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92" r:id="rId3"/>
    <p:sldId id="301" r:id="rId4"/>
    <p:sldId id="294" r:id="rId5"/>
    <p:sldId id="299" r:id="rId6"/>
    <p:sldId id="293" r:id="rId7"/>
    <p:sldId id="296" r:id="rId8"/>
    <p:sldId id="302" r:id="rId9"/>
    <p:sldId id="304" r:id="rId10"/>
    <p:sldId id="300" r:id="rId11"/>
    <p:sldId id="297" r:id="rId12"/>
    <p:sldId id="303" r:id="rId13"/>
    <p:sldId id="305" r:id="rId14"/>
    <p:sldId id="306" r:id="rId15"/>
    <p:sldId id="307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94660"/>
  </p:normalViewPr>
  <p:slideViewPr>
    <p:cSldViewPr>
      <p:cViewPr varScale="1">
        <p:scale>
          <a:sx n="124" d="100"/>
          <a:sy n="124" d="100"/>
        </p:scale>
        <p:origin x="147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E0678-8CEA-480A-9C3E-B2AFB82622F9}" type="datetimeFigureOut">
              <a:rPr lang="en-CA" smtClean="0"/>
              <a:t>19/06/2017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C8A9-23A7-4853-8895-13A7DDB8CA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1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6C8A9-23A7-4853-8895-13A7DDB8CAD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49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333E-EF36-4ECA-9098-16D93824356C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D3D5-A54D-41D4-8B4B-0EED9C67F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Student Housing and Hospitality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180 seconds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of Student Housing and Hospitality Service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20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895564" y="1160951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Finance and One Card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371600" lvl="3" indent="0">
              <a:buNone/>
            </a:pPr>
            <a:r>
              <a:rPr lang="en-US" sz="3600" b="1" dirty="0" smtClean="0"/>
              <a:t>56</a:t>
            </a:r>
            <a:r>
              <a:rPr lang="en-US" dirty="0" smtClean="0"/>
              <a:t> Vending Machine</a:t>
            </a:r>
          </a:p>
          <a:p>
            <a:pPr marL="1371600" lvl="3" indent="0">
              <a:buNone/>
            </a:pPr>
            <a:r>
              <a:rPr lang="en-US" sz="3600" b="1" dirty="0" smtClean="0"/>
              <a:t>30</a:t>
            </a:r>
            <a:r>
              <a:rPr lang="en-US" dirty="0" smtClean="0"/>
              <a:t> locations accepting the one card for this coming year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r>
              <a:rPr lang="en-US" dirty="0" smtClean="0"/>
              <a:t>2017 Create </a:t>
            </a:r>
            <a:r>
              <a:rPr lang="en-US" dirty="0"/>
              <a:t>a SHHS bursary </a:t>
            </a:r>
            <a:r>
              <a:rPr lang="en-US" dirty="0" smtClean="0"/>
              <a:t>endowment </a:t>
            </a:r>
            <a:r>
              <a:rPr lang="en-US" dirty="0"/>
              <a:t>of </a:t>
            </a:r>
            <a:r>
              <a:rPr lang="en-US" sz="3600" b="1" dirty="0"/>
              <a:t>$</a:t>
            </a:r>
            <a:r>
              <a:rPr lang="en-US" sz="3600" b="1" dirty="0" smtClean="0"/>
              <a:t>80,000 </a:t>
            </a:r>
            <a:r>
              <a:rPr lang="en-US" dirty="0"/>
              <a:t>for students living in residences that may need financial </a:t>
            </a:r>
            <a:r>
              <a:rPr lang="en-US" dirty="0" smtClean="0"/>
              <a:t>need, </a:t>
            </a:r>
            <a:r>
              <a:rPr lang="en-US" dirty="0"/>
              <a:t>a</a:t>
            </a:r>
            <a:r>
              <a:rPr lang="en-US" dirty="0" smtClean="0"/>
              <a:t>nd we will continue to add to this amount.</a:t>
            </a: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7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268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241130"/>
            <a:ext cx="6553200" cy="89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Roddick Roast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73468"/>
            <a:ext cx="6629400" cy="549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114800"/>
            <a:ext cx="6629400" cy="2743200"/>
          </a:xfrm>
        </p:spPr>
        <p:txBody>
          <a:bodyPr>
            <a:normAutofit/>
          </a:bodyPr>
          <a:lstStyle/>
          <a:p>
            <a:pPr lvl="3"/>
            <a:endParaRPr lang="en-US" dirty="0">
              <a:solidFill>
                <a:prstClr val="black"/>
              </a:solidFill>
            </a:endParaRP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42782"/>
            <a:ext cx="7404120" cy="24143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68480" y="4190999"/>
            <a:ext cx="7416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•Fairtrade. Certified Organic. Bird Friendly</a:t>
            </a:r>
            <a:r>
              <a:rPr lang="en-US" sz="1200" dirty="0" smtClean="0"/>
              <a:t>. •</a:t>
            </a:r>
            <a:r>
              <a:rPr lang="en-US" sz="1200" dirty="0"/>
              <a:t>This small COOP has 1,091 </a:t>
            </a:r>
            <a:r>
              <a:rPr lang="en-US" sz="1200" dirty="0" err="1"/>
              <a:t>fairtrade</a:t>
            </a:r>
            <a:r>
              <a:rPr lang="en-US" sz="1200" dirty="0"/>
              <a:t> and organic certified producers. Each one produces on average 1,400 pounds.</a:t>
            </a:r>
          </a:p>
          <a:p>
            <a:r>
              <a:rPr lang="en-US" sz="1200" dirty="0"/>
              <a:t>•The farms are between ½ - 4 hectares in size.</a:t>
            </a:r>
          </a:p>
          <a:p>
            <a:r>
              <a:rPr lang="en-US" sz="1200" dirty="0"/>
              <a:t>•Fair Trade guarantees the minimum price of $1.40 per pound.</a:t>
            </a:r>
          </a:p>
          <a:p>
            <a:r>
              <a:rPr lang="en-US" sz="1200" dirty="0"/>
              <a:t>•Fair Trade gives the COOP a 20 cent premium per pound on top of the minimum.</a:t>
            </a:r>
          </a:p>
          <a:p>
            <a:r>
              <a:rPr lang="en-US" sz="1200" dirty="0"/>
              <a:t>•McGill matches this premium for an additional 20 cent premium per pound, which is referred to as the McGill premium.</a:t>
            </a:r>
          </a:p>
          <a:p>
            <a:r>
              <a:rPr lang="en-US" sz="1200" dirty="0"/>
              <a:t>•This premium goes to the COOP to improve conditions for the farmers.</a:t>
            </a:r>
          </a:p>
          <a:p>
            <a:r>
              <a:rPr lang="en-US" sz="1200" dirty="0"/>
              <a:t>•The Organic Premium is 30 cents per pound.</a:t>
            </a:r>
          </a:p>
          <a:p>
            <a:r>
              <a:rPr lang="en-US" sz="1200" dirty="0"/>
              <a:t>•COOP gets paid $2 per pound. 70% goes to the farmers and 30% goes to operating the building of the COOP, of which the farmers are the owners.</a:t>
            </a:r>
          </a:p>
          <a:p>
            <a:r>
              <a:rPr lang="en-US" sz="1200" dirty="0"/>
              <a:t>•It takes approximately 100 coffee beans for each cup of coffee.</a:t>
            </a:r>
          </a:p>
          <a:p>
            <a:r>
              <a:rPr lang="en-US" sz="1200" dirty="0"/>
              <a:t>•Coffee is a smoky and chocolaty blend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200" dirty="0"/>
              <a:t>•COOP sits at an altitude of 800-1000m.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33600" y="1054566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8,000</a:t>
            </a:r>
            <a:r>
              <a:rPr lang="en-US" dirty="0" smtClean="0"/>
              <a:t> </a:t>
            </a:r>
            <a:r>
              <a:rPr lang="en-US" sz="1600" dirty="0" err="1" smtClean="0"/>
              <a:t>lbs</a:t>
            </a:r>
            <a:r>
              <a:rPr lang="en-US" sz="1600" dirty="0" smtClean="0"/>
              <a:t> of Coffee our first year with Retail coming in September 2017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64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chemeClr val="bg1"/>
                </a:solidFill>
              </a:rPr>
              <a:t>McGill Feeding McGill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19981"/>
            <a:ext cx="6629400" cy="54864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b="1" dirty="0" smtClean="0"/>
              <a:t>67,000</a:t>
            </a:r>
            <a:r>
              <a:rPr lang="en-US" dirty="0" smtClean="0"/>
              <a:t> </a:t>
            </a:r>
            <a:r>
              <a:rPr lang="en-US" dirty="0" err="1" smtClean="0"/>
              <a:t>lbs</a:t>
            </a:r>
            <a:r>
              <a:rPr lang="en-US" dirty="0" smtClean="0"/>
              <a:t> of fresh produce from MacDonald Campus was served in our downtown food service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18642"/>
            <a:ext cx="7320323" cy="487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895564" y="1160951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436" y="-1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Service </a:t>
            </a:r>
            <a:r>
              <a:rPr lang="en-US" sz="5400" dirty="0"/>
              <a:t>point </a:t>
            </a:r>
            <a:endParaRPr lang="en-US" sz="5400" dirty="0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1371600" lvl="3" indent="0">
              <a:buNone/>
            </a:pPr>
            <a:r>
              <a:rPr lang="en-US" dirty="0"/>
              <a:t>Our customer service team at service point handle </a:t>
            </a:r>
            <a:r>
              <a:rPr lang="en-US" dirty="0" smtClean="0"/>
              <a:t>questions and services the entire campus including our:</a:t>
            </a:r>
          </a:p>
          <a:p>
            <a:pPr marL="1371600" lvl="3" indent="0">
              <a:buNone/>
            </a:pPr>
            <a:r>
              <a:rPr lang="en-US" dirty="0" smtClean="0"/>
              <a:t>Over </a:t>
            </a:r>
            <a:r>
              <a:rPr lang="en-US" sz="3600" b="1" dirty="0"/>
              <a:t>2700</a:t>
            </a:r>
            <a:r>
              <a:rPr lang="en-US" b="1" dirty="0"/>
              <a:t> </a:t>
            </a:r>
            <a:r>
              <a:rPr lang="en-US" dirty="0"/>
              <a:t>first year </a:t>
            </a:r>
            <a:r>
              <a:rPr lang="en-US" dirty="0" smtClean="0"/>
              <a:t>students,</a:t>
            </a:r>
          </a:p>
          <a:p>
            <a:pPr marL="1371600" lvl="3" indent="0">
              <a:buNone/>
            </a:pPr>
            <a:r>
              <a:rPr lang="en-US" sz="3600" b="1" dirty="0" smtClean="0"/>
              <a:t>200</a:t>
            </a:r>
            <a:r>
              <a:rPr lang="en-US" dirty="0" smtClean="0"/>
              <a:t> </a:t>
            </a:r>
            <a:r>
              <a:rPr lang="en-US" dirty="0"/>
              <a:t>grad students and now including </a:t>
            </a:r>
            <a:r>
              <a:rPr lang="en-US" dirty="0" smtClean="0"/>
              <a:t>special accommodation </a:t>
            </a:r>
            <a:r>
              <a:rPr lang="en-US" dirty="0"/>
              <a:t>for close to </a:t>
            </a:r>
            <a:endParaRPr lang="en-US" dirty="0" smtClean="0"/>
          </a:p>
          <a:p>
            <a:pPr marL="1371600" lvl="3" indent="0">
              <a:buNone/>
            </a:pPr>
            <a:r>
              <a:rPr lang="en-US" sz="3600" b="1" dirty="0" smtClean="0"/>
              <a:t>100</a:t>
            </a:r>
            <a:r>
              <a:rPr lang="en-US" dirty="0" smtClean="0"/>
              <a:t> </a:t>
            </a:r>
            <a:r>
              <a:rPr lang="en-US" dirty="0"/>
              <a:t>exchange students, </a:t>
            </a:r>
            <a:endParaRPr lang="en-US" dirty="0" smtClean="0"/>
          </a:p>
          <a:p>
            <a:pPr marL="1371600" lvl="3" indent="0">
              <a:buNone/>
            </a:pPr>
            <a:r>
              <a:rPr lang="en-US" dirty="0"/>
              <a:t>over </a:t>
            </a:r>
            <a:r>
              <a:rPr lang="en-US" sz="3600" b="1" dirty="0"/>
              <a:t>2000</a:t>
            </a:r>
            <a:r>
              <a:rPr lang="en-US" dirty="0"/>
              <a:t> </a:t>
            </a:r>
            <a:r>
              <a:rPr lang="en-US" dirty="0" smtClean="0"/>
              <a:t>people during Open House</a:t>
            </a:r>
          </a:p>
          <a:p>
            <a:pPr marL="1371600" lvl="3" indent="0">
              <a:buNone/>
            </a:pPr>
            <a:r>
              <a:rPr lang="en-US" dirty="0" smtClean="0"/>
              <a:t>And this </a:t>
            </a:r>
            <a:r>
              <a:rPr lang="en-US" dirty="0"/>
              <a:t>year </a:t>
            </a:r>
            <a:r>
              <a:rPr lang="en-US" dirty="0" smtClean="0"/>
              <a:t>we reached </a:t>
            </a:r>
            <a:r>
              <a:rPr lang="en-US" dirty="0"/>
              <a:t>out through social media, and the largest webinar ever hosted at McGill with over</a:t>
            </a:r>
            <a:r>
              <a:rPr lang="en-US" sz="3600" dirty="0"/>
              <a:t> </a:t>
            </a:r>
            <a:r>
              <a:rPr lang="en-US" sz="3600" b="1" dirty="0"/>
              <a:t>300 </a:t>
            </a:r>
            <a:r>
              <a:rPr lang="en-US" dirty="0"/>
              <a:t>students in attendance from around the world. 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4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895564" y="1160951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Rez Life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548640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77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floor Fellows </a:t>
            </a:r>
          </a:p>
          <a:p>
            <a:pPr marL="1371600" lvl="3" indent="0" algn="ctr">
              <a:buNone/>
            </a:pPr>
            <a:r>
              <a:rPr lang="en-US" sz="2800" dirty="0" smtClean="0"/>
              <a:t>And </a:t>
            </a:r>
          </a:p>
          <a:p>
            <a:pPr marL="1371600" lvl="3" indent="0" algn="ctr">
              <a:buNone/>
            </a:pPr>
            <a:r>
              <a:rPr lang="en-US" sz="4000" b="1" dirty="0" smtClean="0"/>
              <a:t>6</a:t>
            </a:r>
            <a:r>
              <a:rPr lang="en-US" sz="2800" dirty="0" smtClean="0"/>
              <a:t> Full time </a:t>
            </a:r>
            <a:r>
              <a:rPr lang="en-US" sz="2800" dirty="0" err="1" smtClean="0"/>
              <a:t>rez</a:t>
            </a:r>
            <a:r>
              <a:rPr lang="en-US" sz="2800" dirty="0" smtClean="0"/>
              <a:t> life managers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994" y="3352800"/>
            <a:ext cx="5029200" cy="336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880667" y="1121069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98" y="-54269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Rez Life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548640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3600" b="1" dirty="0" smtClean="0"/>
              <a:t>4578</a:t>
            </a:r>
            <a:r>
              <a:rPr lang="en-US" dirty="0" smtClean="0"/>
              <a:t> Likes on Facebook</a:t>
            </a:r>
          </a:p>
          <a:p>
            <a:pPr marL="1371600" lvl="3" indent="0" algn="ctr">
              <a:buNone/>
            </a:pPr>
            <a:r>
              <a:rPr lang="en-US" sz="3600" b="1" dirty="0" smtClean="0"/>
              <a:t>4408</a:t>
            </a:r>
            <a:r>
              <a:rPr lang="en-US" dirty="0" smtClean="0"/>
              <a:t> followers</a:t>
            </a: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02" y="27916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880667" y="1121069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98" y="-54269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chemeClr val="bg1"/>
                </a:solidFill>
              </a:rPr>
              <a:t>SHHS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548640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5400" b="1" dirty="0" smtClean="0"/>
              <a:t>Thanks you and welcomes you to our services</a:t>
            </a:r>
            <a:endParaRPr lang="en-US" sz="5400" b="1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5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905000" y="1145176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Student Housing and Hospitality Service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5</a:t>
            </a:r>
            <a:r>
              <a:rPr lang="en-US" sz="4000" b="1" dirty="0" smtClean="0"/>
              <a:t> </a:t>
            </a:r>
          </a:p>
          <a:p>
            <a:pPr marL="0" indent="0" algn="ctr">
              <a:buNone/>
            </a:pPr>
            <a:r>
              <a:rPr lang="en-US" sz="2400" b="1" dirty="0" smtClean="0"/>
              <a:t>is the number of services that make up SHHS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SHHS is made up of 4 different main services: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Housing (Summer business, Conference Services, student housing</a:t>
            </a:r>
            <a:r>
              <a:rPr lang="en-US" sz="18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Food Service (residences, Retail, contracted or Self operated, vending and catering) 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Finance </a:t>
            </a:r>
            <a:r>
              <a:rPr lang="en-US" sz="1800" dirty="0"/>
              <a:t>/</a:t>
            </a:r>
            <a:r>
              <a:rPr lang="en-US" sz="1800" dirty="0" smtClean="0"/>
              <a:t> One Card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Residence Life</a:t>
            </a:r>
            <a:r>
              <a:rPr lang="en-US" sz="1800" dirty="0"/>
              <a:t> </a:t>
            </a:r>
            <a:r>
              <a:rPr lang="en-US" sz="1800" dirty="0" smtClean="0"/>
              <a:t>and Floor fellows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Residence admission /customer service and service point</a:t>
            </a:r>
          </a:p>
          <a:p>
            <a:pPr marL="0" indent="0">
              <a:buNone/>
            </a:pPr>
            <a:r>
              <a:rPr lang="en-US" sz="1800" dirty="0" smtClean="0"/>
              <a:t>With in house support services:</a:t>
            </a:r>
          </a:p>
          <a:p>
            <a:r>
              <a:rPr lang="en-US" sz="1800" dirty="0" smtClean="0"/>
              <a:t>Facilities taking care of our 33 buildings</a:t>
            </a:r>
          </a:p>
          <a:p>
            <a:r>
              <a:rPr lang="en-US" sz="1800" dirty="0" smtClean="0"/>
              <a:t>Marketing and communication</a:t>
            </a:r>
          </a:p>
          <a:p>
            <a:r>
              <a:rPr lang="en-US" sz="1800" dirty="0" smtClean="0"/>
              <a:t>Finance</a:t>
            </a:r>
          </a:p>
          <a:p>
            <a:r>
              <a:rPr lang="en-US" sz="1800" dirty="0" smtClean="0"/>
              <a:t>HR taking care of our 300 full time and part time employees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5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McGill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Feeding McGill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39200" cy="14176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1371600" lvl="3" indent="0" algn="ctr">
              <a:buNone/>
            </a:pPr>
            <a:r>
              <a:rPr lang="en-US" sz="4000" b="1" dirty="0" smtClean="0"/>
              <a:t>180,000</a:t>
            </a:r>
            <a:r>
              <a:rPr lang="en-US" dirty="0" smtClean="0"/>
              <a:t> </a:t>
            </a:r>
          </a:p>
          <a:p>
            <a:pPr marL="1371600" lvl="3" indent="0" algn="ctr">
              <a:buNone/>
            </a:pPr>
            <a:r>
              <a:rPr lang="en-US" dirty="0" smtClean="0"/>
              <a:t>MacDonald Campus eggs served to the downtown campus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37081"/>
            <a:ext cx="4067344" cy="32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chemeClr val="bg1"/>
                </a:solidFill>
              </a:rPr>
              <a:t>Food Services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19199"/>
            <a:ext cx="5181600" cy="526989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n-US" sz="3600" b="1" dirty="0"/>
              <a:t>3</a:t>
            </a:r>
            <a:r>
              <a:rPr lang="en-US" sz="3600" b="1" dirty="0" smtClean="0"/>
              <a:t> world records</a:t>
            </a:r>
            <a:endParaRPr lang="en-US" sz="36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76" y="4286396"/>
            <a:ext cx="3924300" cy="261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82" y="1897491"/>
            <a:ext cx="4000500" cy="2247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512" y="1212610"/>
            <a:ext cx="3193676" cy="2133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7" y="3400834"/>
            <a:ext cx="5252643" cy="35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905000" y="1158081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Food Service Local commitment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4000" b="1" dirty="0" smtClean="0"/>
              <a:t>34,000</a:t>
            </a:r>
          </a:p>
          <a:p>
            <a:pPr marL="914400" lvl="2" indent="0" algn="ctr">
              <a:buNone/>
            </a:pPr>
            <a:r>
              <a:rPr lang="en-US" dirty="0" smtClean="0"/>
              <a:t>The number of Saint </a:t>
            </a:r>
            <a:r>
              <a:rPr lang="en-US" dirty="0" err="1"/>
              <a:t>V</a:t>
            </a:r>
            <a:r>
              <a:rPr lang="en-US" dirty="0" err="1" smtClean="0"/>
              <a:t>iateur</a:t>
            </a:r>
            <a:r>
              <a:rPr lang="en-US" dirty="0" smtClean="0"/>
              <a:t> Bagels served</a:t>
            </a:r>
          </a:p>
          <a:p>
            <a:pPr marL="914400" lvl="2" indent="0" algn="ctr">
              <a:buNone/>
            </a:pPr>
            <a:r>
              <a:rPr lang="en-US" dirty="0" smtClean="0"/>
              <a:t>Show just one more part of our local purchasing commitment.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3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905000" y="1145176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noProof="0" dirty="0" smtClean="0">
                <a:solidFill>
                  <a:schemeClr val="bg1"/>
                </a:solidFill>
              </a:rPr>
              <a:t>Residences (Housing)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3400 students </a:t>
            </a:r>
          </a:p>
          <a:p>
            <a:pPr marL="1371600" lvl="3" indent="0" algn="ctr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living with us from over </a:t>
            </a:r>
            <a:r>
              <a:rPr lang="en-US" sz="3600" b="1" dirty="0" smtClean="0">
                <a:solidFill>
                  <a:prstClr val="black"/>
                </a:solidFill>
              </a:rPr>
              <a:t>100 </a:t>
            </a:r>
            <a:r>
              <a:rPr lang="en-US" sz="2800" dirty="0" smtClean="0">
                <a:solidFill>
                  <a:prstClr val="black"/>
                </a:solidFill>
              </a:rPr>
              <a:t>different countries</a:t>
            </a:r>
            <a:endParaRPr lang="en-US" sz="2800" dirty="0">
              <a:solidFill>
                <a:prstClr val="black"/>
              </a:solidFill>
            </a:endParaRP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2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chemeClr val="bg1"/>
                </a:solidFill>
              </a:rPr>
              <a:t>Movies on Campus</a:t>
            </a:r>
            <a:r>
              <a:rPr lang="en-US" sz="4400" i="1" noProof="0" dirty="0" smtClean="0">
                <a:solidFill>
                  <a:schemeClr val="bg1"/>
                </a:solidFill>
              </a:rPr>
              <a:t>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39200" cy="14176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85,000$ </a:t>
            </a:r>
          </a:p>
          <a:p>
            <a:pPr marL="1371600" lvl="3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generated from films on campus</a:t>
            </a:r>
          </a:p>
          <a:p>
            <a:pPr marL="1371600" lvl="3" indent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1371600" lvl="3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Most of that going back to the faculties where the films were shot.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3581400"/>
            <a:ext cx="72390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ption follows"/>
          <p:cNvPicPr>
            <a:picLocks noChangeAspect="1" noChangeArrowheads="1"/>
          </p:cNvPicPr>
          <p:nvPr/>
        </p:nvPicPr>
        <p:blipFill>
          <a:blip r:embed="rId2" cstate="print">
            <a:lum bright="47000" contrast="-76000"/>
          </a:blip>
          <a:srcRect/>
          <a:stretch>
            <a:fillRect/>
          </a:stretch>
        </p:blipFill>
        <p:spPr bwMode="auto">
          <a:xfrm>
            <a:off x="1895564" y="1160951"/>
            <a:ext cx="7239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chemeClr val="bg1"/>
                </a:solidFill>
              </a:rPr>
              <a:t>Conferences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629400" cy="5486400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4400" b="1" dirty="0">
                <a:solidFill>
                  <a:prstClr val="black"/>
                </a:solidFill>
              </a:rPr>
              <a:t>307 </a:t>
            </a:r>
            <a:endParaRPr lang="en-US" sz="4400" b="1" dirty="0" smtClean="0">
              <a:solidFill>
                <a:prstClr val="black"/>
              </a:solidFill>
            </a:endParaRPr>
          </a:p>
          <a:p>
            <a:pPr marL="1371600" lvl="3" indent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events </a:t>
            </a:r>
            <a:r>
              <a:rPr lang="en-US" dirty="0">
                <a:solidFill>
                  <a:prstClr val="black"/>
                </a:solidFill>
              </a:rPr>
              <a:t>in the SHHS Conference spaces; a little shy of the 334 events held last year.  However, we generated $231,703 </a:t>
            </a:r>
            <a:endParaRPr lang="en-US" dirty="0">
              <a:solidFill>
                <a:prstClr val="black"/>
              </a:solidFill>
            </a:endParaRP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8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-54269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8" descr="http://upload.wikimedia.org/wikipedia/commons/b/b8/Mcgill_University_Arts_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21919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52400"/>
            <a:ext cx="693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chemeClr val="bg1"/>
                </a:solidFill>
              </a:rPr>
              <a:t>Summer business</a:t>
            </a:r>
            <a:r>
              <a:rPr lang="en-US" sz="4400" i="1" noProof="0" dirty="0" smtClean="0">
                <a:solidFill>
                  <a:schemeClr val="bg1"/>
                </a:solidFill>
              </a:rPr>
              <a:t> 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839200" cy="14176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355724"/>
            <a:ext cx="8862626" cy="5502276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3600" b="1" dirty="0" smtClean="0"/>
              <a:t>$3,713,811 </a:t>
            </a:r>
          </a:p>
          <a:p>
            <a:pPr marL="1371600" lvl="3" indent="0" algn="ctr">
              <a:buNone/>
            </a:pPr>
            <a:r>
              <a:rPr lang="en-US" dirty="0" smtClean="0"/>
              <a:t>revenue for rooms rented during the summer.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6" name="AutoShape 2" descr="Image result for McGill food servic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Image result for McGill food servic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Image result for McGill food service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76" y="2438400"/>
            <a:ext cx="7239000" cy="23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565</Words>
  <Application>Microsoft Office PowerPoint</Application>
  <PresentationFormat>On-screen Show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Accommodations and Conference Services</dc:title>
  <dc:creator>mlepag11</dc:creator>
  <cp:lastModifiedBy>Oliver De Volpi, Mr.</cp:lastModifiedBy>
  <cp:revision>141</cp:revision>
  <dcterms:created xsi:type="dcterms:W3CDTF">2011-05-25T15:20:27Z</dcterms:created>
  <dcterms:modified xsi:type="dcterms:W3CDTF">2017-06-21T13:19:26Z</dcterms:modified>
</cp:coreProperties>
</file>