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theme/themeOverride13.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14.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15.xml" ContentType="application/vnd.openxmlformats-officedocument.themeOverr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Lst>
  <p:notesMasterIdLst>
    <p:notesMasterId r:id="rId20"/>
  </p:notesMasterIdLst>
  <p:handoutMasterIdLst>
    <p:handoutMasterId r:id="rId21"/>
  </p:handoutMasterIdLst>
  <p:sldIdLst>
    <p:sldId id="257" r:id="rId6"/>
    <p:sldId id="258" r:id="rId7"/>
    <p:sldId id="259" r:id="rId8"/>
    <p:sldId id="260" r:id="rId9"/>
    <p:sldId id="273" r:id="rId10"/>
    <p:sldId id="272" r:id="rId11"/>
    <p:sldId id="262" r:id="rId12"/>
    <p:sldId id="263" r:id="rId13"/>
    <p:sldId id="264" r:id="rId14"/>
    <p:sldId id="265" r:id="rId15"/>
    <p:sldId id="267" r:id="rId16"/>
    <p:sldId id="268" r:id="rId17"/>
    <p:sldId id="270" r:id="rId18"/>
    <p:sldId id="25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1" d="100"/>
          <a:sy n="91" d="100"/>
        </p:scale>
        <p:origin x="-215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oleObject" Target="file:///C:\Users\Ana%20Maria\Documents\Iomega%20Copy%20November%2029%202013\McGill\Edith%20Strauss\Foundation%20meeting\data%20presentation%20april.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oleObject" Target="file:///C:\Users\Ana%20Maria\Documents\Iomega%20Copy%20November%2029%202013\McGill\Edith%20Strauss\Foundation%20meeting\data%20presentation%20april.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CA" sz="1600" b="1" i="0" baseline="0">
                <a:effectLst/>
              </a:rPr>
              <a:t>Success of the Edith Strauss Grants Competitions</a:t>
            </a:r>
            <a:endParaRPr lang="en-US" sz="1600">
              <a:effectLst/>
            </a:endParaRPr>
          </a:p>
        </c:rich>
      </c:tx>
      <c:layout>
        <c:manualLayout>
          <c:xMode val="edge"/>
          <c:yMode val="edge"/>
          <c:x val="0.152763779527559"/>
          <c:y val="0.0277777777777778"/>
        </c:manualLayout>
      </c:layout>
      <c:overlay val="0"/>
    </c:title>
    <c:autoTitleDeleted val="0"/>
    <c:plotArea>
      <c:layout/>
      <c:lineChart>
        <c:grouping val="standard"/>
        <c:varyColors val="0"/>
        <c:ser>
          <c:idx val="0"/>
          <c:order val="0"/>
          <c:tx>
            <c:strRef>
              <c:f>Sheet1!$B$2</c:f>
              <c:strCache>
                <c:ptCount val="1"/>
                <c:pt idx="0">
                  <c:v>Number of grants funded</c:v>
                </c:pt>
              </c:strCache>
            </c:strRef>
          </c:tx>
          <c:cat>
            <c:numRef>
              <c:f>Sheet1!$A$3:$A$13</c:f>
              <c:numCache>
                <c:formatCode>mmm\-yy</c:formatCode>
                <c:ptCount val="11"/>
                <c:pt idx="0">
                  <c:v>39995.0</c:v>
                </c:pt>
                <c:pt idx="1">
                  <c:v>40148.0</c:v>
                </c:pt>
                <c:pt idx="2">
                  <c:v>40238.0</c:v>
                </c:pt>
                <c:pt idx="3">
                  <c:v>40360.0</c:v>
                </c:pt>
                <c:pt idx="4">
                  <c:v>40513.0</c:v>
                </c:pt>
                <c:pt idx="5">
                  <c:v>40725.0</c:v>
                </c:pt>
                <c:pt idx="6">
                  <c:v>40878.0</c:v>
                </c:pt>
                <c:pt idx="7">
                  <c:v>41091.0</c:v>
                </c:pt>
                <c:pt idx="8">
                  <c:v>41244.0</c:v>
                </c:pt>
                <c:pt idx="9">
                  <c:v>41456.0</c:v>
                </c:pt>
                <c:pt idx="10">
                  <c:v>41609.0</c:v>
                </c:pt>
              </c:numCache>
            </c:numRef>
          </c:cat>
          <c:val>
            <c:numRef>
              <c:f>Sheet1!$B$3:$B$13</c:f>
              <c:numCache>
                <c:formatCode>General</c:formatCode>
                <c:ptCount val="11"/>
                <c:pt idx="0">
                  <c:v>5.0</c:v>
                </c:pt>
                <c:pt idx="1">
                  <c:v>4.0</c:v>
                </c:pt>
                <c:pt idx="2">
                  <c:v>4.0</c:v>
                </c:pt>
                <c:pt idx="3">
                  <c:v>3.0</c:v>
                </c:pt>
                <c:pt idx="4">
                  <c:v>4.0</c:v>
                </c:pt>
                <c:pt idx="5">
                  <c:v>7.0</c:v>
                </c:pt>
                <c:pt idx="6">
                  <c:v>9.0</c:v>
                </c:pt>
                <c:pt idx="7">
                  <c:v>7.0</c:v>
                </c:pt>
                <c:pt idx="8">
                  <c:v>8.0</c:v>
                </c:pt>
                <c:pt idx="9">
                  <c:v>9.0</c:v>
                </c:pt>
                <c:pt idx="10">
                  <c:v>7.0</c:v>
                </c:pt>
              </c:numCache>
            </c:numRef>
          </c:val>
          <c:smooth val="0"/>
        </c:ser>
        <c:ser>
          <c:idx val="1"/>
          <c:order val="1"/>
          <c:tx>
            <c:strRef>
              <c:f>Sheet1!$C$2</c:f>
              <c:strCache>
                <c:ptCount val="1"/>
                <c:pt idx="0">
                  <c:v>Number of grants submitted</c:v>
                </c:pt>
              </c:strCache>
            </c:strRef>
          </c:tx>
          <c:cat>
            <c:numRef>
              <c:f>Sheet1!$A$3:$A$13</c:f>
              <c:numCache>
                <c:formatCode>mmm\-yy</c:formatCode>
                <c:ptCount val="11"/>
                <c:pt idx="0">
                  <c:v>39995.0</c:v>
                </c:pt>
                <c:pt idx="1">
                  <c:v>40148.0</c:v>
                </c:pt>
                <c:pt idx="2">
                  <c:v>40238.0</c:v>
                </c:pt>
                <c:pt idx="3">
                  <c:v>40360.0</c:v>
                </c:pt>
                <c:pt idx="4">
                  <c:v>40513.0</c:v>
                </c:pt>
                <c:pt idx="5">
                  <c:v>40725.0</c:v>
                </c:pt>
                <c:pt idx="6">
                  <c:v>40878.0</c:v>
                </c:pt>
                <c:pt idx="7">
                  <c:v>41091.0</c:v>
                </c:pt>
                <c:pt idx="8">
                  <c:v>41244.0</c:v>
                </c:pt>
                <c:pt idx="9">
                  <c:v>41456.0</c:v>
                </c:pt>
                <c:pt idx="10">
                  <c:v>41609.0</c:v>
                </c:pt>
              </c:numCache>
            </c:numRef>
          </c:cat>
          <c:val>
            <c:numRef>
              <c:f>Sheet1!$C$3:$C$13</c:f>
              <c:numCache>
                <c:formatCode>General</c:formatCode>
                <c:ptCount val="11"/>
                <c:pt idx="0">
                  <c:v>3.0</c:v>
                </c:pt>
                <c:pt idx="1">
                  <c:v>2.0</c:v>
                </c:pt>
                <c:pt idx="2">
                  <c:v>3.0</c:v>
                </c:pt>
                <c:pt idx="3">
                  <c:v>2.0</c:v>
                </c:pt>
                <c:pt idx="4">
                  <c:v>3.0</c:v>
                </c:pt>
                <c:pt idx="5">
                  <c:v>7.0</c:v>
                </c:pt>
                <c:pt idx="6">
                  <c:v>4.0</c:v>
                </c:pt>
                <c:pt idx="7">
                  <c:v>4.0</c:v>
                </c:pt>
                <c:pt idx="8">
                  <c:v>4.0</c:v>
                </c:pt>
                <c:pt idx="9">
                  <c:v>7.0</c:v>
                </c:pt>
                <c:pt idx="10">
                  <c:v>5.0</c:v>
                </c:pt>
              </c:numCache>
            </c:numRef>
          </c:val>
          <c:smooth val="0"/>
        </c:ser>
        <c:dLbls>
          <c:showLegendKey val="0"/>
          <c:showVal val="0"/>
          <c:showCatName val="0"/>
          <c:showSerName val="0"/>
          <c:showPercent val="0"/>
          <c:showBubbleSize val="0"/>
        </c:dLbls>
        <c:marker val="1"/>
        <c:smooth val="0"/>
        <c:axId val="-2116176408"/>
        <c:axId val="-2116173336"/>
      </c:lineChart>
      <c:catAx>
        <c:axId val="-2116176408"/>
        <c:scaling>
          <c:orientation val="minMax"/>
        </c:scaling>
        <c:delete val="0"/>
        <c:axPos val="b"/>
        <c:numFmt formatCode="mmm\-yy" sourceLinked="1"/>
        <c:majorTickMark val="none"/>
        <c:minorTickMark val="none"/>
        <c:tickLblPos val="nextTo"/>
        <c:txPr>
          <a:bodyPr rot="-5400000" vert="horz"/>
          <a:lstStyle/>
          <a:p>
            <a:pPr>
              <a:defRPr/>
            </a:pPr>
            <a:endParaRPr lang="en-US"/>
          </a:p>
        </c:txPr>
        <c:crossAx val="-2116173336"/>
        <c:crosses val="autoZero"/>
        <c:auto val="0"/>
        <c:lblAlgn val="ctr"/>
        <c:lblOffset val="100"/>
        <c:noMultiLvlLbl val="1"/>
      </c:catAx>
      <c:valAx>
        <c:axId val="-2116173336"/>
        <c:scaling>
          <c:orientation val="minMax"/>
        </c:scaling>
        <c:delete val="0"/>
        <c:axPos val="l"/>
        <c:majorGridlines/>
        <c:title>
          <c:tx>
            <c:rich>
              <a:bodyPr/>
              <a:lstStyle/>
              <a:p>
                <a:pPr>
                  <a:defRPr/>
                </a:pPr>
                <a:r>
                  <a:rPr lang="en-US"/>
                  <a:t>Number</a:t>
                </a:r>
              </a:p>
            </c:rich>
          </c:tx>
          <c:layout/>
          <c:overlay val="0"/>
        </c:title>
        <c:numFmt formatCode="General" sourceLinked="1"/>
        <c:majorTickMark val="none"/>
        <c:minorTickMark val="none"/>
        <c:tickLblPos val="nextTo"/>
        <c:crossAx val="-211617640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Funded Project Leaders</a:t>
            </a:r>
          </a:p>
        </c:rich>
      </c:tx>
      <c:layout/>
      <c:overlay val="0"/>
    </c:title>
    <c:autoTitleDeleted val="0"/>
    <c:plotArea>
      <c:layout/>
      <c:barChart>
        <c:barDir val="col"/>
        <c:grouping val="stacked"/>
        <c:varyColors val="0"/>
        <c:ser>
          <c:idx val="0"/>
          <c:order val="0"/>
          <c:tx>
            <c:strRef>
              <c:f>Sheet3!$B$1</c:f>
              <c:strCache>
                <c:ptCount val="1"/>
                <c:pt idx="0">
                  <c:v>MSc Student</c:v>
                </c:pt>
              </c:strCache>
            </c:strRef>
          </c:tx>
          <c:invertIfNegative val="0"/>
          <c:cat>
            <c:numRef>
              <c:f>Sheet3!$A$2:$A$12</c:f>
              <c:numCache>
                <c:formatCode>mmm\-yy</c:formatCode>
                <c:ptCount val="11"/>
                <c:pt idx="0">
                  <c:v>39995.0</c:v>
                </c:pt>
                <c:pt idx="1">
                  <c:v>40148.0</c:v>
                </c:pt>
                <c:pt idx="2">
                  <c:v>40238.0</c:v>
                </c:pt>
                <c:pt idx="3">
                  <c:v>40360.0</c:v>
                </c:pt>
                <c:pt idx="4">
                  <c:v>40513.0</c:v>
                </c:pt>
                <c:pt idx="5">
                  <c:v>40725.0</c:v>
                </c:pt>
                <c:pt idx="6">
                  <c:v>40878.0</c:v>
                </c:pt>
                <c:pt idx="7">
                  <c:v>41091.0</c:v>
                </c:pt>
                <c:pt idx="8">
                  <c:v>41244.0</c:v>
                </c:pt>
                <c:pt idx="9">
                  <c:v>41456.0</c:v>
                </c:pt>
                <c:pt idx="10">
                  <c:v>41609.0</c:v>
                </c:pt>
              </c:numCache>
            </c:numRef>
          </c:cat>
          <c:val>
            <c:numRef>
              <c:f>Sheet3!$B$2:$B$12</c:f>
              <c:numCache>
                <c:formatCode>General</c:formatCode>
                <c:ptCount val="11"/>
                <c:pt idx="0">
                  <c:v>2.0</c:v>
                </c:pt>
                <c:pt idx="1">
                  <c:v>1.0</c:v>
                </c:pt>
                <c:pt idx="2">
                  <c:v>1.0</c:v>
                </c:pt>
                <c:pt idx="3">
                  <c:v>1.0</c:v>
                </c:pt>
                <c:pt idx="4">
                  <c:v>2.0</c:v>
                </c:pt>
                <c:pt idx="5">
                  <c:v>0.0</c:v>
                </c:pt>
                <c:pt idx="6">
                  <c:v>1.0</c:v>
                </c:pt>
                <c:pt idx="7">
                  <c:v>2.0</c:v>
                </c:pt>
                <c:pt idx="9">
                  <c:v>1.0</c:v>
                </c:pt>
                <c:pt idx="10">
                  <c:v>2.0</c:v>
                </c:pt>
              </c:numCache>
            </c:numRef>
          </c:val>
        </c:ser>
        <c:ser>
          <c:idx val="1"/>
          <c:order val="1"/>
          <c:tx>
            <c:strRef>
              <c:f>Sheet3!$C$1</c:f>
              <c:strCache>
                <c:ptCount val="1"/>
                <c:pt idx="0">
                  <c:v>PhD student</c:v>
                </c:pt>
              </c:strCache>
            </c:strRef>
          </c:tx>
          <c:invertIfNegative val="0"/>
          <c:cat>
            <c:numRef>
              <c:f>Sheet3!$A$2:$A$12</c:f>
              <c:numCache>
                <c:formatCode>mmm\-yy</c:formatCode>
                <c:ptCount val="11"/>
                <c:pt idx="0">
                  <c:v>39995.0</c:v>
                </c:pt>
                <c:pt idx="1">
                  <c:v>40148.0</c:v>
                </c:pt>
                <c:pt idx="2">
                  <c:v>40238.0</c:v>
                </c:pt>
                <c:pt idx="3">
                  <c:v>40360.0</c:v>
                </c:pt>
                <c:pt idx="4">
                  <c:v>40513.0</c:v>
                </c:pt>
                <c:pt idx="5">
                  <c:v>40725.0</c:v>
                </c:pt>
                <c:pt idx="6">
                  <c:v>40878.0</c:v>
                </c:pt>
                <c:pt idx="7">
                  <c:v>41091.0</c:v>
                </c:pt>
                <c:pt idx="8">
                  <c:v>41244.0</c:v>
                </c:pt>
                <c:pt idx="9">
                  <c:v>41456.0</c:v>
                </c:pt>
                <c:pt idx="10">
                  <c:v>41609.0</c:v>
                </c:pt>
              </c:numCache>
            </c:numRef>
          </c:cat>
          <c:val>
            <c:numRef>
              <c:f>Sheet3!$C$2:$C$12</c:f>
              <c:numCache>
                <c:formatCode>General</c:formatCode>
                <c:ptCount val="11"/>
                <c:pt idx="2">
                  <c:v>1.0</c:v>
                </c:pt>
                <c:pt idx="5">
                  <c:v>1.0</c:v>
                </c:pt>
                <c:pt idx="6">
                  <c:v>1.0</c:v>
                </c:pt>
                <c:pt idx="9">
                  <c:v>2.0</c:v>
                </c:pt>
                <c:pt idx="10">
                  <c:v>2.0</c:v>
                </c:pt>
              </c:numCache>
            </c:numRef>
          </c:val>
        </c:ser>
        <c:ser>
          <c:idx val="2"/>
          <c:order val="2"/>
          <c:tx>
            <c:strRef>
              <c:f>Sheet3!$D$1</c:f>
              <c:strCache>
                <c:ptCount val="1"/>
                <c:pt idx="0">
                  <c:v>Clinician</c:v>
                </c:pt>
              </c:strCache>
            </c:strRef>
          </c:tx>
          <c:spPr>
            <a:solidFill>
              <a:schemeClr val="tx1">
                <a:lumMod val="65000"/>
                <a:lumOff val="35000"/>
              </a:schemeClr>
            </a:solidFill>
          </c:spPr>
          <c:invertIfNegative val="0"/>
          <c:cat>
            <c:numRef>
              <c:f>Sheet3!$A$2:$A$12</c:f>
              <c:numCache>
                <c:formatCode>mmm\-yy</c:formatCode>
                <c:ptCount val="11"/>
                <c:pt idx="0">
                  <c:v>39995.0</c:v>
                </c:pt>
                <c:pt idx="1">
                  <c:v>40148.0</c:v>
                </c:pt>
                <c:pt idx="2">
                  <c:v>40238.0</c:v>
                </c:pt>
                <c:pt idx="3">
                  <c:v>40360.0</c:v>
                </c:pt>
                <c:pt idx="4">
                  <c:v>40513.0</c:v>
                </c:pt>
                <c:pt idx="5">
                  <c:v>40725.0</c:v>
                </c:pt>
                <c:pt idx="6">
                  <c:v>40878.0</c:v>
                </c:pt>
                <c:pt idx="7">
                  <c:v>41091.0</c:v>
                </c:pt>
                <c:pt idx="8">
                  <c:v>41244.0</c:v>
                </c:pt>
                <c:pt idx="9">
                  <c:v>41456.0</c:v>
                </c:pt>
                <c:pt idx="10">
                  <c:v>41609.0</c:v>
                </c:pt>
              </c:numCache>
            </c:numRef>
          </c:cat>
          <c:val>
            <c:numRef>
              <c:f>Sheet3!$D$2:$D$12</c:f>
              <c:numCache>
                <c:formatCode>General</c:formatCode>
                <c:ptCount val="11"/>
                <c:pt idx="0">
                  <c:v>1.0</c:v>
                </c:pt>
                <c:pt idx="1">
                  <c:v>1.0</c:v>
                </c:pt>
                <c:pt idx="2">
                  <c:v>1.0</c:v>
                </c:pt>
                <c:pt idx="3">
                  <c:v>1.0</c:v>
                </c:pt>
                <c:pt idx="4">
                  <c:v>1.0</c:v>
                </c:pt>
                <c:pt idx="5">
                  <c:v>7.0</c:v>
                </c:pt>
                <c:pt idx="6">
                  <c:v>3.0</c:v>
                </c:pt>
                <c:pt idx="7">
                  <c:v>3.0</c:v>
                </c:pt>
                <c:pt idx="8">
                  <c:v>4.0</c:v>
                </c:pt>
                <c:pt idx="9">
                  <c:v>4.0</c:v>
                </c:pt>
                <c:pt idx="10">
                  <c:v>1.0</c:v>
                </c:pt>
              </c:numCache>
            </c:numRef>
          </c:val>
        </c:ser>
        <c:dLbls>
          <c:showLegendKey val="0"/>
          <c:showVal val="0"/>
          <c:showCatName val="0"/>
          <c:showSerName val="0"/>
          <c:showPercent val="0"/>
          <c:showBubbleSize val="0"/>
        </c:dLbls>
        <c:gapWidth val="150"/>
        <c:overlap val="100"/>
        <c:axId val="-2116269128"/>
        <c:axId val="-2116266088"/>
      </c:barChart>
      <c:catAx>
        <c:axId val="-2116269128"/>
        <c:scaling>
          <c:orientation val="minMax"/>
        </c:scaling>
        <c:delete val="0"/>
        <c:axPos val="b"/>
        <c:numFmt formatCode="mmm\-yy" sourceLinked="1"/>
        <c:majorTickMark val="out"/>
        <c:minorTickMark val="none"/>
        <c:tickLblPos val="nextTo"/>
        <c:crossAx val="-2116266088"/>
        <c:crosses val="autoZero"/>
        <c:auto val="0"/>
        <c:lblAlgn val="ctr"/>
        <c:lblOffset val="100"/>
        <c:noMultiLvlLbl val="0"/>
      </c:catAx>
      <c:valAx>
        <c:axId val="-2116266088"/>
        <c:scaling>
          <c:orientation val="minMax"/>
        </c:scaling>
        <c:delete val="0"/>
        <c:axPos val="l"/>
        <c:majorGridlines/>
        <c:numFmt formatCode="General" sourceLinked="1"/>
        <c:majorTickMark val="out"/>
        <c:minorTickMark val="none"/>
        <c:tickLblPos val="nextTo"/>
        <c:crossAx val="-211626912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Attendance</a:t>
            </a:r>
            <a:r>
              <a:rPr lang="en-US" baseline="0"/>
              <a:t> at the Annual Interactive Day</a:t>
            </a:r>
            <a:endParaRPr lang="en-US"/>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Sheet2!$C$1</c:f>
              <c:strCache>
                <c:ptCount val="1"/>
                <c:pt idx="0">
                  <c:v>ATTENDED</c:v>
                </c:pt>
              </c:strCache>
            </c:strRef>
          </c:tx>
          <c:invertIfNegative val="0"/>
          <c:cat>
            <c:multiLvlStrRef>
              <c:f>Sheet2!$A$2:$B$7</c:f>
              <c:multiLvlStrCache>
                <c:ptCount val="6"/>
                <c:lvl>
                  <c:pt idx="0">
                    <c:v>Constance Lethbridge Rehab Center</c:v>
                  </c:pt>
                  <c:pt idx="1">
                    <c:v>Jewish Rehabilitation Hospital</c:v>
                  </c:pt>
                  <c:pt idx="2">
                    <c:v>Montreal Neurological Institute</c:v>
                  </c:pt>
                  <c:pt idx="3">
                    <c:v>McGill University Thomson House</c:v>
                  </c:pt>
                  <c:pt idx="4">
                    <c:v>Montreal Neurological Institute</c:v>
                  </c:pt>
                  <c:pt idx="5">
                    <c:v>Catherine Booth Rehabilitation Hospital</c:v>
                  </c:pt>
                </c:lvl>
                <c:lvl>
                  <c:pt idx="0">
                    <c:v>1-Feb-10</c:v>
                  </c:pt>
                  <c:pt idx="1">
                    <c:v>18-Jun-10</c:v>
                  </c:pt>
                  <c:pt idx="2">
                    <c:v>15-Apr-11</c:v>
                  </c:pt>
                  <c:pt idx="3">
                    <c:v>16-Apr-12</c:v>
                  </c:pt>
                  <c:pt idx="4">
                    <c:v>27-May-13</c:v>
                  </c:pt>
                  <c:pt idx="5">
                    <c:v>23-May-14</c:v>
                  </c:pt>
                </c:lvl>
              </c:multiLvlStrCache>
            </c:multiLvlStrRef>
          </c:cat>
          <c:val>
            <c:numRef>
              <c:f>Sheet2!$C$2:$C$7</c:f>
              <c:numCache>
                <c:formatCode>General</c:formatCode>
                <c:ptCount val="6"/>
                <c:pt idx="0">
                  <c:v>47.0</c:v>
                </c:pt>
                <c:pt idx="1">
                  <c:v>42.0</c:v>
                </c:pt>
                <c:pt idx="2">
                  <c:v>56.0</c:v>
                </c:pt>
                <c:pt idx="3">
                  <c:v>100.0</c:v>
                </c:pt>
                <c:pt idx="4">
                  <c:v>90.0</c:v>
                </c:pt>
                <c:pt idx="5">
                  <c:v>100.0</c:v>
                </c:pt>
              </c:numCache>
            </c:numRef>
          </c:val>
        </c:ser>
        <c:dLbls>
          <c:showLegendKey val="0"/>
          <c:showVal val="0"/>
          <c:showCatName val="0"/>
          <c:showSerName val="0"/>
          <c:showPercent val="0"/>
          <c:showBubbleSize val="0"/>
        </c:dLbls>
        <c:gapWidth val="150"/>
        <c:shape val="cylinder"/>
        <c:axId val="-2116318744"/>
        <c:axId val="-2116315736"/>
        <c:axId val="0"/>
      </c:bar3DChart>
      <c:catAx>
        <c:axId val="-2116318744"/>
        <c:scaling>
          <c:orientation val="minMax"/>
        </c:scaling>
        <c:delete val="0"/>
        <c:axPos val="b"/>
        <c:majorTickMark val="out"/>
        <c:minorTickMark val="none"/>
        <c:tickLblPos val="nextTo"/>
        <c:crossAx val="-2116315736"/>
        <c:crosses val="autoZero"/>
        <c:auto val="1"/>
        <c:lblAlgn val="ctr"/>
        <c:lblOffset val="100"/>
        <c:noMultiLvlLbl val="0"/>
      </c:catAx>
      <c:valAx>
        <c:axId val="-2116315736"/>
        <c:scaling>
          <c:orientation val="minMax"/>
        </c:scaling>
        <c:delete val="0"/>
        <c:axPos val="l"/>
        <c:majorGridlines/>
        <c:title>
          <c:tx>
            <c:rich>
              <a:bodyPr rot="-5400000" vert="horz"/>
              <a:lstStyle/>
              <a:p>
                <a:pPr>
                  <a:defRPr/>
                </a:pPr>
                <a:r>
                  <a:rPr lang="en-US"/>
                  <a:t>Number</a:t>
                </a:r>
                <a:r>
                  <a:rPr lang="en-US" baseline="0"/>
                  <a:t> of Participants</a:t>
                </a:r>
                <a:endParaRPr lang="en-US"/>
              </a:p>
            </c:rich>
          </c:tx>
          <c:layout/>
          <c:overlay val="0"/>
        </c:title>
        <c:numFmt formatCode="General" sourceLinked="1"/>
        <c:majorTickMark val="out"/>
        <c:minorTickMark val="none"/>
        <c:tickLblPos val="nextTo"/>
        <c:crossAx val="-2116318744"/>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F92981-57B6-C947-BF14-D47D9A2A340F}"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C217BF94-8426-064D-854E-864C76035CA1}">
      <dgm:prSet phldrT="[Text]" custT="1"/>
      <dgm:spPr/>
      <dgm:t>
        <a:bodyPr/>
        <a:lstStyle/>
        <a:p>
          <a:r>
            <a:rPr lang="en-US" sz="2400" b="1" baseline="0" dirty="0" smtClean="0">
              <a:solidFill>
                <a:schemeClr val="tx1"/>
              </a:solidFill>
            </a:rPr>
            <a:t>Patient/family</a:t>
          </a:r>
          <a:endParaRPr lang="en-US" sz="2400" b="1" baseline="0" dirty="0">
            <a:solidFill>
              <a:schemeClr val="tx1"/>
            </a:solidFill>
          </a:endParaRPr>
        </a:p>
      </dgm:t>
    </dgm:pt>
    <dgm:pt modelId="{F158189F-3EF3-8543-AD46-F81200CA9076}" type="parTrans" cxnId="{FFD6582A-1B17-EE4B-9942-DEE309269B5B}">
      <dgm:prSet/>
      <dgm:spPr/>
      <dgm:t>
        <a:bodyPr/>
        <a:lstStyle/>
        <a:p>
          <a:endParaRPr lang="en-US" sz="2400" b="1" baseline="0">
            <a:solidFill>
              <a:schemeClr val="tx1"/>
            </a:solidFill>
          </a:endParaRPr>
        </a:p>
      </dgm:t>
    </dgm:pt>
    <dgm:pt modelId="{AA2338B4-2BAB-7C44-8B13-F50F0A0C132F}" type="sibTrans" cxnId="{FFD6582A-1B17-EE4B-9942-DEE309269B5B}">
      <dgm:prSet/>
      <dgm:spPr/>
      <dgm:t>
        <a:bodyPr/>
        <a:lstStyle/>
        <a:p>
          <a:endParaRPr lang="en-US" sz="2400" b="1" baseline="0">
            <a:solidFill>
              <a:schemeClr val="tx1"/>
            </a:solidFill>
          </a:endParaRPr>
        </a:p>
      </dgm:t>
    </dgm:pt>
    <dgm:pt modelId="{49BA0652-127D-A740-871F-31C52339024B}">
      <dgm:prSet phldrT="[Text]" custT="1"/>
      <dgm:spPr/>
      <dgm:t>
        <a:bodyPr/>
        <a:lstStyle/>
        <a:p>
          <a:r>
            <a:rPr lang="en-US" sz="2400" b="1" baseline="0" dirty="0" smtClean="0">
              <a:solidFill>
                <a:schemeClr val="tx1"/>
              </a:solidFill>
            </a:rPr>
            <a:t>Clinician</a:t>
          </a:r>
          <a:endParaRPr lang="en-US" sz="2400" b="1" baseline="0" dirty="0">
            <a:solidFill>
              <a:schemeClr val="tx1"/>
            </a:solidFill>
          </a:endParaRPr>
        </a:p>
      </dgm:t>
    </dgm:pt>
    <dgm:pt modelId="{FB2A61EA-8E19-CC4C-ACA6-6BA652D328CF}" type="parTrans" cxnId="{AA14E70A-0E11-944D-9315-59CAF509A297}">
      <dgm:prSet/>
      <dgm:spPr/>
      <dgm:t>
        <a:bodyPr/>
        <a:lstStyle/>
        <a:p>
          <a:endParaRPr lang="en-US" sz="2400" b="1" baseline="0">
            <a:solidFill>
              <a:schemeClr val="tx1"/>
            </a:solidFill>
          </a:endParaRPr>
        </a:p>
      </dgm:t>
    </dgm:pt>
    <dgm:pt modelId="{44DE81E6-BE15-8043-85E6-32666DD36970}" type="sibTrans" cxnId="{AA14E70A-0E11-944D-9315-59CAF509A297}">
      <dgm:prSet/>
      <dgm:spPr/>
      <dgm:t>
        <a:bodyPr/>
        <a:lstStyle/>
        <a:p>
          <a:endParaRPr lang="en-US" sz="2400" b="1" baseline="0">
            <a:solidFill>
              <a:schemeClr val="tx1"/>
            </a:solidFill>
          </a:endParaRPr>
        </a:p>
      </dgm:t>
    </dgm:pt>
    <dgm:pt modelId="{7D565A8A-540E-3F4D-98F9-929C9B2946A2}">
      <dgm:prSet phldrT="[Text]" custT="1"/>
      <dgm:spPr/>
      <dgm:t>
        <a:bodyPr/>
        <a:lstStyle/>
        <a:p>
          <a:r>
            <a:rPr lang="en-US" sz="2400" b="1" baseline="0" dirty="0" smtClean="0">
              <a:solidFill>
                <a:schemeClr val="tx1"/>
              </a:solidFill>
            </a:rPr>
            <a:t>Decision-maker</a:t>
          </a:r>
          <a:endParaRPr lang="en-US" sz="2400" b="1" baseline="0" dirty="0">
            <a:solidFill>
              <a:schemeClr val="tx1"/>
            </a:solidFill>
          </a:endParaRPr>
        </a:p>
      </dgm:t>
    </dgm:pt>
    <dgm:pt modelId="{1D1FA789-D474-6549-9111-7F255DE517F6}" type="parTrans" cxnId="{4F623843-6F5E-1F47-AEAC-B51A4F23D678}">
      <dgm:prSet/>
      <dgm:spPr/>
      <dgm:t>
        <a:bodyPr/>
        <a:lstStyle/>
        <a:p>
          <a:endParaRPr lang="en-US" sz="2400" b="1" baseline="0">
            <a:solidFill>
              <a:schemeClr val="tx1"/>
            </a:solidFill>
          </a:endParaRPr>
        </a:p>
      </dgm:t>
    </dgm:pt>
    <dgm:pt modelId="{277472BD-204E-534E-A5E2-8AFC19A20C28}" type="sibTrans" cxnId="{4F623843-6F5E-1F47-AEAC-B51A4F23D678}">
      <dgm:prSet/>
      <dgm:spPr/>
      <dgm:t>
        <a:bodyPr/>
        <a:lstStyle/>
        <a:p>
          <a:endParaRPr lang="en-US" sz="2400" b="1" baseline="0">
            <a:solidFill>
              <a:schemeClr val="tx1"/>
            </a:solidFill>
          </a:endParaRPr>
        </a:p>
      </dgm:t>
    </dgm:pt>
    <dgm:pt modelId="{44E33A4A-B832-404D-B02D-ABAE2736CB4D}">
      <dgm:prSet phldrT="[Text]" custT="1"/>
      <dgm:spPr/>
      <dgm:t>
        <a:bodyPr/>
        <a:lstStyle/>
        <a:p>
          <a:r>
            <a:rPr lang="en-US" sz="2400" b="1" baseline="0" dirty="0" smtClean="0">
              <a:solidFill>
                <a:schemeClr val="tx1"/>
              </a:solidFill>
            </a:rPr>
            <a:t>Researcher/ trainee</a:t>
          </a:r>
          <a:endParaRPr lang="en-US" sz="2400" b="1" baseline="0" dirty="0">
            <a:solidFill>
              <a:schemeClr val="tx1"/>
            </a:solidFill>
          </a:endParaRPr>
        </a:p>
      </dgm:t>
    </dgm:pt>
    <dgm:pt modelId="{42802BC8-1A7D-DB43-A344-DA410E7E633B}" type="parTrans" cxnId="{39EAA8EE-6AE6-6D41-8564-649D69304B5C}">
      <dgm:prSet/>
      <dgm:spPr/>
      <dgm:t>
        <a:bodyPr/>
        <a:lstStyle/>
        <a:p>
          <a:endParaRPr lang="en-US" sz="2400" b="1" baseline="0">
            <a:solidFill>
              <a:schemeClr val="tx1"/>
            </a:solidFill>
          </a:endParaRPr>
        </a:p>
      </dgm:t>
    </dgm:pt>
    <dgm:pt modelId="{D2264B68-D535-6B4D-8C9F-F8AB11FDC0C9}" type="sibTrans" cxnId="{39EAA8EE-6AE6-6D41-8564-649D69304B5C}">
      <dgm:prSet/>
      <dgm:spPr/>
      <dgm:t>
        <a:bodyPr/>
        <a:lstStyle/>
        <a:p>
          <a:endParaRPr lang="en-US" sz="2400" b="1" baseline="0">
            <a:solidFill>
              <a:schemeClr val="tx1"/>
            </a:solidFill>
          </a:endParaRPr>
        </a:p>
      </dgm:t>
    </dgm:pt>
    <dgm:pt modelId="{A6F161A5-35E6-9949-B29F-9366A37D5059}" type="pres">
      <dgm:prSet presAssocID="{DFF92981-57B6-C947-BF14-D47D9A2A340F}" presName="Name0" presStyleCnt="0">
        <dgm:presLayoutVars>
          <dgm:chMax val="1"/>
          <dgm:chPref val="1"/>
          <dgm:dir/>
          <dgm:animOne val="branch"/>
          <dgm:animLvl val="lvl"/>
        </dgm:presLayoutVars>
      </dgm:prSet>
      <dgm:spPr/>
      <dgm:t>
        <a:bodyPr/>
        <a:lstStyle/>
        <a:p>
          <a:endParaRPr lang="en-US"/>
        </a:p>
      </dgm:t>
    </dgm:pt>
    <dgm:pt modelId="{2A048B9E-0429-474E-9F8F-F2EE5211CA50}" type="pres">
      <dgm:prSet presAssocID="{C217BF94-8426-064D-854E-864C76035CA1}" presName="singleCycle" presStyleCnt="0"/>
      <dgm:spPr/>
    </dgm:pt>
    <dgm:pt modelId="{F1B30A61-55A9-6544-B88B-4B7F7B88EEB8}" type="pres">
      <dgm:prSet presAssocID="{C217BF94-8426-064D-854E-864C76035CA1}" presName="singleCenter" presStyleLbl="node1" presStyleIdx="0" presStyleCnt="4">
        <dgm:presLayoutVars>
          <dgm:chMax val="7"/>
          <dgm:chPref val="7"/>
        </dgm:presLayoutVars>
      </dgm:prSet>
      <dgm:spPr/>
      <dgm:t>
        <a:bodyPr/>
        <a:lstStyle/>
        <a:p>
          <a:endParaRPr lang="en-US"/>
        </a:p>
      </dgm:t>
    </dgm:pt>
    <dgm:pt modelId="{307FE7BD-DF59-DE4E-A0B2-E439AD77B4A3}" type="pres">
      <dgm:prSet presAssocID="{FB2A61EA-8E19-CC4C-ACA6-6BA652D328CF}" presName="Name56" presStyleLbl="parChTrans1D2" presStyleIdx="0" presStyleCnt="3"/>
      <dgm:spPr/>
      <dgm:t>
        <a:bodyPr/>
        <a:lstStyle/>
        <a:p>
          <a:endParaRPr lang="en-US"/>
        </a:p>
      </dgm:t>
    </dgm:pt>
    <dgm:pt modelId="{A6D84146-0248-454E-9D8A-F08C7F997B0B}" type="pres">
      <dgm:prSet presAssocID="{49BA0652-127D-A740-871F-31C52339024B}" presName="text0" presStyleLbl="node1" presStyleIdx="1" presStyleCnt="4" custScaleX="211258" custScaleY="142872">
        <dgm:presLayoutVars>
          <dgm:bulletEnabled val="1"/>
        </dgm:presLayoutVars>
      </dgm:prSet>
      <dgm:spPr/>
      <dgm:t>
        <a:bodyPr/>
        <a:lstStyle/>
        <a:p>
          <a:endParaRPr lang="en-US"/>
        </a:p>
      </dgm:t>
    </dgm:pt>
    <dgm:pt modelId="{B7BE8FA2-59BF-2548-BCF2-D3A7B04ACEC1}" type="pres">
      <dgm:prSet presAssocID="{1D1FA789-D474-6549-9111-7F255DE517F6}" presName="Name56" presStyleLbl="parChTrans1D2" presStyleIdx="1" presStyleCnt="3"/>
      <dgm:spPr/>
      <dgm:t>
        <a:bodyPr/>
        <a:lstStyle/>
        <a:p>
          <a:endParaRPr lang="en-US"/>
        </a:p>
      </dgm:t>
    </dgm:pt>
    <dgm:pt modelId="{5E9FC617-BB75-BB41-83DF-0EB5266828E1}" type="pres">
      <dgm:prSet presAssocID="{7D565A8A-540E-3F4D-98F9-929C9B2946A2}" presName="text0" presStyleLbl="node1" presStyleIdx="2" presStyleCnt="4" custScaleX="248896" custScaleY="86990">
        <dgm:presLayoutVars>
          <dgm:bulletEnabled val="1"/>
        </dgm:presLayoutVars>
      </dgm:prSet>
      <dgm:spPr/>
      <dgm:t>
        <a:bodyPr/>
        <a:lstStyle/>
        <a:p>
          <a:endParaRPr lang="en-US"/>
        </a:p>
      </dgm:t>
    </dgm:pt>
    <dgm:pt modelId="{473A6EF3-F274-6348-A4AB-002E8EF130DC}" type="pres">
      <dgm:prSet presAssocID="{42802BC8-1A7D-DB43-A344-DA410E7E633B}" presName="Name56" presStyleLbl="parChTrans1D2" presStyleIdx="2" presStyleCnt="3"/>
      <dgm:spPr/>
      <dgm:t>
        <a:bodyPr/>
        <a:lstStyle/>
        <a:p>
          <a:endParaRPr lang="en-US"/>
        </a:p>
      </dgm:t>
    </dgm:pt>
    <dgm:pt modelId="{29C6E4CC-3957-D940-9602-D97F3F49C06A}" type="pres">
      <dgm:prSet presAssocID="{44E33A4A-B832-404D-B02D-ABAE2736CB4D}" presName="text0" presStyleLbl="node1" presStyleIdx="3" presStyleCnt="4" custScaleX="258199" custScaleY="101554">
        <dgm:presLayoutVars>
          <dgm:bulletEnabled val="1"/>
        </dgm:presLayoutVars>
      </dgm:prSet>
      <dgm:spPr/>
      <dgm:t>
        <a:bodyPr/>
        <a:lstStyle/>
        <a:p>
          <a:endParaRPr lang="en-US"/>
        </a:p>
      </dgm:t>
    </dgm:pt>
  </dgm:ptLst>
  <dgm:cxnLst>
    <dgm:cxn modelId="{AA14E70A-0E11-944D-9315-59CAF509A297}" srcId="{C217BF94-8426-064D-854E-864C76035CA1}" destId="{49BA0652-127D-A740-871F-31C52339024B}" srcOrd="0" destOrd="0" parTransId="{FB2A61EA-8E19-CC4C-ACA6-6BA652D328CF}" sibTransId="{44DE81E6-BE15-8043-85E6-32666DD36970}"/>
    <dgm:cxn modelId="{52D80FAB-F581-8946-94DD-04EA0FA0C61E}" type="presOf" srcId="{44E33A4A-B832-404D-B02D-ABAE2736CB4D}" destId="{29C6E4CC-3957-D940-9602-D97F3F49C06A}" srcOrd="0" destOrd="0" presId="urn:microsoft.com/office/officeart/2008/layout/RadialCluster"/>
    <dgm:cxn modelId="{D3E19DA8-B89B-0D42-8590-5D4D32B6EDC0}" type="presOf" srcId="{7D565A8A-540E-3F4D-98F9-929C9B2946A2}" destId="{5E9FC617-BB75-BB41-83DF-0EB5266828E1}" srcOrd="0" destOrd="0" presId="urn:microsoft.com/office/officeart/2008/layout/RadialCluster"/>
    <dgm:cxn modelId="{39EAA8EE-6AE6-6D41-8564-649D69304B5C}" srcId="{C217BF94-8426-064D-854E-864C76035CA1}" destId="{44E33A4A-B832-404D-B02D-ABAE2736CB4D}" srcOrd="2" destOrd="0" parTransId="{42802BC8-1A7D-DB43-A344-DA410E7E633B}" sibTransId="{D2264B68-D535-6B4D-8C9F-F8AB11FDC0C9}"/>
    <dgm:cxn modelId="{651A7C30-458A-1F44-99B8-E6F5304E0CCA}" type="presOf" srcId="{49BA0652-127D-A740-871F-31C52339024B}" destId="{A6D84146-0248-454E-9D8A-F08C7F997B0B}" srcOrd="0" destOrd="0" presId="urn:microsoft.com/office/officeart/2008/layout/RadialCluster"/>
    <dgm:cxn modelId="{CE236FD9-F91B-AA45-A2B9-8B051E027047}" type="presOf" srcId="{1D1FA789-D474-6549-9111-7F255DE517F6}" destId="{B7BE8FA2-59BF-2548-BCF2-D3A7B04ACEC1}" srcOrd="0" destOrd="0" presId="urn:microsoft.com/office/officeart/2008/layout/RadialCluster"/>
    <dgm:cxn modelId="{E9A60A67-6C73-BC4F-B6E3-5E31028169DF}" type="presOf" srcId="{DFF92981-57B6-C947-BF14-D47D9A2A340F}" destId="{A6F161A5-35E6-9949-B29F-9366A37D5059}" srcOrd="0" destOrd="0" presId="urn:microsoft.com/office/officeart/2008/layout/RadialCluster"/>
    <dgm:cxn modelId="{FFD6582A-1B17-EE4B-9942-DEE309269B5B}" srcId="{DFF92981-57B6-C947-BF14-D47D9A2A340F}" destId="{C217BF94-8426-064D-854E-864C76035CA1}" srcOrd="0" destOrd="0" parTransId="{F158189F-3EF3-8543-AD46-F81200CA9076}" sibTransId="{AA2338B4-2BAB-7C44-8B13-F50F0A0C132F}"/>
    <dgm:cxn modelId="{4F623843-6F5E-1F47-AEAC-B51A4F23D678}" srcId="{C217BF94-8426-064D-854E-864C76035CA1}" destId="{7D565A8A-540E-3F4D-98F9-929C9B2946A2}" srcOrd="1" destOrd="0" parTransId="{1D1FA789-D474-6549-9111-7F255DE517F6}" sibTransId="{277472BD-204E-534E-A5E2-8AFC19A20C28}"/>
    <dgm:cxn modelId="{FEEC6737-E7DC-294F-B284-362158424524}" type="presOf" srcId="{42802BC8-1A7D-DB43-A344-DA410E7E633B}" destId="{473A6EF3-F274-6348-A4AB-002E8EF130DC}" srcOrd="0" destOrd="0" presId="urn:microsoft.com/office/officeart/2008/layout/RadialCluster"/>
    <dgm:cxn modelId="{8FBC537F-BB44-E242-BAA7-B0D05C9D3475}" type="presOf" srcId="{C217BF94-8426-064D-854E-864C76035CA1}" destId="{F1B30A61-55A9-6544-B88B-4B7F7B88EEB8}" srcOrd="0" destOrd="0" presId="urn:microsoft.com/office/officeart/2008/layout/RadialCluster"/>
    <dgm:cxn modelId="{91955D10-BA51-BF47-A4BD-32C4614FAD61}" type="presOf" srcId="{FB2A61EA-8E19-CC4C-ACA6-6BA652D328CF}" destId="{307FE7BD-DF59-DE4E-A0B2-E439AD77B4A3}" srcOrd="0" destOrd="0" presId="urn:microsoft.com/office/officeart/2008/layout/RadialCluster"/>
    <dgm:cxn modelId="{E3F24A19-8050-2042-96F2-6EDAFEF17F17}" type="presParOf" srcId="{A6F161A5-35E6-9949-B29F-9366A37D5059}" destId="{2A048B9E-0429-474E-9F8F-F2EE5211CA50}" srcOrd="0" destOrd="0" presId="urn:microsoft.com/office/officeart/2008/layout/RadialCluster"/>
    <dgm:cxn modelId="{9C441BD8-906E-1E4E-A2FD-4304F28CCB5D}" type="presParOf" srcId="{2A048B9E-0429-474E-9F8F-F2EE5211CA50}" destId="{F1B30A61-55A9-6544-B88B-4B7F7B88EEB8}" srcOrd="0" destOrd="0" presId="urn:microsoft.com/office/officeart/2008/layout/RadialCluster"/>
    <dgm:cxn modelId="{04EEE6CE-571E-A649-B791-F9D52EADE0C2}" type="presParOf" srcId="{2A048B9E-0429-474E-9F8F-F2EE5211CA50}" destId="{307FE7BD-DF59-DE4E-A0B2-E439AD77B4A3}" srcOrd="1" destOrd="0" presId="urn:microsoft.com/office/officeart/2008/layout/RadialCluster"/>
    <dgm:cxn modelId="{82005FE5-A349-2E46-B4F3-4AA65C8FBFBE}" type="presParOf" srcId="{2A048B9E-0429-474E-9F8F-F2EE5211CA50}" destId="{A6D84146-0248-454E-9D8A-F08C7F997B0B}" srcOrd="2" destOrd="0" presId="urn:microsoft.com/office/officeart/2008/layout/RadialCluster"/>
    <dgm:cxn modelId="{F3D78796-9DD2-3947-899F-3DDF1D99E947}" type="presParOf" srcId="{2A048B9E-0429-474E-9F8F-F2EE5211CA50}" destId="{B7BE8FA2-59BF-2548-BCF2-D3A7B04ACEC1}" srcOrd="3" destOrd="0" presId="urn:microsoft.com/office/officeart/2008/layout/RadialCluster"/>
    <dgm:cxn modelId="{650D7009-4BD6-614A-B7C9-B50ECCF0057A}" type="presParOf" srcId="{2A048B9E-0429-474E-9F8F-F2EE5211CA50}" destId="{5E9FC617-BB75-BB41-83DF-0EB5266828E1}" srcOrd="4" destOrd="0" presId="urn:microsoft.com/office/officeart/2008/layout/RadialCluster"/>
    <dgm:cxn modelId="{ED4368AA-0566-1349-B2DA-97D6ACA95246}" type="presParOf" srcId="{2A048B9E-0429-474E-9F8F-F2EE5211CA50}" destId="{473A6EF3-F274-6348-A4AB-002E8EF130DC}" srcOrd="5" destOrd="0" presId="urn:microsoft.com/office/officeart/2008/layout/RadialCluster"/>
    <dgm:cxn modelId="{E85F460B-7620-B747-9C82-3DA841517982}" type="presParOf" srcId="{2A048B9E-0429-474E-9F8F-F2EE5211CA50}" destId="{29C6E4CC-3957-D940-9602-D97F3F49C06A}"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30A61-55A9-6544-B88B-4B7F7B88EEB8}">
      <dsp:nvSpPr>
        <dsp:cNvPr id="0" name=""/>
        <dsp:cNvSpPr/>
      </dsp:nvSpPr>
      <dsp:spPr>
        <a:xfrm>
          <a:off x="3457063" y="2199602"/>
          <a:ext cx="1357788" cy="135778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kern="1200" baseline="0" dirty="0" smtClean="0">
              <a:solidFill>
                <a:schemeClr val="tx1"/>
              </a:solidFill>
            </a:rPr>
            <a:t>Patient/family</a:t>
          </a:r>
          <a:endParaRPr lang="en-US" sz="2400" b="1" kern="1200" baseline="0" dirty="0">
            <a:solidFill>
              <a:schemeClr val="tx1"/>
            </a:solidFill>
          </a:endParaRPr>
        </a:p>
      </dsp:txBody>
      <dsp:txXfrm>
        <a:off x="3523345" y="2265884"/>
        <a:ext cx="1225224" cy="1225224"/>
      </dsp:txXfrm>
    </dsp:sp>
    <dsp:sp modelId="{307FE7BD-DF59-DE4E-A0B2-E439AD77B4A3}">
      <dsp:nvSpPr>
        <dsp:cNvPr id="0" name=""/>
        <dsp:cNvSpPr/>
      </dsp:nvSpPr>
      <dsp:spPr>
        <a:xfrm rot="16200000">
          <a:off x="3757245" y="1820890"/>
          <a:ext cx="757425" cy="0"/>
        </a:xfrm>
        <a:custGeom>
          <a:avLst/>
          <a:gdLst/>
          <a:ahLst/>
          <a:cxnLst/>
          <a:rect l="0" t="0" r="0" b="0"/>
          <a:pathLst>
            <a:path>
              <a:moveTo>
                <a:pt x="0" y="0"/>
              </a:moveTo>
              <a:lnTo>
                <a:pt x="757425"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D84146-0248-454E-9D8A-F08C7F997B0B}">
      <dsp:nvSpPr>
        <dsp:cNvPr id="0" name=""/>
        <dsp:cNvSpPr/>
      </dsp:nvSpPr>
      <dsp:spPr>
        <a:xfrm>
          <a:off x="3175031" y="142444"/>
          <a:ext cx="1921853" cy="129973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kern="1200" baseline="0" dirty="0" smtClean="0">
              <a:solidFill>
                <a:schemeClr val="tx1"/>
              </a:solidFill>
            </a:rPr>
            <a:t>Clinician</a:t>
          </a:r>
          <a:endParaRPr lang="en-US" sz="2400" b="1" kern="1200" baseline="0" dirty="0">
            <a:solidFill>
              <a:schemeClr val="tx1"/>
            </a:solidFill>
          </a:endParaRPr>
        </a:p>
      </dsp:txBody>
      <dsp:txXfrm>
        <a:off x="3238479" y="205892"/>
        <a:ext cx="1794957" cy="1172837"/>
      </dsp:txXfrm>
    </dsp:sp>
    <dsp:sp modelId="{B7BE8FA2-59BF-2548-BCF2-D3A7B04ACEC1}">
      <dsp:nvSpPr>
        <dsp:cNvPr id="0" name=""/>
        <dsp:cNvSpPr/>
      </dsp:nvSpPr>
      <dsp:spPr>
        <a:xfrm rot="1800000">
          <a:off x="4780628" y="3398182"/>
          <a:ext cx="510902" cy="0"/>
        </a:xfrm>
        <a:custGeom>
          <a:avLst/>
          <a:gdLst/>
          <a:ahLst/>
          <a:cxnLst/>
          <a:rect l="0" t="0" r="0" b="0"/>
          <a:pathLst>
            <a:path>
              <a:moveTo>
                <a:pt x="0" y="0"/>
              </a:moveTo>
              <a:lnTo>
                <a:pt x="510902"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9FC617-BB75-BB41-83DF-0EB5266828E1}">
      <dsp:nvSpPr>
        <dsp:cNvPr id="0" name=""/>
        <dsp:cNvSpPr/>
      </dsp:nvSpPr>
      <dsp:spPr>
        <a:xfrm>
          <a:off x="4810521" y="3525908"/>
          <a:ext cx="2264253" cy="79136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kern="1200" baseline="0" dirty="0" smtClean="0">
              <a:solidFill>
                <a:schemeClr val="tx1"/>
              </a:solidFill>
            </a:rPr>
            <a:t>Decision-maker</a:t>
          </a:r>
          <a:endParaRPr lang="en-US" sz="2400" b="1" kern="1200" baseline="0" dirty="0">
            <a:solidFill>
              <a:schemeClr val="tx1"/>
            </a:solidFill>
          </a:endParaRPr>
        </a:p>
      </dsp:txBody>
      <dsp:txXfrm>
        <a:off x="4849152" y="3564539"/>
        <a:ext cx="2186991" cy="714102"/>
      </dsp:txXfrm>
    </dsp:sp>
    <dsp:sp modelId="{473A6EF3-F274-6348-A4AB-002E8EF130DC}">
      <dsp:nvSpPr>
        <dsp:cNvPr id="0" name=""/>
        <dsp:cNvSpPr/>
      </dsp:nvSpPr>
      <dsp:spPr>
        <a:xfrm rot="9000000">
          <a:off x="3104001" y="3365059"/>
          <a:ext cx="378410" cy="0"/>
        </a:xfrm>
        <a:custGeom>
          <a:avLst/>
          <a:gdLst/>
          <a:ahLst/>
          <a:cxnLst/>
          <a:rect l="0" t="0" r="0" b="0"/>
          <a:pathLst>
            <a:path>
              <a:moveTo>
                <a:pt x="0" y="0"/>
              </a:moveTo>
              <a:lnTo>
                <a:pt x="378410"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C6E4CC-3957-D940-9602-D97F3F49C06A}">
      <dsp:nvSpPr>
        <dsp:cNvPr id="0" name=""/>
        <dsp:cNvSpPr/>
      </dsp:nvSpPr>
      <dsp:spPr>
        <a:xfrm>
          <a:off x="1154825" y="3459662"/>
          <a:ext cx="2348884" cy="92385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kern="1200" baseline="0" dirty="0" smtClean="0">
              <a:solidFill>
                <a:schemeClr val="tx1"/>
              </a:solidFill>
            </a:rPr>
            <a:t>Researcher/ trainee</a:t>
          </a:r>
          <a:endParaRPr lang="en-US" sz="2400" b="1" kern="1200" baseline="0" dirty="0">
            <a:solidFill>
              <a:schemeClr val="tx1"/>
            </a:solidFill>
          </a:endParaRPr>
        </a:p>
      </dsp:txBody>
      <dsp:txXfrm>
        <a:off x="1199924" y="3504761"/>
        <a:ext cx="2258686" cy="83365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0EE17E-158D-5B40-8A2C-FD8A6DB62A9C}" type="datetimeFigureOut">
              <a:rPr lang="en-US" smtClean="0"/>
              <a:t>2016-05-05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5E19E9-792A-004E-AC7F-74A82934A723}" type="slidenum">
              <a:rPr lang="en-US" smtClean="0"/>
              <a:t>‹#›</a:t>
            </a:fld>
            <a:endParaRPr lang="en-US"/>
          </a:p>
        </p:txBody>
      </p:sp>
    </p:spTree>
    <p:extLst>
      <p:ext uri="{BB962C8B-B14F-4D97-AF65-F5344CB8AC3E}">
        <p14:creationId xmlns:p14="http://schemas.microsoft.com/office/powerpoint/2010/main" val="2312502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9A55F-B30F-8649-8966-70C44CD124E8}" type="datetimeFigureOut">
              <a:rPr lang="en-US" smtClean="0"/>
              <a:t>2016-05-05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608BEF-D6DF-5046-A928-D9D8D6DF596F}" type="slidenum">
              <a:rPr lang="en-US" smtClean="0"/>
              <a:t>‹#›</a:t>
            </a:fld>
            <a:endParaRPr lang="en-US"/>
          </a:p>
        </p:txBody>
      </p:sp>
    </p:spTree>
    <p:extLst>
      <p:ext uri="{BB962C8B-B14F-4D97-AF65-F5344CB8AC3E}">
        <p14:creationId xmlns:p14="http://schemas.microsoft.com/office/powerpoint/2010/main" val="936820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atin typeface="Calibri" charset="0"/>
            </a:endParaRPr>
          </a:p>
        </p:txBody>
      </p:sp>
      <p:sp>
        <p:nvSpPr>
          <p:cNvPr id="19460" name="Slide Number Placeholder 3"/>
          <p:cNvSpPr>
            <a:spLocks noGrp="1"/>
          </p:cNvSpPr>
          <p:nvPr>
            <p:ph type="sldNum" sz="quarter" idx="5"/>
          </p:nvPr>
        </p:nvSpPr>
        <p:spPr bwMode="auto">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302CBBE-0F34-BA43-9981-B5159D4242A6}" type="slidenum">
              <a:rPr lang="en-CA">
                <a:solidFill>
                  <a:prstClr val="black"/>
                </a:solidFill>
                <a:latin typeface="Calibri" charset="0"/>
              </a:rPr>
              <a:pPr eaLnBrk="1" hangingPunct="1"/>
              <a:t>1</a:t>
            </a:fld>
            <a:endParaRPr lang="en-CA">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Capacity building- how </a:t>
            </a:r>
            <a:r>
              <a:rPr lang="en-US" dirty="0" err="1" smtClean="0"/>
              <a:t>ot</a:t>
            </a:r>
            <a:r>
              <a:rPr lang="en-US" dirty="0" smtClean="0"/>
              <a:t> </a:t>
            </a:r>
            <a:r>
              <a:rPr lang="en-US" dirty="0" err="1" smtClean="0"/>
              <a:t>suatin</a:t>
            </a:r>
            <a:r>
              <a:rPr lang="en-US" dirty="0" smtClean="0"/>
              <a:t> and</a:t>
            </a:r>
            <a:r>
              <a:rPr lang="en-US" baseline="0" dirty="0" smtClean="0"/>
              <a:t> keep things going </a:t>
            </a:r>
            <a:endParaRPr lang="en-US" dirty="0"/>
          </a:p>
        </p:txBody>
      </p:sp>
      <p:sp>
        <p:nvSpPr>
          <p:cNvPr id="4" name="Slide Number Placeholder 3"/>
          <p:cNvSpPr>
            <a:spLocks noGrp="1"/>
          </p:cNvSpPr>
          <p:nvPr>
            <p:ph type="sldNum" sz="quarter" idx="10"/>
          </p:nvPr>
        </p:nvSpPr>
        <p:spPr/>
        <p:txBody>
          <a:bodyPr/>
          <a:lstStyle/>
          <a:p>
            <a:fld id="{86608BEF-D6DF-5046-A928-D9D8D6DF596F}" type="slidenum">
              <a:rPr lang="en-US" smtClean="0"/>
              <a:t>4</a:t>
            </a:fld>
            <a:endParaRPr lang="en-US"/>
          </a:p>
        </p:txBody>
      </p:sp>
    </p:spTree>
    <p:extLst>
      <p:ext uri="{BB962C8B-B14F-4D97-AF65-F5344CB8AC3E}">
        <p14:creationId xmlns:p14="http://schemas.microsoft.com/office/powerpoint/2010/main" val="288369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46 funded; 27 successfully completed</a:t>
            </a:r>
          </a:p>
          <a:p>
            <a:r>
              <a:rPr lang="en-US">
                <a:latin typeface="Calibri" charset="0"/>
              </a:rPr>
              <a:t>More applications are received at every call but we are restrictive in those who are funded due to limited budget</a:t>
            </a:r>
          </a:p>
          <a:p>
            <a:endParaRPr lang="en-US">
              <a:latin typeface="Calibri" charset="0"/>
            </a:endParaRPr>
          </a:p>
          <a:p>
            <a:r>
              <a:rPr lang="en-US">
                <a:latin typeface="Calibri" charset="0"/>
              </a:rPr>
              <a:t>Interest is growing; range in topics is expanding; we are extending our reach; repeat interest from clinicians funded; </a:t>
            </a:r>
            <a:endParaRPr lang="en-CA">
              <a:latin typeface="Calibri" charset="0"/>
            </a:endParaRPr>
          </a:p>
          <a:p>
            <a:endParaRPr lang="en-US">
              <a:latin typeface="Calibri" charset="0"/>
            </a:endParaRPr>
          </a:p>
          <a:p>
            <a:r>
              <a:rPr lang="en-US">
                <a:latin typeface="Calibri" charset="0"/>
              </a:rPr>
              <a:t> </a:t>
            </a:r>
            <a:endParaRPr lang="en-CA">
              <a:latin typeface="Calibri" charset="0"/>
            </a:endParaRPr>
          </a:p>
          <a:p>
            <a:endParaRPr lang="en-CA">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77B851C-3940-2443-AF06-9F93F16374AD}" type="slidenum">
              <a:rPr lang="en-CA">
                <a:solidFill>
                  <a:prstClr val="black"/>
                </a:solidFill>
                <a:latin typeface="Calibri" charset="0"/>
              </a:rPr>
              <a:pPr eaLnBrk="1" hangingPunct="1"/>
              <a:t>6</a:t>
            </a:fld>
            <a:endParaRPr lang="en-CA">
              <a:solidFill>
                <a:prstClr val="black"/>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46 funded; 27 successfully completed</a:t>
            </a:r>
          </a:p>
          <a:p>
            <a:r>
              <a:rPr lang="en-US" dirty="0">
                <a:latin typeface="Calibri" charset="0"/>
              </a:rPr>
              <a:t>More applications are received at every call but we are restrictive in those who are funded due to limited budget</a:t>
            </a:r>
          </a:p>
          <a:p>
            <a:endParaRPr lang="en-US" dirty="0">
              <a:latin typeface="Calibri" charset="0"/>
            </a:endParaRPr>
          </a:p>
          <a:p>
            <a:r>
              <a:rPr lang="en-US" dirty="0">
                <a:latin typeface="Calibri" charset="0"/>
              </a:rPr>
              <a:t>Interest is growing; range in topics is expanding; we are extending our reach; repeat interest from clinicians funded; </a:t>
            </a:r>
            <a:endParaRPr lang="en-CA" dirty="0">
              <a:latin typeface="Calibri" charset="0"/>
            </a:endParaRPr>
          </a:p>
          <a:p>
            <a:endParaRPr lang="en-US" dirty="0">
              <a:latin typeface="Calibri" charset="0"/>
            </a:endParaRPr>
          </a:p>
          <a:p>
            <a:r>
              <a:rPr lang="en-US" dirty="0">
                <a:latin typeface="Calibri" charset="0"/>
              </a:rPr>
              <a:t> </a:t>
            </a:r>
            <a:endParaRPr lang="en-CA" dirty="0">
              <a:latin typeface="Calibri" charset="0"/>
            </a:endParaRPr>
          </a:p>
          <a:p>
            <a:endParaRPr lang="en-CA"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77B851C-3940-2443-AF06-9F93F16374AD}" type="slidenum">
              <a:rPr lang="en-CA">
                <a:solidFill>
                  <a:prstClr val="black"/>
                </a:solidFill>
                <a:latin typeface="Calibri" charset="0"/>
              </a:rPr>
              <a:pPr eaLnBrk="1" hangingPunct="1"/>
              <a:t>7</a:t>
            </a:fld>
            <a:endParaRPr lang="en-CA">
              <a:solidFill>
                <a:prstClr val="black"/>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ea typeface="+mn-ea"/>
              </a:rPr>
              <a:t>Interest is growing; range in topics is expanding; we are extending our reach; repeat interest from clinicians funded; </a:t>
            </a:r>
          </a:p>
          <a:p>
            <a:pPr>
              <a:defRPr/>
            </a:pPr>
            <a:endParaRPr lang="en-US" altLang="en-US" dirty="0" smtClean="0">
              <a:ea typeface="+mn-ea"/>
            </a:endParaRPr>
          </a:p>
          <a:p>
            <a:pPr marL="342900" indent="-342900">
              <a:buFont typeface="Arial" pitchFamily="34" charset="0"/>
              <a:buChar char="•"/>
              <a:defRPr/>
            </a:pPr>
            <a:r>
              <a:rPr lang="en-US" sz="2400" b="1" dirty="0" smtClean="0">
                <a:solidFill>
                  <a:srgbClr val="FF0000"/>
                </a:solidFill>
                <a:latin typeface="Cambria" pitchFamily="18" charset="0"/>
                <a:ea typeface="Cambria"/>
                <a:cs typeface="Times New Roman"/>
              </a:rPr>
              <a:t>NEW SITES</a:t>
            </a:r>
            <a:r>
              <a:rPr lang="en-US" sz="2400" dirty="0" smtClean="0">
                <a:latin typeface="Cambria" pitchFamily="18" charset="0"/>
                <a:ea typeface="Cambria" pitchFamily="18" charset="0"/>
                <a:cs typeface="Times New Roman" pitchFamily="18" charset="0"/>
              </a:rPr>
              <a:t>:</a:t>
            </a:r>
            <a:endParaRPr lang="fr-CA" sz="2400" dirty="0" smtClean="0">
              <a:latin typeface="Cambria" pitchFamily="18" charset="0"/>
              <a:ea typeface="Cambria" pitchFamily="18" charset="0"/>
              <a:cs typeface="Times New Roman" pitchFamily="18" charset="0"/>
            </a:endParaRPr>
          </a:p>
          <a:p>
            <a:pPr marL="800100" lvl="1" indent="-342900">
              <a:buFont typeface="Arial" pitchFamily="34" charset="0"/>
              <a:buChar char="•"/>
              <a:defRPr/>
            </a:pPr>
            <a:r>
              <a:rPr lang="en-US" sz="2400" dirty="0" smtClean="0">
                <a:latin typeface="Cambria" pitchFamily="18" charset="0"/>
                <a:ea typeface="Cambria" pitchFamily="18" charset="0"/>
                <a:cs typeface="Times New Roman" pitchFamily="18" charset="0"/>
              </a:rPr>
              <a:t>MacKay-MAB</a:t>
            </a:r>
          </a:p>
          <a:p>
            <a:pPr marL="800100" lvl="1" indent="-342900">
              <a:buFont typeface="Arial" pitchFamily="34" charset="0"/>
              <a:buChar char="•"/>
              <a:defRPr/>
            </a:pPr>
            <a:r>
              <a:rPr lang="en-US" sz="2400" dirty="0" err="1" smtClean="0">
                <a:latin typeface="Cambria" pitchFamily="18" charset="0"/>
                <a:ea typeface="Cambria" pitchFamily="18" charset="0"/>
                <a:cs typeface="Times New Roman" pitchFamily="18" charset="0"/>
              </a:rPr>
              <a:t>Institut</a:t>
            </a:r>
            <a:r>
              <a:rPr lang="en-US" sz="2400" dirty="0" smtClean="0">
                <a:latin typeface="Cambria" pitchFamily="18" charset="0"/>
                <a:ea typeface="Cambria" pitchFamily="18" charset="0"/>
                <a:cs typeface="Times New Roman" pitchFamily="18" charset="0"/>
              </a:rPr>
              <a:t> de </a:t>
            </a:r>
            <a:r>
              <a:rPr lang="en-US" sz="2400" dirty="0" err="1" smtClean="0">
                <a:latin typeface="Cambria" pitchFamily="18" charset="0"/>
                <a:ea typeface="Cambria" pitchFamily="18" charset="0"/>
                <a:cs typeface="Times New Roman" pitchFamily="18" charset="0"/>
              </a:rPr>
              <a:t>Readaptation</a:t>
            </a:r>
            <a:r>
              <a:rPr lang="en-US" sz="2400" dirty="0" smtClean="0">
                <a:latin typeface="Cambria" pitchFamily="18" charset="0"/>
                <a:ea typeface="Cambria" pitchFamily="18" charset="0"/>
                <a:cs typeface="Times New Roman" pitchFamily="18" charset="0"/>
              </a:rPr>
              <a:t> </a:t>
            </a:r>
            <a:r>
              <a:rPr lang="en-US" sz="2400" dirty="0" err="1" smtClean="0">
                <a:latin typeface="Cambria" pitchFamily="18" charset="0"/>
                <a:ea typeface="Cambria" pitchFamily="18" charset="0"/>
                <a:cs typeface="Times New Roman" pitchFamily="18" charset="0"/>
              </a:rPr>
              <a:t>Gingras</a:t>
            </a:r>
            <a:r>
              <a:rPr lang="en-US" sz="2400" dirty="0" smtClean="0">
                <a:latin typeface="Cambria" pitchFamily="18" charset="0"/>
                <a:ea typeface="Cambria" pitchFamily="18" charset="0"/>
                <a:cs typeface="Times New Roman" pitchFamily="18" charset="0"/>
              </a:rPr>
              <a:t>-Lindsay de Montreal;</a:t>
            </a:r>
          </a:p>
          <a:p>
            <a:pPr marL="800100" lvl="1" indent="-342900">
              <a:buFont typeface="Arial" pitchFamily="34" charset="0"/>
              <a:buChar char="•"/>
              <a:defRPr/>
            </a:pPr>
            <a:r>
              <a:rPr lang="en-US" sz="2400" dirty="0" smtClean="0">
                <a:latin typeface="Cambria" pitchFamily="18" charset="0"/>
                <a:ea typeface="Cambria" pitchFamily="18" charset="0"/>
                <a:cs typeface="Times New Roman" pitchFamily="18" charset="0"/>
              </a:rPr>
              <a:t>McGill Pain Clinics</a:t>
            </a:r>
          </a:p>
          <a:p>
            <a:pPr marL="800100" lvl="1" indent="-342900">
              <a:buFont typeface="Arial" pitchFamily="34" charset="0"/>
              <a:buChar char="•"/>
              <a:defRPr/>
            </a:pPr>
            <a:r>
              <a:rPr lang="en-US" sz="2400" dirty="0" smtClean="0">
                <a:latin typeface="Cambria" pitchFamily="18" charset="0"/>
                <a:ea typeface="Cambria" pitchFamily="18" charset="0"/>
                <a:cs typeface="Times New Roman" pitchFamily="18" charset="0"/>
              </a:rPr>
              <a:t>McGill University Health Center (MUHC)</a:t>
            </a:r>
          </a:p>
          <a:p>
            <a:pPr marL="800100" lvl="1" indent="-342900">
              <a:buFont typeface="Arial" pitchFamily="34" charset="0"/>
              <a:buChar char="•"/>
              <a:defRPr/>
            </a:pPr>
            <a:r>
              <a:rPr lang="en-US" sz="2400" dirty="0" smtClean="0">
                <a:latin typeface="Cambria" pitchFamily="18" charset="0"/>
                <a:ea typeface="Cambria" pitchFamily="18" charset="0"/>
                <a:cs typeface="Times New Roman" pitchFamily="18" charset="0"/>
              </a:rPr>
              <a:t>Cree Health Board</a:t>
            </a:r>
            <a:endParaRPr lang="fr-CA" sz="2400" dirty="0" smtClean="0">
              <a:latin typeface="Cambria" pitchFamily="18" charset="0"/>
              <a:ea typeface="Cambria" pitchFamily="18" charset="0"/>
              <a:cs typeface="Times New Roman" pitchFamily="18" charset="0"/>
            </a:endParaRPr>
          </a:p>
          <a:p>
            <a:pPr>
              <a:defRPr/>
            </a:pPr>
            <a:endParaRPr lang="en-CA" altLang="en-US" dirty="0" smtClean="0">
              <a:ea typeface="+mn-ea"/>
            </a:endParaRPr>
          </a:p>
          <a:p>
            <a:pPr>
              <a:defRPr/>
            </a:pPr>
            <a:endParaRPr lang="en-US" altLang="en-US" dirty="0" smtClean="0">
              <a:ea typeface="+mn-ea"/>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4830D0C-03B6-894E-B725-859CC6C1F871}" type="slidenum">
              <a:rPr lang="en-CA">
                <a:solidFill>
                  <a:prstClr val="black"/>
                </a:solidFill>
                <a:latin typeface="Calibri" charset="0"/>
              </a:rPr>
              <a:pPr eaLnBrk="1" hangingPunct="1"/>
              <a:t>8</a:t>
            </a:fld>
            <a:endParaRPr lang="en-CA">
              <a:solidFill>
                <a:prstClr val="black"/>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atin typeface="Calibri" charset="0"/>
              </a:rPr>
              <a:t>Add picture graph</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33E689F-8E06-E240-B609-0EE09544F0C6}" type="slidenum">
              <a:rPr lang="en-CA">
                <a:solidFill>
                  <a:prstClr val="black"/>
                </a:solidFill>
                <a:latin typeface="Calibri" charset="0"/>
              </a:rPr>
              <a:pPr eaLnBrk="1" hangingPunct="1"/>
              <a:t>9</a:t>
            </a:fld>
            <a:endParaRPr lang="en-CA">
              <a:solidFill>
                <a:prstClr val="black"/>
              </a:solidFill>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001A35C-444A-FC4A-B399-B5C59BE9B353}" type="slidenum">
              <a:rPr lang="en-CA">
                <a:solidFill>
                  <a:prstClr val="black"/>
                </a:solidFill>
                <a:latin typeface="Calibri" charset="0"/>
              </a:rPr>
              <a:pPr eaLnBrk="1" hangingPunct="1"/>
              <a:t>10</a:t>
            </a:fld>
            <a:endParaRPr lang="en-CA">
              <a:solidFill>
                <a:prstClr val="black"/>
              </a:solidFill>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One slide, if we would be funded for 5 years, we would be able to : </a:t>
            </a:r>
          </a:p>
          <a:p>
            <a:r>
              <a:rPr lang="en-US">
                <a:latin typeface="Calibri" charset="0"/>
              </a:rPr>
              <a:t>Continue …</a:t>
            </a:r>
          </a:p>
          <a:p>
            <a:r>
              <a:rPr lang="en-US">
                <a:latin typeface="Calibri" charset="0"/>
              </a:rPr>
              <a:t>Expend … </a:t>
            </a:r>
          </a:p>
          <a:p>
            <a:endParaRPr lang="en-US">
              <a:latin typeface="Calibri" charset="0"/>
            </a:endParaRPr>
          </a:p>
          <a:p>
            <a:r>
              <a:rPr lang="en-US">
                <a:latin typeface="Calibri" charset="0"/>
              </a:rPr>
              <a:t>Increased funding, we would be able to explore new avenues, which would include this with this impacts. Following the trajectory of the projects and see the benefits of the next phase. Expend the outreach nationally and internationally. Leadership by starting it. School supports these types </a:t>
            </a:r>
          </a:p>
          <a:p>
            <a:endParaRPr lang="en-US">
              <a:latin typeface="Calibri" charset="0"/>
            </a:endParaRPr>
          </a:p>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B509472-3CB2-8947-97F1-C1D39B21F117}" type="slidenum">
              <a:rPr lang="en-CA">
                <a:latin typeface="Calibri" charset="0"/>
              </a:rPr>
              <a:pPr eaLnBrk="1" hangingPunct="1"/>
              <a:t>11</a:t>
            </a:fld>
            <a:endParaRPr lang="en-CA">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see through the gran process</a:t>
            </a:r>
            <a:endParaRPr lang="en-US" dirty="0"/>
          </a:p>
        </p:txBody>
      </p:sp>
      <p:sp>
        <p:nvSpPr>
          <p:cNvPr id="4" name="Slide Number Placeholder 3"/>
          <p:cNvSpPr>
            <a:spLocks noGrp="1"/>
          </p:cNvSpPr>
          <p:nvPr>
            <p:ph type="sldNum" sz="quarter" idx="10"/>
          </p:nvPr>
        </p:nvSpPr>
        <p:spPr/>
        <p:txBody>
          <a:bodyPr/>
          <a:lstStyle/>
          <a:p>
            <a:fld id="{86608BEF-D6DF-5046-A928-D9D8D6DF596F}" type="slidenum">
              <a:rPr lang="en-US" smtClean="0"/>
              <a:t>13</a:t>
            </a:fld>
            <a:endParaRPr lang="en-US"/>
          </a:p>
        </p:txBody>
      </p:sp>
    </p:spTree>
    <p:extLst>
      <p:ext uri="{BB962C8B-B14F-4D97-AF65-F5344CB8AC3E}">
        <p14:creationId xmlns:p14="http://schemas.microsoft.com/office/powerpoint/2010/main" val="384533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2.xml"/><Relationship Id="rId3"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slideMaster" Target="../slideMasters/slideMaster3.xml"/><Relationship Id="rId3" Type="http://schemas.openxmlformats.org/officeDocument/2006/relationships/image" Target="../media/image1.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slideMaster" Target="../slideMasters/slideMaster4.xml"/><Relationship Id="rId3" Type="http://schemas.openxmlformats.org/officeDocument/2006/relationships/image" Target="../media/image1.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63900D6-98E6-7843-A845-AD87337F46E0}" type="datetimeFigureOut">
              <a:rPr lang="en-US" smtClean="0"/>
              <a:t>2016-05-05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899DF-18D0-A34D-92C7-434C9898C58B}" type="slidenum">
              <a:rPr lang="en-US" smtClean="0"/>
              <a:t>‹#›</a:t>
            </a:fld>
            <a:endParaRPr lang="en-US"/>
          </a:p>
        </p:txBody>
      </p:sp>
    </p:spTree>
    <p:extLst>
      <p:ext uri="{BB962C8B-B14F-4D97-AF65-F5344CB8AC3E}">
        <p14:creationId xmlns:p14="http://schemas.microsoft.com/office/powerpoint/2010/main" val="33477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63900D6-98E6-7843-A845-AD87337F46E0}" type="datetimeFigureOut">
              <a:rPr lang="en-US" smtClean="0"/>
              <a:t>2016-05-05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899DF-18D0-A34D-92C7-434C9898C58B}" type="slidenum">
              <a:rPr lang="en-US" smtClean="0"/>
              <a:t>‹#›</a:t>
            </a:fld>
            <a:endParaRPr lang="en-US"/>
          </a:p>
        </p:txBody>
      </p:sp>
    </p:spTree>
    <p:extLst>
      <p:ext uri="{BB962C8B-B14F-4D97-AF65-F5344CB8AC3E}">
        <p14:creationId xmlns:p14="http://schemas.microsoft.com/office/powerpoint/2010/main" val="251525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63900D6-98E6-7843-A845-AD87337F46E0}" type="datetimeFigureOut">
              <a:rPr lang="en-US" smtClean="0"/>
              <a:t>2016-05-05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899DF-18D0-A34D-92C7-434C9898C58B}" type="slidenum">
              <a:rPr lang="en-US" smtClean="0"/>
              <a:t>‹#›</a:t>
            </a:fld>
            <a:endParaRPr lang="en-US"/>
          </a:p>
        </p:txBody>
      </p:sp>
    </p:spTree>
    <p:extLst>
      <p:ext uri="{BB962C8B-B14F-4D97-AF65-F5344CB8AC3E}">
        <p14:creationId xmlns:p14="http://schemas.microsoft.com/office/powerpoint/2010/main" val="2107540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base">
              <a:spcBef>
                <a:spcPct val="0"/>
              </a:spcBef>
              <a:spcAft>
                <a:spcPct val="0"/>
              </a:spcAft>
              <a:defRPr/>
            </a:pPr>
            <a:endParaRPr lang="en-US">
              <a:solidFill>
                <a:prstClr val="white"/>
              </a:solidFill>
              <a:latin typeface="Lucida Sans Unicode"/>
            </a:endParaRPr>
          </a:p>
        </p:txBody>
      </p:sp>
      <p:grpSp>
        <p:nvGrpSpPr>
          <p:cNvPr id="5" name="Group 18"/>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defTabSz="914400" fontAlgn="base">
                <a:spcBef>
                  <a:spcPct val="0"/>
                </a:spcBef>
                <a:spcAft>
                  <a:spcPct val="0"/>
                </a:spcAft>
                <a:defRPr/>
              </a:pPr>
              <a:endParaRPr lang="en-US">
                <a:solidFill>
                  <a:prstClr val="black"/>
                </a:solidFill>
                <a:latin typeface="Arial" charset="0"/>
                <a:ea typeface="ＭＳ Ｐゴシック" charset="0"/>
                <a:cs typeface="Arial" charset="0"/>
              </a:endParaRPr>
            </a:p>
          </p:txBody>
        </p:sp>
        <p:sp>
          <p:nvSpPr>
            <p:cNvPr id="7" name="Freeform 20"/>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mtClean="0">
                <a:solidFill>
                  <a:prstClr val="black"/>
                </a:solidFill>
                <a:latin typeface="Arial" charset="0"/>
                <a:ea typeface="ＭＳ Ｐゴシック" charset="0"/>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base">
                <a:spcBef>
                  <a:spcPct val="0"/>
                </a:spcBef>
                <a:spcAft>
                  <a:spcPct val="0"/>
                </a:spcAft>
                <a:defRPr/>
              </a:pPr>
              <a:endParaRPr lang="en-US">
                <a:solidFill>
                  <a:prstClr val="white"/>
                </a:solidFill>
                <a:latin typeface="Lucida Sans Unicode"/>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fld id="{F961B1F5-36FA-3849-8B4B-A05EA88A5800}" type="datetimeFigureOut">
              <a:rPr lang="en-CA"/>
              <a:pPr/>
              <a:t>2016-05-05</a:t>
            </a:fld>
            <a:endParaRPr lang="en-CA"/>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CA">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8E055052-3CFB-1C49-917A-DD1824932357}" type="slidenum">
              <a:rPr lang="en-CA"/>
              <a:pPr/>
              <a:t>‹#›</a:t>
            </a:fld>
            <a:endParaRPr lang="en-CA"/>
          </a:p>
        </p:txBody>
      </p:sp>
    </p:spTree>
    <p:extLst>
      <p:ext uri="{BB962C8B-B14F-4D97-AF65-F5344CB8AC3E}">
        <p14:creationId xmlns:p14="http://schemas.microsoft.com/office/powerpoint/2010/main" val="1519833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fld id="{986CCA4F-F488-8E4C-8D5D-8A2DA07E4CA2}" type="datetimeFigureOut">
              <a:rPr lang="en-CA">
                <a:solidFill>
                  <a:prstClr val="black"/>
                </a:solidFill>
              </a:rPr>
              <a:pPr/>
              <a:t>2016-05-05</a:t>
            </a:fld>
            <a:endParaRPr lang="en-CA">
              <a:solidFill>
                <a:prstClr val="black"/>
              </a:solidFill>
            </a:endParaRPr>
          </a:p>
        </p:txBody>
      </p:sp>
      <p:sp>
        <p:nvSpPr>
          <p:cNvPr id="5" name="Footer Placeholder 4"/>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6D037FE5-D572-364E-A2A3-83307083E548}"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509493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extLst/>
          </a:lstStyle>
          <a:p>
            <a:pPr defTabSz="914400" fontAlgn="base">
              <a:spcBef>
                <a:spcPct val="0"/>
              </a:spcBef>
              <a:spcAft>
                <a:spcPct val="0"/>
              </a:spcAft>
              <a:defRPr/>
            </a:pPr>
            <a:endParaRPr lang="en-US">
              <a:solidFill>
                <a:prstClr val="white"/>
              </a:solidFill>
              <a:latin typeface="Lucida Sans Unicode"/>
              <a:ea typeface="ＭＳ Ｐゴシック" charset="0"/>
              <a:cs typeface="Arial"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extLst/>
          </a:lstStyle>
          <a:p>
            <a:pPr defTabSz="914400" fontAlgn="base">
              <a:spcBef>
                <a:spcPct val="0"/>
              </a:spcBef>
              <a:spcAft>
                <a:spcPct val="0"/>
              </a:spcAft>
              <a:defRPr/>
            </a:pPr>
            <a:endParaRPr lang="en-US">
              <a:solidFill>
                <a:prstClr val="white"/>
              </a:solidFill>
              <a:latin typeface="Lucida Sans Unicode"/>
              <a:ea typeface="ＭＳ Ｐゴシック" charset="0"/>
              <a:cs typeface="Arial"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F59F6846-34B2-8240-920E-7ACC228BF652}" type="datetimeFigureOut">
              <a:rPr lang="en-CA">
                <a:solidFill>
                  <a:prstClr val="white"/>
                </a:solidFill>
              </a:rPr>
              <a:pPr/>
              <a:t>2016-05-05</a:t>
            </a:fld>
            <a:endParaRPr lang="en-CA">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CA">
              <a:solidFill>
                <a:prstClr val="white"/>
              </a:solidFill>
            </a:endParaRPr>
          </a:p>
        </p:txBody>
      </p:sp>
      <p:sp>
        <p:nvSpPr>
          <p:cNvPr id="8" name="Slide Number Placeholder 5"/>
          <p:cNvSpPr>
            <a:spLocks noGrp="1"/>
          </p:cNvSpPr>
          <p:nvPr>
            <p:ph type="sldNum" sz="quarter" idx="12"/>
          </p:nvPr>
        </p:nvSpPr>
        <p:spPr/>
        <p:txBody>
          <a:bodyPr/>
          <a:lstStyle>
            <a:lvl1pPr>
              <a:defRPr/>
            </a:lvl1pPr>
          </a:lstStyle>
          <a:p>
            <a:fld id="{186727A3-5BBA-E84C-AD1A-91A2E73BD559}" type="slidenum">
              <a:rPr lang="en-CA">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84011733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fld id="{5C8A34D6-7A19-A346-A4EC-90C3CBAFE7C3}" type="datetimeFigureOut">
              <a:rPr lang="en-CA">
                <a:solidFill>
                  <a:prstClr val="white"/>
                </a:solidFill>
              </a:rPr>
              <a:pPr/>
              <a:t>2016-05-05</a:t>
            </a:fld>
            <a:endParaRPr lang="en-CA">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CA">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BDE0D38E-7C49-724A-8573-285D190E288D}" type="slidenum">
              <a:rPr lang="en-CA">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11302706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CE8FA57-A84B-9047-AD41-A66E12D473B3}" type="datetimeFigureOut">
              <a:rPr lang="en-CA">
                <a:solidFill>
                  <a:prstClr val="black"/>
                </a:solidFill>
              </a:rPr>
              <a:pPr/>
              <a:t>2016-05-05</a:t>
            </a:fld>
            <a:endParaRPr lang="en-CA">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CA">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AED82716-CF1B-4848-8012-CE73DF80F131}"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122505996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C7925CA-C5CF-7A44-A5B0-6AFAAD0414AA}" type="datetimeFigureOut">
              <a:rPr lang="en-CA">
                <a:solidFill>
                  <a:prstClr val="white"/>
                </a:solidFill>
              </a:rPr>
              <a:pPr/>
              <a:t>2016-05-05</a:t>
            </a:fld>
            <a:endParaRPr lang="en-CA">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CA">
              <a:solidFill>
                <a:prstClr val="white"/>
              </a:solidFill>
            </a:endParaRPr>
          </a:p>
        </p:txBody>
      </p:sp>
      <p:sp>
        <p:nvSpPr>
          <p:cNvPr id="5" name="Slide Number Placeholder 4"/>
          <p:cNvSpPr>
            <a:spLocks noGrp="1"/>
          </p:cNvSpPr>
          <p:nvPr>
            <p:ph type="sldNum" sz="quarter" idx="12"/>
          </p:nvPr>
        </p:nvSpPr>
        <p:spPr/>
        <p:txBody>
          <a:bodyPr/>
          <a:lstStyle>
            <a:lvl1pPr>
              <a:defRPr/>
            </a:lvl1pPr>
          </a:lstStyle>
          <a:p>
            <a:fld id="{0AB13B08-25F3-8849-9F99-F53FFE285B7B}" type="slidenum">
              <a:rPr lang="en-CA">
                <a:solidFill>
                  <a:prstClr val="white"/>
                </a:solidFill>
              </a:rPr>
              <a:pPr/>
              <a:t>‹#›</a:t>
            </a:fld>
            <a:endParaRPr lang="en-CA">
              <a:solidFill>
                <a:prstClr val="white"/>
              </a:solidFill>
            </a:endParaRPr>
          </a:p>
        </p:txBody>
      </p:sp>
    </p:spTree>
    <p:extLst>
      <p:ext uri="{BB962C8B-B14F-4D97-AF65-F5344CB8AC3E}">
        <p14:creationId xmlns:p14="http://schemas.microsoft.com/office/powerpoint/2010/main" val="356842151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EBEDFAF1-89A4-1C43-8E94-B2391DA5D609}" type="datetimeFigureOut">
              <a:rPr lang="en-CA">
                <a:solidFill>
                  <a:prstClr val="black"/>
                </a:solidFill>
              </a:rPr>
              <a:pPr/>
              <a:t>2016-05-05</a:t>
            </a:fld>
            <a:endParaRPr lang="en-CA">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fld id="{54128364-EF98-B845-9D91-35F0B894209B}"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495305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9C7AB06-21AB-414F-AA79-6D1108837C38}" type="datetimeFigureOut">
              <a:rPr lang="en-CA">
                <a:solidFill>
                  <a:prstClr val="black"/>
                </a:solidFill>
              </a:rPr>
              <a:pPr/>
              <a:t>2016-05-05</a:t>
            </a:fld>
            <a:endParaRPr lang="en-CA">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CA">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060E0F01-D4AA-6646-AAF7-C5112F035EAC}"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38667107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63900D6-98E6-7843-A845-AD87337F46E0}" type="datetimeFigureOut">
              <a:rPr lang="en-US" smtClean="0"/>
              <a:t>2016-05-05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899DF-18D0-A34D-92C7-434C9898C58B}" type="slidenum">
              <a:rPr lang="en-US" smtClean="0"/>
              <a:t>‹#›</a:t>
            </a:fld>
            <a:endParaRPr lang="en-US"/>
          </a:p>
        </p:txBody>
      </p:sp>
    </p:spTree>
    <p:extLst>
      <p:ext uri="{BB962C8B-B14F-4D97-AF65-F5344CB8AC3E}">
        <p14:creationId xmlns:p14="http://schemas.microsoft.com/office/powerpoint/2010/main" val="3075249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defTabSz="914400" fontAlgn="base">
              <a:spcBef>
                <a:spcPct val="0"/>
              </a:spcBef>
              <a:spcAft>
                <a:spcPct val="0"/>
              </a:spcAft>
              <a:defRPr/>
            </a:pPr>
            <a:endParaRPr lang="en-US">
              <a:solidFill>
                <a:prstClr val="white"/>
              </a:solidFill>
              <a:latin typeface="Arial" charset="0"/>
              <a:ea typeface="ＭＳ Ｐゴシック" charset="0"/>
              <a:cs typeface="Arial" charset="0"/>
            </a:endParaRPr>
          </a:p>
        </p:txBody>
      </p:sp>
      <p:sp>
        <p:nvSpPr>
          <p:cNvPr id="6" name="Freeform 18"/>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mtClean="0">
              <a:solidFill>
                <a:prstClr val="white"/>
              </a:solidFill>
              <a:latin typeface="Arial" charset="0"/>
              <a:ea typeface="ＭＳ Ｐゴシック" charset="0"/>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base">
              <a:spcBef>
                <a:spcPct val="0"/>
              </a:spcBef>
              <a:spcAft>
                <a:spcPct val="0"/>
              </a:spcAft>
              <a:defRPr/>
            </a:pPr>
            <a:endParaRPr lang="en-US">
              <a:solidFill>
                <a:prstClr val="white"/>
              </a:solidFill>
              <a:latin typeface="Lucida Sans Unicode"/>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extLst/>
          </a:lstStyle>
          <a:p>
            <a:pPr defTabSz="914400" fontAlgn="base">
              <a:spcBef>
                <a:spcPct val="0"/>
              </a:spcBef>
              <a:spcAft>
                <a:spcPct val="0"/>
              </a:spcAft>
              <a:defRPr/>
            </a:pPr>
            <a:endParaRPr lang="en-US">
              <a:solidFill>
                <a:prstClr val="white"/>
              </a:solidFill>
              <a:latin typeface="Lucida Sans Unicode"/>
              <a:ea typeface="ＭＳ Ｐゴシック" charset="0"/>
              <a:cs typeface="Arial"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extLst/>
          </a:lstStyle>
          <a:p>
            <a:pPr defTabSz="914400" fontAlgn="base">
              <a:spcBef>
                <a:spcPct val="0"/>
              </a:spcBef>
              <a:spcAft>
                <a:spcPct val="0"/>
              </a:spcAft>
              <a:defRPr/>
            </a:pPr>
            <a:endParaRPr lang="en-US">
              <a:solidFill>
                <a:prstClr val="white"/>
              </a:solidFill>
              <a:latin typeface="Lucida Sans Unicode"/>
              <a:ea typeface="ＭＳ Ｐゴシック" charset="0"/>
              <a:cs typeface="Arial"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fld id="{0283A4F7-6105-BB4E-956B-5D17D385B382}" type="datetimeFigureOut">
              <a:rPr lang="en-CA">
                <a:solidFill>
                  <a:prstClr val="white"/>
                </a:solidFill>
              </a:rPr>
              <a:pPr/>
              <a:t>2016-05-05</a:t>
            </a:fld>
            <a:endParaRPr lang="en-CA">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CA">
              <a:solidFill>
                <a:prstClr val="white"/>
              </a:solidFill>
            </a:endParaRPr>
          </a:p>
        </p:txBody>
      </p:sp>
      <p:sp>
        <p:nvSpPr>
          <p:cNvPr id="13" name="Slide Number Placeholder 6"/>
          <p:cNvSpPr>
            <a:spLocks noGrp="1"/>
          </p:cNvSpPr>
          <p:nvPr>
            <p:ph type="sldNum" sz="quarter" idx="12"/>
          </p:nvPr>
        </p:nvSpPr>
        <p:spPr/>
        <p:txBody>
          <a:bodyPr/>
          <a:lstStyle>
            <a:lvl1pPr>
              <a:defRPr/>
            </a:lvl1pPr>
          </a:lstStyle>
          <a:p>
            <a:fld id="{4F958190-14C0-3641-9DFD-9AACF4835F22}" type="slidenum">
              <a:rPr lang="en-CA">
                <a:solidFill>
                  <a:prstClr val="white"/>
                </a:solidFill>
              </a:rPr>
              <a:pPr/>
              <a:t>‹#›</a:t>
            </a:fld>
            <a:endParaRPr lang="en-CA">
              <a:solidFill>
                <a:prstClr val="white"/>
              </a:solidFill>
            </a:endParaRPr>
          </a:p>
        </p:txBody>
      </p:sp>
    </p:spTree>
    <p:extLst>
      <p:ext uri="{BB962C8B-B14F-4D97-AF65-F5344CB8AC3E}">
        <p14:creationId xmlns:p14="http://schemas.microsoft.com/office/powerpoint/2010/main" val="339389411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DB6E4DF6-2666-BB46-8D0F-2FE6EB3D6E30}" type="datetimeFigureOut">
              <a:rPr lang="en-CA">
                <a:solidFill>
                  <a:prstClr val="black"/>
                </a:solidFill>
              </a:rPr>
              <a:pPr/>
              <a:t>2016-05-05</a:t>
            </a:fld>
            <a:endParaRPr lang="en-CA">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fld id="{50376E7A-89B2-AE4B-B46E-2771B12C7F5E}"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875596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CB362968-B81F-CE4F-BBE4-7C1F99E75CD7}" type="datetimeFigureOut">
              <a:rPr lang="en-CA">
                <a:solidFill>
                  <a:prstClr val="black"/>
                </a:solidFill>
              </a:rPr>
              <a:pPr/>
              <a:t>2016-05-05</a:t>
            </a:fld>
            <a:endParaRPr lang="en-CA">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fld id="{1956BE61-54A6-9B44-9D20-2EFA60DA6548}"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70459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base">
              <a:spcBef>
                <a:spcPct val="0"/>
              </a:spcBef>
              <a:spcAft>
                <a:spcPct val="0"/>
              </a:spcAft>
              <a:defRPr/>
            </a:pPr>
            <a:endParaRPr lang="en-US">
              <a:solidFill>
                <a:prstClr val="white"/>
              </a:solidFill>
              <a:latin typeface="Lucida Sans Unicode"/>
            </a:endParaRPr>
          </a:p>
        </p:txBody>
      </p:sp>
      <p:grpSp>
        <p:nvGrpSpPr>
          <p:cNvPr id="5" name="Group 18"/>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defTabSz="914400" fontAlgn="base">
                <a:spcBef>
                  <a:spcPct val="0"/>
                </a:spcBef>
                <a:spcAft>
                  <a:spcPct val="0"/>
                </a:spcAft>
                <a:defRPr/>
              </a:pPr>
              <a:endParaRPr lang="en-US">
                <a:solidFill>
                  <a:prstClr val="black"/>
                </a:solidFill>
                <a:latin typeface="Arial" charset="0"/>
                <a:ea typeface="ＭＳ Ｐゴシック" charset="0"/>
                <a:cs typeface="Arial" charset="0"/>
              </a:endParaRPr>
            </a:p>
          </p:txBody>
        </p:sp>
        <p:sp>
          <p:nvSpPr>
            <p:cNvPr id="7" name="Freeform 20"/>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mtClean="0">
                <a:solidFill>
                  <a:prstClr val="black"/>
                </a:solidFill>
                <a:latin typeface="Arial" charset="0"/>
                <a:ea typeface="ＭＳ Ｐゴシック" charset="0"/>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base">
                <a:spcBef>
                  <a:spcPct val="0"/>
                </a:spcBef>
                <a:spcAft>
                  <a:spcPct val="0"/>
                </a:spcAft>
                <a:defRPr/>
              </a:pPr>
              <a:endParaRPr lang="en-US">
                <a:solidFill>
                  <a:prstClr val="white"/>
                </a:solidFill>
                <a:latin typeface="Lucida Sans Unicode"/>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fld id="{F961B1F5-36FA-3849-8B4B-A05EA88A5800}" type="datetimeFigureOut">
              <a:rPr lang="en-CA"/>
              <a:pPr/>
              <a:t>2016-05-05</a:t>
            </a:fld>
            <a:endParaRPr lang="en-CA"/>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CA">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8E055052-3CFB-1C49-917A-DD1824932357}" type="slidenum">
              <a:rPr lang="en-CA"/>
              <a:pPr/>
              <a:t>‹#›</a:t>
            </a:fld>
            <a:endParaRPr lang="en-CA"/>
          </a:p>
        </p:txBody>
      </p:sp>
    </p:spTree>
    <p:extLst>
      <p:ext uri="{BB962C8B-B14F-4D97-AF65-F5344CB8AC3E}">
        <p14:creationId xmlns:p14="http://schemas.microsoft.com/office/powerpoint/2010/main" val="93834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fld id="{986CCA4F-F488-8E4C-8D5D-8A2DA07E4CA2}" type="datetimeFigureOut">
              <a:rPr lang="en-CA">
                <a:solidFill>
                  <a:prstClr val="black"/>
                </a:solidFill>
              </a:rPr>
              <a:pPr/>
              <a:t>2016-05-05</a:t>
            </a:fld>
            <a:endParaRPr lang="en-CA">
              <a:solidFill>
                <a:prstClr val="black"/>
              </a:solidFill>
            </a:endParaRPr>
          </a:p>
        </p:txBody>
      </p:sp>
      <p:sp>
        <p:nvSpPr>
          <p:cNvPr id="5" name="Footer Placeholder 4"/>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6D037FE5-D572-364E-A2A3-83307083E548}"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14405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extLst/>
          </a:lstStyle>
          <a:p>
            <a:pPr defTabSz="914400" fontAlgn="base">
              <a:spcBef>
                <a:spcPct val="0"/>
              </a:spcBef>
              <a:spcAft>
                <a:spcPct val="0"/>
              </a:spcAft>
              <a:defRPr/>
            </a:pPr>
            <a:endParaRPr lang="en-US">
              <a:solidFill>
                <a:prstClr val="white"/>
              </a:solidFill>
              <a:latin typeface="Lucida Sans Unicode"/>
              <a:ea typeface="ＭＳ Ｐゴシック" charset="0"/>
              <a:cs typeface="Arial"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extLst/>
          </a:lstStyle>
          <a:p>
            <a:pPr defTabSz="914400" fontAlgn="base">
              <a:spcBef>
                <a:spcPct val="0"/>
              </a:spcBef>
              <a:spcAft>
                <a:spcPct val="0"/>
              </a:spcAft>
              <a:defRPr/>
            </a:pPr>
            <a:endParaRPr lang="en-US">
              <a:solidFill>
                <a:prstClr val="white"/>
              </a:solidFill>
              <a:latin typeface="Lucida Sans Unicode"/>
              <a:ea typeface="ＭＳ Ｐゴシック" charset="0"/>
              <a:cs typeface="Arial"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F59F6846-34B2-8240-920E-7ACC228BF652}" type="datetimeFigureOut">
              <a:rPr lang="en-CA">
                <a:solidFill>
                  <a:prstClr val="white"/>
                </a:solidFill>
              </a:rPr>
              <a:pPr/>
              <a:t>2016-05-05</a:t>
            </a:fld>
            <a:endParaRPr lang="en-CA">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CA">
              <a:solidFill>
                <a:prstClr val="white"/>
              </a:solidFill>
            </a:endParaRPr>
          </a:p>
        </p:txBody>
      </p:sp>
      <p:sp>
        <p:nvSpPr>
          <p:cNvPr id="8" name="Slide Number Placeholder 5"/>
          <p:cNvSpPr>
            <a:spLocks noGrp="1"/>
          </p:cNvSpPr>
          <p:nvPr>
            <p:ph type="sldNum" sz="quarter" idx="12"/>
          </p:nvPr>
        </p:nvSpPr>
        <p:spPr/>
        <p:txBody>
          <a:bodyPr/>
          <a:lstStyle>
            <a:lvl1pPr>
              <a:defRPr/>
            </a:lvl1pPr>
          </a:lstStyle>
          <a:p>
            <a:fld id="{186727A3-5BBA-E84C-AD1A-91A2E73BD559}" type="slidenum">
              <a:rPr lang="en-CA">
                <a:solidFill>
                  <a:prstClr val="white"/>
                </a:solidFill>
              </a:rPr>
              <a:pPr/>
              <a:t>‹#›</a:t>
            </a:fld>
            <a:endParaRPr lang="en-CA">
              <a:solidFill>
                <a:prstClr val="white"/>
              </a:solidFill>
            </a:endParaRPr>
          </a:p>
        </p:txBody>
      </p:sp>
    </p:spTree>
    <p:extLst>
      <p:ext uri="{BB962C8B-B14F-4D97-AF65-F5344CB8AC3E}">
        <p14:creationId xmlns:p14="http://schemas.microsoft.com/office/powerpoint/2010/main" val="273565457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fld id="{5C8A34D6-7A19-A346-A4EC-90C3CBAFE7C3}" type="datetimeFigureOut">
              <a:rPr lang="en-CA">
                <a:solidFill>
                  <a:prstClr val="white"/>
                </a:solidFill>
              </a:rPr>
              <a:pPr/>
              <a:t>2016-05-05</a:t>
            </a:fld>
            <a:endParaRPr lang="en-CA">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CA">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BDE0D38E-7C49-724A-8573-285D190E288D}" type="slidenum">
              <a:rPr lang="en-CA">
                <a:solidFill>
                  <a:prstClr val="white"/>
                </a:solidFill>
              </a:rPr>
              <a:pPr/>
              <a:t>‹#›</a:t>
            </a:fld>
            <a:endParaRPr lang="en-CA">
              <a:solidFill>
                <a:prstClr val="white"/>
              </a:solidFill>
            </a:endParaRPr>
          </a:p>
        </p:txBody>
      </p:sp>
    </p:spTree>
    <p:extLst>
      <p:ext uri="{BB962C8B-B14F-4D97-AF65-F5344CB8AC3E}">
        <p14:creationId xmlns:p14="http://schemas.microsoft.com/office/powerpoint/2010/main" val="3746125976"/>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CE8FA57-A84B-9047-AD41-A66E12D473B3}" type="datetimeFigureOut">
              <a:rPr lang="en-CA">
                <a:solidFill>
                  <a:prstClr val="black"/>
                </a:solidFill>
              </a:rPr>
              <a:pPr/>
              <a:t>2016-05-05</a:t>
            </a:fld>
            <a:endParaRPr lang="en-CA">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CA">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AED82716-CF1B-4848-8012-CE73DF80F131}"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10197706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C7925CA-C5CF-7A44-A5B0-6AFAAD0414AA}" type="datetimeFigureOut">
              <a:rPr lang="en-CA">
                <a:solidFill>
                  <a:prstClr val="white"/>
                </a:solidFill>
              </a:rPr>
              <a:pPr/>
              <a:t>2016-05-05</a:t>
            </a:fld>
            <a:endParaRPr lang="en-CA">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CA">
              <a:solidFill>
                <a:prstClr val="white"/>
              </a:solidFill>
            </a:endParaRPr>
          </a:p>
        </p:txBody>
      </p:sp>
      <p:sp>
        <p:nvSpPr>
          <p:cNvPr id="5" name="Slide Number Placeholder 4"/>
          <p:cNvSpPr>
            <a:spLocks noGrp="1"/>
          </p:cNvSpPr>
          <p:nvPr>
            <p:ph type="sldNum" sz="quarter" idx="12"/>
          </p:nvPr>
        </p:nvSpPr>
        <p:spPr/>
        <p:txBody>
          <a:bodyPr/>
          <a:lstStyle>
            <a:lvl1pPr>
              <a:defRPr/>
            </a:lvl1pPr>
          </a:lstStyle>
          <a:p>
            <a:fld id="{0AB13B08-25F3-8849-9F99-F53FFE285B7B}" type="slidenum">
              <a:rPr lang="en-CA">
                <a:solidFill>
                  <a:prstClr val="white"/>
                </a:solidFill>
              </a:rPr>
              <a:pPr/>
              <a:t>‹#›</a:t>
            </a:fld>
            <a:endParaRPr lang="en-CA">
              <a:solidFill>
                <a:prstClr val="white"/>
              </a:solidFill>
            </a:endParaRPr>
          </a:p>
        </p:txBody>
      </p:sp>
    </p:spTree>
    <p:extLst>
      <p:ext uri="{BB962C8B-B14F-4D97-AF65-F5344CB8AC3E}">
        <p14:creationId xmlns:p14="http://schemas.microsoft.com/office/powerpoint/2010/main" val="3472682528"/>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EBEDFAF1-89A4-1C43-8E94-B2391DA5D609}" type="datetimeFigureOut">
              <a:rPr lang="en-CA">
                <a:solidFill>
                  <a:prstClr val="black"/>
                </a:solidFill>
              </a:rPr>
              <a:pPr/>
              <a:t>2016-05-05</a:t>
            </a:fld>
            <a:endParaRPr lang="en-CA">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fld id="{54128364-EF98-B845-9D91-35F0B894209B}"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9073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63900D6-98E6-7843-A845-AD87337F46E0}" type="datetimeFigureOut">
              <a:rPr lang="en-US" smtClean="0"/>
              <a:t>2016-05-05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899DF-18D0-A34D-92C7-434C9898C58B}" type="slidenum">
              <a:rPr lang="en-US" smtClean="0"/>
              <a:t>‹#›</a:t>
            </a:fld>
            <a:endParaRPr lang="en-US"/>
          </a:p>
        </p:txBody>
      </p:sp>
    </p:spTree>
    <p:extLst>
      <p:ext uri="{BB962C8B-B14F-4D97-AF65-F5344CB8AC3E}">
        <p14:creationId xmlns:p14="http://schemas.microsoft.com/office/powerpoint/2010/main" val="1219809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9C7AB06-21AB-414F-AA79-6D1108837C38}" type="datetimeFigureOut">
              <a:rPr lang="en-CA">
                <a:solidFill>
                  <a:prstClr val="black"/>
                </a:solidFill>
              </a:rPr>
              <a:pPr/>
              <a:t>2016-05-05</a:t>
            </a:fld>
            <a:endParaRPr lang="en-CA">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CA">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060E0F01-D4AA-6646-AAF7-C5112F035EAC}"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57488548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defTabSz="914400" fontAlgn="base">
              <a:spcBef>
                <a:spcPct val="0"/>
              </a:spcBef>
              <a:spcAft>
                <a:spcPct val="0"/>
              </a:spcAft>
              <a:defRPr/>
            </a:pPr>
            <a:endParaRPr lang="en-US">
              <a:solidFill>
                <a:prstClr val="white"/>
              </a:solidFill>
              <a:latin typeface="Arial" charset="0"/>
              <a:ea typeface="ＭＳ Ｐゴシック" charset="0"/>
              <a:cs typeface="Arial" charset="0"/>
            </a:endParaRPr>
          </a:p>
        </p:txBody>
      </p:sp>
      <p:sp>
        <p:nvSpPr>
          <p:cNvPr id="6" name="Freeform 18"/>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mtClean="0">
              <a:solidFill>
                <a:prstClr val="white"/>
              </a:solidFill>
              <a:latin typeface="Arial" charset="0"/>
              <a:ea typeface="ＭＳ Ｐゴシック" charset="0"/>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base">
              <a:spcBef>
                <a:spcPct val="0"/>
              </a:spcBef>
              <a:spcAft>
                <a:spcPct val="0"/>
              </a:spcAft>
              <a:defRPr/>
            </a:pPr>
            <a:endParaRPr lang="en-US">
              <a:solidFill>
                <a:prstClr val="white"/>
              </a:solidFill>
              <a:latin typeface="Lucida Sans Unicode"/>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extLst/>
          </a:lstStyle>
          <a:p>
            <a:pPr defTabSz="914400" fontAlgn="base">
              <a:spcBef>
                <a:spcPct val="0"/>
              </a:spcBef>
              <a:spcAft>
                <a:spcPct val="0"/>
              </a:spcAft>
              <a:defRPr/>
            </a:pPr>
            <a:endParaRPr lang="en-US">
              <a:solidFill>
                <a:prstClr val="white"/>
              </a:solidFill>
              <a:latin typeface="Lucida Sans Unicode"/>
              <a:ea typeface="ＭＳ Ｐゴシック" charset="0"/>
              <a:cs typeface="Arial"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extLst/>
          </a:lstStyle>
          <a:p>
            <a:pPr defTabSz="914400" fontAlgn="base">
              <a:spcBef>
                <a:spcPct val="0"/>
              </a:spcBef>
              <a:spcAft>
                <a:spcPct val="0"/>
              </a:spcAft>
              <a:defRPr/>
            </a:pPr>
            <a:endParaRPr lang="en-US">
              <a:solidFill>
                <a:prstClr val="white"/>
              </a:solidFill>
              <a:latin typeface="Lucida Sans Unicode"/>
              <a:ea typeface="ＭＳ Ｐゴシック" charset="0"/>
              <a:cs typeface="Arial"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fld id="{0283A4F7-6105-BB4E-956B-5D17D385B382}" type="datetimeFigureOut">
              <a:rPr lang="en-CA">
                <a:solidFill>
                  <a:prstClr val="white"/>
                </a:solidFill>
              </a:rPr>
              <a:pPr/>
              <a:t>2016-05-05</a:t>
            </a:fld>
            <a:endParaRPr lang="en-CA">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CA">
              <a:solidFill>
                <a:prstClr val="white"/>
              </a:solidFill>
            </a:endParaRPr>
          </a:p>
        </p:txBody>
      </p:sp>
      <p:sp>
        <p:nvSpPr>
          <p:cNvPr id="13" name="Slide Number Placeholder 6"/>
          <p:cNvSpPr>
            <a:spLocks noGrp="1"/>
          </p:cNvSpPr>
          <p:nvPr>
            <p:ph type="sldNum" sz="quarter" idx="12"/>
          </p:nvPr>
        </p:nvSpPr>
        <p:spPr/>
        <p:txBody>
          <a:bodyPr/>
          <a:lstStyle>
            <a:lvl1pPr>
              <a:defRPr/>
            </a:lvl1pPr>
          </a:lstStyle>
          <a:p>
            <a:fld id="{4F958190-14C0-3641-9DFD-9AACF4835F22}" type="slidenum">
              <a:rPr lang="en-CA">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504107873"/>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DB6E4DF6-2666-BB46-8D0F-2FE6EB3D6E30}" type="datetimeFigureOut">
              <a:rPr lang="en-CA">
                <a:solidFill>
                  <a:prstClr val="black"/>
                </a:solidFill>
              </a:rPr>
              <a:pPr/>
              <a:t>2016-05-05</a:t>
            </a:fld>
            <a:endParaRPr lang="en-CA">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fld id="{50376E7A-89B2-AE4B-B46E-2771B12C7F5E}"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3774608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CB362968-B81F-CE4F-BBE4-7C1F99E75CD7}" type="datetimeFigureOut">
              <a:rPr lang="en-CA">
                <a:solidFill>
                  <a:prstClr val="black"/>
                </a:solidFill>
              </a:rPr>
              <a:pPr/>
              <a:t>2016-05-05</a:t>
            </a:fld>
            <a:endParaRPr lang="en-CA">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fld id="{1956BE61-54A6-9B44-9D20-2EFA60DA6548}"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316860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base">
              <a:spcBef>
                <a:spcPct val="0"/>
              </a:spcBef>
              <a:spcAft>
                <a:spcPct val="0"/>
              </a:spcAft>
              <a:defRPr/>
            </a:pPr>
            <a:endParaRPr lang="en-US">
              <a:solidFill>
                <a:prstClr val="white"/>
              </a:solidFill>
              <a:latin typeface="Lucida Sans Unicode"/>
            </a:endParaRPr>
          </a:p>
        </p:txBody>
      </p:sp>
      <p:grpSp>
        <p:nvGrpSpPr>
          <p:cNvPr id="5" name="Group 18"/>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defTabSz="914400" fontAlgn="base">
                <a:spcBef>
                  <a:spcPct val="0"/>
                </a:spcBef>
                <a:spcAft>
                  <a:spcPct val="0"/>
                </a:spcAft>
                <a:defRPr/>
              </a:pPr>
              <a:endParaRPr lang="en-US">
                <a:solidFill>
                  <a:prstClr val="black"/>
                </a:solidFill>
                <a:latin typeface="Arial" charset="0"/>
                <a:ea typeface="ＭＳ Ｐゴシック" charset="0"/>
                <a:cs typeface="Arial" charset="0"/>
              </a:endParaRPr>
            </a:p>
          </p:txBody>
        </p:sp>
        <p:sp>
          <p:nvSpPr>
            <p:cNvPr id="7" name="Freeform 20"/>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mtClean="0">
                <a:solidFill>
                  <a:prstClr val="black"/>
                </a:solidFill>
                <a:latin typeface="Arial" charset="0"/>
                <a:ea typeface="ＭＳ Ｐゴシック" charset="0"/>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base">
                <a:spcBef>
                  <a:spcPct val="0"/>
                </a:spcBef>
                <a:spcAft>
                  <a:spcPct val="0"/>
                </a:spcAft>
                <a:defRPr/>
              </a:pPr>
              <a:endParaRPr lang="en-US">
                <a:solidFill>
                  <a:prstClr val="white"/>
                </a:solidFill>
                <a:latin typeface="Lucida Sans Unicode"/>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fld id="{F961B1F5-36FA-3849-8B4B-A05EA88A5800}" type="datetimeFigureOut">
              <a:rPr lang="en-CA"/>
              <a:pPr/>
              <a:t>2016-05-05</a:t>
            </a:fld>
            <a:endParaRPr lang="en-CA"/>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CA">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8E055052-3CFB-1C49-917A-DD1824932357}" type="slidenum">
              <a:rPr lang="en-CA"/>
              <a:pPr/>
              <a:t>‹#›</a:t>
            </a:fld>
            <a:endParaRPr lang="en-CA"/>
          </a:p>
        </p:txBody>
      </p:sp>
    </p:spTree>
    <p:extLst>
      <p:ext uri="{BB962C8B-B14F-4D97-AF65-F5344CB8AC3E}">
        <p14:creationId xmlns:p14="http://schemas.microsoft.com/office/powerpoint/2010/main" val="39108519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fld id="{986CCA4F-F488-8E4C-8D5D-8A2DA07E4CA2}" type="datetimeFigureOut">
              <a:rPr lang="en-CA">
                <a:solidFill>
                  <a:prstClr val="black"/>
                </a:solidFill>
              </a:rPr>
              <a:pPr/>
              <a:t>2016-05-05</a:t>
            </a:fld>
            <a:endParaRPr lang="en-CA">
              <a:solidFill>
                <a:prstClr val="black"/>
              </a:solidFill>
            </a:endParaRPr>
          </a:p>
        </p:txBody>
      </p:sp>
      <p:sp>
        <p:nvSpPr>
          <p:cNvPr id="5" name="Footer Placeholder 4"/>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6D037FE5-D572-364E-A2A3-83307083E548}"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963590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extLst/>
          </a:lstStyle>
          <a:p>
            <a:pPr defTabSz="914400" fontAlgn="base">
              <a:spcBef>
                <a:spcPct val="0"/>
              </a:spcBef>
              <a:spcAft>
                <a:spcPct val="0"/>
              </a:spcAft>
              <a:defRPr/>
            </a:pPr>
            <a:endParaRPr lang="en-US">
              <a:solidFill>
                <a:prstClr val="white"/>
              </a:solidFill>
              <a:latin typeface="Lucida Sans Unicode"/>
              <a:ea typeface="ＭＳ Ｐゴシック" charset="0"/>
              <a:cs typeface="Arial"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extLst/>
          </a:lstStyle>
          <a:p>
            <a:pPr defTabSz="914400" fontAlgn="base">
              <a:spcBef>
                <a:spcPct val="0"/>
              </a:spcBef>
              <a:spcAft>
                <a:spcPct val="0"/>
              </a:spcAft>
              <a:defRPr/>
            </a:pPr>
            <a:endParaRPr lang="en-US">
              <a:solidFill>
                <a:prstClr val="white"/>
              </a:solidFill>
              <a:latin typeface="Lucida Sans Unicode"/>
              <a:ea typeface="ＭＳ Ｐゴシック" charset="0"/>
              <a:cs typeface="Arial"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F59F6846-34B2-8240-920E-7ACC228BF652}" type="datetimeFigureOut">
              <a:rPr lang="en-CA">
                <a:solidFill>
                  <a:prstClr val="white"/>
                </a:solidFill>
              </a:rPr>
              <a:pPr/>
              <a:t>2016-05-05</a:t>
            </a:fld>
            <a:endParaRPr lang="en-CA">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CA">
              <a:solidFill>
                <a:prstClr val="white"/>
              </a:solidFill>
            </a:endParaRPr>
          </a:p>
        </p:txBody>
      </p:sp>
      <p:sp>
        <p:nvSpPr>
          <p:cNvPr id="8" name="Slide Number Placeholder 5"/>
          <p:cNvSpPr>
            <a:spLocks noGrp="1"/>
          </p:cNvSpPr>
          <p:nvPr>
            <p:ph type="sldNum" sz="quarter" idx="12"/>
          </p:nvPr>
        </p:nvSpPr>
        <p:spPr/>
        <p:txBody>
          <a:bodyPr/>
          <a:lstStyle>
            <a:lvl1pPr>
              <a:defRPr/>
            </a:lvl1pPr>
          </a:lstStyle>
          <a:p>
            <a:fld id="{186727A3-5BBA-E84C-AD1A-91A2E73BD559}" type="slidenum">
              <a:rPr lang="en-CA">
                <a:solidFill>
                  <a:prstClr val="white"/>
                </a:solidFill>
              </a:rPr>
              <a:pPr/>
              <a:t>‹#›</a:t>
            </a:fld>
            <a:endParaRPr lang="en-CA">
              <a:solidFill>
                <a:prstClr val="white"/>
              </a:solidFill>
            </a:endParaRPr>
          </a:p>
        </p:txBody>
      </p:sp>
    </p:spTree>
    <p:extLst>
      <p:ext uri="{BB962C8B-B14F-4D97-AF65-F5344CB8AC3E}">
        <p14:creationId xmlns:p14="http://schemas.microsoft.com/office/powerpoint/2010/main" val="93949039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fld id="{5C8A34D6-7A19-A346-A4EC-90C3CBAFE7C3}" type="datetimeFigureOut">
              <a:rPr lang="en-CA">
                <a:solidFill>
                  <a:prstClr val="white"/>
                </a:solidFill>
              </a:rPr>
              <a:pPr/>
              <a:t>2016-05-05</a:t>
            </a:fld>
            <a:endParaRPr lang="en-CA">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CA">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BDE0D38E-7C49-724A-8573-285D190E288D}" type="slidenum">
              <a:rPr lang="en-CA">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87382857"/>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CE8FA57-A84B-9047-AD41-A66E12D473B3}" type="datetimeFigureOut">
              <a:rPr lang="en-CA">
                <a:solidFill>
                  <a:prstClr val="black"/>
                </a:solidFill>
              </a:rPr>
              <a:pPr/>
              <a:t>2016-05-05</a:t>
            </a:fld>
            <a:endParaRPr lang="en-CA">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CA">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AED82716-CF1B-4848-8012-CE73DF80F131}"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33133527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C7925CA-C5CF-7A44-A5B0-6AFAAD0414AA}" type="datetimeFigureOut">
              <a:rPr lang="en-CA">
                <a:solidFill>
                  <a:prstClr val="white"/>
                </a:solidFill>
              </a:rPr>
              <a:pPr/>
              <a:t>2016-05-05</a:t>
            </a:fld>
            <a:endParaRPr lang="en-CA">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CA">
              <a:solidFill>
                <a:prstClr val="white"/>
              </a:solidFill>
            </a:endParaRPr>
          </a:p>
        </p:txBody>
      </p:sp>
      <p:sp>
        <p:nvSpPr>
          <p:cNvPr id="5" name="Slide Number Placeholder 4"/>
          <p:cNvSpPr>
            <a:spLocks noGrp="1"/>
          </p:cNvSpPr>
          <p:nvPr>
            <p:ph type="sldNum" sz="quarter" idx="12"/>
          </p:nvPr>
        </p:nvSpPr>
        <p:spPr/>
        <p:txBody>
          <a:bodyPr/>
          <a:lstStyle>
            <a:lvl1pPr>
              <a:defRPr/>
            </a:lvl1pPr>
          </a:lstStyle>
          <a:p>
            <a:fld id="{0AB13B08-25F3-8849-9F99-F53FFE285B7B}" type="slidenum">
              <a:rPr lang="en-CA">
                <a:solidFill>
                  <a:prstClr val="white"/>
                </a:solidFill>
              </a:rPr>
              <a:pPr/>
              <a:t>‹#›</a:t>
            </a:fld>
            <a:endParaRPr lang="en-CA">
              <a:solidFill>
                <a:prstClr val="white"/>
              </a:solidFill>
            </a:endParaRPr>
          </a:p>
        </p:txBody>
      </p:sp>
    </p:spTree>
    <p:extLst>
      <p:ext uri="{BB962C8B-B14F-4D97-AF65-F5344CB8AC3E}">
        <p14:creationId xmlns:p14="http://schemas.microsoft.com/office/powerpoint/2010/main" val="30884842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263900D6-98E6-7843-A845-AD87337F46E0}" type="datetimeFigureOut">
              <a:rPr lang="en-US" smtClean="0"/>
              <a:t>2016-05-05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899DF-18D0-A34D-92C7-434C9898C58B}" type="slidenum">
              <a:rPr lang="en-US" smtClean="0"/>
              <a:t>‹#›</a:t>
            </a:fld>
            <a:endParaRPr lang="en-US"/>
          </a:p>
        </p:txBody>
      </p:sp>
    </p:spTree>
    <p:extLst>
      <p:ext uri="{BB962C8B-B14F-4D97-AF65-F5344CB8AC3E}">
        <p14:creationId xmlns:p14="http://schemas.microsoft.com/office/powerpoint/2010/main" val="2155250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EBEDFAF1-89A4-1C43-8E94-B2391DA5D609}" type="datetimeFigureOut">
              <a:rPr lang="en-CA">
                <a:solidFill>
                  <a:prstClr val="black"/>
                </a:solidFill>
              </a:rPr>
              <a:pPr/>
              <a:t>2016-05-05</a:t>
            </a:fld>
            <a:endParaRPr lang="en-CA">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fld id="{54128364-EF98-B845-9D91-35F0B894209B}"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049081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9C7AB06-21AB-414F-AA79-6D1108837C38}" type="datetimeFigureOut">
              <a:rPr lang="en-CA">
                <a:solidFill>
                  <a:prstClr val="black"/>
                </a:solidFill>
              </a:rPr>
              <a:pPr/>
              <a:t>2016-05-05</a:t>
            </a:fld>
            <a:endParaRPr lang="en-CA">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CA">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060E0F01-D4AA-6646-AAF7-C5112F035EAC}"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3254605608"/>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defTabSz="914400" fontAlgn="base">
              <a:spcBef>
                <a:spcPct val="0"/>
              </a:spcBef>
              <a:spcAft>
                <a:spcPct val="0"/>
              </a:spcAft>
              <a:defRPr/>
            </a:pPr>
            <a:endParaRPr lang="en-US">
              <a:solidFill>
                <a:prstClr val="white"/>
              </a:solidFill>
              <a:latin typeface="Arial" charset="0"/>
              <a:ea typeface="ＭＳ Ｐゴシック" charset="0"/>
              <a:cs typeface="Arial" charset="0"/>
            </a:endParaRPr>
          </a:p>
        </p:txBody>
      </p:sp>
      <p:sp>
        <p:nvSpPr>
          <p:cNvPr id="6" name="Freeform 18"/>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mtClean="0">
              <a:solidFill>
                <a:prstClr val="white"/>
              </a:solidFill>
              <a:latin typeface="Arial" charset="0"/>
              <a:ea typeface="ＭＳ Ｐゴシック" charset="0"/>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base">
              <a:spcBef>
                <a:spcPct val="0"/>
              </a:spcBef>
              <a:spcAft>
                <a:spcPct val="0"/>
              </a:spcAft>
              <a:defRPr/>
            </a:pPr>
            <a:endParaRPr lang="en-US">
              <a:solidFill>
                <a:prstClr val="white"/>
              </a:solidFill>
              <a:latin typeface="Lucida Sans Unicode"/>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extLst/>
          </a:lstStyle>
          <a:p>
            <a:pPr defTabSz="914400" fontAlgn="base">
              <a:spcBef>
                <a:spcPct val="0"/>
              </a:spcBef>
              <a:spcAft>
                <a:spcPct val="0"/>
              </a:spcAft>
              <a:defRPr/>
            </a:pPr>
            <a:endParaRPr lang="en-US">
              <a:solidFill>
                <a:prstClr val="white"/>
              </a:solidFill>
              <a:latin typeface="Lucida Sans Unicode"/>
              <a:ea typeface="ＭＳ Ｐゴシック" charset="0"/>
              <a:cs typeface="Arial"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extLst/>
          </a:lstStyle>
          <a:p>
            <a:pPr defTabSz="914400" fontAlgn="base">
              <a:spcBef>
                <a:spcPct val="0"/>
              </a:spcBef>
              <a:spcAft>
                <a:spcPct val="0"/>
              </a:spcAft>
              <a:defRPr/>
            </a:pPr>
            <a:endParaRPr lang="en-US">
              <a:solidFill>
                <a:prstClr val="white"/>
              </a:solidFill>
              <a:latin typeface="Lucida Sans Unicode"/>
              <a:ea typeface="ＭＳ Ｐゴシック" charset="0"/>
              <a:cs typeface="Arial"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fld id="{0283A4F7-6105-BB4E-956B-5D17D385B382}" type="datetimeFigureOut">
              <a:rPr lang="en-CA">
                <a:solidFill>
                  <a:prstClr val="white"/>
                </a:solidFill>
              </a:rPr>
              <a:pPr/>
              <a:t>2016-05-05</a:t>
            </a:fld>
            <a:endParaRPr lang="en-CA">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CA">
              <a:solidFill>
                <a:prstClr val="white"/>
              </a:solidFill>
            </a:endParaRPr>
          </a:p>
        </p:txBody>
      </p:sp>
      <p:sp>
        <p:nvSpPr>
          <p:cNvPr id="13" name="Slide Number Placeholder 6"/>
          <p:cNvSpPr>
            <a:spLocks noGrp="1"/>
          </p:cNvSpPr>
          <p:nvPr>
            <p:ph type="sldNum" sz="quarter" idx="12"/>
          </p:nvPr>
        </p:nvSpPr>
        <p:spPr/>
        <p:txBody>
          <a:bodyPr/>
          <a:lstStyle>
            <a:lvl1pPr>
              <a:defRPr/>
            </a:lvl1pPr>
          </a:lstStyle>
          <a:p>
            <a:fld id="{4F958190-14C0-3641-9DFD-9AACF4835F22}" type="slidenum">
              <a:rPr lang="en-CA">
                <a:solidFill>
                  <a:prstClr val="white"/>
                </a:solidFill>
              </a:rPr>
              <a:pPr/>
              <a:t>‹#›</a:t>
            </a:fld>
            <a:endParaRPr lang="en-CA">
              <a:solidFill>
                <a:prstClr val="white"/>
              </a:solidFill>
            </a:endParaRPr>
          </a:p>
        </p:txBody>
      </p:sp>
    </p:spTree>
    <p:extLst>
      <p:ext uri="{BB962C8B-B14F-4D97-AF65-F5344CB8AC3E}">
        <p14:creationId xmlns:p14="http://schemas.microsoft.com/office/powerpoint/2010/main" val="2499473719"/>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DB6E4DF6-2666-BB46-8D0F-2FE6EB3D6E30}" type="datetimeFigureOut">
              <a:rPr lang="en-CA">
                <a:solidFill>
                  <a:prstClr val="black"/>
                </a:solidFill>
              </a:rPr>
              <a:pPr/>
              <a:t>2016-05-05</a:t>
            </a:fld>
            <a:endParaRPr lang="en-CA">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fld id="{50376E7A-89B2-AE4B-B46E-2771B12C7F5E}"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12069444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CB362968-B81F-CE4F-BBE4-7C1F99E75CD7}" type="datetimeFigureOut">
              <a:rPr lang="en-CA">
                <a:solidFill>
                  <a:prstClr val="black"/>
                </a:solidFill>
              </a:rPr>
              <a:pPr/>
              <a:t>2016-05-05</a:t>
            </a:fld>
            <a:endParaRPr lang="en-CA">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fld id="{1956BE61-54A6-9B44-9D20-2EFA60DA6548}"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19698719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E94F455-F98E-46FE-BD86-016B7D3E61BA}" type="datetimeFigureOut">
              <a:rPr lang="en-CA" smtClean="0">
                <a:solidFill>
                  <a:prstClr val="black">
                    <a:tint val="75000"/>
                  </a:prstClr>
                </a:solidFill>
                <a:latin typeface="Calibri"/>
              </a:rPr>
              <a:pPr/>
              <a:t>2016-05-05</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071C1F-2A4D-450A-8FFC-D5B0C73ADB4C}"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3675938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E94F455-F98E-46FE-BD86-016B7D3E61BA}" type="datetimeFigureOut">
              <a:rPr lang="en-CA" smtClean="0">
                <a:solidFill>
                  <a:prstClr val="black">
                    <a:tint val="75000"/>
                  </a:prstClr>
                </a:solidFill>
                <a:latin typeface="Calibri"/>
              </a:rPr>
              <a:pPr/>
              <a:t>2016-05-05</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071C1F-2A4D-450A-8FFC-D5B0C73ADB4C}"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416747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94F455-F98E-46FE-BD86-016B7D3E61BA}" type="datetimeFigureOut">
              <a:rPr lang="en-CA" smtClean="0">
                <a:solidFill>
                  <a:prstClr val="black">
                    <a:tint val="75000"/>
                  </a:prstClr>
                </a:solidFill>
                <a:latin typeface="Calibri"/>
              </a:rPr>
              <a:pPr/>
              <a:t>2016-05-05</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071C1F-2A4D-450A-8FFC-D5B0C73ADB4C}"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0966825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E94F455-F98E-46FE-BD86-016B7D3E61BA}" type="datetimeFigureOut">
              <a:rPr lang="en-CA" smtClean="0">
                <a:solidFill>
                  <a:prstClr val="black">
                    <a:tint val="75000"/>
                  </a:prstClr>
                </a:solidFill>
                <a:latin typeface="Calibri"/>
              </a:rPr>
              <a:pPr/>
              <a:t>2016-05-05</a:t>
            </a:fld>
            <a:endParaRPr lang="en-C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C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071C1F-2A4D-450A-8FFC-D5B0C73ADB4C}"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4806778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E94F455-F98E-46FE-BD86-016B7D3E61BA}" type="datetimeFigureOut">
              <a:rPr lang="en-CA" smtClean="0">
                <a:solidFill>
                  <a:prstClr val="black">
                    <a:tint val="75000"/>
                  </a:prstClr>
                </a:solidFill>
                <a:latin typeface="Calibri"/>
              </a:rPr>
              <a:pPr/>
              <a:t>2016-05-05</a:t>
            </a:fld>
            <a:endParaRPr lang="en-CA">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CA">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1071C1F-2A4D-450A-8FFC-D5B0C73ADB4C}"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42480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63900D6-98E6-7843-A845-AD87337F46E0}" type="datetimeFigureOut">
              <a:rPr lang="en-US" smtClean="0"/>
              <a:t>2016-05-05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899DF-18D0-A34D-92C7-434C9898C58B}" type="slidenum">
              <a:rPr lang="en-US" smtClean="0"/>
              <a:t>‹#›</a:t>
            </a:fld>
            <a:endParaRPr lang="en-US"/>
          </a:p>
        </p:txBody>
      </p:sp>
    </p:spTree>
    <p:extLst>
      <p:ext uri="{BB962C8B-B14F-4D97-AF65-F5344CB8AC3E}">
        <p14:creationId xmlns:p14="http://schemas.microsoft.com/office/powerpoint/2010/main" val="1820809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E94F455-F98E-46FE-BD86-016B7D3E61BA}" type="datetimeFigureOut">
              <a:rPr lang="en-CA" smtClean="0">
                <a:solidFill>
                  <a:prstClr val="black">
                    <a:tint val="75000"/>
                  </a:prstClr>
                </a:solidFill>
                <a:latin typeface="Calibri"/>
              </a:rPr>
              <a:pPr/>
              <a:t>2016-05-05</a:t>
            </a:fld>
            <a:endParaRPr lang="en-CA">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CA">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1071C1F-2A4D-450A-8FFC-D5B0C73ADB4C}"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8796716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4F455-F98E-46FE-BD86-016B7D3E61BA}" type="datetimeFigureOut">
              <a:rPr lang="en-CA" smtClean="0">
                <a:solidFill>
                  <a:prstClr val="black">
                    <a:tint val="75000"/>
                  </a:prstClr>
                </a:solidFill>
                <a:latin typeface="Calibri"/>
              </a:rPr>
              <a:pPr/>
              <a:t>2016-05-05</a:t>
            </a:fld>
            <a:endParaRPr lang="en-CA">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CA">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1071C1F-2A4D-450A-8FFC-D5B0C73ADB4C}"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1700456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4F455-F98E-46FE-BD86-016B7D3E61BA}" type="datetimeFigureOut">
              <a:rPr lang="en-CA" smtClean="0">
                <a:solidFill>
                  <a:prstClr val="black">
                    <a:tint val="75000"/>
                  </a:prstClr>
                </a:solidFill>
                <a:latin typeface="Calibri"/>
              </a:rPr>
              <a:pPr/>
              <a:t>2016-05-05</a:t>
            </a:fld>
            <a:endParaRPr lang="en-C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C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071C1F-2A4D-450A-8FFC-D5B0C73ADB4C}"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8653876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4F455-F98E-46FE-BD86-016B7D3E61BA}" type="datetimeFigureOut">
              <a:rPr lang="en-CA" smtClean="0">
                <a:solidFill>
                  <a:prstClr val="black">
                    <a:tint val="75000"/>
                  </a:prstClr>
                </a:solidFill>
                <a:latin typeface="Calibri"/>
              </a:rPr>
              <a:pPr/>
              <a:t>2016-05-05</a:t>
            </a:fld>
            <a:endParaRPr lang="en-C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C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071C1F-2A4D-450A-8FFC-D5B0C73ADB4C}"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8727677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E94F455-F98E-46FE-BD86-016B7D3E61BA}" type="datetimeFigureOut">
              <a:rPr lang="en-CA" smtClean="0">
                <a:solidFill>
                  <a:prstClr val="black">
                    <a:tint val="75000"/>
                  </a:prstClr>
                </a:solidFill>
                <a:latin typeface="Calibri"/>
              </a:rPr>
              <a:pPr/>
              <a:t>2016-05-05</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071C1F-2A4D-450A-8FFC-D5B0C73ADB4C}"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4811054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E94F455-F98E-46FE-BD86-016B7D3E61BA}" type="datetimeFigureOut">
              <a:rPr lang="en-CA" smtClean="0">
                <a:solidFill>
                  <a:prstClr val="black">
                    <a:tint val="75000"/>
                  </a:prstClr>
                </a:solidFill>
                <a:latin typeface="Calibri"/>
              </a:rPr>
              <a:pPr/>
              <a:t>2016-05-05</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071C1F-2A4D-450A-8FFC-D5B0C73ADB4C}"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047422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63900D6-98E6-7843-A845-AD87337F46E0}" type="datetimeFigureOut">
              <a:rPr lang="en-US" smtClean="0"/>
              <a:t>2016-05-05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899DF-18D0-A34D-92C7-434C9898C58B}" type="slidenum">
              <a:rPr lang="en-US" smtClean="0"/>
              <a:t>‹#›</a:t>
            </a:fld>
            <a:endParaRPr lang="en-US"/>
          </a:p>
        </p:txBody>
      </p:sp>
    </p:spTree>
    <p:extLst>
      <p:ext uri="{BB962C8B-B14F-4D97-AF65-F5344CB8AC3E}">
        <p14:creationId xmlns:p14="http://schemas.microsoft.com/office/powerpoint/2010/main" val="271845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900D6-98E6-7843-A845-AD87337F46E0}" type="datetimeFigureOut">
              <a:rPr lang="en-US" smtClean="0"/>
              <a:t>2016-05-05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899DF-18D0-A34D-92C7-434C9898C58B}" type="slidenum">
              <a:rPr lang="en-US" smtClean="0"/>
              <a:t>‹#›</a:t>
            </a:fld>
            <a:endParaRPr lang="en-US"/>
          </a:p>
        </p:txBody>
      </p:sp>
    </p:spTree>
    <p:extLst>
      <p:ext uri="{BB962C8B-B14F-4D97-AF65-F5344CB8AC3E}">
        <p14:creationId xmlns:p14="http://schemas.microsoft.com/office/powerpoint/2010/main" val="3703965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63900D6-98E6-7843-A845-AD87337F46E0}" type="datetimeFigureOut">
              <a:rPr lang="en-US" smtClean="0"/>
              <a:t>2016-05-05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899DF-18D0-A34D-92C7-434C9898C58B}" type="slidenum">
              <a:rPr lang="en-US" smtClean="0"/>
              <a:t>‹#›</a:t>
            </a:fld>
            <a:endParaRPr lang="en-US"/>
          </a:p>
        </p:txBody>
      </p:sp>
    </p:spTree>
    <p:extLst>
      <p:ext uri="{BB962C8B-B14F-4D97-AF65-F5344CB8AC3E}">
        <p14:creationId xmlns:p14="http://schemas.microsoft.com/office/powerpoint/2010/main" val="867523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63900D6-98E6-7843-A845-AD87337F46E0}" type="datetimeFigureOut">
              <a:rPr lang="en-US" smtClean="0"/>
              <a:t>2016-05-05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899DF-18D0-A34D-92C7-434C9898C58B}" type="slidenum">
              <a:rPr lang="en-US" smtClean="0"/>
              <a:t>‹#›</a:t>
            </a:fld>
            <a:endParaRPr lang="en-US"/>
          </a:p>
        </p:txBody>
      </p:sp>
    </p:spTree>
    <p:extLst>
      <p:ext uri="{BB962C8B-B14F-4D97-AF65-F5344CB8AC3E}">
        <p14:creationId xmlns:p14="http://schemas.microsoft.com/office/powerpoint/2010/main" val="30502986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4" Type="http://schemas.openxmlformats.org/officeDocument/2006/relationships/hyperlink" Target="http://www.mcgill.ca/" TargetMode="External"/><Relationship Id="rId15" Type="http://schemas.openxmlformats.org/officeDocument/2006/relationships/image" Target="../media/image2.png"/><Relationship Id="rId16" Type="http://schemas.openxmlformats.org/officeDocument/2006/relationships/image" Target="../media/image3.emf"/><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4" Type="http://schemas.openxmlformats.org/officeDocument/2006/relationships/hyperlink" Target="http://www.mcgill.ca/" TargetMode="External"/><Relationship Id="rId15" Type="http://schemas.openxmlformats.org/officeDocument/2006/relationships/image" Target="../media/image2.png"/><Relationship Id="rId16" Type="http://schemas.openxmlformats.org/officeDocument/2006/relationships/image" Target="../media/image3.emf"/><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4" Type="http://schemas.openxmlformats.org/officeDocument/2006/relationships/hyperlink" Target="http://www.mcgill.ca/" TargetMode="External"/><Relationship Id="rId15" Type="http://schemas.openxmlformats.org/officeDocument/2006/relationships/image" Target="../media/image2.png"/><Relationship Id="rId16" Type="http://schemas.openxmlformats.org/officeDocument/2006/relationships/image" Target="../media/image3.emf"/><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900D6-98E6-7843-A845-AD87337F46E0}" type="datetimeFigureOut">
              <a:rPr lang="en-US" smtClean="0"/>
              <a:t>2016-05-05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899DF-18D0-A34D-92C7-434C9898C58B}" type="slidenum">
              <a:rPr lang="en-US" smtClean="0"/>
              <a:t>‹#›</a:t>
            </a:fld>
            <a:endParaRPr lang="en-US"/>
          </a:p>
        </p:txBody>
      </p:sp>
    </p:spTree>
    <p:extLst>
      <p:ext uri="{BB962C8B-B14F-4D97-AF65-F5344CB8AC3E}">
        <p14:creationId xmlns:p14="http://schemas.microsoft.com/office/powerpoint/2010/main" val="4286302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defTabSz="914400" fontAlgn="base">
              <a:spcBef>
                <a:spcPct val="0"/>
              </a:spcBef>
              <a:spcAft>
                <a:spcPct val="0"/>
              </a:spcAft>
              <a:defRPr/>
            </a:pPr>
            <a:endParaRPr lang="en-US">
              <a:solidFill>
                <a:prstClr val="black"/>
              </a:solidFill>
              <a:latin typeface="Arial" charset="0"/>
              <a:ea typeface="ＭＳ Ｐゴシック" charset="0"/>
              <a:cs typeface="Arial"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mtClean="0">
              <a:solidFill>
                <a:prstClr val="black"/>
              </a:solidFill>
              <a:latin typeface="Arial" charset="0"/>
              <a:ea typeface="ＭＳ Ｐゴシック" charset="0"/>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base">
              <a:spcBef>
                <a:spcPct val="0"/>
              </a:spcBef>
              <a:spcAft>
                <a:spcPct val="0"/>
              </a:spcAft>
              <a:defRPr/>
            </a:pPr>
            <a:endParaRPr lang="en-US">
              <a:solidFill>
                <a:prstClr val="white"/>
              </a:solidFill>
              <a:latin typeface="Lucida Sans Unicode"/>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vl1pPr>
          </a:lstStyle>
          <a:p>
            <a:pPr defTabSz="914400" fontAlgn="base">
              <a:spcBef>
                <a:spcPct val="0"/>
              </a:spcBef>
              <a:spcAft>
                <a:spcPct val="0"/>
              </a:spcAft>
            </a:pPr>
            <a:fld id="{CD165AA9-D9BD-5743-9614-6749D6326322}" type="datetimeFigureOut">
              <a:rPr lang="en-CA" smtClean="0">
                <a:solidFill>
                  <a:prstClr val="black"/>
                </a:solidFill>
                <a:latin typeface="Arial" charset="0"/>
                <a:ea typeface="ＭＳ Ｐゴシック" charset="0"/>
                <a:cs typeface="Arial" charset="0"/>
              </a:rPr>
              <a:pPr defTabSz="914400" fontAlgn="base">
                <a:spcBef>
                  <a:spcPct val="0"/>
                </a:spcBef>
                <a:spcAft>
                  <a:spcPct val="0"/>
                </a:spcAft>
              </a:pPr>
              <a:t>2016-05-05</a:t>
            </a:fld>
            <a:endParaRPr lang="en-CA" smtClean="0">
              <a:solidFill>
                <a:prstClr val="black"/>
              </a:solidFill>
              <a:latin typeface="Arial" charset="0"/>
              <a:ea typeface="ＭＳ Ｐゴシック" charset="0"/>
              <a:cs typeface="Arial"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ea typeface="+mn-ea"/>
              </a:defRPr>
            </a:lvl1pPr>
            <a:extLst/>
          </a:lstStyle>
          <a:p>
            <a:pPr defTabSz="914400" fontAlgn="base">
              <a:spcBef>
                <a:spcPct val="0"/>
              </a:spcBef>
              <a:spcAft>
                <a:spcPct val="0"/>
              </a:spcAft>
              <a:defRPr/>
            </a:pPr>
            <a:endParaRPr lang="en-CA">
              <a:solidFill>
                <a:prstClr val="black"/>
              </a:solidFill>
              <a:latin typeface="Arial" charset="0"/>
              <a:cs typeface="Arial"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pPr defTabSz="914400" fontAlgn="base">
              <a:spcBef>
                <a:spcPct val="0"/>
              </a:spcBef>
              <a:spcAft>
                <a:spcPct val="0"/>
              </a:spcAft>
            </a:pPr>
            <a:fld id="{035B90DB-B858-C947-A849-F46F69D3928D}" type="slidenum">
              <a:rPr lang="en-CA" smtClean="0">
                <a:solidFill>
                  <a:prstClr val="black"/>
                </a:solidFill>
                <a:latin typeface="Arial" charset="0"/>
                <a:ea typeface="ＭＳ Ｐゴシック" charset="0"/>
                <a:cs typeface="Arial" charset="0"/>
              </a:rPr>
              <a:pPr defTabSz="914400" fontAlgn="base">
                <a:spcBef>
                  <a:spcPct val="0"/>
                </a:spcBef>
                <a:spcAft>
                  <a:spcPct val="0"/>
                </a:spcAft>
              </a:pPr>
              <a:t>‹#›</a:t>
            </a:fld>
            <a:endParaRPr lang="en-CA" smtClean="0">
              <a:solidFill>
                <a:prstClr val="black"/>
              </a:solidFill>
              <a:latin typeface="Arial" charset="0"/>
              <a:ea typeface="ＭＳ Ｐゴシック" charset="0"/>
              <a:cs typeface="Arial" charset="0"/>
            </a:endParaRPr>
          </a:p>
        </p:txBody>
      </p:sp>
      <p:pic>
        <p:nvPicPr>
          <p:cNvPr id="1037" name="Picture 33" descr="http://www.clinepi.mcgill.ca/imageepi/2.gif">
            <a:hlinkClick r:id="rId14"/>
          </p:cNvPr>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700" y="6381750"/>
            <a:ext cx="147161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2"/>
          <p:cNvPicPr>
            <a:picLocks noChangeAspect="1" noChangeArrowheads="1"/>
          </p:cNvPicPr>
          <p:nvPr userDrawn="1"/>
        </p:nvPicPr>
        <p:blipFill>
          <a:blip r:embed="rId16">
            <a:clrChange>
              <a:clrFrom>
                <a:srgbClr val="5191BF"/>
              </a:clrFrom>
              <a:clrTo>
                <a:srgbClr val="5191BF">
                  <a:alpha val="0"/>
                </a:srgbClr>
              </a:clrTo>
            </a:clrChange>
            <a:extLst>
              <a:ext uri="{28A0092B-C50C-407E-A947-70E740481C1C}">
                <a14:useLocalDpi xmlns:a14="http://schemas.microsoft.com/office/drawing/2010/main" val="0"/>
              </a:ext>
            </a:extLst>
          </a:blip>
          <a:srcRect/>
          <a:stretch>
            <a:fillRect/>
          </a:stretch>
        </p:blipFill>
        <p:spPr bwMode="auto">
          <a:xfrm>
            <a:off x="6596063" y="6351588"/>
            <a:ext cx="24701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798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charset="0"/>
        <a:buChar char=""/>
        <a:defRPr sz="2700" kern="1200">
          <a:solidFill>
            <a:schemeClr val="tx1"/>
          </a:solidFill>
          <a:latin typeface="+mn-lt"/>
          <a:ea typeface="ＭＳ Ｐゴシック" charset="0"/>
          <a:cs typeface="+mn-cs"/>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charset="0"/>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charset="0"/>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charset="0"/>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defTabSz="914400" fontAlgn="base">
              <a:spcBef>
                <a:spcPct val="0"/>
              </a:spcBef>
              <a:spcAft>
                <a:spcPct val="0"/>
              </a:spcAft>
              <a:defRPr/>
            </a:pPr>
            <a:endParaRPr lang="en-US">
              <a:solidFill>
                <a:prstClr val="black"/>
              </a:solidFill>
              <a:latin typeface="Arial" charset="0"/>
              <a:ea typeface="ＭＳ Ｐゴシック" charset="0"/>
              <a:cs typeface="Arial"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mtClean="0">
              <a:solidFill>
                <a:prstClr val="black"/>
              </a:solidFill>
              <a:latin typeface="Arial" charset="0"/>
              <a:ea typeface="ＭＳ Ｐゴシック" charset="0"/>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base">
              <a:spcBef>
                <a:spcPct val="0"/>
              </a:spcBef>
              <a:spcAft>
                <a:spcPct val="0"/>
              </a:spcAft>
              <a:defRPr/>
            </a:pPr>
            <a:endParaRPr lang="en-US">
              <a:solidFill>
                <a:prstClr val="white"/>
              </a:solidFill>
              <a:latin typeface="Lucida Sans Unicode"/>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vl1pPr>
          </a:lstStyle>
          <a:p>
            <a:pPr defTabSz="914400" fontAlgn="base">
              <a:spcBef>
                <a:spcPct val="0"/>
              </a:spcBef>
              <a:spcAft>
                <a:spcPct val="0"/>
              </a:spcAft>
            </a:pPr>
            <a:fld id="{CD165AA9-D9BD-5743-9614-6749D6326322}" type="datetimeFigureOut">
              <a:rPr lang="en-CA" smtClean="0">
                <a:solidFill>
                  <a:prstClr val="black"/>
                </a:solidFill>
                <a:latin typeface="Arial" charset="0"/>
                <a:ea typeface="ＭＳ Ｐゴシック" charset="0"/>
                <a:cs typeface="Arial" charset="0"/>
              </a:rPr>
              <a:pPr defTabSz="914400" fontAlgn="base">
                <a:spcBef>
                  <a:spcPct val="0"/>
                </a:spcBef>
                <a:spcAft>
                  <a:spcPct val="0"/>
                </a:spcAft>
              </a:pPr>
              <a:t>2016-05-05</a:t>
            </a:fld>
            <a:endParaRPr lang="en-CA" smtClean="0">
              <a:solidFill>
                <a:prstClr val="black"/>
              </a:solidFill>
              <a:latin typeface="Arial" charset="0"/>
              <a:ea typeface="ＭＳ Ｐゴシック" charset="0"/>
              <a:cs typeface="Arial"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ea typeface="+mn-ea"/>
              </a:defRPr>
            </a:lvl1pPr>
            <a:extLst/>
          </a:lstStyle>
          <a:p>
            <a:pPr defTabSz="914400" fontAlgn="base">
              <a:spcBef>
                <a:spcPct val="0"/>
              </a:spcBef>
              <a:spcAft>
                <a:spcPct val="0"/>
              </a:spcAft>
              <a:defRPr/>
            </a:pPr>
            <a:endParaRPr lang="en-CA">
              <a:solidFill>
                <a:prstClr val="black"/>
              </a:solidFill>
              <a:latin typeface="Arial" charset="0"/>
              <a:cs typeface="Arial"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pPr defTabSz="914400" fontAlgn="base">
              <a:spcBef>
                <a:spcPct val="0"/>
              </a:spcBef>
              <a:spcAft>
                <a:spcPct val="0"/>
              </a:spcAft>
            </a:pPr>
            <a:fld id="{035B90DB-B858-C947-A849-F46F69D3928D}" type="slidenum">
              <a:rPr lang="en-CA" smtClean="0">
                <a:solidFill>
                  <a:prstClr val="black"/>
                </a:solidFill>
                <a:latin typeface="Arial" charset="0"/>
                <a:ea typeface="ＭＳ Ｐゴシック" charset="0"/>
                <a:cs typeface="Arial" charset="0"/>
              </a:rPr>
              <a:pPr defTabSz="914400" fontAlgn="base">
                <a:spcBef>
                  <a:spcPct val="0"/>
                </a:spcBef>
                <a:spcAft>
                  <a:spcPct val="0"/>
                </a:spcAft>
              </a:pPr>
              <a:t>‹#›</a:t>
            </a:fld>
            <a:endParaRPr lang="en-CA" smtClean="0">
              <a:solidFill>
                <a:prstClr val="black"/>
              </a:solidFill>
              <a:latin typeface="Arial" charset="0"/>
              <a:ea typeface="ＭＳ Ｐゴシック" charset="0"/>
              <a:cs typeface="Arial" charset="0"/>
            </a:endParaRPr>
          </a:p>
        </p:txBody>
      </p:sp>
      <p:pic>
        <p:nvPicPr>
          <p:cNvPr id="1037" name="Picture 33" descr="http://www.clinepi.mcgill.ca/imageepi/2.gif">
            <a:hlinkClick r:id="rId14"/>
          </p:cNvPr>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700" y="6381750"/>
            <a:ext cx="147161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2"/>
          <p:cNvPicPr>
            <a:picLocks noChangeAspect="1" noChangeArrowheads="1"/>
          </p:cNvPicPr>
          <p:nvPr userDrawn="1"/>
        </p:nvPicPr>
        <p:blipFill>
          <a:blip r:embed="rId16">
            <a:clrChange>
              <a:clrFrom>
                <a:srgbClr val="5191BF"/>
              </a:clrFrom>
              <a:clrTo>
                <a:srgbClr val="5191BF">
                  <a:alpha val="0"/>
                </a:srgbClr>
              </a:clrTo>
            </a:clrChange>
            <a:extLst>
              <a:ext uri="{28A0092B-C50C-407E-A947-70E740481C1C}">
                <a14:useLocalDpi xmlns:a14="http://schemas.microsoft.com/office/drawing/2010/main" val="0"/>
              </a:ext>
            </a:extLst>
          </a:blip>
          <a:srcRect/>
          <a:stretch>
            <a:fillRect/>
          </a:stretch>
        </p:blipFill>
        <p:spPr bwMode="auto">
          <a:xfrm>
            <a:off x="6596063" y="6351588"/>
            <a:ext cx="24701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965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charset="0"/>
        <a:buChar char=""/>
        <a:defRPr sz="2700" kern="1200">
          <a:solidFill>
            <a:schemeClr val="tx1"/>
          </a:solidFill>
          <a:latin typeface="+mn-lt"/>
          <a:ea typeface="ＭＳ Ｐゴシック" charset="0"/>
          <a:cs typeface="+mn-cs"/>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charset="0"/>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charset="0"/>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charset="0"/>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defTabSz="914400" fontAlgn="base">
              <a:spcBef>
                <a:spcPct val="0"/>
              </a:spcBef>
              <a:spcAft>
                <a:spcPct val="0"/>
              </a:spcAft>
              <a:defRPr/>
            </a:pPr>
            <a:endParaRPr lang="en-US">
              <a:solidFill>
                <a:prstClr val="black"/>
              </a:solidFill>
              <a:latin typeface="Arial" charset="0"/>
              <a:ea typeface="ＭＳ Ｐゴシック" charset="0"/>
              <a:cs typeface="Arial"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mtClean="0">
              <a:solidFill>
                <a:prstClr val="black"/>
              </a:solidFill>
              <a:latin typeface="Arial" charset="0"/>
              <a:ea typeface="ＭＳ Ｐゴシック" charset="0"/>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base">
              <a:spcBef>
                <a:spcPct val="0"/>
              </a:spcBef>
              <a:spcAft>
                <a:spcPct val="0"/>
              </a:spcAft>
              <a:defRPr/>
            </a:pPr>
            <a:endParaRPr lang="en-US">
              <a:solidFill>
                <a:prstClr val="white"/>
              </a:solidFill>
              <a:latin typeface="Lucida Sans Unicode"/>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vl1pPr>
          </a:lstStyle>
          <a:p>
            <a:pPr defTabSz="914400" fontAlgn="base">
              <a:spcBef>
                <a:spcPct val="0"/>
              </a:spcBef>
              <a:spcAft>
                <a:spcPct val="0"/>
              </a:spcAft>
            </a:pPr>
            <a:fld id="{CD165AA9-D9BD-5743-9614-6749D6326322}" type="datetimeFigureOut">
              <a:rPr lang="en-CA" smtClean="0">
                <a:solidFill>
                  <a:prstClr val="black"/>
                </a:solidFill>
                <a:latin typeface="Arial" charset="0"/>
                <a:ea typeface="ＭＳ Ｐゴシック" charset="0"/>
                <a:cs typeface="Arial" charset="0"/>
              </a:rPr>
              <a:pPr defTabSz="914400" fontAlgn="base">
                <a:spcBef>
                  <a:spcPct val="0"/>
                </a:spcBef>
                <a:spcAft>
                  <a:spcPct val="0"/>
                </a:spcAft>
              </a:pPr>
              <a:t>2016-05-05</a:t>
            </a:fld>
            <a:endParaRPr lang="en-CA" smtClean="0">
              <a:solidFill>
                <a:prstClr val="black"/>
              </a:solidFill>
              <a:latin typeface="Arial" charset="0"/>
              <a:ea typeface="ＭＳ Ｐゴシック" charset="0"/>
              <a:cs typeface="Arial"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ea typeface="+mn-ea"/>
              </a:defRPr>
            </a:lvl1pPr>
            <a:extLst/>
          </a:lstStyle>
          <a:p>
            <a:pPr defTabSz="914400" fontAlgn="base">
              <a:spcBef>
                <a:spcPct val="0"/>
              </a:spcBef>
              <a:spcAft>
                <a:spcPct val="0"/>
              </a:spcAft>
              <a:defRPr/>
            </a:pPr>
            <a:endParaRPr lang="en-CA">
              <a:solidFill>
                <a:prstClr val="black"/>
              </a:solidFill>
              <a:latin typeface="Arial" charset="0"/>
              <a:cs typeface="Arial"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pPr defTabSz="914400" fontAlgn="base">
              <a:spcBef>
                <a:spcPct val="0"/>
              </a:spcBef>
              <a:spcAft>
                <a:spcPct val="0"/>
              </a:spcAft>
            </a:pPr>
            <a:fld id="{035B90DB-B858-C947-A849-F46F69D3928D}" type="slidenum">
              <a:rPr lang="en-CA" smtClean="0">
                <a:solidFill>
                  <a:prstClr val="black"/>
                </a:solidFill>
                <a:latin typeface="Arial" charset="0"/>
                <a:ea typeface="ＭＳ Ｐゴシック" charset="0"/>
                <a:cs typeface="Arial" charset="0"/>
              </a:rPr>
              <a:pPr defTabSz="914400" fontAlgn="base">
                <a:spcBef>
                  <a:spcPct val="0"/>
                </a:spcBef>
                <a:spcAft>
                  <a:spcPct val="0"/>
                </a:spcAft>
              </a:pPr>
              <a:t>‹#›</a:t>
            </a:fld>
            <a:endParaRPr lang="en-CA" smtClean="0">
              <a:solidFill>
                <a:prstClr val="black"/>
              </a:solidFill>
              <a:latin typeface="Arial" charset="0"/>
              <a:ea typeface="ＭＳ Ｐゴシック" charset="0"/>
              <a:cs typeface="Arial" charset="0"/>
            </a:endParaRPr>
          </a:p>
        </p:txBody>
      </p:sp>
      <p:pic>
        <p:nvPicPr>
          <p:cNvPr id="1037" name="Picture 33" descr="http://www.clinepi.mcgill.ca/imageepi/2.gif">
            <a:hlinkClick r:id="rId14"/>
          </p:cNvPr>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700" y="6381750"/>
            <a:ext cx="147161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2"/>
          <p:cNvPicPr>
            <a:picLocks noChangeAspect="1" noChangeArrowheads="1"/>
          </p:cNvPicPr>
          <p:nvPr userDrawn="1"/>
        </p:nvPicPr>
        <p:blipFill>
          <a:blip r:embed="rId16">
            <a:clrChange>
              <a:clrFrom>
                <a:srgbClr val="5191BF"/>
              </a:clrFrom>
              <a:clrTo>
                <a:srgbClr val="5191BF">
                  <a:alpha val="0"/>
                </a:srgbClr>
              </a:clrTo>
            </a:clrChange>
            <a:extLst>
              <a:ext uri="{28A0092B-C50C-407E-A947-70E740481C1C}">
                <a14:useLocalDpi xmlns:a14="http://schemas.microsoft.com/office/drawing/2010/main" val="0"/>
              </a:ext>
            </a:extLst>
          </a:blip>
          <a:srcRect/>
          <a:stretch>
            <a:fillRect/>
          </a:stretch>
        </p:blipFill>
        <p:spPr bwMode="auto">
          <a:xfrm>
            <a:off x="6596063" y="6351588"/>
            <a:ext cx="24701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8773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charset="0"/>
        <a:buChar char=""/>
        <a:defRPr sz="2700" kern="1200">
          <a:solidFill>
            <a:schemeClr val="tx1"/>
          </a:solidFill>
          <a:latin typeface="+mn-lt"/>
          <a:ea typeface="ＭＳ Ｐゴシック" charset="0"/>
          <a:cs typeface="+mn-cs"/>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charset="0"/>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charset="0"/>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charset="0"/>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E94F455-F98E-46FE-BD86-016B7D3E61BA}" type="datetimeFigureOut">
              <a:rPr lang="en-CA" smtClean="0">
                <a:solidFill>
                  <a:prstClr val="black">
                    <a:tint val="75000"/>
                  </a:prstClr>
                </a:solidFill>
                <a:latin typeface="Calibri"/>
              </a:rPr>
              <a:pPr defTabSz="914400"/>
              <a:t>2016-05-05</a:t>
            </a:fld>
            <a:endParaRPr lang="en-CA">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C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1071C1F-2A4D-450A-8FFC-D5B0C73ADB4C}" type="slidenum">
              <a:rPr lang="en-CA" smtClean="0">
                <a:solidFill>
                  <a:prstClr val="black">
                    <a:tint val="75000"/>
                  </a:prstClr>
                </a:solidFill>
                <a:latin typeface="Calibri"/>
              </a:rPr>
              <a:pPr defTabSz="914400"/>
              <a:t>‹#›</a:t>
            </a:fld>
            <a:endParaRPr lang="en-CA">
              <a:solidFill>
                <a:prstClr val="black">
                  <a:tint val="75000"/>
                </a:prstClr>
              </a:solidFill>
              <a:latin typeface="Calibri"/>
            </a:endParaRPr>
          </a:p>
        </p:txBody>
      </p:sp>
    </p:spTree>
    <p:extLst>
      <p:ext uri="{BB962C8B-B14F-4D97-AF65-F5344CB8AC3E}">
        <p14:creationId xmlns:p14="http://schemas.microsoft.com/office/powerpoint/2010/main" val="5767480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cgill.ca/" TargetMode="External"/><Relationship Id="rId4" Type="http://schemas.openxmlformats.org/officeDocument/2006/relationships/image" Target="../media/image2.png"/><Relationship Id="rId5"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 Id="rId3"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88840"/>
            <a:ext cx="8785225" cy="1722437"/>
          </a:xfrm>
        </p:spPr>
        <p:txBody>
          <a:bodyPr/>
          <a:lstStyle/>
          <a:p>
            <a:pPr algn="ctr" eaLnBrk="1" fontAlgn="auto" hangingPunct="1">
              <a:spcAft>
                <a:spcPts val="0"/>
              </a:spcAft>
              <a:defRPr/>
            </a:pPr>
            <a:r>
              <a:rPr lang="en-CA" dirty="0" smtClean="0">
                <a:solidFill>
                  <a:schemeClr val="tx1">
                    <a:lumMod val="75000"/>
                    <a:lumOff val="25000"/>
                  </a:schemeClr>
                </a:solidFill>
                <a:latin typeface="Calibri" pitchFamily="34" charset="0"/>
                <a:ea typeface="+mj-ea"/>
              </a:rPr>
              <a:t>Edith Strauss Rehabilitation Research Project</a:t>
            </a:r>
            <a:endParaRPr lang="en-CA" dirty="0">
              <a:solidFill>
                <a:schemeClr val="tx1">
                  <a:lumMod val="75000"/>
                  <a:lumOff val="25000"/>
                </a:schemeClr>
              </a:solidFill>
              <a:latin typeface="Calibri" pitchFamily="34" charset="0"/>
              <a:ea typeface="+mj-ea"/>
            </a:endParaRPr>
          </a:p>
        </p:txBody>
      </p:sp>
      <p:sp>
        <p:nvSpPr>
          <p:cNvPr id="10243" name="Subtitle 2"/>
          <p:cNvSpPr>
            <a:spLocks noGrp="1"/>
          </p:cNvSpPr>
          <p:nvPr>
            <p:ph type="subTitle" idx="1"/>
          </p:nvPr>
        </p:nvSpPr>
        <p:spPr>
          <a:xfrm>
            <a:off x="684213" y="3933825"/>
            <a:ext cx="7772400" cy="1200150"/>
          </a:xfrm>
        </p:spPr>
        <p:txBody>
          <a:bodyPr/>
          <a:lstStyle/>
          <a:p>
            <a:pPr marR="0" algn="ctr" eaLnBrk="1" hangingPunct="1">
              <a:spcBef>
                <a:spcPct val="0"/>
              </a:spcBef>
            </a:pPr>
            <a:r>
              <a:rPr lang="fr-CA" sz="3200" dirty="0" smtClean="0">
                <a:latin typeface="Calibri" charset="0"/>
              </a:rPr>
              <a:t>Sara Ahmed, </a:t>
            </a:r>
            <a:r>
              <a:rPr lang="fr-CA" sz="3200" dirty="0" err="1" smtClean="0">
                <a:latin typeface="Calibri" charset="0"/>
              </a:rPr>
              <a:t>PhD</a:t>
            </a:r>
            <a:endParaRPr lang="fr-CA" sz="3200" dirty="0" smtClean="0">
              <a:latin typeface="Calibri" charset="0"/>
            </a:endParaRPr>
          </a:p>
          <a:p>
            <a:pPr marR="0" algn="ctr" eaLnBrk="1" hangingPunct="1">
              <a:spcBef>
                <a:spcPct val="0"/>
              </a:spcBef>
            </a:pPr>
            <a:r>
              <a:rPr lang="fr-CA" sz="3200" dirty="0" smtClean="0">
                <a:latin typeface="Calibri" charset="0"/>
              </a:rPr>
              <a:t> on </a:t>
            </a:r>
            <a:r>
              <a:rPr lang="fr-CA" sz="3200" dirty="0" err="1" smtClean="0">
                <a:latin typeface="Calibri" charset="0"/>
              </a:rPr>
              <a:t>behalf</a:t>
            </a:r>
            <a:r>
              <a:rPr lang="fr-CA" sz="3200" dirty="0" smtClean="0">
                <a:latin typeface="Calibri" charset="0"/>
              </a:rPr>
              <a:t> of the </a:t>
            </a:r>
            <a:r>
              <a:rPr lang="fr-CA" sz="3200" dirty="0" err="1" smtClean="0">
                <a:latin typeface="Calibri" charset="0"/>
              </a:rPr>
              <a:t>Edith</a:t>
            </a:r>
            <a:r>
              <a:rPr lang="fr-CA" sz="3200" dirty="0" smtClean="0">
                <a:latin typeface="Calibri" charset="0"/>
              </a:rPr>
              <a:t> Strauss </a:t>
            </a:r>
            <a:r>
              <a:rPr lang="fr-CA" sz="3200" dirty="0" err="1" smtClean="0">
                <a:latin typeface="Calibri" charset="0"/>
              </a:rPr>
              <a:t>Committee</a:t>
            </a:r>
            <a:endParaRPr lang="fr-CA" sz="3200" dirty="0">
              <a:latin typeface="Calibri" charset="0"/>
            </a:endParaRPr>
          </a:p>
        </p:txBody>
      </p:sp>
      <p:pic>
        <p:nvPicPr>
          <p:cNvPr id="10244" name="Picture 33" descr="http://www.clinepi.mcgill.ca/imageepi/2.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437622"/>
            <a:ext cx="2830512"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Subtitle 2"/>
          <p:cNvSpPr txBox="1">
            <a:spLocks/>
          </p:cNvSpPr>
          <p:nvPr/>
        </p:nvSpPr>
        <p:spPr bwMode="auto">
          <a:xfrm>
            <a:off x="900113" y="5949950"/>
            <a:ext cx="77724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sz="2700">
                <a:solidFill>
                  <a:schemeClr val="tx1"/>
                </a:solidFill>
                <a:latin typeface="Lucida Sans Unicode" charset="0"/>
                <a:ea typeface="ＭＳ Ｐゴシック" charset="0"/>
              </a:defRPr>
            </a:lvl1pPr>
            <a:lvl2pPr marL="742950" indent="-285750">
              <a:defRPr sz="2300">
                <a:solidFill>
                  <a:schemeClr val="tx1"/>
                </a:solidFill>
                <a:latin typeface="Lucida Sans Unicode" charset="0"/>
                <a:ea typeface="ＭＳ Ｐゴシック" charset="0"/>
              </a:defRPr>
            </a:lvl2pPr>
            <a:lvl3pPr marL="1143000">
              <a:defRPr sz="2100">
                <a:solidFill>
                  <a:schemeClr val="tx1"/>
                </a:solidFill>
                <a:latin typeface="Lucida Sans Unicode" charset="0"/>
                <a:ea typeface="ＭＳ Ｐゴシック" charset="0"/>
              </a:defRPr>
            </a:lvl3pPr>
            <a:lvl4pPr marL="1600200">
              <a:defRPr sz="1900">
                <a:solidFill>
                  <a:schemeClr val="tx1"/>
                </a:solidFill>
                <a:latin typeface="Lucida Sans Unicode" charset="0"/>
                <a:ea typeface="ＭＳ Ｐゴシック" charset="0"/>
              </a:defRPr>
            </a:lvl4pPr>
            <a:lvl5pPr marL="2057400">
              <a:defRPr>
                <a:solidFill>
                  <a:schemeClr val="tx1"/>
                </a:solidFill>
                <a:latin typeface="Lucida Sans Unicode" charset="0"/>
                <a:ea typeface="ＭＳ Ｐゴシック" charset="0"/>
              </a:defRPr>
            </a:lvl5pPr>
            <a:lvl6pPr marL="25146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6pPr>
            <a:lvl7pPr marL="29718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7pPr>
            <a:lvl8pPr marL="34290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8pPr>
            <a:lvl9pPr marL="38862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9pPr>
          </a:lstStyle>
          <a:p>
            <a:pPr algn="ctr" defTabSz="914400" fontAlgn="base">
              <a:spcBef>
                <a:spcPct val="0"/>
              </a:spcBef>
              <a:spcAft>
                <a:spcPct val="0"/>
              </a:spcAft>
              <a:buClr>
                <a:srgbClr val="2DA2BF"/>
              </a:buClr>
              <a:buSzPct val="68000"/>
              <a:buFont typeface="Wingdings 3" charset="0"/>
              <a:buNone/>
            </a:pPr>
            <a:r>
              <a:rPr lang="en-US" sz="1800" b="1" smtClean="0">
                <a:solidFill>
                  <a:srgbClr val="FF0000"/>
                </a:solidFill>
                <a:latin typeface="Calibri" charset="0"/>
                <a:cs typeface="Arial" charset="0"/>
              </a:rPr>
              <a:t>School of Physical and Occupational Therapy</a:t>
            </a:r>
          </a:p>
          <a:p>
            <a:pPr algn="ctr" defTabSz="914400" fontAlgn="base">
              <a:spcBef>
                <a:spcPct val="0"/>
              </a:spcBef>
              <a:spcAft>
                <a:spcPct val="0"/>
              </a:spcAft>
              <a:buClr>
                <a:srgbClr val="2DA2BF"/>
              </a:buClr>
              <a:buSzPct val="68000"/>
              <a:buFont typeface="Wingdings 3" charset="0"/>
              <a:buNone/>
            </a:pPr>
            <a:r>
              <a:rPr lang="en-US" sz="1800" b="1" smtClean="0">
                <a:solidFill>
                  <a:srgbClr val="FF0000"/>
                </a:solidFill>
                <a:latin typeface="Calibri" charset="0"/>
                <a:cs typeface="Arial" charset="0"/>
              </a:rPr>
              <a:t>McGill University</a:t>
            </a:r>
            <a:endParaRPr lang="fr-CA" sz="1800" smtClean="0">
              <a:solidFill>
                <a:srgbClr val="FF0000"/>
              </a:solidFill>
              <a:latin typeface="Calibri" charset="0"/>
              <a:cs typeface="Arial" charset="0"/>
            </a:endParaRPr>
          </a:p>
        </p:txBody>
      </p:sp>
      <p:pic>
        <p:nvPicPr>
          <p:cNvPr id="1024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115888"/>
            <a:ext cx="13239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5553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250825" y="1412875"/>
            <a:ext cx="8642350" cy="4713288"/>
          </a:xfrm>
        </p:spPr>
        <p:txBody>
          <a:bodyPr/>
          <a:lstStyle/>
          <a:p>
            <a:pPr eaLnBrk="1" hangingPunct="1"/>
            <a:endParaRPr lang="en-US" sz="2000">
              <a:latin typeface="Lucida Sans Unicode" charset="0"/>
            </a:endParaRPr>
          </a:p>
          <a:p>
            <a:pPr eaLnBrk="1" hangingPunct="1"/>
            <a:endParaRPr lang="en-US" sz="2000">
              <a:latin typeface="Lucida Sans Unicode" charset="0"/>
            </a:endParaRPr>
          </a:p>
          <a:p>
            <a:pPr eaLnBrk="1" hangingPunct="1"/>
            <a:endParaRPr lang="en-US" sz="2000">
              <a:latin typeface="Lucida Sans Unicode" charset="0"/>
            </a:endParaRPr>
          </a:p>
          <a:p>
            <a:pPr eaLnBrk="1" hangingPunct="1"/>
            <a:endParaRPr lang="en-US" sz="2000">
              <a:latin typeface="Lucida Sans Unicode" charset="0"/>
            </a:endParaRPr>
          </a:p>
          <a:p>
            <a:pPr eaLnBrk="1" hangingPunct="1"/>
            <a:endParaRPr lang="en-US" sz="2000">
              <a:latin typeface="Lucida Sans Unicode" charset="0"/>
            </a:endParaRPr>
          </a:p>
          <a:p>
            <a:pPr eaLnBrk="1" hangingPunct="1"/>
            <a:endParaRPr lang="en-US" sz="2000">
              <a:latin typeface="Lucida Sans Unicode" charset="0"/>
            </a:endParaRPr>
          </a:p>
          <a:p>
            <a:pPr eaLnBrk="1" hangingPunct="1"/>
            <a:endParaRPr lang="fr-CA" sz="2000">
              <a:latin typeface="Lucida Sans Unicode" charset="0"/>
            </a:endParaRPr>
          </a:p>
          <a:p>
            <a:pPr eaLnBrk="1" hangingPunct="1"/>
            <a:endParaRPr lang="en-CA" sz="2000">
              <a:latin typeface="Lucida Sans Unicode" charset="0"/>
            </a:endParaRPr>
          </a:p>
        </p:txBody>
      </p:sp>
      <p:sp>
        <p:nvSpPr>
          <p:cNvPr id="1843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4400" fontAlgn="base">
              <a:spcBef>
                <a:spcPct val="0"/>
              </a:spcBef>
              <a:spcAft>
                <a:spcPct val="0"/>
              </a:spcAft>
            </a:pPr>
            <a:endParaRPr lang="fr-CA" smtClean="0">
              <a:solidFill>
                <a:prstClr val="black"/>
              </a:solidFill>
              <a:latin typeface="Arial" charset="0"/>
              <a:ea typeface="ＭＳ Ｐゴシック" charset="0"/>
              <a:cs typeface="Arial" charset="0"/>
            </a:endParaRPr>
          </a:p>
        </p:txBody>
      </p:sp>
      <p:sp>
        <p:nvSpPr>
          <p:cNvPr id="7" name="Title 1"/>
          <p:cNvSpPr>
            <a:spLocks noGrp="1"/>
          </p:cNvSpPr>
          <p:nvPr>
            <p:ph type="title"/>
          </p:nvPr>
        </p:nvSpPr>
        <p:spPr bwMode="auto"/>
        <p:txBody>
          <a:bodyPr wrap="square" numCol="1" anchorCtr="0" compatLnSpc="1">
            <a:prstTxWarp prst="textNoShape">
              <a:avLst/>
            </a:prstTxWarp>
            <a:noAutofit/>
          </a:bodyPr>
          <a:lstStyle/>
          <a:p>
            <a:pPr algn="ctr" eaLnBrk="1" fontAlgn="auto" hangingPunct="1">
              <a:spcAft>
                <a:spcPts val="0"/>
              </a:spcAft>
              <a:defRPr/>
            </a:pPr>
            <a:r>
              <a:rPr lang="en-US" sz="2400" dirty="0">
                <a:solidFill>
                  <a:srgbClr val="0033CC"/>
                </a:solidFill>
                <a:effectLst/>
                <a:latin typeface="Calibri" pitchFamily="34" charset="0"/>
                <a:ea typeface="+mj-ea"/>
              </a:rPr>
              <a:t>Priority Goal #2: Move research evidence into clinical practice by providing Edith Strauss funding to teams of therapists, managers, researchers, and graduate students </a:t>
            </a:r>
            <a:endParaRPr lang="fr-CA" sz="2400" dirty="0" smtClean="0">
              <a:solidFill>
                <a:srgbClr val="0033CC"/>
              </a:solidFill>
              <a:effectLst/>
              <a:latin typeface="Calibri" pitchFamily="34" charset="0"/>
              <a:ea typeface="+mj-ea"/>
            </a:endParaRPr>
          </a:p>
        </p:txBody>
      </p:sp>
      <p:graphicFrame>
        <p:nvGraphicFramePr>
          <p:cNvPr id="18437" name="Chart 7"/>
          <p:cNvGraphicFramePr>
            <a:graphicFrameLocks/>
          </p:cNvGraphicFramePr>
          <p:nvPr/>
        </p:nvGraphicFramePr>
        <p:xfrm>
          <a:off x="128588" y="1722438"/>
          <a:ext cx="8526462" cy="4238625"/>
        </p:xfrm>
        <a:graphic>
          <a:graphicData uri="http://schemas.openxmlformats.org/presentationml/2006/ole">
            <mc:AlternateContent xmlns:mc="http://schemas.openxmlformats.org/markup-compatibility/2006">
              <mc:Choice xmlns:v="urn:schemas-microsoft-com:vml" Requires="v">
                <p:oleObj spid="_x0000_s27671" name="Chart" r:id="rId5" imgW="8529043" imgH="4243184" progId="Excel.Chart.8">
                  <p:embed/>
                </p:oleObj>
              </mc:Choice>
              <mc:Fallback>
                <p:oleObj name="Chart" r:id="rId5" imgW="8529043" imgH="4243184"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8" y="1722438"/>
                        <a:ext cx="8526462"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88726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Expand our outreach methods</a:t>
            </a:r>
            <a:endParaRPr lang="en-US" dirty="0">
              <a:ea typeface="+mj-ea"/>
            </a:endParaRPr>
          </a:p>
        </p:txBody>
      </p:sp>
      <p:sp>
        <p:nvSpPr>
          <p:cNvPr id="23555" name="Text Placeholder 2"/>
          <p:cNvSpPr>
            <a:spLocks noGrp="1"/>
          </p:cNvSpPr>
          <p:nvPr>
            <p:ph type="body" idx="1"/>
          </p:nvPr>
        </p:nvSpPr>
        <p:spPr>
          <a:ln>
            <a:headEnd/>
            <a:tailEnd/>
          </a:ln>
        </p:spPr>
        <p:txBody>
          <a:bodyPr/>
          <a:lstStyle/>
          <a:p>
            <a:r>
              <a:rPr lang="en-US">
                <a:latin typeface="Lucida Sans Unicode" charset="0"/>
              </a:rPr>
              <a:t>Current </a:t>
            </a:r>
          </a:p>
        </p:txBody>
      </p:sp>
      <p:sp>
        <p:nvSpPr>
          <p:cNvPr id="23556" name="Text Placeholder 3"/>
          <p:cNvSpPr>
            <a:spLocks noGrp="1"/>
          </p:cNvSpPr>
          <p:nvPr>
            <p:ph type="body" sz="half" idx="3"/>
          </p:nvPr>
        </p:nvSpPr>
        <p:spPr>
          <a:xfrm>
            <a:off x="4645025" y="5410200"/>
            <a:ext cx="4041775" cy="762000"/>
          </a:xfrm>
          <a:ln>
            <a:headEnd/>
            <a:tailEnd/>
          </a:ln>
        </p:spPr>
        <p:txBody>
          <a:bodyPr/>
          <a:lstStyle/>
          <a:p>
            <a:r>
              <a:rPr lang="en-US">
                <a:latin typeface="Lucida Sans Unicode" charset="0"/>
              </a:rPr>
              <a:t>Future </a:t>
            </a:r>
          </a:p>
        </p:txBody>
      </p:sp>
      <p:sp>
        <p:nvSpPr>
          <p:cNvPr id="23557" name="Content Placeholder 4"/>
          <p:cNvSpPr>
            <a:spLocks noGrp="1"/>
          </p:cNvSpPr>
          <p:nvPr>
            <p:ph sz="quarter" idx="2"/>
          </p:nvPr>
        </p:nvSpPr>
        <p:spPr>
          <a:xfrm>
            <a:off x="457200" y="1444625"/>
            <a:ext cx="4040188" cy="3941763"/>
          </a:xfrm>
          <a:ln>
            <a:prstDash val="solid"/>
          </a:ln>
        </p:spPr>
        <p:txBody>
          <a:bodyPr/>
          <a:lstStyle/>
          <a:p>
            <a:r>
              <a:rPr lang="en-US">
                <a:latin typeface="Lucida Sans Unicode" charset="0"/>
              </a:rPr>
              <a:t>Knowledge broker to primary McGill sites</a:t>
            </a:r>
          </a:p>
          <a:p>
            <a:r>
              <a:rPr lang="en-US">
                <a:latin typeface="Lucida Sans Unicode" charset="0"/>
              </a:rPr>
              <a:t>Website has basic information about the Edith Strauss program</a:t>
            </a:r>
          </a:p>
        </p:txBody>
      </p:sp>
      <p:sp>
        <p:nvSpPr>
          <p:cNvPr id="23558" name="Content Placeholder 5"/>
          <p:cNvSpPr>
            <a:spLocks noGrp="1"/>
          </p:cNvSpPr>
          <p:nvPr>
            <p:ph sz="quarter" idx="4"/>
          </p:nvPr>
        </p:nvSpPr>
        <p:spPr>
          <a:xfrm>
            <a:off x="4645025" y="1444625"/>
            <a:ext cx="4041775" cy="3941763"/>
          </a:xfrm>
          <a:ln>
            <a:prstDash val="solid"/>
          </a:ln>
        </p:spPr>
        <p:txBody>
          <a:bodyPr/>
          <a:lstStyle/>
          <a:p>
            <a:pPr>
              <a:spcBef>
                <a:spcPct val="0"/>
              </a:spcBef>
            </a:pPr>
            <a:r>
              <a:rPr lang="en-US">
                <a:latin typeface="Lucida Sans Unicode" charset="0"/>
              </a:rPr>
              <a:t>Knowledge broker beyond major sites</a:t>
            </a:r>
          </a:p>
          <a:p>
            <a:pPr>
              <a:spcBef>
                <a:spcPct val="0"/>
              </a:spcBef>
            </a:pPr>
            <a:r>
              <a:rPr lang="en-US">
                <a:latin typeface="Lucida Sans Unicode" charset="0"/>
              </a:rPr>
              <a:t>Website to be a portal to other credible sites for knowledge</a:t>
            </a:r>
          </a:p>
        </p:txBody>
      </p:sp>
      <p:pic>
        <p:nvPicPr>
          <p:cNvPr id="235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425" y="3463925"/>
            <a:ext cx="2562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7681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rPr>
              <a:t>Evaluate to demonstrate benefits</a:t>
            </a:r>
            <a:endParaRPr lang="en-US" dirty="0">
              <a:ea typeface="+mj-ea"/>
            </a:endParaRPr>
          </a:p>
        </p:txBody>
      </p:sp>
      <p:sp>
        <p:nvSpPr>
          <p:cNvPr id="24579" name="Text Placeholder 2"/>
          <p:cNvSpPr>
            <a:spLocks noGrp="1"/>
          </p:cNvSpPr>
          <p:nvPr>
            <p:ph type="body" idx="1"/>
          </p:nvPr>
        </p:nvSpPr>
        <p:spPr>
          <a:ln>
            <a:headEnd/>
            <a:tailEnd/>
          </a:ln>
        </p:spPr>
        <p:txBody>
          <a:bodyPr/>
          <a:lstStyle/>
          <a:p>
            <a:r>
              <a:rPr lang="en-US">
                <a:latin typeface="Lucida Sans Unicode" charset="0"/>
              </a:rPr>
              <a:t>Current </a:t>
            </a:r>
          </a:p>
        </p:txBody>
      </p:sp>
      <p:sp>
        <p:nvSpPr>
          <p:cNvPr id="24580" name="Text Placeholder 3"/>
          <p:cNvSpPr>
            <a:spLocks noGrp="1"/>
          </p:cNvSpPr>
          <p:nvPr>
            <p:ph type="body" sz="half" idx="3"/>
          </p:nvPr>
        </p:nvSpPr>
        <p:spPr>
          <a:xfrm>
            <a:off x="4645025" y="5410200"/>
            <a:ext cx="4041775" cy="762000"/>
          </a:xfrm>
          <a:ln>
            <a:headEnd/>
            <a:tailEnd/>
          </a:ln>
        </p:spPr>
        <p:txBody>
          <a:bodyPr/>
          <a:lstStyle/>
          <a:p>
            <a:r>
              <a:rPr lang="en-US">
                <a:latin typeface="Lucida Sans Unicode" charset="0"/>
              </a:rPr>
              <a:t>Future </a:t>
            </a:r>
          </a:p>
        </p:txBody>
      </p:sp>
      <p:sp>
        <p:nvSpPr>
          <p:cNvPr id="24581" name="Content Placeholder 4"/>
          <p:cNvSpPr>
            <a:spLocks noGrp="1"/>
          </p:cNvSpPr>
          <p:nvPr>
            <p:ph sz="quarter" idx="2"/>
          </p:nvPr>
        </p:nvSpPr>
        <p:spPr>
          <a:xfrm>
            <a:off x="457200" y="1444625"/>
            <a:ext cx="4040188" cy="3941763"/>
          </a:xfrm>
          <a:ln>
            <a:prstDash val="solid"/>
          </a:ln>
        </p:spPr>
        <p:txBody>
          <a:bodyPr/>
          <a:lstStyle/>
          <a:p>
            <a:r>
              <a:rPr lang="en-US" dirty="0">
                <a:latin typeface="Lucida Sans Unicode" charset="0"/>
              </a:rPr>
              <a:t>Description of trends</a:t>
            </a:r>
          </a:p>
          <a:p>
            <a:pPr lvl="1"/>
            <a:r>
              <a:rPr lang="en-US" dirty="0">
                <a:latin typeface="Lucida Sans Unicode" charset="0"/>
              </a:rPr>
              <a:t>Type of projects</a:t>
            </a:r>
          </a:p>
          <a:p>
            <a:pPr lvl="1"/>
            <a:r>
              <a:rPr lang="en-US" dirty="0">
                <a:latin typeface="Lucida Sans Unicode" charset="0"/>
              </a:rPr>
              <a:t>Outputs</a:t>
            </a:r>
          </a:p>
          <a:p>
            <a:pPr lvl="1"/>
            <a:r>
              <a:rPr lang="en-US" dirty="0">
                <a:latin typeface="Lucida Sans Unicode" charset="0"/>
              </a:rPr>
              <a:t>Benefits (subjective)</a:t>
            </a:r>
          </a:p>
        </p:txBody>
      </p:sp>
      <p:sp>
        <p:nvSpPr>
          <p:cNvPr id="24582" name="Content Placeholder 5"/>
          <p:cNvSpPr>
            <a:spLocks noGrp="1"/>
          </p:cNvSpPr>
          <p:nvPr>
            <p:ph sz="quarter" idx="4"/>
          </p:nvPr>
        </p:nvSpPr>
        <p:spPr>
          <a:xfrm>
            <a:off x="4645025" y="1444625"/>
            <a:ext cx="4041775" cy="3941763"/>
          </a:xfrm>
          <a:ln>
            <a:prstDash val="solid"/>
          </a:ln>
        </p:spPr>
        <p:txBody>
          <a:bodyPr/>
          <a:lstStyle/>
          <a:p>
            <a:pPr>
              <a:spcBef>
                <a:spcPct val="0"/>
              </a:spcBef>
            </a:pPr>
            <a:r>
              <a:rPr lang="en-US">
                <a:latin typeface="Lucida Sans Unicode" charset="0"/>
              </a:rPr>
              <a:t>Follow the trajectory of each project</a:t>
            </a:r>
          </a:p>
          <a:p>
            <a:pPr lvl="1"/>
            <a:r>
              <a:rPr lang="en-US">
                <a:latin typeface="Lucida Sans Unicode" charset="0"/>
              </a:rPr>
              <a:t>Other funding</a:t>
            </a:r>
          </a:p>
          <a:p>
            <a:pPr lvl="1"/>
            <a:r>
              <a:rPr lang="en-US">
                <a:latin typeface="Lucida Sans Unicode" charset="0"/>
              </a:rPr>
              <a:t>Expanded project</a:t>
            </a:r>
          </a:p>
          <a:p>
            <a:pPr lvl="1"/>
            <a:r>
              <a:rPr lang="en-US">
                <a:latin typeface="Lucida Sans Unicode" charset="0"/>
              </a:rPr>
              <a:t>Clinical impact</a:t>
            </a:r>
          </a:p>
        </p:txBody>
      </p:sp>
      <p:pic>
        <p:nvPicPr>
          <p:cNvPr id="245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1" y="3425956"/>
            <a:ext cx="1858832" cy="185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35438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10000"/>
          </a:bodyPr>
          <a:lstStyle/>
          <a:p>
            <a:r>
              <a:rPr lang="en-US" dirty="0" smtClean="0"/>
              <a:t>Capacity building</a:t>
            </a:r>
          </a:p>
          <a:p>
            <a:pPr lvl="1"/>
            <a:r>
              <a:rPr lang="en-US" dirty="0" smtClean="0"/>
              <a:t>KT expertise</a:t>
            </a:r>
          </a:p>
          <a:p>
            <a:pPr lvl="1"/>
            <a:r>
              <a:rPr lang="en-US" dirty="0" smtClean="0"/>
              <a:t>Scope of practice/ curriculum</a:t>
            </a:r>
          </a:p>
          <a:p>
            <a:pPr lvl="1"/>
            <a:r>
              <a:rPr lang="en-US" dirty="0" smtClean="0"/>
              <a:t>Ongoing funding</a:t>
            </a:r>
          </a:p>
          <a:p>
            <a:r>
              <a:rPr lang="en-US" dirty="0" smtClean="0"/>
              <a:t>Offer support to researchers/trainees, clinicians, and decision makers in KT research.</a:t>
            </a:r>
          </a:p>
          <a:p>
            <a:pPr lvl="1"/>
            <a:r>
              <a:rPr lang="en-US" dirty="0" smtClean="0"/>
              <a:t>Resources/ Knowledge brokers</a:t>
            </a:r>
          </a:p>
          <a:p>
            <a:pPr lvl="1"/>
            <a:r>
              <a:rPr lang="en-US" dirty="0" smtClean="0"/>
              <a:t>Partnership building</a:t>
            </a:r>
          </a:p>
          <a:p>
            <a:r>
              <a:rPr lang="en-US" dirty="0" smtClean="0"/>
              <a:t>Early outreach is critical to develop relevant KT research question.</a:t>
            </a:r>
          </a:p>
          <a:p>
            <a:r>
              <a:rPr lang="en-US" dirty="0" smtClean="0"/>
              <a:t>Impact evaluation </a:t>
            </a:r>
          </a:p>
          <a:p>
            <a:pPr lvl="1"/>
            <a:r>
              <a:rPr lang="en-US" dirty="0" smtClean="0"/>
              <a:t>Variability across projects</a:t>
            </a:r>
          </a:p>
          <a:p>
            <a:endParaRPr lang="en-US" dirty="0" smtClean="0"/>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Lessons learned</a:t>
            </a:r>
            <a:endParaRPr lang="en-US" dirty="0"/>
          </a:p>
        </p:txBody>
      </p:sp>
    </p:spTree>
    <p:extLst>
      <p:ext uri="{BB962C8B-B14F-4D97-AF65-F5344CB8AC3E}">
        <p14:creationId xmlns:p14="http://schemas.microsoft.com/office/powerpoint/2010/main" val="18833287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solidFill>
                  <a:schemeClr val="accent5">
                    <a:lumMod val="75000"/>
                  </a:schemeClr>
                </a:solidFill>
                <a:latin typeface="Apple Chancery"/>
                <a:cs typeface="Apple Chancery"/>
              </a:rPr>
              <a:t>Thank you</a:t>
            </a:r>
            <a:endParaRPr lang="en-US" sz="7200" dirty="0">
              <a:solidFill>
                <a:schemeClr val="accent5">
                  <a:lumMod val="75000"/>
                </a:schemeClr>
              </a:solidFill>
              <a:latin typeface="Apple Chancery"/>
              <a:cs typeface="Apple Chancery"/>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410837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628775"/>
            <a:ext cx="7777162" cy="3960813"/>
          </a:xfrm>
        </p:spPr>
        <p:txBody>
          <a:bodyPr/>
          <a:lstStyle/>
          <a:p>
            <a:pPr eaLnBrk="1" hangingPunct="1">
              <a:spcBef>
                <a:spcPts val="1200"/>
              </a:spcBef>
            </a:pPr>
            <a:r>
              <a:rPr lang="en-US" sz="2400" u="sng" dirty="0">
                <a:latin typeface="Cambria" charset="0"/>
                <a:ea typeface="Cambria" charset="0"/>
                <a:cs typeface="Times New Roman" charset="0"/>
              </a:rPr>
              <a:t>Fund </a:t>
            </a:r>
            <a:r>
              <a:rPr lang="en-US" sz="2400" u="sng" dirty="0" smtClean="0">
                <a:latin typeface="Cambria" charset="0"/>
                <a:ea typeface="Cambria" charset="0"/>
                <a:cs typeface="Times New Roman" charset="0"/>
              </a:rPr>
              <a:t>Oversight</a:t>
            </a:r>
            <a:r>
              <a:rPr lang="en-US" sz="2400" dirty="0" smtClean="0">
                <a:latin typeface="Cambria" charset="0"/>
                <a:ea typeface="Cambria" charset="0"/>
                <a:cs typeface="Times New Roman" charset="0"/>
              </a:rPr>
              <a:t>:  Annette </a:t>
            </a:r>
            <a:r>
              <a:rPr lang="en-US" sz="2400" dirty="0" err="1">
                <a:latin typeface="Cambria" charset="0"/>
                <a:ea typeface="Cambria" charset="0"/>
                <a:cs typeface="Times New Roman" charset="0"/>
              </a:rPr>
              <a:t>Majnemer</a:t>
            </a:r>
            <a:endParaRPr lang="fr-CA" sz="2400" dirty="0">
              <a:latin typeface="Cambria" charset="0"/>
              <a:ea typeface="Cambria" charset="0"/>
              <a:cs typeface="Times New Roman" charset="0"/>
            </a:endParaRPr>
          </a:p>
          <a:p>
            <a:pPr eaLnBrk="1" hangingPunct="1">
              <a:spcBef>
                <a:spcPts val="1200"/>
              </a:spcBef>
            </a:pPr>
            <a:r>
              <a:rPr lang="en-US" sz="2400" u="sng" dirty="0">
                <a:latin typeface="Cambria" charset="0"/>
                <a:ea typeface="Cambria" charset="0"/>
                <a:cs typeface="Times New Roman" charset="0"/>
              </a:rPr>
              <a:t>Committee Chair</a:t>
            </a:r>
            <a:r>
              <a:rPr lang="en-US" sz="2400" dirty="0">
                <a:latin typeface="Cambria" charset="0"/>
                <a:ea typeface="Cambria" charset="0"/>
                <a:cs typeface="Times New Roman" charset="0"/>
              </a:rPr>
              <a:t>: </a:t>
            </a:r>
            <a:r>
              <a:rPr lang="en-US" sz="2400" dirty="0" smtClean="0">
                <a:latin typeface="Cambria" charset="0"/>
                <a:ea typeface="Cambria" charset="0"/>
                <a:cs typeface="Times New Roman" charset="0"/>
              </a:rPr>
              <a:t> Sara </a:t>
            </a:r>
            <a:r>
              <a:rPr lang="en-US" sz="2400" dirty="0">
                <a:latin typeface="Cambria" charset="0"/>
                <a:ea typeface="Cambria" charset="0"/>
                <a:cs typeface="Times New Roman" charset="0"/>
              </a:rPr>
              <a:t>Ahmed </a:t>
            </a:r>
            <a:endParaRPr lang="fr-CA" sz="2400" dirty="0">
              <a:latin typeface="Cambria" charset="0"/>
              <a:ea typeface="Cambria" charset="0"/>
              <a:cs typeface="Times New Roman" charset="0"/>
            </a:endParaRPr>
          </a:p>
          <a:p>
            <a:pPr eaLnBrk="1" hangingPunct="1">
              <a:spcBef>
                <a:spcPts val="1200"/>
              </a:spcBef>
            </a:pPr>
            <a:r>
              <a:rPr lang="en-US" sz="2400" u="sng" dirty="0">
                <a:latin typeface="Cambria" charset="0"/>
                <a:ea typeface="Cambria" charset="0"/>
                <a:cs typeface="Times New Roman" charset="0"/>
              </a:rPr>
              <a:t>Full-time Project Directors</a:t>
            </a:r>
            <a:r>
              <a:rPr lang="en-US" sz="2400" dirty="0">
                <a:latin typeface="Cambria" charset="0"/>
                <a:ea typeface="Cambria" charset="0"/>
                <a:cs typeface="Times New Roman" charset="0"/>
              </a:rPr>
              <a:t>: </a:t>
            </a:r>
            <a:r>
              <a:rPr lang="en-US" sz="2400" dirty="0" smtClean="0">
                <a:latin typeface="Cambria" charset="0"/>
                <a:ea typeface="Cambria" charset="0"/>
                <a:cs typeface="Times New Roman" charset="0"/>
              </a:rPr>
              <a:t> Anita </a:t>
            </a:r>
            <a:r>
              <a:rPr lang="en-US" sz="2400" dirty="0" err="1">
                <a:latin typeface="Cambria" charset="0"/>
                <a:ea typeface="Cambria" charset="0"/>
                <a:cs typeface="Times New Roman" charset="0"/>
              </a:rPr>
              <a:t>Menon</a:t>
            </a:r>
            <a:r>
              <a:rPr lang="en-US" sz="2400" dirty="0">
                <a:latin typeface="Cambria" charset="0"/>
                <a:ea typeface="Cambria" charset="0"/>
                <a:cs typeface="Times New Roman" charset="0"/>
              </a:rPr>
              <a:t> / </a:t>
            </a:r>
            <a:r>
              <a:rPr lang="en-US" sz="2400" dirty="0" smtClean="0">
                <a:latin typeface="Cambria" charset="0"/>
                <a:ea typeface="Cambria" charset="0"/>
                <a:cs typeface="Times New Roman" charset="0"/>
              </a:rPr>
              <a:t> </a:t>
            </a:r>
            <a:r>
              <a:rPr lang="en-CA" sz="2400" dirty="0" smtClean="0">
                <a:latin typeface="Cambria" charset="0"/>
                <a:ea typeface="Cambria" charset="0"/>
                <a:cs typeface="Times New Roman" charset="0"/>
              </a:rPr>
              <a:t>Diana </a:t>
            </a:r>
            <a:r>
              <a:rPr lang="en-CA" sz="2400" dirty="0" err="1" smtClean="0">
                <a:latin typeface="Cambria" charset="0"/>
                <a:ea typeface="Cambria" charset="0"/>
                <a:cs typeface="Times New Roman" charset="0"/>
              </a:rPr>
              <a:t>Zidarov</a:t>
            </a:r>
            <a:endParaRPr lang="fr-CA" sz="2400" dirty="0">
              <a:latin typeface="Cambria" charset="0"/>
              <a:ea typeface="Cambria" charset="0"/>
              <a:cs typeface="Times New Roman" charset="0"/>
            </a:endParaRPr>
          </a:p>
          <a:p>
            <a:pPr eaLnBrk="1" hangingPunct="1">
              <a:spcBef>
                <a:spcPts val="1200"/>
              </a:spcBef>
            </a:pPr>
            <a:r>
              <a:rPr lang="en-US" sz="2400" u="sng" dirty="0">
                <a:latin typeface="Cambria" charset="0"/>
                <a:ea typeface="Cambria" charset="0"/>
                <a:cs typeface="Times New Roman" charset="0"/>
              </a:rPr>
              <a:t>Part-time Research Assistant</a:t>
            </a:r>
            <a:r>
              <a:rPr lang="en-US" sz="2400" dirty="0">
                <a:latin typeface="Cambria" charset="0"/>
                <a:ea typeface="Cambria" charset="0"/>
                <a:cs typeface="Times New Roman" charset="0"/>
              </a:rPr>
              <a:t>: Catherine Chan </a:t>
            </a:r>
            <a:r>
              <a:rPr lang="en-CA" sz="2400" dirty="0" smtClean="0">
                <a:latin typeface="Cambria" charset="0"/>
                <a:ea typeface="Cambria" charset="0"/>
                <a:cs typeface="Times New Roman" charset="0"/>
              </a:rPr>
              <a:t> </a:t>
            </a:r>
            <a:endParaRPr lang="fr-CA" sz="2400" dirty="0">
              <a:latin typeface="Cambria" charset="0"/>
              <a:ea typeface="Cambria" charset="0"/>
              <a:cs typeface="Times New Roman" charset="0"/>
            </a:endParaRPr>
          </a:p>
          <a:p>
            <a:pPr eaLnBrk="1" hangingPunct="1">
              <a:spcBef>
                <a:spcPts val="1200"/>
              </a:spcBef>
            </a:pPr>
            <a:r>
              <a:rPr lang="en-US" sz="2400" u="sng" dirty="0">
                <a:latin typeface="Cambria" charset="0"/>
                <a:ea typeface="Cambria" charset="0"/>
                <a:cs typeface="Times New Roman" charset="0"/>
              </a:rPr>
              <a:t>Committee Members</a:t>
            </a:r>
            <a:r>
              <a:rPr lang="en-US" sz="2400" dirty="0">
                <a:latin typeface="Cambria" charset="0"/>
                <a:ea typeface="Cambria" charset="0"/>
                <a:cs typeface="Times New Roman" charset="0"/>
              </a:rPr>
              <a:t>: </a:t>
            </a:r>
            <a:r>
              <a:rPr lang="en-US" sz="2400" dirty="0" smtClean="0">
                <a:latin typeface="Cambria" charset="0"/>
                <a:ea typeface="Cambria" charset="0"/>
                <a:cs typeface="Times New Roman" charset="0"/>
              </a:rPr>
              <a:t> Andre </a:t>
            </a:r>
            <a:r>
              <a:rPr lang="en-US" sz="2400" dirty="0" err="1">
                <a:latin typeface="Cambria" charset="0"/>
                <a:ea typeface="Cambria" charset="0"/>
                <a:cs typeface="Times New Roman" charset="0"/>
              </a:rPr>
              <a:t>Bussieres</a:t>
            </a:r>
            <a:r>
              <a:rPr lang="en-US" sz="2400" dirty="0" smtClean="0">
                <a:latin typeface="Cambria" charset="0"/>
                <a:ea typeface="Cambria" charset="0"/>
                <a:cs typeface="Times New Roman" charset="0"/>
              </a:rPr>
              <a:t>,,  Tania </a:t>
            </a:r>
            <a:r>
              <a:rPr lang="en-US" sz="2400" dirty="0" err="1" smtClean="0">
                <a:latin typeface="Cambria" charset="0"/>
                <a:ea typeface="Cambria" charset="0"/>
                <a:cs typeface="Times New Roman" charset="0"/>
              </a:rPr>
              <a:t>Janaudis</a:t>
            </a:r>
            <a:r>
              <a:rPr lang="en-US" sz="2400" dirty="0" smtClean="0">
                <a:latin typeface="Cambria" charset="0"/>
                <a:ea typeface="Cambria" charset="0"/>
                <a:cs typeface="Times New Roman" charset="0"/>
              </a:rPr>
              <a:t>-Ferreira ,  Nancy </a:t>
            </a:r>
            <a:r>
              <a:rPr lang="en-US" sz="2400" dirty="0">
                <a:latin typeface="Cambria" charset="0"/>
                <a:ea typeface="Cambria" charset="0"/>
                <a:cs typeface="Times New Roman" charset="0"/>
              </a:rPr>
              <a:t>Mayo, </a:t>
            </a:r>
            <a:r>
              <a:rPr lang="en-US" sz="2400" dirty="0" smtClean="0">
                <a:latin typeface="Cambria" charset="0"/>
                <a:ea typeface="Cambria" charset="0"/>
                <a:cs typeface="Times New Roman" charset="0"/>
              </a:rPr>
              <a:t>Martha </a:t>
            </a:r>
            <a:r>
              <a:rPr lang="en-US" sz="2400" dirty="0" err="1" smtClean="0">
                <a:latin typeface="Cambria" charset="0"/>
                <a:ea typeface="Cambria" charset="0"/>
                <a:cs typeface="Times New Roman" charset="0"/>
              </a:rPr>
              <a:t>Visintin</a:t>
            </a:r>
            <a:r>
              <a:rPr lang="en-US" sz="2400" dirty="0" smtClean="0">
                <a:latin typeface="Cambria" charset="0"/>
                <a:ea typeface="Cambria" charset="0"/>
                <a:cs typeface="Times New Roman" charset="0"/>
              </a:rPr>
              <a:t>(</a:t>
            </a:r>
            <a:r>
              <a:rPr lang="en-US" sz="2400" dirty="0">
                <a:latin typeface="Cambria" charset="0"/>
                <a:ea typeface="Cambria" charset="0"/>
                <a:cs typeface="Times New Roman" charset="0"/>
              </a:rPr>
              <a:t>JRH rep), </a:t>
            </a:r>
            <a:r>
              <a:rPr lang="en-US" sz="2400" dirty="0" smtClean="0">
                <a:latin typeface="Cambria" charset="0"/>
                <a:ea typeface="Cambria" charset="0"/>
                <a:cs typeface="Times New Roman" charset="0"/>
              </a:rPr>
              <a:t> Laurie </a:t>
            </a:r>
            <a:r>
              <a:rPr lang="en-US" sz="2400" dirty="0">
                <a:latin typeface="Cambria" charset="0"/>
                <a:ea typeface="Cambria" charset="0"/>
                <a:cs typeface="Times New Roman" charset="0"/>
              </a:rPr>
              <a:t>Snider, </a:t>
            </a:r>
            <a:r>
              <a:rPr lang="en-US" sz="2400" dirty="0" smtClean="0">
                <a:latin typeface="Cambria" charset="0"/>
                <a:ea typeface="Cambria" charset="0"/>
                <a:cs typeface="Times New Roman" charset="0"/>
              </a:rPr>
              <a:t> Keiko </a:t>
            </a:r>
            <a:r>
              <a:rPr lang="en-US" sz="2400" dirty="0" err="1" smtClean="0">
                <a:latin typeface="Cambria" charset="0"/>
                <a:ea typeface="Cambria" charset="0"/>
                <a:cs typeface="Times New Roman" charset="0"/>
              </a:rPr>
              <a:t>Shikako</a:t>
            </a:r>
            <a:r>
              <a:rPr lang="en-US" sz="2400" dirty="0" smtClean="0">
                <a:latin typeface="Cambria" charset="0"/>
                <a:ea typeface="Cambria" charset="0"/>
                <a:cs typeface="Times New Roman" charset="0"/>
              </a:rPr>
              <a:t>-Thomas, </a:t>
            </a:r>
            <a:r>
              <a:rPr lang="en-US" sz="2400" dirty="0" err="1" smtClean="0">
                <a:latin typeface="Cambria" charset="0"/>
                <a:ea typeface="Cambria" charset="0"/>
                <a:cs typeface="Times New Roman" charset="0"/>
              </a:rPr>
              <a:t>Aliki</a:t>
            </a:r>
            <a:r>
              <a:rPr lang="en-US" sz="2400" dirty="0" smtClean="0">
                <a:latin typeface="Cambria" charset="0"/>
                <a:ea typeface="Cambria" charset="0"/>
                <a:cs typeface="Times New Roman" charset="0"/>
              </a:rPr>
              <a:t> </a:t>
            </a:r>
            <a:r>
              <a:rPr lang="en-US" sz="2400" dirty="0">
                <a:latin typeface="Cambria" charset="0"/>
                <a:ea typeface="Cambria" charset="0"/>
                <a:cs typeface="Times New Roman" charset="0"/>
              </a:rPr>
              <a:t>Thomas, Diana </a:t>
            </a:r>
            <a:r>
              <a:rPr lang="en-US" sz="2400" dirty="0" err="1">
                <a:latin typeface="Cambria" charset="0"/>
                <a:ea typeface="Cambria" charset="0"/>
                <a:cs typeface="Times New Roman" charset="0"/>
              </a:rPr>
              <a:t>Valentini</a:t>
            </a:r>
            <a:r>
              <a:rPr lang="en-US" sz="2400" dirty="0">
                <a:latin typeface="Cambria" charset="0"/>
                <a:ea typeface="Cambria" charset="0"/>
                <a:cs typeface="Times New Roman" charset="0"/>
              </a:rPr>
              <a:t> (MUHC rep)</a:t>
            </a:r>
            <a:endParaRPr lang="fr-CA" sz="2400" dirty="0">
              <a:latin typeface="Cambria" charset="0"/>
              <a:ea typeface="Cambria" charset="0"/>
              <a:cs typeface="Times New Roman" charset="0"/>
            </a:endParaRPr>
          </a:p>
        </p:txBody>
      </p:sp>
      <p:sp>
        <p:nvSpPr>
          <p:cNvPr id="5122" name="Title 1"/>
          <p:cNvSpPr>
            <a:spLocks noGrp="1"/>
          </p:cNvSpPr>
          <p:nvPr>
            <p:ph type="title"/>
          </p:nvPr>
        </p:nvSpPr>
        <p:spPr bwMode="auto"/>
        <p:txBody>
          <a:bodyPr wrap="square" numCol="1" anchorCtr="0" compatLnSpc="1">
            <a:prstTxWarp prst="textNoShape">
              <a:avLst/>
            </a:prstTxWarp>
          </a:bodyPr>
          <a:lstStyle/>
          <a:p>
            <a:pPr algn="ctr" eaLnBrk="1" fontAlgn="auto" hangingPunct="1">
              <a:lnSpc>
                <a:spcPts val="3300"/>
              </a:lnSpc>
              <a:spcAft>
                <a:spcPts val="0"/>
              </a:spcAft>
              <a:defRPr/>
            </a:pPr>
            <a:r>
              <a:rPr lang="en-US" sz="3200" dirty="0" smtClean="0">
                <a:solidFill>
                  <a:schemeClr val="tx1">
                    <a:lumMod val="75000"/>
                    <a:lumOff val="25000"/>
                  </a:schemeClr>
                </a:solidFill>
                <a:effectLst/>
                <a:latin typeface="Calibri" pitchFamily="34" charset="0"/>
                <a:ea typeface="+mj-ea"/>
              </a:rPr>
              <a:t>EDITH STRAUSS COMMITTEE: </a:t>
            </a:r>
            <a:br>
              <a:rPr lang="en-US" sz="3200" dirty="0" smtClean="0">
                <a:solidFill>
                  <a:schemeClr val="tx1">
                    <a:lumMod val="75000"/>
                    <a:lumOff val="25000"/>
                  </a:schemeClr>
                </a:solidFill>
                <a:effectLst/>
                <a:latin typeface="Calibri" pitchFamily="34" charset="0"/>
                <a:ea typeface="+mj-ea"/>
              </a:rPr>
            </a:br>
            <a:r>
              <a:rPr lang="en-US" sz="3200" dirty="0" smtClean="0">
                <a:solidFill>
                  <a:schemeClr val="tx1">
                    <a:lumMod val="75000"/>
                    <a:lumOff val="25000"/>
                  </a:schemeClr>
                </a:solidFill>
                <a:effectLst/>
                <a:latin typeface="Calibri" pitchFamily="34" charset="0"/>
                <a:ea typeface="+mj-ea"/>
              </a:rPr>
              <a:t>Our </a:t>
            </a:r>
            <a:r>
              <a:rPr lang="en-US" sz="3200" u="sng" dirty="0" smtClean="0">
                <a:solidFill>
                  <a:schemeClr val="tx1">
                    <a:lumMod val="75000"/>
                    <a:lumOff val="25000"/>
                  </a:schemeClr>
                </a:solidFill>
                <a:effectLst/>
                <a:latin typeface="Calibri" pitchFamily="34" charset="0"/>
                <a:ea typeface="+mj-ea"/>
              </a:rPr>
              <a:t>motivated</a:t>
            </a:r>
            <a:r>
              <a:rPr lang="en-US" sz="3200" dirty="0" smtClean="0">
                <a:solidFill>
                  <a:schemeClr val="tx1">
                    <a:lumMod val="75000"/>
                    <a:lumOff val="25000"/>
                  </a:schemeClr>
                </a:solidFill>
                <a:effectLst/>
                <a:latin typeface="Calibri" pitchFamily="34" charset="0"/>
                <a:ea typeface="+mj-ea"/>
              </a:rPr>
              <a:t> clinical and research team</a:t>
            </a:r>
            <a:endParaRPr lang="fr-CA" sz="3200" dirty="0" smtClean="0">
              <a:solidFill>
                <a:schemeClr val="tx1">
                  <a:lumMod val="75000"/>
                  <a:lumOff val="25000"/>
                </a:schemeClr>
              </a:solidFill>
              <a:effectLst/>
              <a:latin typeface="Calibri" pitchFamily="34" charset="0"/>
              <a:ea typeface="+mj-ea"/>
            </a:endParaRPr>
          </a:p>
        </p:txBody>
      </p:sp>
    </p:spTree>
    <p:extLst>
      <p:ext uri="{BB962C8B-B14F-4D97-AF65-F5344CB8AC3E}">
        <p14:creationId xmlns:p14="http://schemas.microsoft.com/office/powerpoint/2010/main" val="6968935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0" y="2133600"/>
            <a:ext cx="8964613" cy="3384550"/>
          </a:xfrm>
        </p:spPr>
        <p:txBody>
          <a:bodyPr/>
          <a:lstStyle/>
          <a:p>
            <a:pPr algn="ctr" eaLnBrk="1" hangingPunct="1">
              <a:buFont typeface="Arial" charset="0"/>
              <a:buNone/>
            </a:pPr>
            <a:r>
              <a:rPr lang="en-CA" sz="3200">
                <a:latin typeface="Lucida Sans Unicode" charset="0"/>
              </a:rPr>
              <a:t>	</a:t>
            </a:r>
            <a:r>
              <a:rPr lang="en-CA" sz="3600">
                <a:latin typeface="Calibri" charset="0"/>
              </a:rPr>
              <a:t>To enhance academic and clinical partnerships in order to close the gap between research knowledge and its implementation into clinical practice</a:t>
            </a:r>
          </a:p>
          <a:p>
            <a:pPr algn="ctr" eaLnBrk="1" hangingPunct="1">
              <a:buFont typeface="Arial" charset="0"/>
              <a:buNone/>
            </a:pPr>
            <a:r>
              <a:rPr lang="en-CA" sz="3600">
                <a:latin typeface="Calibri" charset="0"/>
              </a:rPr>
              <a:t>....the essence of </a:t>
            </a:r>
            <a:r>
              <a:rPr lang="en-CA" sz="3600" b="1">
                <a:solidFill>
                  <a:srgbClr val="FF0000"/>
                </a:solidFill>
                <a:latin typeface="Calibri" charset="0"/>
              </a:rPr>
              <a:t>KNOWLEDGE TRANSLATION </a:t>
            </a:r>
          </a:p>
        </p:txBody>
      </p:sp>
      <p:sp>
        <p:nvSpPr>
          <p:cNvPr id="2" name="Title 1"/>
          <p:cNvSpPr>
            <a:spLocks noGrp="1"/>
          </p:cNvSpPr>
          <p:nvPr>
            <p:ph type="title"/>
          </p:nvPr>
        </p:nvSpPr>
        <p:spPr>
          <a:xfrm>
            <a:off x="755650" y="549275"/>
            <a:ext cx="8229600" cy="1079500"/>
          </a:xfrm>
        </p:spPr>
        <p:txBody>
          <a:bodyPr/>
          <a:lstStyle/>
          <a:p>
            <a:pPr algn="ctr" eaLnBrk="1" fontAlgn="auto" hangingPunct="1">
              <a:spcAft>
                <a:spcPts val="0"/>
              </a:spcAft>
              <a:defRPr/>
            </a:pPr>
            <a:r>
              <a:rPr lang="en-CA" sz="4800" dirty="0">
                <a:solidFill>
                  <a:schemeClr val="tx1">
                    <a:lumMod val="75000"/>
                    <a:lumOff val="25000"/>
                  </a:schemeClr>
                </a:solidFill>
                <a:effectLst/>
                <a:latin typeface="Calibri" pitchFamily="34" charset="0"/>
                <a:ea typeface="+mj-ea"/>
              </a:rPr>
              <a:t>Overall Objective</a:t>
            </a:r>
          </a:p>
        </p:txBody>
      </p:sp>
      <p:pic>
        <p:nvPicPr>
          <p:cNvPr id="12292" name="Picture 3" descr="C:\Users\Ana Maria\AppData\Local\Microsoft\Windows\Temporary Internet Files\Content.IE5\VFE33TLU\MC90043961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88913"/>
            <a:ext cx="25114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0704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323850" y="1916113"/>
            <a:ext cx="8496300" cy="4525962"/>
          </a:xfrm>
        </p:spPr>
        <p:txBody>
          <a:bodyPr/>
          <a:lstStyle/>
          <a:p>
            <a:pPr eaLnBrk="1" hangingPunct="1"/>
            <a:r>
              <a:rPr lang="en-CA" dirty="0">
                <a:latin typeface="Calibri" charset="0"/>
              </a:rPr>
              <a:t>Methods for closing the gaps from knowledge to </a:t>
            </a:r>
            <a:r>
              <a:rPr lang="en-CA" dirty="0" smtClean="0">
                <a:latin typeface="Calibri" charset="0"/>
              </a:rPr>
              <a:t>practice</a:t>
            </a:r>
          </a:p>
          <a:p>
            <a:pPr eaLnBrk="1" hangingPunct="1"/>
            <a:r>
              <a:rPr lang="en-CA" dirty="0" smtClean="0">
                <a:latin typeface="Calibri" charset="0"/>
              </a:rPr>
              <a:t>Capacity building</a:t>
            </a:r>
            <a:endParaRPr lang="en-CA" dirty="0">
              <a:latin typeface="Calibri" charset="0"/>
            </a:endParaRPr>
          </a:p>
        </p:txBody>
      </p:sp>
      <p:sp>
        <p:nvSpPr>
          <p:cNvPr id="3" name="Title 2"/>
          <p:cNvSpPr>
            <a:spLocks noGrp="1"/>
          </p:cNvSpPr>
          <p:nvPr>
            <p:ph type="title"/>
          </p:nvPr>
        </p:nvSpPr>
        <p:spPr>
          <a:xfrm>
            <a:off x="467544" y="476672"/>
            <a:ext cx="8229600" cy="1143000"/>
          </a:xfrm>
        </p:spPr>
        <p:txBody>
          <a:bodyPr/>
          <a:lstStyle/>
          <a:p>
            <a:pPr algn="ctr" eaLnBrk="1" fontAlgn="auto" hangingPunct="1">
              <a:spcAft>
                <a:spcPts val="0"/>
              </a:spcAft>
              <a:defRPr/>
            </a:pPr>
            <a:r>
              <a:rPr lang="en-US" sz="4400" dirty="0" smtClean="0">
                <a:solidFill>
                  <a:schemeClr val="tx1">
                    <a:lumMod val="75000"/>
                    <a:lumOff val="25000"/>
                  </a:schemeClr>
                </a:solidFill>
                <a:effectLst/>
                <a:latin typeface="Calibri" pitchFamily="34" charset="0"/>
                <a:ea typeface="+mj-ea"/>
              </a:rPr>
              <a:t>KNOWLEDGE TRANSLATION</a:t>
            </a:r>
            <a:endParaRPr lang="en-CA" sz="4400" dirty="0">
              <a:solidFill>
                <a:schemeClr val="tx1">
                  <a:lumMod val="75000"/>
                  <a:lumOff val="25000"/>
                </a:schemeClr>
              </a:solidFill>
              <a:effectLst/>
              <a:latin typeface="Calibri" pitchFamily="34" charset="0"/>
              <a:ea typeface="+mj-ea"/>
            </a:endParaRPr>
          </a:p>
        </p:txBody>
      </p:sp>
      <p:pic>
        <p:nvPicPr>
          <p:cNvPr id="1331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600515"/>
            <a:ext cx="3090975" cy="166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https://encrypted-tbn0.gstatic.com/images?q=tbn:ANd9GcS7g-l4aguZcxOSTk8SqfmgM8aYoW4Ch8yUSSwYlXrh25rsqqk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454" y="3500438"/>
            <a:ext cx="1766659" cy="176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0" descr="C:\Documents and Settings\Anita\Local Settings\Temporary Internet Files\Content.IE5\G3VYRPO3\MPj0438396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4513" y="2636838"/>
            <a:ext cx="2175887" cy="263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3674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79512" y="0"/>
            <a:ext cx="8964488" cy="6858000"/>
            <a:chOff x="179512" y="0"/>
            <a:chExt cx="8964488" cy="6858000"/>
          </a:xfrm>
        </p:grpSpPr>
        <p:sp>
          <p:nvSpPr>
            <p:cNvPr id="2" name="Rectangle 1"/>
            <p:cNvSpPr/>
            <p:nvPr/>
          </p:nvSpPr>
          <p:spPr>
            <a:xfrm>
              <a:off x="179512" y="620688"/>
              <a:ext cx="7200800" cy="5760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latin typeface="Calibri"/>
              </a:endParaRPr>
            </a:p>
          </p:txBody>
        </p:sp>
        <p:sp>
          <p:nvSpPr>
            <p:cNvPr id="4" name="Isosceles Triangle 3"/>
            <p:cNvSpPr/>
            <p:nvPr/>
          </p:nvSpPr>
          <p:spPr>
            <a:xfrm rot="5400000">
              <a:off x="4833156" y="2547156"/>
              <a:ext cx="6858000" cy="1763688"/>
            </a:xfrm>
            <a:prstGeom prst="triangle">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latin typeface="Calibri"/>
              </a:endParaRPr>
            </a:p>
          </p:txBody>
        </p:sp>
      </p:grpSp>
      <p:grpSp>
        <p:nvGrpSpPr>
          <p:cNvPr id="5" name="Group 4"/>
          <p:cNvGrpSpPr/>
          <p:nvPr/>
        </p:nvGrpSpPr>
        <p:grpSpPr>
          <a:xfrm>
            <a:off x="251520" y="1052736"/>
            <a:ext cx="8892480" cy="5365761"/>
            <a:chOff x="72008" y="1772816"/>
            <a:chExt cx="8568952" cy="3392187"/>
          </a:xfrm>
        </p:grpSpPr>
        <p:sp>
          <p:nvSpPr>
            <p:cNvPr id="6" name="TextBox 5"/>
            <p:cNvSpPr txBox="1"/>
            <p:nvPr/>
          </p:nvSpPr>
          <p:spPr>
            <a:xfrm>
              <a:off x="72008" y="1772816"/>
              <a:ext cx="1907704" cy="75883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914400"/>
              <a:r>
                <a:rPr lang="fr-CA" b="1" dirty="0" err="1" smtClean="0">
                  <a:solidFill>
                    <a:prstClr val="black"/>
                  </a:solidFill>
                  <a:latin typeface="Calibri"/>
                  <a:ea typeface="Cambria Math" panose="02040503050406030204" pitchFamily="18" charset="0"/>
                  <a:cs typeface="Arial" panose="020B0604020202020204" pitchFamily="34" charset="0"/>
                </a:rPr>
                <a:t>Address</a:t>
              </a:r>
              <a:r>
                <a:rPr lang="fr-CA" b="1" dirty="0" smtClean="0">
                  <a:solidFill>
                    <a:prstClr val="black"/>
                  </a:solidFill>
                  <a:latin typeface="Calibri"/>
                  <a:ea typeface="Cambria Math" panose="02040503050406030204" pitchFamily="18" charset="0"/>
                  <a:cs typeface="Arial" panose="020B0604020202020204" pitchFamily="34" charset="0"/>
                </a:rPr>
                <a:t> </a:t>
              </a:r>
              <a:r>
                <a:rPr lang="fr-CA" b="1" dirty="0" err="1" smtClean="0">
                  <a:solidFill>
                    <a:prstClr val="black"/>
                  </a:solidFill>
                  <a:latin typeface="Calibri"/>
                  <a:ea typeface="Cambria Math" panose="02040503050406030204" pitchFamily="18" charset="0"/>
                  <a:cs typeface="Arial" panose="020B0604020202020204" pitchFamily="34" charset="0"/>
                </a:rPr>
                <a:t>knowledge</a:t>
              </a:r>
              <a:r>
                <a:rPr lang="fr-CA" b="1" dirty="0" smtClean="0">
                  <a:solidFill>
                    <a:prstClr val="black"/>
                  </a:solidFill>
                  <a:latin typeface="Calibri"/>
                  <a:ea typeface="Cambria Math" panose="02040503050406030204" pitchFamily="18" charset="0"/>
                  <a:cs typeface="Arial" panose="020B0604020202020204" pitchFamily="34" charset="0"/>
                </a:rPr>
                <a:t> </a:t>
              </a:r>
              <a:r>
                <a:rPr lang="fr-CA" b="1" dirty="0" err="1" smtClean="0">
                  <a:solidFill>
                    <a:prstClr val="black"/>
                  </a:solidFill>
                  <a:latin typeface="Calibri"/>
                  <a:ea typeface="Cambria Math" panose="02040503050406030204" pitchFamily="18" charset="0"/>
                  <a:cs typeface="Arial" panose="020B0604020202020204" pitchFamily="34" charset="0"/>
                </a:rPr>
                <a:t>needs</a:t>
              </a:r>
              <a:r>
                <a:rPr lang="fr-CA" b="1" dirty="0" smtClean="0">
                  <a:solidFill>
                    <a:prstClr val="black"/>
                  </a:solidFill>
                  <a:latin typeface="Calibri"/>
                  <a:ea typeface="Cambria Math" panose="02040503050406030204" pitchFamily="18" charset="0"/>
                  <a:cs typeface="Arial" panose="020B0604020202020204" pitchFamily="34" charset="0"/>
                </a:rPr>
                <a:t> of </a:t>
              </a:r>
              <a:r>
                <a:rPr lang="fr-CA" b="1" dirty="0" err="1" smtClean="0">
                  <a:solidFill>
                    <a:prstClr val="black"/>
                  </a:solidFill>
                  <a:latin typeface="Calibri"/>
                  <a:ea typeface="Cambria Math" panose="02040503050406030204" pitchFamily="18" charset="0"/>
                  <a:cs typeface="Arial" panose="020B0604020202020204" pitchFamily="34" charset="0"/>
                </a:rPr>
                <a:t>research</a:t>
              </a:r>
              <a:r>
                <a:rPr lang="fr-CA" b="1" dirty="0" smtClean="0">
                  <a:solidFill>
                    <a:prstClr val="black"/>
                  </a:solidFill>
                  <a:latin typeface="Calibri"/>
                  <a:ea typeface="Cambria Math" panose="02040503050406030204" pitchFamily="18" charset="0"/>
                  <a:cs typeface="Arial" panose="020B0604020202020204" pitchFamily="34" charset="0"/>
                </a:rPr>
                <a:t> user</a:t>
              </a:r>
            </a:p>
            <a:p>
              <a:pPr algn="ctr" defTabSz="914400"/>
              <a:endParaRPr lang="fr-CA" b="1" dirty="0" smtClean="0">
                <a:solidFill>
                  <a:prstClr val="black"/>
                </a:solidFill>
                <a:latin typeface="Calibri"/>
                <a:ea typeface="Cambria Math" panose="02040503050406030204" pitchFamily="18" charset="0"/>
                <a:cs typeface="Arial" panose="020B0604020202020204" pitchFamily="34" charset="0"/>
              </a:endParaRPr>
            </a:p>
          </p:txBody>
        </p:sp>
        <p:sp>
          <p:nvSpPr>
            <p:cNvPr id="7" name="TextBox 6"/>
            <p:cNvSpPr txBox="1"/>
            <p:nvPr/>
          </p:nvSpPr>
          <p:spPr>
            <a:xfrm>
              <a:off x="72008" y="4231049"/>
              <a:ext cx="1907704" cy="9339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400"/>
              <a:r>
                <a:rPr lang="fr-CA" b="1" dirty="0" err="1" smtClean="0">
                  <a:solidFill>
                    <a:prstClr val="black"/>
                  </a:solidFill>
                  <a:latin typeface="Calibri"/>
                  <a:ea typeface="Cambria Math" panose="02040503050406030204" pitchFamily="18" charset="0"/>
                  <a:cs typeface="Arial" panose="020B0604020202020204" pitchFamily="34" charset="0"/>
                </a:rPr>
                <a:t>Further</a:t>
              </a:r>
              <a:r>
                <a:rPr lang="fr-CA" b="1" dirty="0" smtClean="0">
                  <a:solidFill>
                    <a:prstClr val="black"/>
                  </a:solidFill>
                  <a:latin typeface="Calibri"/>
                  <a:ea typeface="Cambria Math" panose="02040503050406030204" pitchFamily="18" charset="0"/>
                  <a:cs typeface="Arial" panose="020B0604020202020204" pitchFamily="34" charset="0"/>
                </a:rPr>
                <a:t> </a:t>
              </a:r>
              <a:r>
                <a:rPr lang="fr-CA" b="1" dirty="0" err="1" smtClean="0">
                  <a:solidFill>
                    <a:prstClr val="black"/>
                  </a:solidFill>
                  <a:latin typeface="Calibri"/>
                  <a:ea typeface="Cambria Math" panose="02040503050406030204" pitchFamily="18" charset="0"/>
                  <a:cs typeface="Arial" panose="020B0604020202020204" pitchFamily="34" charset="0"/>
                </a:rPr>
                <a:t>establish</a:t>
              </a:r>
              <a:r>
                <a:rPr lang="fr-CA" b="1" dirty="0" smtClean="0">
                  <a:solidFill>
                    <a:prstClr val="black"/>
                  </a:solidFill>
                  <a:latin typeface="Calibri"/>
                  <a:ea typeface="Cambria Math" panose="02040503050406030204" pitchFamily="18" charset="0"/>
                  <a:cs typeface="Arial" panose="020B0604020202020204" pitchFamily="34" charset="0"/>
                </a:rPr>
                <a:t> </a:t>
              </a:r>
              <a:r>
                <a:rPr lang="fr-CA" b="1" dirty="0" err="1" smtClean="0">
                  <a:solidFill>
                    <a:prstClr val="black"/>
                  </a:solidFill>
                  <a:latin typeface="Calibri"/>
                  <a:ea typeface="Cambria Math" panose="02040503050406030204" pitchFamily="18" charset="0"/>
                  <a:cs typeface="Arial" panose="020B0604020202020204" pitchFamily="34" charset="0"/>
                </a:rPr>
                <a:t>Growth</a:t>
              </a:r>
              <a:r>
                <a:rPr lang="fr-CA" b="1" dirty="0" smtClean="0">
                  <a:solidFill>
                    <a:prstClr val="black"/>
                  </a:solidFill>
                  <a:latin typeface="Calibri"/>
                  <a:ea typeface="Cambria Math" panose="02040503050406030204" pitchFamily="18" charset="0"/>
                  <a:cs typeface="Arial" panose="020B0604020202020204" pitchFamily="34" charset="0"/>
                </a:rPr>
                <a:t> KT expertise</a:t>
              </a:r>
            </a:p>
            <a:p>
              <a:pPr algn="ctr" defTabSz="914400"/>
              <a:endParaRPr lang="fr-CA" b="1" dirty="0" smtClean="0">
                <a:solidFill>
                  <a:prstClr val="black"/>
                </a:solidFill>
                <a:latin typeface="Calibri"/>
                <a:ea typeface="Cambria Math" panose="02040503050406030204" pitchFamily="18" charset="0"/>
                <a:cs typeface="Arial" panose="020B0604020202020204" pitchFamily="34" charset="0"/>
              </a:endParaRPr>
            </a:p>
            <a:p>
              <a:pPr algn="ctr" defTabSz="914400"/>
              <a:endParaRPr lang="fr-CA" b="1" dirty="0" smtClean="0">
                <a:solidFill>
                  <a:prstClr val="black"/>
                </a:solidFill>
                <a:latin typeface="Calibri"/>
                <a:ea typeface="Cambria Math" panose="02040503050406030204" pitchFamily="18" charset="0"/>
                <a:cs typeface="Arial" panose="020B0604020202020204" pitchFamily="34" charset="0"/>
              </a:endParaRPr>
            </a:p>
          </p:txBody>
        </p:sp>
        <p:sp>
          <p:nvSpPr>
            <p:cNvPr id="8" name="TextBox 7"/>
            <p:cNvSpPr txBox="1"/>
            <p:nvPr/>
          </p:nvSpPr>
          <p:spPr>
            <a:xfrm>
              <a:off x="72008" y="3411638"/>
              <a:ext cx="1907704" cy="75883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914400"/>
              <a:r>
                <a:rPr lang="en-CA" b="1" dirty="0" smtClean="0">
                  <a:solidFill>
                    <a:prstClr val="black"/>
                  </a:solidFill>
                  <a:latin typeface="Calibri"/>
                </a:rPr>
                <a:t>Make linkages with academic training/teaching</a:t>
              </a:r>
            </a:p>
            <a:p>
              <a:pPr algn="ctr" defTabSz="914400"/>
              <a:endParaRPr lang="en-CA" b="1" dirty="0" smtClean="0">
                <a:solidFill>
                  <a:prstClr val="black"/>
                </a:solidFill>
                <a:latin typeface="Calibri"/>
              </a:endParaRPr>
            </a:p>
          </p:txBody>
        </p:sp>
        <p:sp>
          <p:nvSpPr>
            <p:cNvPr id="9" name="TextBox 8"/>
            <p:cNvSpPr txBox="1"/>
            <p:nvPr/>
          </p:nvSpPr>
          <p:spPr>
            <a:xfrm>
              <a:off x="72008" y="2592227"/>
              <a:ext cx="1907704" cy="758838"/>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914400"/>
              <a:r>
                <a:rPr lang="en-CA" b="1" dirty="0" smtClean="0">
                  <a:solidFill>
                    <a:prstClr val="black"/>
                  </a:solidFill>
                  <a:latin typeface="Calibri"/>
                  <a:ea typeface="Cambria Math" panose="02040503050406030204" pitchFamily="18" charset="0"/>
                  <a:cs typeface="Arial" panose="020B0604020202020204" pitchFamily="34" charset="0"/>
                </a:rPr>
                <a:t>Move research evidence into clinical practice</a:t>
              </a:r>
            </a:p>
            <a:p>
              <a:pPr algn="ctr" defTabSz="914400"/>
              <a:endParaRPr lang="en-CA" b="1" dirty="0" smtClean="0">
                <a:solidFill>
                  <a:prstClr val="black"/>
                </a:solidFill>
                <a:latin typeface="Calibri"/>
              </a:endParaRPr>
            </a:p>
          </p:txBody>
        </p:sp>
        <p:sp>
          <p:nvSpPr>
            <p:cNvPr id="10" name="TextBox 9"/>
            <p:cNvSpPr txBox="1"/>
            <p:nvPr/>
          </p:nvSpPr>
          <p:spPr>
            <a:xfrm>
              <a:off x="2123728" y="4231049"/>
              <a:ext cx="1800200" cy="9339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defTabSz="914400">
                <a:buFont typeface="Wingdings" pitchFamily="2" charset="2"/>
                <a:buChar char="Ø"/>
              </a:pPr>
              <a:r>
                <a:rPr lang="en-CA" dirty="0" smtClean="0">
                  <a:solidFill>
                    <a:prstClr val="black"/>
                  </a:solidFill>
                  <a:latin typeface="Calibri"/>
                </a:rPr>
                <a:t>ES Directors</a:t>
              </a:r>
            </a:p>
            <a:p>
              <a:pPr defTabSz="914400">
                <a:buFont typeface="Wingdings" pitchFamily="2" charset="2"/>
                <a:buChar char="Ø"/>
              </a:pPr>
              <a:r>
                <a:rPr lang="en-US" dirty="0" smtClean="0">
                  <a:solidFill>
                    <a:prstClr val="black"/>
                  </a:solidFill>
                  <a:latin typeface="Calibri"/>
                </a:rPr>
                <a:t>Clinical, government, community Partners</a:t>
              </a:r>
              <a:endParaRPr lang="en-CA" dirty="0" smtClean="0">
                <a:solidFill>
                  <a:prstClr val="black"/>
                </a:solidFill>
                <a:latin typeface="Calibri"/>
              </a:endParaRPr>
            </a:p>
          </p:txBody>
        </p:sp>
        <p:sp>
          <p:nvSpPr>
            <p:cNvPr id="11" name="TextBox 10"/>
            <p:cNvSpPr txBox="1"/>
            <p:nvPr/>
          </p:nvSpPr>
          <p:spPr>
            <a:xfrm>
              <a:off x="2123728" y="3411638"/>
              <a:ext cx="1800200" cy="758837"/>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defTabSz="914400">
                <a:buFont typeface="Wingdings" pitchFamily="2" charset="2"/>
                <a:buChar char="Ø"/>
              </a:pPr>
              <a:r>
                <a:rPr lang="en-CA" dirty="0" smtClean="0">
                  <a:solidFill>
                    <a:prstClr val="black"/>
                  </a:solidFill>
                  <a:latin typeface="Calibri"/>
                </a:rPr>
                <a:t>ES Directors</a:t>
              </a:r>
            </a:p>
            <a:p>
              <a:pPr defTabSz="914400">
                <a:buFont typeface="Wingdings" pitchFamily="2" charset="2"/>
                <a:buChar char="Ø"/>
              </a:pPr>
              <a:r>
                <a:rPr lang="en-CA" dirty="0" smtClean="0">
                  <a:solidFill>
                    <a:prstClr val="black"/>
                  </a:solidFill>
                  <a:latin typeface="Calibri"/>
                </a:rPr>
                <a:t>SPOT &amp; University Infrastructure</a:t>
              </a:r>
            </a:p>
          </p:txBody>
        </p:sp>
        <p:sp>
          <p:nvSpPr>
            <p:cNvPr id="12" name="TextBox 11"/>
            <p:cNvSpPr txBox="1"/>
            <p:nvPr/>
          </p:nvSpPr>
          <p:spPr>
            <a:xfrm>
              <a:off x="2123728" y="2592227"/>
              <a:ext cx="1800200" cy="75883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defTabSz="914400">
                <a:buFont typeface="Wingdings" pitchFamily="2" charset="2"/>
                <a:buChar char="Ø"/>
              </a:pPr>
              <a:r>
                <a:rPr lang="en-CA" dirty="0" smtClean="0">
                  <a:solidFill>
                    <a:prstClr val="black"/>
                  </a:solidFill>
                  <a:latin typeface="Calibri"/>
                </a:rPr>
                <a:t>ES Directors</a:t>
              </a:r>
            </a:p>
            <a:p>
              <a:pPr defTabSz="914400">
                <a:buFont typeface="Wingdings" pitchFamily="2" charset="2"/>
                <a:buChar char="Ø"/>
              </a:pPr>
              <a:r>
                <a:rPr lang="en-CA" dirty="0" smtClean="0">
                  <a:solidFill>
                    <a:prstClr val="black"/>
                  </a:solidFill>
                  <a:latin typeface="Calibri"/>
                </a:rPr>
                <a:t>ES Funds</a:t>
              </a:r>
            </a:p>
            <a:p>
              <a:pPr defTabSz="914400">
                <a:buFont typeface="Wingdings" pitchFamily="2" charset="2"/>
                <a:buChar char="Ø"/>
              </a:pPr>
              <a:r>
                <a:rPr lang="en-CA" dirty="0" smtClean="0">
                  <a:solidFill>
                    <a:prstClr val="black"/>
                  </a:solidFill>
                  <a:latin typeface="Calibri"/>
                </a:rPr>
                <a:t>KT expertise</a:t>
              </a:r>
            </a:p>
            <a:p>
              <a:pPr defTabSz="914400">
                <a:buFont typeface="Wingdings" pitchFamily="2" charset="2"/>
                <a:buChar char="Ø"/>
              </a:pPr>
              <a:endParaRPr lang="en-CA" dirty="0" smtClean="0">
                <a:solidFill>
                  <a:prstClr val="black"/>
                </a:solidFill>
                <a:latin typeface="Calibri"/>
              </a:endParaRPr>
            </a:p>
          </p:txBody>
        </p:sp>
        <p:sp>
          <p:nvSpPr>
            <p:cNvPr id="13" name="TextBox 12"/>
            <p:cNvSpPr txBox="1"/>
            <p:nvPr/>
          </p:nvSpPr>
          <p:spPr>
            <a:xfrm>
              <a:off x="2123728" y="1772816"/>
              <a:ext cx="1800200" cy="75883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buFont typeface="Wingdings" pitchFamily="2" charset="2"/>
                <a:buChar char="Ø"/>
              </a:pPr>
              <a:r>
                <a:rPr lang="en-CA" dirty="0" smtClean="0">
                  <a:solidFill>
                    <a:prstClr val="black"/>
                  </a:solidFill>
                  <a:latin typeface="Calibri"/>
                </a:rPr>
                <a:t>ES Directors</a:t>
              </a:r>
            </a:p>
            <a:p>
              <a:pPr defTabSz="914400">
                <a:buFont typeface="Wingdings" pitchFamily="2" charset="2"/>
                <a:buChar char="Ø"/>
              </a:pPr>
              <a:r>
                <a:rPr lang="en-CA" dirty="0" smtClean="0">
                  <a:solidFill>
                    <a:prstClr val="black"/>
                  </a:solidFill>
                  <a:latin typeface="Calibri"/>
                </a:rPr>
                <a:t>Workshops</a:t>
              </a:r>
            </a:p>
            <a:p>
              <a:pPr defTabSz="914400">
                <a:buFont typeface="Wingdings" pitchFamily="2" charset="2"/>
                <a:buChar char="Ø"/>
              </a:pPr>
              <a:r>
                <a:rPr lang="en-CA" dirty="0" smtClean="0">
                  <a:solidFill>
                    <a:prstClr val="black"/>
                  </a:solidFill>
                  <a:latin typeface="Calibri"/>
                </a:rPr>
                <a:t>Needs Material Tool</a:t>
              </a:r>
            </a:p>
          </p:txBody>
        </p:sp>
        <p:sp>
          <p:nvSpPr>
            <p:cNvPr id="14" name="TextBox 13"/>
            <p:cNvSpPr txBox="1"/>
            <p:nvPr/>
          </p:nvSpPr>
          <p:spPr>
            <a:xfrm>
              <a:off x="4032448" y="3411638"/>
              <a:ext cx="1872208" cy="75883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marL="88900" indent="-88900" defTabSz="914400">
                <a:buFont typeface="Wingdings" pitchFamily="2" charset="2"/>
                <a:buChar char="Ø"/>
              </a:pPr>
              <a:r>
                <a:rPr lang="en-CA" dirty="0" smtClean="0">
                  <a:solidFill>
                    <a:prstClr val="black"/>
                  </a:solidFill>
                  <a:latin typeface="Calibri"/>
                </a:rPr>
                <a:t>KT graduate course</a:t>
              </a:r>
            </a:p>
            <a:p>
              <a:pPr marL="88900" indent="-88900" defTabSz="914400">
                <a:buFont typeface="Wingdings" pitchFamily="2" charset="2"/>
                <a:buChar char="Ø"/>
              </a:pPr>
              <a:endParaRPr lang="en-CA" dirty="0" smtClean="0">
                <a:solidFill>
                  <a:prstClr val="black"/>
                </a:solidFill>
                <a:latin typeface="Calibri"/>
              </a:endParaRPr>
            </a:p>
            <a:p>
              <a:pPr marL="88900" indent="-88900" defTabSz="914400">
                <a:buFont typeface="Wingdings" pitchFamily="2" charset="2"/>
                <a:buChar char="Ø"/>
              </a:pPr>
              <a:endParaRPr lang="en-CA" dirty="0" smtClean="0">
                <a:solidFill>
                  <a:prstClr val="black"/>
                </a:solidFill>
                <a:latin typeface="Calibri"/>
              </a:endParaRPr>
            </a:p>
          </p:txBody>
        </p:sp>
        <p:sp>
          <p:nvSpPr>
            <p:cNvPr id="15" name="TextBox 14"/>
            <p:cNvSpPr txBox="1"/>
            <p:nvPr/>
          </p:nvSpPr>
          <p:spPr>
            <a:xfrm>
              <a:off x="4067944" y="2592227"/>
              <a:ext cx="1872208" cy="758838"/>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marL="88900" indent="-88900" defTabSz="914400">
                <a:buFont typeface="Wingdings" pitchFamily="2" charset="2"/>
                <a:buChar char="Ø"/>
              </a:pPr>
              <a:r>
                <a:rPr lang="fr-CA" dirty="0" smtClean="0">
                  <a:solidFill>
                    <a:prstClr val="black"/>
                  </a:solidFill>
                  <a:latin typeface="Calibri"/>
                  <a:ea typeface="Cambria Math" panose="02040503050406030204" pitchFamily="18" charset="0"/>
                  <a:cs typeface="Arial" panose="020B0604020202020204" pitchFamily="34" charset="0"/>
                </a:rPr>
                <a:t>Support for </a:t>
              </a:r>
              <a:r>
                <a:rPr lang="fr-CA" dirty="0" err="1" smtClean="0">
                  <a:solidFill>
                    <a:prstClr val="black"/>
                  </a:solidFill>
                  <a:latin typeface="Calibri"/>
                  <a:ea typeface="Cambria Math" panose="02040503050406030204" pitchFamily="18" charset="0"/>
                  <a:cs typeface="Arial" panose="020B0604020202020204" pitchFamily="34" charset="0"/>
                </a:rPr>
                <a:t>development</a:t>
              </a:r>
              <a:r>
                <a:rPr lang="fr-CA" dirty="0" smtClean="0">
                  <a:solidFill>
                    <a:prstClr val="black"/>
                  </a:solidFill>
                  <a:latin typeface="Calibri"/>
                  <a:ea typeface="Cambria Math" panose="02040503050406030204" pitchFamily="18" charset="0"/>
                  <a:cs typeface="Arial" panose="020B0604020202020204" pitchFamily="34" charset="0"/>
                </a:rPr>
                <a:t> </a:t>
              </a:r>
              <a:r>
                <a:rPr lang="fr-CA" dirty="0" err="1" smtClean="0">
                  <a:solidFill>
                    <a:prstClr val="black"/>
                  </a:solidFill>
                  <a:latin typeface="Calibri"/>
                  <a:ea typeface="Cambria Math" panose="02040503050406030204" pitchFamily="18" charset="0"/>
                  <a:cs typeface="Arial" panose="020B0604020202020204" pitchFamily="34" charset="0"/>
                </a:rPr>
                <a:t>projects</a:t>
              </a:r>
              <a:endParaRPr lang="fr-CA" dirty="0" smtClean="0">
                <a:solidFill>
                  <a:prstClr val="black"/>
                </a:solidFill>
                <a:latin typeface="Calibri"/>
                <a:ea typeface="Cambria Math" panose="02040503050406030204" pitchFamily="18" charset="0"/>
                <a:cs typeface="Arial" panose="020B0604020202020204" pitchFamily="34" charset="0"/>
              </a:endParaRPr>
            </a:p>
            <a:p>
              <a:pPr marL="88900" indent="-88900" defTabSz="914400">
                <a:buFont typeface="Wingdings" pitchFamily="2" charset="2"/>
                <a:buChar char="Ø"/>
              </a:pPr>
              <a:r>
                <a:rPr lang="fr-CA" dirty="0" err="1" smtClean="0">
                  <a:solidFill>
                    <a:prstClr val="black"/>
                  </a:solidFill>
                  <a:latin typeface="Calibri"/>
                  <a:ea typeface="Cambria Math" panose="02040503050406030204" pitchFamily="18" charset="0"/>
                  <a:cs typeface="Arial" panose="020B0604020202020204" pitchFamily="34" charset="0"/>
                </a:rPr>
                <a:t>Providing</a:t>
              </a:r>
              <a:r>
                <a:rPr lang="fr-CA" dirty="0" smtClean="0">
                  <a:solidFill>
                    <a:prstClr val="black"/>
                  </a:solidFill>
                  <a:latin typeface="Calibri"/>
                  <a:ea typeface="Cambria Math" panose="02040503050406030204" pitchFamily="18" charset="0"/>
                  <a:cs typeface="Arial" panose="020B0604020202020204" pitchFamily="34" charset="0"/>
                </a:rPr>
                <a:t> </a:t>
              </a:r>
              <a:r>
                <a:rPr lang="fr-CA" dirty="0" err="1" smtClean="0">
                  <a:solidFill>
                    <a:prstClr val="black"/>
                  </a:solidFill>
                  <a:latin typeface="Calibri"/>
                  <a:ea typeface="Cambria Math" panose="02040503050406030204" pitchFamily="18" charset="0"/>
                  <a:cs typeface="Arial" panose="020B0604020202020204" pitchFamily="34" charset="0"/>
                </a:rPr>
                <a:t>grants</a:t>
              </a:r>
              <a:endParaRPr lang="fr-CA" dirty="0" smtClean="0">
                <a:solidFill>
                  <a:prstClr val="black"/>
                </a:solidFill>
                <a:latin typeface="Calibri"/>
                <a:ea typeface="Cambria Math" panose="02040503050406030204" pitchFamily="18" charset="0"/>
                <a:cs typeface="Arial" panose="020B0604020202020204" pitchFamily="34" charset="0"/>
              </a:endParaRPr>
            </a:p>
          </p:txBody>
        </p:sp>
        <p:sp>
          <p:nvSpPr>
            <p:cNvPr id="16" name="TextBox 15"/>
            <p:cNvSpPr txBox="1"/>
            <p:nvPr/>
          </p:nvSpPr>
          <p:spPr>
            <a:xfrm>
              <a:off x="4067944" y="1772816"/>
              <a:ext cx="1872208" cy="75883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88900" indent="-88900" defTabSz="914400">
                <a:buFont typeface="Wingdings" pitchFamily="2" charset="2"/>
                <a:buChar char="Ø"/>
              </a:pPr>
              <a:r>
                <a:rPr lang="fr-CA" dirty="0" err="1" smtClean="0">
                  <a:solidFill>
                    <a:prstClr val="black"/>
                  </a:solidFill>
                  <a:latin typeface="Calibri"/>
                  <a:ea typeface="Cambria Math" panose="02040503050406030204" pitchFamily="18" charset="0"/>
                  <a:cs typeface="Arial" panose="020B0604020202020204" pitchFamily="34" charset="0"/>
                </a:rPr>
                <a:t>Outreach</a:t>
              </a:r>
              <a:r>
                <a:rPr lang="fr-CA" dirty="0" smtClean="0">
                  <a:solidFill>
                    <a:prstClr val="black"/>
                  </a:solidFill>
                  <a:latin typeface="Calibri"/>
                  <a:ea typeface="Cambria Math" panose="02040503050406030204" pitchFamily="18" charset="0"/>
                  <a:cs typeface="Arial" panose="020B0604020202020204" pitchFamily="34" charset="0"/>
                </a:rPr>
                <a:t> </a:t>
              </a:r>
              <a:r>
                <a:rPr lang="fr-CA" dirty="0" err="1" smtClean="0">
                  <a:solidFill>
                    <a:prstClr val="black"/>
                  </a:solidFill>
                  <a:latin typeface="Calibri"/>
                  <a:ea typeface="Cambria Math" panose="02040503050406030204" pitchFamily="18" charset="0"/>
                  <a:cs typeface="Arial" panose="020B0604020202020204" pitchFamily="34" charset="0"/>
                </a:rPr>
                <a:t>visits</a:t>
              </a:r>
              <a:endParaRPr lang="fr-CA" dirty="0" smtClean="0">
                <a:solidFill>
                  <a:prstClr val="black"/>
                </a:solidFill>
                <a:latin typeface="Calibri"/>
                <a:ea typeface="Cambria Math" panose="02040503050406030204" pitchFamily="18" charset="0"/>
                <a:cs typeface="Arial" panose="020B0604020202020204" pitchFamily="34" charset="0"/>
              </a:endParaRPr>
            </a:p>
            <a:p>
              <a:pPr marL="88900" indent="-88900" defTabSz="914400">
                <a:buFont typeface="Wingdings" pitchFamily="2" charset="2"/>
                <a:buChar char="Ø"/>
              </a:pPr>
              <a:r>
                <a:rPr lang="fr-CA" dirty="0" err="1" smtClean="0">
                  <a:solidFill>
                    <a:prstClr val="black"/>
                  </a:solidFill>
                  <a:latin typeface="Calibri"/>
                  <a:ea typeface="Cambria Math" panose="02040503050406030204" pitchFamily="18" charset="0"/>
                  <a:cs typeface="Arial" panose="020B0604020202020204" pitchFamily="34" charset="0"/>
                </a:rPr>
                <a:t>Needs</a:t>
              </a:r>
              <a:r>
                <a:rPr lang="fr-CA" dirty="0" smtClean="0">
                  <a:solidFill>
                    <a:prstClr val="black"/>
                  </a:solidFill>
                  <a:latin typeface="Calibri"/>
                  <a:ea typeface="Cambria Math" panose="02040503050406030204" pitchFamily="18" charset="0"/>
                  <a:cs typeface="Arial" panose="020B0604020202020204" pitchFamily="34" charset="0"/>
                </a:rPr>
                <a:t> </a:t>
              </a:r>
              <a:r>
                <a:rPr lang="fr-CA" dirty="0" err="1" smtClean="0">
                  <a:solidFill>
                    <a:prstClr val="black"/>
                  </a:solidFill>
                  <a:latin typeface="Calibri"/>
                  <a:ea typeface="Cambria Math" panose="02040503050406030204" pitchFamily="18" charset="0"/>
                  <a:cs typeface="Arial" panose="020B0604020202020204" pitchFamily="34" charset="0"/>
                </a:rPr>
                <a:t>analysis</a:t>
              </a:r>
              <a:endParaRPr lang="fr-CA" dirty="0" smtClean="0">
                <a:solidFill>
                  <a:prstClr val="black"/>
                </a:solidFill>
                <a:latin typeface="Calibri"/>
                <a:ea typeface="Cambria Math" panose="02040503050406030204" pitchFamily="18" charset="0"/>
                <a:cs typeface="Arial" panose="020B0604020202020204" pitchFamily="34" charset="0"/>
              </a:endParaRPr>
            </a:p>
            <a:p>
              <a:pPr marL="88900" indent="-88900" defTabSz="914400">
                <a:buFont typeface="Wingdings" pitchFamily="2" charset="2"/>
                <a:buChar char="Ø"/>
              </a:pPr>
              <a:r>
                <a:rPr lang="fr-CA" dirty="0" smtClean="0">
                  <a:solidFill>
                    <a:prstClr val="black"/>
                  </a:solidFill>
                  <a:latin typeface="Calibri"/>
                  <a:ea typeface="Cambria Math" panose="02040503050406030204" pitchFamily="18" charset="0"/>
                  <a:cs typeface="Arial" panose="020B0604020202020204" pitchFamily="34" charset="0"/>
                </a:rPr>
                <a:t>Workshops</a:t>
              </a:r>
            </a:p>
            <a:p>
              <a:pPr marL="88900" indent="-88900" defTabSz="914400">
                <a:buFont typeface="Wingdings" pitchFamily="2" charset="2"/>
                <a:buChar char="Ø"/>
              </a:pPr>
              <a:endParaRPr lang="fr-CA" dirty="0" smtClean="0">
                <a:solidFill>
                  <a:prstClr val="black"/>
                </a:solidFill>
                <a:latin typeface="Calibri"/>
                <a:ea typeface="Cambria Math" panose="02040503050406030204" pitchFamily="18" charset="0"/>
                <a:cs typeface="Arial" panose="020B0604020202020204" pitchFamily="34" charset="0"/>
              </a:endParaRPr>
            </a:p>
          </p:txBody>
        </p:sp>
        <p:sp>
          <p:nvSpPr>
            <p:cNvPr id="17" name="TextBox 16"/>
            <p:cNvSpPr txBox="1"/>
            <p:nvPr/>
          </p:nvSpPr>
          <p:spPr>
            <a:xfrm>
              <a:off x="5940152" y="1772816"/>
              <a:ext cx="1872208" cy="58372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marL="88900" indent="-88900" defTabSz="914400">
                <a:buFont typeface="Wingdings" pitchFamily="2" charset="2"/>
                <a:buChar char="Ø"/>
              </a:pPr>
              <a:r>
                <a:rPr lang="fr-CA" b="1" dirty="0" smtClean="0">
                  <a:solidFill>
                    <a:prstClr val="black"/>
                  </a:solidFill>
                  <a:latin typeface="Calibri"/>
                  <a:ea typeface="Cambria Math" panose="02040503050406030204" pitchFamily="18" charset="0"/>
                  <a:cs typeface="Arial" panose="020B0604020202020204" pitchFamily="34" charset="0"/>
                </a:rPr>
                <a:t>No. of people </a:t>
              </a:r>
              <a:r>
                <a:rPr lang="fr-CA" b="1" dirty="0" err="1" smtClean="0">
                  <a:solidFill>
                    <a:prstClr val="black"/>
                  </a:solidFill>
                  <a:latin typeface="Calibri"/>
                  <a:ea typeface="Cambria Math" panose="02040503050406030204" pitchFamily="18" charset="0"/>
                  <a:cs typeface="Arial" panose="020B0604020202020204" pitchFamily="34" charset="0"/>
                </a:rPr>
                <a:t>reached</a:t>
              </a:r>
              <a:endParaRPr lang="fr-CA" b="1" dirty="0" smtClean="0">
                <a:solidFill>
                  <a:prstClr val="black"/>
                </a:solidFill>
                <a:latin typeface="Calibri"/>
                <a:ea typeface="Cambria Math" panose="02040503050406030204" pitchFamily="18" charset="0"/>
                <a:cs typeface="Arial" panose="020B0604020202020204" pitchFamily="34" charset="0"/>
              </a:endParaRPr>
            </a:p>
            <a:p>
              <a:pPr marL="88900" indent="-88900" defTabSz="914400">
                <a:buFont typeface="Wingdings" pitchFamily="2" charset="2"/>
                <a:buChar char="Ø"/>
              </a:pPr>
              <a:endParaRPr lang="fr-CA" dirty="0" smtClean="0">
                <a:solidFill>
                  <a:prstClr val="black"/>
                </a:solidFill>
                <a:latin typeface="Calibri"/>
                <a:ea typeface="Cambria Math" panose="02040503050406030204" pitchFamily="18" charset="0"/>
                <a:cs typeface="Arial" panose="020B0604020202020204" pitchFamily="34" charset="0"/>
              </a:endParaRPr>
            </a:p>
          </p:txBody>
        </p:sp>
        <p:sp>
          <p:nvSpPr>
            <p:cNvPr id="18" name="TextBox 17"/>
            <p:cNvSpPr txBox="1"/>
            <p:nvPr/>
          </p:nvSpPr>
          <p:spPr>
            <a:xfrm>
              <a:off x="5940152" y="2523207"/>
              <a:ext cx="2700808" cy="758837"/>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marL="88900" indent="-88900" defTabSz="914400">
                <a:buFont typeface="Wingdings" pitchFamily="2" charset="2"/>
                <a:buChar char="Ø"/>
              </a:pPr>
              <a:r>
                <a:rPr lang="fr-CA" b="1" dirty="0" smtClean="0">
                  <a:solidFill>
                    <a:prstClr val="black"/>
                  </a:solidFill>
                  <a:latin typeface="Calibri"/>
                  <a:ea typeface="Cambria Math" panose="02040503050406030204" pitchFamily="18" charset="0"/>
                  <a:cs typeface="Arial" panose="020B0604020202020204" pitchFamily="34" charset="0"/>
                </a:rPr>
                <a:t>No. of Grants </a:t>
              </a:r>
            </a:p>
            <a:p>
              <a:pPr marL="88900" indent="-88900" defTabSz="914400"/>
              <a:r>
                <a:rPr lang="fr-CA" b="1" dirty="0" smtClean="0">
                  <a:solidFill>
                    <a:prstClr val="black"/>
                  </a:solidFill>
                  <a:latin typeface="Calibri"/>
                  <a:ea typeface="Cambria Math" panose="02040503050406030204" pitchFamily="18" charset="0"/>
                  <a:cs typeface="Arial" panose="020B0604020202020204" pitchFamily="34" charset="0"/>
                </a:rPr>
                <a:t>    </a:t>
              </a:r>
              <a:r>
                <a:rPr lang="fr-CA" b="1" dirty="0" err="1" smtClean="0">
                  <a:solidFill>
                    <a:prstClr val="black"/>
                  </a:solidFill>
                  <a:latin typeface="Calibri"/>
                  <a:ea typeface="Cambria Math" panose="02040503050406030204" pitchFamily="18" charset="0"/>
                  <a:cs typeface="Arial" panose="020B0604020202020204" pitchFamily="34" charset="0"/>
                </a:rPr>
                <a:t>submitted</a:t>
              </a:r>
              <a:r>
                <a:rPr lang="fr-CA" b="1" dirty="0" smtClean="0">
                  <a:solidFill>
                    <a:prstClr val="black"/>
                  </a:solidFill>
                  <a:latin typeface="Calibri"/>
                  <a:ea typeface="Cambria Math" panose="02040503050406030204" pitchFamily="18" charset="0"/>
                  <a:cs typeface="Arial" panose="020B0604020202020204" pitchFamily="34" charset="0"/>
                </a:rPr>
                <a:t> &amp; </a:t>
              </a:r>
              <a:r>
                <a:rPr lang="fr-CA" b="1" dirty="0" err="1" smtClean="0">
                  <a:solidFill>
                    <a:prstClr val="black"/>
                  </a:solidFill>
                  <a:latin typeface="Calibri"/>
                  <a:ea typeface="Cambria Math" panose="02040503050406030204" pitchFamily="18" charset="0"/>
                  <a:cs typeface="Arial" panose="020B0604020202020204" pitchFamily="34" charset="0"/>
                </a:rPr>
                <a:t>funded</a:t>
              </a:r>
              <a:endParaRPr lang="fr-CA" b="1" dirty="0" smtClean="0">
                <a:solidFill>
                  <a:prstClr val="black"/>
                </a:solidFill>
                <a:latin typeface="Calibri"/>
                <a:ea typeface="Cambria Math" panose="02040503050406030204" pitchFamily="18" charset="0"/>
                <a:cs typeface="Arial" panose="020B0604020202020204" pitchFamily="34" charset="0"/>
              </a:endParaRPr>
            </a:p>
            <a:p>
              <a:pPr marL="88900" indent="-88900" defTabSz="914400">
                <a:buFont typeface="Wingdings" pitchFamily="2" charset="2"/>
                <a:buChar char="Ø"/>
              </a:pPr>
              <a:r>
                <a:rPr lang="fr-CA" b="1" dirty="0" err="1" smtClean="0">
                  <a:solidFill>
                    <a:prstClr val="black"/>
                  </a:solidFill>
                  <a:latin typeface="Calibri"/>
                  <a:ea typeface="Cambria Math" panose="02040503050406030204" pitchFamily="18" charset="0"/>
                  <a:cs typeface="Arial" panose="020B0604020202020204" pitchFamily="34" charset="0"/>
                </a:rPr>
                <a:t>Persons</a:t>
              </a:r>
              <a:r>
                <a:rPr lang="fr-CA" b="1" dirty="0" smtClean="0">
                  <a:solidFill>
                    <a:prstClr val="black"/>
                  </a:solidFill>
                  <a:latin typeface="Calibri"/>
                  <a:ea typeface="Cambria Math" panose="02040503050406030204" pitchFamily="18" charset="0"/>
                  <a:cs typeface="Arial" panose="020B0604020202020204" pitchFamily="34" charset="0"/>
                </a:rPr>
                <a:t> </a:t>
              </a:r>
              <a:r>
                <a:rPr lang="fr-CA" b="1" dirty="0" err="1" smtClean="0">
                  <a:solidFill>
                    <a:prstClr val="black"/>
                  </a:solidFill>
                  <a:latin typeface="Calibri"/>
                  <a:ea typeface="Cambria Math" panose="02040503050406030204" pitchFamily="18" charset="0"/>
                  <a:cs typeface="Arial" panose="020B0604020202020204" pitchFamily="34" charset="0"/>
                </a:rPr>
                <a:t>funded</a:t>
              </a:r>
              <a:r>
                <a:rPr lang="fr-CA" b="1" dirty="0" smtClean="0">
                  <a:solidFill>
                    <a:prstClr val="black"/>
                  </a:solidFill>
                  <a:latin typeface="Calibri"/>
                  <a:ea typeface="Cambria Math" panose="02040503050406030204" pitchFamily="18" charset="0"/>
                  <a:cs typeface="Arial" panose="020B0604020202020204" pitchFamily="34" charset="0"/>
                </a:rPr>
                <a:t> (</a:t>
              </a:r>
              <a:r>
                <a:rPr lang="fr-CA" b="1" dirty="0" err="1" smtClean="0">
                  <a:solidFill>
                    <a:prstClr val="black"/>
                  </a:solidFill>
                  <a:latin typeface="Calibri"/>
                  <a:ea typeface="Cambria Math" panose="02040503050406030204" pitchFamily="18" charset="0"/>
                  <a:cs typeface="Arial" panose="020B0604020202020204" pitchFamily="34" charset="0"/>
                </a:rPr>
                <a:t>Clinicians</a:t>
              </a:r>
              <a:r>
                <a:rPr lang="fr-CA" b="1" dirty="0" smtClean="0">
                  <a:solidFill>
                    <a:prstClr val="black"/>
                  </a:solidFill>
                  <a:latin typeface="Calibri"/>
                  <a:ea typeface="Cambria Math" panose="02040503050406030204" pitchFamily="18" charset="0"/>
                  <a:cs typeface="Arial" panose="020B0604020202020204" pitchFamily="34" charset="0"/>
                </a:rPr>
                <a:t>, </a:t>
              </a:r>
              <a:r>
                <a:rPr lang="fr-CA" b="1" dirty="0" err="1" smtClean="0">
                  <a:solidFill>
                    <a:prstClr val="black"/>
                  </a:solidFill>
                  <a:latin typeface="Calibri"/>
                  <a:ea typeface="Cambria Math" panose="02040503050406030204" pitchFamily="18" charset="0"/>
                  <a:cs typeface="Arial" panose="020B0604020202020204" pitchFamily="34" charset="0"/>
                </a:rPr>
                <a:t>students</a:t>
              </a:r>
              <a:r>
                <a:rPr lang="fr-CA" b="1" dirty="0" smtClean="0">
                  <a:solidFill>
                    <a:prstClr val="black"/>
                  </a:solidFill>
                  <a:latin typeface="Calibri"/>
                  <a:ea typeface="Cambria Math" panose="02040503050406030204" pitchFamily="18" charset="0"/>
                  <a:cs typeface="Arial" panose="020B0604020202020204" pitchFamily="34" charset="0"/>
                </a:rPr>
                <a:t>…)</a:t>
              </a:r>
            </a:p>
          </p:txBody>
        </p:sp>
        <p:sp>
          <p:nvSpPr>
            <p:cNvPr id="19" name="TextBox 18"/>
            <p:cNvSpPr txBox="1"/>
            <p:nvPr/>
          </p:nvSpPr>
          <p:spPr>
            <a:xfrm>
              <a:off x="5940152" y="3366115"/>
              <a:ext cx="2160240" cy="933954"/>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marL="88900" indent="-88900" defTabSz="914400">
                <a:buFont typeface="Wingdings" pitchFamily="2" charset="2"/>
                <a:buChar char="Ø"/>
              </a:pPr>
              <a:r>
                <a:rPr lang="en-CA" b="1" dirty="0" smtClean="0">
                  <a:solidFill>
                    <a:prstClr val="black"/>
                  </a:solidFill>
                  <a:latin typeface="Calibri"/>
                </a:rPr>
                <a:t>No. of spaces filled and courses  with content</a:t>
              </a:r>
            </a:p>
            <a:p>
              <a:pPr marL="88900" indent="-88900" defTabSz="914400">
                <a:buFont typeface="Wingdings" pitchFamily="2" charset="2"/>
                <a:buChar char="Ø"/>
              </a:pPr>
              <a:endParaRPr lang="en-CA" dirty="0" smtClean="0">
                <a:solidFill>
                  <a:prstClr val="black"/>
                </a:solidFill>
                <a:latin typeface="Calibri"/>
              </a:endParaRPr>
            </a:p>
            <a:p>
              <a:pPr marL="88900" indent="-88900" defTabSz="914400">
                <a:buFont typeface="Wingdings" pitchFamily="2" charset="2"/>
                <a:buChar char="Ø"/>
              </a:pPr>
              <a:endParaRPr lang="en-CA" dirty="0" smtClean="0">
                <a:solidFill>
                  <a:prstClr val="black"/>
                </a:solidFill>
                <a:latin typeface="Calibri"/>
              </a:endParaRPr>
            </a:p>
          </p:txBody>
        </p:sp>
        <p:sp>
          <p:nvSpPr>
            <p:cNvPr id="20" name="TextBox 19"/>
            <p:cNvSpPr txBox="1"/>
            <p:nvPr/>
          </p:nvSpPr>
          <p:spPr>
            <a:xfrm>
              <a:off x="5940152" y="4207551"/>
              <a:ext cx="2484784" cy="933954"/>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marL="88900" indent="-88900" defTabSz="914400">
                <a:buFont typeface="Wingdings" pitchFamily="2" charset="2"/>
                <a:buChar char="Ø"/>
              </a:pPr>
              <a:r>
                <a:rPr lang="fr-CA" b="1" dirty="0" smtClean="0">
                  <a:solidFill>
                    <a:prstClr val="black"/>
                  </a:solidFill>
                  <a:latin typeface="Calibri"/>
                  <a:ea typeface="Cambria Math" panose="02040503050406030204" pitchFamily="18" charset="0"/>
                  <a:cs typeface="Arial" panose="020B0604020202020204" pitchFamily="34" charset="0"/>
                </a:rPr>
                <a:t>No. of KT </a:t>
              </a:r>
              <a:r>
                <a:rPr lang="fr-CA" b="1" dirty="0" err="1" smtClean="0">
                  <a:solidFill>
                    <a:prstClr val="black"/>
                  </a:solidFill>
                  <a:latin typeface="Calibri"/>
                  <a:ea typeface="Cambria Math" panose="02040503050406030204" pitchFamily="18" charset="0"/>
                  <a:cs typeface="Arial" panose="020B0604020202020204" pitchFamily="34" charset="0"/>
                </a:rPr>
                <a:t>related</a:t>
              </a:r>
              <a:r>
                <a:rPr lang="fr-CA" b="1" dirty="0" smtClean="0">
                  <a:solidFill>
                    <a:prstClr val="black"/>
                  </a:solidFill>
                  <a:latin typeface="Calibri"/>
                  <a:ea typeface="Cambria Math" panose="02040503050406030204" pitchFamily="18" charset="0"/>
                  <a:cs typeface="Arial" panose="020B0604020202020204" pitchFamily="34" charset="0"/>
                </a:rPr>
                <a:t> publications, </a:t>
              </a:r>
            </a:p>
            <a:p>
              <a:pPr marL="88900" indent="-88900" defTabSz="914400"/>
              <a:r>
                <a:rPr lang="fr-CA" b="1" dirty="0" smtClean="0">
                  <a:solidFill>
                    <a:prstClr val="black"/>
                  </a:solidFill>
                  <a:latin typeface="Calibri"/>
                  <a:ea typeface="Cambria Math" panose="02040503050406030204" pitchFamily="18" charset="0"/>
                  <a:cs typeface="Arial" panose="020B0604020202020204" pitchFamily="34" charset="0"/>
                </a:rPr>
                <a:t>  </a:t>
              </a:r>
              <a:r>
                <a:rPr lang="fr-CA" b="1" dirty="0" err="1" smtClean="0">
                  <a:solidFill>
                    <a:prstClr val="black"/>
                  </a:solidFill>
                  <a:latin typeface="Calibri"/>
                  <a:ea typeface="Cambria Math" panose="02040503050406030204" pitchFamily="18" charset="0"/>
                  <a:cs typeface="Arial" panose="020B0604020202020204" pitchFamily="34" charset="0"/>
                </a:rPr>
                <a:t>research</a:t>
              </a:r>
              <a:r>
                <a:rPr lang="fr-CA" b="1" dirty="0" smtClean="0">
                  <a:solidFill>
                    <a:prstClr val="black"/>
                  </a:solidFill>
                  <a:latin typeface="Calibri"/>
                  <a:ea typeface="Cambria Math" panose="02040503050406030204" pitchFamily="18" charset="0"/>
                  <a:cs typeface="Arial" panose="020B0604020202020204" pitchFamily="34" charset="0"/>
                </a:rPr>
                <a:t> </a:t>
              </a:r>
              <a:r>
                <a:rPr lang="fr-CA" b="1" dirty="0" err="1" smtClean="0">
                  <a:solidFill>
                    <a:prstClr val="black"/>
                  </a:solidFill>
                  <a:latin typeface="Calibri"/>
                  <a:ea typeface="Cambria Math" panose="02040503050406030204" pitchFamily="18" charset="0"/>
                  <a:cs typeface="Arial" panose="020B0604020202020204" pitchFamily="34" charset="0"/>
                </a:rPr>
                <a:t>projects</a:t>
              </a:r>
              <a:endParaRPr lang="fr-CA" b="1" dirty="0" smtClean="0">
                <a:solidFill>
                  <a:prstClr val="black"/>
                </a:solidFill>
                <a:latin typeface="Calibri"/>
                <a:ea typeface="Cambria Math" panose="02040503050406030204" pitchFamily="18" charset="0"/>
                <a:cs typeface="Arial" panose="020B0604020202020204" pitchFamily="34" charset="0"/>
              </a:endParaRPr>
            </a:p>
            <a:p>
              <a:pPr marL="88900" indent="-88900" defTabSz="914400">
                <a:buFont typeface="Wingdings" pitchFamily="2" charset="2"/>
                <a:buChar char="Ø"/>
              </a:pPr>
              <a:r>
                <a:rPr lang="fr-CA" b="1" dirty="0" smtClean="0">
                  <a:solidFill>
                    <a:prstClr val="black"/>
                  </a:solidFill>
                  <a:latin typeface="Calibri"/>
                  <a:ea typeface="Cambria Math" panose="02040503050406030204" pitchFamily="18" charset="0"/>
                  <a:cs typeface="Arial" panose="020B0604020202020204" pitchFamily="34" charset="0"/>
                </a:rPr>
                <a:t>No. of </a:t>
              </a:r>
              <a:r>
                <a:rPr lang="fr-CA" b="1" dirty="0" err="1" smtClean="0">
                  <a:solidFill>
                    <a:prstClr val="black"/>
                  </a:solidFill>
                  <a:latin typeface="Calibri"/>
                  <a:ea typeface="Cambria Math" panose="02040503050406030204" pitchFamily="18" charset="0"/>
                  <a:cs typeface="Arial" panose="020B0604020202020204" pitchFamily="34" charset="0"/>
                </a:rPr>
                <a:t>invited</a:t>
              </a:r>
              <a:r>
                <a:rPr lang="fr-CA" b="1" dirty="0" smtClean="0">
                  <a:solidFill>
                    <a:prstClr val="black"/>
                  </a:solidFill>
                  <a:latin typeface="Calibri"/>
                  <a:ea typeface="Cambria Math" panose="02040503050406030204" pitchFamily="18" charset="0"/>
                  <a:cs typeface="Arial" panose="020B0604020202020204" pitchFamily="34" charset="0"/>
                </a:rPr>
                <a:t> </a:t>
              </a:r>
              <a:r>
                <a:rPr lang="fr-CA" b="1" dirty="0" err="1" smtClean="0">
                  <a:solidFill>
                    <a:prstClr val="black"/>
                  </a:solidFill>
                  <a:latin typeface="Calibri"/>
                  <a:ea typeface="Cambria Math" panose="02040503050406030204" pitchFamily="18" charset="0"/>
                  <a:cs typeface="Arial" panose="020B0604020202020204" pitchFamily="34" charset="0"/>
                </a:rPr>
                <a:t>presentations</a:t>
              </a:r>
              <a:endParaRPr lang="fr-CA" b="1" dirty="0" smtClean="0">
                <a:solidFill>
                  <a:prstClr val="black"/>
                </a:solidFill>
                <a:latin typeface="Calibri"/>
                <a:ea typeface="Cambria Math" panose="02040503050406030204" pitchFamily="18" charset="0"/>
                <a:cs typeface="Arial" panose="020B0604020202020204" pitchFamily="34" charset="0"/>
              </a:endParaRPr>
            </a:p>
          </p:txBody>
        </p:sp>
        <p:sp>
          <p:nvSpPr>
            <p:cNvPr id="21" name="TextBox 20"/>
            <p:cNvSpPr txBox="1"/>
            <p:nvPr/>
          </p:nvSpPr>
          <p:spPr>
            <a:xfrm>
              <a:off x="4067944" y="4231049"/>
              <a:ext cx="1872208" cy="9339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defTabSz="914400">
                <a:buFont typeface="Wingdings" pitchFamily="2" charset="2"/>
                <a:buChar char="Ø"/>
              </a:pPr>
              <a:r>
                <a:rPr lang="en-CA" dirty="0" smtClean="0">
                  <a:solidFill>
                    <a:prstClr val="black"/>
                  </a:solidFill>
                  <a:latin typeface="Calibri"/>
                </a:rPr>
                <a:t>Publications</a:t>
              </a:r>
            </a:p>
            <a:p>
              <a:pPr defTabSz="914400">
                <a:buFont typeface="Wingdings" pitchFamily="2" charset="2"/>
                <a:buChar char="Ø"/>
              </a:pPr>
              <a:r>
                <a:rPr lang="en-US" dirty="0" smtClean="0">
                  <a:solidFill>
                    <a:prstClr val="black"/>
                  </a:solidFill>
                  <a:latin typeface="Calibri"/>
                </a:rPr>
                <a:t>External funding</a:t>
              </a:r>
            </a:p>
            <a:p>
              <a:pPr defTabSz="914400">
                <a:buFont typeface="Wingdings" pitchFamily="2" charset="2"/>
                <a:buChar char="Ø"/>
              </a:pPr>
              <a:endParaRPr lang="en-US" dirty="0" smtClean="0">
                <a:solidFill>
                  <a:prstClr val="black"/>
                </a:solidFill>
                <a:latin typeface="Calibri"/>
              </a:endParaRPr>
            </a:p>
            <a:p>
              <a:pPr defTabSz="914400">
                <a:buFont typeface="Wingdings" pitchFamily="2" charset="2"/>
                <a:buChar char="Ø"/>
              </a:pPr>
              <a:endParaRPr lang="en-CA" dirty="0" smtClean="0">
                <a:solidFill>
                  <a:prstClr val="black"/>
                </a:solidFill>
                <a:latin typeface="Calibri"/>
              </a:endParaRPr>
            </a:p>
          </p:txBody>
        </p:sp>
      </p:grpSp>
      <p:grpSp>
        <p:nvGrpSpPr>
          <p:cNvPr id="22" name="Group 21"/>
          <p:cNvGrpSpPr/>
          <p:nvPr/>
        </p:nvGrpSpPr>
        <p:grpSpPr>
          <a:xfrm>
            <a:off x="827584" y="620688"/>
            <a:ext cx="7200800" cy="709627"/>
            <a:chOff x="395536" y="1340768"/>
            <a:chExt cx="7200800" cy="709627"/>
          </a:xfrm>
        </p:grpSpPr>
        <p:sp>
          <p:nvSpPr>
            <p:cNvPr id="23" name="TextBox 22"/>
            <p:cNvSpPr txBox="1"/>
            <p:nvPr/>
          </p:nvSpPr>
          <p:spPr>
            <a:xfrm>
              <a:off x="395536" y="1340769"/>
              <a:ext cx="1296144" cy="707886"/>
            </a:xfrm>
            <a:prstGeom prst="rect">
              <a:avLst/>
            </a:prstGeom>
            <a:noFill/>
          </p:spPr>
          <p:txBody>
            <a:bodyPr wrap="square" rtlCol="0">
              <a:spAutoFit/>
            </a:bodyPr>
            <a:lstStyle/>
            <a:p>
              <a:pPr defTabSz="914400"/>
              <a:r>
                <a:rPr lang="fr-CA" sz="2000" b="1" u="sng" dirty="0" smtClean="0">
                  <a:solidFill>
                    <a:srgbClr val="C0504D">
                      <a:lumMod val="75000"/>
                    </a:srgbClr>
                  </a:solidFill>
                  <a:latin typeface="Calibri"/>
                  <a:ea typeface="Cambria Math" panose="02040503050406030204" pitchFamily="18" charset="0"/>
                  <a:cs typeface="Arial" panose="020B0604020202020204" pitchFamily="34" charset="0"/>
                </a:rPr>
                <a:t>GOALS</a:t>
              </a:r>
            </a:p>
            <a:p>
              <a:pPr defTabSz="914400"/>
              <a:endParaRPr lang="en-CA" sz="2000" dirty="0">
                <a:solidFill>
                  <a:prstClr val="black"/>
                </a:solidFill>
                <a:latin typeface="Calibri"/>
              </a:endParaRPr>
            </a:p>
          </p:txBody>
        </p:sp>
        <p:sp>
          <p:nvSpPr>
            <p:cNvPr id="24" name="TextBox 23"/>
            <p:cNvSpPr txBox="1"/>
            <p:nvPr/>
          </p:nvSpPr>
          <p:spPr>
            <a:xfrm>
              <a:off x="2483768" y="1340768"/>
              <a:ext cx="1008112" cy="707886"/>
            </a:xfrm>
            <a:prstGeom prst="rect">
              <a:avLst/>
            </a:prstGeom>
            <a:noFill/>
          </p:spPr>
          <p:txBody>
            <a:bodyPr wrap="square" rtlCol="0">
              <a:spAutoFit/>
            </a:bodyPr>
            <a:lstStyle/>
            <a:p>
              <a:pPr defTabSz="914400"/>
              <a:r>
                <a:rPr lang="en-CA" sz="2000" b="1" u="sng" dirty="0" smtClean="0">
                  <a:solidFill>
                    <a:srgbClr val="C0504D">
                      <a:lumMod val="75000"/>
                    </a:srgbClr>
                  </a:solidFill>
                  <a:latin typeface="Calibri"/>
                </a:rPr>
                <a:t>INPUTS</a:t>
              </a:r>
            </a:p>
            <a:p>
              <a:pPr defTabSz="914400"/>
              <a:endParaRPr lang="en-CA" sz="2000" dirty="0">
                <a:solidFill>
                  <a:prstClr val="black"/>
                </a:solidFill>
                <a:latin typeface="Calibri"/>
              </a:endParaRPr>
            </a:p>
          </p:txBody>
        </p:sp>
        <p:sp>
          <p:nvSpPr>
            <p:cNvPr id="25" name="TextBox 24"/>
            <p:cNvSpPr txBox="1"/>
            <p:nvPr/>
          </p:nvSpPr>
          <p:spPr>
            <a:xfrm>
              <a:off x="4283968" y="1340768"/>
              <a:ext cx="1296144" cy="707886"/>
            </a:xfrm>
            <a:prstGeom prst="rect">
              <a:avLst/>
            </a:prstGeom>
            <a:noFill/>
          </p:spPr>
          <p:txBody>
            <a:bodyPr wrap="square" rtlCol="0">
              <a:spAutoFit/>
            </a:bodyPr>
            <a:lstStyle/>
            <a:p>
              <a:pPr defTabSz="914400"/>
              <a:r>
                <a:rPr lang="fr-CA" sz="2000" b="1" u="sng" dirty="0" smtClean="0">
                  <a:solidFill>
                    <a:srgbClr val="C0504D">
                      <a:lumMod val="75000"/>
                    </a:srgbClr>
                  </a:solidFill>
                  <a:latin typeface="Calibri"/>
                  <a:ea typeface="Cambria Math" panose="02040503050406030204" pitchFamily="18" charset="0"/>
                  <a:cs typeface="Arial" panose="020B0604020202020204" pitchFamily="34" charset="0"/>
                </a:rPr>
                <a:t>OUTPUTS</a:t>
              </a:r>
            </a:p>
            <a:p>
              <a:pPr defTabSz="914400"/>
              <a:endParaRPr lang="en-CA" sz="2000" dirty="0">
                <a:solidFill>
                  <a:prstClr val="black"/>
                </a:solidFill>
                <a:latin typeface="Calibri"/>
              </a:endParaRPr>
            </a:p>
          </p:txBody>
        </p:sp>
        <p:sp>
          <p:nvSpPr>
            <p:cNvPr id="26" name="TextBox 25"/>
            <p:cNvSpPr txBox="1"/>
            <p:nvPr/>
          </p:nvSpPr>
          <p:spPr>
            <a:xfrm>
              <a:off x="6012160" y="1342509"/>
              <a:ext cx="1584176" cy="707886"/>
            </a:xfrm>
            <a:prstGeom prst="rect">
              <a:avLst/>
            </a:prstGeom>
            <a:noFill/>
          </p:spPr>
          <p:txBody>
            <a:bodyPr wrap="square" rtlCol="0">
              <a:spAutoFit/>
            </a:bodyPr>
            <a:lstStyle/>
            <a:p>
              <a:pPr defTabSz="914400"/>
              <a:r>
                <a:rPr lang="fr-CA" sz="2000" b="1" u="sng" dirty="0" smtClean="0">
                  <a:solidFill>
                    <a:srgbClr val="C0504D">
                      <a:lumMod val="75000"/>
                    </a:srgbClr>
                  </a:solidFill>
                  <a:latin typeface="Calibri"/>
                  <a:ea typeface="Cambria Math" panose="02040503050406030204" pitchFamily="18" charset="0"/>
                  <a:cs typeface="Arial" panose="020B0604020202020204" pitchFamily="34" charset="0"/>
                </a:rPr>
                <a:t>OUTCOMES</a:t>
              </a:r>
            </a:p>
            <a:p>
              <a:pPr defTabSz="914400"/>
              <a:endParaRPr lang="en-CA" sz="2000" dirty="0">
                <a:solidFill>
                  <a:prstClr val="black"/>
                </a:solidFill>
                <a:latin typeface="Calibri"/>
              </a:endParaRPr>
            </a:p>
          </p:txBody>
        </p:sp>
      </p:grpSp>
      <p:sp>
        <p:nvSpPr>
          <p:cNvPr id="27" name="TextBox 26"/>
          <p:cNvSpPr txBox="1"/>
          <p:nvPr/>
        </p:nvSpPr>
        <p:spPr>
          <a:xfrm>
            <a:off x="827584" y="-131236"/>
            <a:ext cx="5184576" cy="769441"/>
          </a:xfrm>
          <a:prstGeom prst="rect">
            <a:avLst/>
          </a:prstGeom>
          <a:noFill/>
        </p:spPr>
        <p:txBody>
          <a:bodyPr wrap="square" rtlCol="0">
            <a:spAutoFit/>
          </a:bodyPr>
          <a:lstStyle/>
          <a:p>
            <a:pPr algn="ctr" defTabSz="914400"/>
            <a:r>
              <a:rPr lang="en-CA" sz="4400" b="1" dirty="0" smtClean="0">
                <a:solidFill>
                  <a:prstClr val="black"/>
                </a:solidFill>
                <a:latin typeface="Calibri"/>
              </a:rPr>
              <a:t>LOGIC MODEL</a:t>
            </a:r>
            <a:endParaRPr lang="en-CA" sz="4400" b="1" dirty="0">
              <a:solidFill>
                <a:prstClr val="black"/>
              </a:solidFill>
              <a:latin typeface="Calibri"/>
            </a:endParaRPr>
          </a:p>
        </p:txBody>
      </p:sp>
    </p:spTree>
    <p:extLst>
      <p:ext uri="{BB962C8B-B14F-4D97-AF65-F5344CB8AC3E}">
        <p14:creationId xmlns:p14="http://schemas.microsoft.com/office/powerpoint/2010/main" val="31670506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p:txBody>
          <a:bodyPr wrap="square" numCol="1" anchorCtr="0" compatLnSpc="1">
            <a:prstTxWarp prst="textNoShape">
              <a:avLst/>
            </a:prstTxWarp>
            <a:noAutofit/>
          </a:bodyPr>
          <a:lstStyle/>
          <a:p>
            <a:pPr algn="ctr" eaLnBrk="1" fontAlgn="auto" hangingPunct="1">
              <a:spcAft>
                <a:spcPts val="0"/>
              </a:spcAft>
              <a:defRPr/>
            </a:pPr>
            <a:r>
              <a:rPr lang="en-US" sz="2400" dirty="0">
                <a:solidFill>
                  <a:srgbClr val="0033CC"/>
                </a:solidFill>
                <a:effectLst/>
                <a:latin typeface="Calibri" pitchFamily="34" charset="0"/>
                <a:ea typeface="+mj-ea"/>
              </a:rPr>
              <a:t>Priority Goal </a:t>
            </a:r>
            <a:r>
              <a:rPr lang="en-US" sz="2400" dirty="0" smtClean="0">
                <a:solidFill>
                  <a:srgbClr val="0033CC"/>
                </a:solidFill>
                <a:effectLst/>
                <a:latin typeface="Calibri" pitchFamily="34" charset="0"/>
                <a:ea typeface="+mj-ea"/>
              </a:rPr>
              <a:t>#2: </a:t>
            </a:r>
            <a:r>
              <a:rPr lang="en-US" sz="2400" dirty="0">
                <a:solidFill>
                  <a:srgbClr val="0033CC"/>
                </a:solidFill>
                <a:effectLst/>
                <a:latin typeface="Calibri" pitchFamily="34" charset="0"/>
                <a:ea typeface="+mj-ea"/>
              </a:rPr>
              <a:t>Move research evidence into clinical practice by providing Edith Strauss funding to teams of therapists, </a:t>
            </a:r>
            <a:r>
              <a:rPr lang="en-US" sz="2400" dirty="0" smtClean="0">
                <a:solidFill>
                  <a:srgbClr val="0033CC"/>
                </a:solidFill>
                <a:effectLst/>
                <a:latin typeface="Calibri" pitchFamily="34" charset="0"/>
                <a:ea typeface="+mj-ea"/>
              </a:rPr>
              <a:t>managers, researchers, </a:t>
            </a:r>
            <a:r>
              <a:rPr lang="en-US" sz="2400" dirty="0">
                <a:solidFill>
                  <a:srgbClr val="0033CC"/>
                </a:solidFill>
                <a:effectLst/>
                <a:latin typeface="Calibri" pitchFamily="34" charset="0"/>
                <a:ea typeface="+mj-ea"/>
              </a:rPr>
              <a:t>and graduate students </a:t>
            </a:r>
            <a:endParaRPr lang="fr-CA" sz="2400" dirty="0">
              <a:solidFill>
                <a:srgbClr val="0033CC"/>
              </a:solidFill>
              <a:effectLst/>
              <a:latin typeface="Calibri" pitchFamily="34" charset="0"/>
              <a:ea typeface="+mj-e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268027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07030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323528" y="404664"/>
            <a:ext cx="8229600" cy="1079500"/>
          </a:xfrm>
        </p:spPr>
        <p:txBody>
          <a:bodyPr wrap="square" numCol="1" anchorCtr="0" compatLnSpc="1">
            <a:prstTxWarp prst="textNoShape">
              <a:avLst/>
            </a:prstTxWarp>
            <a:noAutofit/>
          </a:bodyPr>
          <a:lstStyle/>
          <a:p>
            <a:pPr algn="ctr" eaLnBrk="1" fontAlgn="auto" hangingPunct="1">
              <a:spcAft>
                <a:spcPts val="0"/>
              </a:spcAft>
              <a:defRPr/>
            </a:pPr>
            <a:r>
              <a:rPr lang="en-US" sz="2400" dirty="0">
                <a:solidFill>
                  <a:srgbClr val="0033CC"/>
                </a:solidFill>
                <a:effectLst/>
                <a:latin typeface="Calibri" pitchFamily="34" charset="0"/>
                <a:ea typeface="+mj-ea"/>
              </a:rPr>
              <a:t>Priority Goal </a:t>
            </a:r>
            <a:r>
              <a:rPr lang="en-US" sz="2400" dirty="0" smtClean="0">
                <a:solidFill>
                  <a:srgbClr val="0033CC"/>
                </a:solidFill>
                <a:effectLst/>
                <a:latin typeface="Calibri" pitchFamily="34" charset="0"/>
                <a:ea typeface="+mj-ea"/>
              </a:rPr>
              <a:t>#2: </a:t>
            </a:r>
            <a:r>
              <a:rPr lang="en-US" sz="2400" dirty="0">
                <a:solidFill>
                  <a:srgbClr val="0033CC"/>
                </a:solidFill>
                <a:effectLst/>
                <a:latin typeface="Calibri" pitchFamily="34" charset="0"/>
                <a:ea typeface="+mj-ea"/>
              </a:rPr>
              <a:t>Move research evidence into clinical practice by providing Edith Strauss funding to teams of therapists, </a:t>
            </a:r>
            <a:r>
              <a:rPr lang="en-US" sz="2400" dirty="0" smtClean="0">
                <a:solidFill>
                  <a:srgbClr val="0033CC"/>
                </a:solidFill>
                <a:effectLst/>
                <a:latin typeface="Calibri" pitchFamily="34" charset="0"/>
                <a:ea typeface="+mj-ea"/>
              </a:rPr>
              <a:t>managers, researchers, </a:t>
            </a:r>
            <a:r>
              <a:rPr lang="en-US" sz="2400" dirty="0">
                <a:solidFill>
                  <a:srgbClr val="0033CC"/>
                </a:solidFill>
                <a:effectLst/>
                <a:latin typeface="Calibri" pitchFamily="34" charset="0"/>
                <a:ea typeface="+mj-ea"/>
              </a:rPr>
              <a:t>and graduate students </a:t>
            </a:r>
            <a:endParaRPr lang="fr-CA" sz="2400" dirty="0">
              <a:solidFill>
                <a:srgbClr val="0033CC"/>
              </a:solidFill>
              <a:effectLst/>
              <a:latin typeface="Calibri" pitchFamily="34" charset="0"/>
              <a:ea typeface="+mj-ea"/>
            </a:endParaRPr>
          </a:p>
        </p:txBody>
      </p:sp>
      <p:graphicFrame>
        <p:nvGraphicFramePr>
          <p:cNvPr id="7" name="Chart 6"/>
          <p:cNvGraphicFramePr>
            <a:graphicFrameLocks/>
          </p:cNvGraphicFramePr>
          <p:nvPr/>
        </p:nvGraphicFramePr>
        <p:xfrm>
          <a:off x="683568" y="1628800"/>
          <a:ext cx="7992888"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49156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260648"/>
            <a:ext cx="8229600" cy="1143000"/>
          </a:xfrm>
        </p:spPr>
        <p:txBody>
          <a:bodyPr>
            <a:noAutofit/>
          </a:bodyPr>
          <a:lstStyle/>
          <a:p>
            <a:pPr algn="ctr" eaLnBrk="1" fontAlgn="auto" hangingPunct="1">
              <a:spcAft>
                <a:spcPts val="0"/>
              </a:spcAft>
              <a:defRPr/>
            </a:pPr>
            <a:r>
              <a:rPr lang="en-US" sz="2400" dirty="0">
                <a:solidFill>
                  <a:srgbClr val="0033CC"/>
                </a:solidFill>
                <a:effectLst/>
                <a:latin typeface="Calibri" pitchFamily="34" charset="0"/>
                <a:ea typeface="+mj-ea"/>
              </a:rPr>
              <a:t>Priority Goal #2: Move research evidence into clinical practice by providing Edith Strauss funding to teams of therapists, managers, researchers, and graduate students </a:t>
            </a:r>
            <a:endParaRPr lang="en-CA" sz="2400" dirty="0">
              <a:latin typeface="Calibri" pitchFamily="34" charset="0"/>
              <a:ea typeface="+mj-ea"/>
            </a:endParaRPr>
          </a:p>
        </p:txBody>
      </p:sp>
      <p:graphicFrame>
        <p:nvGraphicFramePr>
          <p:cNvPr id="5" name="Chart 4"/>
          <p:cNvGraphicFramePr>
            <a:graphicFrameLocks/>
          </p:cNvGraphicFramePr>
          <p:nvPr/>
        </p:nvGraphicFramePr>
        <p:xfrm>
          <a:off x="611560" y="1484784"/>
          <a:ext cx="8208912" cy="4575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22616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1692275" y="5373688"/>
            <a:ext cx="6767513" cy="1223962"/>
          </a:xfrm>
        </p:spPr>
        <p:txBody>
          <a:bodyPr/>
          <a:lstStyle/>
          <a:p>
            <a:pPr lvl="1" indent="-255588" eaLnBrk="1" hangingPunct="1">
              <a:buFont typeface="Wingdings 3" charset="0"/>
              <a:buChar char=""/>
            </a:pPr>
            <a:r>
              <a:rPr lang="en-US" sz="1400">
                <a:latin typeface="Cambria" charset="0"/>
              </a:rPr>
              <a:t>40% of attendees are front-line therapists and/or clinical managers</a:t>
            </a:r>
          </a:p>
          <a:p>
            <a:pPr lvl="1" indent="-255588" eaLnBrk="1" hangingPunct="1">
              <a:buFont typeface="Wingdings 3" charset="0"/>
              <a:buChar char=""/>
            </a:pPr>
            <a:r>
              <a:rPr lang="en-US" sz="1400">
                <a:latin typeface="Cambria" charset="0"/>
              </a:rPr>
              <a:t>25% are SPOT faculty </a:t>
            </a:r>
          </a:p>
          <a:p>
            <a:pPr lvl="1" indent="-255588" eaLnBrk="1" hangingPunct="1">
              <a:buFont typeface="Wingdings 3" charset="0"/>
              <a:buChar char=""/>
            </a:pPr>
            <a:r>
              <a:rPr lang="en-US" sz="1400">
                <a:latin typeface="Cambria" charset="0"/>
              </a:rPr>
              <a:t>25% are graduate/professional students </a:t>
            </a:r>
          </a:p>
          <a:p>
            <a:pPr lvl="1" indent="-255588" eaLnBrk="1" hangingPunct="1">
              <a:buFont typeface="Wingdings 3" charset="0"/>
              <a:buChar char=""/>
            </a:pPr>
            <a:r>
              <a:rPr lang="en-US" sz="1400">
                <a:latin typeface="Cambria" charset="0"/>
              </a:rPr>
              <a:t>10% are other faculty</a:t>
            </a:r>
            <a:endParaRPr lang="en-CA" sz="1400">
              <a:latin typeface="Cambria" charset="0"/>
            </a:endParaRPr>
          </a:p>
        </p:txBody>
      </p:sp>
      <p:sp>
        <p:nvSpPr>
          <p:cNvPr id="6" name="Title 1"/>
          <p:cNvSpPr>
            <a:spLocks noGrp="1"/>
          </p:cNvSpPr>
          <p:nvPr>
            <p:ph type="title"/>
          </p:nvPr>
        </p:nvSpPr>
        <p:spPr bwMode="auto"/>
        <p:txBody>
          <a:bodyPr wrap="square" numCol="1" anchorCtr="0" compatLnSpc="1">
            <a:prstTxWarp prst="textNoShape">
              <a:avLst/>
            </a:prstTxWarp>
            <a:noAutofit/>
          </a:bodyPr>
          <a:lstStyle/>
          <a:p>
            <a:pPr algn="ctr" eaLnBrk="1" fontAlgn="auto" hangingPunct="1">
              <a:spcAft>
                <a:spcPts val="0"/>
              </a:spcAft>
              <a:defRPr/>
            </a:pPr>
            <a:r>
              <a:rPr lang="en-US" sz="2400" dirty="0">
                <a:solidFill>
                  <a:srgbClr val="0033CC"/>
                </a:solidFill>
                <a:effectLst/>
                <a:latin typeface="Calibri" pitchFamily="34" charset="0"/>
                <a:ea typeface="+mj-ea"/>
              </a:rPr>
              <a:t>Priority Goal #2: Move research evidence into clinical practice by providing Edith Strauss funding to teams of therapists, managers, researchers, and graduate students </a:t>
            </a:r>
            <a:endParaRPr lang="fr-CA" sz="2400" dirty="0" smtClean="0">
              <a:solidFill>
                <a:srgbClr val="0033CC"/>
              </a:solidFill>
              <a:effectLst/>
              <a:latin typeface="Calibri" pitchFamily="34" charset="0"/>
              <a:ea typeface="+mj-ea"/>
            </a:endParaRPr>
          </a:p>
        </p:txBody>
      </p:sp>
      <p:graphicFrame>
        <p:nvGraphicFramePr>
          <p:cNvPr id="7" name="Chart 6"/>
          <p:cNvGraphicFramePr>
            <a:graphicFrameLocks/>
          </p:cNvGraphicFramePr>
          <p:nvPr/>
        </p:nvGraphicFramePr>
        <p:xfrm>
          <a:off x="674370" y="1548765"/>
          <a:ext cx="7795260" cy="3760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8455291"/>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1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1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1327</TotalTime>
  <Words>799</Words>
  <Application>Microsoft Macintosh PowerPoint</Application>
  <PresentationFormat>On-screen Show (4:3)</PresentationFormat>
  <Paragraphs>146</Paragraphs>
  <Slides>14</Slides>
  <Notes>9</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14</vt:i4>
      </vt:variant>
    </vt:vector>
  </HeadingPairs>
  <TitlesOfParts>
    <vt:vector size="20" baseType="lpstr">
      <vt:lpstr>Office Theme</vt:lpstr>
      <vt:lpstr>Concourse</vt:lpstr>
      <vt:lpstr>1_Concourse</vt:lpstr>
      <vt:lpstr>2_Concourse</vt:lpstr>
      <vt:lpstr>1_Office Theme</vt:lpstr>
      <vt:lpstr>Chart</vt:lpstr>
      <vt:lpstr>Edith Strauss Rehabilitation Research Project</vt:lpstr>
      <vt:lpstr>EDITH STRAUSS COMMITTEE:  Our motivated clinical and research team</vt:lpstr>
      <vt:lpstr>Overall Objective</vt:lpstr>
      <vt:lpstr>KNOWLEDGE TRANSLATION</vt:lpstr>
      <vt:lpstr>PowerPoint Presentation</vt:lpstr>
      <vt:lpstr>Priority Goal #2: Move research evidence into clinical practice by providing Edith Strauss funding to teams of therapists, managers, researchers, and graduate students </vt:lpstr>
      <vt:lpstr>Priority Goal #2: Move research evidence into clinical practice by providing Edith Strauss funding to teams of therapists, managers, researchers, and graduate students </vt:lpstr>
      <vt:lpstr>Priority Goal #2: Move research evidence into clinical practice by providing Edith Strauss funding to teams of therapists, managers, researchers, and graduate students </vt:lpstr>
      <vt:lpstr>Priority Goal #2: Move research evidence into clinical practice by providing Edith Strauss funding to teams of therapists, managers, researchers, and graduate students </vt:lpstr>
      <vt:lpstr>Priority Goal #2: Move research evidence into clinical practice by providing Edith Strauss funding to teams of therapists, managers, researchers, and graduate students </vt:lpstr>
      <vt:lpstr>Expand our outreach methods</vt:lpstr>
      <vt:lpstr>Evaluate to demonstrate benefits</vt:lpstr>
      <vt:lpstr>Lessons learned</vt:lpstr>
      <vt:lpstr>Thank you</vt:lpstr>
    </vt:vector>
  </TitlesOfParts>
  <Company>McGill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Ahmed</dc:creator>
  <cp:lastModifiedBy>Sara Ahmed</cp:lastModifiedBy>
  <cp:revision>22</cp:revision>
  <cp:lastPrinted>2016-05-05T10:50:31Z</cp:lastPrinted>
  <dcterms:created xsi:type="dcterms:W3CDTF">2016-05-03T01:30:46Z</dcterms:created>
  <dcterms:modified xsi:type="dcterms:W3CDTF">2016-05-05T12:10:51Z</dcterms:modified>
</cp:coreProperties>
</file>