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sldIdLst>
    <p:sldId id="256" r:id="rId3"/>
    <p:sldId id="263" r:id="rId4"/>
    <p:sldId id="268" r:id="rId5"/>
    <p:sldId id="257" r:id="rId6"/>
    <p:sldId id="261" r:id="rId7"/>
    <p:sldId id="262" r:id="rId8"/>
    <p:sldId id="258" r:id="rId9"/>
    <p:sldId id="259" r:id="rId10"/>
    <p:sldId id="266" r:id="rId11"/>
    <p:sldId id="265" r:id="rId12"/>
    <p:sldId id="26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AEF1"/>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66259" autoAdjust="0"/>
  </p:normalViewPr>
  <p:slideViewPr>
    <p:cSldViewPr>
      <p:cViewPr varScale="1">
        <p:scale>
          <a:sx n="60" d="100"/>
          <a:sy n="60" d="100"/>
        </p:scale>
        <p:origin x="-20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02883-FD79-EC49-960C-531F0F7C1C20}" type="datetimeFigureOut">
              <a:rPr lang="en-US" smtClean="0"/>
              <a:t>5/5/16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23355-EBB6-114C-8B73-E65A5FCDEA63}" type="slidenum">
              <a:rPr lang="en-US" smtClean="0"/>
              <a:t>‹#›</a:t>
            </a:fld>
            <a:endParaRPr lang="en-US"/>
          </a:p>
        </p:txBody>
      </p:sp>
    </p:spTree>
    <p:extLst>
      <p:ext uri="{BB962C8B-B14F-4D97-AF65-F5344CB8AC3E}">
        <p14:creationId xmlns:p14="http://schemas.microsoft.com/office/powerpoint/2010/main" val="192930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project was identified as a priority during a CIHR-funded meeting</a:t>
            </a:r>
          </a:p>
          <a:p>
            <a:r>
              <a:rPr lang="en-US" dirty="0" smtClean="0"/>
              <a:t>that was held in 2013 in Toronto</a:t>
            </a:r>
          </a:p>
          <a:p>
            <a:endParaRPr lang="en-US" dirty="0" smtClean="0"/>
          </a:p>
          <a:p>
            <a:r>
              <a:rPr lang="en-US" dirty="0" smtClean="0"/>
              <a:t>Disseminate the best</a:t>
            </a:r>
            <a:endParaRPr lang="en-US" dirty="0"/>
          </a:p>
        </p:txBody>
      </p:sp>
      <p:sp>
        <p:nvSpPr>
          <p:cNvPr id="4" name="Slide Number Placeholder 3"/>
          <p:cNvSpPr>
            <a:spLocks noGrp="1"/>
          </p:cNvSpPr>
          <p:nvPr>
            <p:ph type="sldNum" sz="quarter" idx="10"/>
          </p:nvPr>
        </p:nvSpPr>
        <p:spPr/>
        <p:txBody>
          <a:bodyPr/>
          <a:lstStyle/>
          <a:p>
            <a:fld id="{17923355-EBB6-114C-8B73-E65A5FCDEA63}" type="slidenum">
              <a:rPr lang="en-US" smtClean="0"/>
              <a:t>2</a:t>
            </a:fld>
            <a:endParaRPr lang="en-US"/>
          </a:p>
        </p:txBody>
      </p:sp>
    </p:spTree>
    <p:extLst>
      <p:ext uri="{BB962C8B-B14F-4D97-AF65-F5344CB8AC3E}">
        <p14:creationId xmlns:p14="http://schemas.microsoft.com/office/powerpoint/2010/main" val="111254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give you a brief </a:t>
            </a:r>
            <a:r>
              <a:rPr lang="en-US" dirty="0" err="1" smtClean="0"/>
              <a:t>backround</a:t>
            </a:r>
            <a:r>
              <a:rPr lang="en-US" dirty="0" smtClean="0"/>
              <a:t> on why exercise training is important for transplant candidates and recipients</a:t>
            </a:r>
          </a:p>
          <a:p>
            <a:endParaRPr lang="en-US" dirty="0" smtClean="0"/>
          </a:p>
          <a:p>
            <a:r>
              <a:rPr lang="en-CA" sz="1200" kern="1200" dirty="0" smtClean="0">
                <a:solidFill>
                  <a:schemeClr val="tx1"/>
                </a:solidFill>
                <a:effectLst/>
                <a:latin typeface="+mn-lt"/>
                <a:ea typeface="+mn-ea"/>
                <a:cs typeface="+mn-cs"/>
              </a:rPr>
              <a:t>impacts on quality of life, return to work and ability to fulfill family and societal roles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7923355-EBB6-114C-8B73-E65A5FCDEA63}" type="slidenum">
              <a:rPr lang="en-US" smtClean="0"/>
              <a:t>3</a:t>
            </a:fld>
            <a:endParaRPr lang="en-US"/>
          </a:p>
        </p:txBody>
      </p:sp>
    </p:spTree>
    <p:extLst>
      <p:ext uri="{BB962C8B-B14F-4D97-AF65-F5344CB8AC3E}">
        <p14:creationId xmlns:p14="http://schemas.microsoft.com/office/powerpoint/2010/main" val="54910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Although there is strong evidence that such impairments can be ameliorated through exercise training </a:t>
            </a:r>
            <a:r>
              <a:rPr lang="en-CA" sz="1200" u="none" strike="noStrike" kern="1200" baseline="30000" dirty="0" smtClean="0">
                <a:solidFill>
                  <a:schemeClr val="tx1"/>
                </a:solidFill>
                <a:effectLst/>
                <a:latin typeface="+mn-lt"/>
                <a:ea typeface="+mn-ea"/>
                <a:cs typeface="+mn-cs"/>
                <a:hlinkClick r:id="" action="ppaction://hlinkfile" tooltip="Didsbury, 2013 #153"/>
              </a:rPr>
              <a:t>10</a:t>
            </a:r>
            <a:r>
              <a:rPr lang="en-CA" sz="1200" kern="1200" dirty="0" smtClean="0">
                <a:solidFill>
                  <a:schemeClr val="tx1"/>
                </a:solidFill>
                <a:effectLst/>
                <a:latin typeface="+mn-lt"/>
                <a:ea typeface="+mn-ea"/>
                <a:cs typeface="+mn-cs"/>
              </a:rPr>
              <a:t>, there is a lack of application of existing evidence for exercise training into clinical practice for SOT recipients</a:t>
            </a:r>
            <a:r>
              <a:rPr lang="en-US" dirty="0" smtClean="0">
                <a:effectLst/>
              </a:rPr>
              <a:t> </a:t>
            </a:r>
          </a:p>
          <a:p>
            <a:endParaRPr lang="en-US" dirty="0" smtClean="0">
              <a:effectLst/>
            </a:endParaRPr>
          </a:p>
          <a:p>
            <a:r>
              <a:rPr lang="en-CA" sz="1200" kern="1200" dirty="0" smtClean="0">
                <a:solidFill>
                  <a:schemeClr val="tx1"/>
                </a:solidFill>
                <a:effectLst/>
                <a:latin typeface="+mn-lt"/>
                <a:ea typeface="+mn-ea"/>
                <a:cs typeface="+mn-cs"/>
              </a:rPr>
              <a:t>Based on a 2011 survey, there are very few dedicated SOT rehabilitation programs in Canada </a:t>
            </a:r>
            <a:r>
              <a:rPr lang="en-CA" sz="1200" u="none" strike="noStrike" kern="1200" baseline="30000" dirty="0" smtClean="0">
                <a:solidFill>
                  <a:schemeClr val="tx1"/>
                </a:solidFill>
                <a:effectLst/>
                <a:latin typeface="+mn-lt"/>
                <a:ea typeface="+mn-ea"/>
                <a:cs typeface="+mn-cs"/>
                <a:hlinkClick r:id="" action="ppaction://hlinkfile" tooltip="Trojetto, 2011 #18"/>
              </a:rPr>
              <a:t>11</a:t>
            </a:r>
            <a:r>
              <a:rPr lang="en-CA" sz="1200" kern="1200" dirty="0" smtClean="0">
                <a:solidFill>
                  <a:schemeClr val="tx1"/>
                </a:solidFill>
                <a:effectLst/>
                <a:latin typeface="+mn-lt"/>
                <a:ea typeface="+mn-ea"/>
                <a:cs typeface="+mn-cs"/>
              </a:rPr>
              <a:t>; the majority of them are for heart and lung transplant recipients, with only one program available for liver recipients and none for kidney recipients. </a:t>
            </a:r>
            <a:endParaRPr lang="en-US" dirty="0"/>
          </a:p>
        </p:txBody>
      </p:sp>
      <p:sp>
        <p:nvSpPr>
          <p:cNvPr id="4" name="Slide Number Placeholder 3"/>
          <p:cNvSpPr>
            <a:spLocks noGrp="1"/>
          </p:cNvSpPr>
          <p:nvPr>
            <p:ph type="sldNum" sz="quarter" idx="10"/>
          </p:nvPr>
        </p:nvSpPr>
        <p:spPr/>
        <p:txBody>
          <a:bodyPr/>
          <a:lstStyle/>
          <a:p>
            <a:fld id="{17923355-EBB6-114C-8B73-E65A5FCDEA63}" type="slidenum">
              <a:rPr lang="en-US" smtClean="0"/>
              <a:t>4</a:t>
            </a:fld>
            <a:endParaRPr lang="en-US"/>
          </a:p>
        </p:txBody>
      </p:sp>
    </p:spTree>
    <p:extLst>
      <p:ext uri="{BB962C8B-B14F-4D97-AF65-F5344CB8AC3E}">
        <p14:creationId xmlns:p14="http://schemas.microsoft.com/office/powerpoint/2010/main" val="72833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Disseminate the outcomes of the meeting</a:t>
            </a:r>
          </a:p>
          <a:p>
            <a:endParaRPr lang="en-US" dirty="0" smtClean="0"/>
          </a:p>
          <a:p>
            <a:endParaRPr lang="en-US" dirty="0" smtClean="0"/>
          </a:p>
          <a:p>
            <a:r>
              <a:rPr lang="en-US" sz="1200" dirty="0" smtClean="0"/>
              <a:t>Awareness is the first step toward improved adherence to evidence-based treatments</a:t>
            </a:r>
          </a:p>
          <a:p>
            <a:endParaRPr lang="en-US" sz="1200" dirty="0" smtClean="0"/>
          </a:p>
          <a:p>
            <a:r>
              <a:rPr lang="en-US" sz="1200" dirty="0" smtClean="0"/>
              <a:t>Dissemination grant – help</a:t>
            </a:r>
            <a:r>
              <a:rPr lang="en-US" sz="1200" baseline="0" dirty="0" smtClean="0"/>
              <a:t> it happen</a:t>
            </a:r>
          </a:p>
          <a:p>
            <a:r>
              <a:rPr lang="en-US" sz="1200" baseline="0" dirty="0" smtClean="0"/>
              <a:t>Application – make it happen</a:t>
            </a:r>
            <a:endParaRPr lang="en-US" dirty="0"/>
          </a:p>
        </p:txBody>
      </p:sp>
      <p:sp>
        <p:nvSpPr>
          <p:cNvPr id="4" name="Slide Number Placeholder 3"/>
          <p:cNvSpPr>
            <a:spLocks noGrp="1"/>
          </p:cNvSpPr>
          <p:nvPr>
            <p:ph type="sldNum" sz="quarter" idx="10"/>
          </p:nvPr>
        </p:nvSpPr>
        <p:spPr/>
        <p:txBody>
          <a:bodyPr/>
          <a:lstStyle/>
          <a:p>
            <a:fld id="{17923355-EBB6-114C-8B73-E65A5FCDEA63}" type="slidenum">
              <a:rPr lang="en-US" smtClean="0"/>
              <a:t>5</a:t>
            </a:fld>
            <a:endParaRPr lang="en-US"/>
          </a:p>
        </p:txBody>
      </p:sp>
    </p:spTree>
    <p:extLst>
      <p:ext uri="{BB962C8B-B14F-4D97-AF65-F5344CB8AC3E}">
        <p14:creationId xmlns:p14="http://schemas.microsoft.com/office/powerpoint/2010/main" val="173617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oversight by a national steering committee, the key steps in implementing this dissemination project included </a:t>
            </a:r>
          </a:p>
          <a:p>
            <a:r>
              <a:rPr lang="en-US" sz="1200" kern="1200" dirty="0" smtClean="0">
                <a:solidFill>
                  <a:schemeClr val="tx1"/>
                </a:solidFill>
                <a:effectLst/>
                <a:latin typeface="+mn-lt"/>
                <a:ea typeface="+mn-ea"/>
                <a:cs typeface="+mn-cs"/>
              </a:rPr>
              <a:t>pre-visit site preparation including an online survey on additional information that the attendees would like to receive</a:t>
            </a:r>
            <a:r>
              <a:rPr lang="en-US" dirty="0" smtClean="0">
                <a:effectLst/>
              </a:rPr>
              <a:t> </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co-principal investigators of this proposal have performed a systematic literature review to synthesize the evidence on exercise limitation and training in SOT. Our CIHR-funded planning meeting was instrumental in collecting best practices in exercise training and assessment from national and international experts. The perceived barriers that healthcare professionals and patients encounter regarding exercise training were also discussed at the meeting. </a:t>
            </a:r>
          </a:p>
          <a:p>
            <a:endParaRPr lang="en-US" dirty="0"/>
          </a:p>
        </p:txBody>
      </p:sp>
      <p:sp>
        <p:nvSpPr>
          <p:cNvPr id="4" name="Slide Number Placeholder 3"/>
          <p:cNvSpPr>
            <a:spLocks noGrp="1"/>
          </p:cNvSpPr>
          <p:nvPr>
            <p:ph type="sldNum" sz="quarter" idx="10"/>
          </p:nvPr>
        </p:nvSpPr>
        <p:spPr/>
        <p:txBody>
          <a:bodyPr/>
          <a:lstStyle/>
          <a:p>
            <a:fld id="{17923355-EBB6-114C-8B73-E65A5FCDEA63}" type="slidenum">
              <a:rPr lang="en-US" smtClean="0"/>
              <a:t>6</a:t>
            </a:fld>
            <a:endParaRPr lang="en-US"/>
          </a:p>
        </p:txBody>
      </p:sp>
    </p:spTree>
    <p:extLst>
      <p:ext uri="{BB962C8B-B14F-4D97-AF65-F5344CB8AC3E}">
        <p14:creationId xmlns:p14="http://schemas.microsoft.com/office/powerpoint/2010/main" val="174193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 multi-organ transplanted </a:t>
            </a:r>
            <a:r>
              <a:rPr lang="en-US" dirty="0" err="1" smtClean="0"/>
              <a:t>centres</a:t>
            </a:r>
            <a:r>
              <a:rPr lang="en-US" dirty="0" smtClean="0"/>
              <a:t> were visited across Canada</a:t>
            </a:r>
          </a:p>
          <a:p>
            <a:r>
              <a:rPr lang="en-US" dirty="0" smtClean="0"/>
              <a:t>More than 280 HCPs attended the </a:t>
            </a:r>
            <a:r>
              <a:rPr lang="en-US" baseline="0" dirty="0" smtClean="0"/>
              <a:t> </a:t>
            </a:r>
            <a:r>
              <a:rPr lang="en-US" dirty="0" smtClean="0"/>
              <a:t>onsite presentations</a:t>
            </a:r>
          </a:p>
          <a:p>
            <a:endParaRPr lang="en-US" dirty="0" smtClean="0"/>
          </a:p>
          <a:p>
            <a:r>
              <a:rPr lang="en-US" dirty="0" smtClean="0"/>
              <a:t>	EVALUATIONS</a:t>
            </a:r>
            <a:r>
              <a:rPr lang="en-US" baseline="0" dirty="0" smtClean="0"/>
              <a:t> GOOD TO EXCELLENT</a:t>
            </a:r>
          </a:p>
          <a:p>
            <a:r>
              <a:rPr lang="en-US" baseline="0" dirty="0" smtClean="0"/>
              <a:t>Likelihood to use the information to clinical practice – likely </a:t>
            </a:r>
            <a:endParaRPr lang="en-US" dirty="0" smtClean="0"/>
          </a:p>
        </p:txBody>
      </p:sp>
      <p:sp>
        <p:nvSpPr>
          <p:cNvPr id="4" name="Slide Number Placeholder 3"/>
          <p:cNvSpPr>
            <a:spLocks noGrp="1"/>
          </p:cNvSpPr>
          <p:nvPr>
            <p:ph type="sldNum" sz="quarter" idx="10"/>
          </p:nvPr>
        </p:nvSpPr>
        <p:spPr/>
        <p:txBody>
          <a:bodyPr/>
          <a:lstStyle/>
          <a:p>
            <a:fld id="{27B80D1B-16F4-5C4E-A155-8EC6346E31D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8869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workshop was delivered for patients and their families (adults and children)</a:t>
            </a:r>
          </a:p>
          <a:p>
            <a:endParaRPr lang="en-US" dirty="0" smtClean="0"/>
          </a:p>
          <a:p>
            <a:endParaRPr lang="en-US" dirty="0" smtClean="0"/>
          </a:p>
          <a:p>
            <a:pPr marL="285750" indent="-285750" defTabSz="457200" fontAlgn="auto">
              <a:spcBef>
                <a:spcPts val="0"/>
              </a:spcBef>
              <a:spcAft>
                <a:spcPts val="0"/>
              </a:spcAft>
              <a:buFont typeface="Wingdings" charset="2"/>
              <a:buChar char="ü"/>
            </a:pPr>
            <a:r>
              <a:rPr lang="en-US" sz="1200" dirty="0" smtClean="0">
                <a:latin typeface="+mn-lt"/>
                <a:ea typeface=""/>
              </a:rPr>
              <a:t>Published soon: details about participants characteristics, their level of physical activity, workshop evaluation </a:t>
            </a:r>
          </a:p>
          <a:p>
            <a:pPr marL="285750" indent="-285750" defTabSz="457200" fontAlgn="auto">
              <a:spcBef>
                <a:spcPts val="0"/>
              </a:spcBef>
              <a:spcAft>
                <a:spcPts val="0"/>
              </a:spcAft>
              <a:buFont typeface="Wingdings" charset="2"/>
              <a:buChar char="ü"/>
            </a:pPr>
            <a:r>
              <a:rPr lang="en-US" sz="1200" dirty="0" smtClean="0">
                <a:latin typeface="+mn-lt"/>
                <a:ea typeface=""/>
              </a:rPr>
              <a:t>Survey on whether or not they achieved their personal goals</a:t>
            </a:r>
          </a:p>
          <a:p>
            <a:endParaRPr lang="en-US" dirty="0"/>
          </a:p>
        </p:txBody>
      </p:sp>
      <p:sp>
        <p:nvSpPr>
          <p:cNvPr id="4" name="Slide Number Placeholder 3"/>
          <p:cNvSpPr>
            <a:spLocks noGrp="1"/>
          </p:cNvSpPr>
          <p:nvPr>
            <p:ph type="sldNum" sz="quarter" idx="10"/>
          </p:nvPr>
        </p:nvSpPr>
        <p:spPr/>
        <p:txBody>
          <a:bodyPr/>
          <a:lstStyle/>
          <a:p>
            <a:fld id="{17923355-EBB6-114C-8B73-E65A5FCDEA63}" type="slidenum">
              <a:rPr lang="en-US" smtClean="0"/>
              <a:t>8</a:t>
            </a:fld>
            <a:endParaRPr lang="en-US"/>
          </a:p>
        </p:txBody>
      </p:sp>
    </p:spTree>
    <p:extLst>
      <p:ext uri="{BB962C8B-B14F-4D97-AF65-F5344CB8AC3E}">
        <p14:creationId xmlns:p14="http://schemas.microsoft.com/office/powerpoint/2010/main" val="151737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Can-Restore website (videos and slides)</a:t>
            </a:r>
          </a:p>
          <a:p>
            <a:endParaRPr lang="en-US" dirty="0" smtClean="0"/>
          </a:p>
          <a:p>
            <a:r>
              <a:rPr lang="en-US" dirty="0" smtClean="0"/>
              <a:t>This</a:t>
            </a:r>
            <a:r>
              <a:rPr lang="en-US" baseline="0" dirty="0" smtClean="0"/>
              <a:t> is the website that was created</a:t>
            </a:r>
          </a:p>
          <a:p>
            <a:endParaRPr lang="en-US" baseline="0" dirty="0" smtClean="0"/>
          </a:p>
          <a:p>
            <a:r>
              <a:rPr lang="en-US" baseline="0" dirty="0" smtClean="0"/>
              <a:t>Another important accomplishment was the recognition of this project by the Canadian National Transplant Research Program which incorporated our dissemination into their structure.</a:t>
            </a:r>
          </a:p>
          <a:p>
            <a:r>
              <a:rPr lang="en-US" baseline="0" dirty="0" smtClean="0"/>
              <a:t>They offered assistance to create the CAN-RESTORE website and to host it.</a:t>
            </a:r>
          </a:p>
          <a:p>
            <a:r>
              <a:rPr lang="en-US" baseline="0" dirty="0" smtClean="0"/>
              <a:t>The CNTRP -</a:t>
            </a:r>
            <a:r>
              <a:rPr lang="en-US" dirty="0" smtClean="0">
                <a:effectLst/>
              </a:rPr>
              <a:t>connects more than </a:t>
            </a:r>
            <a:r>
              <a:rPr lang="en-US" b="1" dirty="0" smtClean="0">
                <a:effectLst/>
              </a:rPr>
              <a:t>300</a:t>
            </a:r>
            <a:r>
              <a:rPr lang="en-US" dirty="0" smtClean="0">
                <a:effectLst/>
              </a:rPr>
              <a:t> scientists, students, collaborators, patient partners and knowledge-users at </a:t>
            </a:r>
            <a:r>
              <a:rPr lang="en-US" b="1" dirty="0" smtClean="0">
                <a:effectLst/>
              </a:rPr>
              <a:t>30</a:t>
            </a:r>
            <a:r>
              <a:rPr lang="en-US" dirty="0" smtClean="0">
                <a:effectLst/>
              </a:rPr>
              <a:t> sites throughout Canada to carry out research and develop resources to increase access to transplantation and improve survival and quality of life of transplant patients </a:t>
            </a:r>
          </a:p>
          <a:p>
            <a:r>
              <a:rPr lang="en-US" dirty="0" smtClean="0">
                <a:effectLst/>
              </a:rPr>
              <a:t>They received</a:t>
            </a:r>
            <a:r>
              <a:rPr lang="en-US" baseline="0" dirty="0" smtClean="0">
                <a:effectLst/>
              </a:rPr>
              <a:t> 33 million dollars in 2013 from different funding partners</a:t>
            </a:r>
            <a:r>
              <a:rPr lang="is-IS" baseline="0" dirty="0" smtClean="0">
                <a:effectLst/>
              </a:rPr>
              <a:t>…</a:t>
            </a:r>
          </a:p>
          <a:p>
            <a:r>
              <a:rPr lang="en-US" baseline="0" dirty="0" smtClean="0">
                <a:effectLst/>
              </a:rPr>
              <a:t>A</a:t>
            </a:r>
            <a:r>
              <a:rPr lang="is-IS" baseline="0" dirty="0" smtClean="0">
                <a:effectLst/>
              </a:rPr>
              <a:t> program that originally consisted of physicians, surgeons and basic scientist in the are of immunology. We are thrilled to be part of the CNTRP and bring the the notion that rehabilitation is important for transplant candidates and recipients.</a:t>
            </a:r>
          </a:p>
          <a:p>
            <a:endParaRPr lang="en-US" dirty="0"/>
          </a:p>
        </p:txBody>
      </p:sp>
      <p:sp>
        <p:nvSpPr>
          <p:cNvPr id="4" name="Slide Number Placeholder 3"/>
          <p:cNvSpPr>
            <a:spLocks noGrp="1"/>
          </p:cNvSpPr>
          <p:nvPr>
            <p:ph type="sldNum" sz="quarter" idx="10"/>
          </p:nvPr>
        </p:nvSpPr>
        <p:spPr/>
        <p:txBody>
          <a:bodyPr/>
          <a:lstStyle/>
          <a:p>
            <a:fld id="{17923355-EBB6-114C-8B73-E65A5FCDEA63}" type="slidenum">
              <a:rPr lang="en-US" smtClean="0"/>
              <a:t>9</a:t>
            </a:fld>
            <a:endParaRPr lang="en-US"/>
          </a:p>
        </p:txBody>
      </p:sp>
    </p:spTree>
    <p:extLst>
      <p:ext uri="{BB962C8B-B14F-4D97-AF65-F5344CB8AC3E}">
        <p14:creationId xmlns:p14="http://schemas.microsoft.com/office/powerpoint/2010/main" val="95881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dissemination project provided </a:t>
            </a:r>
            <a:endParaRPr lang="en-US" dirty="0"/>
          </a:p>
        </p:txBody>
      </p:sp>
      <p:sp>
        <p:nvSpPr>
          <p:cNvPr id="4" name="Slide Number Placeholder 3"/>
          <p:cNvSpPr>
            <a:spLocks noGrp="1"/>
          </p:cNvSpPr>
          <p:nvPr>
            <p:ph type="sldNum" sz="quarter" idx="10"/>
          </p:nvPr>
        </p:nvSpPr>
        <p:spPr/>
        <p:txBody>
          <a:bodyPr/>
          <a:lstStyle/>
          <a:p>
            <a:fld id="{17923355-EBB6-114C-8B73-E65A5FCDEA63}" type="slidenum">
              <a:rPr lang="en-US" smtClean="0"/>
              <a:t>10</a:t>
            </a:fld>
            <a:endParaRPr lang="en-US"/>
          </a:p>
        </p:txBody>
      </p:sp>
    </p:spTree>
    <p:extLst>
      <p:ext uri="{BB962C8B-B14F-4D97-AF65-F5344CB8AC3E}">
        <p14:creationId xmlns:p14="http://schemas.microsoft.com/office/powerpoint/2010/main" val="134801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4.t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4.t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Rectangle 8"/>
          <p:cNvSpPr/>
          <p:nvPr userDrawn="1"/>
        </p:nvSpPr>
        <p:spPr bwMode="auto">
          <a:xfrm>
            <a:off x="7086600" y="-4818"/>
            <a:ext cx="2057400" cy="1411200"/>
          </a:xfrm>
          <a:prstGeom prst="rect">
            <a:avLst/>
          </a:prstGeom>
          <a:solidFill>
            <a:srgbClr val="63AEF1"/>
          </a:solidFill>
          <a:ln w="12700" cap="sq" cmpd="sng" algn="ctr">
            <a:no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noProof="0">
              <a:ln>
                <a:noFill/>
              </a:ln>
              <a:solidFill>
                <a:schemeClr val="tx1"/>
              </a:solidFill>
              <a:effectLst/>
              <a:latin typeface="Arial" charset="0"/>
              <a:ea typeface="ＭＳ Ｐゴシック" charset="0"/>
            </a:endParaRPr>
          </a:p>
        </p:txBody>
      </p:sp>
      <p:sp>
        <p:nvSpPr>
          <p:cNvPr id="2" name="Titre 1"/>
          <p:cNvSpPr>
            <a:spLocks noGrp="1"/>
          </p:cNvSpPr>
          <p:nvPr>
            <p:ph type="ctrTitle"/>
          </p:nvPr>
        </p:nvSpPr>
        <p:spPr>
          <a:xfrm>
            <a:off x="685800" y="2130425"/>
            <a:ext cx="7772400" cy="1470025"/>
          </a:xfrm>
        </p:spPr>
        <p:txBody>
          <a:bodyPr/>
          <a:lstStyle/>
          <a:p>
            <a:r>
              <a:rPr lang="en-CA" noProof="0" smtClean="0"/>
              <a:t>Click to edit Master title style</a:t>
            </a:r>
            <a:endParaRPr lang="en-CA" noProof="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noProof="0" smtClean="0"/>
              <a:t>Click to edit Master subtitle style</a:t>
            </a:r>
            <a:endParaRPr lang="en-CA" noProof="0"/>
          </a:p>
        </p:txBody>
      </p:sp>
      <p:sp>
        <p:nvSpPr>
          <p:cNvPr id="4" name="Espace réservé de la date 3"/>
          <p:cNvSpPr>
            <a:spLocks noGrp="1"/>
          </p:cNvSpPr>
          <p:nvPr>
            <p:ph type="dt" sz="half" idx="10"/>
          </p:nvPr>
        </p:nvSpPr>
        <p:spPr/>
        <p:txBody>
          <a:bodyPr/>
          <a:lstStyle>
            <a:lvl1pPr>
              <a:defRPr/>
            </a:lvl1pPr>
          </a:lstStyle>
          <a:p>
            <a:endParaRPr lang="en-CA" noProof="0"/>
          </a:p>
        </p:txBody>
      </p:sp>
      <p:sp>
        <p:nvSpPr>
          <p:cNvPr id="5" name="Espace réservé du pied de page 4"/>
          <p:cNvSpPr>
            <a:spLocks noGrp="1"/>
          </p:cNvSpPr>
          <p:nvPr>
            <p:ph type="ftr" sz="quarter" idx="11"/>
          </p:nvPr>
        </p:nvSpPr>
        <p:spPr/>
        <p:txBody>
          <a:bodyPr/>
          <a:lstStyle>
            <a:lvl1pPr>
              <a:defRPr/>
            </a:lvl1pPr>
          </a:lstStyle>
          <a:p>
            <a:endParaRPr lang="en-CA" noProof="0"/>
          </a:p>
        </p:txBody>
      </p:sp>
      <p:sp>
        <p:nvSpPr>
          <p:cNvPr id="6" name="Espace réservé du numéro de diapositive 5"/>
          <p:cNvSpPr>
            <a:spLocks noGrp="1"/>
          </p:cNvSpPr>
          <p:nvPr>
            <p:ph type="sldNum" sz="quarter" idx="12"/>
          </p:nvPr>
        </p:nvSpPr>
        <p:spPr/>
        <p:txBody>
          <a:bodyPr/>
          <a:lstStyle>
            <a:lvl1pPr>
              <a:defRPr/>
            </a:lvl1pPr>
          </a:lstStyle>
          <a:p>
            <a:fld id="{576DB4A5-FAE6-0849-B45A-B35EE3AC39F5}" type="slidenum">
              <a:rPr lang="en-CA" noProof="0" smtClean="0"/>
              <a:pPr/>
              <a:t>‹#›</a:t>
            </a:fld>
            <a:endParaRPr lang="en-CA" noProof="0"/>
          </a:p>
        </p:txBody>
      </p:sp>
      <p:pic>
        <p:nvPicPr>
          <p:cNvPr id="7" name="Picture 8" descr="banner-darkblue-r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235825" cy="141287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descr="McGill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0200" y="6199707"/>
            <a:ext cx="2438400" cy="571303"/>
          </a:xfrm>
          <a:prstGeom prst="rect">
            <a:avLst/>
          </a:prstGeom>
        </p:spPr>
      </p:pic>
    </p:spTree>
    <p:extLst>
      <p:ext uri="{BB962C8B-B14F-4D97-AF65-F5344CB8AC3E}">
        <p14:creationId xmlns:p14="http://schemas.microsoft.com/office/powerpoint/2010/main" val="384451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solidFill>
                  <a:srgbClr val="FF0000"/>
                </a:solidFill>
              </a:defRPr>
            </a:lvl1pPr>
          </a:lstStyle>
          <a:p>
            <a:r>
              <a:rPr lang="en-CA" noProof="0" smtClean="0"/>
              <a:t>Click to edit Master title style</a:t>
            </a:r>
            <a:endParaRPr lang="en-CA" noProof="0"/>
          </a:p>
        </p:txBody>
      </p:sp>
      <p:sp>
        <p:nvSpPr>
          <p:cNvPr id="3" name="Espace réservé du texte vertical 2"/>
          <p:cNvSpPr>
            <a:spLocks noGrp="1"/>
          </p:cNvSpPr>
          <p:nvPr>
            <p:ph type="body" orient="vert" idx="1"/>
          </p:nvPr>
        </p:nvSpPr>
        <p:spPr/>
        <p:txBody>
          <a:bodyPr vert="eaVert"/>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sp>
        <p:nvSpPr>
          <p:cNvPr id="4" name="Espace réservé de la date 3"/>
          <p:cNvSpPr>
            <a:spLocks noGrp="1"/>
          </p:cNvSpPr>
          <p:nvPr>
            <p:ph type="dt" sz="half" idx="10"/>
          </p:nvPr>
        </p:nvSpPr>
        <p:spPr/>
        <p:txBody>
          <a:bodyPr/>
          <a:lstStyle>
            <a:lvl1pPr>
              <a:defRPr/>
            </a:lvl1pPr>
          </a:lstStyle>
          <a:p>
            <a:endParaRPr lang="en-CA" noProof="0"/>
          </a:p>
        </p:txBody>
      </p:sp>
      <p:sp>
        <p:nvSpPr>
          <p:cNvPr id="5" name="Espace réservé du pied de page 4"/>
          <p:cNvSpPr>
            <a:spLocks noGrp="1"/>
          </p:cNvSpPr>
          <p:nvPr>
            <p:ph type="ftr" sz="quarter" idx="11"/>
          </p:nvPr>
        </p:nvSpPr>
        <p:spPr/>
        <p:txBody>
          <a:bodyPr/>
          <a:lstStyle>
            <a:lvl1pPr>
              <a:defRPr/>
            </a:lvl1pPr>
          </a:lstStyle>
          <a:p>
            <a:endParaRPr lang="en-CA" noProof="0"/>
          </a:p>
        </p:txBody>
      </p:sp>
      <p:sp>
        <p:nvSpPr>
          <p:cNvPr id="6" name="Espace réservé du numéro de diapositive 5"/>
          <p:cNvSpPr>
            <a:spLocks noGrp="1"/>
          </p:cNvSpPr>
          <p:nvPr>
            <p:ph type="sldNum" sz="quarter" idx="12"/>
          </p:nvPr>
        </p:nvSpPr>
        <p:spPr/>
        <p:txBody>
          <a:bodyPr/>
          <a:lstStyle>
            <a:lvl1pPr>
              <a:defRPr/>
            </a:lvl1pPr>
          </a:lstStyle>
          <a:p>
            <a:fld id="{CF952E67-3276-9241-83FD-4A7FD8F9FF29}" type="slidenum">
              <a:rPr lang="en-CA" noProof="0" smtClean="0"/>
              <a:pPr/>
              <a:t>‹#›</a:t>
            </a:fld>
            <a:endParaRPr lang="en-CA" noProof="0"/>
          </a:p>
        </p:txBody>
      </p:sp>
      <p:pic>
        <p:nvPicPr>
          <p:cNvPr id="16" name="Image 15" descr="McGill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0200" y="6199707"/>
            <a:ext cx="2438400" cy="571303"/>
          </a:xfrm>
          <a:prstGeom prst="rect">
            <a:avLst/>
          </a:prstGeom>
        </p:spPr>
      </p:pic>
      <p:pic>
        <p:nvPicPr>
          <p:cNvPr id="17" name="Image 16" descr="demo 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49" y="6112717"/>
            <a:ext cx="685800" cy="745283"/>
          </a:xfrm>
          <a:prstGeom prst="rect">
            <a:avLst/>
          </a:prstGeom>
        </p:spPr>
      </p:pic>
    </p:spTree>
    <p:extLst>
      <p:ext uri="{BB962C8B-B14F-4D97-AF65-F5344CB8AC3E}">
        <p14:creationId xmlns:p14="http://schemas.microsoft.com/office/powerpoint/2010/main" val="207749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CA" noProof="0" smtClean="0"/>
              <a:t>Click to edit Master title style</a:t>
            </a:r>
            <a:endParaRPr lang="en-CA" noProof="0"/>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sp>
        <p:nvSpPr>
          <p:cNvPr id="4" name="Espace réservé de la date 3"/>
          <p:cNvSpPr>
            <a:spLocks noGrp="1"/>
          </p:cNvSpPr>
          <p:nvPr>
            <p:ph type="dt" sz="half" idx="10"/>
          </p:nvPr>
        </p:nvSpPr>
        <p:spPr/>
        <p:txBody>
          <a:bodyPr/>
          <a:lstStyle>
            <a:lvl1pPr>
              <a:defRPr/>
            </a:lvl1pPr>
          </a:lstStyle>
          <a:p>
            <a:endParaRPr lang="en-CA" noProof="0"/>
          </a:p>
        </p:txBody>
      </p:sp>
      <p:sp>
        <p:nvSpPr>
          <p:cNvPr id="5" name="Espace réservé du pied de page 4"/>
          <p:cNvSpPr>
            <a:spLocks noGrp="1"/>
          </p:cNvSpPr>
          <p:nvPr>
            <p:ph type="ftr" sz="quarter" idx="11"/>
          </p:nvPr>
        </p:nvSpPr>
        <p:spPr/>
        <p:txBody>
          <a:bodyPr/>
          <a:lstStyle>
            <a:lvl1pPr>
              <a:defRPr/>
            </a:lvl1pPr>
          </a:lstStyle>
          <a:p>
            <a:endParaRPr lang="en-CA" noProof="0"/>
          </a:p>
        </p:txBody>
      </p:sp>
      <p:sp>
        <p:nvSpPr>
          <p:cNvPr id="6" name="Espace réservé du numéro de diapositive 5"/>
          <p:cNvSpPr>
            <a:spLocks noGrp="1"/>
          </p:cNvSpPr>
          <p:nvPr>
            <p:ph type="sldNum" sz="quarter" idx="12"/>
          </p:nvPr>
        </p:nvSpPr>
        <p:spPr/>
        <p:txBody>
          <a:bodyPr/>
          <a:lstStyle>
            <a:lvl1pPr>
              <a:defRPr/>
            </a:lvl1pPr>
          </a:lstStyle>
          <a:p>
            <a:fld id="{DEEDB4C8-7BAB-3A47-922A-6447F0FB0543}" type="slidenum">
              <a:rPr lang="en-CA" noProof="0" smtClean="0"/>
              <a:pPr/>
              <a:t>‹#›</a:t>
            </a:fld>
            <a:endParaRPr lang="en-CA" noProof="0"/>
          </a:p>
        </p:txBody>
      </p:sp>
      <p:pic>
        <p:nvPicPr>
          <p:cNvPr id="16" name="Image 15" descr="McGill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0200" y="6199707"/>
            <a:ext cx="2438400" cy="571303"/>
          </a:xfrm>
          <a:prstGeom prst="rect">
            <a:avLst/>
          </a:prstGeom>
        </p:spPr>
      </p:pic>
      <p:pic>
        <p:nvPicPr>
          <p:cNvPr id="17" name="Image 16" descr="demo 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49" y="6112717"/>
            <a:ext cx="685800" cy="745283"/>
          </a:xfrm>
          <a:prstGeom prst="rect">
            <a:avLst/>
          </a:prstGeom>
        </p:spPr>
      </p:pic>
    </p:spTree>
    <p:extLst>
      <p:ext uri="{BB962C8B-B14F-4D97-AF65-F5344CB8AC3E}">
        <p14:creationId xmlns:p14="http://schemas.microsoft.com/office/powerpoint/2010/main" val="216099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venir Black"/>
                <a:cs typeface="Avenir Black"/>
              </a:defRPr>
            </a:lvl1p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venir Medium"/>
                <a:cs typeface="Avenir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4" name="Date Placeholder 3"/>
          <p:cNvSpPr>
            <a:spLocks noGrp="1"/>
          </p:cNvSpPr>
          <p:nvPr>
            <p:ph type="dt" sz="half" idx="10"/>
          </p:nvPr>
        </p:nvSpPr>
        <p:spPr/>
        <p:txBody>
          <a:bodyPr/>
          <a:lstStyle/>
          <a:p>
            <a:fld id="{A6F43F30-F9C1-FB41-9D7D-68B27F68CDF8}" type="datetimeFigureOut">
              <a:rPr lang="en-US" smtClean="0">
                <a:solidFill>
                  <a:prstClr val="black">
                    <a:tint val="75000"/>
                  </a:prstClr>
                </a:solidFill>
              </a:rPr>
              <a:pPr/>
              <a:t>5/5/16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38DAAE-F1A5-BA4E-B7B0-6A794B5DAD30}" type="slidenum">
              <a:rPr lang="en-US" smtClean="0">
                <a:solidFill>
                  <a:prstClr val="black">
                    <a:tint val="75000"/>
                  </a:prstClr>
                </a:solidFill>
              </a:rPr>
              <a:pPr/>
              <a:t>‹#›</a:t>
            </a:fld>
            <a:endParaRPr lang="en-US">
              <a:solidFill>
                <a:prstClr val="black">
                  <a:tint val="75000"/>
                </a:prstClr>
              </a:solidFill>
            </a:endParaRPr>
          </a:p>
        </p:txBody>
      </p:sp>
      <p:pic>
        <p:nvPicPr>
          <p:cNvPr id="9" name="Picture 8" descr="CANRESTORED27aR04cP01ZL-Johnson4c.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9106" y="6036398"/>
            <a:ext cx="2101387" cy="750195"/>
          </a:xfrm>
          <a:prstGeom prst="rect">
            <a:avLst/>
          </a:prstGeom>
        </p:spPr>
      </p:pic>
      <p:sp>
        <p:nvSpPr>
          <p:cNvPr id="11" name="Rectangle 10"/>
          <p:cNvSpPr/>
          <p:nvPr userDrawn="1"/>
        </p:nvSpPr>
        <p:spPr>
          <a:xfrm>
            <a:off x="7313740" y="6127015"/>
            <a:ext cx="1496927" cy="229335"/>
          </a:xfrm>
          <a:prstGeom prst="rect">
            <a:avLst/>
          </a:prstGeom>
          <a:solidFill>
            <a:srgbClr val="016A3A"/>
          </a:solidFill>
          <a:ln>
            <a:solidFill>
              <a:srgbClr val="016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CA">
              <a:solidFill>
                <a:prstClr val="white"/>
              </a:solidFill>
            </a:endParaRPr>
          </a:p>
        </p:txBody>
      </p:sp>
      <p:sp>
        <p:nvSpPr>
          <p:cNvPr id="12" name="Rectangle 11"/>
          <p:cNvSpPr/>
          <p:nvPr userDrawn="1"/>
        </p:nvSpPr>
        <p:spPr>
          <a:xfrm>
            <a:off x="7772400" y="6508750"/>
            <a:ext cx="1038268" cy="137489"/>
          </a:xfrm>
          <a:prstGeom prst="rect">
            <a:avLst/>
          </a:prstGeom>
          <a:solidFill>
            <a:srgbClr val="016A3A"/>
          </a:solidFill>
          <a:ln>
            <a:solidFill>
              <a:srgbClr val="016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CA">
              <a:solidFill>
                <a:prstClr val="white"/>
              </a:solidFill>
            </a:endParaRPr>
          </a:p>
        </p:txBody>
      </p:sp>
      <p:pic>
        <p:nvPicPr>
          <p:cNvPr id="10" name="Picture 9"/>
          <p:cNvPicPr>
            <a:picLocks noChangeAspect="1"/>
          </p:cNvPicPr>
          <p:nvPr userDrawn="1"/>
        </p:nvPicPr>
        <p:blipFill>
          <a:blip r:embed="rId3"/>
          <a:stretch>
            <a:fillRect/>
          </a:stretch>
        </p:blipFill>
        <p:spPr>
          <a:xfrm>
            <a:off x="260237" y="5907497"/>
            <a:ext cx="1377637" cy="839551"/>
          </a:xfrm>
          <a:prstGeom prst="rect">
            <a:avLst/>
          </a:prstGeom>
        </p:spPr>
      </p:pic>
      <p:pic>
        <p:nvPicPr>
          <p:cNvPr id="13" name="Picture 12"/>
          <p:cNvPicPr>
            <a:picLocks noChangeAspect="1"/>
          </p:cNvPicPr>
          <p:nvPr userDrawn="1"/>
        </p:nvPicPr>
        <p:blipFill>
          <a:blip r:embed="rId4"/>
          <a:stretch>
            <a:fillRect/>
          </a:stretch>
        </p:blipFill>
        <p:spPr>
          <a:xfrm>
            <a:off x="1740060" y="6127015"/>
            <a:ext cx="3134956" cy="522493"/>
          </a:xfrm>
          <a:prstGeom prst="rect">
            <a:avLst/>
          </a:prstGeom>
        </p:spPr>
      </p:pic>
    </p:spTree>
    <p:extLst>
      <p:ext uri="{BB962C8B-B14F-4D97-AF65-F5344CB8AC3E}">
        <p14:creationId xmlns:p14="http://schemas.microsoft.com/office/powerpoint/2010/main" val="1499510895"/>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b="1" i="0">
                <a:latin typeface="Verdana"/>
                <a:cs typeface="Verdana"/>
              </a:defRPr>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lvl1pPr>
              <a:defRPr>
                <a:latin typeface="Avenir Medium"/>
                <a:cs typeface="Avenir Medium"/>
              </a:defRPr>
            </a:lvl1pPr>
            <a:lvl2pPr>
              <a:defRPr>
                <a:latin typeface="Avenir Medium"/>
                <a:cs typeface="Avenir Medium"/>
              </a:defRPr>
            </a:lvl2pPr>
            <a:lvl3pPr>
              <a:defRPr>
                <a:latin typeface="Avenir Medium"/>
                <a:cs typeface="Avenir Medium"/>
              </a:defRPr>
            </a:lvl3pPr>
            <a:lvl4pPr>
              <a:defRPr>
                <a:latin typeface="Avenir Medium"/>
                <a:cs typeface="Avenir Medium"/>
              </a:defRPr>
            </a:lvl4pPr>
            <a:lvl5pPr>
              <a:defRPr>
                <a:latin typeface="Avenir Medium"/>
                <a:cs typeface="Avenir Medium"/>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6F43F30-F9C1-FB41-9D7D-68B27F68CDF8}" type="datetimeFigureOut">
              <a:rPr lang="en-US" smtClean="0">
                <a:solidFill>
                  <a:prstClr val="black">
                    <a:tint val="75000"/>
                  </a:prstClr>
                </a:solidFill>
              </a:rPr>
              <a:pPr/>
              <a:t>5/5/16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38DAAE-F1A5-BA4E-B7B0-6A794B5DAD30}" type="slidenum">
              <a:rPr lang="en-US" smtClean="0">
                <a:solidFill>
                  <a:prstClr val="black">
                    <a:tint val="75000"/>
                  </a:prstClr>
                </a:solidFill>
              </a:rPr>
              <a:pPr/>
              <a:t>‹#›</a:t>
            </a:fld>
            <a:endParaRPr lang="en-US">
              <a:solidFill>
                <a:prstClr val="black">
                  <a:tint val="75000"/>
                </a:prstClr>
              </a:solidFill>
            </a:endParaRPr>
          </a:p>
        </p:txBody>
      </p:sp>
      <p:pic>
        <p:nvPicPr>
          <p:cNvPr id="10" name="Picture 9" descr="CANRESTORED27aR04cP01ZL-Johnson4c.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9106" y="6036398"/>
            <a:ext cx="2101387" cy="750195"/>
          </a:xfrm>
          <a:prstGeom prst="rect">
            <a:avLst/>
          </a:prstGeom>
        </p:spPr>
      </p:pic>
      <p:sp>
        <p:nvSpPr>
          <p:cNvPr id="11" name="Rectangle 10"/>
          <p:cNvSpPr/>
          <p:nvPr userDrawn="1"/>
        </p:nvSpPr>
        <p:spPr>
          <a:xfrm>
            <a:off x="7313740" y="6127015"/>
            <a:ext cx="1496927" cy="229335"/>
          </a:xfrm>
          <a:prstGeom prst="rect">
            <a:avLst/>
          </a:prstGeom>
          <a:solidFill>
            <a:srgbClr val="016A3A"/>
          </a:solidFill>
          <a:ln>
            <a:solidFill>
              <a:srgbClr val="016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CA">
              <a:solidFill>
                <a:prstClr val="white"/>
              </a:solidFill>
            </a:endParaRPr>
          </a:p>
        </p:txBody>
      </p:sp>
      <p:sp>
        <p:nvSpPr>
          <p:cNvPr id="12" name="Rectangle 11"/>
          <p:cNvSpPr/>
          <p:nvPr userDrawn="1"/>
        </p:nvSpPr>
        <p:spPr>
          <a:xfrm>
            <a:off x="7772400" y="6508750"/>
            <a:ext cx="1038268" cy="137489"/>
          </a:xfrm>
          <a:prstGeom prst="rect">
            <a:avLst/>
          </a:prstGeom>
          <a:solidFill>
            <a:srgbClr val="016A3A"/>
          </a:solidFill>
          <a:ln>
            <a:solidFill>
              <a:srgbClr val="016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CA">
              <a:solidFill>
                <a:prstClr val="white"/>
              </a:solidFill>
            </a:endParaRPr>
          </a:p>
        </p:txBody>
      </p:sp>
      <p:pic>
        <p:nvPicPr>
          <p:cNvPr id="13" name="Picture 12"/>
          <p:cNvPicPr>
            <a:picLocks noChangeAspect="1"/>
          </p:cNvPicPr>
          <p:nvPr userDrawn="1"/>
        </p:nvPicPr>
        <p:blipFill>
          <a:blip r:embed="rId3"/>
          <a:stretch>
            <a:fillRect/>
          </a:stretch>
        </p:blipFill>
        <p:spPr>
          <a:xfrm>
            <a:off x="260237" y="5907497"/>
            <a:ext cx="1377637" cy="839551"/>
          </a:xfrm>
          <a:prstGeom prst="rect">
            <a:avLst/>
          </a:prstGeom>
        </p:spPr>
      </p:pic>
      <p:pic>
        <p:nvPicPr>
          <p:cNvPr id="14" name="Picture 13"/>
          <p:cNvPicPr>
            <a:picLocks noChangeAspect="1"/>
          </p:cNvPicPr>
          <p:nvPr userDrawn="1"/>
        </p:nvPicPr>
        <p:blipFill>
          <a:blip r:embed="rId4"/>
          <a:stretch>
            <a:fillRect/>
          </a:stretch>
        </p:blipFill>
        <p:spPr>
          <a:xfrm>
            <a:off x="1740060" y="6127015"/>
            <a:ext cx="3134956" cy="522493"/>
          </a:xfrm>
          <a:prstGeom prst="rect">
            <a:avLst/>
          </a:prstGeom>
        </p:spPr>
      </p:pic>
    </p:spTree>
    <p:extLst>
      <p:ext uri="{BB962C8B-B14F-4D97-AF65-F5344CB8AC3E}">
        <p14:creationId xmlns:p14="http://schemas.microsoft.com/office/powerpoint/2010/main" val="91242199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76286C84-1772-B746-B621-103F161C95A1}" type="datetimeFigureOut">
              <a:rPr lang="en-US" smtClean="0">
                <a:solidFill>
                  <a:prstClr val="black">
                    <a:tint val="75000"/>
                  </a:prstClr>
                </a:solidFill>
              </a:rPr>
              <a:pPr/>
              <a:t>5/5/16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9066BC-D103-CA42-9848-11300DEC25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614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6286C84-1772-B746-B621-103F161C95A1}" type="datetimeFigureOut">
              <a:rPr lang="en-US" smtClean="0">
                <a:solidFill>
                  <a:prstClr val="black">
                    <a:tint val="75000"/>
                  </a:prstClr>
                </a:solidFill>
              </a:rPr>
              <a:pPr/>
              <a:t>5/5/16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9066BC-D103-CA42-9848-11300DEC25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353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6286C84-1772-B746-B621-103F161C95A1}" type="datetimeFigureOut">
              <a:rPr lang="en-US" smtClean="0">
                <a:solidFill>
                  <a:prstClr val="black">
                    <a:tint val="75000"/>
                  </a:prstClr>
                </a:solidFill>
              </a:rPr>
              <a:pPr/>
              <a:t>5/5/16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9066BC-D103-CA42-9848-11300DEC25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98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76286C84-1772-B746-B621-103F161C95A1}" type="datetimeFigureOut">
              <a:rPr lang="en-US" smtClean="0">
                <a:solidFill>
                  <a:prstClr val="black">
                    <a:tint val="75000"/>
                  </a:prstClr>
                </a:solidFill>
              </a:rPr>
              <a:pPr/>
              <a:t>5/5/16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9066BC-D103-CA42-9848-11300DEC25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729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76286C84-1772-B746-B621-103F161C95A1}" type="datetimeFigureOut">
              <a:rPr lang="en-US" smtClean="0">
                <a:solidFill>
                  <a:prstClr val="black">
                    <a:tint val="75000"/>
                  </a:prstClr>
                </a:solidFill>
              </a:rPr>
              <a:pPr/>
              <a:t>5/5/16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9066BC-D103-CA42-9848-11300DEC25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724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76286C84-1772-B746-B621-103F161C95A1}" type="datetimeFigureOut">
              <a:rPr lang="en-US" smtClean="0">
                <a:solidFill>
                  <a:prstClr val="black">
                    <a:tint val="75000"/>
                  </a:prstClr>
                </a:solidFill>
              </a:rPr>
              <a:pPr/>
              <a:t>5/5/16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9066BC-D103-CA42-9848-11300DEC25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0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solidFill>
                  <a:srgbClr val="FF0000"/>
                </a:solidFill>
              </a:defRPr>
            </a:lvl1pPr>
          </a:lstStyle>
          <a:p>
            <a:r>
              <a:rPr lang="en-CA" noProof="0" smtClean="0"/>
              <a:t>Click to edit Master title style</a:t>
            </a:r>
            <a:endParaRPr lang="en-CA" noProof="0"/>
          </a:p>
        </p:txBody>
      </p:sp>
      <p:sp>
        <p:nvSpPr>
          <p:cNvPr id="3" name="Espace réservé du contenu 2"/>
          <p:cNvSpPr>
            <a:spLocks noGrp="1"/>
          </p:cNvSpPr>
          <p:nvPr>
            <p:ph idx="1"/>
          </p:nvPr>
        </p:nvSpPr>
        <p:spPr/>
        <p:txBody>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sp>
        <p:nvSpPr>
          <p:cNvPr id="4" name="Espace réservé de la date 3"/>
          <p:cNvSpPr>
            <a:spLocks noGrp="1"/>
          </p:cNvSpPr>
          <p:nvPr>
            <p:ph type="dt" sz="half" idx="10"/>
          </p:nvPr>
        </p:nvSpPr>
        <p:spPr/>
        <p:txBody>
          <a:bodyPr/>
          <a:lstStyle>
            <a:lvl1pPr>
              <a:defRPr/>
            </a:lvl1pPr>
          </a:lstStyle>
          <a:p>
            <a:endParaRPr lang="en-CA" noProof="0"/>
          </a:p>
        </p:txBody>
      </p:sp>
      <p:sp>
        <p:nvSpPr>
          <p:cNvPr id="5" name="Espace réservé du pied de page 4"/>
          <p:cNvSpPr>
            <a:spLocks noGrp="1"/>
          </p:cNvSpPr>
          <p:nvPr>
            <p:ph type="ftr" sz="quarter" idx="11"/>
          </p:nvPr>
        </p:nvSpPr>
        <p:spPr/>
        <p:txBody>
          <a:bodyPr/>
          <a:lstStyle>
            <a:lvl1pPr>
              <a:defRPr/>
            </a:lvl1pPr>
          </a:lstStyle>
          <a:p>
            <a:endParaRPr lang="en-CA" noProof="0"/>
          </a:p>
        </p:txBody>
      </p:sp>
      <p:sp>
        <p:nvSpPr>
          <p:cNvPr id="6" name="Espace réservé du numéro de diapositive 5"/>
          <p:cNvSpPr>
            <a:spLocks noGrp="1"/>
          </p:cNvSpPr>
          <p:nvPr>
            <p:ph type="sldNum" sz="quarter" idx="12"/>
          </p:nvPr>
        </p:nvSpPr>
        <p:spPr/>
        <p:txBody>
          <a:bodyPr/>
          <a:lstStyle>
            <a:lvl1pPr>
              <a:defRPr/>
            </a:lvl1pPr>
          </a:lstStyle>
          <a:p>
            <a:fld id="{36C2D39D-0577-9E4B-9263-16CDB0286DA4}" type="slidenum">
              <a:rPr lang="en-CA" noProof="0" smtClean="0"/>
              <a:pPr/>
              <a:t>‹#›</a:t>
            </a:fld>
            <a:endParaRPr lang="en-CA" noProof="0"/>
          </a:p>
        </p:txBody>
      </p:sp>
      <p:pic>
        <p:nvPicPr>
          <p:cNvPr id="11" name="Image 10" descr="McGill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0200" y="6199707"/>
            <a:ext cx="2438400" cy="571303"/>
          </a:xfrm>
          <a:prstGeom prst="rect">
            <a:avLst/>
          </a:prstGeom>
        </p:spPr>
      </p:pic>
      <p:pic>
        <p:nvPicPr>
          <p:cNvPr id="13" name="Image 12" descr="demo 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49" y="6112717"/>
            <a:ext cx="685800" cy="745283"/>
          </a:xfrm>
          <a:prstGeom prst="rect">
            <a:avLst/>
          </a:prstGeom>
        </p:spPr>
      </p:pic>
    </p:spTree>
    <p:extLst>
      <p:ext uri="{BB962C8B-B14F-4D97-AF65-F5344CB8AC3E}">
        <p14:creationId xmlns:p14="http://schemas.microsoft.com/office/powerpoint/2010/main" val="1138525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86C84-1772-B746-B621-103F161C95A1}" type="datetimeFigureOut">
              <a:rPr lang="en-US" smtClean="0">
                <a:solidFill>
                  <a:prstClr val="black">
                    <a:tint val="75000"/>
                  </a:prstClr>
                </a:solidFill>
              </a:rPr>
              <a:pPr/>
              <a:t>5/5/16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9066BC-D103-CA42-9848-11300DEC25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327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6286C84-1772-B746-B621-103F161C95A1}" type="datetimeFigureOut">
              <a:rPr lang="en-US" smtClean="0">
                <a:solidFill>
                  <a:prstClr val="black">
                    <a:tint val="75000"/>
                  </a:prstClr>
                </a:solidFill>
              </a:rPr>
              <a:pPr/>
              <a:t>5/5/16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9066BC-D103-CA42-9848-11300DEC25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71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6286C84-1772-B746-B621-103F161C95A1}" type="datetimeFigureOut">
              <a:rPr lang="en-US" smtClean="0">
                <a:solidFill>
                  <a:prstClr val="black">
                    <a:tint val="75000"/>
                  </a:prstClr>
                </a:solidFill>
              </a:rPr>
              <a:pPr/>
              <a:t>5/5/16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9066BC-D103-CA42-9848-11300DEC25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89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6286C84-1772-B746-B621-103F161C95A1}" type="datetimeFigureOut">
              <a:rPr lang="en-US" smtClean="0">
                <a:solidFill>
                  <a:prstClr val="black">
                    <a:tint val="75000"/>
                  </a:prstClr>
                </a:solidFill>
              </a:rPr>
              <a:pPr/>
              <a:t>5/5/16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9066BC-D103-CA42-9848-11300DEC25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077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6286C84-1772-B746-B621-103F161C95A1}" type="datetimeFigureOut">
              <a:rPr lang="en-US" smtClean="0">
                <a:solidFill>
                  <a:prstClr val="black">
                    <a:tint val="75000"/>
                  </a:prstClr>
                </a:solidFill>
              </a:rPr>
              <a:pPr/>
              <a:t>5/5/16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9066BC-D103-CA42-9848-11300DEC25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06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CA" noProof="0" smtClean="0"/>
              <a:t>Click to edit Master title style</a:t>
            </a:r>
            <a:endParaRPr lang="en-CA" noProof="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noProof="0" smtClean="0"/>
              <a:t>Click to edit Master text styles</a:t>
            </a:r>
          </a:p>
        </p:txBody>
      </p:sp>
      <p:sp>
        <p:nvSpPr>
          <p:cNvPr id="4" name="Espace réservé de la date 3"/>
          <p:cNvSpPr>
            <a:spLocks noGrp="1"/>
          </p:cNvSpPr>
          <p:nvPr>
            <p:ph type="dt" sz="half" idx="10"/>
          </p:nvPr>
        </p:nvSpPr>
        <p:spPr/>
        <p:txBody>
          <a:bodyPr/>
          <a:lstStyle>
            <a:lvl1pPr>
              <a:defRPr/>
            </a:lvl1pPr>
          </a:lstStyle>
          <a:p>
            <a:endParaRPr lang="en-CA" noProof="0"/>
          </a:p>
        </p:txBody>
      </p:sp>
      <p:sp>
        <p:nvSpPr>
          <p:cNvPr id="5" name="Espace réservé du pied de page 4"/>
          <p:cNvSpPr>
            <a:spLocks noGrp="1"/>
          </p:cNvSpPr>
          <p:nvPr>
            <p:ph type="ftr" sz="quarter" idx="11"/>
          </p:nvPr>
        </p:nvSpPr>
        <p:spPr/>
        <p:txBody>
          <a:bodyPr/>
          <a:lstStyle>
            <a:lvl1pPr>
              <a:defRPr/>
            </a:lvl1pPr>
          </a:lstStyle>
          <a:p>
            <a:endParaRPr lang="en-CA" noProof="0"/>
          </a:p>
        </p:txBody>
      </p:sp>
      <p:sp>
        <p:nvSpPr>
          <p:cNvPr id="6" name="Espace réservé du numéro de diapositive 5"/>
          <p:cNvSpPr>
            <a:spLocks noGrp="1"/>
          </p:cNvSpPr>
          <p:nvPr>
            <p:ph type="sldNum" sz="quarter" idx="12"/>
          </p:nvPr>
        </p:nvSpPr>
        <p:spPr/>
        <p:txBody>
          <a:bodyPr/>
          <a:lstStyle>
            <a:lvl1pPr>
              <a:defRPr/>
            </a:lvl1pPr>
          </a:lstStyle>
          <a:p>
            <a:fld id="{4CABAFEF-6B82-7542-97D9-4125CA596AA2}" type="slidenum">
              <a:rPr lang="en-CA" noProof="0" smtClean="0"/>
              <a:pPr/>
              <a:t>‹#›</a:t>
            </a:fld>
            <a:endParaRPr lang="en-CA" noProof="0"/>
          </a:p>
        </p:txBody>
      </p:sp>
      <p:pic>
        <p:nvPicPr>
          <p:cNvPr id="7" name="Picture 8" descr="banner-darkblue-r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235825" cy="14128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bwMode="auto">
          <a:xfrm>
            <a:off x="7086600" y="-4818"/>
            <a:ext cx="2057400" cy="1411200"/>
          </a:xfrm>
          <a:prstGeom prst="rect">
            <a:avLst/>
          </a:prstGeom>
          <a:solidFill>
            <a:srgbClr val="63AEF1"/>
          </a:solidFill>
          <a:ln w="12700" cap="sq" cmpd="sng" algn="ctr">
            <a:no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noProof="0">
              <a:ln>
                <a:noFill/>
              </a:ln>
              <a:solidFill>
                <a:schemeClr val="tx1"/>
              </a:solidFill>
              <a:effectLst/>
              <a:latin typeface="Arial" charset="0"/>
              <a:ea typeface="ＭＳ Ｐゴシック" charset="0"/>
            </a:endParaRPr>
          </a:p>
        </p:txBody>
      </p:sp>
      <p:pic>
        <p:nvPicPr>
          <p:cNvPr id="14" name="Image 13" descr="McGill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0200" y="6199707"/>
            <a:ext cx="2438400" cy="571303"/>
          </a:xfrm>
          <a:prstGeom prst="rect">
            <a:avLst/>
          </a:prstGeom>
        </p:spPr>
      </p:pic>
    </p:spTree>
    <p:extLst>
      <p:ext uri="{BB962C8B-B14F-4D97-AF65-F5344CB8AC3E}">
        <p14:creationId xmlns:p14="http://schemas.microsoft.com/office/powerpoint/2010/main" val="353684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noProof="0" smtClean="0"/>
              <a:t>Click to edit Master title style</a:t>
            </a:r>
            <a:endParaRPr lang="en-CA" noProof="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sp>
        <p:nvSpPr>
          <p:cNvPr id="5" name="Espace réservé de la date 4"/>
          <p:cNvSpPr>
            <a:spLocks noGrp="1"/>
          </p:cNvSpPr>
          <p:nvPr>
            <p:ph type="dt" sz="half" idx="10"/>
          </p:nvPr>
        </p:nvSpPr>
        <p:spPr/>
        <p:txBody>
          <a:bodyPr/>
          <a:lstStyle>
            <a:lvl1pPr>
              <a:defRPr/>
            </a:lvl1pPr>
          </a:lstStyle>
          <a:p>
            <a:endParaRPr lang="en-CA" noProof="0"/>
          </a:p>
        </p:txBody>
      </p:sp>
      <p:sp>
        <p:nvSpPr>
          <p:cNvPr id="6" name="Espace réservé du pied de page 5"/>
          <p:cNvSpPr>
            <a:spLocks noGrp="1"/>
          </p:cNvSpPr>
          <p:nvPr>
            <p:ph type="ftr" sz="quarter" idx="11"/>
          </p:nvPr>
        </p:nvSpPr>
        <p:spPr/>
        <p:txBody>
          <a:bodyPr/>
          <a:lstStyle>
            <a:lvl1pPr>
              <a:defRPr/>
            </a:lvl1pPr>
          </a:lstStyle>
          <a:p>
            <a:endParaRPr lang="en-CA" noProof="0"/>
          </a:p>
        </p:txBody>
      </p:sp>
      <p:sp>
        <p:nvSpPr>
          <p:cNvPr id="7" name="Espace réservé du numéro de diapositive 6"/>
          <p:cNvSpPr>
            <a:spLocks noGrp="1"/>
          </p:cNvSpPr>
          <p:nvPr>
            <p:ph type="sldNum" sz="quarter" idx="12"/>
          </p:nvPr>
        </p:nvSpPr>
        <p:spPr/>
        <p:txBody>
          <a:bodyPr/>
          <a:lstStyle>
            <a:lvl1pPr>
              <a:defRPr/>
            </a:lvl1pPr>
          </a:lstStyle>
          <a:p>
            <a:fld id="{3E138202-F61A-8748-A5E5-01C3E12343FA}" type="slidenum">
              <a:rPr lang="en-CA" noProof="0" smtClean="0"/>
              <a:pPr/>
              <a:t>‹#›</a:t>
            </a:fld>
            <a:endParaRPr lang="en-CA" noProof="0"/>
          </a:p>
        </p:txBody>
      </p:sp>
      <p:pic>
        <p:nvPicPr>
          <p:cNvPr id="19" name="Image 18" descr="McGill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0200" y="6199707"/>
            <a:ext cx="2438400" cy="571303"/>
          </a:xfrm>
          <a:prstGeom prst="rect">
            <a:avLst/>
          </a:prstGeom>
        </p:spPr>
      </p:pic>
      <p:pic>
        <p:nvPicPr>
          <p:cNvPr id="20" name="Image 19" descr="demo 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49" y="6112717"/>
            <a:ext cx="685800" cy="745283"/>
          </a:xfrm>
          <a:prstGeom prst="rect">
            <a:avLst/>
          </a:prstGeom>
        </p:spPr>
      </p:pic>
    </p:spTree>
    <p:extLst>
      <p:ext uri="{BB962C8B-B14F-4D97-AF65-F5344CB8AC3E}">
        <p14:creationId xmlns:p14="http://schemas.microsoft.com/office/powerpoint/2010/main" val="165236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CA" noProof="0" smtClean="0"/>
              <a:t>Click to edit Master title style</a:t>
            </a:r>
            <a:endParaRPr lang="en-CA" noProof="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sp>
        <p:nvSpPr>
          <p:cNvPr id="7" name="Espace réservé de la date 6"/>
          <p:cNvSpPr>
            <a:spLocks noGrp="1"/>
          </p:cNvSpPr>
          <p:nvPr>
            <p:ph type="dt" sz="half" idx="10"/>
          </p:nvPr>
        </p:nvSpPr>
        <p:spPr/>
        <p:txBody>
          <a:bodyPr/>
          <a:lstStyle>
            <a:lvl1pPr>
              <a:defRPr/>
            </a:lvl1pPr>
          </a:lstStyle>
          <a:p>
            <a:endParaRPr lang="en-CA" noProof="0"/>
          </a:p>
        </p:txBody>
      </p:sp>
      <p:sp>
        <p:nvSpPr>
          <p:cNvPr id="8" name="Espace réservé du pied de page 7"/>
          <p:cNvSpPr>
            <a:spLocks noGrp="1"/>
          </p:cNvSpPr>
          <p:nvPr>
            <p:ph type="ftr" sz="quarter" idx="11"/>
          </p:nvPr>
        </p:nvSpPr>
        <p:spPr/>
        <p:txBody>
          <a:bodyPr/>
          <a:lstStyle>
            <a:lvl1pPr>
              <a:defRPr/>
            </a:lvl1pPr>
          </a:lstStyle>
          <a:p>
            <a:endParaRPr lang="en-CA" noProof="0"/>
          </a:p>
        </p:txBody>
      </p:sp>
      <p:sp>
        <p:nvSpPr>
          <p:cNvPr id="9" name="Espace réservé du numéro de diapositive 8"/>
          <p:cNvSpPr>
            <a:spLocks noGrp="1"/>
          </p:cNvSpPr>
          <p:nvPr>
            <p:ph type="sldNum" sz="quarter" idx="12"/>
          </p:nvPr>
        </p:nvSpPr>
        <p:spPr/>
        <p:txBody>
          <a:bodyPr/>
          <a:lstStyle>
            <a:lvl1pPr>
              <a:defRPr/>
            </a:lvl1pPr>
          </a:lstStyle>
          <a:p>
            <a:fld id="{B687DA7A-F1E6-9E4D-B176-D6C50599F811}" type="slidenum">
              <a:rPr lang="en-CA" noProof="0" smtClean="0"/>
              <a:pPr/>
              <a:t>‹#›</a:t>
            </a:fld>
            <a:endParaRPr lang="en-CA" noProof="0"/>
          </a:p>
        </p:txBody>
      </p:sp>
      <p:pic>
        <p:nvPicPr>
          <p:cNvPr id="19" name="Image 18" descr="McGill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0200" y="6199707"/>
            <a:ext cx="2438400" cy="571303"/>
          </a:xfrm>
          <a:prstGeom prst="rect">
            <a:avLst/>
          </a:prstGeom>
        </p:spPr>
      </p:pic>
      <p:pic>
        <p:nvPicPr>
          <p:cNvPr id="20" name="Image 19" descr="demo 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49" y="6112717"/>
            <a:ext cx="685800" cy="745283"/>
          </a:xfrm>
          <a:prstGeom prst="rect">
            <a:avLst/>
          </a:prstGeom>
        </p:spPr>
      </p:pic>
    </p:spTree>
    <p:extLst>
      <p:ext uri="{BB962C8B-B14F-4D97-AF65-F5344CB8AC3E}">
        <p14:creationId xmlns:p14="http://schemas.microsoft.com/office/powerpoint/2010/main" val="335952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noProof="0" smtClean="0"/>
              <a:t>Click to edit Master title style</a:t>
            </a:r>
            <a:endParaRPr lang="en-CA" noProof="0"/>
          </a:p>
        </p:txBody>
      </p:sp>
      <p:sp>
        <p:nvSpPr>
          <p:cNvPr id="3" name="Espace réservé de la date 2"/>
          <p:cNvSpPr>
            <a:spLocks noGrp="1"/>
          </p:cNvSpPr>
          <p:nvPr>
            <p:ph type="dt" sz="half" idx="10"/>
          </p:nvPr>
        </p:nvSpPr>
        <p:spPr/>
        <p:txBody>
          <a:bodyPr/>
          <a:lstStyle>
            <a:lvl1pPr>
              <a:defRPr/>
            </a:lvl1pPr>
          </a:lstStyle>
          <a:p>
            <a:endParaRPr lang="en-CA" noProof="0"/>
          </a:p>
        </p:txBody>
      </p:sp>
      <p:sp>
        <p:nvSpPr>
          <p:cNvPr id="4" name="Espace réservé du pied de page 3"/>
          <p:cNvSpPr>
            <a:spLocks noGrp="1"/>
          </p:cNvSpPr>
          <p:nvPr>
            <p:ph type="ftr" sz="quarter" idx="11"/>
          </p:nvPr>
        </p:nvSpPr>
        <p:spPr/>
        <p:txBody>
          <a:bodyPr/>
          <a:lstStyle>
            <a:lvl1pPr>
              <a:defRPr/>
            </a:lvl1pPr>
          </a:lstStyle>
          <a:p>
            <a:endParaRPr lang="en-CA" noProof="0"/>
          </a:p>
        </p:txBody>
      </p:sp>
      <p:sp>
        <p:nvSpPr>
          <p:cNvPr id="5" name="Espace réservé du numéro de diapositive 4"/>
          <p:cNvSpPr>
            <a:spLocks noGrp="1"/>
          </p:cNvSpPr>
          <p:nvPr>
            <p:ph type="sldNum" sz="quarter" idx="12"/>
          </p:nvPr>
        </p:nvSpPr>
        <p:spPr/>
        <p:txBody>
          <a:bodyPr/>
          <a:lstStyle>
            <a:lvl1pPr>
              <a:defRPr/>
            </a:lvl1pPr>
          </a:lstStyle>
          <a:p>
            <a:fld id="{2DB8823E-2AEA-C34F-8854-5357D4261D4E}" type="slidenum">
              <a:rPr lang="en-CA" noProof="0" smtClean="0"/>
              <a:pPr/>
              <a:t>‹#›</a:t>
            </a:fld>
            <a:endParaRPr lang="en-CA" noProof="0"/>
          </a:p>
        </p:txBody>
      </p:sp>
      <p:pic>
        <p:nvPicPr>
          <p:cNvPr id="15" name="Image 14" descr="McGill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0200" y="6199707"/>
            <a:ext cx="2438400" cy="571303"/>
          </a:xfrm>
          <a:prstGeom prst="rect">
            <a:avLst/>
          </a:prstGeom>
        </p:spPr>
      </p:pic>
      <p:pic>
        <p:nvPicPr>
          <p:cNvPr id="16" name="Image 15" descr="demo 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49" y="6112717"/>
            <a:ext cx="685800" cy="745283"/>
          </a:xfrm>
          <a:prstGeom prst="rect">
            <a:avLst/>
          </a:prstGeom>
        </p:spPr>
      </p:pic>
    </p:spTree>
    <p:extLst>
      <p:ext uri="{BB962C8B-B14F-4D97-AF65-F5344CB8AC3E}">
        <p14:creationId xmlns:p14="http://schemas.microsoft.com/office/powerpoint/2010/main" val="375941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en-CA" noProof="0"/>
          </a:p>
        </p:txBody>
      </p:sp>
      <p:sp>
        <p:nvSpPr>
          <p:cNvPr id="3" name="Espace réservé du pied de page 2"/>
          <p:cNvSpPr>
            <a:spLocks noGrp="1"/>
          </p:cNvSpPr>
          <p:nvPr>
            <p:ph type="ftr" sz="quarter" idx="11"/>
          </p:nvPr>
        </p:nvSpPr>
        <p:spPr/>
        <p:txBody>
          <a:bodyPr/>
          <a:lstStyle>
            <a:lvl1pPr>
              <a:defRPr/>
            </a:lvl1pPr>
          </a:lstStyle>
          <a:p>
            <a:endParaRPr lang="en-CA" noProof="0"/>
          </a:p>
        </p:txBody>
      </p:sp>
      <p:sp>
        <p:nvSpPr>
          <p:cNvPr id="4" name="Espace réservé du numéro de diapositive 3"/>
          <p:cNvSpPr>
            <a:spLocks noGrp="1"/>
          </p:cNvSpPr>
          <p:nvPr>
            <p:ph type="sldNum" sz="quarter" idx="12"/>
          </p:nvPr>
        </p:nvSpPr>
        <p:spPr/>
        <p:txBody>
          <a:bodyPr/>
          <a:lstStyle>
            <a:lvl1pPr>
              <a:defRPr/>
            </a:lvl1pPr>
          </a:lstStyle>
          <a:p>
            <a:fld id="{36334D8A-E529-2946-8453-A70027E68333}" type="slidenum">
              <a:rPr lang="en-CA" noProof="0" smtClean="0"/>
              <a:pPr/>
              <a:t>‹#›</a:t>
            </a:fld>
            <a:endParaRPr lang="en-CA" noProof="0"/>
          </a:p>
        </p:txBody>
      </p:sp>
      <p:pic>
        <p:nvPicPr>
          <p:cNvPr id="14" name="Image 13" descr="McGill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0200" y="6199707"/>
            <a:ext cx="2438400" cy="571303"/>
          </a:xfrm>
          <a:prstGeom prst="rect">
            <a:avLst/>
          </a:prstGeom>
        </p:spPr>
      </p:pic>
      <p:pic>
        <p:nvPicPr>
          <p:cNvPr id="15" name="Image 14" descr="demo 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49" y="6112717"/>
            <a:ext cx="685800" cy="745283"/>
          </a:xfrm>
          <a:prstGeom prst="rect">
            <a:avLst/>
          </a:prstGeom>
        </p:spPr>
      </p:pic>
    </p:spTree>
    <p:extLst>
      <p:ext uri="{BB962C8B-B14F-4D97-AF65-F5344CB8AC3E}">
        <p14:creationId xmlns:p14="http://schemas.microsoft.com/office/powerpoint/2010/main" val="374136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solidFill>
                  <a:srgbClr val="FF0000"/>
                </a:solidFill>
              </a:defRPr>
            </a:lvl1pPr>
          </a:lstStyle>
          <a:p>
            <a:r>
              <a:rPr lang="en-CA" noProof="0" smtClean="0"/>
              <a:t>Click to edit Master title style</a:t>
            </a:r>
            <a:endParaRPr lang="en-CA" noProof="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noProof="0" smtClean="0"/>
              <a:t>Click to edit Master text styles</a:t>
            </a:r>
          </a:p>
        </p:txBody>
      </p:sp>
      <p:sp>
        <p:nvSpPr>
          <p:cNvPr id="5" name="Espace réservé de la date 4"/>
          <p:cNvSpPr>
            <a:spLocks noGrp="1"/>
          </p:cNvSpPr>
          <p:nvPr>
            <p:ph type="dt" sz="half" idx="10"/>
          </p:nvPr>
        </p:nvSpPr>
        <p:spPr/>
        <p:txBody>
          <a:bodyPr/>
          <a:lstStyle>
            <a:lvl1pPr>
              <a:defRPr/>
            </a:lvl1pPr>
          </a:lstStyle>
          <a:p>
            <a:endParaRPr lang="en-CA" noProof="0"/>
          </a:p>
        </p:txBody>
      </p:sp>
      <p:sp>
        <p:nvSpPr>
          <p:cNvPr id="6" name="Espace réservé du pied de page 5"/>
          <p:cNvSpPr>
            <a:spLocks noGrp="1"/>
          </p:cNvSpPr>
          <p:nvPr>
            <p:ph type="ftr" sz="quarter" idx="11"/>
          </p:nvPr>
        </p:nvSpPr>
        <p:spPr/>
        <p:txBody>
          <a:bodyPr/>
          <a:lstStyle>
            <a:lvl1pPr>
              <a:defRPr/>
            </a:lvl1pPr>
          </a:lstStyle>
          <a:p>
            <a:endParaRPr lang="en-CA" noProof="0"/>
          </a:p>
        </p:txBody>
      </p:sp>
      <p:sp>
        <p:nvSpPr>
          <p:cNvPr id="7" name="Espace réservé du numéro de diapositive 6"/>
          <p:cNvSpPr>
            <a:spLocks noGrp="1"/>
          </p:cNvSpPr>
          <p:nvPr>
            <p:ph type="sldNum" sz="quarter" idx="12"/>
          </p:nvPr>
        </p:nvSpPr>
        <p:spPr/>
        <p:txBody>
          <a:bodyPr/>
          <a:lstStyle>
            <a:lvl1pPr>
              <a:defRPr/>
            </a:lvl1pPr>
          </a:lstStyle>
          <a:p>
            <a:fld id="{C84781D3-EAF1-BD40-AFC7-289AB89F0DB4}" type="slidenum">
              <a:rPr lang="en-CA" noProof="0" smtClean="0"/>
              <a:pPr/>
              <a:t>‹#›</a:t>
            </a:fld>
            <a:endParaRPr lang="en-CA" noProof="0"/>
          </a:p>
        </p:txBody>
      </p:sp>
      <p:pic>
        <p:nvPicPr>
          <p:cNvPr id="17" name="Image 16" descr="McGill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0200" y="6199707"/>
            <a:ext cx="2438400" cy="571303"/>
          </a:xfrm>
          <a:prstGeom prst="rect">
            <a:avLst/>
          </a:prstGeom>
        </p:spPr>
      </p:pic>
      <p:pic>
        <p:nvPicPr>
          <p:cNvPr id="18" name="Image 17" descr="demo 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49" y="6112717"/>
            <a:ext cx="685800" cy="745283"/>
          </a:xfrm>
          <a:prstGeom prst="rect">
            <a:avLst/>
          </a:prstGeom>
        </p:spPr>
      </p:pic>
    </p:spTree>
    <p:extLst>
      <p:ext uri="{BB962C8B-B14F-4D97-AF65-F5344CB8AC3E}">
        <p14:creationId xmlns:p14="http://schemas.microsoft.com/office/powerpoint/2010/main" val="393810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CA" noProof="0" smtClean="0"/>
              <a:t>Click to edit Master title style</a:t>
            </a:r>
            <a:endParaRPr lang="en-CA" noProof="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noProof="0" smtClean="0"/>
              <a:t>Drag picture to placeholder or click icon to add</a:t>
            </a:r>
            <a:endParaRPr lang="en-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noProof="0" smtClean="0"/>
              <a:t>Click to edit Master text styles</a:t>
            </a:r>
          </a:p>
        </p:txBody>
      </p:sp>
      <p:sp>
        <p:nvSpPr>
          <p:cNvPr id="5" name="Espace réservé de la date 4"/>
          <p:cNvSpPr>
            <a:spLocks noGrp="1"/>
          </p:cNvSpPr>
          <p:nvPr>
            <p:ph type="dt" sz="half" idx="10"/>
          </p:nvPr>
        </p:nvSpPr>
        <p:spPr/>
        <p:txBody>
          <a:bodyPr/>
          <a:lstStyle>
            <a:lvl1pPr>
              <a:defRPr/>
            </a:lvl1pPr>
          </a:lstStyle>
          <a:p>
            <a:endParaRPr lang="en-CA" noProof="0"/>
          </a:p>
        </p:txBody>
      </p:sp>
      <p:sp>
        <p:nvSpPr>
          <p:cNvPr id="6" name="Espace réservé du pied de page 5"/>
          <p:cNvSpPr>
            <a:spLocks noGrp="1"/>
          </p:cNvSpPr>
          <p:nvPr>
            <p:ph type="ftr" sz="quarter" idx="11"/>
          </p:nvPr>
        </p:nvSpPr>
        <p:spPr/>
        <p:txBody>
          <a:bodyPr/>
          <a:lstStyle>
            <a:lvl1pPr>
              <a:defRPr/>
            </a:lvl1pPr>
          </a:lstStyle>
          <a:p>
            <a:endParaRPr lang="en-CA" noProof="0"/>
          </a:p>
        </p:txBody>
      </p:sp>
      <p:sp>
        <p:nvSpPr>
          <p:cNvPr id="7" name="Espace réservé du numéro de diapositive 6"/>
          <p:cNvSpPr>
            <a:spLocks noGrp="1"/>
          </p:cNvSpPr>
          <p:nvPr>
            <p:ph type="sldNum" sz="quarter" idx="12"/>
          </p:nvPr>
        </p:nvSpPr>
        <p:spPr/>
        <p:txBody>
          <a:bodyPr/>
          <a:lstStyle>
            <a:lvl1pPr>
              <a:defRPr/>
            </a:lvl1pPr>
          </a:lstStyle>
          <a:p>
            <a:fld id="{3AC06C75-CDA2-A14C-A982-FFF0DC83E433}" type="slidenum">
              <a:rPr lang="en-CA" noProof="0" smtClean="0"/>
              <a:pPr/>
              <a:t>‹#›</a:t>
            </a:fld>
            <a:endParaRPr lang="en-CA" noProof="0"/>
          </a:p>
        </p:txBody>
      </p:sp>
      <p:pic>
        <p:nvPicPr>
          <p:cNvPr id="17" name="Image 16" descr="McGill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0200" y="6199707"/>
            <a:ext cx="2438400" cy="571303"/>
          </a:xfrm>
          <a:prstGeom prst="rect">
            <a:avLst/>
          </a:prstGeom>
        </p:spPr>
      </p:pic>
      <p:pic>
        <p:nvPicPr>
          <p:cNvPr id="18" name="Image 17" descr="demo 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49" y="6112717"/>
            <a:ext cx="685800" cy="745283"/>
          </a:xfrm>
          <a:prstGeom prst="rect">
            <a:avLst/>
          </a:prstGeom>
        </p:spPr>
      </p:pic>
    </p:spTree>
    <p:extLst>
      <p:ext uri="{BB962C8B-B14F-4D97-AF65-F5344CB8AC3E}">
        <p14:creationId xmlns:p14="http://schemas.microsoft.com/office/powerpoint/2010/main" val="36820814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CA" noProof="0" smtClean="0"/>
              <a:t>Cliquez et modifiez le titre</a:t>
            </a:r>
            <a:endParaRPr lang="en-CA" noProof="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noProof="0" smtClean="0"/>
              <a:t>Cliquez pour modifier les styles du texte du masque</a:t>
            </a:r>
          </a:p>
          <a:p>
            <a:pPr lvl="1"/>
            <a:r>
              <a:rPr lang="en-CA" noProof="0" smtClean="0"/>
              <a:t>Deuxième niveau</a:t>
            </a:r>
          </a:p>
          <a:p>
            <a:pPr lvl="2"/>
            <a:r>
              <a:rPr lang="en-CA" noProof="0" smtClean="0"/>
              <a:t>Troisième niveau</a:t>
            </a:r>
          </a:p>
          <a:p>
            <a:pPr lvl="3"/>
            <a:r>
              <a:rPr lang="en-CA" noProof="0" smtClean="0"/>
              <a:t>Quatrième niveau</a:t>
            </a:r>
          </a:p>
          <a:p>
            <a:pPr lvl="4"/>
            <a:r>
              <a:rPr lang="en-CA" noProof="0" smtClean="0"/>
              <a:t>Cinquième niveau</a:t>
            </a:r>
            <a:endParaRPr lang="en-CA" noProof="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CA" noProof="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CA" noProof="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E096B6C7-CE11-8D4E-B665-48AF22257E8D}" type="slidenum">
              <a:rPr lang="en-CA" noProof="0" smtClean="0"/>
              <a:pPr/>
              <a:t>‹#›</a:t>
            </a:fld>
            <a:endParaRPr lang="en-CA"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b="1">
          <a:solidFill>
            <a:srgbClr val="FF0000"/>
          </a:solidFill>
          <a:latin typeface="Corbel"/>
          <a:ea typeface="+mj-ea"/>
          <a:cs typeface="Corbel"/>
        </a:defRPr>
      </a:lvl1pPr>
      <a:lvl2pPr algn="ctr" rtl="0" eaLnBrk="1" fontAlgn="base" hangingPunct="1">
        <a:spcBef>
          <a:spcPct val="0"/>
        </a:spcBef>
        <a:spcAft>
          <a:spcPct val="0"/>
        </a:spcAft>
        <a:defRPr sz="4400">
          <a:solidFill>
            <a:srgbClr val="000000"/>
          </a:solidFill>
          <a:latin typeface="Arial" charset="0"/>
          <a:ea typeface="ＭＳ Ｐゴシック" charset="0"/>
        </a:defRPr>
      </a:lvl2pPr>
      <a:lvl3pPr algn="ctr" rtl="0" eaLnBrk="1" fontAlgn="base" hangingPunct="1">
        <a:spcBef>
          <a:spcPct val="0"/>
        </a:spcBef>
        <a:spcAft>
          <a:spcPct val="0"/>
        </a:spcAft>
        <a:defRPr sz="4400">
          <a:solidFill>
            <a:srgbClr val="000000"/>
          </a:solidFill>
          <a:latin typeface="Arial" charset="0"/>
          <a:ea typeface="ＭＳ Ｐゴシック" charset="0"/>
        </a:defRPr>
      </a:lvl3pPr>
      <a:lvl4pPr algn="ctr" rtl="0" eaLnBrk="1" fontAlgn="base" hangingPunct="1">
        <a:spcBef>
          <a:spcPct val="0"/>
        </a:spcBef>
        <a:spcAft>
          <a:spcPct val="0"/>
        </a:spcAft>
        <a:defRPr sz="4400">
          <a:solidFill>
            <a:srgbClr val="000000"/>
          </a:solidFill>
          <a:latin typeface="Arial" charset="0"/>
          <a:ea typeface="ＭＳ Ｐゴシック" charset="0"/>
        </a:defRPr>
      </a:lvl4pPr>
      <a:lvl5pPr algn="ctr" rtl="0" eaLnBrk="1" fontAlgn="base" hangingPunct="1">
        <a:spcBef>
          <a:spcPct val="0"/>
        </a:spcBef>
        <a:spcAft>
          <a:spcPct val="0"/>
        </a:spcAft>
        <a:defRPr sz="4400">
          <a:solidFill>
            <a:srgbClr val="000000"/>
          </a:solidFill>
          <a:latin typeface="Arial" charset="0"/>
          <a:ea typeface="ＭＳ Ｐゴシック" charset="0"/>
        </a:defRPr>
      </a:lvl5pPr>
      <a:lvl6pPr marL="457200" algn="ctr" rtl="0" eaLnBrk="1" fontAlgn="base" hangingPunct="1">
        <a:spcBef>
          <a:spcPct val="0"/>
        </a:spcBef>
        <a:spcAft>
          <a:spcPct val="0"/>
        </a:spcAft>
        <a:defRPr sz="4400">
          <a:solidFill>
            <a:srgbClr val="000000"/>
          </a:solidFill>
          <a:latin typeface="Arial" charset="0"/>
          <a:ea typeface="ＭＳ Ｐゴシック" charset="0"/>
        </a:defRPr>
      </a:lvl6pPr>
      <a:lvl7pPr marL="914400" algn="ctr" rtl="0" eaLnBrk="1" fontAlgn="base" hangingPunct="1">
        <a:spcBef>
          <a:spcPct val="0"/>
        </a:spcBef>
        <a:spcAft>
          <a:spcPct val="0"/>
        </a:spcAft>
        <a:defRPr sz="4400">
          <a:solidFill>
            <a:srgbClr val="000000"/>
          </a:solidFill>
          <a:latin typeface="Arial" charset="0"/>
          <a:ea typeface="ＭＳ Ｐゴシック" charset="0"/>
        </a:defRPr>
      </a:lvl7pPr>
      <a:lvl8pPr marL="1371600" algn="ctr" rtl="0" eaLnBrk="1" fontAlgn="base" hangingPunct="1">
        <a:spcBef>
          <a:spcPct val="0"/>
        </a:spcBef>
        <a:spcAft>
          <a:spcPct val="0"/>
        </a:spcAft>
        <a:defRPr sz="4400">
          <a:solidFill>
            <a:srgbClr val="000000"/>
          </a:solidFill>
          <a:latin typeface="Arial" charset="0"/>
          <a:ea typeface="ＭＳ Ｐゴシック" charset="0"/>
        </a:defRPr>
      </a:lvl8pPr>
      <a:lvl9pPr marL="1828800" algn="ctr" rtl="0" eaLnBrk="1" fontAlgn="base" hangingPunct="1">
        <a:spcBef>
          <a:spcPct val="0"/>
        </a:spcBef>
        <a:spcAft>
          <a:spcPct val="0"/>
        </a:spcAft>
        <a:defRPr sz="4400">
          <a:solidFill>
            <a:srgbClr val="000000"/>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Corbel"/>
          <a:ea typeface="+mn-ea"/>
          <a:cs typeface="Corbel"/>
        </a:defRPr>
      </a:lvl1pPr>
      <a:lvl2pPr marL="742950" indent="-285750" algn="l" rtl="0" eaLnBrk="1" fontAlgn="base" hangingPunct="1">
        <a:spcBef>
          <a:spcPct val="20000"/>
        </a:spcBef>
        <a:spcAft>
          <a:spcPct val="0"/>
        </a:spcAft>
        <a:buChar char="–"/>
        <a:defRPr sz="2800">
          <a:solidFill>
            <a:schemeClr val="tx1"/>
          </a:solidFill>
          <a:latin typeface="Corbel"/>
          <a:ea typeface="+mn-ea"/>
          <a:cs typeface="Corbel"/>
        </a:defRPr>
      </a:lvl2pPr>
      <a:lvl3pPr marL="1143000" indent="-228600" algn="l" rtl="0" eaLnBrk="1" fontAlgn="base" hangingPunct="1">
        <a:spcBef>
          <a:spcPct val="20000"/>
        </a:spcBef>
        <a:spcAft>
          <a:spcPct val="0"/>
        </a:spcAft>
        <a:buChar char="•"/>
        <a:defRPr sz="2400">
          <a:solidFill>
            <a:schemeClr val="tx1"/>
          </a:solidFill>
          <a:latin typeface="Corbel"/>
          <a:ea typeface="+mn-ea"/>
          <a:cs typeface="Corbel"/>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6286C84-1772-B746-B621-103F161C95A1}" type="datetimeFigureOut">
              <a:rPr lang="en-US" smtClean="0">
                <a:solidFill>
                  <a:prstClr val="black">
                    <a:tint val="75000"/>
                  </a:prstClr>
                </a:solidFill>
                <a:latin typeface="Calibri"/>
                <a:ea typeface=""/>
              </a:rPr>
              <a:pPr defTabSz="457200" fontAlgn="auto">
                <a:spcBef>
                  <a:spcPts val="0"/>
                </a:spcBef>
                <a:spcAft>
                  <a:spcPts val="0"/>
                </a:spcAft>
              </a:pPr>
              <a:t>5/5/16</a:t>
            </a:fld>
            <a:endParaRPr lang="en-US">
              <a:solidFill>
                <a:prstClr val="black">
                  <a:tint val="75000"/>
                </a:prstClr>
              </a:solidFill>
              <a:latin typeface="Calibri"/>
              <a:ea typeface=""/>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B89066BC-D103-CA42-9848-11300DEC250B}" type="slidenum">
              <a:rPr lang="en-US" smtClean="0">
                <a:solidFill>
                  <a:prstClr val="black">
                    <a:tint val="75000"/>
                  </a:prstClr>
                </a:solidFill>
                <a:latin typeface="Calibri"/>
                <a:ea typeface=""/>
              </a:rPr>
              <a:pPr defTabSz="457200" fontAlgn="auto">
                <a:spcBef>
                  <a:spcPts val="0"/>
                </a:spcBef>
                <a:spcAft>
                  <a:spcPts val="0"/>
                </a:spcAft>
              </a:pPr>
              <a:t>‹#›</a:t>
            </a:fld>
            <a:endParaRPr lang="en-US">
              <a:solidFill>
                <a:prstClr val="black">
                  <a:tint val="75000"/>
                </a:prstClr>
              </a:solidFill>
              <a:latin typeface="Calibri"/>
              <a:ea typeface=""/>
            </a:endParaRPr>
          </a:p>
        </p:txBody>
      </p:sp>
    </p:spTree>
    <p:extLst>
      <p:ext uri="{BB962C8B-B14F-4D97-AF65-F5344CB8AC3E}">
        <p14:creationId xmlns:p14="http://schemas.microsoft.com/office/powerpoint/2010/main" val="787810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emf"/><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jpeg"/><Relationship Id="rId5" Type="http://schemas.openxmlformats.org/officeDocument/2006/relationships/image" Target="../media/image8.emf"/><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en-US" sz="2800" dirty="0">
                <a:solidFill>
                  <a:schemeClr val="tx1"/>
                </a:solidFill>
              </a:rPr>
              <a:t>Raising awareness of the importance of exercise training in solid organ transplant: A description of a knowledge dissemination </a:t>
            </a:r>
            <a:r>
              <a:rPr lang="en-US" sz="2800" dirty="0" smtClean="0">
                <a:solidFill>
                  <a:schemeClr val="tx1"/>
                </a:solidFill>
              </a:rPr>
              <a:t>project</a:t>
            </a:r>
            <a:r>
              <a:rPr lang="en-US" sz="2800" dirty="0"/>
              <a:t/>
            </a:r>
            <a:br>
              <a:rPr lang="en-US" sz="2800" dirty="0"/>
            </a:br>
            <a:endParaRPr lang="en-CA" sz="2800" b="1" dirty="0"/>
          </a:p>
        </p:txBody>
      </p:sp>
      <p:sp>
        <p:nvSpPr>
          <p:cNvPr id="3" name="Sous-titre 2"/>
          <p:cNvSpPr>
            <a:spLocks noGrp="1"/>
          </p:cNvSpPr>
          <p:nvPr>
            <p:ph type="subTitle" idx="1"/>
          </p:nvPr>
        </p:nvSpPr>
        <p:spPr>
          <a:xfrm>
            <a:off x="539552" y="3726186"/>
            <a:ext cx="8064896" cy="1752600"/>
          </a:xfrm>
        </p:spPr>
        <p:txBody>
          <a:bodyPr/>
          <a:lstStyle/>
          <a:p>
            <a:r>
              <a:rPr lang="en-CA" sz="2400" u="sng" dirty="0" smtClean="0"/>
              <a:t>Presented by: Dr. Tania Janaudis-Ferreira</a:t>
            </a:r>
            <a:r>
              <a:rPr lang="en-CA" sz="2400" dirty="0" smtClean="0"/>
              <a:t> </a:t>
            </a:r>
          </a:p>
          <a:p>
            <a:r>
              <a:rPr lang="en-CA" sz="2400" dirty="0" smtClean="0"/>
              <a:t>Co-Is: Drs. </a:t>
            </a:r>
            <a:r>
              <a:rPr lang="en-CA" sz="2400" dirty="0" err="1" smtClean="0"/>
              <a:t>Sunita</a:t>
            </a:r>
            <a:r>
              <a:rPr lang="en-CA" sz="2400" dirty="0" smtClean="0"/>
              <a:t> </a:t>
            </a:r>
            <a:r>
              <a:rPr lang="en-CA" sz="2400" dirty="0" err="1" smtClean="0"/>
              <a:t>Mathur</a:t>
            </a:r>
            <a:r>
              <a:rPr lang="en-CA" sz="2400" dirty="0" smtClean="0"/>
              <a:t> </a:t>
            </a:r>
            <a:r>
              <a:rPr lang="en-CA" sz="2400" dirty="0"/>
              <a:t>&amp;</a:t>
            </a:r>
            <a:r>
              <a:rPr lang="en-CA" sz="2400" dirty="0" smtClean="0"/>
              <a:t> Tom </a:t>
            </a:r>
            <a:r>
              <a:rPr lang="en-CA" sz="2400" dirty="0" err="1" smtClean="0"/>
              <a:t>Blydt</a:t>
            </a:r>
            <a:r>
              <a:rPr lang="en-CA" sz="2400" dirty="0" smtClean="0"/>
              <a:t>-Hansen</a:t>
            </a:r>
          </a:p>
          <a:p>
            <a:endParaRPr lang="en-CA" sz="2400" dirty="0"/>
          </a:p>
        </p:txBody>
      </p:sp>
      <p:pic>
        <p:nvPicPr>
          <p:cNvPr id="5" name="Picture 4"/>
          <p:cNvPicPr>
            <a:picLocks noChangeAspect="1"/>
          </p:cNvPicPr>
          <p:nvPr/>
        </p:nvPicPr>
        <p:blipFill>
          <a:blip r:embed="rId2"/>
          <a:stretch>
            <a:fillRect/>
          </a:stretch>
        </p:blipFill>
        <p:spPr>
          <a:xfrm>
            <a:off x="2267744" y="4797152"/>
            <a:ext cx="1627989" cy="992119"/>
          </a:xfrm>
          <a:prstGeom prst="rect">
            <a:avLst/>
          </a:prstGeom>
        </p:spPr>
      </p:pic>
      <p:pic>
        <p:nvPicPr>
          <p:cNvPr id="6" name="Picture 5"/>
          <p:cNvPicPr>
            <a:picLocks noChangeAspect="1"/>
          </p:cNvPicPr>
          <p:nvPr/>
        </p:nvPicPr>
        <p:blipFill>
          <a:blip r:embed="rId3"/>
          <a:stretch>
            <a:fillRect/>
          </a:stretch>
        </p:blipFill>
        <p:spPr>
          <a:xfrm>
            <a:off x="2915816" y="6093296"/>
            <a:ext cx="3517900" cy="586317"/>
          </a:xfrm>
          <a:prstGeom prst="rect">
            <a:avLst/>
          </a:prstGeom>
        </p:spPr>
      </p:pic>
      <p:pic>
        <p:nvPicPr>
          <p:cNvPr id="7" name="Picture 6" descr="CANRESTORED27aR04cP01ZL-Johnson4c.jpg"/>
          <p:cNvPicPr>
            <a:picLocks noChangeAspect="1"/>
          </p:cNvPicPr>
          <p:nvPr/>
        </p:nvPicPr>
        <p:blipFill>
          <a:blip r:embed="rId4"/>
          <a:stretch>
            <a:fillRect/>
          </a:stretch>
        </p:blipFill>
        <p:spPr>
          <a:xfrm>
            <a:off x="4932040" y="4941168"/>
            <a:ext cx="2520280" cy="902260"/>
          </a:xfrm>
          <a:prstGeom prst="rect">
            <a:avLst/>
          </a:prstGeom>
        </p:spPr>
      </p:pic>
      <p:pic>
        <p:nvPicPr>
          <p:cNvPr id="8" name="Picture 7" descr="UofTCrst_Stacked_blue_655.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096" y="5824698"/>
            <a:ext cx="2041672" cy="916670"/>
          </a:xfrm>
          <a:prstGeom prst="rect">
            <a:avLst/>
          </a:prstGeom>
        </p:spPr>
      </p:pic>
    </p:spTree>
    <p:extLst>
      <p:ext uri="{BB962C8B-B14F-4D97-AF65-F5344CB8AC3E}">
        <p14:creationId xmlns:p14="http://schemas.microsoft.com/office/powerpoint/2010/main" val="16110419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Conclusion</a:t>
            </a:r>
            <a:endParaRPr lang="en-US" dirty="0">
              <a:solidFill>
                <a:srgbClr val="008000"/>
              </a:solidFill>
            </a:endParaRPr>
          </a:p>
        </p:txBody>
      </p:sp>
      <p:sp>
        <p:nvSpPr>
          <p:cNvPr id="3" name="Content Placeholder 2"/>
          <p:cNvSpPr>
            <a:spLocks noGrp="1"/>
          </p:cNvSpPr>
          <p:nvPr>
            <p:ph idx="1"/>
          </p:nvPr>
        </p:nvSpPr>
        <p:spPr>
          <a:xfrm>
            <a:off x="427355" y="1340768"/>
            <a:ext cx="8229600" cy="4525963"/>
          </a:xfrm>
        </p:spPr>
        <p:txBody>
          <a:bodyPr/>
          <a:lstStyle/>
          <a:p>
            <a:r>
              <a:rPr lang="en-US" sz="2800" dirty="0"/>
              <a:t>U</a:t>
            </a:r>
            <a:r>
              <a:rPr lang="en-US" sz="2800" dirty="0" smtClean="0"/>
              <a:t>nique </a:t>
            </a:r>
            <a:r>
              <a:rPr lang="en-US" sz="2800" dirty="0"/>
              <a:t>and sustainable opportunities for </a:t>
            </a:r>
            <a:r>
              <a:rPr lang="en-US" sz="2800" dirty="0" smtClean="0"/>
              <a:t>HCPs </a:t>
            </a:r>
            <a:r>
              <a:rPr lang="en-US" sz="2800" dirty="0"/>
              <a:t>to increase their knowledge and enhance their ability to apply the evidence in their practice </a:t>
            </a:r>
            <a:endParaRPr lang="en-US" sz="2800" dirty="0" smtClean="0"/>
          </a:p>
          <a:p>
            <a:r>
              <a:rPr lang="en-US" sz="2800" dirty="0"/>
              <a:t>With increased knowledge, patients should be in a better position to advocate for improved access to rehabilitation </a:t>
            </a:r>
            <a:endParaRPr lang="en-US" sz="2800" dirty="0" smtClean="0"/>
          </a:p>
          <a:p>
            <a:r>
              <a:rPr lang="en-US" sz="2800" dirty="0"/>
              <a:t>Our project provided opportunities to expand the network for exercise in SOT in Canada which itself will continue to translate new knowledge to the clinical practice community </a:t>
            </a:r>
            <a:endParaRPr lang="en-US" sz="2800" dirty="0" smtClean="0"/>
          </a:p>
          <a:p>
            <a:endParaRPr lang="en-US" sz="2800" dirty="0"/>
          </a:p>
        </p:txBody>
      </p:sp>
      <p:pic>
        <p:nvPicPr>
          <p:cNvPr id="4" name="Picture 3" descr="CANRESTORED27aR04cP01ZL-Johnson4c.jpg"/>
          <p:cNvPicPr>
            <a:picLocks noChangeAspect="1"/>
          </p:cNvPicPr>
          <p:nvPr/>
        </p:nvPicPr>
        <p:blipFill>
          <a:blip r:embed="rId3"/>
          <a:stretch>
            <a:fillRect/>
          </a:stretch>
        </p:blipFill>
        <p:spPr>
          <a:xfrm>
            <a:off x="3769420" y="5955740"/>
            <a:ext cx="2520280" cy="902260"/>
          </a:xfrm>
          <a:prstGeom prst="rect">
            <a:avLst/>
          </a:prstGeom>
        </p:spPr>
      </p:pic>
      <p:pic>
        <p:nvPicPr>
          <p:cNvPr id="5" name="Picture 4"/>
          <p:cNvPicPr>
            <a:picLocks noChangeAspect="1"/>
          </p:cNvPicPr>
          <p:nvPr/>
        </p:nvPicPr>
        <p:blipFill>
          <a:blip r:embed="rId4"/>
          <a:stretch>
            <a:fillRect/>
          </a:stretch>
        </p:blipFill>
        <p:spPr>
          <a:xfrm>
            <a:off x="1691681" y="5937490"/>
            <a:ext cx="1296144" cy="789888"/>
          </a:xfrm>
          <a:prstGeom prst="rect">
            <a:avLst/>
          </a:prstGeom>
        </p:spPr>
      </p:pic>
    </p:spTree>
    <p:extLst>
      <p:ext uri="{BB962C8B-B14F-4D97-AF65-F5344CB8AC3E}">
        <p14:creationId xmlns:p14="http://schemas.microsoft.com/office/powerpoint/2010/main" val="59948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Acknowledgments</a:t>
            </a:r>
            <a:endParaRPr lang="en-US" dirty="0">
              <a:solidFill>
                <a:srgbClr val="008000"/>
              </a:solidFill>
            </a:endParaRPr>
          </a:p>
        </p:txBody>
      </p:sp>
      <p:sp>
        <p:nvSpPr>
          <p:cNvPr id="3" name="Content Placeholder 2"/>
          <p:cNvSpPr>
            <a:spLocks noGrp="1"/>
          </p:cNvSpPr>
          <p:nvPr>
            <p:ph idx="1"/>
          </p:nvPr>
        </p:nvSpPr>
        <p:spPr/>
        <p:txBody>
          <a:bodyPr/>
          <a:lstStyle/>
          <a:p>
            <a:r>
              <a:rPr lang="en-US" dirty="0" smtClean="0"/>
              <a:t>Drs. </a:t>
            </a:r>
            <a:r>
              <a:rPr lang="en-US" dirty="0" err="1" smtClean="0"/>
              <a:t>Sunita</a:t>
            </a:r>
            <a:r>
              <a:rPr lang="en-US" dirty="0" smtClean="0"/>
              <a:t> </a:t>
            </a:r>
            <a:r>
              <a:rPr lang="en-US" dirty="0" err="1" smtClean="0"/>
              <a:t>Mathur</a:t>
            </a:r>
            <a:r>
              <a:rPr lang="en-US" dirty="0" smtClean="0"/>
              <a:t> (U of T) &amp; Tom </a:t>
            </a:r>
            <a:r>
              <a:rPr lang="en-US" dirty="0" err="1" smtClean="0"/>
              <a:t>Blydt</a:t>
            </a:r>
            <a:r>
              <a:rPr lang="en-US" dirty="0" smtClean="0"/>
              <a:t>-Hansen (UBC)</a:t>
            </a:r>
          </a:p>
          <a:p>
            <a:r>
              <a:rPr lang="en-US" dirty="0" smtClean="0"/>
              <a:t>CIHR</a:t>
            </a:r>
          </a:p>
          <a:p>
            <a:r>
              <a:rPr lang="en-US" dirty="0" smtClean="0"/>
              <a:t>CNTRP</a:t>
            </a:r>
          </a:p>
          <a:p>
            <a:r>
              <a:rPr lang="en-US" dirty="0" smtClean="0"/>
              <a:t>CAN-RESTORE’s steering committee</a:t>
            </a:r>
            <a:endParaRPr lang="en-US" dirty="0"/>
          </a:p>
        </p:txBody>
      </p:sp>
      <p:pic>
        <p:nvPicPr>
          <p:cNvPr id="4" name="Picture 3"/>
          <p:cNvPicPr>
            <a:picLocks noChangeAspect="1"/>
          </p:cNvPicPr>
          <p:nvPr/>
        </p:nvPicPr>
        <p:blipFill>
          <a:blip r:embed="rId2"/>
          <a:stretch>
            <a:fillRect/>
          </a:stretch>
        </p:blipFill>
        <p:spPr>
          <a:xfrm>
            <a:off x="2411760" y="4653136"/>
            <a:ext cx="1665669" cy="1015082"/>
          </a:xfrm>
          <a:prstGeom prst="rect">
            <a:avLst/>
          </a:prstGeom>
        </p:spPr>
      </p:pic>
      <p:pic>
        <p:nvPicPr>
          <p:cNvPr id="5" name="Picture 4"/>
          <p:cNvPicPr>
            <a:picLocks noChangeAspect="1"/>
          </p:cNvPicPr>
          <p:nvPr/>
        </p:nvPicPr>
        <p:blipFill>
          <a:blip r:embed="rId3"/>
          <a:stretch>
            <a:fillRect/>
          </a:stretch>
        </p:blipFill>
        <p:spPr>
          <a:xfrm>
            <a:off x="3131840" y="6021288"/>
            <a:ext cx="3517900" cy="586317"/>
          </a:xfrm>
          <a:prstGeom prst="rect">
            <a:avLst/>
          </a:prstGeom>
        </p:spPr>
      </p:pic>
      <p:pic>
        <p:nvPicPr>
          <p:cNvPr id="6" name="Picture 5" descr="CANRESTORED27aR04cP01ZL-Johnson4c.jpg"/>
          <p:cNvPicPr>
            <a:picLocks noChangeAspect="1"/>
          </p:cNvPicPr>
          <p:nvPr/>
        </p:nvPicPr>
        <p:blipFill>
          <a:blip r:embed="rId4"/>
          <a:stretch>
            <a:fillRect/>
          </a:stretch>
        </p:blipFill>
        <p:spPr>
          <a:xfrm>
            <a:off x="4644008" y="4725144"/>
            <a:ext cx="2520280" cy="902260"/>
          </a:xfrm>
          <a:prstGeom prst="rect">
            <a:avLst/>
          </a:prstGeom>
        </p:spPr>
      </p:pic>
      <p:pic>
        <p:nvPicPr>
          <p:cNvPr id="7" name="Picture 6" descr="UofTCrst_Stacked_blue_655.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5805264"/>
            <a:ext cx="2041672" cy="916670"/>
          </a:xfrm>
          <a:prstGeom prst="rect">
            <a:avLst/>
          </a:prstGeom>
        </p:spPr>
      </p:pic>
    </p:spTree>
    <p:extLst>
      <p:ext uri="{BB962C8B-B14F-4D97-AF65-F5344CB8AC3E}">
        <p14:creationId xmlns:p14="http://schemas.microsoft.com/office/powerpoint/2010/main" val="11426684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5536" y="1052736"/>
            <a:ext cx="7992889" cy="2136167"/>
          </a:xfrm>
          <a:prstGeom prst="rect">
            <a:avLst/>
          </a:prstGeom>
        </p:spPr>
      </p:pic>
      <p:sp>
        <p:nvSpPr>
          <p:cNvPr id="5" name="TextBox 4"/>
          <p:cNvSpPr txBox="1"/>
          <p:nvPr/>
        </p:nvSpPr>
        <p:spPr>
          <a:xfrm>
            <a:off x="395536" y="3212976"/>
            <a:ext cx="8458200" cy="523220"/>
          </a:xfrm>
          <a:prstGeom prst="rect">
            <a:avLst/>
          </a:prstGeom>
          <a:noFill/>
        </p:spPr>
        <p:txBody>
          <a:bodyPr wrap="square" rtlCol="0">
            <a:spAutoFit/>
          </a:bodyPr>
          <a:lstStyle/>
          <a:p>
            <a:r>
              <a:rPr lang="en-US" sz="1400" b="1" dirty="0" smtClean="0">
                <a:latin typeface="Arial Narrow"/>
                <a:cs typeface="Arial Narrow"/>
              </a:rPr>
              <a:t>S Mathur*, T </a:t>
            </a:r>
            <a:r>
              <a:rPr lang="en-US" sz="1400" b="1" dirty="0" err="1" smtClean="0">
                <a:latin typeface="Arial Narrow"/>
                <a:cs typeface="Arial Narrow"/>
              </a:rPr>
              <a:t>Janaudis</a:t>
            </a:r>
            <a:r>
              <a:rPr lang="en-US" sz="1400" b="1" dirty="0" smtClean="0">
                <a:latin typeface="Arial Narrow"/>
                <a:cs typeface="Arial Narrow"/>
              </a:rPr>
              <a:t>-Ferreira*, L </a:t>
            </a:r>
            <a:r>
              <a:rPr lang="en-US" sz="1400" b="1" dirty="0" err="1" smtClean="0">
                <a:latin typeface="Arial Narrow"/>
                <a:cs typeface="Arial Narrow"/>
              </a:rPr>
              <a:t>Wickerson</a:t>
            </a:r>
            <a:r>
              <a:rPr lang="en-US" sz="1400" b="1" dirty="0" smtClean="0">
                <a:latin typeface="Arial Narrow"/>
                <a:cs typeface="Arial Narrow"/>
              </a:rPr>
              <a:t>, LG Singer, J </a:t>
            </a:r>
            <a:r>
              <a:rPr lang="en-US" sz="1400" b="1" dirty="0" err="1" smtClean="0">
                <a:latin typeface="Arial Narrow"/>
                <a:cs typeface="Arial Narrow"/>
              </a:rPr>
              <a:t>Patcai</a:t>
            </a:r>
            <a:r>
              <a:rPr lang="en-US" sz="1400" b="1" dirty="0" smtClean="0">
                <a:latin typeface="Arial Narrow"/>
                <a:cs typeface="Arial Narrow"/>
              </a:rPr>
              <a:t>, D </a:t>
            </a:r>
            <a:r>
              <a:rPr lang="en-US" sz="1400" b="1" dirty="0" err="1" smtClean="0">
                <a:latin typeface="Arial Narrow"/>
                <a:cs typeface="Arial Narrow"/>
              </a:rPr>
              <a:t>Rozenberg</a:t>
            </a:r>
            <a:r>
              <a:rPr lang="en-US" sz="1400" b="1" dirty="0" smtClean="0">
                <a:latin typeface="Arial Narrow"/>
                <a:cs typeface="Arial Narrow"/>
              </a:rPr>
              <a:t>, T </a:t>
            </a:r>
            <a:r>
              <a:rPr lang="en-US" sz="1400" b="1" dirty="0" err="1" smtClean="0">
                <a:latin typeface="Arial Narrow"/>
                <a:cs typeface="Arial Narrow"/>
              </a:rPr>
              <a:t>Byldt</a:t>
            </a:r>
            <a:r>
              <a:rPr lang="en-US" sz="1400" b="1" dirty="0" smtClean="0">
                <a:latin typeface="Arial Narrow"/>
                <a:cs typeface="Arial Narrow"/>
              </a:rPr>
              <a:t>-Hansen,</a:t>
            </a:r>
          </a:p>
          <a:p>
            <a:r>
              <a:rPr lang="en-US" sz="1400" b="1" dirty="0" smtClean="0">
                <a:latin typeface="Arial Narrow"/>
                <a:cs typeface="Arial Narrow"/>
              </a:rPr>
              <a:t>EL Hartmann, M </a:t>
            </a:r>
            <a:r>
              <a:rPr lang="en-US" sz="1400" b="1" dirty="0" err="1" smtClean="0">
                <a:latin typeface="Arial Narrow"/>
                <a:cs typeface="Arial Narrow"/>
              </a:rPr>
              <a:t>Haykowsky</a:t>
            </a:r>
            <a:r>
              <a:rPr lang="en-US" sz="1400" b="1" dirty="0" smtClean="0">
                <a:latin typeface="Arial Narrow"/>
                <a:cs typeface="Arial Narrow"/>
              </a:rPr>
              <a:t>, D Helm, K High, N </a:t>
            </a:r>
            <a:r>
              <a:rPr lang="en-US" sz="1400" b="1" dirty="0" err="1" smtClean="0">
                <a:latin typeface="Arial Narrow"/>
                <a:cs typeface="Arial Narrow"/>
              </a:rPr>
              <a:t>Howes</a:t>
            </a:r>
            <a:r>
              <a:rPr lang="en-US" sz="1400" b="1" dirty="0" smtClean="0">
                <a:latin typeface="Arial Narrow"/>
                <a:cs typeface="Arial Narrow"/>
              </a:rPr>
              <a:t>, BM Kamath, L Lands, S </a:t>
            </a:r>
            <a:r>
              <a:rPr lang="en-US" sz="1400" b="1" dirty="0" err="1" smtClean="0">
                <a:latin typeface="Arial Narrow"/>
                <a:cs typeface="Arial Narrow"/>
              </a:rPr>
              <a:t>Marzolini</a:t>
            </a:r>
            <a:r>
              <a:rPr lang="en-US" sz="1400" b="1" dirty="0" smtClean="0">
                <a:latin typeface="Arial Narrow"/>
                <a:cs typeface="Arial Narrow"/>
              </a:rPr>
              <a:t>, C </a:t>
            </a:r>
            <a:r>
              <a:rPr lang="en-US" sz="1400" b="1" dirty="0" err="1" smtClean="0">
                <a:latin typeface="Arial Narrow"/>
                <a:cs typeface="Arial Narrow"/>
              </a:rPr>
              <a:t>Sonnenday</a:t>
            </a:r>
            <a:endParaRPr lang="en-US" sz="1400" b="1" dirty="0">
              <a:latin typeface="Arial Narrow"/>
              <a:cs typeface="Arial Narrow"/>
            </a:endParaRPr>
          </a:p>
        </p:txBody>
      </p:sp>
      <p:pic>
        <p:nvPicPr>
          <p:cNvPr id="6" name="Picture 5"/>
          <p:cNvPicPr>
            <a:picLocks noChangeAspect="1"/>
          </p:cNvPicPr>
          <p:nvPr/>
        </p:nvPicPr>
        <p:blipFill>
          <a:blip r:embed="rId4"/>
          <a:stretch>
            <a:fillRect/>
          </a:stretch>
        </p:blipFill>
        <p:spPr>
          <a:xfrm>
            <a:off x="1403648" y="5809556"/>
            <a:ext cx="1584176" cy="965419"/>
          </a:xfrm>
          <a:prstGeom prst="rect">
            <a:avLst/>
          </a:prstGeom>
        </p:spPr>
      </p:pic>
      <p:pic>
        <p:nvPicPr>
          <p:cNvPr id="7" name="Picture 6" descr="CANRESTORED27aR04cP01ZL-Johnson4c.jpg"/>
          <p:cNvPicPr>
            <a:picLocks noChangeAspect="1"/>
          </p:cNvPicPr>
          <p:nvPr/>
        </p:nvPicPr>
        <p:blipFill>
          <a:blip r:embed="rId5"/>
          <a:stretch>
            <a:fillRect/>
          </a:stretch>
        </p:blipFill>
        <p:spPr>
          <a:xfrm>
            <a:off x="3769420" y="5955740"/>
            <a:ext cx="2520280" cy="902260"/>
          </a:xfrm>
          <a:prstGeom prst="rect">
            <a:avLst/>
          </a:prstGeom>
        </p:spPr>
      </p:pic>
    </p:spTree>
    <p:extLst>
      <p:ext uri="{BB962C8B-B14F-4D97-AF65-F5344CB8AC3E}">
        <p14:creationId xmlns:p14="http://schemas.microsoft.com/office/powerpoint/2010/main" val="12847924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Background</a:t>
            </a:r>
            <a:endParaRPr lang="en-US" dirty="0">
              <a:solidFill>
                <a:srgbClr val="008000"/>
              </a:solidFill>
            </a:endParaRPr>
          </a:p>
        </p:txBody>
      </p:sp>
      <p:sp>
        <p:nvSpPr>
          <p:cNvPr id="3" name="Content Placeholder 2"/>
          <p:cNvSpPr>
            <a:spLocks noGrp="1"/>
          </p:cNvSpPr>
          <p:nvPr>
            <p:ph idx="1"/>
          </p:nvPr>
        </p:nvSpPr>
        <p:spPr>
          <a:xfrm>
            <a:off x="467544" y="1340768"/>
            <a:ext cx="8229600" cy="4525963"/>
          </a:xfrm>
        </p:spPr>
        <p:txBody>
          <a:bodyPr/>
          <a:lstStyle/>
          <a:p>
            <a:r>
              <a:rPr lang="en-US" dirty="0"/>
              <a:t>Exercise capacity is associated with mortality on transplant </a:t>
            </a:r>
            <a:r>
              <a:rPr lang="en-US" dirty="0" smtClean="0"/>
              <a:t>waitlist</a:t>
            </a:r>
          </a:p>
          <a:p>
            <a:r>
              <a:rPr lang="en-US" dirty="0" smtClean="0"/>
              <a:t>Frailty is associated with delayed graft function</a:t>
            </a:r>
          </a:p>
          <a:p>
            <a:r>
              <a:rPr lang="en-US" dirty="0" smtClean="0"/>
              <a:t>Frailty predicts early hospital readmission and post-transplant mortality</a:t>
            </a:r>
          </a:p>
          <a:p>
            <a:r>
              <a:rPr lang="en-US" dirty="0">
                <a:solidFill>
                  <a:srgbClr val="000000"/>
                </a:solidFill>
              </a:rPr>
              <a:t>Impaired </a:t>
            </a:r>
            <a:r>
              <a:rPr lang="en-US" dirty="0" smtClean="0">
                <a:solidFill>
                  <a:srgbClr val="000000"/>
                </a:solidFill>
              </a:rPr>
              <a:t>exercise </a:t>
            </a:r>
            <a:r>
              <a:rPr lang="en-US" dirty="0">
                <a:solidFill>
                  <a:srgbClr val="000000"/>
                </a:solidFill>
              </a:rPr>
              <a:t>c</a:t>
            </a:r>
            <a:r>
              <a:rPr lang="en-US" dirty="0" smtClean="0">
                <a:solidFill>
                  <a:srgbClr val="000000"/>
                </a:solidFill>
              </a:rPr>
              <a:t>apacity </a:t>
            </a:r>
            <a:r>
              <a:rPr lang="en-US" dirty="0">
                <a:solidFill>
                  <a:srgbClr val="000000"/>
                </a:solidFill>
              </a:rPr>
              <a:t>p</a:t>
            </a:r>
            <a:r>
              <a:rPr lang="en-US" dirty="0" smtClean="0">
                <a:solidFill>
                  <a:srgbClr val="000000"/>
                </a:solidFill>
              </a:rPr>
              <a:t>ersists </a:t>
            </a:r>
            <a:r>
              <a:rPr lang="en-US" dirty="0">
                <a:solidFill>
                  <a:srgbClr val="000000"/>
                </a:solidFill>
              </a:rPr>
              <a:t>in the </a:t>
            </a:r>
            <a:r>
              <a:rPr lang="en-US" dirty="0" smtClean="0">
                <a:solidFill>
                  <a:srgbClr val="000000"/>
                </a:solidFill>
              </a:rPr>
              <a:t>post</a:t>
            </a:r>
            <a:r>
              <a:rPr lang="en-US" dirty="0">
                <a:solidFill>
                  <a:srgbClr val="000000"/>
                </a:solidFill>
              </a:rPr>
              <a:t>-transplant </a:t>
            </a:r>
            <a:r>
              <a:rPr lang="en-US" dirty="0" smtClean="0">
                <a:solidFill>
                  <a:srgbClr val="000000"/>
                </a:solidFill>
              </a:rPr>
              <a:t>period</a:t>
            </a:r>
            <a:endParaRPr lang="en-US" dirty="0">
              <a:solidFill>
                <a:srgbClr val="000000"/>
              </a:solidFill>
            </a:endParaRPr>
          </a:p>
          <a:p>
            <a:endParaRPr lang="en-US" dirty="0">
              <a:solidFill>
                <a:srgbClr val="FF0000"/>
              </a:solidFill>
            </a:endParaRPr>
          </a:p>
        </p:txBody>
      </p:sp>
      <p:pic>
        <p:nvPicPr>
          <p:cNvPr id="4" name="Picture 3" descr="CANRESTORED27aR04cP01ZL-Johnson4c.jpg"/>
          <p:cNvPicPr>
            <a:picLocks noChangeAspect="1"/>
          </p:cNvPicPr>
          <p:nvPr/>
        </p:nvPicPr>
        <p:blipFill>
          <a:blip r:embed="rId3"/>
          <a:stretch>
            <a:fillRect/>
          </a:stretch>
        </p:blipFill>
        <p:spPr>
          <a:xfrm>
            <a:off x="3419872" y="5955267"/>
            <a:ext cx="2520280" cy="902260"/>
          </a:xfrm>
          <a:prstGeom prst="rect">
            <a:avLst/>
          </a:prstGeom>
        </p:spPr>
      </p:pic>
      <p:pic>
        <p:nvPicPr>
          <p:cNvPr id="5" name="Picture 4"/>
          <p:cNvPicPr>
            <a:picLocks noChangeAspect="1"/>
          </p:cNvPicPr>
          <p:nvPr/>
        </p:nvPicPr>
        <p:blipFill>
          <a:blip r:embed="rId4"/>
          <a:stretch>
            <a:fillRect/>
          </a:stretch>
        </p:blipFill>
        <p:spPr>
          <a:xfrm>
            <a:off x="1547664" y="5888949"/>
            <a:ext cx="1377637" cy="839551"/>
          </a:xfrm>
          <a:prstGeom prst="rect">
            <a:avLst/>
          </a:prstGeom>
        </p:spPr>
      </p:pic>
      <p:sp>
        <p:nvSpPr>
          <p:cNvPr id="6" name="TextBox 5"/>
          <p:cNvSpPr txBox="1"/>
          <p:nvPr/>
        </p:nvSpPr>
        <p:spPr>
          <a:xfrm>
            <a:off x="5796136" y="5229200"/>
            <a:ext cx="2664296" cy="830997"/>
          </a:xfrm>
          <a:prstGeom prst="rect">
            <a:avLst/>
          </a:prstGeom>
          <a:noFill/>
        </p:spPr>
        <p:txBody>
          <a:bodyPr wrap="square" rtlCol="0">
            <a:spAutoFit/>
          </a:bodyPr>
          <a:lstStyle/>
          <a:p>
            <a:r>
              <a:rPr lang="en-US" sz="1600" dirty="0" err="1" smtClean="0"/>
              <a:t>Garonzik</a:t>
            </a:r>
            <a:r>
              <a:rPr lang="en-US" sz="1600" dirty="0" smtClean="0"/>
              <a:t>-Wang 2012</a:t>
            </a:r>
          </a:p>
          <a:p>
            <a:r>
              <a:rPr lang="en-US" sz="1600" dirty="0" err="1" smtClean="0"/>
              <a:t>McAdmans-DeMarco</a:t>
            </a:r>
            <a:r>
              <a:rPr lang="en-US" sz="1600" dirty="0" smtClean="0"/>
              <a:t> 2013, 2015</a:t>
            </a:r>
            <a:endParaRPr lang="en-US" sz="1600" dirty="0"/>
          </a:p>
        </p:txBody>
      </p:sp>
    </p:spTree>
    <p:extLst>
      <p:ext uri="{BB962C8B-B14F-4D97-AF65-F5344CB8AC3E}">
        <p14:creationId xmlns:p14="http://schemas.microsoft.com/office/powerpoint/2010/main" val="792574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solidFill>
                  <a:srgbClr val="008000"/>
                </a:solidFill>
              </a:rPr>
              <a:t>Background</a:t>
            </a:r>
            <a:endParaRPr lang="en-CA" dirty="0">
              <a:solidFill>
                <a:srgbClr val="008000"/>
              </a:solidFill>
            </a:endParaRPr>
          </a:p>
        </p:txBody>
      </p:sp>
      <p:sp>
        <p:nvSpPr>
          <p:cNvPr id="3" name="Espace réservé du contenu 2"/>
          <p:cNvSpPr>
            <a:spLocks noGrp="1"/>
          </p:cNvSpPr>
          <p:nvPr>
            <p:ph idx="1"/>
          </p:nvPr>
        </p:nvSpPr>
        <p:spPr>
          <a:xfrm>
            <a:off x="457200" y="1340768"/>
            <a:ext cx="8229600" cy="4525963"/>
          </a:xfrm>
        </p:spPr>
        <p:txBody>
          <a:bodyPr/>
          <a:lstStyle/>
          <a:p>
            <a:r>
              <a:rPr lang="en-CA" sz="2800" dirty="0"/>
              <a:t>Lack of application of existing evidence into clinical practice</a:t>
            </a:r>
          </a:p>
          <a:p>
            <a:r>
              <a:rPr lang="en-CA" sz="2800" dirty="0" smtClean="0"/>
              <a:t>Only </a:t>
            </a:r>
            <a:r>
              <a:rPr lang="en-US" sz="2800" dirty="0"/>
              <a:t>~ </a:t>
            </a:r>
            <a:r>
              <a:rPr lang="en-CA" sz="2800" dirty="0" smtClean="0"/>
              <a:t>20% of the Transplant Programs in Canada offer a rehab program for SOT recipients (</a:t>
            </a:r>
            <a:r>
              <a:rPr lang="en-CA" sz="1800" dirty="0" err="1" smtClean="0"/>
              <a:t>Trojetto</a:t>
            </a:r>
            <a:r>
              <a:rPr lang="en-CA" sz="1800" dirty="0" smtClean="0"/>
              <a:t> et al. 2011</a:t>
            </a:r>
            <a:r>
              <a:rPr lang="en-CA" sz="2800" dirty="0" smtClean="0"/>
              <a:t>)</a:t>
            </a:r>
          </a:p>
          <a:p>
            <a:r>
              <a:rPr lang="en-CA" sz="2800" dirty="0" smtClean="0"/>
              <a:t>HCPs are challenged by lack of knowledge of the evidence on optimal ways to assess and train SOT candidates and recipients</a:t>
            </a:r>
          </a:p>
          <a:p>
            <a:r>
              <a:rPr lang="en-CA" sz="2800" dirty="0" smtClean="0"/>
              <a:t>Patients endorse lack of knowledge about exercise </a:t>
            </a:r>
          </a:p>
          <a:p>
            <a:pPr marL="0" indent="0">
              <a:buNone/>
            </a:pPr>
            <a:endParaRPr lang="en-CA" sz="2800" dirty="0"/>
          </a:p>
        </p:txBody>
      </p:sp>
      <p:pic>
        <p:nvPicPr>
          <p:cNvPr id="4" name="Picture 3" descr="CANRESTORED27aR04cP01ZL-Johnson4c.jpg"/>
          <p:cNvPicPr>
            <a:picLocks noChangeAspect="1"/>
          </p:cNvPicPr>
          <p:nvPr/>
        </p:nvPicPr>
        <p:blipFill>
          <a:blip r:embed="rId3"/>
          <a:stretch>
            <a:fillRect/>
          </a:stretch>
        </p:blipFill>
        <p:spPr>
          <a:xfrm>
            <a:off x="3563888" y="5955740"/>
            <a:ext cx="2520280" cy="902260"/>
          </a:xfrm>
          <a:prstGeom prst="rect">
            <a:avLst/>
          </a:prstGeom>
        </p:spPr>
      </p:pic>
      <p:pic>
        <p:nvPicPr>
          <p:cNvPr id="5" name="Picture 4"/>
          <p:cNvPicPr>
            <a:picLocks noChangeAspect="1"/>
          </p:cNvPicPr>
          <p:nvPr/>
        </p:nvPicPr>
        <p:blipFill>
          <a:blip r:embed="rId4"/>
          <a:stretch>
            <a:fillRect/>
          </a:stretch>
        </p:blipFill>
        <p:spPr>
          <a:xfrm>
            <a:off x="1547664" y="5909371"/>
            <a:ext cx="1377637" cy="839551"/>
          </a:xfrm>
          <a:prstGeom prst="rect">
            <a:avLst/>
          </a:prstGeom>
        </p:spPr>
      </p:pic>
    </p:spTree>
    <p:extLst>
      <p:ext uri="{BB962C8B-B14F-4D97-AF65-F5344CB8AC3E}">
        <p14:creationId xmlns:p14="http://schemas.microsoft.com/office/powerpoint/2010/main" val="4131225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Objectives</a:t>
            </a:r>
            <a:endParaRPr lang="en-US" dirty="0">
              <a:solidFill>
                <a:srgbClr val="008000"/>
              </a:solidFill>
            </a:endParaRPr>
          </a:p>
        </p:txBody>
      </p:sp>
      <p:sp>
        <p:nvSpPr>
          <p:cNvPr id="3" name="Content Placeholder 2"/>
          <p:cNvSpPr>
            <a:spLocks noGrp="1"/>
          </p:cNvSpPr>
          <p:nvPr>
            <p:ph idx="1"/>
          </p:nvPr>
        </p:nvSpPr>
        <p:spPr/>
        <p:txBody>
          <a:bodyPr/>
          <a:lstStyle/>
          <a:p>
            <a:r>
              <a:rPr lang="en-US" sz="2800" dirty="0"/>
              <a:t>1) </a:t>
            </a:r>
            <a:r>
              <a:rPr lang="en-US" sz="2800" dirty="0" smtClean="0"/>
              <a:t>raise awareness of exercise in solid organ transplant </a:t>
            </a:r>
            <a:r>
              <a:rPr lang="en-US" sz="2800" smtClean="0"/>
              <a:t>among HCPs </a:t>
            </a:r>
            <a:r>
              <a:rPr lang="en-US" sz="2800" dirty="0" smtClean="0"/>
              <a:t>and </a:t>
            </a:r>
            <a:r>
              <a:rPr lang="en-US" sz="2800" dirty="0"/>
              <a:t>directors of transplant programs; </a:t>
            </a:r>
            <a:endParaRPr lang="en-US" sz="2800" dirty="0" smtClean="0"/>
          </a:p>
          <a:p>
            <a:r>
              <a:rPr lang="en-US" sz="2800" dirty="0" smtClean="0"/>
              <a:t>2</a:t>
            </a:r>
            <a:r>
              <a:rPr lang="en-US" sz="2800" dirty="0"/>
              <a:t>) provide </a:t>
            </a:r>
            <a:r>
              <a:rPr lang="en-US" sz="2800" dirty="0" smtClean="0"/>
              <a:t>evidence-based information </a:t>
            </a:r>
            <a:r>
              <a:rPr lang="en-US" sz="2800" dirty="0"/>
              <a:t>on exercise to patients, their families and transplant advocacy groups; and </a:t>
            </a:r>
            <a:endParaRPr lang="en-US" sz="2800" dirty="0" smtClean="0"/>
          </a:p>
          <a:p>
            <a:r>
              <a:rPr lang="en-US" sz="2800" dirty="0" smtClean="0"/>
              <a:t>3</a:t>
            </a:r>
            <a:r>
              <a:rPr lang="en-US" sz="2800" dirty="0"/>
              <a:t>) build a national network of </a:t>
            </a:r>
            <a:r>
              <a:rPr lang="en-US" sz="2800" dirty="0" smtClean="0"/>
              <a:t>HCPs and </a:t>
            </a:r>
            <a:r>
              <a:rPr lang="en-US" sz="2800" dirty="0"/>
              <a:t>researchers with an interest in exercise </a:t>
            </a:r>
          </a:p>
        </p:txBody>
      </p:sp>
      <p:pic>
        <p:nvPicPr>
          <p:cNvPr id="4" name="Picture 3" descr="CANRESTORED27aR04cP01ZL-Johnson4c.jpg"/>
          <p:cNvPicPr>
            <a:picLocks noChangeAspect="1"/>
          </p:cNvPicPr>
          <p:nvPr/>
        </p:nvPicPr>
        <p:blipFill>
          <a:blip r:embed="rId3"/>
          <a:stretch>
            <a:fillRect/>
          </a:stretch>
        </p:blipFill>
        <p:spPr>
          <a:xfrm>
            <a:off x="3769420" y="5955740"/>
            <a:ext cx="2520280" cy="902260"/>
          </a:xfrm>
          <a:prstGeom prst="rect">
            <a:avLst/>
          </a:prstGeom>
        </p:spPr>
      </p:pic>
      <p:pic>
        <p:nvPicPr>
          <p:cNvPr id="5" name="Picture 4"/>
          <p:cNvPicPr>
            <a:picLocks noChangeAspect="1"/>
          </p:cNvPicPr>
          <p:nvPr/>
        </p:nvPicPr>
        <p:blipFill>
          <a:blip r:embed="rId4"/>
          <a:stretch>
            <a:fillRect/>
          </a:stretch>
        </p:blipFill>
        <p:spPr>
          <a:xfrm>
            <a:off x="1691680" y="5888949"/>
            <a:ext cx="1377637" cy="839551"/>
          </a:xfrm>
          <a:prstGeom prst="rect">
            <a:avLst/>
          </a:prstGeom>
        </p:spPr>
      </p:pic>
    </p:spTree>
    <p:extLst>
      <p:ext uri="{BB962C8B-B14F-4D97-AF65-F5344CB8AC3E}">
        <p14:creationId xmlns:p14="http://schemas.microsoft.com/office/powerpoint/2010/main" val="1412131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US" dirty="0" smtClean="0">
                <a:solidFill>
                  <a:srgbClr val="008000"/>
                </a:solidFill>
              </a:rPr>
              <a:t>Key steps </a:t>
            </a:r>
            <a:endParaRPr lang="en-US" dirty="0">
              <a:solidFill>
                <a:srgbClr val="008000"/>
              </a:solidFill>
            </a:endParaRPr>
          </a:p>
        </p:txBody>
      </p:sp>
      <p:sp>
        <p:nvSpPr>
          <p:cNvPr id="3" name="Content Placeholder 2"/>
          <p:cNvSpPr>
            <a:spLocks noGrp="1"/>
          </p:cNvSpPr>
          <p:nvPr>
            <p:ph idx="1"/>
          </p:nvPr>
        </p:nvSpPr>
        <p:spPr>
          <a:xfrm>
            <a:off x="443339" y="1268760"/>
            <a:ext cx="8229600" cy="4525963"/>
          </a:xfrm>
        </p:spPr>
        <p:txBody>
          <a:bodyPr/>
          <a:lstStyle/>
          <a:p>
            <a:r>
              <a:rPr lang="en-US" sz="2800" dirty="0" smtClean="0"/>
              <a:t>Oversight by a national steering committee</a:t>
            </a:r>
          </a:p>
          <a:p>
            <a:r>
              <a:rPr lang="en-US" sz="2800" dirty="0" smtClean="0"/>
              <a:t>Systematic review of the research evidence on the effects of exercise in SOT</a:t>
            </a:r>
          </a:p>
          <a:p>
            <a:r>
              <a:rPr lang="en-US" sz="2800" dirty="0" smtClean="0"/>
              <a:t>On-site interactive presentations to the largest multi-organ transplant </a:t>
            </a:r>
            <a:r>
              <a:rPr lang="en-US" sz="2800" dirty="0" err="1" smtClean="0"/>
              <a:t>centres</a:t>
            </a:r>
            <a:r>
              <a:rPr lang="en-US" sz="2800" dirty="0" smtClean="0"/>
              <a:t> in Canada</a:t>
            </a:r>
          </a:p>
          <a:p>
            <a:r>
              <a:rPr lang="en-US" sz="2800" dirty="0" smtClean="0"/>
              <a:t>Pre-visit site preparation (online survey)</a:t>
            </a:r>
          </a:p>
          <a:p>
            <a:r>
              <a:rPr lang="en-US" sz="2800" dirty="0" smtClean="0"/>
              <a:t>Patient-directed workshop</a:t>
            </a:r>
          </a:p>
          <a:p>
            <a:r>
              <a:rPr lang="en-US" sz="2800" dirty="0" smtClean="0"/>
              <a:t>Establishment of a network in rehab &amp; transplantation</a:t>
            </a:r>
          </a:p>
          <a:p>
            <a:r>
              <a:rPr lang="en-US" sz="2800" dirty="0" smtClean="0"/>
              <a:t>Development of web-based resources</a:t>
            </a:r>
            <a:endParaRPr lang="en-US" sz="2800" dirty="0"/>
          </a:p>
        </p:txBody>
      </p:sp>
      <p:pic>
        <p:nvPicPr>
          <p:cNvPr id="4" name="Picture 3" descr="CANRESTORED27aR04cP01ZL-Johnson4c.jpg"/>
          <p:cNvPicPr>
            <a:picLocks noChangeAspect="1"/>
          </p:cNvPicPr>
          <p:nvPr/>
        </p:nvPicPr>
        <p:blipFill>
          <a:blip r:embed="rId3"/>
          <a:stretch>
            <a:fillRect/>
          </a:stretch>
        </p:blipFill>
        <p:spPr>
          <a:xfrm>
            <a:off x="4139952" y="6151270"/>
            <a:ext cx="1882700" cy="674006"/>
          </a:xfrm>
          <a:prstGeom prst="rect">
            <a:avLst/>
          </a:prstGeom>
        </p:spPr>
      </p:pic>
      <p:pic>
        <p:nvPicPr>
          <p:cNvPr id="5" name="Picture 4"/>
          <p:cNvPicPr>
            <a:picLocks noChangeAspect="1"/>
          </p:cNvPicPr>
          <p:nvPr/>
        </p:nvPicPr>
        <p:blipFill>
          <a:blip r:embed="rId4"/>
          <a:stretch>
            <a:fillRect/>
          </a:stretch>
        </p:blipFill>
        <p:spPr>
          <a:xfrm>
            <a:off x="1979713" y="6115105"/>
            <a:ext cx="1224136" cy="746005"/>
          </a:xfrm>
          <a:prstGeom prst="rect">
            <a:avLst/>
          </a:prstGeom>
        </p:spPr>
      </p:pic>
    </p:spTree>
    <p:extLst>
      <p:ext uri="{BB962C8B-B14F-4D97-AF65-F5344CB8AC3E}">
        <p14:creationId xmlns:p14="http://schemas.microsoft.com/office/powerpoint/2010/main" val="1821280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68854" y="220356"/>
            <a:ext cx="6273231" cy="5520781"/>
          </a:xfrm>
          <a:prstGeom prst="rect">
            <a:avLst/>
          </a:prstGeom>
        </p:spPr>
      </p:pic>
      <p:sp>
        <p:nvSpPr>
          <p:cNvPr id="21" name="TextBox 20"/>
          <p:cNvSpPr txBox="1"/>
          <p:nvPr/>
        </p:nvSpPr>
        <p:spPr>
          <a:xfrm>
            <a:off x="4947528" y="5155130"/>
            <a:ext cx="536832" cy="230832"/>
          </a:xfrm>
          <a:prstGeom prst="rect">
            <a:avLst/>
          </a:prstGeom>
          <a:noFill/>
        </p:spPr>
        <p:txBody>
          <a:bodyPr wrap="none" rtlCol="0">
            <a:spAutoFit/>
          </a:bodyPr>
          <a:lstStyle/>
          <a:p>
            <a:pPr defTabSz="457200" fontAlgn="auto">
              <a:spcBef>
                <a:spcPts val="0"/>
              </a:spcBef>
              <a:spcAft>
                <a:spcPts val="0"/>
              </a:spcAft>
            </a:pPr>
            <a:r>
              <a:rPr lang="en-US" sz="900" dirty="0" smtClean="0">
                <a:solidFill>
                  <a:prstClr val="black"/>
                </a:solidFill>
                <a:latin typeface="Calibri"/>
                <a:ea typeface=""/>
              </a:rPr>
              <a:t>London</a:t>
            </a:r>
            <a:endParaRPr lang="en-US" sz="900" dirty="0">
              <a:solidFill>
                <a:prstClr val="black"/>
              </a:solidFill>
              <a:latin typeface="Calibri"/>
              <a:ea typeface=""/>
            </a:endParaRPr>
          </a:p>
        </p:txBody>
      </p:sp>
      <p:grpSp>
        <p:nvGrpSpPr>
          <p:cNvPr id="32" name="Group 31"/>
          <p:cNvGrpSpPr/>
          <p:nvPr/>
        </p:nvGrpSpPr>
        <p:grpSpPr>
          <a:xfrm>
            <a:off x="320892" y="2632501"/>
            <a:ext cx="2372009" cy="1773752"/>
            <a:chOff x="320892" y="2632501"/>
            <a:chExt cx="2372009" cy="1773752"/>
          </a:xfrm>
        </p:grpSpPr>
        <p:sp>
          <p:nvSpPr>
            <p:cNvPr id="5" name="Oval 4"/>
            <p:cNvSpPr/>
            <p:nvPr/>
          </p:nvSpPr>
          <p:spPr>
            <a:xfrm>
              <a:off x="1790165" y="4130862"/>
              <a:ext cx="489618" cy="275391"/>
            </a:xfrm>
            <a:prstGeom prst="ellipse">
              <a:avLst/>
            </a:prstGeom>
            <a:gradFill flip="none" rotWithShape="1">
              <a:gsLst>
                <a:gs pos="0">
                  <a:schemeClr val="accent2">
                    <a:tint val="100000"/>
                    <a:shade val="100000"/>
                    <a:satMod val="130000"/>
                    <a:alpha val="17000"/>
                  </a:schemeClr>
                </a:gs>
                <a:gs pos="100000">
                  <a:schemeClr val="accent2">
                    <a:tint val="50000"/>
                    <a:shade val="100000"/>
                    <a:satMod val="350000"/>
                    <a:alpha val="17000"/>
                  </a:schemeClr>
                </a:gs>
              </a:gsLst>
              <a:lin ang="16200000" scaled="0"/>
              <a:tileRec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cxnSp>
          <p:nvCxnSpPr>
            <p:cNvPr id="12" name="Straight Arrow Connector 11"/>
            <p:cNvCxnSpPr/>
            <p:nvPr/>
          </p:nvCxnSpPr>
          <p:spPr>
            <a:xfrm>
              <a:off x="1254645" y="3947269"/>
              <a:ext cx="474316" cy="27539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20892" y="2632501"/>
              <a:ext cx="237200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auto">
                <a:spcBef>
                  <a:spcPts val="0"/>
                </a:spcBef>
                <a:spcAft>
                  <a:spcPts val="0"/>
                </a:spcAft>
              </a:pPr>
              <a:r>
                <a:rPr lang="en-US" sz="1600" dirty="0" smtClean="0">
                  <a:solidFill>
                    <a:prstClr val="black"/>
                  </a:solidFill>
                </a:rPr>
                <a:t>-St </a:t>
              </a:r>
              <a:r>
                <a:rPr lang="en-US" sz="1600" dirty="0">
                  <a:solidFill>
                    <a:prstClr val="black"/>
                  </a:solidFill>
                </a:rPr>
                <a:t>Paul’s </a:t>
              </a:r>
              <a:r>
                <a:rPr lang="en-US" sz="1600" dirty="0" smtClean="0">
                  <a:solidFill>
                    <a:prstClr val="black"/>
                  </a:solidFill>
                </a:rPr>
                <a:t>Hospital</a:t>
              </a:r>
              <a:endParaRPr lang="en-US" sz="1600" dirty="0">
                <a:solidFill>
                  <a:prstClr val="black"/>
                </a:solidFill>
              </a:endParaRPr>
            </a:p>
            <a:p>
              <a:pPr algn="ctr" defTabSz="457200" fontAlgn="auto">
                <a:spcBef>
                  <a:spcPts val="0"/>
                </a:spcBef>
                <a:spcAft>
                  <a:spcPts val="0"/>
                </a:spcAft>
              </a:pPr>
              <a:r>
                <a:rPr lang="en-US" sz="1600" dirty="0" smtClean="0">
                  <a:solidFill>
                    <a:prstClr val="black"/>
                  </a:solidFill>
                </a:rPr>
                <a:t>-BC Children's Hospital</a:t>
              </a:r>
              <a:endParaRPr lang="en-US" sz="1600" dirty="0">
                <a:solidFill>
                  <a:prstClr val="black"/>
                </a:solidFill>
              </a:endParaRPr>
            </a:p>
            <a:p>
              <a:pPr algn="ctr" defTabSz="457200" fontAlgn="auto">
                <a:spcBef>
                  <a:spcPts val="0"/>
                </a:spcBef>
                <a:spcAft>
                  <a:spcPts val="0"/>
                </a:spcAft>
              </a:pPr>
              <a:r>
                <a:rPr lang="en-US" sz="1600" dirty="0" smtClean="0">
                  <a:solidFill>
                    <a:prstClr val="black"/>
                  </a:solidFill>
                </a:rPr>
                <a:t>-GF </a:t>
              </a:r>
              <a:r>
                <a:rPr lang="en-US" sz="1600" dirty="0">
                  <a:solidFill>
                    <a:prstClr val="black"/>
                  </a:solidFill>
                </a:rPr>
                <a:t>Strong Rehab </a:t>
              </a:r>
              <a:r>
                <a:rPr lang="en-US" sz="1600" dirty="0" smtClean="0">
                  <a:solidFill>
                    <a:prstClr val="black"/>
                  </a:solidFill>
                </a:rPr>
                <a:t>Centre</a:t>
              </a:r>
              <a:endParaRPr lang="en-US" sz="1600" dirty="0">
                <a:solidFill>
                  <a:prstClr val="black"/>
                </a:solidFill>
              </a:endParaRPr>
            </a:p>
          </p:txBody>
        </p:sp>
      </p:grpSp>
      <p:grpSp>
        <p:nvGrpSpPr>
          <p:cNvPr id="30" name="Group 29"/>
          <p:cNvGrpSpPr/>
          <p:nvPr/>
        </p:nvGrpSpPr>
        <p:grpSpPr>
          <a:xfrm>
            <a:off x="1790165" y="3947269"/>
            <a:ext cx="2372009" cy="1531026"/>
            <a:chOff x="1790165" y="3947269"/>
            <a:chExt cx="2372009" cy="1531026"/>
          </a:xfrm>
        </p:grpSpPr>
        <p:sp>
          <p:nvSpPr>
            <p:cNvPr id="7" name="Oval 6"/>
            <p:cNvSpPr/>
            <p:nvPr/>
          </p:nvSpPr>
          <p:spPr>
            <a:xfrm>
              <a:off x="2692901" y="3947269"/>
              <a:ext cx="535520" cy="275391"/>
            </a:xfrm>
            <a:prstGeom prst="ellipse">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cxnSp>
          <p:nvCxnSpPr>
            <p:cNvPr id="13" name="Straight Arrow Connector 12"/>
            <p:cNvCxnSpPr/>
            <p:nvPr/>
          </p:nvCxnSpPr>
          <p:spPr>
            <a:xfrm flipV="1">
              <a:off x="2692901" y="4256055"/>
              <a:ext cx="235296" cy="50209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790165" y="4831964"/>
              <a:ext cx="237200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auto">
                <a:spcBef>
                  <a:spcPts val="0"/>
                </a:spcBef>
                <a:spcAft>
                  <a:spcPts val="0"/>
                </a:spcAft>
              </a:pPr>
              <a:r>
                <a:rPr lang="en-US" dirty="0" smtClean="0">
                  <a:solidFill>
                    <a:prstClr val="black"/>
                  </a:solidFill>
                </a:rPr>
                <a:t>-Alberta </a:t>
              </a:r>
              <a:r>
                <a:rPr lang="en-US" dirty="0">
                  <a:solidFill>
                    <a:prstClr val="black"/>
                  </a:solidFill>
                </a:rPr>
                <a:t>Transplant Institute</a:t>
              </a:r>
            </a:p>
          </p:txBody>
        </p:sp>
      </p:grpSp>
      <p:grpSp>
        <p:nvGrpSpPr>
          <p:cNvPr id="28" name="Group 27"/>
          <p:cNvGrpSpPr/>
          <p:nvPr/>
        </p:nvGrpSpPr>
        <p:grpSpPr>
          <a:xfrm>
            <a:off x="3518422" y="2994001"/>
            <a:ext cx="3210433" cy="2499143"/>
            <a:chOff x="3518422" y="2994001"/>
            <a:chExt cx="3210433" cy="2499143"/>
          </a:xfrm>
        </p:grpSpPr>
        <p:sp>
          <p:nvSpPr>
            <p:cNvPr id="8" name="Oval 7"/>
            <p:cNvSpPr/>
            <p:nvPr/>
          </p:nvSpPr>
          <p:spPr>
            <a:xfrm>
              <a:off x="4957379" y="5015433"/>
              <a:ext cx="841525" cy="477711"/>
            </a:xfrm>
            <a:prstGeom prst="ellipse">
              <a:avLst/>
            </a:prstGeom>
            <a:gradFill flip="none" rotWithShape="1">
              <a:gsLst>
                <a:gs pos="0">
                  <a:schemeClr val="accent1">
                    <a:tint val="100000"/>
                    <a:shade val="100000"/>
                    <a:satMod val="130000"/>
                    <a:alpha val="24000"/>
                  </a:schemeClr>
                </a:gs>
                <a:gs pos="100000">
                  <a:schemeClr val="accent1">
                    <a:tint val="50000"/>
                    <a:shade val="100000"/>
                    <a:satMod val="350000"/>
                    <a:alpha val="24000"/>
                  </a:schemeClr>
                </a:gs>
              </a:gsLst>
              <a:lin ang="16200000" scaled="0"/>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cxnSp>
          <p:nvCxnSpPr>
            <p:cNvPr id="14" name="Straight Arrow Connector 13"/>
            <p:cNvCxnSpPr/>
            <p:nvPr/>
          </p:nvCxnSpPr>
          <p:spPr>
            <a:xfrm flipH="1">
              <a:off x="5251894" y="3947269"/>
              <a:ext cx="232466" cy="10681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518422" y="2994001"/>
              <a:ext cx="321043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auto">
                <a:spcBef>
                  <a:spcPts val="0"/>
                </a:spcBef>
                <a:spcAft>
                  <a:spcPts val="0"/>
                </a:spcAft>
              </a:pPr>
              <a:r>
                <a:rPr lang="en-US" dirty="0" smtClean="0">
                  <a:solidFill>
                    <a:prstClr val="black"/>
                  </a:solidFill>
                </a:rPr>
                <a:t>-Hospital </a:t>
              </a:r>
              <a:r>
                <a:rPr lang="en-US" dirty="0">
                  <a:solidFill>
                    <a:prstClr val="black"/>
                  </a:solidFill>
                </a:rPr>
                <a:t>for Sick </a:t>
              </a:r>
              <a:r>
                <a:rPr lang="en-US" dirty="0" smtClean="0">
                  <a:solidFill>
                    <a:prstClr val="black"/>
                  </a:solidFill>
                </a:rPr>
                <a:t>Children</a:t>
              </a:r>
              <a:endParaRPr lang="en-US" dirty="0">
                <a:solidFill>
                  <a:prstClr val="black"/>
                </a:solidFill>
              </a:endParaRPr>
            </a:p>
            <a:p>
              <a:pPr algn="ctr" defTabSz="457200" fontAlgn="auto">
                <a:spcBef>
                  <a:spcPts val="0"/>
                </a:spcBef>
                <a:spcAft>
                  <a:spcPts val="0"/>
                </a:spcAft>
              </a:pPr>
              <a:r>
                <a:rPr lang="en-US" dirty="0" smtClean="0">
                  <a:solidFill>
                    <a:prstClr val="black"/>
                  </a:solidFill>
                </a:rPr>
                <a:t>-Toronto General Hospital</a:t>
              </a:r>
              <a:endParaRPr lang="en-US" dirty="0">
                <a:solidFill>
                  <a:prstClr val="black"/>
                </a:solidFill>
              </a:endParaRPr>
            </a:p>
            <a:p>
              <a:pPr algn="ctr" defTabSz="457200" fontAlgn="auto">
                <a:spcBef>
                  <a:spcPts val="0"/>
                </a:spcBef>
                <a:spcAft>
                  <a:spcPts val="0"/>
                </a:spcAft>
              </a:pPr>
              <a:r>
                <a:rPr lang="en-US" dirty="0" smtClean="0">
                  <a:solidFill>
                    <a:prstClr val="black"/>
                  </a:solidFill>
                </a:rPr>
                <a:t>-London </a:t>
              </a:r>
              <a:r>
                <a:rPr lang="en-US" dirty="0">
                  <a:solidFill>
                    <a:prstClr val="black"/>
                  </a:solidFill>
                </a:rPr>
                <a:t>Health Sciences </a:t>
              </a:r>
              <a:r>
                <a:rPr lang="en-US" dirty="0" smtClean="0">
                  <a:solidFill>
                    <a:prstClr val="black"/>
                  </a:solidFill>
                </a:rPr>
                <a:t>Centre</a:t>
              </a:r>
              <a:endParaRPr lang="en-US" dirty="0">
                <a:solidFill>
                  <a:prstClr val="black"/>
                </a:solidFill>
              </a:endParaRPr>
            </a:p>
          </p:txBody>
        </p:sp>
      </p:grpSp>
      <p:grpSp>
        <p:nvGrpSpPr>
          <p:cNvPr id="29" name="Group 28"/>
          <p:cNvGrpSpPr/>
          <p:nvPr/>
        </p:nvGrpSpPr>
        <p:grpSpPr>
          <a:xfrm>
            <a:off x="5401099" y="4758146"/>
            <a:ext cx="3362745" cy="982991"/>
            <a:chOff x="5401099" y="4758146"/>
            <a:chExt cx="3362745" cy="982991"/>
          </a:xfrm>
        </p:grpSpPr>
        <p:sp>
          <p:nvSpPr>
            <p:cNvPr id="9" name="Oval 8"/>
            <p:cNvSpPr/>
            <p:nvPr/>
          </p:nvSpPr>
          <p:spPr>
            <a:xfrm>
              <a:off x="5401099" y="4758146"/>
              <a:ext cx="489618" cy="183594"/>
            </a:xfrm>
            <a:prstGeom prst="ellipse">
              <a:avLst/>
            </a:prstGeom>
            <a:gradFill flip="none" rotWithShape="1">
              <a:gsLst>
                <a:gs pos="0">
                  <a:schemeClr val="accent6">
                    <a:tint val="100000"/>
                    <a:shade val="100000"/>
                    <a:satMod val="130000"/>
                    <a:alpha val="8000"/>
                  </a:schemeClr>
                </a:gs>
                <a:gs pos="100000">
                  <a:schemeClr val="accent6">
                    <a:tint val="50000"/>
                    <a:shade val="100000"/>
                    <a:satMod val="350000"/>
                    <a:alpha val="8000"/>
                  </a:schemeClr>
                </a:gs>
              </a:gsLst>
              <a:lin ang="16200000" scaled="0"/>
              <a:tileRect/>
            </a:gradFill>
            <a:ln>
              <a:solidFill>
                <a:srgbClr val="0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cxnSp>
          <p:nvCxnSpPr>
            <p:cNvPr id="18" name="Straight Arrow Connector 17"/>
            <p:cNvCxnSpPr/>
            <p:nvPr/>
          </p:nvCxnSpPr>
          <p:spPr>
            <a:xfrm flipH="1" flipV="1">
              <a:off x="5921312" y="4957030"/>
              <a:ext cx="409319" cy="21420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391835" y="5094806"/>
              <a:ext cx="237200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auto">
                <a:spcBef>
                  <a:spcPts val="0"/>
                </a:spcBef>
                <a:spcAft>
                  <a:spcPts val="0"/>
                </a:spcAft>
              </a:pPr>
              <a:r>
                <a:rPr lang="en-US" dirty="0" smtClean="0">
                  <a:solidFill>
                    <a:prstClr val="black"/>
                  </a:solidFill>
                </a:rPr>
                <a:t>-Notre </a:t>
              </a:r>
              <a:r>
                <a:rPr lang="en-US" dirty="0">
                  <a:solidFill>
                    <a:prstClr val="black"/>
                  </a:solidFill>
                </a:rPr>
                <a:t>Dame </a:t>
              </a:r>
              <a:r>
                <a:rPr lang="en-US" dirty="0" smtClean="0">
                  <a:solidFill>
                    <a:prstClr val="black"/>
                  </a:solidFill>
                </a:rPr>
                <a:t>Hospital </a:t>
              </a:r>
              <a:endParaRPr lang="en-US" dirty="0">
                <a:solidFill>
                  <a:prstClr val="black"/>
                </a:solidFill>
              </a:endParaRPr>
            </a:p>
            <a:p>
              <a:pPr algn="ctr" defTabSz="457200" fontAlgn="auto">
                <a:spcBef>
                  <a:spcPts val="0"/>
                </a:spcBef>
                <a:spcAft>
                  <a:spcPts val="0"/>
                </a:spcAft>
              </a:pPr>
              <a:r>
                <a:rPr lang="en-US" dirty="0" smtClean="0">
                  <a:solidFill>
                    <a:schemeClr val="tx1"/>
                  </a:solidFill>
                </a:rPr>
                <a:t>-Royal </a:t>
              </a:r>
              <a:r>
                <a:rPr lang="en-US" dirty="0">
                  <a:solidFill>
                    <a:schemeClr val="tx1"/>
                  </a:solidFill>
                </a:rPr>
                <a:t>Victoria </a:t>
              </a:r>
              <a:r>
                <a:rPr lang="en-US" dirty="0" smtClean="0">
                  <a:solidFill>
                    <a:schemeClr val="tx1"/>
                  </a:solidFill>
                </a:rPr>
                <a:t>Hospital</a:t>
              </a:r>
              <a:endParaRPr lang="en-US" dirty="0">
                <a:solidFill>
                  <a:schemeClr val="tx1"/>
                </a:solidFill>
              </a:endParaRPr>
            </a:p>
          </p:txBody>
        </p:sp>
      </p:grpSp>
      <p:grpSp>
        <p:nvGrpSpPr>
          <p:cNvPr id="31" name="Group 30"/>
          <p:cNvGrpSpPr/>
          <p:nvPr/>
        </p:nvGrpSpPr>
        <p:grpSpPr>
          <a:xfrm>
            <a:off x="6395640" y="3917331"/>
            <a:ext cx="2748360" cy="963207"/>
            <a:chOff x="6395640" y="3917331"/>
            <a:chExt cx="2748360" cy="963207"/>
          </a:xfrm>
        </p:grpSpPr>
        <p:sp>
          <p:nvSpPr>
            <p:cNvPr id="10" name="Oval 9"/>
            <p:cNvSpPr/>
            <p:nvPr/>
          </p:nvSpPr>
          <p:spPr>
            <a:xfrm rot="1549425">
              <a:off x="6395640" y="4712241"/>
              <a:ext cx="657925" cy="168297"/>
            </a:xfrm>
            <a:prstGeom prst="ellipse">
              <a:avLst/>
            </a:prstGeom>
            <a:gradFill flip="none" rotWithShape="1">
              <a:gsLst>
                <a:gs pos="0">
                  <a:schemeClr val="accent1">
                    <a:tint val="100000"/>
                    <a:shade val="100000"/>
                    <a:satMod val="130000"/>
                    <a:alpha val="19000"/>
                  </a:schemeClr>
                </a:gs>
                <a:gs pos="100000">
                  <a:schemeClr val="accent1">
                    <a:tint val="50000"/>
                    <a:shade val="100000"/>
                    <a:satMod val="350000"/>
                    <a:alpha val="19000"/>
                  </a:schemeClr>
                </a:gs>
              </a:gsLst>
              <a:lin ang="16200000" scaled="0"/>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cxnSp>
          <p:nvCxnSpPr>
            <p:cNvPr id="15" name="Straight Arrow Connector 14"/>
            <p:cNvCxnSpPr/>
            <p:nvPr/>
          </p:nvCxnSpPr>
          <p:spPr>
            <a:xfrm flipH="1">
              <a:off x="7028731" y="4610741"/>
              <a:ext cx="363366" cy="23919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009591" y="3917331"/>
              <a:ext cx="213440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auto">
                <a:spcBef>
                  <a:spcPts val="0"/>
                </a:spcBef>
                <a:spcAft>
                  <a:spcPts val="0"/>
                </a:spcAft>
              </a:pPr>
              <a:r>
                <a:rPr lang="en-US" dirty="0" smtClean="0">
                  <a:solidFill>
                    <a:schemeClr val="tx1"/>
                  </a:solidFill>
                </a:rPr>
                <a:t>-QE </a:t>
              </a:r>
              <a:r>
                <a:rPr lang="en-US" dirty="0">
                  <a:solidFill>
                    <a:schemeClr val="tx1"/>
                  </a:solidFill>
                </a:rPr>
                <a:t>II Health Sciences </a:t>
              </a:r>
              <a:r>
                <a:rPr lang="en-US" dirty="0" smtClean="0">
                  <a:solidFill>
                    <a:schemeClr val="tx1"/>
                  </a:solidFill>
                </a:rPr>
                <a:t>Centre</a:t>
              </a:r>
              <a:endParaRPr lang="en-US" dirty="0">
                <a:solidFill>
                  <a:schemeClr val="tx1"/>
                </a:solidFill>
              </a:endParaRPr>
            </a:p>
          </p:txBody>
        </p:sp>
      </p:grpSp>
      <p:sp>
        <p:nvSpPr>
          <p:cNvPr id="17" name="TextBox 16"/>
          <p:cNvSpPr txBox="1"/>
          <p:nvPr/>
        </p:nvSpPr>
        <p:spPr>
          <a:xfrm>
            <a:off x="7742085" y="712519"/>
            <a:ext cx="1229567" cy="923330"/>
          </a:xfrm>
          <a:prstGeom prst="rect">
            <a:avLst/>
          </a:prstGeom>
          <a:noFill/>
        </p:spPr>
        <p:txBody>
          <a:bodyPr wrap="none" rtlCol="0">
            <a:spAutoFit/>
          </a:bodyPr>
          <a:lstStyle/>
          <a:p>
            <a:pPr defTabSz="457200" fontAlgn="auto">
              <a:spcBef>
                <a:spcPts val="0"/>
              </a:spcBef>
              <a:spcAft>
                <a:spcPts val="0"/>
              </a:spcAft>
            </a:pPr>
            <a:r>
              <a:rPr lang="en-US" dirty="0" smtClean="0">
                <a:latin typeface="Calibri"/>
                <a:ea typeface=""/>
              </a:rPr>
              <a:t>10 sites</a:t>
            </a:r>
          </a:p>
          <a:p>
            <a:pPr defTabSz="457200" fontAlgn="auto">
              <a:spcBef>
                <a:spcPts val="0"/>
              </a:spcBef>
              <a:spcAft>
                <a:spcPts val="0"/>
              </a:spcAft>
            </a:pPr>
            <a:r>
              <a:rPr lang="en-US" dirty="0" smtClean="0">
                <a:latin typeface="Calibri"/>
                <a:ea typeface=""/>
              </a:rPr>
              <a:t>&gt; 280 HCPs</a:t>
            </a:r>
          </a:p>
          <a:p>
            <a:pPr defTabSz="457200" fontAlgn="auto">
              <a:spcBef>
                <a:spcPts val="0"/>
              </a:spcBef>
              <a:spcAft>
                <a:spcPts val="0"/>
              </a:spcAft>
            </a:pPr>
            <a:endParaRPr lang="en-US" dirty="0">
              <a:latin typeface="Calibri"/>
              <a:ea typeface=""/>
            </a:endParaRPr>
          </a:p>
        </p:txBody>
      </p:sp>
    </p:spTree>
    <p:extLst>
      <p:ext uri="{BB962C8B-B14F-4D97-AF65-F5344CB8AC3E}">
        <p14:creationId xmlns:p14="http://schemas.microsoft.com/office/powerpoint/2010/main" val="656866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9" descr="tranquility.png"/>
          <p:cNvPicPr>
            <a:picLocks noChangeAspect="1"/>
          </p:cNvPicPr>
          <p:nvPr/>
        </p:nvPicPr>
        <p:blipFill rotWithShape="1">
          <a:blip r:embed="rId3" cstate="print"/>
          <a:srcRect t="-1" b="36842"/>
          <a:stretch/>
        </p:blipFill>
        <p:spPr>
          <a:xfrm>
            <a:off x="179512" y="188640"/>
            <a:ext cx="5326372" cy="4757979"/>
          </a:xfrm>
          <a:prstGeom prst="rect">
            <a:avLst/>
          </a:prstGeom>
        </p:spPr>
      </p:pic>
      <p:sp>
        <p:nvSpPr>
          <p:cNvPr id="3" name="TextBox 2"/>
          <p:cNvSpPr txBox="1"/>
          <p:nvPr/>
        </p:nvSpPr>
        <p:spPr>
          <a:xfrm>
            <a:off x="5724128" y="599809"/>
            <a:ext cx="3123166" cy="1569660"/>
          </a:xfrm>
          <a:prstGeom prst="rect">
            <a:avLst/>
          </a:prstGeom>
          <a:noFill/>
        </p:spPr>
        <p:txBody>
          <a:bodyPr wrap="square" rtlCol="0">
            <a:spAutoFit/>
          </a:bodyPr>
          <a:lstStyle/>
          <a:p>
            <a:pPr marL="285750" indent="-285750" defTabSz="457200" fontAlgn="auto">
              <a:spcBef>
                <a:spcPts val="0"/>
              </a:spcBef>
              <a:spcAft>
                <a:spcPts val="0"/>
              </a:spcAft>
              <a:buFont typeface="Wingdings" charset="2"/>
              <a:buChar char="ü"/>
            </a:pPr>
            <a:r>
              <a:rPr lang="en-US" sz="2400" dirty="0" smtClean="0">
                <a:latin typeface="Calibri"/>
                <a:ea typeface=""/>
              </a:rPr>
              <a:t>96 participants</a:t>
            </a:r>
          </a:p>
          <a:p>
            <a:pPr marL="285750" indent="-285750" defTabSz="457200" fontAlgn="auto">
              <a:spcBef>
                <a:spcPts val="0"/>
              </a:spcBef>
              <a:spcAft>
                <a:spcPts val="0"/>
              </a:spcAft>
              <a:buFont typeface="Wingdings" charset="2"/>
              <a:buChar char="ü"/>
            </a:pPr>
            <a:r>
              <a:rPr lang="en-US" sz="2400" dirty="0" smtClean="0">
                <a:latin typeface="Calibri"/>
                <a:ea typeface=""/>
              </a:rPr>
              <a:t>Agenda, slides and videos available online</a:t>
            </a:r>
          </a:p>
        </p:txBody>
      </p:sp>
      <p:sp>
        <p:nvSpPr>
          <p:cNvPr id="5" name="TextBox 4"/>
          <p:cNvSpPr txBox="1"/>
          <p:nvPr/>
        </p:nvSpPr>
        <p:spPr>
          <a:xfrm>
            <a:off x="193074" y="4951747"/>
            <a:ext cx="3370813" cy="175124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10000"/>
              </a:lnSpc>
            </a:pPr>
            <a:r>
              <a:rPr lang="en-US" sz="1400" b="1" dirty="0" smtClean="0">
                <a:solidFill>
                  <a:prstClr val="black"/>
                </a:solidFill>
                <a:latin typeface="Arial"/>
                <a:cs typeface="Arial"/>
              </a:rPr>
              <a:t>Topics:</a:t>
            </a:r>
          </a:p>
          <a:p>
            <a:pPr>
              <a:lnSpc>
                <a:spcPct val="110000"/>
              </a:lnSpc>
            </a:pPr>
            <a:r>
              <a:rPr lang="en-US" sz="1400" dirty="0" smtClean="0">
                <a:solidFill>
                  <a:prstClr val="black"/>
                </a:solidFill>
                <a:latin typeface="Arial"/>
                <a:cs typeface="Arial"/>
              </a:rPr>
              <a:t>Safe and effective exercise </a:t>
            </a:r>
          </a:p>
          <a:p>
            <a:pPr>
              <a:lnSpc>
                <a:spcPct val="110000"/>
              </a:lnSpc>
            </a:pPr>
            <a:r>
              <a:rPr lang="en-US" sz="1400" dirty="0" smtClean="0">
                <a:solidFill>
                  <a:prstClr val="black"/>
                </a:solidFill>
                <a:latin typeface="Arial"/>
                <a:cs typeface="Arial"/>
              </a:rPr>
              <a:t>Medical considerations</a:t>
            </a:r>
          </a:p>
          <a:p>
            <a:pPr>
              <a:lnSpc>
                <a:spcPct val="110000"/>
              </a:lnSpc>
            </a:pPr>
            <a:r>
              <a:rPr lang="en-US" sz="1400" dirty="0" smtClean="0">
                <a:solidFill>
                  <a:prstClr val="black"/>
                </a:solidFill>
                <a:latin typeface="Arial"/>
                <a:cs typeface="Arial"/>
              </a:rPr>
              <a:t>Nutrition for exercise/sport</a:t>
            </a:r>
          </a:p>
          <a:p>
            <a:pPr>
              <a:lnSpc>
                <a:spcPct val="110000"/>
              </a:lnSpc>
            </a:pPr>
            <a:r>
              <a:rPr lang="en-US" sz="1400" dirty="0" smtClean="0">
                <a:solidFill>
                  <a:prstClr val="black"/>
                </a:solidFill>
                <a:latin typeface="Arial"/>
                <a:cs typeface="Arial"/>
              </a:rPr>
              <a:t>Injury Prevention</a:t>
            </a:r>
          </a:p>
          <a:p>
            <a:pPr>
              <a:lnSpc>
                <a:spcPct val="110000"/>
              </a:lnSpc>
            </a:pPr>
            <a:r>
              <a:rPr lang="en-US" sz="1400" dirty="0" smtClean="0">
                <a:solidFill>
                  <a:prstClr val="black"/>
                </a:solidFill>
                <a:latin typeface="Arial"/>
                <a:cs typeface="Arial"/>
              </a:rPr>
              <a:t>Training for Sport</a:t>
            </a:r>
          </a:p>
          <a:p>
            <a:pPr>
              <a:lnSpc>
                <a:spcPct val="110000"/>
              </a:lnSpc>
            </a:pPr>
            <a:r>
              <a:rPr lang="en-US" sz="1400" dirty="0" smtClean="0">
                <a:solidFill>
                  <a:prstClr val="black"/>
                </a:solidFill>
                <a:latin typeface="Arial"/>
                <a:cs typeface="Arial"/>
              </a:rPr>
              <a:t>Goal Setting</a:t>
            </a:r>
            <a:endParaRPr lang="en-US" sz="1400" dirty="0">
              <a:solidFill>
                <a:prstClr val="black"/>
              </a:solidFill>
              <a:latin typeface="Arial"/>
              <a:cs typeface="Arial"/>
            </a:endParaRPr>
          </a:p>
        </p:txBody>
      </p:sp>
      <p:pic>
        <p:nvPicPr>
          <p:cNvPr id="6" name="Picture 5" descr="CANRESTORED27aR04cP01ZL-Johnson4c.jpg"/>
          <p:cNvPicPr>
            <a:picLocks noChangeAspect="1"/>
          </p:cNvPicPr>
          <p:nvPr/>
        </p:nvPicPr>
        <p:blipFill>
          <a:blip r:embed="rId4"/>
          <a:stretch>
            <a:fillRect/>
          </a:stretch>
        </p:blipFill>
        <p:spPr>
          <a:xfrm>
            <a:off x="3769420" y="5955740"/>
            <a:ext cx="2520280" cy="902260"/>
          </a:xfrm>
          <a:prstGeom prst="rect">
            <a:avLst/>
          </a:prstGeom>
        </p:spPr>
      </p:pic>
      <p:pic>
        <p:nvPicPr>
          <p:cNvPr id="7" name="Picture 6" descr="UofTCrst_Stacked_blue_655.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5912348"/>
            <a:ext cx="2041672" cy="916670"/>
          </a:xfrm>
          <a:prstGeom prst="rect">
            <a:avLst/>
          </a:prstGeom>
        </p:spPr>
      </p:pic>
    </p:spTree>
    <p:extLst>
      <p:ext uri="{BB962C8B-B14F-4D97-AF65-F5344CB8AC3E}">
        <p14:creationId xmlns:p14="http://schemas.microsoft.com/office/powerpoint/2010/main" val="1276416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692696"/>
            <a:ext cx="8229600" cy="4465569"/>
          </a:xfrm>
        </p:spPr>
      </p:pic>
      <p:sp>
        <p:nvSpPr>
          <p:cNvPr id="2" name="TextBox 1"/>
          <p:cNvSpPr txBox="1"/>
          <p:nvPr/>
        </p:nvSpPr>
        <p:spPr>
          <a:xfrm>
            <a:off x="1763688" y="5301208"/>
            <a:ext cx="5079373" cy="369332"/>
          </a:xfrm>
          <a:prstGeom prst="rect">
            <a:avLst/>
          </a:prstGeom>
          <a:noFill/>
        </p:spPr>
        <p:txBody>
          <a:bodyPr wrap="none" rtlCol="0">
            <a:spAutoFit/>
          </a:bodyPr>
          <a:lstStyle/>
          <a:p>
            <a:r>
              <a:rPr lang="en-US" dirty="0" smtClean="0"/>
              <a:t>Twitter:  @</a:t>
            </a:r>
            <a:r>
              <a:rPr lang="en-US" dirty="0" err="1" smtClean="0"/>
              <a:t>JanaudisFerr</a:t>
            </a:r>
            <a:r>
              <a:rPr lang="en-US" dirty="0" smtClean="0"/>
              <a:t>           @SunitaMathur1</a:t>
            </a:r>
            <a:endParaRPr lang="en-US" dirty="0"/>
          </a:p>
        </p:txBody>
      </p:sp>
    </p:spTree>
    <p:extLst>
      <p:ext uri="{BB962C8B-B14F-4D97-AF65-F5344CB8AC3E}">
        <p14:creationId xmlns:p14="http://schemas.microsoft.com/office/powerpoint/2010/main" val="3137222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chool P&amp;OT + CRIR presentation model">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cGill School">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McGill Sch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Gill Sch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Gill Sch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Gill Sch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Gill Sch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Gill Sch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Gill Sch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Gill Sch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Gill Sch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Gill Sch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Gill Sch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Gill Sch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powerpoint SPOT only</Template>
  <TotalTime>500</TotalTime>
  <Words>916</Words>
  <Application>Microsoft Macintosh PowerPoint</Application>
  <PresentationFormat>On-screen Show (4:3)</PresentationFormat>
  <Paragraphs>111</Paragraphs>
  <Slides>11</Slides>
  <Notes>9</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School P&amp;OT + CRIR presentation model</vt:lpstr>
      <vt:lpstr>Office Theme</vt:lpstr>
      <vt:lpstr>Raising awareness of the importance of exercise training in solid organ transplant: A description of a knowledge dissemination project </vt:lpstr>
      <vt:lpstr>PowerPoint Presentation</vt:lpstr>
      <vt:lpstr>Background</vt:lpstr>
      <vt:lpstr>Background</vt:lpstr>
      <vt:lpstr>Objectives</vt:lpstr>
      <vt:lpstr>Key steps </vt:lpstr>
      <vt:lpstr>PowerPoint Presentation</vt:lpstr>
      <vt:lpstr>PowerPoint Presentation</vt:lpstr>
      <vt:lpstr>PowerPoint Presentation</vt:lpstr>
      <vt:lpstr>Conclusion</vt:lpstr>
      <vt:lpstr>Acknowledgments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Tania Janaudis Ferreira, Dr</dc:creator>
  <cp:lastModifiedBy>Tania Janaudis</cp:lastModifiedBy>
  <cp:revision>64</cp:revision>
  <dcterms:created xsi:type="dcterms:W3CDTF">2016-02-17T16:08:53Z</dcterms:created>
  <dcterms:modified xsi:type="dcterms:W3CDTF">2016-05-05T11:27:48Z</dcterms:modified>
</cp:coreProperties>
</file>