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0" r:id="rId4"/>
    <p:sldMasterId id="2147493462" r:id="rId5"/>
    <p:sldMasterId id="2147493469" r:id="rId6"/>
  </p:sldMasterIdLst>
  <p:notesMasterIdLst>
    <p:notesMasterId r:id="rId23"/>
  </p:notesMasterIdLst>
  <p:sldIdLst>
    <p:sldId id="292" r:id="rId7"/>
    <p:sldId id="295" r:id="rId8"/>
    <p:sldId id="331" r:id="rId9"/>
    <p:sldId id="298" r:id="rId10"/>
    <p:sldId id="303" r:id="rId11"/>
    <p:sldId id="300" r:id="rId12"/>
    <p:sldId id="305" r:id="rId13"/>
    <p:sldId id="306" r:id="rId14"/>
    <p:sldId id="335" r:id="rId15"/>
    <p:sldId id="330" r:id="rId16"/>
    <p:sldId id="297" r:id="rId17"/>
    <p:sldId id="309" r:id="rId18"/>
    <p:sldId id="339" r:id="rId19"/>
    <p:sldId id="341" r:id="rId20"/>
    <p:sldId id="332" r:id="rId21"/>
    <p:sldId id="34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43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22589" autoAdjust="0"/>
    <p:restoredTop sz="89165" autoAdjust="0"/>
  </p:normalViewPr>
  <p:slideViewPr>
    <p:cSldViewPr snapToGrid="0" snapToObjects="1">
      <p:cViewPr>
        <p:scale>
          <a:sx n="43" d="100"/>
          <a:sy n="43" d="100"/>
        </p:scale>
        <p:origin x="-570" y="-120"/>
      </p:cViewPr>
      <p:guideLst>
        <p:guide orient="horz" pos="2199"/>
        <p:guide pos="288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0783E-3230-42AC-AF47-D928EFD1DA4A}" type="datetimeFigureOut">
              <a:rPr lang="en-CA" smtClean="0"/>
              <a:t>05/05/2016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5DE7D-01A5-4374-8C62-A09769A889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597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6A805-C150-4344-B2E2-7FF07878BEA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84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Every intervention has an </a:t>
            </a:r>
            <a:r>
              <a:rPr lang="en-US" b="1" dirty="0" smtClean="0"/>
              <a:t>aim, ingredient(s), a mechanism, and delivery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5DE7D-01A5-4374-8C62-A09769A889B7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6350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had a decade of KT intervention science that described using these terms, that people thought about when they designed/evaluated, considered for their intervention, using these terms in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reproting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we would be further ahead.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 delivered in a pamphlet or a workshop. Think of our intervention as a workshop but really we delivered an educational intervention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a workshop, or a pamphlet. Pamphlet could be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educaiton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presuade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give you an incentive.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BCW strategy or technique: Ingredient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Functions: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Mechanims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(persuasion)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5DE7D-01A5-4374-8C62-A09769A889B7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6767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Internaional</a:t>
            </a:r>
            <a:r>
              <a:rPr lang="en-US" dirty="0" smtClean="0"/>
              <a:t> and multi-</a:t>
            </a:r>
            <a:r>
              <a:rPr lang="en-US" dirty="0" err="1" smtClean="0"/>
              <a:t>sectoral</a:t>
            </a:r>
            <a:r>
              <a:rPr lang="en-US" dirty="0" smtClean="0"/>
              <a:t> (</a:t>
            </a:r>
            <a:r>
              <a:rPr lang="en-US" dirty="0" err="1" smtClean="0"/>
              <a:t>Impl</a:t>
            </a:r>
            <a:r>
              <a:rPr lang="en-US" baseline="0" dirty="0" smtClean="0"/>
              <a:t> or KT scientists that would describe themselves as working in the use of evidence for policy decision making, patient </a:t>
            </a:r>
            <a:r>
              <a:rPr lang="en-US" baseline="0" dirty="0" err="1" smtClean="0"/>
              <a:t>saftey</a:t>
            </a:r>
            <a:r>
              <a:rPr lang="en-US" baseline="0" dirty="0" smtClean="0"/>
              <a:t>, Q improvement, provider </a:t>
            </a:r>
            <a:r>
              <a:rPr lang="en-US" baseline="0" dirty="0" err="1" smtClean="0"/>
              <a:t>behaviour</a:t>
            </a:r>
            <a:r>
              <a:rPr lang="en-US" baseline="0" dirty="0" smtClean="0"/>
              <a:t> change, systems applications,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5DE7D-01A5-4374-8C62-A09769A889B7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8084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Found KT articles but also missed too many of them.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D3F8E9C3-5082-48C5-9C73-77D0854DF5A4}" type="slidenum">
              <a:rPr lang="en-US" altLang="en-US" sz="1200">
                <a:solidFill>
                  <a:schemeClr val="tx1"/>
                </a:solidFill>
              </a:rPr>
              <a:pPr eaLnBrk="1" hangingPunct="1"/>
              <a:t>7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13D91BCC-29A8-40C8-938E-2F22E2631BF7}" type="slidenum">
              <a:rPr lang="en-GB" altLang="en-US" sz="1200"/>
              <a:pPr eaLnBrk="1" hangingPunct="1"/>
              <a:t>8</a:t>
            </a:fld>
            <a:endParaRPr lang="en-GB" altLang="en-US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aseline="0" dirty="0" smtClean="0"/>
              <a:t>This work by </a:t>
            </a:r>
            <a:r>
              <a:rPr lang="en-US" altLang="en-US" baseline="0" dirty="0" err="1" smtClean="0"/>
              <a:t>Walshe</a:t>
            </a:r>
            <a:r>
              <a:rPr lang="en-US" altLang="en-US" baseline="0" dirty="0" smtClean="0"/>
              <a:t> et al. looking at QI terms in over 20k citations illustrates the ‘trends’ in QI terminology over a 20-year period</a:t>
            </a:r>
          </a:p>
          <a:p>
            <a:pPr eaLnBrk="1" hangingPunct="1"/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“Figure 1 The distribution by year of the total use of each of the 10 common QI terms in citation titles/abstracts </a:t>
            </a:r>
            <a:endParaRPr lang="en-US" altLang="en-US" baseline="0" dirty="0" smtClean="0"/>
          </a:p>
          <a:p>
            <a:pPr eaLnBrk="1" hangingPunct="1"/>
            <a:endParaRPr lang="en-US" altLang="en-US" baseline="0" dirty="0" smtClean="0"/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r>
              <a:rPr lang="en-US" baseline="0" dirty="0" smtClean="0"/>
              <a:t> issues extend to our models.</a:t>
            </a:r>
          </a:p>
          <a:p>
            <a:r>
              <a:rPr lang="en-US" dirty="0" smtClean="0"/>
              <a:t>classify or describe knowledge translation</a:t>
            </a:r>
            <a:r>
              <a:rPr lang="en-US" baseline="0" dirty="0" smtClean="0"/>
              <a:t> </a:t>
            </a:r>
            <a:r>
              <a:rPr lang="en-US" dirty="0" smtClean="0"/>
              <a:t>interventions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5DE7D-01A5-4374-8C62-A09769A889B7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9434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I’m not against</a:t>
            </a:r>
            <a:r>
              <a:rPr lang="en-US" baseline="0" dirty="0" smtClean="0"/>
              <a:t> diversity, think it’s really important. But I’m not sure the current diversity in models, language is helping us very much.</a:t>
            </a:r>
          </a:p>
          <a:p>
            <a:r>
              <a:rPr lang="en-US" baseline="0" dirty="0" smtClean="0"/>
              <a:t>The lack of any form of  shared </a:t>
            </a:r>
            <a:r>
              <a:rPr lang="en-US" baseline="0" dirty="0" err="1" smtClean="0"/>
              <a:t>conceptualiization</a:t>
            </a:r>
            <a:r>
              <a:rPr lang="en-US" baseline="0" dirty="0" smtClean="0"/>
              <a:t> for KT interventions is harming us.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 terms that mean the same thing,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often do we read that the description of the interventions makes it different to make solid conclusions about what to do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5DE7D-01A5-4374-8C62-A09769A889B7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9343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Minimum dataset.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often do we read that the description of the interventions makes it different to make solid conclusions about what to do (SR and otherwise)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5DE7D-01A5-4374-8C62-A09769A889B7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3139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 am going to be very brief on 1 and 2 for time reasons, but happy to take questions later.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D9566-B0CF-4D47-B298-D98B200B25F4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449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Ingredients:</a:t>
            </a:r>
            <a:r>
              <a:rPr lang="en-US" baseline="0" dirty="0" smtClean="0"/>
              <a:t> Education, skill building, Audit and feedback</a:t>
            </a:r>
          </a:p>
          <a:p>
            <a:r>
              <a:rPr lang="en-US" baseline="0" dirty="0" smtClean="0"/>
              <a:t>Delivery: workshop, pamphlet, audit and feedback mailed to GP’s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5DE7D-01A5-4374-8C62-A09769A889B7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6350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49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124077" y="965200"/>
            <a:ext cx="6562725" cy="2209800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CA" noProof="0" smtClean="0"/>
          </a:p>
        </p:txBody>
      </p:sp>
      <p:sp>
        <p:nvSpPr>
          <p:cNvPr id="1684498" name="Rectangle 18"/>
          <p:cNvSpPr>
            <a:spLocks noChangeArrowheads="1"/>
          </p:cNvSpPr>
          <p:nvPr/>
        </p:nvSpPr>
        <p:spPr bwMode="auto">
          <a:xfrm>
            <a:off x="228602" y="5622926"/>
            <a:ext cx="619125" cy="733425"/>
          </a:xfrm>
          <a:prstGeom prst="rect">
            <a:avLst/>
          </a:prstGeom>
          <a:solidFill>
            <a:srgbClr val="1D578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880A0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914400" fontAlgn="base">
              <a:spcBef>
                <a:spcPct val="40000"/>
              </a:spcBef>
              <a:spcAft>
                <a:spcPct val="0"/>
              </a:spcAft>
              <a:buClr>
                <a:srgbClr val="1D578B"/>
              </a:buClr>
              <a:buSzPct val="90000"/>
              <a:buFont typeface="Wingdings" pitchFamily="2" charset="2"/>
              <a:buNone/>
            </a:pPr>
            <a:endParaRPr lang="en-US" sz="2300">
              <a:solidFill>
                <a:srgbClr val="000000"/>
              </a:solidFill>
            </a:endParaRPr>
          </a:p>
        </p:txBody>
      </p:sp>
      <p:sp>
        <p:nvSpPr>
          <p:cNvPr id="1684506" name="Rectangle 26"/>
          <p:cNvSpPr>
            <a:spLocks noChangeArrowheads="1"/>
          </p:cNvSpPr>
          <p:nvPr/>
        </p:nvSpPr>
        <p:spPr bwMode="auto">
          <a:xfrm>
            <a:off x="6858000" y="3243263"/>
            <a:ext cx="1828800" cy="182563"/>
          </a:xfrm>
          <a:prstGeom prst="rect">
            <a:avLst/>
          </a:prstGeom>
          <a:solidFill>
            <a:srgbClr val="1D578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4507" name="Line 27"/>
          <p:cNvSpPr>
            <a:spLocks noChangeShapeType="1"/>
          </p:cNvSpPr>
          <p:nvPr/>
        </p:nvSpPr>
        <p:spPr bwMode="auto">
          <a:xfrm>
            <a:off x="3654427" y="3322639"/>
            <a:ext cx="5203825" cy="0"/>
          </a:xfrm>
          <a:prstGeom prst="line">
            <a:avLst/>
          </a:prstGeom>
          <a:noFill/>
          <a:ln w="28575">
            <a:solidFill>
              <a:srgbClr val="D2DAE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684509" name="Rectangle 29"/>
          <p:cNvSpPr>
            <a:spLocks noChangeArrowheads="1"/>
          </p:cNvSpPr>
          <p:nvPr/>
        </p:nvSpPr>
        <p:spPr bwMode="auto">
          <a:xfrm>
            <a:off x="1708152" y="5622926"/>
            <a:ext cx="6272213" cy="733425"/>
          </a:xfrm>
          <a:prstGeom prst="rect">
            <a:avLst/>
          </a:prstGeom>
          <a:solidFill>
            <a:srgbClr val="1D578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CA" sz="1600">
                <a:solidFill>
                  <a:srgbClr val="FFFFFF"/>
                </a:solidFill>
              </a:rPr>
              <a:t>Department of Occupational Science and Occupational Therapy</a:t>
            </a:r>
          </a:p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CA" sz="1600" i="1">
                <a:solidFill>
                  <a:srgbClr val="FFFFFF"/>
                </a:solidFill>
                <a:latin typeface="AGaramond Bold" pitchFamily="18" charset="0"/>
              </a:rPr>
              <a:t>C r e a t i n g   L e a d e r s   i n   O T </a:t>
            </a:r>
          </a:p>
        </p:txBody>
      </p:sp>
      <p:sp>
        <p:nvSpPr>
          <p:cNvPr id="1684510" name="Rectangle 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4077" y="3697289"/>
            <a:ext cx="6551613" cy="153193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3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CA" noProof="0" smtClean="0"/>
          </a:p>
        </p:txBody>
      </p:sp>
      <p:sp>
        <p:nvSpPr>
          <p:cNvPr id="1684483" name="Rectangle 3"/>
          <p:cNvSpPr>
            <a:spLocks noChangeArrowheads="1"/>
          </p:cNvSpPr>
          <p:nvPr/>
        </p:nvSpPr>
        <p:spPr bwMode="auto">
          <a:xfrm>
            <a:off x="842963" y="274640"/>
            <a:ext cx="914400" cy="6434137"/>
          </a:xfrm>
          <a:prstGeom prst="rect">
            <a:avLst/>
          </a:prstGeom>
          <a:solidFill>
            <a:srgbClr val="D2DA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684515" name="Picture 35" descr="uoft_Signature_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40" y="2820989"/>
            <a:ext cx="687387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9"/>
          <p:cNvSpPr>
            <a:spLocks noChangeArrowheads="1"/>
          </p:cNvSpPr>
          <p:nvPr userDrawn="1"/>
        </p:nvSpPr>
        <p:spPr bwMode="auto">
          <a:xfrm>
            <a:off x="1708152" y="5622926"/>
            <a:ext cx="6272213" cy="733425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CA" sz="1600">
                <a:solidFill>
                  <a:srgbClr val="FFFFFF"/>
                </a:solidFill>
              </a:rPr>
              <a:t>Department of Occupational Science and Occupational Therapy</a:t>
            </a:r>
          </a:p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CA" sz="1600" i="1">
                <a:solidFill>
                  <a:srgbClr val="FFFFFF"/>
                </a:solidFill>
                <a:latin typeface="AGaramond Bold" pitchFamily="18" charset="0"/>
              </a:rPr>
              <a:t>C r e a t i n g   L e a d e r s   i n   O T </a:t>
            </a:r>
          </a:p>
        </p:txBody>
      </p:sp>
      <p:pic>
        <p:nvPicPr>
          <p:cNvPr id="11" name="Picture 35" descr="uoft_Signature_transparen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40" y="2820989"/>
            <a:ext cx="687387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19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8F41-766B-7749-A65C-89BD32065A96}" type="datetimeFigureOut">
              <a:rPr lang="en-US" smtClean="0">
                <a:solidFill>
                  <a:srgbClr val="2D2F2B"/>
                </a:solidFill>
              </a:rPr>
              <a:pPr/>
              <a:t>5/5/2016</a:t>
            </a:fld>
            <a:endParaRPr lang="en-US">
              <a:solidFill>
                <a:srgbClr val="2D2F2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D2F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EE454C-2BED-0A4F-B3F0-432152994628}" type="slidenum">
              <a:rPr lang="en-US" smtClean="0">
                <a:solidFill>
                  <a:srgbClr val="2D2F2B"/>
                </a:solidFill>
              </a:rPr>
              <a:pPr/>
              <a:t>‹#›</a:t>
            </a:fld>
            <a:endParaRPr lang="en-US">
              <a:solidFill>
                <a:srgbClr val="2D2F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2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8F41-766B-7749-A65C-89BD32065A96}" type="datetimeFigureOut">
              <a:rPr lang="en-US" smtClean="0">
                <a:solidFill>
                  <a:srgbClr val="2D2F2B"/>
                </a:solidFill>
              </a:rPr>
              <a:pPr/>
              <a:t>5/5/2016</a:t>
            </a:fld>
            <a:endParaRPr lang="en-US">
              <a:solidFill>
                <a:srgbClr val="2D2F2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D2F2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14368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8008F41-766B-7749-A65C-89BD32065A96}" type="datetimeFigureOut">
              <a:rPr lang="en-US" smtClean="0">
                <a:solidFill>
                  <a:srgbClr val="2D2F2B"/>
                </a:solidFill>
              </a:rPr>
              <a:pPr/>
              <a:t>5/5/2016</a:t>
            </a:fld>
            <a:endParaRPr lang="en-US">
              <a:solidFill>
                <a:srgbClr val="2D2F2B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6EE454C-2BED-0A4F-B3F0-4321529946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2D2F2B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05945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8F41-766B-7749-A65C-89BD32065A96}" type="datetimeFigureOut">
              <a:rPr lang="en-US" smtClean="0">
                <a:solidFill>
                  <a:srgbClr val="2D2F2B"/>
                </a:solidFill>
              </a:rPr>
              <a:pPr/>
              <a:t>5/5/2016</a:t>
            </a:fld>
            <a:endParaRPr lang="en-US">
              <a:solidFill>
                <a:srgbClr val="2D2F2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D2F2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454C-2BED-0A4F-B3F0-432152994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58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8008F41-766B-7749-A65C-89BD32065A96}" type="datetimeFigureOut">
              <a:rPr lang="en-US" smtClean="0">
                <a:solidFill>
                  <a:srgbClr val="2D2F2B"/>
                </a:solidFill>
              </a:rPr>
              <a:pPr/>
              <a:t>5/5/2016</a:t>
            </a:fld>
            <a:endParaRPr lang="en-US">
              <a:solidFill>
                <a:srgbClr val="2D2F2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2D2F2B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6EE454C-2BED-0A4F-B3F0-432152994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0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988" y="277813"/>
            <a:ext cx="7759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5988" y="1733551"/>
            <a:ext cx="3803650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2038" y="1733551"/>
            <a:ext cx="3803650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2038" y="4021139"/>
            <a:ext cx="3803650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683000" y="6353176"/>
            <a:ext cx="531495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CA">
                <a:solidFill>
                  <a:srgbClr val="FFFFFF"/>
                </a:solidFill>
              </a:rPr>
              <a:t>Department of Occupational Science and Occupational Therapy</a:t>
            </a:r>
          </a:p>
        </p:txBody>
      </p:sp>
    </p:spTree>
    <p:extLst>
      <p:ext uri="{BB962C8B-B14F-4D97-AF65-F5344CB8AC3E}">
        <p14:creationId xmlns:p14="http://schemas.microsoft.com/office/powerpoint/2010/main" val="3568051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5988" y="1733551"/>
            <a:ext cx="3803650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2038" y="1733551"/>
            <a:ext cx="3803650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>
                <a:solidFill>
                  <a:srgbClr val="FFFFFF"/>
                </a:solidFill>
              </a:rPr>
              <a:t>Department of Occupational Science and Occupational Therapy</a:t>
            </a:r>
          </a:p>
        </p:txBody>
      </p:sp>
    </p:spTree>
    <p:extLst>
      <p:ext uri="{BB962C8B-B14F-4D97-AF65-F5344CB8AC3E}">
        <p14:creationId xmlns:p14="http://schemas.microsoft.com/office/powerpoint/2010/main" val="870098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8008F41-766B-7749-A65C-89BD32065A96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DEDED7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>
                <a:solidFill>
                  <a:srgbClr val="DEDED7"/>
                </a:solidFill>
              </a:rPr>
              <a:pPr/>
              <a:t>‹#›</a:t>
            </a:fld>
            <a:endParaRPr lang="en-US">
              <a:solidFill>
                <a:srgbClr val="DEDE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38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8F41-766B-7749-A65C-89BD32065A96}" type="datetimeFigureOut">
              <a:rPr lang="en-US" smtClean="0">
                <a:solidFill>
                  <a:srgbClr val="2D2F2B"/>
                </a:solidFill>
              </a:rPr>
              <a:pPr/>
              <a:t>5/5/2016</a:t>
            </a:fld>
            <a:endParaRPr lang="en-US">
              <a:solidFill>
                <a:srgbClr val="2D2F2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D2F2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EE454C-2BED-0A4F-B3F0-4321529946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1712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8F41-766B-7749-A65C-89BD32065A96}" type="datetimeFigureOut">
              <a:rPr lang="en-US" smtClean="0">
                <a:solidFill>
                  <a:srgbClr val="2D2F2B"/>
                </a:solidFill>
              </a:rPr>
              <a:pPr/>
              <a:t>5/5/2016</a:t>
            </a:fld>
            <a:endParaRPr lang="en-US">
              <a:solidFill>
                <a:srgbClr val="2D2F2B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2D2F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417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8008F41-766B-7749-A65C-89BD32065A96}" type="datetimeFigureOut">
              <a:rPr lang="en-US" smtClean="0">
                <a:solidFill>
                  <a:srgbClr val="2D2F2B"/>
                </a:solidFill>
              </a:rPr>
              <a:pPr/>
              <a:t>5/5/2016</a:t>
            </a:fld>
            <a:endParaRPr lang="en-US">
              <a:solidFill>
                <a:srgbClr val="2D2F2B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6EE454C-2BED-0A4F-B3F0-4321529946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2D2F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10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8008F41-766B-7749-A65C-89BD32065A96}" type="datetimeFigureOut">
              <a:rPr lang="en-US" smtClean="0">
                <a:solidFill>
                  <a:srgbClr val="2D2F2B"/>
                </a:solidFill>
              </a:rPr>
              <a:pPr/>
              <a:t>5/5/2016</a:t>
            </a:fld>
            <a:endParaRPr lang="en-US">
              <a:solidFill>
                <a:srgbClr val="2D2F2B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6EE454C-2BED-0A4F-B3F0-4321529946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2D2F2B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1095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8F41-766B-7749-A65C-89BD32065A96}" type="datetimeFigureOut">
              <a:rPr lang="en-US" smtClean="0">
                <a:solidFill>
                  <a:srgbClr val="2D2F2B"/>
                </a:solidFill>
              </a:rPr>
              <a:pPr/>
              <a:t>5/5/2016</a:t>
            </a:fld>
            <a:endParaRPr lang="en-US">
              <a:solidFill>
                <a:srgbClr val="2D2F2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D2F2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EE454C-2BED-0A4F-B3F0-432152994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38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470" name="Line 14"/>
          <p:cNvSpPr>
            <a:spLocks noChangeShapeType="1"/>
          </p:cNvSpPr>
          <p:nvPr/>
        </p:nvSpPr>
        <p:spPr bwMode="auto">
          <a:xfrm>
            <a:off x="3014665" y="6515100"/>
            <a:ext cx="669925" cy="0"/>
          </a:xfrm>
          <a:prstGeom prst="line">
            <a:avLst/>
          </a:prstGeom>
          <a:noFill/>
          <a:ln w="28575">
            <a:solidFill>
              <a:srgbClr val="D2DAE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683459" name="Rectangle 3"/>
          <p:cNvSpPr>
            <a:spLocks noChangeArrowheads="1"/>
          </p:cNvSpPr>
          <p:nvPr/>
        </p:nvSpPr>
        <p:spPr bwMode="auto">
          <a:xfrm>
            <a:off x="2" y="0"/>
            <a:ext cx="633413" cy="4876800"/>
          </a:xfrm>
          <a:prstGeom prst="rect">
            <a:avLst/>
          </a:prstGeom>
          <a:solidFill>
            <a:srgbClr val="D2DA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3461" name="Rectangle 5"/>
          <p:cNvSpPr>
            <a:spLocks noChangeArrowheads="1"/>
          </p:cNvSpPr>
          <p:nvPr/>
        </p:nvSpPr>
        <p:spPr bwMode="auto">
          <a:xfrm>
            <a:off x="6858000" y="1428751"/>
            <a:ext cx="1828800" cy="182563"/>
          </a:xfrm>
          <a:prstGeom prst="rect">
            <a:avLst/>
          </a:prstGeom>
          <a:solidFill>
            <a:srgbClr val="D2DA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3462" name="Line 6"/>
          <p:cNvSpPr>
            <a:spLocks noChangeShapeType="1"/>
          </p:cNvSpPr>
          <p:nvPr/>
        </p:nvSpPr>
        <p:spPr bwMode="auto">
          <a:xfrm>
            <a:off x="566738" y="1508125"/>
            <a:ext cx="8305800" cy="0"/>
          </a:xfrm>
          <a:prstGeom prst="line">
            <a:avLst/>
          </a:prstGeom>
          <a:noFill/>
          <a:ln w="28575">
            <a:solidFill>
              <a:srgbClr val="1D578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68346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5988" y="277813"/>
            <a:ext cx="77597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68346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1733551"/>
            <a:ext cx="775970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168346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7750" y="6353176"/>
            <a:ext cx="5410200" cy="320675"/>
          </a:xfrm>
          <a:prstGeom prst="rect">
            <a:avLst/>
          </a:prstGeom>
          <a:solidFill>
            <a:srgbClr val="1D578B"/>
          </a:solidFill>
          <a:ln w="9525">
            <a:solidFill>
              <a:srgbClr val="1D578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1300" b="1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CA">
                <a:solidFill>
                  <a:srgbClr val="FFFFFF"/>
                </a:solidFill>
              </a:rPr>
              <a:t>Department of Occupational Science and Occupational Therapy</a:t>
            </a:r>
          </a:p>
        </p:txBody>
      </p:sp>
      <p:pic>
        <p:nvPicPr>
          <p:cNvPr id="1683473" name="Picture 17" descr="uoft_Signatur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90" y="6180138"/>
            <a:ext cx="2403475" cy="4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10209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800" b="1">
          <a:solidFill>
            <a:srgbClr val="1D578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rgbClr val="1D578B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rgbClr val="1D578B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rgbClr val="1D578B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rgbClr val="1D578B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rgbClr val="1D578B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rgbClr val="1D578B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rgbClr val="1D578B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rgbClr val="1D578B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40000"/>
        </a:spcBef>
        <a:spcAft>
          <a:spcPct val="0"/>
        </a:spcAft>
        <a:buClr>
          <a:srgbClr val="1D578B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2DAE7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1D578B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D2DAE7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1D578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D578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D578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D578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D578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470" name="Line 14"/>
          <p:cNvSpPr>
            <a:spLocks noChangeShapeType="1"/>
          </p:cNvSpPr>
          <p:nvPr/>
        </p:nvSpPr>
        <p:spPr bwMode="auto">
          <a:xfrm>
            <a:off x="3014665" y="6515100"/>
            <a:ext cx="669925" cy="0"/>
          </a:xfrm>
          <a:prstGeom prst="line">
            <a:avLst/>
          </a:prstGeom>
          <a:noFill/>
          <a:ln w="28575">
            <a:solidFill>
              <a:srgbClr val="D2DAE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683459" name="Rectangle 3"/>
          <p:cNvSpPr>
            <a:spLocks noChangeArrowheads="1"/>
          </p:cNvSpPr>
          <p:nvPr/>
        </p:nvSpPr>
        <p:spPr bwMode="auto">
          <a:xfrm>
            <a:off x="2" y="0"/>
            <a:ext cx="633413" cy="4876800"/>
          </a:xfrm>
          <a:prstGeom prst="rect">
            <a:avLst/>
          </a:prstGeom>
          <a:solidFill>
            <a:srgbClr val="D2DA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3461" name="Rectangle 5"/>
          <p:cNvSpPr>
            <a:spLocks noChangeArrowheads="1"/>
          </p:cNvSpPr>
          <p:nvPr/>
        </p:nvSpPr>
        <p:spPr bwMode="auto">
          <a:xfrm>
            <a:off x="6858000" y="1428751"/>
            <a:ext cx="1828800" cy="182563"/>
          </a:xfrm>
          <a:prstGeom prst="rect">
            <a:avLst/>
          </a:prstGeom>
          <a:solidFill>
            <a:srgbClr val="D2DA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3462" name="Line 6"/>
          <p:cNvSpPr>
            <a:spLocks noChangeShapeType="1"/>
          </p:cNvSpPr>
          <p:nvPr/>
        </p:nvSpPr>
        <p:spPr bwMode="auto">
          <a:xfrm>
            <a:off x="566738" y="1508125"/>
            <a:ext cx="8305800" cy="0"/>
          </a:xfrm>
          <a:prstGeom prst="line">
            <a:avLst/>
          </a:prstGeom>
          <a:noFill/>
          <a:ln w="28575">
            <a:solidFill>
              <a:srgbClr val="1D578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68346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5988" y="277813"/>
            <a:ext cx="77597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68346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1733551"/>
            <a:ext cx="775970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168346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7750" y="6353176"/>
            <a:ext cx="5410200" cy="320675"/>
          </a:xfrm>
          <a:prstGeom prst="rect">
            <a:avLst/>
          </a:prstGeom>
          <a:solidFill>
            <a:srgbClr val="1D578B"/>
          </a:solidFill>
          <a:ln w="9525">
            <a:solidFill>
              <a:srgbClr val="1D578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1300" b="1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CA" smtClean="0">
                <a:solidFill>
                  <a:srgbClr val="FFFFFF"/>
                </a:solidFill>
              </a:rPr>
              <a:t>Department of Occupational Science and Occupational Therapy</a:t>
            </a:r>
            <a:endParaRPr lang="en-CA">
              <a:solidFill>
                <a:srgbClr val="FFFFFF"/>
              </a:solidFill>
            </a:endParaRPr>
          </a:p>
        </p:txBody>
      </p:sp>
      <p:pic>
        <p:nvPicPr>
          <p:cNvPr id="1683473" name="Picture 17" descr="uoft_Signat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90" y="6180138"/>
            <a:ext cx="2403475" cy="4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7" descr="uoft_Signature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90" y="6180138"/>
            <a:ext cx="2403475" cy="4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6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3" r:id="rId1"/>
    <p:sldLayoutId id="2147493467" r:id="rId2"/>
    <p:sldLayoutId id="2147493468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1D578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1D578B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1D578B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1D578B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1D578B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1D578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1D578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1D578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1D578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40000"/>
        </a:spcBef>
        <a:spcAft>
          <a:spcPct val="0"/>
        </a:spcAft>
        <a:buClr>
          <a:srgbClr val="1D578B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D2DAE7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D578B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D2DAE7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D578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D578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D578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D578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D578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8008F41-766B-7749-A65C-89BD32065A96}" type="datetimeFigureOut">
              <a:rPr lang="en-US" smtClean="0">
                <a:solidFill>
                  <a:srgbClr val="2D2F2B"/>
                </a:solidFill>
              </a:rPr>
              <a:pPr/>
              <a:t>5/5/2016</a:t>
            </a:fld>
            <a:endParaRPr lang="en-US">
              <a:solidFill>
                <a:srgbClr val="2D2F2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2D2F2B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6EE454C-2BED-0A4F-B3F0-432152994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9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0" r:id="rId1"/>
    <p:sldLayoutId id="2147493471" r:id="rId2"/>
    <p:sldLayoutId id="2147493472" r:id="rId3"/>
    <p:sldLayoutId id="2147493473" r:id="rId4"/>
    <p:sldLayoutId id="2147493474" r:id="rId5"/>
    <p:sldLayoutId id="2147493475" r:id="rId6"/>
    <p:sldLayoutId id="2147493476" r:id="rId7"/>
    <p:sldLayoutId id="2147493477" r:id="rId8"/>
    <p:sldLayoutId id="2147493478" r:id="rId9"/>
    <p:sldLayoutId id="2147493479" r:id="rId10"/>
    <p:sldLayoutId id="2147493480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939800" y="1437504"/>
            <a:ext cx="6158424" cy="1752600"/>
          </a:xfrm>
        </p:spPr>
        <p:txBody>
          <a:bodyPr>
            <a:normAutofit fontScale="90000"/>
          </a:bodyPr>
          <a:lstStyle/>
          <a:p>
            <a:r>
              <a:rPr lang="en-US" dirty="0"/>
              <a:t>AIMD: A simplified framework of Knowledge Translation interventions</a:t>
            </a:r>
            <a:r>
              <a:rPr lang="en-AU" dirty="0"/>
              <a:t>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939800" y="3733800"/>
            <a:ext cx="7183120" cy="227183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1800" dirty="0">
                <a:latin typeface="Arial" charset="0"/>
              </a:rPr>
              <a:t>Heather Colquhoun, </a:t>
            </a:r>
            <a:endParaRPr lang="en-US" sz="18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latin typeface="Arial" charset="0"/>
              </a:rPr>
              <a:t>Assistant </a:t>
            </a:r>
            <a:r>
              <a:rPr lang="en-US" sz="1800" dirty="0">
                <a:latin typeface="Arial" charset="0"/>
              </a:rPr>
              <a:t>Professor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Arial" charset="0"/>
              </a:rPr>
              <a:t>Department of Occupational Science and Occupational Therapy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Arial" charset="0"/>
              </a:rPr>
              <a:t>University of </a:t>
            </a:r>
            <a:r>
              <a:rPr lang="en-US" sz="1800" dirty="0" smtClean="0">
                <a:latin typeface="Arial" charset="0"/>
              </a:rPr>
              <a:t>Toronto</a:t>
            </a:r>
          </a:p>
          <a:p>
            <a:endParaRPr lang="en-US" sz="1800" dirty="0" smtClean="0">
              <a:latin typeface="Arial" charset="0"/>
            </a:endParaRPr>
          </a:p>
          <a:p>
            <a:r>
              <a:rPr lang="en-US" sz="1800" dirty="0">
                <a:latin typeface="Arial" charset="0"/>
              </a:rPr>
              <a:t>1st National Knowledge Translation Conference in </a:t>
            </a:r>
            <a:r>
              <a:rPr lang="en-US" sz="1800" dirty="0" smtClean="0">
                <a:latin typeface="Arial" charset="0"/>
              </a:rPr>
              <a:t>Rehabilitation May </a:t>
            </a:r>
            <a:r>
              <a:rPr lang="en-US" sz="1800" dirty="0">
                <a:latin typeface="Arial" charset="0"/>
              </a:rPr>
              <a:t>4 &amp; </a:t>
            </a:r>
            <a:r>
              <a:rPr lang="en-US" sz="1800" dirty="0" smtClean="0">
                <a:latin typeface="Arial" charset="0"/>
              </a:rPr>
              <a:t>5 2016, Montreal</a:t>
            </a:r>
            <a:r>
              <a:rPr lang="en-US" sz="1800" dirty="0">
                <a:latin typeface="Arial" charset="0"/>
              </a:rPr>
              <a:t>, Quebec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275368"/>
            <a:ext cx="991152" cy="157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71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The problems this causes…..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en-US" dirty="0" smtClean="0"/>
          </a:p>
          <a:p>
            <a:pPr lvl="1"/>
            <a:r>
              <a:rPr lang="en-US" altLang="en-US" dirty="0" smtClean="0"/>
              <a:t>Limits our communication (internal/external)</a:t>
            </a:r>
          </a:p>
          <a:p>
            <a:pPr lvl="1"/>
            <a:r>
              <a:rPr lang="en-US" altLang="en-US" dirty="0" smtClean="0"/>
              <a:t>Hinders collaboration across sectors, disciplines, geography</a:t>
            </a:r>
          </a:p>
          <a:p>
            <a:pPr lvl="1"/>
            <a:r>
              <a:rPr lang="en-US" altLang="en-US" dirty="0" smtClean="0"/>
              <a:t>Limits our ability to learn from each other’s work</a:t>
            </a:r>
          </a:p>
          <a:p>
            <a:pPr lvl="1"/>
            <a:r>
              <a:rPr lang="en-US" altLang="en-US" dirty="0" smtClean="0"/>
              <a:t>Impedes progress </a:t>
            </a:r>
            <a:r>
              <a:rPr lang="en-US" altLang="en-US" sz="2000" dirty="0" smtClean="0"/>
              <a:t>(Larson 2013, </a:t>
            </a:r>
            <a:r>
              <a:rPr lang="en-US" altLang="en-US" sz="2000" dirty="0"/>
              <a:t>Addiction, 108, 1532–1533 </a:t>
            </a:r>
            <a:r>
              <a:rPr lang="en-US" altLang="en-US" sz="2000" dirty="0" smtClean="0"/>
              <a:t>‘Addicted to constructs: Science in reverse’)</a:t>
            </a:r>
          </a:p>
          <a:p>
            <a:pPr lvl="1"/>
            <a:r>
              <a:rPr lang="en-US" dirty="0" smtClean="0"/>
              <a:t>Unnecessarily complicates </a:t>
            </a:r>
            <a:r>
              <a:rPr lang="en-US" dirty="0"/>
              <a:t>knowledge </a:t>
            </a:r>
            <a:r>
              <a:rPr lang="en-US" dirty="0" smtClean="0"/>
              <a:t>search and synthesis (decreases efficiency and speed)</a:t>
            </a:r>
          </a:p>
          <a:p>
            <a:pPr lvl="1"/>
            <a:r>
              <a:rPr lang="en-US" dirty="0" smtClean="0"/>
              <a:t>How often do we read that poor intervention description makes it difficult to make solid conclusions?</a:t>
            </a:r>
            <a:endParaRPr lang="en-US" dirty="0"/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4240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Develop, test and refine a </a:t>
            </a:r>
            <a:r>
              <a:rPr lang="en-US" u="sng" dirty="0"/>
              <a:t>simplified</a:t>
            </a:r>
            <a:r>
              <a:rPr lang="en-US" dirty="0"/>
              <a:t> framework </a:t>
            </a:r>
            <a:r>
              <a:rPr lang="en-US" dirty="0" smtClean="0"/>
              <a:t>for </a:t>
            </a:r>
            <a:r>
              <a:rPr lang="en-US" u="sng" dirty="0" smtClean="0"/>
              <a:t>interventions</a:t>
            </a:r>
            <a:r>
              <a:rPr lang="en-US" dirty="0" smtClean="0"/>
              <a:t> to promote and integrate evidence into health practices, systems and policies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Simple, shared language, can work across all sectors, focused on the terms we use (name and define), agnostic to other frameworks</a:t>
            </a:r>
          </a:p>
        </p:txBody>
      </p:sp>
    </p:spTree>
    <p:extLst>
      <p:ext uri="{BB962C8B-B14F-4D97-AF65-F5344CB8AC3E}">
        <p14:creationId xmlns:p14="http://schemas.microsoft.com/office/powerpoint/2010/main" val="56353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81288"/>
            <a:ext cx="8713787" cy="863600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Overview</a:t>
            </a:r>
            <a:endParaRPr lang="en-US" sz="4000" dirty="0">
              <a:solidFill>
                <a:srgbClr val="000099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71608"/>
            <a:ext cx="8740775" cy="547260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Multidisciplina</a:t>
            </a:r>
            <a:r>
              <a:rPr lang="en-US" dirty="0" smtClean="0"/>
              <a:t>ry</a:t>
            </a:r>
            <a:r>
              <a:rPr lang="en-US" dirty="0"/>
              <a:t>, multi-sector international workgroup </a:t>
            </a:r>
            <a:r>
              <a:rPr lang="en-US" dirty="0" smtClean="0"/>
              <a:t>of 29 members</a:t>
            </a:r>
          </a:p>
          <a:p>
            <a:pPr marL="0" indent="0">
              <a:buNone/>
            </a:pPr>
            <a:r>
              <a:rPr lang="en-US" dirty="0" smtClean="0"/>
              <a:t>1. Initial meeting September 2012 – draft framework</a:t>
            </a:r>
          </a:p>
          <a:p>
            <a:pPr marL="834390" lvl="1" indent="-514350"/>
            <a:r>
              <a:rPr lang="en-US" dirty="0" smtClean="0"/>
              <a:t>Colquhoun et al., Implementation Science, 2014, 9:51</a:t>
            </a:r>
          </a:p>
          <a:p>
            <a:pPr marL="0" indent="0">
              <a:buNone/>
            </a:pPr>
            <a:r>
              <a:rPr lang="en-AU" dirty="0" smtClean="0"/>
              <a:t>2. Validation of draft framework</a:t>
            </a:r>
          </a:p>
          <a:p>
            <a:pPr marL="777240" lvl="1" indent="-457200"/>
            <a:r>
              <a:rPr lang="en-AU" dirty="0" smtClean="0"/>
              <a:t>	Validation exercise (51 intervention frameworks, 37 	primary studies, 7 reporting guidance’s)</a:t>
            </a:r>
          </a:p>
          <a:p>
            <a:pPr marL="0" indent="0">
              <a:buNone/>
            </a:pPr>
            <a:r>
              <a:rPr lang="en-AU" dirty="0" smtClean="0"/>
              <a:t>3. 2</a:t>
            </a:r>
            <a:r>
              <a:rPr lang="en-AU" baseline="30000" dirty="0" smtClean="0"/>
              <a:t>nd</a:t>
            </a:r>
            <a:r>
              <a:rPr lang="en-AU" dirty="0" smtClean="0"/>
              <a:t> meeting February 2015</a:t>
            </a:r>
          </a:p>
          <a:p>
            <a:pPr marL="777240" lvl="1" indent="-457200"/>
            <a:r>
              <a:rPr lang="en-AU" dirty="0"/>
              <a:t>	</a:t>
            </a:r>
            <a:r>
              <a:rPr lang="en-AU" dirty="0" smtClean="0"/>
              <a:t>Developed a refined framework:</a:t>
            </a:r>
            <a:r>
              <a:rPr lang="en-AU" dirty="0"/>
              <a:t> </a:t>
            </a:r>
            <a:r>
              <a:rPr lang="en-AU" b="1" dirty="0" smtClean="0"/>
              <a:t>AIMD framework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184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0520" y="1721345"/>
            <a:ext cx="8415528" cy="4495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u="sng" dirty="0"/>
              <a:t>A</a:t>
            </a:r>
            <a:r>
              <a:rPr lang="en-US" sz="3200" b="1" dirty="0"/>
              <a:t>ims: </a:t>
            </a:r>
            <a:r>
              <a:rPr lang="en-US" sz="3200" dirty="0"/>
              <a:t>What do you want your intervention </a:t>
            </a:r>
            <a:r>
              <a:rPr lang="en-US" sz="3200" dirty="0" smtClean="0"/>
              <a:t>to achieve </a:t>
            </a:r>
            <a:r>
              <a:rPr lang="en-US" sz="3200" dirty="0"/>
              <a:t>and for whom?</a:t>
            </a:r>
            <a:r>
              <a:rPr lang="en-AU" sz="3200" dirty="0"/>
              <a:t> </a:t>
            </a:r>
            <a:endParaRPr lang="en-AU" sz="3200" dirty="0" smtClean="0"/>
          </a:p>
          <a:p>
            <a:pPr marL="0" indent="0">
              <a:lnSpc>
                <a:spcPct val="110000"/>
              </a:lnSpc>
              <a:buNone/>
            </a:pPr>
            <a:endParaRPr lang="en-AU" sz="3200" dirty="0" smtClean="0"/>
          </a:p>
          <a:p>
            <a:pPr marL="0" lvl="0" indent="0">
              <a:buNone/>
            </a:pPr>
            <a:r>
              <a:rPr lang="en-US" sz="3200" b="1" u="sng" dirty="0"/>
              <a:t>I</a:t>
            </a:r>
            <a:r>
              <a:rPr lang="en-US" sz="3200" b="1" dirty="0"/>
              <a:t>ngredients: </a:t>
            </a:r>
            <a:r>
              <a:rPr lang="en-US" sz="3200" dirty="0"/>
              <a:t>What comprises the intervention</a:t>
            </a:r>
            <a:r>
              <a:rPr lang="en-US" sz="3200" dirty="0" smtClean="0"/>
              <a:t>?</a:t>
            </a:r>
          </a:p>
          <a:p>
            <a:pPr marL="0" lvl="0" indent="0">
              <a:lnSpc>
                <a:spcPct val="110000"/>
              </a:lnSpc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b="1" u="sng" dirty="0"/>
              <a:t>M</a:t>
            </a:r>
            <a:r>
              <a:rPr lang="en-US" sz="3200" b="1" dirty="0"/>
              <a:t>echanism: </a:t>
            </a:r>
            <a:r>
              <a:rPr lang="en-US" sz="3200" dirty="0"/>
              <a:t>How do you propose the </a:t>
            </a:r>
            <a:r>
              <a:rPr lang="en-US" sz="3200" dirty="0" smtClean="0"/>
              <a:t>intervention </a:t>
            </a:r>
            <a:r>
              <a:rPr lang="en-US" sz="3200" dirty="0"/>
              <a:t>will work</a:t>
            </a:r>
            <a:r>
              <a:rPr lang="en-US" sz="3200" dirty="0" smtClean="0"/>
              <a:t>?</a:t>
            </a:r>
          </a:p>
          <a:p>
            <a:pPr marL="0" indent="0">
              <a:lnSpc>
                <a:spcPct val="110000"/>
              </a:lnSpc>
              <a:buNone/>
            </a:pPr>
            <a:endParaRPr lang="en-US" sz="3200" dirty="0" smtClean="0"/>
          </a:p>
          <a:p>
            <a:pPr marL="0" lvl="0" indent="0">
              <a:buNone/>
            </a:pPr>
            <a:r>
              <a:rPr lang="en-US" sz="3200" b="1" u="sng" dirty="0">
                <a:solidFill>
                  <a:schemeClr val="dk1"/>
                </a:solidFill>
              </a:rPr>
              <a:t>D</a:t>
            </a:r>
            <a:r>
              <a:rPr lang="en-US" sz="3200" b="1" dirty="0">
                <a:solidFill>
                  <a:schemeClr val="dk1"/>
                </a:solidFill>
              </a:rPr>
              <a:t>elivery: </a:t>
            </a:r>
            <a:r>
              <a:rPr lang="en-US" sz="3200" dirty="0">
                <a:solidFill>
                  <a:schemeClr val="dk1"/>
                </a:solidFill>
              </a:rPr>
              <a:t>How will you deliver the intervention?</a:t>
            </a:r>
            <a:endParaRPr lang="en-AU" sz="3200" dirty="0"/>
          </a:p>
          <a:p>
            <a:pPr marL="0" indent="0">
              <a:buNone/>
            </a:pPr>
            <a:endParaRPr lang="en-AU" sz="3200" dirty="0"/>
          </a:p>
          <a:p>
            <a:pPr marL="0" lvl="0" indent="0">
              <a:buNone/>
            </a:pPr>
            <a:endParaRPr lang="en-AU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81528" y="2587236"/>
            <a:ext cx="5684520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Intervention’s </a:t>
            </a:r>
            <a:r>
              <a:rPr lang="en-US" sz="1600" b="1" dirty="0"/>
              <a:t>intended effects &amp; beneficiaries </a:t>
            </a:r>
          </a:p>
          <a:p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81237" y="3581389"/>
            <a:ext cx="6384809" cy="58477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Defining </a:t>
            </a:r>
            <a:r>
              <a:rPr lang="en-US" sz="1600" b="1" dirty="0" smtClean="0"/>
              <a:t>characteristics (component parts, ingredients </a:t>
            </a:r>
            <a:r>
              <a:rPr lang="en-US" sz="1600" b="1" dirty="0"/>
              <a:t>that can bring about change, be described and </a:t>
            </a:r>
            <a:r>
              <a:rPr lang="en-US" sz="1600" b="1" dirty="0" smtClean="0"/>
              <a:t>reproduced) 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10840" y="5108821"/>
            <a:ext cx="5684520" cy="58477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The (theoretical or empirical) processes by which an intervention effects change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10840" y="6129568"/>
            <a:ext cx="5684520" cy="58477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How, who, </a:t>
            </a:r>
            <a:r>
              <a:rPr lang="en-US" sz="1600" b="1" dirty="0"/>
              <a:t>dosage / frequency /  intensity, level (e.g. individual vs. </a:t>
            </a:r>
            <a:r>
              <a:rPr lang="en-US" sz="1600" b="1" dirty="0" smtClean="0"/>
              <a:t>organizational)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57249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0520" y="1721345"/>
            <a:ext cx="8415528" cy="4495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u="sng" dirty="0"/>
              <a:t>A</a:t>
            </a:r>
            <a:r>
              <a:rPr lang="en-US" sz="3200" b="1" dirty="0"/>
              <a:t>ims: </a:t>
            </a:r>
            <a:r>
              <a:rPr lang="en-US" sz="3200" dirty="0"/>
              <a:t>What do you want your intervention </a:t>
            </a:r>
            <a:r>
              <a:rPr lang="en-US" sz="3200" dirty="0" smtClean="0"/>
              <a:t>to achieve </a:t>
            </a:r>
            <a:r>
              <a:rPr lang="en-US" sz="3200" dirty="0"/>
              <a:t>and for whom?</a:t>
            </a:r>
            <a:r>
              <a:rPr lang="en-AU" sz="3200" dirty="0"/>
              <a:t> </a:t>
            </a:r>
            <a:endParaRPr lang="en-AU" sz="3200" dirty="0" smtClean="0"/>
          </a:p>
          <a:p>
            <a:pPr marL="0" indent="0">
              <a:lnSpc>
                <a:spcPct val="110000"/>
              </a:lnSpc>
              <a:buNone/>
            </a:pPr>
            <a:endParaRPr lang="en-AU" sz="3200" dirty="0" smtClean="0"/>
          </a:p>
          <a:p>
            <a:pPr marL="0" lvl="0" indent="0">
              <a:buNone/>
            </a:pPr>
            <a:r>
              <a:rPr lang="en-US" sz="3200" b="1" u="sng" dirty="0"/>
              <a:t>I</a:t>
            </a:r>
            <a:r>
              <a:rPr lang="en-US" sz="3200" b="1" dirty="0"/>
              <a:t>ngredients: </a:t>
            </a:r>
            <a:r>
              <a:rPr lang="en-US" sz="3200" dirty="0"/>
              <a:t>What comprises the intervention</a:t>
            </a:r>
            <a:r>
              <a:rPr lang="en-US" sz="3200" dirty="0" smtClean="0"/>
              <a:t>?</a:t>
            </a:r>
          </a:p>
          <a:p>
            <a:pPr marL="0" lvl="0" indent="0">
              <a:lnSpc>
                <a:spcPct val="110000"/>
              </a:lnSpc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b="1" u="sng" dirty="0"/>
              <a:t>M</a:t>
            </a:r>
            <a:r>
              <a:rPr lang="en-US" sz="3200" b="1" dirty="0"/>
              <a:t>echanism: </a:t>
            </a:r>
            <a:r>
              <a:rPr lang="en-US" sz="3200" dirty="0"/>
              <a:t>How do you propose the </a:t>
            </a:r>
            <a:r>
              <a:rPr lang="en-US" sz="3200" dirty="0" smtClean="0"/>
              <a:t>intervention </a:t>
            </a:r>
            <a:r>
              <a:rPr lang="en-US" sz="3200" dirty="0"/>
              <a:t>will work</a:t>
            </a:r>
            <a:r>
              <a:rPr lang="en-US" sz="3200" dirty="0" smtClean="0"/>
              <a:t>?</a:t>
            </a:r>
          </a:p>
          <a:p>
            <a:pPr marL="0" indent="0">
              <a:lnSpc>
                <a:spcPct val="110000"/>
              </a:lnSpc>
              <a:buNone/>
            </a:pPr>
            <a:endParaRPr lang="en-US" sz="3200" dirty="0" smtClean="0"/>
          </a:p>
          <a:p>
            <a:pPr marL="0" lvl="0" indent="0">
              <a:buNone/>
            </a:pPr>
            <a:r>
              <a:rPr lang="en-US" sz="3200" b="1" u="sng" dirty="0">
                <a:solidFill>
                  <a:schemeClr val="dk1"/>
                </a:solidFill>
              </a:rPr>
              <a:t>D</a:t>
            </a:r>
            <a:r>
              <a:rPr lang="en-US" sz="3200" b="1" dirty="0">
                <a:solidFill>
                  <a:schemeClr val="dk1"/>
                </a:solidFill>
              </a:rPr>
              <a:t>elivery: </a:t>
            </a:r>
            <a:r>
              <a:rPr lang="en-US" sz="3200" dirty="0">
                <a:solidFill>
                  <a:schemeClr val="dk1"/>
                </a:solidFill>
              </a:rPr>
              <a:t>How will you deliver the intervention?</a:t>
            </a:r>
            <a:endParaRPr lang="en-AU" sz="3200" dirty="0"/>
          </a:p>
          <a:p>
            <a:pPr marL="0" indent="0">
              <a:buNone/>
            </a:pPr>
            <a:endParaRPr lang="en-AU" sz="3200" dirty="0"/>
          </a:p>
          <a:p>
            <a:pPr marL="0" lvl="0" indent="0">
              <a:buNone/>
            </a:pPr>
            <a:endParaRPr lang="en-AU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8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332408"/>
            <a:ext cx="8713787" cy="863600"/>
          </a:xfrm>
        </p:spPr>
        <p:txBody>
          <a:bodyPr/>
          <a:lstStyle/>
          <a:p>
            <a:r>
              <a:rPr lang="nb-NO" sz="3200" dirty="0" smtClean="0">
                <a:solidFill>
                  <a:schemeClr val="tx1"/>
                </a:solidFill>
                <a:latin typeface="Arial"/>
                <a:cs typeface="Arial"/>
              </a:rPr>
              <a:t>Potential applications of AIMD</a:t>
            </a:r>
            <a:endParaRPr lang="en-US" sz="3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0808"/>
            <a:ext cx="8740775" cy="5472608"/>
          </a:xfrm>
        </p:spPr>
        <p:txBody>
          <a:bodyPr>
            <a:normAutofit/>
          </a:bodyPr>
          <a:lstStyle/>
          <a:p>
            <a:r>
              <a:rPr lang="en-US" dirty="0" smtClean="0"/>
              <a:t>Way to think about your intervention, not a stand alone method for intervention design</a:t>
            </a:r>
          </a:p>
          <a:p>
            <a:r>
              <a:rPr lang="en-US" dirty="0" smtClean="0"/>
              <a:t>Forces us to separate ingredients from delivery</a:t>
            </a:r>
          </a:p>
          <a:p>
            <a:r>
              <a:rPr lang="en-US" dirty="0" smtClean="0"/>
              <a:t>Forces us to consider mechanisms </a:t>
            </a:r>
            <a:r>
              <a:rPr lang="en-US" sz="2400" dirty="0" smtClean="0"/>
              <a:t>(how is our educational workshop going to change people’s </a:t>
            </a:r>
            <a:r>
              <a:rPr lang="en-US" sz="2400" dirty="0" err="1" smtClean="0"/>
              <a:t>behaviour</a:t>
            </a:r>
            <a:r>
              <a:rPr lang="en-US" sz="2400" dirty="0" smtClean="0"/>
              <a:t>?)</a:t>
            </a:r>
          </a:p>
          <a:p>
            <a:r>
              <a:rPr lang="en-US" dirty="0" smtClean="0"/>
              <a:t>Advance conceptualization &amp; </a:t>
            </a:r>
            <a:r>
              <a:rPr lang="en-US" dirty="0"/>
              <a:t>communication of KT </a:t>
            </a:r>
            <a:r>
              <a:rPr lang="en-US" dirty="0" smtClean="0"/>
              <a:t>interventions</a:t>
            </a:r>
            <a:endParaRPr lang="en-US" dirty="0"/>
          </a:p>
          <a:p>
            <a:r>
              <a:rPr lang="en-US" dirty="0" smtClean="0"/>
              <a:t>Facilitate </a:t>
            </a:r>
            <a:r>
              <a:rPr lang="en-US" dirty="0"/>
              <a:t>research identification and </a:t>
            </a:r>
            <a:r>
              <a:rPr lang="en-US" dirty="0" smtClean="0"/>
              <a:t>synthesis </a:t>
            </a:r>
          </a:p>
          <a:p>
            <a:r>
              <a:rPr lang="en-US" dirty="0" smtClean="0"/>
              <a:t>Improved effects of interventions?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29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Thank you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heather.colquhoun@utoronto.ca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9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people…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In particular: Peter Bragge (Monash), </a:t>
            </a:r>
            <a:r>
              <a:rPr lang="en-US" dirty="0"/>
              <a:t>Cynthia </a:t>
            </a:r>
            <a:r>
              <a:rPr lang="en-US" dirty="0" smtClean="0"/>
              <a:t>Lokker (McMaster), </a:t>
            </a:r>
            <a:r>
              <a:rPr lang="en-US" dirty="0"/>
              <a:t>Jeremy </a:t>
            </a:r>
            <a:r>
              <a:rPr lang="en-US" dirty="0" smtClean="0"/>
              <a:t>Grimshaw (Ottawa Hospital Research Institute)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But also: Lauren Albrecht, Justine Baron, Ann Dadich, Laura Damschroder, Kristin Danko, Maria Fernandez, Signe </a:t>
            </a:r>
            <a:r>
              <a:rPr lang="en-US" dirty="0"/>
              <a:t>Agnes </a:t>
            </a:r>
            <a:r>
              <a:rPr lang="en-US" dirty="0" smtClean="0"/>
              <a:t>Flottorp, </a:t>
            </a:r>
            <a:r>
              <a:rPr lang="en-US" dirty="0"/>
              <a:t>Heather </a:t>
            </a:r>
            <a:r>
              <a:rPr lang="en-US" dirty="0" smtClean="0"/>
              <a:t>Gainforth, Kate Gooding, Ian Graham, Susanne Hempel, Simon Kitto, Jennifer Leeman, </a:t>
            </a:r>
            <a:r>
              <a:rPr lang="en-US" dirty="0"/>
              <a:t>Danielle Mazza, Ann McKibbon, Susan </a:t>
            </a:r>
            <a:r>
              <a:rPr lang="en-US" dirty="0" smtClean="0"/>
              <a:t>Michie, Stuart Nelson, Teryl Nuckols, John </a:t>
            </a:r>
            <a:r>
              <a:rPr lang="en-US" dirty="0" err="1" smtClean="0"/>
              <a:t>Ovretviet</a:t>
            </a:r>
            <a:r>
              <a:rPr lang="en-US" dirty="0" smtClean="0"/>
              <a:t>, Hugo Sax, Shannon Scott, Kathleen Stevens, </a:t>
            </a:r>
            <a:r>
              <a:rPr lang="en-US" dirty="0" err="1" smtClean="0"/>
              <a:t>Gjalt-Jorn</a:t>
            </a:r>
            <a:r>
              <a:rPr lang="en-US" dirty="0" smtClean="0"/>
              <a:t> </a:t>
            </a:r>
            <a:r>
              <a:rPr lang="en-US" dirty="0"/>
              <a:t>Y. </a:t>
            </a:r>
            <a:r>
              <a:rPr lang="en-US" dirty="0" smtClean="0"/>
              <a:t>Peters, Michael </a:t>
            </a:r>
            <a:r>
              <a:rPr lang="en-US" dirty="0"/>
              <a:t>G. Wilson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93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funders….</a:t>
            </a:r>
            <a:endParaRPr lang="en-US" dirty="0"/>
          </a:p>
        </p:txBody>
      </p:sp>
      <p:pic>
        <p:nvPicPr>
          <p:cNvPr id="4" name="Content Placeholder 3" descr="Screen Shot 2015-07-19 at 5.39.52 p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55" y="2052357"/>
            <a:ext cx="8153400" cy="1197162"/>
          </a:xfrm>
          <a:prstGeom prst="rect">
            <a:avLst/>
          </a:prstGeom>
        </p:spPr>
      </p:pic>
      <p:pic>
        <p:nvPicPr>
          <p:cNvPr id="5" name="Picture 4" descr="Screen Shot 2015-07-19 at 5.42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6" y="3385591"/>
            <a:ext cx="8531352" cy="135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3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dirty="0" smtClean="0"/>
              <a:t>“In many respects, the most troublesome problems of any science </a:t>
            </a:r>
            <a:r>
              <a:rPr lang="en-US" altLang="en-US" dirty="0" err="1" smtClean="0"/>
              <a:t>centre</a:t>
            </a:r>
            <a:r>
              <a:rPr lang="en-US" altLang="en-US" dirty="0" smtClean="0"/>
              <a:t> around its most basic terms and fundamental concepts, and not around its more sophisticated concerns. Indeed to the extent that everything either follows from or is based on a discipline’s most basic terms and fundamental concepts, problems at a higher level can always be traced back to problems at a more fundamental level”</a:t>
            </a:r>
          </a:p>
          <a:p>
            <a:endParaRPr lang="en-US" altLang="en-US" dirty="0" smtClean="0"/>
          </a:p>
          <a:p>
            <a:pPr lvl="2">
              <a:buFontTx/>
              <a:buNone/>
            </a:pPr>
            <a:r>
              <a:rPr lang="en-US" altLang="en-US" dirty="0" smtClean="0"/>
              <a:t>	</a:t>
            </a:r>
            <a:r>
              <a:rPr lang="en-US" altLang="en-US" sz="2200" dirty="0" err="1" smtClean="0"/>
              <a:t>Mitroff</a:t>
            </a:r>
            <a:r>
              <a:rPr lang="en-US" altLang="en-US" sz="2200" dirty="0" smtClean="0"/>
              <a:t> &amp; </a:t>
            </a:r>
            <a:r>
              <a:rPr lang="en-US" altLang="en-US" sz="2200" dirty="0" err="1" smtClean="0"/>
              <a:t>Sagasti</a:t>
            </a:r>
            <a:r>
              <a:rPr lang="en-US" altLang="en-US" sz="2200" dirty="0" smtClean="0"/>
              <a:t>. </a:t>
            </a:r>
            <a:r>
              <a:rPr lang="en-US" altLang="en-US" sz="2200" dirty="0"/>
              <a:t>Epistemology as general systems theory: An </a:t>
            </a:r>
            <a:r>
              <a:rPr lang="en-US" altLang="en-US" sz="2200" dirty="0" smtClean="0"/>
              <a:t>approach to </a:t>
            </a:r>
            <a:r>
              <a:rPr lang="en-US" altLang="en-US" sz="2200" dirty="0"/>
              <a:t>the design of complex decision-making experiments. Phil </a:t>
            </a:r>
            <a:r>
              <a:rPr lang="en-US" altLang="en-US" sz="2200" dirty="0" err="1"/>
              <a:t>Soc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Sci</a:t>
            </a:r>
            <a:r>
              <a:rPr lang="en-US" altLang="en-US" sz="2200" dirty="0"/>
              <a:t> </a:t>
            </a:r>
            <a:r>
              <a:rPr lang="en-US" altLang="en-US" sz="2200" dirty="0" smtClean="0"/>
              <a:t>1973, 3:117–134.</a:t>
            </a:r>
          </a:p>
        </p:txBody>
      </p:sp>
    </p:spTree>
    <p:extLst>
      <p:ext uri="{BB962C8B-B14F-4D97-AF65-F5344CB8AC3E}">
        <p14:creationId xmlns:p14="http://schemas.microsoft.com/office/powerpoint/2010/main" val="294090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Foundational terms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Knowledge Translation (Canada)</a:t>
            </a:r>
          </a:p>
          <a:p>
            <a:endParaRPr lang="en-US" altLang="en-US" smtClean="0"/>
          </a:p>
          <a:p>
            <a:r>
              <a:rPr lang="en-US" altLang="en-US" smtClean="0"/>
              <a:t>Implementation Science (UK)</a:t>
            </a:r>
          </a:p>
          <a:p>
            <a:endParaRPr lang="en-US" altLang="en-US" smtClean="0"/>
          </a:p>
          <a:p>
            <a:r>
              <a:rPr lang="en-US" altLang="en-US" smtClean="0"/>
              <a:t>Dissemination and Implementation (US)</a:t>
            </a:r>
          </a:p>
        </p:txBody>
      </p:sp>
    </p:spTree>
    <p:extLst>
      <p:ext uri="{BB962C8B-B14F-4D97-AF65-F5344CB8AC3E}">
        <p14:creationId xmlns:p14="http://schemas.microsoft.com/office/powerpoint/2010/main" val="27562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8195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19200"/>
            <a:ext cx="7848600" cy="3424238"/>
          </a:xfrm>
        </p:spPr>
      </p:pic>
      <p:sp>
        <p:nvSpPr>
          <p:cNvPr id="2" name="TextBox 1"/>
          <p:cNvSpPr txBox="1"/>
          <p:nvPr/>
        </p:nvSpPr>
        <p:spPr>
          <a:xfrm>
            <a:off x="2316480" y="5254674"/>
            <a:ext cx="4008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/>
              <a:t>100 terms describing KT</a:t>
            </a:r>
          </a:p>
          <a:p>
            <a:pPr algn="ctr"/>
            <a:r>
              <a:rPr lang="en-US" altLang="en-US" sz="2400" dirty="0"/>
              <a:t>46 used in titles and abstracts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771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Search filters </a:t>
            </a:r>
          </a:p>
        </p:txBody>
      </p:sp>
      <p:pic>
        <p:nvPicPr>
          <p:cNvPr id="13315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76400"/>
            <a:ext cx="8229600" cy="3871913"/>
          </a:xfrm>
        </p:spPr>
      </p:pic>
    </p:spTree>
    <p:extLst>
      <p:ext uri="{BB962C8B-B14F-4D97-AF65-F5344CB8AC3E}">
        <p14:creationId xmlns:p14="http://schemas.microsoft.com/office/powerpoint/2010/main" val="138218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3284984"/>
            <a:ext cx="8712968" cy="3312368"/>
          </a:xfrm>
        </p:spPr>
        <p:txBody>
          <a:bodyPr lIns="92075" tIns="46038" rIns="92075" bIns="46038"/>
          <a:lstStyle/>
          <a:p>
            <a:endParaRPr lang="en-US" dirty="0">
              <a:latin typeface="Arial"/>
              <a:cs typeface="Arial"/>
              <a:sym typeface="Symbol" pitchFamily="18" charset="2"/>
            </a:endParaRPr>
          </a:p>
          <a:p>
            <a:endParaRPr lang="en-GB" dirty="0" smtClean="0">
              <a:latin typeface="Arial"/>
              <a:cs typeface="Arial"/>
              <a:sym typeface="Symbol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11" y="5858688"/>
            <a:ext cx="8927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/>
                <a:cs typeface="Arial"/>
                <a:sym typeface="Symbol" pitchFamily="18" charset="2"/>
              </a:rPr>
              <a:t>Figure 1: The distribution by year of the total use of each of the 10 common QI terms in citation titles/abstracts ~20,000 citations over 20 years </a:t>
            </a:r>
            <a:r>
              <a:rPr lang="en-US" sz="1400" dirty="0">
                <a:latin typeface="Arial"/>
                <a:cs typeface="Arial"/>
                <a:sym typeface="Symbol" pitchFamily="18" charset="2"/>
              </a:rPr>
              <a:t>(</a:t>
            </a:r>
            <a:r>
              <a:rPr lang="en-US" sz="1400" dirty="0" err="1">
                <a:latin typeface="Arial"/>
                <a:cs typeface="Arial"/>
                <a:sym typeface="Symbol" pitchFamily="18" charset="2"/>
              </a:rPr>
              <a:t>Walshe</a:t>
            </a:r>
            <a:r>
              <a:rPr lang="en-US" sz="1400" dirty="0">
                <a:latin typeface="Arial"/>
                <a:cs typeface="Arial"/>
                <a:sym typeface="Symbol" pitchFamily="18" charset="2"/>
              </a:rPr>
              <a:t> et al International Journal for Quality in Health Care 2009; Volume 21, Number 3: pp. 153–159)</a:t>
            </a:r>
          </a:p>
          <a:p>
            <a:endParaRPr lang="en-GB" sz="1400" dirty="0">
              <a:latin typeface="Arial"/>
              <a:cs typeface="Arial"/>
              <a:sym typeface="Symbol" pitchFamily="18" charset="2"/>
            </a:endParaRPr>
          </a:p>
        </p:txBody>
      </p:sp>
      <p:pic>
        <p:nvPicPr>
          <p:cNvPr id="4" name="Picture 3" descr="Screen Shot 2015-07-17 at 12.59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557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3499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27" y="370521"/>
            <a:ext cx="7439025" cy="24641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27" y="3469958"/>
            <a:ext cx="7439025" cy="2600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24241" y="6070282"/>
            <a:ext cx="245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51 Models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229646" y="2834638"/>
            <a:ext cx="245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61 Models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9984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3_OSOT Template">
  <a:themeElements>
    <a:clrScheme name="OSOT Template 11">
      <a:dk1>
        <a:srgbClr val="000000"/>
      </a:dk1>
      <a:lt1>
        <a:srgbClr val="FFFFFF"/>
      </a:lt1>
      <a:dk2>
        <a:srgbClr val="660033"/>
      </a:dk2>
      <a:lt2>
        <a:srgbClr val="666699"/>
      </a:lt2>
      <a:accent1>
        <a:srgbClr val="465CA2"/>
      </a:accent1>
      <a:accent2>
        <a:srgbClr val="FFFF66"/>
      </a:accent2>
      <a:accent3>
        <a:srgbClr val="FFFFFF"/>
      </a:accent3>
      <a:accent4>
        <a:srgbClr val="000000"/>
      </a:accent4>
      <a:accent5>
        <a:srgbClr val="B0B5CE"/>
      </a:accent5>
      <a:accent6>
        <a:srgbClr val="E7E75C"/>
      </a:accent6>
      <a:hlink>
        <a:srgbClr val="5A84D8"/>
      </a:hlink>
      <a:folHlink>
        <a:srgbClr val="970137"/>
      </a:folHlink>
    </a:clrScheme>
    <a:fontScheme name="OSO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SOT Templat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OT Templat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OT Templat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OT Templat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OT Templat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OT Templat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OT Templat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OT Templat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OT Templat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OT Templat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OT Template 11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465CA2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B0B5CE"/>
        </a:accent5>
        <a:accent6>
          <a:srgbClr val="E7E75C"/>
        </a:accent6>
        <a:hlink>
          <a:srgbClr val="5A84D8"/>
        </a:hlink>
        <a:folHlink>
          <a:srgbClr val="97013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SOT Template">
  <a:themeElements>
    <a:clrScheme name="OSOT Template 11">
      <a:dk1>
        <a:srgbClr val="000000"/>
      </a:dk1>
      <a:lt1>
        <a:srgbClr val="FFFFFF"/>
      </a:lt1>
      <a:dk2>
        <a:srgbClr val="660033"/>
      </a:dk2>
      <a:lt2>
        <a:srgbClr val="666699"/>
      </a:lt2>
      <a:accent1>
        <a:srgbClr val="465CA2"/>
      </a:accent1>
      <a:accent2>
        <a:srgbClr val="FFFF66"/>
      </a:accent2>
      <a:accent3>
        <a:srgbClr val="FFFFFF"/>
      </a:accent3>
      <a:accent4>
        <a:srgbClr val="000000"/>
      </a:accent4>
      <a:accent5>
        <a:srgbClr val="B0B5CE"/>
      </a:accent5>
      <a:accent6>
        <a:srgbClr val="E7E75C"/>
      </a:accent6>
      <a:hlink>
        <a:srgbClr val="5A84D8"/>
      </a:hlink>
      <a:folHlink>
        <a:srgbClr val="970137"/>
      </a:folHlink>
    </a:clrScheme>
    <a:fontScheme name="OSO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SOT Templat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OT Templat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OT Templat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OT Templat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OT Templat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OT Templat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OT Templat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OT Templat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OT Templat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OT Templat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OT Template 11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465CA2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B0B5CE"/>
        </a:accent5>
        <a:accent6>
          <a:srgbClr val="E7E75C"/>
        </a:accent6>
        <a:hlink>
          <a:srgbClr val="5A84D8"/>
        </a:hlink>
        <a:folHlink>
          <a:srgbClr val="97013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edian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schemas.microsoft.com/sharepoint/v3/field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9553</TotalTime>
  <Words>1043</Words>
  <Application>Microsoft Office PowerPoint</Application>
  <PresentationFormat>On-screen Show (4:3)</PresentationFormat>
  <Paragraphs>112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3_OSOT Template</vt:lpstr>
      <vt:lpstr>1_OSOT Template</vt:lpstr>
      <vt:lpstr>Median</vt:lpstr>
      <vt:lpstr>AIMD: A simplified framework of Knowledge Translation interventions </vt:lpstr>
      <vt:lpstr>The people…</vt:lpstr>
      <vt:lpstr>The funders….</vt:lpstr>
      <vt:lpstr>PowerPoint Presentation</vt:lpstr>
      <vt:lpstr>Foundational terms</vt:lpstr>
      <vt:lpstr>PowerPoint Presentation</vt:lpstr>
      <vt:lpstr>Search filters </vt:lpstr>
      <vt:lpstr>PowerPoint Presentation</vt:lpstr>
      <vt:lpstr>PowerPoint Presentation</vt:lpstr>
      <vt:lpstr>The problems this causes…..</vt:lpstr>
      <vt:lpstr>Our aim</vt:lpstr>
      <vt:lpstr>Overview</vt:lpstr>
      <vt:lpstr>AIMD</vt:lpstr>
      <vt:lpstr>AIMD</vt:lpstr>
      <vt:lpstr>Potential applications of AIMD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pro-staging</cp:lastModifiedBy>
  <cp:revision>151</cp:revision>
  <dcterms:created xsi:type="dcterms:W3CDTF">2010-04-12T23:12:02Z</dcterms:created>
  <dcterms:modified xsi:type="dcterms:W3CDTF">2016-05-05T12:28:12Z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