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5.jpg" ContentType="image/jpeg"/>
  <Override PartName="/ppt/media/image7.jpg" ContentType="image/jpeg"/>
  <Override PartName="/ppt/media/image10.jpg" ContentType="image/jpeg"/>
  <Override PartName="/ppt/media/image11.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2.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Lst>
  <p:notesMasterIdLst>
    <p:notesMasterId r:id="rId33"/>
  </p:notesMasterIdLst>
  <p:handoutMasterIdLst>
    <p:handoutMasterId r:id="rId34"/>
  </p:handoutMasterIdLst>
  <p:sldIdLst>
    <p:sldId id="256" r:id="rId3"/>
    <p:sldId id="283" r:id="rId4"/>
    <p:sldId id="257" r:id="rId5"/>
    <p:sldId id="286" r:id="rId6"/>
    <p:sldId id="289" r:id="rId7"/>
    <p:sldId id="298" r:id="rId8"/>
    <p:sldId id="304" r:id="rId9"/>
    <p:sldId id="264" r:id="rId10"/>
    <p:sldId id="315" r:id="rId11"/>
    <p:sldId id="297" r:id="rId12"/>
    <p:sldId id="293" r:id="rId13"/>
    <p:sldId id="299" r:id="rId14"/>
    <p:sldId id="300" r:id="rId15"/>
    <p:sldId id="294" r:id="rId16"/>
    <p:sldId id="313" r:id="rId17"/>
    <p:sldId id="302" r:id="rId18"/>
    <p:sldId id="306" r:id="rId19"/>
    <p:sldId id="307" r:id="rId20"/>
    <p:sldId id="309" r:id="rId21"/>
    <p:sldId id="308" r:id="rId22"/>
    <p:sldId id="318" r:id="rId23"/>
    <p:sldId id="319" r:id="rId24"/>
    <p:sldId id="310" r:id="rId25"/>
    <p:sldId id="305" r:id="rId26"/>
    <p:sldId id="290" r:id="rId27"/>
    <p:sldId id="288" r:id="rId28"/>
    <p:sldId id="291" r:id="rId29"/>
    <p:sldId id="317" r:id="rId30"/>
    <p:sldId id="314" r:id="rId31"/>
    <p:sldId id="320" r:id="rId32"/>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y Leese" initials="JL" lastIdx="2" clrIdx="0">
    <p:extLst>
      <p:ext uri="{19B8F6BF-5375-455C-9EA6-DF929625EA0E}">
        <p15:presenceInfo xmlns:p15="http://schemas.microsoft.com/office/powerpoint/2012/main" userId="S-1-5-21-460857642-3615268866-3607458674-26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7D6"/>
    <a:srgbClr val="695EF8"/>
    <a:srgbClr val="600000"/>
    <a:srgbClr val="5F8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9" autoAdjust="0"/>
    <p:restoredTop sz="81019" autoAdjust="0"/>
  </p:normalViewPr>
  <p:slideViewPr>
    <p:cSldViewPr>
      <p:cViewPr varScale="1">
        <p:scale>
          <a:sx n="81" d="100"/>
          <a:sy n="81" d="100"/>
        </p:scale>
        <p:origin x="73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7" d="100"/>
          <a:sy n="67" d="100"/>
        </p:scale>
        <p:origin x="3186" y="78"/>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3A4E5-EE09-48D6-AA25-0BB9C735CF0A}" type="doc">
      <dgm:prSet loTypeId="urn:microsoft.com/office/officeart/2005/8/layout/orgChart1" loCatId="hierarchy" qsTypeId="urn:microsoft.com/office/officeart/2005/8/quickstyle/simple3" qsCatId="simple" csTypeId="urn:microsoft.com/office/officeart/2005/8/colors/accent2_1" csCatId="accent2" phldr="1"/>
      <dgm:spPr/>
      <dgm:t>
        <a:bodyPr/>
        <a:lstStyle/>
        <a:p>
          <a:endParaRPr lang="en-CA"/>
        </a:p>
      </dgm:t>
    </dgm:pt>
    <dgm:pt modelId="{66346CFC-5817-458B-82B0-3DEAC0188E85}">
      <dgm:prSet phldrT="[Text]" custT="1"/>
      <dgm:spPr/>
      <dgm:t>
        <a:bodyPr/>
        <a:lstStyle/>
        <a:p>
          <a:r>
            <a:rPr lang="en-US" sz="2000" dirty="0" smtClean="0"/>
            <a:t>Theoretical approaches</a:t>
          </a:r>
          <a:endParaRPr lang="en-CA" sz="2000" dirty="0"/>
        </a:p>
      </dgm:t>
    </dgm:pt>
    <dgm:pt modelId="{CF45F07C-E5A2-47A7-B2D5-A2CB1CDC68D5}" type="parTrans" cxnId="{66566D60-5752-4A69-89F0-9FE16002C692}">
      <dgm:prSet/>
      <dgm:spPr/>
      <dgm:t>
        <a:bodyPr/>
        <a:lstStyle/>
        <a:p>
          <a:endParaRPr lang="en-CA" sz="2000"/>
        </a:p>
      </dgm:t>
    </dgm:pt>
    <dgm:pt modelId="{4D4113A9-B610-4AC6-84E1-A0B10CB24FCC}" type="sibTrans" cxnId="{66566D60-5752-4A69-89F0-9FE16002C692}">
      <dgm:prSet/>
      <dgm:spPr/>
      <dgm:t>
        <a:bodyPr/>
        <a:lstStyle/>
        <a:p>
          <a:endParaRPr lang="en-CA" sz="2000"/>
        </a:p>
      </dgm:t>
    </dgm:pt>
    <dgm:pt modelId="{00C8BA83-BEA7-400A-A505-36C316D0E22C}">
      <dgm:prSet phldrT="[Text]" custT="1"/>
      <dgm:spPr/>
      <dgm:t>
        <a:bodyPr/>
        <a:lstStyle/>
        <a:p>
          <a:r>
            <a:rPr lang="en-US" sz="2000" dirty="0" smtClean="0"/>
            <a:t>1. Describing  / guiding a process</a:t>
          </a:r>
          <a:endParaRPr lang="en-CA" sz="2000" dirty="0"/>
        </a:p>
      </dgm:t>
    </dgm:pt>
    <dgm:pt modelId="{715C6C86-5C01-4CDD-A5EE-3278AA43DA80}" type="parTrans" cxnId="{60D966B8-B2C7-4A1E-A65F-A756D8FA9FE5}">
      <dgm:prSet/>
      <dgm:spPr/>
      <dgm:t>
        <a:bodyPr/>
        <a:lstStyle/>
        <a:p>
          <a:endParaRPr lang="en-CA" sz="2000"/>
        </a:p>
      </dgm:t>
    </dgm:pt>
    <dgm:pt modelId="{F322E823-F9D7-4BE5-9FAB-896B3DCB5375}" type="sibTrans" cxnId="{60D966B8-B2C7-4A1E-A65F-A756D8FA9FE5}">
      <dgm:prSet/>
      <dgm:spPr/>
      <dgm:t>
        <a:bodyPr/>
        <a:lstStyle/>
        <a:p>
          <a:endParaRPr lang="en-CA" sz="2000"/>
        </a:p>
      </dgm:t>
    </dgm:pt>
    <dgm:pt modelId="{3D685D1B-A7DA-4C29-A872-D348B5872CE7}">
      <dgm:prSet phldrT="[Text]" custT="1"/>
      <dgm:spPr/>
      <dgm:t>
        <a:bodyPr/>
        <a:lstStyle/>
        <a:p>
          <a:r>
            <a:rPr lang="en-US" sz="2000" dirty="0" smtClean="0"/>
            <a:t>2. Explaining what influences outcomes</a:t>
          </a:r>
          <a:endParaRPr lang="en-CA" sz="2000" dirty="0"/>
        </a:p>
      </dgm:t>
    </dgm:pt>
    <dgm:pt modelId="{956A4FF5-E621-4A88-B9B0-F98D517FE554}" type="parTrans" cxnId="{E1F9EE49-EF79-46B3-9A56-D9677AABCD2A}">
      <dgm:prSet/>
      <dgm:spPr/>
      <dgm:t>
        <a:bodyPr/>
        <a:lstStyle/>
        <a:p>
          <a:endParaRPr lang="en-CA" sz="2000"/>
        </a:p>
      </dgm:t>
    </dgm:pt>
    <dgm:pt modelId="{B745DABD-3890-44D4-9BC1-26FF8B23D415}" type="sibTrans" cxnId="{E1F9EE49-EF79-46B3-9A56-D9677AABCD2A}">
      <dgm:prSet/>
      <dgm:spPr/>
      <dgm:t>
        <a:bodyPr/>
        <a:lstStyle/>
        <a:p>
          <a:endParaRPr lang="en-CA" sz="2000"/>
        </a:p>
      </dgm:t>
    </dgm:pt>
    <dgm:pt modelId="{28159151-BCFD-4A2C-914D-DBDD2A6CD8C0}">
      <dgm:prSet phldrT="[Text]" custT="1"/>
      <dgm:spPr/>
      <dgm:t>
        <a:bodyPr/>
        <a:lstStyle/>
        <a:p>
          <a:r>
            <a:rPr lang="en-US" sz="2000" dirty="0" smtClean="0"/>
            <a:t>3. Evaluating the process</a:t>
          </a:r>
          <a:endParaRPr lang="en-CA" sz="2000" dirty="0"/>
        </a:p>
      </dgm:t>
    </dgm:pt>
    <dgm:pt modelId="{C71C58ED-A740-4C41-A038-9F584F81AFD1}" type="parTrans" cxnId="{DB3AAEDF-03AF-4CEC-82B8-989918F72324}">
      <dgm:prSet/>
      <dgm:spPr/>
      <dgm:t>
        <a:bodyPr/>
        <a:lstStyle/>
        <a:p>
          <a:endParaRPr lang="en-CA" sz="2000"/>
        </a:p>
      </dgm:t>
    </dgm:pt>
    <dgm:pt modelId="{EACF2B85-E681-4B69-90A2-0F0F76A1F443}" type="sibTrans" cxnId="{DB3AAEDF-03AF-4CEC-82B8-989918F72324}">
      <dgm:prSet/>
      <dgm:spPr/>
      <dgm:t>
        <a:bodyPr/>
        <a:lstStyle/>
        <a:p>
          <a:endParaRPr lang="en-CA" sz="2000"/>
        </a:p>
      </dgm:t>
    </dgm:pt>
    <dgm:pt modelId="{15318246-00C8-4FA4-8C1D-12CCD8555D16}">
      <dgm:prSet phldrT="[Text]" custT="1"/>
      <dgm:spPr/>
      <dgm:t>
        <a:bodyPr/>
        <a:lstStyle/>
        <a:p>
          <a:r>
            <a:rPr lang="en-US" sz="2000" dirty="0" smtClean="0">
              <a:solidFill>
                <a:srgbClr val="002060"/>
              </a:solidFill>
            </a:rPr>
            <a:t>Process models</a:t>
          </a:r>
          <a:endParaRPr lang="en-CA" sz="2000" dirty="0">
            <a:solidFill>
              <a:srgbClr val="002060"/>
            </a:solidFill>
          </a:endParaRPr>
        </a:p>
      </dgm:t>
    </dgm:pt>
    <dgm:pt modelId="{5EC8E9B0-1F9D-4D65-B287-1A7D16CF8726}" type="parTrans" cxnId="{DD7F1BF7-17D5-42D9-B586-B352E8A0FFD5}">
      <dgm:prSet/>
      <dgm:spPr/>
      <dgm:t>
        <a:bodyPr/>
        <a:lstStyle/>
        <a:p>
          <a:endParaRPr lang="en-CA" sz="2000"/>
        </a:p>
      </dgm:t>
    </dgm:pt>
    <dgm:pt modelId="{6C445740-5C19-4D2F-A2B1-AF0207D3BE6F}" type="sibTrans" cxnId="{DD7F1BF7-17D5-42D9-B586-B352E8A0FFD5}">
      <dgm:prSet/>
      <dgm:spPr/>
      <dgm:t>
        <a:bodyPr/>
        <a:lstStyle/>
        <a:p>
          <a:endParaRPr lang="en-CA" sz="2000"/>
        </a:p>
      </dgm:t>
    </dgm:pt>
    <dgm:pt modelId="{18D42949-5A7A-4FFC-9F9E-0B6064AE3177}">
      <dgm:prSet phldrT="[Text]" custT="1"/>
      <dgm:spPr/>
      <dgm:t>
        <a:bodyPr/>
        <a:lstStyle/>
        <a:p>
          <a:r>
            <a:rPr lang="en-US" sz="2000" dirty="0" smtClean="0">
              <a:solidFill>
                <a:srgbClr val="002060"/>
              </a:solidFill>
            </a:rPr>
            <a:t>Determinant frameworks</a:t>
          </a:r>
          <a:endParaRPr lang="en-CA" sz="2000" dirty="0">
            <a:solidFill>
              <a:srgbClr val="002060"/>
            </a:solidFill>
          </a:endParaRPr>
        </a:p>
      </dgm:t>
    </dgm:pt>
    <dgm:pt modelId="{4B9BA353-7BBF-4FE2-AFFD-E4FF21D1056D}" type="parTrans" cxnId="{659783AB-08AF-492E-A0BA-ABB0FAE1A6D6}">
      <dgm:prSet/>
      <dgm:spPr/>
      <dgm:t>
        <a:bodyPr/>
        <a:lstStyle/>
        <a:p>
          <a:endParaRPr lang="en-CA" sz="2000"/>
        </a:p>
      </dgm:t>
    </dgm:pt>
    <dgm:pt modelId="{23C37A3C-C7FB-45E9-8E58-F996699EBF0E}" type="sibTrans" cxnId="{659783AB-08AF-492E-A0BA-ABB0FAE1A6D6}">
      <dgm:prSet/>
      <dgm:spPr/>
      <dgm:t>
        <a:bodyPr/>
        <a:lstStyle/>
        <a:p>
          <a:endParaRPr lang="en-CA" sz="2000"/>
        </a:p>
      </dgm:t>
    </dgm:pt>
    <dgm:pt modelId="{75573861-C7DF-4607-A2FF-6F520D018CB8}">
      <dgm:prSet phldrT="[Text]" custT="1"/>
      <dgm:spPr/>
      <dgm:t>
        <a:bodyPr/>
        <a:lstStyle/>
        <a:p>
          <a:r>
            <a:rPr lang="en-US" sz="2000" dirty="0" smtClean="0">
              <a:solidFill>
                <a:srgbClr val="002060"/>
              </a:solidFill>
            </a:rPr>
            <a:t>Classic theories</a:t>
          </a:r>
          <a:endParaRPr lang="en-CA" sz="2000" dirty="0">
            <a:solidFill>
              <a:srgbClr val="002060"/>
            </a:solidFill>
          </a:endParaRPr>
        </a:p>
      </dgm:t>
    </dgm:pt>
    <dgm:pt modelId="{07D0D1A5-3185-4773-B437-17DFD3B52AE6}" type="parTrans" cxnId="{7E0149B9-1A59-4E5D-B52B-41FC060204B2}">
      <dgm:prSet/>
      <dgm:spPr/>
      <dgm:t>
        <a:bodyPr/>
        <a:lstStyle/>
        <a:p>
          <a:endParaRPr lang="en-CA" sz="2000"/>
        </a:p>
      </dgm:t>
    </dgm:pt>
    <dgm:pt modelId="{2BA722BF-661C-415D-8513-3B345E7FA054}" type="sibTrans" cxnId="{7E0149B9-1A59-4E5D-B52B-41FC060204B2}">
      <dgm:prSet/>
      <dgm:spPr/>
      <dgm:t>
        <a:bodyPr/>
        <a:lstStyle/>
        <a:p>
          <a:endParaRPr lang="en-CA" sz="2000"/>
        </a:p>
      </dgm:t>
    </dgm:pt>
    <dgm:pt modelId="{4839BF94-FBD1-4CFA-ADE0-FF3F6B9AD306}">
      <dgm:prSet phldrT="[Text]" custT="1"/>
      <dgm:spPr/>
      <dgm:t>
        <a:bodyPr/>
        <a:lstStyle/>
        <a:p>
          <a:r>
            <a:rPr lang="en-US" sz="2000" dirty="0" smtClean="0">
              <a:solidFill>
                <a:srgbClr val="002060"/>
              </a:solidFill>
            </a:rPr>
            <a:t>Implementation theories</a:t>
          </a:r>
          <a:endParaRPr lang="en-CA" sz="2000" dirty="0">
            <a:solidFill>
              <a:srgbClr val="002060"/>
            </a:solidFill>
          </a:endParaRPr>
        </a:p>
      </dgm:t>
    </dgm:pt>
    <dgm:pt modelId="{3D18FAED-3C27-4939-8468-F5BA8E760D29}" type="parTrans" cxnId="{14F89CF8-EA1E-48B3-954B-6AC06F48DBF7}">
      <dgm:prSet/>
      <dgm:spPr/>
      <dgm:t>
        <a:bodyPr/>
        <a:lstStyle/>
        <a:p>
          <a:endParaRPr lang="en-CA" sz="2000"/>
        </a:p>
      </dgm:t>
    </dgm:pt>
    <dgm:pt modelId="{735E4993-E746-4E98-99CD-306A62F6A9AD}" type="sibTrans" cxnId="{14F89CF8-EA1E-48B3-954B-6AC06F48DBF7}">
      <dgm:prSet/>
      <dgm:spPr/>
      <dgm:t>
        <a:bodyPr/>
        <a:lstStyle/>
        <a:p>
          <a:endParaRPr lang="en-CA" sz="2000"/>
        </a:p>
      </dgm:t>
    </dgm:pt>
    <dgm:pt modelId="{E66CA29A-C147-4964-8666-895E71C6B1BF}">
      <dgm:prSet phldrT="[Text]" custT="1"/>
      <dgm:spPr/>
      <dgm:t>
        <a:bodyPr/>
        <a:lstStyle/>
        <a:p>
          <a:r>
            <a:rPr lang="en-US" sz="2000" dirty="0" smtClean="0">
              <a:solidFill>
                <a:srgbClr val="002060"/>
              </a:solidFill>
            </a:rPr>
            <a:t>Evaluation frameworks</a:t>
          </a:r>
          <a:endParaRPr lang="en-CA" sz="2000" dirty="0">
            <a:solidFill>
              <a:srgbClr val="002060"/>
            </a:solidFill>
          </a:endParaRPr>
        </a:p>
      </dgm:t>
    </dgm:pt>
    <dgm:pt modelId="{7F2429CA-8959-42FF-B462-B069B6DC6E01}" type="parTrans" cxnId="{1074D7F8-3C11-45E7-BF8B-D121AF66DEAE}">
      <dgm:prSet/>
      <dgm:spPr/>
      <dgm:t>
        <a:bodyPr/>
        <a:lstStyle/>
        <a:p>
          <a:endParaRPr lang="en-CA" sz="2000"/>
        </a:p>
      </dgm:t>
    </dgm:pt>
    <dgm:pt modelId="{E5B07AA6-75C6-4833-B39C-6398925C6431}" type="sibTrans" cxnId="{1074D7F8-3C11-45E7-BF8B-D121AF66DEAE}">
      <dgm:prSet/>
      <dgm:spPr/>
      <dgm:t>
        <a:bodyPr/>
        <a:lstStyle/>
        <a:p>
          <a:endParaRPr lang="en-CA" sz="2000"/>
        </a:p>
      </dgm:t>
    </dgm:pt>
    <dgm:pt modelId="{641A413D-74F4-4450-B8A4-2E03AE996897}" type="pres">
      <dgm:prSet presAssocID="{B643A4E5-EE09-48D6-AA25-0BB9C735CF0A}" presName="hierChild1" presStyleCnt="0">
        <dgm:presLayoutVars>
          <dgm:orgChart val="1"/>
          <dgm:chPref val="1"/>
          <dgm:dir/>
          <dgm:animOne val="branch"/>
          <dgm:animLvl val="lvl"/>
          <dgm:resizeHandles/>
        </dgm:presLayoutVars>
      </dgm:prSet>
      <dgm:spPr/>
      <dgm:t>
        <a:bodyPr/>
        <a:lstStyle/>
        <a:p>
          <a:endParaRPr lang="en-CA"/>
        </a:p>
      </dgm:t>
    </dgm:pt>
    <dgm:pt modelId="{EE5BCA14-54A3-4307-8830-CE0B5EDA4353}" type="pres">
      <dgm:prSet presAssocID="{66346CFC-5817-458B-82B0-3DEAC0188E85}" presName="hierRoot1" presStyleCnt="0">
        <dgm:presLayoutVars>
          <dgm:hierBranch val="init"/>
        </dgm:presLayoutVars>
      </dgm:prSet>
      <dgm:spPr/>
    </dgm:pt>
    <dgm:pt modelId="{A37DB557-6CB9-4B4F-9680-9A26CD150437}" type="pres">
      <dgm:prSet presAssocID="{66346CFC-5817-458B-82B0-3DEAC0188E85}" presName="rootComposite1" presStyleCnt="0"/>
      <dgm:spPr/>
    </dgm:pt>
    <dgm:pt modelId="{1A6F2B57-508B-435A-B166-C4A7CA8E5980}" type="pres">
      <dgm:prSet presAssocID="{66346CFC-5817-458B-82B0-3DEAC0188E85}" presName="rootText1" presStyleLbl="node0" presStyleIdx="0" presStyleCnt="1">
        <dgm:presLayoutVars>
          <dgm:chPref val="3"/>
        </dgm:presLayoutVars>
      </dgm:prSet>
      <dgm:spPr/>
      <dgm:t>
        <a:bodyPr/>
        <a:lstStyle/>
        <a:p>
          <a:endParaRPr lang="en-CA"/>
        </a:p>
      </dgm:t>
    </dgm:pt>
    <dgm:pt modelId="{7B9A88C5-F62B-4124-B99A-5DFB15A89F0C}" type="pres">
      <dgm:prSet presAssocID="{66346CFC-5817-458B-82B0-3DEAC0188E85}" presName="rootConnector1" presStyleLbl="node1" presStyleIdx="0" presStyleCnt="0"/>
      <dgm:spPr/>
      <dgm:t>
        <a:bodyPr/>
        <a:lstStyle/>
        <a:p>
          <a:endParaRPr lang="en-CA"/>
        </a:p>
      </dgm:t>
    </dgm:pt>
    <dgm:pt modelId="{C7394AD8-63EE-48B6-BAF3-85ECDF65736E}" type="pres">
      <dgm:prSet presAssocID="{66346CFC-5817-458B-82B0-3DEAC0188E85}" presName="hierChild2" presStyleCnt="0"/>
      <dgm:spPr/>
    </dgm:pt>
    <dgm:pt modelId="{89C28265-6E18-4213-AAC3-3B5647C159BB}" type="pres">
      <dgm:prSet presAssocID="{715C6C86-5C01-4CDD-A5EE-3278AA43DA80}" presName="Name37" presStyleLbl="parChTrans1D2" presStyleIdx="0" presStyleCnt="3"/>
      <dgm:spPr/>
      <dgm:t>
        <a:bodyPr/>
        <a:lstStyle/>
        <a:p>
          <a:endParaRPr lang="en-CA"/>
        </a:p>
      </dgm:t>
    </dgm:pt>
    <dgm:pt modelId="{07F00786-ADE9-42D4-B08D-D080A8A44E76}" type="pres">
      <dgm:prSet presAssocID="{00C8BA83-BEA7-400A-A505-36C316D0E22C}" presName="hierRoot2" presStyleCnt="0">
        <dgm:presLayoutVars>
          <dgm:hierBranch val="init"/>
        </dgm:presLayoutVars>
      </dgm:prSet>
      <dgm:spPr/>
    </dgm:pt>
    <dgm:pt modelId="{CC88D559-0FC7-411F-8987-7FCDB757852D}" type="pres">
      <dgm:prSet presAssocID="{00C8BA83-BEA7-400A-A505-36C316D0E22C}" presName="rootComposite" presStyleCnt="0"/>
      <dgm:spPr/>
    </dgm:pt>
    <dgm:pt modelId="{61267220-0D67-47A1-B9D6-B516A3BEDD96}" type="pres">
      <dgm:prSet presAssocID="{00C8BA83-BEA7-400A-A505-36C316D0E22C}" presName="rootText" presStyleLbl="node2" presStyleIdx="0" presStyleCnt="3">
        <dgm:presLayoutVars>
          <dgm:chPref val="3"/>
        </dgm:presLayoutVars>
      </dgm:prSet>
      <dgm:spPr/>
      <dgm:t>
        <a:bodyPr/>
        <a:lstStyle/>
        <a:p>
          <a:endParaRPr lang="en-CA"/>
        </a:p>
      </dgm:t>
    </dgm:pt>
    <dgm:pt modelId="{10D3264D-2F66-4266-94F7-CA0470DC3698}" type="pres">
      <dgm:prSet presAssocID="{00C8BA83-BEA7-400A-A505-36C316D0E22C}" presName="rootConnector" presStyleLbl="node2" presStyleIdx="0" presStyleCnt="3"/>
      <dgm:spPr/>
      <dgm:t>
        <a:bodyPr/>
        <a:lstStyle/>
        <a:p>
          <a:endParaRPr lang="en-CA"/>
        </a:p>
      </dgm:t>
    </dgm:pt>
    <dgm:pt modelId="{EB677733-F0A5-4034-81C6-EE7ACF46E37B}" type="pres">
      <dgm:prSet presAssocID="{00C8BA83-BEA7-400A-A505-36C316D0E22C}" presName="hierChild4" presStyleCnt="0"/>
      <dgm:spPr/>
    </dgm:pt>
    <dgm:pt modelId="{30FA60DD-BF8D-4171-B58A-B711B0341D47}" type="pres">
      <dgm:prSet presAssocID="{5EC8E9B0-1F9D-4D65-B287-1A7D16CF8726}" presName="Name37" presStyleLbl="parChTrans1D3" presStyleIdx="0" presStyleCnt="5"/>
      <dgm:spPr/>
      <dgm:t>
        <a:bodyPr/>
        <a:lstStyle/>
        <a:p>
          <a:endParaRPr lang="en-CA"/>
        </a:p>
      </dgm:t>
    </dgm:pt>
    <dgm:pt modelId="{E97613F6-19C1-49C2-9799-CC588286D0DC}" type="pres">
      <dgm:prSet presAssocID="{15318246-00C8-4FA4-8C1D-12CCD8555D16}" presName="hierRoot2" presStyleCnt="0">
        <dgm:presLayoutVars>
          <dgm:hierBranch val="init"/>
        </dgm:presLayoutVars>
      </dgm:prSet>
      <dgm:spPr/>
    </dgm:pt>
    <dgm:pt modelId="{F69B3AE3-1D47-4033-86E1-43F3B59000EF}" type="pres">
      <dgm:prSet presAssocID="{15318246-00C8-4FA4-8C1D-12CCD8555D16}" presName="rootComposite" presStyleCnt="0"/>
      <dgm:spPr/>
    </dgm:pt>
    <dgm:pt modelId="{3127EF4A-8080-4D6E-9FF6-22B16D11B5C7}" type="pres">
      <dgm:prSet presAssocID="{15318246-00C8-4FA4-8C1D-12CCD8555D16}" presName="rootText" presStyleLbl="node3" presStyleIdx="0" presStyleCnt="5">
        <dgm:presLayoutVars>
          <dgm:chPref val="3"/>
        </dgm:presLayoutVars>
      </dgm:prSet>
      <dgm:spPr/>
      <dgm:t>
        <a:bodyPr/>
        <a:lstStyle/>
        <a:p>
          <a:endParaRPr lang="en-CA"/>
        </a:p>
      </dgm:t>
    </dgm:pt>
    <dgm:pt modelId="{356268C3-7081-4EE4-8C61-C0E44C70EC9F}" type="pres">
      <dgm:prSet presAssocID="{15318246-00C8-4FA4-8C1D-12CCD8555D16}" presName="rootConnector" presStyleLbl="node3" presStyleIdx="0" presStyleCnt="5"/>
      <dgm:spPr/>
      <dgm:t>
        <a:bodyPr/>
        <a:lstStyle/>
        <a:p>
          <a:endParaRPr lang="en-CA"/>
        </a:p>
      </dgm:t>
    </dgm:pt>
    <dgm:pt modelId="{EEC0286B-AADE-4486-8A39-2A99F560E9E7}" type="pres">
      <dgm:prSet presAssocID="{15318246-00C8-4FA4-8C1D-12CCD8555D16}" presName="hierChild4" presStyleCnt="0"/>
      <dgm:spPr/>
    </dgm:pt>
    <dgm:pt modelId="{D200769B-4280-4FDB-970E-3C326A9F9D41}" type="pres">
      <dgm:prSet presAssocID="{15318246-00C8-4FA4-8C1D-12CCD8555D16}" presName="hierChild5" presStyleCnt="0"/>
      <dgm:spPr/>
    </dgm:pt>
    <dgm:pt modelId="{FCA84A4B-C495-4C28-95EF-F471B26C8246}" type="pres">
      <dgm:prSet presAssocID="{00C8BA83-BEA7-400A-A505-36C316D0E22C}" presName="hierChild5" presStyleCnt="0"/>
      <dgm:spPr/>
    </dgm:pt>
    <dgm:pt modelId="{5A1F3A3C-D48C-41FA-841B-78CDEF3FE30D}" type="pres">
      <dgm:prSet presAssocID="{956A4FF5-E621-4A88-B9B0-F98D517FE554}" presName="Name37" presStyleLbl="parChTrans1D2" presStyleIdx="1" presStyleCnt="3"/>
      <dgm:spPr/>
      <dgm:t>
        <a:bodyPr/>
        <a:lstStyle/>
        <a:p>
          <a:endParaRPr lang="en-CA"/>
        </a:p>
      </dgm:t>
    </dgm:pt>
    <dgm:pt modelId="{5EB349D3-A7D2-406E-B8DD-FEE5DE279CAE}" type="pres">
      <dgm:prSet presAssocID="{3D685D1B-A7DA-4C29-A872-D348B5872CE7}" presName="hierRoot2" presStyleCnt="0">
        <dgm:presLayoutVars>
          <dgm:hierBranch val="init"/>
        </dgm:presLayoutVars>
      </dgm:prSet>
      <dgm:spPr/>
    </dgm:pt>
    <dgm:pt modelId="{BCBECA93-E43E-4150-814A-6456160DA773}" type="pres">
      <dgm:prSet presAssocID="{3D685D1B-A7DA-4C29-A872-D348B5872CE7}" presName="rootComposite" presStyleCnt="0"/>
      <dgm:spPr/>
    </dgm:pt>
    <dgm:pt modelId="{6D118365-7FEE-4328-BDDA-A888677771E1}" type="pres">
      <dgm:prSet presAssocID="{3D685D1B-A7DA-4C29-A872-D348B5872CE7}" presName="rootText" presStyleLbl="node2" presStyleIdx="1" presStyleCnt="3">
        <dgm:presLayoutVars>
          <dgm:chPref val="3"/>
        </dgm:presLayoutVars>
      </dgm:prSet>
      <dgm:spPr/>
      <dgm:t>
        <a:bodyPr/>
        <a:lstStyle/>
        <a:p>
          <a:endParaRPr lang="en-CA"/>
        </a:p>
      </dgm:t>
    </dgm:pt>
    <dgm:pt modelId="{7BE526D5-5370-4095-A869-C4699E18B952}" type="pres">
      <dgm:prSet presAssocID="{3D685D1B-A7DA-4C29-A872-D348B5872CE7}" presName="rootConnector" presStyleLbl="node2" presStyleIdx="1" presStyleCnt="3"/>
      <dgm:spPr/>
      <dgm:t>
        <a:bodyPr/>
        <a:lstStyle/>
        <a:p>
          <a:endParaRPr lang="en-CA"/>
        </a:p>
      </dgm:t>
    </dgm:pt>
    <dgm:pt modelId="{5CD4CA1D-4C05-46CE-8AC1-BC607E7680B5}" type="pres">
      <dgm:prSet presAssocID="{3D685D1B-A7DA-4C29-A872-D348B5872CE7}" presName="hierChild4" presStyleCnt="0"/>
      <dgm:spPr/>
    </dgm:pt>
    <dgm:pt modelId="{F7267338-8193-4CDA-A14E-BEA06B559BE7}" type="pres">
      <dgm:prSet presAssocID="{4B9BA353-7BBF-4FE2-AFFD-E4FF21D1056D}" presName="Name37" presStyleLbl="parChTrans1D3" presStyleIdx="1" presStyleCnt="5"/>
      <dgm:spPr/>
      <dgm:t>
        <a:bodyPr/>
        <a:lstStyle/>
        <a:p>
          <a:endParaRPr lang="en-CA"/>
        </a:p>
      </dgm:t>
    </dgm:pt>
    <dgm:pt modelId="{11614F73-8612-4F68-BCD0-6D4387F73ECD}" type="pres">
      <dgm:prSet presAssocID="{18D42949-5A7A-4FFC-9F9E-0B6064AE3177}" presName="hierRoot2" presStyleCnt="0">
        <dgm:presLayoutVars>
          <dgm:hierBranch val="init"/>
        </dgm:presLayoutVars>
      </dgm:prSet>
      <dgm:spPr/>
    </dgm:pt>
    <dgm:pt modelId="{5F5F3E67-5D33-4BB9-9718-DC6F47C3BE56}" type="pres">
      <dgm:prSet presAssocID="{18D42949-5A7A-4FFC-9F9E-0B6064AE3177}" presName="rootComposite" presStyleCnt="0"/>
      <dgm:spPr/>
    </dgm:pt>
    <dgm:pt modelId="{A707E9D1-3633-40DE-B032-FB968F17E426}" type="pres">
      <dgm:prSet presAssocID="{18D42949-5A7A-4FFC-9F9E-0B6064AE3177}" presName="rootText" presStyleLbl="node3" presStyleIdx="1" presStyleCnt="5">
        <dgm:presLayoutVars>
          <dgm:chPref val="3"/>
        </dgm:presLayoutVars>
      </dgm:prSet>
      <dgm:spPr/>
      <dgm:t>
        <a:bodyPr/>
        <a:lstStyle/>
        <a:p>
          <a:endParaRPr lang="en-CA"/>
        </a:p>
      </dgm:t>
    </dgm:pt>
    <dgm:pt modelId="{C29829FB-19DF-413E-8B7F-0CCAE3E1EE63}" type="pres">
      <dgm:prSet presAssocID="{18D42949-5A7A-4FFC-9F9E-0B6064AE3177}" presName="rootConnector" presStyleLbl="node3" presStyleIdx="1" presStyleCnt="5"/>
      <dgm:spPr/>
      <dgm:t>
        <a:bodyPr/>
        <a:lstStyle/>
        <a:p>
          <a:endParaRPr lang="en-CA"/>
        </a:p>
      </dgm:t>
    </dgm:pt>
    <dgm:pt modelId="{EA29E72F-B5C8-43B9-AD7D-B851629F2FCF}" type="pres">
      <dgm:prSet presAssocID="{18D42949-5A7A-4FFC-9F9E-0B6064AE3177}" presName="hierChild4" presStyleCnt="0"/>
      <dgm:spPr/>
    </dgm:pt>
    <dgm:pt modelId="{CDA388DC-7024-40A9-9208-5A11A7D0DCBC}" type="pres">
      <dgm:prSet presAssocID="{18D42949-5A7A-4FFC-9F9E-0B6064AE3177}" presName="hierChild5" presStyleCnt="0"/>
      <dgm:spPr/>
    </dgm:pt>
    <dgm:pt modelId="{31FB38B2-0CFD-4102-B162-7CAE2D75317A}" type="pres">
      <dgm:prSet presAssocID="{07D0D1A5-3185-4773-B437-17DFD3B52AE6}" presName="Name37" presStyleLbl="parChTrans1D3" presStyleIdx="2" presStyleCnt="5"/>
      <dgm:spPr/>
      <dgm:t>
        <a:bodyPr/>
        <a:lstStyle/>
        <a:p>
          <a:endParaRPr lang="en-CA"/>
        </a:p>
      </dgm:t>
    </dgm:pt>
    <dgm:pt modelId="{98461D61-762C-4D76-8E0F-877F2EB808FC}" type="pres">
      <dgm:prSet presAssocID="{75573861-C7DF-4607-A2FF-6F520D018CB8}" presName="hierRoot2" presStyleCnt="0">
        <dgm:presLayoutVars>
          <dgm:hierBranch val="init"/>
        </dgm:presLayoutVars>
      </dgm:prSet>
      <dgm:spPr/>
    </dgm:pt>
    <dgm:pt modelId="{9DD841B8-F43E-475F-ABE7-869A4670F916}" type="pres">
      <dgm:prSet presAssocID="{75573861-C7DF-4607-A2FF-6F520D018CB8}" presName="rootComposite" presStyleCnt="0"/>
      <dgm:spPr/>
    </dgm:pt>
    <dgm:pt modelId="{48696ED1-2FF9-4B8E-9465-362F337C021F}" type="pres">
      <dgm:prSet presAssocID="{75573861-C7DF-4607-A2FF-6F520D018CB8}" presName="rootText" presStyleLbl="node3" presStyleIdx="2" presStyleCnt="5">
        <dgm:presLayoutVars>
          <dgm:chPref val="3"/>
        </dgm:presLayoutVars>
      </dgm:prSet>
      <dgm:spPr/>
      <dgm:t>
        <a:bodyPr/>
        <a:lstStyle/>
        <a:p>
          <a:endParaRPr lang="en-CA"/>
        </a:p>
      </dgm:t>
    </dgm:pt>
    <dgm:pt modelId="{F4D341EA-6F04-4FCB-A0AA-BECDCA983115}" type="pres">
      <dgm:prSet presAssocID="{75573861-C7DF-4607-A2FF-6F520D018CB8}" presName="rootConnector" presStyleLbl="node3" presStyleIdx="2" presStyleCnt="5"/>
      <dgm:spPr/>
      <dgm:t>
        <a:bodyPr/>
        <a:lstStyle/>
        <a:p>
          <a:endParaRPr lang="en-CA"/>
        </a:p>
      </dgm:t>
    </dgm:pt>
    <dgm:pt modelId="{E123FBD3-32C4-41AC-BC1D-C33BB127920B}" type="pres">
      <dgm:prSet presAssocID="{75573861-C7DF-4607-A2FF-6F520D018CB8}" presName="hierChild4" presStyleCnt="0"/>
      <dgm:spPr/>
    </dgm:pt>
    <dgm:pt modelId="{D84C841A-050C-494E-B8DF-AD07C858D702}" type="pres">
      <dgm:prSet presAssocID="{75573861-C7DF-4607-A2FF-6F520D018CB8}" presName="hierChild5" presStyleCnt="0"/>
      <dgm:spPr/>
    </dgm:pt>
    <dgm:pt modelId="{0DB0436F-66A2-4B73-A643-8BD8A9EA41C4}" type="pres">
      <dgm:prSet presAssocID="{3D18FAED-3C27-4939-8468-F5BA8E760D29}" presName="Name37" presStyleLbl="parChTrans1D3" presStyleIdx="3" presStyleCnt="5"/>
      <dgm:spPr/>
      <dgm:t>
        <a:bodyPr/>
        <a:lstStyle/>
        <a:p>
          <a:endParaRPr lang="en-CA"/>
        </a:p>
      </dgm:t>
    </dgm:pt>
    <dgm:pt modelId="{74D0D96C-EF89-45D9-9D37-84DA2F5E3BA9}" type="pres">
      <dgm:prSet presAssocID="{4839BF94-FBD1-4CFA-ADE0-FF3F6B9AD306}" presName="hierRoot2" presStyleCnt="0">
        <dgm:presLayoutVars>
          <dgm:hierBranch val="init"/>
        </dgm:presLayoutVars>
      </dgm:prSet>
      <dgm:spPr/>
    </dgm:pt>
    <dgm:pt modelId="{9942785E-22E7-4034-93ED-D7A5D31D1F45}" type="pres">
      <dgm:prSet presAssocID="{4839BF94-FBD1-4CFA-ADE0-FF3F6B9AD306}" presName="rootComposite" presStyleCnt="0"/>
      <dgm:spPr/>
    </dgm:pt>
    <dgm:pt modelId="{C066F97E-82EA-453A-AF30-21E0D8204BBA}" type="pres">
      <dgm:prSet presAssocID="{4839BF94-FBD1-4CFA-ADE0-FF3F6B9AD306}" presName="rootText" presStyleLbl="node3" presStyleIdx="3" presStyleCnt="5" custScaleX="130620">
        <dgm:presLayoutVars>
          <dgm:chPref val="3"/>
        </dgm:presLayoutVars>
      </dgm:prSet>
      <dgm:spPr/>
      <dgm:t>
        <a:bodyPr/>
        <a:lstStyle/>
        <a:p>
          <a:endParaRPr lang="en-CA"/>
        </a:p>
      </dgm:t>
    </dgm:pt>
    <dgm:pt modelId="{7A7F9823-9AF6-4DA7-8BBC-4F7D2848821E}" type="pres">
      <dgm:prSet presAssocID="{4839BF94-FBD1-4CFA-ADE0-FF3F6B9AD306}" presName="rootConnector" presStyleLbl="node3" presStyleIdx="3" presStyleCnt="5"/>
      <dgm:spPr/>
      <dgm:t>
        <a:bodyPr/>
        <a:lstStyle/>
        <a:p>
          <a:endParaRPr lang="en-CA"/>
        </a:p>
      </dgm:t>
    </dgm:pt>
    <dgm:pt modelId="{12F5254A-0D6A-490A-AAF5-54F051317144}" type="pres">
      <dgm:prSet presAssocID="{4839BF94-FBD1-4CFA-ADE0-FF3F6B9AD306}" presName="hierChild4" presStyleCnt="0"/>
      <dgm:spPr/>
    </dgm:pt>
    <dgm:pt modelId="{5C05AA21-CE2E-426A-B4E4-BD941ABF43E7}" type="pres">
      <dgm:prSet presAssocID="{4839BF94-FBD1-4CFA-ADE0-FF3F6B9AD306}" presName="hierChild5" presStyleCnt="0"/>
      <dgm:spPr/>
    </dgm:pt>
    <dgm:pt modelId="{7E545146-5F35-4DAE-84AF-18AA317CDDD8}" type="pres">
      <dgm:prSet presAssocID="{3D685D1B-A7DA-4C29-A872-D348B5872CE7}" presName="hierChild5" presStyleCnt="0"/>
      <dgm:spPr/>
    </dgm:pt>
    <dgm:pt modelId="{7DAA8BED-9604-4663-AA6B-851AA5710F3C}" type="pres">
      <dgm:prSet presAssocID="{C71C58ED-A740-4C41-A038-9F584F81AFD1}" presName="Name37" presStyleLbl="parChTrans1D2" presStyleIdx="2" presStyleCnt="3"/>
      <dgm:spPr/>
      <dgm:t>
        <a:bodyPr/>
        <a:lstStyle/>
        <a:p>
          <a:endParaRPr lang="en-CA"/>
        </a:p>
      </dgm:t>
    </dgm:pt>
    <dgm:pt modelId="{681062B0-CBD1-421C-929B-69ED2527A3C0}" type="pres">
      <dgm:prSet presAssocID="{28159151-BCFD-4A2C-914D-DBDD2A6CD8C0}" presName="hierRoot2" presStyleCnt="0">
        <dgm:presLayoutVars>
          <dgm:hierBranch val="init"/>
        </dgm:presLayoutVars>
      </dgm:prSet>
      <dgm:spPr/>
    </dgm:pt>
    <dgm:pt modelId="{EB573253-A66F-485A-A6A2-3E679CA13728}" type="pres">
      <dgm:prSet presAssocID="{28159151-BCFD-4A2C-914D-DBDD2A6CD8C0}" presName="rootComposite" presStyleCnt="0"/>
      <dgm:spPr/>
    </dgm:pt>
    <dgm:pt modelId="{9DA61BB2-28E2-4B02-BDDE-03D712D4A6E7}" type="pres">
      <dgm:prSet presAssocID="{28159151-BCFD-4A2C-914D-DBDD2A6CD8C0}" presName="rootText" presStyleLbl="node2" presStyleIdx="2" presStyleCnt="3">
        <dgm:presLayoutVars>
          <dgm:chPref val="3"/>
        </dgm:presLayoutVars>
      </dgm:prSet>
      <dgm:spPr/>
      <dgm:t>
        <a:bodyPr/>
        <a:lstStyle/>
        <a:p>
          <a:endParaRPr lang="en-CA"/>
        </a:p>
      </dgm:t>
    </dgm:pt>
    <dgm:pt modelId="{E6C4E2E5-9B2F-4F01-9C70-8DAC88585843}" type="pres">
      <dgm:prSet presAssocID="{28159151-BCFD-4A2C-914D-DBDD2A6CD8C0}" presName="rootConnector" presStyleLbl="node2" presStyleIdx="2" presStyleCnt="3"/>
      <dgm:spPr/>
      <dgm:t>
        <a:bodyPr/>
        <a:lstStyle/>
        <a:p>
          <a:endParaRPr lang="en-CA"/>
        </a:p>
      </dgm:t>
    </dgm:pt>
    <dgm:pt modelId="{8C52CB6E-82EF-4DF5-B872-BA39D6BA623D}" type="pres">
      <dgm:prSet presAssocID="{28159151-BCFD-4A2C-914D-DBDD2A6CD8C0}" presName="hierChild4" presStyleCnt="0"/>
      <dgm:spPr/>
    </dgm:pt>
    <dgm:pt modelId="{11F17D60-0BF9-448C-802F-0B5E9077347C}" type="pres">
      <dgm:prSet presAssocID="{7F2429CA-8959-42FF-B462-B069B6DC6E01}" presName="Name37" presStyleLbl="parChTrans1D3" presStyleIdx="4" presStyleCnt="5"/>
      <dgm:spPr/>
      <dgm:t>
        <a:bodyPr/>
        <a:lstStyle/>
        <a:p>
          <a:endParaRPr lang="en-CA"/>
        </a:p>
      </dgm:t>
    </dgm:pt>
    <dgm:pt modelId="{D662B3F1-9D85-4601-B96E-680DCFC0D4EF}" type="pres">
      <dgm:prSet presAssocID="{E66CA29A-C147-4964-8666-895E71C6B1BF}" presName="hierRoot2" presStyleCnt="0">
        <dgm:presLayoutVars>
          <dgm:hierBranch val="init"/>
        </dgm:presLayoutVars>
      </dgm:prSet>
      <dgm:spPr/>
    </dgm:pt>
    <dgm:pt modelId="{48B8C867-D96E-4DBD-9F24-6DFF08903BBB}" type="pres">
      <dgm:prSet presAssocID="{E66CA29A-C147-4964-8666-895E71C6B1BF}" presName="rootComposite" presStyleCnt="0"/>
      <dgm:spPr/>
    </dgm:pt>
    <dgm:pt modelId="{F4432624-4532-4372-9049-319174F706A5}" type="pres">
      <dgm:prSet presAssocID="{E66CA29A-C147-4964-8666-895E71C6B1BF}" presName="rootText" presStyleLbl="node3" presStyleIdx="4" presStyleCnt="5">
        <dgm:presLayoutVars>
          <dgm:chPref val="3"/>
        </dgm:presLayoutVars>
      </dgm:prSet>
      <dgm:spPr/>
      <dgm:t>
        <a:bodyPr/>
        <a:lstStyle/>
        <a:p>
          <a:endParaRPr lang="en-CA"/>
        </a:p>
      </dgm:t>
    </dgm:pt>
    <dgm:pt modelId="{EB1D1A10-BD52-478B-831F-ADFD5982FF09}" type="pres">
      <dgm:prSet presAssocID="{E66CA29A-C147-4964-8666-895E71C6B1BF}" presName="rootConnector" presStyleLbl="node3" presStyleIdx="4" presStyleCnt="5"/>
      <dgm:spPr/>
      <dgm:t>
        <a:bodyPr/>
        <a:lstStyle/>
        <a:p>
          <a:endParaRPr lang="en-CA"/>
        </a:p>
      </dgm:t>
    </dgm:pt>
    <dgm:pt modelId="{106CECB9-C62A-44EA-AF2B-8D80F06AEE43}" type="pres">
      <dgm:prSet presAssocID="{E66CA29A-C147-4964-8666-895E71C6B1BF}" presName="hierChild4" presStyleCnt="0"/>
      <dgm:spPr/>
    </dgm:pt>
    <dgm:pt modelId="{6BF7D7B8-6A7D-4716-9306-E6D5DEB40614}" type="pres">
      <dgm:prSet presAssocID="{E66CA29A-C147-4964-8666-895E71C6B1BF}" presName="hierChild5" presStyleCnt="0"/>
      <dgm:spPr/>
    </dgm:pt>
    <dgm:pt modelId="{B4A5FEF4-810C-4578-99BB-5797B81184BF}" type="pres">
      <dgm:prSet presAssocID="{28159151-BCFD-4A2C-914D-DBDD2A6CD8C0}" presName="hierChild5" presStyleCnt="0"/>
      <dgm:spPr/>
    </dgm:pt>
    <dgm:pt modelId="{D4B99E6F-8167-47CF-84C9-11F1A359AC45}" type="pres">
      <dgm:prSet presAssocID="{66346CFC-5817-458B-82B0-3DEAC0188E85}" presName="hierChild3" presStyleCnt="0"/>
      <dgm:spPr/>
    </dgm:pt>
  </dgm:ptLst>
  <dgm:cxnLst>
    <dgm:cxn modelId="{C812477A-88B5-4A96-992C-BC3CE7BEB481}" type="presOf" srcId="{3D685D1B-A7DA-4C29-A872-D348B5872CE7}" destId="{7BE526D5-5370-4095-A869-C4699E18B952}" srcOrd="1" destOrd="0" presId="urn:microsoft.com/office/officeart/2005/8/layout/orgChart1"/>
    <dgm:cxn modelId="{877D00C6-D84F-4A52-9021-4D50C7D8C8C8}" type="presOf" srcId="{4839BF94-FBD1-4CFA-ADE0-FF3F6B9AD306}" destId="{C066F97E-82EA-453A-AF30-21E0D8204BBA}" srcOrd="0" destOrd="0" presId="urn:microsoft.com/office/officeart/2005/8/layout/orgChart1"/>
    <dgm:cxn modelId="{397F9673-B4A7-4E05-BDEB-2B68A1FD05E4}" type="presOf" srcId="{E66CA29A-C147-4964-8666-895E71C6B1BF}" destId="{F4432624-4532-4372-9049-319174F706A5}" srcOrd="0" destOrd="0" presId="urn:microsoft.com/office/officeart/2005/8/layout/orgChart1"/>
    <dgm:cxn modelId="{FB73C4DF-7107-40F7-88A7-C9240FB250BB}" type="presOf" srcId="{15318246-00C8-4FA4-8C1D-12CCD8555D16}" destId="{3127EF4A-8080-4D6E-9FF6-22B16D11B5C7}" srcOrd="0" destOrd="0" presId="urn:microsoft.com/office/officeart/2005/8/layout/orgChart1"/>
    <dgm:cxn modelId="{1BCC34A5-9D8D-492F-8617-F3A4AD1C3091}" type="presOf" srcId="{75573861-C7DF-4607-A2FF-6F520D018CB8}" destId="{48696ED1-2FF9-4B8E-9465-362F337C021F}" srcOrd="0" destOrd="0" presId="urn:microsoft.com/office/officeart/2005/8/layout/orgChart1"/>
    <dgm:cxn modelId="{4D98F175-8DE8-45F6-B8A1-538BEBB5B0F9}" type="presOf" srcId="{28159151-BCFD-4A2C-914D-DBDD2A6CD8C0}" destId="{E6C4E2E5-9B2F-4F01-9C70-8DAC88585843}" srcOrd="1" destOrd="0" presId="urn:microsoft.com/office/officeart/2005/8/layout/orgChart1"/>
    <dgm:cxn modelId="{775E914B-CDFF-41AE-BD89-2925240ABF96}" type="presOf" srcId="{715C6C86-5C01-4CDD-A5EE-3278AA43DA80}" destId="{89C28265-6E18-4213-AAC3-3B5647C159BB}" srcOrd="0" destOrd="0" presId="urn:microsoft.com/office/officeart/2005/8/layout/orgChart1"/>
    <dgm:cxn modelId="{706CB1ED-D272-4018-80BB-CCF50950B21B}" type="presOf" srcId="{3D685D1B-A7DA-4C29-A872-D348B5872CE7}" destId="{6D118365-7FEE-4328-BDDA-A888677771E1}" srcOrd="0" destOrd="0" presId="urn:microsoft.com/office/officeart/2005/8/layout/orgChart1"/>
    <dgm:cxn modelId="{605257C1-CDE2-42BC-B648-197E82F1B9FF}" type="presOf" srcId="{66346CFC-5817-458B-82B0-3DEAC0188E85}" destId="{7B9A88C5-F62B-4124-B99A-5DFB15A89F0C}" srcOrd="1" destOrd="0" presId="urn:microsoft.com/office/officeart/2005/8/layout/orgChart1"/>
    <dgm:cxn modelId="{0C263862-AE51-4D8C-9A1B-C78239E0B0B6}" type="presOf" srcId="{15318246-00C8-4FA4-8C1D-12CCD8555D16}" destId="{356268C3-7081-4EE4-8C61-C0E44C70EC9F}" srcOrd="1" destOrd="0" presId="urn:microsoft.com/office/officeart/2005/8/layout/orgChart1"/>
    <dgm:cxn modelId="{14F89CF8-EA1E-48B3-954B-6AC06F48DBF7}" srcId="{3D685D1B-A7DA-4C29-A872-D348B5872CE7}" destId="{4839BF94-FBD1-4CFA-ADE0-FF3F6B9AD306}" srcOrd="2" destOrd="0" parTransId="{3D18FAED-3C27-4939-8468-F5BA8E760D29}" sibTransId="{735E4993-E746-4E98-99CD-306A62F6A9AD}"/>
    <dgm:cxn modelId="{C8F09566-B7EB-40E7-AE82-4476D6C75EC9}" type="presOf" srcId="{C71C58ED-A740-4C41-A038-9F584F81AFD1}" destId="{7DAA8BED-9604-4663-AA6B-851AA5710F3C}" srcOrd="0" destOrd="0" presId="urn:microsoft.com/office/officeart/2005/8/layout/orgChart1"/>
    <dgm:cxn modelId="{4F33DCB9-1C01-4919-AABA-9D38706BF638}" type="presOf" srcId="{956A4FF5-E621-4A88-B9B0-F98D517FE554}" destId="{5A1F3A3C-D48C-41FA-841B-78CDEF3FE30D}" srcOrd="0" destOrd="0" presId="urn:microsoft.com/office/officeart/2005/8/layout/orgChart1"/>
    <dgm:cxn modelId="{9891DEF4-0712-4140-BBF1-873437801023}" type="presOf" srcId="{66346CFC-5817-458B-82B0-3DEAC0188E85}" destId="{1A6F2B57-508B-435A-B166-C4A7CA8E5980}" srcOrd="0" destOrd="0" presId="urn:microsoft.com/office/officeart/2005/8/layout/orgChart1"/>
    <dgm:cxn modelId="{66566D60-5752-4A69-89F0-9FE16002C692}" srcId="{B643A4E5-EE09-48D6-AA25-0BB9C735CF0A}" destId="{66346CFC-5817-458B-82B0-3DEAC0188E85}" srcOrd="0" destOrd="0" parTransId="{CF45F07C-E5A2-47A7-B2D5-A2CB1CDC68D5}" sibTransId="{4D4113A9-B610-4AC6-84E1-A0B10CB24FCC}"/>
    <dgm:cxn modelId="{F5F5A7E2-C0EC-43BC-97F7-250A5831F704}" type="presOf" srcId="{4839BF94-FBD1-4CFA-ADE0-FF3F6B9AD306}" destId="{7A7F9823-9AF6-4DA7-8BBC-4F7D2848821E}" srcOrd="1" destOrd="0" presId="urn:microsoft.com/office/officeart/2005/8/layout/orgChart1"/>
    <dgm:cxn modelId="{DD7F1BF7-17D5-42D9-B586-B352E8A0FFD5}" srcId="{00C8BA83-BEA7-400A-A505-36C316D0E22C}" destId="{15318246-00C8-4FA4-8C1D-12CCD8555D16}" srcOrd="0" destOrd="0" parTransId="{5EC8E9B0-1F9D-4D65-B287-1A7D16CF8726}" sibTransId="{6C445740-5C19-4D2F-A2B1-AF0207D3BE6F}"/>
    <dgm:cxn modelId="{6F4CABC6-90D8-4DE3-B49A-8D615A9F7E58}" type="presOf" srcId="{18D42949-5A7A-4FFC-9F9E-0B6064AE3177}" destId="{A707E9D1-3633-40DE-B032-FB968F17E426}" srcOrd="0" destOrd="0" presId="urn:microsoft.com/office/officeart/2005/8/layout/orgChart1"/>
    <dgm:cxn modelId="{E7CE9931-E2A3-48EF-97EF-4201AFE4156C}" type="presOf" srcId="{B643A4E5-EE09-48D6-AA25-0BB9C735CF0A}" destId="{641A413D-74F4-4450-B8A4-2E03AE996897}" srcOrd="0" destOrd="0" presId="urn:microsoft.com/office/officeart/2005/8/layout/orgChart1"/>
    <dgm:cxn modelId="{DB3AAEDF-03AF-4CEC-82B8-989918F72324}" srcId="{66346CFC-5817-458B-82B0-3DEAC0188E85}" destId="{28159151-BCFD-4A2C-914D-DBDD2A6CD8C0}" srcOrd="2" destOrd="0" parTransId="{C71C58ED-A740-4C41-A038-9F584F81AFD1}" sibTransId="{EACF2B85-E681-4B69-90A2-0F0F76A1F443}"/>
    <dgm:cxn modelId="{E1F9EE49-EF79-46B3-9A56-D9677AABCD2A}" srcId="{66346CFC-5817-458B-82B0-3DEAC0188E85}" destId="{3D685D1B-A7DA-4C29-A872-D348B5872CE7}" srcOrd="1" destOrd="0" parTransId="{956A4FF5-E621-4A88-B9B0-F98D517FE554}" sibTransId="{B745DABD-3890-44D4-9BC1-26FF8B23D415}"/>
    <dgm:cxn modelId="{94FA8E3B-E66A-4601-9079-A6CCEC678476}" type="presOf" srcId="{07D0D1A5-3185-4773-B437-17DFD3B52AE6}" destId="{31FB38B2-0CFD-4102-B162-7CAE2D75317A}" srcOrd="0" destOrd="0" presId="urn:microsoft.com/office/officeart/2005/8/layout/orgChart1"/>
    <dgm:cxn modelId="{1074D7F8-3C11-45E7-BF8B-D121AF66DEAE}" srcId="{28159151-BCFD-4A2C-914D-DBDD2A6CD8C0}" destId="{E66CA29A-C147-4964-8666-895E71C6B1BF}" srcOrd="0" destOrd="0" parTransId="{7F2429CA-8959-42FF-B462-B069B6DC6E01}" sibTransId="{E5B07AA6-75C6-4833-B39C-6398925C6431}"/>
    <dgm:cxn modelId="{997FBA04-E5AF-40EC-A432-1D4508F1B67C}" type="presOf" srcId="{5EC8E9B0-1F9D-4D65-B287-1A7D16CF8726}" destId="{30FA60DD-BF8D-4171-B58A-B711B0341D47}" srcOrd="0" destOrd="0" presId="urn:microsoft.com/office/officeart/2005/8/layout/orgChart1"/>
    <dgm:cxn modelId="{7E0149B9-1A59-4E5D-B52B-41FC060204B2}" srcId="{3D685D1B-A7DA-4C29-A872-D348B5872CE7}" destId="{75573861-C7DF-4607-A2FF-6F520D018CB8}" srcOrd="1" destOrd="0" parTransId="{07D0D1A5-3185-4773-B437-17DFD3B52AE6}" sibTransId="{2BA722BF-661C-415D-8513-3B345E7FA054}"/>
    <dgm:cxn modelId="{60D966B8-B2C7-4A1E-A65F-A756D8FA9FE5}" srcId="{66346CFC-5817-458B-82B0-3DEAC0188E85}" destId="{00C8BA83-BEA7-400A-A505-36C316D0E22C}" srcOrd="0" destOrd="0" parTransId="{715C6C86-5C01-4CDD-A5EE-3278AA43DA80}" sibTransId="{F322E823-F9D7-4BE5-9FAB-896B3DCB5375}"/>
    <dgm:cxn modelId="{125B1637-C706-47A5-A47A-7F97F063C5B4}" type="presOf" srcId="{18D42949-5A7A-4FFC-9F9E-0B6064AE3177}" destId="{C29829FB-19DF-413E-8B7F-0CCAE3E1EE63}" srcOrd="1" destOrd="0" presId="urn:microsoft.com/office/officeart/2005/8/layout/orgChart1"/>
    <dgm:cxn modelId="{8C5C956D-770B-459A-8DC0-3B833B0D6158}" type="presOf" srcId="{28159151-BCFD-4A2C-914D-DBDD2A6CD8C0}" destId="{9DA61BB2-28E2-4B02-BDDE-03D712D4A6E7}" srcOrd="0" destOrd="0" presId="urn:microsoft.com/office/officeart/2005/8/layout/orgChart1"/>
    <dgm:cxn modelId="{D0071D9E-794D-4BE5-BB9D-895362E198CB}" type="presOf" srcId="{E66CA29A-C147-4964-8666-895E71C6B1BF}" destId="{EB1D1A10-BD52-478B-831F-ADFD5982FF09}" srcOrd="1" destOrd="0" presId="urn:microsoft.com/office/officeart/2005/8/layout/orgChart1"/>
    <dgm:cxn modelId="{75A4E939-01C3-495A-A909-491E116FEF1C}" type="presOf" srcId="{4B9BA353-7BBF-4FE2-AFFD-E4FF21D1056D}" destId="{F7267338-8193-4CDA-A14E-BEA06B559BE7}" srcOrd="0" destOrd="0" presId="urn:microsoft.com/office/officeart/2005/8/layout/orgChart1"/>
    <dgm:cxn modelId="{D825A230-4961-4794-8582-2AC0526F8326}" type="presOf" srcId="{00C8BA83-BEA7-400A-A505-36C316D0E22C}" destId="{61267220-0D67-47A1-B9D6-B516A3BEDD96}" srcOrd="0" destOrd="0" presId="urn:microsoft.com/office/officeart/2005/8/layout/orgChart1"/>
    <dgm:cxn modelId="{9DAF3748-0BFF-441B-A02B-E285106206FB}" type="presOf" srcId="{3D18FAED-3C27-4939-8468-F5BA8E760D29}" destId="{0DB0436F-66A2-4B73-A643-8BD8A9EA41C4}" srcOrd="0" destOrd="0" presId="urn:microsoft.com/office/officeart/2005/8/layout/orgChart1"/>
    <dgm:cxn modelId="{0C5E689B-E038-44AA-B71E-43A2B327B8CB}" type="presOf" srcId="{00C8BA83-BEA7-400A-A505-36C316D0E22C}" destId="{10D3264D-2F66-4266-94F7-CA0470DC3698}" srcOrd="1" destOrd="0" presId="urn:microsoft.com/office/officeart/2005/8/layout/orgChart1"/>
    <dgm:cxn modelId="{31F600EB-607A-4475-BA30-159ADD98102C}" type="presOf" srcId="{75573861-C7DF-4607-A2FF-6F520D018CB8}" destId="{F4D341EA-6F04-4FCB-A0AA-BECDCA983115}" srcOrd="1" destOrd="0" presId="urn:microsoft.com/office/officeart/2005/8/layout/orgChart1"/>
    <dgm:cxn modelId="{659783AB-08AF-492E-A0BA-ABB0FAE1A6D6}" srcId="{3D685D1B-A7DA-4C29-A872-D348B5872CE7}" destId="{18D42949-5A7A-4FFC-9F9E-0B6064AE3177}" srcOrd="0" destOrd="0" parTransId="{4B9BA353-7BBF-4FE2-AFFD-E4FF21D1056D}" sibTransId="{23C37A3C-C7FB-45E9-8E58-F996699EBF0E}"/>
    <dgm:cxn modelId="{D26A9328-06C2-4B47-B2AE-7151E7DD9D0B}" type="presOf" srcId="{7F2429CA-8959-42FF-B462-B069B6DC6E01}" destId="{11F17D60-0BF9-448C-802F-0B5E9077347C}" srcOrd="0" destOrd="0" presId="urn:microsoft.com/office/officeart/2005/8/layout/orgChart1"/>
    <dgm:cxn modelId="{F6CBAB4F-C329-47EA-98BA-08254C535AD7}" type="presParOf" srcId="{641A413D-74F4-4450-B8A4-2E03AE996897}" destId="{EE5BCA14-54A3-4307-8830-CE0B5EDA4353}" srcOrd="0" destOrd="0" presId="urn:microsoft.com/office/officeart/2005/8/layout/orgChart1"/>
    <dgm:cxn modelId="{1E09B510-10E9-4026-BFAF-E6315D1A3053}" type="presParOf" srcId="{EE5BCA14-54A3-4307-8830-CE0B5EDA4353}" destId="{A37DB557-6CB9-4B4F-9680-9A26CD150437}" srcOrd="0" destOrd="0" presId="urn:microsoft.com/office/officeart/2005/8/layout/orgChart1"/>
    <dgm:cxn modelId="{A61D1D73-2975-4A6A-B463-E03DF8F8BB93}" type="presParOf" srcId="{A37DB557-6CB9-4B4F-9680-9A26CD150437}" destId="{1A6F2B57-508B-435A-B166-C4A7CA8E5980}" srcOrd="0" destOrd="0" presId="urn:microsoft.com/office/officeart/2005/8/layout/orgChart1"/>
    <dgm:cxn modelId="{88957C75-89A6-46E4-8540-3C38194BD7D1}" type="presParOf" srcId="{A37DB557-6CB9-4B4F-9680-9A26CD150437}" destId="{7B9A88C5-F62B-4124-B99A-5DFB15A89F0C}" srcOrd="1" destOrd="0" presId="urn:microsoft.com/office/officeart/2005/8/layout/orgChart1"/>
    <dgm:cxn modelId="{9CC6E934-E27D-4D72-B4DF-853879C6C7C3}" type="presParOf" srcId="{EE5BCA14-54A3-4307-8830-CE0B5EDA4353}" destId="{C7394AD8-63EE-48B6-BAF3-85ECDF65736E}" srcOrd="1" destOrd="0" presId="urn:microsoft.com/office/officeart/2005/8/layout/orgChart1"/>
    <dgm:cxn modelId="{409D5312-D80B-4C34-BD16-151F65E033AF}" type="presParOf" srcId="{C7394AD8-63EE-48B6-BAF3-85ECDF65736E}" destId="{89C28265-6E18-4213-AAC3-3B5647C159BB}" srcOrd="0" destOrd="0" presId="urn:microsoft.com/office/officeart/2005/8/layout/orgChart1"/>
    <dgm:cxn modelId="{AC8A989D-FF45-48E3-9BFC-8C53CC5EE2C8}" type="presParOf" srcId="{C7394AD8-63EE-48B6-BAF3-85ECDF65736E}" destId="{07F00786-ADE9-42D4-B08D-D080A8A44E76}" srcOrd="1" destOrd="0" presId="urn:microsoft.com/office/officeart/2005/8/layout/orgChart1"/>
    <dgm:cxn modelId="{EC2A58DF-F6BE-48C1-91C3-C7B273A41CA0}" type="presParOf" srcId="{07F00786-ADE9-42D4-B08D-D080A8A44E76}" destId="{CC88D559-0FC7-411F-8987-7FCDB757852D}" srcOrd="0" destOrd="0" presId="urn:microsoft.com/office/officeart/2005/8/layout/orgChart1"/>
    <dgm:cxn modelId="{B4D737B6-FAEA-4900-A747-507CCE02652F}" type="presParOf" srcId="{CC88D559-0FC7-411F-8987-7FCDB757852D}" destId="{61267220-0D67-47A1-B9D6-B516A3BEDD96}" srcOrd="0" destOrd="0" presId="urn:microsoft.com/office/officeart/2005/8/layout/orgChart1"/>
    <dgm:cxn modelId="{53E54720-5D50-43BF-B59E-FA96F257AED3}" type="presParOf" srcId="{CC88D559-0FC7-411F-8987-7FCDB757852D}" destId="{10D3264D-2F66-4266-94F7-CA0470DC3698}" srcOrd="1" destOrd="0" presId="urn:microsoft.com/office/officeart/2005/8/layout/orgChart1"/>
    <dgm:cxn modelId="{2896D2F9-B8E2-4648-9947-325B87E69494}" type="presParOf" srcId="{07F00786-ADE9-42D4-B08D-D080A8A44E76}" destId="{EB677733-F0A5-4034-81C6-EE7ACF46E37B}" srcOrd="1" destOrd="0" presId="urn:microsoft.com/office/officeart/2005/8/layout/orgChart1"/>
    <dgm:cxn modelId="{B70AD79B-FB82-4999-8D27-6A1CACCB6952}" type="presParOf" srcId="{EB677733-F0A5-4034-81C6-EE7ACF46E37B}" destId="{30FA60DD-BF8D-4171-B58A-B711B0341D47}" srcOrd="0" destOrd="0" presId="urn:microsoft.com/office/officeart/2005/8/layout/orgChart1"/>
    <dgm:cxn modelId="{F80E9DBF-B35E-4578-9588-02857A74BEBE}" type="presParOf" srcId="{EB677733-F0A5-4034-81C6-EE7ACF46E37B}" destId="{E97613F6-19C1-49C2-9799-CC588286D0DC}" srcOrd="1" destOrd="0" presId="urn:microsoft.com/office/officeart/2005/8/layout/orgChart1"/>
    <dgm:cxn modelId="{767CBCD7-F906-47DB-AC52-927EF82B728F}" type="presParOf" srcId="{E97613F6-19C1-49C2-9799-CC588286D0DC}" destId="{F69B3AE3-1D47-4033-86E1-43F3B59000EF}" srcOrd="0" destOrd="0" presId="urn:microsoft.com/office/officeart/2005/8/layout/orgChart1"/>
    <dgm:cxn modelId="{2186CEA6-C4EE-4CDB-A6A9-D58C66E0B31E}" type="presParOf" srcId="{F69B3AE3-1D47-4033-86E1-43F3B59000EF}" destId="{3127EF4A-8080-4D6E-9FF6-22B16D11B5C7}" srcOrd="0" destOrd="0" presId="urn:microsoft.com/office/officeart/2005/8/layout/orgChart1"/>
    <dgm:cxn modelId="{D92DCB87-2DC6-4EF6-AFC9-0A8CAC078E60}" type="presParOf" srcId="{F69B3AE3-1D47-4033-86E1-43F3B59000EF}" destId="{356268C3-7081-4EE4-8C61-C0E44C70EC9F}" srcOrd="1" destOrd="0" presId="urn:microsoft.com/office/officeart/2005/8/layout/orgChart1"/>
    <dgm:cxn modelId="{0CDBE3A1-ACCD-4480-BD90-518402FBBACE}" type="presParOf" srcId="{E97613F6-19C1-49C2-9799-CC588286D0DC}" destId="{EEC0286B-AADE-4486-8A39-2A99F560E9E7}" srcOrd="1" destOrd="0" presId="urn:microsoft.com/office/officeart/2005/8/layout/orgChart1"/>
    <dgm:cxn modelId="{98D224A8-D523-44B3-9528-C77A1708EBD6}" type="presParOf" srcId="{E97613F6-19C1-49C2-9799-CC588286D0DC}" destId="{D200769B-4280-4FDB-970E-3C326A9F9D41}" srcOrd="2" destOrd="0" presId="urn:microsoft.com/office/officeart/2005/8/layout/orgChart1"/>
    <dgm:cxn modelId="{3E2CCC83-F0D7-45E7-831D-DCFA2E3D0BDD}" type="presParOf" srcId="{07F00786-ADE9-42D4-B08D-D080A8A44E76}" destId="{FCA84A4B-C495-4C28-95EF-F471B26C8246}" srcOrd="2" destOrd="0" presId="urn:microsoft.com/office/officeart/2005/8/layout/orgChart1"/>
    <dgm:cxn modelId="{4438E711-51E5-4C56-B3D8-8FE3F19F2316}" type="presParOf" srcId="{C7394AD8-63EE-48B6-BAF3-85ECDF65736E}" destId="{5A1F3A3C-D48C-41FA-841B-78CDEF3FE30D}" srcOrd="2" destOrd="0" presId="urn:microsoft.com/office/officeart/2005/8/layout/orgChart1"/>
    <dgm:cxn modelId="{6D8F4C1E-8F3A-46EE-9A55-2CAF5AE37383}" type="presParOf" srcId="{C7394AD8-63EE-48B6-BAF3-85ECDF65736E}" destId="{5EB349D3-A7D2-406E-B8DD-FEE5DE279CAE}" srcOrd="3" destOrd="0" presId="urn:microsoft.com/office/officeart/2005/8/layout/orgChart1"/>
    <dgm:cxn modelId="{C544A1D5-4948-4BE5-B5CE-DED448D6D12A}" type="presParOf" srcId="{5EB349D3-A7D2-406E-B8DD-FEE5DE279CAE}" destId="{BCBECA93-E43E-4150-814A-6456160DA773}" srcOrd="0" destOrd="0" presId="urn:microsoft.com/office/officeart/2005/8/layout/orgChart1"/>
    <dgm:cxn modelId="{82B78382-2324-4D95-A800-1F2268253452}" type="presParOf" srcId="{BCBECA93-E43E-4150-814A-6456160DA773}" destId="{6D118365-7FEE-4328-BDDA-A888677771E1}" srcOrd="0" destOrd="0" presId="urn:microsoft.com/office/officeart/2005/8/layout/orgChart1"/>
    <dgm:cxn modelId="{C1FA134E-8A50-4355-9E28-6A797F1A666C}" type="presParOf" srcId="{BCBECA93-E43E-4150-814A-6456160DA773}" destId="{7BE526D5-5370-4095-A869-C4699E18B952}" srcOrd="1" destOrd="0" presId="urn:microsoft.com/office/officeart/2005/8/layout/orgChart1"/>
    <dgm:cxn modelId="{D58273B1-BE77-43F1-A9CB-D27021D53120}" type="presParOf" srcId="{5EB349D3-A7D2-406E-B8DD-FEE5DE279CAE}" destId="{5CD4CA1D-4C05-46CE-8AC1-BC607E7680B5}" srcOrd="1" destOrd="0" presId="urn:microsoft.com/office/officeart/2005/8/layout/orgChart1"/>
    <dgm:cxn modelId="{40BF2D9A-E93C-4077-BD31-B4AEB335C077}" type="presParOf" srcId="{5CD4CA1D-4C05-46CE-8AC1-BC607E7680B5}" destId="{F7267338-8193-4CDA-A14E-BEA06B559BE7}" srcOrd="0" destOrd="0" presId="urn:microsoft.com/office/officeart/2005/8/layout/orgChart1"/>
    <dgm:cxn modelId="{9D51DA02-C17A-4E7D-BDC6-B102D3189A8E}" type="presParOf" srcId="{5CD4CA1D-4C05-46CE-8AC1-BC607E7680B5}" destId="{11614F73-8612-4F68-BCD0-6D4387F73ECD}" srcOrd="1" destOrd="0" presId="urn:microsoft.com/office/officeart/2005/8/layout/orgChart1"/>
    <dgm:cxn modelId="{7CEF79B4-0FD4-4C0B-84FA-179880B4F2ED}" type="presParOf" srcId="{11614F73-8612-4F68-BCD0-6D4387F73ECD}" destId="{5F5F3E67-5D33-4BB9-9718-DC6F47C3BE56}" srcOrd="0" destOrd="0" presId="urn:microsoft.com/office/officeart/2005/8/layout/orgChart1"/>
    <dgm:cxn modelId="{EA0BE6AE-CD06-4794-B7D8-AE2825F3A142}" type="presParOf" srcId="{5F5F3E67-5D33-4BB9-9718-DC6F47C3BE56}" destId="{A707E9D1-3633-40DE-B032-FB968F17E426}" srcOrd="0" destOrd="0" presId="urn:microsoft.com/office/officeart/2005/8/layout/orgChart1"/>
    <dgm:cxn modelId="{62DC2FC5-0E37-4D9E-9EF3-7580AE70C2D1}" type="presParOf" srcId="{5F5F3E67-5D33-4BB9-9718-DC6F47C3BE56}" destId="{C29829FB-19DF-413E-8B7F-0CCAE3E1EE63}" srcOrd="1" destOrd="0" presId="urn:microsoft.com/office/officeart/2005/8/layout/orgChart1"/>
    <dgm:cxn modelId="{FE8B0F46-2F58-45A8-952E-AE70A6B31E1B}" type="presParOf" srcId="{11614F73-8612-4F68-BCD0-6D4387F73ECD}" destId="{EA29E72F-B5C8-43B9-AD7D-B851629F2FCF}" srcOrd="1" destOrd="0" presId="urn:microsoft.com/office/officeart/2005/8/layout/orgChart1"/>
    <dgm:cxn modelId="{E3557DD2-DB86-4875-9556-B0DD48A6F809}" type="presParOf" srcId="{11614F73-8612-4F68-BCD0-6D4387F73ECD}" destId="{CDA388DC-7024-40A9-9208-5A11A7D0DCBC}" srcOrd="2" destOrd="0" presId="urn:microsoft.com/office/officeart/2005/8/layout/orgChart1"/>
    <dgm:cxn modelId="{C0B93388-9201-4A86-8887-44D91370916A}" type="presParOf" srcId="{5CD4CA1D-4C05-46CE-8AC1-BC607E7680B5}" destId="{31FB38B2-0CFD-4102-B162-7CAE2D75317A}" srcOrd="2" destOrd="0" presId="urn:microsoft.com/office/officeart/2005/8/layout/orgChart1"/>
    <dgm:cxn modelId="{6B4C7EBD-A4FE-41A4-B3F1-8D0580B5CA22}" type="presParOf" srcId="{5CD4CA1D-4C05-46CE-8AC1-BC607E7680B5}" destId="{98461D61-762C-4D76-8E0F-877F2EB808FC}" srcOrd="3" destOrd="0" presId="urn:microsoft.com/office/officeart/2005/8/layout/orgChart1"/>
    <dgm:cxn modelId="{4CE44EC6-BC19-4AD0-9F7E-65ADDE63F038}" type="presParOf" srcId="{98461D61-762C-4D76-8E0F-877F2EB808FC}" destId="{9DD841B8-F43E-475F-ABE7-869A4670F916}" srcOrd="0" destOrd="0" presId="urn:microsoft.com/office/officeart/2005/8/layout/orgChart1"/>
    <dgm:cxn modelId="{D0984AD2-F9D0-4BAF-9C08-5D46724F363F}" type="presParOf" srcId="{9DD841B8-F43E-475F-ABE7-869A4670F916}" destId="{48696ED1-2FF9-4B8E-9465-362F337C021F}" srcOrd="0" destOrd="0" presId="urn:microsoft.com/office/officeart/2005/8/layout/orgChart1"/>
    <dgm:cxn modelId="{CE52775B-C1D8-468B-94ED-99667B77D0DA}" type="presParOf" srcId="{9DD841B8-F43E-475F-ABE7-869A4670F916}" destId="{F4D341EA-6F04-4FCB-A0AA-BECDCA983115}" srcOrd="1" destOrd="0" presId="urn:microsoft.com/office/officeart/2005/8/layout/orgChart1"/>
    <dgm:cxn modelId="{01F9D209-FD1E-4011-907E-58AFF7DC7C9F}" type="presParOf" srcId="{98461D61-762C-4D76-8E0F-877F2EB808FC}" destId="{E123FBD3-32C4-41AC-BC1D-C33BB127920B}" srcOrd="1" destOrd="0" presId="urn:microsoft.com/office/officeart/2005/8/layout/orgChart1"/>
    <dgm:cxn modelId="{BBAF3145-4904-41D9-908E-33C638EAB9E0}" type="presParOf" srcId="{98461D61-762C-4D76-8E0F-877F2EB808FC}" destId="{D84C841A-050C-494E-B8DF-AD07C858D702}" srcOrd="2" destOrd="0" presId="urn:microsoft.com/office/officeart/2005/8/layout/orgChart1"/>
    <dgm:cxn modelId="{D7ABEA12-4D5D-4CC3-839E-2CF2CDF7EE0E}" type="presParOf" srcId="{5CD4CA1D-4C05-46CE-8AC1-BC607E7680B5}" destId="{0DB0436F-66A2-4B73-A643-8BD8A9EA41C4}" srcOrd="4" destOrd="0" presId="urn:microsoft.com/office/officeart/2005/8/layout/orgChart1"/>
    <dgm:cxn modelId="{C8F95802-ED1B-4659-B788-7B6A2FBEB028}" type="presParOf" srcId="{5CD4CA1D-4C05-46CE-8AC1-BC607E7680B5}" destId="{74D0D96C-EF89-45D9-9D37-84DA2F5E3BA9}" srcOrd="5" destOrd="0" presId="urn:microsoft.com/office/officeart/2005/8/layout/orgChart1"/>
    <dgm:cxn modelId="{17D05F89-3F56-409A-8F1C-6A007C446077}" type="presParOf" srcId="{74D0D96C-EF89-45D9-9D37-84DA2F5E3BA9}" destId="{9942785E-22E7-4034-93ED-D7A5D31D1F45}" srcOrd="0" destOrd="0" presId="urn:microsoft.com/office/officeart/2005/8/layout/orgChart1"/>
    <dgm:cxn modelId="{D65E3980-B629-4EF6-8624-A936CE326D84}" type="presParOf" srcId="{9942785E-22E7-4034-93ED-D7A5D31D1F45}" destId="{C066F97E-82EA-453A-AF30-21E0D8204BBA}" srcOrd="0" destOrd="0" presId="urn:microsoft.com/office/officeart/2005/8/layout/orgChart1"/>
    <dgm:cxn modelId="{75F4058E-870F-4CF9-BAFE-CC27948FB3E3}" type="presParOf" srcId="{9942785E-22E7-4034-93ED-D7A5D31D1F45}" destId="{7A7F9823-9AF6-4DA7-8BBC-4F7D2848821E}" srcOrd="1" destOrd="0" presId="urn:microsoft.com/office/officeart/2005/8/layout/orgChart1"/>
    <dgm:cxn modelId="{E83E3E39-7AF9-4B66-9DC5-564FB4115B85}" type="presParOf" srcId="{74D0D96C-EF89-45D9-9D37-84DA2F5E3BA9}" destId="{12F5254A-0D6A-490A-AAF5-54F051317144}" srcOrd="1" destOrd="0" presId="urn:microsoft.com/office/officeart/2005/8/layout/orgChart1"/>
    <dgm:cxn modelId="{EC1FB546-4CAB-41C7-9160-9A488CD6A26F}" type="presParOf" srcId="{74D0D96C-EF89-45D9-9D37-84DA2F5E3BA9}" destId="{5C05AA21-CE2E-426A-B4E4-BD941ABF43E7}" srcOrd="2" destOrd="0" presId="urn:microsoft.com/office/officeart/2005/8/layout/orgChart1"/>
    <dgm:cxn modelId="{91E833E1-E59B-4D2A-B01D-6F9F0BB2666F}" type="presParOf" srcId="{5EB349D3-A7D2-406E-B8DD-FEE5DE279CAE}" destId="{7E545146-5F35-4DAE-84AF-18AA317CDDD8}" srcOrd="2" destOrd="0" presId="urn:microsoft.com/office/officeart/2005/8/layout/orgChart1"/>
    <dgm:cxn modelId="{55CDF814-6ABB-425F-8B0B-79744CA0C1A2}" type="presParOf" srcId="{C7394AD8-63EE-48B6-BAF3-85ECDF65736E}" destId="{7DAA8BED-9604-4663-AA6B-851AA5710F3C}" srcOrd="4" destOrd="0" presId="urn:microsoft.com/office/officeart/2005/8/layout/orgChart1"/>
    <dgm:cxn modelId="{98956821-4B4A-4283-A288-BA16D98FEE68}" type="presParOf" srcId="{C7394AD8-63EE-48B6-BAF3-85ECDF65736E}" destId="{681062B0-CBD1-421C-929B-69ED2527A3C0}" srcOrd="5" destOrd="0" presId="urn:microsoft.com/office/officeart/2005/8/layout/orgChart1"/>
    <dgm:cxn modelId="{3EF876DC-E080-4610-B530-70818E2FC90A}" type="presParOf" srcId="{681062B0-CBD1-421C-929B-69ED2527A3C0}" destId="{EB573253-A66F-485A-A6A2-3E679CA13728}" srcOrd="0" destOrd="0" presId="urn:microsoft.com/office/officeart/2005/8/layout/orgChart1"/>
    <dgm:cxn modelId="{B051BA4F-8CF0-46F2-8D51-FB55A93D4C32}" type="presParOf" srcId="{EB573253-A66F-485A-A6A2-3E679CA13728}" destId="{9DA61BB2-28E2-4B02-BDDE-03D712D4A6E7}" srcOrd="0" destOrd="0" presId="urn:microsoft.com/office/officeart/2005/8/layout/orgChart1"/>
    <dgm:cxn modelId="{FCE7CEEF-AFE4-4B0B-96C2-A2E70E5A0139}" type="presParOf" srcId="{EB573253-A66F-485A-A6A2-3E679CA13728}" destId="{E6C4E2E5-9B2F-4F01-9C70-8DAC88585843}" srcOrd="1" destOrd="0" presId="urn:microsoft.com/office/officeart/2005/8/layout/orgChart1"/>
    <dgm:cxn modelId="{AD0E7592-B9B5-4349-96A3-45BADF5F1F9C}" type="presParOf" srcId="{681062B0-CBD1-421C-929B-69ED2527A3C0}" destId="{8C52CB6E-82EF-4DF5-B872-BA39D6BA623D}" srcOrd="1" destOrd="0" presId="urn:microsoft.com/office/officeart/2005/8/layout/orgChart1"/>
    <dgm:cxn modelId="{78BF14D6-4623-4793-82E0-D89613DC0763}" type="presParOf" srcId="{8C52CB6E-82EF-4DF5-B872-BA39D6BA623D}" destId="{11F17D60-0BF9-448C-802F-0B5E9077347C}" srcOrd="0" destOrd="0" presId="urn:microsoft.com/office/officeart/2005/8/layout/orgChart1"/>
    <dgm:cxn modelId="{1D00E96D-25E0-4D64-8039-FCD461FCDFE8}" type="presParOf" srcId="{8C52CB6E-82EF-4DF5-B872-BA39D6BA623D}" destId="{D662B3F1-9D85-4601-B96E-680DCFC0D4EF}" srcOrd="1" destOrd="0" presId="urn:microsoft.com/office/officeart/2005/8/layout/orgChart1"/>
    <dgm:cxn modelId="{CA545176-C9B1-4FC6-ABB2-AAFFA21F5FAF}" type="presParOf" srcId="{D662B3F1-9D85-4601-B96E-680DCFC0D4EF}" destId="{48B8C867-D96E-4DBD-9F24-6DFF08903BBB}" srcOrd="0" destOrd="0" presId="urn:microsoft.com/office/officeart/2005/8/layout/orgChart1"/>
    <dgm:cxn modelId="{97D42260-D6B9-456B-8D1C-7D65E712627D}" type="presParOf" srcId="{48B8C867-D96E-4DBD-9F24-6DFF08903BBB}" destId="{F4432624-4532-4372-9049-319174F706A5}" srcOrd="0" destOrd="0" presId="urn:microsoft.com/office/officeart/2005/8/layout/orgChart1"/>
    <dgm:cxn modelId="{CD95A32B-CA31-49CB-9423-A0182CC9637D}" type="presParOf" srcId="{48B8C867-D96E-4DBD-9F24-6DFF08903BBB}" destId="{EB1D1A10-BD52-478B-831F-ADFD5982FF09}" srcOrd="1" destOrd="0" presId="urn:microsoft.com/office/officeart/2005/8/layout/orgChart1"/>
    <dgm:cxn modelId="{F7491729-C7CB-4E4E-AB20-B382DE28A220}" type="presParOf" srcId="{D662B3F1-9D85-4601-B96E-680DCFC0D4EF}" destId="{106CECB9-C62A-44EA-AF2B-8D80F06AEE43}" srcOrd="1" destOrd="0" presId="urn:microsoft.com/office/officeart/2005/8/layout/orgChart1"/>
    <dgm:cxn modelId="{EEFE11A2-8B88-422D-8CA9-2DBA31881568}" type="presParOf" srcId="{D662B3F1-9D85-4601-B96E-680DCFC0D4EF}" destId="{6BF7D7B8-6A7D-4716-9306-E6D5DEB40614}" srcOrd="2" destOrd="0" presId="urn:microsoft.com/office/officeart/2005/8/layout/orgChart1"/>
    <dgm:cxn modelId="{8ECA1A82-F0CF-4E3C-A148-C95F8CF888D6}" type="presParOf" srcId="{681062B0-CBD1-421C-929B-69ED2527A3C0}" destId="{B4A5FEF4-810C-4578-99BB-5797B81184BF}" srcOrd="2" destOrd="0" presId="urn:microsoft.com/office/officeart/2005/8/layout/orgChart1"/>
    <dgm:cxn modelId="{035BDE90-CB8A-45B7-AD9B-2F45593BC3BC}" type="presParOf" srcId="{EE5BCA14-54A3-4307-8830-CE0B5EDA4353}" destId="{D4B99E6F-8167-47CF-84C9-11F1A359AC4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43A4E5-EE09-48D6-AA25-0BB9C735CF0A}" type="doc">
      <dgm:prSet loTypeId="urn:microsoft.com/office/officeart/2005/8/layout/orgChart1" loCatId="hierarchy" qsTypeId="urn:microsoft.com/office/officeart/2005/8/quickstyle/simple3" qsCatId="simple" csTypeId="urn:microsoft.com/office/officeart/2005/8/colors/accent2_1" csCatId="accent2" phldr="1"/>
      <dgm:spPr/>
      <dgm:t>
        <a:bodyPr/>
        <a:lstStyle/>
        <a:p>
          <a:endParaRPr lang="en-CA"/>
        </a:p>
      </dgm:t>
    </dgm:pt>
    <dgm:pt modelId="{66346CFC-5817-458B-82B0-3DEAC0188E85}">
      <dgm:prSet phldrT="[Text]" custT="1"/>
      <dgm:spPr/>
      <dgm:t>
        <a:bodyPr/>
        <a:lstStyle/>
        <a:p>
          <a:r>
            <a:rPr lang="en-US" sz="2000" dirty="0" smtClean="0"/>
            <a:t>Theoretical approaches</a:t>
          </a:r>
          <a:endParaRPr lang="en-CA" sz="2000" dirty="0"/>
        </a:p>
      </dgm:t>
    </dgm:pt>
    <dgm:pt modelId="{CF45F07C-E5A2-47A7-B2D5-A2CB1CDC68D5}" type="parTrans" cxnId="{66566D60-5752-4A69-89F0-9FE16002C692}">
      <dgm:prSet/>
      <dgm:spPr/>
      <dgm:t>
        <a:bodyPr/>
        <a:lstStyle/>
        <a:p>
          <a:endParaRPr lang="en-CA" sz="2000"/>
        </a:p>
      </dgm:t>
    </dgm:pt>
    <dgm:pt modelId="{4D4113A9-B610-4AC6-84E1-A0B10CB24FCC}" type="sibTrans" cxnId="{66566D60-5752-4A69-89F0-9FE16002C692}">
      <dgm:prSet/>
      <dgm:spPr/>
      <dgm:t>
        <a:bodyPr/>
        <a:lstStyle/>
        <a:p>
          <a:endParaRPr lang="en-CA" sz="2000"/>
        </a:p>
      </dgm:t>
    </dgm:pt>
    <dgm:pt modelId="{00C8BA83-BEA7-400A-A505-36C316D0E22C}">
      <dgm:prSet phldrT="[Text]" custT="1"/>
      <dgm:spPr/>
      <dgm:t>
        <a:bodyPr/>
        <a:lstStyle/>
        <a:p>
          <a:r>
            <a:rPr lang="en-US" sz="2000" dirty="0" smtClean="0"/>
            <a:t>Describing / guiding a process</a:t>
          </a:r>
          <a:endParaRPr lang="en-CA" sz="2000" dirty="0"/>
        </a:p>
      </dgm:t>
    </dgm:pt>
    <dgm:pt modelId="{715C6C86-5C01-4CDD-A5EE-3278AA43DA80}" type="parTrans" cxnId="{60D966B8-B2C7-4A1E-A65F-A756D8FA9FE5}">
      <dgm:prSet/>
      <dgm:spPr/>
      <dgm:t>
        <a:bodyPr/>
        <a:lstStyle/>
        <a:p>
          <a:endParaRPr lang="en-CA" sz="2000"/>
        </a:p>
      </dgm:t>
    </dgm:pt>
    <dgm:pt modelId="{F322E823-F9D7-4BE5-9FAB-896B3DCB5375}" type="sibTrans" cxnId="{60D966B8-B2C7-4A1E-A65F-A756D8FA9FE5}">
      <dgm:prSet/>
      <dgm:spPr/>
      <dgm:t>
        <a:bodyPr/>
        <a:lstStyle/>
        <a:p>
          <a:endParaRPr lang="en-CA" sz="2000"/>
        </a:p>
      </dgm:t>
    </dgm:pt>
    <dgm:pt modelId="{3D685D1B-A7DA-4C29-A872-D348B5872CE7}">
      <dgm:prSet phldrT="[Text]" custT="1"/>
      <dgm:spPr/>
      <dgm:t>
        <a:bodyPr/>
        <a:lstStyle/>
        <a:p>
          <a:r>
            <a:rPr lang="en-US" sz="2000" dirty="0" smtClean="0"/>
            <a:t>Explaining what influences outcomes</a:t>
          </a:r>
          <a:endParaRPr lang="en-CA" sz="2000" dirty="0"/>
        </a:p>
      </dgm:t>
    </dgm:pt>
    <dgm:pt modelId="{956A4FF5-E621-4A88-B9B0-F98D517FE554}" type="parTrans" cxnId="{E1F9EE49-EF79-46B3-9A56-D9677AABCD2A}">
      <dgm:prSet/>
      <dgm:spPr/>
      <dgm:t>
        <a:bodyPr/>
        <a:lstStyle/>
        <a:p>
          <a:endParaRPr lang="en-CA" sz="2000"/>
        </a:p>
      </dgm:t>
    </dgm:pt>
    <dgm:pt modelId="{B745DABD-3890-44D4-9BC1-26FF8B23D415}" type="sibTrans" cxnId="{E1F9EE49-EF79-46B3-9A56-D9677AABCD2A}">
      <dgm:prSet/>
      <dgm:spPr/>
      <dgm:t>
        <a:bodyPr/>
        <a:lstStyle/>
        <a:p>
          <a:endParaRPr lang="en-CA" sz="2000"/>
        </a:p>
      </dgm:t>
    </dgm:pt>
    <dgm:pt modelId="{28159151-BCFD-4A2C-914D-DBDD2A6CD8C0}">
      <dgm:prSet phldrT="[Text]" custT="1"/>
      <dgm:spPr/>
      <dgm:t>
        <a:bodyPr/>
        <a:lstStyle/>
        <a:p>
          <a:r>
            <a:rPr lang="en-US" sz="2000" dirty="0" smtClean="0"/>
            <a:t>Evaluating the process</a:t>
          </a:r>
          <a:endParaRPr lang="en-CA" sz="2000" dirty="0"/>
        </a:p>
      </dgm:t>
    </dgm:pt>
    <dgm:pt modelId="{C71C58ED-A740-4C41-A038-9F584F81AFD1}" type="parTrans" cxnId="{DB3AAEDF-03AF-4CEC-82B8-989918F72324}">
      <dgm:prSet/>
      <dgm:spPr/>
      <dgm:t>
        <a:bodyPr/>
        <a:lstStyle/>
        <a:p>
          <a:endParaRPr lang="en-CA" sz="2000"/>
        </a:p>
      </dgm:t>
    </dgm:pt>
    <dgm:pt modelId="{EACF2B85-E681-4B69-90A2-0F0F76A1F443}" type="sibTrans" cxnId="{DB3AAEDF-03AF-4CEC-82B8-989918F72324}">
      <dgm:prSet/>
      <dgm:spPr/>
      <dgm:t>
        <a:bodyPr/>
        <a:lstStyle/>
        <a:p>
          <a:endParaRPr lang="en-CA" sz="2000"/>
        </a:p>
      </dgm:t>
    </dgm:pt>
    <dgm:pt modelId="{15318246-00C8-4FA4-8C1D-12CCD8555D16}">
      <dgm:prSet phldrT="[Text]" custT="1"/>
      <dgm:spPr/>
      <dgm:t>
        <a:bodyPr/>
        <a:lstStyle/>
        <a:p>
          <a:r>
            <a:rPr lang="en-US" sz="2000" dirty="0" smtClean="0">
              <a:solidFill>
                <a:srgbClr val="002060"/>
              </a:solidFill>
            </a:rPr>
            <a:t>Process models</a:t>
          </a:r>
          <a:endParaRPr lang="en-CA" sz="2000" dirty="0">
            <a:solidFill>
              <a:srgbClr val="002060"/>
            </a:solidFill>
          </a:endParaRPr>
        </a:p>
      </dgm:t>
    </dgm:pt>
    <dgm:pt modelId="{5EC8E9B0-1F9D-4D65-B287-1A7D16CF8726}" type="parTrans" cxnId="{DD7F1BF7-17D5-42D9-B586-B352E8A0FFD5}">
      <dgm:prSet/>
      <dgm:spPr/>
      <dgm:t>
        <a:bodyPr/>
        <a:lstStyle/>
        <a:p>
          <a:endParaRPr lang="en-CA" sz="2000"/>
        </a:p>
      </dgm:t>
    </dgm:pt>
    <dgm:pt modelId="{6C445740-5C19-4D2F-A2B1-AF0207D3BE6F}" type="sibTrans" cxnId="{DD7F1BF7-17D5-42D9-B586-B352E8A0FFD5}">
      <dgm:prSet/>
      <dgm:spPr/>
      <dgm:t>
        <a:bodyPr/>
        <a:lstStyle/>
        <a:p>
          <a:endParaRPr lang="en-CA" sz="2000"/>
        </a:p>
      </dgm:t>
    </dgm:pt>
    <dgm:pt modelId="{18D42949-5A7A-4FFC-9F9E-0B6064AE3177}">
      <dgm:prSet phldrT="[Text]" custT="1"/>
      <dgm:spPr/>
      <dgm:t>
        <a:bodyPr/>
        <a:lstStyle/>
        <a:p>
          <a:r>
            <a:rPr lang="en-US" sz="2000" dirty="0" smtClean="0">
              <a:solidFill>
                <a:srgbClr val="002060"/>
              </a:solidFill>
            </a:rPr>
            <a:t>Determinant frameworks</a:t>
          </a:r>
          <a:endParaRPr lang="en-CA" sz="2000" dirty="0">
            <a:solidFill>
              <a:srgbClr val="002060"/>
            </a:solidFill>
          </a:endParaRPr>
        </a:p>
      </dgm:t>
    </dgm:pt>
    <dgm:pt modelId="{4B9BA353-7BBF-4FE2-AFFD-E4FF21D1056D}" type="parTrans" cxnId="{659783AB-08AF-492E-A0BA-ABB0FAE1A6D6}">
      <dgm:prSet/>
      <dgm:spPr/>
      <dgm:t>
        <a:bodyPr/>
        <a:lstStyle/>
        <a:p>
          <a:endParaRPr lang="en-CA" sz="2000"/>
        </a:p>
      </dgm:t>
    </dgm:pt>
    <dgm:pt modelId="{23C37A3C-C7FB-45E9-8E58-F996699EBF0E}" type="sibTrans" cxnId="{659783AB-08AF-492E-A0BA-ABB0FAE1A6D6}">
      <dgm:prSet/>
      <dgm:spPr/>
      <dgm:t>
        <a:bodyPr/>
        <a:lstStyle/>
        <a:p>
          <a:endParaRPr lang="en-CA" sz="2000"/>
        </a:p>
      </dgm:t>
    </dgm:pt>
    <dgm:pt modelId="{75573861-C7DF-4607-A2FF-6F520D018CB8}">
      <dgm:prSet phldrT="[Text]" custT="1"/>
      <dgm:spPr/>
      <dgm:t>
        <a:bodyPr/>
        <a:lstStyle/>
        <a:p>
          <a:r>
            <a:rPr lang="en-US" sz="2000" dirty="0" smtClean="0">
              <a:solidFill>
                <a:srgbClr val="002060"/>
              </a:solidFill>
            </a:rPr>
            <a:t>Classic theories</a:t>
          </a:r>
          <a:endParaRPr lang="en-CA" sz="2000" dirty="0">
            <a:solidFill>
              <a:srgbClr val="002060"/>
            </a:solidFill>
          </a:endParaRPr>
        </a:p>
      </dgm:t>
    </dgm:pt>
    <dgm:pt modelId="{07D0D1A5-3185-4773-B437-17DFD3B52AE6}" type="parTrans" cxnId="{7E0149B9-1A59-4E5D-B52B-41FC060204B2}">
      <dgm:prSet/>
      <dgm:spPr/>
      <dgm:t>
        <a:bodyPr/>
        <a:lstStyle/>
        <a:p>
          <a:endParaRPr lang="en-CA" sz="2000"/>
        </a:p>
      </dgm:t>
    </dgm:pt>
    <dgm:pt modelId="{2BA722BF-661C-415D-8513-3B345E7FA054}" type="sibTrans" cxnId="{7E0149B9-1A59-4E5D-B52B-41FC060204B2}">
      <dgm:prSet/>
      <dgm:spPr/>
      <dgm:t>
        <a:bodyPr/>
        <a:lstStyle/>
        <a:p>
          <a:endParaRPr lang="en-CA" sz="2000"/>
        </a:p>
      </dgm:t>
    </dgm:pt>
    <dgm:pt modelId="{4839BF94-FBD1-4CFA-ADE0-FF3F6B9AD306}">
      <dgm:prSet phldrT="[Text]" custT="1"/>
      <dgm:spPr/>
      <dgm:t>
        <a:bodyPr/>
        <a:lstStyle/>
        <a:p>
          <a:r>
            <a:rPr lang="en-US" sz="2000" dirty="0" smtClean="0">
              <a:solidFill>
                <a:srgbClr val="002060"/>
              </a:solidFill>
            </a:rPr>
            <a:t>Implementation theories</a:t>
          </a:r>
          <a:endParaRPr lang="en-CA" sz="2000" dirty="0">
            <a:solidFill>
              <a:srgbClr val="002060"/>
            </a:solidFill>
          </a:endParaRPr>
        </a:p>
      </dgm:t>
    </dgm:pt>
    <dgm:pt modelId="{3D18FAED-3C27-4939-8468-F5BA8E760D29}" type="parTrans" cxnId="{14F89CF8-EA1E-48B3-954B-6AC06F48DBF7}">
      <dgm:prSet/>
      <dgm:spPr/>
      <dgm:t>
        <a:bodyPr/>
        <a:lstStyle/>
        <a:p>
          <a:endParaRPr lang="en-CA" sz="2000"/>
        </a:p>
      </dgm:t>
    </dgm:pt>
    <dgm:pt modelId="{735E4993-E746-4E98-99CD-306A62F6A9AD}" type="sibTrans" cxnId="{14F89CF8-EA1E-48B3-954B-6AC06F48DBF7}">
      <dgm:prSet/>
      <dgm:spPr/>
      <dgm:t>
        <a:bodyPr/>
        <a:lstStyle/>
        <a:p>
          <a:endParaRPr lang="en-CA" sz="2000"/>
        </a:p>
      </dgm:t>
    </dgm:pt>
    <dgm:pt modelId="{E66CA29A-C147-4964-8666-895E71C6B1BF}">
      <dgm:prSet phldrT="[Text]" custT="1"/>
      <dgm:spPr/>
      <dgm:t>
        <a:bodyPr/>
        <a:lstStyle/>
        <a:p>
          <a:r>
            <a:rPr lang="en-US" sz="2000" dirty="0" smtClean="0">
              <a:solidFill>
                <a:srgbClr val="002060"/>
              </a:solidFill>
            </a:rPr>
            <a:t>Evaluation frameworks</a:t>
          </a:r>
          <a:endParaRPr lang="en-CA" sz="2000" dirty="0">
            <a:solidFill>
              <a:srgbClr val="002060"/>
            </a:solidFill>
          </a:endParaRPr>
        </a:p>
      </dgm:t>
    </dgm:pt>
    <dgm:pt modelId="{7F2429CA-8959-42FF-B462-B069B6DC6E01}" type="parTrans" cxnId="{1074D7F8-3C11-45E7-BF8B-D121AF66DEAE}">
      <dgm:prSet/>
      <dgm:spPr/>
      <dgm:t>
        <a:bodyPr/>
        <a:lstStyle/>
        <a:p>
          <a:endParaRPr lang="en-CA" sz="2000"/>
        </a:p>
      </dgm:t>
    </dgm:pt>
    <dgm:pt modelId="{E5B07AA6-75C6-4833-B39C-6398925C6431}" type="sibTrans" cxnId="{1074D7F8-3C11-45E7-BF8B-D121AF66DEAE}">
      <dgm:prSet/>
      <dgm:spPr/>
      <dgm:t>
        <a:bodyPr/>
        <a:lstStyle/>
        <a:p>
          <a:endParaRPr lang="en-CA" sz="2000"/>
        </a:p>
      </dgm:t>
    </dgm:pt>
    <dgm:pt modelId="{641A413D-74F4-4450-B8A4-2E03AE996897}" type="pres">
      <dgm:prSet presAssocID="{B643A4E5-EE09-48D6-AA25-0BB9C735CF0A}" presName="hierChild1" presStyleCnt="0">
        <dgm:presLayoutVars>
          <dgm:orgChart val="1"/>
          <dgm:chPref val="1"/>
          <dgm:dir/>
          <dgm:animOne val="branch"/>
          <dgm:animLvl val="lvl"/>
          <dgm:resizeHandles/>
        </dgm:presLayoutVars>
      </dgm:prSet>
      <dgm:spPr/>
      <dgm:t>
        <a:bodyPr/>
        <a:lstStyle/>
        <a:p>
          <a:endParaRPr lang="en-CA"/>
        </a:p>
      </dgm:t>
    </dgm:pt>
    <dgm:pt modelId="{EE5BCA14-54A3-4307-8830-CE0B5EDA4353}" type="pres">
      <dgm:prSet presAssocID="{66346CFC-5817-458B-82B0-3DEAC0188E85}" presName="hierRoot1" presStyleCnt="0">
        <dgm:presLayoutVars>
          <dgm:hierBranch val="init"/>
        </dgm:presLayoutVars>
      </dgm:prSet>
      <dgm:spPr/>
    </dgm:pt>
    <dgm:pt modelId="{A37DB557-6CB9-4B4F-9680-9A26CD150437}" type="pres">
      <dgm:prSet presAssocID="{66346CFC-5817-458B-82B0-3DEAC0188E85}" presName="rootComposite1" presStyleCnt="0"/>
      <dgm:spPr/>
    </dgm:pt>
    <dgm:pt modelId="{1A6F2B57-508B-435A-B166-C4A7CA8E5980}" type="pres">
      <dgm:prSet presAssocID="{66346CFC-5817-458B-82B0-3DEAC0188E85}" presName="rootText1" presStyleLbl="node0" presStyleIdx="0" presStyleCnt="1">
        <dgm:presLayoutVars>
          <dgm:chPref val="3"/>
        </dgm:presLayoutVars>
      </dgm:prSet>
      <dgm:spPr/>
      <dgm:t>
        <a:bodyPr/>
        <a:lstStyle/>
        <a:p>
          <a:endParaRPr lang="en-CA"/>
        </a:p>
      </dgm:t>
    </dgm:pt>
    <dgm:pt modelId="{7B9A88C5-F62B-4124-B99A-5DFB15A89F0C}" type="pres">
      <dgm:prSet presAssocID="{66346CFC-5817-458B-82B0-3DEAC0188E85}" presName="rootConnector1" presStyleLbl="node1" presStyleIdx="0" presStyleCnt="0"/>
      <dgm:spPr/>
      <dgm:t>
        <a:bodyPr/>
        <a:lstStyle/>
        <a:p>
          <a:endParaRPr lang="en-CA"/>
        </a:p>
      </dgm:t>
    </dgm:pt>
    <dgm:pt modelId="{C7394AD8-63EE-48B6-BAF3-85ECDF65736E}" type="pres">
      <dgm:prSet presAssocID="{66346CFC-5817-458B-82B0-3DEAC0188E85}" presName="hierChild2" presStyleCnt="0"/>
      <dgm:spPr/>
    </dgm:pt>
    <dgm:pt modelId="{89C28265-6E18-4213-AAC3-3B5647C159BB}" type="pres">
      <dgm:prSet presAssocID="{715C6C86-5C01-4CDD-A5EE-3278AA43DA80}" presName="Name37" presStyleLbl="parChTrans1D2" presStyleIdx="0" presStyleCnt="3"/>
      <dgm:spPr/>
      <dgm:t>
        <a:bodyPr/>
        <a:lstStyle/>
        <a:p>
          <a:endParaRPr lang="en-CA"/>
        </a:p>
      </dgm:t>
    </dgm:pt>
    <dgm:pt modelId="{07F00786-ADE9-42D4-B08D-D080A8A44E76}" type="pres">
      <dgm:prSet presAssocID="{00C8BA83-BEA7-400A-A505-36C316D0E22C}" presName="hierRoot2" presStyleCnt="0">
        <dgm:presLayoutVars>
          <dgm:hierBranch val="init"/>
        </dgm:presLayoutVars>
      </dgm:prSet>
      <dgm:spPr/>
    </dgm:pt>
    <dgm:pt modelId="{CC88D559-0FC7-411F-8987-7FCDB757852D}" type="pres">
      <dgm:prSet presAssocID="{00C8BA83-BEA7-400A-A505-36C316D0E22C}" presName="rootComposite" presStyleCnt="0"/>
      <dgm:spPr/>
    </dgm:pt>
    <dgm:pt modelId="{61267220-0D67-47A1-B9D6-B516A3BEDD96}" type="pres">
      <dgm:prSet presAssocID="{00C8BA83-BEA7-400A-A505-36C316D0E22C}" presName="rootText" presStyleLbl="node2" presStyleIdx="0" presStyleCnt="3">
        <dgm:presLayoutVars>
          <dgm:chPref val="3"/>
        </dgm:presLayoutVars>
      </dgm:prSet>
      <dgm:spPr/>
      <dgm:t>
        <a:bodyPr/>
        <a:lstStyle/>
        <a:p>
          <a:endParaRPr lang="en-CA"/>
        </a:p>
      </dgm:t>
    </dgm:pt>
    <dgm:pt modelId="{10D3264D-2F66-4266-94F7-CA0470DC3698}" type="pres">
      <dgm:prSet presAssocID="{00C8BA83-BEA7-400A-A505-36C316D0E22C}" presName="rootConnector" presStyleLbl="node2" presStyleIdx="0" presStyleCnt="3"/>
      <dgm:spPr/>
      <dgm:t>
        <a:bodyPr/>
        <a:lstStyle/>
        <a:p>
          <a:endParaRPr lang="en-CA"/>
        </a:p>
      </dgm:t>
    </dgm:pt>
    <dgm:pt modelId="{EB677733-F0A5-4034-81C6-EE7ACF46E37B}" type="pres">
      <dgm:prSet presAssocID="{00C8BA83-BEA7-400A-A505-36C316D0E22C}" presName="hierChild4" presStyleCnt="0"/>
      <dgm:spPr/>
    </dgm:pt>
    <dgm:pt modelId="{30FA60DD-BF8D-4171-B58A-B711B0341D47}" type="pres">
      <dgm:prSet presAssocID="{5EC8E9B0-1F9D-4D65-B287-1A7D16CF8726}" presName="Name37" presStyleLbl="parChTrans1D3" presStyleIdx="0" presStyleCnt="5"/>
      <dgm:spPr/>
      <dgm:t>
        <a:bodyPr/>
        <a:lstStyle/>
        <a:p>
          <a:endParaRPr lang="en-CA"/>
        </a:p>
      </dgm:t>
    </dgm:pt>
    <dgm:pt modelId="{E97613F6-19C1-49C2-9799-CC588286D0DC}" type="pres">
      <dgm:prSet presAssocID="{15318246-00C8-4FA4-8C1D-12CCD8555D16}" presName="hierRoot2" presStyleCnt="0">
        <dgm:presLayoutVars>
          <dgm:hierBranch val="init"/>
        </dgm:presLayoutVars>
      </dgm:prSet>
      <dgm:spPr/>
    </dgm:pt>
    <dgm:pt modelId="{F69B3AE3-1D47-4033-86E1-43F3B59000EF}" type="pres">
      <dgm:prSet presAssocID="{15318246-00C8-4FA4-8C1D-12CCD8555D16}" presName="rootComposite" presStyleCnt="0"/>
      <dgm:spPr/>
    </dgm:pt>
    <dgm:pt modelId="{3127EF4A-8080-4D6E-9FF6-22B16D11B5C7}" type="pres">
      <dgm:prSet presAssocID="{15318246-00C8-4FA4-8C1D-12CCD8555D16}" presName="rootText" presStyleLbl="node3" presStyleIdx="0" presStyleCnt="5">
        <dgm:presLayoutVars>
          <dgm:chPref val="3"/>
        </dgm:presLayoutVars>
      </dgm:prSet>
      <dgm:spPr/>
      <dgm:t>
        <a:bodyPr/>
        <a:lstStyle/>
        <a:p>
          <a:endParaRPr lang="en-CA"/>
        </a:p>
      </dgm:t>
    </dgm:pt>
    <dgm:pt modelId="{356268C3-7081-4EE4-8C61-C0E44C70EC9F}" type="pres">
      <dgm:prSet presAssocID="{15318246-00C8-4FA4-8C1D-12CCD8555D16}" presName="rootConnector" presStyleLbl="node3" presStyleIdx="0" presStyleCnt="5"/>
      <dgm:spPr/>
      <dgm:t>
        <a:bodyPr/>
        <a:lstStyle/>
        <a:p>
          <a:endParaRPr lang="en-CA"/>
        </a:p>
      </dgm:t>
    </dgm:pt>
    <dgm:pt modelId="{EEC0286B-AADE-4486-8A39-2A99F560E9E7}" type="pres">
      <dgm:prSet presAssocID="{15318246-00C8-4FA4-8C1D-12CCD8555D16}" presName="hierChild4" presStyleCnt="0"/>
      <dgm:spPr/>
    </dgm:pt>
    <dgm:pt modelId="{D200769B-4280-4FDB-970E-3C326A9F9D41}" type="pres">
      <dgm:prSet presAssocID="{15318246-00C8-4FA4-8C1D-12CCD8555D16}" presName="hierChild5" presStyleCnt="0"/>
      <dgm:spPr/>
    </dgm:pt>
    <dgm:pt modelId="{FCA84A4B-C495-4C28-95EF-F471B26C8246}" type="pres">
      <dgm:prSet presAssocID="{00C8BA83-BEA7-400A-A505-36C316D0E22C}" presName="hierChild5" presStyleCnt="0"/>
      <dgm:spPr/>
    </dgm:pt>
    <dgm:pt modelId="{5A1F3A3C-D48C-41FA-841B-78CDEF3FE30D}" type="pres">
      <dgm:prSet presAssocID="{956A4FF5-E621-4A88-B9B0-F98D517FE554}" presName="Name37" presStyleLbl="parChTrans1D2" presStyleIdx="1" presStyleCnt="3"/>
      <dgm:spPr/>
      <dgm:t>
        <a:bodyPr/>
        <a:lstStyle/>
        <a:p>
          <a:endParaRPr lang="en-CA"/>
        </a:p>
      </dgm:t>
    </dgm:pt>
    <dgm:pt modelId="{5EB349D3-A7D2-406E-B8DD-FEE5DE279CAE}" type="pres">
      <dgm:prSet presAssocID="{3D685D1B-A7DA-4C29-A872-D348B5872CE7}" presName="hierRoot2" presStyleCnt="0">
        <dgm:presLayoutVars>
          <dgm:hierBranch val="init"/>
        </dgm:presLayoutVars>
      </dgm:prSet>
      <dgm:spPr/>
    </dgm:pt>
    <dgm:pt modelId="{BCBECA93-E43E-4150-814A-6456160DA773}" type="pres">
      <dgm:prSet presAssocID="{3D685D1B-A7DA-4C29-A872-D348B5872CE7}" presName="rootComposite" presStyleCnt="0"/>
      <dgm:spPr/>
    </dgm:pt>
    <dgm:pt modelId="{6D118365-7FEE-4328-BDDA-A888677771E1}" type="pres">
      <dgm:prSet presAssocID="{3D685D1B-A7DA-4C29-A872-D348B5872CE7}" presName="rootText" presStyleLbl="node2" presStyleIdx="1" presStyleCnt="3">
        <dgm:presLayoutVars>
          <dgm:chPref val="3"/>
        </dgm:presLayoutVars>
      </dgm:prSet>
      <dgm:spPr/>
      <dgm:t>
        <a:bodyPr/>
        <a:lstStyle/>
        <a:p>
          <a:endParaRPr lang="en-CA"/>
        </a:p>
      </dgm:t>
    </dgm:pt>
    <dgm:pt modelId="{7BE526D5-5370-4095-A869-C4699E18B952}" type="pres">
      <dgm:prSet presAssocID="{3D685D1B-A7DA-4C29-A872-D348B5872CE7}" presName="rootConnector" presStyleLbl="node2" presStyleIdx="1" presStyleCnt="3"/>
      <dgm:spPr/>
      <dgm:t>
        <a:bodyPr/>
        <a:lstStyle/>
        <a:p>
          <a:endParaRPr lang="en-CA"/>
        </a:p>
      </dgm:t>
    </dgm:pt>
    <dgm:pt modelId="{5CD4CA1D-4C05-46CE-8AC1-BC607E7680B5}" type="pres">
      <dgm:prSet presAssocID="{3D685D1B-A7DA-4C29-A872-D348B5872CE7}" presName="hierChild4" presStyleCnt="0"/>
      <dgm:spPr/>
    </dgm:pt>
    <dgm:pt modelId="{F7267338-8193-4CDA-A14E-BEA06B559BE7}" type="pres">
      <dgm:prSet presAssocID="{4B9BA353-7BBF-4FE2-AFFD-E4FF21D1056D}" presName="Name37" presStyleLbl="parChTrans1D3" presStyleIdx="1" presStyleCnt="5"/>
      <dgm:spPr/>
      <dgm:t>
        <a:bodyPr/>
        <a:lstStyle/>
        <a:p>
          <a:endParaRPr lang="en-CA"/>
        </a:p>
      </dgm:t>
    </dgm:pt>
    <dgm:pt modelId="{11614F73-8612-4F68-BCD0-6D4387F73ECD}" type="pres">
      <dgm:prSet presAssocID="{18D42949-5A7A-4FFC-9F9E-0B6064AE3177}" presName="hierRoot2" presStyleCnt="0">
        <dgm:presLayoutVars>
          <dgm:hierBranch val="init"/>
        </dgm:presLayoutVars>
      </dgm:prSet>
      <dgm:spPr/>
    </dgm:pt>
    <dgm:pt modelId="{5F5F3E67-5D33-4BB9-9718-DC6F47C3BE56}" type="pres">
      <dgm:prSet presAssocID="{18D42949-5A7A-4FFC-9F9E-0B6064AE3177}" presName="rootComposite" presStyleCnt="0"/>
      <dgm:spPr/>
    </dgm:pt>
    <dgm:pt modelId="{A707E9D1-3633-40DE-B032-FB968F17E426}" type="pres">
      <dgm:prSet presAssocID="{18D42949-5A7A-4FFC-9F9E-0B6064AE3177}" presName="rootText" presStyleLbl="node3" presStyleIdx="1" presStyleCnt="5">
        <dgm:presLayoutVars>
          <dgm:chPref val="3"/>
        </dgm:presLayoutVars>
      </dgm:prSet>
      <dgm:spPr/>
      <dgm:t>
        <a:bodyPr/>
        <a:lstStyle/>
        <a:p>
          <a:endParaRPr lang="en-CA"/>
        </a:p>
      </dgm:t>
    </dgm:pt>
    <dgm:pt modelId="{C29829FB-19DF-413E-8B7F-0CCAE3E1EE63}" type="pres">
      <dgm:prSet presAssocID="{18D42949-5A7A-4FFC-9F9E-0B6064AE3177}" presName="rootConnector" presStyleLbl="node3" presStyleIdx="1" presStyleCnt="5"/>
      <dgm:spPr/>
      <dgm:t>
        <a:bodyPr/>
        <a:lstStyle/>
        <a:p>
          <a:endParaRPr lang="en-CA"/>
        </a:p>
      </dgm:t>
    </dgm:pt>
    <dgm:pt modelId="{EA29E72F-B5C8-43B9-AD7D-B851629F2FCF}" type="pres">
      <dgm:prSet presAssocID="{18D42949-5A7A-4FFC-9F9E-0B6064AE3177}" presName="hierChild4" presStyleCnt="0"/>
      <dgm:spPr/>
    </dgm:pt>
    <dgm:pt modelId="{CDA388DC-7024-40A9-9208-5A11A7D0DCBC}" type="pres">
      <dgm:prSet presAssocID="{18D42949-5A7A-4FFC-9F9E-0B6064AE3177}" presName="hierChild5" presStyleCnt="0"/>
      <dgm:spPr/>
    </dgm:pt>
    <dgm:pt modelId="{31FB38B2-0CFD-4102-B162-7CAE2D75317A}" type="pres">
      <dgm:prSet presAssocID="{07D0D1A5-3185-4773-B437-17DFD3B52AE6}" presName="Name37" presStyleLbl="parChTrans1D3" presStyleIdx="2" presStyleCnt="5"/>
      <dgm:spPr/>
      <dgm:t>
        <a:bodyPr/>
        <a:lstStyle/>
        <a:p>
          <a:endParaRPr lang="en-CA"/>
        </a:p>
      </dgm:t>
    </dgm:pt>
    <dgm:pt modelId="{98461D61-762C-4D76-8E0F-877F2EB808FC}" type="pres">
      <dgm:prSet presAssocID="{75573861-C7DF-4607-A2FF-6F520D018CB8}" presName="hierRoot2" presStyleCnt="0">
        <dgm:presLayoutVars>
          <dgm:hierBranch val="init"/>
        </dgm:presLayoutVars>
      </dgm:prSet>
      <dgm:spPr/>
    </dgm:pt>
    <dgm:pt modelId="{9DD841B8-F43E-475F-ABE7-869A4670F916}" type="pres">
      <dgm:prSet presAssocID="{75573861-C7DF-4607-A2FF-6F520D018CB8}" presName="rootComposite" presStyleCnt="0"/>
      <dgm:spPr/>
    </dgm:pt>
    <dgm:pt modelId="{48696ED1-2FF9-4B8E-9465-362F337C021F}" type="pres">
      <dgm:prSet presAssocID="{75573861-C7DF-4607-A2FF-6F520D018CB8}" presName="rootText" presStyleLbl="node3" presStyleIdx="2" presStyleCnt="5">
        <dgm:presLayoutVars>
          <dgm:chPref val="3"/>
        </dgm:presLayoutVars>
      </dgm:prSet>
      <dgm:spPr/>
      <dgm:t>
        <a:bodyPr/>
        <a:lstStyle/>
        <a:p>
          <a:endParaRPr lang="en-CA"/>
        </a:p>
      </dgm:t>
    </dgm:pt>
    <dgm:pt modelId="{F4D341EA-6F04-4FCB-A0AA-BECDCA983115}" type="pres">
      <dgm:prSet presAssocID="{75573861-C7DF-4607-A2FF-6F520D018CB8}" presName="rootConnector" presStyleLbl="node3" presStyleIdx="2" presStyleCnt="5"/>
      <dgm:spPr/>
      <dgm:t>
        <a:bodyPr/>
        <a:lstStyle/>
        <a:p>
          <a:endParaRPr lang="en-CA"/>
        </a:p>
      </dgm:t>
    </dgm:pt>
    <dgm:pt modelId="{E123FBD3-32C4-41AC-BC1D-C33BB127920B}" type="pres">
      <dgm:prSet presAssocID="{75573861-C7DF-4607-A2FF-6F520D018CB8}" presName="hierChild4" presStyleCnt="0"/>
      <dgm:spPr/>
    </dgm:pt>
    <dgm:pt modelId="{D84C841A-050C-494E-B8DF-AD07C858D702}" type="pres">
      <dgm:prSet presAssocID="{75573861-C7DF-4607-A2FF-6F520D018CB8}" presName="hierChild5" presStyleCnt="0"/>
      <dgm:spPr/>
    </dgm:pt>
    <dgm:pt modelId="{0DB0436F-66A2-4B73-A643-8BD8A9EA41C4}" type="pres">
      <dgm:prSet presAssocID="{3D18FAED-3C27-4939-8468-F5BA8E760D29}" presName="Name37" presStyleLbl="parChTrans1D3" presStyleIdx="3" presStyleCnt="5"/>
      <dgm:spPr/>
      <dgm:t>
        <a:bodyPr/>
        <a:lstStyle/>
        <a:p>
          <a:endParaRPr lang="en-CA"/>
        </a:p>
      </dgm:t>
    </dgm:pt>
    <dgm:pt modelId="{74D0D96C-EF89-45D9-9D37-84DA2F5E3BA9}" type="pres">
      <dgm:prSet presAssocID="{4839BF94-FBD1-4CFA-ADE0-FF3F6B9AD306}" presName="hierRoot2" presStyleCnt="0">
        <dgm:presLayoutVars>
          <dgm:hierBranch val="init"/>
        </dgm:presLayoutVars>
      </dgm:prSet>
      <dgm:spPr/>
    </dgm:pt>
    <dgm:pt modelId="{9942785E-22E7-4034-93ED-D7A5D31D1F45}" type="pres">
      <dgm:prSet presAssocID="{4839BF94-FBD1-4CFA-ADE0-FF3F6B9AD306}" presName="rootComposite" presStyleCnt="0"/>
      <dgm:spPr/>
    </dgm:pt>
    <dgm:pt modelId="{C066F97E-82EA-453A-AF30-21E0D8204BBA}" type="pres">
      <dgm:prSet presAssocID="{4839BF94-FBD1-4CFA-ADE0-FF3F6B9AD306}" presName="rootText" presStyleLbl="node3" presStyleIdx="3" presStyleCnt="5">
        <dgm:presLayoutVars>
          <dgm:chPref val="3"/>
        </dgm:presLayoutVars>
      </dgm:prSet>
      <dgm:spPr/>
      <dgm:t>
        <a:bodyPr/>
        <a:lstStyle/>
        <a:p>
          <a:endParaRPr lang="en-CA"/>
        </a:p>
      </dgm:t>
    </dgm:pt>
    <dgm:pt modelId="{7A7F9823-9AF6-4DA7-8BBC-4F7D2848821E}" type="pres">
      <dgm:prSet presAssocID="{4839BF94-FBD1-4CFA-ADE0-FF3F6B9AD306}" presName="rootConnector" presStyleLbl="node3" presStyleIdx="3" presStyleCnt="5"/>
      <dgm:spPr/>
      <dgm:t>
        <a:bodyPr/>
        <a:lstStyle/>
        <a:p>
          <a:endParaRPr lang="en-CA"/>
        </a:p>
      </dgm:t>
    </dgm:pt>
    <dgm:pt modelId="{12F5254A-0D6A-490A-AAF5-54F051317144}" type="pres">
      <dgm:prSet presAssocID="{4839BF94-FBD1-4CFA-ADE0-FF3F6B9AD306}" presName="hierChild4" presStyleCnt="0"/>
      <dgm:spPr/>
    </dgm:pt>
    <dgm:pt modelId="{5C05AA21-CE2E-426A-B4E4-BD941ABF43E7}" type="pres">
      <dgm:prSet presAssocID="{4839BF94-FBD1-4CFA-ADE0-FF3F6B9AD306}" presName="hierChild5" presStyleCnt="0"/>
      <dgm:spPr/>
    </dgm:pt>
    <dgm:pt modelId="{7E545146-5F35-4DAE-84AF-18AA317CDDD8}" type="pres">
      <dgm:prSet presAssocID="{3D685D1B-A7DA-4C29-A872-D348B5872CE7}" presName="hierChild5" presStyleCnt="0"/>
      <dgm:spPr/>
    </dgm:pt>
    <dgm:pt modelId="{7DAA8BED-9604-4663-AA6B-851AA5710F3C}" type="pres">
      <dgm:prSet presAssocID="{C71C58ED-A740-4C41-A038-9F584F81AFD1}" presName="Name37" presStyleLbl="parChTrans1D2" presStyleIdx="2" presStyleCnt="3"/>
      <dgm:spPr/>
      <dgm:t>
        <a:bodyPr/>
        <a:lstStyle/>
        <a:p>
          <a:endParaRPr lang="en-CA"/>
        </a:p>
      </dgm:t>
    </dgm:pt>
    <dgm:pt modelId="{681062B0-CBD1-421C-929B-69ED2527A3C0}" type="pres">
      <dgm:prSet presAssocID="{28159151-BCFD-4A2C-914D-DBDD2A6CD8C0}" presName="hierRoot2" presStyleCnt="0">
        <dgm:presLayoutVars>
          <dgm:hierBranch val="init"/>
        </dgm:presLayoutVars>
      </dgm:prSet>
      <dgm:spPr/>
    </dgm:pt>
    <dgm:pt modelId="{EB573253-A66F-485A-A6A2-3E679CA13728}" type="pres">
      <dgm:prSet presAssocID="{28159151-BCFD-4A2C-914D-DBDD2A6CD8C0}" presName="rootComposite" presStyleCnt="0"/>
      <dgm:spPr/>
    </dgm:pt>
    <dgm:pt modelId="{9DA61BB2-28E2-4B02-BDDE-03D712D4A6E7}" type="pres">
      <dgm:prSet presAssocID="{28159151-BCFD-4A2C-914D-DBDD2A6CD8C0}" presName="rootText" presStyleLbl="node2" presStyleIdx="2" presStyleCnt="3">
        <dgm:presLayoutVars>
          <dgm:chPref val="3"/>
        </dgm:presLayoutVars>
      </dgm:prSet>
      <dgm:spPr/>
      <dgm:t>
        <a:bodyPr/>
        <a:lstStyle/>
        <a:p>
          <a:endParaRPr lang="en-CA"/>
        </a:p>
      </dgm:t>
    </dgm:pt>
    <dgm:pt modelId="{E6C4E2E5-9B2F-4F01-9C70-8DAC88585843}" type="pres">
      <dgm:prSet presAssocID="{28159151-BCFD-4A2C-914D-DBDD2A6CD8C0}" presName="rootConnector" presStyleLbl="node2" presStyleIdx="2" presStyleCnt="3"/>
      <dgm:spPr/>
      <dgm:t>
        <a:bodyPr/>
        <a:lstStyle/>
        <a:p>
          <a:endParaRPr lang="en-CA"/>
        </a:p>
      </dgm:t>
    </dgm:pt>
    <dgm:pt modelId="{8C52CB6E-82EF-4DF5-B872-BA39D6BA623D}" type="pres">
      <dgm:prSet presAssocID="{28159151-BCFD-4A2C-914D-DBDD2A6CD8C0}" presName="hierChild4" presStyleCnt="0"/>
      <dgm:spPr/>
    </dgm:pt>
    <dgm:pt modelId="{11F17D60-0BF9-448C-802F-0B5E9077347C}" type="pres">
      <dgm:prSet presAssocID="{7F2429CA-8959-42FF-B462-B069B6DC6E01}" presName="Name37" presStyleLbl="parChTrans1D3" presStyleIdx="4" presStyleCnt="5"/>
      <dgm:spPr/>
      <dgm:t>
        <a:bodyPr/>
        <a:lstStyle/>
        <a:p>
          <a:endParaRPr lang="en-CA"/>
        </a:p>
      </dgm:t>
    </dgm:pt>
    <dgm:pt modelId="{D662B3F1-9D85-4601-B96E-680DCFC0D4EF}" type="pres">
      <dgm:prSet presAssocID="{E66CA29A-C147-4964-8666-895E71C6B1BF}" presName="hierRoot2" presStyleCnt="0">
        <dgm:presLayoutVars>
          <dgm:hierBranch val="init"/>
        </dgm:presLayoutVars>
      </dgm:prSet>
      <dgm:spPr/>
    </dgm:pt>
    <dgm:pt modelId="{48B8C867-D96E-4DBD-9F24-6DFF08903BBB}" type="pres">
      <dgm:prSet presAssocID="{E66CA29A-C147-4964-8666-895E71C6B1BF}" presName="rootComposite" presStyleCnt="0"/>
      <dgm:spPr/>
    </dgm:pt>
    <dgm:pt modelId="{F4432624-4532-4372-9049-319174F706A5}" type="pres">
      <dgm:prSet presAssocID="{E66CA29A-C147-4964-8666-895E71C6B1BF}" presName="rootText" presStyleLbl="node3" presStyleIdx="4" presStyleCnt="5">
        <dgm:presLayoutVars>
          <dgm:chPref val="3"/>
        </dgm:presLayoutVars>
      </dgm:prSet>
      <dgm:spPr/>
      <dgm:t>
        <a:bodyPr/>
        <a:lstStyle/>
        <a:p>
          <a:endParaRPr lang="en-CA"/>
        </a:p>
      </dgm:t>
    </dgm:pt>
    <dgm:pt modelId="{EB1D1A10-BD52-478B-831F-ADFD5982FF09}" type="pres">
      <dgm:prSet presAssocID="{E66CA29A-C147-4964-8666-895E71C6B1BF}" presName="rootConnector" presStyleLbl="node3" presStyleIdx="4" presStyleCnt="5"/>
      <dgm:spPr/>
      <dgm:t>
        <a:bodyPr/>
        <a:lstStyle/>
        <a:p>
          <a:endParaRPr lang="en-CA"/>
        </a:p>
      </dgm:t>
    </dgm:pt>
    <dgm:pt modelId="{106CECB9-C62A-44EA-AF2B-8D80F06AEE43}" type="pres">
      <dgm:prSet presAssocID="{E66CA29A-C147-4964-8666-895E71C6B1BF}" presName="hierChild4" presStyleCnt="0"/>
      <dgm:spPr/>
    </dgm:pt>
    <dgm:pt modelId="{6BF7D7B8-6A7D-4716-9306-E6D5DEB40614}" type="pres">
      <dgm:prSet presAssocID="{E66CA29A-C147-4964-8666-895E71C6B1BF}" presName="hierChild5" presStyleCnt="0"/>
      <dgm:spPr/>
    </dgm:pt>
    <dgm:pt modelId="{B4A5FEF4-810C-4578-99BB-5797B81184BF}" type="pres">
      <dgm:prSet presAssocID="{28159151-BCFD-4A2C-914D-DBDD2A6CD8C0}" presName="hierChild5" presStyleCnt="0"/>
      <dgm:spPr/>
    </dgm:pt>
    <dgm:pt modelId="{D4B99E6F-8167-47CF-84C9-11F1A359AC45}" type="pres">
      <dgm:prSet presAssocID="{66346CFC-5817-458B-82B0-3DEAC0188E85}" presName="hierChild3" presStyleCnt="0"/>
      <dgm:spPr/>
    </dgm:pt>
  </dgm:ptLst>
  <dgm:cxnLst>
    <dgm:cxn modelId="{9E660ED3-40D2-4802-9748-B872D821958C}" type="presOf" srcId="{15318246-00C8-4FA4-8C1D-12CCD8555D16}" destId="{3127EF4A-8080-4D6E-9FF6-22B16D11B5C7}" srcOrd="0" destOrd="0" presId="urn:microsoft.com/office/officeart/2005/8/layout/orgChart1"/>
    <dgm:cxn modelId="{323459F2-E636-4336-9532-118E07B3079F}" type="presOf" srcId="{E66CA29A-C147-4964-8666-895E71C6B1BF}" destId="{EB1D1A10-BD52-478B-831F-ADFD5982FF09}" srcOrd="1" destOrd="0" presId="urn:microsoft.com/office/officeart/2005/8/layout/orgChart1"/>
    <dgm:cxn modelId="{090BA018-04B9-41B0-9E7A-1FA554AF1E6D}" type="presOf" srcId="{15318246-00C8-4FA4-8C1D-12CCD8555D16}" destId="{356268C3-7081-4EE4-8C61-C0E44C70EC9F}" srcOrd="1" destOrd="0" presId="urn:microsoft.com/office/officeart/2005/8/layout/orgChart1"/>
    <dgm:cxn modelId="{4CB94343-9394-4C1C-B602-1D1346645204}" type="presOf" srcId="{4839BF94-FBD1-4CFA-ADE0-FF3F6B9AD306}" destId="{C066F97E-82EA-453A-AF30-21E0D8204BBA}" srcOrd="0" destOrd="0" presId="urn:microsoft.com/office/officeart/2005/8/layout/orgChart1"/>
    <dgm:cxn modelId="{5E6258F4-B433-44EA-98C0-DC00615DE151}" type="presOf" srcId="{B643A4E5-EE09-48D6-AA25-0BB9C735CF0A}" destId="{641A413D-74F4-4450-B8A4-2E03AE996897}" srcOrd="0" destOrd="0" presId="urn:microsoft.com/office/officeart/2005/8/layout/orgChart1"/>
    <dgm:cxn modelId="{58D084D8-7953-4204-8A5B-E48C9C3DA6DD}" type="presOf" srcId="{66346CFC-5817-458B-82B0-3DEAC0188E85}" destId="{7B9A88C5-F62B-4124-B99A-5DFB15A89F0C}" srcOrd="1" destOrd="0" presId="urn:microsoft.com/office/officeart/2005/8/layout/orgChart1"/>
    <dgm:cxn modelId="{B913476B-F726-4FDB-92D1-C4F95BD85FB2}" type="presOf" srcId="{00C8BA83-BEA7-400A-A505-36C316D0E22C}" destId="{10D3264D-2F66-4266-94F7-CA0470DC3698}" srcOrd="1" destOrd="0" presId="urn:microsoft.com/office/officeart/2005/8/layout/orgChart1"/>
    <dgm:cxn modelId="{14F89CF8-EA1E-48B3-954B-6AC06F48DBF7}" srcId="{3D685D1B-A7DA-4C29-A872-D348B5872CE7}" destId="{4839BF94-FBD1-4CFA-ADE0-FF3F6B9AD306}" srcOrd="2" destOrd="0" parTransId="{3D18FAED-3C27-4939-8468-F5BA8E760D29}" sibTransId="{735E4993-E746-4E98-99CD-306A62F6A9AD}"/>
    <dgm:cxn modelId="{544226C3-49E5-41BF-A94D-038F4206A725}" type="presOf" srcId="{75573861-C7DF-4607-A2FF-6F520D018CB8}" destId="{48696ED1-2FF9-4B8E-9465-362F337C021F}" srcOrd="0" destOrd="0" presId="urn:microsoft.com/office/officeart/2005/8/layout/orgChart1"/>
    <dgm:cxn modelId="{C1933B2F-202A-46E0-823A-4A56EA69F222}" type="presOf" srcId="{4839BF94-FBD1-4CFA-ADE0-FF3F6B9AD306}" destId="{7A7F9823-9AF6-4DA7-8BBC-4F7D2848821E}" srcOrd="1" destOrd="0" presId="urn:microsoft.com/office/officeart/2005/8/layout/orgChart1"/>
    <dgm:cxn modelId="{66566D60-5752-4A69-89F0-9FE16002C692}" srcId="{B643A4E5-EE09-48D6-AA25-0BB9C735CF0A}" destId="{66346CFC-5817-458B-82B0-3DEAC0188E85}" srcOrd="0" destOrd="0" parTransId="{CF45F07C-E5A2-47A7-B2D5-A2CB1CDC68D5}" sibTransId="{4D4113A9-B610-4AC6-84E1-A0B10CB24FCC}"/>
    <dgm:cxn modelId="{DD7F1BF7-17D5-42D9-B586-B352E8A0FFD5}" srcId="{00C8BA83-BEA7-400A-A505-36C316D0E22C}" destId="{15318246-00C8-4FA4-8C1D-12CCD8555D16}" srcOrd="0" destOrd="0" parTransId="{5EC8E9B0-1F9D-4D65-B287-1A7D16CF8726}" sibTransId="{6C445740-5C19-4D2F-A2B1-AF0207D3BE6F}"/>
    <dgm:cxn modelId="{9C22DA1E-F946-4CE2-90AD-5837AD9C0BCB}" type="presOf" srcId="{7F2429CA-8959-42FF-B462-B069B6DC6E01}" destId="{11F17D60-0BF9-448C-802F-0B5E9077347C}" srcOrd="0" destOrd="0" presId="urn:microsoft.com/office/officeart/2005/8/layout/orgChart1"/>
    <dgm:cxn modelId="{EC1F8F21-434C-4147-84B5-15438E64B5EB}" type="presOf" srcId="{3D685D1B-A7DA-4C29-A872-D348B5872CE7}" destId="{6D118365-7FEE-4328-BDDA-A888677771E1}" srcOrd="0" destOrd="0" presId="urn:microsoft.com/office/officeart/2005/8/layout/orgChart1"/>
    <dgm:cxn modelId="{0742CE54-11A9-407D-B2D5-3EE943BEFFB3}" type="presOf" srcId="{E66CA29A-C147-4964-8666-895E71C6B1BF}" destId="{F4432624-4532-4372-9049-319174F706A5}" srcOrd="0" destOrd="0" presId="urn:microsoft.com/office/officeart/2005/8/layout/orgChart1"/>
    <dgm:cxn modelId="{DB3AAEDF-03AF-4CEC-82B8-989918F72324}" srcId="{66346CFC-5817-458B-82B0-3DEAC0188E85}" destId="{28159151-BCFD-4A2C-914D-DBDD2A6CD8C0}" srcOrd="2" destOrd="0" parTransId="{C71C58ED-A740-4C41-A038-9F584F81AFD1}" sibTransId="{EACF2B85-E681-4B69-90A2-0F0F76A1F443}"/>
    <dgm:cxn modelId="{E1F9EE49-EF79-46B3-9A56-D9677AABCD2A}" srcId="{66346CFC-5817-458B-82B0-3DEAC0188E85}" destId="{3D685D1B-A7DA-4C29-A872-D348B5872CE7}" srcOrd="1" destOrd="0" parTransId="{956A4FF5-E621-4A88-B9B0-F98D517FE554}" sibTransId="{B745DABD-3890-44D4-9BC1-26FF8B23D415}"/>
    <dgm:cxn modelId="{1074D7F8-3C11-45E7-BF8B-D121AF66DEAE}" srcId="{28159151-BCFD-4A2C-914D-DBDD2A6CD8C0}" destId="{E66CA29A-C147-4964-8666-895E71C6B1BF}" srcOrd="0" destOrd="0" parTransId="{7F2429CA-8959-42FF-B462-B069B6DC6E01}" sibTransId="{E5B07AA6-75C6-4833-B39C-6398925C6431}"/>
    <dgm:cxn modelId="{E6C32AC6-E4BB-49DE-98EB-1479439B46CC}" type="presOf" srcId="{00C8BA83-BEA7-400A-A505-36C316D0E22C}" destId="{61267220-0D67-47A1-B9D6-B516A3BEDD96}" srcOrd="0" destOrd="0" presId="urn:microsoft.com/office/officeart/2005/8/layout/orgChart1"/>
    <dgm:cxn modelId="{7E0149B9-1A59-4E5D-B52B-41FC060204B2}" srcId="{3D685D1B-A7DA-4C29-A872-D348B5872CE7}" destId="{75573861-C7DF-4607-A2FF-6F520D018CB8}" srcOrd="1" destOrd="0" parTransId="{07D0D1A5-3185-4773-B437-17DFD3B52AE6}" sibTransId="{2BA722BF-661C-415D-8513-3B345E7FA054}"/>
    <dgm:cxn modelId="{9DB94BBF-5A75-4002-9D48-AAE8209587CA}" type="presOf" srcId="{3D18FAED-3C27-4939-8468-F5BA8E760D29}" destId="{0DB0436F-66A2-4B73-A643-8BD8A9EA41C4}" srcOrd="0" destOrd="0" presId="urn:microsoft.com/office/officeart/2005/8/layout/orgChart1"/>
    <dgm:cxn modelId="{60D966B8-B2C7-4A1E-A65F-A756D8FA9FE5}" srcId="{66346CFC-5817-458B-82B0-3DEAC0188E85}" destId="{00C8BA83-BEA7-400A-A505-36C316D0E22C}" srcOrd="0" destOrd="0" parTransId="{715C6C86-5C01-4CDD-A5EE-3278AA43DA80}" sibTransId="{F322E823-F9D7-4BE5-9FAB-896B3DCB5375}"/>
    <dgm:cxn modelId="{249EA1CE-A19E-4F5B-B2A0-A2A15CE67CCF}" type="presOf" srcId="{66346CFC-5817-458B-82B0-3DEAC0188E85}" destId="{1A6F2B57-508B-435A-B166-C4A7CA8E5980}" srcOrd="0" destOrd="0" presId="urn:microsoft.com/office/officeart/2005/8/layout/orgChart1"/>
    <dgm:cxn modelId="{C9433CD3-7F4E-430F-959C-4CE29A83F2CB}" type="presOf" srcId="{C71C58ED-A740-4C41-A038-9F584F81AFD1}" destId="{7DAA8BED-9604-4663-AA6B-851AA5710F3C}" srcOrd="0" destOrd="0" presId="urn:microsoft.com/office/officeart/2005/8/layout/orgChart1"/>
    <dgm:cxn modelId="{CDCD53EF-3B1F-40BC-BA7F-37C44C2B9338}" type="presOf" srcId="{28159151-BCFD-4A2C-914D-DBDD2A6CD8C0}" destId="{E6C4E2E5-9B2F-4F01-9C70-8DAC88585843}" srcOrd="1" destOrd="0" presId="urn:microsoft.com/office/officeart/2005/8/layout/orgChart1"/>
    <dgm:cxn modelId="{385B0036-852C-4A80-ADAF-090365D12F4E}" type="presOf" srcId="{18D42949-5A7A-4FFC-9F9E-0B6064AE3177}" destId="{A707E9D1-3633-40DE-B032-FB968F17E426}" srcOrd="0" destOrd="0" presId="urn:microsoft.com/office/officeart/2005/8/layout/orgChart1"/>
    <dgm:cxn modelId="{3D32CDCE-668F-46B1-B8FB-693D105E1860}" type="presOf" srcId="{956A4FF5-E621-4A88-B9B0-F98D517FE554}" destId="{5A1F3A3C-D48C-41FA-841B-78CDEF3FE30D}" srcOrd="0" destOrd="0" presId="urn:microsoft.com/office/officeart/2005/8/layout/orgChart1"/>
    <dgm:cxn modelId="{4691971C-B29A-4289-BB3C-7F88A2F9C016}" type="presOf" srcId="{75573861-C7DF-4607-A2FF-6F520D018CB8}" destId="{F4D341EA-6F04-4FCB-A0AA-BECDCA983115}" srcOrd="1" destOrd="0" presId="urn:microsoft.com/office/officeart/2005/8/layout/orgChart1"/>
    <dgm:cxn modelId="{AD7FC898-2E01-4FA4-8983-874FC7A9DD57}" type="presOf" srcId="{4B9BA353-7BBF-4FE2-AFFD-E4FF21D1056D}" destId="{F7267338-8193-4CDA-A14E-BEA06B559BE7}" srcOrd="0" destOrd="0" presId="urn:microsoft.com/office/officeart/2005/8/layout/orgChart1"/>
    <dgm:cxn modelId="{D18D100A-4B7E-4E71-80A0-ACCE13E464A0}" type="presOf" srcId="{07D0D1A5-3185-4773-B437-17DFD3B52AE6}" destId="{31FB38B2-0CFD-4102-B162-7CAE2D75317A}" srcOrd="0" destOrd="0" presId="urn:microsoft.com/office/officeart/2005/8/layout/orgChart1"/>
    <dgm:cxn modelId="{C71D8910-02E9-476D-ABC4-193823C48333}" type="presOf" srcId="{3D685D1B-A7DA-4C29-A872-D348B5872CE7}" destId="{7BE526D5-5370-4095-A869-C4699E18B952}" srcOrd="1" destOrd="0" presId="urn:microsoft.com/office/officeart/2005/8/layout/orgChart1"/>
    <dgm:cxn modelId="{6CB533A1-CF6D-49A3-ABE1-66FB516BBB5A}" type="presOf" srcId="{18D42949-5A7A-4FFC-9F9E-0B6064AE3177}" destId="{C29829FB-19DF-413E-8B7F-0CCAE3E1EE63}" srcOrd="1" destOrd="0" presId="urn:microsoft.com/office/officeart/2005/8/layout/orgChart1"/>
    <dgm:cxn modelId="{D5EDAD83-7476-402C-A407-66DAD1CC8D85}" type="presOf" srcId="{5EC8E9B0-1F9D-4D65-B287-1A7D16CF8726}" destId="{30FA60DD-BF8D-4171-B58A-B711B0341D47}" srcOrd="0" destOrd="0" presId="urn:microsoft.com/office/officeart/2005/8/layout/orgChart1"/>
    <dgm:cxn modelId="{0B2224BA-06C9-4510-965A-5AED52B64570}" type="presOf" srcId="{715C6C86-5C01-4CDD-A5EE-3278AA43DA80}" destId="{89C28265-6E18-4213-AAC3-3B5647C159BB}" srcOrd="0" destOrd="0" presId="urn:microsoft.com/office/officeart/2005/8/layout/orgChart1"/>
    <dgm:cxn modelId="{659783AB-08AF-492E-A0BA-ABB0FAE1A6D6}" srcId="{3D685D1B-A7DA-4C29-A872-D348B5872CE7}" destId="{18D42949-5A7A-4FFC-9F9E-0B6064AE3177}" srcOrd="0" destOrd="0" parTransId="{4B9BA353-7BBF-4FE2-AFFD-E4FF21D1056D}" sibTransId="{23C37A3C-C7FB-45E9-8E58-F996699EBF0E}"/>
    <dgm:cxn modelId="{79ECF528-867D-4F05-B9C9-4AAA44FA9AFA}" type="presOf" srcId="{28159151-BCFD-4A2C-914D-DBDD2A6CD8C0}" destId="{9DA61BB2-28E2-4B02-BDDE-03D712D4A6E7}" srcOrd="0" destOrd="0" presId="urn:microsoft.com/office/officeart/2005/8/layout/orgChart1"/>
    <dgm:cxn modelId="{88AC9749-056C-4CBC-9CBC-2FB8772A5E75}" type="presParOf" srcId="{641A413D-74F4-4450-B8A4-2E03AE996897}" destId="{EE5BCA14-54A3-4307-8830-CE0B5EDA4353}" srcOrd="0" destOrd="0" presId="urn:microsoft.com/office/officeart/2005/8/layout/orgChart1"/>
    <dgm:cxn modelId="{84B0D2CD-DE03-4E8F-858A-F944DC546B34}" type="presParOf" srcId="{EE5BCA14-54A3-4307-8830-CE0B5EDA4353}" destId="{A37DB557-6CB9-4B4F-9680-9A26CD150437}" srcOrd="0" destOrd="0" presId="urn:microsoft.com/office/officeart/2005/8/layout/orgChart1"/>
    <dgm:cxn modelId="{0970B633-163D-4F44-85A3-2BD967584119}" type="presParOf" srcId="{A37DB557-6CB9-4B4F-9680-9A26CD150437}" destId="{1A6F2B57-508B-435A-B166-C4A7CA8E5980}" srcOrd="0" destOrd="0" presId="urn:microsoft.com/office/officeart/2005/8/layout/orgChart1"/>
    <dgm:cxn modelId="{CF3AA94A-9144-425A-9066-AEC36CBCC6AD}" type="presParOf" srcId="{A37DB557-6CB9-4B4F-9680-9A26CD150437}" destId="{7B9A88C5-F62B-4124-B99A-5DFB15A89F0C}" srcOrd="1" destOrd="0" presId="urn:microsoft.com/office/officeart/2005/8/layout/orgChart1"/>
    <dgm:cxn modelId="{7114AF8B-FF93-4F9C-9ED7-337AA87F3A4E}" type="presParOf" srcId="{EE5BCA14-54A3-4307-8830-CE0B5EDA4353}" destId="{C7394AD8-63EE-48B6-BAF3-85ECDF65736E}" srcOrd="1" destOrd="0" presId="urn:microsoft.com/office/officeart/2005/8/layout/orgChart1"/>
    <dgm:cxn modelId="{5865C714-775D-4FFC-B16A-12F0D21D6085}" type="presParOf" srcId="{C7394AD8-63EE-48B6-BAF3-85ECDF65736E}" destId="{89C28265-6E18-4213-AAC3-3B5647C159BB}" srcOrd="0" destOrd="0" presId="urn:microsoft.com/office/officeart/2005/8/layout/orgChart1"/>
    <dgm:cxn modelId="{E1AB8DD9-5D44-47AB-AAE5-359D9A8BA3D6}" type="presParOf" srcId="{C7394AD8-63EE-48B6-BAF3-85ECDF65736E}" destId="{07F00786-ADE9-42D4-B08D-D080A8A44E76}" srcOrd="1" destOrd="0" presId="urn:microsoft.com/office/officeart/2005/8/layout/orgChart1"/>
    <dgm:cxn modelId="{15A62F93-2322-4898-92B6-B0FDE3C3B664}" type="presParOf" srcId="{07F00786-ADE9-42D4-B08D-D080A8A44E76}" destId="{CC88D559-0FC7-411F-8987-7FCDB757852D}" srcOrd="0" destOrd="0" presId="urn:microsoft.com/office/officeart/2005/8/layout/orgChart1"/>
    <dgm:cxn modelId="{351B1CD1-2A47-4A4F-BEB8-F7C613B3F128}" type="presParOf" srcId="{CC88D559-0FC7-411F-8987-7FCDB757852D}" destId="{61267220-0D67-47A1-B9D6-B516A3BEDD96}" srcOrd="0" destOrd="0" presId="urn:microsoft.com/office/officeart/2005/8/layout/orgChart1"/>
    <dgm:cxn modelId="{9F2ABDAA-7D91-41D3-B4DA-BBCB74CB3B57}" type="presParOf" srcId="{CC88D559-0FC7-411F-8987-7FCDB757852D}" destId="{10D3264D-2F66-4266-94F7-CA0470DC3698}" srcOrd="1" destOrd="0" presId="urn:microsoft.com/office/officeart/2005/8/layout/orgChart1"/>
    <dgm:cxn modelId="{590BD775-4E3A-4882-9A25-7EBDB3EBD396}" type="presParOf" srcId="{07F00786-ADE9-42D4-B08D-D080A8A44E76}" destId="{EB677733-F0A5-4034-81C6-EE7ACF46E37B}" srcOrd="1" destOrd="0" presId="urn:microsoft.com/office/officeart/2005/8/layout/orgChart1"/>
    <dgm:cxn modelId="{9C88C540-686D-4083-BD9F-3ADA935748D1}" type="presParOf" srcId="{EB677733-F0A5-4034-81C6-EE7ACF46E37B}" destId="{30FA60DD-BF8D-4171-B58A-B711B0341D47}" srcOrd="0" destOrd="0" presId="urn:microsoft.com/office/officeart/2005/8/layout/orgChart1"/>
    <dgm:cxn modelId="{1ACAD5F5-D588-4B2E-908F-18174B63D0F7}" type="presParOf" srcId="{EB677733-F0A5-4034-81C6-EE7ACF46E37B}" destId="{E97613F6-19C1-49C2-9799-CC588286D0DC}" srcOrd="1" destOrd="0" presId="urn:microsoft.com/office/officeart/2005/8/layout/orgChart1"/>
    <dgm:cxn modelId="{9EF469B3-6332-40CA-B5A3-0766C7DC4EB5}" type="presParOf" srcId="{E97613F6-19C1-49C2-9799-CC588286D0DC}" destId="{F69B3AE3-1D47-4033-86E1-43F3B59000EF}" srcOrd="0" destOrd="0" presId="urn:microsoft.com/office/officeart/2005/8/layout/orgChart1"/>
    <dgm:cxn modelId="{D9AC6F75-8201-4248-8B61-CB8C84D33E53}" type="presParOf" srcId="{F69B3AE3-1D47-4033-86E1-43F3B59000EF}" destId="{3127EF4A-8080-4D6E-9FF6-22B16D11B5C7}" srcOrd="0" destOrd="0" presId="urn:microsoft.com/office/officeart/2005/8/layout/orgChart1"/>
    <dgm:cxn modelId="{620AFCD3-25AA-4D7C-9FF5-4CF050104C97}" type="presParOf" srcId="{F69B3AE3-1D47-4033-86E1-43F3B59000EF}" destId="{356268C3-7081-4EE4-8C61-C0E44C70EC9F}" srcOrd="1" destOrd="0" presId="urn:microsoft.com/office/officeart/2005/8/layout/orgChart1"/>
    <dgm:cxn modelId="{0B607BAC-C800-4DDF-BC6F-FC82FA3A642D}" type="presParOf" srcId="{E97613F6-19C1-49C2-9799-CC588286D0DC}" destId="{EEC0286B-AADE-4486-8A39-2A99F560E9E7}" srcOrd="1" destOrd="0" presId="urn:microsoft.com/office/officeart/2005/8/layout/orgChart1"/>
    <dgm:cxn modelId="{2C986BC3-B039-4BB6-9BD4-EC47F67B951C}" type="presParOf" srcId="{E97613F6-19C1-49C2-9799-CC588286D0DC}" destId="{D200769B-4280-4FDB-970E-3C326A9F9D41}" srcOrd="2" destOrd="0" presId="urn:microsoft.com/office/officeart/2005/8/layout/orgChart1"/>
    <dgm:cxn modelId="{6D9E320A-1C05-4B65-85C4-E3A8FCBC5850}" type="presParOf" srcId="{07F00786-ADE9-42D4-B08D-D080A8A44E76}" destId="{FCA84A4B-C495-4C28-95EF-F471B26C8246}" srcOrd="2" destOrd="0" presId="urn:microsoft.com/office/officeart/2005/8/layout/orgChart1"/>
    <dgm:cxn modelId="{4D2DCA6A-4ED9-470E-9ABA-83D333220E58}" type="presParOf" srcId="{C7394AD8-63EE-48B6-BAF3-85ECDF65736E}" destId="{5A1F3A3C-D48C-41FA-841B-78CDEF3FE30D}" srcOrd="2" destOrd="0" presId="urn:microsoft.com/office/officeart/2005/8/layout/orgChart1"/>
    <dgm:cxn modelId="{FE87144A-E3C8-4D41-ACD3-1054757BE0A8}" type="presParOf" srcId="{C7394AD8-63EE-48B6-BAF3-85ECDF65736E}" destId="{5EB349D3-A7D2-406E-B8DD-FEE5DE279CAE}" srcOrd="3" destOrd="0" presId="urn:microsoft.com/office/officeart/2005/8/layout/orgChart1"/>
    <dgm:cxn modelId="{43C74335-67AC-4CEF-BC19-41EF81C7C603}" type="presParOf" srcId="{5EB349D3-A7D2-406E-B8DD-FEE5DE279CAE}" destId="{BCBECA93-E43E-4150-814A-6456160DA773}" srcOrd="0" destOrd="0" presId="urn:microsoft.com/office/officeart/2005/8/layout/orgChart1"/>
    <dgm:cxn modelId="{01EF80D8-D7A4-46B7-BA39-62F258002E68}" type="presParOf" srcId="{BCBECA93-E43E-4150-814A-6456160DA773}" destId="{6D118365-7FEE-4328-BDDA-A888677771E1}" srcOrd="0" destOrd="0" presId="urn:microsoft.com/office/officeart/2005/8/layout/orgChart1"/>
    <dgm:cxn modelId="{A5D8C277-34F0-4AD6-9BCB-705EFE7A4A88}" type="presParOf" srcId="{BCBECA93-E43E-4150-814A-6456160DA773}" destId="{7BE526D5-5370-4095-A869-C4699E18B952}" srcOrd="1" destOrd="0" presId="urn:microsoft.com/office/officeart/2005/8/layout/orgChart1"/>
    <dgm:cxn modelId="{AE380BB3-5BC6-4148-AE9A-9A8B16EC137A}" type="presParOf" srcId="{5EB349D3-A7D2-406E-B8DD-FEE5DE279CAE}" destId="{5CD4CA1D-4C05-46CE-8AC1-BC607E7680B5}" srcOrd="1" destOrd="0" presId="urn:microsoft.com/office/officeart/2005/8/layout/orgChart1"/>
    <dgm:cxn modelId="{B3461FF9-E41F-4CB1-9998-FBD3AD382149}" type="presParOf" srcId="{5CD4CA1D-4C05-46CE-8AC1-BC607E7680B5}" destId="{F7267338-8193-4CDA-A14E-BEA06B559BE7}" srcOrd="0" destOrd="0" presId="urn:microsoft.com/office/officeart/2005/8/layout/orgChart1"/>
    <dgm:cxn modelId="{2879228A-9B06-421C-A4F9-E5066B65AB65}" type="presParOf" srcId="{5CD4CA1D-4C05-46CE-8AC1-BC607E7680B5}" destId="{11614F73-8612-4F68-BCD0-6D4387F73ECD}" srcOrd="1" destOrd="0" presId="urn:microsoft.com/office/officeart/2005/8/layout/orgChart1"/>
    <dgm:cxn modelId="{E3B1C44F-C4D9-42F9-BFE0-FB5C365A36A7}" type="presParOf" srcId="{11614F73-8612-4F68-BCD0-6D4387F73ECD}" destId="{5F5F3E67-5D33-4BB9-9718-DC6F47C3BE56}" srcOrd="0" destOrd="0" presId="urn:microsoft.com/office/officeart/2005/8/layout/orgChart1"/>
    <dgm:cxn modelId="{6125F552-00FD-470E-B3EA-2F9D8273A4DD}" type="presParOf" srcId="{5F5F3E67-5D33-4BB9-9718-DC6F47C3BE56}" destId="{A707E9D1-3633-40DE-B032-FB968F17E426}" srcOrd="0" destOrd="0" presId="urn:microsoft.com/office/officeart/2005/8/layout/orgChart1"/>
    <dgm:cxn modelId="{DAB849A2-42EF-4CDB-BDC9-BFE7BEF10B55}" type="presParOf" srcId="{5F5F3E67-5D33-4BB9-9718-DC6F47C3BE56}" destId="{C29829FB-19DF-413E-8B7F-0CCAE3E1EE63}" srcOrd="1" destOrd="0" presId="urn:microsoft.com/office/officeart/2005/8/layout/orgChart1"/>
    <dgm:cxn modelId="{D580AE95-4C77-4E59-8FC2-37185AACDA19}" type="presParOf" srcId="{11614F73-8612-4F68-BCD0-6D4387F73ECD}" destId="{EA29E72F-B5C8-43B9-AD7D-B851629F2FCF}" srcOrd="1" destOrd="0" presId="urn:microsoft.com/office/officeart/2005/8/layout/orgChart1"/>
    <dgm:cxn modelId="{111B501A-0A8B-40A9-953C-F520FDDBF958}" type="presParOf" srcId="{11614F73-8612-4F68-BCD0-6D4387F73ECD}" destId="{CDA388DC-7024-40A9-9208-5A11A7D0DCBC}" srcOrd="2" destOrd="0" presId="urn:microsoft.com/office/officeart/2005/8/layout/orgChart1"/>
    <dgm:cxn modelId="{861A3605-F609-4F5F-A206-294C9A9D68CC}" type="presParOf" srcId="{5CD4CA1D-4C05-46CE-8AC1-BC607E7680B5}" destId="{31FB38B2-0CFD-4102-B162-7CAE2D75317A}" srcOrd="2" destOrd="0" presId="urn:microsoft.com/office/officeart/2005/8/layout/orgChart1"/>
    <dgm:cxn modelId="{E5EC2281-9D9D-4DC5-B3E9-BE96A672F79B}" type="presParOf" srcId="{5CD4CA1D-4C05-46CE-8AC1-BC607E7680B5}" destId="{98461D61-762C-4D76-8E0F-877F2EB808FC}" srcOrd="3" destOrd="0" presId="urn:microsoft.com/office/officeart/2005/8/layout/orgChart1"/>
    <dgm:cxn modelId="{F328CEA7-5DD2-4DC4-A443-5F21A7B2E974}" type="presParOf" srcId="{98461D61-762C-4D76-8E0F-877F2EB808FC}" destId="{9DD841B8-F43E-475F-ABE7-869A4670F916}" srcOrd="0" destOrd="0" presId="urn:microsoft.com/office/officeart/2005/8/layout/orgChart1"/>
    <dgm:cxn modelId="{C6A0784C-4D3B-4136-9A75-4553826FD69A}" type="presParOf" srcId="{9DD841B8-F43E-475F-ABE7-869A4670F916}" destId="{48696ED1-2FF9-4B8E-9465-362F337C021F}" srcOrd="0" destOrd="0" presId="urn:microsoft.com/office/officeart/2005/8/layout/orgChart1"/>
    <dgm:cxn modelId="{6D7ACE77-D36D-41F4-BCFB-055B5C3D664C}" type="presParOf" srcId="{9DD841B8-F43E-475F-ABE7-869A4670F916}" destId="{F4D341EA-6F04-4FCB-A0AA-BECDCA983115}" srcOrd="1" destOrd="0" presId="urn:microsoft.com/office/officeart/2005/8/layout/orgChart1"/>
    <dgm:cxn modelId="{F3DAEC3F-8AAB-497B-B507-F01951CC5149}" type="presParOf" srcId="{98461D61-762C-4D76-8E0F-877F2EB808FC}" destId="{E123FBD3-32C4-41AC-BC1D-C33BB127920B}" srcOrd="1" destOrd="0" presId="urn:microsoft.com/office/officeart/2005/8/layout/orgChart1"/>
    <dgm:cxn modelId="{ED195EB6-49A4-43D0-8D1F-73734BEDEF0F}" type="presParOf" srcId="{98461D61-762C-4D76-8E0F-877F2EB808FC}" destId="{D84C841A-050C-494E-B8DF-AD07C858D702}" srcOrd="2" destOrd="0" presId="urn:microsoft.com/office/officeart/2005/8/layout/orgChart1"/>
    <dgm:cxn modelId="{83C8FCD1-6E8E-42CE-BABD-277D5CEE4F24}" type="presParOf" srcId="{5CD4CA1D-4C05-46CE-8AC1-BC607E7680B5}" destId="{0DB0436F-66A2-4B73-A643-8BD8A9EA41C4}" srcOrd="4" destOrd="0" presId="urn:microsoft.com/office/officeart/2005/8/layout/orgChart1"/>
    <dgm:cxn modelId="{5C733EEA-7FE0-4349-935B-B4DC2348BFCC}" type="presParOf" srcId="{5CD4CA1D-4C05-46CE-8AC1-BC607E7680B5}" destId="{74D0D96C-EF89-45D9-9D37-84DA2F5E3BA9}" srcOrd="5" destOrd="0" presId="urn:microsoft.com/office/officeart/2005/8/layout/orgChart1"/>
    <dgm:cxn modelId="{F7E51CCE-4531-4BC6-BEFF-BE7A311228EA}" type="presParOf" srcId="{74D0D96C-EF89-45D9-9D37-84DA2F5E3BA9}" destId="{9942785E-22E7-4034-93ED-D7A5D31D1F45}" srcOrd="0" destOrd="0" presId="urn:microsoft.com/office/officeart/2005/8/layout/orgChart1"/>
    <dgm:cxn modelId="{985016E3-8AB2-4731-BE7F-7061EE25DF86}" type="presParOf" srcId="{9942785E-22E7-4034-93ED-D7A5D31D1F45}" destId="{C066F97E-82EA-453A-AF30-21E0D8204BBA}" srcOrd="0" destOrd="0" presId="urn:microsoft.com/office/officeart/2005/8/layout/orgChart1"/>
    <dgm:cxn modelId="{E2795628-84E3-456C-930D-90119E677133}" type="presParOf" srcId="{9942785E-22E7-4034-93ED-D7A5D31D1F45}" destId="{7A7F9823-9AF6-4DA7-8BBC-4F7D2848821E}" srcOrd="1" destOrd="0" presId="urn:microsoft.com/office/officeart/2005/8/layout/orgChart1"/>
    <dgm:cxn modelId="{B62EFA30-AB49-4D7E-92DF-27ACBF9B097E}" type="presParOf" srcId="{74D0D96C-EF89-45D9-9D37-84DA2F5E3BA9}" destId="{12F5254A-0D6A-490A-AAF5-54F051317144}" srcOrd="1" destOrd="0" presId="urn:microsoft.com/office/officeart/2005/8/layout/orgChart1"/>
    <dgm:cxn modelId="{3BD2CFDA-6690-4395-859C-1DE223396529}" type="presParOf" srcId="{74D0D96C-EF89-45D9-9D37-84DA2F5E3BA9}" destId="{5C05AA21-CE2E-426A-B4E4-BD941ABF43E7}" srcOrd="2" destOrd="0" presId="urn:microsoft.com/office/officeart/2005/8/layout/orgChart1"/>
    <dgm:cxn modelId="{EE4E7008-794B-4835-BD67-1C22AB488F9B}" type="presParOf" srcId="{5EB349D3-A7D2-406E-B8DD-FEE5DE279CAE}" destId="{7E545146-5F35-4DAE-84AF-18AA317CDDD8}" srcOrd="2" destOrd="0" presId="urn:microsoft.com/office/officeart/2005/8/layout/orgChart1"/>
    <dgm:cxn modelId="{EEECAA77-44C9-4DA4-ACB1-3F798615EBC6}" type="presParOf" srcId="{C7394AD8-63EE-48B6-BAF3-85ECDF65736E}" destId="{7DAA8BED-9604-4663-AA6B-851AA5710F3C}" srcOrd="4" destOrd="0" presId="urn:microsoft.com/office/officeart/2005/8/layout/orgChart1"/>
    <dgm:cxn modelId="{FA4503EB-00C8-41B3-BDD8-B43602D90657}" type="presParOf" srcId="{C7394AD8-63EE-48B6-BAF3-85ECDF65736E}" destId="{681062B0-CBD1-421C-929B-69ED2527A3C0}" srcOrd="5" destOrd="0" presId="urn:microsoft.com/office/officeart/2005/8/layout/orgChart1"/>
    <dgm:cxn modelId="{78A3FD6F-FE9F-4869-B2B4-2D1056938B25}" type="presParOf" srcId="{681062B0-CBD1-421C-929B-69ED2527A3C0}" destId="{EB573253-A66F-485A-A6A2-3E679CA13728}" srcOrd="0" destOrd="0" presId="urn:microsoft.com/office/officeart/2005/8/layout/orgChart1"/>
    <dgm:cxn modelId="{247446BD-81A7-4343-ADF5-62BA11765968}" type="presParOf" srcId="{EB573253-A66F-485A-A6A2-3E679CA13728}" destId="{9DA61BB2-28E2-4B02-BDDE-03D712D4A6E7}" srcOrd="0" destOrd="0" presId="urn:microsoft.com/office/officeart/2005/8/layout/orgChart1"/>
    <dgm:cxn modelId="{CC80E2F9-847D-4BEB-8E3F-2F3AFABC95D9}" type="presParOf" srcId="{EB573253-A66F-485A-A6A2-3E679CA13728}" destId="{E6C4E2E5-9B2F-4F01-9C70-8DAC88585843}" srcOrd="1" destOrd="0" presId="urn:microsoft.com/office/officeart/2005/8/layout/orgChart1"/>
    <dgm:cxn modelId="{E15E3867-5829-4732-ABD7-CCB1D7DAD7D5}" type="presParOf" srcId="{681062B0-CBD1-421C-929B-69ED2527A3C0}" destId="{8C52CB6E-82EF-4DF5-B872-BA39D6BA623D}" srcOrd="1" destOrd="0" presId="urn:microsoft.com/office/officeart/2005/8/layout/orgChart1"/>
    <dgm:cxn modelId="{DBB2BFCB-7FDB-425A-B235-1D505B2F5759}" type="presParOf" srcId="{8C52CB6E-82EF-4DF5-B872-BA39D6BA623D}" destId="{11F17D60-0BF9-448C-802F-0B5E9077347C}" srcOrd="0" destOrd="0" presId="urn:microsoft.com/office/officeart/2005/8/layout/orgChart1"/>
    <dgm:cxn modelId="{7719FDAD-B215-404D-BE4C-3AD016D1D3AC}" type="presParOf" srcId="{8C52CB6E-82EF-4DF5-B872-BA39D6BA623D}" destId="{D662B3F1-9D85-4601-B96E-680DCFC0D4EF}" srcOrd="1" destOrd="0" presId="urn:microsoft.com/office/officeart/2005/8/layout/orgChart1"/>
    <dgm:cxn modelId="{F380F63F-7DDC-44C3-9A38-107D89334277}" type="presParOf" srcId="{D662B3F1-9D85-4601-B96E-680DCFC0D4EF}" destId="{48B8C867-D96E-4DBD-9F24-6DFF08903BBB}" srcOrd="0" destOrd="0" presId="urn:microsoft.com/office/officeart/2005/8/layout/orgChart1"/>
    <dgm:cxn modelId="{0B059E1E-EA5B-4658-84C1-13284EF85CEA}" type="presParOf" srcId="{48B8C867-D96E-4DBD-9F24-6DFF08903BBB}" destId="{F4432624-4532-4372-9049-319174F706A5}" srcOrd="0" destOrd="0" presId="urn:microsoft.com/office/officeart/2005/8/layout/orgChart1"/>
    <dgm:cxn modelId="{73C889D7-26B7-4011-B962-0F712756D792}" type="presParOf" srcId="{48B8C867-D96E-4DBD-9F24-6DFF08903BBB}" destId="{EB1D1A10-BD52-478B-831F-ADFD5982FF09}" srcOrd="1" destOrd="0" presId="urn:microsoft.com/office/officeart/2005/8/layout/orgChart1"/>
    <dgm:cxn modelId="{50FD58D2-8987-42C7-A914-F98B38753A2D}" type="presParOf" srcId="{D662B3F1-9D85-4601-B96E-680DCFC0D4EF}" destId="{106CECB9-C62A-44EA-AF2B-8D80F06AEE43}" srcOrd="1" destOrd="0" presId="urn:microsoft.com/office/officeart/2005/8/layout/orgChart1"/>
    <dgm:cxn modelId="{48CCD4A4-FCDD-4CA7-B393-26145365725C}" type="presParOf" srcId="{D662B3F1-9D85-4601-B96E-680DCFC0D4EF}" destId="{6BF7D7B8-6A7D-4716-9306-E6D5DEB40614}" srcOrd="2" destOrd="0" presId="urn:microsoft.com/office/officeart/2005/8/layout/orgChart1"/>
    <dgm:cxn modelId="{22A35A0B-579F-4A1C-B8CC-E2A13CB591EC}" type="presParOf" srcId="{681062B0-CBD1-421C-929B-69ED2527A3C0}" destId="{B4A5FEF4-810C-4578-99BB-5797B81184BF}" srcOrd="2" destOrd="0" presId="urn:microsoft.com/office/officeart/2005/8/layout/orgChart1"/>
    <dgm:cxn modelId="{544AE14B-6E94-4C4E-BCA4-CA43865BFA30}" type="presParOf" srcId="{EE5BCA14-54A3-4307-8830-CE0B5EDA4353}" destId="{D4B99E6F-8167-47CF-84C9-11F1A359AC4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31AA95-FF3B-4EEE-B3C8-F9B339F42AD0}"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CA"/>
        </a:p>
      </dgm:t>
    </dgm:pt>
    <dgm:pt modelId="{91DB05F5-4A87-426E-87BF-AF8E25218178}">
      <dgm:prSet phldrT="[Text]" custT="1"/>
      <dgm:spPr/>
      <dgm:t>
        <a:bodyPr/>
        <a:lstStyle/>
        <a:p>
          <a:pPr>
            <a:spcAft>
              <a:spcPts val="200"/>
            </a:spcAft>
          </a:pPr>
          <a:r>
            <a:rPr lang="en-US" sz="1800" b="1" dirty="0" smtClean="0"/>
            <a:t>Li </a:t>
          </a:r>
        </a:p>
        <a:p>
          <a:pPr>
            <a:spcAft>
              <a:spcPts val="200"/>
            </a:spcAft>
          </a:pPr>
          <a:r>
            <a:rPr lang="en-US" sz="1800" b="1" dirty="0" smtClean="0"/>
            <a:t>1998 </a:t>
          </a:r>
        </a:p>
      </dgm:t>
    </dgm:pt>
    <dgm:pt modelId="{B84116FB-F6AA-43D5-807D-6C1F8A84D73F}" type="parTrans" cxnId="{17F74F53-5D18-49A0-A1BB-9CD8368F2A74}">
      <dgm:prSet/>
      <dgm:spPr/>
      <dgm:t>
        <a:bodyPr/>
        <a:lstStyle/>
        <a:p>
          <a:endParaRPr lang="en-CA"/>
        </a:p>
      </dgm:t>
    </dgm:pt>
    <dgm:pt modelId="{B1752F67-D8EF-4431-A447-E29A46CE28D6}" type="sibTrans" cxnId="{17F74F53-5D18-49A0-A1BB-9CD8368F2A74}">
      <dgm:prSet/>
      <dgm:spPr/>
      <dgm:t>
        <a:bodyPr/>
        <a:lstStyle/>
        <a:p>
          <a:endParaRPr lang="en-CA"/>
        </a:p>
      </dgm:t>
    </dgm:pt>
    <dgm:pt modelId="{EA09BE09-4FD2-4C1F-AB18-875635BBCA11}">
      <dgm:prSet phldrT="[Text]"/>
      <dgm:spPr/>
      <dgm:t>
        <a:bodyPr/>
        <a:lstStyle/>
        <a:p>
          <a:r>
            <a:rPr lang="en-US" b="1" dirty="0" smtClean="0"/>
            <a:t>Canada</a:t>
          </a:r>
          <a:r>
            <a:rPr lang="en-US" dirty="0" smtClean="0"/>
            <a:t>: 1 in 3 used modalities of uncertain effectiveness</a:t>
          </a:r>
          <a:endParaRPr lang="en-CA" dirty="0"/>
        </a:p>
      </dgm:t>
    </dgm:pt>
    <dgm:pt modelId="{DAEA0DE3-067E-467C-930D-07788DE10073}" type="parTrans" cxnId="{1C7C111B-7939-4E77-A51B-0D87DA63C2A2}">
      <dgm:prSet/>
      <dgm:spPr/>
      <dgm:t>
        <a:bodyPr/>
        <a:lstStyle/>
        <a:p>
          <a:endParaRPr lang="en-CA"/>
        </a:p>
      </dgm:t>
    </dgm:pt>
    <dgm:pt modelId="{FB2B25E0-C4F9-4898-975D-09496A21A531}" type="sibTrans" cxnId="{1C7C111B-7939-4E77-A51B-0D87DA63C2A2}">
      <dgm:prSet/>
      <dgm:spPr/>
      <dgm:t>
        <a:bodyPr/>
        <a:lstStyle/>
        <a:p>
          <a:endParaRPr lang="en-CA"/>
        </a:p>
      </dgm:t>
    </dgm:pt>
    <dgm:pt modelId="{E6E84288-CF2C-4908-B33A-0D158DBA518A}">
      <dgm:prSet phldrT="[Text]"/>
      <dgm:spPr/>
      <dgm:t>
        <a:bodyPr/>
        <a:lstStyle/>
        <a:p>
          <a:r>
            <a:rPr lang="en-US" dirty="0" smtClean="0"/>
            <a:t>Only 46% thought practice guidelines were useful</a:t>
          </a:r>
          <a:endParaRPr lang="en-CA" dirty="0"/>
        </a:p>
      </dgm:t>
    </dgm:pt>
    <dgm:pt modelId="{079B3A3B-5430-4529-9382-983E9AADC4EA}" type="parTrans" cxnId="{DD27B204-FC97-4DAB-9819-D1FF30BE97DA}">
      <dgm:prSet/>
      <dgm:spPr/>
      <dgm:t>
        <a:bodyPr/>
        <a:lstStyle/>
        <a:p>
          <a:endParaRPr lang="en-CA"/>
        </a:p>
      </dgm:t>
    </dgm:pt>
    <dgm:pt modelId="{62CB2644-D03D-472B-A9AA-716E982483CE}" type="sibTrans" cxnId="{DD27B204-FC97-4DAB-9819-D1FF30BE97DA}">
      <dgm:prSet/>
      <dgm:spPr/>
      <dgm:t>
        <a:bodyPr/>
        <a:lstStyle/>
        <a:p>
          <a:endParaRPr lang="en-CA"/>
        </a:p>
      </dgm:t>
    </dgm:pt>
    <dgm:pt modelId="{BB4BA566-22D6-46DB-94E2-EA626B436016}">
      <dgm:prSet phldrT="[Text]" custT="1"/>
      <dgm:spPr/>
      <dgm:t>
        <a:bodyPr/>
        <a:lstStyle/>
        <a:p>
          <a:pPr>
            <a:spcAft>
              <a:spcPts val="200"/>
            </a:spcAft>
          </a:pPr>
          <a:r>
            <a:rPr lang="en-US" sz="1800" b="1" dirty="0" smtClean="0"/>
            <a:t>Harte </a:t>
          </a:r>
        </a:p>
        <a:p>
          <a:pPr>
            <a:spcAft>
              <a:spcPts val="200"/>
            </a:spcAft>
          </a:pPr>
          <a:r>
            <a:rPr lang="en-US" sz="1800" b="1" dirty="0" smtClean="0"/>
            <a:t>2005</a:t>
          </a:r>
          <a:endParaRPr lang="en-CA" sz="1800" b="1" dirty="0"/>
        </a:p>
      </dgm:t>
    </dgm:pt>
    <dgm:pt modelId="{E21B940F-710E-4E44-93B5-EC9A5B653D02}" type="parTrans" cxnId="{84251300-2A64-4F14-903C-27B22B49BAA7}">
      <dgm:prSet/>
      <dgm:spPr/>
      <dgm:t>
        <a:bodyPr/>
        <a:lstStyle/>
        <a:p>
          <a:endParaRPr lang="en-CA"/>
        </a:p>
      </dgm:t>
    </dgm:pt>
    <dgm:pt modelId="{D0501B5D-D50E-471A-BFF9-1D730B6B6F2B}" type="sibTrans" cxnId="{84251300-2A64-4F14-903C-27B22B49BAA7}">
      <dgm:prSet/>
      <dgm:spPr/>
      <dgm:t>
        <a:bodyPr/>
        <a:lstStyle/>
        <a:p>
          <a:endParaRPr lang="en-CA"/>
        </a:p>
      </dgm:t>
    </dgm:pt>
    <dgm:pt modelId="{4F1D808B-B9A2-40E7-9FA8-2981A3F5D9F6}">
      <dgm:prSet phldrT="[Text]"/>
      <dgm:spPr/>
      <dgm:t>
        <a:bodyPr/>
        <a:lstStyle/>
        <a:p>
          <a:r>
            <a:rPr lang="en-US" b="1" dirty="0" smtClean="0"/>
            <a:t>UK</a:t>
          </a:r>
          <a:r>
            <a:rPr lang="en-US" dirty="0" smtClean="0"/>
            <a:t>: 41% used lumbar traction</a:t>
          </a:r>
          <a:endParaRPr lang="en-CA" dirty="0"/>
        </a:p>
      </dgm:t>
    </dgm:pt>
    <dgm:pt modelId="{1D7A8691-84D7-4C37-9026-AE79E22C8D49}" type="parTrans" cxnId="{CF3C1216-C184-4C95-A809-0AF7F16CB7BC}">
      <dgm:prSet/>
      <dgm:spPr/>
      <dgm:t>
        <a:bodyPr/>
        <a:lstStyle/>
        <a:p>
          <a:endParaRPr lang="en-CA"/>
        </a:p>
      </dgm:t>
    </dgm:pt>
    <dgm:pt modelId="{BA817343-1DC6-478E-BAE3-FEDF882F1F03}" type="sibTrans" cxnId="{CF3C1216-C184-4C95-A809-0AF7F16CB7BC}">
      <dgm:prSet/>
      <dgm:spPr/>
      <dgm:t>
        <a:bodyPr/>
        <a:lstStyle/>
        <a:p>
          <a:endParaRPr lang="en-CA"/>
        </a:p>
      </dgm:t>
    </dgm:pt>
    <dgm:pt modelId="{E319CB55-EE42-445F-8831-B5FF5931EFBE}">
      <dgm:prSet phldrT="[Text]" custT="1"/>
      <dgm:spPr/>
      <dgm:t>
        <a:bodyPr/>
        <a:lstStyle/>
        <a:p>
          <a:pPr>
            <a:spcAft>
              <a:spcPts val="200"/>
            </a:spcAft>
          </a:pPr>
          <a:r>
            <a:rPr lang="en-US" sz="1800" b="1" dirty="0" smtClean="0"/>
            <a:t>Bishop</a:t>
          </a:r>
        </a:p>
        <a:p>
          <a:pPr>
            <a:spcAft>
              <a:spcPts val="200"/>
            </a:spcAft>
          </a:pPr>
          <a:r>
            <a:rPr lang="en-US" sz="1800" b="1" dirty="0" smtClean="0"/>
            <a:t> 2008</a:t>
          </a:r>
        </a:p>
      </dgm:t>
    </dgm:pt>
    <dgm:pt modelId="{CD39EB23-9CA3-40AC-A3AE-B628D752F7E6}" type="parTrans" cxnId="{593E5408-8691-44D6-AB04-7D5D81511155}">
      <dgm:prSet/>
      <dgm:spPr/>
      <dgm:t>
        <a:bodyPr/>
        <a:lstStyle/>
        <a:p>
          <a:endParaRPr lang="en-CA"/>
        </a:p>
      </dgm:t>
    </dgm:pt>
    <dgm:pt modelId="{206B7A96-D1CC-4435-A05E-1FC3BBBB7567}" type="sibTrans" cxnId="{593E5408-8691-44D6-AB04-7D5D81511155}">
      <dgm:prSet/>
      <dgm:spPr/>
      <dgm:t>
        <a:bodyPr/>
        <a:lstStyle/>
        <a:p>
          <a:endParaRPr lang="en-CA"/>
        </a:p>
      </dgm:t>
    </dgm:pt>
    <dgm:pt modelId="{60FD4C41-977A-4A74-8CF1-8A0915244683}">
      <dgm:prSet phldrT="[Text]"/>
      <dgm:spPr/>
      <dgm:t>
        <a:bodyPr/>
        <a:lstStyle/>
        <a:p>
          <a:r>
            <a:rPr lang="en-US" b="1" dirty="0" smtClean="0"/>
            <a:t>UK</a:t>
          </a:r>
          <a:r>
            <a:rPr lang="en-US" dirty="0" smtClean="0"/>
            <a:t>: 28% of health professionals advised patients to remain off work</a:t>
          </a:r>
          <a:endParaRPr lang="en-CA" dirty="0"/>
        </a:p>
      </dgm:t>
    </dgm:pt>
    <dgm:pt modelId="{5E1AF544-A906-4B3A-8CCA-B910989A39EA}" type="parTrans" cxnId="{6FC903AC-C3C3-4F28-A898-268CD06A24DB}">
      <dgm:prSet/>
      <dgm:spPr/>
      <dgm:t>
        <a:bodyPr/>
        <a:lstStyle/>
        <a:p>
          <a:endParaRPr lang="en-CA"/>
        </a:p>
      </dgm:t>
    </dgm:pt>
    <dgm:pt modelId="{E464F677-38E2-4C64-8DD9-FE4BBDC76864}" type="sibTrans" cxnId="{6FC903AC-C3C3-4F28-A898-268CD06A24DB}">
      <dgm:prSet/>
      <dgm:spPr/>
      <dgm:t>
        <a:bodyPr/>
        <a:lstStyle/>
        <a:p>
          <a:endParaRPr lang="en-CA"/>
        </a:p>
      </dgm:t>
    </dgm:pt>
    <dgm:pt modelId="{7CE0D822-4951-4C22-A2E6-9B381CD7A21F}">
      <dgm:prSet phldrT="[Text]" custT="1"/>
      <dgm:spPr/>
      <dgm:t>
        <a:bodyPr/>
        <a:lstStyle/>
        <a:p>
          <a:pPr>
            <a:spcAft>
              <a:spcPts val="200"/>
            </a:spcAft>
          </a:pPr>
          <a:r>
            <a:rPr lang="en-US" sz="1800" b="1" dirty="0" err="1" smtClean="0"/>
            <a:t>Hendrick</a:t>
          </a:r>
          <a:endParaRPr lang="en-US" sz="1800" b="1" dirty="0" smtClean="0"/>
        </a:p>
        <a:p>
          <a:pPr>
            <a:spcAft>
              <a:spcPts val="200"/>
            </a:spcAft>
          </a:pPr>
          <a:r>
            <a:rPr lang="en-US" sz="1800" b="1" dirty="0" smtClean="0"/>
            <a:t>2013</a:t>
          </a:r>
          <a:endParaRPr lang="en-CA" sz="1800" b="1" dirty="0"/>
        </a:p>
      </dgm:t>
    </dgm:pt>
    <dgm:pt modelId="{142F9530-56E0-413E-8D54-EB174ED2E98F}" type="parTrans" cxnId="{E6346F94-A5F2-446E-95CD-53C7368F5BA4}">
      <dgm:prSet/>
      <dgm:spPr/>
      <dgm:t>
        <a:bodyPr/>
        <a:lstStyle/>
        <a:p>
          <a:endParaRPr lang="en-CA"/>
        </a:p>
      </dgm:t>
    </dgm:pt>
    <dgm:pt modelId="{F02BEE1F-8624-4ACC-B349-90B8E41E9AA0}" type="sibTrans" cxnId="{E6346F94-A5F2-446E-95CD-53C7368F5BA4}">
      <dgm:prSet/>
      <dgm:spPr/>
      <dgm:t>
        <a:bodyPr/>
        <a:lstStyle/>
        <a:p>
          <a:endParaRPr lang="en-CA"/>
        </a:p>
      </dgm:t>
    </dgm:pt>
    <dgm:pt modelId="{BD9CFE71-13FE-4DC2-9D29-926FA8DA64D3}">
      <dgm:prSet/>
      <dgm:spPr/>
      <dgm:t>
        <a:bodyPr/>
        <a:lstStyle/>
        <a:p>
          <a:r>
            <a:rPr lang="en-US" b="1" dirty="0" smtClean="0"/>
            <a:t>NZ</a:t>
          </a:r>
          <a:r>
            <a:rPr lang="en-US" dirty="0" smtClean="0"/>
            <a:t>: 95% of PTs advised return to normal/light duties</a:t>
          </a:r>
          <a:endParaRPr lang="en-CA" dirty="0"/>
        </a:p>
      </dgm:t>
    </dgm:pt>
    <dgm:pt modelId="{C7BF6860-D2F6-4054-A421-4E17E5EDF356}" type="parTrans" cxnId="{2CA9808A-9D4B-490C-BFC3-7A6EC89D8F06}">
      <dgm:prSet/>
      <dgm:spPr/>
      <dgm:t>
        <a:bodyPr/>
        <a:lstStyle/>
        <a:p>
          <a:endParaRPr lang="en-CA"/>
        </a:p>
      </dgm:t>
    </dgm:pt>
    <dgm:pt modelId="{B6A7083D-25C4-4603-B347-1CB933648751}" type="sibTrans" cxnId="{2CA9808A-9D4B-490C-BFC3-7A6EC89D8F06}">
      <dgm:prSet/>
      <dgm:spPr/>
      <dgm:t>
        <a:bodyPr/>
        <a:lstStyle/>
        <a:p>
          <a:endParaRPr lang="en-CA"/>
        </a:p>
      </dgm:t>
    </dgm:pt>
    <dgm:pt modelId="{FF810FA0-3CDC-4E6C-8600-F04DCED4C056}">
      <dgm:prSet/>
      <dgm:spPr/>
      <dgm:t>
        <a:bodyPr/>
        <a:lstStyle/>
        <a:p>
          <a:r>
            <a:rPr lang="en-US" dirty="0" smtClean="0"/>
            <a:t>Only 52% thought practice guidelines were useful</a:t>
          </a:r>
          <a:endParaRPr lang="en-CA" dirty="0"/>
        </a:p>
      </dgm:t>
    </dgm:pt>
    <dgm:pt modelId="{B6B55DB7-BAA4-4E6B-B166-A05F85D04300}" type="parTrans" cxnId="{687968A7-B6BA-4557-AE69-6192E63CB6C5}">
      <dgm:prSet/>
      <dgm:spPr/>
      <dgm:t>
        <a:bodyPr/>
        <a:lstStyle/>
        <a:p>
          <a:endParaRPr lang="en-CA"/>
        </a:p>
      </dgm:t>
    </dgm:pt>
    <dgm:pt modelId="{22CB2726-5364-41F4-92C1-0944E2657CA6}" type="sibTrans" cxnId="{687968A7-B6BA-4557-AE69-6192E63CB6C5}">
      <dgm:prSet/>
      <dgm:spPr/>
      <dgm:t>
        <a:bodyPr/>
        <a:lstStyle/>
        <a:p>
          <a:endParaRPr lang="en-CA"/>
        </a:p>
      </dgm:t>
    </dgm:pt>
    <dgm:pt modelId="{D9AA8040-B7DF-488C-954E-9F1FD8FA8C7F}" type="pres">
      <dgm:prSet presAssocID="{EC31AA95-FF3B-4EEE-B3C8-F9B339F42AD0}" presName="linearFlow" presStyleCnt="0">
        <dgm:presLayoutVars>
          <dgm:dir/>
          <dgm:animLvl val="lvl"/>
          <dgm:resizeHandles val="exact"/>
        </dgm:presLayoutVars>
      </dgm:prSet>
      <dgm:spPr/>
      <dgm:t>
        <a:bodyPr/>
        <a:lstStyle/>
        <a:p>
          <a:endParaRPr lang="en-CA"/>
        </a:p>
      </dgm:t>
    </dgm:pt>
    <dgm:pt modelId="{8E32CA7D-88CD-4C43-B6AA-1BA09B0722BF}" type="pres">
      <dgm:prSet presAssocID="{91DB05F5-4A87-426E-87BF-AF8E25218178}" presName="composite" presStyleCnt="0"/>
      <dgm:spPr/>
    </dgm:pt>
    <dgm:pt modelId="{411D0A13-051F-4FEE-A075-683EAEFE2C2C}" type="pres">
      <dgm:prSet presAssocID="{91DB05F5-4A87-426E-87BF-AF8E25218178}" presName="parentText" presStyleLbl="alignNode1" presStyleIdx="0" presStyleCnt="4" custLinFactNeighborY="948">
        <dgm:presLayoutVars>
          <dgm:chMax val="1"/>
          <dgm:bulletEnabled val="1"/>
        </dgm:presLayoutVars>
      </dgm:prSet>
      <dgm:spPr/>
      <dgm:t>
        <a:bodyPr/>
        <a:lstStyle/>
        <a:p>
          <a:endParaRPr lang="en-CA"/>
        </a:p>
      </dgm:t>
    </dgm:pt>
    <dgm:pt modelId="{0947DC5E-F9A0-4746-84A6-56E2D2B8104F}" type="pres">
      <dgm:prSet presAssocID="{91DB05F5-4A87-426E-87BF-AF8E25218178}" presName="descendantText" presStyleLbl="alignAcc1" presStyleIdx="0" presStyleCnt="4">
        <dgm:presLayoutVars>
          <dgm:bulletEnabled val="1"/>
        </dgm:presLayoutVars>
      </dgm:prSet>
      <dgm:spPr/>
      <dgm:t>
        <a:bodyPr/>
        <a:lstStyle/>
        <a:p>
          <a:endParaRPr lang="en-CA"/>
        </a:p>
      </dgm:t>
    </dgm:pt>
    <dgm:pt modelId="{CC56BDA1-7996-4903-B11C-5949AB896F6A}" type="pres">
      <dgm:prSet presAssocID="{B1752F67-D8EF-4431-A447-E29A46CE28D6}" presName="sp" presStyleCnt="0"/>
      <dgm:spPr/>
    </dgm:pt>
    <dgm:pt modelId="{98F60FF3-ECDB-4CBB-987F-21A21860A9CE}" type="pres">
      <dgm:prSet presAssocID="{BB4BA566-22D6-46DB-94E2-EA626B436016}" presName="composite" presStyleCnt="0"/>
      <dgm:spPr/>
    </dgm:pt>
    <dgm:pt modelId="{5FABA4D4-A160-4863-B8A1-9DFB450424D9}" type="pres">
      <dgm:prSet presAssocID="{BB4BA566-22D6-46DB-94E2-EA626B436016}" presName="parentText" presStyleLbl="alignNode1" presStyleIdx="1" presStyleCnt="4" custLinFactNeighborY="948">
        <dgm:presLayoutVars>
          <dgm:chMax val="1"/>
          <dgm:bulletEnabled val="1"/>
        </dgm:presLayoutVars>
      </dgm:prSet>
      <dgm:spPr/>
      <dgm:t>
        <a:bodyPr/>
        <a:lstStyle/>
        <a:p>
          <a:endParaRPr lang="en-CA"/>
        </a:p>
      </dgm:t>
    </dgm:pt>
    <dgm:pt modelId="{9CA91492-AA6E-4318-8046-C92EB2B38426}" type="pres">
      <dgm:prSet presAssocID="{BB4BA566-22D6-46DB-94E2-EA626B436016}" presName="descendantText" presStyleLbl="alignAcc1" presStyleIdx="1" presStyleCnt="4">
        <dgm:presLayoutVars>
          <dgm:bulletEnabled val="1"/>
        </dgm:presLayoutVars>
      </dgm:prSet>
      <dgm:spPr/>
      <dgm:t>
        <a:bodyPr/>
        <a:lstStyle/>
        <a:p>
          <a:endParaRPr lang="en-CA"/>
        </a:p>
      </dgm:t>
    </dgm:pt>
    <dgm:pt modelId="{90066F10-BAFC-4ABC-90AD-FC93F4668C11}" type="pres">
      <dgm:prSet presAssocID="{D0501B5D-D50E-471A-BFF9-1D730B6B6F2B}" presName="sp" presStyleCnt="0"/>
      <dgm:spPr/>
    </dgm:pt>
    <dgm:pt modelId="{FA017FA6-3477-4C7E-AA29-E8EE1DC6ABF5}" type="pres">
      <dgm:prSet presAssocID="{E319CB55-EE42-445F-8831-B5FF5931EFBE}" presName="composite" presStyleCnt="0"/>
      <dgm:spPr/>
    </dgm:pt>
    <dgm:pt modelId="{1667959B-A74A-4E2B-BEFD-E77FE67C0378}" type="pres">
      <dgm:prSet presAssocID="{E319CB55-EE42-445F-8831-B5FF5931EFBE}" presName="parentText" presStyleLbl="alignNode1" presStyleIdx="2" presStyleCnt="4" custLinFactNeighborY="948">
        <dgm:presLayoutVars>
          <dgm:chMax val="1"/>
          <dgm:bulletEnabled val="1"/>
        </dgm:presLayoutVars>
      </dgm:prSet>
      <dgm:spPr/>
      <dgm:t>
        <a:bodyPr/>
        <a:lstStyle/>
        <a:p>
          <a:endParaRPr lang="en-CA"/>
        </a:p>
      </dgm:t>
    </dgm:pt>
    <dgm:pt modelId="{3858CD45-E999-4580-80F2-D3E1BEFA4C89}" type="pres">
      <dgm:prSet presAssocID="{E319CB55-EE42-445F-8831-B5FF5931EFBE}" presName="descendantText" presStyleLbl="alignAcc1" presStyleIdx="2" presStyleCnt="4">
        <dgm:presLayoutVars>
          <dgm:bulletEnabled val="1"/>
        </dgm:presLayoutVars>
      </dgm:prSet>
      <dgm:spPr/>
      <dgm:t>
        <a:bodyPr/>
        <a:lstStyle/>
        <a:p>
          <a:endParaRPr lang="en-CA"/>
        </a:p>
      </dgm:t>
    </dgm:pt>
    <dgm:pt modelId="{443E0A7A-0AC7-4D97-931D-407622605981}" type="pres">
      <dgm:prSet presAssocID="{206B7A96-D1CC-4435-A05E-1FC3BBBB7567}" presName="sp" presStyleCnt="0"/>
      <dgm:spPr/>
    </dgm:pt>
    <dgm:pt modelId="{65580618-67FA-45DC-BB13-3362CD2031C6}" type="pres">
      <dgm:prSet presAssocID="{7CE0D822-4951-4C22-A2E6-9B381CD7A21F}" presName="composite" presStyleCnt="0"/>
      <dgm:spPr/>
    </dgm:pt>
    <dgm:pt modelId="{6160894A-0F96-49AC-A3CE-103761448257}" type="pres">
      <dgm:prSet presAssocID="{7CE0D822-4951-4C22-A2E6-9B381CD7A21F}" presName="parentText" presStyleLbl="alignNode1" presStyleIdx="3" presStyleCnt="4" custLinFactNeighborY="948">
        <dgm:presLayoutVars>
          <dgm:chMax val="1"/>
          <dgm:bulletEnabled val="1"/>
        </dgm:presLayoutVars>
      </dgm:prSet>
      <dgm:spPr/>
      <dgm:t>
        <a:bodyPr/>
        <a:lstStyle/>
        <a:p>
          <a:endParaRPr lang="en-CA"/>
        </a:p>
      </dgm:t>
    </dgm:pt>
    <dgm:pt modelId="{826A36AB-6B9D-44A8-A305-716DBBA6C2EB}" type="pres">
      <dgm:prSet presAssocID="{7CE0D822-4951-4C22-A2E6-9B381CD7A21F}" presName="descendantText" presStyleLbl="alignAcc1" presStyleIdx="3" presStyleCnt="4">
        <dgm:presLayoutVars>
          <dgm:bulletEnabled val="1"/>
        </dgm:presLayoutVars>
      </dgm:prSet>
      <dgm:spPr/>
      <dgm:t>
        <a:bodyPr/>
        <a:lstStyle/>
        <a:p>
          <a:endParaRPr lang="en-CA"/>
        </a:p>
      </dgm:t>
    </dgm:pt>
  </dgm:ptLst>
  <dgm:cxnLst>
    <dgm:cxn modelId="{84251300-2A64-4F14-903C-27B22B49BAA7}" srcId="{EC31AA95-FF3B-4EEE-B3C8-F9B339F42AD0}" destId="{BB4BA566-22D6-46DB-94E2-EA626B436016}" srcOrd="1" destOrd="0" parTransId="{E21B940F-710E-4E44-93B5-EC9A5B653D02}" sibTransId="{D0501B5D-D50E-471A-BFF9-1D730B6B6F2B}"/>
    <dgm:cxn modelId="{331820D1-C407-408C-99ED-817741B9E44B}" type="presOf" srcId="{EA09BE09-4FD2-4C1F-AB18-875635BBCA11}" destId="{0947DC5E-F9A0-4746-84A6-56E2D2B8104F}" srcOrd="0" destOrd="0" presId="urn:microsoft.com/office/officeart/2005/8/layout/chevron2"/>
    <dgm:cxn modelId="{1C7C111B-7939-4E77-A51B-0D87DA63C2A2}" srcId="{91DB05F5-4A87-426E-87BF-AF8E25218178}" destId="{EA09BE09-4FD2-4C1F-AB18-875635BBCA11}" srcOrd="0" destOrd="0" parTransId="{DAEA0DE3-067E-467C-930D-07788DE10073}" sibTransId="{FB2B25E0-C4F9-4898-975D-09496A21A531}"/>
    <dgm:cxn modelId="{62F0F89C-1F52-49CB-8A94-6FF9EAC3E655}" type="presOf" srcId="{4F1D808B-B9A2-40E7-9FA8-2981A3F5D9F6}" destId="{9CA91492-AA6E-4318-8046-C92EB2B38426}" srcOrd="0" destOrd="0" presId="urn:microsoft.com/office/officeart/2005/8/layout/chevron2"/>
    <dgm:cxn modelId="{2ADB707B-99B5-4515-A506-506F55BEFCF3}" type="presOf" srcId="{BD9CFE71-13FE-4DC2-9D29-926FA8DA64D3}" destId="{826A36AB-6B9D-44A8-A305-716DBBA6C2EB}" srcOrd="0" destOrd="0" presId="urn:microsoft.com/office/officeart/2005/8/layout/chevron2"/>
    <dgm:cxn modelId="{9F95A620-06FB-4634-A71B-C5B709B76DB1}" type="presOf" srcId="{60FD4C41-977A-4A74-8CF1-8A0915244683}" destId="{3858CD45-E999-4580-80F2-D3E1BEFA4C89}" srcOrd="0" destOrd="0" presId="urn:microsoft.com/office/officeart/2005/8/layout/chevron2"/>
    <dgm:cxn modelId="{E6346F94-A5F2-446E-95CD-53C7368F5BA4}" srcId="{EC31AA95-FF3B-4EEE-B3C8-F9B339F42AD0}" destId="{7CE0D822-4951-4C22-A2E6-9B381CD7A21F}" srcOrd="3" destOrd="0" parTransId="{142F9530-56E0-413E-8D54-EB174ED2E98F}" sibTransId="{F02BEE1F-8624-4ACC-B349-90B8E41E9AA0}"/>
    <dgm:cxn modelId="{8CD9D42D-BC05-4B4E-B8A7-AEA511E4E261}" type="presOf" srcId="{91DB05F5-4A87-426E-87BF-AF8E25218178}" destId="{411D0A13-051F-4FEE-A075-683EAEFE2C2C}" srcOrd="0" destOrd="0" presId="urn:microsoft.com/office/officeart/2005/8/layout/chevron2"/>
    <dgm:cxn modelId="{DD27B204-FC97-4DAB-9819-D1FF30BE97DA}" srcId="{91DB05F5-4A87-426E-87BF-AF8E25218178}" destId="{E6E84288-CF2C-4908-B33A-0D158DBA518A}" srcOrd="1" destOrd="0" parTransId="{079B3A3B-5430-4529-9382-983E9AADC4EA}" sibTransId="{62CB2644-D03D-472B-A9AA-716E982483CE}"/>
    <dgm:cxn modelId="{04990CEA-E1DD-445F-806F-FE8665E9535A}" type="presOf" srcId="{EC31AA95-FF3B-4EEE-B3C8-F9B339F42AD0}" destId="{D9AA8040-B7DF-488C-954E-9F1FD8FA8C7F}" srcOrd="0" destOrd="0" presId="urn:microsoft.com/office/officeart/2005/8/layout/chevron2"/>
    <dgm:cxn modelId="{80F21CD9-F031-4EA6-ADA0-6C5357C96C33}" type="presOf" srcId="{BB4BA566-22D6-46DB-94E2-EA626B436016}" destId="{5FABA4D4-A160-4863-B8A1-9DFB450424D9}" srcOrd="0" destOrd="0" presId="urn:microsoft.com/office/officeart/2005/8/layout/chevron2"/>
    <dgm:cxn modelId="{593E5408-8691-44D6-AB04-7D5D81511155}" srcId="{EC31AA95-FF3B-4EEE-B3C8-F9B339F42AD0}" destId="{E319CB55-EE42-445F-8831-B5FF5931EFBE}" srcOrd="2" destOrd="0" parTransId="{CD39EB23-9CA3-40AC-A3AE-B628D752F7E6}" sibTransId="{206B7A96-D1CC-4435-A05E-1FC3BBBB7567}"/>
    <dgm:cxn modelId="{1766B654-E3F8-4258-8339-6D5E3935D4EA}" type="presOf" srcId="{E6E84288-CF2C-4908-B33A-0D158DBA518A}" destId="{0947DC5E-F9A0-4746-84A6-56E2D2B8104F}" srcOrd="0" destOrd="1" presId="urn:microsoft.com/office/officeart/2005/8/layout/chevron2"/>
    <dgm:cxn modelId="{CF3C1216-C184-4C95-A809-0AF7F16CB7BC}" srcId="{BB4BA566-22D6-46DB-94E2-EA626B436016}" destId="{4F1D808B-B9A2-40E7-9FA8-2981A3F5D9F6}" srcOrd="0" destOrd="0" parTransId="{1D7A8691-84D7-4C37-9026-AE79E22C8D49}" sibTransId="{BA817343-1DC6-478E-BAE3-FEDF882F1F03}"/>
    <dgm:cxn modelId="{C9877329-555A-4277-BC56-5618B12F18FF}" type="presOf" srcId="{E319CB55-EE42-445F-8831-B5FF5931EFBE}" destId="{1667959B-A74A-4E2B-BEFD-E77FE67C0378}" srcOrd="0" destOrd="0" presId="urn:microsoft.com/office/officeart/2005/8/layout/chevron2"/>
    <dgm:cxn modelId="{2CA9808A-9D4B-490C-BFC3-7A6EC89D8F06}" srcId="{7CE0D822-4951-4C22-A2E6-9B381CD7A21F}" destId="{BD9CFE71-13FE-4DC2-9D29-926FA8DA64D3}" srcOrd="0" destOrd="0" parTransId="{C7BF6860-D2F6-4054-A421-4E17E5EDF356}" sibTransId="{B6A7083D-25C4-4603-B347-1CB933648751}"/>
    <dgm:cxn modelId="{13329C7E-A33F-46AB-9B45-CF98EDB81DC3}" type="presOf" srcId="{FF810FA0-3CDC-4E6C-8600-F04DCED4C056}" destId="{826A36AB-6B9D-44A8-A305-716DBBA6C2EB}" srcOrd="0" destOrd="1" presId="urn:microsoft.com/office/officeart/2005/8/layout/chevron2"/>
    <dgm:cxn modelId="{6FC903AC-C3C3-4F28-A898-268CD06A24DB}" srcId="{E319CB55-EE42-445F-8831-B5FF5931EFBE}" destId="{60FD4C41-977A-4A74-8CF1-8A0915244683}" srcOrd="0" destOrd="0" parTransId="{5E1AF544-A906-4B3A-8CCA-B910989A39EA}" sibTransId="{E464F677-38E2-4C64-8DD9-FE4BBDC76864}"/>
    <dgm:cxn modelId="{17F74F53-5D18-49A0-A1BB-9CD8368F2A74}" srcId="{EC31AA95-FF3B-4EEE-B3C8-F9B339F42AD0}" destId="{91DB05F5-4A87-426E-87BF-AF8E25218178}" srcOrd="0" destOrd="0" parTransId="{B84116FB-F6AA-43D5-807D-6C1F8A84D73F}" sibTransId="{B1752F67-D8EF-4431-A447-E29A46CE28D6}"/>
    <dgm:cxn modelId="{DCB05FA9-A311-4B43-9887-DE0CA8D135C5}" type="presOf" srcId="{7CE0D822-4951-4C22-A2E6-9B381CD7A21F}" destId="{6160894A-0F96-49AC-A3CE-103761448257}" srcOrd="0" destOrd="0" presId="urn:microsoft.com/office/officeart/2005/8/layout/chevron2"/>
    <dgm:cxn modelId="{687968A7-B6BA-4557-AE69-6192E63CB6C5}" srcId="{7CE0D822-4951-4C22-A2E6-9B381CD7A21F}" destId="{FF810FA0-3CDC-4E6C-8600-F04DCED4C056}" srcOrd="1" destOrd="0" parTransId="{B6B55DB7-BAA4-4E6B-B166-A05F85D04300}" sibTransId="{22CB2726-5364-41F4-92C1-0944E2657CA6}"/>
    <dgm:cxn modelId="{A95FC910-FB72-48FC-84C1-3B0B45FAB6AA}" type="presParOf" srcId="{D9AA8040-B7DF-488C-954E-9F1FD8FA8C7F}" destId="{8E32CA7D-88CD-4C43-B6AA-1BA09B0722BF}" srcOrd="0" destOrd="0" presId="urn:microsoft.com/office/officeart/2005/8/layout/chevron2"/>
    <dgm:cxn modelId="{F2411636-5B95-4751-B6D6-7EF0419EB6C3}" type="presParOf" srcId="{8E32CA7D-88CD-4C43-B6AA-1BA09B0722BF}" destId="{411D0A13-051F-4FEE-A075-683EAEFE2C2C}" srcOrd="0" destOrd="0" presId="urn:microsoft.com/office/officeart/2005/8/layout/chevron2"/>
    <dgm:cxn modelId="{1090738C-9D21-4F55-B10A-9DEEBD2D63E9}" type="presParOf" srcId="{8E32CA7D-88CD-4C43-B6AA-1BA09B0722BF}" destId="{0947DC5E-F9A0-4746-84A6-56E2D2B8104F}" srcOrd="1" destOrd="0" presId="urn:microsoft.com/office/officeart/2005/8/layout/chevron2"/>
    <dgm:cxn modelId="{0A818169-9F3A-4C37-B055-5B07C922F202}" type="presParOf" srcId="{D9AA8040-B7DF-488C-954E-9F1FD8FA8C7F}" destId="{CC56BDA1-7996-4903-B11C-5949AB896F6A}" srcOrd="1" destOrd="0" presId="urn:microsoft.com/office/officeart/2005/8/layout/chevron2"/>
    <dgm:cxn modelId="{9090D7C3-59B7-4FA2-82B9-7004E91C089C}" type="presParOf" srcId="{D9AA8040-B7DF-488C-954E-9F1FD8FA8C7F}" destId="{98F60FF3-ECDB-4CBB-987F-21A21860A9CE}" srcOrd="2" destOrd="0" presId="urn:microsoft.com/office/officeart/2005/8/layout/chevron2"/>
    <dgm:cxn modelId="{B820E5D3-6977-4307-B060-C60FE954F8D6}" type="presParOf" srcId="{98F60FF3-ECDB-4CBB-987F-21A21860A9CE}" destId="{5FABA4D4-A160-4863-B8A1-9DFB450424D9}" srcOrd="0" destOrd="0" presId="urn:microsoft.com/office/officeart/2005/8/layout/chevron2"/>
    <dgm:cxn modelId="{5B41BDF2-5ECA-420B-B121-2B383604139F}" type="presParOf" srcId="{98F60FF3-ECDB-4CBB-987F-21A21860A9CE}" destId="{9CA91492-AA6E-4318-8046-C92EB2B38426}" srcOrd="1" destOrd="0" presId="urn:microsoft.com/office/officeart/2005/8/layout/chevron2"/>
    <dgm:cxn modelId="{F85C5C17-C65D-4031-BB8A-17578A343636}" type="presParOf" srcId="{D9AA8040-B7DF-488C-954E-9F1FD8FA8C7F}" destId="{90066F10-BAFC-4ABC-90AD-FC93F4668C11}" srcOrd="3" destOrd="0" presId="urn:microsoft.com/office/officeart/2005/8/layout/chevron2"/>
    <dgm:cxn modelId="{495BC1FA-8AF2-4290-9BDD-6B45DB15A10C}" type="presParOf" srcId="{D9AA8040-B7DF-488C-954E-9F1FD8FA8C7F}" destId="{FA017FA6-3477-4C7E-AA29-E8EE1DC6ABF5}" srcOrd="4" destOrd="0" presId="urn:microsoft.com/office/officeart/2005/8/layout/chevron2"/>
    <dgm:cxn modelId="{14E7F0B8-66BE-4DD3-945A-FE063EA48529}" type="presParOf" srcId="{FA017FA6-3477-4C7E-AA29-E8EE1DC6ABF5}" destId="{1667959B-A74A-4E2B-BEFD-E77FE67C0378}" srcOrd="0" destOrd="0" presId="urn:microsoft.com/office/officeart/2005/8/layout/chevron2"/>
    <dgm:cxn modelId="{013FE9C4-ED79-4CB8-B7CE-9EB7C3AB0B75}" type="presParOf" srcId="{FA017FA6-3477-4C7E-AA29-E8EE1DC6ABF5}" destId="{3858CD45-E999-4580-80F2-D3E1BEFA4C89}" srcOrd="1" destOrd="0" presId="urn:microsoft.com/office/officeart/2005/8/layout/chevron2"/>
    <dgm:cxn modelId="{6C723059-33CB-433F-9404-21D1E079BD56}" type="presParOf" srcId="{D9AA8040-B7DF-488C-954E-9F1FD8FA8C7F}" destId="{443E0A7A-0AC7-4D97-931D-407622605981}" srcOrd="5" destOrd="0" presId="urn:microsoft.com/office/officeart/2005/8/layout/chevron2"/>
    <dgm:cxn modelId="{5EEB08CD-8355-4730-B097-3A512394B2AA}" type="presParOf" srcId="{D9AA8040-B7DF-488C-954E-9F1FD8FA8C7F}" destId="{65580618-67FA-45DC-BB13-3362CD2031C6}" srcOrd="6" destOrd="0" presId="urn:microsoft.com/office/officeart/2005/8/layout/chevron2"/>
    <dgm:cxn modelId="{7A820FC9-3C37-4A84-A246-A0BC538F0D00}" type="presParOf" srcId="{65580618-67FA-45DC-BB13-3362CD2031C6}" destId="{6160894A-0F96-49AC-A3CE-103761448257}" srcOrd="0" destOrd="0" presId="urn:microsoft.com/office/officeart/2005/8/layout/chevron2"/>
    <dgm:cxn modelId="{DE31D1EF-BE85-484D-B5FA-3E68410C7175}" type="presParOf" srcId="{65580618-67FA-45DC-BB13-3362CD2031C6}" destId="{826A36AB-6B9D-44A8-A305-716DBBA6C2E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17D60-0BF9-448C-802F-0B5E9077347C}">
      <dsp:nvSpPr>
        <dsp:cNvPr id="0" name=""/>
        <dsp:cNvSpPr/>
      </dsp:nvSpPr>
      <dsp:spPr>
        <a:xfrm>
          <a:off x="5483807" y="2015478"/>
          <a:ext cx="249724" cy="765821"/>
        </a:xfrm>
        <a:custGeom>
          <a:avLst/>
          <a:gdLst/>
          <a:ahLst/>
          <a:cxnLst/>
          <a:rect l="0" t="0" r="0" b="0"/>
          <a:pathLst>
            <a:path>
              <a:moveTo>
                <a:pt x="0" y="0"/>
              </a:moveTo>
              <a:lnTo>
                <a:pt x="0" y="765821"/>
              </a:lnTo>
              <a:lnTo>
                <a:pt x="249724" y="76582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AA8BED-9604-4663-AA6B-851AA5710F3C}">
      <dsp:nvSpPr>
        <dsp:cNvPr id="0" name=""/>
        <dsp:cNvSpPr/>
      </dsp:nvSpPr>
      <dsp:spPr>
        <a:xfrm>
          <a:off x="4135296" y="833450"/>
          <a:ext cx="2014442" cy="349614"/>
        </a:xfrm>
        <a:custGeom>
          <a:avLst/>
          <a:gdLst/>
          <a:ahLst/>
          <a:cxnLst/>
          <a:rect l="0" t="0" r="0" b="0"/>
          <a:pathLst>
            <a:path>
              <a:moveTo>
                <a:pt x="0" y="0"/>
              </a:moveTo>
              <a:lnTo>
                <a:pt x="0" y="174807"/>
              </a:lnTo>
              <a:lnTo>
                <a:pt x="2014442" y="174807"/>
              </a:lnTo>
              <a:lnTo>
                <a:pt x="2014442" y="34961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B0436F-66A2-4B73-A643-8BD8A9EA41C4}">
      <dsp:nvSpPr>
        <dsp:cNvPr id="0" name=""/>
        <dsp:cNvSpPr/>
      </dsp:nvSpPr>
      <dsp:spPr>
        <a:xfrm>
          <a:off x="3469364" y="2015478"/>
          <a:ext cx="249724" cy="3129877"/>
        </a:xfrm>
        <a:custGeom>
          <a:avLst/>
          <a:gdLst/>
          <a:ahLst/>
          <a:cxnLst/>
          <a:rect l="0" t="0" r="0" b="0"/>
          <a:pathLst>
            <a:path>
              <a:moveTo>
                <a:pt x="0" y="0"/>
              </a:moveTo>
              <a:lnTo>
                <a:pt x="0" y="3129877"/>
              </a:lnTo>
              <a:lnTo>
                <a:pt x="249724" y="312987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FB38B2-0CFD-4102-B162-7CAE2D75317A}">
      <dsp:nvSpPr>
        <dsp:cNvPr id="0" name=""/>
        <dsp:cNvSpPr/>
      </dsp:nvSpPr>
      <dsp:spPr>
        <a:xfrm>
          <a:off x="3469364" y="2015478"/>
          <a:ext cx="249724" cy="1947849"/>
        </a:xfrm>
        <a:custGeom>
          <a:avLst/>
          <a:gdLst/>
          <a:ahLst/>
          <a:cxnLst/>
          <a:rect l="0" t="0" r="0" b="0"/>
          <a:pathLst>
            <a:path>
              <a:moveTo>
                <a:pt x="0" y="0"/>
              </a:moveTo>
              <a:lnTo>
                <a:pt x="0" y="1947849"/>
              </a:lnTo>
              <a:lnTo>
                <a:pt x="249724" y="194784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267338-8193-4CDA-A14E-BEA06B559BE7}">
      <dsp:nvSpPr>
        <dsp:cNvPr id="0" name=""/>
        <dsp:cNvSpPr/>
      </dsp:nvSpPr>
      <dsp:spPr>
        <a:xfrm>
          <a:off x="3469364" y="2015478"/>
          <a:ext cx="249724" cy="765821"/>
        </a:xfrm>
        <a:custGeom>
          <a:avLst/>
          <a:gdLst/>
          <a:ahLst/>
          <a:cxnLst/>
          <a:rect l="0" t="0" r="0" b="0"/>
          <a:pathLst>
            <a:path>
              <a:moveTo>
                <a:pt x="0" y="0"/>
              </a:moveTo>
              <a:lnTo>
                <a:pt x="0" y="765821"/>
              </a:lnTo>
              <a:lnTo>
                <a:pt x="249724" y="76582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1F3A3C-D48C-41FA-841B-78CDEF3FE30D}">
      <dsp:nvSpPr>
        <dsp:cNvPr id="0" name=""/>
        <dsp:cNvSpPr/>
      </dsp:nvSpPr>
      <dsp:spPr>
        <a:xfrm>
          <a:off x="4089576" y="833450"/>
          <a:ext cx="91440" cy="349614"/>
        </a:xfrm>
        <a:custGeom>
          <a:avLst/>
          <a:gdLst/>
          <a:ahLst/>
          <a:cxnLst/>
          <a:rect l="0" t="0" r="0" b="0"/>
          <a:pathLst>
            <a:path>
              <a:moveTo>
                <a:pt x="45720" y="0"/>
              </a:moveTo>
              <a:lnTo>
                <a:pt x="45720" y="34961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FA60DD-BF8D-4171-B58A-B711B0341D47}">
      <dsp:nvSpPr>
        <dsp:cNvPr id="0" name=""/>
        <dsp:cNvSpPr/>
      </dsp:nvSpPr>
      <dsp:spPr>
        <a:xfrm>
          <a:off x="1454922" y="2015478"/>
          <a:ext cx="249724" cy="765821"/>
        </a:xfrm>
        <a:custGeom>
          <a:avLst/>
          <a:gdLst/>
          <a:ahLst/>
          <a:cxnLst/>
          <a:rect l="0" t="0" r="0" b="0"/>
          <a:pathLst>
            <a:path>
              <a:moveTo>
                <a:pt x="0" y="0"/>
              </a:moveTo>
              <a:lnTo>
                <a:pt x="0" y="765821"/>
              </a:lnTo>
              <a:lnTo>
                <a:pt x="249724" y="76582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C28265-6E18-4213-AAC3-3B5647C159BB}">
      <dsp:nvSpPr>
        <dsp:cNvPr id="0" name=""/>
        <dsp:cNvSpPr/>
      </dsp:nvSpPr>
      <dsp:spPr>
        <a:xfrm>
          <a:off x="2120853" y="833450"/>
          <a:ext cx="2014442" cy="349614"/>
        </a:xfrm>
        <a:custGeom>
          <a:avLst/>
          <a:gdLst/>
          <a:ahLst/>
          <a:cxnLst/>
          <a:rect l="0" t="0" r="0" b="0"/>
          <a:pathLst>
            <a:path>
              <a:moveTo>
                <a:pt x="2014442" y="0"/>
              </a:moveTo>
              <a:lnTo>
                <a:pt x="2014442" y="174807"/>
              </a:lnTo>
              <a:lnTo>
                <a:pt x="0" y="174807"/>
              </a:lnTo>
              <a:lnTo>
                <a:pt x="0" y="34961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6F2B57-508B-435A-B166-C4A7CA8E5980}">
      <dsp:nvSpPr>
        <dsp:cNvPr id="0" name=""/>
        <dsp:cNvSpPr/>
      </dsp:nvSpPr>
      <dsp:spPr>
        <a:xfrm>
          <a:off x="3302882" y="1036"/>
          <a:ext cx="1664828" cy="83241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Theoretical approaches</a:t>
          </a:r>
          <a:endParaRPr lang="en-CA" sz="2000" kern="1200" dirty="0"/>
        </a:p>
      </dsp:txBody>
      <dsp:txXfrm>
        <a:off x="3302882" y="1036"/>
        <a:ext cx="1664828" cy="832414"/>
      </dsp:txXfrm>
    </dsp:sp>
    <dsp:sp modelId="{61267220-0D67-47A1-B9D6-B516A3BEDD96}">
      <dsp:nvSpPr>
        <dsp:cNvPr id="0" name=""/>
        <dsp:cNvSpPr/>
      </dsp:nvSpPr>
      <dsp:spPr>
        <a:xfrm>
          <a:off x="1288439" y="1183064"/>
          <a:ext cx="1664828" cy="83241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1. Describing  / guiding a process</a:t>
          </a:r>
          <a:endParaRPr lang="en-CA" sz="2000" kern="1200" dirty="0"/>
        </a:p>
      </dsp:txBody>
      <dsp:txXfrm>
        <a:off x="1288439" y="1183064"/>
        <a:ext cx="1664828" cy="832414"/>
      </dsp:txXfrm>
    </dsp:sp>
    <dsp:sp modelId="{3127EF4A-8080-4D6E-9FF6-22B16D11B5C7}">
      <dsp:nvSpPr>
        <dsp:cNvPr id="0" name=""/>
        <dsp:cNvSpPr/>
      </dsp:nvSpPr>
      <dsp:spPr>
        <a:xfrm>
          <a:off x="1704646" y="2365092"/>
          <a:ext cx="1664828" cy="83241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2060"/>
              </a:solidFill>
            </a:rPr>
            <a:t>Process models</a:t>
          </a:r>
          <a:endParaRPr lang="en-CA" sz="2000" kern="1200" dirty="0">
            <a:solidFill>
              <a:srgbClr val="002060"/>
            </a:solidFill>
          </a:endParaRPr>
        </a:p>
      </dsp:txBody>
      <dsp:txXfrm>
        <a:off x="1704646" y="2365092"/>
        <a:ext cx="1664828" cy="832414"/>
      </dsp:txXfrm>
    </dsp:sp>
    <dsp:sp modelId="{6D118365-7FEE-4328-BDDA-A888677771E1}">
      <dsp:nvSpPr>
        <dsp:cNvPr id="0" name=""/>
        <dsp:cNvSpPr/>
      </dsp:nvSpPr>
      <dsp:spPr>
        <a:xfrm>
          <a:off x="3302882" y="1183064"/>
          <a:ext cx="1664828" cy="83241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2. Explaining what influences outcomes</a:t>
          </a:r>
          <a:endParaRPr lang="en-CA" sz="2000" kern="1200" dirty="0"/>
        </a:p>
      </dsp:txBody>
      <dsp:txXfrm>
        <a:off x="3302882" y="1183064"/>
        <a:ext cx="1664828" cy="832414"/>
      </dsp:txXfrm>
    </dsp:sp>
    <dsp:sp modelId="{A707E9D1-3633-40DE-B032-FB968F17E426}">
      <dsp:nvSpPr>
        <dsp:cNvPr id="0" name=""/>
        <dsp:cNvSpPr/>
      </dsp:nvSpPr>
      <dsp:spPr>
        <a:xfrm>
          <a:off x="3719089" y="2365092"/>
          <a:ext cx="1664828" cy="83241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2060"/>
              </a:solidFill>
            </a:rPr>
            <a:t>Determinant frameworks</a:t>
          </a:r>
          <a:endParaRPr lang="en-CA" sz="2000" kern="1200" dirty="0">
            <a:solidFill>
              <a:srgbClr val="002060"/>
            </a:solidFill>
          </a:endParaRPr>
        </a:p>
      </dsp:txBody>
      <dsp:txXfrm>
        <a:off x="3719089" y="2365092"/>
        <a:ext cx="1664828" cy="832414"/>
      </dsp:txXfrm>
    </dsp:sp>
    <dsp:sp modelId="{48696ED1-2FF9-4B8E-9465-362F337C021F}">
      <dsp:nvSpPr>
        <dsp:cNvPr id="0" name=""/>
        <dsp:cNvSpPr/>
      </dsp:nvSpPr>
      <dsp:spPr>
        <a:xfrm>
          <a:off x="3719089" y="3547121"/>
          <a:ext cx="1664828" cy="83241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2060"/>
              </a:solidFill>
            </a:rPr>
            <a:t>Classic theories</a:t>
          </a:r>
          <a:endParaRPr lang="en-CA" sz="2000" kern="1200" dirty="0">
            <a:solidFill>
              <a:srgbClr val="002060"/>
            </a:solidFill>
          </a:endParaRPr>
        </a:p>
      </dsp:txBody>
      <dsp:txXfrm>
        <a:off x="3719089" y="3547121"/>
        <a:ext cx="1664828" cy="832414"/>
      </dsp:txXfrm>
    </dsp:sp>
    <dsp:sp modelId="{C066F97E-82EA-453A-AF30-21E0D8204BBA}">
      <dsp:nvSpPr>
        <dsp:cNvPr id="0" name=""/>
        <dsp:cNvSpPr/>
      </dsp:nvSpPr>
      <dsp:spPr>
        <a:xfrm>
          <a:off x="3719089" y="4729149"/>
          <a:ext cx="2174599" cy="83241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2060"/>
              </a:solidFill>
            </a:rPr>
            <a:t>Implementation theories</a:t>
          </a:r>
          <a:endParaRPr lang="en-CA" sz="2000" kern="1200" dirty="0">
            <a:solidFill>
              <a:srgbClr val="002060"/>
            </a:solidFill>
          </a:endParaRPr>
        </a:p>
      </dsp:txBody>
      <dsp:txXfrm>
        <a:off x="3719089" y="4729149"/>
        <a:ext cx="2174599" cy="832414"/>
      </dsp:txXfrm>
    </dsp:sp>
    <dsp:sp modelId="{9DA61BB2-28E2-4B02-BDDE-03D712D4A6E7}">
      <dsp:nvSpPr>
        <dsp:cNvPr id="0" name=""/>
        <dsp:cNvSpPr/>
      </dsp:nvSpPr>
      <dsp:spPr>
        <a:xfrm>
          <a:off x="5317324" y="1183064"/>
          <a:ext cx="1664828" cy="83241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3. Evaluating the process</a:t>
          </a:r>
          <a:endParaRPr lang="en-CA" sz="2000" kern="1200" dirty="0"/>
        </a:p>
      </dsp:txBody>
      <dsp:txXfrm>
        <a:off x="5317324" y="1183064"/>
        <a:ext cx="1664828" cy="832414"/>
      </dsp:txXfrm>
    </dsp:sp>
    <dsp:sp modelId="{F4432624-4532-4372-9049-319174F706A5}">
      <dsp:nvSpPr>
        <dsp:cNvPr id="0" name=""/>
        <dsp:cNvSpPr/>
      </dsp:nvSpPr>
      <dsp:spPr>
        <a:xfrm>
          <a:off x="5733531" y="2365092"/>
          <a:ext cx="1664828" cy="83241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2060"/>
              </a:solidFill>
            </a:rPr>
            <a:t>Evaluation frameworks</a:t>
          </a:r>
          <a:endParaRPr lang="en-CA" sz="2000" kern="1200" dirty="0">
            <a:solidFill>
              <a:srgbClr val="002060"/>
            </a:solidFill>
          </a:endParaRPr>
        </a:p>
      </dsp:txBody>
      <dsp:txXfrm>
        <a:off x="5733531" y="2365092"/>
        <a:ext cx="1664828" cy="832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17D60-0BF9-448C-802F-0B5E9077347C}">
      <dsp:nvSpPr>
        <dsp:cNvPr id="0" name=""/>
        <dsp:cNvSpPr/>
      </dsp:nvSpPr>
      <dsp:spPr>
        <a:xfrm>
          <a:off x="5804924" y="2181950"/>
          <a:ext cx="269983" cy="827949"/>
        </a:xfrm>
        <a:custGeom>
          <a:avLst/>
          <a:gdLst/>
          <a:ahLst/>
          <a:cxnLst/>
          <a:rect l="0" t="0" r="0" b="0"/>
          <a:pathLst>
            <a:path>
              <a:moveTo>
                <a:pt x="0" y="0"/>
              </a:moveTo>
              <a:lnTo>
                <a:pt x="0" y="827949"/>
              </a:lnTo>
              <a:lnTo>
                <a:pt x="269983" y="82794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AA8BED-9604-4663-AA6B-851AA5710F3C}">
      <dsp:nvSpPr>
        <dsp:cNvPr id="0" name=""/>
        <dsp:cNvSpPr/>
      </dsp:nvSpPr>
      <dsp:spPr>
        <a:xfrm>
          <a:off x="4347013" y="904028"/>
          <a:ext cx="2177867" cy="377976"/>
        </a:xfrm>
        <a:custGeom>
          <a:avLst/>
          <a:gdLst/>
          <a:ahLst/>
          <a:cxnLst/>
          <a:rect l="0" t="0" r="0" b="0"/>
          <a:pathLst>
            <a:path>
              <a:moveTo>
                <a:pt x="0" y="0"/>
              </a:moveTo>
              <a:lnTo>
                <a:pt x="0" y="188988"/>
              </a:lnTo>
              <a:lnTo>
                <a:pt x="2177867" y="188988"/>
              </a:lnTo>
              <a:lnTo>
                <a:pt x="2177867" y="37797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B0436F-66A2-4B73-A643-8BD8A9EA41C4}">
      <dsp:nvSpPr>
        <dsp:cNvPr id="0" name=""/>
        <dsp:cNvSpPr/>
      </dsp:nvSpPr>
      <dsp:spPr>
        <a:xfrm>
          <a:off x="3627057" y="2181950"/>
          <a:ext cx="269983" cy="3383793"/>
        </a:xfrm>
        <a:custGeom>
          <a:avLst/>
          <a:gdLst/>
          <a:ahLst/>
          <a:cxnLst/>
          <a:rect l="0" t="0" r="0" b="0"/>
          <a:pathLst>
            <a:path>
              <a:moveTo>
                <a:pt x="0" y="0"/>
              </a:moveTo>
              <a:lnTo>
                <a:pt x="0" y="3383793"/>
              </a:lnTo>
              <a:lnTo>
                <a:pt x="269983" y="3383793"/>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FB38B2-0CFD-4102-B162-7CAE2D75317A}">
      <dsp:nvSpPr>
        <dsp:cNvPr id="0" name=""/>
        <dsp:cNvSpPr/>
      </dsp:nvSpPr>
      <dsp:spPr>
        <a:xfrm>
          <a:off x="3627057" y="2181950"/>
          <a:ext cx="269983" cy="2105871"/>
        </a:xfrm>
        <a:custGeom>
          <a:avLst/>
          <a:gdLst/>
          <a:ahLst/>
          <a:cxnLst/>
          <a:rect l="0" t="0" r="0" b="0"/>
          <a:pathLst>
            <a:path>
              <a:moveTo>
                <a:pt x="0" y="0"/>
              </a:moveTo>
              <a:lnTo>
                <a:pt x="0" y="2105871"/>
              </a:lnTo>
              <a:lnTo>
                <a:pt x="269983" y="210587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267338-8193-4CDA-A14E-BEA06B559BE7}">
      <dsp:nvSpPr>
        <dsp:cNvPr id="0" name=""/>
        <dsp:cNvSpPr/>
      </dsp:nvSpPr>
      <dsp:spPr>
        <a:xfrm>
          <a:off x="3627057" y="2181950"/>
          <a:ext cx="269983" cy="827949"/>
        </a:xfrm>
        <a:custGeom>
          <a:avLst/>
          <a:gdLst/>
          <a:ahLst/>
          <a:cxnLst/>
          <a:rect l="0" t="0" r="0" b="0"/>
          <a:pathLst>
            <a:path>
              <a:moveTo>
                <a:pt x="0" y="0"/>
              </a:moveTo>
              <a:lnTo>
                <a:pt x="0" y="827949"/>
              </a:lnTo>
              <a:lnTo>
                <a:pt x="269983" y="82794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1F3A3C-D48C-41FA-841B-78CDEF3FE30D}">
      <dsp:nvSpPr>
        <dsp:cNvPr id="0" name=""/>
        <dsp:cNvSpPr/>
      </dsp:nvSpPr>
      <dsp:spPr>
        <a:xfrm>
          <a:off x="4301293" y="904028"/>
          <a:ext cx="91440" cy="377976"/>
        </a:xfrm>
        <a:custGeom>
          <a:avLst/>
          <a:gdLst/>
          <a:ahLst/>
          <a:cxnLst/>
          <a:rect l="0" t="0" r="0" b="0"/>
          <a:pathLst>
            <a:path>
              <a:moveTo>
                <a:pt x="45720" y="0"/>
              </a:moveTo>
              <a:lnTo>
                <a:pt x="45720" y="37797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FA60DD-BF8D-4171-B58A-B711B0341D47}">
      <dsp:nvSpPr>
        <dsp:cNvPr id="0" name=""/>
        <dsp:cNvSpPr/>
      </dsp:nvSpPr>
      <dsp:spPr>
        <a:xfrm>
          <a:off x="1449190" y="2181950"/>
          <a:ext cx="269983" cy="827949"/>
        </a:xfrm>
        <a:custGeom>
          <a:avLst/>
          <a:gdLst/>
          <a:ahLst/>
          <a:cxnLst/>
          <a:rect l="0" t="0" r="0" b="0"/>
          <a:pathLst>
            <a:path>
              <a:moveTo>
                <a:pt x="0" y="0"/>
              </a:moveTo>
              <a:lnTo>
                <a:pt x="0" y="827949"/>
              </a:lnTo>
              <a:lnTo>
                <a:pt x="269983" y="82794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C28265-6E18-4213-AAC3-3B5647C159BB}">
      <dsp:nvSpPr>
        <dsp:cNvPr id="0" name=""/>
        <dsp:cNvSpPr/>
      </dsp:nvSpPr>
      <dsp:spPr>
        <a:xfrm>
          <a:off x="2169146" y="904028"/>
          <a:ext cx="2177867" cy="377976"/>
        </a:xfrm>
        <a:custGeom>
          <a:avLst/>
          <a:gdLst/>
          <a:ahLst/>
          <a:cxnLst/>
          <a:rect l="0" t="0" r="0" b="0"/>
          <a:pathLst>
            <a:path>
              <a:moveTo>
                <a:pt x="2177867" y="0"/>
              </a:moveTo>
              <a:lnTo>
                <a:pt x="2177867" y="188988"/>
              </a:lnTo>
              <a:lnTo>
                <a:pt x="0" y="188988"/>
              </a:lnTo>
              <a:lnTo>
                <a:pt x="0" y="37797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6F2B57-508B-435A-B166-C4A7CA8E5980}">
      <dsp:nvSpPr>
        <dsp:cNvPr id="0" name=""/>
        <dsp:cNvSpPr/>
      </dsp:nvSpPr>
      <dsp:spPr>
        <a:xfrm>
          <a:off x="3447068" y="4083"/>
          <a:ext cx="1799890" cy="89994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Theoretical approaches</a:t>
          </a:r>
          <a:endParaRPr lang="en-CA" sz="2000" kern="1200" dirty="0"/>
        </a:p>
      </dsp:txBody>
      <dsp:txXfrm>
        <a:off x="3447068" y="4083"/>
        <a:ext cx="1799890" cy="899945"/>
      </dsp:txXfrm>
    </dsp:sp>
    <dsp:sp modelId="{61267220-0D67-47A1-B9D6-B516A3BEDD96}">
      <dsp:nvSpPr>
        <dsp:cNvPr id="0" name=""/>
        <dsp:cNvSpPr/>
      </dsp:nvSpPr>
      <dsp:spPr>
        <a:xfrm>
          <a:off x="1269201" y="1282005"/>
          <a:ext cx="1799890" cy="89994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Describing / guiding a process</a:t>
          </a:r>
          <a:endParaRPr lang="en-CA" sz="2000" kern="1200" dirty="0"/>
        </a:p>
      </dsp:txBody>
      <dsp:txXfrm>
        <a:off x="1269201" y="1282005"/>
        <a:ext cx="1799890" cy="899945"/>
      </dsp:txXfrm>
    </dsp:sp>
    <dsp:sp modelId="{3127EF4A-8080-4D6E-9FF6-22B16D11B5C7}">
      <dsp:nvSpPr>
        <dsp:cNvPr id="0" name=""/>
        <dsp:cNvSpPr/>
      </dsp:nvSpPr>
      <dsp:spPr>
        <a:xfrm>
          <a:off x="1719174" y="2559927"/>
          <a:ext cx="1799890" cy="89994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2060"/>
              </a:solidFill>
            </a:rPr>
            <a:t>Process models</a:t>
          </a:r>
          <a:endParaRPr lang="en-CA" sz="2000" kern="1200" dirty="0">
            <a:solidFill>
              <a:srgbClr val="002060"/>
            </a:solidFill>
          </a:endParaRPr>
        </a:p>
      </dsp:txBody>
      <dsp:txXfrm>
        <a:off x="1719174" y="2559927"/>
        <a:ext cx="1799890" cy="899945"/>
      </dsp:txXfrm>
    </dsp:sp>
    <dsp:sp modelId="{6D118365-7FEE-4328-BDDA-A888677771E1}">
      <dsp:nvSpPr>
        <dsp:cNvPr id="0" name=""/>
        <dsp:cNvSpPr/>
      </dsp:nvSpPr>
      <dsp:spPr>
        <a:xfrm>
          <a:off x="3447068" y="1282005"/>
          <a:ext cx="1799890" cy="89994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Explaining what influences outcomes</a:t>
          </a:r>
          <a:endParaRPr lang="en-CA" sz="2000" kern="1200" dirty="0"/>
        </a:p>
      </dsp:txBody>
      <dsp:txXfrm>
        <a:off x="3447068" y="1282005"/>
        <a:ext cx="1799890" cy="899945"/>
      </dsp:txXfrm>
    </dsp:sp>
    <dsp:sp modelId="{A707E9D1-3633-40DE-B032-FB968F17E426}">
      <dsp:nvSpPr>
        <dsp:cNvPr id="0" name=""/>
        <dsp:cNvSpPr/>
      </dsp:nvSpPr>
      <dsp:spPr>
        <a:xfrm>
          <a:off x="3897041" y="2559927"/>
          <a:ext cx="1799890" cy="89994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2060"/>
              </a:solidFill>
            </a:rPr>
            <a:t>Determinant frameworks</a:t>
          </a:r>
          <a:endParaRPr lang="en-CA" sz="2000" kern="1200" dirty="0">
            <a:solidFill>
              <a:srgbClr val="002060"/>
            </a:solidFill>
          </a:endParaRPr>
        </a:p>
      </dsp:txBody>
      <dsp:txXfrm>
        <a:off x="3897041" y="2559927"/>
        <a:ext cx="1799890" cy="899945"/>
      </dsp:txXfrm>
    </dsp:sp>
    <dsp:sp modelId="{48696ED1-2FF9-4B8E-9465-362F337C021F}">
      <dsp:nvSpPr>
        <dsp:cNvPr id="0" name=""/>
        <dsp:cNvSpPr/>
      </dsp:nvSpPr>
      <dsp:spPr>
        <a:xfrm>
          <a:off x="3897041" y="3837849"/>
          <a:ext cx="1799890" cy="89994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2060"/>
              </a:solidFill>
            </a:rPr>
            <a:t>Classic theories</a:t>
          </a:r>
          <a:endParaRPr lang="en-CA" sz="2000" kern="1200" dirty="0">
            <a:solidFill>
              <a:srgbClr val="002060"/>
            </a:solidFill>
          </a:endParaRPr>
        </a:p>
      </dsp:txBody>
      <dsp:txXfrm>
        <a:off x="3897041" y="3837849"/>
        <a:ext cx="1799890" cy="899945"/>
      </dsp:txXfrm>
    </dsp:sp>
    <dsp:sp modelId="{C066F97E-82EA-453A-AF30-21E0D8204BBA}">
      <dsp:nvSpPr>
        <dsp:cNvPr id="0" name=""/>
        <dsp:cNvSpPr/>
      </dsp:nvSpPr>
      <dsp:spPr>
        <a:xfrm>
          <a:off x="3897041" y="5115771"/>
          <a:ext cx="1799890" cy="89994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2060"/>
              </a:solidFill>
            </a:rPr>
            <a:t>Implementation theories</a:t>
          </a:r>
          <a:endParaRPr lang="en-CA" sz="2000" kern="1200" dirty="0">
            <a:solidFill>
              <a:srgbClr val="002060"/>
            </a:solidFill>
          </a:endParaRPr>
        </a:p>
      </dsp:txBody>
      <dsp:txXfrm>
        <a:off x="3897041" y="5115771"/>
        <a:ext cx="1799890" cy="899945"/>
      </dsp:txXfrm>
    </dsp:sp>
    <dsp:sp modelId="{9DA61BB2-28E2-4B02-BDDE-03D712D4A6E7}">
      <dsp:nvSpPr>
        <dsp:cNvPr id="0" name=""/>
        <dsp:cNvSpPr/>
      </dsp:nvSpPr>
      <dsp:spPr>
        <a:xfrm>
          <a:off x="5624935" y="1282005"/>
          <a:ext cx="1799890" cy="89994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Evaluating the process</a:t>
          </a:r>
          <a:endParaRPr lang="en-CA" sz="2000" kern="1200" dirty="0"/>
        </a:p>
      </dsp:txBody>
      <dsp:txXfrm>
        <a:off x="5624935" y="1282005"/>
        <a:ext cx="1799890" cy="899945"/>
      </dsp:txXfrm>
    </dsp:sp>
    <dsp:sp modelId="{F4432624-4532-4372-9049-319174F706A5}">
      <dsp:nvSpPr>
        <dsp:cNvPr id="0" name=""/>
        <dsp:cNvSpPr/>
      </dsp:nvSpPr>
      <dsp:spPr>
        <a:xfrm>
          <a:off x="6074908" y="2559927"/>
          <a:ext cx="1799890" cy="89994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2060"/>
              </a:solidFill>
            </a:rPr>
            <a:t>Evaluation frameworks</a:t>
          </a:r>
          <a:endParaRPr lang="en-CA" sz="2000" kern="1200" dirty="0">
            <a:solidFill>
              <a:srgbClr val="002060"/>
            </a:solidFill>
          </a:endParaRPr>
        </a:p>
      </dsp:txBody>
      <dsp:txXfrm>
        <a:off x="6074908" y="2559927"/>
        <a:ext cx="1799890" cy="899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D0A13-051F-4FEE-A075-683EAEFE2C2C}">
      <dsp:nvSpPr>
        <dsp:cNvPr id="0" name=""/>
        <dsp:cNvSpPr/>
      </dsp:nvSpPr>
      <dsp:spPr>
        <a:xfrm rot="5400000">
          <a:off x="-198078" y="213959"/>
          <a:ext cx="1320526" cy="92436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ts val="200"/>
            </a:spcAft>
          </a:pPr>
          <a:r>
            <a:rPr lang="en-US" sz="1800" b="1" kern="1200" dirty="0" smtClean="0"/>
            <a:t>Li </a:t>
          </a:r>
        </a:p>
        <a:p>
          <a:pPr lvl="0" algn="ctr" defTabSz="800100">
            <a:lnSpc>
              <a:spcPct val="90000"/>
            </a:lnSpc>
            <a:spcBef>
              <a:spcPct val="0"/>
            </a:spcBef>
            <a:spcAft>
              <a:spcPts val="200"/>
            </a:spcAft>
          </a:pPr>
          <a:r>
            <a:rPr lang="en-US" sz="1800" b="1" kern="1200" dirty="0" smtClean="0"/>
            <a:t>1998 </a:t>
          </a:r>
        </a:p>
      </dsp:txBody>
      <dsp:txXfrm rot="-5400000">
        <a:off x="1" y="478064"/>
        <a:ext cx="924368" cy="396158"/>
      </dsp:txXfrm>
    </dsp:sp>
    <dsp:sp modelId="{0947DC5E-F9A0-4746-84A6-56E2D2B8104F}">
      <dsp:nvSpPr>
        <dsp:cNvPr id="0" name=""/>
        <dsp:cNvSpPr/>
      </dsp:nvSpPr>
      <dsp:spPr>
        <a:xfrm rot="5400000">
          <a:off x="4147587" y="-3219857"/>
          <a:ext cx="858793" cy="730523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smtClean="0"/>
            <a:t>Canada</a:t>
          </a:r>
          <a:r>
            <a:rPr lang="en-US" sz="2300" kern="1200" dirty="0" smtClean="0"/>
            <a:t>: 1 in 3 used modalities of uncertain effectiveness</a:t>
          </a:r>
          <a:endParaRPr lang="en-CA" sz="2300" kern="1200" dirty="0"/>
        </a:p>
        <a:p>
          <a:pPr marL="228600" lvl="1" indent="-228600" algn="l" defTabSz="1022350">
            <a:lnSpc>
              <a:spcPct val="90000"/>
            </a:lnSpc>
            <a:spcBef>
              <a:spcPct val="0"/>
            </a:spcBef>
            <a:spcAft>
              <a:spcPct val="15000"/>
            </a:spcAft>
            <a:buChar char="••"/>
          </a:pPr>
          <a:r>
            <a:rPr lang="en-US" sz="2300" kern="1200" dirty="0" smtClean="0"/>
            <a:t>Only 46% thought practice guidelines were useful</a:t>
          </a:r>
          <a:endParaRPr lang="en-CA" sz="2300" kern="1200" dirty="0"/>
        </a:p>
      </dsp:txBody>
      <dsp:txXfrm rot="-5400000">
        <a:off x="924369" y="45284"/>
        <a:ext cx="7263308" cy="774947"/>
      </dsp:txXfrm>
    </dsp:sp>
    <dsp:sp modelId="{5FABA4D4-A160-4863-B8A1-9DFB450424D9}">
      <dsp:nvSpPr>
        <dsp:cNvPr id="0" name=""/>
        <dsp:cNvSpPr/>
      </dsp:nvSpPr>
      <dsp:spPr>
        <a:xfrm rot="5400000">
          <a:off x="-198078" y="1388676"/>
          <a:ext cx="1320526" cy="924368"/>
        </a:xfrm>
        <a:prstGeom prst="chevron">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ts val="200"/>
            </a:spcAft>
          </a:pPr>
          <a:r>
            <a:rPr lang="en-US" sz="1800" b="1" kern="1200" dirty="0" smtClean="0"/>
            <a:t>Harte </a:t>
          </a:r>
        </a:p>
        <a:p>
          <a:pPr lvl="0" algn="ctr" defTabSz="800100">
            <a:lnSpc>
              <a:spcPct val="90000"/>
            </a:lnSpc>
            <a:spcBef>
              <a:spcPct val="0"/>
            </a:spcBef>
            <a:spcAft>
              <a:spcPts val="200"/>
            </a:spcAft>
          </a:pPr>
          <a:r>
            <a:rPr lang="en-US" sz="1800" b="1" kern="1200" dirty="0" smtClean="0"/>
            <a:t>2005</a:t>
          </a:r>
          <a:endParaRPr lang="en-CA" sz="1800" b="1" kern="1200" dirty="0"/>
        </a:p>
      </dsp:txBody>
      <dsp:txXfrm rot="-5400000">
        <a:off x="1" y="1652781"/>
        <a:ext cx="924368" cy="396158"/>
      </dsp:txXfrm>
    </dsp:sp>
    <dsp:sp modelId="{9CA91492-AA6E-4318-8046-C92EB2B38426}">
      <dsp:nvSpPr>
        <dsp:cNvPr id="0" name=""/>
        <dsp:cNvSpPr/>
      </dsp:nvSpPr>
      <dsp:spPr>
        <a:xfrm rot="5400000">
          <a:off x="4147813" y="-2045366"/>
          <a:ext cx="858342" cy="7305231"/>
        </a:xfrm>
        <a:prstGeom prst="round2SameRect">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smtClean="0"/>
            <a:t>UK</a:t>
          </a:r>
          <a:r>
            <a:rPr lang="en-US" sz="2300" kern="1200" dirty="0" smtClean="0"/>
            <a:t>: 41% used lumbar traction</a:t>
          </a:r>
          <a:endParaRPr lang="en-CA" sz="2300" kern="1200" dirty="0"/>
        </a:p>
      </dsp:txBody>
      <dsp:txXfrm rot="-5400000">
        <a:off x="924369" y="1219979"/>
        <a:ext cx="7263330" cy="774540"/>
      </dsp:txXfrm>
    </dsp:sp>
    <dsp:sp modelId="{1667959B-A74A-4E2B-BEFD-E77FE67C0378}">
      <dsp:nvSpPr>
        <dsp:cNvPr id="0" name=""/>
        <dsp:cNvSpPr/>
      </dsp:nvSpPr>
      <dsp:spPr>
        <a:xfrm rot="5400000">
          <a:off x="-198078" y="2563392"/>
          <a:ext cx="1320526" cy="924368"/>
        </a:xfrm>
        <a:prstGeom prst="chevron">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ts val="200"/>
            </a:spcAft>
          </a:pPr>
          <a:r>
            <a:rPr lang="en-US" sz="1800" b="1" kern="1200" dirty="0" smtClean="0"/>
            <a:t>Bishop</a:t>
          </a:r>
        </a:p>
        <a:p>
          <a:pPr lvl="0" algn="ctr" defTabSz="800100">
            <a:lnSpc>
              <a:spcPct val="90000"/>
            </a:lnSpc>
            <a:spcBef>
              <a:spcPct val="0"/>
            </a:spcBef>
            <a:spcAft>
              <a:spcPts val="200"/>
            </a:spcAft>
          </a:pPr>
          <a:r>
            <a:rPr lang="en-US" sz="1800" b="1" kern="1200" dirty="0" smtClean="0"/>
            <a:t> 2008</a:t>
          </a:r>
        </a:p>
      </dsp:txBody>
      <dsp:txXfrm rot="-5400000">
        <a:off x="1" y="2827497"/>
        <a:ext cx="924368" cy="396158"/>
      </dsp:txXfrm>
    </dsp:sp>
    <dsp:sp modelId="{3858CD45-E999-4580-80F2-D3E1BEFA4C89}">
      <dsp:nvSpPr>
        <dsp:cNvPr id="0" name=""/>
        <dsp:cNvSpPr/>
      </dsp:nvSpPr>
      <dsp:spPr>
        <a:xfrm rot="5400000">
          <a:off x="4147813" y="-870649"/>
          <a:ext cx="858342" cy="7305231"/>
        </a:xfrm>
        <a:prstGeom prst="round2SameRect">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smtClean="0"/>
            <a:t>UK</a:t>
          </a:r>
          <a:r>
            <a:rPr lang="en-US" sz="2300" kern="1200" dirty="0" smtClean="0"/>
            <a:t>: 28% of health professionals advised patients to remain off work</a:t>
          </a:r>
          <a:endParaRPr lang="en-CA" sz="2300" kern="1200" dirty="0"/>
        </a:p>
      </dsp:txBody>
      <dsp:txXfrm rot="-5400000">
        <a:off x="924369" y="2394696"/>
        <a:ext cx="7263330" cy="774540"/>
      </dsp:txXfrm>
    </dsp:sp>
    <dsp:sp modelId="{6160894A-0F96-49AC-A3CE-103761448257}">
      <dsp:nvSpPr>
        <dsp:cNvPr id="0" name=""/>
        <dsp:cNvSpPr/>
      </dsp:nvSpPr>
      <dsp:spPr>
        <a:xfrm rot="5400000">
          <a:off x="-198078" y="3728952"/>
          <a:ext cx="1320526" cy="924368"/>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ts val="200"/>
            </a:spcAft>
          </a:pPr>
          <a:r>
            <a:rPr lang="en-US" sz="1800" b="1" kern="1200" dirty="0" err="1" smtClean="0"/>
            <a:t>Hendrick</a:t>
          </a:r>
          <a:endParaRPr lang="en-US" sz="1800" b="1" kern="1200" dirty="0" smtClean="0"/>
        </a:p>
        <a:p>
          <a:pPr lvl="0" algn="ctr" defTabSz="800100">
            <a:lnSpc>
              <a:spcPct val="90000"/>
            </a:lnSpc>
            <a:spcBef>
              <a:spcPct val="0"/>
            </a:spcBef>
            <a:spcAft>
              <a:spcPts val="200"/>
            </a:spcAft>
          </a:pPr>
          <a:r>
            <a:rPr lang="en-US" sz="1800" b="1" kern="1200" dirty="0" smtClean="0"/>
            <a:t>2013</a:t>
          </a:r>
          <a:endParaRPr lang="en-CA" sz="1800" b="1" kern="1200" dirty="0"/>
        </a:p>
      </dsp:txBody>
      <dsp:txXfrm rot="-5400000">
        <a:off x="1" y="3993057"/>
        <a:ext cx="924368" cy="396158"/>
      </dsp:txXfrm>
    </dsp:sp>
    <dsp:sp modelId="{826A36AB-6B9D-44A8-A305-716DBBA6C2EB}">
      <dsp:nvSpPr>
        <dsp:cNvPr id="0" name=""/>
        <dsp:cNvSpPr/>
      </dsp:nvSpPr>
      <dsp:spPr>
        <a:xfrm rot="5400000">
          <a:off x="4147813" y="304067"/>
          <a:ext cx="858342" cy="7305231"/>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smtClean="0"/>
            <a:t>NZ</a:t>
          </a:r>
          <a:r>
            <a:rPr lang="en-US" sz="2300" kern="1200" dirty="0" smtClean="0"/>
            <a:t>: 95% of PTs advised return to normal/light duties</a:t>
          </a:r>
          <a:endParaRPr lang="en-CA" sz="2300" kern="1200" dirty="0"/>
        </a:p>
        <a:p>
          <a:pPr marL="228600" lvl="1" indent="-228600" algn="l" defTabSz="1022350">
            <a:lnSpc>
              <a:spcPct val="90000"/>
            </a:lnSpc>
            <a:spcBef>
              <a:spcPct val="0"/>
            </a:spcBef>
            <a:spcAft>
              <a:spcPct val="15000"/>
            </a:spcAft>
            <a:buChar char="••"/>
          </a:pPr>
          <a:r>
            <a:rPr lang="en-US" sz="2300" kern="1200" dirty="0" smtClean="0"/>
            <a:t>Only 52% thought practice guidelines were useful</a:t>
          </a:r>
          <a:endParaRPr lang="en-CA" sz="2300" kern="1200" dirty="0"/>
        </a:p>
      </dsp:txBody>
      <dsp:txXfrm rot="-5400000">
        <a:off x="924369" y="3569413"/>
        <a:ext cx="7263330" cy="77454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E05AF6B8-437C-494C-80F4-10393FE560D9}" type="datetimeFigureOut">
              <a:rPr lang="en-US" smtClean="0"/>
              <a:t>5/2/2016</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0D1AC066-B154-4D5C-8095-20EF617CE512}" type="slidenum">
              <a:rPr lang="en-US" smtClean="0"/>
              <a:t>‹#›</a:t>
            </a:fld>
            <a:endParaRPr lang="en-US"/>
          </a:p>
        </p:txBody>
      </p:sp>
    </p:spTree>
    <p:extLst>
      <p:ext uri="{BB962C8B-B14F-4D97-AF65-F5344CB8AC3E}">
        <p14:creationId xmlns:p14="http://schemas.microsoft.com/office/powerpoint/2010/main" val="404552116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4095" units="cm"/>
          <inkml:channel name="Y" type="integer" max="4095" units="cm"/>
          <inkml:channel name="T" type="integer" max="2.14748E9" units="dev"/>
        </inkml:traceFormat>
        <inkml:channelProperties>
          <inkml:channelProperty channel="X" name="resolution" value="132.4814" units="1/cm"/>
          <inkml:channelProperty channel="Y" name="resolution" value="235.48016" units="1/cm"/>
          <inkml:channelProperty channel="T" name="resolution" value="1" units="1/dev"/>
        </inkml:channelProperties>
      </inkml:inkSource>
      <inkml:timestamp xml:id="ts0" timeString="2015-10-15T21:09:44.379"/>
    </inkml:context>
    <inkml:brush xml:id="br0">
      <inkml:brushProperty name="width" value="0.04667" units="cm"/>
      <inkml:brushProperty name="height" value="0.04667" units="cm"/>
      <inkml:brushProperty name="fitToCurve" value="1"/>
    </inkml:brush>
  </inkml:definitions>
  <inkml:trace contextRef="#ctx0" brushRef="#br0">15789 7824 0,'0'0'0,"0"0"0,0 0 0,0 0 0,0 0 16,0 0-16,0 0 0,0 0 0,0 0 0,0 0 0,0 0 0,0 0 15,0 0-15,0 0 0,0 0 0,0 0 0,0 0 0,0 0 16,0 0-16,0 0 0,0 0 0,0 0 0,0 0 0,0 0 16,0 0-16,0 0 0,0 0 0,0 0 0,0 0 0,0 0 15</inkml:trace>
</inkml:ink>
</file>

<file path=ppt/ink/ink2.xml><?xml version="1.0" encoding="utf-8"?>
<inkml:ink xmlns:inkml="http://www.w3.org/2003/InkML">
  <inkml:definitions>
    <inkml:context xml:id="ctx0">
      <inkml:inkSource xml:id="inkSrc0">
        <inkml:traceFormat>
          <inkml:channel name="X" type="integer" max="4095" units="cm"/>
          <inkml:channel name="Y" type="integer" max="4095" units="cm"/>
          <inkml:channel name="T" type="integer" max="2.14748E9" units="dev"/>
        </inkml:traceFormat>
        <inkml:channelProperties>
          <inkml:channelProperty channel="X" name="resolution" value="132.4814" units="1/cm"/>
          <inkml:channelProperty channel="Y" name="resolution" value="235.48016" units="1/cm"/>
          <inkml:channelProperty channel="T" name="resolution" value="1" units="1/dev"/>
        </inkml:channelProperties>
      </inkml:inkSource>
      <inkml:timestamp xml:id="ts0" timeString="2015-10-15T21:09:44.379"/>
    </inkml:context>
    <inkml:brush xml:id="br0">
      <inkml:brushProperty name="width" value="0.04667" units="cm"/>
      <inkml:brushProperty name="height" value="0.04667" units="cm"/>
      <inkml:brushProperty name="fitToCurve" value="1"/>
    </inkml:brush>
  </inkml:definitions>
  <inkml:trace contextRef="#ctx0" brushRef="#br0">15789 7824 0,'0'0'0,"0"0"0,0 0 0,0 0 0,0 0 16,0 0-16,0 0 0,0 0 0,0 0 0,0 0 0,0 0 0,0 0 15,0 0-15,0 0 0,0 0 0,0 0 0,0 0 0,0 0 16,0 0-16,0 0 0,0 0 0,0 0 0,0 0 0,0 0 16,0 0-16,0 0 0,0 0 0,0 0 0,0 0 0,0 0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CA"/>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612F65E0-B745-4831-8C2E-36687D909903}" type="datetimeFigureOut">
              <a:rPr lang="en-CA" smtClean="0"/>
              <a:t>2016-05-02</a:t>
            </a:fld>
            <a:endParaRPr lang="en-CA"/>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7" tIns="46749" rIns="93497" bIns="46749" rtlCol="0" anchor="ctr"/>
          <a:lstStyle/>
          <a:p>
            <a:endParaRPr lang="en-CA"/>
          </a:p>
        </p:txBody>
      </p:sp>
      <p:sp>
        <p:nvSpPr>
          <p:cNvPr id="5" name="Notes Placeholder 4"/>
          <p:cNvSpPr>
            <a:spLocks noGrp="1"/>
          </p:cNvSpPr>
          <p:nvPr>
            <p:ph type="body" sz="quarter" idx="3"/>
          </p:nvPr>
        </p:nvSpPr>
        <p:spPr>
          <a:xfrm>
            <a:off x="173831" y="4480004"/>
            <a:ext cx="6705600" cy="4362026"/>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CA"/>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BDA80BE0-DCD0-451A-A486-86E330419F16}" type="slidenum">
              <a:rPr lang="en-CA" smtClean="0"/>
              <a:t>‹#›</a:t>
            </a:fld>
            <a:endParaRPr lang="en-CA"/>
          </a:p>
        </p:txBody>
      </p:sp>
    </p:spTree>
    <p:extLst>
      <p:ext uri="{BB962C8B-B14F-4D97-AF65-F5344CB8AC3E}">
        <p14:creationId xmlns:p14="http://schemas.microsoft.com/office/powerpoint/2010/main" val="416555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DA80BE0-DCD0-451A-A486-86E330419F16}" type="slidenum">
              <a:rPr lang="en-CA" smtClean="0"/>
              <a:t>1</a:t>
            </a:fld>
            <a:endParaRPr lang="en-CA"/>
          </a:p>
        </p:txBody>
      </p:sp>
    </p:spTree>
    <p:extLst>
      <p:ext uri="{BB962C8B-B14F-4D97-AF65-F5344CB8AC3E}">
        <p14:creationId xmlns:p14="http://schemas.microsoft.com/office/powerpoint/2010/main" val="1690803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defTabSz="934974">
              <a:buFont typeface="Arial" panose="020B0604020202020204" pitchFamily="34" charset="0"/>
              <a:buChar char="•"/>
              <a:defRPr/>
            </a:pPr>
            <a:r>
              <a:rPr lang="en-CA" dirty="0"/>
              <a:t>Reasons for RA patients feeling reluctant about using medications include: 1) a lack of health professional advice, 2) fear of side effects, 3) preference to avoid medications, and 4) perceived lack of need. Further, patients have perceived a shortage of credible and user-friendly information about treatment options.</a:t>
            </a:r>
          </a:p>
          <a:p>
            <a:pPr marL="175308" indent="-175308" defTabSz="934974">
              <a:buFont typeface="Arial" panose="020B0604020202020204" pitchFamily="34" charset="0"/>
              <a:buChar char="•"/>
              <a:defRPr/>
            </a:pPr>
            <a:r>
              <a:rPr lang="en-US" dirty="0"/>
              <a:t>Our qualitative interview further revealed that patients felt uncertain about taking DMARDs. On the one hand, they were concern about the consequences of RA. On the other hand, they worried about the side effects. </a:t>
            </a:r>
            <a:endParaRPr lang="en-CA" dirty="0" smtClean="0"/>
          </a:p>
          <a:p>
            <a:endParaRPr lang="en-CA" dirty="0"/>
          </a:p>
        </p:txBody>
      </p:sp>
      <p:sp>
        <p:nvSpPr>
          <p:cNvPr id="4" name="Slide Number Placeholder 3"/>
          <p:cNvSpPr>
            <a:spLocks noGrp="1"/>
          </p:cNvSpPr>
          <p:nvPr>
            <p:ph type="sldNum" sz="quarter" idx="10"/>
          </p:nvPr>
        </p:nvSpPr>
        <p:spPr/>
        <p:txBody>
          <a:bodyPr/>
          <a:lstStyle/>
          <a:p>
            <a:fld id="{BDA80BE0-DCD0-451A-A486-86E330419F16}" type="slidenum">
              <a:rPr lang="en-CA" smtClean="0"/>
              <a:t>10</a:t>
            </a:fld>
            <a:endParaRPr lang="en-CA"/>
          </a:p>
        </p:txBody>
      </p:sp>
    </p:spTree>
    <p:extLst>
      <p:ext uri="{BB962C8B-B14F-4D97-AF65-F5344CB8AC3E}">
        <p14:creationId xmlns:p14="http://schemas.microsoft.com/office/powerpoint/2010/main" val="339353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dirty="0" smtClean="0"/>
              <a:t>Based on these</a:t>
            </a:r>
            <a:r>
              <a:rPr lang="en-US" baseline="0" dirty="0" smtClean="0"/>
              <a:t> findings, our consultation with patient partners, and the literature on shared decision-making, we developed an online patient decision aid called ANSWER. ANSWER was created based on the information from the Cochrane systematic review on methotrexate and clinical practice guidelines on RA management. </a:t>
            </a:r>
          </a:p>
          <a:p>
            <a:pPr marL="175308" indent="-175308">
              <a:buFont typeface="Arial" panose="020B0604020202020204" pitchFamily="34" charset="0"/>
              <a:buChar char="•"/>
            </a:pPr>
            <a:r>
              <a:rPr lang="en-US" baseline="0" dirty="0" smtClean="0"/>
              <a:t>One challenge of the traditional patient decision aid was that it presented the evidence in a clear, but dry style,. So they were not very engaging, which was part of the reasons why the uptake of this type tool was poor. We reviewed the literature on patient education, and subsequently adapted the information in the animated storybook format. In ANSEWR, we presented the consequences of taking methotrexate versus doing nothing in 6 animated story. At the bottom are the screenshots from the 6 stories. </a:t>
            </a:r>
          </a:p>
          <a:p>
            <a:pPr marL="175308" indent="-175308">
              <a:buFont typeface="Arial" panose="020B0604020202020204" pitchFamily="34" charset="0"/>
              <a:buChar char="•"/>
            </a:pPr>
            <a:r>
              <a:rPr lang="en-US" baseline="0" dirty="0" smtClean="0"/>
              <a:t>W</a:t>
            </a:r>
            <a:r>
              <a:rPr lang="en-US" dirty="0" smtClean="0"/>
              <a:t>e then tested the ANSWER in 30 </a:t>
            </a:r>
            <a:r>
              <a:rPr lang="en-US" baseline="0" dirty="0" smtClean="0"/>
              <a:t>patients with RA, who were advised by their rheumatologists to consider methotrexate. The results showed that patients felt less conflicted about their treatment decision, and that their knowledge about methotrexate improved significantly after using the ANSWER. </a:t>
            </a:r>
            <a:endParaRPr lang="en-CA" dirty="0"/>
          </a:p>
        </p:txBody>
      </p:sp>
      <p:sp>
        <p:nvSpPr>
          <p:cNvPr id="4" name="Slide Number Placeholder 3"/>
          <p:cNvSpPr>
            <a:spLocks noGrp="1"/>
          </p:cNvSpPr>
          <p:nvPr>
            <p:ph type="sldNum" sz="quarter" idx="10"/>
          </p:nvPr>
        </p:nvSpPr>
        <p:spPr/>
        <p:txBody>
          <a:bodyPr/>
          <a:lstStyle/>
          <a:p>
            <a:fld id="{BDA80BE0-DCD0-451A-A486-86E330419F16}" type="slidenum">
              <a:rPr lang="en-CA" smtClean="0"/>
              <a:t>11</a:t>
            </a:fld>
            <a:endParaRPr lang="en-CA"/>
          </a:p>
        </p:txBody>
      </p:sp>
    </p:spTree>
    <p:extLst>
      <p:ext uri="{BB962C8B-B14F-4D97-AF65-F5344CB8AC3E}">
        <p14:creationId xmlns:p14="http://schemas.microsoft.com/office/powerpoint/2010/main" val="2776841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dirty="0" smtClean="0"/>
              <a:t>During</a:t>
            </a:r>
            <a:r>
              <a:rPr lang="en-US" baseline="0" dirty="0" smtClean="0"/>
              <a:t> the evaluation, we also identified important barriers to the implementation of the ANSWER. We conducted a survey of rheumatologists in Canada and found that 57% were unfamiliar with patient decision aids. Also, 67% felt the use patient decision aids would require that they reorganize their practice and workflow. </a:t>
            </a:r>
            <a:endParaRPr lang="en-US" dirty="0" smtClean="0"/>
          </a:p>
          <a:p>
            <a:pPr marL="175308" indent="-175308">
              <a:buFont typeface="Arial" panose="020B0604020202020204" pitchFamily="34" charset="0"/>
              <a:buChar char="•"/>
            </a:pPr>
            <a:r>
              <a:rPr lang="en-US" dirty="0" smtClean="0"/>
              <a:t>Our</a:t>
            </a:r>
            <a:r>
              <a:rPr lang="en-US" baseline="0" dirty="0" smtClean="0"/>
              <a:t> qualitative interviews of a sample of the survey respondents have further revealed important issues and misconceptions about patient decision aids.  First, some rheumatologists viewed patient decision aids as another education tool, and so they would rather continue using what they are familiar with. Second, many felt the information presented was limiting because it is only based on RCT findings. And finally, rheumatologists felt that patients may make a decision based on the information from the patient decision aid, without consulting with their physicians. In order to implement </a:t>
            </a:r>
            <a:r>
              <a:rPr lang="en-US" baseline="0" dirty="0" err="1" smtClean="0"/>
              <a:t>PtDA</a:t>
            </a:r>
            <a:r>
              <a:rPr lang="en-US" baseline="0" dirty="0" smtClean="0"/>
              <a:t> in clinical practice, we need to tackle these issues. </a:t>
            </a:r>
            <a:endParaRPr lang="en-CA" dirty="0"/>
          </a:p>
        </p:txBody>
      </p:sp>
      <p:sp>
        <p:nvSpPr>
          <p:cNvPr id="4" name="Slide Number Placeholder 3"/>
          <p:cNvSpPr>
            <a:spLocks noGrp="1"/>
          </p:cNvSpPr>
          <p:nvPr>
            <p:ph type="sldNum" sz="quarter" idx="10"/>
          </p:nvPr>
        </p:nvSpPr>
        <p:spPr/>
        <p:txBody>
          <a:bodyPr/>
          <a:lstStyle/>
          <a:p>
            <a:fld id="{BDA80BE0-DCD0-451A-A486-86E330419F16}" type="slidenum">
              <a:rPr lang="en-CA" smtClean="0"/>
              <a:t>12</a:t>
            </a:fld>
            <a:endParaRPr lang="en-CA"/>
          </a:p>
        </p:txBody>
      </p:sp>
    </p:spTree>
    <p:extLst>
      <p:ext uri="{BB962C8B-B14F-4D97-AF65-F5344CB8AC3E}">
        <p14:creationId xmlns:p14="http://schemas.microsoft.com/office/powerpoint/2010/main" val="1615080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dirty="0" smtClean="0"/>
              <a:t>ANSWER is hosted</a:t>
            </a:r>
            <a:r>
              <a:rPr lang="en-US" baseline="0" dirty="0" smtClean="0"/>
              <a:t> by Arthritis Research Canada for public access. </a:t>
            </a:r>
            <a:r>
              <a:rPr lang="en-US" dirty="0" smtClean="0"/>
              <a:t>W</a:t>
            </a:r>
            <a:r>
              <a:rPr lang="en-US" baseline="0" dirty="0" smtClean="0"/>
              <a:t>e have also partnered with The Arthritis Society to direct their website visitors to the ANSWER. Since it was release in </a:t>
            </a:r>
            <a:r>
              <a:rPr lang="en-US" baseline="0" dirty="0" smtClean="0"/>
              <a:t>2012 up to 2014, ANSWER </a:t>
            </a:r>
            <a:r>
              <a:rPr lang="en-US" baseline="0" dirty="0" smtClean="0"/>
              <a:t>has been access by over 6,000 users. </a:t>
            </a:r>
            <a:endParaRPr lang="en-CA" dirty="0"/>
          </a:p>
        </p:txBody>
      </p:sp>
      <p:sp>
        <p:nvSpPr>
          <p:cNvPr id="4" name="Slide Number Placeholder 3"/>
          <p:cNvSpPr>
            <a:spLocks noGrp="1"/>
          </p:cNvSpPr>
          <p:nvPr>
            <p:ph type="sldNum" sz="quarter" idx="10"/>
          </p:nvPr>
        </p:nvSpPr>
        <p:spPr/>
        <p:txBody>
          <a:bodyPr/>
          <a:lstStyle/>
          <a:p>
            <a:fld id="{BDA80BE0-DCD0-451A-A486-86E330419F16}" type="slidenum">
              <a:rPr lang="en-CA" smtClean="0"/>
              <a:t>13</a:t>
            </a:fld>
            <a:endParaRPr lang="en-CA"/>
          </a:p>
        </p:txBody>
      </p:sp>
    </p:spTree>
    <p:extLst>
      <p:ext uri="{BB962C8B-B14F-4D97-AF65-F5344CB8AC3E}">
        <p14:creationId xmlns:p14="http://schemas.microsoft.com/office/powerpoint/2010/main" val="2519902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dirty="0" smtClean="0"/>
              <a:t>To</a:t>
            </a:r>
            <a:r>
              <a:rPr lang="en-US" baseline="0" dirty="0" smtClean="0"/>
              <a:t> sum it up, we applied the Knowledge-to-Action Process starting by identifying the discrepancy in the use of DMARD use by patients with RA, </a:t>
            </a:r>
          </a:p>
          <a:p>
            <a:pPr marL="175308" indent="-175308">
              <a:buFont typeface="Arial" panose="020B0604020202020204" pitchFamily="34" charset="0"/>
              <a:buChar char="•"/>
            </a:pPr>
            <a:r>
              <a:rPr lang="en-US" baseline="0" dirty="0" smtClean="0"/>
              <a:t>During the process of developing patient-friendly information on RA treatment, our qualitative study on patient’s help-seeking experience revealed important barriers and their sense of uncertainty when faced with the treatment decision. </a:t>
            </a:r>
          </a:p>
          <a:p>
            <a:pPr marL="175308" indent="-175308">
              <a:buFont typeface="Arial" panose="020B0604020202020204" pitchFamily="34" charset="0"/>
              <a:buChar char="•"/>
            </a:pPr>
            <a:r>
              <a:rPr lang="en-US" baseline="0" dirty="0" smtClean="0"/>
              <a:t>Based on the literature in share decision-making, we develop an online patient decision aid to guide patients thinking through the pros and cons about using methotrexate.</a:t>
            </a:r>
          </a:p>
          <a:p>
            <a:pPr marL="175308" indent="-175308">
              <a:buFont typeface="Arial" panose="020B0604020202020204" pitchFamily="34" charset="0"/>
              <a:buChar char="•"/>
            </a:pPr>
            <a:r>
              <a:rPr lang="en-US" baseline="0" dirty="0" smtClean="0"/>
              <a:t>We then evaluated the ANSWER tool, and confirmed the partnerships for its public release after the evaluation. </a:t>
            </a:r>
          </a:p>
          <a:p>
            <a:pPr marL="175308" indent="-175308" defTabSz="934974">
              <a:buFont typeface="Arial" panose="020B0604020202020204" pitchFamily="34" charset="0"/>
              <a:buChar char="•"/>
            </a:pPr>
            <a:r>
              <a:rPr lang="en-US" baseline="0" dirty="0" smtClean="0"/>
              <a:t>During this process, we identified issues that could affect the uptake of the ANSWER from the rheumatologist’s perspective.  We continue to work with our rheumatologist collaborators to address these issues. In addition, we are tracking the usage data for ANSWER to identify any potential issues from the patient’s perspective. </a:t>
            </a:r>
          </a:p>
          <a:p>
            <a:pPr marL="175308" indent="-175308">
              <a:buFont typeface="Arial" panose="020B0604020202020204" pitchFamily="34" charset="0"/>
              <a:buChar char="•"/>
            </a:pPr>
            <a:endParaRPr lang="en-US" baseline="0" dirty="0" smtClean="0"/>
          </a:p>
          <a:p>
            <a:pPr marL="175308" indent="-175308">
              <a:buFont typeface="Arial" panose="020B0604020202020204" pitchFamily="34" charset="0"/>
              <a:buChar char="•"/>
            </a:pPr>
            <a:endParaRPr lang="en-US" baseline="0" dirty="0" smtClean="0"/>
          </a:p>
          <a:p>
            <a:pPr marL="175308" indent="-175308">
              <a:buFont typeface="Arial" panose="020B0604020202020204" pitchFamily="34" charset="0"/>
              <a:buChar char="•"/>
            </a:pPr>
            <a:r>
              <a:rPr lang="en-US" baseline="0" dirty="0" smtClean="0"/>
              <a:t> </a:t>
            </a:r>
            <a:endParaRPr lang="en-CA" dirty="0"/>
          </a:p>
        </p:txBody>
      </p:sp>
      <p:sp>
        <p:nvSpPr>
          <p:cNvPr id="4" name="Slide Number Placeholder 3"/>
          <p:cNvSpPr>
            <a:spLocks noGrp="1"/>
          </p:cNvSpPr>
          <p:nvPr>
            <p:ph type="sldNum" sz="quarter" idx="10"/>
          </p:nvPr>
        </p:nvSpPr>
        <p:spPr/>
        <p:txBody>
          <a:bodyPr/>
          <a:lstStyle/>
          <a:p>
            <a:fld id="{BDA80BE0-DCD0-451A-A486-86E330419F16}" type="slidenum">
              <a:rPr lang="en-CA" smtClean="0"/>
              <a:t>14</a:t>
            </a:fld>
            <a:endParaRPr lang="en-CA"/>
          </a:p>
        </p:txBody>
      </p:sp>
    </p:spTree>
    <p:extLst>
      <p:ext uri="{BB962C8B-B14F-4D97-AF65-F5344CB8AC3E}">
        <p14:creationId xmlns:p14="http://schemas.microsoft.com/office/powerpoint/2010/main" val="394454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defTabSz="934974">
              <a:buFont typeface="Arial" panose="020B0604020202020204" pitchFamily="34" charset="0"/>
              <a:buChar char="•"/>
            </a:pPr>
            <a:r>
              <a:rPr lang="en-US" baseline="0" dirty="0" smtClean="0"/>
              <a:t>Building on this experience, we have received funding </a:t>
            </a:r>
            <a:r>
              <a:rPr lang="en-US" baseline="0" dirty="0" smtClean="0"/>
              <a:t>CIHR to </a:t>
            </a:r>
            <a:r>
              <a:rPr lang="en-US" baseline="0" dirty="0" smtClean="0"/>
              <a:t>develop a more comprehensive decision aid on biologics with a team of rheumatologists, decision scientists and patients. The RCT for ANSWER-2 is underway in Canada, as well as the U.S.</a:t>
            </a:r>
          </a:p>
          <a:p>
            <a:endParaRPr lang="en-CA" dirty="0"/>
          </a:p>
        </p:txBody>
      </p:sp>
      <p:sp>
        <p:nvSpPr>
          <p:cNvPr id="4" name="Slide Number Placeholder 3"/>
          <p:cNvSpPr>
            <a:spLocks noGrp="1"/>
          </p:cNvSpPr>
          <p:nvPr>
            <p:ph type="sldNum" sz="quarter" idx="10"/>
          </p:nvPr>
        </p:nvSpPr>
        <p:spPr/>
        <p:txBody>
          <a:bodyPr/>
          <a:lstStyle/>
          <a:p>
            <a:fld id="{BDA80BE0-DCD0-451A-A486-86E330419F16}" type="slidenum">
              <a:rPr lang="en-CA" smtClean="0"/>
              <a:t>15</a:t>
            </a:fld>
            <a:endParaRPr lang="en-CA"/>
          </a:p>
        </p:txBody>
      </p:sp>
    </p:spTree>
    <p:extLst>
      <p:ext uri="{BB962C8B-B14F-4D97-AF65-F5344CB8AC3E}">
        <p14:creationId xmlns:p14="http://schemas.microsoft.com/office/powerpoint/2010/main" val="3401069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dirty="0" smtClean="0"/>
              <a:t>Back</a:t>
            </a:r>
            <a:r>
              <a:rPr lang="en-US" baseline="0" dirty="0" smtClean="0"/>
              <a:t> to the diagram by Nilsen. </a:t>
            </a:r>
            <a:r>
              <a:rPr lang="en-US" dirty="0" smtClean="0"/>
              <a:t>Process models,</a:t>
            </a:r>
            <a:r>
              <a:rPr lang="en-US" baseline="0" dirty="0" smtClean="0"/>
              <a:t> such as the Knowledge-to-action Process, describe or guide the process of translating research into practice. But, what they do not do is to explain what influence implementation outcomes. To address this topic, we need to turn to Determinant Frameworks. </a:t>
            </a:r>
            <a:endParaRPr lang="en-CA" dirty="0"/>
          </a:p>
        </p:txBody>
      </p:sp>
      <p:sp>
        <p:nvSpPr>
          <p:cNvPr id="4" name="Slide Number Placeholder 3"/>
          <p:cNvSpPr>
            <a:spLocks noGrp="1"/>
          </p:cNvSpPr>
          <p:nvPr>
            <p:ph type="sldNum" sz="quarter" idx="10"/>
          </p:nvPr>
        </p:nvSpPr>
        <p:spPr/>
        <p:txBody>
          <a:bodyPr/>
          <a:lstStyle/>
          <a:p>
            <a:fld id="{BDA80BE0-DCD0-451A-A486-86E330419F16}" type="slidenum">
              <a:rPr lang="en-CA" smtClean="0"/>
              <a:t>16</a:t>
            </a:fld>
            <a:endParaRPr lang="en-CA"/>
          </a:p>
        </p:txBody>
      </p:sp>
    </p:spTree>
    <p:extLst>
      <p:ext uri="{BB962C8B-B14F-4D97-AF65-F5344CB8AC3E}">
        <p14:creationId xmlns:p14="http://schemas.microsoft.com/office/powerpoint/2010/main" val="946301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dirty="0" smtClean="0"/>
              <a:t>One of</a:t>
            </a:r>
            <a:r>
              <a:rPr lang="en-US" baseline="0" dirty="0" smtClean="0"/>
              <a:t> the most robust framework for understanding the determinants affecting implementation outcome is the Consolidated Framework for Implementation Research, or CFIR. </a:t>
            </a:r>
            <a:r>
              <a:rPr lang="en-US" dirty="0" smtClean="0"/>
              <a:t>The CFIR is a meta-theoretical framework, which</a:t>
            </a:r>
            <a:r>
              <a:rPr lang="en-US" baseline="0" dirty="0" smtClean="0"/>
              <a:t> was created from a synthesis of 19 implementation theories and models. </a:t>
            </a:r>
          </a:p>
          <a:p>
            <a:pPr marL="175308" indent="-175308">
              <a:buFont typeface="Arial" panose="020B0604020202020204" pitchFamily="34" charset="0"/>
              <a:buChar char="•"/>
            </a:pPr>
            <a:r>
              <a:rPr lang="en-US" baseline="0" dirty="0" smtClean="0"/>
              <a:t>It has 5 domains, including the health services intervention, the settings, which was divided into the outer and the inner settings, the characteristics of individuals involved, and the implementation process. </a:t>
            </a:r>
            <a:endParaRPr lang="en-CA" dirty="0"/>
          </a:p>
        </p:txBody>
      </p:sp>
      <p:sp>
        <p:nvSpPr>
          <p:cNvPr id="4" name="Slide Number Placeholder 3"/>
          <p:cNvSpPr>
            <a:spLocks noGrp="1"/>
          </p:cNvSpPr>
          <p:nvPr>
            <p:ph type="sldNum" sz="quarter" idx="10"/>
          </p:nvPr>
        </p:nvSpPr>
        <p:spPr/>
        <p:txBody>
          <a:bodyPr/>
          <a:lstStyle/>
          <a:p>
            <a:fld id="{BDA80BE0-DCD0-451A-A486-86E330419F16}" type="slidenum">
              <a:rPr lang="en-CA" smtClean="0"/>
              <a:t>17</a:t>
            </a:fld>
            <a:endParaRPr lang="en-CA"/>
          </a:p>
        </p:txBody>
      </p:sp>
    </p:spTree>
    <p:extLst>
      <p:ext uri="{BB962C8B-B14F-4D97-AF65-F5344CB8AC3E}">
        <p14:creationId xmlns:p14="http://schemas.microsoft.com/office/powerpoint/2010/main" val="512118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dirty="0" smtClean="0"/>
              <a:t>This is the schematic of CFIR which</a:t>
            </a:r>
            <a:r>
              <a:rPr lang="en-US" baseline="0" dirty="0" smtClean="0"/>
              <a:t> depicts the complex interactions between a health services intervention and the settings and individuals. The framework suggests that most health services interventions are not designed in or for the setting where it will be used. Without active adaptation, these interventions often come to a setting as  a poor fit, resisted by people who will be affected by the intervention. Therefore, an active process is needed, taking into account the characteristics of individuals and settings, to modify the intervention so that it fits the environment. </a:t>
            </a:r>
          </a:p>
          <a:p>
            <a:pPr marL="175308" indent="-175308">
              <a:buFont typeface="Arial" panose="020B0604020202020204" pitchFamily="34" charset="0"/>
              <a:buChar char="•"/>
            </a:pPr>
            <a:r>
              <a:rPr lang="en-US" baseline="0" dirty="0" smtClean="0"/>
              <a:t>An intervention can be thought of as having a Core Component, which is not modifiable, and an Adaptable Component, which can be adaptable to fit the settings without compromising the integrity of the that intervention. </a:t>
            </a:r>
          </a:p>
          <a:p>
            <a:pPr marL="175308" indent="-175308">
              <a:buFont typeface="Arial" panose="020B0604020202020204" pitchFamily="34" charset="0"/>
              <a:buChar char="•"/>
            </a:pPr>
            <a:r>
              <a:rPr lang="en-US" baseline="0" dirty="0" smtClean="0"/>
              <a:t>The next 2 domains are the outer and inner setting. Generally, the outer setting includes the economic, political and social context in which the organization resides. And the inner setting includes the structural , political and cultural contexts through which the implementation process will proceed. Changes in the outer setting can influence implementation, often mediated by the change in the inner setting. It is important to note that the line between inner and outer setting is not always clear and the interface is dynamic and sometimes messy. </a:t>
            </a:r>
            <a:endParaRPr lang="en-CA" dirty="0"/>
          </a:p>
        </p:txBody>
      </p:sp>
      <p:sp>
        <p:nvSpPr>
          <p:cNvPr id="4" name="Slide Number Placeholder 3"/>
          <p:cNvSpPr>
            <a:spLocks noGrp="1"/>
          </p:cNvSpPr>
          <p:nvPr>
            <p:ph type="sldNum" sz="quarter" idx="10"/>
          </p:nvPr>
        </p:nvSpPr>
        <p:spPr/>
        <p:txBody>
          <a:bodyPr/>
          <a:lstStyle/>
          <a:p>
            <a:fld id="{BDA80BE0-DCD0-451A-A486-86E330419F16}" type="slidenum">
              <a:rPr lang="en-CA" smtClean="0"/>
              <a:t>18</a:t>
            </a:fld>
            <a:endParaRPr lang="en-CA"/>
          </a:p>
        </p:txBody>
      </p:sp>
    </p:spTree>
    <p:extLst>
      <p:ext uri="{BB962C8B-B14F-4D97-AF65-F5344CB8AC3E}">
        <p14:creationId xmlns:p14="http://schemas.microsoft.com/office/powerpoint/2010/main" val="3598760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dirty="0" smtClean="0"/>
              <a:t>Through</a:t>
            </a:r>
            <a:r>
              <a:rPr lang="en-US" baseline="0" dirty="0" smtClean="0"/>
              <a:t> the synthesis of the existing models and theories, the CFIR has develop a comprehensive list of constructs under each domain, from the context of the settings to the attribute of everyone involved and the implementation process. </a:t>
            </a:r>
            <a:endParaRPr lang="en-US" dirty="0" smtClean="0"/>
          </a:p>
          <a:p>
            <a:pPr marL="175308" indent="-175308">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BDA80BE0-DCD0-451A-A486-86E330419F16}" type="slidenum">
              <a:rPr lang="en-CA" smtClean="0"/>
              <a:t>19</a:t>
            </a:fld>
            <a:endParaRPr lang="en-CA"/>
          </a:p>
        </p:txBody>
      </p:sp>
    </p:spTree>
    <p:extLst>
      <p:ext uri="{BB962C8B-B14F-4D97-AF65-F5344CB8AC3E}">
        <p14:creationId xmlns:p14="http://schemas.microsoft.com/office/powerpoint/2010/main" val="3368340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327" indent="-163996">
              <a:lnSpc>
                <a:spcPct val="114000"/>
              </a:lnSpc>
              <a:spcAft>
                <a:spcPts val="1148"/>
              </a:spcAft>
              <a:buFont typeface="Arial" panose="020B0604020202020204" pitchFamily="34" charset="0"/>
              <a:buChar char="•"/>
            </a:pPr>
            <a:r>
              <a:rPr lang="en-CA" dirty="0" smtClean="0"/>
              <a:t>I</a:t>
            </a:r>
            <a:r>
              <a:rPr lang="en-CA" baseline="0" dirty="0" smtClean="0"/>
              <a:t> think </a:t>
            </a:r>
            <a:r>
              <a:rPr lang="en-CA" dirty="0" smtClean="0"/>
              <a:t>we would all agree that considerable resources have been devoted to health research and the production of new knowledge.</a:t>
            </a:r>
          </a:p>
          <a:p>
            <a:pPr marL="273327" indent="-163996">
              <a:lnSpc>
                <a:spcPct val="114000"/>
              </a:lnSpc>
              <a:buFont typeface="Arial" panose="020B0604020202020204" pitchFamily="34" charset="0"/>
              <a:buChar char="•"/>
            </a:pPr>
            <a:r>
              <a:rPr lang="en-CA" dirty="0" smtClean="0"/>
              <a:t>But we also know that new research evidence will not change patient outcomes unless it is applied in clinical practice and policy decision-making. This is why the implementation phase of a research cycle is extremely important. </a:t>
            </a:r>
          </a:p>
          <a:p>
            <a:endParaRPr lang="en-CA" dirty="0"/>
          </a:p>
        </p:txBody>
      </p:sp>
      <p:sp>
        <p:nvSpPr>
          <p:cNvPr id="4" name="Slide Number Placeholder 3"/>
          <p:cNvSpPr>
            <a:spLocks noGrp="1"/>
          </p:cNvSpPr>
          <p:nvPr>
            <p:ph type="sldNum" sz="quarter" idx="10"/>
          </p:nvPr>
        </p:nvSpPr>
        <p:spPr/>
        <p:txBody>
          <a:bodyPr/>
          <a:lstStyle/>
          <a:p>
            <a:fld id="{DEBADFB9-AC88-4C7A-BE56-28B044C455E1}" type="slidenum">
              <a:rPr lang="en-CA" smtClean="0"/>
              <a:t>2</a:t>
            </a:fld>
            <a:endParaRPr lang="en-CA"/>
          </a:p>
        </p:txBody>
      </p:sp>
    </p:spTree>
    <p:extLst>
      <p:ext uri="{BB962C8B-B14F-4D97-AF65-F5344CB8AC3E}">
        <p14:creationId xmlns:p14="http://schemas.microsoft.com/office/powerpoint/2010/main" val="81764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dirty="0" smtClean="0"/>
              <a:t>CFIR can be used in</a:t>
            </a:r>
            <a:r>
              <a:rPr lang="en-US" baseline="0" dirty="0" smtClean="0"/>
              <a:t> full </a:t>
            </a:r>
            <a:r>
              <a:rPr lang="en-US" dirty="0" smtClean="0"/>
              <a:t>or in parts to</a:t>
            </a:r>
            <a:r>
              <a:rPr lang="en-US" baseline="0" dirty="0" smtClean="0"/>
              <a:t> guide the assessment of needs and capacity before implementation and identify barriers. Also, it can be use to complement</a:t>
            </a:r>
            <a:r>
              <a:rPr lang="en-US" dirty="0" smtClean="0"/>
              <a:t> other</a:t>
            </a:r>
            <a:r>
              <a:rPr lang="en-US" baseline="0" dirty="0" smtClean="0"/>
              <a:t> existing models or theories with its comprehensive taxonomy of each constructs. </a:t>
            </a:r>
            <a:endParaRPr lang="en-CA" dirty="0"/>
          </a:p>
        </p:txBody>
      </p:sp>
      <p:sp>
        <p:nvSpPr>
          <p:cNvPr id="4" name="Slide Number Placeholder 3"/>
          <p:cNvSpPr>
            <a:spLocks noGrp="1"/>
          </p:cNvSpPr>
          <p:nvPr>
            <p:ph type="sldNum" sz="quarter" idx="10"/>
          </p:nvPr>
        </p:nvSpPr>
        <p:spPr/>
        <p:txBody>
          <a:bodyPr/>
          <a:lstStyle/>
          <a:p>
            <a:fld id="{BDA80BE0-DCD0-451A-A486-86E330419F16}" type="slidenum">
              <a:rPr lang="en-CA" smtClean="0"/>
              <a:t>20</a:t>
            </a:fld>
            <a:endParaRPr lang="en-CA"/>
          </a:p>
        </p:txBody>
      </p:sp>
    </p:spTree>
    <p:extLst>
      <p:ext uri="{BB962C8B-B14F-4D97-AF65-F5344CB8AC3E}">
        <p14:creationId xmlns:p14="http://schemas.microsoft.com/office/powerpoint/2010/main" val="1919662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defTabSz="934974">
              <a:buFont typeface="Arial" panose="020B0604020202020204" pitchFamily="34" charset="0"/>
              <a:buChar char="•"/>
            </a:pPr>
            <a:r>
              <a:rPr lang="en-US" baseline="0" dirty="0" smtClean="0"/>
              <a:t>For example, one of the steps in the Knowledge-to-Action framework is to identify barriers to knowledge use in order to inform the selection of an appropriate health service intervention. However, the model does not specify what those barriers may be and how to assess them. </a:t>
            </a:r>
          </a:p>
          <a:p>
            <a:pPr marL="175308" indent="-175308">
              <a:buFont typeface="Arial" panose="020B0604020202020204" pitchFamily="34" charset="0"/>
              <a:buChar char="•"/>
            </a:pPr>
            <a:r>
              <a:rPr lang="en-US" baseline="0" dirty="0" smtClean="0"/>
              <a:t>To this end, the CFIR provides a list of constructs for researchers to consider. </a:t>
            </a:r>
            <a:endParaRPr lang="en-CA" dirty="0"/>
          </a:p>
        </p:txBody>
      </p:sp>
      <p:sp>
        <p:nvSpPr>
          <p:cNvPr id="4" name="Slide Number Placeholder 3"/>
          <p:cNvSpPr>
            <a:spLocks noGrp="1"/>
          </p:cNvSpPr>
          <p:nvPr>
            <p:ph type="sldNum" sz="quarter" idx="10"/>
          </p:nvPr>
        </p:nvSpPr>
        <p:spPr/>
        <p:txBody>
          <a:bodyPr/>
          <a:lstStyle/>
          <a:p>
            <a:fld id="{BDA80BE0-DCD0-451A-A486-86E330419F16}" type="slidenum">
              <a:rPr lang="en-CA" smtClean="0"/>
              <a:t>21</a:t>
            </a:fld>
            <a:endParaRPr lang="en-CA"/>
          </a:p>
        </p:txBody>
      </p:sp>
    </p:spTree>
    <p:extLst>
      <p:ext uri="{BB962C8B-B14F-4D97-AF65-F5344CB8AC3E}">
        <p14:creationId xmlns:p14="http://schemas.microsoft.com/office/powerpoint/2010/main" val="3675106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DA80BE0-DCD0-451A-A486-86E330419F16}" type="slidenum">
              <a:rPr lang="en-CA" smtClean="0"/>
              <a:t>22</a:t>
            </a:fld>
            <a:endParaRPr lang="en-CA"/>
          </a:p>
        </p:txBody>
      </p:sp>
    </p:spTree>
    <p:extLst>
      <p:ext uri="{BB962C8B-B14F-4D97-AF65-F5344CB8AC3E}">
        <p14:creationId xmlns:p14="http://schemas.microsoft.com/office/powerpoint/2010/main" val="327468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dirty="0"/>
              <a:t>In summary, I have made the case that an investment in KT is necessary for improving arthritis care. I have reviewed the </a:t>
            </a:r>
            <a:r>
              <a:rPr lang="en-US" dirty="0" err="1"/>
              <a:t>Knoweldge</a:t>
            </a:r>
            <a:r>
              <a:rPr lang="en-US" dirty="0"/>
              <a:t>-to-Action Process and showed how it can be applied to guide the KT process. In addition, the CFIR can provide a structure to understand the interaction of different players when adapting a health service intervention for local use. And as such, it helps to open the ‘black box’ of implementation</a:t>
            </a:r>
            <a:endParaRPr lang="en-CA" dirty="0"/>
          </a:p>
          <a:p>
            <a:endParaRPr lang="en-CA" dirty="0"/>
          </a:p>
        </p:txBody>
      </p:sp>
      <p:sp>
        <p:nvSpPr>
          <p:cNvPr id="4" name="Slide Number Placeholder 3"/>
          <p:cNvSpPr>
            <a:spLocks noGrp="1"/>
          </p:cNvSpPr>
          <p:nvPr>
            <p:ph type="sldNum" sz="quarter" idx="10"/>
          </p:nvPr>
        </p:nvSpPr>
        <p:spPr/>
        <p:txBody>
          <a:bodyPr/>
          <a:lstStyle/>
          <a:p>
            <a:fld id="{BDA80BE0-DCD0-451A-A486-86E330419F16}" type="slidenum">
              <a:rPr lang="en-CA" smtClean="0"/>
              <a:t>23</a:t>
            </a:fld>
            <a:endParaRPr lang="en-CA"/>
          </a:p>
        </p:txBody>
      </p:sp>
    </p:spTree>
    <p:extLst>
      <p:ext uri="{BB962C8B-B14F-4D97-AF65-F5344CB8AC3E}">
        <p14:creationId xmlns:p14="http://schemas.microsoft.com/office/powerpoint/2010/main" val="2336248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a:t>
            </a:r>
            <a:r>
              <a:rPr lang="en-US" baseline="0" dirty="0" smtClean="0"/>
              <a:t> like to acknowledge all the individuals who have contributed to our work in KT, in particular the many Patient Partners who are listed at the top.</a:t>
            </a:r>
            <a:endParaRPr lang="en-CA" dirty="0"/>
          </a:p>
        </p:txBody>
      </p:sp>
      <p:sp>
        <p:nvSpPr>
          <p:cNvPr id="4" name="Slide Number Placeholder 3"/>
          <p:cNvSpPr>
            <a:spLocks noGrp="1"/>
          </p:cNvSpPr>
          <p:nvPr>
            <p:ph type="sldNum" sz="quarter" idx="10"/>
          </p:nvPr>
        </p:nvSpPr>
        <p:spPr/>
        <p:txBody>
          <a:bodyPr/>
          <a:lstStyle/>
          <a:p>
            <a:pPr>
              <a:defRPr/>
            </a:pPr>
            <a:fld id="{9851BA17-4572-4EF8-9C8E-8C01B5400E1D}" type="slidenum">
              <a:rPr lang="en-US" smtClean="0"/>
              <a:pPr>
                <a:defRPr/>
              </a:pPr>
              <a:t>24</a:t>
            </a:fld>
            <a:endParaRPr lang="en-US"/>
          </a:p>
        </p:txBody>
      </p:sp>
    </p:spTree>
    <p:extLst>
      <p:ext uri="{BB962C8B-B14F-4D97-AF65-F5344CB8AC3E}">
        <p14:creationId xmlns:p14="http://schemas.microsoft.com/office/powerpoint/2010/main" val="2456464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3063" indent="-163063">
              <a:buFont typeface="Arial" panose="020B0604020202020204" pitchFamily="34" charset="0"/>
              <a:buChar char="•"/>
            </a:pPr>
            <a:r>
              <a:rPr lang="en-US" dirty="0" smtClean="0"/>
              <a:t>Reis and colleagues have identified 2 ‘death valleys’ in the knowledge</a:t>
            </a:r>
            <a:r>
              <a:rPr lang="en-US" baseline="0" dirty="0" smtClean="0"/>
              <a:t> translation continuum. Valley 1 represents the delay for basic biomedical research translated into clinical science and knowledge. Valley 2 represents another gap between clinical knowledge and clinical practice, as well as policy decision </a:t>
            </a:r>
            <a:r>
              <a:rPr lang="en-US" baseline="0" smtClean="0"/>
              <a:t>making.</a:t>
            </a:r>
            <a:endParaRPr lang="en-US" dirty="0" smtClean="0"/>
          </a:p>
        </p:txBody>
      </p:sp>
      <p:sp>
        <p:nvSpPr>
          <p:cNvPr id="4" name="Slide Number Placeholder 3"/>
          <p:cNvSpPr>
            <a:spLocks noGrp="1"/>
          </p:cNvSpPr>
          <p:nvPr>
            <p:ph type="sldNum" sz="quarter" idx="10"/>
          </p:nvPr>
        </p:nvSpPr>
        <p:spPr/>
        <p:txBody>
          <a:bodyPr/>
          <a:lstStyle/>
          <a:p>
            <a:fld id="{DEBADFB9-AC88-4C7A-BE56-28B044C455E1}" type="slidenum">
              <a:rPr lang="en-CA" smtClean="0"/>
              <a:t>25</a:t>
            </a:fld>
            <a:endParaRPr lang="en-CA"/>
          </a:p>
        </p:txBody>
      </p:sp>
    </p:spTree>
    <p:extLst>
      <p:ext uri="{BB962C8B-B14F-4D97-AF65-F5344CB8AC3E}">
        <p14:creationId xmlns:p14="http://schemas.microsoft.com/office/powerpoint/2010/main" val="3981299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57" indent="-169557">
              <a:buFont typeface="Arial" panose="020B0604020202020204" pitchFamily="34" charset="0"/>
              <a:buChar char="•"/>
            </a:pPr>
            <a:r>
              <a:rPr lang="en-US" dirty="0" smtClean="0"/>
              <a:t>A</a:t>
            </a:r>
            <a:r>
              <a:rPr lang="en-US" baseline="0" dirty="0" smtClean="0"/>
              <a:t> new meta-analysis led by a group in Australia tells the story about the quality of care in OA. Here you see the forest plot and the estimated pass rate of 4 categories of OA management, including Pain and Functional Status Assessment, Surgical Referral, Drug treatment, and Non-Drug Treatment. </a:t>
            </a:r>
          </a:p>
          <a:p>
            <a:pPr marL="169557" indent="-169557">
              <a:buFont typeface="Arial" panose="020B0604020202020204" pitchFamily="34" charset="0"/>
              <a:buChar char="•"/>
            </a:pPr>
            <a:r>
              <a:rPr lang="en-US" baseline="0" dirty="0" smtClean="0"/>
              <a:t>What they found was that the quality of care for Surgical Referral did quite well and reached a pass rate of 79%, On the other hand, non-drug treatment has the lowest pass rate of the 4 categories at 36%, followed by drug treatment at 37%. . </a:t>
            </a:r>
            <a:endParaRPr lang="en-US" dirty="0" smtClean="0"/>
          </a:p>
        </p:txBody>
      </p:sp>
      <p:sp>
        <p:nvSpPr>
          <p:cNvPr id="4" name="Slide Number Placeholder 3"/>
          <p:cNvSpPr>
            <a:spLocks noGrp="1"/>
          </p:cNvSpPr>
          <p:nvPr>
            <p:ph type="sldNum" sz="quarter" idx="10"/>
          </p:nvPr>
        </p:nvSpPr>
        <p:spPr/>
        <p:txBody>
          <a:bodyPr/>
          <a:lstStyle/>
          <a:p>
            <a:pPr>
              <a:defRPr/>
            </a:pPr>
            <a:fld id="{9851BA17-4572-4EF8-9C8E-8C01B5400E1D}" type="slidenum">
              <a:rPr lang="en-US" smtClean="0"/>
              <a:pPr>
                <a:defRPr/>
              </a:pPr>
              <a:t>26</a:t>
            </a:fld>
            <a:endParaRPr lang="en-US"/>
          </a:p>
        </p:txBody>
      </p:sp>
    </p:spTree>
    <p:extLst>
      <p:ext uri="{BB962C8B-B14F-4D97-AF65-F5344CB8AC3E}">
        <p14:creationId xmlns:p14="http://schemas.microsoft.com/office/powerpoint/2010/main" val="3917914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dirty="0" smtClean="0"/>
              <a:t>Traditionally,</a:t>
            </a:r>
            <a:r>
              <a:rPr lang="en-US" baseline="0" dirty="0" smtClean="0"/>
              <a:t> implementation of effective health services interventions has been a haphazard process. Martin Eccles, who is the Editor-in-chief of the journal </a:t>
            </a:r>
            <a:r>
              <a:rPr lang="en-US" i="1" baseline="0" dirty="0" smtClean="0"/>
              <a:t>Implementation Science</a:t>
            </a:r>
            <a:r>
              <a:rPr lang="en-US" baseline="0" dirty="0" smtClean="0"/>
              <a:t> has remarked that this was ‘an expensive version of trial-and-error’. Many implementation scientists, such as Richard </a:t>
            </a:r>
            <a:r>
              <a:rPr lang="en-US" baseline="0" dirty="0" err="1" smtClean="0"/>
              <a:t>Grol</a:t>
            </a:r>
            <a:r>
              <a:rPr lang="en-US" baseline="0" dirty="0" smtClean="0"/>
              <a:t> and others, have argued that knowledge translation and implementation need to be grounded in strong theoretical basis in order to have a better chance to be successful. </a:t>
            </a:r>
          </a:p>
          <a:p>
            <a:pPr marL="175308" indent="-175308">
              <a:buFont typeface="Arial" panose="020B0604020202020204" pitchFamily="34" charset="0"/>
              <a:buChar char="•"/>
            </a:pPr>
            <a:r>
              <a:rPr lang="en-US" baseline="0" dirty="0" smtClean="0"/>
              <a:t>In a recent debate paper, Nilsen outlining 3 aims of using theoretical approaches in implementation science. First, theoretical approach can guide the process of translation research into practice. Second, it helps us understand or explains what influences implementation outcomes. And Third, it guides the evaluation of the implementation effort. </a:t>
            </a:r>
          </a:p>
          <a:p>
            <a:pPr marL="175308" indent="-175308">
              <a:buFont typeface="Arial" panose="020B0604020202020204" pitchFamily="34" charset="0"/>
              <a:buChar char="•"/>
            </a:pPr>
            <a:r>
              <a:rPr lang="en-US" baseline="0" dirty="0" smtClean="0"/>
              <a:t>He then identified 5 categories of theoretical approaches that can be used to achieve these 3 aims. </a:t>
            </a:r>
          </a:p>
          <a:p>
            <a:pPr marL="175308" indent="-175308">
              <a:buFont typeface="Arial" panose="020B0604020202020204" pitchFamily="34" charset="0"/>
              <a:buChar char="•"/>
            </a:pPr>
            <a:r>
              <a:rPr lang="en-CA" dirty="0"/>
              <a:t>Process Model are designed to illustrate the process of moving research into practice. </a:t>
            </a:r>
          </a:p>
        </p:txBody>
      </p:sp>
      <p:sp>
        <p:nvSpPr>
          <p:cNvPr id="4" name="Slide Number Placeholder 3"/>
          <p:cNvSpPr>
            <a:spLocks noGrp="1"/>
          </p:cNvSpPr>
          <p:nvPr>
            <p:ph type="sldNum" sz="quarter" idx="10"/>
          </p:nvPr>
        </p:nvSpPr>
        <p:spPr/>
        <p:txBody>
          <a:bodyPr/>
          <a:lstStyle/>
          <a:p>
            <a:fld id="{BDA80BE0-DCD0-451A-A486-86E330419F16}" type="slidenum">
              <a:rPr lang="en-CA" smtClean="0"/>
              <a:t>27</a:t>
            </a:fld>
            <a:endParaRPr lang="en-CA"/>
          </a:p>
        </p:txBody>
      </p:sp>
    </p:spTree>
    <p:extLst>
      <p:ext uri="{BB962C8B-B14F-4D97-AF65-F5344CB8AC3E}">
        <p14:creationId xmlns:p14="http://schemas.microsoft.com/office/powerpoint/2010/main" val="2032493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Perhaps a consistent observation here is that knowledge products alone, such as clinical practice guidelines, are insufficient for improving practice.  Often, active, deliberate and evidence-based implementation strategies are required.</a:t>
            </a:r>
            <a:endParaRPr lang="en-CA" dirty="0"/>
          </a:p>
        </p:txBody>
      </p:sp>
      <p:sp>
        <p:nvSpPr>
          <p:cNvPr id="4" name="Slide Number Placeholder 3"/>
          <p:cNvSpPr>
            <a:spLocks noGrp="1"/>
          </p:cNvSpPr>
          <p:nvPr>
            <p:ph type="sldNum" sz="quarter" idx="10"/>
          </p:nvPr>
        </p:nvSpPr>
        <p:spPr/>
        <p:txBody>
          <a:bodyPr/>
          <a:lstStyle/>
          <a:p>
            <a:fld id="{BDA80BE0-DCD0-451A-A486-86E330419F16}" type="slidenum">
              <a:rPr lang="en-CA" smtClean="0"/>
              <a:t>28</a:t>
            </a:fld>
            <a:endParaRPr lang="en-CA"/>
          </a:p>
        </p:txBody>
      </p:sp>
    </p:spTree>
    <p:extLst>
      <p:ext uri="{BB962C8B-B14F-4D97-AF65-F5344CB8AC3E}">
        <p14:creationId xmlns:p14="http://schemas.microsoft.com/office/powerpoint/2010/main" val="1445239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Knowledge translation is about ensuring that </a:t>
            </a:r>
            <a:r>
              <a:rPr lang="en-US" dirty="0" smtClean="0">
                <a:solidFill>
                  <a:srgbClr val="FF0000"/>
                </a:solidFill>
                <a:ea typeface="ＭＳ Ｐゴシック" pitchFamily="34" charset="-128"/>
              </a:rPr>
              <a:t>Knowledge users </a:t>
            </a:r>
            <a:r>
              <a:rPr lang="en-US" u="sng" dirty="0" smtClean="0">
                <a:ea typeface="ＭＳ Ｐゴシック" pitchFamily="34" charset="-128"/>
              </a:rPr>
              <a:t>know</a:t>
            </a:r>
            <a:r>
              <a:rPr lang="en-US" dirty="0" smtClean="0">
                <a:ea typeface="ＭＳ Ｐゴシック" pitchFamily="34" charset="-128"/>
              </a:rPr>
              <a:t> and </a:t>
            </a:r>
            <a:r>
              <a:rPr lang="en-US" u="sng" dirty="0" smtClean="0">
                <a:ea typeface="ＭＳ Ｐゴシック" pitchFamily="34" charset="-128"/>
              </a:rPr>
              <a:t>use</a:t>
            </a:r>
            <a:r>
              <a:rPr lang="en-US" dirty="0" smtClean="0">
                <a:ea typeface="ＭＳ Ｐゴシック" pitchFamily="34" charset="-128"/>
              </a:rPr>
              <a:t> research evidence to inform their decision making, and that research is </a:t>
            </a:r>
            <a:r>
              <a:rPr lang="en-US" u="sng" dirty="0" smtClean="0">
                <a:ea typeface="ＭＳ Ｐゴシック" pitchFamily="34" charset="-128"/>
              </a:rPr>
              <a:t>informed</a:t>
            </a:r>
            <a:r>
              <a:rPr lang="en-US" dirty="0" smtClean="0">
                <a:ea typeface="ＭＳ Ｐゴシック" pitchFamily="34" charset="-128"/>
              </a:rPr>
              <a:t> by current available evidence and the experiences and information needs of the knowledge users</a:t>
            </a:r>
          </a:p>
          <a:p>
            <a:endParaRPr lang="en-CA" dirty="0"/>
          </a:p>
        </p:txBody>
      </p:sp>
      <p:sp>
        <p:nvSpPr>
          <p:cNvPr id="4" name="Slide Number Placeholder 3"/>
          <p:cNvSpPr>
            <a:spLocks noGrp="1"/>
          </p:cNvSpPr>
          <p:nvPr>
            <p:ph type="sldNum" sz="quarter" idx="10"/>
          </p:nvPr>
        </p:nvSpPr>
        <p:spPr/>
        <p:txBody>
          <a:bodyPr/>
          <a:lstStyle/>
          <a:p>
            <a:fld id="{BDA80BE0-DCD0-451A-A486-86E330419F16}" type="slidenum">
              <a:rPr lang="en-CA" smtClean="0"/>
              <a:t>29</a:t>
            </a:fld>
            <a:endParaRPr lang="en-CA"/>
          </a:p>
        </p:txBody>
      </p:sp>
    </p:spTree>
    <p:extLst>
      <p:ext uri="{BB962C8B-B14F-4D97-AF65-F5344CB8AC3E}">
        <p14:creationId xmlns:p14="http://schemas.microsoft.com/office/powerpoint/2010/main" val="4252806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DA80BE0-DCD0-451A-A486-86E330419F16}" type="slidenum">
              <a:rPr lang="en-CA" smtClean="0"/>
              <a:t>3</a:t>
            </a:fld>
            <a:endParaRPr lang="en-CA"/>
          </a:p>
        </p:txBody>
      </p:sp>
    </p:spTree>
    <p:extLst>
      <p:ext uri="{BB962C8B-B14F-4D97-AF65-F5344CB8AC3E}">
        <p14:creationId xmlns:p14="http://schemas.microsoft.com/office/powerpoint/2010/main" val="1867578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defTabSz="934974">
              <a:buFont typeface="Arial" panose="020B0604020202020204" pitchFamily="34" charset="0"/>
              <a:buChar char="•"/>
            </a:pPr>
            <a:r>
              <a:rPr lang="en-CA" dirty="0"/>
              <a:t>Process Model are designed to illustrate the process of moving research into practice. An example is the Knowledge-to-action Process. Initially developed by Graham, which described a single direction process, the model was updated by Straus and colleagues in 2013 to illustrate an iterative process. In fact, in the recent publication the authors encourage people to view this as a fluid process in which that every step could take place before or after the other steps when it is applied in real life. </a:t>
            </a:r>
          </a:p>
          <a:p>
            <a:pPr marL="175308" indent="-175308">
              <a:buFont typeface="Arial" panose="020B0604020202020204" pitchFamily="34" charset="0"/>
              <a:buChar char="•"/>
            </a:pPr>
            <a:r>
              <a:rPr lang="en-US" dirty="0"/>
              <a:t>At the core of the model is what they call the ‘Knowledge Funnel’. As the knowledge moves through the funnel, it becomes more distilled and refined, and presumably more useful to stakeholders. These include the 2</a:t>
            </a:r>
            <a:r>
              <a:rPr lang="en-US" baseline="30000" dirty="0"/>
              <a:t>nd</a:t>
            </a:r>
            <a:r>
              <a:rPr lang="en-US" dirty="0"/>
              <a:t> generation of knowledge, such as systematic reviews and the 3</a:t>
            </a:r>
            <a:r>
              <a:rPr lang="en-US" baseline="30000" dirty="0"/>
              <a:t>rd</a:t>
            </a:r>
            <a:r>
              <a:rPr lang="en-US" dirty="0"/>
              <a:t> generation of knowledge, such as practice guidelines and quality indicators. </a:t>
            </a:r>
          </a:p>
          <a:p>
            <a:pPr marL="175308" indent="-175308">
              <a:buFont typeface="Arial" panose="020B0604020202020204" pitchFamily="34" charset="0"/>
              <a:buChar char="•"/>
            </a:pPr>
            <a:r>
              <a:rPr lang="en-US" dirty="0"/>
              <a:t>In order for these knowledge product to be used to inform practice, it needs to move into the Action Cycle, which involves an iterative process of identifying the problem between what is known and what is currently done in practice, adapt the knowledge to the need of the users, assess the barriers to use the knowledge, select and tailor the implementation intervention. Once the implementation process is in place, there needs to a plan to monitor the knowledge use, for example, if there is a change in practice behavior; the impact on patient outcome, and the sustainability of the use. Throughout this process, new issues may be identified that may require further adaptation of the knowledge, tailoring of the implementation process, and further evaluation. </a:t>
            </a:r>
          </a:p>
          <a:p>
            <a:pPr marL="175308" indent="-175308">
              <a:buFont typeface="Arial" panose="020B0604020202020204" pitchFamily="34" charset="0"/>
              <a:buChar char="•"/>
            </a:pPr>
            <a:r>
              <a:rPr lang="en-US" dirty="0"/>
              <a:t>An example of applying the Knowledge-to-Action Process is our recent project that aims to improve the use of medication in patients with RA.</a:t>
            </a:r>
          </a:p>
          <a:p>
            <a:pPr marL="175308" indent="-175308">
              <a:buFont typeface="Arial" panose="020B0604020202020204" pitchFamily="34" charset="0"/>
              <a:buChar char="•"/>
            </a:pPr>
            <a:endParaRPr lang="en-CA" dirty="0"/>
          </a:p>
          <a:p>
            <a:pPr marL="175308" indent="-175308">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BDA80BE0-DCD0-451A-A486-86E330419F16}" type="slidenum">
              <a:rPr lang="en-CA" smtClean="0"/>
              <a:t>30</a:t>
            </a:fld>
            <a:endParaRPr lang="en-CA"/>
          </a:p>
        </p:txBody>
      </p:sp>
    </p:spTree>
    <p:extLst>
      <p:ext uri="{BB962C8B-B14F-4D97-AF65-F5344CB8AC3E}">
        <p14:creationId xmlns:p14="http://schemas.microsoft.com/office/powerpoint/2010/main" val="298539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last</a:t>
            </a:r>
            <a:r>
              <a:rPr lang="en-US" baseline="0" dirty="0" smtClean="0"/>
              <a:t> 50 years, health research has come a long way in improving survival, reducing severe disability and improving quality of life. Unfortunately, it is also not hard to find examples where research is not being used in practice. </a:t>
            </a:r>
            <a:endParaRPr lang="en-US" dirty="0" smtClean="0"/>
          </a:p>
          <a:p>
            <a:endParaRPr lang="en-US" dirty="0" smtClean="0"/>
          </a:p>
          <a:p>
            <a:r>
              <a:rPr lang="en-US" dirty="0" smtClean="0"/>
              <a:t>One</a:t>
            </a:r>
            <a:r>
              <a:rPr lang="en-US" baseline="0" dirty="0" smtClean="0"/>
              <a:t> </a:t>
            </a:r>
            <a:r>
              <a:rPr lang="en-US" baseline="0" dirty="0" smtClean="0"/>
              <a:t>way to provide objective measure of the performance in health care is to use quality indicators. These are evidence-based tools that provide a ‘pass rate’ that indicates the percentage of people received the necessary treatment or service out of the total who needed the care. Around the late 90’s/early 2000, a number of quality indicators were developed. A recent systematic review examined the quality of care in chronic diseases in older adults found that, compared to a variety of chronic diseases, the pass rate for OA care was consistently low across managed care and primary care setting. </a:t>
            </a:r>
            <a:endParaRPr lang="en-CA" dirty="0"/>
          </a:p>
        </p:txBody>
      </p:sp>
      <p:sp>
        <p:nvSpPr>
          <p:cNvPr id="4" name="Slide Number Placeholder 3"/>
          <p:cNvSpPr>
            <a:spLocks noGrp="1"/>
          </p:cNvSpPr>
          <p:nvPr>
            <p:ph type="sldNum" sz="quarter" idx="10"/>
          </p:nvPr>
        </p:nvSpPr>
        <p:spPr/>
        <p:txBody>
          <a:bodyPr/>
          <a:lstStyle/>
          <a:p>
            <a:pPr>
              <a:defRPr/>
            </a:pPr>
            <a:fld id="{9851BA17-4572-4EF8-9C8E-8C01B5400E1D}" type="slidenum">
              <a:rPr lang="en-US" smtClean="0"/>
              <a:pPr>
                <a:defRPr/>
              </a:pPr>
              <a:t>4</a:t>
            </a:fld>
            <a:endParaRPr lang="en-US"/>
          </a:p>
        </p:txBody>
      </p:sp>
    </p:spTree>
    <p:extLst>
      <p:ext uri="{BB962C8B-B14F-4D97-AF65-F5344CB8AC3E}">
        <p14:creationId xmlns:p14="http://schemas.microsoft.com/office/powerpoint/2010/main" val="519449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57" indent="-169557" defTabSz="904307">
              <a:buFont typeface="Arial" panose="020B0604020202020204" pitchFamily="34" charset="0"/>
              <a:buChar char="•"/>
            </a:pPr>
            <a:r>
              <a:rPr lang="en-US" baseline="0" dirty="0" smtClean="0"/>
              <a:t>This is particularly alarming </a:t>
            </a:r>
            <a:r>
              <a:rPr lang="en-US" baseline="0" dirty="0" smtClean="0"/>
              <a:t>because </a:t>
            </a:r>
            <a:r>
              <a:rPr lang="en-US" baseline="0" dirty="0" smtClean="0"/>
              <a:t>the knowledge on OA management, has been quite consistent over the years. </a:t>
            </a:r>
            <a:r>
              <a:rPr lang="en-US" dirty="0" smtClean="0"/>
              <a:t>A</a:t>
            </a:r>
            <a:r>
              <a:rPr lang="en-US" baseline="0" dirty="0" smtClean="0"/>
              <a:t> team in Chapel Hill has recently reviewed the 15 guidelines and recommendations in OA management.</a:t>
            </a:r>
          </a:p>
          <a:p>
            <a:pPr marL="169557" indent="-169557" defTabSz="904307">
              <a:buFont typeface="Arial" panose="020B0604020202020204" pitchFamily="34" charset="0"/>
              <a:buChar char="•"/>
            </a:pPr>
            <a:r>
              <a:rPr lang="en-US" dirty="0" smtClean="0"/>
              <a:t>What they found</a:t>
            </a:r>
            <a:r>
              <a:rPr lang="en-US" baseline="0" dirty="0" smtClean="0"/>
              <a:t> was that the recommendations on the first-line pharmacological and non-pharmacological management were in remarkable agreement across organizations and countries.</a:t>
            </a:r>
          </a:p>
          <a:p>
            <a:pPr marL="169557" indent="-169557" defTabSz="904307">
              <a:buFont typeface="Arial" panose="020B0604020202020204" pitchFamily="34" charset="0"/>
              <a:buChar char="•"/>
            </a:pPr>
            <a:r>
              <a:rPr lang="en-US" baseline="0" dirty="0" smtClean="0"/>
              <a:t>This is just 1 example that demonstrates why we need to invest in knowledge translation and implementation research. </a:t>
            </a:r>
          </a:p>
        </p:txBody>
      </p:sp>
      <p:sp>
        <p:nvSpPr>
          <p:cNvPr id="4" name="Slide Number Placeholder 3"/>
          <p:cNvSpPr>
            <a:spLocks noGrp="1"/>
          </p:cNvSpPr>
          <p:nvPr>
            <p:ph type="sldNum" sz="quarter" idx="10"/>
          </p:nvPr>
        </p:nvSpPr>
        <p:spPr/>
        <p:txBody>
          <a:bodyPr/>
          <a:lstStyle/>
          <a:p>
            <a:pPr>
              <a:defRPr/>
            </a:pPr>
            <a:fld id="{9851BA17-4572-4EF8-9C8E-8C01B5400E1D}" type="slidenum">
              <a:rPr lang="en-US" smtClean="0"/>
              <a:pPr>
                <a:defRPr/>
              </a:pPr>
              <a:t>5</a:t>
            </a:fld>
            <a:endParaRPr lang="en-US"/>
          </a:p>
        </p:txBody>
      </p:sp>
    </p:spTree>
    <p:extLst>
      <p:ext uri="{BB962C8B-B14F-4D97-AF65-F5344CB8AC3E}">
        <p14:creationId xmlns:p14="http://schemas.microsoft.com/office/powerpoint/2010/main" val="1182862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3063" indent="-163063">
              <a:buFont typeface="Arial" panose="020B0604020202020204" pitchFamily="34" charset="0"/>
              <a:buChar char="•"/>
            </a:pPr>
            <a:r>
              <a:rPr lang="en-US" dirty="0" smtClean="0"/>
              <a:t>Reis </a:t>
            </a:r>
            <a:r>
              <a:rPr lang="en-US" dirty="0" smtClean="0"/>
              <a:t>and colleagues have identified 2 ‘death valleys’ in the knowledge</a:t>
            </a:r>
            <a:r>
              <a:rPr lang="en-US" baseline="0" dirty="0" smtClean="0"/>
              <a:t> translation continuum. Valley 1 represents the delay for basic biomedical research translated into clinical science and knowledge. Valley 2 represents another gap between clinical knowledge and clinical practice, as well as policy decision making</a:t>
            </a:r>
            <a:r>
              <a:rPr lang="en-US" baseline="0" dirty="0" smtClean="0"/>
              <a:t>.</a:t>
            </a:r>
          </a:p>
          <a:p>
            <a:pPr marL="163063" indent="-163063">
              <a:buFont typeface="Arial" panose="020B0604020202020204" pitchFamily="34" charset="0"/>
              <a:buChar char="•"/>
            </a:pPr>
            <a:endParaRPr lang="en-US" baseline="0" dirty="0" smtClean="0"/>
          </a:p>
          <a:p>
            <a:pPr marL="163063" indent="-163063">
              <a:buFont typeface="Arial" panose="020B0604020202020204" pitchFamily="34" charset="0"/>
              <a:buChar char="•"/>
            </a:pPr>
            <a:r>
              <a:rPr lang="en-US" dirty="0" smtClean="0"/>
              <a:t>In</a:t>
            </a:r>
            <a:r>
              <a:rPr lang="en-US" baseline="0" dirty="0" smtClean="0"/>
              <a:t> most situation, an active intervention is needed to close these ‘death valleys’. These types of interventions, which aim to promote the systematic use of research knowledge and other evidence-based practices in routine clinical practice or decision-making is what </a:t>
            </a:r>
            <a:r>
              <a:rPr lang="en-US" baseline="0" dirty="0" smtClean="0"/>
              <a:t>is known as </a:t>
            </a:r>
            <a:r>
              <a:rPr lang="en-US" baseline="0" dirty="0" smtClean="0"/>
              <a:t>‘Implementation Intervention</a:t>
            </a:r>
            <a:r>
              <a:rPr lang="en-US" baseline="0" dirty="0" smtClean="0"/>
              <a:t>’</a:t>
            </a:r>
          </a:p>
          <a:p>
            <a:pPr marL="163063" indent="-163063">
              <a:buFont typeface="Arial" panose="020B0604020202020204" pitchFamily="34" charset="0"/>
              <a:buChar char="•"/>
            </a:pPr>
            <a:endParaRPr lang="en-US" baseline="0" dirty="0" smtClean="0"/>
          </a:p>
          <a:p>
            <a:pPr marL="163063" marR="0" indent="-1630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a:t>
            </a:r>
            <a:r>
              <a:rPr lang="en-US" baseline="0" dirty="0" smtClean="0"/>
              <a:t> the past</a:t>
            </a:r>
            <a:r>
              <a:rPr lang="en-US" dirty="0" smtClean="0"/>
              <a:t>,</a:t>
            </a:r>
            <a:r>
              <a:rPr lang="en-US" baseline="0" dirty="0" smtClean="0"/>
              <a:t> implementation of effective health services interventions has been a haphazard process. Martin Eccles, who is the Editor-in-chief of the journal </a:t>
            </a:r>
            <a:r>
              <a:rPr lang="en-US" i="1" baseline="0" dirty="0" smtClean="0"/>
              <a:t>Implementation Science</a:t>
            </a:r>
            <a:r>
              <a:rPr lang="en-US" baseline="0" dirty="0" smtClean="0"/>
              <a:t> has remarked that this was ‘an expensive version of trial-and-error’. Many implementation scientists, such as Richard </a:t>
            </a:r>
            <a:r>
              <a:rPr lang="en-US" baseline="0" dirty="0" err="1" smtClean="0"/>
              <a:t>Grol</a:t>
            </a:r>
            <a:r>
              <a:rPr lang="en-US" baseline="0" dirty="0" smtClean="0"/>
              <a:t> and others, have argued that knowledge translation and implementation need to be grounded in strong theoretical basis in order to have a better chance to be successful. </a:t>
            </a:r>
          </a:p>
          <a:p>
            <a:pPr marL="163063" indent="-163063">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DEBADFB9-AC88-4C7A-BE56-28B044C455E1}" type="slidenum">
              <a:rPr lang="en-CA" smtClean="0"/>
              <a:t>6</a:t>
            </a:fld>
            <a:endParaRPr lang="en-CA"/>
          </a:p>
        </p:txBody>
      </p:sp>
    </p:spTree>
    <p:extLst>
      <p:ext uri="{BB962C8B-B14F-4D97-AF65-F5344CB8AC3E}">
        <p14:creationId xmlns:p14="http://schemas.microsoft.com/office/powerpoint/2010/main" val="574938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baseline="0" dirty="0" smtClean="0"/>
              <a:t>In </a:t>
            </a:r>
            <a:r>
              <a:rPr lang="en-US" baseline="0" dirty="0" smtClean="0"/>
              <a:t>a recent paper, Nilsen outlining 3 aims of using theoretical approaches in implementation science. First, theoretical approach can guide the process of </a:t>
            </a:r>
            <a:r>
              <a:rPr lang="en-US" baseline="0" dirty="0" smtClean="0"/>
              <a:t>translating </a:t>
            </a:r>
            <a:r>
              <a:rPr lang="en-US" baseline="0" dirty="0" smtClean="0"/>
              <a:t>research into practice. Many Process Models have been developed for this purpose, and I will focus on one of them in a moment. </a:t>
            </a:r>
            <a:endParaRPr lang="en-US" baseline="0" dirty="0" smtClean="0"/>
          </a:p>
          <a:p>
            <a:pPr marL="175308" indent="-175308">
              <a:buFont typeface="Arial" panose="020B0604020202020204" pitchFamily="34" charset="0"/>
              <a:buChar char="•"/>
            </a:pPr>
            <a:endParaRPr lang="en-US" baseline="0" dirty="0" smtClean="0"/>
          </a:p>
          <a:p>
            <a:pPr marL="175308" indent="-175308">
              <a:buFont typeface="Arial" panose="020B0604020202020204" pitchFamily="34" charset="0"/>
              <a:buChar char="•"/>
            </a:pPr>
            <a:r>
              <a:rPr lang="en-US" baseline="0" dirty="0" smtClean="0"/>
              <a:t>Second, it helps us understand or explains what influences implementation outcomes., through the application of Determinant Frameworks, Classical Theories, and theories that are specifically developed for implementation science. </a:t>
            </a:r>
            <a:endParaRPr lang="en-US" baseline="0" dirty="0" smtClean="0"/>
          </a:p>
          <a:p>
            <a:pPr marL="175308" indent="-175308">
              <a:buFont typeface="Arial" panose="020B0604020202020204" pitchFamily="34" charset="0"/>
              <a:buChar char="•"/>
            </a:pPr>
            <a:endParaRPr lang="en-US" baseline="0" dirty="0" smtClean="0"/>
          </a:p>
          <a:p>
            <a:pPr marL="175308" indent="-175308">
              <a:buFont typeface="Arial" panose="020B0604020202020204" pitchFamily="34" charset="0"/>
              <a:buChar char="•"/>
            </a:pPr>
            <a:r>
              <a:rPr lang="en-US" baseline="0" dirty="0" smtClean="0"/>
              <a:t>Finally, theoretical approach can guide the evaluation of the implementation effort. An example of an evaluation framework is the PRECEED-PROCEED model, which has been used extensively in heath services research.  </a:t>
            </a:r>
            <a:endParaRPr lang="en-US" baseline="0" dirty="0" smtClean="0"/>
          </a:p>
          <a:p>
            <a:pPr marL="175308" indent="-175308">
              <a:buFont typeface="Arial" panose="020B0604020202020204" pitchFamily="34" charset="0"/>
              <a:buChar char="•"/>
            </a:pPr>
            <a:endParaRPr lang="en-US" baseline="0" dirty="0" smtClean="0"/>
          </a:p>
          <a:p>
            <a:pPr marL="175308" indent="-175308">
              <a:buFont typeface="Arial" panose="020B0604020202020204" pitchFamily="34" charset="0"/>
              <a:buChar char="•"/>
            </a:pPr>
            <a:r>
              <a:rPr lang="en-CA" dirty="0"/>
              <a:t>Process Model are designed to illustrate the process of moving research into practice. </a:t>
            </a:r>
          </a:p>
        </p:txBody>
      </p:sp>
      <p:sp>
        <p:nvSpPr>
          <p:cNvPr id="4" name="Slide Number Placeholder 3"/>
          <p:cNvSpPr>
            <a:spLocks noGrp="1"/>
          </p:cNvSpPr>
          <p:nvPr>
            <p:ph type="sldNum" sz="quarter" idx="10"/>
          </p:nvPr>
        </p:nvSpPr>
        <p:spPr/>
        <p:txBody>
          <a:bodyPr/>
          <a:lstStyle/>
          <a:p>
            <a:fld id="{BDA80BE0-DCD0-451A-A486-86E330419F16}" type="slidenum">
              <a:rPr lang="en-CA" smtClean="0"/>
              <a:t>7</a:t>
            </a:fld>
            <a:endParaRPr lang="en-CA"/>
          </a:p>
        </p:txBody>
      </p:sp>
    </p:spTree>
    <p:extLst>
      <p:ext uri="{BB962C8B-B14F-4D97-AF65-F5344CB8AC3E}">
        <p14:creationId xmlns:p14="http://schemas.microsoft.com/office/powerpoint/2010/main" val="3508466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defTabSz="934974">
              <a:buFont typeface="Arial" panose="020B0604020202020204" pitchFamily="34" charset="0"/>
              <a:buChar char="•"/>
            </a:pPr>
            <a:r>
              <a:rPr lang="en-CA" dirty="0"/>
              <a:t>Process Model are designed to illustrate the process of moving research into practice. An example is the Knowledge-to-action Process. Initially developed by Graham, which described a single direction process, the model was updated by Straus and colleagues in 2013 to illustrate an iterative process. In fact, in the recent publication the authors encourage people to view this as a fluid process in which that every step could take place before or after the other steps when it is applied in real life. </a:t>
            </a:r>
          </a:p>
          <a:p>
            <a:pPr marL="175308" indent="-175308">
              <a:buFont typeface="Arial" panose="020B0604020202020204" pitchFamily="34" charset="0"/>
              <a:buChar char="•"/>
            </a:pPr>
            <a:r>
              <a:rPr lang="en-US" dirty="0"/>
              <a:t>At the core of the model is what they call the ‘Knowledge Funnel’. As the knowledge moves through the funnel, it becomes more distilled and refined, and presumably more useful to stakeholders. These include the 2</a:t>
            </a:r>
            <a:r>
              <a:rPr lang="en-US" baseline="30000" dirty="0"/>
              <a:t>nd</a:t>
            </a:r>
            <a:r>
              <a:rPr lang="en-US" dirty="0"/>
              <a:t> generation of knowledge, such as systematic reviews and the 3</a:t>
            </a:r>
            <a:r>
              <a:rPr lang="en-US" baseline="30000" dirty="0"/>
              <a:t>rd</a:t>
            </a:r>
            <a:r>
              <a:rPr lang="en-US" dirty="0"/>
              <a:t> generation of knowledge, such as practice guidelines and quality indicators. </a:t>
            </a:r>
          </a:p>
          <a:p>
            <a:pPr marL="175308" indent="-175308">
              <a:buFont typeface="Arial" panose="020B0604020202020204" pitchFamily="34" charset="0"/>
              <a:buChar char="•"/>
            </a:pPr>
            <a:r>
              <a:rPr lang="en-US" dirty="0"/>
              <a:t>In order for these knowledge product to be used to inform practice, it needs to move into the Action Cycle, which involves an iterative process of identifying the problem between what is known and what is currently done in practice, adapt the knowledge to the need of the users, assess the barriers to use the knowledge, select and tailor the implementation intervention. Once the implementation process is in place, there needs to a plan to monitor the knowledge use, for example, if there is a change in practice behavior; the impact on patient outcome, and the sustainability of the use. Throughout this process, new issues may be identified that may require further adaptation of the knowledge, tailoring of the implementation process, and further evaluation. </a:t>
            </a:r>
          </a:p>
          <a:p>
            <a:pPr marL="175308" indent="-175308">
              <a:buFont typeface="Arial" panose="020B0604020202020204" pitchFamily="34" charset="0"/>
              <a:buChar char="•"/>
            </a:pPr>
            <a:r>
              <a:rPr lang="en-US" dirty="0"/>
              <a:t>An example of applying the Knowledge-to-Action Process is our recent project that aims to improve the use of medication in patients with RA.</a:t>
            </a:r>
          </a:p>
          <a:p>
            <a:pPr marL="175308" indent="-175308">
              <a:buFont typeface="Arial" panose="020B0604020202020204" pitchFamily="34" charset="0"/>
              <a:buChar char="•"/>
            </a:pPr>
            <a:endParaRPr lang="en-CA" dirty="0"/>
          </a:p>
          <a:p>
            <a:pPr marL="175308" indent="-175308">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BDA80BE0-DCD0-451A-A486-86E330419F16}" type="slidenum">
              <a:rPr lang="en-CA" smtClean="0"/>
              <a:t>8</a:t>
            </a:fld>
            <a:endParaRPr lang="en-CA"/>
          </a:p>
        </p:txBody>
      </p:sp>
    </p:spTree>
    <p:extLst>
      <p:ext uri="{BB962C8B-B14F-4D97-AF65-F5344CB8AC3E}">
        <p14:creationId xmlns:p14="http://schemas.microsoft.com/office/powerpoint/2010/main" val="1891236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1F2A70B-78F2-4DCF-B53B-C990D2FAFB8A}" type="slidenum">
              <a:rPr lang="en-CA" smtClean="0"/>
              <a:t>9</a:t>
            </a:fld>
            <a:endParaRPr lang="en-CA"/>
          </a:p>
        </p:txBody>
      </p:sp>
    </p:spTree>
    <p:extLst>
      <p:ext uri="{BB962C8B-B14F-4D97-AF65-F5344CB8AC3E}">
        <p14:creationId xmlns:p14="http://schemas.microsoft.com/office/powerpoint/2010/main" val="430884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Footer Placeholder 3"/>
          <p:cNvSpPr>
            <a:spLocks noGrp="1"/>
          </p:cNvSpPr>
          <p:nvPr>
            <p:ph type="ftr" sz="quarter" idx="3"/>
          </p:nvPr>
        </p:nvSpPr>
        <p:spPr>
          <a:xfrm rot="16200000">
            <a:off x="7114368" y="3534151"/>
            <a:ext cx="3312367" cy="365760"/>
          </a:xfrm>
          <a:prstGeom prst="rect">
            <a:avLst/>
          </a:prstGeom>
        </p:spPr>
        <p:txBody>
          <a:bodyPr/>
          <a:lstStyle>
            <a:lvl1pPr algn="r">
              <a:defRPr>
                <a:solidFill>
                  <a:schemeClr val="bg2"/>
                </a:solidFill>
              </a:defRPr>
            </a:lvl1pPr>
          </a:lstStyle>
          <a:p>
            <a:r>
              <a:rPr lang="en-US" sz="2400" smtClean="0"/>
              <a:t>@arthritis_UBC</a:t>
            </a:r>
            <a:endParaRPr lang="en-US" sz="2400" dirty="0" smtClean="0"/>
          </a:p>
        </p:txBody>
      </p:sp>
    </p:spTree>
    <p:extLst>
      <p:ext uri="{BB962C8B-B14F-4D97-AF65-F5344CB8AC3E}">
        <p14:creationId xmlns:p14="http://schemas.microsoft.com/office/powerpoint/2010/main" val="31163968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a:p>
        </p:txBody>
      </p:sp>
      <p:sp>
        <p:nvSpPr>
          <p:cNvPr id="9" name="Footer Placeholder 3"/>
          <p:cNvSpPr>
            <a:spLocks noGrp="1"/>
          </p:cNvSpPr>
          <p:nvPr>
            <p:ph type="ftr" sz="quarter" idx="3"/>
          </p:nvPr>
        </p:nvSpPr>
        <p:spPr>
          <a:xfrm rot="16200000">
            <a:off x="7114368" y="3534151"/>
            <a:ext cx="3312367" cy="365760"/>
          </a:xfrm>
          <a:prstGeom prst="rect">
            <a:avLst/>
          </a:prstGeom>
        </p:spPr>
        <p:txBody>
          <a:bodyPr/>
          <a:lstStyle>
            <a:lvl1pPr algn="r">
              <a:defRPr>
                <a:solidFill>
                  <a:schemeClr val="bg2"/>
                </a:solidFill>
              </a:defRPr>
            </a:lvl1pPr>
          </a:lstStyle>
          <a:p>
            <a:r>
              <a:rPr lang="en-US" sz="2400" smtClean="0"/>
              <a:t>@arthritis_UBC</a:t>
            </a:r>
            <a:endParaRPr lang="en-US" sz="2400" dirty="0" smtClean="0"/>
          </a:p>
        </p:txBody>
      </p:sp>
    </p:spTree>
    <p:extLst>
      <p:ext uri="{BB962C8B-B14F-4D97-AF65-F5344CB8AC3E}">
        <p14:creationId xmlns:p14="http://schemas.microsoft.com/office/powerpoint/2010/main" val="28492264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a:p>
        </p:txBody>
      </p:sp>
      <p:sp>
        <p:nvSpPr>
          <p:cNvPr id="9" name="Footer Placeholder 3"/>
          <p:cNvSpPr>
            <a:spLocks noGrp="1"/>
          </p:cNvSpPr>
          <p:nvPr>
            <p:ph type="ftr" sz="quarter" idx="3"/>
          </p:nvPr>
        </p:nvSpPr>
        <p:spPr>
          <a:xfrm rot="16200000">
            <a:off x="7114368" y="3534151"/>
            <a:ext cx="3312367" cy="365760"/>
          </a:xfrm>
          <a:prstGeom prst="rect">
            <a:avLst/>
          </a:prstGeom>
        </p:spPr>
        <p:txBody>
          <a:bodyPr/>
          <a:lstStyle>
            <a:lvl1pPr algn="r">
              <a:defRPr>
                <a:solidFill>
                  <a:schemeClr val="bg2"/>
                </a:solidFill>
              </a:defRPr>
            </a:lvl1pPr>
          </a:lstStyle>
          <a:p>
            <a:r>
              <a:rPr lang="en-US" sz="2400" smtClean="0"/>
              <a:t>@arthritis_UBC</a:t>
            </a:r>
            <a:endParaRPr lang="en-US" sz="2400" dirty="0" smtClean="0"/>
          </a:p>
        </p:txBody>
      </p:sp>
    </p:spTree>
    <p:extLst>
      <p:ext uri="{BB962C8B-B14F-4D97-AF65-F5344CB8AC3E}">
        <p14:creationId xmlns:p14="http://schemas.microsoft.com/office/powerpoint/2010/main" val="15357433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42950"/>
            <a:ext cx="7696200" cy="78105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762000" y="1676400"/>
            <a:ext cx="7696200" cy="4648200"/>
          </a:xfrm>
        </p:spPr>
        <p:txBody>
          <a:bodyPr/>
          <a:lstStyle/>
          <a:p>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924800" y="6356350"/>
            <a:ext cx="762000" cy="365125"/>
          </a:xfrm>
        </p:spPr>
        <p:txBody>
          <a:bodyPr/>
          <a:lstStyle>
            <a:lvl1pPr>
              <a:defRPr smtClean="0"/>
            </a:lvl1pPr>
          </a:lstStyle>
          <a:p>
            <a:pPr>
              <a:defRPr/>
            </a:pPr>
            <a:fld id="{CB216A27-4466-4A52-9B9B-E0C3ACFF8AAC}" type="slidenum">
              <a:rPr lang="en-US"/>
              <a:pPr>
                <a:defRPr/>
              </a:pPr>
              <a:t>‹#›</a:t>
            </a:fld>
            <a:endParaRPr lang="en-US"/>
          </a:p>
        </p:txBody>
      </p:sp>
    </p:spTree>
    <p:extLst>
      <p:ext uri="{BB962C8B-B14F-4D97-AF65-F5344CB8AC3E}">
        <p14:creationId xmlns:p14="http://schemas.microsoft.com/office/powerpoint/2010/main" val="4060095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8CBB1037-1339-4AD8-97C2-B4C813E3605C}" type="slidenum">
              <a:rPr lang="en-US" smtClean="0"/>
              <a:t>‹#›</a:t>
            </a:fld>
            <a:endParaRPr lang="en-US"/>
          </a:p>
        </p:txBody>
      </p:sp>
    </p:spTree>
    <p:extLst>
      <p:ext uri="{BB962C8B-B14F-4D97-AF65-F5344CB8AC3E}">
        <p14:creationId xmlns:p14="http://schemas.microsoft.com/office/powerpoint/2010/main" val="761905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8CBB1037-1339-4AD8-97C2-B4C813E3605C}" type="slidenum">
              <a:rPr lang="en-US" smtClean="0"/>
              <a:t>‹#›</a:t>
            </a:fld>
            <a:endParaRPr lang="en-US"/>
          </a:p>
        </p:txBody>
      </p:sp>
    </p:spTree>
    <p:extLst>
      <p:ext uri="{BB962C8B-B14F-4D97-AF65-F5344CB8AC3E}">
        <p14:creationId xmlns:p14="http://schemas.microsoft.com/office/powerpoint/2010/main" val="4500349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8CBB1037-1339-4AD8-97C2-B4C813E3605C}" type="slidenum">
              <a:rPr lang="en-US" smtClean="0"/>
              <a:t>‹#›</a:t>
            </a:fld>
            <a:endParaRPr lang="en-US"/>
          </a:p>
        </p:txBody>
      </p:sp>
    </p:spTree>
    <p:extLst>
      <p:ext uri="{BB962C8B-B14F-4D97-AF65-F5344CB8AC3E}">
        <p14:creationId xmlns:p14="http://schemas.microsoft.com/office/powerpoint/2010/main" val="1069744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8CBB1037-1339-4AD8-97C2-B4C813E3605C}" type="slidenum">
              <a:rPr lang="en-US" smtClean="0"/>
              <a:t>‹#›</a:t>
            </a:fld>
            <a:endParaRPr lang="en-US"/>
          </a:p>
        </p:txBody>
      </p:sp>
    </p:spTree>
    <p:extLst>
      <p:ext uri="{BB962C8B-B14F-4D97-AF65-F5344CB8AC3E}">
        <p14:creationId xmlns:p14="http://schemas.microsoft.com/office/powerpoint/2010/main" val="538336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8CBB1037-1339-4AD8-97C2-B4C813E3605C}" type="slidenum">
              <a:rPr lang="en-US" smtClean="0"/>
              <a:t>‹#›</a:t>
            </a:fld>
            <a:endParaRPr lang="en-US"/>
          </a:p>
        </p:txBody>
      </p:sp>
    </p:spTree>
    <p:extLst>
      <p:ext uri="{BB962C8B-B14F-4D97-AF65-F5344CB8AC3E}">
        <p14:creationId xmlns:p14="http://schemas.microsoft.com/office/powerpoint/2010/main" val="3532236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8CBB1037-1339-4AD8-97C2-B4C813E3605C}" type="slidenum">
              <a:rPr lang="en-US" smtClean="0"/>
              <a:t>‹#›</a:t>
            </a:fld>
            <a:endParaRPr lang="en-US"/>
          </a:p>
        </p:txBody>
      </p:sp>
    </p:spTree>
    <p:extLst>
      <p:ext uri="{BB962C8B-B14F-4D97-AF65-F5344CB8AC3E}">
        <p14:creationId xmlns:p14="http://schemas.microsoft.com/office/powerpoint/2010/main" val="2380225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BB1037-1339-4AD8-97C2-B4C813E3605C}" type="slidenum">
              <a:rPr lang="en-US" smtClean="0"/>
              <a:t>‹#›</a:t>
            </a:fld>
            <a:endParaRPr lang="en-US"/>
          </a:p>
        </p:txBody>
      </p:sp>
    </p:spTree>
    <p:extLst>
      <p:ext uri="{BB962C8B-B14F-4D97-AF65-F5344CB8AC3E}">
        <p14:creationId xmlns:p14="http://schemas.microsoft.com/office/powerpoint/2010/main" val="297441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defTabSz="720000">
              <a:spcAft>
                <a:spcPts val="500"/>
              </a:spcAft>
              <a:defRPr sz="2800"/>
            </a:lvl1pPr>
            <a:lvl2pPr>
              <a:defRPr sz="2600"/>
            </a:lvl2pPr>
            <a:lvl3pPr>
              <a:defRPr sz="2600"/>
            </a:lvl3pPr>
            <a:lvl4pPr>
              <a:defRPr sz="2600"/>
            </a:lvl4pPr>
            <a:lvl5pPr>
              <a:defRPr sz="2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a:p>
        </p:txBody>
      </p:sp>
      <p:sp>
        <p:nvSpPr>
          <p:cNvPr id="9" name="Footer Placeholder 3"/>
          <p:cNvSpPr>
            <a:spLocks noGrp="1"/>
          </p:cNvSpPr>
          <p:nvPr>
            <p:ph type="ftr" sz="quarter" idx="3"/>
          </p:nvPr>
        </p:nvSpPr>
        <p:spPr>
          <a:xfrm rot="16200000">
            <a:off x="7114368" y="3534151"/>
            <a:ext cx="3312367" cy="365760"/>
          </a:xfrm>
          <a:prstGeom prst="rect">
            <a:avLst/>
          </a:prstGeom>
        </p:spPr>
        <p:txBody>
          <a:bodyPr/>
          <a:lstStyle>
            <a:lvl1pPr algn="r">
              <a:defRPr>
                <a:solidFill>
                  <a:schemeClr val="bg2"/>
                </a:solidFill>
              </a:defRPr>
            </a:lvl1pPr>
          </a:lstStyle>
          <a:p>
            <a:r>
              <a:rPr lang="en-US" sz="2400" smtClean="0"/>
              <a:t>@arthritis_UBC</a:t>
            </a:r>
            <a:endParaRPr lang="en-US" sz="2400" dirty="0" smtClean="0"/>
          </a:p>
        </p:txBody>
      </p:sp>
    </p:spTree>
    <p:extLst>
      <p:ext uri="{BB962C8B-B14F-4D97-AF65-F5344CB8AC3E}">
        <p14:creationId xmlns:p14="http://schemas.microsoft.com/office/powerpoint/2010/main" val="26246885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CBB1037-1339-4AD8-97C2-B4C813E3605C}" type="slidenum">
              <a:rPr lang="en-US" smtClean="0"/>
              <a:t>‹#›</a:t>
            </a:fld>
            <a:endParaRPr lang="en-US"/>
          </a:p>
        </p:txBody>
      </p:sp>
    </p:spTree>
    <p:extLst>
      <p:ext uri="{BB962C8B-B14F-4D97-AF65-F5344CB8AC3E}">
        <p14:creationId xmlns:p14="http://schemas.microsoft.com/office/powerpoint/2010/main" val="3267805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CBB1037-1339-4AD8-97C2-B4C813E3605C}" type="slidenum">
              <a:rPr lang="en-US" smtClean="0"/>
              <a:t>‹#›</a:t>
            </a:fld>
            <a:endParaRPr lang="en-US"/>
          </a:p>
        </p:txBody>
      </p:sp>
    </p:spTree>
    <p:extLst>
      <p:ext uri="{BB962C8B-B14F-4D97-AF65-F5344CB8AC3E}">
        <p14:creationId xmlns:p14="http://schemas.microsoft.com/office/powerpoint/2010/main" val="3781475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8CBB1037-1339-4AD8-97C2-B4C813E3605C}" type="slidenum">
              <a:rPr lang="en-US" smtClean="0"/>
              <a:t>‹#›</a:t>
            </a:fld>
            <a:endParaRPr lang="en-US"/>
          </a:p>
        </p:txBody>
      </p:sp>
    </p:spTree>
    <p:extLst>
      <p:ext uri="{BB962C8B-B14F-4D97-AF65-F5344CB8AC3E}">
        <p14:creationId xmlns:p14="http://schemas.microsoft.com/office/powerpoint/2010/main" val="2630898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8CBB1037-1339-4AD8-97C2-B4C813E3605C}" type="slidenum">
              <a:rPr lang="en-US" smtClean="0"/>
              <a:t>‹#›</a:t>
            </a:fld>
            <a:endParaRPr lang="en-US"/>
          </a:p>
        </p:txBody>
      </p:sp>
    </p:spTree>
    <p:extLst>
      <p:ext uri="{BB962C8B-B14F-4D97-AF65-F5344CB8AC3E}">
        <p14:creationId xmlns:p14="http://schemas.microsoft.com/office/powerpoint/2010/main" val="1173218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42950"/>
            <a:ext cx="7696200" cy="78105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762000" y="1676400"/>
            <a:ext cx="7696200" cy="4648200"/>
          </a:xfrm>
        </p:spPr>
        <p:txBody>
          <a:bodyPr/>
          <a:lstStyle/>
          <a:p>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924800" y="6356350"/>
            <a:ext cx="762000" cy="365125"/>
          </a:xfrm>
        </p:spPr>
        <p:txBody>
          <a:bodyPr/>
          <a:lstStyle>
            <a:lvl1pPr>
              <a:defRPr smtClean="0"/>
            </a:lvl1pPr>
          </a:lstStyle>
          <a:p>
            <a:pPr>
              <a:defRPr/>
            </a:pPr>
            <a:fld id="{CB216A27-4466-4A52-9B9B-E0C3ACFF8AAC}" type="slidenum">
              <a:rPr lang="en-US"/>
              <a:pPr>
                <a:defRPr/>
              </a:pPr>
              <a:t>‹#›</a:t>
            </a:fld>
            <a:endParaRPr lang="en-US"/>
          </a:p>
        </p:txBody>
      </p:sp>
    </p:spTree>
    <p:extLst>
      <p:ext uri="{BB962C8B-B14F-4D97-AF65-F5344CB8AC3E}">
        <p14:creationId xmlns:p14="http://schemas.microsoft.com/office/powerpoint/2010/main" val="24760226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dirty="0"/>
          </a:p>
        </p:txBody>
      </p:sp>
      <p:sp>
        <p:nvSpPr>
          <p:cNvPr id="9" name="Footer Placeholder 3"/>
          <p:cNvSpPr>
            <a:spLocks noGrp="1"/>
          </p:cNvSpPr>
          <p:nvPr>
            <p:ph type="ftr" sz="quarter" idx="3"/>
          </p:nvPr>
        </p:nvSpPr>
        <p:spPr>
          <a:xfrm rot="16200000">
            <a:off x="7114368" y="3534151"/>
            <a:ext cx="3312367" cy="365760"/>
          </a:xfrm>
          <a:prstGeom prst="rect">
            <a:avLst/>
          </a:prstGeom>
        </p:spPr>
        <p:txBody>
          <a:bodyPr/>
          <a:lstStyle>
            <a:lvl1pPr algn="r">
              <a:defRPr>
                <a:solidFill>
                  <a:schemeClr val="bg2"/>
                </a:solidFill>
              </a:defRPr>
            </a:lvl1pPr>
          </a:lstStyle>
          <a:p>
            <a:r>
              <a:rPr lang="en-US" sz="2400" smtClean="0"/>
              <a:t>@arthritis_UBC</a:t>
            </a:r>
            <a:endParaRPr lang="en-US" sz="2400" dirty="0" smtClean="0"/>
          </a:p>
        </p:txBody>
      </p:sp>
    </p:spTree>
    <p:extLst>
      <p:ext uri="{BB962C8B-B14F-4D97-AF65-F5344CB8AC3E}">
        <p14:creationId xmlns:p14="http://schemas.microsoft.com/office/powerpoint/2010/main" val="33769563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F42FDE4-A7DD-41A7-A0A6-9B649FB43336}" type="slidenum">
              <a:rPr kumimoji="0" lang="en-US" smtClean="0"/>
              <a:t>‹#›</a:t>
            </a:fld>
            <a:endParaRPr kumimoji="0" lang="en-US"/>
          </a:p>
        </p:txBody>
      </p:sp>
      <p:sp>
        <p:nvSpPr>
          <p:cNvPr id="10" name="Footer Placeholder 3"/>
          <p:cNvSpPr>
            <a:spLocks noGrp="1"/>
          </p:cNvSpPr>
          <p:nvPr>
            <p:ph type="ftr" sz="quarter" idx="3"/>
          </p:nvPr>
        </p:nvSpPr>
        <p:spPr>
          <a:xfrm rot="16200000">
            <a:off x="7114368" y="3534151"/>
            <a:ext cx="3312367" cy="365760"/>
          </a:xfrm>
          <a:prstGeom prst="rect">
            <a:avLst/>
          </a:prstGeom>
        </p:spPr>
        <p:txBody>
          <a:bodyPr/>
          <a:lstStyle>
            <a:lvl1pPr algn="r">
              <a:defRPr>
                <a:solidFill>
                  <a:schemeClr val="bg2"/>
                </a:solidFill>
              </a:defRPr>
            </a:lvl1pPr>
          </a:lstStyle>
          <a:p>
            <a:r>
              <a:rPr lang="en-US" sz="2400" smtClean="0"/>
              <a:t>@arthritis_UBC</a:t>
            </a:r>
            <a:endParaRPr lang="en-US" sz="2400" dirty="0" smtClean="0"/>
          </a:p>
        </p:txBody>
      </p:sp>
    </p:spTree>
    <p:extLst>
      <p:ext uri="{BB962C8B-B14F-4D97-AF65-F5344CB8AC3E}">
        <p14:creationId xmlns:p14="http://schemas.microsoft.com/office/powerpoint/2010/main" val="22400448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6F42FDE4-A7DD-41A7-A0A6-9B649FB43336}" type="slidenum">
              <a:rPr kumimoji="0" lang="en-US" smtClean="0"/>
              <a:t>‹#›</a:t>
            </a:fld>
            <a:endParaRPr kumimoji="0" lang="en-US"/>
          </a:p>
        </p:txBody>
      </p:sp>
      <p:sp>
        <p:nvSpPr>
          <p:cNvPr id="12" name="Footer Placeholder 3"/>
          <p:cNvSpPr>
            <a:spLocks noGrp="1"/>
          </p:cNvSpPr>
          <p:nvPr>
            <p:ph type="ftr" sz="quarter" idx="13"/>
          </p:nvPr>
        </p:nvSpPr>
        <p:spPr>
          <a:xfrm rot="16200000">
            <a:off x="7114368" y="3534151"/>
            <a:ext cx="3312367" cy="365760"/>
          </a:xfrm>
          <a:prstGeom prst="rect">
            <a:avLst/>
          </a:prstGeom>
        </p:spPr>
        <p:txBody>
          <a:bodyPr/>
          <a:lstStyle>
            <a:lvl1pPr algn="r">
              <a:defRPr>
                <a:solidFill>
                  <a:schemeClr val="bg2"/>
                </a:solidFill>
              </a:defRPr>
            </a:lvl1pPr>
          </a:lstStyle>
          <a:p>
            <a:r>
              <a:rPr lang="en-US" sz="2400" smtClean="0"/>
              <a:t>@arthritis_UBC</a:t>
            </a:r>
            <a:endParaRPr lang="en-US" sz="2400" dirty="0" smtClean="0"/>
          </a:p>
        </p:txBody>
      </p:sp>
    </p:spTree>
    <p:extLst>
      <p:ext uri="{BB962C8B-B14F-4D97-AF65-F5344CB8AC3E}">
        <p14:creationId xmlns:p14="http://schemas.microsoft.com/office/powerpoint/2010/main" val="26973633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t>‹#›</a:t>
            </a:fld>
            <a:endParaRPr kumimoji="0" lang="en-US"/>
          </a:p>
        </p:txBody>
      </p:sp>
      <p:sp>
        <p:nvSpPr>
          <p:cNvPr id="8" name="Footer Placeholder 3"/>
          <p:cNvSpPr>
            <a:spLocks noGrp="1"/>
          </p:cNvSpPr>
          <p:nvPr>
            <p:ph type="ftr" sz="quarter" idx="3"/>
          </p:nvPr>
        </p:nvSpPr>
        <p:spPr>
          <a:xfrm rot="16200000">
            <a:off x="7114368" y="3534151"/>
            <a:ext cx="3312367" cy="365760"/>
          </a:xfrm>
          <a:prstGeom prst="rect">
            <a:avLst/>
          </a:prstGeom>
        </p:spPr>
        <p:txBody>
          <a:bodyPr/>
          <a:lstStyle>
            <a:lvl1pPr algn="r">
              <a:defRPr>
                <a:solidFill>
                  <a:schemeClr val="bg2"/>
                </a:solidFill>
              </a:defRPr>
            </a:lvl1pPr>
          </a:lstStyle>
          <a:p>
            <a:r>
              <a:rPr lang="en-US" sz="2400" smtClean="0"/>
              <a:t>@arthritis_UBC</a:t>
            </a:r>
            <a:endParaRPr lang="en-US" sz="2400" dirty="0" smtClean="0"/>
          </a:p>
        </p:txBody>
      </p:sp>
    </p:spTree>
    <p:extLst>
      <p:ext uri="{BB962C8B-B14F-4D97-AF65-F5344CB8AC3E}">
        <p14:creationId xmlns:p14="http://schemas.microsoft.com/office/powerpoint/2010/main" val="33428127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42FDE4-A7DD-41A7-A0A6-9B649FB43336}" type="slidenum">
              <a:rPr kumimoji="0" lang="en-US" smtClean="0"/>
              <a:t>‹#›</a:t>
            </a:fld>
            <a:endParaRPr kumimoji="0" lang="en-US"/>
          </a:p>
        </p:txBody>
      </p:sp>
      <p:sp>
        <p:nvSpPr>
          <p:cNvPr id="7" name="Footer Placeholder 3"/>
          <p:cNvSpPr>
            <a:spLocks noGrp="1"/>
          </p:cNvSpPr>
          <p:nvPr>
            <p:ph type="ftr" sz="quarter" idx="3"/>
          </p:nvPr>
        </p:nvSpPr>
        <p:spPr>
          <a:xfrm rot="16200000">
            <a:off x="7114368" y="3534151"/>
            <a:ext cx="3312367" cy="365760"/>
          </a:xfrm>
          <a:prstGeom prst="rect">
            <a:avLst/>
          </a:prstGeom>
        </p:spPr>
        <p:txBody>
          <a:bodyPr/>
          <a:lstStyle>
            <a:lvl1pPr algn="r">
              <a:defRPr>
                <a:solidFill>
                  <a:schemeClr val="bg2"/>
                </a:solidFill>
              </a:defRPr>
            </a:lvl1pPr>
          </a:lstStyle>
          <a:p>
            <a:r>
              <a:rPr lang="en-US" sz="2400" smtClean="0"/>
              <a:t>@arthritis_UBC</a:t>
            </a:r>
            <a:endParaRPr lang="en-US" sz="2400" dirty="0" smtClean="0"/>
          </a:p>
        </p:txBody>
      </p:sp>
    </p:spTree>
    <p:extLst>
      <p:ext uri="{BB962C8B-B14F-4D97-AF65-F5344CB8AC3E}">
        <p14:creationId xmlns:p14="http://schemas.microsoft.com/office/powerpoint/2010/main" val="38323979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F42FDE4-A7DD-41A7-A0A6-9B649FB43336}" type="slidenum">
              <a:rPr kumimoji="0" lang="en-US" smtClean="0"/>
              <a:t>‹#›</a:t>
            </a:fld>
            <a:endParaRPr kumimoji="0"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Footer Placeholder 3"/>
          <p:cNvSpPr>
            <a:spLocks noGrp="1"/>
          </p:cNvSpPr>
          <p:nvPr>
            <p:ph type="ftr" sz="quarter" idx="3"/>
          </p:nvPr>
        </p:nvSpPr>
        <p:spPr>
          <a:xfrm rot="16200000">
            <a:off x="7114368" y="3534151"/>
            <a:ext cx="3312367" cy="365760"/>
          </a:xfrm>
          <a:prstGeom prst="rect">
            <a:avLst/>
          </a:prstGeom>
        </p:spPr>
        <p:txBody>
          <a:bodyPr/>
          <a:lstStyle>
            <a:lvl1pPr algn="r">
              <a:defRPr>
                <a:solidFill>
                  <a:schemeClr val="bg2"/>
                </a:solidFill>
              </a:defRPr>
            </a:lvl1pPr>
          </a:lstStyle>
          <a:p>
            <a:r>
              <a:rPr lang="en-US" sz="2400" smtClean="0"/>
              <a:t>@arthritis_UBC</a:t>
            </a:r>
            <a:endParaRPr lang="en-US" sz="2400" dirty="0" smtClean="0"/>
          </a:p>
        </p:txBody>
      </p:sp>
    </p:spTree>
    <p:extLst>
      <p:ext uri="{BB962C8B-B14F-4D97-AF65-F5344CB8AC3E}">
        <p14:creationId xmlns:p14="http://schemas.microsoft.com/office/powerpoint/2010/main" val="6182684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8"/>
          <p:cNvSpPr>
            <a:spLocks noGrp="1"/>
          </p:cNvSpPr>
          <p:nvPr>
            <p:ph type="sldNum" sz="quarter" idx="11"/>
          </p:nvPr>
        </p:nvSpPr>
        <p:spPr/>
        <p:txBody>
          <a:bodyPr/>
          <a:lstStyle/>
          <a:p>
            <a:fld id="{6F42FDE4-A7DD-41A7-A0A6-9B649FB43336}" type="slidenum">
              <a:rPr kumimoji="0" lang="en-US" smtClean="0"/>
              <a:t>‹#›</a:t>
            </a:fld>
            <a:endParaRPr kumimoji="0" lang="en-US" dirty="0"/>
          </a:p>
        </p:txBody>
      </p:sp>
      <p:sp>
        <p:nvSpPr>
          <p:cNvPr id="13" name="Footer Placeholder 3"/>
          <p:cNvSpPr>
            <a:spLocks noGrp="1"/>
          </p:cNvSpPr>
          <p:nvPr>
            <p:ph type="ftr" sz="quarter" idx="3"/>
          </p:nvPr>
        </p:nvSpPr>
        <p:spPr>
          <a:xfrm rot="16200000">
            <a:off x="7114368" y="3534151"/>
            <a:ext cx="3312367" cy="365760"/>
          </a:xfrm>
          <a:prstGeom prst="rect">
            <a:avLst/>
          </a:prstGeom>
        </p:spPr>
        <p:txBody>
          <a:bodyPr/>
          <a:lstStyle>
            <a:lvl1pPr algn="r">
              <a:defRPr>
                <a:solidFill>
                  <a:schemeClr val="bg2"/>
                </a:solidFill>
              </a:defRPr>
            </a:lvl1pPr>
          </a:lstStyle>
          <a:p>
            <a:r>
              <a:rPr lang="en-US" sz="2400" smtClean="0"/>
              <a:t>@arthritis_UBC</a:t>
            </a:r>
            <a:endParaRPr lang="en-US" sz="2400" dirty="0" smtClean="0"/>
          </a:p>
        </p:txBody>
      </p:sp>
    </p:spTree>
    <p:extLst>
      <p:ext uri="{BB962C8B-B14F-4D97-AF65-F5344CB8AC3E}">
        <p14:creationId xmlns:p14="http://schemas.microsoft.com/office/powerpoint/2010/main" val="1144145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8458200" y="-24277"/>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lgn="ctr" eaLnBrk="1" latinLnBrk="0" hangingPunct="1"/>
            <a:fld id="{6F42FDE4-A7DD-41A7-A0A6-9B649FB43336}" type="slidenum">
              <a:rPr kumimoji="0" lang="en-US" smtClean="0"/>
              <a:t>‹#›</a:t>
            </a:fld>
            <a:endParaRPr kumimoji="0" lang="en-US" sz="1400" dirty="0">
              <a:solidFill>
                <a:srgbClr val="FFFFFF"/>
              </a:solidFill>
              <a:latin typeface="+mj-lt"/>
              <a:ea typeface="+mj-ea"/>
              <a:cs typeface="+mj-cs"/>
            </a:endParaRPr>
          </a:p>
        </p:txBody>
      </p:sp>
      <p:sp>
        <p:nvSpPr>
          <p:cNvPr id="15" name="Footer Placeholder 3"/>
          <p:cNvSpPr>
            <a:spLocks noGrp="1"/>
          </p:cNvSpPr>
          <p:nvPr>
            <p:ph type="ftr" sz="quarter" idx="3"/>
          </p:nvPr>
        </p:nvSpPr>
        <p:spPr>
          <a:xfrm rot="16200000">
            <a:off x="7114368" y="3534151"/>
            <a:ext cx="3312367" cy="365760"/>
          </a:xfrm>
          <a:prstGeom prst="rect">
            <a:avLst/>
          </a:prstGeom>
        </p:spPr>
        <p:txBody>
          <a:bodyPr/>
          <a:lstStyle>
            <a:lvl1pPr algn="r">
              <a:defRPr>
                <a:solidFill>
                  <a:schemeClr val="bg2"/>
                </a:solidFill>
              </a:defRPr>
            </a:lvl1pPr>
          </a:lstStyle>
          <a:p>
            <a:r>
              <a:rPr lang="en-US" sz="2400" smtClean="0"/>
              <a:t>@arthritis_UBC</a:t>
            </a:r>
            <a:endParaRPr lang="en-US" sz="2400" dirty="0" smtClean="0"/>
          </a:p>
        </p:txBody>
      </p:sp>
      <p:pic>
        <p:nvPicPr>
          <p:cNvPr id="17" name="Picture 1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11736" y="5922895"/>
            <a:ext cx="543840" cy="861737"/>
          </a:xfrm>
          <a:prstGeom prst="rect">
            <a:avLst/>
          </a:prstGeom>
        </p:spPr>
      </p:pic>
      <p:pic>
        <p:nvPicPr>
          <p:cNvPr id="4" name="Picture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035064" y="6172200"/>
            <a:ext cx="1355311" cy="612432"/>
          </a:xfrm>
          <a:prstGeom prst="rect">
            <a:avLst/>
          </a:prstGeom>
        </p:spPr>
      </p:pic>
    </p:spTree>
    <p:extLst>
      <p:ext uri="{BB962C8B-B14F-4D97-AF65-F5344CB8AC3E}">
        <p14:creationId xmlns:p14="http://schemas.microsoft.com/office/powerpoint/2010/main" val="1555589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hdr="0" dt="0"/>
  <p:txStyles>
    <p:titleStyle>
      <a:lvl1pPr algn="l" defTabSz="914400" rtl="0" eaLnBrk="1" latinLnBrk="0" hangingPunct="1">
        <a:spcBef>
          <a:spcPct val="0"/>
        </a:spcBef>
        <a:buNone/>
        <a:defRPr sz="34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1071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001000" y="6356351"/>
            <a:ext cx="1066800" cy="349250"/>
          </a:xfrm>
          <a:prstGeom prst="rect">
            <a:avLst/>
          </a:prstGeom>
        </p:spPr>
        <p:txBody>
          <a:bodyPr vert="horz" lIns="91440" tIns="45720" rIns="91440" bIns="45720" rtlCol="0" anchor="ctr"/>
          <a:lstStyle>
            <a:lvl1pPr algn="r">
              <a:defRPr sz="2000">
                <a:solidFill>
                  <a:schemeClr val="tx1">
                    <a:tint val="75000"/>
                  </a:schemeClr>
                </a:solidFill>
              </a:defRPr>
            </a:lvl1pPr>
          </a:lstStyle>
          <a:p>
            <a:fld id="{8CBB1037-1339-4AD8-97C2-B4C813E3605C}" type="slidenum">
              <a:rPr lang="en-US" smtClean="0"/>
              <a:pPr/>
              <a:t>‹#›</a:t>
            </a:fld>
            <a:endParaRPr lang="en-US"/>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11736" y="5922895"/>
            <a:ext cx="543840" cy="861737"/>
          </a:xfrm>
          <a:prstGeom prst="rect">
            <a:avLst/>
          </a:prstGeom>
        </p:spPr>
      </p:pic>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035064" y="6172200"/>
            <a:ext cx="1355311" cy="612432"/>
          </a:xfrm>
          <a:prstGeom prst="rect">
            <a:avLst/>
          </a:prstGeom>
        </p:spPr>
      </p:pic>
    </p:spTree>
    <p:extLst>
      <p:ext uri="{BB962C8B-B14F-4D97-AF65-F5344CB8AC3E}">
        <p14:creationId xmlns:p14="http://schemas.microsoft.com/office/powerpoint/2010/main" val="2517494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n-lt"/>
          <a:ea typeface="+mj-ea"/>
          <a:cs typeface="Aharoni" panose="02010803020104030203" pitchFamily="2" charset="-79"/>
        </a:defRPr>
      </a:lvl1pPr>
    </p:titleStyle>
    <p:bodyStyle>
      <a:lvl1pPr marL="342900" indent="-342900" algn="l" defTabSz="914400" rtl="0" eaLnBrk="1" latinLnBrk="0" hangingPunct="1">
        <a:spcBef>
          <a:spcPct val="20000"/>
        </a:spcBef>
        <a:spcAft>
          <a:spcPts val="1000"/>
        </a:spcAft>
        <a:buFont typeface="Arial" panose="020B0604020202020204" pitchFamily="34" charset="0"/>
        <a:buChar char="•"/>
        <a:defRPr sz="3200" kern="1200">
          <a:solidFill>
            <a:srgbClr val="002060"/>
          </a:solidFill>
          <a:latin typeface="+mn-lt"/>
          <a:ea typeface="+mn-ea"/>
          <a:cs typeface="Aharoni" panose="02010803020104030203" pitchFamily="2" charset="-79"/>
        </a:defRPr>
      </a:lvl1pPr>
      <a:lvl2pPr marL="742950" indent="-285750" algn="l" defTabSz="914400" rtl="0" eaLnBrk="1" latinLnBrk="0" hangingPunct="1">
        <a:spcBef>
          <a:spcPct val="20000"/>
        </a:spcBef>
        <a:buSzPct val="80000"/>
        <a:buFont typeface="Courier New" panose="02070309020205020404" pitchFamily="49" charset="0"/>
        <a:buChar char="o"/>
        <a:defRPr sz="2800" kern="1200">
          <a:solidFill>
            <a:srgbClr val="002060"/>
          </a:solidFill>
          <a:latin typeface="+mn-lt"/>
          <a:ea typeface="+mn-ea"/>
          <a:cs typeface="Aharoni" panose="02010803020104030203" pitchFamily="2" charset="-79"/>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060"/>
          </a:solidFill>
          <a:latin typeface="+mn-lt"/>
          <a:ea typeface="+mn-ea"/>
          <a:cs typeface="Aharoni" panose="02010803020104030203" pitchFamily="2" charset="-79"/>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Aharoni" panose="02010803020104030203" pitchFamily="2" charset="-79"/>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Aharoni" panose="02010803020104030203" pitchFamily="2" charset="-79"/>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2.png"/><Relationship Id="rId11" Type="http://schemas.openxmlformats.org/officeDocument/2006/relationships/image" Target="../media/image27.emf"/><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answer.arccanada.org/"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jpe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9.xml"/><Relationship Id="rId5" Type="http://schemas.openxmlformats.org/officeDocument/2006/relationships/image" Target="../media/image35.emf"/><Relationship Id="rId4" Type="http://schemas.openxmlformats.org/officeDocument/2006/relationships/hyperlink" Target="http://ptjournal.apta.org/content/95/4"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38.png"/><Relationship Id="rId5" Type="http://schemas.openxmlformats.org/officeDocument/2006/relationships/image" Target="../media/image17.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6.emf"/></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6.xml"/><Relationship Id="rId1" Type="http://schemas.openxmlformats.org/officeDocument/2006/relationships/slideLayout" Target="../slideLayouts/slideLayout19.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43.emf"/></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9235" y="1295400"/>
            <a:ext cx="7543800" cy="1908175"/>
          </a:xfrm>
        </p:spPr>
        <p:txBody>
          <a:bodyPr>
            <a:normAutofit/>
          </a:bodyPr>
          <a:lstStyle/>
          <a:p>
            <a:r>
              <a:rPr lang="en-US" sz="3600" dirty="0" smtClean="0"/>
              <a:t>Using KT model and framework to inform </a:t>
            </a:r>
            <a:r>
              <a:rPr lang="en-US" sz="3600" dirty="0" smtClean="0"/>
              <a:t>implementation: </a:t>
            </a:r>
            <a:r>
              <a:rPr lang="en-US" sz="3600" dirty="0" smtClean="0"/>
              <a:t>An example from </a:t>
            </a:r>
            <a:r>
              <a:rPr lang="en-US" sz="3600" dirty="0" smtClean="0"/>
              <a:t>arthritis research</a:t>
            </a:r>
            <a:endParaRPr lang="en-US" sz="3600" dirty="0"/>
          </a:p>
        </p:txBody>
      </p:sp>
      <p:sp>
        <p:nvSpPr>
          <p:cNvPr id="3" name="Subtitle 2"/>
          <p:cNvSpPr>
            <a:spLocks noGrp="1"/>
          </p:cNvSpPr>
          <p:nvPr>
            <p:ph type="subTitle" idx="1"/>
          </p:nvPr>
        </p:nvSpPr>
        <p:spPr>
          <a:xfrm>
            <a:off x="669235" y="3636962"/>
            <a:ext cx="7543800" cy="2306638"/>
          </a:xfrm>
        </p:spPr>
        <p:txBody>
          <a:bodyPr>
            <a:noAutofit/>
          </a:bodyPr>
          <a:lstStyle/>
          <a:p>
            <a:r>
              <a:rPr lang="en-US" dirty="0" smtClean="0">
                <a:solidFill>
                  <a:schemeClr val="tx1"/>
                </a:solidFill>
              </a:rPr>
              <a:t>Linda Li, PT, PhD</a:t>
            </a:r>
          </a:p>
          <a:p>
            <a:pPr marL="114300">
              <a:spcBef>
                <a:spcPts val="300"/>
              </a:spcBef>
              <a:spcAft>
                <a:spcPts val="0"/>
              </a:spcAft>
              <a:defRPr/>
            </a:pPr>
            <a:r>
              <a:rPr lang="en-CA" sz="2100" dirty="0" smtClean="0">
                <a:solidFill>
                  <a:schemeClr val="tx1">
                    <a:lumMod val="75000"/>
                    <a:lumOff val="25000"/>
                  </a:schemeClr>
                </a:solidFill>
              </a:rPr>
              <a:t>Associate </a:t>
            </a:r>
            <a:r>
              <a:rPr lang="en-CA" sz="2100" dirty="0">
                <a:solidFill>
                  <a:schemeClr val="tx1">
                    <a:lumMod val="75000"/>
                    <a:lumOff val="25000"/>
                  </a:schemeClr>
                </a:solidFill>
              </a:rPr>
              <a:t>Professor &amp; Harold Robinson/Arthritis Society Chair</a:t>
            </a:r>
          </a:p>
          <a:p>
            <a:pPr marL="114300">
              <a:lnSpc>
                <a:spcPct val="120000"/>
              </a:lnSpc>
              <a:spcBef>
                <a:spcPts val="0"/>
              </a:spcBef>
              <a:spcAft>
                <a:spcPts val="600"/>
              </a:spcAft>
              <a:defRPr/>
            </a:pPr>
            <a:r>
              <a:rPr lang="en-US" sz="2100" dirty="0">
                <a:solidFill>
                  <a:schemeClr val="tx1">
                    <a:lumMod val="75000"/>
                    <a:lumOff val="25000"/>
                  </a:schemeClr>
                </a:solidFill>
              </a:rPr>
              <a:t>Canada Research Chair in Patient-oriented Knowledge Translation</a:t>
            </a:r>
            <a:endParaRPr lang="en-CA" sz="2100" dirty="0">
              <a:solidFill>
                <a:schemeClr val="tx1">
                  <a:lumMod val="75000"/>
                  <a:lumOff val="25000"/>
                </a:schemeClr>
              </a:solidFill>
            </a:endParaRPr>
          </a:p>
          <a:p>
            <a:pPr marL="114300">
              <a:lnSpc>
                <a:spcPct val="120000"/>
              </a:lnSpc>
              <a:spcBef>
                <a:spcPts val="300"/>
              </a:spcBef>
              <a:spcAft>
                <a:spcPts val="0"/>
              </a:spcAft>
              <a:defRPr/>
            </a:pPr>
            <a:r>
              <a:rPr lang="en-CA" sz="2100" dirty="0">
                <a:solidFill>
                  <a:srgbClr val="002060"/>
                </a:solidFill>
              </a:rPr>
              <a:t>University of British </a:t>
            </a:r>
            <a:r>
              <a:rPr lang="en-CA" sz="2100" dirty="0" smtClean="0">
                <a:solidFill>
                  <a:srgbClr val="002060"/>
                </a:solidFill>
              </a:rPr>
              <a:t>Columbia</a:t>
            </a:r>
            <a:endParaRPr lang="en-CA" sz="2100" dirty="0">
              <a:solidFill>
                <a:schemeClr val="tx1">
                  <a:lumMod val="65000"/>
                  <a:lumOff val="35000"/>
                </a:schemeClr>
              </a:solidFill>
            </a:endParaRPr>
          </a:p>
          <a:p>
            <a:pPr marL="114300">
              <a:lnSpc>
                <a:spcPct val="120000"/>
              </a:lnSpc>
              <a:spcBef>
                <a:spcPts val="300"/>
              </a:spcBef>
              <a:spcAft>
                <a:spcPts val="0"/>
              </a:spcAft>
              <a:defRPr/>
            </a:pPr>
            <a:r>
              <a:rPr lang="en-CA" sz="2100" dirty="0" smtClean="0">
                <a:solidFill>
                  <a:srgbClr val="600000"/>
                </a:solidFill>
              </a:rPr>
              <a:t>Arthritis </a:t>
            </a:r>
            <a:r>
              <a:rPr lang="en-CA" sz="2100" dirty="0">
                <a:solidFill>
                  <a:srgbClr val="600000"/>
                </a:solidFill>
              </a:rPr>
              <a:t>Research </a:t>
            </a:r>
            <a:r>
              <a:rPr lang="en-CA" sz="2100" dirty="0" smtClean="0">
                <a:solidFill>
                  <a:srgbClr val="600000"/>
                </a:solidFill>
              </a:rPr>
              <a:t>Canada</a:t>
            </a:r>
            <a:endParaRPr lang="en-US" sz="2100" dirty="0">
              <a:solidFill>
                <a:srgbClr val="600000"/>
              </a:solidFill>
            </a:endParaRPr>
          </a:p>
        </p:txBody>
      </p:sp>
      <p:sp>
        <p:nvSpPr>
          <p:cNvPr id="4" name="Slide Number Placeholder 3"/>
          <p:cNvSpPr>
            <a:spLocks noGrp="1"/>
          </p:cNvSpPr>
          <p:nvPr>
            <p:ph type="sldNum" sz="quarter" idx="4294967295"/>
          </p:nvPr>
        </p:nvSpPr>
        <p:spPr>
          <a:xfrm>
            <a:off x="8518525" y="5648325"/>
            <a:ext cx="549275" cy="396875"/>
          </a:xfrm>
        </p:spPr>
        <p:txBody>
          <a:bodyPr/>
          <a:lstStyle/>
          <a:p>
            <a:fld id="{8CBB1037-1339-4AD8-97C2-B4C813E3605C}" type="slidenum">
              <a:rPr lang="en-US" smtClean="0"/>
              <a:t>1</a:t>
            </a:fld>
            <a:endParaRPr lang="en-US"/>
          </a:p>
        </p:txBody>
      </p:sp>
      <p:sp>
        <p:nvSpPr>
          <p:cNvPr id="5" name="Footer Placeholder 3"/>
          <p:cNvSpPr>
            <a:spLocks noGrp="1"/>
          </p:cNvSpPr>
          <p:nvPr>
            <p:ph type="ftr" sz="quarter" idx="3"/>
          </p:nvPr>
        </p:nvSpPr>
        <p:spPr>
          <a:xfrm rot="16200000">
            <a:off x="7114369" y="3534151"/>
            <a:ext cx="3312367" cy="365760"/>
          </a:xfrm>
          <a:prstGeom prst="rect">
            <a:avLst/>
          </a:prstGeom>
        </p:spPr>
        <p:txBody>
          <a:bodyPr/>
          <a:lstStyle>
            <a:lvl1pPr algn="r">
              <a:defRPr>
                <a:solidFill>
                  <a:schemeClr val="bg2"/>
                </a:solidFill>
              </a:defRPr>
            </a:lvl1pPr>
          </a:lstStyle>
          <a:p>
            <a:r>
              <a:rPr lang="en-US" sz="2400" dirty="0" smtClean="0"/>
              <a:t>@</a:t>
            </a:r>
            <a:r>
              <a:rPr lang="en-US" sz="2400" dirty="0" err="1"/>
              <a:t>A</a:t>
            </a:r>
            <a:r>
              <a:rPr lang="en-US" sz="2400" dirty="0" err="1" smtClean="0"/>
              <a:t>rthritis_UBC</a:t>
            </a:r>
            <a:endParaRPr lang="en-US" sz="2400" dirty="0" smtClean="0"/>
          </a:p>
        </p:txBody>
      </p:sp>
    </p:spTree>
    <p:extLst>
      <p:ext uri="{BB962C8B-B14F-4D97-AF65-F5344CB8AC3E}">
        <p14:creationId xmlns:p14="http://schemas.microsoft.com/office/powerpoint/2010/main" val="3530413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1646" y="9996"/>
            <a:ext cx="8229600" cy="1143000"/>
          </a:xfrm>
        </p:spPr>
        <p:txBody>
          <a:bodyPr>
            <a:normAutofit fontScale="90000"/>
          </a:bodyPr>
          <a:lstStyle/>
          <a:p>
            <a:r>
              <a:rPr lang="en-GB" sz="4000" dirty="0" smtClean="0"/>
              <a:t>Reasons for not using </a:t>
            </a:r>
            <a:r>
              <a:rPr lang="en-GB" sz="4000" dirty="0" smtClean="0"/>
              <a:t/>
            </a:r>
            <a:br>
              <a:rPr lang="en-GB" sz="4000" dirty="0" smtClean="0"/>
            </a:br>
            <a:r>
              <a:rPr lang="en-GB" sz="4000" dirty="0" smtClean="0"/>
              <a:t>rheumatoid arthritis</a:t>
            </a:r>
            <a:r>
              <a:rPr lang="en-GB" sz="4000" dirty="0" smtClean="0"/>
              <a:t> </a:t>
            </a:r>
            <a:r>
              <a:rPr lang="en-GB" sz="4000" dirty="0" smtClean="0"/>
              <a:t>medication </a:t>
            </a:r>
            <a:endParaRPr lang="en-CA" sz="4000" dirty="0"/>
          </a:p>
        </p:txBody>
      </p:sp>
      <p:sp>
        <p:nvSpPr>
          <p:cNvPr id="3" name="Content Placeholder 2"/>
          <p:cNvSpPr>
            <a:spLocks noGrp="1"/>
          </p:cNvSpPr>
          <p:nvPr>
            <p:ph idx="1"/>
          </p:nvPr>
        </p:nvSpPr>
        <p:spPr>
          <a:xfrm>
            <a:off x="457200" y="1295400"/>
            <a:ext cx="8229600" cy="5404881"/>
          </a:xfrm>
        </p:spPr>
        <p:txBody>
          <a:bodyPr>
            <a:normAutofit fontScale="92500" lnSpcReduction="10000"/>
          </a:bodyPr>
          <a:lstStyle/>
          <a:p>
            <a:pPr marL="536575" indent="-536575"/>
            <a:r>
              <a:rPr lang="en-GB" sz="2800" dirty="0" smtClean="0">
                <a:solidFill>
                  <a:schemeClr val="tx1"/>
                </a:solidFill>
              </a:rPr>
              <a:t>Not </a:t>
            </a:r>
            <a:r>
              <a:rPr lang="en-GB" sz="2800" dirty="0">
                <a:solidFill>
                  <a:schemeClr val="tx1"/>
                </a:solidFill>
              </a:rPr>
              <a:t>suggested by </a:t>
            </a:r>
            <a:r>
              <a:rPr lang="en-GB" sz="2800" dirty="0" smtClean="0">
                <a:solidFill>
                  <a:schemeClr val="tx1"/>
                </a:solidFill>
              </a:rPr>
              <a:t>the doctor</a:t>
            </a:r>
          </a:p>
          <a:p>
            <a:pPr marL="536575" indent="-536575"/>
            <a:r>
              <a:rPr lang="en-GB" sz="2800" dirty="0" smtClean="0">
                <a:solidFill>
                  <a:schemeClr val="tx1"/>
                </a:solidFill>
              </a:rPr>
              <a:t>Did not </a:t>
            </a:r>
            <a:r>
              <a:rPr lang="en-GB" sz="2800" dirty="0">
                <a:solidFill>
                  <a:schemeClr val="tx1"/>
                </a:solidFill>
              </a:rPr>
              <a:t>think they </a:t>
            </a:r>
            <a:r>
              <a:rPr lang="en-GB" sz="2800" dirty="0" smtClean="0">
                <a:solidFill>
                  <a:schemeClr val="tx1"/>
                </a:solidFill>
              </a:rPr>
              <a:t>needed medication</a:t>
            </a:r>
            <a:endParaRPr lang="en-GB" sz="2800" dirty="0">
              <a:solidFill>
                <a:schemeClr val="tx1"/>
              </a:solidFill>
            </a:endParaRPr>
          </a:p>
          <a:p>
            <a:pPr marL="536575" indent="-536575"/>
            <a:r>
              <a:rPr lang="en-GB" sz="2800" dirty="0" smtClean="0">
                <a:solidFill>
                  <a:schemeClr val="tx1"/>
                </a:solidFill>
              </a:rPr>
              <a:t>Fear </a:t>
            </a:r>
            <a:r>
              <a:rPr lang="en-GB" sz="2800" dirty="0">
                <a:solidFill>
                  <a:schemeClr val="tx1"/>
                </a:solidFill>
              </a:rPr>
              <a:t>of </a:t>
            </a:r>
            <a:r>
              <a:rPr lang="en-GB" sz="2800" dirty="0" smtClean="0">
                <a:solidFill>
                  <a:schemeClr val="tx1"/>
                </a:solidFill>
              </a:rPr>
              <a:t>side-effects; preferred </a:t>
            </a:r>
            <a:r>
              <a:rPr lang="en-GB" sz="2800" dirty="0">
                <a:solidFill>
                  <a:schemeClr val="tx1"/>
                </a:solidFill>
              </a:rPr>
              <a:t>to avoid medications</a:t>
            </a:r>
          </a:p>
          <a:p>
            <a:pPr marL="536575" indent="-536575">
              <a:spcAft>
                <a:spcPct val="20000"/>
              </a:spcAft>
            </a:pPr>
            <a:r>
              <a:rPr lang="en-GB" sz="2800" dirty="0" smtClean="0">
                <a:solidFill>
                  <a:schemeClr val="tx1"/>
                </a:solidFill>
              </a:rPr>
              <a:t>Don’t </a:t>
            </a:r>
            <a:r>
              <a:rPr lang="en-GB" sz="2800" dirty="0">
                <a:solidFill>
                  <a:schemeClr val="tx1"/>
                </a:solidFill>
              </a:rPr>
              <a:t>know </a:t>
            </a:r>
            <a:r>
              <a:rPr lang="en-GB" sz="2800" dirty="0" smtClean="0">
                <a:solidFill>
                  <a:schemeClr val="tx1"/>
                </a:solidFill>
              </a:rPr>
              <a:t>that </a:t>
            </a:r>
            <a:r>
              <a:rPr lang="en-GB" sz="2800" dirty="0" smtClean="0">
                <a:solidFill>
                  <a:srgbClr val="C00000"/>
                </a:solidFill>
              </a:rPr>
              <a:t>DMARDs</a:t>
            </a:r>
            <a:r>
              <a:rPr lang="en-GB" sz="2800" dirty="0" smtClean="0">
                <a:solidFill>
                  <a:schemeClr val="tx1"/>
                </a:solidFill>
              </a:rPr>
              <a:t> </a:t>
            </a:r>
            <a:r>
              <a:rPr lang="en-GB" sz="2800" dirty="0">
                <a:solidFill>
                  <a:schemeClr val="tx1"/>
                </a:solidFill>
              </a:rPr>
              <a:t>prevent joint </a:t>
            </a:r>
            <a:r>
              <a:rPr lang="en-GB" sz="2800" dirty="0" smtClean="0">
                <a:solidFill>
                  <a:schemeClr val="tx1"/>
                </a:solidFill>
              </a:rPr>
              <a:t>damage</a:t>
            </a:r>
          </a:p>
          <a:p>
            <a:pPr marL="536575" indent="-536575"/>
            <a:endParaRPr lang="en-US" sz="2800" dirty="0" smtClean="0">
              <a:solidFill>
                <a:schemeClr val="tx1"/>
              </a:solidFill>
            </a:endParaRPr>
          </a:p>
          <a:p>
            <a:pPr marL="536575" indent="-536575"/>
            <a:endParaRPr lang="en-US" sz="2800" dirty="0">
              <a:solidFill>
                <a:schemeClr val="tx1"/>
              </a:solidFill>
            </a:endParaRPr>
          </a:p>
          <a:p>
            <a:pPr marL="536575" indent="-536575"/>
            <a:endParaRPr lang="en-US" sz="2800" dirty="0" smtClean="0">
              <a:solidFill>
                <a:schemeClr val="tx1"/>
              </a:solidFill>
            </a:endParaRPr>
          </a:p>
          <a:p>
            <a:pPr marL="536575" indent="-536575"/>
            <a:r>
              <a:rPr lang="en-US" sz="2800" dirty="0" smtClean="0">
                <a:solidFill>
                  <a:schemeClr val="tx1"/>
                </a:solidFill>
              </a:rPr>
              <a:t>Feeling uncertain about taking </a:t>
            </a:r>
            <a:r>
              <a:rPr lang="en-US" sz="2800" dirty="0" smtClean="0">
                <a:solidFill>
                  <a:srgbClr val="C00000"/>
                </a:solidFill>
              </a:rPr>
              <a:t>DMARDs</a:t>
            </a:r>
            <a:endParaRPr lang="en-US" sz="2800" dirty="0">
              <a:solidFill>
                <a:srgbClr val="C00000"/>
              </a:solidFill>
            </a:endParaRPr>
          </a:p>
          <a:p>
            <a:pPr marL="936625" lvl="1" indent="-400050">
              <a:buSzPct val="80000"/>
              <a:buFont typeface="Courier New" panose="02070309020205020404" pitchFamily="49" charset="0"/>
              <a:buChar char="o"/>
            </a:pPr>
            <a:r>
              <a:rPr lang="en-US" dirty="0" smtClean="0">
                <a:solidFill>
                  <a:schemeClr val="tx1"/>
                </a:solidFill>
              </a:rPr>
              <a:t>Concern </a:t>
            </a:r>
            <a:r>
              <a:rPr lang="en-US" dirty="0">
                <a:solidFill>
                  <a:schemeClr val="tx1"/>
                </a:solidFill>
              </a:rPr>
              <a:t>about the consequences of </a:t>
            </a:r>
            <a:r>
              <a:rPr lang="en-US" dirty="0" smtClean="0">
                <a:solidFill>
                  <a:schemeClr val="tx1"/>
                </a:solidFill>
              </a:rPr>
              <a:t>RA</a:t>
            </a:r>
          </a:p>
          <a:p>
            <a:pPr marL="936625" lvl="1" indent="-400050">
              <a:buSzPct val="80000"/>
              <a:buFont typeface="Courier New" panose="02070309020205020404" pitchFamily="49" charset="0"/>
              <a:buChar char="o"/>
            </a:pPr>
            <a:r>
              <a:rPr lang="en-US" dirty="0" smtClean="0">
                <a:solidFill>
                  <a:schemeClr val="tx1"/>
                </a:solidFill>
              </a:rPr>
              <a:t>Concern </a:t>
            </a:r>
            <a:r>
              <a:rPr lang="en-US" dirty="0">
                <a:solidFill>
                  <a:schemeClr val="tx1"/>
                </a:solidFill>
              </a:rPr>
              <a:t>about side </a:t>
            </a:r>
            <a:r>
              <a:rPr lang="en-US" dirty="0" smtClean="0">
                <a:solidFill>
                  <a:schemeClr val="tx1"/>
                </a:solidFill>
              </a:rPr>
              <a:t>effects</a:t>
            </a:r>
            <a:endParaRPr lang="en-GB" dirty="0">
              <a:solidFill>
                <a:schemeClr val="tx1"/>
              </a:solidFill>
            </a:endParaRPr>
          </a:p>
          <a:p>
            <a:endParaRPr lang="en-CA" sz="2800" dirty="0">
              <a:solidFill>
                <a:schemeClr val="tx1"/>
              </a:solidFill>
            </a:endParaRPr>
          </a:p>
        </p:txBody>
      </p:sp>
      <p:sp>
        <p:nvSpPr>
          <p:cNvPr id="5" name="Slide Number Placeholder 4"/>
          <p:cNvSpPr>
            <a:spLocks noGrp="1"/>
          </p:cNvSpPr>
          <p:nvPr>
            <p:ph type="sldNum" sz="quarter" idx="12"/>
          </p:nvPr>
        </p:nvSpPr>
        <p:spPr/>
        <p:txBody>
          <a:bodyPr/>
          <a:lstStyle/>
          <a:p>
            <a:fld id="{6F42FDE4-A7DD-41A7-A0A6-9B649FB43336}" type="slidenum">
              <a:rPr kumimoji="0" lang="en-US" smtClean="0"/>
              <a:t>10</a:t>
            </a:fld>
            <a:endParaRPr kumimoji="0" lang="en-US" dirty="0"/>
          </a:p>
        </p:txBody>
      </p:sp>
      <p:sp>
        <p:nvSpPr>
          <p:cNvPr id="6" name="Text Box 4"/>
          <p:cNvSpPr txBox="1">
            <a:spLocks noChangeArrowheads="1"/>
          </p:cNvSpPr>
          <p:nvPr/>
        </p:nvSpPr>
        <p:spPr bwMode="auto">
          <a:xfrm>
            <a:off x="2286000" y="3516868"/>
            <a:ext cx="65096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hangingPunct="0"/>
            <a:r>
              <a:rPr lang="en-GB" sz="2000" dirty="0">
                <a:solidFill>
                  <a:srgbClr val="002060"/>
                </a:solidFill>
              </a:rPr>
              <a:t>Lacaille et </a:t>
            </a:r>
            <a:r>
              <a:rPr lang="en-GB" sz="2000" dirty="0" smtClean="0">
                <a:solidFill>
                  <a:srgbClr val="002060"/>
                </a:solidFill>
              </a:rPr>
              <a:t>al. 2007  </a:t>
            </a:r>
            <a:endParaRPr lang="en-US" sz="2000" dirty="0">
              <a:solidFill>
                <a:srgbClr val="002060"/>
              </a:solidFill>
            </a:endParaRPr>
          </a:p>
        </p:txBody>
      </p:sp>
      <p:pic>
        <p:nvPicPr>
          <p:cNvPr id="4" name="Picture 3"/>
          <p:cNvPicPr>
            <a:picLocks noChangeAspect="1"/>
          </p:cNvPicPr>
          <p:nvPr/>
        </p:nvPicPr>
        <p:blipFill>
          <a:blip r:embed="rId3"/>
          <a:stretch>
            <a:fillRect/>
          </a:stretch>
        </p:blipFill>
        <p:spPr>
          <a:xfrm>
            <a:off x="762000" y="4038600"/>
            <a:ext cx="3530009" cy="1045834"/>
          </a:xfrm>
          <a:prstGeom prst="rect">
            <a:avLst/>
          </a:prstGeom>
        </p:spPr>
      </p:pic>
      <p:pic>
        <p:nvPicPr>
          <p:cNvPr id="7" name="Picture 7" descr="cihr_logo_big_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7933" y="5376652"/>
            <a:ext cx="1103313" cy="6826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9021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ANSWER: an online patient decision aid on methotrexate</a:t>
            </a:r>
            <a:endParaRPr lang="en-CA"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6588" y="3775123"/>
            <a:ext cx="2943111" cy="1839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0011" y="6052169"/>
            <a:ext cx="1281593" cy="801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066" y="6052169"/>
            <a:ext cx="1274590" cy="796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5769" y="6052169"/>
            <a:ext cx="1265809" cy="79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6275" y="6052169"/>
            <a:ext cx="1258934" cy="78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69039" y="6052169"/>
            <a:ext cx="1289330" cy="80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39320" y="6052169"/>
            <a:ext cx="1259799" cy="78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 Box 4"/>
          <p:cNvSpPr txBox="1">
            <a:spLocks noChangeArrowheads="1"/>
          </p:cNvSpPr>
          <p:nvPr/>
        </p:nvSpPr>
        <p:spPr bwMode="auto">
          <a:xfrm>
            <a:off x="2650807" y="5399421"/>
            <a:ext cx="59213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dirty="0" smtClean="0">
                <a:solidFill>
                  <a:schemeClr val="tx2"/>
                </a:solidFill>
                <a:latin typeface="Tahoma" pitchFamily="34" charset="0"/>
              </a:rPr>
              <a:t>Li et </a:t>
            </a:r>
            <a:r>
              <a:rPr lang="en-US" dirty="0">
                <a:solidFill>
                  <a:schemeClr val="tx2"/>
                </a:solidFill>
                <a:latin typeface="Tahoma" pitchFamily="34" charset="0"/>
              </a:rPr>
              <a:t>al., </a:t>
            </a:r>
            <a:r>
              <a:rPr lang="en-US" i="1" dirty="0" smtClean="0">
                <a:solidFill>
                  <a:schemeClr val="tx2"/>
                </a:solidFill>
                <a:latin typeface="Tahoma" pitchFamily="34" charset="0"/>
              </a:rPr>
              <a:t>Arthritis Care Res</a:t>
            </a:r>
            <a:r>
              <a:rPr lang="en-US" dirty="0" smtClean="0">
                <a:solidFill>
                  <a:schemeClr val="tx2"/>
                </a:solidFill>
                <a:latin typeface="Tahoma" pitchFamily="34" charset="0"/>
              </a:rPr>
              <a:t>, 2014</a:t>
            </a:r>
            <a:endParaRPr lang="en-US" dirty="0">
              <a:solidFill>
                <a:schemeClr val="tx2"/>
              </a:solidFill>
              <a:latin typeface="Tahoma" pitchFamily="34" charset="0"/>
            </a:endParaRPr>
          </a:p>
        </p:txBody>
      </p:sp>
      <p:pic>
        <p:nvPicPr>
          <p:cNvPr id="12" name="Picture 11"/>
          <p:cNvPicPr>
            <a:picLocks noChangeAspect="1"/>
          </p:cNvPicPr>
          <p:nvPr/>
        </p:nvPicPr>
        <p:blipFill>
          <a:blip r:embed="rId10"/>
          <a:stretch>
            <a:fillRect/>
          </a:stretch>
        </p:blipFill>
        <p:spPr>
          <a:xfrm>
            <a:off x="541636" y="1779971"/>
            <a:ext cx="3696930" cy="2079523"/>
          </a:xfrm>
          <a:prstGeom prst="rect">
            <a:avLst/>
          </a:prstGeom>
        </p:spPr>
      </p:pic>
      <p:pic>
        <p:nvPicPr>
          <p:cNvPr id="23" name="Picture 22"/>
          <p:cNvPicPr>
            <a:picLocks noChangeAspect="1"/>
          </p:cNvPicPr>
          <p:nvPr/>
        </p:nvPicPr>
        <p:blipFill>
          <a:blip r:embed="rId11"/>
          <a:stretch>
            <a:fillRect/>
          </a:stretch>
        </p:blipFill>
        <p:spPr>
          <a:xfrm>
            <a:off x="5829699" y="1494340"/>
            <a:ext cx="2308230" cy="2944081"/>
          </a:xfrm>
          <a:prstGeom prst="rect">
            <a:avLst/>
          </a:prstGeom>
        </p:spPr>
      </p:pic>
      <p:pic>
        <p:nvPicPr>
          <p:cNvPr id="21" name="Picture 20"/>
          <p:cNvPicPr>
            <a:picLocks noChangeAspect="1"/>
          </p:cNvPicPr>
          <p:nvPr/>
        </p:nvPicPr>
        <p:blipFill>
          <a:blip r:embed="rId12"/>
          <a:stretch>
            <a:fillRect/>
          </a:stretch>
        </p:blipFill>
        <p:spPr>
          <a:xfrm>
            <a:off x="480968" y="2246804"/>
            <a:ext cx="8176141" cy="2930161"/>
          </a:xfrm>
          <a:prstGeom prst="rect">
            <a:avLst/>
          </a:prstGeom>
        </p:spPr>
      </p:pic>
    </p:spTree>
    <p:extLst>
      <p:ext uri="{BB962C8B-B14F-4D97-AF65-F5344CB8AC3E}">
        <p14:creationId xmlns:p14="http://schemas.microsoft.com/office/powerpoint/2010/main" val="2439394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12"/>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4"/>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New issue…</a:t>
            </a:r>
            <a:endParaRPr lang="en-CA" dirty="0"/>
          </a:p>
        </p:txBody>
      </p:sp>
      <p:sp>
        <p:nvSpPr>
          <p:cNvPr id="3" name="Content Placeholder 2"/>
          <p:cNvSpPr>
            <a:spLocks noGrp="1"/>
          </p:cNvSpPr>
          <p:nvPr>
            <p:ph idx="1"/>
          </p:nvPr>
        </p:nvSpPr>
        <p:spPr>
          <a:xfrm>
            <a:off x="457200" y="1888584"/>
            <a:ext cx="8229600" cy="4588416"/>
          </a:xfrm>
        </p:spPr>
        <p:txBody>
          <a:bodyPr>
            <a:normAutofit fontScale="92500" lnSpcReduction="10000"/>
          </a:bodyPr>
          <a:lstStyle/>
          <a:p>
            <a:pPr>
              <a:lnSpc>
                <a:spcPct val="110000"/>
              </a:lnSpc>
            </a:pPr>
            <a:r>
              <a:rPr lang="en-US" sz="2800" dirty="0" smtClean="0"/>
              <a:t>57</a:t>
            </a:r>
            <a:r>
              <a:rPr lang="en-US" sz="2800" dirty="0"/>
              <a:t>% of rheumatologists </a:t>
            </a:r>
            <a:r>
              <a:rPr lang="en-US" sz="2800" dirty="0" smtClean="0"/>
              <a:t>were </a:t>
            </a:r>
            <a:r>
              <a:rPr lang="en-US" sz="2800" dirty="0"/>
              <a:t>unfamiliar with patient decision aids.</a:t>
            </a:r>
          </a:p>
          <a:p>
            <a:pPr>
              <a:lnSpc>
                <a:spcPct val="110000"/>
              </a:lnSpc>
            </a:pPr>
            <a:r>
              <a:rPr lang="en-US" sz="2800" dirty="0" smtClean="0"/>
              <a:t>67% felt that their use required reorganization of practice and workflow.</a:t>
            </a:r>
          </a:p>
          <a:p>
            <a:pPr>
              <a:lnSpc>
                <a:spcPct val="110000"/>
              </a:lnSpc>
              <a:spcAft>
                <a:spcPts val="0"/>
              </a:spcAft>
            </a:pPr>
            <a:r>
              <a:rPr lang="en-US" sz="2800" dirty="0" smtClean="0"/>
              <a:t>Qualitative interviews:</a:t>
            </a:r>
          </a:p>
          <a:p>
            <a:pPr lvl="1">
              <a:lnSpc>
                <a:spcPct val="110000"/>
              </a:lnSpc>
              <a:buSzPct val="80000"/>
              <a:buFont typeface="Courier New" panose="02070309020205020404" pitchFamily="49" charset="0"/>
              <a:buChar char="o"/>
            </a:pPr>
            <a:r>
              <a:rPr lang="en-US" dirty="0" smtClean="0"/>
              <a:t>Did not see a difference between patient decision aids and the existing patient education tools</a:t>
            </a:r>
          </a:p>
          <a:p>
            <a:pPr lvl="1">
              <a:lnSpc>
                <a:spcPct val="110000"/>
              </a:lnSpc>
              <a:buSzPct val="80000"/>
              <a:buFont typeface="Courier New" panose="02070309020205020404" pitchFamily="49" charset="0"/>
              <a:buChar char="o"/>
            </a:pPr>
            <a:r>
              <a:rPr lang="en-US" dirty="0" smtClean="0"/>
              <a:t>Information is solely based on RCT findings</a:t>
            </a:r>
          </a:p>
          <a:p>
            <a:pPr lvl="1">
              <a:lnSpc>
                <a:spcPct val="110000"/>
              </a:lnSpc>
              <a:buSzPct val="80000"/>
              <a:buFont typeface="Courier New" panose="02070309020205020404" pitchFamily="49" charset="0"/>
              <a:buChar char="o"/>
            </a:pPr>
            <a:r>
              <a:rPr lang="en-US" dirty="0" smtClean="0"/>
              <a:t>Fear of impairing MD-patient communication</a:t>
            </a:r>
          </a:p>
          <a:p>
            <a:pPr>
              <a:lnSpc>
                <a:spcPct val="110000"/>
              </a:lnSpc>
            </a:pPr>
            <a:endParaRPr lang="en-CA" sz="2800" dirty="0"/>
          </a:p>
        </p:txBody>
      </p:sp>
      <p:sp>
        <p:nvSpPr>
          <p:cNvPr id="4" name="Slide Number Placeholder 3"/>
          <p:cNvSpPr>
            <a:spLocks noGrp="1"/>
          </p:cNvSpPr>
          <p:nvPr>
            <p:ph type="sldNum" sz="quarter" idx="12"/>
          </p:nvPr>
        </p:nvSpPr>
        <p:spPr/>
        <p:txBody>
          <a:bodyPr/>
          <a:lstStyle/>
          <a:p>
            <a:fld id="{6F42FDE4-A7DD-41A7-A0A6-9B649FB43336}" type="slidenum">
              <a:rPr kumimoji="0" lang="en-US" smtClean="0"/>
              <a:t>12</a:t>
            </a:fld>
            <a:endParaRPr kumimoji="0" lang="en-US"/>
          </a:p>
        </p:txBody>
      </p:sp>
      <p:pic>
        <p:nvPicPr>
          <p:cNvPr id="8" name="Picture 7"/>
          <p:cNvPicPr>
            <a:picLocks noChangeAspect="1"/>
          </p:cNvPicPr>
          <p:nvPr/>
        </p:nvPicPr>
        <p:blipFill>
          <a:blip r:embed="rId3"/>
          <a:stretch>
            <a:fillRect/>
          </a:stretch>
        </p:blipFill>
        <p:spPr>
          <a:xfrm>
            <a:off x="3962400" y="-60865"/>
            <a:ext cx="5791200" cy="1905000"/>
          </a:xfrm>
          <a:prstGeom prst="rect">
            <a:avLst/>
          </a:prstGeom>
        </p:spPr>
      </p:pic>
    </p:spTree>
    <p:extLst>
      <p:ext uri="{BB962C8B-B14F-4D97-AF65-F5344CB8AC3E}">
        <p14:creationId xmlns:p14="http://schemas.microsoft.com/office/powerpoint/2010/main" val="4207177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Sustaining knowledge use</a:t>
            </a:r>
            <a:endParaRPr lang="en-CA" dirty="0"/>
          </a:p>
        </p:txBody>
      </p:sp>
      <p:sp>
        <p:nvSpPr>
          <p:cNvPr id="4" name="Content Placeholder 3"/>
          <p:cNvSpPr>
            <a:spLocks noGrp="1"/>
          </p:cNvSpPr>
          <p:nvPr>
            <p:ph sz="half" idx="1"/>
          </p:nvPr>
        </p:nvSpPr>
        <p:spPr>
          <a:xfrm>
            <a:off x="457200" y="1371602"/>
            <a:ext cx="4038600" cy="4754562"/>
          </a:xfrm>
        </p:spPr>
        <p:txBody>
          <a:bodyPr/>
          <a:lstStyle/>
          <a:p>
            <a:endParaRPr lang="en-US" dirty="0" smtClean="0"/>
          </a:p>
          <a:p>
            <a:endParaRPr lang="en-US" dirty="0"/>
          </a:p>
          <a:p>
            <a:endParaRPr lang="en-US" dirty="0" smtClean="0"/>
          </a:p>
          <a:p>
            <a:endParaRPr lang="en-US" dirty="0"/>
          </a:p>
          <a:p>
            <a:pPr marL="0" indent="0" algn="r">
              <a:spcAft>
                <a:spcPts val="0"/>
              </a:spcAft>
              <a:buNone/>
            </a:pPr>
            <a:endParaRPr lang="en-US" dirty="0" smtClean="0"/>
          </a:p>
          <a:p>
            <a:pPr marL="0" indent="0">
              <a:spcAft>
                <a:spcPts val="0"/>
              </a:spcAft>
              <a:buNone/>
            </a:pPr>
            <a:r>
              <a:rPr lang="en-US" dirty="0" smtClean="0"/>
              <a:t>Arthritis </a:t>
            </a:r>
            <a:r>
              <a:rPr lang="en-US" dirty="0"/>
              <a:t>Research Canada</a:t>
            </a:r>
          </a:p>
          <a:p>
            <a:pPr marL="0" indent="0">
              <a:spcAft>
                <a:spcPts val="1800"/>
              </a:spcAft>
              <a:buNone/>
            </a:pPr>
            <a:r>
              <a:rPr lang="en-CA" dirty="0">
                <a:hlinkClick r:id="rId3"/>
              </a:rPr>
              <a:t>answer.arccanada.org</a:t>
            </a:r>
            <a:r>
              <a:rPr lang="en-CA" dirty="0"/>
              <a:t> </a:t>
            </a:r>
          </a:p>
          <a:p>
            <a:pPr marL="176213" indent="0">
              <a:spcBef>
                <a:spcPts val="2400"/>
              </a:spcBef>
              <a:buNone/>
            </a:pPr>
            <a:endParaRPr lang="en-US" dirty="0"/>
          </a:p>
        </p:txBody>
      </p:sp>
      <p:sp>
        <p:nvSpPr>
          <p:cNvPr id="5" name="Content Placeholder 4"/>
          <p:cNvSpPr>
            <a:spLocks noGrp="1"/>
          </p:cNvSpPr>
          <p:nvPr>
            <p:ph sz="half" idx="2"/>
          </p:nvPr>
        </p:nvSpPr>
        <p:spPr>
          <a:xfrm>
            <a:off x="4608576" y="1371601"/>
            <a:ext cx="4038600" cy="4754562"/>
          </a:xfrm>
        </p:spPr>
        <p:txBody>
          <a:bodyPr/>
          <a:lstStyle/>
          <a:p>
            <a:endParaRPr lang="en-US" dirty="0" smtClean="0"/>
          </a:p>
          <a:p>
            <a:endParaRPr lang="en-US" dirty="0"/>
          </a:p>
          <a:p>
            <a:pPr marL="0" indent="0" algn="r">
              <a:buNone/>
            </a:pPr>
            <a:r>
              <a:rPr lang="en-US" dirty="0" smtClean="0"/>
              <a:t>The </a:t>
            </a:r>
            <a:r>
              <a:rPr lang="en-US" dirty="0"/>
              <a:t>Arthritis Society</a:t>
            </a:r>
          </a:p>
          <a:p>
            <a:endParaRPr lang="en-US" dirty="0" smtClean="0"/>
          </a:p>
        </p:txBody>
      </p:sp>
      <p:pic>
        <p:nvPicPr>
          <p:cNvPr id="2" name="Picture 1"/>
          <p:cNvPicPr>
            <a:picLocks noChangeAspect="1"/>
          </p:cNvPicPr>
          <p:nvPr/>
        </p:nvPicPr>
        <p:blipFill>
          <a:blip r:embed="rId4"/>
          <a:stretch>
            <a:fillRect/>
          </a:stretch>
        </p:blipFill>
        <p:spPr>
          <a:xfrm>
            <a:off x="-397933" y="1524000"/>
            <a:ext cx="4893733" cy="2752725"/>
          </a:xfrm>
          <a:prstGeom prst="rect">
            <a:avLst/>
          </a:prstGeom>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6811" y="3516631"/>
            <a:ext cx="4557189" cy="259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7448932" y="5034663"/>
            <a:ext cx="1219200" cy="4068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Tree>
    <p:extLst>
      <p:ext uri="{BB962C8B-B14F-4D97-AF65-F5344CB8AC3E}">
        <p14:creationId xmlns:p14="http://schemas.microsoft.com/office/powerpoint/2010/main" val="4022573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p:spPr>
        <p:txBody>
          <a:bodyPr>
            <a:noAutofit/>
          </a:bodyPr>
          <a:lstStyle/>
          <a:p>
            <a:r>
              <a:rPr lang="en-US" sz="3200" dirty="0" smtClean="0"/>
              <a:t>Application of the Knowledge-to-Action Process in ANSWER</a:t>
            </a:r>
            <a:endParaRPr lang="en-CA" sz="3200" dirty="0"/>
          </a:p>
        </p:txBody>
      </p:sp>
      <p:sp>
        <p:nvSpPr>
          <p:cNvPr id="4" name="Slide Number Placeholder 3"/>
          <p:cNvSpPr>
            <a:spLocks noGrp="1"/>
          </p:cNvSpPr>
          <p:nvPr>
            <p:ph type="sldNum" sz="quarter" idx="12"/>
          </p:nvPr>
        </p:nvSpPr>
        <p:spPr/>
        <p:txBody>
          <a:bodyPr/>
          <a:lstStyle/>
          <a:p>
            <a:fld id="{8CBB1037-1339-4AD8-97C2-B4C813E3605C}" type="slidenum">
              <a:rPr lang="en-US" smtClean="0"/>
              <a:t>14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371600"/>
            <a:ext cx="5384626" cy="5371805"/>
          </a:xfrm>
          <a:prstGeom prst="rect">
            <a:avLst/>
          </a:prstGeom>
        </p:spPr>
      </p:pic>
      <p:sp>
        <p:nvSpPr>
          <p:cNvPr id="9" name="Rectangle 8"/>
          <p:cNvSpPr/>
          <p:nvPr/>
        </p:nvSpPr>
        <p:spPr>
          <a:xfrm>
            <a:off x="2895600" y="2270980"/>
            <a:ext cx="3124200" cy="3111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CA" dirty="0"/>
          </a:p>
        </p:txBody>
      </p:sp>
      <p:sp>
        <p:nvSpPr>
          <p:cNvPr id="10" name="Oval 9"/>
          <p:cNvSpPr/>
          <p:nvPr/>
        </p:nvSpPr>
        <p:spPr>
          <a:xfrm>
            <a:off x="3301913" y="5252145"/>
            <a:ext cx="2286000" cy="14752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Oval 1"/>
          <p:cNvSpPr/>
          <p:nvPr/>
        </p:nvSpPr>
        <p:spPr>
          <a:xfrm>
            <a:off x="1600200" y="3200400"/>
            <a:ext cx="1524000" cy="2514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p:cNvCxnSpPr>
            <a:stCxn id="10" idx="0"/>
            <a:endCxn id="2" idx="6"/>
          </p:cNvCxnSpPr>
          <p:nvPr/>
        </p:nvCxnSpPr>
        <p:spPr>
          <a:xfrm flipH="1" flipV="1">
            <a:off x="3124200" y="4457700"/>
            <a:ext cx="1320713" cy="794445"/>
          </a:xfrm>
          <a:prstGeom prst="straightConnector1">
            <a:avLst/>
          </a:prstGeom>
          <a:ln w="19050">
            <a:solidFill>
              <a:srgbClr val="002060"/>
            </a:solidFill>
            <a:tailEnd type="stealth" w="lg"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612922" y="2228308"/>
            <a:ext cx="1422356" cy="8532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Curved Connector 16"/>
          <p:cNvCxnSpPr>
            <a:stCxn id="2" idx="2"/>
            <a:endCxn id="15" idx="2"/>
          </p:cNvCxnSpPr>
          <p:nvPr/>
        </p:nvCxnSpPr>
        <p:spPr>
          <a:xfrm rot="10800000" flipH="1">
            <a:off x="1600200" y="2654918"/>
            <a:ext cx="12722" cy="1802782"/>
          </a:xfrm>
          <a:prstGeom prst="curvedConnector3">
            <a:avLst>
              <a:gd name="adj1" fmla="val -1796887"/>
            </a:avLst>
          </a:prstGeom>
          <a:ln w="19050">
            <a:solidFill>
              <a:srgbClr val="002060"/>
            </a:solidFill>
            <a:tailEnd type="stealth" w="lg"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70754" y="4409720"/>
            <a:ext cx="355621" cy="523220"/>
          </a:xfrm>
          <a:prstGeom prst="rect">
            <a:avLst/>
          </a:prstGeom>
          <a:noFill/>
        </p:spPr>
        <p:txBody>
          <a:bodyPr wrap="square" rtlCol="0">
            <a:spAutoFit/>
          </a:bodyPr>
          <a:lstStyle/>
          <a:p>
            <a:r>
              <a:rPr lang="en-US" sz="2800" dirty="0" smtClean="0">
                <a:solidFill>
                  <a:srgbClr val="695EF8"/>
                </a:solidFill>
              </a:rPr>
              <a:t>1</a:t>
            </a:r>
            <a:endParaRPr lang="en-CA" sz="2800" dirty="0">
              <a:solidFill>
                <a:srgbClr val="695EF8"/>
              </a:solidFill>
            </a:endParaRPr>
          </a:p>
        </p:txBody>
      </p:sp>
      <p:sp>
        <p:nvSpPr>
          <p:cNvPr id="21" name="TextBox 20"/>
          <p:cNvSpPr txBox="1"/>
          <p:nvPr/>
        </p:nvSpPr>
        <p:spPr>
          <a:xfrm>
            <a:off x="4362452" y="3515960"/>
            <a:ext cx="641174" cy="523220"/>
          </a:xfrm>
          <a:prstGeom prst="rect">
            <a:avLst/>
          </a:prstGeom>
          <a:noFill/>
        </p:spPr>
        <p:txBody>
          <a:bodyPr wrap="square" rtlCol="0">
            <a:spAutoFit/>
          </a:bodyPr>
          <a:lstStyle/>
          <a:p>
            <a:r>
              <a:rPr lang="en-US" sz="2800" dirty="0" smtClean="0">
                <a:solidFill>
                  <a:srgbClr val="695EF8"/>
                </a:solidFill>
              </a:rPr>
              <a:t>5a</a:t>
            </a:r>
            <a:endParaRPr lang="en-CA" sz="2800" dirty="0">
              <a:solidFill>
                <a:srgbClr val="695EF8"/>
              </a:solidFill>
            </a:endParaRPr>
          </a:p>
        </p:txBody>
      </p:sp>
      <p:sp>
        <p:nvSpPr>
          <p:cNvPr id="22" name="TextBox 21"/>
          <p:cNvSpPr txBox="1"/>
          <p:nvPr/>
        </p:nvSpPr>
        <p:spPr>
          <a:xfrm>
            <a:off x="908039" y="3306470"/>
            <a:ext cx="355621" cy="523220"/>
          </a:xfrm>
          <a:prstGeom prst="rect">
            <a:avLst/>
          </a:prstGeom>
          <a:noFill/>
        </p:spPr>
        <p:txBody>
          <a:bodyPr wrap="square" rtlCol="0">
            <a:spAutoFit/>
          </a:bodyPr>
          <a:lstStyle/>
          <a:p>
            <a:r>
              <a:rPr lang="en-US" sz="2800" dirty="0" smtClean="0">
                <a:solidFill>
                  <a:srgbClr val="695EF8"/>
                </a:solidFill>
              </a:rPr>
              <a:t>2</a:t>
            </a:r>
            <a:endParaRPr lang="en-CA" sz="2800" dirty="0">
              <a:solidFill>
                <a:srgbClr val="695EF8"/>
              </a:solidFill>
            </a:endParaRPr>
          </a:p>
        </p:txBody>
      </p:sp>
      <p:sp>
        <p:nvSpPr>
          <p:cNvPr id="27" name="Oval 26"/>
          <p:cNvSpPr/>
          <p:nvPr/>
        </p:nvSpPr>
        <p:spPr>
          <a:xfrm rot="1376156">
            <a:off x="3451096" y="1796017"/>
            <a:ext cx="4133452" cy="11801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1" name="Curved Connector 30"/>
          <p:cNvCxnSpPr>
            <a:stCxn id="15" idx="2"/>
            <a:endCxn id="27" idx="2"/>
          </p:cNvCxnSpPr>
          <p:nvPr/>
        </p:nvCxnSpPr>
        <p:spPr>
          <a:xfrm rot="10800000" flipH="1">
            <a:off x="1612921" y="1580674"/>
            <a:ext cx="2001567" cy="1074245"/>
          </a:xfrm>
          <a:prstGeom prst="curvedConnector3">
            <a:avLst>
              <a:gd name="adj1" fmla="val -11421"/>
            </a:avLst>
          </a:prstGeom>
          <a:ln w="19050">
            <a:solidFill>
              <a:srgbClr val="002060"/>
            </a:solidFill>
            <a:tailEnd type="stealth" w="lg"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867400" y="4038600"/>
            <a:ext cx="1447800" cy="8943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6" name="Curved Connector 35"/>
          <p:cNvCxnSpPr>
            <a:stCxn id="27" idx="6"/>
            <a:endCxn id="34" idx="6"/>
          </p:cNvCxnSpPr>
          <p:nvPr/>
        </p:nvCxnSpPr>
        <p:spPr>
          <a:xfrm flipH="1">
            <a:off x="7315200" y="3191485"/>
            <a:ext cx="105955" cy="1294285"/>
          </a:xfrm>
          <a:prstGeom prst="curvedConnector3">
            <a:avLst>
              <a:gd name="adj1" fmla="val -369962"/>
            </a:avLst>
          </a:prstGeom>
          <a:ln w="19050">
            <a:solidFill>
              <a:srgbClr val="002060"/>
            </a:solidFill>
            <a:tailEnd type="stealth" w="lg"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835949" y="3302655"/>
            <a:ext cx="355621" cy="523220"/>
          </a:xfrm>
          <a:prstGeom prst="rect">
            <a:avLst/>
          </a:prstGeom>
          <a:noFill/>
        </p:spPr>
        <p:txBody>
          <a:bodyPr wrap="square" rtlCol="0">
            <a:spAutoFit/>
          </a:bodyPr>
          <a:lstStyle/>
          <a:p>
            <a:r>
              <a:rPr lang="en-US" sz="2800" dirty="0" smtClean="0">
                <a:solidFill>
                  <a:srgbClr val="695EF8"/>
                </a:solidFill>
              </a:rPr>
              <a:t>4</a:t>
            </a:r>
            <a:endParaRPr lang="en-CA" sz="2800" dirty="0">
              <a:solidFill>
                <a:srgbClr val="695EF8"/>
              </a:solidFill>
            </a:endParaRPr>
          </a:p>
        </p:txBody>
      </p:sp>
      <p:sp>
        <p:nvSpPr>
          <p:cNvPr id="38" name="TextBox 37"/>
          <p:cNvSpPr txBox="1"/>
          <p:nvPr/>
        </p:nvSpPr>
        <p:spPr>
          <a:xfrm>
            <a:off x="1974575" y="1119661"/>
            <a:ext cx="355621" cy="523220"/>
          </a:xfrm>
          <a:prstGeom prst="rect">
            <a:avLst/>
          </a:prstGeom>
          <a:noFill/>
        </p:spPr>
        <p:txBody>
          <a:bodyPr wrap="square" rtlCol="0">
            <a:spAutoFit/>
          </a:bodyPr>
          <a:lstStyle/>
          <a:p>
            <a:r>
              <a:rPr lang="en-US" sz="2800" dirty="0">
                <a:solidFill>
                  <a:srgbClr val="695EF8"/>
                </a:solidFill>
              </a:rPr>
              <a:t>3</a:t>
            </a:r>
            <a:endParaRPr lang="en-CA" sz="2800" dirty="0">
              <a:solidFill>
                <a:srgbClr val="695EF8"/>
              </a:solidFill>
            </a:endParaRPr>
          </a:p>
        </p:txBody>
      </p:sp>
      <p:cxnSp>
        <p:nvCxnSpPr>
          <p:cNvPr id="42" name="Straight Arrow Connector 41"/>
          <p:cNvCxnSpPr>
            <a:stCxn id="27" idx="4"/>
          </p:cNvCxnSpPr>
          <p:nvPr/>
        </p:nvCxnSpPr>
        <p:spPr>
          <a:xfrm flipH="1">
            <a:off x="4444913" y="2929491"/>
            <a:ext cx="842961" cy="2322654"/>
          </a:xfrm>
          <a:prstGeom prst="straightConnector1">
            <a:avLst/>
          </a:prstGeom>
          <a:ln w="28575">
            <a:solidFill>
              <a:srgbClr val="C0000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34" idx="6"/>
            <a:endCxn id="10" idx="6"/>
          </p:cNvCxnSpPr>
          <p:nvPr/>
        </p:nvCxnSpPr>
        <p:spPr>
          <a:xfrm flipH="1">
            <a:off x="5587913" y="4485770"/>
            <a:ext cx="1727287" cy="1503991"/>
          </a:xfrm>
          <a:prstGeom prst="curvedConnector3">
            <a:avLst>
              <a:gd name="adj1" fmla="val -13235"/>
            </a:avLst>
          </a:prstGeom>
          <a:ln w="19050">
            <a:solidFill>
              <a:srgbClr val="C00000"/>
            </a:solidFill>
            <a:tailEnd type="stealth"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50396" y="5121158"/>
            <a:ext cx="641174" cy="523220"/>
          </a:xfrm>
          <a:prstGeom prst="rect">
            <a:avLst/>
          </a:prstGeom>
          <a:noFill/>
        </p:spPr>
        <p:txBody>
          <a:bodyPr wrap="square" rtlCol="0">
            <a:spAutoFit/>
          </a:bodyPr>
          <a:lstStyle/>
          <a:p>
            <a:r>
              <a:rPr lang="en-US" sz="2800" dirty="0" smtClean="0">
                <a:solidFill>
                  <a:srgbClr val="695EF8"/>
                </a:solidFill>
              </a:rPr>
              <a:t>5b</a:t>
            </a:r>
            <a:endParaRPr lang="en-CA" sz="2800" dirty="0">
              <a:solidFill>
                <a:srgbClr val="695EF8"/>
              </a:solidFill>
            </a:endParaRPr>
          </a:p>
        </p:txBody>
      </p:sp>
    </p:spTree>
    <p:extLst>
      <p:ext uri="{BB962C8B-B14F-4D97-AF65-F5344CB8AC3E}">
        <p14:creationId xmlns:p14="http://schemas.microsoft.com/office/powerpoint/2010/main" val="341775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par>
                          <p:cTn id="17" fill="hold">
                            <p:stCondLst>
                              <p:cond delay="2000"/>
                            </p:stCondLst>
                            <p:childTnLst>
                              <p:par>
                                <p:cTn id="18" presetID="22" presetClass="entr" presetSubtype="4"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2000"/>
                                        <p:tgtEl>
                                          <p:spTgt spid="15"/>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heel(1)">
                                      <p:cBhvr>
                                        <p:cTn id="38" dur="2000"/>
                                        <p:tgtEl>
                                          <p:spTgt spid="27"/>
                                        </p:tgtEl>
                                      </p:cBhvr>
                                    </p:animEffect>
                                  </p:childTnLst>
                                </p:cTn>
                              </p:par>
                            </p:childTnLst>
                          </p:cTn>
                        </p:par>
                        <p:par>
                          <p:cTn id="39" fill="hold">
                            <p:stCondLst>
                              <p:cond delay="2000"/>
                            </p:stCondLst>
                            <p:childTnLst>
                              <p:par>
                                <p:cTn id="40" presetID="22" presetClass="entr" presetSubtype="4"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down)">
                                      <p:cBhvr>
                                        <p:cTn id="42" dur="500"/>
                                        <p:tgtEl>
                                          <p:spTgt spid="31"/>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heel(1)">
                                      <p:cBhvr>
                                        <p:cTn id="49" dur="2000"/>
                                        <p:tgtEl>
                                          <p:spTgt spid="34"/>
                                        </p:tgtEl>
                                      </p:cBhvr>
                                    </p:animEffect>
                                  </p:childTnLst>
                                </p:cTn>
                              </p:par>
                            </p:childTnLst>
                          </p:cTn>
                        </p:par>
                        <p:par>
                          <p:cTn id="50" fill="hold">
                            <p:stCondLst>
                              <p:cond delay="2000"/>
                            </p:stCondLst>
                            <p:childTnLst>
                              <p:par>
                                <p:cTn id="51" presetID="1"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par>
                          <p:cTn id="53" fill="hold">
                            <p:stCondLst>
                              <p:cond delay="2000"/>
                            </p:stCondLst>
                            <p:childTnLst>
                              <p:par>
                                <p:cTn id="54" presetID="22" presetClass="entr" presetSubtype="1"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up)">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up)">
                                      <p:cBhvr>
                                        <p:cTn id="61" dur="500"/>
                                        <p:tgtEl>
                                          <p:spTgt spid="42"/>
                                        </p:tgtEl>
                                      </p:cBhvr>
                                    </p:animEffect>
                                  </p:childTnLst>
                                </p:cTn>
                              </p:par>
                              <p:par>
                                <p:cTn id="62" presetID="1"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up)">
                                      <p:cBhvr>
                                        <p:cTn id="68" dur="500"/>
                                        <p:tgtEl>
                                          <p:spTgt spid="11"/>
                                        </p:tgtEl>
                                      </p:cBhvr>
                                    </p:animEffect>
                                  </p:childTnLst>
                                </p:cTn>
                              </p:par>
                              <p:par>
                                <p:cTn id="69" presetID="1"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animBg="1"/>
      <p:bldP spid="15" grpId="0" animBg="1"/>
      <p:bldP spid="20" grpId="0"/>
      <p:bldP spid="21" grpId="0"/>
      <p:bldP spid="22" grpId="0"/>
      <p:bldP spid="27" grpId="0" animBg="1"/>
      <p:bldP spid="34" grpId="0" animBg="1"/>
      <p:bldP spid="37" grpId="0"/>
      <p:bldP spid="38"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ANSWER 2: a patient decision aid on biologics </a:t>
            </a:r>
            <a:endParaRPr lang="en-CA" dirty="0"/>
          </a:p>
        </p:txBody>
      </p:sp>
      <p:sp>
        <p:nvSpPr>
          <p:cNvPr id="3" name="Slide Number Placeholder 2"/>
          <p:cNvSpPr>
            <a:spLocks noGrp="1"/>
          </p:cNvSpPr>
          <p:nvPr>
            <p:ph type="sldNum" sz="quarter" idx="12"/>
          </p:nvPr>
        </p:nvSpPr>
        <p:spPr/>
        <p:txBody>
          <a:bodyPr/>
          <a:lstStyle/>
          <a:p>
            <a:fld id="{8CBB1037-1339-4AD8-97C2-B4C813E3605C}" type="slidenum">
              <a:rPr lang="en-US" smtClean="0"/>
              <a:t>15</a:t>
            </a:fld>
            <a:endParaRPr lang="en-US"/>
          </a:p>
        </p:txBody>
      </p:sp>
      <p:pic>
        <p:nvPicPr>
          <p:cNvPr id="4" name="Picture 3"/>
          <p:cNvPicPr>
            <a:picLocks noChangeAspect="1"/>
          </p:cNvPicPr>
          <p:nvPr/>
        </p:nvPicPr>
        <p:blipFill>
          <a:blip r:embed="rId3"/>
          <a:stretch>
            <a:fillRect/>
          </a:stretch>
        </p:blipFill>
        <p:spPr>
          <a:xfrm>
            <a:off x="101600" y="1539876"/>
            <a:ext cx="8940799" cy="5029200"/>
          </a:xfrm>
          <a:prstGeom prst="rect">
            <a:avLst/>
          </a:prstGeom>
        </p:spPr>
      </p:pic>
    </p:spTree>
    <p:extLst>
      <p:ext uri="{BB962C8B-B14F-4D97-AF65-F5344CB8AC3E}">
        <p14:creationId xmlns:p14="http://schemas.microsoft.com/office/powerpoint/2010/main" val="1169986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BB1037-1339-4AD8-97C2-B4C813E3605C}" type="slidenum">
              <a:rPr lang="en-US" smtClean="0"/>
              <a:t>16</a:t>
            </a:fld>
            <a:endParaRPr lang="en-US"/>
          </a:p>
        </p:txBody>
      </p:sp>
      <p:graphicFrame>
        <p:nvGraphicFramePr>
          <p:cNvPr id="6" name="Diagram 5"/>
          <p:cNvGraphicFramePr/>
          <p:nvPr>
            <p:extLst>
              <p:ext uri="{D42A27DB-BD31-4B8C-83A1-F6EECF244321}">
                <p14:modId xmlns:p14="http://schemas.microsoft.com/office/powerpoint/2010/main" val="2865721081"/>
              </p:ext>
            </p:extLst>
          </p:nvPr>
        </p:nvGraphicFramePr>
        <p:xfrm>
          <a:off x="0" y="762000"/>
          <a:ext cx="9144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1600200" y="3352800"/>
            <a:ext cx="2057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3771900" y="3352800"/>
            <a:ext cx="2057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 Box 4"/>
          <p:cNvSpPr txBox="1">
            <a:spLocks noChangeArrowheads="1"/>
          </p:cNvSpPr>
          <p:nvPr/>
        </p:nvSpPr>
        <p:spPr bwMode="auto">
          <a:xfrm>
            <a:off x="838200" y="152400"/>
            <a:ext cx="6299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dirty="0" smtClean="0">
                <a:solidFill>
                  <a:srgbClr val="2D6BB5"/>
                </a:solidFill>
                <a:latin typeface="Tahoma" pitchFamily="34" charset="0"/>
              </a:rPr>
              <a:t>Adapted from: Nilsen et al., </a:t>
            </a:r>
            <a:r>
              <a:rPr lang="en-US" i="1" dirty="0" smtClean="0">
                <a:solidFill>
                  <a:srgbClr val="2D6BB5"/>
                </a:solidFill>
                <a:latin typeface="Tahoma" pitchFamily="34" charset="0"/>
              </a:rPr>
              <a:t>Implement </a:t>
            </a:r>
            <a:r>
              <a:rPr lang="en-US" i="1" dirty="0" err="1" smtClean="0">
                <a:solidFill>
                  <a:srgbClr val="2D6BB5"/>
                </a:solidFill>
                <a:latin typeface="Tahoma" pitchFamily="34" charset="0"/>
              </a:rPr>
              <a:t>Sci</a:t>
            </a:r>
            <a:r>
              <a:rPr lang="en-US" dirty="0" smtClean="0">
                <a:solidFill>
                  <a:srgbClr val="2D6BB5"/>
                </a:solidFill>
                <a:latin typeface="Tahoma" pitchFamily="34" charset="0"/>
              </a:rPr>
              <a:t>, 2015</a:t>
            </a:r>
            <a:endParaRPr lang="en-US" dirty="0">
              <a:solidFill>
                <a:srgbClr val="2D6BB5"/>
              </a:solidFill>
              <a:latin typeface="Tahoma" pitchFamily="34" charset="0"/>
            </a:endParaRPr>
          </a:p>
        </p:txBody>
      </p:sp>
    </p:spTree>
    <p:extLst>
      <p:ext uri="{BB962C8B-B14F-4D97-AF65-F5344CB8AC3E}">
        <p14:creationId xmlns:p14="http://schemas.microsoft.com/office/powerpoint/2010/main" val="367640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Consolidated framework for Implementation </a:t>
            </a:r>
            <a:r>
              <a:rPr lang="en-US" sz="3600" dirty="0" smtClean="0"/>
              <a:t>Research (CFIR)</a:t>
            </a:r>
            <a:endParaRPr lang="en-CA" sz="3600" dirty="0"/>
          </a:p>
        </p:txBody>
      </p:sp>
      <p:sp>
        <p:nvSpPr>
          <p:cNvPr id="4" name="Content Placeholder 3"/>
          <p:cNvSpPr>
            <a:spLocks noGrp="1"/>
          </p:cNvSpPr>
          <p:nvPr>
            <p:ph idx="1"/>
          </p:nvPr>
        </p:nvSpPr>
        <p:spPr/>
        <p:txBody>
          <a:bodyPr/>
          <a:lstStyle/>
          <a:p>
            <a:r>
              <a:rPr lang="en-US" dirty="0" smtClean="0"/>
              <a:t>‘Meta-theoretical framework’, a synthesis of 19 implementation theories and models.</a:t>
            </a:r>
          </a:p>
          <a:p>
            <a:pPr>
              <a:spcAft>
                <a:spcPts val="300"/>
              </a:spcAft>
            </a:pPr>
            <a:r>
              <a:rPr lang="en-US" dirty="0" smtClean="0"/>
              <a:t>5 domains</a:t>
            </a:r>
          </a:p>
          <a:p>
            <a:pPr lvl="1"/>
            <a:r>
              <a:rPr lang="en-US" dirty="0" smtClean="0"/>
              <a:t>The health services intervention</a:t>
            </a:r>
          </a:p>
          <a:p>
            <a:pPr lvl="1"/>
            <a:r>
              <a:rPr lang="en-US" dirty="0" smtClean="0"/>
              <a:t>Outer setting</a:t>
            </a:r>
          </a:p>
          <a:p>
            <a:pPr lvl="1"/>
            <a:r>
              <a:rPr lang="en-US" dirty="0" smtClean="0"/>
              <a:t>Inner setting</a:t>
            </a:r>
          </a:p>
          <a:p>
            <a:pPr lvl="1"/>
            <a:r>
              <a:rPr lang="en-US" dirty="0" smtClean="0"/>
              <a:t>Individuals involved</a:t>
            </a:r>
          </a:p>
          <a:p>
            <a:pPr lvl="1"/>
            <a:r>
              <a:rPr lang="en-US" dirty="0" smtClean="0"/>
              <a:t>The implementation process</a:t>
            </a:r>
          </a:p>
          <a:p>
            <a:pPr lvl="1">
              <a:buFont typeface="Courier New" panose="02070309020205020404" pitchFamily="49" charset="0"/>
              <a:buChar char="o"/>
            </a:pPr>
            <a:endParaRPr lang="en-CA" dirty="0"/>
          </a:p>
        </p:txBody>
      </p:sp>
      <p:sp>
        <p:nvSpPr>
          <p:cNvPr id="2" name="Slide Number Placeholder 1"/>
          <p:cNvSpPr>
            <a:spLocks noGrp="1"/>
          </p:cNvSpPr>
          <p:nvPr>
            <p:ph type="sldNum" sz="quarter" idx="12"/>
          </p:nvPr>
        </p:nvSpPr>
        <p:spPr/>
        <p:txBody>
          <a:bodyPr/>
          <a:lstStyle/>
          <a:p>
            <a:fld id="{8CBB1037-1339-4AD8-97C2-B4C813E3605C}" type="slidenum">
              <a:rPr lang="en-US" smtClean="0"/>
              <a:t>17</a:t>
            </a:fld>
            <a:endParaRPr lang="en-US"/>
          </a:p>
        </p:txBody>
      </p:sp>
      <p:sp>
        <p:nvSpPr>
          <p:cNvPr id="5" name="Text Box 4"/>
          <p:cNvSpPr txBox="1">
            <a:spLocks noChangeArrowheads="1"/>
          </p:cNvSpPr>
          <p:nvPr/>
        </p:nvSpPr>
        <p:spPr bwMode="auto">
          <a:xfrm>
            <a:off x="2590800" y="6260068"/>
            <a:ext cx="59213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dirty="0" err="1" smtClean="0">
                <a:solidFill>
                  <a:schemeClr val="tx2"/>
                </a:solidFill>
                <a:latin typeface="Tahoma" pitchFamily="34" charset="0"/>
              </a:rPr>
              <a:t>Damschroder</a:t>
            </a:r>
            <a:r>
              <a:rPr lang="en-US" dirty="0" smtClean="0">
                <a:solidFill>
                  <a:schemeClr val="tx2"/>
                </a:solidFill>
                <a:latin typeface="Tahoma" pitchFamily="34" charset="0"/>
              </a:rPr>
              <a:t> et </a:t>
            </a:r>
            <a:r>
              <a:rPr lang="en-US" dirty="0">
                <a:solidFill>
                  <a:schemeClr val="tx2"/>
                </a:solidFill>
                <a:latin typeface="Tahoma" pitchFamily="34" charset="0"/>
              </a:rPr>
              <a:t>al., </a:t>
            </a:r>
            <a:r>
              <a:rPr lang="en-US" i="1" dirty="0" smtClean="0">
                <a:solidFill>
                  <a:schemeClr val="tx2"/>
                </a:solidFill>
                <a:latin typeface="Tahoma" pitchFamily="34" charset="0"/>
              </a:rPr>
              <a:t>Implement </a:t>
            </a:r>
            <a:r>
              <a:rPr lang="en-US" i="1" dirty="0" err="1" smtClean="0">
                <a:solidFill>
                  <a:schemeClr val="tx2"/>
                </a:solidFill>
                <a:latin typeface="Tahoma" pitchFamily="34" charset="0"/>
              </a:rPr>
              <a:t>Sci</a:t>
            </a:r>
            <a:r>
              <a:rPr lang="en-US" dirty="0" smtClean="0">
                <a:solidFill>
                  <a:schemeClr val="tx2"/>
                </a:solidFill>
                <a:latin typeface="Tahoma" pitchFamily="34" charset="0"/>
              </a:rPr>
              <a:t>, 2009</a:t>
            </a:r>
            <a:endParaRPr lang="en-US" dirty="0">
              <a:solidFill>
                <a:schemeClr val="tx2"/>
              </a:solidFill>
              <a:latin typeface="Tahoma" pitchFamily="34" charset="0"/>
            </a:endParaRPr>
          </a:p>
        </p:txBody>
      </p:sp>
    </p:spTree>
    <p:extLst>
      <p:ext uri="{BB962C8B-B14F-4D97-AF65-F5344CB8AC3E}">
        <p14:creationId xmlns:p14="http://schemas.microsoft.com/office/powerpoint/2010/main" val="1845384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Consolidated framework for Implementation Research (CFIR)</a:t>
            </a:r>
            <a:endParaRPr lang="en-CA" dirty="0"/>
          </a:p>
        </p:txBody>
      </p:sp>
      <p:sp>
        <p:nvSpPr>
          <p:cNvPr id="4" name="Slide Number Placeholder 3"/>
          <p:cNvSpPr>
            <a:spLocks noGrp="1"/>
          </p:cNvSpPr>
          <p:nvPr>
            <p:ph type="sldNum" sz="quarter" idx="12"/>
          </p:nvPr>
        </p:nvSpPr>
        <p:spPr/>
        <p:txBody>
          <a:bodyPr/>
          <a:lstStyle/>
          <a:p>
            <a:fld id="{8CBB1037-1339-4AD8-97C2-B4C813E3605C}" type="slidenum">
              <a:rPr lang="en-US" smtClean="0"/>
              <a:t>18</a:t>
            </a:fld>
            <a:endParaRPr lang="en-US"/>
          </a:p>
        </p:txBody>
      </p:sp>
      <p:pic>
        <p:nvPicPr>
          <p:cNvPr id="6" name="Picture 5"/>
          <p:cNvPicPr>
            <a:picLocks noChangeAspect="1"/>
          </p:cNvPicPr>
          <p:nvPr/>
        </p:nvPicPr>
        <p:blipFill>
          <a:blip r:embed="rId3"/>
          <a:stretch>
            <a:fillRect/>
          </a:stretch>
        </p:blipFill>
        <p:spPr>
          <a:xfrm>
            <a:off x="1230922" y="1676400"/>
            <a:ext cx="6648600" cy="4271465"/>
          </a:xfrm>
          <a:prstGeom prst="rect">
            <a:avLst/>
          </a:prstGeom>
        </p:spPr>
      </p:pic>
      <p:sp>
        <p:nvSpPr>
          <p:cNvPr id="7" name="Text Box 4"/>
          <p:cNvSpPr txBox="1">
            <a:spLocks noChangeArrowheads="1"/>
          </p:cNvSpPr>
          <p:nvPr/>
        </p:nvSpPr>
        <p:spPr bwMode="auto">
          <a:xfrm>
            <a:off x="2590800" y="6260068"/>
            <a:ext cx="59213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dirty="0" err="1" smtClean="0">
                <a:solidFill>
                  <a:schemeClr val="tx2"/>
                </a:solidFill>
                <a:latin typeface="Tahoma" pitchFamily="34" charset="0"/>
              </a:rPr>
              <a:t>Damschroder</a:t>
            </a:r>
            <a:r>
              <a:rPr lang="en-US" dirty="0" smtClean="0">
                <a:solidFill>
                  <a:schemeClr val="tx2"/>
                </a:solidFill>
                <a:latin typeface="Tahoma" pitchFamily="34" charset="0"/>
              </a:rPr>
              <a:t> et </a:t>
            </a:r>
            <a:r>
              <a:rPr lang="en-US" dirty="0">
                <a:solidFill>
                  <a:schemeClr val="tx2"/>
                </a:solidFill>
                <a:latin typeface="Tahoma" pitchFamily="34" charset="0"/>
              </a:rPr>
              <a:t>al., </a:t>
            </a:r>
            <a:r>
              <a:rPr lang="en-US" i="1" dirty="0" smtClean="0">
                <a:solidFill>
                  <a:schemeClr val="tx2"/>
                </a:solidFill>
                <a:latin typeface="Tahoma" pitchFamily="34" charset="0"/>
              </a:rPr>
              <a:t>Implement </a:t>
            </a:r>
            <a:r>
              <a:rPr lang="en-US" i="1" dirty="0" err="1" smtClean="0">
                <a:solidFill>
                  <a:schemeClr val="tx2"/>
                </a:solidFill>
                <a:latin typeface="Tahoma" pitchFamily="34" charset="0"/>
              </a:rPr>
              <a:t>Sci</a:t>
            </a:r>
            <a:r>
              <a:rPr lang="en-US" dirty="0" smtClean="0">
                <a:solidFill>
                  <a:schemeClr val="tx2"/>
                </a:solidFill>
                <a:latin typeface="Tahoma" pitchFamily="34" charset="0"/>
              </a:rPr>
              <a:t>, 2009</a:t>
            </a:r>
            <a:endParaRPr lang="en-US" dirty="0">
              <a:solidFill>
                <a:schemeClr val="tx2"/>
              </a:solidFill>
              <a:latin typeface="Tahoma" pitchFamily="34" charset="0"/>
            </a:endParaRPr>
          </a:p>
        </p:txBody>
      </p:sp>
      <p:sp>
        <p:nvSpPr>
          <p:cNvPr id="9" name="Right Arrow 8"/>
          <p:cNvSpPr/>
          <p:nvPr/>
        </p:nvSpPr>
        <p:spPr>
          <a:xfrm rot="3073594">
            <a:off x="800785" y="2263418"/>
            <a:ext cx="1337952" cy="34996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0" name="Right Arrow 9"/>
          <p:cNvSpPr/>
          <p:nvPr/>
        </p:nvSpPr>
        <p:spPr>
          <a:xfrm>
            <a:off x="342900" y="4355232"/>
            <a:ext cx="1143000" cy="3069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1" name="Down Arrow 10"/>
          <p:cNvSpPr/>
          <p:nvPr/>
        </p:nvSpPr>
        <p:spPr>
          <a:xfrm>
            <a:off x="3832449" y="1355304"/>
            <a:ext cx="224121" cy="762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2" name="Down Arrow 11"/>
          <p:cNvSpPr/>
          <p:nvPr/>
        </p:nvSpPr>
        <p:spPr>
          <a:xfrm rot="2414563">
            <a:off x="6276167" y="1323579"/>
            <a:ext cx="358277" cy="302343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3" name="Down Arrow 12"/>
          <p:cNvSpPr/>
          <p:nvPr/>
        </p:nvSpPr>
        <p:spPr>
          <a:xfrm rot="1992120">
            <a:off x="5063774" y="1337826"/>
            <a:ext cx="304800" cy="2181667"/>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4" name="Down Arrow 13"/>
          <p:cNvSpPr/>
          <p:nvPr/>
        </p:nvSpPr>
        <p:spPr>
          <a:xfrm rot="10800000">
            <a:off x="3429000" y="5721479"/>
            <a:ext cx="228600" cy="838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 name="Oval 1"/>
          <p:cNvSpPr/>
          <p:nvPr/>
        </p:nvSpPr>
        <p:spPr>
          <a:xfrm>
            <a:off x="5469444" y="2133600"/>
            <a:ext cx="2099211" cy="298300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838200" y="3200400"/>
            <a:ext cx="392722" cy="584775"/>
          </a:xfrm>
          <a:prstGeom prst="rect">
            <a:avLst/>
          </a:prstGeom>
          <a:noFill/>
        </p:spPr>
        <p:txBody>
          <a:bodyPr wrap="square" rtlCol="0">
            <a:spAutoFit/>
          </a:bodyPr>
          <a:lstStyle/>
          <a:p>
            <a:r>
              <a:rPr lang="en-US" sz="3200" dirty="0" smtClean="0"/>
              <a:t>1</a:t>
            </a:r>
            <a:endParaRPr lang="en-CA" sz="3200" dirty="0"/>
          </a:p>
        </p:txBody>
      </p:sp>
      <p:sp>
        <p:nvSpPr>
          <p:cNvPr id="15" name="TextBox 14"/>
          <p:cNvSpPr txBox="1"/>
          <p:nvPr/>
        </p:nvSpPr>
        <p:spPr>
          <a:xfrm>
            <a:off x="3734661" y="5721479"/>
            <a:ext cx="381000" cy="584775"/>
          </a:xfrm>
          <a:prstGeom prst="rect">
            <a:avLst/>
          </a:prstGeom>
          <a:noFill/>
        </p:spPr>
        <p:txBody>
          <a:bodyPr wrap="square" rtlCol="0">
            <a:spAutoFit/>
          </a:bodyPr>
          <a:lstStyle/>
          <a:p>
            <a:r>
              <a:rPr lang="en-US" sz="3200" dirty="0" smtClean="0"/>
              <a:t>5</a:t>
            </a:r>
          </a:p>
        </p:txBody>
      </p:sp>
      <p:sp>
        <p:nvSpPr>
          <p:cNvPr id="16" name="TextBox 15"/>
          <p:cNvSpPr txBox="1"/>
          <p:nvPr/>
        </p:nvSpPr>
        <p:spPr>
          <a:xfrm>
            <a:off x="3149348" y="3426729"/>
            <a:ext cx="392722" cy="584775"/>
          </a:xfrm>
          <a:prstGeom prst="rect">
            <a:avLst/>
          </a:prstGeom>
          <a:noFill/>
        </p:spPr>
        <p:txBody>
          <a:bodyPr wrap="square" rtlCol="0">
            <a:spAutoFit/>
          </a:bodyPr>
          <a:lstStyle/>
          <a:p>
            <a:r>
              <a:rPr lang="en-US" sz="3200" dirty="0" smtClean="0"/>
              <a:t>4</a:t>
            </a:r>
            <a:endParaRPr lang="en-CA" sz="3200" dirty="0"/>
          </a:p>
        </p:txBody>
      </p:sp>
      <p:sp>
        <p:nvSpPr>
          <p:cNvPr id="17" name="TextBox 16"/>
          <p:cNvSpPr txBox="1"/>
          <p:nvPr/>
        </p:nvSpPr>
        <p:spPr>
          <a:xfrm>
            <a:off x="4182899" y="4104941"/>
            <a:ext cx="392722" cy="584775"/>
          </a:xfrm>
          <a:prstGeom prst="rect">
            <a:avLst/>
          </a:prstGeom>
          <a:noFill/>
        </p:spPr>
        <p:txBody>
          <a:bodyPr wrap="square" rtlCol="0">
            <a:spAutoFit/>
          </a:bodyPr>
          <a:lstStyle/>
          <a:p>
            <a:r>
              <a:rPr lang="en-US" sz="3200" dirty="0" smtClean="0"/>
              <a:t>3</a:t>
            </a:r>
            <a:endParaRPr lang="en-CA" sz="3200" dirty="0"/>
          </a:p>
        </p:txBody>
      </p:sp>
      <p:sp>
        <p:nvSpPr>
          <p:cNvPr id="18" name="TextBox 17"/>
          <p:cNvSpPr txBox="1"/>
          <p:nvPr/>
        </p:nvSpPr>
        <p:spPr>
          <a:xfrm>
            <a:off x="4149256" y="1807265"/>
            <a:ext cx="392722" cy="584775"/>
          </a:xfrm>
          <a:prstGeom prst="rect">
            <a:avLst/>
          </a:prstGeom>
          <a:noFill/>
        </p:spPr>
        <p:txBody>
          <a:bodyPr wrap="square" rtlCol="0">
            <a:spAutoFit/>
          </a:bodyPr>
          <a:lstStyle/>
          <a:p>
            <a:r>
              <a:rPr lang="en-US" sz="3200" dirty="0" smtClean="0"/>
              <a:t>2</a:t>
            </a:r>
            <a:endParaRPr lang="en-CA" sz="3200" dirty="0"/>
          </a:p>
        </p:txBody>
      </p:sp>
      <p:sp>
        <p:nvSpPr>
          <p:cNvPr id="21" name="Down Arrow 20"/>
          <p:cNvSpPr/>
          <p:nvPr/>
        </p:nvSpPr>
        <p:spPr>
          <a:xfrm rot="10800000">
            <a:off x="4250846" y="5177756"/>
            <a:ext cx="228600" cy="838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9809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9"/>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par>
                                <p:cTn id="40" presetID="1" presetClass="exit" presetSubtype="0" fill="hold" grpId="1" nodeType="withEffect">
                                  <p:stCondLst>
                                    <p:cond delay="0"/>
                                  </p:stCondLst>
                                  <p:childTnLst>
                                    <p:set>
                                      <p:cBhvr>
                                        <p:cTn id="41" dur="1" fill="hold">
                                          <p:stCondLst>
                                            <p:cond delay="0"/>
                                          </p:stCondLst>
                                        </p:cTn>
                                        <p:tgtEl>
                                          <p:spTgt spid="11"/>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par>
                                <p:cTn id="56" presetID="1" presetClass="exit" presetSubtype="0" fill="hold" grpId="1" nodeType="withEffect">
                                  <p:stCondLst>
                                    <p:cond delay="0"/>
                                  </p:stCondLst>
                                  <p:childTnLst>
                                    <p:set>
                                      <p:cBhvr>
                                        <p:cTn id="57" dur="1" fill="hold">
                                          <p:stCondLst>
                                            <p:cond delay="0"/>
                                          </p:stCondLst>
                                        </p:cTn>
                                        <p:tgtEl>
                                          <p:spTgt spid="13"/>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wheel(1)">
                                      <p:cBhvr>
                                        <p:cTn id="64" dur="2000"/>
                                        <p:tgtEl>
                                          <p:spTgt spid="2"/>
                                        </p:tgtEl>
                                      </p:cBhvr>
                                    </p:animEffect>
                                  </p:childTnLst>
                                </p:cTn>
                              </p:par>
                              <p:par>
                                <p:cTn id="65" presetID="1" presetClass="exit" presetSubtype="0" fill="hold" grpId="1" nodeType="withEffect">
                                  <p:stCondLst>
                                    <p:cond delay="0"/>
                                  </p:stCondLst>
                                  <p:childTnLst>
                                    <p:set>
                                      <p:cBhvr>
                                        <p:cTn id="6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2" grpId="0" animBg="1"/>
      <p:bldP spid="3" grpId="0"/>
      <p:bldP spid="15" grpId="0"/>
      <p:bldP spid="16" grpId="0"/>
      <p:bldP spid="17" grpId="0"/>
      <p:bldP spid="18" grpId="0"/>
      <p:bldP spid="21" grpId="0" animBg="1"/>
      <p:bldP spid="21"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CFIR domains and constructs</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25411801"/>
              </p:ext>
            </p:extLst>
          </p:nvPr>
        </p:nvGraphicFramePr>
        <p:xfrm>
          <a:off x="76201" y="1434355"/>
          <a:ext cx="8991600" cy="4709160"/>
        </p:xfrm>
        <a:graphic>
          <a:graphicData uri="http://schemas.openxmlformats.org/drawingml/2006/table">
            <a:tbl>
              <a:tblPr firstRow="1" bandRow="1">
                <a:tableStyleId>{21E4AEA4-8DFA-4A89-87EB-49C32662AFE0}</a:tableStyleId>
              </a:tblPr>
              <a:tblGrid>
                <a:gridCol w="2471025"/>
                <a:gridCol w="2331155"/>
                <a:gridCol w="2284419"/>
                <a:gridCol w="1905001"/>
              </a:tblGrid>
              <a:tr h="370840">
                <a:tc>
                  <a:txBody>
                    <a:bodyPr/>
                    <a:lstStyle/>
                    <a:p>
                      <a:r>
                        <a:rPr lang="en-US" sz="2100" dirty="0" smtClean="0"/>
                        <a:t>Outer</a:t>
                      </a:r>
                      <a:r>
                        <a:rPr lang="en-US" sz="2100" baseline="0" dirty="0" smtClean="0"/>
                        <a:t> setting</a:t>
                      </a:r>
                      <a:endParaRPr lang="en-CA" sz="2100" dirty="0"/>
                    </a:p>
                  </a:txBody>
                  <a:tcPr/>
                </a:tc>
                <a:tc>
                  <a:txBody>
                    <a:bodyPr/>
                    <a:lstStyle/>
                    <a:p>
                      <a:r>
                        <a:rPr lang="en-US" sz="2100" dirty="0" smtClean="0"/>
                        <a:t>Inner settings</a:t>
                      </a:r>
                      <a:endParaRPr lang="en-CA" sz="2100" dirty="0"/>
                    </a:p>
                  </a:txBody>
                  <a:tcPr/>
                </a:tc>
                <a:tc>
                  <a:txBody>
                    <a:bodyPr/>
                    <a:lstStyle/>
                    <a:p>
                      <a:r>
                        <a:rPr lang="en-US" sz="2100" dirty="0" smtClean="0"/>
                        <a:t>Individuals</a:t>
                      </a:r>
                      <a:endParaRPr lang="en-CA" sz="2100" dirty="0"/>
                    </a:p>
                  </a:txBody>
                  <a:tcPr/>
                </a:tc>
                <a:tc>
                  <a:txBody>
                    <a:bodyPr/>
                    <a:lstStyle/>
                    <a:p>
                      <a:r>
                        <a:rPr lang="en-US" sz="2100" dirty="0" smtClean="0"/>
                        <a:t>Process</a:t>
                      </a:r>
                      <a:endParaRPr lang="en-CA" sz="2100" dirty="0"/>
                    </a:p>
                  </a:txBody>
                  <a:tcPr/>
                </a:tc>
              </a:tr>
              <a:tr h="370840">
                <a:tc>
                  <a:txBody>
                    <a:bodyPr/>
                    <a:lstStyle/>
                    <a:p>
                      <a:pPr marL="342900" indent="-342900">
                        <a:buFont typeface="Arial" panose="020B0604020202020204" pitchFamily="34" charset="0"/>
                        <a:buChar char="•"/>
                      </a:pPr>
                      <a:r>
                        <a:rPr lang="en-US" sz="2100" dirty="0" smtClean="0"/>
                        <a:t>Patient needs and resources</a:t>
                      </a:r>
                      <a:endParaRPr lang="en-CA" sz="2100" dirty="0"/>
                    </a:p>
                  </a:txBody>
                  <a:tcPr/>
                </a:tc>
                <a:tc>
                  <a:txBody>
                    <a:bodyPr/>
                    <a:lstStyle/>
                    <a:p>
                      <a:pPr marL="342900" indent="-342900">
                        <a:buFont typeface="Arial" panose="020B0604020202020204" pitchFamily="34" charset="0"/>
                        <a:buChar char="•"/>
                      </a:pPr>
                      <a:r>
                        <a:rPr lang="en-US" sz="2100" dirty="0" smtClean="0"/>
                        <a:t>Structural characteristics</a:t>
                      </a:r>
                      <a:endParaRPr lang="en-CA" sz="2100" dirty="0"/>
                    </a:p>
                  </a:txBody>
                  <a:tcPr/>
                </a:tc>
                <a:tc>
                  <a:txBody>
                    <a:bodyPr/>
                    <a:lstStyle/>
                    <a:p>
                      <a:pPr marL="342900" indent="-342900">
                        <a:buFont typeface="Arial" panose="020B0604020202020204" pitchFamily="34" charset="0"/>
                        <a:buChar char="•"/>
                      </a:pPr>
                      <a:r>
                        <a:rPr lang="en-US" sz="2100" dirty="0" smtClean="0"/>
                        <a:t>Knowledge</a:t>
                      </a:r>
                      <a:r>
                        <a:rPr lang="en-US" sz="2100" baseline="0" dirty="0" smtClean="0"/>
                        <a:t> &amp; </a:t>
                      </a:r>
                      <a:r>
                        <a:rPr lang="en-US" sz="2100" dirty="0" smtClean="0"/>
                        <a:t>beliefs about intervention</a:t>
                      </a:r>
                      <a:endParaRPr lang="en-CA" sz="2100" dirty="0"/>
                    </a:p>
                  </a:txBody>
                  <a:tcPr/>
                </a:tc>
                <a:tc>
                  <a:txBody>
                    <a:bodyPr/>
                    <a:lstStyle/>
                    <a:p>
                      <a:pPr marL="342900" indent="-342900">
                        <a:buFont typeface="Arial" panose="020B0604020202020204" pitchFamily="34" charset="0"/>
                        <a:buChar char="•"/>
                      </a:pPr>
                      <a:r>
                        <a:rPr lang="en-US" sz="2100" dirty="0" smtClean="0"/>
                        <a:t>Planning</a:t>
                      </a:r>
                      <a:endParaRPr lang="en-CA" sz="2100" dirty="0"/>
                    </a:p>
                  </a:txBody>
                  <a:tcPr/>
                </a:tc>
              </a:tr>
              <a:tr h="370840">
                <a:tc>
                  <a:txBody>
                    <a:bodyPr/>
                    <a:lstStyle/>
                    <a:p>
                      <a:pPr marL="342900" indent="-342900">
                        <a:buFont typeface="Arial" panose="020B0604020202020204" pitchFamily="34" charset="0"/>
                        <a:buChar char="•"/>
                      </a:pPr>
                      <a:r>
                        <a:rPr lang="en-US" sz="2100" dirty="0" smtClean="0"/>
                        <a:t>Cosmopolitanism</a:t>
                      </a:r>
                      <a:endParaRPr lang="en-CA" sz="2100" dirty="0"/>
                    </a:p>
                  </a:txBody>
                  <a:tcPr/>
                </a:tc>
                <a:tc>
                  <a:txBody>
                    <a:bodyPr/>
                    <a:lstStyle/>
                    <a:p>
                      <a:pPr marL="342900" indent="-342900">
                        <a:buFont typeface="Arial" panose="020B0604020202020204" pitchFamily="34" charset="0"/>
                        <a:buChar char="•"/>
                      </a:pPr>
                      <a:r>
                        <a:rPr lang="en-US" sz="2100" dirty="0" smtClean="0"/>
                        <a:t>Network</a:t>
                      </a:r>
                      <a:r>
                        <a:rPr lang="en-US" sz="2100" baseline="0" dirty="0" smtClean="0"/>
                        <a:t> and communications</a:t>
                      </a:r>
                      <a:endParaRPr lang="en-CA" sz="2100" dirty="0"/>
                    </a:p>
                  </a:txBody>
                  <a:tcPr/>
                </a:tc>
                <a:tc>
                  <a:txBody>
                    <a:bodyPr/>
                    <a:lstStyle/>
                    <a:p>
                      <a:pPr marL="342900" indent="-342900">
                        <a:buFont typeface="Arial" panose="020B0604020202020204" pitchFamily="34" charset="0"/>
                        <a:buChar char="•"/>
                      </a:pPr>
                      <a:r>
                        <a:rPr lang="en-US" sz="2100" dirty="0" smtClean="0"/>
                        <a:t>Self-efficacy</a:t>
                      </a:r>
                      <a:endParaRPr lang="en-CA" sz="2100" dirty="0"/>
                    </a:p>
                  </a:txBody>
                  <a:tcPr/>
                </a:tc>
                <a:tc>
                  <a:txBody>
                    <a:bodyPr/>
                    <a:lstStyle/>
                    <a:p>
                      <a:pPr marL="342900" indent="-342900">
                        <a:buFont typeface="Arial" panose="020B0604020202020204" pitchFamily="34" charset="0"/>
                        <a:buChar char="•"/>
                      </a:pPr>
                      <a:r>
                        <a:rPr lang="en-US" sz="2100" dirty="0" smtClean="0"/>
                        <a:t>Engaging</a:t>
                      </a:r>
                      <a:endParaRPr lang="en-CA" sz="2100" dirty="0"/>
                    </a:p>
                  </a:txBody>
                  <a:tcPr/>
                </a:tc>
              </a:tr>
              <a:tr h="370840">
                <a:tc>
                  <a:txBody>
                    <a:bodyPr/>
                    <a:lstStyle/>
                    <a:p>
                      <a:pPr marL="342900" indent="-342900">
                        <a:buFont typeface="Arial" panose="020B0604020202020204" pitchFamily="34" charset="0"/>
                        <a:buChar char="•"/>
                      </a:pPr>
                      <a:r>
                        <a:rPr lang="en-US" sz="2100" dirty="0" smtClean="0"/>
                        <a:t>Peer pressure</a:t>
                      </a:r>
                      <a:endParaRPr lang="en-CA" sz="2100" dirty="0"/>
                    </a:p>
                  </a:txBody>
                  <a:tcPr/>
                </a:tc>
                <a:tc>
                  <a:txBody>
                    <a:bodyPr/>
                    <a:lstStyle/>
                    <a:p>
                      <a:pPr marL="342900" indent="-342900">
                        <a:buFont typeface="Arial" panose="020B0604020202020204" pitchFamily="34" charset="0"/>
                        <a:buChar char="•"/>
                      </a:pPr>
                      <a:r>
                        <a:rPr lang="en-US" sz="2100" dirty="0" smtClean="0"/>
                        <a:t>Culture</a:t>
                      </a:r>
                      <a:endParaRPr lang="en-CA" sz="2100" dirty="0"/>
                    </a:p>
                  </a:txBody>
                  <a:tcPr/>
                </a:tc>
                <a:tc>
                  <a:txBody>
                    <a:bodyPr/>
                    <a:lstStyle/>
                    <a:p>
                      <a:pPr marL="342900" indent="-342900">
                        <a:buFont typeface="Arial" panose="020B0604020202020204" pitchFamily="34" charset="0"/>
                        <a:buChar char="•"/>
                      </a:pPr>
                      <a:r>
                        <a:rPr lang="en-US" sz="2100" dirty="0" smtClean="0"/>
                        <a:t>Individual</a:t>
                      </a:r>
                      <a:r>
                        <a:rPr lang="en-US" sz="2100" baseline="0" dirty="0" smtClean="0"/>
                        <a:t> stage of change</a:t>
                      </a:r>
                      <a:endParaRPr lang="en-CA" sz="2100" dirty="0"/>
                    </a:p>
                  </a:txBody>
                  <a:tcPr/>
                </a:tc>
                <a:tc>
                  <a:txBody>
                    <a:bodyPr/>
                    <a:lstStyle/>
                    <a:p>
                      <a:pPr marL="342900" indent="-342900">
                        <a:buFont typeface="Arial" panose="020B0604020202020204" pitchFamily="34" charset="0"/>
                        <a:buChar char="•"/>
                      </a:pPr>
                      <a:r>
                        <a:rPr lang="en-US" sz="2100" dirty="0" smtClean="0"/>
                        <a:t>Executing</a:t>
                      </a:r>
                      <a:endParaRPr lang="en-CA" sz="2100" dirty="0"/>
                    </a:p>
                  </a:txBody>
                  <a:tcPr/>
                </a:tc>
              </a:tr>
              <a:tr h="370840">
                <a:tc>
                  <a:txBody>
                    <a:bodyPr/>
                    <a:lstStyle/>
                    <a:p>
                      <a:pPr marL="342900" indent="-342900">
                        <a:buFont typeface="Arial" panose="020B0604020202020204" pitchFamily="34" charset="0"/>
                        <a:buChar char="•"/>
                      </a:pPr>
                      <a:r>
                        <a:rPr lang="en-US" sz="2100" dirty="0" smtClean="0"/>
                        <a:t>External policies and incentives</a:t>
                      </a:r>
                      <a:endParaRPr lang="en-CA" sz="2100" dirty="0"/>
                    </a:p>
                  </a:txBody>
                  <a:tcPr/>
                </a:tc>
                <a:tc>
                  <a:txBody>
                    <a:bodyPr/>
                    <a:lstStyle/>
                    <a:p>
                      <a:pPr marL="342900" indent="-342900">
                        <a:buFont typeface="Arial" panose="020B0604020202020204" pitchFamily="34" charset="0"/>
                        <a:buChar char="•"/>
                      </a:pPr>
                      <a:r>
                        <a:rPr lang="en-US" sz="2100" dirty="0" smtClean="0"/>
                        <a:t>Implementation climate</a:t>
                      </a:r>
                      <a:endParaRPr lang="en-CA" sz="2100" dirty="0"/>
                    </a:p>
                  </a:txBody>
                  <a:tcPr/>
                </a:tc>
                <a:tc>
                  <a:txBody>
                    <a:bodyPr/>
                    <a:lstStyle/>
                    <a:p>
                      <a:pPr marL="342900" indent="-342900">
                        <a:buFont typeface="Arial" panose="020B0604020202020204" pitchFamily="34" charset="0"/>
                        <a:buChar char="•"/>
                      </a:pPr>
                      <a:r>
                        <a:rPr lang="en-US" sz="2100" dirty="0" smtClean="0"/>
                        <a:t>Identification with organization</a:t>
                      </a:r>
                      <a:endParaRPr lang="en-CA" sz="2100" dirty="0"/>
                    </a:p>
                  </a:txBody>
                  <a:tcPr/>
                </a:tc>
                <a:tc>
                  <a:txBody>
                    <a:bodyPr/>
                    <a:lstStyle/>
                    <a:p>
                      <a:pPr marL="342900" indent="-342900">
                        <a:buFont typeface="Arial" panose="020B0604020202020204" pitchFamily="34" charset="0"/>
                        <a:buChar char="•"/>
                      </a:pPr>
                      <a:r>
                        <a:rPr lang="en-US" sz="2100" dirty="0" smtClean="0"/>
                        <a:t>Reflecting / evaluating</a:t>
                      </a:r>
                      <a:endParaRPr lang="en-CA" sz="2100" dirty="0"/>
                    </a:p>
                  </a:txBody>
                  <a:tcPr/>
                </a:tc>
              </a:tr>
              <a:tr h="370840">
                <a:tc>
                  <a:txBody>
                    <a:bodyPr/>
                    <a:lstStyle/>
                    <a:p>
                      <a:pPr marL="342900" indent="-342900">
                        <a:buFont typeface="Arial" panose="020B0604020202020204" pitchFamily="34" charset="0"/>
                        <a:buChar char="•"/>
                      </a:pPr>
                      <a:endParaRPr lang="en-CA" sz="2100"/>
                    </a:p>
                  </a:txBody>
                  <a:tcPr/>
                </a:tc>
                <a:tc>
                  <a:txBody>
                    <a:bodyPr/>
                    <a:lstStyle/>
                    <a:p>
                      <a:pPr marL="342900" indent="-342900">
                        <a:buFont typeface="Arial" panose="020B0604020202020204" pitchFamily="34" charset="0"/>
                        <a:buChar char="•"/>
                      </a:pPr>
                      <a:r>
                        <a:rPr lang="en-US" sz="2100" dirty="0" smtClean="0"/>
                        <a:t>Readiness for implementation</a:t>
                      </a:r>
                      <a:endParaRPr lang="en-CA" sz="2100" dirty="0"/>
                    </a:p>
                  </a:txBody>
                  <a:tcPr/>
                </a:tc>
                <a:tc>
                  <a:txBody>
                    <a:bodyPr/>
                    <a:lstStyle/>
                    <a:p>
                      <a:pPr marL="342900" indent="-342900">
                        <a:buFont typeface="Arial" panose="020B0604020202020204" pitchFamily="34" charset="0"/>
                        <a:buChar char="•"/>
                      </a:pPr>
                      <a:r>
                        <a:rPr lang="en-US" sz="2100" dirty="0" smtClean="0"/>
                        <a:t>Other personal</a:t>
                      </a:r>
                      <a:r>
                        <a:rPr lang="en-US" sz="2100" baseline="0" dirty="0" smtClean="0"/>
                        <a:t> attributes</a:t>
                      </a:r>
                      <a:endParaRPr lang="en-CA" sz="2100" dirty="0"/>
                    </a:p>
                  </a:txBody>
                  <a:tcPr/>
                </a:tc>
                <a:tc>
                  <a:txBody>
                    <a:bodyPr/>
                    <a:lstStyle/>
                    <a:p>
                      <a:pPr marL="342900" indent="-342900">
                        <a:buFont typeface="Arial" panose="020B0604020202020204" pitchFamily="34" charset="0"/>
                        <a:buChar char="•"/>
                      </a:pPr>
                      <a:endParaRPr lang="en-CA" sz="2100" dirty="0"/>
                    </a:p>
                  </a:txBody>
                  <a:tcPr/>
                </a:tc>
              </a:tr>
            </a:tbl>
          </a:graphicData>
        </a:graphic>
      </p:graphicFrame>
      <p:sp>
        <p:nvSpPr>
          <p:cNvPr id="4" name="Slide Number Placeholder 3"/>
          <p:cNvSpPr>
            <a:spLocks noGrp="1"/>
          </p:cNvSpPr>
          <p:nvPr>
            <p:ph type="sldNum" sz="quarter" idx="12"/>
          </p:nvPr>
        </p:nvSpPr>
        <p:spPr/>
        <p:txBody>
          <a:bodyPr/>
          <a:lstStyle/>
          <a:p>
            <a:fld id="{8CBB1037-1339-4AD8-97C2-B4C813E3605C}" type="slidenum">
              <a:rPr lang="en-US" smtClean="0"/>
              <a:t>19</a:t>
            </a:fld>
            <a:endParaRPr lang="en-US"/>
          </a:p>
        </p:txBody>
      </p:sp>
      <p:sp>
        <p:nvSpPr>
          <p:cNvPr id="6" name="Text Box 4"/>
          <p:cNvSpPr txBox="1">
            <a:spLocks noChangeArrowheads="1"/>
          </p:cNvSpPr>
          <p:nvPr/>
        </p:nvSpPr>
        <p:spPr bwMode="auto">
          <a:xfrm>
            <a:off x="2590800" y="6260068"/>
            <a:ext cx="59213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dirty="0" err="1" smtClean="0">
                <a:solidFill>
                  <a:schemeClr val="tx2"/>
                </a:solidFill>
                <a:latin typeface="Tahoma" pitchFamily="34" charset="0"/>
              </a:rPr>
              <a:t>Damschroder</a:t>
            </a:r>
            <a:r>
              <a:rPr lang="en-US" dirty="0" smtClean="0">
                <a:solidFill>
                  <a:schemeClr val="tx2"/>
                </a:solidFill>
                <a:latin typeface="Tahoma" pitchFamily="34" charset="0"/>
              </a:rPr>
              <a:t> et </a:t>
            </a:r>
            <a:r>
              <a:rPr lang="en-US" dirty="0">
                <a:solidFill>
                  <a:schemeClr val="tx2"/>
                </a:solidFill>
                <a:latin typeface="Tahoma" pitchFamily="34" charset="0"/>
              </a:rPr>
              <a:t>al., </a:t>
            </a:r>
            <a:r>
              <a:rPr lang="en-US" i="1" dirty="0" smtClean="0">
                <a:solidFill>
                  <a:schemeClr val="tx2"/>
                </a:solidFill>
                <a:latin typeface="Tahoma" pitchFamily="34" charset="0"/>
              </a:rPr>
              <a:t>Implement </a:t>
            </a:r>
            <a:r>
              <a:rPr lang="en-US" i="1" dirty="0" err="1" smtClean="0">
                <a:solidFill>
                  <a:schemeClr val="tx2"/>
                </a:solidFill>
                <a:latin typeface="Tahoma" pitchFamily="34" charset="0"/>
              </a:rPr>
              <a:t>Sci</a:t>
            </a:r>
            <a:r>
              <a:rPr lang="en-US" dirty="0" smtClean="0">
                <a:solidFill>
                  <a:schemeClr val="tx2"/>
                </a:solidFill>
                <a:latin typeface="Tahoma" pitchFamily="34" charset="0"/>
              </a:rPr>
              <a:t>, 2009</a:t>
            </a:r>
            <a:endParaRPr lang="en-US" dirty="0">
              <a:solidFill>
                <a:schemeClr val="tx2"/>
              </a:solidFill>
              <a:latin typeface="Tahoma" pitchFamily="34" charset="0"/>
            </a:endParaRPr>
          </a:p>
        </p:txBody>
      </p:sp>
    </p:spTree>
    <p:extLst>
      <p:ext uri="{BB962C8B-B14F-4D97-AF65-F5344CB8AC3E}">
        <p14:creationId xmlns:p14="http://schemas.microsoft.com/office/powerpoint/2010/main" val="1602530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005583" y="6327000"/>
            <a:ext cx="1066800" cy="349250"/>
          </a:xfrm>
        </p:spPr>
        <p:txBody>
          <a:bodyPr/>
          <a:lstStyle/>
          <a:p>
            <a:fld id="{6F42FDE4-A7DD-41A7-A0A6-9B649FB43336}" type="slidenum">
              <a:rPr kumimoji="0" lang="en-US" smtClean="0"/>
              <a:t>2</a:t>
            </a:fld>
            <a:endParaRPr kumimoji="0" lang="en-US" dirty="0"/>
          </a:p>
        </p:txBody>
      </p:sp>
      <p:cxnSp>
        <p:nvCxnSpPr>
          <p:cNvPr id="6" name="Curved Connector 5"/>
          <p:cNvCxnSpPr>
            <a:stCxn id="9" idx="1"/>
            <a:endCxn id="11" idx="2"/>
          </p:cNvCxnSpPr>
          <p:nvPr/>
        </p:nvCxnSpPr>
        <p:spPr>
          <a:xfrm rot="10800000">
            <a:off x="1770668" y="3586871"/>
            <a:ext cx="1512280" cy="914475"/>
          </a:xfrm>
          <a:prstGeom prst="curvedConnector2">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Curved Connector 6"/>
          <p:cNvCxnSpPr>
            <a:stCxn id="8" idx="2"/>
            <a:endCxn id="9" idx="3"/>
          </p:cNvCxnSpPr>
          <p:nvPr/>
        </p:nvCxnSpPr>
        <p:spPr>
          <a:xfrm rot="5400000">
            <a:off x="5809429" y="3415708"/>
            <a:ext cx="856321" cy="1314953"/>
          </a:xfrm>
          <a:prstGeom prst="curvedConnector2">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9778" y="2134996"/>
            <a:ext cx="1690574" cy="151002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2948" y="3621182"/>
            <a:ext cx="2297164" cy="176032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2080" y="4943852"/>
            <a:ext cx="1335264" cy="83454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561" y="2193151"/>
            <a:ext cx="1728213" cy="1393719"/>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3913" y="5301209"/>
            <a:ext cx="755234" cy="1008111"/>
          </a:xfrm>
          <a:prstGeom prst="rect">
            <a:avLst/>
          </a:prstGeom>
        </p:spPr>
      </p:pic>
      <p:cxnSp>
        <p:nvCxnSpPr>
          <p:cNvPr id="13" name="Curved Connector 12"/>
          <p:cNvCxnSpPr/>
          <p:nvPr/>
        </p:nvCxnSpPr>
        <p:spPr>
          <a:xfrm>
            <a:off x="5408720" y="1450504"/>
            <a:ext cx="1486345" cy="684492"/>
          </a:xfrm>
          <a:prstGeom prst="curvedConnector2">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11" idx="0"/>
            <a:endCxn id="16" idx="1"/>
          </p:cNvCxnSpPr>
          <p:nvPr/>
        </p:nvCxnSpPr>
        <p:spPr>
          <a:xfrm rot="5400000" flipH="1" flipV="1">
            <a:off x="2120144" y="1037463"/>
            <a:ext cx="806213" cy="1505164"/>
          </a:xfrm>
          <a:prstGeom prst="curvedConnector2">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83516" y="4869160"/>
            <a:ext cx="996433" cy="100811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5832" y="557122"/>
            <a:ext cx="2086065" cy="1659632"/>
          </a:xfrm>
          <a:prstGeom prst="rect">
            <a:avLst/>
          </a:prstGeom>
        </p:spPr>
      </p:pic>
      <p:sp>
        <p:nvSpPr>
          <p:cNvPr id="17" name="TextBox 16"/>
          <p:cNvSpPr txBox="1"/>
          <p:nvPr/>
        </p:nvSpPr>
        <p:spPr>
          <a:xfrm>
            <a:off x="2015422" y="780778"/>
            <a:ext cx="1145057" cy="461665"/>
          </a:xfrm>
          <a:prstGeom prst="rect">
            <a:avLst/>
          </a:prstGeom>
          <a:noFill/>
        </p:spPr>
        <p:txBody>
          <a:bodyPr wrap="none" rtlCol="0">
            <a:spAutoFit/>
          </a:bodyPr>
          <a:lstStyle/>
          <a:p>
            <a:r>
              <a:rPr lang="en-US" sz="2400" dirty="0" smtClean="0">
                <a:latin typeface="Calibri" panose="020F0502020204030204" pitchFamily="34" charset="0"/>
              </a:rPr>
              <a:t>Identify</a:t>
            </a:r>
            <a:endParaRPr lang="en-CA" sz="2400" dirty="0">
              <a:latin typeface="Calibri" panose="020F0502020204030204" pitchFamily="34" charset="0"/>
            </a:endParaRPr>
          </a:p>
        </p:txBody>
      </p:sp>
      <p:sp>
        <p:nvSpPr>
          <p:cNvPr id="18" name="TextBox 17"/>
          <p:cNvSpPr txBox="1"/>
          <p:nvPr/>
        </p:nvSpPr>
        <p:spPr>
          <a:xfrm>
            <a:off x="7784082" y="1904163"/>
            <a:ext cx="1288301" cy="461665"/>
          </a:xfrm>
          <a:prstGeom prst="rect">
            <a:avLst/>
          </a:prstGeom>
          <a:noFill/>
        </p:spPr>
        <p:txBody>
          <a:bodyPr wrap="none" rtlCol="0">
            <a:spAutoFit/>
          </a:bodyPr>
          <a:lstStyle/>
          <a:p>
            <a:r>
              <a:rPr lang="en-US" sz="2400" dirty="0" smtClean="0">
                <a:latin typeface="Calibri" panose="020F0502020204030204" pitchFamily="34" charset="0"/>
              </a:rPr>
              <a:t>Measure</a:t>
            </a:r>
            <a:endParaRPr lang="en-CA" sz="2400" dirty="0">
              <a:latin typeface="Calibri" panose="020F0502020204030204" pitchFamily="34" charset="0"/>
            </a:endParaRPr>
          </a:p>
        </p:txBody>
      </p:sp>
      <p:sp>
        <p:nvSpPr>
          <p:cNvPr id="19" name="TextBox 18"/>
          <p:cNvSpPr txBox="1"/>
          <p:nvPr/>
        </p:nvSpPr>
        <p:spPr>
          <a:xfrm>
            <a:off x="3006965" y="6378723"/>
            <a:ext cx="2623795" cy="461665"/>
          </a:xfrm>
          <a:prstGeom prst="rect">
            <a:avLst/>
          </a:prstGeom>
          <a:noFill/>
        </p:spPr>
        <p:txBody>
          <a:bodyPr wrap="none" rtlCol="0">
            <a:spAutoFit/>
          </a:bodyPr>
          <a:lstStyle/>
          <a:p>
            <a:r>
              <a:rPr lang="en-US" sz="2400" dirty="0" smtClean="0">
                <a:latin typeface="Calibri" panose="020F0502020204030204" pitchFamily="34" charset="0"/>
              </a:rPr>
              <a:t>Develop &amp; evaluate</a:t>
            </a:r>
            <a:endParaRPr lang="en-CA" sz="2400" dirty="0">
              <a:latin typeface="Calibri" panose="020F0502020204030204" pitchFamily="34" charset="0"/>
            </a:endParaRPr>
          </a:p>
        </p:txBody>
      </p:sp>
      <p:sp>
        <p:nvSpPr>
          <p:cNvPr id="20" name="TextBox 19"/>
          <p:cNvSpPr txBox="1"/>
          <p:nvPr/>
        </p:nvSpPr>
        <p:spPr>
          <a:xfrm>
            <a:off x="218680" y="1904162"/>
            <a:ext cx="1153201" cy="461665"/>
          </a:xfrm>
          <a:prstGeom prst="rect">
            <a:avLst/>
          </a:prstGeom>
          <a:noFill/>
        </p:spPr>
        <p:txBody>
          <a:bodyPr wrap="none" rtlCol="0">
            <a:spAutoFit/>
          </a:bodyPr>
          <a:lstStyle/>
          <a:p>
            <a:r>
              <a:rPr lang="en-CA" sz="2400" dirty="0" smtClean="0">
                <a:latin typeface="Calibri" panose="020F0502020204030204" pitchFamily="34" charset="0"/>
              </a:rPr>
              <a:t>Analyse</a:t>
            </a:r>
            <a:endParaRPr lang="en-CA" sz="2400" dirty="0">
              <a:latin typeface="Calibri" panose="020F0502020204030204" pitchFamily="34" charset="0"/>
            </a:endParaRPr>
          </a:p>
        </p:txBody>
      </p:sp>
      <p:sp>
        <p:nvSpPr>
          <p:cNvPr id="21" name="TextBox 20"/>
          <p:cNvSpPr txBox="1"/>
          <p:nvPr/>
        </p:nvSpPr>
        <p:spPr>
          <a:xfrm>
            <a:off x="3541886" y="133583"/>
            <a:ext cx="1553952" cy="461665"/>
          </a:xfrm>
          <a:prstGeom prst="rect">
            <a:avLst/>
          </a:prstGeom>
          <a:noFill/>
        </p:spPr>
        <p:txBody>
          <a:bodyPr wrap="none" rtlCol="0">
            <a:spAutoFit/>
          </a:bodyPr>
          <a:lstStyle/>
          <a:p>
            <a:r>
              <a:rPr lang="en-US" sz="2400" dirty="0" smtClean="0">
                <a:solidFill>
                  <a:srgbClr val="C00000"/>
                </a:solidFill>
                <a:latin typeface="Calibri" panose="020F0502020204030204" pitchFamily="34" charset="0"/>
              </a:rPr>
              <a:t>Implement</a:t>
            </a:r>
            <a:endParaRPr lang="en-CA" sz="2400" dirty="0">
              <a:solidFill>
                <a:srgbClr val="C00000"/>
              </a:solidFill>
              <a:latin typeface="Calibri" panose="020F0502020204030204" pitchFamily="34" charset="0"/>
            </a:endParaRPr>
          </a:p>
        </p:txBody>
      </p:sp>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99035" y="659984"/>
            <a:ext cx="2058342" cy="1535840"/>
          </a:xfrm>
          <a:prstGeom prst="rect">
            <a:avLst/>
          </a:prstGeom>
        </p:spPr>
      </p:pic>
    </p:spTree>
    <p:extLst>
      <p:ext uri="{BB962C8B-B14F-4D97-AF65-F5344CB8AC3E}">
        <p14:creationId xmlns:p14="http://schemas.microsoft.com/office/powerpoint/2010/main" val="244503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750"/>
                                        <p:tgtEl>
                                          <p:spTgt spid="8"/>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par>
                          <p:cTn id="20" fill="hold">
                            <p:stCondLst>
                              <p:cond delay="1750"/>
                            </p:stCondLst>
                            <p:childTnLst>
                              <p:par>
                                <p:cTn id="21" presetID="22" presetClass="entr" presetSubtype="2"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par>
                          <p:cTn id="24" fill="hold">
                            <p:stCondLst>
                              <p:cond delay="2250"/>
                            </p:stCondLst>
                            <p:childTnLst>
                              <p:par>
                                <p:cTn id="25" presetID="22" presetClass="entr" presetSubtype="2"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750"/>
                                        <p:tgtEl>
                                          <p:spTgt spid="9"/>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par>
                          <p:cTn id="30" fill="hold">
                            <p:stCondLst>
                              <p:cond delay="3000"/>
                            </p:stCondLst>
                            <p:childTnLst>
                              <p:par>
                                <p:cTn id="31" presetID="6" presetClass="entr" presetSubtype="16"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1500"/>
                                        <p:tgtEl>
                                          <p:spTgt spid="10"/>
                                        </p:tgtEl>
                                      </p:cBhvr>
                                    </p:animEffect>
                                  </p:childTnLst>
                                </p:cTn>
                              </p:par>
                              <p:par>
                                <p:cTn id="34" presetID="6" presetClass="entr" presetSubtype="16"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ircle(in)">
                                      <p:cBhvr>
                                        <p:cTn id="36" dur="2000"/>
                                        <p:tgtEl>
                                          <p:spTgt spid="15"/>
                                        </p:tgtEl>
                                      </p:cBhvr>
                                    </p:animEffect>
                                  </p:childTnLst>
                                </p:cTn>
                              </p:par>
                              <p:par>
                                <p:cTn id="37" presetID="6" presetClass="entr" presetSubtype="16"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par>
                          <p:cTn id="40" fill="hold">
                            <p:stCondLst>
                              <p:cond delay="5000"/>
                            </p:stCondLst>
                            <p:childTnLst>
                              <p:par>
                                <p:cTn id="41" presetID="22" presetClass="entr" presetSubtype="4"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par>
                          <p:cTn id="44" fill="hold">
                            <p:stCondLst>
                              <p:cond delay="5500"/>
                            </p:stCondLst>
                            <p:childTnLst>
                              <p:par>
                                <p:cTn id="45" presetID="22" presetClass="entr" presetSubtype="4"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750"/>
                                        <p:tgtEl>
                                          <p:spTgt spid="11"/>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childTnLst>
                          </p:cTn>
                        </p:par>
                        <p:par>
                          <p:cTn id="55" fill="hold">
                            <p:stCondLst>
                              <p:cond delay="500"/>
                            </p:stCondLst>
                            <p:childTnLst>
                              <p:par>
                                <p:cTn id="56" presetID="4" presetClass="entr" presetSubtype="16"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ox(in)">
                                      <p:cBhvr>
                                        <p:cTn id="58" dur="2000"/>
                                        <p:tgtEl>
                                          <p:spTgt spid="22"/>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 presetClass="exit" presetSubtype="0" fill="hold" grpId="1" nodeType="withEffect">
                                  <p:stCondLst>
                                    <p:cond delay="500"/>
                                  </p:stCondLst>
                                  <p:childTnLst>
                                    <p:set>
                                      <p:cBhvr>
                                        <p:cTn id="63"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CFIR</a:t>
            </a:r>
            <a:endParaRPr lang="en-CA" dirty="0"/>
          </a:p>
        </p:txBody>
      </p:sp>
      <p:sp>
        <p:nvSpPr>
          <p:cNvPr id="4" name="Content Placeholder 3"/>
          <p:cNvSpPr>
            <a:spLocks noGrp="1"/>
          </p:cNvSpPr>
          <p:nvPr>
            <p:ph idx="1"/>
          </p:nvPr>
        </p:nvSpPr>
        <p:spPr/>
        <p:txBody>
          <a:bodyPr/>
          <a:lstStyle/>
          <a:p>
            <a:r>
              <a:rPr lang="en-US" dirty="0" smtClean="0"/>
              <a:t>Guides capacity and needs assessment prior to implementation.</a:t>
            </a:r>
          </a:p>
          <a:p>
            <a:r>
              <a:rPr lang="en-US" dirty="0" smtClean="0"/>
              <a:t>Informs the assessment of barriers </a:t>
            </a:r>
            <a:r>
              <a:rPr lang="en-US" dirty="0"/>
              <a:t>and facilitators </a:t>
            </a:r>
            <a:r>
              <a:rPr lang="en-US" dirty="0" smtClean="0"/>
              <a:t>to implementing a health services intervention in specific settings. </a:t>
            </a:r>
            <a:endParaRPr lang="en-US" dirty="0"/>
          </a:p>
          <a:p>
            <a:r>
              <a:rPr lang="en-US" dirty="0" smtClean="0"/>
              <a:t>Complements existing models and theories</a:t>
            </a:r>
          </a:p>
          <a:p>
            <a:pPr lvl="1"/>
            <a:endParaRPr lang="en-CA" dirty="0"/>
          </a:p>
        </p:txBody>
      </p:sp>
      <p:sp>
        <p:nvSpPr>
          <p:cNvPr id="3" name="Slide Number Placeholder 2"/>
          <p:cNvSpPr>
            <a:spLocks noGrp="1"/>
          </p:cNvSpPr>
          <p:nvPr>
            <p:ph type="sldNum" sz="quarter" idx="12"/>
          </p:nvPr>
        </p:nvSpPr>
        <p:spPr/>
        <p:txBody>
          <a:bodyPr/>
          <a:lstStyle/>
          <a:p>
            <a:fld id="{8CBB1037-1339-4AD8-97C2-B4C813E3605C}" type="slidenum">
              <a:rPr lang="en-US" smtClean="0"/>
              <a:t>20</a:t>
            </a:fld>
            <a:endParaRPr lang="en-US"/>
          </a:p>
        </p:txBody>
      </p:sp>
    </p:spTree>
    <p:extLst>
      <p:ext uri="{BB962C8B-B14F-4D97-AF65-F5344CB8AC3E}">
        <p14:creationId xmlns:p14="http://schemas.microsoft.com/office/powerpoint/2010/main" val="2810858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p:spPr>
        <p:txBody>
          <a:bodyPr>
            <a:noAutofit/>
          </a:bodyPr>
          <a:lstStyle/>
          <a:p>
            <a:r>
              <a:rPr lang="en-US" sz="3600" dirty="0" smtClean="0"/>
              <a:t>Use CFIR to complement the </a:t>
            </a:r>
            <a:br>
              <a:rPr lang="en-US" sz="3600" dirty="0" smtClean="0"/>
            </a:br>
            <a:r>
              <a:rPr lang="en-US" sz="3600" dirty="0" smtClean="0"/>
              <a:t>Knowledge-to-Action Process</a:t>
            </a:r>
            <a:endParaRPr lang="en-CA" sz="3600" dirty="0"/>
          </a:p>
        </p:txBody>
      </p:sp>
      <p:sp>
        <p:nvSpPr>
          <p:cNvPr id="4" name="Slide Number Placeholder 3"/>
          <p:cNvSpPr>
            <a:spLocks noGrp="1"/>
          </p:cNvSpPr>
          <p:nvPr>
            <p:ph type="sldNum" sz="quarter" idx="12"/>
          </p:nvPr>
        </p:nvSpPr>
        <p:spPr/>
        <p:txBody>
          <a:bodyPr/>
          <a:lstStyle/>
          <a:p>
            <a:fld id="{8CBB1037-1339-4AD8-97C2-B4C813E3605C}" type="slidenum">
              <a:rPr lang="en-US" smtClean="0"/>
              <a:t>21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574" y="1371600"/>
            <a:ext cx="5384626" cy="5371805"/>
          </a:xfrm>
          <a:prstGeom prst="rect">
            <a:avLst/>
          </a:prstGeom>
        </p:spPr>
      </p:pic>
      <p:sp>
        <p:nvSpPr>
          <p:cNvPr id="11" name="Oval 10"/>
          <p:cNvSpPr/>
          <p:nvPr/>
        </p:nvSpPr>
        <p:spPr>
          <a:xfrm>
            <a:off x="2692574" y="3426905"/>
            <a:ext cx="1225296" cy="68789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109330" y="3161774"/>
            <a:ext cx="2114122" cy="12181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000" b="1" dirty="0">
                <a:solidFill>
                  <a:schemeClr val="bg1"/>
                </a:solidFill>
              </a:rPr>
              <a:t>CFIR</a:t>
            </a:r>
          </a:p>
          <a:p>
            <a:pPr marL="285750" indent="-285750">
              <a:buFont typeface="Arial" panose="020B0604020202020204" pitchFamily="34" charset="0"/>
              <a:buChar char="•"/>
            </a:pPr>
            <a:r>
              <a:rPr lang="en-US" sz="2000" dirty="0">
                <a:solidFill>
                  <a:schemeClr val="bg1"/>
                </a:solidFill>
              </a:rPr>
              <a:t>Outer setting</a:t>
            </a:r>
          </a:p>
          <a:p>
            <a:pPr marL="285750" indent="-285750">
              <a:buFont typeface="Arial" panose="020B0604020202020204" pitchFamily="34" charset="0"/>
              <a:buChar char="•"/>
            </a:pPr>
            <a:r>
              <a:rPr lang="en-US" sz="2000" dirty="0">
                <a:solidFill>
                  <a:schemeClr val="bg1"/>
                </a:solidFill>
              </a:rPr>
              <a:t>Inner setting</a:t>
            </a:r>
          </a:p>
          <a:p>
            <a:pPr marL="285750" indent="-285750">
              <a:buFont typeface="Arial" panose="020B0604020202020204" pitchFamily="34" charset="0"/>
              <a:buChar char="•"/>
            </a:pPr>
            <a:r>
              <a:rPr lang="en-US" sz="2000" dirty="0">
                <a:solidFill>
                  <a:schemeClr val="bg1"/>
                </a:solidFill>
              </a:rPr>
              <a:t>Individuals</a:t>
            </a:r>
            <a:endParaRPr lang="en-CA" sz="2000" dirty="0">
              <a:solidFill>
                <a:schemeClr val="bg1"/>
              </a:solidFill>
            </a:endParaRPr>
          </a:p>
        </p:txBody>
      </p:sp>
      <p:cxnSp>
        <p:nvCxnSpPr>
          <p:cNvPr id="7" name="Straight Arrow Connector 6"/>
          <p:cNvCxnSpPr>
            <a:stCxn id="9" idx="3"/>
          </p:cNvCxnSpPr>
          <p:nvPr/>
        </p:nvCxnSpPr>
        <p:spPr>
          <a:xfrm>
            <a:off x="2223452" y="3770852"/>
            <a:ext cx="469122" cy="0"/>
          </a:xfrm>
          <a:prstGeom prst="straightConnector1">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00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BB1037-1339-4AD8-97C2-B4C813E3605C}" type="slidenum">
              <a:rPr lang="en-US" smtClean="0"/>
              <a:t>22</a:t>
            </a:fld>
            <a:endParaRPr lang="en-US"/>
          </a:p>
        </p:txBody>
      </p:sp>
      <p:pic>
        <p:nvPicPr>
          <p:cNvPr id="5" name="Picture 4"/>
          <p:cNvPicPr>
            <a:picLocks noChangeAspect="1"/>
          </p:cNvPicPr>
          <p:nvPr/>
        </p:nvPicPr>
        <p:blipFill>
          <a:blip r:embed="rId3"/>
          <a:stretch>
            <a:fillRect/>
          </a:stretch>
        </p:blipFill>
        <p:spPr>
          <a:xfrm>
            <a:off x="-414867" y="381000"/>
            <a:ext cx="10024534" cy="5638800"/>
          </a:xfrm>
          <a:prstGeom prst="rect">
            <a:avLst/>
          </a:prstGeom>
        </p:spPr>
      </p:pic>
      <p:sp>
        <p:nvSpPr>
          <p:cNvPr id="2" name="TextBox 1"/>
          <p:cNvSpPr txBox="1"/>
          <p:nvPr/>
        </p:nvSpPr>
        <p:spPr>
          <a:xfrm>
            <a:off x="228600" y="6243030"/>
            <a:ext cx="8469883" cy="461665"/>
          </a:xfrm>
          <a:prstGeom prst="rect">
            <a:avLst/>
          </a:prstGeom>
          <a:noFill/>
        </p:spPr>
        <p:txBody>
          <a:bodyPr wrap="none" rtlCol="0">
            <a:spAutoFit/>
          </a:bodyPr>
          <a:lstStyle/>
          <a:p>
            <a:r>
              <a:rPr lang="en-US" sz="2400" dirty="0" smtClean="0">
                <a:hlinkClick r:id="rId4"/>
              </a:rPr>
              <a:t>Physical Therapy, KT &amp; Implementation Science Special Issue, 2015</a:t>
            </a:r>
            <a:endParaRPr lang="en-CA" sz="2400" dirty="0"/>
          </a:p>
        </p:txBody>
      </p:sp>
      <p:pic>
        <p:nvPicPr>
          <p:cNvPr id="7" name="Picture 6"/>
          <p:cNvPicPr>
            <a:picLocks noChangeAspect="1"/>
          </p:cNvPicPr>
          <p:nvPr/>
        </p:nvPicPr>
        <p:blipFill>
          <a:blip r:embed="rId5"/>
          <a:stretch>
            <a:fillRect/>
          </a:stretch>
        </p:blipFill>
        <p:spPr>
          <a:xfrm>
            <a:off x="383849" y="1819026"/>
            <a:ext cx="8760151" cy="4182961"/>
          </a:xfrm>
          <a:prstGeom prst="rect">
            <a:avLst/>
          </a:prstGeom>
        </p:spPr>
      </p:pic>
    </p:spTree>
    <p:extLst>
      <p:ext uri="{BB962C8B-B14F-4D97-AF65-F5344CB8AC3E}">
        <p14:creationId xmlns:p14="http://schemas.microsoft.com/office/powerpoint/2010/main" val="420009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CA" dirty="0"/>
          </a:p>
        </p:txBody>
      </p:sp>
      <p:sp>
        <p:nvSpPr>
          <p:cNvPr id="3" name="Content Placeholder 2"/>
          <p:cNvSpPr>
            <a:spLocks noGrp="1"/>
          </p:cNvSpPr>
          <p:nvPr>
            <p:ph idx="1"/>
          </p:nvPr>
        </p:nvSpPr>
        <p:spPr>
          <a:xfrm>
            <a:off x="429768" y="1676400"/>
            <a:ext cx="8229600" cy="4495800"/>
          </a:xfrm>
        </p:spPr>
        <p:txBody>
          <a:bodyPr>
            <a:normAutofit/>
          </a:bodyPr>
          <a:lstStyle/>
          <a:p>
            <a:pPr>
              <a:lnSpc>
                <a:spcPct val="110000"/>
              </a:lnSpc>
              <a:spcAft>
                <a:spcPts val="1000"/>
              </a:spcAft>
            </a:pPr>
            <a:r>
              <a:rPr lang="en-US" sz="2800" dirty="0" smtClean="0"/>
              <a:t>Investment in KT is necessary.</a:t>
            </a:r>
          </a:p>
          <a:p>
            <a:pPr>
              <a:lnSpc>
                <a:spcPct val="110000"/>
              </a:lnSpc>
              <a:spcAft>
                <a:spcPts val="1000"/>
              </a:spcAft>
            </a:pPr>
            <a:r>
              <a:rPr lang="en-US" sz="2800" dirty="0" smtClean="0"/>
              <a:t>The Knowledge-to-Action Process can be applied fluidly to guide the KT process.</a:t>
            </a:r>
          </a:p>
          <a:p>
            <a:pPr>
              <a:lnSpc>
                <a:spcPct val="110000"/>
              </a:lnSpc>
              <a:spcAft>
                <a:spcPts val="1000"/>
              </a:spcAft>
            </a:pPr>
            <a:r>
              <a:rPr lang="en-US" sz="2800" dirty="0" smtClean="0"/>
              <a:t>The Consolidated Framework for Implementation Research (CFIR) provides a structure for adapting and studying a health service intervention for local use. </a:t>
            </a:r>
          </a:p>
          <a:p>
            <a:pPr>
              <a:lnSpc>
                <a:spcPct val="110000"/>
              </a:lnSpc>
              <a:spcAft>
                <a:spcPts val="1000"/>
              </a:spcAft>
            </a:pPr>
            <a:r>
              <a:rPr lang="en-US" sz="2800" dirty="0" smtClean="0"/>
              <a:t>The use of models and frameworks can help to open </a:t>
            </a:r>
            <a:r>
              <a:rPr lang="en-US" sz="2800" dirty="0"/>
              <a:t>the ‘black box’ of implementation</a:t>
            </a:r>
            <a:endParaRPr lang="en-CA" sz="2800" dirty="0"/>
          </a:p>
        </p:txBody>
      </p:sp>
      <p:sp>
        <p:nvSpPr>
          <p:cNvPr id="4" name="Slide Number Placeholder 3"/>
          <p:cNvSpPr>
            <a:spLocks noGrp="1"/>
          </p:cNvSpPr>
          <p:nvPr>
            <p:ph type="sldNum" sz="quarter" idx="12"/>
          </p:nvPr>
        </p:nvSpPr>
        <p:spPr/>
        <p:txBody>
          <a:bodyPr/>
          <a:lstStyle/>
          <a:p>
            <a:fld id="{8CBB1037-1339-4AD8-97C2-B4C813E3605C}" type="slidenum">
              <a:rPr lang="en-US" smtClean="0"/>
              <a:t>23</a:t>
            </a:fld>
            <a:endParaRPr lang="en-US"/>
          </a:p>
        </p:txBody>
      </p:sp>
    </p:spTree>
    <p:extLst>
      <p:ext uri="{BB962C8B-B14F-4D97-AF65-F5344CB8AC3E}">
        <p14:creationId xmlns:p14="http://schemas.microsoft.com/office/powerpoint/2010/main" val="717809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8931"/>
            <a:ext cx="7620000" cy="633412"/>
          </a:xfrm>
        </p:spPr>
        <p:txBody>
          <a:bodyPr>
            <a:normAutofit fontScale="90000"/>
          </a:bodyPr>
          <a:lstStyle/>
          <a:p>
            <a:pPr>
              <a:defRPr/>
            </a:pPr>
            <a:r>
              <a:rPr lang="en-US" dirty="0" smtClean="0"/>
              <a:t>Acknowledgements </a:t>
            </a:r>
            <a:endParaRPr lang="en-CA" dirty="0"/>
          </a:p>
        </p:txBody>
      </p:sp>
      <p:sp>
        <p:nvSpPr>
          <p:cNvPr id="80903" name="Content Placeholder 6"/>
          <p:cNvSpPr>
            <a:spLocks noGrp="1"/>
          </p:cNvSpPr>
          <p:nvPr>
            <p:ph sz="half" idx="1"/>
          </p:nvPr>
        </p:nvSpPr>
        <p:spPr>
          <a:xfrm>
            <a:off x="107950" y="2322512"/>
            <a:ext cx="4464050" cy="4535488"/>
          </a:xfrm>
        </p:spPr>
        <p:txBody>
          <a:bodyPr/>
          <a:lstStyle/>
          <a:p>
            <a:pPr marL="114300" indent="0" defTabSz="719138">
              <a:spcBef>
                <a:spcPts val="200"/>
              </a:spcBef>
              <a:buFont typeface="Arial" panose="020B0604020202020204" pitchFamily="34" charset="0"/>
              <a:buNone/>
            </a:pPr>
            <a:r>
              <a:rPr lang="en-US" altLang="en-US" sz="2200" b="1" dirty="0" smtClean="0">
                <a:solidFill>
                  <a:srgbClr val="0070C0"/>
                </a:solidFill>
              </a:rPr>
              <a:t>Research collaborators</a:t>
            </a:r>
            <a:endParaRPr lang="en-CA" altLang="en-US" sz="2200" b="1" dirty="0" smtClean="0">
              <a:solidFill>
                <a:srgbClr val="0070C0"/>
              </a:solidFill>
            </a:endParaRPr>
          </a:p>
          <a:p>
            <a:pPr marL="114300" indent="0" defTabSz="719138">
              <a:spcBef>
                <a:spcPts val="200"/>
              </a:spcBef>
              <a:spcAft>
                <a:spcPct val="0"/>
              </a:spcAft>
              <a:buFont typeface="Arial" panose="020B0604020202020204" pitchFamily="34" charset="0"/>
              <a:buNone/>
            </a:pPr>
            <a:r>
              <a:rPr lang="en-CA" altLang="en-US" sz="2200" dirty="0">
                <a:solidFill>
                  <a:schemeClr val="tx1"/>
                </a:solidFill>
              </a:rPr>
              <a:t>John Esdaile </a:t>
            </a:r>
            <a:r>
              <a:rPr lang="en-CA" altLang="en-US" sz="2200" dirty="0" smtClean="0">
                <a:solidFill>
                  <a:schemeClr val="tx1"/>
                </a:solidFill>
              </a:rPr>
              <a:t>	Diane </a:t>
            </a:r>
            <a:r>
              <a:rPr lang="en-CA" altLang="en-US" sz="2200" dirty="0">
                <a:solidFill>
                  <a:schemeClr val="tx1"/>
                </a:solidFill>
              </a:rPr>
              <a:t>Lacaille</a:t>
            </a:r>
            <a:endParaRPr lang="en-CA" altLang="en-US" sz="2200" dirty="0" smtClean="0">
              <a:solidFill>
                <a:schemeClr val="tx1"/>
              </a:solidFill>
            </a:endParaRPr>
          </a:p>
          <a:p>
            <a:pPr marL="114300" indent="0" defTabSz="719138">
              <a:spcBef>
                <a:spcPts val="200"/>
              </a:spcBef>
              <a:spcAft>
                <a:spcPct val="0"/>
              </a:spcAft>
              <a:buFont typeface="Arial" panose="020B0604020202020204" pitchFamily="34" charset="0"/>
              <a:buNone/>
            </a:pPr>
            <a:r>
              <a:rPr lang="en-CA" altLang="en-US" sz="2200" dirty="0" smtClean="0">
                <a:solidFill>
                  <a:schemeClr val="tx1"/>
                </a:solidFill>
              </a:rPr>
              <a:t>Chris </a:t>
            </a:r>
            <a:r>
              <a:rPr lang="en-CA" altLang="en-US" sz="2200" dirty="0">
                <a:solidFill>
                  <a:schemeClr val="tx1"/>
                </a:solidFill>
              </a:rPr>
              <a:t>Shaw		Diane Gromala</a:t>
            </a:r>
            <a:endParaRPr lang="en-CA" altLang="en-US" sz="2200" dirty="0" smtClean="0">
              <a:solidFill>
                <a:schemeClr val="tx1"/>
              </a:solidFill>
            </a:endParaRPr>
          </a:p>
          <a:p>
            <a:pPr marL="114300" indent="0" defTabSz="719138">
              <a:spcBef>
                <a:spcPts val="200"/>
              </a:spcBef>
              <a:spcAft>
                <a:spcPct val="0"/>
              </a:spcAft>
              <a:buFont typeface="Arial" panose="020B0604020202020204" pitchFamily="34" charset="0"/>
              <a:buNone/>
            </a:pPr>
            <a:r>
              <a:rPr lang="en-US" altLang="en-US" sz="2200" dirty="0" smtClean="0">
                <a:solidFill>
                  <a:schemeClr val="tx1"/>
                </a:solidFill>
              </a:rPr>
              <a:t>Aileen Davis	Jolanda Cibere</a:t>
            </a:r>
            <a:endParaRPr lang="en-CA" altLang="en-US" sz="2200" dirty="0" smtClean="0">
              <a:solidFill>
                <a:schemeClr val="tx1"/>
              </a:solidFill>
            </a:endParaRPr>
          </a:p>
          <a:p>
            <a:pPr marL="114300" indent="0" defTabSz="719138">
              <a:spcBef>
                <a:spcPts val="200"/>
              </a:spcBef>
              <a:spcAft>
                <a:spcPct val="0"/>
              </a:spcAft>
              <a:buFont typeface="Arial" panose="020B0604020202020204" pitchFamily="34" charset="0"/>
              <a:buNone/>
            </a:pPr>
            <a:r>
              <a:rPr lang="en-US" altLang="en-US" sz="2200" dirty="0" smtClean="0">
                <a:solidFill>
                  <a:schemeClr val="tx1"/>
                </a:solidFill>
              </a:rPr>
              <a:t>Nick Bansback	</a:t>
            </a:r>
            <a:r>
              <a:rPr lang="en-CA" altLang="en-US" sz="2200" dirty="0" smtClean="0">
                <a:solidFill>
                  <a:schemeClr val="tx1"/>
                </a:solidFill>
              </a:rPr>
              <a:t>Lynne Feehan</a:t>
            </a:r>
            <a:endParaRPr lang="en-US" altLang="en-US" sz="2200" dirty="0" smtClean="0">
              <a:solidFill>
                <a:schemeClr val="tx1"/>
              </a:solidFill>
            </a:endParaRPr>
          </a:p>
          <a:p>
            <a:pPr marL="114300" indent="0" defTabSz="719138">
              <a:spcBef>
                <a:spcPts val="200"/>
              </a:spcBef>
              <a:spcAft>
                <a:spcPct val="0"/>
              </a:spcAft>
              <a:buFont typeface="Arial" panose="020B0604020202020204" pitchFamily="34" charset="0"/>
              <a:buNone/>
            </a:pPr>
            <a:r>
              <a:rPr lang="en-CA" altLang="en-US" sz="2200" dirty="0" smtClean="0">
                <a:solidFill>
                  <a:schemeClr val="tx1"/>
                </a:solidFill>
              </a:rPr>
              <a:t>Elaine Yacyshyn	Allyson Jones</a:t>
            </a:r>
          </a:p>
          <a:p>
            <a:pPr marL="114300" indent="0" defTabSz="719138">
              <a:spcBef>
                <a:spcPts val="200"/>
              </a:spcBef>
              <a:spcAft>
                <a:spcPct val="0"/>
              </a:spcAft>
              <a:buFont typeface="Arial" panose="020B0604020202020204" pitchFamily="34" charset="0"/>
              <a:buNone/>
            </a:pPr>
            <a:r>
              <a:rPr lang="en-CA" altLang="en-US" sz="2200" dirty="0" smtClean="0">
                <a:solidFill>
                  <a:schemeClr val="tx1"/>
                </a:solidFill>
              </a:rPr>
              <a:t>Jacek Kopec 	Paul Adam</a:t>
            </a:r>
          </a:p>
          <a:p>
            <a:pPr marL="114300" indent="0" defTabSz="719138">
              <a:spcBef>
                <a:spcPts val="200"/>
              </a:spcBef>
              <a:spcAft>
                <a:spcPct val="0"/>
              </a:spcAft>
              <a:buFont typeface="Arial" panose="020B0604020202020204" pitchFamily="34" charset="0"/>
              <a:buNone/>
            </a:pPr>
            <a:r>
              <a:rPr lang="en-CA" altLang="en-US" sz="2200" dirty="0" smtClean="0">
                <a:solidFill>
                  <a:schemeClr val="tx1"/>
                </a:solidFill>
              </a:rPr>
              <a:t>Alison Hoens</a:t>
            </a:r>
            <a:r>
              <a:rPr lang="en-CA" altLang="en-US" sz="2200" dirty="0">
                <a:solidFill>
                  <a:schemeClr val="tx1"/>
                </a:solidFill>
              </a:rPr>
              <a:t>	</a:t>
            </a:r>
            <a:endParaRPr lang="en-CA" altLang="en-US" sz="2200" dirty="0" smtClean="0">
              <a:solidFill>
                <a:schemeClr val="tx1"/>
              </a:solidFill>
            </a:endParaRPr>
          </a:p>
          <a:p>
            <a:pPr marL="114300" indent="0" defTabSz="719138">
              <a:spcBef>
                <a:spcPts val="200"/>
              </a:spcBef>
              <a:spcAft>
                <a:spcPct val="0"/>
              </a:spcAft>
              <a:buFont typeface="Arial" panose="020B0604020202020204" pitchFamily="34" charset="0"/>
              <a:buNone/>
            </a:pPr>
            <a:r>
              <a:rPr lang="en-CA" altLang="en-US" sz="2200" dirty="0">
                <a:solidFill>
                  <a:schemeClr val="tx1"/>
                </a:solidFill>
              </a:rPr>
              <a:t>Catherine </a:t>
            </a:r>
            <a:r>
              <a:rPr lang="en-CA" altLang="en-US" sz="2200" dirty="0" smtClean="0">
                <a:solidFill>
                  <a:schemeClr val="tx1"/>
                </a:solidFill>
              </a:rPr>
              <a:t>Backman</a:t>
            </a:r>
          </a:p>
          <a:p>
            <a:pPr marL="114300" indent="0" defTabSz="719138">
              <a:spcBef>
                <a:spcPts val="200"/>
              </a:spcBef>
              <a:spcAft>
                <a:spcPct val="0"/>
              </a:spcAft>
              <a:buFont typeface="Arial" panose="020B0604020202020204" pitchFamily="34" charset="0"/>
              <a:buNone/>
            </a:pPr>
            <a:endParaRPr lang="en-CA" altLang="en-US" sz="2200" u="sng" dirty="0" smtClean="0"/>
          </a:p>
          <a:p>
            <a:pPr marL="114300" indent="0" defTabSz="719138">
              <a:spcBef>
                <a:spcPts val="200"/>
              </a:spcBef>
              <a:spcAft>
                <a:spcPct val="0"/>
              </a:spcAft>
              <a:buFont typeface="Arial" panose="020B0604020202020204" pitchFamily="34" charset="0"/>
              <a:buNone/>
            </a:pPr>
            <a:endParaRPr lang="en-CA" altLang="en-US" sz="2200" dirty="0" smtClean="0"/>
          </a:p>
          <a:p>
            <a:pPr marL="114300" indent="0" defTabSz="719138">
              <a:spcBef>
                <a:spcPts val="200"/>
              </a:spcBef>
              <a:spcAft>
                <a:spcPct val="0"/>
              </a:spcAft>
              <a:buFont typeface="Arial" panose="020B0604020202020204" pitchFamily="34" charset="0"/>
              <a:buNone/>
            </a:pPr>
            <a:endParaRPr lang="en-CA" altLang="en-US" sz="2200" dirty="0" smtClean="0"/>
          </a:p>
          <a:p>
            <a:pPr marL="114300" indent="0" defTabSz="719138">
              <a:spcBef>
                <a:spcPts val="200"/>
              </a:spcBef>
              <a:spcAft>
                <a:spcPct val="0"/>
              </a:spcAft>
              <a:buFont typeface="Arial" panose="020B0604020202020204" pitchFamily="34" charset="0"/>
              <a:buNone/>
            </a:pPr>
            <a:endParaRPr lang="en-CA" altLang="en-US" sz="2200" dirty="0" smtClean="0"/>
          </a:p>
          <a:p>
            <a:pPr marL="114300" indent="0" defTabSz="719138">
              <a:spcBef>
                <a:spcPts val="200"/>
              </a:spcBef>
              <a:spcAft>
                <a:spcPct val="0"/>
              </a:spcAft>
              <a:buFont typeface="Arial" panose="020B0604020202020204" pitchFamily="34" charset="0"/>
              <a:buNone/>
            </a:pPr>
            <a:endParaRPr lang="en-CA" altLang="en-US" sz="2200" dirty="0" smtClean="0"/>
          </a:p>
        </p:txBody>
      </p:sp>
      <p:sp>
        <p:nvSpPr>
          <p:cNvPr id="15" name="Content Placeholder 9"/>
          <p:cNvSpPr txBox="1">
            <a:spLocks/>
          </p:cNvSpPr>
          <p:nvPr/>
        </p:nvSpPr>
        <p:spPr bwMode="auto">
          <a:xfrm>
            <a:off x="207607" y="933264"/>
            <a:ext cx="8534400" cy="1389248"/>
          </a:xfrm>
          <a:prstGeom prst="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lnRef>
          <a:fillRef idx="1003">
            <a:schemeClr val="lt1"/>
          </a:fillRef>
          <a:effectRef idx="0">
            <a:schemeClr val="accent1"/>
          </a:effectRef>
          <a:fontRef idx="minor">
            <a:schemeClr val="dk1"/>
          </a:fontRef>
        </p:style>
        <p:txBody>
          <a:bodyPr>
            <a:normAutofit/>
          </a:bodyPr>
          <a:lstStyle>
            <a:lvl1pPr marL="342900" indent="-228600" algn="l" defTabSz="720000" rtl="0" eaLnBrk="0" fontAlgn="base" hangingPunct="0">
              <a:spcBef>
                <a:spcPct val="20000"/>
              </a:spcBef>
              <a:spcAft>
                <a:spcPts val="500"/>
              </a:spcAft>
              <a:buClr>
                <a:schemeClr val="accent1"/>
              </a:buClr>
              <a:buFont typeface="Arial" panose="020B0604020202020204" pitchFamily="34" charset="0"/>
              <a:buChar char="•"/>
              <a:defRPr sz="2800" kern="1200">
                <a:solidFill>
                  <a:schemeClr val="dk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600" kern="1200">
                <a:solidFill>
                  <a:schemeClr val="dk1"/>
                </a:solidFill>
                <a:latin typeface="+mn-lt"/>
                <a:ea typeface="+mn-ea"/>
                <a:cs typeface="+mn-cs"/>
              </a:defRPr>
            </a:lvl2pPr>
            <a:lvl3pPr marL="1004888" indent="-228600" algn="l" rtl="0" eaLnBrk="0" fontAlgn="base" hangingPunct="0">
              <a:spcBef>
                <a:spcPct val="20000"/>
              </a:spcBef>
              <a:spcAft>
                <a:spcPct val="0"/>
              </a:spcAft>
              <a:buClr>
                <a:srgbClr val="FF6700"/>
              </a:buClr>
              <a:buFont typeface="Arial" panose="020B0604020202020204" pitchFamily="34" charset="0"/>
              <a:buChar char="•"/>
              <a:defRPr sz="2600" kern="1200">
                <a:solidFill>
                  <a:schemeClr val="dk1"/>
                </a:solidFill>
                <a:latin typeface="+mn-lt"/>
                <a:ea typeface="+mn-ea"/>
                <a:cs typeface="+mn-cs"/>
              </a:defRPr>
            </a:lvl3pPr>
            <a:lvl4pPr marL="1279525" indent="-228600" algn="l" rtl="0" eaLnBrk="0" fontAlgn="base" hangingPunct="0">
              <a:spcBef>
                <a:spcPct val="20000"/>
              </a:spcBef>
              <a:spcAft>
                <a:spcPct val="0"/>
              </a:spcAft>
              <a:buClr>
                <a:srgbClr val="909465"/>
              </a:buClr>
              <a:buFont typeface="Arial" panose="020B0604020202020204" pitchFamily="34" charset="0"/>
              <a:buChar char="•"/>
              <a:defRPr sz="2600" kern="1200">
                <a:solidFill>
                  <a:schemeClr val="dk1"/>
                </a:solidFill>
                <a:latin typeface="+mn-lt"/>
                <a:ea typeface="+mn-ea"/>
                <a:cs typeface="+mn-cs"/>
              </a:defRPr>
            </a:lvl4pPr>
            <a:lvl5pPr marL="1554163" indent="-228600" algn="l" rtl="0" eaLnBrk="0" fontAlgn="base" hangingPunct="0">
              <a:spcBef>
                <a:spcPct val="20000"/>
              </a:spcBef>
              <a:spcAft>
                <a:spcPct val="0"/>
              </a:spcAft>
              <a:buClr>
                <a:srgbClr val="956B43"/>
              </a:buClr>
              <a:buFont typeface="Arial" panose="020B0604020202020204" pitchFamily="34" charset="0"/>
              <a:buChar char="•"/>
              <a:defRPr sz="2600" kern="1200">
                <a:solidFill>
                  <a:schemeClr val="dk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dk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dk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dk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dk1"/>
                </a:solidFill>
                <a:latin typeface="+mn-lt"/>
                <a:ea typeface="+mn-ea"/>
                <a:cs typeface="+mn-cs"/>
              </a:defRPr>
            </a:lvl9pPr>
          </a:lstStyle>
          <a:p>
            <a:pPr marL="114300" indent="0">
              <a:spcAft>
                <a:spcPts val="0"/>
              </a:spcAft>
              <a:buFont typeface="Arial" panose="020B0604020202020204" pitchFamily="34" charset="0"/>
              <a:buNone/>
              <a:defRPr/>
            </a:pPr>
            <a:r>
              <a:rPr lang="en-CA" sz="2000" b="1" dirty="0" smtClean="0"/>
              <a:t>Patient </a:t>
            </a:r>
            <a:r>
              <a:rPr lang="en-CA" sz="2000" b="1" dirty="0"/>
              <a:t>p</a:t>
            </a:r>
            <a:r>
              <a:rPr lang="en-CA" sz="2000" b="1" dirty="0" smtClean="0"/>
              <a:t>artners:</a:t>
            </a:r>
          </a:p>
          <a:p>
            <a:pPr marL="114300" indent="0">
              <a:spcAft>
                <a:spcPts val="0"/>
              </a:spcAft>
              <a:buFont typeface="Arial" panose="020B0604020202020204" pitchFamily="34" charset="0"/>
              <a:buNone/>
              <a:defRPr/>
            </a:pPr>
            <a:r>
              <a:rPr lang="en-CA" sz="2000" dirty="0" smtClean="0"/>
              <a:t>Cheryl Koehn, Alison Hoens, Kelly English, Karen Tsui, Otto Kamensek, Sheila Kerr, Lianne Gulka, Annette McKinnon, Ruta Cumming, Pam Monte, and many more …</a:t>
            </a:r>
          </a:p>
          <a:p>
            <a:pPr marL="114300" indent="0">
              <a:spcAft>
                <a:spcPts val="0"/>
              </a:spcAft>
              <a:buFont typeface="Arial" panose="020B0604020202020204" pitchFamily="34" charset="0"/>
              <a:buNone/>
              <a:defRPr/>
            </a:pPr>
            <a:endParaRPr lang="en-CA" sz="2000" dirty="0"/>
          </a:p>
        </p:txBody>
      </p:sp>
      <p:sp>
        <p:nvSpPr>
          <p:cNvPr id="19" name="Content Placeholder 6"/>
          <p:cNvSpPr txBox="1">
            <a:spLocks/>
          </p:cNvSpPr>
          <p:nvPr/>
        </p:nvSpPr>
        <p:spPr bwMode="auto">
          <a:xfrm>
            <a:off x="4524169" y="2348238"/>
            <a:ext cx="4464050" cy="4323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ts val="1200"/>
              </a:spcAft>
              <a:buFont typeface="Arial" charset="0"/>
              <a:buChar char="•"/>
              <a:defRPr sz="3200" kern="1200">
                <a:solidFill>
                  <a:schemeClr val="tx2"/>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charset="0"/>
              <a:buChar char="•"/>
              <a:defRPr sz="2800" kern="1200">
                <a:solidFill>
                  <a:schemeClr val="tx2"/>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charset="0"/>
              <a:buChar char="–"/>
              <a:defRPr sz="2800" kern="1200">
                <a:solidFill>
                  <a:schemeClr val="tx2"/>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charset="0"/>
              <a:buChar char="»"/>
              <a:defRPr sz="2800" kern="1200">
                <a:solidFill>
                  <a:schemeClr val="tx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defTabSz="719138">
              <a:spcBef>
                <a:spcPts val="200"/>
              </a:spcBef>
              <a:spcAft>
                <a:spcPts val="600"/>
              </a:spcAft>
              <a:buFont typeface="Arial" panose="020B0604020202020204" pitchFamily="34" charset="0"/>
              <a:buNone/>
            </a:pPr>
            <a:r>
              <a:rPr lang="en-US" altLang="en-US" sz="2200" b="1" dirty="0" smtClean="0">
                <a:solidFill>
                  <a:srgbClr val="0070C0"/>
                </a:solidFill>
              </a:rPr>
              <a:t>Trainees</a:t>
            </a:r>
            <a:endParaRPr lang="en-CA" altLang="en-US" sz="2200" b="1" dirty="0" smtClean="0">
              <a:solidFill>
                <a:srgbClr val="0070C0"/>
              </a:solidFill>
            </a:endParaRPr>
          </a:p>
          <a:p>
            <a:pPr marL="114300" indent="0" defTabSz="719138">
              <a:spcBef>
                <a:spcPts val="200"/>
              </a:spcBef>
              <a:spcAft>
                <a:spcPct val="0"/>
              </a:spcAft>
              <a:buFont typeface="Arial" panose="020B0604020202020204" pitchFamily="34" charset="0"/>
              <a:buNone/>
            </a:pPr>
            <a:r>
              <a:rPr lang="en-US" altLang="en-US" sz="2200" dirty="0" smtClean="0">
                <a:solidFill>
                  <a:schemeClr val="tx1"/>
                </a:solidFill>
              </a:rPr>
              <a:t>Jenny Leese	Bao Chau Tran</a:t>
            </a:r>
          </a:p>
          <a:p>
            <a:pPr marL="114300" indent="0" defTabSz="719138">
              <a:spcBef>
                <a:spcPts val="200"/>
              </a:spcBef>
              <a:spcAft>
                <a:spcPct val="0"/>
              </a:spcAft>
              <a:buFont typeface="Arial" panose="020B0604020202020204" pitchFamily="34" charset="0"/>
              <a:buNone/>
            </a:pPr>
            <a:r>
              <a:rPr lang="en-US" altLang="en-US" sz="2200" dirty="0" smtClean="0">
                <a:solidFill>
                  <a:schemeClr val="tx1"/>
                </a:solidFill>
              </a:rPr>
              <a:t>Cam Clayton	Alex Klemm</a:t>
            </a:r>
          </a:p>
          <a:p>
            <a:pPr marL="114300" indent="0" defTabSz="719138">
              <a:spcBef>
                <a:spcPts val="200"/>
              </a:spcBef>
              <a:spcAft>
                <a:spcPct val="0"/>
              </a:spcAft>
              <a:buFont typeface="Arial" panose="020B0604020202020204" pitchFamily="34" charset="0"/>
              <a:buNone/>
            </a:pPr>
            <a:r>
              <a:rPr lang="en-US" altLang="en-US" sz="2200" dirty="0" smtClean="0">
                <a:solidFill>
                  <a:schemeClr val="tx1"/>
                </a:solidFill>
              </a:rPr>
              <a:t>Clayon Hamilton</a:t>
            </a:r>
          </a:p>
          <a:p>
            <a:pPr marL="114300" indent="0" defTabSz="719138">
              <a:spcBef>
                <a:spcPts val="200"/>
              </a:spcBef>
              <a:spcAft>
                <a:spcPct val="0"/>
              </a:spcAft>
              <a:buNone/>
            </a:pPr>
            <a:r>
              <a:rPr lang="en-US" altLang="en-US" sz="2200" dirty="0">
                <a:solidFill>
                  <a:schemeClr val="tx1"/>
                </a:solidFill>
              </a:rPr>
              <a:t>&gt; 25 </a:t>
            </a:r>
            <a:r>
              <a:rPr lang="en-US" altLang="en-US" sz="2200" dirty="0" smtClean="0">
                <a:solidFill>
                  <a:schemeClr val="tx1"/>
                </a:solidFill>
              </a:rPr>
              <a:t>Master’s students @ Centre for Digital Media, Vancouver</a:t>
            </a:r>
            <a:endParaRPr lang="en-US" altLang="en-US" sz="2200" dirty="0">
              <a:solidFill>
                <a:schemeClr val="tx1"/>
              </a:solidFill>
            </a:endParaRPr>
          </a:p>
          <a:p>
            <a:pPr marL="114300" indent="0" defTabSz="719138">
              <a:spcBef>
                <a:spcPts val="200"/>
              </a:spcBef>
              <a:spcAft>
                <a:spcPct val="0"/>
              </a:spcAft>
              <a:buFont typeface="Arial" panose="020B0604020202020204" pitchFamily="34" charset="0"/>
              <a:buNone/>
            </a:pPr>
            <a:endParaRPr lang="en-US" altLang="en-US" sz="2200" dirty="0" smtClean="0"/>
          </a:p>
          <a:p>
            <a:pPr marL="114300" indent="0" defTabSz="719138">
              <a:spcBef>
                <a:spcPts val="200"/>
              </a:spcBef>
              <a:spcAft>
                <a:spcPts val="600"/>
              </a:spcAft>
              <a:buFont typeface="Arial" panose="020B0604020202020204" pitchFamily="34" charset="0"/>
              <a:buNone/>
            </a:pPr>
            <a:r>
              <a:rPr lang="en-US" altLang="en-US" sz="2200" b="1" dirty="0" smtClean="0">
                <a:solidFill>
                  <a:srgbClr val="0070C0"/>
                </a:solidFill>
              </a:rPr>
              <a:t>Staff members</a:t>
            </a:r>
            <a:endParaRPr lang="en-US" altLang="en-US" sz="2200" dirty="0" smtClean="0">
              <a:solidFill>
                <a:srgbClr val="0070C0"/>
              </a:solidFill>
            </a:endParaRPr>
          </a:p>
          <a:p>
            <a:pPr marL="114300" indent="0" defTabSz="719138">
              <a:spcBef>
                <a:spcPts val="200"/>
              </a:spcBef>
              <a:spcAft>
                <a:spcPct val="0"/>
              </a:spcAft>
              <a:buFont typeface="Arial" panose="020B0604020202020204" pitchFamily="34" charset="0"/>
              <a:buNone/>
            </a:pPr>
            <a:r>
              <a:rPr lang="en-US" altLang="en-US" sz="2200" dirty="0" smtClean="0">
                <a:solidFill>
                  <a:schemeClr val="tx1"/>
                </a:solidFill>
              </a:rPr>
              <a:t>Jasmina Memetovic   Navi Grewal</a:t>
            </a:r>
          </a:p>
          <a:p>
            <a:pPr marL="114300" indent="0" defTabSz="719138">
              <a:spcBef>
                <a:spcPts val="200"/>
              </a:spcBef>
              <a:spcAft>
                <a:spcPct val="0"/>
              </a:spcAft>
              <a:buFont typeface="Arial" panose="020B0604020202020204" pitchFamily="34" charset="0"/>
              <a:buNone/>
            </a:pPr>
            <a:r>
              <a:rPr lang="en-US" altLang="en-US" sz="2200" dirty="0" smtClean="0">
                <a:solidFill>
                  <a:schemeClr val="tx1"/>
                </a:solidFill>
              </a:rPr>
              <a:t>Graham </a:t>
            </a:r>
            <a:r>
              <a:rPr lang="en-US" altLang="en-US" sz="2200" dirty="0">
                <a:solidFill>
                  <a:schemeClr val="tx1"/>
                </a:solidFill>
              </a:rPr>
              <a:t>Macdonald </a:t>
            </a:r>
            <a:r>
              <a:rPr lang="en-US" altLang="en-US" sz="2200" dirty="0" smtClean="0">
                <a:solidFill>
                  <a:schemeClr val="tx1"/>
                </a:solidFill>
              </a:rPr>
              <a:t>  Eric </a:t>
            </a:r>
            <a:r>
              <a:rPr lang="en-US" altLang="en-US" sz="2200" dirty="0">
                <a:solidFill>
                  <a:schemeClr val="tx1"/>
                </a:solidFill>
              </a:rPr>
              <a:t>Sayre</a:t>
            </a:r>
            <a:endParaRPr lang="en-US" altLang="en-US" sz="2200" dirty="0" smtClean="0">
              <a:solidFill>
                <a:schemeClr val="tx1"/>
              </a:solidFill>
            </a:endParaRPr>
          </a:p>
          <a:p>
            <a:pPr marL="114300" indent="0" defTabSz="719138">
              <a:spcBef>
                <a:spcPts val="200"/>
              </a:spcBef>
              <a:spcAft>
                <a:spcPct val="0"/>
              </a:spcAft>
              <a:buFont typeface="Arial" panose="020B0604020202020204" pitchFamily="34" charset="0"/>
              <a:buNone/>
            </a:pPr>
            <a:r>
              <a:rPr lang="en-US" altLang="en-US" sz="2200" dirty="0" err="1" smtClean="0">
                <a:solidFill>
                  <a:schemeClr val="tx1"/>
                </a:solidFill>
              </a:rPr>
              <a:t>Juyoung</a:t>
            </a:r>
            <a:r>
              <a:rPr lang="en-US" altLang="en-US" sz="2200" dirty="0" smtClean="0">
                <a:solidFill>
                  <a:schemeClr val="tx1"/>
                </a:solidFill>
              </a:rPr>
              <a:t> Yoo</a:t>
            </a:r>
          </a:p>
        </p:txBody>
      </p:sp>
      <p:pic>
        <p:nvPicPr>
          <p:cNvPr id="2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1700" y="5945981"/>
            <a:ext cx="9048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730" y="5135562"/>
            <a:ext cx="11668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descr="cihr_logo_big_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343" y="5933455"/>
            <a:ext cx="1103313" cy="6826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13122" y="6001652"/>
            <a:ext cx="13239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282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501915" y="679577"/>
            <a:ext cx="8291264" cy="1143000"/>
          </a:xfrm>
        </p:spPr>
        <p:txBody>
          <a:bodyPr>
            <a:normAutofit fontScale="90000"/>
          </a:bodyPr>
          <a:lstStyle/>
          <a:p>
            <a:r>
              <a:rPr lang="en-US" dirty="0" smtClean="0"/>
              <a:t>The ‘death valleys’ between research and practice</a:t>
            </a:r>
            <a:endParaRPr lang="en-CA" dirty="0"/>
          </a:p>
        </p:txBody>
      </p:sp>
      <mc:AlternateContent xmlns:mc="http://schemas.openxmlformats.org/markup-compatibility/2006" xmlns:p14="http://schemas.microsoft.com/office/powerpoint/2010/main">
        <mc:Choice Requires="p14">
          <p:contentPart p14:bwMode="auto" r:id="rId3">
            <p14:nvContentPartPr>
              <p14:cNvPr id="15" name="Ink 14"/>
              <p14:cNvContentPartPr/>
              <p14:nvPr/>
            </p14:nvContentPartPr>
            <p14:xfrm>
              <a:off x="6656886" y="4356123"/>
              <a:ext cx="360" cy="360"/>
            </p14:xfrm>
          </p:contentPart>
        </mc:Choice>
        <mc:Fallback xmlns="">
          <p:pic>
            <p:nvPicPr>
              <p:cNvPr id="15" name="Ink 14"/>
              <p:cNvPicPr/>
              <p:nvPr/>
            </p:nvPicPr>
            <p:blipFill>
              <a:blip r:embed="rId4"/>
              <a:stretch>
                <a:fillRect/>
              </a:stretch>
            </p:blipFill>
            <p:spPr>
              <a:xfrm>
                <a:off x="6648606" y="4347843"/>
                <a:ext cx="16920" cy="16920"/>
              </a:xfrm>
              <a:prstGeom prst="rect">
                <a:avLst/>
              </a:prstGeom>
            </p:spPr>
          </p:pic>
        </mc:Fallback>
      </mc:AlternateContent>
      <p:sp>
        <p:nvSpPr>
          <p:cNvPr id="16" name="Freeform 15"/>
          <p:cNvSpPr/>
          <p:nvPr/>
        </p:nvSpPr>
        <p:spPr>
          <a:xfrm>
            <a:off x="467544" y="1340768"/>
            <a:ext cx="8061207" cy="2931214"/>
          </a:xfrm>
          <a:custGeom>
            <a:avLst/>
            <a:gdLst>
              <a:gd name="connsiteX0" fmla="*/ 0 w 6020789"/>
              <a:gd name="connsiteY0" fmla="*/ 2113808 h 2464443"/>
              <a:gd name="connsiteX1" fmla="*/ 605641 w 6020789"/>
              <a:gd name="connsiteY1" fmla="*/ 0 h 2464443"/>
              <a:gd name="connsiteX2" fmla="*/ 1543792 w 6020789"/>
              <a:gd name="connsiteY2" fmla="*/ 2113808 h 2464443"/>
              <a:gd name="connsiteX3" fmla="*/ 2850078 w 6020789"/>
              <a:gd name="connsiteY3" fmla="*/ 866899 h 2464443"/>
              <a:gd name="connsiteX4" fmla="*/ 4061361 w 6020789"/>
              <a:gd name="connsiteY4" fmla="*/ 2458192 h 2464443"/>
              <a:gd name="connsiteX5" fmla="*/ 5118265 w 6020789"/>
              <a:gd name="connsiteY5" fmla="*/ 1448790 h 2464443"/>
              <a:gd name="connsiteX6" fmla="*/ 6020789 w 6020789"/>
              <a:gd name="connsiteY6" fmla="*/ 2196935 h 2464443"/>
              <a:gd name="connsiteX7" fmla="*/ 6020789 w 6020789"/>
              <a:gd name="connsiteY7" fmla="*/ 2196935 h 246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0789" h="2464443">
                <a:moveTo>
                  <a:pt x="0" y="2113808"/>
                </a:moveTo>
                <a:cubicBezTo>
                  <a:pt x="174171" y="1056904"/>
                  <a:pt x="348342" y="0"/>
                  <a:pt x="605641" y="0"/>
                </a:cubicBezTo>
                <a:cubicBezTo>
                  <a:pt x="862940" y="0"/>
                  <a:pt x="1169719" y="1969325"/>
                  <a:pt x="1543792" y="2113808"/>
                </a:cubicBezTo>
                <a:cubicBezTo>
                  <a:pt x="1917865" y="2258291"/>
                  <a:pt x="2430483" y="809502"/>
                  <a:pt x="2850078" y="866899"/>
                </a:cubicBezTo>
                <a:cubicBezTo>
                  <a:pt x="3269673" y="924296"/>
                  <a:pt x="3683330" y="2361210"/>
                  <a:pt x="4061361" y="2458192"/>
                </a:cubicBezTo>
                <a:cubicBezTo>
                  <a:pt x="4439392" y="2555174"/>
                  <a:pt x="4791694" y="1492333"/>
                  <a:pt x="5118265" y="1448790"/>
                </a:cubicBezTo>
                <a:cubicBezTo>
                  <a:pt x="5444836" y="1405247"/>
                  <a:pt x="6020789" y="2196935"/>
                  <a:pt x="6020789" y="2196935"/>
                </a:cubicBezTo>
                <a:lnTo>
                  <a:pt x="6020789" y="2196935"/>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7" name="TextBox 16"/>
          <p:cNvSpPr txBox="1"/>
          <p:nvPr/>
        </p:nvSpPr>
        <p:spPr>
          <a:xfrm>
            <a:off x="2051720" y="2132856"/>
            <a:ext cx="1368152" cy="523220"/>
          </a:xfrm>
          <a:prstGeom prst="rect">
            <a:avLst/>
          </a:prstGeom>
          <a:noFill/>
        </p:spPr>
        <p:txBody>
          <a:bodyPr wrap="square" rtlCol="0">
            <a:spAutoFit/>
          </a:bodyPr>
          <a:lstStyle/>
          <a:p>
            <a:r>
              <a:rPr lang="en-US" sz="2800" dirty="0" smtClean="0">
                <a:solidFill>
                  <a:srgbClr val="C00000"/>
                </a:solidFill>
              </a:rPr>
              <a:t>Valley 1</a:t>
            </a:r>
            <a:endParaRPr lang="en-CA" sz="2800" dirty="0">
              <a:solidFill>
                <a:srgbClr val="C00000"/>
              </a:solidFill>
            </a:endParaRPr>
          </a:p>
        </p:txBody>
      </p:sp>
      <p:sp>
        <p:nvSpPr>
          <p:cNvPr id="18" name="TextBox 17"/>
          <p:cNvSpPr txBox="1"/>
          <p:nvPr/>
        </p:nvSpPr>
        <p:spPr>
          <a:xfrm>
            <a:off x="5436096" y="2975838"/>
            <a:ext cx="1368152" cy="523220"/>
          </a:xfrm>
          <a:prstGeom prst="rect">
            <a:avLst/>
          </a:prstGeom>
          <a:noFill/>
        </p:spPr>
        <p:txBody>
          <a:bodyPr wrap="square" rtlCol="0">
            <a:spAutoFit/>
          </a:bodyPr>
          <a:lstStyle/>
          <a:p>
            <a:r>
              <a:rPr lang="en-US" sz="2800" dirty="0" smtClean="0">
                <a:solidFill>
                  <a:srgbClr val="C00000"/>
                </a:solidFill>
              </a:rPr>
              <a:t>Valley 2</a:t>
            </a:r>
            <a:endParaRPr lang="en-CA" sz="2800" dirty="0">
              <a:solidFill>
                <a:srgbClr val="C00000"/>
              </a:solidFill>
            </a:endParaRPr>
          </a:p>
        </p:txBody>
      </p:sp>
      <p:cxnSp>
        <p:nvCxnSpPr>
          <p:cNvPr id="20" name="Straight Arrow Connector 19"/>
          <p:cNvCxnSpPr/>
          <p:nvPr/>
        </p:nvCxnSpPr>
        <p:spPr>
          <a:xfrm>
            <a:off x="467544" y="4939799"/>
            <a:ext cx="8136904" cy="0"/>
          </a:xfrm>
          <a:prstGeom prst="straightConnector1">
            <a:avLst/>
          </a:prstGeom>
          <a:ln>
            <a:solidFill>
              <a:srgbClr val="002060"/>
            </a:solidFill>
            <a:headEnd type="none"/>
            <a:tailEnd type="triangle" w="lg"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501915" y="3583841"/>
            <a:ext cx="1940527" cy="707886"/>
          </a:xfrm>
          <a:prstGeom prst="rect">
            <a:avLst/>
          </a:prstGeom>
          <a:noFill/>
        </p:spPr>
        <p:txBody>
          <a:bodyPr wrap="square" rtlCol="0">
            <a:spAutoFit/>
          </a:bodyPr>
          <a:lstStyle/>
          <a:p>
            <a:r>
              <a:rPr lang="en-US" sz="2000" dirty="0" smtClean="0"/>
              <a:t>Basic biomedical research</a:t>
            </a:r>
            <a:endParaRPr lang="en-CA" sz="2000" dirty="0"/>
          </a:p>
        </p:txBody>
      </p:sp>
      <p:sp>
        <p:nvSpPr>
          <p:cNvPr id="22" name="TextBox 21"/>
          <p:cNvSpPr txBox="1"/>
          <p:nvPr/>
        </p:nvSpPr>
        <p:spPr>
          <a:xfrm>
            <a:off x="3341029" y="3583841"/>
            <a:ext cx="1940527" cy="707886"/>
          </a:xfrm>
          <a:prstGeom prst="rect">
            <a:avLst/>
          </a:prstGeom>
          <a:noFill/>
        </p:spPr>
        <p:txBody>
          <a:bodyPr wrap="square" rtlCol="0">
            <a:spAutoFit/>
          </a:bodyPr>
          <a:lstStyle/>
          <a:p>
            <a:r>
              <a:rPr lang="en-US" sz="2000" dirty="0" smtClean="0"/>
              <a:t>Clinical science &amp; knowledge</a:t>
            </a:r>
            <a:endParaRPr lang="en-CA" sz="2000" dirty="0"/>
          </a:p>
        </p:txBody>
      </p:sp>
      <p:sp>
        <p:nvSpPr>
          <p:cNvPr id="23" name="TextBox 22"/>
          <p:cNvSpPr txBox="1"/>
          <p:nvPr/>
        </p:nvSpPr>
        <p:spPr>
          <a:xfrm>
            <a:off x="6582840" y="3707368"/>
            <a:ext cx="1940527" cy="1015663"/>
          </a:xfrm>
          <a:prstGeom prst="rect">
            <a:avLst/>
          </a:prstGeom>
          <a:noFill/>
        </p:spPr>
        <p:txBody>
          <a:bodyPr wrap="square" rtlCol="0">
            <a:spAutoFit/>
          </a:bodyPr>
          <a:lstStyle/>
          <a:p>
            <a:r>
              <a:rPr lang="en-US" sz="2000" dirty="0" smtClean="0"/>
              <a:t>Clinical practice &amp; policy decision making</a:t>
            </a:r>
            <a:endParaRPr lang="en-CA" sz="2000" dirty="0"/>
          </a:p>
        </p:txBody>
      </p:sp>
      <p:sp>
        <p:nvSpPr>
          <p:cNvPr id="25" name="TextBox 24"/>
          <p:cNvSpPr txBox="1"/>
          <p:nvPr/>
        </p:nvSpPr>
        <p:spPr>
          <a:xfrm>
            <a:off x="2089568" y="4992643"/>
            <a:ext cx="4570664" cy="523220"/>
          </a:xfrm>
          <a:prstGeom prst="rect">
            <a:avLst/>
          </a:prstGeom>
          <a:noFill/>
        </p:spPr>
        <p:txBody>
          <a:bodyPr wrap="square" rtlCol="0">
            <a:spAutoFit/>
          </a:bodyPr>
          <a:lstStyle/>
          <a:p>
            <a:pPr algn="ctr"/>
            <a:r>
              <a:rPr lang="en-US" sz="2800" dirty="0" smtClean="0"/>
              <a:t>Translational continuum</a:t>
            </a:r>
            <a:endParaRPr lang="en-CA" sz="2800" dirty="0"/>
          </a:p>
        </p:txBody>
      </p:sp>
      <p:sp>
        <p:nvSpPr>
          <p:cNvPr id="26" name="TextBox 25"/>
          <p:cNvSpPr txBox="1"/>
          <p:nvPr/>
        </p:nvSpPr>
        <p:spPr>
          <a:xfrm>
            <a:off x="914400" y="5699048"/>
            <a:ext cx="6255327" cy="707886"/>
          </a:xfrm>
          <a:prstGeom prst="rect">
            <a:avLst/>
          </a:prstGeom>
          <a:noFill/>
        </p:spPr>
        <p:txBody>
          <a:bodyPr wrap="square" rtlCol="0">
            <a:spAutoFit/>
          </a:bodyPr>
          <a:lstStyle/>
          <a:p>
            <a:r>
              <a:rPr lang="en-US" sz="2000" dirty="0" smtClean="0"/>
              <a:t>Adapted from 2 sources: 1) Reis et al, </a:t>
            </a:r>
            <a:r>
              <a:rPr lang="en-US" sz="2000" i="1" dirty="0" err="1" smtClean="0"/>
              <a:t>Clin</a:t>
            </a:r>
            <a:r>
              <a:rPr lang="en-US" sz="2000" i="1" dirty="0" smtClean="0"/>
              <a:t> </a:t>
            </a:r>
            <a:r>
              <a:rPr lang="en-US" sz="2000" i="1" dirty="0" err="1" smtClean="0"/>
              <a:t>Transl</a:t>
            </a:r>
            <a:r>
              <a:rPr lang="en-US" sz="2000" i="1" dirty="0" smtClean="0"/>
              <a:t> </a:t>
            </a:r>
            <a:r>
              <a:rPr lang="en-US" sz="2000" i="1" dirty="0" err="1" smtClean="0"/>
              <a:t>Sci</a:t>
            </a:r>
            <a:r>
              <a:rPr lang="en-US" sz="2000" dirty="0" smtClean="0"/>
              <a:t>, 2008, 1(1):9-10; 2) Canadian Institutes of Health Research</a:t>
            </a:r>
            <a:endParaRPr lang="en-CA" sz="2000" dirty="0"/>
          </a:p>
        </p:txBody>
      </p:sp>
      <p:sp>
        <p:nvSpPr>
          <p:cNvPr id="29" name="Flowchart: Terminator 28"/>
          <p:cNvSpPr/>
          <p:nvPr/>
        </p:nvSpPr>
        <p:spPr>
          <a:xfrm>
            <a:off x="5291900" y="3499058"/>
            <a:ext cx="1440340" cy="20831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ular Callout 29"/>
          <p:cNvSpPr/>
          <p:nvPr/>
        </p:nvSpPr>
        <p:spPr>
          <a:xfrm>
            <a:off x="153406" y="24960"/>
            <a:ext cx="1883211" cy="556319"/>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smtClean="0"/>
              <a:t>Closing</a:t>
            </a:r>
            <a:endParaRPr lang="en-CA" sz="3400" dirty="0"/>
          </a:p>
        </p:txBody>
      </p:sp>
      <p:sp>
        <p:nvSpPr>
          <p:cNvPr id="31" name="Flowchart: Terminator 30"/>
          <p:cNvSpPr/>
          <p:nvPr/>
        </p:nvSpPr>
        <p:spPr>
          <a:xfrm>
            <a:off x="1949269" y="2702696"/>
            <a:ext cx="1672772" cy="21332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91844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75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750"/>
                            </p:stCondLst>
                            <p:childTnLst>
                              <p:par>
                                <p:cTn id="13" presetID="22" presetClass="entr" presetSubtype="8" fill="hold" grpId="0" nodeType="afterEffect">
                                  <p:stCondLst>
                                    <p:cond delay="75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858000" y="6324600"/>
            <a:ext cx="2133600" cy="365125"/>
          </a:xfrm>
          <a:prstGeom prst="rect">
            <a:avLst/>
          </a:prstGeom>
        </p:spPr>
        <p:txBody>
          <a:bodyPr/>
          <a:lstStyle/>
          <a:p>
            <a:pPr>
              <a:defRPr/>
            </a:pPr>
            <a:fld id="{9F85D33D-4BA7-4930-BFEA-CC8550EDFDBB}" type="slidenum">
              <a:rPr lang="en-US" smtClean="0"/>
              <a:pPr>
                <a:defRPr/>
              </a:pPr>
              <a:t>26</a:t>
            </a:fld>
            <a:endParaRPr lang="en-US" dirty="0"/>
          </a:p>
        </p:txBody>
      </p:sp>
      <p:graphicFrame>
        <p:nvGraphicFramePr>
          <p:cNvPr id="3" name="Table 2"/>
          <p:cNvGraphicFramePr>
            <a:graphicFrameLocks noGrp="1"/>
          </p:cNvGraphicFramePr>
          <p:nvPr>
            <p:extLst/>
          </p:nvPr>
        </p:nvGraphicFramePr>
        <p:xfrm>
          <a:off x="533400" y="381000"/>
          <a:ext cx="8458200" cy="5600700"/>
        </p:xfrm>
        <a:graphic>
          <a:graphicData uri="http://schemas.openxmlformats.org/drawingml/2006/table">
            <a:tbl>
              <a:tblPr firstRow="1" bandRow="1">
                <a:tableStyleId>{5940675A-B579-460E-94D1-54222C63F5DA}</a:tableStyleId>
              </a:tblPr>
              <a:tblGrid>
                <a:gridCol w="4229100"/>
                <a:gridCol w="4229100"/>
              </a:tblGrid>
              <a:tr h="2901082">
                <a:tc>
                  <a:txBody>
                    <a:bodyPr/>
                    <a:lstStyle/>
                    <a:p>
                      <a:r>
                        <a:rPr lang="en-US" b="1" dirty="0" smtClean="0">
                          <a:solidFill>
                            <a:srgbClr val="002060"/>
                          </a:solidFill>
                        </a:rPr>
                        <a:t>Pain &amp; functional status assessment</a:t>
                      </a:r>
                    </a:p>
                    <a:p>
                      <a:r>
                        <a:rPr lang="en-US" b="0" dirty="0" smtClean="0">
                          <a:solidFill>
                            <a:srgbClr val="002060"/>
                          </a:solidFill>
                        </a:rPr>
                        <a:t>Pass rate: 48.6%</a:t>
                      </a:r>
                      <a:r>
                        <a:rPr lang="en-US" b="0" baseline="0" dirty="0" smtClean="0">
                          <a:solidFill>
                            <a:srgbClr val="002060"/>
                          </a:solidFill>
                        </a:rPr>
                        <a:t> (32.6 – 64.6)</a:t>
                      </a:r>
                      <a:endParaRPr lang="en-US" b="0" dirty="0" smtClean="0">
                        <a:solidFill>
                          <a:srgbClr val="002060"/>
                        </a:solidFill>
                      </a:endParaRPr>
                    </a:p>
                    <a:p>
                      <a:endParaRPr lang="en-CA"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b="1" dirty="0" smtClean="0">
                          <a:solidFill>
                            <a:srgbClr val="002060"/>
                          </a:solidFill>
                        </a:rPr>
                        <a:t>Surgical</a:t>
                      </a:r>
                      <a:r>
                        <a:rPr lang="en-US" b="1" baseline="0" dirty="0" smtClean="0">
                          <a:solidFill>
                            <a:srgbClr val="002060"/>
                          </a:solidFill>
                        </a:rPr>
                        <a:t> referral</a:t>
                      </a:r>
                    </a:p>
                    <a:p>
                      <a:r>
                        <a:rPr lang="en-US" b="0" baseline="0" dirty="0" smtClean="0">
                          <a:solidFill>
                            <a:srgbClr val="002060"/>
                          </a:solidFill>
                        </a:rPr>
                        <a:t>Pass rate 78.9% (67.4 – 94.2)</a:t>
                      </a:r>
                      <a:endParaRPr lang="en-CA" b="0" dirty="0" smtClean="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699618">
                <a:tc>
                  <a:txBody>
                    <a:bodyPr/>
                    <a:lstStyle/>
                    <a:p>
                      <a:r>
                        <a:rPr lang="en-US" b="1" dirty="0" smtClean="0">
                          <a:solidFill>
                            <a:srgbClr val="002060"/>
                          </a:solidFill>
                        </a:rPr>
                        <a:t>Drug treatment</a:t>
                      </a:r>
                    </a:p>
                    <a:p>
                      <a:r>
                        <a:rPr lang="en-US" b="0" dirty="0" smtClean="0">
                          <a:solidFill>
                            <a:srgbClr val="002060"/>
                          </a:solidFill>
                        </a:rPr>
                        <a:t>Pass rate: 37.5% (30.8 – 44.5)</a:t>
                      </a:r>
                      <a:endParaRPr lang="en-CA" b="0" dirty="0" smtClean="0">
                        <a:solidFill>
                          <a:srgbClr val="002060"/>
                        </a:solidFill>
                      </a:endParaRPr>
                    </a:p>
                    <a:p>
                      <a:endParaRPr lang="en-CA" b="0"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b="1" dirty="0" smtClean="0">
                          <a:solidFill>
                            <a:srgbClr val="002060"/>
                          </a:solidFill>
                        </a:rPr>
                        <a:t>Non-drug</a:t>
                      </a:r>
                      <a:r>
                        <a:rPr lang="en-US" b="1" baseline="0" dirty="0" smtClean="0">
                          <a:solidFill>
                            <a:srgbClr val="002060"/>
                          </a:solidFill>
                        </a:rPr>
                        <a:t> treatment</a:t>
                      </a:r>
                    </a:p>
                    <a:p>
                      <a:r>
                        <a:rPr lang="en-US" dirty="0" smtClean="0">
                          <a:solidFill>
                            <a:srgbClr val="002060"/>
                          </a:solidFill>
                        </a:rPr>
                        <a:t>Pass rate 36.1% (27.8 – 44.7)</a:t>
                      </a:r>
                      <a:endParaRPr lang="en-CA" dirty="0">
                        <a:solidFill>
                          <a:srgbClr val="00206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pic>
        <p:nvPicPr>
          <p:cNvPr id="4" name="Picture 3"/>
          <p:cNvPicPr>
            <a:picLocks noChangeAspect="1"/>
          </p:cNvPicPr>
          <p:nvPr/>
        </p:nvPicPr>
        <p:blipFill>
          <a:blip r:embed="rId3"/>
          <a:stretch>
            <a:fillRect/>
          </a:stretch>
        </p:blipFill>
        <p:spPr>
          <a:xfrm>
            <a:off x="4924650" y="3955076"/>
            <a:ext cx="3152550" cy="2293324"/>
          </a:xfrm>
          <a:prstGeom prst="rect">
            <a:avLst/>
          </a:prstGeom>
        </p:spPr>
      </p:pic>
      <p:pic>
        <p:nvPicPr>
          <p:cNvPr id="5" name="Picture 4"/>
          <p:cNvPicPr>
            <a:picLocks noChangeAspect="1"/>
          </p:cNvPicPr>
          <p:nvPr/>
        </p:nvPicPr>
        <p:blipFill>
          <a:blip r:embed="rId4"/>
          <a:stretch>
            <a:fillRect/>
          </a:stretch>
        </p:blipFill>
        <p:spPr>
          <a:xfrm>
            <a:off x="685800" y="1153585"/>
            <a:ext cx="3172050" cy="2132088"/>
          </a:xfrm>
          <a:prstGeom prst="rect">
            <a:avLst/>
          </a:prstGeom>
        </p:spPr>
      </p:pic>
      <p:pic>
        <p:nvPicPr>
          <p:cNvPr id="6" name="Picture 5"/>
          <p:cNvPicPr>
            <a:picLocks noChangeAspect="1"/>
          </p:cNvPicPr>
          <p:nvPr/>
        </p:nvPicPr>
        <p:blipFill>
          <a:blip r:embed="rId5"/>
          <a:stretch>
            <a:fillRect/>
          </a:stretch>
        </p:blipFill>
        <p:spPr>
          <a:xfrm>
            <a:off x="685800" y="3955076"/>
            <a:ext cx="3189422" cy="2106011"/>
          </a:xfrm>
          <a:prstGeom prst="rect">
            <a:avLst/>
          </a:prstGeom>
        </p:spPr>
      </p:pic>
      <p:pic>
        <p:nvPicPr>
          <p:cNvPr id="8" name="Picture 7"/>
          <p:cNvPicPr>
            <a:picLocks noChangeAspect="1"/>
          </p:cNvPicPr>
          <p:nvPr/>
        </p:nvPicPr>
        <p:blipFill>
          <a:blip r:embed="rId6"/>
          <a:stretch>
            <a:fillRect/>
          </a:stretch>
        </p:blipFill>
        <p:spPr>
          <a:xfrm>
            <a:off x="4924650" y="1153585"/>
            <a:ext cx="3172051" cy="1990927"/>
          </a:xfrm>
          <a:prstGeom prst="rect">
            <a:avLst/>
          </a:prstGeom>
          <a:ln>
            <a:noFill/>
          </a:ln>
        </p:spPr>
      </p:pic>
      <p:sp>
        <p:nvSpPr>
          <p:cNvPr id="10" name="Text Box 4"/>
          <p:cNvSpPr txBox="1">
            <a:spLocks noChangeArrowheads="1"/>
          </p:cNvSpPr>
          <p:nvPr/>
        </p:nvSpPr>
        <p:spPr bwMode="auto">
          <a:xfrm>
            <a:off x="2364717" y="6305153"/>
            <a:ext cx="59213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dirty="0" err="1" smtClean="0">
                <a:latin typeface="Tahoma" pitchFamily="34" charset="0"/>
              </a:rPr>
              <a:t>Basedow</a:t>
            </a:r>
            <a:r>
              <a:rPr lang="en-US" dirty="0" smtClean="0">
                <a:latin typeface="Tahoma" pitchFamily="34" charset="0"/>
              </a:rPr>
              <a:t> and </a:t>
            </a:r>
            <a:r>
              <a:rPr lang="en-US" dirty="0" err="1" smtClean="0">
                <a:latin typeface="Tahoma" pitchFamily="34" charset="0"/>
              </a:rPr>
              <a:t>Esterman</a:t>
            </a:r>
            <a:r>
              <a:rPr lang="en-US" dirty="0" smtClean="0">
                <a:latin typeface="Tahoma" pitchFamily="34" charset="0"/>
              </a:rPr>
              <a:t>., </a:t>
            </a:r>
            <a:r>
              <a:rPr lang="en-US" i="1" dirty="0" smtClean="0">
                <a:latin typeface="Tahoma" pitchFamily="34" charset="0"/>
              </a:rPr>
              <a:t>J </a:t>
            </a:r>
            <a:r>
              <a:rPr lang="en-US" i="1" dirty="0" err="1" smtClean="0">
                <a:latin typeface="Tahoma" pitchFamily="34" charset="0"/>
              </a:rPr>
              <a:t>Eval</a:t>
            </a:r>
            <a:r>
              <a:rPr lang="en-US" i="1" dirty="0" smtClean="0">
                <a:latin typeface="Tahoma" pitchFamily="34" charset="0"/>
              </a:rPr>
              <a:t> </a:t>
            </a:r>
            <a:r>
              <a:rPr lang="en-US" i="1" dirty="0" err="1" smtClean="0">
                <a:latin typeface="Tahoma" pitchFamily="34" charset="0"/>
              </a:rPr>
              <a:t>Clin</a:t>
            </a:r>
            <a:r>
              <a:rPr lang="en-US" i="1" dirty="0" smtClean="0">
                <a:latin typeface="Tahoma" pitchFamily="34" charset="0"/>
              </a:rPr>
              <a:t> </a:t>
            </a:r>
            <a:r>
              <a:rPr lang="en-US" i="1" dirty="0" err="1" smtClean="0">
                <a:latin typeface="Tahoma" pitchFamily="34" charset="0"/>
              </a:rPr>
              <a:t>Pract</a:t>
            </a:r>
            <a:r>
              <a:rPr lang="en-US" dirty="0" smtClean="0">
                <a:latin typeface="Tahoma" pitchFamily="34" charset="0"/>
              </a:rPr>
              <a:t>, 2015</a:t>
            </a:r>
            <a:endParaRPr lang="en-US" dirty="0">
              <a:latin typeface="Tahoma" pitchFamily="34" charset="0"/>
            </a:endParaRPr>
          </a:p>
        </p:txBody>
      </p:sp>
      <p:sp>
        <p:nvSpPr>
          <p:cNvPr id="11" name="Oval 10"/>
          <p:cNvSpPr/>
          <p:nvPr/>
        </p:nvSpPr>
        <p:spPr>
          <a:xfrm>
            <a:off x="4323247" y="3230544"/>
            <a:ext cx="3962845" cy="742109"/>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4323247" y="274803"/>
            <a:ext cx="3962845" cy="742109"/>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60161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25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881" y="0"/>
            <a:ext cx="5094919" cy="1746773"/>
          </a:xfrm>
          <a:prstGeom prst="rect">
            <a:avLst/>
          </a:prstGeom>
          <a:ln>
            <a:solidFill>
              <a:schemeClr val="accent5">
                <a:lumMod val="50000"/>
              </a:schemeClr>
            </a:solidFill>
          </a:ln>
        </p:spPr>
      </p:pic>
      <p:pic>
        <p:nvPicPr>
          <p:cNvPr id="8" name="Picture 7"/>
          <p:cNvPicPr>
            <a:picLocks noChangeAspect="1"/>
          </p:cNvPicPr>
          <p:nvPr/>
        </p:nvPicPr>
        <p:blipFill>
          <a:blip r:embed="rId4"/>
          <a:stretch>
            <a:fillRect/>
          </a:stretch>
        </p:blipFill>
        <p:spPr>
          <a:xfrm>
            <a:off x="150689" y="1981201"/>
            <a:ext cx="8815771" cy="4549776"/>
          </a:xfrm>
          <a:prstGeom prst="rect">
            <a:avLst/>
          </a:prstGeom>
        </p:spPr>
      </p:pic>
      <p:sp>
        <p:nvSpPr>
          <p:cNvPr id="9" name="Oval 8"/>
          <p:cNvSpPr/>
          <p:nvPr/>
        </p:nvSpPr>
        <p:spPr>
          <a:xfrm>
            <a:off x="1447800" y="5562600"/>
            <a:ext cx="10668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2744911" y="5562600"/>
            <a:ext cx="10668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83999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Acute/sub-acute low back pain management</a:t>
            </a:r>
            <a:endParaRPr lang="en-CA" sz="3200" dirty="0"/>
          </a:p>
        </p:txBody>
      </p:sp>
      <p:sp>
        <p:nvSpPr>
          <p:cNvPr id="4" name="Slide Number Placeholder 3"/>
          <p:cNvSpPr>
            <a:spLocks noGrp="1"/>
          </p:cNvSpPr>
          <p:nvPr>
            <p:ph type="sldNum" sz="quarter" idx="12"/>
          </p:nvPr>
        </p:nvSpPr>
        <p:spPr/>
        <p:txBody>
          <a:bodyPr/>
          <a:lstStyle/>
          <a:p>
            <a:fld id="{8CBB1037-1339-4AD8-97C2-B4C813E3605C}" type="slidenum">
              <a:rPr lang="en-US" smtClean="0"/>
              <a:t>28</a:t>
            </a:fld>
            <a:endParaRPr lang="en-US"/>
          </a:p>
        </p:txBody>
      </p:sp>
      <p:graphicFrame>
        <p:nvGraphicFramePr>
          <p:cNvPr id="5" name="Diagram 4"/>
          <p:cNvGraphicFramePr/>
          <p:nvPr>
            <p:extLst/>
          </p:nvPr>
        </p:nvGraphicFramePr>
        <p:xfrm>
          <a:off x="457200" y="1397000"/>
          <a:ext cx="82296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92808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Knowledge Translation</a:t>
            </a:r>
            <a:endParaRPr lang="en-CA" dirty="0"/>
          </a:p>
        </p:txBody>
      </p:sp>
      <p:sp>
        <p:nvSpPr>
          <p:cNvPr id="4" name="Content Placeholder 3"/>
          <p:cNvSpPr>
            <a:spLocks noGrp="1"/>
          </p:cNvSpPr>
          <p:nvPr>
            <p:ph idx="1"/>
          </p:nvPr>
        </p:nvSpPr>
        <p:spPr/>
        <p:txBody>
          <a:bodyPr/>
          <a:lstStyle/>
          <a:p>
            <a:r>
              <a:rPr lang="en-US" dirty="0" smtClean="0"/>
              <a:t>Knowledge users </a:t>
            </a:r>
            <a:r>
              <a:rPr lang="en-US" u="sng" dirty="0" smtClean="0"/>
              <a:t>know</a:t>
            </a:r>
            <a:r>
              <a:rPr lang="en-US" dirty="0" smtClean="0"/>
              <a:t> and </a:t>
            </a:r>
            <a:r>
              <a:rPr lang="en-US" u="sng" dirty="0" smtClean="0"/>
              <a:t>use</a:t>
            </a:r>
            <a:r>
              <a:rPr lang="en-US" dirty="0" smtClean="0"/>
              <a:t> research evidence to inform decision making and practice.</a:t>
            </a:r>
          </a:p>
          <a:p>
            <a:r>
              <a:rPr lang="en-US" dirty="0" smtClean="0"/>
              <a:t>Research is </a:t>
            </a:r>
            <a:r>
              <a:rPr lang="en-US" u="sng" dirty="0" smtClean="0"/>
              <a:t>informed</a:t>
            </a:r>
            <a:r>
              <a:rPr lang="en-US" dirty="0" smtClean="0"/>
              <a:t> by the current available evidence , as well as the experience and information needs of knowledge users.</a:t>
            </a:r>
            <a:endParaRPr lang="en-CA" dirty="0"/>
          </a:p>
        </p:txBody>
      </p:sp>
      <p:sp>
        <p:nvSpPr>
          <p:cNvPr id="2" name="Slide Number Placeholder 1"/>
          <p:cNvSpPr>
            <a:spLocks noGrp="1"/>
          </p:cNvSpPr>
          <p:nvPr>
            <p:ph type="sldNum" sz="quarter" idx="12"/>
          </p:nvPr>
        </p:nvSpPr>
        <p:spPr/>
        <p:txBody>
          <a:bodyPr/>
          <a:lstStyle/>
          <a:p>
            <a:fld id="{8CBB1037-1339-4AD8-97C2-B4C813E3605C}" type="slidenum">
              <a:rPr lang="en-US" smtClean="0"/>
              <a:t>29</a:t>
            </a:fld>
            <a:endParaRPr lang="en-US" dirty="0"/>
          </a:p>
        </p:txBody>
      </p:sp>
      <p:sp>
        <p:nvSpPr>
          <p:cNvPr id="5" name="TextBox 4"/>
          <p:cNvSpPr txBox="1"/>
          <p:nvPr/>
        </p:nvSpPr>
        <p:spPr>
          <a:xfrm>
            <a:off x="2667000" y="5311170"/>
            <a:ext cx="6255327" cy="784830"/>
          </a:xfrm>
          <a:prstGeom prst="rect">
            <a:avLst/>
          </a:prstGeom>
          <a:noFill/>
        </p:spPr>
        <p:txBody>
          <a:bodyPr wrap="square" rtlCol="0">
            <a:spAutoFit/>
          </a:bodyPr>
          <a:lstStyle/>
          <a:p>
            <a:pPr algn="r">
              <a:spcAft>
                <a:spcPts val="600"/>
              </a:spcAft>
              <a:buFont typeface="Wingdings 2" pitchFamily="18" charset="2"/>
              <a:buNone/>
            </a:pPr>
            <a:r>
              <a:rPr lang="en-US" sz="2000" dirty="0">
                <a:ea typeface="ＭＳ Ｐゴシック" pitchFamily="34" charset="-128"/>
              </a:rPr>
              <a:t>Dr. Jeremy </a:t>
            </a:r>
            <a:r>
              <a:rPr lang="en-US" sz="2000" dirty="0" err="1">
                <a:ea typeface="ＭＳ Ｐゴシック" pitchFamily="34" charset="-128"/>
              </a:rPr>
              <a:t>Grimshaw</a:t>
            </a:r>
            <a:endParaRPr lang="en-US" sz="2000" dirty="0">
              <a:ea typeface="ＭＳ Ｐゴシック" pitchFamily="34" charset="-128"/>
            </a:endParaRPr>
          </a:p>
          <a:p>
            <a:pPr algn="r">
              <a:spcBef>
                <a:spcPct val="0"/>
              </a:spcBef>
              <a:spcAft>
                <a:spcPts val="600"/>
              </a:spcAft>
              <a:buFont typeface="Wingdings" pitchFamily="2" charset="2"/>
              <a:buNone/>
            </a:pPr>
            <a:r>
              <a:rPr lang="en-US" sz="2000" dirty="0">
                <a:ea typeface="ＭＳ Ｐゴシック" pitchFamily="34" charset="-128"/>
              </a:rPr>
              <a:t>CRC in Health Knowledge Transfer &amp; uptake</a:t>
            </a:r>
            <a:endParaRPr lang="en-CA"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4941241"/>
            <a:ext cx="1143000" cy="1143000"/>
          </a:xfrm>
          <a:prstGeom prst="rect">
            <a:avLst/>
          </a:prstGeom>
        </p:spPr>
      </p:pic>
    </p:spTree>
    <p:extLst>
      <p:ext uri="{BB962C8B-B14F-4D97-AF65-F5344CB8AC3E}">
        <p14:creationId xmlns:p14="http://schemas.microsoft.com/office/powerpoint/2010/main" val="26098834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idx="1"/>
          </p:nvPr>
        </p:nvSpPr>
        <p:spPr>
          <a:xfrm>
            <a:off x="457200" y="1295400"/>
            <a:ext cx="8382000" cy="5029200"/>
          </a:xfrm>
        </p:spPr>
        <p:txBody>
          <a:bodyPr>
            <a:normAutofit/>
          </a:bodyPr>
          <a:lstStyle/>
          <a:p>
            <a:pPr>
              <a:spcAft>
                <a:spcPts val="1200"/>
              </a:spcAft>
            </a:pPr>
            <a:r>
              <a:rPr lang="en-US" sz="3000" dirty="0" smtClean="0"/>
              <a:t>Discuss the need for investment in knowledge translation (KT).</a:t>
            </a:r>
            <a:endParaRPr lang="en-CA" sz="3000" dirty="0" smtClean="0"/>
          </a:p>
          <a:p>
            <a:pPr>
              <a:spcAft>
                <a:spcPts val="1200"/>
              </a:spcAft>
            </a:pPr>
            <a:r>
              <a:rPr lang="en-CA" sz="3000" dirty="0" smtClean="0"/>
              <a:t>Illustrate </a:t>
            </a:r>
            <a:r>
              <a:rPr lang="en-CA" sz="3000" dirty="0"/>
              <a:t>the use of the </a:t>
            </a:r>
            <a:r>
              <a:rPr lang="en-CA" sz="3000" i="1" dirty="0">
                <a:solidFill>
                  <a:srgbClr val="C00000"/>
                </a:solidFill>
              </a:rPr>
              <a:t>Knowledge-to-Action (KTA) Process </a:t>
            </a:r>
            <a:r>
              <a:rPr lang="en-CA" sz="3000" dirty="0" smtClean="0"/>
              <a:t>in arthritis research.</a:t>
            </a:r>
            <a:endParaRPr lang="en-CA" sz="3000" i="1" dirty="0" smtClean="0"/>
          </a:p>
          <a:p>
            <a:pPr>
              <a:spcAft>
                <a:spcPts val="1200"/>
              </a:spcAft>
            </a:pPr>
            <a:r>
              <a:rPr lang="en-CA" sz="3000" dirty="0" smtClean="0"/>
              <a:t>Describe a </a:t>
            </a:r>
            <a:r>
              <a:rPr lang="en-CA" sz="3000" dirty="0" smtClean="0"/>
              <a:t>framework</a:t>
            </a:r>
            <a:r>
              <a:rPr lang="en-CA" sz="3000" dirty="0" smtClean="0"/>
              <a:t>, the </a:t>
            </a:r>
            <a:r>
              <a:rPr lang="en-CA" sz="3000" i="1" dirty="0" smtClean="0">
                <a:solidFill>
                  <a:srgbClr val="C00000"/>
                </a:solidFill>
              </a:rPr>
              <a:t>Consolidated Framework for Implementation Research (CFIR</a:t>
            </a:r>
            <a:r>
              <a:rPr lang="en-CA" sz="3000" i="1" dirty="0" smtClean="0">
                <a:solidFill>
                  <a:srgbClr val="C00000"/>
                </a:solidFill>
              </a:rPr>
              <a:t>)</a:t>
            </a:r>
            <a:r>
              <a:rPr lang="en-CA" sz="3000" dirty="0" smtClean="0"/>
              <a:t>, and its application.</a:t>
            </a:r>
            <a:endParaRPr lang="en-CA" sz="3000" dirty="0" smtClean="0"/>
          </a:p>
        </p:txBody>
      </p:sp>
      <p:sp>
        <p:nvSpPr>
          <p:cNvPr id="2" name="Slide Number Placeholder 1"/>
          <p:cNvSpPr>
            <a:spLocks noGrp="1"/>
          </p:cNvSpPr>
          <p:nvPr>
            <p:ph type="sldNum" sz="quarter" idx="12"/>
          </p:nvPr>
        </p:nvSpPr>
        <p:spPr/>
        <p:txBody>
          <a:bodyPr/>
          <a:lstStyle/>
          <a:p>
            <a:fld id="{8CBB1037-1339-4AD8-97C2-B4C813E3605C}" type="slidenum">
              <a:rPr lang="en-US" smtClean="0"/>
              <a:t>3</a:t>
            </a:fld>
            <a:endParaRPr lang="en-US" dirty="0"/>
          </a:p>
        </p:txBody>
      </p:sp>
    </p:spTree>
    <p:extLst>
      <p:ext uri="{BB962C8B-B14F-4D97-AF65-F5344CB8AC3E}">
        <p14:creationId xmlns:p14="http://schemas.microsoft.com/office/powerpoint/2010/main" val="22392291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p:spPr>
        <p:txBody>
          <a:bodyPr/>
          <a:lstStyle/>
          <a:p>
            <a:r>
              <a:rPr lang="en-US" dirty="0" smtClean="0"/>
              <a:t>Knowledge-to-Action Process</a:t>
            </a:r>
            <a:endParaRPr lang="en-CA" dirty="0"/>
          </a:p>
        </p:txBody>
      </p:sp>
      <p:sp>
        <p:nvSpPr>
          <p:cNvPr id="4" name="Slide Number Placeholder 3"/>
          <p:cNvSpPr>
            <a:spLocks noGrp="1"/>
          </p:cNvSpPr>
          <p:nvPr>
            <p:ph type="sldNum" sz="quarter" idx="12"/>
          </p:nvPr>
        </p:nvSpPr>
        <p:spPr/>
        <p:txBody>
          <a:bodyPr/>
          <a:lstStyle/>
          <a:p>
            <a:fld id="{8CBB1037-1339-4AD8-97C2-B4C813E3605C}" type="slidenum">
              <a:rPr lang="en-US" smtClean="0"/>
              <a:t>30</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371600"/>
            <a:ext cx="5384626" cy="5371805"/>
          </a:xfrm>
          <a:prstGeom prst="rect">
            <a:avLst/>
          </a:prstGeom>
        </p:spPr>
      </p:pic>
      <p:sp>
        <p:nvSpPr>
          <p:cNvPr id="7" name="Text Box 4"/>
          <p:cNvSpPr txBox="1">
            <a:spLocks noChangeArrowheads="1"/>
          </p:cNvSpPr>
          <p:nvPr/>
        </p:nvSpPr>
        <p:spPr bwMode="auto">
          <a:xfrm>
            <a:off x="2971800" y="1079212"/>
            <a:ext cx="59213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600" dirty="0" smtClean="0">
                <a:solidFill>
                  <a:schemeClr val="tx2"/>
                </a:solidFill>
                <a:latin typeface="Tahoma" pitchFamily="34" charset="0"/>
              </a:rPr>
              <a:t>Straus, </a:t>
            </a:r>
            <a:r>
              <a:rPr lang="en-US" sz="1600" dirty="0" err="1" smtClean="0">
                <a:solidFill>
                  <a:schemeClr val="tx2"/>
                </a:solidFill>
                <a:latin typeface="Tahoma" pitchFamily="34" charset="0"/>
              </a:rPr>
              <a:t>Tetroe</a:t>
            </a:r>
            <a:r>
              <a:rPr lang="en-US" sz="1600" dirty="0" smtClean="0">
                <a:solidFill>
                  <a:schemeClr val="tx2"/>
                </a:solidFill>
                <a:latin typeface="Tahoma" pitchFamily="34" charset="0"/>
              </a:rPr>
              <a:t> &amp; Graham, 2013 </a:t>
            </a:r>
          </a:p>
          <a:p>
            <a:pPr algn="r"/>
            <a:r>
              <a:rPr lang="en-US" sz="1600" dirty="0" smtClean="0">
                <a:solidFill>
                  <a:schemeClr val="tx2"/>
                </a:solidFill>
                <a:latin typeface="Tahoma" pitchFamily="34" charset="0"/>
              </a:rPr>
              <a:t>Graham et al., 2006</a:t>
            </a:r>
            <a:endParaRPr lang="en-US" sz="1600" dirty="0">
              <a:solidFill>
                <a:schemeClr val="tx2"/>
              </a:solidFill>
              <a:latin typeface="Tahoma" pitchFamily="34" charset="0"/>
            </a:endParaRPr>
          </a:p>
        </p:txBody>
      </p:sp>
      <p:sp>
        <p:nvSpPr>
          <p:cNvPr id="11" name="Oval 10"/>
          <p:cNvSpPr/>
          <p:nvPr/>
        </p:nvSpPr>
        <p:spPr>
          <a:xfrm>
            <a:off x="3301913" y="5252145"/>
            <a:ext cx="2286000" cy="14752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800083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304800"/>
            <a:ext cx="7696200" cy="781050"/>
          </a:xfrm>
        </p:spPr>
        <p:txBody>
          <a:bodyPr>
            <a:normAutofit/>
          </a:bodyPr>
          <a:lstStyle/>
          <a:p>
            <a:r>
              <a:rPr lang="en-US" sz="3800" dirty="0"/>
              <a:t>Quality </a:t>
            </a:r>
            <a:r>
              <a:rPr lang="en-US" sz="3800" dirty="0" smtClean="0"/>
              <a:t>of care in chronic diseases</a:t>
            </a:r>
            <a:endParaRPr lang="en-CA" sz="3800" dirty="0"/>
          </a:p>
        </p:txBody>
      </p:sp>
      <p:graphicFrame>
        <p:nvGraphicFramePr>
          <p:cNvPr id="7" name="Content Placeholder 6"/>
          <p:cNvGraphicFramePr>
            <a:graphicFrameLocks noGrp="1"/>
          </p:cNvGraphicFramePr>
          <p:nvPr>
            <p:ph type="tbl" idx="1"/>
            <p:extLst/>
          </p:nvPr>
        </p:nvGraphicFramePr>
        <p:xfrm>
          <a:off x="685800" y="1153787"/>
          <a:ext cx="8229600" cy="3566160"/>
        </p:xfrm>
        <a:graphic>
          <a:graphicData uri="http://schemas.openxmlformats.org/drawingml/2006/table">
            <a:tbl>
              <a:tblPr firstRow="1" bandRow="1">
                <a:tableStyleId>{9DCAF9ED-07DC-4A11-8D7F-57B35C25682E}</a:tableStyleId>
              </a:tblPr>
              <a:tblGrid>
                <a:gridCol w="2798618"/>
                <a:gridCol w="1925782"/>
                <a:gridCol w="3505200"/>
              </a:tblGrid>
              <a:tr h="370840">
                <a:tc>
                  <a:txBody>
                    <a:bodyPr/>
                    <a:lstStyle/>
                    <a:p>
                      <a:r>
                        <a:rPr lang="en-US" sz="2400" dirty="0" smtClean="0">
                          <a:latin typeface="Calibri" panose="020F0502020204030204" pitchFamily="34" charset="0"/>
                        </a:rPr>
                        <a:t>Disease / condition</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Pass rate: </a:t>
                      </a:r>
                      <a:r>
                        <a:rPr lang="en-US" sz="2300" dirty="0" smtClean="0">
                          <a:latin typeface="Calibri" panose="020F0502020204030204" pitchFamily="34" charset="0"/>
                        </a:rPr>
                        <a:t>Managed</a:t>
                      </a:r>
                      <a:r>
                        <a:rPr lang="en-US" sz="2300" baseline="0" dirty="0" smtClean="0">
                          <a:latin typeface="Calibri" panose="020F0502020204030204" pitchFamily="34" charset="0"/>
                        </a:rPr>
                        <a:t> care</a:t>
                      </a:r>
                      <a:endParaRPr lang="en-CA" sz="2300" dirty="0">
                        <a:latin typeface="Calibri" panose="020F0502020204030204" pitchFamily="34" charset="0"/>
                      </a:endParaRPr>
                    </a:p>
                  </a:txBody>
                  <a:tcPr marL="85513" marR="855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panose="020F0502020204030204" pitchFamily="34" charset="0"/>
                        </a:rPr>
                        <a:t>Pass rate:</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panose="020F0502020204030204" pitchFamily="34" charset="0"/>
                        </a:rPr>
                        <a:t>Primary</a:t>
                      </a:r>
                      <a:r>
                        <a:rPr lang="en-US" sz="2400" baseline="0" dirty="0" smtClean="0">
                          <a:latin typeface="Calibri" panose="020F0502020204030204" pitchFamily="34" charset="0"/>
                        </a:rPr>
                        <a:t> care</a:t>
                      </a:r>
                      <a:endParaRPr lang="en-CA" sz="2400" dirty="0" smtClean="0">
                        <a:latin typeface="Calibri" panose="020F0502020204030204" pitchFamily="34" charset="0"/>
                      </a:endParaRPr>
                    </a:p>
                  </a:txBody>
                  <a:tcPr marL="85513" marR="85513"/>
                </a:tc>
              </a:tr>
              <a:tr h="370840">
                <a:tc>
                  <a:txBody>
                    <a:bodyPr/>
                    <a:lstStyle/>
                    <a:p>
                      <a:r>
                        <a:rPr lang="en-US" sz="2400" dirty="0" smtClean="0">
                          <a:latin typeface="Calibri" panose="020F0502020204030204" pitchFamily="34" charset="0"/>
                        </a:rPr>
                        <a:t>Stroke</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82%</a:t>
                      </a:r>
                    </a:p>
                  </a:txBody>
                  <a:tcPr marL="85513" marR="85513"/>
                </a:tc>
                <a:tc>
                  <a:txBody>
                    <a:bodyPr/>
                    <a:lstStyle/>
                    <a:p>
                      <a:r>
                        <a:rPr lang="en-US" sz="2400" dirty="0" smtClean="0">
                          <a:latin typeface="Calibri" panose="020F0502020204030204" pitchFamily="34" charset="0"/>
                        </a:rPr>
                        <a:t>65%</a:t>
                      </a:r>
                      <a:endParaRPr lang="en-CA" sz="2400" dirty="0">
                        <a:latin typeface="Calibri" panose="020F0502020204030204" pitchFamily="34" charset="0"/>
                      </a:endParaRPr>
                    </a:p>
                  </a:txBody>
                  <a:tcPr marL="85513" marR="85513"/>
                </a:tc>
              </a:tr>
              <a:tr h="370840">
                <a:tc>
                  <a:txBody>
                    <a:bodyPr/>
                    <a:lstStyle/>
                    <a:p>
                      <a:r>
                        <a:rPr lang="en-US" sz="2400" dirty="0" smtClean="0">
                          <a:latin typeface="Calibri" panose="020F0502020204030204" pitchFamily="34" charset="0"/>
                        </a:rPr>
                        <a:t>Hypertension</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77%</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72%</a:t>
                      </a:r>
                      <a:endParaRPr lang="en-CA" sz="2400" dirty="0">
                        <a:latin typeface="Calibri" panose="020F0502020204030204" pitchFamily="34" charset="0"/>
                      </a:endParaRPr>
                    </a:p>
                  </a:txBody>
                  <a:tcPr marL="85513" marR="85513"/>
                </a:tc>
              </a:tr>
              <a:tr h="370840">
                <a:tc>
                  <a:txBody>
                    <a:bodyPr/>
                    <a:lstStyle/>
                    <a:p>
                      <a:r>
                        <a:rPr lang="en-US" sz="2400" dirty="0" smtClean="0">
                          <a:latin typeface="Calibri" panose="020F0502020204030204" pitchFamily="34" charset="0"/>
                        </a:rPr>
                        <a:t>Heart</a:t>
                      </a:r>
                      <a:r>
                        <a:rPr lang="en-US" sz="2400" baseline="0" dirty="0" smtClean="0">
                          <a:latin typeface="Calibri" panose="020F0502020204030204" pitchFamily="34" charset="0"/>
                        </a:rPr>
                        <a:t> failure</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71%</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a:t>
                      </a:r>
                      <a:endParaRPr lang="en-CA" sz="2400" dirty="0">
                        <a:latin typeface="Calibri" panose="020F0502020204030204" pitchFamily="34" charset="0"/>
                      </a:endParaRPr>
                    </a:p>
                  </a:txBody>
                  <a:tcPr marL="85513" marR="85513"/>
                </a:tc>
              </a:tr>
              <a:tr h="370840">
                <a:tc>
                  <a:txBody>
                    <a:bodyPr/>
                    <a:lstStyle/>
                    <a:p>
                      <a:r>
                        <a:rPr lang="en-US" sz="2400" dirty="0" smtClean="0">
                          <a:latin typeface="Calibri" panose="020F0502020204030204" pitchFamily="34" charset="0"/>
                        </a:rPr>
                        <a:t>Diabetes</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74%</a:t>
                      </a:r>
                      <a:endParaRPr lang="en-CA" sz="2400" dirty="0">
                        <a:latin typeface="Calibri" panose="020F0502020204030204" pitchFamily="34" charset="0"/>
                      </a:endParaRPr>
                    </a:p>
                  </a:txBody>
                  <a:tcPr marL="85513" marR="85513"/>
                </a:tc>
              </a:tr>
              <a:tr h="370840">
                <a:tc>
                  <a:txBody>
                    <a:bodyPr/>
                    <a:lstStyle/>
                    <a:p>
                      <a:r>
                        <a:rPr lang="en-US" sz="2400" dirty="0" smtClean="0">
                          <a:latin typeface="Calibri" panose="020F0502020204030204" pitchFamily="34" charset="0"/>
                        </a:rPr>
                        <a:t>Depression</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31%</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a:t>
                      </a:r>
                      <a:endParaRPr lang="en-CA" sz="2400" dirty="0">
                        <a:latin typeface="Calibri" panose="020F0502020204030204" pitchFamily="34" charset="0"/>
                      </a:endParaRPr>
                    </a:p>
                  </a:txBody>
                  <a:tcPr marL="85513" marR="85513"/>
                </a:tc>
              </a:tr>
              <a:tr h="370840">
                <a:tc>
                  <a:txBody>
                    <a:bodyPr/>
                    <a:lstStyle/>
                    <a:p>
                      <a:r>
                        <a:rPr lang="en-US" sz="2400" dirty="0" smtClean="0">
                          <a:latin typeface="Calibri" panose="020F0502020204030204" pitchFamily="34" charset="0"/>
                        </a:rPr>
                        <a:t>Osteoarthritis</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31%</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29%</a:t>
                      </a:r>
                      <a:endParaRPr lang="en-CA" sz="2400" dirty="0">
                        <a:latin typeface="Calibri" panose="020F0502020204030204" pitchFamily="34" charset="0"/>
                      </a:endParaRPr>
                    </a:p>
                  </a:txBody>
                  <a:tcPr marL="85513" marR="85513"/>
                </a:tc>
              </a:tr>
            </a:tbl>
          </a:graphicData>
        </a:graphic>
      </p:graphicFrame>
      <p:sp>
        <p:nvSpPr>
          <p:cNvPr id="9" name="Text Box 4"/>
          <p:cNvSpPr txBox="1">
            <a:spLocks noChangeArrowheads="1"/>
          </p:cNvSpPr>
          <p:nvPr/>
        </p:nvSpPr>
        <p:spPr bwMode="auto">
          <a:xfrm>
            <a:off x="2994025" y="6336268"/>
            <a:ext cx="59213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dirty="0" err="1" smtClean="0">
                <a:solidFill>
                  <a:schemeClr val="tx2"/>
                </a:solidFill>
                <a:latin typeface="Tahoma" pitchFamily="34" charset="0"/>
              </a:rPr>
              <a:t>Askari</a:t>
            </a:r>
            <a:r>
              <a:rPr lang="en-US" dirty="0" smtClean="0">
                <a:solidFill>
                  <a:schemeClr val="tx2"/>
                </a:solidFill>
                <a:latin typeface="Tahoma" pitchFamily="34" charset="0"/>
              </a:rPr>
              <a:t> et </a:t>
            </a:r>
            <a:r>
              <a:rPr lang="en-US" dirty="0">
                <a:solidFill>
                  <a:schemeClr val="tx2"/>
                </a:solidFill>
                <a:latin typeface="Tahoma" pitchFamily="34" charset="0"/>
              </a:rPr>
              <a:t>al., </a:t>
            </a:r>
            <a:r>
              <a:rPr lang="en-US" i="1" dirty="0" err="1" smtClean="0">
                <a:solidFill>
                  <a:schemeClr val="tx2"/>
                </a:solidFill>
                <a:latin typeface="Tahoma" pitchFamily="34" charset="0"/>
              </a:rPr>
              <a:t>PLoS</a:t>
            </a:r>
            <a:r>
              <a:rPr lang="en-US" i="1" dirty="0" smtClean="0">
                <a:solidFill>
                  <a:schemeClr val="tx2"/>
                </a:solidFill>
                <a:latin typeface="Tahoma" pitchFamily="34" charset="0"/>
              </a:rPr>
              <a:t> One</a:t>
            </a:r>
            <a:r>
              <a:rPr lang="en-US" dirty="0" smtClean="0">
                <a:solidFill>
                  <a:schemeClr val="tx2"/>
                </a:solidFill>
                <a:latin typeface="Tahoma" pitchFamily="34" charset="0"/>
              </a:rPr>
              <a:t>, 2011</a:t>
            </a:r>
            <a:endParaRPr lang="en-US" dirty="0">
              <a:solidFill>
                <a:schemeClr val="tx2"/>
              </a:solidFill>
              <a:latin typeface="Tahoma" pitchFamily="34" charset="0"/>
            </a:endParaRPr>
          </a:p>
        </p:txBody>
      </p:sp>
      <p:sp>
        <p:nvSpPr>
          <p:cNvPr id="2" name="Right Arrow 1"/>
          <p:cNvSpPr/>
          <p:nvPr/>
        </p:nvSpPr>
        <p:spPr>
          <a:xfrm>
            <a:off x="152400" y="4419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0" name="Content Placeholder 6"/>
          <p:cNvGraphicFramePr>
            <a:graphicFrameLocks/>
          </p:cNvGraphicFramePr>
          <p:nvPr>
            <p:extLst/>
          </p:nvPr>
        </p:nvGraphicFramePr>
        <p:xfrm>
          <a:off x="685800" y="1153787"/>
          <a:ext cx="8229600" cy="4937760"/>
        </p:xfrm>
        <a:graphic>
          <a:graphicData uri="http://schemas.openxmlformats.org/drawingml/2006/table">
            <a:tbl>
              <a:tblPr firstRow="1" bandRow="1">
                <a:tableStyleId>{9DCAF9ED-07DC-4A11-8D7F-57B35C25682E}</a:tableStyleId>
              </a:tblPr>
              <a:tblGrid>
                <a:gridCol w="2798618"/>
                <a:gridCol w="1925782"/>
                <a:gridCol w="3505200"/>
              </a:tblGrid>
              <a:tr h="370840">
                <a:tc>
                  <a:txBody>
                    <a:bodyPr/>
                    <a:lstStyle/>
                    <a:p>
                      <a:r>
                        <a:rPr lang="en-US" sz="2400" dirty="0" smtClean="0">
                          <a:latin typeface="Calibri" panose="020F0502020204030204" pitchFamily="34" charset="0"/>
                        </a:rPr>
                        <a:t>Disease / condition</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Pass rate: </a:t>
                      </a:r>
                      <a:r>
                        <a:rPr lang="en-US" sz="2300" dirty="0" smtClean="0">
                          <a:latin typeface="Calibri" panose="020F0502020204030204" pitchFamily="34" charset="0"/>
                        </a:rPr>
                        <a:t>Managed</a:t>
                      </a:r>
                      <a:r>
                        <a:rPr lang="en-US" sz="2300" baseline="0" dirty="0" smtClean="0">
                          <a:latin typeface="Calibri" panose="020F0502020204030204" pitchFamily="34" charset="0"/>
                        </a:rPr>
                        <a:t> care</a:t>
                      </a:r>
                      <a:endParaRPr lang="en-CA" sz="2300" dirty="0">
                        <a:latin typeface="Calibri" panose="020F0502020204030204" pitchFamily="34" charset="0"/>
                      </a:endParaRPr>
                    </a:p>
                  </a:txBody>
                  <a:tcPr marL="85513" marR="855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panose="020F0502020204030204" pitchFamily="34" charset="0"/>
                        </a:rPr>
                        <a:t>Pass rate:</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panose="020F0502020204030204" pitchFamily="34" charset="0"/>
                        </a:rPr>
                        <a:t>Primary</a:t>
                      </a:r>
                      <a:r>
                        <a:rPr lang="en-US" sz="2400" baseline="0" dirty="0" smtClean="0">
                          <a:latin typeface="Calibri" panose="020F0502020204030204" pitchFamily="34" charset="0"/>
                        </a:rPr>
                        <a:t> care</a:t>
                      </a:r>
                      <a:endParaRPr lang="en-CA" sz="2400" dirty="0" smtClean="0">
                        <a:latin typeface="Calibri" panose="020F0502020204030204" pitchFamily="34" charset="0"/>
                      </a:endParaRPr>
                    </a:p>
                  </a:txBody>
                  <a:tcPr marL="85513" marR="85513"/>
                </a:tc>
              </a:tr>
              <a:tr h="370840">
                <a:tc>
                  <a:txBody>
                    <a:bodyPr/>
                    <a:lstStyle/>
                    <a:p>
                      <a:r>
                        <a:rPr lang="en-US" sz="2400" dirty="0" smtClean="0">
                          <a:latin typeface="Calibri" panose="020F0502020204030204" pitchFamily="34" charset="0"/>
                        </a:rPr>
                        <a:t>Stroke</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82%</a:t>
                      </a:r>
                    </a:p>
                  </a:txBody>
                  <a:tcPr marL="85513" marR="85513"/>
                </a:tc>
                <a:tc>
                  <a:txBody>
                    <a:bodyPr/>
                    <a:lstStyle/>
                    <a:p>
                      <a:r>
                        <a:rPr lang="en-US" sz="2400" dirty="0" smtClean="0">
                          <a:latin typeface="Calibri" panose="020F0502020204030204" pitchFamily="34" charset="0"/>
                        </a:rPr>
                        <a:t>65%</a:t>
                      </a:r>
                      <a:endParaRPr lang="en-CA" sz="2400" dirty="0">
                        <a:latin typeface="Calibri" panose="020F0502020204030204" pitchFamily="34" charset="0"/>
                      </a:endParaRPr>
                    </a:p>
                  </a:txBody>
                  <a:tcPr marL="85513" marR="85513"/>
                </a:tc>
              </a:tr>
              <a:tr h="370840">
                <a:tc>
                  <a:txBody>
                    <a:bodyPr/>
                    <a:lstStyle/>
                    <a:p>
                      <a:r>
                        <a:rPr lang="en-US" sz="2400" dirty="0" smtClean="0">
                          <a:latin typeface="Calibri" panose="020F0502020204030204" pitchFamily="34" charset="0"/>
                        </a:rPr>
                        <a:t>Hypertension</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77%</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72%</a:t>
                      </a:r>
                      <a:endParaRPr lang="en-CA" sz="2400" dirty="0">
                        <a:latin typeface="Calibri" panose="020F0502020204030204" pitchFamily="34" charset="0"/>
                      </a:endParaRPr>
                    </a:p>
                  </a:txBody>
                  <a:tcPr marL="85513" marR="85513"/>
                </a:tc>
              </a:tr>
              <a:tr h="370840">
                <a:tc>
                  <a:txBody>
                    <a:bodyPr/>
                    <a:lstStyle/>
                    <a:p>
                      <a:r>
                        <a:rPr lang="en-US" sz="2400" dirty="0" smtClean="0">
                          <a:latin typeface="Calibri" panose="020F0502020204030204" pitchFamily="34" charset="0"/>
                        </a:rPr>
                        <a:t>Heart</a:t>
                      </a:r>
                      <a:r>
                        <a:rPr lang="en-US" sz="2400" baseline="0" dirty="0" smtClean="0">
                          <a:latin typeface="Calibri" panose="020F0502020204030204" pitchFamily="34" charset="0"/>
                        </a:rPr>
                        <a:t> failure</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71%</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a:t>
                      </a:r>
                      <a:endParaRPr lang="en-CA" sz="2400" dirty="0">
                        <a:latin typeface="Calibri" panose="020F0502020204030204" pitchFamily="34" charset="0"/>
                      </a:endParaRPr>
                    </a:p>
                  </a:txBody>
                  <a:tcPr marL="85513" marR="85513"/>
                </a:tc>
              </a:tr>
              <a:tr h="370840">
                <a:tc>
                  <a:txBody>
                    <a:bodyPr/>
                    <a:lstStyle/>
                    <a:p>
                      <a:r>
                        <a:rPr lang="en-US" sz="2400" dirty="0" smtClean="0">
                          <a:latin typeface="Calibri" panose="020F0502020204030204" pitchFamily="34" charset="0"/>
                        </a:rPr>
                        <a:t>Diabetes</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74%</a:t>
                      </a:r>
                      <a:endParaRPr lang="en-CA" sz="2400" dirty="0">
                        <a:latin typeface="Calibri" panose="020F0502020204030204" pitchFamily="34" charset="0"/>
                      </a:endParaRPr>
                    </a:p>
                  </a:txBody>
                  <a:tcPr marL="85513" marR="85513"/>
                </a:tc>
              </a:tr>
              <a:tr h="370840">
                <a:tc>
                  <a:txBody>
                    <a:bodyPr/>
                    <a:lstStyle/>
                    <a:p>
                      <a:r>
                        <a:rPr lang="en-US" sz="2400" dirty="0" smtClean="0">
                          <a:latin typeface="Calibri" panose="020F0502020204030204" pitchFamily="34" charset="0"/>
                        </a:rPr>
                        <a:t>Depression</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31%</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a:t>
                      </a:r>
                      <a:endParaRPr lang="en-CA" sz="2400" dirty="0">
                        <a:latin typeface="Calibri" panose="020F0502020204030204" pitchFamily="34" charset="0"/>
                      </a:endParaRPr>
                    </a:p>
                  </a:txBody>
                  <a:tcPr marL="85513" marR="85513"/>
                </a:tc>
              </a:tr>
              <a:tr h="370840">
                <a:tc>
                  <a:txBody>
                    <a:bodyPr/>
                    <a:lstStyle/>
                    <a:p>
                      <a:r>
                        <a:rPr lang="en-US" sz="2400" dirty="0" smtClean="0">
                          <a:latin typeface="Calibri" panose="020F0502020204030204" pitchFamily="34" charset="0"/>
                        </a:rPr>
                        <a:t>Osteoarthritis</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31%</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29%</a:t>
                      </a:r>
                      <a:endParaRPr lang="en-CA" sz="2400" dirty="0">
                        <a:latin typeface="Calibri" panose="020F0502020204030204" pitchFamily="34" charset="0"/>
                      </a:endParaRPr>
                    </a:p>
                  </a:txBody>
                  <a:tcPr marL="85513" marR="85513"/>
                </a:tc>
              </a:tr>
              <a:tr h="370840">
                <a:tc>
                  <a:txBody>
                    <a:bodyPr/>
                    <a:lstStyle/>
                    <a:p>
                      <a:pPr defTabSz="450850"/>
                      <a:r>
                        <a:rPr lang="en-US" sz="2400" dirty="0" smtClean="0">
                          <a:latin typeface="Calibri" panose="020F0502020204030204" pitchFamily="34" charset="0"/>
                        </a:rPr>
                        <a:t>	Li (2011)</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	</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22% </a:t>
                      </a:r>
                      <a:r>
                        <a:rPr lang="en-US" sz="2000" dirty="0" smtClean="0">
                          <a:latin typeface="Calibri" panose="020F0502020204030204" pitchFamily="34" charset="0"/>
                        </a:rPr>
                        <a:t>(non-pharmacological</a:t>
                      </a:r>
                      <a:r>
                        <a:rPr lang="en-US" sz="2000" baseline="0" dirty="0" smtClean="0">
                          <a:latin typeface="Calibri" panose="020F0502020204030204" pitchFamily="34" charset="0"/>
                        </a:rPr>
                        <a:t>)</a:t>
                      </a:r>
                      <a:endParaRPr lang="en-CA" sz="2000" dirty="0">
                        <a:latin typeface="Calibri" panose="020F0502020204030204" pitchFamily="34" charset="0"/>
                      </a:endParaRPr>
                    </a:p>
                  </a:txBody>
                  <a:tcPr marL="85513" marR="85513"/>
                </a:tc>
              </a:tr>
              <a:tr h="370840">
                <a:tc>
                  <a:txBody>
                    <a:bodyPr/>
                    <a:lstStyle/>
                    <a:p>
                      <a:pPr>
                        <a:tabLst>
                          <a:tab pos="450850" algn="l"/>
                        </a:tabLst>
                      </a:pPr>
                      <a:r>
                        <a:rPr lang="en-US" sz="2400" dirty="0" smtClean="0">
                          <a:latin typeface="Calibri" panose="020F0502020204030204" pitchFamily="34" charset="0"/>
                        </a:rPr>
                        <a:t>	</a:t>
                      </a:r>
                      <a:r>
                        <a:rPr lang="en-CA" sz="2400" b="0" i="0" u="none" strike="noStrike" kern="1200" baseline="0" dirty="0" err="1" smtClean="0">
                          <a:solidFill>
                            <a:schemeClr val="dk1"/>
                          </a:solidFill>
                          <a:latin typeface="Calibri" panose="020F0502020204030204" pitchFamily="34" charset="0"/>
                          <a:ea typeface="+mn-ea"/>
                          <a:cs typeface="+mn-cs"/>
                        </a:rPr>
                        <a:t>Grønhaug</a:t>
                      </a:r>
                      <a:r>
                        <a:rPr lang="en-CA" sz="2400" b="0" i="0" u="none" strike="noStrike" kern="1200" baseline="0" dirty="0" smtClean="0">
                          <a:solidFill>
                            <a:schemeClr val="dk1"/>
                          </a:solidFill>
                          <a:latin typeface="Calibri" panose="020F0502020204030204" pitchFamily="34" charset="0"/>
                          <a:ea typeface="+mn-ea"/>
                          <a:cs typeface="+mn-cs"/>
                        </a:rPr>
                        <a:t> (2014)</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a:t>
                      </a:r>
                      <a:endParaRPr lang="en-CA" sz="2400" dirty="0">
                        <a:latin typeface="Calibri" panose="020F0502020204030204" pitchFamily="34" charset="0"/>
                      </a:endParaRPr>
                    </a:p>
                  </a:txBody>
                  <a:tcPr marL="85513" marR="85513"/>
                </a:tc>
                <a:tc>
                  <a:txBody>
                    <a:bodyPr/>
                    <a:lstStyle/>
                    <a:p>
                      <a:r>
                        <a:rPr lang="en-US" sz="2400" dirty="0" smtClean="0">
                          <a:latin typeface="Calibri" panose="020F0502020204030204" pitchFamily="34" charset="0"/>
                        </a:rPr>
                        <a:t>47%</a:t>
                      </a:r>
                      <a:endParaRPr lang="en-CA" sz="2400" dirty="0">
                        <a:latin typeface="Calibri" panose="020F0502020204030204" pitchFamily="34" charset="0"/>
                      </a:endParaRPr>
                    </a:p>
                  </a:txBody>
                  <a:tcPr marL="85513" marR="85513"/>
                </a:tc>
              </a:tr>
              <a:tr h="370840">
                <a:tc>
                  <a:txBody>
                    <a:bodyPr/>
                    <a:lstStyle/>
                    <a:p>
                      <a:pPr defTabSz="450850"/>
                      <a:r>
                        <a:rPr lang="en-US" sz="2400" dirty="0" smtClean="0">
                          <a:latin typeface="Calibri" panose="020F0502020204030204" pitchFamily="34" charset="0"/>
                        </a:rPr>
                        <a:t>	</a:t>
                      </a:r>
                      <a:r>
                        <a:rPr lang="en-US" sz="2400" dirty="0" err="1" smtClean="0">
                          <a:latin typeface="Calibri" panose="020F0502020204030204" pitchFamily="34" charset="0"/>
                        </a:rPr>
                        <a:t>Doubova</a:t>
                      </a:r>
                      <a:r>
                        <a:rPr lang="en-US" sz="2400" dirty="0" smtClean="0">
                          <a:latin typeface="Calibri" panose="020F0502020204030204" pitchFamily="34" charset="0"/>
                        </a:rPr>
                        <a:t> (2015)</a:t>
                      </a:r>
                      <a:endParaRPr lang="en-CA" sz="2400" dirty="0">
                        <a:latin typeface="Calibri" panose="020F0502020204030204" pitchFamily="34" charset="0"/>
                      </a:endParaRPr>
                    </a:p>
                  </a:txBody>
                  <a:tcPr marL="85513" marR="85513"/>
                </a:tc>
                <a:tc>
                  <a:txBody>
                    <a:bodyPr/>
                    <a:lstStyle/>
                    <a:p>
                      <a:endParaRPr lang="en-CA" sz="2400" dirty="0">
                        <a:latin typeface="Calibri" panose="020F0502020204030204" pitchFamily="34" charset="0"/>
                      </a:endParaRPr>
                    </a:p>
                  </a:txBody>
                  <a:tcPr marL="85513" marR="855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panose="020F0502020204030204" pitchFamily="34" charset="0"/>
                        </a:rPr>
                        <a:t>20-26% </a:t>
                      </a:r>
                      <a:r>
                        <a:rPr lang="en-US" sz="2000" dirty="0" smtClean="0">
                          <a:latin typeface="Calibri" panose="020F0502020204030204" pitchFamily="34" charset="0"/>
                        </a:rPr>
                        <a:t>(non-pharmacological</a:t>
                      </a:r>
                      <a:r>
                        <a:rPr lang="en-US" sz="2000" baseline="0" dirty="0" smtClean="0">
                          <a:latin typeface="Calibri" panose="020F0502020204030204" pitchFamily="34" charset="0"/>
                        </a:rPr>
                        <a:t>)</a:t>
                      </a:r>
                      <a:endParaRPr lang="en-CA" sz="2000" dirty="0" smtClean="0">
                        <a:latin typeface="Calibri" panose="020F0502020204030204" pitchFamily="34" charset="0"/>
                      </a:endParaRPr>
                    </a:p>
                  </a:txBody>
                  <a:tcPr marL="85513" marR="85513"/>
                </a:tc>
              </a:tr>
            </a:tbl>
          </a:graphicData>
        </a:graphic>
      </p:graphicFrame>
    </p:spTree>
    <p:extLst>
      <p:ext uri="{BB962C8B-B14F-4D97-AF65-F5344CB8AC3E}">
        <p14:creationId xmlns:p14="http://schemas.microsoft.com/office/powerpoint/2010/main" val="411257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57200" y="1052195"/>
          <a:ext cx="8382000" cy="5348605"/>
        </p:xfrm>
        <a:graphic>
          <a:graphicData uri="http://schemas.openxmlformats.org/drawingml/2006/table">
            <a:tbl>
              <a:tblPr firstRow="1" bandRow="1">
                <a:tableStyleId>{21E4AEA4-8DFA-4A89-87EB-49C32662AFE0}</a:tableStyleId>
              </a:tblPr>
              <a:tblGrid>
                <a:gridCol w="762000"/>
                <a:gridCol w="1676400"/>
                <a:gridCol w="5943600"/>
              </a:tblGrid>
              <a:tr h="393065">
                <a:tc>
                  <a:txBody>
                    <a:bodyPr/>
                    <a:lstStyle/>
                    <a:p>
                      <a:r>
                        <a:rPr lang="en-US" dirty="0" smtClean="0"/>
                        <a:t>Year</a:t>
                      </a:r>
                      <a:endParaRPr lang="en-CA" dirty="0"/>
                    </a:p>
                  </a:txBody>
                  <a:tcPr/>
                </a:tc>
                <a:tc>
                  <a:txBody>
                    <a:bodyPr/>
                    <a:lstStyle/>
                    <a:p>
                      <a:r>
                        <a:rPr lang="en-US" dirty="0" smtClean="0"/>
                        <a:t>Country</a:t>
                      </a:r>
                      <a:endParaRPr lang="en-CA" dirty="0"/>
                    </a:p>
                  </a:txBody>
                  <a:tcPr/>
                </a:tc>
                <a:tc>
                  <a:txBody>
                    <a:bodyPr/>
                    <a:lstStyle/>
                    <a:p>
                      <a:r>
                        <a:rPr lang="en-US" dirty="0" smtClean="0"/>
                        <a:t>Guideline organization</a:t>
                      </a:r>
                      <a:endParaRPr lang="en-CA" dirty="0"/>
                    </a:p>
                  </a:txBody>
                  <a:tcPr/>
                </a:tc>
              </a:tr>
              <a:tr h="393065">
                <a:tc>
                  <a:txBody>
                    <a:bodyPr/>
                    <a:lstStyle/>
                    <a:p>
                      <a:r>
                        <a:rPr lang="en-US" dirty="0" smtClean="0"/>
                        <a:t>2003</a:t>
                      </a:r>
                      <a:endParaRPr lang="en-CA" dirty="0"/>
                    </a:p>
                  </a:txBody>
                  <a:tcPr/>
                </a:tc>
                <a:tc>
                  <a:txBody>
                    <a:bodyPr/>
                    <a:lstStyle/>
                    <a:p>
                      <a:r>
                        <a:rPr lang="en-US" dirty="0" smtClean="0"/>
                        <a:t>Europe</a:t>
                      </a:r>
                      <a:endParaRPr lang="en-CA"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u="none" strike="noStrike" dirty="0" smtClean="0">
                          <a:effectLst/>
                        </a:rPr>
                        <a:t>EULAR-knee</a:t>
                      </a:r>
                      <a:endParaRPr lang="en-CA" sz="1800" b="0" i="0" u="none" strike="noStrike" dirty="0" smtClean="0">
                        <a:solidFill>
                          <a:srgbClr val="000000"/>
                        </a:solidFill>
                        <a:effectLst/>
                        <a:latin typeface="Calibri" panose="020F0502020204030204" pitchFamily="34" charset="0"/>
                      </a:endParaRPr>
                    </a:p>
                  </a:txBody>
                  <a:tcPr/>
                </a:tc>
              </a:tr>
              <a:tr h="393065">
                <a:tc>
                  <a:txBody>
                    <a:bodyPr/>
                    <a:lstStyle/>
                    <a:p>
                      <a:r>
                        <a:rPr lang="en-US" dirty="0" smtClean="0"/>
                        <a:t>2005</a:t>
                      </a:r>
                      <a:endParaRPr lang="en-CA" dirty="0"/>
                    </a:p>
                  </a:txBody>
                  <a:tcPr/>
                </a:tc>
                <a:tc>
                  <a:txBody>
                    <a:bodyPr/>
                    <a:lstStyle/>
                    <a:p>
                      <a:pPr defTabSz="533400"/>
                      <a:r>
                        <a:rPr lang="en-US" dirty="0" smtClean="0"/>
                        <a:t>Europe</a:t>
                      </a:r>
                    </a:p>
                    <a:p>
                      <a:pPr defTabSz="533400"/>
                      <a:r>
                        <a:rPr lang="en-US" dirty="0" smtClean="0"/>
                        <a:t>U.K.</a:t>
                      </a:r>
                      <a:endParaRPr lang="en-CA" dirty="0"/>
                    </a:p>
                  </a:txBody>
                  <a:tcPr/>
                </a:tc>
                <a:tc>
                  <a:txBody>
                    <a:bodyPr/>
                    <a:lstStyle/>
                    <a:p>
                      <a:pPr marL="285750" indent="-285750">
                        <a:buFont typeface="Arial" panose="020B0604020202020204" pitchFamily="34" charset="0"/>
                        <a:buChar char="•"/>
                      </a:pPr>
                      <a:r>
                        <a:rPr lang="en-CA" dirty="0" smtClean="0"/>
                        <a:t>EULAR-hip</a:t>
                      </a:r>
                    </a:p>
                    <a:p>
                      <a:pPr marL="285750" indent="-285750">
                        <a:buFont typeface="Arial" panose="020B0604020202020204" pitchFamily="34" charset="0"/>
                        <a:buChar char="•"/>
                      </a:pPr>
                      <a:r>
                        <a:rPr lang="en-CA" dirty="0" smtClean="0"/>
                        <a:t>MOVE Consensus Group</a:t>
                      </a:r>
                      <a:endParaRPr lang="en-CA" dirty="0"/>
                    </a:p>
                  </a:txBody>
                  <a:tcPr/>
                </a:tc>
              </a:tr>
              <a:tr h="393065">
                <a:tc>
                  <a:txBody>
                    <a:bodyPr/>
                    <a:lstStyle/>
                    <a:p>
                      <a:r>
                        <a:rPr lang="en-US" dirty="0" smtClean="0"/>
                        <a:t>2007</a:t>
                      </a:r>
                      <a:endParaRPr lang="en-CA" dirty="0"/>
                    </a:p>
                  </a:txBody>
                  <a:tcPr/>
                </a:tc>
                <a:tc>
                  <a:txBody>
                    <a:bodyPr/>
                    <a:lstStyle/>
                    <a:p>
                      <a:r>
                        <a:rPr lang="en-US" dirty="0" smtClean="0"/>
                        <a:t>Europe</a:t>
                      </a:r>
                      <a:endParaRPr lang="en-CA" dirty="0"/>
                    </a:p>
                  </a:txBody>
                  <a:tcPr/>
                </a:tc>
                <a:tc>
                  <a:txBody>
                    <a:bodyPr/>
                    <a:lstStyle/>
                    <a:p>
                      <a:pPr marL="285750" indent="-285750">
                        <a:buFont typeface="Arial" panose="020B0604020202020204" pitchFamily="34" charset="0"/>
                        <a:buChar char="•"/>
                      </a:pPr>
                      <a:r>
                        <a:rPr lang="en-CA" dirty="0" smtClean="0"/>
                        <a:t>EULAR-hand</a:t>
                      </a:r>
                      <a:endParaRPr lang="en-CA" dirty="0"/>
                    </a:p>
                  </a:txBody>
                  <a:tcPr/>
                </a:tc>
              </a:tr>
              <a:tr h="393065">
                <a:tc>
                  <a:txBody>
                    <a:bodyPr/>
                    <a:lstStyle/>
                    <a:p>
                      <a:r>
                        <a:rPr lang="en-US" dirty="0" smtClean="0"/>
                        <a:t>2008</a:t>
                      </a:r>
                      <a:endParaRPr lang="en-CA" dirty="0"/>
                    </a:p>
                  </a:txBody>
                  <a:tcPr/>
                </a:tc>
                <a:tc>
                  <a:txBody>
                    <a:bodyPr/>
                    <a:lstStyle/>
                    <a:p>
                      <a:pPr defTabSz="533400"/>
                      <a:r>
                        <a:rPr lang="en-US" dirty="0" smtClean="0"/>
                        <a:t>U.S.</a:t>
                      </a:r>
                    </a:p>
                    <a:p>
                      <a:pPr defTabSz="533400"/>
                      <a:r>
                        <a:rPr lang="en-US" dirty="0" smtClean="0"/>
                        <a:t>International</a:t>
                      </a:r>
                    </a:p>
                    <a:p>
                      <a:pPr defTabSz="533400"/>
                      <a:r>
                        <a:rPr lang="en-US" dirty="0" smtClean="0"/>
                        <a:t>France</a:t>
                      </a:r>
                    </a:p>
                    <a:p>
                      <a:pPr defTabSz="533400"/>
                      <a:r>
                        <a:rPr lang="en-US" dirty="0" smtClean="0"/>
                        <a:t>U.S.</a:t>
                      </a:r>
                      <a:endParaRPr lang="en-CA" dirty="0"/>
                    </a:p>
                  </a:txBody>
                  <a:tcPr/>
                </a:tc>
                <a:tc>
                  <a:txBody>
                    <a:bodyPr/>
                    <a:lstStyle/>
                    <a:p>
                      <a:pPr marL="285750" indent="-285750">
                        <a:buFont typeface="Arial" panose="020B0604020202020204" pitchFamily="34" charset="0"/>
                        <a:buChar char="•"/>
                      </a:pPr>
                      <a:r>
                        <a:rPr lang="en-CA" dirty="0" smtClean="0"/>
                        <a:t>National Collaborating Centre for Chronic Conditions</a:t>
                      </a:r>
                    </a:p>
                    <a:p>
                      <a:pPr marL="285750" indent="-285750">
                        <a:buFont typeface="Arial" panose="020B0604020202020204" pitchFamily="34" charset="0"/>
                        <a:buChar char="•"/>
                      </a:pPr>
                      <a:r>
                        <a:rPr lang="en-US" dirty="0" smtClean="0"/>
                        <a:t>OA Research Society International (OARSI)</a:t>
                      </a:r>
                    </a:p>
                    <a:p>
                      <a:pPr marL="285750" indent="-285750">
                        <a:buFont typeface="Arial" panose="020B0604020202020204" pitchFamily="34" charset="0"/>
                        <a:buChar char="•"/>
                      </a:pPr>
                      <a:r>
                        <a:rPr lang="en-CA" dirty="0" smtClean="0"/>
                        <a:t>French Clinical Practice Guideline Group</a:t>
                      </a:r>
                    </a:p>
                    <a:p>
                      <a:pPr marL="285750" indent="-285750">
                        <a:buFont typeface="Arial" panose="020B0604020202020204" pitchFamily="34" charset="0"/>
                        <a:buChar char="•"/>
                      </a:pPr>
                      <a:r>
                        <a:rPr lang="en-CA" dirty="0" smtClean="0"/>
                        <a:t>American College of Clinical Pharmacy</a:t>
                      </a:r>
                      <a:endParaRPr lang="en-CA" dirty="0"/>
                    </a:p>
                  </a:txBody>
                  <a:tcPr/>
                </a:tc>
              </a:tr>
              <a:tr h="393065">
                <a:tc>
                  <a:txBody>
                    <a:bodyPr/>
                    <a:lstStyle/>
                    <a:p>
                      <a:r>
                        <a:rPr lang="en-US" dirty="0" smtClean="0"/>
                        <a:t>2009</a:t>
                      </a:r>
                      <a:endParaRPr lang="en-CA" dirty="0"/>
                    </a:p>
                  </a:txBody>
                  <a:tcPr/>
                </a:tc>
                <a:tc>
                  <a:txBody>
                    <a:bodyPr/>
                    <a:lstStyle/>
                    <a:p>
                      <a:r>
                        <a:rPr lang="en-US" dirty="0" smtClean="0"/>
                        <a:t>U.S.</a:t>
                      </a:r>
                      <a:endParaRPr lang="en-CA" dirty="0"/>
                    </a:p>
                  </a:txBody>
                  <a:tcPr/>
                </a:tc>
                <a:tc>
                  <a:txBody>
                    <a:bodyPr/>
                    <a:lstStyle/>
                    <a:p>
                      <a:pPr marL="285750" indent="-285750">
                        <a:buFont typeface="Arial" panose="020B0604020202020204" pitchFamily="34" charset="0"/>
                        <a:buChar char="•"/>
                      </a:pPr>
                      <a:r>
                        <a:rPr lang="en-CA" dirty="0" smtClean="0"/>
                        <a:t>American Physical Therapy Association</a:t>
                      </a:r>
                      <a:endParaRPr lang="en-CA" dirty="0"/>
                    </a:p>
                  </a:txBody>
                  <a:tcPr/>
                </a:tc>
              </a:tr>
              <a:tr h="393065">
                <a:tc>
                  <a:txBody>
                    <a:bodyPr/>
                    <a:lstStyle/>
                    <a:p>
                      <a:r>
                        <a:rPr lang="en-US" dirty="0" smtClean="0"/>
                        <a:t>2011 </a:t>
                      </a:r>
                      <a:endParaRPr lang="en-CA" dirty="0"/>
                    </a:p>
                  </a:txBody>
                  <a:tcPr/>
                </a:tc>
                <a:tc>
                  <a:txBody>
                    <a:bodyPr/>
                    <a:lstStyle/>
                    <a:p>
                      <a:r>
                        <a:rPr lang="en-US" dirty="0" smtClean="0"/>
                        <a:t>Netherlands</a:t>
                      </a:r>
                    </a:p>
                    <a:p>
                      <a:r>
                        <a:rPr lang="en-US" dirty="0" smtClean="0"/>
                        <a:t>U.S.</a:t>
                      </a:r>
                      <a:endParaRPr lang="en-CA" dirty="0"/>
                    </a:p>
                  </a:txBody>
                  <a:tcPr/>
                </a:tc>
                <a:tc>
                  <a:txBody>
                    <a:bodyPr/>
                    <a:lstStyle/>
                    <a:p>
                      <a:pPr marL="285750" indent="-285750">
                        <a:buFont typeface="Arial" panose="020B0604020202020204" pitchFamily="34" charset="0"/>
                        <a:buChar char="•"/>
                      </a:pPr>
                      <a:r>
                        <a:rPr lang="en-CA" dirty="0" smtClean="0"/>
                        <a:t>The Dutch OA Guideline Group</a:t>
                      </a:r>
                    </a:p>
                    <a:p>
                      <a:pPr marL="285750" indent="-285750">
                        <a:buFont typeface="Arial" panose="020B0604020202020204" pitchFamily="34" charset="0"/>
                        <a:buChar char="•"/>
                      </a:pPr>
                      <a:r>
                        <a:rPr lang="en-CA" dirty="0" smtClean="0"/>
                        <a:t>Michigan Quality Improvement Consortium</a:t>
                      </a:r>
                    </a:p>
                  </a:txBody>
                  <a:tcPr/>
                </a:tc>
              </a:tr>
              <a:tr h="393065">
                <a:tc>
                  <a:txBody>
                    <a:bodyPr/>
                    <a:lstStyle/>
                    <a:p>
                      <a:r>
                        <a:rPr lang="en-US" dirty="0" smtClean="0"/>
                        <a:t>2012</a:t>
                      </a:r>
                      <a:endParaRPr lang="en-CA" dirty="0"/>
                    </a:p>
                  </a:txBody>
                  <a:tcPr/>
                </a:tc>
                <a:tc>
                  <a:txBody>
                    <a:bodyPr/>
                    <a:lstStyle/>
                    <a:p>
                      <a:r>
                        <a:rPr lang="en-US" dirty="0" smtClean="0"/>
                        <a:t>U.S.</a:t>
                      </a:r>
                    </a:p>
                    <a:p>
                      <a:r>
                        <a:rPr lang="en-US" dirty="0" smtClean="0"/>
                        <a:t>Asia</a:t>
                      </a:r>
                    </a:p>
                    <a:p>
                      <a:r>
                        <a:rPr lang="en-US" dirty="0" smtClean="0"/>
                        <a:t>Canada</a:t>
                      </a:r>
                      <a:endParaRPr lang="en-CA" dirty="0"/>
                    </a:p>
                  </a:txBody>
                  <a:tcPr/>
                </a:tc>
                <a:tc>
                  <a:txBody>
                    <a:bodyPr/>
                    <a:lstStyle/>
                    <a:p>
                      <a:pPr marL="285750" indent="-285750">
                        <a:buFont typeface="Arial" panose="020B0604020202020204" pitchFamily="34" charset="0"/>
                        <a:buChar char="•"/>
                      </a:pPr>
                      <a:r>
                        <a:rPr lang="en-CA" dirty="0" smtClean="0"/>
                        <a:t>American College of Rheumatology</a:t>
                      </a:r>
                    </a:p>
                    <a:p>
                      <a:pPr marL="285750" indent="-285750">
                        <a:buFont typeface="Arial" panose="020B0604020202020204" pitchFamily="34" charset="0"/>
                        <a:buChar char="•"/>
                      </a:pPr>
                      <a:r>
                        <a:rPr lang="en-CA" dirty="0" smtClean="0"/>
                        <a:t>Chronic Pain Advisory Board</a:t>
                      </a:r>
                    </a:p>
                    <a:p>
                      <a:pPr marL="285750" indent="-285750">
                        <a:buFont typeface="Arial" panose="020B0604020202020204" pitchFamily="34" charset="0"/>
                        <a:buChar char="•"/>
                      </a:pPr>
                      <a:r>
                        <a:rPr lang="en-CA" dirty="0" smtClean="0"/>
                        <a:t>The Ottawa Panel</a:t>
                      </a:r>
                    </a:p>
                  </a:txBody>
                  <a:tcPr/>
                </a:tc>
              </a:tr>
              <a:tr h="393065">
                <a:tc>
                  <a:txBody>
                    <a:bodyPr/>
                    <a:lstStyle/>
                    <a:p>
                      <a:r>
                        <a:rPr lang="en-US" dirty="0" smtClean="0"/>
                        <a:t>2013</a:t>
                      </a:r>
                      <a:endParaRPr lang="en-CA" dirty="0"/>
                    </a:p>
                  </a:txBody>
                  <a:tcPr/>
                </a:tc>
                <a:tc>
                  <a:txBody>
                    <a:bodyPr/>
                    <a:lstStyle/>
                    <a:p>
                      <a:r>
                        <a:rPr lang="en-US" dirty="0" smtClean="0"/>
                        <a:t>U.S.</a:t>
                      </a:r>
                      <a:endParaRPr lang="en-CA" dirty="0"/>
                    </a:p>
                  </a:txBody>
                  <a:tcPr/>
                </a:tc>
                <a:tc>
                  <a:txBody>
                    <a:bodyPr/>
                    <a:lstStyle/>
                    <a:p>
                      <a:pPr marL="285750" indent="-285750">
                        <a:buFont typeface="Arial" panose="020B0604020202020204" pitchFamily="34" charset="0"/>
                        <a:buChar char="•"/>
                      </a:pPr>
                      <a:r>
                        <a:rPr lang="en-CA" dirty="0" smtClean="0"/>
                        <a:t>American Academy of </a:t>
                      </a:r>
                      <a:r>
                        <a:rPr lang="en-CA" dirty="0" err="1" smtClean="0"/>
                        <a:t>of</a:t>
                      </a:r>
                      <a:r>
                        <a:rPr lang="en-CA" dirty="0" smtClean="0"/>
                        <a:t> Orthopaedic Surgeons</a:t>
                      </a:r>
                      <a:endParaRPr lang="en-CA" dirty="0"/>
                    </a:p>
                  </a:txBody>
                  <a:tcPr/>
                </a:tc>
              </a:tr>
            </a:tbl>
          </a:graphicData>
        </a:graphic>
      </p:graphicFrame>
      <p:sp>
        <p:nvSpPr>
          <p:cNvPr id="4" name="Title 7"/>
          <p:cNvSpPr txBox="1">
            <a:spLocks/>
          </p:cNvSpPr>
          <p:nvPr/>
        </p:nvSpPr>
        <p:spPr>
          <a:xfrm>
            <a:off x="762000" y="304800"/>
            <a:ext cx="7696200" cy="781050"/>
          </a:xfrm>
          <a:prstGeom prst="rect">
            <a:avLst/>
          </a:prstGeom>
        </p:spPr>
        <p:txBody>
          <a:bodyPr>
            <a:normAutofit/>
          </a:bodyPr>
          <a:lstStyle>
            <a:lvl1pPr algn="ctr" rtl="0" eaLnBrk="0" fontAlgn="base" hangingPunct="0">
              <a:spcBef>
                <a:spcPct val="0"/>
              </a:spcBef>
              <a:spcAft>
                <a:spcPct val="0"/>
              </a:spcAft>
              <a:defRPr sz="4400" kern="1200" cap="none">
                <a:solidFill>
                  <a:schemeClr val="tx1"/>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800" dirty="0" smtClean="0"/>
              <a:t>The ‘K’ on OA management</a:t>
            </a:r>
            <a:endParaRPr lang="en-CA" sz="3800" dirty="0"/>
          </a:p>
        </p:txBody>
      </p:sp>
      <p:sp>
        <p:nvSpPr>
          <p:cNvPr id="5" name="Text Box 4"/>
          <p:cNvSpPr txBox="1">
            <a:spLocks noChangeArrowheads="1"/>
          </p:cNvSpPr>
          <p:nvPr/>
        </p:nvSpPr>
        <p:spPr bwMode="auto">
          <a:xfrm>
            <a:off x="2514601" y="6400800"/>
            <a:ext cx="6299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dirty="0" smtClean="0">
                <a:solidFill>
                  <a:srgbClr val="2D6BB5"/>
                </a:solidFill>
                <a:latin typeface="Tahoma" pitchFamily="34" charset="0"/>
              </a:rPr>
              <a:t>Adapted from: Nelson et al., </a:t>
            </a:r>
            <a:r>
              <a:rPr lang="en-US" i="1" dirty="0" err="1" smtClean="0">
                <a:solidFill>
                  <a:srgbClr val="2D6BB5"/>
                </a:solidFill>
                <a:latin typeface="Tahoma" pitchFamily="34" charset="0"/>
              </a:rPr>
              <a:t>Semin</a:t>
            </a:r>
            <a:r>
              <a:rPr lang="en-US" i="1" dirty="0" smtClean="0">
                <a:solidFill>
                  <a:srgbClr val="2D6BB5"/>
                </a:solidFill>
                <a:latin typeface="Tahoma" pitchFamily="34" charset="0"/>
              </a:rPr>
              <a:t> Arthritis Rheum</a:t>
            </a:r>
            <a:r>
              <a:rPr lang="en-US" dirty="0" smtClean="0">
                <a:solidFill>
                  <a:srgbClr val="2D6BB5"/>
                </a:solidFill>
                <a:latin typeface="Tahoma" pitchFamily="34" charset="0"/>
              </a:rPr>
              <a:t>, 2014</a:t>
            </a:r>
            <a:endParaRPr lang="en-US" dirty="0">
              <a:solidFill>
                <a:srgbClr val="2D6BB5"/>
              </a:solidFill>
              <a:latin typeface="Tahoma" pitchFamily="34" charset="0"/>
            </a:endParaRPr>
          </a:p>
        </p:txBody>
      </p:sp>
      <p:pic>
        <p:nvPicPr>
          <p:cNvPr id="7" name="Picture 6"/>
          <p:cNvPicPr>
            <a:picLocks noChangeAspect="1"/>
          </p:cNvPicPr>
          <p:nvPr/>
        </p:nvPicPr>
        <p:blipFill>
          <a:blip r:embed="rId3"/>
          <a:stretch>
            <a:fillRect/>
          </a:stretch>
        </p:blipFill>
        <p:spPr>
          <a:xfrm>
            <a:off x="736600" y="1236345"/>
            <a:ext cx="7880440" cy="1524000"/>
          </a:xfrm>
          <a:prstGeom prst="rect">
            <a:avLst/>
          </a:prstGeom>
          <a:ln>
            <a:solidFill>
              <a:schemeClr val="tx1"/>
            </a:solidFill>
          </a:ln>
        </p:spPr>
      </p:pic>
    </p:spTree>
    <p:extLst>
      <p:ext uri="{BB962C8B-B14F-4D97-AF65-F5344CB8AC3E}">
        <p14:creationId xmlns:p14="http://schemas.microsoft.com/office/powerpoint/2010/main" val="277655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5" name="Ink 14"/>
              <p14:cNvContentPartPr/>
              <p14:nvPr/>
            </p14:nvContentPartPr>
            <p14:xfrm>
              <a:off x="6656886" y="4356123"/>
              <a:ext cx="360" cy="360"/>
            </p14:xfrm>
          </p:contentPart>
        </mc:Choice>
        <mc:Fallback xmlns="">
          <p:pic>
            <p:nvPicPr>
              <p:cNvPr id="15" name="Ink 14"/>
              <p:cNvPicPr/>
              <p:nvPr/>
            </p:nvPicPr>
            <p:blipFill>
              <a:blip r:embed="rId4"/>
              <a:stretch>
                <a:fillRect/>
              </a:stretch>
            </p:blipFill>
            <p:spPr>
              <a:xfrm>
                <a:off x="6648606" y="4347843"/>
                <a:ext cx="16920" cy="16920"/>
              </a:xfrm>
              <a:prstGeom prst="rect">
                <a:avLst/>
              </a:prstGeom>
            </p:spPr>
          </p:pic>
        </mc:Fallback>
      </mc:AlternateContent>
      <p:sp>
        <p:nvSpPr>
          <p:cNvPr id="16" name="Freeform 15"/>
          <p:cNvSpPr/>
          <p:nvPr/>
        </p:nvSpPr>
        <p:spPr>
          <a:xfrm>
            <a:off x="467544" y="1340768"/>
            <a:ext cx="8061207" cy="2931214"/>
          </a:xfrm>
          <a:custGeom>
            <a:avLst/>
            <a:gdLst>
              <a:gd name="connsiteX0" fmla="*/ 0 w 6020789"/>
              <a:gd name="connsiteY0" fmla="*/ 2113808 h 2464443"/>
              <a:gd name="connsiteX1" fmla="*/ 605641 w 6020789"/>
              <a:gd name="connsiteY1" fmla="*/ 0 h 2464443"/>
              <a:gd name="connsiteX2" fmla="*/ 1543792 w 6020789"/>
              <a:gd name="connsiteY2" fmla="*/ 2113808 h 2464443"/>
              <a:gd name="connsiteX3" fmla="*/ 2850078 w 6020789"/>
              <a:gd name="connsiteY3" fmla="*/ 866899 h 2464443"/>
              <a:gd name="connsiteX4" fmla="*/ 4061361 w 6020789"/>
              <a:gd name="connsiteY4" fmla="*/ 2458192 h 2464443"/>
              <a:gd name="connsiteX5" fmla="*/ 5118265 w 6020789"/>
              <a:gd name="connsiteY5" fmla="*/ 1448790 h 2464443"/>
              <a:gd name="connsiteX6" fmla="*/ 6020789 w 6020789"/>
              <a:gd name="connsiteY6" fmla="*/ 2196935 h 2464443"/>
              <a:gd name="connsiteX7" fmla="*/ 6020789 w 6020789"/>
              <a:gd name="connsiteY7" fmla="*/ 2196935 h 246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0789" h="2464443">
                <a:moveTo>
                  <a:pt x="0" y="2113808"/>
                </a:moveTo>
                <a:cubicBezTo>
                  <a:pt x="174171" y="1056904"/>
                  <a:pt x="348342" y="0"/>
                  <a:pt x="605641" y="0"/>
                </a:cubicBezTo>
                <a:cubicBezTo>
                  <a:pt x="862940" y="0"/>
                  <a:pt x="1169719" y="1969325"/>
                  <a:pt x="1543792" y="2113808"/>
                </a:cubicBezTo>
                <a:cubicBezTo>
                  <a:pt x="1917865" y="2258291"/>
                  <a:pt x="2430483" y="809502"/>
                  <a:pt x="2850078" y="866899"/>
                </a:cubicBezTo>
                <a:cubicBezTo>
                  <a:pt x="3269673" y="924296"/>
                  <a:pt x="3683330" y="2361210"/>
                  <a:pt x="4061361" y="2458192"/>
                </a:cubicBezTo>
                <a:cubicBezTo>
                  <a:pt x="4439392" y="2555174"/>
                  <a:pt x="4791694" y="1492333"/>
                  <a:pt x="5118265" y="1448790"/>
                </a:cubicBezTo>
                <a:cubicBezTo>
                  <a:pt x="5444836" y="1405247"/>
                  <a:pt x="6020789" y="2196935"/>
                  <a:pt x="6020789" y="2196935"/>
                </a:cubicBezTo>
                <a:lnTo>
                  <a:pt x="6020789" y="2196935"/>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7" name="TextBox 16"/>
          <p:cNvSpPr txBox="1"/>
          <p:nvPr/>
        </p:nvSpPr>
        <p:spPr>
          <a:xfrm>
            <a:off x="2051720" y="2132856"/>
            <a:ext cx="1368152" cy="523220"/>
          </a:xfrm>
          <a:prstGeom prst="rect">
            <a:avLst/>
          </a:prstGeom>
          <a:noFill/>
        </p:spPr>
        <p:txBody>
          <a:bodyPr wrap="square" rtlCol="0">
            <a:spAutoFit/>
          </a:bodyPr>
          <a:lstStyle/>
          <a:p>
            <a:r>
              <a:rPr lang="en-US" sz="2800" dirty="0" smtClean="0">
                <a:solidFill>
                  <a:srgbClr val="C00000"/>
                </a:solidFill>
              </a:rPr>
              <a:t>Valley 1</a:t>
            </a:r>
            <a:endParaRPr lang="en-CA" sz="2800" dirty="0">
              <a:solidFill>
                <a:srgbClr val="C00000"/>
              </a:solidFill>
            </a:endParaRPr>
          </a:p>
        </p:txBody>
      </p:sp>
      <p:sp>
        <p:nvSpPr>
          <p:cNvPr id="18" name="TextBox 17"/>
          <p:cNvSpPr txBox="1"/>
          <p:nvPr/>
        </p:nvSpPr>
        <p:spPr>
          <a:xfrm>
            <a:off x="5436096" y="2975838"/>
            <a:ext cx="1368152" cy="523220"/>
          </a:xfrm>
          <a:prstGeom prst="rect">
            <a:avLst/>
          </a:prstGeom>
          <a:noFill/>
        </p:spPr>
        <p:txBody>
          <a:bodyPr wrap="square" rtlCol="0">
            <a:spAutoFit/>
          </a:bodyPr>
          <a:lstStyle/>
          <a:p>
            <a:r>
              <a:rPr lang="en-US" sz="2800" dirty="0" smtClean="0">
                <a:solidFill>
                  <a:srgbClr val="C00000"/>
                </a:solidFill>
              </a:rPr>
              <a:t>Valley 2</a:t>
            </a:r>
            <a:endParaRPr lang="en-CA" sz="2800" dirty="0">
              <a:solidFill>
                <a:srgbClr val="C00000"/>
              </a:solidFill>
            </a:endParaRPr>
          </a:p>
        </p:txBody>
      </p:sp>
      <p:cxnSp>
        <p:nvCxnSpPr>
          <p:cNvPr id="20" name="Straight Arrow Connector 19"/>
          <p:cNvCxnSpPr/>
          <p:nvPr/>
        </p:nvCxnSpPr>
        <p:spPr>
          <a:xfrm>
            <a:off x="467544" y="4939799"/>
            <a:ext cx="8136904" cy="0"/>
          </a:xfrm>
          <a:prstGeom prst="straightConnector1">
            <a:avLst/>
          </a:prstGeom>
          <a:ln>
            <a:solidFill>
              <a:srgbClr val="002060"/>
            </a:solidFill>
            <a:headEnd type="none"/>
            <a:tailEnd type="triangle" w="lg"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501915" y="3583841"/>
            <a:ext cx="1940527" cy="707886"/>
          </a:xfrm>
          <a:prstGeom prst="rect">
            <a:avLst/>
          </a:prstGeom>
          <a:noFill/>
        </p:spPr>
        <p:txBody>
          <a:bodyPr wrap="square" rtlCol="0">
            <a:spAutoFit/>
          </a:bodyPr>
          <a:lstStyle/>
          <a:p>
            <a:r>
              <a:rPr lang="en-US" sz="2000" dirty="0" smtClean="0"/>
              <a:t>Basic biomedical research</a:t>
            </a:r>
            <a:endParaRPr lang="en-CA" sz="2000" dirty="0"/>
          </a:p>
        </p:txBody>
      </p:sp>
      <p:sp>
        <p:nvSpPr>
          <p:cNvPr id="22" name="TextBox 21"/>
          <p:cNvSpPr txBox="1"/>
          <p:nvPr/>
        </p:nvSpPr>
        <p:spPr>
          <a:xfrm>
            <a:off x="3341029" y="3583841"/>
            <a:ext cx="1940527" cy="707886"/>
          </a:xfrm>
          <a:prstGeom prst="rect">
            <a:avLst/>
          </a:prstGeom>
          <a:noFill/>
        </p:spPr>
        <p:txBody>
          <a:bodyPr wrap="square" rtlCol="0">
            <a:spAutoFit/>
          </a:bodyPr>
          <a:lstStyle/>
          <a:p>
            <a:r>
              <a:rPr lang="en-US" sz="2000" dirty="0" smtClean="0"/>
              <a:t>Clinical science &amp; knowledge</a:t>
            </a:r>
            <a:endParaRPr lang="en-CA" sz="2000" dirty="0"/>
          </a:p>
        </p:txBody>
      </p:sp>
      <p:sp>
        <p:nvSpPr>
          <p:cNvPr id="23" name="TextBox 22"/>
          <p:cNvSpPr txBox="1"/>
          <p:nvPr/>
        </p:nvSpPr>
        <p:spPr>
          <a:xfrm>
            <a:off x="6582840" y="3707368"/>
            <a:ext cx="1940527" cy="1015663"/>
          </a:xfrm>
          <a:prstGeom prst="rect">
            <a:avLst/>
          </a:prstGeom>
          <a:noFill/>
        </p:spPr>
        <p:txBody>
          <a:bodyPr wrap="square" rtlCol="0">
            <a:spAutoFit/>
          </a:bodyPr>
          <a:lstStyle/>
          <a:p>
            <a:r>
              <a:rPr lang="en-US" sz="2000" dirty="0" smtClean="0"/>
              <a:t>Clinical practice &amp; policy decision making</a:t>
            </a:r>
            <a:endParaRPr lang="en-CA" sz="2000" dirty="0"/>
          </a:p>
        </p:txBody>
      </p:sp>
      <p:sp>
        <p:nvSpPr>
          <p:cNvPr id="25" name="TextBox 24"/>
          <p:cNvSpPr txBox="1"/>
          <p:nvPr/>
        </p:nvSpPr>
        <p:spPr>
          <a:xfrm>
            <a:off x="2089568" y="4992643"/>
            <a:ext cx="4570664" cy="523220"/>
          </a:xfrm>
          <a:prstGeom prst="rect">
            <a:avLst/>
          </a:prstGeom>
          <a:noFill/>
        </p:spPr>
        <p:txBody>
          <a:bodyPr wrap="square" rtlCol="0">
            <a:spAutoFit/>
          </a:bodyPr>
          <a:lstStyle/>
          <a:p>
            <a:pPr algn="ctr"/>
            <a:r>
              <a:rPr lang="en-US" sz="2800" dirty="0" smtClean="0"/>
              <a:t>Translational continuum</a:t>
            </a:r>
            <a:endParaRPr lang="en-CA" sz="2800" dirty="0"/>
          </a:p>
        </p:txBody>
      </p:sp>
      <p:sp>
        <p:nvSpPr>
          <p:cNvPr id="26" name="TextBox 25"/>
          <p:cNvSpPr txBox="1"/>
          <p:nvPr/>
        </p:nvSpPr>
        <p:spPr>
          <a:xfrm>
            <a:off x="914400" y="5699048"/>
            <a:ext cx="6255327" cy="707886"/>
          </a:xfrm>
          <a:prstGeom prst="rect">
            <a:avLst/>
          </a:prstGeom>
          <a:noFill/>
        </p:spPr>
        <p:txBody>
          <a:bodyPr wrap="square" rtlCol="0">
            <a:spAutoFit/>
          </a:bodyPr>
          <a:lstStyle/>
          <a:p>
            <a:r>
              <a:rPr lang="en-US" sz="2000" dirty="0" smtClean="0"/>
              <a:t>Adapted from: 1) Reis et al., </a:t>
            </a:r>
            <a:r>
              <a:rPr lang="en-US" sz="2000" i="1" dirty="0" err="1" smtClean="0"/>
              <a:t>Clin</a:t>
            </a:r>
            <a:r>
              <a:rPr lang="en-US" sz="2000" i="1" dirty="0" smtClean="0"/>
              <a:t> </a:t>
            </a:r>
            <a:r>
              <a:rPr lang="en-US" sz="2000" i="1" dirty="0" err="1" smtClean="0"/>
              <a:t>Transl</a:t>
            </a:r>
            <a:r>
              <a:rPr lang="en-US" sz="2000" i="1" dirty="0" smtClean="0"/>
              <a:t> </a:t>
            </a:r>
            <a:r>
              <a:rPr lang="en-US" sz="2000" i="1" dirty="0" err="1" smtClean="0"/>
              <a:t>Sci</a:t>
            </a:r>
            <a:r>
              <a:rPr lang="en-US" sz="2000" dirty="0" smtClean="0"/>
              <a:t>, 2008, 1(1):9-10; 2) Canadian Institutes of Health Research</a:t>
            </a:r>
            <a:endParaRPr lang="en-CA" sz="2000" dirty="0"/>
          </a:p>
        </p:txBody>
      </p:sp>
      <p:sp>
        <p:nvSpPr>
          <p:cNvPr id="29" name="Flowchart: Terminator 28"/>
          <p:cNvSpPr/>
          <p:nvPr/>
        </p:nvSpPr>
        <p:spPr>
          <a:xfrm>
            <a:off x="5291900" y="3499058"/>
            <a:ext cx="1440340" cy="20831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Flowchart: Terminator 30"/>
          <p:cNvSpPr/>
          <p:nvPr/>
        </p:nvSpPr>
        <p:spPr>
          <a:xfrm>
            <a:off x="1949269" y="2702696"/>
            <a:ext cx="1672772" cy="21332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2"/>
          <p:cNvSpPr>
            <a:spLocks noGrp="1"/>
          </p:cNvSpPr>
          <p:nvPr>
            <p:ph type="title"/>
          </p:nvPr>
        </p:nvSpPr>
        <p:spPr/>
        <p:txBody>
          <a:bodyPr>
            <a:normAutofit fontScale="90000"/>
          </a:bodyPr>
          <a:lstStyle/>
          <a:p>
            <a:r>
              <a:rPr lang="en-US" dirty="0"/>
              <a:t>The ‘death valleys’ between research and practice</a:t>
            </a:r>
            <a:endParaRPr lang="en-CA" dirty="0"/>
          </a:p>
        </p:txBody>
      </p:sp>
      <p:sp>
        <p:nvSpPr>
          <p:cNvPr id="19" name="TextBox 18"/>
          <p:cNvSpPr txBox="1"/>
          <p:nvPr/>
        </p:nvSpPr>
        <p:spPr>
          <a:xfrm>
            <a:off x="6296389" y="1390630"/>
            <a:ext cx="2513428" cy="954107"/>
          </a:xfrm>
          <a:prstGeom prst="rect">
            <a:avLst/>
          </a:prstGeom>
          <a:noFill/>
        </p:spPr>
        <p:txBody>
          <a:bodyPr wrap="square" rtlCol="0">
            <a:spAutoFit/>
          </a:bodyPr>
          <a:lstStyle/>
          <a:p>
            <a:r>
              <a:rPr lang="en-US" sz="2800" dirty="0" smtClean="0">
                <a:solidFill>
                  <a:srgbClr val="0047D6"/>
                </a:solidFill>
              </a:rPr>
              <a:t>Implementation interventions</a:t>
            </a:r>
            <a:endParaRPr lang="en-CA" sz="2800" dirty="0">
              <a:solidFill>
                <a:srgbClr val="0047D6"/>
              </a:solidFill>
            </a:endParaRPr>
          </a:p>
        </p:txBody>
      </p:sp>
      <p:cxnSp>
        <p:nvCxnSpPr>
          <p:cNvPr id="6" name="Curved Connector 5"/>
          <p:cNvCxnSpPr>
            <a:stCxn id="19" idx="1"/>
            <a:endCxn id="18" idx="1"/>
          </p:cNvCxnSpPr>
          <p:nvPr/>
        </p:nvCxnSpPr>
        <p:spPr>
          <a:xfrm rot="10800000" flipV="1">
            <a:off x="5436097" y="1867684"/>
            <a:ext cx="860293" cy="1369764"/>
          </a:xfrm>
          <a:prstGeom prst="curvedConnector3">
            <a:avLst>
              <a:gd name="adj1" fmla="val 126572"/>
            </a:avLst>
          </a:prstGeom>
          <a:ln w="28575">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466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p:stCondLst>
                              <p:cond delay="0"/>
                            </p:stCondLst>
                            <p:childTnLst>
                              <p:par>
                                <p:cTn id="17" presetID="22" presetClass="entr" presetSubtype="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BB1037-1339-4AD8-97C2-B4C813E3605C}" type="slidenum">
              <a:rPr lang="en-US" smtClean="0"/>
              <a:t>7</a:t>
            </a:fld>
            <a:endParaRPr lang="en-US"/>
          </a:p>
        </p:txBody>
      </p:sp>
      <p:graphicFrame>
        <p:nvGraphicFramePr>
          <p:cNvPr id="6" name="Diagram 5"/>
          <p:cNvGraphicFramePr/>
          <p:nvPr>
            <p:extLst>
              <p:ext uri="{D42A27DB-BD31-4B8C-83A1-F6EECF244321}">
                <p14:modId xmlns:p14="http://schemas.microsoft.com/office/powerpoint/2010/main" val="1049000899"/>
              </p:ext>
            </p:extLst>
          </p:nvPr>
        </p:nvGraphicFramePr>
        <p:xfrm>
          <a:off x="304800" y="1295400"/>
          <a:ext cx="86868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Box 4"/>
          <p:cNvSpPr txBox="1">
            <a:spLocks noChangeArrowheads="1"/>
          </p:cNvSpPr>
          <p:nvPr/>
        </p:nvSpPr>
        <p:spPr bwMode="auto">
          <a:xfrm>
            <a:off x="4191000" y="304800"/>
            <a:ext cx="4673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rgbClr val="2D6BB5"/>
                </a:solidFill>
                <a:latin typeface="Tahoma" pitchFamily="34" charset="0"/>
              </a:rPr>
              <a:t>Adapted from: </a:t>
            </a:r>
          </a:p>
          <a:p>
            <a:r>
              <a:rPr lang="en-US" sz="2000" dirty="0" smtClean="0">
                <a:solidFill>
                  <a:srgbClr val="2D6BB5"/>
                </a:solidFill>
                <a:latin typeface="Tahoma" pitchFamily="34" charset="0"/>
              </a:rPr>
              <a:t>Nilsen, </a:t>
            </a:r>
            <a:r>
              <a:rPr lang="en-US" sz="2000" i="1" dirty="0" smtClean="0">
                <a:solidFill>
                  <a:srgbClr val="2D6BB5"/>
                </a:solidFill>
                <a:latin typeface="Tahoma" pitchFamily="34" charset="0"/>
              </a:rPr>
              <a:t>Implement </a:t>
            </a:r>
            <a:r>
              <a:rPr lang="en-US" sz="2000" i="1" dirty="0" err="1" smtClean="0">
                <a:solidFill>
                  <a:srgbClr val="2D6BB5"/>
                </a:solidFill>
                <a:latin typeface="Tahoma" pitchFamily="34" charset="0"/>
              </a:rPr>
              <a:t>Sci</a:t>
            </a:r>
            <a:r>
              <a:rPr lang="en-US" sz="2000" dirty="0" smtClean="0">
                <a:solidFill>
                  <a:srgbClr val="2D6BB5"/>
                </a:solidFill>
                <a:latin typeface="Tahoma" pitchFamily="34" charset="0"/>
              </a:rPr>
              <a:t>, 2015</a:t>
            </a:r>
            <a:endParaRPr lang="en-US" sz="2000" dirty="0">
              <a:solidFill>
                <a:srgbClr val="2D6BB5"/>
              </a:solidFill>
              <a:latin typeface="Tahoma" pitchFamily="34" charset="0"/>
            </a:endParaRPr>
          </a:p>
        </p:txBody>
      </p:sp>
      <p:pic>
        <p:nvPicPr>
          <p:cNvPr id="10" name="Picture 9"/>
          <p:cNvPicPr>
            <a:picLocks noChangeAspect="1"/>
          </p:cNvPicPr>
          <p:nvPr/>
        </p:nvPicPr>
        <p:blipFill>
          <a:blip r:embed="rId8"/>
          <a:stretch>
            <a:fillRect/>
          </a:stretch>
        </p:blipFill>
        <p:spPr>
          <a:xfrm>
            <a:off x="95142" y="76200"/>
            <a:ext cx="3714858" cy="1143000"/>
          </a:xfrm>
          <a:prstGeom prst="rect">
            <a:avLst/>
          </a:prstGeom>
          <a:ln>
            <a:solidFill>
              <a:schemeClr val="accent5">
                <a:lumMod val="50000"/>
              </a:schemeClr>
            </a:solidFill>
          </a:ln>
        </p:spPr>
      </p:pic>
      <p:sp>
        <p:nvSpPr>
          <p:cNvPr id="11" name="Oval 10"/>
          <p:cNvSpPr/>
          <p:nvPr/>
        </p:nvSpPr>
        <p:spPr>
          <a:xfrm>
            <a:off x="1295400" y="2362200"/>
            <a:ext cx="22098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3330989" y="2363856"/>
            <a:ext cx="22098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5422900" y="2392017"/>
            <a:ext cx="22098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p:cNvSpPr/>
          <p:nvPr/>
        </p:nvSpPr>
        <p:spPr>
          <a:xfrm>
            <a:off x="1600200" y="3581400"/>
            <a:ext cx="22098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1442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1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heel(1)">
                                      <p:cBhvr>
                                        <p:cTn id="26" dur="2000"/>
                                        <p:tgtEl>
                                          <p:spTgt spid="15"/>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p:spPr>
        <p:txBody>
          <a:bodyPr/>
          <a:lstStyle/>
          <a:p>
            <a:r>
              <a:rPr lang="en-US" dirty="0" smtClean="0"/>
              <a:t>Knowledge-to-Action Process</a:t>
            </a:r>
            <a:endParaRPr lang="en-CA" dirty="0"/>
          </a:p>
        </p:txBody>
      </p:sp>
      <p:sp>
        <p:nvSpPr>
          <p:cNvPr id="4" name="Slide Number Placeholder 3"/>
          <p:cNvSpPr>
            <a:spLocks noGrp="1"/>
          </p:cNvSpPr>
          <p:nvPr>
            <p:ph type="sldNum" sz="quarter" idx="12"/>
          </p:nvPr>
        </p:nvSpPr>
        <p:spPr/>
        <p:txBody>
          <a:bodyPr/>
          <a:lstStyle/>
          <a:p>
            <a:fld id="{8CBB1037-1339-4AD8-97C2-B4C813E3605C}" type="slidenum">
              <a:rPr lang="en-US" smtClean="0"/>
              <a:t>8</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371600"/>
            <a:ext cx="5384626" cy="5371805"/>
          </a:xfrm>
          <a:prstGeom prst="rect">
            <a:avLst/>
          </a:prstGeom>
        </p:spPr>
      </p:pic>
      <p:sp>
        <p:nvSpPr>
          <p:cNvPr id="7" name="Text Box 4"/>
          <p:cNvSpPr txBox="1">
            <a:spLocks noChangeArrowheads="1"/>
          </p:cNvSpPr>
          <p:nvPr/>
        </p:nvSpPr>
        <p:spPr bwMode="auto">
          <a:xfrm>
            <a:off x="2971800" y="1079212"/>
            <a:ext cx="59213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600" dirty="0" smtClean="0">
                <a:solidFill>
                  <a:schemeClr val="tx2"/>
                </a:solidFill>
                <a:latin typeface="Tahoma" pitchFamily="34" charset="0"/>
              </a:rPr>
              <a:t>Straus, </a:t>
            </a:r>
            <a:r>
              <a:rPr lang="en-US" sz="1600" dirty="0" err="1" smtClean="0">
                <a:solidFill>
                  <a:schemeClr val="tx2"/>
                </a:solidFill>
                <a:latin typeface="Tahoma" pitchFamily="34" charset="0"/>
              </a:rPr>
              <a:t>Tetroe</a:t>
            </a:r>
            <a:r>
              <a:rPr lang="en-US" sz="1600" dirty="0" smtClean="0">
                <a:solidFill>
                  <a:schemeClr val="tx2"/>
                </a:solidFill>
                <a:latin typeface="Tahoma" pitchFamily="34" charset="0"/>
              </a:rPr>
              <a:t> &amp; Graham, 2013 </a:t>
            </a:r>
          </a:p>
          <a:p>
            <a:pPr algn="r"/>
            <a:r>
              <a:rPr lang="en-US" sz="1600" dirty="0" smtClean="0">
                <a:solidFill>
                  <a:schemeClr val="tx2"/>
                </a:solidFill>
                <a:latin typeface="Tahoma" pitchFamily="34" charset="0"/>
              </a:rPr>
              <a:t>Graham et al., 2006</a:t>
            </a:r>
            <a:endParaRPr lang="en-US" sz="1600" dirty="0">
              <a:solidFill>
                <a:schemeClr val="tx2"/>
              </a:solidFill>
              <a:latin typeface="Tahoma" pitchFamily="34" charset="0"/>
            </a:endParaRPr>
          </a:p>
        </p:txBody>
      </p:sp>
    </p:spTree>
    <p:extLst>
      <p:ext uri="{BB962C8B-B14F-4D97-AF65-F5344CB8AC3E}">
        <p14:creationId xmlns:p14="http://schemas.microsoft.com/office/powerpoint/2010/main" val="2332255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ANSWER</a:t>
            </a:r>
            <a:endParaRPr lang="en-CA" dirty="0"/>
          </a:p>
        </p:txBody>
      </p:sp>
      <p:sp>
        <p:nvSpPr>
          <p:cNvPr id="7" name="Text Placeholder 6"/>
          <p:cNvSpPr>
            <a:spLocks noGrp="1"/>
          </p:cNvSpPr>
          <p:nvPr>
            <p:ph type="body" idx="1"/>
          </p:nvPr>
        </p:nvSpPr>
        <p:spPr>
          <a:xfrm>
            <a:off x="1132960" y="5099469"/>
            <a:ext cx="7305731" cy="878129"/>
          </a:xfrm>
        </p:spPr>
        <p:txBody>
          <a:bodyPr>
            <a:noAutofit/>
          </a:bodyPr>
          <a:lstStyle/>
          <a:p>
            <a:r>
              <a:rPr lang="en-US" sz="2800" dirty="0"/>
              <a:t>A patient decision aid for patients with rheumatoid arthritis</a:t>
            </a:r>
            <a:endParaRPr lang="en-CA" sz="2800" dirty="0"/>
          </a:p>
        </p:txBody>
      </p:sp>
      <p:sp>
        <p:nvSpPr>
          <p:cNvPr id="5" name="Slide Number Placeholder 4"/>
          <p:cNvSpPr>
            <a:spLocks noGrp="1"/>
          </p:cNvSpPr>
          <p:nvPr>
            <p:ph type="sldNum" sz="quarter" idx="12"/>
          </p:nvPr>
        </p:nvSpPr>
        <p:spPr/>
        <p:txBody>
          <a:bodyPr/>
          <a:lstStyle/>
          <a:p>
            <a:fld id="{25BA54BD-C84D-46CE-8B72-31BFB26ABA43}" type="slidenum">
              <a:rPr lang="en-CA" smtClean="0"/>
              <a:t>9</a:t>
            </a:fld>
            <a:endParaRPr lang="en-CA"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4214" y="2283998"/>
            <a:ext cx="2930285" cy="1831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960" y="1142404"/>
            <a:ext cx="3547080" cy="2358430"/>
          </a:xfrm>
          <a:prstGeom prst="rect">
            <a:avLst/>
          </a:prstGeom>
        </p:spPr>
      </p:pic>
      <p:pic>
        <p:nvPicPr>
          <p:cNvPr id="8" name="Picture 7" descr="cihr_logo_big_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609600"/>
            <a:ext cx="1103313" cy="6826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623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13673</TotalTime>
  <Words>4179</Words>
  <Application>Microsoft Office PowerPoint</Application>
  <PresentationFormat>On-screen Show (4:3)</PresentationFormat>
  <Paragraphs>428</Paragraphs>
  <Slides>30</Slides>
  <Notes>30</Notes>
  <HiddenSlides>6</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ＭＳ Ｐゴシック</vt:lpstr>
      <vt:lpstr>Aharoni</vt:lpstr>
      <vt:lpstr>Arial</vt:lpstr>
      <vt:lpstr>Calibri</vt:lpstr>
      <vt:lpstr>Courier New</vt:lpstr>
      <vt:lpstr>Tahoma</vt:lpstr>
      <vt:lpstr>Wingdings</vt:lpstr>
      <vt:lpstr>Wingdings 2</vt:lpstr>
      <vt:lpstr>Adjacency</vt:lpstr>
      <vt:lpstr>Office Theme</vt:lpstr>
      <vt:lpstr>Using KT model and framework to inform implementation: An example from arthritis research</vt:lpstr>
      <vt:lpstr>PowerPoint Presentation</vt:lpstr>
      <vt:lpstr>Outline</vt:lpstr>
      <vt:lpstr>Quality of care in chronic diseases</vt:lpstr>
      <vt:lpstr>PowerPoint Presentation</vt:lpstr>
      <vt:lpstr>The ‘death valleys’ between research and practice</vt:lpstr>
      <vt:lpstr>PowerPoint Presentation</vt:lpstr>
      <vt:lpstr>Knowledge-to-Action Process</vt:lpstr>
      <vt:lpstr>ANSWER</vt:lpstr>
      <vt:lpstr>Reasons for not using  rheumatoid arthritis medication </vt:lpstr>
      <vt:lpstr>ANSWER: an online patient decision aid on methotrexate</vt:lpstr>
      <vt:lpstr>New issue…</vt:lpstr>
      <vt:lpstr>Sustaining knowledge use</vt:lpstr>
      <vt:lpstr>Application of the Knowledge-to-Action Process in ANSWER</vt:lpstr>
      <vt:lpstr>ANSWER 2: a patient decision aid on biologics </vt:lpstr>
      <vt:lpstr>PowerPoint Presentation</vt:lpstr>
      <vt:lpstr>Consolidated framework for Implementation Research (CFIR)</vt:lpstr>
      <vt:lpstr>Consolidated framework for Implementation Research (CFIR)</vt:lpstr>
      <vt:lpstr>CFIR domains and constructs</vt:lpstr>
      <vt:lpstr>Application of CFIR</vt:lpstr>
      <vt:lpstr>Use CFIR to complement the  Knowledge-to-Action Process</vt:lpstr>
      <vt:lpstr>PowerPoint Presentation</vt:lpstr>
      <vt:lpstr>Summary</vt:lpstr>
      <vt:lpstr>Acknowledgements </vt:lpstr>
      <vt:lpstr>The ‘death valleys’ between research and practice</vt:lpstr>
      <vt:lpstr>PowerPoint Presentation</vt:lpstr>
      <vt:lpstr>PowerPoint Presentation</vt:lpstr>
      <vt:lpstr>Acute/sub-acute low back pain management</vt:lpstr>
      <vt:lpstr>Knowledge Translation</vt:lpstr>
      <vt:lpstr>Knowledge-to-Action Process</vt:lpstr>
    </vt:vector>
  </TitlesOfParts>
  <Company>Shepherd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ef200281</dc:creator>
  <cp:lastModifiedBy>Linda Li</cp:lastModifiedBy>
  <cp:revision>268</cp:revision>
  <cp:lastPrinted>2016-05-03T17:57:25Z</cp:lastPrinted>
  <dcterms:created xsi:type="dcterms:W3CDTF">2015-04-22T17:31:39Z</dcterms:created>
  <dcterms:modified xsi:type="dcterms:W3CDTF">2016-05-05T03:53:09Z</dcterms:modified>
</cp:coreProperties>
</file>