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0"/>
  </p:notesMasterIdLst>
  <p:sldIdLst>
    <p:sldId id="257" r:id="rId2"/>
    <p:sldId id="322" r:id="rId3"/>
    <p:sldId id="317" r:id="rId4"/>
    <p:sldId id="280" r:id="rId5"/>
    <p:sldId id="287" r:id="rId6"/>
    <p:sldId id="321" r:id="rId7"/>
    <p:sldId id="315" r:id="rId8"/>
    <p:sldId id="298" r:id="rId9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" initials="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520" autoAdjust="0"/>
  </p:normalViewPr>
  <p:slideViewPr>
    <p:cSldViewPr>
      <p:cViewPr varScale="1">
        <p:scale>
          <a:sx n="92" d="100"/>
          <a:sy n="92" d="100"/>
        </p:scale>
        <p:origin x="-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0955" cy="461963"/>
          </a:xfrm>
          <a:prstGeom prst="rect">
            <a:avLst/>
          </a:prstGeom>
        </p:spPr>
        <p:txBody>
          <a:bodyPr vert="horz" lIns="92464" tIns="46233" rIns="92464" bIns="462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526" y="1"/>
            <a:ext cx="3010955" cy="461963"/>
          </a:xfrm>
          <a:prstGeom prst="rect">
            <a:avLst/>
          </a:prstGeom>
        </p:spPr>
        <p:txBody>
          <a:bodyPr vert="horz" lIns="92464" tIns="46233" rIns="92464" bIns="462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A9D9D6-DBBF-4D29-8604-33A79E631AF6}" type="datetimeFigureOut">
              <a:rPr lang="en-US"/>
              <a:pPr>
                <a:defRPr/>
              </a:pPr>
              <a:t>15-10-03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3" rIns="92464" bIns="4623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7" y="4387056"/>
            <a:ext cx="5559422" cy="4156075"/>
          </a:xfrm>
          <a:prstGeom prst="rect">
            <a:avLst/>
          </a:prstGeom>
        </p:spPr>
        <p:txBody>
          <a:bodyPr vert="horz" lIns="92464" tIns="46233" rIns="92464" bIns="4623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0"/>
            <a:ext cx="3010955" cy="461963"/>
          </a:xfrm>
          <a:prstGeom prst="rect">
            <a:avLst/>
          </a:prstGeom>
        </p:spPr>
        <p:txBody>
          <a:bodyPr vert="horz" lIns="92464" tIns="46233" rIns="92464" bIns="462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526" y="8772520"/>
            <a:ext cx="3010955" cy="461963"/>
          </a:xfrm>
          <a:prstGeom prst="rect">
            <a:avLst/>
          </a:prstGeom>
        </p:spPr>
        <p:txBody>
          <a:bodyPr vert="horz" lIns="92464" tIns="46233" rIns="92464" bIns="462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A1511C-FB08-4C87-BBC5-F77CA2EAC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1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7" y="4387056"/>
            <a:ext cx="5559422" cy="317003"/>
          </a:xfrm>
          <a:noFill/>
        </p:spPr>
        <p:txBody>
          <a:bodyPr wrap="square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540"/>
              </a:spcBef>
              <a:tabLst>
                <a:tab pos="0" algn="l"/>
                <a:tab pos="454203" algn="l"/>
                <a:tab pos="917966" algn="l"/>
                <a:tab pos="1380137" algn="l"/>
                <a:tab pos="1842307" algn="l"/>
                <a:tab pos="2302884" algn="l"/>
                <a:tab pos="2765055" algn="l"/>
                <a:tab pos="3228818" algn="l"/>
                <a:tab pos="3690989" algn="l"/>
                <a:tab pos="4154754" algn="l"/>
                <a:tab pos="4615330" algn="l"/>
                <a:tab pos="5075907" algn="l"/>
                <a:tab pos="5539671" algn="l"/>
                <a:tab pos="6003435" algn="l"/>
                <a:tab pos="6464012" algn="l"/>
                <a:tab pos="6926182" algn="l"/>
                <a:tab pos="7389947" algn="l"/>
                <a:tab pos="7852117" algn="l"/>
                <a:tab pos="8311100" algn="l"/>
                <a:tab pos="8778051" algn="l"/>
                <a:tab pos="9237034" algn="l"/>
              </a:tabLst>
            </a:pPr>
            <a:endParaRPr lang="en-US" sz="14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42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1511C-FB08-4C87-BBC5-F77CA2EAC1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5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1511C-FB08-4C87-BBC5-F77CA2EAC1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3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ACM</a:t>
            </a:r>
            <a:r>
              <a:rPr lang="en-US" baseline="0" dirty="0" smtClean="0"/>
              <a:t> comment: Associate Provost Lydia White will now review specific areas of the tenure process.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1511C-FB08-4C87-BBC5-F77CA2EAC1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9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 l="23999" t="6404" r="16798" b="1910"/>
          <a:stretch>
            <a:fillRect/>
          </a:stretch>
        </p:blipFill>
        <p:spPr bwMode="auto">
          <a:xfrm>
            <a:off x="0" y="0"/>
            <a:ext cx="56388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4859338" y="620713"/>
            <a:ext cx="3313112" cy="3954462"/>
          </a:xfrm>
          <a:prstGeom prst="roundRect">
            <a:avLst>
              <a:gd name="adj" fmla="val 51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3635375" y="3382963"/>
            <a:ext cx="2133600" cy="2133600"/>
          </a:xfrm>
          <a:prstGeom prst="roundRect">
            <a:avLst>
              <a:gd name="adj" fmla="val 74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2700" y="3571875"/>
            <a:ext cx="1828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DRAFT COPY--CONFIDENTIAL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Click to edit Master title style</a:t>
            </a:r>
            <a:endParaRPr lang="en-CA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3008313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DRAFT COPY--CONFIDENTIAL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l="41653" t="9291" r="21614" b="14749"/>
          <a:stretch>
            <a:fillRect/>
          </a:stretch>
        </p:blipFill>
        <p:spPr bwMode="auto">
          <a:xfrm>
            <a:off x="0" y="0"/>
            <a:ext cx="370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67944" y="548680"/>
            <a:ext cx="4618856" cy="55774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395288" y="6308725"/>
            <a:ext cx="1971675" cy="466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itle Placeholder 1"/>
          <p:cNvSpPr txBox="1">
            <a:spLocks/>
          </p:cNvSpPr>
          <p:nvPr userDrawn="1"/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CA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532813" y="6381750"/>
            <a:ext cx="6111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742740F2-513D-4C68-A26C-6523F2F4B537}" type="slidenum">
              <a:rPr lang="en-US" sz="2000" b="1"/>
              <a:pPr>
                <a:defRPr/>
              </a:pPr>
              <a:t>‹#›</a:t>
            </a:fld>
            <a:endParaRPr lang="en-US" sz="2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  <p:sldLayoutId id="2147483819" r:id="rId6"/>
    <p:sldLayoutId id="2147483820" r:id="rId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4725145" y="2209912"/>
            <a:ext cx="3428304" cy="1530052"/>
            <a:chOff x="2661" y="1442"/>
            <a:chExt cx="1850" cy="925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2661" y="1442"/>
              <a:ext cx="1850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r">
                <a:lnSpc>
                  <a:spcPct val="93000"/>
                </a:lnSpc>
                <a:buClr>
                  <a:srgbClr val="668174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 smtClean="0">
                  <a:latin typeface="Calibri" pitchFamily="34" charset="0"/>
                  <a:cs typeface="Times New Roman" pitchFamily="18" charset="0"/>
                </a:rPr>
                <a:t> </a:t>
              </a:r>
              <a:endParaRPr lang="en-GB" sz="2000" b="1" dirty="0">
                <a:latin typeface="Calibri" pitchFamily="34" charset="0"/>
                <a:cs typeface="Times New Roman" pitchFamily="18" charset="0"/>
              </a:endParaRPr>
            </a:p>
            <a:p>
              <a:pPr algn="r">
                <a:lnSpc>
                  <a:spcPct val="93000"/>
                </a:lnSpc>
                <a:buClr>
                  <a:srgbClr val="668174"/>
                </a:buClr>
                <a:buSzPct val="100000"/>
                <a:tabLst>
                  <a:tab pos="0" algn="l"/>
                  <a:tab pos="45085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dirty="0" smtClean="0">
                  <a:latin typeface="Calibri" pitchFamily="34" charset="0"/>
                  <a:cs typeface="Times New Roman" pitchFamily="18" charset="0"/>
                </a:rPr>
                <a:t>Prof. Christopher P. Manfredi </a:t>
              </a:r>
            </a:p>
            <a:p>
              <a:pPr algn="r">
                <a:lnSpc>
                  <a:spcPct val="93000"/>
                </a:lnSpc>
                <a:buClr>
                  <a:srgbClr val="668174"/>
                </a:buClr>
                <a:buSzPct val="100000"/>
                <a:tabLst>
                  <a:tab pos="0" algn="l"/>
                  <a:tab pos="45085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dirty="0" smtClean="0">
                  <a:latin typeface="Calibri" pitchFamily="34" charset="0"/>
                  <a:cs typeface="Times New Roman" pitchFamily="18" charset="0"/>
                </a:rPr>
                <a:t>Provost &amp; Vice-Principal (Academic)</a:t>
              </a:r>
              <a:endParaRPr lang="en-GB" sz="2000" dirty="0">
                <a:latin typeface="Calibri" pitchFamily="34" charset="0"/>
                <a:cs typeface="Times New Roman" pitchFamily="18" charset="0"/>
              </a:endParaRPr>
            </a:p>
            <a:p>
              <a:pPr algn="r">
                <a:lnSpc>
                  <a:spcPct val="93000"/>
                </a:lnSpc>
                <a:buClr>
                  <a:srgbClr val="668174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dirty="0" smtClean="0">
                  <a:latin typeface="Calibri" pitchFamily="34" charset="0"/>
                  <a:cs typeface="Times New Roman" pitchFamily="18" charset="0"/>
                </a:rPr>
                <a:t>8 October 2015</a:t>
              </a:r>
              <a:endParaRPr lang="en-GB" sz="2000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4191000" y="1066800"/>
            <a:ext cx="3903663" cy="1468438"/>
            <a:chOff x="2573" y="576"/>
            <a:chExt cx="2459" cy="925"/>
          </a:xfrm>
        </p:grpSpPr>
        <p:sp>
          <p:nvSpPr>
            <p:cNvPr id="6148" name="Text Box 10"/>
            <p:cNvSpPr txBox="1">
              <a:spLocks noChangeArrowheads="1"/>
            </p:cNvSpPr>
            <p:nvPr/>
          </p:nvSpPr>
          <p:spPr bwMode="auto">
            <a:xfrm>
              <a:off x="2573" y="576"/>
              <a:ext cx="2459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>
                <a:lnSpc>
                  <a:spcPct val="93000"/>
                </a:lnSpc>
                <a:buClr>
                  <a:srgbClr val="668174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400" b="1" dirty="0" smtClean="0">
                  <a:latin typeface="Calibri" pitchFamily="34" charset="0"/>
                  <a:cs typeface="Times New Roman" pitchFamily="18" charset="0"/>
                </a:rPr>
                <a:t> </a:t>
              </a:r>
              <a:endParaRPr lang="en-GB" sz="2400" b="1" dirty="0">
                <a:latin typeface="Calibri" pitchFamily="34" charset="0"/>
                <a:cs typeface="Times New Roman" pitchFamily="18" charset="0"/>
              </a:endParaRPr>
            </a:p>
            <a:p>
              <a:pPr algn="r">
                <a:lnSpc>
                  <a:spcPct val="93000"/>
                </a:lnSpc>
                <a:buClr>
                  <a:srgbClr val="668174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400" b="1" dirty="0">
                  <a:latin typeface="Calibri" pitchFamily="34" charset="0"/>
                  <a:cs typeface="Times New Roman" pitchFamily="18" charset="0"/>
                </a:rPr>
                <a:t>Tenure at </a:t>
              </a:r>
              <a:r>
                <a:rPr lang="en-GB" sz="2400" b="1" dirty="0" smtClean="0">
                  <a:latin typeface="Calibri" pitchFamily="34" charset="0"/>
                  <a:cs typeface="Times New Roman" pitchFamily="18" charset="0"/>
                </a:rPr>
                <a:t>McGill</a:t>
              </a:r>
            </a:p>
            <a:p>
              <a:pPr algn="r">
                <a:lnSpc>
                  <a:spcPct val="93000"/>
                </a:lnSpc>
                <a:buClr>
                  <a:srgbClr val="668174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400" b="1" dirty="0" smtClean="0">
                  <a:latin typeface="Calibri" pitchFamily="34" charset="0"/>
                  <a:cs typeface="Times New Roman" pitchFamily="18" charset="0"/>
                </a:rPr>
                <a:t>2016-2017</a:t>
              </a:r>
            </a:p>
            <a:p>
              <a:pPr algn="r">
                <a:lnSpc>
                  <a:spcPct val="93000"/>
                </a:lnSpc>
                <a:buClr>
                  <a:srgbClr val="668174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400" b="1" dirty="0" smtClean="0">
                  <a:latin typeface="Calibri" pitchFamily="34" charset="0"/>
                  <a:cs typeface="Times New Roman" pitchFamily="18" charset="0"/>
                </a:rPr>
                <a:t>Information Session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Importance of Tenure Decisions</a:t>
            </a:r>
            <a:endParaRPr lang="en-US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24001"/>
            <a:ext cx="8229600" cy="4571999"/>
          </a:xfrm>
        </p:spPr>
        <p:txBody>
          <a:bodyPr/>
          <a:lstStyle/>
          <a:p>
            <a:pPr>
              <a:defRPr/>
            </a:pPr>
            <a:endParaRPr lang="en-CA" sz="2000" dirty="0" smtClean="0"/>
          </a:p>
          <a:p>
            <a:pPr>
              <a:spcBef>
                <a:spcPts val="1800"/>
              </a:spcBef>
              <a:defRPr/>
            </a:pPr>
            <a:r>
              <a:rPr lang="en-CA" sz="2800" dirty="0"/>
              <a:t>g</a:t>
            </a:r>
            <a:r>
              <a:rPr lang="en-CA" sz="2800" dirty="0" smtClean="0"/>
              <a:t>ranting tenure is the </a:t>
            </a:r>
            <a:r>
              <a:rPr lang="en-CA" sz="2800" b="1" dirty="0" smtClean="0"/>
              <a:t>most important decision</a:t>
            </a:r>
            <a:r>
              <a:rPr lang="en-CA" sz="2800" dirty="0" smtClean="0"/>
              <a:t> we make at McGill</a:t>
            </a:r>
          </a:p>
          <a:p>
            <a:pPr>
              <a:spcBef>
                <a:spcPts val="1800"/>
              </a:spcBef>
              <a:defRPr/>
            </a:pPr>
            <a:r>
              <a:rPr lang="en-CA" sz="2800" dirty="0"/>
              <a:t>t</a:t>
            </a:r>
            <a:r>
              <a:rPr lang="en-CA" sz="2800" dirty="0" smtClean="0"/>
              <a:t>enure decisions </a:t>
            </a:r>
            <a:r>
              <a:rPr lang="en-CA" sz="2800" b="1" dirty="0" smtClean="0"/>
              <a:t>define the Faculties and the Libraries</a:t>
            </a:r>
            <a:endParaRPr lang="en-CA" sz="2800" dirty="0" smtClean="0"/>
          </a:p>
          <a:p>
            <a:pPr>
              <a:spcBef>
                <a:spcPts val="1800"/>
              </a:spcBef>
              <a:defRPr/>
            </a:pPr>
            <a:r>
              <a:rPr lang="en-CA" sz="2800" dirty="0" smtClean="0"/>
              <a:t>tenured </a:t>
            </a:r>
            <a:r>
              <a:rPr lang="en-CA" sz="2800" dirty="0"/>
              <a:t>p</a:t>
            </a:r>
            <a:r>
              <a:rPr lang="en-CA" sz="2800" dirty="0" smtClean="0"/>
              <a:t>rofessors and librarians </a:t>
            </a:r>
            <a:r>
              <a:rPr lang="en-CA" sz="2800" b="1" dirty="0" smtClean="0"/>
              <a:t>define the University</a:t>
            </a:r>
            <a:endParaRPr lang="en-CA" sz="2800" dirty="0" smtClean="0"/>
          </a:p>
          <a:p>
            <a:pPr marL="0" indent="0">
              <a:buNone/>
              <a:defRPr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65003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Rationale of Tenure 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Tenure process ensures that academic staff are fairly evaluated on the performance of their academic duties with reference to relevant criteria.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Academics with tenure should be terminated </a:t>
            </a:r>
            <a:r>
              <a:rPr lang="en-US" sz="2800" u="sng" dirty="0" smtClean="0"/>
              <a:t>only</a:t>
            </a:r>
            <a:r>
              <a:rPr lang="en-US" sz="2800" dirty="0" smtClean="0"/>
              <a:t>: </a:t>
            </a:r>
          </a:p>
          <a:p>
            <a:pPr lvl="1"/>
            <a:r>
              <a:rPr lang="en-US" dirty="0" smtClean="0"/>
              <a:t>for “cause”;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ollowing fair and proper procedures;</a:t>
            </a:r>
          </a:p>
          <a:p>
            <a:pPr lvl="1"/>
            <a:r>
              <a:rPr lang="en-US" dirty="0" smtClean="0"/>
              <a:t>(in narrow circumstances) for demonstrably </a:t>
            </a:r>
            <a:r>
              <a:rPr lang="en-US" i="1" dirty="0" smtClean="0"/>
              <a:t>bona fide</a:t>
            </a:r>
            <a:r>
              <a:rPr lang="en-US" dirty="0" smtClean="0"/>
              <a:t> financial exigency.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088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Privileges of Tenure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395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Strongest guarantee of academic freedom in research, teaching, and service</a:t>
            </a:r>
          </a:p>
          <a:p>
            <a:pPr>
              <a:defRPr/>
            </a:pPr>
            <a:r>
              <a:rPr lang="en-US" smtClean="0"/>
              <a:t>Ensures </a:t>
            </a:r>
            <a:r>
              <a:rPr lang="en-US" smtClean="0"/>
              <a:t>a certain </a:t>
            </a:r>
            <a:r>
              <a:rPr lang="en-US" dirty="0" smtClean="0"/>
              <a:t>degree of economic security</a:t>
            </a:r>
          </a:p>
          <a:p>
            <a:pPr>
              <a:defRPr/>
            </a:pPr>
            <a:r>
              <a:rPr lang="en-US" dirty="0" smtClean="0"/>
              <a:t>Greater involvement in University governance and decision-making</a:t>
            </a:r>
          </a:p>
          <a:p>
            <a:pPr marL="0" indent="0">
              <a:buNone/>
              <a:defRPr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marL="457200" lvl="1" indent="0">
              <a:buNone/>
              <a:defRPr/>
            </a:pPr>
            <a:endParaRPr lang="en-CA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Responsibilities of Tenure</a:t>
            </a:r>
            <a:endParaRPr lang="en-US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24000"/>
            <a:ext cx="8229600" cy="48006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  <a:defRPr/>
            </a:pPr>
            <a:r>
              <a:rPr lang="en-GB" sz="2800" dirty="0" smtClean="0"/>
              <a:t> </a:t>
            </a:r>
            <a:r>
              <a:rPr lang="en-CA" sz="2800" dirty="0" smtClean="0"/>
              <a:t>“</a:t>
            </a:r>
            <a:r>
              <a:rPr lang="en-CA" sz="2800" dirty="0"/>
              <a:t>A member of the academic staff who is granted tenure shall maintain the high standards </a:t>
            </a:r>
            <a:r>
              <a:rPr lang="en-CA" sz="2800" dirty="0" smtClean="0"/>
              <a:t>for which </a:t>
            </a:r>
            <a:r>
              <a:rPr lang="en-CA" sz="2800" dirty="0"/>
              <a:t>it was granted.” </a:t>
            </a:r>
          </a:p>
          <a:p>
            <a:pPr marL="0" indent="0" algn="ctr">
              <a:spcBef>
                <a:spcPts val="1200"/>
              </a:spcBef>
              <a:buNone/>
              <a:defRPr/>
            </a:pPr>
            <a:endParaRPr lang="en-CA" sz="2800" dirty="0"/>
          </a:p>
          <a:p>
            <a:pPr marL="0" indent="0" algn="r">
              <a:spcBef>
                <a:spcPts val="1200"/>
              </a:spcBef>
              <a:buNone/>
              <a:defRPr/>
            </a:pPr>
            <a:r>
              <a:rPr lang="en-CA" sz="2000" dirty="0" smtClean="0"/>
              <a:t>[7.36 </a:t>
            </a:r>
            <a:r>
              <a:rPr lang="en-CA" sz="2000" dirty="0"/>
              <a:t>/3.59, </a:t>
            </a:r>
            <a:r>
              <a:rPr lang="en-CA" sz="2000" i="1" dirty="0"/>
              <a:t>Regulations Relating to the Employment of Tenure Track and Tenured Academic Staff/Regulations Relating to the Employment of Librarian Staff</a:t>
            </a:r>
            <a:r>
              <a:rPr lang="en-CA" sz="2000" dirty="0" smtClean="0"/>
              <a:t>]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Elements of a Sound and Rigorous Tenure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40713" cy="4678362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CA" sz="2400" dirty="0" smtClean="0"/>
              <a:t>ensures a fair and reasoned evaluation of tenure-track faculty</a:t>
            </a:r>
          </a:p>
          <a:p>
            <a:pPr>
              <a:spcBef>
                <a:spcPts val="1800"/>
              </a:spcBef>
              <a:defRPr/>
            </a:pPr>
            <a:r>
              <a:rPr lang="en-CA" sz="2400" dirty="0" smtClean="0"/>
              <a:t>yields the most equitable and justifiable outcomes for the candidate and for the University</a:t>
            </a:r>
          </a:p>
          <a:p>
            <a:pPr>
              <a:spcBef>
                <a:spcPts val="1800"/>
              </a:spcBef>
              <a:defRPr/>
            </a:pPr>
            <a:r>
              <a:rPr lang="en-CA" sz="2400" dirty="0" smtClean="0"/>
              <a:t>offers faculty members an opportunity for constructive dialogue</a:t>
            </a:r>
          </a:p>
          <a:p>
            <a:pPr>
              <a:spcBef>
                <a:spcPts val="1800"/>
              </a:spcBef>
              <a:defRPr/>
            </a:pPr>
            <a:r>
              <a:rPr lang="en-CA" sz="2400" dirty="0" smtClean="0"/>
              <a:t>recognizes and rewards the high standard of academic performance for which tenure is granted</a:t>
            </a:r>
          </a:p>
          <a:p>
            <a:pPr>
              <a:spcBef>
                <a:spcPts val="1800"/>
              </a:spcBef>
              <a:defRPr/>
            </a:pPr>
            <a:r>
              <a:rPr lang="en-CA" sz="2400" dirty="0" smtClean="0"/>
              <a:t>refrains from deferring </a:t>
            </a:r>
            <a:r>
              <a:rPr lang="en-US" sz="2400" dirty="0" smtClean="0"/>
              <a:t>difficult </a:t>
            </a:r>
            <a:r>
              <a:rPr lang="en-US" sz="2400" dirty="0"/>
              <a:t>judgments to </a:t>
            </a:r>
            <a:r>
              <a:rPr lang="en-US" sz="2400" dirty="0" smtClean="0"/>
              <a:t>a UTC, to the Principal and/or Provost, </a:t>
            </a:r>
            <a:r>
              <a:rPr lang="en-US" sz="2400" dirty="0"/>
              <a:t>or </a:t>
            </a:r>
            <a:r>
              <a:rPr lang="en-US" sz="2400" dirty="0" smtClean="0"/>
              <a:t>to the University Tenure Appeals Committee</a:t>
            </a:r>
            <a:endParaRPr lang="en-US" sz="2400" dirty="0"/>
          </a:p>
          <a:p>
            <a:pPr>
              <a:spcBef>
                <a:spcPts val="1800"/>
              </a:spcBef>
              <a:defRPr/>
            </a:pPr>
            <a:r>
              <a:rPr lang="en-CA" sz="2400" dirty="0" smtClean="0"/>
              <a:t> </a:t>
            </a:r>
            <a:endParaRPr lang="en-CA" sz="2400" dirty="0"/>
          </a:p>
          <a:p>
            <a:pPr marL="0" indent="0">
              <a:spcBef>
                <a:spcPts val="1800"/>
              </a:spcBef>
              <a:buNone/>
              <a:defRPr/>
            </a:pPr>
            <a:endParaRPr lang="en-CA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CA" sz="2400" dirty="0" smtClean="0"/>
          </a:p>
          <a:p>
            <a:pPr>
              <a:spcBef>
                <a:spcPts val="1800"/>
              </a:spcBef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731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The Importance of Tenure Decisions</a:t>
            </a:r>
            <a:endParaRPr lang="en-US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  <a:defRPr/>
            </a:pPr>
            <a:r>
              <a:rPr lang="en-CA" sz="2700" dirty="0" smtClean="0"/>
              <a:t>Tenure decisions, core to defining McGill University, must guided by the following questions:</a:t>
            </a:r>
          </a:p>
          <a:p>
            <a:pPr>
              <a:spcBef>
                <a:spcPts val="1800"/>
              </a:spcBef>
              <a:defRPr/>
            </a:pPr>
            <a:r>
              <a:rPr lang="en-CA" sz="2700" dirty="0"/>
              <a:t>Does the </a:t>
            </a:r>
            <a:r>
              <a:rPr lang="en-CA" sz="2700" dirty="0" smtClean="0"/>
              <a:t>Candidate’s </a:t>
            </a:r>
            <a:r>
              <a:rPr lang="en-CA" sz="2700" dirty="0"/>
              <a:t>performance meet the criteria established for the </a:t>
            </a:r>
            <a:r>
              <a:rPr lang="en-CA" sz="2700" dirty="0" smtClean="0"/>
              <a:t>Department/Faculty/Library</a:t>
            </a:r>
            <a:r>
              <a:rPr lang="en-CA" sz="2700" dirty="0"/>
              <a:t>, and </a:t>
            </a:r>
            <a:r>
              <a:rPr lang="en-CA" sz="2700" dirty="0" smtClean="0"/>
              <a:t>University, </a:t>
            </a:r>
            <a:r>
              <a:rPr lang="en-CA" sz="2700" dirty="0"/>
              <a:t>on the three dimensions of academic duties?</a:t>
            </a:r>
          </a:p>
          <a:p>
            <a:pPr>
              <a:spcBef>
                <a:spcPts val="1800"/>
              </a:spcBef>
              <a:defRPr/>
            </a:pPr>
            <a:r>
              <a:rPr lang="en-CA" sz="2700" dirty="0"/>
              <a:t>Can the </a:t>
            </a:r>
            <a:r>
              <a:rPr lang="en-CA" sz="2700" dirty="0" smtClean="0"/>
              <a:t>Candidate and </a:t>
            </a:r>
            <a:r>
              <a:rPr lang="en-CA" sz="2700" dirty="0"/>
              <a:t>his or her work be taken as “representative” of </a:t>
            </a:r>
            <a:r>
              <a:rPr lang="en-CA" sz="2700" dirty="0" smtClean="0"/>
              <a:t>McGill University’s high standards?</a:t>
            </a:r>
            <a:endParaRPr lang="en-CA" sz="2700" dirty="0"/>
          </a:p>
          <a:p>
            <a:pPr>
              <a:spcBef>
                <a:spcPts val="1800"/>
              </a:spcBef>
              <a:defRPr/>
            </a:pPr>
            <a:r>
              <a:rPr lang="en-CA" sz="2700" dirty="0"/>
              <a:t>Will the tenure decision be good for the </a:t>
            </a:r>
            <a:r>
              <a:rPr lang="en-CA" sz="2700" dirty="0" smtClean="0"/>
              <a:t>Department/ Faculty/Library</a:t>
            </a:r>
            <a:r>
              <a:rPr lang="en-CA" sz="2700" dirty="0"/>
              <a:t>, and the University?</a:t>
            </a:r>
            <a:endParaRPr lang="en-US" sz="2700" dirty="0"/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CA" sz="27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96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 smtClean="0"/>
              <a:t>Discussion and Feedback</a:t>
            </a:r>
          </a:p>
          <a:p>
            <a:pPr marL="0" indent="0" algn="ctr">
              <a:spcBef>
                <a:spcPts val="1800"/>
              </a:spcBef>
              <a:buNone/>
            </a:pPr>
            <a:endParaRPr lang="en-US" dirty="0" smtClean="0"/>
          </a:p>
          <a:p>
            <a:pPr algn="ctr">
              <a:spcBef>
                <a:spcPts val="1800"/>
              </a:spcBef>
              <a:buNone/>
            </a:pPr>
            <a:r>
              <a:rPr lang="en-US" dirty="0" smtClean="0"/>
              <a:t>Comments?</a:t>
            </a:r>
          </a:p>
          <a:p>
            <a:pPr algn="ctr">
              <a:spcBef>
                <a:spcPts val="1800"/>
              </a:spcBef>
              <a:buNone/>
            </a:pPr>
            <a:r>
              <a:rPr lang="en-US" dirty="0" smtClean="0"/>
              <a:t>Questions?</a:t>
            </a:r>
          </a:p>
          <a:p>
            <a:pPr algn="ctr">
              <a:spcBef>
                <a:spcPts val="1800"/>
              </a:spcBef>
              <a:buNone/>
            </a:pPr>
            <a:r>
              <a:rPr lang="en-US" dirty="0" smtClean="0"/>
              <a:t>Suggestions?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44196" y="2849865"/>
            <a:ext cx="634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Tenure at McGill 2016-2017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370</Words>
  <Application>Microsoft Macintosh PowerPoint</Application>
  <PresentationFormat>On-screen Show (4:3)</PresentationFormat>
  <Paragraphs>58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Importance of Tenure Decisions</vt:lpstr>
      <vt:lpstr>Rationale of Tenure </vt:lpstr>
      <vt:lpstr>Privileges of Tenure </vt:lpstr>
      <vt:lpstr>Responsibilities of Tenure</vt:lpstr>
      <vt:lpstr>Elements of a Sound and Rigorous Tenure Process</vt:lpstr>
      <vt:lpstr>The Importance of Tenure Decisions</vt:lpstr>
      <vt:lpstr>PowerPoint Presentation</vt:lpstr>
    </vt:vector>
  </TitlesOfParts>
  <Company>McGill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bcroma1</dc:creator>
  <cp:lastModifiedBy>Angela Campbell</cp:lastModifiedBy>
  <cp:revision>179</cp:revision>
  <dcterms:created xsi:type="dcterms:W3CDTF">2008-12-22T18:15:45Z</dcterms:created>
  <dcterms:modified xsi:type="dcterms:W3CDTF">2015-10-03T18:27:32Z</dcterms:modified>
</cp:coreProperties>
</file>