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  <p:sldMasterId id="2147483732" r:id="rId6"/>
    <p:sldMasterId id="2147483744" r:id="rId7"/>
    <p:sldMasterId id="2147483756" r:id="rId8"/>
  </p:sldMasterIdLst>
  <p:sldIdLst>
    <p:sldId id="256" r:id="rId9"/>
    <p:sldId id="292" r:id="rId10"/>
    <p:sldId id="294" r:id="rId11"/>
    <p:sldId id="271" r:id="rId12"/>
    <p:sldId id="270" r:id="rId13"/>
    <p:sldId id="273" r:id="rId14"/>
    <p:sldId id="274" r:id="rId15"/>
    <p:sldId id="275" r:id="rId16"/>
    <p:sldId id="277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6" r:id="rId26"/>
    <p:sldId id="288" r:id="rId27"/>
    <p:sldId id="289" r:id="rId28"/>
    <p:sldId id="291" r:id="rId29"/>
    <p:sldId id="295" r:id="rId30"/>
    <p:sldId id="293" r:id="rId31"/>
    <p:sldId id="296" r:id="rId32"/>
    <p:sldId id="297" r:id="rId33"/>
    <p:sldId id="29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/>
              <a:t>20/11/2015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533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/>
              <a:t>20/11/2015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583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/>
              <a:t>20/11/2015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200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560D-9010-2449-BAE9-09E95DA52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1825-8121-0044-9E58-61B2730E2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14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560D-9010-2449-BAE9-09E95DA52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1825-8121-0044-9E58-61B2730E2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88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560D-9010-2449-BAE9-09E95DA52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1825-8121-0044-9E58-61B2730E2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708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560D-9010-2449-BAE9-09E95DA52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1825-8121-0044-9E58-61B2730E2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77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560D-9010-2449-BAE9-09E95DA52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1825-8121-0044-9E58-61B2730E2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09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560D-9010-2449-BAE9-09E95DA52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1825-8121-0044-9E58-61B2730E2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11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560D-9010-2449-BAE9-09E95DA52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1825-8121-0044-9E58-61B2730E2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560D-9010-2449-BAE9-09E95DA52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1825-8121-0044-9E58-61B2730E2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62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/>
              <a:t>20/11/2015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8229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560D-9010-2449-BAE9-09E95DA52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1825-8121-0044-9E58-61B2730E2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879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560D-9010-2449-BAE9-09E95DA52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1825-8121-0044-9E58-61B2730E2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24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560D-9010-2449-BAE9-09E95DA52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1825-8121-0044-9E58-61B2730E2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58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5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9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03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988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392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491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4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/>
              <a:t>20/11/2015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5603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578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51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51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888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88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8906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053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154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290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6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/>
              <a:t>20/11/2015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3863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49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722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971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338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206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601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095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039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030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4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/>
              <a:t>20/11/2015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91343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2239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837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887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745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379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493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892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338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583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27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/>
              <a:t>20/11/2015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64056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2289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322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010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992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019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188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039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630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612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25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/>
              <a:t>20/11/2015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40525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88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995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135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227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356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772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2340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692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704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5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/>
              <a:t>20/11/2015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4760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073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361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119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989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423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749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776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66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87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DB9E-0F08-4FB6-A04A-2A317E6CF621}" type="datetimeFigureOut">
              <a:rPr lang="en-CA" smtClean="0"/>
              <a:t>20/11/2015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5F9-8C6A-406B-9652-E0441C9052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234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5DB9E-0F08-4FB6-A04A-2A317E6CF621}" type="datetimeFigureOut">
              <a:rPr lang="en-CA" smtClean="0"/>
              <a:t>20/11/2015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835F9-8C6A-406B-9652-E0441C9052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196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AD8560D-9010-2449-BAE9-09E95DA52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9CC1825-8121-0044-9E58-61B2730E2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2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88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6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5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5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5DB9E-0F08-4FB6-A04A-2A317E6CF62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835F9-8C6A-406B-9652-E0441C90527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5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ivreenfrancais.mcgill.ca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vivremcgillenfrancais.scs@mcgill.ca" TargetMode="External"/><Relationship Id="rId4" Type="http://schemas.openxmlformats.org/officeDocument/2006/relationships/hyperlink" Target="mailto:manon.gadbois@mcgill.c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orraine.bush@mcgill.c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gill.ca/students/advising/foradvisor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rgaret.colton@mcgill.ca" TargetMode="External"/><Relationship Id="rId4" Type="http://schemas.openxmlformats.org/officeDocument/2006/relationships/hyperlink" Target="mailto:penny.kaill-vinish@mcgill.c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an.Bottomer@mcgill.c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indy.Mancuso@mcgill.ca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jp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mailto:emily.yung@mcgill.ca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www.mcgillmentalhealthhub.ca/" TargetMode="External"/><Relationship Id="rId9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gill.ca/mwc/tutorial-servic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wc@mcgill.ca" TargetMode="External"/><Relationship Id="rId5" Type="http://schemas.openxmlformats.org/officeDocument/2006/relationships/hyperlink" Target="http://www.mcgill.ca/mwc/courses/placement-tests" TargetMode="External"/><Relationship Id="rId4" Type="http://schemas.openxmlformats.org/officeDocument/2006/relationships/hyperlink" Target="http://www.mcgill.ca/mwc/tutorial-service/workshop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.maillet@mcgill.c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undergrad.mentoring@mcgill.ca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Mcgill.ca/mentori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gill.ca/peerprogram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g"/><Relationship Id="rId4" Type="http://schemas.openxmlformats.org/officeDocument/2006/relationships/hyperlink" Target="mailto:peersupport@mcgill.c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disabilities.students@mcgill.ca" TargetMode="External"/><Relationship Id="rId7" Type="http://schemas.openxmlformats.org/officeDocument/2006/relationships/hyperlink" Target="mailto:patricia.diazdelcastillo@mcgill.c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Relationship Id="rId6" Type="http://schemas.openxmlformats.org/officeDocument/2006/relationships/hyperlink" Target="mailto:jessica.giles@mcgill.ca" TargetMode="External"/><Relationship Id="rId5" Type="http://schemas.openxmlformats.org/officeDocument/2006/relationships/hyperlink" Target="mailto:tanja.beck@mcgill.ca" TargetMode="External"/><Relationship Id="rId4" Type="http://schemas.openxmlformats.org/officeDocument/2006/relationships/hyperlink" Target="mailto:teri.Phillips@mcgill.c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gill.ca/applyin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6.xml"/><Relationship Id="rId5" Type="http://schemas.openxmlformats.org/officeDocument/2006/relationships/hyperlink" Target="mailto:karen.jbari@mcgill.ca" TargetMode="External"/><Relationship Id="rId4" Type="http://schemas.openxmlformats.org/officeDocument/2006/relationships/hyperlink" Target="http://www.mcgill.ca/students/transfercredit/prospectiv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amantha.goldberg@mcgill.c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Health.promotion@mcgill.c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cgill.ca/healthymcgil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Bianca.tetrault@mcgill.c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arol.clelland@mcgill.c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groups/DobsonCentreCommunity/" TargetMode="External"/><Relationship Id="rId5" Type="http://schemas.openxmlformats.org/officeDocument/2006/relationships/hyperlink" Target="http://twitter.com/DobsonCentre" TargetMode="External"/><Relationship Id="rId4" Type="http://schemas.openxmlformats.org/officeDocument/2006/relationships/hyperlink" Target="http://www.facebook.com/DobsonCentr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nimbus-ssl.mcgill.ca/exsa/search/searchEquivalency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cgill.ca/students/transfercredit/course-equivalency-faqs" TargetMode="External"/><Relationship Id="rId5" Type="http://schemas.openxmlformats.org/officeDocument/2006/relationships/hyperlink" Target="mailto:ceqadmin@mcgill.ca" TargetMode="External"/><Relationship Id="rId4" Type="http://schemas.openxmlformats.org/officeDocument/2006/relationships/hyperlink" Target="http://www.mcgill.ca/mathscitabl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39" y="1164499"/>
            <a:ext cx="6858000" cy="3389087"/>
          </a:xfrm>
        </p:spPr>
        <p:txBody>
          <a:bodyPr>
            <a:normAutofit/>
          </a:bodyPr>
          <a:lstStyle/>
          <a:p>
            <a:r>
              <a:rPr lang="en-CA" sz="5400" b="1" dirty="0">
                <a:solidFill>
                  <a:srgbClr val="FF0000"/>
                </a:solidFill>
              </a:rPr>
              <a:t>Speed (Up)Dating</a:t>
            </a:r>
            <a:r>
              <a:rPr lang="en-CA" sz="5400" b="1" dirty="0"/>
              <a:t/>
            </a:r>
            <a:br>
              <a:rPr lang="en-CA" sz="5400" b="1" dirty="0"/>
            </a:b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sz="3000" b="1" dirty="0" smtClean="0"/>
              <a:t>19 November 2015</a:t>
            </a:r>
            <a:r>
              <a:rPr lang="en-CA" sz="3000" b="1" dirty="0"/>
              <a:t/>
            </a:r>
            <a:br>
              <a:rPr lang="en-CA" sz="3000" b="1" dirty="0"/>
            </a:br>
            <a:r>
              <a:rPr lang="en-CA" sz="3000" b="1" dirty="0" smtClean="0"/>
              <a:t>Leacock 232</a:t>
            </a:r>
            <a:endParaRPr lang="en-CA" sz="3000" b="1" dirty="0"/>
          </a:p>
        </p:txBody>
      </p:sp>
    </p:spTree>
    <p:extLst>
      <p:ext uri="{BB962C8B-B14F-4D97-AF65-F5344CB8AC3E}">
        <p14:creationId xmlns:p14="http://schemas.microsoft.com/office/powerpoint/2010/main" val="263558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b="1" i="1" dirty="0">
                <a:solidFill>
                  <a:srgbClr val="FF0000"/>
                </a:solidFill>
              </a:rPr>
              <a:t>New Initiative</a:t>
            </a:r>
            <a:br>
              <a:rPr lang="en-CA" b="1" i="1" dirty="0">
                <a:solidFill>
                  <a:srgbClr val="FF0000"/>
                </a:solidFill>
              </a:rPr>
            </a:br>
            <a:r>
              <a:rPr lang="en-CA" b="1" i="1" dirty="0" err="1">
                <a:solidFill>
                  <a:srgbClr val="FF0000"/>
                </a:solidFill>
              </a:rPr>
              <a:t>Découvrez</a:t>
            </a:r>
            <a:r>
              <a:rPr lang="en-CA" b="1" i="1" dirty="0">
                <a:solidFill>
                  <a:srgbClr val="FF0000"/>
                </a:solidFill>
              </a:rPr>
              <a:t> le “French Side” de McGill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1" y="1690689"/>
            <a:ext cx="8577329" cy="4948170"/>
          </a:xfrm>
        </p:spPr>
        <p:txBody>
          <a:bodyPr>
            <a:noAutofit/>
          </a:bodyPr>
          <a:lstStyle/>
          <a:p>
            <a:r>
              <a:rPr lang="en-US" sz="1600" b="1" dirty="0"/>
              <a:t>Objective: Create a portal and a promotional campaign that promote the University’s French opportunities to the surrounding community (on campus and in Montreal)</a:t>
            </a:r>
            <a:endParaRPr lang="en-CA" sz="1600" b="1" dirty="0"/>
          </a:p>
          <a:p>
            <a:r>
              <a:rPr lang="en-US" sz="1600" b="1" dirty="0"/>
              <a:t>Targeted People: McGill employees, McGill students and people from the community – </a:t>
            </a:r>
            <a:r>
              <a:rPr lang="en-US" sz="1600" b="1" dirty="0" err="1"/>
              <a:t>francophones</a:t>
            </a:r>
            <a:r>
              <a:rPr lang="en-US" sz="1600" b="1" dirty="0"/>
              <a:t> and non </a:t>
            </a:r>
            <a:r>
              <a:rPr lang="en-US" sz="1600" b="1" dirty="0" err="1"/>
              <a:t>francophones</a:t>
            </a:r>
            <a:r>
              <a:rPr lang="en-US" sz="1600" b="1" dirty="0"/>
              <a:t>, actual or future prospects</a:t>
            </a:r>
          </a:p>
          <a:p>
            <a:endParaRPr lang="en-CA" sz="1600" b="1" dirty="0"/>
          </a:p>
          <a:p>
            <a:pPr>
              <a:tabLst>
                <a:tab pos="0" algn="l"/>
              </a:tabLst>
            </a:pPr>
            <a:r>
              <a:rPr lang="en-US" sz="1600" b="1" i="1" dirty="0"/>
              <a:t>Un “site” </a:t>
            </a:r>
            <a:r>
              <a:rPr lang="en-US" sz="1600" b="1" i="1" dirty="0" err="1"/>
              <a:t>vaut</a:t>
            </a:r>
            <a:r>
              <a:rPr lang="en-US" sz="1600" b="1" i="1" dirty="0"/>
              <a:t> mille mots </a:t>
            </a:r>
            <a:r>
              <a:rPr lang="en-US" sz="1600" b="1" dirty="0"/>
              <a:t>– 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en-US" sz="1600" b="1" dirty="0"/>
              <a:t>	      Let’s explore the website and the promotional video: </a:t>
            </a:r>
            <a:r>
              <a:rPr lang="en-US" sz="1600" b="1" dirty="0">
                <a:hlinkClick r:id="rId3"/>
              </a:rPr>
              <a:t>http://vivreenfrancais.mcgill.ca/</a:t>
            </a:r>
            <a:r>
              <a:rPr lang="en-US" sz="1600" b="1" dirty="0"/>
              <a:t> </a:t>
            </a:r>
            <a:endParaRPr lang="en-CA" sz="1600" b="1" dirty="0"/>
          </a:p>
          <a:p>
            <a:pPr>
              <a:tabLst>
                <a:tab pos="0" algn="l"/>
              </a:tabLst>
            </a:pPr>
            <a:endParaRPr lang="en-CA" sz="1600" b="1" dirty="0"/>
          </a:p>
          <a:p>
            <a:pPr marL="0" indent="0">
              <a:buNone/>
              <a:tabLst>
                <a:tab pos="0" algn="l"/>
              </a:tabLst>
            </a:pPr>
            <a:endParaRPr lang="en-CA" sz="1600" b="1" dirty="0"/>
          </a:p>
          <a:p>
            <a:pPr marL="0" indent="0">
              <a:buNone/>
              <a:tabLst>
                <a:tab pos="0" algn="l"/>
              </a:tabLst>
            </a:pPr>
            <a:r>
              <a:rPr lang="en-US" sz="1600" b="1" dirty="0"/>
              <a:t>Language and Intercultural Communication – School of Continuing Studies</a:t>
            </a:r>
            <a:endParaRPr lang="en-CA" sz="1600" b="1" dirty="0"/>
          </a:p>
          <a:p>
            <a:pPr marL="0" indent="0">
              <a:buNone/>
              <a:tabLst>
                <a:tab pos="0" algn="l"/>
              </a:tabLst>
            </a:pPr>
            <a:r>
              <a:rPr lang="en-CA" sz="1600" b="1" dirty="0"/>
              <a:t>Manon </a:t>
            </a:r>
            <a:r>
              <a:rPr lang="en-CA" sz="1600" b="1" dirty="0" err="1"/>
              <a:t>Gadbois</a:t>
            </a:r>
            <a:endParaRPr lang="en-CA" sz="1600" b="1" dirty="0"/>
          </a:p>
          <a:p>
            <a:pPr marL="0" indent="0">
              <a:buNone/>
              <a:tabLst>
                <a:tab pos="0" algn="l"/>
              </a:tabLst>
            </a:pPr>
            <a:r>
              <a:rPr lang="en-US" sz="1600" b="1" dirty="0"/>
              <a:t>Program Coordinator &amp; Project Leader for the </a:t>
            </a:r>
            <a:r>
              <a:rPr lang="en-US" sz="1600" b="1" i="1" dirty="0"/>
              <a:t>Vivre McGill en </a:t>
            </a:r>
            <a:r>
              <a:rPr lang="en-US" sz="1600" b="1" i="1" dirty="0" err="1"/>
              <a:t>français</a:t>
            </a:r>
            <a:r>
              <a:rPr lang="en-US" sz="1600" b="1" dirty="0"/>
              <a:t> Initiative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en-US" sz="1600" b="1" dirty="0"/>
              <a:t>T: 514 398-2142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en-US" sz="1600" b="1" dirty="0">
                <a:hlinkClick r:id="rId4"/>
              </a:rPr>
              <a:t>manon.gadbois@mcgill.ca</a:t>
            </a:r>
            <a:r>
              <a:rPr lang="en-US" sz="1600" b="1" dirty="0"/>
              <a:t> or </a:t>
            </a:r>
            <a:r>
              <a:rPr lang="en-US" sz="1600" b="1" dirty="0">
                <a:hlinkClick r:id="rId5"/>
              </a:rPr>
              <a:t>vivremcgillenfrancais.scs@mcgill.ca</a:t>
            </a:r>
            <a:r>
              <a:rPr lang="en-US" sz="1600" b="1" dirty="0"/>
              <a:t> </a:t>
            </a:r>
            <a:endParaRPr lang="en-CA" sz="1600" b="1" dirty="0"/>
          </a:p>
        </p:txBody>
      </p:sp>
    </p:spTree>
    <p:extLst>
      <p:ext uri="{BB962C8B-B14F-4D97-AF65-F5344CB8AC3E}">
        <p14:creationId xmlns:p14="http://schemas.microsoft.com/office/powerpoint/2010/main" val="25843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b="1" i="1" dirty="0">
                <a:solidFill>
                  <a:srgbClr val="FF0000"/>
                </a:solidFill>
              </a:rPr>
              <a:t>Counselling Service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1" y="1690689"/>
            <a:ext cx="8577329" cy="4948170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0" algn="l"/>
              </a:tabLst>
            </a:pPr>
            <a:r>
              <a:rPr lang="en-CA" sz="2100" b="1" dirty="0"/>
              <a:t>1. Mental Health First Aid</a:t>
            </a:r>
          </a:p>
          <a:p>
            <a:pPr defTabSz="685800">
              <a:spcBef>
                <a:spcPts val="750"/>
              </a:spcBef>
            </a:pPr>
            <a:r>
              <a:rPr lang="en-CA" sz="2100" dirty="0">
                <a:solidFill>
                  <a:prstClr val="black"/>
                </a:solidFill>
              </a:rPr>
              <a:t>2-day training, increase mental health literacy &amp; learn tools for supporting students in distress </a:t>
            </a:r>
            <a:r>
              <a:rPr lang="en-CA" sz="2100" dirty="0">
                <a:solidFill>
                  <a:srgbClr val="FF0000"/>
                </a:solidFill>
              </a:rPr>
              <a:t>Contact: </a:t>
            </a:r>
            <a:r>
              <a:rPr lang="en-CA" sz="2100" dirty="0">
                <a:solidFill>
                  <a:srgbClr val="FF0000"/>
                </a:solidFill>
                <a:hlinkClick r:id="rId3"/>
              </a:rPr>
              <a:t>lorraine.bush@mcgill.ca</a:t>
            </a:r>
            <a:endParaRPr lang="en-CA" sz="2100" dirty="0">
              <a:solidFill>
                <a:srgbClr val="FF0000"/>
              </a:solidFill>
            </a:endParaRPr>
          </a:p>
          <a:p>
            <a:pPr marL="0" indent="0" defTabSz="685800">
              <a:spcBef>
                <a:spcPts val="750"/>
              </a:spcBef>
              <a:buNone/>
            </a:pPr>
            <a:endParaRPr lang="en-CA" sz="2100" dirty="0">
              <a:solidFill>
                <a:srgbClr val="FF0000"/>
              </a:solidFill>
            </a:endParaRPr>
          </a:p>
          <a:p>
            <a:pPr marL="0" indent="0" defTabSz="685800">
              <a:spcBef>
                <a:spcPts val="750"/>
              </a:spcBef>
              <a:buNone/>
            </a:pPr>
            <a:r>
              <a:rPr lang="en-CA" sz="2100" b="1" dirty="0"/>
              <a:t>2. Specialized Teams 	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en-CA" sz="2100" dirty="0"/>
              <a:t>In the Consultation Meeting student may request: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en-CA" sz="2100" b="1" i="1" dirty="0"/>
              <a:t>Substance Misuse Team: </a:t>
            </a:r>
            <a:r>
              <a:rPr lang="en-CA" sz="2100" dirty="0"/>
              <a:t>work on issues related to alcohol or substance use      </a:t>
            </a:r>
            <a:endParaRPr lang="en-CA" sz="2100" dirty="0" smtClean="0"/>
          </a:p>
          <a:p>
            <a:pPr marL="0" indent="0" defTabSz="685800">
              <a:spcBef>
                <a:spcPts val="750"/>
              </a:spcBef>
              <a:buNone/>
            </a:pPr>
            <a:r>
              <a:rPr lang="en-CA" sz="2100" b="1" i="1" dirty="0" smtClean="0"/>
              <a:t>PRIDE </a:t>
            </a:r>
            <a:r>
              <a:rPr lang="en-CA" sz="2100" b="1" i="1" dirty="0"/>
              <a:t>Team: </a:t>
            </a:r>
            <a:r>
              <a:rPr lang="en-CA" sz="2100" dirty="0"/>
              <a:t>sensitive to LGBTQ issues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en-CA" sz="2100" dirty="0"/>
              <a:t>		*NEW*</a:t>
            </a:r>
            <a:r>
              <a:rPr lang="en-CA" sz="2100" dirty="0">
                <a:solidFill>
                  <a:srgbClr val="FF0000"/>
                </a:solidFill>
              </a:rPr>
              <a:t> </a:t>
            </a:r>
            <a:r>
              <a:rPr lang="en-CA" sz="2100" b="1" dirty="0">
                <a:solidFill>
                  <a:srgbClr val="FF0000"/>
                </a:solidFill>
              </a:rPr>
              <a:t>Sexual Diversity Discussion Group </a:t>
            </a:r>
            <a:r>
              <a:rPr lang="en-CA" sz="2100" dirty="0"/>
              <a:t>(online registration)</a:t>
            </a:r>
          </a:p>
          <a:p>
            <a:pPr marL="0" indent="0" defTabSz="685800">
              <a:spcBef>
                <a:spcPts val="750"/>
              </a:spcBef>
              <a:buNone/>
            </a:pPr>
            <a:endParaRPr lang="en-CA" sz="2100" dirty="0"/>
          </a:p>
          <a:p>
            <a:pPr marL="0" lvl="0" indent="0">
              <a:buNone/>
              <a:tabLst>
                <a:tab pos="0" algn="l"/>
              </a:tabLst>
            </a:pPr>
            <a:r>
              <a:rPr lang="en-CA" sz="2100" b="1" dirty="0">
                <a:solidFill>
                  <a:prstClr val="black"/>
                </a:solidFill>
              </a:rPr>
              <a:t>3. December Workshops &amp; Online Self-help </a:t>
            </a:r>
            <a:endParaRPr lang="en-CA" sz="2100" b="1" dirty="0"/>
          </a:p>
        </p:txBody>
      </p:sp>
    </p:spTree>
    <p:extLst>
      <p:ext uri="{BB962C8B-B14F-4D97-AF65-F5344CB8AC3E}">
        <p14:creationId xmlns:p14="http://schemas.microsoft.com/office/powerpoint/2010/main" val="236886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b="1" i="1" dirty="0">
                <a:solidFill>
                  <a:srgbClr val="FF0000"/>
                </a:solidFill>
              </a:rPr>
              <a:t>News from </a:t>
            </a:r>
            <a:r>
              <a:rPr lang="en-CA" b="1" i="1" dirty="0" err="1">
                <a:solidFill>
                  <a:srgbClr val="FF0000"/>
                </a:solidFill>
              </a:rPr>
              <a:t>ODoS</a:t>
            </a:r>
            <a:endParaRPr lang="en-CA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1" y="1690689"/>
            <a:ext cx="8577329" cy="49481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2000" b="1" dirty="0"/>
              <a:t>Two new advising initiatives from the Office of the Dean of Students for 2015/2016:</a:t>
            </a:r>
          </a:p>
          <a:p>
            <a:pPr marL="0" indent="0">
              <a:buNone/>
            </a:pPr>
            <a:endParaRPr lang="en-CA" sz="1100" b="1" dirty="0"/>
          </a:p>
          <a:p>
            <a:r>
              <a:rPr lang="en-CA" sz="1800" b="1" dirty="0"/>
              <a:t>Dean of Students Award for Excellence in Undergraduate Student Advising</a:t>
            </a:r>
          </a:p>
          <a:p>
            <a:pPr lvl="1"/>
            <a:r>
              <a:rPr lang="en-CA" sz="1600" dirty="0"/>
              <a:t>All advising staff (administrative and academic) are eligible to be nominated for the new annual Award, by either a student or colleague</a:t>
            </a:r>
          </a:p>
          <a:p>
            <a:pPr lvl="1"/>
            <a:r>
              <a:rPr lang="en-CA" sz="1600" dirty="0"/>
              <a:t>Nomination deadline: March 1, 2016</a:t>
            </a:r>
          </a:p>
          <a:p>
            <a:pPr lvl="1"/>
            <a:r>
              <a:rPr lang="en-CA" sz="1600" dirty="0"/>
              <a:t>Prize: $500, and the admiration of all!</a:t>
            </a:r>
          </a:p>
          <a:p>
            <a:pPr lvl="1"/>
            <a:r>
              <a:rPr lang="en-CA" sz="1600" dirty="0"/>
              <a:t>Details and nomination instructions on the Advising website</a:t>
            </a:r>
          </a:p>
          <a:p>
            <a:r>
              <a:rPr lang="en-CA" sz="1800" b="1" dirty="0"/>
              <a:t>Advising Support Fund</a:t>
            </a:r>
          </a:p>
          <a:p>
            <a:pPr lvl="1"/>
            <a:r>
              <a:rPr lang="en-CA" sz="1600" dirty="0"/>
              <a:t>$1000.00 per year (June 1 – May 31) is now available to advising offices, units or groups to support staff or student-facing advising initiatives or activities</a:t>
            </a:r>
          </a:p>
          <a:p>
            <a:pPr lvl="1"/>
            <a:r>
              <a:rPr lang="en-CA" sz="1600" dirty="0"/>
              <a:t>Up to $200 per request (one request from a unit/office/group per year)</a:t>
            </a:r>
          </a:p>
          <a:p>
            <a:pPr lvl="1"/>
            <a:r>
              <a:rPr lang="en-CA" sz="1600" dirty="0"/>
              <a:t>Application and details on the Advising website</a:t>
            </a:r>
          </a:p>
          <a:p>
            <a:r>
              <a:rPr lang="en-CA" sz="1800" b="1" dirty="0"/>
              <a:t>For more information: </a:t>
            </a:r>
            <a:r>
              <a:rPr lang="en-CA" sz="1800" b="1" dirty="0">
                <a:hlinkClick r:id="rId3"/>
              </a:rPr>
              <a:t>https://www.mcgill.ca/students/advising/foradvisors</a:t>
            </a:r>
            <a:endParaRPr lang="en-CA" sz="1200" b="1" dirty="0"/>
          </a:p>
          <a:p>
            <a:pPr marL="0" indent="0">
              <a:buNone/>
              <a:tabLst>
                <a:tab pos="0" algn="l"/>
              </a:tabLst>
            </a:pPr>
            <a:endParaRPr lang="en-CA" sz="1200" b="1" dirty="0"/>
          </a:p>
          <a:p>
            <a:pPr marL="0" indent="0">
              <a:buNone/>
              <a:tabLst>
                <a:tab pos="0" algn="l"/>
              </a:tabLst>
            </a:pPr>
            <a:r>
              <a:rPr lang="en-CA" sz="1400" b="1" dirty="0"/>
              <a:t>*Questions? Penny Kaill-Vinish – </a:t>
            </a:r>
            <a:r>
              <a:rPr lang="en-CA" sz="1400" b="1" dirty="0">
                <a:hlinkClick r:id="rId4"/>
              </a:rPr>
              <a:t>penny.kaill-vinish@mcgill.ca</a:t>
            </a:r>
            <a:r>
              <a:rPr lang="en-CA" sz="1400" b="1" dirty="0"/>
              <a:t> / Margaret Colton – </a:t>
            </a:r>
            <a:r>
              <a:rPr lang="en-CA" sz="1400" b="1" dirty="0">
                <a:hlinkClick r:id="rId5"/>
              </a:rPr>
              <a:t>margaret.colton@mcgill.ca</a:t>
            </a:r>
            <a:endParaRPr lang="en-CA" sz="1400" b="1" dirty="0"/>
          </a:p>
        </p:txBody>
      </p:sp>
    </p:spTree>
    <p:extLst>
      <p:ext uri="{BB962C8B-B14F-4D97-AF65-F5344CB8AC3E}">
        <p14:creationId xmlns:p14="http://schemas.microsoft.com/office/powerpoint/2010/main" val="40534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Georgia" panose="02040502050405020303" pitchFamily="18" charset="0"/>
              </a:rPr>
              <a:t>Experiential Learning</a:t>
            </a:r>
            <a:br>
              <a:rPr lang="en-US" sz="32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en-US" sz="3200" b="1" i="1" dirty="0">
                <a:solidFill>
                  <a:srgbClr val="FF0000"/>
                </a:solidFill>
                <a:latin typeface="Georgia" panose="02040502050405020303" pitchFamily="18" charset="0"/>
              </a:rPr>
              <a:t>&amp;</a:t>
            </a:r>
            <a:br>
              <a:rPr lang="en-US" sz="32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en-US" sz="3200" b="1" i="1" dirty="0">
                <a:solidFill>
                  <a:srgbClr val="FF0000"/>
                </a:solidFill>
                <a:latin typeface="Georgia" panose="02040502050405020303" pitchFamily="18" charset="0"/>
              </a:rPr>
              <a:t>Reflection Initiatives</a:t>
            </a:r>
            <a:endParaRPr lang="en-CA" sz="32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1" y="1690689"/>
            <a:ext cx="8577329" cy="49481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1400" i="1" dirty="0">
                <a:solidFill>
                  <a:srgbClr val="0070C0"/>
                </a:solidFill>
                <a:latin typeface="Georgia" panose="02040502050405020303" pitchFamily="18" charset="0"/>
              </a:rPr>
              <a:t>Help students to make the most of their experience and degree, to make sense of things and make a bigger plan for their lives</a:t>
            </a:r>
          </a:p>
          <a:p>
            <a:pPr marL="0" indent="0">
              <a:buNone/>
            </a:pPr>
            <a:r>
              <a:rPr lang="en-CA" sz="1400" u="sng" dirty="0" err="1">
                <a:solidFill>
                  <a:srgbClr val="0070C0"/>
                </a:solidFill>
                <a:latin typeface="Georgia" panose="02040502050405020303" pitchFamily="18" charset="0"/>
              </a:rPr>
              <a:t>eX</a:t>
            </a:r>
            <a:r>
              <a:rPr lang="en-CA" sz="1400" u="sng" dirty="0">
                <a:solidFill>
                  <a:srgbClr val="0070C0"/>
                </a:solidFill>
                <a:latin typeface="Georgia" panose="02040502050405020303" pitchFamily="18" charset="0"/>
              </a:rPr>
              <a:t> Program</a:t>
            </a:r>
            <a:r>
              <a:rPr lang="en-CA" sz="1400" dirty="0">
                <a:solidFill>
                  <a:srgbClr val="0070C0"/>
                </a:solidFill>
                <a:latin typeface="Georgia" panose="02040502050405020303" pitchFamily="18" charset="0"/>
              </a:rPr>
              <a:t>:</a:t>
            </a:r>
            <a:endParaRPr lang="en-CA" sz="1400" dirty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endParaRPr lang="en-CA" sz="1400" b="1" dirty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>
                <a:latin typeface="Georgia" panose="02040502050405020303" pitchFamily="18" charset="0"/>
              </a:rPr>
              <a:t>Pre-experience workshop (goal setting and mindful engagement)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 err="1">
                <a:latin typeface="Georgia" panose="02040502050405020303" pitchFamily="18" charset="0"/>
              </a:rPr>
              <a:t>eXBook</a:t>
            </a:r>
            <a:r>
              <a:rPr lang="en-US" sz="1400" dirty="0">
                <a:latin typeface="Georgia" panose="02040502050405020303" pitchFamily="18" charset="0"/>
              </a:rPr>
              <a:t> (tool – guiding questions, self-assessment and reflection)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>
                <a:latin typeface="Georgia" panose="02040502050405020303" pitchFamily="18" charset="0"/>
              </a:rPr>
              <a:t>Post-experience reflection workshop (guided reflection on skills and personal and professional development)</a:t>
            </a:r>
            <a:endParaRPr lang="en-CA" sz="1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CA" sz="1400" b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CA" sz="1400" u="sng" dirty="0" err="1">
                <a:solidFill>
                  <a:srgbClr val="0070C0"/>
                </a:solidFill>
                <a:latin typeface="Georgia" panose="02040502050405020303" pitchFamily="18" charset="0"/>
              </a:rPr>
              <a:t>CaPS</a:t>
            </a:r>
            <a:r>
              <a:rPr lang="en-CA" sz="1400" u="sng" dirty="0">
                <a:solidFill>
                  <a:srgbClr val="0070C0"/>
                </a:solidFill>
                <a:latin typeface="Georgia" panose="02040502050405020303" pitchFamily="18" charset="0"/>
              </a:rPr>
              <a:t> Degree Menus</a:t>
            </a:r>
            <a:r>
              <a:rPr lang="en-CA" sz="1400" dirty="0">
                <a:solidFill>
                  <a:srgbClr val="0070C0"/>
                </a:solidFill>
                <a:latin typeface="Georgia" panose="02040502050405020303" pitchFamily="18" charset="0"/>
              </a:rPr>
              <a:t>:</a:t>
            </a:r>
          </a:p>
          <a:p>
            <a:endParaRPr lang="en-CA" sz="1400" b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>
                <a:latin typeface="Georgia" panose="02040502050405020303" pitchFamily="18" charset="0"/>
              </a:rPr>
              <a:t>Provide students with a clear visual “map” for their time at McGill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>
                <a:latin typeface="Georgia" panose="02040502050405020303" pitchFamily="18" charset="0"/>
              </a:rPr>
              <a:t>“Four-Year Plan” plus “What Can I do with my Degree?” and More!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>
                <a:latin typeface="Georgia" panose="02040502050405020303" pitchFamily="18" charset="0"/>
              </a:rPr>
              <a:t>Advice and information on academics, wellness, involvement and career planning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>
                <a:latin typeface="Georgia" panose="02040502050405020303" pitchFamily="18" charset="0"/>
              </a:rPr>
              <a:t>Tool for staff (particularly in advising and recruitment) and students</a:t>
            </a:r>
            <a:endParaRPr lang="en-CA" sz="1400" dirty="0">
              <a:latin typeface="Georgia" panose="02040502050405020303" pitchFamily="18" charset="0"/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  <a:tabLst>
                <a:tab pos="0" algn="l"/>
              </a:tabLst>
            </a:pPr>
            <a:endParaRPr lang="en-CA" sz="14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n-CA" sz="1400" dirty="0">
                <a:solidFill>
                  <a:srgbClr val="FF0000"/>
                </a:solidFill>
                <a:latin typeface="Georgia" panose="02040502050405020303" pitchFamily="18" charset="0"/>
              </a:rPr>
              <a:t>McGill Career Planning Service (</a:t>
            </a:r>
            <a:r>
              <a:rPr lang="en-CA" sz="1400" dirty="0" err="1">
                <a:solidFill>
                  <a:srgbClr val="FF0000"/>
                </a:solidFill>
                <a:latin typeface="Georgia" panose="02040502050405020303" pitchFamily="18" charset="0"/>
              </a:rPr>
              <a:t>CaPS</a:t>
            </a:r>
            <a:r>
              <a:rPr lang="en-CA" sz="1400" dirty="0">
                <a:solidFill>
                  <a:srgbClr val="FF0000"/>
                </a:solidFill>
                <a:latin typeface="Georgia" panose="02040502050405020303" pitchFamily="18" charset="0"/>
              </a:rPr>
              <a:t>)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n-CA" sz="1400" dirty="0">
                <a:latin typeface="Georgia" panose="02040502050405020303" pitchFamily="18" charset="0"/>
              </a:rPr>
              <a:t>Jan Bottomer, M.A. Music and Arts Career Advisor; </a:t>
            </a:r>
            <a:r>
              <a:rPr lang="en-US" sz="1400" dirty="0">
                <a:latin typeface="Georgia" panose="02040502050405020303" pitchFamily="18" charset="0"/>
                <a:hlinkClick r:id="rId3"/>
              </a:rPr>
              <a:t>Jan.Bottomer@mcgill.ca</a:t>
            </a:r>
            <a:r>
              <a:rPr lang="en-US" sz="1400" dirty="0">
                <a:latin typeface="Georgia" panose="02040502050405020303" pitchFamily="18" charset="0"/>
              </a:rPr>
              <a:t> </a:t>
            </a:r>
            <a:endParaRPr lang="en-CA" sz="1400" dirty="0">
              <a:latin typeface="Georgia" panose="02040502050405020303" pitchFamily="18" charset="0"/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n-CA" sz="1400" dirty="0">
                <a:latin typeface="Georgia" panose="02040502050405020303" pitchFamily="18" charset="0"/>
              </a:rPr>
              <a:t>Cindy Mancuso M.Ed. Career Counsellor; </a:t>
            </a:r>
            <a:r>
              <a:rPr lang="en-CA" sz="1400" dirty="0">
                <a:latin typeface="Georgia" panose="02040502050405020303" pitchFamily="18" charset="0"/>
                <a:hlinkClick r:id="rId4"/>
              </a:rPr>
              <a:t>Cindy.Mancuso@mcgill.ca</a:t>
            </a:r>
            <a:endParaRPr lang="en-CA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67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b="1" i="1" dirty="0">
                <a:solidFill>
                  <a:srgbClr val="FF0000"/>
                </a:solidFill>
              </a:rPr>
              <a:t>Mental Health Service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6968" y="1518076"/>
            <a:ext cx="2866030" cy="4948170"/>
          </a:xfrm>
        </p:spPr>
        <p:txBody>
          <a:bodyPr>
            <a:normAutofit/>
          </a:bodyPr>
          <a:lstStyle/>
          <a:p>
            <a:pPr marL="342900" indent="-342900">
              <a:buNone/>
            </a:pPr>
            <a:r>
              <a:rPr lang="en-CA" sz="1600" b="1" dirty="0" smtClean="0"/>
              <a:t>1. McGill Mental Health Hub </a:t>
            </a:r>
            <a:br>
              <a:rPr lang="en-CA" sz="1600" b="1" dirty="0" smtClean="0"/>
            </a:br>
            <a:r>
              <a:rPr lang="en-CA" sz="1600" b="1" dirty="0" smtClean="0"/>
              <a:t/>
            </a:r>
            <a:br>
              <a:rPr lang="en-CA" sz="1600" b="1" dirty="0" smtClean="0"/>
            </a:br>
            <a:r>
              <a:rPr lang="en-US" sz="1600" dirty="0" smtClean="0"/>
              <a:t>Connecting students to support and information surrounding mental </a:t>
            </a:r>
            <a:br>
              <a:rPr lang="en-US" sz="1600" dirty="0" smtClean="0"/>
            </a:br>
            <a:r>
              <a:rPr lang="en-US" sz="1600" dirty="0" smtClean="0"/>
              <a:t>well-being</a:t>
            </a:r>
          </a:p>
          <a:p>
            <a:pPr marL="342900" indent="-342900" algn="ctr">
              <a:buNone/>
            </a:pPr>
            <a:r>
              <a:rPr lang="en-US" sz="1600" dirty="0" smtClean="0">
                <a:hlinkClick r:id="rId4"/>
              </a:rPr>
              <a:t>mcgillmentalhealthhub.ca</a:t>
            </a:r>
            <a:r>
              <a:rPr lang="en-US" sz="1600" dirty="0" smtClean="0"/>
              <a:t> </a:t>
            </a:r>
          </a:p>
          <a:p>
            <a:pPr marL="342900" indent="-342900">
              <a:buNone/>
            </a:pPr>
            <a:endParaRPr lang="en-CA" sz="1600" b="1" dirty="0" smtClean="0"/>
          </a:p>
          <a:p>
            <a:pPr marL="0" indent="0">
              <a:buNone/>
              <a:tabLst>
                <a:tab pos="0" algn="l"/>
              </a:tabLst>
            </a:pPr>
            <a:endParaRPr lang="en-CA" sz="1600" b="1" dirty="0" smtClean="0"/>
          </a:p>
          <a:p>
            <a:pPr marL="0" indent="0">
              <a:buNone/>
              <a:tabLst>
                <a:tab pos="0" algn="l"/>
              </a:tabLst>
            </a:pPr>
            <a:endParaRPr lang="en-CA" sz="1600" b="1" dirty="0" smtClean="0"/>
          </a:p>
          <a:p>
            <a:pPr marL="0" indent="0">
              <a:buNone/>
              <a:tabLst>
                <a:tab pos="0" algn="l"/>
              </a:tabLst>
            </a:pPr>
            <a:endParaRPr lang="en-CA" sz="1600" b="1" dirty="0" smtClean="0"/>
          </a:p>
          <a:p>
            <a:pPr marL="0" indent="0">
              <a:buNone/>
              <a:tabLst>
                <a:tab pos="0" algn="l"/>
              </a:tabLst>
            </a:pPr>
            <a:endParaRPr lang="en-CA" sz="1600" b="1" dirty="0" smtClean="0"/>
          </a:p>
          <a:p>
            <a:pPr marL="0" indent="0">
              <a:buNone/>
              <a:tabLst>
                <a:tab pos="0" algn="l"/>
              </a:tabLst>
            </a:pPr>
            <a:endParaRPr lang="en-CA" sz="1600" b="1" dirty="0"/>
          </a:p>
        </p:txBody>
      </p:sp>
      <p:pic>
        <p:nvPicPr>
          <p:cNvPr id="6" name="Picture 2" descr="C:\Documents and Settings\mstuse\My Documents\Downloads\logo_04-02.png"/>
          <p:cNvPicPr>
            <a:picLocks noChangeAspect="1" noChangeArrowheads="1"/>
          </p:cNvPicPr>
          <p:nvPr/>
        </p:nvPicPr>
        <p:blipFill>
          <a:blip r:embed="rId5" cstate="print"/>
          <a:srcRect l="16142" r="21351"/>
          <a:stretch>
            <a:fillRect/>
          </a:stretch>
        </p:blipFill>
        <p:spPr bwMode="auto">
          <a:xfrm>
            <a:off x="580653" y="3478259"/>
            <a:ext cx="2483893" cy="1986891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49610" y="5718412"/>
            <a:ext cx="2937569" cy="8188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kumimoji="0" lang="en-CA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Mental Health Service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kumimoji="0" lang="en-CA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Emily Yung</a:t>
            </a:r>
            <a:br>
              <a:rPr kumimoji="0" lang="en-CA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CA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Mental Health Education Coordinator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kumimoji="0" lang="en-CA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emily.yung@mcgill.ca</a:t>
            </a:r>
            <a:r>
              <a:rPr kumimoji="0" lang="en-CA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CA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C:\Documents and Settings\mstuse\Desktop\Emily\Bell\Reskins\mcGill_websiteMockup_007 (1).png"/>
          <p:cNvPicPr>
            <a:picLocks noChangeAspect="1" noChangeArrowheads="1"/>
          </p:cNvPicPr>
          <p:nvPr/>
        </p:nvPicPr>
        <p:blipFill>
          <a:blip r:embed="rId7" cstate="print"/>
          <a:srcRect b="1205"/>
          <a:stretch>
            <a:fillRect/>
          </a:stretch>
        </p:blipFill>
        <p:spPr bwMode="auto">
          <a:xfrm>
            <a:off x="3488879" y="1618752"/>
            <a:ext cx="2454264" cy="4667535"/>
          </a:xfrm>
          <a:prstGeom prst="rect">
            <a:avLst/>
          </a:prstGeom>
          <a:noFill/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73155"/>
              </p:ext>
            </p:extLst>
          </p:nvPr>
        </p:nvGraphicFramePr>
        <p:xfrm>
          <a:off x="6561229" y="1515707"/>
          <a:ext cx="1960562" cy="243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Acrobat Document" r:id="rId8" imgW="3906000" imgH="4847040" progId="AcroExch.Document.7">
                  <p:embed/>
                </p:oleObj>
              </mc:Choice>
              <mc:Fallback>
                <p:oleObj name="Acrobat Document" r:id="rId8" imgW="3906000" imgH="4847040" progId="AcroExch.Document.7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229" y="1515707"/>
                        <a:ext cx="1960562" cy="2436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6407170" y="4039541"/>
            <a:ext cx="2606722" cy="3092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2. WRAP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Group </a:t>
            </a:r>
            <a:r>
              <a:rPr lang="en-US" sz="1400" dirty="0" err="1" smtClean="0"/>
              <a:t>psychoeducation</a:t>
            </a:r>
            <a:r>
              <a:rPr lang="en-US" sz="1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6 sessions, 2 hours each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Learn about wellness and creating plans to cope with stress/triggers/crises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Funded by Innovation Fund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en-CA" sz="1400" b="1" dirty="0" smtClean="0"/>
              <a:t>3. Emergency Hours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en-CA" sz="1400" dirty="0" smtClean="0"/>
              <a:t>11am – 2pm weekdays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tabLst>
                <a:tab pos="0" algn="l"/>
              </a:tabLst>
              <a:defRPr/>
            </a:pPr>
            <a:r>
              <a:rPr lang="en-CA" sz="1400" b="1" dirty="0" smtClean="0"/>
              <a:t>4. Medical Notes Policy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endParaRPr lang="en-US" sz="1400" dirty="0" smtClean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endParaRPr kumimoji="0" lang="en-CA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endParaRPr kumimoji="0" lang="en-CA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endParaRPr kumimoji="0" lang="en-CA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endParaRPr kumimoji="0" lang="en-CA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601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b="1" i="1" dirty="0">
                <a:solidFill>
                  <a:srgbClr val="FF0000"/>
                </a:solidFill>
              </a:rPr>
              <a:t>Academic Writing:</a:t>
            </a:r>
            <a:br>
              <a:rPr lang="en-CA" b="1" i="1" dirty="0">
                <a:solidFill>
                  <a:srgbClr val="FF0000"/>
                </a:solidFill>
              </a:rPr>
            </a:br>
            <a:r>
              <a:rPr lang="en-CA" b="1" i="1" dirty="0">
                <a:solidFill>
                  <a:srgbClr val="FF0000"/>
                </a:solidFill>
              </a:rPr>
              <a:t>Additional Support for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1" y="1690689"/>
            <a:ext cx="8577329" cy="49481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1600" b="1" dirty="0"/>
              <a:t>Student-tutor meeting time increased:</a:t>
            </a:r>
            <a:r>
              <a:rPr lang="en-CA" sz="1600" dirty="0"/>
              <a:t> Up to 7 hours per student, per semester; undergrads and grads</a:t>
            </a:r>
          </a:p>
          <a:p>
            <a:pPr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1600" dirty="0"/>
              <a:t>McGill Writing Centre Tutorial Service: </a:t>
            </a:r>
            <a:r>
              <a:rPr lang="en-CA" sz="1600" b="1" dirty="0">
                <a:solidFill>
                  <a:srgbClr val="FF0000"/>
                </a:solidFill>
                <a:hlinkClick r:id="rId3"/>
              </a:rPr>
              <a:t>http://www.mcgill.ca/mwc/tutorial-service</a:t>
            </a:r>
            <a:endParaRPr lang="en-CA" sz="16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dirty="0"/>
              <a:t>“Crunch-time” writing workshops: </a:t>
            </a:r>
            <a:r>
              <a:rPr lang="en-US" sz="1600" dirty="0"/>
              <a:t>A selection of 2-hour workshops designed to support students with end-of-term assignments</a:t>
            </a:r>
          </a:p>
          <a:p>
            <a:pPr marL="0" indent="2286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Descriptions and schedule:</a:t>
            </a:r>
          </a:p>
          <a:p>
            <a:pPr marL="0" indent="2286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F0000"/>
                </a:solidFill>
                <a:hlinkClick r:id="rId4"/>
              </a:rPr>
              <a:t>http://www.mcgill.ca/mwc/tutorial-service/workshops</a:t>
            </a:r>
            <a:endParaRPr lang="en-US" sz="16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dirty="0"/>
              <a:t>Placement testing for Winter 2016 academic writing credit courses: </a:t>
            </a:r>
            <a:r>
              <a:rPr lang="en-US" sz="1600" dirty="0"/>
              <a:t>Early testing for ESL students who don’t want to wait until January to plan their schedules</a:t>
            </a:r>
          </a:p>
          <a:p>
            <a:pPr marL="0" indent="2286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1600" dirty="0"/>
              <a:t>Schedule: </a:t>
            </a:r>
            <a:r>
              <a:rPr lang="en-CA" sz="1600" b="1" dirty="0">
                <a:solidFill>
                  <a:srgbClr val="FF0000"/>
                </a:solidFill>
                <a:hlinkClick r:id="rId5"/>
              </a:rPr>
              <a:t>http://www.mcgill.ca/mwc/courses/placement-tests</a:t>
            </a:r>
            <a:endParaRPr lang="en-CA" sz="1600" b="1" dirty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0" algn="l"/>
              </a:tabLst>
            </a:pPr>
            <a:endParaRPr lang="en-CA" sz="1600" b="1" dirty="0"/>
          </a:p>
          <a:p>
            <a:pPr marL="0" indent="0">
              <a:buNone/>
              <a:tabLst>
                <a:tab pos="0" algn="l"/>
              </a:tabLst>
            </a:pPr>
            <a:r>
              <a:rPr lang="en-CA" sz="1600" b="1" dirty="0"/>
              <a:t>The McGill Writing Centre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en-US" sz="1600" u="sng" dirty="0">
                <a:hlinkClick r:id="rId6"/>
              </a:rPr>
              <a:t>mwc@mcgill.ca</a:t>
            </a:r>
            <a:endParaRPr lang="en-CA" sz="1600" b="1" dirty="0"/>
          </a:p>
        </p:txBody>
      </p:sp>
    </p:spTree>
    <p:extLst>
      <p:ext uri="{BB962C8B-B14F-4D97-AF65-F5344CB8AC3E}">
        <p14:creationId xmlns:p14="http://schemas.microsoft.com/office/powerpoint/2010/main" val="108947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b="1" i="1" dirty="0">
                <a:solidFill>
                  <a:srgbClr val="FF0000"/>
                </a:solidFill>
              </a:rPr>
              <a:t>McGill Family Resources </a:t>
            </a:r>
            <a:r>
              <a:rPr lang="en-US" b="1" i="1" dirty="0" smtClean="0">
                <a:solidFill>
                  <a:srgbClr val="FF0000"/>
                </a:solidFill>
              </a:rPr>
              <a:t/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Coordinator- </a:t>
            </a:r>
            <a:r>
              <a:rPr lang="en-US" b="1" i="1" dirty="0">
                <a:solidFill>
                  <a:srgbClr val="FF0000"/>
                </a:solidFill>
              </a:rPr>
              <a:t>SEDE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1" y="1690689"/>
            <a:ext cx="8577329" cy="4948170"/>
          </a:xfrm>
        </p:spPr>
        <p:txBody>
          <a:bodyPr>
            <a:noAutofit/>
          </a:bodyPr>
          <a:lstStyle/>
          <a:p>
            <a:endParaRPr lang="en-CA" sz="1600" dirty="0"/>
          </a:p>
          <a:p>
            <a:pPr>
              <a:buFont typeface="Arial"/>
              <a:buChar char="•"/>
            </a:pPr>
            <a:r>
              <a:rPr lang="en-CA" sz="1600" b="1" dirty="0"/>
              <a:t>An SPF funded project w/ goal to institutionalize McGill FCP by 2017.</a:t>
            </a:r>
            <a:endParaRPr lang="en-CA" sz="1600" dirty="0"/>
          </a:p>
          <a:p>
            <a:pPr>
              <a:buFont typeface="Arial"/>
              <a:buChar char="•"/>
            </a:pPr>
            <a:r>
              <a:rPr lang="en-CA" sz="1600" b="1" dirty="0"/>
              <a:t>Assist staff &amp; student parents via research, support, advocacy, centralize resources</a:t>
            </a:r>
            <a:endParaRPr lang="en-CA" sz="1600" dirty="0"/>
          </a:p>
          <a:p>
            <a:pPr>
              <a:buFont typeface="Arial"/>
              <a:buChar char="•"/>
            </a:pPr>
            <a:r>
              <a:rPr lang="en-CA" sz="1600" b="1" dirty="0"/>
              <a:t>Current projects: Drop ins, Webinar, SWAP, Collective Kitchen, Focus groups, workshops.</a:t>
            </a:r>
            <a:endParaRPr lang="en-CA" sz="1600" dirty="0"/>
          </a:p>
          <a:p>
            <a:pPr>
              <a:lnSpc>
                <a:spcPct val="100000"/>
              </a:lnSpc>
            </a:pPr>
            <a:endParaRPr lang="en-CA" sz="1600" dirty="0"/>
          </a:p>
          <a:p>
            <a:pPr>
              <a:lnSpc>
                <a:spcPct val="100000"/>
              </a:lnSpc>
            </a:pPr>
            <a:endParaRPr lang="en-CA" sz="1600" dirty="0"/>
          </a:p>
          <a:p>
            <a:pPr>
              <a:lnSpc>
                <a:spcPct val="100000"/>
              </a:lnSpc>
            </a:pPr>
            <a:endParaRPr lang="en-CA" sz="1600" dirty="0"/>
          </a:p>
          <a:p>
            <a:pPr>
              <a:lnSpc>
                <a:spcPct val="100000"/>
              </a:lnSpc>
            </a:pPr>
            <a:endParaRPr lang="en-CA" sz="1600" dirty="0"/>
          </a:p>
          <a:p>
            <a:pPr>
              <a:lnSpc>
                <a:spcPct val="100000"/>
              </a:lnSpc>
            </a:pPr>
            <a:endParaRPr lang="en-CA" sz="1600" dirty="0"/>
          </a:p>
          <a:p>
            <a:pPr marL="0" indent="0">
              <a:lnSpc>
                <a:spcPct val="100000"/>
              </a:lnSpc>
              <a:buNone/>
            </a:pPr>
            <a:r>
              <a:rPr lang="en-CA" sz="1600" b="1" dirty="0"/>
              <a:t>McGill Social Equity and Diversity Education Office (SEDE)</a:t>
            </a:r>
            <a:endParaRPr lang="en-CA" sz="1600" dirty="0"/>
          </a:p>
          <a:p>
            <a:pPr marL="0" indent="0">
              <a:lnSpc>
                <a:spcPct val="100000"/>
              </a:lnSpc>
              <a:buNone/>
            </a:pPr>
            <a:r>
              <a:rPr lang="en-CA" sz="1600" b="1" dirty="0"/>
              <a:t>Tanya Lalonde, Family Resources Coordinator </a:t>
            </a:r>
            <a:endParaRPr lang="en-CA" sz="1600" dirty="0"/>
          </a:p>
          <a:p>
            <a:pPr marL="0" indent="0">
              <a:lnSpc>
                <a:spcPct val="100000"/>
              </a:lnSpc>
              <a:buNone/>
            </a:pPr>
            <a:r>
              <a:rPr lang="en-CA" sz="1600" b="1" dirty="0"/>
              <a:t>Family.coordinator@mcgill.ca</a:t>
            </a:r>
            <a:endParaRPr lang="en-CA" sz="1600" dirty="0"/>
          </a:p>
          <a:p>
            <a:pPr marL="0" indent="0">
              <a:lnSpc>
                <a:spcPct val="100000"/>
              </a:lnSpc>
              <a:buNone/>
            </a:pPr>
            <a:r>
              <a:rPr lang="en-CA" sz="1600" b="1" dirty="0"/>
              <a:t>FB: McGill Family Care Program - SEDE</a:t>
            </a:r>
          </a:p>
        </p:txBody>
      </p:sp>
    </p:spTree>
    <p:extLst>
      <p:ext uri="{BB962C8B-B14F-4D97-AF65-F5344CB8AC3E}">
        <p14:creationId xmlns:p14="http://schemas.microsoft.com/office/powerpoint/2010/main" val="13938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CA" b="1" i="1" dirty="0">
                <a:solidFill>
                  <a:srgbClr val="FF0000"/>
                </a:solidFill>
              </a:rPr>
              <a:t>Advising syllabus: </a:t>
            </a:r>
            <a:br>
              <a:rPr lang="en-CA" b="1" i="1" dirty="0">
                <a:solidFill>
                  <a:srgbClr val="FF0000"/>
                </a:solidFill>
              </a:rPr>
            </a:br>
            <a:r>
              <a:rPr lang="en-CA" b="1" i="1" dirty="0">
                <a:solidFill>
                  <a:srgbClr val="FF0000"/>
                </a:solidFill>
              </a:rPr>
              <a:t>An adaptable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1" y="1690689"/>
            <a:ext cx="8577329" cy="4948170"/>
          </a:xfrm>
        </p:spPr>
        <p:txBody>
          <a:bodyPr>
            <a:noAutofit/>
          </a:bodyPr>
          <a:lstStyle/>
          <a:p>
            <a:endParaRPr lang="en-CA" sz="1600" dirty="0"/>
          </a:p>
          <a:p>
            <a:r>
              <a:rPr lang="en-CA" sz="2000" b="1" dirty="0"/>
              <a:t>Advising syllabus : What it is?</a:t>
            </a:r>
          </a:p>
          <a:p>
            <a:pPr marL="0" indent="0">
              <a:buNone/>
            </a:pPr>
            <a:endParaRPr lang="en-CA" sz="2000" b="1" dirty="0"/>
          </a:p>
          <a:p>
            <a:r>
              <a:rPr lang="en-CA" sz="2000" b="1" dirty="0"/>
              <a:t>Rationale : Why use one?</a:t>
            </a:r>
          </a:p>
          <a:p>
            <a:pPr>
              <a:tabLst>
                <a:tab pos="0" algn="l"/>
              </a:tabLst>
            </a:pPr>
            <a:endParaRPr lang="en-CA" sz="2000" b="1" dirty="0"/>
          </a:p>
          <a:p>
            <a:pPr>
              <a:tabLst>
                <a:tab pos="0" algn="l"/>
              </a:tabLst>
            </a:pPr>
            <a:r>
              <a:rPr lang="en-US" sz="2000" b="1" dirty="0"/>
              <a:t>Adaptable template : Create your own</a:t>
            </a:r>
            <a:endParaRPr lang="en-CA" sz="2000" b="1" dirty="0"/>
          </a:p>
          <a:p>
            <a:pPr marL="0" indent="0">
              <a:buNone/>
              <a:tabLst>
                <a:tab pos="0" algn="l"/>
              </a:tabLst>
            </a:pPr>
            <a:endParaRPr lang="en-CA" sz="1050" b="1" dirty="0"/>
          </a:p>
          <a:p>
            <a:pPr marL="0" indent="0">
              <a:buNone/>
              <a:tabLst>
                <a:tab pos="0" algn="l"/>
              </a:tabLst>
            </a:pPr>
            <a:endParaRPr lang="en-CA" sz="1050" b="1" dirty="0"/>
          </a:p>
          <a:p>
            <a:pPr marL="0" indent="0">
              <a:buNone/>
              <a:tabLst>
                <a:tab pos="0" algn="l"/>
              </a:tabLst>
            </a:pPr>
            <a:r>
              <a:rPr lang="en-US" sz="1600" b="1" dirty="0"/>
              <a:t>For more information, or to access the templates, please email </a:t>
            </a:r>
            <a:r>
              <a:rPr lang="en-US" sz="1600" b="1" dirty="0">
                <a:hlinkClick r:id="rId3"/>
              </a:rPr>
              <a:t>michelle.maillet@mcgill.ca</a:t>
            </a:r>
            <a:r>
              <a:rPr lang="en-US" sz="1600" b="1" dirty="0"/>
              <a:t> </a:t>
            </a:r>
            <a:endParaRPr lang="en-CA" sz="1600" b="1" dirty="0"/>
          </a:p>
          <a:p>
            <a:pPr marL="0" indent="0">
              <a:buNone/>
              <a:tabLst>
                <a:tab pos="0" algn="l"/>
              </a:tabLst>
            </a:pPr>
            <a:endParaRPr lang="en-US" sz="1050" b="1" dirty="0"/>
          </a:p>
          <a:p>
            <a:pPr marL="0" indent="0">
              <a:buNone/>
              <a:tabLst>
                <a:tab pos="0" algn="l"/>
              </a:tabLst>
            </a:pPr>
            <a:endParaRPr lang="en-CA" sz="105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n-CA" sz="1600" b="1" dirty="0"/>
              <a:t>McGill Academic Advisers Network (AAN)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n-CA" sz="1600" b="1" dirty="0"/>
              <a:t>Advising Syllabus Committee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n-US" sz="1400" dirty="0"/>
              <a:t>Dr. Julie Major, </a:t>
            </a:r>
            <a:r>
              <a:rPr lang="en-US" sz="1100" dirty="0"/>
              <a:t>Program Adviser, Faculty of Agricultural and Environmental Sciences</a:t>
            </a:r>
            <a:endParaRPr lang="en-CA" sz="3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n-CA" sz="1400" dirty="0"/>
              <a:t>Kathy Roulet</a:t>
            </a:r>
            <a:r>
              <a:rPr lang="en-CA" sz="1100" dirty="0"/>
              <a:t>, Program Adviser, McGill School of Environment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n-CA" sz="1400" dirty="0"/>
              <a:t>Michelle Maillet</a:t>
            </a:r>
            <a:r>
              <a:rPr lang="en-CA" sz="1100" dirty="0"/>
              <a:t>, Program Adviser, Department of Geography</a:t>
            </a:r>
          </a:p>
        </p:txBody>
      </p:sp>
    </p:spTree>
    <p:extLst>
      <p:ext uri="{BB962C8B-B14F-4D97-AF65-F5344CB8AC3E}">
        <p14:creationId xmlns:p14="http://schemas.microsoft.com/office/powerpoint/2010/main" val="19171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2873"/>
            <a:ext cx="6400800" cy="130103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Reimagining Mentoring…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Across McGill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3095" y="1492959"/>
            <a:ext cx="78899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/>
              <a:buChar char="•"/>
            </a:pPr>
            <a:r>
              <a:rPr lang="en-US" sz="2200" b="1" dirty="0" smtClean="0">
                <a:solidFill>
                  <a:srgbClr val="FF0000"/>
                </a:solidFill>
              </a:rPr>
              <a:t>What’s in a name?</a:t>
            </a:r>
          </a:p>
        </p:txBody>
      </p:sp>
      <p:pic>
        <p:nvPicPr>
          <p:cNvPr id="8" name="Picture 7" descr="Mentoring-logo-FINA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83" y="6180418"/>
            <a:ext cx="2108033" cy="6775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65412" y="1976434"/>
            <a:ext cx="726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defTabSz="457200">
              <a:buFont typeface="Arial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From </a:t>
            </a:r>
            <a:r>
              <a:rPr lang="en-US" b="1" i="1" dirty="0" smtClean="0">
                <a:solidFill>
                  <a:prstClr val="black"/>
                </a:solidFill>
              </a:rPr>
              <a:t>Staff-Student Mentoring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26927" y="2351140"/>
            <a:ext cx="3108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1" indent="-285750" defTabSz="457200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To </a:t>
            </a:r>
            <a:r>
              <a:rPr lang="en-US" b="1" i="1" dirty="0" smtClean="0">
                <a:solidFill>
                  <a:srgbClr val="000000"/>
                </a:solidFill>
              </a:rPr>
              <a:t>Mentoring Across McGill</a:t>
            </a:r>
          </a:p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0493" y="2966484"/>
            <a:ext cx="78899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/>
              <a:buChar char="•"/>
            </a:pPr>
            <a:r>
              <a:rPr lang="en-US" sz="2200" b="1" dirty="0" smtClean="0">
                <a:solidFill>
                  <a:srgbClr val="FF0000"/>
                </a:solidFill>
              </a:rPr>
              <a:t>Growing our program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2105" y="3357944"/>
            <a:ext cx="726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defTabSz="457200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WPC (Widening Participation Committee) mentors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18679" y="3727276"/>
            <a:ext cx="324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1" indent="-285750" defTabSz="457200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NEW! Young alumni </a:t>
            </a:r>
            <a:r>
              <a:rPr lang="en-US" b="1" dirty="0">
                <a:solidFill>
                  <a:srgbClr val="000000"/>
                </a:solidFill>
              </a:rPr>
              <a:t>m</a:t>
            </a:r>
            <a:r>
              <a:rPr lang="en-US" b="1" dirty="0" smtClean="0">
                <a:solidFill>
                  <a:srgbClr val="000000"/>
                </a:solidFill>
              </a:rPr>
              <a:t>entors</a:t>
            </a:r>
          </a:p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0493" y="4373607"/>
            <a:ext cx="78899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/>
              <a:buChar char="•"/>
            </a:pPr>
            <a:r>
              <a:rPr lang="en-US" sz="2200" b="1" dirty="0" smtClean="0">
                <a:solidFill>
                  <a:srgbClr val="FF0000"/>
                </a:solidFill>
              </a:rPr>
              <a:t>Looking forward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24574" y="5491379"/>
            <a:ext cx="726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defTabSz="457200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Pop-up mentoring!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18679" y="4765067"/>
            <a:ext cx="658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Reaching more students and making mentoring more accessible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4633" y="5860711"/>
            <a:ext cx="36913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hlinkClick r:id="rId3"/>
              </a:rPr>
              <a:t>undergrad.mentoring@mcgill.ca</a:t>
            </a:r>
            <a:endParaRPr lang="en-US" dirty="0" smtClean="0">
              <a:solidFill>
                <a:prstClr val="black"/>
              </a:solidFill>
            </a:endParaRPr>
          </a:p>
          <a:p>
            <a:pPr defTabSz="457200"/>
            <a:r>
              <a:rPr lang="en-US" dirty="0" smtClean="0">
                <a:solidFill>
                  <a:prstClr val="black"/>
                </a:solidFill>
                <a:hlinkClick r:id="rId4"/>
              </a:rPr>
              <a:t>Mcgill.ca/mentoring</a:t>
            </a:r>
            <a:r>
              <a:rPr lang="en-US" dirty="0" smtClean="0">
                <a:solidFill>
                  <a:prstClr val="black"/>
                </a:solidFill>
              </a:rPr>
              <a:t>  </a:t>
            </a:r>
          </a:p>
          <a:p>
            <a:pPr defTabSz="457200"/>
            <a:endParaRPr lang="en-US" dirty="0" smtClean="0">
              <a:solidFill>
                <a:prstClr val="black"/>
              </a:solidFill>
            </a:endParaRPr>
          </a:p>
          <a:p>
            <a:pPr defTabSz="457200"/>
            <a:endParaRPr lang="en-US" dirty="0" smtClean="0">
              <a:solidFill>
                <a:prstClr val="black"/>
              </a:solidFill>
            </a:endParaRPr>
          </a:p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24574" y="5122047"/>
            <a:ext cx="7987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defTabSz="457200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Student ambassadors</a:t>
            </a:r>
          </a:p>
        </p:txBody>
      </p:sp>
    </p:spTree>
    <p:extLst>
      <p:ext uri="{BB962C8B-B14F-4D97-AF65-F5344CB8AC3E}">
        <p14:creationId xmlns:p14="http://schemas.microsoft.com/office/powerpoint/2010/main" val="134401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37" y="35658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CA" b="1" dirty="0" smtClean="0">
                <a:solidFill>
                  <a:srgbClr val="FF0000"/>
                </a:solidFill>
              </a:rPr>
              <a:t>Peer Programs Network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1" y="1350236"/>
            <a:ext cx="8577329" cy="528862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9600" b="1" dirty="0" smtClean="0">
                <a:solidFill>
                  <a:srgbClr val="FF0000"/>
                </a:solidFill>
              </a:rPr>
              <a:t>What’s New?</a:t>
            </a:r>
            <a:endParaRPr lang="en-CA" sz="9600" b="1" dirty="0" smtClean="0">
              <a:solidFill>
                <a:srgbClr val="FF0000"/>
              </a:solidFill>
            </a:endParaRPr>
          </a:p>
          <a:p>
            <a:r>
              <a:rPr lang="en-CA" sz="7200" dirty="0" smtClean="0"/>
              <a:t>We have a new name</a:t>
            </a:r>
          </a:p>
          <a:p>
            <a:r>
              <a:rPr lang="en-US" sz="7200" dirty="0" smtClean="0"/>
              <a:t>We have a new logo</a:t>
            </a:r>
          </a:p>
          <a:p>
            <a:r>
              <a:rPr lang="en-US" sz="7200" dirty="0" smtClean="0"/>
              <a:t>We have new programming</a:t>
            </a:r>
            <a:endParaRPr lang="en-CA" sz="7200" dirty="0" smtClean="0"/>
          </a:p>
          <a:p>
            <a:pPr>
              <a:tabLst>
                <a:tab pos="0" algn="l"/>
              </a:tabLst>
            </a:pPr>
            <a:r>
              <a:rPr lang="en-US" sz="7200" dirty="0" smtClean="0"/>
              <a:t>We have </a:t>
            </a:r>
            <a:r>
              <a:rPr lang="en-US" sz="7200" i="1" dirty="0" smtClean="0"/>
              <a:t>Project Development Specialist </a:t>
            </a:r>
          </a:p>
          <a:p>
            <a:pPr lvl="1"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sz="7200" dirty="0" smtClean="0"/>
              <a:t>Alex </a:t>
            </a:r>
            <a:r>
              <a:rPr lang="en-US" sz="7200" dirty="0" err="1" smtClean="0"/>
              <a:t>Megelas</a:t>
            </a:r>
            <a:endParaRPr lang="en-US" sz="7200" dirty="0" smtClean="0"/>
          </a:p>
          <a:p>
            <a:pPr>
              <a:tabLst>
                <a:tab pos="0" algn="l"/>
              </a:tabLst>
            </a:pPr>
            <a:r>
              <a:rPr lang="en-US" sz="7200" dirty="0" smtClean="0"/>
              <a:t>We have new PPN committee team members</a:t>
            </a:r>
          </a:p>
          <a:p>
            <a:pPr lvl="1"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sz="7200" dirty="0" smtClean="0"/>
              <a:t>Michael Dougan, Samantha Goldberg, Andrea Taylor</a:t>
            </a:r>
            <a:endParaRPr lang="en-CA" sz="7200" dirty="0" smtClean="0"/>
          </a:p>
          <a:p>
            <a:pPr marL="0" indent="0">
              <a:buNone/>
              <a:tabLst>
                <a:tab pos="0" algn="l"/>
              </a:tabLst>
            </a:pPr>
            <a:endParaRPr lang="en-US" sz="2000" b="1" dirty="0" smtClean="0"/>
          </a:p>
          <a:p>
            <a:pPr marL="0" indent="0">
              <a:buNone/>
              <a:tabLst>
                <a:tab pos="0" algn="l"/>
              </a:tabLst>
            </a:pPr>
            <a:r>
              <a:rPr lang="en-US" sz="9600" b="1" dirty="0" smtClean="0">
                <a:solidFill>
                  <a:srgbClr val="FF0000"/>
                </a:solidFill>
              </a:rPr>
              <a:t>Who Do We Support?</a:t>
            </a:r>
          </a:p>
          <a:p>
            <a:pPr>
              <a:tabLst>
                <a:tab pos="0" algn="l"/>
              </a:tabLst>
            </a:pPr>
            <a:r>
              <a:rPr lang="en-US" sz="7200" dirty="0" smtClean="0"/>
              <a:t>Students seeking peer support</a:t>
            </a:r>
          </a:p>
          <a:p>
            <a:pPr>
              <a:tabLst>
                <a:tab pos="0" algn="l"/>
              </a:tabLst>
            </a:pPr>
            <a:r>
              <a:rPr lang="en-US" sz="7200" dirty="0" smtClean="0"/>
              <a:t>Students in a peer </a:t>
            </a:r>
            <a:r>
              <a:rPr lang="en-US" sz="7200" dirty="0"/>
              <a:t>s</a:t>
            </a:r>
            <a:r>
              <a:rPr lang="en-US" sz="7200" dirty="0" smtClean="0"/>
              <a:t>upport </a:t>
            </a:r>
            <a:r>
              <a:rPr lang="en-US" sz="7200" dirty="0"/>
              <a:t>r</a:t>
            </a:r>
            <a:r>
              <a:rPr lang="en-US" sz="7200" dirty="0" smtClean="0"/>
              <a:t>ole</a:t>
            </a:r>
          </a:p>
          <a:p>
            <a:pPr>
              <a:tabLst>
                <a:tab pos="0" algn="l"/>
              </a:tabLst>
            </a:pPr>
            <a:r>
              <a:rPr lang="en-US" sz="7200" dirty="0" smtClean="0"/>
              <a:t>Peer </a:t>
            </a:r>
            <a:r>
              <a:rPr lang="en-US" sz="7200" dirty="0"/>
              <a:t>p</a:t>
            </a:r>
            <a:r>
              <a:rPr lang="en-US" sz="7200" dirty="0" smtClean="0"/>
              <a:t>rogram coordinators (staff and students)</a:t>
            </a:r>
          </a:p>
          <a:p>
            <a:pPr marL="0" indent="0">
              <a:buNone/>
              <a:tabLst>
                <a:tab pos="0" algn="l"/>
              </a:tabLst>
            </a:pPr>
            <a:endParaRPr lang="en-US" sz="2000" b="1" dirty="0"/>
          </a:p>
          <a:p>
            <a:pPr marL="0" indent="0">
              <a:buNone/>
              <a:tabLst>
                <a:tab pos="0" algn="l"/>
              </a:tabLst>
            </a:pPr>
            <a:r>
              <a:rPr lang="en-US" sz="9600" b="1" dirty="0" smtClean="0">
                <a:solidFill>
                  <a:srgbClr val="FF0000"/>
                </a:solidFill>
              </a:rPr>
              <a:t>How Can You Learn More?</a:t>
            </a:r>
          </a:p>
          <a:p>
            <a:pPr>
              <a:tabLst>
                <a:tab pos="0" algn="l"/>
              </a:tabLst>
            </a:pPr>
            <a:r>
              <a:rPr lang="en-US" sz="7200" dirty="0" smtClean="0">
                <a:hlinkClick r:id="rId3"/>
              </a:rPr>
              <a:t>www.mcgill.ca/peerprograms</a:t>
            </a:r>
            <a:endParaRPr lang="en-US" sz="7200" dirty="0" smtClean="0"/>
          </a:p>
          <a:p>
            <a:pPr>
              <a:tabLst>
                <a:tab pos="0" algn="l"/>
              </a:tabLst>
            </a:pPr>
            <a:r>
              <a:rPr lang="en-US" sz="7200" dirty="0" smtClean="0">
                <a:hlinkClick r:id="rId4"/>
              </a:rPr>
              <a:t>peersupport@mcgill.ca</a:t>
            </a:r>
            <a:endParaRPr lang="en-US" sz="7200" dirty="0" smtClean="0"/>
          </a:p>
          <a:p>
            <a:pPr>
              <a:tabLst>
                <a:tab pos="0" algn="l"/>
              </a:tabLst>
            </a:pPr>
            <a:endParaRPr lang="en-US" sz="2000" b="1" dirty="0"/>
          </a:p>
          <a:p>
            <a:pPr>
              <a:tabLst>
                <a:tab pos="0" algn="l"/>
              </a:tabLst>
            </a:pPr>
            <a:endParaRPr lang="en-US" sz="2000" b="1" dirty="0" smtClean="0"/>
          </a:p>
          <a:p>
            <a:pPr>
              <a:tabLst>
                <a:tab pos="0" algn="l"/>
              </a:tabLst>
            </a:pPr>
            <a:endParaRPr lang="en-CA" sz="2000" b="1" dirty="0"/>
          </a:p>
          <a:p>
            <a:pPr marL="0" indent="0">
              <a:buNone/>
              <a:tabLst>
                <a:tab pos="0" algn="l"/>
              </a:tabLst>
            </a:pPr>
            <a:endParaRPr lang="en-CA" sz="2000" b="1" dirty="0" smtClean="0"/>
          </a:p>
          <a:p>
            <a:pPr marL="0" indent="0">
              <a:buNone/>
              <a:tabLst>
                <a:tab pos="0" algn="l"/>
              </a:tabLst>
            </a:pPr>
            <a:endParaRPr lang="en-CA" sz="2000" b="1" dirty="0"/>
          </a:p>
          <a:p>
            <a:pPr marL="0" indent="0">
              <a:buNone/>
              <a:tabLst>
                <a:tab pos="0" algn="l"/>
              </a:tabLst>
            </a:pPr>
            <a:endParaRPr lang="en-CA" sz="2000" b="1" dirty="0" smtClean="0"/>
          </a:p>
          <a:p>
            <a:pPr marL="0" indent="0">
              <a:buNone/>
              <a:tabLst>
                <a:tab pos="0" algn="l"/>
              </a:tabLst>
            </a:pPr>
            <a:endParaRPr lang="en-CA" sz="2000" b="1" dirty="0"/>
          </a:p>
          <a:p>
            <a:pPr marL="0" indent="0">
              <a:buNone/>
              <a:tabLst>
                <a:tab pos="0" algn="l"/>
              </a:tabLst>
            </a:pPr>
            <a:r>
              <a:rPr lang="en-CA" sz="2000" b="1" dirty="0" smtClean="0"/>
              <a:t/>
            </a:r>
            <a:br>
              <a:rPr lang="en-CA" sz="2000" b="1" dirty="0" smtClean="0"/>
            </a:br>
            <a:r>
              <a:rPr lang="en-CA" sz="2000" b="1" dirty="0" smtClean="0"/>
              <a:t/>
            </a:r>
            <a:br>
              <a:rPr lang="en-CA" sz="2000" b="1" dirty="0" smtClean="0"/>
            </a:br>
            <a:r>
              <a:rPr lang="en-CA" sz="2000" b="1" dirty="0" smtClean="0"/>
              <a:t/>
            </a:r>
            <a:br>
              <a:rPr lang="en-CA" sz="2000" b="1" dirty="0" smtClean="0"/>
            </a:br>
            <a:endParaRPr lang="en-CA" sz="2000" b="1" dirty="0" smtClean="0"/>
          </a:p>
          <a:p>
            <a:pPr marL="0" indent="0">
              <a:tabLst>
                <a:tab pos="0" algn="l"/>
              </a:tabLst>
            </a:pPr>
            <a:endParaRPr lang="en-C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391">
            <a:off x="6118472" y="1739799"/>
            <a:ext cx="2145958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5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39" y="1164499"/>
            <a:ext cx="6858000" cy="3389087"/>
          </a:xfrm>
        </p:spPr>
        <p:txBody>
          <a:bodyPr>
            <a:normAutofit fontScale="90000"/>
          </a:bodyPr>
          <a:lstStyle/>
          <a:p>
            <a:r>
              <a:rPr lang="en-CA" sz="5400" b="1" dirty="0" smtClean="0">
                <a:solidFill>
                  <a:srgbClr val="FF0000"/>
                </a:solidFill>
              </a:rPr>
              <a:t>Our mission</a:t>
            </a:r>
            <a:r>
              <a:rPr lang="en-CA" sz="5400" b="1" dirty="0" smtClean="0"/>
              <a:t/>
            </a:r>
            <a:br>
              <a:rPr lang="en-CA" sz="5400" b="1" dirty="0" smtClean="0"/>
            </a:br>
            <a:r>
              <a:rPr lang="en-CA" b="1" dirty="0" smtClean="0"/>
              <a:t/>
            </a:r>
            <a:br>
              <a:rPr lang="en-CA" b="1" dirty="0" smtClean="0"/>
            </a:br>
            <a:r>
              <a:rPr lang="en-US" sz="2200" b="1" dirty="0"/>
              <a:t>The mission of the Student Affairs Collective is to provide a supportive, inclusive and empowering forum for all administrative and academic staff who support students, to broaden institutional knowledge, to share best practices, and to offer opportunities for personal and professional development</a:t>
            </a:r>
            <a:r>
              <a:rPr lang="en-US" sz="2200" b="1" dirty="0" smtClean="0"/>
              <a:t>.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-- </a:t>
            </a:r>
            <a:r>
              <a:rPr lang="en-US" sz="2200" i="1" dirty="0"/>
              <a:t>Staff Empowering Staff</a:t>
            </a:r>
            <a:r>
              <a:rPr lang="en-US" sz="3200" dirty="0"/>
              <a:t/>
            </a:r>
            <a:br>
              <a:rPr lang="en-US" sz="3200" dirty="0"/>
            </a:br>
            <a:endParaRPr lang="en-CA" sz="3000" b="1" dirty="0"/>
          </a:p>
        </p:txBody>
      </p:sp>
    </p:spTree>
    <p:extLst>
      <p:ext uri="{BB962C8B-B14F-4D97-AF65-F5344CB8AC3E}">
        <p14:creationId xmlns:p14="http://schemas.microsoft.com/office/powerpoint/2010/main" val="306972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87" y="365126"/>
            <a:ext cx="894869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i="1" dirty="0" smtClean="0">
                <a:solidFill>
                  <a:srgbClr val="FF0000"/>
                </a:solidFill>
              </a:rPr>
              <a:t>Office for Students with Disabilities</a:t>
            </a:r>
            <a:br>
              <a:rPr lang="en-CA" b="1" i="1" dirty="0" smtClean="0">
                <a:solidFill>
                  <a:srgbClr val="FF0000"/>
                </a:solidFill>
              </a:rPr>
            </a:br>
            <a:r>
              <a:rPr lang="en-CA" b="1" i="1" dirty="0" smtClean="0">
                <a:solidFill>
                  <a:srgbClr val="FF0000"/>
                </a:solidFill>
              </a:rPr>
              <a:t>Access, Accommodations and Partnerships</a:t>
            </a:r>
            <a:endParaRPr lang="en-CA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1" y="1690689"/>
            <a:ext cx="8577329" cy="49481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CA" sz="2000" b="1" dirty="0" smtClean="0"/>
          </a:p>
          <a:p>
            <a:pPr>
              <a:tabLst>
                <a:tab pos="0" algn="l"/>
              </a:tabLst>
            </a:pPr>
            <a:r>
              <a:rPr lang="en-CA" sz="2000" b="1" dirty="0" smtClean="0"/>
              <a:t>Access</a:t>
            </a:r>
          </a:p>
          <a:p>
            <a:pPr>
              <a:tabLst>
                <a:tab pos="0" algn="l"/>
              </a:tabLst>
            </a:pPr>
            <a:r>
              <a:rPr lang="en-CA" sz="2000" b="1" dirty="0" smtClean="0"/>
              <a:t>Academic Accommodations</a:t>
            </a:r>
          </a:p>
          <a:p>
            <a:pPr>
              <a:tabLst>
                <a:tab pos="0" algn="l"/>
              </a:tabLst>
            </a:pPr>
            <a:r>
              <a:rPr lang="en-CA" sz="2000" b="1" dirty="0" smtClean="0"/>
              <a:t>Partnerships</a:t>
            </a:r>
            <a:endParaRPr lang="en-CA" sz="2000" b="1" dirty="0"/>
          </a:p>
          <a:p>
            <a:pPr marL="0" indent="0">
              <a:buNone/>
              <a:tabLst>
                <a:tab pos="0" algn="l"/>
              </a:tabLst>
            </a:pPr>
            <a:endParaRPr lang="en-CA" sz="2000" b="1" dirty="0"/>
          </a:p>
          <a:p>
            <a:pPr marL="0" indent="0">
              <a:buNone/>
              <a:tabLst>
                <a:tab pos="0" algn="l"/>
              </a:tabLst>
            </a:pPr>
            <a:endParaRPr lang="en-CA" sz="2000" b="1" dirty="0" smtClean="0"/>
          </a:p>
          <a:p>
            <a:pPr marL="0" indent="0">
              <a:buNone/>
              <a:tabLst>
                <a:tab pos="0" algn="l"/>
              </a:tabLst>
            </a:pPr>
            <a:endParaRPr lang="en-CA" sz="2000" b="1" dirty="0" smtClean="0"/>
          </a:p>
          <a:p>
            <a:pPr marL="0" indent="0">
              <a:buNone/>
              <a:tabLst>
                <a:tab pos="0" algn="l"/>
              </a:tabLst>
            </a:pPr>
            <a:endParaRPr lang="en-CA" sz="2000" b="1" dirty="0"/>
          </a:p>
          <a:p>
            <a:pPr marL="0" indent="0">
              <a:buNone/>
              <a:tabLst>
                <a:tab pos="0" algn="l"/>
              </a:tabLst>
            </a:pPr>
            <a:r>
              <a:rPr lang="en-CA" sz="2000" b="1" dirty="0" smtClean="0"/>
              <a:t>Office for Students with Disabilities – </a:t>
            </a:r>
            <a:r>
              <a:rPr lang="en-CA" sz="2000" b="1" dirty="0" smtClean="0">
                <a:hlinkClick r:id="rId3"/>
              </a:rPr>
              <a:t>disabilities.students@mcgill.ca</a:t>
            </a:r>
            <a:endParaRPr lang="en-CA" sz="2000" b="1" dirty="0" smtClean="0"/>
          </a:p>
          <a:p>
            <a:pPr marL="0" indent="0">
              <a:buNone/>
              <a:tabLst>
                <a:tab pos="0" algn="l"/>
              </a:tabLst>
            </a:pPr>
            <a:r>
              <a:rPr lang="en-CA" sz="2000" b="1" dirty="0" smtClean="0"/>
              <a:t>Teri Phillips – </a:t>
            </a:r>
            <a:r>
              <a:rPr lang="en-CA" sz="2000" b="1" dirty="0" smtClean="0">
                <a:hlinkClick r:id="rId4"/>
              </a:rPr>
              <a:t>teri.phillips@mcgill.ca</a:t>
            </a:r>
            <a:r>
              <a:rPr lang="en-CA" sz="2000" b="1" dirty="0" smtClean="0"/>
              <a:t> 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en-CA" sz="2000" b="1" dirty="0" smtClean="0"/>
              <a:t>Tanja Beck – </a:t>
            </a:r>
            <a:r>
              <a:rPr lang="en-CA" sz="2000" b="1" dirty="0" smtClean="0">
                <a:hlinkClick r:id="rId5"/>
              </a:rPr>
              <a:t>tanja.beck@mcgill.ca</a:t>
            </a:r>
            <a:r>
              <a:rPr lang="en-CA" sz="2000" b="1" dirty="0" smtClean="0"/>
              <a:t> 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en-CA" sz="2000" b="1" dirty="0" smtClean="0"/>
              <a:t>Jess Giles – </a:t>
            </a:r>
            <a:r>
              <a:rPr lang="en-CA" sz="2000" b="1" dirty="0" smtClean="0">
                <a:hlinkClick r:id="rId6"/>
              </a:rPr>
              <a:t>jessica.giles@mcgill.ca</a:t>
            </a:r>
            <a:r>
              <a:rPr lang="en-CA" sz="2000" b="1" dirty="0" smtClean="0"/>
              <a:t> 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en-CA" sz="2000" b="1" dirty="0" smtClean="0"/>
              <a:t>Patricia Diaz del Castillo – </a:t>
            </a:r>
            <a:r>
              <a:rPr lang="en-CA" sz="2000" b="1" dirty="0" smtClean="0">
                <a:hlinkClick r:id="rId7"/>
              </a:rPr>
              <a:t>patricia.diazdelcastillo@mcgill.ca</a:t>
            </a:r>
            <a:r>
              <a:rPr lang="en-CA" sz="2000" b="1" dirty="0" smtClean="0"/>
              <a:t> </a:t>
            </a:r>
            <a:br>
              <a:rPr lang="en-CA" sz="2000" b="1" dirty="0" smtClean="0"/>
            </a:br>
            <a:r>
              <a:rPr lang="en-CA" sz="2000" b="1" dirty="0" smtClean="0"/>
              <a:t/>
            </a:r>
            <a:br>
              <a:rPr lang="en-CA" sz="2000" b="1" dirty="0" smtClean="0"/>
            </a:br>
            <a:r>
              <a:rPr lang="en-CA" sz="2000" b="1" dirty="0" smtClean="0"/>
              <a:t/>
            </a:r>
            <a:br>
              <a:rPr lang="en-CA" sz="2000" b="1" dirty="0" smtClean="0"/>
            </a:br>
            <a:endParaRPr lang="en-CA" sz="2000" b="1" dirty="0" smtClean="0"/>
          </a:p>
          <a:p>
            <a:pPr marL="0" indent="0">
              <a:tabLst>
                <a:tab pos="0" algn="l"/>
              </a:tabLst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46707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b="1" i="1" dirty="0" smtClean="0">
                <a:solidFill>
                  <a:srgbClr val="FF0000"/>
                </a:solidFill>
              </a:rPr>
              <a:t>Admissions Unit</a:t>
            </a:r>
            <a:endParaRPr lang="en-CA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1" y="1690689"/>
            <a:ext cx="8577329" cy="494817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b="1" dirty="0" smtClean="0"/>
              <a:t>What we do</a:t>
            </a:r>
          </a:p>
          <a:p>
            <a:pPr lvl="1"/>
            <a:r>
              <a:rPr lang="en-CA" sz="2200" b="1" dirty="0" smtClean="0"/>
              <a:t>Admission, UG, Grad</a:t>
            </a:r>
          </a:p>
          <a:p>
            <a:pPr lvl="1"/>
            <a:r>
              <a:rPr lang="en-US" sz="2200" b="1" dirty="0" smtClean="0"/>
              <a:t>Deferrals</a:t>
            </a:r>
          </a:p>
          <a:p>
            <a:pPr lvl="1"/>
            <a:r>
              <a:rPr lang="en-US" sz="2200" b="1" dirty="0" smtClean="0"/>
              <a:t>Curriculum review</a:t>
            </a:r>
          </a:p>
          <a:p>
            <a:pPr lvl="1"/>
            <a:r>
              <a:rPr lang="en-US" sz="2200" b="1" dirty="0" smtClean="0"/>
              <a:t>Credit/exemption</a:t>
            </a:r>
          </a:p>
          <a:p>
            <a:pPr lvl="1"/>
            <a:r>
              <a:rPr lang="en-US" sz="2200" b="1" dirty="0" smtClean="0"/>
              <a:t>Document verification</a:t>
            </a:r>
            <a:endParaRPr lang="en-US" sz="2300" b="1" dirty="0" smtClean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CA" b="1" dirty="0" smtClean="0"/>
              <a:t>Resources</a:t>
            </a:r>
          </a:p>
          <a:p>
            <a:pPr lvl="1">
              <a:tabLst>
                <a:tab pos="0" algn="l"/>
              </a:tabLst>
            </a:pPr>
            <a:r>
              <a:rPr lang="en-CA" sz="1700" b="1" dirty="0" smtClean="0">
                <a:hlinkClick r:id="rId3"/>
              </a:rPr>
              <a:t>www.mcgill.ca/applying</a:t>
            </a:r>
            <a:endParaRPr lang="en-CA" sz="1700" b="1" dirty="0" smtClean="0"/>
          </a:p>
          <a:p>
            <a:pPr lvl="1">
              <a:tabLst>
                <a:tab pos="0" algn="l"/>
              </a:tabLst>
            </a:pPr>
            <a:r>
              <a:rPr lang="en-CA" sz="1700" b="1" dirty="0" smtClean="0">
                <a:hlinkClick r:id="rId4"/>
              </a:rPr>
              <a:t>www.mcgill.ca/students/transfercredit/prospective</a:t>
            </a:r>
            <a:r>
              <a:rPr lang="en-CA" sz="1700" b="1" dirty="0" smtClean="0"/>
              <a:t>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CA" b="1" dirty="0" smtClean="0"/>
              <a:t>What’s new for 2016</a:t>
            </a:r>
            <a:endParaRPr lang="en-CA" b="1" dirty="0"/>
          </a:p>
          <a:p>
            <a:pPr marL="0" indent="0">
              <a:buNone/>
              <a:tabLst>
                <a:tab pos="0" algn="l"/>
              </a:tabLst>
            </a:pPr>
            <a:endParaRPr lang="en-US" sz="2000" b="1" dirty="0" smtClean="0"/>
          </a:p>
          <a:p>
            <a:pPr marL="0" indent="0">
              <a:buNone/>
              <a:tabLst>
                <a:tab pos="0" algn="l"/>
              </a:tabLst>
            </a:pPr>
            <a:endParaRPr lang="en-CA" sz="2000" b="1" dirty="0"/>
          </a:p>
          <a:p>
            <a:pPr marL="0" indent="0">
              <a:buNone/>
              <a:tabLst>
                <a:tab pos="0" algn="l"/>
              </a:tabLst>
            </a:pPr>
            <a:r>
              <a:rPr lang="en-CA" sz="2000" b="1" dirty="0" smtClean="0"/>
              <a:t>Admissions Unit, Enrolment Services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en-CA" sz="2000" b="1" dirty="0" smtClean="0"/>
              <a:t>Karen J’bari, Senior Admissions Officer </a:t>
            </a:r>
            <a:r>
              <a:rPr lang="en-CA" sz="2000" b="1" dirty="0" smtClean="0">
                <a:hlinkClick r:id="rId5"/>
              </a:rPr>
              <a:t>karen.jbari@mcgill.ca</a:t>
            </a:r>
            <a:endParaRPr lang="en-CA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0343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b="1" i="1" dirty="0" smtClean="0">
                <a:solidFill>
                  <a:srgbClr val="FF0000"/>
                </a:solidFill>
              </a:rPr>
              <a:t>Updates in Rez</a:t>
            </a:r>
            <a:endParaRPr lang="en-CA" sz="22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721" y="1690689"/>
            <a:ext cx="8515579" cy="3542618"/>
          </a:xfrm>
        </p:spPr>
        <p:txBody>
          <a:bodyPr>
            <a:normAutofit/>
          </a:bodyPr>
          <a:lstStyle/>
          <a:p>
            <a:r>
              <a:rPr lang="en-CA" sz="2000" b="1" dirty="0" smtClean="0"/>
              <a:t>New Resources in Rez</a:t>
            </a:r>
          </a:p>
          <a:p>
            <a:pPr lvl="1"/>
            <a:r>
              <a:rPr lang="en-CA" sz="1600" b="1" dirty="0" smtClean="0"/>
              <a:t>Peer Support Centre- </a:t>
            </a:r>
            <a:r>
              <a:rPr lang="en-CA" sz="1600" dirty="0" err="1" smtClean="0"/>
              <a:t>Uni</a:t>
            </a:r>
            <a:r>
              <a:rPr lang="en-CA" sz="1600" dirty="0" smtClean="0"/>
              <a:t> Hall, Mon &amp; Wed, 12pm-4pm</a:t>
            </a:r>
          </a:p>
          <a:p>
            <a:pPr lvl="1"/>
            <a:r>
              <a:rPr lang="en-CA" sz="1600" b="1" dirty="0" smtClean="0"/>
              <a:t>Social Work Intern-Sexual Assault- </a:t>
            </a:r>
            <a:r>
              <a:rPr lang="en-CA" sz="1600" dirty="0" err="1" smtClean="0"/>
              <a:t>Uni</a:t>
            </a:r>
            <a:r>
              <a:rPr lang="en-CA" sz="1600" dirty="0" smtClean="0"/>
              <a:t> Hall, Fri 1pm-3pm</a:t>
            </a:r>
          </a:p>
          <a:p>
            <a:pPr lvl="1"/>
            <a:r>
              <a:rPr lang="en-CA" sz="1600" b="1" dirty="0" smtClean="0"/>
              <a:t>                        Tutorials- </a:t>
            </a:r>
            <a:r>
              <a:rPr lang="en-CA" sz="1600" dirty="0" smtClean="0"/>
              <a:t>RVC </a:t>
            </a:r>
            <a:r>
              <a:rPr lang="en-CA" sz="1600" dirty="0" err="1" smtClean="0"/>
              <a:t>Caf</a:t>
            </a:r>
            <a:r>
              <a:rPr lang="en-CA" sz="1600" dirty="0" smtClean="0"/>
              <a:t>, Mon-Thurs, 2:30pm-4:30pm</a:t>
            </a:r>
          </a:p>
          <a:p>
            <a:pPr>
              <a:buNone/>
            </a:pPr>
            <a:endParaRPr lang="en-CA" sz="2000" b="1" dirty="0" smtClean="0"/>
          </a:p>
          <a:p>
            <a:r>
              <a:rPr lang="en-CA" sz="2000" b="1" dirty="0" smtClean="0"/>
              <a:t>Race Project</a:t>
            </a:r>
          </a:p>
          <a:p>
            <a:pPr lvl="1"/>
            <a:r>
              <a:rPr lang="en-CA" sz="1600" dirty="0" smtClean="0"/>
              <a:t>Full roll out in January</a:t>
            </a:r>
          </a:p>
          <a:p>
            <a:pPr lvl="1">
              <a:buNone/>
            </a:pPr>
            <a:endParaRPr lang="en-CA" sz="1600" dirty="0" smtClean="0"/>
          </a:p>
          <a:p>
            <a:pPr>
              <a:tabLst>
                <a:tab pos="0" algn="l"/>
              </a:tabLst>
            </a:pPr>
            <a:r>
              <a:rPr lang="en-CA" sz="2000" b="1" dirty="0" smtClean="0"/>
              <a:t>Holiday Hosting</a:t>
            </a:r>
          </a:p>
          <a:p>
            <a:pPr lvl="1">
              <a:tabLst>
                <a:tab pos="0" algn="l"/>
              </a:tabLst>
            </a:pPr>
            <a:r>
              <a:rPr lang="en-CA" sz="1600" dirty="0" smtClean="0"/>
              <a:t>Staff volunteers needed!</a:t>
            </a:r>
          </a:p>
          <a:p>
            <a:pPr marL="0" indent="0">
              <a:buNone/>
              <a:tabLst>
                <a:tab pos="0" algn="l"/>
              </a:tabLst>
            </a:pPr>
            <a:endParaRPr lang="en-CA" sz="2000" b="1" dirty="0" smtClean="0"/>
          </a:p>
          <a:p>
            <a:pPr marL="0" indent="0">
              <a:buNone/>
              <a:tabLst>
                <a:tab pos="0" algn="l"/>
              </a:tabLst>
            </a:pPr>
            <a:endParaRPr lang="en-CA" sz="2000" b="1" dirty="0" smtClean="0"/>
          </a:p>
          <a:p>
            <a:pPr marL="0" indent="0">
              <a:tabLst>
                <a:tab pos="0" algn="l"/>
              </a:tabLst>
            </a:pPr>
            <a:endParaRPr lang="en-CA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89857" y="5298621"/>
            <a:ext cx="6906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en-CA" b="1" dirty="0" smtClean="0">
                <a:solidFill>
                  <a:prstClr val="black"/>
                </a:solidFill>
              </a:rPr>
              <a:t>Residence Life</a:t>
            </a:r>
          </a:p>
          <a:p>
            <a:pPr>
              <a:tabLst>
                <a:tab pos="0" algn="l"/>
              </a:tabLst>
            </a:pPr>
            <a:r>
              <a:rPr lang="en-CA" b="1" dirty="0" smtClean="0">
                <a:solidFill>
                  <a:prstClr val="black"/>
                </a:solidFill>
              </a:rPr>
              <a:t>Samantha Goldberg: </a:t>
            </a:r>
            <a:r>
              <a:rPr lang="en-CA" b="1" dirty="0" smtClean="0">
                <a:solidFill>
                  <a:prstClr val="black"/>
                </a:solidFill>
                <a:hlinkClick r:id="rId3"/>
              </a:rPr>
              <a:t>samantha.goldberg@mcgill.ca</a:t>
            </a:r>
            <a:endParaRPr lang="en-CA" b="1" dirty="0" smtClean="0">
              <a:solidFill>
                <a:prstClr val="black"/>
              </a:solidFill>
            </a:endParaRPr>
          </a:p>
          <a:p>
            <a:pPr>
              <a:tabLst>
                <a:tab pos="0" algn="l"/>
              </a:tabLst>
            </a:pPr>
            <a:r>
              <a:rPr lang="en-CA" b="1" dirty="0" smtClean="0">
                <a:solidFill>
                  <a:prstClr val="black"/>
                </a:solidFill>
              </a:rPr>
              <a:t>Holiday Hosting: Julianna Duholke, advisor.residences@mcgill.ca</a:t>
            </a:r>
            <a:br>
              <a:rPr lang="en-CA" b="1" dirty="0" smtClean="0">
                <a:solidFill>
                  <a:prstClr val="black"/>
                </a:solidFill>
              </a:rPr>
            </a:br>
            <a:r>
              <a:rPr lang="en-CA" b="1" dirty="0" smtClean="0">
                <a:solidFill>
                  <a:prstClr val="black"/>
                </a:solidFill>
              </a:rPr>
              <a:t/>
            </a:r>
            <a:br>
              <a:rPr lang="en-CA" b="1" dirty="0" smtClean="0">
                <a:solidFill>
                  <a:prstClr val="black"/>
                </a:solidFill>
              </a:rPr>
            </a:b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3716" t="2371" r="56650" b="75610"/>
          <a:stretch>
            <a:fillRect/>
          </a:stretch>
        </p:blipFill>
        <p:spPr bwMode="auto">
          <a:xfrm>
            <a:off x="1118506" y="2628899"/>
            <a:ext cx="1069521" cy="33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4479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b="1" i="1" dirty="0" smtClean="0">
                <a:solidFill>
                  <a:srgbClr val="FF0000"/>
                </a:solidFill>
              </a:rPr>
              <a:t>Closing Remarks</a:t>
            </a:r>
            <a:endParaRPr lang="en-CA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1" y="1690689"/>
            <a:ext cx="8577329" cy="9567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2000" b="1" dirty="0" smtClean="0"/>
          </a:p>
          <a:p>
            <a:pPr marL="0" indent="0">
              <a:buNone/>
            </a:pPr>
            <a:r>
              <a:rPr lang="en-CA" sz="2000" b="1" dirty="0" smtClean="0"/>
              <a:t>Please take your tickets out for a draw.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5" y="2717480"/>
            <a:ext cx="1991679" cy="1991679"/>
          </a:xfrm>
          <a:prstGeom prst="rect">
            <a:avLst/>
          </a:prstGeom>
        </p:spPr>
      </p:pic>
      <p:pic>
        <p:nvPicPr>
          <p:cNvPr id="2050" name="Picture 2" descr="https://www.mcgill.ca/gault/files/gault/styles/wysiwyg_extra_large/public/lac_aeriencor.jpg?itok=GWOymZ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1029614400"/>
            <a:ext cx="47625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mcgill.ca/gault/files/gault/styles/wysiwyg_extra_large/public/lac_aeriencor.jpg?itok=GWOymZ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1029462000"/>
            <a:ext cx="47625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iology.mcgill.ca/centres_photos/MSH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47" y="2717480"/>
            <a:ext cx="2277985" cy="197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47"/>
          <a:stretch/>
        </p:blipFill>
        <p:spPr>
          <a:xfrm>
            <a:off x="6044837" y="2717480"/>
            <a:ext cx="2416411" cy="19739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5855" y="4876800"/>
            <a:ext cx="172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Ecomuseum</a:t>
            </a:r>
            <a:r>
              <a:rPr lang="en-CA" dirty="0" smtClean="0"/>
              <a:t> Zoo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3216047" y="4709159"/>
            <a:ext cx="2241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Gault Nature Reserve </a:t>
            </a:r>
          </a:p>
          <a:p>
            <a:r>
              <a:rPr lang="en-CA" dirty="0" smtClean="0"/>
              <a:t>of McGill University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6139543" y="4876800"/>
            <a:ext cx="2091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Marché Mac Market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757093" y="5895705"/>
            <a:ext cx="7402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rgbClr val="FF0000"/>
                </a:solidFill>
              </a:rPr>
              <a:t>Stay tuned for news regarding Advising Day 2016!</a:t>
            </a:r>
            <a:endParaRPr lang="en-C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0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87" y="274256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CA" b="1" i="1" dirty="0" smtClean="0">
                <a:solidFill>
                  <a:srgbClr val="FF0000"/>
                </a:solidFill>
              </a:rPr>
              <a:t>Additional Resources from Mental Health Services</a:t>
            </a:r>
            <a:endParaRPr lang="en-CA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www.mcgill.ca/gault/files/gault/styles/wysiwyg_extra_large/public/lac_aeriencor.jpg?itok=GWOymZ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1029614400"/>
            <a:ext cx="47625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mcgill.ca/gault/files/gault/styles/wysiwyg_extra_large/public/lac_aeriencor.jpg?itok=GWOymZ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1029462000"/>
            <a:ext cx="47625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0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Updated Emergency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1570497"/>
            <a:ext cx="80295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0308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Medical Notes Policy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903" y="1924334"/>
            <a:ext cx="7719028" cy="324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1061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37" y="35658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CA" b="1" dirty="0" smtClean="0">
                <a:solidFill>
                  <a:srgbClr val="FF0000"/>
                </a:solidFill>
              </a:rPr>
              <a:t>The McGill Commitment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1" y="1350236"/>
            <a:ext cx="4506403" cy="528862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2000" b="1" dirty="0"/>
          </a:p>
          <a:p>
            <a:pPr>
              <a:lnSpc>
                <a:spcPct val="120000"/>
              </a:lnSpc>
            </a:pPr>
            <a:r>
              <a:rPr lang="en-US" sz="8000" dirty="0" smtClean="0"/>
              <a:t>One of the Principal’s five priorities</a:t>
            </a:r>
          </a:p>
          <a:p>
            <a:pPr>
              <a:lnSpc>
                <a:spcPct val="120000"/>
              </a:lnSpc>
            </a:pPr>
            <a:r>
              <a:rPr lang="en-US" sz="8000" dirty="0"/>
              <a:t>Specifically, “Providing all students with a stimulating, innovative, and inquiry-based educational experience</a:t>
            </a:r>
            <a:r>
              <a:rPr lang="en-US" sz="8000" dirty="0" smtClean="0"/>
              <a:t>.”</a:t>
            </a:r>
          </a:p>
          <a:p>
            <a:pPr>
              <a:lnSpc>
                <a:spcPct val="120000"/>
              </a:lnSpc>
            </a:pPr>
            <a:r>
              <a:rPr lang="en-US" sz="8000" dirty="0" smtClean="0"/>
              <a:t>Based on four pillars and supported by Faculty commitments</a:t>
            </a:r>
          </a:p>
          <a:p>
            <a:pPr>
              <a:lnSpc>
                <a:spcPct val="120000"/>
              </a:lnSpc>
            </a:pPr>
            <a:r>
              <a:rPr lang="en-US" sz="8000" dirty="0" smtClean="0"/>
              <a:t>Expressed on website (launching soon) and supported through philanthropic efforts</a:t>
            </a:r>
          </a:p>
          <a:p>
            <a:pPr lvl="1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9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9600" b="1" dirty="0">
              <a:solidFill>
                <a:srgbClr val="FF0000"/>
              </a:solidFill>
            </a:endParaRPr>
          </a:p>
          <a:p>
            <a:pPr marL="0" indent="0" algn="ctr">
              <a:buNone/>
              <a:tabLst>
                <a:tab pos="0" algn="l"/>
              </a:tabLst>
            </a:pPr>
            <a:r>
              <a:rPr lang="en-US" sz="7200" i="1" dirty="0" smtClean="0">
                <a:solidFill>
                  <a:srgbClr val="FF0000"/>
                </a:solidFill>
              </a:rPr>
              <a:t>Led by the Office of Student Life and Learning</a:t>
            </a:r>
          </a:p>
          <a:p>
            <a:pPr marL="0" indent="0" algn="ctr">
              <a:buNone/>
              <a:tabLst>
                <a:tab pos="0" algn="l"/>
              </a:tabLst>
            </a:pPr>
            <a:r>
              <a:rPr lang="en-US" sz="6400" dirty="0" smtClean="0"/>
              <a:t>ollivier.dyens@mcgill.ca</a:t>
            </a:r>
            <a:endParaRPr lang="en-CA" sz="6400" i="1" dirty="0" smtClean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0" algn="l"/>
              </a:tabLst>
            </a:pPr>
            <a:endParaRPr lang="en-US" sz="2000" b="1" dirty="0" smtClean="0"/>
          </a:p>
          <a:p>
            <a:pPr>
              <a:tabLst>
                <a:tab pos="0" algn="l"/>
              </a:tabLst>
            </a:pPr>
            <a:endParaRPr lang="en-US" sz="2000" b="1" dirty="0"/>
          </a:p>
          <a:p>
            <a:pPr>
              <a:tabLst>
                <a:tab pos="0" algn="l"/>
              </a:tabLst>
            </a:pPr>
            <a:endParaRPr lang="en-US" sz="2000" b="1" dirty="0" smtClean="0"/>
          </a:p>
          <a:p>
            <a:pPr>
              <a:tabLst>
                <a:tab pos="0" algn="l"/>
              </a:tabLst>
            </a:pPr>
            <a:endParaRPr lang="en-CA" sz="2000" b="1" dirty="0"/>
          </a:p>
          <a:p>
            <a:pPr marL="0" indent="0">
              <a:buNone/>
              <a:tabLst>
                <a:tab pos="0" algn="l"/>
              </a:tabLst>
            </a:pPr>
            <a:endParaRPr lang="en-CA" sz="2000" b="1" dirty="0"/>
          </a:p>
          <a:p>
            <a:pPr marL="0" indent="0">
              <a:buNone/>
              <a:tabLst>
                <a:tab pos="0" algn="l"/>
              </a:tabLst>
            </a:pPr>
            <a:endParaRPr lang="en-CA" sz="2000" b="1" dirty="0" smtClean="0"/>
          </a:p>
          <a:p>
            <a:pPr marL="0" indent="0">
              <a:buNone/>
              <a:tabLst>
                <a:tab pos="0" algn="l"/>
              </a:tabLst>
            </a:pPr>
            <a:endParaRPr lang="en-CA" sz="2000" b="1" dirty="0"/>
          </a:p>
          <a:p>
            <a:pPr marL="0" indent="0">
              <a:buNone/>
              <a:tabLst>
                <a:tab pos="0" algn="l"/>
              </a:tabLst>
            </a:pPr>
            <a:r>
              <a:rPr lang="en-CA" sz="2000" b="1" dirty="0" smtClean="0"/>
              <a:t/>
            </a:r>
            <a:br>
              <a:rPr lang="en-CA" sz="2000" b="1" dirty="0" smtClean="0"/>
            </a:br>
            <a:r>
              <a:rPr lang="en-CA" sz="2000" b="1" dirty="0" smtClean="0"/>
              <a:t/>
            </a:r>
            <a:br>
              <a:rPr lang="en-CA" sz="2000" b="1" dirty="0" smtClean="0"/>
            </a:br>
            <a:r>
              <a:rPr lang="en-CA" sz="2000" b="1" dirty="0" smtClean="0"/>
              <a:t/>
            </a:r>
            <a:br>
              <a:rPr lang="en-CA" sz="2000" b="1" dirty="0" smtClean="0"/>
            </a:br>
            <a:endParaRPr lang="en-CA" sz="2000" b="1" dirty="0" smtClean="0"/>
          </a:p>
          <a:p>
            <a:pPr marL="0" indent="0">
              <a:tabLst>
                <a:tab pos="0" algn="l"/>
              </a:tabLst>
            </a:pPr>
            <a:endParaRPr lang="en-CA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18429" t="9488" r="35096" b="16411"/>
          <a:stretch/>
        </p:blipFill>
        <p:spPr bwMode="auto">
          <a:xfrm>
            <a:off x="5029411" y="1878698"/>
            <a:ext cx="3853514" cy="406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624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b="1" i="1" dirty="0">
                <a:solidFill>
                  <a:srgbClr val="FF0000"/>
                </a:solidFill>
              </a:rPr>
              <a:t>Health Promotion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1" y="1690689"/>
            <a:ext cx="8577329" cy="4948170"/>
          </a:xfrm>
        </p:spPr>
        <p:txBody>
          <a:bodyPr>
            <a:normAutofit fontScale="92500" lnSpcReduction="10000"/>
          </a:bodyPr>
          <a:lstStyle/>
          <a:p>
            <a:endParaRPr lang="en-CA" sz="2000" b="1" dirty="0" smtClean="0"/>
          </a:p>
          <a:p>
            <a:r>
              <a:rPr lang="en-CA" sz="2000" dirty="0"/>
              <a:t>Shag Shop continues online this year &amp; kiosks continued on </a:t>
            </a:r>
            <a:r>
              <a:rPr lang="en-CA" sz="2000" dirty="0" smtClean="0"/>
              <a:t>campus</a:t>
            </a:r>
            <a:endParaRPr lang="en-CA" sz="2000" dirty="0"/>
          </a:p>
          <a:p>
            <a:pPr>
              <a:tabLst>
                <a:tab pos="0" algn="l"/>
              </a:tabLst>
            </a:pPr>
            <a:r>
              <a:rPr lang="en-CA" sz="2000" dirty="0"/>
              <a:t>Peer Health Educators running campaigns throughout the semester on mental health, sexual health, nutrition, active living, drug &amp; alcohol </a:t>
            </a:r>
            <a:r>
              <a:rPr lang="en-CA" sz="2000" dirty="0" smtClean="0"/>
              <a:t>education</a:t>
            </a:r>
            <a:endParaRPr lang="en-CA" sz="2000" dirty="0"/>
          </a:p>
          <a:p>
            <a:pPr>
              <a:tabLst>
                <a:tab pos="0" algn="l"/>
              </a:tabLst>
            </a:pPr>
            <a:r>
              <a:rPr lang="en-CA" sz="2000" dirty="0"/>
              <a:t>Setting up  for Self Care Challenge, prospectively February</a:t>
            </a:r>
          </a:p>
          <a:p>
            <a:pPr marL="0" indent="0">
              <a:buNone/>
              <a:tabLst>
                <a:tab pos="0" algn="l"/>
              </a:tabLst>
            </a:pPr>
            <a:endParaRPr lang="en-CA" sz="2000" b="1" dirty="0"/>
          </a:p>
          <a:p>
            <a:pPr marL="0" indent="0">
              <a:buNone/>
              <a:tabLst>
                <a:tab pos="0" algn="l"/>
              </a:tabLst>
            </a:pPr>
            <a:endParaRPr lang="en-CA" sz="2000" b="1" dirty="0" smtClean="0"/>
          </a:p>
          <a:p>
            <a:pPr marL="0" indent="0">
              <a:buNone/>
              <a:tabLst>
                <a:tab pos="0" algn="l"/>
              </a:tabLst>
            </a:pPr>
            <a:endParaRPr lang="en-CA" sz="2000" b="1" dirty="0"/>
          </a:p>
          <a:p>
            <a:pPr marL="0" indent="0">
              <a:buNone/>
              <a:tabLst>
                <a:tab pos="0" algn="l"/>
              </a:tabLst>
            </a:pPr>
            <a:endParaRPr lang="en-CA" sz="2000" b="1" dirty="0" smtClean="0"/>
          </a:p>
          <a:p>
            <a:pPr marL="0" indent="0">
              <a:buNone/>
              <a:tabLst>
                <a:tab pos="0" algn="l"/>
              </a:tabLst>
            </a:pPr>
            <a:endParaRPr lang="en-CA" sz="2000" b="1" dirty="0"/>
          </a:p>
          <a:p>
            <a:pPr marL="0" indent="0">
              <a:buNone/>
              <a:tabLst>
                <a:tab pos="0" algn="l"/>
              </a:tabLst>
            </a:pPr>
            <a:r>
              <a:rPr lang="en-CA" sz="2000" dirty="0"/>
              <a:t>Health Promotion, Healthy McGill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en-CA" sz="2000" dirty="0"/>
              <a:t>Jocelyn </a:t>
            </a:r>
            <a:r>
              <a:rPr lang="en-CA" sz="2000" dirty="0" err="1"/>
              <a:t>Micallef</a:t>
            </a:r>
            <a:r>
              <a:rPr lang="en-CA" sz="2000" dirty="0"/>
              <a:t> &amp; Allyson </a:t>
            </a:r>
            <a:r>
              <a:rPr lang="en-CA" sz="2000" dirty="0" err="1"/>
              <a:t>Brisebois</a:t>
            </a:r>
            <a:r>
              <a:rPr lang="en-CA" sz="2000" dirty="0"/>
              <a:t>   Interim Health Promotion Coordinators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en-CA" sz="2000" dirty="0">
                <a:hlinkClick r:id="rId3"/>
              </a:rPr>
              <a:t>Health.promotion@mcgill.ca</a:t>
            </a:r>
            <a:endParaRPr lang="en-CA" sz="2000" dirty="0"/>
          </a:p>
          <a:p>
            <a:pPr marL="0" indent="0">
              <a:buNone/>
              <a:tabLst>
                <a:tab pos="0" algn="l"/>
              </a:tabLst>
            </a:pPr>
            <a:r>
              <a:rPr lang="en-CA" sz="2000" dirty="0">
                <a:hlinkClick r:id="rId4"/>
              </a:rPr>
              <a:t>www.mcgill.ca/healthymcgill</a:t>
            </a:r>
            <a:endParaRPr lang="en-CA" sz="2000" dirty="0"/>
          </a:p>
          <a:p>
            <a:pPr marL="0" indent="0">
              <a:tabLst>
                <a:tab pos="0" algn="l"/>
              </a:tabLst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378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b="1" i="1" dirty="0" smtClean="0">
                <a:solidFill>
                  <a:srgbClr val="FF0000"/>
                </a:solidFill>
              </a:rPr>
              <a:t>Safer Spaces Certificate</a:t>
            </a:r>
            <a:br>
              <a:rPr lang="en-CA" b="1" i="1" dirty="0" smtClean="0">
                <a:solidFill>
                  <a:srgbClr val="FF0000"/>
                </a:solidFill>
              </a:rPr>
            </a:br>
            <a:r>
              <a:rPr lang="en-CA" b="1" i="1" dirty="0" smtClean="0">
                <a:solidFill>
                  <a:srgbClr val="FF0000"/>
                </a:solidFill>
              </a:rPr>
              <a:t>Tynan Jarrett</a:t>
            </a:r>
            <a:endParaRPr lang="en-CA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1" y="1690689"/>
            <a:ext cx="8577329" cy="4948170"/>
          </a:xfrm>
        </p:spPr>
        <p:txBody>
          <a:bodyPr>
            <a:normAutofit fontScale="85000" lnSpcReduction="20000"/>
          </a:bodyPr>
          <a:lstStyle/>
          <a:p>
            <a:endParaRPr lang="en-CA" sz="2000" b="1" dirty="0" smtClean="0"/>
          </a:p>
          <a:p>
            <a:pPr lvl="1"/>
            <a:r>
              <a:rPr lang="en-US" sz="2800" dirty="0" smtClean="0"/>
              <a:t>Certificate received upon completion of six workshops</a:t>
            </a:r>
          </a:p>
          <a:p>
            <a:pPr marL="457200" lvl="1" indent="0">
              <a:buNone/>
            </a:pPr>
            <a:endParaRPr lang="en-US" sz="28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Interactive sessions designed to help address challenging topics openly and honestly</a:t>
            </a:r>
          </a:p>
          <a:p>
            <a:pPr marL="201168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Focused on building awareness</a:t>
            </a:r>
            <a:r>
              <a:rPr lang="en-US" sz="2800" smtClean="0"/>
              <a:t>, skills </a:t>
            </a:r>
            <a:r>
              <a:rPr lang="en-US" sz="2800" dirty="0" smtClean="0"/>
              <a:t>and tools</a:t>
            </a:r>
            <a:endParaRPr lang="en-US" sz="2800" dirty="0"/>
          </a:p>
          <a:p>
            <a:pPr marL="0" indent="0">
              <a:buNone/>
              <a:tabLst>
                <a:tab pos="0" algn="l"/>
              </a:tabLst>
            </a:pPr>
            <a:endParaRPr lang="en-CA" sz="2000" b="1" dirty="0"/>
          </a:p>
          <a:p>
            <a:pPr marL="0" indent="0">
              <a:buNone/>
              <a:tabLst>
                <a:tab pos="0" algn="l"/>
              </a:tabLst>
            </a:pPr>
            <a:endParaRPr lang="en-CA" sz="2000" b="1" dirty="0" smtClean="0"/>
          </a:p>
          <a:p>
            <a:pPr marL="0" indent="0">
              <a:buNone/>
              <a:tabLst>
                <a:tab pos="0" algn="l"/>
              </a:tabLst>
            </a:pPr>
            <a:endParaRPr lang="en-CA" sz="2000" b="1" dirty="0"/>
          </a:p>
          <a:p>
            <a:pPr marL="0" indent="0">
              <a:buNone/>
              <a:tabLst>
                <a:tab pos="0" algn="l"/>
              </a:tabLst>
            </a:pPr>
            <a:endParaRPr lang="en-CA" sz="2000" b="1" dirty="0" smtClean="0"/>
          </a:p>
          <a:p>
            <a:pPr marL="0" indent="0">
              <a:buNone/>
              <a:tabLst>
                <a:tab pos="0" algn="l"/>
              </a:tabLst>
            </a:pPr>
            <a:endParaRPr lang="en-CA" sz="2000" b="1" dirty="0"/>
          </a:p>
          <a:p>
            <a:pPr marL="0" indent="0">
              <a:buNone/>
              <a:tabLst>
                <a:tab pos="0" algn="l"/>
              </a:tabLst>
            </a:pPr>
            <a:r>
              <a:rPr lang="en-CA" sz="2000" b="1" dirty="0" smtClean="0"/>
              <a:t>Unit:  SEDE – Social Equity and Diversity Education Office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en-CA" sz="2000" b="1" dirty="0" smtClean="0"/>
              <a:t>Contact Person(s) &amp; Contact Info:  Tynan Jarrett    tynan.jarrett@mcgill.ca</a:t>
            </a:r>
            <a:br>
              <a:rPr lang="en-CA" sz="2000" b="1" dirty="0" smtClean="0"/>
            </a:br>
            <a:r>
              <a:rPr lang="en-CA" sz="2000" b="1" dirty="0" smtClean="0"/>
              <a:t/>
            </a:r>
            <a:br>
              <a:rPr lang="en-CA" sz="2000" b="1" dirty="0" smtClean="0"/>
            </a:br>
            <a:r>
              <a:rPr lang="en-CA" sz="2000" b="1" dirty="0" smtClean="0"/>
              <a:t/>
            </a:r>
            <a:br>
              <a:rPr lang="en-CA" sz="2000" b="1" dirty="0" smtClean="0"/>
            </a:br>
            <a:endParaRPr lang="en-CA" sz="2000" b="1" dirty="0" smtClean="0"/>
          </a:p>
          <a:p>
            <a:pPr marL="0" indent="0">
              <a:tabLst>
                <a:tab pos="0" algn="l"/>
              </a:tabLst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50892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b="1" i="1" dirty="0">
                <a:solidFill>
                  <a:srgbClr val="FF0000"/>
                </a:solidFill>
              </a:rPr>
              <a:t>#</a:t>
            </a:r>
            <a:r>
              <a:rPr lang="en-CA" b="1" i="1" dirty="0" err="1">
                <a:solidFill>
                  <a:srgbClr val="FF0000"/>
                </a:solidFill>
              </a:rPr>
              <a:t>ConsentMcGill</a:t>
            </a:r>
            <a:r>
              <a:rPr lang="en-CA" b="1" i="1" dirty="0">
                <a:solidFill>
                  <a:srgbClr val="FF0000"/>
                </a:solidFill>
              </a:rPr>
              <a:t/>
            </a:r>
            <a:br>
              <a:rPr lang="en-CA" b="1" i="1" dirty="0">
                <a:solidFill>
                  <a:srgbClr val="FF0000"/>
                </a:solidFill>
              </a:rPr>
            </a:br>
            <a:r>
              <a:rPr lang="en-CA" b="1" i="1" dirty="0">
                <a:solidFill>
                  <a:srgbClr val="FF0000"/>
                </a:solidFill>
              </a:rPr>
              <a:t>Education and Crisis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1" y="1690689"/>
            <a:ext cx="8577329" cy="4948170"/>
          </a:xfrm>
        </p:spPr>
        <p:txBody>
          <a:bodyPr>
            <a:normAutofit fontScale="92500" lnSpcReduction="10000"/>
          </a:bodyPr>
          <a:lstStyle/>
          <a:p>
            <a:endParaRPr lang="en-CA" sz="2400" b="1" dirty="0" smtClean="0"/>
          </a:p>
          <a:p>
            <a:r>
              <a:rPr lang="en-CA" sz="2400" b="1" dirty="0"/>
              <a:t>Becoming an Active Bystander Workshop</a:t>
            </a:r>
          </a:p>
          <a:p>
            <a:r>
              <a:rPr lang="en-CA" sz="2400" b="1" dirty="0"/>
              <a:t>Alcohol and Consent Workshop</a:t>
            </a:r>
          </a:p>
          <a:p>
            <a:pPr marL="0" indent="0">
              <a:buNone/>
              <a:tabLst>
                <a:tab pos="0" algn="l"/>
              </a:tabLst>
            </a:pPr>
            <a:endParaRPr lang="en-CA" sz="2400" b="1" dirty="0"/>
          </a:p>
          <a:p>
            <a:pPr marL="0" indent="0">
              <a:buNone/>
              <a:tabLst>
                <a:tab pos="0" algn="l"/>
              </a:tabLst>
            </a:pPr>
            <a:endParaRPr lang="en-CA" sz="2400" b="1" dirty="0"/>
          </a:p>
          <a:p>
            <a:pPr marL="0" indent="0">
              <a:buNone/>
              <a:tabLst>
                <a:tab pos="0" algn="l"/>
              </a:tabLst>
            </a:pPr>
            <a:endParaRPr lang="en-CA" sz="2400" b="1" dirty="0"/>
          </a:p>
          <a:p>
            <a:pPr marL="0" indent="0">
              <a:buNone/>
              <a:tabLst>
                <a:tab pos="0" algn="l"/>
              </a:tabLst>
            </a:pPr>
            <a:endParaRPr lang="en-CA" sz="2400" b="1" dirty="0"/>
          </a:p>
          <a:p>
            <a:pPr marL="0" indent="0">
              <a:buNone/>
              <a:tabLst>
                <a:tab pos="0" algn="l"/>
              </a:tabLst>
            </a:pPr>
            <a:r>
              <a:rPr lang="en-CA" sz="2400" b="1" dirty="0"/>
              <a:t>Office of the Dean of Students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en-CA" sz="2400" b="1" dirty="0"/>
              <a:t>Bianca </a:t>
            </a:r>
            <a:r>
              <a:rPr lang="en-CA" sz="2400" b="1" dirty="0" err="1"/>
              <a:t>Tetrault</a:t>
            </a:r>
            <a:r>
              <a:rPr lang="en-CA" sz="2400" b="1" dirty="0"/>
              <a:t> (Liaison Officer Harm Reduction) 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en-CA" sz="2400" b="1" dirty="0"/>
              <a:t>514-398-3786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en-CA" sz="2400" b="1" dirty="0">
                <a:hlinkClick r:id="rId3"/>
              </a:rPr>
              <a:t>Bianca.tetrault@mcgill.ca</a:t>
            </a:r>
            <a:endParaRPr lang="en-CA" sz="2400" b="1" dirty="0"/>
          </a:p>
          <a:p>
            <a:pPr marL="0" indent="0">
              <a:buNone/>
              <a:tabLst>
                <a:tab pos="0" algn="l"/>
              </a:tabLst>
            </a:pPr>
            <a:r>
              <a:rPr lang="en-CA" sz="2400" b="1" dirty="0"/>
              <a:t>Consent McGill Facebook Page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65919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b="1" i="1" dirty="0">
                <a:solidFill>
                  <a:srgbClr val="FF0000"/>
                </a:solidFill>
              </a:rPr>
              <a:t>Dobson Centre for Entrepreneurship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1" y="1690689"/>
            <a:ext cx="8577329" cy="4948170"/>
          </a:xfrm>
        </p:spPr>
        <p:txBody>
          <a:bodyPr>
            <a:normAutofit fontScale="77500" lnSpcReduction="20000"/>
          </a:bodyPr>
          <a:lstStyle/>
          <a:p>
            <a:r>
              <a:rPr lang="en-CA" sz="2600" b="1" dirty="0"/>
              <a:t>Build something you care about</a:t>
            </a:r>
          </a:p>
          <a:p>
            <a:r>
              <a:rPr lang="en-CA" sz="2600" b="1" dirty="0"/>
              <a:t>Come to our events and get mentored</a:t>
            </a:r>
          </a:p>
          <a:p>
            <a:pPr>
              <a:tabLst>
                <a:tab pos="0" algn="l"/>
              </a:tabLst>
            </a:pPr>
            <a:r>
              <a:rPr lang="en-CA" sz="2600" b="1" dirty="0"/>
              <a:t>Enter the McGill Dobson Cup </a:t>
            </a:r>
            <a:r>
              <a:rPr lang="en-CA" sz="2600" b="1" dirty="0" err="1"/>
              <a:t>Start-UP</a:t>
            </a:r>
            <a:r>
              <a:rPr lang="en-CA" sz="2600" b="1" dirty="0"/>
              <a:t> Competition ($100,000 in prize money)</a:t>
            </a:r>
          </a:p>
          <a:p>
            <a:pPr>
              <a:tabLst>
                <a:tab pos="0" algn="l"/>
              </a:tabLst>
            </a:pPr>
            <a:endParaRPr lang="en-CA" sz="2400" b="1" dirty="0"/>
          </a:p>
          <a:p>
            <a:pPr marL="0" indent="0">
              <a:buNone/>
              <a:tabLst>
                <a:tab pos="0" algn="l"/>
              </a:tabLst>
            </a:pPr>
            <a:endParaRPr lang="en-CA" sz="2400" b="1" dirty="0"/>
          </a:p>
          <a:p>
            <a:pPr marL="0" indent="0">
              <a:buNone/>
              <a:tabLst>
                <a:tab pos="0" algn="l"/>
              </a:tabLst>
            </a:pPr>
            <a:endParaRPr lang="en-CA" sz="2400" b="1" dirty="0"/>
          </a:p>
          <a:p>
            <a:pPr marL="0" indent="0">
              <a:buNone/>
              <a:tabLst>
                <a:tab pos="0" algn="l"/>
              </a:tabLst>
            </a:pPr>
            <a:endParaRPr lang="en-CA" sz="2400" b="1" dirty="0"/>
          </a:p>
          <a:p>
            <a:pPr marL="0" indent="0">
              <a:buNone/>
              <a:tabLst>
                <a:tab pos="0" algn="l"/>
              </a:tabLst>
            </a:pPr>
            <a:endParaRPr lang="en-CA" sz="2400" b="1" dirty="0"/>
          </a:p>
          <a:p>
            <a:pPr marL="0" indent="0">
              <a:buNone/>
              <a:tabLst>
                <a:tab pos="0" algn="l"/>
              </a:tabLst>
            </a:pPr>
            <a:r>
              <a:rPr lang="en-CA" sz="2400" b="1" dirty="0"/>
              <a:t>Carol </a:t>
            </a:r>
            <a:r>
              <a:rPr lang="en-CA" sz="2400" b="1" dirty="0" err="1"/>
              <a:t>Clelland</a:t>
            </a:r>
            <a:r>
              <a:rPr lang="en-CA" sz="2400" b="1" dirty="0"/>
              <a:t>, Manager, Administration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en-CA" sz="2400" b="1" dirty="0"/>
              <a:t>514-398-2433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en-CA" sz="2400" b="1" dirty="0">
                <a:hlinkClick r:id="rId3"/>
              </a:rPr>
              <a:t>carol.clelland@mcgill.ca</a:t>
            </a:r>
            <a:endParaRPr lang="en-CA" sz="2400" b="1" dirty="0"/>
          </a:p>
          <a:p>
            <a:pPr marL="0" indent="0">
              <a:buNone/>
              <a:tabLst>
                <a:tab pos="0" algn="l"/>
              </a:tabLst>
            </a:pPr>
            <a:r>
              <a:rPr lang="en-US" sz="2400" b="1" dirty="0"/>
              <a:t>Join us on Facebook: </a:t>
            </a:r>
            <a:r>
              <a:rPr lang="en-US" sz="2400" b="1" u="sng" dirty="0">
                <a:hlinkClick r:id="rId4"/>
              </a:rPr>
              <a:t>facebook.com/</a:t>
            </a:r>
            <a:r>
              <a:rPr lang="en-US" sz="2400" b="1" u="sng" dirty="0" err="1">
                <a:hlinkClick r:id="rId4"/>
              </a:rPr>
              <a:t>DobsonCentre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Follow us on Twitter: </a:t>
            </a:r>
            <a:r>
              <a:rPr lang="en-US" sz="2400" b="1" u="sng" dirty="0">
                <a:hlinkClick r:id="rId5"/>
              </a:rPr>
              <a:t>twitter.com/</a:t>
            </a:r>
            <a:r>
              <a:rPr lang="en-US" sz="2400" b="1" u="sng" dirty="0" err="1">
                <a:hlinkClick r:id="rId5"/>
              </a:rPr>
              <a:t>DobsonCentre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Check out our Entrepreneurship Community: </a:t>
            </a:r>
            <a:r>
              <a:rPr lang="en-US" sz="2400" b="1" u="sng" dirty="0" err="1">
                <a:hlinkClick r:id="rId6"/>
              </a:rPr>
              <a:t>facebook</a:t>
            </a:r>
            <a:r>
              <a:rPr lang="en-US" sz="2400" b="1" u="sng" dirty="0">
                <a:hlinkClick r:id="rId6"/>
              </a:rPr>
              <a:t>/groups/</a:t>
            </a:r>
            <a:r>
              <a:rPr lang="en-US" sz="2400" b="1" u="sng" dirty="0" err="1">
                <a:hlinkClick r:id="rId6"/>
              </a:rPr>
              <a:t>DobsonCentreCommunity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68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b="1" i="1" dirty="0">
                <a:solidFill>
                  <a:srgbClr val="FF0000"/>
                </a:solidFill>
              </a:rPr>
              <a:t>News from Service Point</a:t>
            </a:r>
            <a:br>
              <a:rPr lang="en-CA" b="1" i="1" dirty="0">
                <a:solidFill>
                  <a:srgbClr val="FF0000"/>
                </a:solidFill>
              </a:rPr>
            </a:br>
            <a:r>
              <a:rPr lang="en-CA" sz="7200" b="1" i="1" dirty="0">
                <a:solidFill>
                  <a:srgbClr val="FF0000"/>
                </a:solidFill>
              </a:rPr>
              <a:t>Dammit, I’m not here!</a:t>
            </a:r>
            <a:br>
              <a:rPr lang="en-CA" sz="7200" b="1" i="1" dirty="0">
                <a:solidFill>
                  <a:srgbClr val="FF0000"/>
                </a:solidFill>
              </a:rPr>
            </a:br>
            <a:r>
              <a:rPr lang="en-CA" sz="3600" b="1" i="1" dirty="0">
                <a:solidFill>
                  <a:srgbClr val="FF0000"/>
                </a:solidFill>
              </a:rPr>
              <a:t>(A deregistration process)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1" y="1985553"/>
            <a:ext cx="8577329" cy="465330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sz="2000" b="1" dirty="0"/>
              <a:t>A clean up process of newly-admitted students who are registered but did not come to McGill, hence “Dammit, I’m not here!”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This avoids bigger issues re government-reporting to the Ministry of Education</a:t>
            </a:r>
            <a:endParaRPr lang="en-CA" sz="2000" b="1" dirty="0"/>
          </a:p>
          <a:p>
            <a:r>
              <a:rPr lang="en-CA" sz="2000" b="1" dirty="0"/>
              <a:t>Basic criteria for report: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b="1" dirty="0"/>
              <a:t>Newly-admitted &amp; registered for courses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b="1" dirty="0"/>
              <a:t>No ID card issued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b="1" dirty="0"/>
              <a:t>No payments received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b="1" dirty="0"/>
              <a:t>No legal documents received</a:t>
            </a:r>
            <a:endParaRPr lang="en-CA" sz="1600" b="1" dirty="0"/>
          </a:p>
          <a:p>
            <a:pPr>
              <a:tabLst>
                <a:tab pos="0" algn="l"/>
              </a:tabLst>
            </a:pPr>
            <a:r>
              <a:rPr lang="en-CA" sz="2000" b="1" dirty="0"/>
              <a:t>Hunting for clues (correspondence from the student, Minerva login activity, </a:t>
            </a:r>
            <a:r>
              <a:rPr lang="en-CA" sz="2000" b="1" dirty="0" err="1"/>
              <a:t>etc</a:t>
            </a:r>
            <a:r>
              <a:rPr lang="en-CA" sz="2000" b="1" dirty="0"/>
              <a:t>)</a:t>
            </a:r>
          </a:p>
          <a:p>
            <a:pPr>
              <a:tabLst>
                <a:tab pos="0" algn="l"/>
              </a:tabLst>
            </a:pPr>
            <a:r>
              <a:rPr lang="en-US" sz="2000" b="1" dirty="0"/>
              <a:t>End result: Withdrawal with refund</a:t>
            </a:r>
            <a:endParaRPr lang="en-CA" sz="2000" b="1" dirty="0"/>
          </a:p>
          <a:p>
            <a:pPr marL="0" indent="0">
              <a:buNone/>
              <a:tabLst>
                <a:tab pos="0" algn="l"/>
              </a:tabLst>
            </a:pPr>
            <a:endParaRPr lang="en-CA" sz="2000" b="1" dirty="0"/>
          </a:p>
          <a:p>
            <a:pPr marL="0" indent="0">
              <a:buNone/>
              <a:tabLst>
                <a:tab pos="0" algn="l"/>
              </a:tabLst>
            </a:pPr>
            <a:r>
              <a:rPr lang="en-CA" sz="2000" b="1" u="sng" dirty="0"/>
              <a:t>Contact Us: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en-CA" sz="2000" b="1" dirty="0"/>
              <a:t>Service Point - Legal Documentation 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en-CA" sz="2000" b="1" dirty="0"/>
              <a:t>legaldocumentation@mcgill.ca</a:t>
            </a:r>
            <a:br>
              <a:rPr lang="en-CA" sz="2000" b="1" dirty="0"/>
            </a:br>
            <a:r>
              <a:rPr lang="en-CA" sz="2000" b="1" dirty="0"/>
              <a:t>servicepoint@mcgill.ca 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en-CA" sz="2000" b="1" dirty="0"/>
              <a:t>(514)398-7878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3185" y="5122500"/>
            <a:ext cx="40774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Service Point Hotline</a:t>
            </a:r>
          </a:p>
          <a:p>
            <a:pPr lvl="0" algn="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for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internal offices 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 algn="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ext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4466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918710" cy="1325563"/>
          </a:xfrm>
        </p:spPr>
        <p:txBody>
          <a:bodyPr>
            <a:normAutofit/>
          </a:bodyPr>
          <a:lstStyle/>
          <a:p>
            <a:pPr algn="ctr"/>
            <a:r>
              <a:rPr lang="en-CA" b="1" i="1" dirty="0">
                <a:solidFill>
                  <a:srgbClr val="FF0000"/>
                </a:solidFill>
              </a:rPr>
              <a:t>Course Equivalencies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1" y="1690689"/>
            <a:ext cx="8577329" cy="494817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CA" sz="2000" b="1" dirty="0">
                <a:hlinkClick r:id="rId3"/>
              </a:rPr>
              <a:t>Course Equivalency System</a:t>
            </a:r>
            <a:endParaRPr lang="en-CA" sz="20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1600" b="1" dirty="0"/>
              <a:t>Course request/review management system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1600" b="1" dirty="0"/>
              <a:t>Equivalency database – over 18,000 courses reviewed</a:t>
            </a:r>
          </a:p>
          <a:p>
            <a:pPr marL="0" indent="0">
              <a:buNone/>
            </a:pPr>
            <a:endParaRPr lang="en-CA" sz="14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CA" sz="1400" b="1" dirty="0"/>
              <a:t> </a:t>
            </a:r>
            <a:r>
              <a:rPr lang="en-CA" sz="2000" b="1" dirty="0"/>
              <a:t>Transfer Credit Assessment Form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1600" b="1" dirty="0"/>
              <a:t>Minerva Form – approval of transfer credits for a given student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1600" b="1" dirty="0"/>
              <a:t>Required for all students who participate in Exchange or Study Away</a:t>
            </a:r>
          </a:p>
          <a:p>
            <a:pPr>
              <a:buFont typeface="Wingdings" panose="05000000000000000000" pitchFamily="2" charset="2"/>
              <a:buChar char="v"/>
            </a:pPr>
            <a:endParaRPr lang="en-CA" sz="1400" b="1" dirty="0"/>
          </a:p>
          <a:p>
            <a:pPr>
              <a:buFont typeface="Wingdings" panose="05000000000000000000" pitchFamily="2" charset="2"/>
              <a:buChar char="v"/>
              <a:tabLst>
                <a:tab pos="0" algn="l"/>
              </a:tabLst>
            </a:pPr>
            <a:r>
              <a:rPr lang="en-CA" sz="1400" b="1" dirty="0"/>
              <a:t> </a:t>
            </a:r>
            <a:r>
              <a:rPr lang="en-CA" sz="2000" b="1" dirty="0"/>
              <a:t>Equivalencies at admission</a:t>
            </a:r>
          </a:p>
          <a:p>
            <a:pPr lvl="1"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CA" sz="1600" b="1" dirty="0">
                <a:hlinkClick r:id="rId4"/>
              </a:rPr>
              <a:t>Math and Science table</a:t>
            </a:r>
            <a:r>
              <a:rPr lang="en-CA" sz="1600" b="1" dirty="0"/>
              <a:t> -&gt; Equivalency database</a:t>
            </a:r>
          </a:p>
          <a:p>
            <a:pPr lvl="1"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CA" sz="1600" b="1" dirty="0"/>
              <a:t>New equivalencies via the Course Equivalency System</a:t>
            </a:r>
            <a:r>
              <a:rPr lang="en-CA" sz="1800" b="1" dirty="0"/>
              <a:t> </a:t>
            </a:r>
          </a:p>
          <a:p>
            <a:pPr>
              <a:tabLst>
                <a:tab pos="0" algn="l"/>
              </a:tabLst>
            </a:pPr>
            <a:endParaRPr lang="en-CA" sz="1400" b="1" dirty="0"/>
          </a:p>
          <a:p>
            <a:pPr marL="0" indent="0">
              <a:buNone/>
              <a:tabLst>
                <a:tab pos="0" algn="l"/>
              </a:tabLst>
            </a:pPr>
            <a:endParaRPr lang="en-CA" sz="1400" b="1" dirty="0"/>
          </a:p>
          <a:p>
            <a:pPr marL="0" indent="0" algn="r">
              <a:buNone/>
              <a:tabLst>
                <a:tab pos="0" algn="l"/>
              </a:tabLst>
            </a:pPr>
            <a:r>
              <a:rPr lang="en-CA" sz="1400" b="1" dirty="0">
                <a:hlinkClick r:id="rId5"/>
              </a:rPr>
              <a:t>ceqadmin@mcgill.ca</a:t>
            </a:r>
            <a:endParaRPr lang="en-CA" sz="1400" b="1" dirty="0"/>
          </a:p>
          <a:p>
            <a:pPr marL="0" indent="0" algn="r">
              <a:buNone/>
              <a:tabLst>
                <a:tab pos="0" algn="l"/>
              </a:tabLst>
            </a:pPr>
            <a:r>
              <a:rPr lang="en-CA" sz="1400" b="1" dirty="0">
                <a:hlinkClick r:id="rId6"/>
              </a:rPr>
              <a:t>http://www.mcgill.ca/students/transfercredit/course-equivalency-faqs</a:t>
            </a:r>
            <a:endParaRPr lang="en-CA" sz="1400" b="1" dirty="0"/>
          </a:p>
          <a:p>
            <a:pPr marL="0" indent="0" algn="just">
              <a:buNone/>
              <a:tabLst>
                <a:tab pos="0" algn="l"/>
              </a:tabLst>
            </a:pPr>
            <a:r>
              <a:rPr lang="en-CA" sz="1400" b="1" dirty="0"/>
              <a:t/>
            </a:r>
            <a:br>
              <a:rPr lang="en-CA" sz="1400" b="1" dirty="0"/>
            </a:br>
            <a:r>
              <a:rPr lang="en-CA" sz="1400" b="1" dirty="0"/>
              <a:t/>
            </a:r>
            <a:br>
              <a:rPr lang="en-CA" sz="1400" b="1" dirty="0"/>
            </a:br>
            <a:endParaRPr lang="en-CA" sz="1100" b="1" dirty="0"/>
          </a:p>
        </p:txBody>
      </p:sp>
      <p:pic>
        <p:nvPicPr>
          <p:cNvPr id="4" name="Picture 3" descr="http://static.guim.co.uk/sys-images/Guardian/Pix/pictures/2012/8/16/1345113241935/A-very-cute-kitten-008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724" y="100205"/>
            <a:ext cx="2700655" cy="162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images4.fanpop.com/image/photos/16000000/Cute-Kitten-kittens-16096139-1280-80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3" y="5158429"/>
            <a:ext cx="2588895" cy="1617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10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879</TotalTime>
  <Words>1399</Words>
  <Application>Microsoft Office PowerPoint</Application>
  <PresentationFormat>On-screen Show (4:3)</PresentationFormat>
  <Paragraphs>330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Arial</vt:lpstr>
      <vt:lpstr>Avenir Next Regular</vt:lpstr>
      <vt:lpstr>Calibri</vt:lpstr>
      <vt:lpstr>Calibri Light</vt:lpstr>
      <vt:lpstr>Georgia</vt:lpstr>
      <vt:lpstr>Wingdings</vt:lpstr>
      <vt:lpstr>Office Theme</vt:lpstr>
      <vt:lpstr>1_Office Theme</vt:lpstr>
      <vt:lpstr>2_Office Theme</vt:lpstr>
      <vt:lpstr>3_Office Theme</vt:lpstr>
      <vt:lpstr>5_Office Theme</vt:lpstr>
      <vt:lpstr>6_Office Theme</vt:lpstr>
      <vt:lpstr>4_Office Theme</vt:lpstr>
      <vt:lpstr>7_Office Theme</vt:lpstr>
      <vt:lpstr>Acrobat Document</vt:lpstr>
      <vt:lpstr>Speed (Up)Dating  19 November 2015 Leacock 232</vt:lpstr>
      <vt:lpstr>Our mission  The mission of the Student Affairs Collective is to provide a supportive, inclusive and empowering forum for all administrative and academic staff who support students, to broaden institutional knowledge, to share best practices, and to offer opportunities for personal and professional development.  -- Staff Empowering Staff </vt:lpstr>
      <vt:lpstr>The McGill Commitment</vt:lpstr>
      <vt:lpstr>Health Promotion Initiatives</vt:lpstr>
      <vt:lpstr>Safer Spaces Certificate Tynan Jarrett</vt:lpstr>
      <vt:lpstr>#ConsentMcGill Education and Crisis Support</vt:lpstr>
      <vt:lpstr>Dobson Centre for Entrepreneurship</vt:lpstr>
      <vt:lpstr>News from Service Point Dammit, I’m not here! (A deregistration process)</vt:lpstr>
      <vt:lpstr>Course Equivalencies</vt:lpstr>
      <vt:lpstr>New Initiative Découvrez le “French Side” de McGill</vt:lpstr>
      <vt:lpstr>Counselling Service Update</vt:lpstr>
      <vt:lpstr>News from ODoS</vt:lpstr>
      <vt:lpstr>Experiential Learning &amp; Reflection Initiatives</vt:lpstr>
      <vt:lpstr>Mental Health Service</vt:lpstr>
      <vt:lpstr>Academic Writing: Additional Support for Students</vt:lpstr>
      <vt:lpstr>McGill Family Resources  Coordinator- SEDE</vt:lpstr>
      <vt:lpstr>Advising syllabus:  An adaptable template</vt:lpstr>
      <vt:lpstr>PowerPoint Presentation</vt:lpstr>
      <vt:lpstr>Peer Programs Network</vt:lpstr>
      <vt:lpstr>Office for Students with Disabilities Access, Accommodations and Partnerships</vt:lpstr>
      <vt:lpstr>Admissions Unit</vt:lpstr>
      <vt:lpstr>Updates in Rez</vt:lpstr>
      <vt:lpstr>Closing Remarks</vt:lpstr>
      <vt:lpstr>Additional Resources from Mental Health Services</vt:lpstr>
      <vt:lpstr>Updated Emergency Hours</vt:lpstr>
      <vt:lpstr>Medical Notes Policy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Speed (Up)Dating  12 December 2014 Thomson House</dc:title>
  <dc:creator>Margaret Chant Colton, Miss</dc:creator>
  <cp:lastModifiedBy>Margaret Chant Colton, Miss</cp:lastModifiedBy>
  <cp:revision>58</cp:revision>
  <dcterms:created xsi:type="dcterms:W3CDTF">2014-12-03T15:49:25Z</dcterms:created>
  <dcterms:modified xsi:type="dcterms:W3CDTF">2015-11-20T14:51:58Z</dcterms:modified>
</cp:coreProperties>
</file>