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handoutMasterIdLst>
    <p:handoutMasterId r:id="rId13"/>
  </p:handoutMasterIdLst>
  <p:sldIdLst>
    <p:sldId id="256" r:id="rId2"/>
    <p:sldId id="259" r:id="rId3"/>
    <p:sldId id="260" r:id="rId4"/>
    <p:sldId id="261" r:id="rId5"/>
    <p:sldId id="263" r:id="rId6"/>
    <p:sldId id="262" r:id="rId7"/>
    <p:sldId id="264" r:id="rId8"/>
    <p:sldId id="265" r:id="rId9"/>
    <p:sldId id="267" r:id="rId10"/>
    <p:sldId id="268" r:id="rId11"/>
    <p:sldId id="269" r:id="rId1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2" d="100"/>
          <a:sy n="82" d="100"/>
        </p:scale>
        <p:origin x="-989" y="-7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BDF5F431-8423-49B3-91F7-1574A4954C2D}" type="datetimeFigureOut">
              <a:rPr lang="en-US" smtClean="0"/>
              <a:t>6/17/2013</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612B6FA4-FFF3-468B-9240-19553337E0A1}" type="slidenum">
              <a:rPr lang="en-US" smtClean="0"/>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772467FE-1A49-4BC8-96C8-F5C9FADA8EF0}" type="datetimeFigureOut">
              <a:rPr lang="en-US" smtClean="0"/>
              <a:pPr/>
              <a:t>6/17/2013</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B6A2A6FD-5B5A-4EC4-BA63-F48BD1CCCDF6}"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72467FE-1A49-4BC8-96C8-F5C9FADA8EF0}" type="datetimeFigureOut">
              <a:rPr lang="en-US" smtClean="0"/>
              <a:pPr/>
              <a:t>6/17/2013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A2A6FD-5B5A-4EC4-BA63-F48BD1CCCDF6}"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B6A2A6FD-5B5A-4EC4-BA63-F48BD1CCCDF6}"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72467FE-1A49-4BC8-96C8-F5C9FADA8EF0}" type="datetimeFigureOut">
              <a:rPr lang="en-US" smtClean="0"/>
              <a:pPr/>
              <a:t>6/17/2013</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772467FE-1A49-4BC8-96C8-F5C9FADA8EF0}" type="datetimeFigureOut">
              <a:rPr lang="en-US" smtClean="0"/>
              <a:pPr/>
              <a:t>6/17/2013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B6A2A6FD-5B5A-4EC4-BA63-F48BD1CCCDF6}"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772467FE-1A49-4BC8-96C8-F5C9FADA8EF0}" type="datetimeFigureOut">
              <a:rPr lang="en-US" smtClean="0"/>
              <a:pPr/>
              <a:t>6/17/2013</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B6A2A6FD-5B5A-4EC4-BA63-F48BD1CCCDF6}"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772467FE-1A49-4BC8-96C8-F5C9FADA8EF0}" type="datetimeFigureOut">
              <a:rPr lang="en-US" smtClean="0"/>
              <a:pPr/>
              <a:t>6/17/2013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A2A6FD-5B5A-4EC4-BA63-F48BD1CCCDF6}"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772467FE-1A49-4BC8-96C8-F5C9FADA8EF0}" type="datetimeFigureOut">
              <a:rPr lang="en-US" smtClean="0"/>
              <a:pPr/>
              <a:t>6/17/2013</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B6A2A6FD-5B5A-4EC4-BA63-F48BD1CCCDF6}"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72467FE-1A49-4BC8-96C8-F5C9FADA8EF0}" type="datetimeFigureOut">
              <a:rPr lang="en-US" smtClean="0"/>
              <a:pPr/>
              <a:t>6/17/2013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B6A2A6FD-5B5A-4EC4-BA63-F48BD1CCCDF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772467FE-1A49-4BC8-96C8-F5C9FADA8EF0}" type="datetimeFigureOut">
              <a:rPr lang="en-US" smtClean="0"/>
              <a:pPr/>
              <a:t>6/17/2013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B6A2A6FD-5B5A-4EC4-BA63-F48BD1CCCDF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B6A2A6FD-5B5A-4EC4-BA63-F48BD1CCCDF6}"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772467FE-1A49-4BC8-96C8-F5C9FADA8EF0}" type="datetimeFigureOut">
              <a:rPr lang="en-US" smtClean="0"/>
              <a:pPr/>
              <a:t>6/17/2013</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B6A2A6FD-5B5A-4EC4-BA63-F48BD1CCCDF6}"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772467FE-1A49-4BC8-96C8-F5C9FADA8EF0}" type="datetimeFigureOut">
              <a:rPr lang="en-US" smtClean="0"/>
              <a:pPr/>
              <a:t>6/17/2013</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772467FE-1A49-4BC8-96C8-F5C9FADA8EF0}" type="datetimeFigureOut">
              <a:rPr lang="en-US" smtClean="0"/>
              <a:pPr/>
              <a:t>6/17/2013</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B6A2A6FD-5B5A-4EC4-BA63-F48BD1CCCDF6}"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a:bodyPr>
          <a:lstStyle/>
          <a:p>
            <a:r>
              <a:rPr lang="en-CA" sz="2000" dirty="0" smtClean="0"/>
              <a:t>Nancy Heath, PhD</a:t>
            </a:r>
          </a:p>
          <a:p>
            <a:r>
              <a:rPr lang="en-CA" sz="2000" dirty="0" smtClean="0"/>
              <a:t>Program Director, Human Development</a:t>
            </a:r>
          </a:p>
          <a:p>
            <a:r>
              <a:rPr lang="en-CA" sz="2000" dirty="0" smtClean="0"/>
              <a:t>Department of Educational &amp; Counselling Psychology</a:t>
            </a:r>
            <a:endParaRPr lang="en-US" sz="2000" dirty="0"/>
          </a:p>
        </p:txBody>
      </p:sp>
      <p:sp>
        <p:nvSpPr>
          <p:cNvPr id="2" name="Title 1"/>
          <p:cNvSpPr>
            <a:spLocks noGrp="1"/>
          </p:cNvSpPr>
          <p:nvPr>
            <p:ph type="ctrTitle"/>
          </p:nvPr>
        </p:nvSpPr>
        <p:spPr/>
        <p:txBody>
          <a:bodyPr>
            <a:normAutofit fontScale="90000"/>
          </a:bodyPr>
          <a:lstStyle/>
          <a:p>
            <a:pPr algn="ctr"/>
            <a:r>
              <a:rPr lang="en-US" dirty="0"/>
              <a:t/>
            </a:r>
            <a:br>
              <a:rPr lang="en-US" dirty="0"/>
            </a:br>
            <a:r>
              <a:rPr lang="en-US" dirty="0"/>
              <a:t/>
            </a:r>
            <a:br>
              <a:rPr lang="en-US" dirty="0"/>
            </a:br>
            <a:r>
              <a:rPr lang="en-US" sz="3100" dirty="0" smtClean="0"/>
              <a:t>Emerging </a:t>
            </a:r>
            <a:r>
              <a:rPr lang="en-US" sz="3100" dirty="0" smtClean="0"/>
              <a:t>Adulthood: </a:t>
            </a:r>
            <a:r>
              <a:rPr lang="en-US" sz="3100" dirty="0" smtClean="0"/>
              <a:t/>
            </a:r>
            <a:br>
              <a:rPr lang="en-US" sz="3100" dirty="0" smtClean="0"/>
            </a:br>
            <a:r>
              <a:rPr lang="en-US" sz="3100" dirty="0" smtClean="0"/>
              <a:t>The </a:t>
            </a:r>
            <a:r>
              <a:rPr lang="en-US" sz="3100" dirty="0" smtClean="0"/>
              <a:t>New Developmental Stage </a:t>
            </a:r>
            <a:r>
              <a:rPr lang="en-US" sz="3100" dirty="0" smtClean="0"/>
              <a:t>and Implications </a:t>
            </a:r>
            <a:r>
              <a:rPr lang="en-US" sz="3100" dirty="0" smtClean="0"/>
              <a:t>for University Academic Advisers </a:t>
            </a:r>
            <a:r>
              <a:rPr lang="en-US" dirty="0"/>
              <a:t>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Advice for Advisors!</a:t>
            </a:r>
            <a:endParaRPr lang="en-US" dirty="0"/>
          </a:p>
        </p:txBody>
      </p:sp>
      <p:sp>
        <p:nvSpPr>
          <p:cNvPr id="3" name="Content Placeholder 2"/>
          <p:cNvSpPr>
            <a:spLocks noGrp="1"/>
          </p:cNvSpPr>
          <p:nvPr>
            <p:ph sz="quarter" idx="1"/>
          </p:nvPr>
        </p:nvSpPr>
        <p:spPr/>
        <p:txBody>
          <a:bodyPr>
            <a:normAutofit fontScale="92500" lnSpcReduction="10000"/>
          </a:bodyPr>
          <a:lstStyle/>
          <a:p>
            <a:r>
              <a:rPr lang="en-CA" sz="2000" dirty="0" smtClean="0">
                <a:solidFill>
                  <a:schemeClr val="tx2"/>
                </a:solidFill>
              </a:rPr>
              <a:t>Knowing that this is normal/common and NOT negative/ or immature. </a:t>
            </a:r>
          </a:p>
          <a:p>
            <a:pPr>
              <a:buNone/>
            </a:pPr>
            <a:endParaRPr lang="en-CA" sz="2000" dirty="0" smtClean="0">
              <a:solidFill>
                <a:schemeClr val="tx2"/>
              </a:solidFill>
            </a:endParaRPr>
          </a:p>
          <a:p>
            <a:r>
              <a:rPr lang="en-CA" sz="2000" dirty="0" smtClean="0">
                <a:solidFill>
                  <a:schemeClr val="tx2"/>
                </a:solidFill>
              </a:rPr>
              <a:t>Working with </a:t>
            </a:r>
            <a:r>
              <a:rPr lang="en-CA" sz="2000" i="1" dirty="0" smtClean="0">
                <a:solidFill>
                  <a:schemeClr val="tx2"/>
                </a:solidFill>
              </a:rPr>
              <a:t>our frustration </a:t>
            </a:r>
            <a:r>
              <a:rPr lang="en-CA" sz="2000" dirty="0" smtClean="0">
                <a:solidFill>
                  <a:schemeClr val="tx2"/>
                </a:solidFill>
              </a:rPr>
              <a:t>over the apparent “immaturity” of our students. </a:t>
            </a:r>
          </a:p>
          <a:p>
            <a:pPr>
              <a:buNone/>
            </a:pPr>
            <a:endParaRPr lang="en-CA" sz="2000" dirty="0" smtClean="0">
              <a:solidFill>
                <a:schemeClr val="tx2"/>
              </a:solidFill>
            </a:endParaRPr>
          </a:p>
          <a:p>
            <a:r>
              <a:rPr lang="en-CA" sz="2000" dirty="0" smtClean="0">
                <a:solidFill>
                  <a:schemeClr val="tx2"/>
                </a:solidFill>
              </a:rPr>
              <a:t>Educating students and parents (where relevant) regarding this new normal, to allay anxiety and decrease conflict. </a:t>
            </a:r>
          </a:p>
          <a:p>
            <a:endParaRPr lang="en-CA" sz="2000" dirty="0" smtClean="0">
              <a:solidFill>
                <a:schemeClr val="tx2"/>
              </a:solidFill>
            </a:endParaRPr>
          </a:p>
          <a:p>
            <a:r>
              <a:rPr lang="en-CA" sz="2000" dirty="0" smtClean="0">
                <a:solidFill>
                  <a:schemeClr val="tx2"/>
                </a:solidFill>
              </a:rPr>
              <a:t>Helping the student to balance their need for extended exploration with the need to advance in development. </a:t>
            </a:r>
          </a:p>
          <a:p>
            <a:pPr lvl="1"/>
            <a:r>
              <a:rPr lang="en-CA" sz="1500" dirty="0" smtClean="0">
                <a:solidFill>
                  <a:schemeClr val="tx2"/>
                </a:solidFill>
              </a:rPr>
              <a:t>Consciously progressing/gaining </a:t>
            </a:r>
          </a:p>
          <a:p>
            <a:pPr lvl="1"/>
            <a:r>
              <a:rPr lang="en-CA" sz="1500" dirty="0" smtClean="0">
                <a:solidFill>
                  <a:schemeClr val="tx2"/>
                </a:solidFill>
              </a:rPr>
              <a:t>Framing it as exploration, with skill development and competency gains</a:t>
            </a:r>
          </a:p>
          <a:p>
            <a:pPr lvl="1"/>
            <a:r>
              <a:rPr lang="en-CA" sz="1500" dirty="0" smtClean="0"/>
              <a:t>Goals always being discussed even when they repeatedly shift</a:t>
            </a:r>
            <a:endParaRPr lang="en-CA" sz="1500" dirty="0" smtClean="0">
              <a:solidFill>
                <a:schemeClr val="tx2"/>
              </a:solidFill>
            </a:endParaRPr>
          </a:p>
          <a:p>
            <a:endParaRPr lang="en-CA" sz="2000" dirty="0" smtClean="0">
              <a:solidFill>
                <a:schemeClr val="tx2"/>
              </a:solidFill>
            </a:endParaRPr>
          </a:p>
          <a:p>
            <a:r>
              <a:rPr lang="en-CA" sz="2000" dirty="0" smtClean="0">
                <a:solidFill>
                  <a:schemeClr val="tx2"/>
                </a:solidFill>
              </a:rPr>
              <a:t>Do we need system change to adapt for this? </a:t>
            </a:r>
          </a:p>
          <a:p>
            <a:endParaRPr lang="en-US" sz="2000" dirty="0">
              <a:solidFill>
                <a:schemeClr val="tx2"/>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p:txBody>
          <a:bodyPr/>
          <a:lstStyle/>
          <a:p>
            <a:endParaRPr lang="en-US"/>
          </a:p>
        </p:txBody>
      </p:sp>
      <p:sp>
        <p:nvSpPr>
          <p:cNvPr id="4" name="Title 3"/>
          <p:cNvSpPr>
            <a:spLocks noGrp="1"/>
          </p:cNvSpPr>
          <p:nvPr>
            <p:ph type="ctrTitle"/>
          </p:nvPr>
        </p:nvSpPr>
        <p:spPr/>
        <p:txBody>
          <a:bodyPr/>
          <a:lstStyle/>
          <a:p>
            <a:r>
              <a:rPr lang="en-CA" dirty="0" smtClean="0"/>
              <a:t>Questions?</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Overview</a:t>
            </a:r>
            <a:endParaRPr lang="en-US" dirty="0"/>
          </a:p>
        </p:txBody>
      </p:sp>
      <p:sp>
        <p:nvSpPr>
          <p:cNvPr id="3" name="Content Placeholder 2"/>
          <p:cNvSpPr>
            <a:spLocks noGrp="1"/>
          </p:cNvSpPr>
          <p:nvPr>
            <p:ph sz="quarter" idx="1"/>
          </p:nvPr>
        </p:nvSpPr>
        <p:spPr/>
        <p:txBody>
          <a:bodyPr/>
          <a:lstStyle/>
          <a:p>
            <a:r>
              <a:rPr lang="en-CA" dirty="0" smtClean="0"/>
              <a:t>Introduction</a:t>
            </a:r>
            <a:endParaRPr lang="en-CA" dirty="0" smtClean="0"/>
          </a:p>
          <a:p>
            <a:r>
              <a:rPr lang="en-CA" dirty="0" smtClean="0"/>
              <a:t>Past </a:t>
            </a:r>
            <a:r>
              <a:rPr lang="en-CA" dirty="0" smtClean="0"/>
              <a:t>understanding &amp; advising</a:t>
            </a:r>
            <a:endParaRPr lang="en-CA" dirty="0" smtClean="0"/>
          </a:p>
          <a:p>
            <a:r>
              <a:rPr lang="en-CA" dirty="0" smtClean="0"/>
              <a:t>Current knowledge</a:t>
            </a:r>
          </a:p>
          <a:p>
            <a:r>
              <a:rPr lang="en-CA" dirty="0" smtClean="0"/>
              <a:t>Implications for Advisers</a:t>
            </a:r>
          </a:p>
          <a:p>
            <a:r>
              <a:rPr lang="en-CA" dirty="0" smtClean="0"/>
              <a:t>Question Period</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smtClean="0"/>
              <a:t>Introduction: The challenge of youth!</a:t>
            </a:r>
            <a:endParaRPr lang="en-US" dirty="0"/>
          </a:p>
        </p:txBody>
      </p:sp>
      <p:sp>
        <p:nvSpPr>
          <p:cNvPr id="3" name="Content Placeholder 2"/>
          <p:cNvSpPr>
            <a:spLocks noGrp="1"/>
          </p:cNvSpPr>
          <p:nvPr>
            <p:ph sz="quarter" idx="1"/>
          </p:nvPr>
        </p:nvSpPr>
        <p:spPr/>
        <p:txBody>
          <a:bodyPr>
            <a:normAutofit lnSpcReduction="10000"/>
          </a:bodyPr>
          <a:lstStyle/>
          <a:p>
            <a:pPr marL="274320" lvl="1">
              <a:buClr>
                <a:schemeClr val="accent1"/>
              </a:buClr>
              <a:buSzPct val="85000"/>
              <a:buFont typeface="Wingdings"/>
              <a:buChar char="à"/>
            </a:pPr>
            <a:r>
              <a:rPr lang="en-CA" sz="1900" dirty="0" smtClean="0">
                <a:solidFill>
                  <a:schemeClr val="tx1"/>
                </a:solidFill>
              </a:rPr>
              <a:t>Sarah tells her adviser as they review her file that she thought in high school that she wanted to go into politics and thus did no sciences. Then discovered in last year, when she worked for a candidate in the election, that she hated politics</a:t>
            </a:r>
            <a:r>
              <a:rPr lang="en-CA" sz="1900" dirty="0" smtClean="0">
                <a:solidFill>
                  <a:schemeClr val="tx1"/>
                </a:solidFill>
              </a:rPr>
              <a:t>...</a:t>
            </a:r>
          </a:p>
          <a:p>
            <a:pPr marL="274320" lvl="1">
              <a:buClr>
                <a:schemeClr val="accent1"/>
              </a:buClr>
              <a:buSzPct val="85000"/>
              <a:buNone/>
            </a:pPr>
            <a:endParaRPr lang="en-CA" sz="1900" dirty="0" smtClean="0">
              <a:solidFill>
                <a:schemeClr val="tx1"/>
              </a:solidFill>
            </a:endParaRPr>
          </a:p>
          <a:p>
            <a:pPr>
              <a:buFont typeface="Wingdings"/>
              <a:buChar char="à"/>
            </a:pPr>
            <a:r>
              <a:rPr lang="en-CA" sz="1800" dirty="0" smtClean="0">
                <a:sym typeface="Wingdings" pitchFamily="2" charset="2"/>
              </a:rPr>
              <a:t>Had to take an extra year at CEGEP to gain sciences requirements</a:t>
            </a:r>
          </a:p>
          <a:p>
            <a:pPr>
              <a:buFont typeface="Wingdings"/>
              <a:buChar char="à"/>
            </a:pPr>
            <a:r>
              <a:rPr lang="en-CA" sz="1800" dirty="0" smtClean="0">
                <a:sym typeface="Wingdings" pitchFamily="2" charset="2"/>
              </a:rPr>
              <a:t>Entered McGill in Biology, found she didn’t like it</a:t>
            </a:r>
          </a:p>
          <a:p>
            <a:pPr>
              <a:buFont typeface="Wingdings"/>
              <a:buChar char="à"/>
            </a:pPr>
            <a:r>
              <a:rPr lang="en-CA" sz="1800" dirty="0" smtClean="0">
                <a:sym typeface="Wingdings" pitchFamily="2" charset="2"/>
              </a:rPr>
              <a:t>Switched to psychology, discouraged by stories of no clear job upon graduation</a:t>
            </a:r>
          </a:p>
          <a:p>
            <a:pPr>
              <a:buFont typeface="Wingdings"/>
              <a:buChar char="à"/>
            </a:pPr>
            <a:r>
              <a:rPr lang="en-CA" sz="1800" dirty="0" smtClean="0">
                <a:sym typeface="Wingdings" pitchFamily="2" charset="2"/>
              </a:rPr>
              <a:t>Takes a gap year, works with Habitat for Humanity for a year </a:t>
            </a:r>
          </a:p>
          <a:p>
            <a:pPr>
              <a:buFont typeface="Wingdings"/>
              <a:buChar char="à"/>
            </a:pPr>
            <a:r>
              <a:rPr lang="en-CA" sz="1800" dirty="0" smtClean="0">
                <a:sym typeface="Wingdings" pitchFamily="2" charset="2"/>
              </a:rPr>
              <a:t>Returns to McGill switches to Education </a:t>
            </a:r>
          </a:p>
          <a:p>
            <a:pPr>
              <a:buFont typeface="Wingdings"/>
              <a:buChar char="à"/>
            </a:pPr>
            <a:r>
              <a:rPr lang="en-CA" sz="1800" dirty="0" smtClean="0">
                <a:sym typeface="Wingdings" pitchFamily="2" charset="2"/>
              </a:rPr>
              <a:t>Wants to go to graduate school but unsure in what</a:t>
            </a:r>
          </a:p>
          <a:p>
            <a:pPr>
              <a:buFont typeface="Wingdings"/>
              <a:buChar char="à"/>
            </a:pPr>
            <a:r>
              <a:rPr lang="en-CA" sz="1800" dirty="0" smtClean="0">
                <a:sym typeface="Wingdings" pitchFamily="2" charset="2"/>
              </a:rPr>
              <a:t>Meets with adviser and is frustrated at “lack of clear options”</a:t>
            </a:r>
            <a:endParaRPr lang="en-CA" sz="1800" dirty="0" smtClean="0"/>
          </a:p>
          <a:p>
            <a:endParaRPr lang="en-CA" sz="2000" dirty="0" smtClean="0"/>
          </a:p>
          <a:p>
            <a:r>
              <a:rPr lang="en-CA" sz="2000" dirty="0" smtClean="0"/>
              <a:t>Why is Sarah struggling?</a:t>
            </a:r>
            <a:endParaRPr lang="en-CA" sz="2000" dirty="0" smtClean="0"/>
          </a:p>
          <a:p>
            <a:pPr>
              <a:buNone/>
            </a:pP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Past Understanding </a:t>
            </a:r>
            <a:endParaRPr lang="en-US" dirty="0"/>
          </a:p>
        </p:txBody>
      </p:sp>
      <p:sp>
        <p:nvSpPr>
          <p:cNvPr id="3" name="Content Placeholder 2"/>
          <p:cNvSpPr>
            <a:spLocks noGrp="1"/>
          </p:cNvSpPr>
          <p:nvPr>
            <p:ph sz="quarter" idx="1"/>
          </p:nvPr>
        </p:nvSpPr>
        <p:spPr/>
        <p:txBody>
          <a:bodyPr>
            <a:normAutofit fontScale="92500"/>
          </a:bodyPr>
          <a:lstStyle/>
          <a:p>
            <a:r>
              <a:rPr lang="en-CA" sz="2400" dirty="0" smtClean="0"/>
              <a:t>Developmentally there are </a:t>
            </a:r>
            <a:r>
              <a:rPr lang="en-CA" sz="2400" dirty="0" smtClean="0"/>
              <a:t>stages/ seasons of life</a:t>
            </a:r>
            <a:endParaRPr lang="en-CA" sz="2400" dirty="0" smtClean="0"/>
          </a:p>
          <a:p>
            <a:pPr lvl="1"/>
            <a:r>
              <a:rPr lang="en-CA" sz="2400" dirty="0" smtClean="0"/>
              <a:t>Infancy/Toddlerhood 0-2yrs</a:t>
            </a:r>
            <a:endParaRPr lang="en-CA" sz="2400" dirty="0" smtClean="0"/>
          </a:p>
          <a:p>
            <a:pPr lvl="1"/>
            <a:r>
              <a:rPr lang="en-CA" sz="2400" dirty="0" smtClean="0"/>
              <a:t>Childhood  (Early 2-6) (Middle 6-11)</a:t>
            </a:r>
            <a:endParaRPr lang="en-CA" sz="2400" dirty="0" smtClean="0"/>
          </a:p>
          <a:p>
            <a:pPr lvl="1"/>
            <a:r>
              <a:rPr lang="en-CA" sz="2400" dirty="0" smtClean="0"/>
              <a:t>Adolescence (Early 11-14) (Middle 14-16) (Late 16-18)</a:t>
            </a:r>
          </a:p>
          <a:p>
            <a:pPr lvl="1"/>
            <a:r>
              <a:rPr lang="en-CA" sz="2400" b="1" dirty="0" smtClean="0"/>
              <a:t>Adulthood (Early 18-40)</a:t>
            </a:r>
            <a:r>
              <a:rPr lang="en-CA" sz="2400" dirty="0" smtClean="0"/>
              <a:t> (Middle 40-65) (Late 65+)</a:t>
            </a:r>
          </a:p>
          <a:p>
            <a:pPr lvl="2"/>
            <a:r>
              <a:rPr lang="en-CA" sz="1600" dirty="0" smtClean="0"/>
              <a:t>Early Adult transition 17-22; </a:t>
            </a:r>
          </a:p>
          <a:p>
            <a:pPr lvl="2"/>
            <a:r>
              <a:rPr lang="en-CA" sz="1600" dirty="0" smtClean="0"/>
              <a:t>Entry Life Structure 22-28 (Design Adult Life, including relationships, occupations)</a:t>
            </a:r>
            <a:endParaRPr lang="en-CA" sz="1600" dirty="0" smtClean="0"/>
          </a:p>
          <a:p>
            <a:r>
              <a:rPr lang="en-CA" dirty="0" smtClean="0"/>
              <a:t>Each s</a:t>
            </a:r>
            <a:r>
              <a:rPr lang="en-CA" dirty="0" smtClean="0"/>
              <a:t>tage </a:t>
            </a:r>
            <a:r>
              <a:rPr lang="en-CA" dirty="0" smtClean="0"/>
              <a:t>has </a:t>
            </a:r>
            <a:r>
              <a:rPr lang="en-CA" dirty="0" smtClean="0"/>
              <a:t>“</a:t>
            </a:r>
            <a:r>
              <a:rPr lang="en-CA" dirty="0" smtClean="0"/>
              <a:t>tasks</a:t>
            </a:r>
            <a:r>
              <a:rPr lang="en-CA" dirty="0" smtClean="0"/>
              <a:t>” </a:t>
            </a:r>
          </a:p>
          <a:p>
            <a:pPr lvl="1"/>
            <a:r>
              <a:rPr lang="en-CA" dirty="0" smtClean="0"/>
              <a:t>Historically Early Adulthood and transition to adulthood consisted of short exploration with early commitment to relationship, values and career</a:t>
            </a:r>
          </a:p>
          <a:p>
            <a:pPr lvl="1">
              <a:buNone/>
            </a:pPr>
            <a:r>
              <a:rPr lang="en-CA" dirty="0" smtClean="0">
                <a:sym typeface="Wingdings" pitchFamily="2" charset="2"/>
              </a:rPr>
              <a:t> Typically by 28 Early Adulthood Life Structure in place </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Advising in the past</a:t>
            </a:r>
            <a:endParaRPr lang="en-US" dirty="0"/>
          </a:p>
        </p:txBody>
      </p:sp>
      <p:sp>
        <p:nvSpPr>
          <p:cNvPr id="3" name="Content Placeholder 2"/>
          <p:cNvSpPr>
            <a:spLocks noGrp="1"/>
          </p:cNvSpPr>
          <p:nvPr>
            <p:ph sz="quarter" idx="1"/>
          </p:nvPr>
        </p:nvSpPr>
        <p:spPr/>
        <p:txBody>
          <a:bodyPr/>
          <a:lstStyle/>
          <a:p>
            <a:r>
              <a:rPr lang="en-CA" dirty="0" smtClean="0"/>
              <a:t>Although exceptions abound... most students:</a:t>
            </a:r>
          </a:p>
          <a:p>
            <a:pPr>
              <a:buNone/>
            </a:pPr>
            <a:endParaRPr lang="en-CA" dirty="0" smtClean="0">
              <a:sym typeface="Wingdings" pitchFamily="2" charset="2"/>
            </a:endParaRPr>
          </a:p>
          <a:p>
            <a:pPr>
              <a:buFont typeface="Wingdings" pitchFamily="2" charset="2"/>
              <a:buChar char="Ø"/>
            </a:pPr>
            <a:r>
              <a:rPr lang="en-CA" dirty="0" smtClean="0"/>
              <a:t>after an initial first year exploration, settled into a path</a:t>
            </a:r>
          </a:p>
          <a:p>
            <a:pPr>
              <a:buFont typeface="Wingdings" pitchFamily="2" charset="2"/>
              <a:buChar char="Ø"/>
            </a:pPr>
            <a:r>
              <a:rPr lang="en-CA" dirty="0" smtClean="0">
                <a:sym typeface="Wingdings" pitchFamily="2" charset="2"/>
              </a:rPr>
              <a:t>fairly independent of parents and family, had less obvious parental involvement</a:t>
            </a:r>
          </a:p>
          <a:p>
            <a:pPr>
              <a:buFont typeface="Wingdings" pitchFamily="2" charset="2"/>
              <a:buChar char="Ø"/>
            </a:pPr>
            <a:r>
              <a:rPr lang="en-CA" dirty="0" smtClean="0">
                <a:sym typeface="Wingdings" pitchFamily="2" charset="2"/>
              </a:rPr>
              <a:t>becoming clear on who they wanted to be (identity)</a:t>
            </a:r>
          </a:p>
          <a:p>
            <a:pPr>
              <a:buFont typeface="Wingdings" pitchFamily="2" charset="2"/>
              <a:buChar char="Ø"/>
            </a:pPr>
            <a:endParaRPr lang="en-CA" dirty="0" smtClean="0">
              <a:solidFill>
                <a:srgbClr val="FF0000"/>
              </a:solidFill>
              <a:sym typeface="Wingdings" pitchFamily="2" charset="2"/>
            </a:endParaRPr>
          </a:p>
          <a:p>
            <a:pPr>
              <a:buFont typeface="Wingdings" pitchFamily="2" charset="2"/>
              <a:buChar char="Ø"/>
            </a:pPr>
            <a:r>
              <a:rPr lang="en-CA" dirty="0" smtClean="0">
                <a:solidFill>
                  <a:srgbClr val="FF0000"/>
                </a:solidFill>
                <a:sym typeface="Wingdings" pitchFamily="2" charset="2"/>
              </a:rPr>
              <a:t>In sum, “seemed more mature”!</a:t>
            </a:r>
            <a:endParaRPr lang="en-US" dirty="0">
              <a:solidFill>
                <a:srgbClr val="FF000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Current Knowledge:</a:t>
            </a:r>
            <a:br>
              <a:rPr lang="en-CA" dirty="0" smtClean="0"/>
            </a:br>
            <a:r>
              <a:rPr lang="en-CA" dirty="0" smtClean="0"/>
              <a:t>Emerging Adulthood</a:t>
            </a:r>
            <a:endParaRPr lang="en-US" dirty="0"/>
          </a:p>
        </p:txBody>
      </p:sp>
      <p:sp>
        <p:nvSpPr>
          <p:cNvPr id="3" name="Content Placeholder 2"/>
          <p:cNvSpPr>
            <a:spLocks noGrp="1"/>
          </p:cNvSpPr>
          <p:nvPr>
            <p:ph sz="quarter" idx="1"/>
          </p:nvPr>
        </p:nvSpPr>
        <p:spPr/>
        <p:txBody>
          <a:bodyPr>
            <a:normAutofit/>
          </a:bodyPr>
          <a:lstStyle/>
          <a:p>
            <a:r>
              <a:rPr lang="en-CA" sz="2400" dirty="0" smtClean="0"/>
              <a:t>In early 2000, developmental psychologists proposed a new developmental stage between Adolescence and Early Adulthood</a:t>
            </a:r>
          </a:p>
          <a:p>
            <a:pPr>
              <a:buNone/>
            </a:pPr>
            <a:endParaRPr lang="en-CA" sz="2400" dirty="0" smtClean="0"/>
          </a:p>
          <a:p>
            <a:r>
              <a:rPr lang="en-CA" sz="2400" dirty="0" smtClean="0"/>
              <a:t>“Emerging Adulthood”: A bit of adolescence and a bit of early adulthood!</a:t>
            </a:r>
          </a:p>
          <a:p>
            <a:endParaRPr lang="en-CA" sz="2400" dirty="0" smtClean="0"/>
          </a:p>
          <a:p>
            <a:r>
              <a:rPr lang="en-CA" sz="2400" dirty="0" smtClean="0"/>
              <a:t>Although not without controversy there is overwhelming evidence that in industrialized nations this new stage does exist</a:t>
            </a:r>
            <a:r>
              <a:rPr lang="en-CA" dirty="0" smtClean="0"/>
              <a:t> </a:t>
            </a:r>
            <a:r>
              <a:rPr lang="en-CA" sz="1600" dirty="0" smtClean="0"/>
              <a:t>(e.g., Arnett, 1997, 2001, 2003, 2007; Berk, 2010; Buhl &amp; </a:t>
            </a:r>
            <a:r>
              <a:rPr lang="en-CA" sz="1600" dirty="0" err="1" smtClean="0"/>
              <a:t>Lanx</a:t>
            </a:r>
            <a:r>
              <a:rPr lang="en-CA" sz="1600" dirty="0" smtClean="0"/>
              <a:t> 2007; </a:t>
            </a:r>
            <a:r>
              <a:rPr lang="en-CA" sz="1600" dirty="0" err="1" smtClean="0"/>
              <a:t>Maeck</a:t>
            </a:r>
            <a:r>
              <a:rPr lang="en-CA" sz="1600" dirty="0" smtClean="0"/>
              <a:t>, </a:t>
            </a:r>
            <a:r>
              <a:rPr lang="en-CA" sz="1600" dirty="0" err="1" smtClean="0"/>
              <a:t>Bejcek</a:t>
            </a:r>
            <a:r>
              <a:rPr lang="en-CA" sz="1600" dirty="0" smtClean="0"/>
              <a:t>, &amp; </a:t>
            </a:r>
            <a:r>
              <a:rPr lang="en-CA" sz="1600" dirty="0" err="1" smtClean="0"/>
              <a:t>Vanickova</a:t>
            </a:r>
            <a:r>
              <a:rPr lang="en-CA" sz="1600" dirty="0" smtClean="0"/>
              <a:t>, 2007)</a:t>
            </a:r>
            <a:endParaRPr lang="en-US" sz="1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Emerging Adulthood</a:t>
            </a:r>
            <a:endParaRPr lang="en-US" dirty="0"/>
          </a:p>
        </p:txBody>
      </p:sp>
      <p:sp>
        <p:nvSpPr>
          <p:cNvPr id="3" name="Content Placeholder 2"/>
          <p:cNvSpPr>
            <a:spLocks noGrp="1"/>
          </p:cNvSpPr>
          <p:nvPr>
            <p:ph sz="quarter" idx="1"/>
          </p:nvPr>
        </p:nvSpPr>
        <p:spPr/>
        <p:txBody>
          <a:bodyPr>
            <a:normAutofit/>
          </a:bodyPr>
          <a:lstStyle/>
          <a:p>
            <a:r>
              <a:rPr lang="en-CA" sz="2000" dirty="0" smtClean="0"/>
              <a:t>18-29 yr olds are still completing the “transition to early adulthood”</a:t>
            </a:r>
          </a:p>
          <a:p>
            <a:pPr>
              <a:buNone/>
            </a:pPr>
            <a:endParaRPr lang="en-CA" sz="2000" dirty="0" smtClean="0"/>
          </a:p>
          <a:p>
            <a:r>
              <a:rPr lang="en-CA" sz="2000" dirty="0" smtClean="0"/>
              <a:t>Emerging Adulthood: 19- 25 year olds are:</a:t>
            </a:r>
          </a:p>
          <a:p>
            <a:pPr lvl="1"/>
            <a:r>
              <a:rPr lang="en-CA" sz="2000" dirty="0" smtClean="0"/>
              <a:t>c</a:t>
            </a:r>
            <a:r>
              <a:rPr lang="en-CA" sz="2000" dirty="0" smtClean="0"/>
              <a:t>haracterized by “unprecedented exploration”</a:t>
            </a:r>
          </a:p>
          <a:p>
            <a:pPr lvl="1"/>
            <a:r>
              <a:rPr lang="en-CA" sz="2000" dirty="0" smtClean="0"/>
              <a:t>e</a:t>
            </a:r>
            <a:r>
              <a:rPr lang="en-CA" sz="2000" dirty="0" smtClean="0"/>
              <a:t>xploration is extensive with a dual–cycle model breadth/depth</a:t>
            </a:r>
          </a:p>
          <a:p>
            <a:pPr lvl="1"/>
            <a:r>
              <a:rPr lang="en-CA" sz="2000" dirty="0" smtClean="0"/>
              <a:t>making a commitment (trying something) then evaluating and trying again (broader or deeper)</a:t>
            </a:r>
          </a:p>
          <a:p>
            <a:pPr lvl="1"/>
            <a:r>
              <a:rPr lang="en-CA" sz="2000" dirty="0" smtClean="0"/>
              <a:t> adolescent exploration and risk taking but without the parental supervision</a:t>
            </a:r>
          </a:p>
          <a:p>
            <a:pPr lvl="1"/>
            <a:r>
              <a:rPr lang="en-CA" sz="2000" b="1" dirty="0" smtClean="0"/>
              <a:t>c</a:t>
            </a:r>
            <a:r>
              <a:rPr lang="en-CA" sz="2000" b="1" dirty="0" smtClean="0"/>
              <a:t>ompleting education in a “drawn out and non-linear way” </a:t>
            </a:r>
            <a:r>
              <a:rPr lang="en-CA" sz="2000" dirty="0" smtClean="0"/>
              <a:t>(U.S. Department of Education, 2009)</a:t>
            </a:r>
          </a:p>
          <a:p>
            <a:pPr lvl="1"/>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smtClean="0"/>
              <a:t>Is emerging adulthood good or bad?</a:t>
            </a:r>
            <a:endParaRPr lang="en-US" dirty="0"/>
          </a:p>
        </p:txBody>
      </p:sp>
      <p:sp>
        <p:nvSpPr>
          <p:cNvPr id="3" name="Content Placeholder 2"/>
          <p:cNvSpPr>
            <a:spLocks noGrp="1"/>
          </p:cNvSpPr>
          <p:nvPr>
            <p:ph sz="quarter" idx="1"/>
          </p:nvPr>
        </p:nvSpPr>
        <p:spPr/>
        <p:txBody>
          <a:bodyPr>
            <a:normAutofit/>
          </a:bodyPr>
          <a:lstStyle/>
          <a:p>
            <a:pPr>
              <a:buNone/>
            </a:pPr>
            <a:r>
              <a:rPr lang="en-CA" sz="2000" dirty="0" smtClean="0">
                <a:solidFill>
                  <a:srgbClr val="00B050"/>
                </a:solidFill>
              </a:rPr>
              <a:t>++</a:t>
            </a:r>
            <a:r>
              <a:rPr lang="en-CA" sz="2000" dirty="0" smtClean="0">
                <a:solidFill>
                  <a:schemeClr val="tx2"/>
                </a:solidFill>
              </a:rPr>
              <a:t>There are clear personal and societal benefits in young people having clearer identities, values and  commitments as well as greater competencies as a result by adulthood</a:t>
            </a:r>
          </a:p>
          <a:p>
            <a:pPr>
              <a:buNone/>
            </a:pPr>
            <a:endParaRPr lang="en-CA" sz="2000" dirty="0" smtClean="0">
              <a:solidFill>
                <a:schemeClr val="tx2"/>
              </a:solidFill>
            </a:endParaRPr>
          </a:p>
          <a:p>
            <a:pPr>
              <a:buNone/>
            </a:pPr>
            <a:r>
              <a:rPr lang="en-CA" sz="2000" dirty="0" smtClean="0">
                <a:solidFill>
                  <a:srgbClr val="00B050"/>
                </a:solidFill>
              </a:rPr>
              <a:t>++</a:t>
            </a:r>
            <a:r>
              <a:rPr lang="en-CA" sz="2000" dirty="0" smtClean="0">
                <a:solidFill>
                  <a:schemeClr val="tx2"/>
                </a:solidFill>
              </a:rPr>
              <a:t>Also the extended exploration frequently involves more contributions to community</a:t>
            </a:r>
          </a:p>
          <a:p>
            <a:pPr>
              <a:buNone/>
            </a:pPr>
            <a:endParaRPr lang="en-CA" sz="2000" dirty="0" smtClean="0">
              <a:solidFill>
                <a:schemeClr val="tx2"/>
              </a:solidFill>
            </a:endParaRPr>
          </a:p>
          <a:p>
            <a:pPr>
              <a:buNone/>
            </a:pPr>
            <a:r>
              <a:rPr lang="en-CA" sz="2000" dirty="0" smtClean="0">
                <a:solidFill>
                  <a:srgbClr val="FF0000"/>
                </a:solidFill>
              </a:rPr>
              <a:t>-- </a:t>
            </a:r>
            <a:r>
              <a:rPr lang="en-CA" sz="2000" dirty="0" smtClean="0">
                <a:solidFill>
                  <a:schemeClr val="tx2"/>
                </a:solidFill>
              </a:rPr>
              <a:t>For some the extended exploration leads to remaining uncommitted for too long and decreasing their ability to move forward</a:t>
            </a:r>
          </a:p>
          <a:p>
            <a:pPr>
              <a:buNone/>
            </a:pPr>
            <a:endParaRPr lang="en-CA" sz="2000" dirty="0" smtClean="0">
              <a:solidFill>
                <a:schemeClr val="tx2"/>
              </a:solidFill>
            </a:endParaRPr>
          </a:p>
          <a:p>
            <a:pPr>
              <a:buNone/>
            </a:pPr>
            <a:r>
              <a:rPr lang="en-CA" sz="2000" dirty="0" smtClean="0">
                <a:solidFill>
                  <a:srgbClr val="FF0000"/>
                </a:solidFill>
              </a:rPr>
              <a:t>-- </a:t>
            </a:r>
            <a:r>
              <a:rPr lang="en-CA" sz="2000" dirty="0" smtClean="0">
                <a:solidFill>
                  <a:schemeClr val="tx2"/>
                </a:solidFill>
              </a:rPr>
              <a:t>Extended risk taking may be problematic for those “at risk”</a:t>
            </a:r>
            <a:endParaRPr lang="en-US" sz="2000" dirty="0">
              <a:solidFill>
                <a:schemeClr val="tx2"/>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Other considerations...</a:t>
            </a:r>
            <a:endParaRPr lang="en-US" dirty="0"/>
          </a:p>
        </p:txBody>
      </p:sp>
      <p:sp>
        <p:nvSpPr>
          <p:cNvPr id="3" name="Content Placeholder 2"/>
          <p:cNvSpPr>
            <a:spLocks noGrp="1"/>
          </p:cNvSpPr>
          <p:nvPr>
            <p:ph sz="quarter" idx="1"/>
          </p:nvPr>
        </p:nvSpPr>
        <p:spPr/>
        <p:txBody>
          <a:bodyPr>
            <a:normAutofit/>
          </a:bodyPr>
          <a:lstStyle/>
          <a:p>
            <a:r>
              <a:rPr lang="en-CA" sz="2400" dirty="0" smtClean="0">
                <a:solidFill>
                  <a:schemeClr val="tx2"/>
                </a:solidFill>
              </a:rPr>
              <a:t>There are variations by culture. </a:t>
            </a:r>
          </a:p>
          <a:p>
            <a:pPr>
              <a:buNone/>
            </a:pPr>
            <a:endParaRPr lang="en-CA" sz="2400" dirty="0" smtClean="0">
              <a:solidFill>
                <a:schemeClr val="tx2"/>
              </a:solidFill>
            </a:endParaRPr>
          </a:p>
          <a:p>
            <a:r>
              <a:rPr lang="en-CA" sz="2400" dirty="0" smtClean="0">
                <a:solidFill>
                  <a:schemeClr val="tx2"/>
                </a:solidFill>
              </a:rPr>
              <a:t>This is  a very “western” phenomenon.</a:t>
            </a:r>
          </a:p>
          <a:p>
            <a:pPr>
              <a:buNone/>
            </a:pPr>
            <a:endParaRPr lang="en-CA" sz="2400" dirty="0" smtClean="0">
              <a:solidFill>
                <a:schemeClr val="tx2"/>
              </a:solidFill>
            </a:endParaRPr>
          </a:p>
          <a:p>
            <a:r>
              <a:rPr lang="en-CA" sz="2400" dirty="0" smtClean="0">
                <a:solidFill>
                  <a:schemeClr val="tx2"/>
                </a:solidFill>
              </a:rPr>
              <a:t>This can result in additional stress on students from cultures where this is not acceptable when they are in a milieu where it is common. </a:t>
            </a:r>
          </a:p>
          <a:p>
            <a:pPr>
              <a:buNone/>
            </a:pPr>
            <a:endParaRPr lang="en-CA" sz="2400" dirty="0" smtClean="0">
              <a:solidFill>
                <a:schemeClr val="tx2"/>
              </a:solidFill>
            </a:endParaRPr>
          </a:p>
          <a:p>
            <a:r>
              <a:rPr lang="en-CA" sz="2400" dirty="0" smtClean="0">
                <a:solidFill>
                  <a:schemeClr val="tx2"/>
                </a:solidFill>
              </a:rPr>
              <a:t>Parents frequently do NOT know about this and fear their son/daughter is “never going to grow up”. </a:t>
            </a:r>
            <a:endParaRPr lang="en-US" sz="2400" dirty="0">
              <a:solidFill>
                <a:schemeClr val="tx2"/>
              </a:solidFill>
            </a:endParaRP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165</TotalTime>
  <Words>733</Words>
  <Application>Microsoft Office PowerPoint</Application>
  <PresentationFormat>On-screen Show (4:3)</PresentationFormat>
  <Paragraphs>86</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Civic</vt:lpstr>
      <vt:lpstr>  Emerging Adulthood:  The New Developmental Stage and Implications for University Academic Advisers  </vt:lpstr>
      <vt:lpstr>Overview</vt:lpstr>
      <vt:lpstr>Introduction: The challenge of youth!</vt:lpstr>
      <vt:lpstr>Past Understanding </vt:lpstr>
      <vt:lpstr>Advising in the past</vt:lpstr>
      <vt:lpstr>Current Knowledge: Emerging Adulthood</vt:lpstr>
      <vt:lpstr>Emerging Adulthood</vt:lpstr>
      <vt:lpstr>Is emerging adulthood good or bad?</vt:lpstr>
      <vt:lpstr>Other considerations...</vt:lpstr>
      <vt:lpstr>Advice for Advisors!</vt:lpstr>
      <vt:lpstr>Questions?</vt:lpstr>
    </vt:vector>
  </TitlesOfParts>
  <Company>McGill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Emerging Adulthood: The New Developmental Stage and its Implications for University Academic Advisers        </dc:title>
  <dc:creator>nheath</dc:creator>
  <cp:lastModifiedBy>nheath</cp:lastModifiedBy>
  <cp:revision>13</cp:revision>
  <dcterms:created xsi:type="dcterms:W3CDTF">2013-06-12T15:24:47Z</dcterms:created>
  <dcterms:modified xsi:type="dcterms:W3CDTF">2013-06-17T18:16:35Z</dcterms:modified>
</cp:coreProperties>
</file>