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1"/>
  </p:notesMasterIdLst>
  <p:sldIdLst>
    <p:sldId id="256" r:id="rId2"/>
    <p:sldId id="291" r:id="rId3"/>
    <p:sldId id="292" r:id="rId4"/>
    <p:sldId id="300" r:id="rId5"/>
    <p:sldId id="308" r:id="rId6"/>
    <p:sldId id="286" r:id="rId7"/>
    <p:sldId id="272" r:id="rId8"/>
    <p:sldId id="301" r:id="rId9"/>
    <p:sldId id="309" r:id="rId10"/>
    <p:sldId id="302" r:id="rId11"/>
    <p:sldId id="303" r:id="rId12"/>
    <p:sldId id="304" r:id="rId13"/>
    <p:sldId id="293" r:id="rId14"/>
    <p:sldId id="310" r:id="rId15"/>
    <p:sldId id="295" r:id="rId16"/>
    <p:sldId id="289" r:id="rId17"/>
    <p:sldId id="296" r:id="rId18"/>
    <p:sldId id="294" r:id="rId19"/>
    <p:sldId id="311" r:id="rId20"/>
    <p:sldId id="288" r:id="rId21"/>
    <p:sldId id="287" r:id="rId22"/>
    <p:sldId id="262" r:id="rId23"/>
    <p:sldId id="290" r:id="rId24"/>
    <p:sldId id="312" r:id="rId25"/>
    <p:sldId id="263" r:id="rId26"/>
    <p:sldId id="261" r:id="rId27"/>
    <p:sldId id="265" r:id="rId28"/>
    <p:sldId id="267" r:id="rId29"/>
    <p:sldId id="313" r:id="rId30"/>
    <p:sldId id="268" r:id="rId31"/>
    <p:sldId id="266" r:id="rId32"/>
    <p:sldId id="297" r:id="rId33"/>
    <p:sldId id="298" r:id="rId34"/>
    <p:sldId id="314" r:id="rId35"/>
    <p:sldId id="299" r:id="rId36"/>
    <p:sldId id="281" r:id="rId37"/>
    <p:sldId id="284" r:id="rId38"/>
    <p:sldId id="305" r:id="rId39"/>
    <p:sldId id="307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716E-C269-4280-AAC5-52C332825690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9A3CC-551E-4851-80BD-19AFE6E631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1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00C45-0633-4803-A0F9-D64F81204111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05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241C-54A0-4D36-8BC5-1155A271E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D06DB-94A2-4AAF-A8B2-BFE66D34E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2407-5724-4C21-8F56-35A10299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DFD2-4144-441D-B7BE-71F0121C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D64F-3B50-4053-9484-4B078217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144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DD4B-FF10-422A-89DF-7715D880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EEB84-3A77-471B-B05A-39E367D5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D8A90-3FB5-47B1-B494-7115E15B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C2E1-F2BF-4311-B21B-25531781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506D5-C3FB-479A-B6A5-C15F084C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16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1C384-2004-4CFC-8723-502E050C7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C953D-1390-49CD-9039-3EB01594B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BF49-B196-42AF-8661-D37D3BEE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DF7F5-C9B8-4418-9618-892A4AF9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1AF9-9170-41A2-AB04-C7C7FF7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818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E81D-DFE7-4B6B-A3A9-DEF05081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6D08-EA10-4C91-8ADB-ED077C080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3F510-3E1D-44D5-9928-1393CC34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60BBC-6046-443F-AE40-C4288B77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07F9-7C07-4FF9-8658-171F0E3B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44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62DB-C0AF-48AC-BF7A-E71A7938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CC8B-7C34-4209-B940-722C5968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25AD-D5ED-4D0F-BD83-AEAB9E40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ECA71-E2A9-4093-AA9A-E7A0F99D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BE4A9-8DC6-4912-A6F0-1DB1E918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756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A56D-84BA-40C5-A764-EDB9FCE1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1B40-549C-43E5-B641-25CAFFF4F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BA30-430D-4459-8326-C3DDC012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856A3-04D0-4F84-A237-CE60A780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F34D8-2181-4240-BBDE-18B27FDF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7B4BC-C089-4562-8059-780DF40F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30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F9B3-6352-4B76-B33D-8B72E864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415D-1001-42D9-8CAD-2EBAFBEB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8CC3B-8627-4794-9CEB-4A17BBA6F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61EF5-6172-43A5-AD8E-3F00DF2EB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03193-814B-4A5A-85EC-BE418929F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09ECE-F24D-401A-8B56-EAAC955A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D1CAE-D741-42B2-BDC6-F660E79E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415E1-285F-42DD-AC0C-E8D56F31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4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02BF-E19E-4B1E-A643-ADE23FBA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1EF15-5FEE-49FE-A7D9-5B72685F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679F7-68E0-41E6-9C42-58E12239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DC55D-78EF-4FB9-AB0C-633C108D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48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48251-B1D0-4C2D-BB11-4A53661C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4B3EA-B732-402C-9A6D-DB6B4C05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7D488-E9D2-4492-B07F-6299A74E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139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3AF5-FBBE-4F81-A365-BEFA6704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D502-A909-44D7-9569-8896E451B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0D7A9-45FD-4B35-ADDE-DB2779661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F598D-EEA7-4AE6-A2DC-C69AC8ED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4ECF0-5EEC-47E7-A526-D865ECD4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67513-46B1-41B9-B037-56D239C5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382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A369-49F2-4A89-9021-383A30F8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70131-F0B2-45C4-9478-3446B8E6D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330DC-F50A-4A86-B876-D2435B987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87E26-B626-4C5F-BC3A-AC3637E2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7ADE6-615B-4A93-9224-D265F5FD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18796-359A-41B1-8DF9-A75A553C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73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5000">
              <a:srgbClr val="FFC000"/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54D7A-EECC-47CB-A024-4530F166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297A3-B62C-4BA9-8593-8ECE5254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0B48-04E4-40E1-BA27-EA2C3AAA8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2E3B-4128-4169-B8CF-5AB2C8FF855B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C05CA-A15A-4D77-98D8-5814D610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ABE74-119A-4B33-B610-F5D046476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5EEB-5966-4EEB-A457-E7C1FA7067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3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xietycanada.com/learn-about-anxiety/anxiety-in-adults/?gclid=Cj0KCQjwy6T1BRDXARIsAIqCTXrpMCyK7QvUN4WPJdTNo96Wmc5H6UivZ7YgSirMJ72T9cSIx482blEaAnmtEALw_wc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0CB8-2463-49A6-ACC8-4F81C5AF1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775" y="1144719"/>
            <a:ext cx="4253861" cy="3901276"/>
          </a:xfrm>
        </p:spPr>
        <p:txBody>
          <a:bodyPr>
            <a:normAutofit/>
          </a:bodyPr>
          <a:lstStyle/>
          <a:p>
            <a:pPr algn="ctr"/>
            <a:r>
              <a:rPr lang="en-CA" sz="6600" b="1" dirty="0"/>
              <a:t>Mental Health and Wellness Trivia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A5C1F-664C-4CE0-B83E-C20AD959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712758"/>
            <a:ext cx="4646069" cy="476519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7656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B0D4-7C23-44D4-96E6-98CF593B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examples of Mental Health Self-Care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4ED7-712B-42D5-8CE0-7A3B3681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20" y="2082018"/>
            <a:ext cx="5259053" cy="3602166"/>
          </a:xfrm>
        </p:spPr>
        <p:txBody>
          <a:bodyPr/>
          <a:lstStyle/>
          <a:p>
            <a:r>
              <a:rPr lang="en-CA" dirty="0"/>
              <a:t>A) Drinking lots of water</a:t>
            </a:r>
          </a:p>
          <a:p>
            <a:r>
              <a:rPr lang="en-CA" dirty="0"/>
              <a:t>B) Challenging your brain</a:t>
            </a:r>
          </a:p>
          <a:p>
            <a:r>
              <a:rPr lang="en-CA" dirty="0"/>
              <a:t>C) Prayer</a:t>
            </a:r>
          </a:p>
          <a:p>
            <a:r>
              <a:rPr lang="en-CA" dirty="0"/>
              <a:t>D) Smudging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7A80E-D945-4640-B0D6-E9FE694129C7}"/>
              </a:ext>
            </a:extLst>
          </p:cNvPr>
          <p:cNvSpPr txBox="1"/>
          <p:nvPr/>
        </p:nvSpPr>
        <p:spPr>
          <a:xfrm>
            <a:off x="8930947" y="2559662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288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5DB0-03B2-4DCF-8AC5-EDA5CCFC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are examples of Emotional Self-Care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3D0-8A98-452C-97B8-B58571F10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845" y="2087601"/>
            <a:ext cx="7355139" cy="3320812"/>
          </a:xfrm>
        </p:spPr>
        <p:txBody>
          <a:bodyPr/>
          <a:lstStyle/>
          <a:p>
            <a:r>
              <a:rPr lang="en-CA" dirty="0"/>
              <a:t>A) Puzzles</a:t>
            </a:r>
          </a:p>
          <a:p>
            <a:r>
              <a:rPr lang="en-CA" dirty="0"/>
              <a:t>B) Playing sports </a:t>
            </a:r>
          </a:p>
          <a:p>
            <a:r>
              <a:rPr lang="en-CA" dirty="0"/>
              <a:t>C) Prayer</a:t>
            </a:r>
          </a:p>
          <a:p>
            <a:r>
              <a:rPr lang="en-CA" dirty="0"/>
              <a:t>D) Setting boundaries with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EDD31-1177-4206-8A22-C6824F5A97E2}"/>
              </a:ext>
            </a:extLst>
          </p:cNvPr>
          <p:cNvSpPr txBox="1"/>
          <p:nvPr/>
        </p:nvSpPr>
        <p:spPr>
          <a:xfrm>
            <a:off x="8824825" y="276728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630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A226-0A20-4A41-A5A5-FD9B5A9E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examples of Physical Self-Care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1F67-E076-46F1-A723-CEEED5F1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138" y="1976937"/>
            <a:ext cx="7338393" cy="3518169"/>
          </a:xfrm>
        </p:spPr>
        <p:txBody>
          <a:bodyPr/>
          <a:lstStyle/>
          <a:p>
            <a:r>
              <a:rPr lang="en-CA" dirty="0"/>
              <a:t>A) Hunting &amp; Dancing </a:t>
            </a:r>
          </a:p>
          <a:p>
            <a:r>
              <a:rPr lang="en-CA" dirty="0"/>
              <a:t>B) Going to community events</a:t>
            </a:r>
          </a:p>
          <a:p>
            <a:r>
              <a:rPr lang="en-CA" dirty="0"/>
              <a:t>C) Surrounding yourself with positive people</a:t>
            </a:r>
          </a:p>
          <a:p>
            <a:r>
              <a:rPr lang="en-CA" dirty="0"/>
              <a:t>D) Smudging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E4EC0-E90E-444D-9688-266D1CD7A374}"/>
              </a:ext>
            </a:extLst>
          </p:cNvPr>
          <p:cNvSpPr txBox="1"/>
          <p:nvPr/>
        </p:nvSpPr>
        <p:spPr>
          <a:xfrm>
            <a:off x="8796531" y="288922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181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3D5E-C31C-4C11-9356-339C0DDF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55D8-BDFC-4CD5-841D-BABFDB3D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88" y="2052116"/>
            <a:ext cx="7796540" cy="3997828"/>
          </a:xfrm>
        </p:spPr>
        <p:txBody>
          <a:bodyPr/>
          <a:lstStyle/>
          <a:p>
            <a:r>
              <a:rPr lang="en-CA" dirty="0"/>
              <a:t>A) A feeling and Survival instinct</a:t>
            </a:r>
          </a:p>
          <a:p>
            <a:r>
              <a:rPr lang="en-CA" dirty="0"/>
              <a:t>B) Natural response to stressful situations</a:t>
            </a:r>
          </a:p>
          <a:p>
            <a:r>
              <a:rPr lang="en-CA" dirty="0"/>
              <a:t>C) It is a feeling of fear and/or worry of what is about to come or what has happened</a:t>
            </a:r>
          </a:p>
          <a:p>
            <a:r>
              <a:rPr lang="en-CA" dirty="0"/>
              <a:t>D) All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F59B7-4995-469F-9729-E9C395372E4B}"/>
              </a:ext>
            </a:extLst>
          </p:cNvPr>
          <p:cNvSpPr txBox="1"/>
          <p:nvPr/>
        </p:nvSpPr>
        <p:spPr>
          <a:xfrm>
            <a:off x="9473878" y="338931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784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</a:t>
            </a:r>
            <a:r>
              <a:rPr lang="en-CA" dirty="0" err="1"/>
              <a:t>Kitpu</a:t>
            </a:r>
            <a:r>
              <a:rPr lang="en-CA" dirty="0"/>
              <a:t>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Kitten </a:t>
            </a:r>
          </a:p>
          <a:p>
            <a:r>
              <a:rPr lang="en-CA" dirty="0"/>
              <a:t>B) Bear</a:t>
            </a:r>
          </a:p>
          <a:p>
            <a:r>
              <a:rPr lang="en-CA" dirty="0"/>
              <a:t>C) Eagle </a:t>
            </a:r>
          </a:p>
          <a:p>
            <a:r>
              <a:rPr lang="en-CA" dirty="0"/>
              <a:t>D) </a:t>
            </a:r>
            <a:r>
              <a:rPr lang="en-CA" dirty="0" err="1"/>
              <a:t>Caribu</a:t>
            </a:r>
            <a:r>
              <a:rPr lang="en-CA" dirty="0"/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95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816D-B534-4E66-A0D3-D8C49410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anxiety help us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154A9-5887-482D-93B8-D8D71F2B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762" y="2052116"/>
            <a:ext cx="7796540" cy="3997828"/>
          </a:xfrm>
        </p:spPr>
        <p:txBody>
          <a:bodyPr/>
          <a:lstStyle/>
          <a:p>
            <a:r>
              <a:rPr lang="en-CA" dirty="0"/>
              <a:t>A) Avoid conflict</a:t>
            </a:r>
          </a:p>
          <a:p>
            <a:r>
              <a:rPr lang="en-CA" dirty="0"/>
              <a:t>B) Avoid danger and gives us a boost of adrenaline to solve problems</a:t>
            </a:r>
          </a:p>
          <a:p>
            <a:r>
              <a:rPr lang="en-CA" dirty="0"/>
              <a:t>C) Not worry about everyday life</a:t>
            </a:r>
          </a:p>
          <a:p>
            <a:r>
              <a:rPr lang="en-CA" dirty="0"/>
              <a:t>D)  All of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09D2B-46B8-421B-A0F7-683F44CA7527}"/>
              </a:ext>
            </a:extLst>
          </p:cNvPr>
          <p:cNvSpPr txBox="1"/>
          <p:nvPr/>
        </p:nvSpPr>
        <p:spPr>
          <a:xfrm>
            <a:off x="9149302" y="338931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872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4156-8AF7-41F2-80A6-424327D7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689317"/>
            <a:ext cx="10162735" cy="1418594"/>
          </a:xfrm>
        </p:spPr>
        <p:txBody>
          <a:bodyPr>
            <a:normAutofit/>
          </a:bodyPr>
          <a:lstStyle/>
          <a:p>
            <a:r>
              <a:rPr lang="en-CA" sz="2800" b="1" dirty="0"/>
              <a:t>In Canada Anxiety ranks in the top five most common mental illnesses in Canada. Out of five what rank is Anxiety?</a:t>
            </a: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6E84-539E-400E-BC07-3A4C73B6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09" y="2266529"/>
            <a:ext cx="10704443" cy="3460267"/>
          </a:xfrm>
        </p:spPr>
        <p:txBody>
          <a:bodyPr/>
          <a:lstStyle/>
          <a:p>
            <a:r>
              <a:rPr lang="en-CA" dirty="0"/>
              <a:t>A) 1: the most common mental illness</a:t>
            </a:r>
          </a:p>
          <a:p>
            <a:r>
              <a:rPr lang="en-CA" dirty="0"/>
              <a:t>B) 2: the second most common mental illness</a:t>
            </a:r>
          </a:p>
          <a:p>
            <a:r>
              <a:rPr lang="en-CA" dirty="0"/>
              <a:t>C) 3: the third most common mental illness</a:t>
            </a:r>
          </a:p>
          <a:p>
            <a:r>
              <a:rPr lang="en-CA" dirty="0"/>
              <a:t>D) 4: the fourth most common mental illness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528C4-902A-4880-9212-A72BE53C08C4}"/>
              </a:ext>
            </a:extLst>
          </p:cNvPr>
          <p:cNvSpPr txBox="1"/>
          <p:nvPr/>
        </p:nvSpPr>
        <p:spPr>
          <a:xfrm>
            <a:off x="8488732" y="3180197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49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0617-0820-4967-8634-4427A1E3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makes anxiety a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322A-28C2-4156-833A-CA6FB7D4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559" y="2052116"/>
            <a:ext cx="7796540" cy="3997828"/>
          </a:xfrm>
        </p:spPr>
        <p:txBody>
          <a:bodyPr/>
          <a:lstStyle/>
          <a:p>
            <a:r>
              <a:rPr lang="en-CA" dirty="0"/>
              <a:t> A) It does NOT start impacting everyday activities that we should enjoy.</a:t>
            </a:r>
          </a:p>
          <a:p>
            <a:r>
              <a:rPr lang="en-CA" dirty="0"/>
              <a:t>B) Preventing someone from living in balance</a:t>
            </a:r>
          </a:p>
          <a:p>
            <a:r>
              <a:rPr lang="en-CA" dirty="0"/>
              <a:t>C) Things such as panic attacks are getting better</a:t>
            </a:r>
          </a:p>
          <a:p>
            <a:r>
              <a:rPr lang="en-CA" dirty="0"/>
              <a:t>D) all of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8AC4D-AF6E-4DB9-93DC-1B5B1ADBF19C}"/>
              </a:ext>
            </a:extLst>
          </p:cNvPr>
          <p:cNvSpPr txBox="1"/>
          <p:nvPr/>
        </p:nvSpPr>
        <p:spPr>
          <a:xfrm>
            <a:off x="9107099" y="338931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797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8901-301D-4450-AB5C-1A207B69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a panic attack resemble?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F1A6-87EF-4E58-8415-3540E7E0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236" y="1885285"/>
            <a:ext cx="7796540" cy="3997828"/>
          </a:xfrm>
        </p:spPr>
        <p:txBody>
          <a:bodyPr/>
          <a:lstStyle/>
          <a:p>
            <a:r>
              <a:rPr lang="en-CA" dirty="0"/>
              <a:t>A) A heart attack</a:t>
            </a:r>
          </a:p>
          <a:p>
            <a:r>
              <a:rPr lang="en-CA" dirty="0"/>
              <a:t>B) Uncontrolled breathing</a:t>
            </a:r>
          </a:p>
          <a:p>
            <a:r>
              <a:rPr lang="en-CA" dirty="0"/>
              <a:t>C) Isolation</a:t>
            </a:r>
          </a:p>
          <a:p>
            <a:r>
              <a:rPr lang="en-CA" dirty="0"/>
              <a:t>D) none of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84855-FCCB-4CC8-AE1A-0034E8ADD513}"/>
              </a:ext>
            </a:extLst>
          </p:cNvPr>
          <p:cNvSpPr txBox="1"/>
          <p:nvPr/>
        </p:nvSpPr>
        <p:spPr>
          <a:xfrm>
            <a:off x="8289133" y="2233246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451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</a:t>
            </a:r>
            <a:r>
              <a:rPr lang="en-CA" dirty="0" err="1"/>
              <a:t>Kwe</a:t>
            </a:r>
            <a:r>
              <a:rPr lang="en-CA" dirty="0"/>
              <a:t>’ 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Eagle</a:t>
            </a:r>
          </a:p>
          <a:p>
            <a:r>
              <a:rPr lang="en-CA" dirty="0"/>
              <a:t>B) Bye </a:t>
            </a:r>
          </a:p>
          <a:p>
            <a:r>
              <a:rPr lang="en-CA" dirty="0"/>
              <a:t>C) Sorry </a:t>
            </a:r>
          </a:p>
          <a:p>
            <a:r>
              <a:rPr lang="en-CA" dirty="0"/>
              <a:t>D) Hello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416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39E8-BA42-491C-8145-B59C6C81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stress?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08EF-29DA-4FF9-9E3C-AAC6C225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The body’s reaction to any change that requires a response</a:t>
            </a:r>
          </a:p>
          <a:p>
            <a:r>
              <a:rPr lang="en-CA" dirty="0"/>
              <a:t>B) The body’s reaction with a physical, mental and/or emotional response.</a:t>
            </a:r>
          </a:p>
          <a:p>
            <a:r>
              <a:rPr lang="en-CA" dirty="0"/>
              <a:t>C) A normal part of life</a:t>
            </a:r>
          </a:p>
          <a:p>
            <a:r>
              <a:rPr lang="en-CA" dirty="0"/>
              <a:t>D) All the above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7EB47-EED4-4F0B-B58C-34AF160A8335}"/>
              </a:ext>
            </a:extLst>
          </p:cNvPr>
          <p:cNvSpPr txBox="1"/>
          <p:nvPr/>
        </p:nvSpPr>
        <p:spPr>
          <a:xfrm>
            <a:off x="9014945" y="3159157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142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ECE4-CC4D-4F53-9942-71B77342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many different types of Anxiety Disorders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DCF6-E680-448B-9021-9FCF3D16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668" y="2141889"/>
            <a:ext cx="2734994" cy="3473520"/>
          </a:xfrm>
        </p:spPr>
        <p:txBody>
          <a:bodyPr/>
          <a:lstStyle/>
          <a:p>
            <a:r>
              <a:rPr lang="en-CA" dirty="0"/>
              <a:t>A) 6</a:t>
            </a:r>
          </a:p>
          <a:p>
            <a:r>
              <a:rPr lang="en-CA" dirty="0"/>
              <a:t>B) 11</a:t>
            </a:r>
          </a:p>
          <a:p>
            <a:r>
              <a:rPr lang="en-CA" dirty="0"/>
              <a:t>C) 8</a:t>
            </a:r>
          </a:p>
          <a:p>
            <a:r>
              <a:rPr lang="en-CA" dirty="0"/>
              <a:t>D)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D67FB-A970-4C40-9336-4F38AAFAEC6E}"/>
              </a:ext>
            </a:extLst>
          </p:cNvPr>
          <p:cNvSpPr txBox="1"/>
          <p:nvPr/>
        </p:nvSpPr>
        <p:spPr>
          <a:xfrm>
            <a:off x="3301116" y="1690688"/>
            <a:ext cx="830473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  <a:p>
            <a:pPr lvl="1" fontAlgn="t"/>
            <a:r>
              <a:rPr lang="en-CA" dirty="0"/>
              <a:t>Agoraphobia</a:t>
            </a:r>
          </a:p>
          <a:p>
            <a:pPr lvl="1" fontAlgn="t"/>
            <a:r>
              <a:rPr lang="en-CA" dirty="0"/>
              <a:t>Body Focused Repetitive Behaviours</a:t>
            </a:r>
          </a:p>
          <a:p>
            <a:pPr lvl="1" fontAlgn="t"/>
            <a:r>
              <a:rPr lang="en-CA" dirty="0"/>
              <a:t>Generalized Anxiety Disorder</a:t>
            </a:r>
          </a:p>
          <a:p>
            <a:pPr lvl="1" fontAlgn="t"/>
            <a:r>
              <a:rPr lang="en-CA" dirty="0"/>
              <a:t>Health Anxiety</a:t>
            </a:r>
          </a:p>
          <a:p>
            <a:pPr lvl="1" fontAlgn="t"/>
            <a:r>
              <a:rPr lang="en-CA" dirty="0"/>
              <a:t>Hoarding Disorder (HD)</a:t>
            </a:r>
          </a:p>
          <a:p>
            <a:pPr lvl="1" fontAlgn="t"/>
            <a:r>
              <a:rPr lang="en-CA" dirty="0"/>
              <a:t>Obsessive-Compulsive Disorder</a:t>
            </a:r>
          </a:p>
          <a:p>
            <a:pPr lvl="1" fontAlgn="t"/>
            <a:r>
              <a:rPr lang="en-CA" dirty="0"/>
              <a:t>Panic Disorder</a:t>
            </a:r>
          </a:p>
          <a:p>
            <a:pPr lvl="1" fontAlgn="t"/>
            <a:r>
              <a:rPr lang="en-CA" dirty="0"/>
              <a:t>Post Traumatic Stress Disorder</a:t>
            </a:r>
          </a:p>
          <a:p>
            <a:pPr lvl="1" fontAlgn="t"/>
            <a:r>
              <a:rPr lang="en-CA" dirty="0"/>
              <a:t>Separation Anxiety</a:t>
            </a:r>
          </a:p>
          <a:p>
            <a:pPr lvl="1" fontAlgn="t"/>
            <a:r>
              <a:rPr lang="en-CA" dirty="0"/>
              <a:t>Social Anxiety Disorder</a:t>
            </a:r>
          </a:p>
          <a:p>
            <a:pPr lvl="1" fontAlgn="t"/>
            <a:r>
              <a:rPr lang="en-CA" dirty="0"/>
              <a:t>Specific Phobia</a:t>
            </a:r>
          </a:p>
          <a:p>
            <a:pPr lvl="1" fontAlgn="t"/>
            <a:r>
              <a:rPr lang="en-CA" dirty="0">
                <a:hlinkClick r:id="rId2"/>
              </a:rPr>
              <a:t>https://www.anxietycanada.com/learn-about-anxiety/anxiety-in-adults/?gclid=Cj0KCQjwy6T1BRDXARIsAIqCTXrpMCyK7QvUN4WPJdTNo96Wmc5H6UivZ7YgSirMJ72T9cSIx482blEaAnmtEALw_wcB</a:t>
            </a:r>
            <a:endParaRPr lang="en-CA" dirty="0"/>
          </a:p>
          <a:p>
            <a:endParaRPr lang="en-CA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DF88-350D-4D5E-A89F-03FEE45B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many minutes of exercise a day can help with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8E7A-1F4F-45B0-8B97-9943A410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49" y="2052116"/>
            <a:ext cx="7796540" cy="3997828"/>
          </a:xfrm>
        </p:spPr>
        <p:txBody>
          <a:bodyPr/>
          <a:lstStyle/>
          <a:p>
            <a:r>
              <a:rPr lang="en-CA" dirty="0"/>
              <a:t>A) 1 hour</a:t>
            </a:r>
          </a:p>
          <a:p>
            <a:r>
              <a:rPr lang="en-CA" dirty="0"/>
              <a:t>B) 30 mins-45mins</a:t>
            </a:r>
          </a:p>
          <a:p>
            <a:r>
              <a:rPr lang="en-CA" dirty="0"/>
              <a:t>C) 15 mins- 30mins </a:t>
            </a:r>
          </a:p>
          <a:p>
            <a:r>
              <a:rPr lang="en-CA" dirty="0"/>
              <a:t>D) 0 mins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B5B5E-C6AA-46B5-818C-4CDF01581BF3}"/>
              </a:ext>
            </a:extLst>
          </p:cNvPr>
          <p:cNvSpPr txBox="1"/>
          <p:nvPr/>
        </p:nvSpPr>
        <p:spPr>
          <a:xfrm>
            <a:off x="5948242" y="342900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095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0A25-68A5-4658-B1FE-C94EAC07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169" y="705790"/>
            <a:ext cx="9720775" cy="1116532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Which of the following can help with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D8F31-729C-4BFD-BF63-76495F14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500" y="1822322"/>
            <a:ext cx="3620239" cy="3821950"/>
          </a:xfrm>
        </p:spPr>
        <p:txBody>
          <a:bodyPr>
            <a:normAutofit/>
          </a:bodyPr>
          <a:lstStyle/>
          <a:p>
            <a:r>
              <a:rPr lang="en-CA" dirty="0"/>
              <a:t>A) Exercise</a:t>
            </a:r>
          </a:p>
          <a:p>
            <a:r>
              <a:rPr lang="en-CA" dirty="0"/>
              <a:t>B) Mindfulness</a:t>
            </a:r>
          </a:p>
          <a:p>
            <a:r>
              <a:rPr lang="en-CA" dirty="0"/>
              <a:t>C) Breathing exercises </a:t>
            </a:r>
          </a:p>
          <a:p>
            <a:r>
              <a:rPr lang="en-CA" dirty="0"/>
              <a:t>D) All of the above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0D407-7B79-4686-89BF-B1267AAA330C}"/>
              </a:ext>
            </a:extLst>
          </p:cNvPr>
          <p:cNvSpPr txBox="1"/>
          <p:nvPr/>
        </p:nvSpPr>
        <p:spPr>
          <a:xfrm>
            <a:off x="6440556" y="3071577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959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58EB-AA8F-44BF-97A0-0634151F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 out of ______ Canadians will experience an anxiety disorder in their lifetime.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7AF6-2FEE-4959-902F-63A9B7D7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2361466"/>
            <a:ext cx="2636520" cy="3447015"/>
          </a:xfrm>
        </p:spPr>
        <p:txBody>
          <a:bodyPr/>
          <a:lstStyle/>
          <a:p>
            <a:r>
              <a:rPr lang="en-CA" dirty="0"/>
              <a:t>A) 20%</a:t>
            </a:r>
          </a:p>
          <a:p>
            <a:r>
              <a:rPr lang="en-CA" dirty="0"/>
              <a:t>B) 50%</a:t>
            </a:r>
          </a:p>
          <a:p>
            <a:r>
              <a:rPr lang="en-CA" dirty="0"/>
              <a:t>C) 25%</a:t>
            </a:r>
          </a:p>
          <a:p>
            <a:r>
              <a:rPr lang="en-CA" dirty="0"/>
              <a:t>D) 15%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B1B37-A051-4A8C-99B8-90778D4B89FC}"/>
              </a:ext>
            </a:extLst>
          </p:cNvPr>
          <p:cNvSpPr txBox="1"/>
          <p:nvPr/>
        </p:nvSpPr>
        <p:spPr>
          <a:xfrm>
            <a:off x="6590973" y="342900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79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</a:t>
            </a:r>
            <a:r>
              <a:rPr lang="en-CA" dirty="0" err="1"/>
              <a:t>Teluisi</a:t>
            </a:r>
            <a:r>
              <a:rPr lang="en-CA" dirty="0"/>
              <a:t>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How are you?</a:t>
            </a:r>
          </a:p>
          <a:p>
            <a:r>
              <a:rPr lang="en-CA" dirty="0"/>
              <a:t>B) My name is..</a:t>
            </a:r>
          </a:p>
          <a:p>
            <a:r>
              <a:rPr lang="en-CA" dirty="0"/>
              <a:t>C) Talk to me </a:t>
            </a:r>
          </a:p>
          <a:p>
            <a:r>
              <a:rPr lang="en-CA" dirty="0"/>
              <a:t>D) What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199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4D80-1BA7-4210-9A57-1EB0C9E4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8" y="596348"/>
            <a:ext cx="7977809" cy="702364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What is panic disorder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76BD-5491-4E62-86E7-09EE16FB3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7" y="2252871"/>
            <a:ext cx="9382538" cy="2862468"/>
          </a:xfrm>
        </p:spPr>
        <p:txBody>
          <a:bodyPr/>
          <a:lstStyle/>
          <a:p>
            <a:r>
              <a:rPr lang="en-CA" dirty="0"/>
              <a:t>A) A short time of intense fear with/or sudden panic attacks that reoccur</a:t>
            </a:r>
          </a:p>
          <a:p>
            <a:r>
              <a:rPr lang="en-CA" dirty="0"/>
              <a:t>B) General anxiety and worry </a:t>
            </a:r>
          </a:p>
          <a:p>
            <a:r>
              <a:rPr lang="en-CA" dirty="0"/>
              <a:t>C) Constant worry about past things or future events</a:t>
            </a:r>
          </a:p>
          <a:p>
            <a:r>
              <a:rPr lang="en-CA" dirty="0"/>
              <a:t>D) Fear of social situations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BD3C0-0DC3-4DE8-900E-3BB1213E0A45}"/>
              </a:ext>
            </a:extLst>
          </p:cNvPr>
          <p:cNvSpPr txBox="1"/>
          <p:nvPr/>
        </p:nvSpPr>
        <p:spPr>
          <a:xfrm>
            <a:off x="8393269" y="4755998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937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79B0-F904-4593-A08D-FF9159AF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702366"/>
            <a:ext cx="11754678" cy="1020417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What is Generalized Anxiety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56AE4-7B17-4CC2-A668-3FE35893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6" y="2560319"/>
            <a:ext cx="8100212" cy="3495923"/>
          </a:xfrm>
        </p:spPr>
        <p:txBody>
          <a:bodyPr>
            <a:normAutofit/>
          </a:bodyPr>
          <a:lstStyle/>
          <a:p>
            <a:r>
              <a:rPr lang="en-CA" dirty="0"/>
              <a:t>A) increase anxiety around social situations</a:t>
            </a:r>
          </a:p>
          <a:p>
            <a:r>
              <a:rPr lang="en-CA" dirty="0"/>
              <a:t>B) Excessive anxiety and worry about things we cannot control for 6 months that prevents people from enjoying daily activities.</a:t>
            </a:r>
          </a:p>
          <a:p>
            <a:r>
              <a:rPr lang="en-CA" dirty="0"/>
              <a:t>C) An intense fear, such as spiders, heights or snakes</a:t>
            </a:r>
          </a:p>
          <a:p>
            <a:r>
              <a:rPr lang="en-CA" dirty="0"/>
              <a:t>D) An increase of panic 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5DC5E-EB68-46E3-8B78-1A92A7B29103}"/>
              </a:ext>
            </a:extLst>
          </p:cNvPr>
          <p:cNvSpPr txBox="1"/>
          <p:nvPr/>
        </p:nvSpPr>
        <p:spPr>
          <a:xfrm>
            <a:off x="8777582" y="4832195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59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6C81-2C7A-4592-B2F7-3C9D9031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7" y="609601"/>
            <a:ext cx="10190923" cy="821634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What is a phobia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8946-3109-4574-AEDA-DEEFB4FFB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2287675"/>
            <a:ext cx="9130747" cy="2814411"/>
          </a:xfrm>
        </p:spPr>
        <p:txBody>
          <a:bodyPr>
            <a:normAutofit/>
          </a:bodyPr>
          <a:lstStyle/>
          <a:p>
            <a:r>
              <a:rPr lang="en-CA" dirty="0"/>
              <a:t>A) An increase of panic</a:t>
            </a:r>
          </a:p>
          <a:p>
            <a:r>
              <a:rPr lang="en-CA" dirty="0"/>
              <a:t>B) An intense fear: Such as spiders, heights, certain sounds, weather.</a:t>
            </a:r>
          </a:p>
          <a:p>
            <a:r>
              <a:rPr lang="en-CA" dirty="0"/>
              <a:t>C) Fear of social situations </a:t>
            </a:r>
          </a:p>
          <a:p>
            <a:r>
              <a:rPr lang="en-CA" dirty="0"/>
              <a:t>D) An increase of worry surrounding past events or future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3E66C-7C0C-40E4-B84C-CF8B5BCBA4D7}"/>
              </a:ext>
            </a:extLst>
          </p:cNvPr>
          <p:cNvSpPr txBox="1"/>
          <p:nvPr/>
        </p:nvSpPr>
        <p:spPr>
          <a:xfrm>
            <a:off x="7863182" y="492496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769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06AD-A5FF-40F6-8039-0E83163E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17" y="768627"/>
            <a:ext cx="8502748" cy="768625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/>
              <a:t>What is social anxiety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36E1-FB3F-48EF-B4B2-B33F4C60F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25" y="2559096"/>
            <a:ext cx="8889635" cy="2489981"/>
          </a:xfrm>
        </p:spPr>
        <p:txBody>
          <a:bodyPr>
            <a:normAutofit fontScale="92500"/>
          </a:bodyPr>
          <a:lstStyle/>
          <a:p>
            <a:r>
              <a:rPr lang="en-CA" dirty="0"/>
              <a:t>A) A phobia of people</a:t>
            </a:r>
          </a:p>
          <a:p>
            <a:r>
              <a:rPr lang="en-CA" dirty="0"/>
              <a:t>B) Intense worry surrounding people, places and things</a:t>
            </a:r>
          </a:p>
          <a:p>
            <a:r>
              <a:rPr lang="en-CA" dirty="0"/>
              <a:t>C)It is a fear of being humiliated or embarrassed in public where people often feel that they are being judged negatively.</a:t>
            </a:r>
          </a:p>
          <a:p>
            <a:r>
              <a:rPr lang="en-CA" dirty="0"/>
              <a:t>D) Worry about being alone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EE7CA-A7D6-426B-B772-9281ECE3D4A1}"/>
              </a:ext>
            </a:extLst>
          </p:cNvPr>
          <p:cNvSpPr txBox="1"/>
          <p:nvPr/>
        </p:nvSpPr>
        <p:spPr>
          <a:xfrm>
            <a:off x="7863182" y="492496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593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</a:t>
            </a:r>
            <a:r>
              <a:rPr lang="en-CA" dirty="0" err="1"/>
              <a:t>Tia’m</a:t>
            </a:r>
            <a:r>
              <a:rPr lang="en-CA" dirty="0"/>
              <a:t> 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Beaver </a:t>
            </a:r>
          </a:p>
          <a:p>
            <a:r>
              <a:rPr lang="en-CA" dirty="0"/>
              <a:t>B) Bear</a:t>
            </a:r>
          </a:p>
          <a:p>
            <a:r>
              <a:rPr lang="en-CA" dirty="0"/>
              <a:t>C) Moose</a:t>
            </a:r>
          </a:p>
          <a:p>
            <a:r>
              <a:rPr lang="en-CA" dirty="0"/>
              <a:t>D) Dog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495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02DF-5E83-49F6-8564-C29FA2DF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 three main types of responses to stress?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0277-FF6A-4D4A-AE18-86E2294C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991" y="1956386"/>
            <a:ext cx="7179365" cy="3619293"/>
          </a:xfrm>
        </p:spPr>
        <p:txBody>
          <a:bodyPr/>
          <a:lstStyle/>
          <a:p>
            <a:r>
              <a:rPr lang="en-CA" dirty="0"/>
              <a:t>A) Fright, Flee, Fight</a:t>
            </a:r>
          </a:p>
          <a:p>
            <a:r>
              <a:rPr lang="en-CA" dirty="0"/>
              <a:t>B) Fright, Freeze, Fight</a:t>
            </a:r>
          </a:p>
          <a:p>
            <a:r>
              <a:rPr lang="en-CA" dirty="0"/>
              <a:t>C) Flight, Fight, Freeze</a:t>
            </a:r>
          </a:p>
          <a:p>
            <a:r>
              <a:rPr lang="en-CA" dirty="0"/>
              <a:t>D) Flight, Freeze, Run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1C0AA-2ADD-4C47-98D5-D676AE9EE3AD}"/>
              </a:ext>
            </a:extLst>
          </p:cNvPr>
          <p:cNvSpPr txBox="1"/>
          <p:nvPr/>
        </p:nvSpPr>
        <p:spPr>
          <a:xfrm>
            <a:off x="8017565" y="3104314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31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F36B-9AB3-4CDE-8C61-34ED5755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4" y="768626"/>
            <a:ext cx="8965427" cy="993914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What is separation anxiety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8FD8-2EDC-4EFF-9CBE-EFAB13F0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61" y="1886488"/>
            <a:ext cx="9951720" cy="2575634"/>
          </a:xfrm>
        </p:spPr>
        <p:txBody>
          <a:bodyPr/>
          <a:lstStyle/>
          <a:p>
            <a:r>
              <a:rPr lang="en-CA" dirty="0"/>
              <a:t>A) Excessive anxiety of being separated from home or from a parent or caregivers.</a:t>
            </a:r>
          </a:p>
          <a:p>
            <a:r>
              <a:rPr lang="en-CA" dirty="0"/>
              <a:t>B) Anxiety only children experience</a:t>
            </a:r>
          </a:p>
          <a:p>
            <a:r>
              <a:rPr lang="en-CA" dirty="0"/>
              <a:t>C) Intense worry about being in crowds or groups </a:t>
            </a:r>
          </a:p>
          <a:p>
            <a:r>
              <a:rPr lang="en-CA" dirty="0"/>
              <a:t>D) Fear of being in public places 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0DC7E-0CCD-420A-8BFC-AFB8229E067C}"/>
              </a:ext>
            </a:extLst>
          </p:cNvPr>
          <p:cNvSpPr txBox="1"/>
          <p:nvPr/>
        </p:nvSpPr>
        <p:spPr>
          <a:xfrm>
            <a:off x="7863182" y="4462122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86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4FEC-3C17-431B-9AD4-20707D33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6" y="450575"/>
            <a:ext cx="9223513" cy="914399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What is agoraphobia?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50757-7464-44C8-98A2-10A4C63F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535281"/>
            <a:ext cx="7796540" cy="3997828"/>
          </a:xfrm>
        </p:spPr>
        <p:txBody>
          <a:bodyPr>
            <a:normAutofit/>
          </a:bodyPr>
          <a:lstStyle/>
          <a:p>
            <a:r>
              <a:rPr lang="en-CA" dirty="0"/>
              <a:t>A) The fear of open spaces or going outside</a:t>
            </a:r>
          </a:p>
          <a:p>
            <a:r>
              <a:rPr lang="en-CA" dirty="0"/>
              <a:t>B) Not avoiding situations and places where they feel a panic attack could happen, such as malls. </a:t>
            </a:r>
          </a:p>
          <a:p>
            <a:r>
              <a:rPr lang="en-CA" dirty="0"/>
              <a:t>C) A&amp; B are correct </a:t>
            </a:r>
          </a:p>
          <a:p>
            <a:r>
              <a:rPr lang="en-CA" dirty="0"/>
              <a:t>D) The fear of having a panic attack or symptoms in place where help may not be available, or become embarrassed or escape is difficult.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678EA-9034-4A2D-9A71-6F374A5CD4CE}"/>
              </a:ext>
            </a:extLst>
          </p:cNvPr>
          <p:cNvSpPr txBox="1"/>
          <p:nvPr/>
        </p:nvSpPr>
        <p:spPr>
          <a:xfrm>
            <a:off x="7863182" y="4462122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829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9CCB-B8AF-42BA-A2CB-A124B157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self-esteem?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4D1C7-15A5-40FB-8766-BB93D682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205" y="1792180"/>
            <a:ext cx="6525146" cy="3616233"/>
          </a:xfrm>
        </p:spPr>
        <p:txBody>
          <a:bodyPr/>
          <a:lstStyle/>
          <a:p>
            <a:r>
              <a:rPr lang="en-CA" dirty="0"/>
              <a:t>A) Person’s overall sense of self-worth or personal value.</a:t>
            </a:r>
          </a:p>
          <a:p>
            <a:r>
              <a:rPr lang="en-CA" dirty="0"/>
              <a:t>B) Does not play a part in your motivation and success throughout life</a:t>
            </a:r>
          </a:p>
          <a:p>
            <a:r>
              <a:rPr lang="en-CA" dirty="0"/>
              <a:t>C) Not being able to see all your abilities &amp; weaknesses together</a:t>
            </a:r>
          </a:p>
          <a:p>
            <a:r>
              <a:rPr lang="en-CA" dirty="0"/>
              <a:t>D) All of the above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2EC00-7269-4928-B580-3D0E82E78DC6}"/>
              </a:ext>
            </a:extLst>
          </p:cNvPr>
          <p:cNvSpPr txBox="1"/>
          <p:nvPr/>
        </p:nvSpPr>
        <p:spPr>
          <a:xfrm>
            <a:off x="8185359" y="2938576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04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2910-BFF2-4212-A890-87C4F772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assertiveness?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07FD-580F-4823-9276-881B701B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273" y="2209258"/>
            <a:ext cx="7566155" cy="3278609"/>
          </a:xfrm>
        </p:spPr>
        <p:txBody>
          <a:bodyPr/>
          <a:lstStyle/>
          <a:p>
            <a:r>
              <a:rPr lang="en-CA" dirty="0"/>
              <a:t>A) Allows others to put their opinions above your own</a:t>
            </a:r>
          </a:p>
          <a:p>
            <a:r>
              <a:rPr lang="en-CA" dirty="0"/>
              <a:t>B) The ability to express your thoughts, beliefs, and opinions</a:t>
            </a:r>
          </a:p>
          <a:p>
            <a:r>
              <a:rPr lang="en-CA" dirty="0"/>
              <a:t>C) Aggressively pushing your opinions on other people</a:t>
            </a:r>
          </a:p>
          <a:p>
            <a:r>
              <a:rPr lang="en-CA" dirty="0"/>
              <a:t>D) Not being able to say 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F6EB0-35E5-4694-93B9-58BD9BCEAE7D}"/>
              </a:ext>
            </a:extLst>
          </p:cNvPr>
          <p:cNvSpPr txBox="1"/>
          <p:nvPr/>
        </p:nvSpPr>
        <p:spPr>
          <a:xfrm>
            <a:off x="8609428" y="288922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856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</a:t>
            </a:r>
            <a:r>
              <a:rPr lang="en-CA" dirty="0" err="1"/>
              <a:t>Katew</a:t>
            </a:r>
            <a:r>
              <a:rPr lang="en-CA" dirty="0"/>
              <a:t>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Maple tree</a:t>
            </a:r>
          </a:p>
          <a:p>
            <a:r>
              <a:rPr lang="en-CA" dirty="0"/>
              <a:t>B) Beaver</a:t>
            </a:r>
          </a:p>
          <a:p>
            <a:r>
              <a:rPr lang="en-CA" dirty="0"/>
              <a:t>C) Eel </a:t>
            </a:r>
          </a:p>
          <a:p>
            <a:r>
              <a:rPr lang="en-CA" dirty="0"/>
              <a:t>D) Worm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254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D744-9920-41C0-BD56-755233E9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ways to boost self-esteem?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7928-2924-4C45-B712-F357281D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19" y="2086060"/>
            <a:ext cx="7796540" cy="3997828"/>
          </a:xfrm>
        </p:spPr>
        <p:txBody>
          <a:bodyPr/>
          <a:lstStyle/>
          <a:p>
            <a:r>
              <a:rPr lang="en-CA" dirty="0"/>
              <a:t>A) Focusing on the positives and taking a social media break</a:t>
            </a:r>
          </a:p>
          <a:p>
            <a:r>
              <a:rPr lang="en-CA" dirty="0"/>
              <a:t>B) Being open to compliments and identifying your strengths and areas of opportunity</a:t>
            </a:r>
          </a:p>
          <a:p>
            <a:r>
              <a:rPr lang="en-CA" dirty="0"/>
              <a:t>C) Avoiding negative self-talk and expressing your values and beliefs without others influencing change</a:t>
            </a:r>
          </a:p>
          <a:p>
            <a:r>
              <a:rPr lang="en-CA" dirty="0"/>
              <a:t>D) All of the above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BF59-13E5-4CAD-B6E0-C0AE9E5F5542}"/>
              </a:ext>
            </a:extLst>
          </p:cNvPr>
          <p:cNvSpPr txBox="1"/>
          <p:nvPr/>
        </p:nvSpPr>
        <p:spPr>
          <a:xfrm>
            <a:off x="8558459" y="2987694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540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EEE3-1B46-40D5-A8AA-4164BE63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012616"/>
            <a:ext cx="7990449" cy="1026941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What is mindfulness?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0F06-F716-46A4-A392-4E09DCE5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25" y="2167578"/>
            <a:ext cx="7755045" cy="325577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A) Thoughts in our mind</a:t>
            </a:r>
          </a:p>
          <a:p>
            <a:r>
              <a:rPr lang="en-CA" dirty="0"/>
              <a:t>B) Being in the present,  being aware of our thoughts and feelings in the moment. Brings us back to the present.</a:t>
            </a:r>
          </a:p>
          <a:p>
            <a:r>
              <a:rPr lang="en-CA" dirty="0"/>
              <a:t>C) Constantly thinking about past events and things in the future</a:t>
            </a:r>
          </a:p>
          <a:p>
            <a:r>
              <a:rPr lang="en-CA" dirty="0"/>
              <a:t>D) Having your mind full of thoughts, feeling, emotions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1AECE-917E-4760-882A-96410E810ACA}"/>
              </a:ext>
            </a:extLst>
          </p:cNvPr>
          <p:cNvSpPr txBox="1"/>
          <p:nvPr/>
        </p:nvSpPr>
        <p:spPr>
          <a:xfrm>
            <a:off x="9242677" y="3133745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29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1468-1A33-4EA8-A85C-0882B424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643" y="778946"/>
            <a:ext cx="8918917" cy="98212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b="1" dirty="0"/>
              <a:t>Which of the following are grounding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D78F-812C-4895-BDF2-E731BCA6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46" y="2085874"/>
            <a:ext cx="8636901" cy="3278905"/>
          </a:xfrm>
        </p:spPr>
        <p:txBody>
          <a:bodyPr/>
          <a:lstStyle/>
          <a:p>
            <a:r>
              <a:rPr lang="en-CA" dirty="0"/>
              <a:t>A) Hand of senses: 5 see, 4 touch, 3 hear, 2 smell, 1 taste</a:t>
            </a:r>
          </a:p>
          <a:p>
            <a:r>
              <a:rPr lang="en-CA" dirty="0"/>
              <a:t>B) Laying on the ground</a:t>
            </a:r>
          </a:p>
          <a:p>
            <a:r>
              <a:rPr lang="en-CA" dirty="0"/>
              <a:t>C) A &amp; B</a:t>
            </a:r>
          </a:p>
          <a:p>
            <a:r>
              <a:rPr lang="en-CA" dirty="0"/>
              <a:t>D) Avoiding what is making us anxious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A933E-1FAC-4C05-8211-AC80F8BA3A32}"/>
              </a:ext>
            </a:extLst>
          </p:cNvPr>
          <p:cNvSpPr txBox="1"/>
          <p:nvPr/>
        </p:nvSpPr>
        <p:spPr>
          <a:xfrm>
            <a:off x="8787212" y="3063606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893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A80C-530C-43A5-8F14-46940BED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>
                <a:solidFill>
                  <a:srgbClr val="00B0F0"/>
                </a:solidFill>
              </a:rPr>
              <a:t>Tie 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D2058-8D02-46CE-9FCD-E4224DE4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670" y="2622573"/>
            <a:ext cx="8086659" cy="2350141"/>
          </a:xfrm>
        </p:spPr>
        <p:txBody>
          <a:bodyPr>
            <a:normAutofit/>
          </a:bodyPr>
          <a:lstStyle/>
          <a:p>
            <a:r>
              <a:rPr lang="en-CA" sz="3200" dirty="0"/>
              <a:t>List as many symptoms and signs of stress as you can </a:t>
            </a:r>
          </a:p>
        </p:txBody>
      </p:sp>
    </p:spTree>
    <p:extLst>
      <p:ext uri="{BB962C8B-B14F-4D97-AF65-F5344CB8AC3E}">
        <p14:creationId xmlns:p14="http://schemas.microsoft.com/office/powerpoint/2010/main" val="13045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CAEAF-C5F9-4EBC-B1C8-D975CF968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5833" r="14930" b="15625"/>
          <a:stretch/>
        </p:blipFill>
        <p:spPr>
          <a:xfrm>
            <a:off x="3170634" y="410604"/>
            <a:ext cx="5850731" cy="5850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2BE84-1161-4429-BCC3-7C86438171A4}"/>
              </a:ext>
            </a:extLst>
          </p:cNvPr>
          <p:cNvSpPr txBox="1"/>
          <p:nvPr/>
        </p:nvSpPr>
        <p:spPr>
          <a:xfrm>
            <a:off x="8664673" y="726848"/>
            <a:ext cx="30932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Spiritual 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Stopping cultural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Sense of loneliness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Nervous habits ( Ex: nail baiting, pacing)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Procrastination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3B4C6-3CB0-4791-ABFE-20FF8AEA0AC9}"/>
              </a:ext>
            </a:extLst>
          </p:cNvPr>
          <p:cNvSpPr txBox="1"/>
          <p:nvPr/>
        </p:nvSpPr>
        <p:spPr>
          <a:xfrm>
            <a:off x="8893327" y="3650725"/>
            <a:ext cx="28146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Mental 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Troubles with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Difficulty concentrating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Anxious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Constant worry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Negative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Loss of humor</a:t>
            </a:r>
          </a:p>
          <a:p>
            <a:endParaRPr lang="en-CA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A696D-655B-4B24-9099-B7CBD43300D5}"/>
              </a:ext>
            </a:extLst>
          </p:cNvPr>
          <p:cNvSpPr txBox="1"/>
          <p:nvPr/>
        </p:nvSpPr>
        <p:spPr>
          <a:xfrm>
            <a:off x="325607" y="4011719"/>
            <a:ext cx="33737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Emotional 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Unable to relax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Moodiness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Irritable/ angry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Unhappiness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Feeling overwhelmed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Crying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7FCC4-46C4-4A67-930E-C795F3DC827B}"/>
              </a:ext>
            </a:extLst>
          </p:cNvPr>
          <p:cNvSpPr txBox="1"/>
          <p:nvPr/>
        </p:nvSpPr>
        <p:spPr>
          <a:xfrm>
            <a:off x="521995" y="566677"/>
            <a:ext cx="2814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Physical 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Aches &amp; pains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Constipations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Rapid heart beat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Frequent colds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Eating to much/little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Sleeping to much/little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Nausea/ dizziness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Lack of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41572-88AD-4025-9E63-13FA7D312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0" r="16142" b="7344"/>
          <a:stretch/>
        </p:blipFill>
        <p:spPr>
          <a:xfrm>
            <a:off x="4551160" y="1475265"/>
            <a:ext cx="841179" cy="173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0DB47-6094-4893-B086-DCE063C24D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76" t="4063" r="8106" b="3749"/>
          <a:stretch/>
        </p:blipFill>
        <p:spPr>
          <a:xfrm>
            <a:off x="4164528" y="3650725"/>
            <a:ext cx="1614442" cy="1364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ABA8D-66DB-4D1D-ADB0-512F581EFA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80" t="8511" r="26933" b="6029"/>
          <a:stretch/>
        </p:blipFill>
        <p:spPr>
          <a:xfrm>
            <a:off x="6222335" y="3530987"/>
            <a:ext cx="1533803" cy="1604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C3452-F853-4164-8559-61FE2CE00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23" y="2059655"/>
            <a:ext cx="1998420" cy="999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A619E2-50C8-4436-AB4F-65188D41800B}"/>
              </a:ext>
            </a:extLst>
          </p:cNvPr>
          <p:cNvSpPr txBox="1"/>
          <p:nvPr/>
        </p:nvSpPr>
        <p:spPr>
          <a:xfrm>
            <a:off x="2590800" y="39168"/>
            <a:ext cx="7334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4 Types of Stress Symptoms </a:t>
            </a:r>
          </a:p>
        </p:txBody>
      </p:sp>
    </p:spTree>
    <p:extLst>
      <p:ext uri="{BB962C8B-B14F-4D97-AF65-F5344CB8AC3E}">
        <p14:creationId xmlns:p14="http://schemas.microsoft.com/office/powerpoint/2010/main" val="33705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7D81-CEAE-4AD2-967B-9F6E9E26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Mental health and wellness?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382E-771F-4164-A6FD-A927BC8C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96" y="1885285"/>
            <a:ext cx="7958331" cy="3714707"/>
          </a:xfrm>
        </p:spPr>
        <p:txBody>
          <a:bodyPr/>
          <a:lstStyle/>
          <a:p>
            <a:r>
              <a:rPr lang="en-CA" dirty="0"/>
              <a:t>A) Affects how we think, feel, and act, and helps us determine how we can handle stress</a:t>
            </a:r>
          </a:p>
          <a:p>
            <a:r>
              <a:rPr lang="en-CA" dirty="0"/>
              <a:t>B) The way your brain acts</a:t>
            </a:r>
          </a:p>
          <a:p>
            <a:r>
              <a:rPr lang="en-CA" dirty="0"/>
              <a:t>C) Not knowing your thoughts</a:t>
            </a:r>
          </a:p>
          <a:p>
            <a:r>
              <a:rPr lang="en-CA" dirty="0"/>
              <a:t>D) Knowing about physical illnesses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11496-A672-4F86-AC9B-8304C18FAF1B}"/>
              </a:ext>
            </a:extLst>
          </p:cNvPr>
          <p:cNvSpPr txBox="1"/>
          <p:nvPr/>
        </p:nvSpPr>
        <p:spPr>
          <a:xfrm>
            <a:off x="8424509" y="380362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09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</a:t>
            </a:r>
            <a:r>
              <a:rPr lang="en-CA" dirty="0" err="1"/>
              <a:t>Muin</a:t>
            </a:r>
            <a:r>
              <a:rPr lang="en-CA" dirty="0"/>
              <a:t>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Mother</a:t>
            </a:r>
          </a:p>
          <a:p>
            <a:r>
              <a:rPr lang="en-CA" dirty="0"/>
              <a:t>B) Bear</a:t>
            </a:r>
          </a:p>
          <a:p>
            <a:r>
              <a:rPr lang="en-CA" dirty="0"/>
              <a:t>C) Moose</a:t>
            </a:r>
          </a:p>
          <a:p>
            <a:r>
              <a:rPr lang="en-CA" dirty="0"/>
              <a:t>D) Dog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621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EF70-2A55-4F8D-8670-3D6B4C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self-care: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3604-5063-4934-86D5-3921D284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69" y="1982925"/>
            <a:ext cx="9697278" cy="2892149"/>
          </a:xfrm>
        </p:spPr>
        <p:txBody>
          <a:bodyPr>
            <a:noAutofit/>
          </a:bodyPr>
          <a:lstStyle/>
          <a:p>
            <a:r>
              <a:rPr lang="en-CA" dirty="0"/>
              <a:t>A) Taking care of other people</a:t>
            </a:r>
          </a:p>
          <a:p>
            <a:r>
              <a:rPr lang="en-CA" dirty="0"/>
              <a:t>B) Putting other people’s needs before your own</a:t>
            </a:r>
          </a:p>
          <a:p>
            <a:r>
              <a:rPr lang="en-CA" dirty="0"/>
              <a:t>C) Putting your needs first and caring for yourself</a:t>
            </a:r>
          </a:p>
          <a:p>
            <a:r>
              <a:rPr lang="en-CA" dirty="0"/>
              <a:t>D) Taking care of your family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FD04A-0568-4098-8FB4-0E5EB0C83863}"/>
              </a:ext>
            </a:extLst>
          </p:cNvPr>
          <p:cNvSpPr txBox="1"/>
          <p:nvPr/>
        </p:nvSpPr>
        <p:spPr>
          <a:xfrm>
            <a:off x="9928069" y="210556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89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D625-80DC-4F7C-B9D4-25C1077F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996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/>
              <a:t>What are the four areas of balance: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3099-D1E7-4802-8BCB-3A823C7A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605" y="1788284"/>
            <a:ext cx="6253370" cy="3236705"/>
          </a:xfrm>
        </p:spPr>
        <p:txBody>
          <a:bodyPr/>
          <a:lstStyle/>
          <a:p>
            <a:r>
              <a:rPr lang="en-CA" dirty="0"/>
              <a:t>A) Physical, Emotional, Spiritual, Mental</a:t>
            </a:r>
          </a:p>
          <a:p>
            <a:r>
              <a:rPr lang="en-CA" dirty="0"/>
              <a:t>B) Nature, Physical, People, Technology</a:t>
            </a:r>
          </a:p>
          <a:p>
            <a:r>
              <a:rPr lang="en-CA" dirty="0"/>
              <a:t>C) Physical, Mental, Spiritual, Nature</a:t>
            </a:r>
          </a:p>
          <a:p>
            <a:r>
              <a:rPr lang="en-CA" dirty="0"/>
              <a:t>D) Emotional, Social, Nature, 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B7B40-54E1-4043-B332-376310487F48}"/>
              </a:ext>
            </a:extLst>
          </p:cNvPr>
          <p:cNvSpPr txBox="1"/>
          <p:nvPr/>
        </p:nvSpPr>
        <p:spPr>
          <a:xfrm>
            <a:off x="8404734" y="2767280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85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354B-39B6-469A-BB2B-09FCD7E1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examples of Spiritual Self-Care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286E-D929-493A-8B2F-947CFEE2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367" y="1896713"/>
            <a:ext cx="5928360" cy="3064574"/>
          </a:xfrm>
        </p:spPr>
        <p:txBody>
          <a:bodyPr/>
          <a:lstStyle/>
          <a:p>
            <a:r>
              <a:rPr lang="en-CA" dirty="0"/>
              <a:t>A) Eating healthy</a:t>
            </a:r>
          </a:p>
          <a:p>
            <a:r>
              <a:rPr lang="en-CA" dirty="0"/>
              <a:t>B) Sleeping 7-9 hours</a:t>
            </a:r>
          </a:p>
          <a:p>
            <a:r>
              <a:rPr lang="en-CA" dirty="0"/>
              <a:t>C) Participating in cultural activities</a:t>
            </a:r>
          </a:p>
          <a:p>
            <a:r>
              <a:rPr lang="en-CA" dirty="0"/>
              <a:t>D) Having Coffee with a friend 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13F5-1617-478A-9280-305ADDAD90D5}"/>
              </a:ext>
            </a:extLst>
          </p:cNvPr>
          <p:cNvSpPr txBox="1"/>
          <p:nvPr/>
        </p:nvSpPr>
        <p:spPr>
          <a:xfrm>
            <a:off x="8784153" y="2485131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556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272A-2BB9-4FA8-B566-C928CDBE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“Wela’lin” in 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44F1-C326-4BE6-B07C-BCD93996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A) Good Morning </a:t>
            </a:r>
          </a:p>
          <a:p>
            <a:r>
              <a:rPr lang="en-CA" dirty="0"/>
              <a:t>B) Hello</a:t>
            </a:r>
          </a:p>
          <a:p>
            <a:r>
              <a:rPr lang="en-CA" dirty="0"/>
              <a:t>C) Welcome</a:t>
            </a:r>
          </a:p>
          <a:p>
            <a:r>
              <a:rPr lang="en-CA" dirty="0"/>
              <a:t>D) 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40FE7-A572-4FC4-AE8D-DD83B7655116}"/>
              </a:ext>
            </a:extLst>
          </p:cNvPr>
          <p:cNvSpPr txBox="1"/>
          <p:nvPr/>
        </p:nvSpPr>
        <p:spPr>
          <a:xfrm>
            <a:off x="5813831" y="2213359"/>
            <a:ext cx="128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508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1540</Words>
  <Application>Microsoft Office PowerPoint</Application>
  <PresentationFormat>Widescreen</PresentationFormat>
  <Paragraphs>262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Mental Health and Wellness Trivia</vt:lpstr>
      <vt:lpstr>What is stress?</vt:lpstr>
      <vt:lpstr>What are the three main types of responses to stress?</vt:lpstr>
      <vt:lpstr>What is Mental health and wellness?</vt:lpstr>
      <vt:lpstr>What is “Muin” in English </vt:lpstr>
      <vt:lpstr>What is self-care:</vt:lpstr>
      <vt:lpstr>What are the four areas of balance:</vt:lpstr>
      <vt:lpstr>What are examples of Spiritual Self-Care activities?</vt:lpstr>
      <vt:lpstr>What is “Wela’lin” in English </vt:lpstr>
      <vt:lpstr>What are examples of Mental Health Self-Care activities?</vt:lpstr>
      <vt:lpstr>What are examples of Emotional Self-Care activities?</vt:lpstr>
      <vt:lpstr>What are examples of Physical Self-Care activities?</vt:lpstr>
      <vt:lpstr>What is anxiety?</vt:lpstr>
      <vt:lpstr>What is “Kitpu” in English </vt:lpstr>
      <vt:lpstr>What does anxiety help us do?</vt:lpstr>
      <vt:lpstr>In Canada Anxiety ranks in the top five most common mental illnesses in Canada. Out of five what rank is Anxiety?</vt:lpstr>
      <vt:lpstr>What makes anxiety a disorder?</vt:lpstr>
      <vt:lpstr>What does a panic attack resemble?</vt:lpstr>
      <vt:lpstr>What is “Kwe’ ” in English </vt:lpstr>
      <vt:lpstr>How many different types of Anxiety Disorders are there?</vt:lpstr>
      <vt:lpstr>How many minutes of exercise a day can help with anxiety?</vt:lpstr>
      <vt:lpstr>Which of the following can help with anxiety?</vt:lpstr>
      <vt:lpstr>1 out of ______ Canadians will experience an anxiety disorder in their lifetime.</vt:lpstr>
      <vt:lpstr>What is “Teluisi” in English </vt:lpstr>
      <vt:lpstr>What is panic disorder ?</vt:lpstr>
      <vt:lpstr>What is Generalized Anxiety Disorder?</vt:lpstr>
      <vt:lpstr>What is a phobia disorder?</vt:lpstr>
      <vt:lpstr>What is social anxiety disorder?</vt:lpstr>
      <vt:lpstr>What is “Tia’m ” in English </vt:lpstr>
      <vt:lpstr>What is separation anxiety disorder?</vt:lpstr>
      <vt:lpstr>What is agoraphobia?</vt:lpstr>
      <vt:lpstr>What is self-esteem?</vt:lpstr>
      <vt:lpstr>What is assertiveness?</vt:lpstr>
      <vt:lpstr>What is “Katew” in English </vt:lpstr>
      <vt:lpstr>What are ways to boost self-esteem?</vt:lpstr>
      <vt:lpstr>What is mindfulness?</vt:lpstr>
      <vt:lpstr>Which of the following are grounding techniques?</vt:lpstr>
      <vt:lpstr>Tie Breaker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Wellness Trivia</dc:title>
  <dc:creator>Katelynn MacLeod</dc:creator>
  <cp:lastModifiedBy>Michelle Kehoe</cp:lastModifiedBy>
  <cp:revision>12</cp:revision>
  <cp:lastPrinted>2019-06-28T16:47:33Z</cp:lastPrinted>
  <dcterms:created xsi:type="dcterms:W3CDTF">2019-06-26T15:57:00Z</dcterms:created>
  <dcterms:modified xsi:type="dcterms:W3CDTF">2020-05-04T13:50:15Z</dcterms:modified>
</cp:coreProperties>
</file>