
<file path=[Content_Types].xml><?xml version="1.0" encoding="utf-8"?>
<Types xmlns="http://schemas.openxmlformats.org/package/2006/content-types">
  <Default Extension="xml" ContentType="application/xml"/>
  <Default Extension="wma" ContentType="audi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7" r:id="rId2"/>
    <p:sldId id="258" r:id="rId3"/>
    <p:sldId id="259" r:id="rId4"/>
    <p:sldId id="260" r:id="rId5"/>
    <p:sldId id="261" r:id="rId6"/>
    <p:sldId id="269" r:id="rId7"/>
    <p:sldId id="262" r:id="rId8"/>
    <p:sldId id="270" r:id="rId9"/>
    <p:sldId id="263" r:id="rId10"/>
    <p:sldId id="271" r:id="rId11"/>
    <p:sldId id="264" r:id="rId12"/>
    <p:sldId id="272" r:id="rId13"/>
    <p:sldId id="265" r:id="rId14"/>
    <p:sldId id="273" r:id="rId15"/>
    <p:sldId id="266" r:id="rId16"/>
    <p:sldId id="274" r:id="rId17"/>
    <p:sldId id="267" r:id="rId18"/>
    <p:sldId id="275" r:id="rId19"/>
    <p:sldId id="268" r:id="rId20"/>
    <p:sldId id="276" r:id="rId21"/>
  </p:sldIdLst>
  <p:sldSz cx="12192000" cy="6858000"/>
  <p:notesSz cx="7010400" cy="9159875"/>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586" autoAdjust="0"/>
  </p:normalViewPr>
  <p:slideViewPr>
    <p:cSldViewPr snapToGrid="0">
      <p:cViewPr varScale="1">
        <p:scale>
          <a:sx n="96" d="100"/>
          <a:sy n="96" d="100"/>
        </p:scale>
        <p:origin x="-25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9585"/>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idx="1"/>
          </p:nvPr>
        </p:nvSpPr>
        <p:spPr>
          <a:xfrm>
            <a:off x="3970938" y="0"/>
            <a:ext cx="3037840" cy="459585"/>
          </a:xfrm>
          <a:prstGeom prst="rect">
            <a:avLst/>
          </a:prstGeom>
        </p:spPr>
        <p:txBody>
          <a:bodyPr vert="horz" lIns="92400" tIns="46200" rIns="92400" bIns="46200" rtlCol="0"/>
          <a:lstStyle>
            <a:lvl1pPr algn="r">
              <a:defRPr sz="1200"/>
            </a:lvl1pPr>
          </a:lstStyle>
          <a:p>
            <a:fld id="{49FF71F5-830F-4D62-9BC8-7DACD293A39E}" type="datetimeFigureOut">
              <a:rPr lang="en-US" smtClean="0"/>
              <a:t>2015-10-01</a:t>
            </a:fld>
            <a:endParaRPr lang="en-US"/>
          </a:p>
        </p:txBody>
      </p:sp>
      <p:sp>
        <p:nvSpPr>
          <p:cNvPr id="4" name="Slide Image Placeholder 3"/>
          <p:cNvSpPr>
            <a:spLocks noGrp="1" noRot="1" noChangeAspect="1"/>
          </p:cNvSpPr>
          <p:nvPr>
            <p:ph type="sldImg" idx="2"/>
          </p:nvPr>
        </p:nvSpPr>
        <p:spPr>
          <a:xfrm>
            <a:off x="755650" y="1144588"/>
            <a:ext cx="5499100" cy="3092450"/>
          </a:xfrm>
          <a:prstGeom prst="rect">
            <a:avLst/>
          </a:prstGeom>
          <a:noFill/>
          <a:ln w="12700">
            <a:solidFill>
              <a:prstClr val="black"/>
            </a:solidFill>
          </a:ln>
        </p:spPr>
        <p:txBody>
          <a:bodyPr vert="horz" lIns="92400" tIns="46200" rIns="92400" bIns="46200" rtlCol="0" anchor="ctr"/>
          <a:lstStyle/>
          <a:p>
            <a:endParaRPr lang="en-US"/>
          </a:p>
        </p:txBody>
      </p:sp>
      <p:sp>
        <p:nvSpPr>
          <p:cNvPr id="5" name="Notes Placeholder 4"/>
          <p:cNvSpPr>
            <a:spLocks noGrp="1"/>
          </p:cNvSpPr>
          <p:nvPr>
            <p:ph type="body" sz="quarter" idx="3"/>
          </p:nvPr>
        </p:nvSpPr>
        <p:spPr>
          <a:xfrm>
            <a:off x="701040" y="4408190"/>
            <a:ext cx="5608320" cy="3606701"/>
          </a:xfrm>
          <a:prstGeom prst="rect">
            <a:avLst/>
          </a:prstGeom>
        </p:spPr>
        <p:txBody>
          <a:bodyPr vert="horz" lIns="92400" tIns="46200" rIns="92400" bIns="462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0292"/>
            <a:ext cx="3037840" cy="459584"/>
          </a:xfrm>
          <a:prstGeom prst="rect">
            <a:avLst/>
          </a:prstGeom>
        </p:spPr>
        <p:txBody>
          <a:bodyPr vert="horz" lIns="92400" tIns="46200" rIns="92400"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00292"/>
            <a:ext cx="3037840" cy="459584"/>
          </a:xfrm>
          <a:prstGeom prst="rect">
            <a:avLst/>
          </a:prstGeom>
        </p:spPr>
        <p:txBody>
          <a:bodyPr vert="horz" lIns="92400" tIns="46200" rIns="92400" bIns="46200" rtlCol="0" anchor="b"/>
          <a:lstStyle>
            <a:lvl1pPr algn="r">
              <a:defRPr sz="1200"/>
            </a:lvl1pPr>
          </a:lstStyle>
          <a:p>
            <a:fld id="{412F7703-3372-4CD5-8EA5-748BAC8865DC}" type="slidenum">
              <a:rPr lang="en-US" smtClean="0"/>
              <a:t>‹#›</a:t>
            </a:fld>
            <a:endParaRPr lang="en-US"/>
          </a:p>
        </p:txBody>
      </p:sp>
    </p:spTree>
    <p:extLst>
      <p:ext uri="{BB962C8B-B14F-4D97-AF65-F5344CB8AC3E}">
        <p14:creationId xmlns:p14="http://schemas.microsoft.com/office/powerpoint/2010/main" val="90393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CD5FB-DB4D-40DA-A1B3-DD37BE5C4B79}" type="slidenum">
              <a:rPr lang="en-US" smtClean="0"/>
              <a:t>1</a:t>
            </a:fld>
            <a:endParaRPr lang="en-US"/>
          </a:p>
        </p:txBody>
      </p:sp>
    </p:spTree>
    <p:extLst>
      <p:ext uri="{BB962C8B-B14F-4D97-AF65-F5344CB8AC3E}">
        <p14:creationId xmlns:p14="http://schemas.microsoft.com/office/powerpoint/2010/main" val="254955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200"/>
              </a:spcAft>
              <a:buNone/>
            </a:pPr>
            <a:endParaRPr lang="en-US"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endParaRPr>
          </a:p>
          <a:p>
            <a:pPr marL="0" indent="0">
              <a:spcBef>
                <a:spcPts val="600"/>
              </a:spcBef>
              <a:spcAft>
                <a:spcPts val="1200"/>
              </a:spcAft>
              <a:buNone/>
            </a:pPr>
            <a:r>
              <a:rPr lang="en-US" dirty="0" err="1"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Minobimaadiziwin</a:t>
            </a:r>
            <a:r>
              <a:rPr lang="en-US"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 (A Good Way of Life)</a:t>
            </a: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This session focuses on the stages of life and living a good life. At the end of this session, participants should be thinking about their own lives and how their choices affect the quality of their lives and the lives of other family members.</a:t>
            </a: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10</a:t>
            </a:fld>
            <a:endParaRPr lang="en-US"/>
          </a:p>
        </p:txBody>
      </p:sp>
    </p:spTree>
    <p:extLst>
      <p:ext uri="{BB962C8B-B14F-4D97-AF65-F5344CB8AC3E}">
        <p14:creationId xmlns:p14="http://schemas.microsoft.com/office/powerpoint/2010/main" val="388361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Naadamaagoziwin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O’Nandowaabandan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(Help Seeking)</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discussing feelings and problems to identify solutions. At the end of this session, participants should be thinking about their feelings, problems, and healthy methods of solving these problems.  </a:t>
            </a:r>
            <a:endParaRPr lang="en-US" sz="1200" b="1"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11</a:t>
            </a:fld>
            <a:endParaRPr lang="en-US"/>
          </a:p>
        </p:txBody>
      </p:sp>
    </p:spTree>
    <p:extLst>
      <p:ext uri="{BB962C8B-B14F-4D97-AF65-F5344CB8AC3E}">
        <p14:creationId xmlns:p14="http://schemas.microsoft.com/office/powerpoint/2010/main" val="128458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Dakoobidon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Gi</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Nishkaadiziwin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(Anger Management)</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anger and ways to manage feelings of anger. At the end of this session, participants should be thinking about ways to communicate their feelings of anger and to deal with those feelings in productive ways.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12</a:t>
            </a:fld>
            <a:endParaRPr lang="en-US"/>
          </a:p>
        </p:txBody>
      </p:sp>
    </p:spTree>
    <p:extLst>
      <p:ext uri="{BB962C8B-B14F-4D97-AF65-F5344CB8AC3E}">
        <p14:creationId xmlns:p14="http://schemas.microsoft.com/office/powerpoint/2010/main" val="222827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Healthy Self, Healthy Relationships</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being healthy and establishing healthy relationships. At the end of this session, participants should be aware of cyberbullying and ways of coping with it, as well as methods of coping with sadness and depression. </a:t>
            </a: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13</a:t>
            </a:fld>
            <a:endParaRPr lang="en-US"/>
          </a:p>
        </p:txBody>
      </p:sp>
    </p:spTree>
    <p:extLst>
      <p:ext uri="{BB962C8B-B14F-4D97-AF65-F5344CB8AC3E}">
        <p14:creationId xmlns:p14="http://schemas.microsoft.com/office/powerpoint/2010/main" val="200680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Naadamaagoziwin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(Problem Solving)</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problem solving. At the end of this session, participants should understand the STEPS (or similar) method to problem solving and information sharing.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14</a:t>
            </a:fld>
            <a:endParaRPr lang="en-US"/>
          </a:p>
        </p:txBody>
      </p:sp>
    </p:spTree>
    <p:extLst>
      <p:ext uri="{BB962C8B-B14F-4D97-AF65-F5344CB8AC3E}">
        <p14:creationId xmlns:p14="http://schemas.microsoft.com/office/powerpoint/2010/main" val="235238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Ma-</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Jaa</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-Nin-</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Diway</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(Being Different)</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being different and addressing discrimination. At the end of this session, families should have a plan for addressing discrimination in their community.</a:t>
            </a:r>
          </a:p>
          <a:p>
            <a:pPr marL="0" marR="27305" indent="0">
              <a:spcBef>
                <a:spcPts val="2400"/>
              </a:spcBef>
              <a:buNone/>
              <a:tabLst>
                <a:tab pos="-1085850" algn="l"/>
              </a:tabLst>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15</a:t>
            </a:fld>
            <a:endParaRPr lang="en-US"/>
          </a:p>
        </p:txBody>
      </p:sp>
    </p:spTree>
    <p:extLst>
      <p:ext uri="{BB962C8B-B14F-4D97-AF65-F5344CB8AC3E}">
        <p14:creationId xmlns:p14="http://schemas.microsoft.com/office/powerpoint/2010/main" val="340530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7305">
              <a:tabLst>
                <a:tab pos="-1085850" algn="l"/>
              </a:tabLst>
            </a:pPr>
            <a:r>
              <a:rPr lang="en-US" sz="1800" dirty="0" err="1" smtClean="0">
                <a:latin typeface="Calibri" panose="020F0502020204030204" pitchFamily="34" charset="0"/>
                <a:ea typeface="Times New Roman" panose="02020603050405020304" pitchFamily="18" charset="0"/>
                <a:cs typeface="Segoe UI" panose="020B0502040204020203" pitchFamily="34" charset="0"/>
              </a:rPr>
              <a:t>Dibi</a:t>
            </a:r>
            <a:r>
              <a:rPr lang="en-US" sz="1800" dirty="0" smtClean="0">
                <a:latin typeface="Calibri" panose="020F0502020204030204" pitchFamily="34" charset="0"/>
                <a:ea typeface="Times New Roman" panose="02020603050405020304" pitchFamily="18" charset="0"/>
                <a:cs typeface="Segoe UI" panose="020B0502040204020203" pitchFamily="34" charset="0"/>
              </a:rPr>
              <a:t> </a:t>
            </a:r>
            <a:r>
              <a:rPr lang="en-US" sz="1800" dirty="0" err="1" smtClean="0">
                <a:latin typeface="Calibri" panose="020F0502020204030204" pitchFamily="34" charset="0"/>
                <a:ea typeface="Times New Roman" panose="02020603050405020304" pitchFamily="18" charset="0"/>
                <a:cs typeface="Segoe UI" panose="020B0502040204020203" pitchFamily="34" charset="0"/>
              </a:rPr>
              <a:t>Shkoo</a:t>
            </a:r>
            <a:r>
              <a:rPr lang="en-US" sz="1800" dirty="0" smtClean="0">
                <a:latin typeface="Calibri" panose="020F0502020204030204" pitchFamily="34" charset="0"/>
                <a:ea typeface="Times New Roman" panose="02020603050405020304" pitchFamily="18" charset="0"/>
                <a:cs typeface="Segoe UI" panose="020B0502040204020203" pitchFamily="34" charset="0"/>
              </a:rPr>
              <a:t> </a:t>
            </a:r>
            <a:r>
              <a:rPr lang="en-US" sz="1800" dirty="0" err="1" smtClean="0">
                <a:latin typeface="Calibri" panose="020F0502020204030204" pitchFamily="34" charset="0"/>
                <a:ea typeface="Times New Roman" panose="02020603050405020304" pitchFamily="18" charset="0"/>
                <a:cs typeface="Segoe UI" panose="020B0502040204020203" pitchFamily="34" charset="0"/>
              </a:rPr>
              <a:t>Dibaa</a:t>
            </a:r>
            <a:r>
              <a:rPr lang="en-US" sz="1800" dirty="0" smtClean="0">
                <a:latin typeface="Calibri" panose="020F0502020204030204" pitchFamily="34" charset="0"/>
                <a:ea typeface="Times New Roman" panose="02020603050405020304" pitchFamily="18" charset="0"/>
                <a:cs typeface="Segoe UI" panose="020B0502040204020203" pitchFamily="34" charset="0"/>
              </a:rPr>
              <a:t> </a:t>
            </a:r>
            <a:r>
              <a:rPr lang="en-US" sz="1800" dirty="0" err="1" smtClean="0">
                <a:latin typeface="Calibri" panose="020F0502020204030204" pitchFamily="34" charset="0"/>
                <a:ea typeface="Times New Roman" panose="02020603050405020304" pitchFamily="18" charset="0"/>
                <a:cs typeface="Segoe UI" panose="020B0502040204020203" pitchFamily="34" charset="0"/>
              </a:rPr>
              <a:t>Jimo</a:t>
            </a:r>
            <a:r>
              <a:rPr lang="en-US" sz="1800" dirty="0" smtClean="0">
                <a:latin typeface="Calibri" panose="020F0502020204030204" pitchFamily="34" charset="0"/>
                <a:ea typeface="Times New Roman" panose="02020603050405020304" pitchFamily="18" charset="0"/>
                <a:cs typeface="Segoe UI" panose="020B0502040204020203" pitchFamily="34" charset="0"/>
              </a:rPr>
              <a:t> Win</a:t>
            </a:r>
          </a:p>
          <a:p>
            <a:pPr marR="27305">
              <a:tabLst>
                <a:tab pos="-1085850" algn="l"/>
              </a:tabLst>
            </a:pPr>
            <a:r>
              <a:rPr lang="en-US" sz="1800" dirty="0" smtClean="0">
                <a:latin typeface="Calibri" panose="020F0502020204030204" pitchFamily="34" charset="0"/>
                <a:ea typeface="Times New Roman" panose="02020603050405020304" pitchFamily="18" charset="0"/>
                <a:cs typeface="Segoe UI" panose="020B0502040204020203" pitchFamily="34" charset="0"/>
              </a:rPr>
              <a:t>(Peer Communication)</a:t>
            </a:r>
          </a:p>
          <a:p>
            <a:pPr marR="27305">
              <a:spcBef>
                <a:spcPts val="600"/>
              </a:spcBef>
              <a:tabLst>
                <a:tab pos="-1085850" algn="l"/>
              </a:tabLst>
            </a:pPr>
            <a:endParaRPr lang="en-US" sz="1200" dirty="0" smtClean="0">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US" sz="1200" dirty="0" smtClean="0">
                <a:latin typeface="Calibri" panose="020F0502020204030204" pitchFamily="34" charset="0"/>
                <a:ea typeface="Times New Roman" panose="02020603050405020304" pitchFamily="18" charset="0"/>
                <a:cs typeface="Segoe UI" panose="020B0502040204020203" pitchFamily="34" charset="0"/>
              </a:rPr>
              <a:t>This session focuses on peer communication. At the end of this session, youth should understand ways of communicating that build healthy friendships.  Parents should have new tools to encourage children to build positive peer relationships</a:t>
            </a:r>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16</a:t>
            </a:fld>
            <a:endParaRPr lang="en-US"/>
          </a:p>
        </p:txBody>
      </p:sp>
    </p:spTree>
    <p:extLst>
      <p:ext uri="{BB962C8B-B14F-4D97-AF65-F5344CB8AC3E}">
        <p14:creationId xmlns:p14="http://schemas.microsoft.com/office/powerpoint/2010/main" val="124333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27305" indent="-285750">
              <a:spcBef>
                <a:spcPts val="2400"/>
              </a:spcBef>
              <a:buFont typeface="Arial" panose="020B0604020202020204" pitchFamily="34" charset="0"/>
              <a:buChar char="•"/>
              <a:tabLst>
                <a:tab pos="-1085850" algn="l"/>
              </a:tabLst>
            </a:pPr>
            <a:endParaRPr lang="en-US" sz="1100" b="1" dirty="0" smtClean="0">
              <a:solidFill>
                <a:srgbClr val="FFFFFF"/>
              </a:solidFill>
              <a:latin typeface="Calibri" panose="020F0502020204030204" pitchFamily="34" charset="0"/>
              <a:ea typeface="Times New Roman" panose="02020603050405020304" pitchFamily="18" charset="0"/>
              <a:cs typeface="Segoe UI" panose="020B0502040204020203" pitchFamily="34" charset="0"/>
            </a:endParaRPr>
          </a:p>
          <a:p>
            <a:pPr marR="27305">
              <a:lnSpc>
                <a:spcPct val="90000"/>
              </a:lnSpc>
              <a:buClr>
                <a:schemeClr val="accent1"/>
              </a:buClr>
              <a:tabLst>
                <a:tab pos="-1085850" algn="l"/>
              </a:tabLst>
            </a:pPr>
            <a:r>
              <a:rPr lang="en-US" sz="1800" dirty="0" smtClean="0">
                <a:latin typeface="Calibri" panose="020F0502020204030204" pitchFamily="34" charset="0"/>
                <a:ea typeface="Times New Roman" panose="02020603050405020304" pitchFamily="18" charset="0"/>
                <a:cs typeface="Segoe UI" panose="020B0502040204020203" pitchFamily="34" charset="0"/>
              </a:rPr>
              <a:t>Gawiin Ni Wii </a:t>
            </a:r>
            <a:r>
              <a:rPr lang="en-US" sz="1800" dirty="0" err="1" smtClean="0">
                <a:latin typeface="Calibri" panose="020F0502020204030204" pitchFamily="34" charset="0"/>
                <a:ea typeface="Times New Roman" panose="02020603050405020304" pitchFamily="18" charset="0"/>
                <a:cs typeface="Segoe UI" panose="020B0502040204020203" pitchFamily="34" charset="0"/>
              </a:rPr>
              <a:t>Izhichigesii</a:t>
            </a:r>
            <a:r>
              <a:rPr lang="en-US" sz="1800" dirty="0" smtClean="0">
                <a:latin typeface="Calibri" panose="020F0502020204030204" pitchFamily="34" charset="0"/>
                <a:ea typeface="Times New Roman" panose="02020603050405020304" pitchFamily="18" charset="0"/>
                <a:cs typeface="Segoe UI" panose="020B0502040204020203" pitchFamily="34" charset="0"/>
              </a:rPr>
              <a:t> (Refusal Skills)</a:t>
            </a:r>
            <a:endParaRPr lang="en-US" sz="18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spcBef>
                <a:spcPts val="1200"/>
              </a:spcBef>
              <a:spcAft>
                <a:spcPts val="1200"/>
              </a:spcAft>
              <a:buClr>
                <a:schemeClr val="accent1"/>
              </a:buClr>
            </a:pPr>
            <a:r>
              <a:rPr lang="en-US" sz="1200" dirty="0" smtClean="0">
                <a:latin typeface="Calibri" panose="020F0502020204030204" pitchFamily="34" charset="0"/>
                <a:ea typeface="Times New Roman" panose="02020603050405020304" pitchFamily="18" charset="0"/>
                <a:cs typeface="Segoe UI" panose="020B0502040204020203" pitchFamily="34" charset="0"/>
              </a:rPr>
              <a:t>This session focuses on refusal skills and monitoring. At the end of this session, youth participants should understand various methods of peer pressure and how to refuse it and parents should learn new tools for monitoring their children. </a:t>
            </a: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17</a:t>
            </a:fld>
            <a:endParaRPr lang="en-US"/>
          </a:p>
        </p:txBody>
      </p:sp>
    </p:spTree>
    <p:extLst>
      <p:ext uri="{BB962C8B-B14F-4D97-AF65-F5344CB8AC3E}">
        <p14:creationId xmlns:p14="http://schemas.microsoft.com/office/powerpoint/2010/main" val="175692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Bimaadizi</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Wiidookaagewin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(Building Social Support)</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building social support. At the end of this session, participants should have completed their personal mission statement and be aware of behaviors that build trust in relationships.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18</a:t>
            </a:fld>
            <a:endParaRPr lang="en-US"/>
          </a:p>
        </p:txBody>
      </p:sp>
    </p:spTree>
    <p:extLst>
      <p:ext uri="{BB962C8B-B14F-4D97-AF65-F5344CB8AC3E}">
        <p14:creationId xmlns:p14="http://schemas.microsoft.com/office/powerpoint/2010/main" val="298446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600"/>
              </a:spcBef>
              <a:spcAft>
                <a:spcPts val="600"/>
              </a:spcAft>
              <a:buNone/>
              <a:tabLst>
                <a:tab pos="-1085850" algn="l"/>
              </a:tabLst>
            </a:pP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Community Empowerment</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focuses on community strengths and empowerment. At the end of this session, participants should be thinking about their community, its strengths, and ways to improve it.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19</a:t>
            </a:fld>
            <a:endParaRPr lang="en-US"/>
          </a:p>
        </p:txBody>
      </p:sp>
    </p:spTree>
    <p:extLst>
      <p:ext uri="{BB962C8B-B14F-4D97-AF65-F5344CB8AC3E}">
        <p14:creationId xmlns:p14="http://schemas.microsoft.com/office/powerpoint/2010/main" val="130712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dirty="0" smtClean="0">
                <a:latin typeface="Calibri" panose="020F0502020204030204" pitchFamily="34" charset="0"/>
              </a:rPr>
              <a:t>This section will give you a broad understanding of the current program and will allow you to view each session in more detail to inform your decisions about adaptation. The current program has 14 possible sessions, but may be modified to fit the needs of your community.</a:t>
            </a: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2</a:t>
            </a:fld>
            <a:endParaRPr lang="en-US"/>
          </a:p>
        </p:txBody>
      </p:sp>
    </p:spTree>
    <p:extLst>
      <p:ext uri="{BB962C8B-B14F-4D97-AF65-F5344CB8AC3E}">
        <p14:creationId xmlns:p14="http://schemas.microsoft.com/office/powerpoint/2010/main" val="339694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Gitchi</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r>
              <a:rPr lang="en-US" dirty="0" err="1"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Ashangewin</a:t>
            </a: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(Celebration Feast)</a:t>
            </a:r>
            <a:endParaRPr lang="en-US"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600"/>
              </a:spcAft>
              <a:buNone/>
            </a:pP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This session is a celebration feast</a:t>
            </a:r>
            <a:r>
              <a:rPr lang="en-US" sz="120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t>
            </a:r>
            <a:r>
              <a:rPr lang="en-US" sz="12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the end of this session, participants should have celebrated the conclusion of the program and have learned ways to incorporate things they have learned here into their daily lives.  </a:t>
            </a:r>
            <a:endParaRPr lang="en-US" sz="12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20</a:t>
            </a:fld>
            <a:endParaRPr lang="en-US"/>
          </a:p>
        </p:txBody>
      </p:sp>
    </p:spTree>
    <p:extLst>
      <p:ext uri="{BB962C8B-B14F-4D97-AF65-F5344CB8AC3E}">
        <p14:creationId xmlns:p14="http://schemas.microsoft.com/office/powerpoint/2010/main" val="16450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1: Introduction to the Prevention Program</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2: The Program and Sessions</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3: Community Adaptation</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4: Facilitating Techniques</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5: Safety Considerations</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6: Ethics and Confidentiality</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7: Optional Data Collection</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3</a:t>
            </a:fld>
            <a:endParaRPr lang="en-US"/>
          </a:p>
        </p:txBody>
      </p:sp>
    </p:spTree>
    <p:extLst>
      <p:ext uri="{BB962C8B-B14F-4D97-AF65-F5344CB8AC3E}">
        <p14:creationId xmlns:p14="http://schemas.microsoft.com/office/powerpoint/2010/main" val="14531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overview of the sessions. </a:t>
            </a:r>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4</a:t>
            </a:fld>
            <a:endParaRPr lang="en-US"/>
          </a:p>
        </p:txBody>
      </p:sp>
    </p:spTree>
    <p:extLst>
      <p:ext uri="{BB962C8B-B14F-4D97-AF65-F5344CB8AC3E}">
        <p14:creationId xmlns:p14="http://schemas.microsoft.com/office/powerpoint/2010/main" val="414565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There are both parent and youth booklets available for use in this program. </a:t>
            </a:r>
            <a:endParaRPr kumimoji="0" lang="en-US" altLang="en-US" sz="120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5</a:t>
            </a:fld>
            <a:endParaRPr lang="en-US"/>
          </a:p>
        </p:txBody>
      </p:sp>
    </p:spTree>
    <p:extLst>
      <p:ext uri="{BB962C8B-B14F-4D97-AF65-F5344CB8AC3E}">
        <p14:creationId xmlns:p14="http://schemas.microsoft.com/office/powerpoint/2010/main" val="369834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sz="1800" dirty="0" smtClean="0">
                <a:latin typeface="Calibri" panose="020F0502020204030204" pitchFamily="34" charset="0"/>
                <a:ea typeface="Times New Roman" panose="02020603050405020304" pitchFamily="18" charset="0"/>
                <a:cs typeface="Segoe UI Semilight" panose="020B0402040204020203" pitchFamily="34" charset="0"/>
              </a:rPr>
              <a:t>There is also an activity</a:t>
            </a:r>
            <a:r>
              <a:rPr lang="en-US" altLang="en-US" sz="1800" baseline="0" dirty="0" smtClean="0">
                <a:latin typeface="Calibri" panose="020F0502020204030204" pitchFamily="34" charset="0"/>
                <a:ea typeface="Times New Roman" panose="02020603050405020304" pitchFamily="18" charset="0"/>
                <a:cs typeface="Segoe UI Semilight" panose="020B0402040204020203" pitchFamily="34" charset="0"/>
              </a:rPr>
              <a:t> booklet used to help facilitate the activities in each session. </a:t>
            </a:r>
            <a:endParaRPr lang="en-US" altLang="en-US" sz="1200" dirty="0" smtClean="0">
              <a:latin typeface="Calibri" panose="020F050202020403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6</a:t>
            </a:fld>
            <a:endParaRPr lang="en-US"/>
          </a:p>
        </p:txBody>
      </p:sp>
    </p:spTree>
    <p:extLst>
      <p:ext uri="{BB962C8B-B14F-4D97-AF65-F5344CB8AC3E}">
        <p14:creationId xmlns:p14="http://schemas.microsoft.com/office/powerpoint/2010/main" val="33347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lnSpc>
                <a:spcPct val="120000"/>
              </a:lnSpc>
              <a:buNone/>
              <a:tabLst>
                <a:tab pos="-1085850" algn="l"/>
              </a:tabLst>
            </a:pPr>
            <a:r>
              <a:rPr lang="en-US" sz="1800" dirty="0" err="1" smtClean="0">
                <a:solidFill>
                  <a:schemeClr val="tx1"/>
                </a:solidFill>
                <a:latin typeface="Calibri" panose="020F0502020204030204" pitchFamily="34" charset="0"/>
                <a:cs typeface="Segoe UI Semilight" panose="020B0402040204020203" pitchFamily="34" charset="0"/>
              </a:rPr>
              <a:t>Ashangewin</a:t>
            </a:r>
            <a:r>
              <a:rPr lang="en-US" sz="1800" dirty="0" smtClean="0">
                <a:solidFill>
                  <a:schemeClr val="tx1"/>
                </a:solidFill>
                <a:latin typeface="Calibri" panose="020F0502020204030204" pitchFamily="34" charset="0"/>
                <a:cs typeface="Segoe UI Semilight" panose="020B0402040204020203" pitchFamily="34" charset="0"/>
              </a:rPr>
              <a:t> (Welcoming Feast)</a:t>
            </a:r>
          </a:p>
          <a:p>
            <a:pPr marL="0" indent="0">
              <a:lnSpc>
                <a:spcPct val="120000"/>
              </a:lnSpc>
              <a:spcAft>
                <a:spcPts val="1200"/>
              </a:spcAft>
              <a:buNone/>
            </a:pPr>
            <a:r>
              <a:rPr lang="en-US" sz="1200" dirty="0" smtClean="0">
                <a:solidFill>
                  <a:schemeClr val="tx1"/>
                </a:solidFill>
                <a:latin typeface="Calibri" panose="020F0502020204030204" pitchFamily="34" charset="0"/>
                <a:cs typeface="Segoe UI Semilight" panose="020B0402040204020203" pitchFamily="34" charset="0"/>
              </a:rPr>
              <a:t>This session is designed as a welcome feast.  A facilitator should explain the overall goals of the program and the expectations of families for participating in the program. At the end of this session, participants should be thinking about their family, values, and culture. </a:t>
            </a:r>
            <a:br>
              <a:rPr lang="en-US" sz="1200" dirty="0" smtClean="0">
                <a:solidFill>
                  <a:schemeClr val="tx1"/>
                </a:solidFill>
                <a:latin typeface="Calibri" panose="020F0502020204030204" pitchFamily="34" charset="0"/>
                <a:cs typeface="Segoe UI Semilight" panose="020B0402040204020203" pitchFamily="34" charset="0"/>
              </a:rPr>
            </a:br>
            <a:endParaRPr lang="en-US" sz="1200" dirty="0" smtClean="0">
              <a:solidFill>
                <a:schemeClr val="tx1"/>
              </a:solidFill>
              <a:latin typeface="Calibri" panose="020F050202020403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7</a:t>
            </a:fld>
            <a:endParaRPr lang="en-US"/>
          </a:p>
        </p:txBody>
      </p:sp>
    </p:spTree>
    <p:extLst>
      <p:ext uri="{BB962C8B-B14F-4D97-AF65-F5344CB8AC3E}">
        <p14:creationId xmlns:p14="http://schemas.microsoft.com/office/powerpoint/2010/main" val="319176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tabLst>
                <a:tab pos="-1085850" algn="l"/>
              </a:tabLst>
            </a:pPr>
            <a:r>
              <a:rPr lang="en-US" sz="1800" dirty="0" err="1" smtClean="0">
                <a:solidFill>
                  <a:schemeClr val="tx1"/>
                </a:solidFill>
                <a:latin typeface="Calibri" panose="020F0502020204030204" pitchFamily="34" charset="0"/>
                <a:cs typeface="Segoe UI Semilight" panose="020B0402040204020203" pitchFamily="34" charset="0"/>
              </a:rPr>
              <a:t>Gaapi</a:t>
            </a:r>
            <a:r>
              <a:rPr lang="en-US" sz="1800" dirty="0" smtClean="0">
                <a:solidFill>
                  <a:schemeClr val="tx1"/>
                </a:solidFill>
                <a:latin typeface="Calibri" panose="020F0502020204030204" pitchFamily="34" charset="0"/>
                <a:cs typeface="Segoe UI Semilight" panose="020B0402040204020203" pitchFamily="34" charset="0"/>
              </a:rPr>
              <a:t> </a:t>
            </a:r>
            <a:r>
              <a:rPr lang="en-US" sz="1800" dirty="0" err="1" smtClean="0">
                <a:solidFill>
                  <a:schemeClr val="tx1"/>
                </a:solidFill>
                <a:latin typeface="Calibri" panose="020F0502020204030204" pitchFamily="34" charset="0"/>
                <a:cs typeface="Segoe UI Semilight" panose="020B0402040204020203" pitchFamily="34" charset="0"/>
              </a:rPr>
              <a:t>Anishinaabe</a:t>
            </a:r>
            <a:r>
              <a:rPr lang="en-US" sz="1800" dirty="0" smtClean="0">
                <a:solidFill>
                  <a:schemeClr val="tx1"/>
                </a:solidFill>
                <a:latin typeface="Calibri" panose="020F0502020204030204" pitchFamily="34" charset="0"/>
                <a:cs typeface="Segoe UI Semilight" panose="020B0402040204020203" pitchFamily="34" charset="0"/>
              </a:rPr>
              <a:t> </a:t>
            </a:r>
            <a:r>
              <a:rPr lang="en-US" sz="1800" dirty="0" err="1" smtClean="0">
                <a:solidFill>
                  <a:schemeClr val="tx1"/>
                </a:solidFill>
                <a:latin typeface="Calibri" panose="020F0502020204030204" pitchFamily="34" charset="0"/>
                <a:cs typeface="Segoe UI Semilight" panose="020B0402040204020203" pitchFamily="34" charset="0"/>
              </a:rPr>
              <a:t>Ihzi</a:t>
            </a:r>
            <a:r>
              <a:rPr lang="en-US" sz="1800" dirty="0" smtClean="0">
                <a:solidFill>
                  <a:schemeClr val="tx1"/>
                </a:solidFill>
                <a:latin typeface="Calibri" panose="020F0502020204030204" pitchFamily="34" charset="0"/>
                <a:cs typeface="Segoe UI Semilight" panose="020B0402040204020203" pitchFamily="34" charset="0"/>
              </a:rPr>
              <a:t> </a:t>
            </a:r>
            <a:r>
              <a:rPr lang="en-US" sz="1800" dirty="0" err="1" smtClean="0">
                <a:solidFill>
                  <a:schemeClr val="tx1"/>
                </a:solidFill>
                <a:latin typeface="Calibri" panose="020F0502020204030204" pitchFamily="34" charset="0"/>
                <a:cs typeface="Segoe UI Semilight" panose="020B0402040204020203" pitchFamily="34" charset="0"/>
              </a:rPr>
              <a:t>Waabaak</a:t>
            </a:r>
            <a:r>
              <a:rPr lang="en-US" sz="1800" dirty="0" smtClean="0">
                <a:solidFill>
                  <a:schemeClr val="tx1"/>
                </a:solidFill>
                <a:latin typeface="Calibri" panose="020F0502020204030204" pitchFamily="34" charset="0"/>
                <a:cs typeface="Segoe UI Semilight" panose="020B0402040204020203" pitchFamily="34" charset="0"/>
              </a:rPr>
              <a:t> (</a:t>
            </a:r>
            <a:r>
              <a:rPr lang="en-US" sz="1800" dirty="0" err="1" smtClean="0">
                <a:solidFill>
                  <a:schemeClr val="tx1"/>
                </a:solidFill>
                <a:latin typeface="Calibri" panose="020F0502020204030204" pitchFamily="34" charset="0"/>
                <a:cs typeface="Segoe UI Semilight" panose="020B0402040204020203" pitchFamily="34" charset="0"/>
              </a:rPr>
              <a:t>Anishinabe</a:t>
            </a:r>
            <a:r>
              <a:rPr lang="en-US" sz="1800" dirty="0" smtClean="0">
                <a:solidFill>
                  <a:schemeClr val="tx1"/>
                </a:solidFill>
                <a:latin typeface="Calibri" panose="020F0502020204030204" pitchFamily="34" charset="0"/>
                <a:cs typeface="Segoe UI Semilight" panose="020B0402040204020203" pitchFamily="34" charset="0"/>
              </a:rPr>
              <a:t> History)</a:t>
            </a:r>
          </a:p>
          <a:p>
            <a:pPr marL="0" indent="0">
              <a:lnSpc>
                <a:spcPct val="120000"/>
              </a:lnSpc>
              <a:buNone/>
            </a:pPr>
            <a:r>
              <a:rPr lang="en-US" sz="1200" dirty="0" smtClean="0">
                <a:solidFill>
                  <a:schemeClr val="tx1"/>
                </a:solidFill>
                <a:latin typeface="Calibri" panose="020F0502020204030204" pitchFamily="34" charset="0"/>
                <a:cs typeface="Segoe UI Semilight" panose="020B0402040204020203" pitchFamily="34" charset="0"/>
              </a:rPr>
              <a:t>This session focuses on </a:t>
            </a:r>
            <a:r>
              <a:rPr lang="en-US" sz="1200" dirty="0" err="1" smtClean="0">
                <a:solidFill>
                  <a:schemeClr val="tx1"/>
                </a:solidFill>
                <a:latin typeface="Calibri" panose="020F0502020204030204" pitchFamily="34" charset="0"/>
                <a:cs typeface="Segoe UI Semilight" panose="020B0402040204020203" pitchFamily="34" charset="0"/>
              </a:rPr>
              <a:t>Anishinabe</a:t>
            </a:r>
            <a:r>
              <a:rPr lang="en-US" sz="1200" dirty="0" smtClean="0">
                <a:solidFill>
                  <a:schemeClr val="tx1"/>
                </a:solidFill>
                <a:latin typeface="Calibri" panose="020F0502020204030204" pitchFamily="34" charset="0"/>
                <a:cs typeface="Segoe UI Semilight" panose="020B0402040204020203" pitchFamily="34" charset="0"/>
              </a:rPr>
              <a:t> History. At the end of this session, participants should be thinking about </a:t>
            </a:r>
            <a:r>
              <a:rPr lang="en-US" sz="1200" dirty="0" err="1" smtClean="0">
                <a:solidFill>
                  <a:schemeClr val="tx1"/>
                </a:solidFill>
                <a:latin typeface="Calibri" panose="020F0502020204030204" pitchFamily="34" charset="0"/>
                <a:cs typeface="Segoe UI Semilight" panose="020B0402040204020203" pitchFamily="34" charset="0"/>
              </a:rPr>
              <a:t>Anishinabe</a:t>
            </a:r>
            <a:r>
              <a:rPr lang="en-US" sz="1200" dirty="0" smtClean="0">
                <a:solidFill>
                  <a:schemeClr val="tx1"/>
                </a:solidFill>
                <a:latin typeface="Calibri" panose="020F0502020204030204" pitchFamily="34" charset="0"/>
                <a:cs typeface="Segoe UI Semilight" panose="020B0402040204020203" pitchFamily="34" charset="0"/>
              </a:rPr>
              <a:t> history and be thinking about how to utilize talking circles in their families.</a:t>
            </a:r>
          </a:p>
          <a:p>
            <a:endParaRPr lang="en-US" dirty="0"/>
          </a:p>
        </p:txBody>
      </p:sp>
      <p:sp>
        <p:nvSpPr>
          <p:cNvPr id="4" name="Slide Number Placeholder 3"/>
          <p:cNvSpPr>
            <a:spLocks noGrp="1"/>
          </p:cNvSpPr>
          <p:nvPr>
            <p:ph type="sldNum" sz="quarter" idx="10"/>
          </p:nvPr>
        </p:nvSpPr>
        <p:spPr/>
        <p:txBody>
          <a:bodyPr/>
          <a:lstStyle/>
          <a:p>
            <a:fld id="{412F7703-3372-4CD5-8EA5-748BAC8865DC}" type="slidenum">
              <a:rPr lang="en-US" smtClean="0"/>
              <a:t>8</a:t>
            </a:fld>
            <a:endParaRPr lang="en-US"/>
          </a:p>
        </p:txBody>
      </p:sp>
    </p:spTree>
    <p:extLst>
      <p:ext uri="{BB962C8B-B14F-4D97-AF65-F5344CB8AC3E}">
        <p14:creationId xmlns:p14="http://schemas.microsoft.com/office/powerpoint/2010/main" val="321547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7305" indent="0">
              <a:spcBef>
                <a:spcPts val="2400"/>
              </a:spcBef>
              <a:buNone/>
              <a:tabLst>
                <a:tab pos="-1085850" algn="l"/>
              </a:tabLst>
            </a:pPr>
            <a:r>
              <a:rPr lang="en-US" sz="1800" dirty="0" err="1"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Gakina</a:t>
            </a:r>
            <a:r>
              <a:rPr lang="en-US" sz="18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 </a:t>
            </a:r>
            <a:r>
              <a:rPr lang="en-US" sz="1800" dirty="0" err="1"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Indinawemaaganag</a:t>
            </a:r>
            <a:r>
              <a:rPr lang="en-US" sz="18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 (My Family)</a:t>
            </a:r>
          </a:p>
          <a:p>
            <a:pPr marL="0" indent="0">
              <a:spcAft>
                <a:spcPts val="1200"/>
              </a:spcAft>
              <a:buNone/>
            </a:pPr>
            <a:r>
              <a:rPr lang="en-US" sz="12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This session focuses on family talking circles and the traditional </a:t>
            </a:r>
            <a:r>
              <a:rPr lang="en-US" sz="1200" dirty="0" err="1"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Anishinabe</a:t>
            </a:r>
            <a:r>
              <a:rPr lang="en-US" sz="12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 family. At the end of this session, participants should be thinking about how talking circles could be used as a tool for coping with stress and bonding with their family.</a:t>
            </a:r>
          </a:p>
          <a:p>
            <a:endParaRPr lang="en-US" dirty="0"/>
          </a:p>
        </p:txBody>
      </p:sp>
      <p:sp>
        <p:nvSpPr>
          <p:cNvPr id="4" name="Slide Number Placeholder 3"/>
          <p:cNvSpPr>
            <a:spLocks noGrp="1"/>
          </p:cNvSpPr>
          <p:nvPr>
            <p:ph type="sldNum" sz="quarter" idx="10"/>
          </p:nvPr>
        </p:nvSpPr>
        <p:spPr/>
        <p:txBody>
          <a:bodyPr/>
          <a:lstStyle/>
          <a:p>
            <a:fld id="{354CD5FB-DB4D-40DA-A1B3-DD37BE5C4B79}" type="slidenum">
              <a:rPr lang="en-US" smtClean="0"/>
              <a:t>9</a:t>
            </a:fld>
            <a:endParaRPr lang="en-US"/>
          </a:p>
        </p:txBody>
      </p:sp>
    </p:spTree>
    <p:extLst>
      <p:ext uri="{BB962C8B-B14F-4D97-AF65-F5344CB8AC3E}">
        <p14:creationId xmlns:p14="http://schemas.microsoft.com/office/powerpoint/2010/main" val="32854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2015-10-01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2015-10-01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28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4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3.png"/><Relationship Id="rId6" Type="http://schemas.openxmlformats.org/officeDocument/2006/relationships/image" Target="../media/image4.png"/><Relationship Id="rId1" Type="http://schemas.microsoft.com/office/2007/relationships/media" Target="../media/media1.wma"/><Relationship Id="rId2" Type="http://schemas.openxmlformats.org/officeDocument/2006/relationships/audio" Target="../media/media1.wma"/></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png"/><Relationship Id="rId6" Type="http://schemas.openxmlformats.org/officeDocument/2006/relationships/image" Target="../media/image4.png"/><Relationship Id="rId1" Type="http://schemas.microsoft.com/office/2007/relationships/media" Target="../media/media2.wma"/><Relationship Id="rId2" Type="http://schemas.openxmlformats.org/officeDocument/2006/relationships/audio" Target="../media/media2.wm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6.png"/><Relationship Id="rId6" Type="http://schemas.openxmlformats.org/officeDocument/2006/relationships/image" Target="../media/image4.png"/><Relationship Id="rId1" Type="http://schemas.microsoft.com/office/2007/relationships/media" Target="../media/media3.wma"/><Relationship Id="rId2" Type="http://schemas.openxmlformats.org/officeDocument/2006/relationships/audio" Target="../media/media3.wm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png"/><Relationship Id="rId1" Type="http://schemas.microsoft.com/office/2007/relationships/media" Target="../media/media4.wma"/><Relationship Id="rId2" Type="http://schemas.openxmlformats.org/officeDocument/2006/relationships/audio" Target="../media/media4.wm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4.png"/><Relationship Id="rId1" Type="http://schemas.microsoft.com/office/2007/relationships/media" Target="../media/media5.wma"/><Relationship Id="rId2" Type="http://schemas.openxmlformats.org/officeDocument/2006/relationships/audio" Target="../media/media5.wm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7.png"/><Relationship Id="rId6" Type="http://schemas.openxmlformats.org/officeDocument/2006/relationships/image" Target="../media/image4.png"/><Relationship Id="rId1" Type="http://schemas.microsoft.com/office/2007/relationships/media" Target="../media/media6.wma"/><Relationship Id="rId2" Type="http://schemas.openxmlformats.org/officeDocument/2006/relationships/audio" Target="../media/media6.wm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8.png"/><Relationship Id="rId6" Type="http://schemas.openxmlformats.org/officeDocument/2006/relationships/image" Target="../media/image4.png"/><Relationship Id="rId1" Type="http://schemas.microsoft.com/office/2007/relationships/media" Target="../media/media7.wma"/><Relationship Id="rId2" Type="http://schemas.openxmlformats.org/officeDocument/2006/relationships/audio" Target="../media/media7.wm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9.png"/><Relationship Id="rId6" Type="http://schemas.openxmlformats.org/officeDocument/2006/relationships/image" Target="../media/image4.png"/><Relationship Id="rId1" Type="http://schemas.microsoft.com/office/2007/relationships/media" Target="../media/media8.wma"/><Relationship Id="rId2" Type="http://schemas.openxmlformats.org/officeDocument/2006/relationships/audio" Target="../media/media8.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13834" y="1721802"/>
            <a:ext cx="8105775" cy="3255264"/>
          </a:xfrm>
        </p:spPr>
        <p:txBody>
          <a:bodyPr>
            <a:normAutofit fontScale="90000"/>
          </a:bodyPr>
          <a:lstStyle/>
          <a:p>
            <a:r>
              <a:rPr lang="en-US" dirty="0" smtClean="0">
                <a:latin typeface="Calibri" panose="020F0502020204030204" pitchFamily="34" charset="0"/>
              </a:rPr>
              <a:t>Chapter 2: </a:t>
            </a:r>
            <a:br>
              <a:rPr lang="en-US" dirty="0" smtClean="0">
                <a:latin typeface="Calibri" panose="020F0502020204030204" pitchFamily="34" charset="0"/>
              </a:rPr>
            </a:br>
            <a:r>
              <a:rPr lang="en-US" dirty="0" smtClean="0">
                <a:latin typeface="Calibri" panose="020F0502020204030204" pitchFamily="34" charset="0"/>
              </a:rPr>
              <a:t>The Program and </a:t>
            </a:r>
            <a:r>
              <a:rPr lang="en-US" dirty="0" smtClean="0">
                <a:latin typeface="Calibri" panose="020F0502020204030204" pitchFamily="34" charset="0"/>
              </a:rPr>
              <a:t>Sessions</a:t>
            </a:r>
            <a:br>
              <a:rPr lang="en-US" dirty="0" smtClean="0">
                <a:latin typeface="Calibri" panose="020F0502020204030204" pitchFamily="34" charset="0"/>
              </a:rPr>
            </a:br>
            <a:r>
              <a:rPr lang="en-US" sz="3600" dirty="0">
                <a:solidFill>
                  <a:schemeClr val="tx2"/>
                </a:solidFill>
                <a:latin typeface="Calibri" panose="020F0502020204030204" pitchFamily="34" charset="0"/>
              </a:rPr>
              <a:t>Note: the adapted version will be ready in 2016</a:t>
            </a:r>
            <a:r>
              <a:rPr lang="en-US" sz="6000" dirty="0">
                <a:solidFill>
                  <a:schemeClr val="tx2"/>
                </a:solidFill>
                <a:latin typeface="Calibri" panose="020F0502020204030204" pitchFamily="34" charset="0"/>
              </a:rPr>
              <a:t/>
            </a:r>
            <a:br>
              <a:rPr lang="en-US" sz="6000" dirty="0">
                <a:solidFill>
                  <a:schemeClr val="tx2"/>
                </a:solidFill>
                <a:latin typeface="Calibri" panose="020F0502020204030204" pitchFamily="34" charset="0"/>
              </a:rPr>
            </a:br>
            <a:r>
              <a:rPr lang="en-US" sz="2700" u="sng" dirty="0" smtClean="0">
                <a:solidFill>
                  <a:schemeClr val="tx2"/>
                </a:solidFill>
                <a:latin typeface="Calibri" panose="020F0502020204030204" pitchFamily="34" charset="0"/>
              </a:rPr>
              <a:t>Acknowledgement for creating this PowerPoint document</a:t>
            </a:r>
            <a:r>
              <a:rPr lang="en-US" sz="2700" dirty="0" smtClean="0">
                <a:solidFill>
                  <a:schemeClr val="tx2"/>
                </a:solidFill>
                <a:latin typeface="Calibri" panose="020F0502020204030204" pitchFamily="34" charset="0"/>
              </a:rPr>
              <a:t>:</a:t>
            </a:r>
            <a:br>
              <a:rPr lang="en-US" sz="2700" dirty="0" smtClean="0">
                <a:solidFill>
                  <a:schemeClr val="tx2"/>
                </a:solidFill>
                <a:latin typeface="Calibri" panose="020F0502020204030204" pitchFamily="34" charset="0"/>
              </a:rPr>
            </a:br>
            <a:r>
              <a:rPr lang="en-US" sz="2700" dirty="0" err="1" smtClean="0">
                <a:solidFill>
                  <a:schemeClr val="tx2"/>
                </a:solidFill>
                <a:latin typeface="Calibri" panose="020F0502020204030204" pitchFamily="34" charset="0"/>
              </a:rPr>
              <a:t>Anishinabe</a:t>
            </a:r>
            <a:r>
              <a:rPr lang="en-US" sz="2700" dirty="0" smtClean="0">
                <a:solidFill>
                  <a:schemeClr val="tx2"/>
                </a:solidFill>
                <a:latin typeface="Calibri" panose="020F0502020204030204" pitchFamily="34" charset="0"/>
              </a:rPr>
              <a:t> </a:t>
            </a:r>
            <a:r>
              <a:rPr lang="en-US" sz="2700" dirty="0">
                <a:solidFill>
                  <a:schemeClr val="tx2"/>
                </a:solidFill>
                <a:latin typeface="Calibri" panose="020F0502020204030204" pitchFamily="34" charset="0"/>
              </a:rPr>
              <a:t>research Team: </a:t>
            </a:r>
            <a:r>
              <a:rPr lang="en-US" sz="2700" dirty="0" err="1">
                <a:solidFill>
                  <a:schemeClr val="tx2"/>
                </a:solidFill>
                <a:latin typeface="Calibri" panose="020F0502020204030204" pitchFamily="34" charset="0"/>
              </a:rPr>
              <a:t>Whitbeck</a:t>
            </a:r>
            <a:r>
              <a:rPr lang="en-US" sz="2700" dirty="0">
                <a:solidFill>
                  <a:schemeClr val="tx2"/>
                </a:solidFill>
                <a:latin typeface="Calibri" panose="020F0502020204030204" pitchFamily="34" charset="0"/>
              </a:rPr>
              <a:t>, Walls, Crawford, and several </a:t>
            </a:r>
            <a:r>
              <a:rPr lang="en-US" sz="2700" dirty="0" err="1">
                <a:solidFill>
                  <a:schemeClr val="tx2"/>
                </a:solidFill>
                <a:latin typeface="Calibri" panose="020F0502020204030204" pitchFamily="34" charset="0"/>
              </a:rPr>
              <a:t>Anishinabe</a:t>
            </a:r>
            <a:r>
              <a:rPr lang="en-US" sz="2700" dirty="0">
                <a:solidFill>
                  <a:schemeClr val="tx2"/>
                </a:solidFill>
                <a:latin typeface="Calibri" panose="020F0502020204030204" pitchFamily="34" charset="0"/>
              </a:rPr>
              <a:t> </a:t>
            </a:r>
            <a:r>
              <a:rPr lang="en-US" sz="2700" dirty="0" smtClean="0">
                <a:solidFill>
                  <a:schemeClr val="tx2"/>
                </a:solidFill>
                <a:latin typeface="Calibri" panose="020F0502020204030204" pitchFamily="34" charset="0"/>
              </a:rPr>
              <a:t>partners </a:t>
            </a:r>
            <a:r>
              <a:rPr lang="en-US" sz="2700" dirty="0">
                <a:solidFill>
                  <a:schemeClr val="tx2"/>
                </a:solidFill>
                <a:latin typeface="Calibri" panose="020F0502020204030204" pitchFamily="34" charset="0"/>
              </a:rPr>
              <a:t>from Western Ontario and </a:t>
            </a:r>
            <a:r>
              <a:rPr lang="en-US" sz="2700" dirty="0" smtClean="0">
                <a:solidFill>
                  <a:schemeClr val="tx2"/>
                </a:solidFill>
                <a:latin typeface="Calibri" panose="020F0502020204030204" pitchFamily="34" charset="0"/>
              </a:rPr>
              <a:t>Manitoba</a:t>
            </a:r>
            <a:endParaRPr lang="en-US" sz="2700" dirty="0">
              <a:latin typeface="Calibri" panose="020F0502020204030204" pitchFamily="34" charset="0"/>
            </a:endParaRPr>
          </a:p>
        </p:txBody>
      </p:sp>
      <p:sp>
        <p:nvSpPr>
          <p:cNvPr id="5" name="Subtitle 4"/>
          <p:cNvSpPr>
            <a:spLocks noGrp="1"/>
          </p:cNvSpPr>
          <p:nvPr>
            <p:ph type="subTitle" idx="1"/>
          </p:nvPr>
        </p:nvSpPr>
        <p:spPr>
          <a:xfrm>
            <a:off x="888354" y="5067140"/>
            <a:ext cx="7315200" cy="914400"/>
          </a:xfrm>
        </p:spPr>
        <p:txBody>
          <a:bodyPr>
            <a:normAutofit/>
          </a:bodyPr>
          <a:lstStyle/>
          <a:p>
            <a:r>
              <a:rPr lang="en-US" sz="4000" dirty="0" smtClean="0">
                <a:latin typeface="Calibri" panose="020F0502020204030204" pitchFamily="34" charset="0"/>
              </a:rPr>
              <a:t>Training Manual</a:t>
            </a:r>
            <a:endParaRPr lang="en-US" sz="4000" dirty="0">
              <a:latin typeface="Calibri" panose="020F0502020204030204" pitchFamily="34" charset="0"/>
            </a:endParaRPr>
          </a:p>
        </p:txBody>
      </p:sp>
      <p:sp>
        <p:nvSpPr>
          <p:cNvPr id="2" name="Rectangle 1"/>
          <p:cNvSpPr/>
          <p:nvPr/>
        </p:nvSpPr>
        <p:spPr>
          <a:xfrm>
            <a:off x="124433" y="6056081"/>
            <a:ext cx="8566894" cy="369332"/>
          </a:xfrm>
          <a:prstGeom prst="rect">
            <a:avLst/>
          </a:prstGeom>
        </p:spPr>
        <p:txBody>
          <a:bodyPr wrap="square">
            <a:spAutoFit/>
          </a:bodyPr>
          <a:lstStyle/>
          <a:p>
            <a:r>
              <a:rPr lang="en-US" dirty="0"/>
              <a:t>Funded by the Public Health Agency of Canada; Innovative Strategies</a:t>
            </a:r>
            <a:endParaRPr lang="en-US" dirty="0"/>
          </a:p>
        </p:txBody>
      </p:sp>
      <p:pic>
        <p:nvPicPr>
          <p:cNvPr id="6" name="Picture 5"/>
          <p:cNvPicPr>
            <a:picLocks noChangeAspect="1"/>
          </p:cNvPicPr>
          <p:nvPr/>
        </p:nvPicPr>
        <p:blipFill rotWithShape="1">
          <a:blip r:embed="rId3"/>
          <a:srcRect b="32081"/>
          <a:stretch/>
        </p:blipFill>
        <p:spPr>
          <a:xfrm>
            <a:off x="9587903" y="4908825"/>
            <a:ext cx="2286000" cy="1035083"/>
          </a:xfrm>
          <a:prstGeom prst="rect">
            <a:avLst/>
          </a:prstGeom>
        </p:spPr>
      </p:pic>
      <p:pic>
        <p:nvPicPr>
          <p:cNvPr id="4" name="Picture 3"/>
          <p:cNvPicPr>
            <a:picLocks noChangeAspect="1"/>
          </p:cNvPicPr>
          <p:nvPr/>
        </p:nvPicPr>
        <p:blipFill>
          <a:blip r:embed="rId4"/>
          <a:stretch>
            <a:fillRect/>
          </a:stretch>
        </p:blipFill>
        <p:spPr>
          <a:xfrm>
            <a:off x="9469312" y="3118402"/>
            <a:ext cx="2540000" cy="1587500"/>
          </a:xfrm>
          <a:prstGeom prst="rect">
            <a:avLst/>
          </a:prstGeom>
        </p:spPr>
      </p:pic>
    </p:spTree>
    <p:extLst>
      <p:ext uri="{BB962C8B-B14F-4D97-AF65-F5344CB8AC3E}">
        <p14:creationId xmlns:p14="http://schemas.microsoft.com/office/powerpoint/2010/main" val="1008901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Fourth Session</a:t>
            </a:r>
            <a:endParaRPr lang="en-US" sz="2800" dirty="0"/>
          </a:p>
        </p:txBody>
      </p:sp>
      <p:sp>
        <p:nvSpPr>
          <p:cNvPr id="3" name="Content Placeholder 2"/>
          <p:cNvSpPr>
            <a:spLocks noGrp="1"/>
          </p:cNvSpPr>
          <p:nvPr>
            <p:ph idx="1"/>
          </p:nvPr>
        </p:nvSpPr>
        <p:spPr>
          <a:xfrm>
            <a:off x="3869268" y="947236"/>
            <a:ext cx="7315200" cy="5120640"/>
          </a:xfrm>
        </p:spPr>
        <p:txBody>
          <a:bodyPr>
            <a:normAutofit/>
          </a:bodyPr>
          <a:lstStyle/>
          <a:p>
            <a:pPr marL="0" indent="0">
              <a:spcBef>
                <a:spcPts val="600"/>
              </a:spcBef>
              <a:spcAft>
                <a:spcPts val="1200"/>
              </a:spcAft>
              <a:buNone/>
            </a:pPr>
            <a:endParaRPr lang="en-US"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endParaRPr>
          </a:p>
          <a:p>
            <a:pPr marL="0" indent="0">
              <a:spcBef>
                <a:spcPts val="600"/>
              </a:spcBef>
              <a:spcAft>
                <a:spcPts val="1200"/>
              </a:spcAft>
              <a:buNone/>
            </a:pPr>
            <a:r>
              <a:rPr lang="en-US" sz="36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A </a:t>
            </a:r>
            <a:r>
              <a:rPr lang="en-US" sz="3600" dirty="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Good Way of </a:t>
            </a:r>
            <a:r>
              <a:rPr lang="en-US" sz="36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Life</a:t>
            </a:r>
            <a:endParaRPr lang="en-US" sz="3600" dirty="0">
              <a:solidFill>
                <a:schemeClr val="tx1"/>
              </a:solidFill>
              <a:latin typeface="Calibri" panose="020F0502020204030204" pitchFamily="34" charset="0"/>
              <a:ea typeface="Times New Roman" panose="02020603050405020304" pitchFamily="18" charset="0"/>
              <a:cs typeface="Segoe UI Semilight" panose="020B0402040204020203" pitchFamily="34" charset="0"/>
            </a:endParaRPr>
          </a:p>
          <a:p>
            <a:endParaRPr lang="en-US" dirty="0"/>
          </a:p>
          <a:p>
            <a:endParaRPr lang="en-US" dirty="0"/>
          </a:p>
        </p:txBody>
      </p:sp>
      <p:pic>
        <p:nvPicPr>
          <p:cNvPr id="4" name="Picture 3"/>
          <p:cNvPicPr>
            <a:picLocks noChangeAspect="1"/>
          </p:cNvPicPr>
          <p:nvPr/>
        </p:nvPicPr>
        <p:blipFill>
          <a:blip r:embed="rId3"/>
          <a:stretch>
            <a:fillRect/>
          </a:stretch>
        </p:blipFill>
        <p:spPr>
          <a:xfrm>
            <a:off x="10076319" y="498306"/>
            <a:ext cx="1207113" cy="3225064"/>
          </a:xfrm>
          <a:prstGeom prst="rect">
            <a:avLst/>
          </a:prstGeom>
        </p:spPr>
      </p:pic>
      <p:pic>
        <p:nvPicPr>
          <p:cNvPr id="5" name="Picture 4"/>
          <p:cNvPicPr>
            <a:picLocks noChangeAspect="1"/>
          </p:cNvPicPr>
          <p:nvPr/>
        </p:nvPicPr>
        <p:blipFill>
          <a:blip r:embed="rId4"/>
          <a:stretch>
            <a:fillRect/>
          </a:stretch>
        </p:blipFill>
        <p:spPr>
          <a:xfrm>
            <a:off x="10080382" y="3917209"/>
            <a:ext cx="1207113" cy="1493649"/>
          </a:xfrm>
          <a:prstGeom prst="rect">
            <a:avLst/>
          </a:prstGeom>
        </p:spPr>
      </p:pic>
    </p:spTree>
    <p:extLst>
      <p:ext uri="{BB962C8B-B14F-4D97-AF65-F5344CB8AC3E}">
        <p14:creationId xmlns:p14="http://schemas.microsoft.com/office/powerpoint/2010/main" val="306082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rPr>
              <a:t>Fifth Session</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marR="27305" indent="0">
              <a:spcBef>
                <a:spcPts val="2400"/>
              </a:spcBef>
              <a:buNone/>
              <a:tabLst>
                <a:tab pos="-1085850" algn="l"/>
              </a:tabLst>
            </a:pP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Working Together</a:t>
            </a:r>
            <a:endParaRPr lang="en-US" sz="3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212915" y="864108"/>
            <a:ext cx="1432684" cy="1261981"/>
          </a:xfrm>
          <a:prstGeom prst="rect">
            <a:avLst/>
          </a:prstGeom>
        </p:spPr>
      </p:pic>
      <p:pic>
        <p:nvPicPr>
          <p:cNvPr id="6" name="Picture 5"/>
          <p:cNvPicPr>
            <a:picLocks noChangeAspect="1"/>
          </p:cNvPicPr>
          <p:nvPr/>
        </p:nvPicPr>
        <p:blipFill>
          <a:blip r:embed="rId4"/>
          <a:stretch>
            <a:fillRect/>
          </a:stretch>
        </p:blipFill>
        <p:spPr>
          <a:xfrm rot="2693940">
            <a:off x="8998266" y="836673"/>
            <a:ext cx="1463167" cy="1316850"/>
          </a:xfrm>
          <a:prstGeom prst="rect">
            <a:avLst/>
          </a:prstGeom>
        </p:spPr>
      </p:pic>
      <p:pic>
        <p:nvPicPr>
          <p:cNvPr id="7" name="Picture 6"/>
          <p:cNvPicPr>
            <a:picLocks noChangeAspect="1"/>
          </p:cNvPicPr>
          <p:nvPr/>
        </p:nvPicPr>
        <p:blipFill>
          <a:blip r:embed="rId4"/>
          <a:stretch>
            <a:fillRect/>
          </a:stretch>
        </p:blipFill>
        <p:spPr>
          <a:xfrm rot="18793052">
            <a:off x="8066104" y="837900"/>
            <a:ext cx="1463167" cy="1316850"/>
          </a:xfrm>
          <a:prstGeom prst="rect">
            <a:avLst/>
          </a:prstGeom>
        </p:spPr>
      </p:pic>
      <p:pic>
        <p:nvPicPr>
          <p:cNvPr id="8" name="Picture 7"/>
          <p:cNvPicPr>
            <a:picLocks noChangeAspect="1"/>
          </p:cNvPicPr>
          <p:nvPr/>
        </p:nvPicPr>
        <p:blipFill>
          <a:blip r:embed="rId5"/>
          <a:stretch>
            <a:fillRect/>
          </a:stretch>
        </p:blipFill>
        <p:spPr>
          <a:xfrm>
            <a:off x="6612036" y="512306"/>
            <a:ext cx="1975275" cy="1969179"/>
          </a:xfrm>
          <a:prstGeom prst="rect">
            <a:avLst/>
          </a:prstGeom>
        </p:spPr>
      </p:pic>
      <p:pic>
        <p:nvPicPr>
          <p:cNvPr id="9" name="Picture 8"/>
          <p:cNvPicPr>
            <a:picLocks noChangeAspect="1"/>
          </p:cNvPicPr>
          <p:nvPr/>
        </p:nvPicPr>
        <p:blipFill>
          <a:blip r:embed="rId6"/>
          <a:stretch>
            <a:fillRect/>
          </a:stretch>
        </p:blipFill>
        <p:spPr>
          <a:xfrm>
            <a:off x="5713325" y="512305"/>
            <a:ext cx="1969179" cy="1969179"/>
          </a:xfrm>
          <a:prstGeom prst="rect">
            <a:avLst/>
          </a:prstGeom>
        </p:spPr>
      </p:pic>
      <p:pic>
        <p:nvPicPr>
          <p:cNvPr id="10" name="Picture 9"/>
          <p:cNvPicPr>
            <a:picLocks noChangeAspect="1"/>
          </p:cNvPicPr>
          <p:nvPr/>
        </p:nvPicPr>
        <p:blipFill>
          <a:blip r:embed="rId5"/>
          <a:stretch>
            <a:fillRect/>
          </a:stretch>
        </p:blipFill>
        <p:spPr>
          <a:xfrm>
            <a:off x="4519541" y="512304"/>
            <a:ext cx="1975275" cy="1969179"/>
          </a:xfrm>
          <a:prstGeom prst="rect">
            <a:avLst/>
          </a:prstGeom>
        </p:spPr>
      </p:pic>
      <p:pic>
        <p:nvPicPr>
          <p:cNvPr id="11" name="Picture 10"/>
          <p:cNvPicPr>
            <a:picLocks noChangeAspect="1"/>
          </p:cNvPicPr>
          <p:nvPr/>
        </p:nvPicPr>
        <p:blipFill>
          <a:blip r:embed="rId7"/>
          <a:stretch>
            <a:fillRect/>
          </a:stretch>
        </p:blipFill>
        <p:spPr>
          <a:xfrm>
            <a:off x="3578486" y="512303"/>
            <a:ext cx="1969179" cy="1969179"/>
          </a:xfrm>
          <a:prstGeom prst="rect">
            <a:avLst/>
          </a:prstGeom>
        </p:spPr>
      </p:pic>
    </p:spTree>
    <p:extLst>
      <p:ext uri="{BB962C8B-B14F-4D97-AF65-F5344CB8AC3E}">
        <p14:creationId xmlns:p14="http://schemas.microsoft.com/office/powerpoint/2010/main" val="132859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Sixth Session</a:t>
            </a:r>
            <a:endParaRPr lang="en-US" dirty="0"/>
          </a:p>
        </p:txBody>
      </p:sp>
      <p:sp>
        <p:nvSpPr>
          <p:cNvPr id="3" name="Content Placeholder 2"/>
          <p:cNvSpPr>
            <a:spLocks noGrp="1"/>
          </p:cNvSpPr>
          <p:nvPr>
            <p:ph idx="1"/>
          </p:nvPr>
        </p:nvSpPr>
        <p:spPr/>
        <p:txBody>
          <a:bodyPr>
            <a:normAutofit/>
          </a:bodyPr>
          <a:lstStyle/>
          <a:p>
            <a:pPr marL="0" marR="27305" indent="0">
              <a:spcBef>
                <a:spcPts val="2400"/>
              </a:spcBef>
              <a:buNone/>
              <a:tabLst>
                <a:tab pos="-1085850" algn="l"/>
              </a:tabLst>
            </a:pP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Change: will be delivered in Session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7 </a:t>
            </a: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under the title: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BALANCE </a:t>
            </a:r>
            <a:r>
              <a:rPr lang="en-US" sz="28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rather than ‘Anger Management’</a:t>
            </a:r>
            <a:endParaRPr lang="en-US" sz="2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0056610" y="796824"/>
            <a:ext cx="1127858" cy="5255207"/>
          </a:xfrm>
          <a:prstGeom prst="rect">
            <a:avLst/>
          </a:prstGeom>
        </p:spPr>
      </p:pic>
    </p:spTree>
    <p:extLst>
      <p:ext uri="{BB962C8B-B14F-4D97-AF65-F5344CB8AC3E}">
        <p14:creationId xmlns:p14="http://schemas.microsoft.com/office/powerpoint/2010/main" val="358877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rPr>
              <a:t>Seventh Session</a:t>
            </a:r>
            <a:endParaRPr lang="en-US" sz="900" dirty="0">
              <a:latin typeface="Calibri" panose="020F0502020204030204" pitchFamily="34" charset="0"/>
            </a:endParaRPr>
          </a:p>
        </p:txBody>
      </p:sp>
      <p:sp>
        <p:nvSpPr>
          <p:cNvPr id="3" name="Content Placeholder 2"/>
          <p:cNvSpPr>
            <a:spLocks noGrp="1"/>
          </p:cNvSpPr>
          <p:nvPr>
            <p:ph idx="1"/>
          </p:nvPr>
        </p:nvSpPr>
        <p:spPr>
          <a:xfrm>
            <a:off x="3869268" y="701179"/>
            <a:ext cx="7315200" cy="4635307"/>
          </a:xfrm>
        </p:spPr>
        <p:txBody>
          <a:bodyPr>
            <a:normAutofit/>
          </a:bodyPr>
          <a:lstStyle/>
          <a:p>
            <a:pPr marL="0" marR="27305" indent="0">
              <a:spcBef>
                <a:spcPts val="2400"/>
              </a:spcBef>
              <a:buNone/>
              <a:tabLst>
                <a:tab pos="-1085850" algn="l"/>
              </a:tabLst>
            </a:pP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Change: will </a:t>
            </a: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be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delivered </a:t>
            </a: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in Session 6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under the title: LIVING IN HARMONY </a:t>
            </a:r>
            <a:r>
              <a:rPr lang="en-US" sz="28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rather than ‘Healthy Self, Health Relationships’</a:t>
            </a:r>
            <a:endParaRPr lang="en-US" sz="2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rot="5400000">
            <a:off x="6566664" y="1792760"/>
            <a:ext cx="1920406" cy="5944115"/>
          </a:xfrm>
          <a:prstGeom prst="rect">
            <a:avLst/>
          </a:prstGeom>
        </p:spPr>
      </p:pic>
    </p:spTree>
    <p:extLst>
      <p:ext uri="{BB962C8B-B14F-4D97-AF65-F5344CB8AC3E}">
        <p14:creationId xmlns:p14="http://schemas.microsoft.com/office/powerpoint/2010/main" val="377024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Eigth</a:t>
            </a:r>
            <a:r>
              <a:rPr lang="en-US" dirty="0" smtClean="0"/>
              <a:t> </a:t>
            </a:r>
            <a:r>
              <a:rPr lang="en-US" dirty="0" smtClean="0"/>
              <a:t>Session</a:t>
            </a:r>
            <a:endParaRPr lang="en-US" dirty="0"/>
          </a:p>
        </p:txBody>
      </p:sp>
      <p:sp>
        <p:nvSpPr>
          <p:cNvPr id="3" name="Content Placeholder 2"/>
          <p:cNvSpPr>
            <a:spLocks noGrp="1"/>
          </p:cNvSpPr>
          <p:nvPr>
            <p:ph idx="1"/>
          </p:nvPr>
        </p:nvSpPr>
        <p:spPr/>
        <p:txBody>
          <a:bodyPr/>
          <a:lstStyle/>
          <a:p>
            <a:pPr marL="0" marR="27305" indent="0">
              <a:spcBef>
                <a:spcPts val="2400"/>
              </a:spcBef>
              <a:buNone/>
              <a:tabLst>
                <a:tab pos="-1085850" algn="l"/>
              </a:tabLst>
            </a:pP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Problem Solving</a:t>
            </a:r>
            <a:endParaRPr lang="en-US" sz="3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5278718" y="4633741"/>
            <a:ext cx="5078408" cy="1091279"/>
          </a:xfrm>
          <a:prstGeom prst="rect">
            <a:avLst/>
          </a:prstGeom>
        </p:spPr>
      </p:pic>
    </p:spTree>
    <p:extLst>
      <p:ext uri="{BB962C8B-B14F-4D97-AF65-F5344CB8AC3E}">
        <p14:creationId xmlns:p14="http://schemas.microsoft.com/office/powerpoint/2010/main" val="152149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rPr>
              <a:t>Ninth Session</a:t>
            </a:r>
            <a:endParaRPr lang="en-US" dirty="0">
              <a:latin typeface="Calibri" panose="020F0502020204030204" pitchFamily="34" charset="0"/>
            </a:endParaRPr>
          </a:p>
        </p:txBody>
      </p:sp>
      <p:sp>
        <p:nvSpPr>
          <p:cNvPr id="3" name="Content Placeholder 2"/>
          <p:cNvSpPr>
            <a:spLocks noGrp="1"/>
          </p:cNvSpPr>
          <p:nvPr>
            <p:ph idx="1"/>
          </p:nvPr>
        </p:nvSpPr>
        <p:spPr>
          <a:xfrm>
            <a:off x="3934583" y="522745"/>
            <a:ext cx="7315200" cy="5120640"/>
          </a:xfrm>
        </p:spPr>
        <p:txBody>
          <a:bodyPr>
            <a:normAutofit/>
          </a:bodyPr>
          <a:lstStyle/>
          <a:p>
            <a:pPr marR="27305">
              <a:spcBef>
                <a:spcPts val="2400"/>
              </a:spcBef>
              <a:tabLst>
                <a:tab pos="-1085850" algn="l"/>
              </a:tabLst>
            </a:pPr>
            <a:endParaRPr lang="en-US" sz="3200" b="1" dirty="0" smtClean="0">
              <a:solidFill>
                <a:srgbClr val="B2B2B2"/>
              </a:solidFill>
              <a:latin typeface="Segoe UI" panose="020B0502040204020203" pitchFamily="34" charset="0"/>
              <a:ea typeface="Times New Roman" panose="02020603050405020304" pitchFamily="18" charset="0"/>
              <a:cs typeface="Segoe UI" panose="020B0502040204020203" pitchFamily="34" charset="0"/>
            </a:endParaRPr>
          </a:p>
          <a:p>
            <a:pPr marL="0" marR="27305" indent="0">
              <a:spcBef>
                <a:spcPts val="2400"/>
              </a:spcBef>
              <a:buNone/>
              <a:tabLst>
                <a:tab pos="-1085850" algn="l"/>
              </a:tabLst>
            </a:pP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Change: will be delivered in Session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11 </a:t>
            </a:r>
            <a:r>
              <a:rPr lang="en-US" sz="3600" dirty="0">
                <a:solidFill>
                  <a:schemeClr val="tx1"/>
                </a:solidFill>
                <a:latin typeface="Calibri" panose="020F0502020204030204" pitchFamily="34" charset="0"/>
                <a:ea typeface="Times New Roman" panose="02020603050405020304" pitchFamily="18" charset="0"/>
                <a:cs typeface="Segoe UI" panose="020B0502040204020203" pitchFamily="34" charset="0"/>
              </a:rPr>
              <a:t>under the title: </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VALUING DIFFERENCES </a:t>
            </a:r>
            <a:r>
              <a:rPr lang="en-US" sz="2800" dirty="0">
                <a:solidFill>
                  <a:schemeClr val="tx1"/>
                </a:solidFill>
                <a:latin typeface="Calibri" panose="020F0502020204030204" pitchFamily="34" charset="0"/>
                <a:ea typeface="Times New Roman" panose="02020603050405020304" pitchFamily="18" charset="0"/>
                <a:cs typeface="Segoe UI" panose="020B0502040204020203" pitchFamily="34" charset="0"/>
              </a:rPr>
              <a:t>rather </a:t>
            </a:r>
            <a:r>
              <a:rPr lang="en-US" sz="28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than ‘Being different’</a:t>
            </a: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  </a:t>
            </a:r>
            <a:endParaRPr lang="en-US" sz="3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dirty="0">
              <a:solidFill>
                <a:schemeClr val="tx1"/>
              </a:solidFill>
            </a:endParaRPr>
          </a:p>
        </p:txBody>
      </p:sp>
      <p:pic>
        <p:nvPicPr>
          <p:cNvPr id="4" name="Picture 3"/>
          <p:cNvPicPr>
            <a:picLocks noChangeAspect="1"/>
          </p:cNvPicPr>
          <p:nvPr/>
        </p:nvPicPr>
        <p:blipFill>
          <a:blip r:embed="rId3"/>
          <a:stretch>
            <a:fillRect/>
          </a:stretch>
        </p:blipFill>
        <p:spPr>
          <a:xfrm rot="5400000">
            <a:off x="6689464" y="2762093"/>
            <a:ext cx="1207113" cy="4962574"/>
          </a:xfrm>
          <a:prstGeom prst="rect">
            <a:avLst/>
          </a:prstGeom>
        </p:spPr>
      </p:pic>
    </p:spTree>
    <p:extLst>
      <p:ext uri="{BB962C8B-B14F-4D97-AF65-F5344CB8AC3E}">
        <p14:creationId xmlns:p14="http://schemas.microsoft.com/office/powerpoint/2010/main" val="8025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Tenth Session</a:t>
            </a:r>
            <a:endParaRPr lang="en-US" dirty="0"/>
          </a:p>
        </p:txBody>
      </p:sp>
      <p:sp>
        <p:nvSpPr>
          <p:cNvPr id="4" name="Rectangle 3"/>
          <p:cNvSpPr/>
          <p:nvPr/>
        </p:nvSpPr>
        <p:spPr>
          <a:xfrm>
            <a:off x="3623830" y="2662681"/>
            <a:ext cx="6096000" cy="969496"/>
          </a:xfrm>
          <a:prstGeom prst="rect">
            <a:avLst/>
          </a:prstGeom>
        </p:spPr>
        <p:txBody>
          <a:bodyPr>
            <a:spAutoFit/>
          </a:bodyPr>
          <a:lstStyle/>
          <a:p>
            <a:pPr marR="27305">
              <a:tabLst>
                <a:tab pos="-1085850" algn="l"/>
              </a:tabLst>
            </a:pPr>
            <a:r>
              <a:rPr lang="en-US" sz="3600" dirty="0" smtClean="0">
                <a:latin typeface="Calibri" panose="020F0502020204030204" pitchFamily="34" charset="0"/>
                <a:ea typeface="Times New Roman" panose="02020603050405020304" pitchFamily="18" charset="0"/>
                <a:cs typeface="Segoe UI" panose="020B0502040204020203" pitchFamily="34" charset="0"/>
              </a:rPr>
              <a:t>Peer Communication</a:t>
            </a:r>
            <a:endParaRPr lang="en-US" sz="3600" dirty="0" smtClean="0">
              <a:latin typeface="Calibri" panose="020F0502020204030204" pitchFamily="34" charset="0"/>
              <a:ea typeface="Times New Roman" panose="02020603050405020304" pitchFamily="18" charset="0"/>
              <a:cs typeface="Segoe UI" panose="020B0502040204020203" pitchFamily="34" charset="0"/>
            </a:endParaRPr>
          </a:p>
          <a:p>
            <a:pPr marR="27305">
              <a:spcBef>
                <a:spcPts val="600"/>
              </a:spcBef>
              <a:tabLst>
                <a:tab pos="-108585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623830" y="354353"/>
            <a:ext cx="8065707" cy="1969179"/>
          </a:xfrm>
          <a:prstGeom prst="rect">
            <a:avLst/>
          </a:prstGeom>
        </p:spPr>
      </p:pic>
    </p:spTree>
    <p:extLst>
      <p:ext uri="{BB962C8B-B14F-4D97-AF65-F5344CB8AC3E}">
        <p14:creationId xmlns:p14="http://schemas.microsoft.com/office/powerpoint/2010/main" val="409266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pPr algn="ctr"/>
            <a:r>
              <a:rPr lang="en-US" dirty="0" smtClean="0">
                <a:latin typeface="Calibri" panose="020F0502020204030204" pitchFamily="34" charset="0"/>
              </a:rPr>
              <a:t>Eleventh Session</a:t>
            </a:r>
            <a:endParaRPr lang="en-US" dirty="0">
              <a:latin typeface="Calibri" panose="020F0502020204030204" pitchFamily="34" charset="0"/>
            </a:endParaRPr>
          </a:p>
        </p:txBody>
      </p:sp>
      <p:sp>
        <p:nvSpPr>
          <p:cNvPr id="23" name="Rectangle 22"/>
          <p:cNvSpPr/>
          <p:nvPr/>
        </p:nvSpPr>
        <p:spPr>
          <a:xfrm>
            <a:off x="3776708" y="1494599"/>
            <a:ext cx="7688424" cy="2508379"/>
          </a:xfrm>
          <a:prstGeom prst="rect">
            <a:avLst/>
          </a:prstGeom>
        </p:spPr>
        <p:txBody>
          <a:bodyPr wrap="square">
            <a:spAutoFit/>
          </a:bodyPr>
          <a:lstStyle/>
          <a:p>
            <a:pPr marL="285750" marR="27305" indent="-285750">
              <a:spcBef>
                <a:spcPts val="2400"/>
              </a:spcBef>
              <a:buFont typeface="Arial" panose="020B0604020202020204" pitchFamily="34" charset="0"/>
              <a:buChar char="•"/>
              <a:tabLst>
                <a:tab pos="-1085850" algn="l"/>
              </a:tabLst>
            </a:pPr>
            <a:endParaRPr lang="en-US" sz="1300" b="1" dirty="0" smtClean="0">
              <a:solidFill>
                <a:srgbClr val="FFFFFF"/>
              </a:solidFill>
              <a:latin typeface="Calibri" panose="020F0502020204030204" pitchFamily="34" charset="0"/>
              <a:ea typeface="Times New Roman" panose="02020603050405020304" pitchFamily="18" charset="0"/>
              <a:cs typeface="Segoe UI" panose="020B0502040204020203" pitchFamily="34" charset="0"/>
            </a:endParaRPr>
          </a:p>
          <a:p>
            <a:pPr marR="27305">
              <a:spcBef>
                <a:spcPts val="2400"/>
              </a:spcBef>
              <a:tabLst>
                <a:tab pos="-1085850" algn="l"/>
              </a:tabLst>
            </a:pPr>
            <a:r>
              <a:rPr lang="en-US" sz="3600" dirty="0">
                <a:latin typeface="Calibri" panose="020F0502020204030204" pitchFamily="34" charset="0"/>
                <a:ea typeface="Times New Roman" panose="02020603050405020304" pitchFamily="18" charset="0"/>
                <a:cs typeface="Segoe UI" panose="020B0502040204020203" pitchFamily="34" charset="0"/>
              </a:rPr>
              <a:t>Change: will be delivered in Session </a:t>
            </a:r>
            <a:r>
              <a:rPr lang="en-US" sz="3600" dirty="0" smtClean="0">
                <a:latin typeface="Calibri" panose="020F0502020204030204" pitchFamily="34" charset="0"/>
                <a:ea typeface="Times New Roman" panose="02020603050405020304" pitchFamily="18" charset="0"/>
                <a:cs typeface="Segoe UI" panose="020B0502040204020203" pitchFamily="34" charset="0"/>
              </a:rPr>
              <a:t>9 under </a:t>
            </a:r>
            <a:r>
              <a:rPr lang="en-US" sz="3600" dirty="0">
                <a:latin typeface="Calibri" panose="020F0502020204030204" pitchFamily="34" charset="0"/>
                <a:ea typeface="Times New Roman" panose="02020603050405020304" pitchFamily="18" charset="0"/>
                <a:cs typeface="Segoe UI" panose="020B0502040204020203" pitchFamily="34" charset="0"/>
              </a:rPr>
              <a:t>the title: </a:t>
            </a:r>
            <a:r>
              <a:rPr lang="en-US" sz="3600" dirty="0" smtClean="0">
                <a:latin typeface="Calibri" panose="020F0502020204030204" pitchFamily="34" charset="0"/>
                <a:ea typeface="Times New Roman" panose="02020603050405020304" pitchFamily="18" charset="0"/>
                <a:cs typeface="Segoe UI" panose="020B0502040204020203" pitchFamily="34" charset="0"/>
              </a:rPr>
              <a:t>Making Choices </a:t>
            </a:r>
            <a:r>
              <a:rPr lang="en-US" sz="2800" dirty="0" smtClean="0">
                <a:latin typeface="Calibri" panose="020F0502020204030204" pitchFamily="34" charset="0"/>
                <a:ea typeface="Times New Roman" panose="02020603050405020304" pitchFamily="18" charset="0"/>
                <a:cs typeface="Segoe UI" panose="020B0502040204020203" pitchFamily="34" charset="0"/>
              </a:rPr>
              <a:t>rather </a:t>
            </a:r>
            <a:r>
              <a:rPr lang="en-US" sz="2800" dirty="0">
                <a:latin typeface="Calibri" panose="020F0502020204030204" pitchFamily="34" charset="0"/>
                <a:ea typeface="Times New Roman" panose="02020603050405020304" pitchFamily="18" charset="0"/>
                <a:cs typeface="Segoe UI" panose="020B0502040204020203" pitchFamily="34" charset="0"/>
              </a:rPr>
              <a:t>than </a:t>
            </a:r>
            <a:r>
              <a:rPr lang="en-US" sz="2800" dirty="0" smtClean="0">
                <a:latin typeface="Calibri" panose="020F0502020204030204" pitchFamily="34" charset="0"/>
                <a:ea typeface="Times New Roman" panose="02020603050405020304" pitchFamily="18" charset="0"/>
                <a:cs typeface="Segoe UI" panose="020B0502040204020203" pitchFamily="34" charset="0"/>
              </a:rPr>
              <a:t>‘Refusal Skills’</a:t>
            </a:r>
            <a:r>
              <a:rPr lang="en-US" sz="3600" dirty="0" smtClean="0">
                <a:latin typeface="Calibri" panose="020F0502020204030204" pitchFamily="34" charset="0"/>
                <a:ea typeface="Times New Roman" panose="02020603050405020304" pitchFamily="18" charset="0"/>
                <a:cs typeface="Segoe UI" panose="020B0502040204020203" pitchFamily="34" charset="0"/>
              </a:rPr>
              <a:t>  </a:t>
            </a: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600" dirty="0"/>
          </a:p>
        </p:txBody>
      </p:sp>
      <p:pic>
        <p:nvPicPr>
          <p:cNvPr id="2" name="Picture 1"/>
          <p:cNvPicPr>
            <a:picLocks noChangeAspect="1"/>
          </p:cNvPicPr>
          <p:nvPr/>
        </p:nvPicPr>
        <p:blipFill>
          <a:blip r:embed="rId3"/>
          <a:stretch>
            <a:fillRect/>
          </a:stretch>
        </p:blipFill>
        <p:spPr>
          <a:xfrm rot="5400000">
            <a:off x="7054476" y="2312482"/>
            <a:ext cx="1127858" cy="5255207"/>
          </a:xfrm>
          <a:prstGeom prst="rect">
            <a:avLst/>
          </a:prstGeom>
        </p:spPr>
      </p:pic>
    </p:spTree>
    <p:extLst>
      <p:ext uri="{BB962C8B-B14F-4D97-AF65-F5344CB8AC3E}">
        <p14:creationId xmlns:p14="http://schemas.microsoft.com/office/powerpoint/2010/main" val="354781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Twelfth Session </a:t>
            </a:r>
            <a:endParaRPr lang="en-US" dirty="0"/>
          </a:p>
        </p:txBody>
      </p:sp>
      <p:sp>
        <p:nvSpPr>
          <p:cNvPr id="3" name="Content Placeholder 2"/>
          <p:cNvSpPr>
            <a:spLocks noGrp="1"/>
          </p:cNvSpPr>
          <p:nvPr>
            <p:ph idx="1"/>
          </p:nvPr>
        </p:nvSpPr>
        <p:spPr/>
        <p:txBody>
          <a:bodyPr>
            <a:normAutofit/>
          </a:bodyPr>
          <a:lstStyle/>
          <a:p>
            <a:pPr marL="0" indent="0" algn="ctr">
              <a:spcAft>
                <a:spcPts val="1200"/>
              </a:spcAft>
              <a:buNone/>
            </a:pP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Social Support</a:t>
            </a:r>
            <a:endParaRPr lang="en-US" sz="3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dirty="0">
              <a:solidFill>
                <a:schemeClr val="tx1"/>
              </a:solidFill>
            </a:endParaRPr>
          </a:p>
        </p:txBody>
      </p:sp>
      <p:pic>
        <p:nvPicPr>
          <p:cNvPr id="4" name="Picture 3"/>
          <p:cNvPicPr>
            <a:picLocks noChangeAspect="1"/>
          </p:cNvPicPr>
          <p:nvPr/>
        </p:nvPicPr>
        <p:blipFill>
          <a:blip r:embed="rId3"/>
          <a:stretch>
            <a:fillRect/>
          </a:stretch>
        </p:blipFill>
        <p:spPr>
          <a:xfrm>
            <a:off x="4655859" y="3703830"/>
            <a:ext cx="5944115" cy="1920406"/>
          </a:xfrm>
          <a:prstGeom prst="rect">
            <a:avLst/>
          </a:prstGeom>
        </p:spPr>
      </p:pic>
    </p:spTree>
    <p:extLst>
      <p:ext uri="{BB962C8B-B14F-4D97-AF65-F5344CB8AC3E}">
        <p14:creationId xmlns:p14="http://schemas.microsoft.com/office/powerpoint/2010/main" val="159548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latin typeface="Calibri" panose="020F0502020204030204" pitchFamily="34" charset="0"/>
              </a:rPr>
              <a:t>Thirteenth Session</a:t>
            </a:r>
            <a:endParaRPr lang="en-US" dirty="0">
              <a:solidFill>
                <a:schemeClr val="bg1"/>
              </a:solidFill>
              <a:latin typeface="Calibri" panose="020F0502020204030204" pitchFamily="34" charset="0"/>
            </a:endParaRPr>
          </a:p>
        </p:txBody>
      </p:sp>
      <p:sp>
        <p:nvSpPr>
          <p:cNvPr id="3" name="Content Placeholder 2"/>
          <p:cNvSpPr>
            <a:spLocks noGrp="1"/>
          </p:cNvSpPr>
          <p:nvPr>
            <p:ph idx="1"/>
          </p:nvPr>
        </p:nvSpPr>
        <p:spPr>
          <a:xfrm>
            <a:off x="3915921" y="1123837"/>
            <a:ext cx="7315200" cy="5120640"/>
          </a:xfrm>
        </p:spPr>
        <p:txBody>
          <a:bodyPr>
            <a:normAutofit/>
          </a:bodyPr>
          <a:lstStyle/>
          <a:p>
            <a:pPr marL="0" marR="27305" indent="0" algn="ctr">
              <a:spcBef>
                <a:spcPts val="600"/>
              </a:spcBef>
              <a:spcAft>
                <a:spcPts val="600"/>
              </a:spcAft>
              <a:buNone/>
              <a:tabLst>
                <a:tab pos="-1085850" algn="l"/>
              </a:tabLst>
            </a:pPr>
            <a:r>
              <a:rPr lang="en-US" sz="3600"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Empowerment</a:t>
            </a:r>
            <a:endParaRPr lang="en-US" sz="3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en-US" dirty="0"/>
          </a:p>
        </p:txBody>
      </p:sp>
      <p:pic>
        <p:nvPicPr>
          <p:cNvPr id="4" name="Picture 3"/>
          <p:cNvPicPr>
            <a:picLocks noChangeAspect="1"/>
          </p:cNvPicPr>
          <p:nvPr/>
        </p:nvPicPr>
        <p:blipFill>
          <a:blip r:embed="rId3"/>
          <a:stretch>
            <a:fillRect/>
          </a:stretch>
        </p:blipFill>
        <p:spPr>
          <a:xfrm>
            <a:off x="5034317" y="4165895"/>
            <a:ext cx="5078408" cy="1091279"/>
          </a:xfrm>
          <a:prstGeom prst="rect">
            <a:avLst/>
          </a:prstGeom>
        </p:spPr>
      </p:pic>
    </p:spTree>
    <p:extLst>
      <p:ext uri="{BB962C8B-B14F-4D97-AF65-F5344CB8AC3E}">
        <p14:creationId xmlns:p14="http://schemas.microsoft.com/office/powerpoint/2010/main" val="9916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Chapter 2 Overview </a:t>
            </a:r>
            <a:endParaRPr lang="en-US" dirty="0">
              <a:latin typeface="Calibri" panose="020F0502020204030204" pitchFamily="34" charset="0"/>
            </a:endParaRPr>
          </a:p>
        </p:txBody>
      </p:sp>
      <p:pic>
        <p:nvPicPr>
          <p:cNvPr id="5" name="Picture 4"/>
          <p:cNvPicPr>
            <a:picLocks noChangeAspect="1"/>
          </p:cNvPicPr>
          <p:nvPr/>
        </p:nvPicPr>
        <p:blipFill rotWithShape="1">
          <a:blip r:embed="rId5"/>
          <a:srcRect l="28890" t="16196" r="25914" b="6812"/>
          <a:stretch/>
        </p:blipFill>
        <p:spPr>
          <a:xfrm>
            <a:off x="6145183" y="1852129"/>
            <a:ext cx="3135304" cy="33381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16705" y="3325089"/>
            <a:ext cx="392261" cy="392261"/>
          </a:xfrm>
          <a:prstGeom prst="rect">
            <a:avLst/>
          </a:prstGeom>
        </p:spPr>
      </p:pic>
    </p:spTree>
    <p:extLst>
      <p:ext uri="{BB962C8B-B14F-4D97-AF65-F5344CB8AC3E}">
        <p14:creationId xmlns:p14="http://schemas.microsoft.com/office/powerpoint/2010/main" val="83937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Fourteenth Session</a:t>
            </a:r>
            <a:endParaRPr lang="en-US" dirty="0"/>
          </a:p>
        </p:txBody>
      </p:sp>
      <p:sp>
        <p:nvSpPr>
          <p:cNvPr id="3" name="Content Placeholder 2"/>
          <p:cNvSpPr>
            <a:spLocks noGrp="1"/>
          </p:cNvSpPr>
          <p:nvPr>
            <p:ph idx="1"/>
          </p:nvPr>
        </p:nvSpPr>
        <p:spPr>
          <a:xfrm>
            <a:off x="3859743" y="864108"/>
            <a:ext cx="7315200" cy="5120640"/>
          </a:xfrm>
        </p:spPr>
        <p:txBody>
          <a:bodyPr/>
          <a:lstStyle/>
          <a:p>
            <a:pPr marL="0" indent="0" algn="ctr">
              <a:spcBef>
                <a:spcPts val="600"/>
              </a:spcBef>
              <a:spcAft>
                <a:spcPts val="600"/>
              </a:spcAft>
              <a:buNone/>
            </a:pPr>
            <a:r>
              <a:rPr lang="en-US" dirty="0" smtClean="0">
                <a:solidFill>
                  <a:schemeClr val="tx1"/>
                </a:solidFill>
                <a:latin typeface="Calibri" panose="020F0502020204030204" pitchFamily="34" charset="0"/>
                <a:ea typeface="Times New Roman" panose="02020603050405020304" pitchFamily="18" charset="0"/>
                <a:cs typeface="Segoe UI" panose="020B0502040204020203" pitchFamily="34" charset="0"/>
              </a:rPr>
              <a:t>Celebration Feast</a:t>
            </a:r>
            <a:endParaRPr lang="en-US"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9815062" y="943141"/>
            <a:ext cx="1207113" cy="4962574"/>
          </a:xfrm>
          <a:prstGeom prst="rect">
            <a:avLst/>
          </a:prstGeom>
        </p:spPr>
      </p:pic>
    </p:spTree>
    <p:extLst>
      <p:ext uri="{BB962C8B-B14F-4D97-AF65-F5344CB8AC3E}">
        <p14:creationId xmlns:p14="http://schemas.microsoft.com/office/powerpoint/2010/main" val="37408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eaLnBrk="0" fontAlgn="base" hangingPunct="0">
              <a:lnSpc>
                <a:spcPct val="100000"/>
              </a:lnSpc>
              <a:spcAft>
                <a:spcPct val="0"/>
              </a:spcAft>
            </a:pPr>
            <a:r>
              <a:rPr lang="en-US" altLang="en-US" sz="2800" dirty="0" smtClean="0">
                <a:solidFill>
                  <a:schemeClr val="bg1"/>
                </a:solidFill>
                <a:latin typeface="Calibri" panose="020F0502020204030204" pitchFamily="34" charset="0"/>
                <a:ea typeface="Times New Roman" panose="02020603050405020304" pitchFamily="18" charset="0"/>
                <a:cs typeface="Segoe UI Semilight" panose="020B0402040204020203" pitchFamily="34" charset="0"/>
              </a:rPr>
              <a:t>Listening </a:t>
            </a:r>
            <a:r>
              <a:rPr lang="en-US" altLang="en-US" sz="2800" dirty="0">
                <a:solidFill>
                  <a:schemeClr val="bg1"/>
                </a:solidFill>
                <a:latin typeface="Calibri" panose="020F0502020204030204" pitchFamily="34" charset="0"/>
                <a:ea typeface="Times New Roman" panose="02020603050405020304" pitchFamily="18" charset="0"/>
                <a:cs typeface="Segoe UI Semilight" panose="020B0402040204020203" pitchFamily="34" charset="0"/>
              </a:rPr>
              <a:t>to One </a:t>
            </a:r>
            <a:r>
              <a:rPr lang="en-US" altLang="en-US" sz="2800" dirty="0" smtClean="0">
                <a:solidFill>
                  <a:schemeClr val="bg1"/>
                </a:solidFill>
                <a:latin typeface="Calibri" panose="020F0502020204030204" pitchFamily="34" charset="0"/>
                <a:ea typeface="Times New Roman" panose="02020603050405020304" pitchFamily="18" charset="0"/>
                <a:cs typeface="Segoe UI Semilight" panose="020B0402040204020203" pitchFamily="34" charset="0"/>
              </a:rPr>
              <a:t>Another</a:t>
            </a:r>
            <a:endParaRPr lang="en-US" altLang="en-US" sz="2800" dirty="0">
              <a:solidFill>
                <a:schemeClr val="bg1"/>
              </a:solidFill>
              <a:latin typeface="Calibri" panose="020F0502020204030204" pitchFamily="34" charset="0"/>
              <a:cs typeface="Segoe UI Semilight" panose="020B0402040204020203" pitchFamily="34" charset="0"/>
            </a:endParaRPr>
          </a:p>
        </p:txBody>
      </p:sp>
      <p:sp>
        <p:nvSpPr>
          <p:cNvPr id="19" name="Rectangle 17"/>
          <p:cNvSpPr>
            <a:spLocks noChangeArrowheads="1"/>
          </p:cNvSpPr>
          <p:nvPr/>
        </p:nvSpPr>
        <p:spPr bwMode="auto">
          <a:xfrm>
            <a:off x="3891469" y="2393376"/>
            <a:ext cx="756671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457200" algn="l"/>
                <a:tab pos="685800" algn="l"/>
              </a:tabLst>
            </a:pPr>
            <a:endParaRPr lang="en-US" altLang="en-US" sz="1600" dirty="0">
              <a:latin typeface="Segoe UI Semilight" panose="020B0402040204020203" pitchFamily="34" charset="0"/>
              <a:ea typeface="Times New Roman" panose="02020603050405020304" pitchFamily="18"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1: Introduction to the Prevention Program</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2: The Program and Sessions</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3: Community Adaptation</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4: Facilitating Techniques</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5: Safety Considerations</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6: Ethics and Confidentiality</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a:p>
            <a:pPr marL="285750" marR="0" lvl="0" indent="-28575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Char char="•"/>
              <a:tabLst>
                <a:tab pos="457200" algn="l"/>
                <a:tab pos="685800" algn="l"/>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Chapter 7: Optional Data Collection</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p:txBody>
      </p:sp>
      <p:pic>
        <p:nvPicPr>
          <p:cNvPr id="2" name="Picture 1"/>
          <p:cNvPicPr>
            <a:picLocks noChangeAspect="1"/>
          </p:cNvPicPr>
          <p:nvPr/>
        </p:nvPicPr>
        <p:blipFill rotWithShape="1">
          <a:blip r:embed="rId5"/>
          <a:srcRect l="26265" t="10524" r="32231" b="9248"/>
          <a:stretch/>
        </p:blipFill>
        <p:spPr>
          <a:xfrm>
            <a:off x="8947426" y="2229565"/>
            <a:ext cx="1974742" cy="23897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91942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800" dirty="0" smtClean="0">
                <a:solidFill>
                  <a:schemeClr val="bg1"/>
                </a:solidFill>
                <a:latin typeface="Calibri" panose="020F0502020204030204" pitchFamily="34" charset="0"/>
                <a:ea typeface="Times New Roman" panose="02020603050405020304" pitchFamily="18" charset="0"/>
                <a:cs typeface="Segoe UI Semilight" panose="020B0402040204020203" pitchFamily="34" charset="0"/>
              </a:rPr>
              <a:t>Listening </a:t>
            </a:r>
            <a:r>
              <a:rPr lang="en-US" altLang="en-US" sz="2800" dirty="0">
                <a:solidFill>
                  <a:schemeClr val="bg1"/>
                </a:solidFill>
                <a:latin typeface="Calibri" panose="020F0502020204030204" pitchFamily="34" charset="0"/>
                <a:ea typeface="Times New Roman" panose="02020603050405020304" pitchFamily="18" charset="0"/>
                <a:cs typeface="Segoe UI Semilight" panose="020B0402040204020203" pitchFamily="34" charset="0"/>
              </a:rPr>
              <a:t>to One Another</a:t>
            </a:r>
            <a:endParaRPr lang="en-US" sz="2800" dirty="0">
              <a:latin typeface="Calibri" panose="020F0502020204030204" pitchFamily="34" charset="0"/>
            </a:endParaRPr>
          </a:p>
        </p:txBody>
      </p:sp>
      <p:sp>
        <p:nvSpPr>
          <p:cNvPr id="8" name="Rectangle 4"/>
          <p:cNvSpPr>
            <a:spLocks noChangeArrowheads="1"/>
          </p:cNvSpPr>
          <p:nvPr/>
        </p:nvSpPr>
        <p:spPr bwMode="auto">
          <a:xfrm>
            <a:off x="3812129" y="634119"/>
            <a:ext cx="4151460" cy="519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a:lnSpc>
                <a:spcPct val="150000"/>
              </a:lnSpc>
            </a:pPr>
            <a:r>
              <a:rPr lang="en-US" sz="1600" dirty="0"/>
              <a:t>Session 1</a:t>
            </a:r>
            <a:r>
              <a:rPr lang="en-US" sz="1600" dirty="0" smtClean="0"/>
              <a:t>:   Opening </a:t>
            </a:r>
            <a:r>
              <a:rPr lang="en-US" sz="1600" dirty="0"/>
              <a:t>Feast</a:t>
            </a:r>
          </a:p>
          <a:p>
            <a:pPr>
              <a:lnSpc>
                <a:spcPct val="150000"/>
              </a:lnSpc>
            </a:pPr>
            <a:r>
              <a:rPr lang="en-US" sz="1600" dirty="0"/>
              <a:t>Session 2</a:t>
            </a:r>
            <a:r>
              <a:rPr lang="en-US" sz="1600" dirty="0" smtClean="0"/>
              <a:t>:   Community </a:t>
            </a:r>
            <a:r>
              <a:rPr lang="en-US" sz="1600" dirty="0"/>
              <a:t>History </a:t>
            </a:r>
          </a:p>
          <a:p>
            <a:pPr>
              <a:lnSpc>
                <a:spcPct val="150000"/>
              </a:lnSpc>
            </a:pPr>
            <a:r>
              <a:rPr lang="en-US" sz="1600" dirty="0"/>
              <a:t>Session 3</a:t>
            </a:r>
            <a:r>
              <a:rPr lang="en-US" sz="1600" dirty="0" smtClean="0"/>
              <a:t>:   Family </a:t>
            </a:r>
            <a:endParaRPr lang="en-US" sz="1600" dirty="0"/>
          </a:p>
          <a:p>
            <a:pPr>
              <a:lnSpc>
                <a:spcPct val="150000"/>
              </a:lnSpc>
            </a:pPr>
            <a:r>
              <a:rPr lang="en-US" sz="1600" dirty="0"/>
              <a:t>Session 4</a:t>
            </a:r>
            <a:r>
              <a:rPr lang="en-US" sz="1600" dirty="0" smtClean="0"/>
              <a:t>:   A Good </a:t>
            </a:r>
            <a:r>
              <a:rPr lang="en-US" sz="1600" dirty="0"/>
              <a:t>Way of Life </a:t>
            </a:r>
          </a:p>
          <a:p>
            <a:pPr>
              <a:lnSpc>
                <a:spcPct val="150000"/>
              </a:lnSpc>
            </a:pPr>
            <a:r>
              <a:rPr lang="en-US" sz="1600" dirty="0"/>
              <a:t>Session 5</a:t>
            </a:r>
            <a:r>
              <a:rPr lang="en-US" sz="1600" dirty="0" smtClean="0"/>
              <a:t>:   Working </a:t>
            </a:r>
            <a:r>
              <a:rPr lang="en-US" sz="1600" dirty="0"/>
              <a:t>Together</a:t>
            </a:r>
          </a:p>
          <a:p>
            <a:pPr>
              <a:lnSpc>
                <a:spcPct val="150000"/>
              </a:lnSpc>
            </a:pPr>
            <a:r>
              <a:rPr lang="en-US" sz="1600" dirty="0"/>
              <a:t>Session 6</a:t>
            </a:r>
            <a:r>
              <a:rPr lang="en-US" sz="1600" dirty="0" smtClean="0"/>
              <a:t>:   Living </a:t>
            </a:r>
            <a:r>
              <a:rPr lang="en-US" sz="1600" dirty="0"/>
              <a:t>in Harmony</a:t>
            </a:r>
          </a:p>
          <a:p>
            <a:pPr>
              <a:lnSpc>
                <a:spcPct val="150000"/>
              </a:lnSpc>
            </a:pPr>
            <a:r>
              <a:rPr lang="en-US" sz="1600" dirty="0"/>
              <a:t>Session 7</a:t>
            </a:r>
            <a:r>
              <a:rPr lang="en-US" sz="1600" dirty="0" smtClean="0"/>
              <a:t>:   Balance</a:t>
            </a:r>
            <a:endParaRPr lang="en-US" sz="1600" dirty="0"/>
          </a:p>
          <a:p>
            <a:pPr>
              <a:lnSpc>
                <a:spcPct val="150000"/>
              </a:lnSpc>
            </a:pPr>
            <a:r>
              <a:rPr lang="en-US" sz="1600" dirty="0"/>
              <a:t>Session 8</a:t>
            </a:r>
            <a:r>
              <a:rPr lang="en-US" sz="1600" dirty="0" smtClean="0"/>
              <a:t>:   Problem </a:t>
            </a:r>
            <a:r>
              <a:rPr lang="en-US" sz="1600" dirty="0"/>
              <a:t>Solving </a:t>
            </a:r>
          </a:p>
          <a:p>
            <a:pPr>
              <a:lnSpc>
                <a:spcPct val="150000"/>
              </a:lnSpc>
            </a:pPr>
            <a:r>
              <a:rPr lang="en-US" sz="1600" dirty="0"/>
              <a:t>Session 9</a:t>
            </a:r>
            <a:r>
              <a:rPr lang="en-US" sz="1600" dirty="0" smtClean="0"/>
              <a:t>:   Making </a:t>
            </a:r>
            <a:r>
              <a:rPr lang="en-US" sz="1600" dirty="0"/>
              <a:t>Choices</a:t>
            </a:r>
          </a:p>
          <a:p>
            <a:pPr>
              <a:lnSpc>
                <a:spcPct val="150000"/>
              </a:lnSpc>
            </a:pPr>
            <a:r>
              <a:rPr lang="en-US" sz="1600" dirty="0"/>
              <a:t>Session 10</a:t>
            </a:r>
            <a:r>
              <a:rPr lang="en-US" sz="1600" dirty="0" smtClean="0"/>
              <a:t>: Communication </a:t>
            </a:r>
            <a:endParaRPr lang="en-US" sz="1600" dirty="0"/>
          </a:p>
          <a:p>
            <a:pPr>
              <a:lnSpc>
                <a:spcPct val="150000"/>
              </a:lnSpc>
            </a:pPr>
            <a:r>
              <a:rPr lang="en-US" sz="1600" dirty="0"/>
              <a:t>Session 11</a:t>
            </a:r>
            <a:r>
              <a:rPr lang="en-US" sz="1600" dirty="0" smtClean="0"/>
              <a:t>:  Valuing </a:t>
            </a:r>
            <a:r>
              <a:rPr lang="en-US" sz="1600" dirty="0"/>
              <a:t>Differences </a:t>
            </a:r>
          </a:p>
          <a:p>
            <a:pPr>
              <a:lnSpc>
                <a:spcPct val="150000"/>
              </a:lnSpc>
            </a:pPr>
            <a:r>
              <a:rPr lang="en-US" sz="1600" dirty="0"/>
              <a:t>Session 12</a:t>
            </a:r>
            <a:r>
              <a:rPr lang="en-US" sz="1600" dirty="0" smtClean="0"/>
              <a:t>:  Social </a:t>
            </a:r>
            <a:r>
              <a:rPr lang="en-US" sz="1600" dirty="0"/>
              <a:t>Support </a:t>
            </a:r>
          </a:p>
          <a:p>
            <a:pPr>
              <a:lnSpc>
                <a:spcPct val="150000"/>
              </a:lnSpc>
            </a:pPr>
            <a:r>
              <a:rPr lang="en-US" sz="1600" dirty="0"/>
              <a:t>Session 13</a:t>
            </a:r>
            <a:r>
              <a:rPr lang="en-US" sz="1600" dirty="0" smtClean="0"/>
              <a:t>:  Empowerment </a:t>
            </a:r>
            <a:endParaRPr lang="en-US" sz="1600" dirty="0"/>
          </a:p>
          <a:p>
            <a:pPr>
              <a:lnSpc>
                <a:spcPct val="150000"/>
              </a:lnSpc>
            </a:pPr>
            <a:r>
              <a:rPr lang="en-US" sz="1600" dirty="0"/>
              <a:t>Session 14</a:t>
            </a:r>
            <a:r>
              <a:rPr lang="en-US" sz="1600" dirty="0" smtClean="0"/>
              <a:t>:  Celebration </a:t>
            </a:r>
            <a:r>
              <a:rPr lang="en-US" sz="1600" dirty="0"/>
              <a:t>Feast </a:t>
            </a:r>
          </a:p>
        </p:txBody>
      </p:sp>
      <p:pic>
        <p:nvPicPr>
          <p:cNvPr id="3" name="Picture 2"/>
          <p:cNvPicPr>
            <a:picLocks noChangeAspect="1"/>
          </p:cNvPicPr>
          <p:nvPr/>
        </p:nvPicPr>
        <p:blipFill rotWithShape="1">
          <a:blip r:embed="rId5"/>
          <a:srcRect l="33258" t="9820" r="25463" b="6330"/>
          <a:stretch/>
        </p:blipFill>
        <p:spPr>
          <a:xfrm>
            <a:off x="8804008" y="2069431"/>
            <a:ext cx="1952223" cy="24785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88288" y="4041775"/>
            <a:ext cx="609600" cy="609600"/>
          </a:xfrm>
          <a:prstGeom prst="rect">
            <a:avLst/>
          </a:prstGeom>
        </p:spPr>
      </p:pic>
    </p:spTree>
    <p:extLst>
      <p:ext uri="{BB962C8B-B14F-4D97-AF65-F5344CB8AC3E}">
        <p14:creationId xmlns:p14="http://schemas.microsoft.com/office/powerpoint/2010/main" val="2488257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082351"/>
            <a:ext cx="2947482" cy="4832674"/>
          </a:xfrm>
        </p:spPr>
        <p:txBody>
          <a:bodyPr>
            <a:normAutofit/>
          </a:bodyPr>
          <a:lstStyle/>
          <a:p>
            <a:pPr algn="ctr"/>
            <a:r>
              <a:rPr lang="en-US" sz="2800" dirty="0" smtClean="0">
                <a:latin typeface="Calibri" panose="020F0502020204030204" pitchFamily="34" charset="0"/>
              </a:rPr>
              <a:t>Parent and Youth Booklets</a:t>
            </a:r>
            <a:endParaRPr lang="en-US" sz="2800" dirty="0">
              <a:latin typeface="Calibri" panose="020F0502020204030204" pitchFamily="34" charset="0"/>
            </a:endParaRPr>
          </a:p>
        </p:txBody>
      </p:sp>
      <p:sp>
        <p:nvSpPr>
          <p:cNvPr id="14" name="Rectangle 12"/>
          <p:cNvSpPr>
            <a:spLocks noChangeArrowheads="1"/>
          </p:cNvSpPr>
          <p:nvPr/>
        </p:nvSpPr>
        <p:spPr bwMode="auto">
          <a:xfrm>
            <a:off x="5625777" y="2467635"/>
            <a:ext cx="36068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Parent Booklet: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Listening </a:t>
            </a:r>
            <a:r>
              <a:rPr kumimoji="0" lang="en-US" altLang="en-US" sz="16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to One Another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Calibri" panose="020F0502020204030204" pitchFamily="34" charset="0"/>
              <a:ea typeface="Times New Roman" panose="02020603050405020304" pitchFamily="18"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Calibri" panose="020F0502020204030204" pitchFamily="34" charset="0"/>
              <a:ea typeface="Times New Roman" panose="02020603050405020304" pitchFamily="18"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Youth</a:t>
            </a:r>
            <a:r>
              <a:rPr kumimoji="0" lang="en-US" altLang="en-US" sz="2400"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 Booklet: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Listening </a:t>
            </a:r>
            <a:r>
              <a:rPr kumimoji="0" lang="en-US" altLang="en-US" sz="160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Semilight" panose="020B0402040204020203" pitchFamily="34" charset="0"/>
              </a:rPr>
              <a:t>to One Another</a:t>
            </a:r>
            <a:endParaRPr kumimoji="0" lang="en-US" altLang="en-US" sz="1600" i="0" u="none" strike="noStrike" cap="none" normalizeH="0" baseline="0" dirty="0" smtClean="0">
              <a:ln>
                <a:noFill/>
              </a:ln>
              <a:solidFill>
                <a:schemeClr val="tx1"/>
              </a:solidFill>
              <a:effectLst/>
              <a:latin typeface="Calibri" panose="020F0502020204030204" pitchFamily="34" charset="0"/>
              <a:cs typeface="Segoe UI Semilight" panose="020B0402040204020203" pitchFamily="34" charset="0"/>
            </a:endParaRPr>
          </a:p>
        </p:txBody>
      </p:sp>
      <p:pic>
        <p:nvPicPr>
          <p:cNvPr id="3"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73888" y="3636963"/>
            <a:ext cx="609600" cy="609600"/>
          </a:xfrm>
          <a:prstGeom prst="rect">
            <a:avLst/>
          </a:prstGeom>
        </p:spPr>
      </p:pic>
    </p:spTree>
    <p:extLst>
      <p:ext uri="{BB962C8B-B14F-4D97-AF65-F5344CB8AC3E}">
        <p14:creationId xmlns:p14="http://schemas.microsoft.com/office/powerpoint/2010/main" val="2267608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Activities and Activities Manual</a:t>
            </a:r>
            <a:endParaRPr lang="en-US" sz="2800" dirty="0"/>
          </a:p>
        </p:txBody>
      </p:sp>
      <p:sp>
        <p:nvSpPr>
          <p:cNvPr id="5" name="Rectangle 4"/>
          <p:cNvSpPr/>
          <p:nvPr/>
        </p:nvSpPr>
        <p:spPr>
          <a:xfrm>
            <a:off x="5568626" y="2393376"/>
            <a:ext cx="3606880" cy="1569660"/>
          </a:xfrm>
          <a:prstGeom prst="rect">
            <a:avLst/>
          </a:prstGeom>
        </p:spPr>
        <p:txBody>
          <a:bodyPr wrap="square">
            <a:spAutoFit/>
          </a:bodyPr>
          <a:lstStyle/>
          <a:p>
            <a:pPr lvl="0" defTabSz="914400" eaLnBrk="0" fontAlgn="base" hangingPunct="0">
              <a:spcBef>
                <a:spcPct val="0"/>
              </a:spcBef>
              <a:spcAft>
                <a:spcPct val="0"/>
              </a:spcAft>
            </a:pPr>
            <a:r>
              <a:rPr lang="en-US" altLang="en-US" sz="2400" dirty="0" smtClean="0">
                <a:latin typeface="Calibri" panose="020F0502020204030204" pitchFamily="34" charset="0"/>
                <a:ea typeface="Times New Roman" panose="02020603050405020304" pitchFamily="18" charset="0"/>
                <a:cs typeface="Segoe UI Semilight" panose="020B0402040204020203" pitchFamily="34" charset="0"/>
              </a:rPr>
              <a:t>Activity Booklet</a:t>
            </a:r>
          </a:p>
          <a:p>
            <a:pPr lvl="0" defTabSz="914400" eaLnBrk="0" fontAlgn="base" hangingPunct="0">
              <a:spcBef>
                <a:spcPct val="0"/>
              </a:spcBef>
              <a:spcAft>
                <a:spcPct val="0"/>
              </a:spcAft>
            </a:pPr>
            <a:r>
              <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rPr>
              <a:t>Listening </a:t>
            </a:r>
            <a:r>
              <a:rPr lang="en-US" altLang="en-US" sz="1600" dirty="0">
                <a:latin typeface="Calibri" panose="020F0502020204030204" pitchFamily="34" charset="0"/>
                <a:ea typeface="Times New Roman" panose="02020603050405020304" pitchFamily="18" charset="0"/>
                <a:cs typeface="Segoe UI Semilight" panose="020B0402040204020203" pitchFamily="34" charset="0"/>
              </a:rPr>
              <a:t>to One Another </a:t>
            </a:r>
            <a:endPar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endParaRPr>
          </a:p>
          <a:p>
            <a:pPr lvl="0" defTabSz="914400" eaLnBrk="0" fontAlgn="base" hangingPunct="0">
              <a:spcBef>
                <a:spcPct val="0"/>
              </a:spcBef>
              <a:spcAft>
                <a:spcPct val="0"/>
              </a:spcAft>
            </a:pPr>
            <a:endPar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endParaRPr>
          </a:p>
          <a:p>
            <a:pPr defTabSz="914400" eaLnBrk="0" fontAlgn="base" hangingPunct="0">
              <a:spcBef>
                <a:spcPct val="0"/>
              </a:spcBef>
              <a:spcAft>
                <a:spcPct val="0"/>
              </a:spcAft>
            </a:pPr>
            <a:r>
              <a:rPr lang="en-US" altLang="en-US" sz="2400" dirty="0">
                <a:latin typeface="Calibri" panose="020F0502020204030204" pitchFamily="34" charset="0"/>
                <a:ea typeface="Times New Roman" panose="02020603050405020304" pitchFamily="18" charset="0"/>
                <a:cs typeface="Segoe UI Semilight" panose="020B0402040204020203" pitchFamily="34" charset="0"/>
              </a:rPr>
              <a:t>Example Youth Activities </a:t>
            </a:r>
            <a:endParaRPr lang="en-US" altLang="en-US" sz="1600" dirty="0">
              <a:latin typeface="Calibri" panose="020F0502020204030204" pitchFamily="34" charset="0"/>
              <a:ea typeface="Times New Roman" panose="02020603050405020304" pitchFamily="18" charset="0"/>
              <a:cs typeface="Segoe UI Semilight" panose="020B0402040204020203" pitchFamily="34" charset="0"/>
            </a:endParaRPr>
          </a:p>
          <a:p>
            <a:pPr lvl="0" defTabSz="914400" eaLnBrk="0" fontAlgn="base" hangingPunct="0">
              <a:spcBef>
                <a:spcPct val="0"/>
              </a:spcBef>
              <a:spcAft>
                <a:spcPct val="0"/>
              </a:spcAft>
            </a:pPr>
            <a:r>
              <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rPr>
              <a:t>Listening </a:t>
            </a:r>
            <a:r>
              <a:rPr lang="en-US" altLang="en-US" sz="1600" dirty="0">
                <a:latin typeface="Calibri" panose="020F0502020204030204" pitchFamily="34" charset="0"/>
                <a:ea typeface="Times New Roman" panose="02020603050405020304" pitchFamily="18" charset="0"/>
                <a:cs typeface="Segoe UI Semilight" panose="020B0402040204020203" pitchFamily="34" charset="0"/>
              </a:rPr>
              <a:t>to One Another </a:t>
            </a:r>
            <a:r>
              <a:rPr lang="en-US" altLang="en-US" sz="1600" dirty="0" smtClean="0">
                <a:latin typeface="Calibri" panose="020F0502020204030204" pitchFamily="34" charset="0"/>
                <a:ea typeface="Times New Roman" panose="02020603050405020304" pitchFamily="18" charset="0"/>
                <a:cs typeface="Segoe UI Semilight" panose="020B0402040204020203" pitchFamily="34" charset="0"/>
              </a:rPr>
              <a:t>–</a:t>
            </a:r>
            <a:endParaRPr lang="en-US" altLang="en-US" sz="1600" dirty="0">
              <a:latin typeface="Calibri" panose="020F0502020204030204" pitchFamily="34" charset="0"/>
              <a:cs typeface="Segoe UI Semilight" panose="020B0402040204020203" pitchFamily="34" charset="0"/>
            </a:endParaRPr>
          </a:p>
        </p:txBody>
      </p:sp>
      <p:pic>
        <p:nvPicPr>
          <p:cNvPr id="3"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21513" y="3554413"/>
            <a:ext cx="609600" cy="609600"/>
          </a:xfrm>
          <a:prstGeom prst="rect">
            <a:avLst/>
          </a:prstGeom>
        </p:spPr>
      </p:pic>
    </p:spTree>
    <p:extLst>
      <p:ext uri="{BB962C8B-B14F-4D97-AF65-F5344CB8AC3E}">
        <p14:creationId xmlns:p14="http://schemas.microsoft.com/office/powerpoint/2010/main" val="2327494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Calibri" panose="020F0502020204030204" pitchFamily="34" charset="0"/>
              </a:rPr>
              <a:t>First Session</a:t>
            </a:r>
            <a:endParaRPr lang="en-US" sz="2800" dirty="0">
              <a:latin typeface="Calibri" panose="020F0502020204030204" pitchFamily="34" charset="0"/>
            </a:endParaRPr>
          </a:p>
        </p:txBody>
      </p:sp>
      <p:sp>
        <p:nvSpPr>
          <p:cNvPr id="3" name="Content Placeholder 2"/>
          <p:cNvSpPr>
            <a:spLocks noGrp="1"/>
          </p:cNvSpPr>
          <p:nvPr>
            <p:ph idx="1"/>
          </p:nvPr>
        </p:nvSpPr>
        <p:spPr>
          <a:xfrm>
            <a:off x="3850607" y="985406"/>
            <a:ext cx="7315200" cy="5120640"/>
          </a:xfrm>
        </p:spPr>
        <p:txBody>
          <a:bodyPr>
            <a:normAutofit/>
          </a:bodyPr>
          <a:lstStyle/>
          <a:p>
            <a:pPr marL="0" marR="27305" indent="0">
              <a:buNone/>
              <a:tabLst>
                <a:tab pos="-1085850" algn="l"/>
              </a:tabLst>
            </a:pPr>
            <a:r>
              <a:rPr lang="en-US" sz="3200" b="1" dirty="0" smtClean="0">
                <a:solidFill>
                  <a:srgbClr val="FFFFFF"/>
                </a:solidFill>
                <a:latin typeface="Segoe UI" panose="020B0502040204020203" pitchFamily="34" charset="0"/>
                <a:ea typeface="Times New Roman" panose="02020603050405020304" pitchFamily="18" charset="0"/>
                <a:cs typeface="Segoe UI" panose="020B0502040204020203" pitchFamily="34" charset="0"/>
              </a:rPr>
              <a:t>n </a:t>
            </a:r>
            <a:r>
              <a:rPr lang="en-US" sz="3200" b="1" dirty="0">
                <a:solidFill>
                  <a:srgbClr val="FFFFFF"/>
                </a:solidFill>
                <a:latin typeface="Segoe UI" panose="020B0502040204020203" pitchFamily="34" charset="0"/>
                <a:ea typeface="Times New Roman" panose="02020603050405020304" pitchFamily="18" charset="0"/>
                <a:cs typeface="Segoe UI" panose="020B0502040204020203" pitchFamily="34" charset="0"/>
              </a:rPr>
              <a:t>Overview of the 14 Sessions</a:t>
            </a:r>
            <a:endParaRPr lang="en-US" sz="3200" b="1" dirty="0">
              <a:solidFill>
                <a:srgbClr val="FFFFFF"/>
              </a:solidFill>
              <a:latin typeface="Segoe UI" panose="020B0502040204020203" pitchFamily="34" charset="0"/>
              <a:ea typeface="Times New Roman" panose="02020603050405020304" pitchFamily="18" charset="0"/>
              <a:cs typeface="Times New Roman" panose="02020603050405020304" pitchFamily="18" charset="0"/>
            </a:endParaRPr>
          </a:p>
          <a:p>
            <a:pPr marL="0" marR="27305" indent="0">
              <a:lnSpc>
                <a:spcPct val="120000"/>
              </a:lnSpc>
              <a:buNone/>
              <a:tabLst>
                <a:tab pos="-1085850" algn="l"/>
              </a:tabLst>
            </a:pPr>
            <a:r>
              <a:rPr lang="en-US" sz="3600" dirty="0" smtClean="0">
                <a:solidFill>
                  <a:schemeClr val="tx1"/>
                </a:solidFill>
                <a:latin typeface="Calibri" panose="020F0502020204030204" pitchFamily="34" charset="0"/>
                <a:cs typeface="Segoe UI Semilight" panose="020B0402040204020203" pitchFamily="34" charset="0"/>
              </a:rPr>
              <a:t>Opening Feast</a:t>
            </a:r>
            <a:endParaRPr lang="en-US" sz="3600" dirty="0">
              <a:solidFill>
                <a:schemeClr val="tx1"/>
              </a:solidFill>
              <a:latin typeface="Calibri" panose="020F0502020204030204" pitchFamily="34" charset="0"/>
              <a:cs typeface="Segoe UI Semilight" panose="020B0402040204020203" pitchFamily="34" charset="0"/>
            </a:endParaRPr>
          </a:p>
          <a:p>
            <a:pPr marL="0" indent="0">
              <a:lnSpc>
                <a:spcPct val="120000"/>
              </a:lnSpc>
              <a:spcAft>
                <a:spcPts val="1200"/>
              </a:spcAft>
              <a:buNone/>
            </a:pPr>
            <a:r>
              <a:rPr lang="en-US" sz="1600" dirty="0">
                <a:solidFill>
                  <a:schemeClr val="tx1"/>
                </a:solidFill>
                <a:latin typeface="Calibri" panose="020F0502020204030204" pitchFamily="34" charset="0"/>
                <a:cs typeface="Segoe UI Semilight" panose="020B0402040204020203" pitchFamily="34" charset="0"/>
              </a:rPr>
              <a:t/>
            </a:r>
            <a:br>
              <a:rPr lang="en-US" sz="1600" dirty="0">
                <a:solidFill>
                  <a:schemeClr val="tx1"/>
                </a:solidFill>
                <a:latin typeface="Calibri" panose="020F0502020204030204" pitchFamily="34" charset="0"/>
                <a:cs typeface="Segoe UI Semilight" panose="020B0402040204020203" pitchFamily="34" charset="0"/>
              </a:rPr>
            </a:br>
            <a:endParaRPr lang="en-US" sz="1600" dirty="0">
              <a:solidFill>
                <a:schemeClr val="tx1"/>
              </a:solidFill>
              <a:latin typeface="Calibri" panose="020F0502020204030204" pitchFamily="34" charset="0"/>
              <a:cs typeface="Segoe UI Semilight" panose="020B0402040204020203" pitchFamily="34" charset="0"/>
            </a:endParaRPr>
          </a:p>
          <a:p>
            <a:endParaRPr lang="en-US" dirty="0"/>
          </a:p>
        </p:txBody>
      </p:sp>
      <p:pic>
        <p:nvPicPr>
          <p:cNvPr id="4" name="Picture 3"/>
          <p:cNvPicPr>
            <a:picLocks noChangeAspect="1"/>
          </p:cNvPicPr>
          <p:nvPr/>
        </p:nvPicPr>
        <p:blipFill>
          <a:blip r:embed="rId5"/>
          <a:stretch>
            <a:fillRect/>
          </a:stretch>
        </p:blipFill>
        <p:spPr>
          <a:xfrm>
            <a:off x="10037949" y="706393"/>
            <a:ext cx="1127858" cy="5255207"/>
          </a:xfrm>
          <a:prstGeom prst="rect">
            <a:avLst/>
          </a:prstGeom>
        </p:spPr>
      </p:pic>
      <p:pic>
        <p:nvPicPr>
          <p:cNvPr id="5"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13625" y="4302125"/>
            <a:ext cx="609600" cy="609600"/>
          </a:xfrm>
          <a:prstGeom prst="rect">
            <a:avLst/>
          </a:prstGeom>
        </p:spPr>
      </p:pic>
    </p:spTree>
    <p:extLst>
      <p:ext uri="{BB962C8B-B14F-4D97-AF65-F5344CB8AC3E}">
        <p14:creationId xmlns:p14="http://schemas.microsoft.com/office/powerpoint/2010/main" val="1361721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Second Session</a:t>
            </a:r>
            <a:endParaRPr lang="en-US" sz="2800" dirty="0"/>
          </a:p>
        </p:txBody>
      </p:sp>
      <p:sp>
        <p:nvSpPr>
          <p:cNvPr id="3" name="Content Placeholder 2"/>
          <p:cNvSpPr>
            <a:spLocks noGrp="1"/>
          </p:cNvSpPr>
          <p:nvPr>
            <p:ph idx="1"/>
          </p:nvPr>
        </p:nvSpPr>
        <p:spPr>
          <a:xfrm>
            <a:off x="3856040" y="890568"/>
            <a:ext cx="7315200" cy="5120640"/>
          </a:xfrm>
        </p:spPr>
        <p:txBody>
          <a:bodyPr/>
          <a:lstStyle/>
          <a:p>
            <a:pPr marL="0" indent="0">
              <a:lnSpc>
                <a:spcPct val="120000"/>
              </a:lnSpc>
              <a:buNone/>
              <a:tabLst>
                <a:tab pos="-1085850" algn="l"/>
              </a:tabLst>
            </a:pPr>
            <a:r>
              <a:rPr lang="en-US" sz="3600" dirty="0" smtClean="0">
                <a:solidFill>
                  <a:schemeClr val="tx1"/>
                </a:solidFill>
                <a:latin typeface="Calibri" panose="020F0502020204030204" pitchFamily="34" charset="0"/>
                <a:cs typeface="Segoe UI Semilight" panose="020B0402040204020203" pitchFamily="34" charset="0"/>
              </a:rPr>
              <a:t>Community History</a:t>
            </a:r>
            <a:endParaRPr lang="en-US" sz="3600" dirty="0">
              <a:solidFill>
                <a:schemeClr val="tx1"/>
              </a:solidFill>
              <a:latin typeface="Calibri" panose="020F0502020204030204" pitchFamily="34" charset="0"/>
              <a:cs typeface="Segoe UI Semilight" panose="020B0402040204020203" pitchFamily="34" charset="0"/>
            </a:endParaRPr>
          </a:p>
          <a:p>
            <a:endParaRPr lang="en-US" dirty="0"/>
          </a:p>
        </p:txBody>
      </p:sp>
      <p:pic>
        <p:nvPicPr>
          <p:cNvPr id="4" name="Picture 3"/>
          <p:cNvPicPr>
            <a:picLocks noChangeAspect="1"/>
          </p:cNvPicPr>
          <p:nvPr/>
        </p:nvPicPr>
        <p:blipFill>
          <a:blip r:embed="rId5"/>
          <a:stretch>
            <a:fillRect/>
          </a:stretch>
        </p:blipFill>
        <p:spPr>
          <a:xfrm rot="16200000">
            <a:off x="6566664" y="1965108"/>
            <a:ext cx="1920406" cy="5944115"/>
          </a:xfrm>
          <a:prstGeom prst="rect">
            <a:avLst/>
          </a:prstGeom>
        </p:spPr>
      </p:pic>
      <p:pic>
        <p:nvPicPr>
          <p:cNvPr id="5"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05738" y="4314825"/>
            <a:ext cx="609600" cy="609600"/>
          </a:xfrm>
          <a:prstGeom prst="rect">
            <a:avLst/>
          </a:prstGeom>
        </p:spPr>
      </p:pic>
    </p:spTree>
    <p:extLst>
      <p:ext uri="{BB962C8B-B14F-4D97-AF65-F5344CB8AC3E}">
        <p14:creationId xmlns:p14="http://schemas.microsoft.com/office/powerpoint/2010/main" val="3126517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Calibri" panose="020F0502020204030204" pitchFamily="34" charset="0"/>
              </a:rPr>
              <a:t>Third </a:t>
            </a:r>
            <a:br>
              <a:rPr lang="en-US" sz="2800" dirty="0" smtClean="0">
                <a:latin typeface="Calibri" panose="020F0502020204030204" pitchFamily="34" charset="0"/>
              </a:rPr>
            </a:br>
            <a:r>
              <a:rPr lang="en-US" sz="2800" dirty="0" smtClean="0">
                <a:latin typeface="Calibri" panose="020F0502020204030204" pitchFamily="34" charset="0"/>
              </a:rPr>
              <a:t>Session</a:t>
            </a:r>
            <a:endParaRPr lang="en-US" sz="28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marR="27305" indent="0">
              <a:spcBef>
                <a:spcPts val="2400"/>
              </a:spcBef>
              <a:buNone/>
              <a:tabLst>
                <a:tab pos="-1085850" algn="l"/>
              </a:tabLst>
            </a:pPr>
            <a:r>
              <a:rPr lang="en-US" sz="3600" dirty="0" smtClean="0">
                <a:solidFill>
                  <a:schemeClr val="tx1"/>
                </a:solidFill>
                <a:latin typeface="Calibri" panose="020F0502020204030204" pitchFamily="34" charset="0"/>
                <a:ea typeface="Times New Roman" panose="02020603050405020304" pitchFamily="18" charset="0"/>
                <a:cs typeface="Segoe UI Semilight" panose="020B0402040204020203" pitchFamily="34" charset="0"/>
              </a:rPr>
              <a:t> Family</a:t>
            </a:r>
            <a:endParaRPr lang="en-US" sz="3600" dirty="0">
              <a:solidFill>
                <a:schemeClr val="tx1"/>
              </a:solidFill>
              <a:latin typeface="Calibri" panose="020F0502020204030204" pitchFamily="34" charset="0"/>
              <a:ea typeface="Times New Roman" panose="02020603050405020304" pitchFamily="18" charset="0"/>
              <a:cs typeface="Segoe UI Semilight" panose="020B0402040204020203" pitchFamily="34" charset="0"/>
            </a:endParaRPr>
          </a:p>
        </p:txBody>
      </p:sp>
      <p:pic>
        <p:nvPicPr>
          <p:cNvPr id="4" name="Picture 3"/>
          <p:cNvPicPr>
            <a:picLocks noChangeAspect="1"/>
          </p:cNvPicPr>
          <p:nvPr/>
        </p:nvPicPr>
        <p:blipFill>
          <a:blip r:embed="rId5"/>
          <a:stretch>
            <a:fillRect/>
          </a:stretch>
        </p:blipFill>
        <p:spPr>
          <a:xfrm>
            <a:off x="5373721" y="4427154"/>
            <a:ext cx="5078408" cy="1091279"/>
          </a:xfrm>
          <a:prstGeom prst="rect">
            <a:avLst/>
          </a:prstGeom>
        </p:spPr>
      </p:pic>
      <p:pic>
        <p:nvPicPr>
          <p:cNvPr id="5"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0400" y="4338638"/>
            <a:ext cx="609600" cy="609600"/>
          </a:xfrm>
          <a:prstGeom prst="rect">
            <a:avLst/>
          </a:prstGeom>
        </p:spPr>
      </p:pic>
    </p:spTree>
    <p:extLst>
      <p:ext uri="{BB962C8B-B14F-4D97-AF65-F5344CB8AC3E}">
        <p14:creationId xmlns:p14="http://schemas.microsoft.com/office/powerpoint/2010/main" val="2787150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3964&quot;&gt;&lt;/object&gt;&lt;object type=&quot;2&quot; unique_id=&quot;13965&quot;&gt;&lt;object type=&quot;3&quot; unique_id=&quot;13966&quot;&gt;&lt;property id=&quot;20148&quot; value=&quot;5&quot;/&gt;&lt;property id=&quot;20300&quot; value=&quot;Slide 1 - &amp;quot;Chapter 2:  The Program and Sessions&amp;quot;&quot;/&gt;&lt;property id=&quot;20307&quot; value=&quot;257&quot;/&gt;&lt;/object&gt;&lt;object type=&quot;3&quot; unique_id=&quot;13967&quot;&gt;&lt;property id=&quot;20148&quot; value=&quot;5&quot;/&gt;&lt;property id=&quot;20300&quot; value=&quot;Slide 2 - &amp;quot;Chapter 2 Overview &amp;quot;&quot;/&gt;&lt;property id=&quot;20307&quot; value=&quot;258&quot;/&gt;&lt;/object&gt;&lt;object type=&quot;3&quot; unique_id=&quot;13968&quot;&gt;&lt;property id=&quot;20148&quot; value=&quot;5&quot;/&gt;&lt;property id=&quot;20300&quot; value=&quot;Slide 3 - &amp;quot;Anishinabe  Bii-Zin-Da-De-Dah: Listening to One Another&amp;quot;&quot;/&gt;&lt;property id=&quot;20307&quot; value=&quot;259&quot;/&gt;&lt;/object&gt;&lt;object type=&quot;3&quot; unique_id=&quot;13969&quot;&gt;&lt;property id=&quot;20148&quot; value=&quot;5&quot;/&gt;&lt;property id=&quot;20300&quot; value=&quot;Slide 4 - &amp;quot;Anishinabe  Bii-Zin-Da-De-Dah: Listening to One Another&amp;quot;&quot;/&gt;&lt;property id=&quot;20307&quot; value=&quot;260&quot;/&gt;&lt;/object&gt;&lt;object type=&quot;3&quot; unique_id=&quot;13970&quot;&gt;&lt;property id=&quot;20148&quot; value=&quot;5&quot;/&gt;&lt;property id=&quot;20300&quot; value=&quot;Slide 5 - &amp;quot;Parent and Youth Booklets&amp;quot;&quot;/&gt;&lt;property id=&quot;20307&quot; value=&quot;261&quot;/&gt;&lt;/object&gt;&lt;object type=&quot;3&quot; unique_id=&quot;13971&quot;&gt;&lt;property id=&quot;20148&quot; value=&quot;5&quot;/&gt;&lt;property id=&quot;20300&quot; value=&quot;Slide 7 - &amp;quot;First Session&amp;quot;&quot;/&gt;&lt;property id=&quot;20307&quot; value=&quot;262&quot;/&gt;&lt;/object&gt;&lt;object type=&quot;3&quot; unique_id=&quot;13972&quot;&gt;&lt;property id=&quot;20148&quot; value=&quot;5&quot;/&gt;&lt;property id=&quot;20300&quot; value=&quot;Slide 9 - &amp;quot;Third  Session&amp;quot;&quot;/&gt;&lt;property id=&quot;20307&quot; value=&quot;263&quot;/&gt;&lt;/object&gt;&lt;object type=&quot;3&quot; unique_id=&quot;13973&quot;&gt;&lt;property id=&quot;20148&quot; value=&quot;5&quot;/&gt;&lt;property id=&quot;20300&quot; value=&quot;Slide 11 - &amp;quot;Fifth Session&amp;quot;&quot;/&gt;&lt;property id=&quot;20307&quot; value=&quot;264&quot;/&gt;&lt;/object&gt;&lt;object type=&quot;3&quot; unique_id=&quot;13974&quot;&gt;&lt;property id=&quot;20148&quot; value=&quot;5&quot;/&gt;&lt;property id=&quot;20300&quot; value=&quot;Slide 13 - &amp;quot;Seventh Session&amp;quot;&quot;/&gt;&lt;property id=&quot;20307&quot; value=&quot;265&quot;/&gt;&lt;/object&gt;&lt;object type=&quot;3&quot; unique_id=&quot;13975&quot;&gt;&lt;property id=&quot;20148&quot; value=&quot;5&quot;/&gt;&lt;property id=&quot;20300&quot; value=&quot;Slide 15 - &amp;quot;Ninth Session&amp;quot;&quot;/&gt;&lt;property id=&quot;20307&quot; value=&quot;266&quot;/&gt;&lt;/object&gt;&lt;object type=&quot;3&quot; unique_id=&quot;13976&quot;&gt;&lt;property id=&quot;20148&quot; value=&quot;5&quot;/&gt;&lt;property id=&quot;20300&quot; value=&quot;Slide 17 - &amp;quot;Eleventh Session&amp;quot;&quot;/&gt;&lt;property id=&quot;20307&quot; value=&quot;267&quot;/&gt;&lt;/object&gt;&lt;object type=&quot;3&quot; unique_id=&quot;13977&quot;&gt;&lt;property id=&quot;20148&quot; value=&quot;5&quot;/&gt;&lt;property id=&quot;20300&quot; value=&quot;Slide 19 - &amp;quot;Thirteenth Session&amp;quot;&quot;/&gt;&lt;property id=&quot;20307&quot; value=&quot;268&quot;/&gt;&lt;/object&gt;&lt;object type=&quot;3&quot; unique_id=&quot;13978&quot;&gt;&lt;property id=&quot;20148&quot; value=&quot;5&quot;/&gt;&lt;property id=&quot;20300&quot; value=&quot;Slide 6 - &amp;quot;Activities and Activities Manual&amp;quot;&quot;/&gt;&lt;property id=&quot;20307&quot; value=&quot;269&quot;/&gt;&lt;/object&gt;&lt;object type=&quot;3&quot; unique_id=&quot;13979&quot;&gt;&lt;property id=&quot;20148&quot; value=&quot;5&quot;/&gt;&lt;property id=&quot;20300&quot; value=&quot;Slide 8 - &amp;quot;Second Session&amp;quot;&quot;/&gt;&lt;property id=&quot;20307&quot; value=&quot;270&quot;/&gt;&lt;/object&gt;&lt;object type=&quot;3&quot; unique_id=&quot;13980&quot;&gt;&lt;property id=&quot;20148&quot; value=&quot;5&quot;/&gt;&lt;property id=&quot;20300&quot; value=&quot;Slide 10 - &amp;quot;Fourth Session&amp;quot;&quot;/&gt;&lt;property id=&quot;20307&quot; value=&quot;271&quot;/&gt;&lt;/object&gt;&lt;object type=&quot;3&quot; unique_id=&quot;13981&quot;&gt;&lt;property id=&quot;20148&quot; value=&quot;5&quot;/&gt;&lt;property id=&quot;20300&quot; value=&quot;Slide 12 - &amp;quot;Sixth Session&amp;quot;&quot;/&gt;&lt;property id=&quot;20307&quot; value=&quot;272&quot;/&gt;&lt;/object&gt;&lt;object type=&quot;3&quot; unique_id=&quot;13982&quot;&gt;&lt;property id=&quot;20148&quot; value=&quot;5&quot;/&gt;&lt;property id=&quot;20300&quot; value=&quot;Slide 14 - &amp;quot;Eighth Session&amp;quot;&quot;/&gt;&lt;property id=&quot;20307&quot; value=&quot;273&quot;/&gt;&lt;/object&gt;&lt;object type=&quot;3&quot; unique_id=&quot;13983&quot;&gt;&lt;property id=&quot;20148&quot; value=&quot;5&quot;/&gt;&lt;property id=&quot;20300&quot; value=&quot;Slide 16 - &amp;quot;Tenth Session&amp;quot;&quot;/&gt;&lt;property id=&quot;20307&quot; value=&quot;274&quot;/&gt;&lt;/object&gt;&lt;object type=&quot;3&quot; unique_id=&quot;13984&quot;&gt;&lt;property id=&quot;20148&quot; value=&quot;5&quot;/&gt;&lt;property id=&quot;20300&quot; value=&quot;Slide 18 - &amp;quot;Twelfth Session &amp;quot;&quot;/&gt;&lt;property id=&quot;20307&quot; value=&quot;275&quot;/&gt;&lt;/object&gt;&lt;object type=&quot;3&quot; unique_id=&quot;13985&quot;&gt;&lt;property id=&quot;20148&quot; value=&quot;5&quot;/&gt;&lt;property id=&quot;20300&quot; value=&quot;Slide 20 - &amp;quot;Fourteenth Session&amp;quot;&quot;/&gt;&lt;property id=&quot;20307&quot; value=&quot;276&quot;/&gt;&lt;/object&gt;&lt;/object&gt;&lt;/object&gt;&lt;/database&gt;"/>
  <p:tag name="SECTOMILLISECCONVERTED" val="1"/>
</p:tagLst>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TC103457475[[fn=Frame]]</Template>
  <TotalTime>126</TotalTime>
  <Words>1098</Words>
  <Application>Microsoft Macintosh PowerPoint</Application>
  <PresentationFormat>Custom</PresentationFormat>
  <Paragraphs>139</Paragraphs>
  <Slides>20</Slides>
  <Notes>20</Notes>
  <HiddenSlides>0</HiddenSlides>
  <MMClips>8</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Frame</vt:lpstr>
      <vt:lpstr>Chapter 2:  The Program and Sessions Note: the adapted version will be ready in 2016 Acknowledgement for creating this PowerPoint document: Anishinabe research Team: Whitbeck, Walls, Crawford, and several Anishinabe partners from Western Ontario and Manitoba</vt:lpstr>
      <vt:lpstr>Chapter 2 Overview </vt:lpstr>
      <vt:lpstr>Listening to One Another</vt:lpstr>
      <vt:lpstr>Listening to One Another</vt:lpstr>
      <vt:lpstr>Parent and Youth Booklets</vt:lpstr>
      <vt:lpstr>Activities and Activities Manual</vt:lpstr>
      <vt:lpstr>First Session</vt:lpstr>
      <vt:lpstr>Second Session</vt:lpstr>
      <vt:lpstr>Third  Session</vt:lpstr>
      <vt:lpstr>Fourth Session</vt:lpstr>
      <vt:lpstr>Fifth Session</vt:lpstr>
      <vt:lpstr>Sixth Session</vt:lpstr>
      <vt:lpstr>Seventh Session</vt:lpstr>
      <vt:lpstr>Eigth Session</vt:lpstr>
      <vt:lpstr>Ninth Session</vt:lpstr>
      <vt:lpstr>Tenth Session</vt:lpstr>
      <vt:lpstr>Eleventh Session</vt:lpstr>
      <vt:lpstr>Twelfth Session </vt:lpstr>
      <vt:lpstr>Thirteenth Session</vt:lpstr>
      <vt:lpstr>Fourteenth Session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Program and Sessions</dc:title>
  <dc:creator>Kim Gocchi Carrasco</dc:creator>
  <cp:lastModifiedBy>Dominique Geoffroy</cp:lastModifiedBy>
  <cp:revision>38</cp:revision>
  <cp:lastPrinted>2014-11-05T20:34:16Z</cp:lastPrinted>
  <dcterms:created xsi:type="dcterms:W3CDTF">2014-10-30T16:10:36Z</dcterms:created>
  <dcterms:modified xsi:type="dcterms:W3CDTF">2015-10-01T14:48:39Z</dcterms:modified>
</cp:coreProperties>
</file>