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2"/>
  </p:notesMasterIdLst>
  <p:sldIdLst>
    <p:sldId id="256" r:id="rId2"/>
    <p:sldId id="408" r:id="rId3"/>
    <p:sldId id="409" r:id="rId4"/>
    <p:sldId id="410" r:id="rId5"/>
    <p:sldId id="417" r:id="rId6"/>
    <p:sldId id="428" r:id="rId7"/>
    <p:sldId id="429" r:id="rId8"/>
    <p:sldId id="427" r:id="rId9"/>
    <p:sldId id="431" r:id="rId10"/>
    <p:sldId id="41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E7E7"/>
    <a:srgbClr val="393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98" autoAdjust="0"/>
    <p:restoredTop sz="93113" autoAdjust="0"/>
  </p:normalViewPr>
  <p:slideViewPr>
    <p:cSldViewPr snapToGrid="0">
      <p:cViewPr varScale="1">
        <p:scale>
          <a:sx n="77" d="100"/>
          <a:sy n="77" d="100"/>
        </p:scale>
        <p:origin x="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335BC-C31C-4F3C-BEC8-2EC0F02CEDD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A3363-94C0-42E1-866B-0B294A7DC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55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A3363-94C0-42E1-866B-0B294A7DCD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9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6E277D18-05F3-4C2E-9A92-DCC626A7D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069" y="1266119"/>
            <a:ext cx="1335985" cy="3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484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34278"/>
            <a:ext cx="9601200" cy="45331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371600" y="1334278"/>
            <a:ext cx="9601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06BC0ACD-AE3C-4D08-A4EF-2F753F3E66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6501087"/>
            <a:ext cx="1335985" cy="31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0182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287625"/>
            <a:ext cx="4447786" cy="457977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1287625"/>
            <a:ext cx="4447786" cy="457977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3914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324947"/>
            <a:ext cx="4443984" cy="1839829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1324947"/>
            <a:ext cx="4443984" cy="1839829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gill.ca/meteo/programs-0/undergraduate-studies/atoc-555-fieldcourse" TargetMode="External"/><Relationship Id="rId2" Type="http://schemas.openxmlformats.org/officeDocument/2006/relationships/hyperlink" Target="mailto:admin.aos@mcgill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jordje.romanic@mcgill.ca" TargetMode="External"/><Relationship Id="rId2" Type="http://schemas.openxmlformats.org/officeDocument/2006/relationships/hyperlink" Target="mailto:john.gyakum@mcgill.ca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854" y="1354821"/>
            <a:ext cx="9773466" cy="2098226"/>
          </a:xfrm>
        </p:spPr>
        <p:txBody>
          <a:bodyPr/>
          <a:lstStyle/>
          <a:p>
            <a:r>
              <a:rPr lang="en-US" sz="2800" dirty="0"/>
              <a:t>ATOC 555 Barbados field 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Prof. John GYAKUM</a:t>
            </a:r>
          </a:p>
          <a:p>
            <a:r>
              <a:rPr lang="en-US" dirty="0"/>
              <a:t>Prof. Djordje ROMANIC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191473" y="1338640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29 November 2023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60108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5971C-683E-F2D1-E95C-831EB8EE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ATOC 555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4B254-58FD-3EAF-051A-08DB69E44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34278"/>
            <a:ext cx="9601200" cy="51191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to AOS, Bieler School of Environment, and ESS students</a:t>
            </a:r>
          </a:p>
          <a:p>
            <a:r>
              <a:rPr lang="en-US" dirty="0"/>
              <a:t>1-page letter of intent</a:t>
            </a:r>
          </a:p>
          <a:p>
            <a:pPr lvl="1"/>
            <a:r>
              <a:rPr lang="en-US" dirty="0"/>
              <a:t>Serves as the statement of research interests</a:t>
            </a:r>
          </a:p>
          <a:p>
            <a:r>
              <a:rPr lang="en-US" dirty="0"/>
              <a:t>Curriculum vitae</a:t>
            </a:r>
          </a:p>
          <a:p>
            <a:r>
              <a:rPr lang="en-US" dirty="0"/>
              <a:t>Copy of transcripts</a:t>
            </a:r>
          </a:p>
          <a:p>
            <a:r>
              <a:rPr lang="en-US" dirty="0"/>
              <a:t>Prerequisite:</a:t>
            </a:r>
          </a:p>
          <a:p>
            <a:pPr lvl="1"/>
            <a:r>
              <a:rPr lang="en-US" dirty="0"/>
              <a:t>Permission of instructors</a:t>
            </a:r>
          </a:p>
          <a:p>
            <a:endParaRPr lang="en-US" dirty="0"/>
          </a:p>
          <a:p>
            <a:r>
              <a:rPr lang="en-US" dirty="0"/>
              <a:t>Send your application materials to </a:t>
            </a:r>
            <a:r>
              <a:rPr lang="en-US" dirty="0">
                <a:hlinkClick r:id="rId2"/>
              </a:rPr>
              <a:t>admin.aos@mcgill.ca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Deadline: To be determined, but around 1 March 2024</a:t>
            </a:r>
          </a:p>
          <a:p>
            <a:r>
              <a:rPr lang="en-US" dirty="0"/>
              <a:t>ATOC 555 website: </a:t>
            </a:r>
            <a:r>
              <a:rPr lang="en-US" dirty="0">
                <a:hlinkClick r:id="rId3"/>
              </a:rPr>
              <a:t>https://www.mcgill.ca/meteo/programs-0/undergraduate-studies/atoc-555-fieldcourse</a:t>
            </a:r>
            <a:r>
              <a:rPr lang="en-US" dirty="0"/>
              <a:t> </a:t>
            </a:r>
          </a:p>
          <a:p>
            <a:r>
              <a:rPr lang="en-US" dirty="0"/>
              <a:t>Next information session: 17 January 2024 @17 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C452F-B1D5-F91B-4047-11558C5A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4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DDBE1-3A7F-37A4-E0A6-80D7CF4C8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6BCB3-4634-989D-8D9F-623AF55A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11CD5-76F7-5847-C489-0126B92A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37" y="1450427"/>
            <a:ext cx="3262256" cy="5079141"/>
          </a:xfrm>
          <a:prstGeom prst="rect">
            <a:avLst/>
          </a:prstGeom>
        </p:spPr>
      </p:pic>
      <p:pic>
        <p:nvPicPr>
          <p:cNvPr id="2052" name="Picture 4" descr="Holetown Barbados Luxury Villas &amp; Apartments | Hammerton Barbados">
            <a:extLst>
              <a:ext uri="{FF2B5EF4-FFF2-40B4-BE49-F238E27FC236}">
                <a16:creationId xmlns:a16="http://schemas.microsoft.com/office/drawing/2014/main" id="{94B6B155-45C4-05B6-2C40-C68D9FD6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985" y="3911158"/>
            <a:ext cx="5501461" cy="28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unset over the ocean&#10;&#10;Description automatically generated">
            <a:extLst>
              <a:ext uri="{FF2B5EF4-FFF2-40B4-BE49-F238E27FC236}">
                <a16:creationId xmlns:a16="http://schemas.microsoft.com/office/drawing/2014/main" id="{BCFC1A13-C384-4E60-171D-684A86541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924" y="328432"/>
            <a:ext cx="4237892" cy="3178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764F8-858C-232C-F324-A3E8A7B24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220" y="328432"/>
            <a:ext cx="4313567" cy="31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3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80B1-EBF2-16A2-EE6A-6F68134C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Bellairs</a:t>
            </a:r>
            <a:r>
              <a:rPr lang="en-US" dirty="0"/>
              <a:t>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B899F-F599-D3B1-FA38-F5A24A18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Placeholder 8" descr="DSC02690.jpg">
            <a:extLst>
              <a:ext uri="{FF2B5EF4-FFF2-40B4-BE49-F238E27FC236}">
                <a16:creationId xmlns:a16="http://schemas.microsoft.com/office/drawing/2014/main" id="{55B6276C-E48A-2CBE-2B2B-CAC75F220F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8043" y="1373475"/>
            <a:ext cx="4329278" cy="3178754"/>
          </a:xfrm>
          <a:prstGeom prst="roundRect">
            <a:avLst>
              <a:gd name="adj" fmla="val 7476"/>
            </a:avLst>
          </a:prstGeom>
        </p:spPr>
      </p:pic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C83C6834-24C0-BB99-83E0-DE0DAFD87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919" y="1438792"/>
            <a:ext cx="4329278" cy="3178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4799F6-6FDC-11BE-D82B-974F695CE2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908" y="3983680"/>
            <a:ext cx="3377518" cy="2265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E9D2A4-43BD-1D70-C84C-04270189C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919" y="4045485"/>
            <a:ext cx="4344845" cy="23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07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7271-3C44-2B9A-FA3C-3429ADBA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ATOC 555 Barbados Field Course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02FA0-2319-45D5-81C6-28669839C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Preparation and visit of the Gault Nature Reserve site near Montreal:</a:t>
            </a:r>
          </a:p>
          <a:p>
            <a:pPr lvl="1"/>
            <a:r>
              <a:rPr lang="en-US" dirty="0"/>
              <a:t>18 April – 2 May 2024</a:t>
            </a:r>
          </a:p>
          <a:p>
            <a:r>
              <a:rPr lang="en-US" dirty="0"/>
              <a:t>Field course in Barbados:</a:t>
            </a:r>
          </a:p>
          <a:p>
            <a:pPr lvl="1"/>
            <a:r>
              <a:rPr lang="en-US" dirty="0"/>
              <a:t>3 – 17 May 2024</a:t>
            </a:r>
          </a:p>
          <a:p>
            <a:r>
              <a:rPr lang="en-US" dirty="0"/>
              <a:t>Completion of course report and data analysis in Montreal:</a:t>
            </a:r>
          </a:p>
          <a:p>
            <a:pPr lvl="1"/>
            <a:r>
              <a:rPr lang="en-US" dirty="0"/>
              <a:t>18 May – 1 June 2024</a:t>
            </a:r>
          </a:p>
          <a:p>
            <a:pPr lvl="1"/>
            <a:endParaRPr lang="en-US" dirty="0"/>
          </a:p>
          <a:p>
            <a:r>
              <a:rPr lang="en-US" dirty="0"/>
              <a:t>Instructors:</a:t>
            </a:r>
          </a:p>
          <a:p>
            <a:pPr lvl="1"/>
            <a:r>
              <a:rPr lang="en-US" dirty="0"/>
              <a:t>Professor John Gyakum (</a:t>
            </a:r>
            <a:r>
              <a:rPr lang="en-US" dirty="0">
                <a:hlinkClick r:id="rId2"/>
              </a:rPr>
              <a:t>john.gyakum@mcgill.ca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Professor Djordje Romanic (</a:t>
            </a:r>
            <a:r>
              <a:rPr lang="en-US" dirty="0">
                <a:hlinkClick r:id="rId3"/>
              </a:rPr>
              <a:t>djordje.romanic@mcgill.ca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0BA82-4F3D-D56B-E40A-973153A7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5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DD78-BA53-255B-750C-8972FFF4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Methods of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1FF30-23A4-0115-4A90-C081E72B4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34277"/>
            <a:ext cx="9601200" cy="50263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Lectures</a:t>
            </a:r>
          </a:p>
          <a:p>
            <a:r>
              <a:rPr lang="en-US" dirty="0"/>
              <a:t>Field measurements</a:t>
            </a:r>
          </a:p>
          <a:p>
            <a:pPr lvl="1"/>
            <a:r>
              <a:rPr lang="en-US" dirty="0"/>
              <a:t>Microclimate of different sites</a:t>
            </a:r>
          </a:p>
          <a:p>
            <a:pPr lvl="1"/>
            <a:r>
              <a:rPr lang="en-US" dirty="0"/>
              <a:t>Boat trips and sea surface temperature</a:t>
            </a:r>
          </a:p>
          <a:p>
            <a:pPr lvl="1"/>
            <a:r>
              <a:rPr lang="en-US" dirty="0"/>
              <a:t>Environmental chemistry</a:t>
            </a:r>
          </a:p>
          <a:p>
            <a:r>
              <a:rPr lang="en-US" dirty="0"/>
              <a:t>Site visits</a:t>
            </a:r>
          </a:p>
          <a:p>
            <a:pPr lvl="1"/>
            <a:r>
              <a:rPr lang="en-US" dirty="0"/>
              <a:t>The Caribbean Institute for Meteorology and Hydrology (CIMH)</a:t>
            </a:r>
          </a:p>
          <a:p>
            <a:pPr lvl="1"/>
            <a:r>
              <a:rPr lang="en-US" dirty="0"/>
              <a:t>The University of the West Indies</a:t>
            </a:r>
          </a:p>
          <a:p>
            <a:pPr lvl="1"/>
            <a:r>
              <a:rPr lang="en-US" sz="2100" dirty="0"/>
              <a:t>Advanced Global Atmospheric Gases Experiment (AGAGE) site</a:t>
            </a:r>
          </a:p>
          <a:p>
            <a:pPr lvl="1"/>
            <a:r>
              <a:rPr lang="en-US" dirty="0"/>
              <a:t>Beaches (all beaches are public!)</a:t>
            </a:r>
          </a:p>
          <a:p>
            <a:r>
              <a:rPr lang="en-US" dirty="0"/>
              <a:t>Discussions</a:t>
            </a:r>
          </a:p>
          <a:p>
            <a:r>
              <a:rPr lang="en-US" dirty="0"/>
              <a:t>Reading assignments</a:t>
            </a:r>
          </a:p>
          <a:p>
            <a:r>
              <a:rPr lang="en-US" dirty="0"/>
              <a:t>Presentations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31EEC-11E7-222A-F111-5EE1F508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0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D444E-2910-B1FA-6684-13F66B3D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September 2023, Barbados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CEAC9-456E-287D-8CD8-711BCE02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CA22E-2B71-DA80-6BCA-45D88EDB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919" y="1411095"/>
            <a:ext cx="9032161" cy="504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6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48C6A-92EA-2857-DACC-2FC2EAD79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19CDF-A978-7AA8-5511-E31AC345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F01C9-F881-483E-A7E9-0882D5F7E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75" y="502467"/>
            <a:ext cx="10717040" cy="5946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3F07B9-6E8F-B231-5494-FF789B074574}"/>
              </a:ext>
            </a:extLst>
          </p:cNvPr>
          <p:cNvCxnSpPr/>
          <p:nvPr/>
        </p:nvCxnSpPr>
        <p:spPr>
          <a:xfrm>
            <a:off x="5131837" y="2394857"/>
            <a:ext cx="802432" cy="14742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C2815C0-BF6F-21F9-50D5-5937BF3C2E7B}"/>
              </a:ext>
            </a:extLst>
          </p:cNvPr>
          <p:cNvSpPr txBox="1"/>
          <p:nvPr/>
        </p:nvSpPr>
        <p:spPr>
          <a:xfrm>
            <a:off x="3396343" y="1674674"/>
            <a:ext cx="21833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150-m long rope</a:t>
            </a:r>
            <a:r>
              <a:rPr lang="en-CA" dirty="0"/>
              <a:t> with a probe </a:t>
            </a:r>
          </a:p>
          <a:p>
            <a:r>
              <a:rPr lang="en-CA" dirty="0"/>
              <a:t>for water temperature measurements attached at the far end of the rope.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1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1AA5-C592-9F81-E134-486A64365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Aftermath…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85011-A4E9-1644-AD75-47C6E657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C190E-8CB5-A07C-8E0C-E98982A5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42" y="1244081"/>
            <a:ext cx="10599574" cy="52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0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AE38-A091-2008-8E82-4B2B223D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CIMH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C866E-E876-FD3E-4AE9-660C0603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A group of people standing around a fire pit&#10;&#10;Description automatically generated">
            <a:extLst>
              <a:ext uri="{FF2B5EF4-FFF2-40B4-BE49-F238E27FC236}">
                <a16:creationId xmlns:a16="http://schemas.microsoft.com/office/drawing/2014/main" id="{249794B8-6E7A-25D4-FAFE-EBCBB993C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0" y="1589171"/>
            <a:ext cx="5568580" cy="4690332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C03E0C3-613E-2548-98A0-5719DFDB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856" y="1817771"/>
            <a:ext cx="5644175" cy="42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0825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3871</TotalTime>
  <Words>276</Words>
  <Application>Microsoft Office PowerPoint</Application>
  <PresentationFormat>Widescreen</PresentationFormat>
  <Paragraphs>60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Calibri</vt:lpstr>
      <vt:lpstr>Franklin Gothic Book</vt:lpstr>
      <vt:lpstr>Crop</vt:lpstr>
      <vt:lpstr>ATOC 555 Barbados field course</vt:lpstr>
      <vt:lpstr>Location</vt:lpstr>
      <vt:lpstr>Bellairs campus</vt:lpstr>
      <vt:lpstr>ATOC 555 Barbados Field Course </vt:lpstr>
      <vt:lpstr>Methods of instruction</vt:lpstr>
      <vt:lpstr>September 2023, Barbados</vt:lpstr>
      <vt:lpstr>PowerPoint Presentation</vt:lpstr>
      <vt:lpstr>Aftermath…</vt:lpstr>
      <vt:lpstr>CIMH visit</vt:lpstr>
      <vt:lpstr>ATOC 555 application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Djordje Romanic, Dr</cp:lastModifiedBy>
  <cp:revision>672</cp:revision>
  <dcterms:created xsi:type="dcterms:W3CDTF">2015-09-21T23:24:45Z</dcterms:created>
  <dcterms:modified xsi:type="dcterms:W3CDTF">2023-11-29T18:03:55Z</dcterms:modified>
</cp:coreProperties>
</file>