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40"/>
  </p:handout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5" r:id="rId10"/>
    <p:sldId id="286" r:id="rId11"/>
    <p:sldId id="287" r:id="rId12"/>
    <p:sldId id="268" r:id="rId13"/>
    <p:sldId id="288" r:id="rId14"/>
    <p:sldId id="289" r:id="rId15"/>
    <p:sldId id="284" r:id="rId16"/>
    <p:sldId id="292" r:id="rId17"/>
    <p:sldId id="291" r:id="rId18"/>
    <p:sldId id="264" r:id="rId19"/>
    <p:sldId id="293" r:id="rId20"/>
    <p:sldId id="294" r:id="rId21"/>
    <p:sldId id="296" r:id="rId22"/>
    <p:sldId id="295" r:id="rId23"/>
    <p:sldId id="297" r:id="rId24"/>
    <p:sldId id="298" r:id="rId25"/>
    <p:sldId id="299" r:id="rId26"/>
    <p:sldId id="300" r:id="rId27"/>
    <p:sldId id="301" r:id="rId28"/>
    <p:sldId id="303" r:id="rId29"/>
    <p:sldId id="304" r:id="rId30"/>
    <p:sldId id="306" r:id="rId31"/>
    <p:sldId id="307" r:id="rId32"/>
    <p:sldId id="305" r:id="rId33"/>
    <p:sldId id="302" r:id="rId34"/>
    <p:sldId id="308" r:id="rId35"/>
    <p:sldId id="309" r:id="rId36"/>
    <p:sldId id="310" r:id="rId37"/>
    <p:sldId id="311" r:id="rId38"/>
    <p:sldId id="312" r:id="rId3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8376FB4-418B-C84A-BF8B-DAA7026BA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109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</p:grpSp>
      <p:sp>
        <p:nvSpPr>
          <p:cNvPr id="9255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256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F8237F-EA16-6946-BF02-81CE68318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297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4BB3E-2D04-0E4E-AD48-E91306B83D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815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DA364-A417-F344-ACF2-45FF4ACDA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830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4AC01-1A92-6F45-BD0A-267A5E7B8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9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5DC59-7E93-8C4E-94C1-9661D72E03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222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32F61-5C8D-3B44-A624-212B629A8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34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857F6-69B3-8143-98FF-3C8DB7AEE2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024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05FA7-97C0-BB46-8891-6BC5548C2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195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5027A-ED0E-3443-808E-C370C37A94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484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4A809-D8E1-AA40-8FDC-64B0668197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091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E3236-60FF-D34F-9E11-6EA738A9C4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44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8195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196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197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198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199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200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201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203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204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205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206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207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208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209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210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211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212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213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214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215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216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217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218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219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220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221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222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223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224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225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226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227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8228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</p:grpSp>
      <p:sp>
        <p:nvSpPr>
          <p:cNvPr id="8229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30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231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32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33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cs typeface="+mn-cs"/>
              </a:defRPr>
            </a:lvl1pPr>
          </a:lstStyle>
          <a:p>
            <a:pPr>
              <a:defRPr/>
            </a:pPr>
            <a:fld id="{99AB5E2D-0791-6C48-A554-5F3D336956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8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2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9" grpId="0"/>
      <p:bldP spid="8230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82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82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82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82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82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charset="0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charset="0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charset="0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cs typeface="+mj-cs"/>
              </a:rPr>
              <a:t>Good Faith in Contractual Relations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  <a:defRPr/>
            </a:pPr>
            <a:r>
              <a:rPr lang="en-US" sz="4000">
                <a:latin typeface="Tahoma" charset="0"/>
                <a:cs typeface="+mn-cs"/>
              </a:rPr>
              <a:t>Professor Rosalie Jukier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 sz="3600">
                <a:latin typeface="Tahoma" charset="0"/>
                <a:cs typeface="+mn-cs"/>
              </a:rPr>
              <a:t>Formation Continue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 sz="3600">
                <a:latin typeface="Tahoma" charset="0"/>
                <a:cs typeface="+mn-cs"/>
              </a:rPr>
              <a:t>February 24,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Common Law?</a:t>
            </a:r>
            <a:endParaRPr lang="en-CA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Tahoma" charset="0"/>
                <a:cs typeface="+mn-cs"/>
              </a:rPr>
              <a:t>Summed up by Angela Swan:</a:t>
            </a:r>
          </a:p>
          <a:p>
            <a:pPr lvl="1">
              <a:defRPr/>
            </a:pPr>
            <a:r>
              <a:rPr lang="en-US">
                <a:latin typeface="Tahoma" charset="0"/>
              </a:rPr>
              <a:t>Viewed as </a:t>
            </a:r>
            <a:r>
              <a:rPr lang="ja-JP" altLang="en-US">
                <a:latin typeface="Tahoma" charset="0"/>
              </a:rPr>
              <a:t>“</a:t>
            </a:r>
            <a:r>
              <a:rPr lang="en-US">
                <a:latin typeface="Tahoma" charset="0"/>
              </a:rPr>
              <a:t>some kind of embarrassing </a:t>
            </a:r>
            <a:r>
              <a:rPr lang="en-US" i="1">
                <a:latin typeface="Tahoma" charset="0"/>
              </a:rPr>
              <a:t>faux pas </a:t>
            </a:r>
            <a:r>
              <a:rPr lang="en-US">
                <a:latin typeface="Tahoma" charset="0"/>
              </a:rPr>
              <a:t>or social disease</a:t>
            </a:r>
            <a:r>
              <a:rPr lang="ja-JP" altLang="en-US">
                <a:latin typeface="Tahoma" charset="0"/>
              </a:rPr>
              <a:t>”</a:t>
            </a:r>
            <a:endParaRPr lang="en-US">
              <a:latin typeface="Tahoma" charset="0"/>
            </a:endParaRPr>
          </a:p>
          <a:p>
            <a:pPr>
              <a:defRPr/>
            </a:pPr>
            <a:r>
              <a:rPr lang="en-US">
                <a:latin typeface="Tahoma" charset="0"/>
                <a:cs typeface="+mn-cs"/>
              </a:rPr>
              <a:t>Most academic commentators were either against, or extremely wary, of the doctrine</a:t>
            </a:r>
            <a:endParaRPr lang="en-US" sz="2400">
              <a:latin typeface="Tahoma" charset="0"/>
              <a:cs typeface="+mn-cs"/>
            </a:endParaRPr>
          </a:p>
          <a:p>
            <a:pPr lvl="1" eaLnBrk="1" hangingPunct="1">
              <a:defRPr/>
            </a:pPr>
            <a:r>
              <a:rPr lang="ja-JP" altLang="en-US" sz="2400">
                <a:latin typeface="Tahoma" charset="0"/>
              </a:rPr>
              <a:t>“</a:t>
            </a:r>
            <a:r>
              <a:rPr lang="en-US" sz="2400">
                <a:latin typeface="Tahoma" charset="0"/>
              </a:rPr>
              <a:t>It is worth adding a word about an implication which is </a:t>
            </a:r>
            <a:r>
              <a:rPr lang="en-US" sz="2400" i="1">
                <a:latin typeface="Tahoma" charset="0"/>
              </a:rPr>
              <a:t>not </a:t>
            </a:r>
            <a:r>
              <a:rPr lang="en-US" sz="2400">
                <a:latin typeface="Tahoma" charset="0"/>
              </a:rPr>
              <a:t>made as a matter of course in English law – that contractual duties will be performed in good faith</a:t>
            </a:r>
            <a:r>
              <a:rPr lang="ja-JP" altLang="en-US" sz="2400">
                <a:latin typeface="Tahoma" charset="0"/>
              </a:rPr>
              <a:t>”</a:t>
            </a:r>
            <a:r>
              <a:rPr lang="en-US" sz="2400">
                <a:latin typeface="Tahoma" charset="0"/>
              </a:rPr>
              <a:t> </a:t>
            </a:r>
            <a:r>
              <a:rPr lang="en-US" sz="2000">
                <a:latin typeface="Tahoma" charset="0"/>
              </a:rPr>
              <a:t>Stephen Smith, Atiyah</a:t>
            </a:r>
            <a:r>
              <a:rPr lang="ja-JP" altLang="en-US" sz="2000">
                <a:latin typeface="Tahoma" charset="0"/>
              </a:rPr>
              <a:t>’</a:t>
            </a:r>
            <a:r>
              <a:rPr lang="en-US" sz="2000">
                <a:latin typeface="Tahoma" charset="0"/>
              </a:rPr>
              <a:t>s Introduction to the Law of Contract </a:t>
            </a:r>
          </a:p>
          <a:p>
            <a:pPr lvl="1">
              <a:defRPr/>
            </a:pPr>
            <a:endParaRPr lang="en-US">
              <a:latin typeface="Tahoma" charset="0"/>
            </a:endParaRPr>
          </a:p>
          <a:p>
            <a:pPr lvl="1">
              <a:defRPr/>
            </a:pPr>
            <a:endParaRPr lang="en-US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Common Law?</a:t>
            </a:r>
            <a:endParaRPr lang="en-CA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900">
                <a:latin typeface="Tahoma" charset="0"/>
                <a:cs typeface="+mn-cs"/>
              </a:rPr>
              <a:t>Michael Bridge wrote an article entitled, </a:t>
            </a:r>
            <a:r>
              <a:rPr lang="ja-JP" altLang="en-US" sz="2900">
                <a:latin typeface="Tahoma" charset="0"/>
                <a:cs typeface="+mn-cs"/>
              </a:rPr>
              <a:t>“</a:t>
            </a:r>
            <a:r>
              <a:rPr lang="en-US" sz="2900">
                <a:latin typeface="Tahoma" charset="0"/>
                <a:cs typeface="+mn-cs"/>
              </a:rPr>
              <a:t>Does Anglo-Canadian Contract Law Need a Doctrine of Good Faith?</a:t>
            </a:r>
            <a:r>
              <a:rPr lang="ja-JP" altLang="en-US" sz="2900">
                <a:latin typeface="Tahoma" charset="0"/>
                <a:cs typeface="+mn-cs"/>
              </a:rPr>
              <a:t>”</a:t>
            </a:r>
            <a:r>
              <a:rPr lang="en-US" sz="2900">
                <a:latin typeface="Tahoma" charset="0"/>
                <a:cs typeface="+mn-cs"/>
              </a:rPr>
              <a:t> and concluded, generally, no</a:t>
            </a:r>
          </a:p>
          <a:p>
            <a:pPr>
              <a:defRPr/>
            </a:pPr>
            <a:r>
              <a:rPr lang="en-US" sz="2900">
                <a:latin typeface="Tahoma" charset="0"/>
                <a:cs typeface="+mn-cs"/>
              </a:rPr>
              <a:t>Shannon O</a:t>
            </a:r>
            <a:r>
              <a:rPr lang="ja-JP" altLang="en-US" sz="2900">
                <a:latin typeface="Tahoma" charset="0"/>
                <a:cs typeface="+mn-cs"/>
              </a:rPr>
              <a:t>’</a:t>
            </a:r>
            <a:r>
              <a:rPr lang="en-US" sz="2900">
                <a:latin typeface="Tahoma" charset="0"/>
                <a:cs typeface="+mn-cs"/>
              </a:rPr>
              <a:t>Bryne (U of Alta) and John McCamus (Osgoode) are common law academic proponents of good faith</a:t>
            </a:r>
          </a:p>
          <a:p>
            <a:pPr>
              <a:defRPr/>
            </a:pPr>
            <a:r>
              <a:rPr lang="en-US" sz="2900">
                <a:latin typeface="Tahoma" charset="0"/>
                <a:cs typeface="+mn-cs"/>
              </a:rPr>
              <a:t>But the Canadian position was </a:t>
            </a:r>
            <a:r>
              <a:rPr lang="ja-JP" altLang="en-US" sz="2900">
                <a:latin typeface="Tahoma" charset="0"/>
                <a:cs typeface="+mn-cs"/>
              </a:rPr>
              <a:t>“</a:t>
            </a:r>
            <a:r>
              <a:rPr lang="en-US" sz="2900">
                <a:latin typeface="Tahoma" charset="0"/>
                <a:cs typeface="+mn-cs"/>
              </a:rPr>
              <a:t>piecemeal, unsettled and unclear</a:t>
            </a:r>
            <a:r>
              <a:rPr lang="ja-JP" altLang="en-US" sz="2900">
                <a:latin typeface="Tahoma" charset="0"/>
                <a:cs typeface="+mn-cs"/>
              </a:rPr>
              <a:t>”</a:t>
            </a:r>
            <a:r>
              <a:rPr lang="en-US" sz="2900">
                <a:latin typeface="Tahoma" charset="0"/>
                <a:cs typeface="+mn-cs"/>
              </a:rPr>
              <a:t> (Cromwell, J. in </a:t>
            </a:r>
            <a:r>
              <a:rPr lang="en-US" sz="2900" i="1">
                <a:latin typeface="Tahoma" charset="0"/>
                <a:cs typeface="+mn-cs"/>
              </a:rPr>
              <a:t>Bhasin v. Hrynew</a:t>
            </a:r>
            <a:endParaRPr lang="en-US" sz="2900">
              <a:latin typeface="Tahoma" charset="0"/>
              <a:cs typeface="+mn-cs"/>
            </a:endParaRPr>
          </a:p>
          <a:p>
            <a:pPr>
              <a:defRPr/>
            </a:pPr>
            <a:endParaRPr lang="en-US">
              <a:latin typeface="Tahoma" charset="0"/>
              <a:cs typeface="+mn-cs"/>
            </a:endParaRPr>
          </a:p>
          <a:p>
            <a:pPr>
              <a:defRPr/>
            </a:pPr>
            <a:endParaRPr lang="en-CA">
              <a:latin typeface="Tahoma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Arial" charset="0"/>
                <a:cs typeface="+mj-cs"/>
              </a:rPr>
              <a:t>Why the resistance?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>
                <a:latin typeface="Tahoma" charset="0"/>
                <a:cs typeface="+mn-cs"/>
              </a:rPr>
              <a:t>Uncertainty</a:t>
            </a:r>
          </a:p>
          <a:p>
            <a:pPr lvl="1">
              <a:defRPr/>
            </a:pPr>
            <a:r>
              <a:rPr lang="ja-JP" altLang="en-US" sz="2300" dirty="0">
                <a:latin typeface="Tahoma" charset="0"/>
              </a:rPr>
              <a:t>“</a:t>
            </a:r>
            <a:r>
              <a:rPr lang="en-US" sz="2300" dirty="0">
                <a:latin typeface="Tahoma" charset="0"/>
              </a:rPr>
              <a:t>…concern that </a:t>
            </a:r>
            <a:r>
              <a:rPr lang="en-US" sz="2300" dirty="0" smtClean="0">
                <a:latin typeface="Tahoma" charset="0"/>
              </a:rPr>
              <a:t>[it]</a:t>
            </a:r>
            <a:r>
              <a:rPr lang="en-US" sz="2300" dirty="0">
                <a:latin typeface="Tahoma" charset="0"/>
              </a:rPr>
              <a:t> </a:t>
            </a:r>
            <a:r>
              <a:rPr lang="en-US" sz="2300" dirty="0" smtClean="0">
                <a:latin typeface="Tahoma" charset="0"/>
              </a:rPr>
              <a:t>will </a:t>
            </a:r>
            <a:r>
              <a:rPr lang="en-US" sz="2300" dirty="0">
                <a:latin typeface="Tahoma" charset="0"/>
              </a:rPr>
              <a:t>bring an unattractive degree of uncertainty to the law</a:t>
            </a:r>
            <a:r>
              <a:rPr lang="ja-JP" altLang="en-US" sz="2300" dirty="0">
                <a:latin typeface="Tahoma" charset="0"/>
              </a:rPr>
              <a:t>”</a:t>
            </a:r>
            <a:r>
              <a:rPr lang="en-US" sz="2300" dirty="0">
                <a:latin typeface="Tahoma" charset="0"/>
              </a:rPr>
              <a:t> (</a:t>
            </a:r>
            <a:r>
              <a:rPr lang="en-US" sz="2300" dirty="0" err="1">
                <a:latin typeface="Tahoma" charset="0"/>
              </a:rPr>
              <a:t>McCamus</a:t>
            </a:r>
            <a:r>
              <a:rPr lang="en-US" sz="2300" dirty="0" smtClean="0">
                <a:latin typeface="Tahoma" charset="0"/>
              </a:rPr>
              <a:t>) and increase the cost of litigating contract disputes</a:t>
            </a:r>
            <a:endParaRPr lang="en-US" sz="2300" dirty="0">
              <a:latin typeface="Tahoma" charset="0"/>
            </a:endParaRPr>
          </a:p>
          <a:p>
            <a:pPr>
              <a:defRPr/>
            </a:pPr>
            <a:r>
              <a:rPr lang="en-US" sz="2800" dirty="0">
                <a:latin typeface="Tahoma" charset="0"/>
                <a:cs typeface="+mn-cs"/>
              </a:rPr>
              <a:t>Autonomy of the Will and Freedom of Contract</a:t>
            </a:r>
          </a:p>
          <a:p>
            <a:pPr lvl="1">
              <a:defRPr/>
            </a:pPr>
            <a:r>
              <a:rPr lang="en-US" sz="2300" dirty="0">
                <a:latin typeface="Tahoma" charset="0"/>
              </a:rPr>
              <a:t>Judicially imposing this obligation </a:t>
            </a:r>
            <a:r>
              <a:rPr lang="en-US" sz="2300" dirty="0" smtClean="0">
                <a:latin typeface="Tahoma" charset="0"/>
              </a:rPr>
              <a:t>would permit </a:t>
            </a:r>
            <a:r>
              <a:rPr lang="en-US" sz="2300" dirty="0">
                <a:latin typeface="Tahoma" charset="0"/>
              </a:rPr>
              <a:t>courts to interfere with the express terms of a contract </a:t>
            </a:r>
            <a:r>
              <a:rPr lang="en-US" sz="2200" i="1" dirty="0">
                <a:latin typeface="Tahoma" charset="0"/>
              </a:rPr>
              <a:t>(Transamerica Life v. ING Canada </a:t>
            </a:r>
            <a:r>
              <a:rPr lang="en-US" sz="2200" dirty="0">
                <a:latin typeface="Tahoma" charset="0"/>
              </a:rPr>
              <a:t>2003 68 OR 457 (C.A.))</a:t>
            </a:r>
          </a:p>
          <a:p>
            <a:pPr>
              <a:defRPr/>
            </a:pPr>
            <a:r>
              <a:rPr lang="en-US" sz="2800" dirty="0">
                <a:latin typeface="Tahoma" charset="0"/>
                <a:cs typeface="+mn-cs"/>
              </a:rPr>
              <a:t>Defeat the essence of negotiation</a:t>
            </a:r>
          </a:p>
          <a:p>
            <a:pPr lvl="1">
              <a:defRPr/>
            </a:pPr>
            <a:r>
              <a:rPr lang="en-US" sz="2300" dirty="0">
                <a:latin typeface="Tahoma" charset="0"/>
              </a:rPr>
              <a:t>It will </a:t>
            </a:r>
            <a:r>
              <a:rPr lang="ja-JP" altLang="en-US" sz="2300" dirty="0">
                <a:latin typeface="Tahoma" charset="0"/>
              </a:rPr>
              <a:t>“</a:t>
            </a:r>
            <a:r>
              <a:rPr lang="en-US" sz="2300" dirty="0">
                <a:latin typeface="Tahoma" charset="0"/>
              </a:rPr>
              <a:t>hobble the marketplace</a:t>
            </a:r>
            <a:r>
              <a:rPr lang="ja-JP" altLang="en-US" sz="2300" dirty="0">
                <a:latin typeface="Tahoma" charset="0"/>
              </a:rPr>
              <a:t>”</a:t>
            </a:r>
            <a:r>
              <a:rPr lang="en-US" sz="2300" dirty="0">
                <a:latin typeface="Tahoma" charset="0"/>
              </a:rPr>
              <a:t> (</a:t>
            </a:r>
            <a:r>
              <a:rPr lang="en-US" sz="2300" dirty="0" err="1">
                <a:latin typeface="Tahoma" charset="0"/>
              </a:rPr>
              <a:t>Iacobucci</a:t>
            </a:r>
            <a:r>
              <a:rPr lang="en-US" sz="2300" dirty="0">
                <a:latin typeface="Tahoma" charset="0"/>
              </a:rPr>
              <a:t>, J in </a:t>
            </a:r>
            <a:r>
              <a:rPr lang="en-US" sz="2300" i="1" dirty="0">
                <a:latin typeface="Tahoma" charset="0"/>
              </a:rPr>
              <a:t>Martel Building Ltd v Canada </a:t>
            </a:r>
            <a:r>
              <a:rPr lang="en-US" sz="2300" dirty="0">
                <a:latin typeface="Tahoma" charset="0"/>
              </a:rPr>
              <a:t>2000 SCC 60)</a:t>
            </a:r>
          </a:p>
          <a:p>
            <a:pPr lvl="1">
              <a:buFont typeface="Wingdings" charset="0"/>
              <a:buNone/>
              <a:defRPr/>
            </a:pPr>
            <a:endParaRPr lang="en-US" dirty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Arial" charset="0"/>
                <a:cs typeface="+mj-cs"/>
              </a:rPr>
              <a:t>Result…</a:t>
            </a:r>
            <a:endParaRPr lang="en-CA">
              <a:latin typeface="Arial" charset="0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n"/>
              <a:defRPr/>
            </a:pPr>
            <a:r>
              <a:rPr lang="en-US" sz="3000" dirty="0" smtClean="0">
                <a:ea typeface="+mn-ea"/>
                <a:cs typeface="+mn-cs"/>
              </a:rPr>
              <a:t>Good Faith applied in the common law only in exceptional circumstances: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sz="3000" dirty="0" smtClean="0">
                <a:ea typeface="+mn-ea"/>
                <a:cs typeface="+mn-cs"/>
              </a:rPr>
              <a:t>In certain kinds of contracts (</a:t>
            </a:r>
            <a:r>
              <a:rPr lang="en-US" sz="3000" dirty="0" err="1" smtClean="0">
                <a:ea typeface="+mn-ea"/>
                <a:cs typeface="+mn-cs"/>
              </a:rPr>
              <a:t>eg</a:t>
            </a:r>
            <a:r>
              <a:rPr lang="en-US" sz="3000" dirty="0" smtClean="0">
                <a:ea typeface="+mn-ea"/>
                <a:cs typeface="+mn-cs"/>
              </a:rPr>
              <a:t> insurance, employment, franchise)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sz="3000" dirty="0" smtClean="0">
                <a:ea typeface="+mn-ea"/>
                <a:cs typeface="+mn-cs"/>
              </a:rPr>
              <a:t>In certain kinds of situations</a:t>
            </a:r>
          </a:p>
          <a:p>
            <a:pPr lvl="1">
              <a:buFont typeface="Wingdings" pitchFamily="2" charset="2"/>
              <a:buChar char="n"/>
              <a:defRPr/>
            </a:pPr>
            <a:r>
              <a:rPr lang="en-US" sz="2400" dirty="0" smtClean="0"/>
              <a:t>Where parties must cooperate to achieve objects of the contract</a:t>
            </a:r>
          </a:p>
          <a:p>
            <a:pPr lvl="1">
              <a:buFont typeface="Wingdings" pitchFamily="2" charset="2"/>
              <a:buChar char="n"/>
              <a:defRPr/>
            </a:pPr>
            <a:r>
              <a:rPr lang="en-US" sz="2400" dirty="0" smtClean="0"/>
              <a:t>Where one party exercises discretionary power under the contract</a:t>
            </a:r>
          </a:p>
          <a:p>
            <a:pPr lvl="1">
              <a:buFont typeface="Wingdings" pitchFamily="2" charset="2"/>
              <a:buChar char="n"/>
              <a:defRPr/>
            </a:pPr>
            <a:r>
              <a:rPr lang="en-US" sz="2400" dirty="0" smtClean="0"/>
              <a:t>Where one party seeks to evade contractual duties</a:t>
            </a:r>
          </a:p>
          <a:p>
            <a:pPr lvl="1">
              <a:buFont typeface="Wingdings" pitchFamily="2" charset="2"/>
              <a:buChar char="n"/>
              <a:defRPr/>
            </a:pP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For example</a:t>
            </a:r>
            <a:endParaRPr lang="en-CA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i="1" dirty="0" err="1">
                <a:latin typeface="Tahoma" charset="0"/>
                <a:cs typeface="+mn-cs"/>
              </a:rPr>
              <a:t>McKinlay</a:t>
            </a:r>
            <a:r>
              <a:rPr lang="en-US" sz="2400" i="1" dirty="0">
                <a:latin typeface="Tahoma" charset="0"/>
                <a:cs typeface="+mn-cs"/>
              </a:rPr>
              <a:t> Motors Ltd. v. Honda Canada </a:t>
            </a:r>
            <a:r>
              <a:rPr lang="en-CA" sz="2400" dirty="0">
                <a:latin typeface="Tahoma" charset="0"/>
                <a:cs typeface="+mn-cs"/>
              </a:rPr>
              <a:t>(</a:t>
            </a:r>
            <a:r>
              <a:rPr lang="en-CA" sz="2400" dirty="0" smtClean="0">
                <a:latin typeface="Tahoma" charset="0"/>
                <a:cs typeface="+mn-cs"/>
              </a:rPr>
              <a:t>1989) </a:t>
            </a:r>
            <a:r>
              <a:rPr lang="en-CA" sz="2400" dirty="0">
                <a:latin typeface="Tahoma" charset="0"/>
                <a:cs typeface="+mn-cs"/>
              </a:rPr>
              <a:t>46 B.L.R. 62 (</a:t>
            </a:r>
            <a:r>
              <a:rPr lang="en-CA" sz="2400" dirty="0" err="1">
                <a:latin typeface="Tahoma" charset="0"/>
                <a:cs typeface="+mn-cs"/>
              </a:rPr>
              <a:t>Nfld</a:t>
            </a:r>
            <a:r>
              <a:rPr lang="en-CA" sz="2400" dirty="0">
                <a:latin typeface="Tahoma" charset="0"/>
                <a:cs typeface="+mn-cs"/>
              </a:rPr>
              <a:t> SCTD)</a:t>
            </a:r>
          </a:p>
          <a:p>
            <a:pPr>
              <a:defRPr/>
            </a:pPr>
            <a:r>
              <a:rPr lang="en-US" sz="2400" dirty="0" err="1">
                <a:latin typeface="Tahoma" charset="0"/>
                <a:cs typeface="+mn-cs"/>
              </a:rPr>
              <a:t>McKinlay</a:t>
            </a:r>
            <a:r>
              <a:rPr lang="en-US" sz="2400" dirty="0">
                <a:latin typeface="Tahoma" charset="0"/>
                <a:cs typeface="+mn-cs"/>
              </a:rPr>
              <a:t> Motors has a long-term Honda car dealership</a:t>
            </a:r>
          </a:p>
          <a:p>
            <a:pPr>
              <a:defRPr/>
            </a:pPr>
            <a:r>
              <a:rPr lang="en-US" sz="2400" dirty="0">
                <a:latin typeface="Tahoma" charset="0"/>
                <a:cs typeface="+mn-cs"/>
              </a:rPr>
              <a:t>Contract gave Honda discretion in the allocation of cars</a:t>
            </a:r>
          </a:p>
          <a:p>
            <a:pPr>
              <a:defRPr/>
            </a:pPr>
            <a:r>
              <a:rPr lang="en-US" sz="2400" dirty="0">
                <a:latin typeface="Tahoma" charset="0"/>
                <a:cs typeface="+mn-cs"/>
              </a:rPr>
              <a:t>Honda proceeded to execute a </a:t>
            </a:r>
            <a:r>
              <a:rPr lang="ja-JP" altLang="en-US" sz="2400" dirty="0">
                <a:latin typeface="Tahoma" charset="0"/>
                <a:cs typeface="+mn-cs"/>
              </a:rPr>
              <a:t>“</a:t>
            </a:r>
            <a:r>
              <a:rPr lang="en-US" sz="2400" dirty="0">
                <a:latin typeface="Tahoma" charset="0"/>
                <a:cs typeface="+mn-cs"/>
              </a:rPr>
              <a:t>downward allocation spiral</a:t>
            </a:r>
            <a:r>
              <a:rPr lang="ja-JP" altLang="en-US" sz="2400" dirty="0">
                <a:latin typeface="Tahoma" charset="0"/>
                <a:cs typeface="+mn-cs"/>
              </a:rPr>
              <a:t>”</a:t>
            </a:r>
            <a:r>
              <a:rPr lang="en-US" sz="2400" dirty="0">
                <a:latin typeface="Tahoma" charset="0"/>
                <a:cs typeface="+mn-cs"/>
              </a:rPr>
              <a:t> because it </a:t>
            </a:r>
            <a:r>
              <a:rPr lang="en-US" sz="2400" dirty="0" err="1">
                <a:latin typeface="Tahoma" charset="0"/>
                <a:cs typeface="+mn-cs"/>
              </a:rPr>
              <a:t>wasn</a:t>
            </a:r>
            <a:r>
              <a:rPr lang="ja-JP" altLang="en-US" sz="2400" dirty="0">
                <a:latin typeface="Tahoma" charset="0"/>
                <a:cs typeface="+mn-cs"/>
              </a:rPr>
              <a:t>’</a:t>
            </a:r>
            <a:r>
              <a:rPr lang="en-US" sz="2400" dirty="0">
                <a:latin typeface="Tahoma" charset="0"/>
                <a:cs typeface="+mn-cs"/>
              </a:rPr>
              <a:t>t satisfied with the level of </a:t>
            </a:r>
            <a:r>
              <a:rPr lang="ja-JP" altLang="en-US" sz="2400" dirty="0">
                <a:latin typeface="Tahoma" charset="0"/>
                <a:cs typeface="+mn-cs"/>
              </a:rPr>
              <a:t>“</a:t>
            </a:r>
            <a:r>
              <a:rPr lang="en-US" sz="2400" dirty="0">
                <a:latin typeface="Tahoma" charset="0"/>
                <a:cs typeface="+mn-cs"/>
              </a:rPr>
              <a:t>pizzazz</a:t>
            </a:r>
            <a:r>
              <a:rPr lang="ja-JP" altLang="en-US" sz="2400" dirty="0">
                <a:latin typeface="Tahoma" charset="0"/>
                <a:cs typeface="+mn-cs"/>
              </a:rPr>
              <a:t>”</a:t>
            </a:r>
            <a:r>
              <a:rPr lang="en-US" sz="2400" dirty="0">
                <a:latin typeface="Tahoma" charset="0"/>
                <a:cs typeface="+mn-cs"/>
              </a:rPr>
              <a:t> of the dealership </a:t>
            </a:r>
          </a:p>
          <a:p>
            <a:pPr>
              <a:defRPr/>
            </a:pPr>
            <a:r>
              <a:rPr lang="en-US" sz="2400" dirty="0">
                <a:latin typeface="Tahoma" charset="0"/>
                <a:cs typeface="+mn-cs"/>
              </a:rPr>
              <a:t>Held (Trial level </a:t>
            </a:r>
            <a:r>
              <a:rPr lang="en-US" sz="2400" dirty="0" err="1">
                <a:latin typeface="Tahoma" charset="0"/>
                <a:cs typeface="+mn-cs"/>
              </a:rPr>
              <a:t>Nfld</a:t>
            </a:r>
            <a:r>
              <a:rPr lang="en-US" sz="2400" dirty="0">
                <a:latin typeface="Tahoma" charset="0"/>
                <a:cs typeface="+mn-cs"/>
              </a:rPr>
              <a:t>):  Honda acted in bad faith in the exercise of its discretion to allocate cars</a:t>
            </a:r>
          </a:p>
          <a:p>
            <a:pPr>
              <a:defRPr/>
            </a:pPr>
            <a:r>
              <a:rPr lang="en-US" sz="2400" dirty="0">
                <a:latin typeface="Tahoma" charset="0"/>
                <a:cs typeface="+mn-cs"/>
              </a:rPr>
              <a:t>There is an </a:t>
            </a:r>
            <a:r>
              <a:rPr lang="ja-JP" altLang="en-US" sz="2400" dirty="0">
                <a:latin typeface="Tahoma" charset="0"/>
                <a:cs typeface="+mn-cs"/>
              </a:rPr>
              <a:t>“</a:t>
            </a:r>
            <a:r>
              <a:rPr lang="en-US" sz="2400" dirty="0">
                <a:latin typeface="Tahoma" charset="0"/>
                <a:cs typeface="+mn-cs"/>
              </a:rPr>
              <a:t>implied term…that parties act toward each other in their business dealings in good faith</a:t>
            </a:r>
            <a:r>
              <a:rPr lang="ja-JP" altLang="en-US" sz="2400" dirty="0">
                <a:latin typeface="Tahoma" charset="0"/>
                <a:cs typeface="+mn-cs"/>
              </a:rPr>
              <a:t>”</a:t>
            </a:r>
            <a:endParaRPr lang="en-CA" sz="2400" dirty="0">
              <a:latin typeface="Tahoma" charset="0"/>
              <a:cs typeface="+mn-cs"/>
            </a:endParaRPr>
          </a:p>
          <a:p>
            <a:pPr>
              <a:defRPr/>
            </a:pPr>
            <a:endParaRPr lang="en-US" dirty="0">
              <a:latin typeface="Tahoma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For example</a:t>
            </a:r>
            <a:endParaRPr lang="en-CA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n"/>
              <a:defRPr/>
            </a:pPr>
            <a:r>
              <a:rPr lang="en-US" sz="2800" i="1" dirty="0" smtClean="0">
                <a:ea typeface="+mn-ea"/>
                <a:cs typeface="+mn-cs"/>
              </a:rPr>
              <a:t>Gateway Realty v. </a:t>
            </a:r>
            <a:r>
              <a:rPr lang="en-US" sz="2800" i="1" dirty="0" err="1" smtClean="0">
                <a:ea typeface="+mn-ea"/>
                <a:cs typeface="+mn-cs"/>
              </a:rPr>
              <a:t>Arton</a:t>
            </a:r>
            <a:r>
              <a:rPr lang="en-US" sz="2800" i="1" dirty="0" smtClean="0">
                <a:ea typeface="+mn-ea"/>
                <a:cs typeface="+mn-cs"/>
              </a:rPr>
              <a:t> Holdings </a:t>
            </a:r>
            <a:r>
              <a:rPr lang="en-US" sz="2000" dirty="0" smtClean="0">
                <a:ea typeface="+mn-ea"/>
                <a:cs typeface="+mn-cs"/>
              </a:rPr>
              <a:t>(1991) 106 NSR (2d) 180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sz="2200" dirty="0" smtClean="0">
                <a:ea typeface="+mn-ea"/>
                <a:cs typeface="+mn-cs"/>
              </a:rPr>
              <a:t>2 competing shopping </a:t>
            </a:r>
            <a:r>
              <a:rPr lang="en-US" sz="2200" dirty="0" err="1" smtClean="0">
                <a:ea typeface="+mn-ea"/>
                <a:cs typeface="+mn-cs"/>
              </a:rPr>
              <a:t>centres</a:t>
            </a:r>
            <a:endParaRPr lang="en-US" sz="2200" dirty="0" smtClean="0">
              <a:ea typeface="+mn-ea"/>
              <a:cs typeface="+mn-cs"/>
            </a:endParaRPr>
          </a:p>
          <a:p>
            <a:pPr>
              <a:buFont typeface="Wingdings" pitchFamily="2" charset="2"/>
              <a:buChar char="n"/>
              <a:defRPr/>
            </a:pPr>
            <a:r>
              <a:rPr lang="en-US" sz="2200" dirty="0" smtClean="0">
                <a:ea typeface="+mn-ea"/>
                <a:cs typeface="+mn-cs"/>
              </a:rPr>
              <a:t>Zellers is anchor tenant of Gateway </a:t>
            </a:r>
            <a:r>
              <a:rPr lang="en-US" sz="2200" dirty="0">
                <a:ea typeface="+mn-ea"/>
                <a:cs typeface="+mn-cs"/>
              </a:rPr>
              <a:t>C</a:t>
            </a:r>
            <a:r>
              <a:rPr lang="en-US" sz="2200" dirty="0" smtClean="0">
                <a:ea typeface="+mn-ea"/>
                <a:cs typeface="+mn-cs"/>
              </a:rPr>
              <a:t>entre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sz="2200" dirty="0" err="1" smtClean="0">
                <a:ea typeface="+mn-ea"/>
                <a:cs typeface="+mn-cs"/>
              </a:rPr>
              <a:t>Arton</a:t>
            </a:r>
            <a:r>
              <a:rPr lang="en-US" sz="2200" dirty="0" smtClean="0">
                <a:ea typeface="+mn-ea"/>
                <a:cs typeface="+mn-cs"/>
              </a:rPr>
              <a:t> convinces Zellers to relocate to its </a:t>
            </a:r>
            <a:r>
              <a:rPr lang="en-US" sz="2200" dirty="0">
                <a:ea typeface="+mn-ea"/>
                <a:cs typeface="+mn-cs"/>
              </a:rPr>
              <a:t>C</a:t>
            </a:r>
            <a:r>
              <a:rPr lang="en-US" sz="2200" dirty="0" smtClean="0">
                <a:ea typeface="+mn-ea"/>
                <a:cs typeface="+mn-cs"/>
              </a:rPr>
              <a:t>entre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sz="2200" dirty="0" smtClean="0">
                <a:ea typeface="+mn-ea"/>
                <a:cs typeface="+mn-cs"/>
              </a:rPr>
              <a:t>Zellers has 17 years left on its lease in Gateway </a:t>
            </a:r>
            <a:r>
              <a:rPr lang="en-US" sz="2200" dirty="0">
                <a:ea typeface="+mn-ea"/>
                <a:cs typeface="+mn-cs"/>
              </a:rPr>
              <a:t>C</a:t>
            </a:r>
            <a:r>
              <a:rPr lang="en-US" sz="2200" dirty="0" smtClean="0">
                <a:ea typeface="+mn-ea"/>
                <a:cs typeface="+mn-cs"/>
              </a:rPr>
              <a:t>entre and has assignment of lease clause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sz="2200" dirty="0" smtClean="0">
                <a:ea typeface="+mn-ea"/>
                <a:cs typeface="+mn-cs"/>
              </a:rPr>
              <a:t>Zellers assigns lease to </a:t>
            </a:r>
            <a:r>
              <a:rPr lang="en-US" sz="2200" dirty="0" err="1" smtClean="0">
                <a:ea typeface="+mn-ea"/>
                <a:cs typeface="+mn-cs"/>
              </a:rPr>
              <a:t>Arton</a:t>
            </a:r>
            <a:r>
              <a:rPr lang="en-US" sz="2200" dirty="0" smtClean="0">
                <a:ea typeface="+mn-ea"/>
                <a:cs typeface="+mn-cs"/>
              </a:rPr>
              <a:t> and </a:t>
            </a:r>
            <a:r>
              <a:rPr lang="en-US" sz="2200" dirty="0" err="1" smtClean="0">
                <a:ea typeface="+mn-ea"/>
                <a:cs typeface="+mn-cs"/>
              </a:rPr>
              <a:t>Arton</a:t>
            </a:r>
            <a:r>
              <a:rPr lang="en-US" sz="2200" dirty="0" smtClean="0">
                <a:ea typeface="+mn-ea"/>
                <a:cs typeface="+mn-cs"/>
              </a:rPr>
              <a:t> proceeds to leave premises vacant! 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sz="2200" dirty="0" smtClean="0">
                <a:ea typeface="+mn-ea"/>
                <a:cs typeface="+mn-cs"/>
              </a:rPr>
              <a:t>Obligation not to exercise the contract in a harmful manner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sz="2200" dirty="0" smtClean="0">
                <a:ea typeface="+mn-ea"/>
                <a:cs typeface="+mn-cs"/>
              </a:rPr>
              <a:t>Contracting parties must respect community standards of honesty, reasonableness or fairness</a:t>
            </a:r>
          </a:p>
          <a:p>
            <a:pPr>
              <a:buFont typeface="Wingdings" pitchFamily="2" charset="2"/>
              <a:buChar char="n"/>
              <a:defRPr/>
            </a:pPr>
            <a:endParaRPr lang="en-CA" dirty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i="1" dirty="0" err="1" smtClean="0">
                <a:ea typeface="+mj-ea"/>
                <a:cs typeface="+mj-cs"/>
              </a:rPr>
              <a:t>Bhasin</a:t>
            </a:r>
            <a:r>
              <a:rPr lang="en-US" i="1" dirty="0" smtClean="0">
                <a:ea typeface="+mj-ea"/>
                <a:cs typeface="+mj-cs"/>
              </a:rPr>
              <a:t> v. </a:t>
            </a:r>
            <a:r>
              <a:rPr lang="en-US" i="1" dirty="0" err="1" smtClean="0">
                <a:ea typeface="+mj-ea"/>
                <a:cs typeface="+mj-cs"/>
              </a:rPr>
              <a:t>Hrynew</a:t>
            </a:r>
            <a:r>
              <a:rPr lang="en-US" i="1" dirty="0" smtClean="0">
                <a:ea typeface="+mj-ea"/>
                <a:cs typeface="+mj-cs"/>
              </a:rPr>
              <a:t> </a:t>
            </a:r>
            <a:r>
              <a:rPr lang="en-US" dirty="0" smtClean="0">
                <a:ea typeface="+mj-ea"/>
                <a:cs typeface="+mj-cs"/>
              </a:rPr>
              <a:t/>
            </a:r>
            <a:br>
              <a:rPr lang="en-US" dirty="0" smtClean="0">
                <a:ea typeface="+mj-ea"/>
                <a:cs typeface="+mj-cs"/>
              </a:rPr>
            </a:br>
            <a:r>
              <a:rPr lang="en-US" sz="3600" dirty="0" smtClean="0">
                <a:ea typeface="+mj-ea"/>
                <a:cs typeface="+mj-cs"/>
              </a:rPr>
              <a:t>November 2014</a:t>
            </a:r>
            <a:endParaRPr lang="en-CA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100" dirty="0">
                <a:latin typeface="Tahoma" charset="0"/>
                <a:cs typeface="+mn-cs"/>
              </a:rPr>
              <a:t>B: enrollment director for Can-Am since 1989.  The parties have a commercial dealership agreement (3 year term but renewable unless 6 months notice given to terminate)</a:t>
            </a:r>
          </a:p>
          <a:p>
            <a:pPr>
              <a:defRPr/>
            </a:pPr>
            <a:r>
              <a:rPr lang="en-US" sz="2100" dirty="0">
                <a:latin typeface="Tahoma" charset="0"/>
                <a:cs typeface="+mn-cs"/>
              </a:rPr>
              <a:t>H: a competitor enrollment director who wants to capture B</a:t>
            </a:r>
            <a:r>
              <a:rPr lang="en-CA" sz="2100" dirty="0">
                <a:latin typeface="Tahoma" charset="0"/>
                <a:cs typeface="+mn-cs"/>
              </a:rPr>
              <a:t>’s lucrative market share</a:t>
            </a:r>
          </a:p>
          <a:p>
            <a:pPr>
              <a:defRPr/>
            </a:pPr>
            <a:r>
              <a:rPr lang="en-US" sz="2100" dirty="0">
                <a:latin typeface="Tahoma" charset="0"/>
                <a:cs typeface="+mn-cs"/>
              </a:rPr>
              <a:t>H proposes a merger which B rejects</a:t>
            </a:r>
          </a:p>
          <a:p>
            <a:pPr>
              <a:defRPr/>
            </a:pPr>
            <a:r>
              <a:rPr lang="en-US" sz="2100" dirty="0">
                <a:latin typeface="Tahoma" charset="0"/>
                <a:cs typeface="+mn-cs"/>
              </a:rPr>
              <a:t>H and Can-Am work in tandem</a:t>
            </a:r>
          </a:p>
          <a:p>
            <a:pPr>
              <a:defRPr/>
            </a:pPr>
            <a:r>
              <a:rPr lang="en-US" sz="2100" dirty="0">
                <a:latin typeface="Tahoma" charset="0"/>
                <a:cs typeface="+mn-cs"/>
              </a:rPr>
              <a:t>Can-Am appoints H to be trading officer to review enrollment directors</a:t>
            </a:r>
            <a:r>
              <a:rPr lang="ja-JP" altLang="en-US" sz="2100" dirty="0">
                <a:latin typeface="Tahoma" charset="0"/>
                <a:cs typeface="+mn-cs"/>
              </a:rPr>
              <a:t>’</a:t>
            </a:r>
            <a:r>
              <a:rPr lang="en-US" sz="2100" dirty="0">
                <a:latin typeface="Tahoma" charset="0"/>
                <a:cs typeface="+mn-cs"/>
              </a:rPr>
              <a:t> compliance with securities law (B alleges this is a conflict of interest and refuses to cooperate)</a:t>
            </a:r>
          </a:p>
          <a:p>
            <a:pPr>
              <a:defRPr/>
            </a:pPr>
            <a:r>
              <a:rPr lang="en-US" sz="2100" dirty="0">
                <a:latin typeface="Tahoma" charset="0"/>
                <a:cs typeface="+mn-cs"/>
              </a:rPr>
              <a:t>Can-Am misled B about its ultimate intention (to merge the 2 businesses) and when B refused to allow H to audit his records, Can-Am gives notice to terminate the agreement.</a:t>
            </a:r>
          </a:p>
          <a:p>
            <a:pPr>
              <a:defRPr/>
            </a:pPr>
            <a:endParaRPr lang="en-US" sz="2800" dirty="0">
              <a:latin typeface="Tahoma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>
                <a:ea typeface="+mj-ea"/>
                <a:cs typeface="+mj-cs"/>
              </a:rPr>
              <a:t>What is wrong with that?</a:t>
            </a:r>
            <a:endParaRPr lang="en-CA" sz="3600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Trial Judge: 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400" dirty="0">
                <a:ea typeface="+mn-ea"/>
                <a:cs typeface="+mn-cs"/>
              </a:rPr>
              <a:t>	</a:t>
            </a:r>
            <a:r>
              <a:rPr lang="en-US" sz="2200" dirty="0" smtClean="0">
                <a:ea typeface="+mn-ea"/>
                <a:cs typeface="+mn-cs"/>
              </a:rPr>
              <a:t>Contract was analogous to a franchise contract and therefore court could apply duty of good faith.  Here, there was a lack of good faith because the exercise of the non-renewal clause was done in a dishonest and misleading manner and for an improper purpose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  <a:cs typeface="+mn-cs"/>
              </a:rPr>
              <a:t>Alberta C.A. reversed:  </a:t>
            </a:r>
          </a:p>
          <a:p>
            <a:pPr lvl="1">
              <a:buFont typeface="Wingdings" pitchFamily="2" charset="2"/>
              <a:buChar char="n"/>
              <a:defRPr/>
            </a:pPr>
            <a:r>
              <a:rPr lang="en-US" sz="2200" dirty="0" smtClean="0"/>
              <a:t>No general duty of good faith </a:t>
            </a:r>
          </a:p>
          <a:p>
            <a:pPr lvl="1">
              <a:buFont typeface="Wingdings" pitchFamily="2" charset="2"/>
              <a:buChar char="n"/>
              <a:defRPr/>
            </a:pPr>
            <a:r>
              <a:rPr lang="en-US" sz="2200" dirty="0" smtClean="0"/>
              <a:t>Court cannot imply a duty that goes against an express term of the contract (entire agreement clause)</a:t>
            </a:r>
          </a:p>
          <a:p>
            <a:pPr lvl="1">
              <a:buFont typeface="Wingdings" pitchFamily="2" charset="2"/>
              <a:buChar char="n"/>
              <a:defRPr/>
            </a:pPr>
            <a:r>
              <a:rPr lang="en-US" sz="2200" dirty="0" smtClean="0"/>
              <a:t>Motive for triggering non-renewal was not restricted under the contract</a:t>
            </a:r>
            <a:endParaRPr lang="en-C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Arial" charset="0"/>
                <a:cs typeface="+mj-cs"/>
              </a:rPr>
              <a:t>Supreme Court of Canada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>
                <a:latin typeface="Tahoma" charset="0"/>
                <a:cs typeface="+mn-cs"/>
              </a:rPr>
              <a:t>1.	Acknowledges good faith contractual performance as a </a:t>
            </a:r>
            <a:r>
              <a:rPr lang="ja-JP" altLang="en-US" sz="2400">
                <a:latin typeface="Tahoma" charset="0"/>
                <a:cs typeface="+mn-cs"/>
              </a:rPr>
              <a:t>“</a:t>
            </a:r>
            <a:r>
              <a:rPr lang="en-US" sz="2400">
                <a:latin typeface="Tahoma" charset="0"/>
                <a:cs typeface="+mn-cs"/>
              </a:rPr>
              <a:t>general organizing principle</a:t>
            </a:r>
            <a:r>
              <a:rPr lang="ja-JP" altLang="en-US" sz="2400">
                <a:latin typeface="Tahoma" charset="0"/>
                <a:cs typeface="+mn-cs"/>
              </a:rPr>
              <a:t>”</a:t>
            </a:r>
            <a:r>
              <a:rPr lang="en-US" sz="2400">
                <a:latin typeface="Tahoma" charset="0"/>
                <a:cs typeface="+mn-cs"/>
              </a:rPr>
              <a:t> in Canadian common law</a:t>
            </a:r>
          </a:p>
          <a:p>
            <a:pPr>
              <a:defRPr/>
            </a:pPr>
            <a:r>
              <a:rPr lang="en-US" sz="2400">
                <a:latin typeface="Tahoma" charset="0"/>
                <a:cs typeface="+mn-cs"/>
              </a:rPr>
              <a:t>2.	Recognizes a common law duty which applies to all contracts to act honestly in the performance of contractual obligations	</a:t>
            </a:r>
          </a:p>
          <a:p>
            <a:pPr>
              <a:defRPr/>
            </a:pPr>
            <a:r>
              <a:rPr lang="en-US" sz="2400">
                <a:latin typeface="Tahoma" charset="0"/>
                <a:cs typeface="+mn-cs"/>
              </a:rPr>
              <a:t>3.	This will be:</a:t>
            </a:r>
          </a:p>
          <a:p>
            <a:pPr lvl="1">
              <a:defRPr/>
            </a:pPr>
            <a:r>
              <a:rPr lang="en-US" sz="2400">
                <a:latin typeface="Tahoma" charset="0"/>
              </a:rPr>
              <a:t>a. just</a:t>
            </a:r>
          </a:p>
          <a:p>
            <a:pPr lvl="1">
              <a:defRPr/>
            </a:pPr>
            <a:r>
              <a:rPr lang="en-US" sz="2400">
                <a:latin typeface="Tahoma" charset="0"/>
              </a:rPr>
              <a:t>b. accord with the reasonable expectations of commercial parties and</a:t>
            </a:r>
          </a:p>
          <a:p>
            <a:pPr lvl="1">
              <a:defRPr/>
            </a:pPr>
            <a:r>
              <a:rPr lang="en-US" sz="2400">
                <a:latin typeface="Tahoma" charset="0"/>
              </a:rPr>
              <a:t>c. won</a:t>
            </a:r>
            <a:r>
              <a:rPr lang="ja-JP" altLang="en-US" sz="2400">
                <a:latin typeface="Tahoma" charset="0"/>
              </a:rPr>
              <a:t>’</a:t>
            </a:r>
            <a:r>
              <a:rPr lang="en-US" sz="2400">
                <a:latin typeface="Tahoma" charset="0"/>
              </a:rPr>
              <a:t>t detract from commercial certainty</a:t>
            </a:r>
          </a:p>
          <a:p>
            <a:pPr>
              <a:buFont typeface="Wingdings" charset="0"/>
              <a:buNone/>
              <a:defRPr/>
            </a:pPr>
            <a:r>
              <a:rPr lang="en-US" sz="2800">
                <a:latin typeface="Tahoma" charset="0"/>
                <a:cs typeface="+mn-cs"/>
              </a:rPr>
              <a:t>	</a:t>
            </a: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2286000" y="2967038"/>
            <a:ext cx="457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English Law</a:t>
            </a:r>
            <a:r>
              <a:rPr lang="en-US" sz="2800" dirty="0" smtClean="0"/>
              <a:t>: </a:t>
            </a:r>
            <a:r>
              <a:rPr lang="en-US" sz="2800" i="1" dirty="0" smtClean="0"/>
              <a:t>Yam </a:t>
            </a:r>
            <a:r>
              <a:rPr lang="en-US" sz="2800" i="1" dirty="0" err="1" smtClean="0"/>
              <a:t>Seng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Pte</a:t>
            </a:r>
            <a:r>
              <a:rPr lang="en-US" sz="2800" i="1" dirty="0" smtClean="0"/>
              <a:t> Ltd v. International Trade Corp </a:t>
            </a:r>
            <a:r>
              <a:rPr lang="en-US" sz="2800" dirty="0" smtClean="0"/>
              <a:t>[2013] EWHC 111 (QB)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“Never underestimate the influence of football”</a:t>
            </a:r>
          </a:p>
          <a:p>
            <a:r>
              <a:rPr lang="en-US" sz="2400" dirty="0" smtClean="0"/>
              <a:t>In the contract of distribution </a:t>
            </a:r>
            <a:r>
              <a:rPr lang="en-US" sz="2400" dirty="0"/>
              <a:t>of Manchester United branded </a:t>
            </a:r>
            <a:r>
              <a:rPr lang="en-US" sz="2400" dirty="0" smtClean="0"/>
              <a:t>fragrances </a:t>
            </a:r>
            <a:r>
              <a:rPr lang="en-US" sz="2400" dirty="0" err="1" smtClean="0"/>
              <a:t>Leggatt</a:t>
            </a:r>
            <a:r>
              <a:rPr lang="en-US" sz="2400" dirty="0" smtClean="0"/>
              <a:t>, J stated: “the </a:t>
            </a:r>
            <a:r>
              <a:rPr lang="en-US" sz="2400" dirty="0"/>
              <a:t>traditional </a:t>
            </a:r>
            <a:r>
              <a:rPr lang="en-US" sz="2400" dirty="0" smtClean="0"/>
              <a:t>English hostility </a:t>
            </a:r>
            <a:r>
              <a:rPr lang="en-US" sz="2400" dirty="0"/>
              <a:t>towards a doctrine of good faith in the performance of contracts, to the extent that it still persists, </a:t>
            </a:r>
            <a:r>
              <a:rPr lang="en-US" sz="2400" dirty="0" smtClean="0"/>
              <a:t>is </a:t>
            </a:r>
            <a:r>
              <a:rPr lang="en-US" sz="2400" u="sng" dirty="0" smtClean="0"/>
              <a:t>misplaced</a:t>
            </a:r>
            <a:r>
              <a:rPr lang="en-US" sz="2400" dirty="0" smtClean="0"/>
              <a:t>”</a:t>
            </a:r>
          </a:p>
          <a:p>
            <a:r>
              <a:rPr lang="en-US" sz="2400" dirty="0" smtClean="0"/>
              <a:t>Refusing to recognize the doctrine is “swimming against the tide” (civil law countries and the U.S.)</a:t>
            </a:r>
          </a:p>
          <a:p>
            <a:r>
              <a:rPr lang="en-US" sz="2400" dirty="0" smtClean="0"/>
              <a:t>There is a “general norm” = expectation of honesty </a:t>
            </a:r>
          </a:p>
          <a:p>
            <a:r>
              <a:rPr lang="en-US" sz="2400" dirty="0" smtClean="0"/>
              <a:t>No “improper, commercially unacceptable or unconscionable” conduct.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751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Good Faith</a:t>
            </a:r>
            <a:endParaRPr lang="en-CA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n"/>
              <a:defRPr/>
            </a:pPr>
            <a:r>
              <a:rPr lang="en-US" sz="2800" dirty="0" smtClean="0">
                <a:ea typeface="+mn-ea"/>
                <a:cs typeface="+mn-cs"/>
              </a:rPr>
              <a:t>1.	What is it that lawyers need to know about the duty of good faith in:</a:t>
            </a:r>
          </a:p>
          <a:p>
            <a:pPr lvl="1">
              <a:buFont typeface="Wingdings" pitchFamily="2" charset="2"/>
              <a:buChar char="n"/>
              <a:defRPr/>
            </a:pPr>
            <a:r>
              <a:rPr lang="en-US" sz="2400" dirty="0" smtClean="0"/>
              <a:t>A. Quebec</a:t>
            </a:r>
          </a:p>
          <a:p>
            <a:pPr lvl="1">
              <a:buFont typeface="Wingdings" pitchFamily="2" charset="2"/>
              <a:buChar char="n"/>
              <a:defRPr/>
            </a:pPr>
            <a:r>
              <a:rPr lang="en-US" sz="2400" dirty="0" smtClean="0"/>
              <a:t>B. Common law Canada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sz="2800" dirty="0" smtClean="0">
                <a:ea typeface="+mn-ea"/>
                <a:cs typeface="+mn-cs"/>
              </a:rPr>
              <a:t>2.	Examine good faith through the lens of two important and recent decisions</a:t>
            </a:r>
          </a:p>
          <a:p>
            <a:pPr lvl="1">
              <a:buFont typeface="Wingdings" pitchFamily="2" charset="2"/>
              <a:buChar char="n"/>
              <a:defRPr/>
            </a:pPr>
            <a:r>
              <a:rPr lang="en-US" sz="2400" i="1" dirty="0" err="1" smtClean="0"/>
              <a:t>Bhasin</a:t>
            </a:r>
            <a:r>
              <a:rPr lang="en-US" sz="2400" i="1" dirty="0" smtClean="0"/>
              <a:t> v. </a:t>
            </a:r>
            <a:r>
              <a:rPr lang="en-US" sz="2400" i="1" dirty="0" err="1" smtClean="0"/>
              <a:t>Hrynew</a:t>
            </a:r>
            <a:r>
              <a:rPr lang="en-US" sz="2400" i="1" dirty="0" smtClean="0"/>
              <a:t> </a:t>
            </a:r>
            <a:r>
              <a:rPr lang="en-US" sz="2400" dirty="0"/>
              <a:t> </a:t>
            </a:r>
            <a:r>
              <a:rPr lang="en-US" sz="2400" dirty="0" smtClean="0"/>
              <a:t>2014 SCC 71 (Common Law)</a:t>
            </a:r>
          </a:p>
          <a:p>
            <a:pPr lvl="1">
              <a:buFont typeface="Wingdings" pitchFamily="2" charset="2"/>
              <a:buChar char="n"/>
              <a:defRPr/>
            </a:pPr>
            <a:r>
              <a:rPr lang="en-US" sz="2400" i="1" dirty="0" smtClean="0"/>
              <a:t>Churchill Falls (Labrador) Corp v. Hydro-Quebec </a:t>
            </a:r>
            <a:r>
              <a:rPr lang="en-US" sz="2400" dirty="0" smtClean="0"/>
              <a:t>2014 QCCS 3590</a:t>
            </a:r>
            <a:endParaRPr lang="en-US" sz="2400" i="1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en-US" sz="2800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229600" cy="1143000"/>
          </a:xfrm>
        </p:spPr>
        <p:txBody>
          <a:bodyPr/>
          <a:lstStyle/>
          <a:p>
            <a:r>
              <a:rPr lang="en-US" sz="4000" dirty="0" smtClean="0"/>
              <a:t>Unpacking the Decision – What exactly does </a:t>
            </a:r>
            <a:r>
              <a:rPr lang="en-US" sz="4000" i="1" dirty="0" err="1" smtClean="0"/>
              <a:t>Bhasin</a:t>
            </a:r>
            <a:r>
              <a:rPr lang="en-US" sz="4000" i="1" dirty="0" smtClean="0"/>
              <a:t> v </a:t>
            </a:r>
            <a:r>
              <a:rPr lang="en-US" sz="4000" i="1" dirty="0" err="1" smtClean="0"/>
              <a:t>Hrynew</a:t>
            </a:r>
            <a:r>
              <a:rPr lang="en-US" sz="4000" i="1" dirty="0" smtClean="0"/>
              <a:t> </a:t>
            </a:r>
            <a:r>
              <a:rPr lang="en-US" sz="4000" dirty="0" smtClean="0"/>
              <a:t>do?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Academic opinion is divided</a:t>
            </a:r>
          </a:p>
          <a:p>
            <a:r>
              <a:rPr lang="en-US" sz="2800" dirty="0" smtClean="0"/>
              <a:t>Some herald it as a landmark decision that radically changes the law for the better</a:t>
            </a:r>
          </a:p>
          <a:p>
            <a:r>
              <a:rPr lang="en-US" sz="2800" dirty="0" smtClean="0"/>
              <a:t>Others are less </a:t>
            </a:r>
            <a:r>
              <a:rPr lang="en-US" sz="2800" dirty="0" err="1" smtClean="0"/>
              <a:t>favourable</a:t>
            </a:r>
            <a:r>
              <a:rPr lang="en-US" sz="2800" dirty="0" smtClean="0"/>
              <a:t>.  One academic said, “we </a:t>
            </a:r>
            <a:r>
              <a:rPr lang="en-US" sz="2800" dirty="0"/>
              <a:t>see good faith raising its ugly head again, courtesy of the SCC in </a:t>
            </a:r>
            <a:r>
              <a:rPr lang="en-US" sz="2800" i="1" dirty="0" err="1"/>
              <a:t>Bhasin</a:t>
            </a:r>
            <a:r>
              <a:rPr lang="en-US" sz="2800" i="1" dirty="0"/>
              <a:t> v </a:t>
            </a:r>
            <a:r>
              <a:rPr lang="en-US" sz="2800" i="1" dirty="0" err="1" smtClean="0"/>
              <a:t>Hrynew</a:t>
            </a:r>
            <a:r>
              <a:rPr lang="en-US" sz="2800" dirty="0" smtClean="0"/>
              <a:t>, </a:t>
            </a:r>
            <a:r>
              <a:rPr lang="en-US" sz="2800" dirty="0"/>
              <a:t>and trying as ever to commingle focused argument with vacuous </a:t>
            </a:r>
            <a:r>
              <a:rPr lang="en-US" sz="2800" dirty="0" smtClean="0"/>
              <a:t>verbiage”</a:t>
            </a:r>
          </a:p>
          <a:p>
            <a:r>
              <a:rPr lang="en-US" sz="2800" dirty="0" smtClean="0"/>
              <a:t>Others limit its scope to the narrow duty of honesty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2607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What is the scope of the new general duty of good faith?</a:t>
            </a:r>
          </a:p>
          <a:p>
            <a:r>
              <a:rPr lang="en-US" sz="2800" dirty="0" smtClean="0"/>
              <a:t>On what basis does it make its way into Canadian common law?</a:t>
            </a:r>
          </a:p>
          <a:p>
            <a:r>
              <a:rPr lang="en-US" sz="2800" dirty="0" smtClean="0"/>
              <a:t>How to meet arguments of autonomy of the will and freedom of contract?</a:t>
            </a:r>
          </a:p>
          <a:p>
            <a:r>
              <a:rPr lang="en-US" sz="2800" dirty="0" smtClean="0"/>
              <a:t>Can parties contract out of it?</a:t>
            </a:r>
          </a:p>
          <a:p>
            <a:r>
              <a:rPr lang="en-US" sz="2800" dirty="0" smtClean="0"/>
              <a:t>How will it not bring uncertainty into the law?</a:t>
            </a:r>
          </a:p>
        </p:txBody>
      </p:sp>
    </p:spTree>
    <p:extLst>
      <p:ext uri="{BB962C8B-B14F-4D97-AF65-F5344CB8AC3E}">
        <p14:creationId xmlns:p14="http://schemas.microsoft.com/office/powerpoint/2010/main" val="34830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Good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Cromwell, J is careful to limit the scope of his judgment</a:t>
            </a:r>
          </a:p>
          <a:p>
            <a:r>
              <a:rPr lang="en-US" dirty="0" smtClean="0"/>
              <a:t>“Incremental change”</a:t>
            </a:r>
          </a:p>
          <a:p>
            <a:r>
              <a:rPr lang="en-US" dirty="0" smtClean="0"/>
              <a:t>“Highly context specific”</a:t>
            </a:r>
          </a:p>
          <a:p>
            <a:r>
              <a:rPr lang="en-US" dirty="0" smtClean="0"/>
              <a:t>Focus on dishonesty:  “there is a general duty of honesty in contractual performance”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35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Divided Academic Opinion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“Don’t be a scumbag” and “</a:t>
            </a:r>
            <a:r>
              <a:rPr lang="en-US" dirty="0"/>
              <a:t>b</a:t>
            </a:r>
            <a:r>
              <a:rPr lang="en-US" dirty="0" smtClean="0"/>
              <a:t>ehave decently”</a:t>
            </a:r>
          </a:p>
          <a:p>
            <a:r>
              <a:rPr lang="en-US" dirty="0" smtClean="0"/>
              <a:t>“(Merely) a general duty of honesty”</a:t>
            </a:r>
          </a:p>
          <a:p>
            <a:pPr lvl="1"/>
            <a:r>
              <a:rPr lang="en-US" dirty="0" smtClean="0"/>
              <a:t>It only </a:t>
            </a:r>
            <a:r>
              <a:rPr lang="en-US" dirty="0"/>
              <a:t>requires that </a:t>
            </a:r>
            <a:r>
              <a:rPr lang="en-US" dirty="0" smtClean="0"/>
              <a:t>“parties </a:t>
            </a:r>
            <a:r>
              <a:rPr lang="en-US" dirty="0"/>
              <a:t>must not lie or otherwise knowingly mislead each other about matters directly linked to the performance of the </a:t>
            </a:r>
            <a:r>
              <a:rPr lang="en-US" dirty="0" smtClean="0"/>
              <a:t>contract” (Justice Cromwell)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79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with Quebec’s Duty of Good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While honesty is part of the duty, it is not limited to it</a:t>
            </a:r>
          </a:p>
          <a:p>
            <a:r>
              <a:rPr lang="en-US" sz="2800" i="1" dirty="0" err="1" smtClean="0"/>
              <a:t>Houle</a:t>
            </a:r>
            <a:r>
              <a:rPr lang="en-US" sz="2800" i="1" dirty="0" smtClean="0"/>
              <a:t> </a:t>
            </a:r>
            <a:r>
              <a:rPr lang="en-US" sz="2800" dirty="0" smtClean="0"/>
              <a:t>and article 7 CCQ:  extends to unreasonable </a:t>
            </a:r>
            <a:r>
              <a:rPr lang="en-US" sz="2800" dirty="0" err="1" smtClean="0"/>
              <a:t>behaviour</a:t>
            </a:r>
            <a:r>
              <a:rPr lang="en-US" sz="2800" dirty="0" smtClean="0"/>
              <a:t> </a:t>
            </a:r>
            <a:endParaRPr lang="en-US" sz="2800" dirty="0"/>
          </a:p>
          <a:p>
            <a:r>
              <a:rPr lang="en-US" sz="2800" dirty="0" smtClean="0"/>
              <a:t>Arguably the facts of </a:t>
            </a:r>
            <a:r>
              <a:rPr lang="en-US" sz="2800" i="1" dirty="0" err="1" smtClean="0"/>
              <a:t>Soucisse</a:t>
            </a:r>
            <a:r>
              <a:rPr lang="en-US" sz="2800" i="1" dirty="0" smtClean="0"/>
              <a:t> </a:t>
            </a:r>
            <a:r>
              <a:rPr lang="en-US" sz="2800" dirty="0" smtClean="0"/>
              <a:t>could fall within the dishonesty standard</a:t>
            </a:r>
          </a:p>
          <a:p>
            <a:r>
              <a:rPr lang="en-US" sz="2800" dirty="0" smtClean="0"/>
              <a:t>Hard to construct the facts of </a:t>
            </a:r>
            <a:r>
              <a:rPr lang="en-US" sz="2800" i="1" dirty="0" err="1" smtClean="0"/>
              <a:t>Houle</a:t>
            </a:r>
            <a:r>
              <a:rPr lang="en-US" sz="2800" i="1" dirty="0" smtClean="0"/>
              <a:t> </a:t>
            </a:r>
            <a:r>
              <a:rPr lang="en-US" sz="2800" dirty="0" smtClean="0"/>
              <a:t>in a similar way (actions were sudden</a:t>
            </a:r>
            <a:r>
              <a:rPr lang="en-US" sz="2800" dirty="0"/>
              <a:t>, </a:t>
            </a:r>
            <a:r>
              <a:rPr lang="en-US" sz="2800" dirty="0" smtClean="0"/>
              <a:t>impulsive</a:t>
            </a:r>
            <a:r>
              <a:rPr lang="en-US" sz="2800" dirty="0"/>
              <a:t> </a:t>
            </a:r>
            <a:r>
              <a:rPr lang="en-US" sz="2800" dirty="0" smtClean="0"/>
              <a:t>and harmful but not dishonest)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8979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Legal Basis of the Duty of Good Faith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Quebec:  implied (by law) obligation of the contract, now codified</a:t>
            </a:r>
          </a:p>
          <a:p>
            <a:r>
              <a:rPr lang="en-US" dirty="0" smtClean="0"/>
              <a:t>Common Law:  unclear</a:t>
            </a:r>
          </a:p>
          <a:p>
            <a:r>
              <a:rPr lang="en-US" dirty="0" smtClean="0"/>
              <a:t>Is it a duty imposed by law?</a:t>
            </a:r>
          </a:p>
          <a:p>
            <a:r>
              <a:rPr lang="en-US" dirty="0" smtClean="0"/>
              <a:t>Or is it one that is implied in fact according to the reasonable intentions of the parties?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43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Implied Obligation versus Imposed Duty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Yam </a:t>
            </a:r>
            <a:r>
              <a:rPr lang="en-US" i="1" dirty="0" err="1" smtClean="0"/>
              <a:t>Seng</a:t>
            </a:r>
            <a:r>
              <a:rPr lang="en-US" i="1" dirty="0" smtClean="0"/>
              <a:t> </a:t>
            </a:r>
            <a:r>
              <a:rPr lang="en-US" dirty="0" smtClean="0"/>
              <a:t>decision in the UK: “basis…is the presumed intention of the parties”</a:t>
            </a:r>
          </a:p>
          <a:p>
            <a:r>
              <a:rPr lang="en-US" dirty="0" smtClean="0"/>
              <a:t>“Parties bind themselves in order to co-operate to their mutual benefit”</a:t>
            </a:r>
          </a:p>
          <a:p>
            <a:r>
              <a:rPr lang="en-US" dirty="0" smtClean="0"/>
              <a:t>According to one Canadian commentator:</a:t>
            </a:r>
          </a:p>
          <a:p>
            <a:pPr lvl="1"/>
            <a:r>
              <a:rPr lang="en-US" dirty="0" smtClean="0"/>
              <a:t>“it’s </a:t>
            </a:r>
            <a:r>
              <a:rPr lang="en-US" dirty="0"/>
              <a:t>impossible to conceive of any contractual relation </a:t>
            </a:r>
            <a:r>
              <a:rPr lang="en-US" dirty="0" smtClean="0"/>
              <a:t>as </a:t>
            </a:r>
            <a:r>
              <a:rPr lang="en-US" dirty="0"/>
              <a:t>not being infused with obligations of good </a:t>
            </a:r>
            <a:r>
              <a:rPr lang="en-US" dirty="0" smtClean="0"/>
              <a:t>faith”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73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/>
              <a:t>Bhasin</a:t>
            </a:r>
            <a:r>
              <a:rPr lang="en-US" i="1" dirty="0" smtClean="0"/>
              <a:t> v. </a:t>
            </a:r>
            <a:r>
              <a:rPr lang="en-US" i="1" dirty="0" err="1" smtClean="0"/>
              <a:t>Hrynew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“Commercial parties reasonably expect a basic level of honesty and good faith in contractual dealings” (</a:t>
            </a:r>
            <a:r>
              <a:rPr lang="en-US" dirty="0" err="1" smtClean="0"/>
              <a:t>para</a:t>
            </a:r>
            <a:r>
              <a:rPr lang="en-US" dirty="0" smtClean="0"/>
              <a:t> 60)</a:t>
            </a:r>
          </a:p>
          <a:p>
            <a:r>
              <a:rPr lang="en-US" dirty="0" smtClean="0"/>
              <a:t>On the other hand…</a:t>
            </a:r>
          </a:p>
          <a:p>
            <a:r>
              <a:rPr lang="en-US" dirty="0" smtClean="0"/>
              <a:t>“this should not be thought of as an implied term, but a general doctrine of contract law that imposes as a contractual duty a minimum standard of honest contractual performance” (</a:t>
            </a:r>
            <a:r>
              <a:rPr lang="en-US" dirty="0" err="1" smtClean="0"/>
              <a:t>para</a:t>
            </a:r>
            <a:r>
              <a:rPr lang="en-US" dirty="0" smtClean="0"/>
              <a:t> 74)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Freedom of Contract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Note difference in approach of </a:t>
            </a:r>
            <a:r>
              <a:rPr lang="en-US" sz="2800" dirty="0" err="1" smtClean="0"/>
              <a:t>L’Heureux-Dubé</a:t>
            </a:r>
            <a:r>
              <a:rPr lang="en-US" sz="2800" dirty="0" smtClean="0"/>
              <a:t>, J. in </a:t>
            </a:r>
            <a:r>
              <a:rPr lang="en-US" sz="2800" i="1" dirty="0" err="1" smtClean="0"/>
              <a:t>Houle</a:t>
            </a:r>
            <a:r>
              <a:rPr lang="en-US" sz="2800" i="1" dirty="0" smtClean="0"/>
              <a:t> </a:t>
            </a:r>
            <a:r>
              <a:rPr lang="en-US" sz="2800" dirty="0" smtClean="0"/>
              <a:t>and Cromwell, J. in </a:t>
            </a:r>
            <a:r>
              <a:rPr lang="en-US" sz="2800" i="1" dirty="0" err="1" smtClean="0"/>
              <a:t>Bhasin</a:t>
            </a:r>
            <a:r>
              <a:rPr lang="en-US" sz="2800" i="1" dirty="0" smtClean="0"/>
              <a:t> v. </a:t>
            </a:r>
            <a:r>
              <a:rPr lang="en-US" sz="2800" i="1" dirty="0" err="1" smtClean="0"/>
              <a:t>Hrynew</a:t>
            </a:r>
            <a:endParaRPr lang="en-US" sz="2800" i="1" dirty="0" smtClean="0"/>
          </a:p>
          <a:p>
            <a:pPr lvl="1"/>
            <a:r>
              <a:rPr lang="en-US" dirty="0" smtClean="0"/>
              <a:t>“While </a:t>
            </a:r>
            <a:r>
              <a:rPr lang="en-US" dirty="0"/>
              <a:t>the doctrine may represent a departure from the absolutist approach of previous decades, consecrated in the well-known maxim "</a:t>
            </a:r>
            <a:r>
              <a:rPr lang="en-US" i="1" dirty="0"/>
              <a:t>la </a:t>
            </a:r>
            <a:r>
              <a:rPr lang="en-US" i="1" dirty="0" err="1"/>
              <a:t>volonté</a:t>
            </a:r>
            <a:r>
              <a:rPr lang="en-US" i="1" dirty="0"/>
              <a:t> des parties fait </a:t>
            </a:r>
            <a:r>
              <a:rPr lang="en-US" i="1" dirty="0" err="1"/>
              <a:t>loi</a:t>
            </a:r>
            <a:r>
              <a:rPr lang="en-US" i="1" dirty="0"/>
              <a:t>"</a:t>
            </a:r>
            <a:r>
              <a:rPr lang="en-US" dirty="0"/>
              <a:t> (the intent of the parties is the governing factor), it inserts itself into today's trend towards a just and fair approach to rights and </a:t>
            </a:r>
            <a:r>
              <a:rPr lang="en-US" dirty="0" smtClean="0"/>
              <a:t>obligations” </a:t>
            </a:r>
            <a:r>
              <a:rPr lang="en-US" dirty="0" err="1" smtClean="0"/>
              <a:t>L’Heureux-Dubé</a:t>
            </a:r>
            <a:r>
              <a:rPr lang="en-US" dirty="0" smtClean="0"/>
              <a:t> in </a:t>
            </a:r>
            <a:r>
              <a:rPr lang="en-US" i="1" dirty="0" err="1" smtClean="0"/>
              <a:t>Houle</a:t>
            </a: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84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Freedom of Contract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“[T]he duty of honest performance interferes very little with freedom of contract, since parties will rarely expect that their contracts permit dishonest performance of their obligations” Cromwell, J in </a:t>
            </a:r>
            <a:r>
              <a:rPr lang="en-US" i="1" dirty="0" err="1" smtClean="0"/>
              <a:t>Bhasin</a:t>
            </a:r>
            <a:r>
              <a:rPr lang="en-US" i="1" dirty="0" smtClean="0"/>
              <a:t> v. </a:t>
            </a:r>
            <a:r>
              <a:rPr lang="en-US" i="1" dirty="0" err="1" smtClean="0"/>
              <a:t>Hryew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para</a:t>
            </a:r>
            <a:r>
              <a:rPr lang="en-US" dirty="0" smtClean="0"/>
              <a:t> 76)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53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Arial" charset="0"/>
                <a:cs typeface="+mj-cs"/>
              </a:rPr>
              <a:t>But is it also…</a:t>
            </a:r>
            <a:endParaRPr lang="en-CA">
              <a:latin typeface="Arial" charset="0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n"/>
              <a:defRPr/>
            </a:pPr>
            <a:r>
              <a:rPr lang="en-US" sz="2800" dirty="0" smtClean="0">
                <a:ea typeface="+mn-ea"/>
                <a:cs typeface="+mn-cs"/>
              </a:rPr>
              <a:t>3</a:t>
            </a:r>
            <a:r>
              <a:rPr lang="en-US" sz="2000" dirty="0" smtClean="0">
                <a:ea typeface="+mn-ea"/>
                <a:cs typeface="+mn-cs"/>
              </a:rPr>
              <a:t>.	</a:t>
            </a:r>
            <a:r>
              <a:rPr lang="en-US" sz="2800" dirty="0" smtClean="0">
                <a:ea typeface="+mn-ea"/>
                <a:cs typeface="+mn-cs"/>
              </a:rPr>
              <a:t>To see the evolutionary capacity of law and the use of creativity in legal argumentation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sz="2800" dirty="0" smtClean="0">
                <a:ea typeface="+mn-ea"/>
                <a:cs typeface="+mn-cs"/>
              </a:rPr>
              <a:t>4.	To see the cross-fertilization of ideas:</a:t>
            </a:r>
          </a:p>
          <a:p>
            <a:pPr lvl="1">
              <a:buFont typeface="Wingdings" pitchFamily="2" charset="2"/>
              <a:buChar char="n"/>
              <a:defRPr/>
            </a:pPr>
            <a:r>
              <a:rPr lang="en-US" sz="2400" dirty="0" smtClean="0"/>
              <a:t>A. as between legal traditions (civil and common law) and </a:t>
            </a:r>
          </a:p>
          <a:p>
            <a:pPr lvl="1">
              <a:buFont typeface="Wingdings" pitchFamily="2" charset="2"/>
              <a:buChar char="n"/>
              <a:defRPr/>
            </a:pPr>
            <a:r>
              <a:rPr lang="en-US" sz="2400" dirty="0" smtClean="0"/>
              <a:t>B. as between legal systems within a single legal tradition (the potential influence of German civil law on Quebec civil law)</a:t>
            </a:r>
            <a:endParaRPr lang="en-US" dirty="0" smtClean="0"/>
          </a:p>
          <a:p>
            <a:pPr>
              <a:buFont typeface="Wingdings" pitchFamily="2" charset="2"/>
              <a:buChar char="n"/>
              <a:defRPr/>
            </a:pPr>
            <a:endParaRPr lang="en-CA" dirty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can parties contract out of the duty?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Alberta CA held this duty was contrary to the express terms of the parties’ contract and that they implicitly contracted out of it.</a:t>
            </a:r>
          </a:p>
          <a:p>
            <a:r>
              <a:rPr lang="en-US" dirty="0" smtClean="0"/>
              <a:t>Cromwell (SCC):  “I would not rule out any role for the agreement of the parties in influencing the scope of honest performance in a particular context”</a:t>
            </a:r>
          </a:p>
        </p:txBody>
      </p:sp>
    </p:spTree>
    <p:extLst>
      <p:ext uri="{BB962C8B-B14F-4D97-AF65-F5344CB8AC3E}">
        <p14:creationId xmlns:p14="http://schemas.microsoft.com/office/powerpoint/2010/main" val="237352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Ability to contract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Cromwell (SCC):  “parties should be free… to </a:t>
            </a:r>
            <a:r>
              <a:rPr lang="en-US" sz="2800" u="sng" dirty="0" smtClean="0"/>
              <a:t>relax </a:t>
            </a:r>
            <a:r>
              <a:rPr lang="en-US" sz="2800" dirty="0" smtClean="0"/>
              <a:t>the requirements of the doctrine as long as they respect its minimum core requirements”</a:t>
            </a:r>
          </a:p>
          <a:p>
            <a:r>
              <a:rPr lang="en-US" sz="2800" dirty="0" smtClean="0"/>
              <a:t>However a “generically worded entire agreement clause” does not suffice</a:t>
            </a:r>
          </a:p>
          <a:p>
            <a:r>
              <a:rPr lang="en-US" sz="2800" dirty="0" smtClean="0"/>
              <a:t>Leggett, J.:  “in practice it is hardly conceivable that contracting parties would attempt expressly to exclude the core requirement to act honestly”. </a:t>
            </a:r>
            <a:r>
              <a:rPr lang="en-US" sz="2800" i="1" dirty="0" smtClean="0"/>
              <a:t>Yam </a:t>
            </a:r>
            <a:r>
              <a:rPr lang="en-US" sz="2800" i="1" dirty="0" err="1" smtClean="0"/>
              <a:t>Seng</a:t>
            </a:r>
            <a:r>
              <a:rPr lang="en-US" sz="2800" i="1" dirty="0" smtClean="0"/>
              <a:t>  (</a:t>
            </a:r>
            <a:r>
              <a:rPr lang="en-US" sz="2800" dirty="0" smtClean="0"/>
              <a:t>Cromwell, J. concurs)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4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Concerns of Uncertainty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“There is nothing unduly vague or unworkable about the concept.  Its application involves no more uncertainty than is inherent in the process of contractual interpretation” </a:t>
            </a:r>
            <a:r>
              <a:rPr lang="en-US" sz="2800" i="1" dirty="0" smtClean="0"/>
              <a:t>Yam </a:t>
            </a:r>
            <a:r>
              <a:rPr lang="en-US" sz="2800" i="1" dirty="0" err="1" smtClean="0"/>
              <a:t>Seng</a:t>
            </a:r>
            <a:endParaRPr lang="en-US" sz="2800" i="1" dirty="0" smtClean="0"/>
          </a:p>
          <a:p>
            <a:r>
              <a:rPr lang="en-US" sz="2800" dirty="0" smtClean="0"/>
              <a:t>Cromwell in </a:t>
            </a:r>
            <a:r>
              <a:rPr lang="en-US" sz="2800" i="1" dirty="0" err="1" smtClean="0"/>
              <a:t>Bhasin</a:t>
            </a:r>
            <a:r>
              <a:rPr lang="en-US" sz="2800" i="1" dirty="0" smtClean="0"/>
              <a:t>:  </a:t>
            </a:r>
            <a:r>
              <a:rPr lang="en-US" sz="2800" dirty="0" smtClean="0"/>
              <a:t>“no risk to commercial certainty”…”the duty is clear and easy to apply” AND</a:t>
            </a:r>
          </a:p>
          <a:p>
            <a:r>
              <a:rPr lang="en-US" sz="2800" dirty="0" smtClean="0"/>
              <a:t>“take comfort from experience of the civil law of Quebec and…the United States”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77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Comparative Law Justification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</a:t>
            </a:r>
            <a:r>
              <a:rPr lang="en-US" i="1" dirty="0" smtClean="0"/>
              <a:t>Yam </a:t>
            </a:r>
            <a:r>
              <a:rPr lang="en-US" i="1" dirty="0" err="1" smtClean="0"/>
              <a:t>Seng</a:t>
            </a:r>
            <a:r>
              <a:rPr lang="en-US" i="1" dirty="0" smtClean="0"/>
              <a:t> </a:t>
            </a:r>
            <a:r>
              <a:rPr lang="en-US" dirty="0" smtClean="0"/>
              <a:t>(UK) and </a:t>
            </a:r>
            <a:r>
              <a:rPr lang="en-US" i="1" dirty="0" err="1" smtClean="0"/>
              <a:t>Bhasin</a:t>
            </a:r>
            <a:r>
              <a:rPr lang="en-US" i="1" dirty="0" smtClean="0"/>
              <a:t> v. </a:t>
            </a:r>
            <a:r>
              <a:rPr lang="en-US" i="1" dirty="0" err="1" smtClean="0"/>
              <a:t>Hrynew</a:t>
            </a:r>
            <a:r>
              <a:rPr lang="en-US" i="1" dirty="0" smtClean="0"/>
              <a:t> </a:t>
            </a:r>
            <a:r>
              <a:rPr lang="en-US" dirty="0" smtClean="0"/>
              <a:t>look to foreign law </a:t>
            </a:r>
          </a:p>
          <a:p>
            <a:r>
              <a:rPr lang="en-US" dirty="0" smtClean="0"/>
              <a:t>Sources:  Civil law countries/Quebec and the U.S. </a:t>
            </a:r>
          </a:p>
          <a:p>
            <a:r>
              <a:rPr lang="en-US" i="1" dirty="0" smtClean="0"/>
              <a:t>Yam </a:t>
            </a:r>
            <a:r>
              <a:rPr lang="en-US" i="1" dirty="0" err="1" smtClean="0"/>
              <a:t>Seng</a:t>
            </a:r>
            <a:r>
              <a:rPr lang="en-US" i="1" dirty="0" smtClean="0"/>
              <a:t>: </a:t>
            </a:r>
            <a:r>
              <a:rPr lang="en-US" dirty="0" smtClean="0"/>
              <a:t>the Common Law is “swimming against the tide”</a:t>
            </a:r>
          </a:p>
          <a:p>
            <a:r>
              <a:rPr lang="en-US" i="1" dirty="0" err="1" smtClean="0"/>
              <a:t>Bhasin</a:t>
            </a:r>
            <a:r>
              <a:rPr lang="en-US" i="1" dirty="0" smtClean="0"/>
              <a:t> v. </a:t>
            </a:r>
            <a:r>
              <a:rPr lang="en-US" i="1" dirty="0" err="1" smtClean="0"/>
              <a:t>Hrynew</a:t>
            </a:r>
            <a:r>
              <a:rPr lang="en-US" i="1" dirty="0" smtClean="0"/>
              <a:t>:  </a:t>
            </a:r>
            <a:r>
              <a:rPr lang="en-US" dirty="0" smtClean="0"/>
              <a:t>explicit reference to Quebec (code and jurisprudence) and U.S.</a:t>
            </a:r>
            <a:endParaRPr lang="en-US" i="1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36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Comparative law provides comfort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“Experience in Quebec and the U.S. shows that even very broad conceptions of the duty of good faith have not impeded contractual activity or contractual stability” </a:t>
            </a:r>
          </a:p>
          <a:p>
            <a:r>
              <a:rPr lang="en-US" dirty="0" smtClean="0"/>
              <a:t>Result:  Can-Am was held to have breached its agreement “when it failed to act honestly with Mr. </a:t>
            </a:r>
            <a:r>
              <a:rPr lang="en-US" dirty="0" err="1" smtClean="0"/>
              <a:t>Bhasin</a:t>
            </a:r>
            <a:r>
              <a:rPr lang="en-US" dirty="0" smtClean="0"/>
              <a:t> in exercising the non-renewal clause”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58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Cross-Fertilization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Quebec civil law gives Court confidence to move the common law forward</a:t>
            </a:r>
          </a:p>
          <a:p>
            <a:r>
              <a:rPr lang="en-US" dirty="0" smtClean="0"/>
              <a:t>Raises a number of counter-currents </a:t>
            </a:r>
          </a:p>
          <a:p>
            <a:r>
              <a:rPr lang="en-US" dirty="0" smtClean="0"/>
              <a:t>On the one hand, we want to maintain the distinctiveness of Canada’s legal traditions (message of the </a:t>
            </a:r>
            <a:r>
              <a:rPr lang="en-US" i="1" dirty="0" err="1" smtClean="0"/>
              <a:t>Nadon</a:t>
            </a:r>
            <a:r>
              <a:rPr lang="en-US" i="1" dirty="0"/>
              <a:t> </a:t>
            </a:r>
            <a:r>
              <a:rPr lang="en-US" i="1" dirty="0" smtClean="0"/>
              <a:t>Reference)</a:t>
            </a:r>
          </a:p>
          <a:p>
            <a:r>
              <a:rPr lang="en-US" dirty="0" smtClean="0"/>
              <a:t>One of the key take-</a:t>
            </a:r>
            <a:r>
              <a:rPr lang="en-US" dirty="0" err="1" smtClean="0"/>
              <a:t>aways</a:t>
            </a:r>
            <a:r>
              <a:rPr lang="en-US" dirty="0" smtClean="0"/>
              <a:t> from Justice </a:t>
            </a:r>
            <a:r>
              <a:rPr lang="en-US" dirty="0" err="1" smtClean="0"/>
              <a:t>LeBel’s</a:t>
            </a:r>
            <a:r>
              <a:rPr lang="en-US" dirty="0" smtClean="0"/>
              <a:t> 14 years on the Supreme Court</a:t>
            </a:r>
          </a:p>
        </p:txBody>
      </p:sp>
    </p:spTree>
    <p:extLst>
      <p:ext uri="{BB962C8B-B14F-4D97-AF65-F5344CB8AC3E}">
        <p14:creationId xmlns:p14="http://schemas.microsoft.com/office/powerpoint/2010/main" val="248620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Cross-Fertilization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ts val="2100"/>
              <a:buFont typeface="Wingdings"/>
              <a:buChar char="n"/>
            </a:pPr>
            <a:r>
              <a:rPr lang="en-US" dirty="0">
                <a:solidFill>
                  <a:srgbClr val="FFFFFF"/>
                </a:solidFill>
                <a:ea typeface="ＭＳ Ｐゴシック"/>
              </a:rPr>
              <a:t>On the other hand, while the duality of Canada’s legal traditions should be maintained and jealously protected, it need not prevent each of the traditions from learning from the other. </a:t>
            </a:r>
            <a:endParaRPr lang="en-US" dirty="0" smtClean="0">
              <a:solidFill>
                <a:srgbClr val="FFFFFF"/>
              </a:solidFill>
              <a:ea typeface="ＭＳ Ｐゴシック"/>
            </a:endParaRPr>
          </a:p>
          <a:p>
            <a:pPr>
              <a:buSzPts val="2100"/>
              <a:buFont typeface="Wingdings"/>
              <a:buChar char="n"/>
            </a:pPr>
            <a:r>
              <a:rPr lang="en-US" dirty="0" smtClean="0">
                <a:solidFill>
                  <a:srgbClr val="FFFFFF"/>
                </a:solidFill>
                <a:ea typeface="ＭＳ Ｐゴシック"/>
              </a:rPr>
              <a:t>Rather</a:t>
            </a:r>
            <a:r>
              <a:rPr lang="en-US" dirty="0">
                <a:solidFill>
                  <a:srgbClr val="FFFFFF"/>
                </a:solidFill>
                <a:ea typeface="ＭＳ Ｐゴシック"/>
              </a:rPr>
              <a:t>, careful and respectful comparative judicial methodology can only influence the development of the law in a positive way. </a:t>
            </a:r>
          </a:p>
          <a:p>
            <a:endParaRPr lang="en-US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5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of Dialogue between Legal Traditions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LeBel</a:t>
            </a:r>
            <a:r>
              <a:rPr lang="en-US" sz="2400" dirty="0" smtClean="0"/>
              <a:t>, J. recognized in </a:t>
            </a:r>
            <a:r>
              <a:rPr lang="en-US" sz="2400" i="1" dirty="0" smtClean="0"/>
              <a:t>Globe and Mail </a:t>
            </a:r>
            <a:r>
              <a:rPr lang="en-US" sz="2400" dirty="0" smtClean="0"/>
              <a:t>(2010 SCC) that certain areas of law are more conducive to convergence given their globalized context</a:t>
            </a:r>
          </a:p>
          <a:p>
            <a:r>
              <a:rPr lang="en-US" sz="2400" dirty="0" smtClean="0"/>
              <a:t>Why should parties be allowed to act differently in the performance of their contract in different Canadian provinces?</a:t>
            </a:r>
          </a:p>
          <a:p>
            <a:r>
              <a:rPr lang="en-US" sz="2400" i="1" dirty="0" err="1" smtClean="0"/>
              <a:t>Bhasin</a:t>
            </a:r>
            <a:r>
              <a:rPr lang="en-US" sz="2400" i="1" dirty="0" smtClean="0"/>
              <a:t> </a:t>
            </a:r>
            <a:r>
              <a:rPr lang="en-US" sz="2400" dirty="0" smtClean="0"/>
              <a:t>is a good example of a decision that seeks to preserve the duality of Canada’s legal traditions while at the same time acknowledging the mutual influence these traditions can have on each other.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70609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1143000"/>
          </a:xfrm>
        </p:spPr>
        <p:txBody>
          <a:bodyPr/>
          <a:lstStyle/>
          <a:p>
            <a:r>
              <a:rPr lang="en-US" sz="3200" dirty="0" smtClean="0"/>
              <a:t>Legal Creativity:  Using Good Faith in the Face of No </a:t>
            </a:r>
            <a:r>
              <a:rPr lang="en-US" sz="3200" dirty="0" err="1" smtClean="0"/>
              <a:t>Imprévision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Can the duty of good faith in contract performance extend as far as requiring parties to renegotiate their contract in the face of extreme changing circumstances?</a:t>
            </a:r>
          </a:p>
          <a:p>
            <a:r>
              <a:rPr lang="en-US" sz="2800" i="1" dirty="0" smtClean="0"/>
              <a:t>Churchill Fall v. Hydro Quebec</a:t>
            </a:r>
          </a:p>
          <a:p>
            <a:r>
              <a:rPr lang="en-US" sz="2800" dirty="0" smtClean="0"/>
              <a:t>German courts have accepted this scope for good faith.  </a:t>
            </a:r>
          </a:p>
          <a:p>
            <a:r>
              <a:rPr lang="en-US" sz="2800" dirty="0" smtClean="0"/>
              <a:t>French and Quebec academics have as well</a:t>
            </a:r>
          </a:p>
          <a:p>
            <a:r>
              <a:rPr lang="en-US" sz="2800" dirty="0" smtClean="0"/>
              <a:t>What will Quebec courts ultimately say?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815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Outline</a:t>
            </a:r>
            <a:endParaRPr lang="en-CA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>
                <a:latin typeface="Tahoma" charset="0"/>
                <a:cs typeface="+mn-cs"/>
              </a:rPr>
              <a:t>A.  Discussion of recent Supreme Court case of </a:t>
            </a:r>
            <a:r>
              <a:rPr lang="en-US" sz="2800" i="1" dirty="0" err="1">
                <a:latin typeface="Tahoma" charset="0"/>
                <a:cs typeface="+mn-cs"/>
              </a:rPr>
              <a:t>Bhasin</a:t>
            </a:r>
            <a:r>
              <a:rPr lang="en-US" sz="2800" i="1" dirty="0">
                <a:latin typeface="Tahoma" charset="0"/>
                <a:cs typeface="+mn-cs"/>
              </a:rPr>
              <a:t> v. </a:t>
            </a:r>
            <a:r>
              <a:rPr lang="en-US" sz="2800" i="1" dirty="0" err="1">
                <a:latin typeface="Tahoma" charset="0"/>
                <a:cs typeface="+mn-cs"/>
              </a:rPr>
              <a:t>Hrynew</a:t>
            </a:r>
            <a:r>
              <a:rPr lang="en-US" sz="2800" dirty="0">
                <a:latin typeface="Tahoma" charset="0"/>
                <a:cs typeface="+mn-cs"/>
              </a:rPr>
              <a:t> which purportedly brings in a general duty of good faith in contract performance in common law Canada (Prof Jukier)</a:t>
            </a:r>
          </a:p>
          <a:p>
            <a:pPr>
              <a:defRPr/>
            </a:pPr>
            <a:r>
              <a:rPr lang="en-US" sz="2800" dirty="0">
                <a:latin typeface="Tahoma" charset="0"/>
                <a:cs typeface="+mn-cs"/>
              </a:rPr>
              <a:t>B.	</a:t>
            </a:r>
            <a:r>
              <a:rPr lang="fr-CA" sz="2800" dirty="0" smtClean="0">
                <a:latin typeface="Tahoma" charset="0"/>
                <a:cs typeface="+mn-cs"/>
              </a:rPr>
              <a:t>Discussion </a:t>
            </a:r>
            <a:r>
              <a:rPr lang="fr-CA" sz="2800" dirty="0">
                <a:latin typeface="Tahoma" charset="0"/>
                <a:cs typeface="+mn-cs"/>
              </a:rPr>
              <a:t>of good </a:t>
            </a:r>
            <a:r>
              <a:rPr lang="fr-CA" sz="2800" dirty="0" err="1">
                <a:latin typeface="Tahoma" charset="0"/>
                <a:cs typeface="+mn-cs"/>
              </a:rPr>
              <a:t>faith</a:t>
            </a:r>
            <a:r>
              <a:rPr lang="fr-CA" sz="2800" dirty="0">
                <a:latin typeface="Tahoma" charset="0"/>
                <a:cs typeface="+mn-cs"/>
              </a:rPr>
              <a:t> in </a:t>
            </a:r>
            <a:r>
              <a:rPr lang="fr-CA" sz="2800" dirty="0" err="1">
                <a:latin typeface="Tahoma" charset="0"/>
                <a:cs typeface="+mn-cs"/>
              </a:rPr>
              <a:t>Quebec</a:t>
            </a:r>
            <a:r>
              <a:rPr lang="fr-CA" sz="2800" dirty="0">
                <a:latin typeface="Tahoma" charset="0"/>
                <a:cs typeface="+mn-cs"/>
              </a:rPr>
              <a:t> </a:t>
            </a:r>
            <a:r>
              <a:rPr lang="fr-CA" sz="2800" dirty="0" err="1">
                <a:latin typeface="Tahoma" charset="0"/>
                <a:cs typeface="+mn-cs"/>
              </a:rPr>
              <a:t>including</a:t>
            </a:r>
            <a:r>
              <a:rPr lang="fr-CA" sz="2800" dirty="0">
                <a:latin typeface="Tahoma" charset="0"/>
                <a:cs typeface="+mn-cs"/>
              </a:rPr>
              <a:t> the </a:t>
            </a:r>
            <a:r>
              <a:rPr lang="fr-CA" sz="2800" dirty="0" err="1">
                <a:latin typeface="Tahoma" charset="0"/>
                <a:cs typeface="+mn-cs"/>
              </a:rPr>
              <a:t>recent</a:t>
            </a:r>
            <a:r>
              <a:rPr lang="fr-CA" sz="2800" dirty="0">
                <a:latin typeface="Tahoma" charset="0"/>
                <a:cs typeface="+mn-cs"/>
              </a:rPr>
              <a:t> </a:t>
            </a:r>
            <a:r>
              <a:rPr lang="fr-CA" sz="2800" dirty="0" err="1">
                <a:latin typeface="Tahoma" charset="0"/>
                <a:cs typeface="+mn-cs"/>
              </a:rPr>
              <a:t>Quebec</a:t>
            </a:r>
            <a:r>
              <a:rPr lang="fr-CA" sz="2800" dirty="0">
                <a:latin typeface="Tahoma" charset="0"/>
                <a:cs typeface="+mn-cs"/>
              </a:rPr>
              <a:t> case of </a:t>
            </a:r>
            <a:r>
              <a:rPr lang="fr-CA" sz="2800" i="1" dirty="0">
                <a:latin typeface="Tahoma" charset="0"/>
                <a:cs typeface="+mn-cs"/>
              </a:rPr>
              <a:t>Churchill </a:t>
            </a:r>
            <a:r>
              <a:rPr lang="fr-CA" sz="2800" i="1" dirty="0" err="1">
                <a:latin typeface="Tahoma" charset="0"/>
                <a:cs typeface="+mn-cs"/>
              </a:rPr>
              <a:t>Falls</a:t>
            </a:r>
            <a:r>
              <a:rPr lang="fr-CA" sz="2800" i="1" dirty="0">
                <a:latin typeface="Tahoma" charset="0"/>
                <a:cs typeface="+mn-cs"/>
              </a:rPr>
              <a:t> v. Hydro Québec </a:t>
            </a:r>
            <a:r>
              <a:rPr lang="fr-CA" sz="2800" dirty="0">
                <a:latin typeface="Tahoma" charset="0"/>
                <a:cs typeface="+mn-cs"/>
              </a:rPr>
              <a:t>(Prof </a:t>
            </a:r>
            <a:r>
              <a:rPr lang="fr-CA" sz="2800" dirty="0" err="1">
                <a:latin typeface="Tahoma" charset="0"/>
                <a:cs typeface="+mn-cs"/>
              </a:rPr>
              <a:t>Cumyn</a:t>
            </a:r>
            <a:r>
              <a:rPr lang="fr-CA" sz="2800" dirty="0">
                <a:latin typeface="Tahoma" charset="0"/>
                <a:cs typeface="+mn-cs"/>
              </a:rPr>
              <a:t>)</a:t>
            </a:r>
            <a:endParaRPr lang="en-CA" sz="2800" dirty="0">
              <a:latin typeface="Tahoma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dirty="0" smtClean="0">
                <a:ea typeface="+mj-ea"/>
                <a:cs typeface="+mj-cs"/>
              </a:rPr>
              <a:t>Mise en contexte</a:t>
            </a:r>
            <a:endParaRPr lang="en-CA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r-CA">
                <a:latin typeface="Tahoma" charset="0"/>
                <a:cs typeface="+mn-cs"/>
              </a:rPr>
              <a:t>Quebec position on good faith:</a:t>
            </a:r>
          </a:p>
          <a:p>
            <a:pPr>
              <a:defRPr/>
            </a:pPr>
            <a:r>
              <a:rPr lang="fr-CA">
                <a:latin typeface="Tahoma" charset="0"/>
                <a:cs typeface="+mn-cs"/>
              </a:rPr>
              <a:t>« Trilogy » of Supreme Court cases (Que) pre-dating the CCQ:</a:t>
            </a:r>
          </a:p>
          <a:p>
            <a:pPr lvl="1">
              <a:defRPr/>
            </a:pPr>
            <a:r>
              <a:rPr lang="fr-CA" i="1">
                <a:latin typeface="Tahoma" charset="0"/>
              </a:rPr>
              <a:t>Banque National v. Soucisse </a:t>
            </a:r>
            <a:r>
              <a:rPr lang="fr-CA" b="1">
                <a:latin typeface="Tahoma" charset="0"/>
              </a:rPr>
              <a:t>1981</a:t>
            </a:r>
            <a:r>
              <a:rPr lang="fr-CA">
                <a:latin typeface="Tahoma" charset="0"/>
              </a:rPr>
              <a:t> 2 SCR 339</a:t>
            </a:r>
          </a:p>
          <a:p>
            <a:pPr lvl="1">
              <a:defRPr/>
            </a:pPr>
            <a:r>
              <a:rPr lang="fr-CA" i="1">
                <a:latin typeface="Tahoma" charset="0"/>
              </a:rPr>
              <a:t>Banque National du Canada v. Houle </a:t>
            </a:r>
            <a:r>
              <a:rPr lang="fr-CA" b="1">
                <a:latin typeface="Tahoma" charset="0"/>
              </a:rPr>
              <a:t>1990</a:t>
            </a:r>
            <a:r>
              <a:rPr lang="fr-CA">
                <a:latin typeface="Tahoma" charset="0"/>
              </a:rPr>
              <a:t> 3 SCR 122</a:t>
            </a:r>
          </a:p>
          <a:p>
            <a:pPr lvl="1">
              <a:defRPr/>
            </a:pPr>
            <a:r>
              <a:rPr lang="fr-CA" i="1">
                <a:latin typeface="Tahoma" charset="0"/>
              </a:rPr>
              <a:t>Banque du Montréal v. Bail </a:t>
            </a:r>
            <a:r>
              <a:rPr lang="en-US" b="1">
                <a:latin typeface="Tahoma" charset="0"/>
              </a:rPr>
              <a:t>1992</a:t>
            </a:r>
            <a:r>
              <a:rPr lang="en-US">
                <a:latin typeface="Tahoma" charset="0"/>
              </a:rPr>
              <a:t> 2 SCR 554</a:t>
            </a:r>
            <a:endParaRPr lang="en-CA" i="1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Good Faith in Quebec</a:t>
            </a:r>
            <a:endParaRPr lang="en-CA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i="1">
                <a:latin typeface="Tahoma" charset="0"/>
                <a:cs typeface="+mn-cs"/>
              </a:rPr>
              <a:t>Soucisse </a:t>
            </a:r>
            <a:r>
              <a:rPr lang="en-US" sz="2800">
                <a:latin typeface="Tahoma" charset="0"/>
                <a:cs typeface="+mn-cs"/>
              </a:rPr>
              <a:t>(1981): SCC (Beetz, J) used former art. 1024 CCLC (now 1434 CCQ) to </a:t>
            </a:r>
            <a:r>
              <a:rPr lang="ja-JP" altLang="en-US" sz="2800">
                <a:latin typeface="Tahoma" charset="0"/>
                <a:cs typeface="+mn-cs"/>
              </a:rPr>
              <a:t>“</a:t>
            </a:r>
            <a:r>
              <a:rPr lang="en-US" sz="2800">
                <a:latin typeface="Tahoma" charset="0"/>
                <a:cs typeface="+mn-cs"/>
              </a:rPr>
              <a:t>imply</a:t>
            </a:r>
            <a:r>
              <a:rPr lang="ja-JP" altLang="en-US" sz="2800">
                <a:latin typeface="Tahoma" charset="0"/>
                <a:cs typeface="+mn-cs"/>
              </a:rPr>
              <a:t>”</a:t>
            </a:r>
            <a:r>
              <a:rPr lang="en-US" sz="2800">
                <a:latin typeface="Tahoma" charset="0"/>
                <a:cs typeface="+mn-cs"/>
              </a:rPr>
              <a:t>, via </a:t>
            </a:r>
            <a:r>
              <a:rPr lang="ja-JP" altLang="en-US" sz="2800">
                <a:latin typeface="Tahoma" charset="0"/>
                <a:cs typeface="+mn-cs"/>
              </a:rPr>
              <a:t>“</a:t>
            </a:r>
            <a:r>
              <a:rPr lang="en-US" sz="2800">
                <a:latin typeface="Tahoma" charset="0"/>
                <a:cs typeface="+mn-cs"/>
              </a:rPr>
              <a:t>equity</a:t>
            </a:r>
            <a:r>
              <a:rPr lang="ja-JP" altLang="en-US" sz="2800">
                <a:latin typeface="Tahoma" charset="0"/>
                <a:cs typeface="+mn-cs"/>
              </a:rPr>
              <a:t>”</a:t>
            </a:r>
            <a:r>
              <a:rPr lang="en-US" sz="2800">
                <a:latin typeface="Tahoma" charset="0"/>
                <a:cs typeface="+mn-cs"/>
              </a:rPr>
              <a:t> an obligation of good faith into the performance of the contract</a:t>
            </a:r>
          </a:p>
          <a:p>
            <a:pPr>
              <a:defRPr/>
            </a:pPr>
            <a:r>
              <a:rPr lang="en-US" sz="2800">
                <a:latin typeface="Tahoma" charset="0"/>
                <a:cs typeface="+mn-cs"/>
              </a:rPr>
              <a:t>The effect was to </a:t>
            </a:r>
            <a:r>
              <a:rPr lang="en-US" sz="2800" u="sng">
                <a:latin typeface="Tahoma" charset="0"/>
                <a:cs typeface="+mn-cs"/>
              </a:rPr>
              <a:t>add</a:t>
            </a:r>
            <a:r>
              <a:rPr lang="en-US" sz="2800">
                <a:latin typeface="Tahoma" charset="0"/>
                <a:cs typeface="+mn-cs"/>
              </a:rPr>
              <a:t> an obligation on the part of the Bank (which was nowhere explicit in the contract) to disclose to heirs a suretyship to which they would otherwise be held</a:t>
            </a:r>
          </a:p>
          <a:p>
            <a:pPr>
              <a:defRPr/>
            </a:pPr>
            <a:r>
              <a:rPr lang="en-US" sz="2800">
                <a:latin typeface="Tahoma" charset="0"/>
                <a:cs typeface="+mn-cs"/>
              </a:rPr>
              <a:t>Failure to do this resulted in a </a:t>
            </a:r>
            <a:r>
              <a:rPr lang="en-US" sz="2800" i="1">
                <a:latin typeface="Tahoma" charset="0"/>
                <a:cs typeface="+mn-cs"/>
              </a:rPr>
              <a:t>fin de non recevoir</a:t>
            </a:r>
            <a:endParaRPr lang="en-CA" sz="2800">
              <a:latin typeface="Tahoma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Good Faith in Quebec</a:t>
            </a:r>
            <a:endParaRPr lang="en-CA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500" i="1">
                <a:latin typeface="Tahoma" charset="0"/>
                <a:cs typeface="+mn-cs"/>
              </a:rPr>
              <a:t>Houle </a:t>
            </a:r>
            <a:r>
              <a:rPr lang="en-US" sz="2500">
                <a:latin typeface="Tahoma" charset="0"/>
                <a:cs typeface="+mn-cs"/>
              </a:rPr>
              <a:t>(1990):  SCC (L</a:t>
            </a:r>
            <a:r>
              <a:rPr lang="ja-JP" altLang="en-US" sz="2500">
                <a:latin typeface="Tahoma" charset="0"/>
                <a:cs typeface="+mn-cs"/>
              </a:rPr>
              <a:t>’</a:t>
            </a:r>
            <a:r>
              <a:rPr lang="en-US" sz="2500">
                <a:latin typeface="Tahoma" charset="0"/>
                <a:cs typeface="+mn-cs"/>
              </a:rPr>
              <a:t>Heureux-Dub</a:t>
            </a:r>
            <a:r>
              <a:rPr lang="fr-CA" sz="2500">
                <a:latin typeface="Tahoma" charset="0"/>
                <a:cs typeface="+mn-cs"/>
              </a:rPr>
              <a:t>é, J</a:t>
            </a:r>
            <a:r>
              <a:rPr lang="en-US" sz="2500">
                <a:latin typeface="Tahoma" charset="0"/>
                <a:cs typeface="+mn-cs"/>
              </a:rPr>
              <a:t>) took </a:t>
            </a:r>
            <a:r>
              <a:rPr lang="en-US" sz="2500" i="1">
                <a:latin typeface="Tahoma" charset="0"/>
                <a:cs typeface="+mn-cs"/>
              </a:rPr>
              <a:t>Soucisse </a:t>
            </a:r>
            <a:r>
              <a:rPr lang="en-US" sz="2500">
                <a:latin typeface="Tahoma" charset="0"/>
                <a:cs typeface="+mn-cs"/>
              </a:rPr>
              <a:t>a few steps further:</a:t>
            </a:r>
          </a:p>
          <a:p>
            <a:pPr>
              <a:defRPr/>
            </a:pPr>
            <a:r>
              <a:rPr lang="en-US" sz="2500">
                <a:latin typeface="Tahoma" charset="0"/>
                <a:cs typeface="+mn-cs"/>
              </a:rPr>
              <a:t>1. Brought in the notion of </a:t>
            </a:r>
            <a:r>
              <a:rPr lang="ja-JP" altLang="en-US" sz="2500">
                <a:latin typeface="Tahoma" charset="0"/>
                <a:cs typeface="+mn-cs"/>
              </a:rPr>
              <a:t>“</a:t>
            </a:r>
            <a:r>
              <a:rPr lang="en-US" sz="2500">
                <a:latin typeface="Tahoma" charset="0"/>
                <a:cs typeface="+mn-cs"/>
              </a:rPr>
              <a:t>abuse of rights</a:t>
            </a:r>
            <a:r>
              <a:rPr lang="ja-JP" altLang="en-US" sz="2500">
                <a:latin typeface="Tahoma" charset="0"/>
                <a:cs typeface="+mn-cs"/>
              </a:rPr>
              <a:t>”</a:t>
            </a:r>
            <a:r>
              <a:rPr lang="en-US" sz="2500">
                <a:latin typeface="Tahoma" charset="0"/>
                <a:cs typeface="+mn-cs"/>
              </a:rPr>
              <a:t> making a party potentially liable in damages even if that party performed a contractual term to its letter</a:t>
            </a:r>
          </a:p>
          <a:p>
            <a:pPr>
              <a:defRPr/>
            </a:pPr>
            <a:r>
              <a:rPr lang="en-US" sz="2500">
                <a:latin typeface="Tahoma" charset="0"/>
                <a:cs typeface="+mn-cs"/>
              </a:rPr>
              <a:t>2. In that sense, good faith could, in effect, </a:t>
            </a:r>
            <a:r>
              <a:rPr lang="en-US" sz="2500" u="sng">
                <a:latin typeface="Tahoma" charset="0"/>
                <a:cs typeface="+mn-cs"/>
              </a:rPr>
              <a:t>override</a:t>
            </a:r>
            <a:r>
              <a:rPr lang="en-US" sz="2500">
                <a:latin typeface="Tahoma" charset="0"/>
                <a:cs typeface="+mn-cs"/>
              </a:rPr>
              <a:t> an express contractual provision (demand loan becomes loan that requires reasonable notice)</a:t>
            </a:r>
          </a:p>
          <a:p>
            <a:pPr>
              <a:defRPr/>
            </a:pPr>
            <a:r>
              <a:rPr lang="en-US" sz="2500">
                <a:latin typeface="Tahoma" charset="0"/>
                <a:cs typeface="+mn-cs"/>
              </a:rPr>
              <a:t>3. Confirmed that good faith requires the reasonable exercise of contractual rights (not simply malicious bad faith)</a:t>
            </a:r>
            <a:endParaRPr lang="en-CA" sz="2500">
              <a:latin typeface="Tahoma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Good Faith in Quebec</a:t>
            </a:r>
            <a:endParaRPr lang="en-CA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600" i="1" dirty="0">
                <a:latin typeface="Tahoma" charset="0"/>
                <a:cs typeface="+mn-cs"/>
              </a:rPr>
              <a:t>Bail </a:t>
            </a:r>
            <a:r>
              <a:rPr lang="en-US" sz="2600" dirty="0">
                <a:latin typeface="Tahoma" charset="0"/>
                <a:cs typeface="+mn-cs"/>
              </a:rPr>
              <a:t>(1992): SCC (</a:t>
            </a:r>
            <a:r>
              <a:rPr lang="en-US" sz="2600" dirty="0" err="1">
                <a:latin typeface="Tahoma" charset="0"/>
                <a:cs typeface="+mn-cs"/>
              </a:rPr>
              <a:t>Gonthier</a:t>
            </a:r>
            <a:r>
              <a:rPr lang="en-US" sz="2600" dirty="0">
                <a:latin typeface="Tahoma" charset="0"/>
                <a:cs typeface="+mn-cs"/>
              </a:rPr>
              <a:t>, J) extends the duty of good faith in the performance </a:t>
            </a:r>
            <a:r>
              <a:rPr lang="en-US" sz="2600" dirty="0" smtClean="0">
                <a:latin typeface="Tahoma" charset="0"/>
                <a:cs typeface="+mn-cs"/>
              </a:rPr>
              <a:t>of </a:t>
            </a:r>
            <a:r>
              <a:rPr lang="en-US" sz="2600" dirty="0">
                <a:latin typeface="Tahoma" charset="0"/>
                <a:cs typeface="+mn-cs"/>
              </a:rPr>
              <a:t>a contract to the </a:t>
            </a:r>
            <a:r>
              <a:rPr lang="en-US" sz="2600" u="sng" dirty="0">
                <a:latin typeface="Tahoma" charset="0"/>
                <a:cs typeface="+mn-cs"/>
              </a:rPr>
              <a:t>formation</a:t>
            </a:r>
            <a:r>
              <a:rPr lang="en-US" sz="2600" dirty="0">
                <a:latin typeface="Tahoma" charset="0"/>
                <a:cs typeface="+mn-cs"/>
              </a:rPr>
              <a:t> of a contract</a:t>
            </a:r>
          </a:p>
          <a:p>
            <a:pPr>
              <a:defRPr/>
            </a:pPr>
            <a:r>
              <a:rPr lang="en-US" sz="2600" dirty="0">
                <a:latin typeface="Tahoma" charset="0"/>
                <a:cs typeface="+mn-cs"/>
              </a:rPr>
              <a:t>Codification:  CCQ brings in 3 relevant provisions that codify jurisprudence:</a:t>
            </a:r>
          </a:p>
          <a:p>
            <a:pPr lvl="1">
              <a:defRPr/>
            </a:pPr>
            <a:r>
              <a:rPr lang="en-US" sz="2200" dirty="0">
                <a:latin typeface="Tahoma" charset="0"/>
              </a:rPr>
              <a:t>Article 1375:  </a:t>
            </a:r>
            <a:r>
              <a:rPr lang="ja-JP" altLang="en-US" sz="2200" dirty="0">
                <a:latin typeface="Tahoma" charset="0"/>
              </a:rPr>
              <a:t>“</a:t>
            </a:r>
            <a:r>
              <a:rPr lang="en-US" sz="2200" dirty="0">
                <a:latin typeface="Tahoma" charset="0"/>
              </a:rPr>
              <a:t>The parties shall conduct themselves in good faith both at the time the obligation is created and at the time it is performed or extinguished</a:t>
            </a:r>
            <a:r>
              <a:rPr lang="ja-JP" altLang="en-US" sz="2200" dirty="0">
                <a:latin typeface="Tahoma" charset="0"/>
              </a:rPr>
              <a:t>”</a:t>
            </a:r>
            <a:endParaRPr lang="en-US" sz="2200" dirty="0">
              <a:latin typeface="Tahoma" charset="0"/>
            </a:endParaRPr>
          </a:p>
          <a:p>
            <a:pPr lvl="1">
              <a:defRPr/>
            </a:pPr>
            <a:r>
              <a:rPr lang="en-US" sz="2200" dirty="0">
                <a:latin typeface="Tahoma" charset="0"/>
              </a:rPr>
              <a:t>Articles 6 and 7:  Article 7 confirms that the doctrine of good faith includes both exercising a right </a:t>
            </a:r>
            <a:r>
              <a:rPr lang="ja-JP" altLang="en-US" sz="2200" dirty="0">
                <a:latin typeface="Tahoma" charset="0"/>
              </a:rPr>
              <a:t>“</a:t>
            </a:r>
            <a:r>
              <a:rPr lang="en-US" sz="2200" dirty="0">
                <a:latin typeface="Tahoma" charset="0"/>
              </a:rPr>
              <a:t>with intent of injuring another </a:t>
            </a:r>
            <a:r>
              <a:rPr lang="en-US" sz="2200" u="sng" dirty="0">
                <a:latin typeface="Tahoma" charset="0"/>
              </a:rPr>
              <a:t>or</a:t>
            </a:r>
            <a:r>
              <a:rPr lang="en-US" sz="2200" dirty="0">
                <a:latin typeface="Tahoma" charset="0"/>
              </a:rPr>
              <a:t> in an excessive and unreasonable manner</a:t>
            </a:r>
            <a:r>
              <a:rPr lang="ja-JP" altLang="en-US" sz="2200" dirty="0">
                <a:latin typeface="Tahoma" charset="0"/>
              </a:rPr>
              <a:t>”</a:t>
            </a:r>
            <a:endParaRPr lang="en-CA" sz="2200" dirty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Upshot of Good Faith in Quebec</a:t>
            </a:r>
            <a:endParaRPr lang="en-CA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>
                <a:latin typeface="Tahoma" charset="0"/>
                <a:cs typeface="+mn-cs"/>
              </a:rPr>
              <a:t>Seen as a </a:t>
            </a:r>
            <a:r>
              <a:rPr lang="ja-JP" altLang="en-US" sz="2800" dirty="0">
                <a:latin typeface="Tahoma" charset="0"/>
                <a:cs typeface="+mn-cs"/>
              </a:rPr>
              <a:t>“</a:t>
            </a:r>
            <a:r>
              <a:rPr lang="en-US" sz="2800" dirty="0">
                <a:latin typeface="Tahoma" charset="0"/>
                <a:cs typeface="+mn-cs"/>
              </a:rPr>
              <a:t>robust</a:t>
            </a:r>
            <a:r>
              <a:rPr lang="ja-JP" altLang="en-US" sz="2800" dirty="0">
                <a:latin typeface="Tahoma" charset="0"/>
                <a:cs typeface="+mn-cs"/>
              </a:rPr>
              <a:t>”</a:t>
            </a:r>
            <a:r>
              <a:rPr lang="en-US" sz="2800" dirty="0">
                <a:latin typeface="Tahoma" charset="0"/>
                <a:cs typeface="+mn-cs"/>
              </a:rPr>
              <a:t> doctrine</a:t>
            </a:r>
          </a:p>
          <a:p>
            <a:pPr>
              <a:defRPr/>
            </a:pPr>
            <a:r>
              <a:rPr lang="en-US" sz="2800" dirty="0">
                <a:latin typeface="Tahoma" charset="0"/>
                <a:cs typeface="+mn-cs"/>
              </a:rPr>
              <a:t>Has gone so far as to imply an obligation to cooperate between franchisor/</a:t>
            </a:r>
            <a:r>
              <a:rPr lang="en-US" sz="2800" dirty="0" err="1">
                <a:latin typeface="Tahoma" charset="0"/>
                <a:cs typeface="+mn-cs"/>
              </a:rPr>
              <a:t>ee</a:t>
            </a:r>
            <a:r>
              <a:rPr lang="en-US" sz="2800" dirty="0">
                <a:latin typeface="Tahoma" charset="0"/>
                <a:cs typeface="+mn-cs"/>
              </a:rPr>
              <a:t> (</a:t>
            </a:r>
            <a:r>
              <a:rPr lang="en-US" sz="2800" i="1" dirty="0" err="1">
                <a:latin typeface="Tahoma" charset="0"/>
                <a:cs typeface="+mn-cs"/>
              </a:rPr>
              <a:t>Provigo</a:t>
            </a:r>
            <a:r>
              <a:rPr lang="en-US" sz="2800" i="1" dirty="0">
                <a:latin typeface="Tahoma" charset="0"/>
                <a:cs typeface="+mn-cs"/>
              </a:rPr>
              <a:t> Distribution v. </a:t>
            </a:r>
            <a:r>
              <a:rPr lang="en-US" sz="2800" i="1" dirty="0" err="1">
                <a:latin typeface="Tahoma" charset="0"/>
                <a:cs typeface="+mn-cs"/>
              </a:rPr>
              <a:t>Supermarch</a:t>
            </a:r>
            <a:r>
              <a:rPr lang="fr-CA" sz="2800" i="1" dirty="0" err="1">
                <a:latin typeface="Tahoma" charset="0"/>
                <a:cs typeface="+mn-cs"/>
              </a:rPr>
              <a:t>é</a:t>
            </a:r>
            <a:r>
              <a:rPr lang="en-US" sz="2800" i="1" dirty="0">
                <a:latin typeface="Tahoma" charset="0"/>
                <a:cs typeface="+mn-cs"/>
              </a:rPr>
              <a:t> ARG </a:t>
            </a:r>
            <a:r>
              <a:rPr lang="en-US" sz="2800" dirty="0">
                <a:latin typeface="Tahoma" charset="0"/>
                <a:cs typeface="+mn-cs"/>
              </a:rPr>
              <a:t>[1998] RJQ 47 (C.A.)</a:t>
            </a:r>
          </a:p>
          <a:p>
            <a:pPr>
              <a:defRPr/>
            </a:pPr>
            <a:r>
              <a:rPr lang="en-US" sz="2800" dirty="0" smtClean="0">
                <a:latin typeface="Tahoma" charset="0"/>
                <a:cs typeface="+mn-cs"/>
              </a:rPr>
              <a:t>Applies </a:t>
            </a:r>
            <a:r>
              <a:rPr lang="en-US" sz="2800" dirty="0">
                <a:latin typeface="Tahoma" charset="0"/>
                <a:cs typeface="+mn-cs"/>
              </a:rPr>
              <a:t>in all contractual contexts, even commercial (unusual for protective doctrines)</a:t>
            </a:r>
          </a:p>
          <a:p>
            <a:pPr>
              <a:defRPr/>
            </a:pPr>
            <a:r>
              <a:rPr lang="en-US" sz="2800" dirty="0" smtClean="0">
                <a:latin typeface="Tahoma" charset="0"/>
                <a:cs typeface="+mn-cs"/>
              </a:rPr>
              <a:t>How </a:t>
            </a:r>
            <a:r>
              <a:rPr lang="en-US" sz="2800" dirty="0">
                <a:latin typeface="Tahoma" charset="0"/>
                <a:cs typeface="+mn-cs"/>
              </a:rPr>
              <a:t>much further can it go?  Can it require parties to renegotiate contracts? </a:t>
            </a:r>
            <a:r>
              <a:rPr lang="en-US" sz="2800" i="1" dirty="0">
                <a:latin typeface="Tahoma" charset="0"/>
                <a:cs typeface="+mn-cs"/>
              </a:rPr>
              <a:t>Churchill Falls?</a:t>
            </a:r>
            <a:endParaRPr lang="en-CA" sz="2800" dirty="0">
              <a:latin typeface="Tahoma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ance">
  <a:themeElements>
    <a:clrScheme name="Balance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336699"/>
      </a:accent1>
      <a:accent2>
        <a:srgbClr val="00B000"/>
      </a:accent2>
      <a:accent3>
        <a:srgbClr val="ACB3C1"/>
      </a:accent3>
      <a:accent4>
        <a:srgbClr val="DADADA"/>
      </a:accent4>
      <a:accent5>
        <a:srgbClr val="ADB8CA"/>
      </a:accent5>
      <a:accent6>
        <a:srgbClr val="009F00"/>
      </a:accent6>
      <a:hlink>
        <a:srgbClr val="00CCFF"/>
      </a:hlink>
      <a:folHlink>
        <a:srgbClr val="B5FFFB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1927</TotalTime>
  <Words>2403</Words>
  <Application>Microsoft Office PowerPoint</Application>
  <PresentationFormat>On-screen Show (4:3)</PresentationFormat>
  <Paragraphs>193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ＭＳ Ｐゴシック</vt:lpstr>
      <vt:lpstr>Arial</vt:lpstr>
      <vt:lpstr>Tahoma</vt:lpstr>
      <vt:lpstr>Wingdings</vt:lpstr>
      <vt:lpstr>Balance</vt:lpstr>
      <vt:lpstr>Good Faith in Contractual Relations</vt:lpstr>
      <vt:lpstr>Good Faith</vt:lpstr>
      <vt:lpstr>But is it also…</vt:lpstr>
      <vt:lpstr>Outline</vt:lpstr>
      <vt:lpstr>Mise en contexte</vt:lpstr>
      <vt:lpstr>Good Faith in Quebec</vt:lpstr>
      <vt:lpstr>Good Faith in Quebec</vt:lpstr>
      <vt:lpstr>Good Faith in Quebec</vt:lpstr>
      <vt:lpstr>Upshot of Good Faith in Quebec</vt:lpstr>
      <vt:lpstr>Common Law?</vt:lpstr>
      <vt:lpstr>Common Law?</vt:lpstr>
      <vt:lpstr>Why the resistance?</vt:lpstr>
      <vt:lpstr>Result…</vt:lpstr>
      <vt:lpstr>For example</vt:lpstr>
      <vt:lpstr>For example</vt:lpstr>
      <vt:lpstr>Bhasin v. Hrynew  November 2014</vt:lpstr>
      <vt:lpstr>What is wrong with that?</vt:lpstr>
      <vt:lpstr>Supreme Court of Canada</vt:lpstr>
      <vt:lpstr>English Law: Yam Seng Pte Ltd v. International Trade Corp [2013] EWHC 111 (QB)</vt:lpstr>
      <vt:lpstr>Unpacking the Decision – What exactly does Bhasin v Hrynew do?</vt:lpstr>
      <vt:lpstr>Questions</vt:lpstr>
      <vt:lpstr>Scope of Good Faith</vt:lpstr>
      <vt:lpstr>Divided Academic Opinion</vt:lpstr>
      <vt:lpstr>Compare with Quebec’s Duty of Good Faith</vt:lpstr>
      <vt:lpstr>Legal Basis of the Duty of Good Faith</vt:lpstr>
      <vt:lpstr>Implied Obligation versus Imposed Duty</vt:lpstr>
      <vt:lpstr>Bhasin v. Hrynew</vt:lpstr>
      <vt:lpstr>Freedom of Contract concerns</vt:lpstr>
      <vt:lpstr>Freedom of Contract concerns</vt:lpstr>
      <vt:lpstr>So can parties contract out of the duty?</vt:lpstr>
      <vt:lpstr>Ability to contract out</vt:lpstr>
      <vt:lpstr>Concerns of Uncertainty</vt:lpstr>
      <vt:lpstr>Comparative Law Justification</vt:lpstr>
      <vt:lpstr>Comparative law provides comfort</vt:lpstr>
      <vt:lpstr>Cross-Fertilization</vt:lpstr>
      <vt:lpstr>Cross-Fertilization</vt:lpstr>
      <vt:lpstr>Value of Dialogue between Legal Traditions</vt:lpstr>
      <vt:lpstr>Legal Creativity:  Using Good Faith in the Face of No Imprévision</vt:lpstr>
    </vt:vector>
  </TitlesOfParts>
  <Company>McGill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Implied Obligations</dc:title>
  <dc:creator>Administrative Desktop - Faculty of Law</dc:creator>
  <cp:lastModifiedBy>John Childs</cp:lastModifiedBy>
  <cp:revision>103</cp:revision>
  <dcterms:created xsi:type="dcterms:W3CDTF">2009-11-25T15:49:27Z</dcterms:created>
  <dcterms:modified xsi:type="dcterms:W3CDTF">2015-02-25T02:01:25Z</dcterms:modified>
</cp:coreProperties>
</file>