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89" r:id="rId2"/>
    <p:sldId id="290" r:id="rId3"/>
    <p:sldId id="340" r:id="rId4"/>
    <p:sldId id="291" r:id="rId5"/>
    <p:sldId id="316" r:id="rId6"/>
    <p:sldId id="292" r:id="rId7"/>
    <p:sldId id="299" r:id="rId8"/>
    <p:sldId id="295" r:id="rId9"/>
    <p:sldId id="298" r:id="rId10"/>
    <p:sldId id="297" r:id="rId11"/>
    <p:sldId id="300" r:id="rId12"/>
    <p:sldId id="301" r:id="rId13"/>
    <p:sldId id="303" r:id="rId14"/>
    <p:sldId id="304" r:id="rId15"/>
    <p:sldId id="305" r:id="rId16"/>
    <p:sldId id="306" r:id="rId17"/>
    <p:sldId id="307" r:id="rId18"/>
    <p:sldId id="321" r:id="rId19"/>
    <p:sldId id="310" r:id="rId20"/>
    <p:sldId id="314" r:id="rId21"/>
    <p:sldId id="318" r:id="rId22"/>
    <p:sldId id="351" r:id="rId23"/>
    <p:sldId id="273" r:id="rId24"/>
    <p:sldId id="313" r:id="rId25"/>
    <p:sldId id="308" r:id="rId26"/>
    <p:sldId id="315" r:id="rId27"/>
    <p:sldId id="309" r:id="rId28"/>
    <p:sldId id="323" r:id="rId29"/>
    <p:sldId id="293" r:id="rId30"/>
    <p:sldId id="327" r:id="rId31"/>
    <p:sldId id="329" r:id="rId32"/>
    <p:sldId id="311" r:id="rId33"/>
    <p:sldId id="331" r:id="rId34"/>
    <p:sldId id="333" r:id="rId35"/>
    <p:sldId id="302" r:id="rId36"/>
    <p:sldId id="336" r:id="rId37"/>
    <p:sldId id="337" r:id="rId38"/>
    <p:sldId id="296" r:id="rId39"/>
    <p:sldId id="342" r:id="rId40"/>
    <p:sldId id="274" r:id="rId41"/>
    <p:sldId id="294" r:id="rId42"/>
    <p:sldId id="33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Gignac - resource-ihse.med" initials="NG-r" lastIdx="1" clrIdx="0">
    <p:extLst>
      <p:ext uri="{19B8F6BF-5375-455C-9EA6-DF929625EA0E}">
        <p15:presenceInfo xmlns:p15="http://schemas.microsoft.com/office/powerpoint/2012/main" userId="S-1-5-21-2570627339-595396017-2782738742-12756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29" autoAdjust="0"/>
    <p:restoredTop sz="94660"/>
  </p:normalViewPr>
  <p:slideViewPr>
    <p:cSldViewPr snapToGrid="0">
      <p:cViewPr varScale="1">
        <p:scale>
          <a:sx n="80" d="100"/>
          <a:sy n="80" d="100"/>
        </p:scale>
        <p:origin x="120" y="7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39A16-3762-429D-BC38-D6287953784B}" type="datetimeFigureOut">
              <a:rPr lang="en-US" smtClean="0"/>
              <a:t>9/25/2019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3C637C-59F1-4572-A785-E658628CB8A0}" type="slidenum">
              <a:rPr lang="en-US" smtClean="0"/>
              <a:t>‹#›</a:t>
            </a:fld>
            <a:endParaRPr lang="en-US"/>
          </a:p>
        </p:txBody>
      </p:sp>
    </p:spTree>
    <p:extLst>
      <p:ext uri="{BB962C8B-B14F-4D97-AF65-F5344CB8AC3E}">
        <p14:creationId xmlns:p14="http://schemas.microsoft.com/office/powerpoint/2010/main" val="479663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21996A-809C-46BA-BADF-50DBE8F60A15}"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FE4FF-4BE4-4698-93EB-8239D442D689}" type="slidenum">
              <a:rPr lang="en-US" smtClean="0"/>
              <a:t>‹#›</a:t>
            </a:fld>
            <a:endParaRPr lang="en-US"/>
          </a:p>
        </p:txBody>
      </p:sp>
    </p:spTree>
    <p:extLst>
      <p:ext uri="{BB962C8B-B14F-4D97-AF65-F5344CB8AC3E}">
        <p14:creationId xmlns:p14="http://schemas.microsoft.com/office/powerpoint/2010/main" val="233957817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1996A-809C-46BA-BADF-50DBE8F60A15}"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FE4FF-4BE4-4698-93EB-8239D442D689}" type="slidenum">
              <a:rPr lang="en-US" smtClean="0"/>
              <a:t>‹#›</a:t>
            </a:fld>
            <a:endParaRPr lang="en-US"/>
          </a:p>
        </p:txBody>
      </p:sp>
    </p:spTree>
    <p:extLst>
      <p:ext uri="{BB962C8B-B14F-4D97-AF65-F5344CB8AC3E}">
        <p14:creationId xmlns:p14="http://schemas.microsoft.com/office/powerpoint/2010/main" val="270974856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1996A-809C-46BA-BADF-50DBE8F60A15}"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FE4FF-4BE4-4698-93EB-8239D442D689}" type="slidenum">
              <a:rPr lang="en-US" smtClean="0"/>
              <a:t>‹#›</a:t>
            </a:fld>
            <a:endParaRPr lang="en-US"/>
          </a:p>
        </p:txBody>
      </p:sp>
    </p:spTree>
    <p:extLst>
      <p:ext uri="{BB962C8B-B14F-4D97-AF65-F5344CB8AC3E}">
        <p14:creationId xmlns:p14="http://schemas.microsoft.com/office/powerpoint/2010/main" val="21119258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1996A-809C-46BA-BADF-50DBE8F60A15}"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FE4FF-4BE4-4698-93EB-8239D442D689}" type="slidenum">
              <a:rPr lang="en-US" smtClean="0"/>
              <a:t>‹#›</a:t>
            </a:fld>
            <a:endParaRPr lang="en-US"/>
          </a:p>
        </p:txBody>
      </p:sp>
    </p:spTree>
    <p:extLst>
      <p:ext uri="{BB962C8B-B14F-4D97-AF65-F5344CB8AC3E}">
        <p14:creationId xmlns:p14="http://schemas.microsoft.com/office/powerpoint/2010/main" val="314186972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D21996A-809C-46BA-BADF-50DBE8F60A15}"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FE4FF-4BE4-4698-93EB-8239D442D689}" type="slidenum">
              <a:rPr lang="en-US" smtClean="0"/>
              <a:t>‹#›</a:t>
            </a:fld>
            <a:endParaRPr lang="en-US"/>
          </a:p>
        </p:txBody>
      </p:sp>
    </p:spTree>
    <p:extLst>
      <p:ext uri="{BB962C8B-B14F-4D97-AF65-F5344CB8AC3E}">
        <p14:creationId xmlns:p14="http://schemas.microsoft.com/office/powerpoint/2010/main" val="59273792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21996A-809C-46BA-BADF-50DBE8F60A15}"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FE4FF-4BE4-4698-93EB-8239D442D689}" type="slidenum">
              <a:rPr lang="en-US" smtClean="0"/>
              <a:t>‹#›</a:t>
            </a:fld>
            <a:endParaRPr lang="en-US"/>
          </a:p>
        </p:txBody>
      </p:sp>
    </p:spTree>
    <p:extLst>
      <p:ext uri="{BB962C8B-B14F-4D97-AF65-F5344CB8AC3E}">
        <p14:creationId xmlns:p14="http://schemas.microsoft.com/office/powerpoint/2010/main" val="267535960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21996A-809C-46BA-BADF-50DBE8F60A15}" type="datetimeFigureOut">
              <a:rPr lang="en-US" smtClean="0"/>
              <a:t>9/25/2019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1FE4FF-4BE4-4698-93EB-8239D442D689}" type="slidenum">
              <a:rPr lang="en-US" smtClean="0"/>
              <a:t>‹#›</a:t>
            </a:fld>
            <a:endParaRPr lang="en-US"/>
          </a:p>
        </p:txBody>
      </p:sp>
    </p:spTree>
    <p:extLst>
      <p:ext uri="{BB962C8B-B14F-4D97-AF65-F5344CB8AC3E}">
        <p14:creationId xmlns:p14="http://schemas.microsoft.com/office/powerpoint/2010/main" val="323633648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21996A-809C-46BA-BADF-50DBE8F60A15}"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1FE4FF-4BE4-4698-93EB-8239D442D689}" type="slidenum">
              <a:rPr lang="en-US" smtClean="0"/>
              <a:t>‹#›</a:t>
            </a:fld>
            <a:endParaRPr lang="en-US"/>
          </a:p>
        </p:txBody>
      </p:sp>
    </p:spTree>
    <p:extLst>
      <p:ext uri="{BB962C8B-B14F-4D97-AF65-F5344CB8AC3E}">
        <p14:creationId xmlns:p14="http://schemas.microsoft.com/office/powerpoint/2010/main" val="26853468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1996A-809C-46BA-BADF-50DBE8F60A15}" type="datetimeFigureOut">
              <a:rPr lang="en-US" smtClean="0"/>
              <a:t>9/25/2019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1FE4FF-4BE4-4698-93EB-8239D442D689}" type="slidenum">
              <a:rPr lang="en-US" smtClean="0"/>
              <a:t>‹#›</a:t>
            </a:fld>
            <a:endParaRPr lang="en-US"/>
          </a:p>
        </p:txBody>
      </p:sp>
    </p:spTree>
    <p:extLst>
      <p:ext uri="{BB962C8B-B14F-4D97-AF65-F5344CB8AC3E}">
        <p14:creationId xmlns:p14="http://schemas.microsoft.com/office/powerpoint/2010/main" val="141312969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D21996A-809C-46BA-BADF-50DBE8F60A15}"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FE4FF-4BE4-4698-93EB-8239D442D689}" type="slidenum">
              <a:rPr lang="en-US" smtClean="0"/>
              <a:t>‹#›</a:t>
            </a:fld>
            <a:endParaRPr lang="en-US"/>
          </a:p>
        </p:txBody>
      </p:sp>
    </p:spTree>
    <p:extLst>
      <p:ext uri="{BB962C8B-B14F-4D97-AF65-F5344CB8AC3E}">
        <p14:creationId xmlns:p14="http://schemas.microsoft.com/office/powerpoint/2010/main" val="368607901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D21996A-809C-46BA-BADF-50DBE8F60A15}"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FE4FF-4BE4-4698-93EB-8239D442D689}" type="slidenum">
              <a:rPr lang="en-US" smtClean="0"/>
              <a:t>‹#›</a:t>
            </a:fld>
            <a:endParaRPr lang="en-US"/>
          </a:p>
        </p:txBody>
      </p:sp>
    </p:spTree>
    <p:extLst>
      <p:ext uri="{BB962C8B-B14F-4D97-AF65-F5344CB8AC3E}">
        <p14:creationId xmlns:p14="http://schemas.microsoft.com/office/powerpoint/2010/main" val="168389691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1996A-809C-46BA-BADF-50DBE8F60A15}" type="datetimeFigureOut">
              <a:rPr lang="en-US" smtClean="0"/>
              <a:t>9/25/2019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FE4FF-4BE4-4698-93EB-8239D442D689}" type="slidenum">
              <a:rPr lang="en-US" smtClean="0"/>
              <a:t>‹#›</a:t>
            </a:fld>
            <a:endParaRPr lang="en-US"/>
          </a:p>
        </p:txBody>
      </p:sp>
    </p:spTree>
    <p:extLst>
      <p:ext uri="{BB962C8B-B14F-4D97-AF65-F5344CB8AC3E}">
        <p14:creationId xmlns:p14="http://schemas.microsoft.com/office/powerpoint/2010/main" val="491443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0" y="2339574"/>
            <a:ext cx="6400800" cy="4271467"/>
          </a:xfrm>
          <a:prstGeom prst="rect">
            <a:avLst/>
          </a:prstGeom>
        </p:spPr>
      </p:pic>
      <p:sp>
        <p:nvSpPr>
          <p:cNvPr id="3" name="Rectangle 2"/>
          <p:cNvSpPr/>
          <p:nvPr/>
        </p:nvSpPr>
        <p:spPr>
          <a:xfrm>
            <a:off x="2467311" y="277471"/>
            <a:ext cx="9560312" cy="2062103"/>
          </a:xfrm>
          <a:prstGeom prst="rect">
            <a:avLst/>
          </a:prstGeom>
        </p:spPr>
        <p:txBody>
          <a:bodyPr wrap="square">
            <a:spAutoFit/>
          </a:bodyPr>
          <a:lstStyle/>
          <a:p>
            <a:pPr algn="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The Centre has served as the focus of a very important community, bringing us in contact with individuals with different experiences, all of whom made their own unique contributions to the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community.</a:t>
            </a:r>
            <a:endParaRPr lang="en-US" sz="3200" dirty="0">
              <a:solidFill>
                <a:schemeClr val="bg1"/>
              </a:solidFill>
              <a:latin typeface="Footlight MT Light" panose="0204060206030A020304" pitchFamily="18" charset="0"/>
            </a:endParaRPr>
          </a:p>
        </p:txBody>
      </p:sp>
      <p:sp>
        <p:nvSpPr>
          <p:cNvPr id="4" name="TextBox 3"/>
          <p:cNvSpPr txBox="1"/>
          <p:nvPr/>
        </p:nvSpPr>
        <p:spPr>
          <a:xfrm>
            <a:off x="9362482" y="2413204"/>
            <a:ext cx="2665141"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Centre</a:t>
            </a:r>
            <a:endParaRPr lang="en-US" sz="2800" dirty="0">
              <a:solidFill>
                <a:schemeClr val="bg1"/>
              </a:solidFill>
              <a:latin typeface="French Script MT" panose="03020402040607040605" pitchFamily="66" charset="0"/>
            </a:endParaRPr>
          </a:p>
        </p:txBody>
      </p:sp>
    </p:spTree>
    <p:extLst>
      <p:ext uri="{BB962C8B-B14F-4D97-AF65-F5344CB8AC3E}">
        <p14:creationId xmlns:p14="http://schemas.microsoft.com/office/powerpoint/2010/main" val="334615191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1341864" y="3345814"/>
            <a:ext cx="9508273" cy="2708434"/>
          </a:xfrm>
          <a:prstGeom prst="rect">
            <a:avLst/>
          </a:prstGeom>
        </p:spPr>
        <p:txBody>
          <a:bodyPr wrap="square">
            <a:spAutoFit/>
          </a:bodyPr>
          <a:lstStyle/>
          <a:p>
            <a:pPr algn="ctr"/>
            <a:r>
              <a:rPr lang="en-US" sz="3400" dirty="0">
                <a:solidFill>
                  <a:schemeClr val="bg1"/>
                </a:solidFill>
                <a:latin typeface="Footlight MT Light" panose="0204060206030A020304" pitchFamily="18" charset="0"/>
              </a:rPr>
              <a:t>The Institute will expand the capacity of the Centre by attracting individuals with different backgrounds and adding significant numbers of graduate students to our community. This should allow us to both expand our mission and better fulfil it.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50" y="323169"/>
            <a:ext cx="3657600" cy="24408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5333" y="323169"/>
            <a:ext cx="3657600" cy="244083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416" y="323169"/>
            <a:ext cx="3657600" cy="2440837"/>
          </a:xfrm>
          <a:prstGeom prst="rect">
            <a:avLst/>
          </a:prstGeom>
        </p:spPr>
      </p:pic>
      <p:sp>
        <p:nvSpPr>
          <p:cNvPr id="7" name="TextBox 6"/>
          <p:cNvSpPr txBox="1"/>
          <p:nvPr/>
        </p:nvSpPr>
        <p:spPr>
          <a:xfrm>
            <a:off x="4332646" y="6112835"/>
            <a:ext cx="3526709"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Institute</a:t>
            </a:r>
            <a:endParaRPr lang="en-US" sz="2800" dirty="0">
              <a:solidFill>
                <a:schemeClr val="bg1"/>
              </a:solidFill>
              <a:latin typeface="French Script MT" panose="03020402040607040605" pitchFamily="66" charset="0"/>
            </a:endParaRPr>
          </a:p>
        </p:txBody>
      </p:sp>
    </p:spTree>
    <p:extLst>
      <p:ext uri="{BB962C8B-B14F-4D97-AF65-F5344CB8AC3E}">
        <p14:creationId xmlns:p14="http://schemas.microsoft.com/office/powerpoint/2010/main" val="227749084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84" y="461172"/>
            <a:ext cx="5029200" cy="364825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931" y="2285297"/>
            <a:ext cx="4846320" cy="4277674"/>
          </a:xfrm>
          <a:prstGeom prst="rect">
            <a:avLst/>
          </a:prstGeom>
        </p:spPr>
      </p:pic>
    </p:spTree>
    <p:extLst>
      <p:ext uri="{BB962C8B-B14F-4D97-AF65-F5344CB8AC3E}">
        <p14:creationId xmlns:p14="http://schemas.microsoft.com/office/powerpoint/2010/main" val="349444220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195" y="289881"/>
            <a:ext cx="4114800" cy="323896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600" y="3349390"/>
            <a:ext cx="4572000" cy="302831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95" y="3829681"/>
            <a:ext cx="5029200" cy="2912883"/>
          </a:xfrm>
          <a:prstGeom prst="rect">
            <a:avLst/>
          </a:prstGeom>
        </p:spPr>
      </p:pic>
      <p:sp>
        <p:nvSpPr>
          <p:cNvPr id="5" name="Rectangle 4"/>
          <p:cNvSpPr/>
          <p:nvPr/>
        </p:nvSpPr>
        <p:spPr>
          <a:xfrm>
            <a:off x="4747491" y="289881"/>
            <a:ext cx="7038109" cy="2062103"/>
          </a:xfrm>
          <a:prstGeom prst="rect">
            <a:avLst/>
          </a:prstGeom>
        </p:spPr>
        <p:txBody>
          <a:bodyPr wrap="square">
            <a:spAutoFit/>
          </a:bodyPr>
          <a:lstStyle/>
          <a:p>
            <a:pPr algn="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To gather for foundational </a:t>
            </a:r>
            <a:r>
              <a:rPr lang="en-US" sz="3200" dirty="0" err="1">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MedEd</a:t>
            </a: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 academic exchanges and productivities, rooted in evidence, experience, expertise,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excellence. </a:t>
            </a:r>
            <a:endParaRPr lang="en-US" sz="3200" dirty="0">
              <a:solidFill>
                <a:schemeClr val="bg1"/>
              </a:solidFill>
              <a:latin typeface="Footlight MT Light" panose="0204060206030A020304" pitchFamily="18" charset="0"/>
            </a:endParaRPr>
          </a:p>
        </p:txBody>
      </p:sp>
      <p:sp>
        <p:nvSpPr>
          <p:cNvPr id="6" name="TextBox 5"/>
          <p:cNvSpPr txBox="1"/>
          <p:nvPr/>
        </p:nvSpPr>
        <p:spPr>
          <a:xfrm>
            <a:off x="9120459" y="2589077"/>
            <a:ext cx="2665141"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Centre</a:t>
            </a:r>
            <a:endParaRPr lang="en-US" sz="2800" dirty="0">
              <a:solidFill>
                <a:schemeClr val="bg1"/>
              </a:solidFill>
              <a:latin typeface="French Script MT" panose="03020402040607040605" pitchFamily="66" charset="0"/>
            </a:endParaRPr>
          </a:p>
        </p:txBody>
      </p:sp>
    </p:spTree>
    <p:extLst>
      <p:ext uri="{BB962C8B-B14F-4D97-AF65-F5344CB8AC3E}">
        <p14:creationId xmlns:p14="http://schemas.microsoft.com/office/powerpoint/2010/main" val="199963674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850" y="157047"/>
            <a:ext cx="4572000" cy="305046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50" y="3565567"/>
            <a:ext cx="4572000" cy="305189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7955" y="1504332"/>
            <a:ext cx="2743200" cy="412247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2260" y="1504332"/>
            <a:ext cx="2742817" cy="4114800"/>
          </a:xfrm>
          <a:prstGeom prst="rect">
            <a:avLst/>
          </a:prstGeom>
        </p:spPr>
      </p:pic>
    </p:spTree>
    <p:extLst>
      <p:ext uri="{BB962C8B-B14F-4D97-AF65-F5344CB8AC3E}">
        <p14:creationId xmlns:p14="http://schemas.microsoft.com/office/powerpoint/2010/main" val="358026799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081" y="2975139"/>
            <a:ext cx="5486400" cy="366125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361" y="481332"/>
            <a:ext cx="3291840" cy="219675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651" y="655788"/>
            <a:ext cx="3657600" cy="5489141"/>
          </a:xfrm>
          <a:prstGeom prst="rect">
            <a:avLst/>
          </a:prstGeom>
        </p:spPr>
      </p:pic>
    </p:spTree>
    <p:extLst>
      <p:ext uri="{BB962C8B-B14F-4D97-AF65-F5344CB8AC3E}">
        <p14:creationId xmlns:p14="http://schemas.microsoft.com/office/powerpoint/2010/main" val="360405719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5606" y="789850"/>
            <a:ext cx="5029200" cy="3355193"/>
          </a:xfrm>
          <a:prstGeom prst="rect">
            <a:avLst/>
          </a:prstGeom>
        </p:spPr>
      </p:pic>
      <p:sp>
        <p:nvSpPr>
          <p:cNvPr id="3" name="Rectangle 2"/>
          <p:cNvSpPr/>
          <p:nvPr/>
        </p:nvSpPr>
        <p:spPr>
          <a:xfrm>
            <a:off x="295563" y="4303455"/>
            <a:ext cx="11637819" cy="2062103"/>
          </a:xfrm>
          <a:prstGeom prst="rect">
            <a:avLst/>
          </a:prstGeom>
        </p:spPr>
        <p:txBody>
          <a:bodyPr wrap="square">
            <a:spAutoFit/>
          </a:bodyPr>
          <a:lstStyle/>
          <a:p>
            <a:pPr algn="ct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The Centre has clearly been very successful in the world of medical education and we have all been privileged and pleased to share in its success. The expanded mission implied in institute status should allow us to reach even higher levels of accomplishment. </a:t>
            </a:r>
            <a:endParaRPr lang="en-US" sz="3200" dirty="0">
              <a:solidFill>
                <a:schemeClr val="bg1"/>
              </a:solidFill>
              <a:latin typeface="Footlight MT Light" panose="0204060206030A020304" pitchFamily="18" charset="0"/>
            </a:endParaRPr>
          </a:p>
        </p:txBody>
      </p:sp>
      <p:sp>
        <p:nvSpPr>
          <p:cNvPr id="4" name="TextBox 3"/>
          <p:cNvSpPr txBox="1"/>
          <p:nvPr/>
        </p:nvSpPr>
        <p:spPr>
          <a:xfrm>
            <a:off x="8562110" y="6334780"/>
            <a:ext cx="2951805"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Institute</a:t>
            </a:r>
            <a:endParaRPr lang="en-US" sz="2800" dirty="0">
              <a:solidFill>
                <a:schemeClr val="bg1"/>
              </a:solidFill>
              <a:latin typeface="French Script MT" panose="03020402040607040605" pitchFamily="66" charset="0"/>
            </a:endParaRPr>
          </a:p>
        </p:txBody>
      </p:sp>
      <p:pic>
        <p:nvPicPr>
          <p:cNvPr id="5" name="Picture 4"/>
          <p:cNvPicPr>
            <a:picLocks noChangeAspect="1"/>
          </p:cNvPicPr>
          <p:nvPr/>
        </p:nvPicPr>
        <p:blipFill>
          <a:blip r:embed="rId3"/>
          <a:stretch>
            <a:fillRect/>
          </a:stretch>
        </p:blipFill>
        <p:spPr>
          <a:xfrm>
            <a:off x="461121" y="434414"/>
            <a:ext cx="4572396" cy="3048264"/>
          </a:xfrm>
          <a:prstGeom prst="rect">
            <a:avLst/>
          </a:prstGeom>
        </p:spPr>
      </p:pic>
    </p:spTree>
    <p:extLst>
      <p:ext uri="{BB962C8B-B14F-4D97-AF65-F5344CB8AC3E}">
        <p14:creationId xmlns:p14="http://schemas.microsoft.com/office/powerpoint/2010/main" val="366183528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377" y="628073"/>
            <a:ext cx="3086100" cy="54864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2515" y="628073"/>
            <a:ext cx="3645030" cy="54864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0873" y="628073"/>
            <a:ext cx="3657600" cy="5486400"/>
          </a:xfrm>
          <a:prstGeom prst="rect">
            <a:avLst/>
          </a:prstGeom>
        </p:spPr>
      </p:pic>
    </p:spTree>
    <p:extLst>
      <p:ext uri="{BB962C8B-B14F-4D97-AF65-F5344CB8AC3E}">
        <p14:creationId xmlns:p14="http://schemas.microsoft.com/office/powerpoint/2010/main" val="406627276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677333" y="382179"/>
            <a:ext cx="8229600" cy="2062103"/>
          </a:xfrm>
          <a:prstGeom prst="rect">
            <a:avLst/>
          </a:prstGeom>
        </p:spPr>
        <p:txBody>
          <a:bodyPr wrap="square">
            <a:spAutoFit/>
          </a:bodyPr>
          <a:lstStyle/>
          <a:p>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An important transformation with the creation of a new exciting era of </a:t>
            </a:r>
            <a:r>
              <a:rPr lang="en-US" sz="3200" dirty="0" err="1">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endeavour</a:t>
            </a: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 and innovation - all within the profile accorded to an academic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institute. </a:t>
            </a:r>
            <a:endParaRPr lang="en-US" sz="3200" dirty="0">
              <a:solidFill>
                <a:schemeClr val="bg1"/>
              </a:solidFill>
              <a:latin typeface="Footlight MT Light" panose="0204060206030A020304" pitchFamily="18" charset="0"/>
            </a:endParaRPr>
          </a:p>
        </p:txBody>
      </p:sp>
      <p:sp>
        <p:nvSpPr>
          <p:cNvPr id="3" name="TextBox 2"/>
          <p:cNvSpPr txBox="1"/>
          <p:nvPr/>
        </p:nvSpPr>
        <p:spPr>
          <a:xfrm>
            <a:off x="677333" y="2677180"/>
            <a:ext cx="2951805"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Institute</a:t>
            </a:r>
            <a:endParaRPr lang="en-US" sz="2800" dirty="0">
              <a:solidFill>
                <a:schemeClr val="bg1"/>
              </a:solidFill>
              <a:latin typeface="French Script MT" panose="03020402040607040605" pitchFamily="66" charset="0"/>
            </a:endParaRPr>
          </a:p>
        </p:txBody>
      </p:sp>
      <p:pic>
        <p:nvPicPr>
          <p:cNvPr id="4" name="Picture 3" descr="The McGill contingent.JPG"/>
          <p:cNvPicPr>
            <a:picLocks noChangeAspect="1"/>
          </p:cNvPicPr>
          <p:nvPr/>
        </p:nvPicPr>
        <p:blipFill>
          <a:blip r:embed="rId2" cstate="print"/>
          <a:stretch>
            <a:fillRect/>
          </a:stretch>
        </p:blipFill>
        <p:spPr>
          <a:xfrm>
            <a:off x="2904835" y="3298658"/>
            <a:ext cx="5034193" cy="3369996"/>
          </a:xfrm>
          <a:prstGeom prst="rect">
            <a:avLst/>
          </a:prstGeom>
          <a:solidFill>
            <a:srgbClr val="FFFFFF">
              <a:shade val="85000"/>
            </a:srgbClr>
          </a:solidFill>
          <a:ln w="190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noChangeArrowheads="1"/>
          </p:cNvPicPr>
          <p:nvPr/>
        </p:nvPicPr>
        <p:blipFill>
          <a:blip r:embed="rId3" cstate="print"/>
          <a:srcRect/>
          <a:stretch>
            <a:fillRect/>
          </a:stretch>
        </p:blipFill>
        <p:spPr bwMode="auto">
          <a:xfrm>
            <a:off x="8602133" y="2677180"/>
            <a:ext cx="2846324" cy="3991474"/>
          </a:xfrm>
          <a:prstGeom prst="rect">
            <a:avLst/>
          </a:prstGeom>
          <a:noFill/>
          <a:ln w="12700">
            <a:noFill/>
            <a:miter lim="800000"/>
            <a:headEnd/>
            <a:tailEnd/>
          </a:ln>
          <a:effectLst/>
        </p:spPr>
      </p:pic>
    </p:spTree>
    <p:extLst>
      <p:ext uri="{BB962C8B-B14F-4D97-AF65-F5344CB8AC3E}">
        <p14:creationId xmlns:p14="http://schemas.microsoft.com/office/powerpoint/2010/main" val="3796403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466" y="609601"/>
            <a:ext cx="5486400" cy="36621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7587" y="2889956"/>
            <a:ext cx="5486400" cy="3662183"/>
          </a:xfrm>
          <a:prstGeom prst="rect">
            <a:avLst/>
          </a:prstGeom>
        </p:spPr>
      </p:pic>
    </p:spTree>
    <p:extLst>
      <p:ext uri="{BB962C8B-B14F-4D97-AF65-F5344CB8AC3E}">
        <p14:creationId xmlns:p14="http://schemas.microsoft.com/office/powerpoint/2010/main" val="18879198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Rectangle 3"/>
          <p:cNvSpPr/>
          <p:nvPr/>
        </p:nvSpPr>
        <p:spPr>
          <a:xfrm>
            <a:off x="554377" y="219980"/>
            <a:ext cx="8229600" cy="1077218"/>
          </a:xfrm>
          <a:prstGeom prst="rect">
            <a:avLst/>
          </a:prstGeom>
        </p:spPr>
        <p:txBody>
          <a:bodyPr wrap="square">
            <a:spAutoFit/>
          </a:bodyPr>
          <a:lstStyle/>
          <a:p>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The Centre was my first research home as a graduate student that launched me on my way. </a:t>
            </a:r>
            <a:endParaRPr lang="en-US" sz="3200" dirty="0">
              <a:solidFill>
                <a:schemeClr val="bg1"/>
              </a:solidFill>
              <a:latin typeface="Footlight MT Light" panose="0204060206030A020304" pitchFamily="18" charset="0"/>
            </a:endParaRPr>
          </a:p>
        </p:txBody>
      </p:sp>
      <p:sp>
        <p:nvSpPr>
          <p:cNvPr id="5" name="Rectangle 4"/>
          <p:cNvSpPr/>
          <p:nvPr/>
        </p:nvSpPr>
        <p:spPr>
          <a:xfrm>
            <a:off x="4296033" y="1613416"/>
            <a:ext cx="7306962" cy="1569660"/>
          </a:xfrm>
          <a:prstGeom prst="rect">
            <a:avLst/>
          </a:prstGeom>
        </p:spPr>
        <p:txBody>
          <a:bodyPr wrap="square">
            <a:spAutoFit/>
          </a:bodyPr>
          <a:lstStyle/>
          <a:p>
            <a:pPr algn="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The Centre was </a:t>
            </a: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like an oasis from the daily bustle where I could reflect on medical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education.</a:t>
            </a:r>
            <a:endParaRPr lang="en-US" sz="3200" dirty="0">
              <a:solidFill>
                <a:schemeClr val="bg1"/>
              </a:solidFill>
              <a:latin typeface="Footlight MT Light" panose="0204060206030A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621" y="3376695"/>
            <a:ext cx="4114800" cy="308424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50" y="3376695"/>
            <a:ext cx="4114800" cy="3084241"/>
          </a:xfrm>
          <a:prstGeom prst="rect">
            <a:avLst/>
          </a:prstGeom>
        </p:spPr>
      </p:pic>
      <p:sp>
        <p:nvSpPr>
          <p:cNvPr id="6" name="TextBox 5"/>
          <p:cNvSpPr txBox="1"/>
          <p:nvPr/>
        </p:nvSpPr>
        <p:spPr>
          <a:xfrm>
            <a:off x="554377" y="2756666"/>
            <a:ext cx="2665141"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Centre</a:t>
            </a:r>
            <a:endParaRPr lang="en-US" sz="2800" dirty="0">
              <a:solidFill>
                <a:schemeClr val="bg1"/>
              </a:solidFill>
              <a:latin typeface="French Script MT" panose="03020402040607040605" pitchFamily="66" charset="0"/>
            </a:endParaRPr>
          </a:p>
        </p:txBody>
      </p:sp>
    </p:spTree>
    <p:extLst>
      <p:ext uri="{BB962C8B-B14F-4D97-AF65-F5344CB8AC3E}">
        <p14:creationId xmlns:p14="http://schemas.microsoft.com/office/powerpoint/2010/main" val="259433518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262" y="1063759"/>
            <a:ext cx="3048874" cy="4572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7613" y="1063759"/>
            <a:ext cx="3048874" cy="4572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6480" y="1063759"/>
            <a:ext cx="3051483" cy="4572000"/>
          </a:xfrm>
          <a:prstGeom prst="rect">
            <a:avLst/>
          </a:prstGeom>
        </p:spPr>
      </p:pic>
    </p:spTree>
    <p:extLst>
      <p:ext uri="{BB962C8B-B14F-4D97-AF65-F5344CB8AC3E}">
        <p14:creationId xmlns:p14="http://schemas.microsoft.com/office/powerpoint/2010/main" val="46297663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511" y="174320"/>
            <a:ext cx="4754880" cy="317353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4957" y="982133"/>
            <a:ext cx="3289960" cy="49377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0951" y="3608768"/>
            <a:ext cx="4572000" cy="3048876"/>
          </a:xfrm>
          <a:prstGeom prst="rect">
            <a:avLst/>
          </a:prstGeom>
        </p:spPr>
      </p:pic>
    </p:spTree>
    <p:extLst>
      <p:ext uri="{BB962C8B-B14F-4D97-AF65-F5344CB8AC3E}">
        <p14:creationId xmlns:p14="http://schemas.microsoft.com/office/powerpoint/2010/main" val="224000570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extBox 1"/>
          <p:cNvSpPr txBox="1"/>
          <p:nvPr/>
        </p:nvSpPr>
        <p:spPr>
          <a:xfrm>
            <a:off x="4620098" y="4217662"/>
            <a:ext cx="2951805"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Centre</a:t>
            </a:r>
            <a:endParaRPr lang="en-US" sz="2800" dirty="0">
              <a:solidFill>
                <a:schemeClr val="bg1"/>
              </a:solidFill>
              <a:latin typeface="French Script MT" panose="03020402040607040605" pitchFamily="66" charset="0"/>
            </a:endParaRPr>
          </a:p>
        </p:txBody>
      </p:sp>
      <p:sp>
        <p:nvSpPr>
          <p:cNvPr id="5" name="Rectangle 4"/>
          <p:cNvSpPr/>
          <p:nvPr/>
        </p:nvSpPr>
        <p:spPr>
          <a:xfrm>
            <a:off x="664247" y="2890391"/>
            <a:ext cx="10972800" cy="1077218"/>
          </a:xfrm>
          <a:prstGeom prst="rect">
            <a:avLst/>
          </a:prstGeom>
        </p:spPr>
        <p:txBody>
          <a:bodyPr wrap="square">
            <a:spAutoFit/>
          </a:bodyPr>
          <a:lstStyle/>
          <a:p>
            <a:pPr algn="ct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A </a:t>
            </a: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welcoming community of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health professions</a:t>
            </a: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education </a:t>
            </a: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experts and researchers that thrive to make the field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advance. </a:t>
            </a:r>
            <a:endParaRPr lang="en-US" sz="3200" dirty="0">
              <a:solidFill>
                <a:schemeClr val="bg1"/>
              </a:solidFill>
              <a:latin typeface="Footlight MT Light" panose="0204060206030A020304" pitchFamily="18" charset="0"/>
            </a:endParaRPr>
          </a:p>
        </p:txBody>
      </p:sp>
    </p:spTree>
    <p:extLst>
      <p:ext uri="{BB962C8B-B14F-4D97-AF65-F5344CB8AC3E}">
        <p14:creationId xmlns:p14="http://schemas.microsoft.com/office/powerpoint/2010/main" val="60740407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711926"/>
            <a:ext cx="7315200" cy="5434149"/>
          </a:xfrm>
          <a:prstGeom prst="rect">
            <a:avLst/>
          </a:prstGeom>
        </p:spPr>
      </p:pic>
    </p:spTree>
    <p:extLst>
      <p:ext uri="{BB962C8B-B14F-4D97-AF65-F5344CB8AC3E}">
        <p14:creationId xmlns:p14="http://schemas.microsoft.com/office/powerpoint/2010/main" val="387939327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3923472" y="3468254"/>
            <a:ext cx="8049061" cy="3200400"/>
          </a:xfrm>
          <a:prstGeom prst="rect">
            <a:avLst/>
          </a:prstGeom>
          <a:noFill/>
          <a:ln w="19050">
            <a:noFill/>
            <a:miter lim="800000"/>
            <a:headEnd/>
            <a:tailEnd/>
          </a:ln>
          <a:effectLst/>
        </p:spPr>
      </p:pic>
      <p:pic>
        <p:nvPicPr>
          <p:cNvPr id="3" name="Picture 4"/>
          <p:cNvPicPr>
            <a:picLocks noChangeAspect="1" noChangeArrowheads="1"/>
          </p:cNvPicPr>
          <p:nvPr/>
        </p:nvPicPr>
        <p:blipFill>
          <a:blip r:embed="rId3" cstate="print"/>
          <a:srcRect/>
          <a:stretch>
            <a:fillRect/>
          </a:stretch>
        </p:blipFill>
        <p:spPr bwMode="auto">
          <a:xfrm>
            <a:off x="454892" y="115455"/>
            <a:ext cx="5943600" cy="3145199"/>
          </a:xfrm>
          <a:prstGeom prst="rect">
            <a:avLst/>
          </a:prstGeom>
          <a:noFill/>
          <a:ln w="19050">
            <a:noFill/>
            <a:miter lim="800000"/>
            <a:headEnd/>
            <a:tailEnd/>
          </a:ln>
          <a:effectLst/>
        </p:spPr>
      </p:pic>
      <p:sp>
        <p:nvSpPr>
          <p:cNvPr id="5" name="TextBox 4"/>
          <p:cNvSpPr txBox="1"/>
          <p:nvPr/>
        </p:nvSpPr>
        <p:spPr>
          <a:xfrm>
            <a:off x="8312728" y="552261"/>
            <a:ext cx="3659806" cy="584775"/>
          </a:xfrm>
          <a:prstGeom prst="rect">
            <a:avLst/>
          </a:prstGeom>
          <a:noFill/>
        </p:spPr>
        <p:txBody>
          <a:bodyPr wrap="square" rtlCol="0">
            <a:spAutoFit/>
          </a:bodyPr>
          <a:lstStyle/>
          <a:p>
            <a:r>
              <a:rPr lang="en-US" sz="3200" dirty="0" smtClean="0">
                <a:solidFill>
                  <a:schemeClr val="bg1"/>
                </a:solidFill>
                <a:latin typeface="Footlight MT Light" panose="0204060206030A020304" pitchFamily="18" charset="0"/>
              </a:rPr>
              <a:t>Steeped in tradition.</a:t>
            </a:r>
            <a:endParaRPr lang="en-US" sz="3200" dirty="0">
              <a:solidFill>
                <a:schemeClr val="bg1"/>
              </a:solidFill>
              <a:latin typeface="Footlight MT Light" panose="0204060206030A020304" pitchFamily="18" charset="0"/>
            </a:endParaRPr>
          </a:p>
        </p:txBody>
      </p:sp>
      <p:sp>
        <p:nvSpPr>
          <p:cNvPr id="6" name="TextBox 5"/>
          <p:cNvSpPr txBox="1"/>
          <p:nvPr/>
        </p:nvSpPr>
        <p:spPr>
          <a:xfrm>
            <a:off x="9307393" y="1168413"/>
            <a:ext cx="2665141"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Centre</a:t>
            </a:r>
            <a:endParaRPr lang="en-US" sz="2800" dirty="0">
              <a:solidFill>
                <a:schemeClr val="bg1"/>
              </a:solidFill>
              <a:latin typeface="French Script MT" panose="03020402040607040605" pitchFamily="66" charset="0"/>
            </a:endParaRPr>
          </a:p>
        </p:txBody>
      </p:sp>
    </p:spTree>
    <p:extLst>
      <p:ext uri="{BB962C8B-B14F-4D97-AF65-F5344CB8AC3E}">
        <p14:creationId xmlns:p14="http://schemas.microsoft.com/office/powerpoint/2010/main" val="307843094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6490" y="1999868"/>
            <a:ext cx="4572000" cy="30501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78" y="1391356"/>
            <a:ext cx="6400800" cy="4267200"/>
          </a:xfrm>
          <a:prstGeom prst="rect">
            <a:avLst/>
          </a:prstGeom>
        </p:spPr>
      </p:pic>
    </p:spTree>
    <p:extLst>
      <p:ext uri="{BB962C8B-B14F-4D97-AF65-F5344CB8AC3E}">
        <p14:creationId xmlns:p14="http://schemas.microsoft.com/office/powerpoint/2010/main" val="408657979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564445" y="551512"/>
            <a:ext cx="7744178" cy="1569660"/>
          </a:xfrm>
          <a:prstGeom prst="rect">
            <a:avLst/>
          </a:prstGeom>
        </p:spPr>
        <p:txBody>
          <a:bodyPr wrap="square">
            <a:spAutoFit/>
          </a:bodyPr>
          <a:lstStyle/>
          <a:p>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To sustain and grow branches of academic and scholarly innovation in health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sciences education. </a:t>
            </a:r>
            <a:endParaRPr lang="en-US" sz="3200" dirty="0">
              <a:solidFill>
                <a:schemeClr val="bg1"/>
              </a:solidFill>
              <a:latin typeface="Footlight MT Light" panose="0204060206030A020304" pitchFamily="18" charset="0"/>
            </a:endParaRPr>
          </a:p>
        </p:txBody>
      </p:sp>
      <p:sp>
        <p:nvSpPr>
          <p:cNvPr id="3" name="TextBox 2"/>
          <p:cNvSpPr txBox="1"/>
          <p:nvPr/>
        </p:nvSpPr>
        <p:spPr>
          <a:xfrm>
            <a:off x="564445" y="2541713"/>
            <a:ext cx="2951805"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Institute</a:t>
            </a:r>
            <a:endParaRPr lang="en-US" sz="2800" dirty="0">
              <a:solidFill>
                <a:schemeClr val="bg1"/>
              </a:solidFill>
              <a:latin typeface="French Script MT" panose="03020402040607040605" pitchFamily="66"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6534" y="1679996"/>
            <a:ext cx="7315200" cy="4876800"/>
          </a:xfrm>
          <a:prstGeom prst="rect">
            <a:avLst/>
          </a:prstGeom>
        </p:spPr>
      </p:pic>
    </p:spTree>
    <p:extLst>
      <p:ext uri="{BB962C8B-B14F-4D97-AF65-F5344CB8AC3E}">
        <p14:creationId xmlns:p14="http://schemas.microsoft.com/office/powerpoint/2010/main" val="367043238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9475" y="1352268"/>
            <a:ext cx="5760720" cy="432054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1067" y="93133"/>
            <a:ext cx="4114800" cy="30861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1067" y="3668890"/>
            <a:ext cx="4114800" cy="3086100"/>
          </a:xfrm>
          <a:prstGeom prst="rect">
            <a:avLst/>
          </a:prstGeom>
        </p:spPr>
      </p:pic>
    </p:spTree>
    <p:extLst>
      <p:ext uri="{BB962C8B-B14F-4D97-AF65-F5344CB8AC3E}">
        <p14:creationId xmlns:p14="http://schemas.microsoft.com/office/powerpoint/2010/main" val="37181987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3680178" y="272320"/>
            <a:ext cx="8229600" cy="1569660"/>
          </a:xfrm>
          <a:prstGeom prst="rect">
            <a:avLst/>
          </a:prstGeom>
        </p:spPr>
        <p:txBody>
          <a:bodyPr>
            <a:spAutoFit/>
          </a:bodyPr>
          <a:lstStyle/>
          <a:p>
            <a:pPr algn="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The Institute will broaden </a:t>
            </a: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the scope of my literacy in regards to the expertise brought around the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table. </a:t>
            </a:r>
            <a:endParaRPr lang="en-US" sz="3200" dirty="0">
              <a:solidFill>
                <a:schemeClr val="bg1"/>
              </a:solidFill>
              <a:latin typeface="Footlight MT Light" panose="0204060206030A020304" pitchFamily="18" charset="0"/>
            </a:endParaRPr>
          </a:p>
        </p:txBody>
      </p:sp>
      <p:sp>
        <p:nvSpPr>
          <p:cNvPr id="5" name="TextBox 4"/>
          <p:cNvSpPr txBox="1"/>
          <p:nvPr/>
        </p:nvSpPr>
        <p:spPr>
          <a:xfrm>
            <a:off x="8943285" y="2024312"/>
            <a:ext cx="2966493"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Institute</a:t>
            </a:r>
            <a:endParaRPr lang="en-US" sz="2800" dirty="0">
              <a:solidFill>
                <a:schemeClr val="bg1"/>
              </a:solidFill>
              <a:latin typeface="French Script MT" panose="03020402040607040605" pitchFamily="66"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848" y="1672405"/>
            <a:ext cx="7315200" cy="4876112"/>
          </a:xfrm>
          <a:prstGeom prst="rect">
            <a:avLst/>
          </a:prstGeom>
        </p:spPr>
      </p:pic>
    </p:spTree>
    <p:extLst>
      <p:ext uri="{BB962C8B-B14F-4D97-AF65-F5344CB8AC3E}">
        <p14:creationId xmlns:p14="http://schemas.microsoft.com/office/powerpoint/2010/main" val="361522632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0" y="324104"/>
            <a:ext cx="5943600" cy="44577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212" y="324104"/>
            <a:ext cx="4265068" cy="6400800"/>
          </a:xfrm>
          <a:prstGeom prst="rect">
            <a:avLst/>
          </a:prstGeom>
        </p:spPr>
      </p:pic>
    </p:spTree>
    <p:extLst>
      <p:ext uri="{BB962C8B-B14F-4D97-AF65-F5344CB8AC3E}">
        <p14:creationId xmlns:p14="http://schemas.microsoft.com/office/powerpoint/2010/main" val="35052277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227441"/>
            <a:ext cx="5943600" cy="3962400"/>
          </a:xfrm>
          <a:prstGeom prst="rect">
            <a:avLst/>
          </a:prstGeom>
        </p:spPr>
      </p:pic>
      <p:sp>
        <p:nvSpPr>
          <p:cNvPr id="3" name="Rectangle 2"/>
          <p:cNvSpPr/>
          <p:nvPr/>
        </p:nvSpPr>
        <p:spPr>
          <a:xfrm>
            <a:off x="592392" y="4189841"/>
            <a:ext cx="11007217" cy="1569660"/>
          </a:xfrm>
          <a:prstGeom prst="rect">
            <a:avLst/>
          </a:prstGeom>
        </p:spPr>
        <p:txBody>
          <a:bodyPr wrap="square">
            <a:spAutoFit/>
          </a:bodyPr>
          <a:lstStyle/>
          <a:p>
            <a:pPr algn="ct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The Centre was a </a:t>
            </a: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home that provided tremendous support to help develop my medical education career path. For all of this, I feel privileged and say thank you to the Centre for Med Ed!</a:t>
            </a:r>
            <a:endParaRPr lang="en-US" sz="3200" dirty="0">
              <a:solidFill>
                <a:schemeClr val="bg1"/>
              </a:solidFill>
              <a:latin typeface="Footlight MT Light" panose="0204060206030A020304" pitchFamily="18" charset="0"/>
            </a:endParaRPr>
          </a:p>
        </p:txBody>
      </p:sp>
      <p:sp>
        <p:nvSpPr>
          <p:cNvPr id="4" name="TextBox 3"/>
          <p:cNvSpPr txBox="1"/>
          <p:nvPr/>
        </p:nvSpPr>
        <p:spPr>
          <a:xfrm>
            <a:off x="4763430" y="5986715"/>
            <a:ext cx="2665141"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Centre</a:t>
            </a:r>
            <a:endParaRPr lang="en-US" sz="2800" dirty="0">
              <a:solidFill>
                <a:schemeClr val="bg1"/>
              </a:solidFill>
              <a:latin typeface="French Script MT" panose="03020402040607040605" pitchFamily="66" charset="0"/>
            </a:endParaRPr>
          </a:p>
        </p:txBody>
      </p:sp>
    </p:spTree>
    <p:extLst>
      <p:ext uri="{BB962C8B-B14F-4D97-AF65-F5344CB8AC3E}">
        <p14:creationId xmlns:p14="http://schemas.microsoft.com/office/powerpoint/2010/main" val="116208630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12" y="113535"/>
            <a:ext cx="5852160" cy="389921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1490" y="2663014"/>
            <a:ext cx="5852160" cy="3900896"/>
          </a:xfrm>
          <a:prstGeom prst="rect">
            <a:avLst/>
          </a:prstGeom>
        </p:spPr>
      </p:pic>
    </p:spTree>
    <p:extLst>
      <p:ext uri="{BB962C8B-B14F-4D97-AF65-F5344CB8AC3E}">
        <p14:creationId xmlns:p14="http://schemas.microsoft.com/office/powerpoint/2010/main" val="53207006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4806" y="318417"/>
            <a:ext cx="5029200" cy="335447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17" y="2447641"/>
            <a:ext cx="6400800" cy="4267200"/>
          </a:xfrm>
          <a:prstGeom prst="rect">
            <a:avLst/>
          </a:prstGeom>
        </p:spPr>
      </p:pic>
    </p:spTree>
    <p:extLst>
      <p:ext uri="{BB962C8B-B14F-4D97-AF65-F5344CB8AC3E}">
        <p14:creationId xmlns:p14="http://schemas.microsoft.com/office/powerpoint/2010/main" val="75394014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232" y="473851"/>
            <a:ext cx="5486400" cy="366309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5988" y="2937438"/>
            <a:ext cx="5486400" cy="3659430"/>
          </a:xfrm>
          <a:prstGeom prst="rect">
            <a:avLst/>
          </a:prstGeom>
        </p:spPr>
      </p:pic>
    </p:spTree>
    <p:extLst>
      <p:ext uri="{BB962C8B-B14F-4D97-AF65-F5344CB8AC3E}">
        <p14:creationId xmlns:p14="http://schemas.microsoft.com/office/powerpoint/2010/main" val="181333111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1" y="2381504"/>
            <a:ext cx="5486400" cy="4114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650" y="324104"/>
            <a:ext cx="5486400" cy="4114800"/>
          </a:xfrm>
          <a:prstGeom prst="rect">
            <a:avLst/>
          </a:prstGeom>
        </p:spPr>
      </p:pic>
      <p:sp>
        <p:nvSpPr>
          <p:cNvPr id="4" name="Rectangle 3"/>
          <p:cNvSpPr/>
          <p:nvPr/>
        </p:nvSpPr>
        <p:spPr>
          <a:xfrm>
            <a:off x="203201" y="340059"/>
            <a:ext cx="5847643" cy="1569660"/>
          </a:xfrm>
          <a:prstGeom prst="rect">
            <a:avLst/>
          </a:prstGeom>
        </p:spPr>
        <p:txBody>
          <a:bodyPr wrap="square">
            <a:spAutoFit/>
          </a:bodyPr>
          <a:lstStyle/>
          <a:p>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A new beginning to learn and be immersed in medical education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research. </a:t>
            </a:r>
            <a:endParaRPr lang="en-US" sz="3200" dirty="0">
              <a:solidFill>
                <a:schemeClr val="bg1"/>
              </a:solidFill>
              <a:latin typeface="Footlight MT Light" panose="0204060206030A020304" pitchFamily="18" charset="0"/>
            </a:endParaRPr>
          </a:p>
        </p:txBody>
      </p:sp>
      <p:sp>
        <p:nvSpPr>
          <p:cNvPr id="5" name="TextBox 4"/>
          <p:cNvSpPr txBox="1"/>
          <p:nvPr/>
        </p:nvSpPr>
        <p:spPr>
          <a:xfrm>
            <a:off x="3048001" y="1728914"/>
            <a:ext cx="2951805"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Centre</a:t>
            </a:r>
            <a:endParaRPr lang="en-US" sz="2800" dirty="0">
              <a:solidFill>
                <a:schemeClr val="bg1"/>
              </a:solidFill>
              <a:latin typeface="French Script MT" panose="03020402040607040605" pitchFamily="66" charset="0"/>
            </a:endParaRPr>
          </a:p>
        </p:txBody>
      </p:sp>
    </p:spTree>
    <p:extLst>
      <p:ext uri="{BB962C8B-B14F-4D97-AF65-F5344CB8AC3E}">
        <p14:creationId xmlns:p14="http://schemas.microsoft.com/office/powerpoint/2010/main" val="196123441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3051628"/>
            <a:ext cx="5486400" cy="3657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54" y="305829"/>
            <a:ext cx="5486400" cy="3661257"/>
          </a:xfrm>
          <a:prstGeom prst="rect">
            <a:avLst/>
          </a:prstGeom>
        </p:spPr>
      </p:pic>
    </p:spTree>
    <p:extLst>
      <p:ext uri="{BB962C8B-B14F-4D97-AF65-F5344CB8AC3E}">
        <p14:creationId xmlns:p14="http://schemas.microsoft.com/office/powerpoint/2010/main" val="136498957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5023" y="212893"/>
            <a:ext cx="5943600" cy="39643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700370"/>
            <a:ext cx="5943600" cy="3964383"/>
          </a:xfrm>
          <a:prstGeom prst="rect">
            <a:avLst/>
          </a:prstGeom>
        </p:spPr>
      </p:pic>
    </p:spTree>
    <p:extLst>
      <p:ext uri="{BB962C8B-B14F-4D97-AF65-F5344CB8AC3E}">
        <p14:creationId xmlns:p14="http://schemas.microsoft.com/office/powerpoint/2010/main" val="141623628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526473" y="353491"/>
            <a:ext cx="8386618" cy="2554545"/>
          </a:xfrm>
          <a:prstGeom prst="rect">
            <a:avLst/>
          </a:prstGeom>
        </p:spPr>
        <p:txBody>
          <a:bodyPr wrap="square">
            <a:spAutoFit/>
          </a:bodyPr>
          <a:lstStyle/>
          <a:p>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A new chapter – home, community and refuge – but with solid construction updated to the new “building” codes to better serve its purpose as a space for excellence in health sciences education research and scholarship.</a:t>
            </a:r>
            <a:endParaRPr lang="en-US" sz="3200" dirty="0">
              <a:solidFill>
                <a:schemeClr val="bg1"/>
              </a:solidFill>
              <a:latin typeface="Footlight MT Light" panose="0204060206030A020304" pitchFamily="18" charset="0"/>
            </a:endParaRPr>
          </a:p>
        </p:txBody>
      </p:sp>
      <p:sp>
        <p:nvSpPr>
          <p:cNvPr id="3" name="TextBox 2"/>
          <p:cNvSpPr txBox="1"/>
          <p:nvPr/>
        </p:nvSpPr>
        <p:spPr>
          <a:xfrm>
            <a:off x="526473" y="3152947"/>
            <a:ext cx="2951805"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Institute</a:t>
            </a:r>
            <a:endParaRPr lang="en-US" sz="2800" dirty="0">
              <a:solidFill>
                <a:schemeClr val="bg1"/>
              </a:solidFill>
              <a:latin typeface="French Script MT" panose="03020402040607040605" pitchFamily="66"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7091" y="2908036"/>
            <a:ext cx="4572000" cy="3429000"/>
          </a:xfrm>
          <a:prstGeom prst="rect">
            <a:avLst/>
          </a:prstGeom>
        </p:spPr>
      </p:pic>
    </p:spTree>
    <p:extLst>
      <p:ext uri="{BB962C8B-B14F-4D97-AF65-F5344CB8AC3E}">
        <p14:creationId xmlns:p14="http://schemas.microsoft.com/office/powerpoint/2010/main" val="144765064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210" y="156448"/>
            <a:ext cx="5486400" cy="366491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258" y="156448"/>
            <a:ext cx="3657600" cy="264196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1258" y="3960622"/>
            <a:ext cx="3657600" cy="244014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5210" y="4265642"/>
            <a:ext cx="3200400" cy="2135126"/>
          </a:xfrm>
          <a:prstGeom prst="rect">
            <a:avLst/>
          </a:prstGeom>
        </p:spPr>
      </p:pic>
    </p:spTree>
    <p:extLst>
      <p:ext uri="{BB962C8B-B14F-4D97-AF65-F5344CB8AC3E}">
        <p14:creationId xmlns:p14="http://schemas.microsoft.com/office/powerpoint/2010/main" val="76508581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9720" y="196157"/>
            <a:ext cx="9052560" cy="6465686"/>
          </a:xfrm>
          <a:prstGeom prst="rect">
            <a:avLst/>
          </a:prstGeom>
        </p:spPr>
      </p:pic>
    </p:spTree>
    <p:extLst>
      <p:ext uri="{BB962C8B-B14F-4D97-AF65-F5344CB8AC3E}">
        <p14:creationId xmlns:p14="http://schemas.microsoft.com/office/powerpoint/2010/main" val="40598905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Rectangle 4"/>
          <p:cNvSpPr/>
          <p:nvPr/>
        </p:nvSpPr>
        <p:spPr>
          <a:xfrm>
            <a:off x="494370" y="413706"/>
            <a:ext cx="7567961" cy="2062103"/>
          </a:xfrm>
          <a:prstGeom prst="rect">
            <a:avLst/>
          </a:prstGeom>
        </p:spPr>
        <p:txBody>
          <a:bodyPr wrap="square">
            <a:spAutoFit/>
          </a:bodyPr>
          <a:lstStyle/>
          <a:p>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A home, community and refuge where my intellectual growth in health professions education scholarship was always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enhanced.</a:t>
            </a:r>
            <a:endParaRPr lang="en-US" sz="3200" dirty="0">
              <a:solidFill>
                <a:schemeClr val="bg1"/>
              </a:solidFill>
              <a:latin typeface="Footlight MT Light" panose="0204060206030A020304" pitchFamily="18" charset="0"/>
            </a:endParaRPr>
          </a:p>
        </p:txBody>
      </p:sp>
      <p:sp>
        <p:nvSpPr>
          <p:cNvPr id="6" name="TextBox 5"/>
          <p:cNvSpPr txBox="1"/>
          <p:nvPr/>
        </p:nvSpPr>
        <p:spPr>
          <a:xfrm>
            <a:off x="494370" y="2447186"/>
            <a:ext cx="2665141"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Centre</a:t>
            </a:r>
            <a:endParaRPr lang="en-US" sz="2800" dirty="0">
              <a:solidFill>
                <a:schemeClr val="bg1"/>
              </a:solidFill>
              <a:latin typeface="French Script MT" panose="03020402040607040605" pitchFamily="66"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1931" y="2231329"/>
            <a:ext cx="6400800" cy="4269335"/>
          </a:xfrm>
          <a:prstGeom prst="rect">
            <a:avLst/>
          </a:prstGeom>
        </p:spPr>
      </p:pic>
    </p:spTree>
    <p:extLst>
      <p:ext uri="{BB962C8B-B14F-4D97-AF65-F5344CB8AC3E}">
        <p14:creationId xmlns:p14="http://schemas.microsoft.com/office/powerpoint/2010/main" val="283984312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686189"/>
            <a:ext cx="8229600" cy="5485622"/>
          </a:xfrm>
          <a:prstGeom prst="rect">
            <a:avLst/>
          </a:prstGeom>
        </p:spPr>
      </p:pic>
    </p:spTree>
    <p:extLst>
      <p:ext uri="{BB962C8B-B14F-4D97-AF65-F5344CB8AC3E}">
        <p14:creationId xmlns:p14="http://schemas.microsoft.com/office/powerpoint/2010/main" val="246339483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1999786" y="369104"/>
            <a:ext cx="8192429" cy="2062103"/>
          </a:xfrm>
          <a:prstGeom prst="rect">
            <a:avLst/>
          </a:prstGeom>
        </p:spPr>
        <p:txBody>
          <a:bodyPr wrap="square">
            <a:spAutoFit/>
          </a:bodyPr>
          <a:lstStyle/>
          <a:p>
            <a:pPr algn="ct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A physical and virtual </a:t>
            </a:r>
            <a:r>
              <a:rPr lang="en-US" sz="3200" dirty="0" err="1">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centre</a:t>
            </a: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 to connect and recognize health professions educational innovators and researchers and to validate health professions education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research.</a:t>
            </a:r>
            <a:endParaRPr lang="en-US" sz="3200" dirty="0">
              <a:solidFill>
                <a:schemeClr val="bg1"/>
              </a:solidFill>
              <a:latin typeface="Footlight MT Light" panose="0204060206030A020304" pitchFamily="18" charset="0"/>
            </a:endParaRPr>
          </a:p>
        </p:txBody>
      </p:sp>
      <p:sp>
        <p:nvSpPr>
          <p:cNvPr id="3" name="TextBox 2"/>
          <p:cNvSpPr txBox="1"/>
          <p:nvPr/>
        </p:nvSpPr>
        <p:spPr>
          <a:xfrm>
            <a:off x="4763430" y="2453279"/>
            <a:ext cx="2665141"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Centre</a:t>
            </a:r>
            <a:endParaRPr lang="en-US" sz="2800" dirty="0">
              <a:solidFill>
                <a:schemeClr val="bg1"/>
              </a:solidFill>
              <a:latin typeface="French Script MT" panose="03020402040607040605" pitchFamily="66" charset="0"/>
            </a:endParaRPr>
          </a:p>
        </p:txBody>
      </p:sp>
      <p:pic>
        <p:nvPicPr>
          <p:cNvPr id="7" name="Picture 6" descr="090219-103549-7734.JPG"/>
          <p:cNvPicPr>
            <a:picLocks noChangeAspect="1"/>
          </p:cNvPicPr>
          <p:nvPr/>
        </p:nvPicPr>
        <p:blipFill>
          <a:blip r:embed="rId2" cstate="print"/>
          <a:stretch>
            <a:fillRect/>
          </a:stretch>
        </p:blipFill>
        <p:spPr>
          <a:xfrm>
            <a:off x="5986622" y="3189260"/>
            <a:ext cx="2286000" cy="3431145"/>
          </a:xfrm>
          <a:prstGeom prst="rect">
            <a:avLst/>
          </a:prstGeom>
          <a:solidFill>
            <a:srgbClr val="FFFFFF">
              <a:shade val="85000"/>
            </a:srgbClr>
          </a:solidFill>
          <a:ln w="127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5101" y="3189260"/>
            <a:ext cx="2286000" cy="343243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580" y="3189260"/>
            <a:ext cx="2286000" cy="343243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8143" y="3186253"/>
            <a:ext cx="2286000" cy="3434152"/>
          </a:xfrm>
          <a:prstGeom prst="rect">
            <a:avLst/>
          </a:prstGeom>
        </p:spPr>
      </p:pic>
    </p:spTree>
    <p:extLst>
      <p:ext uri="{BB962C8B-B14F-4D97-AF65-F5344CB8AC3E}">
        <p14:creationId xmlns:p14="http://schemas.microsoft.com/office/powerpoint/2010/main" val="169825083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Placeholder 12" descr="011807_vilma.jpg"/>
          <p:cNvPicPr>
            <a:picLocks noChangeAspect="1"/>
          </p:cNvPicPr>
          <p:nvPr/>
        </p:nvPicPr>
        <p:blipFill>
          <a:blip r:embed="rId2" cstate="print"/>
          <a:srcRect t="5539" b="5539"/>
          <a:stretch>
            <a:fillRect/>
          </a:stretch>
        </p:blipFill>
        <p:spPr>
          <a:xfrm>
            <a:off x="5150152" y="1866569"/>
            <a:ext cx="2057402" cy="2743200"/>
          </a:xfrm>
          <a:prstGeom prst="rect">
            <a:avLst/>
          </a:prstGeom>
          <a:ln>
            <a:noFill/>
          </a:ln>
        </p:spPr>
      </p:pic>
      <p:pic>
        <p:nvPicPr>
          <p:cNvPr id="3" name="Picture Placeholder 11" descr="ddauphinee.jpg"/>
          <p:cNvPicPr>
            <a:picLocks noChangeAspect="1"/>
          </p:cNvPicPr>
          <p:nvPr/>
        </p:nvPicPr>
        <p:blipFill>
          <a:blip r:embed="rId3" cstate="print"/>
          <a:srcRect l="4392" r="4392"/>
          <a:stretch>
            <a:fillRect/>
          </a:stretch>
        </p:blipFill>
        <p:spPr>
          <a:xfrm>
            <a:off x="2670068" y="1866569"/>
            <a:ext cx="2057402" cy="2743200"/>
          </a:xfrm>
          <a:prstGeom prst="rect">
            <a:avLst/>
          </a:prstGeom>
          <a:ln>
            <a:noFill/>
          </a:ln>
        </p:spPr>
      </p:pic>
      <p:pic>
        <p:nvPicPr>
          <p:cNvPr id="4" name="Picture Placeholder 13" descr="McLeod_PJ.jpg"/>
          <p:cNvPicPr>
            <a:picLocks noChangeAspect="1"/>
          </p:cNvPicPr>
          <p:nvPr/>
        </p:nvPicPr>
        <p:blipFill>
          <a:blip r:embed="rId4" cstate="print"/>
          <a:srcRect t="5539" b="5539"/>
          <a:stretch>
            <a:fillRect/>
          </a:stretch>
        </p:blipFill>
        <p:spPr>
          <a:xfrm>
            <a:off x="7687385" y="1866569"/>
            <a:ext cx="2057402" cy="2743200"/>
          </a:xfrm>
          <a:prstGeom prst="rect">
            <a:avLst/>
          </a:prstGeom>
          <a:ln>
            <a:noFill/>
          </a:ln>
        </p:spPr>
      </p:pic>
      <p:sp>
        <p:nvSpPr>
          <p:cNvPr id="5" name="Rectangle 2"/>
          <p:cNvSpPr txBox="1">
            <a:spLocks/>
          </p:cNvSpPr>
          <p:nvPr/>
        </p:nvSpPr>
        <p:spPr>
          <a:xfrm>
            <a:off x="2691993" y="4756845"/>
            <a:ext cx="2057400" cy="609600"/>
          </a:xfrm>
          <a:prstGeom prst="rect">
            <a:avLst/>
          </a:prstGeom>
        </p:spPr>
        <p:txBody>
          <a:bodyPr anchor="t" anchorCtr="0">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Footlight MT Light" panose="0204060206030A020304" pitchFamily="18" charset="0"/>
              </a:rPr>
              <a:t>Dr. Dale</a:t>
            </a:r>
            <a:r>
              <a:rPr kumimoji="0" lang="en-US" sz="1600" b="1" i="0" u="none" strike="noStrike" kern="0" cap="none" spc="0" normalizeH="0" noProof="0" dirty="0" smtClean="0">
                <a:ln>
                  <a:noFill/>
                </a:ln>
                <a:solidFill>
                  <a:schemeClr val="bg1"/>
                </a:solidFill>
                <a:effectLst/>
                <a:uLnTx/>
                <a:uFillTx/>
                <a:latin typeface="Footlight MT Light" panose="0204060206030A020304" pitchFamily="18" charset="0"/>
              </a:rPr>
              <a:t> </a:t>
            </a:r>
            <a:r>
              <a:rPr kumimoji="0" lang="en-US" sz="1600" b="1" i="0" u="none" strike="noStrike" kern="0" cap="none" spc="0" normalizeH="0" noProof="0" dirty="0" err="1" smtClean="0">
                <a:ln>
                  <a:noFill/>
                </a:ln>
                <a:solidFill>
                  <a:schemeClr val="bg1"/>
                </a:solidFill>
                <a:effectLst/>
                <a:uLnTx/>
                <a:uFillTx/>
                <a:latin typeface="Footlight MT Light" panose="0204060206030A020304" pitchFamily="18" charset="0"/>
              </a:rPr>
              <a:t>Dauphinee</a:t>
            </a:r>
            <a:endParaRPr kumimoji="0" lang="en-US" sz="1600" b="1" i="0" u="none" strike="noStrike" kern="0" cap="none" spc="0" normalizeH="0" baseline="0" noProof="0" dirty="0" smtClean="0">
              <a:ln>
                <a:noFill/>
              </a:ln>
              <a:solidFill>
                <a:schemeClr val="bg1"/>
              </a:solidFill>
              <a:effectLst/>
              <a:uLnTx/>
              <a:uFillTx/>
              <a:latin typeface="Footlight MT Light" panose="0204060206030A020304" pitchFamily="18" charset="0"/>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Footlight MT Light" panose="0204060206030A020304" pitchFamily="18" charset="0"/>
              </a:rPr>
              <a:t>(1979-1993)</a:t>
            </a:r>
            <a:endParaRPr kumimoji="0" lang="en-US" sz="1600" b="1" i="0" u="none" strike="noStrike" kern="0" cap="none" spc="0" normalizeH="0" baseline="0" noProof="0" dirty="0">
              <a:ln>
                <a:noFill/>
              </a:ln>
              <a:solidFill>
                <a:schemeClr val="bg1"/>
              </a:solidFill>
              <a:effectLst/>
              <a:uLnTx/>
              <a:uFillTx/>
              <a:latin typeface="Footlight MT Light" panose="0204060206030A020304" pitchFamily="18" charset="0"/>
            </a:endParaRPr>
          </a:p>
        </p:txBody>
      </p:sp>
      <p:sp>
        <p:nvSpPr>
          <p:cNvPr id="6" name="Rectangle 2"/>
          <p:cNvSpPr txBox="1">
            <a:spLocks/>
          </p:cNvSpPr>
          <p:nvPr/>
        </p:nvSpPr>
        <p:spPr>
          <a:xfrm>
            <a:off x="5161452" y="4756845"/>
            <a:ext cx="2057400" cy="609600"/>
          </a:xfrm>
          <a:prstGeom prst="rect">
            <a:avLst/>
          </a:prstGeom>
        </p:spPr>
        <p:txBody>
          <a:bodyPr anchor="t" anchorCtr="0">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Footlight MT Light" panose="0204060206030A020304" pitchFamily="18" charset="0"/>
              </a:rPr>
              <a:t>Dr. </a:t>
            </a:r>
            <a:r>
              <a:rPr kumimoji="0" lang="en-US" sz="1600" b="1" i="0" u="none" strike="noStrike" kern="0" cap="none" spc="0" normalizeH="0" baseline="0" noProof="0" smtClean="0">
                <a:ln>
                  <a:noFill/>
                </a:ln>
                <a:solidFill>
                  <a:schemeClr val="bg1"/>
                </a:solidFill>
                <a:effectLst/>
                <a:uLnTx/>
                <a:uFillTx/>
                <a:latin typeface="Footlight MT Light" panose="0204060206030A020304" pitchFamily="18" charset="0"/>
              </a:rPr>
              <a:t>Vimla</a:t>
            </a:r>
            <a:r>
              <a:rPr kumimoji="0" lang="en-US" sz="1600" b="1" i="0" u="none" strike="noStrike" kern="0" cap="none" spc="0" normalizeH="0" noProof="0" smtClean="0">
                <a:ln>
                  <a:noFill/>
                </a:ln>
                <a:solidFill>
                  <a:schemeClr val="bg1"/>
                </a:solidFill>
                <a:effectLst/>
                <a:uLnTx/>
                <a:uFillTx/>
                <a:latin typeface="Footlight MT Light" panose="0204060206030A020304" pitchFamily="18" charset="0"/>
              </a:rPr>
              <a:t> </a:t>
            </a:r>
            <a:r>
              <a:rPr kumimoji="0" lang="en-US" sz="1600" b="1" i="0" u="none" strike="noStrike" kern="0" cap="none" spc="0" normalizeH="0" noProof="0" dirty="0" smtClean="0">
                <a:ln>
                  <a:noFill/>
                </a:ln>
                <a:solidFill>
                  <a:schemeClr val="bg1"/>
                </a:solidFill>
                <a:effectLst/>
                <a:uLnTx/>
                <a:uFillTx/>
                <a:latin typeface="Footlight MT Light" panose="0204060206030A020304" pitchFamily="18" charset="0"/>
              </a:rPr>
              <a:t>Patel</a:t>
            </a:r>
            <a:endParaRPr kumimoji="0" lang="en-US" sz="1600" b="1" i="0" u="none" strike="noStrike" kern="0" cap="none" spc="0" normalizeH="0" baseline="0" noProof="0" dirty="0" smtClean="0">
              <a:ln>
                <a:noFill/>
              </a:ln>
              <a:solidFill>
                <a:schemeClr val="bg1"/>
              </a:solidFill>
              <a:effectLst/>
              <a:uLnTx/>
              <a:uFillTx/>
              <a:latin typeface="Footlight MT Light" panose="0204060206030A020304" pitchFamily="18" charset="0"/>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Footlight MT Light" panose="0204060206030A020304" pitchFamily="18" charset="0"/>
              </a:rPr>
              <a:t>(1994-2001)</a:t>
            </a:r>
            <a:endParaRPr kumimoji="0" lang="en-US" sz="1600" b="1" i="0" u="none" strike="noStrike" kern="0" cap="none" spc="0" normalizeH="0" baseline="0" noProof="0" dirty="0">
              <a:ln>
                <a:noFill/>
              </a:ln>
              <a:solidFill>
                <a:schemeClr val="bg1"/>
              </a:solidFill>
              <a:effectLst/>
              <a:uLnTx/>
              <a:uFillTx/>
              <a:latin typeface="Footlight MT Light" panose="0204060206030A020304" pitchFamily="18" charset="0"/>
            </a:endParaRPr>
          </a:p>
        </p:txBody>
      </p:sp>
      <p:sp>
        <p:nvSpPr>
          <p:cNvPr id="7" name="Rectangle 2"/>
          <p:cNvSpPr txBox="1">
            <a:spLocks/>
          </p:cNvSpPr>
          <p:nvPr/>
        </p:nvSpPr>
        <p:spPr>
          <a:xfrm>
            <a:off x="7687386" y="4756845"/>
            <a:ext cx="2057400" cy="609600"/>
          </a:xfrm>
          <a:prstGeom prst="rect">
            <a:avLst/>
          </a:prstGeom>
        </p:spPr>
        <p:txBody>
          <a:bodyPr anchor="t" anchorCtr="0">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Footlight MT Light" panose="0204060206030A020304" pitchFamily="18" charset="0"/>
              </a:rPr>
              <a:t>Dr. Peter McLeod</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Footlight MT Light" panose="0204060206030A020304" pitchFamily="18" charset="0"/>
              </a:rPr>
              <a:t>(2001-2005)</a:t>
            </a:r>
            <a:endParaRPr kumimoji="0" lang="en-US" sz="1600" b="1" i="0" u="none" strike="noStrike" kern="0" cap="none" spc="0" normalizeH="0" baseline="0" noProof="0" dirty="0">
              <a:ln>
                <a:noFill/>
              </a:ln>
              <a:solidFill>
                <a:schemeClr val="bg1"/>
              </a:solidFill>
              <a:effectLst/>
              <a:uLnTx/>
              <a:uFillTx/>
              <a:latin typeface="Footlight MT Light" panose="0204060206030A020304" pitchFamily="18" charset="0"/>
            </a:endParaRPr>
          </a:p>
        </p:txBody>
      </p:sp>
      <p:sp>
        <p:nvSpPr>
          <p:cNvPr id="9" name="Rectangle 2"/>
          <p:cNvSpPr txBox="1">
            <a:spLocks/>
          </p:cNvSpPr>
          <p:nvPr/>
        </p:nvSpPr>
        <p:spPr>
          <a:xfrm>
            <a:off x="10107576" y="4756845"/>
            <a:ext cx="1828800" cy="609600"/>
          </a:xfrm>
          <a:prstGeom prst="rect">
            <a:avLst/>
          </a:prstGeom>
        </p:spPr>
        <p:txBody>
          <a:bodyPr anchor="t" anchorCtr="0">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Footlight MT Light" panose="0204060206030A020304" pitchFamily="18" charset="0"/>
              </a:rPr>
              <a:t>Dr. Yvonne Steinert</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smtClean="0">
                <a:ln>
                  <a:noFill/>
                </a:ln>
                <a:solidFill>
                  <a:schemeClr val="bg1"/>
                </a:solidFill>
                <a:effectLst/>
                <a:uLnTx/>
                <a:uFillTx/>
                <a:latin typeface="Footlight MT Light" panose="0204060206030A020304" pitchFamily="18" charset="0"/>
              </a:rPr>
              <a:t>(2005-2019)</a:t>
            </a:r>
            <a:endParaRPr kumimoji="0" lang="en-US" sz="1600" b="1" i="0" u="none" strike="noStrike" kern="0" cap="none" spc="0" normalizeH="0" baseline="0" noProof="0" dirty="0">
              <a:ln>
                <a:noFill/>
              </a:ln>
              <a:solidFill>
                <a:schemeClr val="bg1"/>
              </a:solidFill>
              <a:effectLst/>
              <a:uLnTx/>
              <a:uFillTx/>
              <a:latin typeface="Footlight MT Light" panose="0204060206030A020304" pitchFamily="18" charset="0"/>
            </a:endParaRPr>
          </a:p>
        </p:txBody>
      </p:sp>
      <p:sp>
        <p:nvSpPr>
          <p:cNvPr id="10" name="TextBox 9"/>
          <p:cNvSpPr txBox="1"/>
          <p:nvPr/>
        </p:nvSpPr>
        <p:spPr>
          <a:xfrm>
            <a:off x="2722757" y="457200"/>
            <a:ext cx="6746487" cy="584775"/>
          </a:xfrm>
          <a:prstGeom prst="rect">
            <a:avLst/>
          </a:prstGeom>
          <a:noFill/>
        </p:spPr>
        <p:txBody>
          <a:bodyPr wrap="square" rtlCol="0">
            <a:spAutoFit/>
          </a:bodyPr>
          <a:lstStyle/>
          <a:p>
            <a:r>
              <a:rPr lang="en-US" sz="3200" dirty="0" smtClean="0">
                <a:solidFill>
                  <a:schemeClr val="bg1"/>
                </a:solidFill>
                <a:latin typeface="Footlight MT Light" panose="0204060206030A020304" pitchFamily="18" charset="0"/>
              </a:rPr>
              <a:t>Centre for Medical Education Directors</a:t>
            </a:r>
            <a:endParaRPr lang="en-US" sz="3200" dirty="0">
              <a:solidFill>
                <a:schemeClr val="bg1"/>
              </a:solidFill>
              <a:latin typeface="Footlight MT Light" panose="0204060206030A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0321" y="1866569"/>
            <a:ext cx="1826055" cy="2743200"/>
          </a:xfrm>
          <a:prstGeom prst="rect">
            <a:avLst/>
          </a:prstGeom>
        </p:spPr>
      </p:pic>
      <p:sp>
        <p:nvSpPr>
          <p:cNvPr id="8" name="TextBox 7"/>
          <p:cNvSpPr txBox="1"/>
          <p:nvPr/>
        </p:nvSpPr>
        <p:spPr>
          <a:xfrm>
            <a:off x="590996" y="4756845"/>
            <a:ext cx="1489510" cy="584775"/>
          </a:xfrm>
          <a:prstGeom prst="rect">
            <a:avLst/>
          </a:prstGeom>
          <a:noFill/>
        </p:spPr>
        <p:txBody>
          <a:bodyPr wrap="none" rtlCol="0">
            <a:spAutoFit/>
          </a:bodyPr>
          <a:lstStyle/>
          <a:p>
            <a:pPr algn="ctr"/>
            <a:r>
              <a:rPr lang="en-US" sz="1600" b="1" kern="0" dirty="0" smtClean="0">
                <a:solidFill>
                  <a:schemeClr val="bg1"/>
                </a:solidFill>
                <a:latin typeface="Footlight MT Light" panose="0204060206030A020304" pitchFamily="18" charset="0"/>
              </a:rPr>
              <a:t>Dr. Hugh </a:t>
            </a:r>
            <a:r>
              <a:rPr lang="en-US" sz="1600" b="1" kern="0" dirty="0">
                <a:solidFill>
                  <a:schemeClr val="bg1"/>
                </a:solidFill>
                <a:latin typeface="Footlight MT Light" panose="0204060206030A020304" pitchFamily="18" charset="0"/>
              </a:rPr>
              <a:t>Scott </a:t>
            </a:r>
          </a:p>
          <a:p>
            <a:pPr algn="ctr"/>
            <a:r>
              <a:rPr lang="en-US" sz="1600" b="1" kern="0" dirty="0">
                <a:solidFill>
                  <a:schemeClr val="bg1"/>
                </a:solidFill>
                <a:latin typeface="Footlight MT Light" panose="0204060206030A020304" pitchFamily="18" charset="0"/>
              </a:rPr>
              <a:t>(1975-1979)</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418" y="1866569"/>
            <a:ext cx="1826968" cy="2743200"/>
          </a:xfrm>
          <a:prstGeom prst="rect">
            <a:avLst/>
          </a:prstGeom>
        </p:spPr>
      </p:pic>
    </p:spTree>
    <p:extLst>
      <p:ext uri="{BB962C8B-B14F-4D97-AF65-F5344CB8AC3E}">
        <p14:creationId xmlns:p14="http://schemas.microsoft.com/office/powerpoint/2010/main" val="22561582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529059"/>
            <a:ext cx="8686800" cy="5799883"/>
          </a:xfrm>
          <a:prstGeom prst="rect">
            <a:avLst/>
          </a:prstGeom>
        </p:spPr>
      </p:pic>
    </p:spTree>
    <p:extLst>
      <p:ext uri="{BB962C8B-B14F-4D97-AF65-F5344CB8AC3E}">
        <p14:creationId xmlns:p14="http://schemas.microsoft.com/office/powerpoint/2010/main" val="277560647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72626"/>
            <a:ext cx="9144000" cy="1005840"/>
          </a:xfrm>
        </p:spPr>
        <p:txBody>
          <a:bodyPr>
            <a:normAutofit/>
          </a:bodyPr>
          <a:lstStyle/>
          <a:p>
            <a:r>
              <a:rPr lang="en-US" sz="3200" dirty="0" smtClean="0">
                <a:solidFill>
                  <a:schemeClr val="bg1"/>
                </a:solidFill>
                <a:latin typeface="Footlight MT Light" panose="0204060206030A020304" pitchFamily="18" charset="0"/>
              </a:rPr>
              <a:t>The Future is Now!</a:t>
            </a:r>
            <a:endParaRPr lang="en-US" sz="3200" dirty="0">
              <a:solidFill>
                <a:schemeClr val="bg1"/>
              </a:solidFill>
              <a:latin typeface="Footlight MT Light" panose="0204060206030A020304" pitchFamily="18" charset="0"/>
            </a:endParaRPr>
          </a:p>
        </p:txBody>
      </p:sp>
      <p:sp>
        <p:nvSpPr>
          <p:cNvPr id="3" name="TextBox 2"/>
          <p:cNvSpPr txBox="1"/>
          <p:nvPr/>
        </p:nvSpPr>
        <p:spPr>
          <a:xfrm>
            <a:off x="4620098" y="3577267"/>
            <a:ext cx="2951805"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Institute</a:t>
            </a:r>
            <a:endParaRPr lang="en-US" sz="2800" dirty="0">
              <a:solidFill>
                <a:schemeClr val="bg1"/>
              </a:solidFill>
              <a:latin typeface="French Script MT" panose="03020402040607040605" pitchFamily="66" charset="0"/>
            </a:endParaRPr>
          </a:p>
        </p:txBody>
      </p:sp>
    </p:spTree>
    <p:extLst>
      <p:ext uri="{BB962C8B-B14F-4D97-AF65-F5344CB8AC3E}">
        <p14:creationId xmlns:p14="http://schemas.microsoft.com/office/powerpoint/2010/main" val="1318025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267" y="1408288"/>
            <a:ext cx="5486400" cy="4114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5094" y="722488"/>
            <a:ext cx="4114800" cy="5486400"/>
          </a:xfrm>
          <a:prstGeom prst="rect">
            <a:avLst/>
          </a:prstGeom>
        </p:spPr>
      </p:pic>
    </p:spTree>
    <p:extLst>
      <p:ext uri="{BB962C8B-B14F-4D97-AF65-F5344CB8AC3E}">
        <p14:creationId xmlns:p14="http://schemas.microsoft.com/office/powerpoint/2010/main" val="287317917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Picture 2" descr="110609_symposium 037.jpg"/>
          <p:cNvPicPr>
            <a:picLocks noChangeAspect="1"/>
          </p:cNvPicPr>
          <p:nvPr/>
        </p:nvPicPr>
        <p:blipFill>
          <a:blip r:embed="rId2" cstate="print"/>
          <a:stretch>
            <a:fillRect/>
          </a:stretch>
        </p:blipFill>
        <p:spPr>
          <a:xfrm>
            <a:off x="6359710" y="104018"/>
            <a:ext cx="5486400" cy="366053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071122-124527-8651.JPG"/>
          <p:cNvPicPr>
            <a:picLocks noChangeAspect="1"/>
          </p:cNvPicPr>
          <p:nvPr/>
        </p:nvPicPr>
        <p:blipFill>
          <a:blip r:embed="rId3" cstate="print"/>
          <a:stretch>
            <a:fillRect/>
          </a:stretch>
        </p:blipFill>
        <p:spPr>
          <a:xfrm>
            <a:off x="162113" y="2950410"/>
            <a:ext cx="5486400" cy="36576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62113" y="104018"/>
            <a:ext cx="6096000" cy="1569660"/>
          </a:xfrm>
          <a:prstGeom prst="rect">
            <a:avLst/>
          </a:prstGeom>
        </p:spPr>
        <p:txBody>
          <a:bodyPr>
            <a:spAutoFit/>
          </a:bodyPr>
          <a:lstStyle/>
          <a:p>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Meeting clinical colleagues and thinking about research questions that could impact their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practice. </a:t>
            </a:r>
            <a:endParaRPr lang="en-US" sz="3200" dirty="0">
              <a:solidFill>
                <a:schemeClr val="bg1"/>
              </a:solidFill>
              <a:latin typeface="Footlight MT Light" panose="0204060206030A020304" pitchFamily="18" charset="0"/>
            </a:endParaRPr>
          </a:p>
        </p:txBody>
      </p:sp>
      <p:sp>
        <p:nvSpPr>
          <p:cNvPr id="5" name="TextBox 4"/>
          <p:cNvSpPr txBox="1"/>
          <p:nvPr/>
        </p:nvSpPr>
        <p:spPr>
          <a:xfrm>
            <a:off x="162113" y="1816532"/>
            <a:ext cx="2665141"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Centre</a:t>
            </a:r>
            <a:endParaRPr lang="en-US" sz="2800" dirty="0">
              <a:solidFill>
                <a:schemeClr val="bg1"/>
              </a:solidFill>
              <a:latin typeface="French Script MT" panose="03020402040607040605" pitchFamily="66" charset="0"/>
            </a:endParaRPr>
          </a:p>
        </p:txBody>
      </p:sp>
    </p:spTree>
    <p:extLst>
      <p:ext uri="{BB962C8B-B14F-4D97-AF65-F5344CB8AC3E}">
        <p14:creationId xmlns:p14="http://schemas.microsoft.com/office/powerpoint/2010/main" val="81424618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3237" y="928109"/>
            <a:ext cx="5486400" cy="50755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4509" y="1757822"/>
            <a:ext cx="4572000" cy="3416134"/>
          </a:xfrm>
          <a:prstGeom prst="rect">
            <a:avLst/>
          </a:prstGeom>
        </p:spPr>
      </p:pic>
    </p:spTree>
    <p:extLst>
      <p:ext uri="{BB962C8B-B14F-4D97-AF65-F5344CB8AC3E}">
        <p14:creationId xmlns:p14="http://schemas.microsoft.com/office/powerpoint/2010/main" val="78003878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892" y="1315386"/>
            <a:ext cx="5486400" cy="366125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8010" y="1317214"/>
            <a:ext cx="5486400" cy="3657600"/>
          </a:xfrm>
          <a:prstGeom prst="rect">
            <a:avLst/>
          </a:prstGeom>
        </p:spPr>
      </p:pic>
      <p:sp>
        <p:nvSpPr>
          <p:cNvPr id="5" name="Rectangle 4"/>
          <p:cNvSpPr/>
          <p:nvPr/>
        </p:nvSpPr>
        <p:spPr>
          <a:xfrm>
            <a:off x="3048000" y="5009638"/>
            <a:ext cx="6096000" cy="1569660"/>
          </a:xfrm>
          <a:prstGeom prst="rect">
            <a:avLst/>
          </a:prstGeom>
        </p:spPr>
        <p:txBody>
          <a:bodyPr>
            <a:spAutoFit/>
          </a:bodyPr>
          <a:lstStyle/>
          <a:p>
            <a:pPr algn="ctr"/>
            <a:r>
              <a:rPr lang="en-US" sz="3200"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A special place away from clinical responsibilities that fostered learning, sharing and having </a:t>
            </a:r>
            <a:r>
              <a:rPr lang="en-US" sz="3200" dirty="0" smtClean="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fun. </a:t>
            </a:r>
            <a:endParaRPr lang="en-US" sz="3200" dirty="0">
              <a:solidFill>
                <a:schemeClr val="bg1"/>
              </a:solidFill>
              <a:latin typeface="Footlight MT Light" panose="0204060206030A020304" pitchFamily="18" charset="0"/>
            </a:endParaRPr>
          </a:p>
        </p:txBody>
      </p:sp>
      <p:sp>
        <p:nvSpPr>
          <p:cNvPr id="6" name="TextBox 5"/>
          <p:cNvSpPr txBox="1"/>
          <p:nvPr/>
        </p:nvSpPr>
        <p:spPr>
          <a:xfrm>
            <a:off x="4763430" y="513144"/>
            <a:ext cx="2665141" cy="523220"/>
          </a:xfrm>
          <a:prstGeom prst="rect">
            <a:avLst/>
          </a:prstGeom>
          <a:noFill/>
        </p:spPr>
        <p:txBody>
          <a:bodyPr wrap="square" rtlCol="0">
            <a:spAutoFit/>
          </a:bodyPr>
          <a:lstStyle/>
          <a:p>
            <a:r>
              <a:rPr lang="en-US" sz="2800" dirty="0" smtClean="0">
                <a:solidFill>
                  <a:schemeClr val="bg1"/>
                </a:solidFill>
                <a:latin typeface="French Script MT" panose="03020402040607040605" pitchFamily="66" charset="0"/>
              </a:rPr>
              <a:t>Thoughts on the Centre</a:t>
            </a:r>
            <a:endParaRPr lang="en-US" sz="2800" dirty="0">
              <a:solidFill>
                <a:schemeClr val="bg1"/>
              </a:solidFill>
              <a:latin typeface="French Script MT" panose="03020402040607040605" pitchFamily="66" charset="0"/>
            </a:endParaRPr>
          </a:p>
        </p:txBody>
      </p:sp>
    </p:spTree>
    <p:extLst>
      <p:ext uri="{BB962C8B-B14F-4D97-AF65-F5344CB8AC3E}">
        <p14:creationId xmlns:p14="http://schemas.microsoft.com/office/powerpoint/2010/main" val="391159452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9987" y="492702"/>
            <a:ext cx="4114800" cy="5412604"/>
          </a:xfrm>
          <a:prstGeom prst="rect">
            <a:avLst/>
          </a:prstGeom>
        </p:spPr>
      </p:pic>
      <p:pic>
        <p:nvPicPr>
          <p:cNvPr id="3" name="Picture 2"/>
          <p:cNvPicPr>
            <a:picLocks noChangeAspect="1"/>
          </p:cNvPicPr>
          <p:nvPr/>
        </p:nvPicPr>
        <p:blipFill>
          <a:blip r:embed="rId3"/>
          <a:stretch>
            <a:fillRect/>
          </a:stretch>
        </p:blipFill>
        <p:spPr>
          <a:xfrm>
            <a:off x="6789159" y="492702"/>
            <a:ext cx="4114800" cy="5369780"/>
          </a:xfrm>
          <a:prstGeom prst="rect">
            <a:avLst/>
          </a:prstGeom>
        </p:spPr>
      </p:pic>
    </p:spTree>
    <p:extLst>
      <p:ext uri="{BB962C8B-B14F-4D97-AF65-F5344CB8AC3E}">
        <p14:creationId xmlns:p14="http://schemas.microsoft.com/office/powerpoint/2010/main" val="59319034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TotalTime>
  <Words>469</Words>
  <Application>Microsoft Office PowerPoint</Application>
  <PresentationFormat>Widescreen</PresentationFormat>
  <Paragraphs>48</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Footlight MT Light</vt:lpstr>
      <vt:lpstr>French Script MT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Future is Now!</vt:lpstr>
    </vt:vector>
  </TitlesOfParts>
  <Company>McGill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Gignac - resource-ihse.med</dc:creator>
  <cp:lastModifiedBy>Claudia Regier - ihse.med</cp:lastModifiedBy>
  <cp:revision>171</cp:revision>
  <dcterms:created xsi:type="dcterms:W3CDTF">2019-05-14T19:08:30Z</dcterms:created>
  <dcterms:modified xsi:type="dcterms:W3CDTF">2019-09-25T14:06:14Z</dcterms:modified>
</cp:coreProperties>
</file>