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3.xml" ContentType="application/vnd.openxmlformats-officedocument.drawingml.char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7.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notesSlides/notesSlide18.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5" r:id="rId1"/>
    <p:sldMasterId id="2147484714" r:id="rId2"/>
    <p:sldMasterId id="2147484728" r:id="rId3"/>
    <p:sldMasterId id="2147484754" r:id="rId4"/>
    <p:sldMasterId id="2147484770" r:id="rId5"/>
    <p:sldMasterId id="2147484784" r:id="rId6"/>
    <p:sldMasterId id="2147484786" r:id="rId7"/>
    <p:sldMasterId id="2147484798" r:id="rId8"/>
  </p:sldMasterIdLst>
  <p:notesMasterIdLst>
    <p:notesMasterId r:id="rId63"/>
  </p:notesMasterIdLst>
  <p:handoutMasterIdLst>
    <p:handoutMasterId r:id="rId64"/>
  </p:handoutMasterIdLst>
  <p:sldIdLst>
    <p:sldId id="502" r:id="rId9"/>
    <p:sldId id="503" r:id="rId10"/>
    <p:sldId id="775" r:id="rId11"/>
    <p:sldId id="567" r:id="rId12"/>
    <p:sldId id="770" r:id="rId13"/>
    <p:sldId id="683" r:id="rId14"/>
    <p:sldId id="684" r:id="rId15"/>
    <p:sldId id="685" r:id="rId16"/>
    <p:sldId id="686" r:id="rId17"/>
    <p:sldId id="687" r:id="rId18"/>
    <p:sldId id="688" r:id="rId19"/>
    <p:sldId id="689" r:id="rId20"/>
    <p:sldId id="690" r:id="rId21"/>
    <p:sldId id="691" r:id="rId22"/>
    <p:sldId id="694" r:id="rId23"/>
    <p:sldId id="695" r:id="rId24"/>
    <p:sldId id="696" r:id="rId25"/>
    <p:sldId id="698" r:id="rId26"/>
    <p:sldId id="699" r:id="rId27"/>
    <p:sldId id="700" r:id="rId28"/>
    <p:sldId id="701" r:id="rId29"/>
    <p:sldId id="702" r:id="rId30"/>
    <p:sldId id="703" r:id="rId31"/>
    <p:sldId id="517" r:id="rId32"/>
    <p:sldId id="744" r:id="rId33"/>
    <p:sldId id="745" r:id="rId34"/>
    <p:sldId id="746" r:id="rId35"/>
    <p:sldId id="747" r:id="rId36"/>
    <p:sldId id="748" r:id="rId37"/>
    <p:sldId id="749" r:id="rId38"/>
    <p:sldId id="750" r:id="rId39"/>
    <p:sldId id="757" r:id="rId40"/>
    <p:sldId id="758" r:id="rId41"/>
    <p:sldId id="760" r:id="rId42"/>
    <p:sldId id="761" r:id="rId43"/>
    <p:sldId id="762" r:id="rId44"/>
    <p:sldId id="759" r:id="rId45"/>
    <p:sldId id="763" r:id="rId46"/>
    <p:sldId id="764" r:id="rId47"/>
    <p:sldId id="765" r:id="rId48"/>
    <p:sldId id="766" r:id="rId49"/>
    <p:sldId id="767" r:id="rId50"/>
    <p:sldId id="768" r:id="rId51"/>
    <p:sldId id="772" r:id="rId52"/>
    <p:sldId id="735" r:id="rId53"/>
    <p:sldId id="736" r:id="rId54"/>
    <p:sldId id="769" r:id="rId55"/>
    <p:sldId id="737" r:id="rId56"/>
    <p:sldId id="738" r:id="rId57"/>
    <p:sldId id="739" r:id="rId58"/>
    <p:sldId id="773" r:id="rId59"/>
    <p:sldId id="774" r:id="rId60"/>
    <p:sldId id="740" r:id="rId61"/>
    <p:sldId id="741" r:id="rId62"/>
  </p:sldIdLst>
  <p:sldSz cx="9144000" cy="5143500" type="screen16x9"/>
  <p:notesSz cx="7010400" cy="9296400"/>
  <p:custDataLst>
    <p:tags r:id="rId65"/>
  </p:custDataLst>
  <p:defaultTextStyle>
    <a:defPPr>
      <a:defRPr lang="en-CA"/>
    </a:defPPr>
    <a:lvl1pPr algn="ctr" rtl="0" fontAlgn="base">
      <a:spcBef>
        <a:spcPct val="0"/>
      </a:spcBef>
      <a:spcAft>
        <a:spcPct val="0"/>
      </a:spcAft>
      <a:defRPr sz="2400" b="1" kern="1200">
        <a:solidFill>
          <a:schemeClr val="tx1"/>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4D4D4D"/>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1" autoAdjust="0"/>
    <p:restoredTop sz="92229" autoAdjust="0"/>
  </p:normalViewPr>
  <p:slideViewPr>
    <p:cSldViewPr>
      <p:cViewPr>
        <p:scale>
          <a:sx n="115" d="100"/>
          <a:sy n="115" d="100"/>
        </p:scale>
        <p:origin x="230" y="-13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1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Sheet1!$A$2</c:f>
              <c:strCache>
                <c:ptCount val="1"/>
                <c:pt idx="0">
                  <c:v>Sale-leaseback</c:v>
                </c:pt>
              </c:strCache>
            </c:strRef>
          </c:tx>
          <c:spPr>
            <a:solidFill>
              <a:srgbClr val="0A2240"/>
            </a:solidFill>
            <a:ln>
              <a:noFill/>
            </a:ln>
            <a:effectLst/>
          </c:spPr>
          <c:invertIfNegative val="0"/>
          <c:cat>
            <c:strRef>
              <c:f>Sheet1!$B$1:$I$1</c:f>
              <c:strCache>
                <c:ptCount val="8"/>
                <c:pt idx="0">
                  <c:v>AFRICA</c:v>
                </c:pt>
                <c:pt idx="1">
                  <c:v>CENTRAL ASIA</c:v>
                </c:pt>
                <c:pt idx="2">
                  <c:v>LATIN AMERICA</c:v>
                </c:pt>
                <c:pt idx="3">
                  <c:v>MIDDLE EAST</c:v>
                </c:pt>
                <c:pt idx="4">
                  <c:v>CHINA</c:v>
                </c:pt>
                <c:pt idx="5">
                  <c:v>EUROPE</c:v>
                </c:pt>
                <c:pt idx="6">
                  <c:v>ASIA Excl. CHINA</c:v>
                </c:pt>
                <c:pt idx="7">
                  <c:v>NORTH AMERICA</c:v>
                </c:pt>
              </c:strCache>
            </c:strRef>
          </c:cat>
          <c:val>
            <c:numRef>
              <c:f>Sheet1!$B$2:$I$2</c:f>
              <c:numCache>
                <c:formatCode>_("$"* #,##0_);_("$"* \(#,##0\);_("$"* "-"??_);_(@_)</c:formatCode>
                <c:ptCount val="8"/>
                <c:pt idx="0">
                  <c:v>1435.31</c:v>
                </c:pt>
                <c:pt idx="1">
                  <c:v>2346.2550000000001</c:v>
                </c:pt>
                <c:pt idx="2">
                  <c:v>4102.2700000000004</c:v>
                </c:pt>
                <c:pt idx="3">
                  <c:v>11644.745000000001</c:v>
                </c:pt>
                <c:pt idx="4">
                  <c:v>10866.995000000001</c:v>
                </c:pt>
                <c:pt idx="5">
                  <c:v>12748.98</c:v>
                </c:pt>
                <c:pt idx="6">
                  <c:v>14693.27</c:v>
                </c:pt>
                <c:pt idx="7">
                  <c:v>8305.52</c:v>
                </c:pt>
              </c:numCache>
            </c:numRef>
          </c:val>
          <c:extLst>
            <c:ext xmlns:c16="http://schemas.microsoft.com/office/drawing/2014/chart" uri="{C3380CC4-5D6E-409C-BE32-E72D297353CC}">
              <c16:uniqueId val="{00000000-EA0E-4640-A415-5DD692832B7E}"/>
            </c:ext>
          </c:extLst>
        </c:ser>
        <c:ser>
          <c:idx val="1"/>
          <c:order val="1"/>
          <c:tx>
            <c:strRef>
              <c:f>Sheet1!$A$3</c:f>
              <c:strCache>
                <c:ptCount val="1"/>
                <c:pt idx="0">
                  <c:v>Export Credit</c:v>
                </c:pt>
              </c:strCache>
            </c:strRef>
          </c:tx>
          <c:spPr>
            <a:solidFill>
              <a:srgbClr val="5C0F8C"/>
            </a:solidFill>
            <a:ln>
              <a:noFill/>
            </a:ln>
            <a:effectLst/>
          </c:spPr>
          <c:invertIfNegative val="0"/>
          <c:cat>
            <c:strRef>
              <c:f>Sheet1!$B$1:$I$1</c:f>
              <c:strCache>
                <c:ptCount val="8"/>
                <c:pt idx="0">
                  <c:v>AFRICA</c:v>
                </c:pt>
                <c:pt idx="1">
                  <c:v>CENTRAL ASIA</c:v>
                </c:pt>
                <c:pt idx="2">
                  <c:v>LATIN AMERICA</c:v>
                </c:pt>
                <c:pt idx="3">
                  <c:v>MIDDLE EAST</c:v>
                </c:pt>
                <c:pt idx="4">
                  <c:v>CHINA</c:v>
                </c:pt>
                <c:pt idx="5">
                  <c:v>EUROPE</c:v>
                </c:pt>
                <c:pt idx="6">
                  <c:v>ASIA Excl. CHINA</c:v>
                </c:pt>
                <c:pt idx="7">
                  <c:v>NORTH AMERICA</c:v>
                </c:pt>
              </c:strCache>
            </c:strRef>
          </c:cat>
          <c:val>
            <c:numRef>
              <c:f>Sheet1!$B$3:$I$3</c:f>
              <c:numCache>
                <c:formatCode>_("$"* #,##0_);_("$"* \(#,##0\);_("$"* "-"??_);_(@_)</c:formatCode>
                <c:ptCount val="8"/>
                <c:pt idx="0">
                  <c:v>4694.4650000000001</c:v>
                </c:pt>
                <c:pt idx="1">
                  <c:v>470.47500000000002</c:v>
                </c:pt>
                <c:pt idx="2">
                  <c:v>4629.3549999999996</c:v>
                </c:pt>
                <c:pt idx="3">
                  <c:v>4860.3850000000002</c:v>
                </c:pt>
                <c:pt idx="4">
                  <c:v>9155.9449999999997</c:v>
                </c:pt>
                <c:pt idx="5">
                  <c:v>15316.49</c:v>
                </c:pt>
                <c:pt idx="6">
                  <c:v>15194.09</c:v>
                </c:pt>
                <c:pt idx="7">
                  <c:v>4689.875</c:v>
                </c:pt>
              </c:numCache>
            </c:numRef>
          </c:val>
          <c:extLst>
            <c:ext xmlns:c16="http://schemas.microsoft.com/office/drawing/2014/chart" uri="{C3380CC4-5D6E-409C-BE32-E72D297353CC}">
              <c16:uniqueId val="{00000001-EA0E-4640-A415-5DD692832B7E}"/>
            </c:ext>
          </c:extLst>
        </c:ser>
        <c:ser>
          <c:idx val="2"/>
          <c:order val="2"/>
          <c:tx>
            <c:strRef>
              <c:f>Sheet1!$A$4</c:f>
              <c:strCache>
                <c:ptCount val="1"/>
                <c:pt idx="0">
                  <c:v>Bank Debt</c:v>
                </c:pt>
              </c:strCache>
            </c:strRef>
          </c:tx>
          <c:spPr>
            <a:solidFill>
              <a:srgbClr val="009BDF"/>
            </a:solidFill>
            <a:ln>
              <a:noFill/>
            </a:ln>
            <a:effectLst/>
          </c:spPr>
          <c:invertIfNegative val="0"/>
          <c:cat>
            <c:strRef>
              <c:f>Sheet1!$B$1:$I$1</c:f>
              <c:strCache>
                <c:ptCount val="8"/>
                <c:pt idx="0">
                  <c:v>AFRICA</c:v>
                </c:pt>
                <c:pt idx="1">
                  <c:v>CENTRAL ASIA</c:v>
                </c:pt>
                <c:pt idx="2">
                  <c:v>LATIN AMERICA</c:v>
                </c:pt>
                <c:pt idx="3">
                  <c:v>MIDDLE EAST</c:v>
                </c:pt>
                <c:pt idx="4">
                  <c:v>CHINA</c:v>
                </c:pt>
                <c:pt idx="5">
                  <c:v>EUROPE</c:v>
                </c:pt>
                <c:pt idx="6">
                  <c:v>ASIA Excl. CHINA</c:v>
                </c:pt>
                <c:pt idx="7">
                  <c:v>NORTH AMERICA</c:v>
                </c:pt>
              </c:strCache>
            </c:strRef>
          </c:cat>
          <c:val>
            <c:numRef>
              <c:f>Sheet1!$B$4:$I$4</c:f>
              <c:numCache>
                <c:formatCode>_("$"* #,##0_);_("$"* \(#,##0\);_("$"* "-"??_);_(@_)</c:formatCode>
                <c:ptCount val="8"/>
                <c:pt idx="0">
                  <c:v>888.48</c:v>
                </c:pt>
                <c:pt idx="1">
                  <c:v>4026.7049999999999</c:v>
                </c:pt>
                <c:pt idx="2">
                  <c:v>1065.52</c:v>
                </c:pt>
                <c:pt idx="3">
                  <c:v>15755.68</c:v>
                </c:pt>
                <c:pt idx="4">
                  <c:v>29857.200000000001</c:v>
                </c:pt>
                <c:pt idx="5">
                  <c:v>13367.04</c:v>
                </c:pt>
                <c:pt idx="6">
                  <c:v>25105.599999999999</c:v>
                </c:pt>
                <c:pt idx="7">
                  <c:v>9809.52</c:v>
                </c:pt>
              </c:numCache>
            </c:numRef>
          </c:val>
          <c:extLst>
            <c:ext xmlns:c16="http://schemas.microsoft.com/office/drawing/2014/chart" uri="{C3380CC4-5D6E-409C-BE32-E72D297353CC}">
              <c16:uniqueId val="{00000002-EA0E-4640-A415-5DD692832B7E}"/>
            </c:ext>
          </c:extLst>
        </c:ser>
        <c:ser>
          <c:idx val="3"/>
          <c:order val="3"/>
          <c:tx>
            <c:strRef>
              <c:f>Sheet1!$A$5</c:f>
              <c:strCache>
                <c:ptCount val="1"/>
                <c:pt idx="0">
                  <c:v>Capital Markets</c:v>
                </c:pt>
              </c:strCache>
            </c:strRef>
          </c:tx>
          <c:spPr>
            <a:solidFill>
              <a:srgbClr val="007167"/>
            </a:solidFill>
            <a:ln>
              <a:noFill/>
            </a:ln>
            <a:effectLst/>
          </c:spPr>
          <c:invertIfNegative val="0"/>
          <c:cat>
            <c:strRef>
              <c:f>Sheet1!$B$1:$I$1</c:f>
              <c:strCache>
                <c:ptCount val="8"/>
                <c:pt idx="0">
                  <c:v>AFRICA</c:v>
                </c:pt>
                <c:pt idx="1">
                  <c:v>CENTRAL ASIA</c:v>
                </c:pt>
                <c:pt idx="2">
                  <c:v>LATIN AMERICA</c:v>
                </c:pt>
                <c:pt idx="3">
                  <c:v>MIDDLE EAST</c:v>
                </c:pt>
                <c:pt idx="4">
                  <c:v>CHINA</c:v>
                </c:pt>
                <c:pt idx="5">
                  <c:v>EUROPE</c:v>
                </c:pt>
                <c:pt idx="6">
                  <c:v>ASIA Excl. CHINA</c:v>
                </c:pt>
                <c:pt idx="7">
                  <c:v>NORTH AMERICA</c:v>
                </c:pt>
              </c:strCache>
            </c:strRef>
          </c:cat>
          <c:val>
            <c:numRef>
              <c:f>Sheet1!$B$5:$I$5</c:f>
              <c:numCache>
                <c:formatCode>_("$"* #,##0_);_("$"* \(#,##0\);_("$"* "-"??_);_(@_)</c:formatCode>
                <c:ptCount val="8"/>
                <c:pt idx="0">
                  <c:v>0</c:v>
                </c:pt>
                <c:pt idx="1">
                  <c:v>909.5</c:v>
                </c:pt>
                <c:pt idx="2">
                  <c:v>884.61599999999999</c:v>
                </c:pt>
                <c:pt idx="3">
                  <c:v>1897.296</c:v>
                </c:pt>
                <c:pt idx="4">
                  <c:v>3875.328</c:v>
                </c:pt>
                <c:pt idx="5">
                  <c:v>8713.6589999999997</c:v>
                </c:pt>
                <c:pt idx="6">
                  <c:v>3609.9780000000001</c:v>
                </c:pt>
                <c:pt idx="7">
                  <c:v>60180.249000000003</c:v>
                </c:pt>
              </c:numCache>
            </c:numRef>
          </c:val>
          <c:extLst>
            <c:ext xmlns:c16="http://schemas.microsoft.com/office/drawing/2014/chart" uri="{C3380CC4-5D6E-409C-BE32-E72D297353CC}">
              <c16:uniqueId val="{00000003-EA0E-4640-A415-5DD692832B7E}"/>
            </c:ext>
          </c:extLst>
        </c:ser>
        <c:ser>
          <c:idx val="4"/>
          <c:order val="4"/>
          <c:tx>
            <c:strRef>
              <c:f>Sheet1!$A$6</c:f>
              <c:strCache>
                <c:ptCount val="1"/>
                <c:pt idx="0">
                  <c:v>Cash</c:v>
                </c:pt>
              </c:strCache>
            </c:strRef>
          </c:tx>
          <c:spPr>
            <a:solidFill>
              <a:srgbClr val="81BC00"/>
            </a:solidFill>
            <a:ln>
              <a:noFill/>
            </a:ln>
            <a:effectLst/>
          </c:spPr>
          <c:invertIfNegative val="0"/>
          <c:cat>
            <c:strRef>
              <c:f>Sheet1!$B$1:$I$1</c:f>
              <c:strCache>
                <c:ptCount val="8"/>
                <c:pt idx="0">
                  <c:v>AFRICA</c:v>
                </c:pt>
                <c:pt idx="1">
                  <c:v>CENTRAL ASIA</c:v>
                </c:pt>
                <c:pt idx="2">
                  <c:v>LATIN AMERICA</c:v>
                </c:pt>
                <c:pt idx="3">
                  <c:v>MIDDLE EAST</c:v>
                </c:pt>
                <c:pt idx="4">
                  <c:v>CHINA</c:v>
                </c:pt>
                <c:pt idx="5">
                  <c:v>EUROPE</c:v>
                </c:pt>
                <c:pt idx="6">
                  <c:v>ASIA Excl. CHINA</c:v>
                </c:pt>
                <c:pt idx="7">
                  <c:v>NORTH AMERICA</c:v>
                </c:pt>
              </c:strCache>
            </c:strRef>
          </c:cat>
          <c:val>
            <c:numRef>
              <c:f>Sheet1!$B$6:$I$6</c:f>
              <c:numCache>
                <c:formatCode>_("$"* #,##0_);_("$"* \(#,##0\);_("$"* "-"??_);_(@_)</c:formatCode>
                <c:ptCount val="8"/>
                <c:pt idx="0">
                  <c:v>2671.8449999999998</c:v>
                </c:pt>
                <c:pt idx="1">
                  <c:v>2354.8649999999998</c:v>
                </c:pt>
                <c:pt idx="2">
                  <c:v>2007.8389999999999</c:v>
                </c:pt>
                <c:pt idx="3">
                  <c:v>20392.784</c:v>
                </c:pt>
                <c:pt idx="4">
                  <c:v>12352.031999999999</c:v>
                </c:pt>
                <c:pt idx="5">
                  <c:v>17260.620999999999</c:v>
                </c:pt>
                <c:pt idx="6">
                  <c:v>16734.087</c:v>
                </c:pt>
                <c:pt idx="7">
                  <c:v>33709.856</c:v>
                </c:pt>
              </c:numCache>
            </c:numRef>
          </c:val>
          <c:extLst>
            <c:ext xmlns:c16="http://schemas.microsoft.com/office/drawing/2014/chart" uri="{C3380CC4-5D6E-409C-BE32-E72D297353CC}">
              <c16:uniqueId val="{00000004-EA0E-4640-A415-5DD692832B7E}"/>
            </c:ext>
          </c:extLst>
        </c:ser>
        <c:ser>
          <c:idx val="5"/>
          <c:order val="5"/>
          <c:tx>
            <c:strRef>
              <c:f>Sheet1!$A$7</c:f>
              <c:strCache>
                <c:ptCount val="1"/>
                <c:pt idx="0">
                  <c:v>Insurance</c:v>
                </c:pt>
              </c:strCache>
            </c:strRef>
          </c:tx>
          <c:spPr>
            <a:solidFill>
              <a:srgbClr val="FFA400"/>
            </a:solidFill>
            <a:ln>
              <a:noFill/>
            </a:ln>
            <a:effectLst/>
          </c:spPr>
          <c:invertIfNegative val="0"/>
          <c:cat>
            <c:strRef>
              <c:f>Sheet1!$B$1:$I$1</c:f>
              <c:strCache>
                <c:ptCount val="8"/>
                <c:pt idx="0">
                  <c:v>AFRICA</c:v>
                </c:pt>
                <c:pt idx="1">
                  <c:v>CENTRAL ASIA</c:v>
                </c:pt>
                <c:pt idx="2">
                  <c:v>LATIN AMERICA</c:v>
                </c:pt>
                <c:pt idx="3">
                  <c:v>MIDDLE EAST</c:v>
                </c:pt>
                <c:pt idx="4">
                  <c:v>CHINA</c:v>
                </c:pt>
                <c:pt idx="5">
                  <c:v>EUROPE</c:v>
                </c:pt>
                <c:pt idx="6">
                  <c:v>ASIA Excl. CHINA</c:v>
                </c:pt>
                <c:pt idx="7">
                  <c:v>NORTH AMERICA</c:v>
                </c:pt>
              </c:strCache>
            </c:strRef>
          </c:cat>
          <c:val>
            <c:numRef>
              <c:f>Sheet1!$B$7:$I$7</c:f>
              <c:numCache>
                <c:formatCode>_("$"* #,##0_);_("$"* \(#,##0\);_("$"* "-"??_);_(@_)</c:formatCode>
                <c:ptCount val="8"/>
                <c:pt idx="0">
                  <c:v>0</c:v>
                </c:pt>
                <c:pt idx="1">
                  <c:v>0</c:v>
                </c:pt>
                <c:pt idx="2">
                  <c:v>0</c:v>
                </c:pt>
                <c:pt idx="3">
                  <c:v>158.61000000000001</c:v>
                </c:pt>
                <c:pt idx="4">
                  <c:v>0</c:v>
                </c:pt>
                <c:pt idx="5">
                  <c:v>622.37</c:v>
                </c:pt>
                <c:pt idx="6">
                  <c:v>252.875</c:v>
                </c:pt>
                <c:pt idx="7">
                  <c:v>328.78</c:v>
                </c:pt>
              </c:numCache>
            </c:numRef>
          </c:val>
          <c:extLst>
            <c:ext xmlns:c16="http://schemas.microsoft.com/office/drawing/2014/chart" uri="{C3380CC4-5D6E-409C-BE32-E72D297353CC}">
              <c16:uniqueId val="{00000005-EA0E-4640-A415-5DD692832B7E}"/>
            </c:ext>
          </c:extLst>
        </c:ser>
        <c:ser>
          <c:idx val="6"/>
          <c:order val="6"/>
          <c:tx>
            <c:strRef>
              <c:f>Sheet1!$A$8</c:f>
              <c:strCache>
                <c:ptCount val="1"/>
                <c:pt idx="0">
                  <c:v>Manufacturer</c:v>
                </c:pt>
              </c:strCache>
            </c:strRef>
          </c:tx>
          <c:spPr>
            <a:solidFill>
              <a:srgbClr val="A8A9AC"/>
            </a:solidFill>
            <a:ln>
              <a:noFill/>
            </a:ln>
            <a:effectLst/>
          </c:spPr>
          <c:invertIfNegative val="0"/>
          <c:cat>
            <c:strRef>
              <c:f>Sheet1!$B$1:$I$1</c:f>
              <c:strCache>
                <c:ptCount val="8"/>
                <c:pt idx="0">
                  <c:v>AFRICA</c:v>
                </c:pt>
                <c:pt idx="1">
                  <c:v>CENTRAL ASIA</c:v>
                </c:pt>
                <c:pt idx="2">
                  <c:v>LATIN AMERICA</c:v>
                </c:pt>
                <c:pt idx="3">
                  <c:v>MIDDLE EAST</c:v>
                </c:pt>
                <c:pt idx="4">
                  <c:v>CHINA</c:v>
                </c:pt>
                <c:pt idx="5">
                  <c:v>EUROPE</c:v>
                </c:pt>
                <c:pt idx="6">
                  <c:v>ASIA Excl. CHINA</c:v>
                </c:pt>
                <c:pt idx="7">
                  <c:v>NORTH AMERICA</c:v>
                </c:pt>
              </c:strCache>
            </c:strRef>
          </c:cat>
          <c:val>
            <c:numRef>
              <c:f>Sheet1!$B$8:$I$8</c:f>
              <c:numCache>
                <c:formatCode>_("$"* #,##0_);_("$"* \(#,##0\);_("$"* "-"??_);_(@_)</c:formatCode>
                <c:ptCount val="8"/>
                <c:pt idx="0">
                  <c:v>0</c:v>
                </c:pt>
                <c:pt idx="1">
                  <c:v>1567.4</c:v>
                </c:pt>
                <c:pt idx="2">
                  <c:v>0</c:v>
                </c:pt>
                <c:pt idx="3">
                  <c:v>0</c:v>
                </c:pt>
                <c:pt idx="4">
                  <c:v>0</c:v>
                </c:pt>
                <c:pt idx="5">
                  <c:v>150.24</c:v>
                </c:pt>
                <c:pt idx="6">
                  <c:v>0</c:v>
                </c:pt>
                <c:pt idx="7">
                  <c:v>0</c:v>
                </c:pt>
              </c:numCache>
            </c:numRef>
          </c:val>
          <c:extLst>
            <c:ext xmlns:c16="http://schemas.microsoft.com/office/drawing/2014/chart" uri="{C3380CC4-5D6E-409C-BE32-E72D297353CC}">
              <c16:uniqueId val="{00000006-EA0E-4640-A415-5DD692832B7E}"/>
            </c:ext>
          </c:extLst>
        </c:ser>
        <c:dLbls>
          <c:showLegendKey val="0"/>
          <c:showVal val="0"/>
          <c:showCatName val="0"/>
          <c:showSerName val="0"/>
          <c:showPercent val="0"/>
          <c:showBubbleSize val="0"/>
        </c:dLbls>
        <c:gapWidth val="60"/>
        <c:overlap val="100"/>
        <c:axId val="165059968"/>
        <c:axId val="165061760"/>
      </c:barChart>
      <c:catAx>
        <c:axId val="165059968"/>
        <c:scaling>
          <c:orientation val="minMax"/>
        </c:scaling>
        <c:delete val="1"/>
        <c:axPos val="l"/>
        <c:numFmt formatCode="General" sourceLinked="1"/>
        <c:majorTickMark val="none"/>
        <c:minorTickMark val="none"/>
        <c:tickLblPos val="nextTo"/>
        <c:crossAx val="165061760"/>
        <c:crosses val="autoZero"/>
        <c:auto val="0"/>
        <c:lblAlgn val="ctr"/>
        <c:lblOffset val="100"/>
        <c:noMultiLvlLbl val="0"/>
      </c:catAx>
      <c:valAx>
        <c:axId val="165061760"/>
        <c:scaling>
          <c:orientation val="minMax"/>
          <c:max val="120000"/>
          <c:min val="0"/>
        </c:scaling>
        <c:delete val="1"/>
        <c:axPos val="b"/>
        <c:numFmt formatCode="_(&quot;$&quot;* #,##0_);_(&quot;$&quot;* \(#,##0\);_(&quot;$&quot;* &quot;-&quot;??_);_(@_)" sourceLinked="1"/>
        <c:majorTickMark val="none"/>
        <c:minorTickMark val="none"/>
        <c:tickLblPos val="nextTo"/>
        <c:crossAx val="165059968"/>
        <c:crosses val="autoZero"/>
        <c:crossBetween val="between"/>
        <c:majorUnit val="50000"/>
        <c:dispUnits>
          <c:builtInUnit val="thousands"/>
        </c:dispUnits>
      </c:valAx>
      <c:spPr>
        <a:noFill/>
        <a:ln>
          <a:noFill/>
        </a:ln>
        <a:effectLst/>
      </c:spPr>
    </c:plotArea>
    <c:plotVisOnly val="1"/>
    <c:dispBlanksAs val="gap"/>
    <c:showDLblsOverMax val="0"/>
  </c:chart>
  <c:spPr>
    <a:noFill/>
    <a:ln>
      <a:noFill/>
    </a:ln>
    <a:effectLst/>
  </c:spPr>
  <c:txPr>
    <a:bodyPr/>
    <a:lstStyle/>
    <a:p>
      <a:pPr>
        <a:defRPr b="1" smtId="4294967295"/>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0A22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"$"#,##0.0_);[Red]\("$"#,##0.0\)</c:formatCode>
                <c:ptCount val="1"/>
                <c:pt idx="0">
                  <c:v>1.0740000000000001</c:v>
                </c:pt>
              </c:numCache>
            </c:numRef>
          </c:val>
          <c:extLst>
            <c:ext xmlns:c16="http://schemas.microsoft.com/office/drawing/2014/chart" uri="{C3380CC4-5D6E-409C-BE32-E72D297353CC}">
              <c16:uniqueId val="{00000000-DEFC-4A9D-B1B5-DC1FAC2D8B44}"/>
            </c:ext>
          </c:extLst>
        </c:ser>
        <c:ser>
          <c:idx val="1"/>
          <c:order val="1"/>
          <c:tx>
            <c:strRef>
              <c:f>Sheet1!$C$1</c:f>
              <c:strCache>
                <c:ptCount val="1"/>
                <c:pt idx="0">
                  <c:v>Series 2</c:v>
                </c:pt>
              </c:strCache>
            </c:strRef>
          </c:tx>
          <c:spPr>
            <a:solidFill>
              <a:srgbClr val="0A22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"$"#,##0.0_);[Red]\("$"#,##0.0\)</c:formatCode>
                <c:ptCount val="1"/>
                <c:pt idx="0">
                  <c:v>1.056</c:v>
                </c:pt>
              </c:numCache>
            </c:numRef>
          </c:val>
          <c:extLst>
            <c:ext xmlns:c16="http://schemas.microsoft.com/office/drawing/2014/chart" uri="{C3380CC4-5D6E-409C-BE32-E72D297353CC}">
              <c16:uniqueId val="{00000001-DEFC-4A9D-B1B5-DC1FAC2D8B44}"/>
            </c:ext>
          </c:extLst>
        </c:ser>
        <c:ser>
          <c:idx val="2"/>
          <c:order val="2"/>
          <c:tx>
            <c:strRef>
              <c:f>Sheet1!$D$1</c:f>
              <c:strCache>
                <c:ptCount val="1"/>
                <c:pt idx="0">
                  <c:v>Series 3</c:v>
                </c:pt>
              </c:strCache>
            </c:strRef>
          </c:tx>
          <c:spPr>
            <a:solidFill>
              <a:srgbClr val="0A22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"$"#,##0.0_);[Red]\("$"#,##0.0\)</c:formatCode>
                <c:ptCount val="1"/>
                <c:pt idx="0">
                  <c:v>0.81399999999999995</c:v>
                </c:pt>
              </c:numCache>
            </c:numRef>
          </c:val>
          <c:extLst>
            <c:ext xmlns:c16="http://schemas.microsoft.com/office/drawing/2014/chart" uri="{C3380CC4-5D6E-409C-BE32-E72D297353CC}">
              <c16:uniqueId val="{00000002-DEFC-4A9D-B1B5-DC1FAC2D8B44}"/>
            </c:ext>
          </c:extLst>
        </c:ser>
        <c:ser>
          <c:idx val="3"/>
          <c:order val="3"/>
          <c:tx>
            <c:strRef>
              <c:f>Sheet1!$E$1</c:f>
              <c:strCache>
                <c:ptCount val="1"/>
                <c:pt idx="0">
                  <c:v>Series 4</c:v>
                </c:pt>
              </c:strCache>
            </c:strRef>
          </c:tx>
          <c:spPr>
            <a:solidFill>
              <a:srgbClr val="0A22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Sheet1!$E$2</c:f>
              <c:numCache>
                <c:formatCode>"$"#,##0.0_);[Red]\("$"#,##0.0\)</c:formatCode>
                <c:ptCount val="1"/>
                <c:pt idx="0">
                  <c:v>1.05</c:v>
                </c:pt>
              </c:numCache>
            </c:numRef>
          </c:val>
          <c:extLst>
            <c:ext xmlns:c16="http://schemas.microsoft.com/office/drawing/2014/chart" uri="{C3380CC4-5D6E-409C-BE32-E72D297353CC}">
              <c16:uniqueId val="{00000003-DEFC-4A9D-B1B5-DC1FAC2D8B44}"/>
            </c:ext>
          </c:extLst>
        </c:ser>
        <c:ser>
          <c:idx val="4"/>
          <c:order val="4"/>
          <c:tx>
            <c:strRef>
              <c:f>Sheet1!$F$1</c:f>
              <c:strCache>
                <c:ptCount val="1"/>
                <c:pt idx="0">
                  <c:v>Series 5</c:v>
                </c:pt>
              </c:strCache>
            </c:strRef>
          </c:tx>
          <c:spPr>
            <a:solidFill>
              <a:srgbClr val="0A2240"/>
            </a:solidFill>
            <a:ln>
              <a:solidFill>
                <a:schemeClr val="bg1"/>
              </a:solidFill>
            </a:ln>
            <a:effectLst/>
          </c:spPr>
          <c:invertIfNegative val="0"/>
          <c:dLbls>
            <c:dLbl>
              <c:idx val="0"/>
              <c:layout>
                <c:manualLayout>
                  <c:x val="-2.077376237139105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4E-41A6-8A98-E777FEFF03B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Sheet1!$F$2</c:f>
              <c:numCache>
                <c:formatCode>"$"#,##0.0_);[Red]\("$"#,##0.0\)</c:formatCode>
                <c:ptCount val="1"/>
                <c:pt idx="0">
                  <c:v>0.92</c:v>
                </c:pt>
              </c:numCache>
            </c:numRef>
          </c:val>
          <c:extLst>
            <c:ext xmlns:c16="http://schemas.microsoft.com/office/drawing/2014/chart" uri="{C3380CC4-5D6E-409C-BE32-E72D297353CC}">
              <c16:uniqueId val="{00000005-DEFC-4A9D-B1B5-DC1FAC2D8B44}"/>
            </c:ext>
          </c:extLst>
        </c:ser>
        <c:ser>
          <c:idx val="5"/>
          <c:order val="5"/>
          <c:tx>
            <c:strRef>
              <c:f>Sheet1!$G$1</c:f>
              <c:strCache>
                <c:ptCount val="1"/>
                <c:pt idx="0">
                  <c:v>Series 6</c:v>
                </c:pt>
              </c:strCache>
            </c:strRef>
          </c:tx>
          <c:spPr>
            <a:solidFill>
              <a:srgbClr val="009BDF"/>
            </a:solidFill>
            <a:ln>
              <a:solidFill>
                <a:schemeClr val="bg1"/>
              </a:solidFill>
            </a:ln>
            <a:effectLst/>
          </c:spPr>
          <c:invertIfNegative val="0"/>
          <c:dLbls>
            <c:dLbl>
              <c:idx val="0"/>
              <c:layout>
                <c:manualLayout>
                  <c:x val="-2.077376237139105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54E-41A6-8A98-E777FEFF03B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Sheet1!$G$2</c:f>
              <c:numCache>
                <c:formatCode>"$"#,##0.0_);[Red]\("$"#,##0.0\)</c:formatCode>
                <c:ptCount val="1"/>
                <c:pt idx="0">
                  <c:v>0.34899999999999998</c:v>
                </c:pt>
              </c:numCache>
            </c:numRef>
          </c:val>
          <c:extLst>
            <c:ext xmlns:c16="http://schemas.microsoft.com/office/drawing/2014/chart" uri="{C3380CC4-5D6E-409C-BE32-E72D297353CC}">
              <c16:uniqueId val="{00000007-DEFC-4A9D-B1B5-DC1FAC2D8B44}"/>
            </c:ext>
          </c:extLst>
        </c:ser>
        <c:dLbls>
          <c:showLegendKey val="0"/>
          <c:showVal val="0"/>
          <c:showCatName val="0"/>
          <c:showSerName val="0"/>
          <c:showPercent val="0"/>
          <c:showBubbleSize val="0"/>
        </c:dLbls>
        <c:gapWidth val="150"/>
        <c:overlap val="100"/>
        <c:axId val="211303808"/>
        <c:axId val="211326080"/>
      </c:barChart>
      <c:catAx>
        <c:axId val="211303808"/>
        <c:scaling>
          <c:orientation val="minMax"/>
        </c:scaling>
        <c:delete val="1"/>
        <c:axPos val="l"/>
        <c:numFmt formatCode="General" sourceLinked="1"/>
        <c:majorTickMark val="none"/>
        <c:minorTickMark val="none"/>
        <c:tickLblPos val="nextTo"/>
        <c:crossAx val="211326080"/>
        <c:crosses val="autoZero"/>
        <c:auto val="0"/>
        <c:lblAlgn val="ctr"/>
        <c:lblOffset val="100"/>
        <c:noMultiLvlLbl val="0"/>
      </c:catAx>
      <c:valAx>
        <c:axId val="211326080"/>
        <c:scaling>
          <c:orientation val="minMax"/>
        </c:scaling>
        <c:delete val="1"/>
        <c:axPos val="b"/>
        <c:numFmt formatCode="&quot;$&quot;#,##0.0_);[Red]\(&quot;$&quot;#,##0.0\)" sourceLinked="1"/>
        <c:majorTickMark val="none"/>
        <c:minorTickMark val="none"/>
        <c:tickLblPos val="nextTo"/>
        <c:crossAx val="211303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0A22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"$"#,##0.0_);[Red]\("$"#,##0.0\)</c:formatCode>
                <c:ptCount val="1"/>
                <c:pt idx="0">
                  <c:v>1</c:v>
                </c:pt>
              </c:numCache>
            </c:numRef>
          </c:val>
          <c:extLst>
            <c:ext xmlns:c16="http://schemas.microsoft.com/office/drawing/2014/chart" uri="{C3380CC4-5D6E-409C-BE32-E72D297353CC}">
              <c16:uniqueId val="{00000000-CB06-43DC-BEAB-F40244D092F2}"/>
            </c:ext>
          </c:extLst>
        </c:ser>
        <c:ser>
          <c:idx val="1"/>
          <c:order val="1"/>
          <c:tx>
            <c:strRef>
              <c:f>Sheet1!$C$1</c:f>
              <c:strCache>
                <c:ptCount val="1"/>
                <c:pt idx="0">
                  <c:v>Series 2</c:v>
                </c:pt>
              </c:strCache>
            </c:strRef>
          </c:tx>
          <c:spPr>
            <a:solidFill>
              <a:srgbClr val="0A22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"$"#,##0.0_);[Red]\("$"#,##0.0\)</c:formatCode>
                <c:ptCount val="1"/>
                <c:pt idx="0">
                  <c:v>1</c:v>
                </c:pt>
              </c:numCache>
            </c:numRef>
          </c:val>
          <c:extLst>
            <c:ext xmlns:c16="http://schemas.microsoft.com/office/drawing/2014/chart" uri="{C3380CC4-5D6E-409C-BE32-E72D297353CC}">
              <c16:uniqueId val="{00000001-CB06-43DC-BEAB-F40244D092F2}"/>
            </c:ext>
          </c:extLst>
        </c:ser>
        <c:ser>
          <c:idx val="2"/>
          <c:order val="2"/>
          <c:tx>
            <c:strRef>
              <c:f>Sheet1!$D$1</c:f>
              <c:strCache>
                <c:ptCount val="1"/>
                <c:pt idx="0">
                  <c:v>Series 3</c:v>
                </c:pt>
              </c:strCache>
            </c:strRef>
          </c:tx>
          <c:spPr>
            <a:solidFill>
              <a:srgbClr val="0A22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"$"#,##0.0_);[Red]\("$"#,##0.0\)</c:formatCode>
                <c:ptCount val="1"/>
                <c:pt idx="0">
                  <c:v>0.4</c:v>
                </c:pt>
              </c:numCache>
            </c:numRef>
          </c:val>
          <c:extLst>
            <c:ext xmlns:c16="http://schemas.microsoft.com/office/drawing/2014/chart" uri="{C3380CC4-5D6E-409C-BE32-E72D297353CC}">
              <c16:uniqueId val="{00000002-CB06-43DC-BEAB-F40244D092F2}"/>
            </c:ext>
          </c:extLst>
        </c:ser>
        <c:ser>
          <c:idx val="3"/>
          <c:order val="3"/>
          <c:tx>
            <c:strRef>
              <c:f>Sheet1!$E$1</c:f>
              <c:strCache>
                <c:ptCount val="1"/>
                <c:pt idx="0">
                  <c:v>Series 6</c:v>
                </c:pt>
              </c:strCache>
            </c:strRef>
          </c:tx>
          <c:spPr>
            <a:solidFill>
              <a:srgbClr val="009BDF"/>
            </a:solidFill>
            <a:ln>
              <a:solidFill>
                <a:schemeClr val="bg1"/>
              </a:solidFill>
            </a:ln>
            <a:effectLst/>
          </c:spPr>
          <c:invertIfNegative val="0"/>
          <c:dPt>
            <c:idx val="0"/>
            <c:invertIfNegative val="0"/>
            <c:bubble3D val="0"/>
            <c:extLst>
              <c:ext xmlns:c16="http://schemas.microsoft.com/office/drawing/2014/chart" uri="{C3380CC4-5D6E-409C-BE32-E72D297353CC}">
                <c16:uniqueId val="{00000003-CB06-43DC-BEAB-F40244D092F2}"/>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Sheet1!$E$2</c:f>
              <c:numCache>
                <c:formatCode>"$"#,##0.0_);[Red]\("$"#,##0.0\)</c:formatCode>
                <c:ptCount val="1"/>
                <c:pt idx="0">
                  <c:v>0.14000000000000001</c:v>
                </c:pt>
              </c:numCache>
            </c:numRef>
          </c:val>
          <c:extLst>
            <c:ext xmlns:c16="http://schemas.microsoft.com/office/drawing/2014/chart" uri="{C3380CC4-5D6E-409C-BE32-E72D297353CC}">
              <c16:uniqueId val="{00000004-CB06-43DC-BEAB-F40244D092F2}"/>
            </c:ext>
          </c:extLst>
        </c:ser>
        <c:ser>
          <c:idx val="4"/>
          <c:order val="4"/>
          <c:tx>
            <c:strRef>
              <c:f>Sheet1!$F$1</c:f>
              <c:strCache>
                <c:ptCount val="1"/>
                <c:pt idx="0">
                  <c:v>Series 7</c:v>
                </c:pt>
              </c:strCache>
            </c:strRef>
          </c:tx>
          <c:spPr>
            <a:solidFill>
              <a:srgbClr val="009BDF"/>
            </a:solidFill>
            <a:ln>
              <a:noFill/>
            </a:ln>
            <a:effectLst/>
          </c:spPr>
          <c:invertIfNegative val="0"/>
          <c:dPt>
            <c:idx val="0"/>
            <c:invertIfNegative val="0"/>
            <c:bubble3D val="0"/>
            <c:spPr>
              <a:solidFill>
                <a:srgbClr val="009BDF"/>
              </a:solidFill>
              <a:ln>
                <a:solidFill>
                  <a:schemeClr val="bg1"/>
                </a:solidFill>
              </a:ln>
              <a:effectLst/>
            </c:spPr>
            <c:extLst>
              <c:ext xmlns:c16="http://schemas.microsoft.com/office/drawing/2014/chart" uri="{C3380CC4-5D6E-409C-BE32-E72D297353CC}">
                <c16:uniqueId val="{00000006-CB06-43DC-BEAB-F40244D092F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smtId="4294967295">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Sheet1!$F$2</c:f>
              <c:numCache>
                <c:formatCode>"$"#,##0.0_);[Red]\("$"#,##0.0\)</c:formatCode>
                <c:ptCount val="1"/>
                <c:pt idx="0">
                  <c:v>0.72</c:v>
                </c:pt>
              </c:numCache>
            </c:numRef>
          </c:val>
          <c:extLst>
            <c:ext xmlns:c16="http://schemas.microsoft.com/office/drawing/2014/chart" uri="{C3380CC4-5D6E-409C-BE32-E72D297353CC}">
              <c16:uniqueId val="{00000007-CB06-43DC-BEAB-F40244D092F2}"/>
            </c:ext>
          </c:extLst>
        </c:ser>
        <c:dLbls>
          <c:showLegendKey val="0"/>
          <c:showVal val="0"/>
          <c:showCatName val="0"/>
          <c:showSerName val="0"/>
          <c:showPercent val="0"/>
          <c:showBubbleSize val="0"/>
        </c:dLbls>
        <c:gapWidth val="150"/>
        <c:overlap val="100"/>
        <c:axId val="211432192"/>
        <c:axId val="211433728"/>
      </c:barChart>
      <c:catAx>
        <c:axId val="211432192"/>
        <c:scaling>
          <c:orientation val="minMax"/>
        </c:scaling>
        <c:delete val="1"/>
        <c:axPos val="l"/>
        <c:numFmt formatCode="General" sourceLinked="1"/>
        <c:majorTickMark val="none"/>
        <c:minorTickMark val="none"/>
        <c:tickLblPos val="nextTo"/>
        <c:crossAx val="211433728"/>
        <c:crosses val="autoZero"/>
        <c:auto val="0"/>
        <c:lblAlgn val="ctr"/>
        <c:lblOffset val="100"/>
        <c:noMultiLvlLbl val="0"/>
      </c:catAx>
      <c:valAx>
        <c:axId val="211433728"/>
        <c:scaling>
          <c:orientation val="minMax"/>
        </c:scaling>
        <c:delete val="1"/>
        <c:axPos val="b"/>
        <c:numFmt formatCode="&quot;$&quot;#,##0.0_);[Red]\(&quot;$&quot;#,##0.0\)" sourceLinked="1"/>
        <c:majorTickMark val="none"/>
        <c:minorTickMark val="none"/>
        <c:tickLblPos val="nextTo"/>
        <c:crossAx val="211432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tx2"/>
            </a:solidFill>
          </c:spPr>
          <c:dLbls>
            <c:dLbl>
              <c:idx val="0"/>
              <c:layout>
                <c:manualLayout>
                  <c:x val="2.897941879928112E-2"/>
                  <c:y val="-2.478332445025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7C-4CC5-B5F7-A1DA4BBBC113}"/>
                </c:ext>
              </c:extLst>
            </c:dLbl>
            <c:dLbl>
              <c:idx val="1"/>
              <c:layout>
                <c:manualLayout>
                  <c:x val="-2.0325202494859695E-3"/>
                  <c:y val="-4.0819592773914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7C-4CC5-B5F7-A1DA4BBBC113}"/>
                </c:ext>
              </c:extLst>
            </c:dLbl>
            <c:dLbl>
              <c:idx val="2"/>
              <c:layout>
                <c:manualLayout>
                  <c:x val="1.0162601247429848E-3"/>
                  <c:y val="-2.478332445025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7C-4CC5-B5F7-A1DA4BBBC113}"/>
                </c:ext>
              </c:extLst>
            </c:dLbl>
            <c:dLbl>
              <c:idx val="3"/>
              <c:layout>
                <c:manualLayout>
                  <c:x val="-2.6800460182130337E-3"/>
                  <c:y val="-8.0181345343589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7C-4CC5-B5F7-A1DA4BBBC113}"/>
                </c:ext>
              </c:extLst>
            </c:dLbl>
            <c:dLbl>
              <c:idx val="4"/>
              <c:layout>
                <c:manualLayout>
                  <c:x val="-3.0487803742289543E-3"/>
                  <c:y val="-9.91332978010177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7C-4CC5-B5F7-A1DA4BBBC113}"/>
                </c:ext>
              </c:extLst>
            </c:dLbl>
            <c:dLbl>
              <c:idx val="5"/>
              <c:layout>
                <c:manualLayout>
                  <c:x val="0"/>
                  <c:y val="-6.8518601357936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7C-4CC5-B5F7-A1DA4BBBC113}"/>
                </c:ext>
              </c:extLst>
            </c:dLbl>
            <c:dLbl>
              <c:idx val="6"/>
              <c:layout>
                <c:manualLayout>
                  <c:x val="-7.4524883610079331E-17"/>
                  <c:y val="-9.91332978010177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77C-4CC5-B5F7-A1DA4BBBC113}"/>
                </c:ext>
              </c:extLst>
            </c:dLbl>
            <c:dLbl>
              <c:idx val="7"/>
              <c:layout>
                <c:manualLayout>
                  <c:x val="2.0325202494859695E-3"/>
                  <c:y val="-3.7903908640146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7C-4CC5-B5F7-A1DA4BBBC113}"/>
                </c:ext>
              </c:extLst>
            </c:dLbl>
            <c:dLbl>
              <c:idx val="8"/>
              <c:layout>
                <c:manualLayout>
                  <c:x val="0"/>
                  <c:y val="-1.7494110390543938E-2"/>
                </c:manualLayout>
              </c:layout>
              <c:tx>
                <c:rich>
                  <a:bodyPr/>
                  <a:lstStyle/>
                  <a:p>
                    <a:r>
                      <a:rPr lang="en-US" sz="1500" b="0"/>
                      <a:t>14%</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77C-4CC5-B5F7-A1DA4BBBC113}"/>
                </c:ext>
              </c:extLst>
            </c:dLbl>
            <c:dLbl>
              <c:idx val="9"/>
              <c:layout>
                <c:manualLayout>
                  <c:x val="-5.5497805587947369E-3"/>
                  <c:y val="-8.66658706218004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7C-4CC5-B5F7-A1DA4BBBC113}"/>
                </c:ext>
              </c:extLst>
            </c:dLbl>
            <c:dLbl>
              <c:idx val="10"/>
              <c:layout>
                <c:manualLayout>
                  <c:x val="-2.827548049390316E-2"/>
                  <c:y val="-1.1093415319919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77C-4CC5-B5F7-A1DA4BBBC113}"/>
                </c:ext>
              </c:extLst>
            </c:dLbl>
            <c:dLbl>
              <c:idx val="11"/>
              <c:layout>
                <c:manualLayout>
                  <c:x val="-1.7364881932735443E-2"/>
                  <c:y val="-2.6241166517138481E-2"/>
                </c:manualLayout>
              </c:layout>
              <c:numFmt formatCode="0%" sourceLinked="0"/>
              <c:spPr>
                <a:noFill/>
                <a:ln>
                  <a:noFill/>
                </a:ln>
                <a:effectLst/>
              </c:spPr>
              <c:txPr>
                <a:bodyPr lIns="0" tIns="0" rIns="0" bIns="0"/>
                <a:lstStyle/>
                <a:p>
                  <a:pPr>
                    <a:defRPr sz="1500" b="0" smtId="4294967295">
                      <a:solidFill>
                        <a:schemeClr val="tx2"/>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7C-4CC5-B5F7-A1DA4BBBC113}"/>
                </c:ext>
              </c:extLst>
            </c:dLbl>
            <c:numFmt formatCode="0%" sourceLinked="0"/>
            <c:spPr>
              <a:noFill/>
              <a:ln>
                <a:noFill/>
              </a:ln>
              <a:effectLst/>
            </c:spPr>
            <c:txPr>
              <a:bodyPr lIns="0" tIns="0" rIns="0" bIns="0"/>
              <a:lstStyle/>
              <a:p>
                <a:pPr>
                  <a:defRPr sz="1500" b="0" smtId="4294967295">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Sheet1!$B$2:$B$14</c:f>
              <c:numCache>
                <c:formatCode>General</c:formatCode>
                <c:ptCount val="13"/>
                <c:pt idx="0">
                  <c:v>0.18</c:v>
                </c:pt>
                <c:pt idx="1">
                  <c:v>0.2</c:v>
                </c:pt>
                <c:pt idx="2">
                  <c:v>0.16</c:v>
                </c:pt>
                <c:pt idx="3">
                  <c:v>0.28999999999999998</c:v>
                </c:pt>
                <c:pt idx="4">
                  <c:v>0.3</c:v>
                </c:pt>
                <c:pt idx="5">
                  <c:v>0.27</c:v>
                </c:pt>
                <c:pt idx="6">
                  <c:v>0.3</c:v>
                </c:pt>
                <c:pt idx="7">
                  <c:v>0.17</c:v>
                </c:pt>
                <c:pt idx="8">
                  <c:v>0.14000000000000001</c:v>
                </c:pt>
                <c:pt idx="9">
                  <c:v>0.11</c:v>
                </c:pt>
                <c:pt idx="10">
                  <c:v>0.04</c:v>
                </c:pt>
                <c:pt idx="11">
                  <c:v>2.0000000000000001E-4</c:v>
                </c:pt>
                <c:pt idx="12">
                  <c:v>2.0000000000000001E-4</c:v>
                </c:pt>
              </c:numCache>
            </c:numRef>
          </c:val>
          <c:extLst>
            <c:ext xmlns:c16="http://schemas.microsoft.com/office/drawing/2014/chart" uri="{C3380CC4-5D6E-409C-BE32-E72D297353CC}">
              <c16:uniqueId val="{0000000C-5FBF-4587-9B43-043F286C1CC3}"/>
            </c:ext>
          </c:extLst>
        </c:ser>
        <c:ser>
          <c:idx val="1"/>
          <c:order val="1"/>
          <c:tx>
            <c:strRef>
              <c:f>Sheet1!$C$1</c:f>
              <c:strCache>
                <c:ptCount val="1"/>
                <c:pt idx="0">
                  <c:v>Series 2</c:v>
                </c:pt>
              </c:strCache>
            </c:strRef>
          </c:tx>
          <c:spPr>
            <a:noFill/>
            <a:ln>
              <a:noFill/>
            </a:ln>
          </c:spPr>
          <c:cat>
            <c:numRef>
              <c:f>Sheet1!$A$2:$A$14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Sheet1!$C$2:$C$14</c:f>
              <c:numCache>
                <c:formatCode>General</c:formatCode>
                <c:ptCount val="13"/>
                <c:pt idx="0">
                  <c:v>0.82</c:v>
                </c:pt>
                <c:pt idx="1">
                  <c:v>0.8</c:v>
                </c:pt>
                <c:pt idx="2">
                  <c:v>0.84</c:v>
                </c:pt>
                <c:pt idx="3">
                  <c:v>0.71</c:v>
                </c:pt>
                <c:pt idx="4">
                  <c:v>0.7</c:v>
                </c:pt>
                <c:pt idx="5">
                  <c:v>0.73</c:v>
                </c:pt>
                <c:pt idx="6">
                  <c:v>0.7</c:v>
                </c:pt>
                <c:pt idx="7">
                  <c:v>0.83</c:v>
                </c:pt>
                <c:pt idx="8">
                  <c:v>0.86</c:v>
                </c:pt>
                <c:pt idx="9">
                  <c:v>0.89</c:v>
                </c:pt>
                <c:pt idx="10">
                  <c:v>0.96</c:v>
                </c:pt>
                <c:pt idx="11">
                  <c:v>0.98</c:v>
                </c:pt>
                <c:pt idx="12">
                  <c:v>0.98</c:v>
                </c:pt>
              </c:numCache>
            </c:numRef>
          </c:val>
          <c:extLst>
            <c:ext xmlns:c16="http://schemas.microsoft.com/office/drawing/2014/chart" uri="{C3380CC4-5D6E-409C-BE32-E72D297353CC}">
              <c16:uniqueId val="{0000000D-5FBF-4587-9B43-043F286C1CC3}"/>
            </c:ext>
          </c:extLst>
        </c:ser>
        <c:dLbls>
          <c:showLegendKey val="0"/>
          <c:showVal val="0"/>
          <c:showCatName val="0"/>
          <c:showSerName val="0"/>
          <c:showPercent val="0"/>
          <c:showBubbleSize val="0"/>
        </c:dLbls>
        <c:axId val="222794112"/>
        <c:axId val="222795648"/>
      </c:areaChart>
      <c:catAx>
        <c:axId val="222794112"/>
        <c:scaling>
          <c:orientation val="minMax"/>
        </c:scaling>
        <c:delete val="1"/>
        <c:axPos val="b"/>
        <c:numFmt formatCode="General" sourceLinked="1"/>
        <c:majorTickMark val="none"/>
        <c:minorTickMark val="none"/>
        <c:tickLblPos val="nextTo"/>
        <c:crossAx val="222795648"/>
        <c:crosses val="autoZero"/>
        <c:auto val="0"/>
        <c:lblAlgn val="ctr"/>
        <c:lblOffset val="100"/>
        <c:tickLblSkip val="2"/>
        <c:noMultiLvlLbl val="0"/>
      </c:catAx>
      <c:valAx>
        <c:axId val="222795648"/>
        <c:scaling>
          <c:orientation val="minMax"/>
        </c:scaling>
        <c:delete val="1"/>
        <c:axPos val="l"/>
        <c:numFmt formatCode="0%" sourceLinked="1"/>
        <c:majorTickMark val="none"/>
        <c:minorTickMark val="none"/>
        <c:tickLblPos val="nextTo"/>
        <c:crossAx val="222794112"/>
        <c:crosses val="autoZero"/>
        <c:crossBetween val="midCat"/>
        <c:majorUnit val="0.5"/>
      </c:valAx>
      <c:spPr>
        <a:ln>
          <a:noFill/>
        </a:ln>
      </c:spPr>
    </c:plotArea>
    <c:plotVisOnly val="1"/>
    <c:dispBlanksAs val="zero"/>
    <c:showDLblsOverMax val="0"/>
  </c:chart>
  <c:txPr>
    <a:bodyPr/>
    <a:lstStyle/>
    <a:p>
      <a:pPr>
        <a:defRPr sz="1200" b="1" smtId="4294967295">
          <a:solidFill>
            <a:schemeClr val="accent4"/>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Sheet1!$A$2</c:f>
              <c:strCache>
                <c:ptCount val="1"/>
              </c:strCache>
            </c:strRef>
          </c:tx>
          <c:spPr>
            <a:noFill/>
            <a:ln>
              <a:noFill/>
              <a:prstDash val="dash"/>
            </a:ln>
          </c:spPr>
          <c:cat>
            <c:strRef>
              <c:f>Sheet1!$B$1,Sheet1!$F$1,Sheet1!$G$1,Sheet1!$H$1,Sheet1!$I$1,Sheet1!$J$1,Sheet1!$K$1</c:f>
              <c:strCache>
                <c:ptCount val="7"/>
                <c:pt idx="0">
                  <c:v>AAA/1</c:v>
                </c:pt>
                <c:pt idx="1">
                  <c:v>BBB/1</c:v>
                </c:pt>
                <c:pt idx="2">
                  <c:v>BBB-/1</c:v>
                </c:pt>
                <c:pt idx="3">
                  <c:v>BB+/2</c:v>
                </c:pt>
                <c:pt idx="4">
                  <c:v>BB/2</c:v>
                </c:pt>
                <c:pt idx="5">
                  <c:v>BB-/3</c:v>
                </c:pt>
                <c:pt idx="6">
                  <c:v>B+/4</c:v>
                </c:pt>
              </c:strCache>
            </c:strRef>
          </c:cat>
          <c:val>
            <c:numRef>
              <c:f>Sheet1!$B$2,Sheet1!$F$2,Sheet1!$G$2,Sheet1!$H$2,Sheet1!$I$2,Sheet1!$J$2,Sheet1!$K$2</c:f>
              <c:numCache>
                <c:formatCode>0.0000</c:formatCode>
                <c:ptCount val="7"/>
                <c:pt idx="0">
                  <c:v>0.4</c:v>
                </c:pt>
                <c:pt idx="1">
                  <c:v>0.4</c:v>
                </c:pt>
                <c:pt idx="2">
                  <c:v>0.4</c:v>
                </c:pt>
                <c:pt idx="3">
                  <c:v>1.2</c:v>
                </c:pt>
                <c:pt idx="4">
                  <c:v>2</c:v>
                </c:pt>
                <c:pt idx="5">
                  <c:v>3</c:v>
                </c:pt>
                <c:pt idx="6">
                  <c:v>4</c:v>
                </c:pt>
              </c:numCache>
            </c:numRef>
          </c:val>
          <c:extLst>
            <c:ext xmlns:c16="http://schemas.microsoft.com/office/drawing/2014/chart" uri="{C3380CC4-5D6E-409C-BE32-E72D297353CC}">
              <c16:uniqueId val="{00000000-D952-42F6-9182-D3267335AD17}"/>
            </c:ext>
          </c:extLst>
        </c:ser>
        <c:ser>
          <c:idx val="1"/>
          <c:order val="1"/>
          <c:tx>
            <c:strRef>
              <c:f>Sheet1!$A$3</c:f>
              <c:strCache>
                <c:ptCount val="1"/>
              </c:strCache>
            </c:strRef>
          </c:tx>
          <c:spPr>
            <a:pattFill prst="dkUpDiag">
              <a:fgClr>
                <a:srgbClr val="99CCFF"/>
              </a:fgClr>
              <a:bgClr>
                <a:schemeClr val="bg1"/>
              </a:bgClr>
            </a:pattFill>
            <a:ln w="0">
              <a:noFill/>
            </a:ln>
          </c:spPr>
          <c:cat>
            <c:strRef>
              <c:f>Sheet1!$B$1,Sheet1!$F$1,Sheet1!$G$1,Sheet1!$H$1,Sheet1!$I$1,Sheet1!$J$1,Sheet1!$K$1</c:f>
              <c:strCache>
                <c:ptCount val="7"/>
                <c:pt idx="0">
                  <c:v>AAA/1</c:v>
                </c:pt>
                <c:pt idx="1">
                  <c:v>BBB/1</c:v>
                </c:pt>
                <c:pt idx="2">
                  <c:v>BBB-/1</c:v>
                </c:pt>
                <c:pt idx="3">
                  <c:v>BB+/2</c:v>
                </c:pt>
                <c:pt idx="4">
                  <c:v>BB/2</c:v>
                </c:pt>
                <c:pt idx="5">
                  <c:v>BB-/3</c:v>
                </c:pt>
                <c:pt idx="6">
                  <c:v>B+/4</c:v>
                </c:pt>
              </c:strCache>
            </c:strRef>
          </c:cat>
          <c:val>
            <c:numRef>
              <c:f>Sheet1!$B$3,Sheet1!$F$3,Sheet1!$G$3,Sheet1!$H$3,Sheet1!$I$3,Sheet1!$J$3,Sheet1!$K$3</c:f>
              <c:numCache>
                <c:formatCode>0.0000</c:formatCode>
                <c:ptCount val="7"/>
                <c:pt idx="0">
                  <c:v>0.8</c:v>
                </c:pt>
                <c:pt idx="1">
                  <c:v>0.8</c:v>
                </c:pt>
                <c:pt idx="2">
                  <c:v>0.8</c:v>
                </c:pt>
                <c:pt idx="3">
                  <c:v>1.2</c:v>
                </c:pt>
                <c:pt idx="4">
                  <c:v>1.4</c:v>
                </c:pt>
                <c:pt idx="5">
                  <c:v>1.4</c:v>
                </c:pt>
                <c:pt idx="6">
                  <c:v>1.4</c:v>
                </c:pt>
              </c:numCache>
            </c:numRef>
          </c:val>
          <c:extLst>
            <c:ext xmlns:c16="http://schemas.microsoft.com/office/drawing/2014/chart" uri="{C3380CC4-5D6E-409C-BE32-E72D297353CC}">
              <c16:uniqueId val="{00000001-D952-42F6-9182-D3267335AD17}"/>
            </c:ext>
          </c:extLst>
        </c:ser>
        <c:dLbls>
          <c:showLegendKey val="0"/>
          <c:showVal val="0"/>
          <c:showCatName val="0"/>
          <c:showSerName val="0"/>
          <c:showPercent val="0"/>
          <c:showBubbleSize val="0"/>
        </c:dLbls>
        <c:axId val="223451392"/>
        <c:axId val="223457280"/>
      </c:areaChart>
      <c:catAx>
        <c:axId val="223451392"/>
        <c:scaling>
          <c:orientation val="minMax"/>
        </c:scaling>
        <c:delete val="1"/>
        <c:axPos val="b"/>
        <c:numFmt formatCode="General" sourceLinked="1"/>
        <c:majorTickMark val="none"/>
        <c:minorTickMark val="none"/>
        <c:tickLblPos val="none"/>
        <c:crossAx val="223457280"/>
        <c:crosses val="autoZero"/>
        <c:auto val="0"/>
        <c:lblAlgn val="ctr"/>
        <c:lblOffset val="100"/>
        <c:noMultiLvlLbl val="0"/>
      </c:catAx>
      <c:valAx>
        <c:axId val="223457280"/>
        <c:scaling>
          <c:orientation val="minMax"/>
          <c:max val="6"/>
          <c:min val="0"/>
        </c:scaling>
        <c:delete val="0"/>
        <c:axPos val="l"/>
        <c:numFmt formatCode="#,##0.0" sourceLinked="0"/>
        <c:majorTickMark val="none"/>
        <c:minorTickMark val="none"/>
        <c:tickLblPos val="none"/>
        <c:spPr>
          <a:ln>
            <a:noFill/>
          </a:ln>
        </c:spPr>
        <c:txPr>
          <a:bodyPr/>
          <a:lstStyle/>
          <a:p>
            <a:pPr>
              <a:defRPr sz="1000" b="0" smtId="4294967295"/>
            </a:pPr>
            <a:endParaRPr lang="en-US"/>
          </a:p>
        </c:txPr>
        <c:crossAx val="223451392"/>
        <c:crosses val="autoZero"/>
        <c:crossBetween val="midCat"/>
        <c:majorUnit val="1"/>
      </c:valAx>
      <c:spPr>
        <a:noFill/>
        <a:ln w="25400">
          <a:noFill/>
        </a:ln>
      </c:spPr>
    </c:plotArea>
    <c:plotVisOnly val="1"/>
    <c:dispBlanksAs val="zero"/>
    <c:showDLblsOverMax val="0"/>
  </c:chart>
  <c:txPr>
    <a:bodyPr/>
    <a:lstStyle/>
    <a:p>
      <a:pPr>
        <a:defRPr sz="1798"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Leased</c:v>
                </c:pt>
              </c:strCache>
            </c:strRef>
          </c:tx>
          <c:spPr>
            <a:solidFill>
              <a:schemeClr val="accent1"/>
            </a:solidFill>
            <a:ln w="41275">
              <a:noFill/>
              <a:headEnd type="none" w="lg" len="sm"/>
              <a:tailEnd type="none" w="med" len="med"/>
            </a:ln>
            <a:effectLst/>
          </c:spPr>
          <c:val>
            <c:numRef>
              <c:f>Sheet1!$B$2:$B$10</c:f>
              <c:numCache>
                <c:formatCode>0%</c:formatCode>
                <c:ptCount val="9"/>
                <c:pt idx="0">
                  <c:v>0.31800364630811301</c:v>
                </c:pt>
                <c:pt idx="1">
                  <c:v>0.31636119803307999</c:v>
                </c:pt>
                <c:pt idx="2">
                  <c:v>0.32800035259376797</c:v>
                </c:pt>
                <c:pt idx="3">
                  <c:v>0.37715627232826399</c:v>
                </c:pt>
                <c:pt idx="4">
                  <c:v>0.35710604001686902</c:v>
                </c:pt>
                <c:pt idx="5">
                  <c:v>0.39408418657565403</c:v>
                </c:pt>
                <c:pt idx="6">
                  <c:v>0.39393546715044703</c:v>
                </c:pt>
                <c:pt idx="7">
                  <c:v>0.38894196321948898</c:v>
                </c:pt>
                <c:pt idx="8">
                  <c:v>0.38894196321948898</c:v>
                </c:pt>
              </c:numCache>
            </c:numRef>
          </c:val>
          <c:extLst>
            <c:ext xmlns:c16="http://schemas.microsoft.com/office/drawing/2014/chart" uri="{C3380CC4-5D6E-409C-BE32-E72D297353CC}">
              <c16:uniqueId val="{00000000-D223-4FD8-89CD-CEB8A7D5F545}"/>
            </c:ext>
          </c:extLst>
        </c:ser>
        <c:dLbls>
          <c:showLegendKey val="0"/>
          <c:showVal val="0"/>
          <c:showCatName val="0"/>
          <c:showSerName val="0"/>
          <c:showPercent val="0"/>
          <c:showBubbleSize val="0"/>
        </c:dLbls>
        <c:axId val="165225216"/>
        <c:axId val="165226752"/>
      </c:areaChart>
      <c:barChart>
        <c:barDir val="col"/>
        <c:grouping val="clustered"/>
        <c:varyColors val="0"/>
        <c:ser>
          <c:idx val="1"/>
          <c:order val="1"/>
          <c:tx>
            <c:strRef>
              <c:f>Sheet1!$C$1</c:f>
              <c:strCache>
                <c:ptCount val="1"/>
                <c:pt idx="0">
                  <c:v>Owned</c:v>
                </c:pt>
              </c:strCache>
            </c:strRef>
          </c:tx>
          <c:spPr>
            <a:noFill/>
            <a:ln w="25400">
              <a:noFill/>
            </a:ln>
            <a:effectLst/>
          </c:spPr>
          <c:invertIfNegative val="0"/>
          <c:val>
            <c:numRef>
              <c:f>Sheet1!$C$2:$C$10</c:f>
              <c:numCache>
                <c:formatCode>0%</c:formatCode>
                <c:ptCount val="9"/>
                <c:pt idx="0">
                  <c:v>0.68199635369188705</c:v>
                </c:pt>
                <c:pt idx="1">
                  <c:v>0.68363880196691995</c:v>
                </c:pt>
                <c:pt idx="2">
                  <c:v>0.67199964740623197</c:v>
                </c:pt>
                <c:pt idx="3">
                  <c:v>0.62284372767173601</c:v>
                </c:pt>
                <c:pt idx="4">
                  <c:v>0.64289395998313104</c:v>
                </c:pt>
                <c:pt idx="5">
                  <c:v>0.60591581342434597</c:v>
                </c:pt>
                <c:pt idx="6">
                  <c:v>0.60606453284955297</c:v>
                </c:pt>
                <c:pt idx="7">
                  <c:v>0.61105803678051096</c:v>
                </c:pt>
                <c:pt idx="8">
                  <c:v>0.61105803678051096</c:v>
                </c:pt>
              </c:numCache>
            </c:numRef>
          </c:val>
          <c:extLst>
            <c:ext xmlns:c16="http://schemas.microsoft.com/office/drawing/2014/chart" uri="{C3380CC4-5D6E-409C-BE32-E72D297353CC}">
              <c16:uniqueId val="{00000001-D223-4FD8-89CD-CEB8A7D5F545}"/>
            </c:ext>
          </c:extLst>
        </c:ser>
        <c:dLbls>
          <c:showLegendKey val="0"/>
          <c:showVal val="0"/>
          <c:showCatName val="0"/>
          <c:showSerName val="0"/>
          <c:showPercent val="0"/>
          <c:showBubbleSize val="0"/>
        </c:dLbls>
        <c:gapWidth val="150"/>
        <c:axId val="165225216"/>
        <c:axId val="165226752"/>
      </c:barChart>
      <c:catAx>
        <c:axId val="165225216"/>
        <c:scaling>
          <c:orientation val="minMax"/>
        </c:scaling>
        <c:delete val="1"/>
        <c:axPos val="b"/>
        <c:numFmt formatCode="General" sourceLinked="1"/>
        <c:majorTickMark val="out"/>
        <c:minorTickMark val="none"/>
        <c:tickLblPos val="nextTo"/>
        <c:crossAx val="165226752"/>
        <c:crosses val="autoZero"/>
        <c:auto val="0"/>
        <c:lblAlgn val="ctr"/>
        <c:lblOffset val="100"/>
        <c:noMultiLvlLbl val="0"/>
      </c:catAx>
      <c:valAx>
        <c:axId val="165226752"/>
        <c:scaling>
          <c:orientation val="minMax"/>
        </c:scaling>
        <c:delete val="1"/>
        <c:axPos val="l"/>
        <c:numFmt formatCode="0%" sourceLinked="1"/>
        <c:majorTickMark val="none"/>
        <c:minorTickMark val="none"/>
        <c:tickLblPos val="nextTo"/>
        <c:crossAx val="165225216"/>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Owned</c:v>
                </c:pt>
              </c:strCache>
            </c:strRef>
          </c:tx>
          <c:spPr>
            <a:noFill/>
            <a:ln w="25400">
              <a:noFill/>
            </a:ln>
            <a:effectLst/>
          </c:spPr>
          <c:invertIfNegative val="0"/>
          <c:val>
            <c:numRef>
              <c:f>Sheet1!$C$2:$C$10</c:f>
              <c:numCache>
                <c:formatCode>0%</c:formatCode>
                <c:ptCount val="9"/>
                <c:pt idx="0">
                  <c:v>0.68199635369188705</c:v>
                </c:pt>
                <c:pt idx="1">
                  <c:v>0.68363880196691995</c:v>
                </c:pt>
                <c:pt idx="2">
                  <c:v>0.67199964740623197</c:v>
                </c:pt>
                <c:pt idx="3">
                  <c:v>0.62284372767173601</c:v>
                </c:pt>
                <c:pt idx="4">
                  <c:v>0.64289395998313104</c:v>
                </c:pt>
                <c:pt idx="5">
                  <c:v>0.60591581342434597</c:v>
                </c:pt>
                <c:pt idx="6">
                  <c:v>0.60606453284955297</c:v>
                </c:pt>
                <c:pt idx="7">
                  <c:v>0.61105803678051096</c:v>
                </c:pt>
                <c:pt idx="8">
                  <c:v>0.61105803678051096</c:v>
                </c:pt>
              </c:numCache>
            </c:numRef>
          </c:val>
          <c:extLst>
            <c:ext xmlns:c16="http://schemas.microsoft.com/office/drawing/2014/chart" uri="{C3380CC4-5D6E-409C-BE32-E72D297353CC}">
              <c16:uniqueId val="{00000000-AAB2-4EA2-AE21-0DCD5AF3D24D}"/>
            </c:ext>
          </c:extLst>
        </c:ser>
        <c:dLbls>
          <c:showLegendKey val="0"/>
          <c:showVal val="0"/>
          <c:showCatName val="0"/>
          <c:showSerName val="0"/>
          <c:showPercent val="0"/>
          <c:showBubbleSize val="0"/>
        </c:dLbls>
        <c:gapWidth val="150"/>
        <c:axId val="165248000"/>
        <c:axId val="165258368"/>
      </c:barChart>
      <c:lineChart>
        <c:grouping val="standard"/>
        <c:varyColors val="0"/>
        <c:ser>
          <c:idx val="0"/>
          <c:order val="0"/>
          <c:tx>
            <c:strRef>
              <c:f>Sheet1!$B$1</c:f>
              <c:strCache>
                <c:ptCount val="1"/>
                <c:pt idx="0">
                  <c:v>Leased</c:v>
                </c:pt>
              </c:strCache>
            </c:strRef>
          </c:tx>
          <c:spPr>
            <a:ln w="15875" cap="rnd">
              <a:solidFill>
                <a:schemeClr val="bg1"/>
              </a:solidFill>
              <a:round/>
              <a:headEnd type="none" w="lg" len="sm"/>
              <a:tailEnd type="none" w="med" len="med"/>
            </a:ln>
            <a:effectLst/>
          </c:spPr>
          <c:marker>
            <c:symbol val="circle"/>
            <c:size val="11"/>
            <c:spPr>
              <a:solidFill>
                <a:schemeClr val="accent1"/>
              </a:solidFill>
              <a:ln w="25400">
                <a:solidFill>
                  <a:schemeClr val="bg1"/>
                </a:solidFill>
              </a:ln>
              <a:effectLst/>
            </c:spPr>
          </c:marker>
          <c:val>
            <c:numRef>
              <c:f>Sheet1!$B$2:$B$10</c:f>
              <c:numCache>
                <c:formatCode>0%</c:formatCode>
                <c:ptCount val="9"/>
                <c:pt idx="0">
                  <c:v>0.31800364630811301</c:v>
                </c:pt>
                <c:pt idx="1">
                  <c:v>0.31636119803307999</c:v>
                </c:pt>
                <c:pt idx="2">
                  <c:v>0.32800035259376797</c:v>
                </c:pt>
                <c:pt idx="3">
                  <c:v>0.37715627232826399</c:v>
                </c:pt>
                <c:pt idx="4">
                  <c:v>0.35710604001686902</c:v>
                </c:pt>
                <c:pt idx="5">
                  <c:v>0.39408418657565403</c:v>
                </c:pt>
                <c:pt idx="6">
                  <c:v>0.39393546715044703</c:v>
                </c:pt>
                <c:pt idx="7">
                  <c:v>0.38894196321948898</c:v>
                </c:pt>
                <c:pt idx="8">
                  <c:v>0.38894196321948898</c:v>
                </c:pt>
              </c:numCache>
            </c:numRef>
          </c:val>
          <c:smooth val="0"/>
          <c:extLst>
            <c:ext xmlns:c16="http://schemas.microsoft.com/office/drawing/2014/chart" uri="{C3380CC4-5D6E-409C-BE32-E72D297353CC}">
              <c16:uniqueId val="{00000001-AAB2-4EA2-AE21-0DCD5AF3D24D}"/>
            </c:ext>
          </c:extLst>
        </c:ser>
        <c:dLbls>
          <c:showLegendKey val="0"/>
          <c:showVal val="0"/>
          <c:showCatName val="0"/>
          <c:showSerName val="0"/>
          <c:showPercent val="0"/>
          <c:showBubbleSize val="0"/>
        </c:dLbls>
        <c:marker val="1"/>
        <c:smooth val="0"/>
        <c:axId val="165248000"/>
        <c:axId val="165258368"/>
      </c:lineChart>
      <c:catAx>
        <c:axId val="165248000"/>
        <c:scaling>
          <c:orientation val="minMax"/>
        </c:scaling>
        <c:delete val="1"/>
        <c:axPos val="b"/>
        <c:numFmt formatCode="General" sourceLinked="1"/>
        <c:majorTickMark val="out"/>
        <c:minorTickMark val="none"/>
        <c:tickLblPos val="nextTo"/>
        <c:crossAx val="165258368"/>
        <c:crosses val="autoZero"/>
        <c:auto val="0"/>
        <c:lblAlgn val="ctr"/>
        <c:lblOffset val="100"/>
        <c:noMultiLvlLbl val="0"/>
      </c:catAx>
      <c:valAx>
        <c:axId val="165258368"/>
        <c:scaling>
          <c:orientation val="minMax"/>
        </c:scaling>
        <c:delete val="1"/>
        <c:axPos val="l"/>
        <c:numFmt formatCode="0%" sourceLinked="1"/>
        <c:majorTickMark val="none"/>
        <c:minorTickMark val="none"/>
        <c:tickLblPos val="nextTo"/>
        <c:crossAx val="16524800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Unsecure</c:v>
                </c:pt>
              </c:strCache>
            </c:strRef>
          </c:tx>
          <c:spPr>
            <a:solidFill>
              <a:schemeClr val="accent3"/>
            </a:solidFill>
            <a:ln>
              <a:noFill/>
            </a:ln>
            <a:effectLst/>
          </c:spPr>
          <c:invertIfNegative val="0"/>
          <c:cat>
            <c:strRef>
              <c:f>Sheet1!$A$2</c:f>
              <c:strCache>
                <c:ptCount val="1"/>
                <c:pt idx="0">
                  <c:v>Lessor 2016</c:v>
                </c:pt>
              </c:strCache>
            </c:strRef>
          </c:cat>
          <c:val>
            <c:numRef>
              <c:f>Sheet1!$B$2</c:f>
              <c:numCache>
                <c:formatCode>General</c:formatCode>
                <c:ptCount val="1"/>
                <c:pt idx="0">
                  <c:v>15</c:v>
                </c:pt>
              </c:numCache>
            </c:numRef>
          </c:val>
          <c:extLst>
            <c:ext xmlns:c16="http://schemas.microsoft.com/office/drawing/2014/chart" uri="{C3380CC4-5D6E-409C-BE32-E72D297353CC}">
              <c16:uniqueId val="{00000000-1192-4F8B-95CA-ED36217A2100}"/>
            </c:ext>
          </c:extLst>
        </c:ser>
        <c:ser>
          <c:idx val="1"/>
          <c:order val="1"/>
          <c:tx>
            <c:strRef>
              <c:f>Sheet1!$C$1</c:f>
              <c:strCache>
                <c:ptCount val="1"/>
                <c:pt idx="0">
                  <c:v>Secured</c:v>
                </c:pt>
              </c:strCache>
            </c:strRef>
          </c:tx>
          <c:spPr>
            <a:solidFill>
              <a:srgbClr val="5D5B59"/>
            </a:solidFill>
            <a:ln>
              <a:noFill/>
            </a:ln>
            <a:effectLst/>
          </c:spPr>
          <c:invertIfNegative val="0"/>
          <c:cat>
            <c:strRef>
              <c:f>Sheet1!$A$2</c:f>
              <c:strCache>
                <c:ptCount val="1"/>
                <c:pt idx="0">
                  <c:v>Lessor 2016</c:v>
                </c:pt>
              </c:strCache>
            </c:strRef>
          </c:cat>
          <c:val>
            <c:numRef>
              <c:f>Sheet1!$C$2</c:f>
              <c:numCache>
                <c:formatCode>General</c:formatCode>
                <c:ptCount val="1"/>
                <c:pt idx="0">
                  <c:v>8.1999999999999993</c:v>
                </c:pt>
              </c:numCache>
            </c:numRef>
          </c:val>
          <c:extLst>
            <c:ext xmlns:c16="http://schemas.microsoft.com/office/drawing/2014/chart" uri="{C3380CC4-5D6E-409C-BE32-E72D297353CC}">
              <c16:uniqueId val="{00000001-1192-4F8B-95CA-ED36217A2100}"/>
            </c:ext>
          </c:extLst>
        </c:ser>
        <c:dLbls>
          <c:showLegendKey val="0"/>
          <c:showVal val="0"/>
          <c:showCatName val="0"/>
          <c:showSerName val="0"/>
          <c:showPercent val="0"/>
          <c:showBubbleSize val="0"/>
        </c:dLbls>
        <c:gapWidth val="150"/>
        <c:overlap val="100"/>
        <c:axId val="193794048"/>
        <c:axId val="193795584"/>
      </c:barChart>
      <c:catAx>
        <c:axId val="193794048"/>
        <c:scaling>
          <c:orientation val="minMax"/>
        </c:scaling>
        <c:delete val="1"/>
        <c:axPos val="l"/>
        <c:numFmt formatCode="General" sourceLinked="1"/>
        <c:majorTickMark val="none"/>
        <c:minorTickMark val="none"/>
        <c:tickLblPos val="nextTo"/>
        <c:crossAx val="193795584"/>
        <c:crosses val="autoZero"/>
        <c:auto val="0"/>
        <c:lblAlgn val="ctr"/>
        <c:lblOffset val="100"/>
        <c:noMultiLvlLbl val="0"/>
      </c:catAx>
      <c:valAx>
        <c:axId val="193795584"/>
        <c:scaling>
          <c:orientation val="minMax"/>
        </c:scaling>
        <c:delete val="1"/>
        <c:axPos val="b"/>
        <c:numFmt formatCode="General" sourceLinked="1"/>
        <c:majorTickMark val="none"/>
        <c:minorTickMark val="none"/>
        <c:tickLblPos val="nextTo"/>
        <c:crossAx val="193794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Unsecure</c:v>
                </c:pt>
              </c:strCache>
            </c:strRef>
          </c:tx>
          <c:spPr>
            <a:solidFill>
              <a:schemeClr val="accent3"/>
            </a:solidFill>
            <a:ln>
              <a:noFill/>
            </a:ln>
            <a:effectLst/>
          </c:spPr>
          <c:invertIfNegative val="0"/>
          <c:cat>
            <c:strRef>
              <c:f>Sheet1!$A$2</c:f>
              <c:strCache>
                <c:ptCount val="1"/>
                <c:pt idx="0">
                  <c:v>US Airlines 2016</c:v>
                </c:pt>
              </c:strCache>
            </c:strRef>
          </c:cat>
          <c:val>
            <c:numRef>
              <c:f>Sheet1!$B$2</c:f>
              <c:numCache>
                <c:formatCode>General</c:formatCode>
                <c:ptCount val="1"/>
                <c:pt idx="0">
                  <c:v>5.9</c:v>
                </c:pt>
              </c:numCache>
            </c:numRef>
          </c:val>
          <c:extLst>
            <c:ext xmlns:c16="http://schemas.microsoft.com/office/drawing/2014/chart" uri="{C3380CC4-5D6E-409C-BE32-E72D297353CC}">
              <c16:uniqueId val="{00000000-37DD-42AC-B352-BDB7A5D85DB9}"/>
            </c:ext>
          </c:extLst>
        </c:ser>
        <c:ser>
          <c:idx val="1"/>
          <c:order val="1"/>
          <c:tx>
            <c:strRef>
              <c:f>Sheet1!$C$1</c:f>
              <c:strCache>
                <c:ptCount val="1"/>
                <c:pt idx="0">
                  <c:v>Secured</c:v>
                </c:pt>
              </c:strCache>
            </c:strRef>
          </c:tx>
          <c:spPr>
            <a:solidFill>
              <a:srgbClr val="5D5B59"/>
            </a:solidFill>
            <a:ln>
              <a:noFill/>
            </a:ln>
            <a:effectLst/>
          </c:spPr>
          <c:invertIfNegative val="0"/>
          <c:cat>
            <c:strRef>
              <c:f>Sheet1!$A$2</c:f>
              <c:strCache>
                <c:ptCount val="1"/>
                <c:pt idx="0">
                  <c:v>US Airlines 2016</c:v>
                </c:pt>
              </c:strCache>
            </c:strRef>
          </c:cat>
          <c:val>
            <c:numRef>
              <c:f>Sheet1!$C$2</c:f>
              <c:numCache>
                <c:formatCode>General</c:formatCode>
                <c:ptCount val="1"/>
                <c:pt idx="0">
                  <c:v>6.8</c:v>
                </c:pt>
              </c:numCache>
            </c:numRef>
          </c:val>
          <c:extLst>
            <c:ext xmlns:c16="http://schemas.microsoft.com/office/drawing/2014/chart" uri="{C3380CC4-5D6E-409C-BE32-E72D297353CC}">
              <c16:uniqueId val="{00000001-37DD-42AC-B352-BDB7A5D85DB9}"/>
            </c:ext>
          </c:extLst>
        </c:ser>
        <c:dLbls>
          <c:showLegendKey val="0"/>
          <c:showVal val="0"/>
          <c:showCatName val="0"/>
          <c:showSerName val="0"/>
          <c:showPercent val="0"/>
          <c:showBubbleSize val="0"/>
        </c:dLbls>
        <c:gapWidth val="150"/>
        <c:overlap val="100"/>
        <c:axId val="204798208"/>
        <c:axId val="204800000"/>
      </c:barChart>
      <c:catAx>
        <c:axId val="204798208"/>
        <c:scaling>
          <c:orientation val="minMax"/>
        </c:scaling>
        <c:delete val="1"/>
        <c:axPos val="l"/>
        <c:numFmt formatCode="General" sourceLinked="1"/>
        <c:majorTickMark val="none"/>
        <c:minorTickMark val="none"/>
        <c:tickLblPos val="nextTo"/>
        <c:crossAx val="204800000"/>
        <c:crosses val="autoZero"/>
        <c:auto val="0"/>
        <c:lblAlgn val="ctr"/>
        <c:lblOffset val="100"/>
        <c:noMultiLvlLbl val="0"/>
      </c:catAx>
      <c:valAx>
        <c:axId val="204800000"/>
        <c:scaling>
          <c:orientation val="minMax"/>
        </c:scaling>
        <c:delete val="1"/>
        <c:axPos val="b"/>
        <c:numFmt formatCode="General" sourceLinked="1"/>
        <c:majorTickMark val="none"/>
        <c:minorTickMark val="none"/>
        <c:tickLblPos val="nextTo"/>
        <c:crossAx val="204798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Unsecure</c:v>
                </c:pt>
              </c:strCache>
            </c:strRef>
          </c:tx>
          <c:spPr>
            <a:solidFill>
              <a:schemeClr val="accent3"/>
            </a:solidFill>
            <a:ln>
              <a:noFill/>
            </a:ln>
            <a:effectLst/>
          </c:spPr>
          <c:invertIfNegative val="0"/>
          <c:cat>
            <c:strRef>
              <c:f>Sheet1!$A$2</c:f>
              <c:strCache>
                <c:ptCount val="1"/>
                <c:pt idx="0">
                  <c:v>Non-US Airline 2016</c:v>
                </c:pt>
              </c:strCache>
            </c:strRef>
          </c:cat>
          <c:val>
            <c:numRef>
              <c:f>Sheet1!$B$2</c:f>
              <c:numCache>
                <c:formatCode>General</c:formatCode>
                <c:ptCount val="1"/>
                <c:pt idx="0">
                  <c:v>24.3</c:v>
                </c:pt>
              </c:numCache>
            </c:numRef>
          </c:val>
          <c:extLst>
            <c:ext xmlns:c16="http://schemas.microsoft.com/office/drawing/2014/chart" uri="{C3380CC4-5D6E-409C-BE32-E72D297353CC}">
              <c16:uniqueId val="{00000000-7F0E-49BA-AC37-4F57E52522AE}"/>
            </c:ext>
          </c:extLst>
        </c:ser>
        <c:ser>
          <c:idx val="1"/>
          <c:order val="1"/>
          <c:tx>
            <c:strRef>
              <c:f>Sheet1!$C$1</c:f>
              <c:strCache>
                <c:ptCount val="1"/>
                <c:pt idx="0">
                  <c:v>Secured</c:v>
                </c:pt>
              </c:strCache>
            </c:strRef>
          </c:tx>
          <c:spPr>
            <a:solidFill>
              <a:srgbClr val="5D5B59"/>
            </a:solidFill>
            <a:ln>
              <a:noFill/>
            </a:ln>
            <a:effectLst/>
          </c:spPr>
          <c:invertIfNegative val="0"/>
          <c:cat>
            <c:strRef>
              <c:f>Sheet1!$A$2</c:f>
              <c:strCache>
                <c:ptCount val="1"/>
                <c:pt idx="0">
                  <c:v>Non-US Airline 2016</c:v>
                </c:pt>
              </c:strCache>
            </c:strRef>
          </c:cat>
          <c:val>
            <c:numRef>
              <c:f>Sheet1!$C$2</c:f>
              <c:numCache>
                <c:formatCode>General</c:formatCode>
                <c:ptCount val="1"/>
                <c:pt idx="0">
                  <c:v>3</c:v>
                </c:pt>
              </c:numCache>
            </c:numRef>
          </c:val>
          <c:extLst>
            <c:ext xmlns:c16="http://schemas.microsoft.com/office/drawing/2014/chart" uri="{C3380CC4-5D6E-409C-BE32-E72D297353CC}">
              <c16:uniqueId val="{00000001-7F0E-49BA-AC37-4F57E52522AE}"/>
            </c:ext>
          </c:extLst>
        </c:ser>
        <c:dLbls>
          <c:showLegendKey val="0"/>
          <c:showVal val="0"/>
          <c:showCatName val="0"/>
          <c:showSerName val="0"/>
          <c:showPercent val="0"/>
          <c:showBubbleSize val="0"/>
        </c:dLbls>
        <c:gapWidth val="150"/>
        <c:overlap val="100"/>
        <c:axId val="204817152"/>
        <c:axId val="204818688"/>
      </c:barChart>
      <c:catAx>
        <c:axId val="204817152"/>
        <c:scaling>
          <c:orientation val="minMax"/>
        </c:scaling>
        <c:delete val="1"/>
        <c:axPos val="l"/>
        <c:numFmt formatCode="General" sourceLinked="1"/>
        <c:majorTickMark val="none"/>
        <c:minorTickMark val="none"/>
        <c:tickLblPos val="nextTo"/>
        <c:crossAx val="204818688"/>
        <c:crosses val="autoZero"/>
        <c:auto val="0"/>
        <c:lblAlgn val="ctr"/>
        <c:lblOffset val="100"/>
        <c:noMultiLvlLbl val="0"/>
      </c:catAx>
      <c:valAx>
        <c:axId val="204818688"/>
        <c:scaling>
          <c:orientation val="minMax"/>
        </c:scaling>
        <c:delete val="1"/>
        <c:axPos val="b"/>
        <c:numFmt formatCode="General" sourceLinked="1"/>
        <c:majorTickMark val="none"/>
        <c:minorTickMark val="none"/>
        <c:tickLblPos val="nextTo"/>
        <c:crossAx val="204817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Unsecure</c:v>
                </c:pt>
              </c:strCache>
            </c:strRef>
          </c:tx>
          <c:spPr>
            <a:solidFill>
              <a:schemeClr val="accent3"/>
            </a:solidFill>
            <a:ln>
              <a:noFill/>
            </a:ln>
            <a:effectLst/>
          </c:spPr>
          <c:invertIfNegative val="0"/>
          <c:cat>
            <c:strRef>
              <c:f>Sheet1!$A$2</c:f>
              <c:strCache>
                <c:ptCount val="1"/>
                <c:pt idx="0">
                  <c:v>Lessor 2017</c:v>
                </c:pt>
              </c:strCache>
            </c:strRef>
          </c:cat>
          <c:val>
            <c:numRef>
              <c:f>Sheet1!$B$2</c:f>
              <c:numCache>
                <c:formatCode>General</c:formatCode>
                <c:ptCount val="1"/>
                <c:pt idx="0">
                  <c:v>30.4</c:v>
                </c:pt>
              </c:numCache>
            </c:numRef>
          </c:val>
          <c:extLst>
            <c:ext xmlns:c16="http://schemas.microsoft.com/office/drawing/2014/chart" uri="{C3380CC4-5D6E-409C-BE32-E72D297353CC}">
              <c16:uniqueId val="{00000000-8C79-4B0A-A126-08918B66FD71}"/>
            </c:ext>
          </c:extLst>
        </c:ser>
        <c:ser>
          <c:idx val="1"/>
          <c:order val="1"/>
          <c:tx>
            <c:strRef>
              <c:f>Sheet1!$C$1</c:f>
              <c:strCache>
                <c:ptCount val="1"/>
                <c:pt idx="0">
                  <c:v>Secured</c:v>
                </c:pt>
              </c:strCache>
            </c:strRef>
          </c:tx>
          <c:spPr>
            <a:solidFill>
              <a:srgbClr val="5D5B59"/>
            </a:solidFill>
            <a:ln>
              <a:noFill/>
            </a:ln>
            <a:effectLst/>
          </c:spPr>
          <c:invertIfNegative val="0"/>
          <c:cat>
            <c:strRef>
              <c:f>Sheet1!$A$2</c:f>
              <c:strCache>
                <c:ptCount val="1"/>
                <c:pt idx="0">
                  <c:v>Lessor 2017</c:v>
                </c:pt>
              </c:strCache>
            </c:strRef>
          </c:cat>
          <c:val>
            <c:numRef>
              <c:f>Sheet1!$C$2</c:f>
              <c:numCache>
                <c:formatCode>General</c:formatCode>
                <c:ptCount val="1"/>
                <c:pt idx="0">
                  <c:v>11.8</c:v>
                </c:pt>
              </c:numCache>
            </c:numRef>
          </c:val>
          <c:extLst>
            <c:ext xmlns:c16="http://schemas.microsoft.com/office/drawing/2014/chart" uri="{C3380CC4-5D6E-409C-BE32-E72D297353CC}">
              <c16:uniqueId val="{00000001-8C79-4B0A-A126-08918B66FD71}"/>
            </c:ext>
          </c:extLst>
        </c:ser>
        <c:dLbls>
          <c:showLegendKey val="0"/>
          <c:showVal val="0"/>
          <c:showCatName val="0"/>
          <c:showSerName val="0"/>
          <c:showPercent val="0"/>
          <c:showBubbleSize val="0"/>
        </c:dLbls>
        <c:gapWidth val="150"/>
        <c:overlap val="100"/>
        <c:axId val="210979840"/>
        <c:axId val="210985728"/>
      </c:barChart>
      <c:catAx>
        <c:axId val="210979840"/>
        <c:scaling>
          <c:orientation val="minMax"/>
        </c:scaling>
        <c:delete val="1"/>
        <c:axPos val="l"/>
        <c:numFmt formatCode="General" sourceLinked="1"/>
        <c:majorTickMark val="none"/>
        <c:minorTickMark val="none"/>
        <c:tickLblPos val="nextTo"/>
        <c:crossAx val="210985728"/>
        <c:crosses val="autoZero"/>
        <c:auto val="0"/>
        <c:lblAlgn val="ctr"/>
        <c:lblOffset val="100"/>
        <c:noMultiLvlLbl val="0"/>
      </c:catAx>
      <c:valAx>
        <c:axId val="210985728"/>
        <c:scaling>
          <c:orientation val="minMax"/>
        </c:scaling>
        <c:delete val="1"/>
        <c:axPos val="b"/>
        <c:numFmt formatCode="General" sourceLinked="1"/>
        <c:majorTickMark val="none"/>
        <c:minorTickMark val="none"/>
        <c:tickLblPos val="nextTo"/>
        <c:crossAx val="210979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Unsecure</c:v>
                </c:pt>
              </c:strCache>
            </c:strRef>
          </c:tx>
          <c:spPr>
            <a:solidFill>
              <a:schemeClr val="accent3"/>
            </a:solidFill>
            <a:ln>
              <a:noFill/>
            </a:ln>
            <a:effectLst/>
          </c:spPr>
          <c:invertIfNegative val="0"/>
          <c:cat>
            <c:strRef>
              <c:f>Sheet1!$A$2</c:f>
              <c:strCache>
                <c:ptCount val="1"/>
                <c:pt idx="0">
                  <c:v>US Airlines 2017</c:v>
                </c:pt>
              </c:strCache>
            </c:strRef>
          </c:cat>
          <c:val>
            <c:numRef>
              <c:f>Sheet1!$B$2</c:f>
              <c:numCache>
                <c:formatCode>General</c:formatCode>
                <c:ptCount val="1"/>
                <c:pt idx="0">
                  <c:v>5.2</c:v>
                </c:pt>
              </c:numCache>
            </c:numRef>
          </c:val>
          <c:extLst>
            <c:ext xmlns:c16="http://schemas.microsoft.com/office/drawing/2014/chart" uri="{C3380CC4-5D6E-409C-BE32-E72D297353CC}">
              <c16:uniqueId val="{00000000-1D02-46B7-B03A-D32924245624}"/>
            </c:ext>
          </c:extLst>
        </c:ser>
        <c:ser>
          <c:idx val="1"/>
          <c:order val="1"/>
          <c:tx>
            <c:strRef>
              <c:f>Sheet1!$C$1</c:f>
              <c:strCache>
                <c:ptCount val="1"/>
                <c:pt idx="0">
                  <c:v>Secured</c:v>
                </c:pt>
              </c:strCache>
            </c:strRef>
          </c:tx>
          <c:spPr>
            <a:solidFill>
              <a:srgbClr val="5D5B59"/>
            </a:solidFill>
            <a:ln>
              <a:noFill/>
            </a:ln>
            <a:effectLst/>
          </c:spPr>
          <c:invertIfNegative val="0"/>
          <c:cat>
            <c:strRef>
              <c:f>Sheet1!$A$2</c:f>
              <c:strCache>
                <c:ptCount val="1"/>
                <c:pt idx="0">
                  <c:v>US Airlines 2017</c:v>
                </c:pt>
              </c:strCache>
            </c:strRef>
          </c:cat>
          <c:val>
            <c:numRef>
              <c:f>Sheet1!$C$2</c:f>
              <c:numCache>
                <c:formatCode>General</c:formatCode>
                <c:ptCount val="1"/>
                <c:pt idx="0">
                  <c:v>2.9</c:v>
                </c:pt>
              </c:numCache>
            </c:numRef>
          </c:val>
          <c:extLst>
            <c:ext xmlns:c16="http://schemas.microsoft.com/office/drawing/2014/chart" uri="{C3380CC4-5D6E-409C-BE32-E72D297353CC}">
              <c16:uniqueId val="{00000001-1D02-46B7-B03A-D32924245624}"/>
            </c:ext>
          </c:extLst>
        </c:ser>
        <c:dLbls>
          <c:showLegendKey val="0"/>
          <c:showVal val="0"/>
          <c:showCatName val="0"/>
          <c:showSerName val="0"/>
          <c:showPercent val="0"/>
          <c:showBubbleSize val="0"/>
        </c:dLbls>
        <c:gapWidth val="150"/>
        <c:overlap val="100"/>
        <c:axId val="210998784"/>
        <c:axId val="211000320"/>
      </c:barChart>
      <c:catAx>
        <c:axId val="210998784"/>
        <c:scaling>
          <c:orientation val="minMax"/>
        </c:scaling>
        <c:delete val="1"/>
        <c:axPos val="l"/>
        <c:numFmt formatCode="General" sourceLinked="1"/>
        <c:majorTickMark val="none"/>
        <c:minorTickMark val="none"/>
        <c:tickLblPos val="nextTo"/>
        <c:crossAx val="211000320"/>
        <c:crosses val="autoZero"/>
        <c:auto val="0"/>
        <c:lblAlgn val="ctr"/>
        <c:lblOffset val="100"/>
        <c:noMultiLvlLbl val="0"/>
      </c:catAx>
      <c:valAx>
        <c:axId val="211000320"/>
        <c:scaling>
          <c:orientation val="minMax"/>
        </c:scaling>
        <c:delete val="1"/>
        <c:axPos val="b"/>
        <c:numFmt formatCode="General" sourceLinked="1"/>
        <c:majorTickMark val="none"/>
        <c:minorTickMark val="none"/>
        <c:tickLblPos val="nextTo"/>
        <c:crossAx val="210998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Column1</c:v>
                </c:pt>
              </c:strCache>
            </c:strRef>
          </c:tx>
          <c:spPr>
            <a:solidFill>
              <a:schemeClr val="accent3"/>
            </a:solidFill>
            <a:ln>
              <a:noFill/>
            </a:ln>
            <a:effectLst/>
          </c:spPr>
          <c:invertIfNegative val="0"/>
          <c:cat>
            <c:strRef>
              <c:f>Sheet1!$A$2</c:f>
              <c:strCache>
                <c:ptCount val="1"/>
                <c:pt idx="0">
                  <c:v>Non-US Airline 2017</c:v>
                </c:pt>
              </c:strCache>
            </c:strRef>
          </c:cat>
          <c:val>
            <c:numRef>
              <c:f>Sheet1!$B$2</c:f>
              <c:numCache>
                <c:formatCode>General</c:formatCode>
                <c:ptCount val="1"/>
              </c:numCache>
            </c:numRef>
          </c:val>
          <c:extLst>
            <c:ext xmlns:c16="http://schemas.microsoft.com/office/drawing/2014/chart" uri="{C3380CC4-5D6E-409C-BE32-E72D297353CC}">
              <c16:uniqueId val="{00000000-6C85-4E29-8638-2B53566C9B8D}"/>
            </c:ext>
          </c:extLst>
        </c:ser>
        <c:ser>
          <c:idx val="1"/>
          <c:order val="1"/>
          <c:tx>
            <c:strRef>
              <c:f>Sheet1!$C$1</c:f>
              <c:strCache>
                <c:ptCount val="1"/>
                <c:pt idx="0">
                  <c:v>Unsecure2</c:v>
                </c:pt>
              </c:strCache>
            </c:strRef>
          </c:tx>
          <c:spPr>
            <a:solidFill>
              <a:srgbClr val="007167"/>
            </a:solidFill>
            <a:ln>
              <a:noFill/>
            </a:ln>
            <a:effectLst/>
          </c:spPr>
          <c:invertIfNegative val="0"/>
          <c:cat>
            <c:strRef>
              <c:f>Sheet1!$A$2</c:f>
              <c:strCache>
                <c:ptCount val="1"/>
                <c:pt idx="0">
                  <c:v>Non-US Airline 2017</c:v>
                </c:pt>
              </c:strCache>
            </c:strRef>
          </c:cat>
          <c:val>
            <c:numRef>
              <c:f>Sheet1!$C$2</c:f>
              <c:numCache>
                <c:formatCode>General</c:formatCode>
                <c:ptCount val="1"/>
                <c:pt idx="0">
                  <c:v>14</c:v>
                </c:pt>
              </c:numCache>
            </c:numRef>
          </c:val>
          <c:extLst>
            <c:ext xmlns:c16="http://schemas.microsoft.com/office/drawing/2014/chart" uri="{C3380CC4-5D6E-409C-BE32-E72D297353CC}">
              <c16:uniqueId val="{00000001-6C85-4E29-8638-2B53566C9B8D}"/>
            </c:ext>
          </c:extLst>
        </c:ser>
        <c:ser>
          <c:idx val="2"/>
          <c:order val="2"/>
          <c:tx>
            <c:strRef>
              <c:f>Sheet1!$D$1</c:f>
              <c:strCache>
                <c:ptCount val="1"/>
                <c:pt idx="0">
                  <c:v>Secured</c:v>
                </c:pt>
              </c:strCache>
            </c:strRef>
          </c:tx>
          <c:spPr>
            <a:solidFill>
              <a:srgbClr val="5D5B59"/>
            </a:solidFill>
            <a:ln>
              <a:noFill/>
            </a:ln>
            <a:effectLst/>
          </c:spPr>
          <c:invertIfNegative val="0"/>
          <c:cat>
            <c:strRef>
              <c:f>Sheet1!$A$2</c:f>
              <c:strCache>
                <c:ptCount val="1"/>
                <c:pt idx="0">
                  <c:v>Non-US Airline 2017</c:v>
                </c:pt>
              </c:strCache>
            </c:strRef>
          </c:cat>
          <c:val>
            <c:numRef>
              <c:f>Sheet1!$D$2</c:f>
              <c:numCache>
                <c:formatCode>General</c:formatCode>
                <c:ptCount val="1"/>
                <c:pt idx="0">
                  <c:v>1</c:v>
                </c:pt>
              </c:numCache>
            </c:numRef>
          </c:val>
          <c:extLst>
            <c:ext xmlns:c16="http://schemas.microsoft.com/office/drawing/2014/chart" uri="{C3380CC4-5D6E-409C-BE32-E72D297353CC}">
              <c16:uniqueId val="{00000002-6C85-4E29-8638-2B53566C9B8D}"/>
            </c:ext>
          </c:extLst>
        </c:ser>
        <c:dLbls>
          <c:showLegendKey val="0"/>
          <c:showVal val="0"/>
          <c:showCatName val="0"/>
          <c:showSerName val="0"/>
          <c:showPercent val="0"/>
          <c:showBubbleSize val="0"/>
        </c:dLbls>
        <c:gapWidth val="150"/>
        <c:overlap val="100"/>
        <c:axId val="211027072"/>
        <c:axId val="211028608"/>
      </c:barChart>
      <c:catAx>
        <c:axId val="211027072"/>
        <c:scaling>
          <c:orientation val="minMax"/>
        </c:scaling>
        <c:delete val="1"/>
        <c:axPos val="l"/>
        <c:numFmt formatCode="General" sourceLinked="1"/>
        <c:majorTickMark val="none"/>
        <c:minorTickMark val="none"/>
        <c:tickLblPos val="nextTo"/>
        <c:crossAx val="211028608"/>
        <c:crosses val="autoZero"/>
        <c:auto val="0"/>
        <c:lblAlgn val="ctr"/>
        <c:lblOffset val="100"/>
        <c:noMultiLvlLbl val="0"/>
      </c:catAx>
      <c:valAx>
        <c:axId val="211028608"/>
        <c:scaling>
          <c:orientation val="minMax"/>
        </c:scaling>
        <c:delete val="1"/>
        <c:axPos val="b"/>
        <c:numFmt formatCode="General" sourceLinked="1"/>
        <c:majorTickMark val="none"/>
        <c:minorTickMark val="none"/>
        <c:tickLblPos val="nextTo"/>
        <c:crossAx val="211027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B82E7B9-806B-4AA8-846A-B40936DA2F28}" type="datetimeFigureOut">
              <a:rPr lang="en-US" smtClean="0"/>
              <a:t>10/15/2018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C4260D2-0DC3-4548-8C56-FF606CC68F17}" type="slidenum">
              <a:rPr lang="en-US" smtClean="0"/>
              <a:t>‹#›</a:t>
            </a:fld>
            <a:endParaRPr lang="en-US"/>
          </a:p>
        </p:txBody>
      </p:sp>
    </p:spTree>
    <p:extLst>
      <p:ext uri="{BB962C8B-B14F-4D97-AF65-F5344CB8AC3E}">
        <p14:creationId xmlns:p14="http://schemas.microsoft.com/office/powerpoint/2010/main" val="1427434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lgn="l">
              <a:defRPr sz="1200" b="0">
                <a:latin typeface="Arial"/>
                <a:cs typeface="Arial"/>
              </a:defRPr>
            </a:lvl1pPr>
          </a:lstStyle>
          <a:p>
            <a:pPr>
              <a:defRPr/>
            </a:pPr>
            <a:endParaRPr lang="en-CA" altLang="en-US"/>
          </a:p>
        </p:txBody>
      </p:sp>
      <p:sp>
        <p:nvSpPr>
          <p:cNvPr id="819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lgn="r">
              <a:defRPr sz="1200" b="0">
                <a:latin typeface="Arial"/>
                <a:cs typeface="Arial"/>
              </a:defRPr>
            </a:lvl1pPr>
          </a:lstStyle>
          <a:p>
            <a:pPr>
              <a:defRPr/>
            </a:pPr>
            <a:endParaRPr lang="en-CA" altLang="en-US"/>
          </a:p>
        </p:txBody>
      </p:sp>
      <p:sp>
        <p:nvSpPr>
          <p:cNvPr id="11366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819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lgn="l">
              <a:defRPr sz="1200" b="0">
                <a:latin typeface="Arial"/>
                <a:cs typeface="Arial"/>
              </a:defRPr>
            </a:lvl1pPr>
          </a:lstStyle>
          <a:p>
            <a:pPr>
              <a:defRPr/>
            </a:pPr>
            <a:endParaRPr lang="en-CA" altLang="en-US"/>
          </a:p>
        </p:txBody>
      </p:sp>
      <p:sp>
        <p:nvSpPr>
          <p:cNvPr id="819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lgn="r">
              <a:defRPr sz="1200" b="0">
                <a:latin typeface="Arial"/>
                <a:cs typeface="Arial"/>
              </a:defRPr>
            </a:lvl1pPr>
          </a:lstStyle>
          <a:p>
            <a:pPr>
              <a:defRPr/>
            </a:pPr>
            <a:fld id="{1539333D-DD2B-4C6A-809E-F57CEBF7AF69}" type="slidenum">
              <a:rPr lang="en-CA" altLang="en-US"/>
              <a:pPr>
                <a:defRPr/>
              </a:pPr>
              <a:t>‹#›</a:t>
            </a:fld>
            <a:endParaRPr lang="en-CA" altLang="en-US"/>
          </a:p>
        </p:txBody>
      </p:sp>
    </p:spTree>
    <p:extLst>
      <p:ext uri="{BB962C8B-B14F-4D97-AF65-F5344CB8AC3E}">
        <p14:creationId xmlns:p14="http://schemas.microsoft.com/office/powerpoint/2010/main" val="36041549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166"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333"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498"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664"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slide" Target="../slides/slide3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tags" Target="../tags/tag439.xml"/><Relationship Id="rId3" Type="http://schemas.openxmlformats.org/officeDocument/2006/relationships/tags" Target="../tags/tag434.xml"/><Relationship Id="rId7" Type="http://schemas.openxmlformats.org/officeDocument/2006/relationships/tags" Target="../tags/tag438.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tags" Target="../tags/tag437.xml"/><Relationship Id="rId5" Type="http://schemas.openxmlformats.org/officeDocument/2006/relationships/tags" Target="../tags/tag436.xml"/><Relationship Id="rId10" Type="http://schemas.openxmlformats.org/officeDocument/2006/relationships/slide" Target="../slides/slide47.xml"/><Relationship Id="rId4" Type="http://schemas.openxmlformats.org/officeDocument/2006/relationships/tags" Target="../tags/tag435.xml"/><Relationship Id="rId9"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406400" y="696913"/>
            <a:ext cx="6197600" cy="3486150"/>
          </a:xfrm>
        </p:spPr>
      </p:sp>
      <p:sp>
        <p:nvSpPr>
          <p:cNvPr id="114691" name="Notes Placeholder 2"/>
          <p:cNvSpPr>
            <a:spLocks noGrp="1"/>
          </p:cNvSpPr>
          <p:nvPr>
            <p:ph type="body" idx="1"/>
          </p:nvPr>
        </p:nvSpPr>
        <p:spPr>
          <a:noFill/>
        </p:spPr>
        <p:txBody>
          <a:bodyPr/>
          <a:lstStyle/>
          <a:p>
            <a:endParaRPr lang="en-US" altLang="en-US">
              <a:latin typeface="Arial" pitchFamily="34" charset="0"/>
              <a:cs typeface="Arial" pitchFamily="34" charset="0"/>
            </a:endParaRPr>
          </a:p>
        </p:txBody>
      </p:sp>
      <p:sp>
        <p:nvSpPr>
          <p:cNvPr id="114692"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2950" indent="-285750" algn="l" eaLnBrk="0" hangingPunct="0">
              <a:spcBef>
                <a:spcPct val="30000"/>
              </a:spcBef>
              <a:defRPr sz="1200">
                <a:solidFill>
                  <a:schemeClr val="tx1"/>
                </a:solidFill>
                <a:latin typeface="Arial" pitchFamily="34" charset="0"/>
                <a:cs typeface="Arial" pitchFamily="34" charset="0"/>
              </a:defRPr>
            </a:lvl2pPr>
            <a:lvl3pPr marL="1143000" indent="-228600" algn="l" eaLnBrk="0" hangingPunct="0">
              <a:spcBef>
                <a:spcPct val="30000"/>
              </a:spcBef>
              <a:defRPr sz="1200">
                <a:solidFill>
                  <a:schemeClr val="tx1"/>
                </a:solidFill>
                <a:latin typeface="Arial" pitchFamily="34" charset="0"/>
                <a:cs typeface="Arial" pitchFamily="34" charset="0"/>
              </a:defRPr>
            </a:lvl3pPr>
            <a:lvl4pPr marL="1600200" indent="-228600" algn="l" eaLnBrk="0" hangingPunct="0">
              <a:spcBef>
                <a:spcPct val="30000"/>
              </a:spcBef>
              <a:defRPr sz="1200">
                <a:solidFill>
                  <a:schemeClr val="tx1"/>
                </a:solidFill>
                <a:latin typeface="Arial" pitchFamily="34" charset="0"/>
                <a:cs typeface="Arial" pitchFamily="34" charset="0"/>
              </a:defRPr>
            </a:lvl4pPr>
            <a:lvl5pPr marL="2057400" indent="-228600" algn="l"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E006F244-B5D2-4403-9F50-46DC1DE96179}" type="slidenum">
              <a:rPr lang="en-CA" altLang="en-US" smtClean="0"/>
              <a:pPr algn="r" eaLnBrk="1" hangingPunct="1">
                <a:spcBef>
                  <a:spcPct val="0"/>
                </a:spcBef>
              </a:pPr>
              <a:t>0</a:t>
            </a:fld>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44755EEA-0A18-4D76-8F1F-DAECC25752C3}" type="slidenum">
              <a:rPr lang="en-US" smtClean="0">
                <a:solidFill>
                  <a:prstClr val="black"/>
                </a:solidFill>
              </a:rPr>
              <a:t>16</a:t>
            </a:fld>
            <a:endParaRPr lang="en-US">
              <a:solidFill>
                <a:prstClr val="black"/>
              </a:solidFill>
            </a:endParaRPr>
          </a:p>
        </p:txBody>
      </p:sp>
    </p:spTree>
    <p:extLst>
      <p:ext uri="{BB962C8B-B14F-4D97-AF65-F5344CB8AC3E}">
        <p14:creationId xmlns:p14="http://schemas.microsoft.com/office/powerpoint/2010/main" val="227618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9F009B-AA83-4291-81BE-194F11CE1901}" type="slidenum">
              <a:rPr lang="en-US" smtClean="0">
                <a:solidFill>
                  <a:srgbClr val="000000"/>
                </a:solidFill>
              </a:rPr>
              <a:t>17</a:t>
            </a:fld>
            <a:endParaRPr lang="en-US">
              <a:solidFill>
                <a:srgbClr val="000000"/>
              </a:solidFill>
            </a:endParaRPr>
          </a:p>
        </p:txBody>
      </p:sp>
    </p:spTree>
    <p:extLst>
      <p:ext uri="{BB962C8B-B14F-4D97-AF65-F5344CB8AC3E}">
        <p14:creationId xmlns:p14="http://schemas.microsoft.com/office/powerpoint/2010/main" val="41008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0B725A-FEEA-4C9D-906F-2E1640EB378C}" type="slidenum">
              <a:rPr lang="en-US" smtClean="0">
                <a:solidFill>
                  <a:prstClr val="black"/>
                </a:solidFill>
              </a:rPr>
              <a:t>18</a:t>
            </a:fld>
            <a:endParaRPr lang="en-US">
              <a:solidFill>
                <a:prstClr val="black"/>
              </a:solidFill>
            </a:endParaRPr>
          </a:p>
        </p:txBody>
      </p:sp>
    </p:spTree>
    <p:extLst>
      <p:ext uri="{BB962C8B-B14F-4D97-AF65-F5344CB8AC3E}">
        <p14:creationId xmlns:p14="http://schemas.microsoft.com/office/powerpoint/2010/main" val="3379979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9F009B-AA83-4291-81BE-194F11CE1901}" type="slidenum">
              <a:rPr lang="en-US" smtClean="0">
                <a:solidFill>
                  <a:prstClr val="black"/>
                </a:solidFill>
              </a:rPr>
              <a:t>19</a:t>
            </a:fld>
            <a:endParaRPr lang="en-US">
              <a:solidFill>
                <a:prstClr val="black"/>
              </a:solidFill>
            </a:endParaRPr>
          </a:p>
        </p:txBody>
      </p:sp>
    </p:spTree>
    <p:extLst>
      <p:ext uri="{BB962C8B-B14F-4D97-AF65-F5344CB8AC3E}">
        <p14:creationId xmlns:p14="http://schemas.microsoft.com/office/powerpoint/2010/main" val="1097573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D380AFA-1AA4-4B85-AEBF-DDB38A282716}" type="slidenum">
              <a:rPr lang="en-US" smtClean="0">
                <a:solidFill>
                  <a:prstClr val="black"/>
                </a:solidFill>
              </a:rPr>
              <a:pPr>
                <a:defRPr/>
              </a:pPr>
              <a:t>20</a:t>
            </a:fld>
            <a:endParaRPr lang="en-US">
              <a:solidFill>
                <a:prstClr val="black"/>
              </a:solidFill>
            </a:endParaRPr>
          </a:p>
        </p:txBody>
      </p:sp>
      <p:sp>
        <p:nvSpPr>
          <p:cNvPr id="5" name="Notes Placeholder 4"/>
          <p:cNvSpPr>
            <a:spLocks noGrp="1"/>
          </p:cNvSpPr>
          <p:nvPr>
            <p:ph type="body" sz="quarter" idx="11"/>
          </p:nvPr>
        </p:nvSpPr>
        <p:spPr/>
        <p:txBody>
          <a:bodyPr/>
          <a:lstStyle/>
          <a:p>
            <a:pPr>
              <a:lnSpc>
                <a:spcPct val="107000"/>
              </a:lnSpc>
            </a:pPr>
            <a:endParaRPr lang="en-US">
              <a:latin typeface="Arial"/>
              <a:ea typeface="Calibri"/>
              <a:cs typeface="Times New Roman"/>
            </a:endParaRPr>
          </a:p>
        </p:txBody>
      </p:sp>
    </p:spTree>
    <p:extLst>
      <p:ext uri="{BB962C8B-B14F-4D97-AF65-F5344CB8AC3E}">
        <p14:creationId xmlns:p14="http://schemas.microsoft.com/office/powerpoint/2010/main" val="418828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38">
              <a:defRPr/>
            </a:pPr>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4755EEA-0A18-4D76-8F1F-DAECC25752C3}" type="slidenum">
              <a:rPr lang="en-US" smtClean="0">
                <a:solidFill>
                  <a:srgbClr val="000000"/>
                </a:solidFill>
              </a:rPr>
              <a:t>21</a:t>
            </a:fld>
            <a:endParaRPr lang="en-US">
              <a:solidFill>
                <a:srgbClr val="000000"/>
              </a:solidFill>
            </a:endParaRPr>
          </a:p>
        </p:txBody>
      </p:sp>
      <p:sp>
        <p:nvSpPr>
          <p:cNvPr id="5" name="TextBox 4"/>
          <p:cNvSpPr txBox="1"/>
          <p:nvPr/>
        </p:nvSpPr>
        <p:spPr>
          <a:xfrm>
            <a:off x="840601" y="8297564"/>
            <a:ext cx="2103120" cy="531940"/>
          </a:xfrm>
          <a:prstGeom prst="rect">
            <a:avLst/>
          </a:prstGeom>
          <a:noFill/>
          <a:ln>
            <a:solidFill>
              <a:srgbClr val="00081A"/>
            </a:solidFill>
          </a:ln>
        </p:spPr>
        <p:txBody>
          <a:bodyPr wrap="square" lIns="93175" tIns="46587" rIns="93175" bIns="46587" rtlCol="0">
            <a:spAutoFit/>
          </a:bodyPr>
          <a:lstStyle/>
          <a:p>
            <a:pPr algn="l"/>
            <a:r>
              <a:rPr lang="en-US" sz="1400">
                <a:solidFill>
                  <a:srgbClr val="000000"/>
                </a:solidFill>
                <a:latin typeface="Arial"/>
                <a:cs typeface="+mn-cs"/>
              </a:rPr>
              <a:t>ECAS and AFIC:</a:t>
            </a:r>
          </a:p>
          <a:p>
            <a:pPr algn="l"/>
            <a:r>
              <a:rPr lang="en-US" sz="1400">
                <a:solidFill>
                  <a:srgbClr val="000000"/>
                </a:solidFill>
                <a:latin typeface="Arial"/>
                <a:cs typeface="+mn-cs"/>
              </a:rPr>
              <a:t>80 a/c: $6.3B</a:t>
            </a:r>
          </a:p>
        </p:txBody>
      </p:sp>
      <p:sp>
        <p:nvSpPr>
          <p:cNvPr id="6" name="TextBox 5"/>
          <p:cNvSpPr txBox="1"/>
          <p:nvPr/>
        </p:nvSpPr>
        <p:spPr>
          <a:xfrm>
            <a:off x="849675" y="8030767"/>
            <a:ext cx="2103120" cy="312907"/>
          </a:xfrm>
          <a:prstGeom prst="rect">
            <a:avLst/>
          </a:prstGeom>
          <a:noFill/>
          <a:ln>
            <a:noFill/>
          </a:ln>
        </p:spPr>
        <p:txBody>
          <a:bodyPr wrap="square" lIns="93175" tIns="46587" rIns="93175" bIns="46587" rtlCol="0">
            <a:spAutoFit/>
          </a:bodyPr>
          <a:lstStyle/>
          <a:p>
            <a:pPr algn="l"/>
            <a:r>
              <a:rPr lang="en-US" sz="1400">
                <a:solidFill>
                  <a:srgbClr val="000000"/>
                </a:solidFill>
                <a:latin typeface="Arial"/>
                <a:cs typeface="+mn-cs"/>
              </a:rPr>
              <a:t>2018 FORECASTED</a:t>
            </a:r>
          </a:p>
        </p:txBody>
      </p:sp>
    </p:spTree>
    <p:extLst>
      <p:ext uri="{BB962C8B-B14F-4D97-AF65-F5344CB8AC3E}">
        <p14:creationId xmlns:p14="http://schemas.microsoft.com/office/powerpoint/2010/main" val="3689746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203325"/>
            <a:ext cx="5781675" cy="3252788"/>
          </a:xfrm>
        </p:spPr>
      </p:sp>
      <p:sp>
        <p:nvSpPr>
          <p:cNvPr id="4" name="Slide Number Placeholder 3"/>
          <p:cNvSpPr>
            <a:spLocks noGrp="1"/>
          </p:cNvSpPr>
          <p:nvPr>
            <p:ph type="sldNum" sz="quarter" idx="10"/>
          </p:nvPr>
        </p:nvSpPr>
        <p:spPr/>
        <p:txBody>
          <a:bodyPr/>
          <a:lstStyle/>
          <a:p>
            <a:pPr>
              <a:defRPr/>
            </a:pPr>
            <a:fld id="{B63FE016-0442-4070-8084-A48D977015B9}" type="slidenum">
              <a:rPr lang="en-US" smtClean="0">
                <a:solidFill>
                  <a:prstClr val="black"/>
                </a:solidFill>
              </a:rPr>
              <a:pPr>
                <a:defRPr/>
              </a:pPr>
              <a:t>22</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0122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custDataLst>
              <p:tags r:id="rId1"/>
            </p:custDataLst>
          </p:nvPr>
        </p:nvSpPr>
        <p:spPr>
          <a:xfrm>
            <a:off x="406400" y="696913"/>
            <a:ext cx="6197600" cy="3486150"/>
          </a:xfrm>
        </p:spPr>
      </p:sp>
      <p:sp>
        <p:nvSpPr>
          <p:cNvPr id="46083" name="Notes Placeholder 2"/>
          <p:cNvSpPr>
            <a:spLocks noGrp="1"/>
          </p:cNvSpPr>
          <p:nvPr>
            <p:ph type="body" idx="1"/>
            <p:custDataLst>
              <p:tags r:id="rId2"/>
            </p:custDataLst>
          </p:nvPr>
        </p:nvSpPr>
        <p:spPr>
          <a:noFill/>
        </p:spPr>
        <p:txBody>
          <a:bodyPr/>
          <a:lstStyle/>
          <a:p>
            <a:endParaRPr lang="en-US" altLang="en-US">
              <a:latin typeface="Arial" pitchFamily="34" charset="0"/>
              <a:cs typeface="Arial" pitchFamily="34" charset="0"/>
            </a:endParaRPr>
          </a:p>
        </p:txBody>
      </p:sp>
      <p:sp>
        <p:nvSpPr>
          <p:cNvPr id="46084" name="Slide Number Placeholder 3"/>
          <p:cNvSpPr>
            <a:spLocks noGrp="1"/>
          </p:cNvSpPr>
          <p:nvPr>
            <p:ph type="sldNum" sz="quarter" idx="5"/>
            <p:custDataLst>
              <p:tags r:id="rId3"/>
            </p:custDataLst>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8151" indent="-287750" algn="l" eaLnBrk="0" hangingPunct="0">
              <a:spcBef>
                <a:spcPct val="30000"/>
              </a:spcBef>
              <a:defRPr sz="1200">
                <a:solidFill>
                  <a:schemeClr val="tx1"/>
                </a:solidFill>
                <a:latin typeface="Arial" pitchFamily="34" charset="0"/>
                <a:cs typeface="Arial" pitchFamily="34" charset="0"/>
              </a:defRPr>
            </a:lvl2pPr>
            <a:lvl3pPr marL="1151001" indent="-230200" algn="l" eaLnBrk="0" hangingPunct="0">
              <a:spcBef>
                <a:spcPct val="30000"/>
              </a:spcBef>
              <a:defRPr sz="1200">
                <a:solidFill>
                  <a:schemeClr val="tx1"/>
                </a:solidFill>
                <a:latin typeface="Arial" pitchFamily="34" charset="0"/>
                <a:cs typeface="Arial" pitchFamily="34" charset="0"/>
              </a:defRPr>
            </a:lvl3pPr>
            <a:lvl4pPr marL="1611401" indent="-230200" algn="l" eaLnBrk="0" hangingPunct="0">
              <a:spcBef>
                <a:spcPct val="30000"/>
              </a:spcBef>
              <a:defRPr sz="1200">
                <a:solidFill>
                  <a:schemeClr val="tx1"/>
                </a:solidFill>
                <a:latin typeface="Arial" pitchFamily="34" charset="0"/>
                <a:cs typeface="Arial" pitchFamily="34" charset="0"/>
              </a:defRPr>
            </a:lvl4pPr>
            <a:lvl5pPr marL="2071802" indent="-230200" algn="l" eaLnBrk="0" hangingPunct="0">
              <a:spcBef>
                <a:spcPct val="30000"/>
              </a:spcBef>
              <a:defRPr sz="1200">
                <a:solidFill>
                  <a:schemeClr val="tx1"/>
                </a:solidFill>
                <a:latin typeface="Arial" pitchFamily="34" charset="0"/>
                <a:cs typeface="Arial" pitchFamily="34" charset="0"/>
              </a:defRPr>
            </a:lvl5pPr>
            <a:lvl6pPr marL="2532202" indent="-230200" eaLnBrk="0" fontAlgn="base" hangingPunct="0">
              <a:spcBef>
                <a:spcPct val="30000"/>
              </a:spcBef>
              <a:spcAft>
                <a:spcPct val="0"/>
              </a:spcAft>
              <a:defRPr sz="1200">
                <a:solidFill>
                  <a:schemeClr val="tx1"/>
                </a:solidFill>
                <a:latin typeface="Arial" pitchFamily="34" charset="0"/>
                <a:cs typeface="Arial" pitchFamily="34" charset="0"/>
              </a:defRPr>
            </a:lvl6pPr>
            <a:lvl7pPr marL="2992603" indent="-230200" eaLnBrk="0" fontAlgn="base" hangingPunct="0">
              <a:spcBef>
                <a:spcPct val="30000"/>
              </a:spcBef>
              <a:spcAft>
                <a:spcPct val="0"/>
              </a:spcAft>
              <a:defRPr sz="1200">
                <a:solidFill>
                  <a:schemeClr val="tx1"/>
                </a:solidFill>
                <a:latin typeface="Arial" pitchFamily="34" charset="0"/>
                <a:cs typeface="Arial" pitchFamily="34" charset="0"/>
              </a:defRPr>
            </a:lvl7pPr>
            <a:lvl8pPr marL="3453003" indent="-230200" eaLnBrk="0" fontAlgn="base" hangingPunct="0">
              <a:spcBef>
                <a:spcPct val="30000"/>
              </a:spcBef>
              <a:spcAft>
                <a:spcPct val="0"/>
              </a:spcAft>
              <a:defRPr sz="1200">
                <a:solidFill>
                  <a:schemeClr val="tx1"/>
                </a:solidFill>
                <a:latin typeface="Arial" pitchFamily="34" charset="0"/>
                <a:cs typeface="Arial" pitchFamily="34" charset="0"/>
              </a:defRPr>
            </a:lvl8pPr>
            <a:lvl9pPr marL="3913403" indent="-2302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49FD5EE7-7830-4CB9-B723-43C5202D036A}" type="slidenum">
              <a:rPr lang="en-CA" altLang="en-US" smtClean="0"/>
              <a:pPr algn="r" eaLnBrk="1" hangingPunct="1">
                <a:spcBef>
                  <a:spcPct val="0"/>
                </a:spcBef>
              </a:pPr>
              <a:t>37</a:t>
            </a:fld>
            <a:endParaRPr lang="en-C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txBox="1">
            <a:spLocks noGrp="1" noChangeArrowheads="1"/>
          </p:cNvSpPr>
          <p:nvPr>
            <p:custDataLst>
              <p:tags r:id="rId1"/>
            </p:custDataLst>
          </p:nvPr>
        </p:nvSpPr>
        <p:spPr bwMode="auto">
          <a:xfrm>
            <a:off x="3899536" y="10339018"/>
            <a:ext cx="2984288" cy="6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721" tIns="0" rIns="20721" bIns="0" anchor="b"/>
          <a:lstStyle>
            <a:lvl1pPr defTabSz="941388">
              <a:spcBef>
                <a:spcPct val="30000"/>
              </a:spcBef>
              <a:defRPr sz="1200">
                <a:solidFill>
                  <a:schemeClr val="tx1"/>
                </a:solidFill>
                <a:latin typeface="Times" pitchFamily="18" charset="0"/>
              </a:defRPr>
            </a:lvl1pPr>
            <a:lvl2pPr marL="742950" indent="-285750" defTabSz="941388">
              <a:spcBef>
                <a:spcPct val="30000"/>
              </a:spcBef>
              <a:defRPr sz="1200">
                <a:solidFill>
                  <a:schemeClr val="tx1"/>
                </a:solidFill>
                <a:latin typeface="Times" pitchFamily="18" charset="0"/>
              </a:defRPr>
            </a:lvl2pPr>
            <a:lvl3pPr marL="1143000" indent="-228600" defTabSz="941388">
              <a:spcBef>
                <a:spcPct val="30000"/>
              </a:spcBef>
              <a:defRPr sz="1200">
                <a:solidFill>
                  <a:schemeClr val="tx1"/>
                </a:solidFill>
                <a:latin typeface="Times" pitchFamily="18" charset="0"/>
              </a:defRPr>
            </a:lvl3pPr>
            <a:lvl4pPr marL="1600200" indent="-228600" defTabSz="941388">
              <a:spcBef>
                <a:spcPct val="30000"/>
              </a:spcBef>
              <a:defRPr sz="1200">
                <a:solidFill>
                  <a:schemeClr val="tx1"/>
                </a:solidFill>
                <a:latin typeface="Times" pitchFamily="18" charset="0"/>
              </a:defRPr>
            </a:lvl4pPr>
            <a:lvl5pPr marL="2057400" indent="-228600" defTabSz="941388">
              <a:spcBef>
                <a:spcPct val="30000"/>
              </a:spcBef>
              <a:defRPr sz="1200">
                <a:solidFill>
                  <a:schemeClr val="tx1"/>
                </a:solidFill>
                <a:latin typeface="Times" pitchFamily="18" charset="0"/>
              </a:defRPr>
            </a:lvl5pPr>
            <a:lvl6pPr marL="2514600" indent="-228600" defTabSz="941388" eaLnBrk="0" fontAlgn="base" hangingPunct="0">
              <a:spcBef>
                <a:spcPct val="30000"/>
              </a:spcBef>
              <a:spcAft>
                <a:spcPct val="0"/>
              </a:spcAft>
              <a:defRPr sz="1200">
                <a:solidFill>
                  <a:schemeClr val="tx1"/>
                </a:solidFill>
                <a:latin typeface="Times" pitchFamily="18" charset="0"/>
              </a:defRPr>
            </a:lvl6pPr>
            <a:lvl7pPr marL="2971800" indent="-228600" defTabSz="941388" eaLnBrk="0" fontAlgn="base" hangingPunct="0">
              <a:spcBef>
                <a:spcPct val="30000"/>
              </a:spcBef>
              <a:spcAft>
                <a:spcPct val="0"/>
              </a:spcAft>
              <a:defRPr sz="1200">
                <a:solidFill>
                  <a:schemeClr val="tx1"/>
                </a:solidFill>
                <a:latin typeface="Times" pitchFamily="18" charset="0"/>
              </a:defRPr>
            </a:lvl7pPr>
            <a:lvl8pPr marL="3429000" indent="-228600" defTabSz="941388" eaLnBrk="0" fontAlgn="base" hangingPunct="0">
              <a:spcBef>
                <a:spcPct val="30000"/>
              </a:spcBef>
              <a:spcAft>
                <a:spcPct val="0"/>
              </a:spcAft>
              <a:defRPr sz="1200">
                <a:solidFill>
                  <a:schemeClr val="tx1"/>
                </a:solidFill>
                <a:latin typeface="Times" pitchFamily="18" charset="0"/>
              </a:defRPr>
            </a:lvl8pPr>
            <a:lvl9pPr marL="3886200" indent="-228600" defTabSz="941388" eaLnBrk="0" fontAlgn="base" hangingPunct="0">
              <a:spcBef>
                <a:spcPct val="30000"/>
              </a:spcBef>
              <a:spcAft>
                <a:spcPct val="0"/>
              </a:spcAft>
              <a:defRPr sz="1200">
                <a:solidFill>
                  <a:schemeClr val="tx1"/>
                </a:solidFill>
                <a:latin typeface="Times" pitchFamily="18" charset="0"/>
              </a:defRPr>
            </a:lvl9pPr>
          </a:lstStyle>
          <a:p>
            <a:pPr algn="r" fontAlgn="auto">
              <a:spcBef>
                <a:spcPct val="0"/>
              </a:spcBef>
              <a:spcAft>
                <a:spcPct val="0"/>
              </a:spcAft>
            </a:pPr>
            <a:fld id="{683A0AD9-76C0-49EF-B3CD-88E68D52953F}" type="slidenum">
              <a:rPr lang="en-US" altLang="es-MX" sz="1000" i="1">
                <a:solidFill>
                  <a:srgbClr val="000000"/>
                </a:solidFill>
                <a:ea typeface="MS PGothic" panose="020B0600070205080204" pitchFamily="34" charset="-128"/>
                <a:cs typeface="+mn-cs"/>
              </a:rPr>
              <a:pPr algn="r" fontAlgn="auto">
                <a:spcBef>
                  <a:spcPct val="0"/>
                </a:spcBef>
                <a:spcAft>
                  <a:spcPct val="0"/>
                </a:spcAft>
              </a:pPr>
              <a:t>46</a:t>
            </a:fld>
            <a:endParaRPr lang="en-US" altLang="es-MX" sz="1000" i="1">
              <a:solidFill>
                <a:srgbClr val="000000"/>
              </a:solidFill>
              <a:ea typeface="MS PGothic" panose="020B0600070205080204" pitchFamily="34" charset="-128"/>
              <a:cs typeface="+mn-cs"/>
            </a:endParaRPr>
          </a:p>
        </p:txBody>
      </p:sp>
      <p:sp>
        <p:nvSpPr>
          <p:cNvPr id="27651" name="Rectangle 5"/>
          <p:cNvSpPr txBox="1">
            <a:spLocks noGrp="1" noChangeArrowheads="1"/>
          </p:cNvSpPr>
          <p:nvPr>
            <p:custDataLst>
              <p:tags r:id="rId2"/>
            </p:custDataLst>
          </p:nvPr>
        </p:nvSpPr>
        <p:spPr bwMode="auto">
          <a:xfrm>
            <a:off x="3901159" y="10339018"/>
            <a:ext cx="2982666" cy="6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114" tIns="0" rIns="21114" bIns="0" anchor="b"/>
          <a:lstStyle>
            <a:lvl1pPr defTabSz="958850">
              <a:spcBef>
                <a:spcPct val="30000"/>
              </a:spcBef>
              <a:defRPr sz="1200">
                <a:solidFill>
                  <a:schemeClr val="tx1"/>
                </a:solidFill>
                <a:latin typeface="Times" pitchFamily="18" charset="0"/>
              </a:defRPr>
            </a:lvl1pPr>
            <a:lvl2pPr marL="742950" indent="-285750" defTabSz="958850">
              <a:spcBef>
                <a:spcPct val="30000"/>
              </a:spcBef>
              <a:defRPr sz="1200">
                <a:solidFill>
                  <a:schemeClr val="tx1"/>
                </a:solidFill>
                <a:latin typeface="Times" pitchFamily="18" charset="0"/>
              </a:defRPr>
            </a:lvl2pPr>
            <a:lvl3pPr marL="1143000" indent="-228600" defTabSz="958850">
              <a:spcBef>
                <a:spcPct val="30000"/>
              </a:spcBef>
              <a:defRPr sz="1200">
                <a:solidFill>
                  <a:schemeClr val="tx1"/>
                </a:solidFill>
                <a:latin typeface="Times" pitchFamily="18" charset="0"/>
              </a:defRPr>
            </a:lvl3pPr>
            <a:lvl4pPr marL="1600200" indent="-228600" defTabSz="958850">
              <a:spcBef>
                <a:spcPct val="30000"/>
              </a:spcBef>
              <a:defRPr sz="1200">
                <a:solidFill>
                  <a:schemeClr val="tx1"/>
                </a:solidFill>
                <a:latin typeface="Times" pitchFamily="18" charset="0"/>
              </a:defRPr>
            </a:lvl4pPr>
            <a:lvl5pPr marL="2057400" indent="-228600" defTabSz="958850">
              <a:spcBef>
                <a:spcPct val="30000"/>
              </a:spcBef>
              <a:defRPr sz="1200">
                <a:solidFill>
                  <a:schemeClr val="tx1"/>
                </a:solidFill>
                <a:latin typeface="Times" pitchFamily="18" charset="0"/>
              </a:defRPr>
            </a:lvl5pPr>
            <a:lvl6pPr marL="2514600" indent="-228600" defTabSz="958850" eaLnBrk="0" fontAlgn="base" hangingPunct="0">
              <a:spcBef>
                <a:spcPct val="30000"/>
              </a:spcBef>
              <a:spcAft>
                <a:spcPct val="0"/>
              </a:spcAft>
              <a:defRPr sz="1200">
                <a:solidFill>
                  <a:schemeClr val="tx1"/>
                </a:solidFill>
                <a:latin typeface="Times" pitchFamily="18" charset="0"/>
              </a:defRPr>
            </a:lvl6pPr>
            <a:lvl7pPr marL="2971800" indent="-228600" defTabSz="958850" eaLnBrk="0" fontAlgn="base" hangingPunct="0">
              <a:spcBef>
                <a:spcPct val="30000"/>
              </a:spcBef>
              <a:spcAft>
                <a:spcPct val="0"/>
              </a:spcAft>
              <a:defRPr sz="1200">
                <a:solidFill>
                  <a:schemeClr val="tx1"/>
                </a:solidFill>
                <a:latin typeface="Times" pitchFamily="18" charset="0"/>
              </a:defRPr>
            </a:lvl7pPr>
            <a:lvl8pPr marL="3429000" indent="-228600" defTabSz="958850" eaLnBrk="0" fontAlgn="base" hangingPunct="0">
              <a:spcBef>
                <a:spcPct val="30000"/>
              </a:spcBef>
              <a:spcAft>
                <a:spcPct val="0"/>
              </a:spcAft>
              <a:defRPr sz="1200">
                <a:solidFill>
                  <a:schemeClr val="tx1"/>
                </a:solidFill>
                <a:latin typeface="Times" pitchFamily="18" charset="0"/>
              </a:defRPr>
            </a:lvl8pPr>
            <a:lvl9pPr marL="3886200" indent="-228600" defTabSz="958850" eaLnBrk="0" fontAlgn="base" hangingPunct="0">
              <a:spcBef>
                <a:spcPct val="30000"/>
              </a:spcBef>
              <a:spcAft>
                <a:spcPct val="0"/>
              </a:spcAft>
              <a:defRPr sz="1200">
                <a:solidFill>
                  <a:schemeClr val="tx1"/>
                </a:solidFill>
                <a:latin typeface="Times" pitchFamily="18" charset="0"/>
              </a:defRPr>
            </a:lvl9pPr>
          </a:lstStyle>
          <a:p>
            <a:pPr algn="r" fontAlgn="auto">
              <a:spcBef>
                <a:spcPct val="0"/>
              </a:spcBef>
              <a:spcAft>
                <a:spcPct val="0"/>
              </a:spcAft>
            </a:pPr>
            <a:fld id="{5D6C2786-9336-46DB-A962-D4E2B388483F}" type="slidenum">
              <a:rPr lang="en-US" altLang="es-MX" sz="1000" i="1">
                <a:solidFill>
                  <a:srgbClr val="000000"/>
                </a:solidFill>
                <a:ea typeface="MS PGothic" panose="020B0600070205080204" pitchFamily="34" charset="-128"/>
                <a:cs typeface="+mn-cs"/>
              </a:rPr>
              <a:pPr algn="r" fontAlgn="auto">
                <a:spcBef>
                  <a:spcPct val="0"/>
                </a:spcBef>
                <a:spcAft>
                  <a:spcPct val="0"/>
                </a:spcAft>
              </a:pPr>
              <a:t>46</a:t>
            </a:fld>
            <a:endParaRPr lang="en-US" altLang="es-MX" sz="1000" i="1">
              <a:solidFill>
                <a:srgbClr val="000000"/>
              </a:solidFill>
              <a:ea typeface="MS PGothic" panose="020B0600070205080204" pitchFamily="34" charset="-128"/>
              <a:cs typeface="+mn-cs"/>
            </a:endParaRPr>
          </a:p>
        </p:txBody>
      </p:sp>
      <p:sp>
        <p:nvSpPr>
          <p:cNvPr id="27652" name="Rectangle 5"/>
          <p:cNvSpPr txBox="1">
            <a:spLocks noGrp="1" noChangeArrowheads="1"/>
          </p:cNvSpPr>
          <p:nvPr>
            <p:custDataLst>
              <p:tags r:id="rId3"/>
            </p:custDataLst>
          </p:nvPr>
        </p:nvSpPr>
        <p:spPr bwMode="auto">
          <a:xfrm>
            <a:off x="3899536" y="10339018"/>
            <a:ext cx="2984288" cy="6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012" tIns="0" rIns="21012" bIns="0" anchor="b"/>
          <a:lstStyle>
            <a:lvl1pPr defTabSz="954088">
              <a:spcBef>
                <a:spcPct val="30000"/>
              </a:spcBef>
              <a:defRPr sz="1200">
                <a:solidFill>
                  <a:schemeClr val="tx1"/>
                </a:solidFill>
                <a:latin typeface="Times" pitchFamily="18" charset="0"/>
              </a:defRPr>
            </a:lvl1pPr>
            <a:lvl2pPr marL="742950" indent="-285750" defTabSz="954088">
              <a:spcBef>
                <a:spcPct val="30000"/>
              </a:spcBef>
              <a:defRPr sz="1200">
                <a:solidFill>
                  <a:schemeClr val="tx1"/>
                </a:solidFill>
                <a:latin typeface="Times" pitchFamily="18" charset="0"/>
              </a:defRPr>
            </a:lvl2pPr>
            <a:lvl3pPr marL="1143000" indent="-228600" defTabSz="954088">
              <a:spcBef>
                <a:spcPct val="30000"/>
              </a:spcBef>
              <a:defRPr sz="1200">
                <a:solidFill>
                  <a:schemeClr val="tx1"/>
                </a:solidFill>
                <a:latin typeface="Times" pitchFamily="18" charset="0"/>
              </a:defRPr>
            </a:lvl3pPr>
            <a:lvl4pPr marL="1600200" indent="-228600" defTabSz="954088">
              <a:spcBef>
                <a:spcPct val="30000"/>
              </a:spcBef>
              <a:defRPr sz="1200">
                <a:solidFill>
                  <a:schemeClr val="tx1"/>
                </a:solidFill>
                <a:latin typeface="Times" pitchFamily="18" charset="0"/>
              </a:defRPr>
            </a:lvl4pPr>
            <a:lvl5pPr marL="2057400" indent="-228600" defTabSz="954088">
              <a:spcBef>
                <a:spcPct val="30000"/>
              </a:spcBef>
              <a:defRPr sz="1200">
                <a:solidFill>
                  <a:schemeClr val="tx1"/>
                </a:solidFill>
                <a:latin typeface="Times" pitchFamily="18" charset="0"/>
              </a:defRPr>
            </a:lvl5pPr>
            <a:lvl6pPr marL="2514600" indent="-228600" defTabSz="954088" eaLnBrk="0" fontAlgn="base" hangingPunct="0">
              <a:spcBef>
                <a:spcPct val="30000"/>
              </a:spcBef>
              <a:spcAft>
                <a:spcPct val="0"/>
              </a:spcAft>
              <a:defRPr sz="1200">
                <a:solidFill>
                  <a:schemeClr val="tx1"/>
                </a:solidFill>
                <a:latin typeface="Times" pitchFamily="18" charset="0"/>
              </a:defRPr>
            </a:lvl6pPr>
            <a:lvl7pPr marL="2971800" indent="-228600" defTabSz="954088" eaLnBrk="0" fontAlgn="base" hangingPunct="0">
              <a:spcBef>
                <a:spcPct val="30000"/>
              </a:spcBef>
              <a:spcAft>
                <a:spcPct val="0"/>
              </a:spcAft>
              <a:defRPr sz="1200">
                <a:solidFill>
                  <a:schemeClr val="tx1"/>
                </a:solidFill>
                <a:latin typeface="Times" pitchFamily="18" charset="0"/>
              </a:defRPr>
            </a:lvl7pPr>
            <a:lvl8pPr marL="3429000" indent="-228600" defTabSz="954088" eaLnBrk="0" fontAlgn="base" hangingPunct="0">
              <a:spcBef>
                <a:spcPct val="30000"/>
              </a:spcBef>
              <a:spcAft>
                <a:spcPct val="0"/>
              </a:spcAft>
              <a:defRPr sz="1200">
                <a:solidFill>
                  <a:schemeClr val="tx1"/>
                </a:solidFill>
                <a:latin typeface="Times" pitchFamily="18" charset="0"/>
              </a:defRPr>
            </a:lvl8pPr>
            <a:lvl9pPr marL="3886200" indent="-228600" defTabSz="954088" eaLnBrk="0" fontAlgn="base" hangingPunct="0">
              <a:spcBef>
                <a:spcPct val="30000"/>
              </a:spcBef>
              <a:spcAft>
                <a:spcPct val="0"/>
              </a:spcAft>
              <a:defRPr sz="1200">
                <a:solidFill>
                  <a:schemeClr val="tx1"/>
                </a:solidFill>
                <a:latin typeface="Times" pitchFamily="18" charset="0"/>
              </a:defRPr>
            </a:lvl9pPr>
          </a:lstStyle>
          <a:p>
            <a:pPr algn="r" fontAlgn="auto">
              <a:spcBef>
                <a:spcPct val="0"/>
              </a:spcBef>
              <a:spcAft>
                <a:spcPct val="0"/>
              </a:spcAft>
            </a:pPr>
            <a:fld id="{A5BD61CF-50D1-4ADD-BEB1-8D8A1CB1C977}" type="slidenum">
              <a:rPr lang="en-US" altLang="es-MX" sz="1000" i="1">
                <a:solidFill>
                  <a:srgbClr val="000000"/>
                </a:solidFill>
                <a:ea typeface="MS PGothic" panose="020B0600070205080204" pitchFamily="34" charset="-128"/>
                <a:cs typeface="+mn-cs"/>
              </a:rPr>
              <a:pPr algn="r" fontAlgn="auto">
                <a:spcBef>
                  <a:spcPct val="0"/>
                </a:spcBef>
                <a:spcAft>
                  <a:spcPct val="0"/>
                </a:spcAft>
              </a:pPr>
              <a:t>46</a:t>
            </a:fld>
            <a:endParaRPr lang="en-US" altLang="es-MX" sz="1000" i="1">
              <a:solidFill>
                <a:srgbClr val="000000"/>
              </a:solidFill>
              <a:ea typeface="MS PGothic" panose="020B0600070205080204" pitchFamily="34" charset="-128"/>
              <a:cs typeface="+mn-cs"/>
            </a:endParaRPr>
          </a:p>
        </p:txBody>
      </p:sp>
      <p:sp>
        <p:nvSpPr>
          <p:cNvPr id="27653" name="Rectangle 5"/>
          <p:cNvSpPr txBox="1">
            <a:spLocks noGrp="1" noChangeArrowheads="1"/>
          </p:cNvSpPr>
          <p:nvPr>
            <p:custDataLst>
              <p:tags r:id="rId4"/>
            </p:custDataLst>
          </p:nvPr>
        </p:nvSpPr>
        <p:spPr bwMode="auto">
          <a:xfrm>
            <a:off x="3899536" y="10339018"/>
            <a:ext cx="2984288" cy="6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010" tIns="0" rIns="21010" bIns="0" anchor="b"/>
          <a:lstStyle>
            <a:lvl1pPr defTabSz="954088">
              <a:spcBef>
                <a:spcPct val="30000"/>
              </a:spcBef>
              <a:defRPr sz="1200">
                <a:solidFill>
                  <a:schemeClr val="tx1"/>
                </a:solidFill>
                <a:latin typeface="Times" pitchFamily="18" charset="0"/>
              </a:defRPr>
            </a:lvl1pPr>
            <a:lvl2pPr marL="742950" indent="-285750" defTabSz="954088">
              <a:spcBef>
                <a:spcPct val="30000"/>
              </a:spcBef>
              <a:defRPr sz="1200">
                <a:solidFill>
                  <a:schemeClr val="tx1"/>
                </a:solidFill>
                <a:latin typeface="Times" pitchFamily="18" charset="0"/>
              </a:defRPr>
            </a:lvl2pPr>
            <a:lvl3pPr marL="1143000" indent="-228600" defTabSz="954088">
              <a:spcBef>
                <a:spcPct val="30000"/>
              </a:spcBef>
              <a:defRPr sz="1200">
                <a:solidFill>
                  <a:schemeClr val="tx1"/>
                </a:solidFill>
                <a:latin typeface="Times" pitchFamily="18" charset="0"/>
              </a:defRPr>
            </a:lvl3pPr>
            <a:lvl4pPr marL="1600200" indent="-228600" defTabSz="954088">
              <a:spcBef>
                <a:spcPct val="30000"/>
              </a:spcBef>
              <a:defRPr sz="1200">
                <a:solidFill>
                  <a:schemeClr val="tx1"/>
                </a:solidFill>
                <a:latin typeface="Times" pitchFamily="18" charset="0"/>
              </a:defRPr>
            </a:lvl4pPr>
            <a:lvl5pPr marL="2057400" indent="-228600" defTabSz="954088">
              <a:spcBef>
                <a:spcPct val="30000"/>
              </a:spcBef>
              <a:defRPr sz="1200">
                <a:solidFill>
                  <a:schemeClr val="tx1"/>
                </a:solidFill>
                <a:latin typeface="Times" pitchFamily="18" charset="0"/>
              </a:defRPr>
            </a:lvl5pPr>
            <a:lvl6pPr marL="2514600" indent="-228600" defTabSz="954088" eaLnBrk="0" fontAlgn="base" hangingPunct="0">
              <a:spcBef>
                <a:spcPct val="30000"/>
              </a:spcBef>
              <a:spcAft>
                <a:spcPct val="0"/>
              </a:spcAft>
              <a:defRPr sz="1200">
                <a:solidFill>
                  <a:schemeClr val="tx1"/>
                </a:solidFill>
                <a:latin typeface="Times" pitchFamily="18" charset="0"/>
              </a:defRPr>
            </a:lvl6pPr>
            <a:lvl7pPr marL="2971800" indent="-228600" defTabSz="954088" eaLnBrk="0" fontAlgn="base" hangingPunct="0">
              <a:spcBef>
                <a:spcPct val="30000"/>
              </a:spcBef>
              <a:spcAft>
                <a:spcPct val="0"/>
              </a:spcAft>
              <a:defRPr sz="1200">
                <a:solidFill>
                  <a:schemeClr val="tx1"/>
                </a:solidFill>
                <a:latin typeface="Times" pitchFamily="18" charset="0"/>
              </a:defRPr>
            </a:lvl7pPr>
            <a:lvl8pPr marL="3429000" indent="-228600" defTabSz="954088" eaLnBrk="0" fontAlgn="base" hangingPunct="0">
              <a:spcBef>
                <a:spcPct val="30000"/>
              </a:spcBef>
              <a:spcAft>
                <a:spcPct val="0"/>
              </a:spcAft>
              <a:defRPr sz="1200">
                <a:solidFill>
                  <a:schemeClr val="tx1"/>
                </a:solidFill>
                <a:latin typeface="Times" pitchFamily="18" charset="0"/>
              </a:defRPr>
            </a:lvl8pPr>
            <a:lvl9pPr marL="3886200" indent="-228600" defTabSz="954088" eaLnBrk="0" fontAlgn="base" hangingPunct="0">
              <a:spcBef>
                <a:spcPct val="30000"/>
              </a:spcBef>
              <a:spcAft>
                <a:spcPct val="0"/>
              </a:spcAft>
              <a:defRPr sz="1200">
                <a:solidFill>
                  <a:schemeClr val="tx1"/>
                </a:solidFill>
                <a:latin typeface="Times" pitchFamily="18" charset="0"/>
              </a:defRPr>
            </a:lvl9pPr>
          </a:lstStyle>
          <a:p>
            <a:pPr algn="r" fontAlgn="auto">
              <a:spcBef>
                <a:spcPct val="0"/>
              </a:spcBef>
              <a:spcAft>
                <a:spcPct val="0"/>
              </a:spcAft>
            </a:pPr>
            <a:fld id="{D8BF6F96-C260-4613-92B4-8C3ED85A5E04}" type="slidenum">
              <a:rPr lang="en-US" altLang="es-MX" sz="1000" i="1">
                <a:solidFill>
                  <a:srgbClr val="000000"/>
                </a:solidFill>
                <a:ea typeface="MS PGothic" panose="020B0600070205080204" pitchFamily="34" charset="-128"/>
                <a:cs typeface="+mn-cs"/>
              </a:rPr>
              <a:pPr algn="r" fontAlgn="auto">
                <a:spcBef>
                  <a:spcPct val="0"/>
                </a:spcBef>
                <a:spcAft>
                  <a:spcPct val="0"/>
                </a:spcAft>
              </a:pPr>
              <a:t>46</a:t>
            </a:fld>
            <a:endParaRPr lang="en-US" altLang="es-MX" sz="1000" i="1">
              <a:solidFill>
                <a:srgbClr val="000000"/>
              </a:solidFill>
              <a:ea typeface="MS PGothic" panose="020B0600070205080204" pitchFamily="34" charset="-128"/>
              <a:cs typeface="+mn-cs"/>
            </a:endParaRPr>
          </a:p>
        </p:txBody>
      </p:sp>
      <p:sp>
        <p:nvSpPr>
          <p:cNvPr id="27654" name="Rectangle 5"/>
          <p:cNvSpPr txBox="1">
            <a:spLocks noGrp="1" noChangeArrowheads="1"/>
          </p:cNvSpPr>
          <p:nvPr>
            <p:custDataLst>
              <p:tags r:id="rId5"/>
            </p:custDataLst>
          </p:nvPr>
        </p:nvSpPr>
        <p:spPr bwMode="auto">
          <a:xfrm>
            <a:off x="3897913" y="10398735"/>
            <a:ext cx="2984289" cy="54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375" tIns="50186" rIns="100375" bIns="50186" anchor="b"/>
          <a:lstStyle>
            <a:lvl1pPr defTabSz="941388">
              <a:spcBef>
                <a:spcPct val="30000"/>
              </a:spcBef>
              <a:defRPr sz="1200">
                <a:solidFill>
                  <a:schemeClr val="tx1"/>
                </a:solidFill>
                <a:latin typeface="Times" pitchFamily="18" charset="0"/>
              </a:defRPr>
            </a:lvl1pPr>
            <a:lvl2pPr marL="742950" indent="-285750" defTabSz="941388">
              <a:spcBef>
                <a:spcPct val="30000"/>
              </a:spcBef>
              <a:defRPr sz="1200">
                <a:solidFill>
                  <a:schemeClr val="tx1"/>
                </a:solidFill>
                <a:latin typeface="Times" pitchFamily="18" charset="0"/>
              </a:defRPr>
            </a:lvl2pPr>
            <a:lvl3pPr marL="1143000" indent="-228600" defTabSz="941388">
              <a:spcBef>
                <a:spcPct val="30000"/>
              </a:spcBef>
              <a:defRPr sz="1200">
                <a:solidFill>
                  <a:schemeClr val="tx1"/>
                </a:solidFill>
                <a:latin typeface="Times" pitchFamily="18" charset="0"/>
              </a:defRPr>
            </a:lvl3pPr>
            <a:lvl4pPr marL="1600200" indent="-228600" defTabSz="941388">
              <a:spcBef>
                <a:spcPct val="30000"/>
              </a:spcBef>
              <a:defRPr sz="1200">
                <a:solidFill>
                  <a:schemeClr val="tx1"/>
                </a:solidFill>
                <a:latin typeface="Times" pitchFamily="18" charset="0"/>
              </a:defRPr>
            </a:lvl4pPr>
            <a:lvl5pPr marL="2057400" indent="-228600" defTabSz="941388">
              <a:spcBef>
                <a:spcPct val="30000"/>
              </a:spcBef>
              <a:defRPr sz="1200">
                <a:solidFill>
                  <a:schemeClr val="tx1"/>
                </a:solidFill>
                <a:latin typeface="Times" pitchFamily="18" charset="0"/>
              </a:defRPr>
            </a:lvl5pPr>
            <a:lvl6pPr marL="2514600" indent="-228600" defTabSz="941388" eaLnBrk="0" fontAlgn="base" hangingPunct="0">
              <a:spcBef>
                <a:spcPct val="30000"/>
              </a:spcBef>
              <a:spcAft>
                <a:spcPct val="0"/>
              </a:spcAft>
              <a:defRPr sz="1200">
                <a:solidFill>
                  <a:schemeClr val="tx1"/>
                </a:solidFill>
                <a:latin typeface="Times" pitchFamily="18" charset="0"/>
              </a:defRPr>
            </a:lvl6pPr>
            <a:lvl7pPr marL="2971800" indent="-228600" defTabSz="941388" eaLnBrk="0" fontAlgn="base" hangingPunct="0">
              <a:spcBef>
                <a:spcPct val="30000"/>
              </a:spcBef>
              <a:spcAft>
                <a:spcPct val="0"/>
              </a:spcAft>
              <a:defRPr sz="1200">
                <a:solidFill>
                  <a:schemeClr val="tx1"/>
                </a:solidFill>
                <a:latin typeface="Times" pitchFamily="18" charset="0"/>
              </a:defRPr>
            </a:lvl7pPr>
            <a:lvl8pPr marL="3429000" indent="-228600" defTabSz="941388" eaLnBrk="0" fontAlgn="base" hangingPunct="0">
              <a:spcBef>
                <a:spcPct val="30000"/>
              </a:spcBef>
              <a:spcAft>
                <a:spcPct val="0"/>
              </a:spcAft>
              <a:defRPr sz="1200">
                <a:solidFill>
                  <a:schemeClr val="tx1"/>
                </a:solidFill>
                <a:latin typeface="Times" pitchFamily="18" charset="0"/>
              </a:defRPr>
            </a:lvl8pPr>
            <a:lvl9pPr marL="3886200" indent="-228600" defTabSz="941388" eaLnBrk="0" fontAlgn="base" hangingPunct="0">
              <a:spcBef>
                <a:spcPct val="30000"/>
              </a:spcBef>
              <a:spcAft>
                <a:spcPct val="0"/>
              </a:spcAft>
              <a:defRPr sz="1200">
                <a:solidFill>
                  <a:schemeClr val="tx1"/>
                </a:solidFill>
                <a:latin typeface="Times" pitchFamily="18" charset="0"/>
              </a:defRPr>
            </a:lvl9pPr>
          </a:lstStyle>
          <a:p>
            <a:pPr algn="r" fontAlgn="auto">
              <a:spcBef>
                <a:spcPct val="0"/>
              </a:spcBef>
              <a:spcAft>
                <a:spcPct val="0"/>
              </a:spcAft>
            </a:pPr>
            <a:fld id="{C1BB24AD-658B-4372-87BA-9FE4596E147D}" type="slidenum">
              <a:rPr lang="en-US" altLang="es-MX">
                <a:solidFill>
                  <a:srgbClr val="000000"/>
                </a:solidFill>
                <a:latin typeface="Arial" pitchFamily="34" charset="0"/>
                <a:ea typeface="MS PGothic" panose="020B0600070205080204" pitchFamily="34" charset="-128"/>
                <a:cs typeface="+mn-cs"/>
              </a:rPr>
              <a:pPr algn="r" fontAlgn="auto">
                <a:spcBef>
                  <a:spcPct val="0"/>
                </a:spcBef>
                <a:spcAft>
                  <a:spcPct val="0"/>
                </a:spcAft>
              </a:pPr>
              <a:t>46</a:t>
            </a:fld>
            <a:endParaRPr lang="en-US" altLang="es-MX">
              <a:solidFill>
                <a:srgbClr val="000000"/>
              </a:solidFill>
              <a:latin typeface="Arial" pitchFamily="34" charset="0"/>
              <a:ea typeface="MS PGothic" panose="020B0600070205080204" pitchFamily="34" charset="-128"/>
              <a:cs typeface="+mn-cs"/>
            </a:endParaRPr>
          </a:p>
        </p:txBody>
      </p:sp>
      <p:sp>
        <p:nvSpPr>
          <p:cNvPr id="27655" name="Rectangle 2"/>
          <p:cNvSpPr>
            <a:spLocks noGrp="1" noRot="1" noChangeAspect="1" noChangeArrowheads="1" noTextEdit="1"/>
          </p:cNvSpPr>
          <p:nvPr>
            <p:ph type="sldImg"/>
            <p:custDataLst>
              <p:tags r:id="rId6"/>
            </p:custDataLst>
          </p:nvPr>
        </p:nvSpPr>
        <p:spPr>
          <a:xfrm>
            <a:off x="-484188" y="368300"/>
            <a:ext cx="7667626" cy="4313238"/>
          </a:xfrm>
        </p:spPr>
      </p:sp>
      <p:sp>
        <p:nvSpPr>
          <p:cNvPr id="27656" name="TextBox 8"/>
          <p:cNvSpPr txBox="1">
            <a:spLocks noChangeArrowheads="1"/>
          </p:cNvSpPr>
          <p:nvPr>
            <p:custDataLst>
              <p:tags r:id="rId7"/>
            </p:custDataLst>
          </p:nvPr>
        </p:nvSpPr>
        <p:spPr bwMode="auto">
          <a:xfrm>
            <a:off x="149297" y="5098495"/>
            <a:ext cx="6521945" cy="84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90" tIns="48195" rIns="96390" bIns="48195">
            <a:spAutoFit/>
          </a:bodyPr>
          <a:lstStyle>
            <a:lvl1pPr>
              <a:spcBef>
                <a:spcPct val="30000"/>
              </a:spcBef>
              <a:defRPr sz="1200">
                <a:solidFill>
                  <a:schemeClr val="tx1"/>
                </a:solidFill>
                <a:latin typeface="Times" pitchFamily="18" charset="0"/>
              </a:defRPr>
            </a:lvl1pPr>
            <a:lvl2pPr>
              <a:spcBef>
                <a:spcPct val="30000"/>
              </a:spcBef>
              <a:defRPr sz="1200">
                <a:solidFill>
                  <a:schemeClr val="tx1"/>
                </a:solidFill>
                <a:latin typeface="Times" pitchFamily="18" charset="0"/>
              </a:defRPr>
            </a:lvl2pPr>
            <a:lvl3pPr marL="1143000" indent="-228600">
              <a:spcBef>
                <a:spcPct val="30000"/>
              </a:spcBef>
              <a:defRPr sz="1200">
                <a:solidFill>
                  <a:schemeClr val="tx1"/>
                </a:solidFill>
                <a:latin typeface="Times" pitchFamily="18" charset="0"/>
              </a:defRPr>
            </a:lvl3pPr>
            <a:lvl4pPr marL="1600200" indent="-228600">
              <a:spcBef>
                <a:spcPct val="30000"/>
              </a:spcBef>
              <a:defRPr sz="1200">
                <a:solidFill>
                  <a:schemeClr val="tx1"/>
                </a:solidFill>
                <a:latin typeface="Times" pitchFamily="18" charset="0"/>
              </a:defRPr>
            </a:lvl4pPr>
            <a:lvl5pPr marL="2057400" indent="-22860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lgn="l" defTabSz="914377" fontAlgn="auto">
              <a:spcBef>
                <a:spcPct val="0"/>
              </a:spcBef>
              <a:spcAft>
                <a:spcPct val="0"/>
              </a:spcAft>
              <a:buFontTx/>
              <a:buChar char="•"/>
            </a:pPr>
            <a:r>
              <a:rPr lang="en-US" altLang="es-MX">
                <a:solidFill>
                  <a:srgbClr val="000000"/>
                </a:solidFill>
                <a:ea typeface="MS PGothic" panose="020B0600070205080204" pitchFamily="34" charset="-128"/>
                <a:cs typeface="+mn-cs"/>
              </a:rPr>
              <a:t> 2012 Activities and Accomplishments:</a:t>
            </a:r>
          </a:p>
          <a:p>
            <a:pPr marL="457189" lvl="1" algn="l" defTabSz="914377" fontAlgn="auto">
              <a:spcBef>
                <a:spcPct val="0"/>
              </a:spcBef>
              <a:spcAft>
                <a:spcPct val="0"/>
              </a:spcAft>
              <a:buFontTx/>
              <a:buChar char="•"/>
            </a:pPr>
            <a:r>
              <a:rPr lang="en-US" altLang="es-MX">
                <a:solidFill>
                  <a:srgbClr val="000000"/>
                </a:solidFill>
                <a:ea typeface="MS PGothic" panose="020B0600070205080204" pitchFamily="34" charset="-128"/>
                <a:cs typeface="+mn-cs"/>
              </a:rPr>
              <a:t>Ratifications: Ukraine, Myanmar (Dec. 5, 2012)</a:t>
            </a:r>
          </a:p>
          <a:p>
            <a:pPr marL="457189" lvl="1" algn="l" defTabSz="914377" fontAlgn="auto">
              <a:spcBef>
                <a:spcPct val="0"/>
              </a:spcBef>
              <a:spcAft>
                <a:spcPct val="0"/>
              </a:spcAft>
              <a:buFontTx/>
              <a:buChar char="•"/>
            </a:pPr>
            <a:r>
              <a:rPr lang="en-US" altLang="es-MX">
                <a:solidFill>
                  <a:srgbClr val="000000"/>
                </a:solidFill>
                <a:ea typeface="MS PGothic" panose="020B0600070205080204" pitchFamily="34" charset="-128"/>
                <a:cs typeface="+mn-cs"/>
              </a:rPr>
              <a:t>Added to OECD List: Kazakhstan (Nov. 15. 2012)</a:t>
            </a:r>
          </a:p>
          <a:p>
            <a:pPr marL="457189" lvl="1" algn="l" defTabSz="914377" fontAlgn="auto">
              <a:spcBef>
                <a:spcPct val="0"/>
              </a:spcBef>
              <a:spcAft>
                <a:spcPct val="0"/>
              </a:spcAft>
              <a:buFontTx/>
              <a:buChar char="•"/>
            </a:pPr>
            <a:r>
              <a:rPr lang="en-US" altLang="es-MX">
                <a:solidFill>
                  <a:srgbClr val="000000"/>
                </a:solidFill>
                <a:ea typeface="MS PGothic" panose="020B0600070205080204" pitchFamily="34" charset="-128"/>
                <a:cs typeface="+mn-cs"/>
              </a:rPr>
              <a:t>Cape Town Forums: Bangkok, Brazil, and Tokyo</a:t>
            </a:r>
          </a:p>
        </p:txBody>
      </p:sp>
      <p:sp>
        <p:nvSpPr>
          <p:cNvPr id="27657" name="Notes Placeholder 1"/>
          <p:cNvSpPr>
            <a:spLocks noGrp="1"/>
          </p:cNvSpPr>
          <p:nvPr>
            <p:ph type="body" idx="1"/>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MX">
                <a:latin typeface="Arial" pitchFamily="34" charset="0"/>
              </a:rPr>
              <a:t>San Marino OECD status may change soon ( 9/18/2014- just acceded to convention and protocol on 9/9)</a:t>
            </a:r>
          </a:p>
          <a:p>
            <a:endParaRPr lang="en-US" altLang="es-MX">
              <a:latin typeface="Arial" pitchFamily="34" charset="0"/>
            </a:endParaRPr>
          </a:p>
        </p:txBody>
      </p:sp>
    </p:spTree>
    <p:extLst>
      <p:ext uri="{BB962C8B-B14F-4D97-AF65-F5344CB8AC3E}">
        <p14:creationId xmlns:p14="http://schemas.microsoft.com/office/powerpoint/2010/main" val="208096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406400" y="696913"/>
            <a:ext cx="6197600" cy="3486150"/>
          </a:xfrm>
        </p:spPr>
      </p:sp>
      <p:sp>
        <p:nvSpPr>
          <p:cNvPr id="115715" name="Notes Placeholder 2"/>
          <p:cNvSpPr>
            <a:spLocks noGrp="1"/>
          </p:cNvSpPr>
          <p:nvPr>
            <p:ph type="body" idx="1"/>
          </p:nvPr>
        </p:nvSpPr>
        <p:spPr>
          <a:noFill/>
        </p:spPr>
        <p:txBody>
          <a:bodyPr/>
          <a:lstStyle/>
          <a:p>
            <a:endParaRPr lang="en-US" altLang="en-US">
              <a:latin typeface="Arial" pitchFamily="34" charset="0"/>
              <a:cs typeface="Arial" pitchFamily="34" charset="0"/>
            </a:endParaRPr>
          </a:p>
        </p:txBody>
      </p:sp>
      <p:sp>
        <p:nvSpPr>
          <p:cNvPr id="115716"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cs typeface="Arial" pitchFamily="34" charset="0"/>
              </a:defRPr>
            </a:lvl1pPr>
            <a:lvl2pPr marL="741363" indent="-284163" algn="l" eaLnBrk="0" hangingPunct="0">
              <a:spcBef>
                <a:spcPct val="30000"/>
              </a:spcBef>
              <a:defRPr sz="1200">
                <a:solidFill>
                  <a:schemeClr val="tx1"/>
                </a:solidFill>
                <a:latin typeface="Arial" pitchFamily="34" charset="0"/>
                <a:cs typeface="Arial" pitchFamily="34" charset="0"/>
              </a:defRPr>
            </a:lvl2pPr>
            <a:lvl3pPr marL="1141413" indent="-227013" algn="l" eaLnBrk="0" hangingPunct="0">
              <a:spcBef>
                <a:spcPct val="30000"/>
              </a:spcBef>
              <a:defRPr sz="1200">
                <a:solidFill>
                  <a:schemeClr val="tx1"/>
                </a:solidFill>
                <a:latin typeface="Arial" pitchFamily="34" charset="0"/>
                <a:cs typeface="Arial" pitchFamily="34" charset="0"/>
              </a:defRPr>
            </a:lvl3pPr>
            <a:lvl4pPr marL="1598613" indent="-227013" algn="l" eaLnBrk="0" hangingPunct="0">
              <a:spcBef>
                <a:spcPct val="30000"/>
              </a:spcBef>
              <a:defRPr sz="1200">
                <a:solidFill>
                  <a:schemeClr val="tx1"/>
                </a:solidFill>
                <a:latin typeface="Arial" pitchFamily="34" charset="0"/>
                <a:cs typeface="Arial" pitchFamily="34" charset="0"/>
              </a:defRPr>
            </a:lvl4pPr>
            <a:lvl5pPr marL="2055813" indent="-227013" algn="l" eaLnBrk="0" hangingPunct="0">
              <a:spcBef>
                <a:spcPct val="30000"/>
              </a:spcBef>
              <a:defRPr sz="1200">
                <a:solidFill>
                  <a:schemeClr val="tx1"/>
                </a:solidFill>
                <a:latin typeface="Arial" pitchFamily="34" charset="0"/>
                <a:cs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cs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cs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cs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5E2BA228-47A4-4C39-8133-B30DA1D366D9}" type="slidenum">
              <a:rPr lang="en-CA" altLang="en-US" smtClean="0"/>
              <a:pPr algn="r" eaLnBrk="1" hangingPunct="1">
                <a:spcBef>
                  <a:spcPct val="0"/>
                </a:spcBef>
              </a:pPr>
              <a:t>1</a:t>
            </a:fld>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44755EEA-0A18-4D76-8F1F-DAECC25752C3}" type="slidenum">
              <a:rPr 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268814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755EEA-0A18-4D76-8F1F-DAECC25752C3}" type="slidenum">
              <a:rPr lang="en-US" smtClean="0">
                <a:solidFill>
                  <a:srgbClr val="000000"/>
                </a:solidFill>
              </a:rPr>
              <a:t>9</a:t>
            </a:fld>
            <a:endParaRPr lang="en-US">
              <a:solidFill>
                <a:srgbClr val="000000"/>
              </a:solidFill>
            </a:endParaRPr>
          </a:p>
        </p:txBody>
      </p:sp>
    </p:spTree>
    <p:extLst>
      <p:ext uri="{BB962C8B-B14F-4D97-AF65-F5344CB8AC3E}">
        <p14:creationId xmlns:p14="http://schemas.microsoft.com/office/powerpoint/2010/main" val="117449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10"/>
          </p:nvPr>
        </p:nvSpPr>
        <p:spPr/>
        <p:txBody>
          <a:bodyPr/>
          <a:lstStyle/>
          <a:p>
            <a:fld id="{44755EEA-0A18-4D76-8F1F-DAECC25752C3}" type="slidenum">
              <a:rPr lang="en-US" smtClean="0">
                <a:solidFill>
                  <a:prstClr val="black"/>
                </a:solidFill>
              </a:rPr>
              <a:t>11</a:t>
            </a:fld>
            <a:endParaRPr lang="en-US">
              <a:solidFill>
                <a:prstClr val="black"/>
              </a:solidFill>
            </a:endParaRPr>
          </a:p>
        </p:txBody>
      </p:sp>
    </p:spTree>
    <p:extLst>
      <p:ext uri="{BB962C8B-B14F-4D97-AF65-F5344CB8AC3E}">
        <p14:creationId xmlns:p14="http://schemas.microsoft.com/office/powerpoint/2010/main" val="103726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61763"/>
            <a:ext cx="5608320" cy="4583713"/>
          </a:xfrm>
        </p:spPr>
        <p:txBody>
          <a:bodyPr/>
          <a:lstStyle/>
          <a:p>
            <a:endParaRPr lang="en-US"/>
          </a:p>
        </p:txBody>
      </p:sp>
      <p:sp>
        <p:nvSpPr>
          <p:cNvPr id="4" name="Slide Number Placeholder 3"/>
          <p:cNvSpPr>
            <a:spLocks noGrp="1"/>
          </p:cNvSpPr>
          <p:nvPr>
            <p:ph type="sldNum" sz="quarter" idx="10"/>
          </p:nvPr>
        </p:nvSpPr>
        <p:spPr/>
        <p:txBody>
          <a:bodyPr/>
          <a:lstStyle/>
          <a:p>
            <a:fld id="{44755EEA-0A18-4D76-8F1F-DAECC25752C3}" type="slidenum">
              <a:rPr lang="en-US" smtClean="0">
                <a:solidFill>
                  <a:prstClr val="black"/>
                </a:solidFill>
              </a:rPr>
              <a:t>12</a:t>
            </a:fld>
            <a:endParaRPr lang="en-US">
              <a:solidFill>
                <a:prstClr val="black"/>
              </a:solidFill>
            </a:endParaRPr>
          </a:p>
        </p:txBody>
      </p:sp>
    </p:spTree>
    <p:extLst>
      <p:ext uri="{BB962C8B-B14F-4D97-AF65-F5344CB8AC3E}">
        <p14:creationId xmlns:p14="http://schemas.microsoft.com/office/powerpoint/2010/main" val="382588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755EEA-0A18-4D76-8F1F-DAECC25752C3}" type="slidenum">
              <a:rPr lang="en-US" smtClean="0">
                <a:solidFill>
                  <a:prstClr val="black"/>
                </a:solidFill>
              </a:rPr>
              <a:t>13</a:t>
            </a:fld>
            <a:endParaRPr lang="en-US">
              <a:solidFill>
                <a:prstClr val="black"/>
              </a:solidFill>
            </a:endParaRPr>
          </a:p>
        </p:txBody>
      </p:sp>
    </p:spTree>
    <p:extLst>
      <p:ext uri="{BB962C8B-B14F-4D97-AF65-F5344CB8AC3E}">
        <p14:creationId xmlns:p14="http://schemas.microsoft.com/office/powerpoint/2010/main" val="310549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755EEA-0A18-4D76-8F1F-DAECC25752C3}" type="slidenum">
              <a:rPr lang="en-US" smtClean="0">
                <a:solidFill>
                  <a:prstClr val="black"/>
                </a:solidFill>
              </a:rPr>
              <a:t>14</a:t>
            </a:fld>
            <a:endParaRPr lang="en-US">
              <a:solidFill>
                <a:prstClr val="black"/>
              </a:solidFill>
            </a:endParaRPr>
          </a:p>
        </p:txBody>
      </p:sp>
    </p:spTree>
    <p:extLst>
      <p:ext uri="{BB962C8B-B14F-4D97-AF65-F5344CB8AC3E}">
        <p14:creationId xmlns:p14="http://schemas.microsoft.com/office/powerpoint/2010/main" val="3495126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755EEA-0A18-4D76-8F1F-DAECC25752C3}" type="slidenum">
              <a:rPr lang="en-US" smtClean="0">
                <a:solidFill>
                  <a:prstClr val="black"/>
                </a:solidFill>
              </a:rPr>
              <a:t>15</a:t>
            </a:fld>
            <a:endParaRPr lang="en-US">
              <a:solidFill>
                <a:prstClr val="black"/>
              </a:solidFill>
            </a:endParaRPr>
          </a:p>
        </p:txBody>
      </p:sp>
    </p:spTree>
    <p:extLst>
      <p:ext uri="{BB962C8B-B14F-4D97-AF65-F5344CB8AC3E}">
        <p14:creationId xmlns:p14="http://schemas.microsoft.com/office/powerpoint/2010/main" val="4182487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7" name="Rectangle 12"/>
          <p:cNvSpPr>
            <a:spLocks noGrp="1" noChangeArrowheads="1"/>
          </p:cNvSpPr>
          <p:nvPr>
            <p:ph type="ctrTitle"/>
          </p:nvPr>
        </p:nvSpPr>
        <p:spPr>
          <a:xfrm>
            <a:off x="685800" y="1257305"/>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sz="4000"/>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sz="2800"/>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1" name="Slide Number Placeholder 5"/>
          <p:cNvSpPr>
            <a:spLocks noGrp="1"/>
          </p:cNvSpPr>
          <p:nvPr>
            <p:ph type="sldNum" sz="quarter" idx="12"/>
          </p:nvPr>
        </p:nvSpPr>
        <p:spPr>
          <a:xfrm>
            <a:off x="3797469" y="4652962"/>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pic>
        <p:nvPicPr>
          <p:cNvPr id="12"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15645" y="4248150"/>
            <a:ext cx="2057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8690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normAutofit/>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7"/>
            <a:ext cx="5486400" cy="603647"/>
          </a:xfrm>
          <a:prstGeom prst="rect">
            <a:avLst/>
          </a:prstGeo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Slide Number Placeholder 5"/>
          <p:cNvSpPr>
            <a:spLocks noGrp="1"/>
          </p:cNvSpPr>
          <p:nvPr>
            <p:ph type="sldNum" sz="quarter" idx="12"/>
          </p:nvPr>
        </p:nvSpPr>
        <p:spPr>
          <a:xfrm>
            <a:off x="152400" y="4629151"/>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15316375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0289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3BD6C81A-7B7D-4467-8CC4-0621B293B11F}" type="slidenum">
              <a:rPr lang="en-US"/>
              <a:pPr>
                <a:defRPr/>
              </a:pPr>
              <a:t>‹#›</a:t>
            </a:fld>
            <a:endParaRPr lang="en-US"/>
          </a:p>
        </p:txBody>
      </p:sp>
    </p:spTree>
    <p:extLst>
      <p:ext uri="{BB962C8B-B14F-4D97-AF65-F5344CB8AC3E}">
        <p14:creationId xmlns:p14="http://schemas.microsoft.com/office/powerpoint/2010/main" val="41006599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39659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8B1A5368-8405-4E7D-9DC4-68ABA0C5AC09}" type="slidenum">
              <a:rPr lang="en-US"/>
              <a:pPr>
                <a:defRPr/>
              </a:pPr>
              <a:t>‹#›</a:t>
            </a:fld>
            <a:endParaRPr lang="en-US"/>
          </a:p>
        </p:txBody>
      </p:sp>
    </p:spTree>
    <p:extLst>
      <p:ext uri="{BB962C8B-B14F-4D97-AF65-F5344CB8AC3E}">
        <p14:creationId xmlns:p14="http://schemas.microsoft.com/office/powerpoint/2010/main" val="19730883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7" name="Rectangle 12"/>
          <p:cNvSpPr>
            <a:spLocks noGrp="1" noChangeArrowheads="1"/>
          </p:cNvSpPr>
          <p:nvPr>
            <p:ph type="ctrTitle"/>
          </p:nvPr>
        </p:nvSpPr>
        <p:spPr>
          <a:xfrm>
            <a:off x="685800" y="1257305"/>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6EC266D1-4A6C-43BC-8064-4D30DC9FC08E}" type="slidenum">
              <a:rPr lang="en-US"/>
              <a:pPr>
                <a:defRPr/>
              </a:pPr>
              <a:t>‹#›</a:t>
            </a:fld>
            <a:endParaRPr lang="en-US"/>
          </a:p>
        </p:txBody>
      </p:sp>
      <p:pic>
        <p:nvPicPr>
          <p:cNvPr id="12"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15645" y="4248150"/>
            <a:ext cx="2057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80674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7" name="Rectangle 12"/>
          <p:cNvSpPr>
            <a:spLocks noGrp="1" noChangeArrowheads="1"/>
          </p:cNvSpPr>
          <p:nvPr>
            <p:ph type="ctrTitle"/>
          </p:nvPr>
        </p:nvSpPr>
        <p:spPr>
          <a:xfrm>
            <a:off x="685800" y="1257305"/>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3FBB99A8-EE48-485B-81F3-EBF5CB42D92D}" type="slidenum">
              <a:rPr lang="en-US"/>
              <a:pPr>
                <a:defRPr/>
              </a:pPr>
              <a:t>‹#›</a:t>
            </a:fld>
            <a:endParaRPr lang="en-US"/>
          </a:p>
        </p:txBody>
      </p:sp>
      <p:pic>
        <p:nvPicPr>
          <p:cNvPr id="11"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15645" y="4248150"/>
            <a:ext cx="2057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0292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sz="3000"/>
            </a:lvl1pPr>
          </a:lstStyle>
          <a:p>
            <a:r>
              <a:rPr lang="en-US"/>
              <a:t>Click to edit Master title style</a:t>
            </a:r>
          </a:p>
        </p:txBody>
      </p:sp>
      <p:sp>
        <p:nvSpPr>
          <p:cNvPr id="3" name="Text Placeholder 2"/>
          <p:cNvSpPr>
            <a:spLocks noGrp="1"/>
          </p:cNvSpPr>
          <p:nvPr>
            <p:ph type="body" sz="half" idx="1"/>
          </p:nvPr>
        </p:nvSpPr>
        <p:spPr>
          <a:xfrm>
            <a:off x="457200" y="1200150"/>
            <a:ext cx="403860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CA"/>
          </a:p>
        </p:txBody>
      </p:sp>
      <p:sp>
        <p:nvSpPr>
          <p:cNvPr id="6" name="Rectangle 5"/>
          <p:cNvSpPr>
            <a:spLocks noGrp="1" noChangeArrowheads="1"/>
          </p:cNvSpPr>
          <p:nvPr>
            <p:ph type="ftr" sz="quarter" idx="11"/>
          </p:nvPr>
        </p:nvSpPr>
        <p:spPr/>
        <p:txBody>
          <a:bodyPr/>
          <a:lstStyle>
            <a:lvl1pPr>
              <a:defRPr/>
            </a:lvl1pPr>
          </a:lstStyle>
          <a:p>
            <a:pPr>
              <a:defRPr/>
            </a:pPr>
            <a:endParaRPr lang="en-CA"/>
          </a:p>
        </p:txBody>
      </p:sp>
      <p:sp>
        <p:nvSpPr>
          <p:cNvPr id="7" name="Rectangle 6"/>
          <p:cNvSpPr>
            <a:spLocks noGrp="1" noChangeArrowheads="1"/>
          </p:cNvSpPr>
          <p:nvPr>
            <p:ph type="sldNum" sz="quarter" idx="12"/>
          </p:nvPr>
        </p:nvSpPr>
        <p:spPr/>
        <p:txBody>
          <a:bodyPr/>
          <a:lstStyle>
            <a:lvl1pPr>
              <a:defRPr/>
            </a:lvl1pPr>
          </a:lstStyle>
          <a:p>
            <a:pPr>
              <a:defRPr/>
            </a:pPr>
            <a:fld id="{7D5CC62E-7EC3-4E54-9274-FAEE81A82DBE}" type="slidenum">
              <a:rPr lang="en-CA"/>
              <a:pPr>
                <a:defRPr/>
              </a:pPr>
              <a:t>‹#›</a:t>
            </a:fld>
            <a:endParaRPr lang="en-CA"/>
          </a:p>
        </p:txBody>
      </p:sp>
    </p:spTree>
    <p:extLst>
      <p:ext uri="{BB962C8B-B14F-4D97-AF65-F5344CB8AC3E}">
        <p14:creationId xmlns:p14="http://schemas.microsoft.com/office/powerpoint/2010/main" val="32625528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bai Walkin slide">
    <p:bg>
      <p:bgPr>
        <a:solidFill>
          <a:schemeClr val="accent6"/>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r="6985"/>
          <a:stretch>
            <a:fillRect/>
          </a:stretch>
        </p:blipFill>
        <p:spPr>
          <a:xfrm>
            <a:off x="0" y="2286000"/>
            <a:ext cx="9144000" cy="2857500"/>
          </a:xfrm>
          <a:prstGeom prst="rect">
            <a:avLst/>
          </a:prstGeom>
        </p:spPr>
      </p:pic>
      <p:pic>
        <p:nvPicPr>
          <p:cNvPr id="23" name="Picture 2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58402" y="0"/>
            <a:ext cx="604931" cy="1085850"/>
          </a:xfrm>
          <a:prstGeom prst="rect">
            <a:avLst/>
          </a:prstGeom>
        </p:spPr>
      </p:pic>
      <p:pic>
        <p:nvPicPr>
          <p:cNvPr id="25" name="Picture 47" descr="Boeing_white_standard"/>
          <p:cNvPicPr>
            <a:picLocks noChangeAspect="1" noChangeArrowheads="1"/>
          </p:cNvPicPr>
          <p:nvPr userDrawn="1"/>
        </p:nvPicPr>
        <p:blipFill>
          <a:blip r:embed="rId4">
            <a:extLst>
              <a:ext uri="{28A0092B-C50C-407E-A947-70E740481C1C}">
                <a14:useLocalDpi xmlns:a14="http://schemas.microsoft.com/office/drawing/2010/main"/>
              </a:ext>
            </a:extLst>
          </a:blip>
          <a:stretch>
            <a:fillRect/>
          </a:stretch>
        </p:blipFill>
        <p:spPr bwMode="black">
          <a:xfrm>
            <a:off x="329961" y="194599"/>
            <a:ext cx="1380744" cy="333756"/>
          </a:xfrm>
          <a:prstGeom prst="rect">
            <a:avLst/>
          </a:prstGeom>
          <a:noFill/>
        </p:spPr>
      </p:pic>
      <p:pic>
        <p:nvPicPr>
          <p:cNvPr id="26" name="Picture 2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36697" y="1100353"/>
            <a:ext cx="771899" cy="475652"/>
          </a:xfrm>
          <a:prstGeom prst="rect">
            <a:avLst/>
          </a:prstGeom>
        </p:spPr>
      </p:pic>
      <p:pic>
        <p:nvPicPr>
          <p:cNvPr id="2" name="Picture 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08625" y="1511983"/>
            <a:ext cx="3121811" cy="994410"/>
          </a:xfrm>
          <a:prstGeom prst="rect">
            <a:avLst/>
          </a:prstGeom>
        </p:spPr>
      </p:pic>
      <p:pic>
        <p:nvPicPr>
          <p:cNvPr id="3" name="Picture 2"/>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36610" y="2408083"/>
            <a:ext cx="1842470" cy="1289304"/>
          </a:xfrm>
          <a:prstGeom prst="rect">
            <a:avLst/>
          </a:prstGeom>
        </p:spPr>
      </p:pic>
      <p:pic>
        <p:nvPicPr>
          <p:cNvPr id="4" name="Picture 3"/>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384958" y="1071643"/>
            <a:ext cx="5171814" cy="1641734"/>
          </a:xfrm>
          <a:prstGeom prst="rect">
            <a:avLst/>
          </a:prstGeom>
        </p:spPr>
      </p:pic>
    </p:spTree>
    <p:extLst>
      <p:ext uri="{BB962C8B-B14F-4D97-AF65-F5344CB8AC3E}">
        <p14:creationId xmlns:p14="http://schemas.microsoft.com/office/powerpoint/2010/main" val="150729604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ubai Title Slide">
    <p:bg>
      <p:bgPr>
        <a:solidFill>
          <a:schemeClr val="accent6"/>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rcRect t="-1" r="6985" b="36997"/>
          <a:stretch>
            <a:fillRect/>
          </a:stretch>
        </p:blipFill>
        <p:spPr>
          <a:xfrm>
            <a:off x="1" y="3343216"/>
            <a:ext cx="9144000" cy="1800290"/>
          </a:xfrm>
          <a:prstGeom prst="rect">
            <a:avLst/>
          </a:prstGeom>
          <a:noFill/>
          <a:ln>
            <a:noFill/>
          </a:ln>
        </p:spPr>
      </p:pic>
      <p:sp>
        <p:nvSpPr>
          <p:cNvPr id="18" name="Rectangle 17"/>
          <p:cNvSpPr/>
          <p:nvPr userDrawn="1"/>
        </p:nvSpPr>
        <p:spPr>
          <a:xfrm>
            <a:off x="0" y="2296759"/>
            <a:ext cx="9144000" cy="156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91434" rIns="91434" bIns="91434" numCol="1" spcCol="0" rtlCol="0" fromWordArt="0" anchor="ctr" anchorCtr="0" forceAA="0" compatLnSpc="1">
            <a:prstTxWarp prst="textNoShape">
              <a:avLst/>
            </a:prstTxWarp>
            <a:noAutofit/>
          </a:bodyPr>
          <a:lstStyle/>
          <a:p>
            <a:pPr algn="l"/>
            <a:endParaRPr lang="en-US" b="0" err="1">
              <a:solidFill>
                <a:srgbClr val="FFFFFF"/>
              </a:solidFill>
            </a:endParaRPr>
          </a:p>
        </p:txBody>
      </p:sp>
      <p:sp>
        <p:nvSpPr>
          <p:cNvPr id="58" name="Rectangle 10"/>
          <p:cNvSpPr>
            <a:spLocks noGrp="1" noChangeArrowheads="1"/>
          </p:cNvSpPr>
          <p:nvPr>
            <p:ph type="subTitle" idx="1"/>
          </p:nvPr>
        </p:nvSpPr>
        <p:spPr bwMode="white">
          <a:xfrm>
            <a:off x="254895" y="2539199"/>
            <a:ext cx="4645358" cy="824841"/>
          </a:xfrm>
          <a:noFill/>
        </p:spPr>
        <p:txBody>
          <a:bodyPr wrap="square" rtlCol="0">
            <a:spAutoFit/>
          </a:bodyPr>
          <a:lstStyle>
            <a:lvl1pPr>
              <a:defRPr lang="en-US" sz="2800" kern="1200">
                <a:solidFill>
                  <a:schemeClr val="tx2"/>
                </a:solidFill>
                <a:latin typeface="Arial"/>
              </a:defRPr>
            </a:lvl1pPr>
          </a:lstStyle>
          <a:p>
            <a:pPr lvl="0">
              <a:lnSpc>
                <a:spcPct val="85000"/>
              </a:lnSpc>
              <a:spcAft>
                <a:spcPct val="0"/>
              </a:spcAft>
            </a:pPr>
            <a:r>
              <a:rPr lang="en-US"/>
              <a:t>Click to edit Master subtitle style</a:t>
            </a:r>
          </a:p>
        </p:txBody>
      </p:sp>
      <p:sp>
        <p:nvSpPr>
          <p:cNvPr id="66" name="Title 1"/>
          <p:cNvSpPr>
            <a:spLocks noGrp="1"/>
          </p:cNvSpPr>
          <p:nvPr userDrawn="1">
            <p:ph type="ctrTitle" sz="quarter"/>
          </p:nvPr>
        </p:nvSpPr>
        <p:spPr>
          <a:xfrm>
            <a:off x="254896" y="1039337"/>
            <a:ext cx="5382506" cy="1384995"/>
          </a:xfrm>
          <a:noFill/>
          <a:ln w="9525">
            <a:noFill/>
            <a:miter lim="800000"/>
          </a:ln>
          <a:effectLst/>
        </p:spPr>
        <p:txBody>
          <a:bodyPr vert="horz" wrap="square" lIns="91434" tIns="45717" rIns="91434" bIns="45717" numCol="1" rtlCol="0" anchor="b" anchorCtr="0" compatLnSpc="1">
            <a:prstTxWarp prst="textNoShape">
              <a:avLst/>
            </a:prstTxWarp>
            <a:spAutoFit/>
          </a:bodyPr>
          <a:lstStyle>
            <a:lvl1pPr>
              <a:defRPr lang="en-US" sz="4000" b="1" kern="1200" spc="600">
                <a:solidFill>
                  <a:srgbClr val="FFFFFF"/>
                </a:solidFill>
                <a:latin typeface="Arial"/>
                <a:ea typeface="+mn-ea"/>
                <a:cs typeface="+mn-cs"/>
              </a:defRPr>
            </a:lvl1pPr>
          </a:lstStyle>
          <a:p>
            <a:pPr lvl="0">
              <a:lnSpc>
                <a:spcPct val="70000"/>
              </a:lnSpc>
            </a:pPr>
            <a:r>
              <a:rPr lang="en-US"/>
              <a:t>Click to edit Master title style</a:t>
            </a:r>
          </a:p>
        </p:txBody>
      </p:sp>
      <p:pic>
        <p:nvPicPr>
          <p:cNvPr id="28" name="Picture 47" descr="Boeing_white_standard"/>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black">
          <a:xfrm>
            <a:off x="329961" y="194599"/>
            <a:ext cx="1380744" cy="333756"/>
          </a:xfrm>
          <a:prstGeom prst="rect">
            <a:avLst/>
          </a:prstGeom>
          <a:noFill/>
        </p:spPr>
      </p:pic>
      <p:pic>
        <p:nvPicPr>
          <p:cNvPr id="29" name="Picture 2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6697" y="1106648"/>
            <a:ext cx="771899" cy="47565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285070" y="1460428"/>
            <a:ext cx="3567419" cy="1132436"/>
          </a:xfrm>
          <a:prstGeom prst="rect">
            <a:avLst/>
          </a:prstGeom>
        </p:spPr>
      </p:pic>
    </p:spTree>
    <p:extLst>
      <p:ext uri="{BB962C8B-B14F-4D97-AF65-F5344CB8AC3E}">
        <p14:creationId xmlns:p14="http://schemas.microsoft.com/office/powerpoint/2010/main" val="1218122023"/>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0"/>
          </p:nvPr>
        </p:nvSpPr>
        <p:spPr/>
        <p:txBody>
          <a:bodyPr/>
          <a:lstStyle/>
          <a:p>
            <a:endParaRPr lang="en-US"/>
          </a:p>
        </p:txBody>
      </p:sp>
      <p:sp>
        <p:nvSpPr>
          <p:cNvPr id="8" name="Slide Number Placeholder 7"/>
          <p:cNvSpPr>
            <a:spLocks noGrp="1"/>
          </p:cNvSpPr>
          <p:nvPr>
            <p:ph type="sldNum" sz="quarter" idx="11"/>
          </p:nvPr>
        </p:nvSpPr>
        <p:spPr/>
        <p:txBody>
          <a:bodyPr/>
          <a:lstStyle>
            <a:lvl1pPr>
              <a:defRPr sz="800"/>
            </a:lvl1pPr>
          </a:lstStyle>
          <a:p>
            <a:fld id="{689318A1-174D-4DEE-8106-03A37B9BCF15}" type="slidenum">
              <a:rPr lang="en-US" smtClean="0"/>
              <a:t>‹#›</a:t>
            </a:fld>
            <a:endParaRPr lang="en-US"/>
          </a:p>
        </p:txBody>
      </p:sp>
    </p:spTree>
    <p:extLst>
      <p:ext uri="{BB962C8B-B14F-4D97-AF65-F5344CB8AC3E}">
        <p14:creationId xmlns:p14="http://schemas.microsoft.com/office/powerpoint/2010/main" val="3191171043"/>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342906" y="571505"/>
            <a:ext cx="8493247" cy="210073"/>
          </a:xfrm>
        </p:spPr>
        <p:txBody>
          <a:bodyPr/>
          <a:lstStyle>
            <a:lvl1pPr marL="0" indent="0">
              <a:buFontTx/>
              <a:buNone/>
              <a:defRPr sz="1800">
                <a:solidFill>
                  <a:srgbClr val="5D5B59"/>
                </a:solidFill>
              </a:defRPr>
            </a:lvl1pPr>
          </a:lstStyle>
          <a:p>
            <a:pPr lvl="0"/>
            <a:r>
              <a:rPr lang="en-US"/>
              <a:t>Click to edit Master text styles</a:t>
            </a:r>
          </a:p>
        </p:txBody>
      </p:sp>
      <p:sp>
        <p:nvSpPr>
          <p:cNvPr id="4" name="Title 1"/>
          <p:cNvSpPr>
            <a:spLocks noGrp="1"/>
          </p:cNvSpPr>
          <p:nvPr>
            <p:ph type="title"/>
          </p:nvPr>
        </p:nvSpPr>
        <p:spPr>
          <a:xfrm>
            <a:off x="342906" y="220827"/>
            <a:ext cx="8493247" cy="394724"/>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lvl1pPr>
              <a:defRPr sz="800"/>
            </a:lvl1pPr>
          </a:lstStyle>
          <a:p>
            <a:fld id="{689318A1-174D-4DEE-8106-03A37B9BCF15}" type="slidenum">
              <a:rPr lang="en-US" smtClean="0"/>
              <a:t>‹#›</a:t>
            </a:fld>
            <a:endParaRPr lang="en-US"/>
          </a:p>
        </p:txBody>
      </p:sp>
    </p:spTree>
    <p:extLst>
      <p:ext uri="{BB962C8B-B14F-4D97-AF65-F5344CB8AC3E}">
        <p14:creationId xmlns:p14="http://schemas.microsoft.com/office/powerpoint/2010/main" val="1216362490"/>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lgn="l">
              <a:defRPr sz="3200" b="1"/>
            </a:lvl1pPr>
          </a:lstStyle>
          <a:p>
            <a:r>
              <a:rPr lang="en-US"/>
              <a:t>Click to edit Master title style</a:t>
            </a:r>
          </a:p>
        </p:txBody>
      </p:sp>
      <p:sp>
        <p:nvSpPr>
          <p:cNvPr id="3" name="Content Placeholder 2"/>
          <p:cNvSpPr>
            <a:spLocks noGrp="1"/>
          </p:cNvSpPr>
          <p:nvPr>
            <p:ph idx="1"/>
          </p:nvPr>
        </p:nvSpPr>
        <p:spPr>
          <a:xfrm>
            <a:off x="457200" y="1200150"/>
            <a:ext cx="8229600" cy="2969514"/>
          </a:xfrm>
          <a:prstGeom prst="rect">
            <a:avLst/>
          </a:prstGeom>
        </p:spPr>
        <p:txBody>
          <a:bodyPr anchor="ctr"/>
          <a:lstStyle>
            <a:lvl1pPr marL="514313" indent="-514313">
              <a:buClrTx/>
              <a:buFont typeface="+mj-lt"/>
              <a:buAutoNum type="alphaUcPeriod"/>
              <a:defRPr sz="2400" b="1" i="1"/>
            </a:lvl1pPr>
            <a:lvl2pPr marL="520661" indent="-520661">
              <a:buClrTx/>
              <a:buFont typeface="Wingdings" panose="05000000000000000000" pitchFamily="2" charset="2"/>
              <a:buChar char="Q"/>
              <a:defRPr sz="2400"/>
            </a:lvl2pPr>
            <a:lvl3pPr marL="977828" indent="-393671">
              <a:buClrTx/>
              <a:buFont typeface="Arial" pitchFamily="34" charset="0"/>
              <a:buChar char="–"/>
              <a:defRPr sz="2000"/>
            </a:lvl3pPr>
            <a:lvl4pPr marL="1434992" indent="-346049">
              <a:buClrTx/>
              <a:buFont typeface="Arial" pitchFamily="34" charset="0"/>
              <a:buChar char="•"/>
              <a:defRPr sz="1800">
                <a:solidFill>
                  <a:schemeClr val="tx1"/>
                </a:solidFill>
              </a:defRPr>
            </a:lvl4pPr>
            <a:lvl5pPr marL="1828664" indent="-346049">
              <a:buClrTx/>
              <a:buFont typeface="Arial"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7" name="Slide Number Placeholder 5"/>
          <p:cNvSpPr>
            <a:spLocks noGrp="1"/>
          </p:cNvSpPr>
          <p:nvPr>
            <p:ph type="sldNum" sz="quarter" idx="12"/>
          </p:nvPr>
        </p:nvSpPr>
        <p:spPr>
          <a:xfrm>
            <a:off x="3797469" y="4652962"/>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40423183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lvl1pPr>
              <a:defRPr sz="800"/>
            </a:lvl1pPr>
          </a:lstStyle>
          <a:p>
            <a:fld id="{689318A1-174D-4DEE-8106-03A37B9BCF15}" type="slidenum">
              <a:rPr lang="en-US" smtClean="0"/>
              <a:t>‹#›</a:t>
            </a:fld>
            <a:endParaRPr lang="en-US"/>
          </a:p>
        </p:txBody>
      </p:sp>
    </p:spTree>
    <p:extLst>
      <p:ext uri="{BB962C8B-B14F-4D97-AF65-F5344CB8AC3E}">
        <p14:creationId xmlns:p14="http://schemas.microsoft.com/office/powerpoint/2010/main" val="256716080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lvl1pPr>
              <a:defRPr sz="800"/>
            </a:lvl1pPr>
          </a:lstStyle>
          <a:p>
            <a:fld id="{689318A1-174D-4DEE-8106-03A37B9BCF15}" type="slidenum">
              <a:rPr lang="en-US" smtClean="0"/>
              <a:t>‹#›</a:t>
            </a:fld>
            <a:endParaRPr lang="en-US"/>
          </a:p>
        </p:txBody>
      </p:sp>
    </p:spTree>
    <p:extLst>
      <p:ext uri="{BB962C8B-B14F-4D97-AF65-F5344CB8AC3E}">
        <p14:creationId xmlns:p14="http://schemas.microsoft.com/office/powerpoint/2010/main" val="3290885201"/>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875" indent="-342875">
              <a:spcAft>
                <a:spcPct val="0"/>
              </a:spcAft>
              <a:buFont typeface="Arial" pitchFamily="34" charset="0"/>
              <a:buChar char="•"/>
              <a:defRPr/>
            </a:lvl1pPr>
            <a:lvl2pPr marL="514313" indent="-342875">
              <a:spcAft>
                <a:spcPct val="0"/>
              </a:spcAft>
              <a:buFont typeface="Arial" pitchFamily="34" charset="0"/>
              <a:buChar char="•"/>
              <a:defRPr/>
            </a:lvl2pPr>
            <a:lvl3pPr marL="727021" indent="-285729">
              <a:spcAft>
                <a:spcPct val="0"/>
              </a:spcAft>
              <a:buFont typeface="Arial" pitchFamily="34" charset="0"/>
              <a:buChar char="•"/>
              <a:defRPr/>
            </a:lvl3pPr>
            <a:lvl4pPr marL="914333" indent="-285729">
              <a:spcAft>
                <a:spcPct val="0"/>
              </a:spcAft>
              <a:buFont typeface="Arial" pitchFamily="34" charset="0"/>
              <a:buChar char="•"/>
              <a:defRPr/>
            </a:lvl4pPr>
            <a:lvl5pPr marL="1079419" indent="-285729">
              <a:spcAft>
                <a:spcPct val="0"/>
              </a:spcAft>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lvl1pPr>
              <a:defRPr sz="800"/>
            </a:lvl1pPr>
          </a:lstStyle>
          <a:p>
            <a:fld id="{689318A1-174D-4DEE-8106-03A37B9BCF15}" type="slidenum">
              <a:rPr lang="en-US" smtClean="0"/>
              <a:t>‹#›</a:t>
            </a:fld>
            <a:endParaRPr lang="en-US"/>
          </a:p>
        </p:txBody>
      </p:sp>
    </p:spTree>
    <p:extLst>
      <p:ext uri="{BB962C8B-B14F-4D97-AF65-F5344CB8AC3E}">
        <p14:creationId xmlns:p14="http://schemas.microsoft.com/office/powerpoint/2010/main" val="157041888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2"/>
          </p:nvPr>
        </p:nvSpPr>
        <p:spPr>
          <a:xfrm>
            <a:off x="342906" y="571505"/>
            <a:ext cx="8493247" cy="210073"/>
          </a:xfrm>
        </p:spPr>
        <p:txBody>
          <a:bodyPr/>
          <a:lstStyle>
            <a:lvl1pPr marL="0" indent="0">
              <a:buFontTx/>
              <a:buNone/>
              <a:defRPr sz="1800">
                <a:solidFill>
                  <a:srgbClr val="5D5B59"/>
                </a:solidFill>
              </a:defRPr>
            </a:lvl1pPr>
          </a:lstStyle>
          <a:p>
            <a:pPr lvl="0"/>
            <a:r>
              <a:rPr lang="en-US"/>
              <a:t>Click to edit Master text styles</a:t>
            </a:r>
          </a:p>
        </p:txBody>
      </p:sp>
      <p:sp>
        <p:nvSpPr>
          <p:cNvPr id="9" name="Title 1"/>
          <p:cNvSpPr>
            <a:spLocks noGrp="1"/>
          </p:cNvSpPr>
          <p:nvPr>
            <p:ph type="title"/>
          </p:nvPr>
        </p:nvSpPr>
        <p:spPr>
          <a:xfrm>
            <a:off x="342906" y="220827"/>
            <a:ext cx="8493247" cy="394724"/>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lvl1pPr>
              <a:defRPr sz="800"/>
            </a:lvl1pPr>
          </a:lstStyle>
          <a:p>
            <a:fld id="{689318A1-174D-4DEE-8106-03A37B9BCF15}" type="slidenum">
              <a:rPr lang="en-US" smtClean="0"/>
              <a:t>‹#›</a:t>
            </a:fld>
            <a:endParaRPr lang="en-US"/>
          </a:p>
        </p:txBody>
      </p:sp>
    </p:spTree>
    <p:extLst>
      <p:ext uri="{BB962C8B-B14F-4D97-AF65-F5344CB8AC3E}">
        <p14:creationId xmlns:p14="http://schemas.microsoft.com/office/powerpoint/2010/main" val="262028726"/>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875" indent="-342875">
              <a:spcAft>
                <a:spcPct val="0"/>
              </a:spcAft>
              <a:buFont typeface="Arial" pitchFamily="34" charset="0"/>
              <a:buChar char="•"/>
              <a:defRPr/>
            </a:lvl1pPr>
            <a:lvl2pPr marL="514313" indent="-342875">
              <a:spcAft>
                <a:spcPct val="0"/>
              </a:spcAft>
              <a:buFont typeface="Arial" pitchFamily="34" charset="0"/>
              <a:buChar char="•"/>
              <a:defRPr/>
            </a:lvl2pPr>
            <a:lvl3pPr marL="727021" indent="-285729">
              <a:spcAft>
                <a:spcPct val="0"/>
              </a:spcAft>
              <a:buFont typeface="Arial" pitchFamily="34" charset="0"/>
              <a:buChar char="•"/>
              <a:defRPr/>
            </a:lvl3pPr>
            <a:lvl4pPr marL="914333" indent="-285729">
              <a:spcAft>
                <a:spcPct val="0"/>
              </a:spcAft>
              <a:buFont typeface="Arial" pitchFamily="34" charset="0"/>
              <a:buChar char="•"/>
              <a:defRPr/>
            </a:lvl4pPr>
            <a:lvl5pPr marL="1079419" indent="-285729">
              <a:spcAft>
                <a:spcPct val="0"/>
              </a:spcAft>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p:cNvSpPr>
            <a:spLocks noGrp="1"/>
          </p:cNvSpPr>
          <p:nvPr>
            <p:ph type="body" sz="quarter" idx="12"/>
          </p:nvPr>
        </p:nvSpPr>
        <p:spPr>
          <a:xfrm>
            <a:off x="342906" y="571505"/>
            <a:ext cx="8493247" cy="210073"/>
          </a:xfrm>
        </p:spPr>
        <p:txBody>
          <a:bodyPr/>
          <a:lstStyle>
            <a:lvl1pPr marL="0" indent="0">
              <a:buFontTx/>
              <a:buNone/>
              <a:defRPr sz="1800">
                <a:solidFill>
                  <a:srgbClr val="5D5B59"/>
                </a:solidFill>
              </a:defRPr>
            </a:lvl1pPr>
          </a:lstStyle>
          <a:p>
            <a:pPr lvl="0"/>
            <a:r>
              <a:rPr lang="en-US"/>
              <a:t>Click to edit Master text styles</a:t>
            </a:r>
          </a:p>
        </p:txBody>
      </p:sp>
      <p:sp>
        <p:nvSpPr>
          <p:cNvPr id="5" name="Footer Placeholder 4"/>
          <p:cNvSpPr>
            <a:spLocks noGrp="1"/>
          </p:cNvSpPr>
          <p:nvPr>
            <p:ph type="ftr" sz="quarter" idx="13"/>
          </p:nvPr>
        </p:nvSpPr>
        <p:spPr/>
        <p:txBody>
          <a:bodyPr/>
          <a:lstStyle/>
          <a:p>
            <a:endParaRPr lang="en-US"/>
          </a:p>
        </p:txBody>
      </p:sp>
      <p:sp>
        <p:nvSpPr>
          <p:cNvPr id="6" name="Slide Number Placeholder 5"/>
          <p:cNvSpPr>
            <a:spLocks noGrp="1"/>
          </p:cNvSpPr>
          <p:nvPr>
            <p:ph type="sldNum" sz="quarter" idx="14"/>
          </p:nvPr>
        </p:nvSpPr>
        <p:spPr/>
        <p:txBody>
          <a:bodyPr/>
          <a:lstStyle>
            <a:lvl1pPr>
              <a:defRPr sz="800"/>
            </a:lvl1pPr>
          </a:lstStyle>
          <a:p>
            <a:fld id="{689318A1-174D-4DEE-8106-03A37B9BCF15}" type="slidenum">
              <a:rPr lang="en-US" smtClean="0"/>
              <a:t>‹#›</a:t>
            </a:fld>
            <a:endParaRPr lang="en-US"/>
          </a:p>
        </p:txBody>
      </p:sp>
    </p:spTree>
    <p:extLst>
      <p:ext uri="{BB962C8B-B14F-4D97-AF65-F5344CB8AC3E}">
        <p14:creationId xmlns:p14="http://schemas.microsoft.com/office/powerpoint/2010/main" val="254722132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option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rcRect l="51126"/>
          <a:stretch>
            <a:fillRect/>
          </a:stretch>
        </p:blipFill>
        <p:spPr>
          <a:xfrm>
            <a:off x="0" y="1673268"/>
            <a:ext cx="1593342" cy="1929551"/>
          </a:xfrm>
          <a:prstGeom prst="rect">
            <a:avLst/>
          </a:prstGeom>
        </p:spPr>
      </p:pic>
      <p:cxnSp>
        <p:nvCxnSpPr>
          <p:cNvPr id="3" name="Straight Connector 2"/>
          <p:cNvCxnSpPr/>
          <p:nvPr userDrawn="1"/>
        </p:nvCxnSpPr>
        <p:spPr>
          <a:xfrm flipV="1">
            <a:off x="7372350" y="1673268"/>
            <a:ext cx="1771650" cy="2155782"/>
          </a:xfrm>
          <a:prstGeom prst="line">
            <a:avLst/>
          </a:prstGeom>
          <a:ln w="3175">
            <a:gradFill>
              <a:gsLst>
                <a:gs pos="0">
                  <a:schemeClr val="bg1">
                    <a:alpha val="0"/>
                  </a:schemeClr>
                </a:gs>
                <a:gs pos="50000">
                  <a:schemeClr val="bg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sz="quarter"/>
          </p:nvPr>
        </p:nvSpPr>
        <p:spPr>
          <a:xfrm>
            <a:off x="2057405" y="1565805"/>
            <a:ext cx="4491939" cy="1678738"/>
          </a:xfrm>
        </p:spPr>
        <p:txBody>
          <a:bodyPr anchor="t"/>
          <a:lstStyle>
            <a:lvl1pPr>
              <a:lnSpc>
                <a:spcPct val="100000"/>
              </a:lnSpc>
              <a:defRPr sz="3600" b="0">
                <a:solidFill>
                  <a:schemeClr val="bg1"/>
                </a:solidFill>
              </a:defRPr>
            </a:lvl1pPr>
          </a:lstStyle>
          <a:p>
            <a:r>
              <a:rPr lang="en-US"/>
              <a:t>Click to edit Master title style</a:t>
            </a:r>
          </a:p>
        </p:txBody>
      </p:sp>
      <p:pic>
        <p:nvPicPr>
          <p:cNvPr id="10" name="Picture 47" descr="Boeing_white_standard"/>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black">
          <a:xfrm>
            <a:off x="403225" y="259337"/>
            <a:ext cx="1380744" cy="333756"/>
          </a:xfrm>
          <a:prstGeom prst="rect">
            <a:avLst/>
          </a:prstGeom>
          <a:noFill/>
        </p:spPr>
      </p:pic>
    </p:spTree>
    <p:extLst>
      <p:ext uri="{BB962C8B-B14F-4D97-AF65-F5344CB8AC3E}">
        <p14:creationId xmlns:p14="http://schemas.microsoft.com/office/powerpoint/2010/main" val="589152859"/>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option 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rcRect l="51126"/>
          <a:stretch>
            <a:fillRect/>
          </a:stretch>
        </p:blipFill>
        <p:spPr>
          <a:xfrm>
            <a:off x="0" y="1673268"/>
            <a:ext cx="1593342" cy="1929551"/>
          </a:xfrm>
          <a:prstGeom prst="rect">
            <a:avLst/>
          </a:prstGeom>
        </p:spPr>
      </p:pic>
      <p:sp>
        <p:nvSpPr>
          <p:cNvPr id="6" name="Title 1"/>
          <p:cNvSpPr>
            <a:spLocks noGrp="1"/>
          </p:cNvSpPr>
          <p:nvPr>
            <p:ph type="ctrTitle" sz="quarter"/>
          </p:nvPr>
        </p:nvSpPr>
        <p:spPr>
          <a:xfrm>
            <a:off x="2057400" y="1565805"/>
            <a:ext cx="4491990" cy="1678738"/>
          </a:xfrm>
        </p:spPr>
        <p:txBody>
          <a:bodyPr anchor="t"/>
          <a:lstStyle>
            <a:lvl1pPr>
              <a:lnSpc>
                <a:spcPct val="100000"/>
              </a:lnSpc>
              <a:defRPr sz="3600" b="0">
                <a:solidFill>
                  <a:schemeClr val="bg1"/>
                </a:solidFill>
              </a:defRPr>
            </a:lvl1pPr>
          </a:lstStyle>
          <a:p>
            <a:r>
              <a:rPr lang="en-US"/>
              <a:t>Click to edit Master title style</a:t>
            </a:r>
          </a:p>
        </p:txBody>
      </p:sp>
      <p:pic>
        <p:nvPicPr>
          <p:cNvPr id="7" name="Picture 47" descr="Boeing_white_standard"/>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black">
          <a:xfrm>
            <a:off x="403225" y="259337"/>
            <a:ext cx="1380744" cy="333756"/>
          </a:xfrm>
          <a:prstGeom prst="rect">
            <a:avLst/>
          </a:prstGeom>
          <a:noFill/>
        </p:spPr>
      </p:pic>
      <p:cxnSp>
        <p:nvCxnSpPr>
          <p:cNvPr id="8" name="Straight Connector 7"/>
          <p:cNvCxnSpPr/>
          <p:nvPr userDrawn="1"/>
        </p:nvCxnSpPr>
        <p:spPr>
          <a:xfrm flipV="1">
            <a:off x="7372350" y="1673268"/>
            <a:ext cx="1771650" cy="2155782"/>
          </a:xfrm>
          <a:prstGeom prst="line">
            <a:avLst/>
          </a:prstGeom>
          <a:ln w="3175">
            <a:gradFill>
              <a:gsLst>
                <a:gs pos="0">
                  <a:schemeClr val="bg1">
                    <a:alpha val="0"/>
                  </a:schemeClr>
                </a:gs>
                <a:gs pos="50000">
                  <a:schemeClr val="bg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978044"/>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option 3">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6" name="Title 1"/>
          <p:cNvSpPr>
            <a:spLocks noGrp="1"/>
          </p:cNvSpPr>
          <p:nvPr>
            <p:ph type="ctrTitle" sz="quarter"/>
          </p:nvPr>
        </p:nvSpPr>
        <p:spPr>
          <a:xfrm>
            <a:off x="2057400" y="1572465"/>
            <a:ext cx="4491990" cy="1678738"/>
          </a:xfrm>
        </p:spPr>
        <p:txBody>
          <a:bodyPr anchor="t"/>
          <a:lstStyle>
            <a:lvl1pPr>
              <a:lnSpc>
                <a:spcPct val="100000"/>
              </a:lnSpc>
              <a:defRPr sz="3600" b="0">
                <a:solidFill>
                  <a:schemeClr val="accent1"/>
                </a:solidFill>
              </a:defRPr>
            </a:lvl1pPr>
          </a:lstStyle>
          <a:p>
            <a:r>
              <a:rPr lang="en-US"/>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3236" y="259339"/>
            <a:ext cx="1404887" cy="32177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rcRect l="51126"/>
          <a:stretch>
            <a:fillRect/>
          </a:stretch>
        </p:blipFill>
        <p:spPr>
          <a:xfrm>
            <a:off x="0" y="1673268"/>
            <a:ext cx="1593342" cy="1929551"/>
          </a:xfrm>
          <a:prstGeom prst="rect">
            <a:avLst/>
          </a:prstGeom>
        </p:spPr>
      </p:pic>
      <p:cxnSp>
        <p:nvCxnSpPr>
          <p:cNvPr id="7" name="Straight Connector 6"/>
          <p:cNvCxnSpPr/>
          <p:nvPr userDrawn="1"/>
        </p:nvCxnSpPr>
        <p:spPr>
          <a:xfrm flipV="1">
            <a:off x="7372350" y="1673268"/>
            <a:ext cx="1771650" cy="2155782"/>
          </a:xfrm>
          <a:prstGeom prst="line">
            <a:avLst/>
          </a:prstGeom>
          <a:ln w="3175">
            <a:gradFill>
              <a:gsLst>
                <a:gs pos="0">
                  <a:schemeClr val="bg1">
                    <a:alpha val="0"/>
                  </a:schemeClr>
                </a:gs>
                <a:gs pos="50000">
                  <a:schemeClr val="accent1"/>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052865"/>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Working Together">
    <p:bg>
      <p:bgPr>
        <a:solidFill>
          <a:schemeClr val="bg1">
            <a:lumMod val="95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177" y="2793666"/>
            <a:ext cx="8883650" cy="2037317"/>
          </a:xfrm>
          <a:prstGeom prst="rect">
            <a:avLst/>
          </a:prstGeom>
        </p:spPr>
      </p:pic>
      <p:sp>
        <p:nvSpPr>
          <p:cNvPr id="25" name="TextBox 24"/>
          <p:cNvSpPr txBox="1"/>
          <p:nvPr userDrawn="1"/>
        </p:nvSpPr>
        <p:spPr>
          <a:xfrm>
            <a:off x="379270" y="1004911"/>
            <a:ext cx="4527201" cy="1569660"/>
          </a:xfrm>
          <a:prstGeom prst="rect">
            <a:avLst/>
          </a:prstGeom>
          <a:noFill/>
        </p:spPr>
        <p:txBody>
          <a:bodyPr wrap="none" lIns="91434" tIns="45717" rIns="91434" bIns="45717" rtlCol="0">
            <a:spAutoFit/>
          </a:bodyPr>
          <a:lstStyle/>
          <a:p>
            <a:pPr algn="l">
              <a:lnSpc>
                <a:spcPct val="80000"/>
              </a:lnSpc>
            </a:pPr>
            <a:r>
              <a:rPr lang="en-US" sz="6000" spc="600">
                <a:solidFill>
                  <a:srgbClr val="0A2240"/>
                </a:solidFill>
                <a:latin typeface="Arial"/>
                <a:cs typeface="+mn-cs"/>
              </a:rPr>
              <a:t>WORKING</a:t>
            </a:r>
          </a:p>
          <a:p>
            <a:pPr algn="l">
              <a:lnSpc>
                <a:spcPct val="80000"/>
              </a:lnSpc>
            </a:pPr>
            <a:r>
              <a:rPr lang="en-US" sz="6000">
                <a:solidFill>
                  <a:srgbClr val="0A2240"/>
                </a:solidFill>
                <a:latin typeface="Arial"/>
                <a:cs typeface="+mn-cs"/>
              </a:rPr>
              <a:t>TOGETHER</a:t>
            </a:r>
          </a:p>
        </p:txBody>
      </p:sp>
      <p:sp>
        <p:nvSpPr>
          <p:cNvPr id="26" name="Rectangle 25"/>
          <p:cNvSpPr/>
          <p:nvPr userDrawn="1"/>
        </p:nvSpPr>
        <p:spPr>
          <a:xfrm>
            <a:off x="379269" y="2065367"/>
            <a:ext cx="3543300" cy="933713"/>
          </a:xfrm>
          <a:prstGeom prst="rect">
            <a:avLst/>
          </a:prstGeom>
        </p:spPr>
        <p:txBody>
          <a:bodyPr wrap="square" lIns="91434" tIns="45717" rIns="91434" bIns="45717">
            <a:spAutoFit/>
          </a:bodyPr>
          <a:lstStyle/>
          <a:p>
            <a:pPr algn="l" fontAlgn="auto">
              <a:lnSpc>
                <a:spcPct val="90000"/>
              </a:lnSpc>
              <a:spcBef>
                <a:spcPct val="0"/>
              </a:spcBef>
              <a:spcAft>
                <a:spcPct val="0"/>
              </a:spcAft>
            </a:pPr>
            <a:r>
              <a:rPr lang="en-US" sz="2000" b="0">
                <a:solidFill>
                  <a:srgbClr val="0A2240"/>
                </a:solidFill>
                <a:latin typeface="Arial"/>
                <a:cs typeface="Aira"/>
              </a:rPr>
              <a:t>FOR SUSTAINABLE AND EFFICIENT AIRCRAFT FINANCING </a:t>
            </a:r>
          </a:p>
        </p:txBody>
      </p:sp>
      <p:sp>
        <p:nvSpPr>
          <p:cNvPr id="28" name="TextBox 27"/>
          <p:cNvSpPr txBox="1"/>
          <p:nvPr userDrawn="1"/>
        </p:nvSpPr>
        <p:spPr>
          <a:xfrm>
            <a:off x="5449271" y="962449"/>
            <a:ext cx="2544223" cy="369332"/>
          </a:xfrm>
          <a:prstGeom prst="rect">
            <a:avLst/>
          </a:prstGeom>
          <a:noFill/>
        </p:spPr>
        <p:txBody>
          <a:bodyPr wrap="none" lIns="91434" tIns="45717" rIns="91434" bIns="45717" rtlCol="0">
            <a:spAutoFit/>
          </a:bodyPr>
          <a:lstStyle/>
          <a:p>
            <a:pPr algn="l"/>
            <a:r>
              <a:rPr lang="en-US" sz="1800" b="0">
                <a:solidFill>
                  <a:srgbClr val="0A2240"/>
                </a:solidFill>
                <a:latin typeface="Arial"/>
                <a:cs typeface="+mn-cs"/>
              </a:rPr>
              <a:t>CAPITAL PROVIDERS</a:t>
            </a:r>
          </a:p>
        </p:txBody>
      </p:sp>
      <p:sp>
        <p:nvSpPr>
          <p:cNvPr id="29" name="TextBox 28"/>
          <p:cNvSpPr txBox="1"/>
          <p:nvPr userDrawn="1"/>
        </p:nvSpPr>
        <p:spPr>
          <a:xfrm>
            <a:off x="5449270" y="1244514"/>
            <a:ext cx="1655261" cy="369332"/>
          </a:xfrm>
          <a:prstGeom prst="rect">
            <a:avLst/>
          </a:prstGeom>
          <a:noFill/>
        </p:spPr>
        <p:txBody>
          <a:bodyPr wrap="none" lIns="91434" tIns="45717" rIns="91434" bIns="45717" rtlCol="0">
            <a:spAutoFit/>
          </a:bodyPr>
          <a:lstStyle/>
          <a:p>
            <a:pPr algn="l"/>
            <a:r>
              <a:rPr lang="en-US" sz="1800" b="0">
                <a:solidFill>
                  <a:srgbClr val="0A2240"/>
                </a:solidFill>
                <a:latin typeface="Arial"/>
                <a:cs typeface="+mn-cs"/>
              </a:rPr>
              <a:t>CUSTOMERS</a:t>
            </a:r>
          </a:p>
        </p:txBody>
      </p:sp>
      <p:sp>
        <p:nvSpPr>
          <p:cNvPr id="30" name="TextBox 29"/>
          <p:cNvSpPr txBox="1"/>
          <p:nvPr userDrawn="1"/>
        </p:nvSpPr>
        <p:spPr>
          <a:xfrm>
            <a:off x="5449265" y="1526576"/>
            <a:ext cx="3745641" cy="369332"/>
          </a:xfrm>
          <a:prstGeom prst="rect">
            <a:avLst/>
          </a:prstGeom>
          <a:noFill/>
        </p:spPr>
        <p:txBody>
          <a:bodyPr wrap="none" lIns="91434" tIns="45717" rIns="91434" bIns="45717" rtlCol="0">
            <a:spAutoFit/>
          </a:bodyPr>
          <a:lstStyle/>
          <a:p>
            <a:pPr algn="l"/>
            <a:r>
              <a:rPr lang="en-US" sz="1800" b="0">
                <a:solidFill>
                  <a:srgbClr val="0A2240"/>
                </a:solidFill>
                <a:latin typeface="Arial"/>
                <a:cs typeface="+mn-cs"/>
              </a:rPr>
              <a:t>POLICY AND OPINION LEADERS</a:t>
            </a:r>
          </a:p>
        </p:txBody>
      </p:sp>
      <p:sp>
        <p:nvSpPr>
          <p:cNvPr id="31" name="TextBox 30"/>
          <p:cNvSpPr txBox="1"/>
          <p:nvPr userDrawn="1"/>
        </p:nvSpPr>
        <p:spPr>
          <a:xfrm>
            <a:off x="5449262" y="1808641"/>
            <a:ext cx="1377300" cy="369332"/>
          </a:xfrm>
          <a:prstGeom prst="rect">
            <a:avLst/>
          </a:prstGeom>
          <a:noFill/>
        </p:spPr>
        <p:txBody>
          <a:bodyPr wrap="none" lIns="91434" tIns="45717" rIns="91434" bIns="45717" rtlCol="0">
            <a:spAutoFit/>
          </a:bodyPr>
          <a:lstStyle/>
          <a:p>
            <a:pPr algn="l"/>
            <a:r>
              <a:rPr lang="en-US" sz="1800" b="0">
                <a:solidFill>
                  <a:srgbClr val="0A2240"/>
                </a:solidFill>
                <a:latin typeface="Arial"/>
                <a:cs typeface="+mn-cs"/>
              </a:rPr>
              <a:t>INSURERS</a:t>
            </a:r>
          </a:p>
        </p:txBody>
      </p:sp>
      <p:pic>
        <p:nvPicPr>
          <p:cNvPr id="32" name="Picture 3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58402" y="0"/>
            <a:ext cx="604931" cy="1085850"/>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56448" y="209328"/>
            <a:ext cx="1340470" cy="306329"/>
          </a:xfrm>
          <a:prstGeom prst="rect">
            <a:avLst/>
          </a:prstGeom>
        </p:spPr>
      </p:pic>
    </p:spTree>
    <p:extLst>
      <p:ext uri="{BB962C8B-B14F-4D97-AF65-F5344CB8AC3E}">
        <p14:creationId xmlns:p14="http://schemas.microsoft.com/office/powerpoint/2010/main" val="299481291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ubai Walkin slide">
    <p:bg>
      <p:bgPr>
        <a:solidFill>
          <a:schemeClr val="accent6"/>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rcRect r="6985"/>
          <a:stretch>
            <a:fillRect/>
          </a:stretch>
        </p:blipFill>
        <p:spPr>
          <a:xfrm>
            <a:off x="0" y="2286000"/>
            <a:ext cx="9144000" cy="2857500"/>
          </a:xfrm>
          <a:prstGeom prst="rect">
            <a:avLst/>
          </a:prstGeom>
        </p:spPr>
      </p:pic>
      <p:pic>
        <p:nvPicPr>
          <p:cNvPr id="23" name="Picture 2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58395" y="0"/>
            <a:ext cx="604931" cy="1085850"/>
          </a:xfrm>
          <a:prstGeom prst="rect">
            <a:avLst/>
          </a:prstGeom>
        </p:spPr>
      </p:pic>
      <p:pic>
        <p:nvPicPr>
          <p:cNvPr id="25" name="Picture 47" descr="Boeing_white_standard"/>
          <p:cNvPicPr>
            <a:picLocks noChangeAspect="1" noChangeArrowheads="1"/>
          </p:cNvPicPr>
          <p:nvPr userDrawn="1"/>
        </p:nvPicPr>
        <p:blipFill>
          <a:blip r:embed="rId4">
            <a:extLst>
              <a:ext uri="{28A0092B-C50C-407E-A947-70E740481C1C}">
                <a14:useLocalDpi xmlns:a14="http://schemas.microsoft.com/office/drawing/2010/main"/>
              </a:ext>
            </a:extLst>
          </a:blip>
          <a:stretch>
            <a:fillRect/>
          </a:stretch>
        </p:blipFill>
        <p:spPr bwMode="black">
          <a:xfrm>
            <a:off x="329961" y="194599"/>
            <a:ext cx="1380744" cy="333756"/>
          </a:xfrm>
          <a:prstGeom prst="rect">
            <a:avLst/>
          </a:prstGeom>
          <a:noFill/>
        </p:spPr>
      </p:pic>
      <p:pic>
        <p:nvPicPr>
          <p:cNvPr id="26" name="Picture 2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36693" y="1100353"/>
            <a:ext cx="771899" cy="475652"/>
          </a:xfrm>
          <a:prstGeom prst="rect">
            <a:avLst/>
          </a:prstGeom>
        </p:spPr>
      </p:pic>
      <p:pic>
        <p:nvPicPr>
          <p:cNvPr id="2" name="Picture 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08624" y="1511983"/>
            <a:ext cx="3121811" cy="994410"/>
          </a:xfrm>
          <a:prstGeom prst="rect">
            <a:avLst/>
          </a:prstGeom>
        </p:spPr>
      </p:pic>
      <p:pic>
        <p:nvPicPr>
          <p:cNvPr id="3" name="Picture 2"/>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36610" y="2408083"/>
            <a:ext cx="1842470" cy="1289304"/>
          </a:xfrm>
          <a:prstGeom prst="rect">
            <a:avLst/>
          </a:prstGeom>
        </p:spPr>
      </p:pic>
      <p:pic>
        <p:nvPicPr>
          <p:cNvPr id="4" name="Picture 3"/>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384958" y="1071642"/>
            <a:ext cx="5171814" cy="1641734"/>
          </a:xfrm>
          <a:prstGeom prst="rect">
            <a:avLst/>
          </a:prstGeom>
        </p:spPr>
      </p:pic>
    </p:spTree>
    <p:extLst>
      <p:ext uri="{BB962C8B-B14F-4D97-AF65-F5344CB8AC3E}">
        <p14:creationId xmlns:p14="http://schemas.microsoft.com/office/powerpoint/2010/main" val="171592066"/>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Index">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idx="1"/>
          </p:nvPr>
        </p:nvSpPr>
        <p:spPr>
          <a:xfrm>
            <a:off x="457200" y="1257300"/>
            <a:ext cx="8229600" cy="2969514"/>
          </a:xfrm>
          <a:prstGeom prst="rect">
            <a:avLst/>
          </a:prstGeom>
        </p:spPr>
        <p:txBody>
          <a:bodyPr anchor="ctr"/>
          <a:lstStyle>
            <a:lvl1pPr marL="514313" indent="-514313">
              <a:buClrTx/>
              <a:buFont typeface="+mj-lt"/>
              <a:buAutoNum type="arabicPeriod"/>
              <a:defRPr sz="2500" b="0" i="0"/>
            </a:lvl1pPr>
            <a:lvl2pPr marL="520661" indent="-520661">
              <a:buClrTx/>
              <a:buFont typeface="Wingdings" panose="05000000000000000000" pitchFamily="2" charset="2"/>
              <a:buChar char="Q"/>
              <a:defRPr sz="2500"/>
            </a:lvl2pPr>
            <a:lvl3pPr marL="977828" indent="-457166">
              <a:buClrTx/>
              <a:buFont typeface="+mj-lt"/>
              <a:buAutoNum type="alphaLcParenR"/>
              <a:defRPr sz="1800"/>
            </a:lvl3pPr>
            <a:lvl4pPr marL="1371498" indent="-346049">
              <a:buClrTx/>
              <a:buFont typeface="Arial" pitchFamily="34" charset="0"/>
              <a:buChar char="•"/>
              <a:defRPr sz="2000">
                <a:solidFill>
                  <a:schemeClr val="tx1"/>
                </a:solidFill>
              </a:defRPr>
            </a:lvl4pPr>
            <a:lvl5pPr marL="1765168" indent="-346049">
              <a:buClrTx/>
              <a:buFont typeface="Arial" pitchFamily="34" charset="0"/>
              <a:buChar char="–"/>
              <a:defRPr sz="1800"/>
            </a:lvl5pPr>
          </a:lstStyle>
          <a:p>
            <a:pPr lvl="0"/>
            <a:r>
              <a:rPr lang="en-US"/>
              <a:t>Click to edit Master text styles</a:t>
            </a:r>
          </a:p>
          <a:p>
            <a:pPr lvl="2"/>
            <a:r>
              <a:rPr lang="en-US"/>
              <a:t>Second level</a:t>
            </a:r>
          </a:p>
          <a:p>
            <a:pPr lvl="3"/>
            <a:r>
              <a:rPr lang="en-US"/>
              <a:t>Third level</a:t>
            </a:r>
          </a:p>
          <a:p>
            <a:pPr lvl="4"/>
            <a:r>
              <a:rPr lang="en-US"/>
              <a:t>Fourth level</a:t>
            </a:r>
          </a:p>
          <a:p>
            <a:pPr lvl="4"/>
            <a:r>
              <a:rPr lang="en-US"/>
              <a:t>Fifth level</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8" name="Slide Number Placeholder 5"/>
          <p:cNvSpPr>
            <a:spLocks noGrp="1"/>
          </p:cNvSpPr>
          <p:nvPr>
            <p:ph type="sldNum" sz="quarter" idx="12"/>
          </p:nvPr>
        </p:nvSpPr>
        <p:spPr>
          <a:xfrm>
            <a:off x="3797469" y="4652962"/>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57357710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ubai Title Slide">
    <p:bg>
      <p:bgPr>
        <a:solidFill>
          <a:schemeClr val="accent6"/>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rcRect t="-1" r="6985" b="36997"/>
          <a:stretch>
            <a:fillRect/>
          </a:stretch>
        </p:blipFill>
        <p:spPr>
          <a:xfrm>
            <a:off x="1" y="3343210"/>
            <a:ext cx="9144000" cy="1800290"/>
          </a:xfrm>
          <a:prstGeom prst="rect">
            <a:avLst/>
          </a:prstGeom>
          <a:noFill/>
          <a:ln>
            <a:noFill/>
          </a:ln>
        </p:spPr>
      </p:pic>
      <p:sp>
        <p:nvSpPr>
          <p:cNvPr id="18" name="Rectangle 17"/>
          <p:cNvSpPr/>
          <p:nvPr userDrawn="1"/>
        </p:nvSpPr>
        <p:spPr>
          <a:xfrm>
            <a:off x="0" y="2296759"/>
            <a:ext cx="9144000" cy="156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68579" rIns="68579" bIns="68579" numCol="1" spcCol="0" rtlCol="0" fromWordArt="0" anchor="ctr" anchorCtr="0" forceAA="0" compatLnSpc="1">
            <a:prstTxWarp prst="textNoShape">
              <a:avLst/>
            </a:prstTxWarp>
            <a:noAutofit/>
          </a:bodyPr>
          <a:lstStyle/>
          <a:p>
            <a:pPr algn="l"/>
            <a:endParaRPr lang="en-US" sz="1800" b="0" err="1">
              <a:solidFill>
                <a:srgbClr val="FFFFFF"/>
              </a:solidFill>
            </a:endParaRPr>
          </a:p>
        </p:txBody>
      </p:sp>
      <p:sp>
        <p:nvSpPr>
          <p:cNvPr id="58" name="Rectangle 10"/>
          <p:cNvSpPr>
            <a:spLocks noGrp="1" noChangeArrowheads="1"/>
          </p:cNvSpPr>
          <p:nvPr>
            <p:ph type="subTitle" idx="1"/>
          </p:nvPr>
        </p:nvSpPr>
        <p:spPr bwMode="white">
          <a:xfrm>
            <a:off x="254895" y="2539195"/>
            <a:ext cx="4645358" cy="343940"/>
          </a:xfrm>
          <a:noFill/>
        </p:spPr>
        <p:txBody>
          <a:bodyPr wrap="square" rtlCol="0">
            <a:spAutoFit/>
          </a:bodyPr>
          <a:lstStyle>
            <a:lvl1pPr>
              <a:defRPr lang="en-US" sz="2100" kern="1200">
                <a:solidFill>
                  <a:schemeClr val="tx2"/>
                </a:solidFill>
                <a:latin typeface="Arial"/>
              </a:defRPr>
            </a:lvl1pPr>
          </a:lstStyle>
          <a:p>
            <a:pPr lvl="0">
              <a:lnSpc>
                <a:spcPct val="85000"/>
              </a:lnSpc>
              <a:spcAft>
                <a:spcPct val="0"/>
              </a:spcAft>
            </a:pPr>
            <a:r>
              <a:rPr lang="en-US"/>
              <a:t>Click to edit Master subtitle style</a:t>
            </a:r>
          </a:p>
        </p:txBody>
      </p:sp>
      <p:sp>
        <p:nvSpPr>
          <p:cNvPr id="66" name="Title 1"/>
          <p:cNvSpPr>
            <a:spLocks noGrp="1"/>
          </p:cNvSpPr>
          <p:nvPr userDrawn="1">
            <p:ph type="ctrTitle" sz="quarter"/>
          </p:nvPr>
        </p:nvSpPr>
        <p:spPr>
          <a:xfrm>
            <a:off x="254896" y="1708747"/>
            <a:ext cx="5382506" cy="715580"/>
          </a:xfrm>
          <a:noFill/>
          <a:ln w="9525">
            <a:noFill/>
            <a:miter lim="800000"/>
          </a:ln>
          <a:effectLst/>
        </p:spPr>
        <p:txBody>
          <a:bodyPr vert="horz" wrap="square" lIns="68579" tIns="34289" rIns="68579" bIns="34289" numCol="1" rtlCol="0" anchor="b" anchorCtr="0" compatLnSpc="1">
            <a:prstTxWarp prst="textNoShape">
              <a:avLst/>
            </a:prstTxWarp>
            <a:spAutoFit/>
          </a:bodyPr>
          <a:lstStyle>
            <a:lvl1pPr>
              <a:defRPr lang="en-US" sz="3000" b="1" kern="1200" spc="450">
                <a:solidFill>
                  <a:srgbClr val="FFFFFF"/>
                </a:solidFill>
                <a:latin typeface="Arial"/>
                <a:ea typeface="+mn-ea"/>
                <a:cs typeface="+mn-cs"/>
              </a:defRPr>
            </a:lvl1pPr>
          </a:lstStyle>
          <a:p>
            <a:pPr lvl="0">
              <a:lnSpc>
                <a:spcPct val="70000"/>
              </a:lnSpc>
            </a:pPr>
            <a:r>
              <a:rPr lang="en-US"/>
              <a:t>Click to edit Master title style</a:t>
            </a:r>
          </a:p>
        </p:txBody>
      </p:sp>
      <p:pic>
        <p:nvPicPr>
          <p:cNvPr id="28" name="Picture 47" descr="Boeing_white_standard"/>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black">
          <a:xfrm>
            <a:off x="329961" y="194599"/>
            <a:ext cx="1380744" cy="333756"/>
          </a:xfrm>
          <a:prstGeom prst="rect">
            <a:avLst/>
          </a:prstGeom>
          <a:noFill/>
        </p:spPr>
      </p:pic>
      <p:pic>
        <p:nvPicPr>
          <p:cNvPr id="29" name="Picture 2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6693" y="1106646"/>
            <a:ext cx="771899" cy="47565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285065" y="1460427"/>
            <a:ext cx="3567419" cy="1132436"/>
          </a:xfrm>
          <a:prstGeom prst="rect">
            <a:avLst/>
          </a:prstGeom>
        </p:spPr>
      </p:pic>
    </p:spTree>
    <p:extLst>
      <p:ext uri="{BB962C8B-B14F-4D97-AF65-F5344CB8AC3E}">
        <p14:creationId xmlns:p14="http://schemas.microsoft.com/office/powerpoint/2010/main" val="420547131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0"/>
          </p:nvPr>
        </p:nvSpPr>
        <p:spPr/>
        <p:txBody>
          <a:bodyPr/>
          <a:lstStyle/>
          <a:p>
            <a:endParaRPr lang="en-US"/>
          </a:p>
        </p:txBody>
      </p:sp>
      <p:sp>
        <p:nvSpPr>
          <p:cNvPr id="8" name="Slide Number Placeholder 7"/>
          <p:cNvSpPr>
            <a:spLocks noGrp="1"/>
          </p:cNvSpPr>
          <p:nvPr>
            <p:ph type="sldNum" sz="quarter" idx="11"/>
          </p:nvPr>
        </p:nvSpPr>
        <p:spPr/>
        <p:txBody>
          <a:bodyPr/>
          <a:lstStyle>
            <a:lvl1pPr>
              <a:defRPr sz="600"/>
            </a:lvl1pPr>
          </a:lstStyle>
          <a:p>
            <a:fld id="{689318A1-174D-4DEE-8106-03A37B9BCF15}" type="slidenum">
              <a:rPr lang="en-US" smtClean="0"/>
              <a:t>‹#›</a:t>
            </a:fld>
            <a:endParaRPr lang="en-US"/>
          </a:p>
        </p:txBody>
      </p:sp>
    </p:spTree>
    <p:extLst>
      <p:ext uri="{BB962C8B-B14F-4D97-AF65-F5344CB8AC3E}">
        <p14:creationId xmlns:p14="http://schemas.microsoft.com/office/powerpoint/2010/main" val="4018015594"/>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342902" y="571501"/>
            <a:ext cx="8493247" cy="210073"/>
          </a:xfrm>
        </p:spPr>
        <p:txBody>
          <a:bodyPr/>
          <a:lstStyle>
            <a:lvl1pPr marL="0" indent="0">
              <a:buFontTx/>
              <a:buNone/>
              <a:defRPr sz="1400">
                <a:solidFill>
                  <a:srgbClr val="5D5B59"/>
                </a:solidFill>
              </a:defRPr>
            </a:lvl1pPr>
          </a:lstStyle>
          <a:p>
            <a:pPr lvl="0"/>
            <a:r>
              <a:rPr lang="en-US"/>
              <a:t>Click to edit Master text styles</a:t>
            </a:r>
          </a:p>
        </p:txBody>
      </p:sp>
      <p:sp>
        <p:nvSpPr>
          <p:cNvPr id="4" name="Title 1"/>
          <p:cNvSpPr>
            <a:spLocks noGrp="1"/>
          </p:cNvSpPr>
          <p:nvPr>
            <p:ph type="title"/>
          </p:nvPr>
        </p:nvSpPr>
        <p:spPr>
          <a:xfrm>
            <a:off x="342902" y="220827"/>
            <a:ext cx="8493247" cy="394724"/>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lvl1pPr>
              <a:defRPr sz="600"/>
            </a:lvl1pPr>
          </a:lstStyle>
          <a:p>
            <a:fld id="{689318A1-174D-4DEE-8106-03A37B9BCF15}" type="slidenum">
              <a:rPr lang="en-US" smtClean="0"/>
              <a:t>‹#›</a:t>
            </a:fld>
            <a:endParaRPr lang="en-US"/>
          </a:p>
        </p:txBody>
      </p:sp>
    </p:spTree>
    <p:extLst>
      <p:ext uri="{BB962C8B-B14F-4D97-AF65-F5344CB8AC3E}">
        <p14:creationId xmlns:p14="http://schemas.microsoft.com/office/powerpoint/2010/main" val="36661856"/>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lvl1pPr>
              <a:defRPr sz="600"/>
            </a:lvl1pPr>
          </a:lstStyle>
          <a:p>
            <a:fld id="{689318A1-174D-4DEE-8106-03A37B9BCF15}" type="slidenum">
              <a:rPr lang="en-US" smtClean="0"/>
              <a:t>‹#›</a:t>
            </a:fld>
            <a:endParaRPr lang="en-US"/>
          </a:p>
        </p:txBody>
      </p:sp>
    </p:spTree>
    <p:extLst>
      <p:ext uri="{BB962C8B-B14F-4D97-AF65-F5344CB8AC3E}">
        <p14:creationId xmlns:p14="http://schemas.microsoft.com/office/powerpoint/2010/main" val="1300339866"/>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lvl1pPr>
              <a:defRPr sz="600"/>
            </a:lvl1pPr>
          </a:lstStyle>
          <a:p>
            <a:fld id="{689318A1-174D-4DEE-8106-03A37B9BCF15}" type="slidenum">
              <a:rPr lang="en-US" smtClean="0"/>
              <a:t>‹#›</a:t>
            </a:fld>
            <a:endParaRPr lang="en-US"/>
          </a:p>
        </p:txBody>
      </p:sp>
    </p:spTree>
    <p:extLst>
      <p:ext uri="{BB962C8B-B14F-4D97-AF65-F5344CB8AC3E}">
        <p14:creationId xmlns:p14="http://schemas.microsoft.com/office/powerpoint/2010/main" val="866888614"/>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57168" indent="-257168">
              <a:spcAft>
                <a:spcPct val="0"/>
              </a:spcAft>
              <a:buFont typeface="Arial" pitchFamily="34" charset="0"/>
              <a:buChar char="•"/>
              <a:defRPr/>
            </a:lvl1pPr>
            <a:lvl2pPr marL="385754" indent="-257168">
              <a:spcAft>
                <a:spcPct val="0"/>
              </a:spcAft>
              <a:buFont typeface="Arial" pitchFamily="34" charset="0"/>
              <a:buChar char="•"/>
              <a:defRPr/>
            </a:lvl2pPr>
            <a:lvl3pPr marL="545292" indent="-214308">
              <a:spcAft>
                <a:spcPct val="0"/>
              </a:spcAft>
              <a:buFont typeface="Arial" pitchFamily="34" charset="0"/>
              <a:buChar char="•"/>
              <a:defRPr/>
            </a:lvl3pPr>
            <a:lvl4pPr marL="685783" indent="-214308">
              <a:spcAft>
                <a:spcPct val="0"/>
              </a:spcAft>
              <a:buFont typeface="Arial" pitchFamily="34" charset="0"/>
              <a:buChar char="•"/>
              <a:defRPr/>
            </a:lvl4pPr>
            <a:lvl5pPr marL="809605" indent="-214308">
              <a:spcAft>
                <a:spcPct val="0"/>
              </a:spcAft>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lvl1pPr>
              <a:defRPr sz="600"/>
            </a:lvl1pPr>
          </a:lstStyle>
          <a:p>
            <a:fld id="{689318A1-174D-4DEE-8106-03A37B9BCF15}" type="slidenum">
              <a:rPr lang="en-US" smtClean="0"/>
              <a:t>‹#›</a:t>
            </a:fld>
            <a:endParaRPr lang="en-US"/>
          </a:p>
        </p:txBody>
      </p:sp>
    </p:spTree>
    <p:extLst>
      <p:ext uri="{BB962C8B-B14F-4D97-AF65-F5344CB8AC3E}">
        <p14:creationId xmlns:p14="http://schemas.microsoft.com/office/powerpoint/2010/main" val="67537477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2"/>
          </p:nvPr>
        </p:nvSpPr>
        <p:spPr>
          <a:xfrm>
            <a:off x="342902" y="571501"/>
            <a:ext cx="8493247" cy="210073"/>
          </a:xfrm>
        </p:spPr>
        <p:txBody>
          <a:bodyPr/>
          <a:lstStyle>
            <a:lvl1pPr marL="0" indent="0">
              <a:buFontTx/>
              <a:buNone/>
              <a:defRPr sz="1400">
                <a:solidFill>
                  <a:srgbClr val="5D5B59"/>
                </a:solidFill>
              </a:defRPr>
            </a:lvl1pPr>
          </a:lstStyle>
          <a:p>
            <a:pPr lvl="0"/>
            <a:r>
              <a:rPr lang="en-US"/>
              <a:t>Click to edit Master text styles</a:t>
            </a:r>
          </a:p>
        </p:txBody>
      </p:sp>
      <p:sp>
        <p:nvSpPr>
          <p:cNvPr id="9" name="Title 1"/>
          <p:cNvSpPr>
            <a:spLocks noGrp="1"/>
          </p:cNvSpPr>
          <p:nvPr>
            <p:ph type="title"/>
          </p:nvPr>
        </p:nvSpPr>
        <p:spPr>
          <a:xfrm>
            <a:off x="342902" y="220827"/>
            <a:ext cx="8493247" cy="394724"/>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lvl1pPr>
              <a:defRPr sz="600"/>
            </a:lvl1pPr>
          </a:lstStyle>
          <a:p>
            <a:fld id="{689318A1-174D-4DEE-8106-03A37B9BCF15}" type="slidenum">
              <a:rPr lang="en-US" smtClean="0"/>
              <a:t>‹#›</a:t>
            </a:fld>
            <a:endParaRPr lang="en-US"/>
          </a:p>
        </p:txBody>
      </p:sp>
    </p:spTree>
    <p:extLst>
      <p:ext uri="{BB962C8B-B14F-4D97-AF65-F5344CB8AC3E}">
        <p14:creationId xmlns:p14="http://schemas.microsoft.com/office/powerpoint/2010/main" val="63200553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57168" indent="-257168">
              <a:spcAft>
                <a:spcPct val="0"/>
              </a:spcAft>
              <a:buFont typeface="Arial" pitchFamily="34" charset="0"/>
              <a:buChar char="•"/>
              <a:defRPr/>
            </a:lvl1pPr>
            <a:lvl2pPr marL="385754" indent="-257168">
              <a:spcAft>
                <a:spcPct val="0"/>
              </a:spcAft>
              <a:buFont typeface="Arial" pitchFamily="34" charset="0"/>
              <a:buChar char="•"/>
              <a:defRPr/>
            </a:lvl2pPr>
            <a:lvl3pPr marL="545292" indent="-214308">
              <a:spcAft>
                <a:spcPct val="0"/>
              </a:spcAft>
              <a:buFont typeface="Arial" pitchFamily="34" charset="0"/>
              <a:buChar char="•"/>
              <a:defRPr/>
            </a:lvl3pPr>
            <a:lvl4pPr marL="685783" indent="-214308">
              <a:spcAft>
                <a:spcPct val="0"/>
              </a:spcAft>
              <a:buFont typeface="Arial" pitchFamily="34" charset="0"/>
              <a:buChar char="•"/>
              <a:defRPr/>
            </a:lvl4pPr>
            <a:lvl5pPr marL="809605" indent="-214308">
              <a:spcAft>
                <a:spcPct val="0"/>
              </a:spcAft>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p:cNvSpPr>
            <a:spLocks noGrp="1"/>
          </p:cNvSpPr>
          <p:nvPr>
            <p:ph type="body" sz="quarter" idx="12"/>
          </p:nvPr>
        </p:nvSpPr>
        <p:spPr>
          <a:xfrm>
            <a:off x="342902" y="571501"/>
            <a:ext cx="8493247" cy="210073"/>
          </a:xfrm>
        </p:spPr>
        <p:txBody>
          <a:bodyPr/>
          <a:lstStyle>
            <a:lvl1pPr marL="0" indent="0">
              <a:buFontTx/>
              <a:buNone/>
              <a:defRPr sz="1400">
                <a:solidFill>
                  <a:srgbClr val="5D5B59"/>
                </a:solidFill>
              </a:defRPr>
            </a:lvl1pPr>
          </a:lstStyle>
          <a:p>
            <a:pPr lvl="0"/>
            <a:r>
              <a:rPr lang="en-US"/>
              <a:t>Click to edit Master text styles</a:t>
            </a:r>
          </a:p>
        </p:txBody>
      </p:sp>
      <p:sp>
        <p:nvSpPr>
          <p:cNvPr id="5" name="Footer Placeholder 4"/>
          <p:cNvSpPr>
            <a:spLocks noGrp="1"/>
          </p:cNvSpPr>
          <p:nvPr>
            <p:ph type="ftr" sz="quarter" idx="13"/>
          </p:nvPr>
        </p:nvSpPr>
        <p:spPr/>
        <p:txBody>
          <a:bodyPr/>
          <a:lstStyle/>
          <a:p>
            <a:endParaRPr lang="en-US"/>
          </a:p>
        </p:txBody>
      </p:sp>
      <p:sp>
        <p:nvSpPr>
          <p:cNvPr id="6" name="Slide Number Placeholder 5"/>
          <p:cNvSpPr>
            <a:spLocks noGrp="1"/>
          </p:cNvSpPr>
          <p:nvPr>
            <p:ph type="sldNum" sz="quarter" idx="14"/>
          </p:nvPr>
        </p:nvSpPr>
        <p:spPr/>
        <p:txBody>
          <a:bodyPr/>
          <a:lstStyle>
            <a:lvl1pPr>
              <a:defRPr sz="600"/>
            </a:lvl1pPr>
          </a:lstStyle>
          <a:p>
            <a:fld id="{689318A1-174D-4DEE-8106-03A37B9BCF15}" type="slidenum">
              <a:rPr lang="en-US" smtClean="0"/>
              <a:t>‹#›</a:t>
            </a:fld>
            <a:endParaRPr lang="en-US"/>
          </a:p>
        </p:txBody>
      </p:sp>
    </p:spTree>
    <p:extLst>
      <p:ext uri="{BB962C8B-B14F-4D97-AF65-F5344CB8AC3E}">
        <p14:creationId xmlns:p14="http://schemas.microsoft.com/office/powerpoint/2010/main" val="3067060733"/>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option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rcRect l="51126"/>
          <a:stretch>
            <a:fillRect/>
          </a:stretch>
        </p:blipFill>
        <p:spPr>
          <a:xfrm>
            <a:off x="0" y="1673268"/>
            <a:ext cx="1593342" cy="1929551"/>
          </a:xfrm>
          <a:prstGeom prst="rect">
            <a:avLst/>
          </a:prstGeom>
        </p:spPr>
      </p:pic>
      <p:cxnSp>
        <p:nvCxnSpPr>
          <p:cNvPr id="3" name="Straight Connector 2"/>
          <p:cNvCxnSpPr/>
          <p:nvPr userDrawn="1"/>
        </p:nvCxnSpPr>
        <p:spPr>
          <a:xfrm flipV="1">
            <a:off x="7372350" y="1673268"/>
            <a:ext cx="1771650" cy="2155782"/>
          </a:xfrm>
          <a:prstGeom prst="line">
            <a:avLst/>
          </a:prstGeom>
          <a:ln w="3175">
            <a:gradFill>
              <a:gsLst>
                <a:gs pos="0">
                  <a:schemeClr val="bg1">
                    <a:alpha val="0"/>
                  </a:schemeClr>
                </a:gs>
                <a:gs pos="50000">
                  <a:schemeClr val="bg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sz="quarter"/>
          </p:nvPr>
        </p:nvSpPr>
        <p:spPr>
          <a:xfrm>
            <a:off x="2057401" y="1565804"/>
            <a:ext cx="4491939" cy="1678738"/>
          </a:xfrm>
        </p:spPr>
        <p:txBody>
          <a:bodyPr anchor="t"/>
          <a:lstStyle>
            <a:lvl1pPr>
              <a:lnSpc>
                <a:spcPct val="100000"/>
              </a:lnSpc>
              <a:defRPr sz="2700" b="0">
                <a:solidFill>
                  <a:schemeClr val="bg1"/>
                </a:solidFill>
              </a:defRPr>
            </a:lvl1pPr>
          </a:lstStyle>
          <a:p>
            <a:r>
              <a:rPr lang="en-US"/>
              <a:t>Click to edit Master title style</a:t>
            </a:r>
          </a:p>
        </p:txBody>
      </p:sp>
      <p:pic>
        <p:nvPicPr>
          <p:cNvPr id="10" name="Picture 47" descr="Boeing_white_standard"/>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black">
          <a:xfrm>
            <a:off x="403225" y="259337"/>
            <a:ext cx="1380744" cy="333756"/>
          </a:xfrm>
          <a:prstGeom prst="rect">
            <a:avLst/>
          </a:prstGeom>
          <a:noFill/>
        </p:spPr>
      </p:pic>
    </p:spTree>
    <p:extLst>
      <p:ext uri="{BB962C8B-B14F-4D97-AF65-F5344CB8AC3E}">
        <p14:creationId xmlns:p14="http://schemas.microsoft.com/office/powerpoint/2010/main" val="4150558413"/>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option 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rcRect l="51126"/>
          <a:stretch>
            <a:fillRect/>
          </a:stretch>
        </p:blipFill>
        <p:spPr>
          <a:xfrm>
            <a:off x="0" y="1673268"/>
            <a:ext cx="1593342" cy="1929551"/>
          </a:xfrm>
          <a:prstGeom prst="rect">
            <a:avLst/>
          </a:prstGeom>
        </p:spPr>
      </p:pic>
      <p:sp>
        <p:nvSpPr>
          <p:cNvPr id="6" name="Title 1"/>
          <p:cNvSpPr>
            <a:spLocks noGrp="1"/>
          </p:cNvSpPr>
          <p:nvPr>
            <p:ph type="ctrTitle" sz="quarter"/>
          </p:nvPr>
        </p:nvSpPr>
        <p:spPr>
          <a:xfrm>
            <a:off x="2057400" y="1565804"/>
            <a:ext cx="4491990" cy="1678738"/>
          </a:xfrm>
        </p:spPr>
        <p:txBody>
          <a:bodyPr anchor="t"/>
          <a:lstStyle>
            <a:lvl1pPr>
              <a:lnSpc>
                <a:spcPct val="100000"/>
              </a:lnSpc>
              <a:defRPr sz="2700" b="0">
                <a:solidFill>
                  <a:schemeClr val="bg1"/>
                </a:solidFill>
              </a:defRPr>
            </a:lvl1pPr>
          </a:lstStyle>
          <a:p>
            <a:r>
              <a:rPr lang="en-US"/>
              <a:t>Click to edit Master title style</a:t>
            </a:r>
          </a:p>
        </p:txBody>
      </p:sp>
      <p:pic>
        <p:nvPicPr>
          <p:cNvPr id="7" name="Picture 47" descr="Boeing_white_standard"/>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black">
          <a:xfrm>
            <a:off x="403225" y="259337"/>
            <a:ext cx="1380744" cy="333756"/>
          </a:xfrm>
          <a:prstGeom prst="rect">
            <a:avLst/>
          </a:prstGeom>
          <a:noFill/>
        </p:spPr>
      </p:pic>
      <p:cxnSp>
        <p:nvCxnSpPr>
          <p:cNvPr id="8" name="Straight Connector 7"/>
          <p:cNvCxnSpPr/>
          <p:nvPr userDrawn="1"/>
        </p:nvCxnSpPr>
        <p:spPr>
          <a:xfrm flipV="1">
            <a:off x="7372350" y="1673268"/>
            <a:ext cx="1771650" cy="2155782"/>
          </a:xfrm>
          <a:prstGeom prst="line">
            <a:avLst/>
          </a:prstGeom>
          <a:ln w="3175">
            <a:gradFill>
              <a:gsLst>
                <a:gs pos="0">
                  <a:schemeClr val="bg1">
                    <a:alpha val="0"/>
                  </a:schemeClr>
                </a:gs>
                <a:gs pos="50000">
                  <a:schemeClr val="bg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43655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baseline="0">
                <a:solidFill>
                  <a:schemeClr val="tx2"/>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8" name="Slide Number Placeholder 5"/>
          <p:cNvSpPr>
            <a:spLocks noGrp="1"/>
          </p:cNvSpPr>
          <p:nvPr>
            <p:ph type="sldNum" sz="quarter" idx="12"/>
          </p:nvPr>
        </p:nvSpPr>
        <p:spPr>
          <a:xfrm>
            <a:off x="3797469" y="4652962"/>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30832137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option 3">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6" name="Title 1"/>
          <p:cNvSpPr>
            <a:spLocks noGrp="1"/>
          </p:cNvSpPr>
          <p:nvPr>
            <p:ph type="ctrTitle" sz="quarter"/>
          </p:nvPr>
        </p:nvSpPr>
        <p:spPr>
          <a:xfrm>
            <a:off x="2057400" y="1572462"/>
            <a:ext cx="4491990" cy="1678738"/>
          </a:xfrm>
        </p:spPr>
        <p:txBody>
          <a:bodyPr anchor="t"/>
          <a:lstStyle>
            <a:lvl1pPr>
              <a:lnSpc>
                <a:spcPct val="100000"/>
              </a:lnSpc>
              <a:defRPr sz="2700" b="0">
                <a:solidFill>
                  <a:schemeClr val="accent1"/>
                </a:solidFill>
              </a:defRPr>
            </a:lvl1pPr>
          </a:lstStyle>
          <a:p>
            <a:r>
              <a:rPr lang="en-US"/>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3229" y="259338"/>
            <a:ext cx="1404887" cy="32177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rcRect l="51126"/>
          <a:stretch>
            <a:fillRect/>
          </a:stretch>
        </p:blipFill>
        <p:spPr>
          <a:xfrm>
            <a:off x="0" y="1673268"/>
            <a:ext cx="1593342" cy="1929551"/>
          </a:xfrm>
          <a:prstGeom prst="rect">
            <a:avLst/>
          </a:prstGeom>
        </p:spPr>
      </p:pic>
      <p:cxnSp>
        <p:nvCxnSpPr>
          <p:cNvPr id="7" name="Straight Connector 6"/>
          <p:cNvCxnSpPr/>
          <p:nvPr userDrawn="1"/>
        </p:nvCxnSpPr>
        <p:spPr>
          <a:xfrm flipV="1">
            <a:off x="7372350" y="1673268"/>
            <a:ext cx="1771650" cy="2155782"/>
          </a:xfrm>
          <a:prstGeom prst="line">
            <a:avLst/>
          </a:prstGeom>
          <a:ln w="3175">
            <a:gradFill>
              <a:gsLst>
                <a:gs pos="0">
                  <a:schemeClr val="bg1">
                    <a:alpha val="0"/>
                  </a:schemeClr>
                </a:gs>
                <a:gs pos="50000">
                  <a:schemeClr val="accent1"/>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585119"/>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Working Together">
    <p:bg>
      <p:bgPr>
        <a:solidFill>
          <a:schemeClr val="bg1">
            <a:lumMod val="95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177" y="2793665"/>
            <a:ext cx="8883650" cy="2037317"/>
          </a:xfrm>
          <a:prstGeom prst="rect">
            <a:avLst/>
          </a:prstGeom>
        </p:spPr>
      </p:pic>
      <p:sp>
        <p:nvSpPr>
          <p:cNvPr id="25" name="TextBox 24"/>
          <p:cNvSpPr txBox="1"/>
          <p:nvPr userDrawn="1"/>
        </p:nvSpPr>
        <p:spPr>
          <a:xfrm>
            <a:off x="379268" y="1004911"/>
            <a:ext cx="3395401" cy="1177245"/>
          </a:xfrm>
          <a:prstGeom prst="rect">
            <a:avLst/>
          </a:prstGeom>
          <a:noFill/>
        </p:spPr>
        <p:txBody>
          <a:bodyPr wrap="none" lIns="68579" tIns="34289" rIns="68579" bIns="34289" rtlCol="0">
            <a:spAutoFit/>
          </a:bodyPr>
          <a:lstStyle/>
          <a:p>
            <a:pPr algn="l">
              <a:lnSpc>
                <a:spcPct val="80000"/>
              </a:lnSpc>
            </a:pPr>
            <a:r>
              <a:rPr lang="en-US" sz="4500" spc="450">
                <a:solidFill>
                  <a:srgbClr val="0A2240"/>
                </a:solidFill>
                <a:latin typeface="Arial"/>
                <a:cs typeface="+mn-cs"/>
              </a:rPr>
              <a:t>WORKING</a:t>
            </a:r>
          </a:p>
          <a:p>
            <a:pPr algn="l">
              <a:lnSpc>
                <a:spcPct val="80000"/>
              </a:lnSpc>
            </a:pPr>
            <a:r>
              <a:rPr lang="en-US" sz="4500">
                <a:solidFill>
                  <a:srgbClr val="0A2240"/>
                </a:solidFill>
                <a:latin typeface="Arial"/>
                <a:cs typeface="+mn-cs"/>
              </a:rPr>
              <a:t>TOGETHER</a:t>
            </a:r>
          </a:p>
        </p:txBody>
      </p:sp>
      <p:sp>
        <p:nvSpPr>
          <p:cNvPr id="26" name="Rectangle 25"/>
          <p:cNvSpPr/>
          <p:nvPr userDrawn="1"/>
        </p:nvSpPr>
        <p:spPr>
          <a:xfrm>
            <a:off x="379269" y="2065360"/>
            <a:ext cx="3543300" cy="484748"/>
          </a:xfrm>
          <a:prstGeom prst="rect">
            <a:avLst/>
          </a:prstGeom>
        </p:spPr>
        <p:txBody>
          <a:bodyPr wrap="square" lIns="68579" tIns="34289" rIns="68579" bIns="34289">
            <a:spAutoFit/>
          </a:bodyPr>
          <a:lstStyle/>
          <a:p>
            <a:pPr algn="l" fontAlgn="auto">
              <a:lnSpc>
                <a:spcPct val="90000"/>
              </a:lnSpc>
              <a:spcBef>
                <a:spcPct val="0"/>
              </a:spcBef>
              <a:spcAft>
                <a:spcPct val="0"/>
              </a:spcAft>
            </a:pPr>
            <a:r>
              <a:rPr lang="en-US" sz="1500" b="0">
                <a:solidFill>
                  <a:srgbClr val="0A2240"/>
                </a:solidFill>
                <a:latin typeface="Arial"/>
                <a:cs typeface="Aira"/>
              </a:rPr>
              <a:t>FOR SUSTAINABLE AND EFFICIENT AIRCRAFT FINANCING </a:t>
            </a:r>
          </a:p>
        </p:txBody>
      </p:sp>
      <p:sp>
        <p:nvSpPr>
          <p:cNvPr id="28" name="TextBox 27"/>
          <p:cNvSpPr txBox="1"/>
          <p:nvPr userDrawn="1"/>
        </p:nvSpPr>
        <p:spPr>
          <a:xfrm>
            <a:off x="5449263" y="962449"/>
            <a:ext cx="2498054" cy="346247"/>
          </a:xfrm>
          <a:prstGeom prst="rect">
            <a:avLst/>
          </a:prstGeom>
          <a:noFill/>
        </p:spPr>
        <p:txBody>
          <a:bodyPr wrap="none" lIns="68579" tIns="34289" rIns="68579" bIns="34289" rtlCol="0">
            <a:spAutoFit/>
          </a:bodyPr>
          <a:lstStyle/>
          <a:p>
            <a:pPr algn="l"/>
            <a:r>
              <a:rPr lang="en-US" sz="1800" b="0">
                <a:solidFill>
                  <a:srgbClr val="0A2240"/>
                </a:solidFill>
                <a:latin typeface="Arial"/>
                <a:cs typeface="+mn-cs"/>
              </a:rPr>
              <a:t>CAPITAL PROVIDERS</a:t>
            </a:r>
          </a:p>
        </p:txBody>
      </p:sp>
      <p:sp>
        <p:nvSpPr>
          <p:cNvPr id="29" name="TextBox 28"/>
          <p:cNvSpPr txBox="1"/>
          <p:nvPr userDrawn="1"/>
        </p:nvSpPr>
        <p:spPr>
          <a:xfrm>
            <a:off x="5449263" y="1244514"/>
            <a:ext cx="1609093" cy="346247"/>
          </a:xfrm>
          <a:prstGeom prst="rect">
            <a:avLst/>
          </a:prstGeom>
          <a:noFill/>
        </p:spPr>
        <p:txBody>
          <a:bodyPr wrap="none" lIns="68579" tIns="34289" rIns="68579" bIns="34289" rtlCol="0">
            <a:spAutoFit/>
          </a:bodyPr>
          <a:lstStyle/>
          <a:p>
            <a:pPr algn="l"/>
            <a:r>
              <a:rPr lang="en-US" sz="1800" b="0">
                <a:solidFill>
                  <a:srgbClr val="0A2240"/>
                </a:solidFill>
                <a:latin typeface="Arial"/>
                <a:cs typeface="+mn-cs"/>
              </a:rPr>
              <a:t>CUSTOMERS</a:t>
            </a:r>
          </a:p>
        </p:txBody>
      </p:sp>
      <p:sp>
        <p:nvSpPr>
          <p:cNvPr id="30" name="TextBox 29"/>
          <p:cNvSpPr txBox="1"/>
          <p:nvPr userDrawn="1"/>
        </p:nvSpPr>
        <p:spPr>
          <a:xfrm>
            <a:off x="5449263" y="1526577"/>
            <a:ext cx="3699472" cy="346247"/>
          </a:xfrm>
          <a:prstGeom prst="rect">
            <a:avLst/>
          </a:prstGeom>
          <a:noFill/>
        </p:spPr>
        <p:txBody>
          <a:bodyPr wrap="none" lIns="68579" tIns="34289" rIns="68579" bIns="34289" rtlCol="0">
            <a:spAutoFit/>
          </a:bodyPr>
          <a:lstStyle/>
          <a:p>
            <a:pPr algn="l"/>
            <a:r>
              <a:rPr lang="en-US" sz="1800" b="0">
                <a:solidFill>
                  <a:srgbClr val="0A2240"/>
                </a:solidFill>
                <a:latin typeface="Arial"/>
                <a:cs typeface="+mn-cs"/>
              </a:rPr>
              <a:t>POLICY AND OPINION LEADERS</a:t>
            </a:r>
          </a:p>
        </p:txBody>
      </p:sp>
      <p:sp>
        <p:nvSpPr>
          <p:cNvPr id="31" name="TextBox 30"/>
          <p:cNvSpPr txBox="1"/>
          <p:nvPr userDrawn="1"/>
        </p:nvSpPr>
        <p:spPr>
          <a:xfrm>
            <a:off x="5449262" y="1808640"/>
            <a:ext cx="1331132" cy="346247"/>
          </a:xfrm>
          <a:prstGeom prst="rect">
            <a:avLst/>
          </a:prstGeom>
          <a:noFill/>
        </p:spPr>
        <p:txBody>
          <a:bodyPr wrap="none" lIns="68579" tIns="34289" rIns="68579" bIns="34289" rtlCol="0">
            <a:spAutoFit/>
          </a:bodyPr>
          <a:lstStyle/>
          <a:p>
            <a:pPr algn="l"/>
            <a:r>
              <a:rPr lang="en-US" sz="1800" b="0">
                <a:solidFill>
                  <a:srgbClr val="0A2240"/>
                </a:solidFill>
                <a:latin typeface="Arial"/>
                <a:cs typeface="+mn-cs"/>
              </a:rPr>
              <a:t>INSURERS</a:t>
            </a:r>
          </a:p>
        </p:txBody>
      </p:sp>
      <p:pic>
        <p:nvPicPr>
          <p:cNvPr id="32" name="Picture 3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58395" y="0"/>
            <a:ext cx="604931" cy="1085850"/>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56448" y="209327"/>
            <a:ext cx="1340470" cy="306329"/>
          </a:xfrm>
          <a:prstGeom prst="rect">
            <a:avLst/>
          </a:prstGeom>
        </p:spPr>
      </p:pic>
    </p:spTree>
    <p:extLst>
      <p:ext uri="{BB962C8B-B14F-4D97-AF65-F5344CB8AC3E}">
        <p14:creationId xmlns:p14="http://schemas.microsoft.com/office/powerpoint/2010/main" val="247211450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5"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ctrTitle"/>
          </p:nvPr>
        </p:nvSpPr>
        <p:spPr>
          <a:xfrm>
            <a:off x="685800" y="1257300"/>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422AA1F3-804E-4941-8340-9A78D4ACCC98}" type="slidenum">
              <a:rPr lang="en-US"/>
              <a:pPr>
                <a:defRPr/>
              </a:pPr>
              <a:t>‹#›</a:t>
            </a:fld>
            <a:endParaRPr lang="en-US"/>
          </a:p>
        </p:txBody>
      </p:sp>
    </p:spTree>
    <p:extLst>
      <p:ext uri="{BB962C8B-B14F-4D97-AF65-F5344CB8AC3E}">
        <p14:creationId xmlns:p14="http://schemas.microsoft.com/office/powerpoint/2010/main" val="305796063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idx="1"/>
          </p:nvPr>
        </p:nvSpPr>
        <p:spPr>
          <a:xfrm>
            <a:off x="457200" y="1200150"/>
            <a:ext cx="8229600" cy="2969514"/>
          </a:xfrm>
          <a:prstGeom prst="rect">
            <a:avLst/>
          </a:prstGeom>
        </p:spPr>
        <p:txBody>
          <a:bodyPr anchor="ctr"/>
          <a:lstStyle>
            <a:lvl1pPr marL="514350" indent="-514350">
              <a:buClrTx/>
              <a:buFont typeface="+mj-lt"/>
              <a:buAutoNum type="alphaUcPeriod"/>
              <a:defRPr sz="2800" b="1" i="1"/>
            </a:lvl1pPr>
            <a:lvl2pPr marL="520700" indent="-520700">
              <a:buClrTx/>
              <a:buFont typeface="Wingdings" panose="05000000000000000000" pitchFamily="2" charset="2"/>
              <a:buChar char="Q"/>
              <a:defRPr sz="2500"/>
            </a:lvl2pPr>
            <a:lvl3pPr marL="977900" indent="-393700">
              <a:buClrTx/>
              <a:buFont typeface="Arial" pitchFamily="34" charset="0"/>
              <a:buChar char="–"/>
              <a:defRPr sz="2200"/>
            </a:lvl3pPr>
            <a:lvl4pPr marL="1435100" indent="-346075">
              <a:buClrTx/>
              <a:buFont typeface="Arial" pitchFamily="34" charset="0"/>
              <a:buChar char="•"/>
              <a:defRPr sz="2000">
                <a:solidFill>
                  <a:schemeClr val="tx1"/>
                </a:solidFill>
              </a:defRPr>
            </a:lvl4pPr>
            <a:lvl5pPr marL="1828800" indent="-346075">
              <a:buClrTx/>
              <a:buFont typeface="Arial"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5"/>
          <p:cNvSpPr>
            <a:spLocks noGrp="1"/>
          </p:cNvSpPr>
          <p:nvPr>
            <p:ph type="sldNum" sz="quarter" idx="12"/>
          </p:nvPr>
        </p:nvSpPr>
        <p:spPr>
          <a:xfrm>
            <a:off x="457200" y="4743450"/>
            <a:ext cx="762000" cy="357188"/>
          </a:xfrm>
        </p:spPr>
        <p:txBody>
          <a:bodyPr/>
          <a:lstStyle>
            <a:lvl1pPr algn="ctr" fontAlgn="base">
              <a:spcBef>
                <a:spcPct val="0"/>
              </a:spcBef>
              <a:spcAft>
                <a:spcPct val="0"/>
              </a:spcAft>
              <a:defRPr sz="1400" b="1">
                <a:latin typeface="Arial"/>
                <a:cs typeface="Arial"/>
              </a:defRPr>
            </a:lvl1pPr>
          </a:lstStyle>
          <a:p>
            <a:pPr>
              <a:defRPr/>
            </a:pPr>
            <a:fld id="{57747FC7-6325-4BAF-8AEF-8E205C83E9C4}" type="slidenum">
              <a:rPr lang="en-US"/>
              <a:pPr>
                <a:defRPr/>
              </a:pPr>
              <a:t>‹#›</a:t>
            </a:fld>
            <a:endParaRPr lang="en-US"/>
          </a:p>
        </p:txBody>
      </p:sp>
    </p:spTree>
    <p:extLst>
      <p:ext uri="{BB962C8B-B14F-4D97-AF65-F5344CB8AC3E}">
        <p14:creationId xmlns:p14="http://schemas.microsoft.com/office/powerpoint/2010/main" val="176208177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Index">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idx="1"/>
          </p:nvPr>
        </p:nvSpPr>
        <p:spPr>
          <a:xfrm>
            <a:off x="457200" y="1257300"/>
            <a:ext cx="8229600" cy="2969514"/>
          </a:xfrm>
          <a:prstGeom prst="rect">
            <a:avLst/>
          </a:prstGeom>
        </p:spPr>
        <p:txBody>
          <a:bodyPr anchor="ctr"/>
          <a:lstStyle>
            <a:lvl1pPr marL="514350" indent="-514350">
              <a:buClrTx/>
              <a:buFont typeface="+mj-lt"/>
              <a:buAutoNum type="arabicPeriod"/>
              <a:defRPr sz="2500" b="0" i="0"/>
            </a:lvl1pPr>
            <a:lvl2pPr marL="520700" indent="-520700">
              <a:buClrTx/>
              <a:buFont typeface="Wingdings" panose="05000000000000000000" pitchFamily="2" charset="2"/>
              <a:buChar char="Q"/>
              <a:defRPr sz="2500"/>
            </a:lvl2pPr>
            <a:lvl3pPr marL="977900" indent="-457200">
              <a:buClrTx/>
              <a:buFont typeface="+mj-lt"/>
              <a:buAutoNum type="alphaLcParenR"/>
              <a:defRPr sz="1800"/>
            </a:lvl3pPr>
            <a:lvl4pPr marL="1371600" indent="-346075">
              <a:buClrTx/>
              <a:buFont typeface="Arial" pitchFamily="34" charset="0"/>
              <a:buChar char="•"/>
              <a:defRPr sz="2000">
                <a:solidFill>
                  <a:schemeClr val="tx1"/>
                </a:solidFill>
              </a:defRPr>
            </a:lvl4pPr>
            <a:lvl5pPr marL="1765300" indent="-346075">
              <a:buClrTx/>
              <a:buFont typeface="Arial" pitchFamily="34" charset="0"/>
              <a:buChar char="–"/>
              <a:defRPr sz="1800"/>
            </a:lvl5pPr>
          </a:lstStyle>
          <a:p>
            <a:pPr lvl="0"/>
            <a:r>
              <a:rPr lang="en-US"/>
              <a:t>Click to edit Master text styles</a:t>
            </a:r>
          </a:p>
          <a:p>
            <a:pPr lvl="2"/>
            <a:r>
              <a:rPr lang="en-US"/>
              <a:t>Second level</a:t>
            </a:r>
          </a:p>
          <a:p>
            <a:pPr lvl="3"/>
            <a:r>
              <a:rPr lang="en-US"/>
              <a:t>Third level</a:t>
            </a:r>
          </a:p>
          <a:p>
            <a:pPr lvl="4"/>
            <a:r>
              <a:rPr lang="en-US"/>
              <a:t>Fourth level</a:t>
            </a:r>
          </a:p>
          <a:p>
            <a:pPr lvl="4"/>
            <a:r>
              <a:rPr lang="en-US"/>
              <a:t>Fifth level</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5"/>
          <p:cNvSpPr>
            <a:spLocks noGrp="1"/>
          </p:cNvSpPr>
          <p:nvPr>
            <p:ph type="sldNum" sz="quarter" idx="12"/>
          </p:nvPr>
        </p:nvSpPr>
        <p:spPr>
          <a:xfrm>
            <a:off x="457200" y="4743450"/>
            <a:ext cx="762000" cy="357188"/>
          </a:xfrm>
        </p:spPr>
        <p:txBody>
          <a:bodyPr/>
          <a:lstStyle>
            <a:lvl1pPr algn="ctr" fontAlgn="base">
              <a:spcBef>
                <a:spcPct val="0"/>
              </a:spcBef>
              <a:spcAft>
                <a:spcPct val="0"/>
              </a:spcAft>
              <a:defRPr sz="1400" b="1">
                <a:latin typeface="Arial"/>
                <a:cs typeface="Arial"/>
              </a:defRPr>
            </a:lvl1pPr>
          </a:lstStyle>
          <a:p>
            <a:pPr>
              <a:defRPr/>
            </a:pPr>
            <a:fld id="{285C878F-0EF1-467D-9D4C-B942A6732263}" type="slidenum">
              <a:rPr lang="en-US"/>
              <a:pPr>
                <a:defRPr/>
              </a:pPr>
              <a:t>‹#›</a:t>
            </a:fld>
            <a:endParaRPr lang="en-US"/>
          </a:p>
        </p:txBody>
      </p:sp>
    </p:spTree>
    <p:extLst>
      <p:ext uri="{BB962C8B-B14F-4D97-AF65-F5344CB8AC3E}">
        <p14:creationId xmlns:p14="http://schemas.microsoft.com/office/powerpoint/2010/main" val="33938363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6A9270D9-F348-447E-8AF3-FC661AF2FD95}" type="slidenum">
              <a:rPr lang="en-US"/>
              <a:pPr>
                <a:defRPr/>
              </a:pPr>
              <a:t>‹#›</a:t>
            </a:fld>
            <a:endParaRPr lang="en-US"/>
          </a:p>
        </p:txBody>
      </p:sp>
    </p:spTree>
    <p:extLst>
      <p:ext uri="{BB962C8B-B14F-4D97-AF65-F5344CB8AC3E}">
        <p14:creationId xmlns:p14="http://schemas.microsoft.com/office/powerpoint/2010/main" val="42046100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296951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296951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59C22192-12FD-4C77-BE74-969A469E6491}" type="slidenum">
              <a:rPr lang="en-US"/>
              <a:pPr>
                <a:defRPr/>
              </a:pPr>
              <a:t>‹#›</a:t>
            </a:fld>
            <a:endParaRPr lang="en-US"/>
          </a:p>
        </p:txBody>
      </p:sp>
    </p:spTree>
    <p:extLst>
      <p:ext uri="{BB962C8B-B14F-4D97-AF65-F5344CB8AC3E}">
        <p14:creationId xmlns:p14="http://schemas.microsoft.com/office/powerpoint/2010/main" val="37248646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48945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48945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Slide Number Placeholder 8"/>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705744BF-175C-4EAC-A735-A80F9DA523F5}" type="slidenum">
              <a:rPr lang="en-US"/>
              <a:pPr>
                <a:defRPr/>
              </a:pPr>
              <a:t>‹#›</a:t>
            </a:fld>
            <a:endParaRPr lang="en-US"/>
          </a:p>
        </p:txBody>
      </p:sp>
    </p:spTree>
    <p:extLst>
      <p:ext uri="{BB962C8B-B14F-4D97-AF65-F5344CB8AC3E}">
        <p14:creationId xmlns:p14="http://schemas.microsoft.com/office/powerpoint/2010/main" val="159246415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4"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Slide Number Placeholder 8"/>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DC2C4489-420E-4305-AFA5-2B0896B507A7}" type="slidenum">
              <a:rPr lang="en-US"/>
              <a:pPr>
                <a:defRPr/>
              </a:pPr>
              <a:t>‹#›</a:t>
            </a:fld>
            <a:endParaRPr lang="en-US"/>
          </a:p>
        </p:txBody>
      </p:sp>
    </p:spTree>
    <p:extLst>
      <p:ext uri="{BB962C8B-B14F-4D97-AF65-F5344CB8AC3E}">
        <p14:creationId xmlns:p14="http://schemas.microsoft.com/office/powerpoint/2010/main" val="300964697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3"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4" name="Slide Number Placeholder 8"/>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C4D1D68B-2564-4436-95EB-88CC4EEBBE5A}" type="slidenum">
              <a:rPr lang="en-US"/>
              <a:pPr>
                <a:defRPr/>
              </a:pPr>
              <a:t>‹#›</a:t>
            </a:fld>
            <a:endParaRPr lang="en-US"/>
          </a:p>
        </p:txBody>
      </p:sp>
    </p:spTree>
    <p:extLst>
      <p:ext uri="{BB962C8B-B14F-4D97-AF65-F5344CB8AC3E}">
        <p14:creationId xmlns:p14="http://schemas.microsoft.com/office/powerpoint/2010/main" val="63527639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296951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296951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8" name="Slide Number Placeholder 5"/>
          <p:cNvSpPr>
            <a:spLocks noGrp="1"/>
          </p:cNvSpPr>
          <p:nvPr>
            <p:ph type="sldNum" sz="quarter" idx="12"/>
          </p:nvPr>
        </p:nvSpPr>
        <p:spPr>
          <a:xfrm>
            <a:off x="152400" y="4629151"/>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293792008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0243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1527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2F4B12F4-B83B-4E35-9334-625AA466640C}" type="slidenum">
              <a:rPr lang="en-US"/>
              <a:pPr>
                <a:defRPr/>
              </a:pPr>
              <a:t>‹#›</a:t>
            </a:fld>
            <a:endParaRPr lang="en-US"/>
          </a:p>
        </p:txBody>
      </p:sp>
    </p:spTree>
    <p:extLst>
      <p:ext uri="{BB962C8B-B14F-4D97-AF65-F5344CB8AC3E}">
        <p14:creationId xmlns:p14="http://schemas.microsoft.com/office/powerpoint/2010/main" val="11725414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65884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0289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3BD6C81A-7B7D-4467-8CC4-0621B293B11F}" type="slidenum">
              <a:rPr lang="en-US"/>
              <a:pPr>
                <a:defRPr/>
              </a:pPr>
              <a:t>‹#›</a:t>
            </a:fld>
            <a:endParaRPr lang="en-US"/>
          </a:p>
        </p:txBody>
      </p:sp>
    </p:spTree>
    <p:extLst>
      <p:ext uri="{BB962C8B-B14F-4D97-AF65-F5344CB8AC3E}">
        <p14:creationId xmlns:p14="http://schemas.microsoft.com/office/powerpoint/2010/main" val="242260861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39659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8B1A5368-8405-4E7D-9DC4-68ABA0C5AC09}" type="slidenum">
              <a:rPr lang="en-US"/>
              <a:pPr>
                <a:defRPr/>
              </a:pPr>
              <a:t>‹#›</a:t>
            </a:fld>
            <a:endParaRPr lang="en-US"/>
          </a:p>
        </p:txBody>
      </p:sp>
    </p:spTree>
    <p:extLst>
      <p:ext uri="{BB962C8B-B14F-4D97-AF65-F5344CB8AC3E}">
        <p14:creationId xmlns:p14="http://schemas.microsoft.com/office/powerpoint/2010/main" val="107189405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5"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ctrTitle"/>
          </p:nvPr>
        </p:nvSpPr>
        <p:spPr>
          <a:xfrm>
            <a:off x="685800" y="1257300"/>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6EC266D1-4A6C-43BC-8064-4D30DC9FC08E}" type="slidenum">
              <a:rPr lang="en-US"/>
              <a:pPr>
                <a:defRPr/>
              </a:pPr>
              <a:t>‹#›</a:t>
            </a:fld>
            <a:endParaRPr lang="en-US"/>
          </a:p>
        </p:txBody>
      </p:sp>
    </p:spTree>
    <p:extLst>
      <p:ext uri="{BB962C8B-B14F-4D97-AF65-F5344CB8AC3E}">
        <p14:creationId xmlns:p14="http://schemas.microsoft.com/office/powerpoint/2010/main" val="157076250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5"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ctrTitle"/>
          </p:nvPr>
        </p:nvSpPr>
        <p:spPr>
          <a:xfrm>
            <a:off x="685800" y="1257300"/>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3FBB99A8-EE48-485B-81F3-EBF5CB42D92D}" type="slidenum">
              <a:rPr lang="en-US"/>
              <a:pPr>
                <a:defRPr/>
              </a:pPr>
              <a:t>‹#›</a:t>
            </a:fld>
            <a:endParaRPr lang="en-US"/>
          </a:p>
        </p:txBody>
      </p:sp>
    </p:spTree>
    <p:extLst>
      <p:ext uri="{BB962C8B-B14F-4D97-AF65-F5344CB8AC3E}">
        <p14:creationId xmlns:p14="http://schemas.microsoft.com/office/powerpoint/2010/main" val="9394047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CA"/>
          </a:p>
        </p:txBody>
      </p:sp>
      <p:sp>
        <p:nvSpPr>
          <p:cNvPr id="6" name="Rectangle 5"/>
          <p:cNvSpPr>
            <a:spLocks noGrp="1" noChangeArrowheads="1"/>
          </p:cNvSpPr>
          <p:nvPr>
            <p:ph type="ftr" sz="quarter" idx="11"/>
          </p:nvPr>
        </p:nvSpPr>
        <p:spPr/>
        <p:txBody>
          <a:bodyPr/>
          <a:lstStyle>
            <a:lvl1pPr>
              <a:defRPr/>
            </a:lvl1pPr>
          </a:lstStyle>
          <a:p>
            <a:pPr>
              <a:defRPr/>
            </a:pPr>
            <a:endParaRPr lang="en-CA"/>
          </a:p>
        </p:txBody>
      </p:sp>
      <p:sp>
        <p:nvSpPr>
          <p:cNvPr id="7" name="Rectangle 6"/>
          <p:cNvSpPr>
            <a:spLocks noGrp="1" noChangeArrowheads="1"/>
          </p:cNvSpPr>
          <p:nvPr>
            <p:ph type="sldNum" sz="quarter" idx="12"/>
          </p:nvPr>
        </p:nvSpPr>
        <p:spPr/>
        <p:txBody>
          <a:bodyPr/>
          <a:lstStyle>
            <a:lvl1pPr>
              <a:defRPr/>
            </a:lvl1pPr>
          </a:lstStyle>
          <a:p>
            <a:pPr>
              <a:defRPr/>
            </a:pPr>
            <a:fld id="{7D5CC62E-7EC3-4E54-9274-FAEE81A82DBE}" type="slidenum">
              <a:rPr lang="en-CA"/>
              <a:pPr>
                <a:defRPr/>
              </a:pPr>
              <a:t>‹#›</a:t>
            </a:fld>
            <a:endParaRPr lang="en-CA"/>
          </a:p>
        </p:txBody>
      </p:sp>
    </p:spTree>
    <p:extLst>
      <p:ext uri="{BB962C8B-B14F-4D97-AF65-F5344CB8AC3E}">
        <p14:creationId xmlns:p14="http://schemas.microsoft.com/office/powerpoint/2010/main" val="101351162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224385086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179343521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7" y="1282304"/>
            <a:ext cx="7886700" cy="2139553"/>
          </a:xfrm>
        </p:spPr>
        <p:txBody>
          <a:bodyPr anchor="b"/>
          <a:lstStyle>
            <a:lvl1pPr>
              <a:defRPr sz="45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37476629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48945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48945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Slide Number Placeholder 5"/>
          <p:cNvSpPr>
            <a:spLocks noGrp="1"/>
          </p:cNvSpPr>
          <p:nvPr>
            <p:ph type="sldNum" sz="quarter" idx="12"/>
          </p:nvPr>
        </p:nvSpPr>
        <p:spPr>
          <a:xfrm>
            <a:off x="152400" y="4629151"/>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147393239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369218"/>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29150" y="1369218"/>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2120145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29151575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58928336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560198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MX"/>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427048166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195674922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27504427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3"/>
            <a:ext cx="1971675" cy="4358879"/>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0" y="273843"/>
            <a:ext cx="5800725" cy="435887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86D7B89A-634C-441B-BE9F-D1556B6BF399}" type="datetimeFigureOut">
              <a:rPr lang="es-MX" smtClean="0">
                <a:solidFill>
                  <a:prstClr val="black">
                    <a:tint val="75000"/>
                  </a:prstClr>
                </a:solidFill>
              </a:rPr>
              <a:t>15/10/2018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935519E-670E-4448-9F78-E7E55AE98E41}" type="slidenum">
              <a:rPr lang="es-MX" smtClean="0">
                <a:solidFill>
                  <a:prstClr val="black">
                    <a:tint val="75000"/>
                  </a:prstClr>
                </a:solidFill>
              </a:rPr>
              <a:t>‹#›</a:t>
            </a:fld>
            <a:endParaRPr lang="es-MX">
              <a:solidFill>
                <a:prstClr val="black">
                  <a:tint val="75000"/>
                </a:prstClr>
              </a:solidFill>
            </a:endParaRPr>
          </a:p>
        </p:txBody>
      </p:sp>
    </p:spTree>
    <p:extLst>
      <p:ext uri="{BB962C8B-B14F-4D97-AF65-F5344CB8AC3E}">
        <p14:creationId xmlns:p14="http://schemas.microsoft.com/office/powerpoint/2010/main" val="78231289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with bar">
    <p:spTree>
      <p:nvGrpSpPr>
        <p:cNvPr id="1" name=""/>
        <p:cNvGrpSpPr/>
        <p:nvPr/>
      </p:nvGrpSpPr>
      <p:grpSpPr>
        <a:xfrm>
          <a:off x="0" y="0"/>
          <a:ext cx="0" cy="0"/>
          <a:chOff x="0" y="0"/>
          <a:chExt cx="0" cy="0"/>
        </a:xfrm>
      </p:grpSpPr>
      <p:sp>
        <p:nvSpPr>
          <p:cNvPr id="2" name="Title 1"/>
          <p:cNvSpPr>
            <a:spLocks noGrp="1"/>
          </p:cNvSpPr>
          <p:nvPr>
            <p:ph type="title"/>
          </p:nvPr>
        </p:nvSpPr>
        <p:spPr>
          <a:xfrm>
            <a:off x="414339" y="144019"/>
            <a:ext cx="8301037" cy="332399"/>
          </a:xfrm>
        </p:spPr>
        <p:txBody>
          <a:bodyPr/>
          <a:lstStyle/>
          <a:p>
            <a:r>
              <a:rPr lang="en-US"/>
              <a:t>Click to edit Master title style</a:t>
            </a:r>
          </a:p>
        </p:txBody>
      </p:sp>
      <p:sp>
        <p:nvSpPr>
          <p:cNvPr id="7" name="Text Placeholder 8"/>
          <p:cNvSpPr>
            <a:spLocks noGrp="1"/>
          </p:cNvSpPr>
          <p:nvPr>
            <p:ph type="body" sz="quarter" idx="12"/>
          </p:nvPr>
        </p:nvSpPr>
        <p:spPr>
          <a:xfrm>
            <a:off x="434977" y="4566998"/>
            <a:ext cx="8220075" cy="276999"/>
          </a:xfrm>
          <a:gradFill>
            <a:gsLst>
              <a:gs pos="0">
                <a:srgbClr val="A56817">
                  <a:gamma/>
                  <a:shade val="46275"/>
                  <a:invGamma/>
                </a:srgbClr>
              </a:gs>
              <a:gs pos="100000">
                <a:srgbClr val="A56817"/>
              </a:gs>
            </a:gsLst>
            <a:lin ang="5400000" scaled="1"/>
          </a:gradFill>
          <a:effectLst>
            <a:outerShdw blurRad="50800" dist="50800" dir="5400000" algn="ctr" rotWithShape="0">
              <a:schemeClr val="bg1">
                <a:lumMod val="65000"/>
              </a:schemeClr>
            </a:outerShdw>
          </a:effectLst>
        </p:spPr>
        <p:txBody>
          <a:bodyPr lIns="34290" rIns="34290"/>
          <a:lstStyle>
            <a:lvl1pPr algn="ctr">
              <a:buNone/>
              <a:defRPr sz="1400" b="1" i="1">
                <a:solidFill>
                  <a:schemeClr val="bg1"/>
                </a:solidFill>
                <a:effectLst>
                  <a:outerShdw blurRad="38100" dist="38100" dir="2700000" algn="tl">
                    <a:srgbClr val="000000">
                      <a:alpha val="43137"/>
                    </a:srgbClr>
                  </a:outerShdw>
                </a:effectLst>
              </a:defRPr>
            </a:lvl1pPr>
            <a:lvl2pPr algn="ctr">
              <a:buNone/>
              <a:defRPr sz="1400" b="0" i="1">
                <a:solidFill>
                  <a:schemeClr val="bg1"/>
                </a:solidFill>
                <a:effectLst>
                  <a:outerShdw blurRad="38100" dist="38100" dir="2700000" algn="tl">
                    <a:srgbClr val="000000">
                      <a:alpha val="43137"/>
                    </a:srgbClr>
                  </a:outerShdw>
                </a:effectLst>
              </a:defRPr>
            </a:lvl2pPr>
            <a:lvl3pPr algn="ctr">
              <a:buNone/>
              <a:defRPr sz="1400" b="0" i="1">
                <a:solidFill>
                  <a:schemeClr val="bg1"/>
                </a:solidFill>
                <a:effectLst>
                  <a:outerShdw blurRad="38100" dist="38100" dir="2700000" algn="tl">
                    <a:srgbClr val="000000">
                      <a:alpha val="43137"/>
                    </a:srgbClr>
                  </a:outerShdw>
                </a:effectLst>
              </a:defRPr>
            </a:lvl3pPr>
            <a:lvl4pPr algn="ctr">
              <a:buNone/>
              <a:defRPr sz="1400" b="0" i="1">
                <a:solidFill>
                  <a:schemeClr val="bg1"/>
                </a:solidFill>
                <a:effectLst>
                  <a:outerShdw blurRad="38100" dist="38100" dir="2700000" algn="tl">
                    <a:srgbClr val="000000">
                      <a:alpha val="43137"/>
                    </a:srgbClr>
                  </a:outerShdw>
                </a:effectLst>
              </a:defRPr>
            </a:lvl4pPr>
            <a:lvl5pPr algn="ctr">
              <a:buNone/>
              <a:defRPr sz="1400" b="0" i="1">
                <a:solidFill>
                  <a:schemeClr val="bg1"/>
                </a:solidFill>
                <a:effectLst>
                  <a:outerShdw blurRad="38100" dist="38100" dir="2700000" algn="tl">
                    <a:srgbClr val="000000">
                      <a:alpha val="43137"/>
                    </a:srgbClr>
                  </a:outerShdw>
                </a:effectLst>
              </a:defRPr>
            </a:lvl5pPr>
          </a:lstStyle>
          <a:p>
            <a:pPr lvl="0"/>
            <a:r>
              <a:rPr lang="en-US"/>
              <a:t>Click to edit Master text styles</a:t>
            </a:r>
          </a:p>
        </p:txBody>
      </p:sp>
      <p:sp>
        <p:nvSpPr>
          <p:cNvPr id="4" name="Rectangle 6"/>
          <p:cNvSpPr>
            <a:spLocks noGrp="1" noChangeArrowheads="1"/>
          </p:cNvSpPr>
          <p:nvPr>
            <p:ph type="sldNum" sz="quarter" idx="13"/>
          </p:nvPr>
        </p:nvSpPr>
        <p:spPr/>
        <p:txBody>
          <a:bodyPr/>
          <a:lstStyle>
            <a:lvl1pPr>
              <a:defRPr>
                <a:cs typeface="Arial" pitchFamily="34" charset="0"/>
              </a:defRPr>
            </a:lvl1pPr>
          </a:lstStyle>
          <a:p>
            <a:pPr>
              <a:defRPr/>
            </a:pPr>
            <a:fld id="{205D8528-26FF-4C78-AF5D-92BC6C941C59}" type="slidenum">
              <a:rPr lang="en-US" altLang="es-MX">
                <a:solidFill>
                  <a:prstClr val="black">
                    <a:tint val="75000"/>
                  </a:prstClr>
                </a:solidFill>
              </a:rPr>
              <a:pPr>
                <a:defRPr/>
              </a:pPr>
              <a:t>‹#›</a:t>
            </a:fld>
            <a:endParaRPr lang="en-US" altLang="es-MX">
              <a:solidFill>
                <a:prstClr val="black">
                  <a:tint val="75000"/>
                </a:prstClr>
              </a:solidFill>
            </a:endParaRPr>
          </a:p>
        </p:txBody>
      </p:sp>
    </p:spTree>
    <p:extLst>
      <p:ext uri="{BB962C8B-B14F-4D97-AF65-F5344CB8AC3E}">
        <p14:creationId xmlns:p14="http://schemas.microsoft.com/office/powerpoint/2010/main" val="92559696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397669" y="1085851"/>
            <a:ext cx="1899761" cy="2553176"/>
          </a:xfrm>
          <a:prstGeom prst="rect">
            <a:avLst/>
          </a:prstGeom>
          <a:noFill/>
          <a:ln w="0" cmpd="sng">
            <a:noFill/>
            <a:prstDash val="solid"/>
          </a:ln>
        </p:spPr>
        <p:txBody>
          <a:bodyPr vert="horz" lIns="0" tIns="61436" rIns="0" bIns="0" anchor="t"/>
          <a:lstStyle>
            <a:lvl1pPr marL="0" marR="0" indent="0" algn="l">
              <a:lnSpc>
                <a:spcPts val="5625"/>
              </a:lnSpc>
              <a:spcBef>
                <a:spcPct val="0"/>
              </a:spcBef>
              <a:spcAft>
                <a:spcPct val="0"/>
              </a:spcAft>
              <a:defRPr/>
            </a:lvl1pPr>
          </a:lstStyle>
          <a:p>
            <a:pPr marL="0" marR="0" indent="0" algn="l">
              <a:lnSpc>
                <a:spcPts val="3700"/>
              </a:lnSpc>
              <a:spcAft>
                <a:spcPct val="0"/>
              </a:spcAft>
            </a:pPr>
            <a:r>
              <a:rPr lang="en-US" sz="3000" spc="-8">
                <a:solidFill>
                  <a:srgbClr val="FFFFFF"/>
                </a:solidFill>
                <a:latin typeface="Arial" panose="02020603050405020304" pitchFamily="2"/>
              </a:rPr>
              <a:t>CURRENT AIRCRAFT FINANCE MARKET OUTLOOK </a:t>
            </a:r>
          </a:p>
          <a:p>
            <a:pPr marL="0" marR="0" indent="0" algn="l">
              <a:lnSpc>
                <a:spcPts val="7500"/>
              </a:lnSpc>
              <a:spcBef>
                <a:spcPct val="0"/>
              </a:spcBef>
              <a:spcAft>
                <a:spcPct val="0"/>
              </a:spcAft>
            </a:pPr>
            <a:r>
              <a:rPr lang="en-US" sz="5400" spc="-75">
                <a:solidFill>
                  <a:srgbClr val="FFFFFF"/>
                </a:solidFill>
                <a:latin typeface="Arial" panose="02020603050405020304" pitchFamily="2"/>
              </a:rPr>
              <a:t>2018 </a:t>
            </a:r>
          </a:p>
        </p:txBody>
      </p:sp>
      <p:sp>
        <p:nvSpPr>
          <p:cNvPr id="6" name="Text Placeholder 5"/>
          <p:cNvSpPr>
            <a:spLocks noGrp="1"/>
          </p:cNvSpPr>
          <p:nvPr>
            <p:ph type="body" idx="1"/>
          </p:nvPr>
        </p:nvSpPr>
        <p:spPr>
          <a:xfrm>
            <a:off x="411480" y="4052887"/>
            <a:ext cx="2036921" cy="435293"/>
          </a:xfrm>
          <a:prstGeom prst="rect">
            <a:avLst/>
          </a:prstGeom>
          <a:noFill/>
          <a:ln w="0" cmpd="sng">
            <a:noFill/>
            <a:prstDash val="solid"/>
          </a:ln>
        </p:spPr>
        <p:txBody>
          <a:bodyPr vert="horz" lIns="0" tIns="0" rIns="0" bIns="0" anchor="t"/>
          <a:lstStyle>
            <a:lvl1pPr marL="0" marR="0" indent="0" algn="l">
              <a:lnSpc>
                <a:spcPts val="1500"/>
              </a:lnSpc>
              <a:spcBef>
                <a:spcPts val="371"/>
              </a:spcBef>
              <a:spcAft>
                <a:spcPct val="0"/>
              </a:spcAft>
              <a:defRPr/>
            </a:lvl1pPr>
          </a:lstStyle>
          <a:p>
            <a:pPr marL="0" marR="0" indent="0" algn="l">
              <a:lnSpc>
                <a:spcPts val="2000"/>
              </a:lnSpc>
              <a:spcAft>
                <a:spcPct val="0"/>
              </a:spcAft>
            </a:pPr>
            <a:r>
              <a:rPr lang="en-US" sz="1400" spc="-26">
                <a:solidFill>
                  <a:srgbClr val="FFFFFF"/>
                </a:solidFill>
                <a:latin typeface="Arial" panose="02020603050405020304" pitchFamily="2"/>
              </a:rPr>
              <a:t>Kostya Zolotusky </a:t>
            </a:r>
          </a:p>
          <a:p>
            <a:pPr marL="0" marR="0" indent="0" algn="l">
              <a:lnSpc>
                <a:spcPts val="2000"/>
              </a:lnSpc>
              <a:spcBef>
                <a:spcPts val="495"/>
              </a:spcBef>
              <a:spcAft>
                <a:spcPct val="0"/>
              </a:spcAft>
            </a:pPr>
            <a:r>
              <a:rPr lang="en-US" sz="1400" spc="-45">
                <a:solidFill>
                  <a:srgbClr val="FFFFFF"/>
                </a:solidFill>
                <a:latin typeface="Arial" panose="02020603050405020304" pitchFamily="2"/>
              </a:rPr>
              <a:t>Boeing Capital Corporation </a:t>
            </a:r>
          </a:p>
        </p:txBody>
      </p:sp>
      <p:sp>
        <p:nvSpPr>
          <p:cNvPr id="7" name="Text Placeholder 6"/>
          <p:cNvSpPr>
            <a:spLocks noGrp="1"/>
          </p:cNvSpPr>
          <p:nvPr>
            <p:ph type="body" idx="2"/>
          </p:nvPr>
        </p:nvSpPr>
        <p:spPr>
          <a:xfrm>
            <a:off x="448151" y="5006817"/>
            <a:ext cx="1143000" cy="68104"/>
          </a:xfrm>
          <a:prstGeom prst="rect">
            <a:avLst/>
          </a:prstGeom>
          <a:noFill/>
          <a:ln w="0" cmpd="sng">
            <a:noFill/>
            <a:prstDash val="solid"/>
          </a:ln>
        </p:spPr>
        <p:txBody>
          <a:bodyPr vert="horz" lIns="0" tIns="476" rIns="0" bIns="0" anchor="t"/>
          <a:lstStyle>
            <a:lvl1pPr marL="0" marR="0" indent="0" algn="l">
              <a:lnSpc>
                <a:spcPts val="525"/>
              </a:lnSpc>
              <a:spcAft>
                <a:spcPts val="8"/>
              </a:spcAft>
              <a:defRPr/>
            </a:lvl1pPr>
          </a:lstStyle>
          <a:p>
            <a:pPr marL="0" marR="0" indent="0" algn="l">
              <a:lnSpc>
                <a:spcPts val="700"/>
              </a:lnSpc>
              <a:spcAft>
                <a:spcPts val="10"/>
              </a:spcAft>
            </a:pPr>
            <a:r>
              <a:rPr lang="en-US" sz="500" spc="-11">
                <a:solidFill>
                  <a:srgbClr val="A5ACB6"/>
                </a:solidFill>
                <a:latin typeface="Arial" panose="02020603050405020304" pitchFamily="2"/>
              </a:rPr>
              <a:t>Copyright © 2017 Boeing. All rights reserved. </a:t>
            </a:r>
          </a:p>
        </p:txBody>
      </p:sp>
      <p:sp>
        <p:nvSpPr>
          <p:cNvPr id="8" name="Text Placeholder 7"/>
          <p:cNvSpPr>
            <a:spLocks noGrp="1"/>
          </p:cNvSpPr>
          <p:nvPr>
            <p:ph type="body" idx="3"/>
          </p:nvPr>
        </p:nvSpPr>
        <p:spPr>
          <a:xfrm>
            <a:off x="4037172" y="4970621"/>
            <a:ext cx="1078706" cy="109538"/>
          </a:xfrm>
          <a:prstGeom prst="rect">
            <a:avLst/>
          </a:prstGeom>
          <a:noFill/>
          <a:ln w="0" cmpd="sng">
            <a:noFill/>
            <a:prstDash val="solid"/>
          </a:ln>
        </p:spPr>
        <p:txBody>
          <a:bodyPr vert="horz" lIns="0" tIns="476" rIns="0" bIns="0" anchor="t"/>
          <a:lstStyle>
            <a:lvl1pPr marL="0" marR="0" indent="0" algn="ctr">
              <a:lnSpc>
                <a:spcPts val="825"/>
              </a:lnSpc>
              <a:spcAft>
                <a:spcPct val="0"/>
              </a:spcAft>
              <a:defRPr/>
            </a:lvl1pPr>
          </a:lstStyle>
          <a:p>
            <a:pPr marL="0" marR="0" indent="0" algn="ctr">
              <a:lnSpc>
                <a:spcPts val="1100"/>
              </a:lnSpc>
              <a:spcAft>
                <a:spcPct val="0"/>
              </a:spcAft>
            </a:pPr>
            <a:r>
              <a:rPr lang="en-US" sz="800" b="1" spc="-30">
                <a:solidFill>
                  <a:srgbClr val="FFFFFF"/>
                </a:solidFill>
                <a:latin typeface="Arial" panose="02020603050405020304" pitchFamily="2"/>
              </a:rPr>
              <a:t>BOEING PROPRIETARY </a:t>
            </a:r>
          </a:p>
        </p:txBody>
      </p:sp>
    </p:spTree>
    <p:extLst>
      <p:ext uri="{BB962C8B-B14F-4D97-AF65-F5344CB8AC3E}">
        <p14:creationId xmlns:p14="http://schemas.microsoft.com/office/powerpoint/2010/main" val="7954210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4"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5"/>
          <p:cNvSpPr>
            <a:spLocks noGrp="1"/>
          </p:cNvSpPr>
          <p:nvPr>
            <p:ph type="sldNum" sz="quarter" idx="12"/>
          </p:nvPr>
        </p:nvSpPr>
        <p:spPr>
          <a:xfrm>
            <a:off x="152400" y="4629151"/>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323679749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2F01FDB-1504-43FC-B427-24B3707E7401}" type="datetimeFigureOut">
              <a:rPr lang="en-US" altLang="en-US"/>
              <a:t>10/15/2018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DEF19D6-8E68-46CE-B382-203CDEF5131A}" type="slidenum">
              <a:rPr lang="en-US" altLang="en-US"/>
              <a:t>‹#›</a:t>
            </a:fld>
            <a:endParaRPr lang="en-US" altLang="en-US"/>
          </a:p>
        </p:txBody>
      </p:sp>
    </p:spTree>
    <p:extLst>
      <p:ext uri="{BB962C8B-B14F-4D97-AF65-F5344CB8AC3E}">
        <p14:creationId xmlns:p14="http://schemas.microsoft.com/office/powerpoint/2010/main" val="387125298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44F2BED-BFAF-4A91-9974-21A96447C221}" type="datetimeFigureOut">
              <a:rPr lang="en-US" altLang="en-US"/>
              <a:t>10/15/2018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10D5848-B646-4B40-96EA-18EB1F0DF6DE}" type="slidenum">
              <a:rPr lang="en-US" altLang="en-US"/>
              <a:t>‹#›</a:t>
            </a:fld>
            <a:endParaRPr lang="en-US" altLang="en-US"/>
          </a:p>
        </p:txBody>
      </p:sp>
    </p:spTree>
    <p:extLst>
      <p:ext uri="{BB962C8B-B14F-4D97-AF65-F5344CB8AC3E}">
        <p14:creationId xmlns:p14="http://schemas.microsoft.com/office/powerpoint/2010/main" val="398687246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C78408-EF84-48E0-85C8-60FCEC2F83E6}" type="datetimeFigureOut">
              <a:rPr lang="en-US" altLang="en-US"/>
              <a:t>10/15/2018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424AFB-EABF-435E-B6C1-8000F2F8A777}" type="slidenum">
              <a:rPr lang="en-US" altLang="en-US"/>
              <a:t>‹#›</a:t>
            </a:fld>
            <a:endParaRPr lang="en-US" altLang="en-US"/>
          </a:p>
        </p:txBody>
      </p:sp>
    </p:spTree>
    <p:extLst>
      <p:ext uri="{BB962C8B-B14F-4D97-AF65-F5344CB8AC3E}">
        <p14:creationId xmlns:p14="http://schemas.microsoft.com/office/powerpoint/2010/main" val="207310032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764B5A45-9356-4D9B-895D-2E0813D4BE93}" type="datetimeFigureOut">
              <a:rPr lang="en-US" altLang="en-US"/>
              <a:t>10/15/2018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FE2F984F-586C-428B-8B0A-68CD08DB6CF6}" type="slidenum">
              <a:rPr lang="en-US" altLang="en-US"/>
              <a:t>‹#›</a:t>
            </a:fld>
            <a:endParaRPr lang="en-US" altLang="en-US"/>
          </a:p>
        </p:txBody>
      </p:sp>
    </p:spTree>
    <p:extLst>
      <p:ext uri="{BB962C8B-B14F-4D97-AF65-F5344CB8AC3E}">
        <p14:creationId xmlns:p14="http://schemas.microsoft.com/office/powerpoint/2010/main" val="376379232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6BE866C-A968-4CA4-AD07-B48E34E02272}" type="datetimeFigureOut">
              <a:rPr lang="en-US" altLang="en-US"/>
              <a:t>10/15/2018</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50B0B715-E897-4BD0-98C2-C14942B9AAF9}" type="slidenum">
              <a:rPr lang="en-US" altLang="en-US"/>
              <a:t>‹#›</a:t>
            </a:fld>
            <a:endParaRPr lang="en-US" altLang="en-US"/>
          </a:p>
        </p:txBody>
      </p:sp>
    </p:spTree>
    <p:extLst>
      <p:ext uri="{BB962C8B-B14F-4D97-AF65-F5344CB8AC3E}">
        <p14:creationId xmlns:p14="http://schemas.microsoft.com/office/powerpoint/2010/main" val="278598006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02B847C-7A03-4690-9A58-7B45F4B6935E}" type="datetimeFigureOut">
              <a:rPr lang="en-US" altLang="en-US"/>
              <a:t>10/15/2018</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74D628EB-1489-46AD-9B31-9A8F4CFDBD05}" type="slidenum">
              <a:rPr lang="en-US" altLang="en-US"/>
              <a:t>‹#›</a:t>
            </a:fld>
            <a:endParaRPr lang="en-US" altLang="en-US"/>
          </a:p>
        </p:txBody>
      </p:sp>
    </p:spTree>
    <p:extLst>
      <p:ext uri="{BB962C8B-B14F-4D97-AF65-F5344CB8AC3E}">
        <p14:creationId xmlns:p14="http://schemas.microsoft.com/office/powerpoint/2010/main" val="293826568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E78AE7-06D3-468E-A572-78ACD2BAC1B1}" type="datetimeFigureOut">
              <a:rPr lang="en-US" altLang="en-US"/>
              <a:t>10/15/2018</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9CB4ED97-8611-41E9-8C4F-58E62E4F9AF0}" type="slidenum">
              <a:rPr lang="en-US" altLang="en-US"/>
              <a:t>‹#›</a:t>
            </a:fld>
            <a:endParaRPr lang="en-US" altLang="en-US"/>
          </a:p>
        </p:txBody>
      </p:sp>
    </p:spTree>
    <p:extLst>
      <p:ext uri="{BB962C8B-B14F-4D97-AF65-F5344CB8AC3E}">
        <p14:creationId xmlns:p14="http://schemas.microsoft.com/office/powerpoint/2010/main" val="20112478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3025F4D-CF08-43FA-A37F-591E59E22CEF}" type="datetimeFigureOut">
              <a:rPr lang="en-US" altLang="en-US"/>
              <a:t>10/15/2018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4CE6F5F-18CD-4901-BE8E-E97476C0E945}" type="slidenum">
              <a:rPr lang="en-US" altLang="en-US"/>
              <a:t>‹#›</a:t>
            </a:fld>
            <a:endParaRPr lang="en-US" altLang="en-US"/>
          </a:p>
        </p:txBody>
      </p:sp>
    </p:spTree>
    <p:extLst>
      <p:ext uri="{BB962C8B-B14F-4D97-AF65-F5344CB8AC3E}">
        <p14:creationId xmlns:p14="http://schemas.microsoft.com/office/powerpoint/2010/main" val="3656290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242377-5029-4323-BAAF-A15E81ECB08B}" type="datetimeFigureOut">
              <a:rPr lang="en-US" altLang="en-US"/>
              <a:t>10/15/2018</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5680FB9-4A2B-4973-BB12-608D0AA3A664}" type="slidenum">
              <a:rPr lang="en-US" altLang="en-US"/>
              <a:t>‹#›</a:t>
            </a:fld>
            <a:endParaRPr lang="en-US" altLang="en-US"/>
          </a:p>
        </p:txBody>
      </p:sp>
    </p:spTree>
    <p:extLst>
      <p:ext uri="{BB962C8B-B14F-4D97-AF65-F5344CB8AC3E}">
        <p14:creationId xmlns:p14="http://schemas.microsoft.com/office/powerpoint/2010/main" val="122180059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63D4D8-F1E2-427A-960A-76F92CE87684}" type="datetimeFigureOut">
              <a:rPr lang="en-US" altLang="en-US"/>
              <a:t>10/15/2018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7B0DD30-33F5-4B3A-AF9D-70F3979904AB}" type="slidenum">
              <a:rPr lang="en-US" altLang="en-US"/>
              <a:t>‹#›</a:t>
            </a:fld>
            <a:endParaRPr lang="en-US" altLang="en-US"/>
          </a:p>
        </p:txBody>
      </p:sp>
    </p:spTree>
    <p:extLst>
      <p:ext uri="{BB962C8B-B14F-4D97-AF65-F5344CB8AC3E}">
        <p14:creationId xmlns:p14="http://schemas.microsoft.com/office/powerpoint/2010/main" val="313509231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3"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Slide Number Placeholder 5"/>
          <p:cNvSpPr>
            <a:spLocks noGrp="1"/>
          </p:cNvSpPr>
          <p:nvPr>
            <p:ph type="sldNum" sz="quarter" idx="12"/>
          </p:nvPr>
        </p:nvSpPr>
        <p:spPr>
          <a:xfrm>
            <a:off x="152400" y="4629151"/>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137923892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C2944D0-C10C-4D31-B4CD-1A497C0751A7}" type="datetimeFigureOut">
              <a:rPr lang="en-US" altLang="en-US"/>
              <a:t>10/15/2018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4EC0B0-271C-47EA-A9D9-DB75A4535D25}" type="slidenum">
              <a:rPr lang="en-US" altLang="en-US"/>
              <a:t>‹#›</a:t>
            </a:fld>
            <a:endParaRPr lang="en-US" altLang="en-US"/>
          </a:p>
        </p:txBody>
      </p:sp>
    </p:spTree>
    <p:extLst>
      <p:ext uri="{BB962C8B-B14F-4D97-AF65-F5344CB8AC3E}">
        <p14:creationId xmlns:p14="http://schemas.microsoft.com/office/powerpoint/2010/main" val="234202782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5"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ctrTitle"/>
          </p:nvPr>
        </p:nvSpPr>
        <p:spPr>
          <a:xfrm>
            <a:off x="685800" y="1257300"/>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422AA1F3-804E-4941-8340-9A78D4ACCC98}" type="slidenum">
              <a:rPr lang="en-US"/>
              <a:pPr>
                <a:defRPr/>
              </a:pPr>
              <a:t>‹#›</a:t>
            </a:fld>
            <a:endParaRPr lang="en-US"/>
          </a:p>
        </p:txBody>
      </p:sp>
    </p:spTree>
    <p:extLst>
      <p:ext uri="{BB962C8B-B14F-4D97-AF65-F5344CB8AC3E}">
        <p14:creationId xmlns:p14="http://schemas.microsoft.com/office/powerpoint/2010/main" val="178899639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idx="1"/>
          </p:nvPr>
        </p:nvSpPr>
        <p:spPr>
          <a:xfrm>
            <a:off x="457200" y="1200150"/>
            <a:ext cx="8229600" cy="2969514"/>
          </a:xfrm>
          <a:prstGeom prst="rect">
            <a:avLst/>
          </a:prstGeom>
        </p:spPr>
        <p:txBody>
          <a:bodyPr anchor="ctr"/>
          <a:lstStyle>
            <a:lvl1pPr marL="514350" indent="-514350">
              <a:buClrTx/>
              <a:buFont typeface="+mj-lt"/>
              <a:buAutoNum type="alphaUcPeriod"/>
              <a:defRPr sz="2800" b="1" i="1"/>
            </a:lvl1pPr>
            <a:lvl2pPr marL="520700" indent="-520700">
              <a:buClrTx/>
              <a:buFont typeface="Wingdings" panose="05000000000000000000" pitchFamily="2" charset="2"/>
              <a:buChar char="Q"/>
              <a:defRPr sz="2500"/>
            </a:lvl2pPr>
            <a:lvl3pPr marL="977900" indent="-393700">
              <a:buClrTx/>
              <a:buFont typeface="Arial" pitchFamily="34" charset="0"/>
              <a:buChar char="–"/>
              <a:defRPr sz="2200"/>
            </a:lvl3pPr>
            <a:lvl4pPr marL="1435100" indent="-346075">
              <a:buClrTx/>
              <a:buFont typeface="Arial" pitchFamily="34" charset="0"/>
              <a:buChar char="•"/>
              <a:defRPr sz="2000">
                <a:solidFill>
                  <a:schemeClr val="tx1"/>
                </a:solidFill>
              </a:defRPr>
            </a:lvl4pPr>
            <a:lvl5pPr marL="1828800" indent="-346075">
              <a:buClrTx/>
              <a:buFont typeface="Arial"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5"/>
          <p:cNvSpPr>
            <a:spLocks noGrp="1"/>
          </p:cNvSpPr>
          <p:nvPr>
            <p:ph type="sldNum" sz="quarter" idx="12"/>
          </p:nvPr>
        </p:nvSpPr>
        <p:spPr>
          <a:xfrm>
            <a:off x="457200" y="4743450"/>
            <a:ext cx="762000" cy="357188"/>
          </a:xfrm>
        </p:spPr>
        <p:txBody>
          <a:bodyPr/>
          <a:lstStyle>
            <a:lvl1pPr algn="ctr" fontAlgn="base">
              <a:spcBef>
                <a:spcPct val="0"/>
              </a:spcBef>
              <a:spcAft>
                <a:spcPct val="0"/>
              </a:spcAft>
              <a:defRPr sz="1400" b="1">
                <a:latin typeface="Arial"/>
                <a:cs typeface="Arial"/>
              </a:defRPr>
            </a:lvl1pPr>
          </a:lstStyle>
          <a:p>
            <a:pPr>
              <a:defRPr/>
            </a:pPr>
            <a:fld id="{57747FC7-6325-4BAF-8AEF-8E205C83E9C4}" type="slidenum">
              <a:rPr lang="en-US"/>
              <a:pPr>
                <a:defRPr/>
              </a:pPr>
              <a:t>‹#›</a:t>
            </a:fld>
            <a:endParaRPr lang="en-US"/>
          </a:p>
        </p:txBody>
      </p:sp>
    </p:spTree>
    <p:extLst>
      <p:ext uri="{BB962C8B-B14F-4D97-AF65-F5344CB8AC3E}">
        <p14:creationId xmlns:p14="http://schemas.microsoft.com/office/powerpoint/2010/main" val="309515188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Index">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lgn="l">
              <a:defRPr sz="3600" b="1"/>
            </a:lvl1pPr>
          </a:lstStyle>
          <a:p>
            <a:r>
              <a:rPr lang="en-US"/>
              <a:t>Click to edit Master title style</a:t>
            </a:r>
          </a:p>
        </p:txBody>
      </p:sp>
      <p:sp>
        <p:nvSpPr>
          <p:cNvPr id="3" name="Content Placeholder 2"/>
          <p:cNvSpPr>
            <a:spLocks noGrp="1"/>
          </p:cNvSpPr>
          <p:nvPr>
            <p:ph idx="1"/>
          </p:nvPr>
        </p:nvSpPr>
        <p:spPr>
          <a:xfrm>
            <a:off x="457200" y="1257300"/>
            <a:ext cx="8229600" cy="2969514"/>
          </a:xfrm>
          <a:prstGeom prst="rect">
            <a:avLst/>
          </a:prstGeom>
        </p:spPr>
        <p:txBody>
          <a:bodyPr anchor="ctr"/>
          <a:lstStyle>
            <a:lvl1pPr marL="514350" indent="-514350">
              <a:buClrTx/>
              <a:buFont typeface="+mj-lt"/>
              <a:buAutoNum type="arabicPeriod"/>
              <a:defRPr sz="2500" b="0" i="0"/>
            </a:lvl1pPr>
            <a:lvl2pPr marL="520700" indent="-520700">
              <a:buClrTx/>
              <a:buFont typeface="Wingdings" panose="05000000000000000000" pitchFamily="2" charset="2"/>
              <a:buChar char="Q"/>
              <a:defRPr sz="2500"/>
            </a:lvl2pPr>
            <a:lvl3pPr marL="977900" indent="-457200">
              <a:buClrTx/>
              <a:buFont typeface="+mj-lt"/>
              <a:buAutoNum type="alphaLcParenR"/>
              <a:defRPr sz="1800"/>
            </a:lvl3pPr>
            <a:lvl4pPr marL="1371600" indent="-346075">
              <a:buClrTx/>
              <a:buFont typeface="Arial" pitchFamily="34" charset="0"/>
              <a:buChar char="•"/>
              <a:defRPr sz="2000">
                <a:solidFill>
                  <a:schemeClr val="tx1"/>
                </a:solidFill>
              </a:defRPr>
            </a:lvl4pPr>
            <a:lvl5pPr marL="1765300" indent="-346075">
              <a:buClrTx/>
              <a:buFont typeface="Arial" pitchFamily="34" charset="0"/>
              <a:buChar char="–"/>
              <a:defRPr sz="1800"/>
            </a:lvl5pPr>
          </a:lstStyle>
          <a:p>
            <a:pPr lvl="0"/>
            <a:r>
              <a:rPr lang="en-US"/>
              <a:t>Click to edit Master text styles</a:t>
            </a:r>
          </a:p>
          <a:p>
            <a:pPr lvl="2"/>
            <a:r>
              <a:rPr lang="en-US"/>
              <a:t>Second level</a:t>
            </a:r>
          </a:p>
          <a:p>
            <a:pPr lvl="3"/>
            <a:r>
              <a:rPr lang="en-US"/>
              <a:t>Third level</a:t>
            </a:r>
          </a:p>
          <a:p>
            <a:pPr lvl="4"/>
            <a:r>
              <a:rPr lang="en-US"/>
              <a:t>Fourth level</a:t>
            </a:r>
          </a:p>
          <a:p>
            <a:pPr lvl="4"/>
            <a:r>
              <a:rPr lang="en-US"/>
              <a:t>Fifth level</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5"/>
          <p:cNvSpPr>
            <a:spLocks noGrp="1"/>
          </p:cNvSpPr>
          <p:nvPr>
            <p:ph type="sldNum" sz="quarter" idx="12"/>
          </p:nvPr>
        </p:nvSpPr>
        <p:spPr>
          <a:xfrm>
            <a:off x="457200" y="4743450"/>
            <a:ext cx="762000" cy="357188"/>
          </a:xfrm>
        </p:spPr>
        <p:txBody>
          <a:bodyPr/>
          <a:lstStyle>
            <a:lvl1pPr algn="ctr" fontAlgn="base">
              <a:spcBef>
                <a:spcPct val="0"/>
              </a:spcBef>
              <a:spcAft>
                <a:spcPct val="0"/>
              </a:spcAft>
              <a:defRPr sz="1400" b="1">
                <a:latin typeface="Arial"/>
                <a:cs typeface="Arial"/>
              </a:defRPr>
            </a:lvl1pPr>
          </a:lstStyle>
          <a:p>
            <a:pPr>
              <a:defRPr/>
            </a:pPr>
            <a:fld id="{285C878F-0EF1-467D-9D4C-B942A6732263}" type="slidenum">
              <a:rPr lang="en-US"/>
              <a:pPr>
                <a:defRPr/>
              </a:pPr>
              <a:t>‹#›</a:t>
            </a:fld>
            <a:endParaRPr lang="en-US"/>
          </a:p>
        </p:txBody>
      </p:sp>
    </p:spTree>
    <p:extLst>
      <p:ext uri="{BB962C8B-B14F-4D97-AF65-F5344CB8AC3E}">
        <p14:creationId xmlns:p14="http://schemas.microsoft.com/office/powerpoint/2010/main" val="45740281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5"/>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6A9270D9-F348-447E-8AF3-FC661AF2FD95}" type="slidenum">
              <a:rPr lang="en-US"/>
              <a:pPr>
                <a:defRPr/>
              </a:pPr>
              <a:t>‹#›</a:t>
            </a:fld>
            <a:endParaRPr lang="en-US"/>
          </a:p>
        </p:txBody>
      </p:sp>
    </p:spTree>
    <p:extLst>
      <p:ext uri="{BB962C8B-B14F-4D97-AF65-F5344CB8AC3E}">
        <p14:creationId xmlns:p14="http://schemas.microsoft.com/office/powerpoint/2010/main" val="73725690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296951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296951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59C22192-12FD-4C77-BE74-969A469E6491}" type="slidenum">
              <a:rPr lang="en-US"/>
              <a:pPr>
                <a:defRPr/>
              </a:pPr>
              <a:t>‹#›</a:t>
            </a:fld>
            <a:endParaRPr lang="en-US"/>
          </a:p>
        </p:txBody>
      </p:sp>
    </p:spTree>
    <p:extLst>
      <p:ext uri="{BB962C8B-B14F-4D97-AF65-F5344CB8AC3E}">
        <p14:creationId xmlns:p14="http://schemas.microsoft.com/office/powerpoint/2010/main" val="216030210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48945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48945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Slide Number Placeholder 8"/>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705744BF-175C-4EAC-A735-A80F9DA523F5}" type="slidenum">
              <a:rPr lang="en-US"/>
              <a:pPr>
                <a:defRPr/>
              </a:pPr>
              <a:t>‹#›</a:t>
            </a:fld>
            <a:endParaRPr lang="en-US"/>
          </a:p>
        </p:txBody>
      </p:sp>
    </p:spTree>
    <p:extLst>
      <p:ext uri="{BB962C8B-B14F-4D97-AF65-F5344CB8AC3E}">
        <p14:creationId xmlns:p14="http://schemas.microsoft.com/office/powerpoint/2010/main" val="161411187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4"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Slide Number Placeholder 8"/>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DC2C4489-420E-4305-AFA5-2B0896B507A7}" type="slidenum">
              <a:rPr lang="en-US"/>
              <a:pPr>
                <a:defRPr/>
              </a:pPr>
              <a:t>‹#›</a:t>
            </a:fld>
            <a:endParaRPr lang="en-US"/>
          </a:p>
        </p:txBody>
      </p:sp>
    </p:spTree>
    <p:extLst>
      <p:ext uri="{BB962C8B-B14F-4D97-AF65-F5344CB8AC3E}">
        <p14:creationId xmlns:p14="http://schemas.microsoft.com/office/powerpoint/2010/main" val="189691166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3" name="Footer Placeholder 7"/>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4" name="Slide Number Placeholder 8"/>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C4D1D68B-2564-4436-95EB-88CC4EEBBE5A}" type="slidenum">
              <a:rPr lang="en-US"/>
              <a:pPr>
                <a:defRPr/>
              </a:pPr>
              <a:t>‹#›</a:t>
            </a:fld>
            <a:endParaRPr lang="en-US"/>
          </a:p>
        </p:txBody>
      </p:sp>
    </p:spTree>
    <p:extLst>
      <p:ext uri="{BB962C8B-B14F-4D97-AF65-F5344CB8AC3E}">
        <p14:creationId xmlns:p14="http://schemas.microsoft.com/office/powerpoint/2010/main" val="38846227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0243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1527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7"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2F4B12F4-B83B-4E35-9334-625AA466640C}" type="slidenum">
              <a:rPr lang="en-US"/>
              <a:pPr>
                <a:defRPr/>
              </a:pPr>
              <a:t>‹#›</a:t>
            </a:fld>
            <a:endParaRPr lang="en-US"/>
          </a:p>
        </p:txBody>
      </p:sp>
    </p:spTree>
    <p:extLst>
      <p:ext uri="{BB962C8B-B14F-4D97-AF65-F5344CB8AC3E}">
        <p14:creationId xmlns:p14="http://schemas.microsoft.com/office/powerpoint/2010/main" val="21923058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0243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152775"/>
          </a:xfrm>
          <a:prstGeom prst="rect">
            <a:avLst/>
          </a:prstGeo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8" name="Slide Number Placeholder 5"/>
          <p:cNvSpPr>
            <a:spLocks noGrp="1"/>
          </p:cNvSpPr>
          <p:nvPr>
            <p:ph type="sldNum" sz="quarter" idx="12"/>
          </p:nvPr>
        </p:nvSpPr>
        <p:spPr>
          <a:xfrm>
            <a:off x="152400" y="4629151"/>
            <a:ext cx="762000" cy="357188"/>
          </a:xfrm>
        </p:spPr>
        <p:txBody>
          <a:bodyPr/>
          <a:lstStyle>
            <a:lvl1pPr algn="ctr" fontAlgn="base">
              <a:spcBef>
                <a:spcPct val="0"/>
              </a:spcBef>
              <a:spcAft>
                <a:spcPct val="0"/>
              </a:spcAft>
              <a:defRPr sz="1200" b="1">
                <a:latin typeface="Arial"/>
                <a:cs typeface="Arial"/>
              </a:defRPr>
            </a:lvl1pPr>
          </a:lstStyle>
          <a:p>
            <a:pPr>
              <a:defRPr/>
            </a:pPr>
            <a:fld id="{57747FC7-6325-4BAF-8AEF-8E205C83E9C4}" type="slidenum">
              <a:rPr lang="en-US" smtClean="0"/>
              <a:pPr>
                <a:defRPr/>
              </a:pPr>
              <a:t>‹#›</a:t>
            </a:fld>
            <a:endParaRPr lang="en-US"/>
          </a:p>
        </p:txBody>
      </p:sp>
    </p:spTree>
    <p:extLst>
      <p:ext uri="{BB962C8B-B14F-4D97-AF65-F5344CB8AC3E}">
        <p14:creationId xmlns:p14="http://schemas.microsoft.com/office/powerpoint/2010/main" val="410050837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272742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0289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3BD6C81A-7B7D-4467-8CC4-0621B293B11F}" type="slidenum">
              <a:rPr lang="en-US"/>
              <a:pPr>
                <a:defRPr/>
              </a:pPr>
              <a:t>‹#›</a:t>
            </a:fld>
            <a:endParaRPr lang="en-US"/>
          </a:p>
        </p:txBody>
      </p:sp>
    </p:spTree>
    <p:extLst>
      <p:ext uri="{BB962C8B-B14F-4D97-AF65-F5344CB8AC3E}">
        <p14:creationId xmlns:p14="http://schemas.microsoft.com/office/powerpoint/2010/main" val="15100545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39659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5" name="Footer Placeholder 5"/>
          <p:cNvSpPr>
            <a:spLocks noGrp="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6" name="Slide Number Placeholder 6"/>
          <p:cNvSpPr>
            <a:spLocks noGrp="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8B1A5368-8405-4E7D-9DC4-68ABA0C5AC09}" type="slidenum">
              <a:rPr lang="en-US"/>
              <a:pPr>
                <a:defRPr/>
              </a:pPr>
              <a:t>‹#›</a:t>
            </a:fld>
            <a:endParaRPr lang="en-US"/>
          </a:p>
        </p:txBody>
      </p:sp>
    </p:spTree>
    <p:extLst>
      <p:ext uri="{BB962C8B-B14F-4D97-AF65-F5344CB8AC3E}">
        <p14:creationId xmlns:p14="http://schemas.microsoft.com/office/powerpoint/2010/main" val="31940043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5"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ctrTitle"/>
          </p:nvPr>
        </p:nvSpPr>
        <p:spPr>
          <a:xfrm>
            <a:off x="685800" y="1257300"/>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6EC266D1-4A6C-43BC-8064-4D30DC9FC08E}" type="slidenum">
              <a:rPr lang="en-US"/>
              <a:pPr>
                <a:defRPr/>
              </a:pPr>
              <a:t>‹#›</a:t>
            </a:fld>
            <a:endParaRPr lang="en-US"/>
          </a:p>
        </p:txBody>
      </p:sp>
    </p:spTree>
    <p:extLst>
      <p:ext uri="{BB962C8B-B14F-4D97-AF65-F5344CB8AC3E}">
        <p14:creationId xmlns:p14="http://schemas.microsoft.com/office/powerpoint/2010/main" val="38988524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5" name="Picture 15" descr="BLA-logo_No_Ta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Grp="1" noChangeArrowheads="1"/>
          </p:cNvSpPr>
          <p:nvPr>
            <p:ph type="ctrTitle"/>
          </p:nvPr>
        </p:nvSpPr>
        <p:spPr>
          <a:xfrm>
            <a:off x="685800" y="1257300"/>
            <a:ext cx="7772400" cy="1102519"/>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a:t>Click to edit Master title style</a:t>
            </a:r>
          </a:p>
        </p:txBody>
      </p:sp>
      <p:sp>
        <p:nvSpPr>
          <p:cNvPr id="8" name="Rectangle 13"/>
          <p:cNvSpPr>
            <a:spLocks noGrp="1" noChangeArrowheads="1"/>
          </p:cNvSpPr>
          <p:nvPr>
            <p:ph type="subTitle" idx="1"/>
          </p:nvPr>
        </p:nvSpPr>
        <p:spPr>
          <a:xfrm>
            <a:off x="1371600" y="2574131"/>
            <a:ext cx="6400800" cy="131445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14"/>
          <p:cNvSpPr>
            <a:spLocks noGrp="1" noChangeArrowheads="1"/>
          </p:cNvSpPr>
          <p:nvPr>
            <p:ph type="dt" sz="half" idx="10"/>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9" name="Rectangle 15"/>
          <p:cNvSpPr>
            <a:spLocks noGrp="1" noChangeArrowheads="1"/>
          </p:cNvSpPr>
          <p:nvPr>
            <p:ph type="ftr" sz="quarter" idx="11"/>
          </p:nvPr>
        </p:nvSpPr>
        <p:spPr/>
        <p:txBody>
          <a:bodyPr/>
          <a:lstStyle>
            <a:lvl1pPr algn="ctr" fontAlgn="base">
              <a:spcBef>
                <a:spcPct val="0"/>
              </a:spcBef>
              <a:spcAft>
                <a:spcPct val="0"/>
              </a:spcAft>
              <a:defRPr b="1">
                <a:latin typeface="Arial"/>
                <a:cs typeface="Arial"/>
              </a:defRPr>
            </a:lvl1pPr>
          </a:lstStyle>
          <a:p>
            <a:pPr>
              <a:defRPr/>
            </a:pPr>
            <a:endParaRPr lang="en-US"/>
          </a:p>
        </p:txBody>
      </p:sp>
      <p:sp>
        <p:nvSpPr>
          <p:cNvPr id="10" name="Rectangle 16"/>
          <p:cNvSpPr>
            <a:spLocks noGrp="1" noChangeArrowheads="1"/>
          </p:cNvSpPr>
          <p:nvPr>
            <p:ph type="sldNum" sz="quarter" idx="12"/>
          </p:nvPr>
        </p:nvSpPr>
        <p:spPr/>
        <p:txBody>
          <a:bodyPr/>
          <a:lstStyle>
            <a:lvl1pPr algn="ctr" fontAlgn="base">
              <a:spcBef>
                <a:spcPct val="0"/>
              </a:spcBef>
              <a:spcAft>
                <a:spcPct val="0"/>
              </a:spcAft>
              <a:defRPr b="1">
                <a:latin typeface="Arial"/>
                <a:cs typeface="Arial"/>
              </a:defRPr>
            </a:lvl1pPr>
          </a:lstStyle>
          <a:p>
            <a:pPr>
              <a:defRPr/>
            </a:pPr>
            <a:fld id="{3FBB99A8-EE48-485B-81F3-EBF5CB42D92D}" type="slidenum">
              <a:rPr lang="en-US"/>
              <a:pPr>
                <a:defRPr/>
              </a:pPr>
              <a:t>‹#›</a:t>
            </a:fld>
            <a:endParaRPr lang="en-US"/>
          </a:p>
        </p:txBody>
      </p:sp>
    </p:spTree>
    <p:extLst>
      <p:ext uri="{BB962C8B-B14F-4D97-AF65-F5344CB8AC3E}">
        <p14:creationId xmlns:p14="http://schemas.microsoft.com/office/powerpoint/2010/main" val="265903834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only with bar">
    <p:spTree>
      <p:nvGrpSpPr>
        <p:cNvPr id="1" name=""/>
        <p:cNvGrpSpPr/>
        <p:nvPr/>
      </p:nvGrpSpPr>
      <p:grpSpPr>
        <a:xfrm>
          <a:off x="0" y="0"/>
          <a:ext cx="0" cy="0"/>
          <a:chOff x="0" y="0"/>
          <a:chExt cx="0" cy="0"/>
        </a:xfrm>
      </p:grpSpPr>
      <p:sp>
        <p:nvSpPr>
          <p:cNvPr id="2" name="Title 1"/>
          <p:cNvSpPr>
            <a:spLocks noGrp="1"/>
          </p:cNvSpPr>
          <p:nvPr>
            <p:ph type="title"/>
          </p:nvPr>
        </p:nvSpPr>
        <p:spPr>
          <a:xfrm>
            <a:off x="414342" y="144019"/>
            <a:ext cx="8301037" cy="332399"/>
          </a:xfrm>
        </p:spPr>
        <p:txBody>
          <a:bodyPr/>
          <a:lstStyle/>
          <a:p>
            <a:r>
              <a:rPr lang="en-US"/>
              <a:t>Click to edit Master title style</a:t>
            </a:r>
          </a:p>
        </p:txBody>
      </p:sp>
      <p:sp>
        <p:nvSpPr>
          <p:cNvPr id="3" name="Rectangle 2"/>
          <p:cNvSpPr>
            <a:spLocks noGrp="1" noChangeArrowheads="1"/>
          </p:cNvSpPr>
          <p:nvPr>
            <p:ph type="sldNum" sz="quarter" idx="10"/>
          </p:nvPr>
        </p:nvSpPr>
        <p:spPr/>
        <p:txBody>
          <a:bodyPr/>
          <a:lstStyle>
            <a:lvl1pPr>
              <a:defRPr b="1">
                <a:latin typeface="Arial"/>
                <a:cs typeface="Arial"/>
              </a:defRPr>
            </a:lvl1pPr>
          </a:lstStyle>
          <a:p>
            <a:pPr>
              <a:defRPr/>
            </a:pPr>
            <a:fld id="{66D73EC4-9075-4D2A-99A5-8A5931C07AA1}" type="slidenum">
              <a:rPr lang="en-US" altLang="es-MX"/>
              <a:pPr>
                <a:defRPr/>
              </a:pPr>
              <a:t>‹#›</a:t>
            </a:fld>
            <a:endParaRPr lang="en-US" altLang="es-MX"/>
          </a:p>
        </p:txBody>
      </p:sp>
    </p:spTree>
    <p:extLst>
      <p:ext uri="{BB962C8B-B14F-4D97-AF65-F5344CB8AC3E}">
        <p14:creationId xmlns:p14="http://schemas.microsoft.com/office/powerpoint/2010/main" val="3889658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5.pn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15.png"/><Relationship Id="rId2" Type="http://schemas.openxmlformats.org/officeDocument/2006/relationships/slideLayout" Target="../slideLayouts/slideLayout82.xml"/><Relationship Id="rId16" Type="http://schemas.openxmlformats.org/officeDocument/2006/relationships/theme" Target="../theme/theme8.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Rectangle 8"/>
          <p:cNvSpPr>
            <a:spLocks noGrp="1" noChangeArrowheads="1"/>
          </p:cNvSpPr>
          <p:nvPr>
            <p:ph type="body" idx="1"/>
          </p:nvPr>
        </p:nvSpPr>
        <p:spPr bwMode="auto">
          <a:xfrm>
            <a:off x="457200" y="1200150"/>
            <a:ext cx="8229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Rectangle 9"/>
          <p:cNvSpPr>
            <a:spLocks noGrp="1" noChangeArrowheads="1"/>
          </p:cNvSpPr>
          <p:nvPr>
            <p:ph type="dt" sz="half" idx="2"/>
          </p:nvPr>
        </p:nvSpPr>
        <p:spPr bwMode="auto">
          <a:xfrm>
            <a:off x="1371600" y="428625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endParaRPr lang="en-US"/>
          </a:p>
        </p:txBody>
      </p:sp>
      <p:sp>
        <p:nvSpPr>
          <p:cNvPr id="10" name="Rectangle 10"/>
          <p:cNvSpPr>
            <a:spLocks noGrp="1" noChangeArrowheads="1"/>
          </p:cNvSpPr>
          <p:nvPr>
            <p:ph type="ftr" sz="quarter" idx="3"/>
          </p:nvPr>
        </p:nvSpPr>
        <p:spPr bwMode="auto">
          <a:xfrm>
            <a:off x="3657600" y="428625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endParaRPr lang="en-US"/>
          </a:p>
        </p:txBody>
      </p:sp>
      <p:sp>
        <p:nvSpPr>
          <p:cNvPr id="11" name="Rectangle 11"/>
          <p:cNvSpPr>
            <a:spLocks noGrp="1" noChangeArrowheads="1"/>
          </p:cNvSpPr>
          <p:nvPr>
            <p:ph type="sldNum" sz="quarter" idx="4"/>
          </p:nvPr>
        </p:nvSpPr>
        <p:spPr bwMode="auto">
          <a:xfrm>
            <a:off x="457200" y="4286251"/>
            <a:ext cx="76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fld id="{72917F75-A468-46E5-9B6B-FB4BC6C1DE28}" type="slidenum">
              <a:rPr lang="en-US"/>
              <a:pPr>
                <a:defRPr/>
              </a:pPr>
              <a:t>‹#›</a:t>
            </a:fld>
            <a:endParaRPr lang="en-US"/>
          </a:p>
        </p:txBody>
      </p:sp>
      <p:sp>
        <p:nvSpPr>
          <p:cNvPr id="1031" name="Line 13"/>
          <p:cNvSpPr>
            <a:spLocks noChangeShapeType="1"/>
          </p:cNvSpPr>
          <p:nvPr/>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3" name="Line 12"/>
          <p:cNvSpPr>
            <a:spLocks noChangeShapeType="1"/>
          </p:cNvSpPr>
          <p:nvPr/>
        </p:nvSpPr>
        <p:spPr bwMode="auto">
          <a:xfrm>
            <a:off x="457200" y="1085850"/>
            <a:ext cx="8229600"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pic>
        <p:nvPicPr>
          <p:cNvPr id="12" name="Picture 15" descr="BLA-logo_No_Tag"/>
          <p:cNvPicPr>
            <a:picLocks noChangeAspect="1" noChangeArrowheads="1"/>
          </p:cNvPicPr>
          <p:nvPr userDrawn="1"/>
        </p:nvPicPr>
        <p:blipFill>
          <a:blip r:embed="rId17">
            <a:extLst>
              <a:ext uri="{28A0092B-C50C-407E-A947-70E740481C1C}">
                <a14:useLocalDpi xmlns:a14="http://schemas.microsoft.com/office/drawing/2010/main" val="0"/>
              </a:ext>
            </a:extLst>
          </a:blip>
          <a:stretch>
            <a:fillRect/>
          </a:stretch>
        </p:blipFill>
        <p:spPr bwMode="auto">
          <a:xfrm>
            <a:off x="6915645" y="4248150"/>
            <a:ext cx="20574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 id="2147484697" r:id="rId12"/>
    <p:sldLayoutId id="2147484698" r:id="rId13"/>
    <p:sldLayoutId id="2147484699" r:id="rId14"/>
    <p:sldLayoutId id="2147484783" r:id="rId15"/>
  </p:sldLayoutIdLst>
  <p:transition/>
  <p:hf hdr="0" ftr="0" dt="0"/>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166" algn="ctr" rtl="0" fontAlgn="base">
        <a:spcBef>
          <a:spcPct val="0"/>
        </a:spcBef>
        <a:spcAft>
          <a:spcPct val="0"/>
        </a:spcAft>
        <a:defRPr sz="4400">
          <a:solidFill>
            <a:schemeClr val="tx1"/>
          </a:solidFill>
          <a:latin typeface="Arial" pitchFamily="34" charset="0"/>
        </a:defRPr>
      </a:lvl6pPr>
      <a:lvl7pPr marL="914333" algn="ctr" rtl="0" fontAlgn="base">
        <a:spcBef>
          <a:spcPct val="0"/>
        </a:spcBef>
        <a:spcAft>
          <a:spcPct val="0"/>
        </a:spcAft>
        <a:defRPr sz="4400">
          <a:solidFill>
            <a:schemeClr val="tx1"/>
          </a:solidFill>
          <a:latin typeface="Arial" pitchFamily="34" charset="0"/>
        </a:defRPr>
      </a:lvl7pPr>
      <a:lvl8pPr marL="1371498" algn="ctr" rtl="0" fontAlgn="base">
        <a:spcBef>
          <a:spcPct val="0"/>
        </a:spcBef>
        <a:spcAft>
          <a:spcPct val="0"/>
        </a:spcAft>
        <a:defRPr sz="4400">
          <a:solidFill>
            <a:schemeClr val="tx1"/>
          </a:solidFill>
          <a:latin typeface="Arial" pitchFamily="34" charset="0"/>
        </a:defRPr>
      </a:lvl8pPr>
      <a:lvl9pPr marL="1828664" algn="ctr" rtl="0" fontAlgn="base">
        <a:spcBef>
          <a:spcPct val="0"/>
        </a:spcBef>
        <a:spcAft>
          <a:spcPct val="0"/>
        </a:spcAft>
        <a:defRPr sz="4400">
          <a:solidFill>
            <a:schemeClr val="tx1"/>
          </a:solidFill>
          <a:latin typeface="Arial" pitchFamily="34" charset="0"/>
        </a:defRPr>
      </a:lvl9pPr>
    </p:titleStyle>
    <p:bodyStyle>
      <a:lvl1pPr marL="342875" indent="-342875" algn="l" rtl="0" eaLnBrk="0" fontAlgn="base" hangingPunct="0">
        <a:spcBef>
          <a:spcPct val="20000"/>
        </a:spcBef>
        <a:spcAft>
          <a:spcPct val="0"/>
        </a:spcAft>
        <a:buClr>
          <a:schemeClr val="accent1"/>
        </a:buClr>
        <a:buFont typeface="Arial" pitchFamily="34" charset="0"/>
        <a:buChar char="•"/>
        <a:defRPr sz="3200" kern="1200">
          <a:solidFill>
            <a:schemeClr val="tx1"/>
          </a:solidFill>
          <a:latin typeface="+mn-lt"/>
          <a:ea typeface="+mn-ea"/>
          <a:cs typeface="+mn-cs"/>
        </a:defRPr>
      </a:lvl1pPr>
      <a:lvl2pPr marL="742895" indent="-285729" algn="l" rtl="0" eaLnBrk="0" fontAlgn="base" hangingPunct="0">
        <a:spcBef>
          <a:spcPct val="20000"/>
        </a:spcBef>
        <a:spcAft>
          <a:spcPct val="0"/>
        </a:spcAft>
        <a:buClr>
          <a:schemeClr val="accent1"/>
        </a:buClr>
        <a:buFont typeface="Arial" pitchFamily="34" charset="0"/>
        <a:buChar char="–"/>
        <a:defRPr sz="2800" kern="1200">
          <a:solidFill>
            <a:schemeClr val="tx1"/>
          </a:solidFill>
          <a:latin typeface="+mn-lt"/>
          <a:ea typeface="+mn-ea"/>
          <a:cs typeface="+mn-cs"/>
        </a:defRPr>
      </a:lvl2pPr>
      <a:lvl3pPr marL="1142915" indent="-228582" algn="l" rtl="0" eaLnBrk="0" fontAlgn="base" hangingPunct="0">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3pPr>
      <a:lvl4pPr marL="1600080" indent="-228582" algn="l" rtl="0" eaLnBrk="0" fontAlgn="base" hangingPunct="0">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4pPr>
      <a:lvl5pPr marL="2057246" indent="-228582" algn="l" rtl="0" eaLnBrk="0" fontAlgn="base" hangingPunct="0">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bwMode="auto">
          <a:xfrm>
            <a:off x="342906" y="220827"/>
            <a:ext cx="8493247" cy="394724"/>
          </a:xfrm>
          <a:prstGeom prst="rect">
            <a:avLst/>
          </a:prstGeom>
          <a:noFill/>
          <a:ln w="9525">
            <a:noFill/>
            <a:miter lim="800000"/>
          </a:ln>
          <a:effectLst/>
        </p:spPr>
        <p:txBody>
          <a:bodyPr vert="horz" wrap="square" lIns="91434" tIns="45717" rIns="91434" bIns="45717" numCol="1" anchor="t" anchorCtr="0" compatLnSpc="1">
            <a:prstTxWarp prst="textNoShape">
              <a:avLst/>
            </a:prstTxWarp>
            <a:noAutofit/>
          </a:bodyPr>
          <a:lstStyle/>
          <a:p>
            <a:pPr lvl="0"/>
            <a:r>
              <a:rPr lang="en-US"/>
              <a:t>Click to edit Master title style</a:t>
            </a:r>
          </a:p>
        </p:txBody>
      </p:sp>
      <p:sp>
        <p:nvSpPr>
          <p:cNvPr id="11268" name="Rectangle 4"/>
          <p:cNvSpPr>
            <a:spLocks noGrp="1" noChangeArrowheads="1"/>
          </p:cNvSpPr>
          <p:nvPr>
            <p:ph type="body" idx="1"/>
          </p:nvPr>
        </p:nvSpPr>
        <p:spPr bwMode="auto">
          <a:xfrm>
            <a:off x="342900" y="1269212"/>
            <a:ext cx="8496300" cy="1329595"/>
          </a:xfrm>
          <a:prstGeom prst="rect">
            <a:avLst/>
          </a:prstGeom>
          <a:noFill/>
          <a:ln w="9525">
            <a:noFill/>
            <a:miter lim="800000"/>
          </a:ln>
          <a:effectLst/>
        </p:spPr>
        <p:txBody>
          <a:bodyPr vert="horz" wrap="square" lIns="91434" tIns="45717" rIns="91434" bIns="45717"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9" name="Rectangle 5"/>
          <p:cNvSpPr>
            <a:spLocks noChangeArrowheads="1"/>
          </p:cNvSpPr>
          <p:nvPr/>
        </p:nvSpPr>
        <p:spPr bwMode="auto">
          <a:xfrm>
            <a:off x="438017" y="4966032"/>
            <a:ext cx="2065337" cy="110800"/>
          </a:xfrm>
          <a:prstGeom prst="rect">
            <a:avLst/>
          </a:prstGeom>
          <a:noFill/>
          <a:ln w="12700">
            <a:noFill/>
            <a:miter lim="800000"/>
            <a:headEnd type="none" w="sm" len="sm"/>
            <a:tailEnd type="none" w="sm" len="sm"/>
          </a:ln>
          <a:effectLst/>
        </p:spPr>
        <p:txBody>
          <a:bodyPr lIns="9144" tIns="9144" rIns="9144" bIns="9144" anchor="b">
            <a:spAutoFit/>
          </a:bodyPr>
          <a:lstStyle/>
          <a:p>
            <a:pPr algn="l" defTabSz="820676" eaLnBrk="0" hangingPunct="0"/>
            <a:r>
              <a:rPr lang="en-US" sz="600" b="0">
                <a:solidFill>
                  <a:srgbClr val="A3AAAE"/>
                </a:solidFill>
                <a:latin typeface="Arial"/>
                <a:cs typeface="+mn-cs"/>
              </a:rPr>
              <a:t>Copyright © 2018 Boeing. All rights reserved.</a:t>
            </a:r>
          </a:p>
        </p:txBody>
      </p:sp>
      <p:sp>
        <p:nvSpPr>
          <p:cNvPr id="11270" name="Rectangle 6"/>
          <p:cNvSpPr>
            <a:spLocks noGrp="1" noChangeArrowheads="1"/>
          </p:cNvSpPr>
          <p:nvPr>
            <p:ph type="sldNum" sz="quarter" idx="4"/>
          </p:nvPr>
        </p:nvSpPr>
        <p:spPr bwMode="auto">
          <a:xfrm>
            <a:off x="6945313" y="4899426"/>
            <a:ext cx="1782762" cy="184547"/>
          </a:xfrm>
          <a:prstGeom prst="rect">
            <a:avLst/>
          </a:prstGeom>
          <a:noFill/>
          <a:ln w="9525">
            <a:noFill/>
            <a:miter lim="800000"/>
          </a:ln>
          <a:effectLst/>
        </p:spPr>
        <p:txBody>
          <a:bodyPr vert="horz" wrap="square" lIns="9144" tIns="9144" rIns="9144" bIns="9144" numCol="1" anchor="b" anchorCtr="0" compatLnSpc="1">
            <a:prstTxWarp prst="textNoShape">
              <a:avLst/>
            </a:prstTxWarp>
          </a:bodyPr>
          <a:lstStyle>
            <a:lvl1pPr algn="r" eaLnBrk="0" hangingPunct="0">
              <a:defRPr sz="800">
                <a:solidFill>
                  <a:srgbClr val="A3AAAE"/>
                </a:solidFill>
              </a:defRPr>
            </a:lvl1pPr>
          </a:lstStyle>
          <a:p>
            <a:fld id="{689318A1-174D-4DEE-8106-03A37B9BCF15}" type="slidenum">
              <a:rPr lang="en-US" b="0" smtClean="0">
                <a:latin typeface="Arial"/>
                <a:cs typeface="+mn-cs"/>
              </a:rPr>
              <a:t>‹#›</a:t>
            </a:fld>
            <a:endParaRPr lang="en-US" b="0">
              <a:latin typeface="Arial"/>
              <a:cs typeface="+mn-cs"/>
            </a:endParaRPr>
          </a:p>
        </p:txBody>
      </p:sp>
      <p:sp>
        <p:nvSpPr>
          <p:cNvPr id="11271" name="Rectangle 7"/>
          <p:cNvSpPr>
            <a:spLocks noGrp="1" noChangeArrowheads="1"/>
          </p:cNvSpPr>
          <p:nvPr>
            <p:ph type="ftr" sz="quarter" idx="3"/>
          </p:nvPr>
        </p:nvSpPr>
        <p:spPr bwMode="auto">
          <a:xfrm>
            <a:off x="2971800" y="4795837"/>
            <a:ext cx="3200400" cy="280988"/>
          </a:xfrm>
          <a:prstGeom prst="rect">
            <a:avLst/>
          </a:prstGeom>
          <a:noFill/>
          <a:ln w="9525">
            <a:noFill/>
            <a:miter lim="800000"/>
          </a:ln>
          <a:effectLst/>
        </p:spPr>
        <p:txBody>
          <a:bodyPr vert="horz" wrap="square" lIns="0" tIns="0" rIns="0" bIns="0" numCol="1" anchor="b" anchorCtr="0" compatLnSpc="1">
            <a:prstTxWarp prst="textNoShape">
              <a:avLst/>
            </a:prstTxWarp>
          </a:bodyPr>
          <a:lstStyle>
            <a:lvl1pPr algn="ctr" eaLnBrk="0" hangingPunct="0">
              <a:defRPr sz="1000" b="1">
                <a:solidFill>
                  <a:srgbClr val="A3AAAE"/>
                </a:solidFill>
              </a:defRPr>
            </a:lvl1pPr>
          </a:lstStyle>
          <a:p>
            <a:endParaRPr lang="en-US">
              <a:latin typeface="Arial"/>
              <a:cs typeface="+mn-cs"/>
            </a:endParaRPr>
          </a:p>
        </p:txBody>
      </p:sp>
      <p:grpSp>
        <p:nvGrpSpPr>
          <p:cNvPr id="5" name="Group 4"/>
          <p:cNvGrpSpPr/>
          <p:nvPr userDrawn="1"/>
        </p:nvGrpSpPr>
        <p:grpSpPr>
          <a:xfrm>
            <a:off x="9215027" y="2"/>
            <a:ext cx="847533" cy="2095749"/>
            <a:chOff x="9206144" y="0"/>
            <a:chExt cx="847533" cy="2794328"/>
          </a:xfrm>
        </p:grpSpPr>
        <p:sp>
          <p:nvSpPr>
            <p:cNvPr id="3" name="Rectangle 2"/>
            <p:cNvSpPr/>
            <p:nvPr userDrawn="1"/>
          </p:nvSpPr>
          <p:spPr>
            <a:xfrm>
              <a:off x="9206144" y="0"/>
              <a:ext cx="847533" cy="26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800" b="0">
                <a:solidFill>
                  <a:srgbClr val="FFFFFF"/>
                </a:solidFill>
              </a:endParaRPr>
            </a:p>
          </p:txBody>
        </p:sp>
        <p:grpSp>
          <p:nvGrpSpPr>
            <p:cNvPr id="4" name="Group 3"/>
            <p:cNvGrpSpPr/>
            <p:nvPr userDrawn="1"/>
          </p:nvGrpSpPr>
          <p:grpSpPr>
            <a:xfrm>
              <a:off x="9206144" y="0"/>
              <a:ext cx="648070" cy="2645689"/>
              <a:chOff x="9286043" y="-3849"/>
              <a:chExt cx="648070" cy="2645689"/>
            </a:xfrm>
          </p:grpSpPr>
          <p:sp>
            <p:nvSpPr>
              <p:cNvPr id="9" name="Rectangle 8"/>
              <p:cNvSpPr/>
              <p:nvPr userDrawn="1"/>
            </p:nvSpPr>
            <p:spPr>
              <a:xfrm>
                <a:off x="9286043" y="131071"/>
                <a:ext cx="648070" cy="1350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37 G 55 B 70</a:t>
                </a:r>
              </a:p>
            </p:txBody>
          </p:sp>
          <p:sp>
            <p:nvSpPr>
              <p:cNvPr id="10" name="Rectangle 9"/>
              <p:cNvSpPr/>
              <p:nvPr userDrawn="1"/>
            </p:nvSpPr>
            <p:spPr>
              <a:xfrm>
                <a:off x="9286043" y="265991"/>
                <a:ext cx="648070" cy="135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0 G 51 B 161</a:t>
                </a:r>
              </a:p>
            </p:txBody>
          </p:sp>
          <p:sp>
            <p:nvSpPr>
              <p:cNvPr id="11" name="Rectangle 10"/>
              <p:cNvSpPr/>
              <p:nvPr userDrawn="1"/>
            </p:nvSpPr>
            <p:spPr>
              <a:xfrm>
                <a:off x="9286043" y="-3849"/>
                <a:ext cx="648070" cy="1350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10 G 34 B 64</a:t>
                </a:r>
              </a:p>
            </p:txBody>
          </p:sp>
          <p:sp>
            <p:nvSpPr>
              <p:cNvPr id="12" name="Rectangle 11"/>
              <p:cNvSpPr/>
              <p:nvPr userDrawn="1"/>
            </p:nvSpPr>
            <p:spPr>
              <a:xfrm>
                <a:off x="9286043" y="400911"/>
                <a:ext cx="648070" cy="135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0 G 155 B 223</a:t>
                </a:r>
              </a:p>
            </p:txBody>
          </p:sp>
          <p:sp>
            <p:nvSpPr>
              <p:cNvPr id="13" name="Rectangle 12"/>
              <p:cNvSpPr/>
              <p:nvPr userDrawn="1"/>
            </p:nvSpPr>
            <p:spPr>
              <a:xfrm>
                <a:off x="9286043" y="535831"/>
                <a:ext cx="648070" cy="135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0 G 113 B 103</a:t>
                </a:r>
              </a:p>
            </p:txBody>
          </p:sp>
          <p:sp>
            <p:nvSpPr>
              <p:cNvPr id="14" name="Rectangle 13"/>
              <p:cNvSpPr/>
              <p:nvPr userDrawn="1"/>
            </p:nvSpPr>
            <p:spPr>
              <a:xfrm>
                <a:off x="9286043" y="670751"/>
                <a:ext cx="648070" cy="1350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129 G 188 B 0</a:t>
                </a:r>
              </a:p>
            </p:txBody>
          </p:sp>
          <p:sp>
            <p:nvSpPr>
              <p:cNvPr id="15" name="Rectangle 14"/>
              <p:cNvSpPr/>
              <p:nvPr userDrawn="1"/>
            </p:nvSpPr>
            <p:spPr>
              <a:xfrm>
                <a:off x="9286043" y="805671"/>
                <a:ext cx="648070" cy="1350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0 G 139 B 172</a:t>
                </a:r>
              </a:p>
            </p:txBody>
          </p:sp>
          <p:sp>
            <p:nvSpPr>
              <p:cNvPr id="16" name="Rectangle 15"/>
              <p:cNvSpPr/>
              <p:nvPr userDrawn="1"/>
            </p:nvSpPr>
            <p:spPr>
              <a:xfrm>
                <a:off x="9286043" y="940593"/>
                <a:ext cx="648070" cy="1350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255 G 164 B 0</a:t>
                </a:r>
              </a:p>
            </p:txBody>
          </p:sp>
          <p:sp>
            <p:nvSpPr>
              <p:cNvPr id="17" name="Rectangle 16"/>
              <p:cNvSpPr/>
              <p:nvPr userDrawn="1"/>
            </p:nvSpPr>
            <p:spPr>
              <a:xfrm>
                <a:off x="9286043" y="1148539"/>
                <a:ext cx="648070" cy="135044"/>
              </a:xfrm>
              <a:prstGeom prst="rect">
                <a:avLst/>
              </a:prstGeom>
              <a:solidFill>
                <a:srgbClr val="5C0F8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92 G 15 B 140</a:t>
                </a:r>
              </a:p>
            </p:txBody>
          </p:sp>
          <p:sp>
            <p:nvSpPr>
              <p:cNvPr id="18" name="Rectangle 17"/>
              <p:cNvSpPr/>
              <p:nvPr userDrawn="1"/>
            </p:nvSpPr>
            <p:spPr>
              <a:xfrm>
                <a:off x="9286043" y="1282600"/>
                <a:ext cx="648070" cy="135044"/>
              </a:xfrm>
              <a:prstGeom prst="rect">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229 G 0 B 126</a:t>
                </a:r>
              </a:p>
            </p:txBody>
          </p:sp>
          <p:sp>
            <p:nvSpPr>
              <p:cNvPr id="19" name="Rectangle 18"/>
              <p:cNvSpPr/>
              <p:nvPr userDrawn="1"/>
            </p:nvSpPr>
            <p:spPr>
              <a:xfrm>
                <a:off x="9286043" y="1895964"/>
                <a:ext cx="648070" cy="135044"/>
              </a:xfrm>
              <a:prstGeom prst="rect">
                <a:avLst/>
              </a:prstGeom>
              <a:solidFill>
                <a:srgbClr val="BADCE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0A2240"/>
                    </a:solidFill>
                  </a:rPr>
                  <a:t>R 186 G 220 B 230</a:t>
                </a:r>
              </a:p>
            </p:txBody>
          </p:sp>
          <p:sp>
            <p:nvSpPr>
              <p:cNvPr id="20" name="Rectangle 19"/>
              <p:cNvSpPr/>
              <p:nvPr userDrawn="1"/>
            </p:nvSpPr>
            <p:spPr>
              <a:xfrm>
                <a:off x="9286043" y="1416661"/>
                <a:ext cx="648070" cy="135044"/>
              </a:xfrm>
              <a:prstGeom prst="rect">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234 G 0 B 42</a:t>
                </a:r>
              </a:p>
            </p:txBody>
          </p:sp>
          <p:sp>
            <p:nvSpPr>
              <p:cNvPr id="21" name="Rectangle 20"/>
              <p:cNvSpPr/>
              <p:nvPr userDrawn="1"/>
            </p:nvSpPr>
            <p:spPr>
              <a:xfrm>
                <a:off x="9286043" y="1550722"/>
                <a:ext cx="648070" cy="135044"/>
              </a:xfrm>
              <a:prstGeom prst="rect">
                <a:avLst/>
              </a:prstGeom>
              <a:solidFill>
                <a:srgbClr val="E1450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225 G 69 B 4</a:t>
                </a:r>
              </a:p>
            </p:txBody>
          </p:sp>
          <p:sp>
            <p:nvSpPr>
              <p:cNvPr id="22" name="Rectangle 21"/>
              <p:cNvSpPr/>
              <p:nvPr userDrawn="1"/>
            </p:nvSpPr>
            <p:spPr>
              <a:xfrm>
                <a:off x="9286043" y="2163972"/>
                <a:ext cx="648070" cy="135044"/>
              </a:xfrm>
              <a:prstGeom prst="rect">
                <a:avLst/>
              </a:prstGeom>
              <a:solidFill>
                <a:srgbClr val="F2E5B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0A2240"/>
                    </a:solidFill>
                  </a:rPr>
                  <a:t>R 242 G 229 B 179</a:t>
                </a:r>
              </a:p>
            </p:txBody>
          </p:sp>
          <p:sp>
            <p:nvSpPr>
              <p:cNvPr id="24" name="Rectangle 23"/>
              <p:cNvSpPr/>
              <p:nvPr userDrawn="1"/>
            </p:nvSpPr>
            <p:spPr>
              <a:xfrm>
                <a:off x="9286043" y="2029968"/>
                <a:ext cx="648070" cy="135044"/>
              </a:xfrm>
              <a:prstGeom prst="rect">
                <a:avLst/>
              </a:prstGeom>
              <a:solidFill>
                <a:srgbClr val="CCE98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0A2240"/>
                    </a:solidFill>
                  </a:rPr>
                  <a:t>R 204 G 233 B 129</a:t>
                </a:r>
              </a:p>
            </p:txBody>
          </p:sp>
          <p:sp>
            <p:nvSpPr>
              <p:cNvPr id="25" name="Rectangle 24"/>
              <p:cNvSpPr/>
              <p:nvPr userDrawn="1"/>
            </p:nvSpPr>
            <p:spPr>
              <a:xfrm>
                <a:off x="9286043" y="1761960"/>
                <a:ext cx="648070" cy="1350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0A2240"/>
                    </a:solidFill>
                  </a:rPr>
                  <a:t>R 218 G 217 B 215</a:t>
                </a:r>
              </a:p>
            </p:txBody>
          </p:sp>
          <p:sp>
            <p:nvSpPr>
              <p:cNvPr id="26" name="Rectangle 25"/>
              <p:cNvSpPr/>
              <p:nvPr userDrawn="1"/>
            </p:nvSpPr>
            <p:spPr>
              <a:xfrm>
                <a:off x="9286043" y="2371752"/>
                <a:ext cx="648070" cy="135044"/>
              </a:xfrm>
              <a:prstGeom prst="rect">
                <a:avLst/>
              </a:prstGeom>
              <a:solidFill>
                <a:srgbClr val="5D5B5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93 G 91 B 89</a:t>
                </a:r>
              </a:p>
            </p:txBody>
          </p:sp>
          <p:sp>
            <p:nvSpPr>
              <p:cNvPr id="28" name="Rectangle 27"/>
              <p:cNvSpPr/>
              <p:nvPr userDrawn="1"/>
            </p:nvSpPr>
            <p:spPr>
              <a:xfrm>
                <a:off x="9286043" y="2506796"/>
                <a:ext cx="648070" cy="135044"/>
              </a:xfrm>
              <a:prstGeom prst="rect">
                <a:avLst/>
              </a:prstGeom>
              <a:solidFill>
                <a:srgbClr val="A8A9A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300" b="0">
                    <a:solidFill>
                      <a:srgbClr val="FFFFFF"/>
                    </a:solidFill>
                  </a:rPr>
                  <a:t>R 168 G 169 B 172</a:t>
                </a:r>
              </a:p>
            </p:txBody>
          </p:sp>
        </p:grpSp>
        <p:sp>
          <p:nvSpPr>
            <p:cNvPr id="2" name="TextBox 1"/>
            <p:cNvSpPr txBox="1"/>
            <p:nvPr userDrawn="1"/>
          </p:nvSpPr>
          <p:spPr>
            <a:xfrm rot="5400000">
              <a:off x="9725056" y="530257"/>
              <a:ext cx="485603" cy="153888"/>
            </a:xfrm>
            <a:prstGeom prst="rect">
              <a:avLst/>
            </a:prstGeom>
            <a:noFill/>
          </p:spPr>
          <p:txBody>
            <a:bodyPr wrap="none" rtlCol="0" anchor="t">
              <a:spAutoFit/>
            </a:bodyPr>
            <a:lstStyle/>
            <a:p>
              <a:r>
                <a:rPr lang="en-US" sz="400" b="0">
                  <a:solidFill>
                    <a:srgbClr val="253746"/>
                  </a:solidFill>
                  <a:latin typeface="Arial"/>
                  <a:cs typeface="+mn-cs"/>
                </a:rPr>
                <a:t>THEME</a:t>
              </a:r>
            </a:p>
          </p:txBody>
        </p:sp>
        <p:sp>
          <p:nvSpPr>
            <p:cNvPr id="29" name="TextBox 28"/>
            <p:cNvSpPr txBox="1"/>
            <p:nvPr userDrawn="1"/>
          </p:nvSpPr>
          <p:spPr>
            <a:xfrm rot="5400000">
              <a:off x="9736807" y="1352445"/>
              <a:ext cx="462093" cy="153888"/>
            </a:xfrm>
            <a:prstGeom prst="rect">
              <a:avLst/>
            </a:prstGeom>
            <a:noFill/>
          </p:spPr>
          <p:txBody>
            <a:bodyPr wrap="none" rtlCol="0" anchor="t">
              <a:spAutoFit/>
            </a:bodyPr>
            <a:lstStyle/>
            <a:p>
              <a:r>
                <a:rPr lang="en-US" sz="400" b="0">
                  <a:solidFill>
                    <a:srgbClr val="253746"/>
                  </a:solidFill>
                  <a:latin typeface="Arial"/>
                  <a:cs typeface="+mn-cs"/>
                </a:rPr>
                <a:t>WARM</a:t>
              </a:r>
            </a:p>
          </p:txBody>
        </p:sp>
        <p:sp>
          <p:nvSpPr>
            <p:cNvPr id="30" name="TextBox 29"/>
            <p:cNvSpPr txBox="1"/>
            <p:nvPr userDrawn="1"/>
          </p:nvSpPr>
          <p:spPr>
            <a:xfrm rot="5400000">
              <a:off x="9468046" y="1918330"/>
              <a:ext cx="955816" cy="215444"/>
            </a:xfrm>
            <a:prstGeom prst="rect">
              <a:avLst/>
            </a:prstGeom>
            <a:noFill/>
          </p:spPr>
          <p:txBody>
            <a:bodyPr wrap="none" rtlCol="0" anchor="t">
              <a:spAutoFit/>
            </a:bodyPr>
            <a:lstStyle/>
            <a:p>
              <a:r>
                <a:rPr lang="en-US" sz="400" b="0">
                  <a:solidFill>
                    <a:srgbClr val="253746"/>
                  </a:solidFill>
                  <a:latin typeface="Arial"/>
                  <a:cs typeface="+mn-cs"/>
                </a:rPr>
                <a:t>LIGHT BACKGROUND</a:t>
              </a:r>
              <a:br>
                <a:rPr lang="en-US" sz="400" b="0">
                  <a:solidFill>
                    <a:srgbClr val="253746"/>
                  </a:solidFill>
                  <a:latin typeface="Arial"/>
                  <a:cs typeface="+mn-cs"/>
                </a:rPr>
              </a:br>
              <a:r>
                <a:rPr lang="en-US" sz="400" b="0">
                  <a:solidFill>
                    <a:srgbClr val="253746"/>
                  </a:solidFill>
                  <a:latin typeface="Arial"/>
                  <a:cs typeface="+mn-cs"/>
                </a:rPr>
                <a:t> DARK TEXT</a:t>
              </a:r>
            </a:p>
          </p:txBody>
        </p:sp>
        <p:sp>
          <p:nvSpPr>
            <p:cNvPr id="31" name="TextBox 30"/>
            <p:cNvSpPr txBox="1"/>
            <p:nvPr userDrawn="1"/>
          </p:nvSpPr>
          <p:spPr>
            <a:xfrm rot="5400000">
              <a:off x="9676963" y="2426493"/>
              <a:ext cx="581783" cy="153888"/>
            </a:xfrm>
            <a:prstGeom prst="rect">
              <a:avLst/>
            </a:prstGeom>
            <a:noFill/>
          </p:spPr>
          <p:txBody>
            <a:bodyPr wrap="none" rtlCol="0" anchor="t">
              <a:spAutoFit/>
            </a:bodyPr>
            <a:lstStyle/>
            <a:p>
              <a:r>
                <a:rPr lang="en-US" sz="400" b="0">
                  <a:solidFill>
                    <a:srgbClr val="253746"/>
                  </a:solidFill>
                  <a:latin typeface="Arial"/>
                  <a:cs typeface="+mn-cs"/>
                </a:rPr>
                <a:t>METALLIC</a:t>
              </a:r>
            </a:p>
          </p:txBody>
        </p:sp>
      </p:grpSp>
    </p:spTree>
    <p:extLst>
      <p:ext uri="{BB962C8B-B14F-4D97-AF65-F5344CB8AC3E}">
        <p14:creationId xmlns:p14="http://schemas.microsoft.com/office/powerpoint/2010/main" val="273011295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Lst>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hf hdr="0" ftr="0" dt="0"/>
  <p:txStyles>
    <p:titleStyle>
      <a:lvl1pPr algn="l" defTabSz="1020686" rtl="0" eaLnBrk="1" fontAlgn="base" hangingPunct="1">
        <a:lnSpc>
          <a:spcPct val="90000"/>
        </a:lnSpc>
        <a:spcBef>
          <a:spcPct val="0"/>
        </a:spcBef>
        <a:spcAft>
          <a:spcPct val="0"/>
        </a:spcAft>
        <a:defRPr sz="2800" b="0">
          <a:solidFill>
            <a:schemeClr val="tx2"/>
          </a:solidFill>
          <a:latin typeface="+mj-lt"/>
          <a:ea typeface="+mj-ea"/>
          <a:cs typeface="+mj-cs"/>
        </a:defRPr>
      </a:lvl1pPr>
      <a:lvl2pPr algn="l" defTabSz="1020686" rtl="0" eaLnBrk="1" fontAlgn="base" hangingPunct="1">
        <a:lnSpc>
          <a:spcPct val="90000"/>
        </a:lnSpc>
        <a:spcBef>
          <a:spcPct val="0"/>
        </a:spcBef>
        <a:spcAft>
          <a:spcPct val="0"/>
        </a:spcAft>
        <a:defRPr sz="3200" b="1">
          <a:solidFill>
            <a:schemeClr val="tx2"/>
          </a:solidFill>
          <a:latin typeface="Arial"/>
        </a:defRPr>
      </a:lvl2pPr>
      <a:lvl3pPr algn="l" defTabSz="1020686" rtl="0" eaLnBrk="1" fontAlgn="base" hangingPunct="1">
        <a:lnSpc>
          <a:spcPct val="90000"/>
        </a:lnSpc>
        <a:spcBef>
          <a:spcPct val="0"/>
        </a:spcBef>
        <a:spcAft>
          <a:spcPct val="0"/>
        </a:spcAft>
        <a:defRPr sz="3200" b="1">
          <a:solidFill>
            <a:schemeClr val="tx2"/>
          </a:solidFill>
          <a:latin typeface="Arial"/>
        </a:defRPr>
      </a:lvl3pPr>
      <a:lvl4pPr algn="l" defTabSz="1020686" rtl="0" eaLnBrk="1" fontAlgn="base" hangingPunct="1">
        <a:lnSpc>
          <a:spcPct val="90000"/>
        </a:lnSpc>
        <a:spcBef>
          <a:spcPct val="0"/>
        </a:spcBef>
        <a:spcAft>
          <a:spcPct val="0"/>
        </a:spcAft>
        <a:defRPr sz="3200" b="1">
          <a:solidFill>
            <a:schemeClr val="tx2"/>
          </a:solidFill>
          <a:latin typeface="Arial"/>
        </a:defRPr>
      </a:lvl4pPr>
      <a:lvl5pPr algn="l" defTabSz="1020686" rtl="0" eaLnBrk="1" fontAlgn="base" hangingPunct="1">
        <a:lnSpc>
          <a:spcPct val="90000"/>
        </a:lnSpc>
        <a:spcBef>
          <a:spcPct val="0"/>
        </a:spcBef>
        <a:spcAft>
          <a:spcPct val="0"/>
        </a:spcAft>
        <a:defRPr sz="3200" b="1">
          <a:solidFill>
            <a:schemeClr val="tx2"/>
          </a:solidFill>
          <a:latin typeface="Arial"/>
        </a:defRPr>
      </a:lvl5pPr>
      <a:lvl6pPr marL="457166" algn="l" defTabSz="1020686" rtl="0" eaLnBrk="1" fontAlgn="base" hangingPunct="1">
        <a:lnSpc>
          <a:spcPct val="90000"/>
        </a:lnSpc>
        <a:spcBef>
          <a:spcPct val="0"/>
        </a:spcBef>
        <a:spcAft>
          <a:spcPct val="0"/>
        </a:spcAft>
        <a:defRPr sz="3200" b="1">
          <a:solidFill>
            <a:schemeClr val="tx2"/>
          </a:solidFill>
          <a:latin typeface="Arial"/>
        </a:defRPr>
      </a:lvl6pPr>
      <a:lvl7pPr marL="914333" algn="l" defTabSz="1020686" rtl="0" eaLnBrk="1" fontAlgn="base" hangingPunct="1">
        <a:lnSpc>
          <a:spcPct val="90000"/>
        </a:lnSpc>
        <a:spcBef>
          <a:spcPct val="0"/>
        </a:spcBef>
        <a:spcAft>
          <a:spcPct val="0"/>
        </a:spcAft>
        <a:defRPr sz="3200" b="1">
          <a:solidFill>
            <a:schemeClr val="tx2"/>
          </a:solidFill>
          <a:latin typeface="Arial"/>
        </a:defRPr>
      </a:lvl7pPr>
      <a:lvl8pPr marL="1371498" algn="l" defTabSz="1020686" rtl="0" eaLnBrk="1" fontAlgn="base" hangingPunct="1">
        <a:lnSpc>
          <a:spcPct val="90000"/>
        </a:lnSpc>
        <a:spcBef>
          <a:spcPct val="0"/>
        </a:spcBef>
        <a:spcAft>
          <a:spcPct val="0"/>
        </a:spcAft>
        <a:defRPr sz="3200" b="1">
          <a:solidFill>
            <a:schemeClr val="tx2"/>
          </a:solidFill>
          <a:latin typeface="Arial"/>
        </a:defRPr>
      </a:lvl8pPr>
      <a:lvl9pPr marL="1828664" algn="l" defTabSz="1020686" rtl="0" eaLnBrk="1" fontAlgn="base" hangingPunct="1">
        <a:lnSpc>
          <a:spcPct val="90000"/>
        </a:lnSpc>
        <a:spcBef>
          <a:spcPct val="0"/>
        </a:spcBef>
        <a:spcAft>
          <a:spcPct val="0"/>
        </a:spcAft>
        <a:defRPr sz="3200" b="1">
          <a:solidFill>
            <a:schemeClr val="tx2"/>
          </a:solidFill>
          <a:latin typeface="Arial"/>
        </a:defRPr>
      </a:lvl9pPr>
    </p:titleStyle>
    <p:bodyStyle>
      <a:lvl1pPr marL="0" indent="0" algn="l" defTabSz="820676" rtl="0" eaLnBrk="1" fontAlgn="base" hangingPunct="1">
        <a:lnSpc>
          <a:spcPct val="90000"/>
        </a:lnSpc>
        <a:spcBef>
          <a:spcPts val="600"/>
        </a:spcBef>
        <a:spcAft>
          <a:spcPts val="600"/>
        </a:spcAft>
        <a:buClr>
          <a:schemeClr val="tx2"/>
        </a:buClr>
        <a:buFont typeface="Wingdings" panose="05000000000000000000" pitchFamily="2" charset="2"/>
        <a:buNone/>
        <a:defRPr sz="2200" b="0">
          <a:solidFill>
            <a:schemeClr val="tx2"/>
          </a:solidFill>
          <a:latin typeface="+mn-lt"/>
          <a:ea typeface="+mn-ea"/>
          <a:cs typeface="+mn-cs"/>
        </a:defRPr>
      </a:lvl1pPr>
      <a:lvl2pPr marL="171438" indent="0" algn="l" defTabSz="820676" rtl="0" eaLnBrk="1" fontAlgn="base" hangingPunct="1">
        <a:lnSpc>
          <a:spcPct val="90000"/>
        </a:lnSpc>
        <a:spcBef>
          <a:spcPts val="600"/>
        </a:spcBef>
        <a:spcAft>
          <a:spcPts val="600"/>
        </a:spcAft>
        <a:buClr>
          <a:schemeClr val="tx2"/>
        </a:buClr>
        <a:buFont typeface="Wingdings" panose="05000000000000000000" pitchFamily="2" charset="2"/>
        <a:buNone/>
        <a:defRPr sz="2000">
          <a:solidFill>
            <a:schemeClr val="tx2"/>
          </a:solidFill>
          <a:latin typeface="+mn-lt"/>
        </a:defRPr>
      </a:lvl2pPr>
      <a:lvl3pPr marL="441292" indent="0" algn="l" defTabSz="820676" rtl="0" eaLnBrk="1" fontAlgn="base" hangingPunct="1">
        <a:lnSpc>
          <a:spcPct val="90000"/>
        </a:lnSpc>
        <a:spcBef>
          <a:spcPts val="600"/>
        </a:spcBef>
        <a:spcAft>
          <a:spcPts val="600"/>
        </a:spcAft>
        <a:buClr>
          <a:schemeClr val="tx2"/>
        </a:buClr>
        <a:buFont typeface="Arial"/>
        <a:buNone/>
        <a:defRPr>
          <a:solidFill>
            <a:schemeClr val="tx2"/>
          </a:solidFill>
          <a:latin typeface="+mn-lt"/>
        </a:defRPr>
      </a:lvl3pPr>
      <a:lvl4pPr marL="628604" indent="0" algn="l" defTabSz="820676" rtl="0" eaLnBrk="1" fontAlgn="base" hangingPunct="1">
        <a:lnSpc>
          <a:spcPct val="90000"/>
        </a:lnSpc>
        <a:spcBef>
          <a:spcPts val="600"/>
        </a:spcBef>
        <a:spcAft>
          <a:spcPts val="600"/>
        </a:spcAft>
        <a:buClr>
          <a:schemeClr val="tx2"/>
        </a:buClr>
        <a:buFont typeface="Arial"/>
        <a:buNone/>
        <a:defRPr>
          <a:solidFill>
            <a:schemeClr val="tx2"/>
          </a:solidFill>
          <a:latin typeface="+mn-lt"/>
        </a:defRPr>
      </a:lvl4pPr>
      <a:lvl5pPr marL="793691" indent="0" algn="l" defTabSz="820676" rtl="0" eaLnBrk="1" fontAlgn="base" hangingPunct="1">
        <a:lnSpc>
          <a:spcPct val="90000"/>
        </a:lnSpc>
        <a:spcBef>
          <a:spcPts val="600"/>
        </a:spcBef>
        <a:spcAft>
          <a:spcPts val="600"/>
        </a:spcAft>
        <a:buClr>
          <a:schemeClr val="tx2"/>
        </a:buClr>
        <a:buFont typeface="Arial"/>
        <a:buNone/>
        <a:defRPr sz="1600">
          <a:solidFill>
            <a:schemeClr val="tx2"/>
          </a:solidFill>
          <a:latin typeface="+mn-lt"/>
        </a:defRPr>
      </a:lvl5pPr>
      <a:lvl6pPr marL="1414358" indent="-163501" algn="l" defTabSz="820676"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6pPr>
      <a:lvl7pPr marL="1871523" indent="-163501" algn="l" defTabSz="820676"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7pPr>
      <a:lvl8pPr marL="2328689" indent="-163501" algn="l" defTabSz="820676"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8pPr>
      <a:lvl9pPr marL="2785856" indent="-163501" algn="l" defTabSz="820676"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8" userDrawn="1">
          <p15:clr>
            <a:srgbClr val="F26B43"/>
          </p15:clr>
        </p15:guide>
        <p15:guide id="2" pos="288" userDrawn="1">
          <p15:clr>
            <a:srgbClr val="F26B43"/>
          </p15:clr>
        </p15:guide>
        <p15:guide id="3" orient="horz" pos="4152" userDrawn="1">
          <p15:clr>
            <a:srgbClr val="F26B43"/>
          </p15:clr>
        </p15:guide>
        <p15:guide id="4" pos="74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bwMode="auto">
          <a:xfrm>
            <a:off x="342902" y="220827"/>
            <a:ext cx="8493247" cy="394724"/>
          </a:xfrm>
          <a:prstGeom prst="rect">
            <a:avLst/>
          </a:prstGeom>
          <a:noFill/>
          <a:ln w="9525">
            <a:noFill/>
            <a:miter lim="800000"/>
          </a:ln>
          <a:effectLst/>
        </p:spPr>
        <p:txBody>
          <a:bodyPr vert="horz" wrap="square" lIns="68579" tIns="34289" rIns="68579" bIns="34289" numCol="1" anchor="t" anchorCtr="0" compatLnSpc="1">
            <a:prstTxWarp prst="textNoShape">
              <a:avLst/>
            </a:prstTxWarp>
            <a:noAutofit/>
          </a:bodyPr>
          <a:lstStyle/>
          <a:p>
            <a:pPr lvl="0"/>
            <a:r>
              <a:rPr lang="en-US"/>
              <a:t>Click to edit Master title style</a:t>
            </a:r>
          </a:p>
        </p:txBody>
      </p:sp>
      <p:sp>
        <p:nvSpPr>
          <p:cNvPr id="11268" name="Rectangle 4"/>
          <p:cNvSpPr>
            <a:spLocks noGrp="1" noChangeArrowheads="1"/>
          </p:cNvSpPr>
          <p:nvPr>
            <p:ph type="body" idx="1"/>
          </p:nvPr>
        </p:nvSpPr>
        <p:spPr bwMode="auto">
          <a:xfrm>
            <a:off x="342900" y="1269208"/>
            <a:ext cx="8496300" cy="1329595"/>
          </a:xfrm>
          <a:prstGeom prst="rect">
            <a:avLst/>
          </a:prstGeom>
          <a:noFill/>
          <a:ln w="9525">
            <a:noFill/>
            <a:miter lim="800000"/>
          </a:ln>
          <a:effectLst/>
        </p:spPr>
        <p:txBody>
          <a:bodyPr vert="horz" wrap="square" lIns="68579" tIns="34289" rIns="68579" bIns="34289"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9" name="Rectangle 5"/>
          <p:cNvSpPr>
            <a:spLocks noChangeArrowheads="1"/>
          </p:cNvSpPr>
          <p:nvPr/>
        </p:nvSpPr>
        <p:spPr bwMode="auto">
          <a:xfrm>
            <a:off x="438012" y="4986033"/>
            <a:ext cx="2065337" cy="90794"/>
          </a:xfrm>
          <a:prstGeom prst="rect">
            <a:avLst/>
          </a:prstGeom>
          <a:noFill/>
          <a:ln w="12700">
            <a:noFill/>
            <a:miter lim="800000"/>
            <a:headEnd type="none" w="sm" len="sm"/>
            <a:tailEnd type="none" w="sm" len="sm"/>
          </a:ln>
          <a:effectLst/>
        </p:spPr>
        <p:txBody>
          <a:bodyPr lIns="6858" tIns="6858" rIns="6858" bIns="6858" anchor="b">
            <a:spAutoFit/>
          </a:bodyPr>
          <a:lstStyle/>
          <a:p>
            <a:pPr algn="l" defTabSz="615539" eaLnBrk="0" hangingPunct="0"/>
            <a:r>
              <a:rPr lang="en-US" sz="500" b="0">
                <a:solidFill>
                  <a:srgbClr val="A3AAAE"/>
                </a:solidFill>
                <a:latin typeface="Arial"/>
                <a:cs typeface="+mn-cs"/>
              </a:rPr>
              <a:t>Copyright © 2018 Boeing. All rights reserved.</a:t>
            </a:r>
          </a:p>
        </p:txBody>
      </p:sp>
      <p:sp>
        <p:nvSpPr>
          <p:cNvPr id="11270" name="Rectangle 6"/>
          <p:cNvSpPr>
            <a:spLocks noGrp="1" noChangeArrowheads="1"/>
          </p:cNvSpPr>
          <p:nvPr>
            <p:ph type="sldNum" sz="quarter" idx="4"/>
          </p:nvPr>
        </p:nvSpPr>
        <p:spPr bwMode="auto">
          <a:xfrm>
            <a:off x="6945313" y="4899423"/>
            <a:ext cx="1782762" cy="184547"/>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lvl1pPr algn="r" eaLnBrk="0" hangingPunct="0">
              <a:defRPr sz="600">
                <a:solidFill>
                  <a:srgbClr val="A3AAAE"/>
                </a:solidFill>
              </a:defRPr>
            </a:lvl1pPr>
          </a:lstStyle>
          <a:p>
            <a:fld id="{689318A1-174D-4DEE-8106-03A37B9BCF15}" type="slidenum">
              <a:rPr lang="en-US" b="0" smtClean="0">
                <a:latin typeface="Arial"/>
                <a:cs typeface="+mn-cs"/>
              </a:rPr>
              <a:t>‹#›</a:t>
            </a:fld>
            <a:endParaRPr lang="en-US" b="0">
              <a:latin typeface="Arial"/>
              <a:cs typeface="+mn-cs"/>
            </a:endParaRPr>
          </a:p>
        </p:txBody>
      </p:sp>
      <p:sp>
        <p:nvSpPr>
          <p:cNvPr id="11271" name="Rectangle 7"/>
          <p:cNvSpPr>
            <a:spLocks noGrp="1" noChangeArrowheads="1"/>
          </p:cNvSpPr>
          <p:nvPr>
            <p:ph type="ftr" sz="quarter" idx="3"/>
          </p:nvPr>
        </p:nvSpPr>
        <p:spPr bwMode="auto">
          <a:xfrm>
            <a:off x="2971800" y="4795837"/>
            <a:ext cx="3200400" cy="280988"/>
          </a:xfrm>
          <a:prstGeom prst="rect">
            <a:avLst/>
          </a:prstGeom>
          <a:noFill/>
          <a:ln w="9525">
            <a:noFill/>
            <a:miter lim="800000"/>
          </a:ln>
          <a:effectLst/>
        </p:spPr>
        <p:txBody>
          <a:bodyPr vert="horz" wrap="square" lIns="0" tIns="0" rIns="0" bIns="0" numCol="1" anchor="b" anchorCtr="0" compatLnSpc="1">
            <a:prstTxWarp prst="textNoShape">
              <a:avLst/>
            </a:prstTxWarp>
          </a:bodyPr>
          <a:lstStyle>
            <a:lvl1pPr algn="ctr" eaLnBrk="0" hangingPunct="0">
              <a:defRPr sz="800" b="1">
                <a:solidFill>
                  <a:srgbClr val="A3AAAE"/>
                </a:solidFill>
              </a:defRPr>
            </a:lvl1pPr>
          </a:lstStyle>
          <a:p>
            <a:endParaRPr lang="en-US">
              <a:latin typeface="Arial"/>
              <a:cs typeface="+mn-cs"/>
            </a:endParaRPr>
          </a:p>
        </p:txBody>
      </p:sp>
      <p:grpSp>
        <p:nvGrpSpPr>
          <p:cNvPr id="5" name="Group 4"/>
          <p:cNvGrpSpPr/>
          <p:nvPr userDrawn="1"/>
        </p:nvGrpSpPr>
        <p:grpSpPr>
          <a:xfrm>
            <a:off x="9215024" y="2"/>
            <a:ext cx="847533" cy="2063689"/>
            <a:chOff x="9206144" y="0"/>
            <a:chExt cx="847533" cy="2751584"/>
          </a:xfrm>
        </p:grpSpPr>
        <p:sp>
          <p:nvSpPr>
            <p:cNvPr id="3" name="Rectangle 2"/>
            <p:cNvSpPr/>
            <p:nvPr userDrawn="1"/>
          </p:nvSpPr>
          <p:spPr>
            <a:xfrm>
              <a:off x="9206144" y="0"/>
              <a:ext cx="847533" cy="26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a:solidFill>
                  <a:srgbClr val="FFFFFF"/>
                </a:solidFill>
              </a:endParaRPr>
            </a:p>
          </p:txBody>
        </p:sp>
        <p:grpSp>
          <p:nvGrpSpPr>
            <p:cNvPr id="4" name="Group 3"/>
            <p:cNvGrpSpPr/>
            <p:nvPr userDrawn="1"/>
          </p:nvGrpSpPr>
          <p:grpSpPr>
            <a:xfrm>
              <a:off x="9206144" y="0"/>
              <a:ext cx="648070" cy="2645689"/>
              <a:chOff x="9286043" y="-3849"/>
              <a:chExt cx="648070" cy="2645689"/>
            </a:xfrm>
          </p:grpSpPr>
          <p:sp>
            <p:nvSpPr>
              <p:cNvPr id="9" name="Rectangle 8"/>
              <p:cNvSpPr/>
              <p:nvPr userDrawn="1"/>
            </p:nvSpPr>
            <p:spPr>
              <a:xfrm>
                <a:off x="9286043" y="131071"/>
                <a:ext cx="648070" cy="1350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37 G 55 B 70</a:t>
                </a:r>
              </a:p>
            </p:txBody>
          </p:sp>
          <p:sp>
            <p:nvSpPr>
              <p:cNvPr id="10" name="Rectangle 9"/>
              <p:cNvSpPr/>
              <p:nvPr userDrawn="1"/>
            </p:nvSpPr>
            <p:spPr>
              <a:xfrm>
                <a:off x="9286043" y="265991"/>
                <a:ext cx="648070" cy="135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0 G 51 B 161</a:t>
                </a:r>
              </a:p>
            </p:txBody>
          </p:sp>
          <p:sp>
            <p:nvSpPr>
              <p:cNvPr id="11" name="Rectangle 10"/>
              <p:cNvSpPr/>
              <p:nvPr userDrawn="1"/>
            </p:nvSpPr>
            <p:spPr>
              <a:xfrm>
                <a:off x="9286043" y="-3849"/>
                <a:ext cx="648070" cy="1350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10 G 34 B 64</a:t>
                </a:r>
              </a:p>
            </p:txBody>
          </p:sp>
          <p:sp>
            <p:nvSpPr>
              <p:cNvPr id="12" name="Rectangle 11"/>
              <p:cNvSpPr/>
              <p:nvPr userDrawn="1"/>
            </p:nvSpPr>
            <p:spPr>
              <a:xfrm>
                <a:off x="9286043" y="400911"/>
                <a:ext cx="648070" cy="135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0 G 155 B 223</a:t>
                </a:r>
              </a:p>
            </p:txBody>
          </p:sp>
          <p:sp>
            <p:nvSpPr>
              <p:cNvPr id="13" name="Rectangle 12"/>
              <p:cNvSpPr/>
              <p:nvPr userDrawn="1"/>
            </p:nvSpPr>
            <p:spPr>
              <a:xfrm>
                <a:off x="9286043" y="535831"/>
                <a:ext cx="648070" cy="135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0 G 113 B 103</a:t>
                </a:r>
              </a:p>
            </p:txBody>
          </p:sp>
          <p:sp>
            <p:nvSpPr>
              <p:cNvPr id="14" name="Rectangle 13"/>
              <p:cNvSpPr/>
              <p:nvPr userDrawn="1"/>
            </p:nvSpPr>
            <p:spPr>
              <a:xfrm>
                <a:off x="9286043" y="670751"/>
                <a:ext cx="648070" cy="1350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129 G 188 B 0</a:t>
                </a:r>
              </a:p>
            </p:txBody>
          </p:sp>
          <p:sp>
            <p:nvSpPr>
              <p:cNvPr id="15" name="Rectangle 14"/>
              <p:cNvSpPr/>
              <p:nvPr userDrawn="1"/>
            </p:nvSpPr>
            <p:spPr>
              <a:xfrm>
                <a:off x="9286043" y="805671"/>
                <a:ext cx="648070" cy="1350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0 G 139 B 172</a:t>
                </a:r>
              </a:p>
            </p:txBody>
          </p:sp>
          <p:sp>
            <p:nvSpPr>
              <p:cNvPr id="16" name="Rectangle 15"/>
              <p:cNvSpPr/>
              <p:nvPr userDrawn="1"/>
            </p:nvSpPr>
            <p:spPr>
              <a:xfrm>
                <a:off x="9286043" y="940593"/>
                <a:ext cx="648070" cy="1350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255 G 164 B 0</a:t>
                </a:r>
              </a:p>
            </p:txBody>
          </p:sp>
          <p:sp>
            <p:nvSpPr>
              <p:cNvPr id="17" name="Rectangle 16"/>
              <p:cNvSpPr/>
              <p:nvPr userDrawn="1"/>
            </p:nvSpPr>
            <p:spPr>
              <a:xfrm>
                <a:off x="9286043" y="1148539"/>
                <a:ext cx="648070" cy="135044"/>
              </a:xfrm>
              <a:prstGeom prst="rect">
                <a:avLst/>
              </a:prstGeom>
              <a:solidFill>
                <a:srgbClr val="5C0F8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92 G 15 B 140</a:t>
                </a:r>
              </a:p>
            </p:txBody>
          </p:sp>
          <p:sp>
            <p:nvSpPr>
              <p:cNvPr id="18" name="Rectangle 17"/>
              <p:cNvSpPr/>
              <p:nvPr userDrawn="1"/>
            </p:nvSpPr>
            <p:spPr>
              <a:xfrm>
                <a:off x="9286043" y="1282600"/>
                <a:ext cx="648070" cy="135044"/>
              </a:xfrm>
              <a:prstGeom prst="rect">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229 G 0 B 126</a:t>
                </a:r>
              </a:p>
            </p:txBody>
          </p:sp>
          <p:sp>
            <p:nvSpPr>
              <p:cNvPr id="19" name="Rectangle 18"/>
              <p:cNvSpPr/>
              <p:nvPr userDrawn="1"/>
            </p:nvSpPr>
            <p:spPr>
              <a:xfrm>
                <a:off x="9286043" y="1895964"/>
                <a:ext cx="648070" cy="135044"/>
              </a:xfrm>
              <a:prstGeom prst="rect">
                <a:avLst/>
              </a:prstGeom>
              <a:solidFill>
                <a:srgbClr val="BADCE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0A2240"/>
                    </a:solidFill>
                  </a:rPr>
                  <a:t>R 186 G 220 B 230</a:t>
                </a:r>
              </a:p>
            </p:txBody>
          </p:sp>
          <p:sp>
            <p:nvSpPr>
              <p:cNvPr id="20" name="Rectangle 19"/>
              <p:cNvSpPr/>
              <p:nvPr userDrawn="1"/>
            </p:nvSpPr>
            <p:spPr>
              <a:xfrm>
                <a:off x="9286043" y="1416661"/>
                <a:ext cx="648070" cy="135044"/>
              </a:xfrm>
              <a:prstGeom prst="rect">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234 G 0 B 42</a:t>
                </a:r>
              </a:p>
            </p:txBody>
          </p:sp>
          <p:sp>
            <p:nvSpPr>
              <p:cNvPr id="21" name="Rectangle 20"/>
              <p:cNvSpPr/>
              <p:nvPr userDrawn="1"/>
            </p:nvSpPr>
            <p:spPr>
              <a:xfrm>
                <a:off x="9286043" y="1550722"/>
                <a:ext cx="648070" cy="135044"/>
              </a:xfrm>
              <a:prstGeom prst="rect">
                <a:avLst/>
              </a:prstGeom>
              <a:solidFill>
                <a:srgbClr val="E1450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225 G 69 B 4</a:t>
                </a:r>
              </a:p>
            </p:txBody>
          </p:sp>
          <p:sp>
            <p:nvSpPr>
              <p:cNvPr id="22" name="Rectangle 21"/>
              <p:cNvSpPr/>
              <p:nvPr userDrawn="1"/>
            </p:nvSpPr>
            <p:spPr>
              <a:xfrm>
                <a:off x="9286043" y="2163972"/>
                <a:ext cx="648070" cy="135044"/>
              </a:xfrm>
              <a:prstGeom prst="rect">
                <a:avLst/>
              </a:prstGeom>
              <a:solidFill>
                <a:srgbClr val="F2E5B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0A2240"/>
                    </a:solidFill>
                  </a:rPr>
                  <a:t>R 242 G 229 B 179</a:t>
                </a:r>
              </a:p>
            </p:txBody>
          </p:sp>
          <p:sp>
            <p:nvSpPr>
              <p:cNvPr id="24" name="Rectangle 23"/>
              <p:cNvSpPr/>
              <p:nvPr userDrawn="1"/>
            </p:nvSpPr>
            <p:spPr>
              <a:xfrm>
                <a:off x="9286043" y="2029968"/>
                <a:ext cx="648070" cy="135044"/>
              </a:xfrm>
              <a:prstGeom prst="rect">
                <a:avLst/>
              </a:prstGeom>
              <a:solidFill>
                <a:srgbClr val="CCE98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0A2240"/>
                    </a:solidFill>
                  </a:rPr>
                  <a:t>R 204 G 233 B 129</a:t>
                </a:r>
              </a:p>
            </p:txBody>
          </p:sp>
          <p:sp>
            <p:nvSpPr>
              <p:cNvPr id="25" name="Rectangle 24"/>
              <p:cNvSpPr/>
              <p:nvPr userDrawn="1"/>
            </p:nvSpPr>
            <p:spPr>
              <a:xfrm>
                <a:off x="9286043" y="1761960"/>
                <a:ext cx="648070" cy="1350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0A2240"/>
                    </a:solidFill>
                  </a:rPr>
                  <a:t>R 218 G 217 B 215</a:t>
                </a:r>
              </a:p>
            </p:txBody>
          </p:sp>
          <p:sp>
            <p:nvSpPr>
              <p:cNvPr id="26" name="Rectangle 25"/>
              <p:cNvSpPr/>
              <p:nvPr userDrawn="1"/>
            </p:nvSpPr>
            <p:spPr>
              <a:xfrm>
                <a:off x="9286043" y="2371752"/>
                <a:ext cx="648070" cy="135044"/>
              </a:xfrm>
              <a:prstGeom prst="rect">
                <a:avLst/>
              </a:prstGeom>
              <a:solidFill>
                <a:srgbClr val="5D5B5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93 G 91 B 89</a:t>
                </a:r>
              </a:p>
            </p:txBody>
          </p:sp>
          <p:sp>
            <p:nvSpPr>
              <p:cNvPr id="28" name="Rectangle 27"/>
              <p:cNvSpPr/>
              <p:nvPr userDrawn="1"/>
            </p:nvSpPr>
            <p:spPr>
              <a:xfrm>
                <a:off x="9286043" y="2506796"/>
                <a:ext cx="648070" cy="135044"/>
              </a:xfrm>
              <a:prstGeom prst="rect">
                <a:avLst/>
              </a:prstGeom>
              <a:solidFill>
                <a:srgbClr val="A8A9A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200" b="0">
                    <a:solidFill>
                      <a:srgbClr val="FFFFFF"/>
                    </a:solidFill>
                  </a:rPr>
                  <a:t>R 168 G 169 B 172</a:t>
                </a:r>
              </a:p>
            </p:txBody>
          </p:sp>
        </p:grpSp>
        <p:sp>
          <p:nvSpPr>
            <p:cNvPr id="2" name="TextBox 1"/>
            <p:cNvSpPr txBox="1"/>
            <p:nvPr userDrawn="1"/>
          </p:nvSpPr>
          <p:spPr>
            <a:xfrm rot="5400000">
              <a:off x="9754975" y="537954"/>
              <a:ext cx="425757" cy="138499"/>
            </a:xfrm>
            <a:prstGeom prst="rect">
              <a:avLst/>
            </a:prstGeom>
            <a:noFill/>
          </p:spPr>
          <p:txBody>
            <a:bodyPr wrap="none" rtlCol="0" anchor="t">
              <a:spAutoFit/>
            </a:bodyPr>
            <a:lstStyle/>
            <a:p>
              <a:r>
                <a:rPr lang="en-US" sz="300" b="0">
                  <a:solidFill>
                    <a:srgbClr val="253746"/>
                  </a:solidFill>
                  <a:latin typeface="Arial"/>
                  <a:cs typeface="+mn-cs"/>
                </a:rPr>
                <a:t>THEME</a:t>
              </a:r>
            </a:p>
          </p:txBody>
        </p:sp>
        <p:sp>
          <p:nvSpPr>
            <p:cNvPr id="29" name="TextBox 28"/>
            <p:cNvSpPr txBox="1"/>
            <p:nvPr userDrawn="1"/>
          </p:nvSpPr>
          <p:spPr>
            <a:xfrm rot="5400000">
              <a:off x="9763526" y="1360139"/>
              <a:ext cx="408659" cy="138499"/>
            </a:xfrm>
            <a:prstGeom prst="rect">
              <a:avLst/>
            </a:prstGeom>
            <a:noFill/>
          </p:spPr>
          <p:txBody>
            <a:bodyPr wrap="none" rtlCol="0" anchor="t">
              <a:spAutoFit/>
            </a:bodyPr>
            <a:lstStyle/>
            <a:p>
              <a:r>
                <a:rPr lang="en-US" sz="300" b="0">
                  <a:solidFill>
                    <a:srgbClr val="253746"/>
                  </a:solidFill>
                  <a:latin typeface="Arial"/>
                  <a:cs typeface="+mn-cs"/>
                </a:rPr>
                <a:t>WARM</a:t>
              </a:r>
            </a:p>
          </p:txBody>
        </p:sp>
        <p:sp>
          <p:nvSpPr>
            <p:cNvPr id="30" name="TextBox 29"/>
            <p:cNvSpPr txBox="1"/>
            <p:nvPr userDrawn="1"/>
          </p:nvSpPr>
          <p:spPr>
            <a:xfrm rot="5400000">
              <a:off x="9556747" y="1933716"/>
              <a:ext cx="778418" cy="184666"/>
            </a:xfrm>
            <a:prstGeom prst="rect">
              <a:avLst/>
            </a:prstGeom>
            <a:noFill/>
          </p:spPr>
          <p:txBody>
            <a:bodyPr wrap="none" rtlCol="0" anchor="t">
              <a:spAutoFit/>
            </a:bodyPr>
            <a:lstStyle/>
            <a:p>
              <a:r>
                <a:rPr lang="en-US" sz="300" b="0">
                  <a:solidFill>
                    <a:srgbClr val="253746"/>
                  </a:solidFill>
                  <a:latin typeface="Arial"/>
                  <a:cs typeface="+mn-cs"/>
                </a:rPr>
                <a:t>LIGHT BACKGROUND</a:t>
              </a:r>
              <a:br>
                <a:rPr lang="en-US" sz="300" b="0">
                  <a:solidFill>
                    <a:srgbClr val="253746"/>
                  </a:solidFill>
                  <a:latin typeface="Arial"/>
                  <a:cs typeface="+mn-cs"/>
                </a:rPr>
              </a:br>
              <a:r>
                <a:rPr lang="en-US" sz="300" b="0">
                  <a:solidFill>
                    <a:srgbClr val="253746"/>
                  </a:solidFill>
                  <a:latin typeface="Arial"/>
                  <a:cs typeface="+mn-cs"/>
                </a:rPr>
                <a:t> DARK TEXT</a:t>
              </a:r>
            </a:p>
          </p:txBody>
        </p:sp>
        <p:sp>
          <p:nvSpPr>
            <p:cNvPr id="31" name="TextBox 30"/>
            <p:cNvSpPr txBox="1"/>
            <p:nvPr userDrawn="1"/>
          </p:nvSpPr>
          <p:spPr>
            <a:xfrm rot="5400000">
              <a:off x="9719710" y="2434189"/>
              <a:ext cx="496290" cy="138499"/>
            </a:xfrm>
            <a:prstGeom prst="rect">
              <a:avLst/>
            </a:prstGeom>
            <a:noFill/>
          </p:spPr>
          <p:txBody>
            <a:bodyPr wrap="none" rtlCol="0" anchor="t">
              <a:spAutoFit/>
            </a:bodyPr>
            <a:lstStyle/>
            <a:p>
              <a:r>
                <a:rPr lang="en-US" sz="300" b="0">
                  <a:solidFill>
                    <a:srgbClr val="253746"/>
                  </a:solidFill>
                  <a:latin typeface="Arial"/>
                  <a:cs typeface="+mn-cs"/>
                </a:rPr>
                <a:t>METALLIC</a:t>
              </a:r>
            </a:p>
          </p:txBody>
        </p:sp>
      </p:grpSp>
    </p:spTree>
    <p:extLst>
      <p:ext uri="{BB962C8B-B14F-4D97-AF65-F5344CB8AC3E}">
        <p14:creationId xmlns:p14="http://schemas.microsoft.com/office/powerpoint/2010/main" val="1372818578"/>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 id="2147484741" r:id="rId13"/>
  </p:sldLayoutIdLst>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hf hdr="0" ftr="0" dt="0"/>
  <p:txStyles>
    <p:titleStyle>
      <a:lvl1pPr algn="l" defTabSz="765553" rtl="0" eaLnBrk="1" fontAlgn="base" hangingPunct="1">
        <a:lnSpc>
          <a:spcPct val="90000"/>
        </a:lnSpc>
        <a:spcBef>
          <a:spcPct val="0"/>
        </a:spcBef>
        <a:spcAft>
          <a:spcPct val="0"/>
        </a:spcAft>
        <a:defRPr sz="2100" b="0">
          <a:solidFill>
            <a:schemeClr val="tx2"/>
          </a:solidFill>
          <a:latin typeface="+mj-lt"/>
          <a:ea typeface="+mj-ea"/>
          <a:cs typeface="+mj-cs"/>
        </a:defRPr>
      </a:lvl1pPr>
      <a:lvl2pPr algn="l" defTabSz="765553" rtl="0" eaLnBrk="1" fontAlgn="base" hangingPunct="1">
        <a:lnSpc>
          <a:spcPct val="90000"/>
        </a:lnSpc>
        <a:spcBef>
          <a:spcPct val="0"/>
        </a:spcBef>
        <a:spcAft>
          <a:spcPct val="0"/>
        </a:spcAft>
        <a:defRPr sz="2400" b="1">
          <a:solidFill>
            <a:schemeClr val="tx2"/>
          </a:solidFill>
          <a:latin typeface="Arial"/>
        </a:defRPr>
      </a:lvl2pPr>
      <a:lvl3pPr algn="l" defTabSz="765553" rtl="0" eaLnBrk="1" fontAlgn="base" hangingPunct="1">
        <a:lnSpc>
          <a:spcPct val="90000"/>
        </a:lnSpc>
        <a:spcBef>
          <a:spcPct val="0"/>
        </a:spcBef>
        <a:spcAft>
          <a:spcPct val="0"/>
        </a:spcAft>
        <a:defRPr sz="2400" b="1">
          <a:solidFill>
            <a:schemeClr val="tx2"/>
          </a:solidFill>
          <a:latin typeface="Arial"/>
        </a:defRPr>
      </a:lvl3pPr>
      <a:lvl4pPr algn="l" defTabSz="765553" rtl="0" eaLnBrk="1" fontAlgn="base" hangingPunct="1">
        <a:lnSpc>
          <a:spcPct val="90000"/>
        </a:lnSpc>
        <a:spcBef>
          <a:spcPct val="0"/>
        </a:spcBef>
        <a:spcAft>
          <a:spcPct val="0"/>
        </a:spcAft>
        <a:defRPr sz="2400" b="1">
          <a:solidFill>
            <a:schemeClr val="tx2"/>
          </a:solidFill>
          <a:latin typeface="Arial"/>
        </a:defRPr>
      </a:lvl4pPr>
      <a:lvl5pPr algn="l" defTabSz="765553" rtl="0" eaLnBrk="1" fontAlgn="base" hangingPunct="1">
        <a:lnSpc>
          <a:spcPct val="90000"/>
        </a:lnSpc>
        <a:spcBef>
          <a:spcPct val="0"/>
        </a:spcBef>
        <a:spcAft>
          <a:spcPct val="0"/>
        </a:spcAft>
        <a:defRPr sz="2400" b="1">
          <a:solidFill>
            <a:schemeClr val="tx2"/>
          </a:solidFill>
          <a:latin typeface="Arial"/>
        </a:defRPr>
      </a:lvl5pPr>
      <a:lvl6pPr marL="342892" algn="l" defTabSz="765553" rtl="0" eaLnBrk="1" fontAlgn="base" hangingPunct="1">
        <a:lnSpc>
          <a:spcPct val="90000"/>
        </a:lnSpc>
        <a:spcBef>
          <a:spcPct val="0"/>
        </a:spcBef>
        <a:spcAft>
          <a:spcPct val="0"/>
        </a:spcAft>
        <a:defRPr sz="2400" b="1">
          <a:solidFill>
            <a:schemeClr val="tx2"/>
          </a:solidFill>
          <a:latin typeface="Arial"/>
        </a:defRPr>
      </a:lvl6pPr>
      <a:lvl7pPr marL="685783" algn="l" defTabSz="765553" rtl="0" eaLnBrk="1" fontAlgn="base" hangingPunct="1">
        <a:lnSpc>
          <a:spcPct val="90000"/>
        </a:lnSpc>
        <a:spcBef>
          <a:spcPct val="0"/>
        </a:spcBef>
        <a:spcAft>
          <a:spcPct val="0"/>
        </a:spcAft>
        <a:defRPr sz="2400" b="1">
          <a:solidFill>
            <a:schemeClr val="tx2"/>
          </a:solidFill>
          <a:latin typeface="Arial"/>
        </a:defRPr>
      </a:lvl7pPr>
      <a:lvl8pPr marL="1028675" algn="l" defTabSz="765553" rtl="0" eaLnBrk="1" fontAlgn="base" hangingPunct="1">
        <a:lnSpc>
          <a:spcPct val="90000"/>
        </a:lnSpc>
        <a:spcBef>
          <a:spcPct val="0"/>
        </a:spcBef>
        <a:spcAft>
          <a:spcPct val="0"/>
        </a:spcAft>
        <a:defRPr sz="2400" b="1">
          <a:solidFill>
            <a:schemeClr val="tx2"/>
          </a:solidFill>
          <a:latin typeface="Arial"/>
        </a:defRPr>
      </a:lvl8pPr>
      <a:lvl9pPr marL="1371566" algn="l" defTabSz="765553" rtl="0" eaLnBrk="1" fontAlgn="base" hangingPunct="1">
        <a:lnSpc>
          <a:spcPct val="90000"/>
        </a:lnSpc>
        <a:spcBef>
          <a:spcPct val="0"/>
        </a:spcBef>
        <a:spcAft>
          <a:spcPct val="0"/>
        </a:spcAft>
        <a:defRPr sz="2400" b="1">
          <a:solidFill>
            <a:schemeClr val="tx2"/>
          </a:solidFill>
          <a:latin typeface="Arial"/>
        </a:defRPr>
      </a:lvl9pPr>
    </p:titleStyle>
    <p:bodyStyle>
      <a:lvl1pPr marL="0" indent="0" algn="l" defTabSz="615539" rtl="0" eaLnBrk="1" fontAlgn="base" hangingPunct="1">
        <a:lnSpc>
          <a:spcPct val="90000"/>
        </a:lnSpc>
        <a:spcBef>
          <a:spcPts val="450"/>
        </a:spcBef>
        <a:spcAft>
          <a:spcPts val="450"/>
        </a:spcAft>
        <a:buClr>
          <a:schemeClr val="tx2"/>
        </a:buClr>
        <a:buFont typeface="Wingdings" panose="05000000000000000000" pitchFamily="2" charset="2"/>
        <a:buNone/>
        <a:defRPr sz="1700" b="0">
          <a:solidFill>
            <a:schemeClr val="tx2"/>
          </a:solidFill>
          <a:latin typeface="+mn-lt"/>
          <a:ea typeface="+mn-ea"/>
          <a:cs typeface="+mn-cs"/>
        </a:defRPr>
      </a:lvl1pPr>
      <a:lvl2pPr marL="128585" indent="0" algn="l" defTabSz="615539" rtl="0" eaLnBrk="1" fontAlgn="base" hangingPunct="1">
        <a:lnSpc>
          <a:spcPct val="90000"/>
        </a:lnSpc>
        <a:spcBef>
          <a:spcPts val="450"/>
        </a:spcBef>
        <a:spcAft>
          <a:spcPts val="450"/>
        </a:spcAft>
        <a:buClr>
          <a:schemeClr val="tx2"/>
        </a:buClr>
        <a:buFont typeface="Wingdings" panose="05000000000000000000" pitchFamily="2" charset="2"/>
        <a:buNone/>
        <a:defRPr sz="1500">
          <a:solidFill>
            <a:schemeClr val="tx2"/>
          </a:solidFill>
          <a:latin typeface="+mn-lt"/>
        </a:defRPr>
      </a:lvl2pPr>
      <a:lvl3pPr marL="330986" indent="0" algn="l" defTabSz="615539" rtl="0" eaLnBrk="1" fontAlgn="base" hangingPunct="1">
        <a:lnSpc>
          <a:spcPct val="90000"/>
        </a:lnSpc>
        <a:spcBef>
          <a:spcPts val="450"/>
        </a:spcBef>
        <a:spcAft>
          <a:spcPts val="450"/>
        </a:spcAft>
        <a:buClr>
          <a:schemeClr val="tx2"/>
        </a:buClr>
        <a:buFont typeface="Arial"/>
        <a:buNone/>
        <a:defRPr>
          <a:solidFill>
            <a:schemeClr val="tx2"/>
          </a:solidFill>
          <a:latin typeface="+mn-lt"/>
        </a:defRPr>
      </a:lvl3pPr>
      <a:lvl4pPr marL="471476" indent="0" algn="l" defTabSz="615539" rtl="0" eaLnBrk="1" fontAlgn="base" hangingPunct="1">
        <a:lnSpc>
          <a:spcPct val="90000"/>
        </a:lnSpc>
        <a:spcBef>
          <a:spcPts val="450"/>
        </a:spcBef>
        <a:spcAft>
          <a:spcPts val="450"/>
        </a:spcAft>
        <a:buClr>
          <a:schemeClr val="tx2"/>
        </a:buClr>
        <a:buFont typeface="Arial"/>
        <a:buNone/>
        <a:defRPr>
          <a:solidFill>
            <a:schemeClr val="tx2"/>
          </a:solidFill>
          <a:latin typeface="+mn-lt"/>
        </a:defRPr>
      </a:lvl4pPr>
      <a:lvl5pPr marL="595298" indent="0" algn="l" defTabSz="615539" rtl="0" eaLnBrk="1" fontAlgn="base" hangingPunct="1">
        <a:lnSpc>
          <a:spcPct val="90000"/>
        </a:lnSpc>
        <a:spcBef>
          <a:spcPts val="450"/>
        </a:spcBef>
        <a:spcAft>
          <a:spcPts val="450"/>
        </a:spcAft>
        <a:buClr>
          <a:schemeClr val="tx2"/>
        </a:buClr>
        <a:buFont typeface="Arial"/>
        <a:buNone/>
        <a:defRPr sz="1200">
          <a:solidFill>
            <a:schemeClr val="tx2"/>
          </a:solidFill>
          <a:latin typeface="+mn-lt"/>
        </a:defRPr>
      </a:lvl5pPr>
      <a:lvl6pPr marL="1060820" indent="-122632" algn="l" defTabSz="615539" rtl="0" eaLnBrk="1" fontAlgn="base" hangingPunct="1">
        <a:lnSpc>
          <a:spcPct val="90000"/>
        </a:lnSpc>
        <a:spcBef>
          <a:spcPct val="30000"/>
        </a:spcBef>
        <a:spcAft>
          <a:spcPct val="0"/>
        </a:spcAft>
        <a:buClr>
          <a:schemeClr val="tx2"/>
        </a:buClr>
        <a:buFont typeface="Arial"/>
        <a:buChar char="–"/>
        <a:defRPr sz="1200">
          <a:solidFill>
            <a:schemeClr val="tx1"/>
          </a:solidFill>
          <a:latin typeface="+mn-lt"/>
        </a:defRPr>
      </a:lvl6pPr>
      <a:lvl7pPr marL="1403712" indent="-122632" algn="l" defTabSz="615539" rtl="0" eaLnBrk="1" fontAlgn="base" hangingPunct="1">
        <a:lnSpc>
          <a:spcPct val="90000"/>
        </a:lnSpc>
        <a:spcBef>
          <a:spcPct val="30000"/>
        </a:spcBef>
        <a:spcAft>
          <a:spcPct val="0"/>
        </a:spcAft>
        <a:buClr>
          <a:schemeClr val="tx2"/>
        </a:buClr>
        <a:buFont typeface="Arial"/>
        <a:buChar char="–"/>
        <a:defRPr sz="1200">
          <a:solidFill>
            <a:schemeClr val="tx1"/>
          </a:solidFill>
          <a:latin typeface="+mn-lt"/>
        </a:defRPr>
      </a:lvl7pPr>
      <a:lvl8pPr marL="1746603" indent="-122632" algn="l" defTabSz="615539" rtl="0" eaLnBrk="1" fontAlgn="base" hangingPunct="1">
        <a:lnSpc>
          <a:spcPct val="90000"/>
        </a:lnSpc>
        <a:spcBef>
          <a:spcPct val="30000"/>
        </a:spcBef>
        <a:spcAft>
          <a:spcPct val="0"/>
        </a:spcAft>
        <a:buClr>
          <a:schemeClr val="tx2"/>
        </a:buClr>
        <a:buFont typeface="Arial"/>
        <a:buChar char="–"/>
        <a:defRPr sz="1200">
          <a:solidFill>
            <a:schemeClr val="tx1"/>
          </a:solidFill>
          <a:latin typeface="+mn-lt"/>
        </a:defRPr>
      </a:lvl8pPr>
      <a:lvl9pPr marL="2089495" indent="-122632" algn="l" defTabSz="615539" rtl="0" eaLnBrk="1" fontAlgn="base" hangingPunct="1">
        <a:lnSpc>
          <a:spcPct val="90000"/>
        </a:lnSpc>
        <a:spcBef>
          <a:spcPct val="30000"/>
        </a:spcBef>
        <a:spcAft>
          <a:spcPct val="0"/>
        </a:spcAft>
        <a:buClr>
          <a:schemeClr val="tx2"/>
        </a:buClr>
        <a:buFont typeface="Arial"/>
        <a:buChar char="–"/>
        <a:defRPr sz="1200">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8" userDrawn="1">
          <p15:clr>
            <a:srgbClr val="F26B43"/>
          </p15:clr>
        </p15:guide>
        <p15:guide id="2" pos="288" userDrawn="1">
          <p15:clr>
            <a:srgbClr val="F26B43"/>
          </p15:clr>
        </p15:guide>
        <p15:guide id="3" orient="horz" pos="4152" userDrawn="1">
          <p15:clr>
            <a:srgbClr val="F26B43"/>
          </p15:clr>
        </p15:guide>
        <p15:guide id="4" pos="74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8"/>
          <p:cNvSpPr>
            <a:spLocks noGrp="1" noChangeArrowheads="1"/>
          </p:cNvSpPr>
          <p:nvPr>
            <p:ph type="body" idx="1"/>
          </p:nvPr>
        </p:nvSpPr>
        <p:spPr bwMode="auto">
          <a:xfrm>
            <a:off x="457200" y="1200150"/>
            <a:ext cx="8229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Rectangle 9"/>
          <p:cNvSpPr>
            <a:spLocks noGrp="1" noChangeArrowheads="1"/>
          </p:cNvSpPr>
          <p:nvPr>
            <p:ph type="dt" sz="half" idx="2"/>
          </p:nvPr>
        </p:nvSpPr>
        <p:spPr bwMode="auto">
          <a:xfrm>
            <a:off x="1371600" y="428625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endParaRPr lang="en-US"/>
          </a:p>
        </p:txBody>
      </p:sp>
      <p:sp>
        <p:nvSpPr>
          <p:cNvPr id="10" name="Rectangle 10"/>
          <p:cNvSpPr>
            <a:spLocks noGrp="1" noChangeArrowheads="1"/>
          </p:cNvSpPr>
          <p:nvPr>
            <p:ph type="ftr" sz="quarter" idx="3"/>
          </p:nvPr>
        </p:nvSpPr>
        <p:spPr bwMode="auto">
          <a:xfrm>
            <a:off x="3657600" y="4286250"/>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endParaRPr lang="en-US"/>
          </a:p>
        </p:txBody>
      </p:sp>
      <p:sp>
        <p:nvSpPr>
          <p:cNvPr id="11" name="Rectangle 11"/>
          <p:cNvSpPr>
            <a:spLocks noGrp="1" noChangeArrowheads="1"/>
          </p:cNvSpPr>
          <p:nvPr>
            <p:ph type="sldNum" sz="quarter" idx="4"/>
          </p:nvPr>
        </p:nvSpPr>
        <p:spPr bwMode="auto">
          <a:xfrm>
            <a:off x="457200" y="4286250"/>
            <a:ext cx="76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fld id="{72917F75-A468-46E5-9B6B-FB4BC6C1DE28}" type="slidenum">
              <a:rPr lang="en-US"/>
              <a:pPr>
                <a:defRPr/>
              </a:pPr>
              <a:t>‹#›</a:t>
            </a:fld>
            <a:endParaRPr lang="en-US"/>
          </a:p>
        </p:txBody>
      </p:sp>
      <p:sp>
        <p:nvSpPr>
          <p:cNvPr id="1031" name="Line 13"/>
          <p:cNvSpPr>
            <a:spLocks noChangeShapeType="1"/>
          </p:cNvSpPr>
          <p:nvPr/>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1032" name="Picture 15" descr="BLA-logo_No_Tag"/>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2"/>
          <p:cNvSpPr>
            <a:spLocks noChangeShapeType="1"/>
          </p:cNvSpPr>
          <p:nvPr/>
        </p:nvSpPr>
        <p:spPr bwMode="auto">
          <a:xfrm>
            <a:off x="457200" y="1085850"/>
            <a:ext cx="8229600"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spTree>
    <p:extLst>
      <p:ext uri="{BB962C8B-B14F-4D97-AF65-F5344CB8AC3E}">
        <p14:creationId xmlns:p14="http://schemas.microsoft.com/office/powerpoint/2010/main" val="507067062"/>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 id="2147484767" r:id="rId13"/>
    <p:sldLayoutId id="2147484768" r:id="rId14"/>
    <p:sldLayoutId id="2147484769" r:id="rId15"/>
  </p:sldLayoutIdLst>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fontAlgn="auto">
              <a:spcBef>
                <a:spcPct val="0"/>
              </a:spcBef>
              <a:spcAft>
                <a:spcPct val="0"/>
              </a:spcAft>
            </a:pPr>
            <a:fld id="{86D7B89A-634C-441B-BE9F-D1556B6BF399}" type="datetimeFigureOut">
              <a:rPr lang="es-MX" b="0" smtClean="0">
                <a:solidFill>
                  <a:prstClr val="black">
                    <a:tint val="75000"/>
                  </a:prstClr>
                </a:solidFill>
                <a:latin typeface="Calibri" panose="020F0502020204030204"/>
                <a:cs typeface="+mn-cs"/>
              </a:rPr>
              <a:pPr defTabSz="685800" fontAlgn="auto">
                <a:spcBef>
                  <a:spcPct val="0"/>
                </a:spcBef>
                <a:spcAft>
                  <a:spcPct val="0"/>
                </a:spcAft>
              </a:pPr>
              <a:t>15/10/2018</a:t>
            </a:fld>
            <a:endParaRPr lang="es-MX" b="0">
              <a:solidFill>
                <a:prstClr val="black">
                  <a:tint val="75000"/>
                </a:prstClr>
              </a:solidFill>
              <a:latin typeface="Calibri" panose="020F0502020204030204"/>
              <a:cs typeface="+mn-cs"/>
            </a:endParaRPr>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fontAlgn="auto">
              <a:spcBef>
                <a:spcPct val="0"/>
              </a:spcBef>
              <a:spcAft>
                <a:spcPct val="0"/>
              </a:spcAft>
            </a:pPr>
            <a:endParaRPr lang="es-MX" b="0">
              <a:solidFill>
                <a:prstClr val="black">
                  <a:tint val="75000"/>
                </a:prstClr>
              </a:solidFill>
              <a:latin typeface="Calibri" panose="020F0502020204030204"/>
              <a:cs typeface="+mn-cs"/>
            </a:endParaRPr>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fontAlgn="auto">
              <a:spcBef>
                <a:spcPct val="0"/>
              </a:spcBef>
              <a:spcAft>
                <a:spcPct val="0"/>
              </a:spcAft>
            </a:pPr>
            <a:fld id="{5935519E-670E-4448-9F78-E7E55AE98E41}" type="slidenum">
              <a:rPr lang="es-MX" b="0" smtClean="0">
                <a:solidFill>
                  <a:prstClr val="black">
                    <a:tint val="75000"/>
                  </a:prstClr>
                </a:solidFill>
                <a:latin typeface="Calibri" panose="020F0502020204030204"/>
                <a:cs typeface="+mn-cs"/>
              </a:rPr>
              <a:pPr defTabSz="685800" fontAlgn="auto">
                <a:spcBef>
                  <a:spcPct val="0"/>
                </a:spcBef>
                <a:spcAft>
                  <a:spcPct val="0"/>
                </a:spcAft>
              </a:pPr>
              <a:t>‹#›</a:t>
            </a:fld>
            <a:endParaRPr lang="es-MX" b="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130815654"/>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400" kern="1200">
          <a:solidFill>
            <a:schemeClr val="tx1"/>
          </a:solidFill>
          <a:latin typeface="+mn-lt"/>
          <a:ea typeface="+mn-ea"/>
          <a:cs typeface="+mn-cs"/>
        </a:defRPr>
      </a:lvl9pPr>
    </p:bodyStyle>
    <p:otherStyle>
      <a:defPPr>
        <a:defRPr lang="es-MX"/>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648788"/>
      </p:ext>
    </p:extLst>
  </p:cSld>
  <p:clrMap bg1="lt1" tx1="dk1" bg2="lt2" tx2="dk2" accent1="accent1" accent2="accent2" accent3="accent3" accent4="accent4" accent5="accent5" accent6="accent6" hlink="hlink" folHlink="folHlink"/>
  <p:sldLayoutIdLst>
    <p:sldLayoutId id="2147484785" r:id="rId1"/>
  </p:sldLayoutIdLst>
  <p:transition/>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A8A8A"/>
                </a:solidFill>
              </a:defRPr>
            </a:lvl1pPr>
          </a:lstStyle>
          <a:p>
            <a:pPr algn="l"/>
            <a:fld id="{91A1BC77-A92A-4A09-9606-F79B51BE3586}" type="datetimeFigureOut">
              <a:rPr lang="en-US" altLang="en-US" b="0" smtClean="0">
                <a:latin typeface="Arial"/>
                <a:cs typeface="Arial"/>
              </a:rPr>
              <a:pPr algn="l"/>
              <a:t>10/15/2018</a:t>
            </a:fld>
            <a:endParaRPr lang="en-US" altLang="en-US" b="0">
              <a:latin typeface="Arial"/>
              <a:cs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A8A8A"/>
                </a:solidFill>
              </a:defRPr>
            </a:lvl1pPr>
          </a:lstStyle>
          <a:p>
            <a:endParaRPr lang="en-US" altLang="en-US" b="0">
              <a:latin typeface="Arial"/>
              <a:cs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A8A8A"/>
                </a:solidFill>
              </a:defRPr>
            </a:lvl1pPr>
          </a:lstStyle>
          <a:p>
            <a:fld id="{24D56163-FA24-4984-8795-D25DA0453C10}" type="slidenum">
              <a:rPr lang="en-US" altLang="en-US" b="0" smtClean="0">
                <a:latin typeface="Arial"/>
                <a:cs typeface="Arial"/>
              </a:rPr>
              <a:t>‹#›</a:t>
            </a:fld>
            <a:endParaRPr lang="en-US" altLang="en-US" b="0">
              <a:latin typeface="Arial"/>
              <a:cs typeface="Arial"/>
            </a:endParaRPr>
          </a:p>
        </p:txBody>
      </p:sp>
    </p:spTree>
    <p:extLst>
      <p:ext uri="{BB962C8B-B14F-4D97-AF65-F5344CB8AC3E}">
        <p14:creationId xmlns:p14="http://schemas.microsoft.com/office/powerpoint/2010/main" val="3297101944"/>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a:defRPr>
      </a:lvl2pPr>
      <a:lvl3pPr algn="ctr" rtl="0" eaLnBrk="0" fontAlgn="base" hangingPunct="0">
        <a:spcBef>
          <a:spcPct val="0"/>
        </a:spcBef>
        <a:spcAft>
          <a:spcPct val="0"/>
        </a:spcAft>
        <a:defRPr sz="4400">
          <a:solidFill>
            <a:schemeClr val="tx1"/>
          </a:solidFill>
          <a:latin typeface="Arial"/>
        </a:defRPr>
      </a:lvl3pPr>
      <a:lvl4pPr algn="ctr" rtl="0" eaLnBrk="0" fontAlgn="base" hangingPunct="0">
        <a:spcBef>
          <a:spcPct val="0"/>
        </a:spcBef>
        <a:spcAft>
          <a:spcPct val="0"/>
        </a:spcAft>
        <a:defRPr sz="4400">
          <a:solidFill>
            <a:schemeClr val="tx1"/>
          </a:solidFill>
          <a:latin typeface="Arial"/>
        </a:defRPr>
      </a:lvl4pPr>
      <a:lvl5pPr algn="ctr" rtl="0" eaLnBrk="0" fontAlgn="base" hangingPunct="0">
        <a:spcBef>
          <a:spcPct val="0"/>
        </a:spcBef>
        <a:spcAft>
          <a:spcPct val="0"/>
        </a:spcAft>
        <a:defRPr sz="4400">
          <a:solidFill>
            <a:schemeClr val="tx1"/>
          </a:solidFill>
          <a:latin typeface="Arial"/>
        </a:defRPr>
      </a:lvl5pPr>
      <a:lvl6pPr marL="457200" algn="ctr" rtl="0" fontAlgn="base">
        <a:spcBef>
          <a:spcPct val="0"/>
        </a:spcBef>
        <a:spcAft>
          <a:spcPct val="0"/>
        </a:spcAft>
        <a:defRPr sz="4400">
          <a:solidFill>
            <a:schemeClr val="tx1"/>
          </a:solidFill>
          <a:latin typeface="Arial"/>
        </a:defRPr>
      </a:lvl6pPr>
      <a:lvl7pPr marL="914400" algn="ctr" rtl="0" fontAlgn="base">
        <a:spcBef>
          <a:spcPct val="0"/>
        </a:spcBef>
        <a:spcAft>
          <a:spcPct val="0"/>
        </a:spcAft>
        <a:defRPr sz="4400">
          <a:solidFill>
            <a:schemeClr val="tx1"/>
          </a:solidFill>
          <a:latin typeface="Arial"/>
        </a:defRPr>
      </a:lvl7pPr>
      <a:lvl8pPr marL="1371600" algn="ctr" rtl="0" fontAlgn="base">
        <a:spcBef>
          <a:spcPct val="0"/>
        </a:spcBef>
        <a:spcAft>
          <a:spcPct val="0"/>
        </a:spcAft>
        <a:defRPr sz="4400">
          <a:solidFill>
            <a:schemeClr val="tx1"/>
          </a:solidFill>
          <a:latin typeface="Arial"/>
        </a:defRPr>
      </a:lvl8pPr>
      <a:lvl9pPr marL="1828800" algn="ctr" rtl="0" fontAlgn="base">
        <a:spcBef>
          <a:spcPct val="0"/>
        </a:spcBef>
        <a:spcAft>
          <a:spcPct val="0"/>
        </a:spcAft>
        <a:defRPr sz="4400">
          <a:solidFill>
            <a:schemeClr val="tx1"/>
          </a:solidFill>
          <a:latin typeface="Arial"/>
        </a:defRPr>
      </a:lvl9pPr>
    </p:titleStyle>
    <p:bodyStyle>
      <a:lvl1pPr marL="342900" indent="-342900" algn="l" rtl="0" eaLnBrk="0" fontAlgn="base" hangingPunct="0">
        <a:spcBef>
          <a:spcPct val="20000"/>
        </a:spcBef>
        <a:spcAft>
          <a:spcPct val="0"/>
        </a:spcAft>
        <a:buFont typeface="Arial"/>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8"/>
          <p:cNvSpPr>
            <a:spLocks noGrp="1" noChangeArrowheads="1"/>
          </p:cNvSpPr>
          <p:nvPr>
            <p:ph type="body" idx="1"/>
          </p:nvPr>
        </p:nvSpPr>
        <p:spPr bwMode="auto">
          <a:xfrm>
            <a:off x="457200" y="1200150"/>
            <a:ext cx="8229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Rectangle 9"/>
          <p:cNvSpPr>
            <a:spLocks noGrp="1" noChangeArrowheads="1"/>
          </p:cNvSpPr>
          <p:nvPr>
            <p:ph type="dt" sz="half" idx="2"/>
          </p:nvPr>
        </p:nvSpPr>
        <p:spPr bwMode="auto">
          <a:xfrm>
            <a:off x="1371600" y="428625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endParaRPr lang="en-US"/>
          </a:p>
        </p:txBody>
      </p:sp>
      <p:sp>
        <p:nvSpPr>
          <p:cNvPr id="10" name="Rectangle 10"/>
          <p:cNvSpPr>
            <a:spLocks noGrp="1" noChangeArrowheads="1"/>
          </p:cNvSpPr>
          <p:nvPr>
            <p:ph type="ftr" sz="quarter" idx="3"/>
          </p:nvPr>
        </p:nvSpPr>
        <p:spPr bwMode="auto">
          <a:xfrm>
            <a:off x="3657600" y="4286250"/>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endParaRPr lang="en-US"/>
          </a:p>
        </p:txBody>
      </p:sp>
      <p:sp>
        <p:nvSpPr>
          <p:cNvPr id="11" name="Rectangle 11"/>
          <p:cNvSpPr>
            <a:spLocks noGrp="1" noChangeArrowheads="1"/>
          </p:cNvSpPr>
          <p:nvPr>
            <p:ph type="sldNum" sz="quarter" idx="4"/>
          </p:nvPr>
        </p:nvSpPr>
        <p:spPr bwMode="auto">
          <a:xfrm>
            <a:off x="457200" y="4286250"/>
            <a:ext cx="76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auto">
              <a:spcBef>
                <a:spcPct val="0"/>
              </a:spcBef>
              <a:spcAft>
                <a:spcPct val="0"/>
              </a:spcAft>
              <a:defRPr sz="1400" b="0">
                <a:solidFill>
                  <a:srgbClr val="0F0F0F"/>
                </a:solidFill>
                <a:latin typeface="Arial"/>
                <a:cs typeface="+mn-cs"/>
              </a:defRPr>
            </a:lvl1pPr>
          </a:lstStyle>
          <a:p>
            <a:pPr>
              <a:defRPr/>
            </a:pPr>
            <a:fld id="{72917F75-A468-46E5-9B6B-FB4BC6C1DE28}" type="slidenum">
              <a:rPr lang="en-US"/>
              <a:pPr>
                <a:defRPr/>
              </a:pPr>
              <a:t>‹#›</a:t>
            </a:fld>
            <a:endParaRPr lang="en-US"/>
          </a:p>
        </p:txBody>
      </p:sp>
      <p:sp>
        <p:nvSpPr>
          <p:cNvPr id="1031" name="Line 13"/>
          <p:cNvSpPr>
            <a:spLocks noChangeShapeType="1"/>
          </p:cNvSpPr>
          <p:nvPr/>
        </p:nvSpPr>
        <p:spPr bwMode="auto">
          <a:xfrm>
            <a:off x="-7938" y="5045869"/>
            <a:ext cx="9151938" cy="0"/>
          </a:xfrm>
          <a:prstGeom prst="line">
            <a:avLst/>
          </a:prstGeom>
          <a:noFill/>
          <a:ln w="266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pic>
        <p:nvPicPr>
          <p:cNvPr id="1032" name="Picture 15" descr="BLA-logo_No_Tag"/>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953250" y="4386262"/>
            <a:ext cx="2057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2"/>
          <p:cNvSpPr>
            <a:spLocks noChangeShapeType="1"/>
          </p:cNvSpPr>
          <p:nvPr/>
        </p:nvSpPr>
        <p:spPr bwMode="auto">
          <a:xfrm>
            <a:off x="457200" y="1085850"/>
            <a:ext cx="8229600"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F0F0F"/>
              </a:solidFill>
            </a:endParaRPr>
          </a:p>
        </p:txBody>
      </p:sp>
    </p:spTree>
    <p:extLst>
      <p:ext uri="{BB962C8B-B14F-4D97-AF65-F5344CB8AC3E}">
        <p14:creationId xmlns:p14="http://schemas.microsoft.com/office/powerpoint/2010/main" val="2084056262"/>
      </p:ext>
    </p:extLst>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 id="2147484810" r:id="rId12"/>
    <p:sldLayoutId id="2147484811" r:id="rId13"/>
    <p:sldLayoutId id="2147484812" r:id="rId14"/>
    <p:sldLayoutId id="2147484813" r:id="rId15"/>
  </p:sldLayoutIdLst>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accent1"/>
        </a:buClr>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10.xml"/><Relationship Id="rId7"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60.jpeg"/><Relationship Id="rId20" Type="http://schemas.openxmlformats.org/officeDocument/2006/relationships/image" Target="../media/image64.png"/><Relationship Id="rId1" Type="http://schemas.openxmlformats.org/officeDocument/2006/relationships/slideLayout" Target="../slideLayouts/slideLayout3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media" Target="../media/media1.wmv"/><Relationship Id="rId7"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video" Target="../media/media1.wm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tags" Target="../tags/tag33.xml"/><Relationship Id="rId39" Type="http://schemas.openxmlformats.org/officeDocument/2006/relationships/image" Target="../media/image84.emf"/><Relationship Id="rId21" Type="http://schemas.openxmlformats.org/officeDocument/2006/relationships/tags" Target="../tags/tag28.xml"/><Relationship Id="rId34" Type="http://schemas.openxmlformats.org/officeDocument/2006/relationships/image" Target="../media/image79.emf"/><Relationship Id="rId42" Type="http://schemas.openxmlformats.org/officeDocument/2006/relationships/image" Target="../media/image87.emf"/><Relationship Id="rId47" Type="http://schemas.openxmlformats.org/officeDocument/2006/relationships/hyperlink" Target="http://logos.wikia.com/wiki/File:Delta_Air_Lines.svg" TargetMode="External"/><Relationship Id="rId50" Type="http://schemas.openxmlformats.org/officeDocument/2006/relationships/hyperlink" Target="//upload.wikimedia.org/wikipedia/commons/4/44/Air_France_Logo.svg" TargetMode="External"/><Relationship Id="rId55" Type="http://schemas.openxmlformats.org/officeDocument/2006/relationships/image" Target="../media/image97.pn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image" Target="../media/image78.jpeg"/><Relationship Id="rId38" Type="http://schemas.openxmlformats.org/officeDocument/2006/relationships/image" Target="../media/image83.emf"/><Relationship Id="rId46" Type="http://schemas.openxmlformats.org/officeDocument/2006/relationships/image" Target="../media/image91.png"/><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tags" Target="../tags/tag27.xml"/><Relationship Id="rId29" Type="http://schemas.openxmlformats.org/officeDocument/2006/relationships/slideLayout" Target="../slideLayouts/slideLayout2.xml"/><Relationship Id="rId41" Type="http://schemas.openxmlformats.org/officeDocument/2006/relationships/image" Target="../media/image86.emf"/><Relationship Id="rId54" Type="http://schemas.openxmlformats.org/officeDocument/2006/relationships/image" Target="../media/image96.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tags" Target="../tags/tag31.xml"/><Relationship Id="rId32" Type="http://schemas.openxmlformats.org/officeDocument/2006/relationships/image" Target="../media/image77.jpeg"/><Relationship Id="rId37" Type="http://schemas.openxmlformats.org/officeDocument/2006/relationships/image" Target="../media/image82.emf"/><Relationship Id="rId40" Type="http://schemas.openxmlformats.org/officeDocument/2006/relationships/image" Target="../media/image85.emf"/><Relationship Id="rId45" Type="http://schemas.openxmlformats.org/officeDocument/2006/relationships/image" Target="../media/image90.png"/><Relationship Id="rId53" Type="http://schemas.openxmlformats.org/officeDocument/2006/relationships/hyperlink" Target="http://www.google.com/url?sa=i&amp;rct=j&amp;q=&amp;esrc=s&amp;source=images&amp;cd=&amp;cad=rja&amp;uact=8&amp;ved=0CAcQjRw&amp;url=http://www.latamairlinesgroup.net/&amp;ei=UwhVVZKTNc2YyATFtYGgBA&amp;bvm=bv.93112503,d.cWc&amp;psig=AFQjCNECrKnu9Hnag7vH7ozt0QXdpUWE7g&amp;ust=1431722437222745" TargetMode="External"/><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image" Target="../media/image81.emf"/><Relationship Id="rId49" Type="http://schemas.openxmlformats.org/officeDocument/2006/relationships/image" Target="../media/image93.png"/><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image" Target="../media/image76.png"/><Relationship Id="rId44" Type="http://schemas.openxmlformats.org/officeDocument/2006/relationships/image" Target="../media/image89.png"/><Relationship Id="rId52" Type="http://schemas.openxmlformats.org/officeDocument/2006/relationships/image" Target="../media/image95.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jpeg"/><Relationship Id="rId48" Type="http://schemas.openxmlformats.org/officeDocument/2006/relationships/image" Target="../media/image92.png"/><Relationship Id="rId8" Type="http://schemas.openxmlformats.org/officeDocument/2006/relationships/tags" Target="../tags/tag15.xml"/><Relationship Id="rId51" Type="http://schemas.openxmlformats.org/officeDocument/2006/relationships/image" Target="../media/image94.png"/><Relationship Id="rId3" Type="http://schemas.openxmlformats.org/officeDocument/2006/relationships/tags" Target="../tags/tag10.xml"/></Relationships>
</file>

<file path=ppt/slides/_rels/slide27.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tags" Target="../tags/tag47.xml"/><Relationship Id="rId18" Type="http://schemas.openxmlformats.org/officeDocument/2006/relationships/tags" Target="../tags/tag52.xml"/><Relationship Id="rId26" Type="http://schemas.openxmlformats.org/officeDocument/2006/relationships/tags" Target="../tags/tag60.xml"/><Relationship Id="rId39" Type="http://schemas.openxmlformats.org/officeDocument/2006/relationships/tags" Target="../tags/tag73.xml"/><Relationship Id="rId3" Type="http://schemas.openxmlformats.org/officeDocument/2006/relationships/tags" Target="../tags/tag37.xml"/><Relationship Id="rId21" Type="http://schemas.openxmlformats.org/officeDocument/2006/relationships/tags" Target="../tags/tag55.xml"/><Relationship Id="rId34" Type="http://schemas.openxmlformats.org/officeDocument/2006/relationships/tags" Target="../tags/tag68.xml"/><Relationship Id="rId42" Type="http://schemas.openxmlformats.org/officeDocument/2006/relationships/image" Target="../media/image98.png"/><Relationship Id="rId7" Type="http://schemas.openxmlformats.org/officeDocument/2006/relationships/tags" Target="../tags/tag41.xml"/><Relationship Id="rId12" Type="http://schemas.openxmlformats.org/officeDocument/2006/relationships/tags" Target="../tags/tag46.xml"/><Relationship Id="rId17" Type="http://schemas.openxmlformats.org/officeDocument/2006/relationships/tags" Target="../tags/tag51.xml"/><Relationship Id="rId25" Type="http://schemas.openxmlformats.org/officeDocument/2006/relationships/tags" Target="../tags/tag59.xml"/><Relationship Id="rId33" Type="http://schemas.openxmlformats.org/officeDocument/2006/relationships/tags" Target="../tags/tag67.xml"/><Relationship Id="rId38" Type="http://schemas.openxmlformats.org/officeDocument/2006/relationships/tags" Target="../tags/tag72.xml"/><Relationship Id="rId2" Type="http://schemas.openxmlformats.org/officeDocument/2006/relationships/tags" Target="../tags/tag36.xml"/><Relationship Id="rId16" Type="http://schemas.openxmlformats.org/officeDocument/2006/relationships/tags" Target="../tags/tag50.xml"/><Relationship Id="rId20" Type="http://schemas.openxmlformats.org/officeDocument/2006/relationships/tags" Target="../tags/tag54.xml"/><Relationship Id="rId29" Type="http://schemas.openxmlformats.org/officeDocument/2006/relationships/tags" Target="../tags/tag63.xml"/><Relationship Id="rId41"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tags" Target="../tags/tag40.xml"/><Relationship Id="rId11" Type="http://schemas.openxmlformats.org/officeDocument/2006/relationships/tags" Target="../tags/tag45.xml"/><Relationship Id="rId24" Type="http://schemas.openxmlformats.org/officeDocument/2006/relationships/tags" Target="../tags/tag58.xml"/><Relationship Id="rId32" Type="http://schemas.openxmlformats.org/officeDocument/2006/relationships/tags" Target="../tags/tag66.xml"/><Relationship Id="rId37" Type="http://schemas.openxmlformats.org/officeDocument/2006/relationships/tags" Target="../tags/tag71.xml"/><Relationship Id="rId40" Type="http://schemas.openxmlformats.org/officeDocument/2006/relationships/slideLayout" Target="../slideLayouts/slideLayout15.xml"/><Relationship Id="rId5" Type="http://schemas.openxmlformats.org/officeDocument/2006/relationships/tags" Target="../tags/tag39.xml"/><Relationship Id="rId15" Type="http://schemas.openxmlformats.org/officeDocument/2006/relationships/tags" Target="../tags/tag49.xml"/><Relationship Id="rId23" Type="http://schemas.openxmlformats.org/officeDocument/2006/relationships/tags" Target="../tags/tag57.xml"/><Relationship Id="rId28" Type="http://schemas.openxmlformats.org/officeDocument/2006/relationships/tags" Target="../tags/tag62.xml"/><Relationship Id="rId36" Type="http://schemas.openxmlformats.org/officeDocument/2006/relationships/tags" Target="../tags/tag70.xml"/><Relationship Id="rId10" Type="http://schemas.openxmlformats.org/officeDocument/2006/relationships/tags" Target="../tags/tag44.xml"/><Relationship Id="rId19" Type="http://schemas.openxmlformats.org/officeDocument/2006/relationships/tags" Target="../tags/tag53.xml"/><Relationship Id="rId31" Type="http://schemas.openxmlformats.org/officeDocument/2006/relationships/tags" Target="../tags/tag65.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tags" Target="../tags/tag48.xml"/><Relationship Id="rId22" Type="http://schemas.openxmlformats.org/officeDocument/2006/relationships/tags" Target="../tags/tag56.xml"/><Relationship Id="rId27" Type="http://schemas.openxmlformats.org/officeDocument/2006/relationships/tags" Target="../tags/tag61.xml"/><Relationship Id="rId30" Type="http://schemas.openxmlformats.org/officeDocument/2006/relationships/tags" Target="../tags/tag64.xml"/><Relationship Id="rId35" Type="http://schemas.openxmlformats.org/officeDocument/2006/relationships/tags" Target="../tags/tag69.xml"/></Relationships>
</file>

<file path=ppt/slides/_rels/slide28.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99.emf"/><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2.xml"/><Relationship Id="rId5" Type="http://schemas.openxmlformats.org/officeDocument/2006/relationships/tags" Target="../tags/tag78.xml"/><Relationship Id="rId4" Type="http://schemas.openxmlformats.org/officeDocument/2006/relationships/tags" Target="../tags/tag77.xml"/></Relationships>
</file>

<file path=ppt/slides/_rels/slide29.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slideLayout" Target="../slideLayouts/slideLayout2.xml"/><Relationship Id="rId4" Type="http://schemas.openxmlformats.org/officeDocument/2006/relationships/tags" Target="../tags/tag8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tags" Target="../tags/tag108.xml"/><Relationship Id="rId39" Type="http://schemas.openxmlformats.org/officeDocument/2006/relationships/tags" Target="../tags/tag121.xml"/><Relationship Id="rId21" Type="http://schemas.openxmlformats.org/officeDocument/2006/relationships/tags" Target="../tags/tag103.xml"/><Relationship Id="rId34" Type="http://schemas.openxmlformats.org/officeDocument/2006/relationships/tags" Target="../tags/tag116.xml"/><Relationship Id="rId42" Type="http://schemas.openxmlformats.org/officeDocument/2006/relationships/tags" Target="../tags/tag124.xml"/><Relationship Id="rId47" Type="http://schemas.openxmlformats.org/officeDocument/2006/relationships/tags" Target="../tags/tag129.xml"/><Relationship Id="rId50" Type="http://schemas.openxmlformats.org/officeDocument/2006/relationships/tags" Target="../tags/tag132.xml"/><Relationship Id="rId55" Type="http://schemas.openxmlformats.org/officeDocument/2006/relationships/tags" Target="../tags/tag137.xml"/><Relationship Id="rId63" Type="http://schemas.openxmlformats.org/officeDocument/2006/relationships/tags" Target="../tags/tag145.xml"/><Relationship Id="rId68" Type="http://schemas.openxmlformats.org/officeDocument/2006/relationships/slideLayout" Target="../slideLayouts/slideLayout8.xml"/><Relationship Id="rId7" Type="http://schemas.openxmlformats.org/officeDocument/2006/relationships/tags" Target="../tags/tag89.xml"/><Relationship Id="rId2" Type="http://schemas.openxmlformats.org/officeDocument/2006/relationships/tags" Target="../tags/tag84.xml"/><Relationship Id="rId16" Type="http://schemas.openxmlformats.org/officeDocument/2006/relationships/tags" Target="../tags/tag98.xml"/><Relationship Id="rId29" Type="http://schemas.openxmlformats.org/officeDocument/2006/relationships/tags" Target="../tags/tag111.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tags" Target="../tags/tag106.xml"/><Relationship Id="rId32" Type="http://schemas.openxmlformats.org/officeDocument/2006/relationships/tags" Target="../tags/tag114.xml"/><Relationship Id="rId37" Type="http://schemas.openxmlformats.org/officeDocument/2006/relationships/tags" Target="../tags/tag119.xml"/><Relationship Id="rId40" Type="http://schemas.openxmlformats.org/officeDocument/2006/relationships/tags" Target="../tags/tag122.xml"/><Relationship Id="rId45" Type="http://schemas.openxmlformats.org/officeDocument/2006/relationships/tags" Target="../tags/tag127.xml"/><Relationship Id="rId53" Type="http://schemas.openxmlformats.org/officeDocument/2006/relationships/tags" Target="../tags/tag135.xml"/><Relationship Id="rId58" Type="http://schemas.openxmlformats.org/officeDocument/2006/relationships/tags" Target="../tags/tag140.xml"/><Relationship Id="rId66" Type="http://schemas.openxmlformats.org/officeDocument/2006/relationships/tags" Target="../tags/tag148.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tags" Target="../tags/tag105.xml"/><Relationship Id="rId28" Type="http://schemas.openxmlformats.org/officeDocument/2006/relationships/tags" Target="../tags/tag110.xml"/><Relationship Id="rId36" Type="http://schemas.openxmlformats.org/officeDocument/2006/relationships/tags" Target="../tags/tag118.xml"/><Relationship Id="rId49" Type="http://schemas.openxmlformats.org/officeDocument/2006/relationships/tags" Target="../tags/tag131.xml"/><Relationship Id="rId57" Type="http://schemas.openxmlformats.org/officeDocument/2006/relationships/tags" Target="../tags/tag139.xml"/><Relationship Id="rId61" Type="http://schemas.openxmlformats.org/officeDocument/2006/relationships/tags" Target="../tags/tag143.xml"/><Relationship Id="rId10" Type="http://schemas.openxmlformats.org/officeDocument/2006/relationships/tags" Target="../tags/tag92.xml"/><Relationship Id="rId19" Type="http://schemas.openxmlformats.org/officeDocument/2006/relationships/tags" Target="../tags/tag101.xml"/><Relationship Id="rId31" Type="http://schemas.openxmlformats.org/officeDocument/2006/relationships/tags" Target="../tags/tag113.xml"/><Relationship Id="rId44" Type="http://schemas.openxmlformats.org/officeDocument/2006/relationships/tags" Target="../tags/tag126.xml"/><Relationship Id="rId52" Type="http://schemas.openxmlformats.org/officeDocument/2006/relationships/tags" Target="../tags/tag134.xml"/><Relationship Id="rId60" Type="http://schemas.openxmlformats.org/officeDocument/2006/relationships/tags" Target="../tags/tag142.xml"/><Relationship Id="rId65" Type="http://schemas.openxmlformats.org/officeDocument/2006/relationships/tags" Target="../tags/tag147.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tags" Target="../tags/tag109.xml"/><Relationship Id="rId30" Type="http://schemas.openxmlformats.org/officeDocument/2006/relationships/tags" Target="../tags/tag112.xml"/><Relationship Id="rId35" Type="http://schemas.openxmlformats.org/officeDocument/2006/relationships/tags" Target="../tags/tag117.xml"/><Relationship Id="rId43" Type="http://schemas.openxmlformats.org/officeDocument/2006/relationships/tags" Target="../tags/tag125.xml"/><Relationship Id="rId48" Type="http://schemas.openxmlformats.org/officeDocument/2006/relationships/tags" Target="../tags/tag130.xml"/><Relationship Id="rId56" Type="http://schemas.openxmlformats.org/officeDocument/2006/relationships/tags" Target="../tags/tag138.xml"/><Relationship Id="rId64" Type="http://schemas.openxmlformats.org/officeDocument/2006/relationships/tags" Target="../tags/tag146.xml"/><Relationship Id="rId8" Type="http://schemas.openxmlformats.org/officeDocument/2006/relationships/tags" Target="../tags/tag90.xml"/><Relationship Id="rId51" Type="http://schemas.openxmlformats.org/officeDocument/2006/relationships/tags" Target="../tags/tag133.xml"/><Relationship Id="rId3" Type="http://schemas.openxmlformats.org/officeDocument/2006/relationships/tags" Target="../tags/tag85.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tags" Target="../tags/tag107.xml"/><Relationship Id="rId33" Type="http://schemas.openxmlformats.org/officeDocument/2006/relationships/tags" Target="../tags/tag115.xml"/><Relationship Id="rId38" Type="http://schemas.openxmlformats.org/officeDocument/2006/relationships/tags" Target="../tags/tag120.xml"/><Relationship Id="rId46" Type="http://schemas.openxmlformats.org/officeDocument/2006/relationships/tags" Target="../tags/tag128.xml"/><Relationship Id="rId59" Type="http://schemas.openxmlformats.org/officeDocument/2006/relationships/tags" Target="../tags/tag141.xml"/><Relationship Id="rId67" Type="http://schemas.openxmlformats.org/officeDocument/2006/relationships/tags" Target="../tags/tag149.xml"/><Relationship Id="rId20" Type="http://schemas.openxmlformats.org/officeDocument/2006/relationships/tags" Target="../tags/tag102.xml"/><Relationship Id="rId41" Type="http://schemas.openxmlformats.org/officeDocument/2006/relationships/tags" Target="../tags/tag123.xml"/><Relationship Id="rId54" Type="http://schemas.openxmlformats.org/officeDocument/2006/relationships/tags" Target="../tags/tag136.xml"/><Relationship Id="rId62" Type="http://schemas.openxmlformats.org/officeDocument/2006/relationships/tags" Target="../tags/tag144.xml"/></Relationships>
</file>

<file path=ppt/slides/_rels/slide31.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10" Type="http://schemas.openxmlformats.org/officeDocument/2006/relationships/image" Target="../media/image100.emf"/><Relationship Id="rId4" Type="http://schemas.openxmlformats.org/officeDocument/2006/relationships/tags" Target="../tags/tag153.xml"/><Relationship Id="rId9"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notesSlide" Target="../notesSlides/notesSlide17.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2.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6.xml"/><Relationship Id="rId1" Type="http://schemas.openxmlformats.org/officeDocument/2006/relationships/tags" Target="../tags/tag205.xml"/></Relationships>
</file>

<file path=ppt/slides/_rels/slide47.xml.rels><?xml version="1.0" encoding="UTF-8" standalone="yes"?>
<Relationships xmlns="http://schemas.openxmlformats.org/package/2006/relationships"><Relationship Id="rId117" Type="http://schemas.openxmlformats.org/officeDocument/2006/relationships/tags" Target="../tags/tag323.xml"/><Relationship Id="rId299" Type="http://schemas.openxmlformats.org/officeDocument/2006/relationships/image" Target="../media/image172.gif"/><Relationship Id="rId21" Type="http://schemas.openxmlformats.org/officeDocument/2006/relationships/tags" Target="../tags/tag227.xml"/><Relationship Id="rId42" Type="http://schemas.openxmlformats.org/officeDocument/2006/relationships/tags" Target="../tags/tag248.xml"/><Relationship Id="rId63" Type="http://schemas.openxmlformats.org/officeDocument/2006/relationships/tags" Target="../tags/tag269.xml"/><Relationship Id="rId84" Type="http://schemas.openxmlformats.org/officeDocument/2006/relationships/tags" Target="../tags/tag290.xml"/><Relationship Id="rId138" Type="http://schemas.openxmlformats.org/officeDocument/2006/relationships/tags" Target="../tags/tag344.xml"/><Relationship Id="rId159" Type="http://schemas.openxmlformats.org/officeDocument/2006/relationships/tags" Target="../tags/tag365.xml"/><Relationship Id="rId170" Type="http://schemas.openxmlformats.org/officeDocument/2006/relationships/tags" Target="../tags/tag376.xml"/><Relationship Id="rId191" Type="http://schemas.openxmlformats.org/officeDocument/2006/relationships/tags" Target="../tags/tag397.xml"/><Relationship Id="rId205" Type="http://schemas.openxmlformats.org/officeDocument/2006/relationships/tags" Target="../tags/tag411.xml"/><Relationship Id="rId226" Type="http://schemas.openxmlformats.org/officeDocument/2006/relationships/slideLayout" Target="../slideLayouts/slideLayout68.xml"/><Relationship Id="rId247" Type="http://schemas.openxmlformats.org/officeDocument/2006/relationships/image" Target="../media/image120.jpeg"/><Relationship Id="rId107" Type="http://schemas.openxmlformats.org/officeDocument/2006/relationships/tags" Target="../tags/tag313.xml"/><Relationship Id="rId268" Type="http://schemas.openxmlformats.org/officeDocument/2006/relationships/image" Target="../media/image141.jpeg"/><Relationship Id="rId289" Type="http://schemas.openxmlformats.org/officeDocument/2006/relationships/image" Target="../media/image162.jpeg"/><Relationship Id="rId11" Type="http://schemas.openxmlformats.org/officeDocument/2006/relationships/tags" Target="../tags/tag217.xml"/><Relationship Id="rId32" Type="http://schemas.openxmlformats.org/officeDocument/2006/relationships/tags" Target="../tags/tag238.xml"/><Relationship Id="rId53" Type="http://schemas.openxmlformats.org/officeDocument/2006/relationships/tags" Target="../tags/tag259.xml"/><Relationship Id="rId74" Type="http://schemas.openxmlformats.org/officeDocument/2006/relationships/tags" Target="../tags/tag280.xml"/><Relationship Id="rId128" Type="http://schemas.openxmlformats.org/officeDocument/2006/relationships/tags" Target="../tags/tag334.xml"/><Relationship Id="rId149" Type="http://schemas.openxmlformats.org/officeDocument/2006/relationships/tags" Target="../tags/tag355.xml"/><Relationship Id="rId5" Type="http://schemas.openxmlformats.org/officeDocument/2006/relationships/tags" Target="../tags/tag211.xml"/><Relationship Id="rId95" Type="http://schemas.openxmlformats.org/officeDocument/2006/relationships/tags" Target="../tags/tag301.xml"/><Relationship Id="rId160" Type="http://schemas.openxmlformats.org/officeDocument/2006/relationships/tags" Target="../tags/tag366.xml"/><Relationship Id="rId181" Type="http://schemas.openxmlformats.org/officeDocument/2006/relationships/tags" Target="../tags/tag387.xml"/><Relationship Id="rId216" Type="http://schemas.openxmlformats.org/officeDocument/2006/relationships/tags" Target="../tags/tag422.xml"/><Relationship Id="rId237" Type="http://schemas.openxmlformats.org/officeDocument/2006/relationships/image" Target="../media/image110.jpeg"/><Relationship Id="rId258" Type="http://schemas.openxmlformats.org/officeDocument/2006/relationships/image" Target="../media/image131.png"/><Relationship Id="rId279" Type="http://schemas.openxmlformats.org/officeDocument/2006/relationships/image" Target="../media/image152.png"/><Relationship Id="rId22" Type="http://schemas.openxmlformats.org/officeDocument/2006/relationships/tags" Target="../tags/tag228.xml"/><Relationship Id="rId43" Type="http://schemas.openxmlformats.org/officeDocument/2006/relationships/tags" Target="../tags/tag249.xml"/><Relationship Id="rId64" Type="http://schemas.openxmlformats.org/officeDocument/2006/relationships/tags" Target="../tags/tag270.xml"/><Relationship Id="rId118" Type="http://schemas.openxmlformats.org/officeDocument/2006/relationships/tags" Target="../tags/tag324.xml"/><Relationship Id="rId139" Type="http://schemas.openxmlformats.org/officeDocument/2006/relationships/tags" Target="../tags/tag345.xml"/><Relationship Id="rId290" Type="http://schemas.openxmlformats.org/officeDocument/2006/relationships/image" Target="../media/image163.png"/><Relationship Id="rId85" Type="http://schemas.openxmlformats.org/officeDocument/2006/relationships/tags" Target="../tags/tag291.xml"/><Relationship Id="rId150" Type="http://schemas.openxmlformats.org/officeDocument/2006/relationships/tags" Target="../tags/tag356.xml"/><Relationship Id="rId171" Type="http://schemas.openxmlformats.org/officeDocument/2006/relationships/tags" Target="../tags/tag377.xml"/><Relationship Id="rId192" Type="http://schemas.openxmlformats.org/officeDocument/2006/relationships/tags" Target="../tags/tag398.xml"/><Relationship Id="rId206" Type="http://schemas.openxmlformats.org/officeDocument/2006/relationships/tags" Target="../tags/tag412.xml"/><Relationship Id="rId227" Type="http://schemas.openxmlformats.org/officeDocument/2006/relationships/notesSlide" Target="../notesSlides/notesSlide18.xml"/><Relationship Id="rId248" Type="http://schemas.openxmlformats.org/officeDocument/2006/relationships/image" Target="../media/image121.jpeg"/><Relationship Id="rId269" Type="http://schemas.openxmlformats.org/officeDocument/2006/relationships/image" Target="../media/image142.png"/><Relationship Id="rId12" Type="http://schemas.openxmlformats.org/officeDocument/2006/relationships/tags" Target="../tags/tag218.xml"/><Relationship Id="rId33" Type="http://schemas.openxmlformats.org/officeDocument/2006/relationships/tags" Target="../tags/tag239.xml"/><Relationship Id="rId108" Type="http://schemas.openxmlformats.org/officeDocument/2006/relationships/tags" Target="../tags/tag314.xml"/><Relationship Id="rId129" Type="http://schemas.openxmlformats.org/officeDocument/2006/relationships/tags" Target="../tags/tag335.xml"/><Relationship Id="rId280" Type="http://schemas.openxmlformats.org/officeDocument/2006/relationships/image" Target="../media/image153.png"/><Relationship Id="rId54" Type="http://schemas.openxmlformats.org/officeDocument/2006/relationships/tags" Target="../tags/tag260.xml"/><Relationship Id="rId75" Type="http://schemas.openxmlformats.org/officeDocument/2006/relationships/tags" Target="../tags/tag281.xml"/><Relationship Id="rId96" Type="http://schemas.openxmlformats.org/officeDocument/2006/relationships/tags" Target="../tags/tag302.xml"/><Relationship Id="rId140" Type="http://schemas.openxmlformats.org/officeDocument/2006/relationships/tags" Target="../tags/tag346.xml"/><Relationship Id="rId161" Type="http://schemas.openxmlformats.org/officeDocument/2006/relationships/tags" Target="../tags/tag367.xml"/><Relationship Id="rId182" Type="http://schemas.openxmlformats.org/officeDocument/2006/relationships/tags" Target="../tags/tag388.xml"/><Relationship Id="rId217" Type="http://schemas.openxmlformats.org/officeDocument/2006/relationships/tags" Target="../tags/tag423.xml"/><Relationship Id="rId6" Type="http://schemas.openxmlformats.org/officeDocument/2006/relationships/tags" Target="../tags/tag212.xml"/><Relationship Id="rId238" Type="http://schemas.openxmlformats.org/officeDocument/2006/relationships/image" Target="../media/image111.png"/><Relationship Id="rId259" Type="http://schemas.openxmlformats.org/officeDocument/2006/relationships/image" Target="../media/image132.jpeg"/><Relationship Id="rId23" Type="http://schemas.openxmlformats.org/officeDocument/2006/relationships/tags" Target="../tags/tag229.xml"/><Relationship Id="rId119" Type="http://schemas.openxmlformats.org/officeDocument/2006/relationships/tags" Target="../tags/tag325.xml"/><Relationship Id="rId270" Type="http://schemas.openxmlformats.org/officeDocument/2006/relationships/image" Target="../media/image143.jpeg"/><Relationship Id="rId291" Type="http://schemas.openxmlformats.org/officeDocument/2006/relationships/image" Target="../media/image164.png"/><Relationship Id="rId44" Type="http://schemas.openxmlformats.org/officeDocument/2006/relationships/tags" Target="../tags/tag250.xml"/><Relationship Id="rId65" Type="http://schemas.openxmlformats.org/officeDocument/2006/relationships/tags" Target="../tags/tag271.xml"/><Relationship Id="rId86" Type="http://schemas.openxmlformats.org/officeDocument/2006/relationships/tags" Target="../tags/tag292.xml"/><Relationship Id="rId130" Type="http://schemas.openxmlformats.org/officeDocument/2006/relationships/tags" Target="../tags/tag336.xml"/><Relationship Id="rId151" Type="http://schemas.openxmlformats.org/officeDocument/2006/relationships/tags" Target="../tags/tag357.xml"/><Relationship Id="rId172" Type="http://schemas.openxmlformats.org/officeDocument/2006/relationships/tags" Target="../tags/tag378.xml"/><Relationship Id="rId193" Type="http://schemas.openxmlformats.org/officeDocument/2006/relationships/tags" Target="../tags/tag399.xml"/><Relationship Id="rId207" Type="http://schemas.openxmlformats.org/officeDocument/2006/relationships/tags" Target="../tags/tag413.xml"/><Relationship Id="rId228" Type="http://schemas.openxmlformats.org/officeDocument/2006/relationships/image" Target="../media/image101.png"/><Relationship Id="rId249" Type="http://schemas.openxmlformats.org/officeDocument/2006/relationships/image" Target="../media/image122.jpeg"/><Relationship Id="rId13" Type="http://schemas.openxmlformats.org/officeDocument/2006/relationships/tags" Target="../tags/tag219.xml"/><Relationship Id="rId109" Type="http://schemas.openxmlformats.org/officeDocument/2006/relationships/tags" Target="../tags/tag315.xml"/><Relationship Id="rId260" Type="http://schemas.openxmlformats.org/officeDocument/2006/relationships/image" Target="../media/image133.png"/><Relationship Id="rId281" Type="http://schemas.openxmlformats.org/officeDocument/2006/relationships/image" Target="../media/image154.jpeg"/><Relationship Id="rId34" Type="http://schemas.openxmlformats.org/officeDocument/2006/relationships/tags" Target="../tags/tag240.xml"/><Relationship Id="rId55" Type="http://schemas.openxmlformats.org/officeDocument/2006/relationships/tags" Target="../tags/tag261.xml"/><Relationship Id="rId76" Type="http://schemas.openxmlformats.org/officeDocument/2006/relationships/tags" Target="../tags/tag282.xml"/><Relationship Id="rId97" Type="http://schemas.openxmlformats.org/officeDocument/2006/relationships/tags" Target="../tags/tag303.xml"/><Relationship Id="rId120" Type="http://schemas.openxmlformats.org/officeDocument/2006/relationships/tags" Target="../tags/tag326.xml"/><Relationship Id="rId141" Type="http://schemas.openxmlformats.org/officeDocument/2006/relationships/tags" Target="../tags/tag347.xml"/><Relationship Id="rId7" Type="http://schemas.openxmlformats.org/officeDocument/2006/relationships/tags" Target="../tags/tag213.xml"/><Relationship Id="rId162" Type="http://schemas.openxmlformats.org/officeDocument/2006/relationships/tags" Target="../tags/tag368.xml"/><Relationship Id="rId183" Type="http://schemas.openxmlformats.org/officeDocument/2006/relationships/tags" Target="../tags/tag389.xml"/><Relationship Id="rId218" Type="http://schemas.openxmlformats.org/officeDocument/2006/relationships/tags" Target="../tags/tag424.xml"/><Relationship Id="rId239" Type="http://schemas.openxmlformats.org/officeDocument/2006/relationships/image" Target="../media/image112.jpeg"/><Relationship Id="rId2" Type="http://schemas.openxmlformats.org/officeDocument/2006/relationships/tags" Target="../tags/tag208.xml"/><Relationship Id="rId29" Type="http://schemas.openxmlformats.org/officeDocument/2006/relationships/tags" Target="../tags/tag235.xml"/><Relationship Id="rId250" Type="http://schemas.openxmlformats.org/officeDocument/2006/relationships/image" Target="../media/image123.png"/><Relationship Id="rId255" Type="http://schemas.openxmlformats.org/officeDocument/2006/relationships/image" Target="../media/image128.jpeg"/><Relationship Id="rId271" Type="http://schemas.openxmlformats.org/officeDocument/2006/relationships/image" Target="../media/image144.png"/><Relationship Id="rId276" Type="http://schemas.openxmlformats.org/officeDocument/2006/relationships/image" Target="../media/image149.png"/><Relationship Id="rId292" Type="http://schemas.openxmlformats.org/officeDocument/2006/relationships/image" Target="../media/image165.png"/><Relationship Id="rId297" Type="http://schemas.openxmlformats.org/officeDocument/2006/relationships/image" Target="../media/image170.jpeg"/><Relationship Id="rId24" Type="http://schemas.openxmlformats.org/officeDocument/2006/relationships/tags" Target="../tags/tag230.xml"/><Relationship Id="rId40" Type="http://schemas.openxmlformats.org/officeDocument/2006/relationships/tags" Target="../tags/tag246.xml"/><Relationship Id="rId45" Type="http://schemas.openxmlformats.org/officeDocument/2006/relationships/tags" Target="../tags/tag251.xml"/><Relationship Id="rId66" Type="http://schemas.openxmlformats.org/officeDocument/2006/relationships/tags" Target="../tags/tag272.xml"/><Relationship Id="rId87" Type="http://schemas.openxmlformats.org/officeDocument/2006/relationships/tags" Target="../tags/tag293.xml"/><Relationship Id="rId110" Type="http://schemas.openxmlformats.org/officeDocument/2006/relationships/tags" Target="../tags/tag316.xml"/><Relationship Id="rId115" Type="http://schemas.openxmlformats.org/officeDocument/2006/relationships/tags" Target="../tags/tag321.xml"/><Relationship Id="rId131" Type="http://schemas.openxmlformats.org/officeDocument/2006/relationships/tags" Target="../tags/tag337.xml"/><Relationship Id="rId136" Type="http://schemas.openxmlformats.org/officeDocument/2006/relationships/tags" Target="../tags/tag342.xml"/><Relationship Id="rId157" Type="http://schemas.openxmlformats.org/officeDocument/2006/relationships/tags" Target="../tags/tag363.xml"/><Relationship Id="rId178" Type="http://schemas.openxmlformats.org/officeDocument/2006/relationships/tags" Target="../tags/tag384.xml"/><Relationship Id="rId301" Type="http://schemas.openxmlformats.org/officeDocument/2006/relationships/image" Target="../media/image174.png"/><Relationship Id="rId61" Type="http://schemas.openxmlformats.org/officeDocument/2006/relationships/tags" Target="../tags/tag267.xml"/><Relationship Id="rId82" Type="http://schemas.openxmlformats.org/officeDocument/2006/relationships/tags" Target="../tags/tag288.xml"/><Relationship Id="rId152" Type="http://schemas.openxmlformats.org/officeDocument/2006/relationships/tags" Target="../tags/tag358.xml"/><Relationship Id="rId173" Type="http://schemas.openxmlformats.org/officeDocument/2006/relationships/tags" Target="../tags/tag379.xml"/><Relationship Id="rId194" Type="http://schemas.openxmlformats.org/officeDocument/2006/relationships/tags" Target="../tags/tag400.xml"/><Relationship Id="rId199" Type="http://schemas.openxmlformats.org/officeDocument/2006/relationships/tags" Target="../tags/tag405.xml"/><Relationship Id="rId203" Type="http://schemas.openxmlformats.org/officeDocument/2006/relationships/tags" Target="../tags/tag409.xml"/><Relationship Id="rId208" Type="http://schemas.openxmlformats.org/officeDocument/2006/relationships/tags" Target="../tags/tag414.xml"/><Relationship Id="rId229" Type="http://schemas.openxmlformats.org/officeDocument/2006/relationships/image" Target="../media/image102.jpeg"/><Relationship Id="rId19" Type="http://schemas.openxmlformats.org/officeDocument/2006/relationships/tags" Target="../tags/tag225.xml"/><Relationship Id="rId224" Type="http://schemas.openxmlformats.org/officeDocument/2006/relationships/tags" Target="../tags/tag430.xml"/><Relationship Id="rId240" Type="http://schemas.openxmlformats.org/officeDocument/2006/relationships/image" Target="../media/image113.png"/><Relationship Id="rId245" Type="http://schemas.openxmlformats.org/officeDocument/2006/relationships/image" Target="../media/image118.png"/><Relationship Id="rId261" Type="http://schemas.openxmlformats.org/officeDocument/2006/relationships/image" Target="../media/image134.png"/><Relationship Id="rId266" Type="http://schemas.openxmlformats.org/officeDocument/2006/relationships/image" Target="../media/image139.jpeg"/><Relationship Id="rId287" Type="http://schemas.openxmlformats.org/officeDocument/2006/relationships/image" Target="../media/image160.png"/><Relationship Id="rId14" Type="http://schemas.openxmlformats.org/officeDocument/2006/relationships/tags" Target="../tags/tag220.xml"/><Relationship Id="rId30" Type="http://schemas.openxmlformats.org/officeDocument/2006/relationships/tags" Target="../tags/tag236.xml"/><Relationship Id="rId35" Type="http://schemas.openxmlformats.org/officeDocument/2006/relationships/tags" Target="../tags/tag241.xml"/><Relationship Id="rId56" Type="http://schemas.openxmlformats.org/officeDocument/2006/relationships/tags" Target="../tags/tag262.xml"/><Relationship Id="rId77" Type="http://schemas.openxmlformats.org/officeDocument/2006/relationships/tags" Target="../tags/tag283.xml"/><Relationship Id="rId100" Type="http://schemas.openxmlformats.org/officeDocument/2006/relationships/tags" Target="../tags/tag306.xml"/><Relationship Id="rId105" Type="http://schemas.openxmlformats.org/officeDocument/2006/relationships/tags" Target="../tags/tag311.xml"/><Relationship Id="rId126" Type="http://schemas.openxmlformats.org/officeDocument/2006/relationships/tags" Target="../tags/tag332.xml"/><Relationship Id="rId147" Type="http://schemas.openxmlformats.org/officeDocument/2006/relationships/tags" Target="../tags/tag353.xml"/><Relationship Id="rId168" Type="http://schemas.openxmlformats.org/officeDocument/2006/relationships/tags" Target="../tags/tag374.xml"/><Relationship Id="rId282" Type="http://schemas.openxmlformats.org/officeDocument/2006/relationships/image" Target="../media/image155.png"/><Relationship Id="rId8" Type="http://schemas.openxmlformats.org/officeDocument/2006/relationships/tags" Target="../tags/tag214.xml"/><Relationship Id="rId51" Type="http://schemas.openxmlformats.org/officeDocument/2006/relationships/tags" Target="../tags/tag257.xml"/><Relationship Id="rId72" Type="http://schemas.openxmlformats.org/officeDocument/2006/relationships/tags" Target="../tags/tag278.xml"/><Relationship Id="rId93" Type="http://schemas.openxmlformats.org/officeDocument/2006/relationships/tags" Target="../tags/tag299.xml"/><Relationship Id="rId98" Type="http://schemas.openxmlformats.org/officeDocument/2006/relationships/tags" Target="../tags/tag304.xml"/><Relationship Id="rId121" Type="http://schemas.openxmlformats.org/officeDocument/2006/relationships/tags" Target="../tags/tag327.xml"/><Relationship Id="rId142" Type="http://schemas.openxmlformats.org/officeDocument/2006/relationships/tags" Target="../tags/tag348.xml"/><Relationship Id="rId163" Type="http://schemas.openxmlformats.org/officeDocument/2006/relationships/tags" Target="../tags/tag369.xml"/><Relationship Id="rId184" Type="http://schemas.openxmlformats.org/officeDocument/2006/relationships/tags" Target="../tags/tag390.xml"/><Relationship Id="rId189" Type="http://schemas.openxmlformats.org/officeDocument/2006/relationships/tags" Target="../tags/tag395.xml"/><Relationship Id="rId219" Type="http://schemas.openxmlformats.org/officeDocument/2006/relationships/tags" Target="../tags/tag425.xml"/><Relationship Id="rId3" Type="http://schemas.openxmlformats.org/officeDocument/2006/relationships/tags" Target="../tags/tag209.xml"/><Relationship Id="rId214" Type="http://schemas.openxmlformats.org/officeDocument/2006/relationships/tags" Target="../tags/tag420.xml"/><Relationship Id="rId230" Type="http://schemas.openxmlformats.org/officeDocument/2006/relationships/image" Target="../media/image103.png"/><Relationship Id="rId235" Type="http://schemas.openxmlformats.org/officeDocument/2006/relationships/image" Target="../media/image108.png"/><Relationship Id="rId251" Type="http://schemas.openxmlformats.org/officeDocument/2006/relationships/image" Target="../media/image124.jpeg"/><Relationship Id="rId256" Type="http://schemas.openxmlformats.org/officeDocument/2006/relationships/image" Target="../media/image129.jpeg"/><Relationship Id="rId277" Type="http://schemas.openxmlformats.org/officeDocument/2006/relationships/image" Target="../media/image150.png"/><Relationship Id="rId298" Type="http://schemas.openxmlformats.org/officeDocument/2006/relationships/image" Target="../media/image171.png"/><Relationship Id="rId25" Type="http://schemas.openxmlformats.org/officeDocument/2006/relationships/tags" Target="../tags/tag231.xml"/><Relationship Id="rId46" Type="http://schemas.openxmlformats.org/officeDocument/2006/relationships/tags" Target="../tags/tag252.xml"/><Relationship Id="rId67" Type="http://schemas.openxmlformats.org/officeDocument/2006/relationships/tags" Target="../tags/tag273.xml"/><Relationship Id="rId116" Type="http://schemas.openxmlformats.org/officeDocument/2006/relationships/tags" Target="../tags/tag322.xml"/><Relationship Id="rId137" Type="http://schemas.openxmlformats.org/officeDocument/2006/relationships/tags" Target="../tags/tag343.xml"/><Relationship Id="rId158" Type="http://schemas.openxmlformats.org/officeDocument/2006/relationships/tags" Target="../tags/tag364.xml"/><Relationship Id="rId272" Type="http://schemas.openxmlformats.org/officeDocument/2006/relationships/image" Target="../media/image145.jpeg"/><Relationship Id="rId293" Type="http://schemas.openxmlformats.org/officeDocument/2006/relationships/image" Target="../media/image166.png"/><Relationship Id="rId20" Type="http://schemas.openxmlformats.org/officeDocument/2006/relationships/tags" Target="../tags/tag226.xml"/><Relationship Id="rId41" Type="http://schemas.openxmlformats.org/officeDocument/2006/relationships/tags" Target="../tags/tag247.xml"/><Relationship Id="rId62" Type="http://schemas.openxmlformats.org/officeDocument/2006/relationships/tags" Target="../tags/tag268.xml"/><Relationship Id="rId83" Type="http://schemas.openxmlformats.org/officeDocument/2006/relationships/tags" Target="../tags/tag289.xml"/><Relationship Id="rId88" Type="http://schemas.openxmlformats.org/officeDocument/2006/relationships/tags" Target="../tags/tag294.xml"/><Relationship Id="rId111" Type="http://schemas.openxmlformats.org/officeDocument/2006/relationships/tags" Target="../tags/tag317.xml"/><Relationship Id="rId132" Type="http://schemas.openxmlformats.org/officeDocument/2006/relationships/tags" Target="../tags/tag338.xml"/><Relationship Id="rId153" Type="http://schemas.openxmlformats.org/officeDocument/2006/relationships/tags" Target="../tags/tag359.xml"/><Relationship Id="rId174" Type="http://schemas.openxmlformats.org/officeDocument/2006/relationships/tags" Target="../tags/tag380.xml"/><Relationship Id="rId179" Type="http://schemas.openxmlformats.org/officeDocument/2006/relationships/tags" Target="../tags/tag385.xml"/><Relationship Id="rId195" Type="http://schemas.openxmlformats.org/officeDocument/2006/relationships/tags" Target="../tags/tag401.xml"/><Relationship Id="rId209" Type="http://schemas.openxmlformats.org/officeDocument/2006/relationships/tags" Target="../tags/tag415.xml"/><Relationship Id="rId190" Type="http://schemas.openxmlformats.org/officeDocument/2006/relationships/tags" Target="../tags/tag396.xml"/><Relationship Id="rId204" Type="http://schemas.openxmlformats.org/officeDocument/2006/relationships/tags" Target="../tags/tag410.xml"/><Relationship Id="rId220" Type="http://schemas.openxmlformats.org/officeDocument/2006/relationships/tags" Target="../tags/tag426.xml"/><Relationship Id="rId225" Type="http://schemas.openxmlformats.org/officeDocument/2006/relationships/tags" Target="../tags/tag431.xml"/><Relationship Id="rId241" Type="http://schemas.openxmlformats.org/officeDocument/2006/relationships/image" Target="../media/image114.png"/><Relationship Id="rId246" Type="http://schemas.openxmlformats.org/officeDocument/2006/relationships/image" Target="../media/image119.png"/><Relationship Id="rId267" Type="http://schemas.openxmlformats.org/officeDocument/2006/relationships/image" Target="../media/image140.png"/><Relationship Id="rId288" Type="http://schemas.openxmlformats.org/officeDocument/2006/relationships/image" Target="../media/image161.png"/><Relationship Id="rId15" Type="http://schemas.openxmlformats.org/officeDocument/2006/relationships/tags" Target="../tags/tag221.xml"/><Relationship Id="rId36" Type="http://schemas.openxmlformats.org/officeDocument/2006/relationships/tags" Target="../tags/tag242.xml"/><Relationship Id="rId57" Type="http://schemas.openxmlformats.org/officeDocument/2006/relationships/tags" Target="../tags/tag263.xml"/><Relationship Id="rId106" Type="http://schemas.openxmlformats.org/officeDocument/2006/relationships/tags" Target="../tags/tag312.xml"/><Relationship Id="rId127" Type="http://schemas.openxmlformats.org/officeDocument/2006/relationships/tags" Target="../tags/tag333.xml"/><Relationship Id="rId262" Type="http://schemas.openxmlformats.org/officeDocument/2006/relationships/image" Target="../media/image135.png"/><Relationship Id="rId283" Type="http://schemas.openxmlformats.org/officeDocument/2006/relationships/image" Target="../media/image156.png"/><Relationship Id="rId10" Type="http://schemas.openxmlformats.org/officeDocument/2006/relationships/tags" Target="../tags/tag216.xml"/><Relationship Id="rId31" Type="http://schemas.openxmlformats.org/officeDocument/2006/relationships/tags" Target="../tags/tag237.xml"/><Relationship Id="rId52" Type="http://schemas.openxmlformats.org/officeDocument/2006/relationships/tags" Target="../tags/tag258.xml"/><Relationship Id="rId73" Type="http://schemas.openxmlformats.org/officeDocument/2006/relationships/tags" Target="../tags/tag279.xml"/><Relationship Id="rId78" Type="http://schemas.openxmlformats.org/officeDocument/2006/relationships/tags" Target="../tags/tag284.xml"/><Relationship Id="rId94" Type="http://schemas.openxmlformats.org/officeDocument/2006/relationships/tags" Target="../tags/tag300.xml"/><Relationship Id="rId99" Type="http://schemas.openxmlformats.org/officeDocument/2006/relationships/tags" Target="../tags/tag305.xml"/><Relationship Id="rId101" Type="http://schemas.openxmlformats.org/officeDocument/2006/relationships/tags" Target="../tags/tag307.xml"/><Relationship Id="rId122" Type="http://schemas.openxmlformats.org/officeDocument/2006/relationships/tags" Target="../tags/tag328.xml"/><Relationship Id="rId143" Type="http://schemas.openxmlformats.org/officeDocument/2006/relationships/tags" Target="../tags/tag349.xml"/><Relationship Id="rId148" Type="http://schemas.openxmlformats.org/officeDocument/2006/relationships/tags" Target="../tags/tag354.xml"/><Relationship Id="rId164" Type="http://schemas.openxmlformats.org/officeDocument/2006/relationships/tags" Target="../tags/tag370.xml"/><Relationship Id="rId169" Type="http://schemas.openxmlformats.org/officeDocument/2006/relationships/tags" Target="../tags/tag375.xml"/><Relationship Id="rId185" Type="http://schemas.openxmlformats.org/officeDocument/2006/relationships/tags" Target="../tags/tag391.xml"/><Relationship Id="rId4" Type="http://schemas.openxmlformats.org/officeDocument/2006/relationships/tags" Target="../tags/tag210.xml"/><Relationship Id="rId9" Type="http://schemas.openxmlformats.org/officeDocument/2006/relationships/tags" Target="../tags/tag215.xml"/><Relationship Id="rId180" Type="http://schemas.openxmlformats.org/officeDocument/2006/relationships/tags" Target="../tags/tag386.xml"/><Relationship Id="rId210" Type="http://schemas.openxmlformats.org/officeDocument/2006/relationships/tags" Target="../tags/tag416.xml"/><Relationship Id="rId215" Type="http://schemas.openxmlformats.org/officeDocument/2006/relationships/tags" Target="../tags/tag421.xml"/><Relationship Id="rId236" Type="http://schemas.openxmlformats.org/officeDocument/2006/relationships/image" Target="../media/image109.png"/><Relationship Id="rId257" Type="http://schemas.openxmlformats.org/officeDocument/2006/relationships/image" Target="../media/image130.png"/><Relationship Id="rId278" Type="http://schemas.openxmlformats.org/officeDocument/2006/relationships/image" Target="../media/image151.png"/><Relationship Id="rId26" Type="http://schemas.openxmlformats.org/officeDocument/2006/relationships/tags" Target="../tags/tag232.xml"/><Relationship Id="rId231" Type="http://schemas.openxmlformats.org/officeDocument/2006/relationships/image" Target="../media/image104.jpeg"/><Relationship Id="rId252" Type="http://schemas.openxmlformats.org/officeDocument/2006/relationships/image" Target="../media/image125.jpeg"/><Relationship Id="rId273" Type="http://schemas.openxmlformats.org/officeDocument/2006/relationships/image" Target="../media/image146.png"/><Relationship Id="rId294" Type="http://schemas.openxmlformats.org/officeDocument/2006/relationships/image" Target="../media/image167.png"/><Relationship Id="rId47" Type="http://schemas.openxmlformats.org/officeDocument/2006/relationships/tags" Target="../tags/tag253.xml"/><Relationship Id="rId68" Type="http://schemas.openxmlformats.org/officeDocument/2006/relationships/tags" Target="../tags/tag274.xml"/><Relationship Id="rId89" Type="http://schemas.openxmlformats.org/officeDocument/2006/relationships/tags" Target="../tags/tag295.xml"/><Relationship Id="rId112" Type="http://schemas.openxmlformats.org/officeDocument/2006/relationships/tags" Target="../tags/tag318.xml"/><Relationship Id="rId133" Type="http://schemas.openxmlformats.org/officeDocument/2006/relationships/tags" Target="../tags/tag339.xml"/><Relationship Id="rId154" Type="http://schemas.openxmlformats.org/officeDocument/2006/relationships/tags" Target="../tags/tag360.xml"/><Relationship Id="rId175" Type="http://schemas.openxmlformats.org/officeDocument/2006/relationships/tags" Target="../tags/tag381.xml"/><Relationship Id="rId196" Type="http://schemas.openxmlformats.org/officeDocument/2006/relationships/tags" Target="../tags/tag402.xml"/><Relationship Id="rId200" Type="http://schemas.openxmlformats.org/officeDocument/2006/relationships/tags" Target="../tags/tag406.xml"/><Relationship Id="rId16" Type="http://schemas.openxmlformats.org/officeDocument/2006/relationships/tags" Target="../tags/tag222.xml"/><Relationship Id="rId221" Type="http://schemas.openxmlformats.org/officeDocument/2006/relationships/tags" Target="../tags/tag427.xml"/><Relationship Id="rId242" Type="http://schemas.openxmlformats.org/officeDocument/2006/relationships/image" Target="../media/image115.png"/><Relationship Id="rId263" Type="http://schemas.openxmlformats.org/officeDocument/2006/relationships/image" Target="../media/image136.jpeg"/><Relationship Id="rId284" Type="http://schemas.openxmlformats.org/officeDocument/2006/relationships/image" Target="../media/image157.png"/><Relationship Id="rId37" Type="http://schemas.openxmlformats.org/officeDocument/2006/relationships/tags" Target="../tags/tag243.xml"/><Relationship Id="rId58" Type="http://schemas.openxmlformats.org/officeDocument/2006/relationships/tags" Target="../tags/tag264.xml"/><Relationship Id="rId79" Type="http://schemas.openxmlformats.org/officeDocument/2006/relationships/tags" Target="../tags/tag285.xml"/><Relationship Id="rId102" Type="http://schemas.openxmlformats.org/officeDocument/2006/relationships/tags" Target="../tags/tag308.xml"/><Relationship Id="rId123" Type="http://schemas.openxmlformats.org/officeDocument/2006/relationships/tags" Target="../tags/tag329.xml"/><Relationship Id="rId144" Type="http://schemas.openxmlformats.org/officeDocument/2006/relationships/tags" Target="../tags/tag350.xml"/><Relationship Id="rId90" Type="http://schemas.openxmlformats.org/officeDocument/2006/relationships/tags" Target="../tags/tag296.xml"/><Relationship Id="rId165" Type="http://schemas.openxmlformats.org/officeDocument/2006/relationships/tags" Target="../tags/tag371.xml"/><Relationship Id="rId186" Type="http://schemas.openxmlformats.org/officeDocument/2006/relationships/tags" Target="../tags/tag392.xml"/><Relationship Id="rId211" Type="http://schemas.openxmlformats.org/officeDocument/2006/relationships/tags" Target="../tags/tag417.xml"/><Relationship Id="rId232" Type="http://schemas.openxmlformats.org/officeDocument/2006/relationships/image" Target="../media/image105.jpeg"/><Relationship Id="rId253" Type="http://schemas.openxmlformats.org/officeDocument/2006/relationships/image" Target="../media/image126.png"/><Relationship Id="rId274" Type="http://schemas.openxmlformats.org/officeDocument/2006/relationships/image" Target="../media/image147.jpeg"/><Relationship Id="rId295" Type="http://schemas.openxmlformats.org/officeDocument/2006/relationships/image" Target="../media/image168.png"/><Relationship Id="rId27" Type="http://schemas.openxmlformats.org/officeDocument/2006/relationships/tags" Target="../tags/tag233.xml"/><Relationship Id="rId48" Type="http://schemas.openxmlformats.org/officeDocument/2006/relationships/tags" Target="../tags/tag254.xml"/><Relationship Id="rId69" Type="http://schemas.openxmlformats.org/officeDocument/2006/relationships/tags" Target="../tags/tag275.xml"/><Relationship Id="rId113" Type="http://schemas.openxmlformats.org/officeDocument/2006/relationships/tags" Target="../tags/tag319.xml"/><Relationship Id="rId134" Type="http://schemas.openxmlformats.org/officeDocument/2006/relationships/tags" Target="../tags/tag340.xml"/><Relationship Id="rId80" Type="http://schemas.openxmlformats.org/officeDocument/2006/relationships/tags" Target="../tags/tag286.xml"/><Relationship Id="rId155" Type="http://schemas.openxmlformats.org/officeDocument/2006/relationships/tags" Target="../tags/tag361.xml"/><Relationship Id="rId176" Type="http://schemas.openxmlformats.org/officeDocument/2006/relationships/tags" Target="../tags/tag382.xml"/><Relationship Id="rId197" Type="http://schemas.openxmlformats.org/officeDocument/2006/relationships/tags" Target="../tags/tag403.xml"/><Relationship Id="rId201" Type="http://schemas.openxmlformats.org/officeDocument/2006/relationships/tags" Target="../tags/tag407.xml"/><Relationship Id="rId222" Type="http://schemas.openxmlformats.org/officeDocument/2006/relationships/tags" Target="../tags/tag428.xml"/><Relationship Id="rId243" Type="http://schemas.openxmlformats.org/officeDocument/2006/relationships/image" Target="../media/image116.png"/><Relationship Id="rId264" Type="http://schemas.openxmlformats.org/officeDocument/2006/relationships/image" Target="../media/image137.png"/><Relationship Id="rId285" Type="http://schemas.openxmlformats.org/officeDocument/2006/relationships/image" Target="../media/image158.png"/><Relationship Id="rId17" Type="http://schemas.openxmlformats.org/officeDocument/2006/relationships/tags" Target="../tags/tag223.xml"/><Relationship Id="rId38" Type="http://schemas.openxmlformats.org/officeDocument/2006/relationships/tags" Target="../tags/tag244.xml"/><Relationship Id="rId59" Type="http://schemas.openxmlformats.org/officeDocument/2006/relationships/tags" Target="../tags/tag265.xml"/><Relationship Id="rId103" Type="http://schemas.openxmlformats.org/officeDocument/2006/relationships/tags" Target="../tags/tag309.xml"/><Relationship Id="rId124" Type="http://schemas.openxmlformats.org/officeDocument/2006/relationships/tags" Target="../tags/tag330.xml"/><Relationship Id="rId70" Type="http://schemas.openxmlformats.org/officeDocument/2006/relationships/tags" Target="../tags/tag276.xml"/><Relationship Id="rId91" Type="http://schemas.openxmlformats.org/officeDocument/2006/relationships/tags" Target="../tags/tag297.xml"/><Relationship Id="rId145" Type="http://schemas.openxmlformats.org/officeDocument/2006/relationships/tags" Target="../tags/tag351.xml"/><Relationship Id="rId166" Type="http://schemas.openxmlformats.org/officeDocument/2006/relationships/tags" Target="../tags/tag372.xml"/><Relationship Id="rId187" Type="http://schemas.openxmlformats.org/officeDocument/2006/relationships/tags" Target="../tags/tag393.xml"/><Relationship Id="rId1" Type="http://schemas.openxmlformats.org/officeDocument/2006/relationships/tags" Target="../tags/tag207.xml"/><Relationship Id="rId212" Type="http://schemas.openxmlformats.org/officeDocument/2006/relationships/tags" Target="../tags/tag418.xml"/><Relationship Id="rId233" Type="http://schemas.openxmlformats.org/officeDocument/2006/relationships/image" Target="../media/image106.jpeg"/><Relationship Id="rId254" Type="http://schemas.openxmlformats.org/officeDocument/2006/relationships/image" Target="../media/image127.png"/><Relationship Id="rId28" Type="http://schemas.openxmlformats.org/officeDocument/2006/relationships/tags" Target="../tags/tag234.xml"/><Relationship Id="rId49" Type="http://schemas.openxmlformats.org/officeDocument/2006/relationships/tags" Target="../tags/tag255.xml"/><Relationship Id="rId114" Type="http://schemas.openxmlformats.org/officeDocument/2006/relationships/tags" Target="../tags/tag320.xml"/><Relationship Id="rId275" Type="http://schemas.openxmlformats.org/officeDocument/2006/relationships/image" Target="../media/image148.jpeg"/><Relationship Id="rId296" Type="http://schemas.openxmlformats.org/officeDocument/2006/relationships/image" Target="../media/image169.jpeg"/><Relationship Id="rId300" Type="http://schemas.openxmlformats.org/officeDocument/2006/relationships/image" Target="../media/image173.png"/><Relationship Id="rId60" Type="http://schemas.openxmlformats.org/officeDocument/2006/relationships/tags" Target="../tags/tag266.xml"/><Relationship Id="rId81" Type="http://schemas.openxmlformats.org/officeDocument/2006/relationships/tags" Target="../tags/tag287.xml"/><Relationship Id="rId135" Type="http://schemas.openxmlformats.org/officeDocument/2006/relationships/tags" Target="../tags/tag341.xml"/><Relationship Id="rId156" Type="http://schemas.openxmlformats.org/officeDocument/2006/relationships/tags" Target="../tags/tag362.xml"/><Relationship Id="rId177" Type="http://schemas.openxmlformats.org/officeDocument/2006/relationships/tags" Target="../tags/tag383.xml"/><Relationship Id="rId198" Type="http://schemas.openxmlformats.org/officeDocument/2006/relationships/tags" Target="../tags/tag404.xml"/><Relationship Id="rId202" Type="http://schemas.openxmlformats.org/officeDocument/2006/relationships/tags" Target="../tags/tag408.xml"/><Relationship Id="rId223" Type="http://schemas.openxmlformats.org/officeDocument/2006/relationships/tags" Target="../tags/tag429.xml"/><Relationship Id="rId244" Type="http://schemas.openxmlformats.org/officeDocument/2006/relationships/image" Target="../media/image117.png"/><Relationship Id="rId18" Type="http://schemas.openxmlformats.org/officeDocument/2006/relationships/tags" Target="../tags/tag224.xml"/><Relationship Id="rId39" Type="http://schemas.openxmlformats.org/officeDocument/2006/relationships/tags" Target="../tags/tag245.xml"/><Relationship Id="rId265" Type="http://schemas.openxmlformats.org/officeDocument/2006/relationships/image" Target="../media/image138.jpeg"/><Relationship Id="rId286" Type="http://schemas.openxmlformats.org/officeDocument/2006/relationships/image" Target="../media/image159.png"/><Relationship Id="rId50" Type="http://schemas.openxmlformats.org/officeDocument/2006/relationships/tags" Target="../tags/tag256.xml"/><Relationship Id="rId104" Type="http://schemas.openxmlformats.org/officeDocument/2006/relationships/tags" Target="../tags/tag310.xml"/><Relationship Id="rId125" Type="http://schemas.openxmlformats.org/officeDocument/2006/relationships/tags" Target="../tags/tag331.xml"/><Relationship Id="rId146" Type="http://schemas.openxmlformats.org/officeDocument/2006/relationships/tags" Target="../tags/tag352.xml"/><Relationship Id="rId167" Type="http://schemas.openxmlformats.org/officeDocument/2006/relationships/tags" Target="../tags/tag373.xml"/><Relationship Id="rId188" Type="http://schemas.openxmlformats.org/officeDocument/2006/relationships/tags" Target="../tags/tag394.xml"/><Relationship Id="rId71" Type="http://schemas.openxmlformats.org/officeDocument/2006/relationships/tags" Target="../tags/tag277.xml"/><Relationship Id="rId92" Type="http://schemas.openxmlformats.org/officeDocument/2006/relationships/tags" Target="../tags/tag298.xml"/><Relationship Id="rId213" Type="http://schemas.openxmlformats.org/officeDocument/2006/relationships/tags" Target="../tags/tag419.xml"/><Relationship Id="rId23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tags" Target="../tags/tag442.xml"/><Relationship Id="rId2" Type="http://schemas.openxmlformats.org/officeDocument/2006/relationships/tags" Target="../tags/tag441.xml"/><Relationship Id="rId1" Type="http://schemas.openxmlformats.org/officeDocument/2006/relationships/tags" Target="../tags/tag440.xml"/><Relationship Id="rId4"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13" Type="http://schemas.openxmlformats.org/officeDocument/2006/relationships/tags" Target="../tags/tag455.xml"/><Relationship Id="rId18" Type="http://schemas.openxmlformats.org/officeDocument/2006/relationships/tags" Target="../tags/tag460.xml"/><Relationship Id="rId26" Type="http://schemas.openxmlformats.org/officeDocument/2006/relationships/tags" Target="../tags/tag468.xml"/><Relationship Id="rId39" Type="http://schemas.openxmlformats.org/officeDocument/2006/relationships/tags" Target="../tags/tag481.xml"/><Relationship Id="rId21" Type="http://schemas.openxmlformats.org/officeDocument/2006/relationships/tags" Target="../tags/tag463.xml"/><Relationship Id="rId34" Type="http://schemas.openxmlformats.org/officeDocument/2006/relationships/tags" Target="../tags/tag476.xml"/><Relationship Id="rId42" Type="http://schemas.openxmlformats.org/officeDocument/2006/relationships/tags" Target="../tags/tag484.xml"/><Relationship Id="rId47" Type="http://schemas.openxmlformats.org/officeDocument/2006/relationships/image" Target="../media/image178.png"/><Relationship Id="rId50" Type="http://schemas.openxmlformats.org/officeDocument/2006/relationships/image" Target="../media/image181.png"/><Relationship Id="rId55" Type="http://schemas.openxmlformats.org/officeDocument/2006/relationships/image" Target="../media/image186.png"/><Relationship Id="rId63" Type="http://schemas.openxmlformats.org/officeDocument/2006/relationships/image" Target="../media/image194.png"/><Relationship Id="rId68" Type="http://schemas.openxmlformats.org/officeDocument/2006/relationships/image" Target="../media/image199.png"/><Relationship Id="rId76" Type="http://schemas.openxmlformats.org/officeDocument/2006/relationships/image" Target="../media/image207.png"/><Relationship Id="rId7" Type="http://schemas.openxmlformats.org/officeDocument/2006/relationships/tags" Target="../tags/tag449.xml"/><Relationship Id="rId71" Type="http://schemas.openxmlformats.org/officeDocument/2006/relationships/image" Target="../media/image202.png"/><Relationship Id="rId2" Type="http://schemas.openxmlformats.org/officeDocument/2006/relationships/tags" Target="../tags/tag444.xml"/><Relationship Id="rId16" Type="http://schemas.openxmlformats.org/officeDocument/2006/relationships/tags" Target="../tags/tag458.xml"/><Relationship Id="rId29" Type="http://schemas.openxmlformats.org/officeDocument/2006/relationships/tags" Target="../tags/tag471.xml"/><Relationship Id="rId11" Type="http://schemas.openxmlformats.org/officeDocument/2006/relationships/tags" Target="../tags/tag453.xml"/><Relationship Id="rId24" Type="http://schemas.openxmlformats.org/officeDocument/2006/relationships/tags" Target="../tags/tag466.xml"/><Relationship Id="rId32" Type="http://schemas.openxmlformats.org/officeDocument/2006/relationships/tags" Target="../tags/tag474.xml"/><Relationship Id="rId37" Type="http://schemas.openxmlformats.org/officeDocument/2006/relationships/tags" Target="../tags/tag479.xml"/><Relationship Id="rId40" Type="http://schemas.openxmlformats.org/officeDocument/2006/relationships/tags" Target="../tags/tag482.xml"/><Relationship Id="rId45" Type="http://schemas.openxmlformats.org/officeDocument/2006/relationships/image" Target="../media/image176.png"/><Relationship Id="rId53" Type="http://schemas.openxmlformats.org/officeDocument/2006/relationships/image" Target="../media/image184.png"/><Relationship Id="rId58" Type="http://schemas.openxmlformats.org/officeDocument/2006/relationships/image" Target="../media/image189.png"/><Relationship Id="rId66" Type="http://schemas.openxmlformats.org/officeDocument/2006/relationships/image" Target="../media/image197.png"/><Relationship Id="rId74" Type="http://schemas.openxmlformats.org/officeDocument/2006/relationships/image" Target="../media/image205.png"/><Relationship Id="rId79" Type="http://schemas.openxmlformats.org/officeDocument/2006/relationships/image" Target="../media/image210.png"/><Relationship Id="rId5" Type="http://schemas.openxmlformats.org/officeDocument/2006/relationships/tags" Target="../tags/tag447.xml"/><Relationship Id="rId61" Type="http://schemas.openxmlformats.org/officeDocument/2006/relationships/image" Target="../media/image192.png"/><Relationship Id="rId10" Type="http://schemas.openxmlformats.org/officeDocument/2006/relationships/tags" Target="../tags/tag452.xml"/><Relationship Id="rId19" Type="http://schemas.openxmlformats.org/officeDocument/2006/relationships/tags" Target="../tags/tag461.xml"/><Relationship Id="rId31" Type="http://schemas.openxmlformats.org/officeDocument/2006/relationships/tags" Target="../tags/tag473.xml"/><Relationship Id="rId44" Type="http://schemas.openxmlformats.org/officeDocument/2006/relationships/image" Target="../media/image175.png"/><Relationship Id="rId52" Type="http://schemas.openxmlformats.org/officeDocument/2006/relationships/image" Target="../media/image183.png"/><Relationship Id="rId60" Type="http://schemas.openxmlformats.org/officeDocument/2006/relationships/image" Target="../media/image191.jpeg"/><Relationship Id="rId65" Type="http://schemas.openxmlformats.org/officeDocument/2006/relationships/image" Target="../media/image196.png"/><Relationship Id="rId73" Type="http://schemas.openxmlformats.org/officeDocument/2006/relationships/image" Target="../media/image204.png"/><Relationship Id="rId78" Type="http://schemas.openxmlformats.org/officeDocument/2006/relationships/image" Target="../media/image209.png"/><Relationship Id="rId4" Type="http://schemas.openxmlformats.org/officeDocument/2006/relationships/tags" Target="../tags/tag446.xml"/><Relationship Id="rId9" Type="http://schemas.openxmlformats.org/officeDocument/2006/relationships/tags" Target="../tags/tag451.xml"/><Relationship Id="rId14" Type="http://schemas.openxmlformats.org/officeDocument/2006/relationships/tags" Target="../tags/tag456.xml"/><Relationship Id="rId22" Type="http://schemas.openxmlformats.org/officeDocument/2006/relationships/tags" Target="../tags/tag464.xml"/><Relationship Id="rId27" Type="http://schemas.openxmlformats.org/officeDocument/2006/relationships/tags" Target="../tags/tag469.xml"/><Relationship Id="rId30" Type="http://schemas.openxmlformats.org/officeDocument/2006/relationships/tags" Target="../tags/tag472.xml"/><Relationship Id="rId35" Type="http://schemas.openxmlformats.org/officeDocument/2006/relationships/tags" Target="../tags/tag477.xml"/><Relationship Id="rId43" Type="http://schemas.openxmlformats.org/officeDocument/2006/relationships/slideLayout" Target="../slideLayouts/slideLayout42.xml"/><Relationship Id="rId48" Type="http://schemas.openxmlformats.org/officeDocument/2006/relationships/image" Target="../media/image179.png"/><Relationship Id="rId56" Type="http://schemas.openxmlformats.org/officeDocument/2006/relationships/image" Target="../media/image187.png"/><Relationship Id="rId64" Type="http://schemas.openxmlformats.org/officeDocument/2006/relationships/image" Target="../media/image195.png"/><Relationship Id="rId69" Type="http://schemas.openxmlformats.org/officeDocument/2006/relationships/image" Target="../media/image200.png"/><Relationship Id="rId77" Type="http://schemas.openxmlformats.org/officeDocument/2006/relationships/image" Target="../media/image208.jpeg"/><Relationship Id="rId8" Type="http://schemas.openxmlformats.org/officeDocument/2006/relationships/tags" Target="../tags/tag450.xml"/><Relationship Id="rId51" Type="http://schemas.openxmlformats.org/officeDocument/2006/relationships/image" Target="../media/image182.png"/><Relationship Id="rId72" Type="http://schemas.openxmlformats.org/officeDocument/2006/relationships/image" Target="../media/image203.png"/><Relationship Id="rId3" Type="http://schemas.openxmlformats.org/officeDocument/2006/relationships/tags" Target="../tags/tag445.xml"/><Relationship Id="rId12" Type="http://schemas.openxmlformats.org/officeDocument/2006/relationships/tags" Target="../tags/tag454.xml"/><Relationship Id="rId17" Type="http://schemas.openxmlformats.org/officeDocument/2006/relationships/tags" Target="../tags/tag459.xml"/><Relationship Id="rId25" Type="http://schemas.openxmlformats.org/officeDocument/2006/relationships/tags" Target="../tags/tag467.xml"/><Relationship Id="rId33" Type="http://schemas.openxmlformats.org/officeDocument/2006/relationships/tags" Target="../tags/tag475.xml"/><Relationship Id="rId38" Type="http://schemas.openxmlformats.org/officeDocument/2006/relationships/tags" Target="../tags/tag480.xml"/><Relationship Id="rId46" Type="http://schemas.openxmlformats.org/officeDocument/2006/relationships/image" Target="../media/image177.png"/><Relationship Id="rId59" Type="http://schemas.openxmlformats.org/officeDocument/2006/relationships/image" Target="../media/image190.png"/><Relationship Id="rId67" Type="http://schemas.openxmlformats.org/officeDocument/2006/relationships/image" Target="../media/image198.png"/><Relationship Id="rId20" Type="http://schemas.openxmlformats.org/officeDocument/2006/relationships/tags" Target="../tags/tag462.xml"/><Relationship Id="rId41" Type="http://schemas.openxmlformats.org/officeDocument/2006/relationships/tags" Target="../tags/tag483.xml"/><Relationship Id="rId54" Type="http://schemas.openxmlformats.org/officeDocument/2006/relationships/image" Target="../media/image185.png"/><Relationship Id="rId62" Type="http://schemas.openxmlformats.org/officeDocument/2006/relationships/image" Target="../media/image193.png"/><Relationship Id="rId70" Type="http://schemas.openxmlformats.org/officeDocument/2006/relationships/image" Target="../media/image201.png"/><Relationship Id="rId75" Type="http://schemas.openxmlformats.org/officeDocument/2006/relationships/image" Target="../media/image206.png"/><Relationship Id="rId1" Type="http://schemas.openxmlformats.org/officeDocument/2006/relationships/tags" Target="../tags/tag443.xml"/><Relationship Id="rId6" Type="http://schemas.openxmlformats.org/officeDocument/2006/relationships/tags" Target="../tags/tag448.xml"/><Relationship Id="rId15" Type="http://schemas.openxmlformats.org/officeDocument/2006/relationships/tags" Target="../tags/tag457.xml"/><Relationship Id="rId23" Type="http://schemas.openxmlformats.org/officeDocument/2006/relationships/tags" Target="../tags/tag465.xml"/><Relationship Id="rId28" Type="http://schemas.openxmlformats.org/officeDocument/2006/relationships/tags" Target="../tags/tag470.xml"/><Relationship Id="rId36" Type="http://schemas.openxmlformats.org/officeDocument/2006/relationships/tags" Target="../tags/tag478.xml"/><Relationship Id="rId49" Type="http://schemas.openxmlformats.org/officeDocument/2006/relationships/image" Target="../media/image180.png"/><Relationship Id="rId57" Type="http://schemas.openxmlformats.org/officeDocument/2006/relationships/image" Target="../media/image188.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 Id="rId4"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tags" Target="../tags/tag490.xml"/><Relationship Id="rId7" Type="http://schemas.openxmlformats.org/officeDocument/2006/relationships/slideLayout" Target="../slideLayouts/slideLayout76.xml"/><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tags" Target="../tags/tag493.xml"/><Relationship Id="rId5" Type="http://schemas.openxmlformats.org/officeDocument/2006/relationships/tags" Target="../tags/tag492.xml"/><Relationship Id="rId10" Type="http://schemas.openxmlformats.org/officeDocument/2006/relationships/image" Target="../media/image213.png"/><Relationship Id="rId4" Type="http://schemas.openxmlformats.org/officeDocument/2006/relationships/tags" Target="../tags/tag491.xml"/><Relationship Id="rId9" Type="http://schemas.openxmlformats.org/officeDocument/2006/relationships/image" Target="../media/image212.png"/></Relationships>
</file>

<file path=ppt/slides/_rels/slide52.xml.rels><?xml version="1.0" encoding="UTF-8" standalone="yes"?>
<Relationships xmlns="http://schemas.openxmlformats.org/package/2006/relationships"><Relationship Id="rId8" Type="http://schemas.openxmlformats.org/officeDocument/2006/relationships/tags" Target="../tags/tag501.xml"/><Relationship Id="rId13" Type="http://schemas.openxmlformats.org/officeDocument/2006/relationships/tags" Target="../tags/tag506.xml"/><Relationship Id="rId18" Type="http://schemas.openxmlformats.org/officeDocument/2006/relationships/slideLayout" Target="../slideLayouts/slideLayout76.xml"/><Relationship Id="rId3" Type="http://schemas.openxmlformats.org/officeDocument/2006/relationships/tags" Target="../tags/tag496.xml"/><Relationship Id="rId7" Type="http://schemas.openxmlformats.org/officeDocument/2006/relationships/tags" Target="../tags/tag500.xml"/><Relationship Id="rId12" Type="http://schemas.openxmlformats.org/officeDocument/2006/relationships/tags" Target="../tags/tag505.xml"/><Relationship Id="rId17" Type="http://schemas.openxmlformats.org/officeDocument/2006/relationships/tags" Target="../tags/tag510.xml"/><Relationship Id="rId2" Type="http://schemas.openxmlformats.org/officeDocument/2006/relationships/tags" Target="../tags/tag495.xml"/><Relationship Id="rId16" Type="http://schemas.openxmlformats.org/officeDocument/2006/relationships/tags" Target="../tags/tag509.xml"/><Relationship Id="rId1" Type="http://schemas.openxmlformats.org/officeDocument/2006/relationships/tags" Target="../tags/tag494.xml"/><Relationship Id="rId6" Type="http://schemas.openxmlformats.org/officeDocument/2006/relationships/tags" Target="../tags/tag499.xml"/><Relationship Id="rId11" Type="http://schemas.openxmlformats.org/officeDocument/2006/relationships/tags" Target="../tags/tag504.xml"/><Relationship Id="rId5" Type="http://schemas.openxmlformats.org/officeDocument/2006/relationships/tags" Target="../tags/tag498.xml"/><Relationship Id="rId15" Type="http://schemas.openxmlformats.org/officeDocument/2006/relationships/tags" Target="../tags/tag508.xml"/><Relationship Id="rId10" Type="http://schemas.openxmlformats.org/officeDocument/2006/relationships/tags" Target="../tags/tag503.xml"/><Relationship Id="rId19" Type="http://schemas.openxmlformats.org/officeDocument/2006/relationships/image" Target="../media/image211.jpeg"/><Relationship Id="rId4" Type="http://schemas.openxmlformats.org/officeDocument/2006/relationships/tags" Target="../tags/tag497.xml"/><Relationship Id="rId9" Type="http://schemas.openxmlformats.org/officeDocument/2006/relationships/tags" Target="../tags/tag502.xml"/><Relationship Id="rId14" Type="http://schemas.openxmlformats.org/officeDocument/2006/relationships/tags" Target="../tags/tag507.xml"/></Relationships>
</file>

<file path=ppt/slides/_rels/slide53.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tags" Target="../tags/tag516.xml"/><Relationship Id="rId7" Type="http://schemas.openxmlformats.org/officeDocument/2006/relationships/slideLayout" Target="../slideLayouts/slideLayout42.xml"/><Relationship Id="rId2" Type="http://schemas.openxmlformats.org/officeDocument/2006/relationships/tags" Target="../tags/tag515.xml"/><Relationship Id="rId1" Type="http://schemas.openxmlformats.org/officeDocument/2006/relationships/tags" Target="../tags/tag514.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l="274" t="8170" r="490" b="14981"/>
          <a:stretch>
            <a:fillRect/>
          </a:stretch>
        </p:blipFill>
        <p:spPr bwMode="auto">
          <a:xfrm>
            <a:off x="0" y="0"/>
            <a:ext cx="9144001"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28600" y="438150"/>
            <a:ext cx="8249333" cy="4124200"/>
          </a:xfrm>
          <a:prstGeom prst="rect">
            <a:avLst/>
          </a:prstGeom>
        </p:spPr>
        <p:txBody>
          <a:bodyPr wrap="square" lIns="91434" tIns="45717" rIns="91434" bIns="45717">
            <a:spAutoFit/>
          </a:bodyPr>
          <a:lstStyle/>
          <a:p>
            <a:pPr algn="l">
              <a:defRPr/>
            </a:pPr>
            <a:r>
              <a:rPr lang="en-US" altLang="en-US" sz="3200" dirty="0">
                <a:ln w="3175" cmpd="sng">
                  <a:solidFill>
                    <a:schemeClr val="tx1"/>
                  </a:solidFill>
                </a:ln>
                <a:solidFill>
                  <a:schemeClr val="bg1"/>
                </a:solidFill>
                <a:latin typeface="Arial"/>
                <a:cs typeface="Arial"/>
              </a:rPr>
              <a:t>THE CHALLENGES OF AIRCRAFT LEASING AND FINANCE</a:t>
            </a:r>
          </a:p>
          <a:p>
            <a:pPr algn="l">
              <a:defRPr/>
            </a:pPr>
            <a:endParaRPr lang="en-US" altLang="en-US" sz="2800" i="1" dirty="0">
              <a:ln w="3175" cmpd="sng">
                <a:solidFill>
                  <a:schemeClr val="tx1"/>
                </a:solidFill>
              </a:ln>
              <a:solidFill>
                <a:schemeClr val="bg1"/>
              </a:solidFill>
              <a:latin typeface="Arial"/>
              <a:cs typeface="Arial"/>
            </a:endParaRPr>
          </a:p>
          <a:p>
            <a:pPr algn="l">
              <a:defRPr/>
            </a:pPr>
            <a:endParaRPr lang="en-US" altLang="en-US" sz="2800" i="1" dirty="0">
              <a:ln w="3175" cmpd="sng">
                <a:solidFill>
                  <a:schemeClr val="tx1"/>
                </a:solidFill>
              </a:ln>
              <a:solidFill>
                <a:schemeClr val="bg1"/>
              </a:solidFill>
              <a:latin typeface="Arial"/>
              <a:cs typeface="Arial"/>
            </a:endParaRPr>
          </a:p>
          <a:p>
            <a:pPr algn="l">
              <a:defRPr/>
            </a:pPr>
            <a:endParaRPr lang="en-US" altLang="en-US" sz="2800" i="1" dirty="0">
              <a:ln w="3175" cmpd="sng">
                <a:solidFill>
                  <a:schemeClr val="tx1"/>
                </a:solidFill>
              </a:ln>
              <a:solidFill>
                <a:schemeClr val="bg1"/>
              </a:solidFill>
              <a:latin typeface="Arial"/>
              <a:cs typeface="Arial"/>
            </a:endParaRPr>
          </a:p>
          <a:p>
            <a:pPr algn="l">
              <a:defRPr/>
            </a:pPr>
            <a:br>
              <a:rPr lang="en-US" altLang="en-US" sz="1800" i="1" dirty="0">
                <a:ln w="3175" cmpd="sng">
                  <a:solidFill>
                    <a:schemeClr val="tx1"/>
                  </a:solidFill>
                </a:ln>
                <a:solidFill>
                  <a:schemeClr val="bg1"/>
                </a:solidFill>
                <a:latin typeface="Arial"/>
                <a:cs typeface="Arial"/>
              </a:rPr>
            </a:br>
            <a:r>
              <a:rPr lang="en-US" altLang="en-US" sz="1800" i="1" dirty="0">
                <a:ln w="3175" cmpd="sng">
                  <a:solidFill>
                    <a:schemeClr val="tx1"/>
                  </a:solidFill>
                </a:ln>
                <a:solidFill>
                  <a:schemeClr val="bg1"/>
                </a:solidFill>
                <a:latin typeface="Arial"/>
                <a:cs typeface="Arial"/>
              </a:rPr>
              <a:t>THE ELEVENTH ANNUAL MCGILL UNIVERSITY/PEOPIL CONFERENCE ON INTERNATIONAL AVIATION LAW: LIABILITY, INSURANCE &amp; FINANCE</a:t>
            </a:r>
          </a:p>
          <a:p>
            <a:pPr algn="l">
              <a:defRPr/>
            </a:pPr>
            <a:r>
              <a:rPr lang="en-US" altLang="en-US" sz="1800" i="1" dirty="0">
                <a:ln w="3175" cmpd="sng">
                  <a:solidFill>
                    <a:schemeClr val="tx1"/>
                  </a:solidFill>
                </a:ln>
                <a:solidFill>
                  <a:schemeClr val="bg1"/>
                </a:solidFill>
                <a:latin typeface="Arial"/>
                <a:cs typeface="Arial"/>
              </a:rPr>
              <a:t>DUBLIN, IRELAND </a:t>
            </a:r>
          </a:p>
          <a:p>
            <a:pPr algn="l">
              <a:defRPr/>
            </a:pPr>
            <a:r>
              <a:rPr lang="en-US" altLang="en-US" sz="1800" i="1" dirty="0">
                <a:ln w="3175" cmpd="sng">
                  <a:solidFill>
                    <a:schemeClr val="tx1"/>
                  </a:solidFill>
                </a:ln>
                <a:solidFill>
                  <a:schemeClr val="bg1"/>
                </a:solidFill>
                <a:latin typeface="Arial"/>
                <a:cs typeface="Arial"/>
              </a:rPr>
              <a:t>20 OCTOBER 2018</a:t>
            </a:r>
          </a:p>
          <a:p>
            <a:pPr>
              <a:defRPr/>
            </a:pPr>
            <a:endParaRPr lang="en-US" altLang="en-US" dirty="0">
              <a:solidFill>
                <a:schemeClr val="bg1"/>
              </a:solidFill>
              <a:latin typeface="Arial"/>
              <a:cs typeface="Arial"/>
            </a:endParaRPr>
          </a:p>
        </p:txBody>
      </p:sp>
      <p:sp>
        <p:nvSpPr>
          <p:cNvPr id="12" name="TextBox 1"/>
          <p:cNvSpPr txBox="1">
            <a:spLocks noChangeArrowheads="1"/>
          </p:cNvSpPr>
          <p:nvPr/>
        </p:nvSpPr>
        <p:spPr bwMode="auto">
          <a:xfrm>
            <a:off x="3294129" y="4153315"/>
            <a:ext cx="2554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spcBef>
                <a:spcPct val="20000"/>
              </a:spcBef>
              <a:buClr>
                <a:schemeClr val="accent1"/>
              </a:buClr>
              <a:buFont typeface="Arial" pitchFamily="34" charset="0"/>
              <a:buChar char="•"/>
              <a:defRPr sz="3200">
                <a:solidFill>
                  <a:schemeClr val="tx1"/>
                </a:solidFill>
                <a:latin typeface="Arial" pitchFamily="34" charset="0"/>
              </a:defRPr>
            </a:lvl1pPr>
            <a:lvl2pPr marL="742950" indent="-285750" eaLnBrk="0" hangingPunct="0">
              <a:spcBef>
                <a:spcPct val="20000"/>
              </a:spcBef>
              <a:buClr>
                <a:schemeClr val="accent1"/>
              </a:buClr>
              <a:buFont typeface="Arial" pitchFamily="34" charset="0"/>
              <a:buChar char="–"/>
              <a:defRPr sz="2800">
                <a:solidFill>
                  <a:schemeClr val="tx1"/>
                </a:solidFill>
                <a:latin typeface="Arial" pitchFamily="34" charset="0"/>
              </a:defRPr>
            </a:lvl2pPr>
            <a:lvl3pPr marL="1143000" indent="-228600" eaLnBrk="0" hangingPunct="0">
              <a:spcBef>
                <a:spcPct val="20000"/>
              </a:spcBef>
              <a:buClr>
                <a:schemeClr val="accent1"/>
              </a:buClr>
              <a:buFont typeface="Arial" pitchFamily="34" charset="0"/>
              <a:buChar char="•"/>
              <a:defRPr sz="2400">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2000">
                <a:solidFill>
                  <a:schemeClr val="tx1"/>
                </a:solidFill>
                <a:latin typeface="Arial" pitchFamily="34" charset="0"/>
              </a:defRPr>
            </a:lvl4pPr>
            <a:lvl5pPr marL="2057400" indent="-228600" eaLnBrk="0" hangingPunct="0">
              <a:spcBef>
                <a:spcPct val="20000"/>
              </a:spcBef>
              <a:buClr>
                <a:schemeClr val="accent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9pPr>
          </a:lstStyle>
          <a:p>
            <a:pPr algn="ctr">
              <a:spcBef>
                <a:spcPct val="0"/>
              </a:spcBef>
              <a:buClrTx/>
              <a:buFontTx/>
              <a:buNone/>
            </a:pPr>
            <a:r>
              <a:rPr lang="en-US" altLang="en-US" sz="1000" b="0">
                <a:solidFill>
                  <a:schemeClr val="bg1"/>
                </a:solidFill>
              </a:rPr>
              <a:t>Donald G. Gray</a:t>
            </a:r>
          </a:p>
          <a:p>
            <a:pPr algn="ctr">
              <a:spcBef>
                <a:spcPct val="0"/>
              </a:spcBef>
              <a:buClrTx/>
              <a:buFontTx/>
              <a:buNone/>
            </a:pPr>
            <a:r>
              <a:rPr lang="en-US" altLang="en-US" sz="1000" b="0">
                <a:solidFill>
                  <a:schemeClr val="bg1"/>
                </a:solidFill>
              </a:rPr>
              <a:t>Chair, Aviation &amp; Aerospace Group</a:t>
            </a:r>
          </a:p>
          <a:p>
            <a:pPr algn="ctr">
              <a:spcBef>
                <a:spcPct val="0"/>
              </a:spcBef>
              <a:buClrTx/>
              <a:buFontTx/>
              <a:buNone/>
            </a:pPr>
            <a:r>
              <a:rPr lang="en-US" altLang="en-US" sz="1000" b="0">
                <a:solidFill>
                  <a:schemeClr val="bg1"/>
                </a:solidFill>
              </a:rPr>
              <a:t>Blake, Cassels &amp; Graydon LLP</a:t>
            </a:r>
          </a:p>
          <a:p>
            <a:pPr algn="ctr">
              <a:spcBef>
                <a:spcPct val="0"/>
              </a:spcBef>
              <a:buClrTx/>
              <a:buFontTx/>
              <a:buNone/>
            </a:pPr>
            <a:r>
              <a:rPr lang="en-US" altLang="en-US" sz="1000" b="0">
                <a:solidFill>
                  <a:schemeClr val="bg1"/>
                </a:solidFill>
              </a:rPr>
              <a:t>Toronto, ON,  Canada</a:t>
            </a:r>
          </a:p>
        </p:txBody>
      </p:sp>
      <p:sp>
        <p:nvSpPr>
          <p:cNvPr id="14" name="TextBox 13"/>
          <p:cNvSpPr txBox="1"/>
          <p:nvPr/>
        </p:nvSpPr>
        <p:spPr>
          <a:xfrm>
            <a:off x="6553200" y="4733925"/>
            <a:ext cx="2590800" cy="276225"/>
          </a:xfrm>
          <a:prstGeom prst="rect">
            <a:avLst/>
          </a:prstGeom>
          <a:noFill/>
        </p:spPr>
        <p:txBody>
          <a:bodyPr lIns="91434" tIns="45717" rIns="91434" bIns="45717">
            <a:spAutoFit/>
          </a:bodyPr>
          <a:lstStyle/>
          <a:p>
            <a:pPr algn="ctr">
              <a:defRPr/>
            </a:pPr>
            <a:r>
              <a:rPr lang="en-US" sz="1200">
                <a:solidFill>
                  <a:schemeClr val="bg1"/>
                </a:solidFill>
                <a:latin typeface="+mn-lt"/>
              </a:rPr>
              <a:t>Aviation &amp; Aerospace Group</a:t>
            </a:r>
          </a:p>
        </p:txBody>
      </p:sp>
      <p:pic>
        <p:nvPicPr>
          <p:cNvPr id="15"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726238" y="4017963"/>
            <a:ext cx="22098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2558667"/>
          </a:xfrm>
          <a:prstGeom prst="rect">
            <a:avLst/>
          </a:prstGeom>
        </p:spPr>
      </p:pic>
      <p:sp>
        <p:nvSpPr>
          <p:cNvPr id="25" name="Oval 24"/>
          <p:cNvSpPr/>
          <p:nvPr/>
        </p:nvSpPr>
        <p:spPr>
          <a:xfrm>
            <a:off x="7471504" y="1722047"/>
            <a:ext cx="1297250" cy="1348907"/>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a:solidFill>
                <a:srgbClr val="FFFFFF"/>
              </a:solidFill>
            </a:endParaRPr>
          </a:p>
        </p:txBody>
      </p:sp>
      <p:graphicFrame>
        <p:nvGraphicFramePr>
          <p:cNvPr id="19" name="Chart 18"/>
          <p:cNvGraphicFramePr/>
          <p:nvPr>
            <p:extLst>
              <p:ext uri="{D42A27DB-BD31-4B8C-83A1-F6EECF244321}">
                <p14:modId xmlns:p14="http://schemas.microsoft.com/office/powerpoint/2010/main" val="1066784339"/>
              </p:ext>
            </p:extLst>
          </p:nvPr>
        </p:nvGraphicFramePr>
        <p:xfrm>
          <a:off x="-228596" y="1257300"/>
          <a:ext cx="8941775" cy="3543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1573303951"/>
              </p:ext>
            </p:extLst>
          </p:nvPr>
        </p:nvGraphicFramePr>
        <p:xfrm>
          <a:off x="-228596" y="1257300"/>
          <a:ext cx="8941775" cy="354330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Industry share of global fleet on operating lease stable at ~40%</a:t>
            </a:r>
          </a:p>
        </p:txBody>
      </p:sp>
      <p:sp>
        <p:nvSpPr>
          <p:cNvPr id="27" name="TextBox 26"/>
          <p:cNvSpPr txBox="1"/>
          <p:nvPr/>
        </p:nvSpPr>
        <p:spPr>
          <a:xfrm>
            <a:off x="155616"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2009</a:t>
            </a:r>
          </a:p>
        </p:txBody>
      </p:sp>
      <p:sp>
        <p:nvSpPr>
          <p:cNvPr id="28" name="TextBox 27"/>
          <p:cNvSpPr txBox="1"/>
          <p:nvPr/>
        </p:nvSpPr>
        <p:spPr>
          <a:xfrm>
            <a:off x="1122469"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2010</a:t>
            </a:r>
          </a:p>
        </p:txBody>
      </p:sp>
      <p:sp>
        <p:nvSpPr>
          <p:cNvPr id="29" name="TextBox 28"/>
          <p:cNvSpPr txBox="1"/>
          <p:nvPr/>
        </p:nvSpPr>
        <p:spPr>
          <a:xfrm>
            <a:off x="2089321" y="4775284"/>
            <a:ext cx="468494"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2011</a:t>
            </a:r>
          </a:p>
        </p:txBody>
      </p:sp>
      <p:sp>
        <p:nvSpPr>
          <p:cNvPr id="30" name="TextBox 29"/>
          <p:cNvSpPr txBox="1"/>
          <p:nvPr/>
        </p:nvSpPr>
        <p:spPr>
          <a:xfrm>
            <a:off x="3044729"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2012</a:t>
            </a:r>
          </a:p>
        </p:txBody>
      </p:sp>
      <p:sp>
        <p:nvSpPr>
          <p:cNvPr id="31" name="TextBox 30"/>
          <p:cNvSpPr txBox="1"/>
          <p:nvPr/>
        </p:nvSpPr>
        <p:spPr>
          <a:xfrm>
            <a:off x="4011582"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2013</a:t>
            </a:r>
          </a:p>
        </p:txBody>
      </p:sp>
      <p:sp>
        <p:nvSpPr>
          <p:cNvPr id="32" name="TextBox 31"/>
          <p:cNvSpPr txBox="1"/>
          <p:nvPr/>
        </p:nvSpPr>
        <p:spPr>
          <a:xfrm>
            <a:off x="4978434"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2014</a:t>
            </a:r>
          </a:p>
        </p:txBody>
      </p:sp>
      <p:sp>
        <p:nvSpPr>
          <p:cNvPr id="33" name="TextBox 32"/>
          <p:cNvSpPr txBox="1"/>
          <p:nvPr/>
        </p:nvSpPr>
        <p:spPr>
          <a:xfrm>
            <a:off x="5945287"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2015</a:t>
            </a:r>
          </a:p>
        </p:txBody>
      </p:sp>
      <p:sp>
        <p:nvSpPr>
          <p:cNvPr id="34" name="TextBox 33"/>
          <p:cNvSpPr txBox="1"/>
          <p:nvPr/>
        </p:nvSpPr>
        <p:spPr>
          <a:xfrm>
            <a:off x="6912140"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2016</a:t>
            </a:r>
          </a:p>
        </p:txBody>
      </p:sp>
      <p:sp>
        <p:nvSpPr>
          <p:cNvPr id="35" name="TextBox 34"/>
          <p:cNvSpPr txBox="1"/>
          <p:nvPr/>
        </p:nvSpPr>
        <p:spPr>
          <a:xfrm>
            <a:off x="7878995" y="4775284"/>
            <a:ext cx="479939" cy="253916"/>
          </a:xfrm>
          <a:prstGeom prst="rect">
            <a:avLst/>
          </a:prstGeom>
          <a:noFill/>
        </p:spPr>
        <p:txBody>
          <a:bodyPr wrap="none" lIns="68577" tIns="34289" rIns="68577" bIns="34289" rtlCol="0">
            <a:spAutoFit/>
          </a:bodyPr>
          <a:lstStyle/>
          <a:p>
            <a:pPr algn="l"/>
            <a:r>
              <a:rPr lang="en-US" sz="1200" b="0">
                <a:solidFill>
                  <a:srgbClr val="0033A1"/>
                </a:solidFill>
                <a:latin typeface="Arial"/>
                <a:cs typeface="+mn-cs"/>
              </a:rPr>
              <a:t>2017</a:t>
            </a:r>
          </a:p>
        </p:txBody>
      </p:sp>
      <p:sp>
        <p:nvSpPr>
          <p:cNvPr id="8" name="Isosceles Triangle 7"/>
          <p:cNvSpPr/>
          <p:nvPr/>
        </p:nvSpPr>
        <p:spPr>
          <a:xfrm flipV="1">
            <a:off x="7471504" y="2400300"/>
            <a:ext cx="1297250" cy="685800"/>
          </a:xfrm>
          <a:prstGeom prst="triangl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18" name="Rectangle 17"/>
          <p:cNvSpPr/>
          <p:nvPr/>
        </p:nvSpPr>
        <p:spPr>
          <a:xfrm>
            <a:off x="2741042" y="3657600"/>
            <a:ext cx="3002496" cy="623248"/>
          </a:xfrm>
          <a:prstGeom prst="rect">
            <a:avLst/>
          </a:prstGeom>
        </p:spPr>
        <p:txBody>
          <a:bodyPr wrap="square" lIns="68577" tIns="34289" rIns="68577" bIns="34289">
            <a:spAutoFit/>
          </a:bodyPr>
          <a:lstStyle/>
          <a:p>
            <a:r>
              <a:rPr lang="en-US" sz="3600">
                <a:solidFill>
                  <a:srgbClr val="FFFFFF"/>
                </a:solidFill>
                <a:latin typeface="Arial"/>
                <a:cs typeface="+mn-cs"/>
              </a:rPr>
              <a:t>LEASED</a:t>
            </a:r>
            <a:endParaRPr lang="en-US" sz="3600" b="0">
              <a:solidFill>
                <a:srgbClr val="FFFFFF"/>
              </a:solidFill>
              <a:latin typeface="Arial"/>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07662" y="1715578"/>
            <a:ext cx="1422015" cy="964775"/>
          </a:xfrm>
          <a:prstGeom prst="rect">
            <a:avLst/>
          </a:prstGeom>
        </p:spPr>
      </p:pic>
      <p:sp>
        <p:nvSpPr>
          <p:cNvPr id="20" name="Rectangle 5"/>
          <p:cNvSpPr>
            <a:spLocks noChangeArrowheads="1"/>
          </p:cNvSpPr>
          <p:nvPr/>
        </p:nvSpPr>
        <p:spPr bwMode="auto">
          <a:xfrm>
            <a:off x="438013" y="4986033"/>
            <a:ext cx="2065337" cy="90794"/>
          </a:xfrm>
          <a:prstGeom prst="rect">
            <a:avLst/>
          </a:prstGeom>
          <a:noFill/>
          <a:ln w="12700">
            <a:noFill/>
            <a:miter lim="800000"/>
            <a:headEnd type="none" w="sm" len="sm"/>
            <a:tailEnd type="none" w="sm" len="sm"/>
          </a:ln>
          <a:effectLst/>
        </p:spPr>
        <p:txBody>
          <a:bodyPr lIns="6858" tIns="6858" rIns="6858" bIns="6858" anchor="b">
            <a:spAutoFit/>
          </a:bodyPr>
          <a:lstStyle/>
          <a:p>
            <a:pPr algn="l" defTabSz="615524" eaLnBrk="0" hangingPunct="0"/>
            <a:r>
              <a:rPr lang="en-US" sz="500" b="0">
                <a:solidFill>
                  <a:srgbClr val="A3AAAE"/>
                </a:solidFill>
                <a:latin typeface="Arial"/>
                <a:cs typeface="+mn-cs"/>
              </a:rPr>
              <a:t>Copyright © 2018 Boeing. All rights reserved.</a:t>
            </a:r>
          </a:p>
        </p:txBody>
      </p:sp>
      <p:sp>
        <p:nvSpPr>
          <p:cNvPr id="22" name="Slide Number Placeholder 2"/>
          <p:cNvSpPr txBox="1"/>
          <p:nvPr/>
        </p:nvSpPr>
        <p:spPr bwMode="auto">
          <a:xfrm>
            <a:off x="0" y="44005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9</a:t>
            </a:fld>
            <a:endParaRPr lang="en-US" sz="1200">
              <a:solidFill>
                <a:schemeClr val="tx1"/>
              </a:solidFill>
            </a:endParaRPr>
          </a:p>
        </p:txBody>
      </p:sp>
    </p:spTree>
    <p:extLst>
      <p:ext uri="{BB962C8B-B14F-4D97-AF65-F5344CB8AC3E}">
        <p14:creationId xmlns:p14="http://schemas.microsoft.com/office/powerpoint/2010/main" val="305905444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37556" y="4318084"/>
            <a:ext cx="1378454" cy="253916"/>
          </a:xfrm>
          <a:prstGeom prst="rect">
            <a:avLst/>
          </a:prstGeom>
        </p:spPr>
        <p:txBody>
          <a:bodyPr wrap="none" lIns="68577" tIns="34289" rIns="68577" bIns="34289">
            <a:spAutoFit/>
          </a:bodyPr>
          <a:lstStyle/>
          <a:p>
            <a:pPr algn="l"/>
            <a:r>
              <a:rPr lang="en-US" sz="1200" b="0">
                <a:solidFill>
                  <a:srgbClr val="FFFFFF"/>
                </a:solidFill>
                <a:latin typeface="Arial"/>
              </a:rPr>
              <a:t>EXPORT CREDIT</a:t>
            </a:r>
          </a:p>
        </p:txBody>
      </p:sp>
      <p:sp>
        <p:nvSpPr>
          <p:cNvPr id="21" name="Text Placeholder 3"/>
          <p:cNvSpPr>
            <a:spLocks noGrp="1"/>
          </p:cNvSpPr>
          <p:nvPr>
            <p:ph type="body" sz="quarter" idx="12"/>
          </p:nvPr>
        </p:nvSpPr>
        <p:spPr>
          <a:xfrm>
            <a:off x="342903" y="571502"/>
            <a:ext cx="8493247" cy="210073"/>
          </a:xfrm>
          <a:noFill/>
          <a:ln w="9525">
            <a:noFill/>
            <a:miter lim="800000"/>
          </a:ln>
          <a:effectLst/>
        </p:spPr>
        <p:txBody>
          <a:bodyPr vert="horz" wrap="square" lIns="68577" tIns="34289" rIns="68577" bIns="34289" numCol="1" anchor="t" anchorCtr="0" compatLnSpc="1">
            <a:prstTxWarp prst="textNoShape">
              <a:avLst/>
            </a:prstTxWarp>
            <a:noAutofit/>
          </a:bodyPr>
          <a:lstStyle/>
          <a:p>
            <a:r>
              <a:rPr lang="en-US"/>
              <a:t>Source of financing for Boeing deliveries to lessors</a:t>
            </a:r>
          </a:p>
        </p:txBody>
      </p:sp>
      <p:sp>
        <p:nvSpPr>
          <p:cNvPr id="22" name="Title 1"/>
          <p:cNvSpPr>
            <a:spLocks noGrp="1"/>
          </p:cNvSpPr>
          <p:nvPr>
            <p:ph type="title"/>
          </p:nvPr>
        </p:nvSpPr>
        <p:spPr>
          <a:xfrm>
            <a:off x="342903" y="220827"/>
            <a:ext cx="8493247" cy="394724"/>
          </a:xfrm>
          <a:noFill/>
          <a:ln w="9525">
            <a:noFill/>
            <a:miter lim="800000"/>
          </a:ln>
          <a:effectLst/>
        </p:spPr>
        <p:txBody>
          <a:bodyPr vert="horz" wrap="square" lIns="68577" tIns="34289" rIns="68577" bIns="34289" numCol="1" anchor="t" anchorCtr="0" compatLnSpc="1">
            <a:prstTxWarp prst="textNoShape">
              <a:avLst/>
            </a:prstTxWarp>
            <a:noAutofit/>
          </a:bodyPr>
          <a:lstStyle/>
          <a:p>
            <a:r>
              <a:rPr lang="en-US"/>
              <a:t>Lessors look to capital markets and bank debt for financing</a:t>
            </a:r>
          </a:p>
        </p:txBody>
      </p:sp>
      <p:pic>
        <p:nvPicPr>
          <p:cNvPr id="28" name="Picture 2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1" y="897160"/>
            <a:ext cx="8486368" cy="3836240"/>
          </a:xfrm>
          <a:prstGeom prst="rect">
            <a:avLst/>
          </a:prstGeom>
        </p:spPr>
      </p:pic>
      <p:sp>
        <p:nvSpPr>
          <p:cNvPr id="7"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10</a:t>
            </a:fld>
            <a:endParaRPr lang="en-US" sz="1200">
              <a:solidFill>
                <a:schemeClr val="tx1"/>
              </a:solidFill>
            </a:endParaRPr>
          </a:p>
        </p:txBody>
      </p:sp>
    </p:spTree>
    <p:extLst>
      <p:ext uri="{BB962C8B-B14F-4D97-AF65-F5344CB8AC3E}">
        <p14:creationId xmlns:p14="http://schemas.microsoft.com/office/powerpoint/2010/main" val="284980132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347350"/>
          </a:xfrm>
          <a:prstGeom prst="rect">
            <a:avLst/>
          </a:prstGeom>
        </p:spPr>
      </p:pic>
      <p:sp>
        <p:nvSpPr>
          <p:cNvPr id="6" name="Text Placeholder 5"/>
          <p:cNvSpPr>
            <a:spLocks noGrp="1"/>
          </p:cNvSpPr>
          <p:nvPr>
            <p:ph type="body" sz="quarter" idx="12"/>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Structure of lessor purchases for Boeing deliveries</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3" y="1069963"/>
            <a:ext cx="8632685" cy="3548180"/>
          </a:xfrm>
          <a:prstGeom prst="rect">
            <a:avLst/>
          </a:prstGeom>
        </p:spPr>
      </p:pic>
      <p:sp>
        <p:nvSpPr>
          <p:cNvPr id="2" name="Title 1"/>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Lessors maintain a balanced portfolio</a:t>
            </a:r>
          </a:p>
        </p:txBody>
      </p:sp>
      <p:sp>
        <p:nvSpPr>
          <p:cNvPr id="26" name="TextBox 25"/>
          <p:cNvSpPr txBox="1"/>
          <p:nvPr/>
        </p:nvSpPr>
        <p:spPr>
          <a:xfrm>
            <a:off x="702281" y="3505745"/>
            <a:ext cx="1986756" cy="284691"/>
          </a:xfrm>
          <a:prstGeom prst="rect">
            <a:avLst/>
          </a:prstGeom>
          <a:noFill/>
        </p:spPr>
        <p:txBody>
          <a:bodyPr wrap="none" lIns="68577" tIns="34289" rIns="68577" bIns="34289" rtlCol="0">
            <a:spAutoFit/>
          </a:bodyPr>
          <a:lstStyle/>
          <a:p>
            <a:pPr algn="l" eaLnBrk="0" hangingPunct="0"/>
            <a:r>
              <a:rPr lang="en-US" sz="1400">
                <a:solidFill>
                  <a:srgbClr val="FFFFFF"/>
                </a:solidFill>
                <a:latin typeface="Arial"/>
                <a:cs typeface="+mn-cs"/>
              </a:rPr>
              <a:t>DIRECT PURCHASES</a:t>
            </a:r>
          </a:p>
        </p:txBody>
      </p:sp>
      <p:sp>
        <p:nvSpPr>
          <p:cNvPr id="27" name="TextBox 26"/>
          <p:cNvSpPr txBox="1"/>
          <p:nvPr/>
        </p:nvSpPr>
        <p:spPr>
          <a:xfrm>
            <a:off x="702281" y="1840132"/>
            <a:ext cx="2422779" cy="346249"/>
          </a:xfrm>
          <a:prstGeom prst="rect">
            <a:avLst/>
          </a:prstGeom>
          <a:noFill/>
        </p:spPr>
        <p:txBody>
          <a:bodyPr wrap="none" lIns="68577" tIns="34289" rIns="68577" bIns="34289" rtlCol="0">
            <a:spAutoFit/>
          </a:bodyPr>
          <a:lstStyle>
            <a:defPPr>
              <a:defRPr lang="en-US"/>
            </a:defPPr>
            <a:lvl1pPr algn="r" eaLnBrk="0" fontAlgn="base" hangingPunct="0">
              <a:spcBef>
                <a:spcPct val="0"/>
              </a:spcBef>
              <a:spcAft>
                <a:spcPct val="0"/>
              </a:spcAft>
              <a:defRPr sz="2600" b="1">
                <a:solidFill>
                  <a:schemeClr val="bg1"/>
                </a:solidFill>
              </a:defRPr>
            </a:lvl1pPr>
          </a:lstStyle>
          <a:p>
            <a:pPr algn="l"/>
            <a:r>
              <a:rPr lang="en-US" sz="1800">
                <a:solidFill>
                  <a:srgbClr val="FFFFFF"/>
                </a:solidFill>
                <a:latin typeface="Arial"/>
                <a:cs typeface="+mn-cs"/>
              </a:rPr>
              <a:t>SALE-LEASEBACKS</a:t>
            </a:r>
          </a:p>
        </p:txBody>
      </p:sp>
      <p:sp>
        <p:nvSpPr>
          <p:cNvPr id="28" name="Rectangle 27"/>
          <p:cNvSpPr/>
          <p:nvPr/>
        </p:nvSpPr>
        <p:spPr>
          <a:xfrm>
            <a:off x="6972300" y="1747798"/>
            <a:ext cx="1133964" cy="530915"/>
          </a:xfrm>
          <a:prstGeom prst="rect">
            <a:avLst/>
          </a:prstGeom>
        </p:spPr>
        <p:txBody>
          <a:bodyPr wrap="none" lIns="68577" tIns="34289" rIns="68577" bIns="34289">
            <a:spAutoFit/>
          </a:bodyPr>
          <a:lstStyle/>
          <a:p>
            <a:pPr algn="l"/>
            <a:r>
              <a:rPr lang="en-US" sz="3000">
                <a:solidFill>
                  <a:srgbClr val="FFFFFF"/>
                </a:solidFill>
                <a:latin typeface="Arial"/>
                <a:cs typeface="+mn-cs"/>
              </a:rPr>
              <a:t>~51%</a:t>
            </a:r>
          </a:p>
        </p:txBody>
      </p:sp>
      <p:sp>
        <p:nvSpPr>
          <p:cNvPr id="29" name="Rectangle 28"/>
          <p:cNvSpPr/>
          <p:nvPr/>
        </p:nvSpPr>
        <p:spPr>
          <a:xfrm>
            <a:off x="6972300" y="3413411"/>
            <a:ext cx="1133964" cy="530915"/>
          </a:xfrm>
          <a:prstGeom prst="rect">
            <a:avLst/>
          </a:prstGeom>
        </p:spPr>
        <p:txBody>
          <a:bodyPr wrap="none" lIns="68577" tIns="34289" rIns="68577" bIns="34289">
            <a:spAutoFit/>
          </a:bodyPr>
          <a:lstStyle/>
          <a:p>
            <a:pPr algn="l"/>
            <a:r>
              <a:rPr lang="en-US" sz="3000">
                <a:solidFill>
                  <a:srgbClr val="FFFFFF"/>
                </a:solidFill>
                <a:latin typeface="Arial"/>
                <a:cs typeface="+mn-cs"/>
              </a:rPr>
              <a:t>~49%</a:t>
            </a:r>
          </a:p>
        </p:txBody>
      </p:sp>
      <p:sp>
        <p:nvSpPr>
          <p:cNvPr id="10"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11</a:t>
            </a:fld>
            <a:endParaRPr lang="en-US" sz="1200">
              <a:solidFill>
                <a:schemeClr val="tx1"/>
              </a:solidFill>
            </a:endParaRPr>
          </a:p>
        </p:txBody>
      </p:sp>
    </p:spTree>
    <p:extLst>
      <p:ext uri="{BB962C8B-B14F-4D97-AF65-F5344CB8AC3E}">
        <p14:creationId xmlns:p14="http://schemas.microsoft.com/office/powerpoint/2010/main" val="390214657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6" name="Group 2"/>
          <p:cNvGrpSpPr/>
          <p:nvPr/>
        </p:nvGrpSpPr>
        <p:grpSpPr>
          <a:xfrm>
            <a:off x="1629994" y="1505371"/>
            <a:ext cx="6858000" cy="3200400"/>
            <a:chOff x="298830" y="1491428"/>
            <a:chExt cx="8631238" cy="4559059"/>
          </a:xfrm>
          <a:solidFill>
            <a:schemeClr val="bg2"/>
          </a:solidFill>
        </p:grpSpPr>
        <p:grpSp>
          <p:nvGrpSpPr>
            <p:cNvPr id="1107" name="Group 136"/>
            <p:cNvGrpSpPr/>
            <p:nvPr/>
          </p:nvGrpSpPr>
          <p:grpSpPr>
            <a:xfrm>
              <a:off x="298830" y="1491428"/>
              <a:ext cx="8631238" cy="4559059"/>
              <a:chOff x="179389" y="1270004"/>
              <a:chExt cx="8893170" cy="4697423"/>
            </a:xfrm>
            <a:grpFill/>
          </p:grpSpPr>
          <p:sp>
            <p:nvSpPr>
              <p:cNvPr id="1109" name="Freeform 14"/>
              <p:cNvSpPr/>
              <p:nvPr/>
            </p:nvSpPr>
            <p:spPr bwMode="auto">
              <a:xfrm>
                <a:off x="4799010" y="4919672"/>
                <a:ext cx="395287" cy="363538"/>
              </a:xfrm>
              <a:custGeom>
                <a:avLst/>
                <a:gdLst>
                  <a:gd name="T0" fmla="*/ 0 w 249"/>
                  <a:gd name="T1" fmla="*/ 182563 h 229"/>
                  <a:gd name="T2" fmla="*/ 4763 w 249"/>
                  <a:gd name="T3" fmla="*/ 195263 h 229"/>
                  <a:gd name="T4" fmla="*/ 15875 w 249"/>
                  <a:gd name="T5" fmla="*/ 220663 h 229"/>
                  <a:gd name="T6" fmla="*/ 38100 w 249"/>
                  <a:gd name="T7" fmla="*/ 250825 h 229"/>
                  <a:gd name="T8" fmla="*/ 50800 w 249"/>
                  <a:gd name="T9" fmla="*/ 285750 h 229"/>
                  <a:gd name="T10" fmla="*/ 49213 w 249"/>
                  <a:gd name="T11" fmla="*/ 306388 h 229"/>
                  <a:gd name="T12" fmla="*/ 42863 w 249"/>
                  <a:gd name="T13" fmla="*/ 314325 h 229"/>
                  <a:gd name="T14" fmla="*/ 44450 w 249"/>
                  <a:gd name="T15" fmla="*/ 327025 h 229"/>
                  <a:gd name="T16" fmla="*/ 85725 w 249"/>
                  <a:gd name="T17" fmla="*/ 363538 h 229"/>
                  <a:gd name="T18" fmla="*/ 101600 w 249"/>
                  <a:gd name="T19" fmla="*/ 358775 h 229"/>
                  <a:gd name="T20" fmla="*/ 112713 w 249"/>
                  <a:gd name="T21" fmla="*/ 349250 h 229"/>
                  <a:gd name="T22" fmla="*/ 141288 w 249"/>
                  <a:gd name="T23" fmla="*/ 344488 h 229"/>
                  <a:gd name="T24" fmla="*/ 166688 w 249"/>
                  <a:gd name="T25" fmla="*/ 341313 h 229"/>
                  <a:gd name="T26" fmla="*/ 214313 w 249"/>
                  <a:gd name="T27" fmla="*/ 342900 h 229"/>
                  <a:gd name="T28" fmla="*/ 222250 w 249"/>
                  <a:gd name="T29" fmla="*/ 336550 h 229"/>
                  <a:gd name="T30" fmla="*/ 241300 w 249"/>
                  <a:gd name="T31" fmla="*/ 333375 h 229"/>
                  <a:gd name="T32" fmla="*/ 266700 w 249"/>
                  <a:gd name="T33" fmla="*/ 314325 h 229"/>
                  <a:gd name="T34" fmla="*/ 301625 w 249"/>
                  <a:gd name="T35" fmla="*/ 290513 h 229"/>
                  <a:gd name="T36" fmla="*/ 314325 w 249"/>
                  <a:gd name="T37" fmla="*/ 273050 h 229"/>
                  <a:gd name="T38" fmla="*/ 338138 w 249"/>
                  <a:gd name="T39" fmla="*/ 246063 h 229"/>
                  <a:gd name="T40" fmla="*/ 341313 w 249"/>
                  <a:gd name="T41" fmla="*/ 225425 h 229"/>
                  <a:gd name="T42" fmla="*/ 368300 w 249"/>
                  <a:gd name="T43" fmla="*/ 190500 h 229"/>
                  <a:gd name="T44" fmla="*/ 385763 w 249"/>
                  <a:gd name="T45" fmla="*/ 169863 h 229"/>
                  <a:gd name="T46" fmla="*/ 385763 w 249"/>
                  <a:gd name="T47" fmla="*/ 153988 h 229"/>
                  <a:gd name="T48" fmla="*/ 392113 w 249"/>
                  <a:gd name="T49" fmla="*/ 142875 h 229"/>
                  <a:gd name="T50" fmla="*/ 395288 w 249"/>
                  <a:gd name="T51" fmla="*/ 131763 h 229"/>
                  <a:gd name="T52" fmla="*/ 374650 w 249"/>
                  <a:gd name="T53" fmla="*/ 130175 h 229"/>
                  <a:gd name="T54" fmla="*/ 368300 w 249"/>
                  <a:gd name="T55" fmla="*/ 96838 h 229"/>
                  <a:gd name="T56" fmla="*/ 373063 w 249"/>
                  <a:gd name="T57" fmla="*/ 71438 h 229"/>
                  <a:gd name="T58" fmla="*/ 360363 w 249"/>
                  <a:gd name="T59" fmla="*/ 7938 h 229"/>
                  <a:gd name="T60" fmla="*/ 325438 w 249"/>
                  <a:gd name="T61" fmla="*/ 0 h 229"/>
                  <a:gd name="T62" fmla="*/ 311150 w 249"/>
                  <a:gd name="T63" fmla="*/ 6350 h 229"/>
                  <a:gd name="T64" fmla="*/ 293688 w 249"/>
                  <a:gd name="T65" fmla="*/ 6350 h 229"/>
                  <a:gd name="T66" fmla="*/ 265113 w 249"/>
                  <a:gd name="T67" fmla="*/ 33338 h 229"/>
                  <a:gd name="T68" fmla="*/ 258763 w 249"/>
                  <a:gd name="T69" fmla="*/ 42863 h 229"/>
                  <a:gd name="T70" fmla="*/ 234950 w 249"/>
                  <a:gd name="T71" fmla="*/ 50800 h 229"/>
                  <a:gd name="T72" fmla="*/ 230188 w 249"/>
                  <a:gd name="T73" fmla="*/ 80963 h 229"/>
                  <a:gd name="T74" fmla="*/ 214313 w 249"/>
                  <a:gd name="T75" fmla="*/ 100013 h 229"/>
                  <a:gd name="T76" fmla="*/ 192088 w 249"/>
                  <a:gd name="T77" fmla="*/ 101600 h 229"/>
                  <a:gd name="T78" fmla="*/ 179388 w 249"/>
                  <a:gd name="T79" fmla="*/ 93663 h 229"/>
                  <a:gd name="T80" fmla="*/ 166688 w 249"/>
                  <a:gd name="T81" fmla="*/ 93663 h 229"/>
                  <a:gd name="T82" fmla="*/ 138113 w 249"/>
                  <a:gd name="T83" fmla="*/ 130175 h 229"/>
                  <a:gd name="T84" fmla="*/ 112713 w 249"/>
                  <a:gd name="T85" fmla="*/ 130175 h 229"/>
                  <a:gd name="T86" fmla="*/ 104775 w 249"/>
                  <a:gd name="T87" fmla="*/ 87313 h 229"/>
                  <a:gd name="T88" fmla="*/ 88900 w 249"/>
                  <a:gd name="T89" fmla="*/ 69850 h 229"/>
                  <a:gd name="T90" fmla="*/ 87313 w 249"/>
                  <a:gd name="T91" fmla="*/ 182563 h 229"/>
                  <a:gd name="T92" fmla="*/ 58738 w 249"/>
                  <a:gd name="T93" fmla="*/ 188913 h 229"/>
                  <a:gd name="T94" fmla="*/ 39688 w 249"/>
                  <a:gd name="T95" fmla="*/ 182563 h 229"/>
                  <a:gd name="T96" fmla="*/ 28575 w 249"/>
                  <a:gd name="T97" fmla="*/ 176213 h 229"/>
                  <a:gd name="T98" fmla="*/ 22225 w 249"/>
                  <a:gd name="T99" fmla="*/ 169863 h 229"/>
                  <a:gd name="T100" fmla="*/ 14288 w 249"/>
                  <a:gd name="T101" fmla="*/ 169863 h 229"/>
                  <a:gd name="T102" fmla="*/ 0 w 249"/>
                  <a:gd name="T103" fmla="*/ 182563 h 2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9" h="229">
                    <a:moveTo>
                      <a:pt x="0" y="115"/>
                    </a:moveTo>
                    <a:lnTo>
                      <a:pt x="3" y="123"/>
                    </a:lnTo>
                    <a:lnTo>
                      <a:pt x="10" y="139"/>
                    </a:lnTo>
                    <a:lnTo>
                      <a:pt x="24" y="158"/>
                    </a:lnTo>
                    <a:lnTo>
                      <a:pt x="32" y="180"/>
                    </a:lnTo>
                    <a:lnTo>
                      <a:pt x="31" y="193"/>
                    </a:lnTo>
                    <a:lnTo>
                      <a:pt x="27" y="198"/>
                    </a:lnTo>
                    <a:lnTo>
                      <a:pt x="28" y="206"/>
                    </a:lnTo>
                    <a:lnTo>
                      <a:pt x="54" y="229"/>
                    </a:lnTo>
                    <a:lnTo>
                      <a:pt x="64" y="226"/>
                    </a:lnTo>
                    <a:lnTo>
                      <a:pt x="71" y="220"/>
                    </a:lnTo>
                    <a:lnTo>
                      <a:pt x="89" y="217"/>
                    </a:lnTo>
                    <a:lnTo>
                      <a:pt x="105" y="215"/>
                    </a:lnTo>
                    <a:lnTo>
                      <a:pt x="135" y="216"/>
                    </a:lnTo>
                    <a:lnTo>
                      <a:pt x="140" y="212"/>
                    </a:lnTo>
                    <a:lnTo>
                      <a:pt x="152" y="210"/>
                    </a:lnTo>
                    <a:lnTo>
                      <a:pt x="168" y="198"/>
                    </a:lnTo>
                    <a:lnTo>
                      <a:pt x="190" y="183"/>
                    </a:lnTo>
                    <a:lnTo>
                      <a:pt x="198" y="172"/>
                    </a:lnTo>
                    <a:lnTo>
                      <a:pt x="213" y="155"/>
                    </a:lnTo>
                    <a:lnTo>
                      <a:pt x="215" y="142"/>
                    </a:lnTo>
                    <a:lnTo>
                      <a:pt x="232" y="120"/>
                    </a:lnTo>
                    <a:lnTo>
                      <a:pt x="243" y="107"/>
                    </a:lnTo>
                    <a:lnTo>
                      <a:pt x="243" y="97"/>
                    </a:lnTo>
                    <a:lnTo>
                      <a:pt x="247" y="90"/>
                    </a:lnTo>
                    <a:lnTo>
                      <a:pt x="249" y="83"/>
                    </a:lnTo>
                    <a:lnTo>
                      <a:pt x="236" y="82"/>
                    </a:lnTo>
                    <a:lnTo>
                      <a:pt x="232" y="61"/>
                    </a:lnTo>
                    <a:lnTo>
                      <a:pt x="235" y="45"/>
                    </a:lnTo>
                    <a:lnTo>
                      <a:pt x="227" y="5"/>
                    </a:lnTo>
                    <a:lnTo>
                      <a:pt x="205" y="0"/>
                    </a:lnTo>
                    <a:lnTo>
                      <a:pt x="196" y="4"/>
                    </a:lnTo>
                    <a:lnTo>
                      <a:pt x="185" y="4"/>
                    </a:lnTo>
                    <a:lnTo>
                      <a:pt x="167" y="21"/>
                    </a:lnTo>
                    <a:lnTo>
                      <a:pt x="163" y="27"/>
                    </a:lnTo>
                    <a:lnTo>
                      <a:pt x="148" y="32"/>
                    </a:lnTo>
                    <a:lnTo>
                      <a:pt x="145" y="51"/>
                    </a:lnTo>
                    <a:lnTo>
                      <a:pt x="135" y="63"/>
                    </a:lnTo>
                    <a:lnTo>
                      <a:pt x="121" y="64"/>
                    </a:lnTo>
                    <a:lnTo>
                      <a:pt x="113" y="59"/>
                    </a:lnTo>
                    <a:lnTo>
                      <a:pt x="105" y="59"/>
                    </a:lnTo>
                    <a:lnTo>
                      <a:pt x="87" y="82"/>
                    </a:lnTo>
                    <a:lnTo>
                      <a:pt x="71" y="82"/>
                    </a:lnTo>
                    <a:lnTo>
                      <a:pt x="66" y="55"/>
                    </a:lnTo>
                    <a:lnTo>
                      <a:pt x="56" y="44"/>
                    </a:lnTo>
                    <a:lnTo>
                      <a:pt x="55" y="115"/>
                    </a:lnTo>
                    <a:lnTo>
                      <a:pt x="37" y="119"/>
                    </a:lnTo>
                    <a:lnTo>
                      <a:pt x="25" y="115"/>
                    </a:lnTo>
                    <a:lnTo>
                      <a:pt x="18" y="111"/>
                    </a:lnTo>
                    <a:lnTo>
                      <a:pt x="14" y="107"/>
                    </a:lnTo>
                    <a:lnTo>
                      <a:pt x="9" y="107"/>
                    </a:lnTo>
                    <a:lnTo>
                      <a:pt x="0" y="11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0" name="Freeform 15"/>
              <p:cNvSpPr/>
              <p:nvPr/>
            </p:nvSpPr>
            <p:spPr bwMode="auto">
              <a:xfrm>
                <a:off x="4700586" y="3367094"/>
                <a:ext cx="69850" cy="46038"/>
              </a:xfrm>
              <a:custGeom>
                <a:avLst/>
                <a:gdLst>
                  <a:gd name="T0" fmla="*/ 69850 w 44"/>
                  <a:gd name="T1" fmla="*/ 0 h 29"/>
                  <a:gd name="T2" fmla="*/ 61913 w 44"/>
                  <a:gd name="T3" fmla="*/ 19050 h 29"/>
                  <a:gd name="T4" fmla="*/ 63500 w 44"/>
                  <a:gd name="T5" fmla="*/ 46038 h 29"/>
                  <a:gd name="T6" fmla="*/ 31750 w 44"/>
                  <a:gd name="T7" fmla="*/ 31750 h 29"/>
                  <a:gd name="T8" fmla="*/ 17463 w 44"/>
                  <a:gd name="T9" fmla="*/ 20638 h 29"/>
                  <a:gd name="T10" fmla="*/ 0 w 44"/>
                  <a:gd name="T11" fmla="*/ 17463 h 29"/>
                  <a:gd name="T12" fmla="*/ 0 w 44"/>
                  <a:gd name="T13" fmla="*/ 11113 h 29"/>
                  <a:gd name="T14" fmla="*/ 7938 w 44"/>
                  <a:gd name="T15" fmla="*/ 3175 h 29"/>
                  <a:gd name="T16" fmla="*/ 17463 w 44"/>
                  <a:gd name="T17" fmla="*/ 3175 h 29"/>
                  <a:gd name="T18" fmla="*/ 30163 w 44"/>
                  <a:gd name="T19" fmla="*/ 6350 h 29"/>
                  <a:gd name="T20" fmla="*/ 55563 w 44"/>
                  <a:gd name="T21" fmla="*/ 4763 h 29"/>
                  <a:gd name="T22" fmla="*/ 69850 w 44"/>
                  <a:gd name="T23" fmla="*/ 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28">
                    <a:moveTo>
                      <a:pt x="44" y="0"/>
                    </a:moveTo>
                    <a:lnTo>
                      <a:pt x="39" y="12"/>
                    </a:lnTo>
                    <a:lnTo>
                      <a:pt x="40" y="29"/>
                    </a:lnTo>
                    <a:lnTo>
                      <a:pt x="20" y="20"/>
                    </a:lnTo>
                    <a:lnTo>
                      <a:pt x="11" y="13"/>
                    </a:lnTo>
                    <a:lnTo>
                      <a:pt x="0" y="11"/>
                    </a:lnTo>
                    <a:lnTo>
                      <a:pt x="0" y="7"/>
                    </a:lnTo>
                    <a:lnTo>
                      <a:pt x="5" y="2"/>
                    </a:lnTo>
                    <a:lnTo>
                      <a:pt x="11" y="2"/>
                    </a:lnTo>
                    <a:lnTo>
                      <a:pt x="19" y="4"/>
                    </a:lnTo>
                    <a:lnTo>
                      <a:pt x="35" y="3"/>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1" name="Freeform 16"/>
              <p:cNvSpPr/>
              <p:nvPr/>
            </p:nvSpPr>
            <p:spPr bwMode="auto">
              <a:xfrm>
                <a:off x="4600574" y="3268669"/>
                <a:ext cx="34925" cy="73025"/>
              </a:xfrm>
              <a:custGeom>
                <a:avLst/>
                <a:gdLst>
                  <a:gd name="T0" fmla="*/ 0 w 22"/>
                  <a:gd name="T1" fmla="*/ 15875 h 46"/>
                  <a:gd name="T2" fmla="*/ 15875 w 22"/>
                  <a:gd name="T3" fmla="*/ 7938 h 46"/>
                  <a:gd name="T4" fmla="*/ 23813 w 22"/>
                  <a:gd name="T5" fmla="*/ 0 h 46"/>
                  <a:gd name="T6" fmla="*/ 28575 w 22"/>
                  <a:gd name="T7" fmla="*/ 1588 h 46"/>
                  <a:gd name="T8" fmla="*/ 28575 w 22"/>
                  <a:gd name="T9" fmla="*/ 14288 h 46"/>
                  <a:gd name="T10" fmla="*/ 34925 w 22"/>
                  <a:gd name="T11" fmla="*/ 20638 h 46"/>
                  <a:gd name="T12" fmla="*/ 31750 w 22"/>
                  <a:gd name="T13" fmla="*/ 52388 h 46"/>
                  <a:gd name="T14" fmla="*/ 28575 w 22"/>
                  <a:gd name="T15" fmla="*/ 58738 h 46"/>
                  <a:gd name="T16" fmla="*/ 23813 w 22"/>
                  <a:gd name="T17" fmla="*/ 66675 h 46"/>
                  <a:gd name="T18" fmla="*/ 14288 w 22"/>
                  <a:gd name="T19" fmla="*/ 68263 h 46"/>
                  <a:gd name="T20" fmla="*/ 9525 w 22"/>
                  <a:gd name="T21" fmla="*/ 73025 h 46"/>
                  <a:gd name="T22" fmla="*/ 1588 w 22"/>
                  <a:gd name="T23" fmla="*/ 68263 h 46"/>
                  <a:gd name="T24" fmla="*/ 1588 w 22"/>
                  <a:gd name="T25" fmla="*/ 50800 h 46"/>
                  <a:gd name="T26" fmla="*/ 1588 w 22"/>
                  <a:gd name="T27" fmla="*/ 23813 h 46"/>
                  <a:gd name="T28" fmla="*/ 0 w 22"/>
                  <a:gd name="T29" fmla="*/ 15875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46">
                    <a:moveTo>
                      <a:pt x="0" y="10"/>
                    </a:moveTo>
                    <a:lnTo>
                      <a:pt x="10" y="5"/>
                    </a:lnTo>
                    <a:lnTo>
                      <a:pt x="15" y="0"/>
                    </a:lnTo>
                    <a:lnTo>
                      <a:pt x="18" y="1"/>
                    </a:lnTo>
                    <a:lnTo>
                      <a:pt x="18" y="9"/>
                    </a:lnTo>
                    <a:lnTo>
                      <a:pt x="22" y="13"/>
                    </a:lnTo>
                    <a:lnTo>
                      <a:pt x="20" y="33"/>
                    </a:lnTo>
                    <a:lnTo>
                      <a:pt x="18" y="37"/>
                    </a:lnTo>
                    <a:lnTo>
                      <a:pt x="15" y="42"/>
                    </a:lnTo>
                    <a:lnTo>
                      <a:pt x="9" y="43"/>
                    </a:lnTo>
                    <a:lnTo>
                      <a:pt x="6" y="46"/>
                    </a:lnTo>
                    <a:lnTo>
                      <a:pt x="1" y="43"/>
                    </a:lnTo>
                    <a:lnTo>
                      <a:pt x="1" y="32"/>
                    </a:lnTo>
                    <a:lnTo>
                      <a:pt x="1" y="15"/>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2" name="Freeform 17"/>
              <p:cNvSpPr/>
              <p:nvPr/>
            </p:nvSpPr>
            <p:spPr bwMode="auto">
              <a:xfrm>
                <a:off x="4608511" y="3209932"/>
                <a:ext cx="20638" cy="50800"/>
              </a:xfrm>
              <a:custGeom>
                <a:avLst/>
                <a:gdLst>
                  <a:gd name="T0" fmla="*/ 19050 w 13"/>
                  <a:gd name="T1" fmla="*/ 1588 h 32"/>
                  <a:gd name="T2" fmla="*/ 19050 w 13"/>
                  <a:gd name="T3" fmla="*/ 9525 h 32"/>
                  <a:gd name="T4" fmla="*/ 20638 w 13"/>
                  <a:gd name="T5" fmla="*/ 20638 h 32"/>
                  <a:gd name="T6" fmla="*/ 14288 w 13"/>
                  <a:gd name="T7" fmla="*/ 46038 h 32"/>
                  <a:gd name="T8" fmla="*/ 7938 w 13"/>
                  <a:gd name="T9" fmla="*/ 50800 h 32"/>
                  <a:gd name="T10" fmla="*/ 1588 w 13"/>
                  <a:gd name="T11" fmla="*/ 44450 h 32"/>
                  <a:gd name="T12" fmla="*/ 0 w 13"/>
                  <a:gd name="T13" fmla="*/ 25400 h 32"/>
                  <a:gd name="T14" fmla="*/ 4763 w 13"/>
                  <a:gd name="T15" fmla="*/ 15875 h 32"/>
                  <a:gd name="T16" fmla="*/ 14288 w 13"/>
                  <a:gd name="T17" fmla="*/ 9525 h 32"/>
                  <a:gd name="T18" fmla="*/ 14288 w 13"/>
                  <a:gd name="T19" fmla="*/ 0 h 32"/>
                  <a:gd name="T20" fmla="*/ 19050 w 13"/>
                  <a:gd name="T21" fmla="*/ 1588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32">
                    <a:moveTo>
                      <a:pt x="12" y="1"/>
                    </a:moveTo>
                    <a:lnTo>
                      <a:pt x="12" y="6"/>
                    </a:lnTo>
                    <a:lnTo>
                      <a:pt x="13" y="13"/>
                    </a:lnTo>
                    <a:lnTo>
                      <a:pt x="9" y="29"/>
                    </a:lnTo>
                    <a:lnTo>
                      <a:pt x="5" y="32"/>
                    </a:lnTo>
                    <a:lnTo>
                      <a:pt x="1" y="28"/>
                    </a:lnTo>
                    <a:lnTo>
                      <a:pt x="0" y="16"/>
                    </a:lnTo>
                    <a:lnTo>
                      <a:pt x="3" y="10"/>
                    </a:lnTo>
                    <a:lnTo>
                      <a:pt x="9" y="6"/>
                    </a:lnTo>
                    <a:lnTo>
                      <a:pt x="9" y="0"/>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3" name="Freeform 18"/>
              <p:cNvSpPr/>
              <p:nvPr/>
            </p:nvSpPr>
            <p:spPr bwMode="auto">
              <a:xfrm>
                <a:off x="4976811" y="3448057"/>
                <a:ext cx="58738" cy="19050"/>
              </a:xfrm>
              <a:custGeom>
                <a:avLst/>
                <a:gdLst>
                  <a:gd name="T0" fmla="*/ 0 w 37"/>
                  <a:gd name="T1" fmla="*/ 6350 h 12"/>
                  <a:gd name="T2" fmla="*/ 0 w 37"/>
                  <a:gd name="T3" fmla="*/ 0 h 12"/>
                  <a:gd name="T4" fmla="*/ 15875 w 37"/>
                  <a:gd name="T5" fmla="*/ 0 h 12"/>
                  <a:gd name="T6" fmla="*/ 20638 w 37"/>
                  <a:gd name="T7" fmla="*/ 6350 h 12"/>
                  <a:gd name="T8" fmla="*/ 30163 w 37"/>
                  <a:gd name="T9" fmla="*/ 4763 h 12"/>
                  <a:gd name="T10" fmla="*/ 36513 w 37"/>
                  <a:gd name="T11" fmla="*/ 6350 h 12"/>
                  <a:gd name="T12" fmla="*/ 42863 w 37"/>
                  <a:gd name="T13" fmla="*/ 4763 h 12"/>
                  <a:gd name="T14" fmla="*/ 49213 w 37"/>
                  <a:gd name="T15" fmla="*/ 6350 h 12"/>
                  <a:gd name="T16" fmla="*/ 58738 w 37"/>
                  <a:gd name="T17" fmla="*/ 11113 h 12"/>
                  <a:gd name="T18" fmla="*/ 58738 w 37"/>
                  <a:gd name="T19" fmla="*/ 14288 h 12"/>
                  <a:gd name="T20" fmla="*/ 52388 w 37"/>
                  <a:gd name="T21" fmla="*/ 17463 h 12"/>
                  <a:gd name="T22" fmla="*/ 46038 w 37"/>
                  <a:gd name="T23" fmla="*/ 19050 h 12"/>
                  <a:gd name="T24" fmla="*/ 28575 w 37"/>
                  <a:gd name="T25" fmla="*/ 19050 h 12"/>
                  <a:gd name="T26" fmla="*/ 15875 w 37"/>
                  <a:gd name="T27" fmla="*/ 12700 h 12"/>
                  <a:gd name="T28" fmla="*/ 0 w 37"/>
                  <a:gd name="T29" fmla="*/ 12700 h 12"/>
                  <a:gd name="T30" fmla="*/ 0 w 37"/>
                  <a:gd name="T31" fmla="*/ 635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12">
                    <a:moveTo>
                      <a:pt x="0" y="4"/>
                    </a:moveTo>
                    <a:lnTo>
                      <a:pt x="0" y="0"/>
                    </a:lnTo>
                    <a:lnTo>
                      <a:pt x="10" y="0"/>
                    </a:lnTo>
                    <a:lnTo>
                      <a:pt x="13" y="4"/>
                    </a:lnTo>
                    <a:lnTo>
                      <a:pt x="19" y="3"/>
                    </a:lnTo>
                    <a:lnTo>
                      <a:pt x="23" y="4"/>
                    </a:lnTo>
                    <a:lnTo>
                      <a:pt x="27" y="3"/>
                    </a:lnTo>
                    <a:lnTo>
                      <a:pt x="31" y="4"/>
                    </a:lnTo>
                    <a:lnTo>
                      <a:pt x="37" y="7"/>
                    </a:lnTo>
                    <a:lnTo>
                      <a:pt x="37" y="9"/>
                    </a:lnTo>
                    <a:lnTo>
                      <a:pt x="33" y="11"/>
                    </a:lnTo>
                    <a:lnTo>
                      <a:pt x="29" y="12"/>
                    </a:lnTo>
                    <a:lnTo>
                      <a:pt x="18" y="12"/>
                    </a:lnTo>
                    <a:lnTo>
                      <a:pt x="10" y="8"/>
                    </a:lnTo>
                    <a:lnTo>
                      <a:pt x="0"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4" name="Freeform 19"/>
              <p:cNvSpPr/>
              <p:nvPr/>
            </p:nvSpPr>
            <p:spPr bwMode="auto">
              <a:xfrm>
                <a:off x="5921374" y="1454154"/>
                <a:ext cx="58738" cy="39688"/>
              </a:xfrm>
              <a:custGeom>
                <a:avLst/>
                <a:gdLst>
                  <a:gd name="T0" fmla="*/ 39688 w 37"/>
                  <a:gd name="T1" fmla="*/ 0 h 25"/>
                  <a:gd name="T2" fmla="*/ 34925 w 37"/>
                  <a:gd name="T3" fmla="*/ 6350 h 25"/>
                  <a:gd name="T4" fmla="*/ 19050 w 37"/>
                  <a:gd name="T5" fmla="*/ 9525 h 25"/>
                  <a:gd name="T6" fmla="*/ 9525 w 37"/>
                  <a:gd name="T7" fmla="*/ 14288 h 25"/>
                  <a:gd name="T8" fmla="*/ 11113 w 37"/>
                  <a:gd name="T9" fmla="*/ 19050 h 25"/>
                  <a:gd name="T10" fmla="*/ 0 w 37"/>
                  <a:gd name="T11" fmla="*/ 28575 h 25"/>
                  <a:gd name="T12" fmla="*/ 11113 w 37"/>
                  <a:gd name="T13" fmla="*/ 33338 h 25"/>
                  <a:gd name="T14" fmla="*/ 17463 w 37"/>
                  <a:gd name="T15" fmla="*/ 39688 h 25"/>
                  <a:gd name="T16" fmla="*/ 25400 w 37"/>
                  <a:gd name="T17" fmla="*/ 39688 h 25"/>
                  <a:gd name="T18" fmla="*/ 33338 w 37"/>
                  <a:gd name="T19" fmla="*/ 33338 h 25"/>
                  <a:gd name="T20" fmla="*/ 34925 w 37"/>
                  <a:gd name="T21" fmla="*/ 26988 h 25"/>
                  <a:gd name="T22" fmla="*/ 58738 w 37"/>
                  <a:gd name="T23" fmla="*/ 26988 h 25"/>
                  <a:gd name="T24" fmla="*/ 58738 w 37"/>
                  <a:gd name="T25" fmla="*/ 20638 h 25"/>
                  <a:gd name="T26" fmla="*/ 49213 w 37"/>
                  <a:gd name="T27" fmla="*/ 11113 h 25"/>
                  <a:gd name="T28" fmla="*/ 57150 w 37"/>
                  <a:gd name="T29" fmla="*/ 4763 h 25"/>
                  <a:gd name="T30" fmla="*/ 50800 w 37"/>
                  <a:gd name="T31" fmla="*/ 0 h 25"/>
                  <a:gd name="T32" fmla="*/ 39688 w 37"/>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25">
                    <a:moveTo>
                      <a:pt x="25" y="0"/>
                    </a:moveTo>
                    <a:lnTo>
                      <a:pt x="22" y="4"/>
                    </a:lnTo>
                    <a:lnTo>
                      <a:pt x="12" y="6"/>
                    </a:lnTo>
                    <a:lnTo>
                      <a:pt x="6" y="9"/>
                    </a:lnTo>
                    <a:lnTo>
                      <a:pt x="7" y="12"/>
                    </a:lnTo>
                    <a:lnTo>
                      <a:pt x="0" y="18"/>
                    </a:lnTo>
                    <a:lnTo>
                      <a:pt x="7" y="21"/>
                    </a:lnTo>
                    <a:lnTo>
                      <a:pt x="11" y="25"/>
                    </a:lnTo>
                    <a:lnTo>
                      <a:pt x="16" y="25"/>
                    </a:lnTo>
                    <a:lnTo>
                      <a:pt x="21" y="21"/>
                    </a:lnTo>
                    <a:lnTo>
                      <a:pt x="22" y="17"/>
                    </a:lnTo>
                    <a:lnTo>
                      <a:pt x="37" y="17"/>
                    </a:lnTo>
                    <a:lnTo>
                      <a:pt x="37" y="13"/>
                    </a:lnTo>
                    <a:lnTo>
                      <a:pt x="31" y="7"/>
                    </a:lnTo>
                    <a:lnTo>
                      <a:pt x="36" y="3"/>
                    </a:lnTo>
                    <a:lnTo>
                      <a:pt x="32" y="0"/>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5" name="Freeform 20"/>
              <p:cNvSpPr/>
              <p:nvPr/>
            </p:nvSpPr>
            <p:spPr bwMode="auto">
              <a:xfrm>
                <a:off x="5845173" y="1490667"/>
                <a:ext cx="65088" cy="26988"/>
              </a:xfrm>
              <a:custGeom>
                <a:avLst/>
                <a:gdLst>
                  <a:gd name="T0" fmla="*/ 63500 w 41"/>
                  <a:gd name="T1" fmla="*/ 0 h 17"/>
                  <a:gd name="T2" fmla="*/ 65088 w 41"/>
                  <a:gd name="T3" fmla="*/ 6350 h 17"/>
                  <a:gd name="T4" fmla="*/ 44450 w 41"/>
                  <a:gd name="T5" fmla="*/ 9525 h 17"/>
                  <a:gd name="T6" fmla="*/ 42863 w 41"/>
                  <a:gd name="T7" fmla="*/ 12700 h 17"/>
                  <a:gd name="T8" fmla="*/ 52388 w 41"/>
                  <a:gd name="T9" fmla="*/ 20638 h 17"/>
                  <a:gd name="T10" fmla="*/ 49213 w 41"/>
                  <a:gd name="T11" fmla="*/ 26988 h 17"/>
                  <a:gd name="T12" fmla="*/ 9525 w 41"/>
                  <a:gd name="T13" fmla="*/ 25400 h 17"/>
                  <a:gd name="T14" fmla="*/ 0 w 41"/>
                  <a:gd name="T15" fmla="*/ 20638 h 17"/>
                  <a:gd name="T16" fmla="*/ 0 w 41"/>
                  <a:gd name="T17" fmla="*/ 14288 h 17"/>
                  <a:gd name="T18" fmla="*/ 7938 w 41"/>
                  <a:gd name="T19" fmla="*/ 9525 h 17"/>
                  <a:gd name="T20" fmla="*/ 7938 w 41"/>
                  <a:gd name="T21" fmla="*/ 3175 h 17"/>
                  <a:gd name="T22" fmla="*/ 44450 w 41"/>
                  <a:gd name="T23" fmla="*/ 3175 h 17"/>
                  <a:gd name="T24" fmla="*/ 52388 w 41"/>
                  <a:gd name="T25" fmla="*/ 0 h 17"/>
                  <a:gd name="T26" fmla="*/ 63500 w 41"/>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17">
                    <a:moveTo>
                      <a:pt x="40" y="0"/>
                    </a:moveTo>
                    <a:lnTo>
                      <a:pt x="41" y="4"/>
                    </a:lnTo>
                    <a:lnTo>
                      <a:pt x="28" y="6"/>
                    </a:lnTo>
                    <a:lnTo>
                      <a:pt x="27" y="8"/>
                    </a:lnTo>
                    <a:lnTo>
                      <a:pt x="33" y="13"/>
                    </a:lnTo>
                    <a:lnTo>
                      <a:pt x="31" y="17"/>
                    </a:lnTo>
                    <a:lnTo>
                      <a:pt x="6" y="16"/>
                    </a:lnTo>
                    <a:lnTo>
                      <a:pt x="0" y="13"/>
                    </a:lnTo>
                    <a:lnTo>
                      <a:pt x="0" y="9"/>
                    </a:lnTo>
                    <a:lnTo>
                      <a:pt x="5" y="6"/>
                    </a:lnTo>
                    <a:lnTo>
                      <a:pt x="5" y="2"/>
                    </a:lnTo>
                    <a:lnTo>
                      <a:pt x="28" y="2"/>
                    </a:lnTo>
                    <a:lnTo>
                      <a:pt x="33" y="0"/>
                    </a:ln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6" name="Freeform 21"/>
              <p:cNvSpPr/>
              <p:nvPr/>
            </p:nvSpPr>
            <p:spPr bwMode="auto">
              <a:xfrm>
                <a:off x="5868986" y="1477967"/>
                <a:ext cx="28575" cy="7938"/>
              </a:xfrm>
              <a:custGeom>
                <a:avLst/>
                <a:gdLst>
                  <a:gd name="T0" fmla="*/ 22225 w 18"/>
                  <a:gd name="T1" fmla="*/ 0 h 5"/>
                  <a:gd name="T2" fmla="*/ 28575 w 18"/>
                  <a:gd name="T3" fmla="*/ 3175 h 5"/>
                  <a:gd name="T4" fmla="*/ 19050 w 18"/>
                  <a:gd name="T5" fmla="*/ 7938 h 5"/>
                  <a:gd name="T6" fmla="*/ 0 w 18"/>
                  <a:gd name="T7" fmla="*/ 7938 h 5"/>
                  <a:gd name="T8" fmla="*/ 0 w 18"/>
                  <a:gd name="T9" fmla="*/ 1588 h 5"/>
                  <a:gd name="T10" fmla="*/ 22225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4" y="0"/>
                    </a:moveTo>
                    <a:lnTo>
                      <a:pt x="18" y="2"/>
                    </a:lnTo>
                    <a:lnTo>
                      <a:pt x="12" y="5"/>
                    </a:lnTo>
                    <a:lnTo>
                      <a:pt x="0" y="5"/>
                    </a:lnTo>
                    <a:lnTo>
                      <a:pt x="0" y="1"/>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7" name="Freeform 22"/>
              <p:cNvSpPr/>
              <p:nvPr/>
            </p:nvSpPr>
            <p:spPr bwMode="auto">
              <a:xfrm>
                <a:off x="5918198" y="1427166"/>
                <a:ext cx="23813" cy="7938"/>
              </a:xfrm>
              <a:custGeom>
                <a:avLst/>
                <a:gdLst>
                  <a:gd name="T0" fmla="*/ 0 w 15"/>
                  <a:gd name="T1" fmla="*/ 1588 h 5"/>
                  <a:gd name="T2" fmla="*/ 14288 w 15"/>
                  <a:gd name="T3" fmla="*/ 7938 h 5"/>
                  <a:gd name="T4" fmla="*/ 23813 w 15"/>
                  <a:gd name="T5" fmla="*/ 4763 h 5"/>
                  <a:gd name="T6" fmla="*/ 22225 w 15"/>
                  <a:gd name="T7" fmla="*/ 0 h 5"/>
                  <a:gd name="T8" fmla="*/ 0 w 15"/>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
                    <a:moveTo>
                      <a:pt x="0" y="1"/>
                    </a:moveTo>
                    <a:lnTo>
                      <a:pt x="9" y="5"/>
                    </a:lnTo>
                    <a:lnTo>
                      <a:pt x="15" y="3"/>
                    </a:lnTo>
                    <a:lnTo>
                      <a:pt x="14"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8" name="Freeform 23"/>
              <p:cNvSpPr/>
              <p:nvPr/>
            </p:nvSpPr>
            <p:spPr bwMode="auto">
              <a:xfrm>
                <a:off x="5800723" y="1420816"/>
                <a:ext cx="30163" cy="11113"/>
              </a:xfrm>
              <a:custGeom>
                <a:avLst/>
                <a:gdLst>
                  <a:gd name="T0" fmla="*/ 28575 w 19"/>
                  <a:gd name="T1" fmla="*/ 0 h 7"/>
                  <a:gd name="T2" fmla="*/ 30163 w 19"/>
                  <a:gd name="T3" fmla="*/ 7938 h 7"/>
                  <a:gd name="T4" fmla="*/ 17463 w 19"/>
                  <a:gd name="T5" fmla="*/ 11113 h 7"/>
                  <a:gd name="T6" fmla="*/ 0 w 19"/>
                  <a:gd name="T7" fmla="*/ 9525 h 7"/>
                  <a:gd name="T8" fmla="*/ 6350 w 19"/>
                  <a:gd name="T9" fmla="*/ 1588 h 7"/>
                  <a:gd name="T10" fmla="*/ 15875 w 19"/>
                  <a:gd name="T11" fmla="*/ 0 h 7"/>
                  <a:gd name="T12" fmla="*/ 28575 w 19"/>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7">
                    <a:moveTo>
                      <a:pt x="18" y="0"/>
                    </a:moveTo>
                    <a:lnTo>
                      <a:pt x="19" y="5"/>
                    </a:lnTo>
                    <a:lnTo>
                      <a:pt x="11" y="7"/>
                    </a:lnTo>
                    <a:lnTo>
                      <a:pt x="0" y="6"/>
                    </a:lnTo>
                    <a:lnTo>
                      <a:pt x="4" y="1"/>
                    </a:lnTo>
                    <a:lnTo>
                      <a:pt x="10"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19" name="Freeform 24"/>
              <p:cNvSpPr/>
              <p:nvPr/>
            </p:nvSpPr>
            <p:spPr bwMode="auto">
              <a:xfrm>
                <a:off x="5776911" y="1444630"/>
                <a:ext cx="36513" cy="7938"/>
              </a:xfrm>
              <a:custGeom>
                <a:avLst/>
                <a:gdLst>
                  <a:gd name="T0" fmla="*/ 17463 w 23"/>
                  <a:gd name="T1" fmla="*/ 0 h 5"/>
                  <a:gd name="T2" fmla="*/ 36513 w 23"/>
                  <a:gd name="T3" fmla="*/ 4763 h 5"/>
                  <a:gd name="T4" fmla="*/ 22225 w 23"/>
                  <a:gd name="T5" fmla="*/ 7938 h 5"/>
                  <a:gd name="T6" fmla="*/ 0 w 23"/>
                  <a:gd name="T7" fmla="*/ 6350 h 5"/>
                  <a:gd name="T8" fmla="*/ 1588 w 23"/>
                  <a:gd name="T9" fmla="*/ 4763 h 5"/>
                  <a:gd name="T10" fmla="*/ 17463 w 2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5">
                    <a:moveTo>
                      <a:pt x="11" y="0"/>
                    </a:moveTo>
                    <a:lnTo>
                      <a:pt x="23" y="3"/>
                    </a:lnTo>
                    <a:lnTo>
                      <a:pt x="14" y="5"/>
                    </a:lnTo>
                    <a:lnTo>
                      <a:pt x="0" y="4"/>
                    </a:lnTo>
                    <a:lnTo>
                      <a:pt x="1" y="3"/>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0" name="Freeform 25"/>
              <p:cNvSpPr/>
              <p:nvPr/>
            </p:nvSpPr>
            <p:spPr bwMode="auto">
              <a:xfrm>
                <a:off x="5743573" y="1454154"/>
                <a:ext cx="55562" cy="11113"/>
              </a:xfrm>
              <a:custGeom>
                <a:avLst/>
                <a:gdLst>
                  <a:gd name="T0" fmla="*/ 26988 w 35"/>
                  <a:gd name="T1" fmla="*/ 0 h 7"/>
                  <a:gd name="T2" fmla="*/ 36513 w 35"/>
                  <a:gd name="T3" fmla="*/ 0 h 7"/>
                  <a:gd name="T4" fmla="*/ 55563 w 35"/>
                  <a:gd name="T5" fmla="*/ 4763 h 7"/>
                  <a:gd name="T6" fmla="*/ 55563 w 35"/>
                  <a:gd name="T7" fmla="*/ 6350 h 7"/>
                  <a:gd name="T8" fmla="*/ 30163 w 35"/>
                  <a:gd name="T9" fmla="*/ 11113 h 7"/>
                  <a:gd name="T10" fmla="*/ 6350 w 35"/>
                  <a:gd name="T11" fmla="*/ 11113 h 7"/>
                  <a:gd name="T12" fmla="*/ 0 w 35"/>
                  <a:gd name="T13" fmla="*/ 6350 h 7"/>
                  <a:gd name="T14" fmla="*/ 11113 w 35"/>
                  <a:gd name="T15" fmla="*/ 4763 h 7"/>
                  <a:gd name="T16" fmla="*/ 15875 w 35"/>
                  <a:gd name="T17" fmla="*/ 6350 h 7"/>
                  <a:gd name="T18" fmla="*/ 26988 w 35"/>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7">
                    <a:moveTo>
                      <a:pt x="17" y="0"/>
                    </a:moveTo>
                    <a:lnTo>
                      <a:pt x="23" y="0"/>
                    </a:lnTo>
                    <a:lnTo>
                      <a:pt x="35" y="3"/>
                    </a:lnTo>
                    <a:lnTo>
                      <a:pt x="35" y="4"/>
                    </a:lnTo>
                    <a:lnTo>
                      <a:pt x="19" y="7"/>
                    </a:lnTo>
                    <a:lnTo>
                      <a:pt x="4" y="7"/>
                    </a:lnTo>
                    <a:lnTo>
                      <a:pt x="0" y="4"/>
                    </a:lnTo>
                    <a:lnTo>
                      <a:pt x="7" y="3"/>
                    </a:lnTo>
                    <a:lnTo>
                      <a:pt x="10" y="4"/>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1" name="Freeform 26"/>
              <p:cNvSpPr/>
              <p:nvPr/>
            </p:nvSpPr>
            <p:spPr bwMode="auto">
              <a:xfrm>
                <a:off x="5816599" y="1450980"/>
                <a:ext cx="20638" cy="3175"/>
              </a:xfrm>
              <a:custGeom>
                <a:avLst/>
                <a:gdLst>
                  <a:gd name="T0" fmla="*/ 0 w 13"/>
                  <a:gd name="T1" fmla="*/ 3175 h 2"/>
                  <a:gd name="T2" fmla="*/ 1588 w 13"/>
                  <a:gd name="T3" fmla="*/ 1588 h 2"/>
                  <a:gd name="T4" fmla="*/ 12700 w 13"/>
                  <a:gd name="T5" fmla="*/ 0 h 2"/>
                  <a:gd name="T6" fmla="*/ 20638 w 13"/>
                  <a:gd name="T7" fmla="*/ 1588 h 2"/>
                  <a:gd name="T8" fmla="*/ 14288 w 13"/>
                  <a:gd name="T9" fmla="*/ 3175 h 2"/>
                  <a:gd name="T10" fmla="*/ 0 w 13"/>
                  <a:gd name="T11" fmla="*/ 3175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2">
                    <a:moveTo>
                      <a:pt x="0" y="2"/>
                    </a:moveTo>
                    <a:lnTo>
                      <a:pt x="1" y="1"/>
                    </a:lnTo>
                    <a:lnTo>
                      <a:pt x="8" y="0"/>
                    </a:lnTo>
                    <a:lnTo>
                      <a:pt x="13" y="1"/>
                    </a:lnTo>
                    <a:lnTo>
                      <a:pt x="9"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2" name="Freeform 27"/>
              <p:cNvSpPr/>
              <p:nvPr/>
            </p:nvSpPr>
            <p:spPr bwMode="auto">
              <a:xfrm>
                <a:off x="5868986" y="1458916"/>
                <a:ext cx="15875" cy="4763"/>
              </a:xfrm>
              <a:custGeom>
                <a:avLst/>
                <a:gdLst>
                  <a:gd name="T0" fmla="*/ 0 w 10"/>
                  <a:gd name="T1" fmla="*/ 0 h 3"/>
                  <a:gd name="T2" fmla="*/ 14288 w 10"/>
                  <a:gd name="T3" fmla="*/ 0 h 3"/>
                  <a:gd name="T4" fmla="*/ 15875 w 10"/>
                  <a:gd name="T5" fmla="*/ 0 h 3"/>
                  <a:gd name="T6" fmla="*/ 6350 w 10"/>
                  <a:gd name="T7" fmla="*/ 4763 h 3"/>
                  <a:gd name="T8" fmla="*/ 0 w 10"/>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
                    <a:moveTo>
                      <a:pt x="0" y="0"/>
                    </a:moveTo>
                    <a:lnTo>
                      <a:pt x="9" y="0"/>
                    </a:lnTo>
                    <a:lnTo>
                      <a:pt x="10" y="0"/>
                    </a:lnTo>
                    <a:lnTo>
                      <a:pt x="4"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3" name="Freeform 28"/>
              <p:cNvSpPr/>
              <p:nvPr/>
            </p:nvSpPr>
            <p:spPr bwMode="auto">
              <a:xfrm>
                <a:off x="5759448" y="1477967"/>
                <a:ext cx="44450" cy="12700"/>
              </a:xfrm>
              <a:custGeom>
                <a:avLst/>
                <a:gdLst>
                  <a:gd name="T0" fmla="*/ 0 w 28"/>
                  <a:gd name="T1" fmla="*/ 0 h 8"/>
                  <a:gd name="T2" fmla="*/ 22225 w 28"/>
                  <a:gd name="T3" fmla="*/ 0 h 8"/>
                  <a:gd name="T4" fmla="*/ 31750 w 28"/>
                  <a:gd name="T5" fmla="*/ 1588 h 8"/>
                  <a:gd name="T6" fmla="*/ 44450 w 28"/>
                  <a:gd name="T7" fmla="*/ 7938 h 8"/>
                  <a:gd name="T8" fmla="*/ 42863 w 28"/>
                  <a:gd name="T9" fmla="*/ 12700 h 8"/>
                  <a:gd name="T10" fmla="*/ 33338 w 28"/>
                  <a:gd name="T11" fmla="*/ 11113 h 8"/>
                  <a:gd name="T12" fmla="*/ 14288 w 28"/>
                  <a:gd name="T13" fmla="*/ 3175 h 8"/>
                  <a:gd name="T14" fmla="*/ 0 w 28"/>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8">
                    <a:moveTo>
                      <a:pt x="0" y="0"/>
                    </a:moveTo>
                    <a:lnTo>
                      <a:pt x="14" y="0"/>
                    </a:lnTo>
                    <a:lnTo>
                      <a:pt x="20" y="1"/>
                    </a:lnTo>
                    <a:lnTo>
                      <a:pt x="28" y="5"/>
                    </a:lnTo>
                    <a:lnTo>
                      <a:pt x="27" y="8"/>
                    </a:lnTo>
                    <a:lnTo>
                      <a:pt x="21" y="7"/>
                    </a:lnTo>
                    <a:lnTo>
                      <a:pt x="9"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4" name="Freeform 29"/>
              <p:cNvSpPr/>
              <p:nvPr/>
            </p:nvSpPr>
            <p:spPr bwMode="auto">
              <a:xfrm>
                <a:off x="5721348" y="1474791"/>
                <a:ext cx="79375" cy="26988"/>
              </a:xfrm>
              <a:custGeom>
                <a:avLst/>
                <a:gdLst>
                  <a:gd name="T0" fmla="*/ 7938 w 50"/>
                  <a:gd name="T1" fmla="*/ 0 h 17"/>
                  <a:gd name="T2" fmla="*/ 25400 w 50"/>
                  <a:gd name="T3" fmla="*/ 4763 h 17"/>
                  <a:gd name="T4" fmla="*/ 34925 w 50"/>
                  <a:gd name="T5" fmla="*/ 6350 h 17"/>
                  <a:gd name="T6" fmla="*/ 44450 w 50"/>
                  <a:gd name="T7" fmla="*/ 11113 h 17"/>
                  <a:gd name="T8" fmla="*/ 63500 w 50"/>
                  <a:gd name="T9" fmla="*/ 14288 h 17"/>
                  <a:gd name="T10" fmla="*/ 79375 w 50"/>
                  <a:gd name="T11" fmla="*/ 20638 h 17"/>
                  <a:gd name="T12" fmla="*/ 74613 w 50"/>
                  <a:gd name="T13" fmla="*/ 25400 h 17"/>
                  <a:gd name="T14" fmla="*/ 63500 w 50"/>
                  <a:gd name="T15" fmla="*/ 26988 h 17"/>
                  <a:gd name="T16" fmla="*/ 52388 w 50"/>
                  <a:gd name="T17" fmla="*/ 20638 h 17"/>
                  <a:gd name="T18" fmla="*/ 36513 w 50"/>
                  <a:gd name="T19" fmla="*/ 19050 h 17"/>
                  <a:gd name="T20" fmla="*/ 22225 w 50"/>
                  <a:gd name="T21" fmla="*/ 14288 h 17"/>
                  <a:gd name="T22" fmla="*/ 20638 w 50"/>
                  <a:gd name="T23" fmla="*/ 11113 h 17"/>
                  <a:gd name="T24" fmla="*/ 4763 w 50"/>
                  <a:gd name="T25" fmla="*/ 6350 h 17"/>
                  <a:gd name="T26" fmla="*/ 0 w 50"/>
                  <a:gd name="T27" fmla="*/ 0 h 17"/>
                  <a:gd name="T28" fmla="*/ 7938 w 50"/>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7">
                    <a:moveTo>
                      <a:pt x="5" y="0"/>
                    </a:moveTo>
                    <a:lnTo>
                      <a:pt x="16" y="3"/>
                    </a:lnTo>
                    <a:lnTo>
                      <a:pt x="22" y="4"/>
                    </a:lnTo>
                    <a:lnTo>
                      <a:pt x="28" y="7"/>
                    </a:lnTo>
                    <a:lnTo>
                      <a:pt x="40" y="9"/>
                    </a:lnTo>
                    <a:lnTo>
                      <a:pt x="50" y="13"/>
                    </a:lnTo>
                    <a:lnTo>
                      <a:pt x="47" y="16"/>
                    </a:lnTo>
                    <a:lnTo>
                      <a:pt x="40" y="17"/>
                    </a:lnTo>
                    <a:lnTo>
                      <a:pt x="33" y="13"/>
                    </a:lnTo>
                    <a:lnTo>
                      <a:pt x="23" y="12"/>
                    </a:lnTo>
                    <a:lnTo>
                      <a:pt x="14" y="9"/>
                    </a:lnTo>
                    <a:lnTo>
                      <a:pt x="13" y="7"/>
                    </a:lnTo>
                    <a:lnTo>
                      <a:pt x="3" y="4"/>
                    </a:ln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5" name="Freeform 30"/>
              <p:cNvSpPr/>
              <p:nvPr/>
            </p:nvSpPr>
            <p:spPr bwMode="auto">
              <a:xfrm>
                <a:off x="5707060" y="1458916"/>
                <a:ext cx="14288" cy="6350"/>
              </a:xfrm>
              <a:custGeom>
                <a:avLst/>
                <a:gdLst>
                  <a:gd name="T0" fmla="*/ 0 w 9"/>
                  <a:gd name="T1" fmla="*/ 0 h 4"/>
                  <a:gd name="T2" fmla="*/ 11113 w 9"/>
                  <a:gd name="T3" fmla="*/ 0 h 4"/>
                  <a:gd name="T4" fmla="*/ 14288 w 9"/>
                  <a:gd name="T5" fmla="*/ 1588 h 4"/>
                  <a:gd name="T6" fmla="*/ 3175 w 9"/>
                  <a:gd name="T7" fmla="*/ 6350 h 4"/>
                  <a:gd name="T8" fmla="*/ 0 w 9"/>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0" y="0"/>
                    </a:moveTo>
                    <a:lnTo>
                      <a:pt x="7" y="0"/>
                    </a:lnTo>
                    <a:lnTo>
                      <a:pt x="9" y="1"/>
                    </a:lnTo>
                    <a:lnTo>
                      <a:pt x="2"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6" name="Freeform 31"/>
              <p:cNvSpPr/>
              <p:nvPr/>
            </p:nvSpPr>
            <p:spPr bwMode="auto">
              <a:xfrm>
                <a:off x="5781673" y="1465267"/>
                <a:ext cx="22225" cy="7938"/>
              </a:xfrm>
              <a:custGeom>
                <a:avLst/>
                <a:gdLst>
                  <a:gd name="T0" fmla="*/ 0 w 14"/>
                  <a:gd name="T1" fmla="*/ 3175 h 5"/>
                  <a:gd name="T2" fmla="*/ 9525 w 14"/>
                  <a:gd name="T3" fmla="*/ 0 h 5"/>
                  <a:gd name="T4" fmla="*/ 22225 w 14"/>
                  <a:gd name="T5" fmla="*/ 0 h 5"/>
                  <a:gd name="T6" fmla="*/ 22225 w 14"/>
                  <a:gd name="T7" fmla="*/ 3175 h 5"/>
                  <a:gd name="T8" fmla="*/ 9525 w 14"/>
                  <a:gd name="T9" fmla="*/ 7938 h 5"/>
                  <a:gd name="T10" fmla="*/ 0 w 14"/>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5">
                    <a:moveTo>
                      <a:pt x="0" y="2"/>
                    </a:moveTo>
                    <a:lnTo>
                      <a:pt x="6" y="0"/>
                    </a:lnTo>
                    <a:lnTo>
                      <a:pt x="14" y="0"/>
                    </a:lnTo>
                    <a:lnTo>
                      <a:pt x="14" y="2"/>
                    </a:lnTo>
                    <a:lnTo>
                      <a:pt x="6"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7" name="Freeform 32"/>
              <p:cNvSpPr/>
              <p:nvPr/>
            </p:nvSpPr>
            <p:spPr bwMode="auto">
              <a:xfrm>
                <a:off x="5803899" y="1477967"/>
                <a:ext cx="17463" cy="4763"/>
              </a:xfrm>
              <a:custGeom>
                <a:avLst/>
                <a:gdLst>
                  <a:gd name="T0" fmla="*/ 0 w 11"/>
                  <a:gd name="T1" fmla="*/ 3175 h 3"/>
                  <a:gd name="T2" fmla="*/ 3175 w 11"/>
                  <a:gd name="T3" fmla="*/ 0 h 3"/>
                  <a:gd name="T4" fmla="*/ 11113 w 11"/>
                  <a:gd name="T5" fmla="*/ 1588 h 3"/>
                  <a:gd name="T6" fmla="*/ 17463 w 11"/>
                  <a:gd name="T7" fmla="*/ 4763 h 3"/>
                  <a:gd name="T8" fmla="*/ 4763 w 11"/>
                  <a:gd name="T9" fmla="*/ 4763 h 3"/>
                  <a:gd name="T10" fmla="*/ 0 w 11"/>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3">
                    <a:moveTo>
                      <a:pt x="0" y="2"/>
                    </a:moveTo>
                    <a:lnTo>
                      <a:pt x="2" y="0"/>
                    </a:lnTo>
                    <a:lnTo>
                      <a:pt x="7" y="1"/>
                    </a:lnTo>
                    <a:lnTo>
                      <a:pt x="11" y="3"/>
                    </a:lnTo>
                    <a:lnTo>
                      <a:pt x="3" y="3"/>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8" name="Freeform 33"/>
              <p:cNvSpPr/>
              <p:nvPr/>
            </p:nvSpPr>
            <p:spPr bwMode="auto">
              <a:xfrm>
                <a:off x="5813423" y="1487491"/>
                <a:ext cx="15875" cy="7938"/>
              </a:xfrm>
              <a:custGeom>
                <a:avLst/>
                <a:gdLst>
                  <a:gd name="T0" fmla="*/ 0 w 10"/>
                  <a:gd name="T1" fmla="*/ 3175 h 5"/>
                  <a:gd name="T2" fmla="*/ 7938 w 10"/>
                  <a:gd name="T3" fmla="*/ 0 h 5"/>
                  <a:gd name="T4" fmla="*/ 15875 w 10"/>
                  <a:gd name="T5" fmla="*/ 3175 h 5"/>
                  <a:gd name="T6" fmla="*/ 7938 w 10"/>
                  <a:gd name="T7" fmla="*/ 7938 h 5"/>
                  <a:gd name="T8" fmla="*/ 0 w 10"/>
                  <a:gd name="T9" fmla="*/ 31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0" y="2"/>
                    </a:moveTo>
                    <a:lnTo>
                      <a:pt x="5" y="0"/>
                    </a:lnTo>
                    <a:lnTo>
                      <a:pt x="10" y="2"/>
                    </a:lnTo>
                    <a:lnTo>
                      <a:pt x="5"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29" name="Freeform 34"/>
              <p:cNvSpPr/>
              <p:nvPr/>
            </p:nvSpPr>
            <p:spPr bwMode="auto">
              <a:xfrm>
                <a:off x="5791199" y="1504955"/>
                <a:ext cx="22225" cy="4763"/>
              </a:xfrm>
              <a:custGeom>
                <a:avLst/>
                <a:gdLst>
                  <a:gd name="T0" fmla="*/ 0 w 14"/>
                  <a:gd name="T1" fmla="*/ 3175 h 3"/>
                  <a:gd name="T2" fmla="*/ 3175 w 14"/>
                  <a:gd name="T3" fmla="*/ 0 h 3"/>
                  <a:gd name="T4" fmla="*/ 22225 w 14"/>
                  <a:gd name="T5" fmla="*/ 0 h 3"/>
                  <a:gd name="T6" fmla="*/ 9525 w 14"/>
                  <a:gd name="T7" fmla="*/ 4763 h 3"/>
                  <a:gd name="T8" fmla="*/ 0 w 14"/>
                  <a:gd name="T9" fmla="*/ 317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
                    <a:moveTo>
                      <a:pt x="0" y="2"/>
                    </a:moveTo>
                    <a:lnTo>
                      <a:pt x="2" y="0"/>
                    </a:lnTo>
                    <a:lnTo>
                      <a:pt x="14" y="0"/>
                    </a:lnTo>
                    <a:lnTo>
                      <a:pt x="6" y="3"/>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0" name="Freeform 35"/>
              <p:cNvSpPr/>
              <p:nvPr/>
            </p:nvSpPr>
            <p:spPr bwMode="auto">
              <a:xfrm>
                <a:off x="5711824" y="1487491"/>
                <a:ext cx="30163" cy="9525"/>
              </a:xfrm>
              <a:custGeom>
                <a:avLst/>
                <a:gdLst>
                  <a:gd name="T0" fmla="*/ 23813 w 19"/>
                  <a:gd name="T1" fmla="*/ 1588 h 6"/>
                  <a:gd name="T2" fmla="*/ 30163 w 19"/>
                  <a:gd name="T3" fmla="*/ 6350 h 6"/>
                  <a:gd name="T4" fmla="*/ 25400 w 19"/>
                  <a:gd name="T5" fmla="*/ 7938 h 6"/>
                  <a:gd name="T6" fmla="*/ 14288 w 19"/>
                  <a:gd name="T7" fmla="*/ 9525 h 6"/>
                  <a:gd name="T8" fmla="*/ 1588 w 19"/>
                  <a:gd name="T9" fmla="*/ 6350 h 6"/>
                  <a:gd name="T10" fmla="*/ 0 w 19"/>
                  <a:gd name="T11" fmla="*/ 0 h 6"/>
                  <a:gd name="T12" fmla="*/ 14288 w 19"/>
                  <a:gd name="T13" fmla="*/ 0 h 6"/>
                  <a:gd name="T14" fmla="*/ 23813 w 19"/>
                  <a:gd name="T15" fmla="*/ 158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6">
                    <a:moveTo>
                      <a:pt x="15" y="1"/>
                    </a:moveTo>
                    <a:lnTo>
                      <a:pt x="19" y="4"/>
                    </a:lnTo>
                    <a:lnTo>
                      <a:pt x="16" y="5"/>
                    </a:lnTo>
                    <a:lnTo>
                      <a:pt x="9" y="6"/>
                    </a:lnTo>
                    <a:lnTo>
                      <a:pt x="1" y="4"/>
                    </a:lnTo>
                    <a:lnTo>
                      <a:pt x="0" y="0"/>
                    </a:lnTo>
                    <a:lnTo>
                      <a:pt x="9" y="0"/>
                    </a:lnTo>
                    <a:lnTo>
                      <a:pt x="1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1" name="Freeform 36"/>
              <p:cNvSpPr/>
              <p:nvPr/>
            </p:nvSpPr>
            <p:spPr bwMode="auto">
              <a:xfrm>
                <a:off x="5743573" y="1500191"/>
                <a:ext cx="30163" cy="4763"/>
              </a:xfrm>
              <a:custGeom>
                <a:avLst/>
                <a:gdLst>
                  <a:gd name="T0" fmla="*/ 0 w 19"/>
                  <a:gd name="T1" fmla="*/ 3175 h 3"/>
                  <a:gd name="T2" fmla="*/ 11113 w 19"/>
                  <a:gd name="T3" fmla="*/ 0 h 3"/>
                  <a:gd name="T4" fmla="*/ 26988 w 19"/>
                  <a:gd name="T5" fmla="*/ 0 h 3"/>
                  <a:gd name="T6" fmla="*/ 30163 w 19"/>
                  <a:gd name="T7" fmla="*/ 3175 h 3"/>
                  <a:gd name="T8" fmla="*/ 19050 w 19"/>
                  <a:gd name="T9" fmla="*/ 4763 h 3"/>
                  <a:gd name="T10" fmla="*/ 0 w 19"/>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3">
                    <a:moveTo>
                      <a:pt x="0" y="2"/>
                    </a:moveTo>
                    <a:lnTo>
                      <a:pt x="7" y="0"/>
                    </a:lnTo>
                    <a:lnTo>
                      <a:pt x="17" y="0"/>
                    </a:lnTo>
                    <a:lnTo>
                      <a:pt x="19" y="2"/>
                    </a:lnTo>
                    <a:lnTo>
                      <a:pt x="12" y="3"/>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2" name="Freeform 37"/>
              <p:cNvSpPr/>
              <p:nvPr/>
            </p:nvSpPr>
            <p:spPr bwMode="auto">
              <a:xfrm>
                <a:off x="5791199" y="1516067"/>
                <a:ext cx="44450" cy="22225"/>
              </a:xfrm>
              <a:custGeom>
                <a:avLst/>
                <a:gdLst>
                  <a:gd name="T0" fmla="*/ 17463 w 28"/>
                  <a:gd name="T1" fmla="*/ 0 h 14"/>
                  <a:gd name="T2" fmla="*/ 0 w 28"/>
                  <a:gd name="T3" fmla="*/ 0 h 14"/>
                  <a:gd name="T4" fmla="*/ 1588 w 28"/>
                  <a:gd name="T5" fmla="*/ 6350 h 14"/>
                  <a:gd name="T6" fmla="*/ 0 w 28"/>
                  <a:gd name="T7" fmla="*/ 14288 h 14"/>
                  <a:gd name="T8" fmla="*/ 3175 w 28"/>
                  <a:gd name="T9" fmla="*/ 20638 h 14"/>
                  <a:gd name="T10" fmla="*/ 11113 w 28"/>
                  <a:gd name="T11" fmla="*/ 22225 h 14"/>
                  <a:gd name="T12" fmla="*/ 11113 w 28"/>
                  <a:gd name="T13" fmla="*/ 14288 h 14"/>
                  <a:gd name="T14" fmla="*/ 30163 w 28"/>
                  <a:gd name="T15" fmla="*/ 7938 h 14"/>
                  <a:gd name="T16" fmla="*/ 44450 w 28"/>
                  <a:gd name="T17" fmla="*/ 7938 h 14"/>
                  <a:gd name="T18" fmla="*/ 41275 w 28"/>
                  <a:gd name="T19" fmla="*/ 3175 h 14"/>
                  <a:gd name="T20" fmla="*/ 26988 w 28"/>
                  <a:gd name="T21" fmla="*/ 1588 h 14"/>
                  <a:gd name="T22" fmla="*/ 17463 w 2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14">
                    <a:moveTo>
                      <a:pt x="11" y="0"/>
                    </a:moveTo>
                    <a:lnTo>
                      <a:pt x="0" y="0"/>
                    </a:lnTo>
                    <a:lnTo>
                      <a:pt x="1" y="4"/>
                    </a:lnTo>
                    <a:lnTo>
                      <a:pt x="0" y="9"/>
                    </a:lnTo>
                    <a:lnTo>
                      <a:pt x="2" y="13"/>
                    </a:lnTo>
                    <a:lnTo>
                      <a:pt x="7" y="14"/>
                    </a:lnTo>
                    <a:lnTo>
                      <a:pt x="7" y="9"/>
                    </a:lnTo>
                    <a:lnTo>
                      <a:pt x="19" y="5"/>
                    </a:lnTo>
                    <a:lnTo>
                      <a:pt x="28" y="5"/>
                    </a:lnTo>
                    <a:lnTo>
                      <a:pt x="26" y="2"/>
                    </a:lnTo>
                    <a:lnTo>
                      <a:pt x="17" y="1"/>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3" name="Freeform 38"/>
              <p:cNvSpPr/>
              <p:nvPr/>
            </p:nvSpPr>
            <p:spPr bwMode="auto">
              <a:xfrm>
                <a:off x="5822949" y="1539879"/>
                <a:ext cx="26988" cy="9525"/>
              </a:xfrm>
              <a:custGeom>
                <a:avLst/>
                <a:gdLst>
                  <a:gd name="T0" fmla="*/ 17463 w 17"/>
                  <a:gd name="T1" fmla="*/ 0 h 6"/>
                  <a:gd name="T2" fmla="*/ 1588 w 17"/>
                  <a:gd name="T3" fmla="*/ 0 h 6"/>
                  <a:gd name="T4" fmla="*/ 0 w 17"/>
                  <a:gd name="T5" fmla="*/ 4763 h 6"/>
                  <a:gd name="T6" fmla="*/ 7938 w 17"/>
                  <a:gd name="T7" fmla="*/ 7938 h 6"/>
                  <a:gd name="T8" fmla="*/ 15875 w 17"/>
                  <a:gd name="T9" fmla="*/ 9525 h 6"/>
                  <a:gd name="T10" fmla="*/ 26988 w 17"/>
                  <a:gd name="T11" fmla="*/ 7938 h 6"/>
                  <a:gd name="T12" fmla="*/ 23813 w 17"/>
                  <a:gd name="T13" fmla="*/ 1588 h 6"/>
                  <a:gd name="T14" fmla="*/ 17463 w 1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6">
                    <a:moveTo>
                      <a:pt x="11" y="0"/>
                    </a:moveTo>
                    <a:lnTo>
                      <a:pt x="1" y="0"/>
                    </a:lnTo>
                    <a:lnTo>
                      <a:pt x="0" y="3"/>
                    </a:lnTo>
                    <a:lnTo>
                      <a:pt x="5" y="5"/>
                    </a:lnTo>
                    <a:lnTo>
                      <a:pt x="10" y="6"/>
                    </a:lnTo>
                    <a:lnTo>
                      <a:pt x="17" y="5"/>
                    </a:lnTo>
                    <a:lnTo>
                      <a:pt x="15" y="1"/>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4" name="Freeform 39"/>
              <p:cNvSpPr/>
              <p:nvPr/>
            </p:nvSpPr>
            <p:spPr bwMode="auto">
              <a:xfrm>
                <a:off x="5754685" y="1522417"/>
                <a:ext cx="22225" cy="15875"/>
              </a:xfrm>
              <a:custGeom>
                <a:avLst/>
                <a:gdLst>
                  <a:gd name="T0" fmla="*/ 19050 w 14"/>
                  <a:gd name="T1" fmla="*/ 0 h 10"/>
                  <a:gd name="T2" fmla="*/ 22225 w 14"/>
                  <a:gd name="T3" fmla="*/ 1588 h 10"/>
                  <a:gd name="T4" fmla="*/ 19050 w 14"/>
                  <a:gd name="T5" fmla="*/ 14288 h 10"/>
                  <a:gd name="T6" fmla="*/ 1588 w 14"/>
                  <a:gd name="T7" fmla="*/ 15875 h 10"/>
                  <a:gd name="T8" fmla="*/ 0 w 14"/>
                  <a:gd name="T9" fmla="*/ 9525 h 10"/>
                  <a:gd name="T10" fmla="*/ 3175 w 14"/>
                  <a:gd name="T11" fmla="*/ 0 h 10"/>
                  <a:gd name="T12" fmla="*/ 19050 w 14"/>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12" y="0"/>
                    </a:moveTo>
                    <a:lnTo>
                      <a:pt x="14" y="1"/>
                    </a:lnTo>
                    <a:lnTo>
                      <a:pt x="12" y="9"/>
                    </a:lnTo>
                    <a:lnTo>
                      <a:pt x="1" y="10"/>
                    </a:lnTo>
                    <a:lnTo>
                      <a:pt x="0" y="6"/>
                    </a:lnTo>
                    <a:lnTo>
                      <a:pt x="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5" name="Freeform 40"/>
              <p:cNvSpPr/>
              <p:nvPr/>
            </p:nvSpPr>
            <p:spPr bwMode="auto">
              <a:xfrm>
                <a:off x="5800723" y="1549405"/>
                <a:ext cx="22225" cy="3175"/>
              </a:xfrm>
              <a:custGeom>
                <a:avLst/>
                <a:gdLst>
                  <a:gd name="T0" fmla="*/ 0 w 14"/>
                  <a:gd name="T1" fmla="*/ 3175 h 2"/>
                  <a:gd name="T2" fmla="*/ 9525 w 14"/>
                  <a:gd name="T3" fmla="*/ 0 h 2"/>
                  <a:gd name="T4" fmla="*/ 22225 w 14"/>
                  <a:gd name="T5" fmla="*/ 0 h 2"/>
                  <a:gd name="T6" fmla="*/ 22225 w 14"/>
                  <a:gd name="T7" fmla="*/ 3175 h 2"/>
                  <a:gd name="T8" fmla="*/ 7938 w 14"/>
                  <a:gd name="T9" fmla="*/ 3175 h 2"/>
                  <a:gd name="T10" fmla="*/ 0 w 14"/>
                  <a:gd name="T11" fmla="*/ 3175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
                    <a:moveTo>
                      <a:pt x="0" y="2"/>
                    </a:moveTo>
                    <a:lnTo>
                      <a:pt x="6" y="0"/>
                    </a:lnTo>
                    <a:lnTo>
                      <a:pt x="14" y="0"/>
                    </a:lnTo>
                    <a:lnTo>
                      <a:pt x="14" y="2"/>
                    </a:lnTo>
                    <a:lnTo>
                      <a:pt x="5"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6" name="Freeform 41"/>
              <p:cNvSpPr/>
              <p:nvPr/>
            </p:nvSpPr>
            <p:spPr bwMode="auto">
              <a:xfrm>
                <a:off x="5665786" y="1522417"/>
                <a:ext cx="30163" cy="11113"/>
              </a:xfrm>
              <a:custGeom>
                <a:avLst/>
                <a:gdLst>
                  <a:gd name="T0" fmla="*/ 17463 w 19"/>
                  <a:gd name="T1" fmla="*/ 0 h 7"/>
                  <a:gd name="T2" fmla="*/ 23813 w 19"/>
                  <a:gd name="T3" fmla="*/ 0 h 7"/>
                  <a:gd name="T4" fmla="*/ 30163 w 19"/>
                  <a:gd name="T5" fmla="*/ 3175 h 7"/>
                  <a:gd name="T6" fmla="*/ 30163 w 19"/>
                  <a:gd name="T7" fmla="*/ 9525 h 7"/>
                  <a:gd name="T8" fmla="*/ 12700 w 19"/>
                  <a:gd name="T9" fmla="*/ 11113 h 7"/>
                  <a:gd name="T10" fmla="*/ 0 w 19"/>
                  <a:gd name="T11" fmla="*/ 4763 h 7"/>
                  <a:gd name="T12" fmla="*/ 17463 w 19"/>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7">
                    <a:moveTo>
                      <a:pt x="11" y="0"/>
                    </a:moveTo>
                    <a:lnTo>
                      <a:pt x="15" y="0"/>
                    </a:lnTo>
                    <a:lnTo>
                      <a:pt x="19" y="2"/>
                    </a:lnTo>
                    <a:lnTo>
                      <a:pt x="19" y="6"/>
                    </a:lnTo>
                    <a:lnTo>
                      <a:pt x="8" y="7"/>
                    </a:lnTo>
                    <a:lnTo>
                      <a:pt x="0" y="3"/>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7" name="Freeform 42"/>
              <p:cNvSpPr/>
              <p:nvPr/>
            </p:nvSpPr>
            <p:spPr bwMode="auto">
              <a:xfrm>
                <a:off x="5703885" y="1504955"/>
                <a:ext cx="11113" cy="7938"/>
              </a:xfrm>
              <a:custGeom>
                <a:avLst/>
                <a:gdLst>
                  <a:gd name="T0" fmla="*/ 3175 w 7"/>
                  <a:gd name="T1" fmla="*/ 0 h 5"/>
                  <a:gd name="T2" fmla="*/ 0 w 7"/>
                  <a:gd name="T3" fmla="*/ 3175 h 5"/>
                  <a:gd name="T4" fmla="*/ 0 w 7"/>
                  <a:gd name="T5" fmla="*/ 7938 h 5"/>
                  <a:gd name="T6" fmla="*/ 7938 w 7"/>
                  <a:gd name="T7" fmla="*/ 7938 h 5"/>
                  <a:gd name="T8" fmla="*/ 11113 w 7"/>
                  <a:gd name="T9" fmla="*/ 6350 h 5"/>
                  <a:gd name="T10" fmla="*/ 3175 w 7"/>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2" y="0"/>
                    </a:moveTo>
                    <a:lnTo>
                      <a:pt x="0" y="2"/>
                    </a:lnTo>
                    <a:lnTo>
                      <a:pt x="0" y="5"/>
                    </a:lnTo>
                    <a:lnTo>
                      <a:pt x="5" y="5"/>
                    </a:lnTo>
                    <a:lnTo>
                      <a:pt x="7"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8" name="Freeform 43"/>
              <p:cNvSpPr/>
              <p:nvPr/>
            </p:nvSpPr>
            <p:spPr bwMode="auto">
              <a:xfrm>
                <a:off x="5719760" y="1511305"/>
                <a:ext cx="17463" cy="7938"/>
              </a:xfrm>
              <a:custGeom>
                <a:avLst/>
                <a:gdLst>
                  <a:gd name="T0" fmla="*/ 6350 w 11"/>
                  <a:gd name="T1" fmla="*/ 0 h 5"/>
                  <a:gd name="T2" fmla="*/ 7938 w 11"/>
                  <a:gd name="T3" fmla="*/ 1588 h 5"/>
                  <a:gd name="T4" fmla="*/ 0 w 11"/>
                  <a:gd name="T5" fmla="*/ 6350 h 5"/>
                  <a:gd name="T6" fmla="*/ 0 w 11"/>
                  <a:gd name="T7" fmla="*/ 7938 h 5"/>
                  <a:gd name="T8" fmla="*/ 14288 w 11"/>
                  <a:gd name="T9" fmla="*/ 6350 h 5"/>
                  <a:gd name="T10" fmla="*/ 17463 w 11"/>
                  <a:gd name="T11" fmla="*/ 1588 h 5"/>
                  <a:gd name="T12" fmla="*/ 9525 w 11"/>
                  <a:gd name="T13" fmla="*/ 0 h 5"/>
                  <a:gd name="T14" fmla="*/ 6350 w 11"/>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5">
                    <a:moveTo>
                      <a:pt x="4" y="0"/>
                    </a:moveTo>
                    <a:lnTo>
                      <a:pt x="5" y="1"/>
                    </a:lnTo>
                    <a:lnTo>
                      <a:pt x="0" y="4"/>
                    </a:lnTo>
                    <a:lnTo>
                      <a:pt x="0" y="5"/>
                    </a:lnTo>
                    <a:lnTo>
                      <a:pt x="9" y="4"/>
                    </a:lnTo>
                    <a:lnTo>
                      <a:pt x="11" y="1"/>
                    </a:lnTo>
                    <a:lnTo>
                      <a:pt x="6"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39" name="Freeform 44"/>
              <p:cNvSpPr/>
              <p:nvPr/>
            </p:nvSpPr>
            <p:spPr bwMode="auto">
              <a:xfrm>
                <a:off x="5729285" y="1522417"/>
                <a:ext cx="17463" cy="4763"/>
              </a:xfrm>
              <a:custGeom>
                <a:avLst/>
                <a:gdLst>
                  <a:gd name="T0" fmla="*/ 7938 w 11"/>
                  <a:gd name="T1" fmla="*/ 4763 h 3"/>
                  <a:gd name="T2" fmla="*/ 0 w 11"/>
                  <a:gd name="T3" fmla="*/ 3175 h 3"/>
                  <a:gd name="T4" fmla="*/ 0 w 11"/>
                  <a:gd name="T5" fmla="*/ 1588 h 3"/>
                  <a:gd name="T6" fmla="*/ 7938 w 11"/>
                  <a:gd name="T7" fmla="*/ 1588 h 3"/>
                  <a:gd name="T8" fmla="*/ 17463 w 11"/>
                  <a:gd name="T9" fmla="*/ 0 h 3"/>
                  <a:gd name="T10" fmla="*/ 14288 w 11"/>
                  <a:gd name="T11" fmla="*/ 1588 h 3"/>
                  <a:gd name="T12" fmla="*/ 7938 w 11"/>
                  <a:gd name="T13" fmla="*/ 476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3">
                    <a:moveTo>
                      <a:pt x="5" y="3"/>
                    </a:moveTo>
                    <a:lnTo>
                      <a:pt x="0" y="2"/>
                    </a:lnTo>
                    <a:lnTo>
                      <a:pt x="0" y="1"/>
                    </a:lnTo>
                    <a:lnTo>
                      <a:pt x="5" y="1"/>
                    </a:lnTo>
                    <a:lnTo>
                      <a:pt x="11" y="0"/>
                    </a:lnTo>
                    <a:lnTo>
                      <a:pt x="9" y="1"/>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0" name="Freeform 45"/>
              <p:cNvSpPr/>
              <p:nvPr/>
            </p:nvSpPr>
            <p:spPr bwMode="auto">
              <a:xfrm>
                <a:off x="5703885" y="1524005"/>
                <a:ext cx="6350" cy="7938"/>
              </a:xfrm>
              <a:custGeom>
                <a:avLst/>
                <a:gdLst>
                  <a:gd name="T0" fmla="*/ 0 w 4"/>
                  <a:gd name="T1" fmla="*/ 0 h 5"/>
                  <a:gd name="T2" fmla="*/ 1588 w 4"/>
                  <a:gd name="T3" fmla="*/ 6350 h 5"/>
                  <a:gd name="T4" fmla="*/ 6350 w 4"/>
                  <a:gd name="T5" fmla="*/ 7938 h 5"/>
                  <a:gd name="T6" fmla="*/ 6350 w 4"/>
                  <a:gd name="T7" fmla="*/ 3175 h 5"/>
                  <a:gd name="T8" fmla="*/ 3175 w 4"/>
                  <a:gd name="T9" fmla="*/ 0 h 5"/>
                  <a:gd name="T10" fmla="*/ 0 w 4"/>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0" y="0"/>
                    </a:moveTo>
                    <a:lnTo>
                      <a:pt x="1" y="4"/>
                    </a:lnTo>
                    <a:lnTo>
                      <a:pt x="4" y="5"/>
                    </a:lnTo>
                    <a:lnTo>
                      <a:pt x="4"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1" name="Freeform 46"/>
              <p:cNvSpPr/>
              <p:nvPr/>
            </p:nvSpPr>
            <p:spPr bwMode="auto">
              <a:xfrm>
                <a:off x="5526085" y="1485904"/>
                <a:ext cx="117475" cy="60325"/>
              </a:xfrm>
              <a:custGeom>
                <a:avLst/>
                <a:gdLst>
                  <a:gd name="T0" fmla="*/ 103188 w 74"/>
                  <a:gd name="T1" fmla="*/ 0 h 38"/>
                  <a:gd name="T2" fmla="*/ 107950 w 74"/>
                  <a:gd name="T3" fmla="*/ 1588 h 38"/>
                  <a:gd name="T4" fmla="*/ 92075 w 74"/>
                  <a:gd name="T5" fmla="*/ 7938 h 38"/>
                  <a:gd name="T6" fmla="*/ 95250 w 74"/>
                  <a:gd name="T7" fmla="*/ 11113 h 38"/>
                  <a:gd name="T8" fmla="*/ 117475 w 74"/>
                  <a:gd name="T9" fmla="*/ 9525 h 38"/>
                  <a:gd name="T10" fmla="*/ 117475 w 74"/>
                  <a:gd name="T11" fmla="*/ 15875 h 38"/>
                  <a:gd name="T12" fmla="*/ 117475 w 74"/>
                  <a:gd name="T13" fmla="*/ 22225 h 38"/>
                  <a:gd name="T14" fmla="*/ 111125 w 74"/>
                  <a:gd name="T15" fmla="*/ 25400 h 38"/>
                  <a:gd name="T16" fmla="*/ 92075 w 74"/>
                  <a:gd name="T17" fmla="*/ 25400 h 38"/>
                  <a:gd name="T18" fmla="*/ 84138 w 74"/>
                  <a:gd name="T19" fmla="*/ 26988 h 38"/>
                  <a:gd name="T20" fmla="*/ 85725 w 74"/>
                  <a:gd name="T21" fmla="*/ 31750 h 38"/>
                  <a:gd name="T22" fmla="*/ 92075 w 74"/>
                  <a:gd name="T23" fmla="*/ 33338 h 38"/>
                  <a:gd name="T24" fmla="*/ 90488 w 74"/>
                  <a:gd name="T25" fmla="*/ 36513 h 38"/>
                  <a:gd name="T26" fmla="*/ 53975 w 74"/>
                  <a:gd name="T27" fmla="*/ 38100 h 38"/>
                  <a:gd name="T28" fmla="*/ 55563 w 74"/>
                  <a:gd name="T29" fmla="*/ 41275 h 38"/>
                  <a:gd name="T30" fmla="*/ 52388 w 74"/>
                  <a:gd name="T31" fmla="*/ 50800 h 38"/>
                  <a:gd name="T32" fmla="*/ 33338 w 74"/>
                  <a:gd name="T33" fmla="*/ 60325 h 38"/>
                  <a:gd name="T34" fmla="*/ 23813 w 74"/>
                  <a:gd name="T35" fmla="*/ 60325 h 38"/>
                  <a:gd name="T36" fmla="*/ 23813 w 74"/>
                  <a:gd name="T37" fmla="*/ 55563 h 38"/>
                  <a:gd name="T38" fmla="*/ 31750 w 74"/>
                  <a:gd name="T39" fmla="*/ 52388 h 38"/>
                  <a:gd name="T40" fmla="*/ 26988 w 74"/>
                  <a:gd name="T41" fmla="*/ 50800 h 38"/>
                  <a:gd name="T42" fmla="*/ 11113 w 74"/>
                  <a:gd name="T43" fmla="*/ 47625 h 38"/>
                  <a:gd name="T44" fmla="*/ 0 w 74"/>
                  <a:gd name="T45" fmla="*/ 41275 h 38"/>
                  <a:gd name="T46" fmla="*/ 4763 w 74"/>
                  <a:gd name="T47" fmla="*/ 36513 h 38"/>
                  <a:gd name="T48" fmla="*/ 22225 w 74"/>
                  <a:gd name="T49" fmla="*/ 31750 h 38"/>
                  <a:gd name="T50" fmla="*/ 0 w 74"/>
                  <a:gd name="T51" fmla="*/ 22225 h 38"/>
                  <a:gd name="T52" fmla="*/ 0 w 74"/>
                  <a:gd name="T53" fmla="*/ 19050 h 38"/>
                  <a:gd name="T54" fmla="*/ 60325 w 74"/>
                  <a:gd name="T55" fmla="*/ 17463 h 38"/>
                  <a:gd name="T56" fmla="*/ 63500 w 74"/>
                  <a:gd name="T57" fmla="*/ 11113 h 38"/>
                  <a:gd name="T58" fmla="*/ 74613 w 74"/>
                  <a:gd name="T59" fmla="*/ 7938 h 38"/>
                  <a:gd name="T60" fmla="*/ 84138 w 74"/>
                  <a:gd name="T61" fmla="*/ 7938 h 38"/>
                  <a:gd name="T62" fmla="*/ 74613 w 74"/>
                  <a:gd name="T63" fmla="*/ 1588 h 38"/>
                  <a:gd name="T64" fmla="*/ 77788 w 74"/>
                  <a:gd name="T65" fmla="*/ 0 h 38"/>
                  <a:gd name="T66" fmla="*/ 103188 w 74"/>
                  <a:gd name="T67" fmla="*/ 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 h="38">
                    <a:moveTo>
                      <a:pt x="65" y="0"/>
                    </a:moveTo>
                    <a:lnTo>
                      <a:pt x="68" y="1"/>
                    </a:lnTo>
                    <a:lnTo>
                      <a:pt x="58" y="5"/>
                    </a:lnTo>
                    <a:lnTo>
                      <a:pt x="60" y="7"/>
                    </a:lnTo>
                    <a:lnTo>
                      <a:pt x="74" y="6"/>
                    </a:lnTo>
                    <a:lnTo>
                      <a:pt x="74" y="10"/>
                    </a:lnTo>
                    <a:lnTo>
                      <a:pt x="74" y="14"/>
                    </a:lnTo>
                    <a:lnTo>
                      <a:pt x="70" y="16"/>
                    </a:lnTo>
                    <a:lnTo>
                      <a:pt x="58" y="16"/>
                    </a:lnTo>
                    <a:lnTo>
                      <a:pt x="53" y="17"/>
                    </a:lnTo>
                    <a:lnTo>
                      <a:pt x="54" y="20"/>
                    </a:lnTo>
                    <a:lnTo>
                      <a:pt x="58" y="21"/>
                    </a:lnTo>
                    <a:lnTo>
                      <a:pt x="57" y="23"/>
                    </a:lnTo>
                    <a:lnTo>
                      <a:pt x="34" y="24"/>
                    </a:lnTo>
                    <a:lnTo>
                      <a:pt x="35" y="26"/>
                    </a:lnTo>
                    <a:lnTo>
                      <a:pt x="33" y="32"/>
                    </a:lnTo>
                    <a:lnTo>
                      <a:pt x="21" y="38"/>
                    </a:lnTo>
                    <a:lnTo>
                      <a:pt x="15" y="38"/>
                    </a:lnTo>
                    <a:lnTo>
                      <a:pt x="15" y="35"/>
                    </a:lnTo>
                    <a:lnTo>
                      <a:pt x="20" y="33"/>
                    </a:lnTo>
                    <a:lnTo>
                      <a:pt x="17" y="32"/>
                    </a:lnTo>
                    <a:lnTo>
                      <a:pt x="7" y="30"/>
                    </a:lnTo>
                    <a:lnTo>
                      <a:pt x="0" y="26"/>
                    </a:lnTo>
                    <a:lnTo>
                      <a:pt x="3" y="23"/>
                    </a:lnTo>
                    <a:lnTo>
                      <a:pt x="14" y="20"/>
                    </a:lnTo>
                    <a:lnTo>
                      <a:pt x="0" y="14"/>
                    </a:lnTo>
                    <a:lnTo>
                      <a:pt x="0" y="12"/>
                    </a:lnTo>
                    <a:lnTo>
                      <a:pt x="38" y="11"/>
                    </a:lnTo>
                    <a:lnTo>
                      <a:pt x="40" y="7"/>
                    </a:lnTo>
                    <a:lnTo>
                      <a:pt x="47" y="5"/>
                    </a:lnTo>
                    <a:lnTo>
                      <a:pt x="53" y="5"/>
                    </a:lnTo>
                    <a:lnTo>
                      <a:pt x="47" y="1"/>
                    </a:lnTo>
                    <a:lnTo>
                      <a:pt x="49"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2" name="Freeform 47"/>
              <p:cNvSpPr/>
              <p:nvPr/>
            </p:nvSpPr>
            <p:spPr bwMode="auto">
              <a:xfrm>
                <a:off x="5467348" y="1487491"/>
                <a:ext cx="112713" cy="30163"/>
              </a:xfrm>
              <a:custGeom>
                <a:avLst/>
                <a:gdLst>
                  <a:gd name="T0" fmla="*/ 112713 w 71"/>
                  <a:gd name="T1" fmla="*/ 9525 h 19"/>
                  <a:gd name="T2" fmla="*/ 104775 w 71"/>
                  <a:gd name="T3" fmla="*/ 1588 h 19"/>
                  <a:gd name="T4" fmla="*/ 84138 w 71"/>
                  <a:gd name="T5" fmla="*/ 0 h 19"/>
                  <a:gd name="T6" fmla="*/ 52388 w 71"/>
                  <a:gd name="T7" fmla="*/ 0 h 19"/>
                  <a:gd name="T8" fmla="*/ 47625 w 71"/>
                  <a:gd name="T9" fmla="*/ 0 h 19"/>
                  <a:gd name="T10" fmla="*/ 36513 w 71"/>
                  <a:gd name="T11" fmla="*/ 3175 h 19"/>
                  <a:gd name="T12" fmla="*/ 7938 w 71"/>
                  <a:gd name="T13" fmla="*/ 9525 h 19"/>
                  <a:gd name="T14" fmla="*/ 0 w 71"/>
                  <a:gd name="T15" fmla="*/ 14288 h 19"/>
                  <a:gd name="T16" fmla="*/ 0 w 71"/>
                  <a:gd name="T17" fmla="*/ 15875 h 19"/>
                  <a:gd name="T18" fmla="*/ 1588 w 71"/>
                  <a:gd name="T19" fmla="*/ 20638 h 19"/>
                  <a:gd name="T20" fmla="*/ 1588 w 71"/>
                  <a:gd name="T21" fmla="*/ 22225 h 19"/>
                  <a:gd name="T22" fmla="*/ 15875 w 71"/>
                  <a:gd name="T23" fmla="*/ 23813 h 19"/>
                  <a:gd name="T24" fmla="*/ 25400 w 71"/>
                  <a:gd name="T25" fmla="*/ 28575 h 19"/>
                  <a:gd name="T26" fmla="*/ 26988 w 71"/>
                  <a:gd name="T27" fmla="*/ 25400 h 19"/>
                  <a:gd name="T28" fmla="*/ 41275 w 71"/>
                  <a:gd name="T29" fmla="*/ 30163 h 19"/>
                  <a:gd name="T30" fmla="*/ 52388 w 71"/>
                  <a:gd name="T31" fmla="*/ 25400 h 19"/>
                  <a:gd name="T32" fmla="*/ 47625 w 71"/>
                  <a:gd name="T33" fmla="*/ 20638 h 19"/>
                  <a:gd name="T34" fmla="*/ 36513 w 71"/>
                  <a:gd name="T35" fmla="*/ 20638 h 19"/>
                  <a:gd name="T36" fmla="*/ 38100 w 71"/>
                  <a:gd name="T37" fmla="*/ 15875 h 19"/>
                  <a:gd name="T38" fmla="*/ 61913 w 71"/>
                  <a:gd name="T39" fmla="*/ 3175 h 19"/>
                  <a:gd name="T40" fmla="*/ 85725 w 71"/>
                  <a:gd name="T41" fmla="*/ 6350 h 19"/>
                  <a:gd name="T42" fmla="*/ 88900 w 71"/>
                  <a:gd name="T43" fmla="*/ 9525 h 19"/>
                  <a:gd name="T44" fmla="*/ 98425 w 71"/>
                  <a:gd name="T45" fmla="*/ 12700 h 19"/>
                  <a:gd name="T46" fmla="*/ 112713 w 71"/>
                  <a:gd name="T47" fmla="*/ 9525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1" h="19">
                    <a:moveTo>
                      <a:pt x="71" y="6"/>
                    </a:moveTo>
                    <a:lnTo>
                      <a:pt x="66" y="1"/>
                    </a:lnTo>
                    <a:lnTo>
                      <a:pt x="53" y="0"/>
                    </a:lnTo>
                    <a:lnTo>
                      <a:pt x="33" y="0"/>
                    </a:lnTo>
                    <a:lnTo>
                      <a:pt x="30" y="0"/>
                    </a:lnTo>
                    <a:lnTo>
                      <a:pt x="23" y="2"/>
                    </a:lnTo>
                    <a:lnTo>
                      <a:pt x="5" y="6"/>
                    </a:lnTo>
                    <a:lnTo>
                      <a:pt x="0" y="9"/>
                    </a:lnTo>
                    <a:lnTo>
                      <a:pt x="0" y="10"/>
                    </a:lnTo>
                    <a:lnTo>
                      <a:pt x="1" y="13"/>
                    </a:lnTo>
                    <a:lnTo>
                      <a:pt x="1" y="14"/>
                    </a:lnTo>
                    <a:lnTo>
                      <a:pt x="10" y="15"/>
                    </a:lnTo>
                    <a:lnTo>
                      <a:pt x="16" y="18"/>
                    </a:lnTo>
                    <a:lnTo>
                      <a:pt x="17" y="16"/>
                    </a:lnTo>
                    <a:lnTo>
                      <a:pt x="26" y="19"/>
                    </a:lnTo>
                    <a:lnTo>
                      <a:pt x="33" y="16"/>
                    </a:lnTo>
                    <a:lnTo>
                      <a:pt x="30" y="13"/>
                    </a:lnTo>
                    <a:lnTo>
                      <a:pt x="23" y="13"/>
                    </a:lnTo>
                    <a:lnTo>
                      <a:pt x="24" y="10"/>
                    </a:lnTo>
                    <a:lnTo>
                      <a:pt x="39" y="2"/>
                    </a:lnTo>
                    <a:lnTo>
                      <a:pt x="54" y="4"/>
                    </a:lnTo>
                    <a:lnTo>
                      <a:pt x="56" y="6"/>
                    </a:lnTo>
                    <a:lnTo>
                      <a:pt x="62" y="8"/>
                    </a:lnTo>
                    <a:lnTo>
                      <a:pt x="7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3" name="Freeform 48"/>
              <p:cNvSpPr/>
              <p:nvPr/>
            </p:nvSpPr>
            <p:spPr bwMode="auto">
              <a:xfrm>
                <a:off x="5602285" y="1531941"/>
                <a:ext cx="19050" cy="9525"/>
              </a:xfrm>
              <a:custGeom>
                <a:avLst/>
                <a:gdLst>
                  <a:gd name="T0" fmla="*/ 0 w 12"/>
                  <a:gd name="T1" fmla="*/ 1588 h 6"/>
                  <a:gd name="T2" fmla="*/ 0 w 12"/>
                  <a:gd name="T3" fmla="*/ 7938 h 6"/>
                  <a:gd name="T4" fmla="*/ 1588 w 12"/>
                  <a:gd name="T5" fmla="*/ 9525 h 6"/>
                  <a:gd name="T6" fmla="*/ 19050 w 12"/>
                  <a:gd name="T7" fmla="*/ 7938 h 6"/>
                  <a:gd name="T8" fmla="*/ 9525 w 12"/>
                  <a:gd name="T9" fmla="*/ 0 h 6"/>
                  <a:gd name="T10" fmla="*/ 0 w 12"/>
                  <a:gd name="T11" fmla="*/ 158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1"/>
                    </a:moveTo>
                    <a:lnTo>
                      <a:pt x="0" y="5"/>
                    </a:lnTo>
                    <a:lnTo>
                      <a:pt x="1" y="6"/>
                    </a:lnTo>
                    <a:lnTo>
                      <a:pt x="12" y="5"/>
                    </a:lnTo>
                    <a:lnTo>
                      <a:pt x="6"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4" name="Freeform 49"/>
              <p:cNvSpPr/>
              <p:nvPr/>
            </p:nvSpPr>
            <p:spPr bwMode="auto">
              <a:xfrm>
                <a:off x="5611810" y="1539879"/>
                <a:ext cx="28575" cy="12700"/>
              </a:xfrm>
              <a:custGeom>
                <a:avLst/>
                <a:gdLst>
                  <a:gd name="T0" fmla="*/ 0 w 14"/>
                  <a:gd name="T1" fmla="*/ 14817 h 6"/>
                  <a:gd name="T2" fmla="*/ 34698 w 14"/>
                  <a:gd name="T3" fmla="*/ 25400 h 6"/>
                  <a:gd name="T4" fmla="*/ 61232 w 14"/>
                  <a:gd name="T5" fmla="*/ 31750 h 6"/>
                  <a:gd name="T6" fmla="*/ 61232 w 14"/>
                  <a:gd name="T7" fmla="*/ 2117 h 6"/>
                  <a:gd name="T8" fmla="*/ 46945 w 14"/>
                  <a:gd name="T9" fmla="*/ 0 h 6"/>
                  <a:gd name="T10" fmla="*/ 34698 w 14"/>
                  <a:gd name="T11" fmla="*/ 10583 h 6"/>
                  <a:gd name="T12" fmla="*/ 0 w 14"/>
                  <a:gd name="T13" fmla="*/ 1481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0" y="3"/>
                    </a:moveTo>
                    <a:cubicBezTo>
                      <a:pt x="4" y="4"/>
                      <a:pt x="8" y="5"/>
                      <a:pt x="8" y="5"/>
                    </a:cubicBezTo>
                    <a:cubicBezTo>
                      <a:pt x="14" y="6"/>
                      <a:pt x="14" y="6"/>
                      <a:pt x="14" y="6"/>
                    </a:cubicBezTo>
                    <a:cubicBezTo>
                      <a:pt x="14" y="1"/>
                      <a:pt x="14" y="1"/>
                      <a:pt x="14" y="1"/>
                    </a:cubicBezTo>
                    <a:cubicBezTo>
                      <a:pt x="11" y="0"/>
                      <a:pt x="11" y="0"/>
                      <a:pt x="11" y="0"/>
                    </a:cubicBezTo>
                    <a:cubicBezTo>
                      <a:pt x="8" y="2"/>
                      <a:pt x="8" y="2"/>
                      <a:pt x="8" y="2"/>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5" name="Freeform 50"/>
              <p:cNvSpPr/>
              <p:nvPr/>
            </p:nvSpPr>
            <p:spPr bwMode="auto">
              <a:xfrm>
                <a:off x="5581649" y="1539879"/>
                <a:ext cx="20638" cy="7938"/>
              </a:xfrm>
              <a:custGeom>
                <a:avLst/>
                <a:gdLst>
                  <a:gd name="T0" fmla="*/ 0 w 13"/>
                  <a:gd name="T1" fmla="*/ 7938 h 5"/>
                  <a:gd name="T2" fmla="*/ 4763 w 13"/>
                  <a:gd name="T3" fmla="*/ 1588 h 5"/>
                  <a:gd name="T4" fmla="*/ 11113 w 13"/>
                  <a:gd name="T5" fmla="*/ 0 h 5"/>
                  <a:gd name="T6" fmla="*/ 20638 w 13"/>
                  <a:gd name="T7" fmla="*/ 4763 h 5"/>
                  <a:gd name="T8" fmla="*/ 0 w 13"/>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5">
                    <a:moveTo>
                      <a:pt x="0" y="5"/>
                    </a:moveTo>
                    <a:lnTo>
                      <a:pt x="3" y="1"/>
                    </a:lnTo>
                    <a:lnTo>
                      <a:pt x="7" y="0"/>
                    </a:lnTo>
                    <a:lnTo>
                      <a:pt x="13" y="3"/>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6" name="Freeform 51"/>
              <p:cNvSpPr/>
              <p:nvPr/>
            </p:nvSpPr>
            <p:spPr bwMode="auto">
              <a:xfrm>
                <a:off x="5629273" y="1473204"/>
                <a:ext cx="11113" cy="6350"/>
              </a:xfrm>
              <a:custGeom>
                <a:avLst/>
                <a:gdLst>
                  <a:gd name="T0" fmla="*/ 4763 w 7"/>
                  <a:gd name="T1" fmla="*/ 6350 h 4"/>
                  <a:gd name="T2" fmla="*/ 0 w 7"/>
                  <a:gd name="T3" fmla="*/ 4763 h 4"/>
                  <a:gd name="T4" fmla="*/ 0 w 7"/>
                  <a:gd name="T5" fmla="*/ 0 h 4"/>
                  <a:gd name="T6" fmla="*/ 7938 w 7"/>
                  <a:gd name="T7" fmla="*/ 0 h 4"/>
                  <a:gd name="T8" fmla="*/ 11113 w 7"/>
                  <a:gd name="T9" fmla="*/ 1588 h 4"/>
                  <a:gd name="T10" fmla="*/ 4763 w 7"/>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
                    <a:moveTo>
                      <a:pt x="3" y="4"/>
                    </a:moveTo>
                    <a:lnTo>
                      <a:pt x="0" y="3"/>
                    </a:lnTo>
                    <a:lnTo>
                      <a:pt x="0" y="0"/>
                    </a:lnTo>
                    <a:lnTo>
                      <a:pt x="5" y="0"/>
                    </a:lnTo>
                    <a:lnTo>
                      <a:pt x="7" y="1"/>
                    </a:lnTo>
                    <a:lnTo>
                      <a:pt x="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7" name="Freeform 52"/>
              <p:cNvSpPr/>
              <p:nvPr/>
            </p:nvSpPr>
            <p:spPr bwMode="auto">
              <a:xfrm>
                <a:off x="5278436" y="1533529"/>
                <a:ext cx="12700" cy="4763"/>
              </a:xfrm>
              <a:custGeom>
                <a:avLst/>
                <a:gdLst>
                  <a:gd name="T0" fmla="*/ 0 w 8"/>
                  <a:gd name="T1" fmla="*/ 0 h 3"/>
                  <a:gd name="T2" fmla="*/ 6350 w 8"/>
                  <a:gd name="T3" fmla="*/ 0 h 3"/>
                  <a:gd name="T4" fmla="*/ 12700 w 8"/>
                  <a:gd name="T5" fmla="*/ 3175 h 3"/>
                  <a:gd name="T6" fmla="*/ 7938 w 8"/>
                  <a:gd name="T7" fmla="*/ 4763 h 3"/>
                  <a:gd name="T8" fmla="*/ 0 w 8"/>
                  <a:gd name="T9" fmla="*/ 4763 h 3"/>
                  <a:gd name="T10" fmla="*/ 0 w 8"/>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
                    <a:moveTo>
                      <a:pt x="0" y="0"/>
                    </a:moveTo>
                    <a:lnTo>
                      <a:pt x="4" y="0"/>
                    </a:lnTo>
                    <a:lnTo>
                      <a:pt x="8" y="2"/>
                    </a:lnTo>
                    <a:lnTo>
                      <a:pt x="5"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8" name="Freeform 53"/>
              <p:cNvSpPr/>
              <p:nvPr/>
            </p:nvSpPr>
            <p:spPr bwMode="auto">
              <a:xfrm>
                <a:off x="5153023" y="1530355"/>
                <a:ext cx="52388" cy="14288"/>
              </a:xfrm>
              <a:custGeom>
                <a:avLst/>
                <a:gdLst>
                  <a:gd name="T0" fmla="*/ 0 w 33"/>
                  <a:gd name="T1" fmla="*/ 9525 h 9"/>
                  <a:gd name="T2" fmla="*/ 9525 w 33"/>
                  <a:gd name="T3" fmla="*/ 7938 h 9"/>
                  <a:gd name="T4" fmla="*/ 31750 w 33"/>
                  <a:gd name="T5" fmla="*/ 3175 h 9"/>
                  <a:gd name="T6" fmla="*/ 38100 w 33"/>
                  <a:gd name="T7" fmla="*/ 1588 h 9"/>
                  <a:gd name="T8" fmla="*/ 50800 w 33"/>
                  <a:gd name="T9" fmla="*/ 0 h 9"/>
                  <a:gd name="T10" fmla="*/ 52388 w 33"/>
                  <a:gd name="T11" fmla="*/ 1588 h 9"/>
                  <a:gd name="T12" fmla="*/ 42863 w 33"/>
                  <a:gd name="T13" fmla="*/ 3175 h 9"/>
                  <a:gd name="T14" fmla="*/ 7938 w 33"/>
                  <a:gd name="T15" fmla="*/ 14288 h 9"/>
                  <a:gd name="T16" fmla="*/ 0 w 33"/>
                  <a:gd name="T17" fmla="*/ 952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9">
                    <a:moveTo>
                      <a:pt x="0" y="6"/>
                    </a:moveTo>
                    <a:lnTo>
                      <a:pt x="6" y="5"/>
                    </a:lnTo>
                    <a:lnTo>
                      <a:pt x="20" y="2"/>
                    </a:lnTo>
                    <a:lnTo>
                      <a:pt x="24" y="1"/>
                    </a:lnTo>
                    <a:lnTo>
                      <a:pt x="32" y="0"/>
                    </a:lnTo>
                    <a:lnTo>
                      <a:pt x="33" y="1"/>
                    </a:lnTo>
                    <a:lnTo>
                      <a:pt x="27" y="2"/>
                    </a:lnTo>
                    <a:lnTo>
                      <a:pt x="5" y="9"/>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49" name="Freeform 54"/>
              <p:cNvSpPr/>
              <p:nvPr/>
            </p:nvSpPr>
            <p:spPr bwMode="auto">
              <a:xfrm>
                <a:off x="5072061" y="1606554"/>
                <a:ext cx="38100" cy="4763"/>
              </a:xfrm>
              <a:custGeom>
                <a:avLst/>
                <a:gdLst>
                  <a:gd name="T0" fmla="*/ 0 w 24"/>
                  <a:gd name="T1" fmla="*/ 4763 h 3"/>
                  <a:gd name="T2" fmla="*/ 7938 w 24"/>
                  <a:gd name="T3" fmla="*/ 0 h 3"/>
                  <a:gd name="T4" fmla="*/ 22225 w 24"/>
                  <a:gd name="T5" fmla="*/ 0 h 3"/>
                  <a:gd name="T6" fmla="*/ 38100 w 24"/>
                  <a:gd name="T7" fmla="*/ 0 h 3"/>
                  <a:gd name="T8" fmla="*/ 38100 w 24"/>
                  <a:gd name="T9" fmla="*/ 4763 h 3"/>
                  <a:gd name="T10" fmla="*/ 23813 w 24"/>
                  <a:gd name="T11" fmla="*/ 4763 h 3"/>
                  <a:gd name="T12" fmla="*/ 14288 w 24"/>
                  <a:gd name="T13" fmla="*/ 1588 h 3"/>
                  <a:gd name="T14" fmla="*/ 7938 w 24"/>
                  <a:gd name="T15" fmla="*/ 4763 h 3"/>
                  <a:gd name="T16" fmla="*/ 0 w 24"/>
                  <a:gd name="T17" fmla="*/ 476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3">
                    <a:moveTo>
                      <a:pt x="0" y="3"/>
                    </a:moveTo>
                    <a:lnTo>
                      <a:pt x="5" y="0"/>
                    </a:lnTo>
                    <a:lnTo>
                      <a:pt x="14" y="0"/>
                    </a:lnTo>
                    <a:lnTo>
                      <a:pt x="24" y="0"/>
                    </a:lnTo>
                    <a:lnTo>
                      <a:pt x="24" y="3"/>
                    </a:lnTo>
                    <a:lnTo>
                      <a:pt x="15" y="3"/>
                    </a:lnTo>
                    <a:lnTo>
                      <a:pt x="9" y="1"/>
                    </a:lnTo>
                    <a:lnTo>
                      <a:pt x="5"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0" name="Freeform 55"/>
              <p:cNvSpPr/>
              <p:nvPr/>
            </p:nvSpPr>
            <p:spPr bwMode="auto">
              <a:xfrm>
                <a:off x="5033960" y="1612904"/>
                <a:ext cx="14288" cy="9525"/>
              </a:xfrm>
              <a:custGeom>
                <a:avLst/>
                <a:gdLst>
                  <a:gd name="T0" fmla="*/ 6350 w 9"/>
                  <a:gd name="T1" fmla="*/ 0 h 6"/>
                  <a:gd name="T2" fmla="*/ 14288 w 9"/>
                  <a:gd name="T3" fmla="*/ 6350 h 6"/>
                  <a:gd name="T4" fmla="*/ 14288 w 9"/>
                  <a:gd name="T5" fmla="*/ 9525 h 6"/>
                  <a:gd name="T6" fmla="*/ 6350 w 9"/>
                  <a:gd name="T7" fmla="*/ 9525 h 6"/>
                  <a:gd name="T8" fmla="*/ 0 w 9"/>
                  <a:gd name="T9" fmla="*/ 1588 h 6"/>
                  <a:gd name="T10" fmla="*/ 635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4" y="0"/>
                    </a:moveTo>
                    <a:lnTo>
                      <a:pt x="9" y="4"/>
                    </a:lnTo>
                    <a:lnTo>
                      <a:pt x="9" y="6"/>
                    </a:lnTo>
                    <a:lnTo>
                      <a:pt x="4" y="6"/>
                    </a:lnTo>
                    <a:lnTo>
                      <a:pt x="0" y="1"/>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1" name="Freeform 56"/>
              <p:cNvSpPr/>
              <p:nvPr/>
            </p:nvSpPr>
            <p:spPr bwMode="auto">
              <a:xfrm>
                <a:off x="4829174" y="1516067"/>
                <a:ext cx="233363" cy="68263"/>
              </a:xfrm>
              <a:custGeom>
                <a:avLst/>
                <a:gdLst>
                  <a:gd name="T0" fmla="*/ 50800 w 147"/>
                  <a:gd name="T1" fmla="*/ 3175 h 43"/>
                  <a:gd name="T2" fmla="*/ 68263 w 147"/>
                  <a:gd name="T3" fmla="*/ 6350 h 43"/>
                  <a:gd name="T4" fmla="*/ 95250 w 147"/>
                  <a:gd name="T5" fmla="*/ 14288 h 43"/>
                  <a:gd name="T6" fmla="*/ 93663 w 147"/>
                  <a:gd name="T7" fmla="*/ 20638 h 43"/>
                  <a:gd name="T8" fmla="*/ 107950 w 147"/>
                  <a:gd name="T9" fmla="*/ 30163 h 43"/>
                  <a:gd name="T10" fmla="*/ 114300 w 147"/>
                  <a:gd name="T11" fmla="*/ 15875 h 43"/>
                  <a:gd name="T12" fmla="*/ 123825 w 147"/>
                  <a:gd name="T13" fmla="*/ 0 h 43"/>
                  <a:gd name="T14" fmla="*/ 130175 w 147"/>
                  <a:gd name="T15" fmla="*/ 9525 h 43"/>
                  <a:gd name="T16" fmla="*/ 130175 w 147"/>
                  <a:gd name="T17" fmla="*/ 15875 h 43"/>
                  <a:gd name="T18" fmla="*/ 144463 w 147"/>
                  <a:gd name="T19" fmla="*/ 20638 h 43"/>
                  <a:gd name="T20" fmla="*/ 155575 w 147"/>
                  <a:gd name="T21" fmla="*/ 9525 h 43"/>
                  <a:gd name="T22" fmla="*/ 196850 w 147"/>
                  <a:gd name="T23" fmla="*/ 15875 h 43"/>
                  <a:gd name="T24" fmla="*/ 233363 w 147"/>
                  <a:gd name="T25" fmla="*/ 20638 h 43"/>
                  <a:gd name="T26" fmla="*/ 222250 w 147"/>
                  <a:gd name="T27" fmla="*/ 39688 h 43"/>
                  <a:gd name="T28" fmla="*/ 212725 w 147"/>
                  <a:gd name="T29" fmla="*/ 46038 h 43"/>
                  <a:gd name="T30" fmla="*/ 193675 w 147"/>
                  <a:gd name="T31" fmla="*/ 60325 h 43"/>
                  <a:gd name="T32" fmla="*/ 153988 w 147"/>
                  <a:gd name="T33" fmla="*/ 66675 h 43"/>
                  <a:gd name="T34" fmla="*/ 104775 w 147"/>
                  <a:gd name="T35" fmla="*/ 65088 h 43"/>
                  <a:gd name="T36" fmla="*/ 60325 w 147"/>
                  <a:gd name="T37" fmla="*/ 60325 h 43"/>
                  <a:gd name="T38" fmla="*/ 38100 w 147"/>
                  <a:gd name="T39" fmla="*/ 53975 h 43"/>
                  <a:gd name="T40" fmla="*/ 65088 w 147"/>
                  <a:gd name="T41" fmla="*/ 52388 h 43"/>
                  <a:gd name="T42" fmla="*/ 77788 w 147"/>
                  <a:gd name="T43" fmla="*/ 52388 h 43"/>
                  <a:gd name="T44" fmla="*/ 80963 w 147"/>
                  <a:gd name="T45" fmla="*/ 46038 h 43"/>
                  <a:gd name="T46" fmla="*/ 100013 w 147"/>
                  <a:gd name="T47" fmla="*/ 42863 h 43"/>
                  <a:gd name="T48" fmla="*/ 57150 w 147"/>
                  <a:gd name="T49" fmla="*/ 39688 h 43"/>
                  <a:gd name="T50" fmla="*/ 19050 w 147"/>
                  <a:gd name="T51" fmla="*/ 42863 h 43"/>
                  <a:gd name="T52" fmla="*/ 30163 w 147"/>
                  <a:gd name="T53" fmla="*/ 25400 h 43"/>
                  <a:gd name="T54" fmla="*/ 7938 w 147"/>
                  <a:gd name="T55" fmla="*/ 23813 h 43"/>
                  <a:gd name="T56" fmla="*/ 15875 w 147"/>
                  <a:gd name="T57" fmla="*/ 14288 h 43"/>
                  <a:gd name="T58" fmla="*/ 36513 w 147"/>
                  <a:gd name="T59" fmla="*/ 20638 h 43"/>
                  <a:gd name="T60" fmla="*/ 30163 w 147"/>
                  <a:gd name="T61" fmla="*/ 11113 h 43"/>
                  <a:gd name="T62" fmla="*/ 36513 w 147"/>
                  <a:gd name="T63" fmla="*/ 3175 h 43"/>
                  <a:gd name="T64" fmla="*/ 50800 w 147"/>
                  <a:gd name="T65" fmla="*/ 14288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7" h="43">
                    <a:moveTo>
                      <a:pt x="35" y="6"/>
                    </a:moveTo>
                    <a:lnTo>
                      <a:pt x="32" y="2"/>
                    </a:lnTo>
                    <a:lnTo>
                      <a:pt x="37" y="1"/>
                    </a:lnTo>
                    <a:lnTo>
                      <a:pt x="43" y="4"/>
                    </a:lnTo>
                    <a:lnTo>
                      <a:pt x="43" y="7"/>
                    </a:lnTo>
                    <a:lnTo>
                      <a:pt x="60" y="9"/>
                    </a:lnTo>
                    <a:lnTo>
                      <a:pt x="61" y="10"/>
                    </a:lnTo>
                    <a:lnTo>
                      <a:pt x="59" y="13"/>
                    </a:lnTo>
                    <a:lnTo>
                      <a:pt x="64" y="19"/>
                    </a:lnTo>
                    <a:lnTo>
                      <a:pt x="68" y="19"/>
                    </a:lnTo>
                    <a:lnTo>
                      <a:pt x="72" y="15"/>
                    </a:lnTo>
                    <a:lnTo>
                      <a:pt x="72" y="10"/>
                    </a:lnTo>
                    <a:lnTo>
                      <a:pt x="69" y="4"/>
                    </a:lnTo>
                    <a:lnTo>
                      <a:pt x="78" y="0"/>
                    </a:lnTo>
                    <a:lnTo>
                      <a:pt x="82" y="2"/>
                    </a:lnTo>
                    <a:lnTo>
                      <a:pt x="82" y="6"/>
                    </a:lnTo>
                    <a:lnTo>
                      <a:pt x="78" y="7"/>
                    </a:lnTo>
                    <a:lnTo>
                      <a:pt x="82" y="10"/>
                    </a:lnTo>
                    <a:lnTo>
                      <a:pt x="83" y="13"/>
                    </a:lnTo>
                    <a:lnTo>
                      <a:pt x="91" y="13"/>
                    </a:lnTo>
                    <a:lnTo>
                      <a:pt x="97" y="11"/>
                    </a:lnTo>
                    <a:lnTo>
                      <a:pt x="98" y="6"/>
                    </a:lnTo>
                    <a:lnTo>
                      <a:pt x="116" y="7"/>
                    </a:lnTo>
                    <a:lnTo>
                      <a:pt x="124" y="10"/>
                    </a:lnTo>
                    <a:lnTo>
                      <a:pt x="137" y="11"/>
                    </a:lnTo>
                    <a:lnTo>
                      <a:pt x="147" y="13"/>
                    </a:lnTo>
                    <a:lnTo>
                      <a:pt x="140" y="16"/>
                    </a:lnTo>
                    <a:lnTo>
                      <a:pt x="140" y="25"/>
                    </a:lnTo>
                    <a:lnTo>
                      <a:pt x="135" y="28"/>
                    </a:lnTo>
                    <a:lnTo>
                      <a:pt x="134" y="29"/>
                    </a:lnTo>
                    <a:lnTo>
                      <a:pt x="124" y="33"/>
                    </a:lnTo>
                    <a:lnTo>
                      <a:pt x="122" y="38"/>
                    </a:lnTo>
                    <a:lnTo>
                      <a:pt x="111" y="43"/>
                    </a:lnTo>
                    <a:lnTo>
                      <a:pt x="97" y="42"/>
                    </a:lnTo>
                    <a:lnTo>
                      <a:pt x="84" y="42"/>
                    </a:lnTo>
                    <a:lnTo>
                      <a:pt x="66" y="41"/>
                    </a:lnTo>
                    <a:lnTo>
                      <a:pt x="45" y="42"/>
                    </a:lnTo>
                    <a:lnTo>
                      <a:pt x="38" y="38"/>
                    </a:lnTo>
                    <a:lnTo>
                      <a:pt x="33" y="37"/>
                    </a:lnTo>
                    <a:lnTo>
                      <a:pt x="24" y="34"/>
                    </a:lnTo>
                    <a:lnTo>
                      <a:pt x="27" y="33"/>
                    </a:lnTo>
                    <a:lnTo>
                      <a:pt x="41" y="33"/>
                    </a:lnTo>
                    <a:lnTo>
                      <a:pt x="42" y="34"/>
                    </a:lnTo>
                    <a:lnTo>
                      <a:pt x="49" y="33"/>
                    </a:lnTo>
                    <a:lnTo>
                      <a:pt x="45" y="30"/>
                    </a:lnTo>
                    <a:lnTo>
                      <a:pt x="51" y="29"/>
                    </a:lnTo>
                    <a:lnTo>
                      <a:pt x="57" y="29"/>
                    </a:lnTo>
                    <a:lnTo>
                      <a:pt x="63" y="27"/>
                    </a:lnTo>
                    <a:lnTo>
                      <a:pt x="55" y="25"/>
                    </a:lnTo>
                    <a:lnTo>
                      <a:pt x="36" y="25"/>
                    </a:lnTo>
                    <a:lnTo>
                      <a:pt x="21" y="28"/>
                    </a:lnTo>
                    <a:lnTo>
                      <a:pt x="12" y="27"/>
                    </a:lnTo>
                    <a:lnTo>
                      <a:pt x="4" y="23"/>
                    </a:lnTo>
                    <a:lnTo>
                      <a:pt x="19" y="16"/>
                    </a:lnTo>
                    <a:lnTo>
                      <a:pt x="15" y="15"/>
                    </a:lnTo>
                    <a:lnTo>
                      <a:pt x="5" y="15"/>
                    </a:lnTo>
                    <a:lnTo>
                      <a:pt x="0" y="10"/>
                    </a:lnTo>
                    <a:lnTo>
                      <a:pt x="10" y="9"/>
                    </a:lnTo>
                    <a:lnTo>
                      <a:pt x="15" y="11"/>
                    </a:lnTo>
                    <a:lnTo>
                      <a:pt x="23" y="13"/>
                    </a:lnTo>
                    <a:lnTo>
                      <a:pt x="27" y="11"/>
                    </a:lnTo>
                    <a:lnTo>
                      <a:pt x="19" y="7"/>
                    </a:lnTo>
                    <a:lnTo>
                      <a:pt x="18" y="2"/>
                    </a:lnTo>
                    <a:lnTo>
                      <a:pt x="23" y="2"/>
                    </a:lnTo>
                    <a:lnTo>
                      <a:pt x="24" y="5"/>
                    </a:lnTo>
                    <a:lnTo>
                      <a:pt x="32" y="9"/>
                    </a:lnTo>
                    <a:lnTo>
                      <a:pt x="35"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2" name="Freeform 57"/>
              <p:cNvSpPr/>
              <p:nvPr/>
            </p:nvSpPr>
            <p:spPr bwMode="auto">
              <a:xfrm>
                <a:off x="5068886" y="1533529"/>
                <a:ext cx="9525" cy="6350"/>
              </a:xfrm>
              <a:custGeom>
                <a:avLst/>
                <a:gdLst>
                  <a:gd name="T0" fmla="*/ 9525 w 6"/>
                  <a:gd name="T1" fmla="*/ 0 h 4"/>
                  <a:gd name="T2" fmla="*/ 0 w 6"/>
                  <a:gd name="T3" fmla="*/ 0 h 4"/>
                  <a:gd name="T4" fmla="*/ 0 w 6"/>
                  <a:gd name="T5" fmla="*/ 6350 h 4"/>
                  <a:gd name="T6" fmla="*/ 9525 w 6"/>
                  <a:gd name="T7" fmla="*/ 4763 h 4"/>
                  <a:gd name="T8" fmla="*/ 9525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6" y="0"/>
                    </a:moveTo>
                    <a:lnTo>
                      <a:pt x="0" y="0"/>
                    </a:lnTo>
                    <a:lnTo>
                      <a:pt x="0" y="4"/>
                    </a:lnTo>
                    <a:lnTo>
                      <a:pt x="6" y="3"/>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3" name="Freeform 58"/>
              <p:cNvSpPr/>
              <p:nvPr/>
            </p:nvSpPr>
            <p:spPr bwMode="auto">
              <a:xfrm>
                <a:off x="4981574" y="1517655"/>
                <a:ext cx="7938" cy="4763"/>
              </a:xfrm>
              <a:custGeom>
                <a:avLst/>
                <a:gdLst>
                  <a:gd name="T0" fmla="*/ 0 w 5"/>
                  <a:gd name="T1" fmla="*/ 0 h 3"/>
                  <a:gd name="T2" fmla="*/ 6350 w 5"/>
                  <a:gd name="T3" fmla="*/ 0 h 3"/>
                  <a:gd name="T4" fmla="*/ 7938 w 5"/>
                  <a:gd name="T5" fmla="*/ 1588 h 3"/>
                  <a:gd name="T6" fmla="*/ 1588 w 5"/>
                  <a:gd name="T7" fmla="*/ 4763 h 3"/>
                  <a:gd name="T8" fmla="*/ 0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0" y="0"/>
                    </a:moveTo>
                    <a:lnTo>
                      <a:pt x="4" y="0"/>
                    </a:lnTo>
                    <a:lnTo>
                      <a:pt x="5" y="1"/>
                    </a:lnTo>
                    <a:lnTo>
                      <a:pt x="1"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4" name="Freeform 59"/>
              <p:cNvSpPr/>
              <p:nvPr/>
            </p:nvSpPr>
            <p:spPr bwMode="auto">
              <a:xfrm>
                <a:off x="4981574" y="1509717"/>
                <a:ext cx="6350" cy="3175"/>
              </a:xfrm>
              <a:custGeom>
                <a:avLst/>
                <a:gdLst>
                  <a:gd name="T0" fmla="*/ 0 w 4"/>
                  <a:gd name="T1" fmla="*/ 3175 h 2"/>
                  <a:gd name="T2" fmla="*/ 6350 w 4"/>
                  <a:gd name="T3" fmla="*/ 1588 h 2"/>
                  <a:gd name="T4" fmla="*/ 1588 w 4"/>
                  <a:gd name="T5" fmla="*/ 0 h 2"/>
                  <a:gd name="T6" fmla="*/ 0 w 4"/>
                  <a:gd name="T7" fmla="*/ 0 h 2"/>
                  <a:gd name="T8" fmla="*/ 0 w 4"/>
                  <a:gd name="T9" fmla="*/ 317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
                    <a:moveTo>
                      <a:pt x="0" y="2"/>
                    </a:moveTo>
                    <a:lnTo>
                      <a:pt x="4" y="1"/>
                    </a:lnTo>
                    <a:lnTo>
                      <a:pt x="1" y="0"/>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5" name="Freeform 60"/>
              <p:cNvSpPr/>
              <p:nvPr/>
            </p:nvSpPr>
            <p:spPr bwMode="auto">
              <a:xfrm>
                <a:off x="4892674" y="1497017"/>
                <a:ext cx="14288" cy="4763"/>
              </a:xfrm>
              <a:custGeom>
                <a:avLst/>
                <a:gdLst>
                  <a:gd name="T0" fmla="*/ 1588 w 9"/>
                  <a:gd name="T1" fmla="*/ 4763 h 3"/>
                  <a:gd name="T2" fmla="*/ 0 w 9"/>
                  <a:gd name="T3" fmla="*/ 3175 h 3"/>
                  <a:gd name="T4" fmla="*/ 7938 w 9"/>
                  <a:gd name="T5" fmla="*/ 0 h 3"/>
                  <a:gd name="T6" fmla="*/ 14288 w 9"/>
                  <a:gd name="T7" fmla="*/ 4763 h 3"/>
                  <a:gd name="T8" fmla="*/ 1588 w 9"/>
                  <a:gd name="T9" fmla="*/ 476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
                    <a:moveTo>
                      <a:pt x="1" y="3"/>
                    </a:moveTo>
                    <a:lnTo>
                      <a:pt x="0" y="2"/>
                    </a:lnTo>
                    <a:lnTo>
                      <a:pt x="5" y="0"/>
                    </a:lnTo>
                    <a:lnTo>
                      <a:pt x="9" y="3"/>
                    </a:ln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6" name="Freeform 61"/>
              <p:cNvSpPr/>
              <p:nvPr/>
            </p:nvSpPr>
            <p:spPr bwMode="auto">
              <a:xfrm>
                <a:off x="4906961" y="1503367"/>
                <a:ext cx="11113" cy="4763"/>
              </a:xfrm>
              <a:custGeom>
                <a:avLst/>
                <a:gdLst>
                  <a:gd name="T0" fmla="*/ 0 w 7"/>
                  <a:gd name="T1" fmla="*/ 0 h 3"/>
                  <a:gd name="T2" fmla="*/ 0 w 7"/>
                  <a:gd name="T3" fmla="*/ 4763 h 3"/>
                  <a:gd name="T4" fmla="*/ 11113 w 7"/>
                  <a:gd name="T5" fmla="*/ 4763 h 3"/>
                  <a:gd name="T6" fmla="*/ 9525 w 7"/>
                  <a:gd name="T7" fmla="*/ 1588 h 3"/>
                  <a:gd name="T8" fmla="*/ 0 w 7"/>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0" y="0"/>
                    </a:moveTo>
                    <a:lnTo>
                      <a:pt x="0" y="3"/>
                    </a:lnTo>
                    <a:lnTo>
                      <a:pt x="7" y="3"/>
                    </a:lnTo>
                    <a:lnTo>
                      <a:pt x="6"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7" name="Freeform 62"/>
              <p:cNvSpPr/>
              <p:nvPr/>
            </p:nvSpPr>
            <p:spPr bwMode="auto">
              <a:xfrm>
                <a:off x="4894261" y="1508129"/>
                <a:ext cx="7938" cy="1588"/>
              </a:xfrm>
              <a:custGeom>
                <a:avLst/>
                <a:gdLst>
                  <a:gd name="T0" fmla="*/ 7938 w 5"/>
                  <a:gd name="T1" fmla="*/ 0 h 1"/>
                  <a:gd name="T2" fmla="*/ 7938 w 5"/>
                  <a:gd name="T3" fmla="*/ 1588 h 1"/>
                  <a:gd name="T4" fmla="*/ 0 w 5"/>
                  <a:gd name="T5" fmla="*/ 1588 h 1"/>
                  <a:gd name="T6" fmla="*/ 7938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0"/>
                    </a:moveTo>
                    <a:lnTo>
                      <a:pt x="5" y="1"/>
                    </a:lnTo>
                    <a:lnTo>
                      <a:pt x="0" y="1"/>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8" name="Freeform 63"/>
              <p:cNvSpPr/>
              <p:nvPr/>
            </p:nvSpPr>
            <p:spPr bwMode="auto">
              <a:xfrm>
                <a:off x="4867274" y="1511305"/>
                <a:ext cx="12700" cy="6350"/>
              </a:xfrm>
              <a:custGeom>
                <a:avLst/>
                <a:gdLst>
                  <a:gd name="T0" fmla="*/ 4763 w 8"/>
                  <a:gd name="T1" fmla="*/ 0 h 4"/>
                  <a:gd name="T2" fmla="*/ 12700 w 8"/>
                  <a:gd name="T3" fmla="*/ 1588 h 4"/>
                  <a:gd name="T4" fmla="*/ 11113 w 8"/>
                  <a:gd name="T5" fmla="*/ 6350 h 4"/>
                  <a:gd name="T6" fmla="*/ 4763 w 8"/>
                  <a:gd name="T7" fmla="*/ 6350 h 4"/>
                  <a:gd name="T8" fmla="*/ 0 w 8"/>
                  <a:gd name="T9" fmla="*/ 4763 h 4"/>
                  <a:gd name="T10" fmla="*/ 4763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3" y="0"/>
                    </a:moveTo>
                    <a:lnTo>
                      <a:pt x="8" y="1"/>
                    </a:lnTo>
                    <a:lnTo>
                      <a:pt x="7" y="4"/>
                    </a:lnTo>
                    <a:lnTo>
                      <a:pt x="3" y="4"/>
                    </a:lnTo>
                    <a:lnTo>
                      <a:pt x="0"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59" name="Freeform 64"/>
              <p:cNvSpPr/>
              <p:nvPr/>
            </p:nvSpPr>
            <p:spPr bwMode="auto">
              <a:xfrm>
                <a:off x="4837111" y="1519241"/>
                <a:ext cx="14288" cy="7938"/>
              </a:xfrm>
              <a:custGeom>
                <a:avLst/>
                <a:gdLst>
                  <a:gd name="T0" fmla="*/ 0 w 9"/>
                  <a:gd name="T1" fmla="*/ 6350 h 5"/>
                  <a:gd name="T2" fmla="*/ 1588 w 9"/>
                  <a:gd name="T3" fmla="*/ 3175 h 5"/>
                  <a:gd name="T4" fmla="*/ 7938 w 9"/>
                  <a:gd name="T5" fmla="*/ 0 h 5"/>
                  <a:gd name="T6" fmla="*/ 14288 w 9"/>
                  <a:gd name="T7" fmla="*/ 4763 h 5"/>
                  <a:gd name="T8" fmla="*/ 11113 w 9"/>
                  <a:gd name="T9" fmla="*/ 7938 h 5"/>
                  <a:gd name="T10" fmla="*/ 0 w 9"/>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4"/>
                    </a:moveTo>
                    <a:lnTo>
                      <a:pt x="1" y="2"/>
                    </a:lnTo>
                    <a:lnTo>
                      <a:pt x="5" y="0"/>
                    </a:lnTo>
                    <a:lnTo>
                      <a:pt x="9" y="3"/>
                    </a:lnTo>
                    <a:lnTo>
                      <a:pt x="7" y="5"/>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0" name="Freeform 65"/>
              <p:cNvSpPr/>
              <p:nvPr/>
            </p:nvSpPr>
            <p:spPr bwMode="auto">
              <a:xfrm>
                <a:off x="4872036" y="1577980"/>
                <a:ext cx="17463" cy="4763"/>
              </a:xfrm>
              <a:custGeom>
                <a:avLst/>
                <a:gdLst>
                  <a:gd name="T0" fmla="*/ 3175 w 11"/>
                  <a:gd name="T1" fmla="*/ 0 h 3"/>
                  <a:gd name="T2" fmla="*/ 17463 w 11"/>
                  <a:gd name="T3" fmla="*/ 4763 h 3"/>
                  <a:gd name="T4" fmla="*/ 0 w 11"/>
                  <a:gd name="T5" fmla="*/ 4763 h 3"/>
                  <a:gd name="T6" fmla="*/ 0 w 11"/>
                  <a:gd name="T7" fmla="*/ 0 h 3"/>
                  <a:gd name="T8" fmla="*/ 3175 w 1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
                    <a:moveTo>
                      <a:pt x="2" y="0"/>
                    </a:moveTo>
                    <a:lnTo>
                      <a:pt x="11" y="3"/>
                    </a:lnTo>
                    <a:lnTo>
                      <a:pt x="0" y="3"/>
                    </a:lnTo>
                    <a:lnTo>
                      <a:pt x="0"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1" name="Freeform 66"/>
              <p:cNvSpPr/>
              <p:nvPr/>
            </p:nvSpPr>
            <p:spPr bwMode="auto">
              <a:xfrm>
                <a:off x="4879974" y="1585916"/>
                <a:ext cx="9525" cy="4763"/>
              </a:xfrm>
              <a:custGeom>
                <a:avLst/>
                <a:gdLst>
                  <a:gd name="T0" fmla="*/ 0 w 6"/>
                  <a:gd name="T1" fmla="*/ 3175 h 3"/>
                  <a:gd name="T2" fmla="*/ 1588 w 6"/>
                  <a:gd name="T3" fmla="*/ 0 h 3"/>
                  <a:gd name="T4" fmla="*/ 9525 w 6"/>
                  <a:gd name="T5" fmla="*/ 0 h 3"/>
                  <a:gd name="T6" fmla="*/ 7938 w 6"/>
                  <a:gd name="T7" fmla="*/ 3175 h 3"/>
                  <a:gd name="T8" fmla="*/ 0 w 6"/>
                  <a:gd name="T9" fmla="*/ 4763 h 3"/>
                  <a:gd name="T10" fmla="*/ 0 w 6"/>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0" y="2"/>
                    </a:moveTo>
                    <a:lnTo>
                      <a:pt x="1" y="0"/>
                    </a:lnTo>
                    <a:lnTo>
                      <a:pt x="6" y="0"/>
                    </a:lnTo>
                    <a:lnTo>
                      <a:pt x="5" y="2"/>
                    </a:lnTo>
                    <a:lnTo>
                      <a:pt x="0" y="3"/>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2" name="Freeform 67"/>
              <p:cNvSpPr/>
              <p:nvPr/>
            </p:nvSpPr>
            <p:spPr bwMode="auto">
              <a:xfrm>
                <a:off x="4652961" y="1544642"/>
                <a:ext cx="265112" cy="179388"/>
              </a:xfrm>
              <a:custGeom>
                <a:avLst/>
                <a:gdLst>
                  <a:gd name="T0" fmla="*/ 222250 w 167"/>
                  <a:gd name="T1" fmla="*/ 55563 h 113"/>
                  <a:gd name="T2" fmla="*/ 257175 w 167"/>
                  <a:gd name="T3" fmla="*/ 69850 h 113"/>
                  <a:gd name="T4" fmla="*/ 203200 w 167"/>
                  <a:gd name="T5" fmla="*/ 90488 h 113"/>
                  <a:gd name="T6" fmla="*/ 190500 w 167"/>
                  <a:gd name="T7" fmla="*/ 117475 h 113"/>
                  <a:gd name="T8" fmla="*/ 166688 w 167"/>
                  <a:gd name="T9" fmla="*/ 157163 h 113"/>
                  <a:gd name="T10" fmla="*/ 152400 w 167"/>
                  <a:gd name="T11" fmla="*/ 179388 h 113"/>
                  <a:gd name="T12" fmla="*/ 125413 w 167"/>
                  <a:gd name="T13" fmla="*/ 168275 h 113"/>
                  <a:gd name="T14" fmla="*/ 122238 w 167"/>
                  <a:gd name="T15" fmla="*/ 161925 h 113"/>
                  <a:gd name="T16" fmla="*/ 103188 w 167"/>
                  <a:gd name="T17" fmla="*/ 158750 h 113"/>
                  <a:gd name="T18" fmla="*/ 85725 w 167"/>
                  <a:gd name="T19" fmla="*/ 142875 h 113"/>
                  <a:gd name="T20" fmla="*/ 92075 w 167"/>
                  <a:gd name="T21" fmla="*/ 131763 h 113"/>
                  <a:gd name="T22" fmla="*/ 117475 w 167"/>
                  <a:gd name="T23" fmla="*/ 133350 h 113"/>
                  <a:gd name="T24" fmla="*/ 117475 w 167"/>
                  <a:gd name="T25" fmla="*/ 127000 h 113"/>
                  <a:gd name="T26" fmla="*/ 147638 w 167"/>
                  <a:gd name="T27" fmla="*/ 119063 h 113"/>
                  <a:gd name="T28" fmla="*/ 109538 w 167"/>
                  <a:gd name="T29" fmla="*/ 119063 h 113"/>
                  <a:gd name="T30" fmla="*/ 79375 w 167"/>
                  <a:gd name="T31" fmla="*/ 127000 h 113"/>
                  <a:gd name="T32" fmla="*/ 71438 w 167"/>
                  <a:gd name="T33" fmla="*/ 114300 h 113"/>
                  <a:gd name="T34" fmla="*/ 95250 w 167"/>
                  <a:gd name="T35" fmla="*/ 103188 h 113"/>
                  <a:gd name="T36" fmla="*/ 109538 w 167"/>
                  <a:gd name="T37" fmla="*/ 96838 h 113"/>
                  <a:gd name="T38" fmla="*/ 152400 w 167"/>
                  <a:gd name="T39" fmla="*/ 90488 h 113"/>
                  <a:gd name="T40" fmla="*/ 139700 w 167"/>
                  <a:gd name="T41" fmla="*/ 88900 h 113"/>
                  <a:gd name="T42" fmla="*/ 152400 w 167"/>
                  <a:gd name="T43" fmla="*/ 77788 h 113"/>
                  <a:gd name="T44" fmla="*/ 123825 w 167"/>
                  <a:gd name="T45" fmla="*/ 84138 h 113"/>
                  <a:gd name="T46" fmla="*/ 123825 w 167"/>
                  <a:gd name="T47" fmla="*/ 73025 h 113"/>
                  <a:gd name="T48" fmla="*/ 96838 w 167"/>
                  <a:gd name="T49" fmla="*/ 74613 h 113"/>
                  <a:gd name="T50" fmla="*/ 96838 w 167"/>
                  <a:gd name="T51" fmla="*/ 92075 h 113"/>
                  <a:gd name="T52" fmla="*/ 55563 w 167"/>
                  <a:gd name="T53" fmla="*/ 98425 h 113"/>
                  <a:gd name="T54" fmla="*/ 42863 w 167"/>
                  <a:gd name="T55" fmla="*/ 87313 h 113"/>
                  <a:gd name="T56" fmla="*/ 42863 w 167"/>
                  <a:gd name="T57" fmla="*/ 82550 h 113"/>
                  <a:gd name="T58" fmla="*/ 30163 w 167"/>
                  <a:gd name="T59" fmla="*/ 69850 h 113"/>
                  <a:gd name="T60" fmla="*/ 30163 w 167"/>
                  <a:gd name="T61" fmla="*/ 61913 h 113"/>
                  <a:gd name="T62" fmla="*/ 28575 w 167"/>
                  <a:gd name="T63" fmla="*/ 58738 h 113"/>
                  <a:gd name="T64" fmla="*/ 25400 w 167"/>
                  <a:gd name="T65" fmla="*/ 39688 h 113"/>
                  <a:gd name="T66" fmla="*/ 14288 w 167"/>
                  <a:gd name="T67" fmla="*/ 50800 h 113"/>
                  <a:gd name="T68" fmla="*/ 0 w 167"/>
                  <a:gd name="T69" fmla="*/ 39688 h 113"/>
                  <a:gd name="T70" fmla="*/ 11113 w 167"/>
                  <a:gd name="T71" fmla="*/ 17463 h 113"/>
                  <a:gd name="T72" fmla="*/ 25400 w 167"/>
                  <a:gd name="T73" fmla="*/ 14288 h 113"/>
                  <a:gd name="T74" fmla="*/ 36513 w 167"/>
                  <a:gd name="T75" fmla="*/ 14288 h 113"/>
                  <a:gd name="T76" fmla="*/ 79375 w 167"/>
                  <a:gd name="T77" fmla="*/ 11113 h 113"/>
                  <a:gd name="T78" fmla="*/ 44450 w 167"/>
                  <a:gd name="T79" fmla="*/ 23813 h 113"/>
                  <a:gd name="T80" fmla="*/ 63500 w 167"/>
                  <a:gd name="T81" fmla="*/ 30163 h 113"/>
                  <a:gd name="T82" fmla="*/ 74613 w 167"/>
                  <a:gd name="T83" fmla="*/ 41275 h 113"/>
                  <a:gd name="T84" fmla="*/ 82550 w 167"/>
                  <a:gd name="T85" fmla="*/ 38100 h 113"/>
                  <a:gd name="T86" fmla="*/ 88900 w 167"/>
                  <a:gd name="T87" fmla="*/ 19050 h 113"/>
                  <a:gd name="T88" fmla="*/ 107950 w 167"/>
                  <a:gd name="T89" fmla="*/ 23813 h 113"/>
                  <a:gd name="T90" fmla="*/ 115888 w 167"/>
                  <a:gd name="T91" fmla="*/ 38100 h 113"/>
                  <a:gd name="T92" fmla="*/ 128588 w 167"/>
                  <a:gd name="T93" fmla="*/ 60325 h 113"/>
                  <a:gd name="T94" fmla="*/ 139700 w 167"/>
                  <a:gd name="T95" fmla="*/ 53975 h 113"/>
                  <a:gd name="T96" fmla="*/ 125413 w 167"/>
                  <a:gd name="T97" fmla="*/ 25400 h 113"/>
                  <a:gd name="T98" fmla="*/ 133350 w 167"/>
                  <a:gd name="T99" fmla="*/ 0 h 113"/>
                  <a:gd name="T100" fmla="*/ 150813 w 167"/>
                  <a:gd name="T101" fmla="*/ 7938 h 113"/>
                  <a:gd name="T102" fmla="*/ 169863 w 167"/>
                  <a:gd name="T103" fmla="*/ 22225 h 113"/>
                  <a:gd name="T104" fmla="*/ 173038 w 167"/>
                  <a:gd name="T105" fmla="*/ 31750 h 113"/>
                  <a:gd name="T106" fmla="*/ 198438 w 167"/>
                  <a:gd name="T107" fmla="*/ 36513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7" h="113">
                    <a:moveTo>
                      <a:pt x="128" y="30"/>
                    </a:moveTo>
                    <a:lnTo>
                      <a:pt x="138" y="32"/>
                    </a:lnTo>
                    <a:lnTo>
                      <a:pt x="140" y="35"/>
                    </a:lnTo>
                    <a:lnTo>
                      <a:pt x="148" y="38"/>
                    </a:lnTo>
                    <a:lnTo>
                      <a:pt x="167" y="42"/>
                    </a:lnTo>
                    <a:lnTo>
                      <a:pt x="162" y="44"/>
                    </a:lnTo>
                    <a:lnTo>
                      <a:pt x="151" y="48"/>
                    </a:lnTo>
                    <a:lnTo>
                      <a:pt x="134" y="52"/>
                    </a:lnTo>
                    <a:lnTo>
                      <a:pt x="128" y="57"/>
                    </a:lnTo>
                    <a:lnTo>
                      <a:pt x="128" y="67"/>
                    </a:lnTo>
                    <a:lnTo>
                      <a:pt x="119" y="70"/>
                    </a:lnTo>
                    <a:lnTo>
                      <a:pt x="120" y="74"/>
                    </a:lnTo>
                    <a:lnTo>
                      <a:pt x="116" y="85"/>
                    </a:lnTo>
                    <a:lnTo>
                      <a:pt x="105" y="89"/>
                    </a:lnTo>
                    <a:lnTo>
                      <a:pt x="105" y="99"/>
                    </a:lnTo>
                    <a:lnTo>
                      <a:pt x="100" y="103"/>
                    </a:lnTo>
                    <a:lnTo>
                      <a:pt x="96" y="109"/>
                    </a:lnTo>
                    <a:lnTo>
                      <a:pt x="96" y="113"/>
                    </a:lnTo>
                    <a:lnTo>
                      <a:pt x="91" y="113"/>
                    </a:lnTo>
                    <a:lnTo>
                      <a:pt x="81" y="109"/>
                    </a:lnTo>
                    <a:lnTo>
                      <a:pt x="79" y="106"/>
                    </a:lnTo>
                    <a:lnTo>
                      <a:pt x="86" y="103"/>
                    </a:lnTo>
                    <a:lnTo>
                      <a:pt x="81" y="102"/>
                    </a:lnTo>
                    <a:lnTo>
                      <a:pt x="77" y="102"/>
                    </a:lnTo>
                    <a:lnTo>
                      <a:pt x="75" y="103"/>
                    </a:lnTo>
                    <a:lnTo>
                      <a:pt x="69" y="103"/>
                    </a:lnTo>
                    <a:lnTo>
                      <a:pt x="65" y="100"/>
                    </a:lnTo>
                    <a:lnTo>
                      <a:pt x="65" y="98"/>
                    </a:lnTo>
                    <a:lnTo>
                      <a:pt x="56" y="97"/>
                    </a:lnTo>
                    <a:lnTo>
                      <a:pt x="54" y="90"/>
                    </a:lnTo>
                    <a:lnTo>
                      <a:pt x="47" y="86"/>
                    </a:lnTo>
                    <a:lnTo>
                      <a:pt x="50" y="83"/>
                    </a:lnTo>
                    <a:lnTo>
                      <a:pt x="58" y="83"/>
                    </a:lnTo>
                    <a:lnTo>
                      <a:pt x="63" y="85"/>
                    </a:lnTo>
                    <a:lnTo>
                      <a:pt x="75" y="85"/>
                    </a:lnTo>
                    <a:lnTo>
                      <a:pt x="74" y="84"/>
                    </a:lnTo>
                    <a:lnTo>
                      <a:pt x="64" y="81"/>
                    </a:lnTo>
                    <a:lnTo>
                      <a:pt x="65" y="80"/>
                    </a:lnTo>
                    <a:lnTo>
                      <a:pt x="74" y="80"/>
                    </a:lnTo>
                    <a:lnTo>
                      <a:pt x="83" y="78"/>
                    </a:lnTo>
                    <a:lnTo>
                      <a:pt x="92" y="76"/>
                    </a:lnTo>
                    <a:lnTo>
                      <a:pt x="93" y="75"/>
                    </a:lnTo>
                    <a:lnTo>
                      <a:pt x="86" y="72"/>
                    </a:lnTo>
                    <a:lnTo>
                      <a:pt x="78" y="76"/>
                    </a:lnTo>
                    <a:lnTo>
                      <a:pt x="69" y="75"/>
                    </a:lnTo>
                    <a:lnTo>
                      <a:pt x="60" y="78"/>
                    </a:lnTo>
                    <a:lnTo>
                      <a:pt x="56" y="78"/>
                    </a:lnTo>
                    <a:lnTo>
                      <a:pt x="50" y="80"/>
                    </a:lnTo>
                    <a:lnTo>
                      <a:pt x="44" y="79"/>
                    </a:lnTo>
                    <a:lnTo>
                      <a:pt x="49" y="75"/>
                    </a:lnTo>
                    <a:lnTo>
                      <a:pt x="45" y="72"/>
                    </a:lnTo>
                    <a:lnTo>
                      <a:pt x="45" y="69"/>
                    </a:lnTo>
                    <a:lnTo>
                      <a:pt x="55" y="69"/>
                    </a:lnTo>
                    <a:lnTo>
                      <a:pt x="60" y="65"/>
                    </a:lnTo>
                    <a:lnTo>
                      <a:pt x="68" y="65"/>
                    </a:lnTo>
                    <a:lnTo>
                      <a:pt x="70" y="63"/>
                    </a:lnTo>
                    <a:lnTo>
                      <a:pt x="69" y="61"/>
                    </a:lnTo>
                    <a:lnTo>
                      <a:pt x="73" y="60"/>
                    </a:lnTo>
                    <a:lnTo>
                      <a:pt x="86" y="60"/>
                    </a:lnTo>
                    <a:lnTo>
                      <a:pt x="96" y="57"/>
                    </a:lnTo>
                    <a:lnTo>
                      <a:pt x="98" y="56"/>
                    </a:lnTo>
                    <a:lnTo>
                      <a:pt x="93" y="56"/>
                    </a:lnTo>
                    <a:lnTo>
                      <a:pt x="88" y="56"/>
                    </a:lnTo>
                    <a:lnTo>
                      <a:pt x="83" y="56"/>
                    </a:lnTo>
                    <a:lnTo>
                      <a:pt x="89" y="52"/>
                    </a:lnTo>
                    <a:lnTo>
                      <a:pt x="96" y="49"/>
                    </a:lnTo>
                    <a:lnTo>
                      <a:pt x="91" y="48"/>
                    </a:lnTo>
                    <a:lnTo>
                      <a:pt x="87" y="49"/>
                    </a:lnTo>
                    <a:lnTo>
                      <a:pt x="78" y="53"/>
                    </a:lnTo>
                    <a:lnTo>
                      <a:pt x="73" y="53"/>
                    </a:lnTo>
                    <a:lnTo>
                      <a:pt x="73" y="49"/>
                    </a:lnTo>
                    <a:lnTo>
                      <a:pt x="78" y="46"/>
                    </a:lnTo>
                    <a:lnTo>
                      <a:pt x="72" y="44"/>
                    </a:lnTo>
                    <a:lnTo>
                      <a:pt x="67" y="47"/>
                    </a:lnTo>
                    <a:lnTo>
                      <a:pt x="61" y="47"/>
                    </a:lnTo>
                    <a:lnTo>
                      <a:pt x="59" y="48"/>
                    </a:lnTo>
                    <a:lnTo>
                      <a:pt x="61" y="52"/>
                    </a:lnTo>
                    <a:lnTo>
                      <a:pt x="61" y="58"/>
                    </a:lnTo>
                    <a:lnTo>
                      <a:pt x="56" y="58"/>
                    </a:lnTo>
                    <a:lnTo>
                      <a:pt x="42" y="62"/>
                    </a:lnTo>
                    <a:lnTo>
                      <a:pt x="35" y="62"/>
                    </a:lnTo>
                    <a:lnTo>
                      <a:pt x="32" y="60"/>
                    </a:lnTo>
                    <a:lnTo>
                      <a:pt x="24" y="57"/>
                    </a:lnTo>
                    <a:lnTo>
                      <a:pt x="27" y="55"/>
                    </a:lnTo>
                    <a:lnTo>
                      <a:pt x="37" y="55"/>
                    </a:lnTo>
                    <a:lnTo>
                      <a:pt x="36" y="53"/>
                    </a:lnTo>
                    <a:lnTo>
                      <a:pt x="27" y="52"/>
                    </a:lnTo>
                    <a:lnTo>
                      <a:pt x="21" y="52"/>
                    </a:lnTo>
                    <a:lnTo>
                      <a:pt x="17" y="47"/>
                    </a:lnTo>
                    <a:lnTo>
                      <a:pt x="19" y="44"/>
                    </a:lnTo>
                    <a:lnTo>
                      <a:pt x="13" y="43"/>
                    </a:lnTo>
                    <a:lnTo>
                      <a:pt x="14" y="40"/>
                    </a:lnTo>
                    <a:lnTo>
                      <a:pt x="19" y="39"/>
                    </a:lnTo>
                    <a:lnTo>
                      <a:pt x="23" y="39"/>
                    </a:lnTo>
                    <a:lnTo>
                      <a:pt x="23" y="37"/>
                    </a:lnTo>
                    <a:lnTo>
                      <a:pt x="18" y="37"/>
                    </a:lnTo>
                    <a:lnTo>
                      <a:pt x="17" y="30"/>
                    </a:lnTo>
                    <a:lnTo>
                      <a:pt x="21" y="26"/>
                    </a:lnTo>
                    <a:lnTo>
                      <a:pt x="16" y="25"/>
                    </a:lnTo>
                    <a:lnTo>
                      <a:pt x="12" y="26"/>
                    </a:lnTo>
                    <a:lnTo>
                      <a:pt x="13" y="30"/>
                    </a:lnTo>
                    <a:lnTo>
                      <a:pt x="9" y="32"/>
                    </a:lnTo>
                    <a:lnTo>
                      <a:pt x="4" y="32"/>
                    </a:lnTo>
                    <a:lnTo>
                      <a:pt x="5" y="29"/>
                    </a:lnTo>
                    <a:lnTo>
                      <a:pt x="0" y="25"/>
                    </a:lnTo>
                    <a:lnTo>
                      <a:pt x="2" y="15"/>
                    </a:lnTo>
                    <a:lnTo>
                      <a:pt x="9" y="14"/>
                    </a:lnTo>
                    <a:lnTo>
                      <a:pt x="7" y="11"/>
                    </a:lnTo>
                    <a:lnTo>
                      <a:pt x="2" y="10"/>
                    </a:lnTo>
                    <a:lnTo>
                      <a:pt x="9" y="9"/>
                    </a:lnTo>
                    <a:lnTo>
                      <a:pt x="16" y="9"/>
                    </a:lnTo>
                    <a:lnTo>
                      <a:pt x="14" y="11"/>
                    </a:lnTo>
                    <a:lnTo>
                      <a:pt x="23" y="11"/>
                    </a:lnTo>
                    <a:lnTo>
                      <a:pt x="23" y="9"/>
                    </a:lnTo>
                    <a:lnTo>
                      <a:pt x="40" y="9"/>
                    </a:lnTo>
                    <a:lnTo>
                      <a:pt x="45" y="7"/>
                    </a:lnTo>
                    <a:lnTo>
                      <a:pt x="50" y="7"/>
                    </a:lnTo>
                    <a:lnTo>
                      <a:pt x="47" y="11"/>
                    </a:lnTo>
                    <a:lnTo>
                      <a:pt x="42" y="12"/>
                    </a:lnTo>
                    <a:lnTo>
                      <a:pt x="28" y="15"/>
                    </a:lnTo>
                    <a:lnTo>
                      <a:pt x="28" y="18"/>
                    </a:lnTo>
                    <a:lnTo>
                      <a:pt x="37" y="18"/>
                    </a:lnTo>
                    <a:lnTo>
                      <a:pt x="40" y="19"/>
                    </a:lnTo>
                    <a:lnTo>
                      <a:pt x="40" y="21"/>
                    </a:lnTo>
                    <a:lnTo>
                      <a:pt x="46" y="23"/>
                    </a:lnTo>
                    <a:lnTo>
                      <a:pt x="47" y="26"/>
                    </a:lnTo>
                    <a:lnTo>
                      <a:pt x="54" y="30"/>
                    </a:lnTo>
                    <a:lnTo>
                      <a:pt x="56" y="26"/>
                    </a:lnTo>
                    <a:lnTo>
                      <a:pt x="52" y="24"/>
                    </a:lnTo>
                    <a:lnTo>
                      <a:pt x="49" y="19"/>
                    </a:lnTo>
                    <a:lnTo>
                      <a:pt x="54" y="15"/>
                    </a:lnTo>
                    <a:lnTo>
                      <a:pt x="56" y="12"/>
                    </a:lnTo>
                    <a:lnTo>
                      <a:pt x="58" y="10"/>
                    </a:lnTo>
                    <a:lnTo>
                      <a:pt x="65" y="10"/>
                    </a:lnTo>
                    <a:lnTo>
                      <a:pt x="68" y="15"/>
                    </a:lnTo>
                    <a:lnTo>
                      <a:pt x="70" y="18"/>
                    </a:lnTo>
                    <a:lnTo>
                      <a:pt x="72" y="21"/>
                    </a:lnTo>
                    <a:lnTo>
                      <a:pt x="73" y="24"/>
                    </a:lnTo>
                    <a:lnTo>
                      <a:pt x="74" y="32"/>
                    </a:lnTo>
                    <a:lnTo>
                      <a:pt x="79" y="35"/>
                    </a:lnTo>
                    <a:lnTo>
                      <a:pt x="81" y="38"/>
                    </a:lnTo>
                    <a:lnTo>
                      <a:pt x="86" y="40"/>
                    </a:lnTo>
                    <a:lnTo>
                      <a:pt x="89" y="39"/>
                    </a:lnTo>
                    <a:lnTo>
                      <a:pt x="88" y="34"/>
                    </a:lnTo>
                    <a:lnTo>
                      <a:pt x="79" y="26"/>
                    </a:lnTo>
                    <a:lnTo>
                      <a:pt x="81" y="18"/>
                    </a:lnTo>
                    <a:lnTo>
                      <a:pt x="79" y="16"/>
                    </a:lnTo>
                    <a:lnTo>
                      <a:pt x="77" y="3"/>
                    </a:lnTo>
                    <a:lnTo>
                      <a:pt x="81" y="2"/>
                    </a:lnTo>
                    <a:lnTo>
                      <a:pt x="84" y="0"/>
                    </a:lnTo>
                    <a:lnTo>
                      <a:pt x="93" y="0"/>
                    </a:lnTo>
                    <a:lnTo>
                      <a:pt x="95" y="2"/>
                    </a:lnTo>
                    <a:lnTo>
                      <a:pt x="95" y="5"/>
                    </a:lnTo>
                    <a:lnTo>
                      <a:pt x="105" y="6"/>
                    </a:lnTo>
                    <a:lnTo>
                      <a:pt x="111" y="10"/>
                    </a:lnTo>
                    <a:lnTo>
                      <a:pt x="107" y="14"/>
                    </a:lnTo>
                    <a:lnTo>
                      <a:pt x="107" y="16"/>
                    </a:lnTo>
                    <a:lnTo>
                      <a:pt x="105" y="19"/>
                    </a:lnTo>
                    <a:lnTo>
                      <a:pt x="109" y="20"/>
                    </a:lnTo>
                    <a:lnTo>
                      <a:pt x="115" y="16"/>
                    </a:lnTo>
                    <a:lnTo>
                      <a:pt x="120" y="16"/>
                    </a:lnTo>
                    <a:lnTo>
                      <a:pt x="125" y="23"/>
                    </a:lnTo>
                    <a:lnTo>
                      <a:pt x="125" y="29"/>
                    </a:lnTo>
                    <a:lnTo>
                      <a:pt x="12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3" name="Freeform 68"/>
              <p:cNvSpPr/>
              <p:nvPr/>
            </p:nvSpPr>
            <p:spPr bwMode="auto">
              <a:xfrm>
                <a:off x="4897435" y="1625604"/>
                <a:ext cx="36513" cy="17463"/>
              </a:xfrm>
              <a:custGeom>
                <a:avLst/>
                <a:gdLst>
                  <a:gd name="T0" fmla="*/ 34925 w 23"/>
                  <a:gd name="T1" fmla="*/ 0 h 11"/>
                  <a:gd name="T2" fmla="*/ 22225 w 23"/>
                  <a:gd name="T3" fmla="*/ 0 h 11"/>
                  <a:gd name="T4" fmla="*/ 12700 w 23"/>
                  <a:gd name="T5" fmla="*/ 3175 h 11"/>
                  <a:gd name="T6" fmla="*/ 4763 w 23"/>
                  <a:gd name="T7" fmla="*/ 3175 h 11"/>
                  <a:gd name="T8" fmla="*/ 0 w 23"/>
                  <a:gd name="T9" fmla="*/ 7938 h 11"/>
                  <a:gd name="T10" fmla="*/ 9525 w 23"/>
                  <a:gd name="T11" fmla="*/ 17463 h 11"/>
                  <a:gd name="T12" fmla="*/ 36513 w 23"/>
                  <a:gd name="T13" fmla="*/ 15875 h 11"/>
                  <a:gd name="T14" fmla="*/ 34925 w 23"/>
                  <a:gd name="T15" fmla="*/ 0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1">
                    <a:moveTo>
                      <a:pt x="22" y="0"/>
                    </a:moveTo>
                    <a:lnTo>
                      <a:pt x="14" y="0"/>
                    </a:lnTo>
                    <a:lnTo>
                      <a:pt x="8" y="2"/>
                    </a:lnTo>
                    <a:lnTo>
                      <a:pt x="3" y="2"/>
                    </a:lnTo>
                    <a:lnTo>
                      <a:pt x="0" y="5"/>
                    </a:lnTo>
                    <a:lnTo>
                      <a:pt x="6" y="11"/>
                    </a:lnTo>
                    <a:lnTo>
                      <a:pt x="23" y="1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4" name="Freeform 69"/>
              <p:cNvSpPr/>
              <p:nvPr/>
            </p:nvSpPr>
            <p:spPr bwMode="auto">
              <a:xfrm>
                <a:off x="4900611" y="1643067"/>
                <a:ext cx="98425" cy="50800"/>
              </a:xfrm>
              <a:custGeom>
                <a:avLst/>
                <a:gdLst>
                  <a:gd name="T0" fmla="*/ 52388 w 62"/>
                  <a:gd name="T1" fmla="*/ 0 h 32"/>
                  <a:gd name="T2" fmla="*/ 44450 w 62"/>
                  <a:gd name="T3" fmla="*/ 1588 h 32"/>
                  <a:gd name="T4" fmla="*/ 22225 w 62"/>
                  <a:gd name="T5" fmla="*/ 1588 h 32"/>
                  <a:gd name="T6" fmla="*/ 17463 w 62"/>
                  <a:gd name="T7" fmla="*/ 6350 h 32"/>
                  <a:gd name="T8" fmla="*/ 3175 w 62"/>
                  <a:gd name="T9" fmla="*/ 6350 h 32"/>
                  <a:gd name="T10" fmla="*/ 0 w 62"/>
                  <a:gd name="T11" fmla="*/ 11113 h 32"/>
                  <a:gd name="T12" fmla="*/ 19050 w 62"/>
                  <a:gd name="T13" fmla="*/ 14288 h 32"/>
                  <a:gd name="T14" fmla="*/ 11113 w 62"/>
                  <a:gd name="T15" fmla="*/ 20638 h 32"/>
                  <a:gd name="T16" fmla="*/ 11113 w 62"/>
                  <a:gd name="T17" fmla="*/ 33338 h 32"/>
                  <a:gd name="T18" fmla="*/ 1588 w 62"/>
                  <a:gd name="T19" fmla="*/ 38100 h 32"/>
                  <a:gd name="T20" fmla="*/ 1588 w 62"/>
                  <a:gd name="T21" fmla="*/ 42863 h 32"/>
                  <a:gd name="T22" fmla="*/ 7938 w 62"/>
                  <a:gd name="T23" fmla="*/ 47625 h 32"/>
                  <a:gd name="T24" fmla="*/ 36513 w 62"/>
                  <a:gd name="T25" fmla="*/ 38100 h 32"/>
                  <a:gd name="T26" fmla="*/ 50800 w 62"/>
                  <a:gd name="T27" fmla="*/ 38100 h 32"/>
                  <a:gd name="T28" fmla="*/ 47625 w 62"/>
                  <a:gd name="T29" fmla="*/ 41275 h 32"/>
                  <a:gd name="T30" fmla="*/ 39688 w 62"/>
                  <a:gd name="T31" fmla="*/ 44450 h 32"/>
                  <a:gd name="T32" fmla="*/ 44450 w 62"/>
                  <a:gd name="T33" fmla="*/ 50800 h 32"/>
                  <a:gd name="T34" fmla="*/ 60325 w 62"/>
                  <a:gd name="T35" fmla="*/ 47625 h 32"/>
                  <a:gd name="T36" fmla="*/ 68263 w 62"/>
                  <a:gd name="T37" fmla="*/ 42863 h 32"/>
                  <a:gd name="T38" fmla="*/ 68263 w 62"/>
                  <a:gd name="T39" fmla="*/ 34925 h 32"/>
                  <a:gd name="T40" fmla="*/ 80963 w 62"/>
                  <a:gd name="T41" fmla="*/ 28575 h 32"/>
                  <a:gd name="T42" fmla="*/ 98425 w 62"/>
                  <a:gd name="T43" fmla="*/ 26988 h 32"/>
                  <a:gd name="T44" fmla="*/ 98425 w 62"/>
                  <a:gd name="T45" fmla="*/ 25400 h 32"/>
                  <a:gd name="T46" fmla="*/ 80963 w 62"/>
                  <a:gd name="T47" fmla="*/ 19050 h 32"/>
                  <a:gd name="T48" fmla="*/ 77788 w 62"/>
                  <a:gd name="T49" fmla="*/ 22225 h 32"/>
                  <a:gd name="T50" fmla="*/ 66675 w 62"/>
                  <a:gd name="T51" fmla="*/ 20638 h 32"/>
                  <a:gd name="T52" fmla="*/ 61913 w 62"/>
                  <a:gd name="T53" fmla="*/ 15875 h 32"/>
                  <a:gd name="T54" fmla="*/ 53975 w 62"/>
                  <a:gd name="T55" fmla="*/ 14288 h 32"/>
                  <a:gd name="T56" fmla="*/ 61913 w 62"/>
                  <a:gd name="T57" fmla="*/ 4763 h 32"/>
                  <a:gd name="T58" fmla="*/ 52388 w 62"/>
                  <a:gd name="T59" fmla="*/ 0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 h="32">
                    <a:moveTo>
                      <a:pt x="33" y="0"/>
                    </a:moveTo>
                    <a:lnTo>
                      <a:pt x="28" y="1"/>
                    </a:lnTo>
                    <a:lnTo>
                      <a:pt x="14" y="1"/>
                    </a:lnTo>
                    <a:lnTo>
                      <a:pt x="11" y="4"/>
                    </a:lnTo>
                    <a:lnTo>
                      <a:pt x="2" y="4"/>
                    </a:lnTo>
                    <a:lnTo>
                      <a:pt x="0" y="7"/>
                    </a:lnTo>
                    <a:lnTo>
                      <a:pt x="12" y="9"/>
                    </a:lnTo>
                    <a:lnTo>
                      <a:pt x="7" y="13"/>
                    </a:lnTo>
                    <a:lnTo>
                      <a:pt x="7" y="21"/>
                    </a:lnTo>
                    <a:lnTo>
                      <a:pt x="1" y="24"/>
                    </a:lnTo>
                    <a:lnTo>
                      <a:pt x="1" y="27"/>
                    </a:lnTo>
                    <a:lnTo>
                      <a:pt x="5" y="30"/>
                    </a:lnTo>
                    <a:lnTo>
                      <a:pt x="23" y="24"/>
                    </a:lnTo>
                    <a:lnTo>
                      <a:pt x="32" y="24"/>
                    </a:lnTo>
                    <a:lnTo>
                      <a:pt x="30" y="26"/>
                    </a:lnTo>
                    <a:lnTo>
                      <a:pt x="25" y="28"/>
                    </a:lnTo>
                    <a:lnTo>
                      <a:pt x="28" y="32"/>
                    </a:lnTo>
                    <a:lnTo>
                      <a:pt x="38" y="30"/>
                    </a:lnTo>
                    <a:lnTo>
                      <a:pt x="43" y="27"/>
                    </a:lnTo>
                    <a:lnTo>
                      <a:pt x="43" y="22"/>
                    </a:lnTo>
                    <a:lnTo>
                      <a:pt x="51" y="18"/>
                    </a:lnTo>
                    <a:lnTo>
                      <a:pt x="62" y="17"/>
                    </a:lnTo>
                    <a:lnTo>
                      <a:pt x="62" y="16"/>
                    </a:lnTo>
                    <a:lnTo>
                      <a:pt x="51" y="12"/>
                    </a:lnTo>
                    <a:lnTo>
                      <a:pt x="49" y="14"/>
                    </a:lnTo>
                    <a:lnTo>
                      <a:pt x="42" y="13"/>
                    </a:lnTo>
                    <a:lnTo>
                      <a:pt x="39" y="10"/>
                    </a:lnTo>
                    <a:lnTo>
                      <a:pt x="34" y="9"/>
                    </a:lnTo>
                    <a:lnTo>
                      <a:pt x="39" y="3"/>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5" name="Freeform 70"/>
              <p:cNvSpPr/>
              <p:nvPr/>
            </p:nvSpPr>
            <p:spPr bwMode="auto">
              <a:xfrm>
                <a:off x="4887911" y="1597030"/>
                <a:ext cx="14288" cy="6350"/>
              </a:xfrm>
              <a:custGeom>
                <a:avLst/>
                <a:gdLst>
                  <a:gd name="T0" fmla="*/ 1588 w 9"/>
                  <a:gd name="T1" fmla="*/ 3175 h 4"/>
                  <a:gd name="T2" fmla="*/ 0 w 9"/>
                  <a:gd name="T3" fmla="*/ 0 h 4"/>
                  <a:gd name="T4" fmla="*/ 6350 w 9"/>
                  <a:gd name="T5" fmla="*/ 0 h 4"/>
                  <a:gd name="T6" fmla="*/ 14288 w 9"/>
                  <a:gd name="T7" fmla="*/ 1588 h 4"/>
                  <a:gd name="T8" fmla="*/ 12700 w 9"/>
                  <a:gd name="T9" fmla="*/ 6350 h 4"/>
                  <a:gd name="T10" fmla="*/ 1588 w 9"/>
                  <a:gd name="T11" fmla="*/ 3175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1" y="2"/>
                    </a:moveTo>
                    <a:lnTo>
                      <a:pt x="0" y="0"/>
                    </a:lnTo>
                    <a:lnTo>
                      <a:pt x="4" y="0"/>
                    </a:lnTo>
                    <a:lnTo>
                      <a:pt x="9" y="1"/>
                    </a:lnTo>
                    <a:lnTo>
                      <a:pt x="8" y="4"/>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6" name="Freeform 71"/>
              <p:cNvSpPr/>
              <p:nvPr/>
            </p:nvSpPr>
            <p:spPr bwMode="auto">
              <a:xfrm>
                <a:off x="4646611" y="1611316"/>
                <a:ext cx="44450" cy="36514"/>
              </a:xfrm>
              <a:custGeom>
                <a:avLst/>
                <a:gdLst>
                  <a:gd name="T0" fmla="*/ 12700 w 28"/>
                  <a:gd name="T1" fmla="*/ 17463 h 23"/>
                  <a:gd name="T2" fmla="*/ 6350 w 28"/>
                  <a:gd name="T3" fmla="*/ 7938 h 23"/>
                  <a:gd name="T4" fmla="*/ 0 w 28"/>
                  <a:gd name="T5" fmla="*/ 1588 h 23"/>
                  <a:gd name="T6" fmla="*/ 9525 w 28"/>
                  <a:gd name="T7" fmla="*/ 0 h 23"/>
                  <a:gd name="T8" fmla="*/ 20638 w 28"/>
                  <a:gd name="T9" fmla="*/ 3175 h 23"/>
                  <a:gd name="T10" fmla="*/ 22225 w 28"/>
                  <a:gd name="T11" fmla="*/ 15875 h 23"/>
                  <a:gd name="T12" fmla="*/ 39688 w 28"/>
                  <a:gd name="T13" fmla="*/ 25400 h 23"/>
                  <a:gd name="T14" fmla="*/ 44450 w 28"/>
                  <a:gd name="T15" fmla="*/ 30163 h 23"/>
                  <a:gd name="T16" fmla="*/ 39688 w 28"/>
                  <a:gd name="T17" fmla="*/ 36513 h 23"/>
                  <a:gd name="T18" fmla="*/ 28575 w 28"/>
                  <a:gd name="T19" fmla="*/ 33338 h 23"/>
                  <a:gd name="T20" fmla="*/ 22225 w 28"/>
                  <a:gd name="T21" fmla="*/ 25400 h 23"/>
                  <a:gd name="T22" fmla="*/ 14288 w 28"/>
                  <a:gd name="T23" fmla="*/ 22225 h 23"/>
                  <a:gd name="T24" fmla="*/ 12700 w 28"/>
                  <a:gd name="T25" fmla="*/ 1746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23">
                    <a:moveTo>
                      <a:pt x="8" y="11"/>
                    </a:moveTo>
                    <a:lnTo>
                      <a:pt x="4" y="5"/>
                    </a:lnTo>
                    <a:lnTo>
                      <a:pt x="0" y="1"/>
                    </a:lnTo>
                    <a:lnTo>
                      <a:pt x="6" y="0"/>
                    </a:lnTo>
                    <a:lnTo>
                      <a:pt x="13" y="2"/>
                    </a:lnTo>
                    <a:lnTo>
                      <a:pt x="14" y="10"/>
                    </a:lnTo>
                    <a:lnTo>
                      <a:pt x="25" y="16"/>
                    </a:lnTo>
                    <a:lnTo>
                      <a:pt x="28" y="19"/>
                    </a:lnTo>
                    <a:lnTo>
                      <a:pt x="25" y="23"/>
                    </a:lnTo>
                    <a:lnTo>
                      <a:pt x="18" y="21"/>
                    </a:lnTo>
                    <a:lnTo>
                      <a:pt x="14" y="16"/>
                    </a:lnTo>
                    <a:lnTo>
                      <a:pt x="9" y="14"/>
                    </a:ln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7" name="Freeform 72"/>
              <p:cNvSpPr/>
              <p:nvPr/>
            </p:nvSpPr>
            <p:spPr bwMode="auto">
              <a:xfrm>
                <a:off x="5559423" y="2065342"/>
                <a:ext cx="57150" cy="31750"/>
              </a:xfrm>
              <a:custGeom>
                <a:avLst/>
                <a:gdLst>
                  <a:gd name="T0" fmla="*/ 7938 w 36"/>
                  <a:gd name="T1" fmla="*/ 1588 h 20"/>
                  <a:gd name="T2" fmla="*/ 30163 w 36"/>
                  <a:gd name="T3" fmla="*/ 0 h 20"/>
                  <a:gd name="T4" fmla="*/ 41275 w 36"/>
                  <a:gd name="T5" fmla="*/ 9525 h 20"/>
                  <a:gd name="T6" fmla="*/ 57150 w 36"/>
                  <a:gd name="T7" fmla="*/ 11113 h 20"/>
                  <a:gd name="T8" fmla="*/ 52388 w 36"/>
                  <a:gd name="T9" fmla="*/ 23813 h 20"/>
                  <a:gd name="T10" fmla="*/ 33338 w 36"/>
                  <a:gd name="T11" fmla="*/ 31750 h 20"/>
                  <a:gd name="T12" fmla="*/ 0 w 36"/>
                  <a:gd name="T13" fmla="*/ 28575 h 20"/>
                  <a:gd name="T14" fmla="*/ 3175 w 36"/>
                  <a:gd name="T15" fmla="*/ 17463 h 20"/>
                  <a:gd name="T16" fmla="*/ 7938 w 36"/>
                  <a:gd name="T17" fmla="*/ 1588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0">
                    <a:moveTo>
                      <a:pt x="5" y="1"/>
                    </a:moveTo>
                    <a:lnTo>
                      <a:pt x="19" y="0"/>
                    </a:lnTo>
                    <a:lnTo>
                      <a:pt x="26" y="6"/>
                    </a:lnTo>
                    <a:lnTo>
                      <a:pt x="36" y="7"/>
                    </a:lnTo>
                    <a:lnTo>
                      <a:pt x="33" y="15"/>
                    </a:lnTo>
                    <a:lnTo>
                      <a:pt x="21" y="20"/>
                    </a:lnTo>
                    <a:lnTo>
                      <a:pt x="0" y="18"/>
                    </a:lnTo>
                    <a:lnTo>
                      <a:pt x="2" y="11"/>
                    </a:ln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8" name="Freeform 73"/>
              <p:cNvSpPr/>
              <p:nvPr/>
            </p:nvSpPr>
            <p:spPr bwMode="auto">
              <a:xfrm>
                <a:off x="5014910" y="1992317"/>
                <a:ext cx="14288" cy="7938"/>
              </a:xfrm>
              <a:custGeom>
                <a:avLst/>
                <a:gdLst>
                  <a:gd name="T0" fmla="*/ 0 w 9"/>
                  <a:gd name="T1" fmla="*/ 1588 h 5"/>
                  <a:gd name="T2" fmla="*/ 6350 w 9"/>
                  <a:gd name="T3" fmla="*/ 7938 h 5"/>
                  <a:gd name="T4" fmla="*/ 14288 w 9"/>
                  <a:gd name="T5" fmla="*/ 6350 h 5"/>
                  <a:gd name="T6" fmla="*/ 11113 w 9"/>
                  <a:gd name="T7" fmla="*/ 0 h 5"/>
                  <a:gd name="T8" fmla="*/ 0 w 9"/>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0" y="1"/>
                    </a:moveTo>
                    <a:lnTo>
                      <a:pt x="4" y="5"/>
                    </a:lnTo>
                    <a:lnTo>
                      <a:pt x="9" y="4"/>
                    </a:lnTo>
                    <a:lnTo>
                      <a:pt x="7"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69" name="Freeform 74"/>
              <p:cNvSpPr/>
              <p:nvPr/>
            </p:nvSpPr>
            <p:spPr bwMode="auto">
              <a:xfrm>
                <a:off x="4995860" y="1993905"/>
                <a:ext cx="11113" cy="4763"/>
              </a:xfrm>
              <a:custGeom>
                <a:avLst/>
                <a:gdLst>
                  <a:gd name="T0" fmla="*/ 9525 w 7"/>
                  <a:gd name="T1" fmla="*/ 0 h 3"/>
                  <a:gd name="T2" fmla="*/ 11113 w 7"/>
                  <a:gd name="T3" fmla="*/ 4763 h 3"/>
                  <a:gd name="T4" fmla="*/ 0 w 7"/>
                  <a:gd name="T5" fmla="*/ 4763 h 3"/>
                  <a:gd name="T6" fmla="*/ 952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6" y="0"/>
                    </a:moveTo>
                    <a:lnTo>
                      <a:pt x="7" y="3"/>
                    </a:lnTo>
                    <a:lnTo>
                      <a:pt x="0" y="3"/>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0" name="Freeform 75"/>
              <p:cNvSpPr/>
              <p:nvPr/>
            </p:nvSpPr>
            <p:spPr bwMode="auto">
              <a:xfrm>
                <a:off x="4973636" y="1995492"/>
                <a:ext cx="14288" cy="7938"/>
              </a:xfrm>
              <a:custGeom>
                <a:avLst/>
                <a:gdLst>
                  <a:gd name="T0" fmla="*/ 11113 w 9"/>
                  <a:gd name="T1" fmla="*/ 0 h 5"/>
                  <a:gd name="T2" fmla="*/ 14288 w 9"/>
                  <a:gd name="T3" fmla="*/ 4763 h 5"/>
                  <a:gd name="T4" fmla="*/ 7938 w 9"/>
                  <a:gd name="T5" fmla="*/ 7938 h 5"/>
                  <a:gd name="T6" fmla="*/ 0 w 9"/>
                  <a:gd name="T7" fmla="*/ 6350 h 5"/>
                  <a:gd name="T8" fmla="*/ 7938 w 9"/>
                  <a:gd name="T9" fmla="*/ 0 h 5"/>
                  <a:gd name="T10" fmla="*/ 11113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7" y="0"/>
                    </a:moveTo>
                    <a:lnTo>
                      <a:pt x="9" y="3"/>
                    </a:lnTo>
                    <a:lnTo>
                      <a:pt x="5" y="5"/>
                    </a:lnTo>
                    <a:lnTo>
                      <a:pt x="0" y="4"/>
                    </a:lnTo>
                    <a:lnTo>
                      <a:pt x="5"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1" name="Freeform 76"/>
              <p:cNvSpPr/>
              <p:nvPr/>
            </p:nvSpPr>
            <p:spPr bwMode="auto">
              <a:xfrm>
                <a:off x="4978399" y="2009780"/>
                <a:ext cx="11113" cy="4763"/>
              </a:xfrm>
              <a:custGeom>
                <a:avLst/>
                <a:gdLst>
                  <a:gd name="T0" fmla="*/ 3175 w 7"/>
                  <a:gd name="T1" fmla="*/ 4763 h 3"/>
                  <a:gd name="T2" fmla="*/ 3175 w 7"/>
                  <a:gd name="T3" fmla="*/ 4763 h 3"/>
                  <a:gd name="T4" fmla="*/ 0 w 7"/>
                  <a:gd name="T5" fmla="*/ 1588 h 3"/>
                  <a:gd name="T6" fmla="*/ 4763 w 7"/>
                  <a:gd name="T7" fmla="*/ 0 h 3"/>
                  <a:gd name="T8" fmla="*/ 11113 w 7"/>
                  <a:gd name="T9" fmla="*/ 1588 h 3"/>
                  <a:gd name="T10" fmla="*/ 6350 w 7"/>
                  <a:gd name="T11" fmla="*/ 4763 h 3"/>
                  <a:gd name="T12" fmla="*/ 3175 w 7"/>
                  <a:gd name="T13" fmla="*/ 4763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2" y="3"/>
                    </a:moveTo>
                    <a:lnTo>
                      <a:pt x="2" y="3"/>
                    </a:lnTo>
                    <a:lnTo>
                      <a:pt x="0" y="1"/>
                    </a:lnTo>
                    <a:lnTo>
                      <a:pt x="3" y="0"/>
                    </a:lnTo>
                    <a:lnTo>
                      <a:pt x="7" y="1"/>
                    </a:lnTo>
                    <a:lnTo>
                      <a:pt x="4"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2" name="Freeform 77"/>
              <p:cNvSpPr/>
              <p:nvPr/>
            </p:nvSpPr>
            <p:spPr bwMode="auto">
              <a:xfrm>
                <a:off x="4967286" y="2017717"/>
                <a:ext cx="9525" cy="6350"/>
              </a:xfrm>
              <a:custGeom>
                <a:avLst/>
                <a:gdLst>
                  <a:gd name="T0" fmla="*/ 0 w 6"/>
                  <a:gd name="T1" fmla="*/ 4763 h 4"/>
                  <a:gd name="T2" fmla="*/ 0 w 6"/>
                  <a:gd name="T3" fmla="*/ 0 h 4"/>
                  <a:gd name="T4" fmla="*/ 6350 w 6"/>
                  <a:gd name="T5" fmla="*/ 0 h 4"/>
                  <a:gd name="T6" fmla="*/ 9525 w 6"/>
                  <a:gd name="T7" fmla="*/ 3175 h 4"/>
                  <a:gd name="T8" fmla="*/ 6350 w 6"/>
                  <a:gd name="T9" fmla="*/ 6350 h 4"/>
                  <a:gd name="T10" fmla="*/ 0 w 6"/>
                  <a:gd name="T11" fmla="*/ 4763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4">
                    <a:moveTo>
                      <a:pt x="0" y="3"/>
                    </a:moveTo>
                    <a:lnTo>
                      <a:pt x="0" y="0"/>
                    </a:lnTo>
                    <a:lnTo>
                      <a:pt x="4" y="0"/>
                    </a:lnTo>
                    <a:lnTo>
                      <a:pt x="6" y="2"/>
                    </a:lnTo>
                    <a:lnTo>
                      <a:pt x="4" y="4"/>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3" name="Freeform 78"/>
              <p:cNvSpPr/>
              <p:nvPr/>
            </p:nvSpPr>
            <p:spPr bwMode="auto">
              <a:xfrm>
                <a:off x="4951411" y="2024067"/>
                <a:ext cx="7938" cy="6350"/>
              </a:xfrm>
              <a:custGeom>
                <a:avLst/>
                <a:gdLst>
                  <a:gd name="T0" fmla="*/ 1588 w 5"/>
                  <a:gd name="T1" fmla="*/ 6350 h 4"/>
                  <a:gd name="T2" fmla="*/ 0 w 5"/>
                  <a:gd name="T3" fmla="*/ 4763 h 4"/>
                  <a:gd name="T4" fmla="*/ 3175 w 5"/>
                  <a:gd name="T5" fmla="*/ 0 h 4"/>
                  <a:gd name="T6" fmla="*/ 7938 w 5"/>
                  <a:gd name="T7" fmla="*/ 1588 h 4"/>
                  <a:gd name="T8" fmla="*/ 7938 w 5"/>
                  <a:gd name="T9" fmla="*/ 6350 h 4"/>
                  <a:gd name="T10" fmla="*/ 1588 w 5"/>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4">
                    <a:moveTo>
                      <a:pt x="1" y="4"/>
                    </a:moveTo>
                    <a:lnTo>
                      <a:pt x="0" y="3"/>
                    </a:lnTo>
                    <a:lnTo>
                      <a:pt x="2" y="0"/>
                    </a:lnTo>
                    <a:lnTo>
                      <a:pt x="5" y="1"/>
                    </a:lnTo>
                    <a:lnTo>
                      <a:pt x="5"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4" name="Freeform 79"/>
              <p:cNvSpPr/>
              <p:nvPr/>
            </p:nvSpPr>
            <p:spPr bwMode="auto">
              <a:xfrm>
                <a:off x="4929186" y="2008193"/>
                <a:ext cx="33338" cy="12700"/>
              </a:xfrm>
              <a:custGeom>
                <a:avLst/>
                <a:gdLst>
                  <a:gd name="T0" fmla="*/ 0 w 21"/>
                  <a:gd name="T1" fmla="*/ 7938 h 8"/>
                  <a:gd name="T2" fmla="*/ 3175 w 21"/>
                  <a:gd name="T3" fmla="*/ 12700 h 8"/>
                  <a:gd name="T4" fmla="*/ 9525 w 21"/>
                  <a:gd name="T5" fmla="*/ 12700 h 8"/>
                  <a:gd name="T6" fmla="*/ 31750 w 21"/>
                  <a:gd name="T7" fmla="*/ 6350 h 8"/>
                  <a:gd name="T8" fmla="*/ 33338 w 21"/>
                  <a:gd name="T9" fmla="*/ 0 h 8"/>
                  <a:gd name="T10" fmla="*/ 25400 w 21"/>
                  <a:gd name="T11" fmla="*/ 0 h 8"/>
                  <a:gd name="T12" fmla="*/ 15875 w 21"/>
                  <a:gd name="T13" fmla="*/ 6350 h 8"/>
                  <a:gd name="T14" fmla="*/ 0 w 21"/>
                  <a:gd name="T15" fmla="*/ 793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8">
                    <a:moveTo>
                      <a:pt x="0" y="5"/>
                    </a:moveTo>
                    <a:lnTo>
                      <a:pt x="2" y="8"/>
                    </a:lnTo>
                    <a:lnTo>
                      <a:pt x="6" y="8"/>
                    </a:lnTo>
                    <a:lnTo>
                      <a:pt x="20" y="4"/>
                    </a:lnTo>
                    <a:lnTo>
                      <a:pt x="21" y="0"/>
                    </a:lnTo>
                    <a:lnTo>
                      <a:pt x="16" y="0"/>
                    </a:lnTo>
                    <a:lnTo>
                      <a:pt x="10" y="4"/>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5" name="Freeform 80"/>
              <p:cNvSpPr/>
              <p:nvPr/>
            </p:nvSpPr>
            <p:spPr bwMode="auto">
              <a:xfrm>
                <a:off x="4892674" y="2032005"/>
                <a:ext cx="11113" cy="7938"/>
              </a:xfrm>
              <a:custGeom>
                <a:avLst/>
                <a:gdLst>
                  <a:gd name="T0" fmla="*/ 1588 w 7"/>
                  <a:gd name="T1" fmla="*/ 4763 h 5"/>
                  <a:gd name="T2" fmla="*/ 0 w 7"/>
                  <a:gd name="T3" fmla="*/ 7938 h 5"/>
                  <a:gd name="T4" fmla="*/ 7938 w 7"/>
                  <a:gd name="T5" fmla="*/ 7938 h 5"/>
                  <a:gd name="T6" fmla="*/ 11113 w 7"/>
                  <a:gd name="T7" fmla="*/ 4763 h 5"/>
                  <a:gd name="T8" fmla="*/ 9525 w 7"/>
                  <a:gd name="T9" fmla="*/ 0 h 5"/>
                  <a:gd name="T10" fmla="*/ 1588 w 7"/>
                  <a:gd name="T11" fmla="*/ 476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1" y="3"/>
                    </a:moveTo>
                    <a:lnTo>
                      <a:pt x="0" y="5"/>
                    </a:lnTo>
                    <a:lnTo>
                      <a:pt x="5" y="5"/>
                    </a:lnTo>
                    <a:lnTo>
                      <a:pt x="7" y="3"/>
                    </a:lnTo>
                    <a:lnTo>
                      <a:pt x="6" y="0"/>
                    </a:ln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6" name="Freeform 81"/>
              <p:cNvSpPr/>
              <p:nvPr/>
            </p:nvSpPr>
            <p:spPr bwMode="auto">
              <a:xfrm>
                <a:off x="4872036" y="2030417"/>
                <a:ext cx="9525" cy="9525"/>
              </a:xfrm>
              <a:custGeom>
                <a:avLst/>
                <a:gdLst>
                  <a:gd name="T0" fmla="*/ 7938 w 6"/>
                  <a:gd name="T1" fmla="*/ 0 h 6"/>
                  <a:gd name="T2" fmla="*/ 9525 w 6"/>
                  <a:gd name="T3" fmla="*/ 4763 h 6"/>
                  <a:gd name="T4" fmla="*/ 9525 w 6"/>
                  <a:gd name="T5" fmla="*/ 7938 h 6"/>
                  <a:gd name="T6" fmla="*/ 3175 w 6"/>
                  <a:gd name="T7" fmla="*/ 9525 h 6"/>
                  <a:gd name="T8" fmla="*/ 0 w 6"/>
                  <a:gd name="T9" fmla="*/ 6350 h 6"/>
                  <a:gd name="T10" fmla="*/ 7938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5" y="0"/>
                    </a:moveTo>
                    <a:lnTo>
                      <a:pt x="6" y="3"/>
                    </a:lnTo>
                    <a:lnTo>
                      <a:pt x="6" y="5"/>
                    </a:lnTo>
                    <a:lnTo>
                      <a:pt x="2" y="6"/>
                    </a:lnTo>
                    <a:lnTo>
                      <a:pt x="0" y="4"/>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7" name="Freeform 82"/>
              <p:cNvSpPr/>
              <p:nvPr/>
            </p:nvSpPr>
            <p:spPr bwMode="auto">
              <a:xfrm>
                <a:off x="4856161" y="2032005"/>
                <a:ext cx="11113" cy="6350"/>
              </a:xfrm>
              <a:custGeom>
                <a:avLst/>
                <a:gdLst>
                  <a:gd name="T0" fmla="*/ 11113 w 7"/>
                  <a:gd name="T1" fmla="*/ 0 h 4"/>
                  <a:gd name="T2" fmla="*/ 11113 w 7"/>
                  <a:gd name="T3" fmla="*/ 6350 h 4"/>
                  <a:gd name="T4" fmla="*/ 0 w 7"/>
                  <a:gd name="T5" fmla="*/ 6350 h 4"/>
                  <a:gd name="T6" fmla="*/ 0 w 7"/>
                  <a:gd name="T7" fmla="*/ 3175 h 4"/>
                  <a:gd name="T8" fmla="*/ 11113 w 7"/>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7" y="0"/>
                    </a:moveTo>
                    <a:lnTo>
                      <a:pt x="7" y="4"/>
                    </a:lnTo>
                    <a:lnTo>
                      <a:pt x="0" y="4"/>
                    </a:lnTo>
                    <a:lnTo>
                      <a:pt x="0"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8" name="Freeform 83"/>
              <p:cNvSpPr/>
              <p:nvPr/>
            </p:nvSpPr>
            <p:spPr bwMode="auto">
              <a:xfrm>
                <a:off x="4851398" y="2043117"/>
                <a:ext cx="20638" cy="7938"/>
              </a:xfrm>
              <a:custGeom>
                <a:avLst/>
                <a:gdLst>
                  <a:gd name="T0" fmla="*/ 1588 w 13"/>
                  <a:gd name="T1" fmla="*/ 7938 h 5"/>
                  <a:gd name="T2" fmla="*/ 0 w 13"/>
                  <a:gd name="T3" fmla="*/ 3175 h 5"/>
                  <a:gd name="T4" fmla="*/ 4763 w 13"/>
                  <a:gd name="T5" fmla="*/ 0 h 5"/>
                  <a:gd name="T6" fmla="*/ 15875 w 13"/>
                  <a:gd name="T7" fmla="*/ 0 h 5"/>
                  <a:gd name="T8" fmla="*/ 20638 w 13"/>
                  <a:gd name="T9" fmla="*/ 4763 h 5"/>
                  <a:gd name="T10" fmla="*/ 1588 w 13"/>
                  <a:gd name="T11" fmla="*/ 793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5">
                    <a:moveTo>
                      <a:pt x="1" y="5"/>
                    </a:moveTo>
                    <a:lnTo>
                      <a:pt x="0" y="2"/>
                    </a:lnTo>
                    <a:lnTo>
                      <a:pt x="3" y="0"/>
                    </a:lnTo>
                    <a:lnTo>
                      <a:pt x="10" y="0"/>
                    </a:lnTo>
                    <a:lnTo>
                      <a:pt x="13" y="3"/>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79" name="Freeform 84"/>
              <p:cNvSpPr/>
              <p:nvPr/>
            </p:nvSpPr>
            <p:spPr bwMode="auto">
              <a:xfrm>
                <a:off x="4829174" y="2054231"/>
                <a:ext cx="26988" cy="11113"/>
              </a:xfrm>
              <a:custGeom>
                <a:avLst/>
                <a:gdLst>
                  <a:gd name="T0" fmla="*/ 0 w 17"/>
                  <a:gd name="T1" fmla="*/ 7938 h 7"/>
                  <a:gd name="T2" fmla="*/ 6350 w 17"/>
                  <a:gd name="T3" fmla="*/ 3175 h 7"/>
                  <a:gd name="T4" fmla="*/ 15875 w 17"/>
                  <a:gd name="T5" fmla="*/ 0 h 7"/>
                  <a:gd name="T6" fmla="*/ 26988 w 17"/>
                  <a:gd name="T7" fmla="*/ 0 h 7"/>
                  <a:gd name="T8" fmla="*/ 26988 w 17"/>
                  <a:gd name="T9" fmla="*/ 4763 h 7"/>
                  <a:gd name="T10" fmla="*/ 15875 w 17"/>
                  <a:gd name="T11" fmla="*/ 11113 h 7"/>
                  <a:gd name="T12" fmla="*/ 0 w 17"/>
                  <a:gd name="T13" fmla="*/ 7938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
                    <a:moveTo>
                      <a:pt x="0" y="5"/>
                    </a:moveTo>
                    <a:lnTo>
                      <a:pt x="4" y="2"/>
                    </a:lnTo>
                    <a:lnTo>
                      <a:pt x="10" y="0"/>
                    </a:lnTo>
                    <a:lnTo>
                      <a:pt x="17" y="0"/>
                    </a:lnTo>
                    <a:lnTo>
                      <a:pt x="17" y="3"/>
                    </a:lnTo>
                    <a:lnTo>
                      <a:pt x="10" y="7"/>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0" name="Freeform 85"/>
              <p:cNvSpPr/>
              <p:nvPr/>
            </p:nvSpPr>
            <p:spPr bwMode="auto">
              <a:xfrm>
                <a:off x="4803774" y="2066931"/>
                <a:ext cx="30163" cy="15875"/>
              </a:xfrm>
              <a:custGeom>
                <a:avLst/>
                <a:gdLst>
                  <a:gd name="T0" fmla="*/ 17463 w 19"/>
                  <a:gd name="T1" fmla="*/ 0 h 10"/>
                  <a:gd name="T2" fmla="*/ 30163 w 19"/>
                  <a:gd name="T3" fmla="*/ 1588 h 10"/>
                  <a:gd name="T4" fmla="*/ 22225 w 19"/>
                  <a:gd name="T5" fmla="*/ 7938 h 10"/>
                  <a:gd name="T6" fmla="*/ 15875 w 19"/>
                  <a:gd name="T7" fmla="*/ 14288 h 10"/>
                  <a:gd name="T8" fmla="*/ 4763 w 19"/>
                  <a:gd name="T9" fmla="*/ 15875 h 10"/>
                  <a:gd name="T10" fmla="*/ 0 w 19"/>
                  <a:gd name="T11" fmla="*/ 14288 h 10"/>
                  <a:gd name="T12" fmla="*/ 3175 w 19"/>
                  <a:gd name="T13" fmla="*/ 6350 h 10"/>
                  <a:gd name="T14" fmla="*/ 17463 w 19"/>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0">
                    <a:moveTo>
                      <a:pt x="11" y="0"/>
                    </a:moveTo>
                    <a:lnTo>
                      <a:pt x="19" y="1"/>
                    </a:lnTo>
                    <a:lnTo>
                      <a:pt x="14" y="5"/>
                    </a:lnTo>
                    <a:lnTo>
                      <a:pt x="10" y="9"/>
                    </a:lnTo>
                    <a:lnTo>
                      <a:pt x="3" y="10"/>
                    </a:lnTo>
                    <a:lnTo>
                      <a:pt x="0" y="9"/>
                    </a:lnTo>
                    <a:lnTo>
                      <a:pt x="2" y="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1" name="Freeform 86"/>
              <p:cNvSpPr/>
              <p:nvPr/>
            </p:nvSpPr>
            <p:spPr bwMode="auto">
              <a:xfrm>
                <a:off x="4767261" y="2074867"/>
                <a:ext cx="26988" cy="14288"/>
              </a:xfrm>
              <a:custGeom>
                <a:avLst/>
                <a:gdLst>
                  <a:gd name="T0" fmla="*/ 26988 w 17"/>
                  <a:gd name="T1" fmla="*/ 0 h 9"/>
                  <a:gd name="T2" fmla="*/ 19050 w 17"/>
                  <a:gd name="T3" fmla="*/ 1588 h 9"/>
                  <a:gd name="T4" fmla="*/ 3175 w 17"/>
                  <a:gd name="T5" fmla="*/ 6350 h 9"/>
                  <a:gd name="T6" fmla="*/ 0 w 17"/>
                  <a:gd name="T7" fmla="*/ 9525 h 9"/>
                  <a:gd name="T8" fmla="*/ 7938 w 17"/>
                  <a:gd name="T9" fmla="*/ 14288 h 9"/>
                  <a:gd name="T10" fmla="*/ 14288 w 17"/>
                  <a:gd name="T11" fmla="*/ 9525 h 9"/>
                  <a:gd name="T12" fmla="*/ 26988 w 17"/>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
                    <a:moveTo>
                      <a:pt x="17" y="0"/>
                    </a:moveTo>
                    <a:lnTo>
                      <a:pt x="12" y="1"/>
                    </a:lnTo>
                    <a:lnTo>
                      <a:pt x="2" y="4"/>
                    </a:lnTo>
                    <a:lnTo>
                      <a:pt x="0" y="6"/>
                    </a:lnTo>
                    <a:lnTo>
                      <a:pt x="5" y="9"/>
                    </a:lnTo>
                    <a:lnTo>
                      <a:pt x="9" y="6"/>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2" name="Freeform 87"/>
              <p:cNvSpPr/>
              <p:nvPr/>
            </p:nvSpPr>
            <p:spPr bwMode="auto">
              <a:xfrm>
                <a:off x="4770436" y="2093918"/>
                <a:ext cx="30163" cy="22225"/>
              </a:xfrm>
              <a:custGeom>
                <a:avLst/>
                <a:gdLst>
                  <a:gd name="T0" fmla="*/ 6350 w 19"/>
                  <a:gd name="T1" fmla="*/ 0 h 14"/>
                  <a:gd name="T2" fmla="*/ 4763 w 19"/>
                  <a:gd name="T3" fmla="*/ 9525 h 14"/>
                  <a:gd name="T4" fmla="*/ 0 w 19"/>
                  <a:gd name="T5" fmla="*/ 17463 h 14"/>
                  <a:gd name="T6" fmla="*/ 4763 w 19"/>
                  <a:gd name="T7" fmla="*/ 22225 h 14"/>
                  <a:gd name="T8" fmla="*/ 12700 w 19"/>
                  <a:gd name="T9" fmla="*/ 17463 h 14"/>
                  <a:gd name="T10" fmla="*/ 20638 w 19"/>
                  <a:gd name="T11" fmla="*/ 7938 h 14"/>
                  <a:gd name="T12" fmla="*/ 30163 w 19"/>
                  <a:gd name="T13" fmla="*/ 1588 h 14"/>
                  <a:gd name="T14" fmla="*/ 23813 w 19"/>
                  <a:gd name="T15" fmla="*/ 0 h 14"/>
                  <a:gd name="T16" fmla="*/ 14288 w 19"/>
                  <a:gd name="T17" fmla="*/ 1588 h 14"/>
                  <a:gd name="T18" fmla="*/ 6350 w 1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4">
                    <a:moveTo>
                      <a:pt x="4" y="0"/>
                    </a:moveTo>
                    <a:lnTo>
                      <a:pt x="3" y="6"/>
                    </a:lnTo>
                    <a:lnTo>
                      <a:pt x="0" y="11"/>
                    </a:lnTo>
                    <a:lnTo>
                      <a:pt x="3" y="14"/>
                    </a:lnTo>
                    <a:lnTo>
                      <a:pt x="8" y="11"/>
                    </a:lnTo>
                    <a:lnTo>
                      <a:pt x="13" y="5"/>
                    </a:lnTo>
                    <a:lnTo>
                      <a:pt x="19" y="1"/>
                    </a:lnTo>
                    <a:lnTo>
                      <a:pt x="15" y="0"/>
                    </a:lnTo>
                    <a:lnTo>
                      <a:pt x="9" y="1"/>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3" name="Freeform 88"/>
              <p:cNvSpPr/>
              <p:nvPr/>
            </p:nvSpPr>
            <p:spPr bwMode="auto">
              <a:xfrm>
                <a:off x="4748211" y="2093918"/>
                <a:ext cx="14288" cy="4763"/>
              </a:xfrm>
              <a:custGeom>
                <a:avLst/>
                <a:gdLst>
                  <a:gd name="T0" fmla="*/ 0 w 9"/>
                  <a:gd name="T1" fmla="*/ 3175 h 3"/>
                  <a:gd name="T2" fmla="*/ 4763 w 9"/>
                  <a:gd name="T3" fmla="*/ 0 h 3"/>
                  <a:gd name="T4" fmla="*/ 14288 w 9"/>
                  <a:gd name="T5" fmla="*/ 0 h 3"/>
                  <a:gd name="T6" fmla="*/ 14288 w 9"/>
                  <a:gd name="T7" fmla="*/ 3175 h 3"/>
                  <a:gd name="T8" fmla="*/ 4763 w 9"/>
                  <a:gd name="T9" fmla="*/ 4763 h 3"/>
                  <a:gd name="T10" fmla="*/ 0 w 9"/>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3">
                    <a:moveTo>
                      <a:pt x="0" y="2"/>
                    </a:moveTo>
                    <a:lnTo>
                      <a:pt x="3" y="0"/>
                    </a:lnTo>
                    <a:lnTo>
                      <a:pt x="9" y="0"/>
                    </a:lnTo>
                    <a:lnTo>
                      <a:pt x="9" y="2"/>
                    </a:lnTo>
                    <a:lnTo>
                      <a:pt x="3" y="3"/>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4" name="Freeform 89"/>
              <p:cNvSpPr/>
              <p:nvPr/>
            </p:nvSpPr>
            <p:spPr bwMode="auto">
              <a:xfrm>
                <a:off x="4748211" y="2109792"/>
                <a:ext cx="12700" cy="7938"/>
              </a:xfrm>
              <a:custGeom>
                <a:avLst/>
                <a:gdLst>
                  <a:gd name="T0" fmla="*/ 1588 w 8"/>
                  <a:gd name="T1" fmla="*/ 7938 h 5"/>
                  <a:gd name="T2" fmla="*/ 0 w 8"/>
                  <a:gd name="T3" fmla="*/ 3175 h 5"/>
                  <a:gd name="T4" fmla="*/ 6350 w 8"/>
                  <a:gd name="T5" fmla="*/ 0 h 5"/>
                  <a:gd name="T6" fmla="*/ 12700 w 8"/>
                  <a:gd name="T7" fmla="*/ 0 h 5"/>
                  <a:gd name="T8" fmla="*/ 11113 w 8"/>
                  <a:gd name="T9" fmla="*/ 1588 h 5"/>
                  <a:gd name="T10" fmla="*/ 1588 w 8"/>
                  <a:gd name="T11" fmla="*/ 793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1" y="5"/>
                    </a:moveTo>
                    <a:lnTo>
                      <a:pt x="0" y="2"/>
                    </a:lnTo>
                    <a:lnTo>
                      <a:pt x="4" y="0"/>
                    </a:lnTo>
                    <a:lnTo>
                      <a:pt x="8" y="0"/>
                    </a:lnTo>
                    <a:lnTo>
                      <a:pt x="7" y="1"/>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5" name="Freeform 90"/>
              <p:cNvSpPr/>
              <p:nvPr/>
            </p:nvSpPr>
            <p:spPr bwMode="auto">
              <a:xfrm>
                <a:off x="4710111" y="2117730"/>
                <a:ext cx="23813" cy="15875"/>
              </a:xfrm>
              <a:custGeom>
                <a:avLst/>
                <a:gdLst>
                  <a:gd name="T0" fmla="*/ 23813 w 15"/>
                  <a:gd name="T1" fmla="*/ 0 h 10"/>
                  <a:gd name="T2" fmla="*/ 15875 w 15"/>
                  <a:gd name="T3" fmla="*/ 0 h 10"/>
                  <a:gd name="T4" fmla="*/ 0 w 15"/>
                  <a:gd name="T5" fmla="*/ 7938 h 10"/>
                  <a:gd name="T6" fmla="*/ 0 w 15"/>
                  <a:gd name="T7" fmla="*/ 15875 h 10"/>
                  <a:gd name="T8" fmla="*/ 3175 w 15"/>
                  <a:gd name="T9" fmla="*/ 9525 h 10"/>
                  <a:gd name="T10" fmla="*/ 15875 w 15"/>
                  <a:gd name="T11" fmla="*/ 6350 h 10"/>
                  <a:gd name="T12" fmla="*/ 23813 w 15"/>
                  <a:gd name="T13" fmla="*/ 1588 h 10"/>
                  <a:gd name="T14" fmla="*/ 23813 w 15"/>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0">
                    <a:moveTo>
                      <a:pt x="15" y="0"/>
                    </a:moveTo>
                    <a:lnTo>
                      <a:pt x="10" y="0"/>
                    </a:lnTo>
                    <a:lnTo>
                      <a:pt x="0" y="5"/>
                    </a:lnTo>
                    <a:lnTo>
                      <a:pt x="0" y="10"/>
                    </a:lnTo>
                    <a:lnTo>
                      <a:pt x="2" y="6"/>
                    </a:lnTo>
                    <a:lnTo>
                      <a:pt x="10" y="4"/>
                    </a:lnTo>
                    <a:lnTo>
                      <a:pt x="15"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6" name="Freeform 91"/>
              <p:cNvSpPr/>
              <p:nvPr/>
            </p:nvSpPr>
            <p:spPr bwMode="auto">
              <a:xfrm>
                <a:off x="4878386" y="2519368"/>
                <a:ext cx="7938" cy="9525"/>
              </a:xfrm>
              <a:custGeom>
                <a:avLst/>
                <a:gdLst>
                  <a:gd name="T0" fmla="*/ 6350 w 5"/>
                  <a:gd name="T1" fmla="*/ 9525 h 6"/>
                  <a:gd name="T2" fmla="*/ 0 w 5"/>
                  <a:gd name="T3" fmla="*/ 4763 h 6"/>
                  <a:gd name="T4" fmla="*/ 0 w 5"/>
                  <a:gd name="T5" fmla="*/ 0 h 6"/>
                  <a:gd name="T6" fmla="*/ 7938 w 5"/>
                  <a:gd name="T7" fmla="*/ 0 h 6"/>
                  <a:gd name="T8" fmla="*/ 6350 w 5"/>
                  <a:gd name="T9" fmla="*/ 95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4" y="6"/>
                    </a:moveTo>
                    <a:lnTo>
                      <a:pt x="0" y="3"/>
                    </a:lnTo>
                    <a:lnTo>
                      <a:pt x="0" y="0"/>
                    </a:lnTo>
                    <a:lnTo>
                      <a:pt x="5" y="0"/>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7" name="Freeform 92"/>
              <p:cNvSpPr/>
              <p:nvPr/>
            </p:nvSpPr>
            <p:spPr bwMode="auto">
              <a:xfrm>
                <a:off x="4843461" y="2636844"/>
                <a:ext cx="15875" cy="28575"/>
              </a:xfrm>
              <a:custGeom>
                <a:avLst/>
                <a:gdLst>
                  <a:gd name="T0" fmla="*/ 1588 w 10"/>
                  <a:gd name="T1" fmla="*/ 17463 h 18"/>
                  <a:gd name="T2" fmla="*/ 0 w 10"/>
                  <a:gd name="T3" fmla="*/ 7938 h 18"/>
                  <a:gd name="T4" fmla="*/ 6350 w 10"/>
                  <a:gd name="T5" fmla="*/ 0 h 18"/>
                  <a:gd name="T6" fmla="*/ 15875 w 10"/>
                  <a:gd name="T7" fmla="*/ 3175 h 18"/>
                  <a:gd name="T8" fmla="*/ 14288 w 10"/>
                  <a:gd name="T9" fmla="*/ 22225 h 18"/>
                  <a:gd name="T10" fmla="*/ 6350 w 10"/>
                  <a:gd name="T11" fmla="*/ 28575 h 18"/>
                  <a:gd name="T12" fmla="*/ 1588 w 10"/>
                  <a:gd name="T13" fmla="*/ 17463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8">
                    <a:moveTo>
                      <a:pt x="1" y="11"/>
                    </a:moveTo>
                    <a:lnTo>
                      <a:pt x="0" y="5"/>
                    </a:lnTo>
                    <a:lnTo>
                      <a:pt x="4" y="0"/>
                    </a:lnTo>
                    <a:lnTo>
                      <a:pt x="10" y="2"/>
                    </a:lnTo>
                    <a:lnTo>
                      <a:pt x="9" y="14"/>
                    </a:lnTo>
                    <a:lnTo>
                      <a:pt x="4" y="18"/>
                    </a:ln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8" name="Freeform 93"/>
              <p:cNvSpPr/>
              <p:nvPr/>
            </p:nvSpPr>
            <p:spPr bwMode="auto">
              <a:xfrm>
                <a:off x="4933949" y="2601918"/>
                <a:ext cx="33338" cy="28575"/>
              </a:xfrm>
              <a:custGeom>
                <a:avLst/>
                <a:gdLst>
                  <a:gd name="T0" fmla="*/ 33338 w 21"/>
                  <a:gd name="T1" fmla="*/ 9525 h 18"/>
                  <a:gd name="T2" fmla="*/ 28575 w 21"/>
                  <a:gd name="T3" fmla="*/ 3175 h 18"/>
                  <a:gd name="T4" fmla="*/ 14288 w 21"/>
                  <a:gd name="T5" fmla="*/ 0 h 18"/>
                  <a:gd name="T6" fmla="*/ 0 w 21"/>
                  <a:gd name="T7" fmla="*/ 9525 h 18"/>
                  <a:gd name="T8" fmla="*/ 3175 w 21"/>
                  <a:gd name="T9" fmla="*/ 28575 h 18"/>
                  <a:gd name="T10" fmla="*/ 11113 w 21"/>
                  <a:gd name="T11" fmla="*/ 26988 h 18"/>
                  <a:gd name="T12" fmla="*/ 14288 w 21"/>
                  <a:gd name="T13" fmla="*/ 20638 h 18"/>
                  <a:gd name="T14" fmla="*/ 33338 w 21"/>
                  <a:gd name="T15" fmla="*/ 9525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8">
                    <a:moveTo>
                      <a:pt x="21" y="6"/>
                    </a:moveTo>
                    <a:lnTo>
                      <a:pt x="18" y="2"/>
                    </a:lnTo>
                    <a:lnTo>
                      <a:pt x="9" y="0"/>
                    </a:lnTo>
                    <a:lnTo>
                      <a:pt x="0" y="6"/>
                    </a:lnTo>
                    <a:lnTo>
                      <a:pt x="2" y="18"/>
                    </a:lnTo>
                    <a:lnTo>
                      <a:pt x="7" y="17"/>
                    </a:lnTo>
                    <a:lnTo>
                      <a:pt x="9" y="13"/>
                    </a:lnTo>
                    <a:lnTo>
                      <a:pt x="2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89" name="Freeform 94"/>
              <p:cNvSpPr/>
              <p:nvPr/>
            </p:nvSpPr>
            <p:spPr bwMode="auto">
              <a:xfrm>
                <a:off x="4938711" y="2579693"/>
                <a:ext cx="15875" cy="14288"/>
              </a:xfrm>
              <a:custGeom>
                <a:avLst/>
                <a:gdLst>
                  <a:gd name="T0" fmla="*/ 7938 w 10"/>
                  <a:gd name="T1" fmla="*/ 0 h 9"/>
                  <a:gd name="T2" fmla="*/ 15875 w 10"/>
                  <a:gd name="T3" fmla="*/ 1588 h 9"/>
                  <a:gd name="T4" fmla="*/ 15875 w 10"/>
                  <a:gd name="T5" fmla="*/ 7938 h 9"/>
                  <a:gd name="T6" fmla="*/ 6350 w 10"/>
                  <a:gd name="T7" fmla="*/ 14288 h 9"/>
                  <a:gd name="T8" fmla="*/ 0 w 10"/>
                  <a:gd name="T9" fmla="*/ 6350 h 9"/>
                  <a:gd name="T10" fmla="*/ 7938 w 10"/>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9">
                    <a:moveTo>
                      <a:pt x="5" y="0"/>
                    </a:moveTo>
                    <a:lnTo>
                      <a:pt x="10" y="1"/>
                    </a:lnTo>
                    <a:lnTo>
                      <a:pt x="10" y="5"/>
                    </a:lnTo>
                    <a:lnTo>
                      <a:pt x="4" y="9"/>
                    </a:lnTo>
                    <a:lnTo>
                      <a:pt x="0" y="4"/>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0" name="Freeform 95"/>
              <p:cNvSpPr/>
              <p:nvPr/>
            </p:nvSpPr>
            <p:spPr bwMode="auto">
              <a:xfrm>
                <a:off x="4794249" y="2668593"/>
                <a:ext cx="17463" cy="38100"/>
              </a:xfrm>
              <a:custGeom>
                <a:avLst/>
                <a:gdLst>
                  <a:gd name="T0" fmla="*/ 45840 w 8"/>
                  <a:gd name="T1" fmla="*/ 12032 h 19"/>
                  <a:gd name="T2" fmla="*/ 30560 w 8"/>
                  <a:gd name="T3" fmla="*/ 16042 h 19"/>
                  <a:gd name="T4" fmla="*/ 24012 w 8"/>
                  <a:gd name="T5" fmla="*/ 36095 h 19"/>
                  <a:gd name="T6" fmla="*/ 0 w 8"/>
                  <a:gd name="T7" fmla="*/ 76200 h 19"/>
                  <a:gd name="T8" fmla="*/ 17463 w 8"/>
                  <a:gd name="T9" fmla="*/ 74195 h 19"/>
                  <a:gd name="T10" fmla="*/ 45840 w 8"/>
                  <a:gd name="T11" fmla="*/ 12032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9">
                    <a:moveTo>
                      <a:pt x="8" y="3"/>
                    </a:moveTo>
                    <a:cubicBezTo>
                      <a:pt x="5" y="4"/>
                      <a:pt x="5" y="4"/>
                      <a:pt x="5" y="4"/>
                    </a:cubicBezTo>
                    <a:cubicBezTo>
                      <a:pt x="5" y="4"/>
                      <a:pt x="6" y="0"/>
                      <a:pt x="4" y="9"/>
                    </a:cubicBezTo>
                    <a:cubicBezTo>
                      <a:pt x="1" y="18"/>
                      <a:pt x="0" y="19"/>
                      <a:pt x="0" y="19"/>
                    </a:cubicBezTo>
                    <a:cubicBezTo>
                      <a:pt x="3" y="18"/>
                      <a:pt x="3" y="18"/>
                      <a:pt x="3" y="18"/>
                    </a:cubicBezTo>
                    <a:lnTo>
                      <a:pt x="8"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1" name="Freeform 96"/>
              <p:cNvSpPr/>
              <p:nvPr/>
            </p:nvSpPr>
            <p:spPr bwMode="auto">
              <a:xfrm>
                <a:off x="4597399" y="2647956"/>
                <a:ext cx="55562" cy="50800"/>
              </a:xfrm>
              <a:custGeom>
                <a:avLst/>
                <a:gdLst>
                  <a:gd name="T0" fmla="*/ 0 w 35"/>
                  <a:gd name="T1" fmla="*/ 50800 h 32"/>
                  <a:gd name="T2" fmla="*/ 11113 w 35"/>
                  <a:gd name="T3" fmla="*/ 41275 h 32"/>
                  <a:gd name="T4" fmla="*/ 23813 w 35"/>
                  <a:gd name="T5" fmla="*/ 36513 h 32"/>
                  <a:gd name="T6" fmla="*/ 31750 w 35"/>
                  <a:gd name="T7" fmla="*/ 28575 h 32"/>
                  <a:gd name="T8" fmla="*/ 52388 w 35"/>
                  <a:gd name="T9" fmla="*/ 26988 h 32"/>
                  <a:gd name="T10" fmla="*/ 55563 w 35"/>
                  <a:gd name="T11" fmla="*/ 17463 h 32"/>
                  <a:gd name="T12" fmla="*/ 55563 w 35"/>
                  <a:gd name="T13" fmla="*/ 0 h 32"/>
                  <a:gd name="T14" fmla="*/ 41275 w 35"/>
                  <a:gd name="T15" fmla="*/ 4763 h 32"/>
                  <a:gd name="T16" fmla="*/ 33338 w 35"/>
                  <a:gd name="T17" fmla="*/ 12700 h 32"/>
                  <a:gd name="T18" fmla="*/ 23813 w 35"/>
                  <a:gd name="T19" fmla="*/ 20638 h 32"/>
                  <a:gd name="T20" fmla="*/ 11113 w 35"/>
                  <a:gd name="T21" fmla="*/ 25400 h 32"/>
                  <a:gd name="T22" fmla="*/ 1588 w 35"/>
                  <a:gd name="T23" fmla="*/ 36513 h 32"/>
                  <a:gd name="T24" fmla="*/ 0 w 35"/>
                  <a:gd name="T25" fmla="*/ 5080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2">
                    <a:moveTo>
                      <a:pt x="0" y="32"/>
                    </a:moveTo>
                    <a:lnTo>
                      <a:pt x="7" y="26"/>
                    </a:lnTo>
                    <a:lnTo>
                      <a:pt x="15" y="23"/>
                    </a:lnTo>
                    <a:lnTo>
                      <a:pt x="20" y="18"/>
                    </a:lnTo>
                    <a:lnTo>
                      <a:pt x="33" y="17"/>
                    </a:lnTo>
                    <a:lnTo>
                      <a:pt x="35" y="11"/>
                    </a:lnTo>
                    <a:lnTo>
                      <a:pt x="35" y="0"/>
                    </a:lnTo>
                    <a:lnTo>
                      <a:pt x="26" y="3"/>
                    </a:lnTo>
                    <a:lnTo>
                      <a:pt x="21" y="8"/>
                    </a:lnTo>
                    <a:lnTo>
                      <a:pt x="15" y="13"/>
                    </a:lnTo>
                    <a:lnTo>
                      <a:pt x="7" y="16"/>
                    </a:lnTo>
                    <a:lnTo>
                      <a:pt x="1" y="23"/>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2" name="Freeform 97"/>
              <p:cNvSpPr/>
              <p:nvPr/>
            </p:nvSpPr>
            <p:spPr bwMode="auto">
              <a:xfrm>
                <a:off x="4664074" y="2725743"/>
                <a:ext cx="38100" cy="36514"/>
              </a:xfrm>
              <a:custGeom>
                <a:avLst/>
                <a:gdLst>
                  <a:gd name="T0" fmla="*/ 14288 w 24"/>
                  <a:gd name="T1" fmla="*/ 6350 h 23"/>
                  <a:gd name="T2" fmla="*/ 3175 w 24"/>
                  <a:gd name="T3" fmla="*/ 7938 h 23"/>
                  <a:gd name="T4" fmla="*/ 0 w 24"/>
                  <a:gd name="T5" fmla="*/ 14288 h 23"/>
                  <a:gd name="T6" fmla="*/ 7938 w 24"/>
                  <a:gd name="T7" fmla="*/ 25400 h 23"/>
                  <a:gd name="T8" fmla="*/ 14288 w 24"/>
                  <a:gd name="T9" fmla="*/ 30163 h 23"/>
                  <a:gd name="T10" fmla="*/ 22225 w 24"/>
                  <a:gd name="T11" fmla="*/ 30163 h 23"/>
                  <a:gd name="T12" fmla="*/ 25400 w 24"/>
                  <a:gd name="T13" fmla="*/ 36513 h 23"/>
                  <a:gd name="T14" fmla="*/ 36513 w 24"/>
                  <a:gd name="T15" fmla="*/ 30163 h 23"/>
                  <a:gd name="T16" fmla="*/ 38100 w 24"/>
                  <a:gd name="T17" fmla="*/ 22225 h 23"/>
                  <a:gd name="T18" fmla="*/ 33338 w 24"/>
                  <a:gd name="T19" fmla="*/ 14288 h 23"/>
                  <a:gd name="T20" fmla="*/ 36513 w 24"/>
                  <a:gd name="T21" fmla="*/ 3175 h 23"/>
                  <a:gd name="T22" fmla="*/ 25400 w 24"/>
                  <a:gd name="T23" fmla="*/ 0 h 23"/>
                  <a:gd name="T24" fmla="*/ 14288 w 24"/>
                  <a:gd name="T25" fmla="*/ 635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23">
                    <a:moveTo>
                      <a:pt x="9" y="4"/>
                    </a:moveTo>
                    <a:lnTo>
                      <a:pt x="2" y="5"/>
                    </a:lnTo>
                    <a:lnTo>
                      <a:pt x="0" y="9"/>
                    </a:lnTo>
                    <a:lnTo>
                      <a:pt x="5" y="16"/>
                    </a:lnTo>
                    <a:lnTo>
                      <a:pt x="9" y="19"/>
                    </a:lnTo>
                    <a:lnTo>
                      <a:pt x="14" y="19"/>
                    </a:lnTo>
                    <a:lnTo>
                      <a:pt x="16" y="23"/>
                    </a:lnTo>
                    <a:lnTo>
                      <a:pt x="23" y="19"/>
                    </a:lnTo>
                    <a:lnTo>
                      <a:pt x="24" y="14"/>
                    </a:lnTo>
                    <a:lnTo>
                      <a:pt x="21" y="9"/>
                    </a:lnTo>
                    <a:lnTo>
                      <a:pt x="23" y="2"/>
                    </a:lnTo>
                    <a:lnTo>
                      <a:pt x="16" y="0"/>
                    </a:ln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3" name="Freeform 98"/>
              <p:cNvSpPr/>
              <p:nvPr/>
            </p:nvSpPr>
            <p:spPr bwMode="auto">
              <a:xfrm>
                <a:off x="4691061" y="2763843"/>
                <a:ext cx="17463" cy="9525"/>
              </a:xfrm>
              <a:custGeom>
                <a:avLst/>
                <a:gdLst>
                  <a:gd name="T0" fmla="*/ 0 w 11"/>
                  <a:gd name="T1" fmla="*/ 6350 h 6"/>
                  <a:gd name="T2" fmla="*/ 11113 w 11"/>
                  <a:gd name="T3" fmla="*/ 0 h 6"/>
                  <a:gd name="T4" fmla="*/ 17463 w 11"/>
                  <a:gd name="T5" fmla="*/ 0 h 6"/>
                  <a:gd name="T6" fmla="*/ 12700 w 11"/>
                  <a:gd name="T7" fmla="*/ 4763 h 6"/>
                  <a:gd name="T8" fmla="*/ 4763 w 11"/>
                  <a:gd name="T9" fmla="*/ 9525 h 6"/>
                  <a:gd name="T10" fmla="*/ 0 w 11"/>
                  <a:gd name="T11" fmla="*/ 635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0" y="4"/>
                    </a:moveTo>
                    <a:lnTo>
                      <a:pt x="7" y="0"/>
                    </a:lnTo>
                    <a:lnTo>
                      <a:pt x="11" y="0"/>
                    </a:lnTo>
                    <a:lnTo>
                      <a:pt x="8" y="3"/>
                    </a:lnTo>
                    <a:lnTo>
                      <a:pt x="3" y="6"/>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4" name="Freeform 99"/>
              <p:cNvSpPr/>
              <p:nvPr/>
            </p:nvSpPr>
            <p:spPr bwMode="auto">
              <a:xfrm>
                <a:off x="4667249" y="2765431"/>
                <a:ext cx="15875" cy="12700"/>
              </a:xfrm>
              <a:custGeom>
                <a:avLst/>
                <a:gdLst>
                  <a:gd name="T0" fmla="*/ 0 w 10"/>
                  <a:gd name="T1" fmla="*/ 4763 h 8"/>
                  <a:gd name="T2" fmla="*/ 4763 w 10"/>
                  <a:gd name="T3" fmla="*/ 0 h 8"/>
                  <a:gd name="T4" fmla="*/ 14288 w 10"/>
                  <a:gd name="T5" fmla="*/ 4763 h 8"/>
                  <a:gd name="T6" fmla="*/ 15875 w 10"/>
                  <a:gd name="T7" fmla="*/ 12700 h 8"/>
                  <a:gd name="T8" fmla="*/ 4763 w 10"/>
                  <a:gd name="T9" fmla="*/ 11113 h 8"/>
                  <a:gd name="T10" fmla="*/ 0 w 10"/>
                  <a:gd name="T11" fmla="*/ 4763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8">
                    <a:moveTo>
                      <a:pt x="0" y="3"/>
                    </a:moveTo>
                    <a:lnTo>
                      <a:pt x="3" y="0"/>
                    </a:lnTo>
                    <a:lnTo>
                      <a:pt x="9" y="3"/>
                    </a:lnTo>
                    <a:lnTo>
                      <a:pt x="10" y="8"/>
                    </a:lnTo>
                    <a:lnTo>
                      <a:pt x="3" y="7"/>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5" name="Freeform 100"/>
              <p:cNvSpPr/>
              <p:nvPr/>
            </p:nvSpPr>
            <p:spPr bwMode="auto">
              <a:xfrm>
                <a:off x="4637086" y="2743207"/>
                <a:ext cx="26988" cy="19050"/>
              </a:xfrm>
              <a:custGeom>
                <a:avLst/>
                <a:gdLst>
                  <a:gd name="T0" fmla="*/ 0 w 17"/>
                  <a:gd name="T1" fmla="*/ 3175 h 12"/>
                  <a:gd name="T2" fmla="*/ 7938 w 17"/>
                  <a:gd name="T3" fmla="*/ 0 h 12"/>
                  <a:gd name="T4" fmla="*/ 22225 w 17"/>
                  <a:gd name="T5" fmla="*/ 0 h 12"/>
                  <a:gd name="T6" fmla="*/ 26988 w 17"/>
                  <a:gd name="T7" fmla="*/ 7938 h 12"/>
                  <a:gd name="T8" fmla="*/ 19050 w 17"/>
                  <a:gd name="T9" fmla="*/ 19050 h 12"/>
                  <a:gd name="T10" fmla="*/ 4763 w 17"/>
                  <a:gd name="T11" fmla="*/ 14288 h 12"/>
                  <a:gd name="T12" fmla="*/ 0 w 17"/>
                  <a:gd name="T13" fmla="*/ 317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2">
                    <a:moveTo>
                      <a:pt x="0" y="2"/>
                    </a:moveTo>
                    <a:lnTo>
                      <a:pt x="5" y="0"/>
                    </a:lnTo>
                    <a:lnTo>
                      <a:pt x="14" y="0"/>
                    </a:lnTo>
                    <a:lnTo>
                      <a:pt x="17" y="5"/>
                    </a:lnTo>
                    <a:lnTo>
                      <a:pt x="12" y="12"/>
                    </a:lnTo>
                    <a:lnTo>
                      <a:pt x="3" y="9"/>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6" name="Freeform 101"/>
              <p:cNvSpPr/>
              <p:nvPr/>
            </p:nvSpPr>
            <p:spPr bwMode="auto">
              <a:xfrm>
                <a:off x="4748211" y="2798768"/>
                <a:ext cx="7938" cy="6350"/>
              </a:xfrm>
              <a:custGeom>
                <a:avLst/>
                <a:gdLst>
                  <a:gd name="T0" fmla="*/ 0 w 5"/>
                  <a:gd name="T1" fmla="*/ 6350 h 4"/>
                  <a:gd name="T2" fmla="*/ 7938 w 5"/>
                  <a:gd name="T3" fmla="*/ 0 h 4"/>
                  <a:gd name="T4" fmla="*/ 1588 w 5"/>
                  <a:gd name="T5" fmla="*/ 0 h 4"/>
                  <a:gd name="T6" fmla="*/ 0 w 5"/>
                  <a:gd name="T7" fmla="*/ 635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0" y="4"/>
                    </a:moveTo>
                    <a:lnTo>
                      <a:pt x="5" y="0"/>
                    </a:lnTo>
                    <a:lnTo>
                      <a:pt x="1"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7" name="Freeform 102"/>
              <p:cNvSpPr/>
              <p:nvPr/>
            </p:nvSpPr>
            <p:spPr bwMode="auto">
              <a:xfrm>
                <a:off x="4248149" y="2609857"/>
                <a:ext cx="188913" cy="360364"/>
              </a:xfrm>
              <a:custGeom>
                <a:avLst/>
                <a:gdLst>
                  <a:gd name="T0" fmla="*/ 66675 w 119"/>
                  <a:gd name="T1" fmla="*/ 4763 h 227"/>
                  <a:gd name="T2" fmla="*/ 26988 w 119"/>
                  <a:gd name="T3" fmla="*/ 12700 h 227"/>
                  <a:gd name="T4" fmla="*/ 11113 w 119"/>
                  <a:gd name="T5" fmla="*/ 42863 h 227"/>
                  <a:gd name="T6" fmla="*/ 15875 w 119"/>
                  <a:gd name="T7" fmla="*/ 58738 h 227"/>
                  <a:gd name="T8" fmla="*/ 4763 w 119"/>
                  <a:gd name="T9" fmla="*/ 80963 h 227"/>
                  <a:gd name="T10" fmla="*/ 3175 w 119"/>
                  <a:gd name="T11" fmla="*/ 104775 h 227"/>
                  <a:gd name="T12" fmla="*/ 12700 w 119"/>
                  <a:gd name="T13" fmla="*/ 103188 h 227"/>
                  <a:gd name="T14" fmla="*/ 20638 w 119"/>
                  <a:gd name="T15" fmla="*/ 87313 h 227"/>
                  <a:gd name="T16" fmla="*/ 22225 w 119"/>
                  <a:gd name="T17" fmla="*/ 96838 h 227"/>
                  <a:gd name="T18" fmla="*/ 12700 w 119"/>
                  <a:gd name="T19" fmla="*/ 122238 h 227"/>
                  <a:gd name="T20" fmla="*/ 15875 w 119"/>
                  <a:gd name="T21" fmla="*/ 146050 h 227"/>
                  <a:gd name="T22" fmla="*/ 22225 w 119"/>
                  <a:gd name="T23" fmla="*/ 127000 h 227"/>
                  <a:gd name="T24" fmla="*/ 34925 w 119"/>
                  <a:gd name="T25" fmla="*/ 127000 h 227"/>
                  <a:gd name="T26" fmla="*/ 39688 w 119"/>
                  <a:gd name="T27" fmla="*/ 144463 h 227"/>
                  <a:gd name="T28" fmla="*/ 30163 w 119"/>
                  <a:gd name="T29" fmla="*/ 158750 h 227"/>
                  <a:gd name="T30" fmla="*/ 33338 w 119"/>
                  <a:gd name="T31" fmla="*/ 174625 h 227"/>
                  <a:gd name="T32" fmla="*/ 69850 w 119"/>
                  <a:gd name="T33" fmla="*/ 168275 h 227"/>
                  <a:gd name="T34" fmla="*/ 71438 w 119"/>
                  <a:gd name="T35" fmla="*/ 195263 h 227"/>
                  <a:gd name="T36" fmla="*/ 80963 w 119"/>
                  <a:gd name="T37" fmla="*/ 206375 h 227"/>
                  <a:gd name="T38" fmla="*/ 77788 w 119"/>
                  <a:gd name="T39" fmla="*/ 227013 h 227"/>
                  <a:gd name="T40" fmla="*/ 49213 w 119"/>
                  <a:gd name="T41" fmla="*/ 236538 h 227"/>
                  <a:gd name="T42" fmla="*/ 50800 w 119"/>
                  <a:gd name="T43" fmla="*/ 250825 h 227"/>
                  <a:gd name="T44" fmla="*/ 39688 w 119"/>
                  <a:gd name="T45" fmla="*/ 280988 h 227"/>
                  <a:gd name="T46" fmla="*/ 26988 w 119"/>
                  <a:gd name="T47" fmla="*/ 293688 h 227"/>
                  <a:gd name="T48" fmla="*/ 57150 w 119"/>
                  <a:gd name="T49" fmla="*/ 300038 h 227"/>
                  <a:gd name="T50" fmla="*/ 73025 w 119"/>
                  <a:gd name="T51" fmla="*/ 306388 h 227"/>
                  <a:gd name="T52" fmla="*/ 84138 w 119"/>
                  <a:gd name="T53" fmla="*/ 304800 h 227"/>
                  <a:gd name="T54" fmla="*/ 69850 w 119"/>
                  <a:gd name="T55" fmla="*/ 315913 h 227"/>
                  <a:gd name="T56" fmla="*/ 50800 w 119"/>
                  <a:gd name="T57" fmla="*/ 328613 h 227"/>
                  <a:gd name="T58" fmla="*/ 39688 w 119"/>
                  <a:gd name="T59" fmla="*/ 342900 h 227"/>
                  <a:gd name="T60" fmla="*/ 26988 w 119"/>
                  <a:gd name="T61" fmla="*/ 360363 h 227"/>
                  <a:gd name="T62" fmla="*/ 42863 w 119"/>
                  <a:gd name="T63" fmla="*/ 350838 h 227"/>
                  <a:gd name="T64" fmla="*/ 71438 w 119"/>
                  <a:gd name="T65" fmla="*/ 339725 h 227"/>
                  <a:gd name="T66" fmla="*/ 95250 w 119"/>
                  <a:gd name="T67" fmla="*/ 338138 h 227"/>
                  <a:gd name="T68" fmla="*/ 139700 w 119"/>
                  <a:gd name="T69" fmla="*/ 331788 h 227"/>
                  <a:gd name="T70" fmla="*/ 182563 w 119"/>
                  <a:gd name="T71" fmla="*/ 315913 h 227"/>
                  <a:gd name="T72" fmla="*/ 168275 w 119"/>
                  <a:gd name="T73" fmla="*/ 307975 h 227"/>
                  <a:gd name="T74" fmla="*/ 160338 w 119"/>
                  <a:gd name="T75" fmla="*/ 304800 h 227"/>
                  <a:gd name="T76" fmla="*/ 182563 w 119"/>
                  <a:gd name="T77" fmla="*/ 287338 h 227"/>
                  <a:gd name="T78" fmla="*/ 187325 w 119"/>
                  <a:gd name="T79" fmla="*/ 250825 h 227"/>
                  <a:gd name="T80" fmla="*/ 153988 w 119"/>
                  <a:gd name="T81" fmla="*/ 247650 h 227"/>
                  <a:gd name="T82" fmla="*/ 147638 w 119"/>
                  <a:gd name="T83" fmla="*/ 198438 h 227"/>
                  <a:gd name="T84" fmla="*/ 122238 w 119"/>
                  <a:gd name="T85" fmla="*/ 174625 h 227"/>
                  <a:gd name="T86" fmla="*/ 107950 w 119"/>
                  <a:gd name="T87" fmla="*/ 123825 h 227"/>
                  <a:gd name="T88" fmla="*/ 79375 w 119"/>
                  <a:gd name="T89" fmla="*/ 123825 h 227"/>
                  <a:gd name="T90" fmla="*/ 87313 w 119"/>
                  <a:gd name="T91" fmla="*/ 107950 h 227"/>
                  <a:gd name="T92" fmla="*/ 106363 w 119"/>
                  <a:gd name="T93" fmla="*/ 55563 h 227"/>
                  <a:gd name="T94" fmla="*/ 80963 w 119"/>
                  <a:gd name="T95" fmla="*/ 38100 h 227"/>
                  <a:gd name="T96" fmla="*/ 61913 w 119"/>
                  <a:gd name="T97" fmla="*/ 22225 h 227"/>
                  <a:gd name="T98" fmla="*/ 79375 w 119"/>
                  <a:gd name="T99" fmla="*/ 0 h 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9" h="226">
                    <a:moveTo>
                      <a:pt x="50" y="0"/>
                    </a:moveTo>
                    <a:lnTo>
                      <a:pt x="42" y="3"/>
                    </a:lnTo>
                    <a:lnTo>
                      <a:pt x="22" y="3"/>
                    </a:lnTo>
                    <a:lnTo>
                      <a:pt x="17" y="8"/>
                    </a:lnTo>
                    <a:lnTo>
                      <a:pt x="14" y="20"/>
                    </a:lnTo>
                    <a:lnTo>
                      <a:pt x="7" y="27"/>
                    </a:lnTo>
                    <a:lnTo>
                      <a:pt x="7" y="33"/>
                    </a:lnTo>
                    <a:lnTo>
                      <a:pt x="10" y="37"/>
                    </a:lnTo>
                    <a:lnTo>
                      <a:pt x="10" y="45"/>
                    </a:lnTo>
                    <a:lnTo>
                      <a:pt x="3" y="51"/>
                    </a:lnTo>
                    <a:lnTo>
                      <a:pt x="0" y="59"/>
                    </a:lnTo>
                    <a:lnTo>
                      <a:pt x="2" y="66"/>
                    </a:lnTo>
                    <a:lnTo>
                      <a:pt x="3" y="70"/>
                    </a:lnTo>
                    <a:lnTo>
                      <a:pt x="8" y="65"/>
                    </a:lnTo>
                    <a:lnTo>
                      <a:pt x="8" y="59"/>
                    </a:lnTo>
                    <a:lnTo>
                      <a:pt x="13" y="55"/>
                    </a:lnTo>
                    <a:lnTo>
                      <a:pt x="14" y="57"/>
                    </a:lnTo>
                    <a:lnTo>
                      <a:pt x="14" y="61"/>
                    </a:lnTo>
                    <a:lnTo>
                      <a:pt x="9" y="70"/>
                    </a:lnTo>
                    <a:lnTo>
                      <a:pt x="8" y="77"/>
                    </a:lnTo>
                    <a:lnTo>
                      <a:pt x="8" y="87"/>
                    </a:lnTo>
                    <a:lnTo>
                      <a:pt x="10" y="92"/>
                    </a:lnTo>
                    <a:lnTo>
                      <a:pt x="13" y="88"/>
                    </a:lnTo>
                    <a:lnTo>
                      <a:pt x="14" y="80"/>
                    </a:lnTo>
                    <a:lnTo>
                      <a:pt x="21" y="77"/>
                    </a:lnTo>
                    <a:lnTo>
                      <a:pt x="22" y="80"/>
                    </a:lnTo>
                    <a:lnTo>
                      <a:pt x="22" y="86"/>
                    </a:lnTo>
                    <a:lnTo>
                      <a:pt x="25" y="91"/>
                    </a:lnTo>
                    <a:lnTo>
                      <a:pt x="25" y="96"/>
                    </a:lnTo>
                    <a:lnTo>
                      <a:pt x="19" y="100"/>
                    </a:lnTo>
                    <a:lnTo>
                      <a:pt x="18" y="109"/>
                    </a:lnTo>
                    <a:lnTo>
                      <a:pt x="21" y="110"/>
                    </a:lnTo>
                    <a:lnTo>
                      <a:pt x="37" y="110"/>
                    </a:lnTo>
                    <a:lnTo>
                      <a:pt x="44" y="106"/>
                    </a:lnTo>
                    <a:lnTo>
                      <a:pt x="44" y="116"/>
                    </a:lnTo>
                    <a:lnTo>
                      <a:pt x="45" y="123"/>
                    </a:lnTo>
                    <a:lnTo>
                      <a:pt x="47" y="129"/>
                    </a:lnTo>
                    <a:lnTo>
                      <a:pt x="51" y="130"/>
                    </a:lnTo>
                    <a:lnTo>
                      <a:pt x="53" y="138"/>
                    </a:lnTo>
                    <a:lnTo>
                      <a:pt x="49" y="143"/>
                    </a:lnTo>
                    <a:lnTo>
                      <a:pt x="41" y="147"/>
                    </a:lnTo>
                    <a:lnTo>
                      <a:pt x="31" y="149"/>
                    </a:lnTo>
                    <a:lnTo>
                      <a:pt x="28" y="157"/>
                    </a:lnTo>
                    <a:lnTo>
                      <a:pt x="32" y="158"/>
                    </a:lnTo>
                    <a:lnTo>
                      <a:pt x="30" y="176"/>
                    </a:lnTo>
                    <a:lnTo>
                      <a:pt x="25" y="177"/>
                    </a:lnTo>
                    <a:lnTo>
                      <a:pt x="18" y="180"/>
                    </a:lnTo>
                    <a:lnTo>
                      <a:pt x="17" y="185"/>
                    </a:lnTo>
                    <a:lnTo>
                      <a:pt x="19" y="188"/>
                    </a:lnTo>
                    <a:lnTo>
                      <a:pt x="36" y="189"/>
                    </a:lnTo>
                    <a:lnTo>
                      <a:pt x="40" y="193"/>
                    </a:lnTo>
                    <a:lnTo>
                      <a:pt x="46" y="193"/>
                    </a:lnTo>
                    <a:lnTo>
                      <a:pt x="49" y="192"/>
                    </a:lnTo>
                    <a:lnTo>
                      <a:pt x="53" y="192"/>
                    </a:lnTo>
                    <a:lnTo>
                      <a:pt x="51" y="198"/>
                    </a:lnTo>
                    <a:lnTo>
                      <a:pt x="44" y="199"/>
                    </a:lnTo>
                    <a:lnTo>
                      <a:pt x="33" y="200"/>
                    </a:lnTo>
                    <a:lnTo>
                      <a:pt x="32" y="207"/>
                    </a:lnTo>
                    <a:lnTo>
                      <a:pt x="27" y="208"/>
                    </a:lnTo>
                    <a:lnTo>
                      <a:pt x="25" y="216"/>
                    </a:lnTo>
                    <a:lnTo>
                      <a:pt x="16" y="225"/>
                    </a:lnTo>
                    <a:lnTo>
                      <a:pt x="17" y="227"/>
                    </a:lnTo>
                    <a:lnTo>
                      <a:pt x="22" y="226"/>
                    </a:lnTo>
                    <a:lnTo>
                      <a:pt x="27" y="221"/>
                    </a:lnTo>
                    <a:lnTo>
                      <a:pt x="44" y="220"/>
                    </a:lnTo>
                    <a:lnTo>
                      <a:pt x="45" y="214"/>
                    </a:lnTo>
                    <a:lnTo>
                      <a:pt x="56" y="211"/>
                    </a:lnTo>
                    <a:lnTo>
                      <a:pt x="60" y="213"/>
                    </a:lnTo>
                    <a:lnTo>
                      <a:pt x="81" y="207"/>
                    </a:lnTo>
                    <a:lnTo>
                      <a:pt x="88" y="209"/>
                    </a:lnTo>
                    <a:lnTo>
                      <a:pt x="101" y="209"/>
                    </a:lnTo>
                    <a:lnTo>
                      <a:pt x="115" y="199"/>
                    </a:lnTo>
                    <a:lnTo>
                      <a:pt x="114" y="195"/>
                    </a:lnTo>
                    <a:lnTo>
                      <a:pt x="106" y="194"/>
                    </a:lnTo>
                    <a:lnTo>
                      <a:pt x="100" y="194"/>
                    </a:lnTo>
                    <a:lnTo>
                      <a:pt x="101" y="192"/>
                    </a:lnTo>
                    <a:lnTo>
                      <a:pt x="107" y="190"/>
                    </a:lnTo>
                    <a:lnTo>
                      <a:pt x="115" y="181"/>
                    </a:lnTo>
                    <a:lnTo>
                      <a:pt x="119" y="174"/>
                    </a:lnTo>
                    <a:lnTo>
                      <a:pt x="118" y="158"/>
                    </a:lnTo>
                    <a:lnTo>
                      <a:pt x="104" y="160"/>
                    </a:lnTo>
                    <a:lnTo>
                      <a:pt x="97" y="156"/>
                    </a:lnTo>
                    <a:lnTo>
                      <a:pt x="96" y="130"/>
                    </a:lnTo>
                    <a:lnTo>
                      <a:pt x="93" y="125"/>
                    </a:lnTo>
                    <a:lnTo>
                      <a:pt x="82" y="112"/>
                    </a:lnTo>
                    <a:lnTo>
                      <a:pt x="77" y="110"/>
                    </a:lnTo>
                    <a:lnTo>
                      <a:pt x="74" y="91"/>
                    </a:lnTo>
                    <a:lnTo>
                      <a:pt x="68" y="78"/>
                    </a:lnTo>
                    <a:lnTo>
                      <a:pt x="60" y="74"/>
                    </a:lnTo>
                    <a:lnTo>
                      <a:pt x="50" y="78"/>
                    </a:lnTo>
                    <a:lnTo>
                      <a:pt x="49" y="73"/>
                    </a:lnTo>
                    <a:lnTo>
                      <a:pt x="55" y="68"/>
                    </a:lnTo>
                    <a:lnTo>
                      <a:pt x="55" y="55"/>
                    </a:lnTo>
                    <a:lnTo>
                      <a:pt x="67" y="35"/>
                    </a:lnTo>
                    <a:lnTo>
                      <a:pt x="65" y="26"/>
                    </a:lnTo>
                    <a:lnTo>
                      <a:pt x="51" y="24"/>
                    </a:lnTo>
                    <a:lnTo>
                      <a:pt x="36" y="26"/>
                    </a:lnTo>
                    <a:lnTo>
                      <a:pt x="39" y="14"/>
                    </a:lnTo>
                    <a:lnTo>
                      <a:pt x="47" y="6"/>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8" name="Freeform 103"/>
              <p:cNvSpPr/>
              <p:nvPr/>
            </p:nvSpPr>
            <p:spPr bwMode="auto">
              <a:xfrm>
                <a:off x="4291011" y="2801944"/>
                <a:ext cx="7938" cy="14288"/>
              </a:xfrm>
              <a:custGeom>
                <a:avLst/>
                <a:gdLst>
                  <a:gd name="T0" fmla="*/ 4763 w 5"/>
                  <a:gd name="T1" fmla="*/ 14288 h 9"/>
                  <a:gd name="T2" fmla="*/ 0 w 5"/>
                  <a:gd name="T3" fmla="*/ 11113 h 9"/>
                  <a:gd name="T4" fmla="*/ 0 w 5"/>
                  <a:gd name="T5" fmla="*/ 4763 h 9"/>
                  <a:gd name="T6" fmla="*/ 7938 w 5"/>
                  <a:gd name="T7" fmla="*/ 0 h 9"/>
                  <a:gd name="T8" fmla="*/ 7938 w 5"/>
                  <a:gd name="T9" fmla="*/ 6350 h 9"/>
                  <a:gd name="T10" fmla="*/ 4763 w 5"/>
                  <a:gd name="T11" fmla="*/ 1428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3" y="9"/>
                    </a:moveTo>
                    <a:lnTo>
                      <a:pt x="0" y="7"/>
                    </a:lnTo>
                    <a:lnTo>
                      <a:pt x="0" y="3"/>
                    </a:lnTo>
                    <a:lnTo>
                      <a:pt x="5" y="0"/>
                    </a:lnTo>
                    <a:lnTo>
                      <a:pt x="5" y="4"/>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199" name="Freeform 104"/>
              <p:cNvSpPr/>
              <p:nvPr/>
            </p:nvSpPr>
            <p:spPr bwMode="auto">
              <a:xfrm>
                <a:off x="4246561" y="2735269"/>
                <a:ext cx="7938" cy="11113"/>
              </a:xfrm>
              <a:custGeom>
                <a:avLst/>
                <a:gdLst>
                  <a:gd name="T0" fmla="*/ 7938 w 5"/>
                  <a:gd name="T1" fmla="*/ 0 h 7"/>
                  <a:gd name="T2" fmla="*/ 6350 w 5"/>
                  <a:gd name="T3" fmla="*/ 11113 h 7"/>
                  <a:gd name="T4" fmla="*/ 0 w 5"/>
                  <a:gd name="T5" fmla="*/ 11113 h 7"/>
                  <a:gd name="T6" fmla="*/ 1588 w 5"/>
                  <a:gd name="T7" fmla="*/ 0 h 7"/>
                  <a:gd name="T8" fmla="*/ 7938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0"/>
                    </a:moveTo>
                    <a:lnTo>
                      <a:pt x="4" y="7"/>
                    </a:lnTo>
                    <a:lnTo>
                      <a:pt x="0" y="7"/>
                    </a:lnTo>
                    <a:lnTo>
                      <a:pt x="1"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0" name="Freeform 105"/>
              <p:cNvSpPr/>
              <p:nvPr/>
            </p:nvSpPr>
            <p:spPr bwMode="auto">
              <a:xfrm>
                <a:off x="4241799" y="2654306"/>
                <a:ext cx="12700" cy="12700"/>
              </a:xfrm>
              <a:custGeom>
                <a:avLst/>
                <a:gdLst>
                  <a:gd name="T0" fmla="*/ 12700 w 8"/>
                  <a:gd name="T1" fmla="*/ 0 h 8"/>
                  <a:gd name="T2" fmla="*/ 9525 w 8"/>
                  <a:gd name="T3" fmla="*/ 12700 h 8"/>
                  <a:gd name="T4" fmla="*/ 0 w 8"/>
                  <a:gd name="T5" fmla="*/ 12700 h 8"/>
                  <a:gd name="T6" fmla="*/ 0 w 8"/>
                  <a:gd name="T7" fmla="*/ 1588 h 8"/>
                  <a:gd name="T8" fmla="*/ 6350 w 8"/>
                  <a:gd name="T9" fmla="*/ 0 h 8"/>
                  <a:gd name="T10" fmla="*/ 1270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6" y="8"/>
                    </a:lnTo>
                    <a:lnTo>
                      <a:pt x="0" y="8"/>
                    </a:lnTo>
                    <a:lnTo>
                      <a:pt x="0" y="1"/>
                    </a:lnTo>
                    <a:lnTo>
                      <a:pt x="4"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1" name="Freeform 106"/>
              <p:cNvSpPr/>
              <p:nvPr/>
            </p:nvSpPr>
            <p:spPr bwMode="auto">
              <a:xfrm>
                <a:off x="4230687" y="2617794"/>
                <a:ext cx="17463" cy="23813"/>
              </a:xfrm>
              <a:custGeom>
                <a:avLst/>
                <a:gdLst>
                  <a:gd name="T0" fmla="*/ 17463 w 11"/>
                  <a:gd name="T1" fmla="*/ 0 h 15"/>
                  <a:gd name="T2" fmla="*/ 17463 w 11"/>
                  <a:gd name="T3" fmla="*/ 12700 h 15"/>
                  <a:gd name="T4" fmla="*/ 9525 w 11"/>
                  <a:gd name="T5" fmla="*/ 20638 h 15"/>
                  <a:gd name="T6" fmla="*/ 0 w 11"/>
                  <a:gd name="T7" fmla="*/ 23813 h 15"/>
                  <a:gd name="T8" fmla="*/ 0 w 11"/>
                  <a:gd name="T9" fmla="*/ 15875 h 15"/>
                  <a:gd name="T10" fmla="*/ 9525 w 11"/>
                  <a:gd name="T11" fmla="*/ 4763 h 15"/>
                  <a:gd name="T12" fmla="*/ 17463 w 11"/>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5">
                    <a:moveTo>
                      <a:pt x="11" y="0"/>
                    </a:moveTo>
                    <a:lnTo>
                      <a:pt x="11" y="8"/>
                    </a:lnTo>
                    <a:lnTo>
                      <a:pt x="6" y="13"/>
                    </a:lnTo>
                    <a:lnTo>
                      <a:pt x="0" y="15"/>
                    </a:lnTo>
                    <a:lnTo>
                      <a:pt x="0" y="10"/>
                    </a:lnTo>
                    <a:lnTo>
                      <a:pt x="6" y="3"/>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2" name="Freeform 107"/>
              <p:cNvSpPr/>
              <p:nvPr/>
            </p:nvSpPr>
            <p:spPr bwMode="auto">
              <a:xfrm>
                <a:off x="4430711" y="3341694"/>
                <a:ext cx="12700" cy="9525"/>
              </a:xfrm>
              <a:custGeom>
                <a:avLst/>
                <a:gdLst>
                  <a:gd name="T0" fmla="*/ 0 w 8"/>
                  <a:gd name="T1" fmla="*/ 9525 h 6"/>
                  <a:gd name="T2" fmla="*/ 0 w 8"/>
                  <a:gd name="T3" fmla="*/ 6350 h 6"/>
                  <a:gd name="T4" fmla="*/ 7938 w 8"/>
                  <a:gd name="T5" fmla="*/ 0 h 6"/>
                  <a:gd name="T6" fmla="*/ 12700 w 8"/>
                  <a:gd name="T7" fmla="*/ 1588 h 6"/>
                  <a:gd name="T8" fmla="*/ 9525 w 8"/>
                  <a:gd name="T9" fmla="*/ 7938 h 6"/>
                  <a:gd name="T10" fmla="*/ 0 w 8"/>
                  <a:gd name="T11" fmla="*/ 952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6">
                    <a:moveTo>
                      <a:pt x="0" y="6"/>
                    </a:moveTo>
                    <a:lnTo>
                      <a:pt x="0" y="4"/>
                    </a:lnTo>
                    <a:lnTo>
                      <a:pt x="5" y="0"/>
                    </a:lnTo>
                    <a:lnTo>
                      <a:pt x="8" y="1"/>
                    </a:lnTo>
                    <a:lnTo>
                      <a:pt x="6" y="5"/>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3" name="Freeform 108"/>
              <p:cNvSpPr/>
              <p:nvPr/>
            </p:nvSpPr>
            <p:spPr bwMode="auto">
              <a:xfrm>
                <a:off x="4459287" y="3322644"/>
                <a:ext cx="20638" cy="19050"/>
              </a:xfrm>
              <a:custGeom>
                <a:avLst/>
                <a:gdLst>
                  <a:gd name="T0" fmla="*/ 0 w 13"/>
                  <a:gd name="T1" fmla="*/ 14288 h 12"/>
                  <a:gd name="T2" fmla="*/ 0 w 13"/>
                  <a:gd name="T3" fmla="*/ 3175 h 12"/>
                  <a:gd name="T4" fmla="*/ 14288 w 13"/>
                  <a:gd name="T5" fmla="*/ 0 h 12"/>
                  <a:gd name="T6" fmla="*/ 20638 w 13"/>
                  <a:gd name="T7" fmla="*/ 6350 h 12"/>
                  <a:gd name="T8" fmla="*/ 15875 w 13"/>
                  <a:gd name="T9" fmla="*/ 12700 h 12"/>
                  <a:gd name="T10" fmla="*/ 3175 w 13"/>
                  <a:gd name="T11" fmla="*/ 19050 h 12"/>
                  <a:gd name="T12" fmla="*/ 0 w 13"/>
                  <a:gd name="T13" fmla="*/ 1428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2">
                    <a:moveTo>
                      <a:pt x="0" y="9"/>
                    </a:moveTo>
                    <a:lnTo>
                      <a:pt x="0" y="2"/>
                    </a:lnTo>
                    <a:lnTo>
                      <a:pt x="9" y="0"/>
                    </a:lnTo>
                    <a:lnTo>
                      <a:pt x="13" y="4"/>
                    </a:lnTo>
                    <a:lnTo>
                      <a:pt x="10" y="8"/>
                    </a:lnTo>
                    <a:lnTo>
                      <a:pt x="2" y="12"/>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4" name="Freeform 109"/>
              <p:cNvSpPr/>
              <p:nvPr/>
            </p:nvSpPr>
            <p:spPr bwMode="auto">
              <a:xfrm>
                <a:off x="4487861" y="3308357"/>
                <a:ext cx="14288" cy="11113"/>
              </a:xfrm>
              <a:custGeom>
                <a:avLst/>
                <a:gdLst>
                  <a:gd name="T0" fmla="*/ 0 w 9"/>
                  <a:gd name="T1" fmla="*/ 11113 h 7"/>
                  <a:gd name="T2" fmla="*/ 0 w 9"/>
                  <a:gd name="T3" fmla="*/ 6350 h 7"/>
                  <a:gd name="T4" fmla="*/ 7938 w 9"/>
                  <a:gd name="T5" fmla="*/ 0 h 7"/>
                  <a:gd name="T6" fmla="*/ 14288 w 9"/>
                  <a:gd name="T7" fmla="*/ 3175 h 7"/>
                  <a:gd name="T8" fmla="*/ 11113 w 9"/>
                  <a:gd name="T9" fmla="*/ 11113 h 7"/>
                  <a:gd name="T10" fmla="*/ 0 w 9"/>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7">
                    <a:moveTo>
                      <a:pt x="0" y="7"/>
                    </a:moveTo>
                    <a:lnTo>
                      <a:pt x="0" y="4"/>
                    </a:lnTo>
                    <a:lnTo>
                      <a:pt x="5" y="0"/>
                    </a:lnTo>
                    <a:lnTo>
                      <a:pt x="9" y="2"/>
                    </a:lnTo>
                    <a:lnTo>
                      <a:pt x="7"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5" name="Freeform 110"/>
              <p:cNvSpPr/>
              <p:nvPr/>
            </p:nvSpPr>
            <p:spPr bwMode="auto">
              <a:xfrm>
                <a:off x="4970461" y="3343282"/>
                <a:ext cx="26988" cy="30163"/>
              </a:xfrm>
              <a:custGeom>
                <a:avLst/>
                <a:gdLst>
                  <a:gd name="T0" fmla="*/ 0 w 17"/>
                  <a:gd name="T1" fmla="*/ 4763 h 19"/>
                  <a:gd name="T2" fmla="*/ 11113 w 17"/>
                  <a:gd name="T3" fmla="*/ 12700 h 19"/>
                  <a:gd name="T4" fmla="*/ 20638 w 17"/>
                  <a:gd name="T5" fmla="*/ 22225 h 19"/>
                  <a:gd name="T6" fmla="*/ 22225 w 17"/>
                  <a:gd name="T7" fmla="*/ 30163 h 19"/>
                  <a:gd name="T8" fmla="*/ 26988 w 17"/>
                  <a:gd name="T9" fmla="*/ 30163 h 19"/>
                  <a:gd name="T10" fmla="*/ 26988 w 17"/>
                  <a:gd name="T11" fmla="*/ 19050 h 19"/>
                  <a:gd name="T12" fmla="*/ 12700 w 17"/>
                  <a:gd name="T13" fmla="*/ 0 h 19"/>
                  <a:gd name="T14" fmla="*/ 3175 w 17"/>
                  <a:gd name="T15" fmla="*/ 0 h 19"/>
                  <a:gd name="T16" fmla="*/ 0 w 17"/>
                  <a:gd name="T17" fmla="*/ 476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9">
                    <a:moveTo>
                      <a:pt x="0" y="3"/>
                    </a:moveTo>
                    <a:lnTo>
                      <a:pt x="7" y="8"/>
                    </a:lnTo>
                    <a:lnTo>
                      <a:pt x="13" y="14"/>
                    </a:lnTo>
                    <a:lnTo>
                      <a:pt x="14" y="19"/>
                    </a:lnTo>
                    <a:lnTo>
                      <a:pt x="17" y="19"/>
                    </a:lnTo>
                    <a:lnTo>
                      <a:pt x="17" y="12"/>
                    </a:lnTo>
                    <a:lnTo>
                      <a:pt x="8" y="0"/>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6" name="Freeform 111"/>
              <p:cNvSpPr/>
              <p:nvPr/>
            </p:nvSpPr>
            <p:spPr bwMode="auto">
              <a:xfrm>
                <a:off x="5000624" y="3289307"/>
                <a:ext cx="9525" cy="4763"/>
              </a:xfrm>
              <a:custGeom>
                <a:avLst/>
                <a:gdLst>
                  <a:gd name="T0" fmla="*/ 0 w 6"/>
                  <a:gd name="T1" fmla="*/ 0 h 3"/>
                  <a:gd name="T2" fmla="*/ 6350 w 6"/>
                  <a:gd name="T3" fmla="*/ 0 h 3"/>
                  <a:gd name="T4" fmla="*/ 9525 w 6"/>
                  <a:gd name="T5" fmla="*/ 3175 h 3"/>
                  <a:gd name="T6" fmla="*/ 0 w 6"/>
                  <a:gd name="T7" fmla="*/ 4763 h 3"/>
                  <a:gd name="T8" fmla="*/ 0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0" y="0"/>
                    </a:moveTo>
                    <a:lnTo>
                      <a:pt x="4" y="0"/>
                    </a:lnTo>
                    <a:lnTo>
                      <a:pt x="6" y="2"/>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7" name="Freeform 112"/>
              <p:cNvSpPr/>
              <p:nvPr/>
            </p:nvSpPr>
            <p:spPr bwMode="auto">
              <a:xfrm>
                <a:off x="5013324" y="3311533"/>
                <a:ext cx="7938" cy="6350"/>
              </a:xfrm>
              <a:custGeom>
                <a:avLst/>
                <a:gdLst>
                  <a:gd name="T0" fmla="*/ 1588 w 5"/>
                  <a:gd name="T1" fmla="*/ 6350 h 4"/>
                  <a:gd name="T2" fmla="*/ 0 w 5"/>
                  <a:gd name="T3" fmla="*/ 3175 h 4"/>
                  <a:gd name="T4" fmla="*/ 1588 w 5"/>
                  <a:gd name="T5" fmla="*/ 0 h 4"/>
                  <a:gd name="T6" fmla="*/ 7938 w 5"/>
                  <a:gd name="T7" fmla="*/ 0 h 4"/>
                  <a:gd name="T8" fmla="*/ 7938 w 5"/>
                  <a:gd name="T9" fmla="*/ 3175 h 4"/>
                  <a:gd name="T10" fmla="*/ 1588 w 5"/>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4">
                    <a:moveTo>
                      <a:pt x="1" y="4"/>
                    </a:moveTo>
                    <a:lnTo>
                      <a:pt x="0" y="2"/>
                    </a:lnTo>
                    <a:lnTo>
                      <a:pt x="1" y="0"/>
                    </a:lnTo>
                    <a:lnTo>
                      <a:pt x="5" y="0"/>
                    </a:lnTo>
                    <a:lnTo>
                      <a:pt x="5" y="2"/>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8" name="Freeform 113"/>
              <p:cNvSpPr/>
              <p:nvPr/>
            </p:nvSpPr>
            <p:spPr bwMode="auto">
              <a:xfrm>
                <a:off x="5027610" y="3340108"/>
                <a:ext cx="7938" cy="15875"/>
              </a:xfrm>
              <a:custGeom>
                <a:avLst/>
                <a:gdLst>
                  <a:gd name="T0" fmla="*/ 6350 w 5"/>
                  <a:gd name="T1" fmla="*/ 15875 h 10"/>
                  <a:gd name="T2" fmla="*/ 7938 w 5"/>
                  <a:gd name="T3" fmla="*/ 12700 h 10"/>
                  <a:gd name="T4" fmla="*/ 7938 w 5"/>
                  <a:gd name="T5" fmla="*/ 3175 h 10"/>
                  <a:gd name="T6" fmla="*/ 6350 w 5"/>
                  <a:gd name="T7" fmla="*/ 0 h 10"/>
                  <a:gd name="T8" fmla="*/ 0 w 5"/>
                  <a:gd name="T9" fmla="*/ 1588 h 10"/>
                  <a:gd name="T10" fmla="*/ 0 w 5"/>
                  <a:gd name="T11" fmla="*/ 9525 h 10"/>
                  <a:gd name="T12" fmla="*/ 6350 w 5"/>
                  <a:gd name="T13" fmla="*/ 15875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0">
                    <a:moveTo>
                      <a:pt x="4" y="10"/>
                    </a:moveTo>
                    <a:lnTo>
                      <a:pt x="5" y="8"/>
                    </a:lnTo>
                    <a:lnTo>
                      <a:pt x="5" y="2"/>
                    </a:lnTo>
                    <a:lnTo>
                      <a:pt x="4" y="0"/>
                    </a:lnTo>
                    <a:lnTo>
                      <a:pt x="0" y="1"/>
                    </a:lnTo>
                    <a:lnTo>
                      <a:pt x="0" y="6"/>
                    </a:lnTo>
                    <a:lnTo>
                      <a:pt x="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09" name="Freeform 114"/>
              <p:cNvSpPr/>
              <p:nvPr/>
            </p:nvSpPr>
            <p:spPr bwMode="auto">
              <a:xfrm>
                <a:off x="5033960" y="3328994"/>
                <a:ext cx="7938" cy="7938"/>
              </a:xfrm>
              <a:custGeom>
                <a:avLst/>
                <a:gdLst>
                  <a:gd name="T0" fmla="*/ 0 w 5"/>
                  <a:gd name="T1" fmla="*/ 0 h 5"/>
                  <a:gd name="T2" fmla="*/ 6350 w 5"/>
                  <a:gd name="T3" fmla="*/ 0 h 5"/>
                  <a:gd name="T4" fmla="*/ 7938 w 5"/>
                  <a:gd name="T5" fmla="*/ 4763 h 5"/>
                  <a:gd name="T6" fmla="*/ 6350 w 5"/>
                  <a:gd name="T7" fmla="*/ 7938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4" y="0"/>
                    </a:lnTo>
                    <a:lnTo>
                      <a:pt x="5" y="3"/>
                    </a:ln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0" name="Freeform 115"/>
              <p:cNvSpPr/>
              <p:nvPr/>
            </p:nvSpPr>
            <p:spPr bwMode="auto">
              <a:xfrm>
                <a:off x="5046661" y="3376620"/>
                <a:ext cx="7938" cy="9525"/>
              </a:xfrm>
              <a:custGeom>
                <a:avLst/>
                <a:gdLst>
                  <a:gd name="T0" fmla="*/ 0 w 5"/>
                  <a:gd name="T1" fmla="*/ 3175 h 6"/>
                  <a:gd name="T2" fmla="*/ 1588 w 5"/>
                  <a:gd name="T3" fmla="*/ 0 h 6"/>
                  <a:gd name="T4" fmla="*/ 4763 w 5"/>
                  <a:gd name="T5" fmla="*/ 1588 h 6"/>
                  <a:gd name="T6" fmla="*/ 7938 w 5"/>
                  <a:gd name="T7" fmla="*/ 4763 h 6"/>
                  <a:gd name="T8" fmla="*/ 3175 w 5"/>
                  <a:gd name="T9" fmla="*/ 9525 h 6"/>
                  <a:gd name="T10" fmla="*/ 0 w 5"/>
                  <a:gd name="T11" fmla="*/ 31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0" y="2"/>
                    </a:moveTo>
                    <a:lnTo>
                      <a:pt x="1" y="0"/>
                    </a:lnTo>
                    <a:lnTo>
                      <a:pt x="3" y="1"/>
                    </a:lnTo>
                    <a:lnTo>
                      <a:pt x="5" y="3"/>
                    </a:lnTo>
                    <a:lnTo>
                      <a:pt x="2"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1" name="Freeform 116"/>
              <p:cNvSpPr/>
              <p:nvPr/>
            </p:nvSpPr>
            <p:spPr bwMode="auto">
              <a:xfrm>
                <a:off x="5033960" y="3381382"/>
                <a:ext cx="9525" cy="11113"/>
              </a:xfrm>
              <a:custGeom>
                <a:avLst/>
                <a:gdLst>
                  <a:gd name="T0" fmla="*/ 0 w 6"/>
                  <a:gd name="T1" fmla="*/ 4763 h 7"/>
                  <a:gd name="T2" fmla="*/ 3175 w 6"/>
                  <a:gd name="T3" fmla="*/ 0 h 7"/>
                  <a:gd name="T4" fmla="*/ 9525 w 6"/>
                  <a:gd name="T5" fmla="*/ 4763 h 7"/>
                  <a:gd name="T6" fmla="*/ 7938 w 6"/>
                  <a:gd name="T7" fmla="*/ 7938 h 7"/>
                  <a:gd name="T8" fmla="*/ 3175 w 6"/>
                  <a:gd name="T9" fmla="*/ 11113 h 7"/>
                  <a:gd name="T10" fmla="*/ 0 w 6"/>
                  <a:gd name="T11" fmla="*/ 476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0" y="3"/>
                    </a:moveTo>
                    <a:lnTo>
                      <a:pt x="2" y="0"/>
                    </a:lnTo>
                    <a:lnTo>
                      <a:pt x="6" y="3"/>
                    </a:lnTo>
                    <a:lnTo>
                      <a:pt x="5" y="5"/>
                    </a:lnTo>
                    <a:lnTo>
                      <a:pt x="2" y="7"/>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2" name="Freeform 117"/>
              <p:cNvSpPr/>
              <p:nvPr/>
            </p:nvSpPr>
            <p:spPr bwMode="auto">
              <a:xfrm>
                <a:off x="5013324" y="3398845"/>
                <a:ext cx="12700" cy="7938"/>
              </a:xfrm>
              <a:custGeom>
                <a:avLst/>
                <a:gdLst>
                  <a:gd name="T0" fmla="*/ 0 w 8"/>
                  <a:gd name="T1" fmla="*/ 3175 h 5"/>
                  <a:gd name="T2" fmla="*/ 6350 w 8"/>
                  <a:gd name="T3" fmla="*/ 0 h 5"/>
                  <a:gd name="T4" fmla="*/ 12700 w 8"/>
                  <a:gd name="T5" fmla="*/ 1588 h 5"/>
                  <a:gd name="T6" fmla="*/ 12700 w 8"/>
                  <a:gd name="T7" fmla="*/ 4763 h 5"/>
                  <a:gd name="T8" fmla="*/ 4763 w 8"/>
                  <a:gd name="T9" fmla="*/ 7938 h 5"/>
                  <a:gd name="T10" fmla="*/ 0 w 8"/>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2"/>
                    </a:moveTo>
                    <a:lnTo>
                      <a:pt x="4" y="0"/>
                    </a:lnTo>
                    <a:lnTo>
                      <a:pt x="8" y="1"/>
                    </a:lnTo>
                    <a:lnTo>
                      <a:pt x="8" y="3"/>
                    </a:lnTo>
                    <a:lnTo>
                      <a:pt x="3"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3" name="Freeform 118"/>
              <p:cNvSpPr/>
              <p:nvPr/>
            </p:nvSpPr>
            <p:spPr bwMode="auto">
              <a:xfrm>
                <a:off x="5056186" y="3443295"/>
                <a:ext cx="9525" cy="7938"/>
              </a:xfrm>
              <a:custGeom>
                <a:avLst/>
                <a:gdLst>
                  <a:gd name="T0" fmla="*/ 0 w 6"/>
                  <a:gd name="T1" fmla="*/ 1588 h 5"/>
                  <a:gd name="T2" fmla="*/ 3175 w 6"/>
                  <a:gd name="T3" fmla="*/ 0 h 5"/>
                  <a:gd name="T4" fmla="*/ 7938 w 6"/>
                  <a:gd name="T5" fmla="*/ 0 h 5"/>
                  <a:gd name="T6" fmla="*/ 9525 w 6"/>
                  <a:gd name="T7" fmla="*/ 4763 h 5"/>
                  <a:gd name="T8" fmla="*/ 3175 w 6"/>
                  <a:gd name="T9" fmla="*/ 7938 h 5"/>
                  <a:gd name="T10" fmla="*/ 0 w 6"/>
                  <a:gd name="T11" fmla="*/ 158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0" y="1"/>
                    </a:moveTo>
                    <a:lnTo>
                      <a:pt x="2" y="0"/>
                    </a:lnTo>
                    <a:lnTo>
                      <a:pt x="5" y="0"/>
                    </a:lnTo>
                    <a:lnTo>
                      <a:pt x="6" y="3"/>
                    </a:lnTo>
                    <a:lnTo>
                      <a:pt x="2" y="5"/>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4" name="Freeform 119"/>
              <p:cNvSpPr/>
              <p:nvPr/>
            </p:nvSpPr>
            <p:spPr bwMode="auto">
              <a:xfrm>
                <a:off x="5183186" y="3446469"/>
                <a:ext cx="44450" cy="26988"/>
              </a:xfrm>
              <a:custGeom>
                <a:avLst/>
                <a:gdLst>
                  <a:gd name="T0" fmla="*/ 0 w 28"/>
                  <a:gd name="T1" fmla="*/ 19050 h 17"/>
                  <a:gd name="T2" fmla="*/ 12700 w 28"/>
                  <a:gd name="T3" fmla="*/ 11113 h 17"/>
                  <a:gd name="T4" fmla="*/ 34925 w 28"/>
                  <a:gd name="T5" fmla="*/ 6350 h 17"/>
                  <a:gd name="T6" fmla="*/ 41275 w 28"/>
                  <a:gd name="T7" fmla="*/ 0 h 17"/>
                  <a:gd name="T8" fmla="*/ 44450 w 28"/>
                  <a:gd name="T9" fmla="*/ 0 h 17"/>
                  <a:gd name="T10" fmla="*/ 38100 w 28"/>
                  <a:gd name="T11" fmla="*/ 7938 h 17"/>
                  <a:gd name="T12" fmla="*/ 34925 w 28"/>
                  <a:gd name="T13" fmla="*/ 20638 h 17"/>
                  <a:gd name="T14" fmla="*/ 19050 w 28"/>
                  <a:gd name="T15" fmla="*/ 26988 h 17"/>
                  <a:gd name="T16" fmla="*/ 0 w 28"/>
                  <a:gd name="T17" fmla="*/ 26988 h 17"/>
                  <a:gd name="T18" fmla="*/ 0 w 28"/>
                  <a:gd name="T19" fmla="*/ 1905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7">
                    <a:moveTo>
                      <a:pt x="0" y="12"/>
                    </a:moveTo>
                    <a:lnTo>
                      <a:pt x="8" y="7"/>
                    </a:lnTo>
                    <a:lnTo>
                      <a:pt x="22" y="4"/>
                    </a:lnTo>
                    <a:lnTo>
                      <a:pt x="26" y="0"/>
                    </a:lnTo>
                    <a:lnTo>
                      <a:pt x="28" y="0"/>
                    </a:lnTo>
                    <a:lnTo>
                      <a:pt x="24" y="5"/>
                    </a:lnTo>
                    <a:lnTo>
                      <a:pt x="22" y="13"/>
                    </a:lnTo>
                    <a:lnTo>
                      <a:pt x="12" y="17"/>
                    </a:lnTo>
                    <a:lnTo>
                      <a:pt x="0" y="17"/>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5" name="Freeform 120"/>
              <p:cNvSpPr/>
              <p:nvPr/>
            </p:nvSpPr>
            <p:spPr bwMode="auto">
              <a:xfrm>
                <a:off x="4906961" y="3359158"/>
                <a:ext cx="1588" cy="6350"/>
              </a:xfrm>
              <a:custGeom>
                <a:avLst/>
                <a:gdLst>
                  <a:gd name="T0" fmla="*/ 1588 w 1"/>
                  <a:gd name="T1" fmla="*/ 0 h 4"/>
                  <a:gd name="T2" fmla="*/ 1588 w 1"/>
                  <a:gd name="T3" fmla="*/ 6350 h 4"/>
                  <a:gd name="T4" fmla="*/ 0 w 1"/>
                  <a:gd name="T5" fmla="*/ 4763 h 4"/>
                  <a:gd name="T6" fmla="*/ 1588 w 1"/>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
                    <a:moveTo>
                      <a:pt x="1" y="0"/>
                    </a:moveTo>
                    <a:lnTo>
                      <a:pt x="1" y="4"/>
                    </a:lnTo>
                    <a:lnTo>
                      <a:pt x="0" y="3"/>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6" name="Freeform 121"/>
              <p:cNvSpPr/>
              <p:nvPr/>
            </p:nvSpPr>
            <p:spPr bwMode="auto">
              <a:xfrm>
                <a:off x="5448298" y="4668847"/>
                <a:ext cx="173038" cy="357189"/>
              </a:xfrm>
              <a:custGeom>
                <a:avLst/>
                <a:gdLst>
                  <a:gd name="T0" fmla="*/ 146050 w 109"/>
                  <a:gd name="T1" fmla="*/ 1588 h 225"/>
                  <a:gd name="T2" fmla="*/ 152400 w 109"/>
                  <a:gd name="T3" fmla="*/ 0 h 225"/>
                  <a:gd name="T4" fmla="*/ 155575 w 109"/>
                  <a:gd name="T5" fmla="*/ 7938 h 225"/>
                  <a:gd name="T6" fmla="*/ 160338 w 109"/>
                  <a:gd name="T7" fmla="*/ 34925 h 225"/>
                  <a:gd name="T8" fmla="*/ 173038 w 109"/>
                  <a:gd name="T9" fmla="*/ 79375 h 225"/>
                  <a:gd name="T10" fmla="*/ 169863 w 109"/>
                  <a:gd name="T11" fmla="*/ 95250 h 225"/>
                  <a:gd name="T12" fmla="*/ 158750 w 109"/>
                  <a:gd name="T13" fmla="*/ 96838 h 225"/>
                  <a:gd name="T14" fmla="*/ 155575 w 109"/>
                  <a:gd name="T15" fmla="*/ 131763 h 225"/>
                  <a:gd name="T16" fmla="*/ 152400 w 109"/>
                  <a:gd name="T17" fmla="*/ 139700 h 225"/>
                  <a:gd name="T18" fmla="*/ 133350 w 109"/>
                  <a:gd name="T19" fmla="*/ 204788 h 225"/>
                  <a:gd name="T20" fmla="*/ 123825 w 109"/>
                  <a:gd name="T21" fmla="*/ 241300 h 225"/>
                  <a:gd name="T22" fmla="*/ 111125 w 109"/>
                  <a:gd name="T23" fmla="*/ 269875 h 225"/>
                  <a:gd name="T24" fmla="*/ 103188 w 109"/>
                  <a:gd name="T25" fmla="*/ 320675 h 225"/>
                  <a:gd name="T26" fmla="*/ 87313 w 109"/>
                  <a:gd name="T27" fmla="*/ 339725 h 225"/>
                  <a:gd name="T28" fmla="*/ 69850 w 109"/>
                  <a:gd name="T29" fmla="*/ 344488 h 225"/>
                  <a:gd name="T30" fmla="*/ 50800 w 109"/>
                  <a:gd name="T31" fmla="*/ 357188 h 225"/>
                  <a:gd name="T32" fmla="*/ 33338 w 109"/>
                  <a:gd name="T33" fmla="*/ 347663 h 225"/>
                  <a:gd name="T34" fmla="*/ 19050 w 109"/>
                  <a:gd name="T35" fmla="*/ 331788 h 225"/>
                  <a:gd name="T36" fmla="*/ 12700 w 109"/>
                  <a:gd name="T37" fmla="*/ 295275 h 225"/>
                  <a:gd name="T38" fmla="*/ 0 w 109"/>
                  <a:gd name="T39" fmla="*/ 280988 h 225"/>
                  <a:gd name="T40" fmla="*/ 0 w 109"/>
                  <a:gd name="T41" fmla="*/ 255588 h 225"/>
                  <a:gd name="T42" fmla="*/ 22225 w 109"/>
                  <a:gd name="T43" fmla="*/ 225425 h 225"/>
                  <a:gd name="T44" fmla="*/ 28575 w 109"/>
                  <a:gd name="T45" fmla="*/ 179388 h 225"/>
                  <a:gd name="T46" fmla="*/ 19050 w 109"/>
                  <a:gd name="T47" fmla="*/ 163513 h 225"/>
                  <a:gd name="T48" fmla="*/ 26988 w 109"/>
                  <a:gd name="T49" fmla="*/ 123825 h 225"/>
                  <a:gd name="T50" fmla="*/ 34925 w 109"/>
                  <a:gd name="T51" fmla="*/ 111125 h 225"/>
                  <a:gd name="T52" fmla="*/ 46038 w 109"/>
                  <a:gd name="T53" fmla="*/ 104775 h 225"/>
                  <a:gd name="T54" fmla="*/ 52388 w 109"/>
                  <a:gd name="T55" fmla="*/ 98425 h 225"/>
                  <a:gd name="T56" fmla="*/ 65088 w 109"/>
                  <a:gd name="T57" fmla="*/ 96838 h 225"/>
                  <a:gd name="T58" fmla="*/ 80963 w 109"/>
                  <a:gd name="T59" fmla="*/ 85725 h 225"/>
                  <a:gd name="T60" fmla="*/ 96838 w 109"/>
                  <a:gd name="T61" fmla="*/ 80963 h 225"/>
                  <a:gd name="T62" fmla="*/ 103188 w 109"/>
                  <a:gd name="T63" fmla="*/ 71438 h 225"/>
                  <a:gd name="T64" fmla="*/ 114300 w 109"/>
                  <a:gd name="T65" fmla="*/ 61913 h 225"/>
                  <a:gd name="T66" fmla="*/ 114300 w 109"/>
                  <a:gd name="T67" fmla="*/ 46038 h 225"/>
                  <a:gd name="T68" fmla="*/ 125413 w 109"/>
                  <a:gd name="T69" fmla="*/ 39688 h 225"/>
                  <a:gd name="T70" fmla="*/ 139700 w 109"/>
                  <a:gd name="T71" fmla="*/ 15875 h 225"/>
                  <a:gd name="T72" fmla="*/ 146050 w 109"/>
                  <a:gd name="T73" fmla="*/ 1588 h 2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9" h="225">
                    <a:moveTo>
                      <a:pt x="92" y="1"/>
                    </a:moveTo>
                    <a:lnTo>
                      <a:pt x="96" y="0"/>
                    </a:lnTo>
                    <a:lnTo>
                      <a:pt x="98" y="5"/>
                    </a:lnTo>
                    <a:lnTo>
                      <a:pt x="101" y="22"/>
                    </a:lnTo>
                    <a:lnTo>
                      <a:pt x="109" y="50"/>
                    </a:lnTo>
                    <a:lnTo>
                      <a:pt x="107" y="60"/>
                    </a:lnTo>
                    <a:lnTo>
                      <a:pt x="100" y="61"/>
                    </a:lnTo>
                    <a:lnTo>
                      <a:pt x="98" y="83"/>
                    </a:lnTo>
                    <a:lnTo>
                      <a:pt x="96" y="88"/>
                    </a:lnTo>
                    <a:lnTo>
                      <a:pt x="84" y="129"/>
                    </a:lnTo>
                    <a:lnTo>
                      <a:pt x="78" y="152"/>
                    </a:lnTo>
                    <a:lnTo>
                      <a:pt x="70" y="170"/>
                    </a:lnTo>
                    <a:lnTo>
                      <a:pt x="65" y="202"/>
                    </a:lnTo>
                    <a:lnTo>
                      <a:pt x="55" y="214"/>
                    </a:lnTo>
                    <a:lnTo>
                      <a:pt x="44" y="217"/>
                    </a:lnTo>
                    <a:lnTo>
                      <a:pt x="32" y="225"/>
                    </a:lnTo>
                    <a:lnTo>
                      <a:pt x="21" y="219"/>
                    </a:lnTo>
                    <a:lnTo>
                      <a:pt x="12" y="209"/>
                    </a:lnTo>
                    <a:lnTo>
                      <a:pt x="8" y="186"/>
                    </a:lnTo>
                    <a:lnTo>
                      <a:pt x="0" y="177"/>
                    </a:lnTo>
                    <a:lnTo>
                      <a:pt x="0" y="161"/>
                    </a:lnTo>
                    <a:lnTo>
                      <a:pt x="14" y="142"/>
                    </a:lnTo>
                    <a:lnTo>
                      <a:pt x="18" y="113"/>
                    </a:lnTo>
                    <a:lnTo>
                      <a:pt x="12" y="103"/>
                    </a:lnTo>
                    <a:lnTo>
                      <a:pt x="17" y="78"/>
                    </a:lnTo>
                    <a:lnTo>
                      <a:pt x="22" y="70"/>
                    </a:lnTo>
                    <a:lnTo>
                      <a:pt x="29" y="66"/>
                    </a:lnTo>
                    <a:lnTo>
                      <a:pt x="33" y="62"/>
                    </a:lnTo>
                    <a:lnTo>
                      <a:pt x="41" y="61"/>
                    </a:lnTo>
                    <a:lnTo>
                      <a:pt x="51" y="54"/>
                    </a:lnTo>
                    <a:lnTo>
                      <a:pt x="61" y="51"/>
                    </a:lnTo>
                    <a:lnTo>
                      <a:pt x="65" y="45"/>
                    </a:lnTo>
                    <a:lnTo>
                      <a:pt x="72" y="39"/>
                    </a:lnTo>
                    <a:lnTo>
                      <a:pt x="72" y="29"/>
                    </a:lnTo>
                    <a:lnTo>
                      <a:pt x="79" y="25"/>
                    </a:lnTo>
                    <a:lnTo>
                      <a:pt x="88" y="10"/>
                    </a:lnTo>
                    <a:lnTo>
                      <a:pt x="9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7" name="Freeform 122"/>
              <p:cNvSpPr/>
              <p:nvPr/>
            </p:nvSpPr>
            <p:spPr bwMode="auto">
              <a:xfrm>
                <a:off x="4608511" y="4283084"/>
                <a:ext cx="11113" cy="11113"/>
              </a:xfrm>
              <a:custGeom>
                <a:avLst/>
                <a:gdLst>
                  <a:gd name="T0" fmla="*/ 1588 w 7"/>
                  <a:gd name="T1" fmla="*/ 11113 h 7"/>
                  <a:gd name="T2" fmla="*/ 0 w 7"/>
                  <a:gd name="T3" fmla="*/ 6350 h 7"/>
                  <a:gd name="T4" fmla="*/ 4763 w 7"/>
                  <a:gd name="T5" fmla="*/ 0 h 7"/>
                  <a:gd name="T6" fmla="*/ 11113 w 7"/>
                  <a:gd name="T7" fmla="*/ 3175 h 7"/>
                  <a:gd name="T8" fmla="*/ 11113 w 7"/>
                  <a:gd name="T9" fmla="*/ 6350 h 7"/>
                  <a:gd name="T10" fmla="*/ 1588 w 7"/>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1" y="7"/>
                    </a:moveTo>
                    <a:lnTo>
                      <a:pt x="0" y="4"/>
                    </a:lnTo>
                    <a:lnTo>
                      <a:pt x="3" y="0"/>
                    </a:lnTo>
                    <a:lnTo>
                      <a:pt x="7" y="2"/>
                    </a:lnTo>
                    <a:lnTo>
                      <a:pt x="7" y="4"/>
                    </a:lnTo>
                    <a:lnTo>
                      <a:pt x="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8" name="Freeform 123"/>
              <p:cNvSpPr/>
              <p:nvPr/>
            </p:nvSpPr>
            <p:spPr bwMode="auto">
              <a:xfrm>
                <a:off x="4584699" y="4330709"/>
                <a:ext cx="7938" cy="7938"/>
              </a:xfrm>
              <a:custGeom>
                <a:avLst/>
                <a:gdLst>
                  <a:gd name="T0" fmla="*/ 0 w 5"/>
                  <a:gd name="T1" fmla="*/ 3175 h 5"/>
                  <a:gd name="T2" fmla="*/ 1588 w 5"/>
                  <a:gd name="T3" fmla="*/ 0 h 5"/>
                  <a:gd name="T4" fmla="*/ 7938 w 5"/>
                  <a:gd name="T5" fmla="*/ 1588 h 5"/>
                  <a:gd name="T6" fmla="*/ 7938 w 5"/>
                  <a:gd name="T7" fmla="*/ 6350 h 5"/>
                  <a:gd name="T8" fmla="*/ 1588 w 5"/>
                  <a:gd name="T9" fmla="*/ 7938 h 5"/>
                  <a:gd name="T10" fmla="*/ 0 w 5"/>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0" y="2"/>
                    </a:moveTo>
                    <a:lnTo>
                      <a:pt x="1" y="0"/>
                    </a:lnTo>
                    <a:lnTo>
                      <a:pt x="5" y="1"/>
                    </a:lnTo>
                    <a:lnTo>
                      <a:pt x="5" y="4"/>
                    </a:lnTo>
                    <a:lnTo>
                      <a:pt x="1"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19" name="Freeform 124"/>
              <p:cNvSpPr/>
              <p:nvPr/>
            </p:nvSpPr>
            <p:spPr bwMode="auto">
              <a:xfrm>
                <a:off x="4575174" y="4352935"/>
                <a:ext cx="7938" cy="7938"/>
              </a:xfrm>
              <a:custGeom>
                <a:avLst/>
                <a:gdLst>
                  <a:gd name="T0" fmla="*/ 1588 w 5"/>
                  <a:gd name="T1" fmla="*/ 6350 h 5"/>
                  <a:gd name="T2" fmla="*/ 0 w 5"/>
                  <a:gd name="T3" fmla="*/ 1588 h 5"/>
                  <a:gd name="T4" fmla="*/ 3175 w 5"/>
                  <a:gd name="T5" fmla="*/ 0 h 5"/>
                  <a:gd name="T6" fmla="*/ 7938 w 5"/>
                  <a:gd name="T7" fmla="*/ 3175 h 5"/>
                  <a:gd name="T8" fmla="*/ 4763 w 5"/>
                  <a:gd name="T9" fmla="*/ 7938 h 5"/>
                  <a:gd name="T10" fmla="*/ 1588 w 5"/>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1" y="4"/>
                    </a:moveTo>
                    <a:lnTo>
                      <a:pt x="0" y="1"/>
                    </a:lnTo>
                    <a:lnTo>
                      <a:pt x="2" y="0"/>
                    </a:lnTo>
                    <a:lnTo>
                      <a:pt x="5" y="2"/>
                    </a:lnTo>
                    <a:lnTo>
                      <a:pt x="3" y="5"/>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0" name="Freeform 125"/>
              <p:cNvSpPr/>
              <p:nvPr/>
            </p:nvSpPr>
            <p:spPr bwMode="auto">
              <a:xfrm>
                <a:off x="5737223" y="4481521"/>
                <a:ext cx="9525" cy="9525"/>
              </a:xfrm>
              <a:custGeom>
                <a:avLst/>
                <a:gdLst>
                  <a:gd name="T0" fmla="*/ 0 w 6"/>
                  <a:gd name="T1" fmla="*/ 4763 h 6"/>
                  <a:gd name="T2" fmla="*/ 4763 w 6"/>
                  <a:gd name="T3" fmla="*/ 0 h 6"/>
                  <a:gd name="T4" fmla="*/ 9525 w 6"/>
                  <a:gd name="T5" fmla="*/ 4763 h 6"/>
                  <a:gd name="T6" fmla="*/ 6350 w 6"/>
                  <a:gd name="T7" fmla="*/ 9525 h 6"/>
                  <a:gd name="T8" fmla="*/ 0 w 6"/>
                  <a:gd name="T9" fmla="*/ 476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lnTo>
                      <a:pt x="3" y="0"/>
                    </a:lnTo>
                    <a:lnTo>
                      <a:pt x="6" y="3"/>
                    </a:lnTo>
                    <a:lnTo>
                      <a:pt x="4"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1" name="Freeform 126"/>
              <p:cNvSpPr/>
              <p:nvPr/>
            </p:nvSpPr>
            <p:spPr bwMode="auto">
              <a:xfrm>
                <a:off x="6346822" y="4137034"/>
                <a:ext cx="55562" cy="90488"/>
              </a:xfrm>
              <a:custGeom>
                <a:avLst/>
                <a:gdLst>
                  <a:gd name="T0" fmla="*/ 26988 w 35"/>
                  <a:gd name="T1" fmla="*/ 9525 h 57"/>
                  <a:gd name="T2" fmla="*/ 20638 w 35"/>
                  <a:gd name="T3" fmla="*/ 0 h 57"/>
                  <a:gd name="T4" fmla="*/ 12700 w 35"/>
                  <a:gd name="T5" fmla="*/ 0 h 57"/>
                  <a:gd name="T6" fmla="*/ 4763 w 35"/>
                  <a:gd name="T7" fmla="*/ 9525 h 57"/>
                  <a:gd name="T8" fmla="*/ 1588 w 35"/>
                  <a:gd name="T9" fmla="*/ 20638 h 57"/>
                  <a:gd name="T10" fmla="*/ 0 w 35"/>
                  <a:gd name="T11" fmla="*/ 33338 h 57"/>
                  <a:gd name="T12" fmla="*/ 7938 w 35"/>
                  <a:gd name="T13" fmla="*/ 79375 h 57"/>
                  <a:gd name="T14" fmla="*/ 15875 w 35"/>
                  <a:gd name="T15" fmla="*/ 90488 h 57"/>
                  <a:gd name="T16" fmla="*/ 31750 w 35"/>
                  <a:gd name="T17" fmla="*/ 90488 h 57"/>
                  <a:gd name="T18" fmla="*/ 55563 w 35"/>
                  <a:gd name="T19" fmla="*/ 65088 h 57"/>
                  <a:gd name="T20" fmla="*/ 55563 w 35"/>
                  <a:gd name="T21" fmla="*/ 55563 h 57"/>
                  <a:gd name="T22" fmla="*/ 49213 w 35"/>
                  <a:gd name="T23" fmla="*/ 49213 h 57"/>
                  <a:gd name="T24" fmla="*/ 49213 w 35"/>
                  <a:gd name="T25" fmla="*/ 33338 h 57"/>
                  <a:gd name="T26" fmla="*/ 28575 w 35"/>
                  <a:gd name="T27" fmla="*/ 19050 h 57"/>
                  <a:gd name="T28" fmla="*/ 26988 w 35"/>
                  <a:gd name="T29" fmla="*/ 9525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57">
                    <a:moveTo>
                      <a:pt x="17" y="6"/>
                    </a:moveTo>
                    <a:lnTo>
                      <a:pt x="13" y="0"/>
                    </a:lnTo>
                    <a:lnTo>
                      <a:pt x="8" y="0"/>
                    </a:lnTo>
                    <a:lnTo>
                      <a:pt x="3" y="6"/>
                    </a:lnTo>
                    <a:lnTo>
                      <a:pt x="1" y="13"/>
                    </a:lnTo>
                    <a:lnTo>
                      <a:pt x="0" y="21"/>
                    </a:lnTo>
                    <a:lnTo>
                      <a:pt x="5" y="50"/>
                    </a:lnTo>
                    <a:lnTo>
                      <a:pt x="10" y="57"/>
                    </a:lnTo>
                    <a:lnTo>
                      <a:pt x="20" y="57"/>
                    </a:lnTo>
                    <a:lnTo>
                      <a:pt x="35" y="41"/>
                    </a:lnTo>
                    <a:lnTo>
                      <a:pt x="35" y="35"/>
                    </a:lnTo>
                    <a:lnTo>
                      <a:pt x="31" y="31"/>
                    </a:lnTo>
                    <a:lnTo>
                      <a:pt x="31" y="21"/>
                    </a:lnTo>
                    <a:lnTo>
                      <a:pt x="18" y="12"/>
                    </a:lnTo>
                    <a:lnTo>
                      <a:pt x="1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2" name="Freeform 127"/>
              <p:cNvSpPr/>
              <p:nvPr/>
            </p:nvSpPr>
            <p:spPr bwMode="auto">
              <a:xfrm>
                <a:off x="6691310" y="4051309"/>
                <a:ext cx="7938" cy="39688"/>
              </a:xfrm>
              <a:custGeom>
                <a:avLst/>
                <a:gdLst>
                  <a:gd name="T0" fmla="*/ 7938 w 5"/>
                  <a:gd name="T1" fmla="*/ 0 h 25"/>
                  <a:gd name="T2" fmla="*/ 3175 w 5"/>
                  <a:gd name="T3" fmla="*/ 7938 h 25"/>
                  <a:gd name="T4" fmla="*/ 1588 w 5"/>
                  <a:gd name="T5" fmla="*/ 26988 h 25"/>
                  <a:gd name="T6" fmla="*/ 0 w 5"/>
                  <a:gd name="T7" fmla="*/ 39688 h 25"/>
                  <a:gd name="T8" fmla="*/ 3175 w 5"/>
                  <a:gd name="T9" fmla="*/ 39688 h 25"/>
                  <a:gd name="T10" fmla="*/ 6350 w 5"/>
                  <a:gd name="T11" fmla="*/ 11113 h 25"/>
                  <a:gd name="T12" fmla="*/ 7938 w 5"/>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5">
                    <a:moveTo>
                      <a:pt x="5" y="0"/>
                    </a:moveTo>
                    <a:lnTo>
                      <a:pt x="2" y="5"/>
                    </a:lnTo>
                    <a:lnTo>
                      <a:pt x="1" y="17"/>
                    </a:lnTo>
                    <a:lnTo>
                      <a:pt x="0" y="25"/>
                    </a:lnTo>
                    <a:lnTo>
                      <a:pt x="2" y="25"/>
                    </a:lnTo>
                    <a:lnTo>
                      <a:pt x="4" y="7"/>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3" name="Freeform 128"/>
              <p:cNvSpPr/>
              <p:nvPr/>
            </p:nvSpPr>
            <p:spPr bwMode="auto">
              <a:xfrm>
                <a:off x="6691310" y="4103696"/>
                <a:ext cx="3174" cy="7938"/>
              </a:xfrm>
              <a:custGeom>
                <a:avLst/>
                <a:gdLst>
                  <a:gd name="T0" fmla="*/ 0 w 2"/>
                  <a:gd name="T1" fmla="*/ 7938 h 5"/>
                  <a:gd name="T2" fmla="*/ 0 w 2"/>
                  <a:gd name="T3" fmla="*/ 0 h 5"/>
                  <a:gd name="T4" fmla="*/ 3175 w 2"/>
                  <a:gd name="T5" fmla="*/ 3175 h 5"/>
                  <a:gd name="T6" fmla="*/ 1588 w 2"/>
                  <a:gd name="T7" fmla="*/ 7938 h 5"/>
                  <a:gd name="T8" fmla="*/ 0 w 2"/>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5"/>
                    </a:moveTo>
                    <a:lnTo>
                      <a:pt x="0" y="0"/>
                    </a:lnTo>
                    <a:lnTo>
                      <a:pt x="2" y="2"/>
                    </a:lnTo>
                    <a:lnTo>
                      <a:pt x="1"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4" name="Freeform 129"/>
              <p:cNvSpPr/>
              <p:nvPr/>
            </p:nvSpPr>
            <p:spPr bwMode="auto">
              <a:xfrm>
                <a:off x="7766047" y="2747969"/>
                <a:ext cx="19050" cy="17463"/>
              </a:xfrm>
              <a:custGeom>
                <a:avLst/>
                <a:gdLst>
                  <a:gd name="T0" fmla="*/ 0 w 12"/>
                  <a:gd name="T1" fmla="*/ 14288 h 11"/>
                  <a:gd name="T2" fmla="*/ 0 w 12"/>
                  <a:gd name="T3" fmla="*/ 6350 h 11"/>
                  <a:gd name="T4" fmla="*/ 4763 w 12"/>
                  <a:gd name="T5" fmla="*/ 0 h 11"/>
                  <a:gd name="T6" fmla="*/ 14288 w 12"/>
                  <a:gd name="T7" fmla="*/ 1588 h 11"/>
                  <a:gd name="T8" fmla="*/ 19050 w 12"/>
                  <a:gd name="T9" fmla="*/ 7938 h 11"/>
                  <a:gd name="T10" fmla="*/ 11113 w 12"/>
                  <a:gd name="T11" fmla="*/ 17463 h 11"/>
                  <a:gd name="T12" fmla="*/ 0 w 12"/>
                  <a:gd name="T13" fmla="*/ 14288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0" y="9"/>
                    </a:moveTo>
                    <a:lnTo>
                      <a:pt x="0" y="4"/>
                    </a:lnTo>
                    <a:lnTo>
                      <a:pt x="3" y="0"/>
                    </a:lnTo>
                    <a:lnTo>
                      <a:pt x="9" y="1"/>
                    </a:lnTo>
                    <a:lnTo>
                      <a:pt x="12" y="5"/>
                    </a:lnTo>
                    <a:lnTo>
                      <a:pt x="7" y="11"/>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5" name="Freeform 130"/>
              <p:cNvSpPr/>
              <p:nvPr/>
            </p:nvSpPr>
            <p:spPr bwMode="auto">
              <a:xfrm>
                <a:off x="7743821" y="2751143"/>
                <a:ext cx="15875" cy="6350"/>
              </a:xfrm>
              <a:custGeom>
                <a:avLst/>
                <a:gdLst>
                  <a:gd name="T0" fmla="*/ 15875 w 10"/>
                  <a:gd name="T1" fmla="*/ 3175 h 4"/>
                  <a:gd name="T2" fmla="*/ 7938 w 10"/>
                  <a:gd name="T3" fmla="*/ 0 h 4"/>
                  <a:gd name="T4" fmla="*/ 0 w 10"/>
                  <a:gd name="T5" fmla="*/ 4763 h 4"/>
                  <a:gd name="T6" fmla="*/ 4763 w 10"/>
                  <a:gd name="T7" fmla="*/ 6350 h 4"/>
                  <a:gd name="T8" fmla="*/ 9525 w 10"/>
                  <a:gd name="T9" fmla="*/ 4763 h 4"/>
                  <a:gd name="T10" fmla="*/ 15875 w 10"/>
                  <a:gd name="T11" fmla="*/ 3175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10" y="2"/>
                    </a:moveTo>
                    <a:lnTo>
                      <a:pt x="5" y="0"/>
                    </a:lnTo>
                    <a:lnTo>
                      <a:pt x="0" y="3"/>
                    </a:lnTo>
                    <a:lnTo>
                      <a:pt x="3" y="4"/>
                    </a:lnTo>
                    <a:lnTo>
                      <a:pt x="6" y="3"/>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6" name="Freeform 131"/>
              <p:cNvSpPr/>
              <p:nvPr/>
            </p:nvSpPr>
            <p:spPr bwMode="auto">
              <a:xfrm>
                <a:off x="7870822" y="2782894"/>
                <a:ext cx="73025" cy="315913"/>
              </a:xfrm>
              <a:custGeom>
                <a:avLst/>
                <a:gdLst>
                  <a:gd name="T0" fmla="*/ 30163 w 46"/>
                  <a:gd name="T1" fmla="*/ 7938 h 199"/>
                  <a:gd name="T2" fmla="*/ 25400 w 46"/>
                  <a:gd name="T3" fmla="*/ 0 h 199"/>
                  <a:gd name="T4" fmla="*/ 15875 w 46"/>
                  <a:gd name="T5" fmla="*/ 0 h 199"/>
                  <a:gd name="T6" fmla="*/ 15875 w 46"/>
                  <a:gd name="T7" fmla="*/ 4763 h 199"/>
                  <a:gd name="T8" fmla="*/ 22225 w 46"/>
                  <a:gd name="T9" fmla="*/ 30163 h 199"/>
                  <a:gd name="T10" fmla="*/ 17463 w 46"/>
                  <a:gd name="T11" fmla="*/ 36513 h 199"/>
                  <a:gd name="T12" fmla="*/ 12700 w 46"/>
                  <a:gd name="T13" fmla="*/ 33338 h 199"/>
                  <a:gd name="T14" fmla="*/ 0 w 46"/>
                  <a:gd name="T15" fmla="*/ 38100 h 199"/>
                  <a:gd name="T16" fmla="*/ 3175 w 46"/>
                  <a:gd name="T17" fmla="*/ 49213 h 199"/>
                  <a:gd name="T18" fmla="*/ 0 w 46"/>
                  <a:gd name="T19" fmla="*/ 74613 h 199"/>
                  <a:gd name="T20" fmla="*/ 6350 w 46"/>
                  <a:gd name="T21" fmla="*/ 80963 h 199"/>
                  <a:gd name="T22" fmla="*/ 0 w 46"/>
                  <a:gd name="T23" fmla="*/ 88900 h 199"/>
                  <a:gd name="T24" fmla="*/ 3175 w 46"/>
                  <a:gd name="T25" fmla="*/ 114300 h 199"/>
                  <a:gd name="T26" fmla="*/ 12700 w 46"/>
                  <a:gd name="T27" fmla="*/ 125413 h 199"/>
                  <a:gd name="T28" fmla="*/ 12700 w 46"/>
                  <a:gd name="T29" fmla="*/ 169863 h 199"/>
                  <a:gd name="T30" fmla="*/ 14288 w 46"/>
                  <a:gd name="T31" fmla="*/ 184150 h 199"/>
                  <a:gd name="T32" fmla="*/ 9525 w 46"/>
                  <a:gd name="T33" fmla="*/ 200025 h 199"/>
                  <a:gd name="T34" fmla="*/ 6350 w 46"/>
                  <a:gd name="T35" fmla="*/ 225425 h 199"/>
                  <a:gd name="T36" fmla="*/ 9525 w 46"/>
                  <a:gd name="T37" fmla="*/ 238125 h 199"/>
                  <a:gd name="T38" fmla="*/ 7938 w 46"/>
                  <a:gd name="T39" fmla="*/ 260350 h 199"/>
                  <a:gd name="T40" fmla="*/ 6350 w 46"/>
                  <a:gd name="T41" fmla="*/ 276225 h 199"/>
                  <a:gd name="T42" fmla="*/ 6350 w 46"/>
                  <a:gd name="T43" fmla="*/ 315913 h 199"/>
                  <a:gd name="T44" fmla="*/ 12700 w 46"/>
                  <a:gd name="T45" fmla="*/ 312738 h 199"/>
                  <a:gd name="T46" fmla="*/ 15875 w 46"/>
                  <a:gd name="T47" fmla="*/ 301625 h 199"/>
                  <a:gd name="T48" fmla="*/ 23813 w 46"/>
                  <a:gd name="T49" fmla="*/ 295275 h 199"/>
                  <a:gd name="T50" fmla="*/ 30163 w 46"/>
                  <a:gd name="T51" fmla="*/ 301625 h 199"/>
                  <a:gd name="T52" fmla="*/ 38100 w 46"/>
                  <a:gd name="T53" fmla="*/ 311150 h 199"/>
                  <a:gd name="T54" fmla="*/ 44450 w 46"/>
                  <a:gd name="T55" fmla="*/ 304800 h 199"/>
                  <a:gd name="T56" fmla="*/ 44450 w 46"/>
                  <a:gd name="T57" fmla="*/ 290513 h 199"/>
                  <a:gd name="T58" fmla="*/ 34925 w 46"/>
                  <a:gd name="T59" fmla="*/ 279400 h 199"/>
                  <a:gd name="T60" fmla="*/ 23813 w 46"/>
                  <a:gd name="T61" fmla="*/ 268288 h 199"/>
                  <a:gd name="T62" fmla="*/ 23813 w 46"/>
                  <a:gd name="T63" fmla="*/ 246063 h 199"/>
                  <a:gd name="T64" fmla="*/ 28575 w 46"/>
                  <a:gd name="T65" fmla="*/ 236538 h 199"/>
                  <a:gd name="T66" fmla="*/ 28575 w 46"/>
                  <a:gd name="T67" fmla="*/ 228600 h 199"/>
                  <a:gd name="T68" fmla="*/ 31750 w 46"/>
                  <a:gd name="T69" fmla="*/ 222250 h 199"/>
                  <a:gd name="T70" fmla="*/ 34925 w 46"/>
                  <a:gd name="T71" fmla="*/ 198438 h 199"/>
                  <a:gd name="T72" fmla="*/ 39688 w 46"/>
                  <a:gd name="T73" fmla="*/ 192088 h 199"/>
                  <a:gd name="T74" fmla="*/ 50800 w 46"/>
                  <a:gd name="T75" fmla="*/ 195263 h 199"/>
                  <a:gd name="T76" fmla="*/ 61913 w 46"/>
                  <a:gd name="T77" fmla="*/ 207963 h 199"/>
                  <a:gd name="T78" fmla="*/ 66675 w 46"/>
                  <a:gd name="T79" fmla="*/ 214313 h 199"/>
                  <a:gd name="T80" fmla="*/ 71438 w 46"/>
                  <a:gd name="T81" fmla="*/ 214313 h 199"/>
                  <a:gd name="T82" fmla="*/ 73025 w 46"/>
                  <a:gd name="T83" fmla="*/ 207963 h 199"/>
                  <a:gd name="T84" fmla="*/ 71438 w 46"/>
                  <a:gd name="T85" fmla="*/ 198438 h 199"/>
                  <a:gd name="T86" fmla="*/ 60325 w 46"/>
                  <a:gd name="T87" fmla="*/ 184150 h 199"/>
                  <a:gd name="T88" fmla="*/ 53975 w 46"/>
                  <a:gd name="T89" fmla="*/ 153988 h 199"/>
                  <a:gd name="T90" fmla="*/ 46038 w 46"/>
                  <a:gd name="T91" fmla="*/ 127000 h 199"/>
                  <a:gd name="T92" fmla="*/ 39688 w 46"/>
                  <a:gd name="T93" fmla="*/ 84138 h 199"/>
                  <a:gd name="T94" fmla="*/ 38100 w 46"/>
                  <a:gd name="T95" fmla="*/ 63500 h 199"/>
                  <a:gd name="T96" fmla="*/ 38100 w 46"/>
                  <a:gd name="T97" fmla="*/ 38100 h 199"/>
                  <a:gd name="T98" fmla="*/ 34925 w 46"/>
                  <a:gd name="T99" fmla="*/ 15875 h 199"/>
                  <a:gd name="T100" fmla="*/ 30163 w 46"/>
                  <a:gd name="T101" fmla="*/ 7938 h 1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 h="199">
                    <a:moveTo>
                      <a:pt x="19" y="5"/>
                    </a:moveTo>
                    <a:lnTo>
                      <a:pt x="16" y="0"/>
                    </a:lnTo>
                    <a:lnTo>
                      <a:pt x="10" y="0"/>
                    </a:lnTo>
                    <a:lnTo>
                      <a:pt x="10" y="3"/>
                    </a:lnTo>
                    <a:lnTo>
                      <a:pt x="14" y="19"/>
                    </a:lnTo>
                    <a:lnTo>
                      <a:pt x="11" y="23"/>
                    </a:lnTo>
                    <a:lnTo>
                      <a:pt x="8" y="21"/>
                    </a:lnTo>
                    <a:lnTo>
                      <a:pt x="0" y="24"/>
                    </a:lnTo>
                    <a:lnTo>
                      <a:pt x="2" y="31"/>
                    </a:lnTo>
                    <a:lnTo>
                      <a:pt x="0" y="47"/>
                    </a:lnTo>
                    <a:lnTo>
                      <a:pt x="4" y="51"/>
                    </a:lnTo>
                    <a:lnTo>
                      <a:pt x="0" y="56"/>
                    </a:lnTo>
                    <a:lnTo>
                      <a:pt x="2" y="72"/>
                    </a:lnTo>
                    <a:lnTo>
                      <a:pt x="8" y="79"/>
                    </a:lnTo>
                    <a:lnTo>
                      <a:pt x="8" y="107"/>
                    </a:lnTo>
                    <a:lnTo>
                      <a:pt x="9" y="116"/>
                    </a:lnTo>
                    <a:lnTo>
                      <a:pt x="6" y="126"/>
                    </a:lnTo>
                    <a:lnTo>
                      <a:pt x="4" y="142"/>
                    </a:lnTo>
                    <a:lnTo>
                      <a:pt x="6" y="150"/>
                    </a:lnTo>
                    <a:lnTo>
                      <a:pt x="5" y="164"/>
                    </a:lnTo>
                    <a:lnTo>
                      <a:pt x="4" y="174"/>
                    </a:lnTo>
                    <a:lnTo>
                      <a:pt x="4" y="199"/>
                    </a:lnTo>
                    <a:lnTo>
                      <a:pt x="8" y="197"/>
                    </a:lnTo>
                    <a:lnTo>
                      <a:pt x="10" y="190"/>
                    </a:lnTo>
                    <a:lnTo>
                      <a:pt x="15" y="186"/>
                    </a:lnTo>
                    <a:lnTo>
                      <a:pt x="19" y="190"/>
                    </a:lnTo>
                    <a:lnTo>
                      <a:pt x="24" y="196"/>
                    </a:lnTo>
                    <a:lnTo>
                      <a:pt x="28" y="192"/>
                    </a:lnTo>
                    <a:lnTo>
                      <a:pt x="28" y="183"/>
                    </a:lnTo>
                    <a:lnTo>
                      <a:pt x="22" y="176"/>
                    </a:lnTo>
                    <a:lnTo>
                      <a:pt x="15" y="169"/>
                    </a:lnTo>
                    <a:lnTo>
                      <a:pt x="15" y="155"/>
                    </a:lnTo>
                    <a:lnTo>
                      <a:pt x="18" y="149"/>
                    </a:lnTo>
                    <a:lnTo>
                      <a:pt x="18" y="144"/>
                    </a:lnTo>
                    <a:lnTo>
                      <a:pt x="20" y="140"/>
                    </a:lnTo>
                    <a:lnTo>
                      <a:pt x="22" y="125"/>
                    </a:lnTo>
                    <a:lnTo>
                      <a:pt x="25" y="121"/>
                    </a:lnTo>
                    <a:lnTo>
                      <a:pt x="32" y="123"/>
                    </a:lnTo>
                    <a:lnTo>
                      <a:pt x="39" y="131"/>
                    </a:lnTo>
                    <a:lnTo>
                      <a:pt x="42" y="135"/>
                    </a:lnTo>
                    <a:lnTo>
                      <a:pt x="45" y="135"/>
                    </a:lnTo>
                    <a:lnTo>
                      <a:pt x="46" y="131"/>
                    </a:lnTo>
                    <a:lnTo>
                      <a:pt x="45" y="125"/>
                    </a:lnTo>
                    <a:lnTo>
                      <a:pt x="38" y="116"/>
                    </a:lnTo>
                    <a:lnTo>
                      <a:pt x="34" y="97"/>
                    </a:lnTo>
                    <a:lnTo>
                      <a:pt x="29" y="80"/>
                    </a:lnTo>
                    <a:lnTo>
                      <a:pt x="25" y="53"/>
                    </a:lnTo>
                    <a:lnTo>
                      <a:pt x="24" y="40"/>
                    </a:lnTo>
                    <a:lnTo>
                      <a:pt x="24" y="24"/>
                    </a:lnTo>
                    <a:lnTo>
                      <a:pt x="22" y="10"/>
                    </a:lnTo>
                    <a:lnTo>
                      <a:pt x="1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7" name="Freeform 132"/>
              <p:cNvSpPr/>
              <p:nvPr/>
            </p:nvSpPr>
            <p:spPr bwMode="auto">
              <a:xfrm>
                <a:off x="7815259" y="3122619"/>
                <a:ext cx="152400" cy="127000"/>
              </a:xfrm>
              <a:custGeom>
                <a:avLst/>
                <a:gdLst>
                  <a:gd name="T0" fmla="*/ 50800 w 96"/>
                  <a:gd name="T1" fmla="*/ 9525 h 80"/>
                  <a:gd name="T2" fmla="*/ 53975 w 96"/>
                  <a:gd name="T3" fmla="*/ 0 h 80"/>
                  <a:gd name="T4" fmla="*/ 68263 w 96"/>
                  <a:gd name="T5" fmla="*/ 0 h 80"/>
                  <a:gd name="T6" fmla="*/ 73025 w 96"/>
                  <a:gd name="T7" fmla="*/ 7938 h 80"/>
                  <a:gd name="T8" fmla="*/ 80963 w 96"/>
                  <a:gd name="T9" fmla="*/ 26988 h 80"/>
                  <a:gd name="T10" fmla="*/ 90488 w 96"/>
                  <a:gd name="T11" fmla="*/ 34925 h 80"/>
                  <a:gd name="T12" fmla="*/ 100013 w 96"/>
                  <a:gd name="T13" fmla="*/ 36513 h 80"/>
                  <a:gd name="T14" fmla="*/ 109538 w 96"/>
                  <a:gd name="T15" fmla="*/ 44450 h 80"/>
                  <a:gd name="T16" fmla="*/ 120650 w 96"/>
                  <a:gd name="T17" fmla="*/ 50800 h 80"/>
                  <a:gd name="T18" fmla="*/ 131763 w 96"/>
                  <a:gd name="T19" fmla="*/ 46038 h 80"/>
                  <a:gd name="T20" fmla="*/ 142875 w 96"/>
                  <a:gd name="T21" fmla="*/ 38100 h 80"/>
                  <a:gd name="T22" fmla="*/ 142875 w 96"/>
                  <a:gd name="T23" fmla="*/ 44450 h 80"/>
                  <a:gd name="T24" fmla="*/ 142875 w 96"/>
                  <a:gd name="T25" fmla="*/ 57150 h 80"/>
                  <a:gd name="T26" fmla="*/ 150813 w 96"/>
                  <a:gd name="T27" fmla="*/ 58738 h 80"/>
                  <a:gd name="T28" fmla="*/ 152400 w 96"/>
                  <a:gd name="T29" fmla="*/ 68263 h 80"/>
                  <a:gd name="T30" fmla="*/ 142875 w 96"/>
                  <a:gd name="T31" fmla="*/ 80963 h 80"/>
                  <a:gd name="T32" fmla="*/ 127000 w 96"/>
                  <a:gd name="T33" fmla="*/ 80963 h 80"/>
                  <a:gd name="T34" fmla="*/ 114300 w 96"/>
                  <a:gd name="T35" fmla="*/ 85725 h 80"/>
                  <a:gd name="T36" fmla="*/ 100013 w 96"/>
                  <a:gd name="T37" fmla="*/ 101600 h 80"/>
                  <a:gd name="T38" fmla="*/ 100013 w 96"/>
                  <a:gd name="T39" fmla="*/ 109538 h 80"/>
                  <a:gd name="T40" fmla="*/ 90488 w 96"/>
                  <a:gd name="T41" fmla="*/ 111125 h 80"/>
                  <a:gd name="T42" fmla="*/ 79375 w 96"/>
                  <a:gd name="T43" fmla="*/ 101600 h 80"/>
                  <a:gd name="T44" fmla="*/ 63500 w 96"/>
                  <a:gd name="T45" fmla="*/ 96838 h 80"/>
                  <a:gd name="T46" fmla="*/ 58738 w 96"/>
                  <a:gd name="T47" fmla="*/ 95250 h 80"/>
                  <a:gd name="T48" fmla="*/ 50800 w 96"/>
                  <a:gd name="T49" fmla="*/ 101600 h 80"/>
                  <a:gd name="T50" fmla="*/ 34925 w 96"/>
                  <a:gd name="T51" fmla="*/ 96838 h 80"/>
                  <a:gd name="T52" fmla="*/ 25400 w 96"/>
                  <a:gd name="T53" fmla="*/ 96838 h 80"/>
                  <a:gd name="T54" fmla="*/ 19050 w 96"/>
                  <a:gd name="T55" fmla="*/ 101600 h 80"/>
                  <a:gd name="T56" fmla="*/ 28575 w 96"/>
                  <a:gd name="T57" fmla="*/ 111125 h 80"/>
                  <a:gd name="T58" fmla="*/ 28575 w 96"/>
                  <a:gd name="T59" fmla="*/ 119063 h 80"/>
                  <a:gd name="T60" fmla="*/ 14288 w 96"/>
                  <a:gd name="T61" fmla="*/ 127000 h 80"/>
                  <a:gd name="T62" fmla="*/ 9525 w 96"/>
                  <a:gd name="T63" fmla="*/ 109538 h 80"/>
                  <a:gd name="T64" fmla="*/ 0 w 96"/>
                  <a:gd name="T65" fmla="*/ 107950 h 80"/>
                  <a:gd name="T66" fmla="*/ 9525 w 96"/>
                  <a:gd name="T67" fmla="*/ 96838 h 80"/>
                  <a:gd name="T68" fmla="*/ 23813 w 96"/>
                  <a:gd name="T69" fmla="*/ 87313 h 80"/>
                  <a:gd name="T70" fmla="*/ 23813 w 96"/>
                  <a:gd name="T71" fmla="*/ 76200 h 80"/>
                  <a:gd name="T72" fmla="*/ 28575 w 96"/>
                  <a:gd name="T73" fmla="*/ 68263 h 80"/>
                  <a:gd name="T74" fmla="*/ 39688 w 96"/>
                  <a:gd name="T75" fmla="*/ 74613 h 80"/>
                  <a:gd name="T76" fmla="*/ 47625 w 96"/>
                  <a:gd name="T77" fmla="*/ 71438 h 80"/>
                  <a:gd name="T78" fmla="*/ 47625 w 96"/>
                  <a:gd name="T79" fmla="*/ 63500 h 80"/>
                  <a:gd name="T80" fmla="*/ 55563 w 96"/>
                  <a:gd name="T81" fmla="*/ 46038 h 80"/>
                  <a:gd name="T82" fmla="*/ 55563 w 96"/>
                  <a:gd name="T83" fmla="*/ 14288 h 80"/>
                  <a:gd name="T84" fmla="*/ 50800 w 96"/>
                  <a:gd name="T85" fmla="*/ 9525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6" h="80">
                    <a:moveTo>
                      <a:pt x="32" y="6"/>
                    </a:moveTo>
                    <a:lnTo>
                      <a:pt x="34" y="0"/>
                    </a:lnTo>
                    <a:lnTo>
                      <a:pt x="43" y="0"/>
                    </a:lnTo>
                    <a:lnTo>
                      <a:pt x="46" y="5"/>
                    </a:lnTo>
                    <a:lnTo>
                      <a:pt x="51" y="17"/>
                    </a:lnTo>
                    <a:lnTo>
                      <a:pt x="57" y="22"/>
                    </a:lnTo>
                    <a:lnTo>
                      <a:pt x="63" y="23"/>
                    </a:lnTo>
                    <a:lnTo>
                      <a:pt x="69" y="28"/>
                    </a:lnTo>
                    <a:lnTo>
                      <a:pt x="76" y="32"/>
                    </a:lnTo>
                    <a:lnTo>
                      <a:pt x="83" y="29"/>
                    </a:lnTo>
                    <a:lnTo>
                      <a:pt x="90" y="24"/>
                    </a:lnTo>
                    <a:lnTo>
                      <a:pt x="90" y="28"/>
                    </a:lnTo>
                    <a:lnTo>
                      <a:pt x="90" y="36"/>
                    </a:lnTo>
                    <a:lnTo>
                      <a:pt x="95" y="37"/>
                    </a:lnTo>
                    <a:lnTo>
                      <a:pt x="96" y="43"/>
                    </a:lnTo>
                    <a:lnTo>
                      <a:pt x="90" y="51"/>
                    </a:lnTo>
                    <a:lnTo>
                      <a:pt x="80" y="51"/>
                    </a:lnTo>
                    <a:lnTo>
                      <a:pt x="72" y="54"/>
                    </a:lnTo>
                    <a:lnTo>
                      <a:pt x="63" y="64"/>
                    </a:lnTo>
                    <a:lnTo>
                      <a:pt x="63" y="69"/>
                    </a:lnTo>
                    <a:lnTo>
                      <a:pt x="57" y="70"/>
                    </a:lnTo>
                    <a:lnTo>
                      <a:pt x="50" y="64"/>
                    </a:lnTo>
                    <a:lnTo>
                      <a:pt x="40" y="61"/>
                    </a:lnTo>
                    <a:lnTo>
                      <a:pt x="37" y="60"/>
                    </a:lnTo>
                    <a:lnTo>
                      <a:pt x="32" y="64"/>
                    </a:lnTo>
                    <a:lnTo>
                      <a:pt x="22" y="61"/>
                    </a:lnTo>
                    <a:lnTo>
                      <a:pt x="16" y="61"/>
                    </a:lnTo>
                    <a:lnTo>
                      <a:pt x="12" y="64"/>
                    </a:lnTo>
                    <a:lnTo>
                      <a:pt x="18" y="70"/>
                    </a:lnTo>
                    <a:lnTo>
                      <a:pt x="18" y="75"/>
                    </a:lnTo>
                    <a:lnTo>
                      <a:pt x="9" y="80"/>
                    </a:lnTo>
                    <a:lnTo>
                      <a:pt x="6" y="69"/>
                    </a:lnTo>
                    <a:lnTo>
                      <a:pt x="0" y="68"/>
                    </a:lnTo>
                    <a:lnTo>
                      <a:pt x="6" y="61"/>
                    </a:lnTo>
                    <a:lnTo>
                      <a:pt x="15" y="55"/>
                    </a:lnTo>
                    <a:lnTo>
                      <a:pt x="15" y="48"/>
                    </a:lnTo>
                    <a:lnTo>
                      <a:pt x="18" y="43"/>
                    </a:lnTo>
                    <a:lnTo>
                      <a:pt x="25" y="47"/>
                    </a:lnTo>
                    <a:lnTo>
                      <a:pt x="30" y="45"/>
                    </a:lnTo>
                    <a:lnTo>
                      <a:pt x="30" y="40"/>
                    </a:lnTo>
                    <a:lnTo>
                      <a:pt x="35" y="29"/>
                    </a:lnTo>
                    <a:lnTo>
                      <a:pt x="35" y="9"/>
                    </a:lnTo>
                    <a:lnTo>
                      <a:pt x="3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8" name="Freeform 133"/>
              <p:cNvSpPr/>
              <p:nvPr/>
            </p:nvSpPr>
            <p:spPr bwMode="auto">
              <a:xfrm>
                <a:off x="7605709" y="3249619"/>
                <a:ext cx="271462" cy="252414"/>
              </a:xfrm>
              <a:custGeom>
                <a:avLst/>
                <a:gdLst>
                  <a:gd name="T0" fmla="*/ 257175 w 171"/>
                  <a:gd name="T1" fmla="*/ 4763 h 159"/>
                  <a:gd name="T2" fmla="*/ 241300 w 171"/>
                  <a:gd name="T3" fmla="*/ 6350 h 159"/>
                  <a:gd name="T4" fmla="*/ 249238 w 171"/>
                  <a:gd name="T5" fmla="*/ 25400 h 159"/>
                  <a:gd name="T6" fmla="*/ 234950 w 171"/>
                  <a:gd name="T7" fmla="*/ 17463 h 159"/>
                  <a:gd name="T8" fmla="*/ 219075 w 171"/>
                  <a:gd name="T9" fmla="*/ 33338 h 159"/>
                  <a:gd name="T10" fmla="*/ 207963 w 171"/>
                  <a:gd name="T11" fmla="*/ 103188 h 159"/>
                  <a:gd name="T12" fmla="*/ 179388 w 171"/>
                  <a:gd name="T13" fmla="*/ 136525 h 159"/>
                  <a:gd name="T14" fmla="*/ 160338 w 171"/>
                  <a:gd name="T15" fmla="*/ 152400 h 159"/>
                  <a:gd name="T16" fmla="*/ 157163 w 171"/>
                  <a:gd name="T17" fmla="*/ 134938 h 159"/>
                  <a:gd name="T18" fmla="*/ 142875 w 171"/>
                  <a:gd name="T19" fmla="*/ 136525 h 159"/>
                  <a:gd name="T20" fmla="*/ 115888 w 171"/>
                  <a:gd name="T21" fmla="*/ 187325 h 159"/>
                  <a:gd name="T22" fmla="*/ 84138 w 171"/>
                  <a:gd name="T23" fmla="*/ 190500 h 159"/>
                  <a:gd name="T24" fmla="*/ 57150 w 171"/>
                  <a:gd name="T25" fmla="*/ 187325 h 159"/>
                  <a:gd name="T26" fmla="*/ 38100 w 171"/>
                  <a:gd name="T27" fmla="*/ 198438 h 159"/>
                  <a:gd name="T28" fmla="*/ 9525 w 171"/>
                  <a:gd name="T29" fmla="*/ 219075 h 159"/>
                  <a:gd name="T30" fmla="*/ 1588 w 171"/>
                  <a:gd name="T31" fmla="*/ 233363 h 159"/>
                  <a:gd name="T32" fmla="*/ 20638 w 171"/>
                  <a:gd name="T33" fmla="*/ 239713 h 159"/>
                  <a:gd name="T34" fmla="*/ 57150 w 171"/>
                  <a:gd name="T35" fmla="*/ 225425 h 159"/>
                  <a:gd name="T36" fmla="*/ 93663 w 171"/>
                  <a:gd name="T37" fmla="*/ 209550 h 159"/>
                  <a:gd name="T38" fmla="*/ 109538 w 171"/>
                  <a:gd name="T39" fmla="*/ 227013 h 159"/>
                  <a:gd name="T40" fmla="*/ 109538 w 171"/>
                  <a:gd name="T41" fmla="*/ 246063 h 159"/>
                  <a:gd name="T42" fmla="*/ 130175 w 171"/>
                  <a:gd name="T43" fmla="*/ 246063 h 159"/>
                  <a:gd name="T44" fmla="*/ 142875 w 171"/>
                  <a:gd name="T45" fmla="*/ 231775 h 159"/>
                  <a:gd name="T46" fmla="*/ 142875 w 171"/>
                  <a:gd name="T47" fmla="*/ 219075 h 159"/>
                  <a:gd name="T48" fmla="*/ 142875 w 171"/>
                  <a:gd name="T49" fmla="*/ 203200 h 159"/>
                  <a:gd name="T50" fmla="*/ 153988 w 171"/>
                  <a:gd name="T51" fmla="*/ 215900 h 159"/>
                  <a:gd name="T52" fmla="*/ 182563 w 171"/>
                  <a:gd name="T53" fmla="*/ 204788 h 159"/>
                  <a:gd name="T54" fmla="*/ 190500 w 171"/>
                  <a:gd name="T55" fmla="*/ 215900 h 159"/>
                  <a:gd name="T56" fmla="*/ 201613 w 171"/>
                  <a:gd name="T57" fmla="*/ 196850 h 159"/>
                  <a:gd name="T58" fmla="*/ 220663 w 171"/>
                  <a:gd name="T59" fmla="*/ 190500 h 159"/>
                  <a:gd name="T60" fmla="*/ 215900 w 171"/>
                  <a:gd name="T61" fmla="*/ 203200 h 159"/>
                  <a:gd name="T62" fmla="*/ 238125 w 171"/>
                  <a:gd name="T63" fmla="*/ 185738 h 159"/>
                  <a:gd name="T64" fmla="*/ 238125 w 171"/>
                  <a:gd name="T65" fmla="*/ 165100 h 159"/>
                  <a:gd name="T66" fmla="*/ 242888 w 171"/>
                  <a:gd name="T67" fmla="*/ 127000 h 159"/>
                  <a:gd name="T68" fmla="*/ 252413 w 171"/>
                  <a:gd name="T69" fmla="*/ 107950 h 159"/>
                  <a:gd name="T70" fmla="*/ 260350 w 171"/>
                  <a:gd name="T71" fmla="*/ 90488 h 159"/>
                  <a:gd name="T72" fmla="*/ 271463 w 171"/>
                  <a:gd name="T73" fmla="*/ 49213 h 159"/>
                  <a:gd name="T74" fmla="*/ 263525 w 171"/>
                  <a:gd name="T75" fmla="*/ 36513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1" h="159">
                    <a:moveTo>
                      <a:pt x="161" y="18"/>
                    </a:moveTo>
                    <a:lnTo>
                      <a:pt x="162" y="3"/>
                    </a:lnTo>
                    <a:lnTo>
                      <a:pt x="158" y="0"/>
                    </a:lnTo>
                    <a:lnTo>
                      <a:pt x="152" y="4"/>
                    </a:lnTo>
                    <a:lnTo>
                      <a:pt x="154" y="11"/>
                    </a:lnTo>
                    <a:lnTo>
                      <a:pt x="157" y="16"/>
                    </a:lnTo>
                    <a:lnTo>
                      <a:pt x="153" y="17"/>
                    </a:lnTo>
                    <a:lnTo>
                      <a:pt x="148" y="11"/>
                    </a:lnTo>
                    <a:lnTo>
                      <a:pt x="144" y="12"/>
                    </a:lnTo>
                    <a:lnTo>
                      <a:pt x="138" y="21"/>
                    </a:lnTo>
                    <a:lnTo>
                      <a:pt x="138" y="50"/>
                    </a:lnTo>
                    <a:lnTo>
                      <a:pt x="131" y="65"/>
                    </a:lnTo>
                    <a:lnTo>
                      <a:pt x="120" y="81"/>
                    </a:lnTo>
                    <a:lnTo>
                      <a:pt x="113" y="86"/>
                    </a:lnTo>
                    <a:lnTo>
                      <a:pt x="110" y="91"/>
                    </a:lnTo>
                    <a:lnTo>
                      <a:pt x="101" y="96"/>
                    </a:lnTo>
                    <a:lnTo>
                      <a:pt x="96" y="94"/>
                    </a:lnTo>
                    <a:lnTo>
                      <a:pt x="99" y="85"/>
                    </a:lnTo>
                    <a:lnTo>
                      <a:pt x="94" y="83"/>
                    </a:lnTo>
                    <a:lnTo>
                      <a:pt x="90" y="86"/>
                    </a:lnTo>
                    <a:lnTo>
                      <a:pt x="90" y="94"/>
                    </a:lnTo>
                    <a:lnTo>
                      <a:pt x="73" y="118"/>
                    </a:lnTo>
                    <a:lnTo>
                      <a:pt x="61" y="117"/>
                    </a:lnTo>
                    <a:lnTo>
                      <a:pt x="53" y="120"/>
                    </a:lnTo>
                    <a:lnTo>
                      <a:pt x="43" y="122"/>
                    </a:lnTo>
                    <a:lnTo>
                      <a:pt x="36" y="118"/>
                    </a:lnTo>
                    <a:lnTo>
                      <a:pt x="28" y="119"/>
                    </a:lnTo>
                    <a:lnTo>
                      <a:pt x="24" y="125"/>
                    </a:lnTo>
                    <a:lnTo>
                      <a:pt x="11" y="136"/>
                    </a:lnTo>
                    <a:lnTo>
                      <a:pt x="6" y="138"/>
                    </a:lnTo>
                    <a:lnTo>
                      <a:pt x="0" y="142"/>
                    </a:lnTo>
                    <a:lnTo>
                      <a:pt x="1" y="147"/>
                    </a:lnTo>
                    <a:lnTo>
                      <a:pt x="11" y="147"/>
                    </a:lnTo>
                    <a:lnTo>
                      <a:pt x="13" y="151"/>
                    </a:lnTo>
                    <a:lnTo>
                      <a:pt x="20" y="146"/>
                    </a:lnTo>
                    <a:lnTo>
                      <a:pt x="36" y="142"/>
                    </a:lnTo>
                    <a:lnTo>
                      <a:pt x="41" y="137"/>
                    </a:lnTo>
                    <a:lnTo>
                      <a:pt x="59" y="132"/>
                    </a:lnTo>
                    <a:lnTo>
                      <a:pt x="67" y="137"/>
                    </a:lnTo>
                    <a:lnTo>
                      <a:pt x="69" y="143"/>
                    </a:lnTo>
                    <a:lnTo>
                      <a:pt x="67" y="148"/>
                    </a:lnTo>
                    <a:lnTo>
                      <a:pt x="69" y="155"/>
                    </a:lnTo>
                    <a:lnTo>
                      <a:pt x="75" y="159"/>
                    </a:lnTo>
                    <a:lnTo>
                      <a:pt x="82" y="155"/>
                    </a:lnTo>
                    <a:lnTo>
                      <a:pt x="83" y="147"/>
                    </a:lnTo>
                    <a:lnTo>
                      <a:pt x="90" y="146"/>
                    </a:lnTo>
                    <a:lnTo>
                      <a:pt x="90" y="142"/>
                    </a:lnTo>
                    <a:lnTo>
                      <a:pt x="90" y="138"/>
                    </a:lnTo>
                    <a:lnTo>
                      <a:pt x="87" y="133"/>
                    </a:lnTo>
                    <a:lnTo>
                      <a:pt x="90" y="128"/>
                    </a:lnTo>
                    <a:lnTo>
                      <a:pt x="97" y="128"/>
                    </a:lnTo>
                    <a:lnTo>
                      <a:pt x="97" y="136"/>
                    </a:lnTo>
                    <a:lnTo>
                      <a:pt x="111" y="134"/>
                    </a:lnTo>
                    <a:lnTo>
                      <a:pt x="115" y="129"/>
                    </a:lnTo>
                    <a:lnTo>
                      <a:pt x="120" y="128"/>
                    </a:lnTo>
                    <a:lnTo>
                      <a:pt x="120" y="136"/>
                    </a:lnTo>
                    <a:lnTo>
                      <a:pt x="126" y="134"/>
                    </a:lnTo>
                    <a:lnTo>
                      <a:pt x="127" y="124"/>
                    </a:lnTo>
                    <a:lnTo>
                      <a:pt x="135" y="117"/>
                    </a:lnTo>
                    <a:lnTo>
                      <a:pt x="139" y="120"/>
                    </a:lnTo>
                    <a:lnTo>
                      <a:pt x="139" y="125"/>
                    </a:lnTo>
                    <a:lnTo>
                      <a:pt x="136" y="128"/>
                    </a:lnTo>
                    <a:lnTo>
                      <a:pt x="141" y="131"/>
                    </a:lnTo>
                    <a:lnTo>
                      <a:pt x="150" y="117"/>
                    </a:lnTo>
                    <a:lnTo>
                      <a:pt x="149" y="110"/>
                    </a:lnTo>
                    <a:lnTo>
                      <a:pt x="150" y="104"/>
                    </a:lnTo>
                    <a:lnTo>
                      <a:pt x="158" y="86"/>
                    </a:lnTo>
                    <a:lnTo>
                      <a:pt x="153" y="80"/>
                    </a:lnTo>
                    <a:lnTo>
                      <a:pt x="154" y="72"/>
                    </a:lnTo>
                    <a:lnTo>
                      <a:pt x="159" y="68"/>
                    </a:lnTo>
                    <a:lnTo>
                      <a:pt x="163" y="69"/>
                    </a:lnTo>
                    <a:lnTo>
                      <a:pt x="164" y="57"/>
                    </a:lnTo>
                    <a:lnTo>
                      <a:pt x="171" y="43"/>
                    </a:lnTo>
                    <a:lnTo>
                      <a:pt x="171" y="31"/>
                    </a:lnTo>
                    <a:lnTo>
                      <a:pt x="169" y="30"/>
                    </a:lnTo>
                    <a:lnTo>
                      <a:pt x="166" y="23"/>
                    </a:lnTo>
                    <a:lnTo>
                      <a:pt x="1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29" name="Freeform 134"/>
              <p:cNvSpPr/>
              <p:nvPr/>
            </p:nvSpPr>
            <p:spPr bwMode="auto">
              <a:xfrm>
                <a:off x="7781922" y="3352808"/>
                <a:ext cx="15875" cy="20638"/>
              </a:xfrm>
              <a:custGeom>
                <a:avLst/>
                <a:gdLst>
                  <a:gd name="T0" fmla="*/ 15875 w 10"/>
                  <a:gd name="T1" fmla="*/ 3175 h 13"/>
                  <a:gd name="T2" fmla="*/ 11113 w 10"/>
                  <a:gd name="T3" fmla="*/ 12700 h 13"/>
                  <a:gd name="T4" fmla="*/ 1588 w 10"/>
                  <a:gd name="T5" fmla="*/ 20638 h 13"/>
                  <a:gd name="T6" fmla="*/ 0 w 10"/>
                  <a:gd name="T7" fmla="*/ 14288 h 13"/>
                  <a:gd name="T8" fmla="*/ 6350 w 10"/>
                  <a:gd name="T9" fmla="*/ 6350 h 13"/>
                  <a:gd name="T10" fmla="*/ 6350 w 10"/>
                  <a:gd name="T11" fmla="*/ 0 h 13"/>
                  <a:gd name="T12" fmla="*/ 15875 w 10"/>
                  <a:gd name="T13" fmla="*/ 3175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2"/>
                    </a:moveTo>
                    <a:lnTo>
                      <a:pt x="7" y="8"/>
                    </a:lnTo>
                    <a:lnTo>
                      <a:pt x="1" y="13"/>
                    </a:lnTo>
                    <a:lnTo>
                      <a:pt x="0" y="9"/>
                    </a:lnTo>
                    <a:lnTo>
                      <a:pt x="4" y="4"/>
                    </a:lnTo>
                    <a:lnTo>
                      <a:pt x="4" y="0"/>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0" name="Freeform 135"/>
              <p:cNvSpPr/>
              <p:nvPr/>
            </p:nvSpPr>
            <p:spPr bwMode="auto">
              <a:xfrm>
                <a:off x="7637459" y="3475045"/>
                <a:ext cx="57150" cy="44450"/>
              </a:xfrm>
              <a:custGeom>
                <a:avLst/>
                <a:gdLst>
                  <a:gd name="T0" fmla="*/ 57150 w 36"/>
                  <a:gd name="T1" fmla="*/ 6350 h 28"/>
                  <a:gd name="T2" fmla="*/ 49213 w 36"/>
                  <a:gd name="T3" fmla="*/ 0 h 28"/>
                  <a:gd name="T4" fmla="*/ 39688 w 36"/>
                  <a:gd name="T5" fmla="*/ 1588 h 28"/>
                  <a:gd name="T6" fmla="*/ 26988 w 36"/>
                  <a:gd name="T7" fmla="*/ 14288 h 28"/>
                  <a:gd name="T8" fmla="*/ 11113 w 36"/>
                  <a:gd name="T9" fmla="*/ 19050 h 28"/>
                  <a:gd name="T10" fmla="*/ 0 w 36"/>
                  <a:gd name="T11" fmla="*/ 26988 h 28"/>
                  <a:gd name="T12" fmla="*/ 6350 w 36"/>
                  <a:gd name="T13" fmla="*/ 44450 h 28"/>
                  <a:gd name="T14" fmla="*/ 19050 w 36"/>
                  <a:gd name="T15" fmla="*/ 44450 h 28"/>
                  <a:gd name="T16" fmla="*/ 25400 w 36"/>
                  <a:gd name="T17" fmla="*/ 31750 h 28"/>
                  <a:gd name="T18" fmla="*/ 34925 w 36"/>
                  <a:gd name="T19" fmla="*/ 23813 h 28"/>
                  <a:gd name="T20" fmla="*/ 42863 w 36"/>
                  <a:gd name="T21" fmla="*/ 26988 h 28"/>
                  <a:gd name="T22" fmla="*/ 52388 w 36"/>
                  <a:gd name="T23" fmla="*/ 23813 h 28"/>
                  <a:gd name="T24" fmla="*/ 57150 w 36"/>
                  <a:gd name="T25" fmla="*/ 635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8">
                    <a:moveTo>
                      <a:pt x="36" y="4"/>
                    </a:moveTo>
                    <a:lnTo>
                      <a:pt x="31" y="0"/>
                    </a:lnTo>
                    <a:lnTo>
                      <a:pt x="25" y="1"/>
                    </a:lnTo>
                    <a:lnTo>
                      <a:pt x="17" y="9"/>
                    </a:lnTo>
                    <a:lnTo>
                      <a:pt x="7" y="12"/>
                    </a:lnTo>
                    <a:lnTo>
                      <a:pt x="0" y="17"/>
                    </a:lnTo>
                    <a:lnTo>
                      <a:pt x="4" y="28"/>
                    </a:lnTo>
                    <a:lnTo>
                      <a:pt x="12" y="28"/>
                    </a:lnTo>
                    <a:lnTo>
                      <a:pt x="16" y="20"/>
                    </a:lnTo>
                    <a:lnTo>
                      <a:pt x="22" y="15"/>
                    </a:lnTo>
                    <a:lnTo>
                      <a:pt x="27" y="17"/>
                    </a:lnTo>
                    <a:lnTo>
                      <a:pt x="33" y="15"/>
                    </a:lnTo>
                    <a:lnTo>
                      <a:pt x="3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1" name="Freeform 136"/>
              <p:cNvSpPr/>
              <p:nvPr/>
            </p:nvSpPr>
            <p:spPr bwMode="auto">
              <a:xfrm>
                <a:off x="7573960" y="3489333"/>
                <a:ext cx="60325" cy="80963"/>
              </a:xfrm>
              <a:custGeom>
                <a:avLst/>
                <a:gdLst>
                  <a:gd name="T0" fmla="*/ 50271 w 30"/>
                  <a:gd name="T1" fmla="*/ 0 h 40"/>
                  <a:gd name="T2" fmla="*/ 94509 w 30"/>
                  <a:gd name="T3" fmla="*/ 20241 h 40"/>
                  <a:gd name="T4" fmla="*/ 104563 w 30"/>
                  <a:gd name="T5" fmla="*/ 36433 h 40"/>
                  <a:gd name="T6" fmla="*/ 122661 w 30"/>
                  <a:gd name="T7" fmla="*/ 72867 h 40"/>
                  <a:gd name="T8" fmla="*/ 88477 w 30"/>
                  <a:gd name="T9" fmla="*/ 105252 h 40"/>
                  <a:gd name="T10" fmla="*/ 86466 w 30"/>
                  <a:gd name="T11" fmla="*/ 155854 h 40"/>
                  <a:gd name="T12" fmla="*/ 50271 w 30"/>
                  <a:gd name="T13" fmla="*/ 167998 h 40"/>
                  <a:gd name="T14" fmla="*/ 50271 w 30"/>
                  <a:gd name="T15" fmla="*/ 139661 h 40"/>
                  <a:gd name="T16" fmla="*/ 46249 w 30"/>
                  <a:gd name="T17" fmla="*/ 133589 h 40"/>
                  <a:gd name="T18" fmla="*/ 32173 w 30"/>
                  <a:gd name="T19" fmla="*/ 155854 h 40"/>
                  <a:gd name="T20" fmla="*/ 26141 w 30"/>
                  <a:gd name="T21" fmla="*/ 151806 h 40"/>
                  <a:gd name="T22" fmla="*/ 28152 w 30"/>
                  <a:gd name="T23" fmla="*/ 103228 h 40"/>
                  <a:gd name="T24" fmla="*/ 48260 w 30"/>
                  <a:gd name="T25" fmla="*/ 74891 h 40"/>
                  <a:gd name="T26" fmla="*/ 40217 w 30"/>
                  <a:gd name="T27" fmla="*/ 48578 h 40"/>
                  <a:gd name="T28" fmla="*/ 20108 w 30"/>
                  <a:gd name="T29" fmla="*/ 72867 h 40"/>
                  <a:gd name="T30" fmla="*/ 0 w 30"/>
                  <a:gd name="T31" fmla="*/ 48578 h 40"/>
                  <a:gd name="T32" fmla="*/ 0 w 30"/>
                  <a:gd name="T33" fmla="*/ 28337 h 40"/>
                  <a:gd name="T34" fmla="*/ 28152 w 30"/>
                  <a:gd name="T35" fmla="*/ 16193 h 40"/>
                  <a:gd name="T36" fmla="*/ 50271 w 30"/>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40">
                    <a:moveTo>
                      <a:pt x="13" y="0"/>
                    </a:moveTo>
                    <a:cubicBezTo>
                      <a:pt x="23" y="5"/>
                      <a:pt x="23" y="5"/>
                      <a:pt x="23" y="5"/>
                    </a:cubicBezTo>
                    <a:cubicBezTo>
                      <a:pt x="25" y="9"/>
                      <a:pt x="25" y="9"/>
                      <a:pt x="25" y="9"/>
                    </a:cubicBezTo>
                    <a:cubicBezTo>
                      <a:pt x="30" y="17"/>
                      <a:pt x="30" y="17"/>
                      <a:pt x="30" y="17"/>
                    </a:cubicBezTo>
                    <a:cubicBezTo>
                      <a:pt x="22" y="25"/>
                      <a:pt x="22" y="25"/>
                      <a:pt x="22" y="25"/>
                    </a:cubicBezTo>
                    <a:cubicBezTo>
                      <a:pt x="21" y="37"/>
                      <a:pt x="21" y="37"/>
                      <a:pt x="21" y="37"/>
                    </a:cubicBezTo>
                    <a:cubicBezTo>
                      <a:pt x="13" y="40"/>
                      <a:pt x="13" y="40"/>
                      <a:pt x="13" y="40"/>
                    </a:cubicBezTo>
                    <a:cubicBezTo>
                      <a:pt x="13" y="33"/>
                      <a:pt x="13" y="33"/>
                      <a:pt x="13" y="33"/>
                    </a:cubicBezTo>
                    <a:cubicBezTo>
                      <a:pt x="11" y="32"/>
                      <a:pt x="11" y="32"/>
                      <a:pt x="11" y="32"/>
                    </a:cubicBezTo>
                    <a:cubicBezTo>
                      <a:pt x="8" y="37"/>
                      <a:pt x="8" y="37"/>
                      <a:pt x="8" y="37"/>
                    </a:cubicBezTo>
                    <a:cubicBezTo>
                      <a:pt x="6" y="36"/>
                      <a:pt x="6" y="36"/>
                      <a:pt x="6" y="36"/>
                    </a:cubicBezTo>
                    <a:cubicBezTo>
                      <a:pt x="7" y="24"/>
                      <a:pt x="7" y="24"/>
                      <a:pt x="7" y="24"/>
                    </a:cubicBezTo>
                    <a:cubicBezTo>
                      <a:pt x="7" y="24"/>
                      <a:pt x="12" y="24"/>
                      <a:pt x="12" y="18"/>
                    </a:cubicBezTo>
                    <a:cubicBezTo>
                      <a:pt x="12" y="13"/>
                      <a:pt x="10" y="12"/>
                      <a:pt x="10" y="12"/>
                    </a:cubicBezTo>
                    <a:cubicBezTo>
                      <a:pt x="5" y="17"/>
                      <a:pt x="5" y="17"/>
                      <a:pt x="5" y="17"/>
                    </a:cubicBezTo>
                    <a:cubicBezTo>
                      <a:pt x="0" y="12"/>
                      <a:pt x="0" y="12"/>
                      <a:pt x="0" y="12"/>
                    </a:cubicBezTo>
                    <a:cubicBezTo>
                      <a:pt x="0" y="7"/>
                      <a:pt x="0" y="7"/>
                      <a:pt x="0" y="7"/>
                    </a:cubicBezTo>
                    <a:cubicBezTo>
                      <a:pt x="7" y="4"/>
                      <a:pt x="7" y="4"/>
                      <a:pt x="7" y="4"/>
                    </a:cubicBez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2" name="Freeform 137"/>
              <p:cNvSpPr/>
              <p:nvPr/>
            </p:nvSpPr>
            <p:spPr bwMode="auto">
              <a:xfrm>
                <a:off x="7559672" y="3468695"/>
                <a:ext cx="7938" cy="11113"/>
              </a:xfrm>
              <a:custGeom>
                <a:avLst/>
                <a:gdLst>
                  <a:gd name="T0" fmla="*/ 7938 w 5"/>
                  <a:gd name="T1" fmla="*/ 0 h 7"/>
                  <a:gd name="T2" fmla="*/ 7938 w 5"/>
                  <a:gd name="T3" fmla="*/ 7938 h 7"/>
                  <a:gd name="T4" fmla="*/ 0 w 5"/>
                  <a:gd name="T5" fmla="*/ 11113 h 7"/>
                  <a:gd name="T6" fmla="*/ 0 w 5"/>
                  <a:gd name="T7" fmla="*/ 6350 h 7"/>
                  <a:gd name="T8" fmla="*/ 7938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0"/>
                    </a:moveTo>
                    <a:lnTo>
                      <a:pt x="5" y="5"/>
                    </a:lnTo>
                    <a:lnTo>
                      <a:pt x="0" y="7"/>
                    </a:lnTo>
                    <a:lnTo>
                      <a:pt x="0" y="4"/>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3" name="Freeform 138"/>
              <p:cNvSpPr/>
              <p:nvPr/>
            </p:nvSpPr>
            <p:spPr bwMode="auto">
              <a:xfrm>
                <a:off x="7492997" y="3497270"/>
                <a:ext cx="17463" cy="7938"/>
              </a:xfrm>
              <a:custGeom>
                <a:avLst/>
                <a:gdLst>
                  <a:gd name="T0" fmla="*/ 0 w 11"/>
                  <a:gd name="T1" fmla="*/ 7938 h 5"/>
                  <a:gd name="T2" fmla="*/ 0 w 11"/>
                  <a:gd name="T3" fmla="*/ 4763 h 5"/>
                  <a:gd name="T4" fmla="*/ 4763 w 11"/>
                  <a:gd name="T5" fmla="*/ 1588 h 5"/>
                  <a:gd name="T6" fmla="*/ 11113 w 11"/>
                  <a:gd name="T7" fmla="*/ 0 h 5"/>
                  <a:gd name="T8" fmla="*/ 17463 w 11"/>
                  <a:gd name="T9" fmla="*/ 4763 h 5"/>
                  <a:gd name="T10" fmla="*/ 11113 w 11"/>
                  <a:gd name="T11" fmla="*/ 7938 h 5"/>
                  <a:gd name="T12" fmla="*/ 0 w 11"/>
                  <a:gd name="T13" fmla="*/ 7938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5">
                    <a:moveTo>
                      <a:pt x="0" y="5"/>
                    </a:moveTo>
                    <a:lnTo>
                      <a:pt x="0" y="3"/>
                    </a:lnTo>
                    <a:lnTo>
                      <a:pt x="3" y="1"/>
                    </a:lnTo>
                    <a:lnTo>
                      <a:pt x="7" y="0"/>
                    </a:lnTo>
                    <a:lnTo>
                      <a:pt x="11" y="3"/>
                    </a:lnTo>
                    <a:lnTo>
                      <a:pt x="7"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4" name="Freeform 139"/>
              <p:cNvSpPr/>
              <p:nvPr/>
            </p:nvSpPr>
            <p:spPr bwMode="auto">
              <a:xfrm>
                <a:off x="7551734" y="3521083"/>
                <a:ext cx="4763" cy="4763"/>
              </a:xfrm>
              <a:custGeom>
                <a:avLst/>
                <a:gdLst>
                  <a:gd name="T0" fmla="*/ 0 w 3"/>
                  <a:gd name="T1" fmla="*/ 4763 h 3"/>
                  <a:gd name="T2" fmla="*/ 3175 w 3"/>
                  <a:gd name="T3" fmla="*/ 4763 h 3"/>
                  <a:gd name="T4" fmla="*/ 4763 w 3"/>
                  <a:gd name="T5" fmla="*/ 0 h 3"/>
                  <a:gd name="T6" fmla="*/ 0 w 3"/>
                  <a:gd name="T7" fmla="*/ 0 h 3"/>
                  <a:gd name="T8" fmla="*/ 0 w 3"/>
                  <a:gd name="T9" fmla="*/ 476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2" y="3"/>
                    </a:lnTo>
                    <a:lnTo>
                      <a:pt x="3" y="0"/>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5" name="Freeform 140"/>
              <p:cNvSpPr/>
              <p:nvPr/>
            </p:nvSpPr>
            <p:spPr bwMode="auto">
              <a:xfrm>
                <a:off x="7559672" y="3511558"/>
                <a:ext cx="4763" cy="6350"/>
              </a:xfrm>
              <a:custGeom>
                <a:avLst/>
                <a:gdLst>
                  <a:gd name="T0" fmla="*/ 0 w 3"/>
                  <a:gd name="T1" fmla="*/ 1588 h 4"/>
                  <a:gd name="T2" fmla="*/ 1588 w 3"/>
                  <a:gd name="T3" fmla="*/ 0 h 4"/>
                  <a:gd name="T4" fmla="*/ 4763 w 3"/>
                  <a:gd name="T5" fmla="*/ 1588 h 4"/>
                  <a:gd name="T6" fmla="*/ 4763 w 3"/>
                  <a:gd name="T7" fmla="*/ 4763 h 4"/>
                  <a:gd name="T8" fmla="*/ 1588 w 3"/>
                  <a:gd name="T9" fmla="*/ 6350 h 4"/>
                  <a:gd name="T10" fmla="*/ 0 w 3"/>
                  <a:gd name="T11" fmla="*/ 158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0" y="1"/>
                    </a:moveTo>
                    <a:lnTo>
                      <a:pt x="1" y="0"/>
                    </a:lnTo>
                    <a:lnTo>
                      <a:pt x="3" y="1"/>
                    </a:lnTo>
                    <a:lnTo>
                      <a:pt x="3" y="3"/>
                    </a:lnTo>
                    <a:lnTo>
                      <a:pt x="1" y="4"/>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6" name="Freeform 141"/>
              <p:cNvSpPr/>
              <p:nvPr/>
            </p:nvSpPr>
            <p:spPr bwMode="auto">
              <a:xfrm>
                <a:off x="7573960" y="3489333"/>
                <a:ext cx="7938" cy="6350"/>
              </a:xfrm>
              <a:custGeom>
                <a:avLst/>
                <a:gdLst>
                  <a:gd name="T0" fmla="*/ 0 w 5"/>
                  <a:gd name="T1" fmla="*/ 6350 h 4"/>
                  <a:gd name="T2" fmla="*/ 1588 w 5"/>
                  <a:gd name="T3" fmla="*/ 0 h 4"/>
                  <a:gd name="T4" fmla="*/ 4763 w 5"/>
                  <a:gd name="T5" fmla="*/ 0 h 4"/>
                  <a:gd name="T6" fmla="*/ 7938 w 5"/>
                  <a:gd name="T7" fmla="*/ 6350 h 4"/>
                  <a:gd name="T8" fmla="*/ 0 w 5"/>
                  <a:gd name="T9" fmla="*/ 635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4"/>
                    </a:moveTo>
                    <a:lnTo>
                      <a:pt x="1" y="0"/>
                    </a:lnTo>
                    <a:lnTo>
                      <a:pt x="3" y="0"/>
                    </a:lnTo>
                    <a:lnTo>
                      <a:pt x="5"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7" name="Freeform 142"/>
              <p:cNvSpPr/>
              <p:nvPr/>
            </p:nvSpPr>
            <p:spPr bwMode="auto">
              <a:xfrm>
                <a:off x="7604122" y="3579820"/>
                <a:ext cx="9525" cy="12700"/>
              </a:xfrm>
              <a:custGeom>
                <a:avLst/>
                <a:gdLst>
                  <a:gd name="T0" fmla="*/ 3175 w 6"/>
                  <a:gd name="T1" fmla="*/ 0 h 8"/>
                  <a:gd name="T2" fmla="*/ 0 w 6"/>
                  <a:gd name="T3" fmla="*/ 6350 h 8"/>
                  <a:gd name="T4" fmla="*/ 0 w 6"/>
                  <a:gd name="T5" fmla="*/ 12700 h 8"/>
                  <a:gd name="T6" fmla="*/ 3175 w 6"/>
                  <a:gd name="T7" fmla="*/ 12700 h 8"/>
                  <a:gd name="T8" fmla="*/ 9525 w 6"/>
                  <a:gd name="T9" fmla="*/ 0 h 8"/>
                  <a:gd name="T10" fmla="*/ 3175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2" y="0"/>
                    </a:moveTo>
                    <a:lnTo>
                      <a:pt x="0" y="4"/>
                    </a:lnTo>
                    <a:lnTo>
                      <a:pt x="0" y="8"/>
                    </a:lnTo>
                    <a:lnTo>
                      <a:pt x="2" y="8"/>
                    </a:lnTo>
                    <a:lnTo>
                      <a:pt x="6"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8" name="Freeform 143"/>
              <p:cNvSpPr/>
              <p:nvPr/>
            </p:nvSpPr>
            <p:spPr bwMode="auto">
              <a:xfrm>
                <a:off x="7589834" y="3590933"/>
                <a:ext cx="7938" cy="7938"/>
              </a:xfrm>
              <a:custGeom>
                <a:avLst/>
                <a:gdLst>
                  <a:gd name="T0" fmla="*/ 3175 w 5"/>
                  <a:gd name="T1" fmla="*/ 0 h 5"/>
                  <a:gd name="T2" fmla="*/ 7938 w 5"/>
                  <a:gd name="T3" fmla="*/ 1588 h 5"/>
                  <a:gd name="T4" fmla="*/ 6350 w 5"/>
                  <a:gd name="T5" fmla="*/ 3175 h 5"/>
                  <a:gd name="T6" fmla="*/ 0 w 5"/>
                  <a:gd name="T7" fmla="*/ 7938 h 5"/>
                  <a:gd name="T8" fmla="*/ 0 w 5"/>
                  <a:gd name="T9" fmla="*/ 1588 h 5"/>
                  <a:gd name="T10" fmla="*/ 3175 w 5"/>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2" y="0"/>
                    </a:moveTo>
                    <a:lnTo>
                      <a:pt x="5" y="1"/>
                    </a:lnTo>
                    <a:lnTo>
                      <a:pt x="4" y="2"/>
                    </a:lnTo>
                    <a:lnTo>
                      <a:pt x="0" y="5"/>
                    </a:lnTo>
                    <a:lnTo>
                      <a:pt x="0"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39" name="Freeform 144"/>
              <p:cNvSpPr/>
              <p:nvPr/>
            </p:nvSpPr>
            <p:spPr bwMode="auto">
              <a:xfrm>
                <a:off x="7966071" y="3151194"/>
                <a:ext cx="23813" cy="20638"/>
              </a:xfrm>
              <a:custGeom>
                <a:avLst/>
                <a:gdLst>
                  <a:gd name="T0" fmla="*/ 0 w 15"/>
                  <a:gd name="T1" fmla="*/ 17463 h 13"/>
                  <a:gd name="T2" fmla="*/ 14288 w 15"/>
                  <a:gd name="T3" fmla="*/ 0 h 13"/>
                  <a:gd name="T4" fmla="*/ 23813 w 15"/>
                  <a:gd name="T5" fmla="*/ 0 h 13"/>
                  <a:gd name="T6" fmla="*/ 23813 w 15"/>
                  <a:gd name="T7" fmla="*/ 7938 h 13"/>
                  <a:gd name="T8" fmla="*/ 20638 w 15"/>
                  <a:gd name="T9" fmla="*/ 9525 h 13"/>
                  <a:gd name="T10" fmla="*/ 15875 w 15"/>
                  <a:gd name="T11" fmla="*/ 9525 h 13"/>
                  <a:gd name="T12" fmla="*/ 3175 w 15"/>
                  <a:gd name="T13" fmla="*/ 20638 h 13"/>
                  <a:gd name="T14" fmla="*/ 0 w 15"/>
                  <a:gd name="T15" fmla="*/ 1746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3">
                    <a:moveTo>
                      <a:pt x="0" y="11"/>
                    </a:moveTo>
                    <a:lnTo>
                      <a:pt x="9" y="0"/>
                    </a:lnTo>
                    <a:lnTo>
                      <a:pt x="15" y="0"/>
                    </a:lnTo>
                    <a:lnTo>
                      <a:pt x="15" y="5"/>
                    </a:lnTo>
                    <a:lnTo>
                      <a:pt x="13" y="6"/>
                    </a:lnTo>
                    <a:lnTo>
                      <a:pt x="10" y="6"/>
                    </a:lnTo>
                    <a:lnTo>
                      <a:pt x="2" y="13"/>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0" name="Freeform 145"/>
              <p:cNvSpPr/>
              <p:nvPr/>
            </p:nvSpPr>
            <p:spPr bwMode="auto">
              <a:xfrm>
                <a:off x="7996234" y="3116269"/>
                <a:ext cx="52388" cy="41275"/>
              </a:xfrm>
              <a:custGeom>
                <a:avLst/>
                <a:gdLst>
                  <a:gd name="T0" fmla="*/ 0 w 33"/>
                  <a:gd name="T1" fmla="*/ 41275 h 26"/>
                  <a:gd name="T2" fmla="*/ 3175 w 33"/>
                  <a:gd name="T3" fmla="*/ 30163 h 26"/>
                  <a:gd name="T4" fmla="*/ 23813 w 33"/>
                  <a:gd name="T5" fmla="*/ 6350 h 26"/>
                  <a:gd name="T6" fmla="*/ 26988 w 33"/>
                  <a:gd name="T7" fmla="*/ 11113 h 26"/>
                  <a:gd name="T8" fmla="*/ 34925 w 33"/>
                  <a:gd name="T9" fmla="*/ 1588 h 26"/>
                  <a:gd name="T10" fmla="*/ 52388 w 33"/>
                  <a:gd name="T11" fmla="*/ 0 h 26"/>
                  <a:gd name="T12" fmla="*/ 38100 w 33"/>
                  <a:gd name="T13" fmla="*/ 14288 h 26"/>
                  <a:gd name="T14" fmla="*/ 17463 w 33"/>
                  <a:gd name="T15" fmla="*/ 23813 h 26"/>
                  <a:gd name="T16" fmla="*/ 6350 w 33"/>
                  <a:gd name="T17" fmla="*/ 41275 h 26"/>
                  <a:gd name="T18" fmla="*/ 0 w 33"/>
                  <a:gd name="T19" fmla="*/ 41275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6">
                    <a:moveTo>
                      <a:pt x="0" y="26"/>
                    </a:moveTo>
                    <a:lnTo>
                      <a:pt x="2" y="19"/>
                    </a:lnTo>
                    <a:lnTo>
                      <a:pt x="15" y="4"/>
                    </a:lnTo>
                    <a:lnTo>
                      <a:pt x="17" y="7"/>
                    </a:lnTo>
                    <a:lnTo>
                      <a:pt x="22" y="1"/>
                    </a:lnTo>
                    <a:lnTo>
                      <a:pt x="33" y="0"/>
                    </a:lnTo>
                    <a:lnTo>
                      <a:pt x="24" y="9"/>
                    </a:lnTo>
                    <a:lnTo>
                      <a:pt x="11" y="15"/>
                    </a:lnTo>
                    <a:lnTo>
                      <a:pt x="4" y="26"/>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1" name="Freeform 146"/>
              <p:cNvSpPr/>
              <p:nvPr/>
            </p:nvSpPr>
            <p:spPr bwMode="auto">
              <a:xfrm>
                <a:off x="7988297" y="3173420"/>
                <a:ext cx="9525" cy="6350"/>
              </a:xfrm>
              <a:custGeom>
                <a:avLst/>
                <a:gdLst>
                  <a:gd name="T0" fmla="*/ 0 w 6"/>
                  <a:gd name="T1" fmla="*/ 3175 h 4"/>
                  <a:gd name="T2" fmla="*/ 1588 w 6"/>
                  <a:gd name="T3" fmla="*/ 0 h 4"/>
                  <a:gd name="T4" fmla="*/ 9525 w 6"/>
                  <a:gd name="T5" fmla="*/ 0 h 4"/>
                  <a:gd name="T6" fmla="*/ 6350 w 6"/>
                  <a:gd name="T7" fmla="*/ 6350 h 4"/>
                  <a:gd name="T8" fmla="*/ 0 w 6"/>
                  <a:gd name="T9" fmla="*/ 317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2"/>
                    </a:moveTo>
                    <a:lnTo>
                      <a:pt x="1" y="0"/>
                    </a:lnTo>
                    <a:lnTo>
                      <a:pt x="6" y="0"/>
                    </a:lnTo>
                    <a:lnTo>
                      <a:pt x="4"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2" name="Freeform 147"/>
              <p:cNvSpPr/>
              <p:nvPr/>
            </p:nvSpPr>
            <p:spPr bwMode="auto">
              <a:xfrm>
                <a:off x="8058146" y="3092457"/>
                <a:ext cx="31750" cy="20638"/>
              </a:xfrm>
              <a:custGeom>
                <a:avLst/>
                <a:gdLst>
                  <a:gd name="T0" fmla="*/ 0 w 20"/>
                  <a:gd name="T1" fmla="*/ 17463 h 13"/>
                  <a:gd name="T2" fmla="*/ 19050 w 20"/>
                  <a:gd name="T3" fmla="*/ 0 h 13"/>
                  <a:gd name="T4" fmla="*/ 31750 w 20"/>
                  <a:gd name="T5" fmla="*/ 0 h 13"/>
                  <a:gd name="T6" fmla="*/ 31750 w 20"/>
                  <a:gd name="T7" fmla="*/ 3175 h 13"/>
                  <a:gd name="T8" fmla="*/ 12700 w 20"/>
                  <a:gd name="T9" fmla="*/ 17463 h 13"/>
                  <a:gd name="T10" fmla="*/ 4763 w 20"/>
                  <a:gd name="T11" fmla="*/ 20638 h 13"/>
                  <a:gd name="T12" fmla="*/ 0 w 20"/>
                  <a:gd name="T13" fmla="*/ 1746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3">
                    <a:moveTo>
                      <a:pt x="0" y="11"/>
                    </a:moveTo>
                    <a:lnTo>
                      <a:pt x="12" y="0"/>
                    </a:lnTo>
                    <a:lnTo>
                      <a:pt x="20" y="0"/>
                    </a:lnTo>
                    <a:lnTo>
                      <a:pt x="20" y="2"/>
                    </a:lnTo>
                    <a:lnTo>
                      <a:pt x="8" y="11"/>
                    </a:lnTo>
                    <a:lnTo>
                      <a:pt x="3" y="13"/>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3" name="Freeform 148"/>
              <p:cNvSpPr/>
              <p:nvPr/>
            </p:nvSpPr>
            <p:spPr bwMode="auto">
              <a:xfrm>
                <a:off x="8113709" y="3057532"/>
                <a:ext cx="17463" cy="15875"/>
              </a:xfrm>
              <a:custGeom>
                <a:avLst/>
                <a:gdLst>
                  <a:gd name="T0" fmla="*/ 0 w 11"/>
                  <a:gd name="T1" fmla="*/ 11113 h 10"/>
                  <a:gd name="T2" fmla="*/ 12700 w 11"/>
                  <a:gd name="T3" fmla="*/ 0 h 10"/>
                  <a:gd name="T4" fmla="*/ 17463 w 11"/>
                  <a:gd name="T5" fmla="*/ 0 h 10"/>
                  <a:gd name="T6" fmla="*/ 17463 w 11"/>
                  <a:gd name="T7" fmla="*/ 6350 h 10"/>
                  <a:gd name="T8" fmla="*/ 7938 w 11"/>
                  <a:gd name="T9" fmla="*/ 15875 h 10"/>
                  <a:gd name="T10" fmla="*/ 0 w 11"/>
                  <a:gd name="T11" fmla="*/ 15875 h 10"/>
                  <a:gd name="T12" fmla="*/ 0 w 11"/>
                  <a:gd name="T13" fmla="*/ 1111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0" y="7"/>
                    </a:moveTo>
                    <a:lnTo>
                      <a:pt x="8" y="0"/>
                    </a:lnTo>
                    <a:lnTo>
                      <a:pt x="11" y="0"/>
                    </a:lnTo>
                    <a:lnTo>
                      <a:pt x="11" y="4"/>
                    </a:lnTo>
                    <a:lnTo>
                      <a:pt x="5" y="10"/>
                    </a:lnTo>
                    <a:lnTo>
                      <a:pt x="0" y="10"/>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4" name="Freeform 149"/>
              <p:cNvSpPr/>
              <p:nvPr/>
            </p:nvSpPr>
            <p:spPr bwMode="auto">
              <a:xfrm>
                <a:off x="8197847" y="2930531"/>
                <a:ext cx="25400" cy="22225"/>
              </a:xfrm>
              <a:custGeom>
                <a:avLst/>
                <a:gdLst>
                  <a:gd name="T0" fmla="*/ 20638 w 16"/>
                  <a:gd name="T1" fmla="*/ 0 h 14"/>
                  <a:gd name="T2" fmla="*/ 25400 w 16"/>
                  <a:gd name="T3" fmla="*/ 0 h 14"/>
                  <a:gd name="T4" fmla="*/ 20638 w 16"/>
                  <a:gd name="T5" fmla="*/ 15875 h 14"/>
                  <a:gd name="T6" fmla="*/ 4763 w 16"/>
                  <a:gd name="T7" fmla="*/ 22225 h 14"/>
                  <a:gd name="T8" fmla="*/ 0 w 16"/>
                  <a:gd name="T9" fmla="*/ 14288 h 14"/>
                  <a:gd name="T10" fmla="*/ 11113 w 16"/>
                  <a:gd name="T11" fmla="*/ 7938 h 14"/>
                  <a:gd name="T12" fmla="*/ 20638 w 1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4">
                    <a:moveTo>
                      <a:pt x="13" y="0"/>
                    </a:moveTo>
                    <a:lnTo>
                      <a:pt x="16" y="0"/>
                    </a:lnTo>
                    <a:lnTo>
                      <a:pt x="13" y="10"/>
                    </a:lnTo>
                    <a:lnTo>
                      <a:pt x="3" y="14"/>
                    </a:lnTo>
                    <a:lnTo>
                      <a:pt x="0" y="9"/>
                    </a:lnTo>
                    <a:lnTo>
                      <a:pt x="7" y="5"/>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5" name="Freeform 150"/>
              <p:cNvSpPr/>
              <p:nvPr/>
            </p:nvSpPr>
            <p:spPr bwMode="auto">
              <a:xfrm>
                <a:off x="8183558" y="2967044"/>
                <a:ext cx="12700" cy="14288"/>
              </a:xfrm>
              <a:custGeom>
                <a:avLst/>
                <a:gdLst>
                  <a:gd name="T0" fmla="*/ 11113 w 8"/>
                  <a:gd name="T1" fmla="*/ 0 h 9"/>
                  <a:gd name="T2" fmla="*/ 12700 w 8"/>
                  <a:gd name="T3" fmla="*/ 6350 h 9"/>
                  <a:gd name="T4" fmla="*/ 6350 w 8"/>
                  <a:gd name="T5" fmla="*/ 14288 h 9"/>
                  <a:gd name="T6" fmla="*/ 0 w 8"/>
                  <a:gd name="T7" fmla="*/ 14288 h 9"/>
                  <a:gd name="T8" fmla="*/ 3175 w 8"/>
                  <a:gd name="T9" fmla="*/ 0 h 9"/>
                  <a:gd name="T10" fmla="*/ 11113 w 8"/>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9">
                    <a:moveTo>
                      <a:pt x="7" y="0"/>
                    </a:moveTo>
                    <a:lnTo>
                      <a:pt x="8" y="4"/>
                    </a:lnTo>
                    <a:lnTo>
                      <a:pt x="4" y="9"/>
                    </a:lnTo>
                    <a:lnTo>
                      <a:pt x="0" y="9"/>
                    </a:lnTo>
                    <a:lnTo>
                      <a:pt x="2"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6" name="Freeform 151"/>
              <p:cNvSpPr/>
              <p:nvPr/>
            </p:nvSpPr>
            <p:spPr bwMode="auto">
              <a:xfrm>
                <a:off x="8170859" y="2990857"/>
                <a:ext cx="11113" cy="9525"/>
              </a:xfrm>
              <a:custGeom>
                <a:avLst/>
                <a:gdLst>
                  <a:gd name="T0" fmla="*/ 0 w 7"/>
                  <a:gd name="T1" fmla="*/ 4763 h 6"/>
                  <a:gd name="T2" fmla="*/ 4763 w 7"/>
                  <a:gd name="T3" fmla="*/ 0 h 6"/>
                  <a:gd name="T4" fmla="*/ 11113 w 7"/>
                  <a:gd name="T5" fmla="*/ 0 h 6"/>
                  <a:gd name="T6" fmla="*/ 11113 w 7"/>
                  <a:gd name="T7" fmla="*/ 4763 h 6"/>
                  <a:gd name="T8" fmla="*/ 4763 w 7"/>
                  <a:gd name="T9" fmla="*/ 9525 h 6"/>
                  <a:gd name="T10" fmla="*/ 0 w 7"/>
                  <a:gd name="T11" fmla="*/ 9525 h 6"/>
                  <a:gd name="T12" fmla="*/ 0 w 7"/>
                  <a:gd name="T13" fmla="*/ 4763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0" y="3"/>
                    </a:moveTo>
                    <a:lnTo>
                      <a:pt x="3" y="0"/>
                    </a:lnTo>
                    <a:lnTo>
                      <a:pt x="7" y="0"/>
                    </a:lnTo>
                    <a:lnTo>
                      <a:pt x="7" y="3"/>
                    </a:lnTo>
                    <a:lnTo>
                      <a:pt x="3" y="6"/>
                    </a:lnTo>
                    <a:lnTo>
                      <a:pt x="0"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7" name="Freeform 152"/>
              <p:cNvSpPr/>
              <p:nvPr/>
            </p:nvSpPr>
            <p:spPr bwMode="auto">
              <a:xfrm>
                <a:off x="8151809" y="3014669"/>
                <a:ext cx="6350" cy="11113"/>
              </a:xfrm>
              <a:custGeom>
                <a:avLst/>
                <a:gdLst>
                  <a:gd name="T0" fmla="*/ 0 w 4"/>
                  <a:gd name="T1" fmla="*/ 7938 h 7"/>
                  <a:gd name="T2" fmla="*/ 0 w 4"/>
                  <a:gd name="T3" fmla="*/ 4763 h 7"/>
                  <a:gd name="T4" fmla="*/ 6350 w 4"/>
                  <a:gd name="T5" fmla="*/ 0 h 7"/>
                  <a:gd name="T6" fmla="*/ 6350 w 4"/>
                  <a:gd name="T7" fmla="*/ 6350 h 7"/>
                  <a:gd name="T8" fmla="*/ 1588 w 4"/>
                  <a:gd name="T9" fmla="*/ 11113 h 7"/>
                  <a:gd name="T10" fmla="*/ 0 w 4"/>
                  <a:gd name="T11" fmla="*/ 793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0" y="5"/>
                    </a:moveTo>
                    <a:lnTo>
                      <a:pt x="0" y="3"/>
                    </a:lnTo>
                    <a:lnTo>
                      <a:pt x="4" y="0"/>
                    </a:lnTo>
                    <a:lnTo>
                      <a:pt x="4" y="4"/>
                    </a:lnTo>
                    <a:lnTo>
                      <a:pt x="1" y="7"/>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8" name="Freeform 153"/>
              <p:cNvSpPr/>
              <p:nvPr/>
            </p:nvSpPr>
            <p:spPr bwMode="auto">
              <a:xfrm>
                <a:off x="7343772" y="3732220"/>
                <a:ext cx="36513" cy="79375"/>
              </a:xfrm>
              <a:custGeom>
                <a:avLst/>
                <a:gdLst>
                  <a:gd name="T0" fmla="*/ 17463 w 23"/>
                  <a:gd name="T1" fmla="*/ 4763 h 50"/>
                  <a:gd name="T2" fmla="*/ 23813 w 23"/>
                  <a:gd name="T3" fmla="*/ 0 h 50"/>
                  <a:gd name="T4" fmla="*/ 36513 w 23"/>
                  <a:gd name="T5" fmla="*/ 4763 h 50"/>
                  <a:gd name="T6" fmla="*/ 36513 w 23"/>
                  <a:gd name="T7" fmla="*/ 36513 h 50"/>
                  <a:gd name="T8" fmla="*/ 25400 w 23"/>
                  <a:gd name="T9" fmla="*/ 50800 h 50"/>
                  <a:gd name="T10" fmla="*/ 17463 w 23"/>
                  <a:gd name="T11" fmla="*/ 77788 h 50"/>
                  <a:gd name="T12" fmla="*/ 9525 w 23"/>
                  <a:gd name="T13" fmla="*/ 79375 h 50"/>
                  <a:gd name="T14" fmla="*/ 0 w 23"/>
                  <a:gd name="T15" fmla="*/ 66675 h 50"/>
                  <a:gd name="T16" fmla="*/ 0 w 23"/>
                  <a:gd name="T17" fmla="*/ 41275 h 50"/>
                  <a:gd name="T18" fmla="*/ 17463 w 23"/>
                  <a:gd name="T19" fmla="*/ 15875 h 50"/>
                  <a:gd name="T20" fmla="*/ 17463 w 23"/>
                  <a:gd name="T21" fmla="*/ 4763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50">
                    <a:moveTo>
                      <a:pt x="11" y="3"/>
                    </a:moveTo>
                    <a:lnTo>
                      <a:pt x="15" y="0"/>
                    </a:lnTo>
                    <a:lnTo>
                      <a:pt x="23" y="3"/>
                    </a:lnTo>
                    <a:lnTo>
                      <a:pt x="23" y="23"/>
                    </a:lnTo>
                    <a:lnTo>
                      <a:pt x="16" y="32"/>
                    </a:lnTo>
                    <a:lnTo>
                      <a:pt x="11" y="49"/>
                    </a:lnTo>
                    <a:lnTo>
                      <a:pt x="6" y="50"/>
                    </a:lnTo>
                    <a:lnTo>
                      <a:pt x="0" y="42"/>
                    </a:lnTo>
                    <a:lnTo>
                      <a:pt x="0" y="26"/>
                    </a:lnTo>
                    <a:lnTo>
                      <a:pt x="11" y="10"/>
                    </a:lnTo>
                    <a:lnTo>
                      <a:pt x="1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49" name="Freeform 154"/>
              <p:cNvSpPr/>
              <p:nvPr/>
            </p:nvSpPr>
            <p:spPr bwMode="auto">
              <a:xfrm>
                <a:off x="7061197" y="3863983"/>
                <a:ext cx="58738" cy="49213"/>
              </a:xfrm>
              <a:custGeom>
                <a:avLst/>
                <a:gdLst>
                  <a:gd name="T0" fmla="*/ 58738 w 37"/>
                  <a:gd name="T1" fmla="*/ 6350 h 31"/>
                  <a:gd name="T2" fmla="*/ 44450 w 37"/>
                  <a:gd name="T3" fmla="*/ 0 h 31"/>
                  <a:gd name="T4" fmla="*/ 36513 w 37"/>
                  <a:gd name="T5" fmla="*/ 1588 h 31"/>
                  <a:gd name="T6" fmla="*/ 20638 w 37"/>
                  <a:gd name="T7" fmla="*/ 7938 h 31"/>
                  <a:gd name="T8" fmla="*/ 15875 w 37"/>
                  <a:gd name="T9" fmla="*/ 4763 h 31"/>
                  <a:gd name="T10" fmla="*/ 0 w 37"/>
                  <a:gd name="T11" fmla="*/ 20638 h 31"/>
                  <a:gd name="T12" fmla="*/ 0 w 37"/>
                  <a:gd name="T13" fmla="*/ 41275 h 31"/>
                  <a:gd name="T14" fmla="*/ 15875 w 37"/>
                  <a:gd name="T15" fmla="*/ 49213 h 31"/>
                  <a:gd name="T16" fmla="*/ 30163 w 37"/>
                  <a:gd name="T17" fmla="*/ 49213 h 31"/>
                  <a:gd name="T18" fmla="*/ 44450 w 37"/>
                  <a:gd name="T19" fmla="*/ 36513 h 31"/>
                  <a:gd name="T20" fmla="*/ 50800 w 37"/>
                  <a:gd name="T21" fmla="*/ 15875 h 31"/>
                  <a:gd name="T22" fmla="*/ 58738 w 37"/>
                  <a:gd name="T23" fmla="*/ 635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31">
                    <a:moveTo>
                      <a:pt x="37" y="4"/>
                    </a:moveTo>
                    <a:lnTo>
                      <a:pt x="28" y="0"/>
                    </a:lnTo>
                    <a:lnTo>
                      <a:pt x="23" y="1"/>
                    </a:lnTo>
                    <a:lnTo>
                      <a:pt x="13" y="5"/>
                    </a:lnTo>
                    <a:lnTo>
                      <a:pt x="10" y="3"/>
                    </a:lnTo>
                    <a:lnTo>
                      <a:pt x="0" y="13"/>
                    </a:lnTo>
                    <a:lnTo>
                      <a:pt x="0" y="26"/>
                    </a:lnTo>
                    <a:lnTo>
                      <a:pt x="10" y="31"/>
                    </a:lnTo>
                    <a:lnTo>
                      <a:pt x="19" y="31"/>
                    </a:lnTo>
                    <a:lnTo>
                      <a:pt x="28" y="23"/>
                    </a:lnTo>
                    <a:lnTo>
                      <a:pt x="32" y="10"/>
                    </a:lnTo>
                    <a:lnTo>
                      <a:pt x="3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0" name="Freeform 155"/>
              <p:cNvSpPr/>
              <p:nvPr/>
            </p:nvSpPr>
            <p:spPr bwMode="auto">
              <a:xfrm>
                <a:off x="7556497" y="3643320"/>
                <a:ext cx="19050" cy="9525"/>
              </a:xfrm>
              <a:custGeom>
                <a:avLst/>
                <a:gdLst>
                  <a:gd name="T0" fmla="*/ 19050 w 12"/>
                  <a:gd name="T1" fmla="*/ 0 h 6"/>
                  <a:gd name="T2" fmla="*/ 7938 w 12"/>
                  <a:gd name="T3" fmla="*/ 0 h 6"/>
                  <a:gd name="T4" fmla="*/ 0 w 12"/>
                  <a:gd name="T5" fmla="*/ 6350 h 6"/>
                  <a:gd name="T6" fmla="*/ 0 w 12"/>
                  <a:gd name="T7" fmla="*/ 9525 h 6"/>
                  <a:gd name="T8" fmla="*/ 12700 w 12"/>
                  <a:gd name="T9" fmla="*/ 9525 h 6"/>
                  <a:gd name="T10" fmla="*/ 19050 w 12"/>
                  <a:gd name="T11" fmla="*/ 1588 h 6"/>
                  <a:gd name="T12" fmla="*/ 19050 w 12"/>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0"/>
                    </a:moveTo>
                    <a:lnTo>
                      <a:pt x="5" y="0"/>
                    </a:lnTo>
                    <a:lnTo>
                      <a:pt x="0" y="4"/>
                    </a:lnTo>
                    <a:lnTo>
                      <a:pt x="0" y="6"/>
                    </a:lnTo>
                    <a:lnTo>
                      <a:pt x="8" y="6"/>
                    </a:lnTo>
                    <a:lnTo>
                      <a:pt x="12" y="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1" name="Freeform 156"/>
              <p:cNvSpPr/>
              <p:nvPr/>
            </p:nvSpPr>
            <p:spPr bwMode="auto">
              <a:xfrm>
                <a:off x="7553322" y="3662370"/>
                <a:ext cx="9525" cy="4763"/>
              </a:xfrm>
              <a:custGeom>
                <a:avLst/>
                <a:gdLst>
                  <a:gd name="T0" fmla="*/ 3175 w 6"/>
                  <a:gd name="T1" fmla="*/ 0 h 3"/>
                  <a:gd name="T2" fmla="*/ 7938 w 6"/>
                  <a:gd name="T3" fmla="*/ 0 h 3"/>
                  <a:gd name="T4" fmla="*/ 9525 w 6"/>
                  <a:gd name="T5" fmla="*/ 3175 h 3"/>
                  <a:gd name="T6" fmla="*/ 3175 w 6"/>
                  <a:gd name="T7" fmla="*/ 4763 h 3"/>
                  <a:gd name="T8" fmla="*/ 0 w 6"/>
                  <a:gd name="T9" fmla="*/ 3175 h 3"/>
                  <a:gd name="T10" fmla="*/ 3175 w 6"/>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2" y="0"/>
                    </a:moveTo>
                    <a:lnTo>
                      <a:pt x="5" y="0"/>
                    </a:lnTo>
                    <a:lnTo>
                      <a:pt x="6" y="2"/>
                    </a:lnTo>
                    <a:lnTo>
                      <a:pt x="2" y="3"/>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2" name="Freeform 157"/>
              <p:cNvSpPr/>
              <p:nvPr/>
            </p:nvSpPr>
            <p:spPr bwMode="auto">
              <a:xfrm>
                <a:off x="7524747" y="3689358"/>
                <a:ext cx="15875" cy="19050"/>
              </a:xfrm>
              <a:custGeom>
                <a:avLst/>
                <a:gdLst>
                  <a:gd name="T0" fmla="*/ 3175 w 10"/>
                  <a:gd name="T1" fmla="*/ 7938 h 12"/>
                  <a:gd name="T2" fmla="*/ 7938 w 10"/>
                  <a:gd name="T3" fmla="*/ 0 h 12"/>
                  <a:gd name="T4" fmla="*/ 15875 w 10"/>
                  <a:gd name="T5" fmla="*/ 3175 h 12"/>
                  <a:gd name="T6" fmla="*/ 12700 w 10"/>
                  <a:gd name="T7" fmla="*/ 7938 h 12"/>
                  <a:gd name="T8" fmla="*/ 1588 w 10"/>
                  <a:gd name="T9" fmla="*/ 19050 h 12"/>
                  <a:gd name="T10" fmla="*/ 0 w 10"/>
                  <a:gd name="T11" fmla="*/ 11113 h 12"/>
                  <a:gd name="T12" fmla="*/ 3175 w 10"/>
                  <a:gd name="T13" fmla="*/ 793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2">
                    <a:moveTo>
                      <a:pt x="2" y="5"/>
                    </a:moveTo>
                    <a:lnTo>
                      <a:pt x="5" y="0"/>
                    </a:lnTo>
                    <a:lnTo>
                      <a:pt x="10" y="2"/>
                    </a:lnTo>
                    <a:lnTo>
                      <a:pt x="8" y="5"/>
                    </a:lnTo>
                    <a:lnTo>
                      <a:pt x="1" y="12"/>
                    </a:lnTo>
                    <a:lnTo>
                      <a:pt x="0" y="7"/>
                    </a:lnTo>
                    <a:lnTo>
                      <a:pt x="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3" name="Freeform 158"/>
              <p:cNvSpPr/>
              <p:nvPr/>
            </p:nvSpPr>
            <p:spPr bwMode="auto">
              <a:xfrm>
                <a:off x="7459659" y="3736984"/>
                <a:ext cx="12700" cy="7938"/>
              </a:xfrm>
              <a:custGeom>
                <a:avLst/>
                <a:gdLst>
                  <a:gd name="T0" fmla="*/ 0 w 8"/>
                  <a:gd name="T1" fmla="*/ 3175 h 5"/>
                  <a:gd name="T2" fmla="*/ 4763 w 8"/>
                  <a:gd name="T3" fmla="*/ 0 h 5"/>
                  <a:gd name="T4" fmla="*/ 11113 w 8"/>
                  <a:gd name="T5" fmla="*/ 0 h 5"/>
                  <a:gd name="T6" fmla="*/ 12700 w 8"/>
                  <a:gd name="T7" fmla="*/ 3175 h 5"/>
                  <a:gd name="T8" fmla="*/ 6350 w 8"/>
                  <a:gd name="T9" fmla="*/ 7938 h 5"/>
                  <a:gd name="T10" fmla="*/ 0 w 8"/>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2"/>
                    </a:moveTo>
                    <a:lnTo>
                      <a:pt x="3" y="0"/>
                    </a:lnTo>
                    <a:lnTo>
                      <a:pt x="7" y="0"/>
                    </a:lnTo>
                    <a:lnTo>
                      <a:pt x="8" y="2"/>
                    </a:lnTo>
                    <a:lnTo>
                      <a:pt x="4"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4" name="Freeform 159"/>
              <p:cNvSpPr/>
              <p:nvPr/>
            </p:nvSpPr>
            <p:spPr bwMode="auto">
              <a:xfrm>
                <a:off x="7439022" y="3743334"/>
                <a:ext cx="6350" cy="11113"/>
              </a:xfrm>
              <a:custGeom>
                <a:avLst/>
                <a:gdLst>
                  <a:gd name="T0" fmla="*/ 0 w 4"/>
                  <a:gd name="T1" fmla="*/ 4763 h 7"/>
                  <a:gd name="T2" fmla="*/ 4763 w 4"/>
                  <a:gd name="T3" fmla="*/ 0 h 7"/>
                  <a:gd name="T4" fmla="*/ 6350 w 4"/>
                  <a:gd name="T5" fmla="*/ 3175 h 7"/>
                  <a:gd name="T6" fmla="*/ 6350 w 4"/>
                  <a:gd name="T7" fmla="*/ 11113 h 7"/>
                  <a:gd name="T8" fmla="*/ 3175 w 4"/>
                  <a:gd name="T9" fmla="*/ 11113 h 7"/>
                  <a:gd name="T10" fmla="*/ 0 w 4"/>
                  <a:gd name="T11" fmla="*/ 476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0" y="3"/>
                    </a:moveTo>
                    <a:lnTo>
                      <a:pt x="3" y="0"/>
                    </a:lnTo>
                    <a:lnTo>
                      <a:pt x="4" y="2"/>
                    </a:lnTo>
                    <a:lnTo>
                      <a:pt x="4" y="7"/>
                    </a:lnTo>
                    <a:lnTo>
                      <a:pt x="2" y="7"/>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5" name="Freeform 160"/>
              <p:cNvSpPr/>
              <p:nvPr/>
            </p:nvSpPr>
            <p:spPr bwMode="auto">
              <a:xfrm>
                <a:off x="7423148" y="3752858"/>
                <a:ext cx="12700" cy="3175"/>
              </a:xfrm>
              <a:custGeom>
                <a:avLst/>
                <a:gdLst>
                  <a:gd name="T0" fmla="*/ 0 w 8"/>
                  <a:gd name="T1" fmla="*/ 1588 h 2"/>
                  <a:gd name="T2" fmla="*/ 4763 w 8"/>
                  <a:gd name="T3" fmla="*/ 0 h 2"/>
                  <a:gd name="T4" fmla="*/ 12700 w 8"/>
                  <a:gd name="T5" fmla="*/ 1588 h 2"/>
                  <a:gd name="T6" fmla="*/ 12700 w 8"/>
                  <a:gd name="T7" fmla="*/ 3175 h 2"/>
                  <a:gd name="T8" fmla="*/ 4763 w 8"/>
                  <a:gd name="T9" fmla="*/ 3175 h 2"/>
                  <a:gd name="T10" fmla="*/ 0 w 8"/>
                  <a:gd name="T11" fmla="*/ 158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2">
                    <a:moveTo>
                      <a:pt x="0" y="1"/>
                    </a:moveTo>
                    <a:lnTo>
                      <a:pt x="3" y="0"/>
                    </a:lnTo>
                    <a:lnTo>
                      <a:pt x="8" y="1"/>
                    </a:lnTo>
                    <a:lnTo>
                      <a:pt x="8" y="2"/>
                    </a:lnTo>
                    <a:lnTo>
                      <a:pt x="3" y="2"/>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6" name="Freeform 161"/>
              <p:cNvSpPr/>
              <p:nvPr/>
            </p:nvSpPr>
            <p:spPr bwMode="auto">
              <a:xfrm>
                <a:off x="6729410" y="4232284"/>
                <a:ext cx="258762" cy="269875"/>
              </a:xfrm>
              <a:custGeom>
                <a:avLst/>
                <a:gdLst>
                  <a:gd name="T0" fmla="*/ 1588 w 163"/>
                  <a:gd name="T1" fmla="*/ 0 h 170"/>
                  <a:gd name="T2" fmla="*/ 17463 w 163"/>
                  <a:gd name="T3" fmla="*/ 4763 h 170"/>
                  <a:gd name="T4" fmla="*/ 50800 w 163"/>
                  <a:gd name="T5" fmla="*/ 6350 h 170"/>
                  <a:gd name="T6" fmla="*/ 58738 w 163"/>
                  <a:gd name="T7" fmla="*/ 9525 h 170"/>
                  <a:gd name="T8" fmla="*/ 71438 w 163"/>
                  <a:gd name="T9" fmla="*/ 25400 h 170"/>
                  <a:gd name="T10" fmla="*/ 74613 w 163"/>
                  <a:gd name="T11" fmla="*/ 33338 h 170"/>
                  <a:gd name="T12" fmla="*/ 80963 w 163"/>
                  <a:gd name="T13" fmla="*/ 36513 h 170"/>
                  <a:gd name="T14" fmla="*/ 96838 w 163"/>
                  <a:gd name="T15" fmla="*/ 50800 h 170"/>
                  <a:gd name="T16" fmla="*/ 111125 w 163"/>
                  <a:gd name="T17" fmla="*/ 58738 h 170"/>
                  <a:gd name="T18" fmla="*/ 131763 w 163"/>
                  <a:gd name="T19" fmla="*/ 82550 h 170"/>
                  <a:gd name="T20" fmla="*/ 139700 w 163"/>
                  <a:gd name="T21" fmla="*/ 82550 h 170"/>
                  <a:gd name="T22" fmla="*/ 161925 w 163"/>
                  <a:gd name="T23" fmla="*/ 101600 h 170"/>
                  <a:gd name="T24" fmla="*/ 168275 w 163"/>
                  <a:gd name="T25" fmla="*/ 114300 h 170"/>
                  <a:gd name="T26" fmla="*/ 185738 w 163"/>
                  <a:gd name="T27" fmla="*/ 128588 h 170"/>
                  <a:gd name="T28" fmla="*/ 204788 w 163"/>
                  <a:gd name="T29" fmla="*/ 128588 h 170"/>
                  <a:gd name="T30" fmla="*/ 206375 w 163"/>
                  <a:gd name="T31" fmla="*/ 136525 h 170"/>
                  <a:gd name="T32" fmla="*/ 206375 w 163"/>
                  <a:gd name="T33" fmla="*/ 150813 h 170"/>
                  <a:gd name="T34" fmla="*/ 222250 w 163"/>
                  <a:gd name="T35" fmla="*/ 163513 h 170"/>
                  <a:gd name="T36" fmla="*/ 230188 w 163"/>
                  <a:gd name="T37" fmla="*/ 188913 h 170"/>
                  <a:gd name="T38" fmla="*/ 241300 w 163"/>
                  <a:gd name="T39" fmla="*/ 188913 h 170"/>
                  <a:gd name="T40" fmla="*/ 258763 w 163"/>
                  <a:gd name="T41" fmla="*/ 211138 h 170"/>
                  <a:gd name="T42" fmla="*/ 258763 w 163"/>
                  <a:gd name="T43" fmla="*/ 268288 h 170"/>
                  <a:gd name="T44" fmla="*/ 250825 w 163"/>
                  <a:gd name="T45" fmla="*/ 269875 h 170"/>
                  <a:gd name="T46" fmla="*/ 227013 w 163"/>
                  <a:gd name="T47" fmla="*/ 255588 h 170"/>
                  <a:gd name="T48" fmla="*/ 204788 w 163"/>
                  <a:gd name="T49" fmla="*/ 252413 h 170"/>
                  <a:gd name="T50" fmla="*/ 161925 w 163"/>
                  <a:gd name="T51" fmla="*/ 217488 h 170"/>
                  <a:gd name="T52" fmla="*/ 138113 w 163"/>
                  <a:gd name="T53" fmla="*/ 179388 h 170"/>
                  <a:gd name="T54" fmla="*/ 133350 w 163"/>
                  <a:gd name="T55" fmla="*/ 163513 h 170"/>
                  <a:gd name="T56" fmla="*/ 103188 w 163"/>
                  <a:gd name="T57" fmla="*/ 130175 h 170"/>
                  <a:gd name="T58" fmla="*/ 93663 w 163"/>
                  <a:gd name="T59" fmla="*/ 130175 h 170"/>
                  <a:gd name="T60" fmla="*/ 82550 w 163"/>
                  <a:gd name="T61" fmla="*/ 93663 h 170"/>
                  <a:gd name="T62" fmla="*/ 73025 w 163"/>
                  <a:gd name="T63" fmla="*/ 79375 h 170"/>
                  <a:gd name="T64" fmla="*/ 57150 w 163"/>
                  <a:gd name="T65" fmla="*/ 71438 h 170"/>
                  <a:gd name="T66" fmla="*/ 52388 w 163"/>
                  <a:gd name="T67" fmla="*/ 57150 h 170"/>
                  <a:gd name="T68" fmla="*/ 36513 w 163"/>
                  <a:gd name="T69" fmla="*/ 46038 h 170"/>
                  <a:gd name="T70" fmla="*/ 26988 w 163"/>
                  <a:gd name="T71" fmla="*/ 42863 h 170"/>
                  <a:gd name="T72" fmla="*/ 0 w 163"/>
                  <a:gd name="T73" fmla="*/ 11113 h 170"/>
                  <a:gd name="T74" fmla="*/ 1588 w 163"/>
                  <a:gd name="T75" fmla="*/ 0 h 1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3" h="170">
                    <a:moveTo>
                      <a:pt x="1" y="0"/>
                    </a:moveTo>
                    <a:lnTo>
                      <a:pt x="11" y="3"/>
                    </a:lnTo>
                    <a:lnTo>
                      <a:pt x="32" y="4"/>
                    </a:lnTo>
                    <a:lnTo>
                      <a:pt x="37" y="6"/>
                    </a:lnTo>
                    <a:lnTo>
                      <a:pt x="45" y="16"/>
                    </a:lnTo>
                    <a:lnTo>
                      <a:pt x="47" y="21"/>
                    </a:lnTo>
                    <a:lnTo>
                      <a:pt x="51" y="23"/>
                    </a:lnTo>
                    <a:lnTo>
                      <a:pt x="61" y="32"/>
                    </a:lnTo>
                    <a:lnTo>
                      <a:pt x="70" y="37"/>
                    </a:lnTo>
                    <a:lnTo>
                      <a:pt x="83" y="52"/>
                    </a:lnTo>
                    <a:lnTo>
                      <a:pt x="88" y="52"/>
                    </a:lnTo>
                    <a:lnTo>
                      <a:pt x="102" y="64"/>
                    </a:lnTo>
                    <a:lnTo>
                      <a:pt x="106" y="72"/>
                    </a:lnTo>
                    <a:lnTo>
                      <a:pt x="117" y="81"/>
                    </a:lnTo>
                    <a:lnTo>
                      <a:pt x="129" y="81"/>
                    </a:lnTo>
                    <a:lnTo>
                      <a:pt x="130" y="86"/>
                    </a:lnTo>
                    <a:lnTo>
                      <a:pt x="130" y="95"/>
                    </a:lnTo>
                    <a:lnTo>
                      <a:pt x="140" y="103"/>
                    </a:lnTo>
                    <a:lnTo>
                      <a:pt x="145" y="119"/>
                    </a:lnTo>
                    <a:lnTo>
                      <a:pt x="152" y="119"/>
                    </a:lnTo>
                    <a:lnTo>
                      <a:pt x="163" y="133"/>
                    </a:lnTo>
                    <a:lnTo>
                      <a:pt x="163" y="169"/>
                    </a:lnTo>
                    <a:lnTo>
                      <a:pt x="158" y="170"/>
                    </a:lnTo>
                    <a:lnTo>
                      <a:pt x="143" y="161"/>
                    </a:lnTo>
                    <a:lnTo>
                      <a:pt x="129" y="159"/>
                    </a:lnTo>
                    <a:lnTo>
                      <a:pt x="102" y="137"/>
                    </a:lnTo>
                    <a:lnTo>
                      <a:pt x="87" y="113"/>
                    </a:lnTo>
                    <a:lnTo>
                      <a:pt x="84" y="103"/>
                    </a:lnTo>
                    <a:lnTo>
                      <a:pt x="65" y="82"/>
                    </a:lnTo>
                    <a:lnTo>
                      <a:pt x="59" y="82"/>
                    </a:lnTo>
                    <a:lnTo>
                      <a:pt x="52" y="59"/>
                    </a:lnTo>
                    <a:lnTo>
                      <a:pt x="46" y="50"/>
                    </a:lnTo>
                    <a:lnTo>
                      <a:pt x="36" y="45"/>
                    </a:lnTo>
                    <a:lnTo>
                      <a:pt x="33" y="36"/>
                    </a:lnTo>
                    <a:lnTo>
                      <a:pt x="23" y="29"/>
                    </a:lnTo>
                    <a:lnTo>
                      <a:pt x="17" y="27"/>
                    </a:lnTo>
                    <a:lnTo>
                      <a:pt x="0" y="7"/>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7" name="Freeform 162"/>
              <p:cNvSpPr/>
              <p:nvPr/>
            </p:nvSpPr>
            <p:spPr bwMode="auto">
              <a:xfrm>
                <a:off x="6977060" y="4400559"/>
                <a:ext cx="38100" cy="36514"/>
              </a:xfrm>
              <a:custGeom>
                <a:avLst/>
                <a:gdLst>
                  <a:gd name="T0" fmla="*/ 0 w 24"/>
                  <a:gd name="T1" fmla="*/ 9525 h 23"/>
                  <a:gd name="T2" fmla="*/ 4763 w 24"/>
                  <a:gd name="T3" fmla="*/ 12700 h 23"/>
                  <a:gd name="T4" fmla="*/ 25400 w 24"/>
                  <a:gd name="T5" fmla="*/ 36513 h 23"/>
                  <a:gd name="T6" fmla="*/ 38100 w 24"/>
                  <a:gd name="T7" fmla="*/ 31750 h 23"/>
                  <a:gd name="T8" fmla="*/ 15875 w 24"/>
                  <a:gd name="T9" fmla="*/ 0 h 23"/>
                  <a:gd name="T10" fmla="*/ 0 w 24"/>
                  <a:gd name="T11" fmla="*/ 0 h 23"/>
                  <a:gd name="T12" fmla="*/ 0 w 24"/>
                  <a:gd name="T13" fmla="*/ 9525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3">
                    <a:moveTo>
                      <a:pt x="0" y="6"/>
                    </a:moveTo>
                    <a:lnTo>
                      <a:pt x="3" y="8"/>
                    </a:lnTo>
                    <a:lnTo>
                      <a:pt x="16" y="23"/>
                    </a:lnTo>
                    <a:lnTo>
                      <a:pt x="24" y="20"/>
                    </a:lnTo>
                    <a:lnTo>
                      <a:pt x="10" y="0"/>
                    </a:lnTo>
                    <a:lnTo>
                      <a:pt x="0"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8" name="Freeform 163"/>
              <p:cNvSpPr/>
              <p:nvPr/>
            </p:nvSpPr>
            <p:spPr bwMode="auto">
              <a:xfrm>
                <a:off x="7031035" y="4422784"/>
                <a:ext cx="22225" cy="20638"/>
              </a:xfrm>
              <a:custGeom>
                <a:avLst/>
                <a:gdLst>
                  <a:gd name="T0" fmla="*/ 0 w 14"/>
                  <a:gd name="T1" fmla="*/ 11113 h 13"/>
                  <a:gd name="T2" fmla="*/ 7938 w 14"/>
                  <a:gd name="T3" fmla="*/ 0 h 13"/>
                  <a:gd name="T4" fmla="*/ 15875 w 14"/>
                  <a:gd name="T5" fmla="*/ 3175 h 13"/>
                  <a:gd name="T6" fmla="*/ 22225 w 14"/>
                  <a:gd name="T7" fmla="*/ 11113 h 13"/>
                  <a:gd name="T8" fmla="*/ 20638 w 14"/>
                  <a:gd name="T9" fmla="*/ 17463 h 13"/>
                  <a:gd name="T10" fmla="*/ 6350 w 14"/>
                  <a:gd name="T11" fmla="*/ 20638 h 13"/>
                  <a:gd name="T12" fmla="*/ 0 w 14"/>
                  <a:gd name="T13" fmla="*/ 111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0" y="7"/>
                    </a:moveTo>
                    <a:lnTo>
                      <a:pt x="5" y="0"/>
                    </a:lnTo>
                    <a:lnTo>
                      <a:pt x="10" y="2"/>
                    </a:lnTo>
                    <a:lnTo>
                      <a:pt x="14" y="7"/>
                    </a:lnTo>
                    <a:lnTo>
                      <a:pt x="13" y="11"/>
                    </a:lnTo>
                    <a:lnTo>
                      <a:pt x="4" y="13"/>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59" name="Freeform 164"/>
              <p:cNvSpPr/>
              <p:nvPr/>
            </p:nvSpPr>
            <p:spPr bwMode="auto">
              <a:xfrm>
                <a:off x="6988172" y="4508509"/>
                <a:ext cx="207963" cy="65088"/>
              </a:xfrm>
              <a:custGeom>
                <a:avLst/>
                <a:gdLst>
                  <a:gd name="T0" fmla="*/ 207963 w 131"/>
                  <a:gd name="T1" fmla="*/ 50800 h 41"/>
                  <a:gd name="T2" fmla="*/ 203200 w 131"/>
                  <a:gd name="T3" fmla="*/ 42863 h 41"/>
                  <a:gd name="T4" fmla="*/ 192088 w 131"/>
                  <a:gd name="T5" fmla="*/ 46038 h 41"/>
                  <a:gd name="T6" fmla="*/ 163513 w 131"/>
                  <a:gd name="T7" fmla="*/ 38100 h 41"/>
                  <a:gd name="T8" fmla="*/ 161925 w 131"/>
                  <a:gd name="T9" fmla="*/ 23813 h 41"/>
                  <a:gd name="T10" fmla="*/ 122238 w 131"/>
                  <a:gd name="T11" fmla="*/ 12700 h 41"/>
                  <a:gd name="T12" fmla="*/ 117475 w 131"/>
                  <a:gd name="T13" fmla="*/ 19050 h 41"/>
                  <a:gd name="T14" fmla="*/ 114300 w 131"/>
                  <a:gd name="T15" fmla="*/ 26988 h 41"/>
                  <a:gd name="T16" fmla="*/ 68263 w 131"/>
                  <a:gd name="T17" fmla="*/ 19050 h 41"/>
                  <a:gd name="T18" fmla="*/ 65088 w 131"/>
                  <a:gd name="T19" fmla="*/ 6350 h 41"/>
                  <a:gd name="T20" fmla="*/ 41275 w 131"/>
                  <a:gd name="T21" fmla="*/ 6350 h 41"/>
                  <a:gd name="T22" fmla="*/ 34925 w 131"/>
                  <a:gd name="T23" fmla="*/ 9525 h 41"/>
                  <a:gd name="T24" fmla="*/ 14288 w 131"/>
                  <a:gd name="T25" fmla="*/ 0 h 41"/>
                  <a:gd name="T26" fmla="*/ 0 w 131"/>
                  <a:gd name="T27" fmla="*/ 19050 h 41"/>
                  <a:gd name="T28" fmla="*/ 12700 w 131"/>
                  <a:gd name="T29" fmla="*/ 36513 h 41"/>
                  <a:gd name="T30" fmla="*/ 55563 w 131"/>
                  <a:gd name="T31" fmla="*/ 41275 h 41"/>
                  <a:gd name="T32" fmla="*/ 63500 w 131"/>
                  <a:gd name="T33" fmla="*/ 42863 h 41"/>
                  <a:gd name="T34" fmla="*/ 95250 w 131"/>
                  <a:gd name="T35" fmla="*/ 42863 h 41"/>
                  <a:gd name="T36" fmla="*/ 119063 w 131"/>
                  <a:gd name="T37" fmla="*/ 55563 h 41"/>
                  <a:gd name="T38" fmla="*/ 166688 w 131"/>
                  <a:gd name="T39" fmla="*/ 55563 h 41"/>
                  <a:gd name="T40" fmla="*/ 192088 w 131"/>
                  <a:gd name="T41" fmla="*/ 65088 h 41"/>
                  <a:gd name="T42" fmla="*/ 207963 w 131"/>
                  <a:gd name="T43" fmla="*/ 65088 h 41"/>
                  <a:gd name="T44" fmla="*/ 207963 w 131"/>
                  <a:gd name="T45" fmla="*/ 50800 h 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1" h="41">
                    <a:moveTo>
                      <a:pt x="131" y="32"/>
                    </a:moveTo>
                    <a:lnTo>
                      <a:pt x="128" y="27"/>
                    </a:lnTo>
                    <a:lnTo>
                      <a:pt x="121" y="29"/>
                    </a:lnTo>
                    <a:lnTo>
                      <a:pt x="103" y="24"/>
                    </a:lnTo>
                    <a:lnTo>
                      <a:pt x="102" y="15"/>
                    </a:lnTo>
                    <a:lnTo>
                      <a:pt x="77" y="8"/>
                    </a:lnTo>
                    <a:lnTo>
                      <a:pt x="74" y="12"/>
                    </a:lnTo>
                    <a:lnTo>
                      <a:pt x="72" y="17"/>
                    </a:lnTo>
                    <a:lnTo>
                      <a:pt x="43" y="12"/>
                    </a:lnTo>
                    <a:lnTo>
                      <a:pt x="41" y="4"/>
                    </a:lnTo>
                    <a:lnTo>
                      <a:pt x="26" y="4"/>
                    </a:lnTo>
                    <a:lnTo>
                      <a:pt x="22" y="6"/>
                    </a:lnTo>
                    <a:lnTo>
                      <a:pt x="9" y="0"/>
                    </a:lnTo>
                    <a:lnTo>
                      <a:pt x="0" y="12"/>
                    </a:lnTo>
                    <a:lnTo>
                      <a:pt x="8" y="23"/>
                    </a:lnTo>
                    <a:lnTo>
                      <a:pt x="35" y="26"/>
                    </a:lnTo>
                    <a:lnTo>
                      <a:pt x="40" y="27"/>
                    </a:lnTo>
                    <a:lnTo>
                      <a:pt x="60" y="27"/>
                    </a:lnTo>
                    <a:lnTo>
                      <a:pt x="75" y="35"/>
                    </a:lnTo>
                    <a:lnTo>
                      <a:pt x="105" y="35"/>
                    </a:lnTo>
                    <a:lnTo>
                      <a:pt x="121" y="41"/>
                    </a:lnTo>
                    <a:lnTo>
                      <a:pt x="131" y="41"/>
                    </a:lnTo>
                    <a:lnTo>
                      <a:pt x="13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0" name="Freeform 165"/>
              <p:cNvSpPr/>
              <p:nvPr/>
            </p:nvSpPr>
            <p:spPr bwMode="auto">
              <a:xfrm>
                <a:off x="7162797" y="4532322"/>
                <a:ext cx="38100" cy="7938"/>
              </a:xfrm>
              <a:custGeom>
                <a:avLst/>
                <a:gdLst>
                  <a:gd name="T0" fmla="*/ 0 w 24"/>
                  <a:gd name="T1" fmla="*/ 3175 h 5"/>
                  <a:gd name="T2" fmla="*/ 0 w 24"/>
                  <a:gd name="T3" fmla="*/ 7938 h 5"/>
                  <a:gd name="T4" fmla="*/ 33338 w 24"/>
                  <a:gd name="T5" fmla="*/ 6350 h 5"/>
                  <a:gd name="T6" fmla="*/ 38100 w 24"/>
                  <a:gd name="T7" fmla="*/ 0 h 5"/>
                  <a:gd name="T8" fmla="*/ 0 w 24"/>
                  <a:gd name="T9" fmla="*/ 31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
                    <a:moveTo>
                      <a:pt x="0" y="2"/>
                    </a:moveTo>
                    <a:lnTo>
                      <a:pt x="0" y="5"/>
                    </a:lnTo>
                    <a:lnTo>
                      <a:pt x="21" y="4"/>
                    </a:lnTo>
                    <a:lnTo>
                      <a:pt x="2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1" name="Freeform 166"/>
              <p:cNvSpPr/>
              <p:nvPr/>
            </p:nvSpPr>
            <p:spPr bwMode="auto">
              <a:xfrm>
                <a:off x="7205659" y="4559309"/>
                <a:ext cx="22225" cy="15875"/>
              </a:xfrm>
              <a:custGeom>
                <a:avLst/>
                <a:gdLst>
                  <a:gd name="T0" fmla="*/ 0 w 14"/>
                  <a:gd name="T1" fmla="*/ 0 h 10"/>
                  <a:gd name="T2" fmla="*/ 1588 w 14"/>
                  <a:gd name="T3" fmla="*/ 12700 h 10"/>
                  <a:gd name="T4" fmla="*/ 11113 w 14"/>
                  <a:gd name="T5" fmla="*/ 15875 h 10"/>
                  <a:gd name="T6" fmla="*/ 22225 w 14"/>
                  <a:gd name="T7" fmla="*/ 14288 h 10"/>
                  <a:gd name="T8" fmla="*/ 19050 w 14"/>
                  <a:gd name="T9" fmla="*/ 1588 h 10"/>
                  <a:gd name="T10" fmla="*/ 0 w 14"/>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0">
                    <a:moveTo>
                      <a:pt x="0" y="0"/>
                    </a:moveTo>
                    <a:lnTo>
                      <a:pt x="1" y="8"/>
                    </a:lnTo>
                    <a:lnTo>
                      <a:pt x="7" y="10"/>
                    </a:lnTo>
                    <a:lnTo>
                      <a:pt x="14" y="9"/>
                    </a:lnTo>
                    <a:lnTo>
                      <a:pt x="12"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2" name="Freeform 167"/>
              <p:cNvSpPr/>
              <p:nvPr/>
            </p:nvSpPr>
            <p:spPr bwMode="auto">
              <a:xfrm>
                <a:off x="7240585" y="4440246"/>
                <a:ext cx="6350" cy="15875"/>
              </a:xfrm>
              <a:custGeom>
                <a:avLst/>
                <a:gdLst>
                  <a:gd name="T0" fmla="*/ 0 w 4"/>
                  <a:gd name="T1" fmla="*/ 4763 h 10"/>
                  <a:gd name="T2" fmla="*/ 0 w 4"/>
                  <a:gd name="T3" fmla="*/ 15875 h 10"/>
                  <a:gd name="T4" fmla="*/ 6350 w 4"/>
                  <a:gd name="T5" fmla="*/ 15875 h 10"/>
                  <a:gd name="T6" fmla="*/ 6350 w 4"/>
                  <a:gd name="T7" fmla="*/ 0 h 10"/>
                  <a:gd name="T8" fmla="*/ 0 w 4"/>
                  <a:gd name="T9" fmla="*/ 476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0">
                    <a:moveTo>
                      <a:pt x="0" y="3"/>
                    </a:moveTo>
                    <a:lnTo>
                      <a:pt x="0" y="10"/>
                    </a:lnTo>
                    <a:lnTo>
                      <a:pt x="4" y="10"/>
                    </a:lnTo>
                    <a:lnTo>
                      <a:pt x="4"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3" name="Freeform 168"/>
              <p:cNvSpPr/>
              <p:nvPr/>
            </p:nvSpPr>
            <p:spPr bwMode="auto">
              <a:xfrm>
                <a:off x="7238997" y="4565660"/>
                <a:ext cx="80963" cy="20638"/>
              </a:xfrm>
              <a:custGeom>
                <a:avLst/>
                <a:gdLst>
                  <a:gd name="T0" fmla="*/ 0 w 51"/>
                  <a:gd name="T1" fmla="*/ 7938 h 13"/>
                  <a:gd name="T2" fmla="*/ 7938 w 51"/>
                  <a:gd name="T3" fmla="*/ 0 h 13"/>
                  <a:gd name="T4" fmla="*/ 19050 w 51"/>
                  <a:gd name="T5" fmla="*/ 6350 h 13"/>
                  <a:gd name="T6" fmla="*/ 34925 w 51"/>
                  <a:gd name="T7" fmla="*/ 1588 h 13"/>
                  <a:gd name="T8" fmla="*/ 44450 w 51"/>
                  <a:gd name="T9" fmla="*/ 6350 h 13"/>
                  <a:gd name="T10" fmla="*/ 49213 w 51"/>
                  <a:gd name="T11" fmla="*/ 1588 h 13"/>
                  <a:gd name="T12" fmla="*/ 77788 w 51"/>
                  <a:gd name="T13" fmla="*/ 0 h 13"/>
                  <a:gd name="T14" fmla="*/ 80963 w 51"/>
                  <a:gd name="T15" fmla="*/ 6350 h 13"/>
                  <a:gd name="T16" fmla="*/ 73025 w 51"/>
                  <a:gd name="T17" fmla="*/ 14288 h 13"/>
                  <a:gd name="T18" fmla="*/ 28575 w 51"/>
                  <a:gd name="T19" fmla="*/ 20638 h 13"/>
                  <a:gd name="T20" fmla="*/ 4763 w 51"/>
                  <a:gd name="T21" fmla="*/ 14288 h 13"/>
                  <a:gd name="T22" fmla="*/ 0 w 51"/>
                  <a:gd name="T23" fmla="*/ 7938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13">
                    <a:moveTo>
                      <a:pt x="0" y="5"/>
                    </a:moveTo>
                    <a:lnTo>
                      <a:pt x="5" y="0"/>
                    </a:lnTo>
                    <a:lnTo>
                      <a:pt x="12" y="4"/>
                    </a:lnTo>
                    <a:lnTo>
                      <a:pt x="22" y="1"/>
                    </a:lnTo>
                    <a:lnTo>
                      <a:pt x="28" y="4"/>
                    </a:lnTo>
                    <a:lnTo>
                      <a:pt x="31" y="1"/>
                    </a:lnTo>
                    <a:lnTo>
                      <a:pt x="49" y="0"/>
                    </a:lnTo>
                    <a:lnTo>
                      <a:pt x="51" y="4"/>
                    </a:lnTo>
                    <a:lnTo>
                      <a:pt x="46" y="9"/>
                    </a:lnTo>
                    <a:lnTo>
                      <a:pt x="18" y="13"/>
                    </a:lnTo>
                    <a:lnTo>
                      <a:pt x="3" y="9"/>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4" name="Freeform 169"/>
              <p:cNvSpPr/>
              <p:nvPr/>
            </p:nvSpPr>
            <p:spPr bwMode="auto">
              <a:xfrm>
                <a:off x="7331072" y="4567246"/>
                <a:ext cx="60325" cy="14288"/>
              </a:xfrm>
              <a:custGeom>
                <a:avLst/>
                <a:gdLst>
                  <a:gd name="T0" fmla="*/ 0 w 38"/>
                  <a:gd name="T1" fmla="*/ 7938 h 9"/>
                  <a:gd name="T2" fmla="*/ 22225 w 38"/>
                  <a:gd name="T3" fmla="*/ 0 h 9"/>
                  <a:gd name="T4" fmla="*/ 55563 w 38"/>
                  <a:gd name="T5" fmla="*/ 0 h 9"/>
                  <a:gd name="T6" fmla="*/ 60325 w 38"/>
                  <a:gd name="T7" fmla="*/ 7938 h 9"/>
                  <a:gd name="T8" fmla="*/ 53975 w 38"/>
                  <a:gd name="T9" fmla="*/ 12700 h 9"/>
                  <a:gd name="T10" fmla="*/ 3175 w 38"/>
                  <a:gd name="T11" fmla="*/ 14288 h 9"/>
                  <a:gd name="T12" fmla="*/ 0 w 38"/>
                  <a:gd name="T13" fmla="*/ 793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5"/>
                    </a:moveTo>
                    <a:lnTo>
                      <a:pt x="14" y="0"/>
                    </a:lnTo>
                    <a:lnTo>
                      <a:pt x="35" y="0"/>
                    </a:lnTo>
                    <a:lnTo>
                      <a:pt x="38" y="5"/>
                    </a:lnTo>
                    <a:lnTo>
                      <a:pt x="34" y="8"/>
                    </a:lnTo>
                    <a:lnTo>
                      <a:pt x="2" y="9"/>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5" name="Freeform 170"/>
              <p:cNvSpPr/>
              <p:nvPr/>
            </p:nvSpPr>
            <p:spPr bwMode="auto">
              <a:xfrm>
                <a:off x="7312023" y="4589472"/>
                <a:ext cx="46038" cy="23813"/>
              </a:xfrm>
              <a:custGeom>
                <a:avLst/>
                <a:gdLst>
                  <a:gd name="T0" fmla="*/ 0 w 29"/>
                  <a:gd name="T1" fmla="*/ 6350 h 15"/>
                  <a:gd name="T2" fmla="*/ 6350 w 29"/>
                  <a:gd name="T3" fmla="*/ 0 h 15"/>
                  <a:gd name="T4" fmla="*/ 28575 w 29"/>
                  <a:gd name="T5" fmla="*/ 6350 h 15"/>
                  <a:gd name="T6" fmla="*/ 46038 w 29"/>
                  <a:gd name="T7" fmla="*/ 22225 h 15"/>
                  <a:gd name="T8" fmla="*/ 41275 w 29"/>
                  <a:gd name="T9" fmla="*/ 23813 h 15"/>
                  <a:gd name="T10" fmla="*/ 19050 w 29"/>
                  <a:gd name="T11" fmla="*/ 19050 h 15"/>
                  <a:gd name="T12" fmla="*/ 0 w 29"/>
                  <a:gd name="T13" fmla="*/ 635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5">
                    <a:moveTo>
                      <a:pt x="0" y="4"/>
                    </a:moveTo>
                    <a:lnTo>
                      <a:pt x="4" y="0"/>
                    </a:lnTo>
                    <a:lnTo>
                      <a:pt x="18" y="4"/>
                    </a:lnTo>
                    <a:lnTo>
                      <a:pt x="29" y="14"/>
                    </a:lnTo>
                    <a:lnTo>
                      <a:pt x="26" y="15"/>
                    </a:lnTo>
                    <a:lnTo>
                      <a:pt x="12" y="12"/>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6" name="Freeform 171"/>
              <p:cNvSpPr/>
              <p:nvPr/>
            </p:nvSpPr>
            <p:spPr bwMode="auto">
              <a:xfrm>
                <a:off x="7332659" y="3902084"/>
                <a:ext cx="68263" cy="128589"/>
              </a:xfrm>
              <a:custGeom>
                <a:avLst/>
                <a:gdLst>
                  <a:gd name="T0" fmla="*/ 31750 w 43"/>
                  <a:gd name="T1" fmla="*/ 4763 h 81"/>
                  <a:gd name="T2" fmla="*/ 42863 w 43"/>
                  <a:gd name="T3" fmla="*/ 11113 h 81"/>
                  <a:gd name="T4" fmla="*/ 57150 w 43"/>
                  <a:gd name="T5" fmla="*/ 0 h 81"/>
                  <a:gd name="T6" fmla="*/ 65088 w 43"/>
                  <a:gd name="T7" fmla="*/ 6350 h 81"/>
                  <a:gd name="T8" fmla="*/ 60325 w 43"/>
                  <a:gd name="T9" fmla="*/ 31750 h 81"/>
                  <a:gd name="T10" fmla="*/ 68263 w 43"/>
                  <a:gd name="T11" fmla="*/ 39688 h 81"/>
                  <a:gd name="T12" fmla="*/ 66675 w 43"/>
                  <a:gd name="T13" fmla="*/ 55563 h 81"/>
                  <a:gd name="T14" fmla="*/ 44450 w 43"/>
                  <a:gd name="T15" fmla="*/ 73025 h 81"/>
                  <a:gd name="T16" fmla="*/ 39688 w 43"/>
                  <a:gd name="T17" fmla="*/ 84138 h 81"/>
                  <a:gd name="T18" fmla="*/ 47625 w 43"/>
                  <a:gd name="T19" fmla="*/ 103188 h 81"/>
                  <a:gd name="T20" fmla="*/ 50800 w 43"/>
                  <a:gd name="T21" fmla="*/ 112713 h 81"/>
                  <a:gd name="T22" fmla="*/ 46038 w 43"/>
                  <a:gd name="T23" fmla="*/ 122238 h 81"/>
                  <a:gd name="T24" fmla="*/ 42863 w 43"/>
                  <a:gd name="T25" fmla="*/ 128588 h 81"/>
                  <a:gd name="T26" fmla="*/ 25400 w 43"/>
                  <a:gd name="T27" fmla="*/ 120650 h 81"/>
                  <a:gd name="T28" fmla="*/ 25400 w 43"/>
                  <a:gd name="T29" fmla="*/ 100013 h 81"/>
                  <a:gd name="T30" fmla="*/ 9525 w 43"/>
                  <a:gd name="T31" fmla="*/ 93663 h 81"/>
                  <a:gd name="T32" fmla="*/ 0 w 43"/>
                  <a:gd name="T33" fmla="*/ 68263 h 81"/>
                  <a:gd name="T34" fmla="*/ 3175 w 43"/>
                  <a:gd name="T35" fmla="*/ 58738 h 81"/>
                  <a:gd name="T36" fmla="*/ 11113 w 43"/>
                  <a:gd name="T37" fmla="*/ 57150 h 81"/>
                  <a:gd name="T38" fmla="*/ 17463 w 43"/>
                  <a:gd name="T39" fmla="*/ 22225 h 81"/>
                  <a:gd name="T40" fmla="*/ 23813 w 43"/>
                  <a:gd name="T41" fmla="*/ 14288 h 81"/>
                  <a:gd name="T42" fmla="*/ 23813 w 43"/>
                  <a:gd name="T43" fmla="*/ 6350 h 81"/>
                  <a:gd name="T44" fmla="*/ 31750 w 43"/>
                  <a:gd name="T45" fmla="*/ 4763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3" h="81">
                    <a:moveTo>
                      <a:pt x="20" y="3"/>
                    </a:moveTo>
                    <a:lnTo>
                      <a:pt x="27" y="7"/>
                    </a:lnTo>
                    <a:lnTo>
                      <a:pt x="36" y="0"/>
                    </a:lnTo>
                    <a:lnTo>
                      <a:pt x="41" y="4"/>
                    </a:lnTo>
                    <a:lnTo>
                      <a:pt x="38" y="20"/>
                    </a:lnTo>
                    <a:lnTo>
                      <a:pt x="43" y="25"/>
                    </a:lnTo>
                    <a:lnTo>
                      <a:pt x="42" y="35"/>
                    </a:lnTo>
                    <a:lnTo>
                      <a:pt x="28" y="46"/>
                    </a:lnTo>
                    <a:lnTo>
                      <a:pt x="25" y="53"/>
                    </a:lnTo>
                    <a:lnTo>
                      <a:pt x="30" y="65"/>
                    </a:lnTo>
                    <a:lnTo>
                      <a:pt x="32" y="71"/>
                    </a:lnTo>
                    <a:lnTo>
                      <a:pt x="29" y="77"/>
                    </a:lnTo>
                    <a:lnTo>
                      <a:pt x="27" y="81"/>
                    </a:lnTo>
                    <a:lnTo>
                      <a:pt x="16" y="76"/>
                    </a:lnTo>
                    <a:lnTo>
                      <a:pt x="16" y="63"/>
                    </a:lnTo>
                    <a:lnTo>
                      <a:pt x="6" y="59"/>
                    </a:lnTo>
                    <a:lnTo>
                      <a:pt x="0" y="43"/>
                    </a:lnTo>
                    <a:lnTo>
                      <a:pt x="2" y="37"/>
                    </a:lnTo>
                    <a:lnTo>
                      <a:pt x="7" y="36"/>
                    </a:lnTo>
                    <a:lnTo>
                      <a:pt x="11" y="14"/>
                    </a:lnTo>
                    <a:lnTo>
                      <a:pt x="15" y="9"/>
                    </a:lnTo>
                    <a:lnTo>
                      <a:pt x="15" y="4"/>
                    </a:lnTo>
                    <a:lnTo>
                      <a:pt x="2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7" name="Freeform 172"/>
              <p:cNvSpPr/>
              <p:nvPr/>
            </p:nvSpPr>
            <p:spPr bwMode="auto">
              <a:xfrm>
                <a:off x="7343772" y="4030670"/>
                <a:ext cx="31750" cy="30163"/>
              </a:xfrm>
              <a:custGeom>
                <a:avLst/>
                <a:gdLst>
                  <a:gd name="T0" fmla="*/ 17463 w 20"/>
                  <a:gd name="T1" fmla="*/ 0 h 19"/>
                  <a:gd name="T2" fmla="*/ 28575 w 20"/>
                  <a:gd name="T3" fmla="*/ 11113 h 19"/>
                  <a:gd name="T4" fmla="*/ 31750 w 20"/>
                  <a:gd name="T5" fmla="*/ 23813 h 19"/>
                  <a:gd name="T6" fmla="*/ 26988 w 20"/>
                  <a:gd name="T7" fmla="*/ 30163 h 19"/>
                  <a:gd name="T8" fmla="*/ 17463 w 20"/>
                  <a:gd name="T9" fmla="*/ 28575 h 19"/>
                  <a:gd name="T10" fmla="*/ 12700 w 20"/>
                  <a:gd name="T11" fmla="*/ 11113 h 19"/>
                  <a:gd name="T12" fmla="*/ 0 w 20"/>
                  <a:gd name="T13" fmla="*/ 3175 h 19"/>
                  <a:gd name="T14" fmla="*/ 4763 w 20"/>
                  <a:gd name="T15" fmla="*/ 0 h 19"/>
                  <a:gd name="T16" fmla="*/ 17463 w 20"/>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11" y="0"/>
                    </a:moveTo>
                    <a:lnTo>
                      <a:pt x="18" y="7"/>
                    </a:lnTo>
                    <a:lnTo>
                      <a:pt x="20" y="15"/>
                    </a:lnTo>
                    <a:lnTo>
                      <a:pt x="17" y="19"/>
                    </a:lnTo>
                    <a:lnTo>
                      <a:pt x="11" y="18"/>
                    </a:lnTo>
                    <a:lnTo>
                      <a:pt x="8" y="7"/>
                    </a:lnTo>
                    <a:lnTo>
                      <a:pt x="0" y="2"/>
                    </a:lnTo>
                    <a:lnTo>
                      <a:pt x="3"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8" name="Freeform 173"/>
              <p:cNvSpPr/>
              <p:nvPr/>
            </p:nvSpPr>
            <p:spPr bwMode="auto">
              <a:xfrm>
                <a:off x="7385047" y="4014796"/>
                <a:ext cx="57150" cy="38100"/>
              </a:xfrm>
              <a:custGeom>
                <a:avLst/>
                <a:gdLst>
                  <a:gd name="T0" fmla="*/ 0 w 36"/>
                  <a:gd name="T1" fmla="*/ 7938 h 24"/>
                  <a:gd name="T2" fmla="*/ 9525 w 36"/>
                  <a:gd name="T3" fmla="*/ 0 h 24"/>
                  <a:gd name="T4" fmla="*/ 20638 w 36"/>
                  <a:gd name="T5" fmla="*/ 0 h 24"/>
                  <a:gd name="T6" fmla="*/ 28575 w 36"/>
                  <a:gd name="T7" fmla="*/ 7938 h 24"/>
                  <a:gd name="T8" fmla="*/ 36513 w 36"/>
                  <a:gd name="T9" fmla="*/ 1588 h 24"/>
                  <a:gd name="T10" fmla="*/ 44450 w 36"/>
                  <a:gd name="T11" fmla="*/ 14288 h 24"/>
                  <a:gd name="T12" fmla="*/ 49213 w 36"/>
                  <a:gd name="T13" fmla="*/ 26988 h 24"/>
                  <a:gd name="T14" fmla="*/ 57150 w 36"/>
                  <a:gd name="T15" fmla="*/ 31750 h 24"/>
                  <a:gd name="T16" fmla="*/ 52388 w 36"/>
                  <a:gd name="T17" fmla="*/ 38100 h 24"/>
                  <a:gd name="T18" fmla="*/ 30163 w 36"/>
                  <a:gd name="T19" fmla="*/ 26988 h 24"/>
                  <a:gd name="T20" fmla="*/ 17463 w 36"/>
                  <a:gd name="T21" fmla="*/ 15875 h 24"/>
                  <a:gd name="T22" fmla="*/ 14288 w 36"/>
                  <a:gd name="T23" fmla="*/ 22225 h 24"/>
                  <a:gd name="T24" fmla="*/ 0 w 36"/>
                  <a:gd name="T25" fmla="*/ 7938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4">
                    <a:moveTo>
                      <a:pt x="0" y="5"/>
                    </a:moveTo>
                    <a:lnTo>
                      <a:pt x="6" y="0"/>
                    </a:lnTo>
                    <a:lnTo>
                      <a:pt x="13" y="0"/>
                    </a:lnTo>
                    <a:lnTo>
                      <a:pt x="18" y="5"/>
                    </a:lnTo>
                    <a:lnTo>
                      <a:pt x="23" y="1"/>
                    </a:lnTo>
                    <a:lnTo>
                      <a:pt x="28" y="9"/>
                    </a:lnTo>
                    <a:lnTo>
                      <a:pt x="31" y="17"/>
                    </a:lnTo>
                    <a:lnTo>
                      <a:pt x="36" y="20"/>
                    </a:lnTo>
                    <a:lnTo>
                      <a:pt x="33" y="24"/>
                    </a:lnTo>
                    <a:lnTo>
                      <a:pt x="19" y="17"/>
                    </a:lnTo>
                    <a:lnTo>
                      <a:pt x="11" y="10"/>
                    </a:lnTo>
                    <a:lnTo>
                      <a:pt x="9" y="14"/>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69" name="Freeform 174"/>
              <p:cNvSpPr/>
              <p:nvPr/>
            </p:nvSpPr>
            <p:spPr bwMode="auto">
              <a:xfrm>
                <a:off x="7448547" y="4059246"/>
                <a:ext cx="25400" cy="31750"/>
              </a:xfrm>
              <a:custGeom>
                <a:avLst/>
                <a:gdLst>
                  <a:gd name="T0" fmla="*/ 0 w 16"/>
                  <a:gd name="T1" fmla="*/ 1588 h 20"/>
                  <a:gd name="T2" fmla="*/ 7938 w 16"/>
                  <a:gd name="T3" fmla="*/ 0 h 20"/>
                  <a:gd name="T4" fmla="*/ 19050 w 16"/>
                  <a:gd name="T5" fmla="*/ 1588 h 20"/>
                  <a:gd name="T6" fmla="*/ 25400 w 16"/>
                  <a:gd name="T7" fmla="*/ 11113 h 20"/>
                  <a:gd name="T8" fmla="*/ 23813 w 16"/>
                  <a:gd name="T9" fmla="*/ 31750 h 20"/>
                  <a:gd name="T10" fmla="*/ 12700 w 16"/>
                  <a:gd name="T11" fmla="*/ 25400 h 20"/>
                  <a:gd name="T12" fmla="*/ 7938 w 16"/>
                  <a:gd name="T13" fmla="*/ 14288 h 20"/>
                  <a:gd name="T14" fmla="*/ 0 w 16"/>
                  <a:gd name="T15" fmla="*/ 6350 h 20"/>
                  <a:gd name="T16" fmla="*/ 0 w 16"/>
                  <a:gd name="T17" fmla="*/ 1588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0">
                    <a:moveTo>
                      <a:pt x="0" y="1"/>
                    </a:moveTo>
                    <a:lnTo>
                      <a:pt x="5" y="0"/>
                    </a:lnTo>
                    <a:lnTo>
                      <a:pt x="12" y="1"/>
                    </a:lnTo>
                    <a:lnTo>
                      <a:pt x="16" y="7"/>
                    </a:lnTo>
                    <a:lnTo>
                      <a:pt x="15" y="20"/>
                    </a:lnTo>
                    <a:lnTo>
                      <a:pt x="8" y="16"/>
                    </a:lnTo>
                    <a:lnTo>
                      <a:pt x="5" y="9"/>
                    </a:lnTo>
                    <a:lnTo>
                      <a:pt x="0" y="4"/>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0" name="Freeform 175"/>
              <p:cNvSpPr/>
              <p:nvPr/>
            </p:nvSpPr>
            <p:spPr bwMode="auto">
              <a:xfrm>
                <a:off x="7435847" y="4016383"/>
                <a:ext cx="9525" cy="12700"/>
              </a:xfrm>
              <a:custGeom>
                <a:avLst/>
                <a:gdLst>
                  <a:gd name="T0" fmla="*/ 1588 w 6"/>
                  <a:gd name="T1" fmla="*/ 12700 h 8"/>
                  <a:gd name="T2" fmla="*/ 0 w 6"/>
                  <a:gd name="T3" fmla="*/ 7938 h 8"/>
                  <a:gd name="T4" fmla="*/ 1588 w 6"/>
                  <a:gd name="T5" fmla="*/ 0 h 8"/>
                  <a:gd name="T6" fmla="*/ 9525 w 6"/>
                  <a:gd name="T7" fmla="*/ 3175 h 8"/>
                  <a:gd name="T8" fmla="*/ 9525 w 6"/>
                  <a:gd name="T9" fmla="*/ 9525 h 8"/>
                  <a:gd name="T10" fmla="*/ 1588 w 6"/>
                  <a:gd name="T11" fmla="*/ 1270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1" y="8"/>
                    </a:moveTo>
                    <a:lnTo>
                      <a:pt x="0" y="5"/>
                    </a:lnTo>
                    <a:lnTo>
                      <a:pt x="1" y="0"/>
                    </a:lnTo>
                    <a:lnTo>
                      <a:pt x="6" y="2"/>
                    </a:lnTo>
                    <a:lnTo>
                      <a:pt x="6" y="6"/>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1" name="Freeform 176"/>
              <p:cNvSpPr/>
              <p:nvPr/>
            </p:nvSpPr>
            <p:spPr bwMode="auto">
              <a:xfrm>
                <a:off x="7415209" y="4060834"/>
                <a:ext cx="19050" cy="12700"/>
              </a:xfrm>
              <a:custGeom>
                <a:avLst/>
                <a:gdLst>
                  <a:gd name="T0" fmla="*/ 0 w 12"/>
                  <a:gd name="T1" fmla="*/ 12700 h 8"/>
                  <a:gd name="T2" fmla="*/ 1588 w 12"/>
                  <a:gd name="T3" fmla="*/ 0 h 8"/>
                  <a:gd name="T4" fmla="*/ 7938 w 12"/>
                  <a:gd name="T5" fmla="*/ 0 h 8"/>
                  <a:gd name="T6" fmla="*/ 19050 w 12"/>
                  <a:gd name="T7" fmla="*/ 6350 h 8"/>
                  <a:gd name="T8" fmla="*/ 19050 w 12"/>
                  <a:gd name="T9" fmla="*/ 9525 h 8"/>
                  <a:gd name="T10" fmla="*/ 7938 w 12"/>
                  <a:gd name="T11" fmla="*/ 6350 h 8"/>
                  <a:gd name="T12" fmla="*/ 0 w 12"/>
                  <a:gd name="T13" fmla="*/ 1270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
                    <a:moveTo>
                      <a:pt x="0" y="8"/>
                    </a:moveTo>
                    <a:lnTo>
                      <a:pt x="1" y="0"/>
                    </a:lnTo>
                    <a:lnTo>
                      <a:pt x="5" y="0"/>
                    </a:lnTo>
                    <a:lnTo>
                      <a:pt x="12" y="4"/>
                    </a:lnTo>
                    <a:lnTo>
                      <a:pt x="12" y="6"/>
                    </a:lnTo>
                    <a:lnTo>
                      <a:pt x="5" y="4"/>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2" name="Freeform 177"/>
              <p:cNvSpPr/>
              <p:nvPr/>
            </p:nvSpPr>
            <p:spPr bwMode="auto">
              <a:xfrm>
                <a:off x="7391397" y="4083058"/>
                <a:ext cx="20638" cy="23813"/>
              </a:xfrm>
              <a:custGeom>
                <a:avLst/>
                <a:gdLst>
                  <a:gd name="T0" fmla="*/ 1588 w 13"/>
                  <a:gd name="T1" fmla="*/ 0 h 15"/>
                  <a:gd name="T2" fmla="*/ 0 w 13"/>
                  <a:gd name="T3" fmla="*/ 23813 h 15"/>
                  <a:gd name="T4" fmla="*/ 15875 w 13"/>
                  <a:gd name="T5" fmla="*/ 14288 h 15"/>
                  <a:gd name="T6" fmla="*/ 20638 w 13"/>
                  <a:gd name="T7" fmla="*/ 1588 h 15"/>
                  <a:gd name="T8" fmla="*/ 11113 w 13"/>
                  <a:gd name="T9" fmla="*/ 0 h 15"/>
                  <a:gd name="T10" fmla="*/ 1588 w 1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5">
                    <a:moveTo>
                      <a:pt x="1" y="0"/>
                    </a:moveTo>
                    <a:lnTo>
                      <a:pt x="0" y="15"/>
                    </a:lnTo>
                    <a:lnTo>
                      <a:pt x="10" y="9"/>
                    </a:lnTo>
                    <a:lnTo>
                      <a:pt x="13" y="1"/>
                    </a:lnTo>
                    <a:lnTo>
                      <a:pt x="7"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3" name="Freeform 178"/>
              <p:cNvSpPr/>
              <p:nvPr/>
            </p:nvSpPr>
            <p:spPr bwMode="auto">
              <a:xfrm>
                <a:off x="7397748" y="4098934"/>
                <a:ext cx="30163" cy="38100"/>
              </a:xfrm>
              <a:custGeom>
                <a:avLst/>
                <a:gdLst>
                  <a:gd name="T0" fmla="*/ 30163 w 19"/>
                  <a:gd name="T1" fmla="*/ 1588 h 24"/>
                  <a:gd name="T2" fmla="*/ 25400 w 19"/>
                  <a:gd name="T3" fmla="*/ 22225 h 24"/>
                  <a:gd name="T4" fmla="*/ 19050 w 19"/>
                  <a:gd name="T5" fmla="*/ 34925 h 24"/>
                  <a:gd name="T6" fmla="*/ 11113 w 19"/>
                  <a:gd name="T7" fmla="*/ 38100 h 24"/>
                  <a:gd name="T8" fmla="*/ 0 w 19"/>
                  <a:gd name="T9" fmla="*/ 30163 h 24"/>
                  <a:gd name="T10" fmla="*/ 1588 w 19"/>
                  <a:gd name="T11" fmla="*/ 22225 h 24"/>
                  <a:gd name="T12" fmla="*/ 17463 w 19"/>
                  <a:gd name="T13" fmla="*/ 15875 h 24"/>
                  <a:gd name="T14" fmla="*/ 14288 w 19"/>
                  <a:gd name="T15" fmla="*/ 11113 h 24"/>
                  <a:gd name="T16" fmla="*/ 15875 w 19"/>
                  <a:gd name="T17" fmla="*/ 0 h 24"/>
                  <a:gd name="T18" fmla="*/ 30163 w 19"/>
                  <a:gd name="T19" fmla="*/ 158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
                    <a:moveTo>
                      <a:pt x="19" y="1"/>
                    </a:moveTo>
                    <a:lnTo>
                      <a:pt x="16" y="14"/>
                    </a:lnTo>
                    <a:lnTo>
                      <a:pt x="12" y="22"/>
                    </a:lnTo>
                    <a:lnTo>
                      <a:pt x="7" y="24"/>
                    </a:lnTo>
                    <a:lnTo>
                      <a:pt x="0" y="19"/>
                    </a:lnTo>
                    <a:lnTo>
                      <a:pt x="1" y="14"/>
                    </a:lnTo>
                    <a:lnTo>
                      <a:pt x="11" y="10"/>
                    </a:lnTo>
                    <a:lnTo>
                      <a:pt x="9" y="7"/>
                    </a:lnTo>
                    <a:lnTo>
                      <a:pt x="10"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4" name="Freeform 179"/>
              <p:cNvSpPr/>
              <p:nvPr/>
            </p:nvSpPr>
            <p:spPr bwMode="auto">
              <a:xfrm>
                <a:off x="7429497" y="4095758"/>
                <a:ext cx="7938" cy="33338"/>
              </a:xfrm>
              <a:custGeom>
                <a:avLst/>
                <a:gdLst>
                  <a:gd name="T0" fmla="*/ 4763 w 5"/>
                  <a:gd name="T1" fmla="*/ 0 h 21"/>
                  <a:gd name="T2" fmla="*/ 0 w 5"/>
                  <a:gd name="T3" fmla="*/ 33338 h 21"/>
                  <a:gd name="T4" fmla="*/ 6350 w 5"/>
                  <a:gd name="T5" fmla="*/ 30163 h 21"/>
                  <a:gd name="T6" fmla="*/ 7938 w 5"/>
                  <a:gd name="T7" fmla="*/ 22225 h 21"/>
                  <a:gd name="T8" fmla="*/ 4763 w 5"/>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1">
                    <a:moveTo>
                      <a:pt x="3" y="0"/>
                    </a:moveTo>
                    <a:lnTo>
                      <a:pt x="0" y="21"/>
                    </a:lnTo>
                    <a:lnTo>
                      <a:pt x="4" y="19"/>
                    </a:lnTo>
                    <a:lnTo>
                      <a:pt x="5" y="14"/>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5" name="Freeform 180"/>
              <p:cNvSpPr/>
              <p:nvPr/>
            </p:nvSpPr>
            <p:spPr bwMode="auto">
              <a:xfrm>
                <a:off x="7442197" y="4090996"/>
                <a:ext cx="23813" cy="22225"/>
              </a:xfrm>
              <a:custGeom>
                <a:avLst/>
                <a:gdLst>
                  <a:gd name="T0" fmla="*/ 0 w 15"/>
                  <a:gd name="T1" fmla="*/ 0 h 14"/>
                  <a:gd name="T2" fmla="*/ 11113 w 15"/>
                  <a:gd name="T3" fmla="*/ 0 h 14"/>
                  <a:gd name="T4" fmla="*/ 19050 w 15"/>
                  <a:gd name="T5" fmla="*/ 9525 h 14"/>
                  <a:gd name="T6" fmla="*/ 23813 w 15"/>
                  <a:gd name="T7" fmla="*/ 22225 h 14"/>
                  <a:gd name="T8" fmla="*/ 11113 w 15"/>
                  <a:gd name="T9" fmla="*/ 22225 h 14"/>
                  <a:gd name="T10" fmla="*/ 11113 w 15"/>
                  <a:gd name="T11" fmla="*/ 9525 h 14"/>
                  <a:gd name="T12" fmla="*/ 0 w 15"/>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0" y="0"/>
                    </a:moveTo>
                    <a:lnTo>
                      <a:pt x="7" y="0"/>
                    </a:lnTo>
                    <a:lnTo>
                      <a:pt x="12" y="6"/>
                    </a:lnTo>
                    <a:lnTo>
                      <a:pt x="15" y="14"/>
                    </a:lnTo>
                    <a:lnTo>
                      <a:pt x="7" y="14"/>
                    </a:lnTo>
                    <a:lnTo>
                      <a:pt x="7"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6" name="Freeform 181"/>
              <p:cNvSpPr/>
              <p:nvPr/>
            </p:nvSpPr>
            <p:spPr bwMode="auto">
              <a:xfrm>
                <a:off x="7439022" y="4117984"/>
                <a:ext cx="17463" cy="11113"/>
              </a:xfrm>
              <a:custGeom>
                <a:avLst/>
                <a:gdLst>
                  <a:gd name="T0" fmla="*/ 0 w 11"/>
                  <a:gd name="T1" fmla="*/ 11113 h 7"/>
                  <a:gd name="T2" fmla="*/ 6350 w 11"/>
                  <a:gd name="T3" fmla="*/ 0 h 7"/>
                  <a:gd name="T4" fmla="*/ 11113 w 11"/>
                  <a:gd name="T5" fmla="*/ 0 h 7"/>
                  <a:gd name="T6" fmla="*/ 17463 w 11"/>
                  <a:gd name="T7" fmla="*/ 0 h 7"/>
                  <a:gd name="T8" fmla="*/ 9525 w 11"/>
                  <a:gd name="T9" fmla="*/ 11113 h 7"/>
                  <a:gd name="T10" fmla="*/ 0 w 11"/>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7">
                    <a:moveTo>
                      <a:pt x="0" y="7"/>
                    </a:moveTo>
                    <a:lnTo>
                      <a:pt x="4" y="0"/>
                    </a:lnTo>
                    <a:lnTo>
                      <a:pt x="7" y="0"/>
                    </a:lnTo>
                    <a:lnTo>
                      <a:pt x="11" y="0"/>
                    </a:lnTo>
                    <a:lnTo>
                      <a:pt x="6"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7" name="Freeform 182"/>
              <p:cNvSpPr/>
              <p:nvPr/>
            </p:nvSpPr>
            <p:spPr bwMode="auto">
              <a:xfrm>
                <a:off x="7389809" y="4132271"/>
                <a:ext cx="107949" cy="96838"/>
              </a:xfrm>
              <a:custGeom>
                <a:avLst/>
                <a:gdLst>
                  <a:gd name="T0" fmla="*/ 46038 w 68"/>
                  <a:gd name="T1" fmla="*/ 47625 h 61"/>
                  <a:gd name="T2" fmla="*/ 53975 w 68"/>
                  <a:gd name="T3" fmla="*/ 53975 h 61"/>
                  <a:gd name="T4" fmla="*/ 47625 w 68"/>
                  <a:gd name="T5" fmla="*/ 68263 h 61"/>
                  <a:gd name="T6" fmla="*/ 47625 w 68"/>
                  <a:gd name="T7" fmla="*/ 74613 h 61"/>
                  <a:gd name="T8" fmla="*/ 66675 w 68"/>
                  <a:gd name="T9" fmla="*/ 90488 h 61"/>
                  <a:gd name="T10" fmla="*/ 74613 w 68"/>
                  <a:gd name="T11" fmla="*/ 87313 h 61"/>
                  <a:gd name="T12" fmla="*/ 77788 w 68"/>
                  <a:gd name="T13" fmla="*/ 84138 h 61"/>
                  <a:gd name="T14" fmla="*/ 77788 w 68"/>
                  <a:gd name="T15" fmla="*/ 92075 h 61"/>
                  <a:gd name="T16" fmla="*/ 84138 w 68"/>
                  <a:gd name="T17" fmla="*/ 96838 h 61"/>
                  <a:gd name="T18" fmla="*/ 85725 w 68"/>
                  <a:gd name="T19" fmla="*/ 92075 h 61"/>
                  <a:gd name="T20" fmla="*/ 85725 w 68"/>
                  <a:gd name="T21" fmla="*/ 77788 h 61"/>
                  <a:gd name="T22" fmla="*/ 80963 w 68"/>
                  <a:gd name="T23" fmla="*/ 69850 h 61"/>
                  <a:gd name="T24" fmla="*/ 82550 w 68"/>
                  <a:gd name="T25" fmla="*/ 61913 h 61"/>
                  <a:gd name="T26" fmla="*/ 88900 w 68"/>
                  <a:gd name="T27" fmla="*/ 60325 h 61"/>
                  <a:gd name="T28" fmla="*/ 100013 w 68"/>
                  <a:gd name="T29" fmla="*/ 68263 h 61"/>
                  <a:gd name="T30" fmla="*/ 106363 w 68"/>
                  <a:gd name="T31" fmla="*/ 60325 h 61"/>
                  <a:gd name="T32" fmla="*/ 107950 w 68"/>
                  <a:gd name="T33" fmla="*/ 46038 h 61"/>
                  <a:gd name="T34" fmla="*/ 103188 w 68"/>
                  <a:gd name="T35" fmla="*/ 33338 h 61"/>
                  <a:gd name="T36" fmla="*/ 103188 w 68"/>
                  <a:gd name="T37" fmla="*/ 23813 h 61"/>
                  <a:gd name="T38" fmla="*/ 98425 w 68"/>
                  <a:gd name="T39" fmla="*/ 9525 h 61"/>
                  <a:gd name="T40" fmla="*/ 80963 w 68"/>
                  <a:gd name="T41" fmla="*/ 0 h 61"/>
                  <a:gd name="T42" fmla="*/ 85725 w 68"/>
                  <a:gd name="T43" fmla="*/ 9525 h 61"/>
                  <a:gd name="T44" fmla="*/ 80963 w 68"/>
                  <a:gd name="T45" fmla="*/ 15875 h 61"/>
                  <a:gd name="T46" fmla="*/ 77788 w 68"/>
                  <a:gd name="T47" fmla="*/ 14288 h 61"/>
                  <a:gd name="T48" fmla="*/ 69850 w 68"/>
                  <a:gd name="T49" fmla="*/ 14288 h 61"/>
                  <a:gd name="T50" fmla="*/ 66675 w 68"/>
                  <a:gd name="T51" fmla="*/ 22225 h 61"/>
                  <a:gd name="T52" fmla="*/ 58738 w 68"/>
                  <a:gd name="T53" fmla="*/ 23813 h 61"/>
                  <a:gd name="T54" fmla="*/ 55563 w 68"/>
                  <a:gd name="T55" fmla="*/ 33338 h 61"/>
                  <a:gd name="T56" fmla="*/ 47625 w 68"/>
                  <a:gd name="T57" fmla="*/ 38100 h 61"/>
                  <a:gd name="T58" fmla="*/ 46038 w 68"/>
                  <a:gd name="T59" fmla="*/ 25400 h 61"/>
                  <a:gd name="T60" fmla="*/ 31750 w 68"/>
                  <a:gd name="T61" fmla="*/ 17463 h 61"/>
                  <a:gd name="T62" fmla="*/ 12700 w 68"/>
                  <a:gd name="T63" fmla="*/ 38100 h 61"/>
                  <a:gd name="T64" fmla="*/ 4763 w 68"/>
                  <a:gd name="T65" fmla="*/ 39688 h 61"/>
                  <a:gd name="T66" fmla="*/ 0 w 68"/>
                  <a:gd name="T67" fmla="*/ 52388 h 61"/>
                  <a:gd name="T68" fmla="*/ 0 w 68"/>
                  <a:gd name="T69" fmla="*/ 60325 h 61"/>
                  <a:gd name="T70" fmla="*/ 3175 w 68"/>
                  <a:gd name="T71" fmla="*/ 58738 h 61"/>
                  <a:gd name="T72" fmla="*/ 9525 w 68"/>
                  <a:gd name="T73" fmla="*/ 53975 h 61"/>
                  <a:gd name="T74" fmla="*/ 9525 w 68"/>
                  <a:gd name="T75" fmla="*/ 47625 h 61"/>
                  <a:gd name="T76" fmla="*/ 17463 w 68"/>
                  <a:gd name="T77" fmla="*/ 41275 h 61"/>
                  <a:gd name="T78" fmla="*/ 23813 w 68"/>
                  <a:gd name="T79" fmla="*/ 52388 h 61"/>
                  <a:gd name="T80" fmla="*/ 31750 w 68"/>
                  <a:gd name="T81" fmla="*/ 47625 h 61"/>
                  <a:gd name="T82" fmla="*/ 38100 w 68"/>
                  <a:gd name="T83" fmla="*/ 47625 h 61"/>
                  <a:gd name="T84" fmla="*/ 46038 w 68"/>
                  <a:gd name="T85" fmla="*/ 47625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 h="61">
                    <a:moveTo>
                      <a:pt x="29" y="30"/>
                    </a:moveTo>
                    <a:lnTo>
                      <a:pt x="34" y="34"/>
                    </a:lnTo>
                    <a:lnTo>
                      <a:pt x="30" y="43"/>
                    </a:lnTo>
                    <a:lnTo>
                      <a:pt x="30" y="47"/>
                    </a:lnTo>
                    <a:lnTo>
                      <a:pt x="42" y="57"/>
                    </a:lnTo>
                    <a:lnTo>
                      <a:pt x="47" y="55"/>
                    </a:lnTo>
                    <a:lnTo>
                      <a:pt x="49" y="53"/>
                    </a:lnTo>
                    <a:lnTo>
                      <a:pt x="49" y="58"/>
                    </a:lnTo>
                    <a:lnTo>
                      <a:pt x="53" y="61"/>
                    </a:lnTo>
                    <a:lnTo>
                      <a:pt x="54" y="58"/>
                    </a:lnTo>
                    <a:lnTo>
                      <a:pt x="54" y="49"/>
                    </a:lnTo>
                    <a:lnTo>
                      <a:pt x="51" y="44"/>
                    </a:lnTo>
                    <a:lnTo>
                      <a:pt x="52" y="39"/>
                    </a:lnTo>
                    <a:lnTo>
                      <a:pt x="56" y="38"/>
                    </a:lnTo>
                    <a:lnTo>
                      <a:pt x="63" y="43"/>
                    </a:lnTo>
                    <a:lnTo>
                      <a:pt x="67" y="38"/>
                    </a:lnTo>
                    <a:lnTo>
                      <a:pt x="68" y="29"/>
                    </a:lnTo>
                    <a:lnTo>
                      <a:pt x="65" y="21"/>
                    </a:lnTo>
                    <a:lnTo>
                      <a:pt x="65" y="15"/>
                    </a:lnTo>
                    <a:lnTo>
                      <a:pt x="62" y="6"/>
                    </a:lnTo>
                    <a:lnTo>
                      <a:pt x="51" y="0"/>
                    </a:lnTo>
                    <a:lnTo>
                      <a:pt x="54" y="6"/>
                    </a:lnTo>
                    <a:lnTo>
                      <a:pt x="51" y="10"/>
                    </a:lnTo>
                    <a:lnTo>
                      <a:pt x="49" y="9"/>
                    </a:lnTo>
                    <a:lnTo>
                      <a:pt x="44" y="9"/>
                    </a:lnTo>
                    <a:lnTo>
                      <a:pt x="42" y="14"/>
                    </a:lnTo>
                    <a:lnTo>
                      <a:pt x="37" y="15"/>
                    </a:lnTo>
                    <a:lnTo>
                      <a:pt x="35" y="21"/>
                    </a:lnTo>
                    <a:lnTo>
                      <a:pt x="30" y="24"/>
                    </a:lnTo>
                    <a:lnTo>
                      <a:pt x="29" y="16"/>
                    </a:lnTo>
                    <a:lnTo>
                      <a:pt x="20" y="11"/>
                    </a:lnTo>
                    <a:lnTo>
                      <a:pt x="8" y="24"/>
                    </a:lnTo>
                    <a:lnTo>
                      <a:pt x="3" y="25"/>
                    </a:lnTo>
                    <a:lnTo>
                      <a:pt x="0" y="33"/>
                    </a:lnTo>
                    <a:lnTo>
                      <a:pt x="0" y="38"/>
                    </a:lnTo>
                    <a:lnTo>
                      <a:pt x="2" y="37"/>
                    </a:lnTo>
                    <a:lnTo>
                      <a:pt x="6" y="34"/>
                    </a:lnTo>
                    <a:lnTo>
                      <a:pt x="6" y="30"/>
                    </a:lnTo>
                    <a:lnTo>
                      <a:pt x="11" y="26"/>
                    </a:lnTo>
                    <a:lnTo>
                      <a:pt x="15" y="33"/>
                    </a:lnTo>
                    <a:lnTo>
                      <a:pt x="20" y="30"/>
                    </a:lnTo>
                    <a:lnTo>
                      <a:pt x="24" y="30"/>
                    </a:lnTo>
                    <a:lnTo>
                      <a:pt x="29"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8" name="Freeform 183"/>
              <p:cNvSpPr/>
              <p:nvPr/>
            </p:nvSpPr>
            <p:spPr bwMode="auto">
              <a:xfrm>
                <a:off x="7470772" y="4106871"/>
                <a:ext cx="11113" cy="12700"/>
              </a:xfrm>
              <a:custGeom>
                <a:avLst/>
                <a:gdLst>
                  <a:gd name="T0" fmla="*/ 11113 w 7"/>
                  <a:gd name="T1" fmla="*/ 11113 h 8"/>
                  <a:gd name="T2" fmla="*/ 4763 w 7"/>
                  <a:gd name="T3" fmla="*/ 12700 h 8"/>
                  <a:gd name="T4" fmla="*/ 0 w 7"/>
                  <a:gd name="T5" fmla="*/ 7938 h 8"/>
                  <a:gd name="T6" fmla="*/ 1588 w 7"/>
                  <a:gd name="T7" fmla="*/ 0 h 8"/>
                  <a:gd name="T8" fmla="*/ 11113 w 7"/>
                  <a:gd name="T9" fmla="*/ 0 h 8"/>
                  <a:gd name="T10" fmla="*/ 11113 w 7"/>
                  <a:gd name="T11" fmla="*/ 11113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8">
                    <a:moveTo>
                      <a:pt x="7" y="7"/>
                    </a:moveTo>
                    <a:lnTo>
                      <a:pt x="3" y="8"/>
                    </a:lnTo>
                    <a:lnTo>
                      <a:pt x="0" y="5"/>
                    </a:lnTo>
                    <a:lnTo>
                      <a:pt x="1" y="0"/>
                    </a:lnTo>
                    <a:lnTo>
                      <a:pt x="7" y="0"/>
                    </a:ln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79" name="Freeform 184"/>
              <p:cNvSpPr/>
              <p:nvPr/>
            </p:nvSpPr>
            <p:spPr bwMode="auto">
              <a:xfrm>
                <a:off x="7500934" y="4246571"/>
                <a:ext cx="9525" cy="17463"/>
              </a:xfrm>
              <a:custGeom>
                <a:avLst/>
                <a:gdLst>
                  <a:gd name="T0" fmla="*/ 0 w 6"/>
                  <a:gd name="T1" fmla="*/ 12700 h 11"/>
                  <a:gd name="T2" fmla="*/ 7938 w 6"/>
                  <a:gd name="T3" fmla="*/ 0 h 11"/>
                  <a:gd name="T4" fmla="*/ 9525 w 6"/>
                  <a:gd name="T5" fmla="*/ 4763 h 11"/>
                  <a:gd name="T6" fmla="*/ 7938 w 6"/>
                  <a:gd name="T7" fmla="*/ 12700 h 11"/>
                  <a:gd name="T8" fmla="*/ 3175 w 6"/>
                  <a:gd name="T9" fmla="*/ 17463 h 11"/>
                  <a:gd name="T10" fmla="*/ 0 w 6"/>
                  <a:gd name="T11" fmla="*/ 1270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8"/>
                    </a:moveTo>
                    <a:lnTo>
                      <a:pt x="5" y="0"/>
                    </a:lnTo>
                    <a:lnTo>
                      <a:pt x="6" y="3"/>
                    </a:lnTo>
                    <a:lnTo>
                      <a:pt x="5" y="8"/>
                    </a:lnTo>
                    <a:lnTo>
                      <a:pt x="2" y="11"/>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0" name="Freeform 185"/>
              <p:cNvSpPr/>
              <p:nvPr/>
            </p:nvSpPr>
            <p:spPr bwMode="auto">
              <a:xfrm>
                <a:off x="7848596" y="4425960"/>
                <a:ext cx="242888" cy="196850"/>
              </a:xfrm>
              <a:custGeom>
                <a:avLst/>
                <a:gdLst>
                  <a:gd name="T0" fmla="*/ 3175 w 153"/>
                  <a:gd name="T1" fmla="*/ 0 h 124"/>
                  <a:gd name="T2" fmla="*/ 28575 w 153"/>
                  <a:gd name="T3" fmla="*/ 9525 h 124"/>
                  <a:gd name="T4" fmla="*/ 66675 w 153"/>
                  <a:gd name="T5" fmla="*/ 22225 h 124"/>
                  <a:gd name="T6" fmla="*/ 80963 w 153"/>
                  <a:gd name="T7" fmla="*/ 28575 h 124"/>
                  <a:gd name="T8" fmla="*/ 101600 w 153"/>
                  <a:gd name="T9" fmla="*/ 44450 h 124"/>
                  <a:gd name="T10" fmla="*/ 119063 w 153"/>
                  <a:gd name="T11" fmla="*/ 50800 h 124"/>
                  <a:gd name="T12" fmla="*/ 120650 w 153"/>
                  <a:gd name="T13" fmla="*/ 69850 h 124"/>
                  <a:gd name="T14" fmla="*/ 161925 w 153"/>
                  <a:gd name="T15" fmla="*/ 87313 h 124"/>
                  <a:gd name="T16" fmla="*/ 169863 w 153"/>
                  <a:gd name="T17" fmla="*/ 92075 h 124"/>
                  <a:gd name="T18" fmla="*/ 168275 w 153"/>
                  <a:gd name="T19" fmla="*/ 101600 h 124"/>
                  <a:gd name="T20" fmla="*/ 150813 w 153"/>
                  <a:gd name="T21" fmla="*/ 104775 h 124"/>
                  <a:gd name="T22" fmla="*/ 150813 w 153"/>
                  <a:gd name="T23" fmla="*/ 111125 h 124"/>
                  <a:gd name="T24" fmla="*/ 163513 w 153"/>
                  <a:gd name="T25" fmla="*/ 128588 h 124"/>
                  <a:gd name="T26" fmla="*/ 179388 w 153"/>
                  <a:gd name="T27" fmla="*/ 128588 h 124"/>
                  <a:gd name="T28" fmla="*/ 177800 w 153"/>
                  <a:gd name="T29" fmla="*/ 141288 h 124"/>
                  <a:gd name="T30" fmla="*/ 190500 w 153"/>
                  <a:gd name="T31" fmla="*/ 160338 h 124"/>
                  <a:gd name="T32" fmla="*/ 207963 w 153"/>
                  <a:gd name="T33" fmla="*/ 168275 h 124"/>
                  <a:gd name="T34" fmla="*/ 238125 w 153"/>
                  <a:gd name="T35" fmla="*/ 184150 h 124"/>
                  <a:gd name="T36" fmla="*/ 242888 w 153"/>
                  <a:gd name="T37" fmla="*/ 196850 h 124"/>
                  <a:gd name="T38" fmla="*/ 234950 w 153"/>
                  <a:gd name="T39" fmla="*/ 196850 h 124"/>
                  <a:gd name="T40" fmla="*/ 215900 w 153"/>
                  <a:gd name="T41" fmla="*/ 192088 h 124"/>
                  <a:gd name="T42" fmla="*/ 193675 w 153"/>
                  <a:gd name="T43" fmla="*/ 184150 h 124"/>
                  <a:gd name="T44" fmla="*/ 171450 w 153"/>
                  <a:gd name="T45" fmla="*/ 184150 h 124"/>
                  <a:gd name="T46" fmla="*/ 157163 w 153"/>
                  <a:gd name="T47" fmla="*/ 176213 h 124"/>
                  <a:gd name="T48" fmla="*/ 150813 w 153"/>
                  <a:gd name="T49" fmla="*/ 160338 h 124"/>
                  <a:gd name="T50" fmla="*/ 139700 w 153"/>
                  <a:gd name="T51" fmla="*/ 153988 h 124"/>
                  <a:gd name="T52" fmla="*/ 131763 w 153"/>
                  <a:gd name="T53" fmla="*/ 138113 h 124"/>
                  <a:gd name="T54" fmla="*/ 119063 w 153"/>
                  <a:gd name="T55" fmla="*/ 133350 h 124"/>
                  <a:gd name="T56" fmla="*/ 93663 w 153"/>
                  <a:gd name="T57" fmla="*/ 123825 h 124"/>
                  <a:gd name="T58" fmla="*/ 76200 w 153"/>
                  <a:gd name="T59" fmla="*/ 125413 h 124"/>
                  <a:gd name="T60" fmla="*/ 80963 w 153"/>
                  <a:gd name="T61" fmla="*/ 138113 h 124"/>
                  <a:gd name="T62" fmla="*/ 58738 w 153"/>
                  <a:gd name="T63" fmla="*/ 138113 h 124"/>
                  <a:gd name="T64" fmla="*/ 53975 w 153"/>
                  <a:gd name="T65" fmla="*/ 146050 h 124"/>
                  <a:gd name="T66" fmla="*/ 66675 w 153"/>
                  <a:gd name="T67" fmla="*/ 155575 h 124"/>
                  <a:gd name="T68" fmla="*/ 57150 w 153"/>
                  <a:gd name="T69" fmla="*/ 161925 h 124"/>
                  <a:gd name="T70" fmla="*/ 12700 w 153"/>
                  <a:gd name="T71" fmla="*/ 161925 h 124"/>
                  <a:gd name="T72" fmla="*/ 7938 w 153"/>
                  <a:gd name="T73" fmla="*/ 112713 h 124"/>
                  <a:gd name="T74" fmla="*/ 1588 w 153"/>
                  <a:gd name="T75" fmla="*/ 101600 h 124"/>
                  <a:gd name="T76" fmla="*/ 0 w 153"/>
                  <a:gd name="T77" fmla="*/ 92075 h 124"/>
                  <a:gd name="T78" fmla="*/ 7938 w 153"/>
                  <a:gd name="T79" fmla="*/ 82550 h 124"/>
                  <a:gd name="T80" fmla="*/ 3175 w 153"/>
                  <a:gd name="T81" fmla="*/ 0 h 1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124">
                    <a:moveTo>
                      <a:pt x="2" y="0"/>
                    </a:moveTo>
                    <a:lnTo>
                      <a:pt x="18" y="6"/>
                    </a:lnTo>
                    <a:lnTo>
                      <a:pt x="42" y="14"/>
                    </a:lnTo>
                    <a:lnTo>
                      <a:pt x="51" y="18"/>
                    </a:lnTo>
                    <a:lnTo>
                      <a:pt x="64" y="28"/>
                    </a:lnTo>
                    <a:lnTo>
                      <a:pt x="75" y="32"/>
                    </a:lnTo>
                    <a:lnTo>
                      <a:pt x="76" y="44"/>
                    </a:lnTo>
                    <a:lnTo>
                      <a:pt x="102" y="55"/>
                    </a:lnTo>
                    <a:lnTo>
                      <a:pt x="107" y="58"/>
                    </a:lnTo>
                    <a:lnTo>
                      <a:pt x="106" y="64"/>
                    </a:lnTo>
                    <a:lnTo>
                      <a:pt x="95" y="66"/>
                    </a:lnTo>
                    <a:lnTo>
                      <a:pt x="95" y="70"/>
                    </a:lnTo>
                    <a:lnTo>
                      <a:pt x="103" y="81"/>
                    </a:lnTo>
                    <a:lnTo>
                      <a:pt x="113" y="81"/>
                    </a:lnTo>
                    <a:lnTo>
                      <a:pt x="112" y="89"/>
                    </a:lnTo>
                    <a:lnTo>
                      <a:pt x="120" y="101"/>
                    </a:lnTo>
                    <a:lnTo>
                      <a:pt x="131" y="106"/>
                    </a:lnTo>
                    <a:lnTo>
                      <a:pt x="150" y="116"/>
                    </a:lnTo>
                    <a:lnTo>
                      <a:pt x="153" y="124"/>
                    </a:lnTo>
                    <a:lnTo>
                      <a:pt x="148" y="124"/>
                    </a:lnTo>
                    <a:lnTo>
                      <a:pt x="136" y="121"/>
                    </a:lnTo>
                    <a:lnTo>
                      <a:pt x="122" y="116"/>
                    </a:lnTo>
                    <a:lnTo>
                      <a:pt x="108" y="116"/>
                    </a:lnTo>
                    <a:lnTo>
                      <a:pt x="99" y="111"/>
                    </a:lnTo>
                    <a:lnTo>
                      <a:pt x="95" y="101"/>
                    </a:lnTo>
                    <a:lnTo>
                      <a:pt x="88" y="97"/>
                    </a:lnTo>
                    <a:lnTo>
                      <a:pt x="83" y="87"/>
                    </a:lnTo>
                    <a:lnTo>
                      <a:pt x="75" y="84"/>
                    </a:lnTo>
                    <a:lnTo>
                      <a:pt x="59" y="78"/>
                    </a:lnTo>
                    <a:lnTo>
                      <a:pt x="48" y="79"/>
                    </a:lnTo>
                    <a:lnTo>
                      <a:pt x="51" y="87"/>
                    </a:lnTo>
                    <a:lnTo>
                      <a:pt x="37" y="87"/>
                    </a:lnTo>
                    <a:lnTo>
                      <a:pt x="34" y="92"/>
                    </a:lnTo>
                    <a:lnTo>
                      <a:pt x="42" y="98"/>
                    </a:lnTo>
                    <a:lnTo>
                      <a:pt x="36" y="102"/>
                    </a:lnTo>
                    <a:lnTo>
                      <a:pt x="8" y="102"/>
                    </a:lnTo>
                    <a:lnTo>
                      <a:pt x="5" y="71"/>
                    </a:lnTo>
                    <a:lnTo>
                      <a:pt x="1" y="64"/>
                    </a:lnTo>
                    <a:lnTo>
                      <a:pt x="0" y="58"/>
                    </a:lnTo>
                    <a:lnTo>
                      <a:pt x="5" y="5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1" name="Freeform 186"/>
              <p:cNvSpPr/>
              <p:nvPr/>
            </p:nvSpPr>
            <p:spPr bwMode="auto">
              <a:xfrm>
                <a:off x="8031158" y="4459297"/>
                <a:ext cx="98425" cy="53975"/>
              </a:xfrm>
              <a:custGeom>
                <a:avLst/>
                <a:gdLst>
                  <a:gd name="T0" fmla="*/ 168729 w 49"/>
                  <a:gd name="T1" fmla="*/ 10380 h 26"/>
                  <a:gd name="T2" fmla="*/ 164711 w 49"/>
                  <a:gd name="T3" fmla="*/ 35291 h 26"/>
                  <a:gd name="T4" fmla="*/ 118512 w 49"/>
                  <a:gd name="T5" fmla="*/ 85114 h 26"/>
                  <a:gd name="T6" fmla="*/ 70304 w 49"/>
                  <a:gd name="T7" fmla="*/ 85114 h 26"/>
                  <a:gd name="T8" fmla="*/ 32139 w 49"/>
                  <a:gd name="T9" fmla="*/ 72659 h 26"/>
                  <a:gd name="T10" fmla="*/ 0 w 49"/>
                  <a:gd name="T11" fmla="*/ 72659 h 26"/>
                  <a:gd name="T12" fmla="*/ 10043 w 49"/>
                  <a:gd name="T13" fmla="*/ 95494 h 26"/>
                  <a:gd name="T14" fmla="*/ 40173 w 49"/>
                  <a:gd name="T15" fmla="*/ 120406 h 26"/>
                  <a:gd name="T16" fmla="*/ 96416 w 49"/>
                  <a:gd name="T17" fmla="*/ 116254 h 26"/>
                  <a:gd name="T18" fmla="*/ 182789 w 49"/>
                  <a:gd name="T19" fmla="*/ 78887 h 26"/>
                  <a:gd name="T20" fmla="*/ 194841 w 49"/>
                  <a:gd name="T21" fmla="*/ 85114 h 26"/>
                  <a:gd name="T22" fmla="*/ 190824 w 49"/>
                  <a:gd name="T23" fmla="*/ 35291 h 26"/>
                  <a:gd name="T24" fmla="*/ 198859 w 49"/>
                  <a:gd name="T25" fmla="*/ 18684 h 26"/>
                  <a:gd name="T26" fmla="*/ 180781 w 49"/>
                  <a:gd name="T27" fmla="*/ 0 h 26"/>
                  <a:gd name="T28" fmla="*/ 168729 w 49"/>
                  <a:gd name="T29" fmla="*/ 1038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26">
                    <a:moveTo>
                      <a:pt x="41" y="2"/>
                    </a:moveTo>
                    <a:cubicBezTo>
                      <a:pt x="40" y="8"/>
                      <a:pt x="40" y="8"/>
                      <a:pt x="40" y="8"/>
                    </a:cubicBezTo>
                    <a:cubicBezTo>
                      <a:pt x="29" y="18"/>
                      <a:pt x="29" y="18"/>
                      <a:pt x="29" y="18"/>
                    </a:cubicBezTo>
                    <a:cubicBezTo>
                      <a:pt x="17" y="18"/>
                      <a:pt x="17" y="18"/>
                      <a:pt x="17" y="18"/>
                    </a:cubicBezTo>
                    <a:cubicBezTo>
                      <a:pt x="17" y="18"/>
                      <a:pt x="12" y="17"/>
                      <a:pt x="8" y="16"/>
                    </a:cubicBezTo>
                    <a:cubicBezTo>
                      <a:pt x="5" y="15"/>
                      <a:pt x="0" y="16"/>
                      <a:pt x="0" y="16"/>
                    </a:cubicBezTo>
                    <a:cubicBezTo>
                      <a:pt x="2" y="21"/>
                      <a:pt x="2" y="21"/>
                      <a:pt x="2" y="21"/>
                    </a:cubicBezTo>
                    <a:cubicBezTo>
                      <a:pt x="10" y="26"/>
                      <a:pt x="10" y="26"/>
                      <a:pt x="10" y="26"/>
                    </a:cubicBezTo>
                    <a:cubicBezTo>
                      <a:pt x="24" y="25"/>
                      <a:pt x="24" y="25"/>
                      <a:pt x="24" y="25"/>
                    </a:cubicBezTo>
                    <a:cubicBezTo>
                      <a:pt x="45" y="17"/>
                      <a:pt x="45" y="17"/>
                      <a:pt x="45" y="17"/>
                    </a:cubicBezTo>
                    <a:cubicBezTo>
                      <a:pt x="48" y="18"/>
                      <a:pt x="48" y="18"/>
                      <a:pt x="48" y="18"/>
                    </a:cubicBezTo>
                    <a:cubicBezTo>
                      <a:pt x="47" y="8"/>
                      <a:pt x="47" y="8"/>
                      <a:pt x="47" y="8"/>
                    </a:cubicBezTo>
                    <a:cubicBezTo>
                      <a:pt x="49" y="4"/>
                      <a:pt x="49" y="4"/>
                      <a:pt x="49" y="4"/>
                    </a:cubicBezTo>
                    <a:cubicBezTo>
                      <a:pt x="44" y="0"/>
                      <a:pt x="44" y="0"/>
                      <a:pt x="44" y="0"/>
                    </a:cubicBez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2" name="Freeform 187"/>
              <p:cNvSpPr/>
              <p:nvPr/>
            </p:nvSpPr>
            <p:spPr bwMode="auto">
              <a:xfrm>
                <a:off x="8072434" y="4418022"/>
                <a:ext cx="76200" cy="58738"/>
              </a:xfrm>
              <a:custGeom>
                <a:avLst/>
                <a:gdLst>
                  <a:gd name="T0" fmla="*/ 7938 w 48"/>
                  <a:gd name="T1" fmla="*/ 0 h 37"/>
                  <a:gd name="T2" fmla="*/ 20638 w 48"/>
                  <a:gd name="T3" fmla="*/ 4763 h 37"/>
                  <a:gd name="T4" fmla="*/ 33338 w 48"/>
                  <a:gd name="T5" fmla="*/ 7938 h 37"/>
                  <a:gd name="T6" fmla="*/ 49213 w 48"/>
                  <a:gd name="T7" fmla="*/ 15875 h 37"/>
                  <a:gd name="T8" fmla="*/ 61913 w 48"/>
                  <a:gd name="T9" fmla="*/ 30163 h 37"/>
                  <a:gd name="T10" fmla="*/ 73025 w 48"/>
                  <a:gd name="T11" fmla="*/ 38100 h 37"/>
                  <a:gd name="T12" fmla="*/ 76200 w 48"/>
                  <a:gd name="T13" fmla="*/ 52388 h 37"/>
                  <a:gd name="T14" fmla="*/ 66675 w 48"/>
                  <a:gd name="T15" fmla="*/ 58738 h 37"/>
                  <a:gd name="T16" fmla="*/ 57150 w 48"/>
                  <a:gd name="T17" fmla="*/ 33338 h 37"/>
                  <a:gd name="T18" fmla="*/ 49213 w 48"/>
                  <a:gd name="T19" fmla="*/ 31750 h 37"/>
                  <a:gd name="T20" fmla="*/ 39688 w 48"/>
                  <a:gd name="T21" fmla="*/ 19050 h 37"/>
                  <a:gd name="T22" fmla="*/ 20638 w 48"/>
                  <a:gd name="T23" fmla="*/ 14288 h 37"/>
                  <a:gd name="T24" fmla="*/ 0 w 48"/>
                  <a:gd name="T25" fmla="*/ 7938 h 37"/>
                  <a:gd name="T26" fmla="*/ 0 w 48"/>
                  <a:gd name="T27" fmla="*/ 0 h 37"/>
                  <a:gd name="T28" fmla="*/ 7938 w 48"/>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37">
                    <a:moveTo>
                      <a:pt x="5" y="0"/>
                    </a:moveTo>
                    <a:lnTo>
                      <a:pt x="13" y="3"/>
                    </a:lnTo>
                    <a:lnTo>
                      <a:pt x="21" y="5"/>
                    </a:lnTo>
                    <a:lnTo>
                      <a:pt x="31" y="10"/>
                    </a:lnTo>
                    <a:lnTo>
                      <a:pt x="39" y="19"/>
                    </a:lnTo>
                    <a:lnTo>
                      <a:pt x="46" y="24"/>
                    </a:lnTo>
                    <a:lnTo>
                      <a:pt x="48" y="33"/>
                    </a:lnTo>
                    <a:lnTo>
                      <a:pt x="42" y="37"/>
                    </a:lnTo>
                    <a:lnTo>
                      <a:pt x="36" y="21"/>
                    </a:lnTo>
                    <a:lnTo>
                      <a:pt x="31" y="20"/>
                    </a:lnTo>
                    <a:lnTo>
                      <a:pt x="25" y="12"/>
                    </a:lnTo>
                    <a:lnTo>
                      <a:pt x="13" y="9"/>
                    </a:lnTo>
                    <a:lnTo>
                      <a:pt x="0" y="5"/>
                    </a:ln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3" name="Freeform 188"/>
              <p:cNvSpPr/>
              <p:nvPr/>
            </p:nvSpPr>
            <p:spPr bwMode="auto">
              <a:xfrm>
                <a:off x="8188321" y="4494221"/>
                <a:ext cx="23813" cy="36514"/>
              </a:xfrm>
              <a:custGeom>
                <a:avLst/>
                <a:gdLst>
                  <a:gd name="T0" fmla="*/ 0 w 12"/>
                  <a:gd name="T1" fmla="*/ 12171 h 18"/>
                  <a:gd name="T2" fmla="*/ 1984 w 12"/>
                  <a:gd name="T3" fmla="*/ 0 h 18"/>
                  <a:gd name="T4" fmla="*/ 45642 w 12"/>
                  <a:gd name="T5" fmla="*/ 38542 h 18"/>
                  <a:gd name="T6" fmla="*/ 47626 w 12"/>
                  <a:gd name="T7" fmla="*/ 48684 h 18"/>
                  <a:gd name="T8" fmla="*/ 47626 w 12"/>
                  <a:gd name="T9" fmla="*/ 75055 h 18"/>
                  <a:gd name="T10" fmla="*/ 25797 w 12"/>
                  <a:gd name="T11" fmla="*/ 48684 h 18"/>
                  <a:gd name="T12" fmla="*/ 0 w 12"/>
                  <a:gd name="T13" fmla="*/ 12171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8">
                    <a:moveTo>
                      <a:pt x="0" y="3"/>
                    </a:moveTo>
                    <a:cubicBezTo>
                      <a:pt x="1" y="0"/>
                      <a:pt x="1" y="0"/>
                      <a:pt x="1" y="0"/>
                    </a:cubicBezTo>
                    <a:cubicBezTo>
                      <a:pt x="11" y="9"/>
                      <a:pt x="11" y="9"/>
                      <a:pt x="11" y="9"/>
                    </a:cubicBezTo>
                    <a:cubicBezTo>
                      <a:pt x="12" y="12"/>
                      <a:pt x="12" y="12"/>
                      <a:pt x="12" y="12"/>
                    </a:cubicBezTo>
                    <a:cubicBezTo>
                      <a:pt x="12" y="18"/>
                      <a:pt x="12" y="18"/>
                      <a:pt x="12" y="18"/>
                    </a:cubicBezTo>
                    <a:cubicBezTo>
                      <a:pt x="12" y="18"/>
                      <a:pt x="8" y="13"/>
                      <a:pt x="6" y="12"/>
                    </a:cubicBezTo>
                    <a:cubicBezTo>
                      <a:pt x="4" y="12"/>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4" name="Freeform 189"/>
              <p:cNvSpPr/>
              <p:nvPr/>
            </p:nvSpPr>
            <p:spPr bwMode="auto">
              <a:xfrm>
                <a:off x="8231184" y="4518035"/>
                <a:ext cx="22225" cy="20638"/>
              </a:xfrm>
              <a:custGeom>
                <a:avLst/>
                <a:gdLst>
                  <a:gd name="T0" fmla="*/ 0 w 14"/>
                  <a:gd name="T1" fmla="*/ 9525 h 13"/>
                  <a:gd name="T2" fmla="*/ 1588 w 14"/>
                  <a:gd name="T3" fmla="*/ 0 h 13"/>
                  <a:gd name="T4" fmla="*/ 14288 w 14"/>
                  <a:gd name="T5" fmla="*/ 4763 h 13"/>
                  <a:gd name="T6" fmla="*/ 22225 w 14"/>
                  <a:gd name="T7" fmla="*/ 17463 h 13"/>
                  <a:gd name="T8" fmla="*/ 15875 w 14"/>
                  <a:gd name="T9" fmla="*/ 20638 h 13"/>
                  <a:gd name="T10" fmla="*/ 0 w 14"/>
                  <a:gd name="T11" fmla="*/ 9525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0" y="6"/>
                    </a:moveTo>
                    <a:lnTo>
                      <a:pt x="1" y="0"/>
                    </a:lnTo>
                    <a:lnTo>
                      <a:pt x="9" y="3"/>
                    </a:lnTo>
                    <a:lnTo>
                      <a:pt x="14" y="11"/>
                    </a:lnTo>
                    <a:lnTo>
                      <a:pt x="10" y="13"/>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5" name="Freeform 190"/>
              <p:cNvSpPr/>
              <p:nvPr/>
            </p:nvSpPr>
            <p:spPr bwMode="auto">
              <a:xfrm>
                <a:off x="8277222" y="4540259"/>
                <a:ext cx="38100" cy="25400"/>
              </a:xfrm>
              <a:custGeom>
                <a:avLst/>
                <a:gdLst>
                  <a:gd name="T0" fmla="*/ 1588 w 24"/>
                  <a:gd name="T1" fmla="*/ 12700 h 16"/>
                  <a:gd name="T2" fmla="*/ 0 w 24"/>
                  <a:gd name="T3" fmla="*/ 4763 h 16"/>
                  <a:gd name="T4" fmla="*/ 6350 w 24"/>
                  <a:gd name="T5" fmla="*/ 0 h 16"/>
                  <a:gd name="T6" fmla="*/ 28575 w 24"/>
                  <a:gd name="T7" fmla="*/ 11113 h 16"/>
                  <a:gd name="T8" fmla="*/ 38100 w 24"/>
                  <a:gd name="T9" fmla="*/ 25400 h 16"/>
                  <a:gd name="T10" fmla="*/ 30163 w 24"/>
                  <a:gd name="T11" fmla="*/ 25400 h 16"/>
                  <a:gd name="T12" fmla="*/ 1588 w 24"/>
                  <a:gd name="T13" fmla="*/ 127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6">
                    <a:moveTo>
                      <a:pt x="1" y="8"/>
                    </a:moveTo>
                    <a:lnTo>
                      <a:pt x="0" y="3"/>
                    </a:lnTo>
                    <a:lnTo>
                      <a:pt x="4" y="0"/>
                    </a:lnTo>
                    <a:lnTo>
                      <a:pt x="18" y="7"/>
                    </a:lnTo>
                    <a:lnTo>
                      <a:pt x="24" y="16"/>
                    </a:lnTo>
                    <a:lnTo>
                      <a:pt x="19" y="16"/>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6" name="Freeform 191"/>
              <p:cNvSpPr/>
              <p:nvPr/>
            </p:nvSpPr>
            <p:spPr bwMode="auto">
              <a:xfrm>
                <a:off x="8329609" y="4567246"/>
                <a:ext cx="30163" cy="30163"/>
              </a:xfrm>
              <a:custGeom>
                <a:avLst/>
                <a:gdLst>
                  <a:gd name="T0" fmla="*/ 6350 w 19"/>
                  <a:gd name="T1" fmla="*/ 14288 h 19"/>
                  <a:gd name="T2" fmla="*/ 0 w 19"/>
                  <a:gd name="T3" fmla="*/ 6350 h 19"/>
                  <a:gd name="T4" fmla="*/ 6350 w 19"/>
                  <a:gd name="T5" fmla="*/ 0 h 19"/>
                  <a:gd name="T6" fmla="*/ 14288 w 19"/>
                  <a:gd name="T7" fmla="*/ 1588 h 19"/>
                  <a:gd name="T8" fmla="*/ 30163 w 19"/>
                  <a:gd name="T9" fmla="*/ 26988 h 19"/>
                  <a:gd name="T10" fmla="*/ 28575 w 19"/>
                  <a:gd name="T11" fmla="*/ 30163 h 19"/>
                  <a:gd name="T12" fmla="*/ 20638 w 19"/>
                  <a:gd name="T13" fmla="*/ 28575 h 19"/>
                  <a:gd name="T14" fmla="*/ 6350 w 19"/>
                  <a:gd name="T15" fmla="*/ 14288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9">
                    <a:moveTo>
                      <a:pt x="4" y="9"/>
                    </a:moveTo>
                    <a:lnTo>
                      <a:pt x="0" y="4"/>
                    </a:lnTo>
                    <a:lnTo>
                      <a:pt x="4" y="0"/>
                    </a:lnTo>
                    <a:lnTo>
                      <a:pt x="9" y="1"/>
                    </a:lnTo>
                    <a:lnTo>
                      <a:pt x="19" y="17"/>
                    </a:lnTo>
                    <a:lnTo>
                      <a:pt x="18" y="19"/>
                    </a:lnTo>
                    <a:lnTo>
                      <a:pt x="13" y="18"/>
                    </a:lnTo>
                    <a:lnTo>
                      <a:pt x="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7" name="Freeform 192"/>
              <p:cNvSpPr/>
              <p:nvPr/>
            </p:nvSpPr>
            <p:spPr bwMode="auto">
              <a:xfrm>
                <a:off x="8351833" y="4611697"/>
                <a:ext cx="20638" cy="15875"/>
              </a:xfrm>
              <a:custGeom>
                <a:avLst/>
                <a:gdLst>
                  <a:gd name="T0" fmla="*/ 15875 w 13"/>
                  <a:gd name="T1" fmla="*/ 15875 h 10"/>
                  <a:gd name="T2" fmla="*/ 3175 w 13"/>
                  <a:gd name="T3" fmla="*/ 6350 h 10"/>
                  <a:gd name="T4" fmla="*/ 0 w 13"/>
                  <a:gd name="T5" fmla="*/ 0 h 10"/>
                  <a:gd name="T6" fmla="*/ 11113 w 13"/>
                  <a:gd name="T7" fmla="*/ 0 h 10"/>
                  <a:gd name="T8" fmla="*/ 20638 w 13"/>
                  <a:gd name="T9" fmla="*/ 4763 h 10"/>
                  <a:gd name="T10" fmla="*/ 20638 w 13"/>
                  <a:gd name="T11" fmla="*/ 14288 h 10"/>
                  <a:gd name="T12" fmla="*/ 15875 w 13"/>
                  <a:gd name="T13" fmla="*/ 15875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10" y="10"/>
                    </a:moveTo>
                    <a:lnTo>
                      <a:pt x="2" y="4"/>
                    </a:lnTo>
                    <a:lnTo>
                      <a:pt x="0" y="0"/>
                    </a:lnTo>
                    <a:lnTo>
                      <a:pt x="7" y="0"/>
                    </a:lnTo>
                    <a:lnTo>
                      <a:pt x="13" y="3"/>
                    </a:lnTo>
                    <a:lnTo>
                      <a:pt x="13" y="9"/>
                    </a:ln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8" name="Freeform 193"/>
              <p:cNvSpPr/>
              <p:nvPr/>
            </p:nvSpPr>
            <p:spPr bwMode="auto">
              <a:xfrm>
                <a:off x="8315322" y="4635510"/>
                <a:ext cx="17463" cy="12700"/>
              </a:xfrm>
              <a:custGeom>
                <a:avLst/>
                <a:gdLst>
                  <a:gd name="T0" fmla="*/ 4763 w 11"/>
                  <a:gd name="T1" fmla="*/ 12700 h 8"/>
                  <a:gd name="T2" fmla="*/ 0 w 11"/>
                  <a:gd name="T3" fmla="*/ 9525 h 8"/>
                  <a:gd name="T4" fmla="*/ 0 w 11"/>
                  <a:gd name="T5" fmla="*/ 3175 h 8"/>
                  <a:gd name="T6" fmla="*/ 7938 w 11"/>
                  <a:gd name="T7" fmla="*/ 0 h 8"/>
                  <a:gd name="T8" fmla="*/ 17463 w 11"/>
                  <a:gd name="T9" fmla="*/ 11113 h 8"/>
                  <a:gd name="T10" fmla="*/ 4763 w 11"/>
                  <a:gd name="T11" fmla="*/ 1270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6"/>
                    </a:lnTo>
                    <a:lnTo>
                      <a:pt x="0" y="2"/>
                    </a:lnTo>
                    <a:lnTo>
                      <a:pt x="5" y="0"/>
                    </a:lnTo>
                    <a:lnTo>
                      <a:pt x="11" y="7"/>
                    </a:ln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89" name="Freeform 194"/>
              <p:cNvSpPr/>
              <p:nvPr/>
            </p:nvSpPr>
            <p:spPr bwMode="auto">
              <a:xfrm>
                <a:off x="8312146" y="4587884"/>
                <a:ext cx="22225" cy="9525"/>
              </a:xfrm>
              <a:custGeom>
                <a:avLst/>
                <a:gdLst>
                  <a:gd name="T0" fmla="*/ 11113 w 14"/>
                  <a:gd name="T1" fmla="*/ 9525 h 6"/>
                  <a:gd name="T2" fmla="*/ 0 w 14"/>
                  <a:gd name="T3" fmla="*/ 1588 h 6"/>
                  <a:gd name="T4" fmla="*/ 0 w 14"/>
                  <a:gd name="T5" fmla="*/ 0 h 6"/>
                  <a:gd name="T6" fmla="*/ 11113 w 14"/>
                  <a:gd name="T7" fmla="*/ 0 h 6"/>
                  <a:gd name="T8" fmla="*/ 22225 w 14"/>
                  <a:gd name="T9" fmla="*/ 6350 h 6"/>
                  <a:gd name="T10" fmla="*/ 11113 w 14"/>
                  <a:gd name="T11" fmla="*/ 952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6">
                    <a:moveTo>
                      <a:pt x="7" y="6"/>
                    </a:moveTo>
                    <a:lnTo>
                      <a:pt x="0" y="1"/>
                    </a:lnTo>
                    <a:lnTo>
                      <a:pt x="0" y="0"/>
                    </a:lnTo>
                    <a:lnTo>
                      <a:pt x="7" y="0"/>
                    </a:lnTo>
                    <a:lnTo>
                      <a:pt x="14" y="4"/>
                    </a:lnTo>
                    <a:lnTo>
                      <a:pt x="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0" name="Freeform 195"/>
              <p:cNvSpPr/>
              <p:nvPr/>
            </p:nvSpPr>
            <p:spPr bwMode="auto">
              <a:xfrm>
                <a:off x="8091483" y="4597410"/>
                <a:ext cx="11113" cy="19050"/>
              </a:xfrm>
              <a:custGeom>
                <a:avLst/>
                <a:gdLst>
                  <a:gd name="T0" fmla="*/ 0 w 7"/>
                  <a:gd name="T1" fmla="*/ 6350 h 12"/>
                  <a:gd name="T2" fmla="*/ 3175 w 7"/>
                  <a:gd name="T3" fmla="*/ 11113 h 12"/>
                  <a:gd name="T4" fmla="*/ 6350 w 7"/>
                  <a:gd name="T5" fmla="*/ 19050 h 12"/>
                  <a:gd name="T6" fmla="*/ 11113 w 7"/>
                  <a:gd name="T7" fmla="*/ 19050 h 12"/>
                  <a:gd name="T8" fmla="*/ 9525 w 7"/>
                  <a:gd name="T9" fmla="*/ 11113 h 12"/>
                  <a:gd name="T10" fmla="*/ 3175 w 7"/>
                  <a:gd name="T11" fmla="*/ 0 h 12"/>
                  <a:gd name="T12" fmla="*/ 0 w 7"/>
                  <a:gd name="T13" fmla="*/ 635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2">
                    <a:moveTo>
                      <a:pt x="0" y="4"/>
                    </a:moveTo>
                    <a:lnTo>
                      <a:pt x="2" y="7"/>
                    </a:lnTo>
                    <a:lnTo>
                      <a:pt x="4" y="12"/>
                    </a:lnTo>
                    <a:lnTo>
                      <a:pt x="7" y="12"/>
                    </a:lnTo>
                    <a:lnTo>
                      <a:pt x="6" y="7"/>
                    </a:lnTo>
                    <a:lnTo>
                      <a:pt x="2"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1" name="Freeform 196"/>
              <p:cNvSpPr/>
              <p:nvPr/>
            </p:nvSpPr>
            <p:spPr bwMode="auto">
              <a:xfrm>
                <a:off x="8134347" y="4619634"/>
                <a:ext cx="14288" cy="7938"/>
              </a:xfrm>
              <a:custGeom>
                <a:avLst/>
                <a:gdLst>
                  <a:gd name="T0" fmla="*/ 0 w 9"/>
                  <a:gd name="T1" fmla="*/ 6350 h 5"/>
                  <a:gd name="T2" fmla="*/ 0 w 9"/>
                  <a:gd name="T3" fmla="*/ 0 h 5"/>
                  <a:gd name="T4" fmla="*/ 9525 w 9"/>
                  <a:gd name="T5" fmla="*/ 0 h 5"/>
                  <a:gd name="T6" fmla="*/ 14288 w 9"/>
                  <a:gd name="T7" fmla="*/ 6350 h 5"/>
                  <a:gd name="T8" fmla="*/ 7938 w 9"/>
                  <a:gd name="T9" fmla="*/ 7938 h 5"/>
                  <a:gd name="T10" fmla="*/ 0 w 9"/>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4"/>
                    </a:moveTo>
                    <a:lnTo>
                      <a:pt x="0" y="0"/>
                    </a:lnTo>
                    <a:lnTo>
                      <a:pt x="6" y="0"/>
                    </a:lnTo>
                    <a:lnTo>
                      <a:pt x="9" y="4"/>
                    </a:lnTo>
                    <a:lnTo>
                      <a:pt x="5" y="5"/>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2" name="Freeform 197"/>
              <p:cNvSpPr/>
              <p:nvPr/>
            </p:nvSpPr>
            <p:spPr bwMode="auto">
              <a:xfrm>
                <a:off x="8482008" y="4727585"/>
                <a:ext cx="11113" cy="23813"/>
              </a:xfrm>
              <a:custGeom>
                <a:avLst/>
                <a:gdLst>
                  <a:gd name="T0" fmla="*/ 6350 w 7"/>
                  <a:gd name="T1" fmla="*/ 23813 h 15"/>
                  <a:gd name="T2" fmla="*/ 11113 w 7"/>
                  <a:gd name="T3" fmla="*/ 15875 h 15"/>
                  <a:gd name="T4" fmla="*/ 11113 w 7"/>
                  <a:gd name="T5" fmla="*/ 3175 h 15"/>
                  <a:gd name="T6" fmla="*/ 1588 w 7"/>
                  <a:gd name="T7" fmla="*/ 0 h 15"/>
                  <a:gd name="T8" fmla="*/ 0 w 7"/>
                  <a:gd name="T9" fmla="*/ 7938 h 15"/>
                  <a:gd name="T10" fmla="*/ 0 w 7"/>
                  <a:gd name="T11" fmla="*/ 17463 h 15"/>
                  <a:gd name="T12" fmla="*/ 6350 w 7"/>
                  <a:gd name="T13" fmla="*/ 2381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4" y="15"/>
                    </a:moveTo>
                    <a:lnTo>
                      <a:pt x="7" y="10"/>
                    </a:lnTo>
                    <a:lnTo>
                      <a:pt x="7" y="2"/>
                    </a:lnTo>
                    <a:lnTo>
                      <a:pt x="1" y="0"/>
                    </a:lnTo>
                    <a:lnTo>
                      <a:pt x="0" y="5"/>
                    </a:lnTo>
                    <a:lnTo>
                      <a:pt x="0" y="11"/>
                    </a:lnTo>
                    <a:lnTo>
                      <a:pt x="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3" name="Freeform 198"/>
              <p:cNvSpPr/>
              <p:nvPr/>
            </p:nvSpPr>
            <p:spPr bwMode="auto">
              <a:xfrm>
                <a:off x="8493122" y="4754572"/>
                <a:ext cx="14288" cy="11113"/>
              </a:xfrm>
              <a:custGeom>
                <a:avLst/>
                <a:gdLst>
                  <a:gd name="T0" fmla="*/ 0 w 9"/>
                  <a:gd name="T1" fmla="*/ 1588 h 7"/>
                  <a:gd name="T2" fmla="*/ 3175 w 9"/>
                  <a:gd name="T3" fmla="*/ 0 h 7"/>
                  <a:gd name="T4" fmla="*/ 14288 w 9"/>
                  <a:gd name="T5" fmla="*/ 7938 h 7"/>
                  <a:gd name="T6" fmla="*/ 12700 w 9"/>
                  <a:gd name="T7" fmla="*/ 11113 h 7"/>
                  <a:gd name="T8" fmla="*/ 0 w 9"/>
                  <a:gd name="T9" fmla="*/ 158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0" y="1"/>
                    </a:moveTo>
                    <a:lnTo>
                      <a:pt x="2" y="0"/>
                    </a:lnTo>
                    <a:lnTo>
                      <a:pt x="9" y="5"/>
                    </a:lnTo>
                    <a:lnTo>
                      <a:pt x="8" y="7"/>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4" name="Freeform 199"/>
              <p:cNvSpPr/>
              <p:nvPr/>
            </p:nvSpPr>
            <p:spPr bwMode="auto">
              <a:xfrm>
                <a:off x="8534396" y="4818072"/>
                <a:ext cx="14288" cy="12700"/>
              </a:xfrm>
              <a:custGeom>
                <a:avLst/>
                <a:gdLst>
                  <a:gd name="T0" fmla="*/ 1588 w 9"/>
                  <a:gd name="T1" fmla="*/ 7938 h 8"/>
                  <a:gd name="T2" fmla="*/ 0 w 9"/>
                  <a:gd name="T3" fmla="*/ 3175 h 8"/>
                  <a:gd name="T4" fmla="*/ 7938 w 9"/>
                  <a:gd name="T5" fmla="*/ 0 h 8"/>
                  <a:gd name="T6" fmla="*/ 14288 w 9"/>
                  <a:gd name="T7" fmla="*/ 11113 h 8"/>
                  <a:gd name="T8" fmla="*/ 7938 w 9"/>
                  <a:gd name="T9" fmla="*/ 12700 h 8"/>
                  <a:gd name="T10" fmla="*/ 1588 w 9"/>
                  <a:gd name="T11" fmla="*/ 793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1" y="5"/>
                    </a:moveTo>
                    <a:lnTo>
                      <a:pt x="0" y="2"/>
                    </a:lnTo>
                    <a:lnTo>
                      <a:pt x="5" y="0"/>
                    </a:lnTo>
                    <a:lnTo>
                      <a:pt x="9" y="7"/>
                    </a:lnTo>
                    <a:lnTo>
                      <a:pt x="5" y="8"/>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5" name="Freeform 200"/>
              <p:cNvSpPr/>
              <p:nvPr/>
            </p:nvSpPr>
            <p:spPr bwMode="auto">
              <a:xfrm>
                <a:off x="8542333" y="4838710"/>
                <a:ext cx="6350" cy="7938"/>
              </a:xfrm>
              <a:custGeom>
                <a:avLst/>
                <a:gdLst>
                  <a:gd name="T0" fmla="*/ 0 w 4"/>
                  <a:gd name="T1" fmla="*/ 7938 h 5"/>
                  <a:gd name="T2" fmla="*/ 0 w 4"/>
                  <a:gd name="T3" fmla="*/ 0 h 5"/>
                  <a:gd name="T4" fmla="*/ 6350 w 4"/>
                  <a:gd name="T5" fmla="*/ 0 h 5"/>
                  <a:gd name="T6" fmla="*/ 6350 w 4"/>
                  <a:gd name="T7" fmla="*/ 6350 h 5"/>
                  <a:gd name="T8" fmla="*/ 0 w 4"/>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0" y="0"/>
                    </a:lnTo>
                    <a:lnTo>
                      <a:pt x="4" y="0"/>
                    </a:lnTo>
                    <a:lnTo>
                      <a:pt x="4" y="4"/>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6" name="Freeform 201"/>
              <p:cNvSpPr/>
              <p:nvPr/>
            </p:nvSpPr>
            <p:spPr bwMode="auto">
              <a:xfrm>
                <a:off x="8491533" y="4875222"/>
                <a:ext cx="11113" cy="9525"/>
              </a:xfrm>
              <a:custGeom>
                <a:avLst/>
                <a:gdLst>
                  <a:gd name="T0" fmla="*/ 0 w 7"/>
                  <a:gd name="T1" fmla="*/ 7938 h 6"/>
                  <a:gd name="T2" fmla="*/ 1588 w 7"/>
                  <a:gd name="T3" fmla="*/ 1588 h 6"/>
                  <a:gd name="T4" fmla="*/ 4763 w 7"/>
                  <a:gd name="T5" fmla="*/ 0 h 6"/>
                  <a:gd name="T6" fmla="*/ 11113 w 7"/>
                  <a:gd name="T7" fmla="*/ 4763 h 6"/>
                  <a:gd name="T8" fmla="*/ 6350 w 7"/>
                  <a:gd name="T9" fmla="*/ 9525 h 6"/>
                  <a:gd name="T10" fmla="*/ 0 w 7"/>
                  <a:gd name="T11" fmla="*/ 793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0" y="5"/>
                    </a:moveTo>
                    <a:lnTo>
                      <a:pt x="1" y="1"/>
                    </a:lnTo>
                    <a:lnTo>
                      <a:pt x="3" y="0"/>
                    </a:lnTo>
                    <a:lnTo>
                      <a:pt x="7" y="3"/>
                    </a:lnTo>
                    <a:lnTo>
                      <a:pt x="4" y="6"/>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7" name="Freeform 202"/>
              <p:cNvSpPr/>
              <p:nvPr/>
            </p:nvSpPr>
            <p:spPr bwMode="auto">
              <a:xfrm>
                <a:off x="8475658" y="4867285"/>
                <a:ext cx="4763" cy="6350"/>
              </a:xfrm>
              <a:custGeom>
                <a:avLst/>
                <a:gdLst>
                  <a:gd name="T0" fmla="*/ 4763 w 3"/>
                  <a:gd name="T1" fmla="*/ 6350 h 4"/>
                  <a:gd name="T2" fmla="*/ 4763 w 3"/>
                  <a:gd name="T3" fmla="*/ 0 h 4"/>
                  <a:gd name="T4" fmla="*/ 0 w 3"/>
                  <a:gd name="T5" fmla="*/ 1588 h 4"/>
                  <a:gd name="T6" fmla="*/ 0 w 3"/>
                  <a:gd name="T7" fmla="*/ 6350 h 4"/>
                  <a:gd name="T8" fmla="*/ 4763 w 3"/>
                  <a:gd name="T9" fmla="*/ 635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4"/>
                    </a:moveTo>
                    <a:lnTo>
                      <a:pt x="3" y="0"/>
                    </a:lnTo>
                    <a:lnTo>
                      <a:pt x="0" y="1"/>
                    </a:lnTo>
                    <a:lnTo>
                      <a:pt x="0" y="4"/>
                    </a:lnTo>
                    <a:lnTo>
                      <a:pt x="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8" name="Freeform 204"/>
              <p:cNvSpPr/>
              <p:nvPr/>
            </p:nvSpPr>
            <p:spPr bwMode="auto">
              <a:xfrm>
                <a:off x="8631234" y="5248285"/>
                <a:ext cx="139700" cy="217488"/>
              </a:xfrm>
              <a:custGeom>
                <a:avLst/>
                <a:gdLst>
                  <a:gd name="T0" fmla="*/ 7938 w 88"/>
                  <a:gd name="T1" fmla="*/ 22225 h 137"/>
                  <a:gd name="T2" fmla="*/ 0 w 88"/>
                  <a:gd name="T3" fmla="*/ 12700 h 137"/>
                  <a:gd name="T4" fmla="*/ 0 w 88"/>
                  <a:gd name="T5" fmla="*/ 0 h 137"/>
                  <a:gd name="T6" fmla="*/ 26988 w 88"/>
                  <a:gd name="T7" fmla="*/ 22225 h 137"/>
                  <a:gd name="T8" fmla="*/ 34925 w 88"/>
                  <a:gd name="T9" fmla="*/ 22225 h 137"/>
                  <a:gd name="T10" fmla="*/ 46038 w 88"/>
                  <a:gd name="T11" fmla="*/ 34925 h 137"/>
                  <a:gd name="T12" fmla="*/ 46038 w 88"/>
                  <a:gd name="T13" fmla="*/ 46038 h 137"/>
                  <a:gd name="T14" fmla="*/ 57150 w 88"/>
                  <a:gd name="T15" fmla="*/ 68263 h 137"/>
                  <a:gd name="T16" fmla="*/ 65088 w 88"/>
                  <a:gd name="T17" fmla="*/ 79375 h 137"/>
                  <a:gd name="T18" fmla="*/ 69850 w 88"/>
                  <a:gd name="T19" fmla="*/ 73025 h 137"/>
                  <a:gd name="T20" fmla="*/ 66675 w 88"/>
                  <a:gd name="T21" fmla="*/ 60325 h 137"/>
                  <a:gd name="T22" fmla="*/ 77788 w 88"/>
                  <a:gd name="T23" fmla="*/ 73025 h 137"/>
                  <a:gd name="T24" fmla="*/ 82550 w 88"/>
                  <a:gd name="T25" fmla="*/ 93663 h 137"/>
                  <a:gd name="T26" fmla="*/ 100013 w 88"/>
                  <a:gd name="T27" fmla="*/ 103188 h 137"/>
                  <a:gd name="T28" fmla="*/ 119063 w 88"/>
                  <a:gd name="T29" fmla="*/ 101600 h 137"/>
                  <a:gd name="T30" fmla="*/ 125413 w 88"/>
                  <a:gd name="T31" fmla="*/ 88900 h 137"/>
                  <a:gd name="T32" fmla="*/ 139700 w 88"/>
                  <a:gd name="T33" fmla="*/ 85725 h 137"/>
                  <a:gd name="T34" fmla="*/ 139700 w 88"/>
                  <a:gd name="T35" fmla="*/ 103188 h 137"/>
                  <a:gd name="T36" fmla="*/ 133350 w 88"/>
                  <a:gd name="T37" fmla="*/ 115888 h 137"/>
                  <a:gd name="T38" fmla="*/ 130175 w 88"/>
                  <a:gd name="T39" fmla="*/ 144463 h 137"/>
                  <a:gd name="T40" fmla="*/ 117475 w 88"/>
                  <a:gd name="T41" fmla="*/ 139700 h 137"/>
                  <a:gd name="T42" fmla="*/ 101600 w 88"/>
                  <a:gd name="T43" fmla="*/ 139700 h 137"/>
                  <a:gd name="T44" fmla="*/ 100013 w 88"/>
                  <a:gd name="T45" fmla="*/ 146050 h 137"/>
                  <a:gd name="T46" fmla="*/ 104775 w 88"/>
                  <a:gd name="T47" fmla="*/ 155575 h 137"/>
                  <a:gd name="T48" fmla="*/ 96838 w 88"/>
                  <a:gd name="T49" fmla="*/ 166688 h 137"/>
                  <a:gd name="T50" fmla="*/ 74613 w 88"/>
                  <a:gd name="T51" fmla="*/ 211138 h 137"/>
                  <a:gd name="T52" fmla="*/ 58738 w 88"/>
                  <a:gd name="T53" fmla="*/ 217488 h 137"/>
                  <a:gd name="T54" fmla="*/ 44450 w 88"/>
                  <a:gd name="T55" fmla="*/ 207963 h 137"/>
                  <a:gd name="T56" fmla="*/ 58738 w 88"/>
                  <a:gd name="T57" fmla="*/ 193675 h 137"/>
                  <a:gd name="T58" fmla="*/ 58738 w 88"/>
                  <a:gd name="T59" fmla="*/ 176213 h 137"/>
                  <a:gd name="T60" fmla="*/ 44450 w 88"/>
                  <a:gd name="T61" fmla="*/ 158750 h 137"/>
                  <a:gd name="T62" fmla="*/ 26988 w 88"/>
                  <a:gd name="T63" fmla="*/ 153988 h 137"/>
                  <a:gd name="T64" fmla="*/ 26988 w 88"/>
                  <a:gd name="T65" fmla="*/ 141288 h 137"/>
                  <a:gd name="T66" fmla="*/ 46038 w 88"/>
                  <a:gd name="T67" fmla="*/ 134938 h 137"/>
                  <a:gd name="T68" fmla="*/ 52388 w 88"/>
                  <a:gd name="T69" fmla="*/ 115888 h 137"/>
                  <a:gd name="T70" fmla="*/ 44450 w 88"/>
                  <a:gd name="T71" fmla="*/ 79375 h 137"/>
                  <a:gd name="T72" fmla="*/ 34925 w 88"/>
                  <a:gd name="T73" fmla="*/ 58738 h 137"/>
                  <a:gd name="T74" fmla="*/ 7938 w 88"/>
                  <a:gd name="T75" fmla="*/ 22225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 h="137">
                    <a:moveTo>
                      <a:pt x="5" y="14"/>
                    </a:moveTo>
                    <a:lnTo>
                      <a:pt x="0" y="8"/>
                    </a:lnTo>
                    <a:lnTo>
                      <a:pt x="0" y="0"/>
                    </a:lnTo>
                    <a:lnTo>
                      <a:pt x="17" y="14"/>
                    </a:lnTo>
                    <a:lnTo>
                      <a:pt x="22" y="14"/>
                    </a:lnTo>
                    <a:lnTo>
                      <a:pt x="29" y="22"/>
                    </a:lnTo>
                    <a:lnTo>
                      <a:pt x="29" y="29"/>
                    </a:lnTo>
                    <a:lnTo>
                      <a:pt x="36" y="43"/>
                    </a:lnTo>
                    <a:lnTo>
                      <a:pt x="41" y="50"/>
                    </a:lnTo>
                    <a:lnTo>
                      <a:pt x="44" y="46"/>
                    </a:lnTo>
                    <a:lnTo>
                      <a:pt x="42" y="38"/>
                    </a:lnTo>
                    <a:lnTo>
                      <a:pt x="49" y="46"/>
                    </a:lnTo>
                    <a:lnTo>
                      <a:pt x="52" y="59"/>
                    </a:lnTo>
                    <a:lnTo>
                      <a:pt x="63" y="65"/>
                    </a:lnTo>
                    <a:lnTo>
                      <a:pt x="75" y="64"/>
                    </a:lnTo>
                    <a:lnTo>
                      <a:pt x="79" y="56"/>
                    </a:lnTo>
                    <a:lnTo>
                      <a:pt x="88" y="54"/>
                    </a:lnTo>
                    <a:lnTo>
                      <a:pt x="88" y="65"/>
                    </a:lnTo>
                    <a:lnTo>
                      <a:pt x="84" y="73"/>
                    </a:lnTo>
                    <a:lnTo>
                      <a:pt x="82" y="91"/>
                    </a:lnTo>
                    <a:lnTo>
                      <a:pt x="74" y="88"/>
                    </a:lnTo>
                    <a:lnTo>
                      <a:pt x="64" y="88"/>
                    </a:lnTo>
                    <a:lnTo>
                      <a:pt x="63" y="92"/>
                    </a:lnTo>
                    <a:lnTo>
                      <a:pt x="66" y="98"/>
                    </a:lnTo>
                    <a:lnTo>
                      <a:pt x="61" y="105"/>
                    </a:lnTo>
                    <a:lnTo>
                      <a:pt x="47" y="133"/>
                    </a:lnTo>
                    <a:lnTo>
                      <a:pt x="37" y="137"/>
                    </a:lnTo>
                    <a:lnTo>
                      <a:pt x="28" y="131"/>
                    </a:lnTo>
                    <a:lnTo>
                      <a:pt x="37" y="122"/>
                    </a:lnTo>
                    <a:lnTo>
                      <a:pt x="37" y="111"/>
                    </a:lnTo>
                    <a:lnTo>
                      <a:pt x="28" y="100"/>
                    </a:lnTo>
                    <a:lnTo>
                      <a:pt x="17" y="97"/>
                    </a:lnTo>
                    <a:lnTo>
                      <a:pt x="17" y="89"/>
                    </a:lnTo>
                    <a:lnTo>
                      <a:pt x="29" y="85"/>
                    </a:lnTo>
                    <a:lnTo>
                      <a:pt x="33" y="73"/>
                    </a:lnTo>
                    <a:lnTo>
                      <a:pt x="28" y="50"/>
                    </a:lnTo>
                    <a:lnTo>
                      <a:pt x="22" y="37"/>
                    </a:lnTo>
                    <a:lnTo>
                      <a:pt x="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299" name="Freeform 205"/>
              <p:cNvSpPr/>
              <p:nvPr/>
            </p:nvSpPr>
            <p:spPr bwMode="auto">
              <a:xfrm>
                <a:off x="8482008" y="5437198"/>
                <a:ext cx="182563" cy="198438"/>
              </a:xfrm>
              <a:custGeom>
                <a:avLst/>
                <a:gdLst>
                  <a:gd name="T0" fmla="*/ 155575 w 115"/>
                  <a:gd name="T1" fmla="*/ 7938 h 125"/>
                  <a:gd name="T2" fmla="*/ 155575 w 115"/>
                  <a:gd name="T3" fmla="*/ 22225 h 125"/>
                  <a:gd name="T4" fmla="*/ 163513 w 115"/>
                  <a:gd name="T5" fmla="*/ 22225 h 125"/>
                  <a:gd name="T6" fmla="*/ 169863 w 115"/>
                  <a:gd name="T7" fmla="*/ 14288 h 125"/>
                  <a:gd name="T8" fmla="*/ 182563 w 115"/>
                  <a:gd name="T9" fmla="*/ 15875 h 125"/>
                  <a:gd name="T10" fmla="*/ 177800 w 115"/>
                  <a:gd name="T11" fmla="*/ 52388 h 125"/>
                  <a:gd name="T12" fmla="*/ 163513 w 115"/>
                  <a:gd name="T13" fmla="*/ 73025 h 125"/>
                  <a:gd name="T14" fmla="*/ 155575 w 115"/>
                  <a:gd name="T15" fmla="*/ 84138 h 125"/>
                  <a:gd name="T16" fmla="*/ 149225 w 115"/>
                  <a:gd name="T17" fmla="*/ 103188 h 125"/>
                  <a:gd name="T18" fmla="*/ 127000 w 115"/>
                  <a:gd name="T19" fmla="*/ 109538 h 125"/>
                  <a:gd name="T20" fmla="*/ 114300 w 115"/>
                  <a:gd name="T21" fmla="*/ 125413 h 125"/>
                  <a:gd name="T22" fmla="*/ 95250 w 115"/>
                  <a:gd name="T23" fmla="*/ 165100 h 125"/>
                  <a:gd name="T24" fmla="*/ 61913 w 115"/>
                  <a:gd name="T25" fmla="*/ 198438 h 125"/>
                  <a:gd name="T26" fmla="*/ 22225 w 115"/>
                  <a:gd name="T27" fmla="*/ 184150 h 125"/>
                  <a:gd name="T28" fmla="*/ 3175 w 115"/>
                  <a:gd name="T29" fmla="*/ 184150 h 125"/>
                  <a:gd name="T30" fmla="*/ 0 w 115"/>
                  <a:gd name="T31" fmla="*/ 169863 h 125"/>
                  <a:gd name="T32" fmla="*/ 14288 w 115"/>
                  <a:gd name="T33" fmla="*/ 141288 h 125"/>
                  <a:gd name="T34" fmla="*/ 30163 w 115"/>
                  <a:gd name="T35" fmla="*/ 123825 h 125"/>
                  <a:gd name="T36" fmla="*/ 58738 w 115"/>
                  <a:gd name="T37" fmla="*/ 106363 h 125"/>
                  <a:gd name="T38" fmla="*/ 79375 w 115"/>
                  <a:gd name="T39" fmla="*/ 87313 h 125"/>
                  <a:gd name="T40" fmla="*/ 109538 w 115"/>
                  <a:gd name="T41" fmla="*/ 68263 h 125"/>
                  <a:gd name="T42" fmla="*/ 117475 w 115"/>
                  <a:gd name="T43" fmla="*/ 52388 h 125"/>
                  <a:gd name="T44" fmla="*/ 117475 w 115"/>
                  <a:gd name="T45" fmla="*/ 39688 h 125"/>
                  <a:gd name="T46" fmla="*/ 133350 w 115"/>
                  <a:gd name="T47" fmla="*/ 19050 h 125"/>
                  <a:gd name="T48" fmla="*/ 133350 w 115"/>
                  <a:gd name="T49" fmla="*/ 3175 h 125"/>
                  <a:gd name="T50" fmla="*/ 147638 w 115"/>
                  <a:gd name="T51" fmla="*/ 0 h 125"/>
                  <a:gd name="T52" fmla="*/ 155575 w 115"/>
                  <a:gd name="T53" fmla="*/ 7938 h 1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5" h="125">
                    <a:moveTo>
                      <a:pt x="98" y="5"/>
                    </a:moveTo>
                    <a:lnTo>
                      <a:pt x="98" y="14"/>
                    </a:lnTo>
                    <a:lnTo>
                      <a:pt x="103" y="14"/>
                    </a:lnTo>
                    <a:lnTo>
                      <a:pt x="107" y="9"/>
                    </a:lnTo>
                    <a:lnTo>
                      <a:pt x="115" y="10"/>
                    </a:lnTo>
                    <a:lnTo>
                      <a:pt x="112" y="33"/>
                    </a:lnTo>
                    <a:lnTo>
                      <a:pt x="103" y="46"/>
                    </a:lnTo>
                    <a:lnTo>
                      <a:pt x="98" y="53"/>
                    </a:lnTo>
                    <a:lnTo>
                      <a:pt x="94" y="65"/>
                    </a:lnTo>
                    <a:lnTo>
                      <a:pt x="80" y="69"/>
                    </a:lnTo>
                    <a:lnTo>
                      <a:pt x="72" y="79"/>
                    </a:lnTo>
                    <a:lnTo>
                      <a:pt x="60" y="104"/>
                    </a:lnTo>
                    <a:lnTo>
                      <a:pt x="39" y="125"/>
                    </a:lnTo>
                    <a:lnTo>
                      <a:pt x="14" y="116"/>
                    </a:lnTo>
                    <a:lnTo>
                      <a:pt x="2" y="116"/>
                    </a:lnTo>
                    <a:lnTo>
                      <a:pt x="0" y="107"/>
                    </a:lnTo>
                    <a:lnTo>
                      <a:pt x="9" y="89"/>
                    </a:lnTo>
                    <a:lnTo>
                      <a:pt x="19" y="78"/>
                    </a:lnTo>
                    <a:lnTo>
                      <a:pt x="37" y="67"/>
                    </a:lnTo>
                    <a:lnTo>
                      <a:pt x="50" y="55"/>
                    </a:lnTo>
                    <a:lnTo>
                      <a:pt x="69" y="43"/>
                    </a:lnTo>
                    <a:lnTo>
                      <a:pt x="74" y="33"/>
                    </a:lnTo>
                    <a:lnTo>
                      <a:pt x="74" y="25"/>
                    </a:lnTo>
                    <a:lnTo>
                      <a:pt x="84" y="12"/>
                    </a:lnTo>
                    <a:lnTo>
                      <a:pt x="84" y="2"/>
                    </a:lnTo>
                    <a:lnTo>
                      <a:pt x="93" y="0"/>
                    </a:lnTo>
                    <a:lnTo>
                      <a:pt x="9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0" name="Freeform 206"/>
              <p:cNvSpPr/>
              <p:nvPr/>
            </p:nvSpPr>
            <p:spPr bwMode="auto">
              <a:xfrm>
                <a:off x="8505822" y="5638812"/>
                <a:ext cx="11113" cy="14288"/>
              </a:xfrm>
              <a:custGeom>
                <a:avLst/>
                <a:gdLst>
                  <a:gd name="T0" fmla="*/ 11113 w 7"/>
                  <a:gd name="T1" fmla="*/ 3175 h 9"/>
                  <a:gd name="T2" fmla="*/ 11113 w 7"/>
                  <a:gd name="T3" fmla="*/ 12700 h 9"/>
                  <a:gd name="T4" fmla="*/ 0 w 7"/>
                  <a:gd name="T5" fmla="*/ 14288 h 9"/>
                  <a:gd name="T6" fmla="*/ 4763 w 7"/>
                  <a:gd name="T7" fmla="*/ 0 h 9"/>
                  <a:gd name="T8" fmla="*/ 11113 w 7"/>
                  <a:gd name="T9" fmla="*/ 317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7" y="2"/>
                    </a:moveTo>
                    <a:lnTo>
                      <a:pt x="7" y="8"/>
                    </a:lnTo>
                    <a:lnTo>
                      <a:pt x="0" y="9"/>
                    </a:lnTo>
                    <a:lnTo>
                      <a:pt x="3" y="0"/>
                    </a:lnTo>
                    <a:lnTo>
                      <a:pt x="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1" name="Freeform 207"/>
              <p:cNvSpPr/>
              <p:nvPr/>
            </p:nvSpPr>
            <p:spPr bwMode="auto">
              <a:xfrm>
                <a:off x="8904283" y="5513398"/>
                <a:ext cx="12700" cy="11113"/>
              </a:xfrm>
              <a:custGeom>
                <a:avLst/>
                <a:gdLst>
                  <a:gd name="T0" fmla="*/ 6350 w 8"/>
                  <a:gd name="T1" fmla="*/ 11113 h 7"/>
                  <a:gd name="T2" fmla="*/ 0 w 8"/>
                  <a:gd name="T3" fmla="*/ 4763 h 7"/>
                  <a:gd name="T4" fmla="*/ 6350 w 8"/>
                  <a:gd name="T5" fmla="*/ 0 h 7"/>
                  <a:gd name="T6" fmla="*/ 12700 w 8"/>
                  <a:gd name="T7" fmla="*/ 1588 h 7"/>
                  <a:gd name="T8" fmla="*/ 6350 w 8"/>
                  <a:gd name="T9" fmla="*/ 111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4" y="7"/>
                    </a:moveTo>
                    <a:lnTo>
                      <a:pt x="0" y="3"/>
                    </a:lnTo>
                    <a:lnTo>
                      <a:pt x="4" y="0"/>
                    </a:lnTo>
                    <a:lnTo>
                      <a:pt x="8" y="1"/>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2" name="Freeform 208"/>
              <p:cNvSpPr/>
              <p:nvPr/>
            </p:nvSpPr>
            <p:spPr bwMode="auto">
              <a:xfrm>
                <a:off x="7162797" y="4622810"/>
                <a:ext cx="1001713" cy="774701"/>
              </a:xfrm>
              <a:custGeom>
                <a:avLst/>
                <a:gdLst>
                  <a:gd name="T0" fmla="*/ 1888077 w 495"/>
                  <a:gd name="T1" fmla="*/ 1494787 h 383"/>
                  <a:gd name="T2" fmla="*/ 1924503 w 495"/>
                  <a:gd name="T3" fmla="*/ 1322856 h 383"/>
                  <a:gd name="T4" fmla="*/ 2029734 w 495"/>
                  <a:gd name="T5" fmla="*/ 1156993 h 383"/>
                  <a:gd name="T6" fmla="*/ 2045923 w 495"/>
                  <a:gd name="T7" fmla="*/ 1055857 h 383"/>
                  <a:gd name="T8" fmla="*/ 2047947 w 495"/>
                  <a:gd name="T9" fmla="*/ 885949 h 383"/>
                  <a:gd name="T10" fmla="*/ 2033781 w 495"/>
                  <a:gd name="T11" fmla="*/ 790882 h 383"/>
                  <a:gd name="T12" fmla="*/ 1924503 w 495"/>
                  <a:gd name="T13" fmla="*/ 659405 h 383"/>
                  <a:gd name="T14" fmla="*/ 1847604 w 495"/>
                  <a:gd name="T15" fmla="*/ 600746 h 383"/>
                  <a:gd name="T16" fmla="*/ 1815225 w 495"/>
                  <a:gd name="T17" fmla="*/ 487474 h 383"/>
                  <a:gd name="T18" fmla="*/ 1707971 w 495"/>
                  <a:gd name="T19" fmla="*/ 406566 h 383"/>
                  <a:gd name="T20" fmla="*/ 1651309 w 495"/>
                  <a:gd name="T21" fmla="*/ 204294 h 383"/>
                  <a:gd name="T22" fmla="*/ 1584528 w 495"/>
                  <a:gd name="T23" fmla="*/ 196203 h 383"/>
                  <a:gd name="T24" fmla="*/ 1529889 w 495"/>
                  <a:gd name="T25" fmla="*/ 48545 h 383"/>
                  <a:gd name="T26" fmla="*/ 1493463 w 495"/>
                  <a:gd name="T27" fmla="*/ 44500 h 383"/>
                  <a:gd name="T28" fmla="*/ 1481321 w 495"/>
                  <a:gd name="T29" fmla="*/ 111249 h 383"/>
                  <a:gd name="T30" fmla="*/ 1471203 w 495"/>
                  <a:gd name="T31" fmla="*/ 182044 h 383"/>
                  <a:gd name="T32" fmla="*/ 1408469 w 495"/>
                  <a:gd name="T33" fmla="*/ 364089 h 383"/>
                  <a:gd name="T34" fmla="*/ 1278955 w 495"/>
                  <a:gd name="T35" fmla="*/ 309475 h 383"/>
                  <a:gd name="T36" fmla="*/ 1200032 w 495"/>
                  <a:gd name="T37" fmla="*/ 250817 h 383"/>
                  <a:gd name="T38" fmla="*/ 1173724 w 495"/>
                  <a:gd name="T39" fmla="*/ 194181 h 383"/>
                  <a:gd name="T40" fmla="*/ 1220269 w 495"/>
                  <a:gd name="T41" fmla="*/ 105181 h 383"/>
                  <a:gd name="T42" fmla="*/ 1173724 w 495"/>
                  <a:gd name="T43" fmla="*/ 74840 h 383"/>
                  <a:gd name="T44" fmla="*/ 1019926 w 495"/>
                  <a:gd name="T45" fmla="*/ 36409 h 383"/>
                  <a:gd name="T46" fmla="*/ 1003737 w 495"/>
                  <a:gd name="T47" fmla="*/ 93045 h 383"/>
                  <a:gd name="T48" fmla="*/ 882317 w 495"/>
                  <a:gd name="T49" fmla="*/ 139567 h 383"/>
                  <a:gd name="T50" fmla="*/ 874222 w 495"/>
                  <a:gd name="T51" fmla="*/ 246771 h 383"/>
                  <a:gd name="T52" fmla="*/ 823631 w 495"/>
                  <a:gd name="T53" fmla="*/ 238680 h 383"/>
                  <a:gd name="T54" fmla="*/ 752802 w 495"/>
                  <a:gd name="T55" fmla="*/ 165863 h 383"/>
                  <a:gd name="T56" fmla="*/ 681974 w 495"/>
                  <a:gd name="T57" fmla="*/ 200249 h 383"/>
                  <a:gd name="T58" fmla="*/ 599004 w 495"/>
                  <a:gd name="T59" fmla="*/ 246771 h 383"/>
                  <a:gd name="T60" fmla="*/ 550436 w 495"/>
                  <a:gd name="T61" fmla="*/ 319589 h 383"/>
                  <a:gd name="T62" fmla="*/ 489726 w 495"/>
                  <a:gd name="T63" fmla="*/ 325657 h 383"/>
                  <a:gd name="T64" fmla="*/ 457348 w 495"/>
                  <a:gd name="T65" fmla="*/ 434884 h 383"/>
                  <a:gd name="T66" fmla="*/ 325810 w 495"/>
                  <a:gd name="T67" fmla="*/ 489497 h 383"/>
                  <a:gd name="T68" fmla="*/ 228674 w 495"/>
                  <a:gd name="T69" fmla="*/ 546133 h 383"/>
                  <a:gd name="T70" fmla="*/ 141656 w 495"/>
                  <a:gd name="T71" fmla="*/ 576474 h 383"/>
                  <a:gd name="T72" fmla="*/ 64757 w 495"/>
                  <a:gd name="T73" fmla="*/ 598724 h 383"/>
                  <a:gd name="T74" fmla="*/ 72852 w 495"/>
                  <a:gd name="T75" fmla="*/ 825268 h 383"/>
                  <a:gd name="T76" fmla="*/ 36426 w 495"/>
                  <a:gd name="T77" fmla="*/ 815154 h 383"/>
                  <a:gd name="T78" fmla="*/ 12142 w 495"/>
                  <a:gd name="T79" fmla="*/ 807063 h 383"/>
                  <a:gd name="T80" fmla="*/ 48568 w 495"/>
                  <a:gd name="T81" fmla="*/ 908199 h 383"/>
                  <a:gd name="T82" fmla="*/ 105230 w 495"/>
                  <a:gd name="T83" fmla="*/ 1007312 h 383"/>
                  <a:gd name="T84" fmla="*/ 151775 w 495"/>
                  <a:gd name="T85" fmla="*/ 1193402 h 383"/>
                  <a:gd name="T86" fmla="*/ 105230 w 495"/>
                  <a:gd name="T87" fmla="*/ 1296561 h 383"/>
                  <a:gd name="T88" fmla="*/ 228674 w 495"/>
                  <a:gd name="T89" fmla="*/ 1363310 h 383"/>
                  <a:gd name="T90" fmla="*/ 331881 w 495"/>
                  <a:gd name="T91" fmla="*/ 1326901 h 383"/>
                  <a:gd name="T92" fmla="*/ 489726 w 495"/>
                  <a:gd name="T93" fmla="*/ 1284424 h 383"/>
                  <a:gd name="T94" fmla="*/ 564602 w 495"/>
                  <a:gd name="T95" fmla="*/ 1260152 h 383"/>
                  <a:gd name="T96" fmla="*/ 750779 w 495"/>
                  <a:gd name="T97" fmla="*/ 1187334 h 383"/>
                  <a:gd name="T98" fmla="*/ 1019926 w 495"/>
                  <a:gd name="T99" fmla="*/ 1185311 h 383"/>
                  <a:gd name="T100" fmla="*/ 1127180 w 495"/>
                  <a:gd name="T101" fmla="*/ 1308697 h 383"/>
                  <a:gd name="T102" fmla="*/ 1193961 w 495"/>
                  <a:gd name="T103" fmla="*/ 1332969 h 383"/>
                  <a:gd name="T104" fmla="*/ 1254671 w 495"/>
                  <a:gd name="T105" fmla="*/ 1231834 h 383"/>
                  <a:gd name="T106" fmla="*/ 1248600 w 495"/>
                  <a:gd name="T107" fmla="*/ 1332969 h 383"/>
                  <a:gd name="T108" fmla="*/ 1248600 w 495"/>
                  <a:gd name="T109" fmla="*/ 1379492 h 383"/>
                  <a:gd name="T110" fmla="*/ 1315381 w 495"/>
                  <a:gd name="T111" fmla="*/ 1357242 h 383"/>
                  <a:gd name="T112" fmla="*/ 1349783 w 495"/>
                  <a:gd name="T113" fmla="*/ 1432083 h 383"/>
                  <a:gd name="T114" fmla="*/ 1390256 w 495"/>
                  <a:gd name="T115" fmla="*/ 1531196 h 383"/>
                  <a:gd name="T116" fmla="*/ 1481321 w 495"/>
                  <a:gd name="T117" fmla="*/ 1569627 h 383"/>
                  <a:gd name="T118" fmla="*/ 1614883 w 495"/>
                  <a:gd name="T119" fmla="*/ 1525127 h 383"/>
                  <a:gd name="T120" fmla="*/ 1720113 w 495"/>
                  <a:gd name="T121" fmla="*/ 1585809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95" h="383">
                    <a:moveTo>
                      <a:pt x="419" y="370"/>
                    </a:moveTo>
                    <a:cubicBezTo>
                      <a:pt x="423" y="364"/>
                      <a:pt x="423" y="364"/>
                      <a:pt x="423" y="364"/>
                    </a:cubicBezTo>
                    <a:cubicBezTo>
                      <a:pt x="431" y="362"/>
                      <a:pt x="431" y="362"/>
                      <a:pt x="431" y="362"/>
                    </a:cubicBezTo>
                    <a:cubicBezTo>
                      <a:pt x="450" y="357"/>
                      <a:pt x="450" y="357"/>
                      <a:pt x="450" y="357"/>
                    </a:cubicBezTo>
                    <a:cubicBezTo>
                      <a:pt x="451" y="351"/>
                      <a:pt x="451" y="351"/>
                      <a:pt x="451" y="351"/>
                    </a:cubicBezTo>
                    <a:cubicBezTo>
                      <a:pt x="450" y="340"/>
                      <a:pt x="450" y="340"/>
                      <a:pt x="450" y="340"/>
                    </a:cubicBezTo>
                    <a:cubicBezTo>
                      <a:pt x="460" y="321"/>
                      <a:pt x="460" y="321"/>
                      <a:pt x="460" y="321"/>
                    </a:cubicBezTo>
                    <a:cubicBezTo>
                      <a:pt x="459" y="316"/>
                      <a:pt x="459" y="316"/>
                      <a:pt x="459" y="316"/>
                    </a:cubicBezTo>
                    <a:cubicBezTo>
                      <a:pt x="468" y="303"/>
                      <a:pt x="468" y="303"/>
                      <a:pt x="468" y="303"/>
                    </a:cubicBezTo>
                    <a:cubicBezTo>
                      <a:pt x="468" y="298"/>
                      <a:pt x="468" y="298"/>
                      <a:pt x="468" y="298"/>
                    </a:cubicBezTo>
                    <a:cubicBezTo>
                      <a:pt x="480" y="282"/>
                      <a:pt x="480" y="282"/>
                      <a:pt x="480" y="282"/>
                    </a:cubicBezTo>
                    <a:cubicBezTo>
                      <a:pt x="484" y="276"/>
                      <a:pt x="484" y="276"/>
                      <a:pt x="484" y="276"/>
                    </a:cubicBezTo>
                    <a:cubicBezTo>
                      <a:pt x="484" y="272"/>
                      <a:pt x="484" y="272"/>
                      <a:pt x="484" y="272"/>
                    </a:cubicBezTo>
                    <a:cubicBezTo>
                      <a:pt x="489" y="265"/>
                      <a:pt x="489" y="265"/>
                      <a:pt x="489" y="265"/>
                    </a:cubicBezTo>
                    <a:cubicBezTo>
                      <a:pt x="489" y="262"/>
                      <a:pt x="489" y="262"/>
                      <a:pt x="489" y="262"/>
                    </a:cubicBezTo>
                    <a:cubicBezTo>
                      <a:pt x="488" y="253"/>
                      <a:pt x="488" y="253"/>
                      <a:pt x="488" y="253"/>
                    </a:cubicBezTo>
                    <a:cubicBezTo>
                      <a:pt x="492" y="243"/>
                      <a:pt x="492" y="243"/>
                      <a:pt x="492" y="243"/>
                    </a:cubicBezTo>
                    <a:cubicBezTo>
                      <a:pt x="492" y="227"/>
                      <a:pt x="492" y="227"/>
                      <a:pt x="492" y="227"/>
                    </a:cubicBezTo>
                    <a:cubicBezTo>
                      <a:pt x="495" y="219"/>
                      <a:pt x="495" y="219"/>
                      <a:pt x="495" y="219"/>
                    </a:cubicBezTo>
                    <a:cubicBezTo>
                      <a:pt x="489" y="212"/>
                      <a:pt x="489" y="212"/>
                      <a:pt x="489" y="212"/>
                    </a:cubicBezTo>
                    <a:cubicBezTo>
                      <a:pt x="487" y="205"/>
                      <a:pt x="487" y="205"/>
                      <a:pt x="487" y="205"/>
                    </a:cubicBezTo>
                    <a:cubicBezTo>
                      <a:pt x="489" y="186"/>
                      <a:pt x="489" y="186"/>
                      <a:pt x="489" y="186"/>
                    </a:cubicBezTo>
                    <a:cubicBezTo>
                      <a:pt x="488" y="184"/>
                      <a:pt x="488" y="184"/>
                      <a:pt x="488" y="184"/>
                    </a:cubicBezTo>
                    <a:cubicBezTo>
                      <a:pt x="485" y="189"/>
                      <a:pt x="485" y="189"/>
                      <a:pt x="485" y="189"/>
                    </a:cubicBezTo>
                    <a:cubicBezTo>
                      <a:pt x="479" y="180"/>
                      <a:pt x="479" y="180"/>
                      <a:pt x="479" y="180"/>
                    </a:cubicBezTo>
                    <a:cubicBezTo>
                      <a:pt x="473" y="169"/>
                      <a:pt x="473" y="169"/>
                      <a:pt x="473" y="169"/>
                    </a:cubicBezTo>
                    <a:cubicBezTo>
                      <a:pt x="467" y="166"/>
                      <a:pt x="467" y="166"/>
                      <a:pt x="467" y="166"/>
                    </a:cubicBezTo>
                    <a:cubicBezTo>
                      <a:pt x="459" y="158"/>
                      <a:pt x="459" y="158"/>
                      <a:pt x="459" y="158"/>
                    </a:cubicBezTo>
                    <a:cubicBezTo>
                      <a:pt x="458" y="150"/>
                      <a:pt x="458" y="150"/>
                      <a:pt x="458" y="150"/>
                    </a:cubicBezTo>
                    <a:cubicBezTo>
                      <a:pt x="454" y="150"/>
                      <a:pt x="454" y="150"/>
                      <a:pt x="454" y="150"/>
                    </a:cubicBezTo>
                    <a:cubicBezTo>
                      <a:pt x="449" y="151"/>
                      <a:pt x="449" y="151"/>
                      <a:pt x="449" y="151"/>
                    </a:cubicBezTo>
                    <a:cubicBezTo>
                      <a:pt x="441" y="144"/>
                      <a:pt x="441" y="144"/>
                      <a:pt x="441" y="144"/>
                    </a:cubicBezTo>
                    <a:cubicBezTo>
                      <a:pt x="442" y="133"/>
                      <a:pt x="442" y="133"/>
                      <a:pt x="442" y="133"/>
                    </a:cubicBezTo>
                    <a:cubicBezTo>
                      <a:pt x="436" y="126"/>
                      <a:pt x="436" y="126"/>
                      <a:pt x="436" y="126"/>
                    </a:cubicBezTo>
                    <a:cubicBezTo>
                      <a:pt x="435" y="119"/>
                      <a:pt x="435" y="119"/>
                      <a:pt x="435" y="119"/>
                    </a:cubicBezTo>
                    <a:cubicBezTo>
                      <a:pt x="433" y="116"/>
                      <a:pt x="433" y="116"/>
                      <a:pt x="433" y="116"/>
                    </a:cubicBezTo>
                    <a:cubicBezTo>
                      <a:pt x="424" y="115"/>
                      <a:pt x="424" y="115"/>
                      <a:pt x="424" y="115"/>
                    </a:cubicBezTo>
                    <a:cubicBezTo>
                      <a:pt x="419" y="108"/>
                      <a:pt x="419" y="108"/>
                      <a:pt x="419" y="108"/>
                    </a:cubicBezTo>
                    <a:cubicBezTo>
                      <a:pt x="409" y="107"/>
                      <a:pt x="409" y="107"/>
                      <a:pt x="409" y="107"/>
                    </a:cubicBezTo>
                    <a:cubicBezTo>
                      <a:pt x="407" y="97"/>
                      <a:pt x="407" y="97"/>
                      <a:pt x="407" y="97"/>
                    </a:cubicBezTo>
                    <a:cubicBezTo>
                      <a:pt x="404" y="92"/>
                      <a:pt x="404" y="92"/>
                      <a:pt x="404" y="92"/>
                    </a:cubicBezTo>
                    <a:cubicBezTo>
                      <a:pt x="402" y="77"/>
                      <a:pt x="402" y="77"/>
                      <a:pt x="402" y="77"/>
                    </a:cubicBezTo>
                    <a:cubicBezTo>
                      <a:pt x="395" y="70"/>
                      <a:pt x="395" y="70"/>
                      <a:pt x="395" y="70"/>
                    </a:cubicBezTo>
                    <a:cubicBezTo>
                      <a:pt x="394" y="49"/>
                      <a:pt x="394" y="49"/>
                      <a:pt x="394" y="49"/>
                    </a:cubicBezTo>
                    <a:cubicBezTo>
                      <a:pt x="389" y="47"/>
                      <a:pt x="389" y="47"/>
                      <a:pt x="389" y="47"/>
                    </a:cubicBezTo>
                    <a:cubicBezTo>
                      <a:pt x="384" y="43"/>
                      <a:pt x="384" y="43"/>
                      <a:pt x="384" y="43"/>
                    </a:cubicBezTo>
                    <a:cubicBezTo>
                      <a:pt x="380" y="43"/>
                      <a:pt x="380" y="43"/>
                      <a:pt x="380" y="43"/>
                    </a:cubicBezTo>
                    <a:cubicBezTo>
                      <a:pt x="378" y="47"/>
                      <a:pt x="378" y="47"/>
                      <a:pt x="378" y="47"/>
                    </a:cubicBezTo>
                    <a:cubicBezTo>
                      <a:pt x="376" y="36"/>
                      <a:pt x="376" y="36"/>
                      <a:pt x="376" y="36"/>
                    </a:cubicBezTo>
                    <a:cubicBezTo>
                      <a:pt x="369" y="24"/>
                      <a:pt x="369" y="24"/>
                      <a:pt x="369" y="24"/>
                    </a:cubicBezTo>
                    <a:cubicBezTo>
                      <a:pt x="369" y="16"/>
                      <a:pt x="369" y="16"/>
                      <a:pt x="369" y="16"/>
                    </a:cubicBezTo>
                    <a:cubicBezTo>
                      <a:pt x="365" y="12"/>
                      <a:pt x="365" y="12"/>
                      <a:pt x="365" y="12"/>
                    </a:cubicBezTo>
                    <a:cubicBezTo>
                      <a:pt x="364" y="4"/>
                      <a:pt x="364" y="4"/>
                      <a:pt x="364" y="4"/>
                    </a:cubicBezTo>
                    <a:cubicBezTo>
                      <a:pt x="360" y="0"/>
                      <a:pt x="360" y="0"/>
                      <a:pt x="360" y="0"/>
                    </a:cubicBezTo>
                    <a:cubicBezTo>
                      <a:pt x="358" y="2"/>
                      <a:pt x="358" y="2"/>
                      <a:pt x="358" y="2"/>
                    </a:cubicBezTo>
                    <a:cubicBezTo>
                      <a:pt x="356" y="10"/>
                      <a:pt x="356" y="10"/>
                      <a:pt x="356" y="10"/>
                    </a:cubicBezTo>
                    <a:cubicBezTo>
                      <a:pt x="354" y="15"/>
                      <a:pt x="354" y="15"/>
                      <a:pt x="354" y="15"/>
                    </a:cubicBezTo>
                    <a:cubicBezTo>
                      <a:pt x="350" y="18"/>
                      <a:pt x="350" y="18"/>
                      <a:pt x="350" y="18"/>
                    </a:cubicBezTo>
                    <a:cubicBezTo>
                      <a:pt x="349" y="22"/>
                      <a:pt x="349" y="22"/>
                      <a:pt x="349" y="22"/>
                    </a:cubicBezTo>
                    <a:cubicBezTo>
                      <a:pt x="353" y="27"/>
                      <a:pt x="353" y="27"/>
                      <a:pt x="353" y="27"/>
                    </a:cubicBezTo>
                    <a:cubicBezTo>
                      <a:pt x="350" y="29"/>
                      <a:pt x="350" y="29"/>
                      <a:pt x="350" y="29"/>
                    </a:cubicBezTo>
                    <a:cubicBezTo>
                      <a:pt x="348" y="33"/>
                      <a:pt x="348" y="33"/>
                      <a:pt x="348" y="33"/>
                    </a:cubicBezTo>
                    <a:cubicBezTo>
                      <a:pt x="348" y="39"/>
                      <a:pt x="348" y="39"/>
                      <a:pt x="348" y="39"/>
                    </a:cubicBezTo>
                    <a:cubicBezTo>
                      <a:pt x="351" y="44"/>
                      <a:pt x="351" y="44"/>
                      <a:pt x="351" y="44"/>
                    </a:cubicBezTo>
                    <a:cubicBezTo>
                      <a:pt x="350" y="49"/>
                      <a:pt x="350" y="49"/>
                      <a:pt x="350" y="49"/>
                    </a:cubicBezTo>
                    <a:cubicBezTo>
                      <a:pt x="346" y="62"/>
                      <a:pt x="346" y="62"/>
                      <a:pt x="346" y="62"/>
                    </a:cubicBezTo>
                    <a:cubicBezTo>
                      <a:pt x="343" y="81"/>
                      <a:pt x="343" y="81"/>
                      <a:pt x="343" y="81"/>
                    </a:cubicBezTo>
                    <a:cubicBezTo>
                      <a:pt x="336" y="87"/>
                      <a:pt x="336" y="87"/>
                      <a:pt x="336" y="87"/>
                    </a:cubicBezTo>
                    <a:cubicBezTo>
                      <a:pt x="326" y="86"/>
                      <a:pt x="326" y="86"/>
                      <a:pt x="326" y="86"/>
                    </a:cubicBezTo>
                    <a:cubicBezTo>
                      <a:pt x="319" y="81"/>
                      <a:pt x="319" y="81"/>
                      <a:pt x="319" y="81"/>
                    </a:cubicBezTo>
                    <a:cubicBezTo>
                      <a:pt x="315" y="77"/>
                      <a:pt x="315" y="77"/>
                      <a:pt x="315" y="77"/>
                    </a:cubicBezTo>
                    <a:cubicBezTo>
                      <a:pt x="305" y="74"/>
                      <a:pt x="305" y="74"/>
                      <a:pt x="305" y="74"/>
                    </a:cubicBezTo>
                    <a:cubicBezTo>
                      <a:pt x="296" y="66"/>
                      <a:pt x="296" y="66"/>
                      <a:pt x="296" y="66"/>
                    </a:cubicBezTo>
                    <a:cubicBezTo>
                      <a:pt x="295" y="64"/>
                      <a:pt x="295" y="64"/>
                      <a:pt x="295" y="64"/>
                    </a:cubicBezTo>
                    <a:cubicBezTo>
                      <a:pt x="287" y="63"/>
                      <a:pt x="287" y="63"/>
                      <a:pt x="287" y="63"/>
                    </a:cubicBezTo>
                    <a:cubicBezTo>
                      <a:pt x="286" y="60"/>
                      <a:pt x="286" y="60"/>
                      <a:pt x="286" y="60"/>
                    </a:cubicBezTo>
                    <a:cubicBezTo>
                      <a:pt x="280" y="57"/>
                      <a:pt x="280" y="57"/>
                      <a:pt x="280" y="57"/>
                    </a:cubicBezTo>
                    <a:cubicBezTo>
                      <a:pt x="275" y="54"/>
                      <a:pt x="275" y="54"/>
                      <a:pt x="275" y="54"/>
                    </a:cubicBezTo>
                    <a:cubicBezTo>
                      <a:pt x="277" y="49"/>
                      <a:pt x="277" y="49"/>
                      <a:pt x="277" y="49"/>
                    </a:cubicBezTo>
                    <a:cubicBezTo>
                      <a:pt x="280" y="46"/>
                      <a:pt x="280" y="46"/>
                      <a:pt x="280" y="46"/>
                    </a:cubicBezTo>
                    <a:cubicBezTo>
                      <a:pt x="280" y="36"/>
                      <a:pt x="280" y="36"/>
                      <a:pt x="280" y="36"/>
                    </a:cubicBezTo>
                    <a:cubicBezTo>
                      <a:pt x="287" y="33"/>
                      <a:pt x="287" y="33"/>
                      <a:pt x="287" y="33"/>
                    </a:cubicBezTo>
                    <a:cubicBezTo>
                      <a:pt x="290" y="30"/>
                      <a:pt x="290" y="30"/>
                      <a:pt x="290" y="30"/>
                    </a:cubicBezTo>
                    <a:cubicBezTo>
                      <a:pt x="291" y="25"/>
                      <a:pt x="291" y="25"/>
                      <a:pt x="291" y="25"/>
                    </a:cubicBezTo>
                    <a:cubicBezTo>
                      <a:pt x="291" y="19"/>
                      <a:pt x="291" y="19"/>
                      <a:pt x="291" y="19"/>
                    </a:cubicBezTo>
                    <a:cubicBezTo>
                      <a:pt x="287" y="18"/>
                      <a:pt x="287" y="18"/>
                      <a:pt x="287" y="18"/>
                    </a:cubicBezTo>
                    <a:cubicBezTo>
                      <a:pt x="283" y="20"/>
                      <a:pt x="283" y="20"/>
                      <a:pt x="283" y="20"/>
                    </a:cubicBezTo>
                    <a:cubicBezTo>
                      <a:pt x="280" y="18"/>
                      <a:pt x="280" y="18"/>
                      <a:pt x="280" y="18"/>
                    </a:cubicBezTo>
                    <a:cubicBezTo>
                      <a:pt x="269" y="18"/>
                      <a:pt x="269" y="18"/>
                      <a:pt x="269" y="18"/>
                    </a:cubicBezTo>
                    <a:cubicBezTo>
                      <a:pt x="262" y="14"/>
                      <a:pt x="262" y="14"/>
                      <a:pt x="262" y="14"/>
                    </a:cubicBezTo>
                    <a:cubicBezTo>
                      <a:pt x="249" y="14"/>
                      <a:pt x="249" y="14"/>
                      <a:pt x="249" y="14"/>
                    </a:cubicBezTo>
                    <a:cubicBezTo>
                      <a:pt x="243" y="9"/>
                      <a:pt x="243" y="9"/>
                      <a:pt x="243" y="9"/>
                    </a:cubicBezTo>
                    <a:cubicBezTo>
                      <a:pt x="232" y="8"/>
                      <a:pt x="232" y="8"/>
                      <a:pt x="232" y="8"/>
                    </a:cubicBezTo>
                    <a:cubicBezTo>
                      <a:pt x="232" y="11"/>
                      <a:pt x="232" y="11"/>
                      <a:pt x="232" y="11"/>
                    </a:cubicBezTo>
                    <a:cubicBezTo>
                      <a:pt x="241" y="16"/>
                      <a:pt x="241" y="16"/>
                      <a:pt x="241" y="16"/>
                    </a:cubicBezTo>
                    <a:cubicBezTo>
                      <a:pt x="239" y="22"/>
                      <a:pt x="239" y="22"/>
                      <a:pt x="239" y="22"/>
                    </a:cubicBezTo>
                    <a:cubicBezTo>
                      <a:pt x="224" y="21"/>
                      <a:pt x="224" y="21"/>
                      <a:pt x="224" y="21"/>
                    </a:cubicBezTo>
                    <a:cubicBezTo>
                      <a:pt x="217" y="22"/>
                      <a:pt x="217" y="22"/>
                      <a:pt x="217" y="22"/>
                    </a:cubicBezTo>
                    <a:cubicBezTo>
                      <a:pt x="210" y="29"/>
                      <a:pt x="210" y="29"/>
                      <a:pt x="210" y="29"/>
                    </a:cubicBezTo>
                    <a:cubicBezTo>
                      <a:pt x="210" y="33"/>
                      <a:pt x="210" y="33"/>
                      <a:pt x="210" y="33"/>
                    </a:cubicBezTo>
                    <a:cubicBezTo>
                      <a:pt x="207" y="35"/>
                      <a:pt x="207" y="35"/>
                      <a:pt x="207" y="35"/>
                    </a:cubicBezTo>
                    <a:cubicBezTo>
                      <a:pt x="202" y="47"/>
                      <a:pt x="202" y="47"/>
                      <a:pt x="202" y="47"/>
                    </a:cubicBezTo>
                    <a:cubicBezTo>
                      <a:pt x="208" y="54"/>
                      <a:pt x="208" y="54"/>
                      <a:pt x="208" y="54"/>
                    </a:cubicBezTo>
                    <a:cubicBezTo>
                      <a:pt x="209" y="59"/>
                      <a:pt x="209" y="59"/>
                      <a:pt x="209" y="59"/>
                    </a:cubicBezTo>
                    <a:cubicBezTo>
                      <a:pt x="207" y="61"/>
                      <a:pt x="207" y="61"/>
                      <a:pt x="207" y="61"/>
                    </a:cubicBezTo>
                    <a:cubicBezTo>
                      <a:pt x="204" y="57"/>
                      <a:pt x="204" y="57"/>
                      <a:pt x="204" y="57"/>
                    </a:cubicBezTo>
                    <a:cubicBezTo>
                      <a:pt x="199" y="57"/>
                      <a:pt x="199" y="57"/>
                      <a:pt x="199" y="57"/>
                    </a:cubicBezTo>
                    <a:cubicBezTo>
                      <a:pt x="196" y="57"/>
                      <a:pt x="196" y="57"/>
                      <a:pt x="196" y="57"/>
                    </a:cubicBezTo>
                    <a:cubicBezTo>
                      <a:pt x="195" y="53"/>
                      <a:pt x="195" y="53"/>
                      <a:pt x="195" y="53"/>
                    </a:cubicBezTo>
                    <a:cubicBezTo>
                      <a:pt x="193" y="53"/>
                      <a:pt x="193" y="53"/>
                      <a:pt x="193" y="53"/>
                    </a:cubicBezTo>
                    <a:cubicBezTo>
                      <a:pt x="189" y="57"/>
                      <a:pt x="189" y="57"/>
                      <a:pt x="189" y="57"/>
                    </a:cubicBezTo>
                    <a:cubicBezTo>
                      <a:pt x="180" y="39"/>
                      <a:pt x="180" y="39"/>
                      <a:pt x="180" y="39"/>
                    </a:cubicBezTo>
                    <a:cubicBezTo>
                      <a:pt x="175" y="40"/>
                      <a:pt x="175" y="40"/>
                      <a:pt x="175" y="40"/>
                    </a:cubicBezTo>
                    <a:cubicBezTo>
                      <a:pt x="171" y="43"/>
                      <a:pt x="171" y="43"/>
                      <a:pt x="171" y="43"/>
                    </a:cubicBezTo>
                    <a:cubicBezTo>
                      <a:pt x="166" y="43"/>
                      <a:pt x="166" y="43"/>
                      <a:pt x="166" y="43"/>
                    </a:cubicBezTo>
                    <a:cubicBezTo>
                      <a:pt x="162" y="48"/>
                      <a:pt x="162" y="48"/>
                      <a:pt x="162" y="48"/>
                    </a:cubicBezTo>
                    <a:cubicBezTo>
                      <a:pt x="157" y="47"/>
                      <a:pt x="157" y="47"/>
                      <a:pt x="157" y="47"/>
                    </a:cubicBezTo>
                    <a:cubicBezTo>
                      <a:pt x="151" y="52"/>
                      <a:pt x="151" y="52"/>
                      <a:pt x="151" y="52"/>
                    </a:cubicBezTo>
                    <a:cubicBezTo>
                      <a:pt x="151" y="58"/>
                      <a:pt x="151" y="58"/>
                      <a:pt x="151" y="58"/>
                    </a:cubicBezTo>
                    <a:cubicBezTo>
                      <a:pt x="143" y="59"/>
                      <a:pt x="143" y="59"/>
                      <a:pt x="143" y="59"/>
                    </a:cubicBezTo>
                    <a:cubicBezTo>
                      <a:pt x="141" y="73"/>
                      <a:pt x="141" y="73"/>
                      <a:pt x="141" y="73"/>
                    </a:cubicBezTo>
                    <a:cubicBezTo>
                      <a:pt x="136" y="73"/>
                      <a:pt x="136" y="73"/>
                      <a:pt x="136" y="73"/>
                    </a:cubicBezTo>
                    <a:cubicBezTo>
                      <a:pt x="132" y="73"/>
                      <a:pt x="132" y="73"/>
                      <a:pt x="132" y="73"/>
                    </a:cubicBezTo>
                    <a:cubicBezTo>
                      <a:pt x="131" y="76"/>
                      <a:pt x="131" y="76"/>
                      <a:pt x="131" y="76"/>
                    </a:cubicBezTo>
                    <a:cubicBezTo>
                      <a:pt x="134" y="79"/>
                      <a:pt x="134" y="79"/>
                      <a:pt x="134" y="79"/>
                    </a:cubicBezTo>
                    <a:cubicBezTo>
                      <a:pt x="128" y="80"/>
                      <a:pt x="128" y="80"/>
                      <a:pt x="128" y="80"/>
                    </a:cubicBezTo>
                    <a:cubicBezTo>
                      <a:pt x="121" y="73"/>
                      <a:pt x="121" y="73"/>
                      <a:pt x="121" y="73"/>
                    </a:cubicBezTo>
                    <a:cubicBezTo>
                      <a:pt x="117" y="78"/>
                      <a:pt x="117" y="78"/>
                      <a:pt x="117" y="78"/>
                    </a:cubicBezTo>
                    <a:cubicBezTo>
                      <a:pt x="114" y="86"/>
                      <a:pt x="114" y="86"/>
                      <a:pt x="114" y="86"/>
                    </a:cubicBezTo>
                    <a:cubicBezTo>
                      <a:pt x="112" y="92"/>
                      <a:pt x="112" y="92"/>
                      <a:pt x="112" y="92"/>
                    </a:cubicBezTo>
                    <a:cubicBezTo>
                      <a:pt x="116" y="95"/>
                      <a:pt x="116" y="95"/>
                      <a:pt x="116" y="95"/>
                    </a:cubicBezTo>
                    <a:cubicBezTo>
                      <a:pt x="109" y="104"/>
                      <a:pt x="109" y="104"/>
                      <a:pt x="109" y="104"/>
                    </a:cubicBezTo>
                    <a:cubicBezTo>
                      <a:pt x="106" y="107"/>
                      <a:pt x="106" y="107"/>
                      <a:pt x="106" y="107"/>
                    </a:cubicBezTo>
                    <a:cubicBezTo>
                      <a:pt x="94" y="115"/>
                      <a:pt x="94" y="115"/>
                      <a:pt x="94" y="115"/>
                    </a:cubicBezTo>
                    <a:cubicBezTo>
                      <a:pt x="91" y="117"/>
                      <a:pt x="91" y="117"/>
                      <a:pt x="91" y="117"/>
                    </a:cubicBezTo>
                    <a:cubicBezTo>
                      <a:pt x="78" y="117"/>
                      <a:pt x="78" y="117"/>
                      <a:pt x="78" y="117"/>
                    </a:cubicBezTo>
                    <a:cubicBezTo>
                      <a:pt x="75" y="121"/>
                      <a:pt x="75" y="121"/>
                      <a:pt x="75" y="121"/>
                    </a:cubicBezTo>
                    <a:cubicBezTo>
                      <a:pt x="67" y="123"/>
                      <a:pt x="67" y="123"/>
                      <a:pt x="67" y="123"/>
                    </a:cubicBezTo>
                    <a:cubicBezTo>
                      <a:pt x="61" y="129"/>
                      <a:pt x="61" y="129"/>
                      <a:pt x="61" y="129"/>
                    </a:cubicBezTo>
                    <a:cubicBezTo>
                      <a:pt x="55" y="130"/>
                      <a:pt x="55" y="130"/>
                      <a:pt x="55" y="130"/>
                    </a:cubicBezTo>
                    <a:cubicBezTo>
                      <a:pt x="51" y="127"/>
                      <a:pt x="51" y="127"/>
                      <a:pt x="51" y="127"/>
                    </a:cubicBezTo>
                    <a:cubicBezTo>
                      <a:pt x="46" y="128"/>
                      <a:pt x="46" y="128"/>
                      <a:pt x="46" y="128"/>
                    </a:cubicBezTo>
                    <a:cubicBezTo>
                      <a:pt x="36" y="137"/>
                      <a:pt x="36" y="137"/>
                      <a:pt x="36" y="137"/>
                    </a:cubicBezTo>
                    <a:cubicBezTo>
                      <a:pt x="34" y="138"/>
                      <a:pt x="34" y="138"/>
                      <a:pt x="34" y="138"/>
                    </a:cubicBezTo>
                    <a:cubicBezTo>
                      <a:pt x="26" y="141"/>
                      <a:pt x="26" y="141"/>
                      <a:pt x="26" y="141"/>
                    </a:cubicBezTo>
                    <a:cubicBezTo>
                      <a:pt x="20" y="148"/>
                      <a:pt x="20" y="148"/>
                      <a:pt x="20" y="148"/>
                    </a:cubicBezTo>
                    <a:cubicBezTo>
                      <a:pt x="19" y="144"/>
                      <a:pt x="19" y="144"/>
                      <a:pt x="19" y="144"/>
                    </a:cubicBezTo>
                    <a:cubicBezTo>
                      <a:pt x="16" y="143"/>
                      <a:pt x="16" y="143"/>
                      <a:pt x="16" y="143"/>
                    </a:cubicBezTo>
                    <a:cubicBezTo>
                      <a:pt x="15" y="146"/>
                      <a:pt x="15" y="146"/>
                      <a:pt x="15" y="146"/>
                    </a:cubicBezTo>
                    <a:cubicBezTo>
                      <a:pt x="9" y="173"/>
                      <a:pt x="9" y="173"/>
                      <a:pt x="9" y="173"/>
                    </a:cubicBezTo>
                    <a:cubicBezTo>
                      <a:pt x="12" y="182"/>
                      <a:pt x="12" y="182"/>
                      <a:pt x="12" y="182"/>
                    </a:cubicBezTo>
                    <a:cubicBezTo>
                      <a:pt x="17" y="197"/>
                      <a:pt x="17" y="197"/>
                      <a:pt x="17" y="197"/>
                    </a:cubicBezTo>
                    <a:cubicBezTo>
                      <a:pt x="17" y="201"/>
                      <a:pt x="17" y="201"/>
                      <a:pt x="17" y="201"/>
                    </a:cubicBezTo>
                    <a:cubicBezTo>
                      <a:pt x="15" y="202"/>
                      <a:pt x="15" y="202"/>
                      <a:pt x="15" y="202"/>
                    </a:cubicBezTo>
                    <a:cubicBezTo>
                      <a:pt x="11" y="195"/>
                      <a:pt x="11" y="195"/>
                      <a:pt x="11" y="195"/>
                    </a:cubicBezTo>
                    <a:cubicBezTo>
                      <a:pt x="9" y="195"/>
                      <a:pt x="9" y="195"/>
                      <a:pt x="9" y="195"/>
                    </a:cubicBezTo>
                    <a:cubicBezTo>
                      <a:pt x="10" y="198"/>
                      <a:pt x="10" y="198"/>
                      <a:pt x="10" y="198"/>
                    </a:cubicBezTo>
                    <a:cubicBezTo>
                      <a:pt x="13" y="205"/>
                      <a:pt x="13" y="205"/>
                      <a:pt x="13" y="205"/>
                    </a:cubicBezTo>
                    <a:cubicBezTo>
                      <a:pt x="11" y="207"/>
                      <a:pt x="11" y="207"/>
                      <a:pt x="11" y="207"/>
                    </a:cubicBezTo>
                    <a:cubicBezTo>
                      <a:pt x="3" y="193"/>
                      <a:pt x="3" y="193"/>
                      <a:pt x="3" y="193"/>
                    </a:cubicBezTo>
                    <a:cubicBezTo>
                      <a:pt x="0" y="193"/>
                      <a:pt x="0" y="193"/>
                      <a:pt x="0" y="193"/>
                    </a:cubicBezTo>
                    <a:cubicBezTo>
                      <a:pt x="0" y="195"/>
                      <a:pt x="0" y="195"/>
                      <a:pt x="0" y="195"/>
                    </a:cubicBezTo>
                    <a:cubicBezTo>
                      <a:pt x="11" y="212"/>
                      <a:pt x="11" y="212"/>
                      <a:pt x="11" y="212"/>
                    </a:cubicBezTo>
                    <a:cubicBezTo>
                      <a:pt x="12" y="217"/>
                      <a:pt x="12" y="217"/>
                      <a:pt x="12" y="217"/>
                    </a:cubicBezTo>
                    <a:cubicBezTo>
                      <a:pt x="16" y="224"/>
                      <a:pt x="16" y="224"/>
                      <a:pt x="16" y="224"/>
                    </a:cubicBezTo>
                    <a:cubicBezTo>
                      <a:pt x="17" y="228"/>
                      <a:pt x="17" y="228"/>
                      <a:pt x="17" y="228"/>
                    </a:cubicBezTo>
                    <a:cubicBezTo>
                      <a:pt x="24" y="237"/>
                      <a:pt x="24" y="237"/>
                      <a:pt x="24" y="237"/>
                    </a:cubicBezTo>
                    <a:cubicBezTo>
                      <a:pt x="25" y="241"/>
                      <a:pt x="25" y="241"/>
                      <a:pt x="25" y="241"/>
                    </a:cubicBezTo>
                    <a:cubicBezTo>
                      <a:pt x="25" y="261"/>
                      <a:pt x="25" y="261"/>
                      <a:pt x="25" y="261"/>
                    </a:cubicBezTo>
                    <a:cubicBezTo>
                      <a:pt x="31" y="268"/>
                      <a:pt x="31" y="268"/>
                      <a:pt x="31" y="268"/>
                    </a:cubicBezTo>
                    <a:cubicBezTo>
                      <a:pt x="33" y="275"/>
                      <a:pt x="33" y="275"/>
                      <a:pt x="33" y="275"/>
                    </a:cubicBezTo>
                    <a:cubicBezTo>
                      <a:pt x="36" y="285"/>
                      <a:pt x="36" y="285"/>
                      <a:pt x="36" y="285"/>
                    </a:cubicBezTo>
                    <a:cubicBezTo>
                      <a:pt x="34" y="290"/>
                      <a:pt x="34" y="290"/>
                      <a:pt x="34" y="290"/>
                    </a:cubicBezTo>
                    <a:cubicBezTo>
                      <a:pt x="32" y="303"/>
                      <a:pt x="32" y="303"/>
                      <a:pt x="32" y="303"/>
                    </a:cubicBezTo>
                    <a:cubicBezTo>
                      <a:pt x="27" y="305"/>
                      <a:pt x="27" y="305"/>
                      <a:pt x="27" y="305"/>
                    </a:cubicBezTo>
                    <a:cubicBezTo>
                      <a:pt x="25" y="310"/>
                      <a:pt x="25" y="310"/>
                      <a:pt x="25" y="310"/>
                    </a:cubicBezTo>
                    <a:cubicBezTo>
                      <a:pt x="28" y="317"/>
                      <a:pt x="28" y="317"/>
                      <a:pt x="28" y="317"/>
                    </a:cubicBezTo>
                    <a:cubicBezTo>
                      <a:pt x="39" y="319"/>
                      <a:pt x="39" y="319"/>
                      <a:pt x="39" y="319"/>
                    </a:cubicBezTo>
                    <a:cubicBezTo>
                      <a:pt x="43" y="325"/>
                      <a:pt x="43" y="325"/>
                      <a:pt x="43" y="325"/>
                    </a:cubicBezTo>
                    <a:cubicBezTo>
                      <a:pt x="55" y="326"/>
                      <a:pt x="55" y="326"/>
                      <a:pt x="55" y="326"/>
                    </a:cubicBezTo>
                    <a:cubicBezTo>
                      <a:pt x="68" y="326"/>
                      <a:pt x="68" y="326"/>
                      <a:pt x="68" y="326"/>
                    </a:cubicBezTo>
                    <a:cubicBezTo>
                      <a:pt x="70" y="325"/>
                      <a:pt x="70" y="325"/>
                      <a:pt x="70" y="325"/>
                    </a:cubicBezTo>
                    <a:cubicBezTo>
                      <a:pt x="71" y="319"/>
                      <a:pt x="71" y="319"/>
                      <a:pt x="71" y="319"/>
                    </a:cubicBezTo>
                    <a:cubicBezTo>
                      <a:pt x="79" y="317"/>
                      <a:pt x="79" y="317"/>
                      <a:pt x="79" y="317"/>
                    </a:cubicBezTo>
                    <a:cubicBezTo>
                      <a:pt x="83" y="313"/>
                      <a:pt x="83" y="313"/>
                      <a:pt x="83" y="313"/>
                    </a:cubicBezTo>
                    <a:cubicBezTo>
                      <a:pt x="94" y="310"/>
                      <a:pt x="94" y="310"/>
                      <a:pt x="94" y="310"/>
                    </a:cubicBezTo>
                    <a:cubicBezTo>
                      <a:pt x="98" y="307"/>
                      <a:pt x="98" y="307"/>
                      <a:pt x="98" y="307"/>
                    </a:cubicBezTo>
                    <a:cubicBezTo>
                      <a:pt x="117" y="307"/>
                      <a:pt x="117" y="307"/>
                      <a:pt x="117" y="307"/>
                    </a:cubicBezTo>
                    <a:cubicBezTo>
                      <a:pt x="120" y="309"/>
                      <a:pt x="120" y="309"/>
                      <a:pt x="120" y="309"/>
                    </a:cubicBezTo>
                    <a:cubicBezTo>
                      <a:pt x="128" y="309"/>
                      <a:pt x="128" y="309"/>
                      <a:pt x="128" y="309"/>
                    </a:cubicBezTo>
                    <a:cubicBezTo>
                      <a:pt x="135" y="305"/>
                      <a:pt x="135" y="305"/>
                      <a:pt x="135" y="305"/>
                    </a:cubicBezTo>
                    <a:cubicBezTo>
                      <a:pt x="135" y="301"/>
                      <a:pt x="135" y="301"/>
                      <a:pt x="135" y="301"/>
                    </a:cubicBezTo>
                    <a:cubicBezTo>
                      <a:pt x="145" y="294"/>
                      <a:pt x="145" y="294"/>
                      <a:pt x="145" y="294"/>
                    </a:cubicBezTo>
                    <a:cubicBezTo>
                      <a:pt x="152" y="294"/>
                      <a:pt x="152" y="294"/>
                      <a:pt x="152" y="294"/>
                    </a:cubicBezTo>
                    <a:cubicBezTo>
                      <a:pt x="162" y="286"/>
                      <a:pt x="162" y="286"/>
                      <a:pt x="162" y="286"/>
                    </a:cubicBezTo>
                    <a:cubicBezTo>
                      <a:pt x="179" y="284"/>
                      <a:pt x="179" y="284"/>
                      <a:pt x="179" y="284"/>
                    </a:cubicBezTo>
                    <a:cubicBezTo>
                      <a:pt x="196" y="278"/>
                      <a:pt x="196" y="278"/>
                      <a:pt x="196" y="278"/>
                    </a:cubicBezTo>
                    <a:cubicBezTo>
                      <a:pt x="222" y="275"/>
                      <a:pt x="222" y="275"/>
                      <a:pt x="222" y="275"/>
                    </a:cubicBezTo>
                    <a:cubicBezTo>
                      <a:pt x="236" y="285"/>
                      <a:pt x="236" y="285"/>
                      <a:pt x="236" y="285"/>
                    </a:cubicBezTo>
                    <a:cubicBezTo>
                      <a:pt x="243" y="283"/>
                      <a:pt x="243" y="283"/>
                      <a:pt x="243" y="283"/>
                    </a:cubicBezTo>
                    <a:cubicBezTo>
                      <a:pt x="255" y="287"/>
                      <a:pt x="255" y="287"/>
                      <a:pt x="255" y="287"/>
                    </a:cubicBezTo>
                    <a:cubicBezTo>
                      <a:pt x="261" y="299"/>
                      <a:pt x="261" y="299"/>
                      <a:pt x="261" y="299"/>
                    </a:cubicBezTo>
                    <a:cubicBezTo>
                      <a:pt x="268" y="305"/>
                      <a:pt x="268" y="305"/>
                      <a:pt x="268" y="305"/>
                    </a:cubicBezTo>
                    <a:cubicBezTo>
                      <a:pt x="269" y="313"/>
                      <a:pt x="269" y="313"/>
                      <a:pt x="269" y="313"/>
                    </a:cubicBezTo>
                    <a:cubicBezTo>
                      <a:pt x="267" y="317"/>
                      <a:pt x="267" y="317"/>
                      <a:pt x="267" y="317"/>
                    </a:cubicBezTo>
                    <a:cubicBezTo>
                      <a:pt x="269" y="320"/>
                      <a:pt x="269" y="320"/>
                      <a:pt x="269" y="320"/>
                    </a:cubicBezTo>
                    <a:cubicBezTo>
                      <a:pt x="279" y="324"/>
                      <a:pt x="279" y="324"/>
                      <a:pt x="279" y="324"/>
                    </a:cubicBezTo>
                    <a:cubicBezTo>
                      <a:pt x="285" y="319"/>
                      <a:pt x="285" y="319"/>
                      <a:pt x="285" y="319"/>
                    </a:cubicBezTo>
                    <a:cubicBezTo>
                      <a:pt x="284" y="314"/>
                      <a:pt x="284" y="314"/>
                      <a:pt x="284" y="314"/>
                    </a:cubicBezTo>
                    <a:cubicBezTo>
                      <a:pt x="294" y="302"/>
                      <a:pt x="294" y="302"/>
                      <a:pt x="294" y="302"/>
                    </a:cubicBezTo>
                    <a:cubicBezTo>
                      <a:pt x="298" y="299"/>
                      <a:pt x="298" y="299"/>
                      <a:pt x="298" y="299"/>
                    </a:cubicBezTo>
                    <a:cubicBezTo>
                      <a:pt x="299" y="294"/>
                      <a:pt x="299" y="294"/>
                      <a:pt x="299" y="294"/>
                    </a:cubicBezTo>
                    <a:cubicBezTo>
                      <a:pt x="305" y="295"/>
                      <a:pt x="305" y="295"/>
                      <a:pt x="305" y="295"/>
                    </a:cubicBezTo>
                    <a:cubicBezTo>
                      <a:pt x="305" y="303"/>
                      <a:pt x="305" y="303"/>
                      <a:pt x="305" y="303"/>
                    </a:cubicBezTo>
                    <a:cubicBezTo>
                      <a:pt x="299" y="310"/>
                      <a:pt x="299" y="310"/>
                      <a:pt x="299" y="310"/>
                    </a:cubicBezTo>
                    <a:cubicBezTo>
                      <a:pt x="298" y="319"/>
                      <a:pt x="298" y="319"/>
                      <a:pt x="298" y="319"/>
                    </a:cubicBezTo>
                    <a:cubicBezTo>
                      <a:pt x="294" y="322"/>
                      <a:pt x="294" y="322"/>
                      <a:pt x="294" y="322"/>
                    </a:cubicBezTo>
                    <a:cubicBezTo>
                      <a:pt x="291" y="325"/>
                      <a:pt x="291" y="325"/>
                      <a:pt x="291" y="325"/>
                    </a:cubicBezTo>
                    <a:cubicBezTo>
                      <a:pt x="291" y="330"/>
                      <a:pt x="291" y="330"/>
                      <a:pt x="291" y="330"/>
                    </a:cubicBezTo>
                    <a:cubicBezTo>
                      <a:pt x="298" y="330"/>
                      <a:pt x="298" y="330"/>
                      <a:pt x="298" y="330"/>
                    </a:cubicBezTo>
                    <a:cubicBezTo>
                      <a:pt x="304" y="324"/>
                      <a:pt x="304" y="324"/>
                      <a:pt x="304" y="324"/>
                    </a:cubicBezTo>
                    <a:cubicBezTo>
                      <a:pt x="304" y="319"/>
                      <a:pt x="304" y="319"/>
                      <a:pt x="304" y="319"/>
                    </a:cubicBezTo>
                    <a:cubicBezTo>
                      <a:pt x="310" y="319"/>
                      <a:pt x="310" y="319"/>
                      <a:pt x="310" y="319"/>
                    </a:cubicBezTo>
                    <a:cubicBezTo>
                      <a:pt x="314" y="325"/>
                      <a:pt x="314" y="325"/>
                      <a:pt x="314" y="325"/>
                    </a:cubicBezTo>
                    <a:cubicBezTo>
                      <a:pt x="306" y="329"/>
                      <a:pt x="306" y="329"/>
                      <a:pt x="306" y="329"/>
                    </a:cubicBezTo>
                    <a:cubicBezTo>
                      <a:pt x="309" y="334"/>
                      <a:pt x="309" y="334"/>
                      <a:pt x="309" y="334"/>
                    </a:cubicBezTo>
                    <a:cubicBezTo>
                      <a:pt x="319" y="337"/>
                      <a:pt x="319" y="337"/>
                      <a:pt x="319" y="337"/>
                    </a:cubicBezTo>
                    <a:cubicBezTo>
                      <a:pt x="322" y="342"/>
                      <a:pt x="322" y="342"/>
                      <a:pt x="322" y="342"/>
                    </a:cubicBezTo>
                    <a:cubicBezTo>
                      <a:pt x="326" y="347"/>
                      <a:pt x="326" y="347"/>
                      <a:pt x="326" y="347"/>
                    </a:cubicBezTo>
                    <a:cubicBezTo>
                      <a:pt x="324" y="355"/>
                      <a:pt x="324" y="355"/>
                      <a:pt x="324" y="355"/>
                    </a:cubicBezTo>
                    <a:cubicBezTo>
                      <a:pt x="330" y="360"/>
                      <a:pt x="330" y="360"/>
                      <a:pt x="330" y="360"/>
                    </a:cubicBezTo>
                    <a:cubicBezTo>
                      <a:pt x="332" y="366"/>
                      <a:pt x="332" y="366"/>
                      <a:pt x="332" y="366"/>
                    </a:cubicBezTo>
                    <a:cubicBezTo>
                      <a:pt x="338" y="370"/>
                      <a:pt x="338" y="370"/>
                      <a:pt x="338" y="370"/>
                    </a:cubicBezTo>
                    <a:cubicBezTo>
                      <a:pt x="345" y="372"/>
                      <a:pt x="345" y="372"/>
                      <a:pt x="345" y="372"/>
                    </a:cubicBezTo>
                    <a:cubicBezTo>
                      <a:pt x="348" y="375"/>
                      <a:pt x="348" y="375"/>
                      <a:pt x="348" y="375"/>
                    </a:cubicBezTo>
                    <a:cubicBezTo>
                      <a:pt x="348" y="375"/>
                      <a:pt x="351" y="374"/>
                      <a:pt x="353" y="375"/>
                    </a:cubicBezTo>
                    <a:cubicBezTo>
                      <a:pt x="354" y="375"/>
                      <a:pt x="375" y="383"/>
                      <a:pt x="375" y="383"/>
                    </a:cubicBezTo>
                    <a:cubicBezTo>
                      <a:pt x="375" y="376"/>
                      <a:pt x="375" y="376"/>
                      <a:pt x="375" y="376"/>
                    </a:cubicBezTo>
                    <a:cubicBezTo>
                      <a:pt x="381" y="373"/>
                      <a:pt x="381" y="373"/>
                      <a:pt x="381" y="373"/>
                    </a:cubicBezTo>
                    <a:cubicBezTo>
                      <a:pt x="385" y="365"/>
                      <a:pt x="385" y="365"/>
                      <a:pt x="385" y="365"/>
                    </a:cubicBezTo>
                    <a:cubicBezTo>
                      <a:pt x="395" y="366"/>
                      <a:pt x="395" y="366"/>
                      <a:pt x="395" y="366"/>
                    </a:cubicBezTo>
                    <a:cubicBezTo>
                      <a:pt x="394" y="374"/>
                      <a:pt x="394" y="374"/>
                      <a:pt x="394" y="374"/>
                    </a:cubicBezTo>
                    <a:cubicBezTo>
                      <a:pt x="400" y="380"/>
                      <a:pt x="400" y="380"/>
                      <a:pt x="400" y="380"/>
                    </a:cubicBezTo>
                    <a:cubicBezTo>
                      <a:pt x="410" y="379"/>
                      <a:pt x="410" y="379"/>
                      <a:pt x="410" y="379"/>
                    </a:cubicBezTo>
                    <a:cubicBezTo>
                      <a:pt x="418" y="375"/>
                      <a:pt x="418" y="375"/>
                      <a:pt x="418" y="375"/>
                    </a:cubicBezTo>
                    <a:lnTo>
                      <a:pt x="419"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3" name="Freeform 209"/>
              <p:cNvSpPr/>
              <p:nvPr/>
            </p:nvSpPr>
            <p:spPr bwMode="auto">
              <a:xfrm>
                <a:off x="7921622" y="5416561"/>
                <a:ext cx="7938" cy="12700"/>
              </a:xfrm>
              <a:custGeom>
                <a:avLst/>
                <a:gdLst>
                  <a:gd name="T0" fmla="*/ 0 w 5"/>
                  <a:gd name="T1" fmla="*/ 6350 h 8"/>
                  <a:gd name="T2" fmla="*/ 0 w 5"/>
                  <a:gd name="T3" fmla="*/ 1588 h 8"/>
                  <a:gd name="T4" fmla="*/ 3175 w 5"/>
                  <a:gd name="T5" fmla="*/ 0 h 8"/>
                  <a:gd name="T6" fmla="*/ 7938 w 5"/>
                  <a:gd name="T7" fmla="*/ 6350 h 8"/>
                  <a:gd name="T8" fmla="*/ 3175 w 5"/>
                  <a:gd name="T9" fmla="*/ 12700 h 8"/>
                  <a:gd name="T10" fmla="*/ 0 w 5"/>
                  <a:gd name="T11" fmla="*/ 635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4"/>
                    </a:moveTo>
                    <a:lnTo>
                      <a:pt x="0" y="1"/>
                    </a:lnTo>
                    <a:lnTo>
                      <a:pt x="2" y="0"/>
                    </a:lnTo>
                    <a:lnTo>
                      <a:pt x="5" y="4"/>
                    </a:lnTo>
                    <a:lnTo>
                      <a:pt x="2"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4" name="Freeform 210"/>
              <p:cNvSpPr/>
              <p:nvPr/>
            </p:nvSpPr>
            <p:spPr bwMode="auto">
              <a:xfrm>
                <a:off x="8023222" y="5418148"/>
                <a:ext cx="11113" cy="14288"/>
              </a:xfrm>
              <a:custGeom>
                <a:avLst/>
                <a:gdLst>
                  <a:gd name="T0" fmla="*/ 0 w 7"/>
                  <a:gd name="T1" fmla="*/ 6350 h 9"/>
                  <a:gd name="T2" fmla="*/ 3175 w 7"/>
                  <a:gd name="T3" fmla="*/ 0 h 9"/>
                  <a:gd name="T4" fmla="*/ 7938 w 7"/>
                  <a:gd name="T5" fmla="*/ 1588 h 9"/>
                  <a:gd name="T6" fmla="*/ 11113 w 7"/>
                  <a:gd name="T7" fmla="*/ 14288 h 9"/>
                  <a:gd name="T8" fmla="*/ 3175 w 7"/>
                  <a:gd name="T9" fmla="*/ 14288 h 9"/>
                  <a:gd name="T10" fmla="*/ 0 w 7"/>
                  <a:gd name="T11" fmla="*/ 7938 h 9"/>
                  <a:gd name="T12" fmla="*/ 0 w 7"/>
                  <a:gd name="T13" fmla="*/ 635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0" y="4"/>
                    </a:moveTo>
                    <a:lnTo>
                      <a:pt x="2" y="0"/>
                    </a:lnTo>
                    <a:lnTo>
                      <a:pt x="5" y="1"/>
                    </a:lnTo>
                    <a:lnTo>
                      <a:pt x="7" y="9"/>
                    </a:lnTo>
                    <a:lnTo>
                      <a:pt x="2" y="9"/>
                    </a:lnTo>
                    <a:lnTo>
                      <a:pt x="0" y="5"/>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5" name="Freeform 211"/>
              <p:cNvSpPr/>
              <p:nvPr/>
            </p:nvSpPr>
            <p:spPr bwMode="auto">
              <a:xfrm>
                <a:off x="7939084" y="5448311"/>
                <a:ext cx="95250" cy="98425"/>
              </a:xfrm>
              <a:custGeom>
                <a:avLst/>
                <a:gdLst>
                  <a:gd name="T0" fmla="*/ 95250 w 60"/>
                  <a:gd name="T1" fmla="*/ 4763 h 62"/>
                  <a:gd name="T2" fmla="*/ 87313 w 60"/>
                  <a:gd name="T3" fmla="*/ 3175 h 62"/>
                  <a:gd name="T4" fmla="*/ 79375 w 60"/>
                  <a:gd name="T5" fmla="*/ 4763 h 62"/>
                  <a:gd name="T6" fmla="*/ 65088 w 60"/>
                  <a:gd name="T7" fmla="*/ 14288 h 62"/>
                  <a:gd name="T8" fmla="*/ 50800 w 60"/>
                  <a:gd name="T9" fmla="*/ 19050 h 62"/>
                  <a:gd name="T10" fmla="*/ 30163 w 60"/>
                  <a:gd name="T11" fmla="*/ 11113 h 62"/>
                  <a:gd name="T12" fmla="*/ 12700 w 60"/>
                  <a:gd name="T13" fmla="*/ 3175 h 62"/>
                  <a:gd name="T14" fmla="*/ 4763 w 60"/>
                  <a:gd name="T15" fmla="*/ 0 h 62"/>
                  <a:gd name="T16" fmla="*/ 0 w 60"/>
                  <a:gd name="T17" fmla="*/ 7938 h 62"/>
                  <a:gd name="T18" fmla="*/ 6350 w 60"/>
                  <a:gd name="T19" fmla="*/ 22225 h 62"/>
                  <a:gd name="T20" fmla="*/ 14288 w 60"/>
                  <a:gd name="T21" fmla="*/ 33338 h 62"/>
                  <a:gd name="T22" fmla="*/ 15875 w 60"/>
                  <a:gd name="T23" fmla="*/ 61913 h 62"/>
                  <a:gd name="T24" fmla="*/ 26988 w 60"/>
                  <a:gd name="T25" fmla="*/ 73025 h 62"/>
                  <a:gd name="T26" fmla="*/ 34925 w 60"/>
                  <a:gd name="T27" fmla="*/ 88900 h 62"/>
                  <a:gd name="T28" fmla="*/ 41275 w 60"/>
                  <a:gd name="T29" fmla="*/ 98425 h 62"/>
                  <a:gd name="T30" fmla="*/ 63500 w 60"/>
                  <a:gd name="T31" fmla="*/ 93663 h 62"/>
                  <a:gd name="T32" fmla="*/ 69850 w 60"/>
                  <a:gd name="T33" fmla="*/ 80963 h 62"/>
                  <a:gd name="T34" fmla="*/ 79375 w 60"/>
                  <a:gd name="T35" fmla="*/ 80963 h 62"/>
                  <a:gd name="T36" fmla="*/ 84138 w 60"/>
                  <a:gd name="T37" fmla="*/ 65088 h 62"/>
                  <a:gd name="T38" fmla="*/ 93663 w 60"/>
                  <a:gd name="T39" fmla="*/ 55563 h 62"/>
                  <a:gd name="T40" fmla="*/ 95250 w 60"/>
                  <a:gd name="T41" fmla="*/ 28575 h 62"/>
                  <a:gd name="T42" fmla="*/ 95250 w 60"/>
                  <a:gd name="T43" fmla="*/ 4763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62">
                    <a:moveTo>
                      <a:pt x="60" y="3"/>
                    </a:moveTo>
                    <a:lnTo>
                      <a:pt x="55" y="2"/>
                    </a:lnTo>
                    <a:lnTo>
                      <a:pt x="50" y="3"/>
                    </a:lnTo>
                    <a:lnTo>
                      <a:pt x="41" y="9"/>
                    </a:lnTo>
                    <a:lnTo>
                      <a:pt x="32" y="12"/>
                    </a:lnTo>
                    <a:lnTo>
                      <a:pt x="19" y="7"/>
                    </a:lnTo>
                    <a:lnTo>
                      <a:pt x="8" y="2"/>
                    </a:lnTo>
                    <a:lnTo>
                      <a:pt x="3" y="0"/>
                    </a:lnTo>
                    <a:lnTo>
                      <a:pt x="0" y="5"/>
                    </a:lnTo>
                    <a:lnTo>
                      <a:pt x="4" y="14"/>
                    </a:lnTo>
                    <a:lnTo>
                      <a:pt x="9" y="21"/>
                    </a:lnTo>
                    <a:lnTo>
                      <a:pt x="10" y="39"/>
                    </a:lnTo>
                    <a:lnTo>
                      <a:pt x="17" y="46"/>
                    </a:lnTo>
                    <a:lnTo>
                      <a:pt x="22" y="56"/>
                    </a:lnTo>
                    <a:lnTo>
                      <a:pt x="26" y="62"/>
                    </a:lnTo>
                    <a:lnTo>
                      <a:pt x="40" y="59"/>
                    </a:lnTo>
                    <a:lnTo>
                      <a:pt x="44" y="51"/>
                    </a:lnTo>
                    <a:lnTo>
                      <a:pt x="50" y="51"/>
                    </a:lnTo>
                    <a:lnTo>
                      <a:pt x="53" y="41"/>
                    </a:lnTo>
                    <a:lnTo>
                      <a:pt x="59" y="35"/>
                    </a:lnTo>
                    <a:lnTo>
                      <a:pt x="60" y="18"/>
                    </a:lnTo>
                    <a:lnTo>
                      <a:pt x="6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6" name="Freeform 212"/>
              <p:cNvSpPr/>
              <p:nvPr/>
            </p:nvSpPr>
            <p:spPr bwMode="auto">
              <a:xfrm>
                <a:off x="4370386" y="2941644"/>
                <a:ext cx="11113" cy="4763"/>
              </a:xfrm>
              <a:custGeom>
                <a:avLst/>
                <a:gdLst>
                  <a:gd name="T0" fmla="*/ 0 w 7"/>
                  <a:gd name="T1" fmla="*/ 3175 h 3"/>
                  <a:gd name="T2" fmla="*/ 7938 w 7"/>
                  <a:gd name="T3" fmla="*/ 0 h 3"/>
                  <a:gd name="T4" fmla="*/ 11113 w 7"/>
                  <a:gd name="T5" fmla="*/ 4763 h 3"/>
                  <a:gd name="T6" fmla="*/ 6350 w 7"/>
                  <a:gd name="T7" fmla="*/ 4763 h 3"/>
                  <a:gd name="T8" fmla="*/ 0 w 7"/>
                  <a:gd name="T9" fmla="*/ 317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0" y="2"/>
                    </a:moveTo>
                    <a:lnTo>
                      <a:pt x="5" y="0"/>
                    </a:lnTo>
                    <a:lnTo>
                      <a:pt x="7" y="3"/>
                    </a:lnTo>
                    <a:lnTo>
                      <a:pt x="4" y="3"/>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7" name="Freeform 213"/>
              <p:cNvSpPr/>
              <p:nvPr/>
            </p:nvSpPr>
            <p:spPr bwMode="auto">
              <a:xfrm>
                <a:off x="8399458" y="2560643"/>
                <a:ext cx="30163" cy="34925"/>
              </a:xfrm>
              <a:custGeom>
                <a:avLst/>
                <a:gdLst>
                  <a:gd name="T0" fmla="*/ 0 w 19"/>
                  <a:gd name="T1" fmla="*/ 34925 h 22"/>
                  <a:gd name="T2" fmla="*/ 0 w 19"/>
                  <a:gd name="T3" fmla="*/ 26988 h 22"/>
                  <a:gd name="T4" fmla="*/ 7938 w 19"/>
                  <a:gd name="T5" fmla="*/ 22225 h 22"/>
                  <a:gd name="T6" fmla="*/ 9525 w 19"/>
                  <a:gd name="T7" fmla="*/ 11113 h 22"/>
                  <a:gd name="T8" fmla="*/ 26988 w 19"/>
                  <a:gd name="T9" fmla="*/ 0 h 22"/>
                  <a:gd name="T10" fmla="*/ 30163 w 19"/>
                  <a:gd name="T11" fmla="*/ 20638 h 22"/>
                  <a:gd name="T12" fmla="*/ 9525 w 19"/>
                  <a:gd name="T13" fmla="*/ 34925 h 22"/>
                  <a:gd name="T14" fmla="*/ 0 w 19"/>
                  <a:gd name="T15" fmla="*/ 34925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22">
                    <a:moveTo>
                      <a:pt x="0" y="22"/>
                    </a:moveTo>
                    <a:lnTo>
                      <a:pt x="0" y="17"/>
                    </a:lnTo>
                    <a:lnTo>
                      <a:pt x="5" y="14"/>
                    </a:lnTo>
                    <a:lnTo>
                      <a:pt x="6" y="7"/>
                    </a:lnTo>
                    <a:lnTo>
                      <a:pt x="17" y="0"/>
                    </a:lnTo>
                    <a:lnTo>
                      <a:pt x="19" y="13"/>
                    </a:lnTo>
                    <a:lnTo>
                      <a:pt x="6"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8" name="Freeform 215"/>
              <p:cNvSpPr/>
              <p:nvPr/>
            </p:nvSpPr>
            <p:spPr bwMode="auto">
              <a:xfrm>
                <a:off x="8453435" y="2735270"/>
                <a:ext cx="30163" cy="33338"/>
              </a:xfrm>
              <a:custGeom>
                <a:avLst/>
                <a:gdLst>
                  <a:gd name="T0" fmla="*/ 0 w 19"/>
                  <a:gd name="T1" fmla="*/ 7938 h 21"/>
                  <a:gd name="T2" fmla="*/ 6350 w 19"/>
                  <a:gd name="T3" fmla="*/ 0 h 21"/>
                  <a:gd name="T4" fmla="*/ 15875 w 19"/>
                  <a:gd name="T5" fmla="*/ 6350 h 21"/>
                  <a:gd name="T6" fmla="*/ 30163 w 19"/>
                  <a:gd name="T7" fmla="*/ 26988 h 21"/>
                  <a:gd name="T8" fmla="*/ 30163 w 19"/>
                  <a:gd name="T9" fmla="*/ 33338 h 21"/>
                  <a:gd name="T10" fmla="*/ 14288 w 19"/>
                  <a:gd name="T11" fmla="*/ 26988 h 21"/>
                  <a:gd name="T12" fmla="*/ 0 w 19"/>
                  <a:gd name="T13" fmla="*/ 7938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0" y="5"/>
                    </a:moveTo>
                    <a:lnTo>
                      <a:pt x="4" y="0"/>
                    </a:lnTo>
                    <a:lnTo>
                      <a:pt x="10" y="4"/>
                    </a:lnTo>
                    <a:lnTo>
                      <a:pt x="19" y="17"/>
                    </a:lnTo>
                    <a:lnTo>
                      <a:pt x="19" y="21"/>
                    </a:lnTo>
                    <a:lnTo>
                      <a:pt x="9" y="17"/>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09" name="Freeform 216"/>
              <p:cNvSpPr/>
              <p:nvPr/>
            </p:nvSpPr>
            <p:spPr bwMode="auto">
              <a:xfrm>
                <a:off x="8493122" y="2754320"/>
                <a:ext cx="26988" cy="19050"/>
              </a:xfrm>
              <a:custGeom>
                <a:avLst/>
                <a:gdLst>
                  <a:gd name="T0" fmla="*/ 0 w 17"/>
                  <a:gd name="T1" fmla="*/ 1588 h 12"/>
                  <a:gd name="T2" fmla="*/ 11113 w 17"/>
                  <a:gd name="T3" fmla="*/ 0 h 12"/>
                  <a:gd name="T4" fmla="*/ 26988 w 17"/>
                  <a:gd name="T5" fmla="*/ 15875 h 12"/>
                  <a:gd name="T6" fmla="*/ 14288 w 17"/>
                  <a:gd name="T7" fmla="*/ 19050 h 12"/>
                  <a:gd name="T8" fmla="*/ 3175 w 17"/>
                  <a:gd name="T9" fmla="*/ 9525 h 12"/>
                  <a:gd name="T10" fmla="*/ 0 w 17"/>
                  <a:gd name="T11" fmla="*/ 158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2">
                    <a:moveTo>
                      <a:pt x="0" y="1"/>
                    </a:moveTo>
                    <a:lnTo>
                      <a:pt x="7" y="0"/>
                    </a:lnTo>
                    <a:lnTo>
                      <a:pt x="17" y="10"/>
                    </a:lnTo>
                    <a:lnTo>
                      <a:pt x="9" y="12"/>
                    </a:lnTo>
                    <a:lnTo>
                      <a:pt x="2" y="6"/>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0" name="Freeform 217"/>
              <p:cNvSpPr/>
              <p:nvPr/>
            </p:nvSpPr>
            <p:spPr bwMode="auto">
              <a:xfrm>
                <a:off x="5757862" y="3692533"/>
                <a:ext cx="15875" cy="11113"/>
              </a:xfrm>
              <a:custGeom>
                <a:avLst/>
                <a:gdLst>
                  <a:gd name="T0" fmla="*/ 0 w 10"/>
                  <a:gd name="T1" fmla="*/ 7938 h 7"/>
                  <a:gd name="T2" fmla="*/ 0 w 10"/>
                  <a:gd name="T3" fmla="*/ 11113 h 7"/>
                  <a:gd name="T4" fmla="*/ 15875 w 10"/>
                  <a:gd name="T5" fmla="*/ 3175 h 7"/>
                  <a:gd name="T6" fmla="*/ 14288 w 10"/>
                  <a:gd name="T7" fmla="*/ 0 h 7"/>
                  <a:gd name="T8" fmla="*/ 0 w 10"/>
                  <a:gd name="T9" fmla="*/ 793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0" y="5"/>
                    </a:moveTo>
                    <a:lnTo>
                      <a:pt x="0" y="7"/>
                    </a:lnTo>
                    <a:lnTo>
                      <a:pt x="10" y="2"/>
                    </a:lnTo>
                    <a:lnTo>
                      <a:pt x="9"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1" name="Freeform 218"/>
              <p:cNvSpPr/>
              <p:nvPr/>
            </p:nvSpPr>
            <p:spPr bwMode="auto">
              <a:xfrm>
                <a:off x="5622923" y="3697296"/>
                <a:ext cx="11113" cy="9525"/>
              </a:xfrm>
              <a:custGeom>
                <a:avLst/>
                <a:gdLst>
                  <a:gd name="T0" fmla="*/ 0 w 7"/>
                  <a:gd name="T1" fmla="*/ 3175 h 6"/>
                  <a:gd name="T2" fmla="*/ 6350 w 7"/>
                  <a:gd name="T3" fmla="*/ 0 h 6"/>
                  <a:gd name="T4" fmla="*/ 11113 w 7"/>
                  <a:gd name="T5" fmla="*/ 3175 h 6"/>
                  <a:gd name="T6" fmla="*/ 6350 w 7"/>
                  <a:gd name="T7" fmla="*/ 9525 h 6"/>
                  <a:gd name="T8" fmla="*/ 0 w 7"/>
                  <a:gd name="T9" fmla="*/ 317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0" y="2"/>
                    </a:moveTo>
                    <a:lnTo>
                      <a:pt x="4" y="0"/>
                    </a:lnTo>
                    <a:lnTo>
                      <a:pt x="7" y="2"/>
                    </a:lnTo>
                    <a:lnTo>
                      <a:pt x="4"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2" name="Freeform 219"/>
              <p:cNvSpPr/>
              <p:nvPr/>
            </p:nvSpPr>
            <p:spPr bwMode="auto">
              <a:xfrm>
                <a:off x="8482009" y="4727585"/>
                <a:ext cx="11113" cy="23813"/>
              </a:xfrm>
              <a:custGeom>
                <a:avLst/>
                <a:gdLst>
                  <a:gd name="T0" fmla="*/ 6350 w 7"/>
                  <a:gd name="T1" fmla="*/ 23813 h 15"/>
                  <a:gd name="T2" fmla="*/ 11113 w 7"/>
                  <a:gd name="T3" fmla="*/ 15875 h 15"/>
                  <a:gd name="T4" fmla="*/ 11113 w 7"/>
                  <a:gd name="T5" fmla="*/ 3175 h 15"/>
                  <a:gd name="T6" fmla="*/ 1588 w 7"/>
                  <a:gd name="T7" fmla="*/ 0 h 15"/>
                  <a:gd name="T8" fmla="*/ 0 w 7"/>
                  <a:gd name="T9" fmla="*/ 7938 h 15"/>
                  <a:gd name="T10" fmla="*/ 0 w 7"/>
                  <a:gd name="T11" fmla="*/ 17463 h 15"/>
                  <a:gd name="T12" fmla="*/ 6350 w 7"/>
                  <a:gd name="T13" fmla="*/ 2381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4" y="15"/>
                    </a:moveTo>
                    <a:lnTo>
                      <a:pt x="7" y="10"/>
                    </a:lnTo>
                    <a:lnTo>
                      <a:pt x="7" y="2"/>
                    </a:lnTo>
                    <a:lnTo>
                      <a:pt x="1" y="0"/>
                    </a:lnTo>
                    <a:lnTo>
                      <a:pt x="0" y="5"/>
                    </a:lnTo>
                    <a:lnTo>
                      <a:pt x="0" y="11"/>
                    </a:lnTo>
                    <a:lnTo>
                      <a:pt x="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3" name="Freeform 220"/>
              <p:cNvSpPr/>
              <p:nvPr/>
            </p:nvSpPr>
            <p:spPr bwMode="auto">
              <a:xfrm>
                <a:off x="8493122" y="4754573"/>
                <a:ext cx="14288" cy="11113"/>
              </a:xfrm>
              <a:custGeom>
                <a:avLst/>
                <a:gdLst>
                  <a:gd name="T0" fmla="*/ 0 w 9"/>
                  <a:gd name="T1" fmla="*/ 1588 h 7"/>
                  <a:gd name="T2" fmla="*/ 3175 w 9"/>
                  <a:gd name="T3" fmla="*/ 0 h 7"/>
                  <a:gd name="T4" fmla="*/ 14288 w 9"/>
                  <a:gd name="T5" fmla="*/ 7938 h 7"/>
                  <a:gd name="T6" fmla="*/ 12700 w 9"/>
                  <a:gd name="T7" fmla="*/ 11113 h 7"/>
                  <a:gd name="T8" fmla="*/ 0 w 9"/>
                  <a:gd name="T9" fmla="*/ 158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0" y="1"/>
                    </a:moveTo>
                    <a:lnTo>
                      <a:pt x="2" y="0"/>
                    </a:lnTo>
                    <a:lnTo>
                      <a:pt x="9" y="5"/>
                    </a:lnTo>
                    <a:lnTo>
                      <a:pt x="8" y="7"/>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4" name="Freeform 221"/>
              <p:cNvSpPr/>
              <p:nvPr/>
            </p:nvSpPr>
            <p:spPr bwMode="auto">
              <a:xfrm>
                <a:off x="8534396" y="4818073"/>
                <a:ext cx="14288" cy="12700"/>
              </a:xfrm>
              <a:custGeom>
                <a:avLst/>
                <a:gdLst>
                  <a:gd name="T0" fmla="*/ 1588 w 9"/>
                  <a:gd name="T1" fmla="*/ 7938 h 8"/>
                  <a:gd name="T2" fmla="*/ 0 w 9"/>
                  <a:gd name="T3" fmla="*/ 3175 h 8"/>
                  <a:gd name="T4" fmla="*/ 7938 w 9"/>
                  <a:gd name="T5" fmla="*/ 0 h 8"/>
                  <a:gd name="T6" fmla="*/ 14288 w 9"/>
                  <a:gd name="T7" fmla="*/ 11113 h 8"/>
                  <a:gd name="T8" fmla="*/ 7938 w 9"/>
                  <a:gd name="T9" fmla="*/ 12700 h 8"/>
                  <a:gd name="T10" fmla="*/ 1588 w 9"/>
                  <a:gd name="T11" fmla="*/ 793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1" y="5"/>
                    </a:moveTo>
                    <a:lnTo>
                      <a:pt x="0" y="2"/>
                    </a:lnTo>
                    <a:lnTo>
                      <a:pt x="5" y="0"/>
                    </a:lnTo>
                    <a:lnTo>
                      <a:pt x="9" y="7"/>
                    </a:lnTo>
                    <a:lnTo>
                      <a:pt x="5" y="8"/>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5" name="Freeform 222"/>
              <p:cNvSpPr/>
              <p:nvPr/>
            </p:nvSpPr>
            <p:spPr bwMode="auto">
              <a:xfrm>
                <a:off x="8542334" y="4838710"/>
                <a:ext cx="6350" cy="7938"/>
              </a:xfrm>
              <a:custGeom>
                <a:avLst/>
                <a:gdLst>
                  <a:gd name="T0" fmla="*/ 0 w 4"/>
                  <a:gd name="T1" fmla="*/ 7938 h 5"/>
                  <a:gd name="T2" fmla="*/ 0 w 4"/>
                  <a:gd name="T3" fmla="*/ 0 h 5"/>
                  <a:gd name="T4" fmla="*/ 6350 w 4"/>
                  <a:gd name="T5" fmla="*/ 0 h 5"/>
                  <a:gd name="T6" fmla="*/ 6350 w 4"/>
                  <a:gd name="T7" fmla="*/ 6350 h 5"/>
                  <a:gd name="T8" fmla="*/ 0 w 4"/>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0" y="0"/>
                    </a:lnTo>
                    <a:lnTo>
                      <a:pt x="4" y="0"/>
                    </a:lnTo>
                    <a:lnTo>
                      <a:pt x="4" y="4"/>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6" name="Freeform 223"/>
              <p:cNvSpPr/>
              <p:nvPr/>
            </p:nvSpPr>
            <p:spPr bwMode="auto">
              <a:xfrm>
                <a:off x="8491534" y="4875223"/>
                <a:ext cx="11113" cy="9525"/>
              </a:xfrm>
              <a:custGeom>
                <a:avLst/>
                <a:gdLst>
                  <a:gd name="T0" fmla="*/ 0 w 7"/>
                  <a:gd name="T1" fmla="*/ 7938 h 6"/>
                  <a:gd name="T2" fmla="*/ 1588 w 7"/>
                  <a:gd name="T3" fmla="*/ 1588 h 6"/>
                  <a:gd name="T4" fmla="*/ 4763 w 7"/>
                  <a:gd name="T5" fmla="*/ 0 h 6"/>
                  <a:gd name="T6" fmla="*/ 11113 w 7"/>
                  <a:gd name="T7" fmla="*/ 4763 h 6"/>
                  <a:gd name="T8" fmla="*/ 6350 w 7"/>
                  <a:gd name="T9" fmla="*/ 9525 h 6"/>
                  <a:gd name="T10" fmla="*/ 0 w 7"/>
                  <a:gd name="T11" fmla="*/ 793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0" y="5"/>
                    </a:moveTo>
                    <a:lnTo>
                      <a:pt x="1" y="1"/>
                    </a:lnTo>
                    <a:lnTo>
                      <a:pt x="3" y="0"/>
                    </a:lnTo>
                    <a:lnTo>
                      <a:pt x="7" y="3"/>
                    </a:lnTo>
                    <a:lnTo>
                      <a:pt x="4" y="6"/>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7" name="Freeform 224"/>
              <p:cNvSpPr/>
              <p:nvPr/>
            </p:nvSpPr>
            <p:spPr bwMode="auto">
              <a:xfrm>
                <a:off x="8475659" y="4867285"/>
                <a:ext cx="4763" cy="6350"/>
              </a:xfrm>
              <a:custGeom>
                <a:avLst/>
                <a:gdLst>
                  <a:gd name="T0" fmla="*/ 4763 w 3"/>
                  <a:gd name="T1" fmla="*/ 6350 h 4"/>
                  <a:gd name="T2" fmla="*/ 4763 w 3"/>
                  <a:gd name="T3" fmla="*/ 0 h 4"/>
                  <a:gd name="T4" fmla="*/ 0 w 3"/>
                  <a:gd name="T5" fmla="*/ 1588 h 4"/>
                  <a:gd name="T6" fmla="*/ 0 w 3"/>
                  <a:gd name="T7" fmla="*/ 6350 h 4"/>
                  <a:gd name="T8" fmla="*/ 4763 w 3"/>
                  <a:gd name="T9" fmla="*/ 635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4"/>
                    </a:moveTo>
                    <a:lnTo>
                      <a:pt x="3" y="0"/>
                    </a:lnTo>
                    <a:lnTo>
                      <a:pt x="0" y="1"/>
                    </a:lnTo>
                    <a:lnTo>
                      <a:pt x="0" y="4"/>
                    </a:lnTo>
                    <a:lnTo>
                      <a:pt x="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8" name="Freeform 226"/>
              <p:cNvSpPr/>
              <p:nvPr/>
            </p:nvSpPr>
            <p:spPr bwMode="auto">
              <a:xfrm>
                <a:off x="8631235" y="5248285"/>
                <a:ext cx="139700" cy="217488"/>
              </a:xfrm>
              <a:custGeom>
                <a:avLst/>
                <a:gdLst>
                  <a:gd name="T0" fmla="*/ 7938 w 88"/>
                  <a:gd name="T1" fmla="*/ 22225 h 137"/>
                  <a:gd name="T2" fmla="*/ 0 w 88"/>
                  <a:gd name="T3" fmla="*/ 12700 h 137"/>
                  <a:gd name="T4" fmla="*/ 0 w 88"/>
                  <a:gd name="T5" fmla="*/ 0 h 137"/>
                  <a:gd name="T6" fmla="*/ 26988 w 88"/>
                  <a:gd name="T7" fmla="*/ 22225 h 137"/>
                  <a:gd name="T8" fmla="*/ 34925 w 88"/>
                  <a:gd name="T9" fmla="*/ 22225 h 137"/>
                  <a:gd name="T10" fmla="*/ 46038 w 88"/>
                  <a:gd name="T11" fmla="*/ 34925 h 137"/>
                  <a:gd name="T12" fmla="*/ 46038 w 88"/>
                  <a:gd name="T13" fmla="*/ 46038 h 137"/>
                  <a:gd name="T14" fmla="*/ 57150 w 88"/>
                  <a:gd name="T15" fmla="*/ 68263 h 137"/>
                  <a:gd name="T16" fmla="*/ 65088 w 88"/>
                  <a:gd name="T17" fmla="*/ 79375 h 137"/>
                  <a:gd name="T18" fmla="*/ 69850 w 88"/>
                  <a:gd name="T19" fmla="*/ 73025 h 137"/>
                  <a:gd name="T20" fmla="*/ 66675 w 88"/>
                  <a:gd name="T21" fmla="*/ 60325 h 137"/>
                  <a:gd name="T22" fmla="*/ 77788 w 88"/>
                  <a:gd name="T23" fmla="*/ 73025 h 137"/>
                  <a:gd name="T24" fmla="*/ 82550 w 88"/>
                  <a:gd name="T25" fmla="*/ 93663 h 137"/>
                  <a:gd name="T26" fmla="*/ 100013 w 88"/>
                  <a:gd name="T27" fmla="*/ 103188 h 137"/>
                  <a:gd name="T28" fmla="*/ 119063 w 88"/>
                  <a:gd name="T29" fmla="*/ 101600 h 137"/>
                  <a:gd name="T30" fmla="*/ 125413 w 88"/>
                  <a:gd name="T31" fmla="*/ 88900 h 137"/>
                  <a:gd name="T32" fmla="*/ 139700 w 88"/>
                  <a:gd name="T33" fmla="*/ 85725 h 137"/>
                  <a:gd name="T34" fmla="*/ 139700 w 88"/>
                  <a:gd name="T35" fmla="*/ 103188 h 137"/>
                  <a:gd name="T36" fmla="*/ 133350 w 88"/>
                  <a:gd name="T37" fmla="*/ 115888 h 137"/>
                  <a:gd name="T38" fmla="*/ 130175 w 88"/>
                  <a:gd name="T39" fmla="*/ 144463 h 137"/>
                  <a:gd name="T40" fmla="*/ 117475 w 88"/>
                  <a:gd name="T41" fmla="*/ 139700 h 137"/>
                  <a:gd name="T42" fmla="*/ 101600 w 88"/>
                  <a:gd name="T43" fmla="*/ 139700 h 137"/>
                  <a:gd name="T44" fmla="*/ 100013 w 88"/>
                  <a:gd name="T45" fmla="*/ 146050 h 137"/>
                  <a:gd name="T46" fmla="*/ 104775 w 88"/>
                  <a:gd name="T47" fmla="*/ 155575 h 137"/>
                  <a:gd name="T48" fmla="*/ 96838 w 88"/>
                  <a:gd name="T49" fmla="*/ 166688 h 137"/>
                  <a:gd name="T50" fmla="*/ 74613 w 88"/>
                  <a:gd name="T51" fmla="*/ 211138 h 137"/>
                  <a:gd name="T52" fmla="*/ 58738 w 88"/>
                  <a:gd name="T53" fmla="*/ 217488 h 137"/>
                  <a:gd name="T54" fmla="*/ 44450 w 88"/>
                  <a:gd name="T55" fmla="*/ 207963 h 137"/>
                  <a:gd name="T56" fmla="*/ 58738 w 88"/>
                  <a:gd name="T57" fmla="*/ 193675 h 137"/>
                  <a:gd name="T58" fmla="*/ 58738 w 88"/>
                  <a:gd name="T59" fmla="*/ 176213 h 137"/>
                  <a:gd name="T60" fmla="*/ 44450 w 88"/>
                  <a:gd name="T61" fmla="*/ 158750 h 137"/>
                  <a:gd name="T62" fmla="*/ 26988 w 88"/>
                  <a:gd name="T63" fmla="*/ 153988 h 137"/>
                  <a:gd name="T64" fmla="*/ 26988 w 88"/>
                  <a:gd name="T65" fmla="*/ 141288 h 137"/>
                  <a:gd name="T66" fmla="*/ 46038 w 88"/>
                  <a:gd name="T67" fmla="*/ 134938 h 137"/>
                  <a:gd name="T68" fmla="*/ 52388 w 88"/>
                  <a:gd name="T69" fmla="*/ 115888 h 137"/>
                  <a:gd name="T70" fmla="*/ 44450 w 88"/>
                  <a:gd name="T71" fmla="*/ 79375 h 137"/>
                  <a:gd name="T72" fmla="*/ 34925 w 88"/>
                  <a:gd name="T73" fmla="*/ 58738 h 137"/>
                  <a:gd name="T74" fmla="*/ 7938 w 88"/>
                  <a:gd name="T75" fmla="*/ 22225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 h="137">
                    <a:moveTo>
                      <a:pt x="5" y="14"/>
                    </a:moveTo>
                    <a:lnTo>
                      <a:pt x="0" y="8"/>
                    </a:lnTo>
                    <a:lnTo>
                      <a:pt x="0" y="0"/>
                    </a:lnTo>
                    <a:lnTo>
                      <a:pt x="17" y="14"/>
                    </a:lnTo>
                    <a:lnTo>
                      <a:pt x="22" y="14"/>
                    </a:lnTo>
                    <a:lnTo>
                      <a:pt x="29" y="22"/>
                    </a:lnTo>
                    <a:lnTo>
                      <a:pt x="29" y="29"/>
                    </a:lnTo>
                    <a:lnTo>
                      <a:pt x="36" y="43"/>
                    </a:lnTo>
                    <a:lnTo>
                      <a:pt x="41" y="50"/>
                    </a:lnTo>
                    <a:lnTo>
                      <a:pt x="44" y="46"/>
                    </a:lnTo>
                    <a:lnTo>
                      <a:pt x="42" y="38"/>
                    </a:lnTo>
                    <a:lnTo>
                      <a:pt x="49" y="46"/>
                    </a:lnTo>
                    <a:lnTo>
                      <a:pt x="52" y="59"/>
                    </a:lnTo>
                    <a:lnTo>
                      <a:pt x="63" y="65"/>
                    </a:lnTo>
                    <a:lnTo>
                      <a:pt x="75" y="64"/>
                    </a:lnTo>
                    <a:lnTo>
                      <a:pt x="79" y="56"/>
                    </a:lnTo>
                    <a:lnTo>
                      <a:pt x="88" y="54"/>
                    </a:lnTo>
                    <a:lnTo>
                      <a:pt x="88" y="65"/>
                    </a:lnTo>
                    <a:lnTo>
                      <a:pt x="84" y="73"/>
                    </a:lnTo>
                    <a:lnTo>
                      <a:pt x="82" y="91"/>
                    </a:lnTo>
                    <a:lnTo>
                      <a:pt x="74" y="88"/>
                    </a:lnTo>
                    <a:lnTo>
                      <a:pt x="64" y="88"/>
                    </a:lnTo>
                    <a:lnTo>
                      <a:pt x="63" y="92"/>
                    </a:lnTo>
                    <a:lnTo>
                      <a:pt x="66" y="98"/>
                    </a:lnTo>
                    <a:lnTo>
                      <a:pt x="61" y="105"/>
                    </a:lnTo>
                    <a:lnTo>
                      <a:pt x="47" y="133"/>
                    </a:lnTo>
                    <a:lnTo>
                      <a:pt x="37" y="137"/>
                    </a:lnTo>
                    <a:lnTo>
                      <a:pt x="28" y="131"/>
                    </a:lnTo>
                    <a:lnTo>
                      <a:pt x="37" y="122"/>
                    </a:lnTo>
                    <a:lnTo>
                      <a:pt x="37" y="111"/>
                    </a:lnTo>
                    <a:lnTo>
                      <a:pt x="28" y="100"/>
                    </a:lnTo>
                    <a:lnTo>
                      <a:pt x="17" y="97"/>
                    </a:lnTo>
                    <a:lnTo>
                      <a:pt x="17" y="89"/>
                    </a:lnTo>
                    <a:lnTo>
                      <a:pt x="29" y="85"/>
                    </a:lnTo>
                    <a:lnTo>
                      <a:pt x="33" y="73"/>
                    </a:lnTo>
                    <a:lnTo>
                      <a:pt x="28" y="50"/>
                    </a:lnTo>
                    <a:lnTo>
                      <a:pt x="22" y="37"/>
                    </a:lnTo>
                    <a:lnTo>
                      <a:pt x="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19" name="Freeform 227"/>
              <p:cNvSpPr/>
              <p:nvPr/>
            </p:nvSpPr>
            <p:spPr bwMode="auto">
              <a:xfrm>
                <a:off x="8482009" y="5437199"/>
                <a:ext cx="182563" cy="198438"/>
              </a:xfrm>
              <a:custGeom>
                <a:avLst/>
                <a:gdLst>
                  <a:gd name="T0" fmla="*/ 155575 w 115"/>
                  <a:gd name="T1" fmla="*/ 7938 h 125"/>
                  <a:gd name="T2" fmla="*/ 155575 w 115"/>
                  <a:gd name="T3" fmla="*/ 22225 h 125"/>
                  <a:gd name="T4" fmla="*/ 163513 w 115"/>
                  <a:gd name="T5" fmla="*/ 22225 h 125"/>
                  <a:gd name="T6" fmla="*/ 169863 w 115"/>
                  <a:gd name="T7" fmla="*/ 14288 h 125"/>
                  <a:gd name="T8" fmla="*/ 182563 w 115"/>
                  <a:gd name="T9" fmla="*/ 15875 h 125"/>
                  <a:gd name="T10" fmla="*/ 177800 w 115"/>
                  <a:gd name="T11" fmla="*/ 52388 h 125"/>
                  <a:gd name="T12" fmla="*/ 163513 w 115"/>
                  <a:gd name="T13" fmla="*/ 73025 h 125"/>
                  <a:gd name="T14" fmla="*/ 155575 w 115"/>
                  <a:gd name="T15" fmla="*/ 84138 h 125"/>
                  <a:gd name="T16" fmla="*/ 149225 w 115"/>
                  <a:gd name="T17" fmla="*/ 103188 h 125"/>
                  <a:gd name="T18" fmla="*/ 127000 w 115"/>
                  <a:gd name="T19" fmla="*/ 109538 h 125"/>
                  <a:gd name="T20" fmla="*/ 114300 w 115"/>
                  <a:gd name="T21" fmla="*/ 125413 h 125"/>
                  <a:gd name="T22" fmla="*/ 95250 w 115"/>
                  <a:gd name="T23" fmla="*/ 165100 h 125"/>
                  <a:gd name="T24" fmla="*/ 61913 w 115"/>
                  <a:gd name="T25" fmla="*/ 198438 h 125"/>
                  <a:gd name="T26" fmla="*/ 22225 w 115"/>
                  <a:gd name="T27" fmla="*/ 184150 h 125"/>
                  <a:gd name="T28" fmla="*/ 3175 w 115"/>
                  <a:gd name="T29" fmla="*/ 184150 h 125"/>
                  <a:gd name="T30" fmla="*/ 0 w 115"/>
                  <a:gd name="T31" fmla="*/ 169863 h 125"/>
                  <a:gd name="T32" fmla="*/ 14288 w 115"/>
                  <a:gd name="T33" fmla="*/ 141288 h 125"/>
                  <a:gd name="T34" fmla="*/ 30163 w 115"/>
                  <a:gd name="T35" fmla="*/ 123825 h 125"/>
                  <a:gd name="T36" fmla="*/ 58738 w 115"/>
                  <a:gd name="T37" fmla="*/ 106363 h 125"/>
                  <a:gd name="T38" fmla="*/ 79375 w 115"/>
                  <a:gd name="T39" fmla="*/ 87313 h 125"/>
                  <a:gd name="T40" fmla="*/ 109538 w 115"/>
                  <a:gd name="T41" fmla="*/ 68263 h 125"/>
                  <a:gd name="T42" fmla="*/ 117475 w 115"/>
                  <a:gd name="T43" fmla="*/ 52388 h 125"/>
                  <a:gd name="T44" fmla="*/ 117475 w 115"/>
                  <a:gd name="T45" fmla="*/ 39688 h 125"/>
                  <a:gd name="T46" fmla="*/ 133350 w 115"/>
                  <a:gd name="T47" fmla="*/ 19050 h 125"/>
                  <a:gd name="T48" fmla="*/ 133350 w 115"/>
                  <a:gd name="T49" fmla="*/ 3175 h 125"/>
                  <a:gd name="T50" fmla="*/ 147638 w 115"/>
                  <a:gd name="T51" fmla="*/ 0 h 125"/>
                  <a:gd name="T52" fmla="*/ 155575 w 115"/>
                  <a:gd name="T53" fmla="*/ 7938 h 1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5" h="125">
                    <a:moveTo>
                      <a:pt x="98" y="5"/>
                    </a:moveTo>
                    <a:lnTo>
                      <a:pt x="98" y="14"/>
                    </a:lnTo>
                    <a:lnTo>
                      <a:pt x="103" y="14"/>
                    </a:lnTo>
                    <a:lnTo>
                      <a:pt x="107" y="9"/>
                    </a:lnTo>
                    <a:lnTo>
                      <a:pt x="115" y="10"/>
                    </a:lnTo>
                    <a:lnTo>
                      <a:pt x="112" y="33"/>
                    </a:lnTo>
                    <a:lnTo>
                      <a:pt x="103" y="46"/>
                    </a:lnTo>
                    <a:lnTo>
                      <a:pt x="98" y="53"/>
                    </a:lnTo>
                    <a:lnTo>
                      <a:pt x="94" y="65"/>
                    </a:lnTo>
                    <a:lnTo>
                      <a:pt x="80" y="69"/>
                    </a:lnTo>
                    <a:lnTo>
                      <a:pt x="72" y="79"/>
                    </a:lnTo>
                    <a:lnTo>
                      <a:pt x="60" y="104"/>
                    </a:lnTo>
                    <a:lnTo>
                      <a:pt x="39" y="125"/>
                    </a:lnTo>
                    <a:lnTo>
                      <a:pt x="14" y="116"/>
                    </a:lnTo>
                    <a:lnTo>
                      <a:pt x="2" y="116"/>
                    </a:lnTo>
                    <a:lnTo>
                      <a:pt x="0" y="107"/>
                    </a:lnTo>
                    <a:lnTo>
                      <a:pt x="9" y="89"/>
                    </a:lnTo>
                    <a:lnTo>
                      <a:pt x="19" y="78"/>
                    </a:lnTo>
                    <a:lnTo>
                      <a:pt x="37" y="67"/>
                    </a:lnTo>
                    <a:lnTo>
                      <a:pt x="50" y="55"/>
                    </a:lnTo>
                    <a:lnTo>
                      <a:pt x="69" y="43"/>
                    </a:lnTo>
                    <a:lnTo>
                      <a:pt x="74" y="33"/>
                    </a:lnTo>
                    <a:lnTo>
                      <a:pt x="74" y="25"/>
                    </a:lnTo>
                    <a:lnTo>
                      <a:pt x="84" y="12"/>
                    </a:lnTo>
                    <a:lnTo>
                      <a:pt x="84" y="2"/>
                    </a:lnTo>
                    <a:lnTo>
                      <a:pt x="93" y="0"/>
                    </a:lnTo>
                    <a:lnTo>
                      <a:pt x="9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0" name="Freeform 228"/>
              <p:cNvSpPr/>
              <p:nvPr/>
            </p:nvSpPr>
            <p:spPr bwMode="auto">
              <a:xfrm>
                <a:off x="8505822" y="5638812"/>
                <a:ext cx="11113" cy="14288"/>
              </a:xfrm>
              <a:custGeom>
                <a:avLst/>
                <a:gdLst>
                  <a:gd name="T0" fmla="*/ 11113 w 7"/>
                  <a:gd name="T1" fmla="*/ 3175 h 9"/>
                  <a:gd name="T2" fmla="*/ 11113 w 7"/>
                  <a:gd name="T3" fmla="*/ 12700 h 9"/>
                  <a:gd name="T4" fmla="*/ 0 w 7"/>
                  <a:gd name="T5" fmla="*/ 14288 h 9"/>
                  <a:gd name="T6" fmla="*/ 4763 w 7"/>
                  <a:gd name="T7" fmla="*/ 0 h 9"/>
                  <a:gd name="T8" fmla="*/ 11113 w 7"/>
                  <a:gd name="T9" fmla="*/ 317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7" y="2"/>
                    </a:moveTo>
                    <a:lnTo>
                      <a:pt x="7" y="8"/>
                    </a:lnTo>
                    <a:lnTo>
                      <a:pt x="0" y="9"/>
                    </a:lnTo>
                    <a:lnTo>
                      <a:pt x="3" y="0"/>
                    </a:lnTo>
                    <a:lnTo>
                      <a:pt x="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1" name="Freeform 229"/>
              <p:cNvSpPr/>
              <p:nvPr/>
            </p:nvSpPr>
            <p:spPr bwMode="auto">
              <a:xfrm>
                <a:off x="8904284" y="5513399"/>
                <a:ext cx="12700" cy="11113"/>
              </a:xfrm>
              <a:custGeom>
                <a:avLst/>
                <a:gdLst>
                  <a:gd name="T0" fmla="*/ 6350 w 8"/>
                  <a:gd name="T1" fmla="*/ 11113 h 7"/>
                  <a:gd name="T2" fmla="*/ 0 w 8"/>
                  <a:gd name="T3" fmla="*/ 4763 h 7"/>
                  <a:gd name="T4" fmla="*/ 6350 w 8"/>
                  <a:gd name="T5" fmla="*/ 0 h 7"/>
                  <a:gd name="T6" fmla="*/ 12700 w 8"/>
                  <a:gd name="T7" fmla="*/ 1588 h 7"/>
                  <a:gd name="T8" fmla="*/ 6350 w 8"/>
                  <a:gd name="T9" fmla="*/ 111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4" y="7"/>
                    </a:moveTo>
                    <a:lnTo>
                      <a:pt x="0" y="3"/>
                    </a:lnTo>
                    <a:lnTo>
                      <a:pt x="4" y="0"/>
                    </a:lnTo>
                    <a:lnTo>
                      <a:pt x="8" y="1"/>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2" name="Freeform 230"/>
              <p:cNvSpPr/>
              <p:nvPr/>
            </p:nvSpPr>
            <p:spPr bwMode="auto">
              <a:xfrm>
                <a:off x="3806824" y="2184406"/>
                <a:ext cx="265112" cy="177800"/>
              </a:xfrm>
              <a:custGeom>
                <a:avLst/>
                <a:gdLst>
                  <a:gd name="T0" fmla="*/ 193675 w 167"/>
                  <a:gd name="T1" fmla="*/ 0 h 112"/>
                  <a:gd name="T2" fmla="*/ 219075 w 167"/>
                  <a:gd name="T3" fmla="*/ 9525 h 112"/>
                  <a:gd name="T4" fmla="*/ 241300 w 167"/>
                  <a:gd name="T5" fmla="*/ 6350 h 112"/>
                  <a:gd name="T6" fmla="*/ 233363 w 167"/>
                  <a:gd name="T7" fmla="*/ 20638 h 112"/>
                  <a:gd name="T8" fmla="*/ 238125 w 167"/>
                  <a:gd name="T9" fmla="*/ 49213 h 112"/>
                  <a:gd name="T10" fmla="*/ 250825 w 167"/>
                  <a:gd name="T11" fmla="*/ 60325 h 112"/>
                  <a:gd name="T12" fmla="*/ 265113 w 167"/>
                  <a:gd name="T13" fmla="*/ 76200 h 112"/>
                  <a:gd name="T14" fmla="*/ 234950 w 167"/>
                  <a:gd name="T15" fmla="*/ 117475 h 112"/>
                  <a:gd name="T16" fmla="*/ 204788 w 167"/>
                  <a:gd name="T17" fmla="*/ 138113 h 112"/>
                  <a:gd name="T18" fmla="*/ 171450 w 167"/>
                  <a:gd name="T19" fmla="*/ 158750 h 112"/>
                  <a:gd name="T20" fmla="*/ 107950 w 167"/>
                  <a:gd name="T21" fmla="*/ 177800 h 112"/>
                  <a:gd name="T22" fmla="*/ 53975 w 167"/>
                  <a:gd name="T23" fmla="*/ 155575 h 112"/>
                  <a:gd name="T24" fmla="*/ 41275 w 167"/>
                  <a:gd name="T25" fmla="*/ 141288 h 112"/>
                  <a:gd name="T26" fmla="*/ 61913 w 167"/>
                  <a:gd name="T27" fmla="*/ 127000 h 112"/>
                  <a:gd name="T28" fmla="*/ 50800 w 167"/>
                  <a:gd name="T29" fmla="*/ 104775 h 112"/>
                  <a:gd name="T30" fmla="*/ 12700 w 167"/>
                  <a:gd name="T31" fmla="*/ 104775 h 112"/>
                  <a:gd name="T32" fmla="*/ 28575 w 167"/>
                  <a:gd name="T33" fmla="*/ 90488 h 112"/>
                  <a:gd name="T34" fmla="*/ 63500 w 167"/>
                  <a:gd name="T35" fmla="*/ 90488 h 112"/>
                  <a:gd name="T36" fmla="*/ 44450 w 167"/>
                  <a:gd name="T37" fmla="*/ 74613 h 112"/>
                  <a:gd name="T38" fmla="*/ 50800 w 167"/>
                  <a:gd name="T39" fmla="*/ 60325 h 112"/>
                  <a:gd name="T40" fmla="*/ 3175 w 167"/>
                  <a:gd name="T41" fmla="*/ 63500 h 112"/>
                  <a:gd name="T42" fmla="*/ 22225 w 167"/>
                  <a:gd name="T43" fmla="*/ 23813 h 112"/>
                  <a:gd name="T44" fmla="*/ 31750 w 167"/>
                  <a:gd name="T45" fmla="*/ 36513 h 112"/>
                  <a:gd name="T46" fmla="*/ 34925 w 167"/>
                  <a:gd name="T47" fmla="*/ 20638 h 112"/>
                  <a:gd name="T48" fmla="*/ 44450 w 167"/>
                  <a:gd name="T49" fmla="*/ 4763 h 112"/>
                  <a:gd name="T50" fmla="*/ 65088 w 167"/>
                  <a:gd name="T51" fmla="*/ 41275 h 112"/>
                  <a:gd name="T52" fmla="*/ 79375 w 167"/>
                  <a:gd name="T53" fmla="*/ 68263 h 112"/>
                  <a:gd name="T54" fmla="*/ 80963 w 167"/>
                  <a:gd name="T55" fmla="*/ 57150 h 112"/>
                  <a:gd name="T56" fmla="*/ 101600 w 167"/>
                  <a:gd name="T57" fmla="*/ 44450 h 112"/>
                  <a:gd name="T58" fmla="*/ 98425 w 167"/>
                  <a:gd name="T59" fmla="*/ 31750 h 112"/>
                  <a:gd name="T60" fmla="*/ 115888 w 167"/>
                  <a:gd name="T61" fmla="*/ 46038 h 112"/>
                  <a:gd name="T62" fmla="*/ 138113 w 167"/>
                  <a:gd name="T63" fmla="*/ 23813 h 112"/>
                  <a:gd name="T64" fmla="*/ 152400 w 167"/>
                  <a:gd name="T65" fmla="*/ 36513 h 112"/>
                  <a:gd name="T66" fmla="*/ 161925 w 167"/>
                  <a:gd name="T67" fmla="*/ 22225 h 112"/>
                  <a:gd name="T68" fmla="*/ 195263 w 167"/>
                  <a:gd name="T69" fmla="*/ 22225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7" h="112">
                    <a:moveTo>
                      <a:pt x="123" y="14"/>
                    </a:moveTo>
                    <a:lnTo>
                      <a:pt x="122" y="0"/>
                    </a:lnTo>
                    <a:lnTo>
                      <a:pt x="136" y="0"/>
                    </a:lnTo>
                    <a:lnTo>
                      <a:pt x="138" y="6"/>
                    </a:lnTo>
                    <a:lnTo>
                      <a:pt x="147" y="6"/>
                    </a:lnTo>
                    <a:lnTo>
                      <a:pt x="152" y="4"/>
                    </a:lnTo>
                    <a:lnTo>
                      <a:pt x="153" y="8"/>
                    </a:lnTo>
                    <a:lnTo>
                      <a:pt x="147" y="13"/>
                    </a:lnTo>
                    <a:lnTo>
                      <a:pt x="151" y="19"/>
                    </a:lnTo>
                    <a:lnTo>
                      <a:pt x="150" y="31"/>
                    </a:lnTo>
                    <a:lnTo>
                      <a:pt x="155" y="32"/>
                    </a:lnTo>
                    <a:lnTo>
                      <a:pt x="158" y="38"/>
                    </a:lnTo>
                    <a:lnTo>
                      <a:pt x="165" y="38"/>
                    </a:lnTo>
                    <a:lnTo>
                      <a:pt x="167" y="48"/>
                    </a:lnTo>
                    <a:lnTo>
                      <a:pt x="160" y="65"/>
                    </a:lnTo>
                    <a:lnTo>
                      <a:pt x="148" y="74"/>
                    </a:lnTo>
                    <a:lnTo>
                      <a:pt x="144" y="86"/>
                    </a:lnTo>
                    <a:lnTo>
                      <a:pt x="129" y="87"/>
                    </a:lnTo>
                    <a:lnTo>
                      <a:pt x="120" y="97"/>
                    </a:lnTo>
                    <a:lnTo>
                      <a:pt x="108" y="100"/>
                    </a:lnTo>
                    <a:lnTo>
                      <a:pt x="96" y="111"/>
                    </a:lnTo>
                    <a:lnTo>
                      <a:pt x="68" y="112"/>
                    </a:lnTo>
                    <a:lnTo>
                      <a:pt x="50" y="101"/>
                    </a:lnTo>
                    <a:lnTo>
                      <a:pt x="34" y="98"/>
                    </a:lnTo>
                    <a:lnTo>
                      <a:pt x="26" y="94"/>
                    </a:lnTo>
                    <a:lnTo>
                      <a:pt x="26" y="89"/>
                    </a:lnTo>
                    <a:lnTo>
                      <a:pt x="37" y="89"/>
                    </a:lnTo>
                    <a:lnTo>
                      <a:pt x="39" y="80"/>
                    </a:lnTo>
                    <a:lnTo>
                      <a:pt x="32" y="71"/>
                    </a:lnTo>
                    <a:lnTo>
                      <a:pt x="32" y="66"/>
                    </a:lnTo>
                    <a:lnTo>
                      <a:pt x="26" y="64"/>
                    </a:lnTo>
                    <a:lnTo>
                      <a:pt x="8" y="66"/>
                    </a:lnTo>
                    <a:lnTo>
                      <a:pt x="9" y="60"/>
                    </a:lnTo>
                    <a:lnTo>
                      <a:pt x="18" y="57"/>
                    </a:lnTo>
                    <a:lnTo>
                      <a:pt x="31" y="56"/>
                    </a:lnTo>
                    <a:lnTo>
                      <a:pt x="40" y="57"/>
                    </a:lnTo>
                    <a:lnTo>
                      <a:pt x="42" y="55"/>
                    </a:lnTo>
                    <a:lnTo>
                      <a:pt x="28" y="47"/>
                    </a:lnTo>
                    <a:lnTo>
                      <a:pt x="35" y="43"/>
                    </a:lnTo>
                    <a:lnTo>
                      <a:pt x="32" y="38"/>
                    </a:lnTo>
                    <a:lnTo>
                      <a:pt x="11" y="38"/>
                    </a:lnTo>
                    <a:lnTo>
                      <a:pt x="2" y="40"/>
                    </a:lnTo>
                    <a:lnTo>
                      <a:pt x="0" y="33"/>
                    </a:lnTo>
                    <a:lnTo>
                      <a:pt x="14" y="15"/>
                    </a:lnTo>
                    <a:lnTo>
                      <a:pt x="17" y="18"/>
                    </a:lnTo>
                    <a:lnTo>
                      <a:pt x="20" y="23"/>
                    </a:lnTo>
                    <a:lnTo>
                      <a:pt x="27" y="20"/>
                    </a:lnTo>
                    <a:lnTo>
                      <a:pt x="22" y="13"/>
                    </a:lnTo>
                    <a:lnTo>
                      <a:pt x="17" y="3"/>
                    </a:lnTo>
                    <a:lnTo>
                      <a:pt x="28" y="3"/>
                    </a:lnTo>
                    <a:lnTo>
                      <a:pt x="42" y="15"/>
                    </a:lnTo>
                    <a:lnTo>
                      <a:pt x="41" y="26"/>
                    </a:lnTo>
                    <a:lnTo>
                      <a:pt x="45" y="40"/>
                    </a:lnTo>
                    <a:lnTo>
                      <a:pt x="50" y="43"/>
                    </a:lnTo>
                    <a:lnTo>
                      <a:pt x="54" y="40"/>
                    </a:lnTo>
                    <a:lnTo>
                      <a:pt x="51" y="36"/>
                    </a:lnTo>
                    <a:lnTo>
                      <a:pt x="60" y="33"/>
                    </a:lnTo>
                    <a:lnTo>
                      <a:pt x="64" y="28"/>
                    </a:lnTo>
                    <a:lnTo>
                      <a:pt x="58" y="24"/>
                    </a:lnTo>
                    <a:lnTo>
                      <a:pt x="62" y="20"/>
                    </a:lnTo>
                    <a:lnTo>
                      <a:pt x="67" y="22"/>
                    </a:lnTo>
                    <a:lnTo>
                      <a:pt x="73" y="29"/>
                    </a:lnTo>
                    <a:lnTo>
                      <a:pt x="73" y="19"/>
                    </a:lnTo>
                    <a:lnTo>
                      <a:pt x="87" y="15"/>
                    </a:lnTo>
                    <a:lnTo>
                      <a:pt x="91" y="24"/>
                    </a:lnTo>
                    <a:lnTo>
                      <a:pt x="96" y="23"/>
                    </a:lnTo>
                    <a:lnTo>
                      <a:pt x="93" y="15"/>
                    </a:lnTo>
                    <a:lnTo>
                      <a:pt x="102" y="14"/>
                    </a:lnTo>
                    <a:lnTo>
                      <a:pt x="110" y="19"/>
                    </a:lnTo>
                    <a:lnTo>
                      <a:pt x="12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3" name="Freeform 231"/>
              <p:cNvSpPr/>
              <p:nvPr/>
            </p:nvSpPr>
            <p:spPr bwMode="auto">
              <a:xfrm>
                <a:off x="5440361" y="3257557"/>
                <a:ext cx="100013" cy="77788"/>
              </a:xfrm>
              <a:custGeom>
                <a:avLst/>
                <a:gdLst>
                  <a:gd name="T0" fmla="*/ 100013 w 63"/>
                  <a:gd name="T1" fmla="*/ 73025 h 49"/>
                  <a:gd name="T2" fmla="*/ 74613 w 63"/>
                  <a:gd name="T3" fmla="*/ 49213 h 49"/>
                  <a:gd name="T4" fmla="*/ 65088 w 63"/>
                  <a:gd name="T5" fmla="*/ 33338 h 49"/>
                  <a:gd name="T6" fmla="*/ 57150 w 63"/>
                  <a:gd name="T7" fmla="*/ 19050 h 49"/>
                  <a:gd name="T8" fmla="*/ 30163 w 63"/>
                  <a:gd name="T9" fmla="*/ 11113 h 49"/>
                  <a:gd name="T10" fmla="*/ 0 w 63"/>
                  <a:gd name="T11" fmla="*/ 0 h 49"/>
                  <a:gd name="T12" fmla="*/ 19050 w 63"/>
                  <a:gd name="T13" fmla="*/ 25400 h 49"/>
                  <a:gd name="T14" fmla="*/ 22225 w 63"/>
                  <a:gd name="T15" fmla="*/ 42863 h 49"/>
                  <a:gd name="T16" fmla="*/ 36513 w 63"/>
                  <a:gd name="T17" fmla="*/ 53975 h 49"/>
                  <a:gd name="T18" fmla="*/ 41275 w 63"/>
                  <a:gd name="T19" fmla="*/ 61913 h 49"/>
                  <a:gd name="T20" fmla="*/ 53975 w 63"/>
                  <a:gd name="T21" fmla="*/ 60325 h 49"/>
                  <a:gd name="T22" fmla="*/ 85725 w 63"/>
                  <a:gd name="T23" fmla="*/ 77788 h 49"/>
                  <a:gd name="T24" fmla="*/ 100013 w 63"/>
                  <a:gd name="T25" fmla="*/ 73025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 h="49">
                    <a:moveTo>
                      <a:pt x="63" y="46"/>
                    </a:moveTo>
                    <a:lnTo>
                      <a:pt x="47" y="31"/>
                    </a:lnTo>
                    <a:lnTo>
                      <a:pt x="41" y="21"/>
                    </a:lnTo>
                    <a:lnTo>
                      <a:pt x="36" y="12"/>
                    </a:lnTo>
                    <a:lnTo>
                      <a:pt x="19" y="7"/>
                    </a:lnTo>
                    <a:lnTo>
                      <a:pt x="0" y="0"/>
                    </a:lnTo>
                    <a:lnTo>
                      <a:pt x="12" y="16"/>
                    </a:lnTo>
                    <a:lnTo>
                      <a:pt x="14" y="27"/>
                    </a:lnTo>
                    <a:lnTo>
                      <a:pt x="23" y="34"/>
                    </a:lnTo>
                    <a:lnTo>
                      <a:pt x="26" y="39"/>
                    </a:lnTo>
                    <a:lnTo>
                      <a:pt x="34" y="38"/>
                    </a:lnTo>
                    <a:lnTo>
                      <a:pt x="54" y="49"/>
                    </a:lnTo>
                    <a:lnTo>
                      <a:pt x="6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4" name="Freeform 232"/>
              <p:cNvSpPr/>
              <p:nvPr/>
            </p:nvSpPr>
            <p:spPr bwMode="auto">
              <a:xfrm>
                <a:off x="5337173" y="3386146"/>
                <a:ext cx="144463" cy="130175"/>
              </a:xfrm>
              <a:custGeom>
                <a:avLst/>
                <a:gdLst>
                  <a:gd name="T0" fmla="*/ 0 w 91"/>
                  <a:gd name="T1" fmla="*/ 130175 h 82"/>
                  <a:gd name="T2" fmla="*/ 6350 w 91"/>
                  <a:gd name="T3" fmla="*/ 117475 h 82"/>
                  <a:gd name="T4" fmla="*/ 57150 w 91"/>
                  <a:gd name="T5" fmla="*/ 85725 h 82"/>
                  <a:gd name="T6" fmla="*/ 65088 w 91"/>
                  <a:gd name="T7" fmla="*/ 53975 h 82"/>
                  <a:gd name="T8" fmla="*/ 53975 w 91"/>
                  <a:gd name="T9" fmla="*/ 31750 h 82"/>
                  <a:gd name="T10" fmla="*/ 82550 w 91"/>
                  <a:gd name="T11" fmla="*/ 12700 h 82"/>
                  <a:gd name="T12" fmla="*/ 101600 w 91"/>
                  <a:gd name="T13" fmla="*/ 0 h 82"/>
                  <a:gd name="T14" fmla="*/ 119063 w 91"/>
                  <a:gd name="T15" fmla="*/ 3175 h 82"/>
                  <a:gd name="T16" fmla="*/ 127000 w 91"/>
                  <a:gd name="T17" fmla="*/ 14288 h 82"/>
                  <a:gd name="T18" fmla="*/ 144463 w 91"/>
                  <a:gd name="T19" fmla="*/ 12700 h 82"/>
                  <a:gd name="T20" fmla="*/ 0 w 91"/>
                  <a:gd name="T21" fmla="*/ 130175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82">
                    <a:moveTo>
                      <a:pt x="0" y="82"/>
                    </a:moveTo>
                    <a:lnTo>
                      <a:pt x="4" y="74"/>
                    </a:lnTo>
                    <a:lnTo>
                      <a:pt x="36" y="54"/>
                    </a:lnTo>
                    <a:lnTo>
                      <a:pt x="41" y="34"/>
                    </a:lnTo>
                    <a:lnTo>
                      <a:pt x="34" y="20"/>
                    </a:lnTo>
                    <a:lnTo>
                      <a:pt x="52" y="8"/>
                    </a:lnTo>
                    <a:lnTo>
                      <a:pt x="64" y="0"/>
                    </a:lnTo>
                    <a:lnTo>
                      <a:pt x="75" y="2"/>
                    </a:lnTo>
                    <a:lnTo>
                      <a:pt x="80" y="9"/>
                    </a:lnTo>
                    <a:lnTo>
                      <a:pt x="91" y="8"/>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5" name="Freeform 233"/>
              <p:cNvSpPr/>
              <p:nvPr/>
            </p:nvSpPr>
            <p:spPr bwMode="auto">
              <a:xfrm>
                <a:off x="5337173" y="3386146"/>
                <a:ext cx="144463" cy="130175"/>
              </a:xfrm>
              <a:custGeom>
                <a:avLst/>
                <a:gdLst>
                  <a:gd name="T0" fmla="*/ 0 w 91"/>
                  <a:gd name="T1" fmla="*/ 130175 h 82"/>
                  <a:gd name="T2" fmla="*/ 6350 w 91"/>
                  <a:gd name="T3" fmla="*/ 117475 h 82"/>
                  <a:gd name="T4" fmla="*/ 57150 w 91"/>
                  <a:gd name="T5" fmla="*/ 85725 h 82"/>
                  <a:gd name="T6" fmla="*/ 65088 w 91"/>
                  <a:gd name="T7" fmla="*/ 53975 h 82"/>
                  <a:gd name="T8" fmla="*/ 53975 w 91"/>
                  <a:gd name="T9" fmla="*/ 31750 h 82"/>
                  <a:gd name="T10" fmla="*/ 82550 w 91"/>
                  <a:gd name="T11" fmla="*/ 12700 h 82"/>
                  <a:gd name="T12" fmla="*/ 101600 w 91"/>
                  <a:gd name="T13" fmla="*/ 0 h 82"/>
                  <a:gd name="T14" fmla="*/ 119063 w 91"/>
                  <a:gd name="T15" fmla="*/ 3175 h 82"/>
                  <a:gd name="T16" fmla="*/ 127000 w 91"/>
                  <a:gd name="T17" fmla="*/ 14288 h 82"/>
                  <a:gd name="T18" fmla="*/ 144463 w 91"/>
                  <a:gd name="T19" fmla="*/ 1270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 h="82">
                    <a:moveTo>
                      <a:pt x="0" y="82"/>
                    </a:moveTo>
                    <a:lnTo>
                      <a:pt x="4" y="74"/>
                    </a:lnTo>
                    <a:lnTo>
                      <a:pt x="36" y="54"/>
                    </a:lnTo>
                    <a:lnTo>
                      <a:pt x="41" y="34"/>
                    </a:lnTo>
                    <a:lnTo>
                      <a:pt x="34" y="20"/>
                    </a:lnTo>
                    <a:lnTo>
                      <a:pt x="52" y="8"/>
                    </a:lnTo>
                    <a:lnTo>
                      <a:pt x="64" y="0"/>
                    </a:lnTo>
                    <a:lnTo>
                      <a:pt x="75" y="2"/>
                    </a:lnTo>
                    <a:lnTo>
                      <a:pt x="80" y="9"/>
                    </a:lnTo>
                    <a:lnTo>
                      <a:pt x="91" y="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6" name="Freeform 234"/>
              <p:cNvSpPr/>
              <p:nvPr/>
            </p:nvSpPr>
            <p:spPr bwMode="auto">
              <a:xfrm>
                <a:off x="5283198" y="3389320"/>
                <a:ext cx="136525" cy="39688"/>
              </a:xfrm>
              <a:custGeom>
                <a:avLst/>
                <a:gdLst>
                  <a:gd name="T0" fmla="*/ 0 w 86"/>
                  <a:gd name="T1" fmla="*/ 39688 h 25"/>
                  <a:gd name="T2" fmla="*/ 1588 w 86"/>
                  <a:gd name="T3" fmla="*/ 25400 h 25"/>
                  <a:gd name="T4" fmla="*/ 38100 w 86"/>
                  <a:gd name="T5" fmla="*/ 17463 h 25"/>
                  <a:gd name="T6" fmla="*/ 50800 w 86"/>
                  <a:gd name="T7" fmla="*/ 19050 h 25"/>
                  <a:gd name="T8" fmla="*/ 77788 w 86"/>
                  <a:gd name="T9" fmla="*/ 14288 h 25"/>
                  <a:gd name="T10" fmla="*/ 107950 w 86"/>
                  <a:gd name="T11" fmla="*/ 4763 h 25"/>
                  <a:gd name="T12" fmla="*/ 130175 w 86"/>
                  <a:gd name="T13" fmla="*/ 0 h 25"/>
                  <a:gd name="T14" fmla="*/ 136525 w 86"/>
                  <a:gd name="T15" fmla="*/ 9525 h 25"/>
                  <a:gd name="T16" fmla="*/ 0 w 86"/>
                  <a:gd name="T17" fmla="*/ 3968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25">
                    <a:moveTo>
                      <a:pt x="0" y="25"/>
                    </a:moveTo>
                    <a:lnTo>
                      <a:pt x="1" y="16"/>
                    </a:lnTo>
                    <a:lnTo>
                      <a:pt x="24" y="11"/>
                    </a:lnTo>
                    <a:lnTo>
                      <a:pt x="32" y="12"/>
                    </a:lnTo>
                    <a:lnTo>
                      <a:pt x="49" y="9"/>
                    </a:lnTo>
                    <a:lnTo>
                      <a:pt x="68" y="3"/>
                    </a:lnTo>
                    <a:lnTo>
                      <a:pt x="82" y="0"/>
                    </a:lnTo>
                    <a:lnTo>
                      <a:pt x="86" y="6"/>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7" name="Freeform 235"/>
              <p:cNvSpPr/>
              <p:nvPr/>
            </p:nvSpPr>
            <p:spPr bwMode="auto">
              <a:xfrm>
                <a:off x="5283198" y="3389320"/>
                <a:ext cx="136525" cy="39688"/>
              </a:xfrm>
              <a:custGeom>
                <a:avLst/>
                <a:gdLst>
                  <a:gd name="T0" fmla="*/ 0 w 86"/>
                  <a:gd name="T1" fmla="*/ 39688 h 25"/>
                  <a:gd name="T2" fmla="*/ 1588 w 86"/>
                  <a:gd name="T3" fmla="*/ 25400 h 25"/>
                  <a:gd name="T4" fmla="*/ 38100 w 86"/>
                  <a:gd name="T5" fmla="*/ 17463 h 25"/>
                  <a:gd name="T6" fmla="*/ 50800 w 86"/>
                  <a:gd name="T7" fmla="*/ 19050 h 25"/>
                  <a:gd name="T8" fmla="*/ 77788 w 86"/>
                  <a:gd name="T9" fmla="*/ 14288 h 25"/>
                  <a:gd name="T10" fmla="*/ 107950 w 86"/>
                  <a:gd name="T11" fmla="*/ 4763 h 25"/>
                  <a:gd name="T12" fmla="*/ 130175 w 86"/>
                  <a:gd name="T13" fmla="*/ 0 h 25"/>
                  <a:gd name="T14" fmla="*/ 136525 w 86"/>
                  <a:gd name="T15" fmla="*/ 9525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25">
                    <a:moveTo>
                      <a:pt x="0" y="25"/>
                    </a:moveTo>
                    <a:lnTo>
                      <a:pt x="1" y="16"/>
                    </a:lnTo>
                    <a:lnTo>
                      <a:pt x="24" y="11"/>
                    </a:lnTo>
                    <a:lnTo>
                      <a:pt x="32" y="12"/>
                    </a:lnTo>
                    <a:lnTo>
                      <a:pt x="49" y="9"/>
                    </a:lnTo>
                    <a:lnTo>
                      <a:pt x="68" y="3"/>
                    </a:lnTo>
                    <a:lnTo>
                      <a:pt x="82" y="0"/>
                    </a:lnTo>
                    <a:lnTo>
                      <a:pt x="86" y="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8" name="Freeform 236"/>
              <p:cNvSpPr/>
              <p:nvPr/>
            </p:nvSpPr>
            <p:spPr bwMode="auto">
              <a:xfrm>
                <a:off x="5748336" y="3116270"/>
                <a:ext cx="415924" cy="276225"/>
              </a:xfrm>
              <a:custGeom>
                <a:avLst/>
                <a:gdLst>
                  <a:gd name="T0" fmla="*/ 303213 w 262"/>
                  <a:gd name="T1" fmla="*/ 276225 h 174"/>
                  <a:gd name="T2" fmla="*/ 304800 w 262"/>
                  <a:gd name="T3" fmla="*/ 254000 h 174"/>
                  <a:gd name="T4" fmla="*/ 311150 w 262"/>
                  <a:gd name="T5" fmla="*/ 234950 h 174"/>
                  <a:gd name="T6" fmla="*/ 303213 w 262"/>
                  <a:gd name="T7" fmla="*/ 225425 h 174"/>
                  <a:gd name="T8" fmla="*/ 295275 w 262"/>
                  <a:gd name="T9" fmla="*/ 196850 h 174"/>
                  <a:gd name="T10" fmla="*/ 312738 w 262"/>
                  <a:gd name="T11" fmla="*/ 190500 h 174"/>
                  <a:gd name="T12" fmla="*/ 333375 w 262"/>
                  <a:gd name="T13" fmla="*/ 187325 h 174"/>
                  <a:gd name="T14" fmla="*/ 334963 w 262"/>
                  <a:gd name="T15" fmla="*/ 165100 h 174"/>
                  <a:gd name="T16" fmla="*/ 363538 w 262"/>
                  <a:gd name="T17" fmla="*/ 155575 h 174"/>
                  <a:gd name="T18" fmla="*/ 379413 w 262"/>
                  <a:gd name="T19" fmla="*/ 161925 h 174"/>
                  <a:gd name="T20" fmla="*/ 369888 w 262"/>
                  <a:gd name="T21" fmla="*/ 173038 h 174"/>
                  <a:gd name="T22" fmla="*/ 366713 w 262"/>
                  <a:gd name="T23" fmla="*/ 187325 h 174"/>
                  <a:gd name="T24" fmla="*/ 390525 w 262"/>
                  <a:gd name="T25" fmla="*/ 180975 h 174"/>
                  <a:gd name="T26" fmla="*/ 415925 w 262"/>
                  <a:gd name="T27" fmla="*/ 166688 h 174"/>
                  <a:gd name="T28" fmla="*/ 415925 w 262"/>
                  <a:gd name="T29" fmla="*/ 153988 h 174"/>
                  <a:gd name="T30" fmla="*/ 396875 w 262"/>
                  <a:gd name="T31" fmla="*/ 152400 h 174"/>
                  <a:gd name="T32" fmla="*/ 390525 w 262"/>
                  <a:gd name="T33" fmla="*/ 136525 h 174"/>
                  <a:gd name="T34" fmla="*/ 366713 w 262"/>
                  <a:gd name="T35" fmla="*/ 136525 h 174"/>
                  <a:gd name="T36" fmla="*/ 347663 w 262"/>
                  <a:gd name="T37" fmla="*/ 131763 h 174"/>
                  <a:gd name="T38" fmla="*/ 357188 w 262"/>
                  <a:gd name="T39" fmla="*/ 122238 h 174"/>
                  <a:gd name="T40" fmla="*/ 371475 w 262"/>
                  <a:gd name="T41" fmla="*/ 122238 h 174"/>
                  <a:gd name="T42" fmla="*/ 377825 w 262"/>
                  <a:gd name="T43" fmla="*/ 107950 h 174"/>
                  <a:gd name="T44" fmla="*/ 347663 w 262"/>
                  <a:gd name="T45" fmla="*/ 115888 h 174"/>
                  <a:gd name="T46" fmla="*/ 331788 w 262"/>
                  <a:gd name="T47" fmla="*/ 131763 h 174"/>
                  <a:gd name="T48" fmla="*/ 327025 w 262"/>
                  <a:gd name="T49" fmla="*/ 144463 h 174"/>
                  <a:gd name="T50" fmla="*/ 315913 w 262"/>
                  <a:gd name="T51" fmla="*/ 147638 h 174"/>
                  <a:gd name="T52" fmla="*/ 303213 w 262"/>
                  <a:gd name="T53" fmla="*/ 158750 h 174"/>
                  <a:gd name="T54" fmla="*/ 295275 w 262"/>
                  <a:gd name="T55" fmla="*/ 158750 h 174"/>
                  <a:gd name="T56" fmla="*/ 280988 w 262"/>
                  <a:gd name="T57" fmla="*/ 144463 h 174"/>
                  <a:gd name="T58" fmla="*/ 271463 w 262"/>
                  <a:gd name="T59" fmla="*/ 141288 h 174"/>
                  <a:gd name="T60" fmla="*/ 254000 w 262"/>
                  <a:gd name="T61" fmla="*/ 101600 h 174"/>
                  <a:gd name="T62" fmla="*/ 239713 w 262"/>
                  <a:gd name="T63" fmla="*/ 106363 h 174"/>
                  <a:gd name="T64" fmla="*/ 228600 w 262"/>
                  <a:gd name="T65" fmla="*/ 79375 h 174"/>
                  <a:gd name="T66" fmla="*/ 207963 w 262"/>
                  <a:gd name="T67" fmla="*/ 66675 h 174"/>
                  <a:gd name="T68" fmla="*/ 198438 w 262"/>
                  <a:gd name="T69" fmla="*/ 69850 h 174"/>
                  <a:gd name="T70" fmla="*/ 173038 w 262"/>
                  <a:gd name="T71" fmla="*/ 65088 h 174"/>
                  <a:gd name="T72" fmla="*/ 155575 w 262"/>
                  <a:gd name="T73" fmla="*/ 69850 h 174"/>
                  <a:gd name="T74" fmla="*/ 136525 w 262"/>
                  <a:gd name="T75" fmla="*/ 47625 h 174"/>
                  <a:gd name="T76" fmla="*/ 69850 w 262"/>
                  <a:gd name="T77" fmla="*/ 0 h 174"/>
                  <a:gd name="T78" fmla="*/ 0 w 262"/>
                  <a:gd name="T79" fmla="*/ 38100 h 174"/>
                  <a:gd name="T80" fmla="*/ 3175 w 262"/>
                  <a:gd name="T81" fmla="*/ 128588 h 174"/>
                  <a:gd name="T82" fmla="*/ 44450 w 262"/>
                  <a:gd name="T83" fmla="*/ 138113 h 174"/>
                  <a:gd name="T84" fmla="*/ 52388 w 262"/>
                  <a:gd name="T85" fmla="*/ 111125 h 174"/>
                  <a:gd name="T86" fmla="*/ 66675 w 262"/>
                  <a:gd name="T87" fmla="*/ 103188 h 174"/>
                  <a:gd name="T88" fmla="*/ 74613 w 262"/>
                  <a:gd name="T89" fmla="*/ 106363 h 174"/>
                  <a:gd name="T90" fmla="*/ 76200 w 262"/>
                  <a:gd name="T91" fmla="*/ 100013 h 174"/>
                  <a:gd name="T92" fmla="*/ 84138 w 262"/>
                  <a:gd name="T93" fmla="*/ 100013 h 174"/>
                  <a:gd name="T94" fmla="*/ 98425 w 262"/>
                  <a:gd name="T95" fmla="*/ 107950 h 174"/>
                  <a:gd name="T96" fmla="*/ 104775 w 262"/>
                  <a:gd name="T97" fmla="*/ 115888 h 174"/>
                  <a:gd name="T98" fmla="*/ 106363 w 262"/>
                  <a:gd name="T99" fmla="*/ 128588 h 174"/>
                  <a:gd name="T100" fmla="*/ 104775 w 262"/>
                  <a:gd name="T101" fmla="*/ 138113 h 174"/>
                  <a:gd name="T102" fmla="*/ 136525 w 262"/>
                  <a:gd name="T103" fmla="*/ 152400 h 174"/>
                  <a:gd name="T104" fmla="*/ 155575 w 262"/>
                  <a:gd name="T105" fmla="*/ 155575 h 174"/>
                  <a:gd name="T106" fmla="*/ 169863 w 262"/>
                  <a:gd name="T107" fmla="*/ 174625 h 174"/>
                  <a:gd name="T108" fmla="*/ 177800 w 262"/>
                  <a:gd name="T109" fmla="*/ 206375 h 174"/>
                  <a:gd name="T110" fmla="*/ 198438 w 262"/>
                  <a:gd name="T111" fmla="*/ 228600 h 174"/>
                  <a:gd name="T112" fmla="*/ 220663 w 262"/>
                  <a:gd name="T113" fmla="*/ 239713 h 174"/>
                  <a:gd name="T114" fmla="*/ 242888 w 262"/>
                  <a:gd name="T115" fmla="*/ 250825 h 174"/>
                  <a:gd name="T116" fmla="*/ 258763 w 262"/>
                  <a:gd name="T117" fmla="*/ 254000 h 174"/>
                  <a:gd name="T118" fmla="*/ 268288 w 262"/>
                  <a:gd name="T119" fmla="*/ 268288 h 174"/>
                  <a:gd name="T120" fmla="*/ 303213 w 262"/>
                  <a:gd name="T121" fmla="*/ 276225 h 1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2" h="174">
                    <a:moveTo>
                      <a:pt x="191" y="174"/>
                    </a:moveTo>
                    <a:lnTo>
                      <a:pt x="192" y="160"/>
                    </a:lnTo>
                    <a:lnTo>
                      <a:pt x="196" y="148"/>
                    </a:lnTo>
                    <a:lnTo>
                      <a:pt x="191" y="142"/>
                    </a:lnTo>
                    <a:lnTo>
                      <a:pt x="186" y="124"/>
                    </a:lnTo>
                    <a:lnTo>
                      <a:pt x="197" y="120"/>
                    </a:lnTo>
                    <a:lnTo>
                      <a:pt x="210" y="118"/>
                    </a:lnTo>
                    <a:lnTo>
                      <a:pt x="211" y="104"/>
                    </a:lnTo>
                    <a:lnTo>
                      <a:pt x="229" y="98"/>
                    </a:lnTo>
                    <a:lnTo>
                      <a:pt x="239" y="102"/>
                    </a:lnTo>
                    <a:lnTo>
                      <a:pt x="233" y="109"/>
                    </a:lnTo>
                    <a:lnTo>
                      <a:pt x="231" y="118"/>
                    </a:lnTo>
                    <a:lnTo>
                      <a:pt x="246" y="114"/>
                    </a:lnTo>
                    <a:lnTo>
                      <a:pt x="262" y="105"/>
                    </a:lnTo>
                    <a:lnTo>
                      <a:pt x="262" y="97"/>
                    </a:lnTo>
                    <a:lnTo>
                      <a:pt x="250" y="96"/>
                    </a:lnTo>
                    <a:lnTo>
                      <a:pt x="246" y="86"/>
                    </a:lnTo>
                    <a:lnTo>
                      <a:pt x="231" y="86"/>
                    </a:lnTo>
                    <a:lnTo>
                      <a:pt x="219" y="83"/>
                    </a:lnTo>
                    <a:lnTo>
                      <a:pt x="225" y="77"/>
                    </a:lnTo>
                    <a:lnTo>
                      <a:pt x="234" y="77"/>
                    </a:lnTo>
                    <a:lnTo>
                      <a:pt x="238" y="68"/>
                    </a:lnTo>
                    <a:lnTo>
                      <a:pt x="219" y="73"/>
                    </a:lnTo>
                    <a:lnTo>
                      <a:pt x="209" y="83"/>
                    </a:lnTo>
                    <a:lnTo>
                      <a:pt x="206" y="91"/>
                    </a:lnTo>
                    <a:lnTo>
                      <a:pt x="199" y="93"/>
                    </a:lnTo>
                    <a:lnTo>
                      <a:pt x="191" y="100"/>
                    </a:lnTo>
                    <a:lnTo>
                      <a:pt x="186" y="100"/>
                    </a:lnTo>
                    <a:lnTo>
                      <a:pt x="177" y="91"/>
                    </a:lnTo>
                    <a:lnTo>
                      <a:pt x="171" y="89"/>
                    </a:lnTo>
                    <a:lnTo>
                      <a:pt x="160" y="64"/>
                    </a:lnTo>
                    <a:lnTo>
                      <a:pt x="151" y="67"/>
                    </a:lnTo>
                    <a:lnTo>
                      <a:pt x="144" y="50"/>
                    </a:lnTo>
                    <a:lnTo>
                      <a:pt x="131" y="42"/>
                    </a:lnTo>
                    <a:lnTo>
                      <a:pt x="125" y="44"/>
                    </a:lnTo>
                    <a:lnTo>
                      <a:pt x="109" y="41"/>
                    </a:lnTo>
                    <a:lnTo>
                      <a:pt x="98" y="44"/>
                    </a:lnTo>
                    <a:lnTo>
                      <a:pt x="86" y="30"/>
                    </a:lnTo>
                    <a:lnTo>
                      <a:pt x="44" y="0"/>
                    </a:lnTo>
                    <a:lnTo>
                      <a:pt x="0" y="24"/>
                    </a:lnTo>
                    <a:lnTo>
                      <a:pt x="2" y="81"/>
                    </a:lnTo>
                    <a:lnTo>
                      <a:pt x="28" y="87"/>
                    </a:lnTo>
                    <a:lnTo>
                      <a:pt x="33" y="70"/>
                    </a:lnTo>
                    <a:lnTo>
                      <a:pt x="42" y="65"/>
                    </a:lnTo>
                    <a:lnTo>
                      <a:pt x="47" y="67"/>
                    </a:lnTo>
                    <a:lnTo>
                      <a:pt x="48" y="63"/>
                    </a:lnTo>
                    <a:lnTo>
                      <a:pt x="53" y="63"/>
                    </a:lnTo>
                    <a:lnTo>
                      <a:pt x="62" y="68"/>
                    </a:lnTo>
                    <a:lnTo>
                      <a:pt x="66" y="73"/>
                    </a:lnTo>
                    <a:lnTo>
                      <a:pt x="67" y="81"/>
                    </a:lnTo>
                    <a:lnTo>
                      <a:pt x="66" y="87"/>
                    </a:lnTo>
                    <a:lnTo>
                      <a:pt x="86" y="96"/>
                    </a:lnTo>
                    <a:lnTo>
                      <a:pt x="98" y="98"/>
                    </a:lnTo>
                    <a:lnTo>
                      <a:pt x="107" y="110"/>
                    </a:lnTo>
                    <a:lnTo>
                      <a:pt x="112" y="130"/>
                    </a:lnTo>
                    <a:lnTo>
                      <a:pt x="125" y="144"/>
                    </a:lnTo>
                    <a:lnTo>
                      <a:pt x="139" y="151"/>
                    </a:lnTo>
                    <a:lnTo>
                      <a:pt x="153" y="158"/>
                    </a:lnTo>
                    <a:lnTo>
                      <a:pt x="163" y="160"/>
                    </a:lnTo>
                    <a:lnTo>
                      <a:pt x="169" y="169"/>
                    </a:lnTo>
                    <a:lnTo>
                      <a:pt x="19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29" name="Freeform 237"/>
              <p:cNvSpPr/>
              <p:nvPr/>
            </p:nvSpPr>
            <p:spPr bwMode="auto">
              <a:xfrm>
                <a:off x="4911724" y="2700344"/>
                <a:ext cx="131763" cy="106363"/>
              </a:xfrm>
              <a:custGeom>
                <a:avLst/>
                <a:gdLst>
                  <a:gd name="T0" fmla="*/ 6350 w 83"/>
                  <a:gd name="T1" fmla="*/ 55563 h 67"/>
                  <a:gd name="T2" fmla="*/ 25400 w 83"/>
                  <a:gd name="T3" fmla="*/ 61913 h 67"/>
                  <a:gd name="T4" fmla="*/ 36513 w 83"/>
                  <a:gd name="T5" fmla="*/ 69850 h 67"/>
                  <a:gd name="T6" fmla="*/ 44450 w 83"/>
                  <a:gd name="T7" fmla="*/ 90488 h 67"/>
                  <a:gd name="T8" fmla="*/ 53975 w 83"/>
                  <a:gd name="T9" fmla="*/ 87313 h 67"/>
                  <a:gd name="T10" fmla="*/ 58738 w 83"/>
                  <a:gd name="T11" fmla="*/ 98425 h 67"/>
                  <a:gd name="T12" fmla="*/ 77788 w 83"/>
                  <a:gd name="T13" fmla="*/ 106363 h 67"/>
                  <a:gd name="T14" fmla="*/ 85725 w 83"/>
                  <a:gd name="T15" fmla="*/ 98425 h 67"/>
                  <a:gd name="T16" fmla="*/ 87313 w 83"/>
                  <a:gd name="T17" fmla="*/ 87313 h 67"/>
                  <a:gd name="T18" fmla="*/ 107950 w 83"/>
                  <a:gd name="T19" fmla="*/ 79375 h 67"/>
                  <a:gd name="T20" fmla="*/ 117475 w 83"/>
                  <a:gd name="T21" fmla="*/ 58738 h 67"/>
                  <a:gd name="T22" fmla="*/ 131763 w 83"/>
                  <a:gd name="T23" fmla="*/ 36513 h 67"/>
                  <a:gd name="T24" fmla="*/ 109538 w 83"/>
                  <a:gd name="T25" fmla="*/ 11113 h 67"/>
                  <a:gd name="T26" fmla="*/ 65088 w 83"/>
                  <a:gd name="T27" fmla="*/ 0 h 67"/>
                  <a:gd name="T28" fmla="*/ 12700 w 83"/>
                  <a:gd name="T29" fmla="*/ 0 h 67"/>
                  <a:gd name="T30" fmla="*/ 0 w 83"/>
                  <a:gd name="T31" fmla="*/ 12700 h 67"/>
                  <a:gd name="T32" fmla="*/ 6350 w 83"/>
                  <a:gd name="T33" fmla="*/ 55563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4" y="35"/>
                    </a:moveTo>
                    <a:lnTo>
                      <a:pt x="16" y="39"/>
                    </a:lnTo>
                    <a:lnTo>
                      <a:pt x="23" y="44"/>
                    </a:lnTo>
                    <a:lnTo>
                      <a:pt x="28" y="57"/>
                    </a:lnTo>
                    <a:lnTo>
                      <a:pt x="34" y="55"/>
                    </a:lnTo>
                    <a:lnTo>
                      <a:pt x="37" y="62"/>
                    </a:lnTo>
                    <a:lnTo>
                      <a:pt x="49" y="67"/>
                    </a:lnTo>
                    <a:lnTo>
                      <a:pt x="54" y="62"/>
                    </a:lnTo>
                    <a:lnTo>
                      <a:pt x="55" y="55"/>
                    </a:lnTo>
                    <a:lnTo>
                      <a:pt x="68" y="50"/>
                    </a:lnTo>
                    <a:lnTo>
                      <a:pt x="74" y="37"/>
                    </a:lnTo>
                    <a:lnTo>
                      <a:pt x="83" y="23"/>
                    </a:lnTo>
                    <a:lnTo>
                      <a:pt x="69" y="7"/>
                    </a:lnTo>
                    <a:lnTo>
                      <a:pt x="41" y="0"/>
                    </a:lnTo>
                    <a:lnTo>
                      <a:pt x="8" y="0"/>
                    </a:lnTo>
                    <a:lnTo>
                      <a:pt x="0" y="8"/>
                    </a:lnTo>
                    <a:lnTo>
                      <a:pt x="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0" name="Freeform 238"/>
              <p:cNvSpPr/>
              <p:nvPr/>
            </p:nvSpPr>
            <p:spPr bwMode="auto">
              <a:xfrm>
                <a:off x="4965699" y="2713044"/>
                <a:ext cx="222250" cy="196850"/>
              </a:xfrm>
              <a:custGeom>
                <a:avLst/>
                <a:gdLst>
                  <a:gd name="T0" fmla="*/ 201613 w 140"/>
                  <a:gd name="T1" fmla="*/ 166688 h 124"/>
                  <a:gd name="T2" fmla="*/ 177800 w 140"/>
                  <a:gd name="T3" fmla="*/ 173038 h 124"/>
                  <a:gd name="T4" fmla="*/ 173038 w 140"/>
                  <a:gd name="T5" fmla="*/ 187325 h 124"/>
                  <a:gd name="T6" fmla="*/ 158750 w 140"/>
                  <a:gd name="T7" fmla="*/ 190500 h 124"/>
                  <a:gd name="T8" fmla="*/ 120650 w 140"/>
                  <a:gd name="T9" fmla="*/ 177800 h 124"/>
                  <a:gd name="T10" fmla="*/ 111125 w 140"/>
                  <a:gd name="T11" fmla="*/ 182563 h 124"/>
                  <a:gd name="T12" fmla="*/ 92075 w 140"/>
                  <a:gd name="T13" fmla="*/ 176213 h 124"/>
                  <a:gd name="T14" fmla="*/ 77788 w 140"/>
                  <a:gd name="T15" fmla="*/ 177800 h 124"/>
                  <a:gd name="T16" fmla="*/ 61913 w 140"/>
                  <a:gd name="T17" fmla="*/ 169863 h 124"/>
                  <a:gd name="T18" fmla="*/ 46038 w 140"/>
                  <a:gd name="T19" fmla="*/ 173038 h 124"/>
                  <a:gd name="T20" fmla="*/ 22225 w 140"/>
                  <a:gd name="T21" fmla="*/ 196850 h 124"/>
                  <a:gd name="T22" fmla="*/ 17463 w 140"/>
                  <a:gd name="T23" fmla="*/ 174625 h 124"/>
                  <a:gd name="T24" fmla="*/ 0 w 140"/>
                  <a:gd name="T25" fmla="*/ 155575 h 124"/>
                  <a:gd name="T26" fmla="*/ 17463 w 140"/>
                  <a:gd name="T27" fmla="*/ 136525 h 124"/>
                  <a:gd name="T28" fmla="*/ 4763 w 140"/>
                  <a:gd name="T29" fmla="*/ 109538 h 124"/>
                  <a:gd name="T30" fmla="*/ 4763 w 140"/>
                  <a:gd name="T31" fmla="*/ 85725 h 124"/>
                  <a:gd name="T32" fmla="*/ 23813 w 140"/>
                  <a:gd name="T33" fmla="*/ 93663 h 124"/>
                  <a:gd name="T34" fmla="*/ 31750 w 140"/>
                  <a:gd name="T35" fmla="*/ 85725 h 124"/>
                  <a:gd name="T36" fmla="*/ 33338 w 140"/>
                  <a:gd name="T37" fmla="*/ 74613 h 124"/>
                  <a:gd name="T38" fmla="*/ 53975 w 140"/>
                  <a:gd name="T39" fmla="*/ 66675 h 124"/>
                  <a:gd name="T40" fmla="*/ 63500 w 140"/>
                  <a:gd name="T41" fmla="*/ 46038 h 124"/>
                  <a:gd name="T42" fmla="*/ 77788 w 140"/>
                  <a:gd name="T43" fmla="*/ 23813 h 124"/>
                  <a:gd name="T44" fmla="*/ 90488 w 140"/>
                  <a:gd name="T45" fmla="*/ 23813 h 124"/>
                  <a:gd name="T46" fmla="*/ 111125 w 140"/>
                  <a:gd name="T47" fmla="*/ 0 h 124"/>
                  <a:gd name="T48" fmla="*/ 127000 w 140"/>
                  <a:gd name="T49" fmla="*/ 1588 h 124"/>
                  <a:gd name="T50" fmla="*/ 141288 w 140"/>
                  <a:gd name="T51" fmla="*/ 14288 h 124"/>
                  <a:gd name="T52" fmla="*/ 152400 w 140"/>
                  <a:gd name="T53" fmla="*/ 11113 h 124"/>
                  <a:gd name="T54" fmla="*/ 171450 w 140"/>
                  <a:gd name="T55" fmla="*/ 12700 h 124"/>
                  <a:gd name="T56" fmla="*/ 179388 w 140"/>
                  <a:gd name="T57" fmla="*/ 26988 h 124"/>
                  <a:gd name="T58" fmla="*/ 184150 w 140"/>
                  <a:gd name="T59" fmla="*/ 65088 h 124"/>
                  <a:gd name="T60" fmla="*/ 195263 w 140"/>
                  <a:gd name="T61" fmla="*/ 87313 h 124"/>
                  <a:gd name="T62" fmla="*/ 222250 w 140"/>
                  <a:gd name="T63" fmla="*/ 111125 h 124"/>
                  <a:gd name="T64" fmla="*/ 215900 w 140"/>
                  <a:gd name="T65" fmla="*/ 130175 h 124"/>
                  <a:gd name="T66" fmla="*/ 206375 w 140"/>
                  <a:gd name="T67" fmla="*/ 130175 h 124"/>
                  <a:gd name="T68" fmla="*/ 195263 w 140"/>
                  <a:gd name="T69" fmla="*/ 122238 h 124"/>
                  <a:gd name="T70" fmla="*/ 184150 w 140"/>
                  <a:gd name="T71" fmla="*/ 122238 h 124"/>
                  <a:gd name="T72" fmla="*/ 185738 w 140"/>
                  <a:gd name="T73" fmla="*/ 138113 h 124"/>
                  <a:gd name="T74" fmla="*/ 196850 w 140"/>
                  <a:gd name="T75" fmla="*/ 147638 h 124"/>
                  <a:gd name="T76" fmla="*/ 201613 w 140"/>
                  <a:gd name="T77" fmla="*/ 166688 h 1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 h="124">
                    <a:moveTo>
                      <a:pt x="127" y="105"/>
                    </a:moveTo>
                    <a:lnTo>
                      <a:pt x="112" y="109"/>
                    </a:lnTo>
                    <a:lnTo>
                      <a:pt x="109" y="118"/>
                    </a:lnTo>
                    <a:lnTo>
                      <a:pt x="100" y="120"/>
                    </a:lnTo>
                    <a:lnTo>
                      <a:pt x="76" y="112"/>
                    </a:lnTo>
                    <a:lnTo>
                      <a:pt x="70" y="115"/>
                    </a:lnTo>
                    <a:lnTo>
                      <a:pt x="58" y="111"/>
                    </a:lnTo>
                    <a:lnTo>
                      <a:pt x="49" y="112"/>
                    </a:lnTo>
                    <a:lnTo>
                      <a:pt x="39" y="107"/>
                    </a:lnTo>
                    <a:lnTo>
                      <a:pt x="29" y="109"/>
                    </a:lnTo>
                    <a:lnTo>
                      <a:pt x="14" y="124"/>
                    </a:lnTo>
                    <a:lnTo>
                      <a:pt x="11" y="110"/>
                    </a:lnTo>
                    <a:lnTo>
                      <a:pt x="0" y="98"/>
                    </a:lnTo>
                    <a:lnTo>
                      <a:pt x="11" y="86"/>
                    </a:lnTo>
                    <a:lnTo>
                      <a:pt x="3" y="69"/>
                    </a:lnTo>
                    <a:lnTo>
                      <a:pt x="3" y="54"/>
                    </a:lnTo>
                    <a:lnTo>
                      <a:pt x="15" y="59"/>
                    </a:lnTo>
                    <a:lnTo>
                      <a:pt x="20" y="54"/>
                    </a:lnTo>
                    <a:lnTo>
                      <a:pt x="21" y="47"/>
                    </a:lnTo>
                    <a:lnTo>
                      <a:pt x="34" y="42"/>
                    </a:lnTo>
                    <a:lnTo>
                      <a:pt x="40" y="29"/>
                    </a:lnTo>
                    <a:lnTo>
                      <a:pt x="49" y="15"/>
                    </a:lnTo>
                    <a:lnTo>
                      <a:pt x="57" y="15"/>
                    </a:lnTo>
                    <a:lnTo>
                      <a:pt x="70" y="0"/>
                    </a:lnTo>
                    <a:lnTo>
                      <a:pt x="80" y="1"/>
                    </a:lnTo>
                    <a:lnTo>
                      <a:pt x="89" y="9"/>
                    </a:lnTo>
                    <a:lnTo>
                      <a:pt x="96" y="7"/>
                    </a:lnTo>
                    <a:lnTo>
                      <a:pt x="108" y="8"/>
                    </a:lnTo>
                    <a:lnTo>
                      <a:pt x="113" y="17"/>
                    </a:lnTo>
                    <a:lnTo>
                      <a:pt x="116" y="41"/>
                    </a:lnTo>
                    <a:lnTo>
                      <a:pt x="123" y="55"/>
                    </a:lnTo>
                    <a:lnTo>
                      <a:pt x="140" y="70"/>
                    </a:lnTo>
                    <a:lnTo>
                      <a:pt x="136" y="82"/>
                    </a:lnTo>
                    <a:lnTo>
                      <a:pt x="130" y="82"/>
                    </a:lnTo>
                    <a:lnTo>
                      <a:pt x="123" y="77"/>
                    </a:lnTo>
                    <a:lnTo>
                      <a:pt x="116" y="77"/>
                    </a:lnTo>
                    <a:lnTo>
                      <a:pt x="117" y="87"/>
                    </a:lnTo>
                    <a:lnTo>
                      <a:pt x="124" y="93"/>
                    </a:lnTo>
                    <a:lnTo>
                      <a:pt x="12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1" name="Freeform 239"/>
              <p:cNvSpPr/>
              <p:nvPr/>
            </p:nvSpPr>
            <p:spPr bwMode="auto">
              <a:xfrm>
                <a:off x="4632324" y="3005145"/>
                <a:ext cx="180975" cy="93663"/>
              </a:xfrm>
              <a:custGeom>
                <a:avLst/>
                <a:gdLst>
                  <a:gd name="T0" fmla="*/ 165100 w 114"/>
                  <a:gd name="T1" fmla="*/ 73025 h 59"/>
                  <a:gd name="T2" fmla="*/ 142875 w 114"/>
                  <a:gd name="T3" fmla="*/ 79375 h 59"/>
                  <a:gd name="T4" fmla="*/ 117475 w 114"/>
                  <a:gd name="T5" fmla="*/ 93663 h 59"/>
                  <a:gd name="T6" fmla="*/ 100013 w 114"/>
                  <a:gd name="T7" fmla="*/ 87313 h 59"/>
                  <a:gd name="T8" fmla="*/ 77788 w 114"/>
                  <a:gd name="T9" fmla="*/ 80963 h 59"/>
                  <a:gd name="T10" fmla="*/ 68263 w 114"/>
                  <a:gd name="T11" fmla="*/ 80963 h 59"/>
                  <a:gd name="T12" fmla="*/ 61913 w 114"/>
                  <a:gd name="T13" fmla="*/ 74613 h 59"/>
                  <a:gd name="T14" fmla="*/ 49213 w 114"/>
                  <a:gd name="T15" fmla="*/ 74613 h 59"/>
                  <a:gd name="T16" fmla="*/ 41275 w 114"/>
                  <a:gd name="T17" fmla="*/ 80963 h 59"/>
                  <a:gd name="T18" fmla="*/ 17463 w 114"/>
                  <a:gd name="T19" fmla="*/ 80963 h 59"/>
                  <a:gd name="T20" fmla="*/ 3175 w 114"/>
                  <a:gd name="T21" fmla="*/ 76200 h 59"/>
                  <a:gd name="T22" fmla="*/ 0 w 114"/>
                  <a:gd name="T23" fmla="*/ 63500 h 59"/>
                  <a:gd name="T24" fmla="*/ 4763 w 114"/>
                  <a:gd name="T25" fmla="*/ 58738 h 59"/>
                  <a:gd name="T26" fmla="*/ 25400 w 114"/>
                  <a:gd name="T27" fmla="*/ 60325 h 59"/>
                  <a:gd name="T28" fmla="*/ 50800 w 114"/>
                  <a:gd name="T29" fmla="*/ 57150 h 59"/>
                  <a:gd name="T30" fmla="*/ 68263 w 114"/>
                  <a:gd name="T31" fmla="*/ 46038 h 59"/>
                  <a:gd name="T32" fmla="*/ 84138 w 114"/>
                  <a:gd name="T33" fmla="*/ 50800 h 59"/>
                  <a:gd name="T34" fmla="*/ 92075 w 114"/>
                  <a:gd name="T35" fmla="*/ 42863 h 59"/>
                  <a:gd name="T36" fmla="*/ 87313 w 114"/>
                  <a:gd name="T37" fmla="*/ 26988 h 59"/>
                  <a:gd name="T38" fmla="*/ 101600 w 114"/>
                  <a:gd name="T39" fmla="*/ 15875 h 59"/>
                  <a:gd name="T40" fmla="*/ 106363 w 114"/>
                  <a:gd name="T41" fmla="*/ 6350 h 59"/>
                  <a:gd name="T42" fmla="*/ 139700 w 114"/>
                  <a:gd name="T43" fmla="*/ 0 h 59"/>
                  <a:gd name="T44" fmla="*/ 161925 w 114"/>
                  <a:gd name="T45" fmla="*/ 7938 h 59"/>
                  <a:gd name="T46" fmla="*/ 168275 w 114"/>
                  <a:gd name="T47" fmla="*/ 23813 h 59"/>
                  <a:gd name="T48" fmla="*/ 176213 w 114"/>
                  <a:gd name="T49" fmla="*/ 23813 h 59"/>
                  <a:gd name="T50" fmla="*/ 180975 w 114"/>
                  <a:gd name="T51" fmla="*/ 42863 h 59"/>
                  <a:gd name="T52" fmla="*/ 168275 w 114"/>
                  <a:gd name="T53" fmla="*/ 49213 h 59"/>
                  <a:gd name="T54" fmla="*/ 168275 w 114"/>
                  <a:gd name="T55" fmla="*/ 65088 h 59"/>
                  <a:gd name="T56" fmla="*/ 165100 w 114"/>
                  <a:gd name="T57" fmla="*/ 73025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4" h="59">
                    <a:moveTo>
                      <a:pt x="104" y="46"/>
                    </a:moveTo>
                    <a:lnTo>
                      <a:pt x="90" y="50"/>
                    </a:lnTo>
                    <a:lnTo>
                      <a:pt x="74" y="59"/>
                    </a:lnTo>
                    <a:lnTo>
                      <a:pt x="63" y="55"/>
                    </a:lnTo>
                    <a:lnTo>
                      <a:pt x="49" y="51"/>
                    </a:lnTo>
                    <a:lnTo>
                      <a:pt x="43" y="51"/>
                    </a:lnTo>
                    <a:lnTo>
                      <a:pt x="39" y="47"/>
                    </a:lnTo>
                    <a:lnTo>
                      <a:pt x="31" y="47"/>
                    </a:lnTo>
                    <a:lnTo>
                      <a:pt x="26" y="51"/>
                    </a:lnTo>
                    <a:lnTo>
                      <a:pt x="11" y="51"/>
                    </a:lnTo>
                    <a:lnTo>
                      <a:pt x="2" y="48"/>
                    </a:lnTo>
                    <a:lnTo>
                      <a:pt x="0" y="40"/>
                    </a:lnTo>
                    <a:lnTo>
                      <a:pt x="3" y="37"/>
                    </a:lnTo>
                    <a:lnTo>
                      <a:pt x="16" y="38"/>
                    </a:lnTo>
                    <a:lnTo>
                      <a:pt x="32" y="36"/>
                    </a:lnTo>
                    <a:lnTo>
                      <a:pt x="43" y="29"/>
                    </a:lnTo>
                    <a:lnTo>
                      <a:pt x="53" y="32"/>
                    </a:lnTo>
                    <a:lnTo>
                      <a:pt x="58" y="27"/>
                    </a:lnTo>
                    <a:lnTo>
                      <a:pt x="55" y="17"/>
                    </a:lnTo>
                    <a:lnTo>
                      <a:pt x="64" y="10"/>
                    </a:lnTo>
                    <a:lnTo>
                      <a:pt x="67" y="4"/>
                    </a:lnTo>
                    <a:lnTo>
                      <a:pt x="88" y="0"/>
                    </a:lnTo>
                    <a:lnTo>
                      <a:pt x="102" y="5"/>
                    </a:lnTo>
                    <a:lnTo>
                      <a:pt x="106" y="15"/>
                    </a:lnTo>
                    <a:lnTo>
                      <a:pt x="111" y="15"/>
                    </a:lnTo>
                    <a:lnTo>
                      <a:pt x="114" y="27"/>
                    </a:lnTo>
                    <a:lnTo>
                      <a:pt x="106" y="31"/>
                    </a:lnTo>
                    <a:lnTo>
                      <a:pt x="106" y="41"/>
                    </a:lnTo>
                    <a:lnTo>
                      <a:pt x="10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2" name="Freeform 240"/>
              <p:cNvSpPr/>
              <p:nvPr/>
            </p:nvSpPr>
            <p:spPr bwMode="auto">
              <a:xfrm>
                <a:off x="4538662" y="3048007"/>
                <a:ext cx="111125" cy="69850"/>
              </a:xfrm>
              <a:custGeom>
                <a:avLst/>
                <a:gdLst>
                  <a:gd name="T0" fmla="*/ 22225 w 70"/>
                  <a:gd name="T1" fmla="*/ 69850 h 44"/>
                  <a:gd name="T2" fmla="*/ 23813 w 70"/>
                  <a:gd name="T3" fmla="*/ 58738 h 44"/>
                  <a:gd name="T4" fmla="*/ 12700 w 70"/>
                  <a:gd name="T5" fmla="*/ 55563 h 44"/>
                  <a:gd name="T6" fmla="*/ 4763 w 70"/>
                  <a:gd name="T7" fmla="*/ 61913 h 44"/>
                  <a:gd name="T8" fmla="*/ 0 w 70"/>
                  <a:gd name="T9" fmla="*/ 55563 h 44"/>
                  <a:gd name="T10" fmla="*/ 9525 w 70"/>
                  <a:gd name="T11" fmla="*/ 44450 h 44"/>
                  <a:gd name="T12" fmla="*/ 12700 w 70"/>
                  <a:gd name="T13" fmla="*/ 33338 h 44"/>
                  <a:gd name="T14" fmla="*/ 23813 w 70"/>
                  <a:gd name="T15" fmla="*/ 30163 h 44"/>
                  <a:gd name="T16" fmla="*/ 23813 w 70"/>
                  <a:gd name="T17" fmla="*/ 20638 h 44"/>
                  <a:gd name="T18" fmla="*/ 26988 w 70"/>
                  <a:gd name="T19" fmla="*/ 9525 h 44"/>
                  <a:gd name="T20" fmla="*/ 41275 w 70"/>
                  <a:gd name="T21" fmla="*/ 11113 h 44"/>
                  <a:gd name="T22" fmla="*/ 52388 w 70"/>
                  <a:gd name="T23" fmla="*/ 3175 h 44"/>
                  <a:gd name="T24" fmla="*/ 68263 w 70"/>
                  <a:gd name="T25" fmla="*/ 0 h 44"/>
                  <a:gd name="T26" fmla="*/ 84138 w 70"/>
                  <a:gd name="T27" fmla="*/ 14288 h 44"/>
                  <a:gd name="T28" fmla="*/ 98425 w 70"/>
                  <a:gd name="T29" fmla="*/ 15875 h 44"/>
                  <a:gd name="T30" fmla="*/ 93663 w 70"/>
                  <a:gd name="T31" fmla="*/ 20638 h 44"/>
                  <a:gd name="T32" fmla="*/ 90488 w 70"/>
                  <a:gd name="T33" fmla="*/ 23813 h 44"/>
                  <a:gd name="T34" fmla="*/ 96838 w 70"/>
                  <a:gd name="T35" fmla="*/ 33338 h 44"/>
                  <a:gd name="T36" fmla="*/ 111125 w 70"/>
                  <a:gd name="T37" fmla="*/ 38100 h 44"/>
                  <a:gd name="T38" fmla="*/ 103188 w 70"/>
                  <a:gd name="T39" fmla="*/ 52388 h 44"/>
                  <a:gd name="T40" fmla="*/ 74613 w 70"/>
                  <a:gd name="T41" fmla="*/ 50800 h 44"/>
                  <a:gd name="T42" fmla="*/ 66675 w 70"/>
                  <a:gd name="T43" fmla="*/ 42863 h 44"/>
                  <a:gd name="T44" fmla="*/ 55563 w 70"/>
                  <a:gd name="T45" fmla="*/ 46038 h 44"/>
                  <a:gd name="T46" fmla="*/ 52388 w 70"/>
                  <a:gd name="T47" fmla="*/ 66675 h 44"/>
                  <a:gd name="T48" fmla="*/ 46038 w 70"/>
                  <a:gd name="T49" fmla="*/ 69850 h 44"/>
                  <a:gd name="T50" fmla="*/ 33338 w 70"/>
                  <a:gd name="T51" fmla="*/ 68263 h 44"/>
                  <a:gd name="T52" fmla="*/ 22225 w 70"/>
                  <a:gd name="T53" fmla="*/ 69850 h 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0" h="44">
                    <a:moveTo>
                      <a:pt x="14" y="44"/>
                    </a:moveTo>
                    <a:lnTo>
                      <a:pt x="15" y="37"/>
                    </a:lnTo>
                    <a:lnTo>
                      <a:pt x="8" y="35"/>
                    </a:lnTo>
                    <a:lnTo>
                      <a:pt x="3" y="39"/>
                    </a:lnTo>
                    <a:lnTo>
                      <a:pt x="0" y="35"/>
                    </a:lnTo>
                    <a:lnTo>
                      <a:pt x="6" y="28"/>
                    </a:lnTo>
                    <a:lnTo>
                      <a:pt x="8" y="21"/>
                    </a:lnTo>
                    <a:lnTo>
                      <a:pt x="15" y="19"/>
                    </a:lnTo>
                    <a:lnTo>
                      <a:pt x="15" y="13"/>
                    </a:lnTo>
                    <a:lnTo>
                      <a:pt x="17" y="6"/>
                    </a:lnTo>
                    <a:lnTo>
                      <a:pt x="26" y="7"/>
                    </a:lnTo>
                    <a:lnTo>
                      <a:pt x="33" y="2"/>
                    </a:lnTo>
                    <a:lnTo>
                      <a:pt x="43" y="0"/>
                    </a:lnTo>
                    <a:lnTo>
                      <a:pt x="53" y="9"/>
                    </a:lnTo>
                    <a:lnTo>
                      <a:pt x="62" y="10"/>
                    </a:lnTo>
                    <a:lnTo>
                      <a:pt x="59" y="13"/>
                    </a:lnTo>
                    <a:lnTo>
                      <a:pt x="57" y="15"/>
                    </a:lnTo>
                    <a:lnTo>
                      <a:pt x="61" y="21"/>
                    </a:lnTo>
                    <a:lnTo>
                      <a:pt x="70" y="24"/>
                    </a:lnTo>
                    <a:lnTo>
                      <a:pt x="65" y="33"/>
                    </a:lnTo>
                    <a:lnTo>
                      <a:pt x="47" y="32"/>
                    </a:lnTo>
                    <a:lnTo>
                      <a:pt x="42" y="27"/>
                    </a:lnTo>
                    <a:lnTo>
                      <a:pt x="35" y="29"/>
                    </a:lnTo>
                    <a:lnTo>
                      <a:pt x="33" y="42"/>
                    </a:lnTo>
                    <a:lnTo>
                      <a:pt x="29" y="44"/>
                    </a:lnTo>
                    <a:lnTo>
                      <a:pt x="21" y="43"/>
                    </a:lnTo>
                    <a:lnTo>
                      <a:pt x="14"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3" name="Freeform 241"/>
              <p:cNvSpPr/>
              <p:nvPr/>
            </p:nvSpPr>
            <p:spPr bwMode="auto">
              <a:xfrm>
                <a:off x="4629148" y="3068646"/>
                <a:ext cx="6350" cy="12700"/>
              </a:xfrm>
              <a:custGeom>
                <a:avLst/>
                <a:gdLst>
                  <a:gd name="T0" fmla="*/ 6350 w 4"/>
                  <a:gd name="T1" fmla="*/ 12700 h 8"/>
                  <a:gd name="T2" fmla="*/ 3175 w 4"/>
                  <a:gd name="T3" fmla="*/ 0 h 8"/>
                  <a:gd name="T4" fmla="*/ 0 w 4"/>
                  <a:gd name="T5" fmla="*/ 3175 h 8"/>
                  <a:gd name="T6" fmla="*/ 6350 w 4"/>
                  <a:gd name="T7" fmla="*/ 1270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8">
                    <a:moveTo>
                      <a:pt x="4" y="8"/>
                    </a:moveTo>
                    <a:lnTo>
                      <a:pt x="2" y="0"/>
                    </a:lnTo>
                    <a:lnTo>
                      <a:pt x="0" y="2"/>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4" name="Freeform 242"/>
              <p:cNvSpPr/>
              <p:nvPr/>
            </p:nvSpPr>
            <p:spPr bwMode="auto">
              <a:xfrm>
                <a:off x="4425950" y="3217870"/>
                <a:ext cx="11113" cy="7938"/>
              </a:xfrm>
              <a:custGeom>
                <a:avLst/>
                <a:gdLst>
                  <a:gd name="T0" fmla="*/ 0 w 7"/>
                  <a:gd name="T1" fmla="*/ 6350 h 5"/>
                  <a:gd name="T2" fmla="*/ 3175 w 7"/>
                  <a:gd name="T3" fmla="*/ 0 h 5"/>
                  <a:gd name="T4" fmla="*/ 9525 w 7"/>
                  <a:gd name="T5" fmla="*/ 0 h 5"/>
                  <a:gd name="T6" fmla="*/ 11113 w 7"/>
                  <a:gd name="T7" fmla="*/ 1588 h 5"/>
                  <a:gd name="T8" fmla="*/ 9525 w 7"/>
                  <a:gd name="T9" fmla="*/ 7938 h 5"/>
                  <a:gd name="T10" fmla="*/ 0 w 7"/>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0" y="4"/>
                    </a:moveTo>
                    <a:lnTo>
                      <a:pt x="2" y="0"/>
                    </a:lnTo>
                    <a:lnTo>
                      <a:pt x="6" y="0"/>
                    </a:lnTo>
                    <a:lnTo>
                      <a:pt x="7" y="1"/>
                    </a:lnTo>
                    <a:lnTo>
                      <a:pt x="6" y="5"/>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5" name="Freeform 243"/>
              <p:cNvSpPr/>
              <p:nvPr/>
            </p:nvSpPr>
            <p:spPr bwMode="auto">
              <a:xfrm>
                <a:off x="4203700" y="2759081"/>
                <a:ext cx="65088" cy="53975"/>
              </a:xfrm>
              <a:custGeom>
                <a:avLst/>
                <a:gdLst>
                  <a:gd name="T0" fmla="*/ 14288 w 41"/>
                  <a:gd name="T1" fmla="*/ 0 h 34"/>
                  <a:gd name="T2" fmla="*/ 14288 w 41"/>
                  <a:gd name="T3" fmla="*/ 19050 h 34"/>
                  <a:gd name="T4" fmla="*/ 0 w 41"/>
                  <a:gd name="T5" fmla="*/ 33338 h 34"/>
                  <a:gd name="T6" fmla="*/ 0 w 41"/>
                  <a:gd name="T7" fmla="*/ 39688 h 34"/>
                  <a:gd name="T8" fmla="*/ 12700 w 41"/>
                  <a:gd name="T9" fmla="*/ 50800 h 34"/>
                  <a:gd name="T10" fmla="*/ 22225 w 41"/>
                  <a:gd name="T11" fmla="*/ 46038 h 34"/>
                  <a:gd name="T12" fmla="*/ 36513 w 41"/>
                  <a:gd name="T13" fmla="*/ 49213 h 34"/>
                  <a:gd name="T14" fmla="*/ 44450 w 41"/>
                  <a:gd name="T15" fmla="*/ 53975 h 34"/>
                  <a:gd name="T16" fmla="*/ 58738 w 41"/>
                  <a:gd name="T17" fmla="*/ 46038 h 34"/>
                  <a:gd name="T18" fmla="*/ 65088 w 41"/>
                  <a:gd name="T19" fmla="*/ 28575 h 34"/>
                  <a:gd name="T20" fmla="*/ 58738 w 41"/>
                  <a:gd name="T21" fmla="*/ 26988 h 34"/>
                  <a:gd name="T22" fmla="*/ 47625 w 41"/>
                  <a:gd name="T23" fmla="*/ 6350 h 34"/>
                  <a:gd name="T24" fmla="*/ 30163 w 41"/>
                  <a:gd name="T25" fmla="*/ 4763 h 34"/>
                  <a:gd name="T26" fmla="*/ 28575 w 41"/>
                  <a:gd name="T27" fmla="*/ 0 h 34"/>
                  <a:gd name="T28" fmla="*/ 14288 w 41"/>
                  <a:gd name="T29" fmla="*/ 0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 h="34">
                    <a:moveTo>
                      <a:pt x="9" y="0"/>
                    </a:moveTo>
                    <a:lnTo>
                      <a:pt x="9" y="12"/>
                    </a:lnTo>
                    <a:lnTo>
                      <a:pt x="0" y="21"/>
                    </a:lnTo>
                    <a:lnTo>
                      <a:pt x="0" y="25"/>
                    </a:lnTo>
                    <a:lnTo>
                      <a:pt x="8" y="32"/>
                    </a:lnTo>
                    <a:lnTo>
                      <a:pt x="14" y="29"/>
                    </a:lnTo>
                    <a:lnTo>
                      <a:pt x="23" y="31"/>
                    </a:lnTo>
                    <a:lnTo>
                      <a:pt x="28" y="34"/>
                    </a:lnTo>
                    <a:lnTo>
                      <a:pt x="37" y="29"/>
                    </a:lnTo>
                    <a:lnTo>
                      <a:pt x="41" y="18"/>
                    </a:lnTo>
                    <a:lnTo>
                      <a:pt x="37" y="17"/>
                    </a:lnTo>
                    <a:lnTo>
                      <a:pt x="30" y="4"/>
                    </a:lnTo>
                    <a:lnTo>
                      <a:pt x="19" y="3"/>
                    </a:lnTo>
                    <a:lnTo>
                      <a:pt x="18"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6" name="Freeform 244"/>
              <p:cNvSpPr/>
              <p:nvPr/>
            </p:nvSpPr>
            <p:spPr bwMode="auto">
              <a:xfrm>
                <a:off x="4144963" y="2759081"/>
                <a:ext cx="106363" cy="158750"/>
              </a:xfrm>
              <a:custGeom>
                <a:avLst/>
                <a:gdLst>
                  <a:gd name="T0" fmla="*/ 103188 w 67"/>
                  <a:gd name="T1" fmla="*/ 53975 h 100"/>
                  <a:gd name="T2" fmla="*/ 95250 w 67"/>
                  <a:gd name="T3" fmla="*/ 49213 h 100"/>
                  <a:gd name="T4" fmla="*/ 80963 w 67"/>
                  <a:gd name="T5" fmla="*/ 46038 h 100"/>
                  <a:gd name="T6" fmla="*/ 71438 w 67"/>
                  <a:gd name="T7" fmla="*/ 50800 h 100"/>
                  <a:gd name="T8" fmla="*/ 58738 w 67"/>
                  <a:gd name="T9" fmla="*/ 39688 h 100"/>
                  <a:gd name="T10" fmla="*/ 58738 w 67"/>
                  <a:gd name="T11" fmla="*/ 33338 h 100"/>
                  <a:gd name="T12" fmla="*/ 73025 w 67"/>
                  <a:gd name="T13" fmla="*/ 19050 h 100"/>
                  <a:gd name="T14" fmla="*/ 73025 w 67"/>
                  <a:gd name="T15" fmla="*/ 0 h 100"/>
                  <a:gd name="T16" fmla="*/ 52388 w 67"/>
                  <a:gd name="T17" fmla="*/ 4763 h 100"/>
                  <a:gd name="T18" fmla="*/ 47625 w 67"/>
                  <a:gd name="T19" fmla="*/ 11113 h 100"/>
                  <a:gd name="T20" fmla="*/ 42863 w 67"/>
                  <a:gd name="T21" fmla="*/ 28575 h 100"/>
                  <a:gd name="T22" fmla="*/ 47625 w 67"/>
                  <a:gd name="T23" fmla="*/ 39688 h 100"/>
                  <a:gd name="T24" fmla="*/ 34925 w 67"/>
                  <a:gd name="T25" fmla="*/ 46038 h 100"/>
                  <a:gd name="T26" fmla="*/ 22225 w 67"/>
                  <a:gd name="T27" fmla="*/ 41275 h 100"/>
                  <a:gd name="T28" fmla="*/ 12700 w 67"/>
                  <a:gd name="T29" fmla="*/ 46038 h 100"/>
                  <a:gd name="T30" fmla="*/ 6350 w 67"/>
                  <a:gd name="T31" fmla="*/ 55563 h 100"/>
                  <a:gd name="T32" fmla="*/ 15875 w 67"/>
                  <a:gd name="T33" fmla="*/ 68263 h 100"/>
                  <a:gd name="T34" fmla="*/ 15875 w 67"/>
                  <a:gd name="T35" fmla="*/ 73025 h 100"/>
                  <a:gd name="T36" fmla="*/ 7938 w 67"/>
                  <a:gd name="T37" fmla="*/ 79375 h 100"/>
                  <a:gd name="T38" fmla="*/ 14288 w 67"/>
                  <a:gd name="T39" fmla="*/ 84138 h 100"/>
                  <a:gd name="T40" fmla="*/ 22225 w 67"/>
                  <a:gd name="T41" fmla="*/ 79375 h 100"/>
                  <a:gd name="T42" fmla="*/ 30163 w 67"/>
                  <a:gd name="T43" fmla="*/ 82550 h 100"/>
                  <a:gd name="T44" fmla="*/ 22225 w 67"/>
                  <a:gd name="T45" fmla="*/ 98425 h 100"/>
                  <a:gd name="T46" fmla="*/ 22225 w 67"/>
                  <a:gd name="T47" fmla="*/ 107950 h 100"/>
                  <a:gd name="T48" fmla="*/ 28575 w 67"/>
                  <a:gd name="T49" fmla="*/ 112713 h 100"/>
                  <a:gd name="T50" fmla="*/ 30163 w 67"/>
                  <a:gd name="T51" fmla="*/ 114300 h 100"/>
                  <a:gd name="T52" fmla="*/ 7938 w 67"/>
                  <a:gd name="T53" fmla="*/ 122238 h 100"/>
                  <a:gd name="T54" fmla="*/ 0 w 67"/>
                  <a:gd name="T55" fmla="*/ 130175 h 100"/>
                  <a:gd name="T56" fmla="*/ 3175 w 67"/>
                  <a:gd name="T57" fmla="*/ 144463 h 100"/>
                  <a:gd name="T58" fmla="*/ 11113 w 67"/>
                  <a:gd name="T59" fmla="*/ 149225 h 100"/>
                  <a:gd name="T60" fmla="*/ 14288 w 67"/>
                  <a:gd name="T61" fmla="*/ 155575 h 100"/>
                  <a:gd name="T62" fmla="*/ 25400 w 67"/>
                  <a:gd name="T63" fmla="*/ 158750 h 100"/>
                  <a:gd name="T64" fmla="*/ 36513 w 67"/>
                  <a:gd name="T65" fmla="*/ 150813 h 100"/>
                  <a:gd name="T66" fmla="*/ 57150 w 67"/>
                  <a:gd name="T67" fmla="*/ 142875 h 100"/>
                  <a:gd name="T68" fmla="*/ 80963 w 67"/>
                  <a:gd name="T69" fmla="*/ 131763 h 100"/>
                  <a:gd name="T70" fmla="*/ 96838 w 67"/>
                  <a:gd name="T71" fmla="*/ 128588 h 100"/>
                  <a:gd name="T72" fmla="*/ 103188 w 67"/>
                  <a:gd name="T73" fmla="*/ 100013 h 100"/>
                  <a:gd name="T74" fmla="*/ 106363 w 67"/>
                  <a:gd name="T75" fmla="*/ 85725 h 100"/>
                  <a:gd name="T76" fmla="*/ 103188 w 67"/>
                  <a:gd name="T77" fmla="*/ 76200 h 100"/>
                  <a:gd name="T78" fmla="*/ 103188 w 67"/>
                  <a:gd name="T79" fmla="*/ 53975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7" h="100">
                    <a:moveTo>
                      <a:pt x="65" y="34"/>
                    </a:moveTo>
                    <a:lnTo>
                      <a:pt x="60" y="31"/>
                    </a:lnTo>
                    <a:lnTo>
                      <a:pt x="51" y="29"/>
                    </a:lnTo>
                    <a:lnTo>
                      <a:pt x="45" y="32"/>
                    </a:lnTo>
                    <a:lnTo>
                      <a:pt x="37" y="25"/>
                    </a:lnTo>
                    <a:lnTo>
                      <a:pt x="37" y="21"/>
                    </a:lnTo>
                    <a:lnTo>
                      <a:pt x="46" y="12"/>
                    </a:lnTo>
                    <a:lnTo>
                      <a:pt x="46" y="0"/>
                    </a:lnTo>
                    <a:lnTo>
                      <a:pt x="33" y="3"/>
                    </a:lnTo>
                    <a:lnTo>
                      <a:pt x="30" y="7"/>
                    </a:lnTo>
                    <a:lnTo>
                      <a:pt x="27" y="18"/>
                    </a:lnTo>
                    <a:lnTo>
                      <a:pt x="30" y="25"/>
                    </a:lnTo>
                    <a:lnTo>
                      <a:pt x="22" y="29"/>
                    </a:lnTo>
                    <a:lnTo>
                      <a:pt x="14" y="26"/>
                    </a:lnTo>
                    <a:lnTo>
                      <a:pt x="8" y="29"/>
                    </a:lnTo>
                    <a:lnTo>
                      <a:pt x="4" y="35"/>
                    </a:lnTo>
                    <a:lnTo>
                      <a:pt x="10" y="43"/>
                    </a:lnTo>
                    <a:lnTo>
                      <a:pt x="10" y="46"/>
                    </a:lnTo>
                    <a:lnTo>
                      <a:pt x="5" y="50"/>
                    </a:lnTo>
                    <a:lnTo>
                      <a:pt x="9" y="53"/>
                    </a:lnTo>
                    <a:lnTo>
                      <a:pt x="14" y="50"/>
                    </a:lnTo>
                    <a:lnTo>
                      <a:pt x="19" y="52"/>
                    </a:lnTo>
                    <a:lnTo>
                      <a:pt x="14" y="62"/>
                    </a:lnTo>
                    <a:lnTo>
                      <a:pt x="14" y="68"/>
                    </a:lnTo>
                    <a:lnTo>
                      <a:pt x="18" y="71"/>
                    </a:lnTo>
                    <a:lnTo>
                      <a:pt x="19" y="72"/>
                    </a:lnTo>
                    <a:lnTo>
                      <a:pt x="5" y="77"/>
                    </a:lnTo>
                    <a:lnTo>
                      <a:pt x="0" y="82"/>
                    </a:lnTo>
                    <a:lnTo>
                      <a:pt x="2" y="91"/>
                    </a:lnTo>
                    <a:lnTo>
                      <a:pt x="7" y="94"/>
                    </a:lnTo>
                    <a:lnTo>
                      <a:pt x="9" y="98"/>
                    </a:lnTo>
                    <a:lnTo>
                      <a:pt x="16" y="100"/>
                    </a:lnTo>
                    <a:lnTo>
                      <a:pt x="23" y="95"/>
                    </a:lnTo>
                    <a:lnTo>
                      <a:pt x="36" y="90"/>
                    </a:lnTo>
                    <a:lnTo>
                      <a:pt x="51" y="83"/>
                    </a:lnTo>
                    <a:lnTo>
                      <a:pt x="61" y="81"/>
                    </a:lnTo>
                    <a:lnTo>
                      <a:pt x="65" y="63"/>
                    </a:lnTo>
                    <a:lnTo>
                      <a:pt x="67" y="54"/>
                    </a:lnTo>
                    <a:lnTo>
                      <a:pt x="65" y="48"/>
                    </a:lnTo>
                    <a:lnTo>
                      <a:pt x="6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7" name="Freeform 245"/>
              <p:cNvSpPr/>
              <p:nvPr/>
            </p:nvSpPr>
            <p:spPr bwMode="auto">
              <a:xfrm>
                <a:off x="6043611" y="3271846"/>
                <a:ext cx="185738" cy="131763"/>
              </a:xfrm>
              <a:custGeom>
                <a:avLst/>
                <a:gdLst>
                  <a:gd name="T0" fmla="*/ 174625 w 117"/>
                  <a:gd name="T1" fmla="*/ 114300 h 83"/>
                  <a:gd name="T2" fmla="*/ 185738 w 117"/>
                  <a:gd name="T3" fmla="*/ 90488 h 83"/>
                  <a:gd name="T4" fmla="*/ 179388 w 117"/>
                  <a:gd name="T5" fmla="*/ 73025 h 83"/>
                  <a:gd name="T6" fmla="*/ 157163 w 117"/>
                  <a:gd name="T7" fmla="*/ 69850 h 83"/>
                  <a:gd name="T8" fmla="*/ 152400 w 117"/>
                  <a:gd name="T9" fmla="*/ 46038 h 83"/>
                  <a:gd name="T10" fmla="*/ 128588 w 117"/>
                  <a:gd name="T11" fmla="*/ 50800 h 83"/>
                  <a:gd name="T12" fmla="*/ 109538 w 117"/>
                  <a:gd name="T13" fmla="*/ 50800 h 83"/>
                  <a:gd name="T14" fmla="*/ 106363 w 117"/>
                  <a:gd name="T15" fmla="*/ 42863 h 83"/>
                  <a:gd name="T16" fmla="*/ 84138 w 117"/>
                  <a:gd name="T17" fmla="*/ 42863 h 83"/>
                  <a:gd name="T18" fmla="*/ 79375 w 117"/>
                  <a:gd name="T19" fmla="*/ 47625 h 83"/>
                  <a:gd name="T20" fmla="*/ 65088 w 117"/>
                  <a:gd name="T21" fmla="*/ 47625 h 83"/>
                  <a:gd name="T22" fmla="*/ 52388 w 117"/>
                  <a:gd name="T23" fmla="*/ 53975 h 83"/>
                  <a:gd name="T24" fmla="*/ 46038 w 117"/>
                  <a:gd name="T25" fmla="*/ 42863 h 83"/>
                  <a:gd name="T26" fmla="*/ 71438 w 117"/>
                  <a:gd name="T27" fmla="*/ 31750 h 83"/>
                  <a:gd name="T28" fmla="*/ 74613 w 117"/>
                  <a:gd name="T29" fmla="*/ 17463 h 83"/>
                  <a:gd name="T30" fmla="*/ 84138 w 117"/>
                  <a:gd name="T31" fmla="*/ 6350 h 83"/>
                  <a:gd name="T32" fmla="*/ 68263 w 117"/>
                  <a:gd name="T33" fmla="*/ 0 h 83"/>
                  <a:gd name="T34" fmla="*/ 39688 w 117"/>
                  <a:gd name="T35" fmla="*/ 9525 h 83"/>
                  <a:gd name="T36" fmla="*/ 38100 w 117"/>
                  <a:gd name="T37" fmla="*/ 31750 h 83"/>
                  <a:gd name="T38" fmla="*/ 17463 w 117"/>
                  <a:gd name="T39" fmla="*/ 34925 h 83"/>
                  <a:gd name="T40" fmla="*/ 0 w 117"/>
                  <a:gd name="T41" fmla="*/ 41275 h 83"/>
                  <a:gd name="T42" fmla="*/ 7938 w 117"/>
                  <a:gd name="T43" fmla="*/ 69850 h 83"/>
                  <a:gd name="T44" fmla="*/ 15875 w 117"/>
                  <a:gd name="T45" fmla="*/ 79375 h 83"/>
                  <a:gd name="T46" fmla="*/ 9525 w 117"/>
                  <a:gd name="T47" fmla="*/ 98425 h 83"/>
                  <a:gd name="T48" fmla="*/ 7938 w 117"/>
                  <a:gd name="T49" fmla="*/ 120650 h 83"/>
                  <a:gd name="T50" fmla="*/ 25400 w 117"/>
                  <a:gd name="T51" fmla="*/ 122238 h 83"/>
                  <a:gd name="T52" fmla="*/ 61913 w 117"/>
                  <a:gd name="T53" fmla="*/ 106363 h 83"/>
                  <a:gd name="T54" fmla="*/ 73025 w 117"/>
                  <a:gd name="T55" fmla="*/ 90488 h 83"/>
                  <a:gd name="T56" fmla="*/ 87313 w 117"/>
                  <a:gd name="T57" fmla="*/ 73025 h 83"/>
                  <a:gd name="T58" fmla="*/ 98425 w 117"/>
                  <a:gd name="T59" fmla="*/ 85725 h 83"/>
                  <a:gd name="T60" fmla="*/ 101600 w 117"/>
                  <a:gd name="T61" fmla="*/ 109538 h 83"/>
                  <a:gd name="T62" fmla="*/ 98425 w 117"/>
                  <a:gd name="T63" fmla="*/ 131763 h 83"/>
                  <a:gd name="T64" fmla="*/ 127000 w 117"/>
                  <a:gd name="T65" fmla="*/ 128588 h 83"/>
                  <a:gd name="T66" fmla="*/ 149225 w 117"/>
                  <a:gd name="T67" fmla="*/ 109538 h 83"/>
                  <a:gd name="T68" fmla="*/ 163513 w 117"/>
                  <a:gd name="T69" fmla="*/ 109538 h 83"/>
                  <a:gd name="T70" fmla="*/ 174625 w 117"/>
                  <a:gd name="T71" fmla="*/ 114300 h 83"/>
                  <a:gd name="T72" fmla="*/ 174625 w 117"/>
                  <a:gd name="T73" fmla="*/ 114300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7" h="83">
                    <a:moveTo>
                      <a:pt x="110" y="72"/>
                    </a:moveTo>
                    <a:lnTo>
                      <a:pt x="117" y="57"/>
                    </a:lnTo>
                    <a:lnTo>
                      <a:pt x="113" y="46"/>
                    </a:lnTo>
                    <a:lnTo>
                      <a:pt x="99" y="44"/>
                    </a:lnTo>
                    <a:lnTo>
                      <a:pt x="96" y="29"/>
                    </a:lnTo>
                    <a:lnTo>
                      <a:pt x="81" y="32"/>
                    </a:lnTo>
                    <a:lnTo>
                      <a:pt x="69" y="32"/>
                    </a:lnTo>
                    <a:lnTo>
                      <a:pt x="67" y="27"/>
                    </a:lnTo>
                    <a:lnTo>
                      <a:pt x="53" y="27"/>
                    </a:lnTo>
                    <a:lnTo>
                      <a:pt x="50" y="30"/>
                    </a:lnTo>
                    <a:lnTo>
                      <a:pt x="41" y="30"/>
                    </a:lnTo>
                    <a:lnTo>
                      <a:pt x="33" y="34"/>
                    </a:lnTo>
                    <a:lnTo>
                      <a:pt x="29" y="27"/>
                    </a:lnTo>
                    <a:lnTo>
                      <a:pt x="45" y="20"/>
                    </a:lnTo>
                    <a:lnTo>
                      <a:pt x="47" y="11"/>
                    </a:lnTo>
                    <a:lnTo>
                      <a:pt x="53" y="4"/>
                    </a:lnTo>
                    <a:lnTo>
                      <a:pt x="43" y="0"/>
                    </a:lnTo>
                    <a:lnTo>
                      <a:pt x="25" y="6"/>
                    </a:lnTo>
                    <a:lnTo>
                      <a:pt x="24" y="20"/>
                    </a:lnTo>
                    <a:lnTo>
                      <a:pt x="11" y="22"/>
                    </a:lnTo>
                    <a:lnTo>
                      <a:pt x="0" y="26"/>
                    </a:lnTo>
                    <a:lnTo>
                      <a:pt x="5" y="44"/>
                    </a:lnTo>
                    <a:lnTo>
                      <a:pt x="10" y="50"/>
                    </a:lnTo>
                    <a:lnTo>
                      <a:pt x="6" y="62"/>
                    </a:lnTo>
                    <a:lnTo>
                      <a:pt x="5" y="76"/>
                    </a:lnTo>
                    <a:lnTo>
                      <a:pt x="16" y="77"/>
                    </a:lnTo>
                    <a:lnTo>
                      <a:pt x="39" y="67"/>
                    </a:lnTo>
                    <a:lnTo>
                      <a:pt x="46" y="57"/>
                    </a:lnTo>
                    <a:lnTo>
                      <a:pt x="55" y="46"/>
                    </a:lnTo>
                    <a:lnTo>
                      <a:pt x="62" y="54"/>
                    </a:lnTo>
                    <a:lnTo>
                      <a:pt x="64" y="69"/>
                    </a:lnTo>
                    <a:lnTo>
                      <a:pt x="62" y="83"/>
                    </a:lnTo>
                    <a:lnTo>
                      <a:pt x="80" y="81"/>
                    </a:lnTo>
                    <a:lnTo>
                      <a:pt x="94" y="69"/>
                    </a:lnTo>
                    <a:lnTo>
                      <a:pt x="103" y="69"/>
                    </a:lnTo>
                    <a:lnTo>
                      <a:pt x="11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8" name="Freeform 246"/>
              <p:cNvSpPr/>
              <p:nvPr/>
            </p:nvSpPr>
            <p:spPr bwMode="auto">
              <a:xfrm>
                <a:off x="6089648" y="3189295"/>
                <a:ext cx="266700" cy="136525"/>
              </a:xfrm>
              <a:custGeom>
                <a:avLst/>
                <a:gdLst>
                  <a:gd name="T0" fmla="*/ 106363 w 168"/>
                  <a:gd name="T1" fmla="*/ 128588 h 86"/>
                  <a:gd name="T2" fmla="*/ 114300 w 168"/>
                  <a:gd name="T3" fmla="*/ 111125 h 86"/>
                  <a:gd name="T4" fmla="*/ 150813 w 168"/>
                  <a:gd name="T5" fmla="*/ 92075 h 86"/>
                  <a:gd name="T6" fmla="*/ 163513 w 168"/>
                  <a:gd name="T7" fmla="*/ 103188 h 86"/>
                  <a:gd name="T8" fmla="*/ 177800 w 168"/>
                  <a:gd name="T9" fmla="*/ 101600 h 86"/>
                  <a:gd name="T10" fmla="*/ 182563 w 168"/>
                  <a:gd name="T11" fmla="*/ 80963 h 86"/>
                  <a:gd name="T12" fmla="*/ 198438 w 168"/>
                  <a:gd name="T13" fmla="*/ 79375 h 86"/>
                  <a:gd name="T14" fmla="*/ 219075 w 168"/>
                  <a:gd name="T15" fmla="*/ 63500 h 86"/>
                  <a:gd name="T16" fmla="*/ 247650 w 168"/>
                  <a:gd name="T17" fmla="*/ 58738 h 86"/>
                  <a:gd name="T18" fmla="*/ 266700 w 168"/>
                  <a:gd name="T19" fmla="*/ 34925 h 86"/>
                  <a:gd name="T20" fmla="*/ 255588 w 168"/>
                  <a:gd name="T21" fmla="*/ 26988 h 86"/>
                  <a:gd name="T22" fmla="*/ 220663 w 168"/>
                  <a:gd name="T23" fmla="*/ 15875 h 86"/>
                  <a:gd name="T24" fmla="*/ 180975 w 168"/>
                  <a:gd name="T25" fmla="*/ 9525 h 86"/>
                  <a:gd name="T26" fmla="*/ 146050 w 168"/>
                  <a:gd name="T27" fmla="*/ 20638 h 86"/>
                  <a:gd name="T28" fmla="*/ 136525 w 168"/>
                  <a:gd name="T29" fmla="*/ 6350 h 86"/>
                  <a:gd name="T30" fmla="*/ 123825 w 168"/>
                  <a:gd name="T31" fmla="*/ 0 h 86"/>
                  <a:gd name="T32" fmla="*/ 96838 w 168"/>
                  <a:gd name="T33" fmla="*/ 14288 h 86"/>
                  <a:gd name="T34" fmla="*/ 103188 w 168"/>
                  <a:gd name="T35" fmla="*/ 30163 h 86"/>
                  <a:gd name="T36" fmla="*/ 74613 w 168"/>
                  <a:gd name="T37" fmla="*/ 34925 h 86"/>
                  <a:gd name="T38" fmla="*/ 63500 w 168"/>
                  <a:gd name="T39" fmla="*/ 22225 h 86"/>
                  <a:gd name="T40" fmla="*/ 47625 w 168"/>
                  <a:gd name="T41" fmla="*/ 22225 h 86"/>
                  <a:gd name="T42" fmla="*/ 36513 w 168"/>
                  <a:gd name="T43" fmla="*/ 34925 h 86"/>
                  <a:gd name="T44" fmla="*/ 30163 w 168"/>
                  <a:gd name="T45" fmla="*/ 49213 h 86"/>
                  <a:gd name="T46" fmla="*/ 15875 w 168"/>
                  <a:gd name="T47" fmla="*/ 49213 h 86"/>
                  <a:gd name="T48" fmla="*/ 6350 w 168"/>
                  <a:gd name="T49" fmla="*/ 58738 h 86"/>
                  <a:gd name="T50" fmla="*/ 25400 w 168"/>
                  <a:gd name="T51" fmla="*/ 63500 h 86"/>
                  <a:gd name="T52" fmla="*/ 49213 w 168"/>
                  <a:gd name="T53" fmla="*/ 63500 h 86"/>
                  <a:gd name="T54" fmla="*/ 55563 w 168"/>
                  <a:gd name="T55" fmla="*/ 79375 h 86"/>
                  <a:gd name="T56" fmla="*/ 74613 w 168"/>
                  <a:gd name="T57" fmla="*/ 80963 h 86"/>
                  <a:gd name="T58" fmla="*/ 74613 w 168"/>
                  <a:gd name="T59" fmla="*/ 93663 h 86"/>
                  <a:gd name="T60" fmla="*/ 49213 w 168"/>
                  <a:gd name="T61" fmla="*/ 107950 h 86"/>
                  <a:gd name="T62" fmla="*/ 25400 w 168"/>
                  <a:gd name="T63" fmla="*/ 114300 h 86"/>
                  <a:gd name="T64" fmla="*/ 0 w 168"/>
                  <a:gd name="T65" fmla="*/ 125413 h 86"/>
                  <a:gd name="T66" fmla="*/ 6350 w 168"/>
                  <a:gd name="T67" fmla="*/ 136525 h 86"/>
                  <a:gd name="T68" fmla="*/ 19050 w 168"/>
                  <a:gd name="T69" fmla="*/ 130175 h 86"/>
                  <a:gd name="T70" fmla="*/ 33338 w 168"/>
                  <a:gd name="T71" fmla="*/ 130175 h 86"/>
                  <a:gd name="T72" fmla="*/ 38100 w 168"/>
                  <a:gd name="T73" fmla="*/ 125413 h 86"/>
                  <a:gd name="T74" fmla="*/ 60325 w 168"/>
                  <a:gd name="T75" fmla="*/ 125413 h 86"/>
                  <a:gd name="T76" fmla="*/ 63500 w 168"/>
                  <a:gd name="T77" fmla="*/ 133350 h 86"/>
                  <a:gd name="T78" fmla="*/ 82550 w 168"/>
                  <a:gd name="T79" fmla="*/ 133350 h 86"/>
                  <a:gd name="T80" fmla="*/ 106363 w 168"/>
                  <a:gd name="T81" fmla="*/ 128588 h 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8" h="86">
                    <a:moveTo>
                      <a:pt x="67" y="81"/>
                    </a:moveTo>
                    <a:lnTo>
                      <a:pt x="72" y="70"/>
                    </a:lnTo>
                    <a:lnTo>
                      <a:pt x="95" y="58"/>
                    </a:lnTo>
                    <a:lnTo>
                      <a:pt x="103" y="65"/>
                    </a:lnTo>
                    <a:lnTo>
                      <a:pt x="112" y="64"/>
                    </a:lnTo>
                    <a:lnTo>
                      <a:pt x="115" y="51"/>
                    </a:lnTo>
                    <a:lnTo>
                      <a:pt x="125" y="50"/>
                    </a:lnTo>
                    <a:lnTo>
                      <a:pt x="138" y="40"/>
                    </a:lnTo>
                    <a:lnTo>
                      <a:pt x="156" y="37"/>
                    </a:lnTo>
                    <a:lnTo>
                      <a:pt x="168" y="22"/>
                    </a:lnTo>
                    <a:lnTo>
                      <a:pt x="161" y="17"/>
                    </a:lnTo>
                    <a:lnTo>
                      <a:pt x="139" y="10"/>
                    </a:lnTo>
                    <a:lnTo>
                      <a:pt x="114" y="6"/>
                    </a:lnTo>
                    <a:lnTo>
                      <a:pt x="92" y="13"/>
                    </a:lnTo>
                    <a:lnTo>
                      <a:pt x="86" y="4"/>
                    </a:lnTo>
                    <a:lnTo>
                      <a:pt x="78" y="0"/>
                    </a:lnTo>
                    <a:lnTo>
                      <a:pt x="61" y="9"/>
                    </a:lnTo>
                    <a:lnTo>
                      <a:pt x="65" y="19"/>
                    </a:lnTo>
                    <a:lnTo>
                      <a:pt x="47" y="22"/>
                    </a:lnTo>
                    <a:lnTo>
                      <a:pt x="40" y="14"/>
                    </a:lnTo>
                    <a:lnTo>
                      <a:pt x="30" y="14"/>
                    </a:lnTo>
                    <a:lnTo>
                      <a:pt x="23" y="22"/>
                    </a:lnTo>
                    <a:lnTo>
                      <a:pt x="19" y="31"/>
                    </a:lnTo>
                    <a:lnTo>
                      <a:pt x="10" y="31"/>
                    </a:lnTo>
                    <a:lnTo>
                      <a:pt x="4" y="37"/>
                    </a:lnTo>
                    <a:lnTo>
                      <a:pt x="16" y="40"/>
                    </a:lnTo>
                    <a:lnTo>
                      <a:pt x="31" y="40"/>
                    </a:lnTo>
                    <a:lnTo>
                      <a:pt x="35" y="50"/>
                    </a:lnTo>
                    <a:lnTo>
                      <a:pt x="47" y="51"/>
                    </a:lnTo>
                    <a:lnTo>
                      <a:pt x="47" y="59"/>
                    </a:lnTo>
                    <a:lnTo>
                      <a:pt x="31" y="68"/>
                    </a:lnTo>
                    <a:lnTo>
                      <a:pt x="16" y="72"/>
                    </a:lnTo>
                    <a:lnTo>
                      <a:pt x="0" y="79"/>
                    </a:lnTo>
                    <a:lnTo>
                      <a:pt x="4" y="86"/>
                    </a:lnTo>
                    <a:lnTo>
                      <a:pt x="12" y="82"/>
                    </a:lnTo>
                    <a:lnTo>
                      <a:pt x="21" y="82"/>
                    </a:lnTo>
                    <a:lnTo>
                      <a:pt x="24" y="79"/>
                    </a:lnTo>
                    <a:lnTo>
                      <a:pt x="38" y="79"/>
                    </a:lnTo>
                    <a:lnTo>
                      <a:pt x="40" y="84"/>
                    </a:lnTo>
                    <a:lnTo>
                      <a:pt x="52" y="84"/>
                    </a:lnTo>
                    <a:lnTo>
                      <a:pt x="67"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39" name="Freeform 247"/>
              <p:cNvSpPr/>
              <p:nvPr/>
            </p:nvSpPr>
            <p:spPr bwMode="auto">
              <a:xfrm>
                <a:off x="5866330" y="3344871"/>
                <a:ext cx="352425" cy="274639"/>
              </a:xfrm>
              <a:custGeom>
                <a:avLst/>
                <a:gdLst>
                  <a:gd name="T0" fmla="*/ 11113 w 222"/>
                  <a:gd name="T1" fmla="*/ 266700 h 173"/>
                  <a:gd name="T2" fmla="*/ 42863 w 222"/>
                  <a:gd name="T3" fmla="*/ 268288 h 173"/>
                  <a:gd name="T4" fmla="*/ 55563 w 222"/>
                  <a:gd name="T5" fmla="*/ 268288 h 173"/>
                  <a:gd name="T6" fmla="*/ 107950 w 222"/>
                  <a:gd name="T7" fmla="*/ 274638 h 173"/>
                  <a:gd name="T8" fmla="*/ 142875 w 222"/>
                  <a:gd name="T9" fmla="*/ 266700 h 173"/>
                  <a:gd name="T10" fmla="*/ 142875 w 222"/>
                  <a:gd name="T11" fmla="*/ 241300 h 173"/>
                  <a:gd name="T12" fmla="*/ 146050 w 222"/>
                  <a:gd name="T13" fmla="*/ 223838 h 173"/>
                  <a:gd name="T14" fmla="*/ 166688 w 222"/>
                  <a:gd name="T15" fmla="*/ 219075 h 173"/>
                  <a:gd name="T16" fmla="*/ 184150 w 222"/>
                  <a:gd name="T17" fmla="*/ 204788 h 173"/>
                  <a:gd name="T18" fmla="*/ 212725 w 222"/>
                  <a:gd name="T19" fmla="*/ 211138 h 173"/>
                  <a:gd name="T20" fmla="*/ 212725 w 222"/>
                  <a:gd name="T21" fmla="*/ 185738 h 173"/>
                  <a:gd name="T22" fmla="*/ 236538 w 222"/>
                  <a:gd name="T23" fmla="*/ 144463 h 173"/>
                  <a:gd name="T24" fmla="*/ 257175 w 222"/>
                  <a:gd name="T25" fmla="*/ 149225 h 173"/>
                  <a:gd name="T26" fmla="*/ 277813 w 222"/>
                  <a:gd name="T27" fmla="*/ 112713 h 173"/>
                  <a:gd name="T28" fmla="*/ 269875 w 222"/>
                  <a:gd name="T29" fmla="*/ 79375 h 173"/>
                  <a:gd name="T30" fmla="*/ 327025 w 222"/>
                  <a:gd name="T31" fmla="*/ 55563 h 173"/>
                  <a:gd name="T32" fmla="*/ 344488 w 222"/>
                  <a:gd name="T33" fmla="*/ 55563 h 173"/>
                  <a:gd name="T34" fmla="*/ 352425 w 222"/>
                  <a:gd name="T35" fmla="*/ 50800 h 173"/>
                  <a:gd name="T36" fmla="*/ 349250 w 222"/>
                  <a:gd name="T37" fmla="*/ 41275 h 173"/>
                  <a:gd name="T38" fmla="*/ 338138 w 222"/>
                  <a:gd name="T39" fmla="*/ 36513 h 173"/>
                  <a:gd name="T40" fmla="*/ 323850 w 222"/>
                  <a:gd name="T41" fmla="*/ 36513 h 173"/>
                  <a:gd name="T42" fmla="*/ 301625 w 222"/>
                  <a:gd name="T43" fmla="*/ 55563 h 173"/>
                  <a:gd name="T44" fmla="*/ 273050 w 222"/>
                  <a:gd name="T45" fmla="*/ 58738 h 173"/>
                  <a:gd name="T46" fmla="*/ 276225 w 222"/>
                  <a:gd name="T47" fmla="*/ 36513 h 173"/>
                  <a:gd name="T48" fmla="*/ 273050 w 222"/>
                  <a:gd name="T49" fmla="*/ 12700 h 173"/>
                  <a:gd name="T50" fmla="*/ 261938 w 222"/>
                  <a:gd name="T51" fmla="*/ 0 h 173"/>
                  <a:gd name="T52" fmla="*/ 247650 w 222"/>
                  <a:gd name="T53" fmla="*/ 17463 h 173"/>
                  <a:gd name="T54" fmla="*/ 236538 w 222"/>
                  <a:gd name="T55" fmla="*/ 33338 h 173"/>
                  <a:gd name="T56" fmla="*/ 200025 w 222"/>
                  <a:gd name="T57" fmla="*/ 49213 h 173"/>
                  <a:gd name="T58" fmla="*/ 182563 w 222"/>
                  <a:gd name="T59" fmla="*/ 47625 h 173"/>
                  <a:gd name="T60" fmla="*/ 147638 w 222"/>
                  <a:gd name="T61" fmla="*/ 39688 h 173"/>
                  <a:gd name="T62" fmla="*/ 117475 w 222"/>
                  <a:gd name="T63" fmla="*/ 41275 h 173"/>
                  <a:gd name="T64" fmla="*/ 107950 w 222"/>
                  <a:gd name="T65" fmla="*/ 68263 h 173"/>
                  <a:gd name="T66" fmla="*/ 61913 w 222"/>
                  <a:gd name="T67" fmla="*/ 93663 h 173"/>
                  <a:gd name="T68" fmla="*/ 55563 w 222"/>
                  <a:gd name="T69" fmla="*/ 109538 h 173"/>
                  <a:gd name="T70" fmla="*/ 41275 w 222"/>
                  <a:gd name="T71" fmla="*/ 100013 h 173"/>
                  <a:gd name="T72" fmla="*/ 20638 w 222"/>
                  <a:gd name="T73" fmla="*/ 93663 h 173"/>
                  <a:gd name="T74" fmla="*/ 20638 w 222"/>
                  <a:gd name="T75" fmla="*/ 115888 h 173"/>
                  <a:gd name="T76" fmla="*/ 0 w 222"/>
                  <a:gd name="T77" fmla="*/ 142875 h 173"/>
                  <a:gd name="T78" fmla="*/ 7938 w 222"/>
                  <a:gd name="T79" fmla="*/ 182563 h 173"/>
                  <a:gd name="T80" fmla="*/ 6350 w 222"/>
                  <a:gd name="T81" fmla="*/ 204788 h 173"/>
                  <a:gd name="T82" fmla="*/ 12700 w 222"/>
                  <a:gd name="T83" fmla="*/ 217488 h 173"/>
                  <a:gd name="T84" fmla="*/ 22225 w 222"/>
                  <a:gd name="T85" fmla="*/ 209550 h 173"/>
                  <a:gd name="T86" fmla="*/ 34925 w 222"/>
                  <a:gd name="T87" fmla="*/ 225425 h 173"/>
                  <a:gd name="T88" fmla="*/ 20638 w 222"/>
                  <a:gd name="T89" fmla="*/ 246063 h 173"/>
                  <a:gd name="T90" fmla="*/ 11113 w 222"/>
                  <a:gd name="T91" fmla="*/ 266700 h 173"/>
                  <a:gd name="T92" fmla="*/ 11113 w 222"/>
                  <a:gd name="T93" fmla="*/ 266700 h 1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1" h="173">
                    <a:moveTo>
                      <a:pt x="7" y="168"/>
                    </a:moveTo>
                    <a:lnTo>
                      <a:pt x="27" y="169"/>
                    </a:lnTo>
                    <a:lnTo>
                      <a:pt x="35" y="169"/>
                    </a:lnTo>
                    <a:lnTo>
                      <a:pt x="68" y="173"/>
                    </a:lnTo>
                    <a:lnTo>
                      <a:pt x="90" y="168"/>
                    </a:lnTo>
                    <a:lnTo>
                      <a:pt x="90" y="152"/>
                    </a:lnTo>
                    <a:lnTo>
                      <a:pt x="92" y="141"/>
                    </a:lnTo>
                    <a:lnTo>
                      <a:pt x="105" y="138"/>
                    </a:lnTo>
                    <a:lnTo>
                      <a:pt x="116" y="129"/>
                    </a:lnTo>
                    <a:lnTo>
                      <a:pt x="134" y="133"/>
                    </a:lnTo>
                    <a:lnTo>
                      <a:pt x="134" y="117"/>
                    </a:lnTo>
                    <a:lnTo>
                      <a:pt x="149" y="91"/>
                    </a:lnTo>
                    <a:lnTo>
                      <a:pt x="162" y="94"/>
                    </a:lnTo>
                    <a:lnTo>
                      <a:pt x="175" y="71"/>
                    </a:lnTo>
                    <a:lnTo>
                      <a:pt x="170" y="50"/>
                    </a:lnTo>
                    <a:lnTo>
                      <a:pt x="206" y="35"/>
                    </a:lnTo>
                    <a:lnTo>
                      <a:pt x="217" y="35"/>
                    </a:lnTo>
                    <a:lnTo>
                      <a:pt x="222" y="32"/>
                    </a:lnTo>
                    <a:lnTo>
                      <a:pt x="220" y="26"/>
                    </a:lnTo>
                    <a:lnTo>
                      <a:pt x="213" y="23"/>
                    </a:lnTo>
                    <a:lnTo>
                      <a:pt x="204" y="23"/>
                    </a:lnTo>
                    <a:lnTo>
                      <a:pt x="190" y="35"/>
                    </a:lnTo>
                    <a:lnTo>
                      <a:pt x="172" y="37"/>
                    </a:lnTo>
                    <a:lnTo>
                      <a:pt x="174" y="23"/>
                    </a:lnTo>
                    <a:lnTo>
                      <a:pt x="172" y="8"/>
                    </a:lnTo>
                    <a:lnTo>
                      <a:pt x="165" y="0"/>
                    </a:lnTo>
                    <a:lnTo>
                      <a:pt x="156" y="11"/>
                    </a:lnTo>
                    <a:lnTo>
                      <a:pt x="149" y="21"/>
                    </a:lnTo>
                    <a:lnTo>
                      <a:pt x="126" y="31"/>
                    </a:lnTo>
                    <a:lnTo>
                      <a:pt x="115" y="30"/>
                    </a:lnTo>
                    <a:lnTo>
                      <a:pt x="93" y="25"/>
                    </a:lnTo>
                    <a:lnTo>
                      <a:pt x="74" y="26"/>
                    </a:lnTo>
                    <a:lnTo>
                      <a:pt x="68" y="43"/>
                    </a:lnTo>
                    <a:lnTo>
                      <a:pt x="39" y="59"/>
                    </a:lnTo>
                    <a:lnTo>
                      <a:pt x="35" y="69"/>
                    </a:lnTo>
                    <a:lnTo>
                      <a:pt x="26" y="63"/>
                    </a:lnTo>
                    <a:lnTo>
                      <a:pt x="13" y="59"/>
                    </a:lnTo>
                    <a:lnTo>
                      <a:pt x="13" y="73"/>
                    </a:lnTo>
                    <a:lnTo>
                      <a:pt x="0" y="90"/>
                    </a:lnTo>
                    <a:lnTo>
                      <a:pt x="5" y="115"/>
                    </a:lnTo>
                    <a:lnTo>
                      <a:pt x="4" y="129"/>
                    </a:lnTo>
                    <a:lnTo>
                      <a:pt x="8" y="137"/>
                    </a:lnTo>
                    <a:lnTo>
                      <a:pt x="14" y="132"/>
                    </a:lnTo>
                    <a:lnTo>
                      <a:pt x="22" y="142"/>
                    </a:lnTo>
                    <a:lnTo>
                      <a:pt x="13" y="155"/>
                    </a:lnTo>
                    <a:lnTo>
                      <a:pt x="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0" name="Freeform 248"/>
              <p:cNvSpPr/>
              <p:nvPr/>
            </p:nvSpPr>
            <p:spPr bwMode="auto">
              <a:xfrm>
                <a:off x="6284911" y="3448057"/>
                <a:ext cx="49212" cy="76201"/>
              </a:xfrm>
              <a:custGeom>
                <a:avLst/>
                <a:gdLst>
                  <a:gd name="T0" fmla="*/ 41275 w 31"/>
                  <a:gd name="T1" fmla="*/ 76200 h 48"/>
                  <a:gd name="T2" fmla="*/ 49213 w 31"/>
                  <a:gd name="T3" fmla="*/ 73025 h 48"/>
                  <a:gd name="T4" fmla="*/ 47625 w 31"/>
                  <a:gd name="T5" fmla="*/ 65088 h 48"/>
                  <a:gd name="T6" fmla="*/ 41275 w 31"/>
                  <a:gd name="T7" fmla="*/ 47625 h 48"/>
                  <a:gd name="T8" fmla="*/ 39688 w 31"/>
                  <a:gd name="T9" fmla="*/ 39688 h 48"/>
                  <a:gd name="T10" fmla="*/ 46038 w 31"/>
                  <a:gd name="T11" fmla="*/ 23813 h 48"/>
                  <a:gd name="T12" fmla="*/ 41275 w 31"/>
                  <a:gd name="T13" fmla="*/ 9525 h 48"/>
                  <a:gd name="T14" fmla="*/ 31750 w 31"/>
                  <a:gd name="T15" fmla="*/ 0 h 48"/>
                  <a:gd name="T16" fmla="*/ 15875 w 31"/>
                  <a:gd name="T17" fmla="*/ 0 h 48"/>
                  <a:gd name="T18" fmla="*/ 0 w 31"/>
                  <a:gd name="T19" fmla="*/ 14288 h 48"/>
                  <a:gd name="T20" fmla="*/ 1588 w 31"/>
                  <a:gd name="T21" fmla="*/ 14288 h 48"/>
                  <a:gd name="T22" fmla="*/ 4763 w 31"/>
                  <a:gd name="T23" fmla="*/ 19050 h 48"/>
                  <a:gd name="T24" fmla="*/ 14288 w 31"/>
                  <a:gd name="T25" fmla="*/ 26988 h 48"/>
                  <a:gd name="T26" fmla="*/ 25400 w 31"/>
                  <a:gd name="T27" fmla="*/ 33338 h 48"/>
                  <a:gd name="T28" fmla="*/ 30163 w 31"/>
                  <a:gd name="T29" fmla="*/ 50800 h 48"/>
                  <a:gd name="T30" fmla="*/ 41275 w 31"/>
                  <a:gd name="T31" fmla="*/ 68263 h 48"/>
                  <a:gd name="T32" fmla="*/ 41275 w 31"/>
                  <a:gd name="T33" fmla="*/ 7620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8">
                    <a:moveTo>
                      <a:pt x="26" y="48"/>
                    </a:moveTo>
                    <a:lnTo>
                      <a:pt x="31" y="46"/>
                    </a:lnTo>
                    <a:lnTo>
                      <a:pt x="30" y="41"/>
                    </a:lnTo>
                    <a:lnTo>
                      <a:pt x="26" y="30"/>
                    </a:lnTo>
                    <a:lnTo>
                      <a:pt x="25" y="25"/>
                    </a:lnTo>
                    <a:lnTo>
                      <a:pt x="29" y="15"/>
                    </a:lnTo>
                    <a:lnTo>
                      <a:pt x="26" y="6"/>
                    </a:lnTo>
                    <a:lnTo>
                      <a:pt x="20" y="0"/>
                    </a:lnTo>
                    <a:lnTo>
                      <a:pt x="10" y="0"/>
                    </a:lnTo>
                    <a:lnTo>
                      <a:pt x="0" y="9"/>
                    </a:lnTo>
                    <a:lnTo>
                      <a:pt x="1" y="9"/>
                    </a:lnTo>
                    <a:lnTo>
                      <a:pt x="3" y="12"/>
                    </a:lnTo>
                    <a:lnTo>
                      <a:pt x="9" y="17"/>
                    </a:lnTo>
                    <a:lnTo>
                      <a:pt x="16" y="21"/>
                    </a:lnTo>
                    <a:lnTo>
                      <a:pt x="19" y="32"/>
                    </a:lnTo>
                    <a:lnTo>
                      <a:pt x="26" y="43"/>
                    </a:lnTo>
                    <a:lnTo>
                      <a:pt x="26"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1" name="Freeform 249"/>
              <p:cNvSpPr/>
              <p:nvPr/>
            </p:nvSpPr>
            <p:spPr bwMode="auto">
              <a:xfrm>
                <a:off x="6848473" y="3798896"/>
                <a:ext cx="182563" cy="220664"/>
              </a:xfrm>
              <a:custGeom>
                <a:avLst/>
                <a:gdLst>
                  <a:gd name="T0" fmla="*/ 26988 w 115"/>
                  <a:gd name="T1" fmla="*/ 39688 h 139"/>
                  <a:gd name="T2" fmla="*/ 41275 w 115"/>
                  <a:gd name="T3" fmla="*/ 41275 h 139"/>
                  <a:gd name="T4" fmla="*/ 34925 w 115"/>
                  <a:gd name="T5" fmla="*/ 14288 h 139"/>
                  <a:gd name="T6" fmla="*/ 42863 w 115"/>
                  <a:gd name="T7" fmla="*/ 0 h 139"/>
                  <a:gd name="T8" fmla="*/ 57150 w 115"/>
                  <a:gd name="T9" fmla="*/ 4763 h 139"/>
                  <a:gd name="T10" fmla="*/ 60325 w 115"/>
                  <a:gd name="T11" fmla="*/ 17463 h 139"/>
                  <a:gd name="T12" fmla="*/ 69850 w 115"/>
                  <a:gd name="T13" fmla="*/ 25400 h 139"/>
                  <a:gd name="T14" fmla="*/ 71438 w 115"/>
                  <a:gd name="T15" fmla="*/ 44450 h 139"/>
                  <a:gd name="T16" fmla="*/ 95250 w 115"/>
                  <a:gd name="T17" fmla="*/ 47625 h 139"/>
                  <a:gd name="T18" fmla="*/ 117475 w 115"/>
                  <a:gd name="T19" fmla="*/ 61913 h 139"/>
                  <a:gd name="T20" fmla="*/ 114300 w 115"/>
                  <a:gd name="T21" fmla="*/ 100013 h 139"/>
                  <a:gd name="T22" fmla="*/ 131763 w 115"/>
                  <a:gd name="T23" fmla="*/ 128588 h 139"/>
                  <a:gd name="T24" fmla="*/ 161925 w 115"/>
                  <a:gd name="T25" fmla="*/ 158750 h 139"/>
                  <a:gd name="T26" fmla="*/ 166688 w 115"/>
                  <a:gd name="T27" fmla="*/ 168275 h 139"/>
                  <a:gd name="T28" fmla="*/ 182563 w 115"/>
                  <a:gd name="T29" fmla="*/ 174625 h 139"/>
                  <a:gd name="T30" fmla="*/ 180975 w 115"/>
                  <a:gd name="T31" fmla="*/ 217488 h 139"/>
                  <a:gd name="T32" fmla="*/ 173038 w 115"/>
                  <a:gd name="T33" fmla="*/ 217488 h 139"/>
                  <a:gd name="T34" fmla="*/ 160338 w 115"/>
                  <a:gd name="T35" fmla="*/ 201613 h 139"/>
                  <a:gd name="T36" fmla="*/ 150813 w 115"/>
                  <a:gd name="T37" fmla="*/ 206375 h 139"/>
                  <a:gd name="T38" fmla="*/ 147638 w 115"/>
                  <a:gd name="T39" fmla="*/ 220663 h 139"/>
                  <a:gd name="T40" fmla="*/ 122238 w 115"/>
                  <a:gd name="T41" fmla="*/ 217488 h 139"/>
                  <a:gd name="T42" fmla="*/ 131763 w 115"/>
                  <a:gd name="T43" fmla="*/ 184150 h 139"/>
                  <a:gd name="T44" fmla="*/ 128588 w 115"/>
                  <a:gd name="T45" fmla="*/ 171450 h 139"/>
                  <a:gd name="T46" fmla="*/ 103188 w 115"/>
                  <a:gd name="T47" fmla="*/ 142875 h 139"/>
                  <a:gd name="T48" fmla="*/ 96838 w 115"/>
                  <a:gd name="T49" fmla="*/ 112713 h 139"/>
                  <a:gd name="T50" fmla="*/ 85725 w 115"/>
                  <a:gd name="T51" fmla="*/ 109538 h 139"/>
                  <a:gd name="T52" fmla="*/ 73025 w 115"/>
                  <a:gd name="T53" fmla="*/ 122238 h 139"/>
                  <a:gd name="T54" fmla="*/ 60325 w 115"/>
                  <a:gd name="T55" fmla="*/ 122238 h 139"/>
                  <a:gd name="T56" fmla="*/ 52388 w 115"/>
                  <a:gd name="T57" fmla="*/ 114300 h 139"/>
                  <a:gd name="T58" fmla="*/ 41275 w 115"/>
                  <a:gd name="T59" fmla="*/ 114300 h 139"/>
                  <a:gd name="T60" fmla="*/ 22225 w 115"/>
                  <a:gd name="T61" fmla="*/ 130175 h 139"/>
                  <a:gd name="T62" fmla="*/ 14288 w 115"/>
                  <a:gd name="T63" fmla="*/ 122238 h 139"/>
                  <a:gd name="T64" fmla="*/ 15875 w 115"/>
                  <a:gd name="T65" fmla="*/ 112713 h 139"/>
                  <a:gd name="T66" fmla="*/ 22225 w 115"/>
                  <a:gd name="T67" fmla="*/ 84138 h 139"/>
                  <a:gd name="T68" fmla="*/ 6350 w 115"/>
                  <a:gd name="T69" fmla="*/ 76200 h 139"/>
                  <a:gd name="T70" fmla="*/ 0 w 115"/>
                  <a:gd name="T71" fmla="*/ 57150 h 139"/>
                  <a:gd name="T72" fmla="*/ 15875 w 115"/>
                  <a:gd name="T73" fmla="*/ 39688 h 139"/>
                  <a:gd name="T74" fmla="*/ 25400 w 115"/>
                  <a:gd name="T75" fmla="*/ 34925 h 139"/>
                  <a:gd name="T76" fmla="*/ 26988 w 115"/>
                  <a:gd name="T77" fmla="*/ 39688 h 1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5" h="139">
                    <a:moveTo>
                      <a:pt x="17" y="25"/>
                    </a:moveTo>
                    <a:lnTo>
                      <a:pt x="26" y="26"/>
                    </a:lnTo>
                    <a:lnTo>
                      <a:pt x="22" y="9"/>
                    </a:lnTo>
                    <a:lnTo>
                      <a:pt x="27" y="0"/>
                    </a:lnTo>
                    <a:lnTo>
                      <a:pt x="36" y="3"/>
                    </a:lnTo>
                    <a:lnTo>
                      <a:pt x="38" y="11"/>
                    </a:lnTo>
                    <a:lnTo>
                      <a:pt x="44" y="16"/>
                    </a:lnTo>
                    <a:lnTo>
                      <a:pt x="45" y="28"/>
                    </a:lnTo>
                    <a:lnTo>
                      <a:pt x="60" y="30"/>
                    </a:lnTo>
                    <a:lnTo>
                      <a:pt x="74" y="39"/>
                    </a:lnTo>
                    <a:lnTo>
                      <a:pt x="72" y="63"/>
                    </a:lnTo>
                    <a:lnTo>
                      <a:pt x="83" y="81"/>
                    </a:lnTo>
                    <a:lnTo>
                      <a:pt x="102" y="100"/>
                    </a:lnTo>
                    <a:lnTo>
                      <a:pt x="105" y="106"/>
                    </a:lnTo>
                    <a:lnTo>
                      <a:pt x="115" y="110"/>
                    </a:lnTo>
                    <a:lnTo>
                      <a:pt x="114" y="137"/>
                    </a:lnTo>
                    <a:lnTo>
                      <a:pt x="109" y="137"/>
                    </a:lnTo>
                    <a:lnTo>
                      <a:pt x="101" y="127"/>
                    </a:lnTo>
                    <a:lnTo>
                      <a:pt x="95" y="130"/>
                    </a:lnTo>
                    <a:lnTo>
                      <a:pt x="93" y="139"/>
                    </a:lnTo>
                    <a:lnTo>
                      <a:pt x="77" y="137"/>
                    </a:lnTo>
                    <a:lnTo>
                      <a:pt x="83" y="116"/>
                    </a:lnTo>
                    <a:lnTo>
                      <a:pt x="81" y="108"/>
                    </a:lnTo>
                    <a:lnTo>
                      <a:pt x="65" y="90"/>
                    </a:lnTo>
                    <a:lnTo>
                      <a:pt x="61" y="71"/>
                    </a:lnTo>
                    <a:lnTo>
                      <a:pt x="54" y="69"/>
                    </a:lnTo>
                    <a:lnTo>
                      <a:pt x="46" y="77"/>
                    </a:lnTo>
                    <a:lnTo>
                      <a:pt x="38" y="77"/>
                    </a:lnTo>
                    <a:lnTo>
                      <a:pt x="33" y="72"/>
                    </a:lnTo>
                    <a:lnTo>
                      <a:pt x="26" y="72"/>
                    </a:lnTo>
                    <a:lnTo>
                      <a:pt x="14" y="82"/>
                    </a:lnTo>
                    <a:lnTo>
                      <a:pt x="9" y="77"/>
                    </a:lnTo>
                    <a:lnTo>
                      <a:pt x="10" y="71"/>
                    </a:lnTo>
                    <a:lnTo>
                      <a:pt x="14" y="53"/>
                    </a:lnTo>
                    <a:lnTo>
                      <a:pt x="4" y="48"/>
                    </a:lnTo>
                    <a:lnTo>
                      <a:pt x="0" y="36"/>
                    </a:lnTo>
                    <a:lnTo>
                      <a:pt x="10" y="25"/>
                    </a:lnTo>
                    <a:lnTo>
                      <a:pt x="16" y="22"/>
                    </a:lnTo>
                    <a:lnTo>
                      <a:pt x="1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2" name="Freeform 250"/>
              <p:cNvSpPr/>
              <p:nvPr/>
            </p:nvSpPr>
            <p:spPr bwMode="auto">
              <a:xfrm>
                <a:off x="6356348" y="3589346"/>
                <a:ext cx="196850" cy="112713"/>
              </a:xfrm>
              <a:custGeom>
                <a:avLst/>
                <a:gdLst>
                  <a:gd name="T0" fmla="*/ 190500 w 124"/>
                  <a:gd name="T1" fmla="*/ 69850 h 71"/>
                  <a:gd name="T2" fmla="*/ 134938 w 124"/>
                  <a:gd name="T3" fmla="*/ 58738 h 71"/>
                  <a:gd name="T4" fmla="*/ 106363 w 124"/>
                  <a:gd name="T5" fmla="*/ 36513 h 71"/>
                  <a:gd name="T6" fmla="*/ 76200 w 124"/>
                  <a:gd name="T7" fmla="*/ 23813 h 71"/>
                  <a:gd name="T8" fmla="*/ 42863 w 124"/>
                  <a:gd name="T9" fmla="*/ 0 h 71"/>
                  <a:gd name="T10" fmla="*/ 12700 w 124"/>
                  <a:gd name="T11" fmla="*/ 3175 h 71"/>
                  <a:gd name="T12" fmla="*/ 6350 w 124"/>
                  <a:gd name="T13" fmla="*/ 22225 h 71"/>
                  <a:gd name="T14" fmla="*/ 0 w 124"/>
                  <a:gd name="T15" fmla="*/ 38100 h 71"/>
                  <a:gd name="T16" fmla="*/ 6350 w 124"/>
                  <a:gd name="T17" fmla="*/ 55563 h 71"/>
                  <a:gd name="T18" fmla="*/ 22225 w 124"/>
                  <a:gd name="T19" fmla="*/ 61913 h 71"/>
                  <a:gd name="T20" fmla="*/ 33338 w 124"/>
                  <a:gd name="T21" fmla="*/ 69850 h 71"/>
                  <a:gd name="T22" fmla="*/ 77788 w 124"/>
                  <a:gd name="T23" fmla="*/ 77788 h 71"/>
                  <a:gd name="T24" fmla="*/ 103188 w 124"/>
                  <a:gd name="T25" fmla="*/ 80963 h 71"/>
                  <a:gd name="T26" fmla="*/ 131763 w 124"/>
                  <a:gd name="T27" fmla="*/ 103188 h 71"/>
                  <a:gd name="T28" fmla="*/ 160338 w 124"/>
                  <a:gd name="T29" fmla="*/ 112713 h 71"/>
                  <a:gd name="T30" fmla="*/ 188913 w 124"/>
                  <a:gd name="T31" fmla="*/ 107950 h 71"/>
                  <a:gd name="T32" fmla="*/ 196850 w 124"/>
                  <a:gd name="T33" fmla="*/ 88900 h 71"/>
                  <a:gd name="T34" fmla="*/ 190500 w 124"/>
                  <a:gd name="T35" fmla="*/ 6985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4" h="71">
                    <a:moveTo>
                      <a:pt x="120" y="44"/>
                    </a:moveTo>
                    <a:lnTo>
                      <a:pt x="85" y="37"/>
                    </a:lnTo>
                    <a:lnTo>
                      <a:pt x="67" y="23"/>
                    </a:lnTo>
                    <a:lnTo>
                      <a:pt x="48" y="15"/>
                    </a:lnTo>
                    <a:lnTo>
                      <a:pt x="27" y="0"/>
                    </a:lnTo>
                    <a:lnTo>
                      <a:pt x="8" y="2"/>
                    </a:lnTo>
                    <a:lnTo>
                      <a:pt x="4" y="14"/>
                    </a:lnTo>
                    <a:lnTo>
                      <a:pt x="0" y="24"/>
                    </a:lnTo>
                    <a:lnTo>
                      <a:pt x="4" y="35"/>
                    </a:lnTo>
                    <a:lnTo>
                      <a:pt x="14" y="39"/>
                    </a:lnTo>
                    <a:lnTo>
                      <a:pt x="21" y="44"/>
                    </a:lnTo>
                    <a:lnTo>
                      <a:pt x="49" y="49"/>
                    </a:lnTo>
                    <a:lnTo>
                      <a:pt x="65" y="51"/>
                    </a:lnTo>
                    <a:lnTo>
                      <a:pt x="83" y="65"/>
                    </a:lnTo>
                    <a:lnTo>
                      <a:pt x="101" y="71"/>
                    </a:lnTo>
                    <a:lnTo>
                      <a:pt x="119" y="68"/>
                    </a:lnTo>
                    <a:lnTo>
                      <a:pt x="124" y="56"/>
                    </a:lnTo>
                    <a:lnTo>
                      <a:pt x="12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3" name="Freeform 251"/>
              <p:cNvSpPr/>
              <p:nvPr/>
            </p:nvSpPr>
            <p:spPr bwMode="auto">
              <a:xfrm>
                <a:off x="6575422" y="3644909"/>
                <a:ext cx="77788" cy="44450"/>
              </a:xfrm>
              <a:custGeom>
                <a:avLst/>
                <a:gdLst>
                  <a:gd name="T0" fmla="*/ 77788 w 49"/>
                  <a:gd name="T1" fmla="*/ 17463 h 28"/>
                  <a:gd name="T2" fmla="*/ 65088 w 49"/>
                  <a:gd name="T3" fmla="*/ 6350 h 28"/>
                  <a:gd name="T4" fmla="*/ 44450 w 49"/>
                  <a:gd name="T5" fmla="*/ 11113 h 28"/>
                  <a:gd name="T6" fmla="*/ 33338 w 49"/>
                  <a:gd name="T7" fmla="*/ 0 h 28"/>
                  <a:gd name="T8" fmla="*/ 19050 w 49"/>
                  <a:gd name="T9" fmla="*/ 0 h 28"/>
                  <a:gd name="T10" fmla="*/ 0 w 49"/>
                  <a:gd name="T11" fmla="*/ 17463 h 28"/>
                  <a:gd name="T12" fmla="*/ 0 w 49"/>
                  <a:gd name="T13" fmla="*/ 17463 h 28"/>
                  <a:gd name="T14" fmla="*/ 4763 w 49"/>
                  <a:gd name="T15" fmla="*/ 30163 h 28"/>
                  <a:gd name="T16" fmla="*/ 14288 w 49"/>
                  <a:gd name="T17" fmla="*/ 44450 h 28"/>
                  <a:gd name="T18" fmla="*/ 77788 w 49"/>
                  <a:gd name="T19" fmla="*/ 41275 h 28"/>
                  <a:gd name="T20" fmla="*/ 77788 w 49"/>
                  <a:gd name="T21" fmla="*/ 17463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28">
                    <a:moveTo>
                      <a:pt x="49" y="11"/>
                    </a:moveTo>
                    <a:lnTo>
                      <a:pt x="41" y="4"/>
                    </a:lnTo>
                    <a:lnTo>
                      <a:pt x="28" y="7"/>
                    </a:lnTo>
                    <a:lnTo>
                      <a:pt x="21" y="0"/>
                    </a:lnTo>
                    <a:lnTo>
                      <a:pt x="12" y="0"/>
                    </a:lnTo>
                    <a:lnTo>
                      <a:pt x="0" y="11"/>
                    </a:lnTo>
                    <a:lnTo>
                      <a:pt x="3" y="19"/>
                    </a:lnTo>
                    <a:lnTo>
                      <a:pt x="9" y="28"/>
                    </a:lnTo>
                    <a:lnTo>
                      <a:pt x="49" y="26"/>
                    </a:lnTo>
                    <a:lnTo>
                      <a:pt x="4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4" name="Freeform 252"/>
              <p:cNvSpPr/>
              <p:nvPr/>
            </p:nvSpPr>
            <p:spPr bwMode="auto">
              <a:xfrm>
                <a:off x="4173537" y="3248032"/>
                <a:ext cx="71438" cy="165100"/>
              </a:xfrm>
              <a:custGeom>
                <a:avLst/>
                <a:gdLst>
                  <a:gd name="T0" fmla="*/ 15875 w 45"/>
                  <a:gd name="T1" fmla="*/ 1588 h 104"/>
                  <a:gd name="T2" fmla="*/ 11113 w 45"/>
                  <a:gd name="T3" fmla="*/ 12700 h 104"/>
                  <a:gd name="T4" fmla="*/ 14288 w 45"/>
                  <a:gd name="T5" fmla="*/ 23813 h 104"/>
                  <a:gd name="T6" fmla="*/ 19050 w 45"/>
                  <a:gd name="T7" fmla="*/ 41275 h 104"/>
                  <a:gd name="T8" fmla="*/ 15875 w 45"/>
                  <a:gd name="T9" fmla="*/ 63500 h 104"/>
                  <a:gd name="T10" fmla="*/ 11113 w 45"/>
                  <a:gd name="T11" fmla="*/ 69850 h 104"/>
                  <a:gd name="T12" fmla="*/ 7938 w 45"/>
                  <a:gd name="T13" fmla="*/ 80963 h 104"/>
                  <a:gd name="T14" fmla="*/ 0 w 45"/>
                  <a:gd name="T15" fmla="*/ 88900 h 104"/>
                  <a:gd name="T16" fmla="*/ 1588 w 45"/>
                  <a:gd name="T17" fmla="*/ 114300 h 104"/>
                  <a:gd name="T18" fmla="*/ 11113 w 45"/>
                  <a:gd name="T19" fmla="*/ 114300 h 104"/>
                  <a:gd name="T20" fmla="*/ 12700 w 45"/>
                  <a:gd name="T21" fmla="*/ 123825 h 104"/>
                  <a:gd name="T22" fmla="*/ 11113 w 45"/>
                  <a:gd name="T23" fmla="*/ 146050 h 104"/>
                  <a:gd name="T24" fmla="*/ 7938 w 45"/>
                  <a:gd name="T25" fmla="*/ 160338 h 104"/>
                  <a:gd name="T26" fmla="*/ 22225 w 45"/>
                  <a:gd name="T27" fmla="*/ 161925 h 104"/>
                  <a:gd name="T28" fmla="*/ 34925 w 45"/>
                  <a:gd name="T29" fmla="*/ 165100 h 104"/>
                  <a:gd name="T30" fmla="*/ 46038 w 45"/>
                  <a:gd name="T31" fmla="*/ 158750 h 104"/>
                  <a:gd name="T32" fmla="*/ 46038 w 45"/>
                  <a:gd name="T33" fmla="*/ 144463 h 104"/>
                  <a:gd name="T34" fmla="*/ 55563 w 45"/>
                  <a:gd name="T35" fmla="*/ 130175 h 104"/>
                  <a:gd name="T36" fmla="*/ 58738 w 45"/>
                  <a:gd name="T37" fmla="*/ 103188 h 104"/>
                  <a:gd name="T38" fmla="*/ 52388 w 45"/>
                  <a:gd name="T39" fmla="*/ 79375 h 104"/>
                  <a:gd name="T40" fmla="*/ 58738 w 45"/>
                  <a:gd name="T41" fmla="*/ 71438 h 104"/>
                  <a:gd name="T42" fmla="*/ 60325 w 45"/>
                  <a:gd name="T43" fmla="*/ 44450 h 104"/>
                  <a:gd name="T44" fmla="*/ 66675 w 45"/>
                  <a:gd name="T45" fmla="*/ 34925 h 104"/>
                  <a:gd name="T46" fmla="*/ 71438 w 45"/>
                  <a:gd name="T47" fmla="*/ 12700 h 104"/>
                  <a:gd name="T48" fmla="*/ 63500 w 45"/>
                  <a:gd name="T49" fmla="*/ 0 h 104"/>
                  <a:gd name="T50" fmla="*/ 50800 w 45"/>
                  <a:gd name="T51" fmla="*/ 4763 h 104"/>
                  <a:gd name="T52" fmla="*/ 28575 w 45"/>
                  <a:gd name="T53" fmla="*/ 7938 h 104"/>
                  <a:gd name="T54" fmla="*/ 15875 w 45"/>
                  <a:gd name="T55" fmla="*/ 1588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104">
                    <a:moveTo>
                      <a:pt x="10" y="1"/>
                    </a:moveTo>
                    <a:lnTo>
                      <a:pt x="7" y="8"/>
                    </a:lnTo>
                    <a:lnTo>
                      <a:pt x="9" y="15"/>
                    </a:lnTo>
                    <a:lnTo>
                      <a:pt x="12" y="26"/>
                    </a:lnTo>
                    <a:lnTo>
                      <a:pt x="10" y="40"/>
                    </a:lnTo>
                    <a:lnTo>
                      <a:pt x="7" y="44"/>
                    </a:lnTo>
                    <a:lnTo>
                      <a:pt x="5" y="51"/>
                    </a:lnTo>
                    <a:lnTo>
                      <a:pt x="0" y="56"/>
                    </a:lnTo>
                    <a:lnTo>
                      <a:pt x="1" y="72"/>
                    </a:lnTo>
                    <a:lnTo>
                      <a:pt x="7" y="72"/>
                    </a:lnTo>
                    <a:lnTo>
                      <a:pt x="8" y="78"/>
                    </a:lnTo>
                    <a:lnTo>
                      <a:pt x="7" y="92"/>
                    </a:lnTo>
                    <a:lnTo>
                      <a:pt x="5" y="101"/>
                    </a:lnTo>
                    <a:lnTo>
                      <a:pt x="14" y="102"/>
                    </a:lnTo>
                    <a:lnTo>
                      <a:pt x="22" y="104"/>
                    </a:lnTo>
                    <a:lnTo>
                      <a:pt x="29" y="100"/>
                    </a:lnTo>
                    <a:lnTo>
                      <a:pt x="29" y="91"/>
                    </a:lnTo>
                    <a:lnTo>
                      <a:pt x="35" y="82"/>
                    </a:lnTo>
                    <a:lnTo>
                      <a:pt x="37" y="65"/>
                    </a:lnTo>
                    <a:lnTo>
                      <a:pt x="33" y="50"/>
                    </a:lnTo>
                    <a:lnTo>
                      <a:pt x="37" y="45"/>
                    </a:lnTo>
                    <a:lnTo>
                      <a:pt x="38" y="28"/>
                    </a:lnTo>
                    <a:lnTo>
                      <a:pt x="42" y="22"/>
                    </a:lnTo>
                    <a:lnTo>
                      <a:pt x="45" y="8"/>
                    </a:lnTo>
                    <a:lnTo>
                      <a:pt x="40" y="0"/>
                    </a:lnTo>
                    <a:lnTo>
                      <a:pt x="32" y="3"/>
                    </a:lnTo>
                    <a:lnTo>
                      <a:pt x="18" y="5"/>
                    </a:lnTo>
                    <a:lnTo>
                      <a:pt x="1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5" name="Freeform 253"/>
              <p:cNvSpPr/>
              <p:nvPr/>
            </p:nvSpPr>
            <p:spPr bwMode="auto">
              <a:xfrm>
                <a:off x="5226048" y="3567121"/>
                <a:ext cx="9525" cy="15875"/>
              </a:xfrm>
              <a:custGeom>
                <a:avLst/>
                <a:gdLst>
                  <a:gd name="T0" fmla="*/ 6350 w 6"/>
                  <a:gd name="T1" fmla="*/ 0 h 10"/>
                  <a:gd name="T2" fmla="*/ 0 w 6"/>
                  <a:gd name="T3" fmla="*/ 7938 h 10"/>
                  <a:gd name="T4" fmla="*/ 1588 w 6"/>
                  <a:gd name="T5" fmla="*/ 15875 h 10"/>
                  <a:gd name="T6" fmla="*/ 9525 w 6"/>
                  <a:gd name="T7" fmla="*/ 7938 h 10"/>
                  <a:gd name="T8" fmla="*/ 6350 w 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0">
                    <a:moveTo>
                      <a:pt x="4" y="0"/>
                    </a:moveTo>
                    <a:lnTo>
                      <a:pt x="0" y="5"/>
                    </a:lnTo>
                    <a:lnTo>
                      <a:pt x="1" y="10"/>
                    </a:lnTo>
                    <a:lnTo>
                      <a:pt x="6"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6" name="Freeform 254"/>
              <p:cNvSpPr/>
              <p:nvPr/>
            </p:nvSpPr>
            <p:spPr bwMode="auto">
              <a:xfrm>
                <a:off x="5226048" y="3575058"/>
                <a:ext cx="1588" cy="7938"/>
              </a:xfrm>
              <a:custGeom>
                <a:avLst/>
                <a:gdLst>
                  <a:gd name="T0" fmla="*/ 0 w 1"/>
                  <a:gd name="T1" fmla="*/ 0 h 5"/>
                  <a:gd name="T2" fmla="*/ 1588 w 1"/>
                  <a:gd name="T3" fmla="*/ 7938 h 5"/>
                  <a:gd name="T4" fmla="*/ 0 w 1"/>
                  <a:gd name="T5" fmla="*/ 0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1"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7" name="Line 255"/>
              <p:cNvSpPr>
                <a:spLocks noChangeShapeType="1"/>
              </p:cNvSpPr>
              <p:nvPr/>
            </p:nvSpPr>
            <p:spPr bwMode="auto">
              <a:xfrm>
                <a:off x="5226048" y="3575058"/>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8" name="Freeform 256"/>
              <p:cNvSpPr/>
              <p:nvPr/>
            </p:nvSpPr>
            <p:spPr bwMode="auto">
              <a:xfrm>
                <a:off x="4103687" y="3754446"/>
                <a:ext cx="409574" cy="373064"/>
              </a:xfrm>
              <a:custGeom>
                <a:avLst/>
                <a:gdLst>
                  <a:gd name="T0" fmla="*/ 185738 w 258"/>
                  <a:gd name="T1" fmla="*/ 0 h 235"/>
                  <a:gd name="T2" fmla="*/ 133350 w 258"/>
                  <a:gd name="T3" fmla="*/ 0 h 235"/>
                  <a:gd name="T4" fmla="*/ 160338 w 258"/>
                  <a:gd name="T5" fmla="*/ 234950 h 235"/>
                  <a:gd name="T6" fmla="*/ 74613 w 258"/>
                  <a:gd name="T7" fmla="*/ 238125 h 235"/>
                  <a:gd name="T8" fmla="*/ 68263 w 258"/>
                  <a:gd name="T9" fmla="*/ 233363 h 235"/>
                  <a:gd name="T10" fmla="*/ 57150 w 258"/>
                  <a:gd name="T11" fmla="*/ 239713 h 235"/>
                  <a:gd name="T12" fmla="*/ 39688 w 258"/>
                  <a:gd name="T13" fmla="*/ 238125 h 235"/>
                  <a:gd name="T14" fmla="*/ 25400 w 258"/>
                  <a:gd name="T15" fmla="*/ 247650 h 235"/>
                  <a:gd name="T16" fmla="*/ 15875 w 258"/>
                  <a:gd name="T17" fmla="*/ 234950 h 235"/>
                  <a:gd name="T18" fmla="*/ 4763 w 258"/>
                  <a:gd name="T19" fmla="*/ 238125 h 235"/>
                  <a:gd name="T20" fmla="*/ 0 w 258"/>
                  <a:gd name="T21" fmla="*/ 255588 h 235"/>
                  <a:gd name="T22" fmla="*/ 4763 w 258"/>
                  <a:gd name="T23" fmla="*/ 293688 h 235"/>
                  <a:gd name="T24" fmla="*/ 19050 w 258"/>
                  <a:gd name="T25" fmla="*/ 306388 h 235"/>
                  <a:gd name="T26" fmla="*/ 19050 w 258"/>
                  <a:gd name="T27" fmla="*/ 322263 h 235"/>
                  <a:gd name="T28" fmla="*/ 46038 w 258"/>
                  <a:gd name="T29" fmla="*/ 334963 h 235"/>
                  <a:gd name="T30" fmla="*/ 63500 w 258"/>
                  <a:gd name="T31" fmla="*/ 333375 h 235"/>
                  <a:gd name="T32" fmla="*/ 69850 w 258"/>
                  <a:gd name="T33" fmla="*/ 323850 h 235"/>
                  <a:gd name="T34" fmla="*/ 82550 w 258"/>
                  <a:gd name="T35" fmla="*/ 336550 h 235"/>
                  <a:gd name="T36" fmla="*/ 100013 w 258"/>
                  <a:gd name="T37" fmla="*/ 373063 h 235"/>
                  <a:gd name="T38" fmla="*/ 122238 w 258"/>
                  <a:gd name="T39" fmla="*/ 371475 h 235"/>
                  <a:gd name="T40" fmla="*/ 136525 w 258"/>
                  <a:gd name="T41" fmla="*/ 357188 h 235"/>
                  <a:gd name="T42" fmla="*/ 150813 w 258"/>
                  <a:gd name="T43" fmla="*/ 369888 h 235"/>
                  <a:gd name="T44" fmla="*/ 166688 w 258"/>
                  <a:gd name="T45" fmla="*/ 371475 h 235"/>
                  <a:gd name="T46" fmla="*/ 169863 w 258"/>
                  <a:gd name="T47" fmla="*/ 341313 h 235"/>
                  <a:gd name="T48" fmla="*/ 179388 w 258"/>
                  <a:gd name="T49" fmla="*/ 334963 h 235"/>
                  <a:gd name="T50" fmla="*/ 177800 w 258"/>
                  <a:gd name="T51" fmla="*/ 322263 h 235"/>
                  <a:gd name="T52" fmla="*/ 200025 w 258"/>
                  <a:gd name="T53" fmla="*/ 301625 h 235"/>
                  <a:gd name="T54" fmla="*/ 203200 w 258"/>
                  <a:gd name="T55" fmla="*/ 292100 h 235"/>
                  <a:gd name="T56" fmla="*/ 219075 w 258"/>
                  <a:gd name="T57" fmla="*/ 296863 h 235"/>
                  <a:gd name="T58" fmla="*/ 244475 w 258"/>
                  <a:gd name="T59" fmla="*/ 265113 h 235"/>
                  <a:gd name="T60" fmla="*/ 255588 w 258"/>
                  <a:gd name="T61" fmla="*/ 265113 h 235"/>
                  <a:gd name="T62" fmla="*/ 266700 w 258"/>
                  <a:gd name="T63" fmla="*/ 249238 h 235"/>
                  <a:gd name="T64" fmla="*/ 295275 w 258"/>
                  <a:gd name="T65" fmla="*/ 247650 h 235"/>
                  <a:gd name="T66" fmla="*/ 300038 w 258"/>
                  <a:gd name="T67" fmla="*/ 255588 h 235"/>
                  <a:gd name="T68" fmla="*/ 336550 w 258"/>
                  <a:gd name="T69" fmla="*/ 254000 h 235"/>
                  <a:gd name="T70" fmla="*/ 350838 w 258"/>
                  <a:gd name="T71" fmla="*/ 246063 h 235"/>
                  <a:gd name="T72" fmla="*/ 377825 w 258"/>
                  <a:gd name="T73" fmla="*/ 242888 h 235"/>
                  <a:gd name="T74" fmla="*/ 409575 w 258"/>
                  <a:gd name="T75" fmla="*/ 144463 h 235"/>
                  <a:gd name="T76" fmla="*/ 369888 w 258"/>
                  <a:gd name="T77" fmla="*/ 147638 h 235"/>
                  <a:gd name="T78" fmla="*/ 368300 w 258"/>
                  <a:gd name="T79" fmla="*/ 136525 h 235"/>
                  <a:gd name="T80" fmla="*/ 368300 w 258"/>
                  <a:gd name="T81" fmla="*/ 122238 h 235"/>
                  <a:gd name="T82" fmla="*/ 354013 w 258"/>
                  <a:gd name="T83" fmla="*/ 117475 h 235"/>
                  <a:gd name="T84" fmla="*/ 336550 w 258"/>
                  <a:gd name="T85" fmla="*/ 120650 h 235"/>
                  <a:gd name="T86" fmla="*/ 325438 w 258"/>
                  <a:gd name="T87" fmla="*/ 101600 h 235"/>
                  <a:gd name="T88" fmla="*/ 185738 w 258"/>
                  <a:gd name="T89" fmla="*/ 0 h 235"/>
                  <a:gd name="T90" fmla="*/ 185738 w 258"/>
                  <a:gd name="T91" fmla="*/ 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8" h="235">
                    <a:moveTo>
                      <a:pt x="117" y="0"/>
                    </a:moveTo>
                    <a:lnTo>
                      <a:pt x="84" y="0"/>
                    </a:lnTo>
                    <a:lnTo>
                      <a:pt x="101" y="148"/>
                    </a:lnTo>
                    <a:lnTo>
                      <a:pt x="47" y="150"/>
                    </a:lnTo>
                    <a:lnTo>
                      <a:pt x="43" y="147"/>
                    </a:lnTo>
                    <a:lnTo>
                      <a:pt x="36" y="151"/>
                    </a:lnTo>
                    <a:lnTo>
                      <a:pt x="25" y="150"/>
                    </a:lnTo>
                    <a:lnTo>
                      <a:pt x="16" y="156"/>
                    </a:lnTo>
                    <a:lnTo>
                      <a:pt x="10" y="148"/>
                    </a:lnTo>
                    <a:lnTo>
                      <a:pt x="3" y="150"/>
                    </a:lnTo>
                    <a:lnTo>
                      <a:pt x="0" y="161"/>
                    </a:lnTo>
                    <a:lnTo>
                      <a:pt x="3" y="185"/>
                    </a:lnTo>
                    <a:lnTo>
                      <a:pt x="12" y="193"/>
                    </a:lnTo>
                    <a:lnTo>
                      <a:pt x="12" y="203"/>
                    </a:lnTo>
                    <a:lnTo>
                      <a:pt x="29" y="211"/>
                    </a:lnTo>
                    <a:lnTo>
                      <a:pt x="40" y="210"/>
                    </a:lnTo>
                    <a:lnTo>
                      <a:pt x="44" y="204"/>
                    </a:lnTo>
                    <a:lnTo>
                      <a:pt x="52" y="212"/>
                    </a:lnTo>
                    <a:lnTo>
                      <a:pt x="63" y="235"/>
                    </a:lnTo>
                    <a:lnTo>
                      <a:pt x="77" y="234"/>
                    </a:lnTo>
                    <a:lnTo>
                      <a:pt x="86" y="225"/>
                    </a:lnTo>
                    <a:lnTo>
                      <a:pt x="95" y="233"/>
                    </a:lnTo>
                    <a:lnTo>
                      <a:pt x="105" y="234"/>
                    </a:lnTo>
                    <a:lnTo>
                      <a:pt x="107" y="215"/>
                    </a:lnTo>
                    <a:lnTo>
                      <a:pt x="113" y="211"/>
                    </a:lnTo>
                    <a:lnTo>
                      <a:pt x="112" y="203"/>
                    </a:lnTo>
                    <a:lnTo>
                      <a:pt x="126" y="190"/>
                    </a:lnTo>
                    <a:lnTo>
                      <a:pt x="128" y="184"/>
                    </a:lnTo>
                    <a:lnTo>
                      <a:pt x="138" y="187"/>
                    </a:lnTo>
                    <a:lnTo>
                      <a:pt x="154" y="167"/>
                    </a:lnTo>
                    <a:lnTo>
                      <a:pt x="161" y="167"/>
                    </a:lnTo>
                    <a:lnTo>
                      <a:pt x="168" y="157"/>
                    </a:lnTo>
                    <a:lnTo>
                      <a:pt x="186" y="156"/>
                    </a:lnTo>
                    <a:lnTo>
                      <a:pt x="189" y="161"/>
                    </a:lnTo>
                    <a:lnTo>
                      <a:pt x="212" y="160"/>
                    </a:lnTo>
                    <a:lnTo>
                      <a:pt x="221" y="155"/>
                    </a:lnTo>
                    <a:lnTo>
                      <a:pt x="238" y="153"/>
                    </a:lnTo>
                    <a:lnTo>
                      <a:pt x="258" y="91"/>
                    </a:lnTo>
                    <a:lnTo>
                      <a:pt x="233" y="93"/>
                    </a:lnTo>
                    <a:lnTo>
                      <a:pt x="232" y="86"/>
                    </a:lnTo>
                    <a:lnTo>
                      <a:pt x="232" y="77"/>
                    </a:lnTo>
                    <a:lnTo>
                      <a:pt x="223" y="74"/>
                    </a:lnTo>
                    <a:lnTo>
                      <a:pt x="212" y="76"/>
                    </a:lnTo>
                    <a:lnTo>
                      <a:pt x="205" y="64"/>
                    </a:lnTo>
                    <a:lnTo>
                      <a:pt x="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49" name="Freeform 257"/>
              <p:cNvSpPr/>
              <p:nvPr/>
            </p:nvSpPr>
            <p:spPr bwMode="auto">
              <a:xfrm>
                <a:off x="4270374" y="4002097"/>
                <a:ext cx="190500" cy="139700"/>
              </a:xfrm>
              <a:custGeom>
                <a:avLst/>
                <a:gdLst>
                  <a:gd name="T0" fmla="*/ 133350 w 120"/>
                  <a:gd name="T1" fmla="*/ 7938 h 88"/>
                  <a:gd name="T2" fmla="*/ 136525 w 120"/>
                  <a:gd name="T3" fmla="*/ 23813 h 88"/>
                  <a:gd name="T4" fmla="*/ 146050 w 120"/>
                  <a:gd name="T5" fmla="*/ 36513 h 88"/>
                  <a:gd name="T6" fmla="*/ 158750 w 120"/>
                  <a:gd name="T7" fmla="*/ 36513 h 88"/>
                  <a:gd name="T8" fmla="*/ 161925 w 120"/>
                  <a:gd name="T9" fmla="*/ 53975 h 88"/>
                  <a:gd name="T10" fmla="*/ 182563 w 120"/>
                  <a:gd name="T11" fmla="*/ 71438 h 88"/>
                  <a:gd name="T12" fmla="*/ 187325 w 120"/>
                  <a:gd name="T13" fmla="*/ 79375 h 88"/>
                  <a:gd name="T14" fmla="*/ 190500 w 120"/>
                  <a:gd name="T15" fmla="*/ 85725 h 88"/>
                  <a:gd name="T16" fmla="*/ 147638 w 120"/>
                  <a:gd name="T17" fmla="*/ 109538 h 88"/>
                  <a:gd name="T18" fmla="*/ 131763 w 120"/>
                  <a:gd name="T19" fmla="*/ 103188 h 88"/>
                  <a:gd name="T20" fmla="*/ 115888 w 120"/>
                  <a:gd name="T21" fmla="*/ 96838 h 88"/>
                  <a:gd name="T22" fmla="*/ 103188 w 120"/>
                  <a:gd name="T23" fmla="*/ 98425 h 88"/>
                  <a:gd name="T24" fmla="*/ 87313 w 120"/>
                  <a:gd name="T25" fmla="*/ 93663 h 88"/>
                  <a:gd name="T26" fmla="*/ 71438 w 120"/>
                  <a:gd name="T27" fmla="*/ 96838 h 88"/>
                  <a:gd name="T28" fmla="*/ 58738 w 120"/>
                  <a:gd name="T29" fmla="*/ 130175 h 88"/>
                  <a:gd name="T30" fmla="*/ 33338 w 120"/>
                  <a:gd name="T31" fmla="*/ 130175 h 88"/>
                  <a:gd name="T32" fmla="*/ 19050 w 120"/>
                  <a:gd name="T33" fmla="*/ 139700 h 88"/>
                  <a:gd name="T34" fmla="*/ 0 w 120"/>
                  <a:gd name="T35" fmla="*/ 123825 h 88"/>
                  <a:gd name="T36" fmla="*/ 3175 w 120"/>
                  <a:gd name="T37" fmla="*/ 93663 h 88"/>
                  <a:gd name="T38" fmla="*/ 12700 w 120"/>
                  <a:gd name="T39" fmla="*/ 87313 h 88"/>
                  <a:gd name="T40" fmla="*/ 11113 w 120"/>
                  <a:gd name="T41" fmla="*/ 74613 h 88"/>
                  <a:gd name="T42" fmla="*/ 33338 w 120"/>
                  <a:gd name="T43" fmla="*/ 53975 h 88"/>
                  <a:gd name="T44" fmla="*/ 36513 w 120"/>
                  <a:gd name="T45" fmla="*/ 44450 h 88"/>
                  <a:gd name="T46" fmla="*/ 52388 w 120"/>
                  <a:gd name="T47" fmla="*/ 49213 h 88"/>
                  <a:gd name="T48" fmla="*/ 77788 w 120"/>
                  <a:gd name="T49" fmla="*/ 17463 h 88"/>
                  <a:gd name="T50" fmla="*/ 88900 w 120"/>
                  <a:gd name="T51" fmla="*/ 17463 h 88"/>
                  <a:gd name="T52" fmla="*/ 100013 w 120"/>
                  <a:gd name="T53" fmla="*/ 1588 h 88"/>
                  <a:gd name="T54" fmla="*/ 128588 w 120"/>
                  <a:gd name="T55" fmla="*/ 0 h 88"/>
                  <a:gd name="T56" fmla="*/ 133350 w 120"/>
                  <a:gd name="T57" fmla="*/ 7938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88">
                    <a:moveTo>
                      <a:pt x="84" y="5"/>
                    </a:moveTo>
                    <a:lnTo>
                      <a:pt x="86" y="15"/>
                    </a:lnTo>
                    <a:lnTo>
                      <a:pt x="92" y="23"/>
                    </a:lnTo>
                    <a:lnTo>
                      <a:pt x="100" y="23"/>
                    </a:lnTo>
                    <a:lnTo>
                      <a:pt x="102" y="34"/>
                    </a:lnTo>
                    <a:lnTo>
                      <a:pt x="115" y="45"/>
                    </a:lnTo>
                    <a:lnTo>
                      <a:pt x="118" y="50"/>
                    </a:lnTo>
                    <a:lnTo>
                      <a:pt x="120" y="54"/>
                    </a:lnTo>
                    <a:lnTo>
                      <a:pt x="93" y="69"/>
                    </a:lnTo>
                    <a:lnTo>
                      <a:pt x="83" y="65"/>
                    </a:lnTo>
                    <a:lnTo>
                      <a:pt x="73" y="61"/>
                    </a:lnTo>
                    <a:lnTo>
                      <a:pt x="65" y="62"/>
                    </a:lnTo>
                    <a:lnTo>
                      <a:pt x="55" y="59"/>
                    </a:lnTo>
                    <a:lnTo>
                      <a:pt x="45" y="61"/>
                    </a:lnTo>
                    <a:lnTo>
                      <a:pt x="37" y="82"/>
                    </a:lnTo>
                    <a:lnTo>
                      <a:pt x="21" y="82"/>
                    </a:lnTo>
                    <a:lnTo>
                      <a:pt x="12" y="88"/>
                    </a:lnTo>
                    <a:lnTo>
                      <a:pt x="0" y="78"/>
                    </a:lnTo>
                    <a:lnTo>
                      <a:pt x="2" y="59"/>
                    </a:lnTo>
                    <a:lnTo>
                      <a:pt x="8" y="55"/>
                    </a:lnTo>
                    <a:lnTo>
                      <a:pt x="7" y="47"/>
                    </a:lnTo>
                    <a:lnTo>
                      <a:pt x="21" y="34"/>
                    </a:lnTo>
                    <a:lnTo>
                      <a:pt x="23" y="28"/>
                    </a:lnTo>
                    <a:lnTo>
                      <a:pt x="33" y="31"/>
                    </a:lnTo>
                    <a:lnTo>
                      <a:pt x="49" y="11"/>
                    </a:lnTo>
                    <a:lnTo>
                      <a:pt x="56" y="11"/>
                    </a:lnTo>
                    <a:lnTo>
                      <a:pt x="63" y="1"/>
                    </a:lnTo>
                    <a:lnTo>
                      <a:pt x="81" y="0"/>
                    </a:lnTo>
                    <a:lnTo>
                      <a:pt x="8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0" name="Freeform 258"/>
              <p:cNvSpPr/>
              <p:nvPr/>
            </p:nvSpPr>
            <p:spPr bwMode="auto">
              <a:xfrm>
                <a:off x="4687887" y="4491048"/>
                <a:ext cx="31750" cy="23813"/>
              </a:xfrm>
              <a:custGeom>
                <a:avLst/>
                <a:gdLst>
                  <a:gd name="T0" fmla="*/ 0 w 20"/>
                  <a:gd name="T1" fmla="*/ 11113 h 15"/>
                  <a:gd name="T2" fmla="*/ 28575 w 20"/>
                  <a:gd name="T3" fmla="*/ 0 h 15"/>
                  <a:gd name="T4" fmla="*/ 31750 w 20"/>
                  <a:gd name="T5" fmla="*/ 1588 h 15"/>
                  <a:gd name="T6" fmla="*/ 31750 w 20"/>
                  <a:gd name="T7" fmla="*/ 9525 h 15"/>
                  <a:gd name="T8" fmla="*/ 31750 w 20"/>
                  <a:gd name="T9" fmla="*/ 9525 h 15"/>
                  <a:gd name="T10" fmla="*/ 30163 w 20"/>
                  <a:gd name="T11" fmla="*/ 17463 h 15"/>
                  <a:gd name="T12" fmla="*/ 9525 w 20"/>
                  <a:gd name="T13" fmla="*/ 23813 h 15"/>
                  <a:gd name="T14" fmla="*/ 0 w 20"/>
                  <a:gd name="T15" fmla="*/ 11113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5">
                    <a:moveTo>
                      <a:pt x="0" y="7"/>
                    </a:moveTo>
                    <a:lnTo>
                      <a:pt x="18" y="0"/>
                    </a:lnTo>
                    <a:lnTo>
                      <a:pt x="20" y="1"/>
                    </a:lnTo>
                    <a:lnTo>
                      <a:pt x="20" y="6"/>
                    </a:lnTo>
                    <a:lnTo>
                      <a:pt x="19" y="11"/>
                    </a:lnTo>
                    <a:lnTo>
                      <a:pt x="6" y="15"/>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1" name="Freeform 259"/>
              <p:cNvSpPr/>
              <p:nvPr/>
            </p:nvSpPr>
            <p:spPr bwMode="auto">
              <a:xfrm>
                <a:off x="4940299" y="4572010"/>
                <a:ext cx="269875" cy="246064"/>
              </a:xfrm>
              <a:custGeom>
                <a:avLst/>
                <a:gdLst>
                  <a:gd name="T0" fmla="*/ 20638 w 170"/>
                  <a:gd name="T1" fmla="*/ 227013 h 155"/>
                  <a:gd name="T2" fmla="*/ 34925 w 170"/>
                  <a:gd name="T3" fmla="*/ 231775 h 155"/>
                  <a:gd name="T4" fmla="*/ 63500 w 170"/>
                  <a:gd name="T5" fmla="*/ 234950 h 155"/>
                  <a:gd name="T6" fmla="*/ 79375 w 170"/>
                  <a:gd name="T7" fmla="*/ 238125 h 155"/>
                  <a:gd name="T8" fmla="*/ 87313 w 170"/>
                  <a:gd name="T9" fmla="*/ 246063 h 155"/>
                  <a:gd name="T10" fmla="*/ 111125 w 170"/>
                  <a:gd name="T11" fmla="*/ 246063 h 155"/>
                  <a:gd name="T12" fmla="*/ 123825 w 170"/>
                  <a:gd name="T13" fmla="*/ 228600 h 155"/>
                  <a:gd name="T14" fmla="*/ 138113 w 170"/>
                  <a:gd name="T15" fmla="*/ 223838 h 155"/>
                  <a:gd name="T16" fmla="*/ 153988 w 170"/>
                  <a:gd name="T17" fmla="*/ 212725 h 155"/>
                  <a:gd name="T18" fmla="*/ 155575 w 170"/>
                  <a:gd name="T19" fmla="*/ 200025 h 155"/>
                  <a:gd name="T20" fmla="*/ 166688 w 170"/>
                  <a:gd name="T21" fmla="*/ 192088 h 155"/>
                  <a:gd name="T22" fmla="*/ 188913 w 170"/>
                  <a:gd name="T23" fmla="*/ 187325 h 155"/>
                  <a:gd name="T24" fmla="*/ 192088 w 170"/>
                  <a:gd name="T25" fmla="*/ 169863 h 155"/>
                  <a:gd name="T26" fmla="*/ 203200 w 170"/>
                  <a:gd name="T27" fmla="*/ 165100 h 155"/>
                  <a:gd name="T28" fmla="*/ 220663 w 170"/>
                  <a:gd name="T29" fmla="*/ 153988 h 155"/>
                  <a:gd name="T30" fmla="*/ 236538 w 170"/>
                  <a:gd name="T31" fmla="*/ 155575 h 155"/>
                  <a:gd name="T32" fmla="*/ 257175 w 170"/>
                  <a:gd name="T33" fmla="*/ 146050 h 155"/>
                  <a:gd name="T34" fmla="*/ 261938 w 170"/>
                  <a:gd name="T35" fmla="*/ 103188 h 155"/>
                  <a:gd name="T36" fmla="*/ 269875 w 170"/>
                  <a:gd name="T37" fmla="*/ 95250 h 155"/>
                  <a:gd name="T38" fmla="*/ 265113 w 170"/>
                  <a:gd name="T39" fmla="*/ 50800 h 155"/>
                  <a:gd name="T40" fmla="*/ 250825 w 170"/>
                  <a:gd name="T41" fmla="*/ 26988 h 155"/>
                  <a:gd name="T42" fmla="*/ 227013 w 170"/>
                  <a:gd name="T43" fmla="*/ 17463 h 155"/>
                  <a:gd name="T44" fmla="*/ 206375 w 170"/>
                  <a:gd name="T45" fmla="*/ 0 h 155"/>
                  <a:gd name="T46" fmla="*/ 180975 w 170"/>
                  <a:gd name="T47" fmla="*/ 9525 h 155"/>
                  <a:gd name="T48" fmla="*/ 166688 w 170"/>
                  <a:gd name="T49" fmla="*/ 15875 h 155"/>
                  <a:gd name="T50" fmla="*/ 155575 w 170"/>
                  <a:gd name="T51" fmla="*/ 25400 h 155"/>
                  <a:gd name="T52" fmla="*/ 144463 w 170"/>
                  <a:gd name="T53" fmla="*/ 84138 h 155"/>
                  <a:gd name="T54" fmla="*/ 155575 w 170"/>
                  <a:gd name="T55" fmla="*/ 98425 h 155"/>
                  <a:gd name="T56" fmla="*/ 168275 w 170"/>
                  <a:gd name="T57" fmla="*/ 100013 h 155"/>
                  <a:gd name="T58" fmla="*/ 176213 w 170"/>
                  <a:gd name="T59" fmla="*/ 90488 h 155"/>
                  <a:gd name="T60" fmla="*/ 184150 w 170"/>
                  <a:gd name="T61" fmla="*/ 95250 h 155"/>
                  <a:gd name="T62" fmla="*/ 182563 w 170"/>
                  <a:gd name="T63" fmla="*/ 128588 h 155"/>
                  <a:gd name="T64" fmla="*/ 169863 w 170"/>
                  <a:gd name="T65" fmla="*/ 134938 h 155"/>
                  <a:gd name="T66" fmla="*/ 114300 w 170"/>
                  <a:gd name="T67" fmla="*/ 82550 h 155"/>
                  <a:gd name="T68" fmla="*/ 103188 w 170"/>
                  <a:gd name="T69" fmla="*/ 80963 h 155"/>
                  <a:gd name="T70" fmla="*/ 100013 w 170"/>
                  <a:gd name="T71" fmla="*/ 90488 h 155"/>
                  <a:gd name="T72" fmla="*/ 88900 w 170"/>
                  <a:gd name="T73" fmla="*/ 90488 h 155"/>
                  <a:gd name="T74" fmla="*/ 82550 w 170"/>
                  <a:gd name="T75" fmla="*/ 82550 h 155"/>
                  <a:gd name="T76" fmla="*/ 73025 w 170"/>
                  <a:gd name="T77" fmla="*/ 74613 h 155"/>
                  <a:gd name="T78" fmla="*/ 66675 w 170"/>
                  <a:gd name="T79" fmla="*/ 80963 h 155"/>
                  <a:gd name="T80" fmla="*/ 58738 w 170"/>
                  <a:gd name="T81" fmla="*/ 77788 h 155"/>
                  <a:gd name="T82" fmla="*/ 50800 w 170"/>
                  <a:gd name="T83" fmla="*/ 82550 h 155"/>
                  <a:gd name="T84" fmla="*/ 44450 w 170"/>
                  <a:gd name="T85" fmla="*/ 119063 h 155"/>
                  <a:gd name="T86" fmla="*/ 0 w 170"/>
                  <a:gd name="T87" fmla="*/ 119063 h 155"/>
                  <a:gd name="T88" fmla="*/ 3175 w 170"/>
                  <a:gd name="T89" fmla="*/ 209550 h 155"/>
                  <a:gd name="T90" fmla="*/ 20638 w 170"/>
                  <a:gd name="T91" fmla="*/ 227013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0" h="155">
                    <a:moveTo>
                      <a:pt x="13" y="143"/>
                    </a:moveTo>
                    <a:lnTo>
                      <a:pt x="22" y="146"/>
                    </a:lnTo>
                    <a:lnTo>
                      <a:pt x="40" y="148"/>
                    </a:lnTo>
                    <a:lnTo>
                      <a:pt x="50" y="150"/>
                    </a:lnTo>
                    <a:lnTo>
                      <a:pt x="55" y="155"/>
                    </a:lnTo>
                    <a:lnTo>
                      <a:pt x="70" y="155"/>
                    </a:lnTo>
                    <a:lnTo>
                      <a:pt x="78" y="144"/>
                    </a:lnTo>
                    <a:lnTo>
                      <a:pt x="87" y="141"/>
                    </a:lnTo>
                    <a:lnTo>
                      <a:pt x="97" y="134"/>
                    </a:lnTo>
                    <a:lnTo>
                      <a:pt x="98" y="126"/>
                    </a:lnTo>
                    <a:lnTo>
                      <a:pt x="105" y="121"/>
                    </a:lnTo>
                    <a:lnTo>
                      <a:pt x="119" y="118"/>
                    </a:lnTo>
                    <a:lnTo>
                      <a:pt x="121" y="107"/>
                    </a:lnTo>
                    <a:lnTo>
                      <a:pt x="128" y="104"/>
                    </a:lnTo>
                    <a:lnTo>
                      <a:pt x="139" y="97"/>
                    </a:lnTo>
                    <a:lnTo>
                      <a:pt x="149" y="98"/>
                    </a:lnTo>
                    <a:lnTo>
                      <a:pt x="162" y="92"/>
                    </a:lnTo>
                    <a:lnTo>
                      <a:pt x="165" y="65"/>
                    </a:lnTo>
                    <a:lnTo>
                      <a:pt x="170" y="60"/>
                    </a:lnTo>
                    <a:lnTo>
                      <a:pt x="167" y="32"/>
                    </a:lnTo>
                    <a:lnTo>
                      <a:pt x="158" y="17"/>
                    </a:lnTo>
                    <a:lnTo>
                      <a:pt x="143" y="11"/>
                    </a:lnTo>
                    <a:lnTo>
                      <a:pt x="130" y="0"/>
                    </a:lnTo>
                    <a:lnTo>
                      <a:pt x="114" y="6"/>
                    </a:lnTo>
                    <a:lnTo>
                      <a:pt x="105" y="10"/>
                    </a:lnTo>
                    <a:lnTo>
                      <a:pt x="98" y="16"/>
                    </a:lnTo>
                    <a:lnTo>
                      <a:pt x="91" y="53"/>
                    </a:lnTo>
                    <a:lnTo>
                      <a:pt x="98" y="62"/>
                    </a:lnTo>
                    <a:lnTo>
                      <a:pt x="106" y="63"/>
                    </a:lnTo>
                    <a:lnTo>
                      <a:pt x="111" y="57"/>
                    </a:lnTo>
                    <a:lnTo>
                      <a:pt x="116" y="60"/>
                    </a:lnTo>
                    <a:lnTo>
                      <a:pt x="115" y="81"/>
                    </a:lnTo>
                    <a:lnTo>
                      <a:pt x="107" y="85"/>
                    </a:lnTo>
                    <a:lnTo>
                      <a:pt x="72" y="52"/>
                    </a:lnTo>
                    <a:lnTo>
                      <a:pt x="65" y="51"/>
                    </a:lnTo>
                    <a:lnTo>
                      <a:pt x="63" y="57"/>
                    </a:lnTo>
                    <a:lnTo>
                      <a:pt x="56" y="57"/>
                    </a:lnTo>
                    <a:lnTo>
                      <a:pt x="52" y="52"/>
                    </a:lnTo>
                    <a:lnTo>
                      <a:pt x="46" y="47"/>
                    </a:lnTo>
                    <a:lnTo>
                      <a:pt x="42" y="51"/>
                    </a:lnTo>
                    <a:lnTo>
                      <a:pt x="37" y="49"/>
                    </a:lnTo>
                    <a:lnTo>
                      <a:pt x="32" y="52"/>
                    </a:lnTo>
                    <a:lnTo>
                      <a:pt x="28" y="75"/>
                    </a:lnTo>
                    <a:lnTo>
                      <a:pt x="0" y="75"/>
                    </a:lnTo>
                    <a:lnTo>
                      <a:pt x="2" y="132"/>
                    </a:lnTo>
                    <a:lnTo>
                      <a:pt x="1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2" name="Freeform 260"/>
              <p:cNvSpPr/>
              <p:nvPr/>
            </p:nvSpPr>
            <p:spPr bwMode="auto">
              <a:xfrm>
                <a:off x="5108574" y="4392623"/>
                <a:ext cx="41275" cy="41275"/>
              </a:xfrm>
              <a:custGeom>
                <a:avLst/>
                <a:gdLst>
                  <a:gd name="T0" fmla="*/ 0 w 26"/>
                  <a:gd name="T1" fmla="*/ 12700 h 26"/>
                  <a:gd name="T2" fmla="*/ 14288 w 26"/>
                  <a:gd name="T3" fmla="*/ 6350 h 26"/>
                  <a:gd name="T4" fmla="*/ 22225 w 26"/>
                  <a:gd name="T5" fmla="*/ 0 h 26"/>
                  <a:gd name="T6" fmla="*/ 31750 w 26"/>
                  <a:gd name="T7" fmla="*/ 3175 h 26"/>
                  <a:gd name="T8" fmla="*/ 41275 w 26"/>
                  <a:gd name="T9" fmla="*/ 12700 h 26"/>
                  <a:gd name="T10" fmla="*/ 38100 w 26"/>
                  <a:gd name="T11" fmla="*/ 22225 h 26"/>
                  <a:gd name="T12" fmla="*/ 30163 w 26"/>
                  <a:gd name="T13" fmla="*/ 25400 h 26"/>
                  <a:gd name="T14" fmla="*/ 26988 w 26"/>
                  <a:gd name="T15" fmla="*/ 36513 h 26"/>
                  <a:gd name="T16" fmla="*/ 17463 w 26"/>
                  <a:gd name="T17" fmla="*/ 36513 h 26"/>
                  <a:gd name="T18" fmla="*/ 14288 w 26"/>
                  <a:gd name="T19" fmla="*/ 41275 h 26"/>
                  <a:gd name="T20" fmla="*/ 7938 w 26"/>
                  <a:gd name="T21" fmla="*/ 41275 h 26"/>
                  <a:gd name="T22" fmla="*/ 7938 w 26"/>
                  <a:gd name="T23" fmla="*/ 34925 h 26"/>
                  <a:gd name="T24" fmla="*/ 0 w 26"/>
                  <a:gd name="T25" fmla="*/ 34925 h 26"/>
                  <a:gd name="T26" fmla="*/ 0 w 26"/>
                  <a:gd name="T27" fmla="*/ 1270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26">
                    <a:moveTo>
                      <a:pt x="0" y="8"/>
                    </a:moveTo>
                    <a:lnTo>
                      <a:pt x="9" y="4"/>
                    </a:lnTo>
                    <a:lnTo>
                      <a:pt x="14" y="0"/>
                    </a:lnTo>
                    <a:lnTo>
                      <a:pt x="20" y="2"/>
                    </a:lnTo>
                    <a:lnTo>
                      <a:pt x="26" y="8"/>
                    </a:lnTo>
                    <a:lnTo>
                      <a:pt x="24" y="14"/>
                    </a:lnTo>
                    <a:lnTo>
                      <a:pt x="19" y="16"/>
                    </a:lnTo>
                    <a:lnTo>
                      <a:pt x="17" y="23"/>
                    </a:lnTo>
                    <a:lnTo>
                      <a:pt x="11" y="23"/>
                    </a:lnTo>
                    <a:lnTo>
                      <a:pt x="9" y="26"/>
                    </a:lnTo>
                    <a:lnTo>
                      <a:pt x="5" y="26"/>
                    </a:lnTo>
                    <a:lnTo>
                      <a:pt x="5" y="22"/>
                    </a:lnTo>
                    <a:lnTo>
                      <a:pt x="0" y="22"/>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3" name="Freeform 261"/>
              <p:cNvSpPr/>
              <p:nvPr/>
            </p:nvSpPr>
            <p:spPr bwMode="auto">
              <a:xfrm>
                <a:off x="5191123" y="4598997"/>
                <a:ext cx="71438" cy="196850"/>
              </a:xfrm>
              <a:custGeom>
                <a:avLst/>
                <a:gdLst>
                  <a:gd name="T0" fmla="*/ 0 w 45"/>
                  <a:gd name="T1" fmla="*/ 0 h 124"/>
                  <a:gd name="T2" fmla="*/ 14288 w 45"/>
                  <a:gd name="T3" fmla="*/ 23813 h 124"/>
                  <a:gd name="T4" fmla="*/ 19050 w 45"/>
                  <a:gd name="T5" fmla="*/ 68263 h 124"/>
                  <a:gd name="T6" fmla="*/ 11113 w 45"/>
                  <a:gd name="T7" fmla="*/ 76200 h 124"/>
                  <a:gd name="T8" fmla="*/ 6350 w 45"/>
                  <a:gd name="T9" fmla="*/ 119063 h 124"/>
                  <a:gd name="T10" fmla="*/ 19050 w 45"/>
                  <a:gd name="T11" fmla="*/ 120650 h 124"/>
                  <a:gd name="T12" fmla="*/ 26988 w 45"/>
                  <a:gd name="T13" fmla="*/ 130175 h 124"/>
                  <a:gd name="T14" fmla="*/ 41275 w 45"/>
                  <a:gd name="T15" fmla="*/ 131763 h 124"/>
                  <a:gd name="T16" fmla="*/ 41275 w 45"/>
                  <a:gd name="T17" fmla="*/ 152400 h 124"/>
                  <a:gd name="T18" fmla="*/ 41275 w 45"/>
                  <a:gd name="T19" fmla="*/ 171450 h 124"/>
                  <a:gd name="T20" fmla="*/ 42863 w 45"/>
                  <a:gd name="T21" fmla="*/ 187325 h 124"/>
                  <a:gd name="T22" fmla="*/ 58738 w 45"/>
                  <a:gd name="T23" fmla="*/ 196850 h 124"/>
                  <a:gd name="T24" fmla="*/ 65088 w 45"/>
                  <a:gd name="T25" fmla="*/ 195263 h 124"/>
                  <a:gd name="T26" fmla="*/ 61913 w 45"/>
                  <a:gd name="T27" fmla="*/ 174625 h 124"/>
                  <a:gd name="T28" fmla="*/ 71438 w 45"/>
                  <a:gd name="T29" fmla="*/ 157163 h 124"/>
                  <a:gd name="T30" fmla="*/ 71438 w 45"/>
                  <a:gd name="T31" fmla="*/ 128588 h 124"/>
                  <a:gd name="T32" fmla="*/ 61913 w 45"/>
                  <a:gd name="T33" fmla="*/ 107950 h 124"/>
                  <a:gd name="T34" fmla="*/ 47625 w 45"/>
                  <a:gd name="T35" fmla="*/ 92075 h 124"/>
                  <a:gd name="T36" fmla="*/ 50800 w 45"/>
                  <a:gd name="T37" fmla="*/ 60325 h 124"/>
                  <a:gd name="T38" fmla="*/ 47625 w 45"/>
                  <a:gd name="T39" fmla="*/ 28575 h 124"/>
                  <a:gd name="T40" fmla="*/ 36513 w 45"/>
                  <a:gd name="T41" fmla="*/ 6350 h 124"/>
                  <a:gd name="T42" fmla="*/ 20638 w 45"/>
                  <a:gd name="T43" fmla="*/ 0 h 124"/>
                  <a:gd name="T44" fmla="*/ 0 w 45"/>
                  <a:gd name="T45" fmla="*/ 0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 h="124">
                    <a:moveTo>
                      <a:pt x="0" y="0"/>
                    </a:moveTo>
                    <a:lnTo>
                      <a:pt x="9" y="15"/>
                    </a:lnTo>
                    <a:lnTo>
                      <a:pt x="12" y="43"/>
                    </a:lnTo>
                    <a:lnTo>
                      <a:pt x="7" y="48"/>
                    </a:lnTo>
                    <a:lnTo>
                      <a:pt x="4" y="75"/>
                    </a:lnTo>
                    <a:lnTo>
                      <a:pt x="12" y="76"/>
                    </a:lnTo>
                    <a:lnTo>
                      <a:pt x="17" y="82"/>
                    </a:lnTo>
                    <a:lnTo>
                      <a:pt x="26" y="83"/>
                    </a:lnTo>
                    <a:lnTo>
                      <a:pt x="26" y="96"/>
                    </a:lnTo>
                    <a:lnTo>
                      <a:pt x="26" y="108"/>
                    </a:lnTo>
                    <a:lnTo>
                      <a:pt x="27" y="118"/>
                    </a:lnTo>
                    <a:lnTo>
                      <a:pt x="37" y="124"/>
                    </a:lnTo>
                    <a:lnTo>
                      <a:pt x="41" y="123"/>
                    </a:lnTo>
                    <a:lnTo>
                      <a:pt x="39" y="110"/>
                    </a:lnTo>
                    <a:lnTo>
                      <a:pt x="45" y="99"/>
                    </a:lnTo>
                    <a:lnTo>
                      <a:pt x="45" y="81"/>
                    </a:lnTo>
                    <a:lnTo>
                      <a:pt x="39" y="68"/>
                    </a:lnTo>
                    <a:lnTo>
                      <a:pt x="30" y="58"/>
                    </a:lnTo>
                    <a:lnTo>
                      <a:pt x="32" y="38"/>
                    </a:lnTo>
                    <a:lnTo>
                      <a:pt x="30" y="18"/>
                    </a:lnTo>
                    <a:lnTo>
                      <a:pt x="23" y="4"/>
                    </a:lnTo>
                    <a:lnTo>
                      <a:pt x="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4" name="Freeform 262"/>
              <p:cNvSpPr/>
              <p:nvPr/>
            </p:nvSpPr>
            <p:spPr bwMode="auto">
              <a:xfrm>
                <a:off x="5138736" y="5014924"/>
                <a:ext cx="34925" cy="55563"/>
              </a:xfrm>
              <a:custGeom>
                <a:avLst/>
                <a:gdLst>
                  <a:gd name="T0" fmla="*/ 34925 w 22"/>
                  <a:gd name="T1" fmla="*/ 34925 h 35"/>
                  <a:gd name="T2" fmla="*/ 26988 w 22"/>
                  <a:gd name="T3" fmla="*/ 55563 h 35"/>
                  <a:gd name="T4" fmla="*/ 7938 w 22"/>
                  <a:gd name="T5" fmla="*/ 55563 h 35"/>
                  <a:gd name="T6" fmla="*/ 0 w 22"/>
                  <a:gd name="T7" fmla="*/ 41275 h 35"/>
                  <a:gd name="T8" fmla="*/ 4763 w 22"/>
                  <a:gd name="T9" fmla="*/ 1588 h 35"/>
                  <a:gd name="T10" fmla="*/ 14288 w 22"/>
                  <a:gd name="T11" fmla="*/ 0 h 35"/>
                  <a:gd name="T12" fmla="*/ 28575 w 22"/>
                  <a:gd name="T13" fmla="*/ 1588 h 35"/>
                  <a:gd name="T14" fmla="*/ 34925 w 22"/>
                  <a:gd name="T15" fmla="*/ 3492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35">
                    <a:moveTo>
                      <a:pt x="22" y="22"/>
                    </a:moveTo>
                    <a:lnTo>
                      <a:pt x="17" y="35"/>
                    </a:lnTo>
                    <a:lnTo>
                      <a:pt x="5" y="35"/>
                    </a:lnTo>
                    <a:lnTo>
                      <a:pt x="0" y="26"/>
                    </a:lnTo>
                    <a:lnTo>
                      <a:pt x="3" y="1"/>
                    </a:lnTo>
                    <a:lnTo>
                      <a:pt x="9" y="0"/>
                    </a:lnTo>
                    <a:lnTo>
                      <a:pt x="18" y="1"/>
                    </a:lnTo>
                    <a:lnTo>
                      <a:pt x="2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5" name="Freeform 263"/>
              <p:cNvSpPr/>
              <p:nvPr/>
            </p:nvSpPr>
            <p:spPr bwMode="auto">
              <a:xfrm>
                <a:off x="5054598" y="5100649"/>
                <a:ext cx="61913" cy="58738"/>
              </a:xfrm>
              <a:custGeom>
                <a:avLst/>
                <a:gdLst>
                  <a:gd name="T0" fmla="*/ 60325 w 39"/>
                  <a:gd name="T1" fmla="*/ 3175 h 37"/>
                  <a:gd name="T2" fmla="*/ 61913 w 39"/>
                  <a:gd name="T3" fmla="*/ 23813 h 37"/>
                  <a:gd name="T4" fmla="*/ 41275 w 39"/>
                  <a:gd name="T5" fmla="*/ 39688 h 37"/>
                  <a:gd name="T6" fmla="*/ 39688 w 39"/>
                  <a:gd name="T7" fmla="*/ 50800 h 37"/>
                  <a:gd name="T8" fmla="*/ 15875 w 39"/>
                  <a:gd name="T9" fmla="*/ 58738 h 37"/>
                  <a:gd name="T10" fmla="*/ 0 w 39"/>
                  <a:gd name="T11" fmla="*/ 38100 h 37"/>
                  <a:gd name="T12" fmla="*/ 0 w 39"/>
                  <a:gd name="T13" fmla="*/ 25400 h 37"/>
                  <a:gd name="T14" fmla="*/ 25400 w 39"/>
                  <a:gd name="T15" fmla="*/ 0 h 37"/>
                  <a:gd name="T16" fmla="*/ 60325 w 39"/>
                  <a:gd name="T17" fmla="*/ 317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37">
                    <a:moveTo>
                      <a:pt x="38" y="2"/>
                    </a:moveTo>
                    <a:lnTo>
                      <a:pt x="39" y="15"/>
                    </a:lnTo>
                    <a:lnTo>
                      <a:pt x="26" y="25"/>
                    </a:lnTo>
                    <a:lnTo>
                      <a:pt x="25" y="32"/>
                    </a:lnTo>
                    <a:lnTo>
                      <a:pt x="10" y="37"/>
                    </a:lnTo>
                    <a:lnTo>
                      <a:pt x="0" y="24"/>
                    </a:lnTo>
                    <a:lnTo>
                      <a:pt x="0" y="16"/>
                    </a:lnTo>
                    <a:lnTo>
                      <a:pt x="16" y="0"/>
                    </a:lnTo>
                    <a:lnTo>
                      <a:pt x="3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6" name="Freeform 264"/>
              <p:cNvSpPr/>
              <p:nvPr/>
            </p:nvSpPr>
            <p:spPr bwMode="auto">
              <a:xfrm>
                <a:off x="5129212" y="4625984"/>
                <a:ext cx="257175" cy="425451"/>
              </a:xfrm>
              <a:custGeom>
                <a:avLst/>
                <a:gdLst>
                  <a:gd name="T0" fmla="*/ 65088 w 162"/>
                  <a:gd name="T1" fmla="*/ 425450 h 268"/>
                  <a:gd name="T2" fmla="*/ 65088 w 162"/>
                  <a:gd name="T3" fmla="*/ 412750 h 268"/>
                  <a:gd name="T4" fmla="*/ 60325 w 162"/>
                  <a:gd name="T5" fmla="*/ 403225 h 268"/>
                  <a:gd name="T6" fmla="*/ 73025 w 162"/>
                  <a:gd name="T7" fmla="*/ 387350 h 268"/>
                  <a:gd name="T8" fmla="*/ 119063 w 162"/>
                  <a:gd name="T9" fmla="*/ 373063 h 268"/>
                  <a:gd name="T10" fmla="*/ 127000 w 162"/>
                  <a:gd name="T11" fmla="*/ 338138 h 268"/>
                  <a:gd name="T12" fmla="*/ 123825 w 162"/>
                  <a:gd name="T13" fmla="*/ 290513 h 268"/>
                  <a:gd name="T14" fmla="*/ 111125 w 162"/>
                  <a:gd name="T15" fmla="*/ 249238 h 268"/>
                  <a:gd name="T16" fmla="*/ 111125 w 162"/>
                  <a:gd name="T17" fmla="*/ 233363 h 268"/>
                  <a:gd name="T18" fmla="*/ 134938 w 162"/>
                  <a:gd name="T19" fmla="*/ 214313 h 268"/>
                  <a:gd name="T20" fmla="*/ 146050 w 162"/>
                  <a:gd name="T21" fmla="*/ 211138 h 268"/>
                  <a:gd name="T22" fmla="*/ 157163 w 162"/>
                  <a:gd name="T23" fmla="*/ 196850 h 268"/>
                  <a:gd name="T24" fmla="*/ 179388 w 162"/>
                  <a:gd name="T25" fmla="*/ 176213 h 268"/>
                  <a:gd name="T26" fmla="*/ 222250 w 162"/>
                  <a:gd name="T27" fmla="*/ 161925 h 268"/>
                  <a:gd name="T28" fmla="*/ 254000 w 162"/>
                  <a:gd name="T29" fmla="*/ 119063 h 268"/>
                  <a:gd name="T30" fmla="*/ 257175 w 162"/>
                  <a:gd name="T31" fmla="*/ 66675 h 268"/>
                  <a:gd name="T32" fmla="*/ 250825 w 162"/>
                  <a:gd name="T33" fmla="*/ 42863 h 268"/>
                  <a:gd name="T34" fmla="*/ 249238 w 162"/>
                  <a:gd name="T35" fmla="*/ 0 h 268"/>
                  <a:gd name="T36" fmla="*/ 236538 w 162"/>
                  <a:gd name="T37" fmla="*/ 4763 h 268"/>
                  <a:gd name="T38" fmla="*/ 228600 w 162"/>
                  <a:gd name="T39" fmla="*/ 14288 h 268"/>
                  <a:gd name="T40" fmla="*/ 214313 w 162"/>
                  <a:gd name="T41" fmla="*/ 20638 h 268"/>
                  <a:gd name="T42" fmla="*/ 200025 w 162"/>
                  <a:gd name="T43" fmla="*/ 33338 h 268"/>
                  <a:gd name="T44" fmla="*/ 179388 w 162"/>
                  <a:gd name="T45" fmla="*/ 34925 h 268"/>
                  <a:gd name="T46" fmla="*/ 163513 w 162"/>
                  <a:gd name="T47" fmla="*/ 41275 h 268"/>
                  <a:gd name="T48" fmla="*/ 147638 w 162"/>
                  <a:gd name="T49" fmla="*/ 34925 h 268"/>
                  <a:gd name="T50" fmla="*/ 112713 w 162"/>
                  <a:gd name="T51" fmla="*/ 33338 h 268"/>
                  <a:gd name="T52" fmla="*/ 109538 w 162"/>
                  <a:gd name="T53" fmla="*/ 65088 h 268"/>
                  <a:gd name="T54" fmla="*/ 123825 w 162"/>
                  <a:gd name="T55" fmla="*/ 80963 h 268"/>
                  <a:gd name="T56" fmla="*/ 133350 w 162"/>
                  <a:gd name="T57" fmla="*/ 101600 h 268"/>
                  <a:gd name="T58" fmla="*/ 133350 w 162"/>
                  <a:gd name="T59" fmla="*/ 130175 h 268"/>
                  <a:gd name="T60" fmla="*/ 123825 w 162"/>
                  <a:gd name="T61" fmla="*/ 147638 h 268"/>
                  <a:gd name="T62" fmla="*/ 127000 w 162"/>
                  <a:gd name="T63" fmla="*/ 168275 h 268"/>
                  <a:gd name="T64" fmla="*/ 120650 w 162"/>
                  <a:gd name="T65" fmla="*/ 169863 h 268"/>
                  <a:gd name="T66" fmla="*/ 104775 w 162"/>
                  <a:gd name="T67" fmla="*/ 160338 h 268"/>
                  <a:gd name="T68" fmla="*/ 103188 w 162"/>
                  <a:gd name="T69" fmla="*/ 144463 h 268"/>
                  <a:gd name="T70" fmla="*/ 103188 w 162"/>
                  <a:gd name="T71" fmla="*/ 125413 h 268"/>
                  <a:gd name="T72" fmla="*/ 103188 w 162"/>
                  <a:gd name="T73" fmla="*/ 104775 h 268"/>
                  <a:gd name="T74" fmla="*/ 88900 w 162"/>
                  <a:gd name="T75" fmla="*/ 103188 h 268"/>
                  <a:gd name="T76" fmla="*/ 80963 w 162"/>
                  <a:gd name="T77" fmla="*/ 93663 h 268"/>
                  <a:gd name="T78" fmla="*/ 68263 w 162"/>
                  <a:gd name="T79" fmla="*/ 92075 h 268"/>
                  <a:gd name="T80" fmla="*/ 47625 w 162"/>
                  <a:gd name="T81" fmla="*/ 101600 h 268"/>
                  <a:gd name="T82" fmla="*/ 31750 w 162"/>
                  <a:gd name="T83" fmla="*/ 100013 h 268"/>
                  <a:gd name="T84" fmla="*/ 14288 w 162"/>
                  <a:gd name="T85" fmla="*/ 111125 h 268"/>
                  <a:gd name="T86" fmla="*/ 3175 w 162"/>
                  <a:gd name="T87" fmla="*/ 115888 h 268"/>
                  <a:gd name="T88" fmla="*/ 0 w 162"/>
                  <a:gd name="T89" fmla="*/ 133350 h 268"/>
                  <a:gd name="T90" fmla="*/ 55563 w 162"/>
                  <a:gd name="T91" fmla="*/ 152400 h 268"/>
                  <a:gd name="T92" fmla="*/ 66675 w 162"/>
                  <a:gd name="T93" fmla="*/ 166688 h 268"/>
                  <a:gd name="T94" fmla="*/ 68263 w 162"/>
                  <a:gd name="T95" fmla="*/ 200025 h 268"/>
                  <a:gd name="T96" fmla="*/ 60325 w 162"/>
                  <a:gd name="T97" fmla="*/ 209550 h 268"/>
                  <a:gd name="T98" fmla="*/ 60325 w 162"/>
                  <a:gd name="T99" fmla="*/ 222250 h 268"/>
                  <a:gd name="T100" fmla="*/ 73025 w 162"/>
                  <a:gd name="T101" fmla="*/ 239713 h 268"/>
                  <a:gd name="T102" fmla="*/ 68263 w 162"/>
                  <a:gd name="T103" fmla="*/ 247650 h 268"/>
                  <a:gd name="T104" fmla="*/ 47625 w 162"/>
                  <a:gd name="T105" fmla="*/ 263525 h 268"/>
                  <a:gd name="T106" fmla="*/ 44450 w 162"/>
                  <a:gd name="T107" fmla="*/ 292100 h 268"/>
                  <a:gd name="T108" fmla="*/ 30163 w 162"/>
                  <a:gd name="T109" fmla="*/ 301625 h 268"/>
                  <a:gd name="T110" fmla="*/ 42863 w 162"/>
                  <a:gd name="T111" fmla="*/ 365125 h 268"/>
                  <a:gd name="T112" fmla="*/ 38100 w 162"/>
                  <a:gd name="T113" fmla="*/ 390525 h 268"/>
                  <a:gd name="T114" fmla="*/ 44450 w 162"/>
                  <a:gd name="T115" fmla="*/ 423863 h 268"/>
                  <a:gd name="T116" fmla="*/ 65088 w 162"/>
                  <a:gd name="T117" fmla="*/ 425450 h 2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2" h="268">
                    <a:moveTo>
                      <a:pt x="41" y="268"/>
                    </a:moveTo>
                    <a:lnTo>
                      <a:pt x="41" y="260"/>
                    </a:lnTo>
                    <a:lnTo>
                      <a:pt x="38" y="254"/>
                    </a:lnTo>
                    <a:lnTo>
                      <a:pt x="46" y="244"/>
                    </a:lnTo>
                    <a:lnTo>
                      <a:pt x="75" y="235"/>
                    </a:lnTo>
                    <a:lnTo>
                      <a:pt x="80" y="213"/>
                    </a:lnTo>
                    <a:lnTo>
                      <a:pt x="78" y="183"/>
                    </a:lnTo>
                    <a:lnTo>
                      <a:pt x="70" y="157"/>
                    </a:lnTo>
                    <a:lnTo>
                      <a:pt x="70" y="147"/>
                    </a:lnTo>
                    <a:lnTo>
                      <a:pt x="85" y="135"/>
                    </a:lnTo>
                    <a:lnTo>
                      <a:pt x="92" y="133"/>
                    </a:lnTo>
                    <a:lnTo>
                      <a:pt x="99" y="124"/>
                    </a:lnTo>
                    <a:lnTo>
                      <a:pt x="113" y="111"/>
                    </a:lnTo>
                    <a:lnTo>
                      <a:pt x="140" y="102"/>
                    </a:lnTo>
                    <a:lnTo>
                      <a:pt x="160" y="75"/>
                    </a:lnTo>
                    <a:lnTo>
                      <a:pt x="162" y="42"/>
                    </a:lnTo>
                    <a:lnTo>
                      <a:pt x="158" y="27"/>
                    </a:lnTo>
                    <a:lnTo>
                      <a:pt x="157" y="0"/>
                    </a:lnTo>
                    <a:lnTo>
                      <a:pt x="149" y="3"/>
                    </a:lnTo>
                    <a:lnTo>
                      <a:pt x="144" y="9"/>
                    </a:lnTo>
                    <a:lnTo>
                      <a:pt x="135" y="13"/>
                    </a:lnTo>
                    <a:lnTo>
                      <a:pt x="126" y="21"/>
                    </a:lnTo>
                    <a:lnTo>
                      <a:pt x="113" y="22"/>
                    </a:lnTo>
                    <a:lnTo>
                      <a:pt x="103" y="26"/>
                    </a:lnTo>
                    <a:lnTo>
                      <a:pt x="93" y="22"/>
                    </a:lnTo>
                    <a:lnTo>
                      <a:pt x="71" y="21"/>
                    </a:lnTo>
                    <a:lnTo>
                      <a:pt x="69" y="41"/>
                    </a:lnTo>
                    <a:lnTo>
                      <a:pt x="78" y="51"/>
                    </a:lnTo>
                    <a:lnTo>
                      <a:pt x="84" y="64"/>
                    </a:lnTo>
                    <a:lnTo>
                      <a:pt x="84" y="82"/>
                    </a:lnTo>
                    <a:lnTo>
                      <a:pt x="78" y="93"/>
                    </a:lnTo>
                    <a:lnTo>
                      <a:pt x="80" y="106"/>
                    </a:lnTo>
                    <a:lnTo>
                      <a:pt x="76" y="107"/>
                    </a:lnTo>
                    <a:lnTo>
                      <a:pt x="66" y="101"/>
                    </a:lnTo>
                    <a:lnTo>
                      <a:pt x="65" y="91"/>
                    </a:lnTo>
                    <a:lnTo>
                      <a:pt x="65" y="79"/>
                    </a:lnTo>
                    <a:lnTo>
                      <a:pt x="65" y="66"/>
                    </a:lnTo>
                    <a:lnTo>
                      <a:pt x="56" y="65"/>
                    </a:lnTo>
                    <a:lnTo>
                      <a:pt x="51" y="59"/>
                    </a:lnTo>
                    <a:lnTo>
                      <a:pt x="43" y="58"/>
                    </a:lnTo>
                    <a:lnTo>
                      <a:pt x="30" y="64"/>
                    </a:lnTo>
                    <a:lnTo>
                      <a:pt x="20" y="63"/>
                    </a:lnTo>
                    <a:lnTo>
                      <a:pt x="9" y="70"/>
                    </a:lnTo>
                    <a:lnTo>
                      <a:pt x="2" y="73"/>
                    </a:lnTo>
                    <a:lnTo>
                      <a:pt x="0" y="84"/>
                    </a:lnTo>
                    <a:lnTo>
                      <a:pt x="35" y="96"/>
                    </a:lnTo>
                    <a:lnTo>
                      <a:pt x="42" y="105"/>
                    </a:lnTo>
                    <a:lnTo>
                      <a:pt x="43" y="126"/>
                    </a:lnTo>
                    <a:lnTo>
                      <a:pt x="38" y="132"/>
                    </a:lnTo>
                    <a:lnTo>
                      <a:pt x="38" y="140"/>
                    </a:lnTo>
                    <a:lnTo>
                      <a:pt x="46" y="151"/>
                    </a:lnTo>
                    <a:lnTo>
                      <a:pt x="43" y="156"/>
                    </a:lnTo>
                    <a:lnTo>
                      <a:pt x="30" y="166"/>
                    </a:lnTo>
                    <a:lnTo>
                      <a:pt x="28" y="184"/>
                    </a:lnTo>
                    <a:lnTo>
                      <a:pt x="19" y="190"/>
                    </a:lnTo>
                    <a:lnTo>
                      <a:pt x="27" y="230"/>
                    </a:lnTo>
                    <a:lnTo>
                      <a:pt x="24" y="246"/>
                    </a:lnTo>
                    <a:lnTo>
                      <a:pt x="28" y="267"/>
                    </a:lnTo>
                    <a:lnTo>
                      <a:pt x="41"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7" name="Freeform 265"/>
              <p:cNvSpPr/>
              <p:nvPr/>
            </p:nvSpPr>
            <p:spPr bwMode="auto">
              <a:xfrm>
                <a:off x="5219699" y="4257684"/>
                <a:ext cx="193675" cy="223838"/>
              </a:xfrm>
              <a:custGeom>
                <a:avLst/>
                <a:gdLst>
                  <a:gd name="T0" fmla="*/ 133350 w 122"/>
                  <a:gd name="T1" fmla="*/ 223838 h 141"/>
                  <a:gd name="T2" fmla="*/ 146050 w 122"/>
                  <a:gd name="T3" fmla="*/ 200025 h 141"/>
                  <a:gd name="T4" fmla="*/ 149225 w 122"/>
                  <a:gd name="T5" fmla="*/ 179388 h 141"/>
                  <a:gd name="T6" fmla="*/ 168275 w 122"/>
                  <a:gd name="T7" fmla="*/ 176213 h 141"/>
                  <a:gd name="T8" fmla="*/ 168275 w 122"/>
                  <a:gd name="T9" fmla="*/ 165100 h 141"/>
                  <a:gd name="T10" fmla="*/ 180975 w 122"/>
                  <a:gd name="T11" fmla="*/ 160338 h 141"/>
                  <a:gd name="T12" fmla="*/ 192088 w 122"/>
                  <a:gd name="T13" fmla="*/ 146050 h 141"/>
                  <a:gd name="T14" fmla="*/ 177800 w 122"/>
                  <a:gd name="T15" fmla="*/ 134938 h 141"/>
                  <a:gd name="T16" fmla="*/ 177800 w 122"/>
                  <a:gd name="T17" fmla="*/ 28575 h 141"/>
                  <a:gd name="T18" fmla="*/ 193675 w 122"/>
                  <a:gd name="T19" fmla="*/ 15875 h 141"/>
                  <a:gd name="T20" fmla="*/ 152400 w 122"/>
                  <a:gd name="T21" fmla="*/ 11113 h 141"/>
                  <a:gd name="T22" fmla="*/ 130175 w 122"/>
                  <a:gd name="T23" fmla="*/ 25400 h 141"/>
                  <a:gd name="T24" fmla="*/ 103188 w 122"/>
                  <a:gd name="T25" fmla="*/ 22225 h 141"/>
                  <a:gd name="T26" fmla="*/ 60325 w 122"/>
                  <a:gd name="T27" fmla="*/ 3175 h 141"/>
                  <a:gd name="T28" fmla="*/ 44450 w 122"/>
                  <a:gd name="T29" fmla="*/ 0 h 141"/>
                  <a:gd name="T30" fmla="*/ 0 w 122"/>
                  <a:gd name="T31" fmla="*/ 6350 h 141"/>
                  <a:gd name="T32" fmla="*/ 6350 w 122"/>
                  <a:gd name="T33" fmla="*/ 22225 h 141"/>
                  <a:gd name="T34" fmla="*/ 28575 w 122"/>
                  <a:gd name="T35" fmla="*/ 57150 h 141"/>
                  <a:gd name="T36" fmla="*/ 28575 w 122"/>
                  <a:gd name="T37" fmla="*/ 76200 h 141"/>
                  <a:gd name="T38" fmla="*/ 4763 w 122"/>
                  <a:gd name="T39" fmla="*/ 95250 h 141"/>
                  <a:gd name="T40" fmla="*/ 0 w 122"/>
                  <a:gd name="T41" fmla="*/ 133350 h 141"/>
                  <a:gd name="T42" fmla="*/ 36513 w 122"/>
                  <a:gd name="T43" fmla="*/ 157163 h 141"/>
                  <a:gd name="T44" fmla="*/ 88900 w 122"/>
                  <a:gd name="T45" fmla="*/ 177800 h 141"/>
                  <a:gd name="T46" fmla="*/ 90488 w 122"/>
                  <a:gd name="T47" fmla="*/ 187325 h 141"/>
                  <a:gd name="T48" fmla="*/ 87313 w 122"/>
                  <a:gd name="T49" fmla="*/ 201613 h 141"/>
                  <a:gd name="T50" fmla="*/ 133350 w 122"/>
                  <a:gd name="T51" fmla="*/ 223838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141">
                    <a:moveTo>
                      <a:pt x="84" y="141"/>
                    </a:moveTo>
                    <a:lnTo>
                      <a:pt x="92" y="126"/>
                    </a:lnTo>
                    <a:lnTo>
                      <a:pt x="94" y="113"/>
                    </a:lnTo>
                    <a:lnTo>
                      <a:pt x="106" y="111"/>
                    </a:lnTo>
                    <a:lnTo>
                      <a:pt x="106" y="104"/>
                    </a:lnTo>
                    <a:lnTo>
                      <a:pt x="114" y="101"/>
                    </a:lnTo>
                    <a:lnTo>
                      <a:pt x="121" y="92"/>
                    </a:lnTo>
                    <a:lnTo>
                      <a:pt x="112" y="85"/>
                    </a:lnTo>
                    <a:lnTo>
                      <a:pt x="112" y="18"/>
                    </a:lnTo>
                    <a:lnTo>
                      <a:pt x="122" y="10"/>
                    </a:lnTo>
                    <a:lnTo>
                      <a:pt x="96" y="7"/>
                    </a:lnTo>
                    <a:lnTo>
                      <a:pt x="82" y="16"/>
                    </a:lnTo>
                    <a:lnTo>
                      <a:pt x="65" y="14"/>
                    </a:lnTo>
                    <a:lnTo>
                      <a:pt x="38" y="2"/>
                    </a:lnTo>
                    <a:lnTo>
                      <a:pt x="28" y="0"/>
                    </a:lnTo>
                    <a:lnTo>
                      <a:pt x="0" y="4"/>
                    </a:lnTo>
                    <a:lnTo>
                      <a:pt x="4" y="14"/>
                    </a:lnTo>
                    <a:lnTo>
                      <a:pt x="18" y="36"/>
                    </a:lnTo>
                    <a:lnTo>
                      <a:pt x="18" y="48"/>
                    </a:lnTo>
                    <a:lnTo>
                      <a:pt x="3" y="60"/>
                    </a:lnTo>
                    <a:lnTo>
                      <a:pt x="0" y="84"/>
                    </a:lnTo>
                    <a:lnTo>
                      <a:pt x="23" y="99"/>
                    </a:lnTo>
                    <a:lnTo>
                      <a:pt x="56" y="112"/>
                    </a:lnTo>
                    <a:lnTo>
                      <a:pt x="57" y="118"/>
                    </a:lnTo>
                    <a:lnTo>
                      <a:pt x="55" y="127"/>
                    </a:lnTo>
                    <a:lnTo>
                      <a:pt x="84"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8" name="Freeform 266"/>
              <p:cNvSpPr/>
              <p:nvPr/>
            </p:nvSpPr>
            <p:spPr bwMode="auto">
              <a:xfrm>
                <a:off x="5410199" y="4056071"/>
                <a:ext cx="42863" cy="49213"/>
              </a:xfrm>
              <a:custGeom>
                <a:avLst/>
                <a:gdLst>
                  <a:gd name="T0" fmla="*/ 3175 w 27"/>
                  <a:gd name="T1" fmla="*/ 19050 h 31"/>
                  <a:gd name="T2" fmla="*/ 0 w 27"/>
                  <a:gd name="T3" fmla="*/ 36513 h 31"/>
                  <a:gd name="T4" fmla="*/ 7938 w 27"/>
                  <a:gd name="T5" fmla="*/ 47625 h 31"/>
                  <a:gd name="T6" fmla="*/ 23813 w 27"/>
                  <a:gd name="T7" fmla="*/ 49213 h 31"/>
                  <a:gd name="T8" fmla="*/ 39688 w 27"/>
                  <a:gd name="T9" fmla="*/ 41275 h 31"/>
                  <a:gd name="T10" fmla="*/ 23813 w 27"/>
                  <a:gd name="T11" fmla="*/ 28575 h 31"/>
                  <a:gd name="T12" fmla="*/ 42863 w 27"/>
                  <a:gd name="T13" fmla="*/ 19050 h 31"/>
                  <a:gd name="T14" fmla="*/ 38100 w 27"/>
                  <a:gd name="T15" fmla="*/ 6350 h 31"/>
                  <a:gd name="T16" fmla="*/ 30163 w 27"/>
                  <a:gd name="T17" fmla="*/ 0 h 31"/>
                  <a:gd name="T18" fmla="*/ 22225 w 27"/>
                  <a:gd name="T19" fmla="*/ 0 h 31"/>
                  <a:gd name="T20" fmla="*/ 14288 w 27"/>
                  <a:gd name="T21" fmla="*/ 14288 h 31"/>
                  <a:gd name="T22" fmla="*/ 3175 w 27"/>
                  <a:gd name="T23" fmla="*/ 1905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31">
                    <a:moveTo>
                      <a:pt x="2" y="12"/>
                    </a:moveTo>
                    <a:lnTo>
                      <a:pt x="0" y="23"/>
                    </a:lnTo>
                    <a:lnTo>
                      <a:pt x="5" y="30"/>
                    </a:lnTo>
                    <a:lnTo>
                      <a:pt x="15" y="31"/>
                    </a:lnTo>
                    <a:lnTo>
                      <a:pt x="25" y="26"/>
                    </a:lnTo>
                    <a:lnTo>
                      <a:pt x="15" y="18"/>
                    </a:lnTo>
                    <a:lnTo>
                      <a:pt x="27" y="12"/>
                    </a:lnTo>
                    <a:lnTo>
                      <a:pt x="24" y="4"/>
                    </a:lnTo>
                    <a:lnTo>
                      <a:pt x="19" y="0"/>
                    </a:lnTo>
                    <a:lnTo>
                      <a:pt x="14" y="0"/>
                    </a:lnTo>
                    <a:lnTo>
                      <a:pt x="9" y="9"/>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59" name="Freeform 267"/>
              <p:cNvSpPr/>
              <p:nvPr/>
            </p:nvSpPr>
            <p:spPr bwMode="auto">
              <a:xfrm>
                <a:off x="5000624" y="3568708"/>
                <a:ext cx="257175" cy="263525"/>
              </a:xfrm>
              <a:custGeom>
                <a:avLst/>
                <a:gdLst>
                  <a:gd name="T0" fmla="*/ 14288 w 162"/>
                  <a:gd name="T1" fmla="*/ 6350 h 166"/>
                  <a:gd name="T2" fmla="*/ 25400 w 162"/>
                  <a:gd name="T3" fmla="*/ 1588 h 166"/>
                  <a:gd name="T4" fmla="*/ 46038 w 162"/>
                  <a:gd name="T5" fmla="*/ 3175 h 166"/>
                  <a:gd name="T6" fmla="*/ 69850 w 162"/>
                  <a:gd name="T7" fmla="*/ 9525 h 166"/>
                  <a:gd name="T8" fmla="*/ 98425 w 162"/>
                  <a:gd name="T9" fmla="*/ 17463 h 166"/>
                  <a:gd name="T10" fmla="*/ 114300 w 162"/>
                  <a:gd name="T11" fmla="*/ 15875 h 166"/>
                  <a:gd name="T12" fmla="*/ 123825 w 162"/>
                  <a:gd name="T13" fmla="*/ 7938 h 166"/>
                  <a:gd name="T14" fmla="*/ 131763 w 162"/>
                  <a:gd name="T15" fmla="*/ 6350 h 166"/>
                  <a:gd name="T16" fmla="*/ 139700 w 162"/>
                  <a:gd name="T17" fmla="*/ 0 h 166"/>
                  <a:gd name="T18" fmla="*/ 157163 w 162"/>
                  <a:gd name="T19" fmla="*/ 1588 h 166"/>
                  <a:gd name="T20" fmla="*/ 173038 w 162"/>
                  <a:gd name="T21" fmla="*/ 11113 h 166"/>
                  <a:gd name="T22" fmla="*/ 179388 w 162"/>
                  <a:gd name="T23" fmla="*/ 11113 h 166"/>
                  <a:gd name="T24" fmla="*/ 179388 w 162"/>
                  <a:gd name="T25" fmla="*/ 11113 h 166"/>
                  <a:gd name="T26" fmla="*/ 180975 w 162"/>
                  <a:gd name="T27" fmla="*/ 9525 h 166"/>
                  <a:gd name="T28" fmla="*/ 187325 w 162"/>
                  <a:gd name="T29" fmla="*/ 9525 h 166"/>
                  <a:gd name="T30" fmla="*/ 196850 w 162"/>
                  <a:gd name="T31" fmla="*/ 11113 h 166"/>
                  <a:gd name="T32" fmla="*/ 225425 w 162"/>
                  <a:gd name="T33" fmla="*/ 6350 h 166"/>
                  <a:gd name="T34" fmla="*/ 227013 w 162"/>
                  <a:gd name="T35" fmla="*/ 14288 h 166"/>
                  <a:gd name="T36" fmla="*/ 231775 w 162"/>
                  <a:gd name="T37" fmla="*/ 28575 h 166"/>
                  <a:gd name="T38" fmla="*/ 239713 w 162"/>
                  <a:gd name="T39" fmla="*/ 50800 h 166"/>
                  <a:gd name="T40" fmla="*/ 231775 w 162"/>
                  <a:gd name="T41" fmla="*/ 80963 h 166"/>
                  <a:gd name="T42" fmla="*/ 231775 w 162"/>
                  <a:gd name="T43" fmla="*/ 95250 h 166"/>
                  <a:gd name="T44" fmla="*/ 220663 w 162"/>
                  <a:gd name="T45" fmla="*/ 98425 h 166"/>
                  <a:gd name="T46" fmla="*/ 204788 w 162"/>
                  <a:gd name="T47" fmla="*/ 80963 h 166"/>
                  <a:gd name="T48" fmla="*/ 193675 w 162"/>
                  <a:gd name="T49" fmla="*/ 65088 h 166"/>
                  <a:gd name="T50" fmla="*/ 190500 w 162"/>
                  <a:gd name="T51" fmla="*/ 42863 h 166"/>
                  <a:gd name="T52" fmla="*/ 184150 w 162"/>
                  <a:gd name="T53" fmla="*/ 36513 h 166"/>
                  <a:gd name="T54" fmla="*/ 184150 w 162"/>
                  <a:gd name="T55" fmla="*/ 36513 h 166"/>
                  <a:gd name="T56" fmla="*/ 180975 w 162"/>
                  <a:gd name="T57" fmla="*/ 44450 h 166"/>
                  <a:gd name="T58" fmla="*/ 184150 w 162"/>
                  <a:gd name="T59" fmla="*/ 74613 h 166"/>
                  <a:gd name="T60" fmla="*/ 204788 w 162"/>
                  <a:gd name="T61" fmla="*/ 93663 h 166"/>
                  <a:gd name="T62" fmla="*/ 209550 w 162"/>
                  <a:gd name="T63" fmla="*/ 106363 h 166"/>
                  <a:gd name="T64" fmla="*/ 223838 w 162"/>
                  <a:gd name="T65" fmla="*/ 131763 h 166"/>
                  <a:gd name="T66" fmla="*/ 234950 w 162"/>
                  <a:gd name="T67" fmla="*/ 160338 h 166"/>
                  <a:gd name="T68" fmla="*/ 252413 w 162"/>
                  <a:gd name="T69" fmla="*/ 193675 h 166"/>
                  <a:gd name="T70" fmla="*/ 257175 w 162"/>
                  <a:gd name="T71" fmla="*/ 227013 h 166"/>
                  <a:gd name="T72" fmla="*/ 241300 w 162"/>
                  <a:gd name="T73" fmla="*/ 241300 h 166"/>
                  <a:gd name="T74" fmla="*/ 219075 w 162"/>
                  <a:gd name="T75" fmla="*/ 247650 h 166"/>
                  <a:gd name="T76" fmla="*/ 219075 w 162"/>
                  <a:gd name="T77" fmla="*/ 263525 h 166"/>
                  <a:gd name="T78" fmla="*/ 204788 w 162"/>
                  <a:gd name="T79" fmla="*/ 258763 h 166"/>
                  <a:gd name="T80" fmla="*/ 196850 w 162"/>
                  <a:gd name="T81" fmla="*/ 250825 h 166"/>
                  <a:gd name="T82" fmla="*/ 84138 w 162"/>
                  <a:gd name="T83" fmla="*/ 257175 h 166"/>
                  <a:gd name="T84" fmla="*/ 12700 w 162"/>
                  <a:gd name="T85" fmla="*/ 250825 h 166"/>
                  <a:gd name="T86" fmla="*/ 12700 w 162"/>
                  <a:gd name="T87" fmla="*/ 190500 h 166"/>
                  <a:gd name="T88" fmla="*/ 14288 w 162"/>
                  <a:gd name="T89" fmla="*/ 82550 h 166"/>
                  <a:gd name="T90" fmla="*/ 0 w 162"/>
                  <a:gd name="T91" fmla="*/ 31750 h 166"/>
                  <a:gd name="T92" fmla="*/ 12700 w 162"/>
                  <a:gd name="T93" fmla="*/ 23813 h 166"/>
                  <a:gd name="T94" fmla="*/ 14288 w 162"/>
                  <a:gd name="T95" fmla="*/ 6350 h 1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2" h="166">
                    <a:moveTo>
                      <a:pt x="9" y="4"/>
                    </a:moveTo>
                    <a:lnTo>
                      <a:pt x="16" y="1"/>
                    </a:lnTo>
                    <a:lnTo>
                      <a:pt x="29" y="2"/>
                    </a:lnTo>
                    <a:lnTo>
                      <a:pt x="44" y="6"/>
                    </a:lnTo>
                    <a:lnTo>
                      <a:pt x="62" y="11"/>
                    </a:lnTo>
                    <a:lnTo>
                      <a:pt x="72" y="10"/>
                    </a:lnTo>
                    <a:lnTo>
                      <a:pt x="78" y="5"/>
                    </a:lnTo>
                    <a:lnTo>
                      <a:pt x="83" y="4"/>
                    </a:lnTo>
                    <a:lnTo>
                      <a:pt x="88" y="0"/>
                    </a:lnTo>
                    <a:lnTo>
                      <a:pt x="99" y="1"/>
                    </a:lnTo>
                    <a:lnTo>
                      <a:pt x="109" y="7"/>
                    </a:lnTo>
                    <a:lnTo>
                      <a:pt x="113" y="7"/>
                    </a:lnTo>
                    <a:lnTo>
                      <a:pt x="114" y="6"/>
                    </a:lnTo>
                    <a:lnTo>
                      <a:pt x="118" y="6"/>
                    </a:lnTo>
                    <a:lnTo>
                      <a:pt x="124" y="7"/>
                    </a:lnTo>
                    <a:lnTo>
                      <a:pt x="142" y="4"/>
                    </a:lnTo>
                    <a:lnTo>
                      <a:pt x="143" y="9"/>
                    </a:lnTo>
                    <a:lnTo>
                      <a:pt x="146" y="18"/>
                    </a:lnTo>
                    <a:lnTo>
                      <a:pt x="151" y="32"/>
                    </a:lnTo>
                    <a:lnTo>
                      <a:pt x="146" y="51"/>
                    </a:lnTo>
                    <a:lnTo>
                      <a:pt x="146" y="60"/>
                    </a:lnTo>
                    <a:lnTo>
                      <a:pt x="139" y="62"/>
                    </a:lnTo>
                    <a:lnTo>
                      <a:pt x="129" y="51"/>
                    </a:lnTo>
                    <a:lnTo>
                      <a:pt x="122" y="41"/>
                    </a:lnTo>
                    <a:lnTo>
                      <a:pt x="120" y="27"/>
                    </a:lnTo>
                    <a:lnTo>
                      <a:pt x="116" y="23"/>
                    </a:lnTo>
                    <a:lnTo>
                      <a:pt x="114" y="28"/>
                    </a:lnTo>
                    <a:lnTo>
                      <a:pt x="116" y="47"/>
                    </a:lnTo>
                    <a:lnTo>
                      <a:pt x="129" y="59"/>
                    </a:lnTo>
                    <a:lnTo>
                      <a:pt x="132" y="67"/>
                    </a:lnTo>
                    <a:lnTo>
                      <a:pt x="141" y="83"/>
                    </a:lnTo>
                    <a:lnTo>
                      <a:pt x="148" y="101"/>
                    </a:lnTo>
                    <a:lnTo>
                      <a:pt x="159" y="122"/>
                    </a:lnTo>
                    <a:lnTo>
                      <a:pt x="162" y="143"/>
                    </a:lnTo>
                    <a:lnTo>
                      <a:pt x="152" y="152"/>
                    </a:lnTo>
                    <a:lnTo>
                      <a:pt x="138" y="156"/>
                    </a:lnTo>
                    <a:lnTo>
                      <a:pt x="138" y="166"/>
                    </a:lnTo>
                    <a:lnTo>
                      <a:pt x="129" y="163"/>
                    </a:lnTo>
                    <a:lnTo>
                      <a:pt x="124" y="158"/>
                    </a:lnTo>
                    <a:lnTo>
                      <a:pt x="53" y="162"/>
                    </a:lnTo>
                    <a:lnTo>
                      <a:pt x="8" y="158"/>
                    </a:lnTo>
                    <a:lnTo>
                      <a:pt x="8" y="120"/>
                    </a:lnTo>
                    <a:lnTo>
                      <a:pt x="9" y="52"/>
                    </a:lnTo>
                    <a:lnTo>
                      <a:pt x="0" y="20"/>
                    </a:lnTo>
                    <a:lnTo>
                      <a:pt x="8" y="15"/>
                    </a:ln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0" name="Freeform 268"/>
              <p:cNvSpPr/>
              <p:nvPr/>
            </p:nvSpPr>
            <p:spPr bwMode="auto">
              <a:xfrm>
                <a:off x="4629148" y="3521083"/>
                <a:ext cx="385763" cy="357189"/>
              </a:xfrm>
              <a:custGeom>
                <a:avLst/>
                <a:gdLst>
                  <a:gd name="T0" fmla="*/ 384175 w 243"/>
                  <a:gd name="T1" fmla="*/ 298450 h 225"/>
                  <a:gd name="T2" fmla="*/ 381000 w 243"/>
                  <a:gd name="T3" fmla="*/ 350838 h 225"/>
                  <a:gd name="T4" fmla="*/ 358775 w 243"/>
                  <a:gd name="T5" fmla="*/ 357188 h 225"/>
                  <a:gd name="T6" fmla="*/ 171450 w 243"/>
                  <a:gd name="T7" fmla="*/ 261938 h 225"/>
                  <a:gd name="T8" fmla="*/ 133350 w 243"/>
                  <a:gd name="T9" fmla="*/ 284163 h 225"/>
                  <a:gd name="T10" fmla="*/ 65088 w 243"/>
                  <a:gd name="T11" fmla="*/ 266700 h 225"/>
                  <a:gd name="T12" fmla="*/ 50800 w 243"/>
                  <a:gd name="T13" fmla="*/ 234950 h 225"/>
                  <a:gd name="T14" fmla="*/ 26988 w 243"/>
                  <a:gd name="T15" fmla="*/ 239713 h 225"/>
                  <a:gd name="T16" fmla="*/ 3175 w 243"/>
                  <a:gd name="T17" fmla="*/ 209550 h 225"/>
                  <a:gd name="T18" fmla="*/ 0 w 243"/>
                  <a:gd name="T19" fmla="*/ 182563 h 225"/>
                  <a:gd name="T20" fmla="*/ 15875 w 243"/>
                  <a:gd name="T21" fmla="*/ 165100 h 225"/>
                  <a:gd name="T22" fmla="*/ 15875 w 243"/>
                  <a:gd name="T23" fmla="*/ 142875 h 225"/>
                  <a:gd name="T24" fmla="*/ 9525 w 243"/>
                  <a:gd name="T25" fmla="*/ 127000 h 225"/>
                  <a:gd name="T26" fmla="*/ 9525 w 243"/>
                  <a:gd name="T27" fmla="*/ 114300 h 225"/>
                  <a:gd name="T28" fmla="*/ 1588 w 243"/>
                  <a:gd name="T29" fmla="*/ 73025 h 225"/>
                  <a:gd name="T30" fmla="*/ 9525 w 243"/>
                  <a:gd name="T31" fmla="*/ 73025 h 225"/>
                  <a:gd name="T32" fmla="*/ 22225 w 243"/>
                  <a:gd name="T33" fmla="*/ 61913 h 225"/>
                  <a:gd name="T34" fmla="*/ 23813 w 243"/>
                  <a:gd name="T35" fmla="*/ 34925 h 225"/>
                  <a:gd name="T36" fmla="*/ 39688 w 243"/>
                  <a:gd name="T37" fmla="*/ 33338 h 225"/>
                  <a:gd name="T38" fmla="*/ 50800 w 243"/>
                  <a:gd name="T39" fmla="*/ 22225 h 225"/>
                  <a:gd name="T40" fmla="*/ 50800 w 243"/>
                  <a:gd name="T41" fmla="*/ 0 h 225"/>
                  <a:gd name="T42" fmla="*/ 76200 w 243"/>
                  <a:gd name="T43" fmla="*/ 14288 h 225"/>
                  <a:gd name="T44" fmla="*/ 111125 w 243"/>
                  <a:gd name="T45" fmla="*/ 14288 h 225"/>
                  <a:gd name="T46" fmla="*/ 127000 w 243"/>
                  <a:gd name="T47" fmla="*/ 19050 h 225"/>
                  <a:gd name="T48" fmla="*/ 139700 w 243"/>
                  <a:gd name="T49" fmla="*/ 20638 h 225"/>
                  <a:gd name="T50" fmla="*/ 155575 w 243"/>
                  <a:gd name="T51" fmla="*/ 53975 h 225"/>
                  <a:gd name="T52" fmla="*/ 196850 w 243"/>
                  <a:gd name="T53" fmla="*/ 61913 h 225"/>
                  <a:gd name="T54" fmla="*/ 238125 w 243"/>
                  <a:gd name="T55" fmla="*/ 85725 h 225"/>
                  <a:gd name="T56" fmla="*/ 258763 w 243"/>
                  <a:gd name="T57" fmla="*/ 76200 h 225"/>
                  <a:gd name="T58" fmla="*/ 266700 w 243"/>
                  <a:gd name="T59" fmla="*/ 63500 h 225"/>
                  <a:gd name="T60" fmla="*/ 258763 w 243"/>
                  <a:gd name="T61" fmla="*/ 49213 h 225"/>
                  <a:gd name="T62" fmla="*/ 258763 w 243"/>
                  <a:gd name="T63" fmla="*/ 28575 h 225"/>
                  <a:gd name="T64" fmla="*/ 290513 w 243"/>
                  <a:gd name="T65" fmla="*/ 12700 h 225"/>
                  <a:gd name="T66" fmla="*/ 311150 w 243"/>
                  <a:gd name="T67" fmla="*/ 9525 h 225"/>
                  <a:gd name="T68" fmla="*/ 336550 w 243"/>
                  <a:gd name="T69" fmla="*/ 12700 h 225"/>
                  <a:gd name="T70" fmla="*/ 338138 w 243"/>
                  <a:gd name="T71" fmla="*/ 26988 h 225"/>
                  <a:gd name="T72" fmla="*/ 355600 w 243"/>
                  <a:gd name="T73" fmla="*/ 34925 h 225"/>
                  <a:gd name="T74" fmla="*/ 376238 w 243"/>
                  <a:gd name="T75" fmla="*/ 41275 h 225"/>
                  <a:gd name="T76" fmla="*/ 385763 w 243"/>
                  <a:gd name="T77" fmla="*/ 53975 h 225"/>
                  <a:gd name="T78" fmla="*/ 384175 w 243"/>
                  <a:gd name="T79" fmla="*/ 71438 h 225"/>
                  <a:gd name="T80" fmla="*/ 371475 w 243"/>
                  <a:gd name="T81" fmla="*/ 79375 h 225"/>
                  <a:gd name="T82" fmla="*/ 385763 w 243"/>
                  <a:gd name="T83" fmla="*/ 130175 h 225"/>
                  <a:gd name="T84" fmla="*/ 384175 w 243"/>
                  <a:gd name="T85" fmla="*/ 238125 h 225"/>
                  <a:gd name="T86" fmla="*/ 384175 w 243"/>
                  <a:gd name="T87" fmla="*/ 298450 h 2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3" h="225">
                    <a:moveTo>
                      <a:pt x="242" y="188"/>
                    </a:moveTo>
                    <a:lnTo>
                      <a:pt x="240" y="221"/>
                    </a:lnTo>
                    <a:lnTo>
                      <a:pt x="226" y="225"/>
                    </a:lnTo>
                    <a:lnTo>
                      <a:pt x="108" y="165"/>
                    </a:lnTo>
                    <a:lnTo>
                      <a:pt x="84" y="179"/>
                    </a:lnTo>
                    <a:lnTo>
                      <a:pt x="41" y="168"/>
                    </a:lnTo>
                    <a:lnTo>
                      <a:pt x="32" y="148"/>
                    </a:lnTo>
                    <a:lnTo>
                      <a:pt x="17" y="151"/>
                    </a:lnTo>
                    <a:lnTo>
                      <a:pt x="2" y="132"/>
                    </a:lnTo>
                    <a:lnTo>
                      <a:pt x="0" y="115"/>
                    </a:lnTo>
                    <a:lnTo>
                      <a:pt x="10" y="104"/>
                    </a:lnTo>
                    <a:lnTo>
                      <a:pt x="10" y="90"/>
                    </a:lnTo>
                    <a:lnTo>
                      <a:pt x="6" y="80"/>
                    </a:lnTo>
                    <a:lnTo>
                      <a:pt x="6" y="72"/>
                    </a:lnTo>
                    <a:lnTo>
                      <a:pt x="1" y="46"/>
                    </a:lnTo>
                    <a:lnTo>
                      <a:pt x="6" y="46"/>
                    </a:lnTo>
                    <a:lnTo>
                      <a:pt x="14" y="39"/>
                    </a:lnTo>
                    <a:lnTo>
                      <a:pt x="15" y="22"/>
                    </a:lnTo>
                    <a:lnTo>
                      <a:pt x="25" y="21"/>
                    </a:lnTo>
                    <a:lnTo>
                      <a:pt x="32" y="14"/>
                    </a:lnTo>
                    <a:lnTo>
                      <a:pt x="32" y="0"/>
                    </a:lnTo>
                    <a:lnTo>
                      <a:pt x="48" y="9"/>
                    </a:lnTo>
                    <a:lnTo>
                      <a:pt x="70" y="9"/>
                    </a:lnTo>
                    <a:lnTo>
                      <a:pt x="80" y="12"/>
                    </a:lnTo>
                    <a:lnTo>
                      <a:pt x="88" y="13"/>
                    </a:lnTo>
                    <a:lnTo>
                      <a:pt x="98" y="34"/>
                    </a:lnTo>
                    <a:lnTo>
                      <a:pt x="124" y="39"/>
                    </a:lnTo>
                    <a:lnTo>
                      <a:pt x="150" y="54"/>
                    </a:lnTo>
                    <a:lnTo>
                      <a:pt x="163" y="48"/>
                    </a:lnTo>
                    <a:lnTo>
                      <a:pt x="168" y="40"/>
                    </a:lnTo>
                    <a:lnTo>
                      <a:pt x="163" y="31"/>
                    </a:lnTo>
                    <a:lnTo>
                      <a:pt x="163" y="18"/>
                    </a:lnTo>
                    <a:lnTo>
                      <a:pt x="183" y="8"/>
                    </a:lnTo>
                    <a:lnTo>
                      <a:pt x="196" y="6"/>
                    </a:lnTo>
                    <a:lnTo>
                      <a:pt x="212" y="8"/>
                    </a:lnTo>
                    <a:lnTo>
                      <a:pt x="213" y="17"/>
                    </a:lnTo>
                    <a:lnTo>
                      <a:pt x="224" y="22"/>
                    </a:lnTo>
                    <a:lnTo>
                      <a:pt x="237" y="26"/>
                    </a:lnTo>
                    <a:lnTo>
                      <a:pt x="243" y="34"/>
                    </a:lnTo>
                    <a:lnTo>
                      <a:pt x="242" y="45"/>
                    </a:lnTo>
                    <a:lnTo>
                      <a:pt x="234" y="50"/>
                    </a:lnTo>
                    <a:lnTo>
                      <a:pt x="243" y="82"/>
                    </a:lnTo>
                    <a:lnTo>
                      <a:pt x="242" y="150"/>
                    </a:lnTo>
                    <a:lnTo>
                      <a:pt x="242"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1" name="Freeform 269"/>
              <p:cNvSpPr/>
              <p:nvPr/>
            </p:nvSpPr>
            <p:spPr bwMode="auto">
              <a:xfrm>
                <a:off x="4938712" y="3795722"/>
                <a:ext cx="395287" cy="487363"/>
              </a:xfrm>
              <a:custGeom>
                <a:avLst/>
                <a:gdLst>
                  <a:gd name="T0" fmla="*/ 49213 w 249"/>
                  <a:gd name="T1" fmla="*/ 82550 h 307"/>
                  <a:gd name="T2" fmla="*/ 71438 w 249"/>
                  <a:gd name="T3" fmla="*/ 76200 h 307"/>
                  <a:gd name="T4" fmla="*/ 74613 w 249"/>
                  <a:gd name="T5" fmla="*/ 23813 h 307"/>
                  <a:gd name="T6" fmla="*/ 146050 w 249"/>
                  <a:gd name="T7" fmla="*/ 30163 h 307"/>
                  <a:gd name="T8" fmla="*/ 258763 w 249"/>
                  <a:gd name="T9" fmla="*/ 23813 h 307"/>
                  <a:gd name="T10" fmla="*/ 266700 w 249"/>
                  <a:gd name="T11" fmla="*/ 31750 h 307"/>
                  <a:gd name="T12" fmla="*/ 280988 w 249"/>
                  <a:gd name="T13" fmla="*/ 36513 h 307"/>
                  <a:gd name="T14" fmla="*/ 280988 w 249"/>
                  <a:gd name="T15" fmla="*/ 20638 h 307"/>
                  <a:gd name="T16" fmla="*/ 303213 w 249"/>
                  <a:gd name="T17" fmla="*/ 14288 h 307"/>
                  <a:gd name="T18" fmla="*/ 319088 w 249"/>
                  <a:gd name="T19" fmla="*/ 0 h 307"/>
                  <a:gd name="T20" fmla="*/ 346075 w 249"/>
                  <a:gd name="T21" fmla="*/ 20638 h 307"/>
                  <a:gd name="T22" fmla="*/ 355600 w 249"/>
                  <a:gd name="T23" fmla="*/ 39688 h 307"/>
                  <a:gd name="T24" fmla="*/ 358775 w 249"/>
                  <a:gd name="T25" fmla="*/ 80963 h 307"/>
                  <a:gd name="T26" fmla="*/ 358775 w 249"/>
                  <a:gd name="T27" fmla="*/ 98425 h 307"/>
                  <a:gd name="T28" fmla="*/ 395288 w 249"/>
                  <a:gd name="T29" fmla="*/ 133350 h 307"/>
                  <a:gd name="T30" fmla="*/ 355600 w 249"/>
                  <a:gd name="T31" fmla="*/ 155575 h 307"/>
                  <a:gd name="T32" fmla="*/ 341313 w 249"/>
                  <a:gd name="T33" fmla="*/ 182563 h 307"/>
                  <a:gd name="T34" fmla="*/ 338138 w 249"/>
                  <a:gd name="T35" fmla="*/ 223838 h 307"/>
                  <a:gd name="T36" fmla="*/ 336550 w 249"/>
                  <a:gd name="T37" fmla="*/ 273050 h 307"/>
                  <a:gd name="T38" fmla="*/ 311150 w 249"/>
                  <a:gd name="T39" fmla="*/ 279400 h 307"/>
                  <a:gd name="T40" fmla="*/ 307975 w 249"/>
                  <a:gd name="T41" fmla="*/ 303213 h 307"/>
                  <a:gd name="T42" fmla="*/ 287338 w 249"/>
                  <a:gd name="T43" fmla="*/ 315913 h 307"/>
                  <a:gd name="T44" fmla="*/ 285750 w 249"/>
                  <a:gd name="T45" fmla="*/ 347663 h 307"/>
                  <a:gd name="T46" fmla="*/ 266700 w 249"/>
                  <a:gd name="T47" fmla="*/ 373063 h 307"/>
                  <a:gd name="T48" fmla="*/ 296863 w 249"/>
                  <a:gd name="T49" fmla="*/ 414338 h 307"/>
                  <a:gd name="T50" fmla="*/ 307975 w 249"/>
                  <a:gd name="T51" fmla="*/ 441325 h 307"/>
                  <a:gd name="T52" fmla="*/ 325438 w 249"/>
                  <a:gd name="T53" fmla="*/ 461963 h 307"/>
                  <a:gd name="T54" fmla="*/ 280988 w 249"/>
                  <a:gd name="T55" fmla="*/ 468313 h 307"/>
                  <a:gd name="T56" fmla="*/ 265113 w 249"/>
                  <a:gd name="T57" fmla="*/ 485775 h 307"/>
                  <a:gd name="T58" fmla="*/ 230188 w 249"/>
                  <a:gd name="T59" fmla="*/ 487363 h 307"/>
                  <a:gd name="T60" fmla="*/ 212725 w 249"/>
                  <a:gd name="T61" fmla="*/ 482600 h 307"/>
                  <a:gd name="T62" fmla="*/ 201613 w 249"/>
                  <a:gd name="T63" fmla="*/ 487363 h 307"/>
                  <a:gd name="T64" fmla="*/ 184150 w 249"/>
                  <a:gd name="T65" fmla="*/ 465138 h 307"/>
                  <a:gd name="T66" fmla="*/ 171450 w 249"/>
                  <a:gd name="T67" fmla="*/ 468313 h 307"/>
                  <a:gd name="T68" fmla="*/ 155575 w 249"/>
                  <a:gd name="T69" fmla="*/ 461963 h 307"/>
                  <a:gd name="T70" fmla="*/ 149225 w 249"/>
                  <a:gd name="T71" fmla="*/ 468313 h 307"/>
                  <a:gd name="T72" fmla="*/ 138113 w 249"/>
                  <a:gd name="T73" fmla="*/ 468313 h 307"/>
                  <a:gd name="T74" fmla="*/ 130175 w 249"/>
                  <a:gd name="T75" fmla="*/ 450850 h 307"/>
                  <a:gd name="T76" fmla="*/ 123825 w 249"/>
                  <a:gd name="T77" fmla="*/ 441325 h 307"/>
                  <a:gd name="T78" fmla="*/ 96838 w 249"/>
                  <a:gd name="T79" fmla="*/ 423863 h 307"/>
                  <a:gd name="T80" fmla="*/ 95250 w 249"/>
                  <a:gd name="T81" fmla="*/ 404813 h 307"/>
                  <a:gd name="T82" fmla="*/ 74613 w 249"/>
                  <a:gd name="T83" fmla="*/ 387350 h 307"/>
                  <a:gd name="T84" fmla="*/ 61913 w 249"/>
                  <a:gd name="T85" fmla="*/ 382588 h 307"/>
                  <a:gd name="T86" fmla="*/ 53975 w 249"/>
                  <a:gd name="T87" fmla="*/ 368300 h 307"/>
                  <a:gd name="T88" fmla="*/ 39688 w 249"/>
                  <a:gd name="T89" fmla="*/ 365125 h 307"/>
                  <a:gd name="T90" fmla="*/ 42863 w 249"/>
                  <a:gd name="T91" fmla="*/ 333375 h 307"/>
                  <a:gd name="T92" fmla="*/ 28575 w 249"/>
                  <a:gd name="T93" fmla="*/ 315913 h 307"/>
                  <a:gd name="T94" fmla="*/ 31750 w 249"/>
                  <a:gd name="T95" fmla="*/ 307975 h 307"/>
                  <a:gd name="T96" fmla="*/ 30163 w 249"/>
                  <a:gd name="T97" fmla="*/ 300038 h 307"/>
                  <a:gd name="T98" fmla="*/ 12700 w 249"/>
                  <a:gd name="T99" fmla="*/ 287338 h 307"/>
                  <a:gd name="T100" fmla="*/ 12700 w 249"/>
                  <a:gd name="T101" fmla="*/ 273050 h 307"/>
                  <a:gd name="T102" fmla="*/ 0 w 249"/>
                  <a:gd name="T103" fmla="*/ 260350 h 307"/>
                  <a:gd name="T104" fmla="*/ 6350 w 249"/>
                  <a:gd name="T105" fmla="*/ 252413 h 307"/>
                  <a:gd name="T106" fmla="*/ 12700 w 249"/>
                  <a:gd name="T107" fmla="*/ 215900 h 307"/>
                  <a:gd name="T108" fmla="*/ 17463 w 249"/>
                  <a:gd name="T109" fmla="*/ 207963 h 307"/>
                  <a:gd name="T110" fmla="*/ 15875 w 249"/>
                  <a:gd name="T111" fmla="*/ 192088 h 307"/>
                  <a:gd name="T112" fmla="*/ 49213 w 249"/>
                  <a:gd name="T113" fmla="*/ 185738 h 307"/>
                  <a:gd name="T114" fmla="*/ 49213 w 249"/>
                  <a:gd name="T115" fmla="*/ 82550 h 3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9" h="307">
                    <a:moveTo>
                      <a:pt x="31" y="52"/>
                    </a:moveTo>
                    <a:lnTo>
                      <a:pt x="45" y="48"/>
                    </a:lnTo>
                    <a:lnTo>
                      <a:pt x="47" y="15"/>
                    </a:lnTo>
                    <a:lnTo>
                      <a:pt x="92" y="19"/>
                    </a:lnTo>
                    <a:lnTo>
                      <a:pt x="163" y="15"/>
                    </a:lnTo>
                    <a:lnTo>
                      <a:pt x="168" y="20"/>
                    </a:lnTo>
                    <a:lnTo>
                      <a:pt x="177" y="23"/>
                    </a:lnTo>
                    <a:lnTo>
                      <a:pt x="177" y="13"/>
                    </a:lnTo>
                    <a:lnTo>
                      <a:pt x="191" y="9"/>
                    </a:lnTo>
                    <a:lnTo>
                      <a:pt x="201" y="0"/>
                    </a:lnTo>
                    <a:lnTo>
                      <a:pt x="218" y="13"/>
                    </a:lnTo>
                    <a:lnTo>
                      <a:pt x="224" y="25"/>
                    </a:lnTo>
                    <a:lnTo>
                      <a:pt x="226" y="51"/>
                    </a:lnTo>
                    <a:lnTo>
                      <a:pt x="226" y="62"/>
                    </a:lnTo>
                    <a:lnTo>
                      <a:pt x="249" y="84"/>
                    </a:lnTo>
                    <a:lnTo>
                      <a:pt x="224" y="98"/>
                    </a:lnTo>
                    <a:lnTo>
                      <a:pt x="215" y="115"/>
                    </a:lnTo>
                    <a:lnTo>
                      <a:pt x="213" y="141"/>
                    </a:lnTo>
                    <a:lnTo>
                      <a:pt x="212" y="172"/>
                    </a:lnTo>
                    <a:lnTo>
                      <a:pt x="196" y="176"/>
                    </a:lnTo>
                    <a:lnTo>
                      <a:pt x="194" y="191"/>
                    </a:lnTo>
                    <a:lnTo>
                      <a:pt x="181" y="199"/>
                    </a:lnTo>
                    <a:lnTo>
                      <a:pt x="180" y="219"/>
                    </a:lnTo>
                    <a:lnTo>
                      <a:pt x="168" y="235"/>
                    </a:lnTo>
                    <a:lnTo>
                      <a:pt x="187" y="261"/>
                    </a:lnTo>
                    <a:lnTo>
                      <a:pt x="194" y="278"/>
                    </a:lnTo>
                    <a:lnTo>
                      <a:pt x="205" y="291"/>
                    </a:lnTo>
                    <a:lnTo>
                      <a:pt x="177" y="295"/>
                    </a:lnTo>
                    <a:lnTo>
                      <a:pt x="167" y="306"/>
                    </a:lnTo>
                    <a:lnTo>
                      <a:pt x="145" y="307"/>
                    </a:lnTo>
                    <a:lnTo>
                      <a:pt x="134" y="304"/>
                    </a:lnTo>
                    <a:lnTo>
                      <a:pt x="127" y="307"/>
                    </a:lnTo>
                    <a:lnTo>
                      <a:pt x="116" y="293"/>
                    </a:lnTo>
                    <a:lnTo>
                      <a:pt x="108" y="295"/>
                    </a:lnTo>
                    <a:lnTo>
                      <a:pt x="98" y="291"/>
                    </a:lnTo>
                    <a:lnTo>
                      <a:pt x="94" y="295"/>
                    </a:lnTo>
                    <a:lnTo>
                      <a:pt x="87" y="295"/>
                    </a:lnTo>
                    <a:lnTo>
                      <a:pt x="82" y="284"/>
                    </a:lnTo>
                    <a:lnTo>
                      <a:pt x="78" y="278"/>
                    </a:lnTo>
                    <a:lnTo>
                      <a:pt x="61" y="267"/>
                    </a:lnTo>
                    <a:lnTo>
                      <a:pt x="60" y="255"/>
                    </a:lnTo>
                    <a:lnTo>
                      <a:pt x="47" y="244"/>
                    </a:lnTo>
                    <a:lnTo>
                      <a:pt x="39" y="241"/>
                    </a:lnTo>
                    <a:lnTo>
                      <a:pt x="34" y="232"/>
                    </a:lnTo>
                    <a:lnTo>
                      <a:pt x="25" y="230"/>
                    </a:lnTo>
                    <a:lnTo>
                      <a:pt x="27" y="210"/>
                    </a:lnTo>
                    <a:lnTo>
                      <a:pt x="18" y="199"/>
                    </a:lnTo>
                    <a:lnTo>
                      <a:pt x="20" y="194"/>
                    </a:lnTo>
                    <a:lnTo>
                      <a:pt x="19" y="189"/>
                    </a:lnTo>
                    <a:lnTo>
                      <a:pt x="8" y="181"/>
                    </a:lnTo>
                    <a:lnTo>
                      <a:pt x="8" y="172"/>
                    </a:lnTo>
                    <a:lnTo>
                      <a:pt x="0" y="164"/>
                    </a:lnTo>
                    <a:lnTo>
                      <a:pt x="4" y="159"/>
                    </a:lnTo>
                    <a:lnTo>
                      <a:pt x="8" y="136"/>
                    </a:lnTo>
                    <a:lnTo>
                      <a:pt x="11" y="131"/>
                    </a:lnTo>
                    <a:lnTo>
                      <a:pt x="10" y="121"/>
                    </a:lnTo>
                    <a:lnTo>
                      <a:pt x="31" y="117"/>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2" name="Freeform 270"/>
              <p:cNvSpPr/>
              <p:nvPr/>
            </p:nvSpPr>
            <p:spPr bwMode="auto">
              <a:xfrm>
                <a:off x="5276848" y="3929072"/>
                <a:ext cx="155575" cy="146050"/>
              </a:xfrm>
              <a:custGeom>
                <a:avLst/>
                <a:gdLst>
                  <a:gd name="T0" fmla="*/ 155575 w 98"/>
                  <a:gd name="T1" fmla="*/ 127000 h 92"/>
                  <a:gd name="T2" fmla="*/ 147638 w 98"/>
                  <a:gd name="T3" fmla="*/ 141288 h 92"/>
                  <a:gd name="T4" fmla="*/ 136525 w 98"/>
                  <a:gd name="T5" fmla="*/ 146050 h 92"/>
                  <a:gd name="T6" fmla="*/ 112713 w 98"/>
                  <a:gd name="T7" fmla="*/ 109538 h 92"/>
                  <a:gd name="T8" fmla="*/ 87313 w 98"/>
                  <a:gd name="T9" fmla="*/ 95250 h 92"/>
                  <a:gd name="T10" fmla="*/ 65088 w 98"/>
                  <a:gd name="T11" fmla="*/ 85725 h 92"/>
                  <a:gd name="T12" fmla="*/ 0 w 98"/>
                  <a:gd name="T13" fmla="*/ 90488 h 92"/>
                  <a:gd name="T14" fmla="*/ 3175 w 98"/>
                  <a:gd name="T15" fmla="*/ 49213 h 92"/>
                  <a:gd name="T16" fmla="*/ 17463 w 98"/>
                  <a:gd name="T17" fmla="*/ 22225 h 92"/>
                  <a:gd name="T18" fmla="*/ 57150 w 98"/>
                  <a:gd name="T19" fmla="*/ 0 h 92"/>
                  <a:gd name="T20" fmla="*/ 65088 w 98"/>
                  <a:gd name="T21" fmla="*/ 31750 h 92"/>
                  <a:gd name="T22" fmla="*/ 80963 w 98"/>
                  <a:gd name="T23" fmla="*/ 65088 h 92"/>
                  <a:gd name="T24" fmla="*/ 92075 w 98"/>
                  <a:gd name="T25" fmla="*/ 71438 h 92"/>
                  <a:gd name="T26" fmla="*/ 125413 w 98"/>
                  <a:gd name="T27" fmla="*/ 90488 h 92"/>
                  <a:gd name="T28" fmla="*/ 155575 w 98"/>
                  <a:gd name="T29" fmla="*/ 127000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92">
                    <a:moveTo>
                      <a:pt x="98" y="80"/>
                    </a:moveTo>
                    <a:lnTo>
                      <a:pt x="93" y="89"/>
                    </a:lnTo>
                    <a:lnTo>
                      <a:pt x="86" y="92"/>
                    </a:lnTo>
                    <a:lnTo>
                      <a:pt x="71" y="69"/>
                    </a:lnTo>
                    <a:lnTo>
                      <a:pt x="55" y="60"/>
                    </a:lnTo>
                    <a:lnTo>
                      <a:pt x="41" y="54"/>
                    </a:lnTo>
                    <a:lnTo>
                      <a:pt x="0" y="57"/>
                    </a:lnTo>
                    <a:lnTo>
                      <a:pt x="2" y="31"/>
                    </a:lnTo>
                    <a:lnTo>
                      <a:pt x="11" y="14"/>
                    </a:lnTo>
                    <a:lnTo>
                      <a:pt x="36" y="0"/>
                    </a:lnTo>
                    <a:lnTo>
                      <a:pt x="41" y="20"/>
                    </a:lnTo>
                    <a:lnTo>
                      <a:pt x="51" y="41"/>
                    </a:lnTo>
                    <a:lnTo>
                      <a:pt x="58" y="45"/>
                    </a:lnTo>
                    <a:lnTo>
                      <a:pt x="79" y="57"/>
                    </a:lnTo>
                    <a:lnTo>
                      <a:pt x="98"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3" name="Freeform 271"/>
              <p:cNvSpPr/>
              <p:nvPr/>
            </p:nvSpPr>
            <p:spPr bwMode="auto">
              <a:xfrm>
                <a:off x="5205411" y="4014797"/>
                <a:ext cx="365125" cy="268289"/>
              </a:xfrm>
              <a:custGeom>
                <a:avLst/>
                <a:gdLst>
                  <a:gd name="T0" fmla="*/ 58738 w 230"/>
                  <a:gd name="T1" fmla="*/ 242888 h 169"/>
                  <a:gd name="T2" fmla="*/ 41275 w 230"/>
                  <a:gd name="T3" fmla="*/ 222250 h 169"/>
                  <a:gd name="T4" fmla="*/ 30163 w 230"/>
                  <a:gd name="T5" fmla="*/ 195263 h 169"/>
                  <a:gd name="T6" fmla="*/ 0 w 230"/>
                  <a:gd name="T7" fmla="*/ 153988 h 169"/>
                  <a:gd name="T8" fmla="*/ 19050 w 230"/>
                  <a:gd name="T9" fmla="*/ 128588 h 169"/>
                  <a:gd name="T10" fmla="*/ 20638 w 230"/>
                  <a:gd name="T11" fmla="*/ 96838 h 169"/>
                  <a:gd name="T12" fmla="*/ 41275 w 230"/>
                  <a:gd name="T13" fmla="*/ 84138 h 169"/>
                  <a:gd name="T14" fmla="*/ 44450 w 230"/>
                  <a:gd name="T15" fmla="*/ 60325 h 169"/>
                  <a:gd name="T16" fmla="*/ 69850 w 230"/>
                  <a:gd name="T17" fmla="*/ 53975 h 169"/>
                  <a:gd name="T18" fmla="*/ 71438 w 230"/>
                  <a:gd name="T19" fmla="*/ 4763 h 169"/>
                  <a:gd name="T20" fmla="*/ 136525 w 230"/>
                  <a:gd name="T21" fmla="*/ 0 h 169"/>
                  <a:gd name="T22" fmla="*/ 158750 w 230"/>
                  <a:gd name="T23" fmla="*/ 9525 h 169"/>
                  <a:gd name="T24" fmla="*/ 184150 w 230"/>
                  <a:gd name="T25" fmla="*/ 23813 h 169"/>
                  <a:gd name="T26" fmla="*/ 207963 w 230"/>
                  <a:gd name="T27" fmla="*/ 60325 h 169"/>
                  <a:gd name="T28" fmla="*/ 204788 w 230"/>
                  <a:gd name="T29" fmla="*/ 77788 h 169"/>
                  <a:gd name="T30" fmla="*/ 212725 w 230"/>
                  <a:gd name="T31" fmla="*/ 88900 h 169"/>
                  <a:gd name="T32" fmla="*/ 228600 w 230"/>
                  <a:gd name="T33" fmla="*/ 90488 h 169"/>
                  <a:gd name="T34" fmla="*/ 231775 w 230"/>
                  <a:gd name="T35" fmla="*/ 112713 h 169"/>
                  <a:gd name="T36" fmla="*/ 247650 w 230"/>
                  <a:gd name="T37" fmla="*/ 131763 h 169"/>
                  <a:gd name="T38" fmla="*/ 258763 w 230"/>
                  <a:gd name="T39" fmla="*/ 133350 h 169"/>
                  <a:gd name="T40" fmla="*/ 285750 w 230"/>
                  <a:gd name="T41" fmla="*/ 147638 h 169"/>
                  <a:gd name="T42" fmla="*/ 346075 w 230"/>
                  <a:gd name="T43" fmla="*/ 155575 h 169"/>
                  <a:gd name="T44" fmla="*/ 365125 w 230"/>
                  <a:gd name="T45" fmla="*/ 153988 h 169"/>
                  <a:gd name="T46" fmla="*/ 358775 w 230"/>
                  <a:gd name="T47" fmla="*/ 173038 h 169"/>
                  <a:gd name="T48" fmla="*/ 279400 w 230"/>
                  <a:gd name="T49" fmla="*/ 231775 h 169"/>
                  <a:gd name="T50" fmla="*/ 227013 w 230"/>
                  <a:gd name="T51" fmla="*/ 244475 h 169"/>
                  <a:gd name="T52" fmla="*/ 207963 w 230"/>
                  <a:gd name="T53" fmla="*/ 258763 h 169"/>
                  <a:gd name="T54" fmla="*/ 166688 w 230"/>
                  <a:gd name="T55" fmla="*/ 254000 h 169"/>
                  <a:gd name="T56" fmla="*/ 144463 w 230"/>
                  <a:gd name="T57" fmla="*/ 268288 h 169"/>
                  <a:gd name="T58" fmla="*/ 117475 w 230"/>
                  <a:gd name="T59" fmla="*/ 265113 h 169"/>
                  <a:gd name="T60" fmla="*/ 74613 w 230"/>
                  <a:gd name="T61" fmla="*/ 246063 h 169"/>
                  <a:gd name="T62" fmla="*/ 58738 w 230"/>
                  <a:gd name="T63" fmla="*/ 242888 h 1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0" h="169">
                    <a:moveTo>
                      <a:pt x="37" y="153"/>
                    </a:moveTo>
                    <a:lnTo>
                      <a:pt x="26" y="140"/>
                    </a:lnTo>
                    <a:lnTo>
                      <a:pt x="19" y="123"/>
                    </a:lnTo>
                    <a:lnTo>
                      <a:pt x="0" y="97"/>
                    </a:lnTo>
                    <a:lnTo>
                      <a:pt x="12" y="81"/>
                    </a:lnTo>
                    <a:lnTo>
                      <a:pt x="13" y="61"/>
                    </a:lnTo>
                    <a:lnTo>
                      <a:pt x="26" y="53"/>
                    </a:lnTo>
                    <a:lnTo>
                      <a:pt x="28" y="38"/>
                    </a:lnTo>
                    <a:lnTo>
                      <a:pt x="44" y="34"/>
                    </a:lnTo>
                    <a:lnTo>
                      <a:pt x="45" y="3"/>
                    </a:lnTo>
                    <a:lnTo>
                      <a:pt x="86" y="0"/>
                    </a:lnTo>
                    <a:lnTo>
                      <a:pt x="100" y="6"/>
                    </a:lnTo>
                    <a:lnTo>
                      <a:pt x="116" y="15"/>
                    </a:lnTo>
                    <a:lnTo>
                      <a:pt x="131" y="38"/>
                    </a:lnTo>
                    <a:lnTo>
                      <a:pt x="129" y="49"/>
                    </a:lnTo>
                    <a:lnTo>
                      <a:pt x="134" y="56"/>
                    </a:lnTo>
                    <a:lnTo>
                      <a:pt x="144" y="57"/>
                    </a:lnTo>
                    <a:lnTo>
                      <a:pt x="146" y="71"/>
                    </a:lnTo>
                    <a:lnTo>
                      <a:pt x="156" y="83"/>
                    </a:lnTo>
                    <a:lnTo>
                      <a:pt x="163" y="84"/>
                    </a:lnTo>
                    <a:lnTo>
                      <a:pt x="180" y="93"/>
                    </a:lnTo>
                    <a:lnTo>
                      <a:pt x="218" y="98"/>
                    </a:lnTo>
                    <a:lnTo>
                      <a:pt x="230" y="97"/>
                    </a:lnTo>
                    <a:lnTo>
                      <a:pt x="226" y="109"/>
                    </a:lnTo>
                    <a:lnTo>
                      <a:pt x="176" y="146"/>
                    </a:lnTo>
                    <a:lnTo>
                      <a:pt x="143" y="154"/>
                    </a:lnTo>
                    <a:lnTo>
                      <a:pt x="131" y="163"/>
                    </a:lnTo>
                    <a:lnTo>
                      <a:pt x="105" y="160"/>
                    </a:lnTo>
                    <a:lnTo>
                      <a:pt x="91" y="169"/>
                    </a:lnTo>
                    <a:lnTo>
                      <a:pt x="74" y="167"/>
                    </a:lnTo>
                    <a:lnTo>
                      <a:pt x="47" y="155"/>
                    </a:lnTo>
                    <a:lnTo>
                      <a:pt x="37"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4" name="Freeform 272"/>
              <p:cNvSpPr/>
              <p:nvPr/>
            </p:nvSpPr>
            <p:spPr bwMode="auto">
              <a:xfrm>
                <a:off x="5397499" y="4075122"/>
                <a:ext cx="241300" cy="328613"/>
              </a:xfrm>
              <a:custGeom>
                <a:avLst/>
                <a:gdLst>
                  <a:gd name="T0" fmla="*/ 14288 w 152"/>
                  <a:gd name="T1" fmla="*/ 328613 h 207"/>
                  <a:gd name="T2" fmla="*/ 39688 w 152"/>
                  <a:gd name="T3" fmla="*/ 300038 h 207"/>
                  <a:gd name="T4" fmla="*/ 50800 w 152"/>
                  <a:gd name="T5" fmla="*/ 280988 h 207"/>
                  <a:gd name="T6" fmla="*/ 79375 w 152"/>
                  <a:gd name="T7" fmla="*/ 261938 h 207"/>
                  <a:gd name="T8" fmla="*/ 107950 w 152"/>
                  <a:gd name="T9" fmla="*/ 236538 h 207"/>
                  <a:gd name="T10" fmla="*/ 130175 w 152"/>
                  <a:gd name="T11" fmla="*/ 227013 h 207"/>
                  <a:gd name="T12" fmla="*/ 150813 w 152"/>
                  <a:gd name="T13" fmla="*/ 204788 h 207"/>
                  <a:gd name="T14" fmla="*/ 174625 w 152"/>
                  <a:gd name="T15" fmla="*/ 169863 h 207"/>
                  <a:gd name="T16" fmla="*/ 182563 w 152"/>
                  <a:gd name="T17" fmla="*/ 153988 h 207"/>
                  <a:gd name="T18" fmla="*/ 192088 w 152"/>
                  <a:gd name="T19" fmla="*/ 134938 h 207"/>
                  <a:gd name="T20" fmla="*/ 198438 w 152"/>
                  <a:gd name="T21" fmla="*/ 120650 h 207"/>
                  <a:gd name="T22" fmla="*/ 231775 w 152"/>
                  <a:gd name="T23" fmla="*/ 79375 h 207"/>
                  <a:gd name="T24" fmla="*/ 236538 w 152"/>
                  <a:gd name="T25" fmla="*/ 50800 h 207"/>
                  <a:gd name="T26" fmla="*/ 241300 w 152"/>
                  <a:gd name="T27" fmla="*/ 9525 h 207"/>
                  <a:gd name="T28" fmla="*/ 233363 w 152"/>
                  <a:gd name="T29" fmla="*/ 0 h 207"/>
                  <a:gd name="T30" fmla="*/ 227013 w 152"/>
                  <a:gd name="T31" fmla="*/ 0 h 207"/>
                  <a:gd name="T32" fmla="*/ 212725 w 152"/>
                  <a:gd name="T33" fmla="*/ 9525 h 207"/>
                  <a:gd name="T34" fmla="*/ 180975 w 152"/>
                  <a:gd name="T35" fmla="*/ 17463 h 207"/>
                  <a:gd name="T36" fmla="*/ 173038 w 152"/>
                  <a:gd name="T37" fmla="*/ 23813 h 207"/>
                  <a:gd name="T38" fmla="*/ 153988 w 152"/>
                  <a:gd name="T39" fmla="*/ 23813 h 207"/>
                  <a:gd name="T40" fmla="*/ 133350 w 152"/>
                  <a:gd name="T41" fmla="*/ 31750 h 207"/>
                  <a:gd name="T42" fmla="*/ 100013 w 152"/>
                  <a:gd name="T43" fmla="*/ 38100 h 207"/>
                  <a:gd name="T44" fmla="*/ 87313 w 152"/>
                  <a:gd name="T45" fmla="*/ 44450 h 207"/>
                  <a:gd name="T46" fmla="*/ 71438 w 152"/>
                  <a:gd name="T47" fmla="*/ 39688 h 207"/>
                  <a:gd name="T48" fmla="*/ 52388 w 152"/>
                  <a:gd name="T49" fmla="*/ 22225 h 207"/>
                  <a:gd name="T50" fmla="*/ 36513 w 152"/>
                  <a:gd name="T51" fmla="*/ 30163 h 207"/>
                  <a:gd name="T52" fmla="*/ 39688 w 152"/>
                  <a:gd name="T53" fmla="*/ 52388 h 207"/>
                  <a:gd name="T54" fmla="*/ 55563 w 152"/>
                  <a:gd name="T55" fmla="*/ 71438 h 207"/>
                  <a:gd name="T56" fmla="*/ 66675 w 152"/>
                  <a:gd name="T57" fmla="*/ 73025 h 207"/>
                  <a:gd name="T58" fmla="*/ 93663 w 152"/>
                  <a:gd name="T59" fmla="*/ 87313 h 207"/>
                  <a:gd name="T60" fmla="*/ 153988 w 152"/>
                  <a:gd name="T61" fmla="*/ 95250 h 207"/>
                  <a:gd name="T62" fmla="*/ 173038 w 152"/>
                  <a:gd name="T63" fmla="*/ 93663 h 207"/>
                  <a:gd name="T64" fmla="*/ 166688 w 152"/>
                  <a:gd name="T65" fmla="*/ 112713 h 207"/>
                  <a:gd name="T66" fmla="*/ 87313 w 152"/>
                  <a:gd name="T67" fmla="*/ 171450 h 207"/>
                  <a:gd name="T68" fmla="*/ 34925 w 152"/>
                  <a:gd name="T69" fmla="*/ 184150 h 207"/>
                  <a:gd name="T70" fmla="*/ 15875 w 152"/>
                  <a:gd name="T71" fmla="*/ 198438 h 207"/>
                  <a:gd name="T72" fmla="*/ 0 w 152"/>
                  <a:gd name="T73" fmla="*/ 211138 h 207"/>
                  <a:gd name="T74" fmla="*/ 0 w 152"/>
                  <a:gd name="T75" fmla="*/ 317500 h 207"/>
                  <a:gd name="T76" fmla="*/ 14288 w 152"/>
                  <a:gd name="T77" fmla="*/ 328613 h 2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2" h="206">
                    <a:moveTo>
                      <a:pt x="9" y="207"/>
                    </a:moveTo>
                    <a:lnTo>
                      <a:pt x="25" y="189"/>
                    </a:lnTo>
                    <a:lnTo>
                      <a:pt x="32" y="177"/>
                    </a:lnTo>
                    <a:lnTo>
                      <a:pt x="50" y="165"/>
                    </a:lnTo>
                    <a:lnTo>
                      <a:pt x="68" y="149"/>
                    </a:lnTo>
                    <a:lnTo>
                      <a:pt x="82" y="143"/>
                    </a:lnTo>
                    <a:lnTo>
                      <a:pt x="95" y="129"/>
                    </a:lnTo>
                    <a:lnTo>
                      <a:pt x="110" y="107"/>
                    </a:lnTo>
                    <a:lnTo>
                      <a:pt x="115" y="97"/>
                    </a:lnTo>
                    <a:lnTo>
                      <a:pt x="121" y="85"/>
                    </a:lnTo>
                    <a:lnTo>
                      <a:pt x="125" y="76"/>
                    </a:lnTo>
                    <a:lnTo>
                      <a:pt x="146" y="50"/>
                    </a:lnTo>
                    <a:lnTo>
                      <a:pt x="149" y="32"/>
                    </a:lnTo>
                    <a:lnTo>
                      <a:pt x="152" y="6"/>
                    </a:lnTo>
                    <a:lnTo>
                      <a:pt x="147" y="0"/>
                    </a:lnTo>
                    <a:lnTo>
                      <a:pt x="143" y="0"/>
                    </a:lnTo>
                    <a:lnTo>
                      <a:pt x="134" y="6"/>
                    </a:lnTo>
                    <a:lnTo>
                      <a:pt x="114" y="11"/>
                    </a:lnTo>
                    <a:lnTo>
                      <a:pt x="109" y="15"/>
                    </a:lnTo>
                    <a:lnTo>
                      <a:pt x="97" y="15"/>
                    </a:lnTo>
                    <a:lnTo>
                      <a:pt x="84" y="20"/>
                    </a:lnTo>
                    <a:lnTo>
                      <a:pt x="63" y="24"/>
                    </a:lnTo>
                    <a:lnTo>
                      <a:pt x="55" y="28"/>
                    </a:lnTo>
                    <a:lnTo>
                      <a:pt x="45" y="25"/>
                    </a:lnTo>
                    <a:lnTo>
                      <a:pt x="33" y="14"/>
                    </a:lnTo>
                    <a:lnTo>
                      <a:pt x="23" y="19"/>
                    </a:lnTo>
                    <a:lnTo>
                      <a:pt x="25" y="33"/>
                    </a:lnTo>
                    <a:lnTo>
                      <a:pt x="35" y="45"/>
                    </a:lnTo>
                    <a:lnTo>
                      <a:pt x="42" y="46"/>
                    </a:lnTo>
                    <a:lnTo>
                      <a:pt x="59" y="55"/>
                    </a:lnTo>
                    <a:lnTo>
                      <a:pt x="97" y="60"/>
                    </a:lnTo>
                    <a:lnTo>
                      <a:pt x="109" y="59"/>
                    </a:lnTo>
                    <a:lnTo>
                      <a:pt x="105" y="71"/>
                    </a:lnTo>
                    <a:lnTo>
                      <a:pt x="55" y="108"/>
                    </a:lnTo>
                    <a:lnTo>
                      <a:pt x="22" y="116"/>
                    </a:lnTo>
                    <a:lnTo>
                      <a:pt x="10" y="125"/>
                    </a:lnTo>
                    <a:lnTo>
                      <a:pt x="0" y="133"/>
                    </a:lnTo>
                    <a:lnTo>
                      <a:pt x="0" y="200"/>
                    </a:lnTo>
                    <a:lnTo>
                      <a:pt x="9"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5" name="Freeform 273"/>
              <p:cNvSpPr/>
              <p:nvPr/>
            </p:nvSpPr>
            <p:spPr bwMode="auto">
              <a:xfrm>
                <a:off x="5397499" y="4075122"/>
                <a:ext cx="241300" cy="328613"/>
              </a:xfrm>
              <a:custGeom>
                <a:avLst/>
                <a:gdLst>
                  <a:gd name="T0" fmla="*/ 14288 w 152"/>
                  <a:gd name="T1" fmla="*/ 328613 h 207"/>
                  <a:gd name="T2" fmla="*/ 39688 w 152"/>
                  <a:gd name="T3" fmla="*/ 300038 h 207"/>
                  <a:gd name="T4" fmla="*/ 50800 w 152"/>
                  <a:gd name="T5" fmla="*/ 280988 h 207"/>
                  <a:gd name="T6" fmla="*/ 79375 w 152"/>
                  <a:gd name="T7" fmla="*/ 261938 h 207"/>
                  <a:gd name="T8" fmla="*/ 107950 w 152"/>
                  <a:gd name="T9" fmla="*/ 236538 h 207"/>
                  <a:gd name="T10" fmla="*/ 130175 w 152"/>
                  <a:gd name="T11" fmla="*/ 227013 h 207"/>
                  <a:gd name="T12" fmla="*/ 150813 w 152"/>
                  <a:gd name="T13" fmla="*/ 204788 h 207"/>
                  <a:gd name="T14" fmla="*/ 174625 w 152"/>
                  <a:gd name="T15" fmla="*/ 169863 h 207"/>
                  <a:gd name="T16" fmla="*/ 182563 w 152"/>
                  <a:gd name="T17" fmla="*/ 153988 h 207"/>
                  <a:gd name="T18" fmla="*/ 192088 w 152"/>
                  <a:gd name="T19" fmla="*/ 134938 h 207"/>
                  <a:gd name="T20" fmla="*/ 198438 w 152"/>
                  <a:gd name="T21" fmla="*/ 120650 h 207"/>
                  <a:gd name="T22" fmla="*/ 231775 w 152"/>
                  <a:gd name="T23" fmla="*/ 79375 h 207"/>
                  <a:gd name="T24" fmla="*/ 236538 w 152"/>
                  <a:gd name="T25" fmla="*/ 50800 h 207"/>
                  <a:gd name="T26" fmla="*/ 241300 w 152"/>
                  <a:gd name="T27" fmla="*/ 9525 h 207"/>
                  <a:gd name="T28" fmla="*/ 233363 w 152"/>
                  <a:gd name="T29" fmla="*/ 0 h 207"/>
                  <a:gd name="T30" fmla="*/ 227013 w 152"/>
                  <a:gd name="T31" fmla="*/ 0 h 207"/>
                  <a:gd name="T32" fmla="*/ 212725 w 152"/>
                  <a:gd name="T33" fmla="*/ 9525 h 207"/>
                  <a:gd name="T34" fmla="*/ 180975 w 152"/>
                  <a:gd name="T35" fmla="*/ 17463 h 207"/>
                  <a:gd name="T36" fmla="*/ 173038 w 152"/>
                  <a:gd name="T37" fmla="*/ 23813 h 207"/>
                  <a:gd name="T38" fmla="*/ 153988 w 152"/>
                  <a:gd name="T39" fmla="*/ 23813 h 207"/>
                  <a:gd name="T40" fmla="*/ 133350 w 152"/>
                  <a:gd name="T41" fmla="*/ 31750 h 207"/>
                  <a:gd name="T42" fmla="*/ 100013 w 152"/>
                  <a:gd name="T43" fmla="*/ 38100 h 207"/>
                  <a:gd name="T44" fmla="*/ 87313 w 152"/>
                  <a:gd name="T45" fmla="*/ 44450 h 207"/>
                  <a:gd name="T46" fmla="*/ 71438 w 152"/>
                  <a:gd name="T47" fmla="*/ 39688 h 207"/>
                  <a:gd name="T48" fmla="*/ 52388 w 152"/>
                  <a:gd name="T49" fmla="*/ 22225 h 207"/>
                  <a:gd name="T50" fmla="*/ 36513 w 152"/>
                  <a:gd name="T51" fmla="*/ 30163 h 207"/>
                  <a:gd name="T52" fmla="*/ 39688 w 152"/>
                  <a:gd name="T53" fmla="*/ 52388 h 207"/>
                  <a:gd name="T54" fmla="*/ 55563 w 152"/>
                  <a:gd name="T55" fmla="*/ 71438 h 207"/>
                  <a:gd name="T56" fmla="*/ 66675 w 152"/>
                  <a:gd name="T57" fmla="*/ 73025 h 207"/>
                  <a:gd name="T58" fmla="*/ 93663 w 152"/>
                  <a:gd name="T59" fmla="*/ 87313 h 207"/>
                  <a:gd name="T60" fmla="*/ 153988 w 152"/>
                  <a:gd name="T61" fmla="*/ 95250 h 207"/>
                  <a:gd name="T62" fmla="*/ 173038 w 152"/>
                  <a:gd name="T63" fmla="*/ 93663 h 207"/>
                  <a:gd name="T64" fmla="*/ 166688 w 152"/>
                  <a:gd name="T65" fmla="*/ 112713 h 207"/>
                  <a:gd name="T66" fmla="*/ 87313 w 152"/>
                  <a:gd name="T67" fmla="*/ 171450 h 207"/>
                  <a:gd name="T68" fmla="*/ 34925 w 152"/>
                  <a:gd name="T69" fmla="*/ 184150 h 207"/>
                  <a:gd name="T70" fmla="*/ 15875 w 152"/>
                  <a:gd name="T71" fmla="*/ 198438 h 207"/>
                  <a:gd name="T72" fmla="*/ 0 w 152"/>
                  <a:gd name="T73" fmla="*/ 211138 h 207"/>
                  <a:gd name="T74" fmla="*/ 0 w 152"/>
                  <a:gd name="T75" fmla="*/ 317500 h 207"/>
                  <a:gd name="T76" fmla="*/ 14288 w 152"/>
                  <a:gd name="T77" fmla="*/ 328613 h 2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2" h="206">
                    <a:moveTo>
                      <a:pt x="9" y="207"/>
                    </a:moveTo>
                    <a:lnTo>
                      <a:pt x="25" y="189"/>
                    </a:lnTo>
                    <a:lnTo>
                      <a:pt x="32" y="177"/>
                    </a:lnTo>
                    <a:lnTo>
                      <a:pt x="50" y="165"/>
                    </a:lnTo>
                    <a:lnTo>
                      <a:pt x="68" y="149"/>
                    </a:lnTo>
                    <a:lnTo>
                      <a:pt x="82" y="143"/>
                    </a:lnTo>
                    <a:lnTo>
                      <a:pt x="95" y="129"/>
                    </a:lnTo>
                    <a:lnTo>
                      <a:pt x="110" y="107"/>
                    </a:lnTo>
                    <a:lnTo>
                      <a:pt x="115" y="97"/>
                    </a:lnTo>
                    <a:lnTo>
                      <a:pt x="121" y="85"/>
                    </a:lnTo>
                    <a:lnTo>
                      <a:pt x="125" y="76"/>
                    </a:lnTo>
                    <a:lnTo>
                      <a:pt x="146" y="50"/>
                    </a:lnTo>
                    <a:lnTo>
                      <a:pt x="149" y="32"/>
                    </a:lnTo>
                    <a:lnTo>
                      <a:pt x="152" y="6"/>
                    </a:lnTo>
                    <a:lnTo>
                      <a:pt x="147" y="0"/>
                    </a:lnTo>
                    <a:lnTo>
                      <a:pt x="143" y="0"/>
                    </a:lnTo>
                    <a:lnTo>
                      <a:pt x="134" y="6"/>
                    </a:lnTo>
                    <a:lnTo>
                      <a:pt x="114" y="11"/>
                    </a:lnTo>
                    <a:lnTo>
                      <a:pt x="109" y="15"/>
                    </a:lnTo>
                    <a:lnTo>
                      <a:pt x="97" y="15"/>
                    </a:lnTo>
                    <a:lnTo>
                      <a:pt x="84" y="20"/>
                    </a:lnTo>
                    <a:lnTo>
                      <a:pt x="63" y="24"/>
                    </a:lnTo>
                    <a:lnTo>
                      <a:pt x="55" y="28"/>
                    </a:lnTo>
                    <a:lnTo>
                      <a:pt x="45" y="25"/>
                    </a:lnTo>
                    <a:lnTo>
                      <a:pt x="33" y="14"/>
                    </a:lnTo>
                    <a:lnTo>
                      <a:pt x="23" y="19"/>
                    </a:lnTo>
                    <a:lnTo>
                      <a:pt x="25" y="33"/>
                    </a:lnTo>
                    <a:lnTo>
                      <a:pt x="35" y="45"/>
                    </a:lnTo>
                    <a:lnTo>
                      <a:pt x="42" y="46"/>
                    </a:lnTo>
                    <a:lnTo>
                      <a:pt x="59" y="55"/>
                    </a:lnTo>
                    <a:lnTo>
                      <a:pt x="97" y="60"/>
                    </a:lnTo>
                    <a:lnTo>
                      <a:pt x="109" y="59"/>
                    </a:lnTo>
                    <a:lnTo>
                      <a:pt x="105" y="71"/>
                    </a:lnTo>
                    <a:lnTo>
                      <a:pt x="55" y="108"/>
                    </a:lnTo>
                    <a:lnTo>
                      <a:pt x="22" y="116"/>
                    </a:lnTo>
                    <a:lnTo>
                      <a:pt x="10" y="125"/>
                    </a:lnTo>
                    <a:lnTo>
                      <a:pt x="0" y="133"/>
                    </a:lnTo>
                    <a:lnTo>
                      <a:pt x="0" y="200"/>
                    </a:lnTo>
                    <a:lnTo>
                      <a:pt x="9" y="20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6" name="Freeform 274"/>
              <p:cNvSpPr/>
              <p:nvPr/>
            </p:nvSpPr>
            <p:spPr bwMode="auto">
              <a:xfrm>
                <a:off x="4189412" y="3409958"/>
                <a:ext cx="504825" cy="492126"/>
              </a:xfrm>
              <a:custGeom>
                <a:avLst/>
                <a:gdLst>
                  <a:gd name="T0" fmla="*/ 441325 w 318"/>
                  <a:gd name="T1" fmla="*/ 184150 h 310"/>
                  <a:gd name="T2" fmla="*/ 423863 w 318"/>
                  <a:gd name="T3" fmla="*/ 139700 h 310"/>
                  <a:gd name="T4" fmla="*/ 409575 w 318"/>
                  <a:gd name="T5" fmla="*/ 123825 h 310"/>
                  <a:gd name="T6" fmla="*/ 390525 w 318"/>
                  <a:gd name="T7" fmla="*/ 103188 h 310"/>
                  <a:gd name="T8" fmla="*/ 390525 w 318"/>
                  <a:gd name="T9" fmla="*/ 87313 h 310"/>
                  <a:gd name="T10" fmla="*/ 409575 w 318"/>
                  <a:gd name="T11" fmla="*/ 61913 h 310"/>
                  <a:gd name="T12" fmla="*/ 411163 w 318"/>
                  <a:gd name="T13" fmla="*/ 38100 h 310"/>
                  <a:gd name="T14" fmla="*/ 409575 w 318"/>
                  <a:gd name="T15" fmla="*/ 30163 h 310"/>
                  <a:gd name="T16" fmla="*/ 407988 w 318"/>
                  <a:gd name="T17" fmla="*/ 6350 h 310"/>
                  <a:gd name="T18" fmla="*/ 388938 w 318"/>
                  <a:gd name="T19" fmla="*/ 0 h 310"/>
                  <a:gd name="T20" fmla="*/ 360363 w 318"/>
                  <a:gd name="T21" fmla="*/ 4763 h 310"/>
                  <a:gd name="T22" fmla="*/ 344488 w 318"/>
                  <a:gd name="T23" fmla="*/ 6350 h 310"/>
                  <a:gd name="T24" fmla="*/ 327025 w 318"/>
                  <a:gd name="T25" fmla="*/ 6350 h 310"/>
                  <a:gd name="T26" fmla="*/ 315913 w 318"/>
                  <a:gd name="T27" fmla="*/ 4763 h 310"/>
                  <a:gd name="T28" fmla="*/ 287338 w 318"/>
                  <a:gd name="T29" fmla="*/ 6350 h 310"/>
                  <a:gd name="T30" fmla="*/ 276225 w 318"/>
                  <a:gd name="T31" fmla="*/ 12700 h 310"/>
                  <a:gd name="T32" fmla="*/ 250825 w 318"/>
                  <a:gd name="T33" fmla="*/ 14288 h 310"/>
                  <a:gd name="T34" fmla="*/ 234950 w 318"/>
                  <a:gd name="T35" fmla="*/ 20638 h 310"/>
                  <a:gd name="T36" fmla="*/ 220663 w 318"/>
                  <a:gd name="T37" fmla="*/ 26988 h 310"/>
                  <a:gd name="T38" fmla="*/ 204788 w 318"/>
                  <a:gd name="T39" fmla="*/ 42863 h 310"/>
                  <a:gd name="T40" fmla="*/ 195263 w 318"/>
                  <a:gd name="T41" fmla="*/ 44450 h 310"/>
                  <a:gd name="T42" fmla="*/ 179388 w 318"/>
                  <a:gd name="T43" fmla="*/ 52388 h 310"/>
                  <a:gd name="T44" fmla="*/ 168275 w 318"/>
                  <a:gd name="T45" fmla="*/ 63500 h 310"/>
                  <a:gd name="T46" fmla="*/ 179388 w 318"/>
                  <a:gd name="T47" fmla="*/ 109538 h 310"/>
                  <a:gd name="T48" fmla="*/ 182563 w 318"/>
                  <a:gd name="T49" fmla="*/ 122238 h 310"/>
                  <a:gd name="T50" fmla="*/ 173038 w 318"/>
                  <a:gd name="T51" fmla="*/ 150813 h 310"/>
                  <a:gd name="T52" fmla="*/ 153988 w 318"/>
                  <a:gd name="T53" fmla="*/ 153988 h 310"/>
                  <a:gd name="T54" fmla="*/ 133350 w 318"/>
                  <a:gd name="T55" fmla="*/ 152400 h 310"/>
                  <a:gd name="T56" fmla="*/ 128588 w 318"/>
                  <a:gd name="T57" fmla="*/ 176213 h 310"/>
                  <a:gd name="T58" fmla="*/ 117475 w 318"/>
                  <a:gd name="T59" fmla="*/ 179388 h 310"/>
                  <a:gd name="T60" fmla="*/ 103188 w 318"/>
                  <a:gd name="T61" fmla="*/ 187325 h 310"/>
                  <a:gd name="T62" fmla="*/ 95250 w 318"/>
                  <a:gd name="T63" fmla="*/ 187325 h 310"/>
                  <a:gd name="T64" fmla="*/ 85725 w 318"/>
                  <a:gd name="T65" fmla="*/ 196850 h 310"/>
                  <a:gd name="T66" fmla="*/ 84138 w 318"/>
                  <a:gd name="T67" fmla="*/ 204788 h 310"/>
                  <a:gd name="T68" fmla="*/ 22225 w 318"/>
                  <a:gd name="T69" fmla="*/ 220663 h 310"/>
                  <a:gd name="T70" fmla="*/ 0 w 318"/>
                  <a:gd name="T71" fmla="*/ 239713 h 310"/>
                  <a:gd name="T72" fmla="*/ 0 w 318"/>
                  <a:gd name="T73" fmla="*/ 257175 h 310"/>
                  <a:gd name="T74" fmla="*/ 4763 w 318"/>
                  <a:gd name="T75" fmla="*/ 274638 h 310"/>
                  <a:gd name="T76" fmla="*/ 100013 w 318"/>
                  <a:gd name="T77" fmla="*/ 344488 h 310"/>
                  <a:gd name="T78" fmla="*/ 239713 w 318"/>
                  <a:gd name="T79" fmla="*/ 446088 h 310"/>
                  <a:gd name="T80" fmla="*/ 250825 w 318"/>
                  <a:gd name="T81" fmla="*/ 465138 h 310"/>
                  <a:gd name="T82" fmla="*/ 268288 w 318"/>
                  <a:gd name="T83" fmla="*/ 461963 h 310"/>
                  <a:gd name="T84" fmla="*/ 282575 w 318"/>
                  <a:gd name="T85" fmla="*/ 466725 h 310"/>
                  <a:gd name="T86" fmla="*/ 282575 w 318"/>
                  <a:gd name="T87" fmla="*/ 481013 h 310"/>
                  <a:gd name="T88" fmla="*/ 284163 w 318"/>
                  <a:gd name="T89" fmla="*/ 492125 h 310"/>
                  <a:gd name="T90" fmla="*/ 323850 w 318"/>
                  <a:gd name="T91" fmla="*/ 488950 h 310"/>
                  <a:gd name="T92" fmla="*/ 352425 w 318"/>
                  <a:gd name="T93" fmla="*/ 487363 h 310"/>
                  <a:gd name="T94" fmla="*/ 504825 w 318"/>
                  <a:gd name="T95" fmla="*/ 377825 h 310"/>
                  <a:gd name="T96" fmla="*/ 490538 w 318"/>
                  <a:gd name="T97" fmla="*/ 346075 h 310"/>
                  <a:gd name="T98" fmla="*/ 466725 w 318"/>
                  <a:gd name="T99" fmla="*/ 350838 h 310"/>
                  <a:gd name="T100" fmla="*/ 442913 w 318"/>
                  <a:gd name="T101" fmla="*/ 320675 h 310"/>
                  <a:gd name="T102" fmla="*/ 439738 w 318"/>
                  <a:gd name="T103" fmla="*/ 293688 h 310"/>
                  <a:gd name="T104" fmla="*/ 455613 w 318"/>
                  <a:gd name="T105" fmla="*/ 276225 h 310"/>
                  <a:gd name="T106" fmla="*/ 455613 w 318"/>
                  <a:gd name="T107" fmla="*/ 254000 h 310"/>
                  <a:gd name="T108" fmla="*/ 449263 w 318"/>
                  <a:gd name="T109" fmla="*/ 238125 h 310"/>
                  <a:gd name="T110" fmla="*/ 449263 w 318"/>
                  <a:gd name="T111" fmla="*/ 225425 h 310"/>
                  <a:gd name="T112" fmla="*/ 441325 w 318"/>
                  <a:gd name="T113" fmla="*/ 184150 h 3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8" h="310">
                    <a:moveTo>
                      <a:pt x="278" y="116"/>
                    </a:moveTo>
                    <a:lnTo>
                      <a:pt x="267" y="88"/>
                    </a:lnTo>
                    <a:lnTo>
                      <a:pt x="258" y="78"/>
                    </a:lnTo>
                    <a:lnTo>
                      <a:pt x="246" y="65"/>
                    </a:lnTo>
                    <a:lnTo>
                      <a:pt x="246" y="55"/>
                    </a:lnTo>
                    <a:lnTo>
                      <a:pt x="258" y="39"/>
                    </a:lnTo>
                    <a:lnTo>
                      <a:pt x="259" y="24"/>
                    </a:lnTo>
                    <a:lnTo>
                      <a:pt x="258" y="19"/>
                    </a:lnTo>
                    <a:lnTo>
                      <a:pt x="257" y="4"/>
                    </a:lnTo>
                    <a:lnTo>
                      <a:pt x="245" y="0"/>
                    </a:lnTo>
                    <a:lnTo>
                      <a:pt x="227" y="3"/>
                    </a:lnTo>
                    <a:lnTo>
                      <a:pt x="217" y="4"/>
                    </a:lnTo>
                    <a:lnTo>
                      <a:pt x="206" y="4"/>
                    </a:lnTo>
                    <a:lnTo>
                      <a:pt x="199" y="3"/>
                    </a:lnTo>
                    <a:lnTo>
                      <a:pt x="181" y="4"/>
                    </a:lnTo>
                    <a:lnTo>
                      <a:pt x="174" y="8"/>
                    </a:lnTo>
                    <a:lnTo>
                      <a:pt x="158" y="9"/>
                    </a:lnTo>
                    <a:lnTo>
                      <a:pt x="148" y="13"/>
                    </a:lnTo>
                    <a:lnTo>
                      <a:pt x="139" y="17"/>
                    </a:lnTo>
                    <a:lnTo>
                      <a:pt x="129" y="27"/>
                    </a:lnTo>
                    <a:lnTo>
                      <a:pt x="123" y="28"/>
                    </a:lnTo>
                    <a:lnTo>
                      <a:pt x="113" y="33"/>
                    </a:lnTo>
                    <a:lnTo>
                      <a:pt x="106" y="40"/>
                    </a:lnTo>
                    <a:lnTo>
                      <a:pt x="113" y="69"/>
                    </a:lnTo>
                    <a:lnTo>
                      <a:pt x="115" y="77"/>
                    </a:lnTo>
                    <a:lnTo>
                      <a:pt x="109" y="95"/>
                    </a:lnTo>
                    <a:lnTo>
                      <a:pt x="97" y="97"/>
                    </a:lnTo>
                    <a:lnTo>
                      <a:pt x="84" y="96"/>
                    </a:lnTo>
                    <a:lnTo>
                      <a:pt x="81" y="111"/>
                    </a:lnTo>
                    <a:lnTo>
                      <a:pt x="74" y="113"/>
                    </a:lnTo>
                    <a:lnTo>
                      <a:pt x="65" y="118"/>
                    </a:lnTo>
                    <a:lnTo>
                      <a:pt x="60" y="118"/>
                    </a:lnTo>
                    <a:lnTo>
                      <a:pt x="54" y="124"/>
                    </a:lnTo>
                    <a:lnTo>
                      <a:pt x="53" y="129"/>
                    </a:lnTo>
                    <a:lnTo>
                      <a:pt x="14" y="139"/>
                    </a:lnTo>
                    <a:lnTo>
                      <a:pt x="0" y="151"/>
                    </a:lnTo>
                    <a:lnTo>
                      <a:pt x="0" y="162"/>
                    </a:lnTo>
                    <a:lnTo>
                      <a:pt x="3" y="173"/>
                    </a:lnTo>
                    <a:lnTo>
                      <a:pt x="63" y="217"/>
                    </a:lnTo>
                    <a:lnTo>
                      <a:pt x="151" y="281"/>
                    </a:lnTo>
                    <a:lnTo>
                      <a:pt x="158" y="293"/>
                    </a:lnTo>
                    <a:lnTo>
                      <a:pt x="169" y="291"/>
                    </a:lnTo>
                    <a:lnTo>
                      <a:pt x="178" y="294"/>
                    </a:lnTo>
                    <a:lnTo>
                      <a:pt x="178" y="303"/>
                    </a:lnTo>
                    <a:lnTo>
                      <a:pt x="179" y="310"/>
                    </a:lnTo>
                    <a:lnTo>
                      <a:pt x="204" y="308"/>
                    </a:lnTo>
                    <a:lnTo>
                      <a:pt x="222" y="307"/>
                    </a:lnTo>
                    <a:lnTo>
                      <a:pt x="318" y="238"/>
                    </a:lnTo>
                    <a:lnTo>
                      <a:pt x="309" y="218"/>
                    </a:lnTo>
                    <a:lnTo>
                      <a:pt x="294" y="221"/>
                    </a:lnTo>
                    <a:lnTo>
                      <a:pt x="279" y="202"/>
                    </a:lnTo>
                    <a:lnTo>
                      <a:pt x="277" y="185"/>
                    </a:lnTo>
                    <a:lnTo>
                      <a:pt x="287" y="174"/>
                    </a:lnTo>
                    <a:lnTo>
                      <a:pt x="287" y="160"/>
                    </a:lnTo>
                    <a:lnTo>
                      <a:pt x="283" y="150"/>
                    </a:lnTo>
                    <a:lnTo>
                      <a:pt x="283" y="142"/>
                    </a:lnTo>
                    <a:lnTo>
                      <a:pt x="27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7" name="Freeform 275"/>
              <p:cNvSpPr/>
              <p:nvPr/>
            </p:nvSpPr>
            <p:spPr bwMode="auto">
              <a:xfrm>
                <a:off x="4403724" y="3787783"/>
                <a:ext cx="390525" cy="293689"/>
              </a:xfrm>
              <a:custGeom>
                <a:avLst/>
                <a:gdLst>
                  <a:gd name="T0" fmla="*/ 290513 w 246"/>
                  <a:gd name="T1" fmla="*/ 0 h 185"/>
                  <a:gd name="T2" fmla="*/ 138113 w 246"/>
                  <a:gd name="T3" fmla="*/ 109538 h 185"/>
                  <a:gd name="T4" fmla="*/ 109538 w 246"/>
                  <a:gd name="T5" fmla="*/ 111125 h 185"/>
                  <a:gd name="T6" fmla="*/ 77788 w 246"/>
                  <a:gd name="T7" fmla="*/ 209550 h 185"/>
                  <a:gd name="T8" fmla="*/ 50800 w 246"/>
                  <a:gd name="T9" fmla="*/ 212725 h 185"/>
                  <a:gd name="T10" fmla="*/ 36513 w 246"/>
                  <a:gd name="T11" fmla="*/ 220663 h 185"/>
                  <a:gd name="T12" fmla="*/ 0 w 246"/>
                  <a:gd name="T13" fmla="*/ 222250 h 185"/>
                  <a:gd name="T14" fmla="*/ 3175 w 246"/>
                  <a:gd name="T15" fmla="*/ 238125 h 185"/>
                  <a:gd name="T16" fmla="*/ 12700 w 246"/>
                  <a:gd name="T17" fmla="*/ 250825 h 185"/>
                  <a:gd name="T18" fmla="*/ 25400 w 246"/>
                  <a:gd name="T19" fmla="*/ 250825 h 185"/>
                  <a:gd name="T20" fmla="*/ 28575 w 246"/>
                  <a:gd name="T21" fmla="*/ 268288 h 185"/>
                  <a:gd name="T22" fmla="*/ 49213 w 246"/>
                  <a:gd name="T23" fmla="*/ 285750 h 185"/>
                  <a:gd name="T24" fmla="*/ 53975 w 246"/>
                  <a:gd name="T25" fmla="*/ 293688 h 185"/>
                  <a:gd name="T26" fmla="*/ 73025 w 246"/>
                  <a:gd name="T27" fmla="*/ 290513 h 185"/>
                  <a:gd name="T28" fmla="*/ 84138 w 246"/>
                  <a:gd name="T29" fmla="*/ 288925 h 185"/>
                  <a:gd name="T30" fmla="*/ 95250 w 246"/>
                  <a:gd name="T31" fmla="*/ 258763 h 185"/>
                  <a:gd name="T32" fmla="*/ 112713 w 246"/>
                  <a:gd name="T33" fmla="*/ 244475 h 185"/>
                  <a:gd name="T34" fmla="*/ 150813 w 246"/>
                  <a:gd name="T35" fmla="*/ 249238 h 185"/>
                  <a:gd name="T36" fmla="*/ 171450 w 246"/>
                  <a:gd name="T37" fmla="*/ 268288 h 185"/>
                  <a:gd name="T38" fmla="*/ 195263 w 246"/>
                  <a:gd name="T39" fmla="*/ 268288 h 185"/>
                  <a:gd name="T40" fmla="*/ 215900 w 246"/>
                  <a:gd name="T41" fmla="*/ 274638 h 185"/>
                  <a:gd name="T42" fmla="*/ 233363 w 246"/>
                  <a:gd name="T43" fmla="*/ 271463 h 185"/>
                  <a:gd name="T44" fmla="*/ 246063 w 246"/>
                  <a:gd name="T45" fmla="*/ 254000 h 185"/>
                  <a:gd name="T46" fmla="*/ 292100 w 246"/>
                  <a:gd name="T47" fmla="*/ 263525 h 185"/>
                  <a:gd name="T48" fmla="*/ 328613 w 246"/>
                  <a:gd name="T49" fmla="*/ 250825 h 185"/>
                  <a:gd name="T50" fmla="*/ 334963 w 246"/>
                  <a:gd name="T51" fmla="*/ 217488 h 185"/>
                  <a:gd name="T52" fmla="*/ 377825 w 246"/>
                  <a:gd name="T53" fmla="*/ 169863 h 185"/>
                  <a:gd name="T54" fmla="*/ 379413 w 246"/>
                  <a:gd name="T55" fmla="*/ 98425 h 185"/>
                  <a:gd name="T56" fmla="*/ 390525 w 246"/>
                  <a:gd name="T57" fmla="*/ 77788 h 185"/>
                  <a:gd name="T58" fmla="*/ 371475 w 246"/>
                  <a:gd name="T59" fmla="*/ 52388 h 185"/>
                  <a:gd name="T60" fmla="*/ 358775 w 246"/>
                  <a:gd name="T61" fmla="*/ 17463 h 185"/>
                  <a:gd name="T62" fmla="*/ 290513 w 246"/>
                  <a:gd name="T63" fmla="*/ 0 h 1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6" h="185">
                    <a:moveTo>
                      <a:pt x="183" y="0"/>
                    </a:moveTo>
                    <a:lnTo>
                      <a:pt x="87" y="69"/>
                    </a:lnTo>
                    <a:lnTo>
                      <a:pt x="69" y="70"/>
                    </a:lnTo>
                    <a:lnTo>
                      <a:pt x="49" y="132"/>
                    </a:lnTo>
                    <a:lnTo>
                      <a:pt x="32" y="134"/>
                    </a:lnTo>
                    <a:lnTo>
                      <a:pt x="23" y="139"/>
                    </a:lnTo>
                    <a:lnTo>
                      <a:pt x="0" y="140"/>
                    </a:lnTo>
                    <a:lnTo>
                      <a:pt x="2" y="150"/>
                    </a:lnTo>
                    <a:lnTo>
                      <a:pt x="8" y="158"/>
                    </a:lnTo>
                    <a:lnTo>
                      <a:pt x="16" y="158"/>
                    </a:lnTo>
                    <a:lnTo>
                      <a:pt x="18" y="169"/>
                    </a:lnTo>
                    <a:lnTo>
                      <a:pt x="31" y="180"/>
                    </a:lnTo>
                    <a:lnTo>
                      <a:pt x="34" y="185"/>
                    </a:lnTo>
                    <a:lnTo>
                      <a:pt x="46" y="183"/>
                    </a:lnTo>
                    <a:lnTo>
                      <a:pt x="53" y="182"/>
                    </a:lnTo>
                    <a:lnTo>
                      <a:pt x="60" y="163"/>
                    </a:lnTo>
                    <a:lnTo>
                      <a:pt x="71" y="154"/>
                    </a:lnTo>
                    <a:lnTo>
                      <a:pt x="95" y="157"/>
                    </a:lnTo>
                    <a:lnTo>
                      <a:pt x="108" y="169"/>
                    </a:lnTo>
                    <a:lnTo>
                      <a:pt x="123" y="169"/>
                    </a:lnTo>
                    <a:lnTo>
                      <a:pt x="136" y="173"/>
                    </a:lnTo>
                    <a:lnTo>
                      <a:pt x="147" y="171"/>
                    </a:lnTo>
                    <a:lnTo>
                      <a:pt x="155" y="160"/>
                    </a:lnTo>
                    <a:lnTo>
                      <a:pt x="184" y="166"/>
                    </a:lnTo>
                    <a:lnTo>
                      <a:pt x="207" y="158"/>
                    </a:lnTo>
                    <a:lnTo>
                      <a:pt x="211" y="137"/>
                    </a:lnTo>
                    <a:lnTo>
                      <a:pt x="238" y="107"/>
                    </a:lnTo>
                    <a:lnTo>
                      <a:pt x="239" y="62"/>
                    </a:lnTo>
                    <a:lnTo>
                      <a:pt x="246" y="49"/>
                    </a:lnTo>
                    <a:lnTo>
                      <a:pt x="234" y="33"/>
                    </a:lnTo>
                    <a:lnTo>
                      <a:pt x="226" y="11"/>
                    </a:lnTo>
                    <a:lnTo>
                      <a:pt x="1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8" name="Freeform 276"/>
              <p:cNvSpPr/>
              <p:nvPr/>
            </p:nvSpPr>
            <p:spPr bwMode="auto">
              <a:xfrm>
                <a:off x="4403724" y="3787783"/>
                <a:ext cx="390525" cy="293689"/>
              </a:xfrm>
              <a:custGeom>
                <a:avLst/>
                <a:gdLst>
                  <a:gd name="T0" fmla="*/ 290513 w 246"/>
                  <a:gd name="T1" fmla="*/ 0 h 185"/>
                  <a:gd name="T2" fmla="*/ 138113 w 246"/>
                  <a:gd name="T3" fmla="*/ 109538 h 185"/>
                  <a:gd name="T4" fmla="*/ 109538 w 246"/>
                  <a:gd name="T5" fmla="*/ 111125 h 185"/>
                  <a:gd name="T6" fmla="*/ 77788 w 246"/>
                  <a:gd name="T7" fmla="*/ 209550 h 185"/>
                  <a:gd name="T8" fmla="*/ 50800 w 246"/>
                  <a:gd name="T9" fmla="*/ 212725 h 185"/>
                  <a:gd name="T10" fmla="*/ 36513 w 246"/>
                  <a:gd name="T11" fmla="*/ 220663 h 185"/>
                  <a:gd name="T12" fmla="*/ 0 w 246"/>
                  <a:gd name="T13" fmla="*/ 222250 h 185"/>
                  <a:gd name="T14" fmla="*/ 3175 w 246"/>
                  <a:gd name="T15" fmla="*/ 238125 h 185"/>
                  <a:gd name="T16" fmla="*/ 12700 w 246"/>
                  <a:gd name="T17" fmla="*/ 250825 h 185"/>
                  <a:gd name="T18" fmla="*/ 25400 w 246"/>
                  <a:gd name="T19" fmla="*/ 250825 h 185"/>
                  <a:gd name="T20" fmla="*/ 28575 w 246"/>
                  <a:gd name="T21" fmla="*/ 268288 h 185"/>
                  <a:gd name="T22" fmla="*/ 49213 w 246"/>
                  <a:gd name="T23" fmla="*/ 285750 h 185"/>
                  <a:gd name="T24" fmla="*/ 53975 w 246"/>
                  <a:gd name="T25" fmla="*/ 293688 h 185"/>
                  <a:gd name="T26" fmla="*/ 73025 w 246"/>
                  <a:gd name="T27" fmla="*/ 290513 h 185"/>
                  <a:gd name="T28" fmla="*/ 84138 w 246"/>
                  <a:gd name="T29" fmla="*/ 288925 h 185"/>
                  <a:gd name="T30" fmla="*/ 95250 w 246"/>
                  <a:gd name="T31" fmla="*/ 258763 h 185"/>
                  <a:gd name="T32" fmla="*/ 112713 w 246"/>
                  <a:gd name="T33" fmla="*/ 244475 h 185"/>
                  <a:gd name="T34" fmla="*/ 150813 w 246"/>
                  <a:gd name="T35" fmla="*/ 249238 h 185"/>
                  <a:gd name="T36" fmla="*/ 171450 w 246"/>
                  <a:gd name="T37" fmla="*/ 268288 h 185"/>
                  <a:gd name="T38" fmla="*/ 195263 w 246"/>
                  <a:gd name="T39" fmla="*/ 268288 h 185"/>
                  <a:gd name="T40" fmla="*/ 215900 w 246"/>
                  <a:gd name="T41" fmla="*/ 274638 h 185"/>
                  <a:gd name="T42" fmla="*/ 233363 w 246"/>
                  <a:gd name="T43" fmla="*/ 271463 h 185"/>
                  <a:gd name="T44" fmla="*/ 246063 w 246"/>
                  <a:gd name="T45" fmla="*/ 254000 h 185"/>
                  <a:gd name="T46" fmla="*/ 292100 w 246"/>
                  <a:gd name="T47" fmla="*/ 263525 h 185"/>
                  <a:gd name="T48" fmla="*/ 328613 w 246"/>
                  <a:gd name="T49" fmla="*/ 250825 h 185"/>
                  <a:gd name="T50" fmla="*/ 334963 w 246"/>
                  <a:gd name="T51" fmla="*/ 217488 h 185"/>
                  <a:gd name="T52" fmla="*/ 377825 w 246"/>
                  <a:gd name="T53" fmla="*/ 169863 h 185"/>
                  <a:gd name="T54" fmla="*/ 379413 w 246"/>
                  <a:gd name="T55" fmla="*/ 98425 h 185"/>
                  <a:gd name="T56" fmla="*/ 390525 w 246"/>
                  <a:gd name="T57" fmla="*/ 77788 h 185"/>
                  <a:gd name="T58" fmla="*/ 371475 w 246"/>
                  <a:gd name="T59" fmla="*/ 52388 h 185"/>
                  <a:gd name="T60" fmla="*/ 358775 w 246"/>
                  <a:gd name="T61" fmla="*/ 17463 h 185"/>
                  <a:gd name="T62" fmla="*/ 290513 w 246"/>
                  <a:gd name="T63" fmla="*/ 0 h 1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6" h="185">
                    <a:moveTo>
                      <a:pt x="183" y="0"/>
                    </a:moveTo>
                    <a:lnTo>
                      <a:pt x="87" y="69"/>
                    </a:lnTo>
                    <a:lnTo>
                      <a:pt x="69" y="70"/>
                    </a:lnTo>
                    <a:lnTo>
                      <a:pt x="49" y="132"/>
                    </a:lnTo>
                    <a:lnTo>
                      <a:pt x="32" y="134"/>
                    </a:lnTo>
                    <a:lnTo>
                      <a:pt x="23" y="139"/>
                    </a:lnTo>
                    <a:lnTo>
                      <a:pt x="0" y="140"/>
                    </a:lnTo>
                    <a:lnTo>
                      <a:pt x="2" y="150"/>
                    </a:lnTo>
                    <a:lnTo>
                      <a:pt x="8" y="158"/>
                    </a:lnTo>
                    <a:lnTo>
                      <a:pt x="16" y="158"/>
                    </a:lnTo>
                    <a:lnTo>
                      <a:pt x="18" y="169"/>
                    </a:lnTo>
                    <a:lnTo>
                      <a:pt x="31" y="180"/>
                    </a:lnTo>
                    <a:lnTo>
                      <a:pt x="34" y="185"/>
                    </a:lnTo>
                    <a:lnTo>
                      <a:pt x="46" y="183"/>
                    </a:lnTo>
                    <a:lnTo>
                      <a:pt x="53" y="182"/>
                    </a:lnTo>
                    <a:lnTo>
                      <a:pt x="60" y="163"/>
                    </a:lnTo>
                    <a:lnTo>
                      <a:pt x="71" y="154"/>
                    </a:lnTo>
                    <a:lnTo>
                      <a:pt x="95" y="157"/>
                    </a:lnTo>
                    <a:lnTo>
                      <a:pt x="108" y="169"/>
                    </a:lnTo>
                    <a:lnTo>
                      <a:pt x="123" y="169"/>
                    </a:lnTo>
                    <a:lnTo>
                      <a:pt x="136" y="173"/>
                    </a:lnTo>
                    <a:lnTo>
                      <a:pt x="147" y="171"/>
                    </a:lnTo>
                    <a:lnTo>
                      <a:pt x="155" y="160"/>
                    </a:lnTo>
                    <a:lnTo>
                      <a:pt x="184" y="166"/>
                    </a:lnTo>
                    <a:lnTo>
                      <a:pt x="207" y="158"/>
                    </a:lnTo>
                    <a:lnTo>
                      <a:pt x="211" y="137"/>
                    </a:lnTo>
                    <a:lnTo>
                      <a:pt x="238" y="107"/>
                    </a:lnTo>
                    <a:lnTo>
                      <a:pt x="239" y="62"/>
                    </a:lnTo>
                    <a:lnTo>
                      <a:pt x="246" y="49"/>
                    </a:lnTo>
                    <a:lnTo>
                      <a:pt x="234" y="33"/>
                    </a:lnTo>
                    <a:lnTo>
                      <a:pt x="226" y="11"/>
                    </a:lnTo>
                    <a:lnTo>
                      <a:pt x="18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69" name="Freeform 277"/>
              <p:cNvSpPr/>
              <p:nvPr/>
            </p:nvSpPr>
            <p:spPr bwMode="auto">
              <a:xfrm>
                <a:off x="4579937" y="3402020"/>
                <a:ext cx="100013" cy="192088"/>
              </a:xfrm>
              <a:custGeom>
                <a:avLst/>
                <a:gdLst>
                  <a:gd name="T0" fmla="*/ 17463 w 63"/>
                  <a:gd name="T1" fmla="*/ 14288 h 121"/>
                  <a:gd name="T2" fmla="*/ 19050 w 63"/>
                  <a:gd name="T3" fmla="*/ 38100 h 121"/>
                  <a:gd name="T4" fmla="*/ 20638 w 63"/>
                  <a:gd name="T5" fmla="*/ 46038 h 121"/>
                  <a:gd name="T6" fmla="*/ 19050 w 63"/>
                  <a:gd name="T7" fmla="*/ 69850 h 121"/>
                  <a:gd name="T8" fmla="*/ 0 w 63"/>
                  <a:gd name="T9" fmla="*/ 95250 h 121"/>
                  <a:gd name="T10" fmla="*/ 0 w 63"/>
                  <a:gd name="T11" fmla="*/ 111125 h 121"/>
                  <a:gd name="T12" fmla="*/ 19050 w 63"/>
                  <a:gd name="T13" fmla="*/ 131763 h 121"/>
                  <a:gd name="T14" fmla="*/ 33338 w 63"/>
                  <a:gd name="T15" fmla="*/ 147638 h 121"/>
                  <a:gd name="T16" fmla="*/ 50800 w 63"/>
                  <a:gd name="T17" fmla="*/ 192088 h 121"/>
                  <a:gd name="T18" fmla="*/ 58738 w 63"/>
                  <a:gd name="T19" fmla="*/ 192088 h 121"/>
                  <a:gd name="T20" fmla="*/ 71438 w 63"/>
                  <a:gd name="T21" fmla="*/ 180975 h 121"/>
                  <a:gd name="T22" fmla="*/ 73025 w 63"/>
                  <a:gd name="T23" fmla="*/ 153988 h 121"/>
                  <a:gd name="T24" fmla="*/ 88900 w 63"/>
                  <a:gd name="T25" fmla="*/ 152400 h 121"/>
                  <a:gd name="T26" fmla="*/ 100013 w 63"/>
                  <a:gd name="T27" fmla="*/ 141288 h 121"/>
                  <a:gd name="T28" fmla="*/ 100013 w 63"/>
                  <a:gd name="T29" fmla="*/ 119063 h 121"/>
                  <a:gd name="T30" fmla="*/ 80963 w 63"/>
                  <a:gd name="T31" fmla="*/ 111125 h 121"/>
                  <a:gd name="T32" fmla="*/ 69850 w 63"/>
                  <a:gd name="T33" fmla="*/ 103188 h 121"/>
                  <a:gd name="T34" fmla="*/ 66675 w 63"/>
                  <a:gd name="T35" fmla="*/ 87313 h 121"/>
                  <a:gd name="T36" fmla="*/ 87313 w 63"/>
                  <a:gd name="T37" fmla="*/ 71438 h 121"/>
                  <a:gd name="T38" fmla="*/ 87313 w 63"/>
                  <a:gd name="T39" fmla="*/ 52388 h 121"/>
                  <a:gd name="T40" fmla="*/ 77788 w 63"/>
                  <a:gd name="T41" fmla="*/ 36513 h 121"/>
                  <a:gd name="T42" fmla="*/ 77788 w 63"/>
                  <a:gd name="T43" fmla="*/ 23813 h 121"/>
                  <a:gd name="T44" fmla="*/ 87313 w 63"/>
                  <a:gd name="T45" fmla="*/ 14288 h 121"/>
                  <a:gd name="T46" fmla="*/ 80963 w 63"/>
                  <a:gd name="T47" fmla="*/ 7938 h 121"/>
                  <a:gd name="T48" fmla="*/ 69850 w 63"/>
                  <a:gd name="T49" fmla="*/ 7938 h 121"/>
                  <a:gd name="T50" fmla="*/ 61913 w 63"/>
                  <a:gd name="T51" fmla="*/ 0 h 121"/>
                  <a:gd name="T52" fmla="*/ 44450 w 63"/>
                  <a:gd name="T53" fmla="*/ 4763 h 121"/>
                  <a:gd name="T54" fmla="*/ 34925 w 63"/>
                  <a:gd name="T55" fmla="*/ 12700 h 121"/>
                  <a:gd name="T56" fmla="*/ 17463 w 63"/>
                  <a:gd name="T57" fmla="*/ 14288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120">
                    <a:moveTo>
                      <a:pt x="11" y="9"/>
                    </a:moveTo>
                    <a:lnTo>
                      <a:pt x="12" y="24"/>
                    </a:lnTo>
                    <a:lnTo>
                      <a:pt x="13" y="29"/>
                    </a:lnTo>
                    <a:lnTo>
                      <a:pt x="12" y="44"/>
                    </a:lnTo>
                    <a:lnTo>
                      <a:pt x="0" y="60"/>
                    </a:lnTo>
                    <a:lnTo>
                      <a:pt x="0" y="70"/>
                    </a:lnTo>
                    <a:lnTo>
                      <a:pt x="12" y="83"/>
                    </a:lnTo>
                    <a:lnTo>
                      <a:pt x="21" y="93"/>
                    </a:lnTo>
                    <a:lnTo>
                      <a:pt x="32" y="121"/>
                    </a:lnTo>
                    <a:lnTo>
                      <a:pt x="37" y="121"/>
                    </a:lnTo>
                    <a:lnTo>
                      <a:pt x="45" y="114"/>
                    </a:lnTo>
                    <a:lnTo>
                      <a:pt x="46" y="97"/>
                    </a:lnTo>
                    <a:lnTo>
                      <a:pt x="56" y="96"/>
                    </a:lnTo>
                    <a:lnTo>
                      <a:pt x="63" y="89"/>
                    </a:lnTo>
                    <a:lnTo>
                      <a:pt x="63" y="75"/>
                    </a:lnTo>
                    <a:lnTo>
                      <a:pt x="51" y="70"/>
                    </a:lnTo>
                    <a:lnTo>
                      <a:pt x="44" y="65"/>
                    </a:lnTo>
                    <a:lnTo>
                      <a:pt x="42" y="55"/>
                    </a:lnTo>
                    <a:lnTo>
                      <a:pt x="55" y="45"/>
                    </a:lnTo>
                    <a:lnTo>
                      <a:pt x="55" y="33"/>
                    </a:lnTo>
                    <a:lnTo>
                      <a:pt x="49" y="23"/>
                    </a:lnTo>
                    <a:lnTo>
                      <a:pt x="49" y="15"/>
                    </a:lnTo>
                    <a:lnTo>
                      <a:pt x="55" y="9"/>
                    </a:lnTo>
                    <a:lnTo>
                      <a:pt x="51" y="5"/>
                    </a:lnTo>
                    <a:lnTo>
                      <a:pt x="44" y="5"/>
                    </a:lnTo>
                    <a:lnTo>
                      <a:pt x="39" y="0"/>
                    </a:lnTo>
                    <a:lnTo>
                      <a:pt x="28" y="3"/>
                    </a:lnTo>
                    <a:lnTo>
                      <a:pt x="22" y="8"/>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0" name="Freeform 278"/>
              <p:cNvSpPr/>
              <p:nvPr/>
            </p:nvSpPr>
            <p:spPr bwMode="auto">
              <a:xfrm>
                <a:off x="4114799" y="3446470"/>
                <a:ext cx="257175" cy="220664"/>
              </a:xfrm>
              <a:custGeom>
                <a:avLst/>
                <a:gdLst>
                  <a:gd name="T0" fmla="*/ 0 w 162"/>
                  <a:gd name="T1" fmla="*/ 220663 h 139"/>
                  <a:gd name="T2" fmla="*/ 12700 w 162"/>
                  <a:gd name="T3" fmla="*/ 211138 h 139"/>
                  <a:gd name="T4" fmla="*/ 23813 w 162"/>
                  <a:gd name="T5" fmla="*/ 203200 h 139"/>
                  <a:gd name="T6" fmla="*/ 41275 w 162"/>
                  <a:gd name="T7" fmla="*/ 184150 h 139"/>
                  <a:gd name="T8" fmla="*/ 50800 w 162"/>
                  <a:gd name="T9" fmla="*/ 166688 h 139"/>
                  <a:gd name="T10" fmla="*/ 49213 w 162"/>
                  <a:gd name="T11" fmla="*/ 131763 h 139"/>
                  <a:gd name="T12" fmla="*/ 55563 w 162"/>
                  <a:gd name="T13" fmla="*/ 111125 h 139"/>
                  <a:gd name="T14" fmla="*/ 58738 w 162"/>
                  <a:gd name="T15" fmla="*/ 96838 h 139"/>
                  <a:gd name="T16" fmla="*/ 63500 w 162"/>
                  <a:gd name="T17" fmla="*/ 88900 h 139"/>
                  <a:gd name="T18" fmla="*/ 88900 w 162"/>
                  <a:gd name="T19" fmla="*/ 71438 h 139"/>
                  <a:gd name="T20" fmla="*/ 104775 w 162"/>
                  <a:gd name="T21" fmla="*/ 65088 h 139"/>
                  <a:gd name="T22" fmla="*/ 122238 w 162"/>
                  <a:gd name="T23" fmla="*/ 55563 h 139"/>
                  <a:gd name="T24" fmla="*/ 122238 w 162"/>
                  <a:gd name="T25" fmla="*/ 42863 h 139"/>
                  <a:gd name="T26" fmla="*/ 139700 w 162"/>
                  <a:gd name="T27" fmla="*/ 22225 h 139"/>
                  <a:gd name="T28" fmla="*/ 139700 w 162"/>
                  <a:gd name="T29" fmla="*/ 7938 h 139"/>
                  <a:gd name="T30" fmla="*/ 152400 w 162"/>
                  <a:gd name="T31" fmla="*/ 0 h 139"/>
                  <a:gd name="T32" fmla="*/ 160338 w 162"/>
                  <a:gd name="T33" fmla="*/ 6350 h 139"/>
                  <a:gd name="T34" fmla="*/ 161925 w 162"/>
                  <a:gd name="T35" fmla="*/ 11113 h 139"/>
                  <a:gd name="T36" fmla="*/ 169863 w 162"/>
                  <a:gd name="T37" fmla="*/ 14288 h 139"/>
                  <a:gd name="T38" fmla="*/ 176213 w 162"/>
                  <a:gd name="T39" fmla="*/ 19050 h 139"/>
                  <a:gd name="T40" fmla="*/ 195263 w 162"/>
                  <a:gd name="T41" fmla="*/ 22225 h 139"/>
                  <a:gd name="T42" fmla="*/ 219075 w 162"/>
                  <a:gd name="T43" fmla="*/ 20638 h 139"/>
                  <a:gd name="T44" fmla="*/ 227013 w 162"/>
                  <a:gd name="T45" fmla="*/ 25400 h 139"/>
                  <a:gd name="T46" fmla="*/ 242888 w 162"/>
                  <a:gd name="T47" fmla="*/ 26988 h 139"/>
                  <a:gd name="T48" fmla="*/ 254000 w 162"/>
                  <a:gd name="T49" fmla="*/ 73025 h 139"/>
                  <a:gd name="T50" fmla="*/ 257175 w 162"/>
                  <a:gd name="T51" fmla="*/ 85725 h 139"/>
                  <a:gd name="T52" fmla="*/ 247650 w 162"/>
                  <a:gd name="T53" fmla="*/ 114300 h 139"/>
                  <a:gd name="T54" fmla="*/ 228600 w 162"/>
                  <a:gd name="T55" fmla="*/ 117475 h 139"/>
                  <a:gd name="T56" fmla="*/ 207963 w 162"/>
                  <a:gd name="T57" fmla="*/ 115888 h 139"/>
                  <a:gd name="T58" fmla="*/ 203200 w 162"/>
                  <a:gd name="T59" fmla="*/ 139700 h 139"/>
                  <a:gd name="T60" fmla="*/ 192088 w 162"/>
                  <a:gd name="T61" fmla="*/ 142875 h 139"/>
                  <a:gd name="T62" fmla="*/ 177800 w 162"/>
                  <a:gd name="T63" fmla="*/ 150813 h 139"/>
                  <a:gd name="T64" fmla="*/ 169863 w 162"/>
                  <a:gd name="T65" fmla="*/ 150813 h 139"/>
                  <a:gd name="T66" fmla="*/ 160338 w 162"/>
                  <a:gd name="T67" fmla="*/ 160338 h 139"/>
                  <a:gd name="T68" fmla="*/ 158750 w 162"/>
                  <a:gd name="T69" fmla="*/ 168275 h 139"/>
                  <a:gd name="T70" fmla="*/ 96838 w 162"/>
                  <a:gd name="T71" fmla="*/ 184150 h 139"/>
                  <a:gd name="T72" fmla="*/ 74613 w 162"/>
                  <a:gd name="T73" fmla="*/ 203200 h 139"/>
                  <a:gd name="T74" fmla="*/ 74613 w 162"/>
                  <a:gd name="T75" fmla="*/ 220663 h 139"/>
                  <a:gd name="T76" fmla="*/ 0 w 162"/>
                  <a:gd name="T77" fmla="*/ 220663 h 1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2" h="139">
                    <a:moveTo>
                      <a:pt x="0" y="139"/>
                    </a:moveTo>
                    <a:lnTo>
                      <a:pt x="8" y="133"/>
                    </a:lnTo>
                    <a:lnTo>
                      <a:pt x="15" y="128"/>
                    </a:lnTo>
                    <a:lnTo>
                      <a:pt x="26" y="116"/>
                    </a:lnTo>
                    <a:lnTo>
                      <a:pt x="32" y="105"/>
                    </a:lnTo>
                    <a:lnTo>
                      <a:pt x="31" y="83"/>
                    </a:lnTo>
                    <a:lnTo>
                      <a:pt x="35" y="70"/>
                    </a:lnTo>
                    <a:lnTo>
                      <a:pt x="37" y="61"/>
                    </a:lnTo>
                    <a:lnTo>
                      <a:pt x="40" y="56"/>
                    </a:lnTo>
                    <a:lnTo>
                      <a:pt x="56" y="45"/>
                    </a:lnTo>
                    <a:lnTo>
                      <a:pt x="66" y="41"/>
                    </a:lnTo>
                    <a:lnTo>
                      <a:pt x="77" y="35"/>
                    </a:lnTo>
                    <a:lnTo>
                      <a:pt x="77" y="27"/>
                    </a:lnTo>
                    <a:lnTo>
                      <a:pt x="88" y="14"/>
                    </a:lnTo>
                    <a:lnTo>
                      <a:pt x="88" y="5"/>
                    </a:lnTo>
                    <a:lnTo>
                      <a:pt x="96" y="0"/>
                    </a:lnTo>
                    <a:lnTo>
                      <a:pt x="101" y="4"/>
                    </a:lnTo>
                    <a:lnTo>
                      <a:pt x="102" y="7"/>
                    </a:lnTo>
                    <a:lnTo>
                      <a:pt x="107" y="9"/>
                    </a:lnTo>
                    <a:lnTo>
                      <a:pt x="111" y="12"/>
                    </a:lnTo>
                    <a:lnTo>
                      <a:pt x="123" y="14"/>
                    </a:lnTo>
                    <a:lnTo>
                      <a:pt x="138" y="13"/>
                    </a:lnTo>
                    <a:lnTo>
                      <a:pt x="143" y="16"/>
                    </a:lnTo>
                    <a:lnTo>
                      <a:pt x="153" y="17"/>
                    </a:lnTo>
                    <a:lnTo>
                      <a:pt x="160" y="46"/>
                    </a:lnTo>
                    <a:lnTo>
                      <a:pt x="162" y="54"/>
                    </a:lnTo>
                    <a:lnTo>
                      <a:pt x="156" y="72"/>
                    </a:lnTo>
                    <a:lnTo>
                      <a:pt x="144" y="74"/>
                    </a:lnTo>
                    <a:lnTo>
                      <a:pt x="131" y="73"/>
                    </a:lnTo>
                    <a:lnTo>
                      <a:pt x="128" y="88"/>
                    </a:lnTo>
                    <a:lnTo>
                      <a:pt x="121" y="90"/>
                    </a:lnTo>
                    <a:lnTo>
                      <a:pt x="112" y="95"/>
                    </a:lnTo>
                    <a:lnTo>
                      <a:pt x="107" y="95"/>
                    </a:lnTo>
                    <a:lnTo>
                      <a:pt x="101" y="101"/>
                    </a:lnTo>
                    <a:lnTo>
                      <a:pt x="100" y="106"/>
                    </a:lnTo>
                    <a:lnTo>
                      <a:pt x="61" y="116"/>
                    </a:lnTo>
                    <a:lnTo>
                      <a:pt x="47" y="128"/>
                    </a:lnTo>
                    <a:lnTo>
                      <a:pt x="47" y="139"/>
                    </a:lnTo>
                    <a:lnTo>
                      <a:pt x="0"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1" name="Freeform 279"/>
              <p:cNvSpPr/>
              <p:nvPr/>
            </p:nvSpPr>
            <p:spPr bwMode="auto">
              <a:xfrm>
                <a:off x="3994150" y="4033847"/>
                <a:ext cx="74613" cy="22225"/>
              </a:xfrm>
              <a:custGeom>
                <a:avLst/>
                <a:gdLst>
                  <a:gd name="T0" fmla="*/ 0 w 47"/>
                  <a:gd name="T1" fmla="*/ 20638 h 14"/>
                  <a:gd name="T2" fmla="*/ 3175 w 47"/>
                  <a:gd name="T3" fmla="*/ 7938 h 14"/>
                  <a:gd name="T4" fmla="*/ 0 w 47"/>
                  <a:gd name="T5" fmla="*/ 3175 h 14"/>
                  <a:gd name="T6" fmla="*/ 44450 w 47"/>
                  <a:gd name="T7" fmla="*/ 0 h 14"/>
                  <a:gd name="T8" fmla="*/ 66675 w 47"/>
                  <a:gd name="T9" fmla="*/ 4763 h 14"/>
                  <a:gd name="T10" fmla="*/ 74613 w 47"/>
                  <a:gd name="T11" fmla="*/ 17463 h 14"/>
                  <a:gd name="T12" fmla="*/ 63500 w 47"/>
                  <a:gd name="T13" fmla="*/ 22225 h 14"/>
                  <a:gd name="T14" fmla="*/ 39688 w 47"/>
                  <a:gd name="T15" fmla="*/ 17463 h 14"/>
                  <a:gd name="T16" fmla="*/ 0 w 47"/>
                  <a:gd name="T17" fmla="*/ 2063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14">
                    <a:moveTo>
                      <a:pt x="0" y="13"/>
                    </a:moveTo>
                    <a:lnTo>
                      <a:pt x="2" y="5"/>
                    </a:lnTo>
                    <a:lnTo>
                      <a:pt x="0" y="2"/>
                    </a:lnTo>
                    <a:lnTo>
                      <a:pt x="28" y="0"/>
                    </a:lnTo>
                    <a:lnTo>
                      <a:pt x="42" y="3"/>
                    </a:lnTo>
                    <a:lnTo>
                      <a:pt x="47" y="11"/>
                    </a:lnTo>
                    <a:lnTo>
                      <a:pt x="40" y="14"/>
                    </a:lnTo>
                    <a:lnTo>
                      <a:pt x="25" y="11"/>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2" name="Freeform 280"/>
              <p:cNvSpPr/>
              <p:nvPr/>
            </p:nvSpPr>
            <p:spPr bwMode="auto">
              <a:xfrm>
                <a:off x="3986212" y="3956059"/>
                <a:ext cx="136525" cy="120650"/>
              </a:xfrm>
              <a:custGeom>
                <a:avLst/>
                <a:gdLst>
                  <a:gd name="T0" fmla="*/ 10039 w 68"/>
                  <a:gd name="T1" fmla="*/ 227224 h 60"/>
                  <a:gd name="T2" fmla="*/ 16062 w 68"/>
                  <a:gd name="T3" fmla="*/ 201083 h 60"/>
                  <a:gd name="T4" fmla="*/ 96371 w 68"/>
                  <a:gd name="T5" fmla="*/ 193040 h 60"/>
                  <a:gd name="T6" fmla="*/ 146564 w 68"/>
                  <a:gd name="T7" fmla="*/ 203094 h 60"/>
                  <a:gd name="T8" fmla="*/ 166641 w 68"/>
                  <a:gd name="T9" fmla="*/ 193040 h 60"/>
                  <a:gd name="T10" fmla="*/ 150579 w 68"/>
                  <a:gd name="T11" fmla="*/ 168910 h 60"/>
                  <a:gd name="T12" fmla="*/ 106409 w 68"/>
                  <a:gd name="T13" fmla="*/ 158856 h 60"/>
                  <a:gd name="T14" fmla="*/ 16062 w 68"/>
                  <a:gd name="T15" fmla="*/ 164888 h 60"/>
                  <a:gd name="T16" fmla="*/ 2008 w 68"/>
                  <a:gd name="T17" fmla="*/ 142769 h 60"/>
                  <a:gd name="T18" fmla="*/ 0 w 68"/>
                  <a:gd name="T19" fmla="*/ 108585 h 60"/>
                  <a:gd name="T20" fmla="*/ 16062 w 68"/>
                  <a:gd name="T21" fmla="*/ 76412 h 60"/>
                  <a:gd name="T22" fmla="*/ 32124 w 68"/>
                  <a:gd name="T23" fmla="*/ 12065 h 60"/>
                  <a:gd name="T24" fmla="*/ 70270 w 68"/>
                  <a:gd name="T25" fmla="*/ 0 h 60"/>
                  <a:gd name="T26" fmla="*/ 124479 w 68"/>
                  <a:gd name="T27" fmla="*/ 10054 h 60"/>
                  <a:gd name="T28" fmla="*/ 164633 w 68"/>
                  <a:gd name="T29" fmla="*/ 36195 h 60"/>
                  <a:gd name="T30" fmla="*/ 182703 w 68"/>
                  <a:gd name="T31" fmla="*/ 64347 h 60"/>
                  <a:gd name="T32" fmla="*/ 232896 w 68"/>
                  <a:gd name="T33" fmla="*/ 108585 h 60"/>
                  <a:gd name="T34" fmla="*/ 246950 w 68"/>
                  <a:gd name="T35" fmla="*/ 184997 h 60"/>
                  <a:gd name="T36" fmla="*/ 277065 w 68"/>
                  <a:gd name="T37" fmla="*/ 213148 h 60"/>
                  <a:gd name="T38" fmla="*/ 277065 w 68"/>
                  <a:gd name="T39" fmla="*/ 245322 h 60"/>
                  <a:gd name="T40" fmla="*/ 202780 w 68"/>
                  <a:gd name="T41" fmla="*/ 229235 h 60"/>
                  <a:gd name="T42" fmla="*/ 156602 w 68"/>
                  <a:gd name="T43" fmla="*/ 231246 h 60"/>
                  <a:gd name="T44" fmla="*/ 86332 w 68"/>
                  <a:gd name="T45" fmla="*/ 227224 h 60"/>
                  <a:gd name="T46" fmla="*/ 26100 w 68"/>
                  <a:gd name="T47" fmla="*/ 245322 h 60"/>
                  <a:gd name="T48" fmla="*/ 10039 w 68"/>
                  <a:gd name="T49" fmla="*/ 227224 h 60"/>
                  <a:gd name="T50" fmla="*/ 16062 w 68"/>
                  <a:gd name="T51" fmla="*/ 201083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 h="60">
                    <a:moveTo>
                      <a:pt x="2" y="55"/>
                    </a:moveTo>
                    <a:cubicBezTo>
                      <a:pt x="4" y="49"/>
                      <a:pt x="4" y="49"/>
                      <a:pt x="4" y="49"/>
                    </a:cubicBezTo>
                    <a:cubicBezTo>
                      <a:pt x="24" y="47"/>
                      <a:pt x="24" y="47"/>
                      <a:pt x="24" y="47"/>
                    </a:cubicBezTo>
                    <a:cubicBezTo>
                      <a:pt x="36" y="50"/>
                      <a:pt x="36" y="50"/>
                      <a:pt x="36" y="50"/>
                    </a:cubicBezTo>
                    <a:cubicBezTo>
                      <a:pt x="41" y="47"/>
                      <a:pt x="41" y="47"/>
                      <a:pt x="41" y="47"/>
                    </a:cubicBezTo>
                    <a:cubicBezTo>
                      <a:pt x="37" y="41"/>
                      <a:pt x="37" y="41"/>
                      <a:pt x="37" y="41"/>
                    </a:cubicBezTo>
                    <a:cubicBezTo>
                      <a:pt x="26" y="39"/>
                      <a:pt x="26" y="39"/>
                      <a:pt x="26" y="39"/>
                    </a:cubicBezTo>
                    <a:cubicBezTo>
                      <a:pt x="4" y="40"/>
                      <a:pt x="4" y="40"/>
                      <a:pt x="4" y="40"/>
                    </a:cubicBezTo>
                    <a:cubicBezTo>
                      <a:pt x="1" y="35"/>
                      <a:pt x="1" y="35"/>
                      <a:pt x="1" y="35"/>
                    </a:cubicBezTo>
                    <a:cubicBezTo>
                      <a:pt x="0" y="27"/>
                      <a:pt x="0" y="27"/>
                      <a:pt x="0" y="27"/>
                    </a:cubicBezTo>
                    <a:cubicBezTo>
                      <a:pt x="4" y="19"/>
                      <a:pt x="4" y="19"/>
                      <a:pt x="4" y="19"/>
                    </a:cubicBezTo>
                    <a:cubicBezTo>
                      <a:pt x="8" y="3"/>
                      <a:pt x="8" y="3"/>
                      <a:pt x="8" y="3"/>
                    </a:cubicBezTo>
                    <a:cubicBezTo>
                      <a:pt x="17" y="0"/>
                      <a:pt x="17" y="0"/>
                      <a:pt x="17" y="0"/>
                    </a:cubicBezTo>
                    <a:cubicBezTo>
                      <a:pt x="17" y="0"/>
                      <a:pt x="28" y="1"/>
                      <a:pt x="31" y="2"/>
                    </a:cubicBezTo>
                    <a:cubicBezTo>
                      <a:pt x="33" y="3"/>
                      <a:pt x="40" y="9"/>
                      <a:pt x="40" y="9"/>
                    </a:cubicBezTo>
                    <a:cubicBezTo>
                      <a:pt x="45" y="16"/>
                      <a:pt x="45" y="16"/>
                      <a:pt x="45" y="16"/>
                    </a:cubicBezTo>
                    <a:cubicBezTo>
                      <a:pt x="58" y="27"/>
                      <a:pt x="58" y="27"/>
                      <a:pt x="58" y="27"/>
                    </a:cubicBezTo>
                    <a:cubicBezTo>
                      <a:pt x="61" y="46"/>
                      <a:pt x="61" y="46"/>
                      <a:pt x="61" y="46"/>
                    </a:cubicBezTo>
                    <a:cubicBezTo>
                      <a:pt x="68" y="52"/>
                      <a:pt x="68" y="52"/>
                      <a:pt x="68" y="52"/>
                    </a:cubicBezTo>
                    <a:cubicBezTo>
                      <a:pt x="68" y="60"/>
                      <a:pt x="68" y="60"/>
                      <a:pt x="68" y="60"/>
                    </a:cubicBezTo>
                    <a:cubicBezTo>
                      <a:pt x="50" y="56"/>
                      <a:pt x="50" y="56"/>
                      <a:pt x="50" y="56"/>
                    </a:cubicBezTo>
                    <a:cubicBezTo>
                      <a:pt x="39" y="57"/>
                      <a:pt x="39" y="57"/>
                      <a:pt x="39" y="57"/>
                    </a:cubicBezTo>
                    <a:cubicBezTo>
                      <a:pt x="21" y="55"/>
                      <a:pt x="21" y="55"/>
                      <a:pt x="21" y="55"/>
                    </a:cubicBezTo>
                    <a:cubicBezTo>
                      <a:pt x="6" y="60"/>
                      <a:pt x="6" y="60"/>
                      <a:pt x="6" y="60"/>
                    </a:cubicBezTo>
                    <a:cubicBezTo>
                      <a:pt x="2" y="55"/>
                      <a:pt x="2" y="55"/>
                      <a:pt x="2" y="55"/>
                    </a:cubicBezTo>
                    <a:cubicBezTo>
                      <a:pt x="4" y="49"/>
                      <a:pt x="4" y="49"/>
                      <a:pt x="4"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3" name="Freeform 281"/>
              <p:cNvSpPr/>
              <p:nvPr/>
            </p:nvSpPr>
            <p:spPr bwMode="auto">
              <a:xfrm>
                <a:off x="3981450" y="3684597"/>
                <a:ext cx="307975" cy="325439"/>
              </a:xfrm>
              <a:custGeom>
                <a:avLst/>
                <a:gdLst>
                  <a:gd name="T0" fmla="*/ 441701 w 152"/>
                  <a:gd name="T1" fmla="*/ 0 h 161"/>
                  <a:gd name="T2" fmla="*/ 431570 w 152"/>
                  <a:gd name="T3" fmla="*/ 74790 h 161"/>
                  <a:gd name="T4" fmla="*/ 261374 w 152"/>
                  <a:gd name="T5" fmla="*/ 74790 h 161"/>
                  <a:gd name="T6" fmla="*/ 271504 w 152"/>
                  <a:gd name="T7" fmla="*/ 216285 h 161"/>
                  <a:gd name="T8" fmla="*/ 226929 w 152"/>
                  <a:gd name="T9" fmla="*/ 218306 h 161"/>
                  <a:gd name="T10" fmla="*/ 206667 w 152"/>
                  <a:gd name="T11" fmla="*/ 264797 h 161"/>
                  <a:gd name="T12" fmla="*/ 212746 w 152"/>
                  <a:gd name="T13" fmla="*/ 331502 h 161"/>
                  <a:gd name="T14" fmla="*/ 0 w 152"/>
                  <a:gd name="T15" fmla="*/ 331502 h 161"/>
                  <a:gd name="T16" fmla="*/ 10131 w 152"/>
                  <a:gd name="T17" fmla="*/ 355758 h 161"/>
                  <a:gd name="T18" fmla="*/ 20262 w 152"/>
                  <a:gd name="T19" fmla="*/ 367886 h 161"/>
                  <a:gd name="T20" fmla="*/ 36471 w 152"/>
                  <a:gd name="T21" fmla="*/ 398207 h 161"/>
                  <a:gd name="T22" fmla="*/ 34445 w 152"/>
                  <a:gd name="T23" fmla="*/ 440655 h 161"/>
                  <a:gd name="T24" fmla="*/ 58758 w 152"/>
                  <a:gd name="T25" fmla="*/ 507360 h 161"/>
                  <a:gd name="T26" fmla="*/ 58758 w 152"/>
                  <a:gd name="T27" fmla="*/ 519488 h 161"/>
                  <a:gd name="T28" fmla="*/ 44575 w 152"/>
                  <a:gd name="T29" fmla="*/ 572043 h 161"/>
                  <a:gd name="T30" fmla="*/ 81046 w 152"/>
                  <a:gd name="T31" fmla="*/ 561936 h 161"/>
                  <a:gd name="T32" fmla="*/ 139804 w 152"/>
                  <a:gd name="T33" fmla="*/ 565979 h 161"/>
                  <a:gd name="T34" fmla="*/ 178301 w 152"/>
                  <a:gd name="T35" fmla="*/ 596299 h 161"/>
                  <a:gd name="T36" fmla="*/ 198563 w 152"/>
                  <a:gd name="T37" fmla="*/ 624598 h 161"/>
                  <a:gd name="T38" fmla="*/ 253269 w 152"/>
                  <a:gd name="T39" fmla="*/ 671090 h 161"/>
                  <a:gd name="T40" fmla="*/ 263400 w 152"/>
                  <a:gd name="T41" fmla="*/ 636727 h 161"/>
                  <a:gd name="T42" fmla="*/ 287713 w 152"/>
                  <a:gd name="T43" fmla="*/ 628641 h 161"/>
                  <a:gd name="T44" fmla="*/ 307975 w 152"/>
                  <a:gd name="T45" fmla="*/ 656940 h 161"/>
                  <a:gd name="T46" fmla="*/ 336341 w 152"/>
                  <a:gd name="T47" fmla="*/ 636727 h 161"/>
                  <a:gd name="T48" fmla="*/ 376864 w 152"/>
                  <a:gd name="T49" fmla="*/ 638748 h 161"/>
                  <a:gd name="T50" fmla="*/ 395100 w 152"/>
                  <a:gd name="T51" fmla="*/ 624598 h 161"/>
                  <a:gd name="T52" fmla="*/ 409283 w 152"/>
                  <a:gd name="T53" fmla="*/ 636727 h 161"/>
                  <a:gd name="T54" fmla="*/ 589610 w 152"/>
                  <a:gd name="T55" fmla="*/ 628641 h 161"/>
                  <a:gd name="T56" fmla="*/ 530852 w 152"/>
                  <a:gd name="T57" fmla="*/ 147559 h 161"/>
                  <a:gd name="T58" fmla="*/ 642290 w 152"/>
                  <a:gd name="T59" fmla="*/ 147559 h 161"/>
                  <a:gd name="T60" fmla="*/ 441701 w 152"/>
                  <a:gd name="T61" fmla="*/ 0 h 1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2" h="161">
                    <a:moveTo>
                      <a:pt x="105" y="0"/>
                    </a:moveTo>
                    <a:cubicBezTo>
                      <a:pt x="103" y="18"/>
                      <a:pt x="103" y="18"/>
                      <a:pt x="103" y="18"/>
                    </a:cubicBezTo>
                    <a:cubicBezTo>
                      <a:pt x="62" y="18"/>
                      <a:pt x="62" y="18"/>
                      <a:pt x="62" y="18"/>
                    </a:cubicBezTo>
                    <a:cubicBezTo>
                      <a:pt x="64" y="52"/>
                      <a:pt x="64" y="52"/>
                      <a:pt x="64" y="52"/>
                    </a:cubicBezTo>
                    <a:cubicBezTo>
                      <a:pt x="54" y="53"/>
                      <a:pt x="54" y="53"/>
                      <a:pt x="54" y="53"/>
                    </a:cubicBezTo>
                    <a:cubicBezTo>
                      <a:pt x="49" y="64"/>
                      <a:pt x="49" y="64"/>
                      <a:pt x="49" y="64"/>
                    </a:cubicBezTo>
                    <a:cubicBezTo>
                      <a:pt x="50" y="79"/>
                      <a:pt x="50" y="79"/>
                      <a:pt x="50" y="79"/>
                    </a:cubicBezTo>
                    <a:cubicBezTo>
                      <a:pt x="0" y="79"/>
                      <a:pt x="0" y="79"/>
                      <a:pt x="0" y="79"/>
                    </a:cubicBezTo>
                    <a:cubicBezTo>
                      <a:pt x="2" y="85"/>
                      <a:pt x="2" y="85"/>
                      <a:pt x="2" y="85"/>
                    </a:cubicBezTo>
                    <a:cubicBezTo>
                      <a:pt x="5" y="88"/>
                      <a:pt x="5" y="88"/>
                      <a:pt x="5" y="88"/>
                    </a:cubicBezTo>
                    <a:cubicBezTo>
                      <a:pt x="9" y="96"/>
                      <a:pt x="9" y="96"/>
                      <a:pt x="9" y="96"/>
                    </a:cubicBezTo>
                    <a:cubicBezTo>
                      <a:pt x="8" y="105"/>
                      <a:pt x="8" y="105"/>
                      <a:pt x="8" y="105"/>
                    </a:cubicBezTo>
                    <a:cubicBezTo>
                      <a:pt x="14" y="122"/>
                      <a:pt x="14" y="122"/>
                      <a:pt x="14" y="122"/>
                    </a:cubicBezTo>
                    <a:cubicBezTo>
                      <a:pt x="14" y="125"/>
                      <a:pt x="14" y="125"/>
                      <a:pt x="14" y="125"/>
                    </a:cubicBezTo>
                    <a:cubicBezTo>
                      <a:pt x="10" y="137"/>
                      <a:pt x="10" y="137"/>
                      <a:pt x="10" y="137"/>
                    </a:cubicBezTo>
                    <a:cubicBezTo>
                      <a:pt x="19" y="134"/>
                      <a:pt x="19" y="134"/>
                      <a:pt x="19" y="134"/>
                    </a:cubicBezTo>
                    <a:cubicBezTo>
                      <a:pt x="19" y="134"/>
                      <a:pt x="30" y="135"/>
                      <a:pt x="33" y="136"/>
                    </a:cubicBezTo>
                    <a:cubicBezTo>
                      <a:pt x="35" y="137"/>
                      <a:pt x="42" y="143"/>
                      <a:pt x="42" y="143"/>
                    </a:cubicBezTo>
                    <a:cubicBezTo>
                      <a:pt x="47" y="150"/>
                      <a:pt x="47" y="150"/>
                      <a:pt x="47" y="150"/>
                    </a:cubicBezTo>
                    <a:cubicBezTo>
                      <a:pt x="60" y="161"/>
                      <a:pt x="60" y="161"/>
                      <a:pt x="60" y="161"/>
                    </a:cubicBezTo>
                    <a:cubicBezTo>
                      <a:pt x="63" y="152"/>
                      <a:pt x="63" y="152"/>
                      <a:pt x="63" y="152"/>
                    </a:cubicBezTo>
                    <a:cubicBezTo>
                      <a:pt x="68" y="151"/>
                      <a:pt x="68" y="151"/>
                      <a:pt x="68" y="151"/>
                    </a:cubicBezTo>
                    <a:cubicBezTo>
                      <a:pt x="73" y="157"/>
                      <a:pt x="73" y="157"/>
                      <a:pt x="73" y="157"/>
                    </a:cubicBezTo>
                    <a:cubicBezTo>
                      <a:pt x="80" y="152"/>
                      <a:pt x="80" y="152"/>
                      <a:pt x="80" y="152"/>
                    </a:cubicBezTo>
                    <a:cubicBezTo>
                      <a:pt x="89" y="153"/>
                      <a:pt x="89" y="153"/>
                      <a:pt x="89" y="153"/>
                    </a:cubicBezTo>
                    <a:cubicBezTo>
                      <a:pt x="94" y="150"/>
                      <a:pt x="94" y="150"/>
                      <a:pt x="94" y="150"/>
                    </a:cubicBezTo>
                    <a:cubicBezTo>
                      <a:pt x="97" y="152"/>
                      <a:pt x="97" y="152"/>
                      <a:pt x="97" y="152"/>
                    </a:cubicBezTo>
                    <a:cubicBezTo>
                      <a:pt x="140" y="151"/>
                      <a:pt x="140" y="151"/>
                      <a:pt x="140" y="151"/>
                    </a:cubicBezTo>
                    <a:cubicBezTo>
                      <a:pt x="126" y="35"/>
                      <a:pt x="126" y="35"/>
                      <a:pt x="126" y="35"/>
                    </a:cubicBezTo>
                    <a:cubicBezTo>
                      <a:pt x="152" y="35"/>
                      <a:pt x="152" y="35"/>
                      <a:pt x="152" y="35"/>
                    </a:cubicBez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4" name="Freeform 282"/>
              <p:cNvSpPr/>
              <p:nvPr/>
            </p:nvSpPr>
            <p:spPr bwMode="auto">
              <a:xfrm>
                <a:off x="3981450" y="3667133"/>
                <a:ext cx="212724" cy="176213"/>
              </a:xfrm>
              <a:custGeom>
                <a:avLst/>
                <a:gdLst>
                  <a:gd name="T0" fmla="*/ 0 w 134"/>
                  <a:gd name="T1" fmla="*/ 176213 h 111"/>
                  <a:gd name="T2" fmla="*/ 101600 w 134"/>
                  <a:gd name="T3" fmla="*/ 176213 h 111"/>
                  <a:gd name="T4" fmla="*/ 100013 w 134"/>
                  <a:gd name="T5" fmla="*/ 146050 h 111"/>
                  <a:gd name="T6" fmla="*/ 109538 w 134"/>
                  <a:gd name="T7" fmla="*/ 123825 h 111"/>
                  <a:gd name="T8" fmla="*/ 130175 w 134"/>
                  <a:gd name="T9" fmla="*/ 122238 h 111"/>
                  <a:gd name="T10" fmla="*/ 125413 w 134"/>
                  <a:gd name="T11" fmla="*/ 53975 h 111"/>
                  <a:gd name="T12" fmla="*/ 207963 w 134"/>
                  <a:gd name="T13" fmla="*/ 53975 h 111"/>
                  <a:gd name="T14" fmla="*/ 212725 w 134"/>
                  <a:gd name="T15" fmla="*/ 17463 h 111"/>
                  <a:gd name="T16" fmla="*/ 207963 w 134"/>
                  <a:gd name="T17" fmla="*/ 0 h 111"/>
                  <a:gd name="T18" fmla="*/ 133350 w 134"/>
                  <a:gd name="T19" fmla="*/ 0 h 111"/>
                  <a:gd name="T20" fmla="*/ 127000 w 134"/>
                  <a:gd name="T21" fmla="*/ 3175 h 111"/>
                  <a:gd name="T22" fmla="*/ 115888 w 134"/>
                  <a:gd name="T23" fmla="*/ 4763 h 111"/>
                  <a:gd name="T24" fmla="*/ 101600 w 134"/>
                  <a:gd name="T25" fmla="*/ 11113 h 111"/>
                  <a:gd name="T26" fmla="*/ 82550 w 134"/>
                  <a:gd name="T27" fmla="*/ 39688 h 111"/>
                  <a:gd name="T28" fmla="*/ 79375 w 134"/>
                  <a:gd name="T29" fmla="*/ 47625 h 111"/>
                  <a:gd name="T30" fmla="*/ 71438 w 134"/>
                  <a:gd name="T31" fmla="*/ 49213 h 111"/>
                  <a:gd name="T32" fmla="*/ 58738 w 134"/>
                  <a:gd name="T33" fmla="*/ 65088 h 111"/>
                  <a:gd name="T34" fmla="*/ 52388 w 134"/>
                  <a:gd name="T35" fmla="*/ 87313 h 111"/>
                  <a:gd name="T36" fmla="*/ 36513 w 134"/>
                  <a:gd name="T37" fmla="*/ 109538 h 111"/>
                  <a:gd name="T38" fmla="*/ 15875 w 134"/>
                  <a:gd name="T39" fmla="*/ 142875 h 111"/>
                  <a:gd name="T40" fmla="*/ 0 w 134"/>
                  <a:gd name="T41" fmla="*/ 176213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4" h="110">
                    <a:moveTo>
                      <a:pt x="0" y="111"/>
                    </a:moveTo>
                    <a:lnTo>
                      <a:pt x="64" y="111"/>
                    </a:lnTo>
                    <a:lnTo>
                      <a:pt x="63" y="92"/>
                    </a:lnTo>
                    <a:lnTo>
                      <a:pt x="69" y="78"/>
                    </a:lnTo>
                    <a:lnTo>
                      <a:pt x="82" y="77"/>
                    </a:lnTo>
                    <a:lnTo>
                      <a:pt x="79" y="34"/>
                    </a:lnTo>
                    <a:lnTo>
                      <a:pt x="131" y="34"/>
                    </a:lnTo>
                    <a:lnTo>
                      <a:pt x="134" y="11"/>
                    </a:lnTo>
                    <a:lnTo>
                      <a:pt x="131" y="0"/>
                    </a:lnTo>
                    <a:lnTo>
                      <a:pt x="84" y="0"/>
                    </a:lnTo>
                    <a:lnTo>
                      <a:pt x="80" y="2"/>
                    </a:lnTo>
                    <a:lnTo>
                      <a:pt x="73" y="3"/>
                    </a:lnTo>
                    <a:lnTo>
                      <a:pt x="64" y="7"/>
                    </a:lnTo>
                    <a:lnTo>
                      <a:pt x="52" y="25"/>
                    </a:lnTo>
                    <a:lnTo>
                      <a:pt x="50" y="30"/>
                    </a:lnTo>
                    <a:lnTo>
                      <a:pt x="45" y="31"/>
                    </a:lnTo>
                    <a:lnTo>
                      <a:pt x="37" y="41"/>
                    </a:lnTo>
                    <a:lnTo>
                      <a:pt x="33" y="55"/>
                    </a:lnTo>
                    <a:lnTo>
                      <a:pt x="23" y="69"/>
                    </a:lnTo>
                    <a:lnTo>
                      <a:pt x="10" y="9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5" name="Freeform 283"/>
              <p:cNvSpPr/>
              <p:nvPr/>
            </p:nvSpPr>
            <p:spPr bwMode="auto">
              <a:xfrm>
                <a:off x="3997324" y="4067184"/>
                <a:ext cx="66675" cy="33338"/>
              </a:xfrm>
              <a:custGeom>
                <a:avLst/>
                <a:gdLst>
                  <a:gd name="T0" fmla="*/ 33338 w 42"/>
                  <a:gd name="T1" fmla="*/ 33338 h 21"/>
                  <a:gd name="T2" fmla="*/ 25400 w 42"/>
                  <a:gd name="T3" fmla="*/ 22225 h 21"/>
                  <a:gd name="T4" fmla="*/ 11113 w 42"/>
                  <a:gd name="T5" fmla="*/ 14288 h 21"/>
                  <a:gd name="T6" fmla="*/ 0 w 42"/>
                  <a:gd name="T7" fmla="*/ 9525 h 21"/>
                  <a:gd name="T8" fmla="*/ 30163 w 42"/>
                  <a:gd name="T9" fmla="*/ 0 h 21"/>
                  <a:gd name="T10" fmla="*/ 66675 w 42"/>
                  <a:gd name="T11" fmla="*/ 3175 h 21"/>
                  <a:gd name="T12" fmla="*/ 65088 w 42"/>
                  <a:gd name="T13" fmla="*/ 25400 h 21"/>
                  <a:gd name="T14" fmla="*/ 49213 w 42"/>
                  <a:gd name="T15" fmla="*/ 30163 h 21"/>
                  <a:gd name="T16" fmla="*/ 33338 w 42"/>
                  <a:gd name="T17" fmla="*/ 33338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21">
                    <a:moveTo>
                      <a:pt x="21" y="21"/>
                    </a:moveTo>
                    <a:lnTo>
                      <a:pt x="16" y="14"/>
                    </a:lnTo>
                    <a:lnTo>
                      <a:pt x="7" y="9"/>
                    </a:lnTo>
                    <a:lnTo>
                      <a:pt x="0" y="6"/>
                    </a:lnTo>
                    <a:lnTo>
                      <a:pt x="19" y="0"/>
                    </a:lnTo>
                    <a:lnTo>
                      <a:pt x="42" y="2"/>
                    </a:lnTo>
                    <a:lnTo>
                      <a:pt x="41" y="16"/>
                    </a:lnTo>
                    <a:lnTo>
                      <a:pt x="31" y="19"/>
                    </a:ln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6" name="Freeform 284"/>
              <p:cNvSpPr/>
              <p:nvPr/>
            </p:nvSpPr>
            <p:spPr bwMode="auto">
              <a:xfrm>
                <a:off x="4030662" y="4068772"/>
                <a:ext cx="179388" cy="127000"/>
              </a:xfrm>
              <a:custGeom>
                <a:avLst/>
                <a:gdLst>
                  <a:gd name="T0" fmla="*/ 41275 w 113"/>
                  <a:gd name="T1" fmla="*/ 80963 h 80"/>
                  <a:gd name="T2" fmla="*/ 4763 w 113"/>
                  <a:gd name="T3" fmla="*/ 41275 h 80"/>
                  <a:gd name="T4" fmla="*/ 0 w 113"/>
                  <a:gd name="T5" fmla="*/ 31750 h 80"/>
                  <a:gd name="T6" fmla="*/ 15875 w 113"/>
                  <a:gd name="T7" fmla="*/ 28575 h 80"/>
                  <a:gd name="T8" fmla="*/ 31750 w 113"/>
                  <a:gd name="T9" fmla="*/ 23813 h 80"/>
                  <a:gd name="T10" fmla="*/ 33338 w 113"/>
                  <a:gd name="T11" fmla="*/ 1588 h 80"/>
                  <a:gd name="T12" fmla="*/ 55563 w 113"/>
                  <a:gd name="T13" fmla="*/ 0 h 80"/>
                  <a:gd name="T14" fmla="*/ 92075 w 113"/>
                  <a:gd name="T15" fmla="*/ 7938 h 80"/>
                  <a:gd name="T16" fmla="*/ 119063 w 113"/>
                  <a:gd name="T17" fmla="*/ 20638 h 80"/>
                  <a:gd name="T18" fmla="*/ 136525 w 113"/>
                  <a:gd name="T19" fmla="*/ 19050 h 80"/>
                  <a:gd name="T20" fmla="*/ 142875 w 113"/>
                  <a:gd name="T21" fmla="*/ 9525 h 80"/>
                  <a:gd name="T22" fmla="*/ 155575 w 113"/>
                  <a:gd name="T23" fmla="*/ 22225 h 80"/>
                  <a:gd name="T24" fmla="*/ 173038 w 113"/>
                  <a:gd name="T25" fmla="*/ 58738 h 80"/>
                  <a:gd name="T26" fmla="*/ 179388 w 113"/>
                  <a:gd name="T27" fmla="*/ 92075 h 80"/>
                  <a:gd name="T28" fmla="*/ 171450 w 113"/>
                  <a:gd name="T29" fmla="*/ 117475 h 80"/>
                  <a:gd name="T30" fmla="*/ 165100 w 113"/>
                  <a:gd name="T31" fmla="*/ 127000 h 80"/>
                  <a:gd name="T32" fmla="*/ 142875 w 113"/>
                  <a:gd name="T33" fmla="*/ 122238 h 80"/>
                  <a:gd name="T34" fmla="*/ 134938 w 113"/>
                  <a:gd name="T35" fmla="*/ 115888 h 80"/>
                  <a:gd name="T36" fmla="*/ 117475 w 113"/>
                  <a:gd name="T37" fmla="*/ 104775 h 80"/>
                  <a:gd name="T38" fmla="*/ 114300 w 113"/>
                  <a:gd name="T39" fmla="*/ 96838 h 80"/>
                  <a:gd name="T40" fmla="*/ 103188 w 113"/>
                  <a:gd name="T41" fmla="*/ 101600 h 80"/>
                  <a:gd name="T42" fmla="*/ 96838 w 113"/>
                  <a:gd name="T43" fmla="*/ 92075 h 80"/>
                  <a:gd name="T44" fmla="*/ 100013 w 113"/>
                  <a:gd name="T45" fmla="*/ 74613 h 80"/>
                  <a:gd name="T46" fmla="*/ 88900 w 113"/>
                  <a:gd name="T47" fmla="*/ 68263 h 80"/>
                  <a:gd name="T48" fmla="*/ 63500 w 113"/>
                  <a:gd name="T49" fmla="*/ 68263 h 80"/>
                  <a:gd name="T50" fmla="*/ 41275 w 113"/>
                  <a:gd name="T51" fmla="*/ 80963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3" h="80">
                    <a:moveTo>
                      <a:pt x="26" y="51"/>
                    </a:moveTo>
                    <a:lnTo>
                      <a:pt x="3" y="26"/>
                    </a:lnTo>
                    <a:lnTo>
                      <a:pt x="0" y="20"/>
                    </a:lnTo>
                    <a:lnTo>
                      <a:pt x="10" y="18"/>
                    </a:lnTo>
                    <a:lnTo>
                      <a:pt x="20" y="15"/>
                    </a:lnTo>
                    <a:lnTo>
                      <a:pt x="21" y="1"/>
                    </a:lnTo>
                    <a:lnTo>
                      <a:pt x="35" y="0"/>
                    </a:lnTo>
                    <a:lnTo>
                      <a:pt x="58" y="5"/>
                    </a:lnTo>
                    <a:lnTo>
                      <a:pt x="75" y="13"/>
                    </a:lnTo>
                    <a:lnTo>
                      <a:pt x="86" y="12"/>
                    </a:lnTo>
                    <a:lnTo>
                      <a:pt x="90" y="6"/>
                    </a:lnTo>
                    <a:lnTo>
                      <a:pt x="98" y="14"/>
                    </a:lnTo>
                    <a:lnTo>
                      <a:pt x="109" y="37"/>
                    </a:lnTo>
                    <a:lnTo>
                      <a:pt x="113" y="58"/>
                    </a:lnTo>
                    <a:lnTo>
                      <a:pt x="108" y="74"/>
                    </a:lnTo>
                    <a:lnTo>
                      <a:pt x="104" y="80"/>
                    </a:lnTo>
                    <a:lnTo>
                      <a:pt x="90" y="77"/>
                    </a:lnTo>
                    <a:lnTo>
                      <a:pt x="85" y="73"/>
                    </a:lnTo>
                    <a:lnTo>
                      <a:pt x="74" y="66"/>
                    </a:lnTo>
                    <a:lnTo>
                      <a:pt x="72" y="61"/>
                    </a:lnTo>
                    <a:lnTo>
                      <a:pt x="65" y="64"/>
                    </a:lnTo>
                    <a:lnTo>
                      <a:pt x="61" y="58"/>
                    </a:lnTo>
                    <a:lnTo>
                      <a:pt x="63" y="47"/>
                    </a:lnTo>
                    <a:lnTo>
                      <a:pt x="56" y="43"/>
                    </a:lnTo>
                    <a:lnTo>
                      <a:pt x="40" y="43"/>
                    </a:lnTo>
                    <a:lnTo>
                      <a:pt x="2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7" name="Freeform 285"/>
              <p:cNvSpPr/>
              <p:nvPr/>
            </p:nvSpPr>
            <p:spPr bwMode="auto">
              <a:xfrm>
                <a:off x="4071938" y="4137034"/>
                <a:ext cx="76200" cy="71438"/>
              </a:xfrm>
              <a:custGeom>
                <a:avLst/>
                <a:gdLst>
                  <a:gd name="T0" fmla="*/ 53975 w 48"/>
                  <a:gd name="T1" fmla="*/ 71438 h 45"/>
                  <a:gd name="T2" fmla="*/ 17463 w 48"/>
                  <a:gd name="T3" fmla="*/ 57150 h 45"/>
                  <a:gd name="T4" fmla="*/ 11113 w 48"/>
                  <a:gd name="T5" fmla="*/ 33338 h 45"/>
                  <a:gd name="T6" fmla="*/ 0 w 48"/>
                  <a:gd name="T7" fmla="*/ 12700 h 45"/>
                  <a:gd name="T8" fmla="*/ 22225 w 48"/>
                  <a:gd name="T9" fmla="*/ 0 h 45"/>
                  <a:gd name="T10" fmla="*/ 47625 w 48"/>
                  <a:gd name="T11" fmla="*/ 0 h 45"/>
                  <a:gd name="T12" fmla="*/ 58738 w 48"/>
                  <a:gd name="T13" fmla="*/ 6350 h 45"/>
                  <a:gd name="T14" fmla="*/ 55563 w 48"/>
                  <a:gd name="T15" fmla="*/ 23813 h 45"/>
                  <a:gd name="T16" fmla="*/ 61913 w 48"/>
                  <a:gd name="T17" fmla="*/ 33338 h 45"/>
                  <a:gd name="T18" fmla="*/ 73025 w 48"/>
                  <a:gd name="T19" fmla="*/ 28575 h 45"/>
                  <a:gd name="T20" fmla="*/ 76200 w 48"/>
                  <a:gd name="T21" fmla="*/ 36513 h 45"/>
                  <a:gd name="T22" fmla="*/ 53975 w 48"/>
                  <a:gd name="T23" fmla="*/ 71438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45">
                    <a:moveTo>
                      <a:pt x="34" y="45"/>
                    </a:moveTo>
                    <a:lnTo>
                      <a:pt x="11" y="36"/>
                    </a:lnTo>
                    <a:lnTo>
                      <a:pt x="7" y="21"/>
                    </a:lnTo>
                    <a:lnTo>
                      <a:pt x="0" y="8"/>
                    </a:lnTo>
                    <a:lnTo>
                      <a:pt x="14" y="0"/>
                    </a:lnTo>
                    <a:lnTo>
                      <a:pt x="30" y="0"/>
                    </a:lnTo>
                    <a:lnTo>
                      <a:pt x="37" y="4"/>
                    </a:lnTo>
                    <a:lnTo>
                      <a:pt x="35" y="15"/>
                    </a:lnTo>
                    <a:lnTo>
                      <a:pt x="39" y="21"/>
                    </a:lnTo>
                    <a:lnTo>
                      <a:pt x="46" y="18"/>
                    </a:lnTo>
                    <a:lnTo>
                      <a:pt x="48" y="23"/>
                    </a:lnTo>
                    <a:lnTo>
                      <a:pt x="34"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8" name="Freeform 286"/>
              <p:cNvSpPr/>
              <p:nvPr/>
            </p:nvSpPr>
            <p:spPr bwMode="auto">
              <a:xfrm>
                <a:off x="4468812" y="4032259"/>
                <a:ext cx="279400" cy="234951"/>
              </a:xfrm>
              <a:custGeom>
                <a:avLst/>
                <a:gdLst>
                  <a:gd name="T0" fmla="*/ 263525 w 176"/>
                  <a:gd name="T1" fmla="*/ 6350 h 148"/>
                  <a:gd name="T2" fmla="*/ 273050 w 176"/>
                  <a:gd name="T3" fmla="*/ 15875 h 148"/>
                  <a:gd name="T4" fmla="*/ 276225 w 176"/>
                  <a:gd name="T5" fmla="*/ 28575 h 148"/>
                  <a:gd name="T6" fmla="*/ 279400 w 176"/>
                  <a:gd name="T7" fmla="*/ 66675 h 148"/>
                  <a:gd name="T8" fmla="*/ 266700 w 176"/>
                  <a:gd name="T9" fmla="*/ 73025 h 148"/>
                  <a:gd name="T10" fmla="*/ 247650 w 176"/>
                  <a:gd name="T11" fmla="*/ 107950 h 148"/>
                  <a:gd name="T12" fmla="*/ 231775 w 176"/>
                  <a:gd name="T13" fmla="*/ 123825 h 148"/>
                  <a:gd name="T14" fmla="*/ 220663 w 176"/>
                  <a:gd name="T15" fmla="*/ 168275 h 148"/>
                  <a:gd name="T16" fmla="*/ 206375 w 176"/>
                  <a:gd name="T17" fmla="*/ 182563 h 148"/>
                  <a:gd name="T18" fmla="*/ 195263 w 176"/>
                  <a:gd name="T19" fmla="*/ 168275 h 148"/>
                  <a:gd name="T20" fmla="*/ 176213 w 176"/>
                  <a:gd name="T21" fmla="*/ 168275 h 148"/>
                  <a:gd name="T22" fmla="*/ 146050 w 176"/>
                  <a:gd name="T23" fmla="*/ 204788 h 148"/>
                  <a:gd name="T24" fmla="*/ 138113 w 176"/>
                  <a:gd name="T25" fmla="*/ 234950 h 148"/>
                  <a:gd name="T26" fmla="*/ 82550 w 176"/>
                  <a:gd name="T27" fmla="*/ 233363 h 148"/>
                  <a:gd name="T28" fmla="*/ 69850 w 176"/>
                  <a:gd name="T29" fmla="*/ 231775 h 148"/>
                  <a:gd name="T30" fmla="*/ 63500 w 176"/>
                  <a:gd name="T31" fmla="*/ 214313 h 148"/>
                  <a:gd name="T32" fmla="*/ 30163 w 176"/>
                  <a:gd name="T33" fmla="*/ 188913 h 148"/>
                  <a:gd name="T34" fmla="*/ 4763 w 176"/>
                  <a:gd name="T35" fmla="*/ 188913 h 148"/>
                  <a:gd name="T36" fmla="*/ 0 w 176"/>
                  <a:gd name="T37" fmla="*/ 123825 h 148"/>
                  <a:gd name="T38" fmla="*/ 19050 w 176"/>
                  <a:gd name="T39" fmla="*/ 104775 h 148"/>
                  <a:gd name="T40" fmla="*/ 20638 w 176"/>
                  <a:gd name="T41" fmla="*/ 68263 h 148"/>
                  <a:gd name="T42" fmla="*/ 7938 w 176"/>
                  <a:gd name="T43" fmla="*/ 46038 h 148"/>
                  <a:gd name="T44" fmla="*/ 19050 w 176"/>
                  <a:gd name="T45" fmla="*/ 44450 h 148"/>
                  <a:gd name="T46" fmla="*/ 30163 w 176"/>
                  <a:gd name="T47" fmla="*/ 14288 h 148"/>
                  <a:gd name="T48" fmla="*/ 47625 w 176"/>
                  <a:gd name="T49" fmla="*/ 0 h 148"/>
                  <a:gd name="T50" fmla="*/ 85725 w 176"/>
                  <a:gd name="T51" fmla="*/ 4763 h 148"/>
                  <a:gd name="T52" fmla="*/ 106363 w 176"/>
                  <a:gd name="T53" fmla="*/ 23813 h 148"/>
                  <a:gd name="T54" fmla="*/ 130175 w 176"/>
                  <a:gd name="T55" fmla="*/ 23813 h 148"/>
                  <a:gd name="T56" fmla="*/ 150813 w 176"/>
                  <a:gd name="T57" fmla="*/ 30163 h 148"/>
                  <a:gd name="T58" fmla="*/ 168275 w 176"/>
                  <a:gd name="T59" fmla="*/ 26988 h 148"/>
                  <a:gd name="T60" fmla="*/ 180975 w 176"/>
                  <a:gd name="T61" fmla="*/ 9525 h 148"/>
                  <a:gd name="T62" fmla="*/ 227013 w 176"/>
                  <a:gd name="T63" fmla="*/ 19050 h 148"/>
                  <a:gd name="T64" fmla="*/ 263525 w 176"/>
                  <a:gd name="T65" fmla="*/ 6350 h 1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6" h="148">
                    <a:moveTo>
                      <a:pt x="166" y="4"/>
                    </a:moveTo>
                    <a:lnTo>
                      <a:pt x="172" y="10"/>
                    </a:lnTo>
                    <a:lnTo>
                      <a:pt x="174" y="18"/>
                    </a:lnTo>
                    <a:lnTo>
                      <a:pt x="176" y="42"/>
                    </a:lnTo>
                    <a:lnTo>
                      <a:pt x="168" y="46"/>
                    </a:lnTo>
                    <a:lnTo>
                      <a:pt x="156" y="68"/>
                    </a:lnTo>
                    <a:lnTo>
                      <a:pt x="146" y="78"/>
                    </a:lnTo>
                    <a:lnTo>
                      <a:pt x="139" y="106"/>
                    </a:lnTo>
                    <a:lnTo>
                      <a:pt x="130" y="115"/>
                    </a:lnTo>
                    <a:lnTo>
                      <a:pt x="123" y="106"/>
                    </a:lnTo>
                    <a:lnTo>
                      <a:pt x="111" y="106"/>
                    </a:lnTo>
                    <a:lnTo>
                      <a:pt x="92" y="129"/>
                    </a:lnTo>
                    <a:lnTo>
                      <a:pt x="87" y="148"/>
                    </a:lnTo>
                    <a:lnTo>
                      <a:pt x="52" y="147"/>
                    </a:lnTo>
                    <a:lnTo>
                      <a:pt x="44" y="146"/>
                    </a:lnTo>
                    <a:lnTo>
                      <a:pt x="40" y="135"/>
                    </a:lnTo>
                    <a:lnTo>
                      <a:pt x="19" y="119"/>
                    </a:lnTo>
                    <a:lnTo>
                      <a:pt x="3" y="119"/>
                    </a:lnTo>
                    <a:lnTo>
                      <a:pt x="0" y="78"/>
                    </a:lnTo>
                    <a:lnTo>
                      <a:pt x="12" y="66"/>
                    </a:lnTo>
                    <a:lnTo>
                      <a:pt x="13" y="43"/>
                    </a:lnTo>
                    <a:lnTo>
                      <a:pt x="5" y="29"/>
                    </a:lnTo>
                    <a:lnTo>
                      <a:pt x="12" y="28"/>
                    </a:lnTo>
                    <a:lnTo>
                      <a:pt x="19" y="9"/>
                    </a:lnTo>
                    <a:lnTo>
                      <a:pt x="30" y="0"/>
                    </a:lnTo>
                    <a:lnTo>
                      <a:pt x="54" y="3"/>
                    </a:lnTo>
                    <a:lnTo>
                      <a:pt x="67" y="15"/>
                    </a:lnTo>
                    <a:lnTo>
                      <a:pt x="82" y="15"/>
                    </a:lnTo>
                    <a:lnTo>
                      <a:pt x="95" y="19"/>
                    </a:lnTo>
                    <a:lnTo>
                      <a:pt x="106" y="17"/>
                    </a:lnTo>
                    <a:lnTo>
                      <a:pt x="114" y="6"/>
                    </a:lnTo>
                    <a:lnTo>
                      <a:pt x="143" y="12"/>
                    </a:lnTo>
                    <a:lnTo>
                      <a:pt x="16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79" name="Freeform 287"/>
              <p:cNvSpPr/>
              <p:nvPr/>
            </p:nvSpPr>
            <p:spPr bwMode="auto">
              <a:xfrm>
                <a:off x="4418012" y="4078297"/>
                <a:ext cx="71438" cy="146050"/>
              </a:xfrm>
              <a:custGeom>
                <a:avLst/>
                <a:gdLst>
                  <a:gd name="T0" fmla="*/ 0 w 45"/>
                  <a:gd name="T1" fmla="*/ 33338 h 92"/>
                  <a:gd name="T2" fmla="*/ 42863 w 45"/>
                  <a:gd name="T3" fmla="*/ 9525 h 92"/>
                  <a:gd name="T4" fmla="*/ 39688 w 45"/>
                  <a:gd name="T5" fmla="*/ 3175 h 92"/>
                  <a:gd name="T6" fmla="*/ 58738 w 45"/>
                  <a:gd name="T7" fmla="*/ 0 h 92"/>
                  <a:gd name="T8" fmla="*/ 71438 w 45"/>
                  <a:gd name="T9" fmla="*/ 22225 h 92"/>
                  <a:gd name="T10" fmla="*/ 69850 w 45"/>
                  <a:gd name="T11" fmla="*/ 58738 h 92"/>
                  <a:gd name="T12" fmla="*/ 50800 w 45"/>
                  <a:gd name="T13" fmla="*/ 77788 h 92"/>
                  <a:gd name="T14" fmla="*/ 55563 w 45"/>
                  <a:gd name="T15" fmla="*/ 142875 h 92"/>
                  <a:gd name="T16" fmla="*/ 25400 w 45"/>
                  <a:gd name="T17" fmla="*/ 146050 h 92"/>
                  <a:gd name="T18" fmla="*/ 25400 w 45"/>
                  <a:gd name="T19" fmla="*/ 77788 h 92"/>
                  <a:gd name="T20" fmla="*/ 14288 w 45"/>
                  <a:gd name="T21" fmla="*/ 57150 h 92"/>
                  <a:gd name="T22" fmla="*/ 3175 w 45"/>
                  <a:gd name="T23" fmla="*/ 46038 h 92"/>
                  <a:gd name="T24" fmla="*/ 0 w 45"/>
                  <a:gd name="T25" fmla="*/ 33338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92">
                    <a:moveTo>
                      <a:pt x="0" y="21"/>
                    </a:moveTo>
                    <a:lnTo>
                      <a:pt x="27" y="6"/>
                    </a:lnTo>
                    <a:lnTo>
                      <a:pt x="25" y="2"/>
                    </a:lnTo>
                    <a:lnTo>
                      <a:pt x="37" y="0"/>
                    </a:lnTo>
                    <a:lnTo>
                      <a:pt x="45" y="14"/>
                    </a:lnTo>
                    <a:lnTo>
                      <a:pt x="44" y="37"/>
                    </a:lnTo>
                    <a:lnTo>
                      <a:pt x="32" y="49"/>
                    </a:lnTo>
                    <a:lnTo>
                      <a:pt x="35" y="90"/>
                    </a:lnTo>
                    <a:lnTo>
                      <a:pt x="16" y="92"/>
                    </a:lnTo>
                    <a:lnTo>
                      <a:pt x="16" y="49"/>
                    </a:lnTo>
                    <a:lnTo>
                      <a:pt x="9" y="36"/>
                    </a:lnTo>
                    <a:lnTo>
                      <a:pt x="2" y="29"/>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0" name="Freeform 288"/>
              <p:cNvSpPr/>
              <p:nvPr/>
            </p:nvSpPr>
            <p:spPr bwMode="auto">
              <a:xfrm>
                <a:off x="4402137" y="4105284"/>
                <a:ext cx="41275" cy="127000"/>
              </a:xfrm>
              <a:custGeom>
                <a:avLst/>
                <a:gdLst>
                  <a:gd name="T0" fmla="*/ 15875 w 26"/>
                  <a:gd name="T1" fmla="*/ 6350 h 80"/>
                  <a:gd name="T2" fmla="*/ 19050 w 26"/>
                  <a:gd name="T3" fmla="*/ 19050 h 80"/>
                  <a:gd name="T4" fmla="*/ 30163 w 26"/>
                  <a:gd name="T5" fmla="*/ 30163 h 80"/>
                  <a:gd name="T6" fmla="*/ 41275 w 26"/>
                  <a:gd name="T7" fmla="*/ 50800 h 80"/>
                  <a:gd name="T8" fmla="*/ 41275 w 26"/>
                  <a:gd name="T9" fmla="*/ 119063 h 80"/>
                  <a:gd name="T10" fmla="*/ 14288 w 26"/>
                  <a:gd name="T11" fmla="*/ 127000 h 80"/>
                  <a:gd name="T12" fmla="*/ 11113 w 26"/>
                  <a:gd name="T13" fmla="*/ 111125 h 80"/>
                  <a:gd name="T14" fmla="*/ 11113 w 26"/>
                  <a:gd name="T15" fmla="*/ 96838 h 80"/>
                  <a:gd name="T16" fmla="*/ 11113 w 26"/>
                  <a:gd name="T17" fmla="*/ 85725 h 80"/>
                  <a:gd name="T18" fmla="*/ 4763 w 26"/>
                  <a:gd name="T19" fmla="*/ 73025 h 80"/>
                  <a:gd name="T20" fmla="*/ 1588 w 26"/>
                  <a:gd name="T21" fmla="*/ 28575 h 80"/>
                  <a:gd name="T22" fmla="*/ 0 w 26"/>
                  <a:gd name="T23" fmla="*/ 0 h 80"/>
                  <a:gd name="T24" fmla="*/ 15875 w 26"/>
                  <a:gd name="T25" fmla="*/ 635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80">
                    <a:moveTo>
                      <a:pt x="10" y="4"/>
                    </a:moveTo>
                    <a:lnTo>
                      <a:pt x="12" y="12"/>
                    </a:lnTo>
                    <a:lnTo>
                      <a:pt x="19" y="19"/>
                    </a:lnTo>
                    <a:lnTo>
                      <a:pt x="26" y="32"/>
                    </a:lnTo>
                    <a:lnTo>
                      <a:pt x="26" y="75"/>
                    </a:lnTo>
                    <a:lnTo>
                      <a:pt x="9" y="80"/>
                    </a:lnTo>
                    <a:lnTo>
                      <a:pt x="7" y="70"/>
                    </a:lnTo>
                    <a:lnTo>
                      <a:pt x="7" y="61"/>
                    </a:lnTo>
                    <a:lnTo>
                      <a:pt x="7" y="54"/>
                    </a:lnTo>
                    <a:lnTo>
                      <a:pt x="3" y="46"/>
                    </a:lnTo>
                    <a:lnTo>
                      <a:pt x="1" y="18"/>
                    </a:lnTo>
                    <a:lnTo>
                      <a:pt x="0" y="0"/>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1" name="Freeform 289"/>
              <p:cNvSpPr/>
              <p:nvPr/>
            </p:nvSpPr>
            <p:spPr bwMode="auto">
              <a:xfrm>
                <a:off x="4322762" y="4095758"/>
                <a:ext cx="93663" cy="161926"/>
              </a:xfrm>
              <a:custGeom>
                <a:avLst/>
                <a:gdLst>
                  <a:gd name="T0" fmla="*/ 79375 w 59"/>
                  <a:gd name="T1" fmla="*/ 9525 h 102"/>
                  <a:gd name="T2" fmla="*/ 80963 w 59"/>
                  <a:gd name="T3" fmla="*/ 38100 h 102"/>
                  <a:gd name="T4" fmla="*/ 84138 w 59"/>
                  <a:gd name="T5" fmla="*/ 82550 h 102"/>
                  <a:gd name="T6" fmla="*/ 90488 w 59"/>
                  <a:gd name="T7" fmla="*/ 95250 h 102"/>
                  <a:gd name="T8" fmla="*/ 90488 w 59"/>
                  <a:gd name="T9" fmla="*/ 106363 h 102"/>
                  <a:gd name="T10" fmla="*/ 90488 w 59"/>
                  <a:gd name="T11" fmla="*/ 120650 h 102"/>
                  <a:gd name="T12" fmla="*/ 93663 w 59"/>
                  <a:gd name="T13" fmla="*/ 136525 h 102"/>
                  <a:gd name="T14" fmla="*/ 77788 w 59"/>
                  <a:gd name="T15" fmla="*/ 141288 h 102"/>
                  <a:gd name="T16" fmla="*/ 26988 w 59"/>
                  <a:gd name="T17" fmla="*/ 161925 h 102"/>
                  <a:gd name="T18" fmla="*/ 12700 w 59"/>
                  <a:gd name="T19" fmla="*/ 155575 h 102"/>
                  <a:gd name="T20" fmla="*/ 4763 w 59"/>
                  <a:gd name="T21" fmla="*/ 136525 h 102"/>
                  <a:gd name="T22" fmla="*/ 0 w 59"/>
                  <a:gd name="T23" fmla="*/ 120650 h 102"/>
                  <a:gd name="T24" fmla="*/ 20638 w 59"/>
                  <a:gd name="T25" fmla="*/ 82550 h 102"/>
                  <a:gd name="T26" fmla="*/ 20638 w 59"/>
                  <a:gd name="T27" fmla="*/ 73025 h 102"/>
                  <a:gd name="T28" fmla="*/ 6350 w 59"/>
                  <a:gd name="T29" fmla="*/ 36513 h 102"/>
                  <a:gd name="T30" fmla="*/ 19050 w 59"/>
                  <a:gd name="T31" fmla="*/ 3175 h 102"/>
                  <a:gd name="T32" fmla="*/ 34925 w 59"/>
                  <a:gd name="T33" fmla="*/ 0 h 102"/>
                  <a:gd name="T34" fmla="*/ 50800 w 59"/>
                  <a:gd name="T35" fmla="*/ 4763 h 102"/>
                  <a:gd name="T36" fmla="*/ 63500 w 59"/>
                  <a:gd name="T37" fmla="*/ 3175 h 102"/>
                  <a:gd name="T38" fmla="*/ 79375 w 59"/>
                  <a:gd name="T39" fmla="*/ 9525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102">
                    <a:moveTo>
                      <a:pt x="50" y="6"/>
                    </a:moveTo>
                    <a:lnTo>
                      <a:pt x="51" y="24"/>
                    </a:lnTo>
                    <a:lnTo>
                      <a:pt x="53" y="52"/>
                    </a:lnTo>
                    <a:lnTo>
                      <a:pt x="57" y="60"/>
                    </a:lnTo>
                    <a:lnTo>
                      <a:pt x="57" y="67"/>
                    </a:lnTo>
                    <a:lnTo>
                      <a:pt x="57" y="76"/>
                    </a:lnTo>
                    <a:lnTo>
                      <a:pt x="59" y="86"/>
                    </a:lnTo>
                    <a:lnTo>
                      <a:pt x="49" y="89"/>
                    </a:lnTo>
                    <a:lnTo>
                      <a:pt x="17" y="102"/>
                    </a:lnTo>
                    <a:lnTo>
                      <a:pt x="8" y="98"/>
                    </a:lnTo>
                    <a:lnTo>
                      <a:pt x="3" y="86"/>
                    </a:lnTo>
                    <a:lnTo>
                      <a:pt x="0" y="76"/>
                    </a:lnTo>
                    <a:lnTo>
                      <a:pt x="13" y="52"/>
                    </a:lnTo>
                    <a:lnTo>
                      <a:pt x="13" y="46"/>
                    </a:lnTo>
                    <a:lnTo>
                      <a:pt x="4" y="23"/>
                    </a:lnTo>
                    <a:lnTo>
                      <a:pt x="12" y="2"/>
                    </a:lnTo>
                    <a:lnTo>
                      <a:pt x="22" y="0"/>
                    </a:lnTo>
                    <a:lnTo>
                      <a:pt x="32" y="3"/>
                    </a:lnTo>
                    <a:lnTo>
                      <a:pt x="40" y="2"/>
                    </a:lnTo>
                    <a:lnTo>
                      <a:pt x="5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2" name="Freeform 290"/>
              <p:cNvSpPr/>
              <p:nvPr/>
            </p:nvSpPr>
            <p:spPr bwMode="auto">
              <a:xfrm>
                <a:off x="4195762" y="4111634"/>
                <a:ext cx="147637" cy="157163"/>
              </a:xfrm>
              <a:custGeom>
                <a:avLst/>
                <a:gdLst>
                  <a:gd name="T0" fmla="*/ 139700 w 93"/>
                  <a:gd name="T1" fmla="*/ 139700 h 99"/>
                  <a:gd name="T2" fmla="*/ 131763 w 93"/>
                  <a:gd name="T3" fmla="*/ 120650 h 99"/>
                  <a:gd name="T4" fmla="*/ 127000 w 93"/>
                  <a:gd name="T5" fmla="*/ 104775 h 99"/>
                  <a:gd name="T6" fmla="*/ 147638 w 93"/>
                  <a:gd name="T7" fmla="*/ 66675 h 99"/>
                  <a:gd name="T8" fmla="*/ 147638 w 93"/>
                  <a:gd name="T9" fmla="*/ 57150 h 99"/>
                  <a:gd name="T10" fmla="*/ 133350 w 93"/>
                  <a:gd name="T11" fmla="*/ 20638 h 99"/>
                  <a:gd name="T12" fmla="*/ 107950 w 93"/>
                  <a:gd name="T13" fmla="*/ 20638 h 99"/>
                  <a:gd name="T14" fmla="*/ 93663 w 93"/>
                  <a:gd name="T15" fmla="*/ 30163 h 99"/>
                  <a:gd name="T16" fmla="*/ 74613 w 93"/>
                  <a:gd name="T17" fmla="*/ 14288 h 99"/>
                  <a:gd name="T18" fmla="*/ 58738 w 93"/>
                  <a:gd name="T19" fmla="*/ 12700 h 99"/>
                  <a:gd name="T20" fmla="*/ 44450 w 93"/>
                  <a:gd name="T21" fmla="*/ 0 h 99"/>
                  <a:gd name="T22" fmla="*/ 30163 w 93"/>
                  <a:gd name="T23" fmla="*/ 14288 h 99"/>
                  <a:gd name="T24" fmla="*/ 7938 w 93"/>
                  <a:gd name="T25" fmla="*/ 15875 h 99"/>
                  <a:gd name="T26" fmla="*/ 14288 w 93"/>
                  <a:gd name="T27" fmla="*/ 49213 h 99"/>
                  <a:gd name="T28" fmla="*/ 6350 w 93"/>
                  <a:gd name="T29" fmla="*/ 74613 h 99"/>
                  <a:gd name="T30" fmla="*/ 0 w 93"/>
                  <a:gd name="T31" fmla="*/ 84138 h 99"/>
                  <a:gd name="T32" fmla="*/ 0 w 93"/>
                  <a:gd name="T33" fmla="*/ 112713 h 99"/>
                  <a:gd name="T34" fmla="*/ 20638 w 93"/>
                  <a:gd name="T35" fmla="*/ 123825 h 99"/>
                  <a:gd name="T36" fmla="*/ 22225 w 93"/>
                  <a:gd name="T37" fmla="*/ 138113 h 99"/>
                  <a:gd name="T38" fmla="*/ 14288 w 93"/>
                  <a:gd name="T39" fmla="*/ 157163 h 99"/>
                  <a:gd name="T40" fmla="*/ 42863 w 93"/>
                  <a:gd name="T41" fmla="*/ 153988 h 99"/>
                  <a:gd name="T42" fmla="*/ 77788 w 93"/>
                  <a:gd name="T43" fmla="*/ 146050 h 99"/>
                  <a:gd name="T44" fmla="*/ 104775 w 93"/>
                  <a:gd name="T45" fmla="*/ 139700 h 99"/>
                  <a:gd name="T46" fmla="*/ 139700 w 93"/>
                  <a:gd name="T47" fmla="*/ 139700 h 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3" h="99">
                    <a:moveTo>
                      <a:pt x="88" y="88"/>
                    </a:moveTo>
                    <a:lnTo>
                      <a:pt x="83" y="76"/>
                    </a:lnTo>
                    <a:lnTo>
                      <a:pt x="80" y="66"/>
                    </a:lnTo>
                    <a:lnTo>
                      <a:pt x="93" y="42"/>
                    </a:lnTo>
                    <a:lnTo>
                      <a:pt x="93" y="36"/>
                    </a:lnTo>
                    <a:lnTo>
                      <a:pt x="84" y="13"/>
                    </a:lnTo>
                    <a:lnTo>
                      <a:pt x="68" y="13"/>
                    </a:lnTo>
                    <a:lnTo>
                      <a:pt x="59" y="19"/>
                    </a:lnTo>
                    <a:lnTo>
                      <a:pt x="47" y="9"/>
                    </a:lnTo>
                    <a:lnTo>
                      <a:pt x="37" y="8"/>
                    </a:lnTo>
                    <a:lnTo>
                      <a:pt x="28" y="0"/>
                    </a:lnTo>
                    <a:lnTo>
                      <a:pt x="19" y="9"/>
                    </a:lnTo>
                    <a:lnTo>
                      <a:pt x="5" y="10"/>
                    </a:lnTo>
                    <a:lnTo>
                      <a:pt x="9" y="31"/>
                    </a:lnTo>
                    <a:lnTo>
                      <a:pt x="4" y="47"/>
                    </a:lnTo>
                    <a:lnTo>
                      <a:pt x="0" y="53"/>
                    </a:lnTo>
                    <a:lnTo>
                      <a:pt x="0" y="71"/>
                    </a:lnTo>
                    <a:lnTo>
                      <a:pt x="13" y="78"/>
                    </a:lnTo>
                    <a:lnTo>
                      <a:pt x="14" y="87"/>
                    </a:lnTo>
                    <a:lnTo>
                      <a:pt x="9" y="99"/>
                    </a:lnTo>
                    <a:lnTo>
                      <a:pt x="27" y="97"/>
                    </a:lnTo>
                    <a:lnTo>
                      <a:pt x="49" y="92"/>
                    </a:lnTo>
                    <a:lnTo>
                      <a:pt x="66" y="88"/>
                    </a:lnTo>
                    <a:lnTo>
                      <a:pt x="88"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3" name="Freeform 291"/>
              <p:cNvSpPr/>
              <p:nvPr/>
            </p:nvSpPr>
            <p:spPr bwMode="auto">
              <a:xfrm>
                <a:off x="4606924" y="4048134"/>
                <a:ext cx="174625" cy="282575"/>
              </a:xfrm>
              <a:custGeom>
                <a:avLst/>
                <a:gdLst>
                  <a:gd name="T0" fmla="*/ 0 w 110"/>
                  <a:gd name="T1" fmla="*/ 219075 h 178"/>
                  <a:gd name="T2" fmla="*/ 17463 w 110"/>
                  <a:gd name="T3" fmla="*/ 233363 h 178"/>
                  <a:gd name="T4" fmla="*/ 31750 w 110"/>
                  <a:gd name="T5" fmla="*/ 252413 h 178"/>
                  <a:gd name="T6" fmla="*/ 31750 w 110"/>
                  <a:gd name="T7" fmla="*/ 274638 h 178"/>
                  <a:gd name="T8" fmla="*/ 71438 w 110"/>
                  <a:gd name="T9" fmla="*/ 274638 h 178"/>
                  <a:gd name="T10" fmla="*/ 106363 w 110"/>
                  <a:gd name="T11" fmla="*/ 271463 h 178"/>
                  <a:gd name="T12" fmla="*/ 142875 w 110"/>
                  <a:gd name="T13" fmla="*/ 271463 h 178"/>
                  <a:gd name="T14" fmla="*/ 155575 w 110"/>
                  <a:gd name="T15" fmla="*/ 282575 h 178"/>
                  <a:gd name="T16" fmla="*/ 174625 w 110"/>
                  <a:gd name="T17" fmla="*/ 260350 h 178"/>
                  <a:gd name="T18" fmla="*/ 146050 w 110"/>
                  <a:gd name="T19" fmla="*/ 201613 h 178"/>
                  <a:gd name="T20" fmla="*/ 146050 w 110"/>
                  <a:gd name="T21" fmla="*/ 187325 h 178"/>
                  <a:gd name="T22" fmla="*/ 174625 w 110"/>
                  <a:gd name="T23" fmla="*/ 142875 h 178"/>
                  <a:gd name="T24" fmla="*/ 157163 w 110"/>
                  <a:gd name="T25" fmla="*/ 114300 h 178"/>
                  <a:gd name="T26" fmla="*/ 134938 w 110"/>
                  <a:gd name="T27" fmla="*/ 100013 h 178"/>
                  <a:gd name="T28" fmla="*/ 139700 w 110"/>
                  <a:gd name="T29" fmla="*/ 84138 h 178"/>
                  <a:gd name="T30" fmla="*/ 165100 w 110"/>
                  <a:gd name="T31" fmla="*/ 77788 h 178"/>
                  <a:gd name="T32" fmla="*/ 168275 w 110"/>
                  <a:gd name="T33" fmla="*/ 30163 h 178"/>
                  <a:gd name="T34" fmla="*/ 142875 w 110"/>
                  <a:gd name="T35" fmla="*/ 3175 h 178"/>
                  <a:gd name="T36" fmla="*/ 134938 w 110"/>
                  <a:gd name="T37" fmla="*/ 0 h 178"/>
                  <a:gd name="T38" fmla="*/ 138113 w 110"/>
                  <a:gd name="T39" fmla="*/ 12700 h 178"/>
                  <a:gd name="T40" fmla="*/ 141288 w 110"/>
                  <a:gd name="T41" fmla="*/ 50800 h 178"/>
                  <a:gd name="T42" fmla="*/ 128588 w 110"/>
                  <a:gd name="T43" fmla="*/ 57150 h 178"/>
                  <a:gd name="T44" fmla="*/ 109538 w 110"/>
                  <a:gd name="T45" fmla="*/ 92075 h 178"/>
                  <a:gd name="T46" fmla="*/ 93663 w 110"/>
                  <a:gd name="T47" fmla="*/ 107950 h 178"/>
                  <a:gd name="T48" fmla="*/ 82550 w 110"/>
                  <a:gd name="T49" fmla="*/ 152400 h 178"/>
                  <a:gd name="T50" fmla="*/ 68263 w 110"/>
                  <a:gd name="T51" fmla="*/ 166688 h 178"/>
                  <a:gd name="T52" fmla="*/ 57150 w 110"/>
                  <a:gd name="T53" fmla="*/ 152400 h 178"/>
                  <a:gd name="T54" fmla="*/ 38100 w 110"/>
                  <a:gd name="T55" fmla="*/ 152400 h 178"/>
                  <a:gd name="T56" fmla="*/ 7938 w 110"/>
                  <a:gd name="T57" fmla="*/ 188913 h 178"/>
                  <a:gd name="T58" fmla="*/ 0 w 110"/>
                  <a:gd name="T59" fmla="*/ 219075 h 1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0" h="178">
                    <a:moveTo>
                      <a:pt x="0" y="138"/>
                    </a:moveTo>
                    <a:lnTo>
                      <a:pt x="11" y="147"/>
                    </a:lnTo>
                    <a:lnTo>
                      <a:pt x="20" y="159"/>
                    </a:lnTo>
                    <a:lnTo>
                      <a:pt x="20" y="173"/>
                    </a:lnTo>
                    <a:lnTo>
                      <a:pt x="45" y="173"/>
                    </a:lnTo>
                    <a:lnTo>
                      <a:pt x="67" y="171"/>
                    </a:lnTo>
                    <a:lnTo>
                      <a:pt x="90" y="171"/>
                    </a:lnTo>
                    <a:lnTo>
                      <a:pt x="98" y="178"/>
                    </a:lnTo>
                    <a:lnTo>
                      <a:pt x="110" y="164"/>
                    </a:lnTo>
                    <a:lnTo>
                      <a:pt x="92" y="127"/>
                    </a:lnTo>
                    <a:lnTo>
                      <a:pt x="92" y="118"/>
                    </a:lnTo>
                    <a:lnTo>
                      <a:pt x="110" y="90"/>
                    </a:lnTo>
                    <a:lnTo>
                      <a:pt x="99" y="72"/>
                    </a:lnTo>
                    <a:lnTo>
                      <a:pt x="85" y="63"/>
                    </a:lnTo>
                    <a:lnTo>
                      <a:pt x="88" y="53"/>
                    </a:lnTo>
                    <a:lnTo>
                      <a:pt x="104" y="49"/>
                    </a:lnTo>
                    <a:lnTo>
                      <a:pt x="106" y="19"/>
                    </a:lnTo>
                    <a:lnTo>
                      <a:pt x="90" y="2"/>
                    </a:lnTo>
                    <a:lnTo>
                      <a:pt x="85" y="0"/>
                    </a:lnTo>
                    <a:lnTo>
                      <a:pt x="87" y="8"/>
                    </a:lnTo>
                    <a:lnTo>
                      <a:pt x="89" y="32"/>
                    </a:lnTo>
                    <a:lnTo>
                      <a:pt x="81" y="36"/>
                    </a:lnTo>
                    <a:lnTo>
                      <a:pt x="69" y="58"/>
                    </a:lnTo>
                    <a:lnTo>
                      <a:pt x="59" y="68"/>
                    </a:lnTo>
                    <a:lnTo>
                      <a:pt x="52" y="96"/>
                    </a:lnTo>
                    <a:lnTo>
                      <a:pt x="43" y="105"/>
                    </a:lnTo>
                    <a:lnTo>
                      <a:pt x="36" y="96"/>
                    </a:lnTo>
                    <a:lnTo>
                      <a:pt x="24" y="96"/>
                    </a:lnTo>
                    <a:lnTo>
                      <a:pt x="5" y="119"/>
                    </a:lnTo>
                    <a:lnTo>
                      <a:pt x="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4" name="Freeform 292"/>
              <p:cNvSpPr/>
              <p:nvPr/>
            </p:nvSpPr>
            <p:spPr bwMode="auto">
              <a:xfrm>
                <a:off x="4752974" y="4083058"/>
                <a:ext cx="315913" cy="225425"/>
              </a:xfrm>
              <a:custGeom>
                <a:avLst/>
                <a:gdLst>
                  <a:gd name="T0" fmla="*/ 28575 w 199"/>
                  <a:gd name="T1" fmla="*/ 225425 h 142"/>
                  <a:gd name="T2" fmla="*/ 0 w 199"/>
                  <a:gd name="T3" fmla="*/ 166688 h 142"/>
                  <a:gd name="T4" fmla="*/ 0 w 199"/>
                  <a:gd name="T5" fmla="*/ 152400 h 142"/>
                  <a:gd name="T6" fmla="*/ 28575 w 199"/>
                  <a:gd name="T7" fmla="*/ 107950 h 142"/>
                  <a:gd name="T8" fmla="*/ 100013 w 199"/>
                  <a:gd name="T9" fmla="*/ 95250 h 142"/>
                  <a:gd name="T10" fmla="*/ 114300 w 199"/>
                  <a:gd name="T11" fmla="*/ 68263 h 142"/>
                  <a:gd name="T12" fmla="*/ 144463 w 199"/>
                  <a:gd name="T13" fmla="*/ 68263 h 142"/>
                  <a:gd name="T14" fmla="*/ 177800 w 199"/>
                  <a:gd name="T15" fmla="*/ 34925 h 142"/>
                  <a:gd name="T16" fmla="*/ 185738 w 199"/>
                  <a:gd name="T17" fmla="*/ 7938 h 142"/>
                  <a:gd name="T18" fmla="*/ 198438 w 199"/>
                  <a:gd name="T19" fmla="*/ 0 h 142"/>
                  <a:gd name="T20" fmla="*/ 215900 w 199"/>
                  <a:gd name="T21" fmla="*/ 12700 h 142"/>
                  <a:gd name="T22" fmla="*/ 217488 w 199"/>
                  <a:gd name="T23" fmla="*/ 20638 h 142"/>
                  <a:gd name="T24" fmla="*/ 214313 w 199"/>
                  <a:gd name="T25" fmla="*/ 28575 h 142"/>
                  <a:gd name="T26" fmla="*/ 228600 w 199"/>
                  <a:gd name="T27" fmla="*/ 46038 h 142"/>
                  <a:gd name="T28" fmla="*/ 225425 w 199"/>
                  <a:gd name="T29" fmla="*/ 77788 h 142"/>
                  <a:gd name="T30" fmla="*/ 239713 w 199"/>
                  <a:gd name="T31" fmla="*/ 80963 h 142"/>
                  <a:gd name="T32" fmla="*/ 247650 w 199"/>
                  <a:gd name="T33" fmla="*/ 95250 h 142"/>
                  <a:gd name="T34" fmla="*/ 260350 w 199"/>
                  <a:gd name="T35" fmla="*/ 100013 h 142"/>
                  <a:gd name="T36" fmla="*/ 280988 w 199"/>
                  <a:gd name="T37" fmla="*/ 117475 h 142"/>
                  <a:gd name="T38" fmla="*/ 282575 w 199"/>
                  <a:gd name="T39" fmla="*/ 136525 h 142"/>
                  <a:gd name="T40" fmla="*/ 309563 w 199"/>
                  <a:gd name="T41" fmla="*/ 153988 h 142"/>
                  <a:gd name="T42" fmla="*/ 315913 w 199"/>
                  <a:gd name="T43" fmla="*/ 163513 h 142"/>
                  <a:gd name="T44" fmla="*/ 273050 w 199"/>
                  <a:gd name="T45" fmla="*/ 161925 h 142"/>
                  <a:gd name="T46" fmla="*/ 212725 w 199"/>
                  <a:gd name="T47" fmla="*/ 184150 h 142"/>
                  <a:gd name="T48" fmla="*/ 190500 w 199"/>
                  <a:gd name="T49" fmla="*/ 192088 h 142"/>
                  <a:gd name="T50" fmla="*/ 157163 w 199"/>
                  <a:gd name="T51" fmla="*/ 184150 h 142"/>
                  <a:gd name="T52" fmla="*/ 134938 w 199"/>
                  <a:gd name="T53" fmla="*/ 168275 h 142"/>
                  <a:gd name="T54" fmla="*/ 98425 w 199"/>
                  <a:gd name="T55" fmla="*/ 176213 h 142"/>
                  <a:gd name="T56" fmla="*/ 96838 w 199"/>
                  <a:gd name="T57" fmla="*/ 200025 h 142"/>
                  <a:gd name="T58" fmla="*/ 80963 w 199"/>
                  <a:gd name="T59" fmla="*/ 203200 h 142"/>
                  <a:gd name="T60" fmla="*/ 55563 w 199"/>
                  <a:gd name="T61" fmla="*/ 200025 h 142"/>
                  <a:gd name="T62" fmla="*/ 39688 w 199"/>
                  <a:gd name="T63" fmla="*/ 206375 h 142"/>
                  <a:gd name="T64" fmla="*/ 28575 w 199"/>
                  <a:gd name="T65" fmla="*/ 225425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9" h="142">
                    <a:moveTo>
                      <a:pt x="18" y="142"/>
                    </a:moveTo>
                    <a:lnTo>
                      <a:pt x="0" y="105"/>
                    </a:lnTo>
                    <a:lnTo>
                      <a:pt x="0" y="96"/>
                    </a:lnTo>
                    <a:lnTo>
                      <a:pt x="18" y="68"/>
                    </a:lnTo>
                    <a:lnTo>
                      <a:pt x="63" y="60"/>
                    </a:lnTo>
                    <a:lnTo>
                      <a:pt x="72" y="43"/>
                    </a:lnTo>
                    <a:lnTo>
                      <a:pt x="91" y="43"/>
                    </a:lnTo>
                    <a:lnTo>
                      <a:pt x="112" y="22"/>
                    </a:lnTo>
                    <a:lnTo>
                      <a:pt x="117" y="5"/>
                    </a:lnTo>
                    <a:lnTo>
                      <a:pt x="125" y="0"/>
                    </a:lnTo>
                    <a:lnTo>
                      <a:pt x="136" y="8"/>
                    </a:lnTo>
                    <a:lnTo>
                      <a:pt x="137" y="13"/>
                    </a:lnTo>
                    <a:lnTo>
                      <a:pt x="135" y="18"/>
                    </a:lnTo>
                    <a:lnTo>
                      <a:pt x="144" y="29"/>
                    </a:lnTo>
                    <a:lnTo>
                      <a:pt x="142" y="49"/>
                    </a:lnTo>
                    <a:lnTo>
                      <a:pt x="151" y="51"/>
                    </a:lnTo>
                    <a:lnTo>
                      <a:pt x="156" y="60"/>
                    </a:lnTo>
                    <a:lnTo>
                      <a:pt x="164" y="63"/>
                    </a:lnTo>
                    <a:lnTo>
                      <a:pt x="177" y="74"/>
                    </a:lnTo>
                    <a:lnTo>
                      <a:pt x="178" y="86"/>
                    </a:lnTo>
                    <a:lnTo>
                      <a:pt x="195" y="97"/>
                    </a:lnTo>
                    <a:lnTo>
                      <a:pt x="199" y="103"/>
                    </a:lnTo>
                    <a:lnTo>
                      <a:pt x="172" y="102"/>
                    </a:lnTo>
                    <a:lnTo>
                      <a:pt x="134" y="116"/>
                    </a:lnTo>
                    <a:lnTo>
                      <a:pt x="120" y="121"/>
                    </a:lnTo>
                    <a:lnTo>
                      <a:pt x="99" y="116"/>
                    </a:lnTo>
                    <a:lnTo>
                      <a:pt x="85" y="106"/>
                    </a:lnTo>
                    <a:lnTo>
                      <a:pt x="62" y="111"/>
                    </a:lnTo>
                    <a:lnTo>
                      <a:pt x="61" y="126"/>
                    </a:lnTo>
                    <a:lnTo>
                      <a:pt x="51" y="128"/>
                    </a:lnTo>
                    <a:lnTo>
                      <a:pt x="35" y="126"/>
                    </a:lnTo>
                    <a:lnTo>
                      <a:pt x="25" y="130"/>
                    </a:lnTo>
                    <a:lnTo>
                      <a:pt x="18"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5" name="Freeform 293"/>
              <p:cNvSpPr/>
              <p:nvPr/>
            </p:nvSpPr>
            <p:spPr bwMode="auto">
              <a:xfrm>
                <a:off x="4732337" y="3783022"/>
                <a:ext cx="255588" cy="407988"/>
              </a:xfrm>
              <a:custGeom>
                <a:avLst/>
                <a:gdLst>
                  <a:gd name="T0" fmla="*/ 49213 w 161"/>
                  <a:gd name="T1" fmla="*/ 407988 h 257"/>
                  <a:gd name="T2" fmla="*/ 31750 w 161"/>
                  <a:gd name="T3" fmla="*/ 379413 h 257"/>
                  <a:gd name="T4" fmla="*/ 9525 w 161"/>
                  <a:gd name="T5" fmla="*/ 365125 h 257"/>
                  <a:gd name="T6" fmla="*/ 14288 w 161"/>
                  <a:gd name="T7" fmla="*/ 349250 h 257"/>
                  <a:gd name="T8" fmla="*/ 39688 w 161"/>
                  <a:gd name="T9" fmla="*/ 342900 h 257"/>
                  <a:gd name="T10" fmla="*/ 42863 w 161"/>
                  <a:gd name="T11" fmla="*/ 295275 h 257"/>
                  <a:gd name="T12" fmla="*/ 17463 w 161"/>
                  <a:gd name="T13" fmla="*/ 268288 h 257"/>
                  <a:gd name="T14" fmla="*/ 9525 w 161"/>
                  <a:gd name="T15" fmla="*/ 265113 h 257"/>
                  <a:gd name="T16" fmla="*/ 0 w 161"/>
                  <a:gd name="T17" fmla="*/ 255588 h 257"/>
                  <a:gd name="T18" fmla="*/ 6350 w 161"/>
                  <a:gd name="T19" fmla="*/ 222250 h 257"/>
                  <a:gd name="T20" fmla="*/ 49213 w 161"/>
                  <a:gd name="T21" fmla="*/ 174625 h 257"/>
                  <a:gd name="T22" fmla="*/ 50800 w 161"/>
                  <a:gd name="T23" fmla="*/ 103188 h 257"/>
                  <a:gd name="T24" fmla="*/ 61913 w 161"/>
                  <a:gd name="T25" fmla="*/ 82550 h 257"/>
                  <a:gd name="T26" fmla="*/ 42863 w 161"/>
                  <a:gd name="T27" fmla="*/ 57150 h 257"/>
                  <a:gd name="T28" fmla="*/ 30163 w 161"/>
                  <a:gd name="T29" fmla="*/ 22225 h 257"/>
                  <a:gd name="T30" fmla="*/ 68263 w 161"/>
                  <a:gd name="T31" fmla="*/ 0 h 257"/>
                  <a:gd name="T32" fmla="*/ 255588 w 161"/>
                  <a:gd name="T33" fmla="*/ 95250 h 257"/>
                  <a:gd name="T34" fmla="*/ 255588 w 161"/>
                  <a:gd name="T35" fmla="*/ 198438 h 257"/>
                  <a:gd name="T36" fmla="*/ 222250 w 161"/>
                  <a:gd name="T37" fmla="*/ 204788 h 257"/>
                  <a:gd name="T38" fmla="*/ 223838 w 161"/>
                  <a:gd name="T39" fmla="*/ 220663 h 257"/>
                  <a:gd name="T40" fmla="*/ 219075 w 161"/>
                  <a:gd name="T41" fmla="*/ 228600 h 257"/>
                  <a:gd name="T42" fmla="*/ 212725 w 161"/>
                  <a:gd name="T43" fmla="*/ 265113 h 257"/>
                  <a:gd name="T44" fmla="*/ 206375 w 161"/>
                  <a:gd name="T45" fmla="*/ 273050 h 257"/>
                  <a:gd name="T46" fmla="*/ 219075 w 161"/>
                  <a:gd name="T47" fmla="*/ 285750 h 257"/>
                  <a:gd name="T48" fmla="*/ 219075 w 161"/>
                  <a:gd name="T49" fmla="*/ 300038 h 257"/>
                  <a:gd name="T50" fmla="*/ 206375 w 161"/>
                  <a:gd name="T51" fmla="*/ 307975 h 257"/>
                  <a:gd name="T52" fmla="*/ 198438 w 161"/>
                  <a:gd name="T53" fmla="*/ 334963 h 257"/>
                  <a:gd name="T54" fmla="*/ 165100 w 161"/>
                  <a:gd name="T55" fmla="*/ 368300 h 257"/>
                  <a:gd name="T56" fmla="*/ 134938 w 161"/>
                  <a:gd name="T57" fmla="*/ 368300 h 257"/>
                  <a:gd name="T58" fmla="*/ 120650 w 161"/>
                  <a:gd name="T59" fmla="*/ 395288 h 257"/>
                  <a:gd name="T60" fmla="*/ 49213 w 161"/>
                  <a:gd name="T61" fmla="*/ 407988 h 2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1" h="257">
                    <a:moveTo>
                      <a:pt x="31" y="257"/>
                    </a:moveTo>
                    <a:lnTo>
                      <a:pt x="20" y="239"/>
                    </a:lnTo>
                    <a:lnTo>
                      <a:pt x="6" y="230"/>
                    </a:lnTo>
                    <a:lnTo>
                      <a:pt x="9" y="220"/>
                    </a:lnTo>
                    <a:lnTo>
                      <a:pt x="25" y="216"/>
                    </a:lnTo>
                    <a:lnTo>
                      <a:pt x="27" y="186"/>
                    </a:lnTo>
                    <a:lnTo>
                      <a:pt x="11" y="169"/>
                    </a:lnTo>
                    <a:lnTo>
                      <a:pt x="6" y="167"/>
                    </a:lnTo>
                    <a:lnTo>
                      <a:pt x="0" y="161"/>
                    </a:lnTo>
                    <a:lnTo>
                      <a:pt x="4" y="140"/>
                    </a:lnTo>
                    <a:lnTo>
                      <a:pt x="31" y="110"/>
                    </a:lnTo>
                    <a:lnTo>
                      <a:pt x="32" y="65"/>
                    </a:lnTo>
                    <a:lnTo>
                      <a:pt x="39" y="52"/>
                    </a:lnTo>
                    <a:lnTo>
                      <a:pt x="27" y="36"/>
                    </a:lnTo>
                    <a:lnTo>
                      <a:pt x="19" y="14"/>
                    </a:lnTo>
                    <a:lnTo>
                      <a:pt x="43" y="0"/>
                    </a:lnTo>
                    <a:lnTo>
                      <a:pt x="161" y="60"/>
                    </a:lnTo>
                    <a:lnTo>
                      <a:pt x="161" y="125"/>
                    </a:lnTo>
                    <a:lnTo>
                      <a:pt x="140" y="129"/>
                    </a:lnTo>
                    <a:lnTo>
                      <a:pt x="141" y="139"/>
                    </a:lnTo>
                    <a:lnTo>
                      <a:pt x="138" y="144"/>
                    </a:lnTo>
                    <a:lnTo>
                      <a:pt x="134" y="167"/>
                    </a:lnTo>
                    <a:lnTo>
                      <a:pt x="130" y="172"/>
                    </a:lnTo>
                    <a:lnTo>
                      <a:pt x="138" y="180"/>
                    </a:lnTo>
                    <a:lnTo>
                      <a:pt x="138" y="189"/>
                    </a:lnTo>
                    <a:lnTo>
                      <a:pt x="130" y="194"/>
                    </a:lnTo>
                    <a:lnTo>
                      <a:pt x="125" y="211"/>
                    </a:lnTo>
                    <a:lnTo>
                      <a:pt x="104" y="232"/>
                    </a:lnTo>
                    <a:lnTo>
                      <a:pt x="85" y="232"/>
                    </a:lnTo>
                    <a:lnTo>
                      <a:pt x="76" y="249"/>
                    </a:lnTo>
                    <a:lnTo>
                      <a:pt x="31"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6" name="Freeform 294"/>
              <p:cNvSpPr/>
              <p:nvPr/>
            </p:nvSpPr>
            <p:spPr bwMode="auto">
              <a:xfrm>
                <a:off x="4621212" y="4319597"/>
                <a:ext cx="133350" cy="168276"/>
              </a:xfrm>
              <a:custGeom>
                <a:avLst/>
                <a:gdLst>
                  <a:gd name="T0" fmla="*/ 60325 w 84"/>
                  <a:gd name="T1" fmla="*/ 168275 h 106"/>
                  <a:gd name="T2" fmla="*/ 34925 w 84"/>
                  <a:gd name="T3" fmla="*/ 128588 h 106"/>
                  <a:gd name="T4" fmla="*/ 15875 w 84"/>
                  <a:gd name="T5" fmla="*/ 107950 h 106"/>
                  <a:gd name="T6" fmla="*/ 0 w 84"/>
                  <a:gd name="T7" fmla="*/ 80963 h 106"/>
                  <a:gd name="T8" fmla="*/ 11113 w 84"/>
                  <a:gd name="T9" fmla="*/ 50800 h 106"/>
                  <a:gd name="T10" fmla="*/ 9525 w 84"/>
                  <a:gd name="T11" fmla="*/ 36513 h 106"/>
                  <a:gd name="T12" fmla="*/ 14288 w 84"/>
                  <a:gd name="T13" fmla="*/ 22225 h 106"/>
                  <a:gd name="T14" fmla="*/ 57150 w 84"/>
                  <a:gd name="T15" fmla="*/ 22225 h 106"/>
                  <a:gd name="T16" fmla="*/ 57150 w 84"/>
                  <a:gd name="T17" fmla="*/ 3175 h 106"/>
                  <a:gd name="T18" fmla="*/ 92075 w 84"/>
                  <a:gd name="T19" fmla="*/ 0 h 106"/>
                  <a:gd name="T20" fmla="*/ 87313 w 84"/>
                  <a:gd name="T21" fmla="*/ 19050 h 106"/>
                  <a:gd name="T22" fmla="*/ 109538 w 84"/>
                  <a:gd name="T23" fmla="*/ 34925 h 106"/>
                  <a:gd name="T24" fmla="*/ 127000 w 84"/>
                  <a:gd name="T25" fmla="*/ 26988 h 106"/>
                  <a:gd name="T26" fmla="*/ 131763 w 84"/>
                  <a:gd name="T27" fmla="*/ 30163 h 106"/>
                  <a:gd name="T28" fmla="*/ 133350 w 84"/>
                  <a:gd name="T29" fmla="*/ 47625 h 106"/>
                  <a:gd name="T30" fmla="*/ 119063 w 84"/>
                  <a:gd name="T31" fmla="*/ 57150 h 106"/>
                  <a:gd name="T32" fmla="*/ 114300 w 84"/>
                  <a:gd name="T33" fmla="*/ 73025 h 106"/>
                  <a:gd name="T34" fmla="*/ 119063 w 84"/>
                  <a:gd name="T35" fmla="*/ 80963 h 106"/>
                  <a:gd name="T36" fmla="*/ 127000 w 84"/>
                  <a:gd name="T37" fmla="*/ 80963 h 106"/>
                  <a:gd name="T38" fmla="*/ 119063 w 84"/>
                  <a:gd name="T39" fmla="*/ 128588 h 106"/>
                  <a:gd name="T40" fmla="*/ 103188 w 84"/>
                  <a:gd name="T41" fmla="*/ 117475 h 106"/>
                  <a:gd name="T42" fmla="*/ 90488 w 84"/>
                  <a:gd name="T43" fmla="*/ 101600 h 106"/>
                  <a:gd name="T44" fmla="*/ 74613 w 84"/>
                  <a:gd name="T45" fmla="*/ 98425 h 106"/>
                  <a:gd name="T46" fmla="*/ 73025 w 84"/>
                  <a:gd name="T47" fmla="*/ 107950 h 106"/>
                  <a:gd name="T48" fmla="*/ 66675 w 84"/>
                  <a:gd name="T49" fmla="*/ 122238 h 106"/>
                  <a:gd name="T50" fmla="*/ 58738 w 84"/>
                  <a:gd name="T51" fmla="*/ 117475 h 106"/>
                  <a:gd name="T52" fmla="*/ 61913 w 84"/>
                  <a:gd name="T53" fmla="*/ 130175 h 106"/>
                  <a:gd name="T54" fmla="*/ 80963 w 84"/>
                  <a:gd name="T55" fmla="*/ 150813 h 106"/>
                  <a:gd name="T56" fmla="*/ 60325 w 84"/>
                  <a:gd name="T57" fmla="*/ 168275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105">
                    <a:moveTo>
                      <a:pt x="38" y="106"/>
                    </a:moveTo>
                    <a:lnTo>
                      <a:pt x="22" y="81"/>
                    </a:lnTo>
                    <a:lnTo>
                      <a:pt x="10" y="68"/>
                    </a:lnTo>
                    <a:lnTo>
                      <a:pt x="0" y="51"/>
                    </a:lnTo>
                    <a:lnTo>
                      <a:pt x="7" y="32"/>
                    </a:lnTo>
                    <a:lnTo>
                      <a:pt x="6" y="23"/>
                    </a:lnTo>
                    <a:lnTo>
                      <a:pt x="9" y="14"/>
                    </a:lnTo>
                    <a:lnTo>
                      <a:pt x="36" y="14"/>
                    </a:lnTo>
                    <a:lnTo>
                      <a:pt x="36" y="2"/>
                    </a:lnTo>
                    <a:lnTo>
                      <a:pt x="58" y="0"/>
                    </a:lnTo>
                    <a:lnTo>
                      <a:pt x="55" y="12"/>
                    </a:lnTo>
                    <a:lnTo>
                      <a:pt x="69" y="22"/>
                    </a:lnTo>
                    <a:lnTo>
                      <a:pt x="80" y="17"/>
                    </a:lnTo>
                    <a:lnTo>
                      <a:pt x="83" y="19"/>
                    </a:lnTo>
                    <a:lnTo>
                      <a:pt x="84" y="30"/>
                    </a:lnTo>
                    <a:lnTo>
                      <a:pt x="75" y="36"/>
                    </a:lnTo>
                    <a:lnTo>
                      <a:pt x="72" y="46"/>
                    </a:lnTo>
                    <a:lnTo>
                      <a:pt x="75" y="51"/>
                    </a:lnTo>
                    <a:lnTo>
                      <a:pt x="80" y="51"/>
                    </a:lnTo>
                    <a:lnTo>
                      <a:pt x="75" y="81"/>
                    </a:lnTo>
                    <a:lnTo>
                      <a:pt x="65" y="74"/>
                    </a:lnTo>
                    <a:lnTo>
                      <a:pt x="57" y="64"/>
                    </a:lnTo>
                    <a:lnTo>
                      <a:pt x="47" y="62"/>
                    </a:lnTo>
                    <a:lnTo>
                      <a:pt x="46" y="68"/>
                    </a:lnTo>
                    <a:lnTo>
                      <a:pt x="42" y="77"/>
                    </a:lnTo>
                    <a:lnTo>
                      <a:pt x="37" y="74"/>
                    </a:lnTo>
                    <a:lnTo>
                      <a:pt x="39" y="82"/>
                    </a:lnTo>
                    <a:lnTo>
                      <a:pt x="51" y="95"/>
                    </a:lnTo>
                    <a:lnTo>
                      <a:pt x="38"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7" name="Freeform 295"/>
              <p:cNvSpPr/>
              <p:nvPr/>
            </p:nvSpPr>
            <p:spPr bwMode="auto">
              <a:xfrm>
                <a:off x="4687887" y="4522797"/>
                <a:ext cx="303213" cy="295275"/>
              </a:xfrm>
              <a:custGeom>
                <a:avLst/>
                <a:gdLst>
                  <a:gd name="T0" fmla="*/ 0 w 191"/>
                  <a:gd name="T1" fmla="*/ 280988 h 186"/>
                  <a:gd name="T2" fmla="*/ 0 w 191"/>
                  <a:gd name="T3" fmla="*/ 258763 h 186"/>
                  <a:gd name="T4" fmla="*/ 1588 w 191"/>
                  <a:gd name="T5" fmla="*/ 236538 h 186"/>
                  <a:gd name="T6" fmla="*/ 23813 w 191"/>
                  <a:gd name="T7" fmla="*/ 176213 h 186"/>
                  <a:gd name="T8" fmla="*/ 38100 w 191"/>
                  <a:gd name="T9" fmla="*/ 166688 h 186"/>
                  <a:gd name="T10" fmla="*/ 50800 w 191"/>
                  <a:gd name="T11" fmla="*/ 139700 h 186"/>
                  <a:gd name="T12" fmla="*/ 44450 w 191"/>
                  <a:gd name="T13" fmla="*/ 115888 h 186"/>
                  <a:gd name="T14" fmla="*/ 38100 w 191"/>
                  <a:gd name="T15" fmla="*/ 93663 h 186"/>
                  <a:gd name="T16" fmla="*/ 38100 w 191"/>
                  <a:gd name="T17" fmla="*/ 49213 h 186"/>
                  <a:gd name="T18" fmla="*/ 28575 w 191"/>
                  <a:gd name="T19" fmla="*/ 34925 h 186"/>
                  <a:gd name="T20" fmla="*/ 20638 w 191"/>
                  <a:gd name="T21" fmla="*/ 15875 h 186"/>
                  <a:gd name="T22" fmla="*/ 22225 w 191"/>
                  <a:gd name="T23" fmla="*/ 1588 h 186"/>
                  <a:gd name="T24" fmla="*/ 120650 w 191"/>
                  <a:gd name="T25" fmla="*/ 0 h 186"/>
                  <a:gd name="T26" fmla="*/ 134938 w 191"/>
                  <a:gd name="T27" fmla="*/ 20638 h 186"/>
                  <a:gd name="T28" fmla="*/ 147638 w 191"/>
                  <a:gd name="T29" fmla="*/ 49213 h 186"/>
                  <a:gd name="T30" fmla="*/ 185738 w 191"/>
                  <a:gd name="T31" fmla="*/ 44450 h 186"/>
                  <a:gd name="T32" fmla="*/ 187325 w 191"/>
                  <a:gd name="T33" fmla="*/ 23813 h 186"/>
                  <a:gd name="T34" fmla="*/ 212725 w 191"/>
                  <a:gd name="T35" fmla="*/ 20638 h 186"/>
                  <a:gd name="T36" fmla="*/ 228600 w 191"/>
                  <a:gd name="T37" fmla="*/ 28575 h 186"/>
                  <a:gd name="T38" fmla="*/ 249238 w 191"/>
                  <a:gd name="T39" fmla="*/ 34925 h 186"/>
                  <a:gd name="T40" fmla="*/ 252413 w 191"/>
                  <a:gd name="T41" fmla="*/ 100013 h 186"/>
                  <a:gd name="T42" fmla="*/ 263525 w 191"/>
                  <a:gd name="T43" fmla="*/ 123825 h 186"/>
                  <a:gd name="T44" fmla="*/ 300038 w 191"/>
                  <a:gd name="T45" fmla="*/ 123825 h 186"/>
                  <a:gd name="T46" fmla="*/ 303213 w 191"/>
                  <a:gd name="T47" fmla="*/ 131763 h 186"/>
                  <a:gd name="T48" fmla="*/ 296863 w 191"/>
                  <a:gd name="T49" fmla="*/ 168275 h 186"/>
                  <a:gd name="T50" fmla="*/ 252413 w 191"/>
                  <a:gd name="T51" fmla="*/ 168275 h 186"/>
                  <a:gd name="T52" fmla="*/ 255588 w 191"/>
                  <a:gd name="T53" fmla="*/ 258763 h 186"/>
                  <a:gd name="T54" fmla="*/ 273050 w 191"/>
                  <a:gd name="T55" fmla="*/ 276225 h 186"/>
                  <a:gd name="T56" fmla="*/ 252413 w 191"/>
                  <a:gd name="T57" fmla="*/ 290513 h 186"/>
                  <a:gd name="T58" fmla="*/ 227013 w 191"/>
                  <a:gd name="T59" fmla="*/ 292100 h 186"/>
                  <a:gd name="T60" fmla="*/ 200025 w 191"/>
                  <a:gd name="T61" fmla="*/ 295275 h 186"/>
                  <a:gd name="T62" fmla="*/ 177800 w 191"/>
                  <a:gd name="T63" fmla="*/ 290513 h 186"/>
                  <a:gd name="T64" fmla="*/ 155575 w 191"/>
                  <a:gd name="T65" fmla="*/ 276225 h 186"/>
                  <a:gd name="T66" fmla="*/ 82550 w 191"/>
                  <a:gd name="T67" fmla="*/ 273050 h 186"/>
                  <a:gd name="T68" fmla="*/ 57150 w 191"/>
                  <a:gd name="T69" fmla="*/ 284163 h 186"/>
                  <a:gd name="T70" fmla="*/ 46038 w 191"/>
                  <a:gd name="T71" fmla="*/ 273050 h 186"/>
                  <a:gd name="T72" fmla="*/ 20638 w 191"/>
                  <a:gd name="T73" fmla="*/ 273050 h 186"/>
                  <a:gd name="T74" fmla="*/ 0 w 191"/>
                  <a:gd name="T75" fmla="*/ 280988 h 1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1" h="186">
                    <a:moveTo>
                      <a:pt x="0" y="177"/>
                    </a:moveTo>
                    <a:lnTo>
                      <a:pt x="0" y="163"/>
                    </a:lnTo>
                    <a:lnTo>
                      <a:pt x="1" y="149"/>
                    </a:lnTo>
                    <a:lnTo>
                      <a:pt x="15" y="111"/>
                    </a:lnTo>
                    <a:lnTo>
                      <a:pt x="24" y="105"/>
                    </a:lnTo>
                    <a:lnTo>
                      <a:pt x="32" y="88"/>
                    </a:lnTo>
                    <a:lnTo>
                      <a:pt x="28" y="73"/>
                    </a:lnTo>
                    <a:lnTo>
                      <a:pt x="24" y="59"/>
                    </a:lnTo>
                    <a:lnTo>
                      <a:pt x="24" y="31"/>
                    </a:lnTo>
                    <a:lnTo>
                      <a:pt x="18" y="22"/>
                    </a:lnTo>
                    <a:lnTo>
                      <a:pt x="13" y="10"/>
                    </a:lnTo>
                    <a:lnTo>
                      <a:pt x="14" y="1"/>
                    </a:lnTo>
                    <a:lnTo>
                      <a:pt x="76" y="0"/>
                    </a:lnTo>
                    <a:lnTo>
                      <a:pt x="85" y="13"/>
                    </a:lnTo>
                    <a:lnTo>
                      <a:pt x="93" y="31"/>
                    </a:lnTo>
                    <a:lnTo>
                      <a:pt x="117" y="28"/>
                    </a:lnTo>
                    <a:lnTo>
                      <a:pt x="118" y="15"/>
                    </a:lnTo>
                    <a:lnTo>
                      <a:pt x="134" y="13"/>
                    </a:lnTo>
                    <a:lnTo>
                      <a:pt x="144" y="18"/>
                    </a:lnTo>
                    <a:lnTo>
                      <a:pt x="157" y="22"/>
                    </a:lnTo>
                    <a:lnTo>
                      <a:pt x="159" y="63"/>
                    </a:lnTo>
                    <a:lnTo>
                      <a:pt x="166" y="78"/>
                    </a:lnTo>
                    <a:lnTo>
                      <a:pt x="189" y="78"/>
                    </a:lnTo>
                    <a:lnTo>
                      <a:pt x="191" y="83"/>
                    </a:lnTo>
                    <a:lnTo>
                      <a:pt x="187" y="106"/>
                    </a:lnTo>
                    <a:lnTo>
                      <a:pt x="159" y="106"/>
                    </a:lnTo>
                    <a:lnTo>
                      <a:pt x="161" y="163"/>
                    </a:lnTo>
                    <a:lnTo>
                      <a:pt x="172" y="174"/>
                    </a:lnTo>
                    <a:lnTo>
                      <a:pt x="159" y="183"/>
                    </a:lnTo>
                    <a:lnTo>
                      <a:pt x="143" y="184"/>
                    </a:lnTo>
                    <a:lnTo>
                      <a:pt x="126" y="186"/>
                    </a:lnTo>
                    <a:lnTo>
                      <a:pt x="112" y="183"/>
                    </a:lnTo>
                    <a:lnTo>
                      <a:pt x="98" y="174"/>
                    </a:lnTo>
                    <a:lnTo>
                      <a:pt x="52" y="172"/>
                    </a:lnTo>
                    <a:lnTo>
                      <a:pt x="36" y="179"/>
                    </a:lnTo>
                    <a:lnTo>
                      <a:pt x="29" y="172"/>
                    </a:lnTo>
                    <a:lnTo>
                      <a:pt x="13" y="172"/>
                    </a:lnTo>
                    <a:lnTo>
                      <a:pt x="0"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8" name="Freeform 296"/>
              <p:cNvSpPr/>
              <p:nvPr/>
            </p:nvSpPr>
            <p:spPr bwMode="auto">
              <a:xfrm>
                <a:off x="4697412" y="4244984"/>
                <a:ext cx="452438" cy="461963"/>
              </a:xfrm>
              <a:custGeom>
                <a:avLst/>
                <a:gdLst>
                  <a:gd name="T0" fmla="*/ 423863 w 285"/>
                  <a:gd name="T1" fmla="*/ 336550 h 291"/>
                  <a:gd name="T2" fmla="*/ 398463 w 285"/>
                  <a:gd name="T3" fmla="*/ 352425 h 291"/>
                  <a:gd name="T4" fmla="*/ 398463 w 285"/>
                  <a:gd name="T5" fmla="*/ 425450 h 291"/>
                  <a:gd name="T6" fmla="*/ 419100 w 285"/>
                  <a:gd name="T7" fmla="*/ 417513 h 291"/>
                  <a:gd name="T8" fmla="*/ 425450 w 285"/>
                  <a:gd name="T9" fmla="*/ 455613 h 291"/>
                  <a:gd name="T10" fmla="*/ 357188 w 285"/>
                  <a:gd name="T11" fmla="*/ 409575 h 291"/>
                  <a:gd name="T12" fmla="*/ 342900 w 285"/>
                  <a:gd name="T13" fmla="*/ 417513 h 291"/>
                  <a:gd name="T14" fmla="*/ 325438 w 285"/>
                  <a:gd name="T15" fmla="*/ 409575 h 291"/>
                  <a:gd name="T16" fmla="*/ 309563 w 285"/>
                  <a:gd name="T17" fmla="*/ 407988 h 291"/>
                  <a:gd name="T18" fmla="*/ 293688 w 285"/>
                  <a:gd name="T19" fmla="*/ 409575 h 291"/>
                  <a:gd name="T20" fmla="*/ 254000 w 285"/>
                  <a:gd name="T21" fmla="*/ 401638 h 291"/>
                  <a:gd name="T22" fmla="*/ 239713 w 285"/>
                  <a:gd name="T23" fmla="*/ 312738 h 291"/>
                  <a:gd name="T24" fmla="*/ 203200 w 285"/>
                  <a:gd name="T25" fmla="*/ 298450 h 291"/>
                  <a:gd name="T26" fmla="*/ 176213 w 285"/>
                  <a:gd name="T27" fmla="*/ 322263 h 291"/>
                  <a:gd name="T28" fmla="*/ 125413 w 285"/>
                  <a:gd name="T29" fmla="*/ 298450 h 291"/>
                  <a:gd name="T30" fmla="*/ 12700 w 285"/>
                  <a:gd name="T31" fmla="*/ 279400 h 291"/>
                  <a:gd name="T32" fmla="*/ 20638 w 285"/>
                  <a:gd name="T33" fmla="*/ 263525 h 291"/>
                  <a:gd name="T34" fmla="*/ 34925 w 285"/>
                  <a:gd name="T35" fmla="*/ 241300 h 291"/>
                  <a:gd name="T36" fmla="*/ 42863 w 285"/>
                  <a:gd name="T37" fmla="*/ 254000 h 291"/>
                  <a:gd name="T38" fmla="*/ 103188 w 285"/>
                  <a:gd name="T39" fmla="*/ 169863 h 291"/>
                  <a:gd name="T40" fmla="*/ 133350 w 285"/>
                  <a:gd name="T41" fmla="*/ 125413 h 291"/>
                  <a:gd name="T42" fmla="*/ 152400 w 285"/>
                  <a:gd name="T43" fmla="*/ 66675 h 291"/>
                  <a:gd name="T44" fmla="*/ 153988 w 285"/>
                  <a:gd name="T45" fmla="*/ 14288 h 291"/>
                  <a:gd name="T46" fmla="*/ 212725 w 285"/>
                  <a:gd name="T47" fmla="*/ 22225 h 291"/>
                  <a:gd name="T48" fmla="*/ 268288 w 285"/>
                  <a:gd name="T49" fmla="*/ 22225 h 291"/>
                  <a:gd name="T50" fmla="*/ 371475 w 285"/>
                  <a:gd name="T51" fmla="*/ 1588 h 291"/>
                  <a:gd name="T52" fmla="*/ 390525 w 285"/>
                  <a:gd name="T53" fmla="*/ 19050 h 291"/>
                  <a:gd name="T54" fmla="*/ 412750 w 285"/>
                  <a:gd name="T55" fmla="*/ 19050 h 291"/>
                  <a:gd name="T56" fmla="*/ 442913 w 285"/>
                  <a:gd name="T57" fmla="*/ 38100 h 291"/>
                  <a:gd name="T58" fmla="*/ 446088 w 285"/>
                  <a:gd name="T59" fmla="*/ 85725 h 291"/>
                  <a:gd name="T60" fmla="*/ 411163 w 285"/>
                  <a:gd name="T61" fmla="*/ 160338 h 291"/>
                  <a:gd name="T62" fmla="*/ 412750 w 285"/>
                  <a:gd name="T63" fmla="*/ 203200 h 291"/>
                  <a:gd name="T64" fmla="*/ 423863 w 285"/>
                  <a:gd name="T65" fmla="*/ 231775 h 291"/>
                  <a:gd name="T66" fmla="*/ 419100 w 285"/>
                  <a:gd name="T67" fmla="*/ 249238 h 291"/>
                  <a:gd name="T68" fmla="*/ 442913 w 285"/>
                  <a:gd name="T69" fmla="*/ 306388 h 2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5" h="291">
                    <a:moveTo>
                      <a:pt x="283" y="206"/>
                    </a:moveTo>
                    <a:lnTo>
                      <a:pt x="267" y="212"/>
                    </a:lnTo>
                    <a:lnTo>
                      <a:pt x="258" y="216"/>
                    </a:lnTo>
                    <a:lnTo>
                      <a:pt x="251" y="222"/>
                    </a:lnTo>
                    <a:lnTo>
                      <a:pt x="244" y="259"/>
                    </a:lnTo>
                    <a:lnTo>
                      <a:pt x="251" y="268"/>
                    </a:lnTo>
                    <a:lnTo>
                      <a:pt x="259" y="269"/>
                    </a:lnTo>
                    <a:lnTo>
                      <a:pt x="264" y="263"/>
                    </a:lnTo>
                    <a:lnTo>
                      <a:pt x="269" y="266"/>
                    </a:lnTo>
                    <a:lnTo>
                      <a:pt x="268" y="287"/>
                    </a:lnTo>
                    <a:lnTo>
                      <a:pt x="260" y="291"/>
                    </a:lnTo>
                    <a:lnTo>
                      <a:pt x="225" y="258"/>
                    </a:lnTo>
                    <a:lnTo>
                      <a:pt x="218" y="257"/>
                    </a:lnTo>
                    <a:lnTo>
                      <a:pt x="216" y="263"/>
                    </a:lnTo>
                    <a:lnTo>
                      <a:pt x="209" y="263"/>
                    </a:lnTo>
                    <a:lnTo>
                      <a:pt x="205" y="258"/>
                    </a:lnTo>
                    <a:lnTo>
                      <a:pt x="199" y="253"/>
                    </a:lnTo>
                    <a:lnTo>
                      <a:pt x="195" y="257"/>
                    </a:lnTo>
                    <a:lnTo>
                      <a:pt x="190" y="255"/>
                    </a:lnTo>
                    <a:lnTo>
                      <a:pt x="185" y="258"/>
                    </a:lnTo>
                    <a:lnTo>
                      <a:pt x="183" y="253"/>
                    </a:lnTo>
                    <a:lnTo>
                      <a:pt x="160" y="253"/>
                    </a:lnTo>
                    <a:lnTo>
                      <a:pt x="153" y="238"/>
                    </a:lnTo>
                    <a:lnTo>
                      <a:pt x="151" y="197"/>
                    </a:lnTo>
                    <a:lnTo>
                      <a:pt x="138" y="193"/>
                    </a:lnTo>
                    <a:lnTo>
                      <a:pt x="128" y="188"/>
                    </a:lnTo>
                    <a:lnTo>
                      <a:pt x="112" y="190"/>
                    </a:lnTo>
                    <a:lnTo>
                      <a:pt x="111" y="203"/>
                    </a:lnTo>
                    <a:lnTo>
                      <a:pt x="87" y="206"/>
                    </a:lnTo>
                    <a:lnTo>
                      <a:pt x="79" y="188"/>
                    </a:lnTo>
                    <a:lnTo>
                      <a:pt x="70" y="175"/>
                    </a:lnTo>
                    <a:lnTo>
                      <a:pt x="8" y="176"/>
                    </a:lnTo>
                    <a:lnTo>
                      <a:pt x="0" y="170"/>
                    </a:lnTo>
                    <a:lnTo>
                      <a:pt x="13" y="166"/>
                    </a:lnTo>
                    <a:lnTo>
                      <a:pt x="14" y="161"/>
                    </a:lnTo>
                    <a:lnTo>
                      <a:pt x="22" y="152"/>
                    </a:lnTo>
                    <a:lnTo>
                      <a:pt x="27" y="152"/>
                    </a:lnTo>
                    <a:lnTo>
                      <a:pt x="27" y="160"/>
                    </a:lnTo>
                    <a:lnTo>
                      <a:pt x="54" y="147"/>
                    </a:lnTo>
                    <a:lnTo>
                      <a:pt x="65" y="107"/>
                    </a:lnTo>
                    <a:lnTo>
                      <a:pt x="77" y="101"/>
                    </a:lnTo>
                    <a:lnTo>
                      <a:pt x="84" y="79"/>
                    </a:lnTo>
                    <a:lnTo>
                      <a:pt x="86" y="54"/>
                    </a:lnTo>
                    <a:lnTo>
                      <a:pt x="96" y="42"/>
                    </a:lnTo>
                    <a:lnTo>
                      <a:pt x="96" y="24"/>
                    </a:lnTo>
                    <a:lnTo>
                      <a:pt x="97" y="9"/>
                    </a:lnTo>
                    <a:lnTo>
                      <a:pt x="120" y="4"/>
                    </a:lnTo>
                    <a:lnTo>
                      <a:pt x="134" y="14"/>
                    </a:lnTo>
                    <a:lnTo>
                      <a:pt x="155" y="19"/>
                    </a:lnTo>
                    <a:lnTo>
                      <a:pt x="169" y="14"/>
                    </a:lnTo>
                    <a:lnTo>
                      <a:pt x="207" y="0"/>
                    </a:lnTo>
                    <a:lnTo>
                      <a:pt x="234" y="1"/>
                    </a:lnTo>
                    <a:lnTo>
                      <a:pt x="239" y="12"/>
                    </a:lnTo>
                    <a:lnTo>
                      <a:pt x="246" y="12"/>
                    </a:lnTo>
                    <a:lnTo>
                      <a:pt x="250" y="8"/>
                    </a:lnTo>
                    <a:lnTo>
                      <a:pt x="260" y="12"/>
                    </a:lnTo>
                    <a:lnTo>
                      <a:pt x="268" y="10"/>
                    </a:lnTo>
                    <a:lnTo>
                      <a:pt x="279" y="24"/>
                    </a:lnTo>
                    <a:lnTo>
                      <a:pt x="285" y="40"/>
                    </a:lnTo>
                    <a:lnTo>
                      <a:pt x="281" y="54"/>
                    </a:lnTo>
                    <a:lnTo>
                      <a:pt x="264" y="81"/>
                    </a:lnTo>
                    <a:lnTo>
                      <a:pt x="259" y="101"/>
                    </a:lnTo>
                    <a:lnTo>
                      <a:pt x="259" y="115"/>
                    </a:lnTo>
                    <a:lnTo>
                      <a:pt x="260" y="128"/>
                    </a:lnTo>
                    <a:lnTo>
                      <a:pt x="265" y="134"/>
                    </a:lnTo>
                    <a:lnTo>
                      <a:pt x="267" y="146"/>
                    </a:lnTo>
                    <a:lnTo>
                      <a:pt x="264" y="155"/>
                    </a:lnTo>
                    <a:lnTo>
                      <a:pt x="264" y="157"/>
                    </a:lnTo>
                    <a:lnTo>
                      <a:pt x="265" y="175"/>
                    </a:lnTo>
                    <a:lnTo>
                      <a:pt x="279" y="193"/>
                    </a:lnTo>
                    <a:lnTo>
                      <a:pt x="283"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89" name="Freeform 297"/>
              <p:cNvSpPr/>
              <p:nvPr/>
            </p:nvSpPr>
            <p:spPr bwMode="auto">
              <a:xfrm>
                <a:off x="4679949" y="4283084"/>
                <a:ext cx="169863" cy="219075"/>
              </a:xfrm>
              <a:custGeom>
                <a:avLst/>
                <a:gdLst>
                  <a:gd name="T0" fmla="*/ 39688 w 107"/>
                  <a:gd name="T1" fmla="*/ 217488 h 138"/>
                  <a:gd name="T2" fmla="*/ 52388 w 107"/>
                  <a:gd name="T3" fmla="*/ 203200 h 138"/>
                  <a:gd name="T4" fmla="*/ 60325 w 107"/>
                  <a:gd name="T5" fmla="*/ 203200 h 138"/>
                  <a:gd name="T6" fmla="*/ 60325 w 107"/>
                  <a:gd name="T7" fmla="*/ 215900 h 138"/>
                  <a:gd name="T8" fmla="*/ 103188 w 107"/>
                  <a:gd name="T9" fmla="*/ 195263 h 138"/>
                  <a:gd name="T10" fmla="*/ 120650 w 107"/>
                  <a:gd name="T11" fmla="*/ 131763 h 138"/>
                  <a:gd name="T12" fmla="*/ 139700 w 107"/>
                  <a:gd name="T13" fmla="*/ 122238 h 138"/>
                  <a:gd name="T14" fmla="*/ 150813 w 107"/>
                  <a:gd name="T15" fmla="*/ 87313 h 138"/>
                  <a:gd name="T16" fmla="*/ 153988 w 107"/>
                  <a:gd name="T17" fmla="*/ 47625 h 138"/>
                  <a:gd name="T18" fmla="*/ 169863 w 107"/>
                  <a:gd name="T19" fmla="*/ 28575 h 138"/>
                  <a:gd name="T20" fmla="*/ 169863 w 107"/>
                  <a:gd name="T21" fmla="*/ 0 h 138"/>
                  <a:gd name="T22" fmla="*/ 153988 w 107"/>
                  <a:gd name="T23" fmla="*/ 3175 h 138"/>
                  <a:gd name="T24" fmla="*/ 128588 w 107"/>
                  <a:gd name="T25" fmla="*/ 0 h 138"/>
                  <a:gd name="T26" fmla="*/ 112713 w 107"/>
                  <a:gd name="T27" fmla="*/ 6350 h 138"/>
                  <a:gd name="T28" fmla="*/ 101600 w 107"/>
                  <a:gd name="T29" fmla="*/ 25400 h 138"/>
                  <a:gd name="T30" fmla="*/ 82550 w 107"/>
                  <a:gd name="T31" fmla="*/ 47625 h 138"/>
                  <a:gd name="T32" fmla="*/ 69850 w 107"/>
                  <a:gd name="T33" fmla="*/ 36513 h 138"/>
                  <a:gd name="T34" fmla="*/ 33338 w 107"/>
                  <a:gd name="T35" fmla="*/ 36513 h 138"/>
                  <a:gd name="T36" fmla="*/ 28575 w 107"/>
                  <a:gd name="T37" fmla="*/ 55563 h 138"/>
                  <a:gd name="T38" fmla="*/ 50800 w 107"/>
                  <a:gd name="T39" fmla="*/ 71438 h 138"/>
                  <a:gd name="T40" fmla="*/ 68263 w 107"/>
                  <a:gd name="T41" fmla="*/ 63500 h 138"/>
                  <a:gd name="T42" fmla="*/ 73025 w 107"/>
                  <a:gd name="T43" fmla="*/ 66675 h 138"/>
                  <a:gd name="T44" fmla="*/ 74613 w 107"/>
                  <a:gd name="T45" fmla="*/ 84138 h 138"/>
                  <a:gd name="T46" fmla="*/ 60325 w 107"/>
                  <a:gd name="T47" fmla="*/ 93663 h 138"/>
                  <a:gd name="T48" fmla="*/ 55563 w 107"/>
                  <a:gd name="T49" fmla="*/ 109538 h 138"/>
                  <a:gd name="T50" fmla="*/ 60325 w 107"/>
                  <a:gd name="T51" fmla="*/ 117475 h 138"/>
                  <a:gd name="T52" fmla="*/ 68263 w 107"/>
                  <a:gd name="T53" fmla="*/ 117475 h 138"/>
                  <a:gd name="T54" fmla="*/ 60325 w 107"/>
                  <a:gd name="T55" fmla="*/ 165100 h 138"/>
                  <a:gd name="T56" fmla="*/ 44450 w 107"/>
                  <a:gd name="T57" fmla="*/ 153988 h 138"/>
                  <a:gd name="T58" fmla="*/ 31750 w 107"/>
                  <a:gd name="T59" fmla="*/ 138113 h 138"/>
                  <a:gd name="T60" fmla="*/ 15875 w 107"/>
                  <a:gd name="T61" fmla="*/ 134938 h 138"/>
                  <a:gd name="T62" fmla="*/ 14288 w 107"/>
                  <a:gd name="T63" fmla="*/ 144463 h 138"/>
                  <a:gd name="T64" fmla="*/ 7938 w 107"/>
                  <a:gd name="T65" fmla="*/ 158750 h 138"/>
                  <a:gd name="T66" fmla="*/ 0 w 107"/>
                  <a:gd name="T67" fmla="*/ 153988 h 138"/>
                  <a:gd name="T68" fmla="*/ 3175 w 107"/>
                  <a:gd name="T69" fmla="*/ 166688 h 138"/>
                  <a:gd name="T70" fmla="*/ 22225 w 107"/>
                  <a:gd name="T71" fmla="*/ 187325 h 138"/>
                  <a:gd name="T72" fmla="*/ 1588 w 107"/>
                  <a:gd name="T73" fmla="*/ 204788 h 138"/>
                  <a:gd name="T74" fmla="*/ 7938 w 107"/>
                  <a:gd name="T75" fmla="*/ 219075 h 138"/>
                  <a:gd name="T76" fmla="*/ 36513 w 107"/>
                  <a:gd name="T77" fmla="*/ 207963 h 138"/>
                  <a:gd name="T78" fmla="*/ 39688 w 107"/>
                  <a:gd name="T79" fmla="*/ 209550 h 138"/>
                  <a:gd name="T80" fmla="*/ 39688 w 107"/>
                  <a:gd name="T81" fmla="*/ 217488 h 1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 h="138">
                    <a:moveTo>
                      <a:pt x="25" y="137"/>
                    </a:moveTo>
                    <a:lnTo>
                      <a:pt x="33" y="128"/>
                    </a:lnTo>
                    <a:lnTo>
                      <a:pt x="38" y="128"/>
                    </a:lnTo>
                    <a:lnTo>
                      <a:pt x="38" y="136"/>
                    </a:lnTo>
                    <a:lnTo>
                      <a:pt x="65" y="123"/>
                    </a:lnTo>
                    <a:lnTo>
                      <a:pt x="76" y="83"/>
                    </a:lnTo>
                    <a:lnTo>
                      <a:pt x="88" y="77"/>
                    </a:lnTo>
                    <a:lnTo>
                      <a:pt x="95" y="55"/>
                    </a:lnTo>
                    <a:lnTo>
                      <a:pt x="97" y="30"/>
                    </a:lnTo>
                    <a:lnTo>
                      <a:pt x="107" y="18"/>
                    </a:lnTo>
                    <a:lnTo>
                      <a:pt x="107" y="0"/>
                    </a:lnTo>
                    <a:lnTo>
                      <a:pt x="97" y="2"/>
                    </a:lnTo>
                    <a:lnTo>
                      <a:pt x="81" y="0"/>
                    </a:lnTo>
                    <a:lnTo>
                      <a:pt x="71" y="4"/>
                    </a:lnTo>
                    <a:lnTo>
                      <a:pt x="64" y="16"/>
                    </a:lnTo>
                    <a:lnTo>
                      <a:pt x="52" y="30"/>
                    </a:lnTo>
                    <a:lnTo>
                      <a:pt x="44" y="23"/>
                    </a:lnTo>
                    <a:lnTo>
                      <a:pt x="21" y="23"/>
                    </a:lnTo>
                    <a:lnTo>
                      <a:pt x="18" y="35"/>
                    </a:lnTo>
                    <a:lnTo>
                      <a:pt x="32" y="45"/>
                    </a:lnTo>
                    <a:lnTo>
                      <a:pt x="43" y="40"/>
                    </a:lnTo>
                    <a:lnTo>
                      <a:pt x="46" y="42"/>
                    </a:lnTo>
                    <a:lnTo>
                      <a:pt x="47" y="53"/>
                    </a:lnTo>
                    <a:lnTo>
                      <a:pt x="38" y="59"/>
                    </a:lnTo>
                    <a:lnTo>
                      <a:pt x="35" y="69"/>
                    </a:lnTo>
                    <a:lnTo>
                      <a:pt x="38" y="74"/>
                    </a:lnTo>
                    <a:lnTo>
                      <a:pt x="43" y="74"/>
                    </a:lnTo>
                    <a:lnTo>
                      <a:pt x="38" y="104"/>
                    </a:lnTo>
                    <a:lnTo>
                      <a:pt x="28" y="97"/>
                    </a:lnTo>
                    <a:lnTo>
                      <a:pt x="20" y="87"/>
                    </a:lnTo>
                    <a:lnTo>
                      <a:pt x="10" y="85"/>
                    </a:lnTo>
                    <a:lnTo>
                      <a:pt x="9" y="91"/>
                    </a:lnTo>
                    <a:lnTo>
                      <a:pt x="5" y="100"/>
                    </a:lnTo>
                    <a:lnTo>
                      <a:pt x="0" y="97"/>
                    </a:lnTo>
                    <a:lnTo>
                      <a:pt x="2" y="105"/>
                    </a:lnTo>
                    <a:lnTo>
                      <a:pt x="14" y="118"/>
                    </a:lnTo>
                    <a:lnTo>
                      <a:pt x="1" y="129"/>
                    </a:lnTo>
                    <a:lnTo>
                      <a:pt x="5" y="138"/>
                    </a:lnTo>
                    <a:lnTo>
                      <a:pt x="23" y="131"/>
                    </a:lnTo>
                    <a:lnTo>
                      <a:pt x="25" y="132"/>
                    </a:lnTo>
                    <a:lnTo>
                      <a:pt x="25"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0" name="Freeform 298"/>
              <p:cNvSpPr/>
              <p:nvPr/>
            </p:nvSpPr>
            <p:spPr bwMode="auto">
              <a:xfrm>
                <a:off x="5116512" y="4391034"/>
                <a:ext cx="261938" cy="276225"/>
              </a:xfrm>
              <a:custGeom>
                <a:avLst/>
                <a:gdLst>
                  <a:gd name="T0" fmla="*/ 236538 w 165"/>
                  <a:gd name="T1" fmla="*/ 90488 h 174"/>
                  <a:gd name="T2" fmla="*/ 190500 w 165"/>
                  <a:gd name="T3" fmla="*/ 68263 h 174"/>
                  <a:gd name="T4" fmla="*/ 193675 w 165"/>
                  <a:gd name="T5" fmla="*/ 53975 h 174"/>
                  <a:gd name="T6" fmla="*/ 192088 w 165"/>
                  <a:gd name="T7" fmla="*/ 44450 h 174"/>
                  <a:gd name="T8" fmla="*/ 139700 w 165"/>
                  <a:gd name="T9" fmla="*/ 23813 h 174"/>
                  <a:gd name="T10" fmla="*/ 103188 w 165"/>
                  <a:gd name="T11" fmla="*/ 0 h 174"/>
                  <a:gd name="T12" fmla="*/ 34925 w 165"/>
                  <a:gd name="T13" fmla="*/ 0 h 174"/>
                  <a:gd name="T14" fmla="*/ 23813 w 165"/>
                  <a:gd name="T15" fmla="*/ 4763 h 174"/>
                  <a:gd name="T16" fmla="*/ 33338 w 165"/>
                  <a:gd name="T17" fmla="*/ 14288 h 174"/>
                  <a:gd name="T18" fmla="*/ 30163 w 165"/>
                  <a:gd name="T19" fmla="*/ 23813 h 174"/>
                  <a:gd name="T20" fmla="*/ 22225 w 165"/>
                  <a:gd name="T21" fmla="*/ 26988 h 174"/>
                  <a:gd name="T22" fmla="*/ 19050 w 165"/>
                  <a:gd name="T23" fmla="*/ 38100 h 174"/>
                  <a:gd name="T24" fmla="*/ 28575 w 165"/>
                  <a:gd name="T25" fmla="*/ 49213 h 174"/>
                  <a:gd name="T26" fmla="*/ 26988 w 165"/>
                  <a:gd name="T27" fmla="*/ 63500 h 174"/>
                  <a:gd name="T28" fmla="*/ 15875 w 165"/>
                  <a:gd name="T29" fmla="*/ 66675 h 174"/>
                  <a:gd name="T30" fmla="*/ 14288 w 165"/>
                  <a:gd name="T31" fmla="*/ 79375 h 174"/>
                  <a:gd name="T32" fmla="*/ 4763 w 165"/>
                  <a:gd name="T33" fmla="*/ 85725 h 174"/>
                  <a:gd name="T34" fmla="*/ 0 w 165"/>
                  <a:gd name="T35" fmla="*/ 100013 h 174"/>
                  <a:gd name="T36" fmla="*/ 0 w 165"/>
                  <a:gd name="T37" fmla="*/ 103188 h 174"/>
                  <a:gd name="T38" fmla="*/ 1588 w 165"/>
                  <a:gd name="T39" fmla="*/ 131763 h 174"/>
                  <a:gd name="T40" fmla="*/ 23813 w 165"/>
                  <a:gd name="T41" fmla="*/ 160338 h 174"/>
                  <a:gd name="T42" fmla="*/ 30163 w 165"/>
                  <a:gd name="T43" fmla="*/ 180975 h 174"/>
                  <a:gd name="T44" fmla="*/ 50800 w 165"/>
                  <a:gd name="T45" fmla="*/ 198438 h 174"/>
                  <a:gd name="T46" fmla="*/ 74613 w 165"/>
                  <a:gd name="T47" fmla="*/ 207963 h 174"/>
                  <a:gd name="T48" fmla="*/ 95250 w 165"/>
                  <a:gd name="T49" fmla="*/ 207963 h 174"/>
                  <a:gd name="T50" fmla="*/ 111125 w 165"/>
                  <a:gd name="T51" fmla="*/ 214313 h 174"/>
                  <a:gd name="T52" fmla="*/ 122238 w 165"/>
                  <a:gd name="T53" fmla="*/ 236538 h 174"/>
                  <a:gd name="T54" fmla="*/ 125413 w 165"/>
                  <a:gd name="T55" fmla="*/ 268288 h 174"/>
                  <a:gd name="T56" fmla="*/ 160338 w 165"/>
                  <a:gd name="T57" fmla="*/ 269875 h 174"/>
                  <a:gd name="T58" fmla="*/ 176213 w 165"/>
                  <a:gd name="T59" fmla="*/ 276225 h 174"/>
                  <a:gd name="T60" fmla="*/ 192088 w 165"/>
                  <a:gd name="T61" fmla="*/ 269875 h 174"/>
                  <a:gd name="T62" fmla="*/ 212725 w 165"/>
                  <a:gd name="T63" fmla="*/ 268288 h 174"/>
                  <a:gd name="T64" fmla="*/ 227013 w 165"/>
                  <a:gd name="T65" fmla="*/ 255588 h 174"/>
                  <a:gd name="T66" fmla="*/ 241300 w 165"/>
                  <a:gd name="T67" fmla="*/ 249238 h 174"/>
                  <a:gd name="T68" fmla="*/ 249238 w 165"/>
                  <a:gd name="T69" fmla="*/ 239713 h 174"/>
                  <a:gd name="T70" fmla="*/ 261938 w 165"/>
                  <a:gd name="T71" fmla="*/ 234950 h 174"/>
                  <a:gd name="T72" fmla="*/ 234950 w 165"/>
                  <a:gd name="T73" fmla="*/ 204788 h 174"/>
                  <a:gd name="T74" fmla="*/ 233363 w 165"/>
                  <a:gd name="T75" fmla="*/ 173038 h 174"/>
                  <a:gd name="T76" fmla="*/ 236538 w 165"/>
                  <a:gd name="T77" fmla="*/ 147638 h 174"/>
                  <a:gd name="T78" fmla="*/ 222250 w 165"/>
                  <a:gd name="T79" fmla="*/ 133350 h 174"/>
                  <a:gd name="T80" fmla="*/ 220663 w 165"/>
                  <a:gd name="T81" fmla="*/ 122238 h 174"/>
                  <a:gd name="T82" fmla="*/ 236538 w 165"/>
                  <a:gd name="T83" fmla="*/ 90488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5" h="174">
                    <a:moveTo>
                      <a:pt x="149" y="57"/>
                    </a:moveTo>
                    <a:lnTo>
                      <a:pt x="120" y="43"/>
                    </a:lnTo>
                    <a:lnTo>
                      <a:pt x="122" y="34"/>
                    </a:lnTo>
                    <a:lnTo>
                      <a:pt x="121" y="28"/>
                    </a:lnTo>
                    <a:lnTo>
                      <a:pt x="88" y="15"/>
                    </a:lnTo>
                    <a:lnTo>
                      <a:pt x="65" y="0"/>
                    </a:lnTo>
                    <a:lnTo>
                      <a:pt x="22" y="0"/>
                    </a:lnTo>
                    <a:lnTo>
                      <a:pt x="15" y="3"/>
                    </a:lnTo>
                    <a:lnTo>
                      <a:pt x="21" y="9"/>
                    </a:lnTo>
                    <a:lnTo>
                      <a:pt x="19" y="15"/>
                    </a:lnTo>
                    <a:lnTo>
                      <a:pt x="14" y="17"/>
                    </a:lnTo>
                    <a:lnTo>
                      <a:pt x="12" y="24"/>
                    </a:lnTo>
                    <a:lnTo>
                      <a:pt x="18" y="31"/>
                    </a:lnTo>
                    <a:lnTo>
                      <a:pt x="17" y="40"/>
                    </a:lnTo>
                    <a:lnTo>
                      <a:pt x="10" y="42"/>
                    </a:lnTo>
                    <a:lnTo>
                      <a:pt x="9" y="50"/>
                    </a:lnTo>
                    <a:lnTo>
                      <a:pt x="3" y="54"/>
                    </a:lnTo>
                    <a:lnTo>
                      <a:pt x="0" y="63"/>
                    </a:lnTo>
                    <a:lnTo>
                      <a:pt x="0" y="65"/>
                    </a:lnTo>
                    <a:lnTo>
                      <a:pt x="1" y="83"/>
                    </a:lnTo>
                    <a:lnTo>
                      <a:pt x="15" y="101"/>
                    </a:lnTo>
                    <a:lnTo>
                      <a:pt x="19" y="114"/>
                    </a:lnTo>
                    <a:lnTo>
                      <a:pt x="32" y="125"/>
                    </a:lnTo>
                    <a:lnTo>
                      <a:pt x="47" y="131"/>
                    </a:lnTo>
                    <a:lnTo>
                      <a:pt x="60" y="131"/>
                    </a:lnTo>
                    <a:lnTo>
                      <a:pt x="70" y="135"/>
                    </a:lnTo>
                    <a:lnTo>
                      <a:pt x="77" y="149"/>
                    </a:lnTo>
                    <a:lnTo>
                      <a:pt x="79" y="169"/>
                    </a:lnTo>
                    <a:lnTo>
                      <a:pt x="101" y="170"/>
                    </a:lnTo>
                    <a:lnTo>
                      <a:pt x="111" y="174"/>
                    </a:lnTo>
                    <a:lnTo>
                      <a:pt x="121" y="170"/>
                    </a:lnTo>
                    <a:lnTo>
                      <a:pt x="134" y="169"/>
                    </a:lnTo>
                    <a:lnTo>
                      <a:pt x="143" y="161"/>
                    </a:lnTo>
                    <a:lnTo>
                      <a:pt x="152" y="157"/>
                    </a:lnTo>
                    <a:lnTo>
                      <a:pt x="157" y="151"/>
                    </a:lnTo>
                    <a:lnTo>
                      <a:pt x="165" y="148"/>
                    </a:lnTo>
                    <a:lnTo>
                      <a:pt x="148" y="129"/>
                    </a:lnTo>
                    <a:lnTo>
                      <a:pt x="147" y="109"/>
                    </a:lnTo>
                    <a:lnTo>
                      <a:pt x="149" y="93"/>
                    </a:lnTo>
                    <a:lnTo>
                      <a:pt x="140" y="84"/>
                    </a:lnTo>
                    <a:lnTo>
                      <a:pt x="139" y="77"/>
                    </a:lnTo>
                    <a:lnTo>
                      <a:pt x="14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1" name="Freeform 299"/>
              <p:cNvSpPr/>
              <p:nvPr/>
            </p:nvSpPr>
            <p:spPr bwMode="auto">
              <a:xfrm>
                <a:off x="5108574" y="4264034"/>
                <a:ext cx="139700" cy="141289"/>
              </a:xfrm>
              <a:custGeom>
                <a:avLst/>
                <a:gdLst>
                  <a:gd name="T0" fmla="*/ 111125 w 88"/>
                  <a:gd name="T1" fmla="*/ 127000 h 89"/>
                  <a:gd name="T2" fmla="*/ 42863 w 88"/>
                  <a:gd name="T3" fmla="*/ 127000 h 89"/>
                  <a:gd name="T4" fmla="*/ 31750 w 88"/>
                  <a:gd name="T5" fmla="*/ 131763 h 89"/>
                  <a:gd name="T6" fmla="*/ 22225 w 88"/>
                  <a:gd name="T7" fmla="*/ 128588 h 89"/>
                  <a:gd name="T8" fmla="*/ 14288 w 88"/>
                  <a:gd name="T9" fmla="*/ 134938 h 89"/>
                  <a:gd name="T10" fmla="*/ 0 w 88"/>
                  <a:gd name="T11" fmla="*/ 141288 h 89"/>
                  <a:gd name="T12" fmla="*/ 7938 w 88"/>
                  <a:gd name="T13" fmla="*/ 109538 h 89"/>
                  <a:gd name="T14" fmla="*/ 34925 w 88"/>
                  <a:gd name="T15" fmla="*/ 66675 h 89"/>
                  <a:gd name="T16" fmla="*/ 41275 w 88"/>
                  <a:gd name="T17" fmla="*/ 44450 h 89"/>
                  <a:gd name="T18" fmla="*/ 31750 w 88"/>
                  <a:gd name="T19" fmla="*/ 19050 h 89"/>
                  <a:gd name="T20" fmla="*/ 42863 w 88"/>
                  <a:gd name="T21" fmla="*/ 14288 h 89"/>
                  <a:gd name="T22" fmla="*/ 60325 w 88"/>
                  <a:gd name="T23" fmla="*/ 19050 h 89"/>
                  <a:gd name="T24" fmla="*/ 95250 w 88"/>
                  <a:gd name="T25" fmla="*/ 17463 h 89"/>
                  <a:gd name="T26" fmla="*/ 111125 w 88"/>
                  <a:gd name="T27" fmla="*/ 0 h 89"/>
                  <a:gd name="T28" fmla="*/ 117475 w 88"/>
                  <a:gd name="T29" fmla="*/ 15875 h 89"/>
                  <a:gd name="T30" fmla="*/ 139700 w 88"/>
                  <a:gd name="T31" fmla="*/ 50800 h 89"/>
                  <a:gd name="T32" fmla="*/ 139700 w 88"/>
                  <a:gd name="T33" fmla="*/ 69850 h 89"/>
                  <a:gd name="T34" fmla="*/ 115888 w 88"/>
                  <a:gd name="T35" fmla="*/ 88900 h 89"/>
                  <a:gd name="T36" fmla="*/ 111125 w 88"/>
                  <a:gd name="T37" fmla="*/ 12700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89">
                    <a:moveTo>
                      <a:pt x="70" y="80"/>
                    </a:moveTo>
                    <a:lnTo>
                      <a:pt x="27" y="80"/>
                    </a:lnTo>
                    <a:lnTo>
                      <a:pt x="20" y="83"/>
                    </a:lnTo>
                    <a:lnTo>
                      <a:pt x="14" y="81"/>
                    </a:lnTo>
                    <a:lnTo>
                      <a:pt x="9" y="85"/>
                    </a:lnTo>
                    <a:lnTo>
                      <a:pt x="0" y="89"/>
                    </a:lnTo>
                    <a:lnTo>
                      <a:pt x="5" y="69"/>
                    </a:lnTo>
                    <a:lnTo>
                      <a:pt x="22" y="42"/>
                    </a:lnTo>
                    <a:lnTo>
                      <a:pt x="26" y="28"/>
                    </a:lnTo>
                    <a:lnTo>
                      <a:pt x="20" y="12"/>
                    </a:lnTo>
                    <a:lnTo>
                      <a:pt x="27" y="9"/>
                    </a:lnTo>
                    <a:lnTo>
                      <a:pt x="38" y="12"/>
                    </a:lnTo>
                    <a:lnTo>
                      <a:pt x="60" y="11"/>
                    </a:lnTo>
                    <a:lnTo>
                      <a:pt x="70" y="0"/>
                    </a:lnTo>
                    <a:lnTo>
                      <a:pt x="74" y="10"/>
                    </a:lnTo>
                    <a:lnTo>
                      <a:pt x="88" y="32"/>
                    </a:lnTo>
                    <a:lnTo>
                      <a:pt x="88" y="44"/>
                    </a:lnTo>
                    <a:lnTo>
                      <a:pt x="73" y="56"/>
                    </a:lnTo>
                    <a:lnTo>
                      <a:pt x="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2" name="Freeform 300"/>
              <p:cNvSpPr/>
              <p:nvPr/>
            </p:nvSpPr>
            <p:spPr bwMode="auto">
              <a:xfrm>
                <a:off x="4687887" y="4795848"/>
                <a:ext cx="339725" cy="312739"/>
              </a:xfrm>
              <a:custGeom>
                <a:avLst/>
                <a:gdLst>
                  <a:gd name="T0" fmla="*/ 111125 w 214"/>
                  <a:gd name="T1" fmla="*/ 306388 h 197"/>
                  <a:gd name="T2" fmla="*/ 98425 w 214"/>
                  <a:gd name="T3" fmla="*/ 288925 h 197"/>
                  <a:gd name="T4" fmla="*/ 87313 w 214"/>
                  <a:gd name="T5" fmla="*/ 266700 h 197"/>
                  <a:gd name="T6" fmla="*/ 74613 w 214"/>
                  <a:gd name="T7" fmla="*/ 230188 h 197"/>
                  <a:gd name="T8" fmla="*/ 66675 w 214"/>
                  <a:gd name="T9" fmla="*/ 196850 h 197"/>
                  <a:gd name="T10" fmla="*/ 58738 w 214"/>
                  <a:gd name="T11" fmla="*/ 147638 h 197"/>
                  <a:gd name="T12" fmla="*/ 53975 w 214"/>
                  <a:gd name="T13" fmla="*/ 130175 h 197"/>
                  <a:gd name="T14" fmla="*/ 17463 w 214"/>
                  <a:gd name="T15" fmla="*/ 65088 h 197"/>
                  <a:gd name="T16" fmla="*/ 15875 w 214"/>
                  <a:gd name="T17" fmla="*/ 55563 h 197"/>
                  <a:gd name="T18" fmla="*/ 6350 w 214"/>
                  <a:gd name="T19" fmla="*/ 39688 h 197"/>
                  <a:gd name="T20" fmla="*/ 0 w 214"/>
                  <a:gd name="T21" fmla="*/ 7938 h 197"/>
                  <a:gd name="T22" fmla="*/ 20638 w 214"/>
                  <a:gd name="T23" fmla="*/ 0 h 197"/>
                  <a:gd name="T24" fmla="*/ 46038 w 214"/>
                  <a:gd name="T25" fmla="*/ 0 h 197"/>
                  <a:gd name="T26" fmla="*/ 57150 w 214"/>
                  <a:gd name="T27" fmla="*/ 11113 h 197"/>
                  <a:gd name="T28" fmla="*/ 82550 w 214"/>
                  <a:gd name="T29" fmla="*/ 0 h 197"/>
                  <a:gd name="T30" fmla="*/ 155575 w 214"/>
                  <a:gd name="T31" fmla="*/ 3175 h 197"/>
                  <a:gd name="T32" fmla="*/ 177800 w 214"/>
                  <a:gd name="T33" fmla="*/ 17463 h 197"/>
                  <a:gd name="T34" fmla="*/ 200025 w 214"/>
                  <a:gd name="T35" fmla="*/ 22225 h 197"/>
                  <a:gd name="T36" fmla="*/ 227013 w 214"/>
                  <a:gd name="T37" fmla="*/ 19050 h 197"/>
                  <a:gd name="T38" fmla="*/ 252413 w 214"/>
                  <a:gd name="T39" fmla="*/ 17463 h 197"/>
                  <a:gd name="T40" fmla="*/ 273050 w 214"/>
                  <a:gd name="T41" fmla="*/ 3175 h 197"/>
                  <a:gd name="T42" fmla="*/ 287338 w 214"/>
                  <a:gd name="T43" fmla="*/ 7938 h 197"/>
                  <a:gd name="T44" fmla="*/ 315913 w 214"/>
                  <a:gd name="T45" fmla="*/ 11113 h 197"/>
                  <a:gd name="T46" fmla="*/ 331788 w 214"/>
                  <a:gd name="T47" fmla="*/ 14288 h 197"/>
                  <a:gd name="T48" fmla="*/ 339725 w 214"/>
                  <a:gd name="T49" fmla="*/ 22225 h 197"/>
                  <a:gd name="T50" fmla="*/ 319088 w 214"/>
                  <a:gd name="T51" fmla="*/ 20638 h 197"/>
                  <a:gd name="T52" fmla="*/ 293688 w 214"/>
                  <a:gd name="T53" fmla="*/ 30163 h 197"/>
                  <a:gd name="T54" fmla="*/ 274638 w 214"/>
                  <a:gd name="T55" fmla="*/ 25400 h 197"/>
                  <a:gd name="T56" fmla="*/ 228600 w 214"/>
                  <a:gd name="T57" fmla="*/ 41275 h 197"/>
                  <a:gd name="T58" fmla="*/ 227013 w 214"/>
                  <a:gd name="T59" fmla="*/ 120650 h 197"/>
                  <a:gd name="T60" fmla="*/ 201613 w 214"/>
                  <a:gd name="T61" fmla="*/ 123825 h 197"/>
                  <a:gd name="T62" fmla="*/ 200025 w 214"/>
                  <a:gd name="T63" fmla="*/ 193675 h 197"/>
                  <a:gd name="T64" fmla="*/ 198438 w 214"/>
                  <a:gd name="T65" fmla="*/ 306388 h 197"/>
                  <a:gd name="T66" fmla="*/ 169863 w 214"/>
                  <a:gd name="T67" fmla="*/ 312738 h 197"/>
                  <a:gd name="T68" fmla="*/ 150813 w 214"/>
                  <a:gd name="T69" fmla="*/ 306388 h 197"/>
                  <a:gd name="T70" fmla="*/ 139700 w 214"/>
                  <a:gd name="T71" fmla="*/ 300038 h 197"/>
                  <a:gd name="T72" fmla="*/ 133350 w 214"/>
                  <a:gd name="T73" fmla="*/ 293688 h 197"/>
                  <a:gd name="T74" fmla="*/ 125413 w 214"/>
                  <a:gd name="T75" fmla="*/ 293688 h 197"/>
                  <a:gd name="T76" fmla="*/ 111125 w 214"/>
                  <a:gd name="T77" fmla="*/ 306388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4" h="197">
                    <a:moveTo>
                      <a:pt x="70" y="193"/>
                    </a:moveTo>
                    <a:lnTo>
                      <a:pt x="62" y="182"/>
                    </a:lnTo>
                    <a:lnTo>
                      <a:pt x="55" y="168"/>
                    </a:lnTo>
                    <a:lnTo>
                      <a:pt x="47" y="145"/>
                    </a:lnTo>
                    <a:lnTo>
                      <a:pt x="42" y="124"/>
                    </a:lnTo>
                    <a:lnTo>
                      <a:pt x="37" y="93"/>
                    </a:lnTo>
                    <a:lnTo>
                      <a:pt x="34" y="82"/>
                    </a:lnTo>
                    <a:lnTo>
                      <a:pt x="11" y="41"/>
                    </a:lnTo>
                    <a:lnTo>
                      <a:pt x="10" y="35"/>
                    </a:lnTo>
                    <a:lnTo>
                      <a:pt x="4" y="25"/>
                    </a:lnTo>
                    <a:lnTo>
                      <a:pt x="0" y="5"/>
                    </a:lnTo>
                    <a:lnTo>
                      <a:pt x="13" y="0"/>
                    </a:lnTo>
                    <a:lnTo>
                      <a:pt x="29" y="0"/>
                    </a:lnTo>
                    <a:lnTo>
                      <a:pt x="36" y="7"/>
                    </a:lnTo>
                    <a:lnTo>
                      <a:pt x="52" y="0"/>
                    </a:lnTo>
                    <a:lnTo>
                      <a:pt x="98" y="2"/>
                    </a:lnTo>
                    <a:lnTo>
                      <a:pt x="112" y="11"/>
                    </a:lnTo>
                    <a:lnTo>
                      <a:pt x="126" y="14"/>
                    </a:lnTo>
                    <a:lnTo>
                      <a:pt x="143" y="12"/>
                    </a:lnTo>
                    <a:lnTo>
                      <a:pt x="159" y="11"/>
                    </a:lnTo>
                    <a:lnTo>
                      <a:pt x="172" y="2"/>
                    </a:lnTo>
                    <a:lnTo>
                      <a:pt x="181" y="5"/>
                    </a:lnTo>
                    <a:lnTo>
                      <a:pt x="199" y="7"/>
                    </a:lnTo>
                    <a:lnTo>
                      <a:pt x="209" y="9"/>
                    </a:lnTo>
                    <a:lnTo>
                      <a:pt x="214" y="14"/>
                    </a:lnTo>
                    <a:lnTo>
                      <a:pt x="201" y="13"/>
                    </a:lnTo>
                    <a:lnTo>
                      <a:pt x="185" y="19"/>
                    </a:lnTo>
                    <a:lnTo>
                      <a:pt x="173" y="16"/>
                    </a:lnTo>
                    <a:lnTo>
                      <a:pt x="144" y="26"/>
                    </a:lnTo>
                    <a:lnTo>
                      <a:pt x="143" y="76"/>
                    </a:lnTo>
                    <a:lnTo>
                      <a:pt x="127" y="78"/>
                    </a:lnTo>
                    <a:lnTo>
                      <a:pt x="126" y="122"/>
                    </a:lnTo>
                    <a:lnTo>
                      <a:pt x="125" y="193"/>
                    </a:lnTo>
                    <a:lnTo>
                      <a:pt x="107" y="197"/>
                    </a:lnTo>
                    <a:lnTo>
                      <a:pt x="95" y="193"/>
                    </a:lnTo>
                    <a:lnTo>
                      <a:pt x="88" y="189"/>
                    </a:lnTo>
                    <a:lnTo>
                      <a:pt x="84" y="185"/>
                    </a:lnTo>
                    <a:lnTo>
                      <a:pt x="79" y="185"/>
                    </a:lnTo>
                    <a:lnTo>
                      <a:pt x="70"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3" name="Freeform 301"/>
              <p:cNvSpPr/>
              <p:nvPr/>
            </p:nvSpPr>
            <p:spPr bwMode="auto">
              <a:xfrm>
                <a:off x="4887912" y="4816485"/>
                <a:ext cx="204788" cy="233364"/>
              </a:xfrm>
              <a:custGeom>
                <a:avLst/>
                <a:gdLst>
                  <a:gd name="T0" fmla="*/ 204788 w 129"/>
                  <a:gd name="T1" fmla="*/ 109538 h 147"/>
                  <a:gd name="T2" fmla="*/ 193675 w 129"/>
                  <a:gd name="T3" fmla="*/ 95250 h 147"/>
                  <a:gd name="T4" fmla="*/ 180975 w 129"/>
                  <a:gd name="T5" fmla="*/ 60325 h 147"/>
                  <a:gd name="T6" fmla="*/ 176213 w 129"/>
                  <a:gd name="T7" fmla="*/ 46038 h 147"/>
                  <a:gd name="T8" fmla="*/ 139700 w 129"/>
                  <a:gd name="T9" fmla="*/ 19050 h 147"/>
                  <a:gd name="T10" fmla="*/ 139700 w 129"/>
                  <a:gd name="T11" fmla="*/ 1588 h 147"/>
                  <a:gd name="T12" fmla="*/ 119063 w 129"/>
                  <a:gd name="T13" fmla="*/ 0 h 147"/>
                  <a:gd name="T14" fmla="*/ 93663 w 129"/>
                  <a:gd name="T15" fmla="*/ 9525 h 147"/>
                  <a:gd name="T16" fmla="*/ 74613 w 129"/>
                  <a:gd name="T17" fmla="*/ 4763 h 147"/>
                  <a:gd name="T18" fmla="*/ 28575 w 129"/>
                  <a:gd name="T19" fmla="*/ 20638 h 147"/>
                  <a:gd name="T20" fmla="*/ 26988 w 129"/>
                  <a:gd name="T21" fmla="*/ 100013 h 147"/>
                  <a:gd name="T22" fmla="*/ 1588 w 129"/>
                  <a:gd name="T23" fmla="*/ 103188 h 147"/>
                  <a:gd name="T24" fmla="*/ 0 w 129"/>
                  <a:gd name="T25" fmla="*/ 173038 h 147"/>
                  <a:gd name="T26" fmla="*/ 15875 w 129"/>
                  <a:gd name="T27" fmla="*/ 190500 h 147"/>
                  <a:gd name="T28" fmla="*/ 23813 w 129"/>
                  <a:gd name="T29" fmla="*/ 233363 h 147"/>
                  <a:gd name="T30" fmla="*/ 49213 w 129"/>
                  <a:gd name="T31" fmla="*/ 233363 h 147"/>
                  <a:gd name="T32" fmla="*/ 77788 w 129"/>
                  <a:gd name="T33" fmla="*/ 196850 h 147"/>
                  <a:gd name="T34" fmla="*/ 90488 w 129"/>
                  <a:gd name="T35" fmla="*/ 196850 h 147"/>
                  <a:gd name="T36" fmla="*/ 103188 w 129"/>
                  <a:gd name="T37" fmla="*/ 204788 h 147"/>
                  <a:gd name="T38" fmla="*/ 125413 w 129"/>
                  <a:gd name="T39" fmla="*/ 203200 h 147"/>
                  <a:gd name="T40" fmla="*/ 141288 w 129"/>
                  <a:gd name="T41" fmla="*/ 184150 h 147"/>
                  <a:gd name="T42" fmla="*/ 146050 w 129"/>
                  <a:gd name="T43" fmla="*/ 153988 h 147"/>
                  <a:gd name="T44" fmla="*/ 169863 w 129"/>
                  <a:gd name="T45" fmla="*/ 146050 h 147"/>
                  <a:gd name="T46" fmla="*/ 176213 w 129"/>
                  <a:gd name="T47" fmla="*/ 136525 h 147"/>
                  <a:gd name="T48" fmla="*/ 204788 w 129"/>
                  <a:gd name="T49" fmla="*/ 109538 h 1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9" h="147">
                    <a:moveTo>
                      <a:pt x="129" y="69"/>
                    </a:moveTo>
                    <a:lnTo>
                      <a:pt x="122" y="60"/>
                    </a:lnTo>
                    <a:lnTo>
                      <a:pt x="114" y="38"/>
                    </a:lnTo>
                    <a:lnTo>
                      <a:pt x="111" y="29"/>
                    </a:lnTo>
                    <a:lnTo>
                      <a:pt x="88" y="12"/>
                    </a:lnTo>
                    <a:lnTo>
                      <a:pt x="88" y="1"/>
                    </a:lnTo>
                    <a:lnTo>
                      <a:pt x="75" y="0"/>
                    </a:lnTo>
                    <a:lnTo>
                      <a:pt x="59" y="6"/>
                    </a:lnTo>
                    <a:lnTo>
                      <a:pt x="47" y="3"/>
                    </a:lnTo>
                    <a:lnTo>
                      <a:pt x="18" y="13"/>
                    </a:lnTo>
                    <a:lnTo>
                      <a:pt x="17" y="63"/>
                    </a:lnTo>
                    <a:lnTo>
                      <a:pt x="1" y="65"/>
                    </a:lnTo>
                    <a:lnTo>
                      <a:pt x="0" y="109"/>
                    </a:lnTo>
                    <a:lnTo>
                      <a:pt x="10" y="120"/>
                    </a:lnTo>
                    <a:lnTo>
                      <a:pt x="15" y="147"/>
                    </a:lnTo>
                    <a:lnTo>
                      <a:pt x="31" y="147"/>
                    </a:lnTo>
                    <a:lnTo>
                      <a:pt x="49" y="124"/>
                    </a:lnTo>
                    <a:lnTo>
                      <a:pt x="57" y="124"/>
                    </a:lnTo>
                    <a:lnTo>
                      <a:pt x="65" y="129"/>
                    </a:lnTo>
                    <a:lnTo>
                      <a:pt x="79" y="128"/>
                    </a:lnTo>
                    <a:lnTo>
                      <a:pt x="89" y="116"/>
                    </a:lnTo>
                    <a:lnTo>
                      <a:pt x="92" y="97"/>
                    </a:lnTo>
                    <a:lnTo>
                      <a:pt x="107" y="92"/>
                    </a:lnTo>
                    <a:lnTo>
                      <a:pt x="111" y="86"/>
                    </a:lnTo>
                    <a:lnTo>
                      <a:pt x="129"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4" name="Freeform 302"/>
              <p:cNvSpPr/>
              <p:nvPr/>
            </p:nvSpPr>
            <p:spPr bwMode="auto">
              <a:xfrm>
                <a:off x="5027611" y="4759335"/>
                <a:ext cx="174625" cy="168276"/>
              </a:xfrm>
              <a:custGeom>
                <a:avLst/>
                <a:gdLst>
                  <a:gd name="T0" fmla="*/ 68263 w 110"/>
                  <a:gd name="T1" fmla="*/ 12700 h 106"/>
                  <a:gd name="T2" fmla="*/ 66675 w 110"/>
                  <a:gd name="T3" fmla="*/ 25400 h 106"/>
                  <a:gd name="T4" fmla="*/ 50800 w 110"/>
                  <a:gd name="T5" fmla="*/ 36513 h 106"/>
                  <a:gd name="T6" fmla="*/ 36513 w 110"/>
                  <a:gd name="T7" fmla="*/ 41275 h 106"/>
                  <a:gd name="T8" fmla="*/ 23813 w 110"/>
                  <a:gd name="T9" fmla="*/ 58738 h 106"/>
                  <a:gd name="T10" fmla="*/ 0 w 110"/>
                  <a:gd name="T11" fmla="*/ 58738 h 106"/>
                  <a:gd name="T12" fmla="*/ 0 w 110"/>
                  <a:gd name="T13" fmla="*/ 76200 h 106"/>
                  <a:gd name="T14" fmla="*/ 36513 w 110"/>
                  <a:gd name="T15" fmla="*/ 103188 h 106"/>
                  <a:gd name="T16" fmla="*/ 41275 w 110"/>
                  <a:gd name="T17" fmla="*/ 117475 h 106"/>
                  <a:gd name="T18" fmla="*/ 53975 w 110"/>
                  <a:gd name="T19" fmla="*/ 152400 h 106"/>
                  <a:gd name="T20" fmla="*/ 65088 w 110"/>
                  <a:gd name="T21" fmla="*/ 166688 h 106"/>
                  <a:gd name="T22" fmla="*/ 82550 w 110"/>
                  <a:gd name="T23" fmla="*/ 166688 h 106"/>
                  <a:gd name="T24" fmla="*/ 96838 w 110"/>
                  <a:gd name="T25" fmla="*/ 160338 h 106"/>
                  <a:gd name="T26" fmla="*/ 131763 w 110"/>
                  <a:gd name="T27" fmla="*/ 168275 h 106"/>
                  <a:gd name="T28" fmla="*/ 146050 w 110"/>
                  <a:gd name="T29" fmla="*/ 158750 h 106"/>
                  <a:gd name="T30" fmla="*/ 149225 w 110"/>
                  <a:gd name="T31" fmla="*/ 130175 h 106"/>
                  <a:gd name="T32" fmla="*/ 169863 w 110"/>
                  <a:gd name="T33" fmla="*/ 114300 h 106"/>
                  <a:gd name="T34" fmla="*/ 174625 w 110"/>
                  <a:gd name="T35" fmla="*/ 106363 h 106"/>
                  <a:gd name="T36" fmla="*/ 161925 w 110"/>
                  <a:gd name="T37" fmla="*/ 88900 h 106"/>
                  <a:gd name="T38" fmla="*/ 161925 w 110"/>
                  <a:gd name="T39" fmla="*/ 76200 h 106"/>
                  <a:gd name="T40" fmla="*/ 169863 w 110"/>
                  <a:gd name="T41" fmla="*/ 66675 h 106"/>
                  <a:gd name="T42" fmla="*/ 168275 w 110"/>
                  <a:gd name="T43" fmla="*/ 33338 h 106"/>
                  <a:gd name="T44" fmla="*/ 157163 w 110"/>
                  <a:gd name="T45" fmla="*/ 19050 h 106"/>
                  <a:gd name="T46" fmla="*/ 101600 w 110"/>
                  <a:gd name="T47" fmla="*/ 0 h 106"/>
                  <a:gd name="T48" fmla="*/ 79375 w 110"/>
                  <a:gd name="T49" fmla="*/ 4763 h 106"/>
                  <a:gd name="T50" fmla="*/ 68263 w 110"/>
                  <a:gd name="T51" fmla="*/ 1270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0" h="105">
                    <a:moveTo>
                      <a:pt x="43" y="8"/>
                    </a:moveTo>
                    <a:lnTo>
                      <a:pt x="42" y="16"/>
                    </a:lnTo>
                    <a:lnTo>
                      <a:pt x="32" y="23"/>
                    </a:lnTo>
                    <a:lnTo>
                      <a:pt x="23" y="26"/>
                    </a:lnTo>
                    <a:lnTo>
                      <a:pt x="15" y="37"/>
                    </a:lnTo>
                    <a:lnTo>
                      <a:pt x="0" y="37"/>
                    </a:lnTo>
                    <a:lnTo>
                      <a:pt x="0" y="48"/>
                    </a:lnTo>
                    <a:lnTo>
                      <a:pt x="23" y="65"/>
                    </a:lnTo>
                    <a:lnTo>
                      <a:pt x="26" y="74"/>
                    </a:lnTo>
                    <a:lnTo>
                      <a:pt x="34" y="96"/>
                    </a:lnTo>
                    <a:lnTo>
                      <a:pt x="41" y="105"/>
                    </a:lnTo>
                    <a:lnTo>
                      <a:pt x="52" y="105"/>
                    </a:lnTo>
                    <a:lnTo>
                      <a:pt x="61" y="101"/>
                    </a:lnTo>
                    <a:lnTo>
                      <a:pt x="83" y="106"/>
                    </a:lnTo>
                    <a:lnTo>
                      <a:pt x="92" y="100"/>
                    </a:lnTo>
                    <a:lnTo>
                      <a:pt x="94" y="82"/>
                    </a:lnTo>
                    <a:lnTo>
                      <a:pt x="107" y="72"/>
                    </a:lnTo>
                    <a:lnTo>
                      <a:pt x="110" y="67"/>
                    </a:lnTo>
                    <a:lnTo>
                      <a:pt x="102" y="56"/>
                    </a:lnTo>
                    <a:lnTo>
                      <a:pt x="102" y="48"/>
                    </a:lnTo>
                    <a:lnTo>
                      <a:pt x="107" y="42"/>
                    </a:lnTo>
                    <a:lnTo>
                      <a:pt x="106" y="21"/>
                    </a:lnTo>
                    <a:lnTo>
                      <a:pt x="99" y="12"/>
                    </a:lnTo>
                    <a:lnTo>
                      <a:pt x="64" y="0"/>
                    </a:lnTo>
                    <a:lnTo>
                      <a:pt x="50" y="3"/>
                    </a:lnTo>
                    <a:lnTo>
                      <a:pt x="4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5" name="Freeform 303"/>
              <p:cNvSpPr/>
              <p:nvPr/>
            </p:nvSpPr>
            <p:spPr bwMode="auto">
              <a:xfrm>
                <a:off x="4635499" y="4322772"/>
                <a:ext cx="42863" cy="19050"/>
              </a:xfrm>
              <a:custGeom>
                <a:avLst/>
                <a:gdLst>
                  <a:gd name="T0" fmla="*/ 3175 w 27"/>
                  <a:gd name="T1" fmla="*/ 0 h 12"/>
                  <a:gd name="T2" fmla="*/ 0 w 27"/>
                  <a:gd name="T3" fmla="*/ 19050 h 12"/>
                  <a:gd name="T4" fmla="*/ 42863 w 27"/>
                  <a:gd name="T5" fmla="*/ 19050 h 12"/>
                  <a:gd name="T6" fmla="*/ 42863 w 27"/>
                  <a:gd name="T7" fmla="*/ 0 h 12"/>
                  <a:gd name="T8" fmla="*/ 3175 w 27"/>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
                    <a:moveTo>
                      <a:pt x="2" y="0"/>
                    </a:moveTo>
                    <a:lnTo>
                      <a:pt x="0" y="12"/>
                    </a:lnTo>
                    <a:lnTo>
                      <a:pt x="27" y="12"/>
                    </a:lnTo>
                    <a:lnTo>
                      <a:pt x="27"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6" name="Freeform 304"/>
              <p:cNvSpPr/>
              <p:nvPr/>
            </p:nvSpPr>
            <p:spPr bwMode="auto">
              <a:xfrm>
                <a:off x="4125913" y="4173547"/>
                <a:ext cx="92075" cy="95251"/>
              </a:xfrm>
              <a:custGeom>
                <a:avLst/>
                <a:gdLst>
                  <a:gd name="T0" fmla="*/ 69850 w 58"/>
                  <a:gd name="T1" fmla="*/ 22225 h 60"/>
                  <a:gd name="T2" fmla="*/ 69850 w 58"/>
                  <a:gd name="T3" fmla="*/ 50800 h 60"/>
                  <a:gd name="T4" fmla="*/ 90488 w 58"/>
                  <a:gd name="T5" fmla="*/ 61913 h 60"/>
                  <a:gd name="T6" fmla="*/ 92075 w 58"/>
                  <a:gd name="T7" fmla="*/ 76200 h 60"/>
                  <a:gd name="T8" fmla="*/ 84138 w 58"/>
                  <a:gd name="T9" fmla="*/ 95250 h 60"/>
                  <a:gd name="T10" fmla="*/ 52388 w 58"/>
                  <a:gd name="T11" fmla="*/ 84138 h 60"/>
                  <a:gd name="T12" fmla="*/ 23813 w 58"/>
                  <a:gd name="T13" fmla="*/ 57150 h 60"/>
                  <a:gd name="T14" fmla="*/ 0 w 58"/>
                  <a:gd name="T15" fmla="*/ 34925 h 60"/>
                  <a:gd name="T16" fmla="*/ 22225 w 58"/>
                  <a:gd name="T17" fmla="*/ 0 h 60"/>
                  <a:gd name="T18" fmla="*/ 39688 w 58"/>
                  <a:gd name="T19" fmla="*/ 11113 h 60"/>
                  <a:gd name="T20" fmla="*/ 47625 w 58"/>
                  <a:gd name="T21" fmla="*/ 17463 h 60"/>
                  <a:gd name="T22" fmla="*/ 69850 w 58"/>
                  <a:gd name="T23" fmla="*/ 22225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60">
                    <a:moveTo>
                      <a:pt x="44" y="14"/>
                    </a:moveTo>
                    <a:lnTo>
                      <a:pt x="44" y="32"/>
                    </a:lnTo>
                    <a:lnTo>
                      <a:pt x="57" y="39"/>
                    </a:lnTo>
                    <a:lnTo>
                      <a:pt x="58" y="48"/>
                    </a:lnTo>
                    <a:lnTo>
                      <a:pt x="53" y="60"/>
                    </a:lnTo>
                    <a:lnTo>
                      <a:pt x="33" y="53"/>
                    </a:lnTo>
                    <a:lnTo>
                      <a:pt x="15" y="36"/>
                    </a:lnTo>
                    <a:lnTo>
                      <a:pt x="0" y="22"/>
                    </a:lnTo>
                    <a:lnTo>
                      <a:pt x="14" y="0"/>
                    </a:lnTo>
                    <a:lnTo>
                      <a:pt x="25" y="7"/>
                    </a:lnTo>
                    <a:lnTo>
                      <a:pt x="30" y="11"/>
                    </a:lnTo>
                    <a:lnTo>
                      <a:pt x="4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7" name="Freeform 305"/>
              <p:cNvSpPr/>
              <p:nvPr/>
            </p:nvSpPr>
            <p:spPr bwMode="auto">
              <a:xfrm>
                <a:off x="5108574" y="4427547"/>
                <a:ext cx="36513" cy="49213"/>
              </a:xfrm>
              <a:custGeom>
                <a:avLst/>
                <a:gdLst>
                  <a:gd name="T0" fmla="*/ 0 w 23"/>
                  <a:gd name="T1" fmla="*/ 0 h 31"/>
                  <a:gd name="T2" fmla="*/ 7938 w 23"/>
                  <a:gd name="T3" fmla="*/ 0 h 31"/>
                  <a:gd name="T4" fmla="*/ 7938 w 23"/>
                  <a:gd name="T5" fmla="*/ 6350 h 31"/>
                  <a:gd name="T6" fmla="*/ 14288 w 23"/>
                  <a:gd name="T7" fmla="*/ 6350 h 31"/>
                  <a:gd name="T8" fmla="*/ 17463 w 23"/>
                  <a:gd name="T9" fmla="*/ 1588 h 31"/>
                  <a:gd name="T10" fmla="*/ 26988 w 23"/>
                  <a:gd name="T11" fmla="*/ 1588 h 31"/>
                  <a:gd name="T12" fmla="*/ 36513 w 23"/>
                  <a:gd name="T13" fmla="*/ 12700 h 31"/>
                  <a:gd name="T14" fmla="*/ 34925 w 23"/>
                  <a:gd name="T15" fmla="*/ 26988 h 31"/>
                  <a:gd name="T16" fmla="*/ 23813 w 23"/>
                  <a:gd name="T17" fmla="*/ 30163 h 31"/>
                  <a:gd name="T18" fmla="*/ 22225 w 23"/>
                  <a:gd name="T19" fmla="*/ 42863 h 31"/>
                  <a:gd name="T20" fmla="*/ 12700 w 23"/>
                  <a:gd name="T21" fmla="*/ 49213 h 31"/>
                  <a:gd name="T22" fmla="*/ 9525 w 23"/>
                  <a:gd name="T23" fmla="*/ 30163 h 31"/>
                  <a:gd name="T24" fmla="*/ 1588 w 23"/>
                  <a:gd name="T25" fmla="*/ 20638 h 31"/>
                  <a:gd name="T26" fmla="*/ 0 w 23"/>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31">
                    <a:moveTo>
                      <a:pt x="0" y="0"/>
                    </a:moveTo>
                    <a:lnTo>
                      <a:pt x="5" y="0"/>
                    </a:lnTo>
                    <a:lnTo>
                      <a:pt x="5" y="4"/>
                    </a:lnTo>
                    <a:lnTo>
                      <a:pt x="9" y="4"/>
                    </a:lnTo>
                    <a:lnTo>
                      <a:pt x="11" y="1"/>
                    </a:lnTo>
                    <a:lnTo>
                      <a:pt x="17" y="1"/>
                    </a:lnTo>
                    <a:lnTo>
                      <a:pt x="23" y="8"/>
                    </a:lnTo>
                    <a:lnTo>
                      <a:pt x="22" y="17"/>
                    </a:lnTo>
                    <a:lnTo>
                      <a:pt x="15" y="19"/>
                    </a:lnTo>
                    <a:lnTo>
                      <a:pt x="14" y="27"/>
                    </a:lnTo>
                    <a:lnTo>
                      <a:pt x="8" y="31"/>
                    </a:lnTo>
                    <a:lnTo>
                      <a:pt x="6" y="19"/>
                    </a:lnTo>
                    <a:lnTo>
                      <a:pt x="1" y="1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8" name="Freeform 306"/>
              <p:cNvSpPr/>
              <p:nvPr/>
            </p:nvSpPr>
            <p:spPr bwMode="auto">
              <a:xfrm>
                <a:off x="4884736" y="2755907"/>
                <a:ext cx="71438" cy="36514"/>
              </a:xfrm>
              <a:custGeom>
                <a:avLst/>
                <a:gdLst>
                  <a:gd name="T0" fmla="*/ 71438 w 45"/>
                  <a:gd name="T1" fmla="*/ 34925 h 23"/>
                  <a:gd name="T2" fmla="*/ 34925 w 45"/>
                  <a:gd name="T3" fmla="*/ 36513 h 23"/>
                  <a:gd name="T4" fmla="*/ 15875 w 45"/>
                  <a:gd name="T5" fmla="*/ 31750 h 23"/>
                  <a:gd name="T6" fmla="*/ 3175 w 45"/>
                  <a:gd name="T7" fmla="*/ 30163 h 23"/>
                  <a:gd name="T8" fmla="*/ 4763 w 45"/>
                  <a:gd name="T9" fmla="*/ 22225 h 23"/>
                  <a:gd name="T10" fmla="*/ 0 w 45"/>
                  <a:gd name="T11" fmla="*/ 14288 h 23"/>
                  <a:gd name="T12" fmla="*/ 3175 w 45"/>
                  <a:gd name="T13" fmla="*/ 7938 h 23"/>
                  <a:gd name="T14" fmla="*/ 30163 w 45"/>
                  <a:gd name="T15" fmla="*/ 6350 h 23"/>
                  <a:gd name="T16" fmla="*/ 33338 w 45"/>
                  <a:gd name="T17" fmla="*/ 0 h 23"/>
                  <a:gd name="T18" fmla="*/ 52388 w 45"/>
                  <a:gd name="T19" fmla="*/ 6350 h 23"/>
                  <a:gd name="T20" fmla="*/ 63500 w 45"/>
                  <a:gd name="T21" fmla="*/ 14288 h 23"/>
                  <a:gd name="T22" fmla="*/ 71438 w 45"/>
                  <a:gd name="T23" fmla="*/ 34925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23">
                    <a:moveTo>
                      <a:pt x="45" y="22"/>
                    </a:moveTo>
                    <a:lnTo>
                      <a:pt x="22" y="23"/>
                    </a:lnTo>
                    <a:lnTo>
                      <a:pt x="10" y="20"/>
                    </a:lnTo>
                    <a:lnTo>
                      <a:pt x="2" y="19"/>
                    </a:lnTo>
                    <a:lnTo>
                      <a:pt x="3" y="14"/>
                    </a:lnTo>
                    <a:lnTo>
                      <a:pt x="0" y="9"/>
                    </a:lnTo>
                    <a:lnTo>
                      <a:pt x="2" y="5"/>
                    </a:lnTo>
                    <a:lnTo>
                      <a:pt x="19" y="4"/>
                    </a:lnTo>
                    <a:lnTo>
                      <a:pt x="21" y="0"/>
                    </a:lnTo>
                    <a:lnTo>
                      <a:pt x="33" y="4"/>
                    </a:lnTo>
                    <a:lnTo>
                      <a:pt x="40" y="9"/>
                    </a:lnTo>
                    <a:lnTo>
                      <a:pt x="4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399" name="Freeform 307"/>
              <p:cNvSpPr/>
              <p:nvPr/>
            </p:nvSpPr>
            <p:spPr bwMode="auto">
              <a:xfrm>
                <a:off x="4746624" y="2770195"/>
                <a:ext cx="242888" cy="227014"/>
              </a:xfrm>
              <a:custGeom>
                <a:avLst/>
                <a:gdLst>
                  <a:gd name="T0" fmla="*/ 0 w 153"/>
                  <a:gd name="T1" fmla="*/ 39688 h 143"/>
                  <a:gd name="T2" fmla="*/ 14288 w 153"/>
                  <a:gd name="T3" fmla="*/ 31750 h 143"/>
                  <a:gd name="T4" fmla="*/ 31750 w 153"/>
                  <a:gd name="T5" fmla="*/ 30163 h 143"/>
                  <a:gd name="T6" fmla="*/ 50800 w 153"/>
                  <a:gd name="T7" fmla="*/ 14288 h 143"/>
                  <a:gd name="T8" fmla="*/ 68263 w 153"/>
                  <a:gd name="T9" fmla="*/ 7938 h 143"/>
                  <a:gd name="T10" fmla="*/ 79375 w 153"/>
                  <a:gd name="T11" fmla="*/ 0 h 143"/>
                  <a:gd name="T12" fmla="*/ 103188 w 153"/>
                  <a:gd name="T13" fmla="*/ 3175 h 143"/>
                  <a:gd name="T14" fmla="*/ 104775 w 153"/>
                  <a:gd name="T15" fmla="*/ 20638 h 143"/>
                  <a:gd name="T16" fmla="*/ 120650 w 153"/>
                  <a:gd name="T17" fmla="*/ 23813 h 143"/>
                  <a:gd name="T18" fmla="*/ 134938 w 153"/>
                  <a:gd name="T19" fmla="*/ 14288 h 143"/>
                  <a:gd name="T20" fmla="*/ 141288 w 153"/>
                  <a:gd name="T21" fmla="*/ 15875 h 143"/>
                  <a:gd name="T22" fmla="*/ 153988 w 153"/>
                  <a:gd name="T23" fmla="*/ 17463 h 143"/>
                  <a:gd name="T24" fmla="*/ 173038 w 153"/>
                  <a:gd name="T25" fmla="*/ 22225 h 143"/>
                  <a:gd name="T26" fmla="*/ 209550 w 153"/>
                  <a:gd name="T27" fmla="*/ 20638 h 143"/>
                  <a:gd name="T28" fmla="*/ 219075 w 153"/>
                  <a:gd name="T29" fmla="*/ 17463 h 143"/>
                  <a:gd name="T30" fmla="*/ 223838 w 153"/>
                  <a:gd name="T31" fmla="*/ 28575 h 143"/>
                  <a:gd name="T32" fmla="*/ 223838 w 153"/>
                  <a:gd name="T33" fmla="*/ 52388 h 143"/>
                  <a:gd name="T34" fmla="*/ 236538 w 153"/>
                  <a:gd name="T35" fmla="*/ 79375 h 143"/>
                  <a:gd name="T36" fmla="*/ 219075 w 153"/>
                  <a:gd name="T37" fmla="*/ 98425 h 143"/>
                  <a:gd name="T38" fmla="*/ 236538 w 153"/>
                  <a:gd name="T39" fmla="*/ 117475 h 143"/>
                  <a:gd name="T40" fmla="*/ 241300 w 153"/>
                  <a:gd name="T41" fmla="*/ 139700 h 143"/>
                  <a:gd name="T42" fmla="*/ 242888 w 153"/>
                  <a:gd name="T43" fmla="*/ 169863 h 143"/>
                  <a:gd name="T44" fmla="*/ 209550 w 153"/>
                  <a:gd name="T45" fmla="*/ 206375 h 143"/>
                  <a:gd name="T46" fmla="*/ 212725 w 153"/>
                  <a:gd name="T47" fmla="*/ 214313 h 143"/>
                  <a:gd name="T48" fmla="*/ 200025 w 153"/>
                  <a:gd name="T49" fmla="*/ 227013 h 143"/>
                  <a:gd name="T50" fmla="*/ 184150 w 153"/>
                  <a:gd name="T51" fmla="*/ 212725 h 143"/>
                  <a:gd name="T52" fmla="*/ 134938 w 153"/>
                  <a:gd name="T53" fmla="*/ 219075 h 143"/>
                  <a:gd name="T54" fmla="*/ 117475 w 153"/>
                  <a:gd name="T55" fmla="*/ 211138 h 143"/>
                  <a:gd name="T56" fmla="*/ 104775 w 153"/>
                  <a:gd name="T57" fmla="*/ 211138 h 143"/>
                  <a:gd name="T58" fmla="*/ 66675 w 153"/>
                  <a:gd name="T59" fmla="*/ 177800 h 143"/>
                  <a:gd name="T60" fmla="*/ 50800 w 153"/>
                  <a:gd name="T61" fmla="*/ 179388 h 143"/>
                  <a:gd name="T62" fmla="*/ 34925 w 153"/>
                  <a:gd name="T63" fmla="*/ 155575 h 143"/>
                  <a:gd name="T64" fmla="*/ 20638 w 153"/>
                  <a:gd name="T65" fmla="*/ 153988 h 143"/>
                  <a:gd name="T66" fmla="*/ 0 w 153"/>
                  <a:gd name="T67" fmla="*/ 88900 h 143"/>
                  <a:gd name="T68" fmla="*/ 3175 w 153"/>
                  <a:gd name="T69" fmla="*/ 58738 h 143"/>
                  <a:gd name="T70" fmla="*/ 0 w 153"/>
                  <a:gd name="T71" fmla="*/ 39688 h 1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3" h="143">
                    <a:moveTo>
                      <a:pt x="0" y="25"/>
                    </a:moveTo>
                    <a:lnTo>
                      <a:pt x="9" y="20"/>
                    </a:lnTo>
                    <a:lnTo>
                      <a:pt x="20" y="19"/>
                    </a:lnTo>
                    <a:lnTo>
                      <a:pt x="32" y="9"/>
                    </a:lnTo>
                    <a:lnTo>
                      <a:pt x="43" y="5"/>
                    </a:lnTo>
                    <a:lnTo>
                      <a:pt x="50" y="0"/>
                    </a:lnTo>
                    <a:lnTo>
                      <a:pt x="65" y="2"/>
                    </a:lnTo>
                    <a:lnTo>
                      <a:pt x="66" y="13"/>
                    </a:lnTo>
                    <a:lnTo>
                      <a:pt x="76" y="15"/>
                    </a:lnTo>
                    <a:lnTo>
                      <a:pt x="85" y="9"/>
                    </a:lnTo>
                    <a:lnTo>
                      <a:pt x="89" y="10"/>
                    </a:lnTo>
                    <a:lnTo>
                      <a:pt x="97" y="11"/>
                    </a:lnTo>
                    <a:lnTo>
                      <a:pt x="109" y="14"/>
                    </a:lnTo>
                    <a:lnTo>
                      <a:pt x="132" y="13"/>
                    </a:lnTo>
                    <a:lnTo>
                      <a:pt x="138" y="11"/>
                    </a:lnTo>
                    <a:lnTo>
                      <a:pt x="141" y="18"/>
                    </a:lnTo>
                    <a:lnTo>
                      <a:pt x="141" y="33"/>
                    </a:lnTo>
                    <a:lnTo>
                      <a:pt x="149" y="50"/>
                    </a:lnTo>
                    <a:lnTo>
                      <a:pt x="138" y="62"/>
                    </a:lnTo>
                    <a:lnTo>
                      <a:pt x="149" y="74"/>
                    </a:lnTo>
                    <a:lnTo>
                      <a:pt x="152" y="88"/>
                    </a:lnTo>
                    <a:lnTo>
                      <a:pt x="153" y="107"/>
                    </a:lnTo>
                    <a:lnTo>
                      <a:pt x="132" y="130"/>
                    </a:lnTo>
                    <a:lnTo>
                      <a:pt x="134" y="135"/>
                    </a:lnTo>
                    <a:lnTo>
                      <a:pt x="126" y="143"/>
                    </a:lnTo>
                    <a:lnTo>
                      <a:pt x="116" y="134"/>
                    </a:lnTo>
                    <a:lnTo>
                      <a:pt x="85" y="138"/>
                    </a:lnTo>
                    <a:lnTo>
                      <a:pt x="74" y="133"/>
                    </a:lnTo>
                    <a:lnTo>
                      <a:pt x="66" y="133"/>
                    </a:lnTo>
                    <a:lnTo>
                      <a:pt x="42" y="112"/>
                    </a:lnTo>
                    <a:lnTo>
                      <a:pt x="32" y="113"/>
                    </a:lnTo>
                    <a:lnTo>
                      <a:pt x="22" y="98"/>
                    </a:lnTo>
                    <a:lnTo>
                      <a:pt x="13" y="97"/>
                    </a:lnTo>
                    <a:lnTo>
                      <a:pt x="0" y="56"/>
                    </a:lnTo>
                    <a:lnTo>
                      <a:pt x="2" y="37"/>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0" name="Freeform 308"/>
              <p:cNvSpPr/>
              <p:nvPr/>
            </p:nvSpPr>
            <p:spPr bwMode="auto">
              <a:xfrm>
                <a:off x="4819649" y="2981332"/>
                <a:ext cx="127000" cy="53975"/>
              </a:xfrm>
              <a:custGeom>
                <a:avLst/>
                <a:gdLst>
                  <a:gd name="T0" fmla="*/ 127000 w 80"/>
                  <a:gd name="T1" fmla="*/ 15875 h 34"/>
                  <a:gd name="T2" fmla="*/ 111125 w 80"/>
                  <a:gd name="T3" fmla="*/ 1588 h 34"/>
                  <a:gd name="T4" fmla="*/ 61913 w 80"/>
                  <a:gd name="T5" fmla="*/ 7938 h 34"/>
                  <a:gd name="T6" fmla="*/ 44450 w 80"/>
                  <a:gd name="T7" fmla="*/ 0 h 34"/>
                  <a:gd name="T8" fmla="*/ 39688 w 80"/>
                  <a:gd name="T9" fmla="*/ 14288 h 34"/>
                  <a:gd name="T10" fmla="*/ 23813 w 80"/>
                  <a:gd name="T11" fmla="*/ 15875 h 34"/>
                  <a:gd name="T12" fmla="*/ 17463 w 80"/>
                  <a:gd name="T13" fmla="*/ 25400 h 34"/>
                  <a:gd name="T14" fmla="*/ 3175 w 80"/>
                  <a:gd name="T15" fmla="*/ 38100 h 34"/>
                  <a:gd name="T16" fmla="*/ 0 w 80"/>
                  <a:gd name="T17" fmla="*/ 50800 h 34"/>
                  <a:gd name="T18" fmla="*/ 11113 w 80"/>
                  <a:gd name="T19" fmla="*/ 52388 h 34"/>
                  <a:gd name="T20" fmla="*/ 17463 w 80"/>
                  <a:gd name="T21" fmla="*/ 53975 h 34"/>
                  <a:gd name="T22" fmla="*/ 42863 w 80"/>
                  <a:gd name="T23" fmla="*/ 53975 h 34"/>
                  <a:gd name="T24" fmla="*/ 60325 w 80"/>
                  <a:gd name="T25" fmla="*/ 50800 h 34"/>
                  <a:gd name="T26" fmla="*/ 73025 w 80"/>
                  <a:gd name="T27" fmla="*/ 33338 h 34"/>
                  <a:gd name="T28" fmla="*/ 100013 w 80"/>
                  <a:gd name="T29" fmla="*/ 30163 h 34"/>
                  <a:gd name="T30" fmla="*/ 112713 w 80"/>
                  <a:gd name="T31" fmla="*/ 38100 h 34"/>
                  <a:gd name="T32" fmla="*/ 120650 w 80"/>
                  <a:gd name="T33" fmla="*/ 36513 h 34"/>
                  <a:gd name="T34" fmla="*/ 127000 w 80"/>
                  <a:gd name="T35" fmla="*/ 15875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 h="34">
                    <a:moveTo>
                      <a:pt x="80" y="10"/>
                    </a:moveTo>
                    <a:lnTo>
                      <a:pt x="70" y="1"/>
                    </a:lnTo>
                    <a:lnTo>
                      <a:pt x="39" y="5"/>
                    </a:lnTo>
                    <a:lnTo>
                      <a:pt x="28" y="0"/>
                    </a:lnTo>
                    <a:lnTo>
                      <a:pt x="25" y="9"/>
                    </a:lnTo>
                    <a:lnTo>
                      <a:pt x="15" y="10"/>
                    </a:lnTo>
                    <a:lnTo>
                      <a:pt x="11" y="16"/>
                    </a:lnTo>
                    <a:lnTo>
                      <a:pt x="2" y="24"/>
                    </a:lnTo>
                    <a:lnTo>
                      <a:pt x="0" y="32"/>
                    </a:lnTo>
                    <a:lnTo>
                      <a:pt x="7" y="33"/>
                    </a:lnTo>
                    <a:lnTo>
                      <a:pt x="11" y="34"/>
                    </a:lnTo>
                    <a:lnTo>
                      <a:pt x="27" y="34"/>
                    </a:lnTo>
                    <a:lnTo>
                      <a:pt x="38" y="32"/>
                    </a:lnTo>
                    <a:lnTo>
                      <a:pt x="46" y="21"/>
                    </a:lnTo>
                    <a:lnTo>
                      <a:pt x="63" y="19"/>
                    </a:lnTo>
                    <a:lnTo>
                      <a:pt x="71" y="24"/>
                    </a:lnTo>
                    <a:lnTo>
                      <a:pt x="76" y="23"/>
                    </a:lnTo>
                    <a:lnTo>
                      <a:pt x="8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1" name="Freeform 309"/>
              <p:cNvSpPr/>
              <p:nvPr/>
            </p:nvSpPr>
            <p:spPr bwMode="auto">
              <a:xfrm>
                <a:off x="4797424" y="3011495"/>
                <a:ext cx="165100" cy="104775"/>
              </a:xfrm>
              <a:custGeom>
                <a:avLst/>
                <a:gdLst>
                  <a:gd name="T0" fmla="*/ 142875 w 104"/>
                  <a:gd name="T1" fmla="*/ 6350 h 66"/>
                  <a:gd name="T2" fmla="*/ 134938 w 104"/>
                  <a:gd name="T3" fmla="*/ 7938 h 66"/>
                  <a:gd name="T4" fmla="*/ 122238 w 104"/>
                  <a:gd name="T5" fmla="*/ 0 h 66"/>
                  <a:gd name="T6" fmla="*/ 95250 w 104"/>
                  <a:gd name="T7" fmla="*/ 3175 h 66"/>
                  <a:gd name="T8" fmla="*/ 82550 w 104"/>
                  <a:gd name="T9" fmla="*/ 20638 h 66"/>
                  <a:gd name="T10" fmla="*/ 65088 w 104"/>
                  <a:gd name="T11" fmla="*/ 23813 h 66"/>
                  <a:gd name="T12" fmla="*/ 39688 w 104"/>
                  <a:gd name="T13" fmla="*/ 23813 h 66"/>
                  <a:gd name="T14" fmla="*/ 33338 w 104"/>
                  <a:gd name="T15" fmla="*/ 22225 h 66"/>
                  <a:gd name="T16" fmla="*/ 22225 w 104"/>
                  <a:gd name="T17" fmla="*/ 20638 h 66"/>
                  <a:gd name="T18" fmla="*/ 11113 w 104"/>
                  <a:gd name="T19" fmla="*/ 17463 h 66"/>
                  <a:gd name="T20" fmla="*/ 15875 w 104"/>
                  <a:gd name="T21" fmla="*/ 36513 h 66"/>
                  <a:gd name="T22" fmla="*/ 3175 w 104"/>
                  <a:gd name="T23" fmla="*/ 42863 h 66"/>
                  <a:gd name="T24" fmla="*/ 3175 w 104"/>
                  <a:gd name="T25" fmla="*/ 58738 h 66"/>
                  <a:gd name="T26" fmla="*/ 0 w 104"/>
                  <a:gd name="T27" fmla="*/ 66675 h 66"/>
                  <a:gd name="T28" fmla="*/ 3175 w 104"/>
                  <a:gd name="T29" fmla="*/ 74613 h 66"/>
                  <a:gd name="T30" fmla="*/ 15875 w 104"/>
                  <a:gd name="T31" fmla="*/ 79375 h 66"/>
                  <a:gd name="T32" fmla="*/ 28575 w 104"/>
                  <a:gd name="T33" fmla="*/ 101600 h 66"/>
                  <a:gd name="T34" fmla="*/ 61913 w 104"/>
                  <a:gd name="T35" fmla="*/ 104775 h 66"/>
                  <a:gd name="T36" fmla="*/ 66675 w 104"/>
                  <a:gd name="T37" fmla="*/ 98425 h 66"/>
                  <a:gd name="T38" fmla="*/ 92075 w 104"/>
                  <a:gd name="T39" fmla="*/ 88900 h 66"/>
                  <a:gd name="T40" fmla="*/ 100013 w 104"/>
                  <a:gd name="T41" fmla="*/ 90488 h 66"/>
                  <a:gd name="T42" fmla="*/ 119063 w 104"/>
                  <a:gd name="T43" fmla="*/ 87313 h 66"/>
                  <a:gd name="T44" fmla="*/ 127000 w 104"/>
                  <a:gd name="T45" fmla="*/ 58738 h 66"/>
                  <a:gd name="T46" fmla="*/ 146050 w 104"/>
                  <a:gd name="T47" fmla="*/ 36513 h 66"/>
                  <a:gd name="T48" fmla="*/ 165100 w 104"/>
                  <a:gd name="T49" fmla="*/ 23813 h 66"/>
                  <a:gd name="T50" fmla="*/ 142875 w 104"/>
                  <a:gd name="T51" fmla="*/ 6350 h 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4" h="66">
                    <a:moveTo>
                      <a:pt x="90" y="4"/>
                    </a:moveTo>
                    <a:lnTo>
                      <a:pt x="85" y="5"/>
                    </a:lnTo>
                    <a:lnTo>
                      <a:pt x="77" y="0"/>
                    </a:lnTo>
                    <a:lnTo>
                      <a:pt x="60" y="2"/>
                    </a:lnTo>
                    <a:lnTo>
                      <a:pt x="52" y="13"/>
                    </a:lnTo>
                    <a:lnTo>
                      <a:pt x="41" y="15"/>
                    </a:lnTo>
                    <a:lnTo>
                      <a:pt x="25" y="15"/>
                    </a:lnTo>
                    <a:lnTo>
                      <a:pt x="21" y="14"/>
                    </a:lnTo>
                    <a:lnTo>
                      <a:pt x="14" y="13"/>
                    </a:lnTo>
                    <a:lnTo>
                      <a:pt x="7" y="11"/>
                    </a:lnTo>
                    <a:lnTo>
                      <a:pt x="10" y="23"/>
                    </a:lnTo>
                    <a:lnTo>
                      <a:pt x="2" y="27"/>
                    </a:lnTo>
                    <a:lnTo>
                      <a:pt x="2" y="37"/>
                    </a:lnTo>
                    <a:lnTo>
                      <a:pt x="0" y="42"/>
                    </a:lnTo>
                    <a:lnTo>
                      <a:pt x="2" y="47"/>
                    </a:lnTo>
                    <a:lnTo>
                      <a:pt x="10" y="50"/>
                    </a:lnTo>
                    <a:lnTo>
                      <a:pt x="18" y="64"/>
                    </a:lnTo>
                    <a:lnTo>
                      <a:pt x="39" y="66"/>
                    </a:lnTo>
                    <a:lnTo>
                      <a:pt x="42" y="62"/>
                    </a:lnTo>
                    <a:lnTo>
                      <a:pt x="58" y="56"/>
                    </a:lnTo>
                    <a:lnTo>
                      <a:pt x="63" y="57"/>
                    </a:lnTo>
                    <a:lnTo>
                      <a:pt x="75" y="55"/>
                    </a:lnTo>
                    <a:lnTo>
                      <a:pt x="80" y="37"/>
                    </a:lnTo>
                    <a:lnTo>
                      <a:pt x="92" y="23"/>
                    </a:lnTo>
                    <a:lnTo>
                      <a:pt x="104" y="15"/>
                    </a:lnTo>
                    <a:lnTo>
                      <a:pt x="9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2" name="Freeform 310"/>
              <p:cNvSpPr/>
              <p:nvPr/>
            </p:nvSpPr>
            <p:spPr bwMode="auto">
              <a:xfrm>
                <a:off x="4697412" y="2924181"/>
                <a:ext cx="166687" cy="107950"/>
              </a:xfrm>
              <a:custGeom>
                <a:avLst/>
                <a:gdLst>
                  <a:gd name="T0" fmla="*/ 122238 w 105"/>
                  <a:gd name="T1" fmla="*/ 107950 h 68"/>
                  <a:gd name="T2" fmla="*/ 111125 w 105"/>
                  <a:gd name="T3" fmla="*/ 104775 h 68"/>
                  <a:gd name="T4" fmla="*/ 103188 w 105"/>
                  <a:gd name="T5" fmla="*/ 104775 h 68"/>
                  <a:gd name="T6" fmla="*/ 96838 w 105"/>
                  <a:gd name="T7" fmla="*/ 88900 h 68"/>
                  <a:gd name="T8" fmla="*/ 74613 w 105"/>
                  <a:gd name="T9" fmla="*/ 80963 h 68"/>
                  <a:gd name="T10" fmla="*/ 41275 w 105"/>
                  <a:gd name="T11" fmla="*/ 87313 h 68"/>
                  <a:gd name="T12" fmla="*/ 4763 w 105"/>
                  <a:gd name="T13" fmla="*/ 58738 h 68"/>
                  <a:gd name="T14" fmla="*/ 0 w 105"/>
                  <a:gd name="T15" fmla="*/ 31750 h 68"/>
                  <a:gd name="T16" fmla="*/ 38100 w 105"/>
                  <a:gd name="T17" fmla="*/ 12700 h 68"/>
                  <a:gd name="T18" fmla="*/ 44450 w 105"/>
                  <a:gd name="T19" fmla="*/ 0 h 68"/>
                  <a:gd name="T20" fmla="*/ 69850 w 105"/>
                  <a:gd name="T21" fmla="*/ 0 h 68"/>
                  <a:gd name="T22" fmla="*/ 84138 w 105"/>
                  <a:gd name="T23" fmla="*/ 1588 h 68"/>
                  <a:gd name="T24" fmla="*/ 100013 w 105"/>
                  <a:gd name="T25" fmla="*/ 25400 h 68"/>
                  <a:gd name="T26" fmla="*/ 115888 w 105"/>
                  <a:gd name="T27" fmla="*/ 23813 h 68"/>
                  <a:gd name="T28" fmla="*/ 153988 w 105"/>
                  <a:gd name="T29" fmla="*/ 57150 h 68"/>
                  <a:gd name="T30" fmla="*/ 166688 w 105"/>
                  <a:gd name="T31" fmla="*/ 57150 h 68"/>
                  <a:gd name="T32" fmla="*/ 161925 w 105"/>
                  <a:gd name="T33" fmla="*/ 71438 h 68"/>
                  <a:gd name="T34" fmla="*/ 146050 w 105"/>
                  <a:gd name="T35" fmla="*/ 73025 h 68"/>
                  <a:gd name="T36" fmla="*/ 139700 w 105"/>
                  <a:gd name="T37" fmla="*/ 82550 h 68"/>
                  <a:gd name="T38" fmla="*/ 125413 w 105"/>
                  <a:gd name="T39" fmla="*/ 95250 h 68"/>
                  <a:gd name="T40" fmla="*/ 122238 w 105"/>
                  <a:gd name="T41" fmla="*/ 10795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5" h="68">
                    <a:moveTo>
                      <a:pt x="77" y="68"/>
                    </a:moveTo>
                    <a:lnTo>
                      <a:pt x="70" y="66"/>
                    </a:lnTo>
                    <a:lnTo>
                      <a:pt x="65" y="66"/>
                    </a:lnTo>
                    <a:lnTo>
                      <a:pt x="61" y="56"/>
                    </a:lnTo>
                    <a:lnTo>
                      <a:pt x="47" y="51"/>
                    </a:lnTo>
                    <a:lnTo>
                      <a:pt x="26" y="55"/>
                    </a:lnTo>
                    <a:lnTo>
                      <a:pt x="3" y="37"/>
                    </a:lnTo>
                    <a:lnTo>
                      <a:pt x="0" y="20"/>
                    </a:lnTo>
                    <a:lnTo>
                      <a:pt x="24" y="8"/>
                    </a:lnTo>
                    <a:lnTo>
                      <a:pt x="28" y="0"/>
                    </a:lnTo>
                    <a:lnTo>
                      <a:pt x="44" y="0"/>
                    </a:lnTo>
                    <a:lnTo>
                      <a:pt x="53" y="1"/>
                    </a:lnTo>
                    <a:lnTo>
                      <a:pt x="63" y="16"/>
                    </a:lnTo>
                    <a:lnTo>
                      <a:pt x="73" y="15"/>
                    </a:lnTo>
                    <a:lnTo>
                      <a:pt x="97" y="36"/>
                    </a:lnTo>
                    <a:lnTo>
                      <a:pt x="105" y="36"/>
                    </a:lnTo>
                    <a:lnTo>
                      <a:pt x="102" y="45"/>
                    </a:lnTo>
                    <a:lnTo>
                      <a:pt x="92" y="46"/>
                    </a:lnTo>
                    <a:lnTo>
                      <a:pt x="88" y="52"/>
                    </a:lnTo>
                    <a:lnTo>
                      <a:pt x="79" y="60"/>
                    </a:lnTo>
                    <a:lnTo>
                      <a:pt x="77"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3" name="Freeform 311"/>
              <p:cNvSpPr/>
              <p:nvPr/>
            </p:nvSpPr>
            <p:spPr bwMode="auto">
              <a:xfrm>
                <a:off x="5754686" y="3714758"/>
                <a:ext cx="17463" cy="17463"/>
              </a:xfrm>
              <a:custGeom>
                <a:avLst/>
                <a:gdLst>
                  <a:gd name="T0" fmla="*/ 15875 w 11"/>
                  <a:gd name="T1" fmla="*/ 17463 h 11"/>
                  <a:gd name="T2" fmla="*/ 17463 w 11"/>
                  <a:gd name="T3" fmla="*/ 1588 h 11"/>
                  <a:gd name="T4" fmla="*/ 11113 w 11"/>
                  <a:gd name="T5" fmla="*/ 0 h 11"/>
                  <a:gd name="T6" fmla="*/ 7938 w 11"/>
                  <a:gd name="T7" fmla="*/ 0 h 11"/>
                  <a:gd name="T8" fmla="*/ 0 w 11"/>
                  <a:gd name="T9" fmla="*/ 9525 h 11"/>
                  <a:gd name="T10" fmla="*/ 15875 w 11"/>
                  <a:gd name="T11" fmla="*/ 17463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1">
                    <a:moveTo>
                      <a:pt x="10" y="11"/>
                    </a:moveTo>
                    <a:lnTo>
                      <a:pt x="11" y="1"/>
                    </a:lnTo>
                    <a:lnTo>
                      <a:pt x="7" y="0"/>
                    </a:lnTo>
                    <a:lnTo>
                      <a:pt x="5" y="0"/>
                    </a:lnTo>
                    <a:lnTo>
                      <a:pt x="0" y="6"/>
                    </a:ln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4" name="Freeform 312"/>
              <p:cNvSpPr/>
              <p:nvPr/>
            </p:nvSpPr>
            <p:spPr bwMode="auto">
              <a:xfrm>
                <a:off x="5653087" y="3724284"/>
                <a:ext cx="117475" cy="82551"/>
              </a:xfrm>
              <a:custGeom>
                <a:avLst/>
                <a:gdLst>
                  <a:gd name="T0" fmla="*/ 117475 w 74"/>
                  <a:gd name="T1" fmla="*/ 7938 h 52"/>
                  <a:gd name="T2" fmla="*/ 101600 w 74"/>
                  <a:gd name="T3" fmla="*/ 0 h 52"/>
                  <a:gd name="T4" fmla="*/ 90488 w 74"/>
                  <a:gd name="T5" fmla="*/ 12700 h 52"/>
                  <a:gd name="T6" fmla="*/ 66675 w 74"/>
                  <a:gd name="T7" fmla="*/ 30163 h 52"/>
                  <a:gd name="T8" fmla="*/ 53975 w 74"/>
                  <a:gd name="T9" fmla="*/ 44450 h 52"/>
                  <a:gd name="T10" fmla="*/ 31750 w 74"/>
                  <a:gd name="T11" fmla="*/ 49213 h 52"/>
                  <a:gd name="T12" fmla="*/ 20638 w 74"/>
                  <a:gd name="T13" fmla="*/ 49213 h 52"/>
                  <a:gd name="T14" fmla="*/ 6350 w 74"/>
                  <a:gd name="T15" fmla="*/ 46038 h 52"/>
                  <a:gd name="T16" fmla="*/ 0 w 74"/>
                  <a:gd name="T17" fmla="*/ 57150 h 52"/>
                  <a:gd name="T18" fmla="*/ 17463 w 74"/>
                  <a:gd name="T19" fmla="*/ 74613 h 52"/>
                  <a:gd name="T20" fmla="*/ 82550 w 74"/>
                  <a:gd name="T21" fmla="*/ 82550 h 52"/>
                  <a:gd name="T22" fmla="*/ 84138 w 74"/>
                  <a:gd name="T23" fmla="*/ 63500 h 52"/>
                  <a:gd name="T24" fmla="*/ 106363 w 74"/>
                  <a:gd name="T25" fmla="*/ 38100 h 52"/>
                  <a:gd name="T26" fmla="*/ 101600 w 74"/>
                  <a:gd name="T27" fmla="*/ 19050 h 52"/>
                  <a:gd name="T28" fmla="*/ 115888 w 74"/>
                  <a:gd name="T29" fmla="*/ 15875 h 52"/>
                  <a:gd name="T30" fmla="*/ 117475 w 74"/>
                  <a:gd name="T31" fmla="*/ 7938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4" h="52">
                    <a:moveTo>
                      <a:pt x="74" y="5"/>
                    </a:moveTo>
                    <a:lnTo>
                      <a:pt x="64" y="0"/>
                    </a:lnTo>
                    <a:lnTo>
                      <a:pt x="57" y="8"/>
                    </a:lnTo>
                    <a:lnTo>
                      <a:pt x="42" y="19"/>
                    </a:lnTo>
                    <a:lnTo>
                      <a:pt x="34" y="28"/>
                    </a:lnTo>
                    <a:lnTo>
                      <a:pt x="20" y="31"/>
                    </a:lnTo>
                    <a:lnTo>
                      <a:pt x="13" y="31"/>
                    </a:lnTo>
                    <a:lnTo>
                      <a:pt x="4" y="29"/>
                    </a:lnTo>
                    <a:lnTo>
                      <a:pt x="0" y="36"/>
                    </a:lnTo>
                    <a:lnTo>
                      <a:pt x="11" y="47"/>
                    </a:lnTo>
                    <a:lnTo>
                      <a:pt x="52" y="52"/>
                    </a:lnTo>
                    <a:lnTo>
                      <a:pt x="53" y="40"/>
                    </a:lnTo>
                    <a:lnTo>
                      <a:pt x="67" y="24"/>
                    </a:lnTo>
                    <a:lnTo>
                      <a:pt x="64" y="12"/>
                    </a:lnTo>
                    <a:lnTo>
                      <a:pt x="73" y="10"/>
                    </a:lnTo>
                    <a:lnTo>
                      <a:pt x="7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5" name="Freeform 313"/>
              <p:cNvSpPr/>
              <p:nvPr/>
            </p:nvSpPr>
            <p:spPr bwMode="auto">
              <a:xfrm>
                <a:off x="5632448" y="3711583"/>
                <a:ext cx="20638" cy="49213"/>
              </a:xfrm>
              <a:custGeom>
                <a:avLst/>
                <a:gdLst>
                  <a:gd name="T0" fmla="*/ 0 w 13"/>
                  <a:gd name="T1" fmla="*/ 34925 h 31"/>
                  <a:gd name="T2" fmla="*/ 6350 w 13"/>
                  <a:gd name="T3" fmla="*/ 20638 h 31"/>
                  <a:gd name="T4" fmla="*/ 1588 w 13"/>
                  <a:gd name="T5" fmla="*/ 9525 h 31"/>
                  <a:gd name="T6" fmla="*/ 6350 w 13"/>
                  <a:gd name="T7" fmla="*/ 0 h 31"/>
                  <a:gd name="T8" fmla="*/ 19050 w 13"/>
                  <a:gd name="T9" fmla="*/ 3175 h 31"/>
                  <a:gd name="T10" fmla="*/ 20638 w 13"/>
                  <a:gd name="T11" fmla="*/ 28575 h 31"/>
                  <a:gd name="T12" fmla="*/ 15875 w 13"/>
                  <a:gd name="T13" fmla="*/ 49213 h 31"/>
                  <a:gd name="T14" fmla="*/ 4763 w 13"/>
                  <a:gd name="T15" fmla="*/ 44450 h 31"/>
                  <a:gd name="T16" fmla="*/ 0 w 13"/>
                  <a:gd name="T17" fmla="*/ 34925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1">
                    <a:moveTo>
                      <a:pt x="0" y="22"/>
                    </a:moveTo>
                    <a:lnTo>
                      <a:pt x="4" y="13"/>
                    </a:lnTo>
                    <a:lnTo>
                      <a:pt x="1" y="6"/>
                    </a:lnTo>
                    <a:lnTo>
                      <a:pt x="4" y="0"/>
                    </a:lnTo>
                    <a:lnTo>
                      <a:pt x="12" y="2"/>
                    </a:lnTo>
                    <a:lnTo>
                      <a:pt x="13" y="18"/>
                    </a:lnTo>
                    <a:lnTo>
                      <a:pt x="10" y="31"/>
                    </a:lnTo>
                    <a:lnTo>
                      <a:pt x="3" y="28"/>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6" name="Freeform 314"/>
              <p:cNvSpPr/>
              <p:nvPr/>
            </p:nvSpPr>
            <p:spPr bwMode="auto">
              <a:xfrm>
                <a:off x="5535612" y="3606808"/>
                <a:ext cx="30163" cy="31750"/>
              </a:xfrm>
              <a:custGeom>
                <a:avLst/>
                <a:gdLst>
                  <a:gd name="T0" fmla="*/ 4763 w 19"/>
                  <a:gd name="T1" fmla="*/ 22225 h 20"/>
                  <a:gd name="T2" fmla="*/ 0 w 19"/>
                  <a:gd name="T3" fmla="*/ 9525 h 20"/>
                  <a:gd name="T4" fmla="*/ 7938 w 19"/>
                  <a:gd name="T5" fmla="*/ 0 h 20"/>
                  <a:gd name="T6" fmla="*/ 30163 w 19"/>
                  <a:gd name="T7" fmla="*/ 6350 h 20"/>
                  <a:gd name="T8" fmla="*/ 22225 w 19"/>
                  <a:gd name="T9" fmla="*/ 14288 h 20"/>
                  <a:gd name="T10" fmla="*/ 22225 w 19"/>
                  <a:gd name="T11" fmla="*/ 20638 h 20"/>
                  <a:gd name="T12" fmla="*/ 30163 w 19"/>
                  <a:gd name="T13" fmla="*/ 31750 h 20"/>
                  <a:gd name="T14" fmla="*/ 15875 w 19"/>
                  <a:gd name="T15" fmla="*/ 31750 h 20"/>
                  <a:gd name="T16" fmla="*/ 4763 w 19"/>
                  <a:gd name="T17" fmla="*/ 22225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0">
                    <a:moveTo>
                      <a:pt x="3" y="14"/>
                    </a:moveTo>
                    <a:lnTo>
                      <a:pt x="0" y="6"/>
                    </a:lnTo>
                    <a:lnTo>
                      <a:pt x="5" y="0"/>
                    </a:lnTo>
                    <a:lnTo>
                      <a:pt x="19" y="4"/>
                    </a:lnTo>
                    <a:lnTo>
                      <a:pt x="14" y="9"/>
                    </a:lnTo>
                    <a:lnTo>
                      <a:pt x="14" y="13"/>
                    </a:lnTo>
                    <a:lnTo>
                      <a:pt x="19" y="20"/>
                    </a:lnTo>
                    <a:lnTo>
                      <a:pt x="10" y="20"/>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7" name="Freeform 315"/>
              <p:cNvSpPr/>
              <p:nvPr/>
            </p:nvSpPr>
            <p:spPr bwMode="auto">
              <a:xfrm>
                <a:off x="5880098" y="3395670"/>
                <a:ext cx="406400" cy="384176"/>
              </a:xfrm>
              <a:custGeom>
                <a:avLst/>
                <a:gdLst>
                  <a:gd name="T0" fmla="*/ 406400 w 256"/>
                  <a:gd name="T1" fmla="*/ 66675 h 242"/>
                  <a:gd name="T2" fmla="*/ 376238 w 256"/>
                  <a:gd name="T3" fmla="*/ 73025 h 242"/>
                  <a:gd name="T4" fmla="*/ 349250 w 256"/>
                  <a:gd name="T5" fmla="*/ 66675 h 242"/>
                  <a:gd name="T6" fmla="*/ 325438 w 256"/>
                  <a:gd name="T7" fmla="*/ 69850 h 242"/>
                  <a:gd name="T8" fmla="*/ 323850 w 256"/>
                  <a:gd name="T9" fmla="*/ 115888 h 242"/>
                  <a:gd name="T10" fmla="*/ 341313 w 256"/>
                  <a:gd name="T11" fmla="*/ 122238 h 242"/>
                  <a:gd name="T12" fmla="*/ 357188 w 256"/>
                  <a:gd name="T13" fmla="*/ 139700 h 242"/>
                  <a:gd name="T14" fmla="*/ 354013 w 256"/>
                  <a:gd name="T15" fmla="*/ 152400 h 242"/>
                  <a:gd name="T16" fmla="*/ 334963 w 256"/>
                  <a:gd name="T17" fmla="*/ 166688 h 242"/>
                  <a:gd name="T18" fmla="*/ 333375 w 256"/>
                  <a:gd name="T19" fmla="*/ 193675 h 242"/>
                  <a:gd name="T20" fmla="*/ 317500 w 256"/>
                  <a:gd name="T21" fmla="*/ 201613 h 242"/>
                  <a:gd name="T22" fmla="*/ 311150 w 256"/>
                  <a:gd name="T23" fmla="*/ 223838 h 242"/>
                  <a:gd name="T24" fmla="*/ 261938 w 256"/>
                  <a:gd name="T25" fmla="*/ 269875 h 242"/>
                  <a:gd name="T26" fmla="*/ 242888 w 256"/>
                  <a:gd name="T27" fmla="*/ 271463 h 242"/>
                  <a:gd name="T28" fmla="*/ 234950 w 256"/>
                  <a:gd name="T29" fmla="*/ 263525 h 242"/>
                  <a:gd name="T30" fmla="*/ 222250 w 256"/>
                  <a:gd name="T31" fmla="*/ 293688 h 242"/>
                  <a:gd name="T32" fmla="*/ 247650 w 256"/>
                  <a:gd name="T33" fmla="*/ 342900 h 242"/>
                  <a:gd name="T34" fmla="*/ 246063 w 256"/>
                  <a:gd name="T35" fmla="*/ 363538 h 242"/>
                  <a:gd name="T36" fmla="*/ 209550 w 256"/>
                  <a:gd name="T37" fmla="*/ 358775 h 242"/>
                  <a:gd name="T38" fmla="*/ 192088 w 256"/>
                  <a:gd name="T39" fmla="*/ 369888 h 242"/>
                  <a:gd name="T40" fmla="*/ 177800 w 256"/>
                  <a:gd name="T41" fmla="*/ 384175 h 242"/>
                  <a:gd name="T42" fmla="*/ 177800 w 256"/>
                  <a:gd name="T43" fmla="*/ 384175 h 242"/>
                  <a:gd name="T44" fmla="*/ 165100 w 256"/>
                  <a:gd name="T45" fmla="*/ 377825 h 242"/>
                  <a:gd name="T46" fmla="*/ 163513 w 256"/>
                  <a:gd name="T47" fmla="*/ 371475 h 242"/>
                  <a:gd name="T48" fmla="*/ 153988 w 256"/>
                  <a:gd name="T49" fmla="*/ 365125 h 242"/>
                  <a:gd name="T50" fmla="*/ 149225 w 256"/>
                  <a:gd name="T51" fmla="*/ 349250 h 242"/>
                  <a:gd name="T52" fmla="*/ 144463 w 256"/>
                  <a:gd name="T53" fmla="*/ 342900 h 242"/>
                  <a:gd name="T54" fmla="*/ 125413 w 256"/>
                  <a:gd name="T55" fmla="*/ 341313 h 242"/>
                  <a:gd name="T56" fmla="*/ 114300 w 256"/>
                  <a:gd name="T57" fmla="*/ 344488 h 242"/>
                  <a:gd name="T58" fmla="*/ 82550 w 256"/>
                  <a:gd name="T59" fmla="*/ 342900 h 242"/>
                  <a:gd name="T60" fmla="*/ 73025 w 256"/>
                  <a:gd name="T61" fmla="*/ 344488 h 242"/>
                  <a:gd name="T62" fmla="*/ 38100 w 256"/>
                  <a:gd name="T63" fmla="*/ 347663 h 242"/>
                  <a:gd name="T64" fmla="*/ 28575 w 256"/>
                  <a:gd name="T65" fmla="*/ 342900 h 242"/>
                  <a:gd name="T66" fmla="*/ 23813 w 256"/>
                  <a:gd name="T67" fmla="*/ 341313 h 242"/>
                  <a:gd name="T68" fmla="*/ 23813 w 256"/>
                  <a:gd name="T69" fmla="*/ 315913 h 242"/>
                  <a:gd name="T70" fmla="*/ 58738 w 256"/>
                  <a:gd name="T71" fmla="*/ 304800 h 242"/>
                  <a:gd name="T72" fmla="*/ 58738 w 256"/>
                  <a:gd name="T73" fmla="*/ 285750 h 242"/>
                  <a:gd name="T74" fmla="*/ 41275 w 256"/>
                  <a:gd name="T75" fmla="*/ 284163 h 242"/>
                  <a:gd name="T76" fmla="*/ 44450 w 256"/>
                  <a:gd name="T77" fmla="*/ 266700 h 242"/>
                  <a:gd name="T78" fmla="*/ 0 w 256"/>
                  <a:gd name="T79" fmla="*/ 230188 h 242"/>
                  <a:gd name="T80" fmla="*/ 0 w 256"/>
                  <a:gd name="T81" fmla="*/ 215900 h 242"/>
                  <a:gd name="T82" fmla="*/ 31750 w 256"/>
                  <a:gd name="T83" fmla="*/ 217488 h 242"/>
                  <a:gd name="T84" fmla="*/ 44450 w 256"/>
                  <a:gd name="T85" fmla="*/ 217488 h 242"/>
                  <a:gd name="T86" fmla="*/ 96838 w 256"/>
                  <a:gd name="T87" fmla="*/ 223838 h 242"/>
                  <a:gd name="T88" fmla="*/ 131763 w 256"/>
                  <a:gd name="T89" fmla="*/ 215900 h 242"/>
                  <a:gd name="T90" fmla="*/ 131763 w 256"/>
                  <a:gd name="T91" fmla="*/ 190500 h 242"/>
                  <a:gd name="T92" fmla="*/ 134938 w 256"/>
                  <a:gd name="T93" fmla="*/ 173038 h 242"/>
                  <a:gd name="T94" fmla="*/ 155575 w 256"/>
                  <a:gd name="T95" fmla="*/ 168275 h 242"/>
                  <a:gd name="T96" fmla="*/ 173038 w 256"/>
                  <a:gd name="T97" fmla="*/ 153988 h 242"/>
                  <a:gd name="T98" fmla="*/ 201613 w 256"/>
                  <a:gd name="T99" fmla="*/ 160338 h 242"/>
                  <a:gd name="T100" fmla="*/ 201613 w 256"/>
                  <a:gd name="T101" fmla="*/ 134938 h 242"/>
                  <a:gd name="T102" fmla="*/ 225425 w 256"/>
                  <a:gd name="T103" fmla="*/ 93663 h 242"/>
                  <a:gd name="T104" fmla="*/ 246063 w 256"/>
                  <a:gd name="T105" fmla="*/ 98425 h 242"/>
                  <a:gd name="T106" fmla="*/ 266700 w 256"/>
                  <a:gd name="T107" fmla="*/ 61913 h 242"/>
                  <a:gd name="T108" fmla="*/ 258763 w 256"/>
                  <a:gd name="T109" fmla="*/ 28575 h 242"/>
                  <a:gd name="T110" fmla="*/ 315913 w 256"/>
                  <a:gd name="T111" fmla="*/ 4763 h 242"/>
                  <a:gd name="T112" fmla="*/ 333375 w 256"/>
                  <a:gd name="T113" fmla="*/ 4763 h 242"/>
                  <a:gd name="T114" fmla="*/ 341313 w 256"/>
                  <a:gd name="T115" fmla="*/ 0 h 242"/>
                  <a:gd name="T116" fmla="*/ 355600 w 256"/>
                  <a:gd name="T117" fmla="*/ 6350 h 242"/>
                  <a:gd name="T118" fmla="*/ 365125 w 256"/>
                  <a:gd name="T119" fmla="*/ 19050 h 242"/>
                  <a:gd name="T120" fmla="*/ 371475 w 256"/>
                  <a:gd name="T121" fmla="*/ 39688 h 242"/>
                  <a:gd name="T122" fmla="*/ 390525 w 256"/>
                  <a:gd name="T123" fmla="*/ 50800 h 242"/>
                  <a:gd name="T124" fmla="*/ 406400 w 256"/>
                  <a:gd name="T125" fmla="*/ 66675 h 2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6" h="241">
                    <a:moveTo>
                      <a:pt x="256" y="42"/>
                    </a:moveTo>
                    <a:lnTo>
                      <a:pt x="237" y="46"/>
                    </a:lnTo>
                    <a:lnTo>
                      <a:pt x="220" y="42"/>
                    </a:lnTo>
                    <a:lnTo>
                      <a:pt x="205" y="44"/>
                    </a:lnTo>
                    <a:lnTo>
                      <a:pt x="204" y="73"/>
                    </a:lnTo>
                    <a:lnTo>
                      <a:pt x="215" y="77"/>
                    </a:lnTo>
                    <a:lnTo>
                      <a:pt x="225" y="88"/>
                    </a:lnTo>
                    <a:lnTo>
                      <a:pt x="223" y="96"/>
                    </a:lnTo>
                    <a:lnTo>
                      <a:pt x="211" y="105"/>
                    </a:lnTo>
                    <a:lnTo>
                      <a:pt x="210" y="122"/>
                    </a:lnTo>
                    <a:lnTo>
                      <a:pt x="200" y="127"/>
                    </a:lnTo>
                    <a:lnTo>
                      <a:pt x="196" y="141"/>
                    </a:lnTo>
                    <a:lnTo>
                      <a:pt x="165" y="170"/>
                    </a:lnTo>
                    <a:lnTo>
                      <a:pt x="153" y="171"/>
                    </a:lnTo>
                    <a:lnTo>
                      <a:pt x="148" y="166"/>
                    </a:lnTo>
                    <a:lnTo>
                      <a:pt x="140" y="185"/>
                    </a:lnTo>
                    <a:lnTo>
                      <a:pt x="156" y="216"/>
                    </a:lnTo>
                    <a:lnTo>
                      <a:pt x="155" y="229"/>
                    </a:lnTo>
                    <a:lnTo>
                      <a:pt x="132" y="226"/>
                    </a:lnTo>
                    <a:lnTo>
                      <a:pt x="121" y="233"/>
                    </a:lnTo>
                    <a:lnTo>
                      <a:pt x="112" y="242"/>
                    </a:lnTo>
                    <a:lnTo>
                      <a:pt x="104" y="238"/>
                    </a:lnTo>
                    <a:lnTo>
                      <a:pt x="103" y="234"/>
                    </a:lnTo>
                    <a:lnTo>
                      <a:pt x="97" y="230"/>
                    </a:lnTo>
                    <a:lnTo>
                      <a:pt x="94" y="220"/>
                    </a:lnTo>
                    <a:lnTo>
                      <a:pt x="91" y="216"/>
                    </a:lnTo>
                    <a:lnTo>
                      <a:pt x="79" y="215"/>
                    </a:lnTo>
                    <a:lnTo>
                      <a:pt x="72" y="217"/>
                    </a:lnTo>
                    <a:lnTo>
                      <a:pt x="52" y="216"/>
                    </a:lnTo>
                    <a:lnTo>
                      <a:pt x="46" y="217"/>
                    </a:lnTo>
                    <a:lnTo>
                      <a:pt x="24" y="219"/>
                    </a:lnTo>
                    <a:lnTo>
                      <a:pt x="18" y="216"/>
                    </a:lnTo>
                    <a:lnTo>
                      <a:pt x="15" y="215"/>
                    </a:lnTo>
                    <a:lnTo>
                      <a:pt x="15" y="199"/>
                    </a:lnTo>
                    <a:lnTo>
                      <a:pt x="37" y="192"/>
                    </a:lnTo>
                    <a:lnTo>
                      <a:pt x="37" y="180"/>
                    </a:lnTo>
                    <a:lnTo>
                      <a:pt x="26" y="179"/>
                    </a:lnTo>
                    <a:lnTo>
                      <a:pt x="28" y="168"/>
                    </a:lnTo>
                    <a:lnTo>
                      <a:pt x="0" y="145"/>
                    </a:lnTo>
                    <a:lnTo>
                      <a:pt x="0" y="136"/>
                    </a:lnTo>
                    <a:lnTo>
                      <a:pt x="20" y="137"/>
                    </a:lnTo>
                    <a:lnTo>
                      <a:pt x="28" y="137"/>
                    </a:lnTo>
                    <a:lnTo>
                      <a:pt x="61" y="141"/>
                    </a:lnTo>
                    <a:lnTo>
                      <a:pt x="83" y="136"/>
                    </a:lnTo>
                    <a:lnTo>
                      <a:pt x="83" y="120"/>
                    </a:lnTo>
                    <a:lnTo>
                      <a:pt x="85" y="109"/>
                    </a:lnTo>
                    <a:lnTo>
                      <a:pt x="98" y="106"/>
                    </a:lnTo>
                    <a:lnTo>
                      <a:pt x="109" y="97"/>
                    </a:lnTo>
                    <a:lnTo>
                      <a:pt x="127" y="101"/>
                    </a:lnTo>
                    <a:lnTo>
                      <a:pt x="127" y="85"/>
                    </a:lnTo>
                    <a:lnTo>
                      <a:pt x="142" y="59"/>
                    </a:lnTo>
                    <a:lnTo>
                      <a:pt x="155" y="62"/>
                    </a:lnTo>
                    <a:lnTo>
                      <a:pt x="168" y="39"/>
                    </a:lnTo>
                    <a:lnTo>
                      <a:pt x="163" y="18"/>
                    </a:lnTo>
                    <a:lnTo>
                      <a:pt x="199" y="3"/>
                    </a:lnTo>
                    <a:lnTo>
                      <a:pt x="210" y="3"/>
                    </a:lnTo>
                    <a:lnTo>
                      <a:pt x="215" y="0"/>
                    </a:lnTo>
                    <a:lnTo>
                      <a:pt x="224" y="4"/>
                    </a:lnTo>
                    <a:lnTo>
                      <a:pt x="230" y="12"/>
                    </a:lnTo>
                    <a:lnTo>
                      <a:pt x="234" y="25"/>
                    </a:lnTo>
                    <a:lnTo>
                      <a:pt x="246" y="32"/>
                    </a:lnTo>
                    <a:lnTo>
                      <a:pt x="25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ln w="12700">
                    <a:solidFill>
                      <a:srgbClr val="0039A6">
                        <a:satMod val="155000"/>
                      </a:srgbClr>
                    </a:solidFill>
                    <a:prstDash val="solid"/>
                  </a:ln>
                  <a:solidFill>
                    <a:srgbClr val="A5ACB0">
                      <a:tint val="85000"/>
                      <a:satMod val="155000"/>
                    </a:srgbClr>
                  </a:solidFill>
                  <a:effectLst>
                    <a:outerShdw blurRad="41275" dist="20320" dir="1800000" algn="tl" rotWithShape="0">
                      <a:srgbClr val="000000">
                        <a:alpha val="40000"/>
                      </a:srgbClr>
                    </a:outerShdw>
                  </a:effectLst>
                  <a:latin typeface="Georgia" pitchFamily="18" charset="0"/>
                  <a:cs typeface="+mn-cs"/>
                </a:endParaRPr>
              </a:p>
            </p:txBody>
          </p:sp>
          <p:sp>
            <p:nvSpPr>
              <p:cNvPr id="1408" name="Freeform 316"/>
              <p:cNvSpPr/>
              <p:nvPr/>
            </p:nvSpPr>
            <p:spPr bwMode="auto">
              <a:xfrm>
                <a:off x="6553198" y="3700471"/>
                <a:ext cx="112713" cy="142875"/>
              </a:xfrm>
              <a:custGeom>
                <a:avLst/>
                <a:gdLst>
                  <a:gd name="T0" fmla="*/ 109538 w 71"/>
                  <a:gd name="T1" fmla="*/ 128588 h 90"/>
                  <a:gd name="T2" fmla="*/ 96838 w 71"/>
                  <a:gd name="T3" fmla="*/ 142875 h 90"/>
                  <a:gd name="T4" fmla="*/ 90488 w 71"/>
                  <a:gd name="T5" fmla="*/ 131763 h 90"/>
                  <a:gd name="T6" fmla="*/ 90488 w 71"/>
                  <a:gd name="T7" fmla="*/ 111125 h 90"/>
                  <a:gd name="T8" fmla="*/ 71438 w 71"/>
                  <a:gd name="T9" fmla="*/ 92075 h 90"/>
                  <a:gd name="T10" fmla="*/ 63500 w 71"/>
                  <a:gd name="T11" fmla="*/ 92075 h 90"/>
                  <a:gd name="T12" fmla="*/ 60325 w 71"/>
                  <a:gd name="T13" fmla="*/ 101600 h 90"/>
                  <a:gd name="T14" fmla="*/ 60325 w 71"/>
                  <a:gd name="T15" fmla="*/ 115888 h 90"/>
                  <a:gd name="T16" fmla="*/ 38100 w 71"/>
                  <a:gd name="T17" fmla="*/ 125413 h 90"/>
                  <a:gd name="T18" fmla="*/ 22225 w 71"/>
                  <a:gd name="T19" fmla="*/ 128588 h 90"/>
                  <a:gd name="T20" fmla="*/ 19050 w 71"/>
                  <a:gd name="T21" fmla="*/ 120650 h 90"/>
                  <a:gd name="T22" fmla="*/ 19050 w 71"/>
                  <a:gd name="T23" fmla="*/ 87313 h 90"/>
                  <a:gd name="T24" fmla="*/ 12700 w 71"/>
                  <a:gd name="T25" fmla="*/ 74613 h 90"/>
                  <a:gd name="T26" fmla="*/ 12700 w 71"/>
                  <a:gd name="T27" fmla="*/ 52388 h 90"/>
                  <a:gd name="T28" fmla="*/ 0 w 71"/>
                  <a:gd name="T29" fmla="*/ 39688 h 90"/>
                  <a:gd name="T30" fmla="*/ 0 w 71"/>
                  <a:gd name="T31" fmla="*/ 31750 h 90"/>
                  <a:gd name="T32" fmla="*/ 20638 w 71"/>
                  <a:gd name="T33" fmla="*/ 31750 h 90"/>
                  <a:gd name="T34" fmla="*/ 15875 w 71"/>
                  <a:gd name="T35" fmla="*/ 20638 h 90"/>
                  <a:gd name="T36" fmla="*/ 9525 w 71"/>
                  <a:gd name="T37" fmla="*/ 11113 h 90"/>
                  <a:gd name="T38" fmla="*/ 0 w 71"/>
                  <a:gd name="T39" fmla="*/ 7938 h 90"/>
                  <a:gd name="T40" fmla="*/ 12700 w 71"/>
                  <a:gd name="T41" fmla="*/ 0 h 90"/>
                  <a:gd name="T42" fmla="*/ 30163 w 71"/>
                  <a:gd name="T43" fmla="*/ 0 h 90"/>
                  <a:gd name="T44" fmla="*/ 46038 w 71"/>
                  <a:gd name="T45" fmla="*/ 15875 h 90"/>
                  <a:gd name="T46" fmla="*/ 87313 w 71"/>
                  <a:gd name="T47" fmla="*/ 14288 h 90"/>
                  <a:gd name="T48" fmla="*/ 96838 w 71"/>
                  <a:gd name="T49" fmla="*/ 25400 h 90"/>
                  <a:gd name="T50" fmla="*/ 96838 w 71"/>
                  <a:gd name="T51" fmla="*/ 36513 h 90"/>
                  <a:gd name="T52" fmla="*/ 79375 w 71"/>
                  <a:gd name="T53" fmla="*/ 50800 h 90"/>
                  <a:gd name="T54" fmla="*/ 85725 w 71"/>
                  <a:gd name="T55" fmla="*/ 68263 h 90"/>
                  <a:gd name="T56" fmla="*/ 101600 w 71"/>
                  <a:gd name="T57" fmla="*/ 74613 h 90"/>
                  <a:gd name="T58" fmla="*/ 107950 w 71"/>
                  <a:gd name="T59" fmla="*/ 98425 h 90"/>
                  <a:gd name="T60" fmla="*/ 112713 w 71"/>
                  <a:gd name="T61" fmla="*/ 115888 h 90"/>
                  <a:gd name="T62" fmla="*/ 109538 w 71"/>
                  <a:gd name="T63" fmla="*/ 128588 h 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 h="90">
                    <a:moveTo>
                      <a:pt x="69" y="81"/>
                    </a:moveTo>
                    <a:lnTo>
                      <a:pt x="61" y="90"/>
                    </a:lnTo>
                    <a:lnTo>
                      <a:pt x="57" y="83"/>
                    </a:lnTo>
                    <a:lnTo>
                      <a:pt x="57" y="70"/>
                    </a:lnTo>
                    <a:lnTo>
                      <a:pt x="45" y="58"/>
                    </a:lnTo>
                    <a:lnTo>
                      <a:pt x="40" y="58"/>
                    </a:lnTo>
                    <a:lnTo>
                      <a:pt x="38" y="64"/>
                    </a:lnTo>
                    <a:lnTo>
                      <a:pt x="38" y="73"/>
                    </a:lnTo>
                    <a:lnTo>
                      <a:pt x="24" y="79"/>
                    </a:lnTo>
                    <a:lnTo>
                      <a:pt x="14" y="81"/>
                    </a:lnTo>
                    <a:lnTo>
                      <a:pt x="12" y="76"/>
                    </a:lnTo>
                    <a:lnTo>
                      <a:pt x="12" y="55"/>
                    </a:lnTo>
                    <a:lnTo>
                      <a:pt x="8" y="47"/>
                    </a:lnTo>
                    <a:lnTo>
                      <a:pt x="8" y="33"/>
                    </a:lnTo>
                    <a:lnTo>
                      <a:pt x="0" y="25"/>
                    </a:lnTo>
                    <a:lnTo>
                      <a:pt x="0" y="20"/>
                    </a:lnTo>
                    <a:lnTo>
                      <a:pt x="13" y="20"/>
                    </a:lnTo>
                    <a:lnTo>
                      <a:pt x="10" y="13"/>
                    </a:lnTo>
                    <a:lnTo>
                      <a:pt x="6" y="7"/>
                    </a:lnTo>
                    <a:lnTo>
                      <a:pt x="0" y="5"/>
                    </a:lnTo>
                    <a:lnTo>
                      <a:pt x="8" y="0"/>
                    </a:lnTo>
                    <a:lnTo>
                      <a:pt x="19" y="0"/>
                    </a:lnTo>
                    <a:lnTo>
                      <a:pt x="29" y="10"/>
                    </a:lnTo>
                    <a:lnTo>
                      <a:pt x="55" y="9"/>
                    </a:lnTo>
                    <a:lnTo>
                      <a:pt x="61" y="16"/>
                    </a:lnTo>
                    <a:lnTo>
                      <a:pt x="61" y="23"/>
                    </a:lnTo>
                    <a:lnTo>
                      <a:pt x="50" y="32"/>
                    </a:lnTo>
                    <a:lnTo>
                      <a:pt x="54" y="43"/>
                    </a:lnTo>
                    <a:lnTo>
                      <a:pt x="64" y="47"/>
                    </a:lnTo>
                    <a:lnTo>
                      <a:pt x="68" y="62"/>
                    </a:lnTo>
                    <a:lnTo>
                      <a:pt x="71" y="73"/>
                    </a:lnTo>
                    <a:lnTo>
                      <a:pt x="69"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09" name="Freeform 317"/>
              <p:cNvSpPr/>
              <p:nvPr/>
            </p:nvSpPr>
            <p:spPr bwMode="auto">
              <a:xfrm>
                <a:off x="6650036" y="3648083"/>
                <a:ext cx="223838" cy="473076"/>
              </a:xfrm>
              <a:custGeom>
                <a:avLst/>
                <a:gdLst>
                  <a:gd name="T0" fmla="*/ 198438 w 141"/>
                  <a:gd name="T1" fmla="*/ 207963 h 298"/>
                  <a:gd name="T2" fmla="*/ 168275 w 141"/>
                  <a:gd name="T3" fmla="*/ 215900 h 298"/>
                  <a:gd name="T4" fmla="*/ 161925 w 141"/>
                  <a:gd name="T5" fmla="*/ 231775 h 298"/>
                  <a:gd name="T6" fmla="*/ 150813 w 141"/>
                  <a:gd name="T7" fmla="*/ 231775 h 298"/>
                  <a:gd name="T8" fmla="*/ 138113 w 141"/>
                  <a:gd name="T9" fmla="*/ 239713 h 298"/>
                  <a:gd name="T10" fmla="*/ 142875 w 141"/>
                  <a:gd name="T11" fmla="*/ 271463 h 298"/>
                  <a:gd name="T12" fmla="*/ 158750 w 141"/>
                  <a:gd name="T13" fmla="*/ 287338 h 298"/>
                  <a:gd name="T14" fmla="*/ 165100 w 141"/>
                  <a:gd name="T15" fmla="*/ 325438 h 298"/>
                  <a:gd name="T16" fmla="*/ 153988 w 141"/>
                  <a:gd name="T17" fmla="*/ 339725 h 298"/>
                  <a:gd name="T18" fmla="*/ 174625 w 141"/>
                  <a:gd name="T19" fmla="*/ 381000 h 298"/>
                  <a:gd name="T20" fmla="*/ 174625 w 141"/>
                  <a:gd name="T21" fmla="*/ 414338 h 298"/>
                  <a:gd name="T22" fmla="*/ 169863 w 141"/>
                  <a:gd name="T23" fmla="*/ 439738 h 298"/>
                  <a:gd name="T24" fmla="*/ 166688 w 141"/>
                  <a:gd name="T25" fmla="*/ 455613 h 298"/>
                  <a:gd name="T26" fmla="*/ 158750 w 141"/>
                  <a:gd name="T27" fmla="*/ 473075 h 298"/>
                  <a:gd name="T28" fmla="*/ 160338 w 141"/>
                  <a:gd name="T29" fmla="*/ 447675 h 298"/>
                  <a:gd name="T30" fmla="*/ 161925 w 141"/>
                  <a:gd name="T31" fmla="*/ 414338 h 298"/>
                  <a:gd name="T32" fmla="*/ 161925 w 141"/>
                  <a:gd name="T33" fmla="*/ 400050 h 298"/>
                  <a:gd name="T34" fmla="*/ 158750 w 141"/>
                  <a:gd name="T35" fmla="*/ 390525 h 298"/>
                  <a:gd name="T36" fmla="*/ 144463 w 141"/>
                  <a:gd name="T37" fmla="*/ 371475 h 298"/>
                  <a:gd name="T38" fmla="*/ 142875 w 141"/>
                  <a:gd name="T39" fmla="*/ 347663 h 298"/>
                  <a:gd name="T40" fmla="*/ 138113 w 141"/>
                  <a:gd name="T41" fmla="*/ 317500 h 298"/>
                  <a:gd name="T42" fmla="*/ 128588 w 141"/>
                  <a:gd name="T43" fmla="*/ 309563 h 298"/>
                  <a:gd name="T44" fmla="*/ 122238 w 141"/>
                  <a:gd name="T45" fmla="*/ 301625 h 298"/>
                  <a:gd name="T46" fmla="*/ 109538 w 141"/>
                  <a:gd name="T47" fmla="*/ 311150 h 298"/>
                  <a:gd name="T48" fmla="*/ 96838 w 141"/>
                  <a:gd name="T49" fmla="*/ 327025 h 298"/>
                  <a:gd name="T50" fmla="*/ 69850 w 141"/>
                  <a:gd name="T51" fmla="*/ 333375 h 298"/>
                  <a:gd name="T52" fmla="*/ 55563 w 141"/>
                  <a:gd name="T53" fmla="*/ 330200 h 298"/>
                  <a:gd name="T54" fmla="*/ 57150 w 141"/>
                  <a:gd name="T55" fmla="*/ 315913 h 298"/>
                  <a:gd name="T56" fmla="*/ 50800 w 141"/>
                  <a:gd name="T57" fmla="*/ 295275 h 298"/>
                  <a:gd name="T58" fmla="*/ 50800 w 141"/>
                  <a:gd name="T59" fmla="*/ 265113 h 298"/>
                  <a:gd name="T60" fmla="*/ 36513 w 141"/>
                  <a:gd name="T61" fmla="*/ 249238 h 298"/>
                  <a:gd name="T62" fmla="*/ 30163 w 141"/>
                  <a:gd name="T63" fmla="*/ 227013 h 298"/>
                  <a:gd name="T64" fmla="*/ 6350 w 141"/>
                  <a:gd name="T65" fmla="*/ 209550 h 298"/>
                  <a:gd name="T66" fmla="*/ 0 w 141"/>
                  <a:gd name="T67" fmla="*/ 195263 h 298"/>
                  <a:gd name="T68" fmla="*/ 12700 w 141"/>
                  <a:gd name="T69" fmla="*/ 180975 h 298"/>
                  <a:gd name="T70" fmla="*/ 15875 w 141"/>
                  <a:gd name="T71" fmla="*/ 168275 h 298"/>
                  <a:gd name="T72" fmla="*/ 33338 w 141"/>
                  <a:gd name="T73" fmla="*/ 158750 h 298"/>
                  <a:gd name="T74" fmla="*/ 28575 w 141"/>
                  <a:gd name="T75" fmla="*/ 127000 h 298"/>
                  <a:gd name="T76" fmla="*/ 39688 w 141"/>
                  <a:gd name="T77" fmla="*/ 122238 h 298"/>
                  <a:gd name="T78" fmla="*/ 42863 w 141"/>
                  <a:gd name="T79" fmla="*/ 111125 h 298"/>
                  <a:gd name="T80" fmla="*/ 55563 w 141"/>
                  <a:gd name="T81" fmla="*/ 106363 h 298"/>
                  <a:gd name="T82" fmla="*/ 80963 w 141"/>
                  <a:gd name="T83" fmla="*/ 31750 h 298"/>
                  <a:gd name="T84" fmla="*/ 114300 w 141"/>
                  <a:gd name="T85" fmla="*/ 17463 h 298"/>
                  <a:gd name="T86" fmla="*/ 125413 w 141"/>
                  <a:gd name="T87" fmla="*/ 1588 h 298"/>
                  <a:gd name="T88" fmla="*/ 125413 w 141"/>
                  <a:gd name="T89" fmla="*/ 1588 h 298"/>
                  <a:gd name="T90" fmla="*/ 144463 w 141"/>
                  <a:gd name="T91" fmla="*/ 0 h 298"/>
                  <a:gd name="T92" fmla="*/ 158750 w 141"/>
                  <a:gd name="T93" fmla="*/ 26988 h 298"/>
                  <a:gd name="T94" fmla="*/ 161925 w 141"/>
                  <a:gd name="T95" fmla="*/ 61913 h 298"/>
                  <a:gd name="T96" fmla="*/ 139700 w 141"/>
                  <a:gd name="T97" fmla="*/ 85725 h 298"/>
                  <a:gd name="T98" fmla="*/ 139700 w 141"/>
                  <a:gd name="T99" fmla="*/ 114300 h 298"/>
                  <a:gd name="T100" fmla="*/ 155575 w 141"/>
                  <a:gd name="T101" fmla="*/ 114300 h 298"/>
                  <a:gd name="T102" fmla="*/ 176213 w 141"/>
                  <a:gd name="T103" fmla="*/ 139700 h 298"/>
                  <a:gd name="T104" fmla="*/ 176213 w 141"/>
                  <a:gd name="T105" fmla="*/ 163513 h 298"/>
                  <a:gd name="T106" fmla="*/ 196850 w 141"/>
                  <a:gd name="T107" fmla="*/ 163513 h 298"/>
                  <a:gd name="T108" fmla="*/ 198438 w 141"/>
                  <a:gd name="T109" fmla="*/ 171450 h 298"/>
                  <a:gd name="T110" fmla="*/ 219075 w 141"/>
                  <a:gd name="T111" fmla="*/ 177800 h 298"/>
                  <a:gd name="T112" fmla="*/ 223838 w 141"/>
                  <a:gd name="T113" fmla="*/ 185738 h 298"/>
                  <a:gd name="T114" fmla="*/ 214313 w 141"/>
                  <a:gd name="T115" fmla="*/ 190500 h 298"/>
                  <a:gd name="T116" fmla="*/ 198438 w 141"/>
                  <a:gd name="T117" fmla="*/ 207963 h 2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 h="298">
                    <a:moveTo>
                      <a:pt x="125" y="131"/>
                    </a:moveTo>
                    <a:lnTo>
                      <a:pt x="106" y="136"/>
                    </a:lnTo>
                    <a:lnTo>
                      <a:pt x="102" y="146"/>
                    </a:lnTo>
                    <a:lnTo>
                      <a:pt x="95" y="146"/>
                    </a:lnTo>
                    <a:lnTo>
                      <a:pt x="87" y="151"/>
                    </a:lnTo>
                    <a:lnTo>
                      <a:pt x="90" y="171"/>
                    </a:lnTo>
                    <a:lnTo>
                      <a:pt x="100" y="181"/>
                    </a:lnTo>
                    <a:lnTo>
                      <a:pt x="104" y="205"/>
                    </a:lnTo>
                    <a:lnTo>
                      <a:pt x="97" y="214"/>
                    </a:lnTo>
                    <a:lnTo>
                      <a:pt x="110" y="240"/>
                    </a:lnTo>
                    <a:lnTo>
                      <a:pt x="110" y="261"/>
                    </a:lnTo>
                    <a:lnTo>
                      <a:pt x="107" y="277"/>
                    </a:lnTo>
                    <a:lnTo>
                      <a:pt x="105" y="287"/>
                    </a:lnTo>
                    <a:lnTo>
                      <a:pt x="100" y="298"/>
                    </a:lnTo>
                    <a:lnTo>
                      <a:pt x="101" y="282"/>
                    </a:lnTo>
                    <a:lnTo>
                      <a:pt x="102" y="261"/>
                    </a:lnTo>
                    <a:lnTo>
                      <a:pt x="102" y="252"/>
                    </a:lnTo>
                    <a:lnTo>
                      <a:pt x="100" y="246"/>
                    </a:lnTo>
                    <a:lnTo>
                      <a:pt x="91" y="234"/>
                    </a:lnTo>
                    <a:lnTo>
                      <a:pt x="90" y="219"/>
                    </a:lnTo>
                    <a:lnTo>
                      <a:pt x="87" y="200"/>
                    </a:lnTo>
                    <a:lnTo>
                      <a:pt x="81" y="195"/>
                    </a:lnTo>
                    <a:lnTo>
                      <a:pt x="77" y="190"/>
                    </a:lnTo>
                    <a:lnTo>
                      <a:pt x="69" y="196"/>
                    </a:lnTo>
                    <a:lnTo>
                      <a:pt x="61" y="206"/>
                    </a:lnTo>
                    <a:lnTo>
                      <a:pt x="44" y="210"/>
                    </a:lnTo>
                    <a:lnTo>
                      <a:pt x="35" y="208"/>
                    </a:lnTo>
                    <a:lnTo>
                      <a:pt x="36" y="199"/>
                    </a:lnTo>
                    <a:lnTo>
                      <a:pt x="32" y="186"/>
                    </a:lnTo>
                    <a:lnTo>
                      <a:pt x="32" y="167"/>
                    </a:lnTo>
                    <a:lnTo>
                      <a:pt x="23" y="157"/>
                    </a:lnTo>
                    <a:lnTo>
                      <a:pt x="19" y="143"/>
                    </a:lnTo>
                    <a:lnTo>
                      <a:pt x="4" y="132"/>
                    </a:lnTo>
                    <a:lnTo>
                      <a:pt x="0" y="123"/>
                    </a:lnTo>
                    <a:lnTo>
                      <a:pt x="8" y="114"/>
                    </a:lnTo>
                    <a:lnTo>
                      <a:pt x="10" y="106"/>
                    </a:lnTo>
                    <a:lnTo>
                      <a:pt x="21" y="100"/>
                    </a:lnTo>
                    <a:lnTo>
                      <a:pt x="18" y="80"/>
                    </a:lnTo>
                    <a:lnTo>
                      <a:pt x="25" y="77"/>
                    </a:lnTo>
                    <a:lnTo>
                      <a:pt x="27" y="70"/>
                    </a:lnTo>
                    <a:lnTo>
                      <a:pt x="35" y="67"/>
                    </a:lnTo>
                    <a:lnTo>
                      <a:pt x="51" y="20"/>
                    </a:lnTo>
                    <a:lnTo>
                      <a:pt x="72" y="11"/>
                    </a:lnTo>
                    <a:lnTo>
                      <a:pt x="79" y="1"/>
                    </a:lnTo>
                    <a:lnTo>
                      <a:pt x="91" y="0"/>
                    </a:lnTo>
                    <a:lnTo>
                      <a:pt x="100" y="17"/>
                    </a:lnTo>
                    <a:lnTo>
                      <a:pt x="102" y="39"/>
                    </a:lnTo>
                    <a:lnTo>
                      <a:pt x="88" y="54"/>
                    </a:lnTo>
                    <a:lnTo>
                      <a:pt x="88" y="72"/>
                    </a:lnTo>
                    <a:lnTo>
                      <a:pt x="98" y="72"/>
                    </a:lnTo>
                    <a:lnTo>
                      <a:pt x="111" y="88"/>
                    </a:lnTo>
                    <a:lnTo>
                      <a:pt x="111" y="103"/>
                    </a:lnTo>
                    <a:lnTo>
                      <a:pt x="124" y="103"/>
                    </a:lnTo>
                    <a:lnTo>
                      <a:pt x="125" y="108"/>
                    </a:lnTo>
                    <a:lnTo>
                      <a:pt x="138" y="112"/>
                    </a:lnTo>
                    <a:lnTo>
                      <a:pt x="141" y="117"/>
                    </a:lnTo>
                    <a:lnTo>
                      <a:pt x="135" y="120"/>
                    </a:lnTo>
                    <a:lnTo>
                      <a:pt x="125"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0" name="Freeform 318"/>
              <p:cNvSpPr/>
              <p:nvPr/>
            </p:nvSpPr>
            <p:spPr bwMode="auto">
              <a:xfrm>
                <a:off x="6848473" y="4213234"/>
                <a:ext cx="103188" cy="134939"/>
              </a:xfrm>
              <a:custGeom>
                <a:avLst/>
                <a:gdLst>
                  <a:gd name="T0" fmla="*/ 60325 w 65"/>
                  <a:gd name="T1" fmla="*/ 15875 h 85"/>
                  <a:gd name="T2" fmla="*/ 77788 w 65"/>
                  <a:gd name="T3" fmla="*/ 46038 h 85"/>
                  <a:gd name="T4" fmla="*/ 79375 w 65"/>
                  <a:gd name="T5" fmla="*/ 82550 h 85"/>
                  <a:gd name="T6" fmla="*/ 88900 w 65"/>
                  <a:gd name="T7" fmla="*/ 92075 h 85"/>
                  <a:gd name="T8" fmla="*/ 100013 w 65"/>
                  <a:gd name="T9" fmla="*/ 111125 h 85"/>
                  <a:gd name="T10" fmla="*/ 103188 w 65"/>
                  <a:gd name="T11" fmla="*/ 134938 h 85"/>
                  <a:gd name="T12" fmla="*/ 88900 w 65"/>
                  <a:gd name="T13" fmla="*/ 131763 h 85"/>
                  <a:gd name="T14" fmla="*/ 73025 w 65"/>
                  <a:gd name="T15" fmla="*/ 125413 h 85"/>
                  <a:gd name="T16" fmla="*/ 55563 w 65"/>
                  <a:gd name="T17" fmla="*/ 106363 h 85"/>
                  <a:gd name="T18" fmla="*/ 49213 w 65"/>
                  <a:gd name="T19" fmla="*/ 104775 h 85"/>
                  <a:gd name="T20" fmla="*/ 34925 w 65"/>
                  <a:gd name="T21" fmla="*/ 95250 h 85"/>
                  <a:gd name="T22" fmla="*/ 25400 w 65"/>
                  <a:gd name="T23" fmla="*/ 77788 h 85"/>
                  <a:gd name="T24" fmla="*/ 20638 w 65"/>
                  <a:gd name="T25" fmla="*/ 61913 h 85"/>
                  <a:gd name="T26" fmla="*/ 6350 w 65"/>
                  <a:gd name="T27" fmla="*/ 36513 h 85"/>
                  <a:gd name="T28" fmla="*/ 6350 w 65"/>
                  <a:gd name="T29" fmla="*/ 15875 h 85"/>
                  <a:gd name="T30" fmla="*/ 0 w 65"/>
                  <a:gd name="T31" fmla="*/ 3175 h 85"/>
                  <a:gd name="T32" fmla="*/ 14288 w 65"/>
                  <a:gd name="T33" fmla="*/ 0 h 85"/>
                  <a:gd name="T34" fmla="*/ 25400 w 65"/>
                  <a:gd name="T35" fmla="*/ 14288 h 85"/>
                  <a:gd name="T36" fmla="*/ 38100 w 65"/>
                  <a:gd name="T37" fmla="*/ 19050 h 85"/>
                  <a:gd name="T38" fmla="*/ 60325 w 65"/>
                  <a:gd name="T39" fmla="*/ 15875 h 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85">
                    <a:moveTo>
                      <a:pt x="38" y="10"/>
                    </a:moveTo>
                    <a:lnTo>
                      <a:pt x="49" y="29"/>
                    </a:lnTo>
                    <a:lnTo>
                      <a:pt x="50" y="52"/>
                    </a:lnTo>
                    <a:lnTo>
                      <a:pt x="56" y="58"/>
                    </a:lnTo>
                    <a:lnTo>
                      <a:pt x="63" y="70"/>
                    </a:lnTo>
                    <a:lnTo>
                      <a:pt x="65" y="85"/>
                    </a:lnTo>
                    <a:lnTo>
                      <a:pt x="56" y="83"/>
                    </a:lnTo>
                    <a:lnTo>
                      <a:pt x="46" y="79"/>
                    </a:lnTo>
                    <a:lnTo>
                      <a:pt x="35" y="67"/>
                    </a:lnTo>
                    <a:lnTo>
                      <a:pt x="31" y="66"/>
                    </a:lnTo>
                    <a:lnTo>
                      <a:pt x="22" y="60"/>
                    </a:lnTo>
                    <a:lnTo>
                      <a:pt x="16" y="49"/>
                    </a:lnTo>
                    <a:lnTo>
                      <a:pt x="13" y="39"/>
                    </a:lnTo>
                    <a:lnTo>
                      <a:pt x="4" y="23"/>
                    </a:lnTo>
                    <a:lnTo>
                      <a:pt x="4" y="10"/>
                    </a:lnTo>
                    <a:lnTo>
                      <a:pt x="0" y="2"/>
                    </a:lnTo>
                    <a:lnTo>
                      <a:pt x="9" y="0"/>
                    </a:lnTo>
                    <a:lnTo>
                      <a:pt x="16" y="9"/>
                    </a:lnTo>
                    <a:lnTo>
                      <a:pt x="24" y="12"/>
                    </a:lnTo>
                    <a:lnTo>
                      <a:pt x="3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1" name="Freeform 319"/>
              <p:cNvSpPr/>
              <p:nvPr/>
            </p:nvSpPr>
            <p:spPr bwMode="auto">
              <a:xfrm>
                <a:off x="6904035" y="4000509"/>
                <a:ext cx="130175" cy="117475"/>
              </a:xfrm>
              <a:custGeom>
                <a:avLst/>
                <a:gdLst>
                  <a:gd name="T0" fmla="*/ 125413 w 82"/>
                  <a:gd name="T1" fmla="*/ 15875 h 74"/>
                  <a:gd name="T2" fmla="*/ 130175 w 82"/>
                  <a:gd name="T3" fmla="*/ 44450 h 74"/>
                  <a:gd name="T4" fmla="*/ 120650 w 82"/>
                  <a:gd name="T5" fmla="*/ 69850 h 74"/>
                  <a:gd name="T6" fmla="*/ 92075 w 82"/>
                  <a:gd name="T7" fmla="*/ 69850 h 74"/>
                  <a:gd name="T8" fmla="*/ 84138 w 82"/>
                  <a:gd name="T9" fmla="*/ 77788 h 74"/>
                  <a:gd name="T10" fmla="*/ 85725 w 82"/>
                  <a:gd name="T11" fmla="*/ 95250 h 74"/>
                  <a:gd name="T12" fmla="*/ 63500 w 82"/>
                  <a:gd name="T13" fmla="*/ 106363 h 74"/>
                  <a:gd name="T14" fmla="*/ 53975 w 82"/>
                  <a:gd name="T15" fmla="*/ 111125 h 74"/>
                  <a:gd name="T16" fmla="*/ 52388 w 82"/>
                  <a:gd name="T17" fmla="*/ 117475 h 74"/>
                  <a:gd name="T18" fmla="*/ 36513 w 82"/>
                  <a:gd name="T19" fmla="*/ 117475 h 74"/>
                  <a:gd name="T20" fmla="*/ 19050 w 82"/>
                  <a:gd name="T21" fmla="*/ 106363 h 74"/>
                  <a:gd name="T22" fmla="*/ 14288 w 82"/>
                  <a:gd name="T23" fmla="*/ 90488 h 74"/>
                  <a:gd name="T24" fmla="*/ 4763 w 82"/>
                  <a:gd name="T25" fmla="*/ 74613 h 74"/>
                  <a:gd name="T26" fmla="*/ 9525 w 82"/>
                  <a:gd name="T27" fmla="*/ 50800 h 74"/>
                  <a:gd name="T28" fmla="*/ 0 w 82"/>
                  <a:gd name="T29" fmla="*/ 44450 h 74"/>
                  <a:gd name="T30" fmla="*/ 1588 w 82"/>
                  <a:gd name="T31" fmla="*/ 31750 h 74"/>
                  <a:gd name="T32" fmla="*/ 9525 w 82"/>
                  <a:gd name="T33" fmla="*/ 23813 h 74"/>
                  <a:gd name="T34" fmla="*/ 15875 w 82"/>
                  <a:gd name="T35" fmla="*/ 9525 h 74"/>
                  <a:gd name="T36" fmla="*/ 31750 w 82"/>
                  <a:gd name="T37" fmla="*/ 4763 h 74"/>
                  <a:gd name="T38" fmla="*/ 66675 w 82"/>
                  <a:gd name="T39" fmla="*/ 15875 h 74"/>
                  <a:gd name="T40" fmla="*/ 92075 w 82"/>
                  <a:gd name="T41" fmla="*/ 19050 h 74"/>
                  <a:gd name="T42" fmla="*/ 95250 w 82"/>
                  <a:gd name="T43" fmla="*/ 4763 h 74"/>
                  <a:gd name="T44" fmla="*/ 104775 w 82"/>
                  <a:gd name="T45" fmla="*/ 0 h 74"/>
                  <a:gd name="T46" fmla="*/ 117475 w 82"/>
                  <a:gd name="T47" fmla="*/ 15875 h 74"/>
                  <a:gd name="T48" fmla="*/ 125413 w 82"/>
                  <a:gd name="T49" fmla="*/ 15875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 h="74">
                    <a:moveTo>
                      <a:pt x="79" y="10"/>
                    </a:moveTo>
                    <a:lnTo>
                      <a:pt x="82" y="28"/>
                    </a:lnTo>
                    <a:lnTo>
                      <a:pt x="76" y="44"/>
                    </a:lnTo>
                    <a:lnTo>
                      <a:pt x="58" y="44"/>
                    </a:lnTo>
                    <a:lnTo>
                      <a:pt x="53" y="49"/>
                    </a:lnTo>
                    <a:lnTo>
                      <a:pt x="54" y="60"/>
                    </a:lnTo>
                    <a:lnTo>
                      <a:pt x="40" y="67"/>
                    </a:lnTo>
                    <a:lnTo>
                      <a:pt x="34" y="70"/>
                    </a:lnTo>
                    <a:lnTo>
                      <a:pt x="33" y="74"/>
                    </a:lnTo>
                    <a:lnTo>
                      <a:pt x="23" y="74"/>
                    </a:lnTo>
                    <a:lnTo>
                      <a:pt x="12" y="67"/>
                    </a:lnTo>
                    <a:lnTo>
                      <a:pt x="9" y="57"/>
                    </a:lnTo>
                    <a:lnTo>
                      <a:pt x="3" y="47"/>
                    </a:lnTo>
                    <a:lnTo>
                      <a:pt x="6" y="32"/>
                    </a:lnTo>
                    <a:lnTo>
                      <a:pt x="0" y="28"/>
                    </a:lnTo>
                    <a:lnTo>
                      <a:pt x="1" y="20"/>
                    </a:lnTo>
                    <a:lnTo>
                      <a:pt x="6" y="15"/>
                    </a:lnTo>
                    <a:lnTo>
                      <a:pt x="10" y="6"/>
                    </a:lnTo>
                    <a:lnTo>
                      <a:pt x="20" y="3"/>
                    </a:lnTo>
                    <a:lnTo>
                      <a:pt x="42" y="10"/>
                    </a:lnTo>
                    <a:lnTo>
                      <a:pt x="58" y="12"/>
                    </a:lnTo>
                    <a:lnTo>
                      <a:pt x="60" y="3"/>
                    </a:lnTo>
                    <a:lnTo>
                      <a:pt x="66" y="0"/>
                    </a:lnTo>
                    <a:lnTo>
                      <a:pt x="74" y="10"/>
                    </a:lnTo>
                    <a:lnTo>
                      <a:pt x="7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2" name="Freeform 320"/>
              <p:cNvSpPr/>
              <p:nvPr/>
            </p:nvSpPr>
            <p:spPr bwMode="auto">
              <a:xfrm>
                <a:off x="6905623" y="3776672"/>
                <a:ext cx="169863" cy="387351"/>
              </a:xfrm>
              <a:custGeom>
                <a:avLst/>
                <a:gdLst>
                  <a:gd name="T0" fmla="*/ 141288 w 107"/>
                  <a:gd name="T1" fmla="*/ 55563 h 244"/>
                  <a:gd name="T2" fmla="*/ 133350 w 107"/>
                  <a:gd name="T3" fmla="*/ 63500 h 244"/>
                  <a:gd name="T4" fmla="*/ 115888 w 107"/>
                  <a:gd name="T5" fmla="*/ 69850 h 244"/>
                  <a:gd name="T6" fmla="*/ 98425 w 107"/>
                  <a:gd name="T7" fmla="*/ 92075 h 244"/>
                  <a:gd name="T8" fmla="*/ 90488 w 107"/>
                  <a:gd name="T9" fmla="*/ 95250 h 244"/>
                  <a:gd name="T10" fmla="*/ 80963 w 107"/>
                  <a:gd name="T11" fmla="*/ 106363 h 244"/>
                  <a:gd name="T12" fmla="*/ 82550 w 107"/>
                  <a:gd name="T13" fmla="*/ 134938 h 244"/>
                  <a:gd name="T14" fmla="*/ 93663 w 107"/>
                  <a:gd name="T15" fmla="*/ 142875 h 244"/>
                  <a:gd name="T16" fmla="*/ 117475 w 107"/>
                  <a:gd name="T17" fmla="*/ 176213 h 244"/>
                  <a:gd name="T18" fmla="*/ 128588 w 107"/>
                  <a:gd name="T19" fmla="*/ 182563 h 244"/>
                  <a:gd name="T20" fmla="*/ 146050 w 107"/>
                  <a:gd name="T21" fmla="*/ 201613 h 244"/>
                  <a:gd name="T22" fmla="*/ 163513 w 107"/>
                  <a:gd name="T23" fmla="*/ 227013 h 244"/>
                  <a:gd name="T24" fmla="*/ 169863 w 107"/>
                  <a:gd name="T25" fmla="*/ 274638 h 244"/>
                  <a:gd name="T26" fmla="*/ 163513 w 107"/>
                  <a:gd name="T27" fmla="*/ 298450 h 244"/>
                  <a:gd name="T28" fmla="*/ 161925 w 107"/>
                  <a:gd name="T29" fmla="*/ 315913 h 244"/>
                  <a:gd name="T30" fmla="*/ 138113 w 107"/>
                  <a:gd name="T31" fmla="*/ 333375 h 244"/>
                  <a:gd name="T32" fmla="*/ 115888 w 107"/>
                  <a:gd name="T33" fmla="*/ 341313 h 244"/>
                  <a:gd name="T34" fmla="*/ 109538 w 107"/>
                  <a:gd name="T35" fmla="*/ 349250 h 244"/>
                  <a:gd name="T36" fmla="*/ 98425 w 107"/>
                  <a:gd name="T37" fmla="*/ 363538 h 244"/>
                  <a:gd name="T38" fmla="*/ 87313 w 107"/>
                  <a:gd name="T39" fmla="*/ 365125 h 244"/>
                  <a:gd name="T40" fmla="*/ 61913 w 107"/>
                  <a:gd name="T41" fmla="*/ 387350 h 244"/>
                  <a:gd name="T42" fmla="*/ 57150 w 107"/>
                  <a:gd name="T43" fmla="*/ 384175 h 244"/>
                  <a:gd name="T44" fmla="*/ 58738 w 107"/>
                  <a:gd name="T45" fmla="*/ 349250 h 244"/>
                  <a:gd name="T46" fmla="*/ 50800 w 107"/>
                  <a:gd name="T47" fmla="*/ 341313 h 244"/>
                  <a:gd name="T48" fmla="*/ 52388 w 107"/>
                  <a:gd name="T49" fmla="*/ 334963 h 244"/>
                  <a:gd name="T50" fmla="*/ 61913 w 107"/>
                  <a:gd name="T51" fmla="*/ 330200 h 244"/>
                  <a:gd name="T52" fmla="*/ 84138 w 107"/>
                  <a:gd name="T53" fmla="*/ 319088 h 244"/>
                  <a:gd name="T54" fmla="*/ 82550 w 107"/>
                  <a:gd name="T55" fmla="*/ 301625 h 244"/>
                  <a:gd name="T56" fmla="*/ 90488 w 107"/>
                  <a:gd name="T57" fmla="*/ 293688 h 244"/>
                  <a:gd name="T58" fmla="*/ 119063 w 107"/>
                  <a:gd name="T59" fmla="*/ 293688 h 244"/>
                  <a:gd name="T60" fmla="*/ 128588 w 107"/>
                  <a:gd name="T61" fmla="*/ 268288 h 244"/>
                  <a:gd name="T62" fmla="*/ 123825 w 107"/>
                  <a:gd name="T63" fmla="*/ 239713 h 244"/>
                  <a:gd name="T64" fmla="*/ 125413 w 107"/>
                  <a:gd name="T65" fmla="*/ 196850 h 244"/>
                  <a:gd name="T66" fmla="*/ 109538 w 107"/>
                  <a:gd name="T67" fmla="*/ 190500 h 244"/>
                  <a:gd name="T68" fmla="*/ 104775 w 107"/>
                  <a:gd name="T69" fmla="*/ 180975 h 244"/>
                  <a:gd name="T70" fmla="*/ 74613 w 107"/>
                  <a:gd name="T71" fmla="*/ 150813 h 244"/>
                  <a:gd name="T72" fmla="*/ 57150 w 107"/>
                  <a:gd name="T73" fmla="*/ 122238 h 244"/>
                  <a:gd name="T74" fmla="*/ 60325 w 107"/>
                  <a:gd name="T75" fmla="*/ 84138 h 244"/>
                  <a:gd name="T76" fmla="*/ 38100 w 107"/>
                  <a:gd name="T77" fmla="*/ 69850 h 244"/>
                  <a:gd name="T78" fmla="*/ 14288 w 107"/>
                  <a:gd name="T79" fmla="*/ 66675 h 244"/>
                  <a:gd name="T80" fmla="*/ 12700 w 107"/>
                  <a:gd name="T81" fmla="*/ 47625 h 244"/>
                  <a:gd name="T82" fmla="*/ 3175 w 107"/>
                  <a:gd name="T83" fmla="*/ 39688 h 244"/>
                  <a:gd name="T84" fmla="*/ 0 w 107"/>
                  <a:gd name="T85" fmla="*/ 26988 h 244"/>
                  <a:gd name="T86" fmla="*/ 9525 w 107"/>
                  <a:gd name="T87" fmla="*/ 15875 h 244"/>
                  <a:gd name="T88" fmla="*/ 23813 w 107"/>
                  <a:gd name="T89" fmla="*/ 20638 h 244"/>
                  <a:gd name="T90" fmla="*/ 52388 w 107"/>
                  <a:gd name="T91" fmla="*/ 22225 h 244"/>
                  <a:gd name="T92" fmla="*/ 66675 w 107"/>
                  <a:gd name="T93" fmla="*/ 0 h 244"/>
                  <a:gd name="T94" fmla="*/ 79375 w 107"/>
                  <a:gd name="T95" fmla="*/ 12700 h 244"/>
                  <a:gd name="T96" fmla="*/ 104775 w 107"/>
                  <a:gd name="T97" fmla="*/ 12700 h 244"/>
                  <a:gd name="T98" fmla="*/ 109538 w 107"/>
                  <a:gd name="T99" fmla="*/ 22225 h 244"/>
                  <a:gd name="T100" fmla="*/ 104775 w 107"/>
                  <a:gd name="T101" fmla="*/ 36513 h 244"/>
                  <a:gd name="T102" fmla="*/ 119063 w 107"/>
                  <a:gd name="T103" fmla="*/ 49213 h 244"/>
                  <a:gd name="T104" fmla="*/ 134938 w 107"/>
                  <a:gd name="T105" fmla="*/ 49213 h 244"/>
                  <a:gd name="T106" fmla="*/ 141288 w 107"/>
                  <a:gd name="T107" fmla="*/ 55563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7" h="244">
                    <a:moveTo>
                      <a:pt x="89" y="35"/>
                    </a:moveTo>
                    <a:lnTo>
                      <a:pt x="84" y="40"/>
                    </a:lnTo>
                    <a:lnTo>
                      <a:pt x="73" y="44"/>
                    </a:lnTo>
                    <a:lnTo>
                      <a:pt x="62" y="58"/>
                    </a:lnTo>
                    <a:lnTo>
                      <a:pt x="57" y="60"/>
                    </a:lnTo>
                    <a:lnTo>
                      <a:pt x="51" y="67"/>
                    </a:lnTo>
                    <a:lnTo>
                      <a:pt x="52" y="85"/>
                    </a:lnTo>
                    <a:lnTo>
                      <a:pt x="59" y="90"/>
                    </a:lnTo>
                    <a:lnTo>
                      <a:pt x="74" y="111"/>
                    </a:lnTo>
                    <a:lnTo>
                      <a:pt x="81" y="115"/>
                    </a:lnTo>
                    <a:lnTo>
                      <a:pt x="92" y="127"/>
                    </a:lnTo>
                    <a:lnTo>
                      <a:pt x="103" y="143"/>
                    </a:lnTo>
                    <a:lnTo>
                      <a:pt x="107" y="173"/>
                    </a:lnTo>
                    <a:lnTo>
                      <a:pt x="103" y="188"/>
                    </a:lnTo>
                    <a:lnTo>
                      <a:pt x="102" y="199"/>
                    </a:lnTo>
                    <a:lnTo>
                      <a:pt x="87" y="210"/>
                    </a:lnTo>
                    <a:lnTo>
                      <a:pt x="73" y="215"/>
                    </a:lnTo>
                    <a:lnTo>
                      <a:pt x="69" y="220"/>
                    </a:lnTo>
                    <a:lnTo>
                      <a:pt x="62" y="229"/>
                    </a:lnTo>
                    <a:lnTo>
                      <a:pt x="55" y="230"/>
                    </a:lnTo>
                    <a:lnTo>
                      <a:pt x="39" y="244"/>
                    </a:lnTo>
                    <a:lnTo>
                      <a:pt x="36" y="242"/>
                    </a:lnTo>
                    <a:lnTo>
                      <a:pt x="37" y="220"/>
                    </a:lnTo>
                    <a:lnTo>
                      <a:pt x="32" y="215"/>
                    </a:lnTo>
                    <a:lnTo>
                      <a:pt x="33" y="211"/>
                    </a:lnTo>
                    <a:lnTo>
                      <a:pt x="39" y="208"/>
                    </a:lnTo>
                    <a:lnTo>
                      <a:pt x="53" y="201"/>
                    </a:lnTo>
                    <a:lnTo>
                      <a:pt x="52" y="190"/>
                    </a:lnTo>
                    <a:lnTo>
                      <a:pt x="57" y="185"/>
                    </a:lnTo>
                    <a:lnTo>
                      <a:pt x="75" y="185"/>
                    </a:lnTo>
                    <a:lnTo>
                      <a:pt x="81" y="169"/>
                    </a:lnTo>
                    <a:lnTo>
                      <a:pt x="78" y="151"/>
                    </a:lnTo>
                    <a:lnTo>
                      <a:pt x="79" y="124"/>
                    </a:lnTo>
                    <a:lnTo>
                      <a:pt x="69" y="120"/>
                    </a:lnTo>
                    <a:lnTo>
                      <a:pt x="66" y="114"/>
                    </a:lnTo>
                    <a:lnTo>
                      <a:pt x="47" y="95"/>
                    </a:lnTo>
                    <a:lnTo>
                      <a:pt x="36" y="77"/>
                    </a:lnTo>
                    <a:lnTo>
                      <a:pt x="38" y="53"/>
                    </a:lnTo>
                    <a:lnTo>
                      <a:pt x="24" y="44"/>
                    </a:lnTo>
                    <a:lnTo>
                      <a:pt x="9" y="42"/>
                    </a:lnTo>
                    <a:lnTo>
                      <a:pt x="8" y="30"/>
                    </a:lnTo>
                    <a:lnTo>
                      <a:pt x="2" y="25"/>
                    </a:lnTo>
                    <a:lnTo>
                      <a:pt x="0" y="17"/>
                    </a:lnTo>
                    <a:lnTo>
                      <a:pt x="6" y="10"/>
                    </a:lnTo>
                    <a:lnTo>
                      <a:pt x="15" y="13"/>
                    </a:lnTo>
                    <a:lnTo>
                      <a:pt x="33" y="14"/>
                    </a:lnTo>
                    <a:lnTo>
                      <a:pt x="42" y="0"/>
                    </a:lnTo>
                    <a:lnTo>
                      <a:pt x="50" y="8"/>
                    </a:lnTo>
                    <a:lnTo>
                      <a:pt x="66" y="8"/>
                    </a:lnTo>
                    <a:lnTo>
                      <a:pt x="69" y="14"/>
                    </a:lnTo>
                    <a:lnTo>
                      <a:pt x="66" y="23"/>
                    </a:lnTo>
                    <a:lnTo>
                      <a:pt x="75" y="31"/>
                    </a:lnTo>
                    <a:lnTo>
                      <a:pt x="85" y="31"/>
                    </a:lnTo>
                    <a:lnTo>
                      <a:pt x="8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3" name="Freeform 321"/>
              <p:cNvSpPr/>
              <p:nvPr/>
            </p:nvSpPr>
            <p:spPr bwMode="auto">
              <a:xfrm>
                <a:off x="7439022" y="3205170"/>
                <a:ext cx="161925" cy="171450"/>
              </a:xfrm>
              <a:custGeom>
                <a:avLst/>
                <a:gdLst>
                  <a:gd name="T0" fmla="*/ 161925 w 102"/>
                  <a:gd name="T1" fmla="*/ 14288 h 108"/>
                  <a:gd name="T2" fmla="*/ 153988 w 102"/>
                  <a:gd name="T3" fmla="*/ 7938 h 108"/>
                  <a:gd name="T4" fmla="*/ 142875 w 102"/>
                  <a:gd name="T5" fmla="*/ 0 h 108"/>
                  <a:gd name="T6" fmla="*/ 117475 w 102"/>
                  <a:gd name="T7" fmla="*/ 26988 h 108"/>
                  <a:gd name="T8" fmla="*/ 100013 w 102"/>
                  <a:gd name="T9" fmla="*/ 25400 h 108"/>
                  <a:gd name="T10" fmla="*/ 103188 w 102"/>
                  <a:gd name="T11" fmla="*/ 44450 h 108"/>
                  <a:gd name="T12" fmla="*/ 93663 w 102"/>
                  <a:gd name="T13" fmla="*/ 55563 h 108"/>
                  <a:gd name="T14" fmla="*/ 76200 w 102"/>
                  <a:gd name="T15" fmla="*/ 55563 h 108"/>
                  <a:gd name="T16" fmla="*/ 76200 w 102"/>
                  <a:gd name="T17" fmla="*/ 39688 h 108"/>
                  <a:gd name="T18" fmla="*/ 63500 w 102"/>
                  <a:gd name="T19" fmla="*/ 36513 h 108"/>
                  <a:gd name="T20" fmla="*/ 44450 w 102"/>
                  <a:gd name="T21" fmla="*/ 71438 h 108"/>
                  <a:gd name="T22" fmla="*/ 12700 w 102"/>
                  <a:gd name="T23" fmla="*/ 80963 h 108"/>
                  <a:gd name="T24" fmla="*/ 0 w 102"/>
                  <a:gd name="T25" fmla="*/ 106363 h 108"/>
                  <a:gd name="T26" fmla="*/ 9525 w 102"/>
                  <a:gd name="T27" fmla="*/ 109538 h 108"/>
                  <a:gd name="T28" fmla="*/ 17463 w 102"/>
                  <a:gd name="T29" fmla="*/ 114300 h 108"/>
                  <a:gd name="T30" fmla="*/ 26988 w 102"/>
                  <a:gd name="T31" fmla="*/ 115888 h 108"/>
                  <a:gd name="T32" fmla="*/ 26988 w 102"/>
                  <a:gd name="T33" fmla="*/ 130175 h 108"/>
                  <a:gd name="T34" fmla="*/ 28575 w 102"/>
                  <a:gd name="T35" fmla="*/ 142875 h 108"/>
                  <a:gd name="T36" fmla="*/ 12700 w 102"/>
                  <a:gd name="T37" fmla="*/ 158750 h 108"/>
                  <a:gd name="T38" fmla="*/ 22225 w 102"/>
                  <a:gd name="T39" fmla="*/ 171450 h 108"/>
                  <a:gd name="T40" fmla="*/ 34925 w 102"/>
                  <a:gd name="T41" fmla="*/ 171450 h 108"/>
                  <a:gd name="T42" fmla="*/ 47625 w 102"/>
                  <a:gd name="T43" fmla="*/ 166688 h 108"/>
                  <a:gd name="T44" fmla="*/ 49213 w 102"/>
                  <a:gd name="T45" fmla="*/ 168275 h 108"/>
                  <a:gd name="T46" fmla="*/ 66675 w 102"/>
                  <a:gd name="T47" fmla="*/ 147638 h 108"/>
                  <a:gd name="T48" fmla="*/ 106363 w 102"/>
                  <a:gd name="T49" fmla="*/ 138113 h 108"/>
                  <a:gd name="T50" fmla="*/ 88900 w 102"/>
                  <a:gd name="T51" fmla="*/ 125413 h 108"/>
                  <a:gd name="T52" fmla="*/ 79375 w 102"/>
                  <a:gd name="T53" fmla="*/ 123825 h 108"/>
                  <a:gd name="T54" fmla="*/ 79375 w 102"/>
                  <a:gd name="T55" fmla="*/ 107950 h 108"/>
                  <a:gd name="T56" fmla="*/ 85725 w 102"/>
                  <a:gd name="T57" fmla="*/ 100013 h 108"/>
                  <a:gd name="T58" fmla="*/ 101600 w 102"/>
                  <a:gd name="T59" fmla="*/ 98425 h 108"/>
                  <a:gd name="T60" fmla="*/ 122238 w 102"/>
                  <a:gd name="T61" fmla="*/ 80963 h 108"/>
                  <a:gd name="T62" fmla="*/ 139700 w 102"/>
                  <a:gd name="T63" fmla="*/ 61913 h 108"/>
                  <a:gd name="T64" fmla="*/ 138113 w 102"/>
                  <a:gd name="T65" fmla="*/ 44450 h 108"/>
                  <a:gd name="T66" fmla="*/ 146050 w 102"/>
                  <a:gd name="T67" fmla="*/ 30163 h 108"/>
                  <a:gd name="T68" fmla="*/ 161925 w 102"/>
                  <a:gd name="T69" fmla="*/ 14288 h 108"/>
                  <a:gd name="T70" fmla="*/ 161925 w 102"/>
                  <a:gd name="T71" fmla="*/ 14288 h 1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2" h="108">
                    <a:moveTo>
                      <a:pt x="102" y="9"/>
                    </a:moveTo>
                    <a:lnTo>
                      <a:pt x="97" y="5"/>
                    </a:lnTo>
                    <a:lnTo>
                      <a:pt x="90" y="0"/>
                    </a:lnTo>
                    <a:lnTo>
                      <a:pt x="74" y="17"/>
                    </a:lnTo>
                    <a:lnTo>
                      <a:pt x="63" y="16"/>
                    </a:lnTo>
                    <a:lnTo>
                      <a:pt x="65" y="28"/>
                    </a:lnTo>
                    <a:lnTo>
                      <a:pt x="59" y="35"/>
                    </a:lnTo>
                    <a:lnTo>
                      <a:pt x="48" y="35"/>
                    </a:lnTo>
                    <a:lnTo>
                      <a:pt x="48" y="25"/>
                    </a:lnTo>
                    <a:lnTo>
                      <a:pt x="40" y="23"/>
                    </a:lnTo>
                    <a:lnTo>
                      <a:pt x="28" y="45"/>
                    </a:lnTo>
                    <a:lnTo>
                      <a:pt x="8" y="51"/>
                    </a:lnTo>
                    <a:lnTo>
                      <a:pt x="0" y="67"/>
                    </a:lnTo>
                    <a:lnTo>
                      <a:pt x="6" y="69"/>
                    </a:lnTo>
                    <a:lnTo>
                      <a:pt x="11" y="72"/>
                    </a:lnTo>
                    <a:lnTo>
                      <a:pt x="17" y="73"/>
                    </a:lnTo>
                    <a:lnTo>
                      <a:pt x="17" y="82"/>
                    </a:lnTo>
                    <a:lnTo>
                      <a:pt x="18" y="90"/>
                    </a:lnTo>
                    <a:lnTo>
                      <a:pt x="8" y="100"/>
                    </a:lnTo>
                    <a:lnTo>
                      <a:pt x="14" y="108"/>
                    </a:lnTo>
                    <a:lnTo>
                      <a:pt x="22" y="108"/>
                    </a:lnTo>
                    <a:lnTo>
                      <a:pt x="30" y="105"/>
                    </a:lnTo>
                    <a:lnTo>
                      <a:pt x="31" y="106"/>
                    </a:lnTo>
                    <a:lnTo>
                      <a:pt x="42" y="93"/>
                    </a:lnTo>
                    <a:lnTo>
                      <a:pt x="67" y="87"/>
                    </a:lnTo>
                    <a:lnTo>
                      <a:pt x="56" y="79"/>
                    </a:lnTo>
                    <a:lnTo>
                      <a:pt x="50" y="78"/>
                    </a:lnTo>
                    <a:lnTo>
                      <a:pt x="50" y="68"/>
                    </a:lnTo>
                    <a:lnTo>
                      <a:pt x="54" y="63"/>
                    </a:lnTo>
                    <a:lnTo>
                      <a:pt x="64" y="62"/>
                    </a:lnTo>
                    <a:lnTo>
                      <a:pt x="77" y="51"/>
                    </a:lnTo>
                    <a:lnTo>
                      <a:pt x="88" y="39"/>
                    </a:lnTo>
                    <a:lnTo>
                      <a:pt x="87" y="28"/>
                    </a:lnTo>
                    <a:lnTo>
                      <a:pt x="92" y="19"/>
                    </a:lnTo>
                    <a:lnTo>
                      <a:pt x="10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4" name="Freeform 322"/>
              <p:cNvSpPr/>
              <p:nvPr/>
            </p:nvSpPr>
            <p:spPr bwMode="auto">
              <a:xfrm>
                <a:off x="4518025" y="1993905"/>
                <a:ext cx="631824" cy="646114"/>
              </a:xfrm>
              <a:custGeom>
                <a:avLst/>
                <a:gdLst>
                  <a:gd name="T0" fmla="*/ 538163 w 398"/>
                  <a:gd name="T1" fmla="*/ 49213 h 407"/>
                  <a:gd name="T2" fmla="*/ 488950 w 398"/>
                  <a:gd name="T3" fmla="*/ 100013 h 407"/>
                  <a:gd name="T4" fmla="*/ 433388 w 398"/>
                  <a:gd name="T5" fmla="*/ 96838 h 407"/>
                  <a:gd name="T6" fmla="*/ 369888 w 398"/>
                  <a:gd name="T7" fmla="*/ 85725 h 407"/>
                  <a:gd name="T8" fmla="*/ 323850 w 398"/>
                  <a:gd name="T9" fmla="*/ 107950 h 407"/>
                  <a:gd name="T10" fmla="*/ 271463 w 398"/>
                  <a:gd name="T11" fmla="*/ 153988 h 407"/>
                  <a:gd name="T12" fmla="*/ 236538 w 398"/>
                  <a:gd name="T13" fmla="*/ 203200 h 407"/>
                  <a:gd name="T14" fmla="*/ 214313 w 398"/>
                  <a:gd name="T15" fmla="*/ 303213 h 407"/>
                  <a:gd name="T16" fmla="*/ 176213 w 398"/>
                  <a:gd name="T17" fmla="*/ 349250 h 407"/>
                  <a:gd name="T18" fmla="*/ 192088 w 398"/>
                  <a:gd name="T19" fmla="*/ 485775 h 407"/>
                  <a:gd name="T20" fmla="*/ 182563 w 398"/>
                  <a:gd name="T21" fmla="*/ 528638 h 407"/>
                  <a:gd name="T22" fmla="*/ 160338 w 398"/>
                  <a:gd name="T23" fmla="*/ 620713 h 407"/>
                  <a:gd name="T24" fmla="*/ 146050 w 398"/>
                  <a:gd name="T25" fmla="*/ 565150 h 407"/>
                  <a:gd name="T26" fmla="*/ 123825 w 398"/>
                  <a:gd name="T27" fmla="*/ 592138 h 407"/>
                  <a:gd name="T28" fmla="*/ 103188 w 398"/>
                  <a:gd name="T29" fmla="*/ 601663 h 407"/>
                  <a:gd name="T30" fmla="*/ 46038 w 398"/>
                  <a:gd name="T31" fmla="*/ 646113 h 407"/>
                  <a:gd name="T32" fmla="*/ 33338 w 398"/>
                  <a:gd name="T33" fmla="*/ 623888 h 407"/>
                  <a:gd name="T34" fmla="*/ 9525 w 398"/>
                  <a:gd name="T35" fmla="*/ 600075 h 407"/>
                  <a:gd name="T36" fmla="*/ 30163 w 398"/>
                  <a:gd name="T37" fmla="*/ 569913 h 407"/>
                  <a:gd name="T38" fmla="*/ 7938 w 398"/>
                  <a:gd name="T39" fmla="*/ 565150 h 407"/>
                  <a:gd name="T40" fmla="*/ 36513 w 398"/>
                  <a:gd name="T41" fmla="*/ 528638 h 407"/>
                  <a:gd name="T42" fmla="*/ 14288 w 398"/>
                  <a:gd name="T43" fmla="*/ 533400 h 407"/>
                  <a:gd name="T44" fmla="*/ 6350 w 398"/>
                  <a:gd name="T45" fmla="*/ 508000 h 407"/>
                  <a:gd name="T46" fmla="*/ 36513 w 398"/>
                  <a:gd name="T47" fmla="*/ 493713 h 407"/>
                  <a:gd name="T48" fmla="*/ 47625 w 398"/>
                  <a:gd name="T49" fmla="*/ 484188 h 407"/>
                  <a:gd name="T50" fmla="*/ 0 w 398"/>
                  <a:gd name="T51" fmla="*/ 490538 h 407"/>
                  <a:gd name="T52" fmla="*/ 3175 w 398"/>
                  <a:gd name="T53" fmla="*/ 446088 h 407"/>
                  <a:gd name="T54" fmla="*/ 47625 w 398"/>
                  <a:gd name="T55" fmla="*/ 422275 h 407"/>
                  <a:gd name="T56" fmla="*/ 50800 w 398"/>
                  <a:gd name="T57" fmla="*/ 404813 h 407"/>
                  <a:gd name="T58" fmla="*/ 74613 w 398"/>
                  <a:gd name="T59" fmla="*/ 379413 h 407"/>
                  <a:gd name="T60" fmla="*/ 109538 w 398"/>
                  <a:gd name="T61" fmla="*/ 358775 h 407"/>
                  <a:gd name="T62" fmla="*/ 168275 w 398"/>
                  <a:gd name="T63" fmla="*/ 273050 h 407"/>
                  <a:gd name="T64" fmla="*/ 177800 w 398"/>
                  <a:gd name="T65" fmla="*/ 257175 h 407"/>
                  <a:gd name="T66" fmla="*/ 207963 w 398"/>
                  <a:gd name="T67" fmla="*/ 211138 h 407"/>
                  <a:gd name="T68" fmla="*/ 195263 w 398"/>
                  <a:gd name="T69" fmla="*/ 188913 h 407"/>
                  <a:gd name="T70" fmla="*/ 241300 w 398"/>
                  <a:gd name="T71" fmla="*/ 163513 h 407"/>
                  <a:gd name="T72" fmla="*/ 249238 w 398"/>
                  <a:gd name="T73" fmla="*/ 149225 h 407"/>
                  <a:gd name="T74" fmla="*/ 265113 w 398"/>
                  <a:gd name="T75" fmla="*/ 125413 h 407"/>
                  <a:gd name="T76" fmla="*/ 296863 w 398"/>
                  <a:gd name="T77" fmla="*/ 117475 h 407"/>
                  <a:gd name="T78" fmla="*/ 285750 w 398"/>
                  <a:gd name="T79" fmla="*/ 103188 h 407"/>
                  <a:gd name="T80" fmla="*/ 312738 w 398"/>
                  <a:gd name="T81" fmla="*/ 82550 h 407"/>
                  <a:gd name="T82" fmla="*/ 338138 w 398"/>
                  <a:gd name="T83" fmla="*/ 73025 h 407"/>
                  <a:gd name="T84" fmla="*/ 341313 w 398"/>
                  <a:gd name="T85" fmla="*/ 66675 h 407"/>
                  <a:gd name="T86" fmla="*/ 363538 w 398"/>
                  <a:gd name="T87" fmla="*/ 53975 h 407"/>
                  <a:gd name="T88" fmla="*/ 369888 w 398"/>
                  <a:gd name="T89" fmla="*/ 68263 h 407"/>
                  <a:gd name="T90" fmla="*/ 384175 w 398"/>
                  <a:gd name="T91" fmla="*/ 58738 h 407"/>
                  <a:gd name="T92" fmla="*/ 415925 w 398"/>
                  <a:gd name="T93" fmla="*/ 57150 h 407"/>
                  <a:gd name="T94" fmla="*/ 411163 w 398"/>
                  <a:gd name="T95" fmla="*/ 34925 h 407"/>
                  <a:gd name="T96" fmla="*/ 457200 w 398"/>
                  <a:gd name="T97" fmla="*/ 49213 h 407"/>
                  <a:gd name="T98" fmla="*/ 477838 w 398"/>
                  <a:gd name="T99" fmla="*/ 22225 h 407"/>
                  <a:gd name="T100" fmla="*/ 487363 w 398"/>
                  <a:gd name="T101" fmla="*/ 7938 h 407"/>
                  <a:gd name="T102" fmla="*/ 492125 w 398"/>
                  <a:gd name="T103" fmla="*/ 28575 h 407"/>
                  <a:gd name="T104" fmla="*/ 522288 w 398"/>
                  <a:gd name="T105" fmla="*/ 12700 h 407"/>
                  <a:gd name="T106" fmla="*/ 541338 w 398"/>
                  <a:gd name="T107" fmla="*/ 9525 h 407"/>
                  <a:gd name="T108" fmla="*/ 560388 w 398"/>
                  <a:gd name="T109" fmla="*/ 15875 h 407"/>
                  <a:gd name="T110" fmla="*/ 622300 w 398"/>
                  <a:gd name="T111" fmla="*/ 30163 h 407"/>
                  <a:gd name="T112" fmla="*/ 598488 w 398"/>
                  <a:gd name="T113" fmla="*/ 52388 h 407"/>
                  <a:gd name="T114" fmla="*/ 631825 w 398"/>
                  <a:gd name="T115" fmla="*/ 58738 h 4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8" h="407">
                    <a:moveTo>
                      <a:pt x="368" y="52"/>
                    </a:moveTo>
                    <a:lnTo>
                      <a:pt x="367" y="37"/>
                    </a:lnTo>
                    <a:lnTo>
                      <a:pt x="352" y="29"/>
                    </a:lnTo>
                    <a:lnTo>
                      <a:pt x="339" y="31"/>
                    </a:lnTo>
                    <a:lnTo>
                      <a:pt x="325" y="37"/>
                    </a:lnTo>
                    <a:lnTo>
                      <a:pt x="324" y="55"/>
                    </a:lnTo>
                    <a:lnTo>
                      <a:pt x="312" y="63"/>
                    </a:lnTo>
                    <a:lnTo>
                      <a:pt x="308" y="63"/>
                    </a:lnTo>
                    <a:lnTo>
                      <a:pt x="302" y="59"/>
                    </a:lnTo>
                    <a:lnTo>
                      <a:pt x="293" y="59"/>
                    </a:lnTo>
                    <a:lnTo>
                      <a:pt x="283" y="64"/>
                    </a:lnTo>
                    <a:lnTo>
                      <a:pt x="273" y="61"/>
                    </a:lnTo>
                    <a:lnTo>
                      <a:pt x="257" y="50"/>
                    </a:lnTo>
                    <a:lnTo>
                      <a:pt x="250" y="49"/>
                    </a:lnTo>
                    <a:lnTo>
                      <a:pt x="241" y="54"/>
                    </a:lnTo>
                    <a:lnTo>
                      <a:pt x="233" y="54"/>
                    </a:lnTo>
                    <a:lnTo>
                      <a:pt x="231" y="66"/>
                    </a:lnTo>
                    <a:lnTo>
                      <a:pt x="222" y="69"/>
                    </a:lnTo>
                    <a:lnTo>
                      <a:pt x="213" y="66"/>
                    </a:lnTo>
                    <a:lnTo>
                      <a:pt x="204" y="68"/>
                    </a:lnTo>
                    <a:lnTo>
                      <a:pt x="201" y="77"/>
                    </a:lnTo>
                    <a:lnTo>
                      <a:pt x="187" y="80"/>
                    </a:lnTo>
                    <a:lnTo>
                      <a:pt x="183" y="88"/>
                    </a:lnTo>
                    <a:lnTo>
                      <a:pt x="171" y="97"/>
                    </a:lnTo>
                    <a:lnTo>
                      <a:pt x="177" y="100"/>
                    </a:lnTo>
                    <a:lnTo>
                      <a:pt x="176" y="107"/>
                    </a:lnTo>
                    <a:lnTo>
                      <a:pt x="158" y="124"/>
                    </a:lnTo>
                    <a:lnTo>
                      <a:pt x="149" y="128"/>
                    </a:lnTo>
                    <a:lnTo>
                      <a:pt x="144" y="135"/>
                    </a:lnTo>
                    <a:lnTo>
                      <a:pt x="148" y="146"/>
                    </a:lnTo>
                    <a:lnTo>
                      <a:pt x="145" y="175"/>
                    </a:lnTo>
                    <a:lnTo>
                      <a:pt x="135" y="191"/>
                    </a:lnTo>
                    <a:lnTo>
                      <a:pt x="144" y="204"/>
                    </a:lnTo>
                    <a:lnTo>
                      <a:pt x="135" y="213"/>
                    </a:lnTo>
                    <a:lnTo>
                      <a:pt x="120" y="211"/>
                    </a:lnTo>
                    <a:lnTo>
                      <a:pt x="111" y="220"/>
                    </a:lnTo>
                    <a:lnTo>
                      <a:pt x="111" y="246"/>
                    </a:lnTo>
                    <a:lnTo>
                      <a:pt x="115" y="285"/>
                    </a:lnTo>
                    <a:lnTo>
                      <a:pt x="121" y="294"/>
                    </a:lnTo>
                    <a:lnTo>
                      <a:pt x="121" y="306"/>
                    </a:lnTo>
                    <a:lnTo>
                      <a:pt x="112" y="309"/>
                    </a:lnTo>
                    <a:lnTo>
                      <a:pt x="111" y="315"/>
                    </a:lnTo>
                    <a:lnTo>
                      <a:pt x="117" y="324"/>
                    </a:lnTo>
                    <a:lnTo>
                      <a:pt x="115" y="333"/>
                    </a:lnTo>
                    <a:lnTo>
                      <a:pt x="109" y="341"/>
                    </a:lnTo>
                    <a:lnTo>
                      <a:pt x="107" y="370"/>
                    </a:lnTo>
                    <a:lnTo>
                      <a:pt x="106" y="378"/>
                    </a:lnTo>
                    <a:lnTo>
                      <a:pt x="101" y="391"/>
                    </a:lnTo>
                    <a:lnTo>
                      <a:pt x="98" y="383"/>
                    </a:lnTo>
                    <a:lnTo>
                      <a:pt x="98" y="373"/>
                    </a:lnTo>
                    <a:lnTo>
                      <a:pt x="90" y="365"/>
                    </a:lnTo>
                    <a:lnTo>
                      <a:pt x="92" y="356"/>
                    </a:lnTo>
                    <a:lnTo>
                      <a:pt x="89" y="354"/>
                    </a:lnTo>
                    <a:lnTo>
                      <a:pt x="84" y="357"/>
                    </a:lnTo>
                    <a:lnTo>
                      <a:pt x="84" y="366"/>
                    </a:lnTo>
                    <a:lnTo>
                      <a:pt x="78" y="373"/>
                    </a:lnTo>
                    <a:lnTo>
                      <a:pt x="70" y="373"/>
                    </a:lnTo>
                    <a:lnTo>
                      <a:pt x="71" y="370"/>
                    </a:lnTo>
                    <a:lnTo>
                      <a:pt x="65" y="374"/>
                    </a:lnTo>
                    <a:lnTo>
                      <a:pt x="65" y="379"/>
                    </a:lnTo>
                    <a:lnTo>
                      <a:pt x="55" y="393"/>
                    </a:lnTo>
                    <a:lnTo>
                      <a:pt x="48" y="397"/>
                    </a:lnTo>
                    <a:lnTo>
                      <a:pt x="39" y="402"/>
                    </a:lnTo>
                    <a:lnTo>
                      <a:pt x="29" y="407"/>
                    </a:lnTo>
                    <a:lnTo>
                      <a:pt x="24" y="398"/>
                    </a:lnTo>
                    <a:lnTo>
                      <a:pt x="29" y="391"/>
                    </a:lnTo>
                    <a:lnTo>
                      <a:pt x="25" y="391"/>
                    </a:lnTo>
                    <a:lnTo>
                      <a:pt x="21" y="393"/>
                    </a:lnTo>
                    <a:lnTo>
                      <a:pt x="15" y="393"/>
                    </a:lnTo>
                    <a:lnTo>
                      <a:pt x="15" y="385"/>
                    </a:lnTo>
                    <a:lnTo>
                      <a:pt x="11" y="384"/>
                    </a:lnTo>
                    <a:lnTo>
                      <a:pt x="6" y="378"/>
                    </a:lnTo>
                    <a:lnTo>
                      <a:pt x="7" y="373"/>
                    </a:lnTo>
                    <a:lnTo>
                      <a:pt x="15" y="371"/>
                    </a:lnTo>
                    <a:lnTo>
                      <a:pt x="15" y="365"/>
                    </a:lnTo>
                    <a:lnTo>
                      <a:pt x="19" y="359"/>
                    </a:lnTo>
                    <a:lnTo>
                      <a:pt x="14" y="359"/>
                    </a:lnTo>
                    <a:lnTo>
                      <a:pt x="11" y="363"/>
                    </a:lnTo>
                    <a:lnTo>
                      <a:pt x="5" y="364"/>
                    </a:lnTo>
                    <a:lnTo>
                      <a:pt x="5" y="356"/>
                    </a:lnTo>
                    <a:lnTo>
                      <a:pt x="6" y="351"/>
                    </a:lnTo>
                    <a:lnTo>
                      <a:pt x="13" y="348"/>
                    </a:lnTo>
                    <a:lnTo>
                      <a:pt x="15" y="342"/>
                    </a:lnTo>
                    <a:lnTo>
                      <a:pt x="23" y="333"/>
                    </a:lnTo>
                    <a:lnTo>
                      <a:pt x="24" y="327"/>
                    </a:lnTo>
                    <a:lnTo>
                      <a:pt x="20" y="328"/>
                    </a:lnTo>
                    <a:lnTo>
                      <a:pt x="15" y="336"/>
                    </a:lnTo>
                    <a:lnTo>
                      <a:pt x="9" y="336"/>
                    </a:lnTo>
                    <a:lnTo>
                      <a:pt x="5" y="333"/>
                    </a:lnTo>
                    <a:lnTo>
                      <a:pt x="10" y="328"/>
                    </a:lnTo>
                    <a:lnTo>
                      <a:pt x="7" y="323"/>
                    </a:lnTo>
                    <a:lnTo>
                      <a:pt x="4" y="320"/>
                    </a:lnTo>
                    <a:lnTo>
                      <a:pt x="2" y="315"/>
                    </a:lnTo>
                    <a:lnTo>
                      <a:pt x="13" y="313"/>
                    </a:lnTo>
                    <a:lnTo>
                      <a:pt x="18" y="314"/>
                    </a:lnTo>
                    <a:lnTo>
                      <a:pt x="23" y="311"/>
                    </a:lnTo>
                    <a:lnTo>
                      <a:pt x="28" y="310"/>
                    </a:lnTo>
                    <a:lnTo>
                      <a:pt x="36" y="308"/>
                    </a:lnTo>
                    <a:lnTo>
                      <a:pt x="36" y="304"/>
                    </a:lnTo>
                    <a:lnTo>
                      <a:pt x="30" y="305"/>
                    </a:lnTo>
                    <a:lnTo>
                      <a:pt x="25" y="306"/>
                    </a:lnTo>
                    <a:lnTo>
                      <a:pt x="11" y="306"/>
                    </a:lnTo>
                    <a:lnTo>
                      <a:pt x="7" y="310"/>
                    </a:lnTo>
                    <a:lnTo>
                      <a:pt x="0" y="309"/>
                    </a:lnTo>
                    <a:lnTo>
                      <a:pt x="1" y="297"/>
                    </a:lnTo>
                    <a:lnTo>
                      <a:pt x="0" y="288"/>
                    </a:lnTo>
                    <a:lnTo>
                      <a:pt x="2" y="285"/>
                    </a:lnTo>
                    <a:lnTo>
                      <a:pt x="2" y="281"/>
                    </a:lnTo>
                    <a:lnTo>
                      <a:pt x="6" y="276"/>
                    </a:lnTo>
                    <a:lnTo>
                      <a:pt x="11" y="274"/>
                    </a:lnTo>
                    <a:lnTo>
                      <a:pt x="16" y="266"/>
                    </a:lnTo>
                    <a:lnTo>
                      <a:pt x="30" y="266"/>
                    </a:lnTo>
                    <a:lnTo>
                      <a:pt x="29" y="262"/>
                    </a:lnTo>
                    <a:lnTo>
                      <a:pt x="25" y="260"/>
                    </a:lnTo>
                    <a:lnTo>
                      <a:pt x="27" y="255"/>
                    </a:lnTo>
                    <a:lnTo>
                      <a:pt x="32" y="255"/>
                    </a:lnTo>
                    <a:lnTo>
                      <a:pt x="32" y="249"/>
                    </a:lnTo>
                    <a:lnTo>
                      <a:pt x="39" y="244"/>
                    </a:lnTo>
                    <a:lnTo>
                      <a:pt x="46" y="244"/>
                    </a:lnTo>
                    <a:lnTo>
                      <a:pt x="47" y="239"/>
                    </a:lnTo>
                    <a:lnTo>
                      <a:pt x="57" y="234"/>
                    </a:lnTo>
                    <a:lnTo>
                      <a:pt x="62" y="235"/>
                    </a:lnTo>
                    <a:lnTo>
                      <a:pt x="65" y="230"/>
                    </a:lnTo>
                    <a:lnTo>
                      <a:pt x="69" y="226"/>
                    </a:lnTo>
                    <a:lnTo>
                      <a:pt x="71" y="214"/>
                    </a:lnTo>
                    <a:lnTo>
                      <a:pt x="93" y="195"/>
                    </a:lnTo>
                    <a:lnTo>
                      <a:pt x="93" y="189"/>
                    </a:lnTo>
                    <a:lnTo>
                      <a:pt x="106" y="172"/>
                    </a:lnTo>
                    <a:lnTo>
                      <a:pt x="113" y="171"/>
                    </a:lnTo>
                    <a:lnTo>
                      <a:pt x="117" y="165"/>
                    </a:lnTo>
                    <a:lnTo>
                      <a:pt x="112" y="166"/>
                    </a:lnTo>
                    <a:lnTo>
                      <a:pt x="112" y="162"/>
                    </a:lnTo>
                    <a:lnTo>
                      <a:pt x="116" y="156"/>
                    </a:lnTo>
                    <a:lnTo>
                      <a:pt x="120" y="144"/>
                    </a:lnTo>
                    <a:lnTo>
                      <a:pt x="121" y="133"/>
                    </a:lnTo>
                    <a:lnTo>
                      <a:pt x="131" y="133"/>
                    </a:lnTo>
                    <a:lnTo>
                      <a:pt x="136" y="128"/>
                    </a:lnTo>
                    <a:lnTo>
                      <a:pt x="131" y="125"/>
                    </a:lnTo>
                    <a:lnTo>
                      <a:pt x="123" y="126"/>
                    </a:lnTo>
                    <a:lnTo>
                      <a:pt x="123" y="119"/>
                    </a:lnTo>
                    <a:lnTo>
                      <a:pt x="129" y="116"/>
                    </a:lnTo>
                    <a:lnTo>
                      <a:pt x="137" y="107"/>
                    </a:lnTo>
                    <a:lnTo>
                      <a:pt x="145" y="102"/>
                    </a:lnTo>
                    <a:lnTo>
                      <a:pt x="152" y="103"/>
                    </a:lnTo>
                    <a:lnTo>
                      <a:pt x="157" y="100"/>
                    </a:lnTo>
                    <a:lnTo>
                      <a:pt x="150" y="98"/>
                    </a:lnTo>
                    <a:lnTo>
                      <a:pt x="150" y="96"/>
                    </a:lnTo>
                    <a:lnTo>
                      <a:pt x="157" y="94"/>
                    </a:lnTo>
                    <a:lnTo>
                      <a:pt x="163" y="94"/>
                    </a:lnTo>
                    <a:lnTo>
                      <a:pt x="164" y="91"/>
                    </a:lnTo>
                    <a:lnTo>
                      <a:pt x="154" y="91"/>
                    </a:lnTo>
                    <a:lnTo>
                      <a:pt x="167" y="79"/>
                    </a:lnTo>
                    <a:lnTo>
                      <a:pt x="171" y="83"/>
                    </a:lnTo>
                    <a:lnTo>
                      <a:pt x="176" y="82"/>
                    </a:lnTo>
                    <a:lnTo>
                      <a:pt x="176" y="74"/>
                    </a:lnTo>
                    <a:lnTo>
                      <a:pt x="187" y="74"/>
                    </a:lnTo>
                    <a:lnTo>
                      <a:pt x="188" y="70"/>
                    </a:lnTo>
                    <a:lnTo>
                      <a:pt x="182" y="70"/>
                    </a:lnTo>
                    <a:lnTo>
                      <a:pt x="173" y="71"/>
                    </a:lnTo>
                    <a:lnTo>
                      <a:pt x="180" y="65"/>
                    </a:lnTo>
                    <a:lnTo>
                      <a:pt x="188" y="65"/>
                    </a:lnTo>
                    <a:lnTo>
                      <a:pt x="194" y="61"/>
                    </a:lnTo>
                    <a:lnTo>
                      <a:pt x="194" y="59"/>
                    </a:lnTo>
                    <a:lnTo>
                      <a:pt x="197" y="52"/>
                    </a:lnTo>
                    <a:lnTo>
                      <a:pt x="205" y="50"/>
                    </a:lnTo>
                    <a:lnTo>
                      <a:pt x="208" y="54"/>
                    </a:lnTo>
                    <a:lnTo>
                      <a:pt x="211" y="50"/>
                    </a:lnTo>
                    <a:lnTo>
                      <a:pt x="213" y="46"/>
                    </a:lnTo>
                    <a:lnTo>
                      <a:pt x="218" y="49"/>
                    </a:lnTo>
                    <a:lnTo>
                      <a:pt x="222" y="47"/>
                    </a:lnTo>
                    <a:lnTo>
                      <a:pt x="219" y="45"/>
                    </a:lnTo>
                    <a:lnTo>
                      <a:pt x="215" y="42"/>
                    </a:lnTo>
                    <a:lnTo>
                      <a:pt x="218" y="38"/>
                    </a:lnTo>
                    <a:lnTo>
                      <a:pt x="223" y="38"/>
                    </a:lnTo>
                    <a:lnTo>
                      <a:pt x="225" y="42"/>
                    </a:lnTo>
                    <a:lnTo>
                      <a:pt x="229" y="34"/>
                    </a:lnTo>
                    <a:lnTo>
                      <a:pt x="233" y="32"/>
                    </a:lnTo>
                    <a:lnTo>
                      <a:pt x="237" y="34"/>
                    </a:lnTo>
                    <a:lnTo>
                      <a:pt x="234" y="38"/>
                    </a:lnTo>
                    <a:lnTo>
                      <a:pt x="233" y="43"/>
                    </a:lnTo>
                    <a:lnTo>
                      <a:pt x="233" y="47"/>
                    </a:lnTo>
                    <a:lnTo>
                      <a:pt x="238" y="47"/>
                    </a:lnTo>
                    <a:lnTo>
                      <a:pt x="242" y="43"/>
                    </a:lnTo>
                    <a:lnTo>
                      <a:pt x="242" y="37"/>
                    </a:lnTo>
                    <a:lnTo>
                      <a:pt x="247" y="33"/>
                    </a:lnTo>
                    <a:lnTo>
                      <a:pt x="255" y="33"/>
                    </a:lnTo>
                    <a:lnTo>
                      <a:pt x="257" y="34"/>
                    </a:lnTo>
                    <a:lnTo>
                      <a:pt x="262" y="36"/>
                    </a:lnTo>
                    <a:lnTo>
                      <a:pt x="264" y="32"/>
                    </a:lnTo>
                    <a:lnTo>
                      <a:pt x="251" y="26"/>
                    </a:lnTo>
                    <a:lnTo>
                      <a:pt x="252" y="23"/>
                    </a:lnTo>
                    <a:lnTo>
                      <a:pt x="259" y="22"/>
                    </a:lnTo>
                    <a:lnTo>
                      <a:pt x="266" y="23"/>
                    </a:lnTo>
                    <a:lnTo>
                      <a:pt x="274" y="28"/>
                    </a:lnTo>
                    <a:lnTo>
                      <a:pt x="276" y="32"/>
                    </a:lnTo>
                    <a:lnTo>
                      <a:pt x="288" y="31"/>
                    </a:lnTo>
                    <a:lnTo>
                      <a:pt x="284" y="24"/>
                    </a:lnTo>
                    <a:lnTo>
                      <a:pt x="290" y="20"/>
                    </a:lnTo>
                    <a:lnTo>
                      <a:pt x="298" y="19"/>
                    </a:lnTo>
                    <a:lnTo>
                      <a:pt x="301" y="14"/>
                    </a:lnTo>
                    <a:lnTo>
                      <a:pt x="304" y="13"/>
                    </a:lnTo>
                    <a:lnTo>
                      <a:pt x="301" y="9"/>
                    </a:lnTo>
                    <a:lnTo>
                      <a:pt x="303" y="5"/>
                    </a:lnTo>
                    <a:lnTo>
                      <a:pt x="307" y="5"/>
                    </a:lnTo>
                    <a:lnTo>
                      <a:pt x="320" y="5"/>
                    </a:lnTo>
                    <a:lnTo>
                      <a:pt x="321" y="9"/>
                    </a:lnTo>
                    <a:lnTo>
                      <a:pt x="315" y="13"/>
                    </a:lnTo>
                    <a:lnTo>
                      <a:pt x="310" y="18"/>
                    </a:lnTo>
                    <a:lnTo>
                      <a:pt x="307" y="27"/>
                    </a:lnTo>
                    <a:lnTo>
                      <a:pt x="320" y="20"/>
                    </a:lnTo>
                    <a:lnTo>
                      <a:pt x="322" y="15"/>
                    </a:lnTo>
                    <a:lnTo>
                      <a:pt x="329" y="8"/>
                    </a:lnTo>
                    <a:lnTo>
                      <a:pt x="336" y="8"/>
                    </a:lnTo>
                    <a:lnTo>
                      <a:pt x="333" y="11"/>
                    </a:lnTo>
                    <a:lnTo>
                      <a:pt x="336" y="14"/>
                    </a:lnTo>
                    <a:lnTo>
                      <a:pt x="341" y="6"/>
                    </a:lnTo>
                    <a:lnTo>
                      <a:pt x="339" y="0"/>
                    </a:lnTo>
                    <a:lnTo>
                      <a:pt x="353" y="1"/>
                    </a:lnTo>
                    <a:lnTo>
                      <a:pt x="359" y="6"/>
                    </a:lnTo>
                    <a:lnTo>
                      <a:pt x="353" y="10"/>
                    </a:lnTo>
                    <a:lnTo>
                      <a:pt x="359" y="14"/>
                    </a:lnTo>
                    <a:lnTo>
                      <a:pt x="364" y="9"/>
                    </a:lnTo>
                    <a:lnTo>
                      <a:pt x="371" y="8"/>
                    </a:lnTo>
                    <a:lnTo>
                      <a:pt x="392" y="19"/>
                    </a:lnTo>
                    <a:lnTo>
                      <a:pt x="382" y="28"/>
                    </a:lnTo>
                    <a:lnTo>
                      <a:pt x="366" y="26"/>
                    </a:lnTo>
                    <a:lnTo>
                      <a:pt x="364" y="28"/>
                    </a:lnTo>
                    <a:lnTo>
                      <a:pt x="377" y="33"/>
                    </a:lnTo>
                    <a:lnTo>
                      <a:pt x="377" y="36"/>
                    </a:lnTo>
                    <a:lnTo>
                      <a:pt x="382" y="37"/>
                    </a:lnTo>
                    <a:lnTo>
                      <a:pt x="391" y="34"/>
                    </a:lnTo>
                    <a:lnTo>
                      <a:pt x="398" y="37"/>
                    </a:lnTo>
                    <a:lnTo>
                      <a:pt x="376" y="45"/>
                    </a:lnTo>
                    <a:lnTo>
                      <a:pt x="376" y="49"/>
                    </a:lnTo>
                    <a:lnTo>
                      <a:pt x="36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5" name="Freeform 323"/>
              <p:cNvSpPr/>
              <p:nvPr/>
            </p:nvSpPr>
            <p:spPr bwMode="auto">
              <a:xfrm>
                <a:off x="4175124" y="3189295"/>
                <a:ext cx="298450" cy="249238"/>
              </a:xfrm>
              <a:custGeom>
                <a:avLst/>
                <a:gdLst>
                  <a:gd name="T0" fmla="*/ 296863 w 188"/>
                  <a:gd name="T1" fmla="*/ 41275 h 157"/>
                  <a:gd name="T2" fmla="*/ 298450 w 188"/>
                  <a:gd name="T3" fmla="*/ 55563 h 157"/>
                  <a:gd name="T4" fmla="*/ 290513 w 188"/>
                  <a:gd name="T5" fmla="*/ 74613 h 157"/>
                  <a:gd name="T6" fmla="*/ 268288 w 188"/>
                  <a:gd name="T7" fmla="*/ 82550 h 157"/>
                  <a:gd name="T8" fmla="*/ 254000 w 188"/>
                  <a:gd name="T9" fmla="*/ 85725 h 157"/>
                  <a:gd name="T10" fmla="*/ 241300 w 188"/>
                  <a:gd name="T11" fmla="*/ 96838 h 157"/>
                  <a:gd name="T12" fmla="*/ 239713 w 188"/>
                  <a:gd name="T13" fmla="*/ 104775 h 157"/>
                  <a:gd name="T14" fmla="*/ 227013 w 188"/>
                  <a:gd name="T15" fmla="*/ 117475 h 157"/>
                  <a:gd name="T16" fmla="*/ 225425 w 188"/>
                  <a:gd name="T17" fmla="*/ 141288 h 157"/>
                  <a:gd name="T18" fmla="*/ 227013 w 188"/>
                  <a:gd name="T19" fmla="*/ 168275 h 157"/>
                  <a:gd name="T20" fmla="*/ 215900 w 188"/>
                  <a:gd name="T21" fmla="*/ 182563 h 157"/>
                  <a:gd name="T22" fmla="*/ 211138 w 188"/>
                  <a:gd name="T23" fmla="*/ 196850 h 157"/>
                  <a:gd name="T24" fmla="*/ 196850 w 188"/>
                  <a:gd name="T25" fmla="*/ 204788 h 157"/>
                  <a:gd name="T26" fmla="*/ 188913 w 188"/>
                  <a:gd name="T27" fmla="*/ 212725 h 157"/>
                  <a:gd name="T28" fmla="*/ 179388 w 188"/>
                  <a:gd name="T29" fmla="*/ 219075 h 157"/>
                  <a:gd name="T30" fmla="*/ 174625 w 188"/>
                  <a:gd name="T31" fmla="*/ 227013 h 157"/>
                  <a:gd name="T32" fmla="*/ 158750 w 188"/>
                  <a:gd name="T33" fmla="*/ 236538 h 157"/>
                  <a:gd name="T34" fmla="*/ 144463 w 188"/>
                  <a:gd name="T35" fmla="*/ 233363 h 157"/>
                  <a:gd name="T36" fmla="*/ 131763 w 188"/>
                  <a:gd name="T37" fmla="*/ 231775 h 157"/>
                  <a:gd name="T38" fmla="*/ 109538 w 188"/>
                  <a:gd name="T39" fmla="*/ 234950 h 157"/>
                  <a:gd name="T40" fmla="*/ 93663 w 188"/>
                  <a:gd name="T41" fmla="*/ 249238 h 157"/>
                  <a:gd name="T42" fmla="*/ 84138 w 188"/>
                  <a:gd name="T43" fmla="*/ 247650 h 157"/>
                  <a:gd name="T44" fmla="*/ 79375 w 188"/>
                  <a:gd name="T45" fmla="*/ 242888 h 157"/>
                  <a:gd name="T46" fmla="*/ 69850 w 188"/>
                  <a:gd name="T47" fmla="*/ 236538 h 157"/>
                  <a:gd name="T48" fmla="*/ 61913 w 188"/>
                  <a:gd name="T49" fmla="*/ 217488 h 157"/>
                  <a:gd name="T50" fmla="*/ 49213 w 188"/>
                  <a:gd name="T51" fmla="*/ 214313 h 157"/>
                  <a:gd name="T52" fmla="*/ 44450 w 188"/>
                  <a:gd name="T53" fmla="*/ 217488 h 157"/>
                  <a:gd name="T54" fmla="*/ 44450 w 188"/>
                  <a:gd name="T55" fmla="*/ 203200 h 157"/>
                  <a:gd name="T56" fmla="*/ 53975 w 188"/>
                  <a:gd name="T57" fmla="*/ 188913 h 157"/>
                  <a:gd name="T58" fmla="*/ 57150 w 188"/>
                  <a:gd name="T59" fmla="*/ 161925 h 157"/>
                  <a:gd name="T60" fmla="*/ 50800 w 188"/>
                  <a:gd name="T61" fmla="*/ 138113 h 157"/>
                  <a:gd name="T62" fmla="*/ 57150 w 188"/>
                  <a:gd name="T63" fmla="*/ 130175 h 157"/>
                  <a:gd name="T64" fmla="*/ 58738 w 188"/>
                  <a:gd name="T65" fmla="*/ 103188 h 157"/>
                  <a:gd name="T66" fmla="*/ 65088 w 188"/>
                  <a:gd name="T67" fmla="*/ 93663 h 157"/>
                  <a:gd name="T68" fmla="*/ 69850 w 188"/>
                  <a:gd name="T69" fmla="*/ 71438 h 157"/>
                  <a:gd name="T70" fmla="*/ 61913 w 188"/>
                  <a:gd name="T71" fmla="*/ 58738 h 157"/>
                  <a:gd name="T72" fmla="*/ 49213 w 188"/>
                  <a:gd name="T73" fmla="*/ 63500 h 157"/>
                  <a:gd name="T74" fmla="*/ 26988 w 188"/>
                  <a:gd name="T75" fmla="*/ 66675 h 157"/>
                  <a:gd name="T76" fmla="*/ 14288 w 188"/>
                  <a:gd name="T77" fmla="*/ 60325 h 157"/>
                  <a:gd name="T78" fmla="*/ 12700 w 188"/>
                  <a:gd name="T79" fmla="*/ 50800 h 157"/>
                  <a:gd name="T80" fmla="*/ 0 w 188"/>
                  <a:gd name="T81" fmla="*/ 30163 h 157"/>
                  <a:gd name="T82" fmla="*/ 9525 w 188"/>
                  <a:gd name="T83" fmla="*/ 19050 h 157"/>
                  <a:gd name="T84" fmla="*/ 22225 w 188"/>
                  <a:gd name="T85" fmla="*/ 12700 h 157"/>
                  <a:gd name="T86" fmla="*/ 26988 w 188"/>
                  <a:gd name="T87" fmla="*/ 0 h 157"/>
                  <a:gd name="T88" fmla="*/ 39688 w 188"/>
                  <a:gd name="T89" fmla="*/ 0 h 157"/>
                  <a:gd name="T90" fmla="*/ 44450 w 188"/>
                  <a:gd name="T91" fmla="*/ 6350 h 157"/>
                  <a:gd name="T92" fmla="*/ 73025 w 188"/>
                  <a:gd name="T93" fmla="*/ 7938 h 157"/>
                  <a:gd name="T94" fmla="*/ 80963 w 188"/>
                  <a:gd name="T95" fmla="*/ 6350 h 157"/>
                  <a:gd name="T96" fmla="*/ 93663 w 188"/>
                  <a:gd name="T97" fmla="*/ 4763 h 157"/>
                  <a:gd name="T98" fmla="*/ 117475 w 188"/>
                  <a:gd name="T99" fmla="*/ 12700 h 157"/>
                  <a:gd name="T100" fmla="*/ 136525 w 188"/>
                  <a:gd name="T101" fmla="*/ 7938 h 157"/>
                  <a:gd name="T102" fmla="*/ 160338 w 188"/>
                  <a:gd name="T103" fmla="*/ 14288 h 157"/>
                  <a:gd name="T104" fmla="*/ 188913 w 188"/>
                  <a:gd name="T105" fmla="*/ 14288 h 157"/>
                  <a:gd name="T106" fmla="*/ 206375 w 188"/>
                  <a:gd name="T107" fmla="*/ 28575 h 157"/>
                  <a:gd name="T108" fmla="*/ 212725 w 188"/>
                  <a:gd name="T109" fmla="*/ 28575 h 157"/>
                  <a:gd name="T110" fmla="*/ 220663 w 188"/>
                  <a:gd name="T111" fmla="*/ 34925 h 157"/>
                  <a:gd name="T112" fmla="*/ 250825 w 188"/>
                  <a:gd name="T113" fmla="*/ 34925 h 157"/>
                  <a:gd name="T114" fmla="*/ 260350 w 188"/>
                  <a:gd name="T115" fmla="*/ 36513 h 157"/>
                  <a:gd name="T116" fmla="*/ 263525 w 188"/>
                  <a:gd name="T117" fmla="*/ 38100 h 157"/>
                  <a:gd name="T118" fmla="*/ 269875 w 188"/>
                  <a:gd name="T119" fmla="*/ 41275 h 157"/>
                  <a:gd name="T120" fmla="*/ 296863 w 188"/>
                  <a:gd name="T121" fmla="*/ 41275 h 1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8" h="157">
                    <a:moveTo>
                      <a:pt x="187" y="26"/>
                    </a:moveTo>
                    <a:lnTo>
                      <a:pt x="188" y="35"/>
                    </a:lnTo>
                    <a:lnTo>
                      <a:pt x="183" y="47"/>
                    </a:lnTo>
                    <a:lnTo>
                      <a:pt x="169" y="52"/>
                    </a:lnTo>
                    <a:lnTo>
                      <a:pt x="160" y="54"/>
                    </a:lnTo>
                    <a:lnTo>
                      <a:pt x="152" y="61"/>
                    </a:lnTo>
                    <a:lnTo>
                      <a:pt x="151" y="66"/>
                    </a:lnTo>
                    <a:lnTo>
                      <a:pt x="143" y="74"/>
                    </a:lnTo>
                    <a:lnTo>
                      <a:pt x="142" y="89"/>
                    </a:lnTo>
                    <a:lnTo>
                      <a:pt x="143" y="106"/>
                    </a:lnTo>
                    <a:lnTo>
                      <a:pt x="136" y="115"/>
                    </a:lnTo>
                    <a:lnTo>
                      <a:pt x="133" y="124"/>
                    </a:lnTo>
                    <a:lnTo>
                      <a:pt x="124" y="129"/>
                    </a:lnTo>
                    <a:lnTo>
                      <a:pt x="119" y="134"/>
                    </a:lnTo>
                    <a:lnTo>
                      <a:pt x="113" y="138"/>
                    </a:lnTo>
                    <a:lnTo>
                      <a:pt x="110" y="143"/>
                    </a:lnTo>
                    <a:lnTo>
                      <a:pt x="100" y="149"/>
                    </a:lnTo>
                    <a:lnTo>
                      <a:pt x="91" y="147"/>
                    </a:lnTo>
                    <a:lnTo>
                      <a:pt x="83" y="146"/>
                    </a:lnTo>
                    <a:lnTo>
                      <a:pt x="69" y="148"/>
                    </a:lnTo>
                    <a:lnTo>
                      <a:pt x="59" y="157"/>
                    </a:lnTo>
                    <a:lnTo>
                      <a:pt x="53" y="156"/>
                    </a:lnTo>
                    <a:lnTo>
                      <a:pt x="50" y="153"/>
                    </a:lnTo>
                    <a:lnTo>
                      <a:pt x="44" y="149"/>
                    </a:lnTo>
                    <a:lnTo>
                      <a:pt x="39" y="137"/>
                    </a:lnTo>
                    <a:lnTo>
                      <a:pt x="31" y="135"/>
                    </a:lnTo>
                    <a:lnTo>
                      <a:pt x="28" y="137"/>
                    </a:lnTo>
                    <a:lnTo>
                      <a:pt x="28" y="128"/>
                    </a:lnTo>
                    <a:lnTo>
                      <a:pt x="34" y="119"/>
                    </a:lnTo>
                    <a:lnTo>
                      <a:pt x="36" y="102"/>
                    </a:lnTo>
                    <a:lnTo>
                      <a:pt x="32" y="87"/>
                    </a:lnTo>
                    <a:lnTo>
                      <a:pt x="36" y="82"/>
                    </a:lnTo>
                    <a:lnTo>
                      <a:pt x="37" y="65"/>
                    </a:lnTo>
                    <a:lnTo>
                      <a:pt x="41" y="59"/>
                    </a:lnTo>
                    <a:lnTo>
                      <a:pt x="44" y="45"/>
                    </a:lnTo>
                    <a:lnTo>
                      <a:pt x="39" y="37"/>
                    </a:lnTo>
                    <a:lnTo>
                      <a:pt x="31" y="40"/>
                    </a:lnTo>
                    <a:lnTo>
                      <a:pt x="17" y="42"/>
                    </a:lnTo>
                    <a:lnTo>
                      <a:pt x="9" y="38"/>
                    </a:lnTo>
                    <a:lnTo>
                      <a:pt x="8" y="32"/>
                    </a:lnTo>
                    <a:lnTo>
                      <a:pt x="0" y="19"/>
                    </a:lnTo>
                    <a:lnTo>
                      <a:pt x="6" y="12"/>
                    </a:lnTo>
                    <a:lnTo>
                      <a:pt x="14" y="8"/>
                    </a:lnTo>
                    <a:lnTo>
                      <a:pt x="17" y="0"/>
                    </a:lnTo>
                    <a:lnTo>
                      <a:pt x="25" y="0"/>
                    </a:lnTo>
                    <a:lnTo>
                      <a:pt x="28" y="4"/>
                    </a:lnTo>
                    <a:lnTo>
                      <a:pt x="46" y="5"/>
                    </a:lnTo>
                    <a:lnTo>
                      <a:pt x="51" y="4"/>
                    </a:lnTo>
                    <a:lnTo>
                      <a:pt x="59" y="3"/>
                    </a:lnTo>
                    <a:lnTo>
                      <a:pt x="74" y="8"/>
                    </a:lnTo>
                    <a:lnTo>
                      <a:pt x="86" y="5"/>
                    </a:lnTo>
                    <a:lnTo>
                      <a:pt x="101" y="9"/>
                    </a:lnTo>
                    <a:lnTo>
                      <a:pt x="119" y="9"/>
                    </a:lnTo>
                    <a:lnTo>
                      <a:pt x="130" y="18"/>
                    </a:lnTo>
                    <a:lnTo>
                      <a:pt x="134" y="18"/>
                    </a:lnTo>
                    <a:lnTo>
                      <a:pt x="139" y="22"/>
                    </a:lnTo>
                    <a:lnTo>
                      <a:pt x="158" y="22"/>
                    </a:lnTo>
                    <a:lnTo>
                      <a:pt x="164" y="23"/>
                    </a:lnTo>
                    <a:lnTo>
                      <a:pt x="166" y="24"/>
                    </a:lnTo>
                    <a:lnTo>
                      <a:pt x="170" y="26"/>
                    </a:lnTo>
                    <a:lnTo>
                      <a:pt x="18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6" name="Freeform 324"/>
              <p:cNvSpPr/>
              <p:nvPr/>
            </p:nvSpPr>
            <p:spPr bwMode="auto">
              <a:xfrm>
                <a:off x="4287837" y="2927357"/>
                <a:ext cx="312738" cy="303213"/>
              </a:xfrm>
              <a:custGeom>
                <a:avLst/>
                <a:gdLst>
                  <a:gd name="T0" fmla="*/ 188913 w 197"/>
                  <a:gd name="T1" fmla="*/ 282575 h 191"/>
                  <a:gd name="T2" fmla="*/ 225425 w 197"/>
                  <a:gd name="T3" fmla="*/ 280988 h 191"/>
                  <a:gd name="T4" fmla="*/ 252413 w 197"/>
                  <a:gd name="T5" fmla="*/ 282575 h 191"/>
                  <a:gd name="T6" fmla="*/ 277813 w 197"/>
                  <a:gd name="T7" fmla="*/ 271463 h 191"/>
                  <a:gd name="T8" fmla="*/ 303213 w 197"/>
                  <a:gd name="T9" fmla="*/ 258763 h 191"/>
                  <a:gd name="T10" fmla="*/ 280988 w 197"/>
                  <a:gd name="T11" fmla="*/ 244475 h 191"/>
                  <a:gd name="T12" fmla="*/ 273050 w 197"/>
                  <a:gd name="T13" fmla="*/ 190500 h 191"/>
                  <a:gd name="T14" fmla="*/ 263525 w 197"/>
                  <a:gd name="T15" fmla="*/ 176213 h 191"/>
                  <a:gd name="T16" fmla="*/ 250825 w 197"/>
                  <a:gd name="T17" fmla="*/ 176213 h 191"/>
                  <a:gd name="T18" fmla="*/ 263525 w 197"/>
                  <a:gd name="T19" fmla="*/ 153988 h 191"/>
                  <a:gd name="T20" fmla="*/ 274638 w 197"/>
                  <a:gd name="T21" fmla="*/ 141288 h 191"/>
                  <a:gd name="T22" fmla="*/ 292100 w 197"/>
                  <a:gd name="T23" fmla="*/ 131763 h 191"/>
                  <a:gd name="T24" fmla="*/ 312738 w 197"/>
                  <a:gd name="T25" fmla="*/ 69850 h 191"/>
                  <a:gd name="T26" fmla="*/ 273050 w 197"/>
                  <a:gd name="T27" fmla="*/ 61913 h 191"/>
                  <a:gd name="T28" fmla="*/ 238125 w 197"/>
                  <a:gd name="T29" fmla="*/ 46038 h 191"/>
                  <a:gd name="T30" fmla="*/ 211138 w 197"/>
                  <a:gd name="T31" fmla="*/ 33338 h 191"/>
                  <a:gd name="T32" fmla="*/ 171450 w 197"/>
                  <a:gd name="T33" fmla="*/ 0 h 191"/>
                  <a:gd name="T34" fmla="*/ 144463 w 197"/>
                  <a:gd name="T35" fmla="*/ 33338 h 191"/>
                  <a:gd name="T36" fmla="*/ 107950 w 197"/>
                  <a:gd name="T37" fmla="*/ 55563 h 191"/>
                  <a:gd name="T38" fmla="*/ 90488 w 197"/>
                  <a:gd name="T39" fmla="*/ 63500 h 191"/>
                  <a:gd name="T40" fmla="*/ 66675 w 197"/>
                  <a:gd name="T41" fmla="*/ 53975 h 191"/>
                  <a:gd name="T42" fmla="*/ 74613 w 197"/>
                  <a:gd name="T43" fmla="*/ 76200 h 191"/>
                  <a:gd name="T44" fmla="*/ 71438 w 197"/>
                  <a:gd name="T45" fmla="*/ 93663 h 191"/>
                  <a:gd name="T46" fmla="*/ 53975 w 197"/>
                  <a:gd name="T47" fmla="*/ 93663 h 191"/>
                  <a:gd name="T48" fmla="*/ 30163 w 197"/>
                  <a:gd name="T49" fmla="*/ 85725 h 191"/>
                  <a:gd name="T50" fmla="*/ 4763 w 197"/>
                  <a:gd name="T51" fmla="*/ 93663 h 191"/>
                  <a:gd name="T52" fmla="*/ 7938 w 197"/>
                  <a:gd name="T53" fmla="*/ 107950 h 191"/>
                  <a:gd name="T54" fmla="*/ 15875 w 197"/>
                  <a:gd name="T55" fmla="*/ 123825 h 191"/>
                  <a:gd name="T56" fmla="*/ 41275 w 197"/>
                  <a:gd name="T57" fmla="*/ 128588 h 191"/>
                  <a:gd name="T58" fmla="*/ 55563 w 197"/>
                  <a:gd name="T59" fmla="*/ 134938 h 191"/>
                  <a:gd name="T60" fmla="*/ 61913 w 197"/>
                  <a:gd name="T61" fmla="*/ 158750 h 191"/>
                  <a:gd name="T62" fmla="*/ 85725 w 197"/>
                  <a:gd name="T63" fmla="*/ 185738 h 191"/>
                  <a:gd name="T64" fmla="*/ 84138 w 197"/>
                  <a:gd name="T65" fmla="*/ 203200 h 191"/>
                  <a:gd name="T66" fmla="*/ 92075 w 197"/>
                  <a:gd name="T67" fmla="*/ 219075 h 191"/>
                  <a:gd name="T68" fmla="*/ 85725 w 197"/>
                  <a:gd name="T69" fmla="*/ 222250 h 191"/>
                  <a:gd name="T70" fmla="*/ 82550 w 197"/>
                  <a:gd name="T71" fmla="*/ 258763 h 191"/>
                  <a:gd name="T72" fmla="*/ 93663 w 197"/>
                  <a:gd name="T73" fmla="*/ 290513 h 191"/>
                  <a:gd name="T74" fmla="*/ 107950 w 197"/>
                  <a:gd name="T75" fmla="*/ 296863 h 191"/>
                  <a:gd name="T76" fmla="*/ 141288 w 197"/>
                  <a:gd name="T77" fmla="*/ 290513 h 191"/>
                  <a:gd name="T78" fmla="*/ 149225 w 197"/>
                  <a:gd name="T79" fmla="*/ 292100 h 191"/>
                  <a:gd name="T80" fmla="*/ 157163 w 197"/>
                  <a:gd name="T81" fmla="*/ 303213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7" h="191">
                    <a:moveTo>
                      <a:pt x="116" y="191"/>
                    </a:moveTo>
                    <a:lnTo>
                      <a:pt x="119" y="178"/>
                    </a:lnTo>
                    <a:lnTo>
                      <a:pt x="131" y="171"/>
                    </a:lnTo>
                    <a:lnTo>
                      <a:pt x="142" y="177"/>
                    </a:lnTo>
                    <a:lnTo>
                      <a:pt x="151" y="175"/>
                    </a:lnTo>
                    <a:lnTo>
                      <a:pt x="159" y="178"/>
                    </a:lnTo>
                    <a:lnTo>
                      <a:pt x="168" y="175"/>
                    </a:lnTo>
                    <a:lnTo>
                      <a:pt x="175" y="171"/>
                    </a:lnTo>
                    <a:lnTo>
                      <a:pt x="182" y="169"/>
                    </a:lnTo>
                    <a:lnTo>
                      <a:pt x="191" y="163"/>
                    </a:lnTo>
                    <a:lnTo>
                      <a:pt x="184" y="155"/>
                    </a:lnTo>
                    <a:lnTo>
                      <a:pt x="177" y="154"/>
                    </a:lnTo>
                    <a:lnTo>
                      <a:pt x="173" y="138"/>
                    </a:lnTo>
                    <a:lnTo>
                      <a:pt x="172" y="120"/>
                    </a:lnTo>
                    <a:lnTo>
                      <a:pt x="173" y="113"/>
                    </a:lnTo>
                    <a:lnTo>
                      <a:pt x="166" y="111"/>
                    </a:lnTo>
                    <a:lnTo>
                      <a:pt x="161" y="115"/>
                    </a:lnTo>
                    <a:lnTo>
                      <a:pt x="158" y="111"/>
                    </a:lnTo>
                    <a:lnTo>
                      <a:pt x="164" y="104"/>
                    </a:lnTo>
                    <a:lnTo>
                      <a:pt x="166" y="97"/>
                    </a:lnTo>
                    <a:lnTo>
                      <a:pt x="173" y="95"/>
                    </a:lnTo>
                    <a:lnTo>
                      <a:pt x="173" y="89"/>
                    </a:lnTo>
                    <a:lnTo>
                      <a:pt x="175" y="82"/>
                    </a:lnTo>
                    <a:lnTo>
                      <a:pt x="184" y="83"/>
                    </a:lnTo>
                    <a:lnTo>
                      <a:pt x="189" y="63"/>
                    </a:lnTo>
                    <a:lnTo>
                      <a:pt x="197" y="44"/>
                    </a:lnTo>
                    <a:lnTo>
                      <a:pt x="186" y="40"/>
                    </a:lnTo>
                    <a:lnTo>
                      <a:pt x="172" y="39"/>
                    </a:lnTo>
                    <a:lnTo>
                      <a:pt x="161" y="36"/>
                    </a:lnTo>
                    <a:lnTo>
                      <a:pt x="150" y="29"/>
                    </a:lnTo>
                    <a:lnTo>
                      <a:pt x="140" y="23"/>
                    </a:lnTo>
                    <a:lnTo>
                      <a:pt x="133" y="21"/>
                    </a:lnTo>
                    <a:lnTo>
                      <a:pt x="118" y="12"/>
                    </a:lnTo>
                    <a:lnTo>
                      <a:pt x="108" y="0"/>
                    </a:lnTo>
                    <a:lnTo>
                      <a:pt x="95" y="3"/>
                    </a:lnTo>
                    <a:lnTo>
                      <a:pt x="91" y="21"/>
                    </a:lnTo>
                    <a:lnTo>
                      <a:pt x="77" y="31"/>
                    </a:lnTo>
                    <a:lnTo>
                      <a:pt x="68" y="35"/>
                    </a:lnTo>
                    <a:lnTo>
                      <a:pt x="68" y="40"/>
                    </a:lnTo>
                    <a:lnTo>
                      <a:pt x="57" y="40"/>
                    </a:lnTo>
                    <a:lnTo>
                      <a:pt x="52" y="34"/>
                    </a:lnTo>
                    <a:lnTo>
                      <a:pt x="42" y="34"/>
                    </a:lnTo>
                    <a:lnTo>
                      <a:pt x="42" y="39"/>
                    </a:lnTo>
                    <a:lnTo>
                      <a:pt x="47" y="48"/>
                    </a:lnTo>
                    <a:lnTo>
                      <a:pt x="49" y="54"/>
                    </a:lnTo>
                    <a:lnTo>
                      <a:pt x="45" y="59"/>
                    </a:lnTo>
                    <a:lnTo>
                      <a:pt x="39" y="58"/>
                    </a:lnTo>
                    <a:lnTo>
                      <a:pt x="34" y="59"/>
                    </a:lnTo>
                    <a:lnTo>
                      <a:pt x="24" y="54"/>
                    </a:lnTo>
                    <a:lnTo>
                      <a:pt x="19" y="54"/>
                    </a:lnTo>
                    <a:lnTo>
                      <a:pt x="12" y="59"/>
                    </a:lnTo>
                    <a:lnTo>
                      <a:pt x="3" y="59"/>
                    </a:lnTo>
                    <a:lnTo>
                      <a:pt x="0" y="64"/>
                    </a:lnTo>
                    <a:lnTo>
                      <a:pt x="5" y="68"/>
                    </a:lnTo>
                    <a:lnTo>
                      <a:pt x="3" y="73"/>
                    </a:lnTo>
                    <a:lnTo>
                      <a:pt x="10" y="78"/>
                    </a:lnTo>
                    <a:lnTo>
                      <a:pt x="19" y="80"/>
                    </a:lnTo>
                    <a:lnTo>
                      <a:pt x="26" y="81"/>
                    </a:lnTo>
                    <a:lnTo>
                      <a:pt x="29" y="85"/>
                    </a:lnTo>
                    <a:lnTo>
                      <a:pt x="35" y="85"/>
                    </a:lnTo>
                    <a:lnTo>
                      <a:pt x="42" y="92"/>
                    </a:lnTo>
                    <a:lnTo>
                      <a:pt x="39" y="100"/>
                    </a:lnTo>
                    <a:lnTo>
                      <a:pt x="53" y="110"/>
                    </a:lnTo>
                    <a:lnTo>
                      <a:pt x="54" y="117"/>
                    </a:lnTo>
                    <a:lnTo>
                      <a:pt x="52" y="118"/>
                    </a:lnTo>
                    <a:lnTo>
                      <a:pt x="53" y="128"/>
                    </a:lnTo>
                    <a:lnTo>
                      <a:pt x="54" y="137"/>
                    </a:lnTo>
                    <a:lnTo>
                      <a:pt x="58" y="138"/>
                    </a:lnTo>
                    <a:lnTo>
                      <a:pt x="61" y="145"/>
                    </a:lnTo>
                    <a:lnTo>
                      <a:pt x="54" y="140"/>
                    </a:lnTo>
                    <a:lnTo>
                      <a:pt x="54" y="150"/>
                    </a:lnTo>
                    <a:lnTo>
                      <a:pt x="52" y="163"/>
                    </a:lnTo>
                    <a:lnTo>
                      <a:pt x="48" y="174"/>
                    </a:lnTo>
                    <a:lnTo>
                      <a:pt x="59" y="183"/>
                    </a:lnTo>
                    <a:lnTo>
                      <a:pt x="63" y="183"/>
                    </a:lnTo>
                    <a:lnTo>
                      <a:pt x="68" y="187"/>
                    </a:lnTo>
                    <a:lnTo>
                      <a:pt x="87" y="187"/>
                    </a:lnTo>
                    <a:lnTo>
                      <a:pt x="89" y="183"/>
                    </a:lnTo>
                    <a:lnTo>
                      <a:pt x="93" y="183"/>
                    </a:lnTo>
                    <a:lnTo>
                      <a:pt x="94" y="184"/>
                    </a:lnTo>
                    <a:lnTo>
                      <a:pt x="93" y="188"/>
                    </a:lnTo>
                    <a:lnTo>
                      <a:pt x="99" y="191"/>
                    </a:lnTo>
                    <a:lnTo>
                      <a:pt x="116"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7" name="Freeform 325"/>
              <p:cNvSpPr/>
              <p:nvPr/>
            </p:nvSpPr>
            <p:spPr bwMode="auto">
              <a:xfrm>
                <a:off x="4540249" y="2773369"/>
                <a:ext cx="227013" cy="292101"/>
              </a:xfrm>
              <a:custGeom>
                <a:avLst/>
                <a:gdLst>
                  <a:gd name="T0" fmla="*/ 20638 w 143"/>
                  <a:gd name="T1" fmla="*/ 215900 h 184"/>
                  <a:gd name="T2" fmla="*/ 42863 w 143"/>
                  <a:gd name="T3" fmla="*/ 217488 h 184"/>
                  <a:gd name="T4" fmla="*/ 60325 w 143"/>
                  <a:gd name="T5" fmla="*/ 223838 h 184"/>
                  <a:gd name="T6" fmla="*/ 47625 w 143"/>
                  <a:gd name="T7" fmla="*/ 254000 h 184"/>
                  <a:gd name="T8" fmla="*/ 39688 w 143"/>
                  <a:gd name="T9" fmla="*/ 285750 h 184"/>
                  <a:gd name="T10" fmla="*/ 50800 w 143"/>
                  <a:gd name="T11" fmla="*/ 277813 h 184"/>
                  <a:gd name="T12" fmla="*/ 66675 w 143"/>
                  <a:gd name="T13" fmla="*/ 274638 h 184"/>
                  <a:gd name="T14" fmla="*/ 82550 w 143"/>
                  <a:gd name="T15" fmla="*/ 288925 h 184"/>
                  <a:gd name="T16" fmla="*/ 96838 w 143"/>
                  <a:gd name="T17" fmla="*/ 290513 h 184"/>
                  <a:gd name="T18" fmla="*/ 117475 w 143"/>
                  <a:gd name="T19" fmla="*/ 292100 h 184"/>
                  <a:gd name="T20" fmla="*/ 142875 w 143"/>
                  <a:gd name="T21" fmla="*/ 288925 h 184"/>
                  <a:gd name="T22" fmla="*/ 160338 w 143"/>
                  <a:gd name="T23" fmla="*/ 277813 h 184"/>
                  <a:gd name="T24" fmla="*/ 176213 w 143"/>
                  <a:gd name="T25" fmla="*/ 282575 h 184"/>
                  <a:gd name="T26" fmla="*/ 184150 w 143"/>
                  <a:gd name="T27" fmla="*/ 274638 h 184"/>
                  <a:gd name="T28" fmla="*/ 179388 w 143"/>
                  <a:gd name="T29" fmla="*/ 258763 h 184"/>
                  <a:gd name="T30" fmla="*/ 193675 w 143"/>
                  <a:gd name="T31" fmla="*/ 247650 h 184"/>
                  <a:gd name="T32" fmla="*/ 198438 w 143"/>
                  <a:gd name="T33" fmla="*/ 238125 h 184"/>
                  <a:gd name="T34" fmla="*/ 161925 w 143"/>
                  <a:gd name="T35" fmla="*/ 209550 h 184"/>
                  <a:gd name="T36" fmla="*/ 157163 w 143"/>
                  <a:gd name="T37" fmla="*/ 182563 h 184"/>
                  <a:gd name="T38" fmla="*/ 195263 w 143"/>
                  <a:gd name="T39" fmla="*/ 163513 h 184"/>
                  <a:gd name="T40" fmla="*/ 201613 w 143"/>
                  <a:gd name="T41" fmla="*/ 150813 h 184"/>
                  <a:gd name="T42" fmla="*/ 227013 w 143"/>
                  <a:gd name="T43" fmla="*/ 150813 h 184"/>
                  <a:gd name="T44" fmla="*/ 206375 w 143"/>
                  <a:gd name="T45" fmla="*/ 85725 h 184"/>
                  <a:gd name="T46" fmla="*/ 209550 w 143"/>
                  <a:gd name="T47" fmla="*/ 55563 h 184"/>
                  <a:gd name="T48" fmla="*/ 206375 w 143"/>
                  <a:gd name="T49" fmla="*/ 36513 h 184"/>
                  <a:gd name="T50" fmla="*/ 193675 w 143"/>
                  <a:gd name="T51" fmla="*/ 25400 h 184"/>
                  <a:gd name="T52" fmla="*/ 187325 w 143"/>
                  <a:gd name="T53" fmla="*/ 22225 h 184"/>
                  <a:gd name="T54" fmla="*/ 185738 w 143"/>
                  <a:gd name="T55" fmla="*/ 6350 h 184"/>
                  <a:gd name="T56" fmla="*/ 160338 w 143"/>
                  <a:gd name="T57" fmla="*/ 14288 h 184"/>
                  <a:gd name="T58" fmla="*/ 147638 w 143"/>
                  <a:gd name="T59" fmla="*/ 26988 h 184"/>
                  <a:gd name="T60" fmla="*/ 127000 w 143"/>
                  <a:gd name="T61" fmla="*/ 25400 h 184"/>
                  <a:gd name="T62" fmla="*/ 120650 w 143"/>
                  <a:gd name="T63" fmla="*/ 19050 h 184"/>
                  <a:gd name="T64" fmla="*/ 104775 w 143"/>
                  <a:gd name="T65" fmla="*/ 17463 h 184"/>
                  <a:gd name="T66" fmla="*/ 96838 w 143"/>
                  <a:gd name="T67" fmla="*/ 3175 h 184"/>
                  <a:gd name="T68" fmla="*/ 95250 w 143"/>
                  <a:gd name="T69" fmla="*/ 3175 h 184"/>
                  <a:gd name="T70" fmla="*/ 79375 w 143"/>
                  <a:gd name="T71" fmla="*/ 0 h 184"/>
                  <a:gd name="T72" fmla="*/ 68263 w 143"/>
                  <a:gd name="T73" fmla="*/ 3175 h 184"/>
                  <a:gd name="T74" fmla="*/ 68263 w 143"/>
                  <a:gd name="T75" fmla="*/ 4763 h 184"/>
                  <a:gd name="T76" fmla="*/ 74613 w 143"/>
                  <a:gd name="T77" fmla="*/ 22225 h 184"/>
                  <a:gd name="T78" fmla="*/ 73025 w 143"/>
                  <a:gd name="T79" fmla="*/ 39688 h 184"/>
                  <a:gd name="T80" fmla="*/ 65088 w 143"/>
                  <a:gd name="T81" fmla="*/ 46038 h 184"/>
                  <a:gd name="T82" fmla="*/ 57150 w 143"/>
                  <a:gd name="T83" fmla="*/ 50800 h 184"/>
                  <a:gd name="T84" fmla="*/ 47625 w 143"/>
                  <a:gd name="T85" fmla="*/ 47625 h 184"/>
                  <a:gd name="T86" fmla="*/ 36513 w 143"/>
                  <a:gd name="T87" fmla="*/ 47625 h 184"/>
                  <a:gd name="T88" fmla="*/ 25400 w 143"/>
                  <a:gd name="T89" fmla="*/ 58738 h 184"/>
                  <a:gd name="T90" fmla="*/ 31750 w 143"/>
                  <a:gd name="T91" fmla="*/ 65088 h 184"/>
                  <a:gd name="T92" fmla="*/ 25400 w 143"/>
                  <a:gd name="T93" fmla="*/ 80963 h 184"/>
                  <a:gd name="T94" fmla="*/ 28575 w 143"/>
                  <a:gd name="T95" fmla="*/ 90488 h 184"/>
                  <a:gd name="T96" fmla="*/ 28575 w 143"/>
                  <a:gd name="T97" fmla="*/ 104775 h 184"/>
                  <a:gd name="T98" fmla="*/ 7938 w 143"/>
                  <a:gd name="T99" fmla="*/ 117475 h 184"/>
                  <a:gd name="T100" fmla="*/ 3175 w 143"/>
                  <a:gd name="T101" fmla="*/ 127000 h 184"/>
                  <a:gd name="T102" fmla="*/ 7938 w 143"/>
                  <a:gd name="T103" fmla="*/ 131763 h 184"/>
                  <a:gd name="T104" fmla="*/ 1588 w 143"/>
                  <a:gd name="T105" fmla="*/ 149225 h 184"/>
                  <a:gd name="T106" fmla="*/ 0 w 143"/>
                  <a:gd name="T107" fmla="*/ 157163 h 184"/>
                  <a:gd name="T108" fmla="*/ 6350 w 143"/>
                  <a:gd name="T109" fmla="*/ 163513 h 184"/>
                  <a:gd name="T110" fmla="*/ 7938 w 143"/>
                  <a:gd name="T111" fmla="*/ 180975 h 184"/>
                  <a:gd name="T112" fmla="*/ 15875 w 143"/>
                  <a:gd name="T113" fmla="*/ 193675 h 184"/>
                  <a:gd name="T114" fmla="*/ 20638 w 143"/>
                  <a:gd name="T115" fmla="*/ 215900 h 1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3" h="184">
                    <a:moveTo>
                      <a:pt x="13" y="136"/>
                    </a:moveTo>
                    <a:lnTo>
                      <a:pt x="27" y="137"/>
                    </a:lnTo>
                    <a:lnTo>
                      <a:pt x="38" y="141"/>
                    </a:lnTo>
                    <a:lnTo>
                      <a:pt x="30" y="160"/>
                    </a:lnTo>
                    <a:lnTo>
                      <a:pt x="25" y="180"/>
                    </a:lnTo>
                    <a:lnTo>
                      <a:pt x="32" y="175"/>
                    </a:lnTo>
                    <a:lnTo>
                      <a:pt x="42" y="173"/>
                    </a:lnTo>
                    <a:lnTo>
                      <a:pt x="52" y="182"/>
                    </a:lnTo>
                    <a:lnTo>
                      <a:pt x="61" y="183"/>
                    </a:lnTo>
                    <a:lnTo>
                      <a:pt x="74" y="184"/>
                    </a:lnTo>
                    <a:lnTo>
                      <a:pt x="90" y="182"/>
                    </a:lnTo>
                    <a:lnTo>
                      <a:pt x="101" y="175"/>
                    </a:lnTo>
                    <a:lnTo>
                      <a:pt x="111" y="178"/>
                    </a:lnTo>
                    <a:lnTo>
                      <a:pt x="116" y="173"/>
                    </a:lnTo>
                    <a:lnTo>
                      <a:pt x="113" y="163"/>
                    </a:lnTo>
                    <a:lnTo>
                      <a:pt x="122" y="156"/>
                    </a:lnTo>
                    <a:lnTo>
                      <a:pt x="125" y="150"/>
                    </a:lnTo>
                    <a:lnTo>
                      <a:pt x="102" y="132"/>
                    </a:lnTo>
                    <a:lnTo>
                      <a:pt x="99" y="115"/>
                    </a:lnTo>
                    <a:lnTo>
                      <a:pt x="123" y="103"/>
                    </a:lnTo>
                    <a:lnTo>
                      <a:pt x="127" y="95"/>
                    </a:lnTo>
                    <a:lnTo>
                      <a:pt x="143" y="95"/>
                    </a:lnTo>
                    <a:lnTo>
                      <a:pt x="130" y="54"/>
                    </a:lnTo>
                    <a:lnTo>
                      <a:pt x="132" y="35"/>
                    </a:lnTo>
                    <a:lnTo>
                      <a:pt x="130" y="23"/>
                    </a:lnTo>
                    <a:lnTo>
                      <a:pt x="122" y="16"/>
                    </a:lnTo>
                    <a:lnTo>
                      <a:pt x="118" y="14"/>
                    </a:lnTo>
                    <a:lnTo>
                      <a:pt x="117" y="4"/>
                    </a:lnTo>
                    <a:lnTo>
                      <a:pt x="101" y="9"/>
                    </a:lnTo>
                    <a:lnTo>
                      <a:pt x="93" y="17"/>
                    </a:lnTo>
                    <a:lnTo>
                      <a:pt x="80" y="16"/>
                    </a:lnTo>
                    <a:lnTo>
                      <a:pt x="76" y="12"/>
                    </a:lnTo>
                    <a:lnTo>
                      <a:pt x="66" y="11"/>
                    </a:lnTo>
                    <a:lnTo>
                      <a:pt x="61" y="2"/>
                    </a:lnTo>
                    <a:lnTo>
                      <a:pt x="60" y="2"/>
                    </a:lnTo>
                    <a:lnTo>
                      <a:pt x="50" y="0"/>
                    </a:lnTo>
                    <a:lnTo>
                      <a:pt x="43" y="2"/>
                    </a:lnTo>
                    <a:lnTo>
                      <a:pt x="43" y="3"/>
                    </a:lnTo>
                    <a:lnTo>
                      <a:pt x="47" y="14"/>
                    </a:lnTo>
                    <a:lnTo>
                      <a:pt x="46" y="25"/>
                    </a:lnTo>
                    <a:lnTo>
                      <a:pt x="41" y="29"/>
                    </a:lnTo>
                    <a:lnTo>
                      <a:pt x="36" y="32"/>
                    </a:lnTo>
                    <a:lnTo>
                      <a:pt x="30" y="30"/>
                    </a:lnTo>
                    <a:lnTo>
                      <a:pt x="23" y="30"/>
                    </a:lnTo>
                    <a:lnTo>
                      <a:pt x="16" y="37"/>
                    </a:lnTo>
                    <a:lnTo>
                      <a:pt x="20" y="41"/>
                    </a:lnTo>
                    <a:lnTo>
                      <a:pt x="16" y="51"/>
                    </a:lnTo>
                    <a:lnTo>
                      <a:pt x="18" y="57"/>
                    </a:lnTo>
                    <a:lnTo>
                      <a:pt x="18" y="66"/>
                    </a:lnTo>
                    <a:lnTo>
                      <a:pt x="5" y="74"/>
                    </a:lnTo>
                    <a:lnTo>
                      <a:pt x="2" y="80"/>
                    </a:lnTo>
                    <a:lnTo>
                      <a:pt x="5" y="83"/>
                    </a:lnTo>
                    <a:lnTo>
                      <a:pt x="1" y="94"/>
                    </a:lnTo>
                    <a:lnTo>
                      <a:pt x="0" y="99"/>
                    </a:lnTo>
                    <a:lnTo>
                      <a:pt x="4" y="103"/>
                    </a:lnTo>
                    <a:lnTo>
                      <a:pt x="5" y="114"/>
                    </a:lnTo>
                    <a:lnTo>
                      <a:pt x="10" y="122"/>
                    </a:lnTo>
                    <a:lnTo>
                      <a:pt x="1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8" name="Freeform 326"/>
              <p:cNvSpPr/>
              <p:nvPr/>
            </p:nvSpPr>
            <p:spPr bwMode="auto">
              <a:xfrm>
                <a:off x="4592637" y="2681294"/>
                <a:ext cx="76200" cy="96838"/>
              </a:xfrm>
              <a:custGeom>
                <a:avLst/>
                <a:gdLst>
                  <a:gd name="T0" fmla="*/ 42863 w 48"/>
                  <a:gd name="T1" fmla="*/ 95250 h 61"/>
                  <a:gd name="T2" fmla="*/ 26988 w 48"/>
                  <a:gd name="T3" fmla="*/ 92075 h 61"/>
                  <a:gd name="T4" fmla="*/ 15875 w 48"/>
                  <a:gd name="T5" fmla="*/ 95250 h 61"/>
                  <a:gd name="T6" fmla="*/ 15875 w 48"/>
                  <a:gd name="T7" fmla="*/ 96838 h 61"/>
                  <a:gd name="T8" fmla="*/ 14288 w 48"/>
                  <a:gd name="T9" fmla="*/ 92075 h 61"/>
                  <a:gd name="T10" fmla="*/ 14288 w 48"/>
                  <a:gd name="T11" fmla="*/ 74613 h 61"/>
                  <a:gd name="T12" fmla="*/ 4763 w 48"/>
                  <a:gd name="T13" fmla="*/ 65088 h 61"/>
                  <a:gd name="T14" fmla="*/ 0 w 48"/>
                  <a:gd name="T15" fmla="*/ 42863 h 61"/>
                  <a:gd name="T16" fmla="*/ 0 w 48"/>
                  <a:gd name="T17" fmla="*/ 23813 h 61"/>
                  <a:gd name="T18" fmla="*/ 20638 w 48"/>
                  <a:gd name="T19" fmla="*/ 11113 h 61"/>
                  <a:gd name="T20" fmla="*/ 28575 w 48"/>
                  <a:gd name="T21" fmla="*/ 15875 h 61"/>
                  <a:gd name="T22" fmla="*/ 38100 w 48"/>
                  <a:gd name="T23" fmla="*/ 1588 h 61"/>
                  <a:gd name="T24" fmla="*/ 49213 w 48"/>
                  <a:gd name="T25" fmla="*/ 0 h 61"/>
                  <a:gd name="T26" fmla="*/ 58738 w 48"/>
                  <a:gd name="T27" fmla="*/ 17463 h 61"/>
                  <a:gd name="T28" fmla="*/ 68263 w 48"/>
                  <a:gd name="T29" fmla="*/ 19050 h 61"/>
                  <a:gd name="T30" fmla="*/ 76200 w 48"/>
                  <a:gd name="T31" fmla="*/ 23813 h 61"/>
                  <a:gd name="T32" fmla="*/ 71438 w 48"/>
                  <a:gd name="T33" fmla="*/ 31750 h 61"/>
                  <a:gd name="T34" fmla="*/ 53975 w 48"/>
                  <a:gd name="T35" fmla="*/ 36513 h 61"/>
                  <a:gd name="T36" fmla="*/ 52388 w 48"/>
                  <a:gd name="T37" fmla="*/ 46038 h 61"/>
                  <a:gd name="T38" fmla="*/ 36513 w 48"/>
                  <a:gd name="T39" fmla="*/ 58738 h 61"/>
                  <a:gd name="T40" fmla="*/ 36513 w 48"/>
                  <a:gd name="T41" fmla="*/ 74613 h 61"/>
                  <a:gd name="T42" fmla="*/ 42863 w 48"/>
                  <a:gd name="T43" fmla="*/ 90488 h 61"/>
                  <a:gd name="T44" fmla="*/ 44450 w 48"/>
                  <a:gd name="T45" fmla="*/ 95250 h 61"/>
                  <a:gd name="T46" fmla="*/ 42863 w 48"/>
                  <a:gd name="T47" fmla="*/ 95250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8" h="61">
                    <a:moveTo>
                      <a:pt x="27" y="60"/>
                    </a:moveTo>
                    <a:lnTo>
                      <a:pt x="17" y="58"/>
                    </a:lnTo>
                    <a:lnTo>
                      <a:pt x="10" y="60"/>
                    </a:lnTo>
                    <a:lnTo>
                      <a:pt x="10" y="61"/>
                    </a:lnTo>
                    <a:lnTo>
                      <a:pt x="9" y="58"/>
                    </a:lnTo>
                    <a:lnTo>
                      <a:pt x="9" y="47"/>
                    </a:lnTo>
                    <a:lnTo>
                      <a:pt x="3" y="41"/>
                    </a:lnTo>
                    <a:lnTo>
                      <a:pt x="0" y="27"/>
                    </a:lnTo>
                    <a:lnTo>
                      <a:pt x="0" y="15"/>
                    </a:lnTo>
                    <a:lnTo>
                      <a:pt x="13" y="7"/>
                    </a:lnTo>
                    <a:lnTo>
                      <a:pt x="18" y="10"/>
                    </a:lnTo>
                    <a:lnTo>
                      <a:pt x="24" y="1"/>
                    </a:lnTo>
                    <a:lnTo>
                      <a:pt x="31" y="0"/>
                    </a:lnTo>
                    <a:lnTo>
                      <a:pt x="37" y="11"/>
                    </a:lnTo>
                    <a:lnTo>
                      <a:pt x="43" y="12"/>
                    </a:lnTo>
                    <a:lnTo>
                      <a:pt x="48" y="15"/>
                    </a:lnTo>
                    <a:lnTo>
                      <a:pt x="45" y="20"/>
                    </a:lnTo>
                    <a:lnTo>
                      <a:pt x="34" y="23"/>
                    </a:lnTo>
                    <a:lnTo>
                      <a:pt x="33" y="29"/>
                    </a:lnTo>
                    <a:lnTo>
                      <a:pt x="23" y="37"/>
                    </a:lnTo>
                    <a:lnTo>
                      <a:pt x="23" y="47"/>
                    </a:lnTo>
                    <a:lnTo>
                      <a:pt x="27" y="57"/>
                    </a:lnTo>
                    <a:lnTo>
                      <a:pt x="28" y="60"/>
                    </a:lnTo>
                    <a:lnTo>
                      <a:pt x="2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19" name="Freeform 327"/>
              <p:cNvSpPr/>
              <p:nvPr/>
            </p:nvSpPr>
            <p:spPr bwMode="auto">
              <a:xfrm>
                <a:off x="4473574" y="2832106"/>
                <a:ext cx="98425" cy="101601"/>
              </a:xfrm>
              <a:custGeom>
                <a:avLst/>
                <a:gdLst>
                  <a:gd name="T0" fmla="*/ 69850 w 62"/>
                  <a:gd name="T1" fmla="*/ 68263 h 64"/>
                  <a:gd name="T2" fmla="*/ 74613 w 62"/>
                  <a:gd name="T3" fmla="*/ 58738 h 64"/>
                  <a:gd name="T4" fmla="*/ 95250 w 62"/>
                  <a:gd name="T5" fmla="*/ 46038 h 64"/>
                  <a:gd name="T6" fmla="*/ 95250 w 62"/>
                  <a:gd name="T7" fmla="*/ 31750 h 64"/>
                  <a:gd name="T8" fmla="*/ 92075 w 62"/>
                  <a:gd name="T9" fmla="*/ 22225 h 64"/>
                  <a:gd name="T10" fmla="*/ 98425 w 62"/>
                  <a:gd name="T11" fmla="*/ 6350 h 64"/>
                  <a:gd name="T12" fmla="*/ 92075 w 62"/>
                  <a:gd name="T13" fmla="*/ 0 h 64"/>
                  <a:gd name="T14" fmla="*/ 68263 w 62"/>
                  <a:gd name="T15" fmla="*/ 0 h 64"/>
                  <a:gd name="T16" fmla="*/ 55563 w 62"/>
                  <a:gd name="T17" fmla="*/ 9525 h 64"/>
                  <a:gd name="T18" fmla="*/ 53975 w 62"/>
                  <a:gd name="T19" fmla="*/ 19050 h 64"/>
                  <a:gd name="T20" fmla="*/ 65088 w 62"/>
                  <a:gd name="T21" fmla="*/ 25400 h 64"/>
                  <a:gd name="T22" fmla="*/ 61913 w 62"/>
                  <a:gd name="T23" fmla="*/ 34925 h 64"/>
                  <a:gd name="T24" fmla="*/ 52388 w 62"/>
                  <a:gd name="T25" fmla="*/ 42863 h 64"/>
                  <a:gd name="T26" fmla="*/ 47625 w 62"/>
                  <a:gd name="T27" fmla="*/ 34925 h 64"/>
                  <a:gd name="T28" fmla="*/ 53975 w 62"/>
                  <a:gd name="T29" fmla="*/ 26988 h 64"/>
                  <a:gd name="T30" fmla="*/ 50800 w 62"/>
                  <a:gd name="T31" fmla="*/ 22225 h 64"/>
                  <a:gd name="T32" fmla="*/ 39688 w 62"/>
                  <a:gd name="T33" fmla="*/ 25400 h 64"/>
                  <a:gd name="T34" fmla="*/ 31750 w 62"/>
                  <a:gd name="T35" fmla="*/ 46038 h 64"/>
                  <a:gd name="T36" fmla="*/ 22225 w 62"/>
                  <a:gd name="T37" fmla="*/ 58738 h 64"/>
                  <a:gd name="T38" fmla="*/ 20638 w 62"/>
                  <a:gd name="T39" fmla="*/ 69850 h 64"/>
                  <a:gd name="T40" fmla="*/ 22225 w 62"/>
                  <a:gd name="T41" fmla="*/ 73025 h 64"/>
                  <a:gd name="T42" fmla="*/ 17463 w 62"/>
                  <a:gd name="T43" fmla="*/ 79375 h 64"/>
                  <a:gd name="T44" fmla="*/ 9525 w 62"/>
                  <a:gd name="T45" fmla="*/ 79375 h 64"/>
                  <a:gd name="T46" fmla="*/ 0 w 62"/>
                  <a:gd name="T47" fmla="*/ 82550 h 64"/>
                  <a:gd name="T48" fmla="*/ 11113 w 62"/>
                  <a:gd name="T49" fmla="*/ 87313 h 64"/>
                  <a:gd name="T50" fmla="*/ 25400 w 62"/>
                  <a:gd name="T51" fmla="*/ 84138 h 64"/>
                  <a:gd name="T52" fmla="*/ 36513 w 62"/>
                  <a:gd name="T53" fmla="*/ 77788 h 64"/>
                  <a:gd name="T54" fmla="*/ 44450 w 62"/>
                  <a:gd name="T55" fmla="*/ 79375 h 64"/>
                  <a:gd name="T56" fmla="*/ 55563 w 62"/>
                  <a:gd name="T57" fmla="*/ 79375 h 64"/>
                  <a:gd name="T58" fmla="*/ 58738 w 62"/>
                  <a:gd name="T59" fmla="*/ 93663 h 64"/>
                  <a:gd name="T60" fmla="*/ 65088 w 62"/>
                  <a:gd name="T61" fmla="*/ 101600 h 64"/>
                  <a:gd name="T62" fmla="*/ 66675 w 62"/>
                  <a:gd name="T63" fmla="*/ 98425 h 64"/>
                  <a:gd name="T64" fmla="*/ 68263 w 62"/>
                  <a:gd name="T65" fmla="*/ 90488 h 64"/>
                  <a:gd name="T66" fmla="*/ 74613 w 62"/>
                  <a:gd name="T67" fmla="*/ 73025 h 64"/>
                  <a:gd name="T68" fmla="*/ 69850 w 62"/>
                  <a:gd name="T69" fmla="*/ 68263 h 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 h="64">
                    <a:moveTo>
                      <a:pt x="44" y="43"/>
                    </a:moveTo>
                    <a:lnTo>
                      <a:pt x="47" y="37"/>
                    </a:lnTo>
                    <a:lnTo>
                      <a:pt x="60" y="29"/>
                    </a:lnTo>
                    <a:lnTo>
                      <a:pt x="60" y="20"/>
                    </a:lnTo>
                    <a:lnTo>
                      <a:pt x="58" y="14"/>
                    </a:lnTo>
                    <a:lnTo>
                      <a:pt x="62" y="4"/>
                    </a:lnTo>
                    <a:lnTo>
                      <a:pt x="58" y="0"/>
                    </a:lnTo>
                    <a:lnTo>
                      <a:pt x="43" y="0"/>
                    </a:lnTo>
                    <a:lnTo>
                      <a:pt x="35" y="6"/>
                    </a:lnTo>
                    <a:lnTo>
                      <a:pt x="34" y="12"/>
                    </a:lnTo>
                    <a:lnTo>
                      <a:pt x="41" y="16"/>
                    </a:lnTo>
                    <a:lnTo>
                      <a:pt x="39" y="22"/>
                    </a:lnTo>
                    <a:lnTo>
                      <a:pt x="33" y="27"/>
                    </a:lnTo>
                    <a:lnTo>
                      <a:pt x="30" y="22"/>
                    </a:lnTo>
                    <a:lnTo>
                      <a:pt x="34" y="17"/>
                    </a:lnTo>
                    <a:lnTo>
                      <a:pt x="32" y="14"/>
                    </a:lnTo>
                    <a:lnTo>
                      <a:pt x="25" y="16"/>
                    </a:lnTo>
                    <a:lnTo>
                      <a:pt x="20" y="29"/>
                    </a:lnTo>
                    <a:lnTo>
                      <a:pt x="14" y="37"/>
                    </a:lnTo>
                    <a:lnTo>
                      <a:pt x="13" y="44"/>
                    </a:lnTo>
                    <a:lnTo>
                      <a:pt x="14" y="46"/>
                    </a:lnTo>
                    <a:lnTo>
                      <a:pt x="11" y="50"/>
                    </a:lnTo>
                    <a:lnTo>
                      <a:pt x="6" y="50"/>
                    </a:lnTo>
                    <a:lnTo>
                      <a:pt x="0" y="52"/>
                    </a:lnTo>
                    <a:lnTo>
                      <a:pt x="7" y="55"/>
                    </a:lnTo>
                    <a:lnTo>
                      <a:pt x="16" y="53"/>
                    </a:lnTo>
                    <a:lnTo>
                      <a:pt x="23" y="49"/>
                    </a:lnTo>
                    <a:lnTo>
                      <a:pt x="28" y="50"/>
                    </a:lnTo>
                    <a:lnTo>
                      <a:pt x="35" y="50"/>
                    </a:lnTo>
                    <a:lnTo>
                      <a:pt x="37" y="59"/>
                    </a:lnTo>
                    <a:lnTo>
                      <a:pt x="41" y="64"/>
                    </a:lnTo>
                    <a:lnTo>
                      <a:pt x="42" y="62"/>
                    </a:lnTo>
                    <a:lnTo>
                      <a:pt x="43" y="57"/>
                    </a:lnTo>
                    <a:lnTo>
                      <a:pt x="47" y="46"/>
                    </a:lnTo>
                    <a:lnTo>
                      <a:pt x="4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0" name="Freeform 328"/>
              <p:cNvSpPr/>
              <p:nvPr/>
            </p:nvSpPr>
            <p:spPr bwMode="auto">
              <a:xfrm>
                <a:off x="4541837" y="2954345"/>
                <a:ext cx="19050" cy="34925"/>
              </a:xfrm>
              <a:custGeom>
                <a:avLst/>
                <a:gdLst>
                  <a:gd name="T0" fmla="*/ 19050 w 12"/>
                  <a:gd name="T1" fmla="*/ 34925 h 22"/>
                  <a:gd name="T2" fmla="*/ 14288 w 12"/>
                  <a:gd name="T3" fmla="*/ 12700 h 22"/>
                  <a:gd name="T4" fmla="*/ 6350 w 12"/>
                  <a:gd name="T5" fmla="*/ 0 h 22"/>
                  <a:gd name="T6" fmla="*/ 1588 w 12"/>
                  <a:gd name="T7" fmla="*/ 6350 h 22"/>
                  <a:gd name="T8" fmla="*/ 0 w 12"/>
                  <a:gd name="T9" fmla="*/ 19050 h 22"/>
                  <a:gd name="T10" fmla="*/ 1588 w 12"/>
                  <a:gd name="T11" fmla="*/ 30163 h 22"/>
                  <a:gd name="T12" fmla="*/ 19050 w 12"/>
                  <a:gd name="T13" fmla="*/ 34925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22">
                    <a:moveTo>
                      <a:pt x="12" y="22"/>
                    </a:moveTo>
                    <a:lnTo>
                      <a:pt x="9" y="8"/>
                    </a:lnTo>
                    <a:lnTo>
                      <a:pt x="4" y="0"/>
                    </a:lnTo>
                    <a:lnTo>
                      <a:pt x="1" y="4"/>
                    </a:lnTo>
                    <a:lnTo>
                      <a:pt x="0" y="12"/>
                    </a:lnTo>
                    <a:lnTo>
                      <a:pt x="1" y="19"/>
                    </a:lnTo>
                    <a:lnTo>
                      <a:pt x="1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1" name="Freeform 329"/>
              <p:cNvSpPr/>
              <p:nvPr/>
            </p:nvSpPr>
            <p:spPr bwMode="auto">
              <a:xfrm>
                <a:off x="4459288" y="2909894"/>
                <a:ext cx="88900" cy="74613"/>
              </a:xfrm>
              <a:custGeom>
                <a:avLst/>
                <a:gdLst>
                  <a:gd name="T0" fmla="*/ 88900 w 56"/>
                  <a:gd name="T1" fmla="*/ 44450 h 47"/>
                  <a:gd name="T2" fmla="*/ 84138 w 56"/>
                  <a:gd name="T3" fmla="*/ 50800 h 47"/>
                  <a:gd name="T4" fmla="*/ 82550 w 56"/>
                  <a:gd name="T5" fmla="*/ 63500 h 47"/>
                  <a:gd name="T6" fmla="*/ 84138 w 56"/>
                  <a:gd name="T7" fmla="*/ 74613 h 47"/>
                  <a:gd name="T8" fmla="*/ 66675 w 56"/>
                  <a:gd name="T9" fmla="*/ 63500 h 47"/>
                  <a:gd name="T10" fmla="*/ 50800 w 56"/>
                  <a:gd name="T11" fmla="*/ 53975 h 47"/>
                  <a:gd name="T12" fmla="*/ 39688 w 56"/>
                  <a:gd name="T13" fmla="*/ 50800 h 47"/>
                  <a:gd name="T14" fmla="*/ 15875 w 56"/>
                  <a:gd name="T15" fmla="*/ 36513 h 47"/>
                  <a:gd name="T16" fmla="*/ 0 w 56"/>
                  <a:gd name="T17" fmla="*/ 17463 h 47"/>
                  <a:gd name="T18" fmla="*/ 12700 w 56"/>
                  <a:gd name="T19" fmla="*/ 9525 h 47"/>
                  <a:gd name="T20" fmla="*/ 14288 w 56"/>
                  <a:gd name="T21" fmla="*/ 4763 h 47"/>
                  <a:gd name="T22" fmla="*/ 25400 w 56"/>
                  <a:gd name="T23" fmla="*/ 9525 h 47"/>
                  <a:gd name="T24" fmla="*/ 39688 w 56"/>
                  <a:gd name="T25" fmla="*/ 6350 h 47"/>
                  <a:gd name="T26" fmla="*/ 50800 w 56"/>
                  <a:gd name="T27" fmla="*/ 0 h 47"/>
                  <a:gd name="T28" fmla="*/ 58738 w 56"/>
                  <a:gd name="T29" fmla="*/ 1588 h 47"/>
                  <a:gd name="T30" fmla="*/ 69850 w 56"/>
                  <a:gd name="T31" fmla="*/ 1588 h 47"/>
                  <a:gd name="T32" fmla="*/ 73025 w 56"/>
                  <a:gd name="T33" fmla="*/ 15875 h 47"/>
                  <a:gd name="T34" fmla="*/ 79375 w 56"/>
                  <a:gd name="T35" fmla="*/ 23813 h 47"/>
                  <a:gd name="T36" fmla="*/ 80963 w 56"/>
                  <a:gd name="T37" fmla="*/ 20638 h 47"/>
                  <a:gd name="T38" fmla="*/ 87313 w 56"/>
                  <a:gd name="T39" fmla="*/ 26988 h 47"/>
                  <a:gd name="T40" fmla="*/ 88900 w 56"/>
                  <a:gd name="T41" fmla="*/ 4445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47">
                    <a:moveTo>
                      <a:pt x="56" y="28"/>
                    </a:moveTo>
                    <a:lnTo>
                      <a:pt x="53" y="32"/>
                    </a:lnTo>
                    <a:lnTo>
                      <a:pt x="52" y="40"/>
                    </a:lnTo>
                    <a:lnTo>
                      <a:pt x="53" y="47"/>
                    </a:lnTo>
                    <a:lnTo>
                      <a:pt x="42" y="40"/>
                    </a:lnTo>
                    <a:lnTo>
                      <a:pt x="32" y="34"/>
                    </a:lnTo>
                    <a:lnTo>
                      <a:pt x="25" y="32"/>
                    </a:lnTo>
                    <a:lnTo>
                      <a:pt x="10" y="23"/>
                    </a:lnTo>
                    <a:lnTo>
                      <a:pt x="0" y="11"/>
                    </a:lnTo>
                    <a:lnTo>
                      <a:pt x="8" y="6"/>
                    </a:lnTo>
                    <a:lnTo>
                      <a:pt x="9" y="3"/>
                    </a:lnTo>
                    <a:lnTo>
                      <a:pt x="16" y="6"/>
                    </a:lnTo>
                    <a:lnTo>
                      <a:pt x="25" y="4"/>
                    </a:lnTo>
                    <a:lnTo>
                      <a:pt x="32" y="0"/>
                    </a:lnTo>
                    <a:lnTo>
                      <a:pt x="37" y="1"/>
                    </a:lnTo>
                    <a:lnTo>
                      <a:pt x="44" y="1"/>
                    </a:lnTo>
                    <a:lnTo>
                      <a:pt x="46" y="10"/>
                    </a:lnTo>
                    <a:lnTo>
                      <a:pt x="50" y="15"/>
                    </a:lnTo>
                    <a:lnTo>
                      <a:pt x="51" y="13"/>
                    </a:lnTo>
                    <a:lnTo>
                      <a:pt x="55" y="17"/>
                    </a:lnTo>
                    <a:lnTo>
                      <a:pt x="5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2" name="Freeform 330"/>
              <p:cNvSpPr/>
              <p:nvPr/>
            </p:nvSpPr>
            <p:spPr bwMode="auto">
              <a:xfrm>
                <a:off x="4560887" y="3079757"/>
                <a:ext cx="292100" cy="300039"/>
              </a:xfrm>
              <a:custGeom>
                <a:avLst/>
                <a:gdLst>
                  <a:gd name="T0" fmla="*/ 46038 w 184"/>
                  <a:gd name="T1" fmla="*/ 92075 h 189"/>
                  <a:gd name="T2" fmla="*/ 77788 w 184"/>
                  <a:gd name="T3" fmla="*/ 92075 h 189"/>
                  <a:gd name="T4" fmla="*/ 96838 w 184"/>
                  <a:gd name="T5" fmla="*/ 138113 h 189"/>
                  <a:gd name="T6" fmla="*/ 117475 w 184"/>
                  <a:gd name="T7" fmla="*/ 160338 h 189"/>
                  <a:gd name="T8" fmla="*/ 139700 w 184"/>
                  <a:gd name="T9" fmla="*/ 173038 h 189"/>
                  <a:gd name="T10" fmla="*/ 165100 w 184"/>
                  <a:gd name="T11" fmla="*/ 195263 h 189"/>
                  <a:gd name="T12" fmla="*/ 180975 w 184"/>
                  <a:gd name="T13" fmla="*/ 206375 h 189"/>
                  <a:gd name="T14" fmla="*/ 193675 w 184"/>
                  <a:gd name="T15" fmla="*/ 212725 h 189"/>
                  <a:gd name="T16" fmla="*/ 206375 w 184"/>
                  <a:gd name="T17" fmla="*/ 227013 h 189"/>
                  <a:gd name="T18" fmla="*/ 222250 w 184"/>
                  <a:gd name="T19" fmla="*/ 233363 h 189"/>
                  <a:gd name="T20" fmla="*/ 230188 w 184"/>
                  <a:gd name="T21" fmla="*/ 254000 h 189"/>
                  <a:gd name="T22" fmla="*/ 223838 w 184"/>
                  <a:gd name="T23" fmla="*/ 282575 h 189"/>
                  <a:gd name="T24" fmla="*/ 225425 w 184"/>
                  <a:gd name="T25" fmla="*/ 300038 h 189"/>
                  <a:gd name="T26" fmla="*/ 247650 w 184"/>
                  <a:gd name="T27" fmla="*/ 273050 h 189"/>
                  <a:gd name="T28" fmla="*/ 258763 w 184"/>
                  <a:gd name="T29" fmla="*/ 255588 h 189"/>
                  <a:gd name="T30" fmla="*/ 250825 w 184"/>
                  <a:gd name="T31" fmla="*/ 223838 h 189"/>
                  <a:gd name="T32" fmla="*/ 273050 w 184"/>
                  <a:gd name="T33" fmla="*/ 225425 h 189"/>
                  <a:gd name="T34" fmla="*/ 292100 w 184"/>
                  <a:gd name="T35" fmla="*/ 233363 h 189"/>
                  <a:gd name="T36" fmla="*/ 274638 w 184"/>
                  <a:gd name="T37" fmla="*/ 209550 h 189"/>
                  <a:gd name="T38" fmla="*/ 258763 w 184"/>
                  <a:gd name="T39" fmla="*/ 195263 h 189"/>
                  <a:gd name="T40" fmla="*/ 233363 w 184"/>
                  <a:gd name="T41" fmla="*/ 187325 h 189"/>
                  <a:gd name="T42" fmla="*/ 206375 w 184"/>
                  <a:gd name="T43" fmla="*/ 168275 h 189"/>
                  <a:gd name="T44" fmla="*/ 171450 w 184"/>
                  <a:gd name="T45" fmla="*/ 125413 h 189"/>
                  <a:gd name="T46" fmla="*/ 134938 w 184"/>
                  <a:gd name="T47" fmla="*/ 92075 h 189"/>
                  <a:gd name="T48" fmla="*/ 134938 w 184"/>
                  <a:gd name="T49" fmla="*/ 60325 h 189"/>
                  <a:gd name="T50" fmla="*/ 171450 w 184"/>
                  <a:gd name="T51" fmla="*/ 47625 h 189"/>
                  <a:gd name="T52" fmla="*/ 177800 w 184"/>
                  <a:gd name="T53" fmla="*/ 49213 h 189"/>
                  <a:gd name="T54" fmla="*/ 177800 w 184"/>
                  <a:gd name="T55" fmla="*/ 34925 h 189"/>
                  <a:gd name="T56" fmla="*/ 171450 w 184"/>
                  <a:gd name="T57" fmla="*/ 12700 h 189"/>
                  <a:gd name="T58" fmla="*/ 139700 w 184"/>
                  <a:gd name="T59" fmla="*/ 6350 h 189"/>
                  <a:gd name="T60" fmla="*/ 120650 w 184"/>
                  <a:gd name="T61" fmla="*/ 0 h 189"/>
                  <a:gd name="T62" fmla="*/ 88900 w 184"/>
                  <a:gd name="T63" fmla="*/ 6350 h 189"/>
                  <a:gd name="T64" fmla="*/ 52388 w 184"/>
                  <a:gd name="T65" fmla="*/ 19050 h 189"/>
                  <a:gd name="T66" fmla="*/ 33338 w 184"/>
                  <a:gd name="T67" fmla="*/ 14288 h 189"/>
                  <a:gd name="T68" fmla="*/ 23813 w 184"/>
                  <a:gd name="T69" fmla="*/ 38100 h 189"/>
                  <a:gd name="T70" fmla="*/ 0 w 184"/>
                  <a:gd name="T71" fmla="*/ 38100 h 189"/>
                  <a:gd name="T72" fmla="*/ 7938 w 184"/>
                  <a:gd name="T73" fmla="*/ 92075 h 189"/>
                  <a:gd name="T74" fmla="*/ 30163 w 184"/>
                  <a:gd name="T75" fmla="*/ 106363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4" h="189">
                    <a:moveTo>
                      <a:pt x="19" y="67"/>
                    </a:moveTo>
                    <a:lnTo>
                      <a:pt x="29" y="58"/>
                    </a:lnTo>
                    <a:lnTo>
                      <a:pt x="44" y="54"/>
                    </a:lnTo>
                    <a:lnTo>
                      <a:pt x="49" y="58"/>
                    </a:lnTo>
                    <a:lnTo>
                      <a:pt x="60" y="72"/>
                    </a:lnTo>
                    <a:lnTo>
                      <a:pt x="61" y="87"/>
                    </a:lnTo>
                    <a:lnTo>
                      <a:pt x="70" y="93"/>
                    </a:lnTo>
                    <a:lnTo>
                      <a:pt x="74" y="101"/>
                    </a:lnTo>
                    <a:lnTo>
                      <a:pt x="81" y="107"/>
                    </a:lnTo>
                    <a:lnTo>
                      <a:pt x="88" y="109"/>
                    </a:lnTo>
                    <a:lnTo>
                      <a:pt x="90" y="115"/>
                    </a:lnTo>
                    <a:lnTo>
                      <a:pt x="104" y="123"/>
                    </a:lnTo>
                    <a:lnTo>
                      <a:pt x="108" y="124"/>
                    </a:lnTo>
                    <a:lnTo>
                      <a:pt x="114" y="130"/>
                    </a:lnTo>
                    <a:lnTo>
                      <a:pt x="118" y="130"/>
                    </a:lnTo>
                    <a:lnTo>
                      <a:pt x="122" y="134"/>
                    </a:lnTo>
                    <a:lnTo>
                      <a:pt x="128" y="137"/>
                    </a:lnTo>
                    <a:lnTo>
                      <a:pt x="130" y="143"/>
                    </a:lnTo>
                    <a:lnTo>
                      <a:pt x="135" y="147"/>
                    </a:lnTo>
                    <a:lnTo>
                      <a:pt x="140" y="147"/>
                    </a:lnTo>
                    <a:lnTo>
                      <a:pt x="145" y="152"/>
                    </a:lnTo>
                    <a:lnTo>
                      <a:pt x="145" y="160"/>
                    </a:lnTo>
                    <a:lnTo>
                      <a:pt x="147" y="170"/>
                    </a:lnTo>
                    <a:lnTo>
                      <a:pt x="141" y="178"/>
                    </a:lnTo>
                    <a:lnTo>
                      <a:pt x="139" y="185"/>
                    </a:lnTo>
                    <a:lnTo>
                      <a:pt x="142" y="189"/>
                    </a:lnTo>
                    <a:lnTo>
                      <a:pt x="154" y="181"/>
                    </a:lnTo>
                    <a:lnTo>
                      <a:pt x="156" y="172"/>
                    </a:lnTo>
                    <a:lnTo>
                      <a:pt x="163" y="169"/>
                    </a:lnTo>
                    <a:lnTo>
                      <a:pt x="163" y="161"/>
                    </a:lnTo>
                    <a:lnTo>
                      <a:pt x="154" y="152"/>
                    </a:lnTo>
                    <a:lnTo>
                      <a:pt x="158" y="141"/>
                    </a:lnTo>
                    <a:lnTo>
                      <a:pt x="167" y="139"/>
                    </a:lnTo>
                    <a:lnTo>
                      <a:pt x="172" y="142"/>
                    </a:lnTo>
                    <a:lnTo>
                      <a:pt x="182" y="148"/>
                    </a:lnTo>
                    <a:lnTo>
                      <a:pt x="184" y="147"/>
                    </a:lnTo>
                    <a:lnTo>
                      <a:pt x="183" y="141"/>
                    </a:lnTo>
                    <a:lnTo>
                      <a:pt x="173" y="132"/>
                    </a:lnTo>
                    <a:lnTo>
                      <a:pt x="164" y="128"/>
                    </a:lnTo>
                    <a:lnTo>
                      <a:pt x="163" y="123"/>
                    </a:lnTo>
                    <a:lnTo>
                      <a:pt x="151" y="121"/>
                    </a:lnTo>
                    <a:lnTo>
                      <a:pt x="147" y="118"/>
                    </a:lnTo>
                    <a:lnTo>
                      <a:pt x="144" y="107"/>
                    </a:lnTo>
                    <a:lnTo>
                      <a:pt x="130" y="106"/>
                    </a:lnTo>
                    <a:lnTo>
                      <a:pt x="114" y="97"/>
                    </a:lnTo>
                    <a:lnTo>
                      <a:pt x="108" y="79"/>
                    </a:lnTo>
                    <a:lnTo>
                      <a:pt x="100" y="69"/>
                    </a:lnTo>
                    <a:lnTo>
                      <a:pt x="85" y="58"/>
                    </a:lnTo>
                    <a:lnTo>
                      <a:pt x="86" y="42"/>
                    </a:lnTo>
                    <a:lnTo>
                      <a:pt x="85" y="38"/>
                    </a:lnTo>
                    <a:lnTo>
                      <a:pt x="91" y="32"/>
                    </a:lnTo>
                    <a:lnTo>
                      <a:pt x="108" y="30"/>
                    </a:lnTo>
                    <a:lnTo>
                      <a:pt x="108" y="37"/>
                    </a:lnTo>
                    <a:lnTo>
                      <a:pt x="112" y="31"/>
                    </a:lnTo>
                    <a:lnTo>
                      <a:pt x="112" y="27"/>
                    </a:lnTo>
                    <a:lnTo>
                      <a:pt x="112" y="22"/>
                    </a:lnTo>
                    <a:lnTo>
                      <a:pt x="108" y="17"/>
                    </a:lnTo>
                    <a:lnTo>
                      <a:pt x="108" y="8"/>
                    </a:lnTo>
                    <a:lnTo>
                      <a:pt x="94" y="4"/>
                    </a:lnTo>
                    <a:lnTo>
                      <a:pt x="88" y="4"/>
                    </a:lnTo>
                    <a:lnTo>
                      <a:pt x="84" y="0"/>
                    </a:lnTo>
                    <a:lnTo>
                      <a:pt x="76" y="0"/>
                    </a:lnTo>
                    <a:lnTo>
                      <a:pt x="71" y="4"/>
                    </a:lnTo>
                    <a:lnTo>
                      <a:pt x="56" y="4"/>
                    </a:lnTo>
                    <a:lnTo>
                      <a:pt x="51" y="13"/>
                    </a:lnTo>
                    <a:lnTo>
                      <a:pt x="33" y="12"/>
                    </a:lnTo>
                    <a:lnTo>
                      <a:pt x="28" y="7"/>
                    </a:lnTo>
                    <a:lnTo>
                      <a:pt x="21" y="9"/>
                    </a:lnTo>
                    <a:lnTo>
                      <a:pt x="19" y="22"/>
                    </a:lnTo>
                    <a:lnTo>
                      <a:pt x="15" y="24"/>
                    </a:lnTo>
                    <a:lnTo>
                      <a:pt x="7" y="23"/>
                    </a:lnTo>
                    <a:lnTo>
                      <a:pt x="0" y="24"/>
                    </a:lnTo>
                    <a:lnTo>
                      <a:pt x="1" y="42"/>
                    </a:lnTo>
                    <a:lnTo>
                      <a:pt x="5" y="58"/>
                    </a:lnTo>
                    <a:lnTo>
                      <a:pt x="12" y="59"/>
                    </a:lnTo>
                    <a:lnTo>
                      <a:pt x="19"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3" name="Freeform 331"/>
              <p:cNvSpPr/>
              <p:nvPr/>
            </p:nvSpPr>
            <p:spPr bwMode="auto">
              <a:xfrm>
                <a:off x="4732337" y="3078170"/>
                <a:ext cx="68263" cy="44450"/>
              </a:xfrm>
              <a:custGeom>
                <a:avLst/>
                <a:gdLst>
                  <a:gd name="T0" fmla="*/ 65088 w 43"/>
                  <a:gd name="T1" fmla="*/ 0 h 28"/>
                  <a:gd name="T2" fmla="*/ 68263 w 43"/>
                  <a:gd name="T3" fmla="*/ 7938 h 28"/>
                  <a:gd name="T4" fmla="*/ 58738 w 43"/>
                  <a:gd name="T5" fmla="*/ 14288 h 28"/>
                  <a:gd name="T6" fmla="*/ 57150 w 43"/>
                  <a:gd name="T7" fmla="*/ 23813 h 28"/>
                  <a:gd name="T8" fmla="*/ 46038 w 43"/>
                  <a:gd name="T9" fmla="*/ 42863 h 28"/>
                  <a:gd name="T10" fmla="*/ 6350 w 43"/>
                  <a:gd name="T11" fmla="*/ 44450 h 28"/>
                  <a:gd name="T12" fmla="*/ 6350 w 43"/>
                  <a:gd name="T13" fmla="*/ 36513 h 28"/>
                  <a:gd name="T14" fmla="*/ 0 w 43"/>
                  <a:gd name="T15" fmla="*/ 28575 h 28"/>
                  <a:gd name="T16" fmla="*/ 0 w 43"/>
                  <a:gd name="T17" fmla="*/ 14288 h 28"/>
                  <a:gd name="T18" fmla="*/ 17463 w 43"/>
                  <a:gd name="T19" fmla="*/ 20638 h 28"/>
                  <a:gd name="T20" fmla="*/ 42863 w 43"/>
                  <a:gd name="T21" fmla="*/ 6350 h 28"/>
                  <a:gd name="T22" fmla="*/ 65088 w 43"/>
                  <a:gd name="T23" fmla="*/ 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28">
                    <a:moveTo>
                      <a:pt x="41" y="0"/>
                    </a:moveTo>
                    <a:lnTo>
                      <a:pt x="43" y="5"/>
                    </a:lnTo>
                    <a:lnTo>
                      <a:pt x="37" y="9"/>
                    </a:lnTo>
                    <a:lnTo>
                      <a:pt x="36" y="15"/>
                    </a:lnTo>
                    <a:lnTo>
                      <a:pt x="29" y="27"/>
                    </a:lnTo>
                    <a:lnTo>
                      <a:pt x="4" y="28"/>
                    </a:lnTo>
                    <a:lnTo>
                      <a:pt x="4" y="23"/>
                    </a:lnTo>
                    <a:lnTo>
                      <a:pt x="0" y="18"/>
                    </a:lnTo>
                    <a:lnTo>
                      <a:pt x="0" y="9"/>
                    </a:lnTo>
                    <a:lnTo>
                      <a:pt x="11" y="13"/>
                    </a:lnTo>
                    <a:lnTo>
                      <a:pt x="27" y="4"/>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4" name="Freeform 332"/>
              <p:cNvSpPr/>
              <p:nvPr/>
            </p:nvSpPr>
            <p:spPr bwMode="auto">
              <a:xfrm>
                <a:off x="4732337" y="3086107"/>
                <a:ext cx="133350" cy="146050"/>
              </a:xfrm>
              <a:custGeom>
                <a:avLst/>
                <a:gdLst>
                  <a:gd name="T0" fmla="*/ 112713 w 84"/>
                  <a:gd name="T1" fmla="*/ 146050 h 92"/>
                  <a:gd name="T2" fmla="*/ 96838 w 84"/>
                  <a:gd name="T3" fmla="*/ 139700 h 92"/>
                  <a:gd name="T4" fmla="*/ 93663 w 84"/>
                  <a:gd name="T5" fmla="*/ 127000 h 92"/>
                  <a:gd name="T6" fmla="*/ 71438 w 84"/>
                  <a:gd name="T7" fmla="*/ 115888 h 92"/>
                  <a:gd name="T8" fmla="*/ 50800 w 84"/>
                  <a:gd name="T9" fmla="*/ 103188 h 92"/>
                  <a:gd name="T10" fmla="*/ 38100 w 84"/>
                  <a:gd name="T11" fmla="*/ 90488 h 92"/>
                  <a:gd name="T12" fmla="*/ 36513 w 84"/>
                  <a:gd name="T13" fmla="*/ 77788 h 92"/>
                  <a:gd name="T14" fmla="*/ 28575 w 84"/>
                  <a:gd name="T15" fmla="*/ 68263 h 92"/>
                  <a:gd name="T16" fmla="*/ 22225 w 84"/>
                  <a:gd name="T17" fmla="*/ 53975 h 92"/>
                  <a:gd name="T18" fmla="*/ 12700 w 84"/>
                  <a:gd name="T19" fmla="*/ 60325 h 92"/>
                  <a:gd name="T20" fmla="*/ 7938 w 84"/>
                  <a:gd name="T21" fmla="*/ 68263 h 92"/>
                  <a:gd name="T22" fmla="*/ 0 w 84"/>
                  <a:gd name="T23" fmla="*/ 52388 h 92"/>
                  <a:gd name="T24" fmla="*/ 6350 w 84"/>
                  <a:gd name="T25" fmla="*/ 42863 h 92"/>
                  <a:gd name="T26" fmla="*/ 6350 w 84"/>
                  <a:gd name="T27" fmla="*/ 36513 h 92"/>
                  <a:gd name="T28" fmla="*/ 46038 w 84"/>
                  <a:gd name="T29" fmla="*/ 34925 h 92"/>
                  <a:gd name="T30" fmla="*/ 57150 w 84"/>
                  <a:gd name="T31" fmla="*/ 15875 h 92"/>
                  <a:gd name="T32" fmla="*/ 58738 w 84"/>
                  <a:gd name="T33" fmla="*/ 6350 h 92"/>
                  <a:gd name="T34" fmla="*/ 68263 w 84"/>
                  <a:gd name="T35" fmla="*/ 0 h 92"/>
                  <a:gd name="T36" fmla="*/ 80963 w 84"/>
                  <a:gd name="T37" fmla="*/ 4763 h 92"/>
                  <a:gd name="T38" fmla="*/ 93663 w 84"/>
                  <a:gd name="T39" fmla="*/ 26988 h 92"/>
                  <a:gd name="T40" fmla="*/ 127000 w 84"/>
                  <a:gd name="T41" fmla="*/ 30163 h 92"/>
                  <a:gd name="T42" fmla="*/ 133350 w 84"/>
                  <a:gd name="T43" fmla="*/ 53975 h 92"/>
                  <a:gd name="T44" fmla="*/ 104775 w 84"/>
                  <a:gd name="T45" fmla="*/ 58738 h 92"/>
                  <a:gd name="T46" fmla="*/ 82550 w 84"/>
                  <a:gd name="T47" fmla="*/ 46038 h 92"/>
                  <a:gd name="T48" fmla="*/ 74613 w 84"/>
                  <a:gd name="T49" fmla="*/ 50800 h 92"/>
                  <a:gd name="T50" fmla="*/ 71438 w 84"/>
                  <a:gd name="T51" fmla="*/ 63500 h 92"/>
                  <a:gd name="T52" fmla="*/ 61913 w 84"/>
                  <a:gd name="T53" fmla="*/ 60325 h 92"/>
                  <a:gd name="T54" fmla="*/ 57150 w 84"/>
                  <a:gd name="T55" fmla="*/ 65088 h 92"/>
                  <a:gd name="T56" fmla="*/ 60325 w 84"/>
                  <a:gd name="T57" fmla="*/ 87313 h 92"/>
                  <a:gd name="T58" fmla="*/ 79375 w 84"/>
                  <a:gd name="T59" fmla="*/ 103188 h 92"/>
                  <a:gd name="T60" fmla="*/ 101600 w 84"/>
                  <a:gd name="T61" fmla="*/ 125413 h 92"/>
                  <a:gd name="T62" fmla="*/ 103188 w 84"/>
                  <a:gd name="T63" fmla="*/ 136525 h 92"/>
                  <a:gd name="T64" fmla="*/ 115888 w 84"/>
                  <a:gd name="T65" fmla="*/ 139700 h 92"/>
                  <a:gd name="T66" fmla="*/ 112713 w 84"/>
                  <a:gd name="T67" fmla="*/ 146050 h 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 h="92">
                    <a:moveTo>
                      <a:pt x="71" y="92"/>
                    </a:moveTo>
                    <a:lnTo>
                      <a:pt x="61" y="88"/>
                    </a:lnTo>
                    <a:lnTo>
                      <a:pt x="59" y="80"/>
                    </a:lnTo>
                    <a:lnTo>
                      <a:pt x="45" y="73"/>
                    </a:lnTo>
                    <a:lnTo>
                      <a:pt x="32" y="65"/>
                    </a:lnTo>
                    <a:lnTo>
                      <a:pt x="24" y="57"/>
                    </a:lnTo>
                    <a:lnTo>
                      <a:pt x="23" y="49"/>
                    </a:lnTo>
                    <a:lnTo>
                      <a:pt x="18" y="43"/>
                    </a:lnTo>
                    <a:lnTo>
                      <a:pt x="14" y="34"/>
                    </a:lnTo>
                    <a:lnTo>
                      <a:pt x="8" y="38"/>
                    </a:lnTo>
                    <a:lnTo>
                      <a:pt x="5" y="43"/>
                    </a:lnTo>
                    <a:lnTo>
                      <a:pt x="0" y="33"/>
                    </a:lnTo>
                    <a:lnTo>
                      <a:pt x="4" y="27"/>
                    </a:lnTo>
                    <a:lnTo>
                      <a:pt x="4" y="23"/>
                    </a:lnTo>
                    <a:lnTo>
                      <a:pt x="29" y="22"/>
                    </a:lnTo>
                    <a:lnTo>
                      <a:pt x="36" y="10"/>
                    </a:lnTo>
                    <a:lnTo>
                      <a:pt x="37" y="4"/>
                    </a:lnTo>
                    <a:lnTo>
                      <a:pt x="43" y="0"/>
                    </a:lnTo>
                    <a:lnTo>
                      <a:pt x="51" y="3"/>
                    </a:lnTo>
                    <a:lnTo>
                      <a:pt x="59" y="17"/>
                    </a:lnTo>
                    <a:lnTo>
                      <a:pt x="80" y="19"/>
                    </a:lnTo>
                    <a:lnTo>
                      <a:pt x="84" y="34"/>
                    </a:lnTo>
                    <a:lnTo>
                      <a:pt x="66" y="37"/>
                    </a:lnTo>
                    <a:lnTo>
                      <a:pt x="52" y="29"/>
                    </a:lnTo>
                    <a:lnTo>
                      <a:pt x="47" y="32"/>
                    </a:lnTo>
                    <a:lnTo>
                      <a:pt x="45" y="40"/>
                    </a:lnTo>
                    <a:lnTo>
                      <a:pt x="39" y="38"/>
                    </a:lnTo>
                    <a:lnTo>
                      <a:pt x="36" y="41"/>
                    </a:lnTo>
                    <a:lnTo>
                      <a:pt x="38" y="55"/>
                    </a:lnTo>
                    <a:lnTo>
                      <a:pt x="50" y="65"/>
                    </a:lnTo>
                    <a:lnTo>
                      <a:pt x="64" y="79"/>
                    </a:lnTo>
                    <a:lnTo>
                      <a:pt x="65" y="86"/>
                    </a:lnTo>
                    <a:lnTo>
                      <a:pt x="73" y="88"/>
                    </a:lnTo>
                    <a:lnTo>
                      <a:pt x="71"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5" name="Freeform 333"/>
              <p:cNvSpPr/>
              <p:nvPr/>
            </p:nvSpPr>
            <p:spPr bwMode="auto">
              <a:xfrm>
                <a:off x="4789487" y="3132145"/>
                <a:ext cx="84138" cy="93663"/>
              </a:xfrm>
              <a:custGeom>
                <a:avLst/>
                <a:gdLst>
                  <a:gd name="T0" fmla="*/ 58738 w 53"/>
                  <a:gd name="T1" fmla="*/ 93663 h 59"/>
                  <a:gd name="T2" fmla="*/ 46038 w 53"/>
                  <a:gd name="T3" fmla="*/ 90488 h 59"/>
                  <a:gd name="T4" fmla="*/ 44450 w 53"/>
                  <a:gd name="T5" fmla="*/ 79375 h 59"/>
                  <a:gd name="T6" fmla="*/ 22225 w 53"/>
                  <a:gd name="T7" fmla="*/ 57150 h 59"/>
                  <a:gd name="T8" fmla="*/ 3175 w 53"/>
                  <a:gd name="T9" fmla="*/ 41275 h 59"/>
                  <a:gd name="T10" fmla="*/ 0 w 53"/>
                  <a:gd name="T11" fmla="*/ 19050 h 59"/>
                  <a:gd name="T12" fmla="*/ 4763 w 53"/>
                  <a:gd name="T13" fmla="*/ 14288 h 59"/>
                  <a:gd name="T14" fmla="*/ 14288 w 53"/>
                  <a:gd name="T15" fmla="*/ 17463 h 59"/>
                  <a:gd name="T16" fmla="*/ 17463 w 53"/>
                  <a:gd name="T17" fmla="*/ 4763 h 59"/>
                  <a:gd name="T18" fmla="*/ 25400 w 53"/>
                  <a:gd name="T19" fmla="*/ 0 h 59"/>
                  <a:gd name="T20" fmla="*/ 47625 w 53"/>
                  <a:gd name="T21" fmla="*/ 12700 h 59"/>
                  <a:gd name="T22" fmla="*/ 76200 w 53"/>
                  <a:gd name="T23" fmla="*/ 7938 h 59"/>
                  <a:gd name="T24" fmla="*/ 82550 w 53"/>
                  <a:gd name="T25" fmla="*/ 28575 h 59"/>
                  <a:gd name="T26" fmla="*/ 84138 w 53"/>
                  <a:gd name="T27" fmla="*/ 58738 h 59"/>
                  <a:gd name="T28" fmla="*/ 63500 w 53"/>
                  <a:gd name="T29" fmla="*/ 84138 h 59"/>
                  <a:gd name="T30" fmla="*/ 58738 w 53"/>
                  <a:gd name="T31" fmla="*/ 93663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 h="59">
                    <a:moveTo>
                      <a:pt x="37" y="59"/>
                    </a:moveTo>
                    <a:lnTo>
                      <a:pt x="29" y="57"/>
                    </a:lnTo>
                    <a:lnTo>
                      <a:pt x="28" y="50"/>
                    </a:lnTo>
                    <a:lnTo>
                      <a:pt x="14" y="36"/>
                    </a:lnTo>
                    <a:lnTo>
                      <a:pt x="2" y="26"/>
                    </a:lnTo>
                    <a:lnTo>
                      <a:pt x="0" y="12"/>
                    </a:lnTo>
                    <a:lnTo>
                      <a:pt x="3" y="9"/>
                    </a:lnTo>
                    <a:lnTo>
                      <a:pt x="9" y="11"/>
                    </a:lnTo>
                    <a:lnTo>
                      <a:pt x="11" y="3"/>
                    </a:lnTo>
                    <a:lnTo>
                      <a:pt x="16" y="0"/>
                    </a:lnTo>
                    <a:lnTo>
                      <a:pt x="30" y="8"/>
                    </a:lnTo>
                    <a:lnTo>
                      <a:pt x="48" y="5"/>
                    </a:lnTo>
                    <a:lnTo>
                      <a:pt x="52" y="18"/>
                    </a:lnTo>
                    <a:lnTo>
                      <a:pt x="53" y="37"/>
                    </a:lnTo>
                    <a:lnTo>
                      <a:pt x="40" y="53"/>
                    </a:lnTo>
                    <a:lnTo>
                      <a:pt x="3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6" name="Freeform 334"/>
              <p:cNvSpPr/>
              <p:nvPr/>
            </p:nvSpPr>
            <p:spPr bwMode="auto">
              <a:xfrm>
                <a:off x="4845048" y="3100395"/>
                <a:ext cx="117475" cy="146050"/>
              </a:xfrm>
              <a:custGeom>
                <a:avLst/>
                <a:gdLst>
                  <a:gd name="T0" fmla="*/ 52388 w 74"/>
                  <a:gd name="T1" fmla="*/ 1588 h 92"/>
                  <a:gd name="T2" fmla="*/ 44450 w 74"/>
                  <a:gd name="T3" fmla="*/ 0 h 92"/>
                  <a:gd name="T4" fmla="*/ 19050 w 74"/>
                  <a:gd name="T5" fmla="*/ 9525 h 92"/>
                  <a:gd name="T6" fmla="*/ 14288 w 74"/>
                  <a:gd name="T7" fmla="*/ 15875 h 92"/>
                  <a:gd name="T8" fmla="*/ 20638 w 74"/>
                  <a:gd name="T9" fmla="*/ 39688 h 92"/>
                  <a:gd name="T10" fmla="*/ 26988 w 74"/>
                  <a:gd name="T11" fmla="*/ 60325 h 92"/>
                  <a:gd name="T12" fmla="*/ 28575 w 74"/>
                  <a:gd name="T13" fmla="*/ 90488 h 92"/>
                  <a:gd name="T14" fmla="*/ 7938 w 74"/>
                  <a:gd name="T15" fmla="*/ 115888 h 92"/>
                  <a:gd name="T16" fmla="*/ 3175 w 74"/>
                  <a:gd name="T17" fmla="*/ 125413 h 92"/>
                  <a:gd name="T18" fmla="*/ 0 w 74"/>
                  <a:gd name="T19" fmla="*/ 131763 h 92"/>
                  <a:gd name="T20" fmla="*/ 20638 w 74"/>
                  <a:gd name="T21" fmla="*/ 144463 h 92"/>
                  <a:gd name="T22" fmla="*/ 28575 w 74"/>
                  <a:gd name="T23" fmla="*/ 131763 h 92"/>
                  <a:gd name="T24" fmla="*/ 36513 w 74"/>
                  <a:gd name="T25" fmla="*/ 123825 h 92"/>
                  <a:gd name="T26" fmla="*/ 55563 w 74"/>
                  <a:gd name="T27" fmla="*/ 130175 h 92"/>
                  <a:gd name="T28" fmla="*/ 63500 w 74"/>
                  <a:gd name="T29" fmla="*/ 146050 h 92"/>
                  <a:gd name="T30" fmla="*/ 80963 w 74"/>
                  <a:gd name="T31" fmla="*/ 133350 h 92"/>
                  <a:gd name="T32" fmla="*/ 107950 w 74"/>
                  <a:gd name="T33" fmla="*/ 123825 h 92"/>
                  <a:gd name="T34" fmla="*/ 117475 w 74"/>
                  <a:gd name="T35" fmla="*/ 103188 h 92"/>
                  <a:gd name="T36" fmla="*/ 106363 w 74"/>
                  <a:gd name="T37" fmla="*/ 88900 h 92"/>
                  <a:gd name="T38" fmla="*/ 114300 w 74"/>
                  <a:gd name="T39" fmla="*/ 73025 h 92"/>
                  <a:gd name="T40" fmla="*/ 100013 w 74"/>
                  <a:gd name="T41" fmla="*/ 57150 h 92"/>
                  <a:gd name="T42" fmla="*/ 66675 w 74"/>
                  <a:gd name="T43" fmla="*/ 50800 h 92"/>
                  <a:gd name="T44" fmla="*/ 65088 w 74"/>
                  <a:gd name="T45" fmla="*/ 22225 h 92"/>
                  <a:gd name="T46" fmla="*/ 52388 w 74"/>
                  <a:gd name="T47" fmla="*/ 1588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4" h="92">
                    <a:moveTo>
                      <a:pt x="33" y="1"/>
                    </a:moveTo>
                    <a:lnTo>
                      <a:pt x="28" y="0"/>
                    </a:lnTo>
                    <a:lnTo>
                      <a:pt x="12" y="6"/>
                    </a:lnTo>
                    <a:lnTo>
                      <a:pt x="9" y="10"/>
                    </a:lnTo>
                    <a:lnTo>
                      <a:pt x="13" y="25"/>
                    </a:lnTo>
                    <a:lnTo>
                      <a:pt x="17" y="38"/>
                    </a:lnTo>
                    <a:lnTo>
                      <a:pt x="18" y="57"/>
                    </a:lnTo>
                    <a:lnTo>
                      <a:pt x="5" y="73"/>
                    </a:lnTo>
                    <a:lnTo>
                      <a:pt x="2" y="79"/>
                    </a:lnTo>
                    <a:lnTo>
                      <a:pt x="0" y="83"/>
                    </a:lnTo>
                    <a:lnTo>
                      <a:pt x="13" y="91"/>
                    </a:lnTo>
                    <a:lnTo>
                      <a:pt x="18" y="83"/>
                    </a:lnTo>
                    <a:lnTo>
                      <a:pt x="23" y="78"/>
                    </a:lnTo>
                    <a:lnTo>
                      <a:pt x="35" y="82"/>
                    </a:lnTo>
                    <a:lnTo>
                      <a:pt x="40" y="92"/>
                    </a:lnTo>
                    <a:lnTo>
                      <a:pt x="51" y="84"/>
                    </a:lnTo>
                    <a:lnTo>
                      <a:pt x="68" y="78"/>
                    </a:lnTo>
                    <a:lnTo>
                      <a:pt x="74" y="65"/>
                    </a:lnTo>
                    <a:lnTo>
                      <a:pt x="67" y="56"/>
                    </a:lnTo>
                    <a:lnTo>
                      <a:pt x="72" y="46"/>
                    </a:lnTo>
                    <a:lnTo>
                      <a:pt x="63" y="36"/>
                    </a:lnTo>
                    <a:lnTo>
                      <a:pt x="42" y="32"/>
                    </a:lnTo>
                    <a:lnTo>
                      <a:pt x="41" y="14"/>
                    </a:lnTo>
                    <a:lnTo>
                      <a:pt x="3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7" name="Freeform 335"/>
              <p:cNvSpPr/>
              <p:nvPr/>
            </p:nvSpPr>
            <p:spPr bwMode="auto">
              <a:xfrm>
                <a:off x="4865687" y="3224220"/>
                <a:ext cx="49212" cy="96838"/>
              </a:xfrm>
              <a:custGeom>
                <a:avLst/>
                <a:gdLst>
                  <a:gd name="T0" fmla="*/ 42863 w 31"/>
                  <a:gd name="T1" fmla="*/ 22225 h 61"/>
                  <a:gd name="T2" fmla="*/ 34925 w 31"/>
                  <a:gd name="T3" fmla="*/ 6350 h 61"/>
                  <a:gd name="T4" fmla="*/ 15875 w 31"/>
                  <a:gd name="T5" fmla="*/ 0 h 61"/>
                  <a:gd name="T6" fmla="*/ 7938 w 31"/>
                  <a:gd name="T7" fmla="*/ 7938 h 61"/>
                  <a:gd name="T8" fmla="*/ 0 w 31"/>
                  <a:gd name="T9" fmla="*/ 20638 h 61"/>
                  <a:gd name="T10" fmla="*/ 9525 w 31"/>
                  <a:gd name="T11" fmla="*/ 31750 h 61"/>
                  <a:gd name="T12" fmla="*/ 9525 w 31"/>
                  <a:gd name="T13" fmla="*/ 42863 h 61"/>
                  <a:gd name="T14" fmla="*/ 7938 w 31"/>
                  <a:gd name="T15" fmla="*/ 58738 h 61"/>
                  <a:gd name="T16" fmla="*/ 9525 w 31"/>
                  <a:gd name="T17" fmla="*/ 79375 h 61"/>
                  <a:gd name="T18" fmla="*/ 26988 w 31"/>
                  <a:gd name="T19" fmla="*/ 96838 h 61"/>
                  <a:gd name="T20" fmla="*/ 38100 w 31"/>
                  <a:gd name="T21" fmla="*/ 87313 h 61"/>
                  <a:gd name="T22" fmla="*/ 49213 w 31"/>
                  <a:gd name="T23" fmla="*/ 69850 h 61"/>
                  <a:gd name="T24" fmla="*/ 46038 w 31"/>
                  <a:gd name="T25" fmla="*/ 57150 h 61"/>
                  <a:gd name="T26" fmla="*/ 36513 w 31"/>
                  <a:gd name="T27" fmla="*/ 38100 h 61"/>
                  <a:gd name="T28" fmla="*/ 42863 w 31"/>
                  <a:gd name="T29" fmla="*/ 22225 h 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 h="61">
                    <a:moveTo>
                      <a:pt x="27" y="14"/>
                    </a:moveTo>
                    <a:lnTo>
                      <a:pt x="22" y="4"/>
                    </a:lnTo>
                    <a:lnTo>
                      <a:pt x="10" y="0"/>
                    </a:lnTo>
                    <a:lnTo>
                      <a:pt x="5" y="5"/>
                    </a:lnTo>
                    <a:lnTo>
                      <a:pt x="0" y="13"/>
                    </a:lnTo>
                    <a:lnTo>
                      <a:pt x="6" y="20"/>
                    </a:lnTo>
                    <a:lnTo>
                      <a:pt x="6" y="27"/>
                    </a:lnTo>
                    <a:lnTo>
                      <a:pt x="5" y="37"/>
                    </a:lnTo>
                    <a:lnTo>
                      <a:pt x="6" y="50"/>
                    </a:lnTo>
                    <a:lnTo>
                      <a:pt x="17" y="61"/>
                    </a:lnTo>
                    <a:lnTo>
                      <a:pt x="24" y="55"/>
                    </a:lnTo>
                    <a:lnTo>
                      <a:pt x="31" y="44"/>
                    </a:lnTo>
                    <a:lnTo>
                      <a:pt x="29" y="36"/>
                    </a:lnTo>
                    <a:lnTo>
                      <a:pt x="23" y="24"/>
                    </a:lnTo>
                    <a:lnTo>
                      <a:pt x="27" y="1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342884">
                  <a:lnSpc>
                    <a:spcPct val="90000"/>
                  </a:lnSpc>
                  <a:defRPr/>
                </a:pPr>
                <a:endParaRPr lang="en-US" sz="2000">
                  <a:solidFill>
                    <a:srgbClr val="007167"/>
                  </a:solidFill>
                  <a:latin typeface="Georgia" pitchFamily="18" charset="0"/>
                  <a:cs typeface="+mn-cs"/>
                </a:endParaRPr>
              </a:p>
            </p:txBody>
          </p:sp>
          <p:sp>
            <p:nvSpPr>
              <p:cNvPr id="1428" name="Freeform 336"/>
              <p:cNvSpPr/>
              <p:nvPr/>
            </p:nvSpPr>
            <p:spPr bwMode="auto">
              <a:xfrm>
                <a:off x="4902199" y="3224220"/>
                <a:ext cx="60325" cy="57150"/>
              </a:xfrm>
              <a:custGeom>
                <a:avLst/>
                <a:gdLst>
                  <a:gd name="T0" fmla="*/ 6350 w 38"/>
                  <a:gd name="T1" fmla="*/ 22225 h 36"/>
                  <a:gd name="T2" fmla="*/ 0 w 38"/>
                  <a:gd name="T3" fmla="*/ 38100 h 36"/>
                  <a:gd name="T4" fmla="*/ 9525 w 38"/>
                  <a:gd name="T5" fmla="*/ 57150 h 36"/>
                  <a:gd name="T6" fmla="*/ 38100 w 38"/>
                  <a:gd name="T7" fmla="*/ 57150 h 36"/>
                  <a:gd name="T8" fmla="*/ 49213 w 38"/>
                  <a:gd name="T9" fmla="*/ 44450 h 36"/>
                  <a:gd name="T10" fmla="*/ 60325 w 38"/>
                  <a:gd name="T11" fmla="*/ 44450 h 36"/>
                  <a:gd name="T12" fmla="*/ 60325 w 38"/>
                  <a:gd name="T13" fmla="*/ 23813 h 36"/>
                  <a:gd name="T14" fmla="*/ 50800 w 38"/>
                  <a:gd name="T15" fmla="*/ 0 h 36"/>
                  <a:gd name="T16" fmla="*/ 23813 w 38"/>
                  <a:gd name="T17" fmla="*/ 9525 h 36"/>
                  <a:gd name="T18" fmla="*/ 6350 w 38"/>
                  <a:gd name="T19" fmla="*/ 22225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6">
                    <a:moveTo>
                      <a:pt x="4" y="14"/>
                    </a:moveTo>
                    <a:lnTo>
                      <a:pt x="0" y="24"/>
                    </a:lnTo>
                    <a:lnTo>
                      <a:pt x="6" y="36"/>
                    </a:lnTo>
                    <a:lnTo>
                      <a:pt x="24" y="36"/>
                    </a:lnTo>
                    <a:lnTo>
                      <a:pt x="31" y="28"/>
                    </a:lnTo>
                    <a:lnTo>
                      <a:pt x="38" y="28"/>
                    </a:lnTo>
                    <a:lnTo>
                      <a:pt x="38" y="15"/>
                    </a:lnTo>
                    <a:lnTo>
                      <a:pt x="32" y="0"/>
                    </a:lnTo>
                    <a:lnTo>
                      <a:pt x="15" y="6"/>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29" name="Freeform 337"/>
              <p:cNvSpPr/>
              <p:nvPr/>
            </p:nvSpPr>
            <p:spPr bwMode="auto">
              <a:xfrm>
                <a:off x="4951412" y="3173421"/>
                <a:ext cx="139700" cy="95251"/>
              </a:xfrm>
              <a:custGeom>
                <a:avLst/>
                <a:gdLst>
                  <a:gd name="T0" fmla="*/ 11113 w 88"/>
                  <a:gd name="T1" fmla="*/ 95250 h 60"/>
                  <a:gd name="T2" fmla="*/ 26988 w 88"/>
                  <a:gd name="T3" fmla="*/ 88900 h 60"/>
                  <a:gd name="T4" fmla="*/ 39688 w 88"/>
                  <a:gd name="T5" fmla="*/ 84138 h 60"/>
                  <a:gd name="T6" fmla="*/ 58738 w 88"/>
                  <a:gd name="T7" fmla="*/ 87313 h 60"/>
                  <a:gd name="T8" fmla="*/ 69850 w 88"/>
                  <a:gd name="T9" fmla="*/ 95250 h 60"/>
                  <a:gd name="T10" fmla="*/ 82550 w 88"/>
                  <a:gd name="T11" fmla="*/ 93663 h 60"/>
                  <a:gd name="T12" fmla="*/ 88900 w 88"/>
                  <a:gd name="T13" fmla="*/ 74613 h 60"/>
                  <a:gd name="T14" fmla="*/ 104775 w 88"/>
                  <a:gd name="T15" fmla="*/ 68263 h 60"/>
                  <a:gd name="T16" fmla="*/ 120650 w 88"/>
                  <a:gd name="T17" fmla="*/ 71438 h 60"/>
                  <a:gd name="T18" fmla="*/ 127000 w 88"/>
                  <a:gd name="T19" fmla="*/ 60325 h 60"/>
                  <a:gd name="T20" fmla="*/ 127000 w 88"/>
                  <a:gd name="T21" fmla="*/ 34925 h 60"/>
                  <a:gd name="T22" fmla="*/ 136525 w 88"/>
                  <a:gd name="T23" fmla="*/ 25400 h 60"/>
                  <a:gd name="T24" fmla="*/ 139700 w 88"/>
                  <a:gd name="T25" fmla="*/ 12700 h 60"/>
                  <a:gd name="T26" fmla="*/ 106363 w 88"/>
                  <a:gd name="T27" fmla="*/ 0 h 60"/>
                  <a:gd name="T28" fmla="*/ 95250 w 88"/>
                  <a:gd name="T29" fmla="*/ 0 h 60"/>
                  <a:gd name="T30" fmla="*/ 74613 w 88"/>
                  <a:gd name="T31" fmla="*/ 12700 h 60"/>
                  <a:gd name="T32" fmla="*/ 49213 w 88"/>
                  <a:gd name="T33" fmla="*/ 15875 h 60"/>
                  <a:gd name="T34" fmla="*/ 23813 w 88"/>
                  <a:gd name="T35" fmla="*/ 9525 h 60"/>
                  <a:gd name="T36" fmla="*/ 7938 w 88"/>
                  <a:gd name="T37" fmla="*/ 0 h 60"/>
                  <a:gd name="T38" fmla="*/ 0 w 88"/>
                  <a:gd name="T39" fmla="*/ 15875 h 60"/>
                  <a:gd name="T40" fmla="*/ 11113 w 88"/>
                  <a:gd name="T41" fmla="*/ 30163 h 60"/>
                  <a:gd name="T42" fmla="*/ 1588 w 88"/>
                  <a:gd name="T43" fmla="*/ 50800 h 60"/>
                  <a:gd name="T44" fmla="*/ 11113 w 88"/>
                  <a:gd name="T45" fmla="*/ 74613 h 60"/>
                  <a:gd name="T46" fmla="*/ 11113 w 88"/>
                  <a:gd name="T47" fmla="*/ 9525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 h="60">
                    <a:moveTo>
                      <a:pt x="7" y="60"/>
                    </a:moveTo>
                    <a:lnTo>
                      <a:pt x="17" y="56"/>
                    </a:lnTo>
                    <a:lnTo>
                      <a:pt x="25" y="53"/>
                    </a:lnTo>
                    <a:lnTo>
                      <a:pt x="37" y="55"/>
                    </a:lnTo>
                    <a:lnTo>
                      <a:pt x="44" y="60"/>
                    </a:lnTo>
                    <a:lnTo>
                      <a:pt x="52" y="59"/>
                    </a:lnTo>
                    <a:lnTo>
                      <a:pt x="56" y="47"/>
                    </a:lnTo>
                    <a:lnTo>
                      <a:pt x="66" y="43"/>
                    </a:lnTo>
                    <a:lnTo>
                      <a:pt x="76" y="45"/>
                    </a:lnTo>
                    <a:lnTo>
                      <a:pt x="80" y="38"/>
                    </a:lnTo>
                    <a:lnTo>
                      <a:pt x="80" y="22"/>
                    </a:lnTo>
                    <a:lnTo>
                      <a:pt x="86" y="16"/>
                    </a:lnTo>
                    <a:lnTo>
                      <a:pt x="88" y="8"/>
                    </a:lnTo>
                    <a:lnTo>
                      <a:pt x="67" y="0"/>
                    </a:lnTo>
                    <a:lnTo>
                      <a:pt x="60" y="0"/>
                    </a:lnTo>
                    <a:lnTo>
                      <a:pt x="47" y="8"/>
                    </a:lnTo>
                    <a:lnTo>
                      <a:pt x="31" y="10"/>
                    </a:lnTo>
                    <a:lnTo>
                      <a:pt x="15" y="6"/>
                    </a:lnTo>
                    <a:lnTo>
                      <a:pt x="5" y="0"/>
                    </a:lnTo>
                    <a:lnTo>
                      <a:pt x="0" y="10"/>
                    </a:lnTo>
                    <a:lnTo>
                      <a:pt x="7" y="19"/>
                    </a:lnTo>
                    <a:lnTo>
                      <a:pt x="1" y="32"/>
                    </a:lnTo>
                    <a:lnTo>
                      <a:pt x="7" y="47"/>
                    </a:lnTo>
                    <a:lnTo>
                      <a:pt x="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0" name="Freeform 338"/>
              <p:cNvSpPr/>
              <p:nvPr/>
            </p:nvSpPr>
            <p:spPr bwMode="auto">
              <a:xfrm>
                <a:off x="5033962" y="3241682"/>
                <a:ext cx="66675" cy="61913"/>
              </a:xfrm>
              <a:custGeom>
                <a:avLst/>
                <a:gdLst>
                  <a:gd name="T0" fmla="*/ 6350 w 42"/>
                  <a:gd name="T1" fmla="*/ 6350 h 39"/>
                  <a:gd name="T2" fmla="*/ 22225 w 42"/>
                  <a:gd name="T3" fmla="*/ 0 h 39"/>
                  <a:gd name="T4" fmla="*/ 38100 w 42"/>
                  <a:gd name="T5" fmla="*/ 3175 h 39"/>
                  <a:gd name="T6" fmla="*/ 66675 w 42"/>
                  <a:gd name="T7" fmla="*/ 30163 h 39"/>
                  <a:gd name="T8" fmla="*/ 65088 w 42"/>
                  <a:gd name="T9" fmla="*/ 39688 h 39"/>
                  <a:gd name="T10" fmla="*/ 50800 w 42"/>
                  <a:gd name="T11" fmla="*/ 39688 h 39"/>
                  <a:gd name="T12" fmla="*/ 36513 w 42"/>
                  <a:gd name="T13" fmla="*/ 36513 h 39"/>
                  <a:gd name="T14" fmla="*/ 31750 w 42"/>
                  <a:gd name="T15" fmla="*/ 44450 h 39"/>
                  <a:gd name="T16" fmla="*/ 14288 w 42"/>
                  <a:gd name="T17" fmla="*/ 49213 h 39"/>
                  <a:gd name="T18" fmla="*/ 1588 w 42"/>
                  <a:gd name="T19" fmla="*/ 61913 h 39"/>
                  <a:gd name="T20" fmla="*/ 1588 w 42"/>
                  <a:gd name="T21" fmla="*/ 55563 h 39"/>
                  <a:gd name="T22" fmla="*/ 6350 w 42"/>
                  <a:gd name="T23" fmla="*/ 49213 h 39"/>
                  <a:gd name="T24" fmla="*/ 0 w 42"/>
                  <a:gd name="T25" fmla="*/ 47625 h 39"/>
                  <a:gd name="T26" fmla="*/ 12700 w 42"/>
                  <a:gd name="T27" fmla="*/ 33338 h 39"/>
                  <a:gd name="T28" fmla="*/ 15875 w 42"/>
                  <a:gd name="T29" fmla="*/ 19050 h 39"/>
                  <a:gd name="T30" fmla="*/ 6350 w 42"/>
                  <a:gd name="T31" fmla="*/ 635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9">
                    <a:moveTo>
                      <a:pt x="4" y="4"/>
                    </a:moveTo>
                    <a:lnTo>
                      <a:pt x="14" y="0"/>
                    </a:lnTo>
                    <a:lnTo>
                      <a:pt x="24" y="2"/>
                    </a:lnTo>
                    <a:lnTo>
                      <a:pt x="42" y="19"/>
                    </a:lnTo>
                    <a:lnTo>
                      <a:pt x="41" y="25"/>
                    </a:lnTo>
                    <a:lnTo>
                      <a:pt x="32" y="25"/>
                    </a:lnTo>
                    <a:lnTo>
                      <a:pt x="23" y="23"/>
                    </a:lnTo>
                    <a:lnTo>
                      <a:pt x="20" y="28"/>
                    </a:lnTo>
                    <a:lnTo>
                      <a:pt x="9" y="31"/>
                    </a:lnTo>
                    <a:lnTo>
                      <a:pt x="1" y="39"/>
                    </a:lnTo>
                    <a:lnTo>
                      <a:pt x="1" y="35"/>
                    </a:lnTo>
                    <a:lnTo>
                      <a:pt x="4" y="31"/>
                    </a:lnTo>
                    <a:lnTo>
                      <a:pt x="0" y="30"/>
                    </a:lnTo>
                    <a:lnTo>
                      <a:pt x="8" y="21"/>
                    </a:lnTo>
                    <a:lnTo>
                      <a:pt x="10" y="12"/>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1" name="Freeform 339"/>
              <p:cNvSpPr/>
              <p:nvPr/>
            </p:nvSpPr>
            <p:spPr bwMode="auto">
              <a:xfrm>
                <a:off x="4892674" y="3248032"/>
                <a:ext cx="157163" cy="173038"/>
              </a:xfrm>
              <a:custGeom>
                <a:avLst/>
                <a:gdLst>
                  <a:gd name="T0" fmla="*/ 153988 w 99"/>
                  <a:gd name="T1" fmla="*/ 26988 h 109"/>
                  <a:gd name="T2" fmla="*/ 147638 w 99"/>
                  <a:gd name="T3" fmla="*/ 0 h 109"/>
                  <a:gd name="T4" fmla="*/ 128588 w 99"/>
                  <a:gd name="T5" fmla="*/ 20638 h 109"/>
                  <a:gd name="T6" fmla="*/ 98425 w 99"/>
                  <a:gd name="T7" fmla="*/ 9525 h 109"/>
                  <a:gd name="T8" fmla="*/ 69850 w 99"/>
                  <a:gd name="T9" fmla="*/ 20638 h 109"/>
                  <a:gd name="T10" fmla="*/ 47625 w 99"/>
                  <a:gd name="T11" fmla="*/ 33338 h 109"/>
                  <a:gd name="T12" fmla="*/ 22225 w 99"/>
                  <a:gd name="T13" fmla="*/ 46038 h 109"/>
                  <a:gd name="T14" fmla="*/ 0 w 99"/>
                  <a:gd name="T15" fmla="*/ 73025 h 109"/>
                  <a:gd name="T16" fmla="*/ 11113 w 99"/>
                  <a:gd name="T17" fmla="*/ 93663 h 109"/>
                  <a:gd name="T18" fmla="*/ 26988 w 99"/>
                  <a:gd name="T19" fmla="*/ 117475 h 109"/>
                  <a:gd name="T20" fmla="*/ 61913 w 99"/>
                  <a:gd name="T21" fmla="*/ 115888 h 109"/>
                  <a:gd name="T22" fmla="*/ 44450 w 99"/>
                  <a:gd name="T23" fmla="*/ 122238 h 109"/>
                  <a:gd name="T24" fmla="*/ 26988 w 99"/>
                  <a:gd name="T25" fmla="*/ 136525 h 109"/>
                  <a:gd name="T26" fmla="*/ 33338 w 99"/>
                  <a:gd name="T27" fmla="*/ 158750 h 109"/>
                  <a:gd name="T28" fmla="*/ 47625 w 99"/>
                  <a:gd name="T29" fmla="*/ 165100 h 109"/>
                  <a:gd name="T30" fmla="*/ 61913 w 99"/>
                  <a:gd name="T31" fmla="*/ 169863 h 109"/>
                  <a:gd name="T32" fmla="*/ 69850 w 99"/>
                  <a:gd name="T33" fmla="*/ 153988 h 109"/>
                  <a:gd name="T34" fmla="*/ 66675 w 99"/>
                  <a:gd name="T35" fmla="*/ 144463 h 109"/>
                  <a:gd name="T36" fmla="*/ 80963 w 99"/>
                  <a:gd name="T37" fmla="*/ 133350 h 109"/>
                  <a:gd name="T38" fmla="*/ 92075 w 99"/>
                  <a:gd name="T39" fmla="*/ 122238 h 109"/>
                  <a:gd name="T40" fmla="*/ 66675 w 99"/>
                  <a:gd name="T41" fmla="*/ 103188 h 109"/>
                  <a:gd name="T42" fmla="*/ 53975 w 99"/>
                  <a:gd name="T43" fmla="*/ 63500 h 109"/>
                  <a:gd name="T44" fmla="*/ 61913 w 99"/>
                  <a:gd name="T45" fmla="*/ 46038 h 109"/>
                  <a:gd name="T46" fmla="*/ 69850 w 99"/>
                  <a:gd name="T47" fmla="*/ 57150 h 109"/>
                  <a:gd name="T48" fmla="*/ 82550 w 99"/>
                  <a:gd name="T49" fmla="*/ 65088 h 109"/>
                  <a:gd name="T50" fmla="*/ 84138 w 99"/>
                  <a:gd name="T51" fmla="*/ 57150 h 109"/>
                  <a:gd name="T52" fmla="*/ 90488 w 99"/>
                  <a:gd name="T53" fmla="*/ 65088 h 109"/>
                  <a:gd name="T54" fmla="*/ 96838 w 99"/>
                  <a:gd name="T55" fmla="*/ 60325 h 109"/>
                  <a:gd name="T56" fmla="*/ 88900 w 99"/>
                  <a:gd name="T57" fmla="*/ 50800 h 109"/>
                  <a:gd name="T58" fmla="*/ 100013 w 99"/>
                  <a:gd name="T59" fmla="*/ 38100 h 109"/>
                  <a:gd name="T60" fmla="*/ 117475 w 99"/>
                  <a:gd name="T61" fmla="*/ 38100 h 109"/>
                  <a:gd name="T62" fmla="*/ 141288 w 99"/>
                  <a:gd name="T63" fmla="*/ 41275 h 1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109">
                    <a:moveTo>
                      <a:pt x="89" y="26"/>
                    </a:moveTo>
                    <a:lnTo>
                      <a:pt x="97" y="17"/>
                    </a:lnTo>
                    <a:lnTo>
                      <a:pt x="99" y="8"/>
                    </a:lnTo>
                    <a:lnTo>
                      <a:pt x="93" y="0"/>
                    </a:lnTo>
                    <a:lnTo>
                      <a:pt x="89" y="12"/>
                    </a:lnTo>
                    <a:lnTo>
                      <a:pt x="81" y="13"/>
                    </a:lnTo>
                    <a:lnTo>
                      <a:pt x="74" y="8"/>
                    </a:lnTo>
                    <a:lnTo>
                      <a:pt x="62" y="6"/>
                    </a:lnTo>
                    <a:lnTo>
                      <a:pt x="54" y="9"/>
                    </a:lnTo>
                    <a:lnTo>
                      <a:pt x="44" y="13"/>
                    </a:lnTo>
                    <a:lnTo>
                      <a:pt x="37" y="13"/>
                    </a:lnTo>
                    <a:lnTo>
                      <a:pt x="30" y="21"/>
                    </a:lnTo>
                    <a:lnTo>
                      <a:pt x="12" y="21"/>
                    </a:lnTo>
                    <a:lnTo>
                      <a:pt x="14" y="29"/>
                    </a:lnTo>
                    <a:lnTo>
                      <a:pt x="7" y="40"/>
                    </a:lnTo>
                    <a:lnTo>
                      <a:pt x="0" y="46"/>
                    </a:lnTo>
                    <a:lnTo>
                      <a:pt x="2" y="52"/>
                    </a:lnTo>
                    <a:lnTo>
                      <a:pt x="7" y="59"/>
                    </a:lnTo>
                    <a:lnTo>
                      <a:pt x="11" y="68"/>
                    </a:lnTo>
                    <a:lnTo>
                      <a:pt x="17" y="74"/>
                    </a:lnTo>
                    <a:lnTo>
                      <a:pt x="26" y="72"/>
                    </a:lnTo>
                    <a:lnTo>
                      <a:pt x="39" y="73"/>
                    </a:lnTo>
                    <a:lnTo>
                      <a:pt x="42" y="78"/>
                    </a:lnTo>
                    <a:lnTo>
                      <a:pt x="28" y="77"/>
                    </a:lnTo>
                    <a:lnTo>
                      <a:pt x="17" y="79"/>
                    </a:lnTo>
                    <a:lnTo>
                      <a:pt x="17" y="86"/>
                    </a:lnTo>
                    <a:lnTo>
                      <a:pt x="24" y="91"/>
                    </a:lnTo>
                    <a:lnTo>
                      <a:pt x="21" y="100"/>
                    </a:lnTo>
                    <a:lnTo>
                      <a:pt x="24" y="102"/>
                    </a:lnTo>
                    <a:lnTo>
                      <a:pt x="30" y="104"/>
                    </a:lnTo>
                    <a:lnTo>
                      <a:pt x="34" y="107"/>
                    </a:lnTo>
                    <a:lnTo>
                      <a:pt x="39" y="107"/>
                    </a:lnTo>
                    <a:lnTo>
                      <a:pt x="46" y="109"/>
                    </a:lnTo>
                    <a:lnTo>
                      <a:pt x="44" y="97"/>
                    </a:lnTo>
                    <a:lnTo>
                      <a:pt x="40" y="93"/>
                    </a:lnTo>
                    <a:lnTo>
                      <a:pt x="42" y="91"/>
                    </a:lnTo>
                    <a:lnTo>
                      <a:pt x="48" y="92"/>
                    </a:lnTo>
                    <a:lnTo>
                      <a:pt x="51" y="84"/>
                    </a:lnTo>
                    <a:lnTo>
                      <a:pt x="58" y="83"/>
                    </a:lnTo>
                    <a:lnTo>
                      <a:pt x="58" y="77"/>
                    </a:lnTo>
                    <a:lnTo>
                      <a:pt x="52" y="69"/>
                    </a:lnTo>
                    <a:lnTo>
                      <a:pt x="42" y="65"/>
                    </a:lnTo>
                    <a:lnTo>
                      <a:pt x="43" y="51"/>
                    </a:lnTo>
                    <a:lnTo>
                      <a:pt x="34" y="40"/>
                    </a:lnTo>
                    <a:lnTo>
                      <a:pt x="34" y="32"/>
                    </a:lnTo>
                    <a:lnTo>
                      <a:pt x="39" y="29"/>
                    </a:lnTo>
                    <a:lnTo>
                      <a:pt x="43" y="32"/>
                    </a:lnTo>
                    <a:lnTo>
                      <a:pt x="44" y="36"/>
                    </a:lnTo>
                    <a:lnTo>
                      <a:pt x="49" y="42"/>
                    </a:lnTo>
                    <a:lnTo>
                      <a:pt x="52" y="41"/>
                    </a:lnTo>
                    <a:lnTo>
                      <a:pt x="51" y="36"/>
                    </a:lnTo>
                    <a:lnTo>
                      <a:pt x="53" y="36"/>
                    </a:lnTo>
                    <a:lnTo>
                      <a:pt x="54" y="41"/>
                    </a:lnTo>
                    <a:lnTo>
                      <a:pt x="57" y="41"/>
                    </a:lnTo>
                    <a:lnTo>
                      <a:pt x="56" y="37"/>
                    </a:lnTo>
                    <a:lnTo>
                      <a:pt x="61" y="38"/>
                    </a:lnTo>
                    <a:lnTo>
                      <a:pt x="62" y="36"/>
                    </a:lnTo>
                    <a:lnTo>
                      <a:pt x="56" y="32"/>
                    </a:lnTo>
                    <a:lnTo>
                      <a:pt x="56" y="26"/>
                    </a:lnTo>
                    <a:lnTo>
                      <a:pt x="63" y="24"/>
                    </a:lnTo>
                    <a:lnTo>
                      <a:pt x="68" y="22"/>
                    </a:lnTo>
                    <a:lnTo>
                      <a:pt x="74" y="24"/>
                    </a:lnTo>
                    <a:lnTo>
                      <a:pt x="81" y="22"/>
                    </a:lnTo>
                    <a:lnTo>
                      <a:pt x="8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2" name="Freeform 340"/>
              <p:cNvSpPr/>
              <p:nvPr/>
            </p:nvSpPr>
            <p:spPr bwMode="auto">
              <a:xfrm>
                <a:off x="4897436" y="3035307"/>
                <a:ext cx="220663" cy="153988"/>
              </a:xfrm>
              <a:custGeom>
                <a:avLst/>
                <a:gdLst>
                  <a:gd name="T0" fmla="*/ 61913 w 139"/>
                  <a:gd name="T1" fmla="*/ 138113 h 97"/>
                  <a:gd name="T2" fmla="*/ 77788 w 139"/>
                  <a:gd name="T3" fmla="*/ 147638 h 97"/>
                  <a:gd name="T4" fmla="*/ 103188 w 139"/>
                  <a:gd name="T5" fmla="*/ 153988 h 97"/>
                  <a:gd name="T6" fmla="*/ 128588 w 139"/>
                  <a:gd name="T7" fmla="*/ 150813 h 97"/>
                  <a:gd name="T8" fmla="*/ 149225 w 139"/>
                  <a:gd name="T9" fmla="*/ 138113 h 97"/>
                  <a:gd name="T10" fmla="*/ 160338 w 139"/>
                  <a:gd name="T11" fmla="*/ 138113 h 97"/>
                  <a:gd name="T12" fmla="*/ 193675 w 139"/>
                  <a:gd name="T13" fmla="*/ 150813 h 97"/>
                  <a:gd name="T14" fmla="*/ 198438 w 139"/>
                  <a:gd name="T15" fmla="*/ 128588 h 97"/>
                  <a:gd name="T16" fmla="*/ 220663 w 139"/>
                  <a:gd name="T17" fmla="*/ 103188 h 97"/>
                  <a:gd name="T18" fmla="*/ 219075 w 139"/>
                  <a:gd name="T19" fmla="*/ 93663 h 97"/>
                  <a:gd name="T20" fmla="*/ 204788 w 139"/>
                  <a:gd name="T21" fmla="*/ 93663 h 97"/>
                  <a:gd name="T22" fmla="*/ 193675 w 139"/>
                  <a:gd name="T23" fmla="*/ 88900 h 97"/>
                  <a:gd name="T24" fmla="*/ 193675 w 139"/>
                  <a:gd name="T25" fmla="*/ 74613 h 97"/>
                  <a:gd name="T26" fmla="*/ 184150 w 139"/>
                  <a:gd name="T27" fmla="*/ 63500 h 97"/>
                  <a:gd name="T28" fmla="*/ 174625 w 139"/>
                  <a:gd name="T29" fmla="*/ 23813 h 97"/>
                  <a:gd name="T30" fmla="*/ 160338 w 139"/>
                  <a:gd name="T31" fmla="*/ 1588 h 97"/>
                  <a:gd name="T32" fmla="*/ 144463 w 139"/>
                  <a:gd name="T33" fmla="*/ 0 h 97"/>
                  <a:gd name="T34" fmla="*/ 128588 w 139"/>
                  <a:gd name="T35" fmla="*/ 7938 h 97"/>
                  <a:gd name="T36" fmla="*/ 103188 w 139"/>
                  <a:gd name="T37" fmla="*/ 12700 h 97"/>
                  <a:gd name="T38" fmla="*/ 80963 w 139"/>
                  <a:gd name="T39" fmla="*/ 1588 h 97"/>
                  <a:gd name="T40" fmla="*/ 65088 w 139"/>
                  <a:gd name="T41" fmla="*/ 0 h 97"/>
                  <a:gd name="T42" fmla="*/ 46038 w 139"/>
                  <a:gd name="T43" fmla="*/ 12700 h 97"/>
                  <a:gd name="T44" fmla="*/ 26988 w 139"/>
                  <a:gd name="T45" fmla="*/ 34925 h 97"/>
                  <a:gd name="T46" fmla="*/ 19050 w 139"/>
                  <a:gd name="T47" fmla="*/ 63500 h 97"/>
                  <a:gd name="T48" fmla="*/ 0 w 139"/>
                  <a:gd name="T49" fmla="*/ 66675 h 97"/>
                  <a:gd name="T50" fmla="*/ 12700 w 139"/>
                  <a:gd name="T51" fmla="*/ 87313 h 97"/>
                  <a:gd name="T52" fmla="*/ 14288 w 139"/>
                  <a:gd name="T53" fmla="*/ 115888 h 97"/>
                  <a:gd name="T54" fmla="*/ 47625 w 139"/>
                  <a:gd name="T55" fmla="*/ 122238 h 97"/>
                  <a:gd name="T56" fmla="*/ 61913 w 139"/>
                  <a:gd name="T57" fmla="*/ 138113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9" h="97">
                    <a:moveTo>
                      <a:pt x="39" y="87"/>
                    </a:moveTo>
                    <a:lnTo>
                      <a:pt x="49" y="93"/>
                    </a:lnTo>
                    <a:lnTo>
                      <a:pt x="65" y="97"/>
                    </a:lnTo>
                    <a:lnTo>
                      <a:pt x="81" y="95"/>
                    </a:lnTo>
                    <a:lnTo>
                      <a:pt x="94" y="87"/>
                    </a:lnTo>
                    <a:lnTo>
                      <a:pt x="101" y="87"/>
                    </a:lnTo>
                    <a:lnTo>
                      <a:pt x="122" y="95"/>
                    </a:lnTo>
                    <a:lnTo>
                      <a:pt x="125" y="81"/>
                    </a:lnTo>
                    <a:lnTo>
                      <a:pt x="139" y="65"/>
                    </a:lnTo>
                    <a:lnTo>
                      <a:pt x="138" y="59"/>
                    </a:lnTo>
                    <a:lnTo>
                      <a:pt x="129" y="59"/>
                    </a:lnTo>
                    <a:lnTo>
                      <a:pt x="122" y="56"/>
                    </a:lnTo>
                    <a:lnTo>
                      <a:pt x="122" y="47"/>
                    </a:lnTo>
                    <a:lnTo>
                      <a:pt x="116" y="40"/>
                    </a:lnTo>
                    <a:lnTo>
                      <a:pt x="110" y="15"/>
                    </a:lnTo>
                    <a:lnTo>
                      <a:pt x="101" y="1"/>
                    </a:lnTo>
                    <a:lnTo>
                      <a:pt x="91" y="0"/>
                    </a:lnTo>
                    <a:lnTo>
                      <a:pt x="81" y="5"/>
                    </a:lnTo>
                    <a:lnTo>
                      <a:pt x="65" y="8"/>
                    </a:lnTo>
                    <a:lnTo>
                      <a:pt x="51" y="1"/>
                    </a:lnTo>
                    <a:lnTo>
                      <a:pt x="41" y="0"/>
                    </a:lnTo>
                    <a:lnTo>
                      <a:pt x="29" y="8"/>
                    </a:lnTo>
                    <a:lnTo>
                      <a:pt x="17" y="22"/>
                    </a:lnTo>
                    <a:lnTo>
                      <a:pt x="12" y="40"/>
                    </a:lnTo>
                    <a:lnTo>
                      <a:pt x="0" y="42"/>
                    </a:lnTo>
                    <a:lnTo>
                      <a:pt x="8" y="55"/>
                    </a:lnTo>
                    <a:lnTo>
                      <a:pt x="9" y="73"/>
                    </a:lnTo>
                    <a:lnTo>
                      <a:pt x="30" y="77"/>
                    </a:lnTo>
                    <a:lnTo>
                      <a:pt x="39"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3" name="Freeform 341"/>
              <p:cNvSpPr/>
              <p:nvPr/>
            </p:nvSpPr>
            <p:spPr bwMode="auto">
              <a:xfrm>
                <a:off x="5041898" y="3022607"/>
                <a:ext cx="84138" cy="106363"/>
              </a:xfrm>
              <a:custGeom>
                <a:avLst/>
                <a:gdLst>
                  <a:gd name="T0" fmla="*/ 0 w 53"/>
                  <a:gd name="T1" fmla="*/ 12700 h 67"/>
                  <a:gd name="T2" fmla="*/ 15875 w 53"/>
                  <a:gd name="T3" fmla="*/ 14288 h 67"/>
                  <a:gd name="T4" fmla="*/ 30163 w 53"/>
                  <a:gd name="T5" fmla="*/ 36513 h 67"/>
                  <a:gd name="T6" fmla="*/ 39688 w 53"/>
                  <a:gd name="T7" fmla="*/ 76200 h 67"/>
                  <a:gd name="T8" fmla="*/ 49213 w 53"/>
                  <a:gd name="T9" fmla="*/ 87313 h 67"/>
                  <a:gd name="T10" fmla="*/ 49213 w 53"/>
                  <a:gd name="T11" fmla="*/ 101600 h 67"/>
                  <a:gd name="T12" fmla="*/ 60325 w 53"/>
                  <a:gd name="T13" fmla="*/ 106363 h 67"/>
                  <a:gd name="T14" fmla="*/ 61913 w 53"/>
                  <a:gd name="T15" fmla="*/ 85725 h 67"/>
                  <a:gd name="T16" fmla="*/ 73025 w 53"/>
                  <a:gd name="T17" fmla="*/ 69850 h 67"/>
                  <a:gd name="T18" fmla="*/ 82550 w 53"/>
                  <a:gd name="T19" fmla="*/ 71438 h 67"/>
                  <a:gd name="T20" fmla="*/ 84138 w 53"/>
                  <a:gd name="T21" fmla="*/ 61913 h 67"/>
                  <a:gd name="T22" fmla="*/ 74613 w 53"/>
                  <a:gd name="T23" fmla="*/ 50800 h 67"/>
                  <a:gd name="T24" fmla="*/ 68263 w 53"/>
                  <a:gd name="T25" fmla="*/ 19050 h 67"/>
                  <a:gd name="T26" fmla="*/ 53975 w 53"/>
                  <a:gd name="T27" fmla="*/ 0 h 67"/>
                  <a:gd name="T28" fmla="*/ 17463 w 53"/>
                  <a:gd name="T29" fmla="*/ 0 h 67"/>
                  <a:gd name="T30" fmla="*/ 0 w 53"/>
                  <a:gd name="T31" fmla="*/ 12700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 h="67">
                    <a:moveTo>
                      <a:pt x="0" y="8"/>
                    </a:moveTo>
                    <a:lnTo>
                      <a:pt x="10" y="9"/>
                    </a:lnTo>
                    <a:lnTo>
                      <a:pt x="19" y="23"/>
                    </a:lnTo>
                    <a:lnTo>
                      <a:pt x="25" y="48"/>
                    </a:lnTo>
                    <a:lnTo>
                      <a:pt x="31" y="55"/>
                    </a:lnTo>
                    <a:lnTo>
                      <a:pt x="31" y="64"/>
                    </a:lnTo>
                    <a:lnTo>
                      <a:pt x="38" y="67"/>
                    </a:lnTo>
                    <a:lnTo>
                      <a:pt x="39" y="54"/>
                    </a:lnTo>
                    <a:lnTo>
                      <a:pt x="46" y="44"/>
                    </a:lnTo>
                    <a:lnTo>
                      <a:pt x="52" y="45"/>
                    </a:lnTo>
                    <a:lnTo>
                      <a:pt x="53" y="39"/>
                    </a:lnTo>
                    <a:lnTo>
                      <a:pt x="47" y="32"/>
                    </a:lnTo>
                    <a:lnTo>
                      <a:pt x="43" y="12"/>
                    </a:lnTo>
                    <a:lnTo>
                      <a:pt x="34" y="0"/>
                    </a:lnTo>
                    <a:lnTo>
                      <a:pt x="11"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4" name="Freeform 342"/>
              <p:cNvSpPr/>
              <p:nvPr/>
            </p:nvSpPr>
            <p:spPr bwMode="auto">
              <a:xfrm>
                <a:off x="5256211" y="3429008"/>
                <a:ext cx="34925" cy="82551"/>
              </a:xfrm>
              <a:custGeom>
                <a:avLst/>
                <a:gdLst>
                  <a:gd name="T0" fmla="*/ 19050 w 22"/>
                  <a:gd name="T1" fmla="*/ 74613 h 52"/>
                  <a:gd name="T2" fmla="*/ 12700 w 22"/>
                  <a:gd name="T3" fmla="*/ 74613 h 52"/>
                  <a:gd name="T4" fmla="*/ 7938 w 22"/>
                  <a:gd name="T5" fmla="*/ 82550 h 52"/>
                  <a:gd name="T6" fmla="*/ 0 w 22"/>
                  <a:gd name="T7" fmla="*/ 80963 h 52"/>
                  <a:gd name="T8" fmla="*/ 0 w 22"/>
                  <a:gd name="T9" fmla="*/ 77788 h 52"/>
                  <a:gd name="T10" fmla="*/ 1588 w 22"/>
                  <a:gd name="T11" fmla="*/ 73025 h 52"/>
                  <a:gd name="T12" fmla="*/ 6350 w 22"/>
                  <a:gd name="T13" fmla="*/ 61913 h 52"/>
                  <a:gd name="T14" fmla="*/ 9525 w 22"/>
                  <a:gd name="T15" fmla="*/ 15875 h 52"/>
                  <a:gd name="T16" fmla="*/ 26988 w 22"/>
                  <a:gd name="T17" fmla="*/ 0 h 52"/>
                  <a:gd name="T18" fmla="*/ 34925 w 22"/>
                  <a:gd name="T19" fmla="*/ 7938 h 52"/>
                  <a:gd name="T20" fmla="*/ 31750 w 22"/>
                  <a:gd name="T21" fmla="*/ 30163 h 52"/>
                  <a:gd name="T22" fmla="*/ 31750 w 22"/>
                  <a:gd name="T23" fmla="*/ 47625 h 52"/>
                  <a:gd name="T24" fmla="*/ 23813 w 22"/>
                  <a:gd name="T25" fmla="*/ 55563 h 52"/>
                  <a:gd name="T26" fmla="*/ 23813 w 22"/>
                  <a:gd name="T27" fmla="*/ 66675 h 52"/>
                  <a:gd name="T28" fmla="*/ 19050 w 22"/>
                  <a:gd name="T29" fmla="*/ 74613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52">
                    <a:moveTo>
                      <a:pt x="12" y="47"/>
                    </a:moveTo>
                    <a:lnTo>
                      <a:pt x="8" y="47"/>
                    </a:lnTo>
                    <a:lnTo>
                      <a:pt x="5" y="52"/>
                    </a:lnTo>
                    <a:lnTo>
                      <a:pt x="0" y="51"/>
                    </a:lnTo>
                    <a:lnTo>
                      <a:pt x="0" y="49"/>
                    </a:lnTo>
                    <a:lnTo>
                      <a:pt x="1" y="46"/>
                    </a:lnTo>
                    <a:lnTo>
                      <a:pt x="4" y="39"/>
                    </a:lnTo>
                    <a:lnTo>
                      <a:pt x="6" y="10"/>
                    </a:lnTo>
                    <a:lnTo>
                      <a:pt x="17" y="0"/>
                    </a:lnTo>
                    <a:lnTo>
                      <a:pt x="22" y="5"/>
                    </a:lnTo>
                    <a:lnTo>
                      <a:pt x="20" y="19"/>
                    </a:lnTo>
                    <a:lnTo>
                      <a:pt x="20" y="30"/>
                    </a:lnTo>
                    <a:lnTo>
                      <a:pt x="15" y="35"/>
                    </a:lnTo>
                    <a:lnTo>
                      <a:pt x="15" y="42"/>
                    </a:lnTo>
                    <a:lnTo>
                      <a:pt x="12"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5" name="Freeform 343"/>
              <p:cNvSpPr/>
              <p:nvPr/>
            </p:nvSpPr>
            <p:spPr bwMode="auto">
              <a:xfrm>
                <a:off x="5227637" y="3503621"/>
                <a:ext cx="47625" cy="115889"/>
              </a:xfrm>
              <a:custGeom>
                <a:avLst/>
                <a:gdLst>
                  <a:gd name="T0" fmla="*/ 4763 w 30"/>
                  <a:gd name="T1" fmla="*/ 63500 h 73"/>
                  <a:gd name="T2" fmla="*/ 12700 w 30"/>
                  <a:gd name="T3" fmla="*/ 49213 h 73"/>
                  <a:gd name="T4" fmla="*/ 14288 w 30"/>
                  <a:gd name="T5" fmla="*/ 38100 h 73"/>
                  <a:gd name="T6" fmla="*/ 22225 w 30"/>
                  <a:gd name="T7" fmla="*/ 26988 h 73"/>
                  <a:gd name="T8" fmla="*/ 25400 w 30"/>
                  <a:gd name="T9" fmla="*/ 15875 h 73"/>
                  <a:gd name="T10" fmla="*/ 28575 w 30"/>
                  <a:gd name="T11" fmla="*/ 3175 h 73"/>
                  <a:gd name="T12" fmla="*/ 28575 w 30"/>
                  <a:gd name="T13" fmla="*/ 6350 h 73"/>
                  <a:gd name="T14" fmla="*/ 36513 w 30"/>
                  <a:gd name="T15" fmla="*/ 7938 h 73"/>
                  <a:gd name="T16" fmla="*/ 41275 w 30"/>
                  <a:gd name="T17" fmla="*/ 0 h 73"/>
                  <a:gd name="T18" fmla="*/ 47625 w 30"/>
                  <a:gd name="T19" fmla="*/ 0 h 73"/>
                  <a:gd name="T20" fmla="*/ 36513 w 30"/>
                  <a:gd name="T21" fmla="*/ 34925 h 73"/>
                  <a:gd name="T22" fmla="*/ 36513 w 30"/>
                  <a:gd name="T23" fmla="*/ 38100 h 73"/>
                  <a:gd name="T24" fmla="*/ 25400 w 30"/>
                  <a:gd name="T25" fmla="*/ 34925 h 73"/>
                  <a:gd name="T26" fmla="*/ 20638 w 30"/>
                  <a:gd name="T27" fmla="*/ 46038 h 73"/>
                  <a:gd name="T28" fmla="*/ 26988 w 30"/>
                  <a:gd name="T29" fmla="*/ 57150 h 73"/>
                  <a:gd name="T30" fmla="*/ 20638 w 30"/>
                  <a:gd name="T31" fmla="*/ 63500 h 73"/>
                  <a:gd name="T32" fmla="*/ 26988 w 30"/>
                  <a:gd name="T33" fmla="*/ 71438 h 73"/>
                  <a:gd name="T34" fmla="*/ 25400 w 30"/>
                  <a:gd name="T35" fmla="*/ 90488 h 73"/>
                  <a:gd name="T36" fmla="*/ 14288 w 30"/>
                  <a:gd name="T37" fmla="*/ 115888 h 73"/>
                  <a:gd name="T38" fmla="*/ 12700 w 30"/>
                  <a:gd name="T39" fmla="*/ 115888 h 73"/>
                  <a:gd name="T40" fmla="*/ 4763 w 30"/>
                  <a:gd name="T41" fmla="*/ 93663 h 73"/>
                  <a:gd name="T42" fmla="*/ 0 w 30"/>
                  <a:gd name="T43" fmla="*/ 79375 h 73"/>
                  <a:gd name="T44" fmla="*/ 7938 w 30"/>
                  <a:gd name="T45" fmla="*/ 71438 h 73"/>
                  <a:gd name="T46" fmla="*/ 4763 w 30"/>
                  <a:gd name="T47" fmla="*/ 63500 h 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0" h="73">
                    <a:moveTo>
                      <a:pt x="3" y="40"/>
                    </a:moveTo>
                    <a:lnTo>
                      <a:pt x="8" y="31"/>
                    </a:lnTo>
                    <a:lnTo>
                      <a:pt x="9" y="24"/>
                    </a:lnTo>
                    <a:lnTo>
                      <a:pt x="14" y="17"/>
                    </a:lnTo>
                    <a:lnTo>
                      <a:pt x="16" y="10"/>
                    </a:lnTo>
                    <a:lnTo>
                      <a:pt x="18" y="2"/>
                    </a:lnTo>
                    <a:lnTo>
                      <a:pt x="18" y="4"/>
                    </a:lnTo>
                    <a:lnTo>
                      <a:pt x="23" y="5"/>
                    </a:lnTo>
                    <a:lnTo>
                      <a:pt x="26" y="0"/>
                    </a:lnTo>
                    <a:lnTo>
                      <a:pt x="30" y="0"/>
                    </a:lnTo>
                    <a:lnTo>
                      <a:pt x="23" y="22"/>
                    </a:lnTo>
                    <a:lnTo>
                      <a:pt x="23" y="24"/>
                    </a:lnTo>
                    <a:lnTo>
                      <a:pt x="16" y="22"/>
                    </a:lnTo>
                    <a:lnTo>
                      <a:pt x="13" y="29"/>
                    </a:lnTo>
                    <a:lnTo>
                      <a:pt x="17" y="36"/>
                    </a:lnTo>
                    <a:lnTo>
                      <a:pt x="13" y="40"/>
                    </a:lnTo>
                    <a:lnTo>
                      <a:pt x="17" y="45"/>
                    </a:lnTo>
                    <a:lnTo>
                      <a:pt x="16" y="57"/>
                    </a:lnTo>
                    <a:lnTo>
                      <a:pt x="9" y="73"/>
                    </a:lnTo>
                    <a:lnTo>
                      <a:pt x="8" y="73"/>
                    </a:lnTo>
                    <a:lnTo>
                      <a:pt x="3" y="59"/>
                    </a:lnTo>
                    <a:lnTo>
                      <a:pt x="0" y="50"/>
                    </a:lnTo>
                    <a:lnTo>
                      <a:pt x="5" y="45"/>
                    </a:lnTo>
                    <a:lnTo>
                      <a:pt x="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6" name="Freeform 344"/>
              <p:cNvSpPr/>
              <p:nvPr/>
            </p:nvSpPr>
            <p:spPr bwMode="auto">
              <a:xfrm>
                <a:off x="5227637" y="3503621"/>
                <a:ext cx="47625" cy="115889"/>
              </a:xfrm>
              <a:custGeom>
                <a:avLst/>
                <a:gdLst>
                  <a:gd name="T0" fmla="*/ 4763 w 30"/>
                  <a:gd name="T1" fmla="*/ 63500 h 73"/>
                  <a:gd name="T2" fmla="*/ 12700 w 30"/>
                  <a:gd name="T3" fmla="*/ 49213 h 73"/>
                  <a:gd name="T4" fmla="*/ 14288 w 30"/>
                  <a:gd name="T5" fmla="*/ 38100 h 73"/>
                  <a:gd name="T6" fmla="*/ 22225 w 30"/>
                  <a:gd name="T7" fmla="*/ 26988 h 73"/>
                  <a:gd name="T8" fmla="*/ 25400 w 30"/>
                  <a:gd name="T9" fmla="*/ 15875 h 73"/>
                  <a:gd name="T10" fmla="*/ 28575 w 30"/>
                  <a:gd name="T11" fmla="*/ 3175 h 73"/>
                  <a:gd name="T12" fmla="*/ 28575 w 30"/>
                  <a:gd name="T13" fmla="*/ 6350 h 73"/>
                  <a:gd name="T14" fmla="*/ 36513 w 30"/>
                  <a:gd name="T15" fmla="*/ 7938 h 73"/>
                  <a:gd name="T16" fmla="*/ 41275 w 30"/>
                  <a:gd name="T17" fmla="*/ 0 h 73"/>
                  <a:gd name="T18" fmla="*/ 47625 w 30"/>
                  <a:gd name="T19" fmla="*/ 0 h 73"/>
                  <a:gd name="T20" fmla="*/ 36513 w 30"/>
                  <a:gd name="T21" fmla="*/ 34925 h 73"/>
                  <a:gd name="T22" fmla="*/ 36513 w 30"/>
                  <a:gd name="T23" fmla="*/ 38100 h 73"/>
                  <a:gd name="T24" fmla="*/ 25400 w 30"/>
                  <a:gd name="T25" fmla="*/ 34925 h 73"/>
                  <a:gd name="T26" fmla="*/ 20638 w 30"/>
                  <a:gd name="T27" fmla="*/ 46038 h 73"/>
                  <a:gd name="T28" fmla="*/ 26988 w 30"/>
                  <a:gd name="T29" fmla="*/ 57150 h 73"/>
                  <a:gd name="T30" fmla="*/ 20638 w 30"/>
                  <a:gd name="T31" fmla="*/ 63500 h 73"/>
                  <a:gd name="T32" fmla="*/ 26988 w 30"/>
                  <a:gd name="T33" fmla="*/ 71438 h 73"/>
                  <a:gd name="T34" fmla="*/ 25400 w 30"/>
                  <a:gd name="T35" fmla="*/ 90488 h 73"/>
                  <a:gd name="T36" fmla="*/ 14288 w 30"/>
                  <a:gd name="T37" fmla="*/ 115888 h 73"/>
                  <a:gd name="T38" fmla="*/ 12700 w 30"/>
                  <a:gd name="T39" fmla="*/ 115888 h 73"/>
                  <a:gd name="T40" fmla="*/ 4763 w 30"/>
                  <a:gd name="T41" fmla="*/ 93663 h 73"/>
                  <a:gd name="T42" fmla="*/ 0 w 30"/>
                  <a:gd name="T43" fmla="*/ 79375 h 73"/>
                  <a:gd name="T44" fmla="*/ 7938 w 30"/>
                  <a:gd name="T45" fmla="*/ 71438 h 73"/>
                  <a:gd name="T46" fmla="*/ 4763 w 30"/>
                  <a:gd name="T47" fmla="*/ 63500 h 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0" h="73">
                    <a:moveTo>
                      <a:pt x="3" y="40"/>
                    </a:moveTo>
                    <a:lnTo>
                      <a:pt x="8" y="31"/>
                    </a:lnTo>
                    <a:lnTo>
                      <a:pt x="9" y="24"/>
                    </a:lnTo>
                    <a:lnTo>
                      <a:pt x="14" y="17"/>
                    </a:lnTo>
                    <a:lnTo>
                      <a:pt x="16" y="10"/>
                    </a:lnTo>
                    <a:lnTo>
                      <a:pt x="18" y="2"/>
                    </a:lnTo>
                    <a:lnTo>
                      <a:pt x="18" y="4"/>
                    </a:lnTo>
                    <a:lnTo>
                      <a:pt x="23" y="5"/>
                    </a:lnTo>
                    <a:lnTo>
                      <a:pt x="26" y="0"/>
                    </a:lnTo>
                    <a:lnTo>
                      <a:pt x="30" y="0"/>
                    </a:lnTo>
                    <a:lnTo>
                      <a:pt x="23" y="22"/>
                    </a:lnTo>
                    <a:lnTo>
                      <a:pt x="23" y="24"/>
                    </a:lnTo>
                    <a:lnTo>
                      <a:pt x="16" y="22"/>
                    </a:lnTo>
                    <a:lnTo>
                      <a:pt x="13" y="29"/>
                    </a:lnTo>
                    <a:lnTo>
                      <a:pt x="17" y="36"/>
                    </a:lnTo>
                    <a:lnTo>
                      <a:pt x="13" y="40"/>
                    </a:lnTo>
                    <a:lnTo>
                      <a:pt x="17" y="45"/>
                    </a:lnTo>
                    <a:lnTo>
                      <a:pt x="16" y="57"/>
                    </a:lnTo>
                    <a:lnTo>
                      <a:pt x="9" y="73"/>
                    </a:lnTo>
                    <a:lnTo>
                      <a:pt x="8" y="73"/>
                    </a:lnTo>
                    <a:lnTo>
                      <a:pt x="3" y="59"/>
                    </a:lnTo>
                    <a:lnTo>
                      <a:pt x="0" y="50"/>
                    </a:lnTo>
                    <a:lnTo>
                      <a:pt x="5" y="45"/>
                    </a:lnTo>
                    <a:lnTo>
                      <a:pt x="3" y="4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7" name="Freeform 345"/>
              <p:cNvSpPr/>
              <p:nvPr/>
            </p:nvSpPr>
            <p:spPr bwMode="auto">
              <a:xfrm>
                <a:off x="4940299" y="2871794"/>
                <a:ext cx="427038" cy="288925"/>
              </a:xfrm>
              <a:custGeom>
                <a:avLst/>
                <a:gdLst>
                  <a:gd name="T0" fmla="*/ 0 w 269"/>
                  <a:gd name="T1" fmla="*/ 146050 h 182"/>
                  <a:gd name="T2" fmla="*/ 19050 w 269"/>
                  <a:gd name="T3" fmla="*/ 112713 h 182"/>
                  <a:gd name="T4" fmla="*/ 49213 w 269"/>
                  <a:gd name="T5" fmla="*/ 68263 h 182"/>
                  <a:gd name="T6" fmla="*/ 71438 w 269"/>
                  <a:gd name="T7" fmla="*/ 14288 h 182"/>
                  <a:gd name="T8" fmla="*/ 103188 w 269"/>
                  <a:gd name="T9" fmla="*/ 19050 h 182"/>
                  <a:gd name="T10" fmla="*/ 136525 w 269"/>
                  <a:gd name="T11" fmla="*/ 23813 h 182"/>
                  <a:gd name="T12" fmla="*/ 184150 w 269"/>
                  <a:gd name="T13" fmla="*/ 31750 h 182"/>
                  <a:gd name="T14" fmla="*/ 203200 w 269"/>
                  <a:gd name="T15" fmla="*/ 14288 h 182"/>
                  <a:gd name="T16" fmla="*/ 244475 w 269"/>
                  <a:gd name="T17" fmla="*/ 0 h 182"/>
                  <a:gd name="T18" fmla="*/ 287338 w 269"/>
                  <a:gd name="T19" fmla="*/ 42863 h 182"/>
                  <a:gd name="T20" fmla="*/ 307975 w 269"/>
                  <a:gd name="T21" fmla="*/ 60325 h 182"/>
                  <a:gd name="T22" fmla="*/ 358775 w 269"/>
                  <a:gd name="T23" fmla="*/ 69850 h 182"/>
                  <a:gd name="T24" fmla="*/ 393700 w 269"/>
                  <a:gd name="T25" fmla="*/ 87313 h 182"/>
                  <a:gd name="T26" fmla="*/ 427038 w 269"/>
                  <a:gd name="T27" fmla="*/ 117475 h 182"/>
                  <a:gd name="T28" fmla="*/ 411163 w 269"/>
                  <a:gd name="T29" fmla="*/ 163513 h 182"/>
                  <a:gd name="T30" fmla="*/ 382588 w 269"/>
                  <a:gd name="T31" fmla="*/ 179388 h 182"/>
                  <a:gd name="T32" fmla="*/ 350838 w 269"/>
                  <a:gd name="T33" fmla="*/ 206375 h 182"/>
                  <a:gd name="T34" fmla="*/ 309563 w 269"/>
                  <a:gd name="T35" fmla="*/ 219075 h 182"/>
                  <a:gd name="T36" fmla="*/ 303213 w 269"/>
                  <a:gd name="T37" fmla="*/ 230188 h 182"/>
                  <a:gd name="T38" fmla="*/ 279400 w 269"/>
                  <a:gd name="T39" fmla="*/ 241300 h 182"/>
                  <a:gd name="T40" fmla="*/ 303213 w 269"/>
                  <a:gd name="T41" fmla="*/ 257175 h 182"/>
                  <a:gd name="T42" fmla="*/ 334963 w 269"/>
                  <a:gd name="T43" fmla="*/ 260350 h 182"/>
                  <a:gd name="T44" fmla="*/ 317500 w 269"/>
                  <a:gd name="T45" fmla="*/ 271463 h 182"/>
                  <a:gd name="T46" fmla="*/ 287338 w 269"/>
                  <a:gd name="T47" fmla="*/ 288925 h 182"/>
                  <a:gd name="T48" fmla="*/ 265113 w 269"/>
                  <a:gd name="T49" fmla="*/ 277813 h 182"/>
                  <a:gd name="T50" fmla="*/ 249238 w 269"/>
                  <a:gd name="T51" fmla="*/ 258763 h 182"/>
                  <a:gd name="T52" fmla="*/ 255588 w 269"/>
                  <a:gd name="T53" fmla="*/ 250825 h 182"/>
                  <a:gd name="T54" fmla="*/ 271463 w 269"/>
                  <a:gd name="T55" fmla="*/ 236538 h 182"/>
                  <a:gd name="T56" fmla="*/ 242888 w 269"/>
                  <a:gd name="T57" fmla="*/ 230188 h 182"/>
                  <a:gd name="T58" fmla="*/ 225425 w 269"/>
                  <a:gd name="T59" fmla="*/ 219075 h 182"/>
                  <a:gd name="T60" fmla="*/ 209550 w 269"/>
                  <a:gd name="T61" fmla="*/ 223838 h 182"/>
                  <a:gd name="T62" fmla="*/ 195263 w 269"/>
                  <a:gd name="T63" fmla="*/ 236538 h 182"/>
                  <a:gd name="T64" fmla="*/ 161925 w 269"/>
                  <a:gd name="T65" fmla="*/ 257175 h 182"/>
                  <a:gd name="T66" fmla="*/ 174625 w 269"/>
                  <a:gd name="T67" fmla="*/ 220663 h 182"/>
                  <a:gd name="T68" fmla="*/ 185738 w 269"/>
                  <a:gd name="T69" fmla="*/ 212725 h 182"/>
                  <a:gd name="T70" fmla="*/ 169863 w 269"/>
                  <a:gd name="T71" fmla="*/ 169863 h 182"/>
                  <a:gd name="T72" fmla="*/ 119063 w 269"/>
                  <a:gd name="T73" fmla="*/ 150813 h 182"/>
                  <a:gd name="T74" fmla="*/ 85725 w 269"/>
                  <a:gd name="T75" fmla="*/ 171450 h 182"/>
                  <a:gd name="T76" fmla="*/ 38100 w 269"/>
                  <a:gd name="T77" fmla="*/ 165100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9" h="182">
                    <a:moveTo>
                      <a:pt x="14" y="103"/>
                    </a:moveTo>
                    <a:lnTo>
                      <a:pt x="0" y="92"/>
                    </a:lnTo>
                    <a:lnTo>
                      <a:pt x="4" y="79"/>
                    </a:lnTo>
                    <a:lnTo>
                      <a:pt x="12" y="71"/>
                    </a:lnTo>
                    <a:lnTo>
                      <a:pt x="10" y="66"/>
                    </a:lnTo>
                    <a:lnTo>
                      <a:pt x="31" y="43"/>
                    </a:lnTo>
                    <a:lnTo>
                      <a:pt x="30" y="24"/>
                    </a:lnTo>
                    <a:lnTo>
                      <a:pt x="45" y="9"/>
                    </a:lnTo>
                    <a:lnTo>
                      <a:pt x="55" y="7"/>
                    </a:lnTo>
                    <a:lnTo>
                      <a:pt x="65" y="12"/>
                    </a:lnTo>
                    <a:lnTo>
                      <a:pt x="74" y="11"/>
                    </a:lnTo>
                    <a:lnTo>
                      <a:pt x="86" y="15"/>
                    </a:lnTo>
                    <a:lnTo>
                      <a:pt x="92" y="12"/>
                    </a:lnTo>
                    <a:lnTo>
                      <a:pt x="116" y="20"/>
                    </a:lnTo>
                    <a:lnTo>
                      <a:pt x="125" y="18"/>
                    </a:lnTo>
                    <a:lnTo>
                      <a:pt x="128" y="9"/>
                    </a:lnTo>
                    <a:lnTo>
                      <a:pt x="143" y="5"/>
                    </a:lnTo>
                    <a:lnTo>
                      <a:pt x="154" y="0"/>
                    </a:lnTo>
                    <a:lnTo>
                      <a:pt x="175" y="1"/>
                    </a:lnTo>
                    <a:lnTo>
                      <a:pt x="181" y="27"/>
                    </a:lnTo>
                    <a:lnTo>
                      <a:pt x="193" y="29"/>
                    </a:lnTo>
                    <a:lnTo>
                      <a:pt x="194" y="38"/>
                    </a:lnTo>
                    <a:lnTo>
                      <a:pt x="200" y="46"/>
                    </a:lnTo>
                    <a:lnTo>
                      <a:pt x="226" y="44"/>
                    </a:lnTo>
                    <a:lnTo>
                      <a:pt x="237" y="55"/>
                    </a:lnTo>
                    <a:lnTo>
                      <a:pt x="248" y="55"/>
                    </a:lnTo>
                    <a:lnTo>
                      <a:pt x="256" y="62"/>
                    </a:lnTo>
                    <a:lnTo>
                      <a:pt x="269" y="74"/>
                    </a:lnTo>
                    <a:lnTo>
                      <a:pt x="260" y="85"/>
                    </a:lnTo>
                    <a:lnTo>
                      <a:pt x="259" y="103"/>
                    </a:lnTo>
                    <a:lnTo>
                      <a:pt x="251" y="103"/>
                    </a:lnTo>
                    <a:lnTo>
                      <a:pt x="241" y="113"/>
                    </a:lnTo>
                    <a:lnTo>
                      <a:pt x="231" y="130"/>
                    </a:lnTo>
                    <a:lnTo>
                      <a:pt x="221" y="130"/>
                    </a:lnTo>
                    <a:lnTo>
                      <a:pt x="214" y="136"/>
                    </a:lnTo>
                    <a:lnTo>
                      <a:pt x="195" y="138"/>
                    </a:lnTo>
                    <a:lnTo>
                      <a:pt x="195" y="143"/>
                    </a:lnTo>
                    <a:lnTo>
                      <a:pt x="191" y="145"/>
                    </a:lnTo>
                    <a:lnTo>
                      <a:pt x="175" y="148"/>
                    </a:lnTo>
                    <a:lnTo>
                      <a:pt x="176" y="152"/>
                    </a:lnTo>
                    <a:lnTo>
                      <a:pt x="188" y="155"/>
                    </a:lnTo>
                    <a:lnTo>
                      <a:pt x="191" y="162"/>
                    </a:lnTo>
                    <a:lnTo>
                      <a:pt x="205" y="163"/>
                    </a:lnTo>
                    <a:lnTo>
                      <a:pt x="211" y="164"/>
                    </a:lnTo>
                    <a:lnTo>
                      <a:pt x="211" y="169"/>
                    </a:lnTo>
                    <a:lnTo>
                      <a:pt x="200" y="171"/>
                    </a:lnTo>
                    <a:lnTo>
                      <a:pt x="191" y="175"/>
                    </a:lnTo>
                    <a:lnTo>
                      <a:pt x="181" y="182"/>
                    </a:lnTo>
                    <a:lnTo>
                      <a:pt x="171" y="182"/>
                    </a:lnTo>
                    <a:lnTo>
                      <a:pt x="167" y="175"/>
                    </a:lnTo>
                    <a:lnTo>
                      <a:pt x="168" y="167"/>
                    </a:lnTo>
                    <a:lnTo>
                      <a:pt x="157" y="163"/>
                    </a:lnTo>
                    <a:lnTo>
                      <a:pt x="157" y="159"/>
                    </a:lnTo>
                    <a:lnTo>
                      <a:pt x="161" y="158"/>
                    </a:lnTo>
                    <a:lnTo>
                      <a:pt x="171" y="153"/>
                    </a:lnTo>
                    <a:lnTo>
                      <a:pt x="171" y="149"/>
                    </a:lnTo>
                    <a:lnTo>
                      <a:pt x="163" y="145"/>
                    </a:lnTo>
                    <a:lnTo>
                      <a:pt x="153" y="145"/>
                    </a:lnTo>
                    <a:lnTo>
                      <a:pt x="146" y="144"/>
                    </a:lnTo>
                    <a:lnTo>
                      <a:pt x="142" y="138"/>
                    </a:lnTo>
                    <a:lnTo>
                      <a:pt x="137" y="136"/>
                    </a:lnTo>
                    <a:lnTo>
                      <a:pt x="132" y="141"/>
                    </a:lnTo>
                    <a:lnTo>
                      <a:pt x="123" y="143"/>
                    </a:lnTo>
                    <a:lnTo>
                      <a:pt x="123" y="149"/>
                    </a:lnTo>
                    <a:lnTo>
                      <a:pt x="111" y="162"/>
                    </a:lnTo>
                    <a:lnTo>
                      <a:pt x="102" y="162"/>
                    </a:lnTo>
                    <a:lnTo>
                      <a:pt x="103" y="149"/>
                    </a:lnTo>
                    <a:lnTo>
                      <a:pt x="110" y="139"/>
                    </a:lnTo>
                    <a:lnTo>
                      <a:pt x="116" y="140"/>
                    </a:lnTo>
                    <a:lnTo>
                      <a:pt x="117" y="134"/>
                    </a:lnTo>
                    <a:lnTo>
                      <a:pt x="111" y="127"/>
                    </a:lnTo>
                    <a:lnTo>
                      <a:pt x="107" y="107"/>
                    </a:lnTo>
                    <a:lnTo>
                      <a:pt x="98" y="95"/>
                    </a:lnTo>
                    <a:lnTo>
                      <a:pt x="75" y="95"/>
                    </a:lnTo>
                    <a:lnTo>
                      <a:pt x="64" y="103"/>
                    </a:lnTo>
                    <a:lnTo>
                      <a:pt x="54" y="108"/>
                    </a:lnTo>
                    <a:lnTo>
                      <a:pt x="38" y="111"/>
                    </a:lnTo>
                    <a:lnTo>
                      <a:pt x="24" y="104"/>
                    </a:lnTo>
                    <a:lnTo>
                      <a:pt x="14"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8" name="Freeform 346"/>
              <p:cNvSpPr/>
              <p:nvPr/>
            </p:nvSpPr>
            <p:spPr bwMode="auto">
              <a:xfrm>
                <a:off x="4678362" y="2079631"/>
                <a:ext cx="304799" cy="663576"/>
              </a:xfrm>
              <a:custGeom>
                <a:avLst/>
                <a:gdLst>
                  <a:gd name="T0" fmla="*/ 300038 w 192"/>
                  <a:gd name="T1" fmla="*/ 117475 h 418"/>
                  <a:gd name="T2" fmla="*/ 300038 w 192"/>
                  <a:gd name="T3" fmla="*/ 74613 h 418"/>
                  <a:gd name="T4" fmla="*/ 296863 w 192"/>
                  <a:gd name="T5" fmla="*/ 46038 h 418"/>
                  <a:gd name="T6" fmla="*/ 246063 w 192"/>
                  <a:gd name="T7" fmla="*/ 23813 h 418"/>
                  <a:gd name="T8" fmla="*/ 222250 w 192"/>
                  <a:gd name="T9" fmla="*/ 0 h 418"/>
                  <a:gd name="T10" fmla="*/ 206375 w 192"/>
                  <a:gd name="T11" fmla="*/ 19050 h 418"/>
                  <a:gd name="T12" fmla="*/ 177800 w 192"/>
                  <a:gd name="T13" fmla="*/ 19050 h 418"/>
                  <a:gd name="T14" fmla="*/ 158750 w 192"/>
                  <a:gd name="T15" fmla="*/ 36513 h 418"/>
                  <a:gd name="T16" fmla="*/ 130175 w 192"/>
                  <a:gd name="T17" fmla="*/ 53975 h 418"/>
                  <a:gd name="T18" fmla="*/ 120650 w 192"/>
                  <a:gd name="T19" fmla="*/ 73025 h 418"/>
                  <a:gd name="T20" fmla="*/ 90488 w 192"/>
                  <a:gd name="T21" fmla="*/ 111125 h 418"/>
                  <a:gd name="T22" fmla="*/ 68263 w 192"/>
                  <a:gd name="T23" fmla="*/ 128588 h 418"/>
                  <a:gd name="T24" fmla="*/ 69850 w 192"/>
                  <a:gd name="T25" fmla="*/ 192088 h 418"/>
                  <a:gd name="T26" fmla="*/ 68263 w 192"/>
                  <a:gd name="T27" fmla="*/ 238125 h 418"/>
                  <a:gd name="T28" fmla="*/ 30163 w 192"/>
                  <a:gd name="T29" fmla="*/ 249238 h 418"/>
                  <a:gd name="T30" fmla="*/ 15875 w 192"/>
                  <a:gd name="T31" fmla="*/ 304800 h 418"/>
                  <a:gd name="T32" fmla="*/ 31750 w 192"/>
                  <a:gd name="T33" fmla="*/ 381000 h 418"/>
                  <a:gd name="T34" fmla="*/ 17463 w 192"/>
                  <a:gd name="T35" fmla="*/ 404813 h 418"/>
                  <a:gd name="T36" fmla="*/ 25400 w 192"/>
                  <a:gd name="T37" fmla="*/ 428625 h 418"/>
                  <a:gd name="T38" fmla="*/ 12700 w 192"/>
                  <a:gd name="T39" fmla="*/ 455613 h 418"/>
                  <a:gd name="T40" fmla="*/ 7938 w 192"/>
                  <a:gd name="T41" fmla="*/ 514350 h 418"/>
                  <a:gd name="T42" fmla="*/ 12700 w 192"/>
                  <a:gd name="T43" fmla="*/ 546100 h 418"/>
                  <a:gd name="T44" fmla="*/ 17463 w 192"/>
                  <a:gd name="T45" fmla="*/ 590550 h 418"/>
                  <a:gd name="T46" fmla="*/ 31750 w 192"/>
                  <a:gd name="T47" fmla="*/ 617538 h 418"/>
                  <a:gd name="T48" fmla="*/ 39688 w 192"/>
                  <a:gd name="T49" fmla="*/ 654050 h 418"/>
                  <a:gd name="T50" fmla="*/ 60325 w 192"/>
                  <a:gd name="T51" fmla="*/ 660400 h 418"/>
                  <a:gd name="T52" fmla="*/ 82550 w 192"/>
                  <a:gd name="T53" fmla="*/ 635000 h 418"/>
                  <a:gd name="T54" fmla="*/ 111125 w 192"/>
                  <a:gd name="T55" fmla="*/ 627063 h 418"/>
                  <a:gd name="T56" fmla="*/ 128588 w 192"/>
                  <a:gd name="T57" fmla="*/ 568325 h 418"/>
                  <a:gd name="T58" fmla="*/ 134938 w 192"/>
                  <a:gd name="T59" fmla="*/ 517525 h 418"/>
                  <a:gd name="T60" fmla="*/ 142875 w 192"/>
                  <a:gd name="T61" fmla="*/ 509588 h 418"/>
                  <a:gd name="T62" fmla="*/ 163513 w 192"/>
                  <a:gd name="T63" fmla="*/ 506413 h 418"/>
                  <a:gd name="T64" fmla="*/ 177800 w 192"/>
                  <a:gd name="T65" fmla="*/ 447675 h 418"/>
                  <a:gd name="T66" fmla="*/ 141288 w 192"/>
                  <a:gd name="T67" fmla="*/ 412750 h 418"/>
                  <a:gd name="T68" fmla="*/ 147638 w 192"/>
                  <a:gd name="T69" fmla="*/ 366713 h 418"/>
                  <a:gd name="T70" fmla="*/ 142875 w 192"/>
                  <a:gd name="T71" fmla="*/ 339725 h 418"/>
                  <a:gd name="T72" fmla="*/ 163513 w 192"/>
                  <a:gd name="T73" fmla="*/ 301625 h 418"/>
                  <a:gd name="T74" fmla="*/ 188913 w 192"/>
                  <a:gd name="T75" fmla="*/ 274638 h 418"/>
                  <a:gd name="T76" fmla="*/ 228600 w 192"/>
                  <a:gd name="T77" fmla="*/ 242888 h 418"/>
                  <a:gd name="T78" fmla="*/ 239713 w 192"/>
                  <a:gd name="T79" fmla="*/ 206375 h 418"/>
                  <a:gd name="T80" fmla="*/ 250825 w 192"/>
                  <a:gd name="T81" fmla="*/ 177800 h 418"/>
                  <a:gd name="T82" fmla="*/ 265113 w 192"/>
                  <a:gd name="T83" fmla="*/ 153988 h 418"/>
                  <a:gd name="T84" fmla="*/ 282575 w 192"/>
                  <a:gd name="T85" fmla="*/ 146050 h 4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2" h="418">
                    <a:moveTo>
                      <a:pt x="192" y="86"/>
                    </a:moveTo>
                    <a:lnTo>
                      <a:pt x="189" y="74"/>
                    </a:lnTo>
                    <a:lnTo>
                      <a:pt x="191" y="58"/>
                    </a:lnTo>
                    <a:lnTo>
                      <a:pt x="189" y="47"/>
                    </a:lnTo>
                    <a:lnTo>
                      <a:pt x="179" y="40"/>
                    </a:lnTo>
                    <a:lnTo>
                      <a:pt x="187" y="29"/>
                    </a:lnTo>
                    <a:lnTo>
                      <a:pt x="164" y="15"/>
                    </a:lnTo>
                    <a:lnTo>
                      <a:pt x="155" y="15"/>
                    </a:lnTo>
                    <a:lnTo>
                      <a:pt x="144" y="7"/>
                    </a:lnTo>
                    <a:lnTo>
                      <a:pt x="140" y="0"/>
                    </a:lnTo>
                    <a:lnTo>
                      <a:pt x="132" y="0"/>
                    </a:lnTo>
                    <a:lnTo>
                      <a:pt x="130" y="12"/>
                    </a:lnTo>
                    <a:lnTo>
                      <a:pt x="121" y="15"/>
                    </a:lnTo>
                    <a:lnTo>
                      <a:pt x="112" y="12"/>
                    </a:lnTo>
                    <a:lnTo>
                      <a:pt x="103" y="14"/>
                    </a:lnTo>
                    <a:lnTo>
                      <a:pt x="100" y="23"/>
                    </a:lnTo>
                    <a:lnTo>
                      <a:pt x="86" y="26"/>
                    </a:lnTo>
                    <a:lnTo>
                      <a:pt x="82" y="34"/>
                    </a:lnTo>
                    <a:lnTo>
                      <a:pt x="70" y="43"/>
                    </a:lnTo>
                    <a:lnTo>
                      <a:pt x="76" y="46"/>
                    </a:lnTo>
                    <a:lnTo>
                      <a:pt x="75" y="53"/>
                    </a:lnTo>
                    <a:lnTo>
                      <a:pt x="57" y="70"/>
                    </a:lnTo>
                    <a:lnTo>
                      <a:pt x="48" y="74"/>
                    </a:lnTo>
                    <a:lnTo>
                      <a:pt x="43" y="81"/>
                    </a:lnTo>
                    <a:lnTo>
                      <a:pt x="47" y="92"/>
                    </a:lnTo>
                    <a:lnTo>
                      <a:pt x="44" y="121"/>
                    </a:lnTo>
                    <a:lnTo>
                      <a:pt x="34" y="137"/>
                    </a:lnTo>
                    <a:lnTo>
                      <a:pt x="43" y="150"/>
                    </a:lnTo>
                    <a:lnTo>
                      <a:pt x="34" y="159"/>
                    </a:lnTo>
                    <a:lnTo>
                      <a:pt x="19" y="157"/>
                    </a:lnTo>
                    <a:lnTo>
                      <a:pt x="10" y="166"/>
                    </a:lnTo>
                    <a:lnTo>
                      <a:pt x="10" y="192"/>
                    </a:lnTo>
                    <a:lnTo>
                      <a:pt x="14" y="231"/>
                    </a:lnTo>
                    <a:lnTo>
                      <a:pt x="20" y="240"/>
                    </a:lnTo>
                    <a:lnTo>
                      <a:pt x="20" y="252"/>
                    </a:lnTo>
                    <a:lnTo>
                      <a:pt x="11" y="255"/>
                    </a:lnTo>
                    <a:lnTo>
                      <a:pt x="10" y="261"/>
                    </a:lnTo>
                    <a:lnTo>
                      <a:pt x="16" y="270"/>
                    </a:lnTo>
                    <a:lnTo>
                      <a:pt x="14" y="279"/>
                    </a:lnTo>
                    <a:lnTo>
                      <a:pt x="8" y="287"/>
                    </a:lnTo>
                    <a:lnTo>
                      <a:pt x="6" y="316"/>
                    </a:lnTo>
                    <a:lnTo>
                      <a:pt x="5" y="324"/>
                    </a:lnTo>
                    <a:lnTo>
                      <a:pt x="0" y="337"/>
                    </a:lnTo>
                    <a:lnTo>
                      <a:pt x="8" y="344"/>
                    </a:lnTo>
                    <a:lnTo>
                      <a:pt x="6" y="365"/>
                    </a:lnTo>
                    <a:lnTo>
                      <a:pt x="11" y="372"/>
                    </a:lnTo>
                    <a:lnTo>
                      <a:pt x="14" y="381"/>
                    </a:lnTo>
                    <a:lnTo>
                      <a:pt x="20" y="389"/>
                    </a:lnTo>
                    <a:lnTo>
                      <a:pt x="20" y="403"/>
                    </a:lnTo>
                    <a:lnTo>
                      <a:pt x="25" y="412"/>
                    </a:lnTo>
                    <a:lnTo>
                      <a:pt x="33" y="418"/>
                    </a:lnTo>
                    <a:lnTo>
                      <a:pt x="38" y="416"/>
                    </a:lnTo>
                    <a:lnTo>
                      <a:pt x="43" y="416"/>
                    </a:lnTo>
                    <a:lnTo>
                      <a:pt x="52" y="400"/>
                    </a:lnTo>
                    <a:lnTo>
                      <a:pt x="62" y="400"/>
                    </a:lnTo>
                    <a:lnTo>
                      <a:pt x="70" y="395"/>
                    </a:lnTo>
                    <a:lnTo>
                      <a:pt x="76" y="375"/>
                    </a:lnTo>
                    <a:lnTo>
                      <a:pt x="81" y="358"/>
                    </a:lnTo>
                    <a:lnTo>
                      <a:pt x="80" y="334"/>
                    </a:lnTo>
                    <a:lnTo>
                      <a:pt x="85" y="326"/>
                    </a:lnTo>
                    <a:lnTo>
                      <a:pt x="91" y="328"/>
                    </a:lnTo>
                    <a:lnTo>
                      <a:pt x="90" y="321"/>
                    </a:lnTo>
                    <a:lnTo>
                      <a:pt x="96" y="317"/>
                    </a:lnTo>
                    <a:lnTo>
                      <a:pt x="103" y="319"/>
                    </a:lnTo>
                    <a:lnTo>
                      <a:pt x="113" y="303"/>
                    </a:lnTo>
                    <a:lnTo>
                      <a:pt x="112" y="282"/>
                    </a:lnTo>
                    <a:lnTo>
                      <a:pt x="100" y="269"/>
                    </a:lnTo>
                    <a:lnTo>
                      <a:pt x="89" y="260"/>
                    </a:lnTo>
                    <a:lnTo>
                      <a:pt x="89" y="237"/>
                    </a:lnTo>
                    <a:lnTo>
                      <a:pt x="93" y="231"/>
                    </a:lnTo>
                    <a:lnTo>
                      <a:pt x="90" y="227"/>
                    </a:lnTo>
                    <a:lnTo>
                      <a:pt x="90" y="214"/>
                    </a:lnTo>
                    <a:lnTo>
                      <a:pt x="99" y="208"/>
                    </a:lnTo>
                    <a:lnTo>
                      <a:pt x="103" y="190"/>
                    </a:lnTo>
                    <a:lnTo>
                      <a:pt x="113" y="185"/>
                    </a:lnTo>
                    <a:lnTo>
                      <a:pt x="119" y="173"/>
                    </a:lnTo>
                    <a:lnTo>
                      <a:pt x="131" y="166"/>
                    </a:lnTo>
                    <a:lnTo>
                      <a:pt x="144" y="153"/>
                    </a:lnTo>
                    <a:lnTo>
                      <a:pt x="154" y="137"/>
                    </a:lnTo>
                    <a:lnTo>
                      <a:pt x="151" y="130"/>
                    </a:lnTo>
                    <a:lnTo>
                      <a:pt x="150" y="126"/>
                    </a:lnTo>
                    <a:lnTo>
                      <a:pt x="158" y="112"/>
                    </a:lnTo>
                    <a:lnTo>
                      <a:pt x="158" y="104"/>
                    </a:lnTo>
                    <a:lnTo>
                      <a:pt x="167" y="97"/>
                    </a:lnTo>
                    <a:lnTo>
                      <a:pt x="168" y="90"/>
                    </a:lnTo>
                    <a:lnTo>
                      <a:pt x="178" y="92"/>
                    </a:lnTo>
                    <a:lnTo>
                      <a:pt x="19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39" name="Freeform 347"/>
              <p:cNvSpPr/>
              <p:nvPr/>
            </p:nvSpPr>
            <p:spPr bwMode="auto">
              <a:xfrm>
                <a:off x="4900612" y="2039944"/>
                <a:ext cx="265112" cy="498476"/>
              </a:xfrm>
              <a:custGeom>
                <a:avLst/>
                <a:gdLst>
                  <a:gd name="T0" fmla="*/ 406776 w 131"/>
                  <a:gd name="T1" fmla="*/ 899687 h 246"/>
                  <a:gd name="T2" fmla="*/ 550464 w 131"/>
                  <a:gd name="T3" fmla="*/ 717318 h 246"/>
                  <a:gd name="T4" fmla="*/ 475584 w 131"/>
                  <a:gd name="T5" fmla="*/ 654502 h 246"/>
                  <a:gd name="T6" fmla="*/ 487727 w 131"/>
                  <a:gd name="T7" fmla="*/ 589659 h 246"/>
                  <a:gd name="T8" fmla="*/ 467489 w 131"/>
                  <a:gd name="T9" fmla="*/ 516712 h 246"/>
                  <a:gd name="T10" fmla="*/ 453323 w 131"/>
                  <a:gd name="T11" fmla="*/ 476185 h 246"/>
                  <a:gd name="T12" fmla="*/ 457371 w 131"/>
                  <a:gd name="T13" fmla="*/ 385001 h 246"/>
                  <a:gd name="T14" fmla="*/ 414871 w 131"/>
                  <a:gd name="T15" fmla="*/ 253290 h 246"/>
                  <a:gd name="T16" fmla="*/ 429038 w 131"/>
                  <a:gd name="T17" fmla="*/ 166158 h 246"/>
                  <a:gd name="T18" fmla="*/ 384515 w 131"/>
                  <a:gd name="T19" fmla="*/ 111448 h 246"/>
                  <a:gd name="T20" fmla="*/ 414871 w 131"/>
                  <a:gd name="T21" fmla="*/ 26342 h 246"/>
                  <a:gd name="T22" fmla="*/ 321778 w 131"/>
                  <a:gd name="T23" fmla="*/ 2026 h 246"/>
                  <a:gd name="T24" fmla="*/ 273208 w 131"/>
                  <a:gd name="T25" fmla="*/ 85105 h 246"/>
                  <a:gd name="T26" fmla="*/ 224638 w 131"/>
                  <a:gd name="T27" fmla="*/ 109421 h 246"/>
                  <a:gd name="T28" fmla="*/ 169996 w 131"/>
                  <a:gd name="T29" fmla="*/ 95237 h 246"/>
                  <a:gd name="T30" fmla="*/ 105236 w 131"/>
                  <a:gd name="T31" fmla="*/ 105369 h 246"/>
                  <a:gd name="T32" fmla="*/ 28333 w 131"/>
                  <a:gd name="T33" fmla="*/ 62816 h 246"/>
                  <a:gd name="T34" fmla="*/ 12143 w 131"/>
                  <a:gd name="T35" fmla="*/ 105369 h 246"/>
                  <a:gd name="T36" fmla="*/ 80951 w 131"/>
                  <a:gd name="T37" fmla="*/ 131711 h 246"/>
                  <a:gd name="T38" fmla="*/ 131545 w 131"/>
                  <a:gd name="T39" fmla="*/ 214790 h 246"/>
                  <a:gd name="T40" fmla="*/ 167972 w 131"/>
                  <a:gd name="T41" fmla="*/ 273553 h 246"/>
                  <a:gd name="T42" fmla="*/ 169996 w 131"/>
                  <a:gd name="T43" fmla="*/ 366764 h 246"/>
                  <a:gd name="T44" fmla="*/ 250947 w 131"/>
                  <a:gd name="T45" fmla="*/ 421475 h 246"/>
                  <a:gd name="T46" fmla="*/ 250947 w 131"/>
                  <a:gd name="T47" fmla="*/ 462001 h 246"/>
                  <a:gd name="T48" fmla="*/ 212495 w 131"/>
                  <a:gd name="T49" fmla="*/ 486317 h 246"/>
                  <a:gd name="T50" fmla="*/ 165949 w 131"/>
                  <a:gd name="T51" fmla="*/ 583580 h 246"/>
                  <a:gd name="T52" fmla="*/ 131545 w 131"/>
                  <a:gd name="T53" fmla="*/ 628160 h 246"/>
                  <a:gd name="T54" fmla="*/ 93093 w 131"/>
                  <a:gd name="T55" fmla="*/ 648423 h 246"/>
                  <a:gd name="T56" fmla="*/ 58689 w 131"/>
                  <a:gd name="T57" fmla="*/ 682870 h 246"/>
                  <a:gd name="T58" fmla="*/ 28333 w 131"/>
                  <a:gd name="T59" fmla="*/ 731502 h 246"/>
                  <a:gd name="T60" fmla="*/ 46547 w 131"/>
                  <a:gd name="T61" fmla="*/ 840923 h 246"/>
                  <a:gd name="T62" fmla="*/ 44523 w 131"/>
                  <a:gd name="T63" fmla="*/ 897660 h 246"/>
                  <a:gd name="T64" fmla="*/ 74879 w 131"/>
                  <a:gd name="T65" fmla="*/ 980739 h 246"/>
                  <a:gd name="T66" fmla="*/ 111307 w 131"/>
                  <a:gd name="T67" fmla="*/ 1003029 h 246"/>
                  <a:gd name="T68" fmla="*/ 139640 w 131"/>
                  <a:gd name="T69" fmla="*/ 1037476 h 246"/>
                  <a:gd name="T70" fmla="*/ 178091 w 131"/>
                  <a:gd name="T71" fmla="*/ 1017213 h 246"/>
                  <a:gd name="T72" fmla="*/ 226661 w 131"/>
                  <a:gd name="T73" fmla="*/ 1003029 h 246"/>
                  <a:gd name="T74" fmla="*/ 271184 w 131"/>
                  <a:gd name="T75" fmla="*/ 988845 h 246"/>
                  <a:gd name="T76" fmla="*/ 325826 w 131"/>
                  <a:gd name="T77" fmla="*/ 964529 h 246"/>
                  <a:gd name="T78" fmla="*/ 394634 w 131"/>
                  <a:gd name="T79" fmla="*/ 956424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246">
                    <a:moveTo>
                      <a:pt x="94" y="227"/>
                    </a:moveTo>
                    <a:cubicBezTo>
                      <a:pt x="97" y="214"/>
                      <a:pt x="97" y="214"/>
                      <a:pt x="97" y="214"/>
                    </a:cubicBezTo>
                    <a:cubicBezTo>
                      <a:pt x="110" y="196"/>
                      <a:pt x="110" y="196"/>
                      <a:pt x="110" y="196"/>
                    </a:cubicBezTo>
                    <a:cubicBezTo>
                      <a:pt x="131" y="170"/>
                      <a:pt x="131" y="170"/>
                      <a:pt x="131" y="170"/>
                    </a:cubicBezTo>
                    <a:cubicBezTo>
                      <a:pt x="122" y="158"/>
                      <a:pt x="122" y="158"/>
                      <a:pt x="122" y="158"/>
                    </a:cubicBezTo>
                    <a:cubicBezTo>
                      <a:pt x="113" y="155"/>
                      <a:pt x="113" y="155"/>
                      <a:pt x="113" y="155"/>
                    </a:cubicBezTo>
                    <a:cubicBezTo>
                      <a:pt x="112" y="148"/>
                      <a:pt x="112" y="148"/>
                      <a:pt x="112" y="148"/>
                    </a:cubicBezTo>
                    <a:cubicBezTo>
                      <a:pt x="116" y="140"/>
                      <a:pt x="116" y="140"/>
                      <a:pt x="116" y="140"/>
                    </a:cubicBezTo>
                    <a:cubicBezTo>
                      <a:pt x="116" y="133"/>
                      <a:pt x="116" y="133"/>
                      <a:pt x="116" y="133"/>
                    </a:cubicBezTo>
                    <a:cubicBezTo>
                      <a:pt x="111" y="123"/>
                      <a:pt x="111" y="123"/>
                      <a:pt x="111" y="123"/>
                    </a:cubicBezTo>
                    <a:cubicBezTo>
                      <a:pt x="114" y="117"/>
                      <a:pt x="114" y="117"/>
                      <a:pt x="114" y="117"/>
                    </a:cubicBezTo>
                    <a:cubicBezTo>
                      <a:pt x="108" y="113"/>
                      <a:pt x="108" y="113"/>
                      <a:pt x="108" y="113"/>
                    </a:cubicBezTo>
                    <a:cubicBezTo>
                      <a:pt x="112" y="102"/>
                      <a:pt x="112" y="102"/>
                      <a:pt x="112" y="102"/>
                    </a:cubicBezTo>
                    <a:cubicBezTo>
                      <a:pt x="109" y="92"/>
                      <a:pt x="109" y="92"/>
                      <a:pt x="109" y="92"/>
                    </a:cubicBezTo>
                    <a:cubicBezTo>
                      <a:pt x="111" y="77"/>
                      <a:pt x="111" y="77"/>
                      <a:pt x="111" y="77"/>
                    </a:cubicBezTo>
                    <a:cubicBezTo>
                      <a:pt x="99" y="60"/>
                      <a:pt x="99" y="60"/>
                      <a:pt x="99" y="60"/>
                    </a:cubicBezTo>
                    <a:cubicBezTo>
                      <a:pt x="107" y="50"/>
                      <a:pt x="107" y="50"/>
                      <a:pt x="107" y="50"/>
                    </a:cubicBezTo>
                    <a:cubicBezTo>
                      <a:pt x="102" y="39"/>
                      <a:pt x="102" y="39"/>
                      <a:pt x="102" y="39"/>
                    </a:cubicBezTo>
                    <a:cubicBezTo>
                      <a:pt x="92" y="34"/>
                      <a:pt x="92" y="34"/>
                      <a:pt x="92" y="34"/>
                    </a:cubicBezTo>
                    <a:cubicBezTo>
                      <a:pt x="92" y="27"/>
                      <a:pt x="92" y="27"/>
                      <a:pt x="92" y="27"/>
                    </a:cubicBezTo>
                    <a:cubicBezTo>
                      <a:pt x="100" y="18"/>
                      <a:pt x="100" y="18"/>
                      <a:pt x="100" y="18"/>
                    </a:cubicBezTo>
                    <a:cubicBezTo>
                      <a:pt x="99" y="6"/>
                      <a:pt x="99" y="6"/>
                      <a:pt x="99" y="6"/>
                    </a:cubicBezTo>
                    <a:cubicBezTo>
                      <a:pt x="87" y="0"/>
                      <a:pt x="87" y="0"/>
                      <a:pt x="87" y="0"/>
                    </a:cubicBezTo>
                    <a:cubicBezTo>
                      <a:pt x="77" y="1"/>
                      <a:pt x="77" y="1"/>
                      <a:pt x="77" y="1"/>
                    </a:cubicBezTo>
                    <a:cubicBezTo>
                      <a:pt x="66" y="6"/>
                      <a:pt x="66" y="6"/>
                      <a:pt x="66" y="6"/>
                    </a:cubicBezTo>
                    <a:cubicBezTo>
                      <a:pt x="65" y="20"/>
                      <a:pt x="65" y="20"/>
                      <a:pt x="65" y="20"/>
                    </a:cubicBezTo>
                    <a:cubicBezTo>
                      <a:pt x="56" y="26"/>
                      <a:pt x="56" y="26"/>
                      <a:pt x="56" y="26"/>
                    </a:cubicBezTo>
                    <a:cubicBezTo>
                      <a:pt x="53" y="26"/>
                      <a:pt x="53" y="26"/>
                      <a:pt x="53" y="26"/>
                    </a:cubicBezTo>
                    <a:cubicBezTo>
                      <a:pt x="48" y="23"/>
                      <a:pt x="48" y="23"/>
                      <a:pt x="48" y="23"/>
                    </a:cubicBezTo>
                    <a:cubicBezTo>
                      <a:pt x="41" y="23"/>
                      <a:pt x="41" y="23"/>
                      <a:pt x="41" y="23"/>
                    </a:cubicBezTo>
                    <a:cubicBezTo>
                      <a:pt x="33" y="27"/>
                      <a:pt x="33" y="27"/>
                      <a:pt x="33" y="27"/>
                    </a:cubicBezTo>
                    <a:cubicBezTo>
                      <a:pt x="25" y="25"/>
                      <a:pt x="25" y="25"/>
                      <a:pt x="25" y="25"/>
                    </a:cubicBezTo>
                    <a:cubicBezTo>
                      <a:pt x="13" y="16"/>
                      <a:pt x="13" y="16"/>
                      <a:pt x="13" y="16"/>
                    </a:cubicBezTo>
                    <a:cubicBezTo>
                      <a:pt x="7" y="15"/>
                      <a:pt x="7" y="15"/>
                      <a:pt x="7" y="15"/>
                    </a:cubicBezTo>
                    <a:cubicBezTo>
                      <a:pt x="0" y="19"/>
                      <a:pt x="0" y="19"/>
                      <a:pt x="0" y="19"/>
                    </a:cubicBezTo>
                    <a:cubicBezTo>
                      <a:pt x="3" y="25"/>
                      <a:pt x="3" y="25"/>
                      <a:pt x="3" y="25"/>
                    </a:cubicBezTo>
                    <a:cubicBezTo>
                      <a:pt x="12" y="31"/>
                      <a:pt x="12" y="31"/>
                      <a:pt x="12" y="31"/>
                    </a:cubicBezTo>
                    <a:cubicBezTo>
                      <a:pt x="19" y="31"/>
                      <a:pt x="19" y="31"/>
                      <a:pt x="19" y="31"/>
                    </a:cubicBezTo>
                    <a:cubicBezTo>
                      <a:pt x="37" y="42"/>
                      <a:pt x="37" y="42"/>
                      <a:pt x="37" y="42"/>
                    </a:cubicBezTo>
                    <a:cubicBezTo>
                      <a:pt x="31" y="51"/>
                      <a:pt x="31" y="51"/>
                      <a:pt x="31" y="51"/>
                    </a:cubicBezTo>
                    <a:cubicBezTo>
                      <a:pt x="39" y="56"/>
                      <a:pt x="39" y="56"/>
                      <a:pt x="39" y="56"/>
                    </a:cubicBezTo>
                    <a:cubicBezTo>
                      <a:pt x="40" y="65"/>
                      <a:pt x="40" y="65"/>
                      <a:pt x="40" y="65"/>
                    </a:cubicBezTo>
                    <a:cubicBezTo>
                      <a:pt x="39" y="77"/>
                      <a:pt x="39" y="77"/>
                      <a:pt x="39" y="77"/>
                    </a:cubicBezTo>
                    <a:cubicBezTo>
                      <a:pt x="41" y="87"/>
                      <a:pt x="41" y="87"/>
                      <a:pt x="41" y="87"/>
                    </a:cubicBezTo>
                    <a:cubicBezTo>
                      <a:pt x="49" y="90"/>
                      <a:pt x="49" y="90"/>
                      <a:pt x="49" y="90"/>
                    </a:cubicBezTo>
                    <a:cubicBezTo>
                      <a:pt x="60" y="100"/>
                      <a:pt x="60" y="100"/>
                      <a:pt x="60" y="100"/>
                    </a:cubicBezTo>
                    <a:cubicBezTo>
                      <a:pt x="58" y="105"/>
                      <a:pt x="58" y="105"/>
                      <a:pt x="58" y="105"/>
                    </a:cubicBezTo>
                    <a:cubicBezTo>
                      <a:pt x="60" y="110"/>
                      <a:pt x="60" y="110"/>
                      <a:pt x="60" y="110"/>
                    </a:cubicBezTo>
                    <a:cubicBezTo>
                      <a:pt x="56" y="115"/>
                      <a:pt x="56" y="115"/>
                      <a:pt x="56" y="115"/>
                    </a:cubicBezTo>
                    <a:cubicBezTo>
                      <a:pt x="50" y="115"/>
                      <a:pt x="50" y="115"/>
                      <a:pt x="50" y="115"/>
                    </a:cubicBezTo>
                    <a:cubicBezTo>
                      <a:pt x="46" y="130"/>
                      <a:pt x="46" y="130"/>
                      <a:pt x="46" y="130"/>
                    </a:cubicBezTo>
                    <a:cubicBezTo>
                      <a:pt x="39" y="139"/>
                      <a:pt x="39" y="139"/>
                      <a:pt x="39" y="139"/>
                    </a:cubicBezTo>
                    <a:cubicBezTo>
                      <a:pt x="34" y="141"/>
                      <a:pt x="34" y="141"/>
                      <a:pt x="34" y="141"/>
                    </a:cubicBezTo>
                    <a:cubicBezTo>
                      <a:pt x="31" y="149"/>
                      <a:pt x="31" y="149"/>
                      <a:pt x="31" y="149"/>
                    </a:cubicBezTo>
                    <a:cubicBezTo>
                      <a:pt x="27" y="150"/>
                      <a:pt x="27" y="150"/>
                      <a:pt x="27" y="150"/>
                    </a:cubicBezTo>
                    <a:cubicBezTo>
                      <a:pt x="22" y="154"/>
                      <a:pt x="22" y="154"/>
                      <a:pt x="22" y="154"/>
                    </a:cubicBezTo>
                    <a:cubicBezTo>
                      <a:pt x="19" y="161"/>
                      <a:pt x="19" y="161"/>
                      <a:pt x="19" y="161"/>
                    </a:cubicBezTo>
                    <a:cubicBezTo>
                      <a:pt x="14" y="162"/>
                      <a:pt x="14" y="162"/>
                      <a:pt x="14" y="162"/>
                    </a:cubicBezTo>
                    <a:cubicBezTo>
                      <a:pt x="14" y="168"/>
                      <a:pt x="14" y="168"/>
                      <a:pt x="14" y="168"/>
                    </a:cubicBezTo>
                    <a:cubicBezTo>
                      <a:pt x="7" y="174"/>
                      <a:pt x="7" y="174"/>
                      <a:pt x="7" y="174"/>
                    </a:cubicBezTo>
                    <a:cubicBezTo>
                      <a:pt x="7" y="174"/>
                      <a:pt x="7" y="184"/>
                      <a:pt x="7" y="186"/>
                    </a:cubicBezTo>
                    <a:cubicBezTo>
                      <a:pt x="8" y="189"/>
                      <a:pt x="11" y="200"/>
                      <a:pt x="11" y="200"/>
                    </a:cubicBezTo>
                    <a:cubicBezTo>
                      <a:pt x="14" y="210"/>
                      <a:pt x="14" y="210"/>
                      <a:pt x="14" y="210"/>
                    </a:cubicBezTo>
                    <a:cubicBezTo>
                      <a:pt x="10" y="213"/>
                      <a:pt x="10" y="213"/>
                      <a:pt x="10" y="213"/>
                    </a:cubicBezTo>
                    <a:cubicBezTo>
                      <a:pt x="13" y="232"/>
                      <a:pt x="13" y="232"/>
                      <a:pt x="13" y="232"/>
                    </a:cubicBezTo>
                    <a:cubicBezTo>
                      <a:pt x="18" y="233"/>
                      <a:pt x="18" y="233"/>
                      <a:pt x="18" y="233"/>
                    </a:cubicBezTo>
                    <a:cubicBezTo>
                      <a:pt x="21" y="238"/>
                      <a:pt x="21" y="238"/>
                      <a:pt x="21" y="238"/>
                    </a:cubicBezTo>
                    <a:cubicBezTo>
                      <a:pt x="27" y="238"/>
                      <a:pt x="27" y="238"/>
                      <a:pt x="27" y="238"/>
                    </a:cubicBezTo>
                    <a:cubicBezTo>
                      <a:pt x="29" y="244"/>
                      <a:pt x="29" y="244"/>
                      <a:pt x="29" y="244"/>
                    </a:cubicBezTo>
                    <a:cubicBezTo>
                      <a:pt x="33" y="246"/>
                      <a:pt x="33" y="246"/>
                      <a:pt x="33" y="246"/>
                    </a:cubicBezTo>
                    <a:cubicBezTo>
                      <a:pt x="39" y="243"/>
                      <a:pt x="39" y="243"/>
                      <a:pt x="39" y="243"/>
                    </a:cubicBezTo>
                    <a:cubicBezTo>
                      <a:pt x="42" y="241"/>
                      <a:pt x="42" y="241"/>
                      <a:pt x="42" y="241"/>
                    </a:cubicBezTo>
                    <a:cubicBezTo>
                      <a:pt x="47" y="242"/>
                      <a:pt x="47" y="242"/>
                      <a:pt x="47" y="242"/>
                    </a:cubicBezTo>
                    <a:cubicBezTo>
                      <a:pt x="54" y="238"/>
                      <a:pt x="54" y="238"/>
                      <a:pt x="54" y="238"/>
                    </a:cubicBezTo>
                    <a:cubicBezTo>
                      <a:pt x="62" y="238"/>
                      <a:pt x="62" y="238"/>
                      <a:pt x="62" y="238"/>
                    </a:cubicBezTo>
                    <a:cubicBezTo>
                      <a:pt x="64" y="234"/>
                      <a:pt x="64" y="234"/>
                      <a:pt x="64" y="234"/>
                    </a:cubicBezTo>
                    <a:cubicBezTo>
                      <a:pt x="75" y="232"/>
                      <a:pt x="75" y="232"/>
                      <a:pt x="75" y="232"/>
                    </a:cubicBezTo>
                    <a:cubicBezTo>
                      <a:pt x="78" y="229"/>
                      <a:pt x="78" y="229"/>
                      <a:pt x="78" y="229"/>
                    </a:cubicBezTo>
                    <a:cubicBezTo>
                      <a:pt x="84" y="232"/>
                      <a:pt x="84" y="232"/>
                      <a:pt x="84" y="232"/>
                    </a:cubicBezTo>
                    <a:lnTo>
                      <a:pt x="94"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0" name="Freeform 348"/>
              <p:cNvSpPr/>
              <p:nvPr/>
            </p:nvSpPr>
            <p:spPr bwMode="auto">
              <a:xfrm>
                <a:off x="4967287" y="2555881"/>
                <a:ext cx="103188" cy="88901"/>
              </a:xfrm>
              <a:custGeom>
                <a:avLst/>
                <a:gdLst>
                  <a:gd name="T0" fmla="*/ 103188 w 65"/>
                  <a:gd name="T1" fmla="*/ 85725 h 56"/>
                  <a:gd name="T2" fmla="*/ 74613 w 65"/>
                  <a:gd name="T3" fmla="*/ 88900 h 56"/>
                  <a:gd name="T4" fmla="*/ 61913 w 65"/>
                  <a:gd name="T5" fmla="*/ 82550 h 56"/>
                  <a:gd name="T6" fmla="*/ 53975 w 65"/>
                  <a:gd name="T7" fmla="*/ 73025 h 56"/>
                  <a:gd name="T8" fmla="*/ 42863 w 65"/>
                  <a:gd name="T9" fmla="*/ 69850 h 56"/>
                  <a:gd name="T10" fmla="*/ 25400 w 65"/>
                  <a:gd name="T11" fmla="*/ 73025 h 56"/>
                  <a:gd name="T12" fmla="*/ 20638 w 65"/>
                  <a:gd name="T13" fmla="*/ 63500 h 56"/>
                  <a:gd name="T14" fmla="*/ 7938 w 65"/>
                  <a:gd name="T15" fmla="*/ 58738 h 56"/>
                  <a:gd name="T16" fmla="*/ 9525 w 65"/>
                  <a:gd name="T17" fmla="*/ 39688 h 56"/>
                  <a:gd name="T18" fmla="*/ 0 w 65"/>
                  <a:gd name="T19" fmla="*/ 31750 h 56"/>
                  <a:gd name="T20" fmla="*/ 0 w 65"/>
                  <a:gd name="T21" fmla="*/ 25400 h 56"/>
                  <a:gd name="T22" fmla="*/ 25400 w 65"/>
                  <a:gd name="T23" fmla="*/ 3175 h 56"/>
                  <a:gd name="T24" fmla="*/ 46038 w 65"/>
                  <a:gd name="T25" fmla="*/ 7938 h 56"/>
                  <a:gd name="T26" fmla="*/ 60325 w 65"/>
                  <a:gd name="T27" fmla="*/ 0 h 56"/>
                  <a:gd name="T28" fmla="*/ 69850 w 65"/>
                  <a:gd name="T29" fmla="*/ 1588 h 56"/>
                  <a:gd name="T30" fmla="*/ 101600 w 65"/>
                  <a:gd name="T31" fmla="*/ 7938 h 56"/>
                  <a:gd name="T32" fmla="*/ 95250 w 65"/>
                  <a:gd name="T33" fmla="*/ 46038 h 56"/>
                  <a:gd name="T34" fmla="*/ 103188 w 65"/>
                  <a:gd name="T35" fmla="*/ 66675 h 56"/>
                  <a:gd name="T36" fmla="*/ 103188 w 65"/>
                  <a:gd name="T37" fmla="*/ 85725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5" h="56">
                    <a:moveTo>
                      <a:pt x="65" y="54"/>
                    </a:moveTo>
                    <a:lnTo>
                      <a:pt x="47" y="56"/>
                    </a:lnTo>
                    <a:lnTo>
                      <a:pt x="39" y="52"/>
                    </a:lnTo>
                    <a:lnTo>
                      <a:pt x="34" y="46"/>
                    </a:lnTo>
                    <a:lnTo>
                      <a:pt x="27" y="44"/>
                    </a:lnTo>
                    <a:lnTo>
                      <a:pt x="16" y="46"/>
                    </a:lnTo>
                    <a:lnTo>
                      <a:pt x="13" y="40"/>
                    </a:lnTo>
                    <a:lnTo>
                      <a:pt x="5" y="37"/>
                    </a:lnTo>
                    <a:lnTo>
                      <a:pt x="6" y="25"/>
                    </a:lnTo>
                    <a:lnTo>
                      <a:pt x="0" y="20"/>
                    </a:lnTo>
                    <a:lnTo>
                      <a:pt x="0" y="16"/>
                    </a:lnTo>
                    <a:lnTo>
                      <a:pt x="16" y="2"/>
                    </a:lnTo>
                    <a:lnTo>
                      <a:pt x="29" y="5"/>
                    </a:lnTo>
                    <a:lnTo>
                      <a:pt x="38" y="0"/>
                    </a:lnTo>
                    <a:lnTo>
                      <a:pt x="44" y="1"/>
                    </a:lnTo>
                    <a:lnTo>
                      <a:pt x="64" y="5"/>
                    </a:lnTo>
                    <a:lnTo>
                      <a:pt x="60" y="29"/>
                    </a:lnTo>
                    <a:lnTo>
                      <a:pt x="65" y="42"/>
                    </a:lnTo>
                    <a:lnTo>
                      <a:pt x="65"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1" name="Freeform 349"/>
              <p:cNvSpPr/>
              <p:nvPr/>
            </p:nvSpPr>
            <p:spPr bwMode="auto">
              <a:xfrm>
                <a:off x="4903786" y="2625731"/>
                <a:ext cx="174625" cy="111125"/>
              </a:xfrm>
              <a:custGeom>
                <a:avLst/>
                <a:gdLst>
                  <a:gd name="T0" fmla="*/ 173038 w 110"/>
                  <a:gd name="T1" fmla="*/ 87313 h 70"/>
                  <a:gd name="T2" fmla="*/ 174625 w 110"/>
                  <a:gd name="T3" fmla="*/ 57150 h 70"/>
                  <a:gd name="T4" fmla="*/ 165100 w 110"/>
                  <a:gd name="T5" fmla="*/ 42863 h 70"/>
                  <a:gd name="T6" fmla="*/ 166688 w 110"/>
                  <a:gd name="T7" fmla="*/ 15875 h 70"/>
                  <a:gd name="T8" fmla="*/ 138113 w 110"/>
                  <a:gd name="T9" fmla="*/ 19050 h 70"/>
                  <a:gd name="T10" fmla="*/ 125413 w 110"/>
                  <a:gd name="T11" fmla="*/ 12700 h 70"/>
                  <a:gd name="T12" fmla="*/ 117475 w 110"/>
                  <a:gd name="T13" fmla="*/ 3175 h 70"/>
                  <a:gd name="T14" fmla="*/ 106363 w 110"/>
                  <a:gd name="T15" fmla="*/ 0 h 70"/>
                  <a:gd name="T16" fmla="*/ 88900 w 110"/>
                  <a:gd name="T17" fmla="*/ 3175 h 70"/>
                  <a:gd name="T18" fmla="*/ 88900 w 110"/>
                  <a:gd name="T19" fmla="*/ 6350 h 70"/>
                  <a:gd name="T20" fmla="*/ 92075 w 110"/>
                  <a:gd name="T21" fmla="*/ 19050 h 70"/>
                  <a:gd name="T22" fmla="*/ 85725 w 110"/>
                  <a:gd name="T23" fmla="*/ 47625 h 70"/>
                  <a:gd name="T24" fmla="*/ 71438 w 110"/>
                  <a:gd name="T25" fmla="*/ 50800 h 70"/>
                  <a:gd name="T26" fmla="*/ 55563 w 110"/>
                  <a:gd name="T27" fmla="*/ 30163 h 70"/>
                  <a:gd name="T28" fmla="*/ 47625 w 110"/>
                  <a:gd name="T29" fmla="*/ 15875 h 70"/>
                  <a:gd name="T30" fmla="*/ 30163 w 110"/>
                  <a:gd name="T31" fmla="*/ 22225 h 70"/>
                  <a:gd name="T32" fmla="*/ 14288 w 110"/>
                  <a:gd name="T33" fmla="*/ 26988 h 70"/>
                  <a:gd name="T34" fmla="*/ 15875 w 110"/>
                  <a:gd name="T35" fmla="*/ 50800 h 70"/>
                  <a:gd name="T36" fmla="*/ 4763 w 110"/>
                  <a:gd name="T37" fmla="*/ 65088 h 70"/>
                  <a:gd name="T38" fmla="*/ 0 w 110"/>
                  <a:gd name="T39" fmla="*/ 77788 h 70"/>
                  <a:gd name="T40" fmla="*/ 7938 w 110"/>
                  <a:gd name="T41" fmla="*/ 87313 h 70"/>
                  <a:gd name="T42" fmla="*/ 20638 w 110"/>
                  <a:gd name="T43" fmla="*/ 74613 h 70"/>
                  <a:gd name="T44" fmla="*/ 73025 w 110"/>
                  <a:gd name="T45" fmla="*/ 74613 h 70"/>
                  <a:gd name="T46" fmla="*/ 117475 w 110"/>
                  <a:gd name="T47" fmla="*/ 85725 h 70"/>
                  <a:gd name="T48" fmla="*/ 139700 w 110"/>
                  <a:gd name="T49" fmla="*/ 111125 h 70"/>
                  <a:gd name="T50" fmla="*/ 152400 w 110"/>
                  <a:gd name="T51" fmla="*/ 111125 h 70"/>
                  <a:gd name="T52" fmla="*/ 173038 w 110"/>
                  <a:gd name="T53" fmla="*/ 87313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0" h="70">
                    <a:moveTo>
                      <a:pt x="109" y="55"/>
                    </a:moveTo>
                    <a:lnTo>
                      <a:pt x="110" y="36"/>
                    </a:lnTo>
                    <a:lnTo>
                      <a:pt x="104" y="27"/>
                    </a:lnTo>
                    <a:lnTo>
                      <a:pt x="105" y="10"/>
                    </a:lnTo>
                    <a:lnTo>
                      <a:pt x="87" y="12"/>
                    </a:lnTo>
                    <a:lnTo>
                      <a:pt x="79" y="8"/>
                    </a:lnTo>
                    <a:lnTo>
                      <a:pt x="74" y="2"/>
                    </a:lnTo>
                    <a:lnTo>
                      <a:pt x="67" y="0"/>
                    </a:lnTo>
                    <a:lnTo>
                      <a:pt x="56" y="2"/>
                    </a:lnTo>
                    <a:lnTo>
                      <a:pt x="56" y="4"/>
                    </a:lnTo>
                    <a:lnTo>
                      <a:pt x="58" y="12"/>
                    </a:lnTo>
                    <a:lnTo>
                      <a:pt x="54" y="30"/>
                    </a:lnTo>
                    <a:lnTo>
                      <a:pt x="45" y="32"/>
                    </a:lnTo>
                    <a:lnTo>
                      <a:pt x="35" y="19"/>
                    </a:lnTo>
                    <a:lnTo>
                      <a:pt x="30" y="10"/>
                    </a:lnTo>
                    <a:lnTo>
                      <a:pt x="19" y="14"/>
                    </a:lnTo>
                    <a:lnTo>
                      <a:pt x="9" y="17"/>
                    </a:lnTo>
                    <a:lnTo>
                      <a:pt x="10" y="32"/>
                    </a:lnTo>
                    <a:lnTo>
                      <a:pt x="3" y="41"/>
                    </a:lnTo>
                    <a:lnTo>
                      <a:pt x="0" y="49"/>
                    </a:lnTo>
                    <a:lnTo>
                      <a:pt x="5" y="55"/>
                    </a:lnTo>
                    <a:lnTo>
                      <a:pt x="13" y="47"/>
                    </a:lnTo>
                    <a:lnTo>
                      <a:pt x="46" y="47"/>
                    </a:lnTo>
                    <a:lnTo>
                      <a:pt x="74" y="54"/>
                    </a:lnTo>
                    <a:lnTo>
                      <a:pt x="88" y="70"/>
                    </a:lnTo>
                    <a:lnTo>
                      <a:pt x="96" y="70"/>
                    </a:lnTo>
                    <a:lnTo>
                      <a:pt x="109"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2" name="Freeform 350"/>
              <p:cNvSpPr/>
              <p:nvPr/>
            </p:nvSpPr>
            <p:spPr bwMode="auto">
              <a:xfrm>
                <a:off x="6537322" y="2873382"/>
                <a:ext cx="793749" cy="374650"/>
              </a:xfrm>
              <a:custGeom>
                <a:avLst/>
                <a:gdLst>
                  <a:gd name="T0" fmla="*/ 28575 w 500"/>
                  <a:gd name="T1" fmla="*/ 158750 h 236"/>
                  <a:gd name="T2" fmla="*/ 95250 w 500"/>
                  <a:gd name="T3" fmla="*/ 212725 h 236"/>
                  <a:gd name="T4" fmla="*/ 95250 w 500"/>
                  <a:gd name="T5" fmla="*/ 255588 h 236"/>
                  <a:gd name="T6" fmla="*/ 207963 w 500"/>
                  <a:gd name="T7" fmla="*/ 300038 h 236"/>
                  <a:gd name="T8" fmla="*/ 222250 w 500"/>
                  <a:gd name="T9" fmla="*/ 349250 h 236"/>
                  <a:gd name="T10" fmla="*/ 257175 w 500"/>
                  <a:gd name="T11" fmla="*/ 339725 h 236"/>
                  <a:gd name="T12" fmla="*/ 277813 w 500"/>
                  <a:gd name="T13" fmla="*/ 344488 h 236"/>
                  <a:gd name="T14" fmla="*/ 349250 w 500"/>
                  <a:gd name="T15" fmla="*/ 339725 h 236"/>
                  <a:gd name="T16" fmla="*/ 404813 w 500"/>
                  <a:gd name="T17" fmla="*/ 365125 h 236"/>
                  <a:gd name="T18" fmla="*/ 441325 w 500"/>
                  <a:gd name="T19" fmla="*/ 371475 h 236"/>
                  <a:gd name="T20" fmla="*/ 500063 w 500"/>
                  <a:gd name="T21" fmla="*/ 358775 h 236"/>
                  <a:gd name="T22" fmla="*/ 554038 w 500"/>
                  <a:gd name="T23" fmla="*/ 339725 h 236"/>
                  <a:gd name="T24" fmla="*/ 596900 w 500"/>
                  <a:gd name="T25" fmla="*/ 312738 h 236"/>
                  <a:gd name="T26" fmla="*/ 588963 w 500"/>
                  <a:gd name="T27" fmla="*/ 284163 h 236"/>
                  <a:gd name="T28" fmla="*/ 642938 w 500"/>
                  <a:gd name="T29" fmla="*/ 265113 h 236"/>
                  <a:gd name="T30" fmla="*/ 685800 w 500"/>
                  <a:gd name="T31" fmla="*/ 249238 h 236"/>
                  <a:gd name="T32" fmla="*/ 709613 w 500"/>
                  <a:gd name="T33" fmla="*/ 212725 h 236"/>
                  <a:gd name="T34" fmla="*/ 731838 w 500"/>
                  <a:gd name="T35" fmla="*/ 219075 h 236"/>
                  <a:gd name="T36" fmla="*/ 746125 w 500"/>
                  <a:gd name="T37" fmla="*/ 200025 h 236"/>
                  <a:gd name="T38" fmla="*/ 782638 w 500"/>
                  <a:gd name="T39" fmla="*/ 203200 h 236"/>
                  <a:gd name="T40" fmla="*/ 782638 w 500"/>
                  <a:gd name="T41" fmla="*/ 168275 h 236"/>
                  <a:gd name="T42" fmla="*/ 731838 w 500"/>
                  <a:gd name="T43" fmla="*/ 171450 h 236"/>
                  <a:gd name="T44" fmla="*/ 703263 w 500"/>
                  <a:gd name="T45" fmla="*/ 171450 h 236"/>
                  <a:gd name="T46" fmla="*/ 692150 w 500"/>
                  <a:gd name="T47" fmla="*/ 147638 h 236"/>
                  <a:gd name="T48" fmla="*/ 720725 w 500"/>
                  <a:gd name="T49" fmla="*/ 96838 h 236"/>
                  <a:gd name="T50" fmla="*/ 695325 w 500"/>
                  <a:gd name="T51" fmla="*/ 90488 h 236"/>
                  <a:gd name="T52" fmla="*/ 647700 w 500"/>
                  <a:gd name="T53" fmla="*/ 66675 h 236"/>
                  <a:gd name="T54" fmla="*/ 606425 w 500"/>
                  <a:gd name="T55" fmla="*/ 107950 h 236"/>
                  <a:gd name="T56" fmla="*/ 544513 w 500"/>
                  <a:gd name="T57" fmla="*/ 112713 h 236"/>
                  <a:gd name="T58" fmla="*/ 501650 w 500"/>
                  <a:gd name="T59" fmla="*/ 90488 h 236"/>
                  <a:gd name="T60" fmla="*/ 433388 w 500"/>
                  <a:gd name="T61" fmla="*/ 58738 h 236"/>
                  <a:gd name="T62" fmla="*/ 344488 w 500"/>
                  <a:gd name="T63" fmla="*/ 17463 h 236"/>
                  <a:gd name="T64" fmla="*/ 268288 w 500"/>
                  <a:gd name="T65" fmla="*/ 20638 h 236"/>
                  <a:gd name="T66" fmla="*/ 258763 w 500"/>
                  <a:gd name="T67" fmla="*/ 60325 h 236"/>
                  <a:gd name="T68" fmla="*/ 223838 w 500"/>
                  <a:gd name="T69" fmla="*/ 88900 h 236"/>
                  <a:gd name="T70" fmla="*/ 204788 w 500"/>
                  <a:gd name="T71" fmla="*/ 76200 h 236"/>
                  <a:gd name="T72" fmla="*/ 190500 w 500"/>
                  <a:gd name="T73" fmla="*/ 90488 h 236"/>
                  <a:gd name="T74" fmla="*/ 138113 w 500"/>
                  <a:gd name="T75" fmla="*/ 63500 h 236"/>
                  <a:gd name="T76" fmla="*/ 103188 w 500"/>
                  <a:gd name="T77" fmla="*/ 50800 h 236"/>
                  <a:gd name="T78" fmla="*/ 71438 w 500"/>
                  <a:gd name="T79" fmla="*/ 68263 h 236"/>
                  <a:gd name="T80" fmla="*/ 7938 w 500"/>
                  <a:gd name="T81" fmla="*/ 103188 h 236"/>
                  <a:gd name="T82" fmla="*/ 0 w 500"/>
                  <a:gd name="T83" fmla="*/ 117475 h 2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00" h="236">
                    <a:moveTo>
                      <a:pt x="0" y="74"/>
                    </a:moveTo>
                    <a:lnTo>
                      <a:pt x="18" y="100"/>
                    </a:lnTo>
                    <a:lnTo>
                      <a:pt x="36" y="100"/>
                    </a:lnTo>
                    <a:lnTo>
                      <a:pt x="60" y="134"/>
                    </a:lnTo>
                    <a:lnTo>
                      <a:pt x="50" y="147"/>
                    </a:lnTo>
                    <a:lnTo>
                      <a:pt x="60" y="161"/>
                    </a:lnTo>
                    <a:lnTo>
                      <a:pt x="79" y="166"/>
                    </a:lnTo>
                    <a:lnTo>
                      <a:pt x="131" y="189"/>
                    </a:lnTo>
                    <a:lnTo>
                      <a:pt x="130" y="205"/>
                    </a:lnTo>
                    <a:lnTo>
                      <a:pt x="140" y="220"/>
                    </a:lnTo>
                    <a:lnTo>
                      <a:pt x="155" y="221"/>
                    </a:lnTo>
                    <a:lnTo>
                      <a:pt x="162" y="214"/>
                    </a:lnTo>
                    <a:lnTo>
                      <a:pt x="166" y="213"/>
                    </a:lnTo>
                    <a:lnTo>
                      <a:pt x="175" y="217"/>
                    </a:lnTo>
                    <a:lnTo>
                      <a:pt x="195" y="213"/>
                    </a:lnTo>
                    <a:lnTo>
                      <a:pt x="220" y="214"/>
                    </a:lnTo>
                    <a:lnTo>
                      <a:pt x="237" y="228"/>
                    </a:lnTo>
                    <a:lnTo>
                      <a:pt x="255" y="230"/>
                    </a:lnTo>
                    <a:lnTo>
                      <a:pt x="268" y="236"/>
                    </a:lnTo>
                    <a:lnTo>
                      <a:pt x="278" y="234"/>
                    </a:lnTo>
                    <a:lnTo>
                      <a:pt x="302" y="221"/>
                    </a:lnTo>
                    <a:lnTo>
                      <a:pt x="315" y="226"/>
                    </a:lnTo>
                    <a:lnTo>
                      <a:pt x="329" y="223"/>
                    </a:lnTo>
                    <a:lnTo>
                      <a:pt x="349" y="214"/>
                    </a:lnTo>
                    <a:lnTo>
                      <a:pt x="361" y="200"/>
                    </a:lnTo>
                    <a:lnTo>
                      <a:pt x="376" y="197"/>
                    </a:lnTo>
                    <a:lnTo>
                      <a:pt x="381" y="186"/>
                    </a:lnTo>
                    <a:lnTo>
                      <a:pt x="371" y="179"/>
                    </a:lnTo>
                    <a:lnTo>
                      <a:pt x="382" y="161"/>
                    </a:lnTo>
                    <a:lnTo>
                      <a:pt x="405" y="167"/>
                    </a:lnTo>
                    <a:lnTo>
                      <a:pt x="424" y="149"/>
                    </a:lnTo>
                    <a:lnTo>
                      <a:pt x="432" y="157"/>
                    </a:lnTo>
                    <a:lnTo>
                      <a:pt x="441" y="154"/>
                    </a:lnTo>
                    <a:lnTo>
                      <a:pt x="447" y="134"/>
                    </a:lnTo>
                    <a:lnTo>
                      <a:pt x="455" y="130"/>
                    </a:lnTo>
                    <a:lnTo>
                      <a:pt x="461" y="138"/>
                    </a:lnTo>
                    <a:lnTo>
                      <a:pt x="472" y="134"/>
                    </a:lnTo>
                    <a:lnTo>
                      <a:pt x="470" y="126"/>
                    </a:lnTo>
                    <a:lnTo>
                      <a:pt x="483" y="125"/>
                    </a:lnTo>
                    <a:lnTo>
                      <a:pt x="493" y="128"/>
                    </a:lnTo>
                    <a:lnTo>
                      <a:pt x="500" y="124"/>
                    </a:lnTo>
                    <a:lnTo>
                      <a:pt x="493" y="106"/>
                    </a:lnTo>
                    <a:lnTo>
                      <a:pt x="468" y="98"/>
                    </a:lnTo>
                    <a:lnTo>
                      <a:pt x="461" y="108"/>
                    </a:lnTo>
                    <a:lnTo>
                      <a:pt x="449" y="102"/>
                    </a:lnTo>
                    <a:lnTo>
                      <a:pt x="443" y="108"/>
                    </a:lnTo>
                    <a:lnTo>
                      <a:pt x="435" y="102"/>
                    </a:lnTo>
                    <a:lnTo>
                      <a:pt x="436" y="93"/>
                    </a:lnTo>
                    <a:lnTo>
                      <a:pt x="443" y="84"/>
                    </a:lnTo>
                    <a:lnTo>
                      <a:pt x="454" y="61"/>
                    </a:lnTo>
                    <a:lnTo>
                      <a:pt x="456" y="55"/>
                    </a:lnTo>
                    <a:lnTo>
                      <a:pt x="438" y="57"/>
                    </a:lnTo>
                    <a:lnTo>
                      <a:pt x="422" y="45"/>
                    </a:lnTo>
                    <a:lnTo>
                      <a:pt x="408" y="42"/>
                    </a:lnTo>
                    <a:lnTo>
                      <a:pt x="400" y="55"/>
                    </a:lnTo>
                    <a:lnTo>
                      <a:pt x="382" y="68"/>
                    </a:lnTo>
                    <a:lnTo>
                      <a:pt x="366" y="66"/>
                    </a:lnTo>
                    <a:lnTo>
                      <a:pt x="343" y="71"/>
                    </a:lnTo>
                    <a:lnTo>
                      <a:pt x="336" y="65"/>
                    </a:lnTo>
                    <a:lnTo>
                      <a:pt x="316" y="57"/>
                    </a:lnTo>
                    <a:lnTo>
                      <a:pt x="313" y="48"/>
                    </a:lnTo>
                    <a:lnTo>
                      <a:pt x="273" y="37"/>
                    </a:lnTo>
                    <a:lnTo>
                      <a:pt x="242" y="47"/>
                    </a:lnTo>
                    <a:lnTo>
                      <a:pt x="217" y="11"/>
                    </a:lnTo>
                    <a:lnTo>
                      <a:pt x="178" y="0"/>
                    </a:lnTo>
                    <a:lnTo>
                      <a:pt x="169" y="13"/>
                    </a:lnTo>
                    <a:lnTo>
                      <a:pt x="157" y="24"/>
                    </a:lnTo>
                    <a:lnTo>
                      <a:pt x="163" y="38"/>
                    </a:lnTo>
                    <a:lnTo>
                      <a:pt x="162" y="55"/>
                    </a:lnTo>
                    <a:lnTo>
                      <a:pt x="141" y="56"/>
                    </a:lnTo>
                    <a:lnTo>
                      <a:pt x="140" y="48"/>
                    </a:lnTo>
                    <a:lnTo>
                      <a:pt x="129" y="48"/>
                    </a:lnTo>
                    <a:lnTo>
                      <a:pt x="125" y="57"/>
                    </a:lnTo>
                    <a:lnTo>
                      <a:pt x="120" y="57"/>
                    </a:lnTo>
                    <a:lnTo>
                      <a:pt x="101" y="40"/>
                    </a:lnTo>
                    <a:lnTo>
                      <a:pt x="87" y="40"/>
                    </a:lnTo>
                    <a:lnTo>
                      <a:pt x="74" y="32"/>
                    </a:lnTo>
                    <a:lnTo>
                      <a:pt x="65" y="32"/>
                    </a:lnTo>
                    <a:lnTo>
                      <a:pt x="52" y="42"/>
                    </a:lnTo>
                    <a:lnTo>
                      <a:pt x="45" y="43"/>
                    </a:lnTo>
                    <a:lnTo>
                      <a:pt x="32" y="60"/>
                    </a:lnTo>
                    <a:lnTo>
                      <a:pt x="5" y="65"/>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3" name="Freeform 351"/>
              <p:cNvSpPr/>
              <p:nvPr/>
            </p:nvSpPr>
            <p:spPr bwMode="auto">
              <a:xfrm>
                <a:off x="5359399" y="3194058"/>
                <a:ext cx="176213" cy="84138"/>
              </a:xfrm>
              <a:custGeom>
                <a:avLst/>
                <a:gdLst>
                  <a:gd name="T0" fmla="*/ 80963 w 111"/>
                  <a:gd name="T1" fmla="*/ 63500 h 53"/>
                  <a:gd name="T2" fmla="*/ 65088 w 111"/>
                  <a:gd name="T3" fmla="*/ 63500 h 53"/>
                  <a:gd name="T4" fmla="*/ 46038 w 111"/>
                  <a:gd name="T5" fmla="*/ 58738 h 53"/>
                  <a:gd name="T6" fmla="*/ 49213 w 111"/>
                  <a:gd name="T7" fmla="*/ 50800 h 53"/>
                  <a:gd name="T8" fmla="*/ 41275 w 111"/>
                  <a:gd name="T9" fmla="*/ 38100 h 53"/>
                  <a:gd name="T10" fmla="*/ 38100 w 111"/>
                  <a:gd name="T11" fmla="*/ 25400 h 53"/>
                  <a:gd name="T12" fmla="*/ 31750 w 111"/>
                  <a:gd name="T13" fmla="*/ 17463 h 53"/>
                  <a:gd name="T14" fmla="*/ 19050 w 111"/>
                  <a:gd name="T15" fmla="*/ 15875 h 53"/>
                  <a:gd name="T16" fmla="*/ 0 w 111"/>
                  <a:gd name="T17" fmla="*/ 0 h 53"/>
                  <a:gd name="T18" fmla="*/ 31750 w 111"/>
                  <a:gd name="T19" fmla="*/ 7938 h 53"/>
                  <a:gd name="T20" fmla="*/ 68263 w 111"/>
                  <a:gd name="T21" fmla="*/ 14288 h 53"/>
                  <a:gd name="T22" fmla="*/ 80963 w 111"/>
                  <a:gd name="T23" fmla="*/ 9525 h 53"/>
                  <a:gd name="T24" fmla="*/ 115888 w 111"/>
                  <a:gd name="T25" fmla="*/ 25400 h 53"/>
                  <a:gd name="T26" fmla="*/ 147638 w 111"/>
                  <a:gd name="T27" fmla="*/ 44450 h 53"/>
                  <a:gd name="T28" fmla="*/ 155575 w 111"/>
                  <a:gd name="T29" fmla="*/ 44450 h 53"/>
                  <a:gd name="T30" fmla="*/ 168275 w 111"/>
                  <a:gd name="T31" fmla="*/ 58738 h 53"/>
                  <a:gd name="T32" fmla="*/ 176213 w 111"/>
                  <a:gd name="T33" fmla="*/ 77788 h 53"/>
                  <a:gd name="T34" fmla="*/ 174625 w 111"/>
                  <a:gd name="T35" fmla="*/ 84138 h 53"/>
                  <a:gd name="T36" fmla="*/ 138113 w 111"/>
                  <a:gd name="T37" fmla="*/ 82550 h 53"/>
                  <a:gd name="T38" fmla="*/ 111125 w 111"/>
                  <a:gd name="T39" fmla="*/ 74613 h 53"/>
                  <a:gd name="T40" fmla="*/ 80963 w 111"/>
                  <a:gd name="T41" fmla="*/ 6350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0" h="52">
                    <a:moveTo>
                      <a:pt x="51" y="40"/>
                    </a:moveTo>
                    <a:lnTo>
                      <a:pt x="41" y="40"/>
                    </a:lnTo>
                    <a:lnTo>
                      <a:pt x="29" y="37"/>
                    </a:lnTo>
                    <a:lnTo>
                      <a:pt x="31" y="32"/>
                    </a:lnTo>
                    <a:lnTo>
                      <a:pt x="26" y="24"/>
                    </a:lnTo>
                    <a:lnTo>
                      <a:pt x="24" y="16"/>
                    </a:lnTo>
                    <a:lnTo>
                      <a:pt x="20" y="11"/>
                    </a:lnTo>
                    <a:lnTo>
                      <a:pt x="12" y="10"/>
                    </a:lnTo>
                    <a:lnTo>
                      <a:pt x="0" y="0"/>
                    </a:lnTo>
                    <a:lnTo>
                      <a:pt x="20" y="5"/>
                    </a:lnTo>
                    <a:lnTo>
                      <a:pt x="43" y="9"/>
                    </a:lnTo>
                    <a:lnTo>
                      <a:pt x="51" y="6"/>
                    </a:lnTo>
                    <a:lnTo>
                      <a:pt x="73" y="16"/>
                    </a:lnTo>
                    <a:lnTo>
                      <a:pt x="93" y="28"/>
                    </a:lnTo>
                    <a:lnTo>
                      <a:pt x="98" y="28"/>
                    </a:lnTo>
                    <a:lnTo>
                      <a:pt x="106" y="37"/>
                    </a:lnTo>
                    <a:lnTo>
                      <a:pt x="111" y="49"/>
                    </a:lnTo>
                    <a:lnTo>
                      <a:pt x="110" y="53"/>
                    </a:lnTo>
                    <a:lnTo>
                      <a:pt x="87" y="52"/>
                    </a:lnTo>
                    <a:lnTo>
                      <a:pt x="70" y="47"/>
                    </a:lnTo>
                    <a:lnTo>
                      <a:pt x="51"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4" name="Freeform 352"/>
              <p:cNvSpPr/>
              <p:nvPr/>
            </p:nvSpPr>
            <p:spPr bwMode="auto">
              <a:xfrm>
                <a:off x="5037137" y="3244857"/>
                <a:ext cx="446088" cy="200026"/>
              </a:xfrm>
              <a:custGeom>
                <a:avLst/>
                <a:gdLst>
                  <a:gd name="T0" fmla="*/ 431800 w 281"/>
                  <a:gd name="T1" fmla="*/ 84138 h 126"/>
                  <a:gd name="T2" fmla="*/ 444500 w 281"/>
                  <a:gd name="T3" fmla="*/ 153988 h 126"/>
                  <a:gd name="T4" fmla="*/ 419100 w 281"/>
                  <a:gd name="T5" fmla="*/ 144463 h 126"/>
                  <a:gd name="T6" fmla="*/ 382588 w 281"/>
                  <a:gd name="T7" fmla="*/ 153988 h 126"/>
                  <a:gd name="T8" fmla="*/ 354013 w 281"/>
                  <a:gd name="T9" fmla="*/ 149225 h 126"/>
                  <a:gd name="T10" fmla="*/ 296863 w 281"/>
                  <a:gd name="T11" fmla="*/ 163513 h 126"/>
                  <a:gd name="T12" fmla="*/ 247650 w 281"/>
                  <a:gd name="T13" fmla="*/ 169863 h 126"/>
                  <a:gd name="T14" fmla="*/ 228600 w 281"/>
                  <a:gd name="T15" fmla="*/ 200025 h 126"/>
                  <a:gd name="T16" fmla="*/ 231775 w 281"/>
                  <a:gd name="T17" fmla="*/ 177800 h 126"/>
                  <a:gd name="T18" fmla="*/ 204788 w 281"/>
                  <a:gd name="T19" fmla="*/ 168275 h 126"/>
                  <a:gd name="T20" fmla="*/ 188913 w 281"/>
                  <a:gd name="T21" fmla="*/ 176213 h 126"/>
                  <a:gd name="T22" fmla="*/ 160338 w 281"/>
                  <a:gd name="T23" fmla="*/ 185738 h 126"/>
                  <a:gd name="T24" fmla="*/ 120650 w 281"/>
                  <a:gd name="T25" fmla="*/ 165100 h 126"/>
                  <a:gd name="T26" fmla="*/ 101600 w 281"/>
                  <a:gd name="T27" fmla="*/ 168275 h 126"/>
                  <a:gd name="T28" fmla="*/ 88900 w 281"/>
                  <a:gd name="T29" fmla="*/ 176213 h 126"/>
                  <a:gd name="T30" fmla="*/ 63500 w 281"/>
                  <a:gd name="T31" fmla="*/ 171450 h 126"/>
                  <a:gd name="T32" fmla="*/ 49213 w 281"/>
                  <a:gd name="T33" fmla="*/ 177800 h 126"/>
                  <a:gd name="T34" fmla="*/ 33338 w 281"/>
                  <a:gd name="T35" fmla="*/ 190500 h 126"/>
                  <a:gd name="T36" fmla="*/ 39688 w 281"/>
                  <a:gd name="T37" fmla="*/ 176213 h 126"/>
                  <a:gd name="T38" fmla="*/ 34925 w 281"/>
                  <a:gd name="T39" fmla="*/ 158750 h 126"/>
                  <a:gd name="T40" fmla="*/ 19050 w 281"/>
                  <a:gd name="T41" fmla="*/ 168275 h 126"/>
                  <a:gd name="T42" fmla="*/ 26988 w 281"/>
                  <a:gd name="T43" fmla="*/ 155575 h 126"/>
                  <a:gd name="T44" fmla="*/ 22225 w 281"/>
                  <a:gd name="T45" fmla="*/ 147638 h 126"/>
                  <a:gd name="T46" fmla="*/ 17463 w 281"/>
                  <a:gd name="T47" fmla="*/ 125413 h 126"/>
                  <a:gd name="T48" fmla="*/ 0 w 281"/>
                  <a:gd name="T49" fmla="*/ 119063 h 126"/>
                  <a:gd name="T50" fmla="*/ 12700 w 281"/>
                  <a:gd name="T51" fmla="*/ 114300 h 126"/>
                  <a:gd name="T52" fmla="*/ 14288 w 281"/>
                  <a:gd name="T53" fmla="*/ 100013 h 126"/>
                  <a:gd name="T54" fmla="*/ 14288 w 281"/>
                  <a:gd name="T55" fmla="*/ 82550 h 126"/>
                  <a:gd name="T56" fmla="*/ 0 w 281"/>
                  <a:gd name="T57" fmla="*/ 76200 h 126"/>
                  <a:gd name="T58" fmla="*/ 22225 w 281"/>
                  <a:gd name="T59" fmla="*/ 52388 h 126"/>
                  <a:gd name="T60" fmla="*/ 49213 w 281"/>
                  <a:gd name="T61" fmla="*/ 47625 h 126"/>
                  <a:gd name="T62" fmla="*/ 79375 w 281"/>
                  <a:gd name="T63" fmla="*/ 46038 h 126"/>
                  <a:gd name="T64" fmla="*/ 69850 w 281"/>
                  <a:gd name="T65" fmla="*/ 36513 h 126"/>
                  <a:gd name="T66" fmla="*/ 79375 w 281"/>
                  <a:gd name="T67" fmla="*/ 22225 h 126"/>
                  <a:gd name="T68" fmla="*/ 112713 w 281"/>
                  <a:gd name="T69" fmla="*/ 25400 h 126"/>
                  <a:gd name="T70" fmla="*/ 166688 w 281"/>
                  <a:gd name="T71" fmla="*/ 0 h 126"/>
                  <a:gd name="T72" fmla="*/ 204788 w 281"/>
                  <a:gd name="T73" fmla="*/ 0 h 126"/>
                  <a:gd name="T74" fmla="*/ 233363 w 281"/>
                  <a:gd name="T75" fmla="*/ 11113 h 126"/>
                  <a:gd name="T76" fmla="*/ 265113 w 281"/>
                  <a:gd name="T77" fmla="*/ 26988 h 126"/>
                  <a:gd name="T78" fmla="*/ 301625 w 281"/>
                  <a:gd name="T79" fmla="*/ 30163 h 126"/>
                  <a:gd name="T80" fmla="*/ 338138 w 281"/>
                  <a:gd name="T81" fmla="*/ 33338 h 126"/>
                  <a:gd name="T82" fmla="*/ 368300 w 281"/>
                  <a:gd name="T83" fmla="*/ 7938 h 126"/>
                  <a:gd name="T84" fmla="*/ 403225 w 281"/>
                  <a:gd name="T85" fmla="*/ 12700 h 126"/>
                  <a:gd name="T86" fmla="*/ 425450 w 281"/>
                  <a:gd name="T87" fmla="*/ 55563 h 126"/>
                  <a:gd name="T88" fmla="*/ 444500 w 281"/>
                  <a:gd name="T89" fmla="*/ 74613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1" h="125">
                    <a:moveTo>
                      <a:pt x="280" y="47"/>
                    </a:moveTo>
                    <a:lnTo>
                      <a:pt x="272" y="53"/>
                    </a:lnTo>
                    <a:lnTo>
                      <a:pt x="281" y="84"/>
                    </a:lnTo>
                    <a:lnTo>
                      <a:pt x="280" y="97"/>
                    </a:lnTo>
                    <a:lnTo>
                      <a:pt x="269" y="98"/>
                    </a:lnTo>
                    <a:lnTo>
                      <a:pt x="264" y="91"/>
                    </a:lnTo>
                    <a:lnTo>
                      <a:pt x="253" y="89"/>
                    </a:lnTo>
                    <a:lnTo>
                      <a:pt x="241" y="97"/>
                    </a:lnTo>
                    <a:lnTo>
                      <a:pt x="237" y="91"/>
                    </a:lnTo>
                    <a:lnTo>
                      <a:pt x="223" y="94"/>
                    </a:lnTo>
                    <a:lnTo>
                      <a:pt x="204" y="100"/>
                    </a:lnTo>
                    <a:lnTo>
                      <a:pt x="187" y="103"/>
                    </a:lnTo>
                    <a:lnTo>
                      <a:pt x="179" y="102"/>
                    </a:lnTo>
                    <a:lnTo>
                      <a:pt x="156" y="107"/>
                    </a:lnTo>
                    <a:lnTo>
                      <a:pt x="155" y="116"/>
                    </a:lnTo>
                    <a:lnTo>
                      <a:pt x="144" y="126"/>
                    </a:lnTo>
                    <a:lnTo>
                      <a:pt x="146" y="120"/>
                    </a:lnTo>
                    <a:lnTo>
                      <a:pt x="146" y="112"/>
                    </a:lnTo>
                    <a:lnTo>
                      <a:pt x="146" y="106"/>
                    </a:lnTo>
                    <a:lnTo>
                      <a:pt x="129" y="106"/>
                    </a:lnTo>
                    <a:lnTo>
                      <a:pt x="125" y="108"/>
                    </a:lnTo>
                    <a:lnTo>
                      <a:pt x="119" y="111"/>
                    </a:lnTo>
                    <a:lnTo>
                      <a:pt x="114" y="113"/>
                    </a:lnTo>
                    <a:lnTo>
                      <a:pt x="101" y="117"/>
                    </a:lnTo>
                    <a:lnTo>
                      <a:pt x="92" y="116"/>
                    </a:lnTo>
                    <a:lnTo>
                      <a:pt x="76" y="104"/>
                    </a:lnTo>
                    <a:lnTo>
                      <a:pt x="71" y="100"/>
                    </a:lnTo>
                    <a:lnTo>
                      <a:pt x="64" y="106"/>
                    </a:lnTo>
                    <a:lnTo>
                      <a:pt x="64" y="111"/>
                    </a:lnTo>
                    <a:lnTo>
                      <a:pt x="56" y="111"/>
                    </a:lnTo>
                    <a:lnTo>
                      <a:pt x="45" y="116"/>
                    </a:lnTo>
                    <a:lnTo>
                      <a:pt x="40" y="108"/>
                    </a:lnTo>
                    <a:lnTo>
                      <a:pt x="36" y="107"/>
                    </a:lnTo>
                    <a:lnTo>
                      <a:pt x="31" y="112"/>
                    </a:lnTo>
                    <a:lnTo>
                      <a:pt x="27" y="117"/>
                    </a:lnTo>
                    <a:lnTo>
                      <a:pt x="21" y="120"/>
                    </a:lnTo>
                    <a:lnTo>
                      <a:pt x="20" y="116"/>
                    </a:lnTo>
                    <a:lnTo>
                      <a:pt x="25" y="111"/>
                    </a:lnTo>
                    <a:lnTo>
                      <a:pt x="26" y="104"/>
                    </a:lnTo>
                    <a:lnTo>
                      <a:pt x="22" y="100"/>
                    </a:lnTo>
                    <a:lnTo>
                      <a:pt x="16" y="104"/>
                    </a:lnTo>
                    <a:lnTo>
                      <a:pt x="12" y="106"/>
                    </a:lnTo>
                    <a:lnTo>
                      <a:pt x="12" y="100"/>
                    </a:lnTo>
                    <a:lnTo>
                      <a:pt x="17" y="98"/>
                    </a:lnTo>
                    <a:lnTo>
                      <a:pt x="20" y="95"/>
                    </a:lnTo>
                    <a:lnTo>
                      <a:pt x="14" y="93"/>
                    </a:lnTo>
                    <a:lnTo>
                      <a:pt x="14" y="84"/>
                    </a:lnTo>
                    <a:lnTo>
                      <a:pt x="11" y="79"/>
                    </a:lnTo>
                    <a:lnTo>
                      <a:pt x="4" y="79"/>
                    </a:lnTo>
                    <a:lnTo>
                      <a:pt x="0" y="75"/>
                    </a:lnTo>
                    <a:lnTo>
                      <a:pt x="0" y="71"/>
                    </a:lnTo>
                    <a:lnTo>
                      <a:pt x="8" y="72"/>
                    </a:lnTo>
                    <a:lnTo>
                      <a:pt x="9" y="68"/>
                    </a:lnTo>
                    <a:lnTo>
                      <a:pt x="9" y="63"/>
                    </a:lnTo>
                    <a:lnTo>
                      <a:pt x="7" y="56"/>
                    </a:lnTo>
                    <a:lnTo>
                      <a:pt x="9" y="52"/>
                    </a:lnTo>
                    <a:lnTo>
                      <a:pt x="2" y="52"/>
                    </a:lnTo>
                    <a:lnTo>
                      <a:pt x="0" y="48"/>
                    </a:lnTo>
                    <a:lnTo>
                      <a:pt x="7" y="38"/>
                    </a:lnTo>
                    <a:lnTo>
                      <a:pt x="14" y="33"/>
                    </a:lnTo>
                    <a:lnTo>
                      <a:pt x="22" y="33"/>
                    </a:lnTo>
                    <a:lnTo>
                      <a:pt x="31" y="30"/>
                    </a:lnTo>
                    <a:lnTo>
                      <a:pt x="41" y="33"/>
                    </a:lnTo>
                    <a:lnTo>
                      <a:pt x="50" y="29"/>
                    </a:lnTo>
                    <a:lnTo>
                      <a:pt x="51" y="25"/>
                    </a:lnTo>
                    <a:lnTo>
                      <a:pt x="44" y="23"/>
                    </a:lnTo>
                    <a:lnTo>
                      <a:pt x="44" y="16"/>
                    </a:lnTo>
                    <a:lnTo>
                      <a:pt x="50" y="14"/>
                    </a:lnTo>
                    <a:lnTo>
                      <a:pt x="64" y="14"/>
                    </a:lnTo>
                    <a:lnTo>
                      <a:pt x="71" y="16"/>
                    </a:lnTo>
                    <a:lnTo>
                      <a:pt x="85" y="7"/>
                    </a:lnTo>
                    <a:lnTo>
                      <a:pt x="105" y="0"/>
                    </a:lnTo>
                    <a:lnTo>
                      <a:pt x="122" y="2"/>
                    </a:lnTo>
                    <a:lnTo>
                      <a:pt x="129" y="0"/>
                    </a:lnTo>
                    <a:lnTo>
                      <a:pt x="136" y="8"/>
                    </a:lnTo>
                    <a:lnTo>
                      <a:pt x="147" y="7"/>
                    </a:lnTo>
                    <a:lnTo>
                      <a:pt x="160" y="17"/>
                    </a:lnTo>
                    <a:lnTo>
                      <a:pt x="167" y="17"/>
                    </a:lnTo>
                    <a:lnTo>
                      <a:pt x="180" y="23"/>
                    </a:lnTo>
                    <a:lnTo>
                      <a:pt x="190" y="19"/>
                    </a:lnTo>
                    <a:lnTo>
                      <a:pt x="202" y="21"/>
                    </a:lnTo>
                    <a:lnTo>
                      <a:pt x="213" y="21"/>
                    </a:lnTo>
                    <a:lnTo>
                      <a:pt x="231" y="12"/>
                    </a:lnTo>
                    <a:lnTo>
                      <a:pt x="232" y="5"/>
                    </a:lnTo>
                    <a:lnTo>
                      <a:pt x="244" y="8"/>
                    </a:lnTo>
                    <a:lnTo>
                      <a:pt x="254" y="8"/>
                    </a:lnTo>
                    <a:lnTo>
                      <a:pt x="266" y="24"/>
                    </a:lnTo>
                    <a:lnTo>
                      <a:pt x="268" y="35"/>
                    </a:lnTo>
                    <a:lnTo>
                      <a:pt x="277" y="42"/>
                    </a:lnTo>
                    <a:lnTo>
                      <a:pt x="280"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5" name="Freeform 353"/>
              <p:cNvSpPr/>
              <p:nvPr/>
            </p:nvSpPr>
            <p:spPr bwMode="auto">
              <a:xfrm>
                <a:off x="5468937" y="3319471"/>
                <a:ext cx="469900" cy="419101"/>
              </a:xfrm>
              <a:custGeom>
                <a:avLst/>
                <a:gdLst>
                  <a:gd name="T0" fmla="*/ 870935 w 232"/>
                  <a:gd name="T1" fmla="*/ 860471 h 207"/>
                  <a:gd name="T2" fmla="*/ 812198 w 232"/>
                  <a:gd name="T3" fmla="*/ 852372 h 207"/>
                  <a:gd name="T4" fmla="*/ 741308 w 232"/>
                  <a:gd name="T5" fmla="*/ 850348 h 207"/>
                  <a:gd name="T6" fmla="*/ 668392 w 232"/>
                  <a:gd name="T7" fmla="*/ 824028 h 207"/>
                  <a:gd name="T8" fmla="*/ 656240 w 232"/>
                  <a:gd name="T9" fmla="*/ 767338 h 207"/>
                  <a:gd name="T10" fmla="*/ 621807 w 232"/>
                  <a:gd name="T11" fmla="*/ 757214 h 207"/>
                  <a:gd name="T12" fmla="*/ 490154 w 232"/>
                  <a:gd name="T13" fmla="*/ 779486 h 207"/>
                  <a:gd name="T14" fmla="*/ 455722 w 232"/>
                  <a:gd name="T15" fmla="*/ 765313 h 207"/>
                  <a:gd name="T16" fmla="*/ 396984 w 232"/>
                  <a:gd name="T17" fmla="*/ 720771 h 207"/>
                  <a:gd name="T18" fmla="*/ 356476 w 232"/>
                  <a:gd name="T19" fmla="*/ 672180 h 207"/>
                  <a:gd name="T20" fmla="*/ 309891 w 232"/>
                  <a:gd name="T21" fmla="*/ 609416 h 207"/>
                  <a:gd name="T22" fmla="*/ 243052 w 232"/>
                  <a:gd name="T23" fmla="*/ 579046 h 207"/>
                  <a:gd name="T24" fmla="*/ 188365 w 232"/>
                  <a:gd name="T25" fmla="*/ 552726 h 207"/>
                  <a:gd name="T26" fmla="*/ 155958 w 232"/>
                  <a:gd name="T27" fmla="*/ 439346 h 207"/>
                  <a:gd name="T28" fmla="*/ 62788 w 232"/>
                  <a:gd name="T29" fmla="*/ 356336 h 207"/>
                  <a:gd name="T30" fmla="*/ 95195 w 232"/>
                  <a:gd name="T31" fmla="*/ 240932 h 207"/>
                  <a:gd name="T32" fmla="*/ 26331 w 232"/>
                  <a:gd name="T33" fmla="*/ 166020 h 207"/>
                  <a:gd name="T34" fmla="*/ 0 w 232"/>
                  <a:gd name="T35" fmla="*/ 20246 h 207"/>
                  <a:gd name="T36" fmla="*/ 87094 w 232"/>
                  <a:gd name="T37" fmla="*/ 36443 h 207"/>
                  <a:gd name="T38" fmla="*/ 147856 w 232"/>
                  <a:gd name="T39" fmla="*/ 26320 h 207"/>
                  <a:gd name="T40" fmla="*/ 206594 w 232"/>
                  <a:gd name="T41" fmla="*/ 20246 h 207"/>
                  <a:gd name="T42" fmla="*/ 234950 w 232"/>
                  <a:gd name="T43" fmla="*/ 95158 h 207"/>
                  <a:gd name="T44" fmla="*/ 356476 w 232"/>
                  <a:gd name="T45" fmla="*/ 198414 h 207"/>
                  <a:gd name="T46" fmla="*/ 506358 w 232"/>
                  <a:gd name="T47" fmla="*/ 168045 h 207"/>
                  <a:gd name="T48" fmla="*/ 565095 w 232"/>
                  <a:gd name="T49" fmla="*/ 141725 h 207"/>
                  <a:gd name="T50" fmla="*/ 714977 w 232"/>
                  <a:gd name="T51" fmla="*/ 109330 h 207"/>
                  <a:gd name="T52" fmla="*/ 775740 w 232"/>
                  <a:gd name="T53" fmla="*/ 131601 h 207"/>
                  <a:gd name="T54" fmla="*/ 872961 w 232"/>
                  <a:gd name="T55" fmla="*/ 247006 h 207"/>
                  <a:gd name="T56" fmla="*/ 834478 w 232"/>
                  <a:gd name="T57" fmla="*/ 348238 h 207"/>
                  <a:gd name="T58" fmla="*/ 844605 w 232"/>
                  <a:gd name="T59" fmla="*/ 477814 h 207"/>
                  <a:gd name="T60" fmla="*/ 881063 w 232"/>
                  <a:gd name="T61" fmla="*/ 487938 h 207"/>
                  <a:gd name="T62" fmla="*/ 872961 w 232"/>
                  <a:gd name="T63" fmla="*/ 562849 h 207"/>
                  <a:gd name="T64" fmla="*/ 852706 w 232"/>
                  <a:gd name="T65" fmla="*/ 607391 h 207"/>
                  <a:gd name="T66" fmla="*/ 945876 w 232"/>
                  <a:gd name="T67" fmla="*/ 710648 h 207"/>
                  <a:gd name="T68" fmla="*/ 976258 w 232"/>
                  <a:gd name="T69" fmla="*/ 751141 h 207"/>
                  <a:gd name="T70" fmla="*/ 905368 w 232"/>
                  <a:gd name="T71" fmla="*/ 813904 h 207"/>
                  <a:gd name="T72" fmla="*/ 887139 w 232"/>
                  <a:gd name="T73" fmla="*/ 870594 h 2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1" h="206">
                    <a:moveTo>
                      <a:pt x="211" y="207"/>
                    </a:moveTo>
                    <a:cubicBezTo>
                      <a:pt x="207" y="205"/>
                      <a:pt x="207" y="205"/>
                      <a:pt x="207" y="205"/>
                    </a:cubicBezTo>
                    <a:cubicBezTo>
                      <a:pt x="200" y="204"/>
                      <a:pt x="200" y="204"/>
                      <a:pt x="200" y="204"/>
                    </a:cubicBezTo>
                    <a:cubicBezTo>
                      <a:pt x="193" y="203"/>
                      <a:pt x="193" y="203"/>
                      <a:pt x="193" y="203"/>
                    </a:cubicBezTo>
                    <a:cubicBezTo>
                      <a:pt x="184" y="204"/>
                      <a:pt x="184" y="204"/>
                      <a:pt x="184" y="204"/>
                    </a:cubicBezTo>
                    <a:cubicBezTo>
                      <a:pt x="176" y="202"/>
                      <a:pt x="176" y="202"/>
                      <a:pt x="176" y="202"/>
                    </a:cubicBezTo>
                    <a:cubicBezTo>
                      <a:pt x="165" y="199"/>
                      <a:pt x="165" y="199"/>
                      <a:pt x="165" y="199"/>
                    </a:cubicBezTo>
                    <a:cubicBezTo>
                      <a:pt x="159" y="196"/>
                      <a:pt x="159" y="196"/>
                      <a:pt x="159" y="196"/>
                    </a:cubicBezTo>
                    <a:cubicBezTo>
                      <a:pt x="159" y="191"/>
                      <a:pt x="159" y="191"/>
                      <a:pt x="159" y="191"/>
                    </a:cubicBezTo>
                    <a:cubicBezTo>
                      <a:pt x="156" y="183"/>
                      <a:pt x="156" y="183"/>
                      <a:pt x="156" y="183"/>
                    </a:cubicBezTo>
                    <a:cubicBezTo>
                      <a:pt x="152" y="179"/>
                      <a:pt x="152" y="179"/>
                      <a:pt x="152" y="179"/>
                    </a:cubicBezTo>
                    <a:cubicBezTo>
                      <a:pt x="148" y="180"/>
                      <a:pt x="148" y="180"/>
                      <a:pt x="148" y="180"/>
                    </a:cubicBezTo>
                    <a:cubicBezTo>
                      <a:pt x="141" y="186"/>
                      <a:pt x="141" y="186"/>
                      <a:pt x="141" y="186"/>
                    </a:cubicBezTo>
                    <a:cubicBezTo>
                      <a:pt x="117" y="186"/>
                      <a:pt x="117" y="186"/>
                      <a:pt x="117" y="186"/>
                    </a:cubicBezTo>
                    <a:cubicBezTo>
                      <a:pt x="114" y="183"/>
                      <a:pt x="114" y="183"/>
                      <a:pt x="114" y="183"/>
                    </a:cubicBezTo>
                    <a:cubicBezTo>
                      <a:pt x="108" y="182"/>
                      <a:pt x="108" y="182"/>
                      <a:pt x="108" y="182"/>
                    </a:cubicBezTo>
                    <a:cubicBezTo>
                      <a:pt x="100" y="173"/>
                      <a:pt x="100" y="173"/>
                      <a:pt x="100" y="173"/>
                    </a:cubicBezTo>
                    <a:cubicBezTo>
                      <a:pt x="95" y="172"/>
                      <a:pt x="95" y="172"/>
                      <a:pt x="95" y="172"/>
                    </a:cubicBezTo>
                    <a:cubicBezTo>
                      <a:pt x="86" y="166"/>
                      <a:pt x="86" y="166"/>
                      <a:pt x="86" y="166"/>
                    </a:cubicBezTo>
                    <a:cubicBezTo>
                      <a:pt x="85" y="160"/>
                      <a:pt x="85" y="160"/>
                      <a:pt x="85" y="160"/>
                    </a:cubicBezTo>
                    <a:cubicBezTo>
                      <a:pt x="82" y="154"/>
                      <a:pt x="82" y="154"/>
                      <a:pt x="82" y="154"/>
                    </a:cubicBezTo>
                    <a:cubicBezTo>
                      <a:pt x="74" y="145"/>
                      <a:pt x="74" y="145"/>
                      <a:pt x="74" y="145"/>
                    </a:cubicBezTo>
                    <a:cubicBezTo>
                      <a:pt x="73" y="139"/>
                      <a:pt x="73" y="139"/>
                      <a:pt x="73" y="139"/>
                    </a:cubicBezTo>
                    <a:cubicBezTo>
                      <a:pt x="58" y="138"/>
                      <a:pt x="58" y="138"/>
                      <a:pt x="58" y="138"/>
                    </a:cubicBezTo>
                    <a:cubicBezTo>
                      <a:pt x="52" y="140"/>
                      <a:pt x="52" y="140"/>
                      <a:pt x="52" y="140"/>
                    </a:cubicBezTo>
                    <a:cubicBezTo>
                      <a:pt x="45" y="132"/>
                      <a:pt x="45" y="132"/>
                      <a:pt x="45" y="132"/>
                    </a:cubicBezTo>
                    <a:cubicBezTo>
                      <a:pt x="46" y="117"/>
                      <a:pt x="46" y="117"/>
                      <a:pt x="46" y="117"/>
                    </a:cubicBezTo>
                    <a:cubicBezTo>
                      <a:pt x="37" y="104"/>
                      <a:pt x="37" y="104"/>
                      <a:pt x="37" y="104"/>
                    </a:cubicBezTo>
                    <a:cubicBezTo>
                      <a:pt x="28" y="102"/>
                      <a:pt x="28" y="102"/>
                      <a:pt x="28" y="102"/>
                    </a:cubicBezTo>
                    <a:cubicBezTo>
                      <a:pt x="15" y="85"/>
                      <a:pt x="15" y="85"/>
                      <a:pt x="15" y="85"/>
                    </a:cubicBezTo>
                    <a:cubicBezTo>
                      <a:pt x="27" y="62"/>
                      <a:pt x="27" y="62"/>
                      <a:pt x="27" y="62"/>
                    </a:cubicBezTo>
                    <a:cubicBezTo>
                      <a:pt x="23" y="57"/>
                      <a:pt x="23" y="57"/>
                      <a:pt x="23" y="57"/>
                    </a:cubicBezTo>
                    <a:cubicBezTo>
                      <a:pt x="17" y="57"/>
                      <a:pt x="17" y="57"/>
                      <a:pt x="17" y="57"/>
                    </a:cubicBezTo>
                    <a:cubicBezTo>
                      <a:pt x="6" y="39"/>
                      <a:pt x="6" y="39"/>
                      <a:pt x="6" y="39"/>
                    </a:cubicBezTo>
                    <a:cubicBezTo>
                      <a:pt x="7" y="29"/>
                      <a:pt x="7" y="29"/>
                      <a:pt x="7" y="29"/>
                    </a:cubicBezTo>
                    <a:cubicBezTo>
                      <a:pt x="0" y="5"/>
                      <a:pt x="0" y="5"/>
                      <a:pt x="0" y="5"/>
                    </a:cubicBezTo>
                    <a:cubicBezTo>
                      <a:pt x="6" y="0"/>
                      <a:pt x="6" y="0"/>
                      <a:pt x="6" y="0"/>
                    </a:cubicBezTo>
                    <a:cubicBezTo>
                      <a:pt x="21" y="9"/>
                      <a:pt x="21" y="9"/>
                      <a:pt x="21" y="9"/>
                    </a:cubicBezTo>
                    <a:cubicBezTo>
                      <a:pt x="28" y="8"/>
                      <a:pt x="28" y="8"/>
                      <a:pt x="28" y="8"/>
                    </a:cubicBezTo>
                    <a:cubicBezTo>
                      <a:pt x="35" y="6"/>
                      <a:pt x="35" y="6"/>
                      <a:pt x="35" y="6"/>
                    </a:cubicBezTo>
                    <a:cubicBezTo>
                      <a:pt x="48" y="2"/>
                      <a:pt x="48" y="2"/>
                      <a:pt x="48" y="2"/>
                    </a:cubicBezTo>
                    <a:cubicBezTo>
                      <a:pt x="49" y="5"/>
                      <a:pt x="49" y="5"/>
                      <a:pt x="49" y="5"/>
                    </a:cubicBezTo>
                    <a:cubicBezTo>
                      <a:pt x="48" y="17"/>
                      <a:pt x="48" y="17"/>
                      <a:pt x="48" y="17"/>
                    </a:cubicBezTo>
                    <a:cubicBezTo>
                      <a:pt x="56" y="23"/>
                      <a:pt x="56" y="23"/>
                      <a:pt x="56" y="23"/>
                    </a:cubicBezTo>
                    <a:cubicBezTo>
                      <a:pt x="59" y="29"/>
                      <a:pt x="65" y="32"/>
                      <a:pt x="72" y="33"/>
                    </a:cubicBezTo>
                    <a:cubicBezTo>
                      <a:pt x="72" y="40"/>
                      <a:pt x="80" y="43"/>
                      <a:pt x="85" y="47"/>
                    </a:cubicBezTo>
                    <a:cubicBezTo>
                      <a:pt x="92" y="48"/>
                      <a:pt x="99" y="47"/>
                      <a:pt x="105" y="44"/>
                    </a:cubicBezTo>
                    <a:cubicBezTo>
                      <a:pt x="110" y="43"/>
                      <a:pt x="119" y="47"/>
                      <a:pt x="121" y="40"/>
                    </a:cubicBezTo>
                    <a:cubicBezTo>
                      <a:pt x="121" y="33"/>
                      <a:pt x="121" y="33"/>
                      <a:pt x="121" y="33"/>
                    </a:cubicBezTo>
                    <a:cubicBezTo>
                      <a:pt x="135" y="34"/>
                      <a:pt x="135" y="34"/>
                      <a:pt x="135" y="34"/>
                    </a:cubicBezTo>
                    <a:cubicBezTo>
                      <a:pt x="141" y="22"/>
                      <a:pt x="141" y="22"/>
                      <a:pt x="141" y="22"/>
                    </a:cubicBezTo>
                    <a:cubicBezTo>
                      <a:pt x="170" y="26"/>
                      <a:pt x="170" y="26"/>
                      <a:pt x="170" y="26"/>
                    </a:cubicBezTo>
                    <a:cubicBezTo>
                      <a:pt x="174" y="30"/>
                      <a:pt x="174" y="30"/>
                      <a:pt x="174" y="30"/>
                    </a:cubicBezTo>
                    <a:cubicBezTo>
                      <a:pt x="184" y="31"/>
                      <a:pt x="184" y="31"/>
                      <a:pt x="184" y="31"/>
                    </a:cubicBezTo>
                    <a:cubicBezTo>
                      <a:pt x="206" y="46"/>
                      <a:pt x="206" y="46"/>
                      <a:pt x="206" y="46"/>
                    </a:cubicBezTo>
                    <a:cubicBezTo>
                      <a:pt x="208" y="59"/>
                      <a:pt x="208" y="59"/>
                      <a:pt x="208" y="59"/>
                    </a:cubicBezTo>
                    <a:cubicBezTo>
                      <a:pt x="208" y="70"/>
                      <a:pt x="208" y="70"/>
                      <a:pt x="208" y="70"/>
                    </a:cubicBezTo>
                    <a:cubicBezTo>
                      <a:pt x="198" y="83"/>
                      <a:pt x="198" y="83"/>
                      <a:pt x="198" y="83"/>
                    </a:cubicBezTo>
                    <a:cubicBezTo>
                      <a:pt x="202" y="103"/>
                      <a:pt x="202" y="103"/>
                      <a:pt x="202" y="103"/>
                    </a:cubicBezTo>
                    <a:cubicBezTo>
                      <a:pt x="201" y="114"/>
                      <a:pt x="201" y="114"/>
                      <a:pt x="201" y="114"/>
                    </a:cubicBezTo>
                    <a:cubicBezTo>
                      <a:pt x="204" y="120"/>
                      <a:pt x="204" y="120"/>
                      <a:pt x="204" y="120"/>
                    </a:cubicBezTo>
                    <a:cubicBezTo>
                      <a:pt x="209" y="116"/>
                      <a:pt x="209" y="116"/>
                      <a:pt x="209" y="116"/>
                    </a:cubicBezTo>
                    <a:cubicBezTo>
                      <a:pt x="215" y="124"/>
                      <a:pt x="215" y="124"/>
                      <a:pt x="215" y="124"/>
                    </a:cubicBezTo>
                    <a:cubicBezTo>
                      <a:pt x="208" y="134"/>
                      <a:pt x="208" y="134"/>
                      <a:pt x="208" y="134"/>
                    </a:cubicBezTo>
                    <a:cubicBezTo>
                      <a:pt x="203" y="144"/>
                      <a:pt x="203" y="144"/>
                      <a:pt x="203" y="144"/>
                    </a:cubicBezTo>
                    <a:cubicBezTo>
                      <a:pt x="203" y="144"/>
                      <a:pt x="203" y="144"/>
                      <a:pt x="203" y="144"/>
                    </a:cubicBezTo>
                    <a:cubicBezTo>
                      <a:pt x="203" y="151"/>
                      <a:pt x="203" y="151"/>
                      <a:pt x="203" y="151"/>
                    </a:cubicBezTo>
                    <a:cubicBezTo>
                      <a:pt x="225" y="169"/>
                      <a:pt x="225" y="169"/>
                      <a:pt x="225" y="169"/>
                    </a:cubicBezTo>
                    <a:cubicBezTo>
                      <a:pt x="224" y="178"/>
                      <a:pt x="224" y="178"/>
                      <a:pt x="224" y="178"/>
                    </a:cubicBezTo>
                    <a:cubicBezTo>
                      <a:pt x="232" y="179"/>
                      <a:pt x="232" y="179"/>
                      <a:pt x="232" y="179"/>
                    </a:cubicBezTo>
                    <a:cubicBezTo>
                      <a:pt x="232" y="188"/>
                      <a:pt x="232" y="188"/>
                      <a:pt x="232" y="188"/>
                    </a:cubicBezTo>
                    <a:cubicBezTo>
                      <a:pt x="215" y="194"/>
                      <a:pt x="215" y="194"/>
                      <a:pt x="215" y="194"/>
                    </a:cubicBezTo>
                    <a:cubicBezTo>
                      <a:pt x="215" y="206"/>
                      <a:pt x="215" y="206"/>
                      <a:pt x="215" y="206"/>
                    </a:cubicBezTo>
                    <a:lnTo>
                      <a:pt x="211"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6" name="Freeform 354"/>
              <p:cNvSpPr/>
              <p:nvPr/>
            </p:nvSpPr>
            <p:spPr bwMode="auto">
              <a:xfrm>
                <a:off x="5676898" y="3216282"/>
                <a:ext cx="339725" cy="238125"/>
              </a:xfrm>
              <a:custGeom>
                <a:avLst/>
                <a:gdLst>
                  <a:gd name="T0" fmla="*/ 153685 w 168"/>
                  <a:gd name="T1" fmla="*/ 58522 h 118"/>
                  <a:gd name="T2" fmla="*/ 109197 w 168"/>
                  <a:gd name="T3" fmla="*/ 64576 h 118"/>
                  <a:gd name="T4" fmla="*/ 74820 w 168"/>
                  <a:gd name="T5" fmla="*/ 34306 h 118"/>
                  <a:gd name="T6" fmla="*/ 46510 w 168"/>
                  <a:gd name="T7" fmla="*/ 20180 h 118"/>
                  <a:gd name="T8" fmla="*/ 20222 w 168"/>
                  <a:gd name="T9" fmla="*/ 26234 h 118"/>
                  <a:gd name="T10" fmla="*/ 2022 w 168"/>
                  <a:gd name="T11" fmla="*/ 44396 h 118"/>
                  <a:gd name="T12" fmla="*/ 2022 w 168"/>
                  <a:gd name="T13" fmla="*/ 72648 h 118"/>
                  <a:gd name="T14" fmla="*/ 26288 w 168"/>
                  <a:gd name="T15" fmla="*/ 44396 h 118"/>
                  <a:gd name="T16" fmla="*/ 72798 w 168"/>
                  <a:gd name="T17" fmla="*/ 48432 h 118"/>
                  <a:gd name="T18" fmla="*/ 82909 w 168"/>
                  <a:gd name="T19" fmla="*/ 82738 h 118"/>
                  <a:gd name="T20" fmla="*/ 111219 w 168"/>
                  <a:gd name="T21" fmla="*/ 123099 h 118"/>
                  <a:gd name="T22" fmla="*/ 26288 w 168"/>
                  <a:gd name="T23" fmla="*/ 143279 h 118"/>
                  <a:gd name="T24" fmla="*/ 12133 w 168"/>
                  <a:gd name="T25" fmla="*/ 169513 h 118"/>
                  <a:gd name="T26" fmla="*/ 48532 w 168"/>
                  <a:gd name="T27" fmla="*/ 179603 h 118"/>
                  <a:gd name="T28" fmla="*/ 56621 w 168"/>
                  <a:gd name="T29" fmla="*/ 213909 h 118"/>
                  <a:gd name="T30" fmla="*/ 36399 w 168"/>
                  <a:gd name="T31" fmla="*/ 215927 h 118"/>
                  <a:gd name="T32" fmla="*/ 74820 w 168"/>
                  <a:gd name="T33" fmla="*/ 248215 h 118"/>
                  <a:gd name="T34" fmla="*/ 74820 w 168"/>
                  <a:gd name="T35" fmla="*/ 349115 h 118"/>
                  <a:gd name="T36" fmla="*/ 133463 w 168"/>
                  <a:gd name="T37" fmla="*/ 351133 h 118"/>
                  <a:gd name="T38" fmla="*/ 157729 w 168"/>
                  <a:gd name="T39" fmla="*/ 302701 h 118"/>
                  <a:gd name="T40" fmla="*/ 279060 w 168"/>
                  <a:gd name="T41" fmla="*/ 320863 h 118"/>
                  <a:gd name="T42" fmla="*/ 295237 w 168"/>
                  <a:gd name="T43" fmla="*/ 337007 h 118"/>
                  <a:gd name="T44" fmla="*/ 337703 w 168"/>
                  <a:gd name="T45" fmla="*/ 339025 h 118"/>
                  <a:gd name="T46" fmla="*/ 430723 w 168"/>
                  <a:gd name="T47" fmla="*/ 399566 h 118"/>
                  <a:gd name="T48" fmla="*/ 440834 w 168"/>
                  <a:gd name="T49" fmla="*/ 456070 h 118"/>
                  <a:gd name="T50" fmla="*/ 479255 w 168"/>
                  <a:gd name="T51" fmla="*/ 470196 h 118"/>
                  <a:gd name="T52" fmla="*/ 507565 w 168"/>
                  <a:gd name="T53" fmla="*/ 490376 h 118"/>
                  <a:gd name="T54" fmla="*/ 523743 w 168"/>
                  <a:gd name="T55" fmla="*/ 456070 h 118"/>
                  <a:gd name="T56" fmla="*/ 620807 w 168"/>
                  <a:gd name="T57" fmla="*/ 399566 h 118"/>
                  <a:gd name="T58" fmla="*/ 639007 w 168"/>
                  <a:gd name="T59" fmla="*/ 349115 h 118"/>
                  <a:gd name="T60" fmla="*/ 703716 w 168"/>
                  <a:gd name="T61" fmla="*/ 347097 h 118"/>
                  <a:gd name="T62" fmla="*/ 683494 w 168"/>
                  <a:gd name="T63" fmla="*/ 314809 h 118"/>
                  <a:gd name="T64" fmla="*/ 647095 w 168"/>
                  <a:gd name="T65" fmla="*/ 310773 h 118"/>
                  <a:gd name="T66" fmla="*/ 600585 w 168"/>
                  <a:gd name="T67" fmla="*/ 286557 h 118"/>
                  <a:gd name="T68" fmla="*/ 554075 w 168"/>
                  <a:gd name="T69" fmla="*/ 264359 h 118"/>
                  <a:gd name="T70" fmla="*/ 515654 w 168"/>
                  <a:gd name="T71" fmla="*/ 217945 h 118"/>
                  <a:gd name="T72" fmla="*/ 499477 w 168"/>
                  <a:gd name="T73" fmla="*/ 153369 h 118"/>
                  <a:gd name="T74" fmla="*/ 469144 w 168"/>
                  <a:gd name="T75" fmla="*/ 117044 h 118"/>
                  <a:gd name="T76" fmla="*/ 430723 w 168"/>
                  <a:gd name="T77" fmla="*/ 106954 h 118"/>
                  <a:gd name="T78" fmla="*/ 363991 w 168"/>
                  <a:gd name="T79" fmla="*/ 78702 h 118"/>
                  <a:gd name="T80" fmla="*/ 368035 w 168"/>
                  <a:gd name="T81" fmla="*/ 58522 h 118"/>
                  <a:gd name="T82" fmla="*/ 363991 w 168"/>
                  <a:gd name="T83" fmla="*/ 34306 h 118"/>
                  <a:gd name="T84" fmla="*/ 349836 w 168"/>
                  <a:gd name="T85" fmla="*/ 16144 h 118"/>
                  <a:gd name="T86" fmla="*/ 321525 w 168"/>
                  <a:gd name="T87" fmla="*/ 0 h 118"/>
                  <a:gd name="T88" fmla="*/ 303326 w 168"/>
                  <a:gd name="T89" fmla="*/ 0 h 118"/>
                  <a:gd name="T90" fmla="*/ 301304 w 168"/>
                  <a:gd name="T91" fmla="*/ 12108 h 118"/>
                  <a:gd name="T92" fmla="*/ 285126 w 168"/>
                  <a:gd name="T93" fmla="*/ 10090 h 118"/>
                  <a:gd name="T94" fmla="*/ 254794 w 168"/>
                  <a:gd name="T95" fmla="*/ 26234 h 118"/>
                  <a:gd name="T96" fmla="*/ 238616 w 168"/>
                  <a:gd name="T97" fmla="*/ 78702 h 118"/>
                  <a:gd name="T98" fmla="*/ 153685 w 168"/>
                  <a:gd name="T99" fmla="*/ 58522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8" h="118">
                    <a:moveTo>
                      <a:pt x="37" y="14"/>
                    </a:moveTo>
                    <a:cubicBezTo>
                      <a:pt x="26" y="16"/>
                      <a:pt x="26" y="16"/>
                      <a:pt x="26" y="16"/>
                    </a:cubicBezTo>
                    <a:cubicBezTo>
                      <a:pt x="18" y="8"/>
                      <a:pt x="18" y="8"/>
                      <a:pt x="18" y="8"/>
                    </a:cubicBezTo>
                    <a:cubicBezTo>
                      <a:pt x="11" y="5"/>
                      <a:pt x="11" y="5"/>
                      <a:pt x="11" y="5"/>
                    </a:cubicBezTo>
                    <a:cubicBezTo>
                      <a:pt x="5" y="6"/>
                      <a:pt x="5" y="6"/>
                      <a:pt x="5" y="6"/>
                    </a:cubicBezTo>
                    <a:cubicBezTo>
                      <a:pt x="1" y="10"/>
                      <a:pt x="1" y="10"/>
                      <a:pt x="1" y="10"/>
                    </a:cubicBezTo>
                    <a:cubicBezTo>
                      <a:pt x="0" y="12"/>
                      <a:pt x="0" y="15"/>
                      <a:pt x="1" y="17"/>
                    </a:cubicBezTo>
                    <a:cubicBezTo>
                      <a:pt x="3" y="15"/>
                      <a:pt x="3" y="11"/>
                      <a:pt x="6" y="10"/>
                    </a:cubicBezTo>
                    <a:cubicBezTo>
                      <a:pt x="10" y="10"/>
                      <a:pt x="14" y="10"/>
                      <a:pt x="17" y="12"/>
                    </a:cubicBezTo>
                    <a:cubicBezTo>
                      <a:pt x="19" y="15"/>
                      <a:pt x="19" y="18"/>
                      <a:pt x="20" y="20"/>
                    </a:cubicBezTo>
                    <a:cubicBezTo>
                      <a:pt x="23" y="23"/>
                      <a:pt x="28" y="26"/>
                      <a:pt x="27" y="30"/>
                    </a:cubicBezTo>
                    <a:cubicBezTo>
                      <a:pt x="21" y="35"/>
                      <a:pt x="13" y="37"/>
                      <a:pt x="6" y="35"/>
                    </a:cubicBezTo>
                    <a:cubicBezTo>
                      <a:pt x="3" y="36"/>
                      <a:pt x="4" y="39"/>
                      <a:pt x="3" y="41"/>
                    </a:cubicBezTo>
                    <a:cubicBezTo>
                      <a:pt x="5" y="46"/>
                      <a:pt x="9" y="39"/>
                      <a:pt x="12" y="43"/>
                    </a:cubicBezTo>
                    <a:cubicBezTo>
                      <a:pt x="13" y="45"/>
                      <a:pt x="15" y="48"/>
                      <a:pt x="13" y="51"/>
                    </a:cubicBezTo>
                    <a:cubicBezTo>
                      <a:pt x="12" y="52"/>
                      <a:pt x="9" y="50"/>
                      <a:pt x="9" y="52"/>
                    </a:cubicBezTo>
                    <a:cubicBezTo>
                      <a:pt x="11" y="55"/>
                      <a:pt x="16" y="56"/>
                      <a:pt x="18" y="60"/>
                    </a:cubicBezTo>
                    <a:cubicBezTo>
                      <a:pt x="18" y="84"/>
                      <a:pt x="18" y="84"/>
                      <a:pt x="18" y="84"/>
                    </a:cubicBezTo>
                    <a:cubicBezTo>
                      <a:pt x="32" y="85"/>
                      <a:pt x="32" y="85"/>
                      <a:pt x="32" y="85"/>
                    </a:cubicBezTo>
                    <a:cubicBezTo>
                      <a:pt x="38" y="73"/>
                      <a:pt x="38" y="73"/>
                      <a:pt x="38" y="73"/>
                    </a:cubicBezTo>
                    <a:cubicBezTo>
                      <a:pt x="67" y="77"/>
                      <a:pt x="67" y="77"/>
                      <a:pt x="67" y="77"/>
                    </a:cubicBezTo>
                    <a:cubicBezTo>
                      <a:pt x="71" y="81"/>
                      <a:pt x="71" y="81"/>
                      <a:pt x="71" y="81"/>
                    </a:cubicBezTo>
                    <a:cubicBezTo>
                      <a:pt x="81" y="82"/>
                      <a:pt x="81" y="82"/>
                      <a:pt x="81" y="82"/>
                    </a:cubicBezTo>
                    <a:cubicBezTo>
                      <a:pt x="103" y="97"/>
                      <a:pt x="103" y="97"/>
                      <a:pt x="103" y="97"/>
                    </a:cubicBezTo>
                    <a:cubicBezTo>
                      <a:pt x="105" y="110"/>
                      <a:pt x="105" y="110"/>
                      <a:pt x="105" y="110"/>
                    </a:cubicBezTo>
                    <a:cubicBezTo>
                      <a:pt x="115" y="113"/>
                      <a:pt x="115" y="113"/>
                      <a:pt x="115" y="113"/>
                    </a:cubicBezTo>
                    <a:cubicBezTo>
                      <a:pt x="122" y="118"/>
                      <a:pt x="122" y="118"/>
                      <a:pt x="122" y="118"/>
                    </a:cubicBezTo>
                    <a:cubicBezTo>
                      <a:pt x="125" y="110"/>
                      <a:pt x="125" y="110"/>
                      <a:pt x="125" y="110"/>
                    </a:cubicBezTo>
                    <a:cubicBezTo>
                      <a:pt x="148" y="97"/>
                      <a:pt x="148" y="97"/>
                      <a:pt x="148" y="97"/>
                    </a:cubicBezTo>
                    <a:cubicBezTo>
                      <a:pt x="153" y="84"/>
                      <a:pt x="153" y="84"/>
                      <a:pt x="153" y="84"/>
                    </a:cubicBezTo>
                    <a:cubicBezTo>
                      <a:pt x="168" y="83"/>
                      <a:pt x="168" y="83"/>
                      <a:pt x="168" y="83"/>
                    </a:cubicBezTo>
                    <a:cubicBezTo>
                      <a:pt x="163" y="76"/>
                      <a:pt x="163" y="76"/>
                      <a:pt x="163" y="76"/>
                    </a:cubicBezTo>
                    <a:cubicBezTo>
                      <a:pt x="155" y="75"/>
                      <a:pt x="155" y="75"/>
                      <a:pt x="155" y="75"/>
                    </a:cubicBezTo>
                    <a:cubicBezTo>
                      <a:pt x="144" y="69"/>
                      <a:pt x="144" y="69"/>
                      <a:pt x="144" y="69"/>
                    </a:cubicBezTo>
                    <a:cubicBezTo>
                      <a:pt x="133" y="64"/>
                      <a:pt x="133" y="64"/>
                      <a:pt x="133" y="64"/>
                    </a:cubicBezTo>
                    <a:cubicBezTo>
                      <a:pt x="123" y="53"/>
                      <a:pt x="123" y="53"/>
                      <a:pt x="123" y="53"/>
                    </a:cubicBezTo>
                    <a:cubicBezTo>
                      <a:pt x="119" y="37"/>
                      <a:pt x="119" y="37"/>
                      <a:pt x="119" y="37"/>
                    </a:cubicBezTo>
                    <a:cubicBezTo>
                      <a:pt x="112" y="28"/>
                      <a:pt x="112" y="28"/>
                      <a:pt x="112" y="28"/>
                    </a:cubicBezTo>
                    <a:cubicBezTo>
                      <a:pt x="103" y="26"/>
                      <a:pt x="103" y="26"/>
                      <a:pt x="103" y="26"/>
                    </a:cubicBezTo>
                    <a:cubicBezTo>
                      <a:pt x="87" y="19"/>
                      <a:pt x="87" y="19"/>
                      <a:pt x="87" y="19"/>
                    </a:cubicBezTo>
                    <a:cubicBezTo>
                      <a:pt x="88" y="14"/>
                      <a:pt x="88" y="14"/>
                      <a:pt x="88" y="14"/>
                    </a:cubicBezTo>
                    <a:cubicBezTo>
                      <a:pt x="87" y="8"/>
                      <a:pt x="87" y="8"/>
                      <a:pt x="87" y="8"/>
                    </a:cubicBezTo>
                    <a:cubicBezTo>
                      <a:pt x="84" y="4"/>
                      <a:pt x="84" y="4"/>
                      <a:pt x="84" y="4"/>
                    </a:cubicBezTo>
                    <a:cubicBezTo>
                      <a:pt x="77" y="0"/>
                      <a:pt x="77" y="0"/>
                      <a:pt x="77" y="0"/>
                    </a:cubicBezTo>
                    <a:cubicBezTo>
                      <a:pt x="73" y="0"/>
                      <a:pt x="73" y="0"/>
                      <a:pt x="73" y="0"/>
                    </a:cubicBezTo>
                    <a:cubicBezTo>
                      <a:pt x="72" y="3"/>
                      <a:pt x="72" y="3"/>
                      <a:pt x="72" y="3"/>
                    </a:cubicBezTo>
                    <a:cubicBezTo>
                      <a:pt x="68" y="2"/>
                      <a:pt x="68" y="2"/>
                      <a:pt x="68" y="2"/>
                    </a:cubicBezTo>
                    <a:cubicBezTo>
                      <a:pt x="61" y="6"/>
                      <a:pt x="61" y="6"/>
                      <a:pt x="61" y="6"/>
                    </a:cubicBezTo>
                    <a:cubicBezTo>
                      <a:pt x="57" y="19"/>
                      <a:pt x="57" y="19"/>
                      <a:pt x="57" y="19"/>
                    </a:cubicBezTo>
                    <a:lnTo>
                      <a:pt x="3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7" name="Freeform 355"/>
              <p:cNvSpPr/>
              <p:nvPr/>
            </p:nvSpPr>
            <p:spPr bwMode="auto">
              <a:xfrm>
                <a:off x="5537198" y="2743207"/>
                <a:ext cx="993775" cy="531814"/>
              </a:xfrm>
              <a:custGeom>
                <a:avLst/>
                <a:gdLst>
                  <a:gd name="T0" fmla="*/ 1125334 w 491"/>
                  <a:gd name="T1" fmla="*/ 1055507 h 262"/>
                  <a:gd name="T2" fmla="*/ 1220461 w 491"/>
                  <a:gd name="T3" fmla="*/ 1004761 h 262"/>
                  <a:gd name="T4" fmla="*/ 1277132 w 491"/>
                  <a:gd name="T5" fmla="*/ 978374 h 262"/>
                  <a:gd name="T6" fmla="*/ 1360116 w 491"/>
                  <a:gd name="T7" fmla="*/ 996642 h 262"/>
                  <a:gd name="T8" fmla="*/ 1400595 w 491"/>
                  <a:gd name="T9" fmla="*/ 931688 h 262"/>
                  <a:gd name="T10" fmla="*/ 1447147 w 491"/>
                  <a:gd name="T11" fmla="*/ 976344 h 262"/>
                  <a:gd name="T12" fmla="*/ 1602993 w 491"/>
                  <a:gd name="T13" fmla="*/ 968224 h 262"/>
                  <a:gd name="T14" fmla="*/ 1698121 w 491"/>
                  <a:gd name="T15" fmla="*/ 1004761 h 262"/>
                  <a:gd name="T16" fmla="*/ 1702169 w 491"/>
                  <a:gd name="T17" fmla="*/ 925598 h 262"/>
                  <a:gd name="T18" fmla="*/ 1667761 w 491"/>
                  <a:gd name="T19" fmla="*/ 832226 h 262"/>
                  <a:gd name="T20" fmla="*/ 1795272 w 491"/>
                  <a:gd name="T21" fmla="*/ 826137 h 262"/>
                  <a:gd name="T22" fmla="*/ 1811464 w 491"/>
                  <a:gd name="T23" fmla="*/ 773362 h 262"/>
                  <a:gd name="T24" fmla="*/ 1912663 w 491"/>
                  <a:gd name="T25" fmla="*/ 673900 h 262"/>
                  <a:gd name="T26" fmla="*/ 1983502 w 491"/>
                  <a:gd name="T27" fmla="*/ 667811 h 262"/>
                  <a:gd name="T28" fmla="*/ 2058389 w 491"/>
                  <a:gd name="T29" fmla="*/ 515574 h 262"/>
                  <a:gd name="T30" fmla="*/ 2048269 w 491"/>
                  <a:gd name="T31" fmla="*/ 491217 h 262"/>
                  <a:gd name="T32" fmla="*/ 1870159 w 491"/>
                  <a:gd name="T33" fmla="*/ 369427 h 262"/>
                  <a:gd name="T34" fmla="*/ 1679905 w 491"/>
                  <a:gd name="T35" fmla="*/ 369427 h 262"/>
                  <a:gd name="T36" fmla="*/ 1613113 w 491"/>
                  <a:gd name="T37" fmla="*/ 217191 h 262"/>
                  <a:gd name="T38" fmla="*/ 1511914 w 491"/>
                  <a:gd name="T39" fmla="*/ 119759 h 262"/>
                  <a:gd name="T40" fmla="*/ 1451195 w 491"/>
                  <a:gd name="T41" fmla="*/ 75103 h 262"/>
                  <a:gd name="T42" fmla="*/ 1414763 w 491"/>
                  <a:gd name="T43" fmla="*/ 140058 h 262"/>
                  <a:gd name="T44" fmla="*/ 1341900 w 491"/>
                  <a:gd name="T45" fmla="*/ 105551 h 262"/>
                  <a:gd name="T46" fmla="*/ 1232605 w 491"/>
                  <a:gd name="T47" fmla="*/ 91342 h 262"/>
                  <a:gd name="T48" fmla="*/ 1175933 w 491"/>
                  <a:gd name="T49" fmla="*/ 10149 h 262"/>
                  <a:gd name="T50" fmla="*/ 1042351 w 491"/>
                  <a:gd name="T51" fmla="*/ 10149 h 262"/>
                  <a:gd name="T52" fmla="*/ 848048 w 491"/>
                  <a:gd name="T53" fmla="*/ 117730 h 262"/>
                  <a:gd name="T54" fmla="*/ 704346 w 491"/>
                  <a:gd name="T55" fmla="*/ 142087 h 262"/>
                  <a:gd name="T56" fmla="*/ 750897 w 491"/>
                  <a:gd name="T57" fmla="*/ 182684 h 262"/>
                  <a:gd name="T58" fmla="*/ 706370 w 491"/>
                  <a:gd name="T59" fmla="*/ 213131 h 262"/>
                  <a:gd name="T60" fmla="*/ 720537 w 491"/>
                  <a:gd name="T61" fmla="*/ 249668 h 262"/>
                  <a:gd name="T62" fmla="*/ 684106 w 491"/>
                  <a:gd name="T63" fmla="*/ 278085 h 262"/>
                  <a:gd name="T64" fmla="*/ 716490 w 491"/>
                  <a:gd name="T65" fmla="*/ 345070 h 262"/>
                  <a:gd name="T66" fmla="*/ 696250 w 491"/>
                  <a:gd name="T67" fmla="*/ 401904 h 262"/>
                  <a:gd name="T68" fmla="*/ 657794 w 491"/>
                  <a:gd name="T69" fmla="*/ 373487 h 262"/>
                  <a:gd name="T70" fmla="*/ 584931 w 491"/>
                  <a:gd name="T71" fmla="*/ 383636 h 262"/>
                  <a:gd name="T72" fmla="*/ 475636 w 491"/>
                  <a:gd name="T73" fmla="*/ 365368 h 262"/>
                  <a:gd name="T74" fmla="*/ 423012 w 491"/>
                  <a:gd name="T75" fmla="*/ 393785 h 262"/>
                  <a:gd name="T76" fmla="*/ 372413 w 491"/>
                  <a:gd name="T77" fmla="*/ 379576 h 262"/>
                  <a:gd name="T78" fmla="*/ 299549 w 491"/>
                  <a:gd name="T79" fmla="*/ 336950 h 262"/>
                  <a:gd name="T80" fmla="*/ 226686 w 491"/>
                  <a:gd name="T81" fmla="*/ 322741 h 262"/>
                  <a:gd name="T82" fmla="*/ 93103 w 491"/>
                  <a:gd name="T83" fmla="*/ 365368 h 262"/>
                  <a:gd name="T84" fmla="*/ 58695 w 491"/>
                  <a:gd name="T85" fmla="*/ 426262 h 262"/>
                  <a:gd name="T86" fmla="*/ 12144 w 491"/>
                  <a:gd name="T87" fmla="*/ 401904 h 262"/>
                  <a:gd name="T88" fmla="*/ 64767 w 491"/>
                  <a:gd name="T89" fmla="*/ 627215 h 262"/>
                  <a:gd name="T90" fmla="*/ 87031 w 491"/>
                  <a:gd name="T91" fmla="*/ 716527 h 262"/>
                  <a:gd name="T92" fmla="*/ 180134 w 491"/>
                  <a:gd name="T93" fmla="*/ 714497 h 262"/>
                  <a:gd name="T94" fmla="*/ 319789 w 491"/>
                  <a:gd name="T95" fmla="*/ 714497 h 262"/>
                  <a:gd name="T96" fmla="*/ 307645 w 491"/>
                  <a:gd name="T97" fmla="*/ 807869 h 262"/>
                  <a:gd name="T98" fmla="*/ 216566 w 491"/>
                  <a:gd name="T99" fmla="*/ 848465 h 262"/>
                  <a:gd name="T100" fmla="*/ 178110 w 491"/>
                  <a:gd name="T101" fmla="*/ 848465 h 262"/>
                  <a:gd name="T102" fmla="*/ 242878 w 491"/>
                  <a:gd name="T103" fmla="*/ 968224 h 262"/>
                  <a:gd name="T104" fmla="*/ 291453 w 491"/>
                  <a:gd name="T105" fmla="*/ 1033179 h 262"/>
                  <a:gd name="T106" fmla="*/ 335981 w 491"/>
                  <a:gd name="T107" fmla="*/ 1008821 h 262"/>
                  <a:gd name="T108" fmla="*/ 396700 w 491"/>
                  <a:gd name="T109" fmla="*/ 1055507 h 262"/>
                  <a:gd name="T110" fmla="*/ 439204 w 491"/>
                  <a:gd name="T111" fmla="*/ 862674 h 262"/>
                  <a:gd name="T112" fmla="*/ 720537 w 491"/>
                  <a:gd name="T113" fmla="*/ 878912 h 262"/>
                  <a:gd name="T114" fmla="*/ 797449 w 491"/>
                  <a:gd name="T115" fmla="*/ 915449 h 262"/>
                  <a:gd name="T116" fmla="*/ 870312 w 491"/>
                  <a:gd name="T117" fmla="*/ 919509 h 262"/>
                  <a:gd name="T118" fmla="*/ 935080 w 491"/>
                  <a:gd name="T119" fmla="*/ 1002731 h 262"/>
                  <a:gd name="T120" fmla="*/ 995799 w 491"/>
                  <a:gd name="T121" fmla="*/ 1079865 h 262"/>
                  <a:gd name="T122" fmla="*/ 1050446 w 491"/>
                  <a:gd name="T123" fmla="*/ 1110312 h 262"/>
                  <a:gd name="T124" fmla="*/ 1088902 w 491"/>
                  <a:gd name="T125" fmla="*/ 1092043 h 2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1" h="262">
                    <a:moveTo>
                      <a:pt x="266" y="255"/>
                    </a:moveTo>
                    <a:cubicBezTo>
                      <a:pt x="268" y="249"/>
                      <a:pt x="268" y="249"/>
                      <a:pt x="268" y="249"/>
                    </a:cubicBezTo>
                    <a:cubicBezTo>
                      <a:pt x="276" y="241"/>
                      <a:pt x="276" y="241"/>
                      <a:pt x="276" y="241"/>
                    </a:cubicBezTo>
                    <a:cubicBezTo>
                      <a:pt x="291" y="237"/>
                      <a:pt x="291" y="237"/>
                      <a:pt x="291" y="237"/>
                    </a:cubicBezTo>
                    <a:cubicBezTo>
                      <a:pt x="296" y="231"/>
                      <a:pt x="296" y="231"/>
                      <a:pt x="296" y="231"/>
                    </a:cubicBezTo>
                    <a:cubicBezTo>
                      <a:pt x="304" y="231"/>
                      <a:pt x="304" y="231"/>
                      <a:pt x="304" y="231"/>
                    </a:cubicBezTo>
                    <a:cubicBezTo>
                      <a:pt x="310" y="237"/>
                      <a:pt x="310" y="237"/>
                      <a:pt x="310" y="237"/>
                    </a:cubicBezTo>
                    <a:cubicBezTo>
                      <a:pt x="324" y="235"/>
                      <a:pt x="324" y="235"/>
                      <a:pt x="324" y="235"/>
                    </a:cubicBezTo>
                    <a:cubicBezTo>
                      <a:pt x="321" y="227"/>
                      <a:pt x="321" y="227"/>
                      <a:pt x="321" y="227"/>
                    </a:cubicBezTo>
                    <a:cubicBezTo>
                      <a:pt x="334" y="220"/>
                      <a:pt x="334" y="220"/>
                      <a:pt x="334" y="220"/>
                    </a:cubicBezTo>
                    <a:cubicBezTo>
                      <a:pt x="340" y="223"/>
                      <a:pt x="340" y="223"/>
                      <a:pt x="340" y="223"/>
                    </a:cubicBezTo>
                    <a:cubicBezTo>
                      <a:pt x="345" y="230"/>
                      <a:pt x="345" y="230"/>
                      <a:pt x="345" y="230"/>
                    </a:cubicBezTo>
                    <a:cubicBezTo>
                      <a:pt x="362" y="225"/>
                      <a:pt x="362" y="225"/>
                      <a:pt x="362" y="225"/>
                    </a:cubicBezTo>
                    <a:cubicBezTo>
                      <a:pt x="382" y="228"/>
                      <a:pt x="382" y="228"/>
                      <a:pt x="382" y="228"/>
                    </a:cubicBezTo>
                    <a:cubicBezTo>
                      <a:pt x="399" y="233"/>
                      <a:pt x="399" y="233"/>
                      <a:pt x="399" y="233"/>
                    </a:cubicBezTo>
                    <a:cubicBezTo>
                      <a:pt x="405" y="237"/>
                      <a:pt x="405" y="237"/>
                      <a:pt x="405" y="237"/>
                    </a:cubicBezTo>
                    <a:cubicBezTo>
                      <a:pt x="409" y="225"/>
                      <a:pt x="409" y="225"/>
                      <a:pt x="409" y="225"/>
                    </a:cubicBezTo>
                    <a:cubicBezTo>
                      <a:pt x="406" y="218"/>
                      <a:pt x="406" y="218"/>
                      <a:pt x="406" y="218"/>
                    </a:cubicBezTo>
                    <a:cubicBezTo>
                      <a:pt x="405" y="205"/>
                      <a:pt x="405" y="205"/>
                      <a:pt x="405" y="205"/>
                    </a:cubicBezTo>
                    <a:cubicBezTo>
                      <a:pt x="398" y="196"/>
                      <a:pt x="398" y="196"/>
                      <a:pt x="398" y="196"/>
                    </a:cubicBezTo>
                    <a:cubicBezTo>
                      <a:pt x="422" y="187"/>
                      <a:pt x="422" y="187"/>
                      <a:pt x="422" y="187"/>
                    </a:cubicBezTo>
                    <a:cubicBezTo>
                      <a:pt x="428" y="195"/>
                      <a:pt x="428" y="195"/>
                      <a:pt x="428" y="195"/>
                    </a:cubicBezTo>
                    <a:cubicBezTo>
                      <a:pt x="433" y="189"/>
                      <a:pt x="433" y="189"/>
                      <a:pt x="433" y="189"/>
                    </a:cubicBezTo>
                    <a:cubicBezTo>
                      <a:pt x="432" y="182"/>
                      <a:pt x="432" y="182"/>
                      <a:pt x="432" y="182"/>
                    </a:cubicBezTo>
                    <a:cubicBezTo>
                      <a:pt x="442" y="160"/>
                      <a:pt x="442" y="160"/>
                      <a:pt x="442" y="160"/>
                    </a:cubicBezTo>
                    <a:cubicBezTo>
                      <a:pt x="456" y="159"/>
                      <a:pt x="456" y="159"/>
                      <a:pt x="456" y="159"/>
                    </a:cubicBezTo>
                    <a:cubicBezTo>
                      <a:pt x="466" y="163"/>
                      <a:pt x="466" y="163"/>
                      <a:pt x="466" y="163"/>
                    </a:cubicBezTo>
                    <a:cubicBezTo>
                      <a:pt x="473" y="157"/>
                      <a:pt x="473" y="157"/>
                      <a:pt x="473" y="157"/>
                    </a:cubicBezTo>
                    <a:cubicBezTo>
                      <a:pt x="468" y="140"/>
                      <a:pt x="468" y="140"/>
                      <a:pt x="468" y="140"/>
                    </a:cubicBezTo>
                    <a:cubicBezTo>
                      <a:pt x="491" y="122"/>
                      <a:pt x="491" y="122"/>
                      <a:pt x="491" y="122"/>
                    </a:cubicBezTo>
                    <a:cubicBezTo>
                      <a:pt x="491" y="122"/>
                      <a:pt x="491" y="122"/>
                      <a:pt x="491" y="122"/>
                    </a:cubicBezTo>
                    <a:cubicBezTo>
                      <a:pt x="489" y="116"/>
                      <a:pt x="489" y="116"/>
                      <a:pt x="489" y="116"/>
                    </a:cubicBezTo>
                    <a:cubicBezTo>
                      <a:pt x="465" y="109"/>
                      <a:pt x="465" y="109"/>
                      <a:pt x="465" y="109"/>
                    </a:cubicBezTo>
                    <a:cubicBezTo>
                      <a:pt x="446" y="87"/>
                      <a:pt x="446" y="87"/>
                      <a:pt x="446" y="87"/>
                    </a:cubicBezTo>
                    <a:cubicBezTo>
                      <a:pt x="432" y="87"/>
                      <a:pt x="432" y="87"/>
                      <a:pt x="432" y="87"/>
                    </a:cubicBezTo>
                    <a:cubicBezTo>
                      <a:pt x="401" y="87"/>
                      <a:pt x="401" y="87"/>
                      <a:pt x="401" y="87"/>
                    </a:cubicBezTo>
                    <a:cubicBezTo>
                      <a:pt x="390" y="67"/>
                      <a:pt x="390" y="67"/>
                      <a:pt x="390" y="67"/>
                    </a:cubicBezTo>
                    <a:cubicBezTo>
                      <a:pt x="384" y="52"/>
                      <a:pt x="384" y="52"/>
                      <a:pt x="384" y="52"/>
                    </a:cubicBezTo>
                    <a:cubicBezTo>
                      <a:pt x="366" y="41"/>
                      <a:pt x="366" y="41"/>
                      <a:pt x="366" y="41"/>
                    </a:cubicBezTo>
                    <a:cubicBezTo>
                      <a:pt x="361" y="28"/>
                      <a:pt x="361" y="28"/>
                      <a:pt x="361" y="28"/>
                    </a:cubicBezTo>
                    <a:cubicBezTo>
                      <a:pt x="361" y="20"/>
                      <a:pt x="361" y="20"/>
                      <a:pt x="361" y="20"/>
                    </a:cubicBezTo>
                    <a:cubicBezTo>
                      <a:pt x="346" y="18"/>
                      <a:pt x="346" y="18"/>
                      <a:pt x="346" y="18"/>
                    </a:cubicBezTo>
                    <a:cubicBezTo>
                      <a:pt x="340" y="25"/>
                      <a:pt x="340" y="25"/>
                      <a:pt x="340" y="25"/>
                    </a:cubicBezTo>
                    <a:cubicBezTo>
                      <a:pt x="337" y="33"/>
                      <a:pt x="337" y="33"/>
                      <a:pt x="337" y="33"/>
                    </a:cubicBezTo>
                    <a:cubicBezTo>
                      <a:pt x="322" y="35"/>
                      <a:pt x="322" y="35"/>
                      <a:pt x="322" y="35"/>
                    </a:cubicBezTo>
                    <a:cubicBezTo>
                      <a:pt x="320" y="25"/>
                      <a:pt x="320" y="25"/>
                      <a:pt x="320" y="25"/>
                    </a:cubicBezTo>
                    <a:cubicBezTo>
                      <a:pt x="304" y="18"/>
                      <a:pt x="304" y="18"/>
                      <a:pt x="304" y="18"/>
                    </a:cubicBezTo>
                    <a:cubicBezTo>
                      <a:pt x="294" y="21"/>
                      <a:pt x="294" y="21"/>
                      <a:pt x="294" y="21"/>
                    </a:cubicBezTo>
                    <a:cubicBezTo>
                      <a:pt x="289" y="5"/>
                      <a:pt x="289" y="5"/>
                      <a:pt x="289" y="5"/>
                    </a:cubicBezTo>
                    <a:cubicBezTo>
                      <a:pt x="281" y="2"/>
                      <a:pt x="281" y="2"/>
                      <a:pt x="281" y="2"/>
                    </a:cubicBezTo>
                    <a:cubicBezTo>
                      <a:pt x="264" y="0"/>
                      <a:pt x="264" y="0"/>
                      <a:pt x="264" y="0"/>
                    </a:cubicBezTo>
                    <a:cubicBezTo>
                      <a:pt x="249" y="2"/>
                      <a:pt x="249" y="2"/>
                      <a:pt x="249" y="2"/>
                    </a:cubicBezTo>
                    <a:cubicBezTo>
                      <a:pt x="235" y="13"/>
                      <a:pt x="235" y="13"/>
                      <a:pt x="235" y="13"/>
                    </a:cubicBezTo>
                    <a:cubicBezTo>
                      <a:pt x="202" y="27"/>
                      <a:pt x="202" y="27"/>
                      <a:pt x="202" y="27"/>
                    </a:cubicBezTo>
                    <a:cubicBezTo>
                      <a:pt x="183" y="32"/>
                      <a:pt x="183" y="32"/>
                      <a:pt x="183" y="32"/>
                    </a:cubicBezTo>
                    <a:cubicBezTo>
                      <a:pt x="168" y="34"/>
                      <a:pt x="168" y="34"/>
                      <a:pt x="168" y="34"/>
                    </a:cubicBezTo>
                    <a:cubicBezTo>
                      <a:pt x="168" y="44"/>
                      <a:pt x="168" y="44"/>
                      <a:pt x="168" y="44"/>
                    </a:cubicBezTo>
                    <a:cubicBezTo>
                      <a:pt x="179" y="43"/>
                      <a:pt x="179" y="43"/>
                      <a:pt x="179" y="43"/>
                    </a:cubicBezTo>
                    <a:cubicBezTo>
                      <a:pt x="179" y="46"/>
                      <a:pt x="179" y="46"/>
                      <a:pt x="179" y="46"/>
                    </a:cubicBezTo>
                    <a:cubicBezTo>
                      <a:pt x="169" y="50"/>
                      <a:pt x="169" y="50"/>
                      <a:pt x="169" y="50"/>
                    </a:cubicBezTo>
                    <a:cubicBezTo>
                      <a:pt x="167" y="55"/>
                      <a:pt x="167" y="55"/>
                      <a:pt x="167" y="55"/>
                    </a:cubicBezTo>
                    <a:cubicBezTo>
                      <a:pt x="172" y="59"/>
                      <a:pt x="172" y="59"/>
                      <a:pt x="172" y="59"/>
                    </a:cubicBezTo>
                    <a:cubicBezTo>
                      <a:pt x="170" y="64"/>
                      <a:pt x="170" y="64"/>
                      <a:pt x="170" y="64"/>
                    </a:cubicBezTo>
                    <a:cubicBezTo>
                      <a:pt x="163" y="66"/>
                      <a:pt x="163" y="66"/>
                      <a:pt x="163" y="66"/>
                    </a:cubicBezTo>
                    <a:cubicBezTo>
                      <a:pt x="163" y="75"/>
                      <a:pt x="163" y="75"/>
                      <a:pt x="163" y="75"/>
                    </a:cubicBezTo>
                    <a:cubicBezTo>
                      <a:pt x="171" y="81"/>
                      <a:pt x="171" y="81"/>
                      <a:pt x="171" y="81"/>
                    </a:cubicBezTo>
                    <a:cubicBezTo>
                      <a:pt x="172" y="90"/>
                      <a:pt x="172" y="90"/>
                      <a:pt x="172" y="90"/>
                    </a:cubicBezTo>
                    <a:cubicBezTo>
                      <a:pt x="166" y="95"/>
                      <a:pt x="166" y="95"/>
                      <a:pt x="166" y="95"/>
                    </a:cubicBezTo>
                    <a:cubicBezTo>
                      <a:pt x="161" y="87"/>
                      <a:pt x="161" y="87"/>
                      <a:pt x="161" y="87"/>
                    </a:cubicBezTo>
                    <a:cubicBezTo>
                      <a:pt x="157" y="88"/>
                      <a:pt x="157" y="88"/>
                      <a:pt x="157" y="88"/>
                    </a:cubicBezTo>
                    <a:cubicBezTo>
                      <a:pt x="157" y="95"/>
                      <a:pt x="157" y="95"/>
                      <a:pt x="157" y="95"/>
                    </a:cubicBezTo>
                    <a:cubicBezTo>
                      <a:pt x="140" y="91"/>
                      <a:pt x="140" y="91"/>
                      <a:pt x="140" y="91"/>
                    </a:cubicBezTo>
                    <a:cubicBezTo>
                      <a:pt x="134" y="86"/>
                      <a:pt x="134" y="86"/>
                      <a:pt x="134" y="86"/>
                    </a:cubicBezTo>
                    <a:cubicBezTo>
                      <a:pt x="113" y="86"/>
                      <a:pt x="113" y="86"/>
                      <a:pt x="113" y="86"/>
                    </a:cubicBezTo>
                    <a:cubicBezTo>
                      <a:pt x="106" y="93"/>
                      <a:pt x="106" y="93"/>
                      <a:pt x="106" y="93"/>
                    </a:cubicBezTo>
                    <a:cubicBezTo>
                      <a:pt x="101" y="93"/>
                      <a:pt x="101" y="93"/>
                      <a:pt x="101" y="93"/>
                    </a:cubicBezTo>
                    <a:cubicBezTo>
                      <a:pt x="96" y="88"/>
                      <a:pt x="96" y="88"/>
                      <a:pt x="96" y="88"/>
                    </a:cubicBezTo>
                    <a:cubicBezTo>
                      <a:pt x="89" y="89"/>
                      <a:pt x="89" y="89"/>
                      <a:pt x="89" y="89"/>
                    </a:cubicBezTo>
                    <a:cubicBezTo>
                      <a:pt x="82" y="79"/>
                      <a:pt x="82" y="79"/>
                      <a:pt x="82" y="79"/>
                    </a:cubicBezTo>
                    <a:cubicBezTo>
                      <a:pt x="71" y="80"/>
                      <a:pt x="71" y="80"/>
                      <a:pt x="71" y="80"/>
                    </a:cubicBezTo>
                    <a:cubicBezTo>
                      <a:pt x="66" y="76"/>
                      <a:pt x="66" y="76"/>
                      <a:pt x="66" y="76"/>
                    </a:cubicBezTo>
                    <a:cubicBezTo>
                      <a:pt x="54" y="76"/>
                      <a:pt x="54" y="76"/>
                      <a:pt x="54" y="76"/>
                    </a:cubicBezTo>
                    <a:cubicBezTo>
                      <a:pt x="48" y="69"/>
                      <a:pt x="48" y="69"/>
                      <a:pt x="48" y="69"/>
                    </a:cubicBezTo>
                    <a:cubicBezTo>
                      <a:pt x="22" y="86"/>
                      <a:pt x="22" y="86"/>
                      <a:pt x="22" y="86"/>
                    </a:cubicBezTo>
                    <a:cubicBezTo>
                      <a:pt x="22" y="99"/>
                      <a:pt x="22" y="99"/>
                      <a:pt x="22" y="99"/>
                    </a:cubicBezTo>
                    <a:cubicBezTo>
                      <a:pt x="14" y="100"/>
                      <a:pt x="14" y="100"/>
                      <a:pt x="14" y="100"/>
                    </a:cubicBezTo>
                    <a:cubicBezTo>
                      <a:pt x="10" y="94"/>
                      <a:pt x="10" y="94"/>
                      <a:pt x="10" y="94"/>
                    </a:cubicBezTo>
                    <a:cubicBezTo>
                      <a:pt x="3" y="95"/>
                      <a:pt x="3" y="95"/>
                      <a:pt x="3" y="95"/>
                    </a:cubicBezTo>
                    <a:cubicBezTo>
                      <a:pt x="0" y="144"/>
                      <a:pt x="0" y="144"/>
                      <a:pt x="0" y="144"/>
                    </a:cubicBezTo>
                    <a:cubicBezTo>
                      <a:pt x="16" y="148"/>
                      <a:pt x="16" y="148"/>
                      <a:pt x="16" y="148"/>
                    </a:cubicBezTo>
                    <a:cubicBezTo>
                      <a:pt x="24" y="157"/>
                      <a:pt x="24" y="157"/>
                      <a:pt x="24" y="157"/>
                    </a:cubicBezTo>
                    <a:cubicBezTo>
                      <a:pt x="21" y="169"/>
                      <a:pt x="21" y="169"/>
                      <a:pt x="21" y="169"/>
                    </a:cubicBezTo>
                    <a:cubicBezTo>
                      <a:pt x="27" y="173"/>
                      <a:pt x="27" y="173"/>
                      <a:pt x="27" y="173"/>
                    </a:cubicBezTo>
                    <a:cubicBezTo>
                      <a:pt x="33" y="172"/>
                      <a:pt x="36" y="170"/>
                      <a:pt x="43" y="168"/>
                    </a:cubicBezTo>
                    <a:cubicBezTo>
                      <a:pt x="49" y="169"/>
                      <a:pt x="43" y="157"/>
                      <a:pt x="62" y="160"/>
                    </a:cubicBezTo>
                    <a:cubicBezTo>
                      <a:pt x="64" y="167"/>
                      <a:pt x="75" y="159"/>
                      <a:pt x="76" y="168"/>
                    </a:cubicBezTo>
                    <a:cubicBezTo>
                      <a:pt x="79" y="171"/>
                      <a:pt x="74" y="175"/>
                      <a:pt x="75" y="178"/>
                    </a:cubicBezTo>
                    <a:cubicBezTo>
                      <a:pt x="74" y="182"/>
                      <a:pt x="77" y="188"/>
                      <a:pt x="73" y="190"/>
                    </a:cubicBezTo>
                    <a:cubicBezTo>
                      <a:pt x="66" y="190"/>
                      <a:pt x="59" y="190"/>
                      <a:pt x="53" y="194"/>
                    </a:cubicBezTo>
                    <a:cubicBezTo>
                      <a:pt x="52" y="196"/>
                      <a:pt x="52" y="198"/>
                      <a:pt x="52" y="200"/>
                    </a:cubicBezTo>
                    <a:cubicBezTo>
                      <a:pt x="54" y="201"/>
                      <a:pt x="54" y="202"/>
                      <a:pt x="53" y="203"/>
                    </a:cubicBezTo>
                    <a:cubicBezTo>
                      <a:pt x="49" y="207"/>
                      <a:pt x="47" y="200"/>
                      <a:pt x="42" y="200"/>
                    </a:cubicBezTo>
                    <a:cubicBezTo>
                      <a:pt x="41" y="207"/>
                      <a:pt x="49" y="211"/>
                      <a:pt x="51" y="216"/>
                    </a:cubicBezTo>
                    <a:cubicBezTo>
                      <a:pt x="53" y="220"/>
                      <a:pt x="53" y="226"/>
                      <a:pt x="58" y="228"/>
                    </a:cubicBezTo>
                    <a:cubicBezTo>
                      <a:pt x="63" y="226"/>
                      <a:pt x="65" y="232"/>
                      <a:pt x="70" y="233"/>
                    </a:cubicBezTo>
                    <a:cubicBezTo>
                      <a:pt x="71" y="236"/>
                      <a:pt x="70" y="239"/>
                      <a:pt x="70" y="243"/>
                    </a:cubicBezTo>
                    <a:cubicBezTo>
                      <a:pt x="74" y="239"/>
                      <a:pt x="74" y="239"/>
                      <a:pt x="74" y="239"/>
                    </a:cubicBezTo>
                    <a:cubicBezTo>
                      <a:pt x="80" y="238"/>
                      <a:pt x="80" y="238"/>
                      <a:pt x="80" y="238"/>
                    </a:cubicBezTo>
                    <a:cubicBezTo>
                      <a:pt x="87" y="241"/>
                      <a:pt x="87" y="241"/>
                      <a:pt x="87" y="241"/>
                    </a:cubicBezTo>
                    <a:cubicBezTo>
                      <a:pt x="95" y="249"/>
                      <a:pt x="95" y="249"/>
                      <a:pt x="95" y="249"/>
                    </a:cubicBezTo>
                    <a:cubicBezTo>
                      <a:pt x="106" y="247"/>
                      <a:pt x="106" y="247"/>
                      <a:pt x="106" y="247"/>
                    </a:cubicBezTo>
                    <a:cubicBezTo>
                      <a:pt x="104" y="203"/>
                      <a:pt x="104" y="203"/>
                      <a:pt x="104" y="203"/>
                    </a:cubicBezTo>
                    <a:cubicBezTo>
                      <a:pt x="139" y="184"/>
                      <a:pt x="139" y="184"/>
                      <a:pt x="139" y="184"/>
                    </a:cubicBezTo>
                    <a:cubicBezTo>
                      <a:pt x="172" y="207"/>
                      <a:pt x="172" y="207"/>
                      <a:pt x="172" y="207"/>
                    </a:cubicBezTo>
                    <a:cubicBezTo>
                      <a:pt x="181" y="218"/>
                      <a:pt x="181" y="218"/>
                      <a:pt x="181" y="218"/>
                    </a:cubicBezTo>
                    <a:cubicBezTo>
                      <a:pt x="190" y="216"/>
                      <a:pt x="190" y="216"/>
                      <a:pt x="190" y="216"/>
                    </a:cubicBezTo>
                    <a:cubicBezTo>
                      <a:pt x="202" y="218"/>
                      <a:pt x="202" y="218"/>
                      <a:pt x="202" y="218"/>
                    </a:cubicBezTo>
                    <a:cubicBezTo>
                      <a:pt x="207" y="217"/>
                      <a:pt x="207" y="217"/>
                      <a:pt x="207" y="217"/>
                    </a:cubicBezTo>
                    <a:cubicBezTo>
                      <a:pt x="217" y="223"/>
                      <a:pt x="217" y="223"/>
                      <a:pt x="217" y="223"/>
                    </a:cubicBezTo>
                    <a:cubicBezTo>
                      <a:pt x="223" y="236"/>
                      <a:pt x="223" y="236"/>
                      <a:pt x="223" y="236"/>
                    </a:cubicBezTo>
                    <a:cubicBezTo>
                      <a:pt x="230" y="234"/>
                      <a:pt x="230" y="234"/>
                      <a:pt x="230" y="234"/>
                    </a:cubicBezTo>
                    <a:cubicBezTo>
                      <a:pt x="238" y="254"/>
                      <a:pt x="238" y="254"/>
                      <a:pt x="238" y="254"/>
                    </a:cubicBezTo>
                    <a:cubicBezTo>
                      <a:pt x="243" y="255"/>
                      <a:pt x="243" y="255"/>
                      <a:pt x="243" y="255"/>
                    </a:cubicBezTo>
                    <a:cubicBezTo>
                      <a:pt x="250" y="262"/>
                      <a:pt x="250" y="262"/>
                      <a:pt x="250" y="262"/>
                    </a:cubicBezTo>
                    <a:cubicBezTo>
                      <a:pt x="254" y="262"/>
                      <a:pt x="254" y="262"/>
                      <a:pt x="254" y="262"/>
                    </a:cubicBezTo>
                    <a:cubicBezTo>
                      <a:pt x="260" y="257"/>
                      <a:pt x="260" y="257"/>
                      <a:pt x="260" y="257"/>
                    </a:cubicBezTo>
                    <a:lnTo>
                      <a:pt x="266"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8" name="Freeform 356"/>
              <p:cNvSpPr/>
              <p:nvPr/>
            </p:nvSpPr>
            <p:spPr bwMode="auto">
              <a:xfrm>
                <a:off x="5497512" y="3244857"/>
                <a:ext cx="117475" cy="120650"/>
              </a:xfrm>
              <a:custGeom>
                <a:avLst/>
                <a:gdLst>
                  <a:gd name="T0" fmla="*/ 87094 w 58"/>
                  <a:gd name="T1" fmla="*/ 172932 h 60"/>
                  <a:gd name="T2" fmla="*/ 141780 w 58"/>
                  <a:gd name="T3" fmla="*/ 158856 h 60"/>
                  <a:gd name="T4" fmla="*/ 147856 w 58"/>
                  <a:gd name="T5" fmla="*/ 170921 h 60"/>
                  <a:gd name="T6" fmla="*/ 141780 w 58"/>
                  <a:gd name="T7" fmla="*/ 219181 h 60"/>
                  <a:gd name="T8" fmla="*/ 178238 w 58"/>
                  <a:gd name="T9" fmla="*/ 245322 h 60"/>
                  <a:gd name="T10" fmla="*/ 180263 w 58"/>
                  <a:gd name="T11" fmla="*/ 170921 h 60"/>
                  <a:gd name="T12" fmla="*/ 241026 w 58"/>
                  <a:gd name="T13" fmla="*/ 122661 h 60"/>
                  <a:gd name="T14" fmla="*/ 214696 w 58"/>
                  <a:gd name="T15" fmla="*/ 60325 h 60"/>
                  <a:gd name="T16" fmla="*/ 157984 w 58"/>
                  <a:gd name="T17" fmla="*/ 0 h 60"/>
                  <a:gd name="T18" fmla="*/ 157984 w 58"/>
                  <a:gd name="T19" fmla="*/ 36195 h 60"/>
                  <a:gd name="T20" fmla="*/ 123551 w 58"/>
                  <a:gd name="T21" fmla="*/ 48260 h 60"/>
                  <a:gd name="T22" fmla="*/ 62788 w 58"/>
                  <a:gd name="T23" fmla="*/ 16087 h 60"/>
                  <a:gd name="T24" fmla="*/ 81017 w 58"/>
                  <a:gd name="T25" fmla="*/ 58314 h 60"/>
                  <a:gd name="T26" fmla="*/ 74941 w 58"/>
                  <a:gd name="T27" fmla="*/ 70379 h 60"/>
                  <a:gd name="T28" fmla="*/ 0 w 58"/>
                  <a:gd name="T29" fmla="*/ 64347 h 60"/>
                  <a:gd name="T30" fmla="*/ 16203 w 58"/>
                  <a:gd name="T31" fmla="*/ 94509 h 60"/>
                  <a:gd name="T32" fmla="*/ 36458 w 58"/>
                  <a:gd name="T33" fmla="*/ 124672 h 60"/>
                  <a:gd name="T34" fmla="*/ 87094 w 58"/>
                  <a:gd name="T35" fmla="*/ 172932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7" h="60">
                    <a:moveTo>
                      <a:pt x="21" y="43"/>
                    </a:moveTo>
                    <a:cubicBezTo>
                      <a:pt x="34" y="39"/>
                      <a:pt x="34" y="39"/>
                      <a:pt x="34" y="39"/>
                    </a:cubicBezTo>
                    <a:cubicBezTo>
                      <a:pt x="35" y="42"/>
                      <a:pt x="35" y="42"/>
                      <a:pt x="35" y="42"/>
                    </a:cubicBezTo>
                    <a:cubicBezTo>
                      <a:pt x="34" y="54"/>
                      <a:pt x="34" y="54"/>
                      <a:pt x="34" y="54"/>
                    </a:cubicBezTo>
                    <a:cubicBezTo>
                      <a:pt x="42" y="60"/>
                      <a:pt x="42" y="60"/>
                      <a:pt x="42" y="60"/>
                    </a:cubicBezTo>
                    <a:cubicBezTo>
                      <a:pt x="42" y="54"/>
                      <a:pt x="38" y="47"/>
                      <a:pt x="43" y="42"/>
                    </a:cubicBezTo>
                    <a:cubicBezTo>
                      <a:pt x="45" y="41"/>
                      <a:pt x="56" y="32"/>
                      <a:pt x="57" y="30"/>
                    </a:cubicBezTo>
                    <a:cubicBezTo>
                      <a:pt x="58" y="22"/>
                      <a:pt x="56" y="21"/>
                      <a:pt x="51" y="15"/>
                    </a:cubicBezTo>
                    <a:cubicBezTo>
                      <a:pt x="51" y="8"/>
                      <a:pt x="43" y="5"/>
                      <a:pt x="38" y="0"/>
                    </a:cubicBezTo>
                    <a:cubicBezTo>
                      <a:pt x="38" y="9"/>
                      <a:pt x="38" y="9"/>
                      <a:pt x="38" y="9"/>
                    </a:cubicBezTo>
                    <a:cubicBezTo>
                      <a:pt x="30" y="12"/>
                      <a:pt x="30" y="12"/>
                      <a:pt x="30" y="12"/>
                    </a:cubicBezTo>
                    <a:cubicBezTo>
                      <a:pt x="15" y="4"/>
                      <a:pt x="15" y="4"/>
                      <a:pt x="15" y="4"/>
                    </a:cubicBezTo>
                    <a:cubicBezTo>
                      <a:pt x="19" y="14"/>
                      <a:pt x="19" y="14"/>
                      <a:pt x="19" y="14"/>
                    </a:cubicBezTo>
                    <a:cubicBezTo>
                      <a:pt x="18" y="17"/>
                      <a:pt x="18" y="17"/>
                      <a:pt x="18" y="17"/>
                    </a:cubicBezTo>
                    <a:cubicBezTo>
                      <a:pt x="0" y="16"/>
                      <a:pt x="0" y="16"/>
                      <a:pt x="0" y="16"/>
                    </a:cubicBezTo>
                    <a:cubicBezTo>
                      <a:pt x="4" y="23"/>
                      <a:pt x="4" y="23"/>
                      <a:pt x="4" y="23"/>
                    </a:cubicBezTo>
                    <a:cubicBezTo>
                      <a:pt x="9" y="31"/>
                      <a:pt x="9" y="31"/>
                      <a:pt x="9" y="31"/>
                    </a:cubicBezTo>
                    <a:lnTo>
                      <a:pt x="2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49" name="Freeform 357"/>
              <p:cNvSpPr/>
              <p:nvPr/>
            </p:nvSpPr>
            <p:spPr bwMode="auto">
              <a:xfrm>
                <a:off x="5481636" y="3317883"/>
                <a:ext cx="44450" cy="19050"/>
              </a:xfrm>
              <a:custGeom>
                <a:avLst/>
                <a:gdLst>
                  <a:gd name="T0" fmla="*/ 0 w 28"/>
                  <a:gd name="T1" fmla="*/ 1588 h 12"/>
                  <a:gd name="T2" fmla="*/ 12700 w 28"/>
                  <a:gd name="T3" fmla="*/ 0 h 12"/>
                  <a:gd name="T4" fmla="*/ 44450 w 28"/>
                  <a:gd name="T5" fmla="*/ 17463 h 12"/>
                  <a:gd name="T6" fmla="*/ 30163 w 28"/>
                  <a:gd name="T7" fmla="*/ 19050 h 12"/>
                  <a:gd name="T8" fmla="*/ 0 w 28"/>
                  <a:gd name="T9" fmla="*/ 158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
                    <a:moveTo>
                      <a:pt x="0" y="1"/>
                    </a:moveTo>
                    <a:lnTo>
                      <a:pt x="8" y="0"/>
                    </a:lnTo>
                    <a:lnTo>
                      <a:pt x="28" y="11"/>
                    </a:lnTo>
                    <a:lnTo>
                      <a:pt x="19" y="12"/>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0" name="Freeform 358"/>
              <p:cNvSpPr/>
              <p:nvPr/>
            </p:nvSpPr>
            <p:spPr bwMode="auto">
              <a:xfrm>
                <a:off x="5248274" y="3538546"/>
                <a:ext cx="15875" cy="36514"/>
              </a:xfrm>
              <a:custGeom>
                <a:avLst/>
                <a:gdLst>
                  <a:gd name="T0" fmla="*/ 15875 w 10"/>
                  <a:gd name="T1" fmla="*/ 3175 h 23"/>
                  <a:gd name="T2" fmla="*/ 6350 w 10"/>
                  <a:gd name="T3" fmla="*/ 36513 h 23"/>
                  <a:gd name="T4" fmla="*/ 0 w 10"/>
                  <a:gd name="T5" fmla="*/ 28575 h 23"/>
                  <a:gd name="T6" fmla="*/ 6350 w 10"/>
                  <a:gd name="T7" fmla="*/ 22225 h 23"/>
                  <a:gd name="T8" fmla="*/ 0 w 10"/>
                  <a:gd name="T9" fmla="*/ 11113 h 23"/>
                  <a:gd name="T10" fmla="*/ 4763 w 10"/>
                  <a:gd name="T11" fmla="*/ 0 h 23"/>
                  <a:gd name="T12" fmla="*/ 15875 w 10"/>
                  <a:gd name="T13" fmla="*/ 3175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10" y="2"/>
                    </a:moveTo>
                    <a:lnTo>
                      <a:pt x="4" y="23"/>
                    </a:lnTo>
                    <a:lnTo>
                      <a:pt x="0" y="18"/>
                    </a:lnTo>
                    <a:lnTo>
                      <a:pt x="4" y="14"/>
                    </a:lnTo>
                    <a:lnTo>
                      <a:pt x="0" y="7"/>
                    </a:lnTo>
                    <a:lnTo>
                      <a:pt x="3" y="0"/>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1" name="Freeform 359"/>
              <p:cNvSpPr/>
              <p:nvPr/>
            </p:nvSpPr>
            <p:spPr bwMode="auto">
              <a:xfrm>
                <a:off x="5241924" y="3516321"/>
                <a:ext cx="111125" cy="114300"/>
              </a:xfrm>
              <a:custGeom>
                <a:avLst/>
                <a:gdLst>
                  <a:gd name="T0" fmla="*/ 12700 w 70"/>
                  <a:gd name="T1" fmla="*/ 58738 h 72"/>
                  <a:gd name="T2" fmla="*/ 22225 w 70"/>
                  <a:gd name="T3" fmla="*/ 25400 h 72"/>
                  <a:gd name="T4" fmla="*/ 22225 w 70"/>
                  <a:gd name="T5" fmla="*/ 22225 h 72"/>
                  <a:gd name="T6" fmla="*/ 42863 w 70"/>
                  <a:gd name="T7" fmla="*/ 23813 h 72"/>
                  <a:gd name="T8" fmla="*/ 73025 w 70"/>
                  <a:gd name="T9" fmla="*/ 3175 h 72"/>
                  <a:gd name="T10" fmla="*/ 95250 w 70"/>
                  <a:gd name="T11" fmla="*/ 0 h 72"/>
                  <a:gd name="T12" fmla="*/ 111125 w 70"/>
                  <a:gd name="T13" fmla="*/ 23813 h 72"/>
                  <a:gd name="T14" fmla="*/ 100013 w 70"/>
                  <a:gd name="T15" fmla="*/ 33338 h 72"/>
                  <a:gd name="T16" fmla="*/ 55563 w 70"/>
                  <a:gd name="T17" fmla="*/ 36513 h 72"/>
                  <a:gd name="T18" fmla="*/ 73025 w 70"/>
                  <a:gd name="T19" fmla="*/ 82550 h 72"/>
                  <a:gd name="T20" fmla="*/ 66675 w 70"/>
                  <a:gd name="T21" fmla="*/ 88900 h 72"/>
                  <a:gd name="T22" fmla="*/ 46038 w 70"/>
                  <a:gd name="T23" fmla="*/ 90488 h 72"/>
                  <a:gd name="T24" fmla="*/ 30163 w 70"/>
                  <a:gd name="T25" fmla="*/ 109538 h 72"/>
                  <a:gd name="T26" fmla="*/ 0 w 70"/>
                  <a:gd name="T27" fmla="*/ 114300 h 72"/>
                  <a:gd name="T28" fmla="*/ 0 w 70"/>
                  <a:gd name="T29" fmla="*/ 103188 h 72"/>
                  <a:gd name="T30" fmla="*/ 11113 w 70"/>
                  <a:gd name="T31" fmla="*/ 77788 h 72"/>
                  <a:gd name="T32" fmla="*/ 12700 w 70"/>
                  <a:gd name="T33" fmla="*/ 58738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 h="72">
                    <a:moveTo>
                      <a:pt x="8" y="37"/>
                    </a:moveTo>
                    <a:lnTo>
                      <a:pt x="14" y="16"/>
                    </a:lnTo>
                    <a:lnTo>
                      <a:pt x="14" y="14"/>
                    </a:lnTo>
                    <a:lnTo>
                      <a:pt x="27" y="15"/>
                    </a:lnTo>
                    <a:lnTo>
                      <a:pt x="46" y="2"/>
                    </a:lnTo>
                    <a:lnTo>
                      <a:pt x="60" y="0"/>
                    </a:lnTo>
                    <a:lnTo>
                      <a:pt x="70" y="15"/>
                    </a:lnTo>
                    <a:lnTo>
                      <a:pt x="63" y="21"/>
                    </a:lnTo>
                    <a:lnTo>
                      <a:pt x="35" y="23"/>
                    </a:lnTo>
                    <a:lnTo>
                      <a:pt x="46" y="52"/>
                    </a:lnTo>
                    <a:lnTo>
                      <a:pt x="42" y="56"/>
                    </a:lnTo>
                    <a:lnTo>
                      <a:pt x="29" y="57"/>
                    </a:lnTo>
                    <a:lnTo>
                      <a:pt x="19" y="69"/>
                    </a:lnTo>
                    <a:lnTo>
                      <a:pt x="0" y="72"/>
                    </a:lnTo>
                    <a:lnTo>
                      <a:pt x="0" y="65"/>
                    </a:lnTo>
                    <a:lnTo>
                      <a:pt x="7" y="49"/>
                    </a:lnTo>
                    <a:lnTo>
                      <a:pt x="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2" name="Freeform 360"/>
              <p:cNvSpPr/>
              <p:nvPr/>
            </p:nvSpPr>
            <p:spPr bwMode="auto">
              <a:xfrm>
                <a:off x="5241924" y="3540133"/>
                <a:ext cx="512762" cy="439739"/>
              </a:xfrm>
              <a:custGeom>
                <a:avLst/>
                <a:gdLst>
                  <a:gd name="T0" fmla="*/ 493713 w 323"/>
                  <a:gd name="T1" fmla="*/ 266700 h 277"/>
                  <a:gd name="T2" fmla="*/ 428625 w 323"/>
                  <a:gd name="T3" fmla="*/ 258763 h 277"/>
                  <a:gd name="T4" fmla="*/ 411163 w 323"/>
                  <a:gd name="T5" fmla="*/ 241300 h 277"/>
                  <a:gd name="T6" fmla="*/ 417513 w 323"/>
                  <a:gd name="T7" fmla="*/ 230188 h 277"/>
                  <a:gd name="T8" fmla="*/ 406400 w 323"/>
                  <a:gd name="T9" fmla="*/ 220663 h 277"/>
                  <a:gd name="T10" fmla="*/ 395288 w 323"/>
                  <a:gd name="T11" fmla="*/ 215900 h 277"/>
                  <a:gd name="T12" fmla="*/ 390525 w 323"/>
                  <a:gd name="T13" fmla="*/ 206375 h 277"/>
                  <a:gd name="T14" fmla="*/ 369888 w 323"/>
                  <a:gd name="T15" fmla="*/ 180975 h 277"/>
                  <a:gd name="T16" fmla="*/ 373063 w 323"/>
                  <a:gd name="T17" fmla="*/ 160338 h 277"/>
                  <a:gd name="T18" fmla="*/ 365125 w 323"/>
                  <a:gd name="T19" fmla="*/ 155575 h 277"/>
                  <a:gd name="T20" fmla="*/ 350838 w 323"/>
                  <a:gd name="T21" fmla="*/ 125413 h 277"/>
                  <a:gd name="T22" fmla="*/ 338138 w 323"/>
                  <a:gd name="T23" fmla="*/ 119063 h 277"/>
                  <a:gd name="T24" fmla="*/ 336550 w 323"/>
                  <a:gd name="T25" fmla="*/ 109538 h 277"/>
                  <a:gd name="T26" fmla="*/ 323850 w 323"/>
                  <a:gd name="T27" fmla="*/ 98425 h 277"/>
                  <a:gd name="T28" fmla="*/ 309563 w 323"/>
                  <a:gd name="T29" fmla="*/ 98425 h 277"/>
                  <a:gd name="T30" fmla="*/ 298450 w 323"/>
                  <a:gd name="T31" fmla="*/ 88900 h 277"/>
                  <a:gd name="T32" fmla="*/ 250825 w 323"/>
                  <a:gd name="T33" fmla="*/ 95250 h 277"/>
                  <a:gd name="T34" fmla="*/ 211138 w 323"/>
                  <a:gd name="T35" fmla="*/ 74613 h 277"/>
                  <a:gd name="T36" fmla="*/ 211138 w 323"/>
                  <a:gd name="T37" fmla="*/ 49213 h 277"/>
                  <a:gd name="T38" fmla="*/ 182563 w 323"/>
                  <a:gd name="T39" fmla="*/ 31750 h 277"/>
                  <a:gd name="T40" fmla="*/ 144463 w 323"/>
                  <a:gd name="T41" fmla="*/ 9525 h 277"/>
                  <a:gd name="T42" fmla="*/ 111125 w 323"/>
                  <a:gd name="T43" fmla="*/ 0 h 277"/>
                  <a:gd name="T44" fmla="*/ 100013 w 323"/>
                  <a:gd name="T45" fmla="*/ 9525 h 277"/>
                  <a:gd name="T46" fmla="*/ 55563 w 323"/>
                  <a:gd name="T47" fmla="*/ 12700 h 277"/>
                  <a:gd name="T48" fmla="*/ 73025 w 323"/>
                  <a:gd name="T49" fmla="*/ 58738 h 277"/>
                  <a:gd name="T50" fmla="*/ 66675 w 323"/>
                  <a:gd name="T51" fmla="*/ 65088 h 277"/>
                  <a:gd name="T52" fmla="*/ 46038 w 323"/>
                  <a:gd name="T53" fmla="*/ 66675 h 277"/>
                  <a:gd name="T54" fmla="*/ 30163 w 323"/>
                  <a:gd name="T55" fmla="*/ 85725 h 277"/>
                  <a:gd name="T56" fmla="*/ 0 w 323"/>
                  <a:gd name="T57" fmla="*/ 90488 h 277"/>
                  <a:gd name="T58" fmla="*/ 0 w 323"/>
                  <a:gd name="T59" fmla="*/ 93663 h 277"/>
                  <a:gd name="T60" fmla="*/ 0 w 323"/>
                  <a:gd name="T61" fmla="*/ 125413 h 277"/>
                  <a:gd name="T62" fmla="*/ 14288 w 323"/>
                  <a:gd name="T63" fmla="*/ 127000 h 277"/>
                  <a:gd name="T64" fmla="*/ 15875 w 323"/>
                  <a:gd name="T65" fmla="*/ 133350 h 277"/>
                  <a:gd name="T66" fmla="*/ 30163 w 323"/>
                  <a:gd name="T67" fmla="*/ 163513 h 277"/>
                  <a:gd name="T68" fmla="*/ 34925 w 323"/>
                  <a:gd name="T69" fmla="*/ 176213 h 277"/>
                  <a:gd name="T70" fmla="*/ 52388 w 323"/>
                  <a:gd name="T71" fmla="*/ 192088 h 277"/>
                  <a:gd name="T72" fmla="*/ 52388 w 323"/>
                  <a:gd name="T73" fmla="*/ 214313 h 277"/>
                  <a:gd name="T74" fmla="*/ 65088 w 323"/>
                  <a:gd name="T75" fmla="*/ 230188 h 277"/>
                  <a:gd name="T76" fmla="*/ 79375 w 323"/>
                  <a:gd name="T77" fmla="*/ 239713 h 277"/>
                  <a:gd name="T78" fmla="*/ 92075 w 323"/>
                  <a:gd name="T79" fmla="*/ 250825 h 277"/>
                  <a:gd name="T80" fmla="*/ 101600 w 323"/>
                  <a:gd name="T81" fmla="*/ 265113 h 277"/>
                  <a:gd name="T82" fmla="*/ 101600 w 323"/>
                  <a:gd name="T83" fmla="*/ 293688 h 277"/>
                  <a:gd name="T84" fmla="*/ 111125 w 323"/>
                  <a:gd name="T85" fmla="*/ 314325 h 277"/>
                  <a:gd name="T86" fmla="*/ 125413 w 323"/>
                  <a:gd name="T87" fmla="*/ 330200 h 277"/>
                  <a:gd name="T88" fmla="*/ 141288 w 323"/>
                  <a:gd name="T89" fmla="*/ 338138 h 277"/>
                  <a:gd name="T90" fmla="*/ 144463 w 323"/>
                  <a:gd name="T91" fmla="*/ 347663 h 277"/>
                  <a:gd name="T92" fmla="*/ 158750 w 323"/>
                  <a:gd name="T93" fmla="*/ 381000 h 277"/>
                  <a:gd name="T94" fmla="*/ 171450 w 323"/>
                  <a:gd name="T95" fmla="*/ 393700 h 277"/>
                  <a:gd name="T96" fmla="*/ 188913 w 323"/>
                  <a:gd name="T97" fmla="*/ 412750 h 277"/>
                  <a:gd name="T98" fmla="*/ 211138 w 323"/>
                  <a:gd name="T99" fmla="*/ 401638 h 277"/>
                  <a:gd name="T100" fmla="*/ 263525 w 323"/>
                  <a:gd name="T101" fmla="*/ 412750 h 277"/>
                  <a:gd name="T102" fmla="*/ 284163 w 323"/>
                  <a:gd name="T103" fmla="*/ 439738 h 277"/>
                  <a:gd name="T104" fmla="*/ 338138 w 323"/>
                  <a:gd name="T105" fmla="*/ 379413 h 277"/>
                  <a:gd name="T106" fmla="*/ 425450 w 323"/>
                  <a:gd name="T107" fmla="*/ 360363 h 277"/>
                  <a:gd name="T108" fmla="*/ 484188 w 323"/>
                  <a:gd name="T109" fmla="*/ 334963 h 277"/>
                  <a:gd name="T110" fmla="*/ 500063 w 323"/>
                  <a:gd name="T111" fmla="*/ 334963 h 277"/>
                  <a:gd name="T112" fmla="*/ 512763 w 323"/>
                  <a:gd name="T113" fmla="*/ 279400 h 277"/>
                  <a:gd name="T114" fmla="*/ 493713 w 323"/>
                  <a:gd name="T115" fmla="*/ 266700 h 2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3"/>
                  <a:gd name="T175" fmla="*/ 0 h 277"/>
                  <a:gd name="T176" fmla="*/ 323 w 323"/>
                  <a:gd name="T177" fmla="*/ 277 h 2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3" h="277">
                    <a:moveTo>
                      <a:pt x="311" y="168"/>
                    </a:moveTo>
                    <a:lnTo>
                      <a:pt x="270" y="163"/>
                    </a:lnTo>
                    <a:lnTo>
                      <a:pt x="259" y="152"/>
                    </a:lnTo>
                    <a:lnTo>
                      <a:pt x="263" y="145"/>
                    </a:lnTo>
                    <a:lnTo>
                      <a:pt x="256" y="139"/>
                    </a:lnTo>
                    <a:lnTo>
                      <a:pt x="249" y="136"/>
                    </a:lnTo>
                    <a:lnTo>
                      <a:pt x="246" y="130"/>
                    </a:lnTo>
                    <a:lnTo>
                      <a:pt x="233" y="114"/>
                    </a:lnTo>
                    <a:lnTo>
                      <a:pt x="235" y="101"/>
                    </a:lnTo>
                    <a:lnTo>
                      <a:pt x="230" y="98"/>
                    </a:lnTo>
                    <a:lnTo>
                      <a:pt x="221" y="79"/>
                    </a:lnTo>
                    <a:lnTo>
                      <a:pt x="213" y="75"/>
                    </a:lnTo>
                    <a:lnTo>
                      <a:pt x="212" y="69"/>
                    </a:lnTo>
                    <a:lnTo>
                      <a:pt x="204" y="62"/>
                    </a:lnTo>
                    <a:lnTo>
                      <a:pt x="195" y="62"/>
                    </a:lnTo>
                    <a:lnTo>
                      <a:pt x="188" y="56"/>
                    </a:lnTo>
                    <a:lnTo>
                      <a:pt x="158" y="60"/>
                    </a:lnTo>
                    <a:lnTo>
                      <a:pt x="133" y="47"/>
                    </a:lnTo>
                    <a:lnTo>
                      <a:pt x="133" y="31"/>
                    </a:lnTo>
                    <a:lnTo>
                      <a:pt x="115" y="20"/>
                    </a:lnTo>
                    <a:lnTo>
                      <a:pt x="91" y="6"/>
                    </a:lnTo>
                    <a:lnTo>
                      <a:pt x="70" y="0"/>
                    </a:lnTo>
                    <a:lnTo>
                      <a:pt x="63" y="6"/>
                    </a:lnTo>
                    <a:lnTo>
                      <a:pt x="35" y="8"/>
                    </a:lnTo>
                    <a:lnTo>
                      <a:pt x="46" y="37"/>
                    </a:lnTo>
                    <a:lnTo>
                      <a:pt x="42" y="41"/>
                    </a:lnTo>
                    <a:lnTo>
                      <a:pt x="29" y="42"/>
                    </a:lnTo>
                    <a:lnTo>
                      <a:pt x="19" y="54"/>
                    </a:lnTo>
                    <a:lnTo>
                      <a:pt x="0" y="57"/>
                    </a:lnTo>
                    <a:lnTo>
                      <a:pt x="0" y="59"/>
                    </a:lnTo>
                    <a:lnTo>
                      <a:pt x="0" y="79"/>
                    </a:lnTo>
                    <a:lnTo>
                      <a:pt x="9" y="80"/>
                    </a:lnTo>
                    <a:lnTo>
                      <a:pt x="10" y="84"/>
                    </a:lnTo>
                    <a:lnTo>
                      <a:pt x="19" y="103"/>
                    </a:lnTo>
                    <a:lnTo>
                      <a:pt x="22" y="111"/>
                    </a:lnTo>
                    <a:lnTo>
                      <a:pt x="33" y="121"/>
                    </a:lnTo>
                    <a:lnTo>
                      <a:pt x="33" y="135"/>
                    </a:lnTo>
                    <a:lnTo>
                      <a:pt x="41" y="145"/>
                    </a:lnTo>
                    <a:lnTo>
                      <a:pt x="50" y="151"/>
                    </a:lnTo>
                    <a:lnTo>
                      <a:pt x="58" y="158"/>
                    </a:lnTo>
                    <a:lnTo>
                      <a:pt x="64" y="167"/>
                    </a:lnTo>
                    <a:lnTo>
                      <a:pt x="64" y="185"/>
                    </a:lnTo>
                    <a:lnTo>
                      <a:pt x="70" y="198"/>
                    </a:lnTo>
                    <a:lnTo>
                      <a:pt x="79" y="208"/>
                    </a:lnTo>
                    <a:lnTo>
                      <a:pt x="89" y="213"/>
                    </a:lnTo>
                    <a:lnTo>
                      <a:pt x="91" y="219"/>
                    </a:lnTo>
                    <a:lnTo>
                      <a:pt x="100" y="240"/>
                    </a:lnTo>
                    <a:lnTo>
                      <a:pt x="108" y="248"/>
                    </a:lnTo>
                    <a:lnTo>
                      <a:pt x="119" y="260"/>
                    </a:lnTo>
                    <a:lnTo>
                      <a:pt x="133" y="253"/>
                    </a:lnTo>
                    <a:lnTo>
                      <a:pt x="166" y="260"/>
                    </a:lnTo>
                    <a:lnTo>
                      <a:pt x="179" y="277"/>
                    </a:lnTo>
                    <a:lnTo>
                      <a:pt x="213" y="239"/>
                    </a:lnTo>
                    <a:lnTo>
                      <a:pt x="268" y="227"/>
                    </a:lnTo>
                    <a:lnTo>
                      <a:pt x="305" y="211"/>
                    </a:lnTo>
                    <a:lnTo>
                      <a:pt x="315" y="211"/>
                    </a:lnTo>
                    <a:lnTo>
                      <a:pt x="323" y="176"/>
                    </a:lnTo>
                    <a:lnTo>
                      <a:pt x="311" y="16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chemeClr val="tx2"/>
                    </a:solidFill>
                    <a:latin typeface="Georgia" pitchFamily="18" charset="0"/>
                  </a:defRPr>
                </a:lvl1pPr>
                <a:lvl2pPr marL="742950" indent="-285750">
                  <a:defRPr sz="2600" b="1">
                    <a:solidFill>
                      <a:schemeClr val="tx2"/>
                    </a:solidFill>
                    <a:latin typeface="Georgia" pitchFamily="18" charset="0"/>
                  </a:defRPr>
                </a:lvl2pPr>
                <a:lvl3pPr marL="1143000" indent="-228600">
                  <a:defRPr sz="2600" b="1">
                    <a:solidFill>
                      <a:schemeClr val="tx2"/>
                    </a:solidFill>
                    <a:latin typeface="Georgia" pitchFamily="18" charset="0"/>
                  </a:defRPr>
                </a:lvl3pPr>
                <a:lvl4pPr marL="1600200" indent="-228600">
                  <a:defRPr sz="2600" b="1">
                    <a:solidFill>
                      <a:schemeClr val="tx2"/>
                    </a:solidFill>
                    <a:latin typeface="Georgia" pitchFamily="18" charset="0"/>
                  </a:defRPr>
                </a:lvl4pPr>
                <a:lvl5pPr marL="2057400" indent="-228600">
                  <a:defRPr sz="2600" b="1">
                    <a:solidFill>
                      <a:schemeClr val="tx2"/>
                    </a:solidFill>
                    <a:latin typeface="Georgia" pitchFamily="18" charset="0"/>
                  </a:defRPr>
                </a:lvl5pPr>
                <a:lvl6pPr marL="2514600" indent="-228600" eaLnBrk="0" fontAlgn="base" hangingPunct="0">
                  <a:lnSpc>
                    <a:spcPct val="90000"/>
                  </a:lnSpc>
                  <a:spcBef>
                    <a:spcPct val="0"/>
                  </a:spcBef>
                  <a:spcAft>
                    <a:spcPct val="0"/>
                  </a:spcAft>
                  <a:defRPr sz="2600" b="1">
                    <a:solidFill>
                      <a:schemeClr val="tx2"/>
                    </a:solidFill>
                    <a:latin typeface="Georgia" pitchFamily="18" charset="0"/>
                  </a:defRPr>
                </a:lvl6pPr>
                <a:lvl7pPr marL="2971800" indent="-228600" eaLnBrk="0" fontAlgn="base" hangingPunct="0">
                  <a:lnSpc>
                    <a:spcPct val="90000"/>
                  </a:lnSpc>
                  <a:spcBef>
                    <a:spcPct val="0"/>
                  </a:spcBef>
                  <a:spcAft>
                    <a:spcPct val="0"/>
                  </a:spcAft>
                  <a:defRPr sz="2600" b="1">
                    <a:solidFill>
                      <a:schemeClr val="tx2"/>
                    </a:solidFill>
                    <a:latin typeface="Georgia" pitchFamily="18" charset="0"/>
                  </a:defRPr>
                </a:lvl7pPr>
                <a:lvl8pPr marL="3429000" indent="-228600" eaLnBrk="0" fontAlgn="base" hangingPunct="0">
                  <a:lnSpc>
                    <a:spcPct val="90000"/>
                  </a:lnSpc>
                  <a:spcBef>
                    <a:spcPct val="0"/>
                  </a:spcBef>
                  <a:spcAft>
                    <a:spcPct val="0"/>
                  </a:spcAft>
                  <a:defRPr sz="2600" b="1">
                    <a:solidFill>
                      <a:schemeClr val="tx2"/>
                    </a:solidFill>
                    <a:latin typeface="Georgia" pitchFamily="18" charset="0"/>
                  </a:defRPr>
                </a:lvl8pPr>
                <a:lvl9pPr marL="3886200" indent="-228600" eaLnBrk="0" fontAlgn="base" hangingPunct="0">
                  <a:lnSpc>
                    <a:spcPct val="90000"/>
                  </a:lnSpc>
                  <a:spcBef>
                    <a:spcPct val="0"/>
                  </a:spcBef>
                  <a:spcAft>
                    <a:spcPct val="0"/>
                  </a:spcAft>
                  <a:defRPr sz="2600" b="1">
                    <a:solidFill>
                      <a:schemeClr val="tx2"/>
                    </a:solidFill>
                    <a:latin typeface="Georgia" pitchFamily="18" charset="0"/>
                  </a:defRPr>
                </a:lvl9pPr>
              </a:lstStyle>
              <a:p>
                <a:pPr algn="l" defTabSz="342884">
                  <a:lnSpc>
                    <a:spcPct val="90000"/>
                  </a:lnSpc>
                  <a:defRPr/>
                </a:pPr>
                <a:r>
                  <a:rPr lang="en-US" altLang="en-US">
                    <a:solidFill>
                      <a:srgbClr val="0039A6"/>
                    </a:solidFill>
                    <a:cs typeface="+mn-cs"/>
                  </a:rPr>
                  <a:t> </a:t>
                </a:r>
              </a:p>
            </p:txBody>
          </p:sp>
          <p:sp>
            <p:nvSpPr>
              <p:cNvPr id="1453" name="Freeform 361"/>
              <p:cNvSpPr/>
              <p:nvPr/>
            </p:nvSpPr>
            <p:spPr bwMode="auto">
              <a:xfrm>
                <a:off x="5430837" y="3900497"/>
                <a:ext cx="273050" cy="161926"/>
              </a:xfrm>
              <a:custGeom>
                <a:avLst/>
                <a:gdLst>
                  <a:gd name="T0" fmla="*/ 273050 w 172"/>
                  <a:gd name="T1" fmla="*/ 52388 h 102"/>
                  <a:gd name="T2" fmla="*/ 265113 w 172"/>
                  <a:gd name="T3" fmla="*/ 42863 h 102"/>
                  <a:gd name="T4" fmla="*/ 250825 w 172"/>
                  <a:gd name="T5" fmla="*/ 36513 h 102"/>
                  <a:gd name="T6" fmla="*/ 244475 w 172"/>
                  <a:gd name="T7" fmla="*/ 30163 h 102"/>
                  <a:gd name="T8" fmla="*/ 247650 w 172"/>
                  <a:gd name="T9" fmla="*/ 26988 h 102"/>
                  <a:gd name="T10" fmla="*/ 236538 w 172"/>
                  <a:gd name="T11" fmla="*/ 0 h 102"/>
                  <a:gd name="T12" fmla="*/ 149225 w 172"/>
                  <a:gd name="T13" fmla="*/ 19050 h 102"/>
                  <a:gd name="T14" fmla="*/ 95250 w 172"/>
                  <a:gd name="T15" fmla="*/ 79375 h 102"/>
                  <a:gd name="T16" fmla="*/ 74613 w 172"/>
                  <a:gd name="T17" fmla="*/ 52388 h 102"/>
                  <a:gd name="T18" fmla="*/ 22225 w 172"/>
                  <a:gd name="T19" fmla="*/ 41275 h 102"/>
                  <a:gd name="T20" fmla="*/ 0 w 172"/>
                  <a:gd name="T21" fmla="*/ 52388 h 102"/>
                  <a:gd name="T22" fmla="*/ 0 w 172"/>
                  <a:gd name="T23" fmla="*/ 66675 h 102"/>
                  <a:gd name="T24" fmla="*/ 1588 w 172"/>
                  <a:gd name="T25" fmla="*/ 92075 h 102"/>
                  <a:gd name="T26" fmla="*/ 1588 w 172"/>
                  <a:gd name="T27" fmla="*/ 101600 h 102"/>
                  <a:gd name="T28" fmla="*/ 14288 w 172"/>
                  <a:gd name="T29" fmla="*/ 128588 h 102"/>
                  <a:gd name="T30" fmla="*/ 15875 w 172"/>
                  <a:gd name="T31" fmla="*/ 150813 h 102"/>
                  <a:gd name="T32" fmla="*/ 25400 w 172"/>
                  <a:gd name="T33" fmla="*/ 158750 h 102"/>
                  <a:gd name="T34" fmla="*/ 31750 w 172"/>
                  <a:gd name="T35" fmla="*/ 161925 h 102"/>
                  <a:gd name="T36" fmla="*/ 63500 w 172"/>
                  <a:gd name="T37" fmla="*/ 155575 h 102"/>
                  <a:gd name="T38" fmla="*/ 74613 w 172"/>
                  <a:gd name="T39" fmla="*/ 144463 h 102"/>
                  <a:gd name="T40" fmla="*/ 92075 w 172"/>
                  <a:gd name="T41" fmla="*/ 144463 h 102"/>
                  <a:gd name="T42" fmla="*/ 104775 w 172"/>
                  <a:gd name="T43" fmla="*/ 138113 h 102"/>
                  <a:gd name="T44" fmla="*/ 149225 w 172"/>
                  <a:gd name="T45" fmla="*/ 123825 h 102"/>
                  <a:gd name="T46" fmla="*/ 153988 w 172"/>
                  <a:gd name="T47" fmla="*/ 115888 h 102"/>
                  <a:gd name="T48" fmla="*/ 165100 w 172"/>
                  <a:gd name="T49" fmla="*/ 111125 h 102"/>
                  <a:gd name="T50" fmla="*/ 173038 w 172"/>
                  <a:gd name="T51" fmla="*/ 104775 h 102"/>
                  <a:gd name="T52" fmla="*/ 195263 w 172"/>
                  <a:gd name="T53" fmla="*/ 103188 h 102"/>
                  <a:gd name="T54" fmla="*/ 209550 w 172"/>
                  <a:gd name="T55" fmla="*/ 95250 h 102"/>
                  <a:gd name="T56" fmla="*/ 228600 w 172"/>
                  <a:gd name="T57" fmla="*/ 92075 h 102"/>
                  <a:gd name="T58" fmla="*/ 238125 w 172"/>
                  <a:gd name="T59" fmla="*/ 80963 h 102"/>
                  <a:gd name="T60" fmla="*/ 238125 w 172"/>
                  <a:gd name="T61" fmla="*/ 77788 h 102"/>
                  <a:gd name="T62" fmla="*/ 252413 w 172"/>
                  <a:gd name="T63" fmla="*/ 58738 h 102"/>
                  <a:gd name="T64" fmla="*/ 273050 w 172"/>
                  <a:gd name="T65" fmla="*/ 52388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2" h="102">
                    <a:moveTo>
                      <a:pt x="172" y="33"/>
                    </a:moveTo>
                    <a:lnTo>
                      <a:pt x="167" y="27"/>
                    </a:lnTo>
                    <a:lnTo>
                      <a:pt x="158" y="23"/>
                    </a:lnTo>
                    <a:lnTo>
                      <a:pt x="154" y="19"/>
                    </a:lnTo>
                    <a:lnTo>
                      <a:pt x="156" y="17"/>
                    </a:lnTo>
                    <a:lnTo>
                      <a:pt x="149" y="0"/>
                    </a:lnTo>
                    <a:lnTo>
                      <a:pt x="94" y="12"/>
                    </a:lnTo>
                    <a:lnTo>
                      <a:pt x="60" y="50"/>
                    </a:lnTo>
                    <a:lnTo>
                      <a:pt x="47" y="33"/>
                    </a:lnTo>
                    <a:lnTo>
                      <a:pt x="14" y="26"/>
                    </a:lnTo>
                    <a:lnTo>
                      <a:pt x="0" y="33"/>
                    </a:lnTo>
                    <a:lnTo>
                      <a:pt x="0" y="42"/>
                    </a:lnTo>
                    <a:lnTo>
                      <a:pt x="1" y="58"/>
                    </a:lnTo>
                    <a:lnTo>
                      <a:pt x="1" y="64"/>
                    </a:lnTo>
                    <a:lnTo>
                      <a:pt x="9" y="81"/>
                    </a:lnTo>
                    <a:lnTo>
                      <a:pt x="10" y="95"/>
                    </a:lnTo>
                    <a:lnTo>
                      <a:pt x="16" y="100"/>
                    </a:lnTo>
                    <a:lnTo>
                      <a:pt x="20" y="102"/>
                    </a:lnTo>
                    <a:lnTo>
                      <a:pt x="40" y="98"/>
                    </a:lnTo>
                    <a:lnTo>
                      <a:pt x="47" y="91"/>
                    </a:lnTo>
                    <a:lnTo>
                      <a:pt x="58" y="91"/>
                    </a:lnTo>
                    <a:lnTo>
                      <a:pt x="66" y="87"/>
                    </a:lnTo>
                    <a:lnTo>
                      <a:pt x="94" y="78"/>
                    </a:lnTo>
                    <a:lnTo>
                      <a:pt x="97" y="73"/>
                    </a:lnTo>
                    <a:lnTo>
                      <a:pt x="104" y="70"/>
                    </a:lnTo>
                    <a:lnTo>
                      <a:pt x="109" y="66"/>
                    </a:lnTo>
                    <a:lnTo>
                      <a:pt x="123" y="65"/>
                    </a:lnTo>
                    <a:lnTo>
                      <a:pt x="132" y="60"/>
                    </a:lnTo>
                    <a:lnTo>
                      <a:pt x="144" y="58"/>
                    </a:lnTo>
                    <a:lnTo>
                      <a:pt x="150" y="51"/>
                    </a:lnTo>
                    <a:lnTo>
                      <a:pt x="150" y="49"/>
                    </a:lnTo>
                    <a:lnTo>
                      <a:pt x="159" y="37"/>
                    </a:lnTo>
                    <a:lnTo>
                      <a:pt x="17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4" name="Freeform 362"/>
              <p:cNvSpPr/>
              <p:nvPr/>
            </p:nvSpPr>
            <p:spPr bwMode="auto">
              <a:xfrm>
                <a:off x="5667374" y="3740158"/>
                <a:ext cx="190500" cy="212725"/>
              </a:xfrm>
              <a:custGeom>
                <a:avLst/>
                <a:gdLst>
                  <a:gd name="T0" fmla="*/ 36513 w 120"/>
                  <a:gd name="T1" fmla="*/ 212725 h 134"/>
                  <a:gd name="T2" fmla="*/ 73025 w 120"/>
                  <a:gd name="T3" fmla="*/ 209550 h 134"/>
                  <a:gd name="T4" fmla="*/ 79375 w 120"/>
                  <a:gd name="T5" fmla="*/ 195263 h 134"/>
                  <a:gd name="T6" fmla="*/ 98425 w 120"/>
                  <a:gd name="T7" fmla="*/ 188913 h 134"/>
                  <a:gd name="T8" fmla="*/ 109538 w 120"/>
                  <a:gd name="T9" fmla="*/ 184150 h 134"/>
                  <a:gd name="T10" fmla="*/ 109538 w 120"/>
                  <a:gd name="T11" fmla="*/ 173038 h 134"/>
                  <a:gd name="T12" fmla="*/ 131763 w 120"/>
                  <a:gd name="T13" fmla="*/ 153988 h 134"/>
                  <a:gd name="T14" fmla="*/ 133350 w 120"/>
                  <a:gd name="T15" fmla="*/ 139700 h 134"/>
                  <a:gd name="T16" fmla="*/ 146050 w 120"/>
                  <a:gd name="T17" fmla="*/ 123825 h 134"/>
                  <a:gd name="T18" fmla="*/ 155575 w 120"/>
                  <a:gd name="T19" fmla="*/ 120650 h 134"/>
                  <a:gd name="T20" fmla="*/ 177800 w 120"/>
                  <a:gd name="T21" fmla="*/ 98425 h 134"/>
                  <a:gd name="T22" fmla="*/ 190500 w 120"/>
                  <a:gd name="T23" fmla="*/ 77788 h 134"/>
                  <a:gd name="T24" fmla="*/ 184150 w 120"/>
                  <a:gd name="T25" fmla="*/ 66675 h 134"/>
                  <a:gd name="T26" fmla="*/ 173038 w 120"/>
                  <a:gd name="T27" fmla="*/ 63500 h 134"/>
                  <a:gd name="T28" fmla="*/ 157163 w 120"/>
                  <a:gd name="T29" fmla="*/ 47625 h 134"/>
                  <a:gd name="T30" fmla="*/ 153988 w 120"/>
                  <a:gd name="T31" fmla="*/ 36513 h 134"/>
                  <a:gd name="T32" fmla="*/ 133350 w 120"/>
                  <a:gd name="T33" fmla="*/ 34925 h 134"/>
                  <a:gd name="T34" fmla="*/ 112713 w 120"/>
                  <a:gd name="T35" fmla="*/ 26988 h 134"/>
                  <a:gd name="T36" fmla="*/ 106363 w 120"/>
                  <a:gd name="T37" fmla="*/ 14288 h 134"/>
                  <a:gd name="T38" fmla="*/ 101600 w 120"/>
                  <a:gd name="T39" fmla="*/ 0 h 134"/>
                  <a:gd name="T40" fmla="*/ 87313 w 120"/>
                  <a:gd name="T41" fmla="*/ 3175 h 134"/>
                  <a:gd name="T42" fmla="*/ 92075 w 120"/>
                  <a:gd name="T43" fmla="*/ 22225 h 134"/>
                  <a:gd name="T44" fmla="*/ 69850 w 120"/>
                  <a:gd name="T45" fmla="*/ 47625 h 134"/>
                  <a:gd name="T46" fmla="*/ 68263 w 120"/>
                  <a:gd name="T47" fmla="*/ 66675 h 134"/>
                  <a:gd name="T48" fmla="*/ 87313 w 120"/>
                  <a:gd name="T49" fmla="*/ 79375 h 134"/>
                  <a:gd name="T50" fmla="*/ 74613 w 120"/>
                  <a:gd name="T51" fmla="*/ 134938 h 134"/>
                  <a:gd name="T52" fmla="*/ 58738 w 120"/>
                  <a:gd name="T53" fmla="*/ 134938 h 134"/>
                  <a:gd name="T54" fmla="*/ 0 w 120"/>
                  <a:gd name="T55" fmla="*/ 160338 h 134"/>
                  <a:gd name="T56" fmla="*/ 11113 w 120"/>
                  <a:gd name="T57" fmla="*/ 187325 h 134"/>
                  <a:gd name="T58" fmla="*/ 7938 w 120"/>
                  <a:gd name="T59" fmla="*/ 190500 h 134"/>
                  <a:gd name="T60" fmla="*/ 14288 w 120"/>
                  <a:gd name="T61" fmla="*/ 196850 h 134"/>
                  <a:gd name="T62" fmla="*/ 28575 w 120"/>
                  <a:gd name="T63" fmla="*/ 203200 h 134"/>
                  <a:gd name="T64" fmla="*/ 36513 w 120"/>
                  <a:gd name="T65" fmla="*/ 212725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0" h="134">
                    <a:moveTo>
                      <a:pt x="23" y="134"/>
                    </a:moveTo>
                    <a:lnTo>
                      <a:pt x="46" y="132"/>
                    </a:lnTo>
                    <a:lnTo>
                      <a:pt x="50" y="123"/>
                    </a:lnTo>
                    <a:lnTo>
                      <a:pt x="62" y="119"/>
                    </a:lnTo>
                    <a:lnTo>
                      <a:pt x="69" y="116"/>
                    </a:lnTo>
                    <a:lnTo>
                      <a:pt x="69" y="109"/>
                    </a:lnTo>
                    <a:lnTo>
                      <a:pt x="83" y="97"/>
                    </a:lnTo>
                    <a:lnTo>
                      <a:pt x="84" y="88"/>
                    </a:lnTo>
                    <a:lnTo>
                      <a:pt x="92" y="78"/>
                    </a:lnTo>
                    <a:lnTo>
                      <a:pt x="98" y="76"/>
                    </a:lnTo>
                    <a:lnTo>
                      <a:pt x="112" y="62"/>
                    </a:lnTo>
                    <a:lnTo>
                      <a:pt x="120" y="49"/>
                    </a:lnTo>
                    <a:lnTo>
                      <a:pt x="116" y="42"/>
                    </a:lnTo>
                    <a:lnTo>
                      <a:pt x="109" y="40"/>
                    </a:lnTo>
                    <a:lnTo>
                      <a:pt x="99" y="30"/>
                    </a:lnTo>
                    <a:lnTo>
                      <a:pt x="97" y="23"/>
                    </a:lnTo>
                    <a:lnTo>
                      <a:pt x="84" y="22"/>
                    </a:lnTo>
                    <a:lnTo>
                      <a:pt x="71" y="17"/>
                    </a:lnTo>
                    <a:lnTo>
                      <a:pt x="67" y="9"/>
                    </a:lnTo>
                    <a:lnTo>
                      <a:pt x="64" y="0"/>
                    </a:lnTo>
                    <a:lnTo>
                      <a:pt x="55" y="2"/>
                    </a:lnTo>
                    <a:lnTo>
                      <a:pt x="58" y="14"/>
                    </a:lnTo>
                    <a:lnTo>
                      <a:pt x="44" y="30"/>
                    </a:lnTo>
                    <a:lnTo>
                      <a:pt x="43" y="42"/>
                    </a:lnTo>
                    <a:lnTo>
                      <a:pt x="55" y="50"/>
                    </a:lnTo>
                    <a:lnTo>
                      <a:pt x="47" y="85"/>
                    </a:lnTo>
                    <a:lnTo>
                      <a:pt x="37" y="85"/>
                    </a:lnTo>
                    <a:lnTo>
                      <a:pt x="0" y="101"/>
                    </a:lnTo>
                    <a:lnTo>
                      <a:pt x="7" y="118"/>
                    </a:lnTo>
                    <a:lnTo>
                      <a:pt x="5" y="120"/>
                    </a:lnTo>
                    <a:lnTo>
                      <a:pt x="9" y="124"/>
                    </a:lnTo>
                    <a:lnTo>
                      <a:pt x="18" y="128"/>
                    </a:lnTo>
                    <a:lnTo>
                      <a:pt x="23"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5" name="Freeform 363"/>
              <p:cNvSpPr/>
              <p:nvPr/>
            </p:nvSpPr>
            <p:spPr bwMode="auto">
              <a:xfrm>
                <a:off x="5264148" y="3389320"/>
                <a:ext cx="155575" cy="150813"/>
              </a:xfrm>
              <a:custGeom>
                <a:avLst/>
                <a:gdLst>
                  <a:gd name="T0" fmla="*/ 73025 w 98"/>
                  <a:gd name="T1" fmla="*/ 127000 h 95"/>
                  <a:gd name="T2" fmla="*/ 50800 w 98"/>
                  <a:gd name="T3" fmla="*/ 130175 h 95"/>
                  <a:gd name="T4" fmla="*/ 20638 w 98"/>
                  <a:gd name="T5" fmla="*/ 150813 h 95"/>
                  <a:gd name="T6" fmla="*/ 0 w 98"/>
                  <a:gd name="T7" fmla="*/ 149225 h 95"/>
                  <a:gd name="T8" fmla="*/ 11113 w 98"/>
                  <a:gd name="T9" fmla="*/ 114300 h 95"/>
                  <a:gd name="T10" fmla="*/ 15875 w 98"/>
                  <a:gd name="T11" fmla="*/ 106363 h 95"/>
                  <a:gd name="T12" fmla="*/ 15875 w 98"/>
                  <a:gd name="T13" fmla="*/ 95250 h 95"/>
                  <a:gd name="T14" fmla="*/ 23813 w 98"/>
                  <a:gd name="T15" fmla="*/ 87313 h 95"/>
                  <a:gd name="T16" fmla="*/ 23813 w 98"/>
                  <a:gd name="T17" fmla="*/ 69850 h 95"/>
                  <a:gd name="T18" fmla="*/ 26988 w 98"/>
                  <a:gd name="T19" fmla="*/ 47625 h 95"/>
                  <a:gd name="T20" fmla="*/ 19050 w 98"/>
                  <a:gd name="T21" fmla="*/ 39688 h 95"/>
                  <a:gd name="T22" fmla="*/ 20638 w 98"/>
                  <a:gd name="T23" fmla="*/ 25400 h 95"/>
                  <a:gd name="T24" fmla="*/ 57150 w 98"/>
                  <a:gd name="T25" fmla="*/ 17463 h 95"/>
                  <a:gd name="T26" fmla="*/ 69850 w 98"/>
                  <a:gd name="T27" fmla="*/ 19050 h 95"/>
                  <a:gd name="T28" fmla="*/ 96838 w 98"/>
                  <a:gd name="T29" fmla="*/ 14288 h 95"/>
                  <a:gd name="T30" fmla="*/ 127000 w 98"/>
                  <a:gd name="T31" fmla="*/ 4763 h 95"/>
                  <a:gd name="T32" fmla="*/ 149225 w 98"/>
                  <a:gd name="T33" fmla="*/ 0 h 95"/>
                  <a:gd name="T34" fmla="*/ 155575 w 98"/>
                  <a:gd name="T35" fmla="*/ 9525 h 95"/>
                  <a:gd name="T36" fmla="*/ 127000 w 98"/>
                  <a:gd name="T37" fmla="*/ 28575 h 95"/>
                  <a:gd name="T38" fmla="*/ 138113 w 98"/>
                  <a:gd name="T39" fmla="*/ 50800 h 95"/>
                  <a:gd name="T40" fmla="*/ 130175 w 98"/>
                  <a:gd name="T41" fmla="*/ 82550 h 95"/>
                  <a:gd name="T42" fmla="*/ 79375 w 98"/>
                  <a:gd name="T43" fmla="*/ 114300 h 95"/>
                  <a:gd name="T44" fmla="*/ 73025 w 98"/>
                  <a:gd name="T45" fmla="*/ 127000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95">
                    <a:moveTo>
                      <a:pt x="46" y="80"/>
                    </a:moveTo>
                    <a:lnTo>
                      <a:pt x="32" y="82"/>
                    </a:lnTo>
                    <a:lnTo>
                      <a:pt x="13" y="95"/>
                    </a:lnTo>
                    <a:lnTo>
                      <a:pt x="0" y="94"/>
                    </a:lnTo>
                    <a:lnTo>
                      <a:pt x="7" y="72"/>
                    </a:lnTo>
                    <a:lnTo>
                      <a:pt x="10" y="67"/>
                    </a:lnTo>
                    <a:lnTo>
                      <a:pt x="10" y="60"/>
                    </a:lnTo>
                    <a:lnTo>
                      <a:pt x="15" y="55"/>
                    </a:lnTo>
                    <a:lnTo>
                      <a:pt x="15" y="44"/>
                    </a:lnTo>
                    <a:lnTo>
                      <a:pt x="17" y="30"/>
                    </a:lnTo>
                    <a:lnTo>
                      <a:pt x="12" y="25"/>
                    </a:lnTo>
                    <a:lnTo>
                      <a:pt x="13" y="16"/>
                    </a:lnTo>
                    <a:lnTo>
                      <a:pt x="36" y="11"/>
                    </a:lnTo>
                    <a:lnTo>
                      <a:pt x="44" y="12"/>
                    </a:lnTo>
                    <a:lnTo>
                      <a:pt x="61" y="9"/>
                    </a:lnTo>
                    <a:lnTo>
                      <a:pt x="80" y="3"/>
                    </a:lnTo>
                    <a:lnTo>
                      <a:pt x="94" y="0"/>
                    </a:lnTo>
                    <a:lnTo>
                      <a:pt x="98" y="6"/>
                    </a:lnTo>
                    <a:lnTo>
                      <a:pt x="80" y="18"/>
                    </a:lnTo>
                    <a:lnTo>
                      <a:pt x="87" y="32"/>
                    </a:lnTo>
                    <a:lnTo>
                      <a:pt x="82" y="52"/>
                    </a:lnTo>
                    <a:lnTo>
                      <a:pt x="50" y="72"/>
                    </a:lnTo>
                    <a:lnTo>
                      <a:pt x="4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6" name="Freeform 364"/>
              <p:cNvSpPr/>
              <p:nvPr/>
            </p:nvSpPr>
            <p:spPr bwMode="auto">
              <a:xfrm>
                <a:off x="5337173" y="3386146"/>
                <a:ext cx="236538" cy="249238"/>
              </a:xfrm>
              <a:custGeom>
                <a:avLst/>
                <a:gdLst>
                  <a:gd name="T0" fmla="*/ 228600 w 149"/>
                  <a:gd name="T1" fmla="*/ 227013 h 157"/>
                  <a:gd name="T2" fmla="*/ 206375 w 149"/>
                  <a:gd name="T3" fmla="*/ 220663 h 157"/>
                  <a:gd name="T4" fmla="*/ 198438 w 149"/>
                  <a:gd name="T5" fmla="*/ 230188 h 157"/>
                  <a:gd name="T6" fmla="*/ 203200 w 149"/>
                  <a:gd name="T7" fmla="*/ 242888 h 157"/>
                  <a:gd name="T8" fmla="*/ 155575 w 149"/>
                  <a:gd name="T9" fmla="*/ 249238 h 157"/>
                  <a:gd name="T10" fmla="*/ 115888 w 149"/>
                  <a:gd name="T11" fmla="*/ 228600 h 157"/>
                  <a:gd name="T12" fmla="*/ 115888 w 149"/>
                  <a:gd name="T13" fmla="*/ 203200 h 157"/>
                  <a:gd name="T14" fmla="*/ 87313 w 149"/>
                  <a:gd name="T15" fmla="*/ 185738 h 157"/>
                  <a:gd name="T16" fmla="*/ 49213 w 149"/>
                  <a:gd name="T17" fmla="*/ 163513 h 157"/>
                  <a:gd name="T18" fmla="*/ 15875 w 149"/>
                  <a:gd name="T19" fmla="*/ 153988 h 157"/>
                  <a:gd name="T20" fmla="*/ 0 w 149"/>
                  <a:gd name="T21" fmla="*/ 130175 h 157"/>
                  <a:gd name="T22" fmla="*/ 6350 w 149"/>
                  <a:gd name="T23" fmla="*/ 117475 h 157"/>
                  <a:gd name="T24" fmla="*/ 57150 w 149"/>
                  <a:gd name="T25" fmla="*/ 85725 h 157"/>
                  <a:gd name="T26" fmla="*/ 65088 w 149"/>
                  <a:gd name="T27" fmla="*/ 53975 h 157"/>
                  <a:gd name="T28" fmla="*/ 53975 w 149"/>
                  <a:gd name="T29" fmla="*/ 31750 h 157"/>
                  <a:gd name="T30" fmla="*/ 82550 w 149"/>
                  <a:gd name="T31" fmla="*/ 12700 h 157"/>
                  <a:gd name="T32" fmla="*/ 101600 w 149"/>
                  <a:gd name="T33" fmla="*/ 0 h 157"/>
                  <a:gd name="T34" fmla="*/ 119063 w 149"/>
                  <a:gd name="T35" fmla="*/ 3175 h 157"/>
                  <a:gd name="T36" fmla="*/ 127000 w 149"/>
                  <a:gd name="T37" fmla="*/ 14288 h 157"/>
                  <a:gd name="T38" fmla="*/ 144463 w 149"/>
                  <a:gd name="T39" fmla="*/ 12700 h 157"/>
                  <a:gd name="T40" fmla="*/ 166688 w 149"/>
                  <a:gd name="T41" fmla="*/ 49213 h 157"/>
                  <a:gd name="T42" fmla="*/ 177800 w 149"/>
                  <a:gd name="T43" fmla="*/ 49213 h 157"/>
                  <a:gd name="T44" fmla="*/ 185738 w 149"/>
                  <a:gd name="T45" fmla="*/ 58738 h 157"/>
                  <a:gd name="T46" fmla="*/ 161925 w 149"/>
                  <a:gd name="T47" fmla="*/ 104775 h 157"/>
                  <a:gd name="T48" fmla="*/ 188913 w 149"/>
                  <a:gd name="T49" fmla="*/ 139700 h 157"/>
                  <a:gd name="T50" fmla="*/ 206375 w 149"/>
                  <a:gd name="T51" fmla="*/ 144463 h 157"/>
                  <a:gd name="T52" fmla="*/ 225425 w 149"/>
                  <a:gd name="T53" fmla="*/ 169863 h 157"/>
                  <a:gd name="T54" fmla="*/ 222250 w 149"/>
                  <a:gd name="T55" fmla="*/ 200025 h 157"/>
                  <a:gd name="T56" fmla="*/ 236538 w 149"/>
                  <a:gd name="T57" fmla="*/ 215900 h 157"/>
                  <a:gd name="T58" fmla="*/ 228600 w 149"/>
                  <a:gd name="T59" fmla="*/ 227013 h 1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49" h="157">
                    <a:moveTo>
                      <a:pt x="144" y="143"/>
                    </a:moveTo>
                    <a:lnTo>
                      <a:pt x="130" y="139"/>
                    </a:lnTo>
                    <a:lnTo>
                      <a:pt x="125" y="145"/>
                    </a:lnTo>
                    <a:lnTo>
                      <a:pt x="128" y="153"/>
                    </a:lnTo>
                    <a:lnTo>
                      <a:pt x="98" y="157"/>
                    </a:lnTo>
                    <a:lnTo>
                      <a:pt x="73" y="144"/>
                    </a:lnTo>
                    <a:lnTo>
                      <a:pt x="73" y="128"/>
                    </a:lnTo>
                    <a:lnTo>
                      <a:pt x="55" y="117"/>
                    </a:lnTo>
                    <a:lnTo>
                      <a:pt x="31" y="103"/>
                    </a:lnTo>
                    <a:lnTo>
                      <a:pt x="10" y="97"/>
                    </a:lnTo>
                    <a:lnTo>
                      <a:pt x="0" y="82"/>
                    </a:lnTo>
                    <a:lnTo>
                      <a:pt x="4" y="74"/>
                    </a:lnTo>
                    <a:lnTo>
                      <a:pt x="36" y="54"/>
                    </a:lnTo>
                    <a:lnTo>
                      <a:pt x="41" y="34"/>
                    </a:lnTo>
                    <a:lnTo>
                      <a:pt x="34" y="20"/>
                    </a:lnTo>
                    <a:lnTo>
                      <a:pt x="52" y="8"/>
                    </a:lnTo>
                    <a:lnTo>
                      <a:pt x="64" y="0"/>
                    </a:lnTo>
                    <a:lnTo>
                      <a:pt x="75" y="2"/>
                    </a:lnTo>
                    <a:lnTo>
                      <a:pt x="80" y="9"/>
                    </a:lnTo>
                    <a:lnTo>
                      <a:pt x="91" y="8"/>
                    </a:lnTo>
                    <a:lnTo>
                      <a:pt x="105" y="31"/>
                    </a:lnTo>
                    <a:lnTo>
                      <a:pt x="112" y="31"/>
                    </a:lnTo>
                    <a:lnTo>
                      <a:pt x="117" y="37"/>
                    </a:lnTo>
                    <a:lnTo>
                      <a:pt x="102" y="66"/>
                    </a:lnTo>
                    <a:lnTo>
                      <a:pt x="119" y="88"/>
                    </a:lnTo>
                    <a:lnTo>
                      <a:pt x="130" y="91"/>
                    </a:lnTo>
                    <a:lnTo>
                      <a:pt x="142" y="107"/>
                    </a:lnTo>
                    <a:lnTo>
                      <a:pt x="140" y="126"/>
                    </a:lnTo>
                    <a:lnTo>
                      <a:pt x="149" y="136"/>
                    </a:lnTo>
                    <a:lnTo>
                      <a:pt x="14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7" name="Freeform 365"/>
              <p:cNvSpPr/>
              <p:nvPr/>
            </p:nvSpPr>
            <p:spPr bwMode="auto">
              <a:xfrm>
                <a:off x="6057898" y="3462346"/>
                <a:ext cx="717549" cy="715964"/>
              </a:xfrm>
              <a:custGeom>
                <a:avLst/>
                <a:gdLst>
                  <a:gd name="T0" fmla="*/ 298450 w 452"/>
                  <a:gd name="T1" fmla="*/ 165100 h 451"/>
                  <a:gd name="T2" fmla="*/ 331788 w 452"/>
                  <a:gd name="T3" fmla="*/ 196850 h 451"/>
                  <a:gd name="T4" fmla="*/ 430213 w 452"/>
                  <a:gd name="T5" fmla="*/ 230188 h 451"/>
                  <a:gd name="T6" fmla="*/ 495300 w 452"/>
                  <a:gd name="T7" fmla="*/ 215900 h 451"/>
                  <a:gd name="T8" fmla="*/ 517525 w 452"/>
                  <a:gd name="T9" fmla="*/ 200025 h 451"/>
                  <a:gd name="T10" fmla="*/ 595313 w 452"/>
                  <a:gd name="T11" fmla="*/ 223838 h 451"/>
                  <a:gd name="T12" fmla="*/ 688975 w 452"/>
                  <a:gd name="T13" fmla="*/ 150813 h 451"/>
                  <a:gd name="T14" fmla="*/ 717550 w 452"/>
                  <a:gd name="T15" fmla="*/ 187325 h 451"/>
                  <a:gd name="T16" fmla="*/ 673100 w 452"/>
                  <a:gd name="T17" fmla="*/ 217488 h 451"/>
                  <a:gd name="T18" fmla="*/ 631825 w 452"/>
                  <a:gd name="T19" fmla="*/ 307975 h 451"/>
                  <a:gd name="T20" fmla="*/ 608013 w 452"/>
                  <a:gd name="T21" fmla="*/ 354013 h 451"/>
                  <a:gd name="T22" fmla="*/ 581025 w 452"/>
                  <a:gd name="T23" fmla="*/ 306388 h 451"/>
                  <a:gd name="T24" fmla="*/ 592138 w 452"/>
                  <a:gd name="T25" fmla="*/ 263525 h 451"/>
                  <a:gd name="T26" fmla="*/ 525463 w 452"/>
                  <a:gd name="T27" fmla="*/ 238125 h 451"/>
                  <a:gd name="T28" fmla="*/ 504825 w 452"/>
                  <a:gd name="T29" fmla="*/ 249238 h 451"/>
                  <a:gd name="T30" fmla="*/ 495300 w 452"/>
                  <a:gd name="T31" fmla="*/ 269875 h 451"/>
                  <a:gd name="T32" fmla="*/ 508000 w 452"/>
                  <a:gd name="T33" fmla="*/ 312738 h 451"/>
                  <a:gd name="T34" fmla="*/ 473075 w 452"/>
                  <a:gd name="T35" fmla="*/ 371475 h 451"/>
                  <a:gd name="T36" fmla="*/ 463550 w 452"/>
                  <a:gd name="T37" fmla="*/ 406400 h 451"/>
                  <a:gd name="T38" fmla="*/ 412750 w 452"/>
                  <a:gd name="T39" fmla="*/ 434975 h 451"/>
                  <a:gd name="T40" fmla="*/ 385763 w 452"/>
                  <a:gd name="T41" fmla="*/ 461963 h 451"/>
                  <a:gd name="T42" fmla="*/ 344488 w 452"/>
                  <a:gd name="T43" fmla="*/ 509588 h 451"/>
                  <a:gd name="T44" fmla="*/ 304800 w 452"/>
                  <a:gd name="T45" fmla="*/ 525463 h 451"/>
                  <a:gd name="T46" fmla="*/ 301625 w 452"/>
                  <a:gd name="T47" fmla="*/ 569913 h 451"/>
                  <a:gd name="T48" fmla="*/ 293688 w 452"/>
                  <a:gd name="T49" fmla="*/ 655638 h 451"/>
                  <a:gd name="T50" fmla="*/ 274638 w 452"/>
                  <a:gd name="T51" fmla="*/ 677863 h 451"/>
                  <a:gd name="T52" fmla="*/ 250825 w 452"/>
                  <a:gd name="T53" fmla="*/ 701675 h 451"/>
                  <a:gd name="T54" fmla="*/ 209550 w 452"/>
                  <a:gd name="T55" fmla="*/ 695325 h 451"/>
                  <a:gd name="T56" fmla="*/ 184150 w 452"/>
                  <a:gd name="T57" fmla="*/ 622300 h 451"/>
                  <a:gd name="T58" fmla="*/ 163513 w 452"/>
                  <a:gd name="T59" fmla="*/ 576263 h 451"/>
                  <a:gd name="T60" fmla="*/ 133350 w 452"/>
                  <a:gd name="T61" fmla="*/ 509588 h 451"/>
                  <a:gd name="T62" fmla="*/ 114300 w 452"/>
                  <a:gd name="T63" fmla="*/ 388938 h 451"/>
                  <a:gd name="T64" fmla="*/ 103188 w 452"/>
                  <a:gd name="T65" fmla="*/ 354013 h 451"/>
                  <a:gd name="T66" fmla="*/ 90488 w 452"/>
                  <a:gd name="T67" fmla="*/ 392113 h 451"/>
                  <a:gd name="T68" fmla="*/ 23813 w 452"/>
                  <a:gd name="T69" fmla="*/ 361950 h 451"/>
                  <a:gd name="T70" fmla="*/ 46038 w 452"/>
                  <a:gd name="T71" fmla="*/ 349250 h 451"/>
                  <a:gd name="T72" fmla="*/ 20638 w 452"/>
                  <a:gd name="T73" fmla="*/ 341313 h 451"/>
                  <a:gd name="T74" fmla="*/ 6350 w 452"/>
                  <a:gd name="T75" fmla="*/ 322263 h 451"/>
                  <a:gd name="T76" fmla="*/ 14288 w 452"/>
                  <a:gd name="T77" fmla="*/ 303213 h 451"/>
                  <a:gd name="T78" fmla="*/ 69850 w 452"/>
                  <a:gd name="T79" fmla="*/ 276225 h 451"/>
                  <a:gd name="T80" fmla="*/ 65088 w 452"/>
                  <a:gd name="T81" fmla="*/ 204788 h 451"/>
                  <a:gd name="T82" fmla="*/ 139700 w 452"/>
                  <a:gd name="T83" fmla="*/ 134938 h 451"/>
                  <a:gd name="T84" fmla="*/ 176213 w 452"/>
                  <a:gd name="T85" fmla="*/ 85725 h 451"/>
                  <a:gd name="T86" fmla="*/ 146050 w 452"/>
                  <a:gd name="T87" fmla="*/ 49213 h 451"/>
                  <a:gd name="T88" fmla="*/ 198438 w 452"/>
                  <a:gd name="T89" fmla="*/ 6350 h 451"/>
                  <a:gd name="T90" fmla="*/ 241300 w 452"/>
                  <a:gd name="T91" fmla="*/ 12700 h 451"/>
                  <a:gd name="T92" fmla="*/ 268288 w 452"/>
                  <a:gd name="T93" fmla="*/ 53975 h 451"/>
                  <a:gd name="T94" fmla="*/ 254000 w 452"/>
                  <a:gd name="T95" fmla="*/ 63500 h 451"/>
                  <a:gd name="T96" fmla="*/ 260350 w 452"/>
                  <a:gd name="T97" fmla="*/ 104775 h 451"/>
                  <a:gd name="T98" fmla="*/ 311150 w 452"/>
                  <a:gd name="T99" fmla="*/ 130175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52" h="451">
                    <a:moveTo>
                      <a:pt x="196" y="82"/>
                    </a:moveTo>
                    <a:lnTo>
                      <a:pt x="192" y="94"/>
                    </a:lnTo>
                    <a:lnTo>
                      <a:pt x="188" y="104"/>
                    </a:lnTo>
                    <a:lnTo>
                      <a:pt x="192" y="115"/>
                    </a:lnTo>
                    <a:lnTo>
                      <a:pt x="202" y="119"/>
                    </a:lnTo>
                    <a:lnTo>
                      <a:pt x="209" y="124"/>
                    </a:lnTo>
                    <a:lnTo>
                      <a:pt x="237" y="129"/>
                    </a:lnTo>
                    <a:lnTo>
                      <a:pt x="253" y="131"/>
                    </a:lnTo>
                    <a:lnTo>
                      <a:pt x="271" y="145"/>
                    </a:lnTo>
                    <a:lnTo>
                      <a:pt x="289" y="151"/>
                    </a:lnTo>
                    <a:lnTo>
                      <a:pt x="307" y="148"/>
                    </a:lnTo>
                    <a:lnTo>
                      <a:pt x="312" y="136"/>
                    </a:lnTo>
                    <a:lnTo>
                      <a:pt x="308" y="124"/>
                    </a:lnTo>
                    <a:lnTo>
                      <a:pt x="316" y="122"/>
                    </a:lnTo>
                    <a:lnTo>
                      <a:pt x="326" y="126"/>
                    </a:lnTo>
                    <a:lnTo>
                      <a:pt x="329" y="134"/>
                    </a:lnTo>
                    <a:lnTo>
                      <a:pt x="335" y="143"/>
                    </a:lnTo>
                    <a:lnTo>
                      <a:pt x="375" y="141"/>
                    </a:lnTo>
                    <a:lnTo>
                      <a:pt x="375" y="126"/>
                    </a:lnTo>
                    <a:lnTo>
                      <a:pt x="400" y="106"/>
                    </a:lnTo>
                    <a:lnTo>
                      <a:pt x="434" y="95"/>
                    </a:lnTo>
                    <a:lnTo>
                      <a:pt x="441" y="101"/>
                    </a:lnTo>
                    <a:lnTo>
                      <a:pt x="441" y="106"/>
                    </a:lnTo>
                    <a:lnTo>
                      <a:pt x="452" y="118"/>
                    </a:lnTo>
                    <a:lnTo>
                      <a:pt x="445" y="128"/>
                    </a:lnTo>
                    <a:lnTo>
                      <a:pt x="424" y="137"/>
                    </a:lnTo>
                    <a:lnTo>
                      <a:pt x="408" y="184"/>
                    </a:lnTo>
                    <a:lnTo>
                      <a:pt x="400" y="187"/>
                    </a:lnTo>
                    <a:lnTo>
                      <a:pt x="398" y="194"/>
                    </a:lnTo>
                    <a:lnTo>
                      <a:pt x="391" y="197"/>
                    </a:lnTo>
                    <a:lnTo>
                      <a:pt x="394" y="217"/>
                    </a:lnTo>
                    <a:lnTo>
                      <a:pt x="383" y="223"/>
                    </a:lnTo>
                    <a:lnTo>
                      <a:pt x="380" y="212"/>
                    </a:lnTo>
                    <a:lnTo>
                      <a:pt x="376" y="197"/>
                    </a:lnTo>
                    <a:lnTo>
                      <a:pt x="366" y="193"/>
                    </a:lnTo>
                    <a:lnTo>
                      <a:pt x="362" y="182"/>
                    </a:lnTo>
                    <a:lnTo>
                      <a:pt x="373" y="173"/>
                    </a:lnTo>
                    <a:lnTo>
                      <a:pt x="373" y="166"/>
                    </a:lnTo>
                    <a:lnTo>
                      <a:pt x="367" y="159"/>
                    </a:lnTo>
                    <a:lnTo>
                      <a:pt x="341" y="160"/>
                    </a:lnTo>
                    <a:lnTo>
                      <a:pt x="331" y="150"/>
                    </a:lnTo>
                    <a:lnTo>
                      <a:pt x="320" y="150"/>
                    </a:lnTo>
                    <a:lnTo>
                      <a:pt x="312" y="155"/>
                    </a:lnTo>
                    <a:lnTo>
                      <a:pt x="318" y="157"/>
                    </a:lnTo>
                    <a:lnTo>
                      <a:pt x="322" y="163"/>
                    </a:lnTo>
                    <a:lnTo>
                      <a:pt x="325" y="170"/>
                    </a:lnTo>
                    <a:lnTo>
                      <a:pt x="312" y="170"/>
                    </a:lnTo>
                    <a:lnTo>
                      <a:pt x="312" y="175"/>
                    </a:lnTo>
                    <a:lnTo>
                      <a:pt x="320" y="183"/>
                    </a:lnTo>
                    <a:lnTo>
                      <a:pt x="320" y="197"/>
                    </a:lnTo>
                    <a:lnTo>
                      <a:pt x="324" y="205"/>
                    </a:lnTo>
                    <a:lnTo>
                      <a:pt x="324" y="226"/>
                    </a:lnTo>
                    <a:lnTo>
                      <a:pt x="298" y="234"/>
                    </a:lnTo>
                    <a:lnTo>
                      <a:pt x="292" y="243"/>
                    </a:lnTo>
                    <a:lnTo>
                      <a:pt x="296" y="249"/>
                    </a:lnTo>
                    <a:lnTo>
                      <a:pt x="292" y="256"/>
                    </a:lnTo>
                    <a:lnTo>
                      <a:pt x="282" y="261"/>
                    </a:lnTo>
                    <a:lnTo>
                      <a:pt x="269" y="265"/>
                    </a:lnTo>
                    <a:lnTo>
                      <a:pt x="260" y="274"/>
                    </a:lnTo>
                    <a:lnTo>
                      <a:pt x="257" y="283"/>
                    </a:lnTo>
                    <a:lnTo>
                      <a:pt x="247" y="288"/>
                    </a:lnTo>
                    <a:lnTo>
                      <a:pt x="243" y="291"/>
                    </a:lnTo>
                    <a:lnTo>
                      <a:pt x="234" y="298"/>
                    </a:lnTo>
                    <a:lnTo>
                      <a:pt x="223" y="309"/>
                    </a:lnTo>
                    <a:lnTo>
                      <a:pt x="217" y="321"/>
                    </a:lnTo>
                    <a:lnTo>
                      <a:pt x="209" y="321"/>
                    </a:lnTo>
                    <a:lnTo>
                      <a:pt x="200" y="330"/>
                    </a:lnTo>
                    <a:lnTo>
                      <a:pt x="192" y="331"/>
                    </a:lnTo>
                    <a:lnTo>
                      <a:pt x="188" y="336"/>
                    </a:lnTo>
                    <a:lnTo>
                      <a:pt x="188" y="353"/>
                    </a:lnTo>
                    <a:lnTo>
                      <a:pt x="190" y="359"/>
                    </a:lnTo>
                    <a:lnTo>
                      <a:pt x="188" y="381"/>
                    </a:lnTo>
                    <a:lnTo>
                      <a:pt x="183" y="391"/>
                    </a:lnTo>
                    <a:lnTo>
                      <a:pt x="185" y="413"/>
                    </a:lnTo>
                    <a:lnTo>
                      <a:pt x="180" y="413"/>
                    </a:lnTo>
                    <a:lnTo>
                      <a:pt x="174" y="419"/>
                    </a:lnTo>
                    <a:lnTo>
                      <a:pt x="173" y="427"/>
                    </a:lnTo>
                    <a:lnTo>
                      <a:pt x="166" y="432"/>
                    </a:lnTo>
                    <a:lnTo>
                      <a:pt x="162" y="437"/>
                    </a:lnTo>
                    <a:lnTo>
                      <a:pt x="158" y="442"/>
                    </a:lnTo>
                    <a:lnTo>
                      <a:pt x="149" y="451"/>
                    </a:lnTo>
                    <a:lnTo>
                      <a:pt x="139" y="446"/>
                    </a:lnTo>
                    <a:lnTo>
                      <a:pt x="132" y="438"/>
                    </a:lnTo>
                    <a:lnTo>
                      <a:pt x="127" y="419"/>
                    </a:lnTo>
                    <a:lnTo>
                      <a:pt x="122" y="405"/>
                    </a:lnTo>
                    <a:lnTo>
                      <a:pt x="116" y="392"/>
                    </a:lnTo>
                    <a:lnTo>
                      <a:pt x="107" y="380"/>
                    </a:lnTo>
                    <a:lnTo>
                      <a:pt x="106" y="372"/>
                    </a:lnTo>
                    <a:lnTo>
                      <a:pt x="103" y="363"/>
                    </a:lnTo>
                    <a:lnTo>
                      <a:pt x="101" y="354"/>
                    </a:lnTo>
                    <a:lnTo>
                      <a:pt x="90" y="330"/>
                    </a:lnTo>
                    <a:lnTo>
                      <a:pt x="84" y="321"/>
                    </a:lnTo>
                    <a:lnTo>
                      <a:pt x="76" y="294"/>
                    </a:lnTo>
                    <a:lnTo>
                      <a:pt x="72" y="270"/>
                    </a:lnTo>
                    <a:lnTo>
                      <a:pt x="72" y="245"/>
                    </a:lnTo>
                    <a:lnTo>
                      <a:pt x="70" y="242"/>
                    </a:lnTo>
                    <a:lnTo>
                      <a:pt x="70" y="228"/>
                    </a:lnTo>
                    <a:lnTo>
                      <a:pt x="65" y="223"/>
                    </a:lnTo>
                    <a:lnTo>
                      <a:pt x="62" y="237"/>
                    </a:lnTo>
                    <a:lnTo>
                      <a:pt x="62" y="240"/>
                    </a:lnTo>
                    <a:lnTo>
                      <a:pt x="57" y="247"/>
                    </a:lnTo>
                    <a:lnTo>
                      <a:pt x="41" y="249"/>
                    </a:lnTo>
                    <a:lnTo>
                      <a:pt x="30" y="243"/>
                    </a:lnTo>
                    <a:lnTo>
                      <a:pt x="15" y="228"/>
                    </a:lnTo>
                    <a:lnTo>
                      <a:pt x="15" y="220"/>
                    </a:lnTo>
                    <a:lnTo>
                      <a:pt x="21" y="221"/>
                    </a:lnTo>
                    <a:lnTo>
                      <a:pt x="29" y="220"/>
                    </a:lnTo>
                    <a:lnTo>
                      <a:pt x="34" y="212"/>
                    </a:lnTo>
                    <a:lnTo>
                      <a:pt x="24" y="215"/>
                    </a:lnTo>
                    <a:lnTo>
                      <a:pt x="13" y="215"/>
                    </a:lnTo>
                    <a:lnTo>
                      <a:pt x="9" y="211"/>
                    </a:lnTo>
                    <a:lnTo>
                      <a:pt x="7" y="205"/>
                    </a:lnTo>
                    <a:lnTo>
                      <a:pt x="4" y="203"/>
                    </a:lnTo>
                    <a:lnTo>
                      <a:pt x="0" y="200"/>
                    </a:lnTo>
                    <a:lnTo>
                      <a:pt x="9" y="191"/>
                    </a:lnTo>
                    <a:lnTo>
                      <a:pt x="20" y="184"/>
                    </a:lnTo>
                    <a:lnTo>
                      <a:pt x="43" y="187"/>
                    </a:lnTo>
                    <a:lnTo>
                      <a:pt x="44" y="174"/>
                    </a:lnTo>
                    <a:lnTo>
                      <a:pt x="28" y="143"/>
                    </a:lnTo>
                    <a:lnTo>
                      <a:pt x="36" y="124"/>
                    </a:lnTo>
                    <a:lnTo>
                      <a:pt x="41" y="129"/>
                    </a:lnTo>
                    <a:lnTo>
                      <a:pt x="53" y="128"/>
                    </a:lnTo>
                    <a:lnTo>
                      <a:pt x="84" y="99"/>
                    </a:lnTo>
                    <a:lnTo>
                      <a:pt x="88" y="85"/>
                    </a:lnTo>
                    <a:lnTo>
                      <a:pt x="98" y="80"/>
                    </a:lnTo>
                    <a:lnTo>
                      <a:pt x="99" y="63"/>
                    </a:lnTo>
                    <a:lnTo>
                      <a:pt x="111" y="54"/>
                    </a:lnTo>
                    <a:lnTo>
                      <a:pt x="113" y="46"/>
                    </a:lnTo>
                    <a:lnTo>
                      <a:pt x="103" y="35"/>
                    </a:lnTo>
                    <a:lnTo>
                      <a:pt x="92" y="31"/>
                    </a:lnTo>
                    <a:lnTo>
                      <a:pt x="93" y="2"/>
                    </a:lnTo>
                    <a:lnTo>
                      <a:pt x="108" y="0"/>
                    </a:lnTo>
                    <a:lnTo>
                      <a:pt x="125" y="4"/>
                    </a:lnTo>
                    <a:lnTo>
                      <a:pt x="144" y="0"/>
                    </a:lnTo>
                    <a:lnTo>
                      <a:pt x="146" y="3"/>
                    </a:lnTo>
                    <a:lnTo>
                      <a:pt x="152" y="8"/>
                    </a:lnTo>
                    <a:lnTo>
                      <a:pt x="159" y="12"/>
                    </a:lnTo>
                    <a:lnTo>
                      <a:pt x="162" y="23"/>
                    </a:lnTo>
                    <a:lnTo>
                      <a:pt x="169" y="34"/>
                    </a:lnTo>
                    <a:lnTo>
                      <a:pt x="169" y="39"/>
                    </a:lnTo>
                    <a:lnTo>
                      <a:pt x="166" y="43"/>
                    </a:lnTo>
                    <a:lnTo>
                      <a:pt x="160" y="40"/>
                    </a:lnTo>
                    <a:lnTo>
                      <a:pt x="157" y="44"/>
                    </a:lnTo>
                    <a:lnTo>
                      <a:pt x="166" y="51"/>
                    </a:lnTo>
                    <a:lnTo>
                      <a:pt x="164" y="66"/>
                    </a:lnTo>
                    <a:lnTo>
                      <a:pt x="172" y="71"/>
                    </a:lnTo>
                    <a:lnTo>
                      <a:pt x="185" y="71"/>
                    </a:lnTo>
                    <a:lnTo>
                      <a:pt x="19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8" name="Freeform 366"/>
              <p:cNvSpPr/>
              <p:nvPr/>
            </p:nvSpPr>
            <p:spPr bwMode="auto">
              <a:xfrm>
                <a:off x="6788148" y="3856047"/>
                <a:ext cx="192088" cy="376238"/>
              </a:xfrm>
              <a:custGeom>
                <a:avLst/>
                <a:gdLst>
                  <a:gd name="T0" fmla="*/ 60325 w 121"/>
                  <a:gd name="T1" fmla="*/ 0 h 237"/>
                  <a:gd name="T2" fmla="*/ 30163 w 121"/>
                  <a:gd name="T3" fmla="*/ 7938 h 237"/>
                  <a:gd name="T4" fmla="*/ 23813 w 121"/>
                  <a:gd name="T5" fmla="*/ 23813 h 237"/>
                  <a:gd name="T6" fmla="*/ 12700 w 121"/>
                  <a:gd name="T7" fmla="*/ 23813 h 237"/>
                  <a:gd name="T8" fmla="*/ 0 w 121"/>
                  <a:gd name="T9" fmla="*/ 31750 h 237"/>
                  <a:gd name="T10" fmla="*/ 4763 w 121"/>
                  <a:gd name="T11" fmla="*/ 63500 h 237"/>
                  <a:gd name="T12" fmla="*/ 20638 w 121"/>
                  <a:gd name="T13" fmla="*/ 79375 h 237"/>
                  <a:gd name="T14" fmla="*/ 26988 w 121"/>
                  <a:gd name="T15" fmla="*/ 117475 h 237"/>
                  <a:gd name="T16" fmla="*/ 15875 w 121"/>
                  <a:gd name="T17" fmla="*/ 131763 h 237"/>
                  <a:gd name="T18" fmla="*/ 36513 w 121"/>
                  <a:gd name="T19" fmla="*/ 173038 h 237"/>
                  <a:gd name="T20" fmla="*/ 36513 w 121"/>
                  <a:gd name="T21" fmla="*/ 206375 h 237"/>
                  <a:gd name="T22" fmla="*/ 31750 w 121"/>
                  <a:gd name="T23" fmla="*/ 231775 h 237"/>
                  <a:gd name="T24" fmla="*/ 28575 w 121"/>
                  <a:gd name="T25" fmla="*/ 247650 h 237"/>
                  <a:gd name="T26" fmla="*/ 20638 w 121"/>
                  <a:gd name="T27" fmla="*/ 265113 h 237"/>
                  <a:gd name="T28" fmla="*/ 22225 w 121"/>
                  <a:gd name="T29" fmla="*/ 277813 h 237"/>
                  <a:gd name="T30" fmla="*/ 17463 w 121"/>
                  <a:gd name="T31" fmla="*/ 292100 h 237"/>
                  <a:gd name="T32" fmla="*/ 20638 w 121"/>
                  <a:gd name="T33" fmla="*/ 317500 h 237"/>
                  <a:gd name="T34" fmla="*/ 30163 w 121"/>
                  <a:gd name="T35" fmla="*/ 317500 h 237"/>
                  <a:gd name="T36" fmla="*/ 44450 w 121"/>
                  <a:gd name="T37" fmla="*/ 339725 h 237"/>
                  <a:gd name="T38" fmla="*/ 60325 w 121"/>
                  <a:gd name="T39" fmla="*/ 360363 h 237"/>
                  <a:gd name="T40" fmla="*/ 74613 w 121"/>
                  <a:gd name="T41" fmla="*/ 357188 h 237"/>
                  <a:gd name="T42" fmla="*/ 85725 w 121"/>
                  <a:gd name="T43" fmla="*/ 371475 h 237"/>
                  <a:gd name="T44" fmla="*/ 98425 w 121"/>
                  <a:gd name="T45" fmla="*/ 376238 h 237"/>
                  <a:gd name="T46" fmla="*/ 120650 w 121"/>
                  <a:gd name="T47" fmla="*/ 373063 h 237"/>
                  <a:gd name="T48" fmla="*/ 111125 w 121"/>
                  <a:gd name="T49" fmla="*/ 365125 h 237"/>
                  <a:gd name="T50" fmla="*/ 95250 w 121"/>
                  <a:gd name="T51" fmla="*/ 350838 h 237"/>
                  <a:gd name="T52" fmla="*/ 79375 w 121"/>
                  <a:gd name="T53" fmla="*/ 344488 h 237"/>
                  <a:gd name="T54" fmla="*/ 65088 w 121"/>
                  <a:gd name="T55" fmla="*/ 323850 h 237"/>
                  <a:gd name="T56" fmla="*/ 53975 w 121"/>
                  <a:gd name="T57" fmla="*/ 295275 h 237"/>
                  <a:gd name="T58" fmla="*/ 44450 w 121"/>
                  <a:gd name="T59" fmla="*/ 292100 h 237"/>
                  <a:gd name="T60" fmla="*/ 36513 w 121"/>
                  <a:gd name="T61" fmla="*/ 269875 h 237"/>
                  <a:gd name="T62" fmla="*/ 44450 w 121"/>
                  <a:gd name="T63" fmla="*/ 239713 h 237"/>
                  <a:gd name="T64" fmla="*/ 58738 w 121"/>
                  <a:gd name="T65" fmla="*/ 219075 h 237"/>
                  <a:gd name="T66" fmla="*/ 60325 w 121"/>
                  <a:gd name="T67" fmla="*/ 195263 h 237"/>
                  <a:gd name="T68" fmla="*/ 71438 w 121"/>
                  <a:gd name="T69" fmla="*/ 184150 h 237"/>
                  <a:gd name="T70" fmla="*/ 82550 w 121"/>
                  <a:gd name="T71" fmla="*/ 185738 h 237"/>
                  <a:gd name="T72" fmla="*/ 88900 w 121"/>
                  <a:gd name="T73" fmla="*/ 204788 h 237"/>
                  <a:gd name="T74" fmla="*/ 109538 w 121"/>
                  <a:gd name="T75" fmla="*/ 211138 h 237"/>
                  <a:gd name="T76" fmla="*/ 120650 w 121"/>
                  <a:gd name="T77" fmla="*/ 219075 h 237"/>
                  <a:gd name="T78" fmla="*/ 125413 w 121"/>
                  <a:gd name="T79" fmla="*/ 195263 h 237"/>
                  <a:gd name="T80" fmla="*/ 115888 w 121"/>
                  <a:gd name="T81" fmla="*/ 188913 h 237"/>
                  <a:gd name="T82" fmla="*/ 117475 w 121"/>
                  <a:gd name="T83" fmla="*/ 176213 h 237"/>
                  <a:gd name="T84" fmla="*/ 125413 w 121"/>
                  <a:gd name="T85" fmla="*/ 168275 h 237"/>
                  <a:gd name="T86" fmla="*/ 131763 w 121"/>
                  <a:gd name="T87" fmla="*/ 153988 h 237"/>
                  <a:gd name="T88" fmla="*/ 147638 w 121"/>
                  <a:gd name="T89" fmla="*/ 149225 h 237"/>
                  <a:gd name="T90" fmla="*/ 182563 w 121"/>
                  <a:gd name="T91" fmla="*/ 160338 h 237"/>
                  <a:gd name="T92" fmla="*/ 192088 w 121"/>
                  <a:gd name="T93" fmla="*/ 127000 h 237"/>
                  <a:gd name="T94" fmla="*/ 188913 w 121"/>
                  <a:gd name="T95" fmla="*/ 114300 h 237"/>
                  <a:gd name="T96" fmla="*/ 163513 w 121"/>
                  <a:gd name="T97" fmla="*/ 85725 h 237"/>
                  <a:gd name="T98" fmla="*/ 157163 w 121"/>
                  <a:gd name="T99" fmla="*/ 55563 h 237"/>
                  <a:gd name="T100" fmla="*/ 146050 w 121"/>
                  <a:gd name="T101" fmla="*/ 52388 h 237"/>
                  <a:gd name="T102" fmla="*/ 133350 w 121"/>
                  <a:gd name="T103" fmla="*/ 65088 h 237"/>
                  <a:gd name="T104" fmla="*/ 120650 w 121"/>
                  <a:gd name="T105" fmla="*/ 65088 h 237"/>
                  <a:gd name="T106" fmla="*/ 112713 w 121"/>
                  <a:gd name="T107" fmla="*/ 57150 h 237"/>
                  <a:gd name="T108" fmla="*/ 101600 w 121"/>
                  <a:gd name="T109" fmla="*/ 57150 h 237"/>
                  <a:gd name="T110" fmla="*/ 82550 w 121"/>
                  <a:gd name="T111" fmla="*/ 73025 h 237"/>
                  <a:gd name="T112" fmla="*/ 74613 w 121"/>
                  <a:gd name="T113" fmla="*/ 65088 h 237"/>
                  <a:gd name="T114" fmla="*/ 76200 w 121"/>
                  <a:gd name="T115" fmla="*/ 55563 h 237"/>
                  <a:gd name="T116" fmla="*/ 82550 w 121"/>
                  <a:gd name="T117" fmla="*/ 26988 h 237"/>
                  <a:gd name="T118" fmla="*/ 66675 w 121"/>
                  <a:gd name="T119" fmla="*/ 19050 h 237"/>
                  <a:gd name="T120" fmla="*/ 60325 w 121"/>
                  <a:gd name="T121" fmla="*/ 0 h 2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0" h="236">
                    <a:moveTo>
                      <a:pt x="38" y="0"/>
                    </a:moveTo>
                    <a:lnTo>
                      <a:pt x="19" y="5"/>
                    </a:lnTo>
                    <a:lnTo>
                      <a:pt x="15" y="15"/>
                    </a:lnTo>
                    <a:lnTo>
                      <a:pt x="8" y="15"/>
                    </a:lnTo>
                    <a:lnTo>
                      <a:pt x="0" y="20"/>
                    </a:lnTo>
                    <a:lnTo>
                      <a:pt x="3" y="40"/>
                    </a:lnTo>
                    <a:lnTo>
                      <a:pt x="13" y="50"/>
                    </a:lnTo>
                    <a:lnTo>
                      <a:pt x="17" y="74"/>
                    </a:lnTo>
                    <a:lnTo>
                      <a:pt x="10" y="83"/>
                    </a:lnTo>
                    <a:lnTo>
                      <a:pt x="23" y="109"/>
                    </a:lnTo>
                    <a:lnTo>
                      <a:pt x="23" y="130"/>
                    </a:lnTo>
                    <a:lnTo>
                      <a:pt x="20" y="146"/>
                    </a:lnTo>
                    <a:lnTo>
                      <a:pt x="18" y="156"/>
                    </a:lnTo>
                    <a:lnTo>
                      <a:pt x="13" y="167"/>
                    </a:lnTo>
                    <a:lnTo>
                      <a:pt x="14" y="175"/>
                    </a:lnTo>
                    <a:lnTo>
                      <a:pt x="11" y="184"/>
                    </a:lnTo>
                    <a:lnTo>
                      <a:pt x="13" y="200"/>
                    </a:lnTo>
                    <a:lnTo>
                      <a:pt x="19" y="200"/>
                    </a:lnTo>
                    <a:lnTo>
                      <a:pt x="28" y="214"/>
                    </a:lnTo>
                    <a:lnTo>
                      <a:pt x="38" y="227"/>
                    </a:lnTo>
                    <a:lnTo>
                      <a:pt x="47" y="225"/>
                    </a:lnTo>
                    <a:lnTo>
                      <a:pt x="54" y="234"/>
                    </a:lnTo>
                    <a:lnTo>
                      <a:pt x="62" y="237"/>
                    </a:lnTo>
                    <a:lnTo>
                      <a:pt x="76" y="235"/>
                    </a:lnTo>
                    <a:lnTo>
                      <a:pt x="70" y="230"/>
                    </a:lnTo>
                    <a:lnTo>
                      <a:pt x="60" y="221"/>
                    </a:lnTo>
                    <a:lnTo>
                      <a:pt x="50" y="217"/>
                    </a:lnTo>
                    <a:lnTo>
                      <a:pt x="41" y="204"/>
                    </a:lnTo>
                    <a:lnTo>
                      <a:pt x="34" y="186"/>
                    </a:lnTo>
                    <a:lnTo>
                      <a:pt x="28" y="184"/>
                    </a:lnTo>
                    <a:lnTo>
                      <a:pt x="23" y="170"/>
                    </a:lnTo>
                    <a:lnTo>
                      <a:pt x="28" y="151"/>
                    </a:lnTo>
                    <a:lnTo>
                      <a:pt x="37" y="138"/>
                    </a:lnTo>
                    <a:lnTo>
                      <a:pt x="38" y="123"/>
                    </a:lnTo>
                    <a:lnTo>
                      <a:pt x="45" y="116"/>
                    </a:lnTo>
                    <a:lnTo>
                      <a:pt x="52" y="117"/>
                    </a:lnTo>
                    <a:lnTo>
                      <a:pt x="56" y="129"/>
                    </a:lnTo>
                    <a:lnTo>
                      <a:pt x="69" y="133"/>
                    </a:lnTo>
                    <a:lnTo>
                      <a:pt x="76" y="138"/>
                    </a:lnTo>
                    <a:lnTo>
                      <a:pt x="79" y="123"/>
                    </a:lnTo>
                    <a:lnTo>
                      <a:pt x="73" y="119"/>
                    </a:lnTo>
                    <a:lnTo>
                      <a:pt x="74" y="111"/>
                    </a:lnTo>
                    <a:lnTo>
                      <a:pt x="79" y="106"/>
                    </a:lnTo>
                    <a:lnTo>
                      <a:pt x="83" y="97"/>
                    </a:lnTo>
                    <a:lnTo>
                      <a:pt x="93" y="94"/>
                    </a:lnTo>
                    <a:lnTo>
                      <a:pt x="115" y="101"/>
                    </a:lnTo>
                    <a:lnTo>
                      <a:pt x="121" y="80"/>
                    </a:lnTo>
                    <a:lnTo>
                      <a:pt x="119" y="72"/>
                    </a:lnTo>
                    <a:lnTo>
                      <a:pt x="103" y="54"/>
                    </a:lnTo>
                    <a:lnTo>
                      <a:pt x="99" y="35"/>
                    </a:lnTo>
                    <a:lnTo>
                      <a:pt x="92" y="33"/>
                    </a:lnTo>
                    <a:lnTo>
                      <a:pt x="84" y="41"/>
                    </a:lnTo>
                    <a:lnTo>
                      <a:pt x="76" y="41"/>
                    </a:lnTo>
                    <a:lnTo>
                      <a:pt x="71" y="36"/>
                    </a:lnTo>
                    <a:lnTo>
                      <a:pt x="64" y="36"/>
                    </a:lnTo>
                    <a:lnTo>
                      <a:pt x="52" y="46"/>
                    </a:lnTo>
                    <a:lnTo>
                      <a:pt x="47" y="41"/>
                    </a:lnTo>
                    <a:lnTo>
                      <a:pt x="48" y="35"/>
                    </a:lnTo>
                    <a:lnTo>
                      <a:pt x="52" y="17"/>
                    </a:lnTo>
                    <a:lnTo>
                      <a:pt x="42" y="12"/>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59" name="Freeform 367"/>
              <p:cNvSpPr/>
              <p:nvPr/>
            </p:nvSpPr>
            <p:spPr bwMode="auto">
              <a:xfrm>
                <a:off x="7202485" y="4244984"/>
                <a:ext cx="25400" cy="20638"/>
              </a:xfrm>
              <a:custGeom>
                <a:avLst/>
                <a:gdLst>
                  <a:gd name="T0" fmla="*/ 25400 w 16"/>
                  <a:gd name="T1" fmla="*/ 1588 h 13"/>
                  <a:gd name="T2" fmla="*/ 7938 w 16"/>
                  <a:gd name="T3" fmla="*/ 0 h 13"/>
                  <a:gd name="T4" fmla="*/ 3175 w 16"/>
                  <a:gd name="T5" fmla="*/ 4763 h 13"/>
                  <a:gd name="T6" fmla="*/ 0 w 16"/>
                  <a:gd name="T7" fmla="*/ 20638 h 13"/>
                  <a:gd name="T8" fmla="*/ 6350 w 16"/>
                  <a:gd name="T9" fmla="*/ 20638 h 13"/>
                  <a:gd name="T10" fmla="*/ 7938 w 16"/>
                  <a:gd name="T11" fmla="*/ 12700 h 13"/>
                  <a:gd name="T12" fmla="*/ 20638 w 16"/>
                  <a:gd name="T13" fmla="*/ 19050 h 13"/>
                  <a:gd name="T14" fmla="*/ 22225 w 16"/>
                  <a:gd name="T15" fmla="*/ 12700 h 13"/>
                  <a:gd name="T16" fmla="*/ 25400 w 16"/>
                  <a:gd name="T17" fmla="*/ 158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3">
                    <a:moveTo>
                      <a:pt x="16" y="1"/>
                    </a:moveTo>
                    <a:lnTo>
                      <a:pt x="5" y="0"/>
                    </a:lnTo>
                    <a:lnTo>
                      <a:pt x="2" y="3"/>
                    </a:lnTo>
                    <a:lnTo>
                      <a:pt x="0" y="13"/>
                    </a:lnTo>
                    <a:lnTo>
                      <a:pt x="4" y="13"/>
                    </a:lnTo>
                    <a:lnTo>
                      <a:pt x="5" y="8"/>
                    </a:lnTo>
                    <a:lnTo>
                      <a:pt x="13" y="12"/>
                    </a:lnTo>
                    <a:lnTo>
                      <a:pt x="14" y="8"/>
                    </a:lnTo>
                    <a:lnTo>
                      <a:pt x="1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0" name="Freeform 368"/>
              <p:cNvSpPr/>
              <p:nvPr/>
            </p:nvSpPr>
            <p:spPr bwMode="auto">
              <a:xfrm>
                <a:off x="7085010" y="4186247"/>
                <a:ext cx="233363" cy="158750"/>
              </a:xfrm>
              <a:custGeom>
                <a:avLst/>
                <a:gdLst>
                  <a:gd name="T0" fmla="*/ 4763 w 147"/>
                  <a:gd name="T1" fmla="*/ 136525 h 100"/>
                  <a:gd name="T2" fmla="*/ 36513 w 147"/>
                  <a:gd name="T3" fmla="*/ 136525 h 100"/>
                  <a:gd name="T4" fmla="*/ 39688 w 147"/>
                  <a:gd name="T5" fmla="*/ 109538 h 100"/>
                  <a:gd name="T6" fmla="*/ 57150 w 147"/>
                  <a:gd name="T7" fmla="*/ 109538 h 100"/>
                  <a:gd name="T8" fmla="*/ 69850 w 147"/>
                  <a:gd name="T9" fmla="*/ 101600 h 100"/>
                  <a:gd name="T10" fmla="*/ 93663 w 147"/>
                  <a:gd name="T11" fmla="*/ 92075 h 100"/>
                  <a:gd name="T12" fmla="*/ 107950 w 147"/>
                  <a:gd name="T13" fmla="*/ 68263 h 100"/>
                  <a:gd name="T14" fmla="*/ 120650 w 147"/>
                  <a:gd name="T15" fmla="*/ 63500 h 100"/>
                  <a:gd name="T16" fmla="*/ 117475 w 147"/>
                  <a:gd name="T17" fmla="*/ 79375 h 100"/>
                  <a:gd name="T18" fmla="*/ 123825 w 147"/>
                  <a:gd name="T19" fmla="*/ 79375 h 100"/>
                  <a:gd name="T20" fmla="*/ 125413 w 147"/>
                  <a:gd name="T21" fmla="*/ 71438 h 100"/>
                  <a:gd name="T22" fmla="*/ 138113 w 147"/>
                  <a:gd name="T23" fmla="*/ 77788 h 100"/>
                  <a:gd name="T24" fmla="*/ 139700 w 147"/>
                  <a:gd name="T25" fmla="*/ 71438 h 100"/>
                  <a:gd name="T26" fmla="*/ 142875 w 147"/>
                  <a:gd name="T27" fmla="*/ 60325 h 100"/>
                  <a:gd name="T28" fmla="*/ 146050 w 147"/>
                  <a:gd name="T29" fmla="*/ 38100 h 100"/>
                  <a:gd name="T30" fmla="*/ 187325 w 147"/>
                  <a:gd name="T31" fmla="*/ 0 h 100"/>
                  <a:gd name="T32" fmla="*/ 195263 w 147"/>
                  <a:gd name="T33" fmla="*/ 26988 h 100"/>
                  <a:gd name="T34" fmla="*/ 217488 w 147"/>
                  <a:gd name="T35" fmla="*/ 30163 h 100"/>
                  <a:gd name="T36" fmla="*/ 233363 w 147"/>
                  <a:gd name="T37" fmla="*/ 46038 h 100"/>
                  <a:gd name="T38" fmla="*/ 211138 w 147"/>
                  <a:gd name="T39" fmla="*/ 55563 h 100"/>
                  <a:gd name="T40" fmla="*/ 217488 w 147"/>
                  <a:gd name="T41" fmla="*/ 65088 h 100"/>
                  <a:gd name="T42" fmla="*/ 203200 w 147"/>
                  <a:gd name="T43" fmla="*/ 71438 h 100"/>
                  <a:gd name="T44" fmla="*/ 190500 w 147"/>
                  <a:gd name="T45" fmla="*/ 80963 h 100"/>
                  <a:gd name="T46" fmla="*/ 182563 w 147"/>
                  <a:gd name="T47" fmla="*/ 73025 h 100"/>
                  <a:gd name="T48" fmla="*/ 153988 w 147"/>
                  <a:gd name="T49" fmla="*/ 74613 h 100"/>
                  <a:gd name="T50" fmla="*/ 146050 w 147"/>
                  <a:gd name="T51" fmla="*/ 85725 h 100"/>
                  <a:gd name="T52" fmla="*/ 133350 w 147"/>
                  <a:gd name="T53" fmla="*/ 117475 h 100"/>
                  <a:gd name="T54" fmla="*/ 111125 w 147"/>
                  <a:gd name="T55" fmla="*/ 144463 h 100"/>
                  <a:gd name="T56" fmla="*/ 88900 w 147"/>
                  <a:gd name="T57" fmla="*/ 150813 h 100"/>
                  <a:gd name="T58" fmla="*/ 77788 w 147"/>
                  <a:gd name="T59" fmla="*/ 144463 h 100"/>
                  <a:gd name="T60" fmla="*/ 65088 w 147"/>
                  <a:gd name="T61" fmla="*/ 147638 h 100"/>
                  <a:gd name="T62" fmla="*/ 47625 w 147"/>
                  <a:gd name="T63" fmla="*/ 158750 h 100"/>
                  <a:gd name="T64" fmla="*/ 14288 w 147"/>
                  <a:gd name="T65" fmla="*/ 158750 h 100"/>
                  <a:gd name="T66" fmla="*/ 6350 w 147"/>
                  <a:gd name="T67" fmla="*/ 144463 h 100"/>
                  <a:gd name="T68" fmla="*/ 0 w 147"/>
                  <a:gd name="T69" fmla="*/ 136525 h 100"/>
                  <a:gd name="T70" fmla="*/ 4763 w 147"/>
                  <a:gd name="T71" fmla="*/ 136525 h 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 h="100">
                    <a:moveTo>
                      <a:pt x="3" y="86"/>
                    </a:moveTo>
                    <a:lnTo>
                      <a:pt x="23" y="86"/>
                    </a:lnTo>
                    <a:lnTo>
                      <a:pt x="25" y="69"/>
                    </a:lnTo>
                    <a:lnTo>
                      <a:pt x="36" y="69"/>
                    </a:lnTo>
                    <a:lnTo>
                      <a:pt x="44" y="64"/>
                    </a:lnTo>
                    <a:lnTo>
                      <a:pt x="59" y="58"/>
                    </a:lnTo>
                    <a:lnTo>
                      <a:pt x="68" y="43"/>
                    </a:lnTo>
                    <a:lnTo>
                      <a:pt x="76" y="40"/>
                    </a:lnTo>
                    <a:lnTo>
                      <a:pt x="74" y="50"/>
                    </a:lnTo>
                    <a:lnTo>
                      <a:pt x="78" y="50"/>
                    </a:lnTo>
                    <a:lnTo>
                      <a:pt x="79" y="45"/>
                    </a:lnTo>
                    <a:lnTo>
                      <a:pt x="87" y="49"/>
                    </a:lnTo>
                    <a:lnTo>
                      <a:pt x="88" y="45"/>
                    </a:lnTo>
                    <a:lnTo>
                      <a:pt x="90" y="38"/>
                    </a:lnTo>
                    <a:lnTo>
                      <a:pt x="92" y="24"/>
                    </a:lnTo>
                    <a:lnTo>
                      <a:pt x="118" y="0"/>
                    </a:lnTo>
                    <a:lnTo>
                      <a:pt x="123" y="17"/>
                    </a:lnTo>
                    <a:lnTo>
                      <a:pt x="137" y="19"/>
                    </a:lnTo>
                    <a:lnTo>
                      <a:pt x="147" y="29"/>
                    </a:lnTo>
                    <a:lnTo>
                      <a:pt x="133" y="35"/>
                    </a:lnTo>
                    <a:lnTo>
                      <a:pt x="137" y="41"/>
                    </a:lnTo>
                    <a:lnTo>
                      <a:pt x="128" y="45"/>
                    </a:lnTo>
                    <a:lnTo>
                      <a:pt x="120" y="51"/>
                    </a:lnTo>
                    <a:lnTo>
                      <a:pt x="115" y="46"/>
                    </a:lnTo>
                    <a:lnTo>
                      <a:pt x="97" y="47"/>
                    </a:lnTo>
                    <a:lnTo>
                      <a:pt x="92" y="54"/>
                    </a:lnTo>
                    <a:lnTo>
                      <a:pt x="84" y="74"/>
                    </a:lnTo>
                    <a:lnTo>
                      <a:pt x="70" y="91"/>
                    </a:lnTo>
                    <a:lnTo>
                      <a:pt x="56" y="95"/>
                    </a:lnTo>
                    <a:lnTo>
                      <a:pt x="49" y="91"/>
                    </a:lnTo>
                    <a:lnTo>
                      <a:pt x="41" y="93"/>
                    </a:lnTo>
                    <a:lnTo>
                      <a:pt x="30" y="100"/>
                    </a:lnTo>
                    <a:lnTo>
                      <a:pt x="9" y="100"/>
                    </a:lnTo>
                    <a:lnTo>
                      <a:pt x="4" y="91"/>
                    </a:lnTo>
                    <a:lnTo>
                      <a:pt x="0" y="86"/>
                    </a:lnTo>
                    <a:lnTo>
                      <a:pt x="3"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1" name="Freeform 369"/>
              <p:cNvSpPr/>
              <p:nvPr/>
            </p:nvSpPr>
            <p:spPr bwMode="auto">
              <a:xfrm>
                <a:off x="7486647" y="3343282"/>
                <a:ext cx="82550" cy="131763"/>
              </a:xfrm>
              <a:custGeom>
                <a:avLst/>
                <a:gdLst>
                  <a:gd name="T0" fmla="*/ 1588 w 52"/>
                  <a:gd name="T1" fmla="*/ 30163 h 83"/>
                  <a:gd name="T2" fmla="*/ 19050 w 52"/>
                  <a:gd name="T3" fmla="*/ 9525 h 83"/>
                  <a:gd name="T4" fmla="*/ 58738 w 52"/>
                  <a:gd name="T5" fmla="*/ 0 h 83"/>
                  <a:gd name="T6" fmla="*/ 61913 w 52"/>
                  <a:gd name="T7" fmla="*/ 14288 h 83"/>
                  <a:gd name="T8" fmla="*/ 76200 w 52"/>
                  <a:gd name="T9" fmla="*/ 38100 h 83"/>
                  <a:gd name="T10" fmla="*/ 76200 w 52"/>
                  <a:gd name="T11" fmla="*/ 55563 h 83"/>
                  <a:gd name="T12" fmla="*/ 82550 w 52"/>
                  <a:gd name="T13" fmla="*/ 85725 h 83"/>
                  <a:gd name="T14" fmla="*/ 77788 w 52"/>
                  <a:gd name="T15" fmla="*/ 95250 h 83"/>
                  <a:gd name="T16" fmla="*/ 76200 w 52"/>
                  <a:gd name="T17" fmla="*/ 103188 h 83"/>
                  <a:gd name="T18" fmla="*/ 69850 w 52"/>
                  <a:gd name="T19" fmla="*/ 109538 h 83"/>
                  <a:gd name="T20" fmla="*/ 61913 w 52"/>
                  <a:gd name="T21" fmla="*/ 114300 h 83"/>
                  <a:gd name="T22" fmla="*/ 53975 w 52"/>
                  <a:gd name="T23" fmla="*/ 119063 h 83"/>
                  <a:gd name="T24" fmla="*/ 44450 w 52"/>
                  <a:gd name="T25" fmla="*/ 122238 h 83"/>
                  <a:gd name="T26" fmla="*/ 28575 w 52"/>
                  <a:gd name="T27" fmla="*/ 128588 h 83"/>
                  <a:gd name="T28" fmla="*/ 19050 w 52"/>
                  <a:gd name="T29" fmla="*/ 131763 h 83"/>
                  <a:gd name="T30" fmla="*/ 11113 w 52"/>
                  <a:gd name="T31" fmla="*/ 131763 h 83"/>
                  <a:gd name="T32" fmla="*/ 1588 w 52"/>
                  <a:gd name="T33" fmla="*/ 117475 h 83"/>
                  <a:gd name="T34" fmla="*/ 7938 w 52"/>
                  <a:gd name="T35" fmla="*/ 111125 h 83"/>
                  <a:gd name="T36" fmla="*/ 7938 w 52"/>
                  <a:gd name="T37" fmla="*/ 96838 h 83"/>
                  <a:gd name="T38" fmla="*/ 11113 w 52"/>
                  <a:gd name="T39" fmla="*/ 87313 h 83"/>
                  <a:gd name="T40" fmla="*/ 7938 w 52"/>
                  <a:gd name="T41" fmla="*/ 66675 h 83"/>
                  <a:gd name="T42" fmla="*/ 3175 w 52"/>
                  <a:gd name="T43" fmla="*/ 57150 h 83"/>
                  <a:gd name="T44" fmla="*/ 11113 w 52"/>
                  <a:gd name="T45" fmla="*/ 50800 h 83"/>
                  <a:gd name="T46" fmla="*/ 11113 w 52"/>
                  <a:gd name="T47" fmla="*/ 38100 h 83"/>
                  <a:gd name="T48" fmla="*/ 0 w 52"/>
                  <a:gd name="T49" fmla="*/ 28575 h 83"/>
                  <a:gd name="T50" fmla="*/ 1588 w 52"/>
                  <a:gd name="T51" fmla="*/ 30163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83">
                    <a:moveTo>
                      <a:pt x="1" y="19"/>
                    </a:moveTo>
                    <a:lnTo>
                      <a:pt x="12" y="6"/>
                    </a:lnTo>
                    <a:lnTo>
                      <a:pt x="37" y="0"/>
                    </a:lnTo>
                    <a:lnTo>
                      <a:pt x="39" y="9"/>
                    </a:lnTo>
                    <a:lnTo>
                      <a:pt x="48" y="24"/>
                    </a:lnTo>
                    <a:lnTo>
                      <a:pt x="48" y="35"/>
                    </a:lnTo>
                    <a:lnTo>
                      <a:pt x="52" y="54"/>
                    </a:lnTo>
                    <a:lnTo>
                      <a:pt x="49" y="60"/>
                    </a:lnTo>
                    <a:lnTo>
                      <a:pt x="48" y="65"/>
                    </a:lnTo>
                    <a:lnTo>
                      <a:pt x="44" y="69"/>
                    </a:lnTo>
                    <a:lnTo>
                      <a:pt x="39" y="72"/>
                    </a:lnTo>
                    <a:lnTo>
                      <a:pt x="34" y="75"/>
                    </a:lnTo>
                    <a:lnTo>
                      <a:pt x="28" y="77"/>
                    </a:lnTo>
                    <a:lnTo>
                      <a:pt x="18" y="81"/>
                    </a:lnTo>
                    <a:lnTo>
                      <a:pt x="12" y="83"/>
                    </a:lnTo>
                    <a:lnTo>
                      <a:pt x="7" y="83"/>
                    </a:lnTo>
                    <a:lnTo>
                      <a:pt x="1" y="74"/>
                    </a:lnTo>
                    <a:lnTo>
                      <a:pt x="5" y="70"/>
                    </a:lnTo>
                    <a:lnTo>
                      <a:pt x="5" y="61"/>
                    </a:lnTo>
                    <a:lnTo>
                      <a:pt x="7" y="55"/>
                    </a:lnTo>
                    <a:lnTo>
                      <a:pt x="5" y="42"/>
                    </a:lnTo>
                    <a:lnTo>
                      <a:pt x="2" y="36"/>
                    </a:lnTo>
                    <a:lnTo>
                      <a:pt x="7" y="32"/>
                    </a:lnTo>
                    <a:lnTo>
                      <a:pt x="7" y="24"/>
                    </a:lnTo>
                    <a:lnTo>
                      <a:pt x="0" y="18"/>
                    </a:lnTo>
                    <a:lnTo>
                      <a:pt x="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2" name="Line 370"/>
              <p:cNvSpPr>
                <a:spLocks noChangeShapeType="1"/>
              </p:cNvSpPr>
              <p:nvPr/>
            </p:nvSpPr>
            <p:spPr bwMode="auto">
              <a:xfrm flipH="1">
                <a:off x="9072559" y="225743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3" name="Line 371"/>
              <p:cNvSpPr>
                <a:spLocks noChangeShapeType="1"/>
              </p:cNvSpPr>
              <p:nvPr/>
            </p:nvSpPr>
            <p:spPr bwMode="auto">
              <a:xfrm flipH="1">
                <a:off x="9072559" y="225743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4" name="Freeform 372"/>
              <p:cNvSpPr/>
              <p:nvPr/>
            </p:nvSpPr>
            <p:spPr bwMode="auto">
              <a:xfrm>
                <a:off x="3929063" y="3656021"/>
                <a:ext cx="7938" cy="6350"/>
              </a:xfrm>
              <a:custGeom>
                <a:avLst/>
                <a:gdLst>
                  <a:gd name="T0" fmla="*/ 0 w 5"/>
                  <a:gd name="T1" fmla="*/ 3175 h 4"/>
                  <a:gd name="T2" fmla="*/ 6350 w 5"/>
                  <a:gd name="T3" fmla="*/ 0 h 4"/>
                  <a:gd name="T4" fmla="*/ 7938 w 5"/>
                  <a:gd name="T5" fmla="*/ 3175 h 4"/>
                  <a:gd name="T6" fmla="*/ 3175 w 5"/>
                  <a:gd name="T7" fmla="*/ 6350 h 4"/>
                  <a:gd name="T8" fmla="*/ 0 w 5"/>
                  <a:gd name="T9" fmla="*/ 317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2"/>
                    </a:moveTo>
                    <a:lnTo>
                      <a:pt x="4" y="0"/>
                    </a:lnTo>
                    <a:lnTo>
                      <a:pt x="5"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5" name="Freeform 373"/>
              <p:cNvSpPr/>
              <p:nvPr/>
            </p:nvSpPr>
            <p:spPr bwMode="auto">
              <a:xfrm>
                <a:off x="3952874" y="3671896"/>
                <a:ext cx="12700" cy="7938"/>
              </a:xfrm>
              <a:custGeom>
                <a:avLst/>
                <a:gdLst>
                  <a:gd name="T0" fmla="*/ 0 w 8"/>
                  <a:gd name="T1" fmla="*/ 1588 h 5"/>
                  <a:gd name="T2" fmla="*/ 4763 w 8"/>
                  <a:gd name="T3" fmla="*/ 0 h 5"/>
                  <a:gd name="T4" fmla="*/ 12700 w 8"/>
                  <a:gd name="T5" fmla="*/ 3175 h 5"/>
                  <a:gd name="T6" fmla="*/ 6350 w 8"/>
                  <a:gd name="T7" fmla="*/ 7938 h 5"/>
                  <a:gd name="T8" fmla="*/ 0 w 8"/>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0" y="1"/>
                    </a:moveTo>
                    <a:lnTo>
                      <a:pt x="3" y="0"/>
                    </a:lnTo>
                    <a:lnTo>
                      <a:pt x="8" y="2"/>
                    </a:lnTo>
                    <a:lnTo>
                      <a:pt x="4" y="5"/>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6" name="Freeform 374"/>
              <p:cNvSpPr/>
              <p:nvPr/>
            </p:nvSpPr>
            <p:spPr bwMode="auto">
              <a:xfrm>
                <a:off x="3975100" y="3667133"/>
                <a:ext cx="6350" cy="6350"/>
              </a:xfrm>
              <a:custGeom>
                <a:avLst/>
                <a:gdLst>
                  <a:gd name="T0" fmla="*/ 0 w 4"/>
                  <a:gd name="T1" fmla="*/ 4763 h 4"/>
                  <a:gd name="T2" fmla="*/ 0 w 4"/>
                  <a:gd name="T3" fmla="*/ 0 h 4"/>
                  <a:gd name="T4" fmla="*/ 6350 w 4"/>
                  <a:gd name="T5" fmla="*/ 0 h 4"/>
                  <a:gd name="T6" fmla="*/ 6350 w 4"/>
                  <a:gd name="T7" fmla="*/ 6350 h 4"/>
                  <a:gd name="T8" fmla="*/ 4763 w 4"/>
                  <a:gd name="T9" fmla="*/ 6350 h 4"/>
                  <a:gd name="T10" fmla="*/ 0 w 4"/>
                  <a:gd name="T11" fmla="*/ 4763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0" y="3"/>
                    </a:moveTo>
                    <a:lnTo>
                      <a:pt x="0" y="0"/>
                    </a:lnTo>
                    <a:lnTo>
                      <a:pt x="4" y="0"/>
                    </a:lnTo>
                    <a:lnTo>
                      <a:pt x="4" y="4"/>
                    </a:lnTo>
                    <a:lnTo>
                      <a:pt x="3" y="4"/>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7" name="Freeform 375"/>
              <p:cNvSpPr/>
              <p:nvPr/>
            </p:nvSpPr>
            <p:spPr bwMode="auto">
              <a:xfrm>
                <a:off x="3990974" y="3657608"/>
                <a:ext cx="11113" cy="12700"/>
              </a:xfrm>
              <a:custGeom>
                <a:avLst/>
                <a:gdLst>
                  <a:gd name="T0" fmla="*/ 0 w 7"/>
                  <a:gd name="T1" fmla="*/ 6350 h 8"/>
                  <a:gd name="T2" fmla="*/ 6350 w 7"/>
                  <a:gd name="T3" fmla="*/ 0 h 8"/>
                  <a:gd name="T4" fmla="*/ 11113 w 7"/>
                  <a:gd name="T5" fmla="*/ 4763 h 8"/>
                  <a:gd name="T6" fmla="*/ 11113 w 7"/>
                  <a:gd name="T7" fmla="*/ 9525 h 8"/>
                  <a:gd name="T8" fmla="*/ 0 w 7"/>
                  <a:gd name="T9" fmla="*/ 12700 h 8"/>
                  <a:gd name="T10" fmla="*/ 0 w 7"/>
                  <a:gd name="T11" fmla="*/ 635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8">
                    <a:moveTo>
                      <a:pt x="0" y="4"/>
                    </a:moveTo>
                    <a:lnTo>
                      <a:pt x="4" y="0"/>
                    </a:lnTo>
                    <a:lnTo>
                      <a:pt x="7" y="3"/>
                    </a:lnTo>
                    <a:lnTo>
                      <a:pt x="7" y="6"/>
                    </a:lnTo>
                    <a:lnTo>
                      <a:pt x="0"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8" name="Freeform 376"/>
              <p:cNvSpPr/>
              <p:nvPr/>
            </p:nvSpPr>
            <p:spPr bwMode="auto">
              <a:xfrm>
                <a:off x="4003674" y="3649671"/>
                <a:ext cx="6350" cy="6350"/>
              </a:xfrm>
              <a:custGeom>
                <a:avLst/>
                <a:gdLst>
                  <a:gd name="T0" fmla="*/ 0 w 4"/>
                  <a:gd name="T1" fmla="*/ 1588 h 4"/>
                  <a:gd name="T2" fmla="*/ 6350 w 4"/>
                  <a:gd name="T3" fmla="*/ 0 h 4"/>
                  <a:gd name="T4" fmla="*/ 6350 w 4"/>
                  <a:gd name="T5" fmla="*/ 6350 h 4"/>
                  <a:gd name="T6" fmla="*/ 0 w 4"/>
                  <a:gd name="T7" fmla="*/ 158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lnTo>
                      <a:pt x="4" y="0"/>
                    </a:lnTo>
                    <a:lnTo>
                      <a:pt x="4" y="4"/>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69" name="Freeform 377"/>
              <p:cNvSpPr/>
              <p:nvPr/>
            </p:nvSpPr>
            <p:spPr bwMode="auto">
              <a:xfrm>
                <a:off x="3803650" y="3960822"/>
                <a:ext cx="12700" cy="4763"/>
              </a:xfrm>
              <a:custGeom>
                <a:avLst/>
                <a:gdLst>
                  <a:gd name="T0" fmla="*/ 0 w 8"/>
                  <a:gd name="T1" fmla="*/ 4763 h 3"/>
                  <a:gd name="T2" fmla="*/ 1588 w 8"/>
                  <a:gd name="T3" fmla="*/ 0 h 3"/>
                  <a:gd name="T4" fmla="*/ 7938 w 8"/>
                  <a:gd name="T5" fmla="*/ 0 h 3"/>
                  <a:gd name="T6" fmla="*/ 12700 w 8"/>
                  <a:gd name="T7" fmla="*/ 4763 h 3"/>
                  <a:gd name="T8" fmla="*/ 0 w 8"/>
                  <a:gd name="T9" fmla="*/ 476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
                    <a:moveTo>
                      <a:pt x="0" y="3"/>
                    </a:moveTo>
                    <a:lnTo>
                      <a:pt x="1" y="0"/>
                    </a:lnTo>
                    <a:lnTo>
                      <a:pt x="5" y="0"/>
                    </a:lnTo>
                    <a:lnTo>
                      <a:pt x="8"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0" name="Freeform 378"/>
              <p:cNvSpPr/>
              <p:nvPr/>
            </p:nvSpPr>
            <p:spPr bwMode="auto">
              <a:xfrm>
                <a:off x="3825875" y="3997333"/>
                <a:ext cx="7938" cy="7938"/>
              </a:xfrm>
              <a:custGeom>
                <a:avLst/>
                <a:gdLst>
                  <a:gd name="T0" fmla="*/ 0 w 5"/>
                  <a:gd name="T1" fmla="*/ 3175 h 5"/>
                  <a:gd name="T2" fmla="*/ 3175 w 5"/>
                  <a:gd name="T3" fmla="*/ 0 h 5"/>
                  <a:gd name="T4" fmla="*/ 7938 w 5"/>
                  <a:gd name="T5" fmla="*/ 6350 h 5"/>
                  <a:gd name="T6" fmla="*/ 1588 w 5"/>
                  <a:gd name="T7" fmla="*/ 7938 h 5"/>
                  <a:gd name="T8" fmla="*/ 0 w 5"/>
                  <a:gd name="T9" fmla="*/ 31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2"/>
                    </a:moveTo>
                    <a:lnTo>
                      <a:pt x="2" y="0"/>
                    </a:lnTo>
                    <a:lnTo>
                      <a:pt x="5" y="4"/>
                    </a:lnTo>
                    <a:lnTo>
                      <a:pt x="1"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1" name="Freeform 379"/>
              <p:cNvSpPr/>
              <p:nvPr/>
            </p:nvSpPr>
            <p:spPr bwMode="auto">
              <a:xfrm>
                <a:off x="3802062" y="4005271"/>
                <a:ext cx="7938" cy="9525"/>
              </a:xfrm>
              <a:custGeom>
                <a:avLst/>
                <a:gdLst>
                  <a:gd name="T0" fmla="*/ 0 w 5"/>
                  <a:gd name="T1" fmla="*/ 3175 h 6"/>
                  <a:gd name="T2" fmla="*/ 3175 w 5"/>
                  <a:gd name="T3" fmla="*/ 0 h 6"/>
                  <a:gd name="T4" fmla="*/ 7938 w 5"/>
                  <a:gd name="T5" fmla="*/ 4763 h 6"/>
                  <a:gd name="T6" fmla="*/ 3175 w 5"/>
                  <a:gd name="T7" fmla="*/ 9525 h 6"/>
                  <a:gd name="T8" fmla="*/ 0 w 5"/>
                  <a:gd name="T9" fmla="*/ 317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2"/>
                    </a:moveTo>
                    <a:lnTo>
                      <a:pt x="2" y="0"/>
                    </a:lnTo>
                    <a:lnTo>
                      <a:pt x="5" y="3"/>
                    </a:lnTo>
                    <a:lnTo>
                      <a:pt x="2"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2" name="Freeform 380"/>
              <p:cNvSpPr/>
              <p:nvPr/>
            </p:nvSpPr>
            <p:spPr bwMode="auto">
              <a:xfrm>
                <a:off x="8307384" y="2446344"/>
                <a:ext cx="58738" cy="46038"/>
              </a:xfrm>
              <a:custGeom>
                <a:avLst/>
                <a:gdLst>
                  <a:gd name="T0" fmla="*/ 121527 w 29"/>
                  <a:gd name="T1" fmla="*/ 0 h 23"/>
                  <a:gd name="T2" fmla="*/ 111400 w 29"/>
                  <a:gd name="T3" fmla="*/ 12010 h 23"/>
                  <a:gd name="T4" fmla="*/ 62789 w 29"/>
                  <a:gd name="T5" fmla="*/ 50041 h 23"/>
                  <a:gd name="T6" fmla="*/ 46585 w 29"/>
                  <a:gd name="T7" fmla="*/ 94078 h 23"/>
                  <a:gd name="T8" fmla="*/ 26331 w 29"/>
                  <a:gd name="T9" fmla="*/ 94078 h 23"/>
                  <a:gd name="T10" fmla="*/ 20254 w 29"/>
                  <a:gd name="T11" fmla="*/ 58048 h 23"/>
                  <a:gd name="T12" fmla="*/ 12153 w 29"/>
                  <a:gd name="T13" fmla="*/ 50041 h 23"/>
                  <a:gd name="T14" fmla="*/ 0 w 29"/>
                  <a:gd name="T15" fmla="*/ 36030 h 23"/>
                  <a:gd name="T16" fmla="*/ 26331 w 29"/>
                  <a:gd name="T17" fmla="*/ 10008 h 23"/>
                  <a:gd name="T18" fmla="*/ 26331 w 29"/>
                  <a:gd name="T19" fmla="*/ 0 h 23"/>
                  <a:gd name="T20" fmla="*/ 121527 w 29"/>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23">
                    <a:moveTo>
                      <a:pt x="29" y="0"/>
                    </a:moveTo>
                    <a:cubicBezTo>
                      <a:pt x="29" y="0"/>
                      <a:pt x="27" y="3"/>
                      <a:pt x="27" y="3"/>
                    </a:cubicBezTo>
                    <a:cubicBezTo>
                      <a:pt x="15" y="13"/>
                      <a:pt x="15" y="13"/>
                      <a:pt x="15" y="13"/>
                    </a:cubicBezTo>
                    <a:cubicBezTo>
                      <a:pt x="11" y="23"/>
                      <a:pt x="11" y="23"/>
                      <a:pt x="11" y="23"/>
                    </a:cubicBezTo>
                    <a:cubicBezTo>
                      <a:pt x="6" y="23"/>
                      <a:pt x="6" y="23"/>
                      <a:pt x="6" y="23"/>
                    </a:cubicBezTo>
                    <a:cubicBezTo>
                      <a:pt x="5" y="14"/>
                      <a:pt x="5" y="14"/>
                      <a:pt x="5" y="14"/>
                    </a:cubicBezTo>
                    <a:cubicBezTo>
                      <a:pt x="3" y="13"/>
                      <a:pt x="3" y="13"/>
                      <a:pt x="3" y="13"/>
                    </a:cubicBezTo>
                    <a:cubicBezTo>
                      <a:pt x="0" y="9"/>
                      <a:pt x="0" y="9"/>
                      <a:pt x="0" y="9"/>
                    </a:cubicBezTo>
                    <a:cubicBezTo>
                      <a:pt x="6" y="2"/>
                      <a:pt x="6" y="2"/>
                      <a:pt x="6" y="2"/>
                    </a:cubicBezTo>
                    <a:cubicBezTo>
                      <a:pt x="6" y="2"/>
                      <a:pt x="6" y="1"/>
                      <a:pt x="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3" name="Freeform 381"/>
              <p:cNvSpPr/>
              <p:nvPr/>
            </p:nvSpPr>
            <p:spPr bwMode="auto">
              <a:xfrm>
                <a:off x="273052" y="3756033"/>
                <a:ext cx="9525" cy="11113"/>
              </a:xfrm>
              <a:custGeom>
                <a:avLst/>
                <a:gdLst>
                  <a:gd name="T0" fmla="*/ 0 w 6"/>
                  <a:gd name="T1" fmla="*/ 4763 h 7"/>
                  <a:gd name="T2" fmla="*/ 3175 w 6"/>
                  <a:gd name="T3" fmla="*/ 0 h 7"/>
                  <a:gd name="T4" fmla="*/ 9525 w 6"/>
                  <a:gd name="T5" fmla="*/ 4763 h 7"/>
                  <a:gd name="T6" fmla="*/ 6350 w 6"/>
                  <a:gd name="T7" fmla="*/ 11113 h 7"/>
                  <a:gd name="T8" fmla="*/ 0 w 6"/>
                  <a:gd name="T9" fmla="*/ 476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3"/>
                    </a:moveTo>
                    <a:lnTo>
                      <a:pt x="2" y="0"/>
                    </a:lnTo>
                    <a:lnTo>
                      <a:pt x="6" y="3"/>
                    </a:lnTo>
                    <a:lnTo>
                      <a:pt x="4" y="7"/>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4" name="Freeform 382"/>
              <p:cNvSpPr/>
              <p:nvPr/>
            </p:nvSpPr>
            <p:spPr bwMode="auto">
              <a:xfrm>
                <a:off x="2674938" y="5937261"/>
                <a:ext cx="46038" cy="20638"/>
              </a:xfrm>
              <a:custGeom>
                <a:avLst/>
                <a:gdLst>
                  <a:gd name="T0" fmla="*/ 36513 w 29"/>
                  <a:gd name="T1" fmla="*/ 20638 h 13"/>
                  <a:gd name="T2" fmla="*/ 44450 w 29"/>
                  <a:gd name="T3" fmla="*/ 20638 h 13"/>
                  <a:gd name="T4" fmla="*/ 46038 w 29"/>
                  <a:gd name="T5" fmla="*/ 14288 h 13"/>
                  <a:gd name="T6" fmla="*/ 36513 w 29"/>
                  <a:gd name="T7" fmla="*/ 1588 h 13"/>
                  <a:gd name="T8" fmla="*/ 17463 w 29"/>
                  <a:gd name="T9" fmla="*/ 0 h 13"/>
                  <a:gd name="T10" fmla="*/ 1588 w 29"/>
                  <a:gd name="T11" fmla="*/ 1588 h 13"/>
                  <a:gd name="T12" fmla="*/ 0 w 29"/>
                  <a:gd name="T13" fmla="*/ 6350 h 13"/>
                  <a:gd name="T14" fmla="*/ 4763 w 29"/>
                  <a:gd name="T15" fmla="*/ 9525 h 13"/>
                  <a:gd name="T16" fmla="*/ 19050 w 29"/>
                  <a:gd name="T17" fmla="*/ 9525 h 13"/>
                  <a:gd name="T18" fmla="*/ 30163 w 29"/>
                  <a:gd name="T19" fmla="*/ 14288 h 13"/>
                  <a:gd name="T20" fmla="*/ 36513 w 29"/>
                  <a:gd name="T21" fmla="*/ 2063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13">
                    <a:moveTo>
                      <a:pt x="23" y="13"/>
                    </a:moveTo>
                    <a:lnTo>
                      <a:pt x="28" y="13"/>
                    </a:lnTo>
                    <a:lnTo>
                      <a:pt x="29" y="9"/>
                    </a:lnTo>
                    <a:lnTo>
                      <a:pt x="23" y="1"/>
                    </a:lnTo>
                    <a:lnTo>
                      <a:pt x="11" y="0"/>
                    </a:lnTo>
                    <a:lnTo>
                      <a:pt x="1" y="1"/>
                    </a:lnTo>
                    <a:lnTo>
                      <a:pt x="0" y="4"/>
                    </a:lnTo>
                    <a:lnTo>
                      <a:pt x="3" y="6"/>
                    </a:lnTo>
                    <a:lnTo>
                      <a:pt x="12" y="6"/>
                    </a:lnTo>
                    <a:lnTo>
                      <a:pt x="19" y="9"/>
                    </a:lnTo>
                    <a:lnTo>
                      <a:pt x="2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5" name="Freeform 383"/>
              <p:cNvSpPr/>
              <p:nvPr/>
            </p:nvSpPr>
            <p:spPr bwMode="auto">
              <a:xfrm>
                <a:off x="2722564" y="5937261"/>
                <a:ext cx="20638" cy="9525"/>
              </a:xfrm>
              <a:custGeom>
                <a:avLst/>
                <a:gdLst>
                  <a:gd name="T0" fmla="*/ 0 w 13"/>
                  <a:gd name="T1" fmla="*/ 6350 h 6"/>
                  <a:gd name="T2" fmla="*/ 0 w 13"/>
                  <a:gd name="T3" fmla="*/ 1588 h 6"/>
                  <a:gd name="T4" fmla="*/ 7938 w 13"/>
                  <a:gd name="T5" fmla="*/ 0 h 6"/>
                  <a:gd name="T6" fmla="*/ 20638 w 13"/>
                  <a:gd name="T7" fmla="*/ 1588 h 6"/>
                  <a:gd name="T8" fmla="*/ 20638 w 13"/>
                  <a:gd name="T9" fmla="*/ 7938 h 6"/>
                  <a:gd name="T10" fmla="*/ 12700 w 13"/>
                  <a:gd name="T11" fmla="*/ 9525 h 6"/>
                  <a:gd name="T12" fmla="*/ 0 w 13"/>
                  <a:gd name="T13" fmla="*/ 635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0" y="4"/>
                    </a:moveTo>
                    <a:lnTo>
                      <a:pt x="0" y="1"/>
                    </a:lnTo>
                    <a:lnTo>
                      <a:pt x="5" y="0"/>
                    </a:lnTo>
                    <a:lnTo>
                      <a:pt x="13" y="1"/>
                    </a:lnTo>
                    <a:lnTo>
                      <a:pt x="13" y="5"/>
                    </a:lnTo>
                    <a:lnTo>
                      <a:pt x="8" y="6"/>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6" name="Freeform 384"/>
              <p:cNvSpPr/>
              <p:nvPr/>
            </p:nvSpPr>
            <p:spPr bwMode="auto">
              <a:xfrm>
                <a:off x="2720976" y="5957900"/>
                <a:ext cx="20638" cy="9525"/>
              </a:xfrm>
              <a:custGeom>
                <a:avLst/>
                <a:gdLst>
                  <a:gd name="T0" fmla="*/ 0 w 13"/>
                  <a:gd name="T1" fmla="*/ 3175 h 6"/>
                  <a:gd name="T2" fmla="*/ 12700 w 13"/>
                  <a:gd name="T3" fmla="*/ 0 h 6"/>
                  <a:gd name="T4" fmla="*/ 20638 w 13"/>
                  <a:gd name="T5" fmla="*/ 3175 h 6"/>
                  <a:gd name="T6" fmla="*/ 17463 w 13"/>
                  <a:gd name="T7" fmla="*/ 9525 h 6"/>
                  <a:gd name="T8" fmla="*/ 4763 w 13"/>
                  <a:gd name="T9" fmla="*/ 7938 h 6"/>
                  <a:gd name="T10" fmla="*/ 0 w 13"/>
                  <a:gd name="T11" fmla="*/ 31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6">
                    <a:moveTo>
                      <a:pt x="0" y="2"/>
                    </a:moveTo>
                    <a:lnTo>
                      <a:pt x="8" y="0"/>
                    </a:lnTo>
                    <a:lnTo>
                      <a:pt x="13" y="2"/>
                    </a:lnTo>
                    <a:lnTo>
                      <a:pt x="11" y="6"/>
                    </a:lnTo>
                    <a:lnTo>
                      <a:pt x="3"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7" name="Freeform 385"/>
              <p:cNvSpPr/>
              <p:nvPr/>
            </p:nvSpPr>
            <p:spPr bwMode="auto">
              <a:xfrm>
                <a:off x="2801938" y="5922975"/>
                <a:ext cx="20638" cy="7938"/>
              </a:xfrm>
              <a:custGeom>
                <a:avLst/>
                <a:gdLst>
                  <a:gd name="T0" fmla="*/ 20638 w 13"/>
                  <a:gd name="T1" fmla="*/ 6350 h 5"/>
                  <a:gd name="T2" fmla="*/ 20638 w 13"/>
                  <a:gd name="T3" fmla="*/ 1588 h 5"/>
                  <a:gd name="T4" fmla="*/ 15875 w 13"/>
                  <a:gd name="T5" fmla="*/ 0 h 5"/>
                  <a:gd name="T6" fmla="*/ 12700 w 13"/>
                  <a:gd name="T7" fmla="*/ 1588 h 5"/>
                  <a:gd name="T8" fmla="*/ 0 w 13"/>
                  <a:gd name="T9" fmla="*/ 4763 h 5"/>
                  <a:gd name="T10" fmla="*/ 0 w 13"/>
                  <a:gd name="T11" fmla="*/ 7938 h 5"/>
                  <a:gd name="T12" fmla="*/ 20638 w 13"/>
                  <a:gd name="T13" fmla="*/ 635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5">
                    <a:moveTo>
                      <a:pt x="13" y="4"/>
                    </a:moveTo>
                    <a:lnTo>
                      <a:pt x="13" y="1"/>
                    </a:lnTo>
                    <a:lnTo>
                      <a:pt x="10" y="0"/>
                    </a:lnTo>
                    <a:lnTo>
                      <a:pt x="8" y="1"/>
                    </a:lnTo>
                    <a:lnTo>
                      <a:pt x="0" y="3"/>
                    </a:lnTo>
                    <a:lnTo>
                      <a:pt x="0" y="5"/>
                    </a:lnTo>
                    <a:lnTo>
                      <a:pt x="1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8" name="Freeform 386"/>
              <p:cNvSpPr/>
              <p:nvPr/>
            </p:nvSpPr>
            <p:spPr bwMode="auto">
              <a:xfrm>
                <a:off x="2655889" y="5891224"/>
                <a:ext cx="11113" cy="15875"/>
              </a:xfrm>
              <a:custGeom>
                <a:avLst/>
                <a:gdLst>
                  <a:gd name="T0" fmla="*/ 1588 w 7"/>
                  <a:gd name="T1" fmla="*/ 0 h 10"/>
                  <a:gd name="T2" fmla="*/ 7938 w 7"/>
                  <a:gd name="T3" fmla="*/ 4763 h 10"/>
                  <a:gd name="T4" fmla="*/ 11113 w 7"/>
                  <a:gd name="T5" fmla="*/ 15875 h 10"/>
                  <a:gd name="T6" fmla="*/ 1588 w 7"/>
                  <a:gd name="T7" fmla="*/ 15875 h 10"/>
                  <a:gd name="T8" fmla="*/ 0 w 7"/>
                  <a:gd name="T9" fmla="*/ 9525 h 10"/>
                  <a:gd name="T10" fmla="*/ 1588 w 7"/>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0">
                    <a:moveTo>
                      <a:pt x="1" y="0"/>
                    </a:moveTo>
                    <a:lnTo>
                      <a:pt x="5" y="3"/>
                    </a:lnTo>
                    <a:lnTo>
                      <a:pt x="7" y="10"/>
                    </a:lnTo>
                    <a:lnTo>
                      <a:pt x="1" y="10"/>
                    </a:lnTo>
                    <a:lnTo>
                      <a:pt x="0" y="6"/>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79" name="Freeform 387"/>
              <p:cNvSpPr/>
              <p:nvPr/>
            </p:nvSpPr>
            <p:spPr bwMode="auto">
              <a:xfrm>
                <a:off x="2646363" y="5895987"/>
                <a:ext cx="6350" cy="12700"/>
              </a:xfrm>
              <a:custGeom>
                <a:avLst/>
                <a:gdLst>
                  <a:gd name="T0" fmla="*/ 3175 w 4"/>
                  <a:gd name="T1" fmla="*/ 0 h 8"/>
                  <a:gd name="T2" fmla="*/ 3175 w 4"/>
                  <a:gd name="T3" fmla="*/ 4763 h 8"/>
                  <a:gd name="T4" fmla="*/ 6350 w 4"/>
                  <a:gd name="T5" fmla="*/ 12700 h 8"/>
                  <a:gd name="T6" fmla="*/ 0 w 4"/>
                  <a:gd name="T7" fmla="*/ 12700 h 8"/>
                  <a:gd name="T8" fmla="*/ 0 w 4"/>
                  <a:gd name="T9" fmla="*/ 0 h 8"/>
                  <a:gd name="T10" fmla="*/ 3175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2" y="0"/>
                    </a:moveTo>
                    <a:lnTo>
                      <a:pt x="2" y="3"/>
                    </a:lnTo>
                    <a:lnTo>
                      <a:pt x="4" y="8"/>
                    </a:lnTo>
                    <a:lnTo>
                      <a:pt x="0" y="8"/>
                    </a:lnTo>
                    <a:lnTo>
                      <a:pt x="0"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0" name="Freeform 388"/>
              <p:cNvSpPr/>
              <p:nvPr/>
            </p:nvSpPr>
            <p:spPr bwMode="auto">
              <a:xfrm>
                <a:off x="2633663" y="5895987"/>
                <a:ext cx="7938" cy="11113"/>
              </a:xfrm>
              <a:custGeom>
                <a:avLst/>
                <a:gdLst>
                  <a:gd name="T0" fmla="*/ 6350 w 5"/>
                  <a:gd name="T1" fmla="*/ 0 h 7"/>
                  <a:gd name="T2" fmla="*/ 7938 w 5"/>
                  <a:gd name="T3" fmla="*/ 6350 h 7"/>
                  <a:gd name="T4" fmla="*/ 6350 w 5"/>
                  <a:gd name="T5" fmla="*/ 11113 h 7"/>
                  <a:gd name="T6" fmla="*/ 0 w 5"/>
                  <a:gd name="T7" fmla="*/ 9525 h 7"/>
                  <a:gd name="T8" fmla="*/ 1588 w 5"/>
                  <a:gd name="T9" fmla="*/ 6350 h 7"/>
                  <a:gd name="T10" fmla="*/ 6350 w 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4" y="0"/>
                    </a:moveTo>
                    <a:lnTo>
                      <a:pt x="5" y="4"/>
                    </a:lnTo>
                    <a:lnTo>
                      <a:pt x="4" y="7"/>
                    </a:lnTo>
                    <a:lnTo>
                      <a:pt x="0" y="6"/>
                    </a:lnTo>
                    <a:lnTo>
                      <a:pt x="1"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1" name="Freeform 389"/>
              <p:cNvSpPr/>
              <p:nvPr/>
            </p:nvSpPr>
            <p:spPr bwMode="auto">
              <a:xfrm>
                <a:off x="2620963" y="5899162"/>
                <a:ext cx="9525" cy="7938"/>
              </a:xfrm>
              <a:custGeom>
                <a:avLst/>
                <a:gdLst>
                  <a:gd name="T0" fmla="*/ 9525 w 6"/>
                  <a:gd name="T1" fmla="*/ 0 h 5"/>
                  <a:gd name="T2" fmla="*/ 4763 w 6"/>
                  <a:gd name="T3" fmla="*/ 3175 h 5"/>
                  <a:gd name="T4" fmla="*/ 6350 w 6"/>
                  <a:gd name="T5" fmla="*/ 7938 h 5"/>
                  <a:gd name="T6" fmla="*/ 0 w 6"/>
                  <a:gd name="T7" fmla="*/ 7938 h 5"/>
                  <a:gd name="T8" fmla="*/ 0 w 6"/>
                  <a:gd name="T9" fmla="*/ 1588 h 5"/>
                  <a:gd name="T10" fmla="*/ 9525 w 6"/>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6" y="0"/>
                    </a:moveTo>
                    <a:lnTo>
                      <a:pt x="3" y="2"/>
                    </a:lnTo>
                    <a:lnTo>
                      <a:pt x="4" y="5"/>
                    </a:lnTo>
                    <a:lnTo>
                      <a:pt x="0" y="5"/>
                    </a:lnTo>
                    <a:lnTo>
                      <a:pt x="0" y="1"/>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2" name="Freeform 390"/>
              <p:cNvSpPr/>
              <p:nvPr/>
            </p:nvSpPr>
            <p:spPr bwMode="auto">
              <a:xfrm>
                <a:off x="2582863" y="5884874"/>
                <a:ext cx="33338" cy="23813"/>
              </a:xfrm>
              <a:custGeom>
                <a:avLst/>
                <a:gdLst>
                  <a:gd name="T0" fmla="*/ 33338 w 21"/>
                  <a:gd name="T1" fmla="*/ 9525 h 15"/>
                  <a:gd name="T2" fmla="*/ 30163 w 21"/>
                  <a:gd name="T3" fmla="*/ 15875 h 15"/>
                  <a:gd name="T4" fmla="*/ 25400 w 21"/>
                  <a:gd name="T5" fmla="*/ 23813 h 15"/>
                  <a:gd name="T6" fmla="*/ 11113 w 21"/>
                  <a:gd name="T7" fmla="*/ 15875 h 15"/>
                  <a:gd name="T8" fmla="*/ 3175 w 21"/>
                  <a:gd name="T9" fmla="*/ 7938 h 15"/>
                  <a:gd name="T10" fmla="*/ 0 w 21"/>
                  <a:gd name="T11" fmla="*/ 0 h 15"/>
                  <a:gd name="T12" fmla="*/ 19050 w 21"/>
                  <a:gd name="T13" fmla="*/ 0 h 15"/>
                  <a:gd name="T14" fmla="*/ 33338 w 21"/>
                  <a:gd name="T15" fmla="*/ 9525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5">
                    <a:moveTo>
                      <a:pt x="21" y="6"/>
                    </a:moveTo>
                    <a:lnTo>
                      <a:pt x="19" y="10"/>
                    </a:lnTo>
                    <a:lnTo>
                      <a:pt x="16" y="15"/>
                    </a:lnTo>
                    <a:lnTo>
                      <a:pt x="7" y="10"/>
                    </a:lnTo>
                    <a:lnTo>
                      <a:pt x="2" y="5"/>
                    </a:lnTo>
                    <a:lnTo>
                      <a:pt x="0" y="0"/>
                    </a:lnTo>
                    <a:lnTo>
                      <a:pt x="12" y="0"/>
                    </a:lnTo>
                    <a:lnTo>
                      <a:pt x="2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3" name="Freeform 391"/>
              <p:cNvSpPr/>
              <p:nvPr/>
            </p:nvSpPr>
            <p:spPr bwMode="auto">
              <a:xfrm>
                <a:off x="2554288" y="5854712"/>
                <a:ext cx="33338" cy="25400"/>
              </a:xfrm>
              <a:custGeom>
                <a:avLst/>
                <a:gdLst>
                  <a:gd name="T0" fmla="*/ 25400 w 21"/>
                  <a:gd name="T1" fmla="*/ 25400 h 16"/>
                  <a:gd name="T2" fmla="*/ 33338 w 21"/>
                  <a:gd name="T3" fmla="*/ 25400 h 16"/>
                  <a:gd name="T4" fmla="*/ 25400 w 21"/>
                  <a:gd name="T5" fmla="*/ 14288 h 16"/>
                  <a:gd name="T6" fmla="*/ 4763 w 21"/>
                  <a:gd name="T7" fmla="*/ 0 h 16"/>
                  <a:gd name="T8" fmla="*/ 0 w 21"/>
                  <a:gd name="T9" fmla="*/ 0 h 16"/>
                  <a:gd name="T10" fmla="*/ 0 w 21"/>
                  <a:gd name="T11" fmla="*/ 4763 h 16"/>
                  <a:gd name="T12" fmla="*/ 12700 w 21"/>
                  <a:gd name="T13" fmla="*/ 11113 h 16"/>
                  <a:gd name="T14" fmla="*/ 25400 w 21"/>
                  <a:gd name="T15" fmla="*/ 25400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6">
                    <a:moveTo>
                      <a:pt x="16" y="16"/>
                    </a:moveTo>
                    <a:lnTo>
                      <a:pt x="21" y="16"/>
                    </a:lnTo>
                    <a:lnTo>
                      <a:pt x="16" y="9"/>
                    </a:lnTo>
                    <a:lnTo>
                      <a:pt x="3" y="0"/>
                    </a:lnTo>
                    <a:lnTo>
                      <a:pt x="0" y="0"/>
                    </a:lnTo>
                    <a:lnTo>
                      <a:pt x="0" y="3"/>
                    </a:lnTo>
                    <a:lnTo>
                      <a:pt x="8" y="7"/>
                    </a:ln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4" name="Freeform 392"/>
              <p:cNvSpPr/>
              <p:nvPr/>
            </p:nvSpPr>
            <p:spPr bwMode="auto">
              <a:xfrm>
                <a:off x="2601913" y="5854712"/>
                <a:ext cx="22225" cy="19050"/>
              </a:xfrm>
              <a:custGeom>
                <a:avLst/>
                <a:gdLst>
                  <a:gd name="T0" fmla="*/ 0 w 14"/>
                  <a:gd name="T1" fmla="*/ 19050 h 12"/>
                  <a:gd name="T2" fmla="*/ 7938 w 14"/>
                  <a:gd name="T3" fmla="*/ 9525 h 12"/>
                  <a:gd name="T4" fmla="*/ 19050 w 14"/>
                  <a:gd name="T5" fmla="*/ 9525 h 12"/>
                  <a:gd name="T6" fmla="*/ 22225 w 14"/>
                  <a:gd name="T7" fmla="*/ 1588 h 12"/>
                  <a:gd name="T8" fmla="*/ 9525 w 14"/>
                  <a:gd name="T9" fmla="*/ 0 h 12"/>
                  <a:gd name="T10" fmla="*/ 0 w 14"/>
                  <a:gd name="T11" fmla="*/ 4763 h 12"/>
                  <a:gd name="T12" fmla="*/ 0 w 14"/>
                  <a:gd name="T13" fmla="*/ 1905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2">
                    <a:moveTo>
                      <a:pt x="0" y="12"/>
                    </a:moveTo>
                    <a:lnTo>
                      <a:pt x="5" y="6"/>
                    </a:lnTo>
                    <a:lnTo>
                      <a:pt x="12" y="6"/>
                    </a:lnTo>
                    <a:lnTo>
                      <a:pt x="14" y="1"/>
                    </a:lnTo>
                    <a:lnTo>
                      <a:pt x="6" y="0"/>
                    </a:lnTo>
                    <a:lnTo>
                      <a:pt x="0" y="3"/>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5" name="Freeform 393"/>
              <p:cNvSpPr/>
              <p:nvPr/>
            </p:nvSpPr>
            <p:spPr bwMode="auto">
              <a:xfrm>
                <a:off x="2563814" y="5818199"/>
                <a:ext cx="11113" cy="14288"/>
              </a:xfrm>
              <a:custGeom>
                <a:avLst/>
                <a:gdLst>
                  <a:gd name="T0" fmla="*/ 4763 w 7"/>
                  <a:gd name="T1" fmla="*/ 0 h 9"/>
                  <a:gd name="T2" fmla="*/ 4763 w 7"/>
                  <a:gd name="T3" fmla="*/ 3175 h 9"/>
                  <a:gd name="T4" fmla="*/ 11113 w 7"/>
                  <a:gd name="T5" fmla="*/ 11113 h 9"/>
                  <a:gd name="T6" fmla="*/ 4763 w 7"/>
                  <a:gd name="T7" fmla="*/ 14288 h 9"/>
                  <a:gd name="T8" fmla="*/ 0 w 7"/>
                  <a:gd name="T9" fmla="*/ 4763 h 9"/>
                  <a:gd name="T10" fmla="*/ 0 w 7"/>
                  <a:gd name="T11" fmla="*/ 0 h 9"/>
                  <a:gd name="T12" fmla="*/ 4763 w 7"/>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3" y="0"/>
                    </a:moveTo>
                    <a:lnTo>
                      <a:pt x="3" y="2"/>
                    </a:lnTo>
                    <a:lnTo>
                      <a:pt x="7" y="7"/>
                    </a:lnTo>
                    <a:lnTo>
                      <a:pt x="3" y="9"/>
                    </a:lnTo>
                    <a:lnTo>
                      <a:pt x="0" y="3"/>
                    </a:lnTo>
                    <a:lnTo>
                      <a:pt x="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6" name="Freeform 394"/>
              <p:cNvSpPr/>
              <p:nvPr/>
            </p:nvSpPr>
            <p:spPr bwMode="auto">
              <a:xfrm>
                <a:off x="2551114" y="5832486"/>
                <a:ext cx="7938" cy="7938"/>
              </a:xfrm>
              <a:custGeom>
                <a:avLst/>
                <a:gdLst>
                  <a:gd name="T0" fmla="*/ 0 w 5"/>
                  <a:gd name="T1" fmla="*/ 3175 h 5"/>
                  <a:gd name="T2" fmla="*/ 3175 w 5"/>
                  <a:gd name="T3" fmla="*/ 0 h 5"/>
                  <a:gd name="T4" fmla="*/ 7938 w 5"/>
                  <a:gd name="T5" fmla="*/ 1588 h 5"/>
                  <a:gd name="T6" fmla="*/ 1588 w 5"/>
                  <a:gd name="T7" fmla="*/ 7938 h 5"/>
                  <a:gd name="T8" fmla="*/ 0 w 5"/>
                  <a:gd name="T9" fmla="*/ 31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2"/>
                    </a:moveTo>
                    <a:lnTo>
                      <a:pt x="2" y="0"/>
                    </a:lnTo>
                    <a:lnTo>
                      <a:pt x="5" y="1"/>
                    </a:lnTo>
                    <a:lnTo>
                      <a:pt x="1"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7" name="Freeform 395"/>
              <p:cNvSpPr/>
              <p:nvPr/>
            </p:nvSpPr>
            <p:spPr bwMode="auto">
              <a:xfrm>
                <a:off x="2566988" y="5840425"/>
                <a:ext cx="7938" cy="9525"/>
              </a:xfrm>
              <a:custGeom>
                <a:avLst/>
                <a:gdLst>
                  <a:gd name="T0" fmla="*/ 0 w 5"/>
                  <a:gd name="T1" fmla="*/ 1588 h 6"/>
                  <a:gd name="T2" fmla="*/ 6350 w 5"/>
                  <a:gd name="T3" fmla="*/ 0 h 6"/>
                  <a:gd name="T4" fmla="*/ 7938 w 5"/>
                  <a:gd name="T5" fmla="*/ 7938 h 6"/>
                  <a:gd name="T6" fmla="*/ 4763 w 5"/>
                  <a:gd name="T7" fmla="*/ 9525 h 6"/>
                  <a:gd name="T8" fmla="*/ 0 w 5"/>
                  <a:gd name="T9" fmla="*/ 158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1"/>
                    </a:moveTo>
                    <a:lnTo>
                      <a:pt x="4" y="0"/>
                    </a:lnTo>
                    <a:lnTo>
                      <a:pt x="5" y="5"/>
                    </a:lnTo>
                    <a:lnTo>
                      <a:pt x="3" y="6"/>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8" name="Freeform 396"/>
              <p:cNvSpPr/>
              <p:nvPr/>
            </p:nvSpPr>
            <p:spPr bwMode="auto">
              <a:xfrm>
                <a:off x="2538414" y="5807087"/>
                <a:ext cx="12700" cy="15875"/>
              </a:xfrm>
              <a:custGeom>
                <a:avLst/>
                <a:gdLst>
                  <a:gd name="T0" fmla="*/ 6350 w 8"/>
                  <a:gd name="T1" fmla="*/ 15875 h 10"/>
                  <a:gd name="T2" fmla="*/ 0 w 8"/>
                  <a:gd name="T3" fmla="*/ 7938 h 10"/>
                  <a:gd name="T4" fmla="*/ 4763 w 8"/>
                  <a:gd name="T5" fmla="*/ 0 h 10"/>
                  <a:gd name="T6" fmla="*/ 7938 w 8"/>
                  <a:gd name="T7" fmla="*/ 0 h 10"/>
                  <a:gd name="T8" fmla="*/ 12700 w 8"/>
                  <a:gd name="T9" fmla="*/ 12700 h 10"/>
                  <a:gd name="T10" fmla="*/ 6350 w 8"/>
                  <a:gd name="T11" fmla="*/ 1587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0">
                    <a:moveTo>
                      <a:pt x="4" y="10"/>
                    </a:moveTo>
                    <a:lnTo>
                      <a:pt x="0" y="5"/>
                    </a:lnTo>
                    <a:lnTo>
                      <a:pt x="3" y="0"/>
                    </a:lnTo>
                    <a:lnTo>
                      <a:pt x="5" y="0"/>
                    </a:lnTo>
                    <a:lnTo>
                      <a:pt x="8" y="8"/>
                    </a:lnTo>
                    <a:lnTo>
                      <a:pt x="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89" name="Freeform 397"/>
              <p:cNvSpPr/>
              <p:nvPr/>
            </p:nvSpPr>
            <p:spPr bwMode="auto">
              <a:xfrm>
                <a:off x="2551114" y="5792799"/>
                <a:ext cx="9525" cy="17463"/>
              </a:xfrm>
              <a:custGeom>
                <a:avLst/>
                <a:gdLst>
                  <a:gd name="T0" fmla="*/ 0 w 6"/>
                  <a:gd name="T1" fmla="*/ 7938 h 11"/>
                  <a:gd name="T2" fmla="*/ 1588 w 6"/>
                  <a:gd name="T3" fmla="*/ 0 h 11"/>
                  <a:gd name="T4" fmla="*/ 9525 w 6"/>
                  <a:gd name="T5" fmla="*/ 0 h 11"/>
                  <a:gd name="T6" fmla="*/ 3175 w 6"/>
                  <a:gd name="T7" fmla="*/ 17463 h 11"/>
                  <a:gd name="T8" fmla="*/ 0 w 6"/>
                  <a:gd name="T9" fmla="*/ 793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0" y="5"/>
                    </a:moveTo>
                    <a:lnTo>
                      <a:pt x="1" y="0"/>
                    </a:lnTo>
                    <a:lnTo>
                      <a:pt x="6" y="0"/>
                    </a:lnTo>
                    <a:lnTo>
                      <a:pt x="2" y="11"/>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0" name="Freeform 398"/>
              <p:cNvSpPr/>
              <p:nvPr/>
            </p:nvSpPr>
            <p:spPr bwMode="auto">
              <a:xfrm>
                <a:off x="2549525" y="5773749"/>
                <a:ext cx="9525" cy="9525"/>
              </a:xfrm>
              <a:custGeom>
                <a:avLst/>
                <a:gdLst>
                  <a:gd name="T0" fmla="*/ 3175 w 6"/>
                  <a:gd name="T1" fmla="*/ 4763 h 6"/>
                  <a:gd name="T2" fmla="*/ 9525 w 6"/>
                  <a:gd name="T3" fmla="*/ 0 h 6"/>
                  <a:gd name="T4" fmla="*/ 0 w 6"/>
                  <a:gd name="T5" fmla="*/ 3175 h 6"/>
                  <a:gd name="T6" fmla="*/ 3175 w 6"/>
                  <a:gd name="T7" fmla="*/ 9525 h 6"/>
                  <a:gd name="T8" fmla="*/ 3175 w 6"/>
                  <a:gd name="T9" fmla="*/ 476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2" y="3"/>
                    </a:moveTo>
                    <a:lnTo>
                      <a:pt x="6" y="0"/>
                    </a:lnTo>
                    <a:lnTo>
                      <a:pt x="0" y="2"/>
                    </a:lnTo>
                    <a:lnTo>
                      <a:pt x="2" y="6"/>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1" name="Freeform 399"/>
              <p:cNvSpPr/>
              <p:nvPr/>
            </p:nvSpPr>
            <p:spPr bwMode="auto">
              <a:xfrm>
                <a:off x="2536825" y="5778511"/>
                <a:ext cx="6350" cy="11113"/>
              </a:xfrm>
              <a:custGeom>
                <a:avLst/>
                <a:gdLst>
                  <a:gd name="T0" fmla="*/ 0 w 4"/>
                  <a:gd name="T1" fmla="*/ 3175 h 7"/>
                  <a:gd name="T2" fmla="*/ 4763 w 4"/>
                  <a:gd name="T3" fmla="*/ 0 h 7"/>
                  <a:gd name="T4" fmla="*/ 6350 w 4"/>
                  <a:gd name="T5" fmla="*/ 4763 h 7"/>
                  <a:gd name="T6" fmla="*/ 0 w 4"/>
                  <a:gd name="T7" fmla="*/ 11113 h 7"/>
                  <a:gd name="T8" fmla="*/ 0 w 4"/>
                  <a:gd name="T9" fmla="*/ 317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0" y="2"/>
                    </a:moveTo>
                    <a:lnTo>
                      <a:pt x="3" y="0"/>
                    </a:lnTo>
                    <a:lnTo>
                      <a:pt x="4" y="3"/>
                    </a:lnTo>
                    <a:lnTo>
                      <a:pt x="0" y="7"/>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2" name="Freeform 400"/>
              <p:cNvSpPr/>
              <p:nvPr/>
            </p:nvSpPr>
            <p:spPr bwMode="auto">
              <a:xfrm>
                <a:off x="2895600" y="5805499"/>
                <a:ext cx="38100" cy="30163"/>
              </a:xfrm>
              <a:custGeom>
                <a:avLst/>
                <a:gdLst>
                  <a:gd name="T0" fmla="*/ 11113 w 24"/>
                  <a:gd name="T1" fmla="*/ 30163 h 19"/>
                  <a:gd name="T2" fmla="*/ 22225 w 24"/>
                  <a:gd name="T3" fmla="*/ 17463 h 19"/>
                  <a:gd name="T4" fmla="*/ 38100 w 24"/>
                  <a:gd name="T5" fmla="*/ 12700 h 19"/>
                  <a:gd name="T6" fmla="*/ 36513 w 24"/>
                  <a:gd name="T7" fmla="*/ 0 h 19"/>
                  <a:gd name="T8" fmla="*/ 12700 w 24"/>
                  <a:gd name="T9" fmla="*/ 6350 h 19"/>
                  <a:gd name="T10" fmla="*/ 12700 w 24"/>
                  <a:gd name="T11" fmla="*/ 15875 h 19"/>
                  <a:gd name="T12" fmla="*/ 4763 w 24"/>
                  <a:gd name="T13" fmla="*/ 20638 h 19"/>
                  <a:gd name="T14" fmla="*/ 0 w 24"/>
                  <a:gd name="T15" fmla="*/ 26988 h 19"/>
                  <a:gd name="T16" fmla="*/ 11113 w 24"/>
                  <a:gd name="T17" fmla="*/ 3016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9">
                    <a:moveTo>
                      <a:pt x="7" y="19"/>
                    </a:moveTo>
                    <a:lnTo>
                      <a:pt x="14" y="11"/>
                    </a:lnTo>
                    <a:lnTo>
                      <a:pt x="24" y="8"/>
                    </a:lnTo>
                    <a:lnTo>
                      <a:pt x="23" y="0"/>
                    </a:lnTo>
                    <a:lnTo>
                      <a:pt x="8" y="4"/>
                    </a:lnTo>
                    <a:lnTo>
                      <a:pt x="8" y="10"/>
                    </a:lnTo>
                    <a:lnTo>
                      <a:pt x="3" y="13"/>
                    </a:lnTo>
                    <a:lnTo>
                      <a:pt x="0" y="17"/>
                    </a:lnTo>
                    <a:lnTo>
                      <a:pt x="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3" name="Freeform 401"/>
              <p:cNvSpPr/>
              <p:nvPr/>
            </p:nvSpPr>
            <p:spPr bwMode="auto">
              <a:xfrm>
                <a:off x="2928938" y="5811849"/>
                <a:ext cx="36513" cy="28575"/>
              </a:xfrm>
              <a:custGeom>
                <a:avLst/>
                <a:gdLst>
                  <a:gd name="T0" fmla="*/ 6350 w 23"/>
                  <a:gd name="T1" fmla="*/ 28575 h 18"/>
                  <a:gd name="T2" fmla="*/ 0 w 23"/>
                  <a:gd name="T3" fmla="*/ 22225 h 18"/>
                  <a:gd name="T4" fmla="*/ 7938 w 23"/>
                  <a:gd name="T5" fmla="*/ 9525 h 18"/>
                  <a:gd name="T6" fmla="*/ 19050 w 23"/>
                  <a:gd name="T7" fmla="*/ 6350 h 18"/>
                  <a:gd name="T8" fmla="*/ 19050 w 23"/>
                  <a:gd name="T9" fmla="*/ 0 h 18"/>
                  <a:gd name="T10" fmla="*/ 28575 w 23"/>
                  <a:gd name="T11" fmla="*/ 0 h 18"/>
                  <a:gd name="T12" fmla="*/ 36513 w 23"/>
                  <a:gd name="T13" fmla="*/ 7938 h 18"/>
                  <a:gd name="T14" fmla="*/ 22225 w 23"/>
                  <a:gd name="T15" fmla="*/ 11113 h 18"/>
                  <a:gd name="T16" fmla="*/ 20638 w 23"/>
                  <a:gd name="T17" fmla="*/ 20638 h 18"/>
                  <a:gd name="T18" fmla="*/ 6350 w 23"/>
                  <a:gd name="T19" fmla="*/ 2857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8">
                    <a:moveTo>
                      <a:pt x="4" y="18"/>
                    </a:moveTo>
                    <a:lnTo>
                      <a:pt x="0" y="14"/>
                    </a:lnTo>
                    <a:lnTo>
                      <a:pt x="5" y="6"/>
                    </a:lnTo>
                    <a:lnTo>
                      <a:pt x="12" y="4"/>
                    </a:lnTo>
                    <a:lnTo>
                      <a:pt x="12" y="0"/>
                    </a:lnTo>
                    <a:lnTo>
                      <a:pt x="18" y="0"/>
                    </a:lnTo>
                    <a:lnTo>
                      <a:pt x="23" y="5"/>
                    </a:lnTo>
                    <a:lnTo>
                      <a:pt x="14" y="7"/>
                    </a:lnTo>
                    <a:lnTo>
                      <a:pt x="13" y="13"/>
                    </a:lnTo>
                    <a:lnTo>
                      <a:pt x="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4" name="Freeform 402"/>
              <p:cNvSpPr/>
              <p:nvPr/>
            </p:nvSpPr>
            <p:spPr bwMode="auto">
              <a:xfrm>
                <a:off x="2557464" y="5616586"/>
                <a:ext cx="11113" cy="11113"/>
              </a:xfrm>
              <a:custGeom>
                <a:avLst/>
                <a:gdLst>
                  <a:gd name="T0" fmla="*/ 0 w 7"/>
                  <a:gd name="T1" fmla="*/ 11113 h 7"/>
                  <a:gd name="T2" fmla="*/ 1588 w 7"/>
                  <a:gd name="T3" fmla="*/ 3175 h 7"/>
                  <a:gd name="T4" fmla="*/ 7938 w 7"/>
                  <a:gd name="T5" fmla="*/ 0 h 7"/>
                  <a:gd name="T6" fmla="*/ 11113 w 7"/>
                  <a:gd name="T7" fmla="*/ 6350 h 7"/>
                  <a:gd name="T8" fmla="*/ 6350 w 7"/>
                  <a:gd name="T9" fmla="*/ 11113 h 7"/>
                  <a:gd name="T10" fmla="*/ 0 w 7"/>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0" y="7"/>
                    </a:moveTo>
                    <a:lnTo>
                      <a:pt x="1" y="2"/>
                    </a:lnTo>
                    <a:lnTo>
                      <a:pt x="5" y="0"/>
                    </a:lnTo>
                    <a:lnTo>
                      <a:pt x="7" y="4"/>
                    </a:lnTo>
                    <a:lnTo>
                      <a:pt x="4"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5" name="Freeform 403"/>
              <p:cNvSpPr/>
              <p:nvPr/>
            </p:nvSpPr>
            <p:spPr bwMode="auto">
              <a:xfrm>
                <a:off x="2566988" y="5602299"/>
                <a:ext cx="9525" cy="14288"/>
              </a:xfrm>
              <a:custGeom>
                <a:avLst/>
                <a:gdLst>
                  <a:gd name="T0" fmla="*/ 0 w 6"/>
                  <a:gd name="T1" fmla="*/ 11113 h 9"/>
                  <a:gd name="T2" fmla="*/ 1588 w 6"/>
                  <a:gd name="T3" fmla="*/ 0 h 9"/>
                  <a:gd name="T4" fmla="*/ 9525 w 6"/>
                  <a:gd name="T5" fmla="*/ 4763 h 9"/>
                  <a:gd name="T6" fmla="*/ 9525 w 6"/>
                  <a:gd name="T7" fmla="*/ 12700 h 9"/>
                  <a:gd name="T8" fmla="*/ 7938 w 6"/>
                  <a:gd name="T9" fmla="*/ 14288 h 9"/>
                  <a:gd name="T10" fmla="*/ 0 w 6"/>
                  <a:gd name="T11" fmla="*/ 11113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9">
                    <a:moveTo>
                      <a:pt x="0" y="7"/>
                    </a:moveTo>
                    <a:lnTo>
                      <a:pt x="1" y="0"/>
                    </a:lnTo>
                    <a:lnTo>
                      <a:pt x="6" y="3"/>
                    </a:lnTo>
                    <a:lnTo>
                      <a:pt x="6" y="8"/>
                    </a:lnTo>
                    <a:lnTo>
                      <a:pt x="5" y="9"/>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6" name="Freeform 404"/>
              <p:cNvSpPr/>
              <p:nvPr/>
            </p:nvSpPr>
            <p:spPr bwMode="auto">
              <a:xfrm>
                <a:off x="2586038" y="5594361"/>
                <a:ext cx="7938" cy="11113"/>
              </a:xfrm>
              <a:custGeom>
                <a:avLst/>
                <a:gdLst>
                  <a:gd name="T0" fmla="*/ 1588 w 5"/>
                  <a:gd name="T1" fmla="*/ 11113 h 7"/>
                  <a:gd name="T2" fmla="*/ 4763 w 5"/>
                  <a:gd name="T3" fmla="*/ 6350 h 7"/>
                  <a:gd name="T4" fmla="*/ 7938 w 5"/>
                  <a:gd name="T5" fmla="*/ 1588 h 7"/>
                  <a:gd name="T6" fmla="*/ 1588 w 5"/>
                  <a:gd name="T7" fmla="*/ 0 h 7"/>
                  <a:gd name="T8" fmla="*/ 0 w 5"/>
                  <a:gd name="T9" fmla="*/ 4763 h 7"/>
                  <a:gd name="T10" fmla="*/ 1588 w 5"/>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1" y="7"/>
                    </a:moveTo>
                    <a:lnTo>
                      <a:pt x="3" y="4"/>
                    </a:lnTo>
                    <a:lnTo>
                      <a:pt x="5" y="1"/>
                    </a:lnTo>
                    <a:lnTo>
                      <a:pt x="1" y="0"/>
                    </a:lnTo>
                    <a:lnTo>
                      <a:pt x="0" y="3"/>
                    </a:lnTo>
                    <a:lnTo>
                      <a:pt x="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7" name="Freeform 405"/>
              <p:cNvSpPr/>
              <p:nvPr/>
            </p:nvSpPr>
            <p:spPr bwMode="auto">
              <a:xfrm>
                <a:off x="2566988" y="5503874"/>
                <a:ext cx="20638" cy="47625"/>
              </a:xfrm>
              <a:custGeom>
                <a:avLst/>
                <a:gdLst>
                  <a:gd name="T0" fmla="*/ 1588 w 13"/>
                  <a:gd name="T1" fmla="*/ 9525 h 30"/>
                  <a:gd name="T2" fmla="*/ 1588 w 13"/>
                  <a:gd name="T3" fmla="*/ 1588 h 30"/>
                  <a:gd name="T4" fmla="*/ 7938 w 13"/>
                  <a:gd name="T5" fmla="*/ 0 h 30"/>
                  <a:gd name="T6" fmla="*/ 20638 w 13"/>
                  <a:gd name="T7" fmla="*/ 7938 h 30"/>
                  <a:gd name="T8" fmla="*/ 20638 w 13"/>
                  <a:gd name="T9" fmla="*/ 23813 h 30"/>
                  <a:gd name="T10" fmla="*/ 12700 w 13"/>
                  <a:gd name="T11" fmla="*/ 39688 h 30"/>
                  <a:gd name="T12" fmla="*/ 9525 w 13"/>
                  <a:gd name="T13" fmla="*/ 47625 h 30"/>
                  <a:gd name="T14" fmla="*/ 0 w 13"/>
                  <a:gd name="T15" fmla="*/ 46038 h 30"/>
                  <a:gd name="T16" fmla="*/ 1588 w 13"/>
                  <a:gd name="T17" fmla="*/ 952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0">
                    <a:moveTo>
                      <a:pt x="1" y="6"/>
                    </a:moveTo>
                    <a:lnTo>
                      <a:pt x="1" y="1"/>
                    </a:lnTo>
                    <a:lnTo>
                      <a:pt x="5" y="0"/>
                    </a:lnTo>
                    <a:lnTo>
                      <a:pt x="13" y="5"/>
                    </a:lnTo>
                    <a:lnTo>
                      <a:pt x="13" y="15"/>
                    </a:lnTo>
                    <a:lnTo>
                      <a:pt x="8" y="25"/>
                    </a:lnTo>
                    <a:lnTo>
                      <a:pt x="6" y="30"/>
                    </a:lnTo>
                    <a:lnTo>
                      <a:pt x="0" y="29"/>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8" name="Freeform 406"/>
              <p:cNvSpPr/>
              <p:nvPr/>
            </p:nvSpPr>
            <p:spPr bwMode="auto">
              <a:xfrm>
                <a:off x="409577" y="2184406"/>
                <a:ext cx="17463" cy="14288"/>
              </a:xfrm>
              <a:custGeom>
                <a:avLst/>
                <a:gdLst>
                  <a:gd name="T0" fmla="*/ 12700 w 11"/>
                  <a:gd name="T1" fmla="*/ 0 h 9"/>
                  <a:gd name="T2" fmla="*/ 12700 w 11"/>
                  <a:gd name="T3" fmla="*/ 4763 h 9"/>
                  <a:gd name="T4" fmla="*/ 17463 w 11"/>
                  <a:gd name="T5" fmla="*/ 9525 h 9"/>
                  <a:gd name="T6" fmla="*/ 12700 w 11"/>
                  <a:gd name="T7" fmla="*/ 14288 h 9"/>
                  <a:gd name="T8" fmla="*/ 0 w 11"/>
                  <a:gd name="T9" fmla="*/ 0 h 9"/>
                  <a:gd name="T10" fmla="*/ 12700 w 11"/>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9">
                    <a:moveTo>
                      <a:pt x="8" y="0"/>
                    </a:moveTo>
                    <a:lnTo>
                      <a:pt x="8" y="3"/>
                    </a:lnTo>
                    <a:lnTo>
                      <a:pt x="11" y="6"/>
                    </a:lnTo>
                    <a:lnTo>
                      <a:pt x="8" y="9"/>
                    </a:lnTo>
                    <a:lnTo>
                      <a:pt x="0"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499" name="Freeform 407"/>
              <p:cNvSpPr/>
              <p:nvPr/>
            </p:nvSpPr>
            <p:spPr bwMode="auto">
              <a:xfrm>
                <a:off x="1254126" y="2936881"/>
                <a:ext cx="123825" cy="92075"/>
              </a:xfrm>
              <a:custGeom>
                <a:avLst/>
                <a:gdLst>
                  <a:gd name="T0" fmla="*/ 98425 w 78"/>
                  <a:gd name="T1" fmla="*/ 85725 h 58"/>
                  <a:gd name="T2" fmla="*/ 115888 w 78"/>
                  <a:gd name="T3" fmla="*/ 92075 h 58"/>
                  <a:gd name="T4" fmla="*/ 123825 w 78"/>
                  <a:gd name="T5" fmla="*/ 90488 h 58"/>
                  <a:gd name="T6" fmla="*/ 117475 w 78"/>
                  <a:gd name="T7" fmla="*/ 74613 h 58"/>
                  <a:gd name="T8" fmla="*/ 104775 w 78"/>
                  <a:gd name="T9" fmla="*/ 66675 h 58"/>
                  <a:gd name="T10" fmla="*/ 87313 w 78"/>
                  <a:gd name="T11" fmla="*/ 49213 h 58"/>
                  <a:gd name="T12" fmla="*/ 84138 w 78"/>
                  <a:gd name="T13" fmla="*/ 38100 h 58"/>
                  <a:gd name="T14" fmla="*/ 74613 w 78"/>
                  <a:gd name="T15" fmla="*/ 30163 h 58"/>
                  <a:gd name="T16" fmla="*/ 60325 w 78"/>
                  <a:gd name="T17" fmla="*/ 30163 h 58"/>
                  <a:gd name="T18" fmla="*/ 30163 w 78"/>
                  <a:gd name="T19" fmla="*/ 22225 h 58"/>
                  <a:gd name="T20" fmla="*/ 15875 w 78"/>
                  <a:gd name="T21" fmla="*/ 0 h 58"/>
                  <a:gd name="T22" fmla="*/ 0 w 78"/>
                  <a:gd name="T23" fmla="*/ 1588 h 58"/>
                  <a:gd name="T24" fmla="*/ 0 w 78"/>
                  <a:gd name="T25" fmla="*/ 7938 h 58"/>
                  <a:gd name="T26" fmla="*/ 12700 w 78"/>
                  <a:gd name="T27" fmla="*/ 38100 h 58"/>
                  <a:gd name="T28" fmla="*/ 22225 w 78"/>
                  <a:gd name="T29" fmla="*/ 38100 h 58"/>
                  <a:gd name="T30" fmla="*/ 30163 w 78"/>
                  <a:gd name="T31" fmla="*/ 46038 h 58"/>
                  <a:gd name="T32" fmla="*/ 42863 w 78"/>
                  <a:gd name="T33" fmla="*/ 46038 h 58"/>
                  <a:gd name="T34" fmla="*/ 52388 w 78"/>
                  <a:gd name="T35" fmla="*/ 55563 h 58"/>
                  <a:gd name="T36" fmla="*/ 71438 w 78"/>
                  <a:gd name="T37" fmla="*/ 77788 h 58"/>
                  <a:gd name="T38" fmla="*/ 87313 w 78"/>
                  <a:gd name="T39" fmla="*/ 84138 h 58"/>
                  <a:gd name="T40" fmla="*/ 98425 w 78"/>
                  <a:gd name="T41" fmla="*/ 85725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 h="57">
                    <a:moveTo>
                      <a:pt x="62" y="54"/>
                    </a:moveTo>
                    <a:lnTo>
                      <a:pt x="73" y="58"/>
                    </a:lnTo>
                    <a:lnTo>
                      <a:pt x="78" y="57"/>
                    </a:lnTo>
                    <a:lnTo>
                      <a:pt x="74" y="47"/>
                    </a:lnTo>
                    <a:lnTo>
                      <a:pt x="66" y="42"/>
                    </a:lnTo>
                    <a:lnTo>
                      <a:pt x="55" y="31"/>
                    </a:lnTo>
                    <a:lnTo>
                      <a:pt x="53" y="24"/>
                    </a:lnTo>
                    <a:lnTo>
                      <a:pt x="47" y="19"/>
                    </a:lnTo>
                    <a:lnTo>
                      <a:pt x="38" y="19"/>
                    </a:lnTo>
                    <a:lnTo>
                      <a:pt x="19" y="14"/>
                    </a:lnTo>
                    <a:lnTo>
                      <a:pt x="10" y="0"/>
                    </a:lnTo>
                    <a:lnTo>
                      <a:pt x="0" y="1"/>
                    </a:lnTo>
                    <a:lnTo>
                      <a:pt x="0" y="5"/>
                    </a:lnTo>
                    <a:lnTo>
                      <a:pt x="8" y="24"/>
                    </a:lnTo>
                    <a:lnTo>
                      <a:pt x="14" y="24"/>
                    </a:lnTo>
                    <a:lnTo>
                      <a:pt x="19" y="29"/>
                    </a:lnTo>
                    <a:lnTo>
                      <a:pt x="27" y="29"/>
                    </a:lnTo>
                    <a:lnTo>
                      <a:pt x="33" y="35"/>
                    </a:lnTo>
                    <a:lnTo>
                      <a:pt x="45" y="49"/>
                    </a:lnTo>
                    <a:lnTo>
                      <a:pt x="55" y="53"/>
                    </a:lnTo>
                    <a:lnTo>
                      <a:pt x="6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0" name="Freeform 408"/>
              <p:cNvSpPr/>
              <p:nvPr/>
            </p:nvSpPr>
            <p:spPr bwMode="auto">
              <a:xfrm>
                <a:off x="1141415" y="2809882"/>
                <a:ext cx="30163" cy="36514"/>
              </a:xfrm>
              <a:custGeom>
                <a:avLst/>
                <a:gdLst>
                  <a:gd name="T0" fmla="*/ 1588 w 19"/>
                  <a:gd name="T1" fmla="*/ 3175 h 23"/>
                  <a:gd name="T2" fmla="*/ 11113 w 19"/>
                  <a:gd name="T3" fmla="*/ 0 h 23"/>
                  <a:gd name="T4" fmla="*/ 17463 w 19"/>
                  <a:gd name="T5" fmla="*/ 4763 h 23"/>
                  <a:gd name="T6" fmla="*/ 19050 w 19"/>
                  <a:gd name="T7" fmla="*/ 9525 h 23"/>
                  <a:gd name="T8" fmla="*/ 30163 w 19"/>
                  <a:gd name="T9" fmla="*/ 6350 h 23"/>
                  <a:gd name="T10" fmla="*/ 25400 w 19"/>
                  <a:gd name="T11" fmla="*/ 20638 h 23"/>
                  <a:gd name="T12" fmla="*/ 23813 w 19"/>
                  <a:gd name="T13" fmla="*/ 36513 h 23"/>
                  <a:gd name="T14" fmla="*/ 9525 w 19"/>
                  <a:gd name="T15" fmla="*/ 36513 h 23"/>
                  <a:gd name="T16" fmla="*/ 0 w 19"/>
                  <a:gd name="T17" fmla="*/ 20638 h 23"/>
                  <a:gd name="T18" fmla="*/ 1588 w 19"/>
                  <a:gd name="T19" fmla="*/ 317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1" y="2"/>
                    </a:moveTo>
                    <a:lnTo>
                      <a:pt x="7" y="0"/>
                    </a:lnTo>
                    <a:lnTo>
                      <a:pt x="11" y="3"/>
                    </a:lnTo>
                    <a:lnTo>
                      <a:pt x="12" y="6"/>
                    </a:lnTo>
                    <a:lnTo>
                      <a:pt x="19" y="4"/>
                    </a:lnTo>
                    <a:lnTo>
                      <a:pt x="16" y="13"/>
                    </a:lnTo>
                    <a:lnTo>
                      <a:pt x="15" y="23"/>
                    </a:lnTo>
                    <a:lnTo>
                      <a:pt x="6" y="23"/>
                    </a:lnTo>
                    <a:lnTo>
                      <a:pt x="0" y="13"/>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1" name="Freeform 409"/>
              <p:cNvSpPr/>
              <p:nvPr/>
            </p:nvSpPr>
            <p:spPr bwMode="auto">
              <a:xfrm>
                <a:off x="1131889" y="2724156"/>
                <a:ext cx="33338" cy="55563"/>
              </a:xfrm>
              <a:custGeom>
                <a:avLst/>
                <a:gdLst>
                  <a:gd name="T0" fmla="*/ 0 w 21"/>
                  <a:gd name="T1" fmla="*/ 0 h 35"/>
                  <a:gd name="T2" fmla="*/ 6350 w 21"/>
                  <a:gd name="T3" fmla="*/ 0 h 35"/>
                  <a:gd name="T4" fmla="*/ 20638 w 21"/>
                  <a:gd name="T5" fmla="*/ 22225 h 35"/>
                  <a:gd name="T6" fmla="*/ 33338 w 21"/>
                  <a:gd name="T7" fmla="*/ 52388 h 35"/>
                  <a:gd name="T8" fmla="*/ 28575 w 21"/>
                  <a:gd name="T9" fmla="*/ 55563 h 35"/>
                  <a:gd name="T10" fmla="*/ 3175 w 21"/>
                  <a:gd name="T11" fmla="*/ 26988 h 35"/>
                  <a:gd name="T12" fmla="*/ 0 w 21"/>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35">
                    <a:moveTo>
                      <a:pt x="0" y="0"/>
                    </a:moveTo>
                    <a:lnTo>
                      <a:pt x="4" y="0"/>
                    </a:lnTo>
                    <a:lnTo>
                      <a:pt x="13" y="14"/>
                    </a:lnTo>
                    <a:lnTo>
                      <a:pt x="21" y="33"/>
                    </a:lnTo>
                    <a:lnTo>
                      <a:pt x="18" y="35"/>
                    </a:lnTo>
                    <a:lnTo>
                      <a:pt x="2" y="1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2" name="Freeform 410"/>
              <p:cNvSpPr/>
              <p:nvPr/>
            </p:nvSpPr>
            <p:spPr bwMode="auto">
              <a:xfrm>
                <a:off x="1135065" y="2763845"/>
                <a:ext cx="14288" cy="20638"/>
              </a:xfrm>
              <a:custGeom>
                <a:avLst/>
                <a:gdLst>
                  <a:gd name="T0" fmla="*/ 6350 w 9"/>
                  <a:gd name="T1" fmla="*/ 0 h 13"/>
                  <a:gd name="T2" fmla="*/ 14288 w 9"/>
                  <a:gd name="T3" fmla="*/ 15875 h 13"/>
                  <a:gd name="T4" fmla="*/ 9525 w 9"/>
                  <a:gd name="T5" fmla="*/ 20638 h 13"/>
                  <a:gd name="T6" fmla="*/ 0 w 9"/>
                  <a:gd name="T7" fmla="*/ 1588 h 13"/>
                  <a:gd name="T8" fmla="*/ 6350 w 9"/>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4" y="0"/>
                    </a:moveTo>
                    <a:lnTo>
                      <a:pt x="9" y="10"/>
                    </a:lnTo>
                    <a:lnTo>
                      <a:pt x="6" y="13"/>
                    </a:lnTo>
                    <a:lnTo>
                      <a:pt x="0" y="1"/>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3" name="Freeform 411"/>
              <p:cNvSpPr/>
              <p:nvPr/>
            </p:nvSpPr>
            <p:spPr bwMode="auto">
              <a:xfrm>
                <a:off x="1109665" y="2690820"/>
                <a:ext cx="9525" cy="36514"/>
              </a:xfrm>
              <a:custGeom>
                <a:avLst/>
                <a:gdLst>
                  <a:gd name="T0" fmla="*/ 0 w 6"/>
                  <a:gd name="T1" fmla="*/ 6350 h 23"/>
                  <a:gd name="T2" fmla="*/ 3175 w 6"/>
                  <a:gd name="T3" fmla="*/ 0 h 23"/>
                  <a:gd name="T4" fmla="*/ 6350 w 6"/>
                  <a:gd name="T5" fmla="*/ 6350 h 23"/>
                  <a:gd name="T6" fmla="*/ 9525 w 6"/>
                  <a:gd name="T7" fmla="*/ 36513 h 23"/>
                  <a:gd name="T8" fmla="*/ 3175 w 6"/>
                  <a:gd name="T9" fmla="*/ 33338 h 23"/>
                  <a:gd name="T10" fmla="*/ 0 w 6"/>
                  <a:gd name="T11" fmla="*/ 635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3">
                    <a:moveTo>
                      <a:pt x="0" y="4"/>
                    </a:moveTo>
                    <a:lnTo>
                      <a:pt x="2" y="0"/>
                    </a:lnTo>
                    <a:lnTo>
                      <a:pt x="4" y="4"/>
                    </a:lnTo>
                    <a:lnTo>
                      <a:pt x="6" y="23"/>
                    </a:lnTo>
                    <a:lnTo>
                      <a:pt x="2" y="21"/>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4" name="Freeform 412"/>
              <p:cNvSpPr/>
              <p:nvPr/>
            </p:nvSpPr>
            <p:spPr bwMode="auto">
              <a:xfrm>
                <a:off x="1087439" y="2684470"/>
                <a:ext cx="14288" cy="33338"/>
              </a:xfrm>
              <a:custGeom>
                <a:avLst/>
                <a:gdLst>
                  <a:gd name="T0" fmla="*/ 7938 w 9"/>
                  <a:gd name="T1" fmla="*/ 0 h 21"/>
                  <a:gd name="T2" fmla="*/ 12700 w 9"/>
                  <a:gd name="T3" fmla="*/ 12700 h 21"/>
                  <a:gd name="T4" fmla="*/ 14288 w 9"/>
                  <a:gd name="T5" fmla="*/ 30163 h 21"/>
                  <a:gd name="T6" fmla="*/ 7938 w 9"/>
                  <a:gd name="T7" fmla="*/ 33338 h 21"/>
                  <a:gd name="T8" fmla="*/ 0 w 9"/>
                  <a:gd name="T9" fmla="*/ 14288 h 21"/>
                  <a:gd name="T10" fmla="*/ 7938 w 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21">
                    <a:moveTo>
                      <a:pt x="5" y="0"/>
                    </a:moveTo>
                    <a:lnTo>
                      <a:pt x="8" y="8"/>
                    </a:lnTo>
                    <a:lnTo>
                      <a:pt x="9" y="19"/>
                    </a:lnTo>
                    <a:lnTo>
                      <a:pt x="5" y="21"/>
                    </a:lnTo>
                    <a:lnTo>
                      <a:pt x="0" y="9"/>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5" name="Freeform 413"/>
              <p:cNvSpPr/>
              <p:nvPr/>
            </p:nvSpPr>
            <p:spPr bwMode="auto">
              <a:xfrm>
                <a:off x="1104901" y="2636845"/>
                <a:ext cx="14288" cy="44450"/>
              </a:xfrm>
              <a:custGeom>
                <a:avLst/>
                <a:gdLst>
                  <a:gd name="T0" fmla="*/ 0 w 9"/>
                  <a:gd name="T1" fmla="*/ 0 h 28"/>
                  <a:gd name="T2" fmla="*/ 0 w 9"/>
                  <a:gd name="T3" fmla="*/ 4763 h 28"/>
                  <a:gd name="T4" fmla="*/ 0 w 9"/>
                  <a:gd name="T5" fmla="*/ 44450 h 28"/>
                  <a:gd name="T6" fmla="*/ 4763 w 9"/>
                  <a:gd name="T7" fmla="*/ 44450 h 28"/>
                  <a:gd name="T8" fmla="*/ 14288 w 9"/>
                  <a:gd name="T9" fmla="*/ 38100 h 28"/>
                  <a:gd name="T10" fmla="*/ 11113 w 9"/>
                  <a:gd name="T11" fmla="*/ 11113 h 28"/>
                  <a:gd name="T12" fmla="*/ 0 w 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8">
                    <a:moveTo>
                      <a:pt x="0" y="0"/>
                    </a:moveTo>
                    <a:lnTo>
                      <a:pt x="0" y="3"/>
                    </a:lnTo>
                    <a:lnTo>
                      <a:pt x="0" y="28"/>
                    </a:lnTo>
                    <a:lnTo>
                      <a:pt x="3" y="28"/>
                    </a:lnTo>
                    <a:lnTo>
                      <a:pt x="9" y="24"/>
                    </a:lnTo>
                    <a:lnTo>
                      <a:pt x="7"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6" name="Freeform 414"/>
              <p:cNvSpPr/>
              <p:nvPr/>
            </p:nvSpPr>
            <p:spPr bwMode="auto">
              <a:xfrm>
                <a:off x="1055690" y="2628906"/>
                <a:ext cx="38100" cy="39688"/>
              </a:xfrm>
              <a:custGeom>
                <a:avLst/>
                <a:gdLst>
                  <a:gd name="T0" fmla="*/ 15875 w 24"/>
                  <a:gd name="T1" fmla="*/ 38100 h 25"/>
                  <a:gd name="T2" fmla="*/ 7938 w 24"/>
                  <a:gd name="T3" fmla="*/ 26988 h 25"/>
                  <a:gd name="T4" fmla="*/ 0 w 24"/>
                  <a:gd name="T5" fmla="*/ 12700 h 25"/>
                  <a:gd name="T6" fmla="*/ 0 w 24"/>
                  <a:gd name="T7" fmla="*/ 7938 h 25"/>
                  <a:gd name="T8" fmla="*/ 17463 w 24"/>
                  <a:gd name="T9" fmla="*/ 0 h 25"/>
                  <a:gd name="T10" fmla="*/ 30163 w 24"/>
                  <a:gd name="T11" fmla="*/ 4763 h 25"/>
                  <a:gd name="T12" fmla="*/ 38100 w 24"/>
                  <a:gd name="T13" fmla="*/ 9525 h 25"/>
                  <a:gd name="T14" fmla="*/ 38100 w 24"/>
                  <a:gd name="T15" fmla="*/ 12700 h 25"/>
                  <a:gd name="T16" fmla="*/ 28575 w 24"/>
                  <a:gd name="T17" fmla="*/ 11113 h 25"/>
                  <a:gd name="T18" fmla="*/ 28575 w 24"/>
                  <a:gd name="T19" fmla="*/ 17463 h 25"/>
                  <a:gd name="T20" fmla="*/ 38100 w 24"/>
                  <a:gd name="T21" fmla="*/ 26988 h 25"/>
                  <a:gd name="T22" fmla="*/ 31750 w 24"/>
                  <a:gd name="T23" fmla="*/ 31750 h 25"/>
                  <a:gd name="T24" fmla="*/ 22225 w 24"/>
                  <a:gd name="T25" fmla="*/ 19050 h 25"/>
                  <a:gd name="T26" fmla="*/ 17463 w 24"/>
                  <a:gd name="T27" fmla="*/ 23813 h 25"/>
                  <a:gd name="T28" fmla="*/ 22225 w 24"/>
                  <a:gd name="T29" fmla="*/ 39688 h 25"/>
                  <a:gd name="T30" fmla="*/ 15875 w 24"/>
                  <a:gd name="T31" fmla="*/ 3810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5">
                    <a:moveTo>
                      <a:pt x="10" y="24"/>
                    </a:moveTo>
                    <a:lnTo>
                      <a:pt x="5" y="17"/>
                    </a:lnTo>
                    <a:lnTo>
                      <a:pt x="0" y="8"/>
                    </a:lnTo>
                    <a:lnTo>
                      <a:pt x="0" y="5"/>
                    </a:lnTo>
                    <a:lnTo>
                      <a:pt x="11" y="0"/>
                    </a:lnTo>
                    <a:lnTo>
                      <a:pt x="19" y="3"/>
                    </a:lnTo>
                    <a:lnTo>
                      <a:pt x="24" y="6"/>
                    </a:lnTo>
                    <a:lnTo>
                      <a:pt x="24" y="8"/>
                    </a:lnTo>
                    <a:lnTo>
                      <a:pt x="18" y="7"/>
                    </a:lnTo>
                    <a:lnTo>
                      <a:pt x="18" y="11"/>
                    </a:lnTo>
                    <a:lnTo>
                      <a:pt x="24" y="17"/>
                    </a:lnTo>
                    <a:lnTo>
                      <a:pt x="20" y="20"/>
                    </a:lnTo>
                    <a:lnTo>
                      <a:pt x="14" y="12"/>
                    </a:lnTo>
                    <a:lnTo>
                      <a:pt x="11" y="15"/>
                    </a:lnTo>
                    <a:lnTo>
                      <a:pt x="14" y="25"/>
                    </a:lnTo>
                    <a:lnTo>
                      <a:pt x="1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7" name="Freeform 416"/>
              <p:cNvSpPr/>
              <p:nvPr/>
            </p:nvSpPr>
            <p:spPr bwMode="auto">
              <a:xfrm>
                <a:off x="1120777" y="2684470"/>
                <a:ext cx="22225" cy="22225"/>
              </a:xfrm>
              <a:custGeom>
                <a:avLst/>
                <a:gdLst>
                  <a:gd name="T0" fmla="*/ 6350 w 14"/>
                  <a:gd name="T1" fmla="*/ 22225 h 14"/>
                  <a:gd name="T2" fmla="*/ 0 w 14"/>
                  <a:gd name="T3" fmla="*/ 6350 h 14"/>
                  <a:gd name="T4" fmla="*/ 3175 w 14"/>
                  <a:gd name="T5" fmla="*/ 0 h 14"/>
                  <a:gd name="T6" fmla="*/ 14288 w 14"/>
                  <a:gd name="T7" fmla="*/ 6350 h 14"/>
                  <a:gd name="T8" fmla="*/ 22225 w 14"/>
                  <a:gd name="T9" fmla="*/ 14288 h 14"/>
                  <a:gd name="T10" fmla="*/ 22225 w 14"/>
                  <a:gd name="T11" fmla="*/ 15875 h 14"/>
                  <a:gd name="T12" fmla="*/ 11113 w 14"/>
                  <a:gd name="T13" fmla="*/ 12700 h 14"/>
                  <a:gd name="T14" fmla="*/ 14288 w 14"/>
                  <a:gd name="T15" fmla="*/ 20638 h 14"/>
                  <a:gd name="T16" fmla="*/ 6350 w 14"/>
                  <a:gd name="T17" fmla="*/ 2222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4">
                    <a:moveTo>
                      <a:pt x="4" y="14"/>
                    </a:moveTo>
                    <a:lnTo>
                      <a:pt x="0" y="4"/>
                    </a:lnTo>
                    <a:lnTo>
                      <a:pt x="2" y="0"/>
                    </a:lnTo>
                    <a:lnTo>
                      <a:pt x="9" y="4"/>
                    </a:lnTo>
                    <a:lnTo>
                      <a:pt x="14" y="9"/>
                    </a:lnTo>
                    <a:lnTo>
                      <a:pt x="14" y="10"/>
                    </a:lnTo>
                    <a:lnTo>
                      <a:pt x="7" y="8"/>
                    </a:lnTo>
                    <a:lnTo>
                      <a:pt x="9" y="13"/>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8" name="Freeform 417"/>
              <p:cNvSpPr/>
              <p:nvPr/>
            </p:nvSpPr>
            <p:spPr bwMode="auto">
              <a:xfrm>
                <a:off x="1158876" y="2851156"/>
                <a:ext cx="14288" cy="6350"/>
              </a:xfrm>
              <a:custGeom>
                <a:avLst/>
                <a:gdLst>
                  <a:gd name="T0" fmla="*/ 0 w 9"/>
                  <a:gd name="T1" fmla="*/ 1588 h 4"/>
                  <a:gd name="T2" fmla="*/ 6350 w 9"/>
                  <a:gd name="T3" fmla="*/ 0 h 4"/>
                  <a:gd name="T4" fmla="*/ 14288 w 9"/>
                  <a:gd name="T5" fmla="*/ 0 h 4"/>
                  <a:gd name="T6" fmla="*/ 14288 w 9"/>
                  <a:gd name="T7" fmla="*/ 3175 h 4"/>
                  <a:gd name="T8" fmla="*/ 4763 w 9"/>
                  <a:gd name="T9" fmla="*/ 6350 h 4"/>
                  <a:gd name="T10" fmla="*/ 0 w 9"/>
                  <a:gd name="T11" fmla="*/ 158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1"/>
                    </a:moveTo>
                    <a:lnTo>
                      <a:pt x="4" y="0"/>
                    </a:lnTo>
                    <a:lnTo>
                      <a:pt x="9" y="0"/>
                    </a:lnTo>
                    <a:lnTo>
                      <a:pt x="9" y="2"/>
                    </a:lnTo>
                    <a:lnTo>
                      <a:pt x="3" y="4"/>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09" name="Freeform 418"/>
              <p:cNvSpPr/>
              <p:nvPr/>
            </p:nvSpPr>
            <p:spPr bwMode="auto">
              <a:xfrm>
                <a:off x="1163638" y="2865445"/>
                <a:ext cx="15875" cy="6350"/>
              </a:xfrm>
              <a:custGeom>
                <a:avLst/>
                <a:gdLst>
                  <a:gd name="T0" fmla="*/ 0 w 10"/>
                  <a:gd name="T1" fmla="*/ 1588 h 4"/>
                  <a:gd name="T2" fmla="*/ 4763 w 10"/>
                  <a:gd name="T3" fmla="*/ 0 h 4"/>
                  <a:gd name="T4" fmla="*/ 15875 w 10"/>
                  <a:gd name="T5" fmla="*/ 0 h 4"/>
                  <a:gd name="T6" fmla="*/ 15875 w 10"/>
                  <a:gd name="T7" fmla="*/ 3175 h 4"/>
                  <a:gd name="T8" fmla="*/ 4763 w 10"/>
                  <a:gd name="T9" fmla="*/ 6350 h 4"/>
                  <a:gd name="T10" fmla="*/ 0 w 10"/>
                  <a:gd name="T11" fmla="*/ 158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0" y="1"/>
                    </a:moveTo>
                    <a:lnTo>
                      <a:pt x="3" y="0"/>
                    </a:lnTo>
                    <a:lnTo>
                      <a:pt x="10" y="0"/>
                    </a:lnTo>
                    <a:lnTo>
                      <a:pt x="10" y="2"/>
                    </a:lnTo>
                    <a:lnTo>
                      <a:pt x="3" y="4"/>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0" name="Freeform 419"/>
              <p:cNvSpPr/>
              <p:nvPr/>
            </p:nvSpPr>
            <p:spPr bwMode="auto">
              <a:xfrm>
                <a:off x="1179513" y="2879732"/>
                <a:ext cx="9525" cy="9525"/>
              </a:xfrm>
              <a:custGeom>
                <a:avLst/>
                <a:gdLst>
                  <a:gd name="T0" fmla="*/ 1588 w 6"/>
                  <a:gd name="T1" fmla="*/ 6350 h 6"/>
                  <a:gd name="T2" fmla="*/ 0 w 6"/>
                  <a:gd name="T3" fmla="*/ 0 h 6"/>
                  <a:gd name="T4" fmla="*/ 6350 w 6"/>
                  <a:gd name="T5" fmla="*/ 1588 h 6"/>
                  <a:gd name="T6" fmla="*/ 9525 w 6"/>
                  <a:gd name="T7" fmla="*/ 6350 h 6"/>
                  <a:gd name="T8" fmla="*/ 7938 w 6"/>
                  <a:gd name="T9" fmla="*/ 9525 h 6"/>
                  <a:gd name="T10" fmla="*/ 1588 w 6"/>
                  <a:gd name="T11" fmla="*/ 635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1" y="4"/>
                    </a:moveTo>
                    <a:lnTo>
                      <a:pt x="0" y="0"/>
                    </a:lnTo>
                    <a:lnTo>
                      <a:pt x="4" y="1"/>
                    </a:lnTo>
                    <a:lnTo>
                      <a:pt x="6" y="4"/>
                    </a:lnTo>
                    <a:lnTo>
                      <a:pt x="5" y="6"/>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1" name="Freeform 420"/>
              <p:cNvSpPr/>
              <p:nvPr/>
            </p:nvSpPr>
            <p:spPr bwMode="auto">
              <a:xfrm>
                <a:off x="1195388" y="2814645"/>
                <a:ext cx="9525" cy="7938"/>
              </a:xfrm>
              <a:custGeom>
                <a:avLst/>
                <a:gdLst>
                  <a:gd name="T0" fmla="*/ 3175 w 6"/>
                  <a:gd name="T1" fmla="*/ 6350 h 5"/>
                  <a:gd name="T2" fmla="*/ 0 w 6"/>
                  <a:gd name="T3" fmla="*/ 4763 h 5"/>
                  <a:gd name="T4" fmla="*/ 1588 w 6"/>
                  <a:gd name="T5" fmla="*/ 0 h 5"/>
                  <a:gd name="T6" fmla="*/ 7938 w 6"/>
                  <a:gd name="T7" fmla="*/ 1588 h 5"/>
                  <a:gd name="T8" fmla="*/ 9525 w 6"/>
                  <a:gd name="T9" fmla="*/ 7938 h 5"/>
                  <a:gd name="T10" fmla="*/ 3175 w 6"/>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2" y="4"/>
                    </a:moveTo>
                    <a:lnTo>
                      <a:pt x="0" y="3"/>
                    </a:lnTo>
                    <a:lnTo>
                      <a:pt x="1" y="0"/>
                    </a:lnTo>
                    <a:lnTo>
                      <a:pt x="5" y="1"/>
                    </a:lnTo>
                    <a:lnTo>
                      <a:pt x="6" y="5"/>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2" name="Freeform 421"/>
              <p:cNvSpPr/>
              <p:nvPr/>
            </p:nvSpPr>
            <p:spPr bwMode="auto">
              <a:xfrm>
                <a:off x="1204913" y="2835282"/>
                <a:ext cx="17463" cy="11113"/>
              </a:xfrm>
              <a:custGeom>
                <a:avLst/>
                <a:gdLst>
                  <a:gd name="T0" fmla="*/ 0 w 11"/>
                  <a:gd name="T1" fmla="*/ 6350 h 7"/>
                  <a:gd name="T2" fmla="*/ 0 w 11"/>
                  <a:gd name="T3" fmla="*/ 0 h 7"/>
                  <a:gd name="T4" fmla="*/ 7938 w 11"/>
                  <a:gd name="T5" fmla="*/ 3175 h 7"/>
                  <a:gd name="T6" fmla="*/ 17463 w 11"/>
                  <a:gd name="T7" fmla="*/ 9525 h 7"/>
                  <a:gd name="T8" fmla="*/ 11113 w 11"/>
                  <a:gd name="T9" fmla="*/ 11113 h 7"/>
                  <a:gd name="T10" fmla="*/ 0 w 11"/>
                  <a:gd name="T11" fmla="*/ 635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7">
                    <a:moveTo>
                      <a:pt x="0" y="4"/>
                    </a:moveTo>
                    <a:lnTo>
                      <a:pt x="0" y="0"/>
                    </a:lnTo>
                    <a:lnTo>
                      <a:pt x="5" y="2"/>
                    </a:lnTo>
                    <a:lnTo>
                      <a:pt x="11" y="6"/>
                    </a:lnTo>
                    <a:lnTo>
                      <a:pt x="7" y="7"/>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3" name="Freeform 422"/>
              <p:cNvSpPr/>
              <p:nvPr/>
            </p:nvSpPr>
            <p:spPr bwMode="auto">
              <a:xfrm>
                <a:off x="774702" y="2535244"/>
                <a:ext cx="23813" cy="23813"/>
              </a:xfrm>
              <a:custGeom>
                <a:avLst/>
                <a:gdLst>
                  <a:gd name="T0" fmla="*/ 23813 w 15"/>
                  <a:gd name="T1" fmla="*/ 0 h 15"/>
                  <a:gd name="T2" fmla="*/ 15875 w 15"/>
                  <a:gd name="T3" fmla="*/ 0 h 15"/>
                  <a:gd name="T4" fmla="*/ 0 w 15"/>
                  <a:gd name="T5" fmla="*/ 17463 h 15"/>
                  <a:gd name="T6" fmla="*/ 0 w 15"/>
                  <a:gd name="T7" fmla="*/ 23813 h 15"/>
                  <a:gd name="T8" fmla="*/ 9525 w 15"/>
                  <a:gd name="T9" fmla="*/ 23813 h 15"/>
                  <a:gd name="T10" fmla="*/ 23813 w 15"/>
                  <a:gd name="T11" fmla="*/ 6350 h 15"/>
                  <a:gd name="T12" fmla="*/ 23813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15" y="0"/>
                    </a:moveTo>
                    <a:lnTo>
                      <a:pt x="10" y="0"/>
                    </a:lnTo>
                    <a:lnTo>
                      <a:pt x="0" y="11"/>
                    </a:lnTo>
                    <a:lnTo>
                      <a:pt x="0" y="15"/>
                    </a:lnTo>
                    <a:lnTo>
                      <a:pt x="6" y="15"/>
                    </a:lnTo>
                    <a:lnTo>
                      <a:pt x="15" y="4"/>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4" name="Freeform 423"/>
              <p:cNvSpPr/>
              <p:nvPr/>
            </p:nvSpPr>
            <p:spPr bwMode="auto">
              <a:xfrm>
                <a:off x="804863" y="2522544"/>
                <a:ext cx="12700" cy="14288"/>
              </a:xfrm>
              <a:custGeom>
                <a:avLst/>
                <a:gdLst>
                  <a:gd name="T0" fmla="*/ 0 w 8"/>
                  <a:gd name="T1" fmla="*/ 7938 h 9"/>
                  <a:gd name="T2" fmla="*/ 0 w 8"/>
                  <a:gd name="T3" fmla="*/ 1588 h 9"/>
                  <a:gd name="T4" fmla="*/ 12700 w 8"/>
                  <a:gd name="T5" fmla="*/ 0 h 9"/>
                  <a:gd name="T6" fmla="*/ 12700 w 8"/>
                  <a:gd name="T7" fmla="*/ 7938 h 9"/>
                  <a:gd name="T8" fmla="*/ 3175 w 8"/>
                  <a:gd name="T9" fmla="*/ 14288 h 9"/>
                  <a:gd name="T10" fmla="*/ 0 w 8"/>
                  <a:gd name="T11" fmla="*/ 793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9">
                    <a:moveTo>
                      <a:pt x="0" y="5"/>
                    </a:moveTo>
                    <a:lnTo>
                      <a:pt x="0" y="1"/>
                    </a:lnTo>
                    <a:lnTo>
                      <a:pt x="8" y="0"/>
                    </a:lnTo>
                    <a:lnTo>
                      <a:pt x="8" y="5"/>
                    </a:lnTo>
                    <a:lnTo>
                      <a:pt x="2" y="9"/>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5" name="Freeform 424"/>
              <p:cNvSpPr/>
              <p:nvPr/>
            </p:nvSpPr>
            <p:spPr bwMode="auto">
              <a:xfrm>
                <a:off x="773114" y="2524131"/>
                <a:ext cx="7938" cy="11113"/>
              </a:xfrm>
              <a:custGeom>
                <a:avLst/>
                <a:gdLst>
                  <a:gd name="T0" fmla="*/ 7938 w 5"/>
                  <a:gd name="T1" fmla="*/ 6350 h 7"/>
                  <a:gd name="T2" fmla="*/ 3175 w 5"/>
                  <a:gd name="T3" fmla="*/ 11113 h 7"/>
                  <a:gd name="T4" fmla="*/ 0 w 5"/>
                  <a:gd name="T5" fmla="*/ 4763 h 7"/>
                  <a:gd name="T6" fmla="*/ 3175 w 5"/>
                  <a:gd name="T7" fmla="*/ 0 h 7"/>
                  <a:gd name="T8" fmla="*/ 7938 w 5"/>
                  <a:gd name="T9" fmla="*/ 635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4"/>
                    </a:moveTo>
                    <a:lnTo>
                      <a:pt x="2" y="7"/>
                    </a:lnTo>
                    <a:lnTo>
                      <a:pt x="0" y="3"/>
                    </a:lnTo>
                    <a:lnTo>
                      <a:pt x="2" y="0"/>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6" name="Freeform 425"/>
              <p:cNvSpPr/>
              <p:nvPr/>
            </p:nvSpPr>
            <p:spPr bwMode="auto">
              <a:xfrm>
                <a:off x="766764" y="2541594"/>
                <a:ext cx="7938" cy="4763"/>
              </a:xfrm>
              <a:custGeom>
                <a:avLst/>
                <a:gdLst>
                  <a:gd name="T0" fmla="*/ 7938 w 5"/>
                  <a:gd name="T1" fmla="*/ 0 h 3"/>
                  <a:gd name="T2" fmla="*/ 6350 w 5"/>
                  <a:gd name="T3" fmla="*/ 4763 h 3"/>
                  <a:gd name="T4" fmla="*/ 0 w 5"/>
                  <a:gd name="T5" fmla="*/ 3175 h 3"/>
                  <a:gd name="T6" fmla="*/ 3175 w 5"/>
                  <a:gd name="T7" fmla="*/ 0 h 3"/>
                  <a:gd name="T8" fmla="*/ 7938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4" y="3"/>
                    </a:lnTo>
                    <a:lnTo>
                      <a:pt x="0" y="2"/>
                    </a:lnTo>
                    <a:lnTo>
                      <a:pt x="2"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7" name="Freeform 426"/>
              <p:cNvSpPr/>
              <p:nvPr/>
            </p:nvSpPr>
            <p:spPr bwMode="auto">
              <a:xfrm>
                <a:off x="296864" y="2827345"/>
                <a:ext cx="26988" cy="19050"/>
              </a:xfrm>
              <a:custGeom>
                <a:avLst/>
                <a:gdLst>
                  <a:gd name="T0" fmla="*/ 26988 w 17"/>
                  <a:gd name="T1" fmla="*/ 4763 h 12"/>
                  <a:gd name="T2" fmla="*/ 23813 w 17"/>
                  <a:gd name="T3" fmla="*/ 1588 h 12"/>
                  <a:gd name="T4" fmla="*/ 20638 w 17"/>
                  <a:gd name="T5" fmla="*/ 0 h 12"/>
                  <a:gd name="T6" fmla="*/ 1588 w 17"/>
                  <a:gd name="T7" fmla="*/ 15875 h 12"/>
                  <a:gd name="T8" fmla="*/ 0 w 17"/>
                  <a:gd name="T9" fmla="*/ 19050 h 12"/>
                  <a:gd name="T10" fmla="*/ 7938 w 17"/>
                  <a:gd name="T11" fmla="*/ 19050 h 12"/>
                  <a:gd name="T12" fmla="*/ 26988 w 17"/>
                  <a:gd name="T13" fmla="*/ 476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2">
                    <a:moveTo>
                      <a:pt x="17" y="3"/>
                    </a:moveTo>
                    <a:lnTo>
                      <a:pt x="15" y="1"/>
                    </a:lnTo>
                    <a:lnTo>
                      <a:pt x="13" y="0"/>
                    </a:lnTo>
                    <a:lnTo>
                      <a:pt x="1" y="10"/>
                    </a:lnTo>
                    <a:lnTo>
                      <a:pt x="0" y="12"/>
                    </a:lnTo>
                    <a:lnTo>
                      <a:pt x="5" y="12"/>
                    </a:lnTo>
                    <a:lnTo>
                      <a:pt x="1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8" name="Freeform 427"/>
              <p:cNvSpPr/>
              <p:nvPr/>
            </p:nvSpPr>
            <p:spPr bwMode="auto">
              <a:xfrm>
                <a:off x="260352" y="2841632"/>
                <a:ext cx="26988" cy="25400"/>
              </a:xfrm>
              <a:custGeom>
                <a:avLst/>
                <a:gdLst>
                  <a:gd name="T0" fmla="*/ 26988 w 17"/>
                  <a:gd name="T1" fmla="*/ 3175 h 16"/>
                  <a:gd name="T2" fmla="*/ 4763 w 17"/>
                  <a:gd name="T3" fmla="*/ 25400 h 16"/>
                  <a:gd name="T4" fmla="*/ 0 w 17"/>
                  <a:gd name="T5" fmla="*/ 22225 h 16"/>
                  <a:gd name="T6" fmla="*/ 6350 w 17"/>
                  <a:gd name="T7" fmla="*/ 11113 h 16"/>
                  <a:gd name="T8" fmla="*/ 7938 w 17"/>
                  <a:gd name="T9" fmla="*/ 3175 h 16"/>
                  <a:gd name="T10" fmla="*/ 19050 w 17"/>
                  <a:gd name="T11" fmla="*/ 0 h 16"/>
                  <a:gd name="T12" fmla="*/ 26988 w 17"/>
                  <a:gd name="T13" fmla="*/ 317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6">
                    <a:moveTo>
                      <a:pt x="17" y="2"/>
                    </a:moveTo>
                    <a:lnTo>
                      <a:pt x="3" y="16"/>
                    </a:lnTo>
                    <a:lnTo>
                      <a:pt x="0" y="14"/>
                    </a:lnTo>
                    <a:lnTo>
                      <a:pt x="4" y="7"/>
                    </a:lnTo>
                    <a:lnTo>
                      <a:pt x="5" y="2"/>
                    </a:lnTo>
                    <a:lnTo>
                      <a:pt x="12" y="0"/>
                    </a:lnTo>
                    <a:lnTo>
                      <a:pt x="1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19" name="Freeform 428"/>
              <p:cNvSpPr/>
              <p:nvPr/>
            </p:nvSpPr>
            <p:spPr bwMode="auto">
              <a:xfrm>
                <a:off x="295277" y="2533656"/>
                <a:ext cx="41275" cy="33338"/>
              </a:xfrm>
              <a:custGeom>
                <a:avLst/>
                <a:gdLst>
                  <a:gd name="T0" fmla="*/ 25400 w 26"/>
                  <a:gd name="T1" fmla="*/ 0 h 21"/>
                  <a:gd name="T2" fmla="*/ 39688 w 26"/>
                  <a:gd name="T3" fmla="*/ 7938 h 21"/>
                  <a:gd name="T4" fmla="*/ 41275 w 26"/>
                  <a:gd name="T5" fmla="*/ 23813 h 21"/>
                  <a:gd name="T6" fmla="*/ 31750 w 26"/>
                  <a:gd name="T7" fmla="*/ 26988 h 21"/>
                  <a:gd name="T8" fmla="*/ 23813 w 26"/>
                  <a:gd name="T9" fmla="*/ 33338 h 21"/>
                  <a:gd name="T10" fmla="*/ 9525 w 26"/>
                  <a:gd name="T11" fmla="*/ 22225 h 21"/>
                  <a:gd name="T12" fmla="*/ 0 w 26"/>
                  <a:gd name="T13" fmla="*/ 17463 h 21"/>
                  <a:gd name="T14" fmla="*/ 0 w 26"/>
                  <a:gd name="T15" fmla="*/ 9525 h 21"/>
                  <a:gd name="T16" fmla="*/ 14288 w 26"/>
                  <a:gd name="T17" fmla="*/ 4763 h 21"/>
                  <a:gd name="T18" fmla="*/ 25400 w 2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16" y="0"/>
                    </a:moveTo>
                    <a:lnTo>
                      <a:pt x="25" y="5"/>
                    </a:lnTo>
                    <a:lnTo>
                      <a:pt x="26" y="15"/>
                    </a:lnTo>
                    <a:lnTo>
                      <a:pt x="20" y="17"/>
                    </a:lnTo>
                    <a:lnTo>
                      <a:pt x="15" y="21"/>
                    </a:lnTo>
                    <a:lnTo>
                      <a:pt x="6" y="14"/>
                    </a:lnTo>
                    <a:lnTo>
                      <a:pt x="0" y="11"/>
                    </a:lnTo>
                    <a:lnTo>
                      <a:pt x="0" y="6"/>
                    </a:lnTo>
                    <a:lnTo>
                      <a:pt x="9" y="3"/>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0" name="Freeform 429"/>
              <p:cNvSpPr/>
              <p:nvPr/>
            </p:nvSpPr>
            <p:spPr bwMode="auto">
              <a:xfrm>
                <a:off x="179389" y="2365381"/>
                <a:ext cx="85725" cy="33338"/>
              </a:xfrm>
              <a:custGeom>
                <a:avLst/>
                <a:gdLst>
                  <a:gd name="T0" fmla="*/ 4763 w 54"/>
                  <a:gd name="T1" fmla="*/ 0 h 21"/>
                  <a:gd name="T2" fmla="*/ 22225 w 54"/>
                  <a:gd name="T3" fmla="*/ 1588 h 21"/>
                  <a:gd name="T4" fmla="*/ 46038 w 54"/>
                  <a:gd name="T5" fmla="*/ 1588 h 21"/>
                  <a:gd name="T6" fmla="*/ 68263 w 54"/>
                  <a:gd name="T7" fmla="*/ 15875 h 21"/>
                  <a:gd name="T8" fmla="*/ 85725 w 54"/>
                  <a:gd name="T9" fmla="*/ 17463 h 21"/>
                  <a:gd name="T10" fmla="*/ 82550 w 54"/>
                  <a:gd name="T11" fmla="*/ 23813 h 21"/>
                  <a:gd name="T12" fmla="*/ 66675 w 54"/>
                  <a:gd name="T13" fmla="*/ 26988 h 21"/>
                  <a:gd name="T14" fmla="*/ 53975 w 54"/>
                  <a:gd name="T15" fmla="*/ 33338 h 21"/>
                  <a:gd name="T16" fmla="*/ 28575 w 54"/>
                  <a:gd name="T17" fmla="*/ 17463 h 21"/>
                  <a:gd name="T18" fmla="*/ 6350 w 54"/>
                  <a:gd name="T19" fmla="*/ 23813 h 21"/>
                  <a:gd name="T20" fmla="*/ 0 w 54"/>
                  <a:gd name="T21" fmla="*/ 11113 h 21"/>
                  <a:gd name="T22" fmla="*/ 4763 w 54"/>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21">
                    <a:moveTo>
                      <a:pt x="3" y="0"/>
                    </a:moveTo>
                    <a:lnTo>
                      <a:pt x="14" y="1"/>
                    </a:lnTo>
                    <a:lnTo>
                      <a:pt x="29" y="1"/>
                    </a:lnTo>
                    <a:lnTo>
                      <a:pt x="43" y="10"/>
                    </a:lnTo>
                    <a:lnTo>
                      <a:pt x="54" y="11"/>
                    </a:lnTo>
                    <a:lnTo>
                      <a:pt x="52" y="15"/>
                    </a:lnTo>
                    <a:lnTo>
                      <a:pt x="42" y="17"/>
                    </a:lnTo>
                    <a:lnTo>
                      <a:pt x="34" y="21"/>
                    </a:lnTo>
                    <a:lnTo>
                      <a:pt x="18" y="11"/>
                    </a:lnTo>
                    <a:lnTo>
                      <a:pt x="4" y="15"/>
                    </a:lnTo>
                    <a:lnTo>
                      <a:pt x="0"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1" name="Freeform 430"/>
              <p:cNvSpPr/>
              <p:nvPr/>
            </p:nvSpPr>
            <p:spPr bwMode="auto">
              <a:xfrm>
                <a:off x="774702" y="2535244"/>
                <a:ext cx="23813" cy="23813"/>
              </a:xfrm>
              <a:custGeom>
                <a:avLst/>
                <a:gdLst>
                  <a:gd name="T0" fmla="*/ 23813 w 15"/>
                  <a:gd name="T1" fmla="*/ 0 h 15"/>
                  <a:gd name="T2" fmla="*/ 15875 w 15"/>
                  <a:gd name="T3" fmla="*/ 0 h 15"/>
                  <a:gd name="T4" fmla="*/ 0 w 15"/>
                  <a:gd name="T5" fmla="*/ 17463 h 15"/>
                  <a:gd name="T6" fmla="*/ 0 w 15"/>
                  <a:gd name="T7" fmla="*/ 23813 h 15"/>
                  <a:gd name="T8" fmla="*/ 9525 w 15"/>
                  <a:gd name="T9" fmla="*/ 23813 h 15"/>
                  <a:gd name="T10" fmla="*/ 23813 w 15"/>
                  <a:gd name="T11" fmla="*/ 6350 h 15"/>
                  <a:gd name="T12" fmla="*/ 23813 w 1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15" y="0"/>
                    </a:moveTo>
                    <a:lnTo>
                      <a:pt x="10" y="0"/>
                    </a:lnTo>
                    <a:lnTo>
                      <a:pt x="0" y="11"/>
                    </a:lnTo>
                    <a:lnTo>
                      <a:pt x="0" y="15"/>
                    </a:lnTo>
                    <a:lnTo>
                      <a:pt x="6" y="15"/>
                    </a:lnTo>
                    <a:lnTo>
                      <a:pt x="15" y="4"/>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2" name="Freeform 431"/>
              <p:cNvSpPr/>
              <p:nvPr/>
            </p:nvSpPr>
            <p:spPr bwMode="auto">
              <a:xfrm>
                <a:off x="804863" y="2522544"/>
                <a:ext cx="12700" cy="14288"/>
              </a:xfrm>
              <a:custGeom>
                <a:avLst/>
                <a:gdLst>
                  <a:gd name="T0" fmla="*/ 0 w 8"/>
                  <a:gd name="T1" fmla="*/ 7938 h 9"/>
                  <a:gd name="T2" fmla="*/ 0 w 8"/>
                  <a:gd name="T3" fmla="*/ 1588 h 9"/>
                  <a:gd name="T4" fmla="*/ 12700 w 8"/>
                  <a:gd name="T5" fmla="*/ 0 h 9"/>
                  <a:gd name="T6" fmla="*/ 12700 w 8"/>
                  <a:gd name="T7" fmla="*/ 7938 h 9"/>
                  <a:gd name="T8" fmla="*/ 3175 w 8"/>
                  <a:gd name="T9" fmla="*/ 14288 h 9"/>
                  <a:gd name="T10" fmla="*/ 0 w 8"/>
                  <a:gd name="T11" fmla="*/ 793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9">
                    <a:moveTo>
                      <a:pt x="0" y="5"/>
                    </a:moveTo>
                    <a:lnTo>
                      <a:pt x="0" y="1"/>
                    </a:lnTo>
                    <a:lnTo>
                      <a:pt x="8" y="0"/>
                    </a:lnTo>
                    <a:lnTo>
                      <a:pt x="8" y="5"/>
                    </a:lnTo>
                    <a:lnTo>
                      <a:pt x="2" y="9"/>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3" name="Freeform 432"/>
              <p:cNvSpPr/>
              <p:nvPr/>
            </p:nvSpPr>
            <p:spPr bwMode="auto">
              <a:xfrm>
                <a:off x="641351" y="2625731"/>
                <a:ext cx="33338" cy="14288"/>
              </a:xfrm>
              <a:custGeom>
                <a:avLst/>
                <a:gdLst>
                  <a:gd name="T0" fmla="*/ 1588 w 21"/>
                  <a:gd name="T1" fmla="*/ 14288 h 9"/>
                  <a:gd name="T2" fmla="*/ 31750 w 21"/>
                  <a:gd name="T3" fmla="*/ 12700 h 9"/>
                  <a:gd name="T4" fmla="*/ 33338 w 21"/>
                  <a:gd name="T5" fmla="*/ 7938 h 9"/>
                  <a:gd name="T6" fmla="*/ 23813 w 21"/>
                  <a:gd name="T7" fmla="*/ 0 h 9"/>
                  <a:gd name="T8" fmla="*/ 3175 w 21"/>
                  <a:gd name="T9" fmla="*/ 3175 h 9"/>
                  <a:gd name="T10" fmla="*/ 0 w 21"/>
                  <a:gd name="T11" fmla="*/ 6350 h 9"/>
                  <a:gd name="T12" fmla="*/ 1588 w 21"/>
                  <a:gd name="T13" fmla="*/ 1428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9">
                    <a:moveTo>
                      <a:pt x="1" y="9"/>
                    </a:moveTo>
                    <a:lnTo>
                      <a:pt x="20" y="8"/>
                    </a:lnTo>
                    <a:lnTo>
                      <a:pt x="21" y="5"/>
                    </a:lnTo>
                    <a:lnTo>
                      <a:pt x="15" y="0"/>
                    </a:lnTo>
                    <a:lnTo>
                      <a:pt x="2" y="2"/>
                    </a:lnTo>
                    <a:lnTo>
                      <a:pt x="0" y="4"/>
                    </a:ln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4" name="Freeform 433"/>
              <p:cNvSpPr/>
              <p:nvPr/>
            </p:nvSpPr>
            <p:spPr bwMode="auto">
              <a:xfrm>
                <a:off x="604839" y="2652719"/>
                <a:ext cx="65088" cy="39688"/>
              </a:xfrm>
              <a:custGeom>
                <a:avLst/>
                <a:gdLst>
                  <a:gd name="T0" fmla="*/ 6350 w 41"/>
                  <a:gd name="T1" fmla="*/ 9525 h 25"/>
                  <a:gd name="T2" fmla="*/ 19050 w 41"/>
                  <a:gd name="T3" fmla="*/ 7938 h 25"/>
                  <a:gd name="T4" fmla="*/ 31750 w 41"/>
                  <a:gd name="T5" fmla="*/ 1588 h 25"/>
                  <a:gd name="T6" fmla="*/ 61913 w 41"/>
                  <a:gd name="T7" fmla="*/ 0 h 25"/>
                  <a:gd name="T8" fmla="*/ 65088 w 41"/>
                  <a:gd name="T9" fmla="*/ 7938 h 25"/>
                  <a:gd name="T10" fmla="*/ 60325 w 41"/>
                  <a:gd name="T11" fmla="*/ 14288 h 25"/>
                  <a:gd name="T12" fmla="*/ 42863 w 41"/>
                  <a:gd name="T13" fmla="*/ 25400 h 25"/>
                  <a:gd name="T14" fmla="*/ 42863 w 41"/>
                  <a:gd name="T15" fmla="*/ 31750 h 25"/>
                  <a:gd name="T16" fmla="*/ 25400 w 41"/>
                  <a:gd name="T17" fmla="*/ 34925 h 25"/>
                  <a:gd name="T18" fmla="*/ 19050 w 41"/>
                  <a:gd name="T19" fmla="*/ 39688 h 25"/>
                  <a:gd name="T20" fmla="*/ 11113 w 41"/>
                  <a:gd name="T21" fmla="*/ 36513 h 25"/>
                  <a:gd name="T22" fmla="*/ 11113 w 41"/>
                  <a:gd name="T23" fmla="*/ 30163 h 25"/>
                  <a:gd name="T24" fmla="*/ 1588 w 41"/>
                  <a:gd name="T25" fmla="*/ 23813 h 25"/>
                  <a:gd name="T26" fmla="*/ 0 w 41"/>
                  <a:gd name="T27" fmla="*/ 12700 h 25"/>
                  <a:gd name="T28" fmla="*/ 6350 w 41"/>
                  <a:gd name="T29" fmla="*/ 9525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 h="25">
                    <a:moveTo>
                      <a:pt x="4" y="6"/>
                    </a:moveTo>
                    <a:lnTo>
                      <a:pt x="12" y="5"/>
                    </a:lnTo>
                    <a:lnTo>
                      <a:pt x="20" y="1"/>
                    </a:lnTo>
                    <a:lnTo>
                      <a:pt x="39" y="0"/>
                    </a:lnTo>
                    <a:lnTo>
                      <a:pt x="41" y="5"/>
                    </a:lnTo>
                    <a:lnTo>
                      <a:pt x="38" y="9"/>
                    </a:lnTo>
                    <a:lnTo>
                      <a:pt x="27" y="16"/>
                    </a:lnTo>
                    <a:lnTo>
                      <a:pt x="27" y="20"/>
                    </a:lnTo>
                    <a:lnTo>
                      <a:pt x="16" y="22"/>
                    </a:lnTo>
                    <a:lnTo>
                      <a:pt x="12" y="25"/>
                    </a:lnTo>
                    <a:lnTo>
                      <a:pt x="7" y="23"/>
                    </a:lnTo>
                    <a:lnTo>
                      <a:pt x="7" y="19"/>
                    </a:lnTo>
                    <a:lnTo>
                      <a:pt x="1" y="15"/>
                    </a:lnTo>
                    <a:lnTo>
                      <a:pt x="0" y="8"/>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5" name="Freeform 434"/>
              <p:cNvSpPr/>
              <p:nvPr/>
            </p:nvSpPr>
            <p:spPr bwMode="auto">
              <a:xfrm>
                <a:off x="773114" y="2524131"/>
                <a:ext cx="7938" cy="11113"/>
              </a:xfrm>
              <a:custGeom>
                <a:avLst/>
                <a:gdLst>
                  <a:gd name="T0" fmla="*/ 7938 w 5"/>
                  <a:gd name="T1" fmla="*/ 6350 h 7"/>
                  <a:gd name="T2" fmla="*/ 3175 w 5"/>
                  <a:gd name="T3" fmla="*/ 11113 h 7"/>
                  <a:gd name="T4" fmla="*/ 0 w 5"/>
                  <a:gd name="T5" fmla="*/ 4763 h 7"/>
                  <a:gd name="T6" fmla="*/ 3175 w 5"/>
                  <a:gd name="T7" fmla="*/ 0 h 7"/>
                  <a:gd name="T8" fmla="*/ 7938 w 5"/>
                  <a:gd name="T9" fmla="*/ 635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4"/>
                    </a:moveTo>
                    <a:lnTo>
                      <a:pt x="2" y="7"/>
                    </a:lnTo>
                    <a:lnTo>
                      <a:pt x="0" y="3"/>
                    </a:lnTo>
                    <a:lnTo>
                      <a:pt x="2" y="0"/>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6" name="Freeform 435"/>
              <p:cNvSpPr/>
              <p:nvPr/>
            </p:nvSpPr>
            <p:spPr bwMode="auto">
              <a:xfrm>
                <a:off x="766764" y="2541594"/>
                <a:ext cx="7938" cy="4763"/>
              </a:xfrm>
              <a:custGeom>
                <a:avLst/>
                <a:gdLst>
                  <a:gd name="T0" fmla="*/ 7938 w 5"/>
                  <a:gd name="T1" fmla="*/ 0 h 3"/>
                  <a:gd name="T2" fmla="*/ 6350 w 5"/>
                  <a:gd name="T3" fmla="*/ 4763 h 3"/>
                  <a:gd name="T4" fmla="*/ 0 w 5"/>
                  <a:gd name="T5" fmla="*/ 3175 h 3"/>
                  <a:gd name="T6" fmla="*/ 3175 w 5"/>
                  <a:gd name="T7" fmla="*/ 0 h 3"/>
                  <a:gd name="T8" fmla="*/ 7938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4" y="3"/>
                    </a:lnTo>
                    <a:lnTo>
                      <a:pt x="0" y="2"/>
                    </a:lnTo>
                    <a:lnTo>
                      <a:pt x="2"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7" name="Freeform 436"/>
              <p:cNvSpPr/>
              <p:nvPr/>
            </p:nvSpPr>
            <p:spPr bwMode="auto">
              <a:xfrm>
                <a:off x="454027" y="2763845"/>
                <a:ext cx="11113" cy="12700"/>
              </a:xfrm>
              <a:custGeom>
                <a:avLst/>
                <a:gdLst>
                  <a:gd name="T0" fmla="*/ 3175 w 7"/>
                  <a:gd name="T1" fmla="*/ 12700 h 8"/>
                  <a:gd name="T2" fmla="*/ 11113 w 7"/>
                  <a:gd name="T3" fmla="*/ 4763 h 8"/>
                  <a:gd name="T4" fmla="*/ 6350 w 7"/>
                  <a:gd name="T5" fmla="*/ 0 h 8"/>
                  <a:gd name="T6" fmla="*/ 0 w 7"/>
                  <a:gd name="T7" fmla="*/ 4763 h 8"/>
                  <a:gd name="T8" fmla="*/ 3175 w 7"/>
                  <a:gd name="T9" fmla="*/ 1270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2" y="8"/>
                    </a:moveTo>
                    <a:lnTo>
                      <a:pt x="7" y="3"/>
                    </a:lnTo>
                    <a:lnTo>
                      <a:pt x="4" y="0"/>
                    </a:lnTo>
                    <a:lnTo>
                      <a:pt x="0" y="3"/>
                    </a:ln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8" name="Freeform 437"/>
              <p:cNvSpPr/>
              <p:nvPr/>
            </p:nvSpPr>
            <p:spPr bwMode="auto">
              <a:xfrm>
                <a:off x="471489" y="2771781"/>
                <a:ext cx="9525" cy="12700"/>
              </a:xfrm>
              <a:custGeom>
                <a:avLst/>
                <a:gdLst>
                  <a:gd name="T0" fmla="*/ 0 w 6"/>
                  <a:gd name="T1" fmla="*/ 4763 h 8"/>
                  <a:gd name="T2" fmla="*/ 4763 w 6"/>
                  <a:gd name="T3" fmla="*/ 0 h 8"/>
                  <a:gd name="T4" fmla="*/ 9525 w 6"/>
                  <a:gd name="T5" fmla="*/ 1588 h 8"/>
                  <a:gd name="T6" fmla="*/ 3175 w 6"/>
                  <a:gd name="T7" fmla="*/ 12700 h 8"/>
                  <a:gd name="T8" fmla="*/ 0 w 6"/>
                  <a:gd name="T9" fmla="*/ 4763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0" y="3"/>
                    </a:moveTo>
                    <a:lnTo>
                      <a:pt x="3" y="0"/>
                    </a:lnTo>
                    <a:lnTo>
                      <a:pt x="6" y="1"/>
                    </a:lnTo>
                    <a:lnTo>
                      <a:pt x="2" y="8"/>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29" name="Freeform 438"/>
              <p:cNvSpPr/>
              <p:nvPr/>
            </p:nvSpPr>
            <p:spPr bwMode="auto">
              <a:xfrm>
                <a:off x="1490663" y="1890718"/>
                <a:ext cx="439738" cy="219075"/>
              </a:xfrm>
              <a:custGeom>
                <a:avLst/>
                <a:gdLst>
                  <a:gd name="T0" fmla="*/ 311150 w 277"/>
                  <a:gd name="T1" fmla="*/ 12700 h 138"/>
                  <a:gd name="T2" fmla="*/ 333375 w 277"/>
                  <a:gd name="T3" fmla="*/ 23813 h 138"/>
                  <a:gd name="T4" fmla="*/ 339725 w 277"/>
                  <a:gd name="T5" fmla="*/ 73025 h 138"/>
                  <a:gd name="T6" fmla="*/ 350838 w 277"/>
                  <a:gd name="T7" fmla="*/ 109538 h 138"/>
                  <a:gd name="T8" fmla="*/ 390525 w 277"/>
                  <a:gd name="T9" fmla="*/ 123825 h 138"/>
                  <a:gd name="T10" fmla="*/ 409575 w 277"/>
                  <a:gd name="T11" fmla="*/ 139700 h 138"/>
                  <a:gd name="T12" fmla="*/ 439738 w 277"/>
                  <a:gd name="T13" fmla="*/ 161925 h 138"/>
                  <a:gd name="T14" fmla="*/ 425450 w 277"/>
                  <a:gd name="T15" fmla="*/ 166688 h 138"/>
                  <a:gd name="T16" fmla="*/ 409575 w 277"/>
                  <a:gd name="T17" fmla="*/ 166688 h 138"/>
                  <a:gd name="T18" fmla="*/ 382588 w 277"/>
                  <a:gd name="T19" fmla="*/ 168275 h 138"/>
                  <a:gd name="T20" fmla="*/ 382588 w 277"/>
                  <a:gd name="T21" fmla="*/ 184150 h 138"/>
                  <a:gd name="T22" fmla="*/ 409575 w 277"/>
                  <a:gd name="T23" fmla="*/ 184150 h 138"/>
                  <a:gd name="T24" fmla="*/ 396875 w 277"/>
                  <a:gd name="T25" fmla="*/ 200025 h 138"/>
                  <a:gd name="T26" fmla="*/ 354013 w 277"/>
                  <a:gd name="T27" fmla="*/ 204788 h 138"/>
                  <a:gd name="T28" fmla="*/ 333375 w 277"/>
                  <a:gd name="T29" fmla="*/ 196850 h 138"/>
                  <a:gd name="T30" fmla="*/ 307975 w 277"/>
                  <a:gd name="T31" fmla="*/ 184150 h 138"/>
                  <a:gd name="T32" fmla="*/ 292100 w 277"/>
                  <a:gd name="T33" fmla="*/ 193675 h 138"/>
                  <a:gd name="T34" fmla="*/ 249238 w 277"/>
                  <a:gd name="T35" fmla="*/ 203200 h 138"/>
                  <a:gd name="T36" fmla="*/ 206375 w 277"/>
                  <a:gd name="T37" fmla="*/ 215900 h 138"/>
                  <a:gd name="T38" fmla="*/ 125413 w 277"/>
                  <a:gd name="T39" fmla="*/ 207963 h 138"/>
                  <a:gd name="T40" fmla="*/ 117475 w 277"/>
                  <a:gd name="T41" fmla="*/ 185738 h 138"/>
                  <a:gd name="T42" fmla="*/ 58738 w 277"/>
                  <a:gd name="T43" fmla="*/ 182563 h 138"/>
                  <a:gd name="T44" fmla="*/ 34925 w 277"/>
                  <a:gd name="T45" fmla="*/ 157163 h 138"/>
                  <a:gd name="T46" fmla="*/ 109538 w 277"/>
                  <a:gd name="T47" fmla="*/ 144463 h 138"/>
                  <a:gd name="T48" fmla="*/ 168275 w 277"/>
                  <a:gd name="T49" fmla="*/ 144463 h 138"/>
                  <a:gd name="T50" fmla="*/ 144463 w 277"/>
                  <a:gd name="T51" fmla="*/ 131763 h 138"/>
                  <a:gd name="T52" fmla="*/ 109538 w 277"/>
                  <a:gd name="T53" fmla="*/ 125413 h 138"/>
                  <a:gd name="T54" fmla="*/ 50800 w 277"/>
                  <a:gd name="T55" fmla="*/ 133350 h 138"/>
                  <a:gd name="T56" fmla="*/ 12700 w 277"/>
                  <a:gd name="T57" fmla="*/ 109538 h 138"/>
                  <a:gd name="T58" fmla="*/ 60325 w 277"/>
                  <a:gd name="T59" fmla="*/ 101600 h 138"/>
                  <a:gd name="T60" fmla="*/ 65088 w 277"/>
                  <a:gd name="T61" fmla="*/ 88900 h 138"/>
                  <a:gd name="T62" fmla="*/ 23813 w 277"/>
                  <a:gd name="T63" fmla="*/ 95250 h 138"/>
                  <a:gd name="T64" fmla="*/ 20638 w 277"/>
                  <a:gd name="T65" fmla="*/ 85725 h 138"/>
                  <a:gd name="T66" fmla="*/ 0 w 277"/>
                  <a:gd name="T67" fmla="*/ 65088 h 138"/>
                  <a:gd name="T68" fmla="*/ 19050 w 277"/>
                  <a:gd name="T69" fmla="*/ 52388 h 138"/>
                  <a:gd name="T70" fmla="*/ 14288 w 277"/>
                  <a:gd name="T71" fmla="*/ 31750 h 138"/>
                  <a:gd name="T72" fmla="*/ 44450 w 277"/>
                  <a:gd name="T73" fmla="*/ 23813 h 138"/>
                  <a:gd name="T74" fmla="*/ 95250 w 277"/>
                  <a:gd name="T75" fmla="*/ 0 h 138"/>
                  <a:gd name="T76" fmla="*/ 115888 w 277"/>
                  <a:gd name="T77" fmla="*/ 15875 h 138"/>
                  <a:gd name="T78" fmla="*/ 104775 w 277"/>
                  <a:gd name="T79" fmla="*/ 36513 h 138"/>
                  <a:gd name="T80" fmla="*/ 123825 w 277"/>
                  <a:gd name="T81" fmla="*/ 34925 h 138"/>
                  <a:gd name="T82" fmla="*/ 130175 w 277"/>
                  <a:gd name="T83" fmla="*/ 22225 h 138"/>
                  <a:gd name="T84" fmla="*/ 177800 w 277"/>
                  <a:gd name="T85" fmla="*/ 30163 h 138"/>
                  <a:gd name="T86" fmla="*/ 168275 w 277"/>
                  <a:gd name="T87" fmla="*/ 49213 h 138"/>
                  <a:gd name="T88" fmla="*/ 184150 w 277"/>
                  <a:gd name="T89" fmla="*/ 52388 h 138"/>
                  <a:gd name="T90" fmla="*/ 198438 w 277"/>
                  <a:gd name="T91" fmla="*/ 38100 h 138"/>
                  <a:gd name="T92" fmla="*/ 212725 w 277"/>
                  <a:gd name="T93" fmla="*/ 38100 h 138"/>
                  <a:gd name="T94" fmla="*/ 204788 w 277"/>
                  <a:gd name="T95" fmla="*/ 20638 h 138"/>
                  <a:gd name="T96" fmla="*/ 242888 w 277"/>
                  <a:gd name="T97" fmla="*/ 38100 h 138"/>
                  <a:gd name="T98" fmla="*/ 252413 w 277"/>
                  <a:gd name="T99" fmla="*/ 79375 h 138"/>
                  <a:gd name="T100" fmla="*/ 280988 w 277"/>
                  <a:gd name="T101" fmla="*/ 66675 h 138"/>
                  <a:gd name="T102" fmla="*/ 265113 w 277"/>
                  <a:gd name="T103" fmla="*/ 39688 h 138"/>
                  <a:gd name="T104" fmla="*/ 263525 w 277"/>
                  <a:gd name="T105" fmla="*/ 14288 h 138"/>
                  <a:gd name="T106" fmla="*/ 271463 w 277"/>
                  <a:gd name="T107" fmla="*/ 1588 h 138"/>
                  <a:gd name="T108" fmla="*/ 288925 w 277"/>
                  <a:gd name="T109" fmla="*/ 7938 h 1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138">
                    <a:moveTo>
                      <a:pt x="191" y="4"/>
                    </a:moveTo>
                    <a:lnTo>
                      <a:pt x="196" y="8"/>
                    </a:lnTo>
                    <a:lnTo>
                      <a:pt x="196" y="10"/>
                    </a:lnTo>
                    <a:lnTo>
                      <a:pt x="210" y="15"/>
                    </a:lnTo>
                    <a:lnTo>
                      <a:pt x="210" y="33"/>
                    </a:lnTo>
                    <a:lnTo>
                      <a:pt x="214" y="46"/>
                    </a:lnTo>
                    <a:lnTo>
                      <a:pt x="224" y="56"/>
                    </a:lnTo>
                    <a:lnTo>
                      <a:pt x="221" y="69"/>
                    </a:lnTo>
                    <a:lnTo>
                      <a:pt x="242" y="80"/>
                    </a:lnTo>
                    <a:lnTo>
                      <a:pt x="246" y="78"/>
                    </a:lnTo>
                    <a:lnTo>
                      <a:pt x="255" y="80"/>
                    </a:lnTo>
                    <a:lnTo>
                      <a:pt x="258" y="88"/>
                    </a:lnTo>
                    <a:lnTo>
                      <a:pt x="277" y="98"/>
                    </a:lnTo>
                    <a:lnTo>
                      <a:pt x="277" y="102"/>
                    </a:lnTo>
                    <a:lnTo>
                      <a:pt x="275" y="105"/>
                    </a:lnTo>
                    <a:lnTo>
                      <a:pt x="268" y="105"/>
                    </a:lnTo>
                    <a:lnTo>
                      <a:pt x="263" y="106"/>
                    </a:lnTo>
                    <a:lnTo>
                      <a:pt x="258" y="105"/>
                    </a:lnTo>
                    <a:lnTo>
                      <a:pt x="251" y="108"/>
                    </a:lnTo>
                    <a:lnTo>
                      <a:pt x="241" y="106"/>
                    </a:lnTo>
                    <a:lnTo>
                      <a:pt x="238" y="108"/>
                    </a:lnTo>
                    <a:lnTo>
                      <a:pt x="241" y="116"/>
                    </a:lnTo>
                    <a:lnTo>
                      <a:pt x="251" y="114"/>
                    </a:lnTo>
                    <a:lnTo>
                      <a:pt x="258" y="116"/>
                    </a:lnTo>
                    <a:lnTo>
                      <a:pt x="260" y="125"/>
                    </a:lnTo>
                    <a:lnTo>
                      <a:pt x="250" y="126"/>
                    </a:lnTo>
                    <a:lnTo>
                      <a:pt x="236" y="130"/>
                    </a:lnTo>
                    <a:lnTo>
                      <a:pt x="223" y="129"/>
                    </a:lnTo>
                    <a:lnTo>
                      <a:pt x="214" y="131"/>
                    </a:lnTo>
                    <a:lnTo>
                      <a:pt x="210" y="124"/>
                    </a:lnTo>
                    <a:lnTo>
                      <a:pt x="196" y="121"/>
                    </a:lnTo>
                    <a:lnTo>
                      <a:pt x="194" y="116"/>
                    </a:lnTo>
                    <a:lnTo>
                      <a:pt x="186" y="116"/>
                    </a:lnTo>
                    <a:lnTo>
                      <a:pt x="184" y="122"/>
                    </a:lnTo>
                    <a:lnTo>
                      <a:pt x="173" y="128"/>
                    </a:lnTo>
                    <a:lnTo>
                      <a:pt x="157" y="128"/>
                    </a:lnTo>
                    <a:lnTo>
                      <a:pt x="140" y="135"/>
                    </a:lnTo>
                    <a:lnTo>
                      <a:pt x="130" y="136"/>
                    </a:lnTo>
                    <a:lnTo>
                      <a:pt x="89" y="138"/>
                    </a:lnTo>
                    <a:lnTo>
                      <a:pt x="79" y="131"/>
                    </a:lnTo>
                    <a:lnTo>
                      <a:pt x="79" y="121"/>
                    </a:lnTo>
                    <a:lnTo>
                      <a:pt x="74" y="117"/>
                    </a:lnTo>
                    <a:lnTo>
                      <a:pt x="54" y="117"/>
                    </a:lnTo>
                    <a:lnTo>
                      <a:pt x="37" y="115"/>
                    </a:lnTo>
                    <a:lnTo>
                      <a:pt x="22" y="105"/>
                    </a:lnTo>
                    <a:lnTo>
                      <a:pt x="22" y="99"/>
                    </a:lnTo>
                    <a:lnTo>
                      <a:pt x="34" y="94"/>
                    </a:lnTo>
                    <a:lnTo>
                      <a:pt x="69" y="91"/>
                    </a:lnTo>
                    <a:lnTo>
                      <a:pt x="88" y="92"/>
                    </a:lnTo>
                    <a:lnTo>
                      <a:pt x="106" y="91"/>
                    </a:lnTo>
                    <a:lnTo>
                      <a:pt x="108" y="88"/>
                    </a:lnTo>
                    <a:lnTo>
                      <a:pt x="91" y="83"/>
                    </a:lnTo>
                    <a:lnTo>
                      <a:pt x="84" y="83"/>
                    </a:lnTo>
                    <a:lnTo>
                      <a:pt x="69" y="79"/>
                    </a:lnTo>
                    <a:lnTo>
                      <a:pt x="47" y="84"/>
                    </a:lnTo>
                    <a:lnTo>
                      <a:pt x="32" y="84"/>
                    </a:lnTo>
                    <a:lnTo>
                      <a:pt x="18" y="80"/>
                    </a:lnTo>
                    <a:lnTo>
                      <a:pt x="8" y="69"/>
                    </a:lnTo>
                    <a:lnTo>
                      <a:pt x="22" y="65"/>
                    </a:lnTo>
                    <a:lnTo>
                      <a:pt x="38" y="64"/>
                    </a:lnTo>
                    <a:lnTo>
                      <a:pt x="46" y="57"/>
                    </a:lnTo>
                    <a:lnTo>
                      <a:pt x="41" y="56"/>
                    </a:lnTo>
                    <a:lnTo>
                      <a:pt x="22" y="57"/>
                    </a:lnTo>
                    <a:lnTo>
                      <a:pt x="15" y="60"/>
                    </a:lnTo>
                    <a:lnTo>
                      <a:pt x="12" y="59"/>
                    </a:lnTo>
                    <a:lnTo>
                      <a:pt x="13" y="54"/>
                    </a:lnTo>
                    <a:lnTo>
                      <a:pt x="1" y="54"/>
                    </a:lnTo>
                    <a:lnTo>
                      <a:pt x="0" y="41"/>
                    </a:lnTo>
                    <a:lnTo>
                      <a:pt x="13" y="38"/>
                    </a:lnTo>
                    <a:lnTo>
                      <a:pt x="12" y="33"/>
                    </a:lnTo>
                    <a:lnTo>
                      <a:pt x="3" y="29"/>
                    </a:lnTo>
                    <a:lnTo>
                      <a:pt x="9" y="20"/>
                    </a:lnTo>
                    <a:lnTo>
                      <a:pt x="22" y="17"/>
                    </a:lnTo>
                    <a:lnTo>
                      <a:pt x="28" y="15"/>
                    </a:lnTo>
                    <a:lnTo>
                      <a:pt x="46" y="4"/>
                    </a:lnTo>
                    <a:lnTo>
                      <a:pt x="60" y="0"/>
                    </a:lnTo>
                    <a:lnTo>
                      <a:pt x="69" y="2"/>
                    </a:lnTo>
                    <a:lnTo>
                      <a:pt x="73" y="10"/>
                    </a:lnTo>
                    <a:lnTo>
                      <a:pt x="64" y="18"/>
                    </a:lnTo>
                    <a:lnTo>
                      <a:pt x="66" y="23"/>
                    </a:lnTo>
                    <a:lnTo>
                      <a:pt x="73" y="19"/>
                    </a:lnTo>
                    <a:lnTo>
                      <a:pt x="78" y="22"/>
                    </a:lnTo>
                    <a:lnTo>
                      <a:pt x="83" y="19"/>
                    </a:lnTo>
                    <a:lnTo>
                      <a:pt x="82" y="14"/>
                    </a:lnTo>
                    <a:lnTo>
                      <a:pt x="88" y="11"/>
                    </a:lnTo>
                    <a:lnTo>
                      <a:pt x="112" y="19"/>
                    </a:lnTo>
                    <a:lnTo>
                      <a:pt x="113" y="25"/>
                    </a:lnTo>
                    <a:lnTo>
                      <a:pt x="106" y="31"/>
                    </a:lnTo>
                    <a:lnTo>
                      <a:pt x="106" y="33"/>
                    </a:lnTo>
                    <a:lnTo>
                      <a:pt x="116" y="33"/>
                    </a:lnTo>
                    <a:lnTo>
                      <a:pt x="119" y="28"/>
                    </a:lnTo>
                    <a:lnTo>
                      <a:pt x="125" y="24"/>
                    </a:lnTo>
                    <a:lnTo>
                      <a:pt x="133" y="28"/>
                    </a:lnTo>
                    <a:lnTo>
                      <a:pt x="134" y="24"/>
                    </a:lnTo>
                    <a:lnTo>
                      <a:pt x="131" y="18"/>
                    </a:lnTo>
                    <a:lnTo>
                      <a:pt x="129" y="13"/>
                    </a:lnTo>
                    <a:lnTo>
                      <a:pt x="139" y="13"/>
                    </a:lnTo>
                    <a:lnTo>
                      <a:pt x="153" y="24"/>
                    </a:lnTo>
                    <a:lnTo>
                      <a:pt x="157" y="34"/>
                    </a:lnTo>
                    <a:lnTo>
                      <a:pt x="159" y="50"/>
                    </a:lnTo>
                    <a:lnTo>
                      <a:pt x="166" y="54"/>
                    </a:lnTo>
                    <a:lnTo>
                      <a:pt x="177" y="42"/>
                    </a:lnTo>
                    <a:lnTo>
                      <a:pt x="172" y="37"/>
                    </a:lnTo>
                    <a:lnTo>
                      <a:pt x="167" y="25"/>
                    </a:lnTo>
                    <a:lnTo>
                      <a:pt x="170" y="18"/>
                    </a:lnTo>
                    <a:lnTo>
                      <a:pt x="166" y="9"/>
                    </a:lnTo>
                    <a:lnTo>
                      <a:pt x="166" y="2"/>
                    </a:lnTo>
                    <a:lnTo>
                      <a:pt x="171" y="1"/>
                    </a:lnTo>
                    <a:lnTo>
                      <a:pt x="176" y="4"/>
                    </a:lnTo>
                    <a:lnTo>
                      <a:pt x="182" y="5"/>
                    </a:lnTo>
                    <a:lnTo>
                      <a:pt x="19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0" name="Freeform 439"/>
              <p:cNvSpPr/>
              <p:nvPr/>
            </p:nvSpPr>
            <p:spPr bwMode="auto">
              <a:xfrm>
                <a:off x="1743076" y="2097093"/>
                <a:ext cx="66675" cy="22225"/>
              </a:xfrm>
              <a:custGeom>
                <a:avLst/>
                <a:gdLst>
                  <a:gd name="T0" fmla="*/ 58738 w 42"/>
                  <a:gd name="T1" fmla="*/ 0 h 14"/>
                  <a:gd name="T2" fmla="*/ 66675 w 42"/>
                  <a:gd name="T3" fmla="*/ 4763 h 14"/>
                  <a:gd name="T4" fmla="*/ 66675 w 42"/>
                  <a:gd name="T5" fmla="*/ 7938 h 14"/>
                  <a:gd name="T6" fmla="*/ 55563 w 42"/>
                  <a:gd name="T7" fmla="*/ 12700 h 14"/>
                  <a:gd name="T8" fmla="*/ 44450 w 42"/>
                  <a:gd name="T9" fmla="*/ 20638 h 14"/>
                  <a:gd name="T10" fmla="*/ 17463 w 42"/>
                  <a:gd name="T11" fmla="*/ 22225 h 14"/>
                  <a:gd name="T12" fmla="*/ 0 w 42"/>
                  <a:gd name="T13" fmla="*/ 15875 h 14"/>
                  <a:gd name="T14" fmla="*/ 11113 w 42"/>
                  <a:gd name="T15" fmla="*/ 6350 h 14"/>
                  <a:gd name="T16" fmla="*/ 34925 w 42"/>
                  <a:gd name="T17" fmla="*/ 6350 h 14"/>
                  <a:gd name="T18" fmla="*/ 58738 w 42"/>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14">
                    <a:moveTo>
                      <a:pt x="37" y="0"/>
                    </a:moveTo>
                    <a:lnTo>
                      <a:pt x="42" y="3"/>
                    </a:lnTo>
                    <a:lnTo>
                      <a:pt x="42" y="5"/>
                    </a:lnTo>
                    <a:lnTo>
                      <a:pt x="35" y="8"/>
                    </a:lnTo>
                    <a:lnTo>
                      <a:pt x="28" y="13"/>
                    </a:lnTo>
                    <a:lnTo>
                      <a:pt x="11" y="14"/>
                    </a:lnTo>
                    <a:lnTo>
                      <a:pt x="0" y="10"/>
                    </a:lnTo>
                    <a:lnTo>
                      <a:pt x="7" y="4"/>
                    </a:lnTo>
                    <a:lnTo>
                      <a:pt x="22" y="4"/>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1" name="Freeform 440"/>
              <p:cNvSpPr/>
              <p:nvPr/>
            </p:nvSpPr>
            <p:spPr bwMode="auto">
              <a:xfrm>
                <a:off x="1319213" y="1824043"/>
                <a:ext cx="247650" cy="176213"/>
              </a:xfrm>
              <a:custGeom>
                <a:avLst/>
                <a:gdLst>
                  <a:gd name="T0" fmla="*/ 247650 w 156"/>
                  <a:gd name="T1" fmla="*/ 60325 h 111"/>
                  <a:gd name="T2" fmla="*/ 238125 w 156"/>
                  <a:gd name="T3" fmla="*/ 61913 h 111"/>
                  <a:gd name="T4" fmla="*/ 231775 w 156"/>
                  <a:gd name="T5" fmla="*/ 68263 h 111"/>
                  <a:gd name="T6" fmla="*/ 192088 w 156"/>
                  <a:gd name="T7" fmla="*/ 87313 h 111"/>
                  <a:gd name="T8" fmla="*/ 180975 w 156"/>
                  <a:gd name="T9" fmla="*/ 93663 h 111"/>
                  <a:gd name="T10" fmla="*/ 157163 w 156"/>
                  <a:gd name="T11" fmla="*/ 104775 h 111"/>
                  <a:gd name="T12" fmla="*/ 155575 w 156"/>
                  <a:gd name="T13" fmla="*/ 119063 h 111"/>
                  <a:gd name="T14" fmla="*/ 147638 w 156"/>
                  <a:gd name="T15" fmla="*/ 123825 h 111"/>
                  <a:gd name="T16" fmla="*/ 142875 w 156"/>
                  <a:gd name="T17" fmla="*/ 119063 h 111"/>
                  <a:gd name="T18" fmla="*/ 128588 w 156"/>
                  <a:gd name="T19" fmla="*/ 125413 h 111"/>
                  <a:gd name="T20" fmla="*/ 128588 w 156"/>
                  <a:gd name="T21" fmla="*/ 149225 h 111"/>
                  <a:gd name="T22" fmla="*/ 111125 w 156"/>
                  <a:gd name="T23" fmla="*/ 160338 h 111"/>
                  <a:gd name="T24" fmla="*/ 104775 w 156"/>
                  <a:gd name="T25" fmla="*/ 155575 h 111"/>
                  <a:gd name="T26" fmla="*/ 84138 w 156"/>
                  <a:gd name="T27" fmla="*/ 169863 h 111"/>
                  <a:gd name="T28" fmla="*/ 69850 w 156"/>
                  <a:gd name="T29" fmla="*/ 176213 h 111"/>
                  <a:gd name="T30" fmla="*/ 55563 w 156"/>
                  <a:gd name="T31" fmla="*/ 176213 h 111"/>
                  <a:gd name="T32" fmla="*/ 53975 w 156"/>
                  <a:gd name="T33" fmla="*/ 155575 h 111"/>
                  <a:gd name="T34" fmla="*/ 11113 w 156"/>
                  <a:gd name="T35" fmla="*/ 134938 h 111"/>
                  <a:gd name="T36" fmla="*/ 0 w 156"/>
                  <a:gd name="T37" fmla="*/ 134938 h 111"/>
                  <a:gd name="T38" fmla="*/ 1588 w 156"/>
                  <a:gd name="T39" fmla="*/ 117475 h 111"/>
                  <a:gd name="T40" fmla="*/ 22225 w 156"/>
                  <a:gd name="T41" fmla="*/ 106363 h 111"/>
                  <a:gd name="T42" fmla="*/ 19050 w 156"/>
                  <a:gd name="T43" fmla="*/ 101600 h 111"/>
                  <a:gd name="T44" fmla="*/ 14288 w 156"/>
                  <a:gd name="T45" fmla="*/ 95250 h 111"/>
                  <a:gd name="T46" fmla="*/ 14288 w 156"/>
                  <a:gd name="T47" fmla="*/ 87313 h 111"/>
                  <a:gd name="T48" fmla="*/ 22225 w 156"/>
                  <a:gd name="T49" fmla="*/ 87313 h 111"/>
                  <a:gd name="T50" fmla="*/ 31750 w 156"/>
                  <a:gd name="T51" fmla="*/ 80963 h 111"/>
                  <a:gd name="T52" fmla="*/ 19050 w 156"/>
                  <a:gd name="T53" fmla="*/ 74613 h 111"/>
                  <a:gd name="T54" fmla="*/ 19050 w 156"/>
                  <a:gd name="T55" fmla="*/ 66675 h 111"/>
                  <a:gd name="T56" fmla="*/ 44450 w 156"/>
                  <a:gd name="T57" fmla="*/ 47625 h 111"/>
                  <a:gd name="T58" fmla="*/ 25400 w 156"/>
                  <a:gd name="T59" fmla="*/ 9525 h 111"/>
                  <a:gd name="T60" fmla="*/ 80963 w 156"/>
                  <a:gd name="T61" fmla="*/ 6350 h 111"/>
                  <a:gd name="T62" fmla="*/ 95250 w 156"/>
                  <a:gd name="T63" fmla="*/ 0 h 111"/>
                  <a:gd name="T64" fmla="*/ 114300 w 156"/>
                  <a:gd name="T65" fmla="*/ 1588 h 111"/>
                  <a:gd name="T66" fmla="*/ 141288 w 156"/>
                  <a:gd name="T67" fmla="*/ 20638 h 111"/>
                  <a:gd name="T68" fmla="*/ 144463 w 156"/>
                  <a:gd name="T69" fmla="*/ 25400 h 111"/>
                  <a:gd name="T70" fmla="*/ 153988 w 156"/>
                  <a:gd name="T71" fmla="*/ 20638 h 111"/>
                  <a:gd name="T72" fmla="*/ 158750 w 156"/>
                  <a:gd name="T73" fmla="*/ 20638 h 111"/>
                  <a:gd name="T74" fmla="*/ 161925 w 156"/>
                  <a:gd name="T75" fmla="*/ 30163 h 111"/>
                  <a:gd name="T76" fmla="*/ 169863 w 156"/>
                  <a:gd name="T77" fmla="*/ 28575 h 111"/>
                  <a:gd name="T78" fmla="*/ 169863 w 156"/>
                  <a:gd name="T79" fmla="*/ 20638 h 111"/>
                  <a:gd name="T80" fmla="*/ 200025 w 156"/>
                  <a:gd name="T81" fmla="*/ 17463 h 111"/>
                  <a:gd name="T82" fmla="*/ 246063 w 156"/>
                  <a:gd name="T83" fmla="*/ 52388 h 111"/>
                  <a:gd name="T84" fmla="*/ 247650 w 156"/>
                  <a:gd name="T85" fmla="*/ 60325 h 1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6" h="110">
                    <a:moveTo>
                      <a:pt x="156" y="38"/>
                    </a:moveTo>
                    <a:lnTo>
                      <a:pt x="150" y="39"/>
                    </a:lnTo>
                    <a:lnTo>
                      <a:pt x="146" y="43"/>
                    </a:lnTo>
                    <a:lnTo>
                      <a:pt x="121" y="55"/>
                    </a:lnTo>
                    <a:lnTo>
                      <a:pt x="114" y="59"/>
                    </a:lnTo>
                    <a:lnTo>
                      <a:pt x="99" y="66"/>
                    </a:lnTo>
                    <a:lnTo>
                      <a:pt x="98" y="75"/>
                    </a:lnTo>
                    <a:lnTo>
                      <a:pt x="93" y="78"/>
                    </a:lnTo>
                    <a:lnTo>
                      <a:pt x="90" y="75"/>
                    </a:lnTo>
                    <a:lnTo>
                      <a:pt x="81" y="79"/>
                    </a:lnTo>
                    <a:lnTo>
                      <a:pt x="81" y="94"/>
                    </a:lnTo>
                    <a:lnTo>
                      <a:pt x="70" y="101"/>
                    </a:lnTo>
                    <a:lnTo>
                      <a:pt x="66" y="98"/>
                    </a:lnTo>
                    <a:lnTo>
                      <a:pt x="53" y="107"/>
                    </a:lnTo>
                    <a:lnTo>
                      <a:pt x="44" y="111"/>
                    </a:lnTo>
                    <a:lnTo>
                      <a:pt x="35" y="111"/>
                    </a:lnTo>
                    <a:lnTo>
                      <a:pt x="34" y="98"/>
                    </a:lnTo>
                    <a:lnTo>
                      <a:pt x="7" y="85"/>
                    </a:lnTo>
                    <a:lnTo>
                      <a:pt x="0" y="85"/>
                    </a:lnTo>
                    <a:lnTo>
                      <a:pt x="1" y="74"/>
                    </a:lnTo>
                    <a:lnTo>
                      <a:pt x="14" y="67"/>
                    </a:lnTo>
                    <a:lnTo>
                      <a:pt x="12" y="64"/>
                    </a:lnTo>
                    <a:lnTo>
                      <a:pt x="9" y="60"/>
                    </a:lnTo>
                    <a:lnTo>
                      <a:pt x="9" y="55"/>
                    </a:lnTo>
                    <a:lnTo>
                      <a:pt x="14" y="55"/>
                    </a:lnTo>
                    <a:lnTo>
                      <a:pt x="20" y="51"/>
                    </a:lnTo>
                    <a:lnTo>
                      <a:pt x="12" y="47"/>
                    </a:lnTo>
                    <a:lnTo>
                      <a:pt x="12" y="42"/>
                    </a:lnTo>
                    <a:lnTo>
                      <a:pt x="28" y="30"/>
                    </a:lnTo>
                    <a:lnTo>
                      <a:pt x="16" y="6"/>
                    </a:lnTo>
                    <a:lnTo>
                      <a:pt x="51" y="4"/>
                    </a:lnTo>
                    <a:lnTo>
                      <a:pt x="60" y="0"/>
                    </a:lnTo>
                    <a:lnTo>
                      <a:pt x="72" y="1"/>
                    </a:lnTo>
                    <a:lnTo>
                      <a:pt x="89" y="13"/>
                    </a:lnTo>
                    <a:lnTo>
                      <a:pt x="91" y="16"/>
                    </a:lnTo>
                    <a:lnTo>
                      <a:pt x="97" y="13"/>
                    </a:lnTo>
                    <a:lnTo>
                      <a:pt x="100" y="13"/>
                    </a:lnTo>
                    <a:lnTo>
                      <a:pt x="102" y="19"/>
                    </a:lnTo>
                    <a:lnTo>
                      <a:pt x="107" y="18"/>
                    </a:lnTo>
                    <a:lnTo>
                      <a:pt x="107" y="13"/>
                    </a:lnTo>
                    <a:lnTo>
                      <a:pt x="126" y="11"/>
                    </a:lnTo>
                    <a:lnTo>
                      <a:pt x="155" y="33"/>
                    </a:lnTo>
                    <a:lnTo>
                      <a:pt x="1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2" name="Freeform 441"/>
              <p:cNvSpPr/>
              <p:nvPr/>
            </p:nvSpPr>
            <p:spPr bwMode="auto">
              <a:xfrm>
                <a:off x="1889126" y="1863730"/>
                <a:ext cx="155575" cy="128589"/>
              </a:xfrm>
              <a:custGeom>
                <a:avLst/>
                <a:gdLst>
                  <a:gd name="T0" fmla="*/ 122238 w 98"/>
                  <a:gd name="T1" fmla="*/ 3175 h 81"/>
                  <a:gd name="T2" fmla="*/ 111125 w 98"/>
                  <a:gd name="T3" fmla="*/ 6350 h 81"/>
                  <a:gd name="T4" fmla="*/ 101600 w 98"/>
                  <a:gd name="T5" fmla="*/ 7938 h 81"/>
                  <a:gd name="T6" fmla="*/ 85725 w 98"/>
                  <a:gd name="T7" fmla="*/ 7938 h 81"/>
                  <a:gd name="T8" fmla="*/ 73025 w 98"/>
                  <a:gd name="T9" fmla="*/ 3175 h 81"/>
                  <a:gd name="T10" fmla="*/ 57150 w 98"/>
                  <a:gd name="T11" fmla="*/ 6350 h 81"/>
                  <a:gd name="T12" fmla="*/ 50800 w 98"/>
                  <a:gd name="T13" fmla="*/ 0 h 81"/>
                  <a:gd name="T14" fmla="*/ 41275 w 98"/>
                  <a:gd name="T15" fmla="*/ 3175 h 81"/>
                  <a:gd name="T16" fmla="*/ 42863 w 98"/>
                  <a:gd name="T17" fmla="*/ 14288 h 81"/>
                  <a:gd name="T18" fmla="*/ 50800 w 98"/>
                  <a:gd name="T19" fmla="*/ 19050 h 81"/>
                  <a:gd name="T20" fmla="*/ 38100 w 98"/>
                  <a:gd name="T21" fmla="*/ 20638 h 81"/>
                  <a:gd name="T22" fmla="*/ 38100 w 98"/>
                  <a:gd name="T23" fmla="*/ 26988 h 81"/>
                  <a:gd name="T24" fmla="*/ 46038 w 98"/>
                  <a:gd name="T25" fmla="*/ 33338 h 81"/>
                  <a:gd name="T26" fmla="*/ 60325 w 98"/>
                  <a:gd name="T27" fmla="*/ 34925 h 81"/>
                  <a:gd name="T28" fmla="*/ 63500 w 98"/>
                  <a:gd name="T29" fmla="*/ 36513 h 81"/>
                  <a:gd name="T30" fmla="*/ 55563 w 98"/>
                  <a:gd name="T31" fmla="*/ 39688 h 81"/>
                  <a:gd name="T32" fmla="*/ 63500 w 98"/>
                  <a:gd name="T33" fmla="*/ 57150 h 81"/>
                  <a:gd name="T34" fmla="*/ 50800 w 98"/>
                  <a:gd name="T35" fmla="*/ 61913 h 81"/>
                  <a:gd name="T36" fmla="*/ 44450 w 98"/>
                  <a:gd name="T37" fmla="*/ 63500 h 81"/>
                  <a:gd name="T38" fmla="*/ 20638 w 98"/>
                  <a:gd name="T39" fmla="*/ 47625 h 81"/>
                  <a:gd name="T40" fmla="*/ 4763 w 98"/>
                  <a:gd name="T41" fmla="*/ 47625 h 81"/>
                  <a:gd name="T42" fmla="*/ 0 w 98"/>
                  <a:gd name="T43" fmla="*/ 58738 h 81"/>
                  <a:gd name="T44" fmla="*/ 6350 w 98"/>
                  <a:gd name="T45" fmla="*/ 69850 h 81"/>
                  <a:gd name="T46" fmla="*/ 26988 w 98"/>
                  <a:gd name="T47" fmla="*/ 79375 h 81"/>
                  <a:gd name="T48" fmla="*/ 28575 w 98"/>
                  <a:gd name="T49" fmla="*/ 85725 h 81"/>
                  <a:gd name="T50" fmla="*/ 49213 w 98"/>
                  <a:gd name="T51" fmla="*/ 87313 h 81"/>
                  <a:gd name="T52" fmla="*/ 55563 w 98"/>
                  <a:gd name="T53" fmla="*/ 95250 h 81"/>
                  <a:gd name="T54" fmla="*/ 71438 w 98"/>
                  <a:gd name="T55" fmla="*/ 100013 h 81"/>
                  <a:gd name="T56" fmla="*/ 85725 w 98"/>
                  <a:gd name="T57" fmla="*/ 128588 h 81"/>
                  <a:gd name="T58" fmla="*/ 111125 w 98"/>
                  <a:gd name="T59" fmla="*/ 123825 h 81"/>
                  <a:gd name="T60" fmla="*/ 111125 w 98"/>
                  <a:gd name="T61" fmla="*/ 115888 h 81"/>
                  <a:gd name="T62" fmla="*/ 101600 w 98"/>
                  <a:gd name="T63" fmla="*/ 114300 h 81"/>
                  <a:gd name="T64" fmla="*/ 101600 w 98"/>
                  <a:gd name="T65" fmla="*/ 106363 h 81"/>
                  <a:gd name="T66" fmla="*/ 117475 w 98"/>
                  <a:gd name="T67" fmla="*/ 114300 h 81"/>
                  <a:gd name="T68" fmla="*/ 146050 w 98"/>
                  <a:gd name="T69" fmla="*/ 107950 h 81"/>
                  <a:gd name="T70" fmla="*/ 152400 w 98"/>
                  <a:gd name="T71" fmla="*/ 95250 h 81"/>
                  <a:gd name="T72" fmla="*/ 146050 w 98"/>
                  <a:gd name="T73" fmla="*/ 80963 h 81"/>
                  <a:gd name="T74" fmla="*/ 155575 w 98"/>
                  <a:gd name="T75" fmla="*/ 73025 h 81"/>
                  <a:gd name="T76" fmla="*/ 149225 w 98"/>
                  <a:gd name="T77" fmla="*/ 65088 h 81"/>
                  <a:gd name="T78" fmla="*/ 147638 w 98"/>
                  <a:gd name="T79" fmla="*/ 63500 h 81"/>
                  <a:gd name="T80" fmla="*/ 131763 w 98"/>
                  <a:gd name="T81" fmla="*/ 61913 h 81"/>
                  <a:gd name="T82" fmla="*/ 131763 w 98"/>
                  <a:gd name="T83" fmla="*/ 50800 h 81"/>
                  <a:gd name="T84" fmla="*/ 125413 w 98"/>
                  <a:gd name="T85" fmla="*/ 49213 h 81"/>
                  <a:gd name="T86" fmla="*/ 103188 w 98"/>
                  <a:gd name="T87" fmla="*/ 49213 h 81"/>
                  <a:gd name="T88" fmla="*/ 109538 w 98"/>
                  <a:gd name="T89" fmla="*/ 41275 h 81"/>
                  <a:gd name="T90" fmla="*/ 125413 w 98"/>
                  <a:gd name="T91" fmla="*/ 22225 h 81"/>
                  <a:gd name="T92" fmla="*/ 125413 w 98"/>
                  <a:gd name="T93" fmla="*/ 19050 h 81"/>
                  <a:gd name="T94" fmla="*/ 136525 w 98"/>
                  <a:gd name="T95" fmla="*/ 14288 h 81"/>
                  <a:gd name="T96" fmla="*/ 139700 w 98"/>
                  <a:gd name="T97" fmla="*/ 3175 h 81"/>
                  <a:gd name="T98" fmla="*/ 122238 w 98"/>
                  <a:gd name="T99" fmla="*/ 3175 h 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8" h="81">
                    <a:moveTo>
                      <a:pt x="77" y="2"/>
                    </a:moveTo>
                    <a:lnTo>
                      <a:pt x="70" y="4"/>
                    </a:lnTo>
                    <a:lnTo>
                      <a:pt x="64" y="5"/>
                    </a:lnTo>
                    <a:lnTo>
                      <a:pt x="54" y="5"/>
                    </a:lnTo>
                    <a:lnTo>
                      <a:pt x="46" y="2"/>
                    </a:lnTo>
                    <a:lnTo>
                      <a:pt x="36" y="4"/>
                    </a:lnTo>
                    <a:lnTo>
                      <a:pt x="32" y="0"/>
                    </a:lnTo>
                    <a:lnTo>
                      <a:pt x="26" y="2"/>
                    </a:lnTo>
                    <a:lnTo>
                      <a:pt x="27" y="9"/>
                    </a:lnTo>
                    <a:lnTo>
                      <a:pt x="32" y="12"/>
                    </a:lnTo>
                    <a:lnTo>
                      <a:pt x="24" y="13"/>
                    </a:lnTo>
                    <a:lnTo>
                      <a:pt x="24" y="17"/>
                    </a:lnTo>
                    <a:lnTo>
                      <a:pt x="29" y="21"/>
                    </a:lnTo>
                    <a:lnTo>
                      <a:pt x="38" y="22"/>
                    </a:lnTo>
                    <a:lnTo>
                      <a:pt x="40" y="23"/>
                    </a:lnTo>
                    <a:lnTo>
                      <a:pt x="35" y="25"/>
                    </a:lnTo>
                    <a:lnTo>
                      <a:pt x="40" y="36"/>
                    </a:lnTo>
                    <a:lnTo>
                      <a:pt x="32" y="39"/>
                    </a:lnTo>
                    <a:lnTo>
                      <a:pt x="28" y="40"/>
                    </a:lnTo>
                    <a:lnTo>
                      <a:pt x="13" y="30"/>
                    </a:lnTo>
                    <a:lnTo>
                      <a:pt x="3" y="30"/>
                    </a:lnTo>
                    <a:lnTo>
                      <a:pt x="0" y="37"/>
                    </a:lnTo>
                    <a:lnTo>
                      <a:pt x="4" y="44"/>
                    </a:lnTo>
                    <a:lnTo>
                      <a:pt x="17" y="50"/>
                    </a:lnTo>
                    <a:lnTo>
                      <a:pt x="18" y="54"/>
                    </a:lnTo>
                    <a:lnTo>
                      <a:pt x="31" y="55"/>
                    </a:lnTo>
                    <a:lnTo>
                      <a:pt x="35" y="60"/>
                    </a:lnTo>
                    <a:lnTo>
                      <a:pt x="45" y="63"/>
                    </a:lnTo>
                    <a:lnTo>
                      <a:pt x="54" y="81"/>
                    </a:lnTo>
                    <a:lnTo>
                      <a:pt x="70" y="78"/>
                    </a:lnTo>
                    <a:lnTo>
                      <a:pt x="70" y="73"/>
                    </a:lnTo>
                    <a:lnTo>
                      <a:pt x="64" y="72"/>
                    </a:lnTo>
                    <a:lnTo>
                      <a:pt x="64" y="67"/>
                    </a:lnTo>
                    <a:lnTo>
                      <a:pt x="74" y="72"/>
                    </a:lnTo>
                    <a:lnTo>
                      <a:pt x="92" y="68"/>
                    </a:lnTo>
                    <a:lnTo>
                      <a:pt x="96" y="60"/>
                    </a:lnTo>
                    <a:lnTo>
                      <a:pt x="92" y="51"/>
                    </a:lnTo>
                    <a:lnTo>
                      <a:pt x="98" y="46"/>
                    </a:lnTo>
                    <a:lnTo>
                      <a:pt x="94" y="41"/>
                    </a:lnTo>
                    <a:lnTo>
                      <a:pt x="93" y="40"/>
                    </a:lnTo>
                    <a:lnTo>
                      <a:pt x="83" y="39"/>
                    </a:lnTo>
                    <a:lnTo>
                      <a:pt x="83" y="32"/>
                    </a:lnTo>
                    <a:lnTo>
                      <a:pt x="79" y="31"/>
                    </a:lnTo>
                    <a:lnTo>
                      <a:pt x="65" y="31"/>
                    </a:lnTo>
                    <a:lnTo>
                      <a:pt x="69" y="26"/>
                    </a:lnTo>
                    <a:lnTo>
                      <a:pt x="79" y="14"/>
                    </a:lnTo>
                    <a:lnTo>
                      <a:pt x="79" y="12"/>
                    </a:lnTo>
                    <a:lnTo>
                      <a:pt x="86" y="9"/>
                    </a:lnTo>
                    <a:lnTo>
                      <a:pt x="88" y="2"/>
                    </a:lnTo>
                    <a:lnTo>
                      <a:pt x="7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3" name="Freeform 442"/>
              <p:cNvSpPr/>
              <p:nvPr/>
            </p:nvSpPr>
            <p:spPr bwMode="auto">
              <a:xfrm>
                <a:off x="1962151" y="2057405"/>
                <a:ext cx="103188" cy="52388"/>
              </a:xfrm>
              <a:custGeom>
                <a:avLst/>
                <a:gdLst>
                  <a:gd name="T0" fmla="*/ 30163 w 65"/>
                  <a:gd name="T1" fmla="*/ 4763 h 33"/>
                  <a:gd name="T2" fmla="*/ 41275 w 65"/>
                  <a:gd name="T3" fmla="*/ 0 h 33"/>
                  <a:gd name="T4" fmla="*/ 50800 w 65"/>
                  <a:gd name="T5" fmla="*/ 1588 h 33"/>
                  <a:gd name="T6" fmla="*/ 65088 w 65"/>
                  <a:gd name="T7" fmla="*/ 9525 h 33"/>
                  <a:gd name="T8" fmla="*/ 68263 w 65"/>
                  <a:gd name="T9" fmla="*/ 15875 h 33"/>
                  <a:gd name="T10" fmla="*/ 79375 w 65"/>
                  <a:gd name="T11" fmla="*/ 17463 h 33"/>
                  <a:gd name="T12" fmla="*/ 79375 w 65"/>
                  <a:gd name="T13" fmla="*/ 22225 h 33"/>
                  <a:gd name="T14" fmla="*/ 103188 w 65"/>
                  <a:gd name="T15" fmla="*/ 38100 h 33"/>
                  <a:gd name="T16" fmla="*/ 90488 w 65"/>
                  <a:gd name="T17" fmla="*/ 44450 h 33"/>
                  <a:gd name="T18" fmla="*/ 76200 w 65"/>
                  <a:gd name="T19" fmla="*/ 52388 h 33"/>
                  <a:gd name="T20" fmla="*/ 65088 w 65"/>
                  <a:gd name="T21" fmla="*/ 52388 h 33"/>
                  <a:gd name="T22" fmla="*/ 46038 w 65"/>
                  <a:gd name="T23" fmla="*/ 44450 h 33"/>
                  <a:gd name="T24" fmla="*/ 20638 w 65"/>
                  <a:gd name="T25" fmla="*/ 38100 h 33"/>
                  <a:gd name="T26" fmla="*/ 4763 w 65"/>
                  <a:gd name="T27" fmla="*/ 38100 h 33"/>
                  <a:gd name="T28" fmla="*/ 0 w 65"/>
                  <a:gd name="T29" fmla="*/ 30163 h 33"/>
                  <a:gd name="T30" fmla="*/ 28575 w 65"/>
                  <a:gd name="T31" fmla="*/ 17463 h 33"/>
                  <a:gd name="T32" fmla="*/ 30163 w 65"/>
                  <a:gd name="T33" fmla="*/ 476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33">
                    <a:moveTo>
                      <a:pt x="19" y="3"/>
                    </a:moveTo>
                    <a:lnTo>
                      <a:pt x="26" y="0"/>
                    </a:lnTo>
                    <a:lnTo>
                      <a:pt x="32" y="1"/>
                    </a:lnTo>
                    <a:lnTo>
                      <a:pt x="41" y="6"/>
                    </a:lnTo>
                    <a:lnTo>
                      <a:pt x="43" y="10"/>
                    </a:lnTo>
                    <a:lnTo>
                      <a:pt x="50" y="11"/>
                    </a:lnTo>
                    <a:lnTo>
                      <a:pt x="50" y="14"/>
                    </a:lnTo>
                    <a:lnTo>
                      <a:pt x="65" y="24"/>
                    </a:lnTo>
                    <a:lnTo>
                      <a:pt x="57" y="28"/>
                    </a:lnTo>
                    <a:lnTo>
                      <a:pt x="48" y="33"/>
                    </a:lnTo>
                    <a:lnTo>
                      <a:pt x="41" y="33"/>
                    </a:lnTo>
                    <a:lnTo>
                      <a:pt x="29" y="28"/>
                    </a:lnTo>
                    <a:lnTo>
                      <a:pt x="13" y="24"/>
                    </a:lnTo>
                    <a:lnTo>
                      <a:pt x="3" y="24"/>
                    </a:lnTo>
                    <a:lnTo>
                      <a:pt x="0" y="19"/>
                    </a:lnTo>
                    <a:lnTo>
                      <a:pt x="18" y="11"/>
                    </a:lnTo>
                    <a:lnTo>
                      <a:pt x="1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4" name="Freeform 443"/>
              <p:cNvSpPr/>
              <p:nvPr/>
            </p:nvSpPr>
            <p:spPr bwMode="auto">
              <a:xfrm>
                <a:off x="1935163" y="2090743"/>
                <a:ext cx="11113" cy="11113"/>
              </a:xfrm>
              <a:custGeom>
                <a:avLst/>
                <a:gdLst>
                  <a:gd name="T0" fmla="*/ 0 w 7"/>
                  <a:gd name="T1" fmla="*/ 7938 h 7"/>
                  <a:gd name="T2" fmla="*/ 4763 w 7"/>
                  <a:gd name="T3" fmla="*/ 3175 h 7"/>
                  <a:gd name="T4" fmla="*/ 11113 w 7"/>
                  <a:gd name="T5" fmla="*/ 0 h 7"/>
                  <a:gd name="T6" fmla="*/ 11113 w 7"/>
                  <a:gd name="T7" fmla="*/ 7938 h 7"/>
                  <a:gd name="T8" fmla="*/ 4763 w 7"/>
                  <a:gd name="T9" fmla="*/ 11113 h 7"/>
                  <a:gd name="T10" fmla="*/ 0 w 7"/>
                  <a:gd name="T11" fmla="*/ 793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0" y="5"/>
                    </a:moveTo>
                    <a:lnTo>
                      <a:pt x="3" y="2"/>
                    </a:lnTo>
                    <a:lnTo>
                      <a:pt x="7" y="0"/>
                    </a:lnTo>
                    <a:lnTo>
                      <a:pt x="7" y="5"/>
                    </a:lnTo>
                    <a:lnTo>
                      <a:pt x="3" y="7"/>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5" name="Freeform 444"/>
              <p:cNvSpPr/>
              <p:nvPr/>
            </p:nvSpPr>
            <p:spPr bwMode="auto">
              <a:xfrm>
                <a:off x="1897063" y="2098680"/>
                <a:ext cx="19050" cy="11113"/>
              </a:xfrm>
              <a:custGeom>
                <a:avLst/>
                <a:gdLst>
                  <a:gd name="T0" fmla="*/ 0 w 12"/>
                  <a:gd name="T1" fmla="*/ 6350 h 7"/>
                  <a:gd name="T2" fmla="*/ 0 w 12"/>
                  <a:gd name="T3" fmla="*/ 3175 h 7"/>
                  <a:gd name="T4" fmla="*/ 7938 w 12"/>
                  <a:gd name="T5" fmla="*/ 0 h 7"/>
                  <a:gd name="T6" fmla="*/ 19050 w 12"/>
                  <a:gd name="T7" fmla="*/ 0 h 7"/>
                  <a:gd name="T8" fmla="*/ 19050 w 12"/>
                  <a:gd name="T9" fmla="*/ 4763 h 7"/>
                  <a:gd name="T10" fmla="*/ 6350 w 12"/>
                  <a:gd name="T11" fmla="*/ 11113 h 7"/>
                  <a:gd name="T12" fmla="*/ 0 w 12"/>
                  <a:gd name="T13" fmla="*/ 635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7">
                    <a:moveTo>
                      <a:pt x="0" y="4"/>
                    </a:moveTo>
                    <a:lnTo>
                      <a:pt x="0" y="2"/>
                    </a:lnTo>
                    <a:lnTo>
                      <a:pt x="5" y="0"/>
                    </a:lnTo>
                    <a:lnTo>
                      <a:pt x="12" y="0"/>
                    </a:lnTo>
                    <a:lnTo>
                      <a:pt x="12" y="3"/>
                    </a:lnTo>
                    <a:lnTo>
                      <a:pt x="4" y="7"/>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6" name="Freeform 445"/>
              <p:cNvSpPr/>
              <p:nvPr/>
            </p:nvSpPr>
            <p:spPr bwMode="auto">
              <a:xfrm>
                <a:off x="1827213" y="2109793"/>
                <a:ext cx="19050" cy="3175"/>
              </a:xfrm>
              <a:custGeom>
                <a:avLst/>
                <a:gdLst>
                  <a:gd name="T0" fmla="*/ 1588 w 12"/>
                  <a:gd name="T1" fmla="*/ 3175 h 2"/>
                  <a:gd name="T2" fmla="*/ 0 w 12"/>
                  <a:gd name="T3" fmla="*/ 0 h 2"/>
                  <a:gd name="T4" fmla="*/ 14288 w 12"/>
                  <a:gd name="T5" fmla="*/ 0 h 2"/>
                  <a:gd name="T6" fmla="*/ 19050 w 12"/>
                  <a:gd name="T7" fmla="*/ 3175 h 2"/>
                  <a:gd name="T8" fmla="*/ 11113 w 12"/>
                  <a:gd name="T9" fmla="*/ 3175 h 2"/>
                  <a:gd name="T10" fmla="*/ 1588 w 12"/>
                  <a:gd name="T11" fmla="*/ 3175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
                    <a:moveTo>
                      <a:pt x="1" y="2"/>
                    </a:moveTo>
                    <a:lnTo>
                      <a:pt x="0" y="0"/>
                    </a:lnTo>
                    <a:lnTo>
                      <a:pt x="9" y="0"/>
                    </a:lnTo>
                    <a:lnTo>
                      <a:pt x="12" y="2"/>
                    </a:lnTo>
                    <a:lnTo>
                      <a:pt x="7" y="2"/>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7" name="Freeform 446"/>
              <p:cNvSpPr/>
              <p:nvPr/>
            </p:nvSpPr>
            <p:spPr bwMode="auto">
              <a:xfrm>
                <a:off x="1778001" y="1870080"/>
                <a:ext cx="60325" cy="36514"/>
              </a:xfrm>
              <a:custGeom>
                <a:avLst/>
                <a:gdLst>
                  <a:gd name="T0" fmla="*/ 0 w 38"/>
                  <a:gd name="T1" fmla="*/ 15875 h 23"/>
                  <a:gd name="T2" fmla="*/ 22225 w 38"/>
                  <a:gd name="T3" fmla="*/ 23813 h 23"/>
                  <a:gd name="T4" fmla="*/ 42863 w 38"/>
                  <a:gd name="T5" fmla="*/ 36513 h 23"/>
                  <a:gd name="T6" fmla="*/ 49213 w 38"/>
                  <a:gd name="T7" fmla="*/ 34925 h 23"/>
                  <a:gd name="T8" fmla="*/ 60325 w 38"/>
                  <a:gd name="T9" fmla="*/ 11113 h 23"/>
                  <a:gd name="T10" fmla="*/ 57150 w 38"/>
                  <a:gd name="T11" fmla="*/ 7938 h 23"/>
                  <a:gd name="T12" fmla="*/ 49213 w 38"/>
                  <a:gd name="T13" fmla="*/ 4763 h 23"/>
                  <a:gd name="T14" fmla="*/ 38100 w 38"/>
                  <a:gd name="T15" fmla="*/ 0 h 23"/>
                  <a:gd name="T16" fmla="*/ 9525 w 38"/>
                  <a:gd name="T17" fmla="*/ 1588 h 23"/>
                  <a:gd name="T18" fmla="*/ 0 w 38"/>
                  <a:gd name="T19" fmla="*/ 1587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23">
                    <a:moveTo>
                      <a:pt x="0" y="10"/>
                    </a:moveTo>
                    <a:lnTo>
                      <a:pt x="14" y="15"/>
                    </a:lnTo>
                    <a:lnTo>
                      <a:pt x="27" y="23"/>
                    </a:lnTo>
                    <a:lnTo>
                      <a:pt x="31" y="22"/>
                    </a:lnTo>
                    <a:lnTo>
                      <a:pt x="38" y="7"/>
                    </a:lnTo>
                    <a:lnTo>
                      <a:pt x="36" y="5"/>
                    </a:lnTo>
                    <a:lnTo>
                      <a:pt x="31" y="3"/>
                    </a:lnTo>
                    <a:lnTo>
                      <a:pt x="24" y="0"/>
                    </a:lnTo>
                    <a:lnTo>
                      <a:pt x="6" y="1"/>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8" name="Freeform 447"/>
              <p:cNvSpPr/>
              <p:nvPr/>
            </p:nvSpPr>
            <p:spPr bwMode="auto">
              <a:xfrm>
                <a:off x="2058988" y="1847855"/>
                <a:ext cx="130175" cy="109538"/>
              </a:xfrm>
              <a:custGeom>
                <a:avLst/>
                <a:gdLst>
                  <a:gd name="T0" fmla="*/ 14288 w 82"/>
                  <a:gd name="T1" fmla="*/ 109538 h 69"/>
                  <a:gd name="T2" fmla="*/ 20638 w 82"/>
                  <a:gd name="T3" fmla="*/ 109538 h 69"/>
                  <a:gd name="T4" fmla="*/ 34925 w 82"/>
                  <a:gd name="T5" fmla="*/ 109538 h 69"/>
                  <a:gd name="T6" fmla="*/ 52388 w 82"/>
                  <a:gd name="T7" fmla="*/ 87313 h 69"/>
                  <a:gd name="T8" fmla="*/ 34925 w 82"/>
                  <a:gd name="T9" fmla="*/ 71438 h 69"/>
                  <a:gd name="T10" fmla="*/ 44450 w 82"/>
                  <a:gd name="T11" fmla="*/ 69850 h 69"/>
                  <a:gd name="T12" fmla="*/ 57150 w 82"/>
                  <a:gd name="T13" fmla="*/ 71438 h 69"/>
                  <a:gd name="T14" fmla="*/ 73025 w 82"/>
                  <a:gd name="T15" fmla="*/ 71438 h 69"/>
                  <a:gd name="T16" fmla="*/ 85725 w 82"/>
                  <a:gd name="T17" fmla="*/ 74613 h 69"/>
                  <a:gd name="T18" fmla="*/ 130175 w 82"/>
                  <a:gd name="T19" fmla="*/ 22225 h 69"/>
                  <a:gd name="T20" fmla="*/ 127000 w 82"/>
                  <a:gd name="T21" fmla="*/ 9525 h 69"/>
                  <a:gd name="T22" fmla="*/ 93663 w 82"/>
                  <a:gd name="T23" fmla="*/ 6350 h 69"/>
                  <a:gd name="T24" fmla="*/ 80963 w 82"/>
                  <a:gd name="T25" fmla="*/ 7938 h 69"/>
                  <a:gd name="T26" fmla="*/ 65088 w 82"/>
                  <a:gd name="T27" fmla="*/ 0 h 69"/>
                  <a:gd name="T28" fmla="*/ 42863 w 82"/>
                  <a:gd name="T29" fmla="*/ 4763 h 69"/>
                  <a:gd name="T30" fmla="*/ 28575 w 82"/>
                  <a:gd name="T31" fmla="*/ 1588 h 69"/>
                  <a:gd name="T32" fmla="*/ 6350 w 82"/>
                  <a:gd name="T33" fmla="*/ 9525 h 69"/>
                  <a:gd name="T34" fmla="*/ 19050 w 82"/>
                  <a:gd name="T35" fmla="*/ 19050 h 69"/>
                  <a:gd name="T36" fmla="*/ 19050 w 82"/>
                  <a:gd name="T37" fmla="*/ 22225 h 69"/>
                  <a:gd name="T38" fmla="*/ 7938 w 82"/>
                  <a:gd name="T39" fmla="*/ 20638 h 69"/>
                  <a:gd name="T40" fmla="*/ 1588 w 82"/>
                  <a:gd name="T41" fmla="*/ 22225 h 69"/>
                  <a:gd name="T42" fmla="*/ 4763 w 82"/>
                  <a:gd name="T43" fmla="*/ 63500 h 69"/>
                  <a:gd name="T44" fmla="*/ 0 w 82"/>
                  <a:gd name="T45" fmla="*/ 69850 h 69"/>
                  <a:gd name="T46" fmla="*/ 11113 w 82"/>
                  <a:gd name="T47" fmla="*/ 82550 h 69"/>
                  <a:gd name="T48" fmla="*/ 14288 w 82"/>
                  <a:gd name="T49" fmla="*/ 109538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 h="69">
                    <a:moveTo>
                      <a:pt x="9" y="69"/>
                    </a:moveTo>
                    <a:lnTo>
                      <a:pt x="13" y="69"/>
                    </a:lnTo>
                    <a:lnTo>
                      <a:pt x="22" y="69"/>
                    </a:lnTo>
                    <a:lnTo>
                      <a:pt x="33" y="55"/>
                    </a:lnTo>
                    <a:lnTo>
                      <a:pt x="22" y="45"/>
                    </a:lnTo>
                    <a:lnTo>
                      <a:pt x="28" y="44"/>
                    </a:lnTo>
                    <a:lnTo>
                      <a:pt x="36" y="45"/>
                    </a:lnTo>
                    <a:lnTo>
                      <a:pt x="46" y="45"/>
                    </a:lnTo>
                    <a:lnTo>
                      <a:pt x="54" y="47"/>
                    </a:lnTo>
                    <a:lnTo>
                      <a:pt x="82" y="14"/>
                    </a:lnTo>
                    <a:lnTo>
                      <a:pt x="80" y="6"/>
                    </a:lnTo>
                    <a:lnTo>
                      <a:pt x="59" y="4"/>
                    </a:lnTo>
                    <a:lnTo>
                      <a:pt x="51" y="5"/>
                    </a:lnTo>
                    <a:lnTo>
                      <a:pt x="41" y="0"/>
                    </a:lnTo>
                    <a:lnTo>
                      <a:pt x="27" y="3"/>
                    </a:lnTo>
                    <a:lnTo>
                      <a:pt x="18" y="1"/>
                    </a:lnTo>
                    <a:lnTo>
                      <a:pt x="4" y="6"/>
                    </a:lnTo>
                    <a:lnTo>
                      <a:pt x="12" y="12"/>
                    </a:lnTo>
                    <a:lnTo>
                      <a:pt x="12" y="14"/>
                    </a:lnTo>
                    <a:lnTo>
                      <a:pt x="5" y="13"/>
                    </a:lnTo>
                    <a:lnTo>
                      <a:pt x="1" y="14"/>
                    </a:lnTo>
                    <a:lnTo>
                      <a:pt x="3" y="40"/>
                    </a:lnTo>
                    <a:lnTo>
                      <a:pt x="0" y="44"/>
                    </a:lnTo>
                    <a:lnTo>
                      <a:pt x="7" y="52"/>
                    </a:lnTo>
                    <a:lnTo>
                      <a:pt x="9"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39" name="Freeform 448"/>
              <p:cNvSpPr/>
              <p:nvPr/>
            </p:nvSpPr>
            <p:spPr bwMode="auto">
              <a:xfrm>
                <a:off x="1976438" y="1854205"/>
                <a:ext cx="34925" cy="14288"/>
              </a:xfrm>
              <a:custGeom>
                <a:avLst/>
                <a:gdLst>
                  <a:gd name="T0" fmla="*/ 0 w 22"/>
                  <a:gd name="T1" fmla="*/ 12700 h 9"/>
                  <a:gd name="T2" fmla="*/ 14288 w 22"/>
                  <a:gd name="T3" fmla="*/ 14288 h 9"/>
                  <a:gd name="T4" fmla="*/ 26988 w 22"/>
                  <a:gd name="T5" fmla="*/ 9525 h 9"/>
                  <a:gd name="T6" fmla="*/ 34925 w 22"/>
                  <a:gd name="T7" fmla="*/ 1588 h 9"/>
                  <a:gd name="T8" fmla="*/ 30163 w 22"/>
                  <a:gd name="T9" fmla="*/ 0 h 9"/>
                  <a:gd name="T10" fmla="*/ 14288 w 22"/>
                  <a:gd name="T11" fmla="*/ 0 h 9"/>
                  <a:gd name="T12" fmla="*/ 0 w 22"/>
                  <a:gd name="T13" fmla="*/ 6350 h 9"/>
                  <a:gd name="T14" fmla="*/ 0 w 22"/>
                  <a:gd name="T15" fmla="*/ 1270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9">
                    <a:moveTo>
                      <a:pt x="0" y="8"/>
                    </a:moveTo>
                    <a:lnTo>
                      <a:pt x="9" y="9"/>
                    </a:lnTo>
                    <a:lnTo>
                      <a:pt x="17" y="6"/>
                    </a:lnTo>
                    <a:lnTo>
                      <a:pt x="22" y="1"/>
                    </a:lnTo>
                    <a:lnTo>
                      <a:pt x="19" y="0"/>
                    </a:lnTo>
                    <a:lnTo>
                      <a:pt x="9" y="0"/>
                    </a:lnTo>
                    <a:lnTo>
                      <a:pt x="0" y="4"/>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0" name="Freeform 449"/>
              <p:cNvSpPr/>
              <p:nvPr/>
            </p:nvSpPr>
            <p:spPr bwMode="auto">
              <a:xfrm>
                <a:off x="2025651" y="1903418"/>
                <a:ext cx="15875" cy="11113"/>
              </a:xfrm>
              <a:custGeom>
                <a:avLst/>
                <a:gdLst>
                  <a:gd name="T0" fmla="*/ 11113 w 10"/>
                  <a:gd name="T1" fmla="*/ 11113 h 7"/>
                  <a:gd name="T2" fmla="*/ 1588 w 10"/>
                  <a:gd name="T3" fmla="*/ 9525 h 7"/>
                  <a:gd name="T4" fmla="*/ 0 w 10"/>
                  <a:gd name="T5" fmla="*/ 1588 h 7"/>
                  <a:gd name="T6" fmla="*/ 4763 w 10"/>
                  <a:gd name="T7" fmla="*/ 0 h 7"/>
                  <a:gd name="T8" fmla="*/ 15875 w 10"/>
                  <a:gd name="T9" fmla="*/ 4763 h 7"/>
                  <a:gd name="T10" fmla="*/ 11113 w 10"/>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7" y="7"/>
                    </a:moveTo>
                    <a:lnTo>
                      <a:pt x="1" y="6"/>
                    </a:lnTo>
                    <a:lnTo>
                      <a:pt x="0" y="1"/>
                    </a:lnTo>
                    <a:lnTo>
                      <a:pt x="3" y="0"/>
                    </a:lnTo>
                    <a:lnTo>
                      <a:pt x="10" y="3"/>
                    </a:ln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1" name="Freeform 450"/>
              <p:cNvSpPr/>
              <p:nvPr/>
            </p:nvSpPr>
            <p:spPr bwMode="auto">
              <a:xfrm>
                <a:off x="2057400" y="1822455"/>
                <a:ext cx="9525" cy="7938"/>
              </a:xfrm>
              <a:custGeom>
                <a:avLst/>
                <a:gdLst>
                  <a:gd name="T0" fmla="*/ 6350 w 6"/>
                  <a:gd name="T1" fmla="*/ 7938 h 5"/>
                  <a:gd name="T2" fmla="*/ 0 w 6"/>
                  <a:gd name="T3" fmla="*/ 3175 h 5"/>
                  <a:gd name="T4" fmla="*/ 3175 w 6"/>
                  <a:gd name="T5" fmla="*/ 0 h 5"/>
                  <a:gd name="T6" fmla="*/ 9525 w 6"/>
                  <a:gd name="T7" fmla="*/ 3175 h 5"/>
                  <a:gd name="T8" fmla="*/ 6350 w 6"/>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4" y="5"/>
                    </a:moveTo>
                    <a:lnTo>
                      <a:pt x="0" y="2"/>
                    </a:lnTo>
                    <a:lnTo>
                      <a:pt x="2" y="0"/>
                    </a:lnTo>
                    <a:lnTo>
                      <a:pt x="6" y="2"/>
                    </a:lnTo>
                    <a:lnTo>
                      <a:pt x="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2" name="Freeform 451"/>
              <p:cNvSpPr/>
              <p:nvPr/>
            </p:nvSpPr>
            <p:spPr bwMode="auto">
              <a:xfrm>
                <a:off x="2197101" y="1863730"/>
                <a:ext cx="692150" cy="585789"/>
              </a:xfrm>
              <a:custGeom>
                <a:avLst/>
                <a:gdLst>
                  <a:gd name="T0" fmla="*/ 44450 w 436"/>
                  <a:gd name="T1" fmla="*/ 19050 h 369"/>
                  <a:gd name="T2" fmla="*/ 1588 w 436"/>
                  <a:gd name="T3" fmla="*/ 73025 h 369"/>
                  <a:gd name="T4" fmla="*/ 9525 w 436"/>
                  <a:gd name="T5" fmla="*/ 122238 h 369"/>
                  <a:gd name="T6" fmla="*/ 42863 w 436"/>
                  <a:gd name="T7" fmla="*/ 136525 h 369"/>
                  <a:gd name="T8" fmla="*/ 44450 w 436"/>
                  <a:gd name="T9" fmla="*/ 161925 h 369"/>
                  <a:gd name="T10" fmla="*/ 95250 w 436"/>
                  <a:gd name="T11" fmla="*/ 176213 h 369"/>
                  <a:gd name="T12" fmla="*/ 168275 w 436"/>
                  <a:gd name="T13" fmla="*/ 187325 h 369"/>
                  <a:gd name="T14" fmla="*/ 177800 w 436"/>
                  <a:gd name="T15" fmla="*/ 174625 h 369"/>
                  <a:gd name="T16" fmla="*/ 222250 w 436"/>
                  <a:gd name="T17" fmla="*/ 184150 h 369"/>
                  <a:gd name="T18" fmla="*/ 276225 w 436"/>
                  <a:gd name="T19" fmla="*/ 174625 h 369"/>
                  <a:gd name="T20" fmla="*/ 288925 w 436"/>
                  <a:gd name="T21" fmla="*/ 165100 h 369"/>
                  <a:gd name="T22" fmla="*/ 346075 w 436"/>
                  <a:gd name="T23" fmla="*/ 215900 h 369"/>
                  <a:gd name="T24" fmla="*/ 344488 w 436"/>
                  <a:gd name="T25" fmla="*/ 233363 h 369"/>
                  <a:gd name="T26" fmla="*/ 390525 w 436"/>
                  <a:gd name="T27" fmla="*/ 242888 h 369"/>
                  <a:gd name="T28" fmla="*/ 423863 w 436"/>
                  <a:gd name="T29" fmla="*/ 284163 h 369"/>
                  <a:gd name="T30" fmla="*/ 374650 w 436"/>
                  <a:gd name="T31" fmla="*/ 363538 h 369"/>
                  <a:gd name="T32" fmla="*/ 330200 w 436"/>
                  <a:gd name="T33" fmla="*/ 401638 h 369"/>
                  <a:gd name="T34" fmla="*/ 282575 w 436"/>
                  <a:gd name="T35" fmla="*/ 420688 h 369"/>
                  <a:gd name="T36" fmla="*/ 349250 w 436"/>
                  <a:gd name="T37" fmla="*/ 436563 h 369"/>
                  <a:gd name="T38" fmla="*/ 384175 w 436"/>
                  <a:gd name="T39" fmla="*/ 446088 h 369"/>
                  <a:gd name="T40" fmla="*/ 444500 w 436"/>
                  <a:gd name="T41" fmla="*/ 498475 h 369"/>
                  <a:gd name="T42" fmla="*/ 482600 w 436"/>
                  <a:gd name="T43" fmla="*/ 534988 h 369"/>
                  <a:gd name="T44" fmla="*/ 566738 w 436"/>
                  <a:gd name="T45" fmla="*/ 585788 h 369"/>
                  <a:gd name="T46" fmla="*/ 504825 w 436"/>
                  <a:gd name="T47" fmla="*/ 492125 h 369"/>
                  <a:gd name="T48" fmla="*/ 547688 w 436"/>
                  <a:gd name="T49" fmla="*/ 509588 h 369"/>
                  <a:gd name="T50" fmla="*/ 606425 w 436"/>
                  <a:gd name="T51" fmla="*/ 533400 h 369"/>
                  <a:gd name="T52" fmla="*/ 620713 w 436"/>
                  <a:gd name="T53" fmla="*/ 490538 h 369"/>
                  <a:gd name="T54" fmla="*/ 582613 w 436"/>
                  <a:gd name="T55" fmla="*/ 428625 h 369"/>
                  <a:gd name="T56" fmla="*/ 519113 w 436"/>
                  <a:gd name="T57" fmla="*/ 363538 h 369"/>
                  <a:gd name="T58" fmla="*/ 536575 w 436"/>
                  <a:gd name="T59" fmla="*/ 330200 h 369"/>
                  <a:gd name="T60" fmla="*/ 603250 w 436"/>
                  <a:gd name="T61" fmla="*/ 357188 h 369"/>
                  <a:gd name="T62" fmla="*/ 641350 w 436"/>
                  <a:gd name="T63" fmla="*/ 422275 h 369"/>
                  <a:gd name="T64" fmla="*/ 671513 w 436"/>
                  <a:gd name="T65" fmla="*/ 371475 h 369"/>
                  <a:gd name="T66" fmla="*/ 684213 w 436"/>
                  <a:gd name="T67" fmla="*/ 303213 h 369"/>
                  <a:gd name="T68" fmla="*/ 644525 w 436"/>
                  <a:gd name="T69" fmla="*/ 292100 h 369"/>
                  <a:gd name="T70" fmla="*/ 600075 w 436"/>
                  <a:gd name="T71" fmla="*/ 266700 h 369"/>
                  <a:gd name="T72" fmla="*/ 500063 w 436"/>
                  <a:gd name="T73" fmla="*/ 234950 h 369"/>
                  <a:gd name="T74" fmla="*/ 561975 w 436"/>
                  <a:gd name="T75" fmla="*/ 217488 h 369"/>
                  <a:gd name="T76" fmla="*/ 552450 w 436"/>
                  <a:gd name="T77" fmla="*/ 188913 h 369"/>
                  <a:gd name="T78" fmla="*/ 482600 w 436"/>
                  <a:gd name="T79" fmla="*/ 179388 h 369"/>
                  <a:gd name="T80" fmla="*/ 458788 w 436"/>
                  <a:gd name="T81" fmla="*/ 166688 h 369"/>
                  <a:gd name="T82" fmla="*/ 438150 w 436"/>
                  <a:gd name="T83" fmla="*/ 152400 h 369"/>
                  <a:gd name="T84" fmla="*/ 420688 w 436"/>
                  <a:gd name="T85" fmla="*/ 109538 h 369"/>
                  <a:gd name="T86" fmla="*/ 388938 w 436"/>
                  <a:gd name="T87" fmla="*/ 120650 h 369"/>
                  <a:gd name="T88" fmla="*/ 368300 w 436"/>
                  <a:gd name="T89" fmla="*/ 106363 h 369"/>
                  <a:gd name="T90" fmla="*/ 363538 w 436"/>
                  <a:gd name="T91" fmla="*/ 71438 h 369"/>
                  <a:gd name="T92" fmla="*/ 279400 w 436"/>
                  <a:gd name="T93" fmla="*/ 69850 h 369"/>
                  <a:gd name="T94" fmla="*/ 271463 w 436"/>
                  <a:gd name="T95" fmla="*/ 95250 h 369"/>
                  <a:gd name="T96" fmla="*/ 230188 w 436"/>
                  <a:gd name="T97" fmla="*/ 88900 h 369"/>
                  <a:gd name="T98" fmla="*/ 227013 w 436"/>
                  <a:gd name="T99" fmla="*/ 44450 h 369"/>
                  <a:gd name="T100" fmla="*/ 190500 w 436"/>
                  <a:gd name="T101" fmla="*/ 4763 h 369"/>
                  <a:gd name="T102" fmla="*/ 139700 w 436"/>
                  <a:gd name="T103" fmla="*/ 34925 h 369"/>
                  <a:gd name="T104" fmla="*/ 123825 w 436"/>
                  <a:gd name="T105" fmla="*/ 77788 h 369"/>
                  <a:gd name="T106" fmla="*/ 112713 w 436"/>
                  <a:gd name="T107" fmla="*/ 130175 h 369"/>
                  <a:gd name="T108" fmla="*/ 112713 w 436"/>
                  <a:gd name="T109" fmla="*/ 28575 h 3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6" h="369">
                    <a:moveTo>
                      <a:pt x="76" y="3"/>
                    </a:moveTo>
                    <a:lnTo>
                      <a:pt x="66" y="2"/>
                    </a:lnTo>
                    <a:lnTo>
                      <a:pt x="60" y="0"/>
                    </a:lnTo>
                    <a:lnTo>
                      <a:pt x="47" y="0"/>
                    </a:lnTo>
                    <a:lnTo>
                      <a:pt x="28" y="12"/>
                    </a:lnTo>
                    <a:lnTo>
                      <a:pt x="25" y="13"/>
                    </a:lnTo>
                    <a:lnTo>
                      <a:pt x="13" y="25"/>
                    </a:lnTo>
                    <a:lnTo>
                      <a:pt x="13" y="36"/>
                    </a:lnTo>
                    <a:lnTo>
                      <a:pt x="4" y="42"/>
                    </a:lnTo>
                    <a:lnTo>
                      <a:pt x="1" y="46"/>
                    </a:lnTo>
                    <a:lnTo>
                      <a:pt x="6" y="51"/>
                    </a:lnTo>
                    <a:lnTo>
                      <a:pt x="2" y="56"/>
                    </a:lnTo>
                    <a:lnTo>
                      <a:pt x="4" y="63"/>
                    </a:lnTo>
                    <a:lnTo>
                      <a:pt x="0" y="69"/>
                    </a:lnTo>
                    <a:lnTo>
                      <a:pt x="6" y="77"/>
                    </a:lnTo>
                    <a:lnTo>
                      <a:pt x="27" y="81"/>
                    </a:lnTo>
                    <a:lnTo>
                      <a:pt x="41" y="83"/>
                    </a:lnTo>
                    <a:lnTo>
                      <a:pt x="43" y="88"/>
                    </a:lnTo>
                    <a:lnTo>
                      <a:pt x="34" y="86"/>
                    </a:lnTo>
                    <a:lnTo>
                      <a:pt x="27" y="86"/>
                    </a:lnTo>
                    <a:lnTo>
                      <a:pt x="16" y="83"/>
                    </a:lnTo>
                    <a:lnTo>
                      <a:pt x="9" y="85"/>
                    </a:lnTo>
                    <a:lnTo>
                      <a:pt x="11" y="92"/>
                    </a:lnTo>
                    <a:lnTo>
                      <a:pt x="18" y="96"/>
                    </a:lnTo>
                    <a:lnTo>
                      <a:pt x="28" y="102"/>
                    </a:lnTo>
                    <a:lnTo>
                      <a:pt x="36" y="110"/>
                    </a:lnTo>
                    <a:lnTo>
                      <a:pt x="43" y="110"/>
                    </a:lnTo>
                    <a:lnTo>
                      <a:pt x="52" y="102"/>
                    </a:lnTo>
                    <a:lnTo>
                      <a:pt x="58" y="104"/>
                    </a:lnTo>
                    <a:lnTo>
                      <a:pt x="60" y="111"/>
                    </a:lnTo>
                    <a:lnTo>
                      <a:pt x="67" y="114"/>
                    </a:lnTo>
                    <a:lnTo>
                      <a:pt x="79" y="113"/>
                    </a:lnTo>
                    <a:lnTo>
                      <a:pt x="89" y="113"/>
                    </a:lnTo>
                    <a:lnTo>
                      <a:pt x="99" y="116"/>
                    </a:lnTo>
                    <a:lnTo>
                      <a:pt x="106" y="118"/>
                    </a:lnTo>
                    <a:lnTo>
                      <a:pt x="113" y="119"/>
                    </a:lnTo>
                    <a:lnTo>
                      <a:pt x="122" y="122"/>
                    </a:lnTo>
                    <a:lnTo>
                      <a:pt x="122" y="118"/>
                    </a:lnTo>
                    <a:lnTo>
                      <a:pt x="115" y="114"/>
                    </a:lnTo>
                    <a:lnTo>
                      <a:pt x="112" y="110"/>
                    </a:lnTo>
                    <a:lnTo>
                      <a:pt x="115" y="109"/>
                    </a:lnTo>
                    <a:lnTo>
                      <a:pt x="122" y="111"/>
                    </a:lnTo>
                    <a:lnTo>
                      <a:pt x="127" y="115"/>
                    </a:lnTo>
                    <a:lnTo>
                      <a:pt x="137" y="119"/>
                    </a:lnTo>
                    <a:lnTo>
                      <a:pt x="140" y="116"/>
                    </a:lnTo>
                    <a:lnTo>
                      <a:pt x="137" y="114"/>
                    </a:lnTo>
                    <a:lnTo>
                      <a:pt x="146" y="111"/>
                    </a:lnTo>
                    <a:lnTo>
                      <a:pt x="158" y="116"/>
                    </a:lnTo>
                    <a:lnTo>
                      <a:pt x="171" y="116"/>
                    </a:lnTo>
                    <a:lnTo>
                      <a:pt x="174" y="110"/>
                    </a:lnTo>
                    <a:lnTo>
                      <a:pt x="162" y="102"/>
                    </a:lnTo>
                    <a:lnTo>
                      <a:pt x="162" y="100"/>
                    </a:lnTo>
                    <a:lnTo>
                      <a:pt x="171" y="97"/>
                    </a:lnTo>
                    <a:lnTo>
                      <a:pt x="177" y="102"/>
                    </a:lnTo>
                    <a:lnTo>
                      <a:pt x="182" y="104"/>
                    </a:lnTo>
                    <a:lnTo>
                      <a:pt x="191" y="110"/>
                    </a:lnTo>
                    <a:lnTo>
                      <a:pt x="190" y="119"/>
                    </a:lnTo>
                    <a:lnTo>
                      <a:pt x="196" y="122"/>
                    </a:lnTo>
                    <a:lnTo>
                      <a:pt x="201" y="129"/>
                    </a:lnTo>
                    <a:lnTo>
                      <a:pt x="218" y="136"/>
                    </a:lnTo>
                    <a:lnTo>
                      <a:pt x="219" y="138"/>
                    </a:lnTo>
                    <a:lnTo>
                      <a:pt x="201" y="143"/>
                    </a:lnTo>
                    <a:lnTo>
                      <a:pt x="201" y="150"/>
                    </a:lnTo>
                    <a:lnTo>
                      <a:pt x="209" y="150"/>
                    </a:lnTo>
                    <a:lnTo>
                      <a:pt x="217" y="147"/>
                    </a:lnTo>
                    <a:lnTo>
                      <a:pt x="227" y="142"/>
                    </a:lnTo>
                    <a:lnTo>
                      <a:pt x="233" y="142"/>
                    </a:lnTo>
                    <a:lnTo>
                      <a:pt x="229" y="146"/>
                    </a:lnTo>
                    <a:lnTo>
                      <a:pt x="237" y="153"/>
                    </a:lnTo>
                    <a:lnTo>
                      <a:pt x="246" y="153"/>
                    </a:lnTo>
                    <a:lnTo>
                      <a:pt x="250" y="160"/>
                    </a:lnTo>
                    <a:lnTo>
                      <a:pt x="260" y="166"/>
                    </a:lnTo>
                    <a:lnTo>
                      <a:pt x="262" y="171"/>
                    </a:lnTo>
                    <a:lnTo>
                      <a:pt x="264" y="176"/>
                    </a:lnTo>
                    <a:lnTo>
                      <a:pt x="267" y="179"/>
                    </a:lnTo>
                    <a:lnTo>
                      <a:pt x="267" y="193"/>
                    </a:lnTo>
                    <a:lnTo>
                      <a:pt x="260" y="193"/>
                    </a:lnTo>
                    <a:lnTo>
                      <a:pt x="255" y="202"/>
                    </a:lnTo>
                    <a:lnTo>
                      <a:pt x="233" y="217"/>
                    </a:lnTo>
                    <a:lnTo>
                      <a:pt x="236" y="229"/>
                    </a:lnTo>
                    <a:lnTo>
                      <a:pt x="247" y="238"/>
                    </a:lnTo>
                    <a:lnTo>
                      <a:pt x="247" y="248"/>
                    </a:lnTo>
                    <a:lnTo>
                      <a:pt x="239" y="244"/>
                    </a:lnTo>
                    <a:lnTo>
                      <a:pt x="225" y="252"/>
                    </a:lnTo>
                    <a:lnTo>
                      <a:pt x="208" y="253"/>
                    </a:lnTo>
                    <a:lnTo>
                      <a:pt x="201" y="249"/>
                    </a:lnTo>
                    <a:lnTo>
                      <a:pt x="194" y="245"/>
                    </a:lnTo>
                    <a:lnTo>
                      <a:pt x="188" y="250"/>
                    </a:lnTo>
                    <a:lnTo>
                      <a:pt x="188" y="257"/>
                    </a:lnTo>
                    <a:lnTo>
                      <a:pt x="178" y="265"/>
                    </a:lnTo>
                    <a:lnTo>
                      <a:pt x="178" y="279"/>
                    </a:lnTo>
                    <a:lnTo>
                      <a:pt x="191" y="289"/>
                    </a:lnTo>
                    <a:lnTo>
                      <a:pt x="206" y="289"/>
                    </a:lnTo>
                    <a:lnTo>
                      <a:pt x="215" y="276"/>
                    </a:lnTo>
                    <a:lnTo>
                      <a:pt x="220" y="275"/>
                    </a:lnTo>
                    <a:lnTo>
                      <a:pt x="232" y="288"/>
                    </a:lnTo>
                    <a:lnTo>
                      <a:pt x="234" y="282"/>
                    </a:lnTo>
                    <a:lnTo>
                      <a:pt x="233" y="275"/>
                    </a:lnTo>
                    <a:lnTo>
                      <a:pt x="241" y="276"/>
                    </a:lnTo>
                    <a:lnTo>
                      <a:pt x="242" y="281"/>
                    </a:lnTo>
                    <a:lnTo>
                      <a:pt x="255" y="281"/>
                    </a:lnTo>
                    <a:lnTo>
                      <a:pt x="257" y="295"/>
                    </a:lnTo>
                    <a:lnTo>
                      <a:pt x="269" y="305"/>
                    </a:lnTo>
                    <a:lnTo>
                      <a:pt x="279" y="307"/>
                    </a:lnTo>
                    <a:lnTo>
                      <a:pt x="280" y="314"/>
                    </a:lnTo>
                    <a:lnTo>
                      <a:pt x="274" y="316"/>
                    </a:lnTo>
                    <a:lnTo>
                      <a:pt x="276" y="325"/>
                    </a:lnTo>
                    <a:lnTo>
                      <a:pt x="283" y="327"/>
                    </a:lnTo>
                    <a:lnTo>
                      <a:pt x="297" y="340"/>
                    </a:lnTo>
                    <a:lnTo>
                      <a:pt x="304" y="337"/>
                    </a:lnTo>
                    <a:lnTo>
                      <a:pt x="312" y="340"/>
                    </a:lnTo>
                    <a:lnTo>
                      <a:pt x="311" y="351"/>
                    </a:lnTo>
                    <a:lnTo>
                      <a:pt x="324" y="360"/>
                    </a:lnTo>
                    <a:lnTo>
                      <a:pt x="333" y="360"/>
                    </a:lnTo>
                    <a:lnTo>
                      <a:pt x="357" y="369"/>
                    </a:lnTo>
                    <a:lnTo>
                      <a:pt x="366" y="367"/>
                    </a:lnTo>
                    <a:lnTo>
                      <a:pt x="359" y="354"/>
                    </a:lnTo>
                    <a:lnTo>
                      <a:pt x="344" y="344"/>
                    </a:lnTo>
                    <a:lnTo>
                      <a:pt x="335" y="331"/>
                    </a:lnTo>
                    <a:lnTo>
                      <a:pt x="318" y="310"/>
                    </a:lnTo>
                    <a:lnTo>
                      <a:pt x="320" y="303"/>
                    </a:lnTo>
                    <a:lnTo>
                      <a:pt x="325" y="302"/>
                    </a:lnTo>
                    <a:lnTo>
                      <a:pt x="334" y="312"/>
                    </a:lnTo>
                    <a:lnTo>
                      <a:pt x="339" y="312"/>
                    </a:lnTo>
                    <a:lnTo>
                      <a:pt x="345" y="321"/>
                    </a:lnTo>
                    <a:lnTo>
                      <a:pt x="354" y="318"/>
                    </a:lnTo>
                    <a:lnTo>
                      <a:pt x="366" y="331"/>
                    </a:lnTo>
                    <a:lnTo>
                      <a:pt x="376" y="346"/>
                    </a:lnTo>
                    <a:lnTo>
                      <a:pt x="382" y="345"/>
                    </a:lnTo>
                    <a:lnTo>
                      <a:pt x="382" y="336"/>
                    </a:lnTo>
                    <a:lnTo>
                      <a:pt x="386" y="328"/>
                    </a:lnTo>
                    <a:lnTo>
                      <a:pt x="378" y="321"/>
                    </a:lnTo>
                    <a:lnTo>
                      <a:pt x="381" y="317"/>
                    </a:lnTo>
                    <a:lnTo>
                      <a:pt x="391" y="318"/>
                    </a:lnTo>
                    <a:lnTo>
                      <a:pt x="391" y="309"/>
                    </a:lnTo>
                    <a:lnTo>
                      <a:pt x="383" y="299"/>
                    </a:lnTo>
                    <a:lnTo>
                      <a:pt x="383" y="294"/>
                    </a:lnTo>
                    <a:lnTo>
                      <a:pt x="378" y="290"/>
                    </a:lnTo>
                    <a:lnTo>
                      <a:pt x="378" y="285"/>
                    </a:lnTo>
                    <a:lnTo>
                      <a:pt x="367" y="270"/>
                    </a:lnTo>
                    <a:lnTo>
                      <a:pt x="359" y="267"/>
                    </a:lnTo>
                    <a:lnTo>
                      <a:pt x="348" y="253"/>
                    </a:lnTo>
                    <a:lnTo>
                      <a:pt x="344" y="247"/>
                    </a:lnTo>
                    <a:lnTo>
                      <a:pt x="338" y="242"/>
                    </a:lnTo>
                    <a:lnTo>
                      <a:pt x="327" y="229"/>
                    </a:lnTo>
                    <a:lnTo>
                      <a:pt x="330" y="221"/>
                    </a:lnTo>
                    <a:lnTo>
                      <a:pt x="340" y="230"/>
                    </a:lnTo>
                    <a:lnTo>
                      <a:pt x="347" y="226"/>
                    </a:lnTo>
                    <a:lnTo>
                      <a:pt x="344" y="220"/>
                    </a:lnTo>
                    <a:lnTo>
                      <a:pt x="338" y="208"/>
                    </a:lnTo>
                    <a:lnTo>
                      <a:pt x="352" y="202"/>
                    </a:lnTo>
                    <a:lnTo>
                      <a:pt x="362" y="213"/>
                    </a:lnTo>
                    <a:lnTo>
                      <a:pt x="366" y="220"/>
                    </a:lnTo>
                    <a:lnTo>
                      <a:pt x="378" y="220"/>
                    </a:lnTo>
                    <a:lnTo>
                      <a:pt x="380" y="225"/>
                    </a:lnTo>
                    <a:lnTo>
                      <a:pt x="373" y="236"/>
                    </a:lnTo>
                    <a:lnTo>
                      <a:pt x="383" y="250"/>
                    </a:lnTo>
                    <a:lnTo>
                      <a:pt x="390" y="256"/>
                    </a:lnTo>
                    <a:lnTo>
                      <a:pt x="396" y="257"/>
                    </a:lnTo>
                    <a:lnTo>
                      <a:pt x="404" y="266"/>
                    </a:lnTo>
                    <a:lnTo>
                      <a:pt x="408" y="257"/>
                    </a:lnTo>
                    <a:lnTo>
                      <a:pt x="404" y="243"/>
                    </a:lnTo>
                    <a:lnTo>
                      <a:pt x="404" y="234"/>
                    </a:lnTo>
                    <a:lnTo>
                      <a:pt x="412" y="242"/>
                    </a:lnTo>
                    <a:lnTo>
                      <a:pt x="423" y="234"/>
                    </a:lnTo>
                    <a:lnTo>
                      <a:pt x="420" y="212"/>
                    </a:lnTo>
                    <a:lnTo>
                      <a:pt x="433" y="211"/>
                    </a:lnTo>
                    <a:lnTo>
                      <a:pt x="436" y="197"/>
                    </a:lnTo>
                    <a:lnTo>
                      <a:pt x="429" y="194"/>
                    </a:lnTo>
                    <a:lnTo>
                      <a:pt x="431" y="191"/>
                    </a:lnTo>
                    <a:lnTo>
                      <a:pt x="423" y="188"/>
                    </a:lnTo>
                    <a:lnTo>
                      <a:pt x="408" y="196"/>
                    </a:lnTo>
                    <a:lnTo>
                      <a:pt x="406" y="192"/>
                    </a:lnTo>
                    <a:lnTo>
                      <a:pt x="410" y="189"/>
                    </a:lnTo>
                    <a:lnTo>
                      <a:pt x="406" y="184"/>
                    </a:lnTo>
                    <a:lnTo>
                      <a:pt x="390" y="187"/>
                    </a:lnTo>
                    <a:lnTo>
                      <a:pt x="391" y="178"/>
                    </a:lnTo>
                    <a:lnTo>
                      <a:pt x="385" y="174"/>
                    </a:lnTo>
                    <a:lnTo>
                      <a:pt x="378" y="173"/>
                    </a:lnTo>
                    <a:lnTo>
                      <a:pt x="378" y="168"/>
                    </a:lnTo>
                    <a:lnTo>
                      <a:pt x="367" y="169"/>
                    </a:lnTo>
                    <a:lnTo>
                      <a:pt x="358" y="173"/>
                    </a:lnTo>
                    <a:lnTo>
                      <a:pt x="349" y="160"/>
                    </a:lnTo>
                    <a:lnTo>
                      <a:pt x="335" y="152"/>
                    </a:lnTo>
                    <a:lnTo>
                      <a:pt x="315" y="148"/>
                    </a:lnTo>
                    <a:lnTo>
                      <a:pt x="317" y="143"/>
                    </a:lnTo>
                    <a:lnTo>
                      <a:pt x="336" y="147"/>
                    </a:lnTo>
                    <a:lnTo>
                      <a:pt x="336" y="142"/>
                    </a:lnTo>
                    <a:lnTo>
                      <a:pt x="330" y="138"/>
                    </a:lnTo>
                    <a:lnTo>
                      <a:pt x="354" y="137"/>
                    </a:lnTo>
                    <a:lnTo>
                      <a:pt x="352" y="133"/>
                    </a:lnTo>
                    <a:lnTo>
                      <a:pt x="331" y="128"/>
                    </a:lnTo>
                    <a:lnTo>
                      <a:pt x="338" y="124"/>
                    </a:lnTo>
                    <a:lnTo>
                      <a:pt x="344" y="124"/>
                    </a:lnTo>
                    <a:lnTo>
                      <a:pt x="348" y="119"/>
                    </a:lnTo>
                    <a:lnTo>
                      <a:pt x="334" y="110"/>
                    </a:lnTo>
                    <a:lnTo>
                      <a:pt x="327" y="116"/>
                    </a:lnTo>
                    <a:lnTo>
                      <a:pt x="317" y="119"/>
                    </a:lnTo>
                    <a:lnTo>
                      <a:pt x="317" y="115"/>
                    </a:lnTo>
                    <a:lnTo>
                      <a:pt x="304" y="113"/>
                    </a:lnTo>
                    <a:lnTo>
                      <a:pt x="317" y="110"/>
                    </a:lnTo>
                    <a:lnTo>
                      <a:pt x="327" y="101"/>
                    </a:lnTo>
                    <a:lnTo>
                      <a:pt x="311" y="95"/>
                    </a:lnTo>
                    <a:lnTo>
                      <a:pt x="298" y="95"/>
                    </a:lnTo>
                    <a:lnTo>
                      <a:pt x="289" y="105"/>
                    </a:lnTo>
                    <a:lnTo>
                      <a:pt x="283" y="104"/>
                    </a:lnTo>
                    <a:lnTo>
                      <a:pt x="285" y="99"/>
                    </a:lnTo>
                    <a:lnTo>
                      <a:pt x="290" y="95"/>
                    </a:lnTo>
                    <a:lnTo>
                      <a:pt x="289" y="92"/>
                    </a:lnTo>
                    <a:lnTo>
                      <a:pt x="276" y="96"/>
                    </a:lnTo>
                    <a:lnTo>
                      <a:pt x="273" y="92"/>
                    </a:lnTo>
                    <a:lnTo>
                      <a:pt x="289" y="86"/>
                    </a:lnTo>
                    <a:lnTo>
                      <a:pt x="287" y="74"/>
                    </a:lnTo>
                    <a:lnTo>
                      <a:pt x="278" y="69"/>
                    </a:lnTo>
                    <a:lnTo>
                      <a:pt x="265" y="69"/>
                    </a:lnTo>
                    <a:lnTo>
                      <a:pt x="264" y="76"/>
                    </a:lnTo>
                    <a:lnTo>
                      <a:pt x="257" y="79"/>
                    </a:lnTo>
                    <a:lnTo>
                      <a:pt x="252" y="77"/>
                    </a:lnTo>
                    <a:lnTo>
                      <a:pt x="248" y="79"/>
                    </a:lnTo>
                    <a:lnTo>
                      <a:pt x="245" y="76"/>
                    </a:lnTo>
                    <a:lnTo>
                      <a:pt x="248" y="69"/>
                    </a:lnTo>
                    <a:lnTo>
                      <a:pt x="242" y="68"/>
                    </a:lnTo>
                    <a:lnTo>
                      <a:pt x="237" y="76"/>
                    </a:lnTo>
                    <a:lnTo>
                      <a:pt x="231" y="74"/>
                    </a:lnTo>
                    <a:lnTo>
                      <a:pt x="232" y="67"/>
                    </a:lnTo>
                    <a:lnTo>
                      <a:pt x="242" y="58"/>
                    </a:lnTo>
                    <a:lnTo>
                      <a:pt x="237" y="55"/>
                    </a:lnTo>
                    <a:lnTo>
                      <a:pt x="228" y="62"/>
                    </a:lnTo>
                    <a:lnTo>
                      <a:pt x="223" y="55"/>
                    </a:lnTo>
                    <a:lnTo>
                      <a:pt x="229" y="45"/>
                    </a:lnTo>
                    <a:lnTo>
                      <a:pt x="215" y="40"/>
                    </a:lnTo>
                    <a:lnTo>
                      <a:pt x="208" y="40"/>
                    </a:lnTo>
                    <a:lnTo>
                      <a:pt x="201" y="39"/>
                    </a:lnTo>
                    <a:lnTo>
                      <a:pt x="182" y="39"/>
                    </a:lnTo>
                    <a:lnTo>
                      <a:pt x="176" y="44"/>
                    </a:lnTo>
                    <a:lnTo>
                      <a:pt x="187" y="48"/>
                    </a:lnTo>
                    <a:lnTo>
                      <a:pt x="186" y="51"/>
                    </a:lnTo>
                    <a:lnTo>
                      <a:pt x="181" y="51"/>
                    </a:lnTo>
                    <a:lnTo>
                      <a:pt x="178" y="60"/>
                    </a:lnTo>
                    <a:lnTo>
                      <a:pt x="171" y="60"/>
                    </a:lnTo>
                    <a:lnTo>
                      <a:pt x="166" y="54"/>
                    </a:lnTo>
                    <a:lnTo>
                      <a:pt x="164" y="49"/>
                    </a:lnTo>
                    <a:lnTo>
                      <a:pt x="154" y="49"/>
                    </a:lnTo>
                    <a:lnTo>
                      <a:pt x="146" y="51"/>
                    </a:lnTo>
                    <a:lnTo>
                      <a:pt x="145" y="56"/>
                    </a:lnTo>
                    <a:lnTo>
                      <a:pt x="139" y="58"/>
                    </a:lnTo>
                    <a:lnTo>
                      <a:pt x="141" y="42"/>
                    </a:lnTo>
                    <a:lnTo>
                      <a:pt x="146" y="39"/>
                    </a:lnTo>
                    <a:lnTo>
                      <a:pt x="145" y="32"/>
                    </a:lnTo>
                    <a:lnTo>
                      <a:pt x="143" y="28"/>
                    </a:lnTo>
                    <a:lnTo>
                      <a:pt x="141" y="18"/>
                    </a:lnTo>
                    <a:lnTo>
                      <a:pt x="134" y="12"/>
                    </a:lnTo>
                    <a:lnTo>
                      <a:pt x="134" y="7"/>
                    </a:lnTo>
                    <a:lnTo>
                      <a:pt x="129" y="3"/>
                    </a:lnTo>
                    <a:lnTo>
                      <a:pt x="120" y="3"/>
                    </a:lnTo>
                    <a:lnTo>
                      <a:pt x="95" y="11"/>
                    </a:lnTo>
                    <a:lnTo>
                      <a:pt x="95" y="17"/>
                    </a:lnTo>
                    <a:lnTo>
                      <a:pt x="90" y="14"/>
                    </a:lnTo>
                    <a:lnTo>
                      <a:pt x="81" y="18"/>
                    </a:lnTo>
                    <a:lnTo>
                      <a:pt x="88" y="22"/>
                    </a:lnTo>
                    <a:lnTo>
                      <a:pt x="74" y="26"/>
                    </a:lnTo>
                    <a:lnTo>
                      <a:pt x="76" y="44"/>
                    </a:lnTo>
                    <a:lnTo>
                      <a:pt x="90" y="49"/>
                    </a:lnTo>
                    <a:lnTo>
                      <a:pt x="89" y="53"/>
                    </a:lnTo>
                    <a:lnTo>
                      <a:pt x="78" y="49"/>
                    </a:lnTo>
                    <a:lnTo>
                      <a:pt x="70" y="53"/>
                    </a:lnTo>
                    <a:lnTo>
                      <a:pt x="72" y="63"/>
                    </a:lnTo>
                    <a:lnTo>
                      <a:pt x="80" y="72"/>
                    </a:lnTo>
                    <a:lnTo>
                      <a:pt x="79" y="82"/>
                    </a:lnTo>
                    <a:lnTo>
                      <a:pt x="71" y="82"/>
                    </a:lnTo>
                    <a:lnTo>
                      <a:pt x="71" y="69"/>
                    </a:lnTo>
                    <a:lnTo>
                      <a:pt x="58" y="62"/>
                    </a:lnTo>
                    <a:lnTo>
                      <a:pt x="57" y="37"/>
                    </a:lnTo>
                    <a:lnTo>
                      <a:pt x="56" y="34"/>
                    </a:lnTo>
                    <a:lnTo>
                      <a:pt x="71" y="18"/>
                    </a:lnTo>
                    <a:lnTo>
                      <a:pt x="74" y="14"/>
                    </a:lnTo>
                    <a:lnTo>
                      <a:pt x="81" y="5"/>
                    </a:lnTo>
                    <a:lnTo>
                      <a:pt x="7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3" name="Freeform 452"/>
              <p:cNvSpPr/>
              <p:nvPr/>
            </p:nvSpPr>
            <p:spPr bwMode="auto">
              <a:xfrm>
                <a:off x="2425701" y="1871668"/>
                <a:ext cx="117475" cy="53975"/>
              </a:xfrm>
              <a:custGeom>
                <a:avLst/>
                <a:gdLst>
                  <a:gd name="T0" fmla="*/ 0 w 74"/>
                  <a:gd name="T1" fmla="*/ 4763 h 34"/>
                  <a:gd name="T2" fmla="*/ 3175 w 74"/>
                  <a:gd name="T3" fmla="*/ 17463 h 34"/>
                  <a:gd name="T4" fmla="*/ 12700 w 74"/>
                  <a:gd name="T5" fmla="*/ 20638 h 34"/>
                  <a:gd name="T6" fmla="*/ 15875 w 74"/>
                  <a:gd name="T7" fmla="*/ 49213 h 34"/>
                  <a:gd name="T8" fmla="*/ 28575 w 74"/>
                  <a:gd name="T9" fmla="*/ 53975 h 34"/>
                  <a:gd name="T10" fmla="*/ 38100 w 74"/>
                  <a:gd name="T11" fmla="*/ 49213 h 34"/>
                  <a:gd name="T12" fmla="*/ 42863 w 74"/>
                  <a:gd name="T13" fmla="*/ 42863 h 34"/>
                  <a:gd name="T14" fmla="*/ 79375 w 74"/>
                  <a:gd name="T15" fmla="*/ 41275 h 34"/>
                  <a:gd name="T16" fmla="*/ 112713 w 74"/>
                  <a:gd name="T17" fmla="*/ 49213 h 34"/>
                  <a:gd name="T18" fmla="*/ 117475 w 74"/>
                  <a:gd name="T19" fmla="*/ 41275 h 34"/>
                  <a:gd name="T20" fmla="*/ 98425 w 74"/>
                  <a:gd name="T21" fmla="*/ 33338 h 34"/>
                  <a:gd name="T22" fmla="*/ 101600 w 74"/>
                  <a:gd name="T23" fmla="*/ 22225 h 34"/>
                  <a:gd name="T24" fmla="*/ 90488 w 74"/>
                  <a:gd name="T25" fmla="*/ 14288 h 34"/>
                  <a:gd name="T26" fmla="*/ 79375 w 74"/>
                  <a:gd name="T27" fmla="*/ 12700 h 34"/>
                  <a:gd name="T28" fmla="*/ 53975 w 74"/>
                  <a:gd name="T29" fmla="*/ 0 h 34"/>
                  <a:gd name="T30" fmla="*/ 22225 w 74"/>
                  <a:gd name="T31" fmla="*/ 4763 h 34"/>
                  <a:gd name="T32" fmla="*/ 15875 w 74"/>
                  <a:gd name="T33" fmla="*/ 0 h 34"/>
                  <a:gd name="T34" fmla="*/ 0 w 74"/>
                  <a:gd name="T35" fmla="*/ 4763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4" h="34">
                    <a:moveTo>
                      <a:pt x="0" y="3"/>
                    </a:moveTo>
                    <a:lnTo>
                      <a:pt x="2" y="11"/>
                    </a:lnTo>
                    <a:lnTo>
                      <a:pt x="8" y="13"/>
                    </a:lnTo>
                    <a:lnTo>
                      <a:pt x="10" y="31"/>
                    </a:lnTo>
                    <a:lnTo>
                      <a:pt x="18" y="34"/>
                    </a:lnTo>
                    <a:lnTo>
                      <a:pt x="24" y="31"/>
                    </a:lnTo>
                    <a:lnTo>
                      <a:pt x="27" y="27"/>
                    </a:lnTo>
                    <a:lnTo>
                      <a:pt x="50" y="26"/>
                    </a:lnTo>
                    <a:lnTo>
                      <a:pt x="71" y="31"/>
                    </a:lnTo>
                    <a:lnTo>
                      <a:pt x="74" y="26"/>
                    </a:lnTo>
                    <a:lnTo>
                      <a:pt x="62" y="21"/>
                    </a:lnTo>
                    <a:lnTo>
                      <a:pt x="64" y="14"/>
                    </a:lnTo>
                    <a:lnTo>
                      <a:pt x="57" y="9"/>
                    </a:lnTo>
                    <a:lnTo>
                      <a:pt x="50" y="8"/>
                    </a:lnTo>
                    <a:lnTo>
                      <a:pt x="34" y="0"/>
                    </a:lnTo>
                    <a:lnTo>
                      <a:pt x="14" y="3"/>
                    </a:lnTo>
                    <a:lnTo>
                      <a:pt x="1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4" name="Freeform 453"/>
              <p:cNvSpPr/>
              <p:nvPr/>
            </p:nvSpPr>
            <p:spPr bwMode="auto">
              <a:xfrm>
                <a:off x="2468562" y="2058993"/>
                <a:ext cx="25400" cy="12700"/>
              </a:xfrm>
              <a:custGeom>
                <a:avLst/>
                <a:gdLst>
                  <a:gd name="T0" fmla="*/ 17463 w 16"/>
                  <a:gd name="T1" fmla="*/ 0 h 8"/>
                  <a:gd name="T2" fmla="*/ 0 w 16"/>
                  <a:gd name="T3" fmla="*/ 7938 h 8"/>
                  <a:gd name="T4" fmla="*/ 0 w 16"/>
                  <a:gd name="T5" fmla="*/ 12700 h 8"/>
                  <a:gd name="T6" fmla="*/ 4763 w 16"/>
                  <a:gd name="T7" fmla="*/ 12700 h 8"/>
                  <a:gd name="T8" fmla="*/ 25400 w 16"/>
                  <a:gd name="T9" fmla="*/ 1588 h 8"/>
                  <a:gd name="T10" fmla="*/ 17463 w 1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8">
                    <a:moveTo>
                      <a:pt x="11" y="0"/>
                    </a:moveTo>
                    <a:lnTo>
                      <a:pt x="0" y="5"/>
                    </a:lnTo>
                    <a:lnTo>
                      <a:pt x="0" y="8"/>
                    </a:lnTo>
                    <a:lnTo>
                      <a:pt x="3" y="8"/>
                    </a:lnTo>
                    <a:lnTo>
                      <a:pt x="16" y="1"/>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5" name="Freeform 454"/>
              <p:cNvSpPr/>
              <p:nvPr/>
            </p:nvSpPr>
            <p:spPr bwMode="auto">
              <a:xfrm>
                <a:off x="2428876" y="2058993"/>
                <a:ext cx="25400" cy="9525"/>
              </a:xfrm>
              <a:custGeom>
                <a:avLst/>
                <a:gdLst>
                  <a:gd name="T0" fmla="*/ 25400 w 16"/>
                  <a:gd name="T1" fmla="*/ 0 h 6"/>
                  <a:gd name="T2" fmla="*/ 25400 w 16"/>
                  <a:gd name="T3" fmla="*/ 3175 h 6"/>
                  <a:gd name="T4" fmla="*/ 11113 w 16"/>
                  <a:gd name="T5" fmla="*/ 9525 h 6"/>
                  <a:gd name="T6" fmla="*/ 0 w 16"/>
                  <a:gd name="T7" fmla="*/ 7938 h 6"/>
                  <a:gd name="T8" fmla="*/ 6350 w 16"/>
                  <a:gd name="T9" fmla="*/ 1588 h 6"/>
                  <a:gd name="T10" fmla="*/ 25400 w 1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6">
                    <a:moveTo>
                      <a:pt x="16" y="0"/>
                    </a:moveTo>
                    <a:lnTo>
                      <a:pt x="16" y="2"/>
                    </a:lnTo>
                    <a:lnTo>
                      <a:pt x="7" y="6"/>
                    </a:lnTo>
                    <a:lnTo>
                      <a:pt x="0" y="5"/>
                    </a:lnTo>
                    <a:lnTo>
                      <a:pt x="4" y="1"/>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6" name="Freeform 455"/>
              <p:cNvSpPr/>
              <p:nvPr/>
            </p:nvSpPr>
            <p:spPr bwMode="auto">
              <a:xfrm>
                <a:off x="2505076" y="2073281"/>
                <a:ext cx="11113" cy="11113"/>
              </a:xfrm>
              <a:custGeom>
                <a:avLst/>
                <a:gdLst>
                  <a:gd name="T0" fmla="*/ 1588 w 7"/>
                  <a:gd name="T1" fmla="*/ 11113 h 7"/>
                  <a:gd name="T2" fmla="*/ 0 w 7"/>
                  <a:gd name="T3" fmla="*/ 3175 h 7"/>
                  <a:gd name="T4" fmla="*/ 0 w 7"/>
                  <a:gd name="T5" fmla="*/ 0 h 7"/>
                  <a:gd name="T6" fmla="*/ 7938 w 7"/>
                  <a:gd name="T7" fmla="*/ 0 h 7"/>
                  <a:gd name="T8" fmla="*/ 11113 w 7"/>
                  <a:gd name="T9" fmla="*/ 3175 h 7"/>
                  <a:gd name="T10" fmla="*/ 1588 w 7"/>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1" y="7"/>
                    </a:moveTo>
                    <a:lnTo>
                      <a:pt x="0" y="2"/>
                    </a:lnTo>
                    <a:lnTo>
                      <a:pt x="0" y="0"/>
                    </a:lnTo>
                    <a:lnTo>
                      <a:pt x="5" y="0"/>
                    </a:lnTo>
                    <a:lnTo>
                      <a:pt x="7" y="2"/>
                    </a:lnTo>
                    <a:lnTo>
                      <a:pt x="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7" name="Freeform 456"/>
              <p:cNvSpPr/>
              <p:nvPr/>
            </p:nvSpPr>
            <p:spPr bwMode="auto">
              <a:xfrm>
                <a:off x="2446338" y="2074869"/>
                <a:ext cx="33338" cy="20638"/>
              </a:xfrm>
              <a:custGeom>
                <a:avLst/>
                <a:gdLst>
                  <a:gd name="T0" fmla="*/ 15875 w 21"/>
                  <a:gd name="T1" fmla="*/ 4763 h 13"/>
                  <a:gd name="T2" fmla="*/ 25400 w 21"/>
                  <a:gd name="T3" fmla="*/ 0 h 13"/>
                  <a:gd name="T4" fmla="*/ 33338 w 21"/>
                  <a:gd name="T5" fmla="*/ 1588 h 13"/>
                  <a:gd name="T6" fmla="*/ 33338 w 21"/>
                  <a:gd name="T7" fmla="*/ 12700 h 13"/>
                  <a:gd name="T8" fmla="*/ 17463 w 21"/>
                  <a:gd name="T9" fmla="*/ 20638 h 13"/>
                  <a:gd name="T10" fmla="*/ 0 w 21"/>
                  <a:gd name="T11" fmla="*/ 20638 h 13"/>
                  <a:gd name="T12" fmla="*/ 0 w 21"/>
                  <a:gd name="T13" fmla="*/ 15875 h 13"/>
                  <a:gd name="T14" fmla="*/ 14288 w 21"/>
                  <a:gd name="T15" fmla="*/ 12700 h 13"/>
                  <a:gd name="T16" fmla="*/ 15875 w 21"/>
                  <a:gd name="T17" fmla="*/ 476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3">
                    <a:moveTo>
                      <a:pt x="10" y="3"/>
                    </a:moveTo>
                    <a:lnTo>
                      <a:pt x="16" y="0"/>
                    </a:lnTo>
                    <a:lnTo>
                      <a:pt x="21" y="1"/>
                    </a:lnTo>
                    <a:lnTo>
                      <a:pt x="21" y="8"/>
                    </a:lnTo>
                    <a:lnTo>
                      <a:pt x="11" y="13"/>
                    </a:lnTo>
                    <a:lnTo>
                      <a:pt x="0" y="13"/>
                    </a:lnTo>
                    <a:lnTo>
                      <a:pt x="0" y="10"/>
                    </a:lnTo>
                    <a:lnTo>
                      <a:pt x="9" y="8"/>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8" name="Freeform 457"/>
              <p:cNvSpPr/>
              <p:nvPr/>
            </p:nvSpPr>
            <p:spPr bwMode="auto">
              <a:xfrm>
                <a:off x="2463800" y="2105030"/>
                <a:ext cx="7938" cy="11113"/>
              </a:xfrm>
              <a:custGeom>
                <a:avLst/>
                <a:gdLst>
                  <a:gd name="T0" fmla="*/ 0 w 5"/>
                  <a:gd name="T1" fmla="*/ 7938 h 7"/>
                  <a:gd name="T2" fmla="*/ 7938 w 5"/>
                  <a:gd name="T3" fmla="*/ 11113 h 7"/>
                  <a:gd name="T4" fmla="*/ 7938 w 5"/>
                  <a:gd name="T5" fmla="*/ 1588 h 7"/>
                  <a:gd name="T6" fmla="*/ 0 w 5"/>
                  <a:gd name="T7" fmla="*/ 0 h 7"/>
                  <a:gd name="T8" fmla="*/ 0 w 5"/>
                  <a:gd name="T9" fmla="*/ 793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0" y="5"/>
                    </a:moveTo>
                    <a:lnTo>
                      <a:pt x="5" y="7"/>
                    </a:lnTo>
                    <a:lnTo>
                      <a:pt x="5" y="1"/>
                    </a:ln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49" name="Freeform 458"/>
              <p:cNvSpPr/>
              <p:nvPr/>
            </p:nvSpPr>
            <p:spPr bwMode="auto">
              <a:xfrm>
                <a:off x="2506663" y="2119319"/>
                <a:ext cx="52388" cy="42864"/>
              </a:xfrm>
              <a:custGeom>
                <a:avLst/>
                <a:gdLst>
                  <a:gd name="T0" fmla="*/ 22225 w 33"/>
                  <a:gd name="T1" fmla="*/ 0 h 27"/>
                  <a:gd name="T2" fmla="*/ 0 w 33"/>
                  <a:gd name="T3" fmla="*/ 15875 h 27"/>
                  <a:gd name="T4" fmla="*/ 1588 w 33"/>
                  <a:gd name="T5" fmla="*/ 36513 h 27"/>
                  <a:gd name="T6" fmla="*/ 9525 w 33"/>
                  <a:gd name="T7" fmla="*/ 42863 h 27"/>
                  <a:gd name="T8" fmla="*/ 30163 w 33"/>
                  <a:gd name="T9" fmla="*/ 38100 h 27"/>
                  <a:gd name="T10" fmla="*/ 52388 w 33"/>
                  <a:gd name="T11" fmla="*/ 28575 h 27"/>
                  <a:gd name="T12" fmla="*/ 50800 w 33"/>
                  <a:gd name="T13" fmla="*/ 20638 h 27"/>
                  <a:gd name="T14" fmla="*/ 47625 w 33"/>
                  <a:gd name="T15" fmla="*/ 15875 h 27"/>
                  <a:gd name="T16" fmla="*/ 47625 w 33"/>
                  <a:gd name="T17" fmla="*/ 1588 h 27"/>
                  <a:gd name="T18" fmla="*/ 22225 w 33"/>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7">
                    <a:moveTo>
                      <a:pt x="14" y="0"/>
                    </a:moveTo>
                    <a:lnTo>
                      <a:pt x="0" y="10"/>
                    </a:lnTo>
                    <a:lnTo>
                      <a:pt x="1" y="23"/>
                    </a:lnTo>
                    <a:lnTo>
                      <a:pt x="6" y="27"/>
                    </a:lnTo>
                    <a:lnTo>
                      <a:pt x="19" y="24"/>
                    </a:lnTo>
                    <a:lnTo>
                      <a:pt x="33" y="18"/>
                    </a:lnTo>
                    <a:lnTo>
                      <a:pt x="32" y="13"/>
                    </a:lnTo>
                    <a:lnTo>
                      <a:pt x="30" y="10"/>
                    </a:lnTo>
                    <a:lnTo>
                      <a:pt x="30" y="1"/>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0" name="Freeform 459"/>
              <p:cNvSpPr/>
              <p:nvPr/>
            </p:nvSpPr>
            <p:spPr bwMode="auto">
              <a:xfrm>
                <a:off x="2549525" y="2103443"/>
                <a:ext cx="7938" cy="9525"/>
              </a:xfrm>
              <a:custGeom>
                <a:avLst/>
                <a:gdLst>
                  <a:gd name="T0" fmla="*/ 7938 w 5"/>
                  <a:gd name="T1" fmla="*/ 0 h 6"/>
                  <a:gd name="T2" fmla="*/ 4763 w 5"/>
                  <a:gd name="T3" fmla="*/ 9525 h 6"/>
                  <a:gd name="T4" fmla="*/ 0 w 5"/>
                  <a:gd name="T5" fmla="*/ 7938 h 6"/>
                  <a:gd name="T6" fmla="*/ 0 w 5"/>
                  <a:gd name="T7" fmla="*/ 1588 h 6"/>
                  <a:gd name="T8" fmla="*/ 7938 w 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5" y="0"/>
                    </a:moveTo>
                    <a:lnTo>
                      <a:pt x="3" y="6"/>
                    </a:lnTo>
                    <a:lnTo>
                      <a:pt x="0" y="5"/>
                    </a:lnTo>
                    <a:lnTo>
                      <a:pt x="0" y="1"/>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1" name="Freeform 460"/>
              <p:cNvSpPr/>
              <p:nvPr/>
            </p:nvSpPr>
            <p:spPr bwMode="auto">
              <a:xfrm>
                <a:off x="2571751" y="2127256"/>
                <a:ext cx="22225" cy="11113"/>
              </a:xfrm>
              <a:custGeom>
                <a:avLst/>
                <a:gdLst>
                  <a:gd name="T0" fmla="*/ 7938 w 14"/>
                  <a:gd name="T1" fmla="*/ 11113 h 7"/>
                  <a:gd name="T2" fmla="*/ 0 w 14"/>
                  <a:gd name="T3" fmla="*/ 6350 h 7"/>
                  <a:gd name="T4" fmla="*/ 0 w 14"/>
                  <a:gd name="T5" fmla="*/ 0 h 7"/>
                  <a:gd name="T6" fmla="*/ 14288 w 14"/>
                  <a:gd name="T7" fmla="*/ 0 h 7"/>
                  <a:gd name="T8" fmla="*/ 22225 w 14"/>
                  <a:gd name="T9" fmla="*/ 11113 h 7"/>
                  <a:gd name="T10" fmla="*/ 7938 w 14"/>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5" y="7"/>
                    </a:moveTo>
                    <a:lnTo>
                      <a:pt x="0" y="4"/>
                    </a:lnTo>
                    <a:lnTo>
                      <a:pt x="0" y="0"/>
                    </a:lnTo>
                    <a:lnTo>
                      <a:pt x="9" y="0"/>
                    </a:lnTo>
                    <a:lnTo>
                      <a:pt x="14" y="7"/>
                    </a:lnTo>
                    <a:lnTo>
                      <a:pt x="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2" name="Freeform 461"/>
              <p:cNvSpPr/>
              <p:nvPr/>
            </p:nvSpPr>
            <p:spPr bwMode="auto">
              <a:xfrm>
                <a:off x="2271713" y="2127256"/>
                <a:ext cx="14288" cy="11113"/>
              </a:xfrm>
              <a:custGeom>
                <a:avLst/>
                <a:gdLst>
                  <a:gd name="T0" fmla="*/ 9525 w 9"/>
                  <a:gd name="T1" fmla="*/ 0 h 7"/>
                  <a:gd name="T2" fmla="*/ 14288 w 9"/>
                  <a:gd name="T3" fmla="*/ 4763 h 7"/>
                  <a:gd name="T4" fmla="*/ 6350 w 9"/>
                  <a:gd name="T5" fmla="*/ 11113 h 7"/>
                  <a:gd name="T6" fmla="*/ 0 w 9"/>
                  <a:gd name="T7" fmla="*/ 7938 h 7"/>
                  <a:gd name="T8" fmla="*/ 1588 w 9"/>
                  <a:gd name="T9" fmla="*/ 4763 h 7"/>
                  <a:gd name="T10" fmla="*/ 9525 w 9"/>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7">
                    <a:moveTo>
                      <a:pt x="6" y="0"/>
                    </a:moveTo>
                    <a:lnTo>
                      <a:pt x="9" y="3"/>
                    </a:lnTo>
                    <a:lnTo>
                      <a:pt x="4" y="7"/>
                    </a:lnTo>
                    <a:lnTo>
                      <a:pt x="0" y="5"/>
                    </a:lnTo>
                    <a:lnTo>
                      <a:pt x="1" y="3"/>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3" name="Freeform 462"/>
              <p:cNvSpPr/>
              <p:nvPr/>
            </p:nvSpPr>
            <p:spPr bwMode="auto">
              <a:xfrm>
                <a:off x="2336801" y="2214568"/>
                <a:ext cx="17463" cy="19050"/>
              </a:xfrm>
              <a:custGeom>
                <a:avLst/>
                <a:gdLst>
                  <a:gd name="T0" fmla="*/ 3175 w 11"/>
                  <a:gd name="T1" fmla="*/ 0 h 12"/>
                  <a:gd name="T2" fmla="*/ 9525 w 11"/>
                  <a:gd name="T3" fmla="*/ 6350 h 12"/>
                  <a:gd name="T4" fmla="*/ 17463 w 11"/>
                  <a:gd name="T5" fmla="*/ 11113 h 12"/>
                  <a:gd name="T6" fmla="*/ 17463 w 11"/>
                  <a:gd name="T7" fmla="*/ 19050 h 12"/>
                  <a:gd name="T8" fmla="*/ 9525 w 11"/>
                  <a:gd name="T9" fmla="*/ 19050 h 12"/>
                  <a:gd name="T10" fmla="*/ 0 w 11"/>
                  <a:gd name="T11" fmla="*/ 6350 h 12"/>
                  <a:gd name="T12" fmla="*/ 3175 w 1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2">
                    <a:moveTo>
                      <a:pt x="2" y="0"/>
                    </a:moveTo>
                    <a:lnTo>
                      <a:pt x="6" y="4"/>
                    </a:lnTo>
                    <a:lnTo>
                      <a:pt x="11" y="7"/>
                    </a:lnTo>
                    <a:lnTo>
                      <a:pt x="11" y="12"/>
                    </a:lnTo>
                    <a:lnTo>
                      <a:pt x="6" y="12"/>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4" name="Freeform 463"/>
              <p:cNvSpPr/>
              <p:nvPr/>
            </p:nvSpPr>
            <p:spPr bwMode="auto">
              <a:xfrm>
                <a:off x="2320926" y="2219331"/>
                <a:ext cx="11113" cy="22225"/>
              </a:xfrm>
              <a:custGeom>
                <a:avLst/>
                <a:gdLst>
                  <a:gd name="T0" fmla="*/ 0 w 7"/>
                  <a:gd name="T1" fmla="*/ 3175 h 14"/>
                  <a:gd name="T2" fmla="*/ 3175 w 7"/>
                  <a:gd name="T3" fmla="*/ 0 h 14"/>
                  <a:gd name="T4" fmla="*/ 7938 w 7"/>
                  <a:gd name="T5" fmla="*/ 3175 h 14"/>
                  <a:gd name="T6" fmla="*/ 11113 w 7"/>
                  <a:gd name="T7" fmla="*/ 22225 h 14"/>
                  <a:gd name="T8" fmla="*/ 3175 w 7"/>
                  <a:gd name="T9" fmla="*/ 22225 h 14"/>
                  <a:gd name="T10" fmla="*/ 0 w 7"/>
                  <a:gd name="T11" fmla="*/ 317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0" y="2"/>
                    </a:moveTo>
                    <a:lnTo>
                      <a:pt x="2" y="0"/>
                    </a:lnTo>
                    <a:lnTo>
                      <a:pt x="5" y="2"/>
                    </a:lnTo>
                    <a:lnTo>
                      <a:pt x="7" y="14"/>
                    </a:lnTo>
                    <a:lnTo>
                      <a:pt x="2" y="1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5" name="Freeform 464"/>
              <p:cNvSpPr/>
              <p:nvPr/>
            </p:nvSpPr>
            <p:spPr bwMode="auto">
              <a:xfrm>
                <a:off x="2270126" y="2233619"/>
                <a:ext cx="158750" cy="150813"/>
              </a:xfrm>
              <a:custGeom>
                <a:avLst/>
                <a:gdLst>
                  <a:gd name="T0" fmla="*/ 25400 w 100"/>
                  <a:gd name="T1" fmla="*/ 7938 h 95"/>
                  <a:gd name="T2" fmla="*/ 31750 w 100"/>
                  <a:gd name="T3" fmla="*/ 0 h 95"/>
                  <a:gd name="T4" fmla="*/ 39688 w 100"/>
                  <a:gd name="T5" fmla="*/ 1588 h 95"/>
                  <a:gd name="T6" fmla="*/ 44450 w 100"/>
                  <a:gd name="T7" fmla="*/ 19050 h 95"/>
                  <a:gd name="T8" fmla="*/ 55563 w 100"/>
                  <a:gd name="T9" fmla="*/ 33338 h 95"/>
                  <a:gd name="T10" fmla="*/ 61913 w 100"/>
                  <a:gd name="T11" fmla="*/ 26988 h 95"/>
                  <a:gd name="T12" fmla="*/ 84138 w 100"/>
                  <a:gd name="T13" fmla="*/ 38100 h 95"/>
                  <a:gd name="T14" fmla="*/ 96838 w 100"/>
                  <a:gd name="T15" fmla="*/ 50800 h 95"/>
                  <a:gd name="T16" fmla="*/ 125413 w 100"/>
                  <a:gd name="T17" fmla="*/ 61913 h 95"/>
                  <a:gd name="T18" fmla="*/ 128588 w 100"/>
                  <a:gd name="T19" fmla="*/ 80963 h 95"/>
                  <a:gd name="T20" fmla="*/ 122238 w 100"/>
                  <a:gd name="T21" fmla="*/ 100013 h 95"/>
                  <a:gd name="T22" fmla="*/ 155575 w 100"/>
                  <a:gd name="T23" fmla="*/ 104775 h 95"/>
                  <a:gd name="T24" fmla="*/ 158750 w 100"/>
                  <a:gd name="T25" fmla="*/ 111125 h 95"/>
                  <a:gd name="T26" fmla="*/ 155575 w 100"/>
                  <a:gd name="T27" fmla="*/ 125413 h 95"/>
                  <a:gd name="T28" fmla="*/ 125413 w 100"/>
                  <a:gd name="T29" fmla="*/ 125413 h 95"/>
                  <a:gd name="T30" fmla="*/ 111125 w 100"/>
                  <a:gd name="T31" fmla="*/ 117475 h 95"/>
                  <a:gd name="T32" fmla="*/ 109538 w 100"/>
                  <a:gd name="T33" fmla="*/ 106363 h 95"/>
                  <a:gd name="T34" fmla="*/ 100013 w 100"/>
                  <a:gd name="T35" fmla="*/ 98425 h 95"/>
                  <a:gd name="T36" fmla="*/ 90488 w 100"/>
                  <a:gd name="T37" fmla="*/ 100013 h 95"/>
                  <a:gd name="T38" fmla="*/ 77788 w 100"/>
                  <a:gd name="T39" fmla="*/ 119063 h 95"/>
                  <a:gd name="T40" fmla="*/ 68263 w 100"/>
                  <a:gd name="T41" fmla="*/ 120650 h 95"/>
                  <a:gd name="T42" fmla="*/ 50800 w 100"/>
                  <a:gd name="T43" fmla="*/ 142875 h 95"/>
                  <a:gd name="T44" fmla="*/ 36513 w 100"/>
                  <a:gd name="T45" fmla="*/ 150813 h 95"/>
                  <a:gd name="T46" fmla="*/ 33338 w 100"/>
                  <a:gd name="T47" fmla="*/ 120650 h 95"/>
                  <a:gd name="T48" fmla="*/ 3175 w 100"/>
                  <a:gd name="T49" fmla="*/ 117475 h 95"/>
                  <a:gd name="T50" fmla="*/ 0 w 100"/>
                  <a:gd name="T51" fmla="*/ 111125 h 95"/>
                  <a:gd name="T52" fmla="*/ 22225 w 100"/>
                  <a:gd name="T53" fmla="*/ 63500 h 95"/>
                  <a:gd name="T54" fmla="*/ 23813 w 100"/>
                  <a:gd name="T55" fmla="*/ 19050 h 95"/>
                  <a:gd name="T56" fmla="*/ 25400 w 100"/>
                  <a:gd name="T57" fmla="*/ 7938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 h="95">
                    <a:moveTo>
                      <a:pt x="16" y="5"/>
                    </a:moveTo>
                    <a:lnTo>
                      <a:pt x="20" y="0"/>
                    </a:lnTo>
                    <a:lnTo>
                      <a:pt x="25" y="1"/>
                    </a:lnTo>
                    <a:lnTo>
                      <a:pt x="28" y="12"/>
                    </a:lnTo>
                    <a:lnTo>
                      <a:pt x="35" y="21"/>
                    </a:lnTo>
                    <a:lnTo>
                      <a:pt x="39" y="17"/>
                    </a:lnTo>
                    <a:lnTo>
                      <a:pt x="53" y="24"/>
                    </a:lnTo>
                    <a:lnTo>
                      <a:pt x="61" y="32"/>
                    </a:lnTo>
                    <a:lnTo>
                      <a:pt x="79" y="39"/>
                    </a:lnTo>
                    <a:lnTo>
                      <a:pt x="81" y="51"/>
                    </a:lnTo>
                    <a:lnTo>
                      <a:pt x="77" y="63"/>
                    </a:lnTo>
                    <a:lnTo>
                      <a:pt x="98" y="66"/>
                    </a:lnTo>
                    <a:lnTo>
                      <a:pt x="100" y="70"/>
                    </a:lnTo>
                    <a:lnTo>
                      <a:pt x="98" y="79"/>
                    </a:lnTo>
                    <a:lnTo>
                      <a:pt x="79" y="79"/>
                    </a:lnTo>
                    <a:lnTo>
                      <a:pt x="70" y="74"/>
                    </a:lnTo>
                    <a:lnTo>
                      <a:pt x="69" y="67"/>
                    </a:lnTo>
                    <a:lnTo>
                      <a:pt x="63" y="62"/>
                    </a:lnTo>
                    <a:lnTo>
                      <a:pt x="57" y="63"/>
                    </a:lnTo>
                    <a:lnTo>
                      <a:pt x="49" y="75"/>
                    </a:lnTo>
                    <a:lnTo>
                      <a:pt x="43" y="76"/>
                    </a:lnTo>
                    <a:lnTo>
                      <a:pt x="32" y="90"/>
                    </a:lnTo>
                    <a:lnTo>
                      <a:pt x="23" y="95"/>
                    </a:lnTo>
                    <a:lnTo>
                      <a:pt x="21" y="76"/>
                    </a:lnTo>
                    <a:lnTo>
                      <a:pt x="2" y="74"/>
                    </a:lnTo>
                    <a:lnTo>
                      <a:pt x="0" y="70"/>
                    </a:lnTo>
                    <a:lnTo>
                      <a:pt x="14" y="40"/>
                    </a:lnTo>
                    <a:lnTo>
                      <a:pt x="15" y="12"/>
                    </a:lnTo>
                    <a:lnTo>
                      <a:pt x="1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6" name="Freeform 465"/>
              <p:cNvSpPr/>
              <p:nvPr/>
            </p:nvSpPr>
            <p:spPr bwMode="auto">
              <a:xfrm>
                <a:off x="2354263" y="2387606"/>
                <a:ext cx="38100" cy="33338"/>
              </a:xfrm>
              <a:custGeom>
                <a:avLst/>
                <a:gdLst>
                  <a:gd name="T0" fmla="*/ 38100 w 24"/>
                  <a:gd name="T1" fmla="*/ 0 h 21"/>
                  <a:gd name="T2" fmla="*/ 14288 w 24"/>
                  <a:gd name="T3" fmla="*/ 1588 h 21"/>
                  <a:gd name="T4" fmla="*/ 0 w 24"/>
                  <a:gd name="T5" fmla="*/ 14288 h 21"/>
                  <a:gd name="T6" fmla="*/ 0 w 24"/>
                  <a:gd name="T7" fmla="*/ 33338 h 21"/>
                  <a:gd name="T8" fmla="*/ 14288 w 24"/>
                  <a:gd name="T9" fmla="*/ 33338 h 21"/>
                  <a:gd name="T10" fmla="*/ 36513 w 24"/>
                  <a:gd name="T11" fmla="*/ 14288 h 21"/>
                  <a:gd name="T12" fmla="*/ 38100 w 24"/>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1">
                    <a:moveTo>
                      <a:pt x="24" y="0"/>
                    </a:moveTo>
                    <a:lnTo>
                      <a:pt x="9" y="1"/>
                    </a:lnTo>
                    <a:lnTo>
                      <a:pt x="0" y="9"/>
                    </a:lnTo>
                    <a:lnTo>
                      <a:pt x="0" y="21"/>
                    </a:lnTo>
                    <a:lnTo>
                      <a:pt x="9" y="21"/>
                    </a:lnTo>
                    <a:lnTo>
                      <a:pt x="23" y="9"/>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7" name="Freeform 466"/>
              <p:cNvSpPr/>
              <p:nvPr/>
            </p:nvSpPr>
            <p:spPr bwMode="auto">
              <a:xfrm>
                <a:off x="2438400" y="2420944"/>
                <a:ext cx="23813" cy="41275"/>
              </a:xfrm>
              <a:custGeom>
                <a:avLst/>
                <a:gdLst>
                  <a:gd name="T0" fmla="*/ 19050 w 15"/>
                  <a:gd name="T1" fmla="*/ 0 h 26"/>
                  <a:gd name="T2" fmla="*/ 4763 w 15"/>
                  <a:gd name="T3" fmla="*/ 0 h 26"/>
                  <a:gd name="T4" fmla="*/ 1588 w 15"/>
                  <a:gd name="T5" fmla="*/ 7938 h 26"/>
                  <a:gd name="T6" fmla="*/ 0 w 15"/>
                  <a:gd name="T7" fmla="*/ 30163 h 26"/>
                  <a:gd name="T8" fmla="*/ 12700 w 15"/>
                  <a:gd name="T9" fmla="*/ 41275 h 26"/>
                  <a:gd name="T10" fmla="*/ 15875 w 15"/>
                  <a:gd name="T11" fmla="*/ 26988 h 26"/>
                  <a:gd name="T12" fmla="*/ 23813 w 15"/>
                  <a:gd name="T13" fmla="*/ 17463 h 26"/>
                  <a:gd name="T14" fmla="*/ 19050 w 15"/>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26">
                    <a:moveTo>
                      <a:pt x="12" y="0"/>
                    </a:moveTo>
                    <a:lnTo>
                      <a:pt x="3" y="0"/>
                    </a:lnTo>
                    <a:lnTo>
                      <a:pt x="1" y="5"/>
                    </a:lnTo>
                    <a:lnTo>
                      <a:pt x="0" y="19"/>
                    </a:lnTo>
                    <a:lnTo>
                      <a:pt x="8" y="26"/>
                    </a:lnTo>
                    <a:lnTo>
                      <a:pt x="10" y="17"/>
                    </a:lnTo>
                    <a:lnTo>
                      <a:pt x="15"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8" name="Freeform 467"/>
              <p:cNvSpPr/>
              <p:nvPr/>
            </p:nvSpPr>
            <p:spPr bwMode="auto">
              <a:xfrm>
                <a:off x="2478088" y="2368556"/>
                <a:ext cx="20638" cy="15875"/>
              </a:xfrm>
              <a:custGeom>
                <a:avLst/>
                <a:gdLst>
                  <a:gd name="T0" fmla="*/ 0 w 13"/>
                  <a:gd name="T1" fmla="*/ 0 h 10"/>
                  <a:gd name="T2" fmla="*/ 14288 w 13"/>
                  <a:gd name="T3" fmla="*/ 0 h 10"/>
                  <a:gd name="T4" fmla="*/ 20638 w 13"/>
                  <a:gd name="T5" fmla="*/ 6350 h 10"/>
                  <a:gd name="T6" fmla="*/ 14288 w 13"/>
                  <a:gd name="T7" fmla="*/ 15875 h 10"/>
                  <a:gd name="T8" fmla="*/ 1588 w 13"/>
                  <a:gd name="T9" fmla="*/ 12700 h 10"/>
                  <a:gd name="T10" fmla="*/ 0 w 1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0">
                    <a:moveTo>
                      <a:pt x="0" y="0"/>
                    </a:moveTo>
                    <a:lnTo>
                      <a:pt x="9" y="0"/>
                    </a:lnTo>
                    <a:lnTo>
                      <a:pt x="13" y="4"/>
                    </a:lnTo>
                    <a:lnTo>
                      <a:pt x="9" y="10"/>
                    </a:lnTo>
                    <a:lnTo>
                      <a:pt x="1"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59" name="Freeform 468"/>
              <p:cNvSpPr/>
              <p:nvPr/>
            </p:nvSpPr>
            <p:spPr bwMode="auto">
              <a:xfrm>
                <a:off x="2501900" y="2354268"/>
                <a:ext cx="19050" cy="19050"/>
              </a:xfrm>
              <a:custGeom>
                <a:avLst/>
                <a:gdLst>
                  <a:gd name="T0" fmla="*/ 3175 w 12"/>
                  <a:gd name="T1" fmla="*/ 7938 h 12"/>
                  <a:gd name="T2" fmla="*/ 0 w 12"/>
                  <a:gd name="T3" fmla="*/ 4763 h 12"/>
                  <a:gd name="T4" fmla="*/ 4763 w 12"/>
                  <a:gd name="T5" fmla="*/ 0 h 12"/>
                  <a:gd name="T6" fmla="*/ 19050 w 12"/>
                  <a:gd name="T7" fmla="*/ 11113 h 12"/>
                  <a:gd name="T8" fmla="*/ 19050 w 12"/>
                  <a:gd name="T9" fmla="*/ 19050 h 12"/>
                  <a:gd name="T10" fmla="*/ 7938 w 12"/>
                  <a:gd name="T11" fmla="*/ 15875 h 12"/>
                  <a:gd name="T12" fmla="*/ 3175 w 12"/>
                  <a:gd name="T13" fmla="*/ 793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2" y="5"/>
                    </a:moveTo>
                    <a:lnTo>
                      <a:pt x="0" y="3"/>
                    </a:lnTo>
                    <a:lnTo>
                      <a:pt x="3" y="0"/>
                    </a:lnTo>
                    <a:lnTo>
                      <a:pt x="12" y="7"/>
                    </a:lnTo>
                    <a:lnTo>
                      <a:pt x="12" y="12"/>
                    </a:lnTo>
                    <a:lnTo>
                      <a:pt x="5" y="10"/>
                    </a:lnTo>
                    <a:lnTo>
                      <a:pt x="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0" name="Freeform 469"/>
              <p:cNvSpPr/>
              <p:nvPr/>
            </p:nvSpPr>
            <p:spPr bwMode="auto">
              <a:xfrm>
                <a:off x="2492376" y="2333630"/>
                <a:ext cx="9525" cy="11113"/>
              </a:xfrm>
              <a:custGeom>
                <a:avLst/>
                <a:gdLst>
                  <a:gd name="T0" fmla="*/ 9525 w 6"/>
                  <a:gd name="T1" fmla="*/ 6350 h 7"/>
                  <a:gd name="T2" fmla="*/ 3175 w 6"/>
                  <a:gd name="T3" fmla="*/ 11113 h 7"/>
                  <a:gd name="T4" fmla="*/ 0 w 6"/>
                  <a:gd name="T5" fmla="*/ 3175 h 7"/>
                  <a:gd name="T6" fmla="*/ 3175 w 6"/>
                  <a:gd name="T7" fmla="*/ 0 h 7"/>
                  <a:gd name="T8" fmla="*/ 9525 w 6"/>
                  <a:gd name="T9" fmla="*/ 635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6" y="4"/>
                    </a:moveTo>
                    <a:lnTo>
                      <a:pt x="2" y="7"/>
                    </a:lnTo>
                    <a:lnTo>
                      <a:pt x="0" y="2"/>
                    </a:lnTo>
                    <a:lnTo>
                      <a:pt x="2" y="0"/>
                    </a:lnTo>
                    <a:lnTo>
                      <a:pt x="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1" name="Rectangle 470"/>
              <p:cNvSpPr>
                <a:spLocks noChangeArrowheads="1"/>
              </p:cNvSpPr>
              <p:nvPr/>
            </p:nvSpPr>
            <p:spPr bwMode="auto">
              <a:xfrm>
                <a:off x="2265363" y="2043118"/>
                <a:ext cx="19050"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chemeClr val="tx2"/>
                    </a:solidFill>
                    <a:latin typeface="Georgia" pitchFamily="18" charset="0"/>
                  </a:defRPr>
                </a:lvl1pPr>
                <a:lvl2pPr marL="742950" indent="-285750">
                  <a:defRPr sz="2600" b="1">
                    <a:solidFill>
                      <a:schemeClr val="tx2"/>
                    </a:solidFill>
                    <a:latin typeface="Georgia" pitchFamily="18" charset="0"/>
                  </a:defRPr>
                </a:lvl2pPr>
                <a:lvl3pPr marL="1143000" indent="-228600">
                  <a:defRPr sz="2600" b="1">
                    <a:solidFill>
                      <a:schemeClr val="tx2"/>
                    </a:solidFill>
                    <a:latin typeface="Georgia" pitchFamily="18" charset="0"/>
                  </a:defRPr>
                </a:lvl3pPr>
                <a:lvl4pPr marL="1600200" indent="-228600">
                  <a:defRPr sz="2600" b="1">
                    <a:solidFill>
                      <a:schemeClr val="tx2"/>
                    </a:solidFill>
                    <a:latin typeface="Georgia" pitchFamily="18" charset="0"/>
                  </a:defRPr>
                </a:lvl4pPr>
                <a:lvl5pPr marL="2057400" indent="-228600">
                  <a:defRPr sz="2600" b="1">
                    <a:solidFill>
                      <a:schemeClr val="tx2"/>
                    </a:solidFill>
                    <a:latin typeface="Georgia" pitchFamily="18" charset="0"/>
                  </a:defRPr>
                </a:lvl5pPr>
                <a:lvl6pPr marL="2514600" indent="-228600" eaLnBrk="0" fontAlgn="base" hangingPunct="0">
                  <a:lnSpc>
                    <a:spcPct val="90000"/>
                  </a:lnSpc>
                  <a:spcBef>
                    <a:spcPct val="0"/>
                  </a:spcBef>
                  <a:spcAft>
                    <a:spcPct val="0"/>
                  </a:spcAft>
                  <a:defRPr sz="2600" b="1">
                    <a:solidFill>
                      <a:schemeClr val="tx2"/>
                    </a:solidFill>
                    <a:latin typeface="Georgia" pitchFamily="18" charset="0"/>
                  </a:defRPr>
                </a:lvl6pPr>
                <a:lvl7pPr marL="2971800" indent="-228600" eaLnBrk="0" fontAlgn="base" hangingPunct="0">
                  <a:lnSpc>
                    <a:spcPct val="90000"/>
                  </a:lnSpc>
                  <a:spcBef>
                    <a:spcPct val="0"/>
                  </a:spcBef>
                  <a:spcAft>
                    <a:spcPct val="0"/>
                  </a:spcAft>
                  <a:defRPr sz="2600" b="1">
                    <a:solidFill>
                      <a:schemeClr val="tx2"/>
                    </a:solidFill>
                    <a:latin typeface="Georgia" pitchFamily="18" charset="0"/>
                  </a:defRPr>
                </a:lvl7pPr>
                <a:lvl8pPr marL="3429000" indent="-228600" eaLnBrk="0" fontAlgn="base" hangingPunct="0">
                  <a:lnSpc>
                    <a:spcPct val="90000"/>
                  </a:lnSpc>
                  <a:spcBef>
                    <a:spcPct val="0"/>
                  </a:spcBef>
                  <a:spcAft>
                    <a:spcPct val="0"/>
                  </a:spcAft>
                  <a:defRPr sz="2600" b="1">
                    <a:solidFill>
                      <a:schemeClr val="tx2"/>
                    </a:solidFill>
                    <a:latin typeface="Georgia" pitchFamily="18" charset="0"/>
                  </a:defRPr>
                </a:lvl8pPr>
                <a:lvl9pPr marL="3886200" indent="-228600" eaLnBrk="0" fontAlgn="base" hangingPunct="0">
                  <a:lnSpc>
                    <a:spcPct val="90000"/>
                  </a:lnSpc>
                  <a:spcBef>
                    <a:spcPct val="0"/>
                  </a:spcBef>
                  <a:spcAft>
                    <a:spcPct val="0"/>
                  </a:spcAft>
                  <a:defRPr sz="2600" b="1">
                    <a:solidFill>
                      <a:schemeClr val="tx2"/>
                    </a:solidFill>
                    <a:latin typeface="Georgia" pitchFamily="18" charset="0"/>
                  </a:defRPr>
                </a:lvl9pPr>
              </a:lstStyle>
              <a:p>
                <a:pPr algn="l" defTabSz="342884">
                  <a:lnSpc>
                    <a:spcPct val="90000"/>
                  </a:lnSpc>
                  <a:defRPr/>
                </a:pPr>
                <a:endParaRPr lang="en-US" altLang="en-US">
                  <a:solidFill>
                    <a:srgbClr val="0039A6"/>
                  </a:solidFill>
                  <a:cs typeface="+mn-cs"/>
                </a:endParaRPr>
              </a:p>
            </p:txBody>
          </p:sp>
          <p:sp>
            <p:nvSpPr>
              <p:cNvPr id="1562" name="Freeform 471"/>
              <p:cNvSpPr/>
              <p:nvPr/>
            </p:nvSpPr>
            <p:spPr bwMode="auto">
              <a:xfrm>
                <a:off x="2719387" y="2514606"/>
                <a:ext cx="11113" cy="14288"/>
              </a:xfrm>
              <a:custGeom>
                <a:avLst/>
                <a:gdLst>
                  <a:gd name="T0" fmla="*/ 0 w 7"/>
                  <a:gd name="T1" fmla="*/ 14288 h 9"/>
                  <a:gd name="T2" fmla="*/ 0 w 7"/>
                  <a:gd name="T3" fmla="*/ 7938 h 9"/>
                  <a:gd name="T4" fmla="*/ 9525 w 7"/>
                  <a:gd name="T5" fmla="*/ 0 h 9"/>
                  <a:gd name="T6" fmla="*/ 11113 w 7"/>
                  <a:gd name="T7" fmla="*/ 6350 h 9"/>
                  <a:gd name="T8" fmla="*/ 9525 w 7"/>
                  <a:gd name="T9" fmla="*/ 12700 h 9"/>
                  <a:gd name="T10" fmla="*/ 0 w 7"/>
                  <a:gd name="T11" fmla="*/ 1428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9">
                    <a:moveTo>
                      <a:pt x="0" y="9"/>
                    </a:moveTo>
                    <a:lnTo>
                      <a:pt x="0" y="5"/>
                    </a:lnTo>
                    <a:lnTo>
                      <a:pt x="6" y="0"/>
                    </a:lnTo>
                    <a:lnTo>
                      <a:pt x="7" y="4"/>
                    </a:lnTo>
                    <a:lnTo>
                      <a:pt x="6" y="8"/>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3" name="Freeform 472"/>
              <p:cNvSpPr/>
              <p:nvPr/>
            </p:nvSpPr>
            <p:spPr bwMode="auto">
              <a:xfrm>
                <a:off x="2794001" y="2457456"/>
                <a:ext cx="11113" cy="19050"/>
              </a:xfrm>
              <a:custGeom>
                <a:avLst/>
                <a:gdLst>
                  <a:gd name="T0" fmla="*/ 0 w 7"/>
                  <a:gd name="T1" fmla="*/ 7938 h 12"/>
                  <a:gd name="T2" fmla="*/ 3175 w 7"/>
                  <a:gd name="T3" fmla="*/ 0 h 12"/>
                  <a:gd name="T4" fmla="*/ 11113 w 7"/>
                  <a:gd name="T5" fmla="*/ 4763 h 12"/>
                  <a:gd name="T6" fmla="*/ 11113 w 7"/>
                  <a:gd name="T7" fmla="*/ 17463 h 12"/>
                  <a:gd name="T8" fmla="*/ 7938 w 7"/>
                  <a:gd name="T9" fmla="*/ 19050 h 12"/>
                  <a:gd name="T10" fmla="*/ 0 w 7"/>
                  <a:gd name="T11" fmla="*/ 793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0" y="5"/>
                    </a:moveTo>
                    <a:lnTo>
                      <a:pt x="2" y="0"/>
                    </a:lnTo>
                    <a:lnTo>
                      <a:pt x="7" y="3"/>
                    </a:lnTo>
                    <a:lnTo>
                      <a:pt x="7" y="11"/>
                    </a:lnTo>
                    <a:lnTo>
                      <a:pt x="5" y="1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4" name="Freeform 473"/>
              <p:cNvSpPr/>
              <p:nvPr/>
            </p:nvSpPr>
            <p:spPr bwMode="auto">
              <a:xfrm>
                <a:off x="2443162" y="2705106"/>
                <a:ext cx="20638" cy="30163"/>
              </a:xfrm>
              <a:custGeom>
                <a:avLst/>
                <a:gdLst>
                  <a:gd name="T0" fmla="*/ 12700 w 13"/>
                  <a:gd name="T1" fmla="*/ 1588 h 19"/>
                  <a:gd name="T2" fmla="*/ 11113 w 13"/>
                  <a:gd name="T3" fmla="*/ 14288 h 19"/>
                  <a:gd name="T4" fmla="*/ 0 w 13"/>
                  <a:gd name="T5" fmla="*/ 22225 h 19"/>
                  <a:gd name="T6" fmla="*/ 6350 w 13"/>
                  <a:gd name="T7" fmla="*/ 30163 h 19"/>
                  <a:gd name="T8" fmla="*/ 17463 w 13"/>
                  <a:gd name="T9" fmla="*/ 22225 h 19"/>
                  <a:gd name="T10" fmla="*/ 20638 w 13"/>
                  <a:gd name="T11" fmla="*/ 7938 h 19"/>
                  <a:gd name="T12" fmla="*/ 19050 w 13"/>
                  <a:gd name="T13" fmla="*/ 0 h 19"/>
                  <a:gd name="T14" fmla="*/ 12700 w 13"/>
                  <a:gd name="T15" fmla="*/ 1588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9">
                    <a:moveTo>
                      <a:pt x="8" y="1"/>
                    </a:moveTo>
                    <a:lnTo>
                      <a:pt x="7" y="9"/>
                    </a:lnTo>
                    <a:lnTo>
                      <a:pt x="0" y="14"/>
                    </a:lnTo>
                    <a:lnTo>
                      <a:pt x="4" y="19"/>
                    </a:lnTo>
                    <a:lnTo>
                      <a:pt x="11" y="14"/>
                    </a:lnTo>
                    <a:lnTo>
                      <a:pt x="13" y="5"/>
                    </a:lnTo>
                    <a:lnTo>
                      <a:pt x="12" y="0"/>
                    </a:lnTo>
                    <a:lnTo>
                      <a:pt x="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5" name="Freeform 474"/>
              <p:cNvSpPr/>
              <p:nvPr/>
            </p:nvSpPr>
            <p:spPr bwMode="auto">
              <a:xfrm>
                <a:off x="2397125" y="2846395"/>
                <a:ext cx="28575" cy="19050"/>
              </a:xfrm>
              <a:custGeom>
                <a:avLst/>
                <a:gdLst>
                  <a:gd name="T0" fmla="*/ 0 w 18"/>
                  <a:gd name="T1" fmla="*/ 4763 h 12"/>
                  <a:gd name="T2" fmla="*/ 7938 w 18"/>
                  <a:gd name="T3" fmla="*/ 0 h 12"/>
                  <a:gd name="T4" fmla="*/ 17463 w 18"/>
                  <a:gd name="T5" fmla="*/ 0 h 12"/>
                  <a:gd name="T6" fmla="*/ 26988 w 18"/>
                  <a:gd name="T7" fmla="*/ 7938 h 12"/>
                  <a:gd name="T8" fmla="*/ 28575 w 18"/>
                  <a:gd name="T9" fmla="*/ 19050 h 12"/>
                  <a:gd name="T10" fmla="*/ 15875 w 18"/>
                  <a:gd name="T11" fmla="*/ 19050 h 12"/>
                  <a:gd name="T12" fmla="*/ 9525 w 18"/>
                  <a:gd name="T13" fmla="*/ 11113 h 12"/>
                  <a:gd name="T14" fmla="*/ 0 w 18"/>
                  <a:gd name="T15" fmla="*/ 11113 h 12"/>
                  <a:gd name="T16" fmla="*/ 0 w 18"/>
                  <a:gd name="T17" fmla="*/ 476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2">
                    <a:moveTo>
                      <a:pt x="0" y="3"/>
                    </a:moveTo>
                    <a:lnTo>
                      <a:pt x="5" y="0"/>
                    </a:lnTo>
                    <a:lnTo>
                      <a:pt x="11" y="0"/>
                    </a:lnTo>
                    <a:lnTo>
                      <a:pt x="17" y="5"/>
                    </a:lnTo>
                    <a:lnTo>
                      <a:pt x="18" y="12"/>
                    </a:lnTo>
                    <a:lnTo>
                      <a:pt x="10" y="12"/>
                    </a:lnTo>
                    <a:lnTo>
                      <a:pt x="6" y="7"/>
                    </a:lnTo>
                    <a:lnTo>
                      <a:pt x="0" y="7"/>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6" name="Freeform 475"/>
              <p:cNvSpPr/>
              <p:nvPr/>
            </p:nvSpPr>
            <p:spPr bwMode="auto">
              <a:xfrm>
                <a:off x="1382713" y="1685929"/>
                <a:ext cx="182563" cy="82551"/>
              </a:xfrm>
              <a:custGeom>
                <a:avLst/>
                <a:gdLst>
                  <a:gd name="T0" fmla="*/ 41275 w 115"/>
                  <a:gd name="T1" fmla="*/ 74613 h 52"/>
                  <a:gd name="T2" fmla="*/ 28575 w 115"/>
                  <a:gd name="T3" fmla="*/ 73025 h 52"/>
                  <a:gd name="T4" fmla="*/ 19050 w 115"/>
                  <a:gd name="T5" fmla="*/ 76200 h 52"/>
                  <a:gd name="T6" fmla="*/ 11113 w 115"/>
                  <a:gd name="T7" fmla="*/ 74613 h 52"/>
                  <a:gd name="T8" fmla="*/ 11113 w 115"/>
                  <a:gd name="T9" fmla="*/ 66675 h 52"/>
                  <a:gd name="T10" fmla="*/ 0 w 115"/>
                  <a:gd name="T11" fmla="*/ 63500 h 52"/>
                  <a:gd name="T12" fmla="*/ 11113 w 115"/>
                  <a:gd name="T13" fmla="*/ 57150 h 52"/>
                  <a:gd name="T14" fmla="*/ 22225 w 115"/>
                  <a:gd name="T15" fmla="*/ 53975 h 52"/>
                  <a:gd name="T16" fmla="*/ 41275 w 115"/>
                  <a:gd name="T17" fmla="*/ 50800 h 52"/>
                  <a:gd name="T18" fmla="*/ 42863 w 115"/>
                  <a:gd name="T19" fmla="*/ 42863 h 52"/>
                  <a:gd name="T20" fmla="*/ 55563 w 115"/>
                  <a:gd name="T21" fmla="*/ 41275 h 52"/>
                  <a:gd name="T22" fmla="*/ 57150 w 115"/>
                  <a:gd name="T23" fmla="*/ 34925 h 52"/>
                  <a:gd name="T24" fmla="*/ 85725 w 115"/>
                  <a:gd name="T25" fmla="*/ 22225 h 52"/>
                  <a:gd name="T26" fmla="*/ 85725 w 115"/>
                  <a:gd name="T27" fmla="*/ 15875 h 52"/>
                  <a:gd name="T28" fmla="*/ 101600 w 115"/>
                  <a:gd name="T29" fmla="*/ 9525 h 52"/>
                  <a:gd name="T30" fmla="*/ 130175 w 115"/>
                  <a:gd name="T31" fmla="*/ 9525 h 52"/>
                  <a:gd name="T32" fmla="*/ 134938 w 115"/>
                  <a:gd name="T33" fmla="*/ 12700 h 52"/>
                  <a:gd name="T34" fmla="*/ 149225 w 115"/>
                  <a:gd name="T35" fmla="*/ 12700 h 52"/>
                  <a:gd name="T36" fmla="*/ 157163 w 115"/>
                  <a:gd name="T37" fmla="*/ 9525 h 52"/>
                  <a:gd name="T38" fmla="*/ 149225 w 115"/>
                  <a:gd name="T39" fmla="*/ 6350 h 52"/>
                  <a:gd name="T40" fmla="*/ 149225 w 115"/>
                  <a:gd name="T41" fmla="*/ 4763 h 52"/>
                  <a:gd name="T42" fmla="*/ 168275 w 115"/>
                  <a:gd name="T43" fmla="*/ 0 h 52"/>
                  <a:gd name="T44" fmla="*/ 182563 w 115"/>
                  <a:gd name="T45" fmla="*/ 9525 h 52"/>
                  <a:gd name="T46" fmla="*/ 180975 w 115"/>
                  <a:gd name="T47" fmla="*/ 14288 h 52"/>
                  <a:gd name="T48" fmla="*/ 171450 w 115"/>
                  <a:gd name="T49" fmla="*/ 14288 h 52"/>
                  <a:gd name="T50" fmla="*/ 166688 w 115"/>
                  <a:gd name="T51" fmla="*/ 22225 h 52"/>
                  <a:gd name="T52" fmla="*/ 174625 w 115"/>
                  <a:gd name="T53" fmla="*/ 28575 h 52"/>
                  <a:gd name="T54" fmla="*/ 165100 w 115"/>
                  <a:gd name="T55" fmla="*/ 31750 h 52"/>
                  <a:gd name="T56" fmla="*/ 173038 w 115"/>
                  <a:gd name="T57" fmla="*/ 42863 h 52"/>
                  <a:gd name="T58" fmla="*/ 152400 w 115"/>
                  <a:gd name="T59" fmla="*/ 46038 h 52"/>
                  <a:gd name="T60" fmla="*/ 146050 w 115"/>
                  <a:gd name="T61" fmla="*/ 60325 h 52"/>
                  <a:gd name="T62" fmla="*/ 120650 w 115"/>
                  <a:gd name="T63" fmla="*/ 50800 h 52"/>
                  <a:gd name="T64" fmla="*/ 128588 w 115"/>
                  <a:gd name="T65" fmla="*/ 38100 h 52"/>
                  <a:gd name="T66" fmla="*/ 112713 w 115"/>
                  <a:gd name="T67" fmla="*/ 38100 h 52"/>
                  <a:gd name="T68" fmla="*/ 106363 w 115"/>
                  <a:gd name="T69" fmla="*/ 57150 h 52"/>
                  <a:gd name="T70" fmla="*/ 95250 w 115"/>
                  <a:gd name="T71" fmla="*/ 63500 h 52"/>
                  <a:gd name="T72" fmla="*/ 90488 w 115"/>
                  <a:gd name="T73" fmla="*/ 53975 h 52"/>
                  <a:gd name="T74" fmla="*/ 79375 w 115"/>
                  <a:gd name="T75" fmla="*/ 57150 h 52"/>
                  <a:gd name="T76" fmla="*/ 84138 w 115"/>
                  <a:gd name="T77" fmla="*/ 74613 h 52"/>
                  <a:gd name="T78" fmla="*/ 63500 w 115"/>
                  <a:gd name="T79" fmla="*/ 79375 h 52"/>
                  <a:gd name="T80" fmla="*/ 65088 w 115"/>
                  <a:gd name="T81" fmla="*/ 68263 h 52"/>
                  <a:gd name="T82" fmla="*/ 55563 w 115"/>
                  <a:gd name="T83" fmla="*/ 68263 h 52"/>
                  <a:gd name="T84" fmla="*/ 55563 w 115"/>
                  <a:gd name="T85" fmla="*/ 82550 h 52"/>
                  <a:gd name="T86" fmla="*/ 47625 w 115"/>
                  <a:gd name="T87" fmla="*/ 82550 h 52"/>
                  <a:gd name="T88" fmla="*/ 41275 w 115"/>
                  <a:gd name="T89" fmla="*/ 74613 h 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5" h="52">
                    <a:moveTo>
                      <a:pt x="26" y="47"/>
                    </a:moveTo>
                    <a:lnTo>
                      <a:pt x="18" y="46"/>
                    </a:lnTo>
                    <a:lnTo>
                      <a:pt x="12" y="48"/>
                    </a:lnTo>
                    <a:lnTo>
                      <a:pt x="7" y="47"/>
                    </a:lnTo>
                    <a:lnTo>
                      <a:pt x="7" y="42"/>
                    </a:lnTo>
                    <a:lnTo>
                      <a:pt x="0" y="40"/>
                    </a:lnTo>
                    <a:lnTo>
                      <a:pt x="7" y="36"/>
                    </a:lnTo>
                    <a:lnTo>
                      <a:pt x="14" y="34"/>
                    </a:lnTo>
                    <a:lnTo>
                      <a:pt x="26" y="32"/>
                    </a:lnTo>
                    <a:lnTo>
                      <a:pt x="27" y="27"/>
                    </a:lnTo>
                    <a:lnTo>
                      <a:pt x="35" y="26"/>
                    </a:lnTo>
                    <a:lnTo>
                      <a:pt x="36" y="22"/>
                    </a:lnTo>
                    <a:lnTo>
                      <a:pt x="54" y="14"/>
                    </a:lnTo>
                    <a:lnTo>
                      <a:pt x="54" y="10"/>
                    </a:lnTo>
                    <a:lnTo>
                      <a:pt x="64" y="6"/>
                    </a:lnTo>
                    <a:lnTo>
                      <a:pt x="82" y="6"/>
                    </a:lnTo>
                    <a:lnTo>
                      <a:pt x="85" y="8"/>
                    </a:lnTo>
                    <a:lnTo>
                      <a:pt x="94" y="8"/>
                    </a:lnTo>
                    <a:lnTo>
                      <a:pt x="99" y="6"/>
                    </a:lnTo>
                    <a:lnTo>
                      <a:pt x="94" y="4"/>
                    </a:lnTo>
                    <a:lnTo>
                      <a:pt x="94" y="3"/>
                    </a:lnTo>
                    <a:lnTo>
                      <a:pt x="106" y="0"/>
                    </a:lnTo>
                    <a:lnTo>
                      <a:pt x="115" y="6"/>
                    </a:lnTo>
                    <a:lnTo>
                      <a:pt x="114" y="9"/>
                    </a:lnTo>
                    <a:lnTo>
                      <a:pt x="108" y="9"/>
                    </a:lnTo>
                    <a:lnTo>
                      <a:pt x="105" y="14"/>
                    </a:lnTo>
                    <a:lnTo>
                      <a:pt x="110" y="18"/>
                    </a:lnTo>
                    <a:lnTo>
                      <a:pt x="104" y="20"/>
                    </a:lnTo>
                    <a:lnTo>
                      <a:pt x="109" y="27"/>
                    </a:lnTo>
                    <a:lnTo>
                      <a:pt x="96" y="29"/>
                    </a:lnTo>
                    <a:lnTo>
                      <a:pt x="92" y="38"/>
                    </a:lnTo>
                    <a:lnTo>
                      <a:pt x="76" y="32"/>
                    </a:lnTo>
                    <a:lnTo>
                      <a:pt x="81" y="24"/>
                    </a:lnTo>
                    <a:lnTo>
                      <a:pt x="71" y="24"/>
                    </a:lnTo>
                    <a:lnTo>
                      <a:pt x="67" y="36"/>
                    </a:lnTo>
                    <a:lnTo>
                      <a:pt x="60" y="40"/>
                    </a:lnTo>
                    <a:lnTo>
                      <a:pt x="57" y="34"/>
                    </a:lnTo>
                    <a:lnTo>
                      <a:pt x="50" y="36"/>
                    </a:lnTo>
                    <a:lnTo>
                      <a:pt x="53" y="47"/>
                    </a:lnTo>
                    <a:lnTo>
                      <a:pt x="40" y="50"/>
                    </a:lnTo>
                    <a:lnTo>
                      <a:pt x="41" y="43"/>
                    </a:lnTo>
                    <a:lnTo>
                      <a:pt x="35" y="43"/>
                    </a:lnTo>
                    <a:lnTo>
                      <a:pt x="35" y="52"/>
                    </a:lnTo>
                    <a:lnTo>
                      <a:pt x="30" y="52"/>
                    </a:lnTo>
                    <a:lnTo>
                      <a:pt x="26"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7" name="Freeform 476"/>
              <p:cNvSpPr/>
              <p:nvPr/>
            </p:nvSpPr>
            <p:spPr bwMode="auto">
              <a:xfrm>
                <a:off x="1622426" y="1622430"/>
                <a:ext cx="90488" cy="26988"/>
              </a:xfrm>
              <a:custGeom>
                <a:avLst/>
                <a:gdLst>
                  <a:gd name="T0" fmla="*/ 66675 w 57"/>
                  <a:gd name="T1" fmla="*/ 0 h 17"/>
                  <a:gd name="T2" fmla="*/ 79375 w 57"/>
                  <a:gd name="T3" fmla="*/ 11113 h 17"/>
                  <a:gd name="T4" fmla="*/ 90488 w 57"/>
                  <a:gd name="T5" fmla="*/ 12700 h 17"/>
                  <a:gd name="T6" fmla="*/ 90488 w 57"/>
                  <a:gd name="T7" fmla="*/ 22225 h 17"/>
                  <a:gd name="T8" fmla="*/ 65088 w 57"/>
                  <a:gd name="T9" fmla="*/ 26988 h 17"/>
                  <a:gd name="T10" fmla="*/ 50800 w 57"/>
                  <a:gd name="T11" fmla="*/ 19050 h 17"/>
                  <a:gd name="T12" fmla="*/ 44450 w 57"/>
                  <a:gd name="T13" fmla="*/ 25400 h 17"/>
                  <a:gd name="T14" fmla="*/ 31750 w 57"/>
                  <a:gd name="T15" fmla="*/ 25400 h 17"/>
                  <a:gd name="T16" fmla="*/ 20638 w 57"/>
                  <a:gd name="T17" fmla="*/ 22225 h 17"/>
                  <a:gd name="T18" fmla="*/ 3175 w 57"/>
                  <a:gd name="T19" fmla="*/ 25400 h 17"/>
                  <a:gd name="T20" fmla="*/ 0 w 57"/>
                  <a:gd name="T21" fmla="*/ 19050 h 17"/>
                  <a:gd name="T22" fmla="*/ 9525 w 57"/>
                  <a:gd name="T23" fmla="*/ 17463 h 17"/>
                  <a:gd name="T24" fmla="*/ 12700 w 57"/>
                  <a:gd name="T25" fmla="*/ 11113 h 17"/>
                  <a:gd name="T26" fmla="*/ 38100 w 57"/>
                  <a:gd name="T27" fmla="*/ 11113 h 17"/>
                  <a:gd name="T28" fmla="*/ 52388 w 57"/>
                  <a:gd name="T29" fmla="*/ 3175 h 17"/>
                  <a:gd name="T30" fmla="*/ 66675 w 57"/>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 h="17">
                    <a:moveTo>
                      <a:pt x="42" y="0"/>
                    </a:moveTo>
                    <a:lnTo>
                      <a:pt x="50" y="7"/>
                    </a:lnTo>
                    <a:lnTo>
                      <a:pt x="57" y="8"/>
                    </a:lnTo>
                    <a:lnTo>
                      <a:pt x="57" y="14"/>
                    </a:lnTo>
                    <a:lnTo>
                      <a:pt x="41" y="17"/>
                    </a:lnTo>
                    <a:lnTo>
                      <a:pt x="32" y="12"/>
                    </a:lnTo>
                    <a:lnTo>
                      <a:pt x="28" y="16"/>
                    </a:lnTo>
                    <a:lnTo>
                      <a:pt x="20" y="16"/>
                    </a:lnTo>
                    <a:lnTo>
                      <a:pt x="13" y="14"/>
                    </a:lnTo>
                    <a:lnTo>
                      <a:pt x="2" y="16"/>
                    </a:lnTo>
                    <a:lnTo>
                      <a:pt x="0" y="12"/>
                    </a:lnTo>
                    <a:lnTo>
                      <a:pt x="6" y="11"/>
                    </a:lnTo>
                    <a:lnTo>
                      <a:pt x="8" y="7"/>
                    </a:lnTo>
                    <a:lnTo>
                      <a:pt x="24" y="7"/>
                    </a:lnTo>
                    <a:lnTo>
                      <a:pt x="33" y="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8" name="Freeform 477"/>
              <p:cNvSpPr/>
              <p:nvPr/>
            </p:nvSpPr>
            <p:spPr bwMode="auto">
              <a:xfrm>
                <a:off x="1808163" y="1589093"/>
                <a:ext cx="161925" cy="79375"/>
              </a:xfrm>
              <a:custGeom>
                <a:avLst/>
                <a:gdLst>
                  <a:gd name="T0" fmla="*/ 1588 w 102"/>
                  <a:gd name="T1" fmla="*/ 1588 h 50"/>
                  <a:gd name="T2" fmla="*/ 28575 w 102"/>
                  <a:gd name="T3" fmla="*/ 1588 h 50"/>
                  <a:gd name="T4" fmla="*/ 46038 w 102"/>
                  <a:gd name="T5" fmla="*/ 0 h 50"/>
                  <a:gd name="T6" fmla="*/ 66675 w 102"/>
                  <a:gd name="T7" fmla="*/ 11113 h 50"/>
                  <a:gd name="T8" fmla="*/ 71438 w 102"/>
                  <a:gd name="T9" fmla="*/ 25400 h 50"/>
                  <a:gd name="T10" fmla="*/ 80963 w 102"/>
                  <a:gd name="T11" fmla="*/ 28575 h 50"/>
                  <a:gd name="T12" fmla="*/ 80963 w 102"/>
                  <a:gd name="T13" fmla="*/ 19050 h 50"/>
                  <a:gd name="T14" fmla="*/ 96838 w 102"/>
                  <a:gd name="T15" fmla="*/ 15875 h 50"/>
                  <a:gd name="T16" fmla="*/ 115888 w 102"/>
                  <a:gd name="T17" fmla="*/ 19050 h 50"/>
                  <a:gd name="T18" fmla="*/ 109538 w 102"/>
                  <a:gd name="T19" fmla="*/ 31750 h 50"/>
                  <a:gd name="T20" fmla="*/ 136525 w 102"/>
                  <a:gd name="T21" fmla="*/ 38100 h 50"/>
                  <a:gd name="T22" fmla="*/ 138113 w 102"/>
                  <a:gd name="T23" fmla="*/ 46038 h 50"/>
                  <a:gd name="T24" fmla="*/ 161925 w 102"/>
                  <a:gd name="T25" fmla="*/ 65088 h 50"/>
                  <a:gd name="T26" fmla="*/ 153988 w 102"/>
                  <a:gd name="T27" fmla="*/ 79375 h 50"/>
                  <a:gd name="T28" fmla="*/ 131763 w 102"/>
                  <a:gd name="T29" fmla="*/ 79375 h 50"/>
                  <a:gd name="T30" fmla="*/ 117475 w 102"/>
                  <a:gd name="T31" fmla="*/ 66675 h 50"/>
                  <a:gd name="T32" fmla="*/ 115888 w 102"/>
                  <a:gd name="T33" fmla="*/ 65088 h 50"/>
                  <a:gd name="T34" fmla="*/ 100013 w 102"/>
                  <a:gd name="T35" fmla="*/ 61913 h 50"/>
                  <a:gd name="T36" fmla="*/ 85725 w 102"/>
                  <a:gd name="T37" fmla="*/ 55563 h 50"/>
                  <a:gd name="T38" fmla="*/ 68263 w 102"/>
                  <a:gd name="T39" fmla="*/ 60325 h 50"/>
                  <a:gd name="T40" fmla="*/ 60325 w 102"/>
                  <a:gd name="T41" fmla="*/ 55563 h 50"/>
                  <a:gd name="T42" fmla="*/ 30163 w 102"/>
                  <a:gd name="T43" fmla="*/ 58738 h 50"/>
                  <a:gd name="T44" fmla="*/ 19050 w 102"/>
                  <a:gd name="T45" fmla="*/ 52388 h 50"/>
                  <a:gd name="T46" fmla="*/ 22225 w 102"/>
                  <a:gd name="T47" fmla="*/ 44450 h 50"/>
                  <a:gd name="T48" fmla="*/ 55563 w 102"/>
                  <a:gd name="T49" fmla="*/ 44450 h 50"/>
                  <a:gd name="T50" fmla="*/ 44450 w 102"/>
                  <a:gd name="T51" fmla="*/ 38100 h 50"/>
                  <a:gd name="T52" fmla="*/ 46038 w 102"/>
                  <a:gd name="T53" fmla="*/ 31750 h 50"/>
                  <a:gd name="T54" fmla="*/ 41275 w 102"/>
                  <a:gd name="T55" fmla="*/ 30163 h 50"/>
                  <a:gd name="T56" fmla="*/ 41275 w 102"/>
                  <a:gd name="T57" fmla="*/ 23813 h 50"/>
                  <a:gd name="T58" fmla="*/ 33338 w 102"/>
                  <a:gd name="T59" fmla="*/ 25400 h 50"/>
                  <a:gd name="T60" fmla="*/ 28575 w 102"/>
                  <a:gd name="T61" fmla="*/ 31750 h 50"/>
                  <a:gd name="T62" fmla="*/ 19050 w 102"/>
                  <a:gd name="T63" fmla="*/ 28575 h 50"/>
                  <a:gd name="T64" fmla="*/ 15875 w 102"/>
                  <a:gd name="T65" fmla="*/ 17463 h 50"/>
                  <a:gd name="T66" fmla="*/ 0 w 102"/>
                  <a:gd name="T67" fmla="*/ 15875 h 50"/>
                  <a:gd name="T68" fmla="*/ 1588 w 102"/>
                  <a:gd name="T69" fmla="*/ 1588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50">
                    <a:moveTo>
                      <a:pt x="1" y="1"/>
                    </a:moveTo>
                    <a:lnTo>
                      <a:pt x="18" y="1"/>
                    </a:lnTo>
                    <a:lnTo>
                      <a:pt x="29" y="0"/>
                    </a:lnTo>
                    <a:lnTo>
                      <a:pt x="42" y="7"/>
                    </a:lnTo>
                    <a:lnTo>
                      <a:pt x="45" y="16"/>
                    </a:lnTo>
                    <a:lnTo>
                      <a:pt x="51" y="18"/>
                    </a:lnTo>
                    <a:lnTo>
                      <a:pt x="51" y="12"/>
                    </a:lnTo>
                    <a:lnTo>
                      <a:pt x="61" y="10"/>
                    </a:lnTo>
                    <a:lnTo>
                      <a:pt x="73" y="12"/>
                    </a:lnTo>
                    <a:lnTo>
                      <a:pt x="69" y="20"/>
                    </a:lnTo>
                    <a:lnTo>
                      <a:pt x="86" y="24"/>
                    </a:lnTo>
                    <a:lnTo>
                      <a:pt x="87" y="29"/>
                    </a:lnTo>
                    <a:lnTo>
                      <a:pt x="102" y="41"/>
                    </a:lnTo>
                    <a:lnTo>
                      <a:pt x="97" y="50"/>
                    </a:lnTo>
                    <a:lnTo>
                      <a:pt x="83" y="50"/>
                    </a:lnTo>
                    <a:lnTo>
                      <a:pt x="74" y="42"/>
                    </a:lnTo>
                    <a:lnTo>
                      <a:pt x="73" y="41"/>
                    </a:lnTo>
                    <a:lnTo>
                      <a:pt x="63" y="39"/>
                    </a:lnTo>
                    <a:lnTo>
                      <a:pt x="54" y="35"/>
                    </a:lnTo>
                    <a:lnTo>
                      <a:pt x="43" y="38"/>
                    </a:lnTo>
                    <a:lnTo>
                      <a:pt x="38" y="35"/>
                    </a:lnTo>
                    <a:lnTo>
                      <a:pt x="19" y="37"/>
                    </a:lnTo>
                    <a:lnTo>
                      <a:pt x="12" y="33"/>
                    </a:lnTo>
                    <a:lnTo>
                      <a:pt x="14" y="28"/>
                    </a:lnTo>
                    <a:lnTo>
                      <a:pt x="35" y="28"/>
                    </a:lnTo>
                    <a:lnTo>
                      <a:pt x="28" y="24"/>
                    </a:lnTo>
                    <a:lnTo>
                      <a:pt x="29" y="20"/>
                    </a:lnTo>
                    <a:lnTo>
                      <a:pt x="26" y="19"/>
                    </a:lnTo>
                    <a:lnTo>
                      <a:pt x="26" y="15"/>
                    </a:lnTo>
                    <a:lnTo>
                      <a:pt x="21" y="16"/>
                    </a:lnTo>
                    <a:lnTo>
                      <a:pt x="18" y="20"/>
                    </a:lnTo>
                    <a:lnTo>
                      <a:pt x="12" y="18"/>
                    </a:lnTo>
                    <a:lnTo>
                      <a:pt x="10" y="11"/>
                    </a:lnTo>
                    <a:lnTo>
                      <a:pt x="0" y="10"/>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69" name="Freeform 478"/>
              <p:cNvSpPr/>
              <p:nvPr/>
            </p:nvSpPr>
            <p:spPr bwMode="auto">
              <a:xfrm>
                <a:off x="1885951" y="1663705"/>
                <a:ext cx="31750" cy="9525"/>
              </a:xfrm>
              <a:custGeom>
                <a:avLst/>
                <a:gdLst>
                  <a:gd name="T0" fmla="*/ 0 w 20"/>
                  <a:gd name="T1" fmla="*/ 4763 h 6"/>
                  <a:gd name="T2" fmla="*/ 14288 w 20"/>
                  <a:gd name="T3" fmla="*/ 0 h 6"/>
                  <a:gd name="T4" fmla="*/ 26988 w 20"/>
                  <a:gd name="T5" fmla="*/ 1588 h 6"/>
                  <a:gd name="T6" fmla="*/ 31750 w 20"/>
                  <a:gd name="T7" fmla="*/ 7938 h 6"/>
                  <a:gd name="T8" fmla="*/ 11113 w 20"/>
                  <a:gd name="T9" fmla="*/ 9525 h 6"/>
                  <a:gd name="T10" fmla="*/ 0 w 20"/>
                  <a:gd name="T11" fmla="*/ 476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6">
                    <a:moveTo>
                      <a:pt x="0" y="3"/>
                    </a:moveTo>
                    <a:lnTo>
                      <a:pt x="9" y="0"/>
                    </a:lnTo>
                    <a:lnTo>
                      <a:pt x="17" y="1"/>
                    </a:lnTo>
                    <a:lnTo>
                      <a:pt x="20" y="5"/>
                    </a:lnTo>
                    <a:lnTo>
                      <a:pt x="7"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0" name="Freeform 479"/>
              <p:cNvSpPr/>
              <p:nvPr/>
            </p:nvSpPr>
            <p:spPr bwMode="auto">
              <a:xfrm>
                <a:off x="1860551" y="1649418"/>
                <a:ext cx="14288" cy="6350"/>
              </a:xfrm>
              <a:custGeom>
                <a:avLst/>
                <a:gdLst>
                  <a:gd name="T0" fmla="*/ 0 w 9"/>
                  <a:gd name="T1" fmla="*/ 4763 h 4"/>
                  <a:gd name="T2" fmla="*/ 4763 w 9"/>
                  <a:gd name="T3" fmla="*/ 0 h 4"/>
                  <a:gd name="T4" fmla="*/ 14288 w 9"/>
                  <a:gd name="T5" fmla="*/ 1588 h 4"/>
                  <a:gd name="T6" fmla="*/ 11113 w 9"/>
                  <a:gd name="T7" fmla="*/ 6350 h 4"/>
                  <a:gd name="T8" fmla="*/ 3175 w 9"/>
                  <a:gd name="T9" fmla="*/ 6350 h 4"/>
                  <a:gd name="T10" fmla="*/ 0 w 9"/>
                  <a:gd name="T11" fmla="*/ 4763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3"/>
                    </a:moveTo>
                    <a:lnTo>
                      <a:pt x="3" y="0"/>
                    </a:lnTo>
                    <a:lnTo>
                      <a:pt x="9" y="1"/>
                    </a:lnTo>
                    <a:lnTo>
                      <a:pt x="7" y="4"/>
                    </a:lnTo>
                    <a:lnTo>
                      <a:pt x="2" y="4"/>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1" name="Freeform 480"/>
              <p:cNvSpPr/>
              <p:nvPr/>
            </p:nvSpPr>
            <p:spPr bwMode="auto">
              <a:xfrm>
                <a:off x="1801813" y="1673230"/>
                <a:ext cx="42863" cy="30163"/>
              </a:xfrm>
              <a:custGeom>
                <a:avLst/>
                <a:gdLst>
                  <a:gd name="T0" fmla="*/ 0 w 27"/>
                  <a:gd name="T1" fmla="*/ 0 h 19"/>
                  <a:gd name="T2" fmla="*/ 12700 w 27"/>
                  <a:gd name="T3" fmla="*/ 0 h 19"/>
                  <a:gd name="T4" fmla="*/ 39688 w 27"/>
                  <a:gd name="T5" fmla="*/ 19050 h 19"/>
                  <a:gd name="T6" fmla="*/ 42863 w 27"/>
                  <a:gd name="T7" fmla="*/ 30163 h 19"/>
                  <a:gd name="T8" fmla="*/ 20638 w 27"/>
                  <a:gd name="T9" fmla="*/ 30163 h 19"/>
                  <a:gd name="T10" fmla="*/ 6350 w 27"/>
                  <a:gd name="T11" fmla="*/ 14288 h 19"/>
                  <a:gd name="T12" fmla="*/ 0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0" y="0"/>
                    </a:moveTo>
                    <a:lnTo>
                      <a:pt x="8" y="0"/>
                    </a:lnTo>
                    <a:lnTo>
                      <a:pt x="25" y="12"/>
                    </a:lnTo>
                    <a:lnTo>
                      <a:pt x="27" y="19"/>
                    </a:lnTo>
                    <a:lnTo>
                      <a:pt x="13" y="19"/>
                    </a:lnTo>
                    <a:lnTo>
                      <a:pt x="4" y="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2" name="Freeform 481"/>
              <p:cNvSpPr/>
              <p:nvPr/>
            </p:nvSpPr>
            <p:spPr bwMode="auto">
              <a:xfrm>
                <a:off x="1622426" y="1658942"/>
                <a:ext cx="90488" cy="33338"/>
              </a:xfrm>
              <a:custGeom>
                <a:avLst/>
                <a:gdLst>
                  <a:gd name="T0" fmla="*/ 88900 w 57"/>
                  <a:gd name="T1" fmla="*/ 3175 h 21"/>
                  <a:gd name="T2" fmla="*/ 65088 w 57"/>
                  <a:gd name="T3" fmla="*/ 0 h 21"/>
                  <a:gd name="T4" fmla="*/ 42863 w 57"/>
                  <a:gd name="T5" fmla="*/ 0 h 21"/>
                  <a:gd name="T6" fmla="*/ 0 w 57"/>
                  <a:gd name="T7" fmla="*/ 11113 h 21"/>
                  <a:gd name="T8" fmla="*/ 1588 w 57"/>
                  <a:gd name="T9" fmla="*/ 26988 h 21"/>
                  <a:gd name="T10" fmla="*/ 25400 w 57"/>
                  <a:gd name="T11" fmla="*/ 33338 h 21"/>
                  <a:gd name="T12" fmla="*/ 66675 w 57"/>
                  <a:gd name="T13" fmla="*/ 31750 h 21"/>
                  <a:gd name="T14" fmla="*/ 79375 w 57"/>
                  <a:gd name="T15" fmla="*/ 26988 h 21"/>
                  <a:gd name="T16" fmla="*/ 76200 w 57"/>
                  <a:gd name="T17" fmla="*/ 20638 h 21"/>
                  <a:gd name="T18" fmla="*/ 57150 w 57"/>
                  <a:gd name="T19" fmla="*/ 17463 h 21"/>
                  <a:gd name="T20" fmla="*/ 58738 w 57"/>
                  <a:gd name="T21" fmla="*/ 11113 h 21"/>
                  <a:gd name="T22" fmla="*/ 90488 w 57"/>
                  <a:gd name="T23" fmla="*/ 6350 h 21"/>
                  <a:gd name="T24" fmla="*/ 88900 w 57"/>
                  <a:gd name="T25" fmla="*/ 3175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1">
                    <a:moveTo>
                      <a:pt x="56" y="2"/>
                    </a:moveTo>
                    <a:lnTo>
                      <a:pt x="41" y="0"/>
                    </a:lnTo>
                    <a:lnTo>
                      <a:pt x="27" y="0"/>
                    </a:lnTo>
                    <a:lnTo>
                      <a:pt x="0" y="7"/>
                    </a:lnTo>
                    <a:lnTo>
                      <a:pt x="1" y="17"/>
                    </a:lnTo>
                    <a:lnTo>
                      <a:pt x="16" y="21"/>
                    </a:lnTo>
                    <a:lnTo>
                      <a:pt x="42" y="20"/>
                    </a:lnTo>
                    <a:lnTo>
                      <a:pt x="50" y="17"/>
                    </a:lnTo>
                    <a:lnTo>
                      <a:pt x="48" y="13"/>
                    </a:lnTo>
                    <a:lnTo>
                      <a:pt x="36" y="11"/>
                    </a:lnTo>
                    <a:lnTo>
                      <a:pt x="37" y="7"/>
                    </a:lnTo>
                    <a:lnTo>
                      <a:pt x="57" y="4"/>
                    </a:lnTo>
                    <a:lnTo>
                      <a:pt x="5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3" name="Freeform 482"/>
              <p:cNvSpPr/>
              <p:nvPr/>
            </p:nvSpPr>
            <p:spPr bwMode="auto">
              <a:xfrm>
                <a:off x="1576388" y="1662118"/>
                <a:ext cx="33338" cy="14288"/>
              </a:xfrm>
              <a:custGeom>
                <a:avLst/>
                <a:gdLst>
                  <a:gd name="T0" fmla="*/ 19050 w 21"/>
                  <a:gd name="T1" fmla="*/ 1588 h 9"/>
                  <a:gd name="T2" fmla="*/ 33338 w 21"/>
                  <a:gd name="T3" fmla="*/ 7938 h 9"/>
                  <a:gd name="T4" fmla="*/ 30163 w 21"/>
                  <a:gd name="T5" fmla="*/ 14288 h 9"/>
                  <a:gd name="T6" fmla="*/ 12700 w 21"/>
                  <a:gd name="T7" fmla="*/ 14288 h 9"/>
                  <a:gd name="T8" fmla="*/ 0 w 21"/>
                  <a:gd name="T9" fmla="*/ 1588 h 9"/>
                  <a:gd name="T10" fmla="*/ 7938 w 21"/>
                  <a:gd name="T11" fmla="*/ 0 h 9"/>
                  <a:gd name="T12" fmla="*/ 19050 w 21"/>
                  <a:gd name="T13" fmla="*/ 158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9">
                    <a:moveTo>
                      <a:pt x="12" y="1"/>
                    </a:moveTo>
                    <a:lnTo>
                      <a:pt x="21" y="5"/>
                    </a:lnTo>
                    <a:lnTo>
                      <a:pt x="19" y="9"/>
                    </a:lnTo>
                    <a:lnTo>
                      <a:pt x="8" y="9"/>
                    </a:lnTo>
                    <a:lnTo>
                      <a:pt x="0" y="1"/>
                    </a:lnTo>
                    <a:lnTo>
                      <a:pt x="5" y="0"/>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4" name="Freeform 483"/>
              <p:cNvSpPr/>
              <p:nvPr/>
            </p:nvSpPr>
            <p:spPr bwMode="auto">
              <a:xfrm>
                <a:off x="1514477" y="1722443"/>
                <a:ext cx="300038" cy="109538"/>
              </a:xfrm>
              <a:custGeom>
                <a:avLst/>
                <a:gdLst>
                  <a:gd name="T0" fmla="*/ 206375 w 189"/>
                  <a:gd name="T1" fmla="*/ 0 h 69"/>
                  <a:gd name="T2" fmla="*/ 225425 w 189"/>
                  <a:gd name="T3" fmla="*/ 14288 h 69"/>
                  <a:gd name="T4" fmla="*/ 231775 w 189"/>
                  <a:gd name="T5" fmla="*/ 30163 h 69"/>
                  <a:gd name="T6" fmla="*/ 247650 w 189"/>
                  <a:gd name="T7" fmla="*/ 42863 h 69"/>
                  <a:gd name="T8" fmla="*/ 261938 w 189"/>
                  <a:gd name="T9" fmla="*/ 39688 h 69"/>
                  <a:gd name="T10" fmla="*/ 273050 w 189"/>
                  <a:gd name="T11" fmla="*/ 46038 h 69"/>
                  <a:gd name="T12" fmla="*/ 279400 w 189"/>
                  <a:gd name="T13" fmla="*/ 34925 h 69"/>
                  <a:gd name="T14" fmla="*/ 298450 w 189"/>
                  <a:gd name="T15" fmla="*/ 53975 h 69"/>
                  <a:gd name="T16" fmla="*/ 255588 w 189"/>
                  <a:gd name="T17" fmla="*/ 80963 h 69"/>
                  <a:gd name="T18" fmla="*/ 239713 w 189"/>
                  <a:gd name="T19" fmla="*/ 80963 h 69"/>
                  <a:gd name="T20" fmla="*/ 225425 w 189"/>
                  <a:gd name="T21" fmla="*/ 74613 h 69"/>
                  <a:gd name="T22" fmla="*/ 209550 w 189"/>
                  <a:gd name="T23" fmla="*/ 80963 h 69"/>
                  <a:gd name="T24" fmla="*/ 161925 w 189"/>
                  <a:gd name="T25" fmla="*/ 103188 h 69"/>
                  <a:gd name="T26" fmla="*/ 103188 w 189"/>
                  <a:gd name="T27" fmla="*/ 109538 h 69"/>
                  <a:gd name="T28" fmla="*/ 106363 w 189"/>
                  <a:gd name="T29" fmla="*/ 90488 h 69"/>
                  <a:gd name="T30" fmla="*/ 123825 w 189"/>
                  <a:gd name="T31" fmla="*/ 82550 h 69"/>
                  <a:gd name="T32" fmla="*/ 161925 w 189"/>
                  <a:gd name="T33" fmla="*/ 73025 h 69"/>
                  <a:gd name="T34" fmla="*/ 139700 w 189"/>
                  <a:gd name="T35" fmla="*/ 71438 h 69"/>
                  <a:gd name="T36" fmla="*/ 117475 w 189"/>
                  <a:gd name="T37" fmla="*/ 71438 h 69"/>
                  <a:gd name="T38" fmla="*/ 92075 w 189"/>
                  <a:gd name="T39" fmla="*/ 74613 h 69"/>
                  <a:gd name="T40" fmla="*/ 103188 w 189"/>
                  <a:gd name="T41" fmla="*/ 63500 h 69"/>
                  <a:gd name="T42" fmla="*/ 73025 w 189"/>
                  <a:gd name="T43" fmla="*/ 66675 h 69"/>
                  <a:gd name="T44" fmla="*/ 66675 w 189"/>
                  <a:gd name="T45" fmla="*/ 76200 h 69"/>
                  <a:gd name="T46" fmla="*/ 49213 w 189"/>
                  <a:gd name="T47" fmla="*/ 79375 h 69"/>
                  <a:gd name="T48" fmla="*/ 30163 w 189"/>
                  <a:gd name="T49" fmla="*/ 66675 h 69"/>
                  <a:gd name="T50" fmla="*/ 0 w 189"/>
                  <a:gd name="T51" fmla="*/ 63500 h 69"/>
                  <a:gd name="T52" fmla="*/ 36513 w 189"/>
                  <a:gd name="T53" fmla="*/ 53975 h 69"/>
                  <a:gd name="T54" fmla="*/ 50800 w 189"/>
                  <a:gd name="T55" fmla="*/ 46038 h 69"/>
                  <a:gd name="T56" fmla="*/ 19050 w 189"/>
                  <a:gd name="T57" fmla="*/ 44450 h 69"/>
                  <a:gd name="T58" fmla="*/ 44450 w 189"/>
                  <a:gd name="T59" fmla="*/ 38100 h 69"/>
                  <a:gd name="T60" fmla="*/ 50800 w 189"/>
                  <a:gd name="T61" fmla="*/ 34925 h 69"/>
                  <a:gd name="T62" fmla="*/ 26988 w 189"/>
                  <a:gd name="T63" fmla="*/ 30163 h 69"/>
                  <a:gd name="T64" fmla="*/ 49213 w 189"/>
                  <a:gd name="T65" fmla="*/ 23813 h 69"/>
                  <a:gd name="T66" fmla="*/ 63500 w 189"/>
                  <a:gd name="T67" fmla="*/ 22225 h 69"/>
                  <a:gd name="T68" fmla="*/ 61913 w 189"/>
                  <a:gd name="T69" fmla="*/ 12700 h 69"/>
                  <a:gd name="T70" fmla="*/ 87313 w 189"/>
                  <a:gd name="T71" fmla="*/ 23813 h 69"/>
                  <a:gd name="T72" fmla="*/ 150813 w 189"/>
                  <a:gd name="T73" fmla="*/ 42863 h 69"/>
                  <a:gd name="T74" fmla="*/ 180975 w 189"/>
                  <a:gd name="T75" fmla="*/ 50800 h 69"/>
                  <a:gd name="T76" fmla="*/ 214313 w 189"/>
                  <a:gd name="T77" fmla="*/ 52388 h 69"/>
                  <a:gd name="T78" fmla="*/ 192088 w 189"/>
                  <a:gd name="T79" fmla="*/ 44450 h 69"/>
                  <a:gd name="T80" fmla="*/ 206375 w 189"/>
                  <a:gd name="T81" fmla="*/ 31750 h 69"/>
                  <a:gd name="T82" fmla="*/ 177800 w 189"/>
                  <a:gd name="T83" fmla="*/ 22225 h 69"/>
                  <a:gd name="T84" fmla="*/ 182563 w 189"/>
                  <a:gd name="T85" fmla="*/ 14288 h 69"/>
                  <a:gd name="T86" fmla="*/ 198438 w 189"/>
                  <a:gd name="T87" fmla="*/ 1588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9" h="69">
                    <a:moveTo>
                      <a:pt x="125" y="1"/>
                    </a:moveTo>
                    <a:lnTo>
                      <a:pt x="130" y="0"/>
                    </a:lnTo>
                    <a:lnTo>
                      <a:pt x="142" y="0"/>
                    </a:lnTo>
                    <a:lnTo>
                      <a:pt x="142" y="9"/>
                    </a:lnTo>
                    <a:lnTo>
                      <a:pt x="148" y="11"/>
                    </a:lnTo>
                    <a:lnTo>
                      <a:pt x="146" y="19"/>
                    </a:lnTo>
                    <a:lnTo>
                      <a:pt x="152" y="19"/>
                    </a:lnTo>
                    <a:lnTo>
                      <a:pt x="156" y="27"/>
                    </a:lnTo>
                    <a:lnTo>
                      <a:pt x="160" y="25"/>
                    </a:lnTo>
                    <a:lnTo>
                      <a:pt x="165" y="25"/>
                    </a:lnTo>
                    <a:lnTo>
                      <a:pt x="166" y="29"/>
                    </a:lnTo>
                    <a:lnTo>
                      <a:pt x="172" y="29"/>
                    </a:lnTo>
                    <a:lnTo>
                      <a:pt x="170" y="22"/>
                    </a:lnTo>
                    <a:lnTo>
                      <a:pt x="176" y="22"/>
                    </a:lnTo>
                    <a:lnTo>
                      <a:pt x="189" y="27"/>
                    </a:lnTo>
                    <a:lnTo>
                      <a:pt x="188" y="34"/>
                    </a:lnTo>
                    <a:lnTo>
                      <a:pt x="181" y="47"/>
                    </a:lnTo>
                    <a:lnTo>
                      <a:pt x="161" y="51"/>
                    </a:lnTo>
                    <a:lnTo>
                      <a:pt x="157" y="48"/>
                    </a:lnTo>
                    <a:lnTo>
                      <a:pt x="151" y="51"/>
                    </a:lnTo>
                    <a:lnTo>
                      <a:pt x="142" y="51"/>
                    </a:lnTo>
                    <a:lnTo>
                      <a:pt x="142" y="47"/>
                    </a:lnTo>
                    <a:lnTo>
                      <a:pt x="134" y="47"/>
                    </a:lnTo>
                    <a:lnTo>
                      <a:pt x="132" y="51"/>
                    </a:lnTo>
                    <a:lnTo>
                      <a:pt x="109" y="59"/>
                    </a:lnTo>
                    <a:lnTo>
                      <a:pt x="102" y="65"/>
                    </a:lnTo>
                    <a:lnTo>
                      <a:pt x="78" y="69"/>
                    </a:lnTo>
                    <a:lnTo>
                      <a:pt x="65" y="69"/>
                    </a:lnTo>
                    <a:lnTo>
                      <a:pt x="53" y="60"/>
                    </a:lnTo>
                    <a:lnTo>
                      <a:pt x="67" y="57"/>
                    </a:lnTo>
                    <a:lnTo>
                      <a:pt x="72" y="52"/>
                    </a:lnTo>
                    <a:lnTo>
                      <a:pt x="78" y="52"/>
                    </a:lnTo>
                    <a:lnTo>
                      <a:pt x="95" y="51"/>
                    </a:lnTo>
                    <a:lnTo>
                      <a:pt x="102" y="46"/>
                    </a:lnTo>
                    <a:lnTo>
                      <a:pt x="101" y="43"/>
                    </a:lnTo>
                    <a:lnTo>
                      <a:pt x="88" y="45"/>
                    </a:lnTo>
                    <a:lnTo>
                      <a:pt x="82" y="46"/>
                    </a:lnTo>
                    <a:lnTo>
                      <a:pt x="74" y="45"/>
                    </a:lnTo>
                    <a:lnTo>
                      <a:pt x="65" y="47"/>
                    </a:lnTo>
                    <a:lnTo>
                      <a:pt x="58" y="47"/>
                    </a:lnTo>
                    <a:lnTo>
                      <a:pt x="58" y="42"/>
                    </a:lnTo>
                    <a:lnTo>
                      <a:pt x="65" y="40"/>
                    </a:lnTo>
                    <a:lnTo>
                      <a:pt x="60" y="38"/>
                    </a:lnTo>
                    <a:lnTo>
                      <a:pt x="46" y="42"/>
                    </a:lnTo>
                    <a:lnTo>
                      <a:pt x="53" y="47"/>
                    </a:lnTo>
                    <a:lnTo>
                      <a:pt x="42" y="48"/>
                    </a:lnTo>
                    <a:lnTo>
                      <a:pt x="36" y="46"/>
                    </a:lnTo>
                    <a:lnTo>
                      <a:pt x="31" y="50"/>
                    </a:lnTo>
                    <a:lnTo>
                      <a:pt x="23" y="47"/>
                    </a:lnTo>
                    <a:lnTo>
                      <a:pt x="19" y="42"/>
                    </a:lnTo>
                    <a:lnTo>
                      <a:pt x="9" y="43"/>
                    </a:lnTo>
                    <a:lnTo>
                      <a:pt x="0" y="40"/>
                    </a:lnTo>
                    <a:lnTo>
                      <a:pt x="5" y="36"/>
                    </a:lnTo>
                    <a:lnTo>
                      <a:pt x="23" y="34"/>
                    </a:lnTo>
                    <a:lnTo>
                      <a:pt x="36" y="32"/>
                    </a:lnTo>
                    <a:lnTo>
                      <a:pt x="32" y="29"/>
                    </a:lnTo>
                    <a:lnTo>
                      <a:pt x="17" y="31"/>
                    </a:lnTo>
                    <a:lnTo>
                      <a:pt x="12" y="28"/>
                    </a:lnTo>
                    <a:lnTo>
                      <a:pt x="19" y="24"/>
                    </a:lnTo>
                    <a:lnTo>
                      <a:pt x="28" y="24"/>
                    </a:lnTo>
                    <a:lnTo>
                      <a:pt x="37" y="24"/>
                    </a:lnTo>
                    <a:lnTo>
                      <a:pt x="32" y="22"/>
                    </a:lnTo>
                    <a:lnTo>
                      <a:pt x="19" y="22"/>
                    </a:lnTo>
                    <a:lnTo>
                      <a:pt x="17" y="19"/>
                    </a:lnTo>
                    <a:lnTo>
                      <a:pt x="23" y="15"/>
                    </a:lnTo>
                    <a:lnTo>
                      <a:pt x="31" y="15"/>
                    </a:lnTo>
                    <a:lnTo>
                      <a:pt x="40" y="17"/>
                    </a:lnTo>
                    <a:lnTo>
                      <a:pt x="40" y="14"/>
                    </a:lnTo>
                    <a:lnTo>
                      <a:pt x="31" y="10"/>
                    </a:lnTo>
                    <a:lnTo>
                      <a:pt x="39" y="8"/>
                    </a:lnTo>
                    <a:lnTo>
                      <a:pt x="53" y="9"/>
                    </a:lnTo>
                    <a:lnTo>
                      <a:pt x="55" y="15"/>
                    </a:lnTo>
                    <a:lnTo>
                      <a:pt x="76" y="14"/>
                    </a:lnTo>
                    <a:lnTo>
                      <a:pt x="95" y="27"/>
                    </a:lnTo>
                    <a:lnTo>
                      <a:pt x="97" y="32"/>
                    </a:lnTo>
                    <a:lnTo>
                      <a:pt x="114" y="32"/>
                    </a:lnTo>
                    <a:lnTo>
                      <a:pt x="128" y="37"/>
                    </a:lnTo>
                    <a:lnTo>
                      <a:pt x="135" y="33"/>
                    </a:lnTo>
                    <a:lnTo>
                      <a:pt x="134" y="28"/>
                    </a:lnTo>
                    <a:lnTo>
                      <a:pt x="121" y="28"/>
                    </a:lnTo>
                    <a:lnTo>
                      <a:pt x="118" y="25"/>
                    </a:lnTo>
                    <a:lnTo>
                      <a:pt x="130" y="20"/>
                    </a:lnTo>
                    <a:lnTo>
                      <a:pt x="128" y="15"/>
                    </a:lnTo>
                    <a:lnTo>
                      <a:pt x="112" y="14"/>
                    </a:lnTo>
                    <a:lnTo>
                      <a:pt x="110" y="11"/>
                    </a:lnTo>
                    <a:lnTo>
                      <a:pt x="115" y="9"/>
                    </a:lnTo>
                    <a:lnTo>
                      <a:pt x="125" y="8"/>
                    </a:lnTo>
                    <a:lnTo>
                      <a:pt x="12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5" name="Freeform 484"/>
              <p:cNvSpPr/>
              <p:nvPr/>
            </p:nvSpPr>
            <p:spPr bwMode="auto">
              <a:xfrm>
                <a:off x="1581151" y="1716093"/>
                <a:ext cx="33338" cy="7938"/>
              </a:xfrm>
              <a:custGeom>
                <a:avLst/>
                <a:gdLst>
                  <a:gd name="T0" fmla="*/ 0 w 21"/>
                  <a:gd name="T1" fmla="*/ 1588 h 5"/>
                  <a:gd name="T2" fmla="*/ 14288 w 21"/>
                  <a:gd name="T3" fmla="*/ 0 h 5"/>
                  <a:gd name="T4" fmla="*/ 28575 w 21"/>
                  <a:gd name="T5" fmla="*/ 1588 h 5"/>
                  <a:gd name="T6" fmla="*/ 33338 w 21"/>
                  <a:gd name="T7" fmla="*/ 6350 h 5"/>
                  <a:gd name="T8" fmla="*/ 22225 w 21"/>
                  <a:gd name="T9" fmla="*/ 7938 h 5"/>
                  <a:gd name="T10" fmla="*/ 4763 w 21"/>
                  <a:gd name="T11" fmla="*/ 6350 h 5"/>
                  <a:gd name="T12" fmla="*/ 0 w 21"/>
                  <a:gd name="T13" fmla="*/ 1588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
                    <a:moveTo>
                      <a:pt x="0" y="1"/>
                    </a:moveTo>
                    <a:lnTo>
                      <a:pt x="9" y="0"/>
                    </a:lnTo>
                    <a:lnTo>
                      <a:pt x="18" y="1"/>
                    </a:lnTo>
                    <a:lnTo>
                      <a:pt x="21" y="4"/>
                    </a:lnTo>
                    <a:lnTo>
                      <a:pt x="14" y="5"/>
                    </a:lnTo>
                    <a:lnTo>
                      <a:pt x="3" y="4"/>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6" name="Freeform 485"/>
              <p:cNvSpPr/>
              <p:nvPr/>
            </p:nvSpPr>
            <p:spPr bwMode="auto">
              <a:xfrm>
                <a:off x="1477963" y="1754193"/>
                <a:ext cx="31750" cy="22225"/>
              </a:xfrm>
              <a:custGeom>
                <a:avLst/>
                <a:gdLst>
                  <a:gd name="T0" fmla="*/ 31750 w 20"/>
                  <a:gd name="T1" fmla="*/ 0 h 14"/>
                  <a:gd name="T2" fmla="*/ 28575 w 20"/>
                  <a:gd name="T3" fmla="*/ 7938 h 14"/>
                  <a:gd name="T4" fmla="*/ 17463 w 20"/>
                  <a:gd name="T5" fmla="*/ 22225 h 14"/>
                  <a:gd name="T6" fmla="*/ 0 w 20"/>
                  <a:gd name="T7" fmla="*/ 20638 h 14"/>
                  <a:gd name="T8" fmla="*/ 3175 w 20"/>
                  <a:gd name="T9" fmla="*/ 14288 h 14"/>
                  <a:gd name="T10" fmla="*/ 19050 w 20"/>
                  <a:gd name="T11" fmla="*/ 4763 h 14"/>
                  <a:gd name="T12" fmla="*/ 31750 w 20"/>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4">
                    <a:moveTo>
                      <a:pt x="20" y="0"/>
                    </a:moveTo>
                    <a:lnTo>
                      <a:pt x="18" y="5"/>
                    </a:lnTo>
                    <a:lnTo>
                      <a:pt x="11" y="14"/>
                    </a:lnTo>
                    <a:lnTo>
                      <a:pt x="0" y="13"/>
                    </a:lnTo>
                    <a:lnTo>
                      <a:pt x="2" y="9"/>
                    </a:lnTo>
                    <a:lnTo>
                      <a:pt x="12" y="3"/>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7" name="Freeform 486"/>
              <p:cNvSpPr/>
              <p:nvPr/>
            </p:nvSpPr>
            <p:spPr bwMode="auto">
              <a:xfrm>
                <a:off x="1824038" y="1781180"/>
                <a:ext cx="33338" cy="15875"/>
              </a:xfrm>
              <a:custGeom>
                <a:avLst/>
                <a:gdLst>
                  <a:gd name="T0" fmla="*/ 17463 w 21"/>
                  <a:gd name="T1" fmla="*/ 0 h 10"/>
                  <a:gd name="T2" fmla="*/ 0 w 21"/>
                  <a:gd name="T3" fmla="*/ 12700 h 10"/>
                  <a:gd name="T4" fmla="*/ 7938 w 21"/>
                  <a:gd name="T5" fmla="*/ 15875 h 10"/>
                  <a:gd name="T6" fmla="*/ 22225 w 21"/>
                  <a:gd name="T7" fmla="*/ 15875 h 10"/>
                  <a:gd name="T8" fmla="*/ 33338 w 21"/>
                  <a:gd name="T9" fmla="*/ 4763 h 10"/>
                  <a:gd name="T10" fmla="*/ 17463 w 21"/>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0">
                    <a:moveTo>
                      <a:pt x="11" y="0"/>
                    </a:moveTo>
                    <a:lnTo>
                      <a:pt x="0" y="8"/>
                    </a:lnTo>
                    <a:lnTo>
                      <a:pt x="5" y="10"/>
                    </a:lnTo>
                    <a:lnTo>
                      <a:pt x="14" y="10"/>
                    </a:lnTo>
                    <a:lnTo>
                      <a:pt x="21" y="3"/>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8" name="Freeform 487"/>
              <p:cNvSpPr/>
              <p:nvPr/>
            </p:nvSpPr>
            <p:spPr bwMode="auto">
              <a:xfrm>
                <a:off x="1846263" y="1744667"/>
                <a:ext cx="42863" cy="7938"/>
              </a:xfrm>
              <a:custGeom>
                <a:avLst/>
                <a:gdLst>
                  <a:gd name="T0" fmla="*/ 0 w 27"/>
                  <a:gd name="T1" fmla="*/ 4763 h 5"/>
                  <a:gd name="T2" fmla="*/ 17463 w 27"/>
                  <a:gd name="T3" fmla="*/ 7938 h 5"/>
                  <a:gd name="T4" fmla="*/ 42863 w 27"/>
                  <a:gd name="T5" fmla="*/ 6350 h 5"/>
                  <a:gd name="T6" fmla="*/ 42863 w 27"/>
                  <a:gd name="T7" fmla="*/ 1588 h 5"/>
                  <a:gd name="T8" fmla="*/ 30163 w 27"/>
                  <a:gd name="T9" fmla="*/ 0 h 5"/>
                  <a:gd name="T10" fmla="*/ 0 w 27"/>
                  <a:gd name="T11" fmla="*/ 476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5">
                    <a:moveTo>
                      <a:pt x="0" y="3"/>
                    </a:moveTo>
                    <a:lnTo>
                      <a:pt x="11" y="5"/>
                    </a:lnTo>
                    <a:lnTo>
                      <a:pt x="27" y="4"/>
                    </a:lnTo>
                    <a:lnTo>
                      <a:pt x="27" y="1"/>
                    </a:lnTo>
                    <a:lnTo>
                      <a:pt x="19"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79" name="Freeform 488"/>
              <p:cNvSpPr/>
              <p:nvPr/>
            </p:nvSpPr>
            <p:spPr bwMode="auto">
              <a:xfrm>
                <a:off x="1854201" y="1752605"/>
                <a:ext cx="39688" cy="7938"/>
              </a:xfrm>
              <a:custGeom>
                <a:avLst/>
                <a:gdLst>
                  <a:gd name="T0" fmla="*/ 0 w 25"/>
                  <a:gd name="T1" fmla="*/ 4763 h 5"/>
                  <a:gd name="T2" fmla="*/ 36513 w 25"/>
                  <a:gd name="T3" fmla="*/ 0 h 5"/>
                  <a:gd name="T4" fmla="*/ 39688 w 25"/>
                  <a:gd name="T5" fmla="*/ 1588 h 5"/>
                  <a:gd name="T6" fmla="*/ 3175 w 25"/>
                  <a:gd name="T7" fmla="*/ 7938 h 5"/>
                  <a:gd name="T8" fmla="*/ 0 w 25"/>
                  <a:gd name="T9" fmla="*/ 476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0" y="3"/>
                    </a:moveTo>
                    <a:lnTo>
                      <a:pt x="23" y="0"/>
                    </a:lnTo>
                    <a:lnTo>
                      <a:pt x="25" y="1"/>
                    </a:lnTo>
                    <a:lnTo>
                      <a:pt x="2" y="5"/>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0" name="Freeform 489"/>
              <p:cNvSpPr/>
              <p:nvPr/>
            </p:nvSpPr>
            <p:spPr bwMode="auto">
              <a:xfrm>
                <a:off x="1868488" y="1758955"/>
                <a:ext cx="25400" cy="7938"/>
              </a:xfrm>
              <a:custGeom>
                <a:avLst/>
                <a:gdLst>
                  <a:gd name="T0" fmla="*/ 0 w 16"/>
                  <a:gd name="T1" fmla="*/ 3175 h 5"/>
                  <a:gd name="T2" fmla="*/ 12700 w 16"/>
                  <a:gd name="T3" fmla="*/ 1588 h 5"/>
                  <a:gd name="T4" fmla="*/ 22225 w 16"/>
                  <a:gd name="T5" fmla="*/ 0 h 5"/>
                  <a:gd name="T6" fmla="*/ 25400 w 16"/>
                  <a:gd name="T7" fmla="*/ 3175 h 5"/>
                  <a:gd name="T8" fmla="*/ 4763 w 16"/>
                  <a:gd name="T9" fmla="*/ 7938 h 5"/>
                  <a:gd name="T10" fmla="*/ 0 w 16"/>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5">
                    <a:moveTo>
                      <a:pt x="0" y="2"/>
                    </a:moveTo>
                    <a:lnTo>
                      <a:pt x="8" y="1"/>
                    </a:lnTo>
                    <a:lnTo>
                      <a:pt x="14" y="0"/>
                    </a:lnTo>
                    <a:lnTo>
                      <a:pt x="16" y="2"/>
                    </a:lnTo>
                    <a:lnTo>
                      <a:pt x="3" y="5"/>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1" name="Freeform 490"/>
              <p:cNvSpPr/>
              <p:nvPr/>
            </p:nvSpPr>
            <p:spPr bwMode="auto">
              <a:xfrm>
                <a:off x="1879601" y="1722443"/>
                <a:ext cx="134938" cy="79375"/>
              </a:xfrm>
              <a:custGeom>
                <a:avLst/>
                <a:gdLst>
                  <a:gd name="T0" fmla="*/ 33338 w 85"/>
                  <a:gd name="T1" fmla="*/ 38100 h 50"/>
                  <a:gd name="T2" fmla="*/ 30163 w 85"/>
                  <a:gd name="T3" fmla="*/ 44450 h 50"/>
                  <a:gd name="T4" fmla="*/ 6350 w 85"/>
                  <a:gd name="T5" fmla="*/ 44450 h 50"/>
                  <a:gd name="T6" fmla="*/ 0 w 85"/>
                  <a:gd name="T7" fmla="*/ 49213 h 50"/>
                  <a:gd name="T8" fmla="*/ 3175 w 85"/>
                  <a:gd name="T9" fmla="*/ 52388 h 50"/>
                  <a:gd name="T10" fmla="*/ 22225 w 85"/>
                  <a:gd name="T11" fmla="*/ 52388 h 50"/>
                  <a:gd name="T12" fmla="*/ 28575 w 85"/>
                  <a:gd name="T13" fmla="*/ 50800 h 50"/>
                  <a:gd name="T14" fmla="*/ 58738 w 85"/>
                  <a:gd name="T15" fmla="*/ 50800 h 50"/>
                  <a:gd name="T16" fmla="*/ 66675 w 85"/>
                  <a:gd name="T17" fmla="*/ 46038 h 50"/>
                  <a:gd name="T18" fmla="*/ 74613 w 85"/>
                  <a:gd name="T19" fmla="*/ 44450 h 50"/>
                  <a:gd name="T20" fmla="*/ 82550 w 85"/>
                  <a:gd name="T21" fmla="*/ 50800 h 50"/>
                  <a:gd name="T22" fmla="*/ 66675 w 85"/>
                  <a:gd name="T23" fmla="*/ 53975 h 50"/>
                  <a:gd name="T24" fmla="*/ 55563 w 85"/>
                  <a:gd name="T25" fmla="*/ 57150 h 50"/>
                  <a:gd name="T26" fmla="*/ 50800 w 85"/>
                  <a:gd name="T27" fmla="*/ 60325 h 50"/>
                  <a:gd name="T28" fmla="*/ 60325 w 85"/>
                  <a:gd name="T29" fmla="*/ 65088 h 50"/>
                  <a:gd name="T30" fmla="*/ 61913 w 85"/>
                  <a:gd name="T31" fmla="*/ 79375 h 50"/>
                  <a:gd name="T32" fmla="*/ 117475 w 85"/>
                  <a:gd name="T33" fmla="*/ 71438 h 50"/>
                  <a:gd name="T34" fmla="*/ 123825 w 85"/>
                  <a:gd name="T35" fmla="*/ 63500 h 50"/>
                  <a:gd name="T36" fmla="*/ 114300 w 85"/>
                  <a:gd name="T37" fmla="*/ 53975 h 50"/>
                  <a:gd name="T38" fmla="*/ 119063 w 85"/>
                  <a:gd name="T39" fmla="*/ 52388 h 50"/>
                  <a:gd name="T40" fmla="*/ 123825 w 85"/>
                  <a:gd name="T41" fmla="*/ 52388 h 50"/>
                  <a:gd name="T42" fmla="*/ 134938 w 85"/>
                  <a:gd name="T43" fmla="*/ 58738 h 50"/>
                  <a:gd name="T44" fmla="*/ 131763 w 85"/>
                  <a:gd name="T45" fmla="*/ 46038 h 50"/>
                  <a:gd name="T46" fmla="*/ 127000 w 85"/>
                  <a:gd name="T47" fmla="*/ 42863 h 50"/>
                  <a:gd name="T48" fmla="*/ 123825 w 85"/>
                  <a:gd name="T49" fmla="*/ 12700 h 50"/>
                  <a:gd name="T50" fmla="*/ 117475 w 85"/>
                  <a:gd name="T51" fmla="*/ 7938 h 50"/>
                  <a:gd name="T52" fmla="*/ 114300 w 85"/>
                  <a:gd name="T53" fmla="*/ 1588 h 50"/>
                  <a:gd name="T54" fmla="*/ 104775 w 85"/>
                  <a:gd name="T55" fmla="*/ 0 h 50"/>
                  <a:gd name="T56" fmla="*/ 96838 w 85"/>
                  <a:gd name="T57" fmla="*/ 1588 h 50"/>
                  <a:gd name="T58" fmla="*/ 106363 w 85"/>
                  <a:gd name="T59" fmla="*/ 7938 h 50"/>
                  <a:gd name="T60" fmla="*/ 96838 w 85"/>
                  <a:gd name="T61" fmla="*/ 9525 h 50"/>
                  <a:gd name="T62" fmla="*/ 84138 w 85"/>
                  <a:gd name="T63" fmla="*/ 6350 h 50"/>
                  <a:gd name="T64" fmla="*/ 47625 w 85"/>
                  <a:gd name="T65" fmla="*/ 7938 h 50"/>
                  <a:gd name="T66" fmla="*/ 58738 w 85"/>
                  <a:gd name="T67" fmla="*/ 20638 h 50"/>
                  <a:gd name="T68" fmla="*/ 69850 w 85"/>
                  <a:gd name="T69" fmla="*/ 23813 h 50"/>
                  <a:gd name="T70" fmla="*/ 73025 w 85"/>
                  <a:gd name="T71" fmla="*/ 30163 h 50"/>
                  <a:gd name="T72" fmla="*/ 84138 w 85"/>
                  <a:gd name="T73" fmla="*/ 34925 h 50"/>
                  <a:gd name="T74" fmla="*/ 77788 w 85"/>
                  <a:gd name="T75" fmla="*/ 36513 h 50"/>
                  <a:gd name="T76" fmla="*/ 58738 w 85"/>
                  <a:gd name="T77" fmla="*/ 30163 h 50"/>
                  <a:gd name="T78" fmla="*/ 46038 w 85"/>
                  <a:gd name="T79" fmla="*/ 23813 h 50"/>
                  <a:gd name="T80" fmla="*/ 31750 w 85"/>
                  <a:gd name="T81" fmla="*/ 14288 h 50"/>
                  <a:gd name="T82" fmla="*/ 22225 w 85"/>
                  <a:gd name="T83" fmla="*/ 17463 h 50"/>
                  <a:gd name="T84" fmla="*/ 23813 w 85"/>
                  <a:gd name="T85" fmla="*/ 28575 h 50"/>
                  <a:gd name="T86" fmla="*/ 25400 w 85"/>
                  <a:gd name="T87" fmla="*/ 34925 h 50"/>
                  <a:gd name="T88" fmla="*/ 33338 w 85"/>
                  <a:gd name="T89" fmla="*/ 38100 h 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5" h="50">
                    <a:moveTo>
                      <a:pt x="21" y="24"/>
                    </a:moveTo>
                    <a:lnTo>
                      <a:pt x="19" y="28"/>
                    </a:lnTo>
                    <a:lnTo>
                      <a:pt x="4" y="28"/>
                    </a:lnTo>
                    <a:lnTo>
                      <a:pt x="0" y="31"/>
                    </a:lnTo>
                    <a:lnTo>
                      <a:pt x="2" y="33"/>
                    </a:lnTo>
                    <a:lnTo>
                      <a:pt x="14" y="33"/>
                    </a:lnTo>
                    <a:lnTo>
                      <a:pt x="18" y="32"/>
                    </a:lnTo>
                    <a:lnTo>
                      <a:pt x="37" y="32"/>
                    </a:lnTo>
                    <a:lnTo>
                      <a:pt x="42" y="29"/>
                    </a:lnTo>
                    <a:lnTo>
                      <a:pt x="47" y="28"/>
                    </a:lnTo>
                    <a:lnTo>
                      <a:pt x="52" y="32"/>
                    </a:lnTo>
                    <a:lnTo>
                      <a:pt x="42" y="34"/>
                    </a:lnTo>
                    <a:lnTo>
                      <a:pt x="35" y="36"/>
                    </a:lnTo>
                    <a:lnTo>
                      <a:pt x="32" y="38"/>
                    </a:lnTo>
                    <a:lnTo>
                      <a:pt x="38" y="41"/>
                    </a:lnTo>
                    <a:lnTo>
                      <a:pt x="39" y="50"/>
                    </a:lnTo>
                    <a:lnTo>
                      <a:pt x="74" y="45"/>
                    </a:lnTo>
                    <a:lnTo>
                      <a:pt x="78" y="40"/>
                    </a:lnTo>
                    <a:lnTo>
                      <a:pt x="72" y="34"/>
                    </a:lnTo>
                    <a:lnTo>
                      <a:pt x="75" y="33"/>
                    </a:lnTo>
                    <a:lnTo>
                      <a:pt x="78" y="33"/>
                    </a:lnTo>
                    <a:lnTo>
                      <a:pt x="85" y="37"/>
                    </a:lnTo>
                    <a:lnTo>
                      <a:pt x="83" y="29"/>
                    </a:lnTo>
                    <a:lnTo>
                      <a:pt x="80" y="27"/>
                    </a:lnTo>
                    <a:lnTo>
                      <a:pt x="78" y="8"/>
                    </a:lnTo>
                    <a:lnTo>
                      <a:pt x="74" y="5"/>
                    </a:lnTo>
                    <a:lnTo>
                      <a:pt x="72" y="1"/>
                    </a:lnTo>
                    <a:lnTo>
                      <a:pt x="66" y="0"/>
                    </a:lnTo>
                    <a:lnTo>
                      <a:pt x="61" y="1"/>
                    </a:lnTo>
                    <a:lnTo>
                      <a:pt x="67" y="5"/>
                    </a:lnTo>
                    <a:lnTo>
                      <a:pt x="61" y="6"/>
                    </a:lnTo>
                    <a:lnTo>
                      <a:pt x="53" y="4"/>
                    </a:lnTo>
                    <a:lnTo>
                      <a:pt x="30" y="5"/>
                    </a:lnTo>
                    <a:lnTo>
                      <a:pt x="37" y="13"/>
                    </a:lnTo>
                    <a:lnTo>
                      <a:pt x="44" y="15"/>
                    </a:lnTo>
                    <a:lnTo>
                      <a:pt x="46" y="19"/>
                    </a:lnTo>
                    <a:lnTo>
                      <a:pt x="53" y="22"/>
                    </a:lnTo>
                    <a:lnTo>
                      <a:pt x="49" y="23"/>
                    </a:lnTo>
                    <a:lnTo>
                      <a:pt x="37" y="19"/>
                    </a:lnTo>
                    <a:lnTo>
                      <a:pt x="29" y="15"/>
                    </a:lnTo>
                    <a:lnTo>
                      <a:pt x="20" y="9"/>
                    </a:lnTo>
                    <a:lnTo>
                      <a:pt x="14" y="11"/>
                    </a:lnTo>
                    <a:lnTo>
                      <a:pt x="15" y="18"/>
                    </a:lnTo>
                    <a:lnTo>
                      <a:pt x="16" y="22"/>
                    </a:lnTo>
                    <a:lnTo>
                      <a:pt x="2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2" name="Freeform 491"/>
              <p:cNvSpPr/>
              <p:nvPr/>
            </p:nvSpPr>
            <p:spPr bwMode="auto">
              <a:xfrm>
                <a:off x="2038350" y="1773243"/>
                <a:ext cx="73025" cy="46038"/>
              </a:xfrm>
              <a:custGeom>
                <a:avLst/>
                <a:gdLst>
                  <a:gd name="T0" fmla="*/ 50800 w 46"/>
                  <a:gd name="T1" fmla="*/ 0 h 29"/>
                  <a:gd name="T2" fmla="*/ 39688 w 46"/>
                  <a:gd name="T3" fmla="*/ 0 h 29"/>
                  <a:gd name="T4" fmla="*/ 26988 w 46"/>
                  <a:gd name="T5" fmla="*/ 0 h 29"/>
                  <a:gd name="T6" fmla="*/ 19050 w 46"/>
                  <a:gd name="T7" fmla="*/ 6350 h 29"/>
                  <a:gd name="T8" fmla="*/ 4763 w 46"/>
                  <a:gd name="T9" fmla="*/ 12700 h 29"/>
                  <a:gd name="T10" fmla="*/ 0 w 46"/>
                  <a:gd name="T11" fmla="*/ 17463 h 29"/>
                  <a:gd name="T12" fmla="*/ 9525 w 46"/>
                  <a:gd name="T13" fmla="*/ 31750 h 29"/>
                  <a:gd name="T14" fmla="*/ 28575 w 46"/>
                  <a:gd name="T15" fmla="*/ 38100 h 29"/>
                  <a:gd name="T16" fmla="*/ 49213 w 46"/>
                  <a:gd name="T17" fmla="*/ 44450 h 29"/>
                  <a:gd name="T18" fmla="*/ 65088 w 46"/>
                  <a:gd name="T19" fmla="*/ 46038 h 29"/>
                  <a:gd name="T20" fmla="*/ 73025 w 46"/>
                  <a:gd name="T21" fmla="*/ 34925 h 29"/>
                  <a:gd name="T22" fmla="*/ 71438 w 46"/>
                  <a:gd name="T23" fmla="*/ 23813 h 29"/>
                  <a:gd name="T24" fmla="*/ 63500 w 46"/>
                  <a:gd name="T25" fmla="*/ 17463 h 29"/>
                  <a:gd name="T26" fmla="*/ 69850 w 46"/>
                  <a:gd name="T27" fmla="*/ 12700 h 29"/>
                  <a:gd name="T28" fmla="*/ 58738 w 46"/>
                  <a:gd name="T29" fmla="*/ 6350 h 29"/>
                  <a:gd name="T30" fmla="*/ 50800 w 46"/>
                  <a:gd name="T31" fmla="*/ 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 h="28">
                    <a:moveTo>
                      <a:pt x="32" y="0"/>
                    </a:moveTo>
                    <a:lnTo>
                      <a:pt x="25" y="0"/>
                    </a:lnTo>
                    <a:lnTo>
                      <a:pt x="17" y="0"/>
                    </a:lnTo>
                    <a:lnTo>
                      <a:pt x="12" y="4"/>
                    </a:lnTo>
                    <a:lnTo>
                      <a:pt x="3" y="8"/>
                    </a:lnTo>
                    <a:lnTo>
                      <a:pt x="0" y="11"/>
                    </a:lnTo>
                    <a:lnTo>
                      <a:pt x="6" y="20"/>
                    </a:lnTo>
                    <a:lnTo>
                      <a:pt x="18" y="24"/>
                    </a:lnTo>
                    <a:lnTo>
                      <a:pt x="31" y="28"/>
                    </a:lnTo>
                    <a:lnTo>
                      <a:pt x="41" y="29"/>
                    </a:lnTo>
                    <a:lnTo>
                      <a:pt x="46" y="22"/>
                    </a:lnTo>
                    <a:lnTo>
                      <a:pt x="45" y="15"/>
                    </a:lnTo>
                    <a:lnTo>
                      <a:pt x="40" y="11"/>
                    </a:lnTo>
                    <a:lnTo>
                      <a:pt x="44" y="8"/>
                    </a:lnTo>
                    <a:lnTo>
                      <a:pt x="37" y="4"/>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3" name="Freeform 492"/>
              <p:cNvSpPr/>
              <p:nvPr/>
            </p:nvSpPr>
            <p:spPr bwMode="auto">
              <a:xfrm>
                <a:off x="2027238" y="1708155"/>
                <a:ext cx="427038" cy="123825"/>
              </a:xfrm>
              <a:custGeom>
                <a:avLst/>
                <a:gdLst>
                  <a:gd name="T0" fmla="*/ 298450 w 269"/>
                  <a:gd name="T1" fmla="*/ 65088 h 78"/>
                  <a:gd name="T2" fmla="*/ 338138 w 269"/>
                  <a:gd name="T3" fmla="*/ 53975 h 78"/>
                  <a:gd name="T4" fmla="*/ 374650 w 269"/>
                  <a:gd name="T5" fmla="*/ 52388 h 78"/>
                  <a:gd name="T6" fmla="*/ 393700 w 269"/>
                  <a:gd name="T7" fmla="*/ 63500 h 78"/>
                  <a:gd name="T8" fmla="*/ 422275 w 269"/>
                  <a:gd name="T9" fmla="*/ 68263 h 78"/>
                  <a:gd name="T10" fmla="*/ 407988 w 269"/>
                  <a:gd name="T11" fmla="*/ 82550 h 78"/>
                  <a:gd name="T12" fmla="*/ 423863 w 269"/>
                  <a:gd name="T13" fmla="*/ 88900 h 78"/>
                  <a:gd name="T14" fmla="*/ 414338 w 269"/>
                  <a:gd name="T15" fmla="*/ 101600 h 78"/>
                  <a:gd name="T16" fmla="*/ 400050 w 269"/>
                  <a:gd name="T17" fmla="*/ 100013 h 78"/>
                  <a:gd name="T18" fmla="*/ 400050 w 269"/>
                  <a:gd name="T19" fmla="*/ 117475 h 78"/>
                  <a:gd name="T20" fmla="*/ 371475 w 269"/>
                  <a:gd name="T21" fmla="*/ 123825 h 78"/>
                  <a:gd name="T22" fmla="*/ 341313 w 269"/>
                  <a:gd name="T23" fmla="*/ 100013 h 78"/>
                  <a:gd name="T24" fmla="*/ 320675 w 269"/>
                  <a:gd name="T25" fmla="*/ 119063 h 78"/>
                  <a:gd name="T26" fmla="*/ 295275 w 269"/>
                  <a:gd name="T27" fmla="*/ 107950 h 78"/>
                  <a:gd name="T28" fmla="*/ 282575 w 269"/>
                  <a:gd name="T29" fmla="*/ 115888 h 78"/>
                  <a:gd name="T30" fmla="*/ 207963 w 269"/>
                  <a:gd name="T31" fmla="*/ 119063 h 78"/>
                  <a:gd name="T32" fmla="*/ 201613 w 269"/>
                  <a:gd name="T33" fmla="*/ 103188 h 78"/>
                  <a:gd name="T34" fmla="*/ 150813 w 269"/>
                  <a:gd name="T35" fmla="*/ 104775 h 78"/>
                  <a:gd name="T36" fmla="*/ 120650 w 269"/>
                  <a:gd name="T37" fmla="*/ 104775 h 78"/>
                  <a:gd name="T38" fmla="*/ 127000 w 269"/>
                  <a:gd name="T39" fmla="*/ 87313 h 78"/>
                  <a:gd name="T40" fmla="*/ 112713 w 269"/>
                  <a:gd name="T41" fmla="*/ 71438 h 78"/>
                  <a:gd name="T42" fmla="*/ 106363 w 269"/>
                  <a:gd name="T43" fmla="*/ 52388 h 78"/>
                  <a:gd name="T44" fmla="*/ 79375 w 269"/>
                  <a:gd name="T45" fmla="*/ 36513 h 78"/>
                  <a:gd name="T46" fmla="*/ 46038 w 269"/>
                  <a:gd name="T47" fmla="*/ 34925 h 78"/>
                  <a:gd name="T48" fmla="*/ 25400 w 269"/>
                  <a:gd name="T49" fmla="*/ 23813 h 78"/>
                  <a:gd name="T50" fmla="*/ 0 w 269"/>
                  <a:gd name="T51" fmla="*/ 9525 h 78"/>
                  <a:gd name="T52" fmla="*/ 33338 w 269"/>
                  <a:gd name="T53" fmla="*/ 0 h 78"/>
                  <a:gd name="T54" fmla="*/ 73025 w 269"/>
                  <a:gd name="T55" fmla="*/ 4763 h 78"/>
                  <a:gd name="T56" fmla="*/ 80963 w 269"/>
                  <a:gd name="T57" fmla="*/ 28575 h 78"/>
                  <a:gd name="T58" fmla="*/ 106363 w 269"/>
                  <a:gd name="T59" fmla="*/ 15875 h 78"/>
                  <a:gd name="T60" fmla="*/ 141288 w 269"/>
                  <a:gd name="T61" fmla="*/ 15875 h 78"/>
                  <a:gd name="T62" fmla="*/ 157163 w 269"/>
                  <a:gd name="T63" fmla="*/ 22225 h 78"/>
                  <a:gd name="T64" fmla="*/ 133350 w 269"/>
                  <a:gd name="T65" fmla="*/ 23813 h 78"/>
                  <a:gd name="T66" fmla="*/ 155575 w 269"/>
                  <a:gd name="T67" fmla="*/ 28575 h 78"/>
                  <a:gd name="T68" fmla="*/ 190500 w 269"/>
                  <a:gd name="T69" fmla="*/ 34925 h 78"/>
                  <a:gd name="T70" fmla="*/ 168275 w 269"/>
                  <a:gd name="T71" fmla="*/ 41275 h 78"/>
                  <a:gd name="T72" fmla="*/ 131763 w 269"/>
                  <a:gd name="T73" fmla="*/ 38100 h 78"/>
                  <a:gd name="T74" fmla="*/ 136525 w 269"/>
                  <a:gd name="T75" fmla="*/ 52388 h 78"/>
                  <a:gd name="T76" fmla="*/ 163513 w 269"/>
                  <a:gd name="T77" fmla="*/ 50800 h 78"/>
                  <a:gd name="T78" fmla="*/ 179388 w 269"/>
                  <a:gd name="T79" fmla="*/ 63500 h 78"/>
                  <a:gd name="T80" fmla="*/ 198438 w 269"/>
                  <a:gd name="T81" fmla="*/ 73025 h 78"/>
                  <a:gd name="T82" fmla="*/ 207963 w 269"/>
                  <a:gd name="T83" fmla="*/ 60325 h 78"/>
                  <a:gd name="T84" fmla="*/ 234950 w 269"/>
                  <a:gd name="T85" fmla="*/ 68263 h 78"/>
                  <a:gd name="T86" fmla="*/ 242888 w 269"/>
                  <a:gd name="T87" fmla="*/ 65088 h 78"/>
                  <a:gd name="T88" fmla="*/ 260350 w 269"/>
                  <a:gd name="T89" fmla="*/ 74613 h 78"/>
                  <a:gd name="T90" fmla="*/ 261938 w 269"/>
                  <a:gd name="T91" fmla="*/ 66675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9" h="78">
                    <a:moveTo>
                      <a:pt x="182" y="42"/>
                    </a:moveTo>
                    <a:lnTo>
                      <a:pt x="188" y="41"/>
                    </a:lnTo>
                    <a:lnTo>
                      <a:pt x="208" y="32"/>
                    </a:lnTo>
                    <a:lnTo>
                      <a:pt x="213" y="34"/>
                    </a:lnTo>
                    <a:lnTo>
                      <a:pt x="222" y="34"/>
                    </a:lnTo>
                    <a:lnTo>
                      <a:pt x="236" y="33"/>
                    </a:lnTo>
                    <a:lnTo>
                      <a:pt x="247" y="36"/>
                    </a:lnTo>
                    <a:lnTo>
                      <a:pt x="248" y="40"/>
                    </a:lnTo>
                    <a:lnTo>
                      <a:pt x="260" y="38"/>
                    </a:lnTo>
                    <a:lnTo>
                      <a:pt x="266" y="43"/>
                    </a:lnTo>
                    <a:lnTo>
                      <a:pt x="267" y="49"/>
                    </a:lnTo>
                    <a:lnTo>
                      <a:pt x="257" y="52"/>
                    </a:lnTo>
                    <a:lnTo>
                      <a:pt x="257" y="55"/>
                    </a:lnTo>
                    <a:lnTo>
                      <a:pt x="267" y="56"/>
                    </a:lnTo>
                    <a:lnTo>
                      <a:pt x="269" y="63"/>
                    </a:lnTo>
                    <a:lnTo>
                      <a:pt x="261" y="64"/>
                    </a:lnTo>
                    <a:lnTo>
                      <a:pt x="257" y="60"/>
                    </a:lnTo>
                    <a:lnTo>
                      <a:pt x="252" y="63"/>
                    </a:lnTo>
                    <a:lnTo>
                      <a:pt x="257" y="69"/>
                    </a:lnTo>
                    <a:lnTo>
                      <a:pt x="252" y="74"/>
                    </a:lnTo>
                    <a:lnTo>
                      <a:pt x="241" y="73"/>
                    </a:lnTo>
                    <a:lnTo>
                      <a:pt x="234" y="78"/>
                    </a:lnTo>
                    <a:lnTo>
                      <a:pt x="218" y="74"/>
                    </a:lnTo>
                    <a:lnTo>
                      <a:pt x="215" y="63"/>
                    </a:lnTo>
                    <a:lnTo>
                      <a:pt x="208" y="63"/>
                    </a:lnTo>
                    <a:lnTo>
                      <a:pt x="202" y="75"/>
                    </a:lnTo>
                    <a:lnTo>
                      <a:pt x="188" y="73"/>
                    </a:lnTo>
                    <a:lnTo>
                      <a:pt x="186" y="68"/>
                    </a:lnTo>
                    <a:lnTo>
                      <a:pt x="179" y="66"/>
                    </a:lnTo>
                    <a:lnTo>
                      <a:pt x="178" y="73"/>
                    </a:lnTo>
                    <a:lnTo>
                      <a:pt x="163" y="75"/>
                    </a:lnTo>
                    <a:lnTo>
                      <a:pt x="131" y="75"/>
                    </a:lnTo>
                    <a:lnTo>
                      <a:pt x="135" y="69"/>
                    </a:lnTo>
                    <a:lnTo>
                      <a:pt x="127" y="65"/>
                    </a:lnTo>
                    <a:lnTo>
                      <a:pt x="111" y="73"/>
                    </a:lnTo>
                    <a:lnTo>
                      <a:pt x="95" y="66"/>
                    </a:lnTo>
                    <a:lnTo>
                      <a:pt x="83" y="70"/>
                    </a:lnTo>
                    <a:lnTo>
                      <a:pt x="76" y="66"/>
                    </a:lnTo>
                    <a:lnTo>
                      <a:pt x="74" y="55"/>
                    </a:lnTo>
                    <a:lnTo>
                      <a:pt x="80" y="55"/>
                    </a:lnTo>
                    <a:lnTo>
                      <a:pt x="80" y="50"/>
                    </a:lnTo>
                    <a:lnTo>
                      <a:pt x="71" y="45"/>
                    </a:lnTo>
                    <a:lnTo>
                      <a:pt x="76" y="38"/>
                    </a:lnTo>
                    <a:lnTo>
                      <a:pt x="67" y="33"/>
                    </a:lnTo>
                    <a:lnTo>
                      <a:pt x="61" y="23"/>
                    </a:lnTo>
                    <a:lnTo>
                      <a:pt x="50" y="23"/>
                    </a:lnTo>
                    <a:lnTo>
                      <a:pt x="43" y="23"/>
                    </a:lnTo>
                    <a:lnTo>
                      <a:pt x="29" y="22"/>
                    </a:lnTo>
                    <a:lnTo>
                      <a:pt x="25" y="17"/>
                    </a:lnTo>
                    <a:lnTo>
                      <a:pt x="16" y="15"/>
                    </a:lnTo>
                    <a:lnTo>
                      <a:pt x="13" y="12"/>
                    </a:lnTo>
                    <a:lnTo>
                      <a:pt x="0" y="6"/>
                    </a:lnTo>
                    <a:lnTo>
                      <a:pt x="7" y="0"/>
                    </a:lnTo>
                    <a:lnTo>
                      <a:pt x="21" y="0"/>
                    </a:lnTo>
                    <a:lnTo>
                      <a:pt x="41" y="4"/>
                    </a:lnTo>
                    <a:lnTo>
                      <a:pt x="46" y="3"/>
                    </a:lnTo>
                    <a:lnTo>
                      <a:pt x="53" y="3"/>
                    </a:lnTo>
                    <a:lnTo>
                      <a:pt x="51" y="18"/>
                    </a:lnTo>
                    <a:lnTo>
                      <a:pt x="55" y="17"/>
                    </a:lnTo>
                    <a:lnTo>
                      <a:pt x="67" y="10"/>
                    </a:lnTo>
                    <a:lnTo>
                      <a:pt x="80" y="13"/>
                    </a:lnTo>
                    <a:lnTo>
                      <a:pt x="89" y="10"/>
                    </a:lnTo>
                    <a:lnTo>
                      <a:pt x="98" y="10"/>
                    </a:lnTo>
                    <a:lnTo>
                      <a:pt x="99" y="14"/>
                    </a:lnTo>
                    <a:lnTo>
                      <a:pt x="89" y="14"/>
                    </a:lnTo>
                    <a:lnTo>
                      <a:pt x="84" y="15"/>
                    </a:lnTo>
                    <a:lnTo>
                      <a:pt x="89" y="18"/>
                    </a:lnTo>
                    <a:lnTo>
                      <a:pt x="98" y="18"/>
                    </a:lnTo>
                    <a:lnTo>
                      <a:pt x="104" y="20"/>
                    </a:lnTo>
                    <a:lnTo>
                      <a:pt x="120" y="22"/>
                    </a:lnTo>
                    <a:lnTo>
                      <a:pt x="118" y="26"/>
                    </a:lnTo>
                    <a:lnTo>
                      <a:pt x="106" y="26"/>
                    </a:lnTo>
                    <a:lnTo>
                      <a:pt x="95" y="24"/>
                    </a:lnTo>
                    <a:lnTo>
                      <a:pt x="83" y="24"/>
                    </a:lnTo>
                    <a:lnTo>
                      <a:pt x="93" y="28"/>
                    </a:lnTo>
                    <a:lnTo>
                      <a:pt x="86" y="33"/>
                    </a:lnTo>
                    <a:lnTo>
                      <a:pt x="90" y="36"/>
                    </a:lnTo>
                    <a:lnTo>
                      <a:pt x="103" y="32"/>
                    </a:lnTo>
                    <a:lnTo>
                      <a:pt x="111" y="33"/>
                    </a:lnTo>
                    <a:lnTo>
                      <a:pt x="113" y="40"/>
                    </a:lnTo>
                    <a:lnTo>
                      <a:pt x="120" y="45"/>
                    </a:lnTo>
                    <a:lnTo>
                      <a:pt x="125" y="46"/>
                    </a:lnTo>
                    <a:lnTo>
                      <a:pt x="123" y="38"/>
                    </a:lnTo>
                    <a:lnTo>
                      <a:pt x="131" y="38"/>
                    </a:lnTo>
                    <a:lnTo>
                      <a:pt x="135" y="43"/>
                    </a:lnTo>
                    <a:lnTo>
                      <a:pt x="148" y="43"/>
                    </a:lnTo>
                    <a:lnTo>
                      <a:pt x="145" y="40"/>
                    </a:lnTo>
                    <a:lnTo>
                      <a:pt x="153" y="41"/>
                    </a:lnTo>
                    <a:lnTo>
                      <a:pt x="155" y="45"/>
                    </a:lnTo>
                    <a:lnTo>
                      <a:pt x="164" y="47"/>
                    </a:lnTo>
                    <a:lnTo>
                      <a:pt x="169" y="46"/>
                    </a:lnTo>
                    <a:lnTo>
                      <a:pt x="165" y="42"/>
                    </a:lnTo>
                    <a:lnTo>
                      <a:pt x="1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4" name="Freeform 493"/>
              <p:cNvSpPr/>
              <p:nvPr/>
            </p:nvSpPr>
            <p:spPr bwMode="auto">
              <a:xfrm>
                <a:off x="1997076" y="1614493"/>
                <a:ext cx="84138" cy="57150"/>
              </a:xfrm>
              <a:custGeom>
                <a:avLst/>
                <a:gdLst>
                  <a:gd name="T0" fmla="*/ 36513 w 53"/>
                  <a:gd name="T1" fmla="*/ 3175 h 36"/>
                  <a:gd name="T2" fmla="*/ 41275 w 53"/>
                  <a:gd name="T3" fmla="*/ 11113 h 36"/>
                  <a:gd name="T4" fmla="*/ 76200 w 53"/>
                  <a:gd name="T5" fmla="*/ 20638 h 36"/>
                  <a:gd name="T6" fmla="*/ 84138 w 53"/>
                  <a:gd name="T7" fmla="*/ 26988 h 36"/>
                  <a:gd name="T8" fmla="*/ 84138 w 53"/>
                  <a:gd name="T9" fmla="*/ 30163 h 36"/>
                  <a:gd name="T10" fmla="*/ 73025 w 53"/>
                  <a:gd name="T11" fmla="*/ 30163 h 36"/>
                  <a:gd name="T12" fmla="*/ 73025 w 53"/>
                  <a:gd name="T13" fmla="*/ 34925 h 36"/>
                  <a:gd name="T14" fmla="*/ 84138 w 53"/>
                  <a:gd name="T15" fmla="*/ 41275 h 36"/>
                  <a:gd name="T16" fmla="*/ 76200 w 53"/>
                  <a:gd name="T17" fmla="*/ 47625 h 36"/>
                  <a:gd name="T18" fmla="*/ 63500 w 53"/>
                  <a:gd name="T19" fmla="*/ 49213 h 36"/>
                  <a:gd name="T20" fmla="*/ 41275 w 53"/>
                  <a:gd name="T21" fmla="*/ 53975 h 36"/>
                  <a:gd name="T22" fmla="*/ 36513 w 53"/>
                  <a:gd name="T23" fmla="*/ 57150 h 36"/>
                  <a:gd name="T24" fmla="*/ 28575 w 53"/>
                  <a:gd name="T25" fmla="*/ 55563 h 36"/>
                  <a:gd name="T26" fmla="*/ 25400 w 53"/>
                  <a:gd name="T27" fmla="*/ 50800 h 36"/>
                  <a:gd name="T28" fmla="*/ 9525 w 53"/>
                  <a:gd name="T29" fmla="*/ 42863 h 36"/>
                  <a:gd name="T30" fmla="*/ 9525 w 53"/>
                  <a:gd name="T31" fmla="*/ 41275 h 36"/>
                  <a:gd name="T32" fmla="*/ 25400 w 53"/>
                  <a:gd name="T33" fmla="*/ 41275 h 36"/>
                  <a:gd name="T34" fmla="*/ 31750 w 53"/>
                  <a:gd name="T35" fmla="*/ 36513 h 36"/>
                  <a:gd name="T36" fmla="*/ 23813 w 53"/>
                  <a:gd name="T37" fmla="*/ 33338 h 36"/>
                  <a:gd name="T38" fmla="*/ 9525 w 53"/>
                  <a:gd name="T39" fmla="*/ 33338 h 36"/>
                  <a:gd name="T40" fmla="*/ 1588 w 53"/>
                  <a:gd name="T41" fmla="*/ 14288 h 36"/>
                  <a:gd name="T42" fmla="*/ 3175 w 53"/>
                  <a:gd name="T43" fmla="*/ 11113 h 36"/>
                  <a:gd name="T44" fmla="*/ 0 w 53"/>
                  <a:gd name="T45" fmla="*/ 4763 h 36"/>
                  <a:gd name="T46" fmla="*/ 7938 w 53"/>
                  <a:gd name="T47" fmla="*/ 0 h 36"/>
                  <a:gd name="T48" fmla="*/ 36513 w 53"/>
                  <a:gd name="T49" fmla="*/ 3175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 h="36">
                    <a:moveTo>
                      <a:pt x="23" y="2"/>
                    </a:moveTo>
                    <a:lnTo>
                      <a:pt x="26" y="7"/>
                    </a:lnTo>
                    <a:lnTo>
                      <a:pt x="48" y="13"/>
                    </a:lnTo>
                    <a:lnTo>
                      <a:pt x="53" y="17"/>
                    </a:lnTo>
                    <a:lnTo>
                      <a:pt x="53" y="19"/>
                    </a:lnTo>
                    <a:lnTo>
                      <a:pt x="46" y="19"/>
                    </a:lnTo>
                    <a:lnTo>
                      <a:pt x="46" y="22"/>
                    </a:lnTo>
                    <a:lnTo>
                      <a:pt x="53" y="26"/>
                    </a:lnTo>
                    <a:lnTo>
                      <a:pt x="48" y="30"/>
                    </a:lnTo>
                    <a:lnTo>
                      <a:pt x="40" y="31"/>
                    </a:lnTo>
                    <a:lnTo>
                      <a:pt x="26" y="34"/>
                    </a:lnTo>
                    <a:lnTo>
                      <a:pt x="23" y="36"/>
                    </a:lnTo>
                    <a:lnTo>
                      <a:pt x="18" y="35"/>
                    </a:lnTo>
                    <a:lnTo>
                      <a:pt x="16" y="32"/>
                    </a:lnTo>
                    <a:lnTo>
                      <a:pt x="6" y="27"/>
                    </a:lnTo>
                    <a:lnTo>
                      <a:pt x="6" y="26"/>
                    </a:lnTo>
                    <a:lnTo>
                      <a:pt x="16" y="26"/>
                    </a:lnTo>
                    <a:lnTo>
                      <a:pt x="20" y="23"/>
                    </a:lnTo>
                    <a:lnTo>
                      <a:pt x="15" y="21"/>
                    </a:lnTo>
                    <a:lnTo>
                      <a:pt x="6" y="21"/>
                    </a:lnTo>
                    <a:lnTo>
                      <a:pt x="1" y="9"/>
                    </a:lnTo>
                    <a:lnTo>
                      <a:pt x="2" y="7"/>
                    </a:lnTo>
                    <a:lnTo>
                      <a:pt x="0" y="3"/>
                    </a:lnTo>
                    <a:lnTo>
                      <a:pt x="5" y="0"/>
                    </a:ln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5" name="Freeform 494"/>
              <p:cNvSpPr/>
              <p:nvPr/>
            </p:nvSpPr>
            <p:spPr bwMode="auto">
              <a:xfrm>
                <a:off x="2058988" y="1673230"/>
                <a:ext cx="69850" cy="12700"/>
              </a:xfrm>
              <a:custGeom>
                <a:avLst/>
                <a:gdLst>
                  <a:gd name="T0" fmla="*/ 0 w 44"/>
                  <a:gd name="T1" fmla="*/ 4763 h 8"/>
                  <a:gd name="T2" fmla="*/ 12700 w 44"/>
                  <a:gd name="T3" fmla="*/ 0 h 8"/>
                  <a:gd name="T4" fmla="*/ 38100 w 44"/>
                  <a:gd name="T5" fmla="*/ 3175 h 8"/>
                  <a:gd name="T6" fmla="*/ 55563 w 44"/>
                  <a:gd name="T7" fmla="*/ 0 h 8"/>
                  <a:gd name="T8" fmla="*/ 69850 w 44"/>
                  <a:gd name="T9" fmla="*/ 3175 h 8"/>
                  <a:gd name="T10" fmla="*/ 52388 w 44"/>
                  <a:gd name="T11" fmla="*/ 12700 h 8"/>
                  <a:gd name="T12" fmla="*/ 11113 w 44"/>
                  <a:gd name="T13" fmla="*/ 11113 h 8"/>
                  <a:gd name="T14" fmla="*/ 1588 w 44"/>
                  <a:gd name="T15" fmla="*/ 11113 h 8"/>
                  <a:gd name="T16" fmla="*/ 0 w 44"/>
                  <a:gd name="T17" fmla="*/ 476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8">
                    <a:moveTo>
                      <a:pt x="0" y="3"/>
                    </a:moveTo>
                    <a:lnTo>
                      <a:pt x="8" y="0"/>
                    </a:lnTo>
                    <a:lnTo>
                      <a:pt x="24" y="2"/>
                    </a:lnTo>
                    <a:lnTo>
                      <a:pt x="35" y="0"/>
                    </a:lnTo>
                    <a:lnTo>
                      <a:pt x="44" y="2"/>
                    </a:lnTo>
                    <a:lnTo>
                      <a:pt x="33" y="8"/>
                    </a:lnTo>
                    <a:lnTo>
                      <a:pt x="7" y="7"/>
                    </a:lnTo>
                    <a:lnTo>
                      <a:pt x="1" y="7"/>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6" name="Freeform 495"/>
              <p:cNvSpPr/>
              <p:nvPr/>
            </p:nvSpPr>
            <p:spPr bwMode="auto">
              <a:xfrm>
                <a:off x="2084387" y="1647830"/>
                <a:ext cx="7938" cy="6350"/>
              </a:xfrm>
              <a:custGeom>
                <a:avLst/>
                <a:gdLst>
                  <a:gd name="T0" fmla="*/ 0 w 5"/>
                  <a:gd name="T1" fmla="*/ 0 h 4"/>
                  <a:gd name="T2" fmla="*/ 1588 w 5"/>
                  <a:gd name="T3" fmla="*/ 6350 h 4"/>
                  <a:gd name="T4" fmla="*/ 7938 w 5"/>
                  <a:gd name="T5" fmla="*/ 6350 h 4"/>
                  <a:gd name="T6" fmla="*/ 7938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1" y="4"/>
                    </a:lnTo>
                    <a:lnTo>
                      <a:pt x="5" y="4"/>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7" name="Freeform 496"/>
              <p:cNvSpPr/>
              <p:nvPr/>
            </p:nvSpPr>
            <p:spPr bwMode="auto">
              <a:xfrm>
                <a:off x="2020888" y="1766893"/>
                <a:ext cx="26988" cy="9525"/>
              </a:xfrm>
              <a:custGeom>
                <a:avLst/>
                <a:gdLst>
                  <a:gd name="T0" fmla="*/ 0 w 17"/>
                  <a:gd name="T1" fmla="*/ 9525 h 6"/>
                  <a:gd name="T2" fmla="*/ 1588 w 17"/>
                  <a:gd name="T3" fmla="*/ 6350 h 6"/>
                  <a:gd name="T4" fmla="*/ 14288 w 17"/>
                  <a:gd name="T5" fmla="*/ 0 h 6"/>
                  <a:gd name="T6" fmla="*/ 26988 w 17"/>
                  <a:gd name="T7" fmla="*/ 0 h 6"/>
                  <a:gd name="T8" fmla="*/ 23813 w 17"/>
                  <a:gd name="T9" fmla="*/ 6350 h 6"/>
                  <a:gd name="T10" fmla="*/ 15875 w 17"/>
                  <a:gd name="T11" fmla="*/ 7938 h 6"/>
                  <a:gd name="T12" fmla="*/ 14288 w 17"/>
                  <a:gd name="T13" fmla="*/ 6350 h 6"/>
                  <a:gd name="T14" fmla="*/ 0 w 17"/>
                  <a:gd name="T15" fmla="*/ 9525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6">
                    <a:moveTo>
                      <a:pt x="0" y="6"/>
                    </a:moveTo>
                    <a:lnTo>
                      <a:pt x="1" y="4"/>
                    </a:lnTo>
                    <a:lnTo>
                      <a:pt x="9" y="0"/>
                    </a:lnTo>
                    <a:lnTo>
                      <a:pt x="17" y="0"/>
                    </a:lnTo>
                    <a:lnTo>
                      <a:pt x="15" y="4"/>
                    </a:lnTo>
                    <a:lnTo>
                      <a:pt x="10" y="5"/>
                    </a:lnTo>
                    <a:lnTo>
                      <a:pt x="9" y="4"/>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8" name="Freeform 497"/>
              <p:cNvSpPr/>
              <p:nvPr/>
            </p:nvSpPr>
            <p:spPr bwMode="auto">
              <a:xfrm>
                <a:off x="2079626" y="1758955"/>
                <a:ext cx="12700" cy="7938"/>
              </a:xfrm>
              <a:custGeom>
                <a:avLst/>
                <a:gdLst>
                  <a:gd name="T0" fmla="*/ 0 w 8"/>
                  <a:gd name="T1" fmla="*/ 0 h 5"/>
                  <a:gd name="T2" fmla="*/ 6350 w 8"/>
                  <a:gd name="T3" fmla="*/ 7938 h 5"/>
                  <a:gd name="T4" fmla="*/ 9525 w 8"/>
                  <a:gd name="T5" fmla="*/ 7938 h 5"/>
                  <a:gd name="T6" fmla="*/ 12700 w 8"/>
                  <a:gd name="T7" fmla="*/ 6350 h 5"/>
                  <a:gd name="T8" fmla="*/ 7938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0"/>
                    </a:moveTo>
                    <a:lnTo>
                      <a:pt x="4" y="5"/>
                    </a:lnTo>
                    <a:lnTo>
                      <a:pt x="6" y="5"/>
                    </a:lnTo>
                    <a:lnTo>
                      <a:pt x="8" y="4"/>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89" name="Freeform 498"/>
              <p:cNvSpPr/>
              <p:nvPr/>
            </p:nvSpPr>
            <p:spPr bwMode="auto">
              <a:xfrm>
                <a:off x="2066926" y="1749430"/>
                <a:ext cx="11113" cy="3175"/>
              </a:xfrm>
              <a:custGeom>
                <a:avLst/>
                <a:gdLst>
                  <a:gd name="T0" fmla="*/ 0 w 7"/>
                  <a:gd name="T1" fmla="*/ 1588 h 2"/>
                  <a:gd name="T2" fmla="*/ 4763 w 7"/>
                  <a:gd name="T3" fmla="*/ 0 h 2"/>
                  <a:gd name="T4" fmla="*/ 11113 w 7"/>
                  <a:gd name="T5" fmla="*/ 3175 h 2"/>
                  <a:gd name="T6" fmla="*/ 3175 w 7"/>
                  <a:gd name="T7" fmla="*/ 3175 h 2"/>
                  <a:gd name="T8" fmla="*/ 0 w 7"/>
                  <a:gd name="T9" fmla="*/ 158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0" y="1"/>
                    </a:moveTo>
                    <a:lnTo>
                      <a:pt x="3" y="0"/>
                    </a:lnTo>
                    <a:lnTo>
                      <a:pt x="7" y="2"/>
                    </a:lnTo>
                    <a:lnTo>
                      <a:pt x="2" y="2"/>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0" name="Freeform 499"/>
              <p:cNvSpPr/>
              <p:nvPr/>
            </p:nvSpPr>
            <p:spPr bwMode="auto">
              <a:xfrm>
                <a:off x="1949451" y="1720855"/>
                <a:ext cx="11113" cy="3175"/>
              </a:xfrm>
              <a:custGeom>
                <a:avLst/>
                <a:gdLst>
                  <a:gd name="T0" fmla="*/ 0 w 7"/>
                  <a:gd name="T1" fmla="*/ 1588 h 2"/>
                  <a:gd name="T2" fmla="*/ 11113 w 7"/>
                  <a:gd name="T3" fmla="*/ 3175 h 2"/>
                  <a:gd name="T4" fmla="*/ 11113 w 7"/>
                  <a:gd name="T5" fmla="*/ 0 h 2"/>
                  <a:gd name="T6" fmla="*/ 3175 w 7"/>
                  <a:gd name="T7" fmla="*/ 0 h 2"/>
                  <a:gd name="T8" fmla="*/ 0 w 7"/>
                  <a:gd name="T9" fmla="*/ 158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0" y="1"/>
                    </a:moveTo>
                    <a:lnTo>
                      <a:pt x="7" y="2"/>
                    </a:lnTo>
                    <a:lnTo>
                      <a:pt x="7" y="0"/>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1" name="Freeform 500"/>
              <p:cNvSpPr/>
              <p:nvPr/>
            </p:nvSpPr>
            <p:spPr bwMode="auto">
              <a:xfrm>
                <a:off x="1911351" y="1722443"/>
                <a:ext cx="23813" cy="7938"/>
              </a:xfrm>
              <a:custGeom>
                <a:avLst/>
                <a:gdLst>
                  <a:gd name="T0" fmla="*/ 7938 w 15"/>
                  <a:gd name="T1" fmla="*/ 7938 h 5"/>
                  <a:gd name="T2" fmla="*/ 12700 w 15"/>
                  <a:gd name="T3" fmla="*/ 4763 h 5"/>
                  <a:gd name="T4" fmla="*/ 23813 w 15"/>
                  <a:gd name="T5" fmla="*/ 1588 h 5"/>
                  <a:gd name="T6" fmla="*/ 20638 w 15"/>
                  <a:gd name="T7" fmla="*/ 0 h 5"/>
                  <a:gd name="T8" fmla="*/ 4763 w 15"/>
                  <a:gd name="T9" fmla="*/ 1588 h 5"/>
                  <a:gd name="T10" fmla="*/ 0 w 15"/>
                  <a:gd name="T11" fmla="*/ 6350 h 5"/>
                  <a:gd name="T12" fmla="*/ 4763 w 15"/>
                  <a:gd name="T13" fmla="*/ 7938 h 5"/>
                  <a:gd name="T14" fmla="*/ 7938 w 15"/>
                  <a:gd name="T15" fmla="*/ 7938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5">
                    <a:moveTo>
                      <a:pt x="5" y="5"/>
                    </a:moveTo>
                    <a:lnTo>
                      <a:pt x="8" y="3"/>
                    </a:lnTo>
                    <a:lnTo>
                      <a:pt x="15" y="1"/>
                    </a:lnTo>
                    <a:lnTo>
                      <a:pt x="13" y="0"/>
                    </a:lnTo>
                    <a:lnTo>
                      <a:pt x="3" y="1"/>
                    </a:lnTo>
                    <a:lnTo>
                      <a:pt x="0" y="4"/>
                    </a:lnTo>
                    <a:lnTo>
                      <a:pt x="3" y="5"/>
                    </a:lnTo>
                    <a:lnTo>
                      <a:pt x="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2" name="Freeform 501"/>
              <p:cNvSpPr/>
              <p:nvPr/>
            </p:nvSpPr>
            <p:spPr bwMode="auto">
              <a:xfrm>
                <a:off x="1911351" y="1722443"/>
                <a:ext cx="23813" cy="7938"/>
              </a:xfrm>
              <a:custGeom>
                <a:avLst/>
                <a:gdLst>
                  <a:gd name="T0" fmla="*/ 7938 w 15"/>
                  <a:gd name="T1" fmla="*/ 7938 h 5"/>
                  <a:gd name="T2" fmla="*/ 12700 w 15"/>
                  <a:gd name="T3" fmla="*/ 4763 h 5"/>
                  <a:gd name="T4" fmla="*/ 23813 w 15"/>
                  <a:gd name="T5" fmla="*/ 1588 h 5"/>
                  <a:gd name="T6" fmla="*/ 20638 w 15"/>
                  <a:gd name="T7" fmla="*/ 0 h 5"/>
                  <a:gd name="T8" fmla="*/ 4763 w 15"/>
                  <a:gd name="T9" fmla="*/ 1588 h 5"/>
                  <a:gd name="T10" fmla="*/ 0 w 15"/>
                  <a:gd name="T11" fmla="*/ 6350 h 5"/>
                  <a:gd name="T12" fmla="*/ 4763 w 15"/>
                  <a:gd name="T13" fmla="*/ 7938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5">
                    <a:moveTo>
                      <a:pt x="5" y="5"/>
                    </a:moveTo>
                    <a:lnTo>
                      <a:pt x="8" y="3"/>
                    </a:lnTo>
                    <a:lnTo>
                      <a:pt x="15" y="1"/>
                    </a:lnTo>
                    <a:lnTo>
                      <a:pt x="13" y="0"/>
                    </a:lnTo>
                    <a:lnTo>
                      <a:pt x="3" y="1"/>
                    </a:lnTo>
                    <a:lnTo>
                      <a:pt x="0" y="4"/>
                    </a:lnTo>
                    <a:lnTo>
                      <a:pt x="3" y="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3" name="Freeform 502"/>
              <p:cNvSpPr/>
              <p:nvPr/>
            </p:nvSpPr>
            <p:spPr bwMode="auto">
              <a:xfrm>
                <a:off x="1844676" y="1728793"/>
                <a:ext cx="30163" cy="11113"/>
              </a:xfrm>
              <a:custGeom>
                <a:avLst/>
                <a:gdLst>
                  <a:gd name="T0" fmla="*/ 6350 w 19"/>
                  <a:gd name="T1" fmla="*/ 11113 h 7"/>
                  <a:gd name="T2" fmla="*/ 28575 w 19"/>
                  <a:gd name="T3" fmla="*/ 9525 h 7"/>
                  <a:gd name="T4" fmla="*/ 30163 w 19"/>
                  <a:gd name="T5" fmla="*/ 7938 h 7"/>
                  <a:gd name="T6" fmla="*/ 7938 w 19"/>
                  <a:gd name="T7" fmla="*/ 0 h 7"/>
                  <a:gd name="T8" fmla="*/ 0 w 19"/>
                  <a:gd name="T9" fmla="*/ 0 h 7"/>
                  <a:gd name="T10" fmla="*/ 0 w 19"/>
                  <a:gd name="T11" fmla="*/ 7938 h 7"/>
                  <a:gd name="T12" fmla="*/ 6350 w 19"/>
                  <a:gd name="T13" fmla="*/ 1111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7">
                    <a:moveTo>
                      <a:pt x="4" y="7"/>
                    </a:moveTo>
                    <a:lnTo>
                      <a:pt x="18" y="6"/>
                    </a:lnTo>
                    <a:lnTo>
                      <a:pt x="19" y="5"/>
                    </a:lnTo>
                    <a:lnTo>
                      <a:pt x="5" y="0"/>
                    </a:lnTo>
                    <a:lnTo>
                      <a:pt x="0" y="0"/>
                    </a:lnTo>
                    <a:lnTo>
                      <a:pt x="0" y="5"/>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4" name="Freeform 503"/>
              <p:cNvSpPr/>
              <p:nvPr/>
            </p:nvSpPr>
            <p:spPr bwMode="auto">
              <a:xfrm>
                <a:off x="2185988" y="1717679"/>
                <a:ext cx="17463" cy="14288"/>
              </a:xfrm>
              <a:custGeom>
                <a:avLst/>
                <a:gdLst>
                  <a:gd name="T0" fmla="*/ 4763 w 11"/>
                  <a:gd name="T1" fmla="*/ 0 h 9"/>
                  <a:gd name="T2" fmla="*/ 0 w 11"/>
                  <a:gd name="T3" fmla="*/ 3175 h 9"/>
                  <a:gd name="T4" fmla="*/ 3175 w 11"/>
                  <a:gd name="T5" fmla="*/ 14288 h 9"/>
                  <a:gd name="T6" fmla="*/ 9525 w 11"/>
                  <a:gd name="T7" fmla="*/ 14288 h 9"/>
                  <a:gd name="T8" fmla="*/ 17463 w 11"/>
                  <a:gd name="T9" fmla="*/ 12700 h 9"/>
                  <a:gd name="T10" fmla="*/ 12700 w 11"/>
                  <a:gd name="T11" fmla="*/ 0 h 9"/>
                  <a:gd name="T12" fmla="*/ 4763 w 11"/>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9">
                    <a:moveTo>
                      <a:pt x="3" y="0"/>
                    </a:moveTo>
                    <a:lnTo>
                      <a:pt x="0" y="2"/>
                    </a:lnTo>
                    <a:lnTo>
                      <a:pt x="2" y="9"/>
                    </a:lnTo>
                    <a:lnTo>
                      <a:pt x="6" y="9"/>
                    </a:lnTo>
                    <a:lnTo>
                      <a:pt x="11" y="8"/>
                    </a:lnTo>
                    <a:lnTo>
                      <a:pt x="8"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5" name="Freeform 504"/>
              <p:cNvSpPr/>
              <p:nvPr/>
            </p:nvSpPr>
            <p:spPr bwMode="auto">
              <a:xfrm>
                <a:off x="2151063" y="1320804"/>
                <a:ext cx="755649" cy="428625"/>
              </a:xfrm>
              <a:custGeom>
                <a:avLst/>
                <a:gdLst>
                  <a:gd name="T0" fmla="*/ 57150 w 476"/>
                  <a:gd name="T1" fmla="*/ 395288 h 270"/>
                  <a:gd name="T2" fmla="*/ 100013 w 476"/>
                  <a:gd name="T3" fmla="*/ 417513 h 270"/>
                  <a:gd name="T4" fmla="*/ 138113 w 476"/>
                  <a:gd name="T5" fmla="*/ 409575 h 270"/>
                  <a:gd name="T6" fmla="*/ 182563 w 476"/>
                  <a:gd name="T7" fmla="*/ 415925 h 270"/>
                  <a:gd name="T8" fmla="*/ 222250 w 476"/>
                  <a:gd name="T9" fmla="*/ 407988 h 270"/>
                  <a:gd name="T10" fmla="*/ 274638 w 476"/>
                  <a:gd name="T11" fmla="*/ 414338 h 270"/>
                  <a:gd name="T12" fmla="*/ 342900 w 476"/>
                  <a:gd name="T13" fmla="*/ 403225 h 270"/>
                  <a:gd name="T14" fmla="*/ 311150 w 476"/>
                  <a:gd name="T15" fmla="*/ 377825 h 270"/>
                  <a:gd name="T16" fmla="*/ 254000 w 476"/>
                  <a:gd name="T17" fmla="*/ 363538 h 270"/>
                  <a:gd name="T18" fmla="*/ 336550 w 476"/>
                  <a:gd name="T19" fmla="*/ 342900 h 270"/>
                  <a:gd name="T20" fmla="*/ 401638 w 476"/>
                  <a:gd name="T21" fmla="*/ 328613 h 270"/>
                  <a:gd name="T22" fmla="*/ 403225 w 476"/>
                  <a:gd name="T23" fmla="*/ 293688 h 270"/>
                  <a:gd name="T24" fmla="*/ 373063 w 476"/>
                  <a:gd name="T25" fmla="*/ 282575 h 270"/>
                  <a:gd name="T26" fmla="*/ 422275 w 476"/>
                  <a:gd name="T27" fmla="*/ 276225 h 270"/>
                  <a:gd name="T28" fmla="*/ 381000 w 476"/>
                  <a:gd name="T29" fmla="*/ 268288 h 270"/>
                  <a:gd name="T30" fmla="*/ 434975 w 476"/>
                  <a:gd name="T31" fmla="*/ 260350 h 270"/>
                  <a:gd name="T32" fmla="*/ 461963 w 476"/>
                  <a:gd name="T33" fmla="*/ 247650 h 270"/>
                  <a:gd name="T34" fmla="*/ 469900 w 476"/>
                  <a:gd name="T35" fmla="*/ 228600 h 270"/>
                  <a:gd name="T36" fmla="*/ 511175 w 476"/>
                  <a:gd name="T37" fmla="*/ 204788 h 270"/>
                  <a:gd name="T38" fmla="*/ 584200 w 476"/>
                  <a:gd name="T39" fmla="*/ 176213 h 270"/>
                  <a:gd name="T40" fmla="*/ 671513 w 476"/>
                  <a:gd name="T41" fmla="*/ 130175 h 270"/>
                  <a:gd name="T42" fmla="*/ 550863 w 476"/>
                  <a:gd name="T43" fmla="*/ 152400 h 270"/>
                  <a:gd name="T44" fmla="*/ 593725 w 476"/>
                  <a:gd name="T45" fmla="*/ 136525 h 270"/>
                  <a:gd name="T46" fmla="*/ 560388 w 476"/>
                  <a:gd name="T47" fmla="*/ 115888 h 270"/>
                  <a:gd name="T48" fmla="*/ 687388 w 476"/>
                  <a:gd name="T49" fmla="*/ 106363 h 270"/>
                  <a:gd name="T50" fmla="*/ 755650 w 476"/>
                  <a:gd name="T51" fmla="*/ 58738 h 270"/>
                  <a:gd name="T52" fmla="*/ 685800 w 476"/>
                  <a:gd name="T53" fmla="*/ 19050 h 270"/>
                  <a:gd name="T54" fmla="*/ 635000 w 476"/>
                  <a:gd name="T55" fmla="*/ 28575 h 270"/>
                  <a:gd name="T56" fmla="*/ 598488 w 476"/>
                  <a:gd name="T57" fmla="*/ 12700 h 270"/>
                  <a:gd name="T58" fmla="*/ 481013 w 476"/>
                  <a:gd name="T59" fmla="*/ 3175 h 270"/>
                  <a:gd name="T60" fmla="*/ 434975 w 476"/>
                  <a:gd name="T61" fmla="*/ 4763 h 270"/>
                  <a:gd name="T62" fmla="*/ 417513 w 476"/>
                  <a:gd name="T63" fmla="*/ 25400 h 270"/>
                  <a:gd name="T64" fmla="*/ 392113 w 476"/>
                  <a:gd name="T65" fmla="*/ 42863 h 270"/>
                  <a:gd name="T66" fmla="*/ 306388 w 476"/>
                  <a:gd name="T67" fmla="*/ 19050 h 270"/>
                  <a:gd name="T68" fmla="*/ 254000 w 476"/>
                  <a:gd name="T69" fmla="*/ 25400 h 270"/>
                  <a:gd name="T70" fmla="*/ 215900 w 476"/>
                  <a:gd name="T71" fmla="*/ 38100 h 270"/>
                  <a:gd name="T72" fmla="*/ 214313 w 476"/>
                  <a:gd name="T73" fmla="*/ 61913 h 270"/>
                  <a:gd name="T74" fmla="*/ 211138 w 476"/>
                  <a:gd name="T75" fmla="*/ 73025 h 270"/>
                  <a:gd name="T76" fmla="*/ 138113 w 476"/>
                  <a:gd name="T77" fmla="*/ 55563 h 270"/>
                  <a:gd name="T78" fmla="*/ 152400 w 476"/>
                  <a:gd name="T79" fmla="*/ 98425 h 270"/>
                  <a:gd name="T80" fmla="*/ 79375 w 476"/>
                  <a:gd name="T81" fmla="*/ 85725 h 270"/>
                  <a:gd name="T82" fmla="*/ 33338 w 476"/>
                  <a:gd name="T83" fmla="*/ 123825 h 270"/>
                  <a:gd name="T84" fmla="*/ 112713 w 476"/>
                  <a:gd name="T85" fmla="*/ 128588 h 270"/>
                  <a:gd name="T86" fmla="*/ 92075 w 476"/>
                  <a:gd name="T87" fmla="*/ 161925 h 270"/>
                  <a:gd name="T88" fmla="*/ 93663 w 476"/>
                  <a:gd name="T89" fmla="*/ 166688 h 270"/>
                  <a:gd name="T90" fmla="*/ 155575 w 476"/>
                  <a:gd name="T91" fmla="*/ 166688 h 270"/>
                  <a:gd name="T92" fmla="*/ 141288 w 476"/>
                  <a:gd name="T93" fmla="*/ 195263 h 270"/>
                  <a:gd name="T94" fmla="*/ 236538 w 476"/>
                  <a:gd name="T95" fmla="*/ 180975 h 270"/>
                  <a:gd name="T96" fmla="*/ 290513 w 476"/>
                  <a:gd name="T97" fmla="*/ 157163 h 270"/>
                  <a:gd name="T98" fmla="*/ 314325 w 476"/>
                  <a:gd name="T99" fmla="*/ 173038 h 270"/>
                  <a:gd name="T100" fmla="*/ 296863 w 476"/>
                  <a:gd name="T101" fmla="*/ 188913 h 270"/>
                  <a:gd name="T102" fmla="*/ 215900 w 476"/>
                  <a:gd name="T103" fmla="*/ 211138 h 270"/>
                  <a:gd name="T104" fmla="*/ 280988 w 476"/>
                  <a:gd name="T105" fmla="*/ 255588 h 270"/>
                  <a:gd name="T106" fmla="*/ 152400 w 476"/>
                  <a:gd name="T107" fmla="*/ 231775 h 270"/>
                  <a:gd name="T108" fmla="*/ 201613 w 476"/>
                  <a:gd name="T109" fmla="*/ 284163 h 270"/>
                  <a:gd name="T110" fmla="*/ 238125 w 476"/>
                  <a:gd name="T111" fmla="*/ 298450 h 270"/>
                  <a:gd name="T112" fmla="*/ 128588 w 476"/>
                  <a:gd name="T113" fmla="*/ 296863 h 270"/>
                  <a:gd name="T114" fmla="*/ 158750 w 476"/>
                  <a:gd name="T115" fmla="*/ 333375 h 270"/>
                  <a:gd name="T116" fmla="*/ 158750 w 476"/>
                  <a:gd name="T117" fmla="*/ 342900 h 270"/>
                  <a:gd name="T118" fmla="*/ 228600 w 476"/>
                  <a:gd name="T119" fmla="*/ 347663 h 270"/>
                  <a:gd name="T120" fmla="*/ 103188 w 476"/>
                  <a:gd name="T121" fmla="*/ 349250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6" h="270">
                    <a:moveTo>
                      <a:pt x="77" y="235"/>
                    </a:moveTo>
                    <a:lnTo>
                      <a:pt x="77" y="240"/>
                    </a:lnTo>
                    <a:lnTo>
                      <a:pt x="71" y="243"/>
                    </a:lnTo>
                    <a:lnTo>
                      <a:pt x="61" y="243"/>
                    </a:lnTo>
                    <a:lnTo>
                      <a:pt x="54" y="243"/>
                    </a:lnTo>
                    <a:lnTo>
                      <a:pt x="45" y="249"/>
                    </a:lnTo>
                    <a:lnTo>
                      <a:pt x="36" y="249"/>
                    </a:lnTo>
                    <a:lnTo>
                      <a:pt x="38" y="261"/>
                    </a:lnTo>
                    <a:lnTo>
                      <a:pt x="47" y="261"/>
                    </a:lnTo>
                    <a:lnTo>
                      <a:pt x="49" y="258"/>
                    </a:lnTo>
                    <a:lnTo>
                      <a:pt x="50" y="257"/>
                    </a:lnTo>
                    <a:lnTo>
                      <a:pt x="53" y="257"/>
                    </a:lnTo>
                    <a:lnTo>
                      <a:pt x="56" y="262"/>
                    </a:lnTo>
                    <a:lnTo>
                      <a:pt x="63" y="263"/>
                    </a:lnTo>
                    <a:lnTo>
                      <a:pt x="66" y="262"/>
                    </a:lnTo>
                    <a:lnTo>
                      <a:pt x="65" y="259"/>
                    </a:lnTo>
                    <a:lnTo>
                      <a:pt x="68" y="259"/>
                    </a:lnTo>
                    <a:lnTo>
                      <a:pt x="72" y="262"/>
                    </a:lnTo>
                    <a:lnTo>
                      <a:pt x="80" y="261"/>
                    </a:lnTo>
                    <a:lnTo>
                      <a:pt x="81" y="258"/>
                    </a:lnTo>
                    <a:lnTo>
                      <a:pt x="87" y="258"/>
                    </a:lnTo>
                    <a:lnTo>
                      <a:pt x="86" y="263"/>
                    </a:lnTo>
                    <a:lnTo>
                      <a:pt x="96" y="264"/>
                    </a:lnTo>
                    <a:lnTo>
                      <a:pt x="109" y="266"/>
                    </a:lnTo>
                    <a:lnTo>
                      <a:pt x="100" y="259"/>
                    </a:lnTo>
                    <a:lnTo>
                      <a:pt x="104" y="258"/>
                    </a:lnTo>
                    <a:lnTo>
                      <a:pt x="112" y="259"/>
                    </a:lnTo>
                    <a:lnTo>
                      <a:pt x="115" y="262"/>
                    </a:lnTo>
                    <a:lnTo>
                      <a:pt x="119" y="261"/>
                    </a:lnTo>
                    <a:lnTo>
                      <a:pt x="117" y="258"/>
                    </a:lnTo>
                    <a:lnTo>
                      <a:pt x="128" y="257"/>
                    </a:lnTo>
                    <a:lnTo>
                      <a:pt x="130" y="262"/>
                    </a:lnTo>
                    <a:lnTo>
                      <a:pt x="135" y="259"/>
                    </a:lnTo>
                    <a:lnTo>
                      <a:pt x="132" y="257"/>
                    </a:lnTo>
                    <a:lnTo>
                      <a:pt x="140" y="257"/>
                    </a:lnTo>
                    <a:lnTo>
                      <a:pt x="141" y="262"/>
                    </a:lnTo>
                    <a:lnTo>
                      <a:pt x="149" y="263"/>
                    </a:lnTo>
                    <a:lnTo>
                      <a:pt x="154" y="261"/>
                    </a:lnTo>
                    <a:lnTo>
                      <a:pt x="150" y="257"/>
                    </a:lnTo>
                    <a:lnTo>
                      <a:pt x="160" y="257"/>
                    </a:lnTo>
                    <a:lnTo>
                      <a:pt x="165" y="261"/>
                    </a:lnTo>
                    <a:lnTo>
                      <a:pt x="173" y="261"/>
                    </a:lnTo>
                    <a:lnTo>
                      <a:pt x="174" y="263"/>
                    </a:lnTo>
                    <a:lnTo>
                      <a:pt x="172" y="268"/>
                    </a:lnTo>
                    <a:lnTo>
                      <a:pt x="178" y="270"/>
                    </a:lnTo>
                    <a:lnTo>
                      <a:pt x="198" y="263"/>
                    </a:lnTo>
                    <a:lnTo>
                      <a:pt x="200" y="259"/>
                    </a:lnTo>
                    <a:lnTo>
                      <a:pt x="212" y="259"/>
                    </a:lnTo>
                    <a:lnTo>
                      <a:pt x="216" y="254"/>
                    </a:lnTo>
                    <a:lnTo>
                      <a:pt x="214" y="245"/>
                    </a:lnTo>
                    <a:lnTo>
                      <a:pt x="207" y="244"/>
                    </a:lnTo>
                    <a:lnTo>
                      <a:pt x="201" y="250"/>
                    </a:lnTo>
                    <a:lnTo>
                      <a:pt x="193" y="249"/>
                    </a:lnTo>
                    <a:lnTo>
                      <a:pt x="193" y="244"/>
                    </a:lnTo>
                    <a:lnTo>
                      <a:pt x="196" y="241"/>
                    </a:lnTo>
                    <a:lnTo>
                      <a:pt x="196" y="238"/>
                    </a:lnTo>
                    <a:lnTo>
                      <a:pt x="189" y="238"/>
                    </a:lnTo>
                    <a:lnTo>
                      <a:pt x="184" y="241"/>
                    </a:lnTo>
                    <a:lnTo>
                      <a:pt x="179" y="239"/>
                    </a:lnTo>
                    <a:lnTo>
                      <a:pt x="156" y="240"/>
                    </a:lnTo>
                    <a:lnTo>
                      <a:pt x="155" y="238"/>
                    </a:lnTo>
                    <a:lnTo>
                      <a:pt x="165" y="234"/>
                    </a:lnTo>
                    <a:lnTo>
                      <a:pt x="160" y="229"/>
                    </a:lnTo>
                    <a:lnTo>
                      <a:pt x="163" y="227"/>
                    </a:lnTo>
                    <a:lnTo>
                      <a:pt x="175" y="235"/>
                    </a:lnTo>
                    <a:lnTo>
                      <a:pt x="202" y="235"/>
                    </a:lnTo>
                    <a:lnTo>
                      <a:pt x="217" y="229"/>
                    </a:lnTo>
                    <a:lnTo>
                      <a:pt x="212" y="221"/>
                    </a:lnTo>
                    <a:lnTo>
                      <a:pt x="209" y="220"/>
                    </a:lnTo>
                    <a:lnTo>
                      <a:pt x="212" y="216"/>
                    </a:lnTo>
                    <a:lnTo>
                      <a:pt x="233" y="217"/>
                    </a:lnTo>
                    <a:lnTo>
                      <a:pt x="249" y="213"/>
                    </a:lnTo>
                    <a:lnTo>
                      <a:pt x="243" y="211"/>
                    </a:lnTo>
                    <a:lnTo>
                      <a:pt x="230" y="210"/>
                    </a:lnTo>
                    <a:lnTo>
                      <a:pt x="229" y="208"/>
                    </a:lnTo>
                    <a:lnTo>
                      <a:pt x="238" y="207"/>
                    </a:lnTo>
                    <a:lnTo>
                      <a:pt x="253" y="207"/>
                    </a:lnTo>
                    <a:lnTo>
                      <a:pt x="257" y="206"/>
                    </a:lnTo>
                    <a:lnTo>
                      <a:pt x="256" y="201"/>
                    </a:lnTo>
                    <a:lnTo>
                      <a:pt x="240" y="197"/>
                    </a:lnTo>
                    <a:lnTo>
                      <a:pt x="244" y="196"/>
                    </a:lnTo>
                    <a:lnTo>
                      <a:pt x="256" y="197"/>
                    </a:lnTo>
                    <a:lnTo>
                      <a:pt x="263" y="196"/>
                    </a:lnTo>
                    <a:lnTo>
                      <a:pt x="254" y="185"/>
                    </a:lnTo>
                    <a:lnTo>
                      <a:pt x="244" y="185"/>
                    </a:lnTo>
                    <a:lnTo>
                      <a:pt x="234" y="181"/>
                    </a:lnTo>
                    <a:lnTo>
                      <a:pt x="219" y="183"/>
                    </a:lnTo>
                    <a:lnTo>
                      <a:pt x="215" y="180"/>
                    </a:lnTo>
                    <a:lnTo>
                      <a:pt x="225" y="179"/>
                    </a:lnTo>
                    <a:lnTo>
                      <a:pt x="235" y="180"/>
                    </a:lnTo>
                    <a:lnTo>
                      <a:pt x="235" y="178"/>
                    </a:lnTo>
                    <a:lnTo>
                      <a:pt x="217" y="178"/>
                    </a:lnTo>
                    <a:lnTo>
                      <a:pt x="217" y="176"/>
                    </a:lnTo>
                    <a:lnTo>
                      <a:pt x="230" y="175"/>
                    </a:lnTo>
                    <a:lnTo>
                      <a:pt x="244" y="176"/>
                    </a:lnTo>
                    <a:lnTo>
                      <a:pt x="252" y="180"/>
                    </a:lnTo>
                    <a:lnTo>
                      <a:pt x="263" y="180"/>
                    </a:lnTo>
                    <a:lnTo>
                      <a:pt x="266" y="174"/>
                    </a:lnTo>
                    <a:lnTo>
                      <a:pt x="242" y="173"/>
                    </a:lnTo>
                    <a:lnTo>
                      <a:pt x="217" y="174"/>
                    </a:lnTo>
                    <a:lnTo>
                      <a:pt x="219" y="171"/>
                    </a:lnTo>
                    <a:lnTo>
                      <a:pt x="228" y="170"/>
                    </a:lnTo>
                    <a:lnTo>
                      <a:pt x="225" y="169"/>
                    </a:lnTo>
                    <a:lnTo>
                      <a:pt x="239" y="170"/>
                    </a:lnTo>
                    <a:lnTo>
                      <a:pt x="240" y="169"/>
                    </a:lnTo>
                    <a:lnTo>
                      <a:pt x="229" y="166"/>
                    </a:lnTo>
                    <a:lnTo>
                      <a:pt x="242" y="165"/>
                    </a:lnTo>
                    <a:lnTo>
                      <a:pt x="247" y="165"/>
                    </a:lnTo>
                    <a:lnTo>
                      <a:pt x="249" y="167"/>
                    </a:lnTo>
                    <a:lnTo>
                      <a:pt x="260" y="167"/>
                    </a:lnTo>
                    <a:lnTo>
                      <a:pt x="261" y="164"/>
                    </a:lnTo>
                    <a:lnTo>
                      <a:pt x="274" y="164"/>
                    </a:lnTo>
                    <a:lnTo>
                      <a:pt x="284" y="161"/>
                    </a:lnTo>
                    <a:lnTo>
                      <a:pt x="282" y="156"/>
                    </a:lnTo>
                    <a:lnTo>
                      <a:pt x="265" y="155"/>
                    </a:lnTo>
                    <a:lnTo>
                      <a:pt x="263" y="152"/>
                    </a:lnTo>
                    <a:lnTo>
                      <a:pt x="274" y="151"/>
                    </a:lnTo>
                    <a:lnTo>
                      <a:pt x="288" y="155"/>
                    </a:lnTo>
                    <a:lnTo>
                      <a:pt x="291" y="156"/>
                    </a:lnTo>
                    <a:lnTo>
                      <a:pt x="305" y="156"/>
                    </a:lnTo>
                    <a:lnTo>
                      <a:pt x="317" y="150"/>
                    </a:lnTo>
                    <a:lnTo>
                      <a:pt x="316" y="147"/>
                    </a:lnTo>
                    <a:lnTo>
                      <a:pt x="321" y="144"/>
                    </a:lnTo>
                    <a:lnTo>
                      <a:pt x="316" y="143"/>
                    </a:lnTo>
                    <a:lnTo>
                      <a:pt x="302" y="144"/>
                    </a:lnTo>
                    <a:lnTo>
                      <a:pt x="296" y="144"/>
                    </a:lnTo>
                    <a:lnTo>
                      <a:pt x="298" y="139"/>
                    </a:lnTo>
                    <a:lnTo>
                      <a:pt x="304" y="138"/>
                    </a:lnTo>
                    <a:lnTo>
                      <a:pt x="312" y="141"/>
                    </a:lnTo>
                    <a:lnTo>
                      <a:pt x="318" y="138"/>
                    </a:lnTo>
                    <a:lnTo>
                      <a:pt x="333" y="137"/>
                    </a:lnTo>
                    <a:lnTo>
                      <a:pt x="330" y="132"/>
                    </a:lnTo>
                    <a:lnTo>
                      <a:pt x="322" y="129"/>
                    </a:lnTo>
                    <a:lnTo>
                      <a:pt x="321" y="124"/>
                    </a:lnTo>
                    <a:lnTo>
                      <a:pt x="330" y="127"/>
                    </a:lnTo>
                    <a:lnTo>
                      <a:pt x="331" y="129"/>
                    </a:lnTo>
                    <a:lnTo>
                      <a:pt x="336" y="130"/>
                    </a:lnTo>
                    <a:lnTo>
                      <a:pt x="347" y="127"/>
                    </a:lnTo>
                    <a:lnTo>
                      <a:pt x="353" y="119"/>
                    </a:lnTo>
                    <a:lnTo>
                      <a:pt x="368" y="111"/>
                    </a:lnTo>
                    <a:lnTo>
                      <a:pt x="376" y="110"/>
                    </a:lnTo>
                    <a:lnTo>
                      <a:pt x="386" y="101"/>
                    </a:lnTo>
                    <a:lnTo>
                      <a:pt x="391" y="100"/>
                    </a:lnTo>
                    <a:lnTo>
                      <a:pt x="402" y="91"/>
                    </a:lnTo>
                    <a:lnTo>
                      <a:pt x="410" y="90"/>
                    </a:lnTo>
                    <a:lnTo>
                      <a:pt x="418" y="83"/>
                    </a:lnTo>
                    <a:lnTo>
                      <a:pt x="423" y="82"/>
                    </a:lnTo>
                    <a:lnTo>
                      <a:pt x="421" y="79"/>
                    </a:lnTo>
                    <a:lnTo>
                      <a:pt x="412" y="79"/>
                    </a:lnTo>
                    <a:lnTo>
                      <a:pt x="402" y="82"/>
                    </a:lnTo>
                    <a:lnTo>
                      <a:pt x="392" y="84"/>
                    </a:lnTo>
                    <a:lnTo>
                      <a:pt x="384" y="86"/>
                    </a:lnTo>
                    <a:lnTo>
                      <a:pt x="362" y="91"/>
                    </a:lnTo>
                    <a:lnTo>
                      <a:pt x="347" y="96"/>
                    </a:lnTo>
                    <a:lnTo>
                      <a:pt x="341" y="96"/>
                    </a:lnTo>
                    <a:lnTo>
                      <a:pt x="337" y="99"/>
                    </a:lnTo>
                    <a:lnTo>
                      <a:pt x="323" y="96"/>
                    </a:lnTo>
                    <a:lnTo>
                      <a:pt x="328" y="93"/>
                    </a:lnTo>
                    <a:lnTo>
                      <a:pt x="344" y="93"/>
                    </a:lnTo>
                    <a:lnTo>
                      <a:pt x="356" y="90"/>
                    </a:lnTo>
                    <a:lnTo>
                      <a:pt x="374" y="86"/>
                    </a:lnTo>
                    <a:lnTo>
                      <a:pt x="391" y="82"/>
                    </a:lnTo>
                    <a:lnTo>
                      <a:pt x="388" y="79"/>
                    </a:lnTo>
                    <a:lnTo>
                      <a:pt x="372" y="79"/>
                    </a:lnTo>
                    <a:lnTo>
                      <a:pt x="367" y="81"/>
                    </a:lnTo>
                    <a:lnTo>
                      <a:pt x="351" y="81"/>
                    </a:lnTo>
                    <a:lnTo>
                      <a:pt x="350" y="73"/>
                    </a:lnTo>
                    <a:lnTo>
                      <a:pt x="353" y="73"/>
                    </a:lnTo>
                    <a:lnTo>
                      <a:pt x="360" y="76"/>
                    </a:lnTo>
                    <a:lnTo>
                      <a:pt x="374" y="76"/>
                    </a:lnTo>
                    <a:lnTo>
                      <a:pt x="381" y="76"/>
                    </a:lnTo>
                    <a:lnTo>
                      <a:pt x="401" y="74"/>
                    </a:lnTo>
                    <a:lnTo>
                      <a:pt x="411" y="70"/>
                    </a:lnTo>
                    <a:lnTo>
                      <a:pt x="425" y="69"/>
                    </a:lnTo>
                    <a:lnTo>
                      <a:pt x="433" y="67"/>
                    </a:lnTo>
                    <a:lnTo>
                      <a:pt x="442" y="65"/>
                    </a:lnTo>
                    <a:lnTo>
                      <a:pt x="452" y="62"/>
                    </a:lnTo>
                    <a:lnTo>
                      <a:pt x="456" y="56"/>
                    </a:lnTo>
                    <a:lnTo>
                      <a:pt x="462" y="55"/>
                    </a:lnTo>
                    <a:lnTo>
                      <a:pt x="461" y="51"/>
                    </a:lnTo>
                    <a:lnTo>
                      <a:pt x="475" y="46"/>
                    </a:lnTo>
                    <a:lnTo>
                      <a:pt x="476" y="37"/>
                    </a:lnTo>
                    <a:lnTo>
                      <a:pt x="462" y="31"/>
                    </a:lnTo>
                    <a:lnTo>
                      <a:pt x="439" y="31"/>
                    </a:lnTo>
                    <a:lnTo>
                      <a:pt x="437" y="21"/>
                    </a:lnTo>
                    <a:lnTo>
                      <a:pt x="430" y="19"/>
                    </a:lnTo>
                    <a:lnTo>
                      <a:pt x="435" y="17"/>
                    </a:lnTo>
                    <a:lnTo>
                      <a:pt x="437" y="13"/>
                    </a:lnTo>
                    <a:lnTo>
                      <a:pt x="432" y="12"/>
                    </a:lnTo>
                    <a:lnTo>
                      <a:pt x="421" y="13"/>
                    </a:lnTo>
                    <a:lnTo>
                      <a:pt x="416" y="16"/>
                    </a:lnTo>
                    <a:lnTo>
                      <a:pt x="412" y="14"/>
                    </a:lnTo>
                    <a:lnTo>
                      <a:pt x="412" y="10"/>
                    </a:lnTo>
                    <a:lnTo>
                      <a:pt x="407" y="10"/>
                    </a:lnTo>
                    <a:lnTo>
                      <a:pt x="405" y="18"/>
                    </a:lnTo>
                    <a:lnTo>
                      <a:pt x="400" y="18"/>
                    </a:lnTo>
                    <a:lnTo>
                      <a:pt x="395" y="14"/>
                    </a:lnTo>
                    <a:lnTo>
                      <a:pt x="387" y="14"/>
                    </a:lnTo>
                    <a:lnTo>
                      <a:pt x="368" y="24"/>
                    </a:lnTo>
                    <a:lnTo>
                      <a:pt x="351" y="26"/>
                    </a:lnTo>
                    <a:lnTo>
                      <a:pt x="351" y="23"/>
                    </a:lnTo>
                    <a:lnTo>
                      <a:pt x="377" y="16"/>
                    </a:lnTo>
                    <a:lnTo>
                      <a:pt x="377" y="8"/>
                    </a:lnTo>
                    <a:lnTo>
                      <a:pt x="359" y="8"/>
                    </a:lnTo>
                    <a:lnTo>
                      <a:pt x="349" y="7"/>
                    </a:lnTo>
                    <a:lnTo>
                      <a:pt x="336" y="8"/>
                    </a:lnTo>
                    <a:lnTo>
                      <a:pt x="335" y="4"/>
                    </a:lnTo>
                    <a:lnTo>
                      <a:pt x="322" y="4"/>
                    </a:lnTo>
                    <a:lnTo>
                      <a:pt x="319" y="0"/>
                    </a:lnTo>
                    <a:lnTo>
                      <a:pt x="303" y="2"/>
                    </a:lnTo>
                    <a:lnTo>
                      <a:pt x="303" y="5"/>
                    </a:lnTo>
                    <a:lnTo>
                      <a:pt x="316" y="9"/>
                    </a:lnTo>
                    <a:lnTo>
                      <a:pt x="309" y="10"/>
                    </a:lnTo>
                    <a:lnTo>
                      <a:pt x="294" y="5"/>
                    </a:lnTo>
                    <a:lnTo>
                      <a:pt x="294" y="2"/>
                    </a:lnTo>
                    <a:lnTo>
                      <a:pt x="280" y="3"/>
                    </a:lnTo>
                    <a:lnTo>
                      <a:pt x="274" y="3"/>
                    </a:lnTo>
                    <a:lnTo>
                      <a:pt x="270" y="8"/>
                    </a:lnTo>
                    <a:lnTo>
                      <a:pt x="272" y="12"/>
                    </a:lnTo>
                    <a:lnTo>
                      <a:pt x="291" y="21"/>
                    </a:lnTo>
                    <a:lnTo>
                      <a:pt x="293" y="24"/>
                    </a:lnTo>
                    <a:lnTo>
                      <a:pt x="284" y="26"/>
                    </a:lnTo>
                    <a:lnTo>
                      <a:pt x="274" y="21"/>
                    </a:lnTo>
                    <a:lnTo>
                      <a:pt x="263" y="16"/>
                    </a:lnTo>
                    <a:lnTo>
                      <a:pt x="253" y="4"/>
                    </a:lnTo>
                    <a:lnTo>
                      <a:pt x="221" y="4"/>
                    </a:lnTo>
                    <a:lnTo>
                      <a:pt x="215" y="7"/>
                    </a:lnTo>
                    <a:lnTo>
                      <a:pt x="216" y="13"/>
                    </a:lnTo>
                    <a:lnTo>
                      <a:pt x="234" y="17"/>
                    </a:lnTo>
                    <a:lnTo>
                      <a:pt x="239" y="22"/>
                    </a:lnTo>
                    <a:lnTo>
                      <a:pt x="247" y="27"/>
                    </a:lnTo>
                    <a:lnTo>
                      <a:pt x="243" y="32"/>
                    </a:lnTo>
                    <a:lnTo>
                      <a:pt x="231" y="36"/>
                    </a:lnTo>
                    <a:lnTo>
                      <a:pt x="230" y="27"/>
                    </a:lnTo>
                    <a:lnTo>
                      <a:pt x="215" y="18"/>
                    </a:lnTo>
                    <a:lnTo>
                      <a:pt x="206" y="12"/>
                    </a:lnTo>
                    <a:lnTo>
                      <a:pt x="198" y="13"/>
                    </a:lnTo>
                    <a:lnTo>
                      <a:pt x="193" y="12"/>
                    </a:lnTo>
                    <a:lnTo>
                      <a:pt x="177" y="10"/>
                    </a:lnTo>
                    <a:lnTo>
                      <a:pt x="170" y="13"/>
                    </a:lnTo>
                    <a:lnTo>
                      <a:pt x="177" y="18"/>
                    </a:lnTo>
                    <a:lnTo>
                      <a:pt x="191" y="22"/>
                    </a:lnTo>
                    <a:lnTo>
                      <a:pt x="187" y="24"/>
                    </a:lnTo>
                    <a:lnTo>
                      <a:pt x="175" y="23"/>
                    </a:lnTo>
                    <a:lnTo>
                      <a:pt x="160" y="16"/>
                    </a:lnTo>
                    <a:lnTo>
                      <a:pt x="151" y="16"/>
                    </a:lnTo>
                    <a:lnTo>
                      <a:pt x="147" y="17"/>
                    </a:lnTo>
                    <a:lnTo>
                      <a:pt x="168" y="26"/>
                    </a:lnTo>
                    <a:lnTo>
                      <a:pt x="169" y="30"/>
                    </a:lnTo>
                    <a:lnTo>
                      <a:pt x="164" y="31"/>
                    </a:lnTo>
                    <a:lnTo>
                      <a:pt x="151" y="24"/>
                    </a:lnTo>
                    <a:lnTo>
                      <a:pt x="136" y="24"/>
                    </a:lnTo>
                    <a:lnTo>
                      <a:pt x="133" y="27"/>
                    </a:lnTo>
                    <a:lnTo>
                      <a:pt x="137" y="30"/>
                    </a:lnTo>
                    <a:lnTo>
                      <a:pt x="147" y="30"/>
                    </a:lnTo>
                    <a:lnTo>
                      <a:pt x="151" y="32"/>
                    </a:lnTo>
                    <a:lnTo>
                      <a:pt x="149" y="33"/>
                    </a:lnTo>
                    <a:lnTo>
                      <a:pt x="137" y="35"/>
                    </a:lnTo>
                    <a:lnTo>
                      <a:pt x="135" y="39"/>
                    </a:lnTo>
                    <a:lnTo>
                      <a:pt x="142" y="45"/>
                    </a:lnTo>
                    <a:lnTo>
                      <a:pt x="163" y="49"/>
                    </a:lnTo>
                    <a:lnTo>
                      <a:pt x="170" y="55"/>
                    </a:lnTo>
                    <a:lnTo>
                      <a:pt x="172" y="59"/>
                    </a:lnTo>
                    <a:lnTo>
                      <a:pt x="165" y="59"/>
                    </a:lnTo>
                    <a:lnTo>
                      <a:pt x="144" y="51"/>
                    </a:lnTo>
                    <a:lnTo>
                      <a:pt x="133" y="46"/>
                    </a:lnTo>
                    <a:lnTo>
                      <a:pt x="128" y="46"/>
                    </a:lnTo>
                    <a:lnTo>
                      <a:pt x="130" y="49"/>
                    </a:lnTo>
                    <a:lnTo>
                      <a:pt x="137" y="54"/>
                    </a:lnTo>
                    <a:lnTo>
                      <a:pt x="127" y="54"/>
                    </a:lnTo>
                    <a:lnTo>
                      <a:pt x="110" y="40"/>
                    </a:lnTo>
                    <a:lnTo>
                      <a:pt x="95" y="33"/>
                    </a:lnTo>
                    <a:lnTo>
                      <a:pt x="87" y="35"/>
                    </a:lnTo>
                    <a:lnTo>
                      <a:pt x="91" y="45"/>
                    </a:lnTo>
                    <a:lnTo>
                      <a:pt x="77" y="44"/>
                    </a:lnTo>
                    <a:lnTo>
                      <a:pt x="76" y="49"/>
                    </a:lnTo>
                    <a:lnTo>
                      <a:pt x="86" y="53"/>
                    </a:lnTo>
                    <a:lnTo>
                      <a:pt x="103" y="54"/>
                    </a:lnTo>
                    <a:lnTo>
                      <a:pt x="107" y="58"/>
                    </a:lnTo>
                    <a:lnTo>
                      <a:pt x="96" y="62"/>
                    </a:lnTo>
                    <a:lnTo>
                      <a:pt x="86" y="60"/>
                    </a:lnTo>
                    <a:lnTo>
                      <a:pt x="79" y="56"/>
                    </a:lnTo>
                    <a:lnTo>
                      <a:pt x="75" y="58"/>
                    </a:lnTo>
                    <a:lnTo>
                      <a:pt x="76" y="62"/>
                    </a:lnTo>
                    <a:lnTo>
                      <a:pt x="68" y="59"/>
                    </a:lnTo>
                    <a:lnTo>
                      <a:pt x="63" y="54"/>
                    </a:lnTo>
                    <a:lnTo>
                      <a:pt x="50" y="54"/>
                    </a:lnTo>
                    <a:lnTo>
                      <a:pt x="39" y="59"/>
                    </a:lnTo>
                    <a:lnTo>
                      <a:pt x="35" y="64"/>
                    </a:lnTo>
                    <a:lnTo>
                      <a:pt x="20" y="62"/>
                    </a:lnTo>
                    <a:lnTo>
                      <a:pt x="14" y="68"/>
                    </a:lnTo>
                    <a:lnTo>
                      <a:pt x="0" y="74"/>
                    </a:lnTo>
                    <a:lnTo>
                      <a:pt x="7" y="77"/>
                    </a:lnTo>
                    <a:lnTo>
                      <a:pt x="21" y="78"/>
                    </a:lnTo>
                    <a:lnTo>
                      <a:pt x="33" y="77"/>
                    </a:lnTo>
                    <a:lnTo>
                      <a:pt x="33" y="78"/>
                    </a:lnTo>
                    <a:lnTo>
                      <a:pt x="22" y="82"/>
                    </a:lnTo>
                    <a:lnTo>
                      <a:pt x="25" y="86"/>
                    </a:lnTo>
                    <a:lnTo>
                      <a:pt x="43" y="83"/>
                    </a:lnTo>
                    <a:lnTo>
                      <a:pt x="57" y="79"/>
                    </a:lnTo>
                    <a:lnTo>
                      <a:pt x="71" y="81"/>
                    </a:lnTo>
                    <a:lnTo>
                      <a:pt x="67" y="82"/>
                    </a:lnTo>
                    <a:lnTo>
                      <a:pt x="49" y="86"/>
                    </a:lnTo>
                    <a:lnTo>
                      <a:pt x="38" y="91"/>
                    </a:lnTo>
                    <a:lnTo>
                      <a:pt x="38" y="93"/>
                    </a:lnTo>
                    <a:lnTo>
                      <a:pt x="31" y="95"/>
                    </a:lnTo>
                    <a:lnTo>
                      <a:pt x="34" y="101"/>
                    </a:lnTo>
                    <a:lnTo>
                      <a:pt x="58" y="102"/>
                    </a:lnTo>
                    <a:lnTo>
                      <a:pt x="81" y="101"/>
                    </a:lnTo>
                    <a:lnTo>
                      <a:pt x="100" y="93"/>
                    </a:lnTo>
                    <a:lnTo>
                      <a:pt x="107" y="92"/>
                    </a:lnTo>
                    <a:lnTo>
                      <a:pt x="110" y="93"/>
                    </a:lnTo>
                    <a:lnTo>
                      <a:pt x="95" y="102"/>
                    </a:lnTo>
                    <a:lnTo>
                      <a:pt x="81" y="105"/>
                    </a:lnTo>
                    <a:lnTo>
                      <a:pt x="59" y="105"/>
                    </a:lnTo>
                    <a:lnTo>
                      <a:pt x="40" y="109"/>
                    </a:lnTo>
                    <a:lnTo>
                      <a:pt x="44" y="114"/>
                    </a:lnTo>
                    <a:lnTo>
                      <a:pt x="59" y="115"/>
                    </a:lnTo>
                    <a:lnTo>
                      <a:pt x="72" y="120"/>
                    </a:lnTo>
                    <a:lnTo>
                      <a:pt x="79" y="119"/>
                    </a:lnTo>
                    <a:lnTo>
                      <a:pt x="85" y="111"/>
                    </a:lnTo>
                    <a:lnTo>
                      <a:pt x="98" y="105"/>
                    </a:lnTo>
                    <a:lnTo>
                      <a:pt x="118" y="101"/>
                    </a:lnTo>
                    <a:lnTo>
                      <a:pt x="140" y="99"/>
                    </a:lnTo>
                    <a:lnTo>
                      <a:pt x="141" y="102"/>
                    </a:lnTo>
                    <a:lnTo>
                      <a:pt x="104" y="107"/>
                    </a:lnTo>
                    <a:lnTo>
                      <a:pt x="94" y="114"/>
                    </a:lnTo>
                    <a:lnTo>
                      <a:pt x="89" y="119"/>
                    </a:lnTo>
                    <a:lnTo>
                      <a:pt x="89" y="123"/>
                    </a:lnTo>
                    <a:lnTo>
                      <a:pt x="112" y="124"/>
                    </a:lnTo>
                    <a:lnTo>
                      <a:pt x="118" y="121"/>
                    </a:lnTo>
                    <a:lnTo>
                      <a:pt x="118" y="114"/>
                    </a:lnTo>
                    <a:lnTo>
                      <a:pt x="124" y="113"/>
                    </a:lnTo>
                    <a:lnTo>
                      <a:pt x="127" y="118"/>
                    </a:lnTo>
                    <a:lnTo>
                      <a:pt x="136" y="114"/>
                    </a:lnTo>
                    <a:lnTo>
                      <a:pt x="149" y="114"/>
                    </a:lnTo>
                    <a:lnTo>
                      <a:pt x="146" y="116"/>
                    </a:lnTo>
                    <a:lnTo>
                      <a:pt x="133" y="120"/>
                    </a:lnTo>
                    <a:lnTo>
                      <a:pt x="136" y="123"/>
                    </a:lnTo>
                    <a:lnTo>
                      <a:pt x="159" y="120"/>
                    </a:lnTo>
                    <a:lnTo>
                      <a:pt x="170" y="118"/>
                    </a:lnTo>
                    <a:lnTo>
                      <a:pt x="191" y="106"/>
                    </a:lnTo>
                    <a:lnTo>
                      <a:pt x="183" y="99"/>
                    </a:lnTo>
                    <a:lnTo>
                      <a:pt x="195" y="97"/>
                    </a:lnTo>
                    <a:lnTo>
                      <a:pt x="198" y="91"/>
                    </a:lnTo>
                    <a:lnTo>
                      <a:pt x="207" y="87"/>
                    </a:lnTo>
                    <a:lnTo>
                      <a:pt x="215" y="86"/>
                    </a:lnTo>
                    <a:lnTo>
                      <a:pt x="216" y="88"/>
                    </a:lnTo>
                    <a:lnTo>
                      <a:pt x="203" y="97"/>
                    </a:lnTo>
                    <a:lnTo>
                      <a:pt x="198" y="109"/>
                    </a:lnTo>
                    <a:lnTo>
                      <a:pt x="215" y="106"/>
                    </a:lnTo>
                    <a:lnTo>
                      <a:pt x="234" y="106"/>
                    </a:lnTo>
                    <a:lnTo>
                      <a:pt x="237" y="110"/>
                    </a:lnTo>
                    <a:lnTo>
                      <a:pt x="223" y="114"/>
                    </a:lnTo>
                    <a:lnTo>
                      <a:pt x="201" y="113"/>
                    </a:lnTo>
                    <a:lnTo>
                      <a:pt x="179" y="118"/>
                    </a:lnTo>
                    <a:lnTo>
                      <a:pt x="187" y="119"/>
                    </a:lnTo>
                    <a:lnTo>
                      <a:pt x="198" y="119"/>
                    </a:lnTo>
                    <a:lnTo>
                      <a:pt x="197" y="121"/>
                    </a:lnTo>
                    <a:lnTo>
                      <a:pt x="182" y="124"/>
                    </a:lnTo>
                    <a:lnTo>
                      <a:pt x="170" y="125"/>
                    </a:lnTo>
                    <a:lnTo>
                      <a:pt x="156" y="129"/>
                    </a:lnTo>
                    <a:lnTo>
                      <a:pt x="136" y="129"/>
                    </a:lnTo>
                    <a:lnTo>
                      <a:pt x="136" y="133"/>
                    </a:lnTo>
                    <a:lnTo>
                      <a:pt x="149" y="138"/>
                    </a:lnTo>
                    <a:lnTo>
                      <a:pt x="158" y="146"/>
                    </a:lnTo>
                    <a:lnTo>
                      <a:pt x="161" y="155"/>
                    </a:lnTo>
                    <a:lnTo>
                      <a:pt x="170" y="157"/>
                    </a:lnTo>
                    <a:lnTo>
                      <a:pt x="179" y="156"/>
                    </a:lnTo>
                    <a:lnTo>
                      <a:pt x="184" y="157"/>
                    </a:lnTo>
                    <a:lnTo>
                      <a:pt x="177" y="161"/>
                    </a:lnTo>
                    <a:lnTo>
                      <a:pt x="158" y="161"/>
                    </a:lnTo>
                    <a:lnTo>
                      <a:pt x="149" y="150"/>
                    </a:lnTo>
                    <a:lnTo>
                      <a:pt x="128" y="136"/>
                    </a:lnTo>
                    <a:lnTo>
                      <a:pt x="110" y="133"/>
                    </a:lnTo>
                    <a:lnTo>
                      <a:pt x="87" y="133"/>
                    </a:lnTo>
                    <a:lnTo>
                      <a:pt x="84" y="138"/>
                    </a:lnTo>
                    <a:lnTo>
                      <a:pt x="96" y="146"/>
                    </a:lnTo>
                    <a:lnTo>
                      <a:pt x="82" y="147"/>
                    </a:lnTo>
                    <a:lnTo>
                      <a:pt x="82" y="150"/>
                    </a:lnTo>
                    <a:lnTo>
                      <a:pt x="103" y="156"/>
                    </a:lnTo>
                    <a:lnTo>
                      <a:pt x="114" y="162"/>
                    </a:lnTo>
                    <a:lnTo>
                      <a:pt x="117" y="169"/>
                    </a:lnTo>
                    <a:lnTo>
                      <a:pt x="128" y="176"/>
                    </a:lnTo>
                    <a:lnTo>
                      <a:pt x="127" y="179"/>
                    </a:lnTo>
                    <a:lnTo>
                      <a:pt x="115" y="178"/>
                    </a:lnTo>
                    <a:lnTo>
                      <a:pt x="110" y="180"/>
                    </a:lnTo>
                    <a:lnTo>
                      <a:pt x="124" y="184"/>
                    </a:lnTo>
                    <a:lnTo>
                      <a:pt x="144" y="184"/>
                    </a:lnTo>
                    <a:lnTo>
                      <a:pt x="163" y="183"/>
                    </a:lnTo>
                    <a:lnTo>
                      <a:pt x="163" y="187"/>
                    </a:lnTo>
                    <a:lnTo>
                      <a:pt x="150" y="188"/>
                    </a:lnTo>
                    <a:lnTo>
                      <a:pt x="147" y="193"/>
                    </a:lnTo>
                    <a:lnTo>
                      <a:pt x="131" y="187"/>
                    </a:lnTo>
                    <a:lnTo>
                      <a:pt x="115" y="188"/>
                    </a:lnTo>
                    <a:lnTo>
                      <a:pt x="103" y="185"/>
                    </a:lnTo>
                    <a:lnTo>
                      <a:pt x="91" y="187"/>
                    </a:lnTo>
                    <a:lnTo>
                      <a:pt x="85" y="187"/>
                    </a:lnTo>
                    <a:lnTo>
                      <a:pt x="81" y="187"/>
                    </a:lnTo>
                    <a:lnTo>
                      <a:pt x="72" y="199"/>
                    </a:lnTo>
                    <a:lnTo>
                      <a:pt x="72" y="208"/>
                    </a:lnTo>
                    <a:lnTo>
                      <a:pt x="85" y="208"/>
                    </a:lnTo>
                    <a:lnTo>
                      <a:pt x="89" y="203"/>
                    </a:lnTo>
                    <a:lnTo>
                      <a:pt x="94" y="204"/>
                    </a:lnTo>
                    <a:lnTo>
                      <a:pt x="90" y="210"/>
                    </a:lnTo>
                    <a:lnTo>
                      <a:pt x="100" y="210"/>
                    </a:lnTo>
                    <a:lnTo>
                      <a:pt x="107" y="202"/>
                    </a:lnTo>
                    <a:lnTo>
                      <a:pt x="107" y="198"/>
                    </a:lnTo>
                    <a:lnTo>
                      <a:pt x="113" y="198"/>
                    </a:lnTo>
                    <a:lnTo>
                      <a:pt x="117" y="208"/>
                    </a:lnTo>
                    <a:lnTo>
                      <a:pt x="109" y="211"/>
                    </a:lnTo>
                    <a:lnTo>
                      <a:pt x="109" y="215"/>
                    </a:lnTo>
                    <a:lnTo>
                      <a:pt x="100" y="216"/>
                    </a:lnTo>
                    <a:lnTo>
                      <a:pt x="104" y="225"/>
                    </a:lnTo>
                    <a:lnTo>
                      <a:pt x="117" y="229"/>
                    </a:lnTo>
                    <a:lnTo>
                      <a:pt x="131" y="226"/>
                    </a:lnTo>
                    <a:lnTo>
                      <a:pt x="141" y="213"/>
                    </a:lnTo>
                    <a:lnTo>
                      <a:pt x="149" y="212"/>
                    </a:lnTo>
                    <a:lnTo>
                      <a:pt x="151" y="216"/>
                    </a:lnTo>
                    <a:lnTo>
                      <a:pt x="144" y="219"/>
                    </a:lnTo>
                    <a:lnTo>
                      <a:pt x="128" y="234"/>
                    </a:lnTo>
                    <a:lnTo>
                      <a:pt x="122" y="234"/>
                    </a:lnTo>
                    <a:lnTo>
                      <a:pt x="112" y="235"/>
                    </a:lnTo>
                    <a:lnTo>
                      <a:pt x="91" y="230"/>
                    </a:lnTo>
                    <a:lnTo>
                      <a:pt x="87" y="221"/>
                    </a:lnTo>
                    <a:lnTo>
                      <a:pt x="73" y="217"/>
                    </a:lnTo>
                    <a:lnTo>
                      <a:pt x="65" y="220"/>
                    </a:lnTo>
                    <a:lnTo>
                      <a:pt x="54" y="221"/>
                    </a:lnTo>
                    <a:lnTo>
                      <a:pt x="59" y="233"/>
                    </a:lnTo>
                    <a:lnTo>
                      <a:pt x="77" y="2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6" name="Freeform 505"/>
              <p:cNvSpPr/>
              <p:nvPr/>
            </p:nvSpPr>
            <p:spPr bwMode="auto">
              <a:xfrm>
                <a:off x="2044700" y="1460504"/>
                <a:ext cx="277812" cy="195264"/>
              </a:xfrm>
              <a:custGeom>
                <a:avLst/>
                <a:gdLst>
                  <a:gd name="T0" fmla="*/ 101600 w 175"/>
                  <a:gd name="T1" fmla="*/ 3175 h 123"/>
                  <a:gd name="T2" fmla="*/ 123825 w 175"/>
                  <a:gd name="T3" fmla="*/ 22225 h 123"/>
                  <a:gd name="T4" fmla="*/ 146050 w 175"/>
                  <a:gd name="T5" fmla="*/ 50800 h 123"/>
                  <a:gd name="T6" fmla="*/ 176213 w 175"/>
                  <a:gd name="T7" fmla="*/ 69850 h 123"/>
                  <a:gd name="T8" fmla="*/ 198438 w 175"/>
                  <a:gd name="T9" fmla="*/ 85725 h 123"/>
                  <a:gd name="T10" fmla="*/ 188913 w 175"/>
                  <a:gd name="T11" fmla="*/ 73025 h 123"/>
                  <a:gd name="T12" fmla="*/ 217488 w 175"/>
                  <a:gd name="T13" fmla="*/ 65088 h 123"/>
                  <a:gd name="T14" fmla="*/ 212725 w 175"/>
                  <a:gd name="T15" fmla="*/ 84138 h 123"/>
                  <a:gd name="T16" fmla="*/ 227013 w 175"/>
                  <a:gd name="T17" fmla="*/ 112713 h 123"/>
                  <a:gd name="T18" fmla="*/ 276225 w 175"/>
                  <a:gd name="T19" fmla="*/ 115888 h 123"/>
                  <a:gd name="T20" fmla="*/ 258763 w 175"/>
                  <a:gd name="T21" fmla="*/ 136525 h 123"/>
                  <a:gd name="T22" fmla="*/ 219075 w 175"/>
                  <a:gd name="T23" fmla="*/ 160338 h 123"/>
                  <a:gd name="T24" fmla="*/ 206375 w 175"/>
                  <a:gd name="T25" fmla="*/ 150813 h 123"/>
                  <a:gd name="T26" fmla="*/ 209550 w 175"/>
                  <a:gd name="T27" fmla="*/ 166688 h 123"/>
                  <a:gd name="T28" fmla="*/ 192088 w 175"/>
                  <a:gd name="T29" fmla="*/ 171450 h 123"/>
                  <a:gd name="T30" fmla="*/ 195263 w 175"/>
                  <a:gd name="T31" fmla="*/ 180975 h 123"/>
                  <a:gd name="T32" fmla="*/ 161925 w 175"/>
                  <a:gd name="T33" fmla="*/ 174625 h 123"/>
                  <a:gd name="T34" fmla="*/ 150813 w 175"/>
                  <a:gd name="T35" fmla="*/ 168275 h 123"/>
                  <a:gd name="T36" fmla="*/ 161925 w 175"/>
                  <a:gd name="T37" fmla="*/ 187325 h 123"/>
                  <a:gd name="T38" fmla="*/ 144463 w 175"/>
                  <a:gd name="T39" fmla="*/ 188913 h 123"/>
                  <a:gd name="T40" fmla="*/ 93663 w 175"/>
                  <a:gd name="T41" fmla="*/ 187325 h 123"/>
                  <a:gd name="T42" fmla="*/ 74613 w 175"/>
                  <a:gd name="T43" fmla="*/ 171450 h 123"/>
                  <a:gd name="T44" fmla="*/ 74613 w 175"/>
                  <a:gd name="T45" fmla="*/ 157163 h 123"/>
                  <a:gd name="T46" fmla="*/ 52388 w 175"/>
                  <a:gd name="T47" fmla="*/ 144463 h 123"/>
                  <a:gd name="T48" fmla="*/ 107950 w 175"/>
                  <a:gd name="T49" fmla="*/ 136525 h 123"/>
                  <a:gd name="T50" fmla="*/ 95250 w 175"/>
                  <a:gd name="T51" fmla="*/ 130175 h 123"/>
                  <a:gd name="T52" fmla="*/ 128588 w 175"/>
                  <a:gd name="T53" fmla="*/ 123825 h 123"/>
                  <a:gd name="T54" fmla="*/ 95250 w 175"/>
                  <a:gd name="T55" fmla="*/ 115888 h 123"/>
                  <a:gd name="T56" fmla="*/ 26988 w 175"/>
                  <a:gd name="T57" fmla="*/ 120650 h 123"/>
                  <a:gd name="T58" fmla="*/ 55563 w 175"/>
                  <a:gd name="T59" fmla="*/ 109538 h 123"/>
                  <a:gd name="T60" fmla="*/ 42863 w 175"/>
                  <a:gd name="T61" fmla="*/ 106363 h 123"/>
                  <a:gd name="T62" fmla="*/ 11113 w 175"/>
                  <a:gd name="T63" fmla="*/ 98425 h 123"/>
                  <a:gd name="T64" fmla="*/ 14288 w 175"/>
                  <a:gd name="T65" fmla="*/ 77788 h 123"/>
                  <a:gd name="T66" fmla="*/ 58738 w 175"/>
                  <a:gd name="T67" fmla="*/ 85725 h 123"/>
                  <a:gd name="T68" fmla="*/ 34925 w 175"/>
                  <a:gd name="T69" fmla="*/ 77788 h 123"/>
                  <a:gd name="T70" fmla="*/ 33338 w 175"/>
                  <a:gd name="T71" fmla="*/ 63500 h 123"/>
                  <a:gd name="T72" fmla="*/ 20638 w 175"/>
                  <a:gd name="T73" fmla="*/ 55563 h 123"/>
                  <a:gd name="T74" fmla="*/ 41275 w 175"/>
                  <a:gd name="T75" fmla="*/ 49213 h 123"/>
                  <a:gd name="T76" fmla="*/ 71438 w 175"/>
                  <a:gd name="T77" fmla="*/ 49213 h 123"/>
                  <a:gd name="T78" fmla="*/ 42863 w 175"/>
                  <a:gd name="T79" fmla="*/ 22225 h 123"/>
                  <a:gd name="T80" fmla="*/ 58738 w 175"/>
                  <a:gd name="T81" fmla="*/ 30163 h 123"/>
                  <a:gd name="T82" fmla="*/ 57150 w 175"/>
                  <a:gd name="T83" fmla="*/ 20638 h 123"/>
                  <a:gd name="T84" fmla="*/ 77788 w 175"/>
                  <a:gd name="T85" fmla="*/ 11113 h 123"/>
                  <a:gd name="T86" fmla="*/ 49213 w 175"/>
                  <a:gd name="T87" fmla="*/ 3175 h 123"/>
                  <a:gd name="T88" fmla="*/ 84138 w 175"/>
                  <a:gd name="T89" fmla="*/ 0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5" h="123">
                    <a:moveTo>
                      <a:pt x="53" y="0"/>
                    </a:moveTo>
                    <a:lnTo>
                      <a:pt x="64" y="2"/>
                    </a:lnTo>
                    <a:lnTo>
                      <a:pt x="77" y="8"/>
                    </a:lnTo>
                    <a:lnTo>
                      <a:pt x="78" y="14"/>
                    </a:lnTo>
                    <a:lnTo>
                      <a:pt x="83" y="22"/>
                    </a:lnTo>
                    <a:lnTo>
                      <a:pt x="92" y="32"/>
                    </a:lnTo>
                    <a:lnTo>
                      <a:pt x="112" y="36"/>
                    </a:lnTo>
                    <a:lnTo>
                      <a:pt x="111" y="44"/>
                    </a:lnTo>
                    <a:lnTo>
                      <a:pt x="116" y="50"/>
                    </a:lnTo>
                    <a:lnTo>
                      <a:pt x="125" y="54"/>
                    </a:lnTo>
                    <a:lnTo>
                      <a:pt x="129" y="50"/>
                    </a:lnTo>
                    <a:lnTo>
                      <a:pt x="119" y="46"/>
                    </a:lnTo>
                    <a:lnTo>
                      <a:pt x="124" y="39"/>
                    </a:lnTo>
                    <a:lnTo>
                      <a:pt x="137" y="41"/>
                    </a:lnTo>
                    <a:lnTo>
                      <a:pt x="139" y="49"/>
                    </a:lnTo>
                    <a:lnTo>
                      <a:pt x="134" y="53"/>
                    </a:lnTo>
                    <a:lnTo>
                      <a:pt x="144" y="56"/>
                    </a:lnTo>
                    <a:lnTo>
                      <a:pt x="143" y="71"/>
                    </a:lnTo>
                    <a:lnTo>
                      <a:pt x="163" y="71"/>
                    </a:lnTo>
                    <a:lnTo>
                      <a:pt x="174" y="73"/>
                    </a:lnTo>
                    <a:lnTo>
                      <a:pt x="175" y="83"/>
                    </a:lnTo>
                    <a:lnTo>
                      <a:pt x="163" y="86"/>
                    </a:lnTo>
                    <a:lnTo>
                      <a:pt x="146" y="93"/>
                    </a:lnTo>
                    <a:lnTo>
                      <a:pt x="138" y="101"/>
                    </a:lnTo>
                    <a:lnTo>
                      <a:pt x="133" y="100"/>
                    </a:lnTo>
                    <a:lnTo>
                      <a:pt x="130" y="95"/>
                    </a:lnTo>
                    <a:lnTo>
                      <a:pt x="124" y="96"/>
                    </a:lnTo>
                    <a:lnTo>
                      <a:pt x="132" y="105"/>
                    </a:lnTo>
                    <a:lnTo>
                      <a:pt x="129" y="110"/>
                    </a:lnTo>
                    <a:lnTo>
                      <a:pt x="121" y="108"/>
                    </a:lnTo>
                    <a:lnTo>
                      <a:pt x="117" y="109"/>
                    </a:lnTo>
                    <a:lnTo>
                      <a:pt x="123" y="114"/>
                    </a:lnTo>
                    <a:lnTo>
                      <a:pt x="114" y="120"/>
                    </a:lnTo>
                    <a:lnTo>
                      <a:pt x="102" y="110"/>
                    </a:lnTo>
                    <a:lnTo>
                      <a:pt x="101" y="108"/>
                    </a:lnTo>
                    <a:lnTo>
                      <a:pt x="95" y="106"/>
                    </a:lnTo>
                    <a:lnTo>
                      <a:pt x="92" y="110"/>
                    </a:lnTo>
                    <a:lnTo>
                      <a:pt x="102" y="118"/>
                    </a:lnTo>
                    <a:lnTo>
                      <a:pt x="91" y="115"/>
                    </a:lnTo>
                    <a:lnTo>
                      <a:pt x="91" y="119"/>
                    </a:lnTo>
                    <a:lnTo>
                      <a:pt x="86" y="123"/>
                    </a:lnTo>
                    <a:lnTo>
                      <a:pt x="59" y="118"/>
                    </a:lnTo>
                    <a:lnTo>
                      <a:pt x="59" y="114"/>
                    </a:lnTo>
                    <a:lnTo>
                      <a:pt x="47" y="108"/>
                    </a:lnTo>
                    <a:lnTo>
                      <a:pt x="39" y="97"/>
                    </a:lnTo>
                    <a:lnTo>
                      <a:pt x="47" y="99"/>
                    </a:lnTo>
                    <a:lnTo>
                      <a:pt x="46" y="95"/>
                    </a:lnTo>
                    <a:lnTo>
                      <a:pt x="33" y="91"/>
                    </a:lnTo>
                    <a:lnTo>
                      <a:pt x="47" y="82"/>
                    </a:lnTo>
                    <a:lnTo>
                      <a:pt x="68" y="86"/>
                    </a:lnTo>
                    <a:lnTo>
                      <a:pt x="84" y="85"/>
                    </a:lnTo>
                    <a:lnTo>
                      <a:pt x="60" y="82"/>
                    </a:lnTo>
                    <a:lnTo>
                      <a:pt x="79" y="79"/>
                    </a:lnTo>
                    <a:lnTo>
                      <a:pt x="81" y="78"/>
                    </a:lnTo>
                    <a:lnTo>
                      <a:pt x="65" y="77"/>
                    </a:lnTo>
                    <a:lnTo>
                      <a:pt x="60" y="73"/>
                    </a:lnTo>
                    <a:lnTo>
                      <a:pt x="32" y="77"/>
                    </a:lnTo>
                    <a:lnTo>
                      <a:pt x="17" y="76"/>
                    </a:lnTo>
                    <a:lnTo>
                      <a:pt x="16" y="71"/>
                    </a:lnTo>
                    <a:lnTo>
                      <a:pt x="35" y="69"/>
                    </a:lnTo>
                    <a:lnTo>
                      <a:pt x="37" y="64"/>
                    </a:lnTo>
                    <a:lnTo>
                      <a:pt x="27" y="67"/>
                    </a:lnTo>
                    <a:lnTo>
                      <a:pt x="13" y="67"/>
                    </a:lnTo>
                    <a:lnTo>
                      <a:pt x="7" y="62"/>
                    </a:lnTo>
                    <a:lnTo>
                      <a:pt x="4" y="50"/>
                    </a:lnTo>
                    <a:lnTo>
                      <a:pt x="9" y="49"/>
                    </a:lnTo>
                    <a:lnTo>
                      <a:pt x="18" y="53"/>
                    </a:lnTo>
                    <a:lnTo>
                      <a:pt x="37" y="54"/>
                    </a:lnTo>
                    <a:lnTo>
                      <a:pt x="37" y="49"/>
                    </a:lnTo>
                    <a:lnTo>
                      <a:pt x="22" y="49"/>
                    </a:lnTo>
                    <a:lnTo>
                      <a:pt x="0" y="40"/>
                    </a:lnTo>
                    <a:lnTo>
                      <a:pt x="21" y="40"/>
                    </a:lnTo>
                    <a:lnTo>
                      <a:pt x="21" y="37"/>
                    </a:lnTo>
                    <a:lnTo>
                      <a:pt x="13" y="35"/>
                    </a:lnTo>
                    <a:lnTo>
                      <a:pt x="13" y="31"/>
                    </a:lnTo>
                    <a:lnTo>
                      <a:pt x="26" y="31"/>
                    </a:lnTo>
                    <a:lnTo>
                      <a:pt x="40" y="33"/>
                    </a:lnTo>
                    <a:lnTo>
                      <a:pt x="45" y="31"/>
                    </a:lnTo>
                    <a:lnTo>
                      <a:pt x="23" y="23"/>
                    </a:lnTo>
                    <a:lnTo>
                      <a:pt x="27" y="14"/>
                    </a:lnTo>
                    <a:lnTo>
                      <a:pt x="32" y="16"/>
                    </a:lnTo>
                    <a:lnTo>
                      <a:pt x="37" y="19"/>
                    </a:lnTo>
                    <a:lnTo>
                      <a:pt x="44" y="17"/>
                    </a:lnTo>
                    <a:lnTo>
                      <a:pt x="36" y="13"/>
                    </a:lnTo>
                    <a:lnTo>
                      <a:pt x="54" y="11"/>
                    </a:lnTo>
                    <a:lnTo>
                      <a:pt x="49" y="7"/>
                    </a:lnTo>
                    <a:lnTo>
                      <a:pt x="32" y="7"/>
                    </a:lnTo>
                    <a:lnTo>
                      <a:pt x="31" y="2"/>
                    </a:lnTo>
                    <a:lnTo>
                      <a:pt x="44" y="0"/>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7" name="Freeform 506"/>
              <p:cNvSpPr/>
              <p:nvPr/>
            </p:nvSpPr>
            <p:spPr bwMode="auto">
              <a:xfrm>
                <a:off x="2063750" y="1501779"/>
                <a:ext cx="20638" cy="3175"/>
              </a:xfrm>
              <a:custGeom>
                <a:avLst/>
                <a:gdLst>
                  <a:gd name="T0" fmla="*/ 11113 w 13"/>
                  <a:gd name="T1" fmla="*/ 1588 h 2"/>
                  <a:gd name="T2" fmla="*/ 20638 w 13"/>
                  <a:gd name="T3" fmla="*/ 1588 h 2"/>
                  <a:gd name="T4" fmla="*/ 14288 w 13"/>
                  <a:gd name="T5" fmla="*/ 3175 h 2"/>
                  <a:gd name="T6" fmla="*/ 0 w 13"/>
                  <a:gd name="T7" fmla="*/ 3175 h 2"/>
                  <a:gd name="T8" fmla="*/ 0 w 13"/>
                  <a:gd name="T9" fmla="*/ 0 h 2"/>
                  <a:gd name="T10" fmla="*/ 11113 w 13"/>
                  <a:gd name="T11" fmla="*/ 158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2">
                    <a:moveTo>
                      <a:pt x="7" y="1"/>
                    </a:moveTo>
                    <a:lnTo>
                      <a:pt x="13" y="1"/>
                    </a:lnTo>
                    <a:lnTo>
                      <a:pt x="9" y="2"/>
                    </a:lnTo>
                    <a:lnTo>
                      <a:pt x="0" y="2"/>
                    </a:lnTo>
                    <a:lnTo>
                      <a:pt x="0" y="0"/>
                    </a:ln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8" name="Freeform 507"/>
              <p:cNvSpPr/>
              <p:nvPr/>
            </p:nvSpPr>
            <p:spPr bwMode="auto">
              <a:xfrm>
                <a:off x="1957388" y="1546229"/>
                <a:ext cx="33338" cy="23813"/>
              </a:xfrm>
              <a:custGeom>
                <a:avLst/>
                <a:gdLst>
                  <a:gd name="T0" fmla="*/ 33338 w 21"/>
                  <a:gd name="T1" fmla="*/ 0 h 15"/>
                  <a:gd name="T2" fmla="*/ 26988 w 21"/>
                  <a:gd name="T3" fmla="*/ 23813 h 15"/>
                  <a:gd name="T4" fmla="*/ 19050 w 21"/>
                  <a:gd name="T5" fmla="*/ 17463 h 15"/>
                  <a:gd name="T6" fmla="*/ 12700 w 21"/>
                  <a:gd name="T7" fmla="*/ 12700 h 15"/>
                  <a:gd name="T8" fmla="*/ 0 w 21"/>
                  <a:gd name="T9" fmla="*/ 9525 h 15"/>
                  <a:gd name="T10" fmla="*/ 14288 w 21"/>
                  <a:gd name="T11" fmla="*/ 0 h 15"/>
                  <a:gd name="T12" fmla="*/ 33338 w 21"/>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15">
                    <a:moveTo>
                      <a:pt x="21" y="0"/>
                    </a:moveTo>
                    <a:lnTo>
                      <a:pt x="17" y="15"/>
                    </a:lnTo>
                    <a:lnTo>
                      <a:pt x="12" y="11"/>
                    </a:lnTo>
                    <a:lnTo>
                      <a:pt x="8" y="8"/>
                    </a:lnTo>
                    <a:lnTo>
                      <a:pt x="0" y="6"/>
                    </a:lnTo>
                    <a:lnTo>
                      <a:pt x="9"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599" name="Freeform 508"/>
              <p:cNvSpPr/>
              <p:nvPr/>
            </p:nvSpPr>
            <p:spPr bwMode="auto">
              <a:xfrm>
                <a:off x="2178051" y="1681168"/>
                <a:ext cx="26988" cy="20638"/>
              </a:xfrm>
              <a:custGeom>
                <a:avLst/>
                <a:gdLst>
                  <a:gd name="T0" fmla="*/ 3175 w 17"/>
                  <a:gd name="T1" fmla="*/ 0 h 13"/>
                  <a:gd name="T2" fmla="*/ 0 w 17"/>
                  <a:gd name="T3" fmla="*/ 12700 h 13"/>
                  <a:gd name="T4" fmla="*/ 20638 w 17"/>
                  <a:gd name="T5" fmla="*/ 20638 h 13"/>
                  <a:gd name="T6" fmla="*/ 26988 w 17"/>
                  <a:gd name="T7" fmla="*/ 14288 h 13"/>
                  <a:gd name="T8" fmla="*/ 20638 w 17"/>
                  <a:gd name="T9" fmla="*/ 4763 h 13"/>
                  <a:gd name="T10" fmla="*/ 3175 w 17"/>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3">
                    <a:moveTo>
                      <a:pt x="2" y="0"/>
                    </a:moveTo>
                    <a:lnTo>
                      <a:pt x="0" y="8"/>
                    </a:lnTo>
                    <a:lnTo>
                      <a:pt x="13" y="13"/>
                    </a:lnTo>
                    <a:lnTo>
                      <a:pt x="17" y="9"/>
                    </a:lnTo>
                    <a:lnTo>
                      <a:pt x="13"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0" name="Freeform 509"/>
              <p:cNvSpPr/>
              <p:nvPr/>
            </p:nvSpPr>
            <p:spPr bwMode="auto">
              <a:xfrm>
                <a:off x="2173288" y="1698629"/>
                <a:ext cx="11113" cy="3175"/>
              </a:xfrm>
              <a:custGeom>
                <a:avLst/>
                <a:gdLst>
                  <a:gd name="T0" fmla="*/ 0 w 7"/>
                  <a:gd name="T1" fmla="*/ 0 h 2"/>
                  <a:gd name="T2" fmla="*/ 4763 w 7"/>
                  <a:gd name="T3" fmla="*/ 0 h 2"/>
                  <a:gd name="T4" fmla="*/ 11113 w 7"/>
                  <a:gd name="T5" fmla="*/ 3175 h 2"/>
                  <a:gd name="T6" fmla="*/ 4763 w 7"/>
                  <a:gd name="T7" fmla="*/ 3175 h 2"/>
                  <a:gd name="T8" fmla="*/ 0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0" y="0"/>
                    </a:moveTo>
                    <a:lnTo>
                      <a:pt x="3" y="0"/>
                    </a:lnTo>
                    <a:lnTo>
                      <a:pt x="7" y="2"/>
                    </a:lnTo>
                    <a:lnTo>
                      <a:pt x="3"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1" name="Freeform 510"/>
              <p:cNvSpPr/>
              <p:nvPr/>
            </p:nvSpPr>
            <p:spPr bwMode="auto">
              <a:xfrm>
                <a:off x="2284413" y="1600204"/>
                <a:ext cx="36513" cy="11113"/>
              </a:xfrm>
              <a:custGeom>
                <a:avLst/>
                <a:gdLst>
                  <a:gd name="T0" fmla="*/ 0 w 23"/>
                  <a:gd name="T1" fmla="*/ 11113 h 7"/>
                  <a:gd name="T2" fmla="*/ 9525 w 23"/>
                  <a:gd name="T3" fmla="*/ 4763 h 7"/>
                  <a:gd name="T4" fmla="*/ 30163 w 23"/>
                  <a:gd name="T5" fmla="*/ 0 h 7"/>
                  <a:gd name="T6" fmla="*/ 36513 w 23"/>
                  <a:gd name="T7" fmla="*/ 3175 h 7"/>
                  <a:gd name="T8" fmla="*/ 19050 w 23"/>
                  <a:gd name="T9" fmla="*/ 11113 h 7"/>
                  <a:gd name="T10" fmla="*/ 0 w 23"/>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7">
                    <a:moveTo>
                      <a:pt x="0" y="7"/>
                    </a:moveTo>
                    <a:lnTo>
                      <a:pt x="6" y="3"/>
                    </a:lnTo>
                    <a:lnTo>
                      <a:pt x="19" y="0"/>
                    </a:lnTo>
                    <a:lnTo>
                      <a:pt x="23" y="2"/>
                    </a:lnTo>
                    <a:lnTo>
                      <a:pt x="12"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2" name="Freeform 511"/>
              <p:cNvSpPr/>
              <p:nvPr/>
            </p:nvSpPr>
            <p:spPr bwMode="auto">
              <a:xfrm>
                <a:off x="2603501" y="1270004"/>
                <a:ext cx="1495424" cy="1276352"/>
              </a:xfrm>
              <a:custGeom>
                <a:avLst/>
                <a:gdLst>
                  <a:gd name="T0" fmla="*/ 596900 w 942"/>
                  <a:gd name="T1" fmla="*/ 1206500 h 804"/>
                  <a:gd name="T2" fmla="*/ 528638 w 942"/>
                  <a:gd name="T3" fmla="*/ 1085850 h 804"/>
                  <a:gd name="T4" fmla="*/ 512763 w 942"/>
                  <a:gd name="T5" fmla="*/ 1000125 h 804"/>
                  <a:gd name="T6" fmla="*/ 476250 w 942"/>
                  <a:gd name="T7" fmla="*/ 906463 h 804"/>
                  <a:gd name="T8" fmla="*/ 476250 w 942"/>
                  <a:gd name="T9" fmla="*/ 868363 h 804"/>
                  <a:gd name="T10" fmla="*/ 546100 w 942"/>
                  <a:gd name="T11" fmla="*/ 831850 h 804"/>
                  <a:gd name="T12" fmla="*/ 458788 w 942"/>
                  <a:gd name="T13" fmla="*/ 741363 h 804"/>
                  <a:gd name="T14" fmla="*/ 509588 w 942"/>
                  <a:gd name="T15" fmla="*/ 708025 h 804"/>
                  <a:gd name="T16" fmla="*/ 433388 w 942"/>
                  <a:gd name="T17" fmla="*/ 665163 h 804"/>
                  <a:gd name="T18" fmla="*/ 390525 w 942"/>
                  <a:gd name="T19" fmla="*/ 549275 h 804"/>
                  <a:gd name="T20" fmla="*/ 247650 w 942"/>
                  <a:gd name="T21" fmla="*/ 473075 h 804"/>
                  <a:gd name="T22" fmla="*/ 153988 w 942"/>
                  <a:gd name="T23" fmla="*/ 476250 h 804"/>
                  <a:gd name="T24" fmla="*/ 79375 w 942"/>
                  <a:gd name="T25" fmla="*/ 454025 h 804"/>
                  <a:gd name="T26" fmla="*/ 161925 w 942"/>
                  <a:gd name="T27" fmla="*/ 436563 h 804"/>
                  <a:gd name="T28" fmla="*/ 119063 w 942"/>
                  <a:gd name="T29" fmla="*/ 414338 h 804"/>
                  <a:gd name="T30" fmla="*/ 6350 w 942"/>
                  <a:gd name="T31" fmla="*/ 377825 h 804"/>
                  <a:gd name="T32" fmla="*/ 119063 w 942"/>
                  <a:gd name="T33" fmla="*/ 333375 h 804"/>
                  <a:gd name="T34" fmla="*/ 177800 w 942"/>
                  <a:gd name="T35" fmla="*/ 279400 h 804"/>
                  <a:gd name="T36" fmla="*/ 241300 w 942"/>
                  <a:gd name="T37" fmla="*/ 219075 h 804"/>
                  <a:gd name="T38" fmla="*/ 288925 w 942"/>
                  <a:gd name="T39" fmla="*/ 152400 h 804"/>
                  <a:gd name="T40" fmla="*/ 404813 w 942"/>
                  <a:gd name="T41" fmla="*/ 123825 h 804"/>
                  <a:gd name="T42" fmla="*/ 506413 w 942"/>
                  <a:gd name="T43" fmla="*/ 149225 h 804"/>
                  <a:gd name="T44" fmla="*/ 579438 w 942"/>
                  <a:gd name="T45" fmla="*/ 115888 h 804"/>
                  <a:gd name="T46" fmla="*/ 704850 w 942"/>
                  <a:gd name="T47" fmla="*/ 123825 h 804"/>
                  <a:gd name="T48" fmla="*/ 744538 w 942"/>
                  <a:gd name="T49" fmla="*/ 101600 h 804"/>
                  <a:gd name="T50" fmla="*/ 679450 w 942"/>
                  <a:gd name="T51" fmla="*/ 76200 h 804"/>
                  <a:gd name="T52" fmla="*/ 700088 w 942"/>
                  <a:gd name="T53" fmla="*/ 39688 h 804"/>
                  <a:gd name="T54" fmla="*/ 825500 w 942"/>
                  <a:gd name="T55" fmla="*/ 58738 h 804"/>
                  <a:gd name="T56" fmla="*/ 825500 w 942"/>
                  <a:gd name="T57" fmla="*/ 19050 h 804"/>
                  <a:gd name="T58" fmla="*/ 920750 w 942"/>
                  <a:gd name="T59" fmla="*/ 7938 h 804"/>
                  <a:gd name="T60" fmla="*/ 1060450 w 942"/>
                  <a:gd name="T61" fmla="*/ 17463 h 804"/>
                  <a:gd name="T62" fmla="*/ 950913 w 942"/>
                  <a:gd name="T63" fmla="*/ 50800 h 804"/>
                  <a:gd name="T64" fmla="*/ 992188 w 942"/>
                  <a:gd name="T65" fmla="*/ 65088 h 804"/>
                  <a:gd name="T66" fmla="*/ 1192213 w 942"/>
                  <a:gd name="T67" fmla="*/ 66675 h 804"/>
                  <a:gd name="T68" fmla="*/ 1122363 w 942"/>
                  <a:gd name="T69" fmla="*/ 130175 h 804"/>
                  <a:gd name="T70" fmla="*/ 1036638 w 942"/>
                  <a:gd name="T71" fmla="*/ 149225 h 804"/>
                  <a:gd name="T72" fmla="*/ 1136650 w 942"/>
                  <a:gd name="T73" fmla="*/ 179388 h 804"/>
                  <a:gd name="T74" fmla="*/ 1208088 w 942"/>
                  <a:gd name="T75" fmla="*/ 227013 h 804"/>
                  <a:gd name="T76" fmla="*/ 1316038 w 942"/>
                  <a:gd name="T77" fmla="*/ 174625 h 804"/>
                  <a:gd name="T78" fmla="*/ 1454150 w 942"/>
                  <a:gd name="T79" fmla="*/ 204788 h 804"/>
                  <a:gd name="T80" fmla="*/ 1301750 w 942"/>
                  <a:gd name="T81" fmla="*/ 230188 h 804"/>
                  <a:gd name="T82" fmla="*/ 1363663 w 942"/>
                  <a:gd name="T83" fmla="*/ 261938 h 804"/>
                  <a:gd name="T84" fmla="*/ 1354138 w 942"/>
                  <a:gd name="T85" fmla="*/ 266700 h 804"/>
                  <a:gd name="T86" fmla="*/ 1258888 w 942"/>
                  <a:gd name="T87" fmla="*/ 403225 h 804"/>
                  <a:gd name="T88" fmla="*/ 1349375 w 942"/>
                  <a:gd name="T89" fmla="*/ 423863 h 804"/>
                  <a:gd name="T90" fmla="*/ 1270000 w 942"/>
                  <a:gd name="T91" fmla="*/ 474663 h 804"/>
                  <a:gd name="T92" fmla="*/ 1281113 w 942"/>
                  <a:gd name="T93" fmla="*/ 509588 h 804"/>
                  <a:gd name="T94" fmla="*/ 1306513 w 942"/>
                  <a:gd name="T95" fmla="*/ 555625 h 804"/>
                  <a:gd name="T96" fmla="*/ 1268413 w 942"/>
                  <a:gd name="T97" fmla="*/ 592138 h 804"/>
                  <a:gd name="T98" fmla="*/ 1187450 w 942"/>
                  <a:gd name="T99" fmla="*/ 606425 h 804"/>
                  <a:gd name="T100" fmla="*/ 1169988 w 942"/>
                  <a:gd name="T101" fmla="*/ 642938 h 804"/>
                  <a:gd name="T102" fmla="*/ 1262063 w 942"/>
                  <a:gd name="T103" fmla="*/ 708025 h 804"/>
                  <a:gd name="T104" fmla="*/ 1119188 w 942"/>
                  <a:gd name="T105" fmla="*/ 682625 h 804"/>
                  <a:gd name="T106" fmla="*/ 1081088 w 942"/>
                  <a:gd name="T107" fmla="*/ 750888 h 804"/>
                  <a:gd name="T108" fmla="*/ 1155700 w 942"/>
                  <a:gd name="T109" fmla="*/ 769938 h 804"/>
                  <a:gd name="T110" fmla="*/ 1185863 w 942"/>
                  <a:gd name="T111" fmla="*/ 803275 h 804"/>
                  <a:gd name="T112" fmla="*/ 1031875 w 942"/>
                  <a:gd name="T113" fmla="*/ 850900 h 804"/>
                  <a:gd name="T114" fmla="*/ 915988 w 942"/>
                  <a:gd name="T115" fmla="*/ 942975 h 804"/>
                  <a:gd name="T116" fmla="*/ 809625 w 942"/>
                  <a:gd name="T117" fmla="*/ 1000125 h 804"/>
                  <a:gd name="T118" fmla="*/ 773113 w 942"/>
                  <a:gd name="T119" fmla="*/ 1103313 h 804"/>
                  <a:gd name="T120" fmla="*/ 720725 w 942"/>
                  <a:gd name="T121" fmla="*/ 1243013 h 8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2" h="804">
                    <a:moveTo>
                      <a:pt x="456" y="804"/>
                    </a:moveTo>
                    <a:lnTo>
                      <a:pt x="450" y="799"/>
                    </a:lnTo>
                    <a:lnTo>
                      <a:pt x="440" y="804"/>
                    </a:lnTo>
                    <a:lnTo>
                      <a:pt x="436" y="797"/>
                    </a:lnTo>
                    <a:lnTo>
                      <a:pt x="437" y="789"/>
                    </a:lnTo>
                    <a:lnTo>
                      <a:pt x="422" y="781"/>
                    </a:lnTo>
                    <a:lnTo>
                      <a:pt x="417" y="770"/>
                    </a:lnTo>
                    <a:lnTo>
                      <a:pt x="395" y="773"/>
                    </a:lnTo>
                    <a:lnTo>
                      <a:pt x="390" y="780"/>
                    </a:lnTo>
                    <a:lnTo>
                      <a:pt x="386" y="778"/>
                    </a:lnTo>
                    <a:lnTo>
                      <a:pt x="385" y="765"/>
                    </a:lnTo>
                    <a:lnTo>
                      <a:pt x="376" y="760"/>
                    </a:lnTo>
                    <a:lnTo>
                      <a:pt x="375" y="755"/>
                    </a:lnTo>
                    <a:lnTo>
                      <a:pt x="367" y="748"/>
                    </a:lnTo>
                    <a:lnTo>
                      <a:pt x="363" y="737"/>
                    </a:lnTo>
                    <a:lnTo>
                      <a:pt x="362" y="729"/>
                    </a:lnTo>
                    <a:lnTo>
                      <a:pt x="349" y="723"/>
                    </a:lnTo>
                    <a:lnTo>
                      <a:pt x="348" y="718"/>
                    </a:lnTo>
                    <a:lnTo>
                      <a:pt x="352" y="713"/>
                    </a:lnTo>
                    <a:lnTo>
                      <a:pt x="349" y="710"/>
                    </a:lnTo>
                    <a:lnTo>
                      <a:pt x="349" y="702"/>
                    </a:lnTo>
                    <a:lnTo>
                      <a:pt x="342" y="695"/>
                    </a:lnTo>
                    <a:lnTo>
                      <a:pt x="340" y="691"/>
                    </a:lnTo>
                    <a:lnTo>
                      <a:pt x="333" y="684"/>
                    </a:lnTo>
                    <a:lnTo>
                      <a:pt x="333" y="670"/>
                    </a:lnTo>
                    <a:lnTo>
                      <a:pt x="345" y="670"/>
                    </a:lnTo>
                    <a:lnTo>
                      <a:pt x="345" y="663"/>
                    </a:lnTo>
                    <a:lnTo>
                      <a:pt x="349" y="654"/>
                    </a:lnTo>
                    <a:lnTo>
                      <a:pt x="356" y="656"/>
                    </a:lnTo>
                    <a:lnTo>
                      <a:pt x="357" y="650"/>
                    </a:lnTo>
                    <a:lnTo>
                      <a:pt x="344" y="641"/>
                    </a:lnTo>
                    <a:lnTo>
                      <a:pt x="338" y="647"/>
                    </a:lnTo>
                    <a:lnTo>
                      <a:pt x="330" y="662"/>
                    </a:lnTo>
                    <a:lnTo>
                      <a:pt x="324" y="659"/>
                    </a:lnTo>
                    <a:lnTo>
                      <a:pt x="325" y="645"/>
                    </a:lnTo>
                    <a:lnTo>
                      <a:pt x="323" y="630"/>
                    </a:lnTo>
                    <a:lnTo>
                      <a:pt x="325" y="623"/>
                    </a:lnTo>
                    <a:lnTo>
                      <a:pt x="310" y="613"/>
                    </a:lnTo>
                    <a:lnTo>
                      <a:pt x="311" y="609"/>
                    </a:lnTo>
                    <a:lnTo>
                      <a:pt x="320" y="609"/>
                    </a:lnTo>
                    <a:lnTo>
                      <a:pt x="317" y="602"/>
                    </a:lnTo>
                    <a:lnTo>
                      <a:pt x="308" y="600"/>
                    </a:lnTo>
                    <a:lnTo>
                      <a:pt x="301" y="589"/>
                    </a:lnTo>
                    <a:lnTo>
                      <a:pt x="305" y="579"/>
                    </a:lnTo>
                    <a:lnTo>
                      <a:pt x="311" y="579"/>
                    </a:lnTo>
                    <a:lnTo>
                      <a:pt x="317" y="570"/>
                    </a:lnTo>
                    <a:lnTo>
                      <a:pt x="307" y="568"/>
                    </a:lnTo>
                    <a:lnTo>
                      <a:pt x="300" y="571"/>
                    </a:lnTo>
                    <a:lnTo>
                      <a:pt x="297" y="567"/>
                    </a:lnTo>
                    <a:lnTo>
                      <a:pt x="301" y="556"/>
                    </a:lnTo>
                    <a:lnTo>
                      <a:pt x="321" y="549"/>
                    </a:lnTo>
                    <a:lnTo>
                      <a:pt x="331" y="550"/>
                    </a:lnTo>
                    <a:lnTo>
                      <a:pt x="342" y="556"/>
                    </a:lnTo>
                    <a:lnTo>
                      <a:pt x="348" y="553"/>
                    </a:lnTo>
                    <a:lnTo>
                      <a:pt x="344" y="547"/>
                    </a:lnTo>
                    <a:lnTo>
                      <a:pt x="325" y="547"/>
                    </a:lnTo>
                    <a:lnTo>
                      <a:pt x="317" y="547"/>
                    </a:lnTo>
                    <a:lnTo>
                      <a:pt x="305" y="552"/>
                    </a:lnTo>
                    <a:lnTo>
                      <a:pt x="301" y="552"/>
                    </a:lnTo>
                    <a:lnTo>
                      <a:pt x="300" y="547"/>
                    </a:lnTo>
                    <a:lnTo>
                      <a:pt x="315" y="540"/>
                    </a:lnTo>
                    <a:lnTo>
                      <a:pt x="330" y="540"/>
                    </a:lnTo>
                    <a:lnTo>
                      <a:pt x="345" y="543"/>
                    </a:lnTo>
                    <a:lnTo>
                      <a:pt x="349" y="538"/>
                    </a:lnTo>
                    <a:lnTo>
                      <a:pt x="340" y="536"/>
                    </a:lnTo>
                    <a:lnTo>
                      <a:pt x="337" y="534"/>
                    </a:lnTo>
                    <a:lnTo>
                      <a:pt x="324" y="536"/>
                    </a:lnTo>
                    <a:lnTo>
                      <a:pt x="316" y="535"/>
                    </a:lnTo>
                    <a:lnTo>
                      <a:pt x="317" y="530"/>
                    </a:lnTo>
                    <a:lnTo>
                      <a:pt x="330" y="527"/>
                    </a:lnTo>
                    <a:lnTo>
                      <a:pt x="344" y="527"/>
                    </a:lnTo>
                    <a:lnTo>
                      <a:pt x="344" y="524"/>
                    </a:lnTo>
                    <a:lnTo>
                      <a:pt x="338" y="520"/>
                    </a:lnTo>
                    <a:lnTo>
                      <a:pt x="340" y="510"/>
                    </a:lnTo>
                    <a:lnTo>
                      <a:pt x="352" y="506"/>
                    </a:lnTo>
                    <a:lnTo>
                      <a:pt x="347" y="499"/>
                    </a:lnTo>
                    <a:lnTo>
                      <a:pt x="352" y="496"/>
                    </a:lnTo>
                    <a:lnTo>
                      <a:pt x="351" y="489"/>
                    </a:lnTo>
                    <a:lnTo>
                      <a:pt x="338" y="492"/>
                    </a:lnTo>
                    <a:lnTo>
                      <a:pt x="317" y="489"/>
                    </a:lnTo>
                    <a:lnTo>
                      <a:pt x="306" y="482"/>
                    </a:lnTo>
                    <a:lnTo>
                      <a:pt x="293" y="478"/>
                    </a:lnTo>
                    <a:lnTo>
                      <a:pt x="286" y="470"/>
                    </a:lnTo>
                    <a:lnTo>
                      <a:pt x="289" y="467"/>
                    </a:lnTo>
                    <a:lnTo>
                      <a:pt x="303" y="470"/>
                    </a:lnTo>
                    <a:lnTo>
                      <a:pt x="316" y="473"/>
                    </a:lnTo>
                    <a:lnTo>
                      <a:pt x="324" y="473"/>
                    </a:lnTo>
                    <a:lnTo>
                      <a:pt x="342" y="482"/>
                    </a:lnTo>
                    <a:lnTo>
                      <a:pt x="348" y="479"/>
                    </a:lnTo>
                    <a:lnTo>
                      <a:pt x="337" y="474"/>
                    </a:lnTo>
                    <a:lnTo>
                      <a:pt x="338" y="470"/>
                    </a:lnTo>
                    <a:lnTo>
                      <a:pt x="333" y="464"/>
                    </a:lnTo>
                    <a:lnTo>
                      <a:pt x="339" y="459"/>
                    </a:lnTo>
                    <a:lnTo>
                      <a:pt x="330" y="457"/>
                    </a:lnTo>
                    <a:lnTo>
                      <a:pt x="316" y="450"/>
                    </a:lnTo>
                    <a:lnTo>
                      <a:pt x="321" y="446"/>
                    </a:lnTo>
                    <a:lnTo>
                      <a:pt x="308" y="437"/>
                    </a:lnTo>
                    <a:lnTo>
                      <a:pt x="306" y="433"/>
                    </a:lnTo>
                    <a:lnTo>
                      <a:pt x="298" y="432"/>
                    </a:lnTo>
                    <a:lnTo>
                      <a:pt x="298" y="439"/>
                    </a:lnTo>
                    <a:lnTo>
                      <a:pt x="293" y="439"/>
                    </a:lnTo>
                    <a:lnTo>
                      <a:pt x="292" y="450"/>
                    </a:lnTo>
                    <a:lnTo>
                      <a:pt x="278" y="448"/>
                    </a:lnTo>
                    <a:lnTo>
                      <a:pt x="268" y="442"/>
                    </a:lnTo>
                    <a:lnTo>
                      <a:pt x="280" y="438"/>
                    </a:lnTo>
                    <a:lnTo>
                      <a:pt x="274" y="433"/>
                    </a:lnTo>
                    <a:lnTo>
                      <a:pt x="278" y="427"/>
                    </a:lnTo>
                    <a:lnTo>
                      <a:pt x="273" y="419"/>
                    </a:lnTo>
                    <a:lnTo>
                      <a:pt x="275" y="416"/>
                    </a:lnTo>
                    <a:lnTo>
                      <a:pt x="286" y="419"/>
                    </a:lnTo>
                    <a:lnTo>
                      <a:pt x="284" y="404"/>
                    </a:lnTo>
                    <a:lnTo>
                      <a:pt x="270" y="402"/>
                    </a:lnTo>
                    <a:lnTo>
                      <a:pt x="275" y="392"/>
                    </a:lnTo>
                    <a:lnTo>
                      <a:pt x="263" y="382"/>
                    </a:lnTo>
                    <a:lnTo>
                      <a:pt x="266" y="374"/>
                    </a:lnTo>
                    <a:lnTo>
                      <a:pt x="259" y="369"/>
                    </a:lnTo>
                    <a:lnTo>
                      <a:pt x="255" y="356"/>
                    </a:lnTo>
                    <a:lnTo>
                      <a:pt x="261" y="354"/>
                    </a:lnTo>
                    <a:lnTo>
                      <a:pt x="254" y="349"/>
                    </a:lnTo>
                    <a:lnTo>
                      <a:pt x="246" y="346"/>
                    </a:lnTo>
                    <a:lnTo>
                      <a:pt x="228" y="325"/>
                    </a:lnTo>
                    <a:lnTo>
                      <a:pt x="221" y="323"/>
                    </a:lnTo>
                    <a:lnTo>
                      <a:pt x="222" y="314"/>
                    </a:lnTo>
                    <a:lnTo>
                      <a:pt x="209" y="310"/>
                    </a:lnTo>
                    <a:lnTo>
                      <a:pt x="201" y="310"/>
                    </a:lnTo>
                    <a:lnTo>
                      <a:pt x="198" y="307"/>
                    </a:lnTo>
                    <a:lnTo>
                      <a:pt x="189" y="308"/>
                    </a:lnTo>
                    <a:lnTo>
                      <a:pt x="182" y="304"/>
                    </a:lnTo>
                    <a:lnTo>
                      <a:pt x="182" y="303"/>
                    </a:lnTo>
                    <a:lnTo>
                      <a:pt x="167" y="300"/>
                    </a:lnTo>
                    <a:lnTo>
                      <a:pt x="159" y="303"/>
                    </a:lnTo>
                    <a:lnTo>
                      <a:pt x="156" y="298"/>
                    </a:lnTo>
                    <a:lnTo>
                      <a:pt x="150" y="298"/>
                    </a:lnTo>
                    <a:lnTo>
                      <a:pt x="147" y="302"/>
                    </a:lnTo>
                    <a:lnTo>
                      <a:pt x="138" y="302"/>
                    </a:lnTo>
                    <a:lnTo>
                      <a:pt x="138" y="298"/>
                    </a:lnTo>
                    <a:lnTo>
                      <a:pt x="133" y="298"/>
                    </a:lnTo>
                    <a:lnTo>
                      <a:pt x="130" y="304"/>
                    </a:lnTo>
                    <a:lnTo>
                      <a:pt x="120" y="305"/>
                    </a:lnTo>
                    <a:lnTo>
                      <a:pt x="116" y="304"/>
                    </a:lnTo>
                    <a:lnTo>
                      <a:pt x="113" y="299"/>
                    </a:lnTo>
                    <a:lnTo>
                      <a:pt x="107" y="300"/>
                    </a:lnTo>
                    <a:lnTo>
                      <a:pt x="103" y="304"/>
                    </a:lnTo>
                    <a:lnTo>
                      <a:pt x="97" y="300"/>
                    </a:lnTo>
                    <a:lnTo>
                      <a:pt x="89" y="300"/>
                    </a:lnTo>
                    <a:lnTo>
                      <a:pt x="91" y="304"/>
                    </a:lnTo>
                    <a:lnTo>
                      <a:pt x="98" y="305"/>
                    </a:lnTo>
                    <a:lnTo>
                      <a:pt x="98" y="308"/>
                    </a:lnTo>
                    <a:lnTo>
                      <a:pt x="88" y="309"/>
                    </a:lnTo>
                    <a:lnTo>
                      <a:pt x="83" y="307"/>
                    </a:lnTo>
                    <a:lnTo>
                      <a:pt x="64" y="304"/>
                    </a:lnTo>
                    <a:lnTo>
                      <a:pt x="51" y="296"/>
                    </a:lnTo>
                    <a:lnTo>
                      <a:pt x="66" y="291"/>
                    </a:lnTo>
                    <a:lnTo>
                      <a:pt x="78" y="291"/>
                    </a:lnTo>
                    <a:lnTo>
                      <a:pt x="77" y="286"/>
                    </a:lnTo>
                    <a:lnTo>
                      <a:pt x="50" y="286"/>
                    </a:lnTo>
                    <a:lnTo>
                      <a:pt x="52" y="279"/>
                    </a:lnTo>
                    <a:lnTo>
                      <a:pt x="46" y="279"/>
                    </a:lnTo>
                    <a:lnTo>
                      <a:pt x="42" y="282"/>
                    </a:lnTo>
                    <a:lnTo>
                      <a:pt x="33" y="282"/>
                    </a:lnTo>
                    <a:lnTo>
                      <a:pt x="24" y="275"/>
                    </a:lnTo>
                    <a:lnTo>
                      <a:pt x="41" y="271"/>
                    </a:lnTo>
                    <a:lnTo>
                      <a:pt x="54" y="271"/>
                    </a:lnTo>
                    <a:lnTo>
                      <a:pt x="64" y="273"/>
                    </a:lnTo>
                    <a:lnTo>
                      <a:pt x="78" y="273"/>
                    </a:lnTo>
                    <a:lnTo>
                      <a:pt x="80" y="272"/>
                    </a:lnTo>
                    <a:lnTo>
                      <a:pt x="96" y="276"/>
                    </a:lnTo>
                    <a:lnTo>
                      <a:pt x="102" y="275"/>
                    </a:lnTo>
                    <a:lnTo>
                      <a:pt x="101" y="272"/>
                    </a:lnTo>
                    <a:lnTo>
                      <a:pt x="82" y="270"/>
                    </a:lnTo>
                    <a:lnTo>
                      <a:pt x="65" y="271"/>
                    </a:lnTo>
                    <a:lnTo>
                      <a:pt x="66" y="268"/>
                    </a:lnTo>
                    <a:lnTo>
                      <a:pt x="84" y="266"/>
                    </a:lnTo>
                    <a:lnTo>
                      <a:pt x="91" y="266"/>
                    </a:lnTo>
                    <a:lnTo>
                      <a:pt x="98" y="267"/>
                    </a:lnTo>
                    <a:lnTo>
                      <a:pt x="110" y="262"/>
                    </a:lnTo>
                    <a:lnTo>
                      <a:pt x="103" y="258"/>
                    </a:lnTo>
                    <a:lnTo>
                      <a:pt x="92" y="257"/>
                    </a:lnTo>
                    <a:lnTo>
                      <a:pt x="85" y="259"/>
                    </a:lnTo>
                    <a:lnTo>
                      <a:pt x="75" y="261"/>
                    </a:lnTo>
                    <a:lnTo>
                      <a:pt x="69" y="258"/>
                    </a:lnTo>
                    <a:lnTo>
                      <a:pt x="61" y="263"/>
                    </a:lnTo>
                    <a:lnTo>
                      <a:pt x="45" y="261"/>
                    </a:lnTo>
                    <a:lnTo>
                      <a:pt x="45" y="257"/>
                    </a:lnTo>
                    <a:lnTo>
                      <a:pt x="40" y="256"/>
                    </a:lnTo>
                    <a:lnTo>
                      <a:pt x="37" y="253"/>
                    </a:lnTo>
                    <a:lnTo>
                      <a:pt x="24" y="253"/>
                    </a:lnTo>
                    <a:lnTo>
                      <a:pt x="24" y="251"/>
                    </a:lnTo>
                    <a:lnTo>
                      <a:pt x="13" y="251"/>
                    </a:lnTo>
                    <a:lnTo>
                      <a:pt x="0" y="243"/>
                    </a:lnTo>
                    <a:lnTo>
                      <a:pt x="1" y="240"/>
                    </a:lnTo>
                    <a:lnTo>
                      <a:pt x="4" y="238"/>
                    </a:lnTo>
                    <a:lnTo>
                      <a:pt x="1" y="236"/>
                    </a:lnTo>
                    <a:lnTo>
                      <a:pt x="1" y="234"/>
                    </a:lnTo>
                    <a:lnTo>
                      <a:pt x="10" y="230"/>
                    </a:lnTo>
                    <a:lnTo>
                      <a:pt x="17" y="226"/>
                    </a:lnTo>
                    <a:lnTo>
                      <a:pt x="26" y="226"/>
                    </a:lnTo>
                    <a:lnTo>
                      <a:pt x="33" y="228"/>
                    </a:lnTo>
                    <a:lnTo>
                      <a:pt x="48" y="220"/>
                    </a:lnTo>
                    <a:lnTo>
                      <a:pt x="60" y="220"/>
                    </a:lnTo>
                    <a:lnTo>
                      <a:pt x="64" y="217"/>
                    </a:lnTo>
                    <a:lnTo>
                      <a:pt x="57" y="215"/>
                    </a:lnTo>
                    <a:lnTo>
                      <a:pt x="69" y="213"/>
                    </a:lnTo>
                    <a:lnTo>
                      <a:pt x="75" y="210"/>
                    </a:lnTo>
                    <a:lnTo>
                      <a:pt x="98" y="208"/>
                    </a:lnTo>
                    <a:lnTo>
                      <a:pt x="105" y="210"/>
                    </a:lnTo>
                    <a:lnTo>
                      <a:pt x="129" y="193"/>
                    </a:lnTo>
                    <a:lnTo>
                      <a:pt x="120" y="185"/>
                    </a:lnTo>
                    <a:lnTo>
                      <a:pt x="135" y="182"/>
                    </a:lnTo>
                    <a:lnTo>
                      <a:pt x="129" y="179"/>
                    </a:lnTo>
                    <a:lnTo>
                      <a:pt x="134" y="176"/>
                    </a:lnTo>
                    <a:lnTo>
                      <a:pt x="138" y="174"/>
                    </a:lnTo>
                    <a:lnTo>
                      <a:pt x="133" y="170"/>
                    </a:lnTo>
                    <a:lnTo>
                      <a:pt x="124" y="174"/>
                    </a:lnTo>
                    <a:lnTo>
                      <a:pt x="119" y="173"/>
                    </a:lnTo>
                    <a:lnTo>
                      <a:pt x="112" y="176"/>
                    </a:lnTo>
                    <a:lnTo>
                      <a:pt x="89" y="174"/>
                    </a:lnTo>
                    <a:lnTo>
                      <a:pt x="89" y="170"/>
                    </a:lnTo>
                    <a:lnTo>
                      <a:pt x="85" y="168"/>
                    </a:lnTo>
                    <a:lnTo>
                      <a:pt x="85" y="160"/>
                    </a:lnTo>
                    <a:lnTo>
                      <a:pt x="99" y="156"/>
                    </a:lnTo>
                    <a:lnTo>
                      <a:pt x="108" y="151"/>
                    </a:lnTo>
                    <a:lnTo>
                      <a:pt x="116" y="150"/>
                    </a:lnTo>
                    <a:lnTo>
                      <a:pt x="116" y="145"/>
                    </a:lnTo>
                    <a:lnTo>
                      <a:pt x="139" y="131"/>
                    </a:lnTo>
                    <a:lnTo>
                      <a:pt x="143" y="131"/>
                    </a:lnTo>
                    <a:lnTo>
                      <a:pt x="147" y="139"/>
                    </a:lnTo>
                    <a:lnTo>
                      <a:pt x="152" y="138"/>
                    </a:lnTo>
                    <a:lnTo>
                      <a:pt x="152" y="127"/>
                    </a:lnTo>
                    <a:lnTo>
                      <a:pt x="161" y="129"/>
                    </a:lnTo>
                    <a:lnTo>
                      <a:pt x="166" y="132"/>
                    </a:lnTo>
                    <a:lnTo>
                      <a:pt x="181" y="127"/>
                    </a:lnTo>
                    <a:lnTo>
                      <a:pt x="181" y="122"/>
                    </a:lnTo>
                    <a:lnTo>
                      <a:pt x="176" y="118"/>
                    </a:lnTo>
                    <a:lnTo>
                      <a:pt x="184" y="113"/>
                    </a:lnTo>
                    <a:lnTo>
                      <a:pt x="175" y="109"/>
                    </a:lnTo>
                    <a:lnTo>
                      <a:pt x="175" y="104"/>
                    </a:lnTo>
                    <a:lnTo>
                      <a:pt x="171" y="101"/>
                    </a:lnTo>
                    <a:lnTo>
                      <a:pt x="173" y="99"/>
                    </a:lnTo>
                    <a:lnTo>
                      <a:pt x="182" y="96"/>
                    </a:lnTo>
                    <a:lnTo>
                      <a:pt x="204" y="96"/>
                    </a:lnTo>
                    <a:lnTo>
                      <a:pt x="210" y="99"/>
                    </a:lnTo>
                    <a:lnTo>
                      <a:pt x="210" y="104"/>
                    </a:lnTo>
                    <a:lnTo>
                      <a:pt x="236" y="114"/>
                    </a:lnTo>
                    <a:lnTo>
                      <a:pt x="235" y="108"/>
                    </a:lnTo>
                    <a:lnTo>
                      <a:pt x="219" y="99"/>
                    </a:lnTo>
                    <a:lnTo>
                      <a:pt x="215" y="95"/>
                    </a:lnTo>
                    <a:lnTo>
                      <a:pt x="204" y="90"/>
                    </a:lnTo>
                    <a:lnTo>
                      <a:pt x="207" y="87"/>
                    </a:lnTo>
                    <a:lnTo>
                      <a:pt x="231" y="82"/>
                    </a:lnTo>
                    <a:lnTo>
                      <a:pt x="243" y="82"/>
                    </a:lnTo>
                    <a:lnTo>
                      <a:pt x="255" y="78"/>
                    </a:lnTo>
                    <a:lnTo>
                      <a:pt x="269" y="79"/>
                    </a:lnTo>
                    <a:lnTo>
                      <a:pt x="266" y="74"/>
                    </a:lnTo>
                    <a:lnTo>
                      <a:pt x="282" y="72"/>
                    </a:lnTo>
                    <a:lnTo>
                      <a:pt x="287" y="74"/>
                    </a:lnTo>
                    <a:lnTo>
                      <a:pt x="292" y="85"/>
                    </a:lnTo>
                    <a:lnTo>
                      <a:pt x="289" y="109"/>
                    </a:lnTo>
                    <a:lnTo>
                      <a:pt x="293" y="110"/>
                    </a:lnTo>
                    <a:lnTo>
                      <a:pt x="297" y="109"/>
                    </a:lnTo>
                    <a:lnTo>
                      <a:pt x="307" y="95"/>
                    </a:lnTo>
                    <a:lnTo>
                      <a:pt x="302" y="94"/>
                    </a:lnTo>
                    <a:lnTo>
                      <a:pt x="307" y="91"/>
                    </a:lnTo>
                    <a:lnTo>
                      <a:pt x="319" y="94"/>
                    </a:lnTo>
                    <a:lnTo>
                      <a:pt x="353" y="109"/>
                    </a:lnTo>
                    <a:lnTo>
                      <a:pt x="357" y="105"/>
                    </a:lnTo>
                    <a:lnTo>
                      <a:pt x="333" y="95"/>
                    </a:lnTo>
                    <a:lnTo>
                      <a:pt x="356" y="95"/>
                    </a:lnTo>
                    <a:lnTo>
                      <a:pt x="349" y="90"/>
                    </a:lnTo>
                    <a:lnTo>
                      <a:pt x="335" y="82"/>
                    </a:lnTo>
                    <a:lnTo>
                      <a:pt x="337" y="71"/>
                    </a:lnTo>
                    <a:lnTo>
                      <a:pt x="333" y="67"/>
                    </a:lnTo>
                    <a:lnTo>
                      <a:pt x="335" y="64"/>
                    </a:lnTo>
                    <a:lnTo>
                      <a:pt x="354" y="64"/>
                    </a:lnTo>
                    <a:lnTo>
                      <a:pt x="365" y="69"/>
                    </a:lnTo>
                    <a:lnTo>
                      <a:pt x="365" y="73"/>
                    </a:lnTo>
                    <a:lnTo>
                      <a:pt x="381" y="77"/>
                    </a:lnTo>
                    <a:lnTo>
                      <a:pt x="381" y="81"/>
                    </a:lnTo>
                    <a:lnTo>
                      <a:pt x="394" y="82"/>
                    </a:lnTo>
                    <a:lnTo>
                      <a:pt x="404" y="87"/>
                    </a:lnTo>
                    <a:lnTo>
                      <a:pt x="424" y="101"/>
                    </a:lnTo>
                    <a:lnTo>
                      <a:pt x="436" y="101"/>
                    </a:lnTo>
                    <a:lnTo>
                      <a:pt x="436" y="99"/>
                    </a:lnTo>
                    <a:lnTo>
                      <a:pt x="426" y="94"/>
                    </a:lnTo>
                    <a:lnTo>
                      <a:pt x="428" y="91"/>
                    </a:lnTo>
                    <a:lnTo>
                      <a:pt x="426" y="79"/>
                    </a:lnTo>
                    <a:lnTo>
                      <a:pt x="430" y="77"/>
                    </a:lnTo>
                    <a:lnTo>
                      <a:pt x="444" y="78"/>
                    </a:lnTo>
                    <a:lnTo>
                      <a:pt x="456" y="78"/>
                    </a:lnTo>
                    <a:lnTo>
                      <a:pt x="461" y="77"/>
                    </a:lnTo>
                    <a:lnTo>
                      <a:pt x="437" y="72"/>
                    </a:lnTo>
                    <a:lnTo>
                      <a:pt x="444" y="69"/>
                    </a:lnTo>
                    <a:lnTo>
                      <a:pt x="419" y="54"/>
                    </a:lnTo>
                    <a:lnTo>
                      <a:pt x="409" y="51"/>
                    </a:lnTo>
                    <a:lnTo>
                      <a:pt x="418" y="50"/>
                    </a:lnTo>
                    <a:lnTo>
                      <a:pt x="440" y="51"/>
                    </a:lnTo>
                    <a:lnTo>
                      <a:pt x="463" y="50"/>
                    </a:lnTo>
                    <a:lnTo>
                      <a:pt x="468" y="53"/>
                    </a:lnTo>
                    <a:lnTo>
                      <a:pt x="467" y="60"/>
                    </a:lnTo>
                    <a:lnTo>
                      <a:pt x="469" y="64"/>
                    </a:lnTo>
                    <a:lnTo>
                      <a:pt x="475" y="62"/>
                    </a:lnTo>
                    <a:lnTo>
                      <a:pt x="473" y="55"/>
                    </a:lnTo>
                    <a:lnTo>
                      <a:pt x="477" y="53"/>
                    </a:lnTo>
                    <a:lnTo>
                      <a:pt x="484" y="55"/>
                    </a:lnTo>
                    <a:lnTo>
                      <a:pt x="492" y="63"/>
                    </a:lnTo>
                    <a:lnTo>
                      <a:pt x="492" y="67"/>
                    </a:lnTo>
                    <a:lnTo>
                      <a:pt x="501" y="71"/>
                    </a:lnTo>
                    <a:lnTo>
                      <a:pt x="501" y="65"/>
                    </a:lnTo>
                    <a:lnTo>
                      <a:pt x="493" y="54"/>
                    </a:lnTo>
                    <a:lnTo>
                      <a:pt x="483" y="50"/>
                    </a:lnTo>
                    <a:lnTo>
                      <a:pt x="455" y="45"/>
                    </a:lnTo>
                    <a:lnTo>
                      <a:pt x="428" y="48"/>
                    </a:lnTo>
                    <a:lnTo>
                      <a:pt x="428" y="44"/>
                    </a:lnTo>
                    <a:lnTo>
                      <a:pt x="440" y="42"/>
                    </a:lnTo>
                    <a:lnTo>
                      <a:pt x="437" y="40"/>
                    </a:lnTo>
                    <a:lnTo>
                      <a:pt x="428" y="39"/>
                    </a:lnTo>
                    <a:lnTo>
                      <a:pt x="413" y="34"/>
                    </a:lnTo>
                    <a:lnTo>
                      <a:pt x="419" y="31"/>
                    </a:lnTo>
                    <a:lnTo>
                      <a:pt x="436" y="31"/>
                    </a:lnTo>
                    <a:lnTo>
                      <a:pt x="445" y="34"/>
                    </a:lnTo>
                    <a:lnTo>
                      <a:pt x="454" y="32"/>
                    </a:lnTo>
                    <a:lnTo>
                      <a:pt x="451" y="30"/>
                    </a:lnTo>
                    <a:lnTo>
                      <a:pt x="437" y="27"/>
                    </a:lnTo>
                    <a:lnTo>
                      <a:pt x="441" y="25"/>
                    </a:lnTo>
                    <a:lnTo>
                      <a:pt x="455" y="23"/>
                    </a:lnTo>
                    <a:lnTo>
                      <a:pt x="470" y="27"/>
                    </a:lnTo>
                    <a:lnTo>
                      <a:pt x="472" y="34"/>
                    </a:lnTo>
                    <a:lnTo>
                      <a:pt x="482" y="34"/>
                    </a:lnTo>
                    <a:lnTo>
                      <a:pt x="491" y="41"/>
                    </a:lnTo>
                    <a:lnTo>
                      <a:pt x="505" y="40"/>
                    </a:lnTo>
                    <a:lnTo>
                      <a:pt x="512" y="44"/>
                    </a:lnTo>
                    <a:lnTo>
                      <a:pt x="518" y="50"/>
                    </a:lnTo>
                    <a:lnTo>
                      <a:pt x="524" y="50"/>
                    </a:lnTo>
                    <a:lnTo>
                      <a:pt x="525" y="46"/>
                    </a:lnTo>
                    <a:lnTo>
                      <a:pt x="515" y="41"/>
                    </a:lnTo>
                    <a:lnTo>
                      <a:pt x="520" y="37"/>
                    </a:lnTo>
                    <a:lnTo>
                      <a:pt x="534" y="37"/>
                    </a:lnTo>
                    <a:lnTo>
                      <a:pt x="539" y="35"/>
                    </a:lnTo>
                    <a:lnTo>
                      <a:pt x="523" y="35"/>
                    </a:lnTo>
                    <a:lnTo>
                      <a:pt x="523" y="31"/>
                    </a:lnTo>
                    <a:lnTo>
                      <a:pt x="530" y="31"/>
                    </a:lnTo>
                    <a:lnTo>
                      <a:pt x="544" y="30"/>
                    </a:lnTo>
                    <a:lnTo>
                      <a:pt x="544" y="27"/>
                    </a:lnTo>
                    <a:lnTo>
                      <a:pt x="525" y="27"/>
                    </a:lnTo>
                    <a:lnTo>
                      <a:pt x="515" y="23"/>
                    </a:lnTo>
                    <a:lnTo>
                      <a:pt x="521" y="19"/>
                    </a:lnTo>
                    <a:lnTo>
                      <a:pt x="516" y="13"/>
                    </a:lnTo>
                    <a:lnTo>
                      <a:pt x="520" y="12"/>
                    </a:lnTo>
                    <a:lnTo>
                      <a:pt x="526" y="14"/>
                    </a:lnTo>
                    <a:lnTo>
                      <a:pt x="530" y="13"/>
                    </a:lnTo>
                    <a:lnTo>
                      <a:pt x="528" y="9"/>
                    </a:lnTo>
                    <a:lnTo>
                      <a:pt x="535" y="9"/>
                    </a:lnTo>
                    <a:lnTo>
                      <a:pt x="547" y="16"/>
                    </a:lnTo>
                    <a:lnTo>
                      <a:pt x="554" y="13"/>
                    </a:lnTo>
                    <a:lnTo>
                      <a:pt x="544" y="5"/>
                    </a:lnTo>
                    <a:lnTo>
                      <a:pt x="552" y="3"/>
                    </a:lnTo>
                    <a:lnTo>
                      <a:pt x="558" y="5"/>
                    </a:lnTo>
                    <a:lnTo>
                      <a:pt x="567" y="2"/>
                    </a:lnTo>
                    <a:lnTo>
                      <a:pt x="572" y="3"/>
                    </a:lnTo>
                    <a:lnTo>
                      <a:pt x="580" y="5"/>
                    </a:lnTo>
                    <a:lnTo>
                      <a:pt x="586" y="4"/>
                    </a:lnTo>
                    <a:lnTo>
                      <a:pt x="590" y="2"/>
                    </a:lnTo>
                    <a:lnTo>
                      <a:pt x="608" y="0"/>
                    </a:lnTo>
                    <a:lnTo>
                      <a:pt x="613" y="3"/>
                    </a:lnTo>
                    <a:lnTo>
                      <a:pt x="622" y="2"/>
                    </a:lnTo>
                    <a:lnTo>
                      <a:pt x="632" y="2"/>
                    </a:lnTo>
                    <a:lnTo>
                      <a:pt x="646" y="3"/>
                    </a:lnTo>
                    <a:lnTo>
                      <a:pt x="655" y="3"/>
                    </a:lnTo>
                    <a:lnTo>
                      <a:pt x="662" y="5"/>
                    </a:lnTo>
                    <a:lnTo>
                      <a:pt x="673" y="5"/>
                    </a:lnTo>
                    <a:lnTo>
                      <a:pt x="677" y="7"/>
                    </a:lnTo>
                    <a:lnTo>
                      <a:pt x="668" y="11"/>
                    </a:lnTo>
                    <a:lnTo>
                      <a:pt x="673" y="13"/>
                    </a:lnTo>
                    <a:lnTo>
                      <a:pt x="682" y="13"/>
                    </a:lnTo>
                    <a:lnTo>
                      <a:pt x="688" y="8"/>
                    </a:lnTo>
                    <a:lnTo>
                      <a:pt x="723" y="16"/>
                    </a:lnTo>
                    <a:lnTo>
                      <a:pt x="728" y="22"/>
                    </a:lnTo>
                    <a:lnTo>
                      <a:pt x="710" y="26"/>
                    </a:lnTo>
                    <a:lnTo>
                      <a:pt x="685" y="28"/>
                    </a:lnTo>
                    <a:lnTo>
                      <a:pt x="659" y="27"/>
                    </a:lnTo>
                    <a:lnTo>
                      <a:pt x="636" y="30"/>
                    </a:lnTo>
                    <a:lnTo>
                      <a:pt x="621" y="34"/>
                    </a:lnTo>
                    <a:lnTo>
                      <a:pt x="609" y="31"/>
                    </a:lnTo>
                    <a:lnTo>
                      <a:pt x="599" y="32"/>
                    </a:lnTo>
                    <a:lnTo>
                      <a:pt x="604" y="35"/>
                    </a:lnTo>
                    <a:lnTo>
                      <a:pt x="586" y="40"/>
                    </a:lnTo>
                    <a:lnTo>
                      <a:pt x="566" y="44"/>
                    </a:lnTo>
                    <a:lnTo>
                      <a:pt x="570" y="45"/>
                    </a:lnTo>
                    <a:lnTo>
                      <a:pt x="567" y="49"/>
                    </a:lnTo>
                    <a:lnTo>
                      <a:pt x="574" y="49"/>
                    </a:lnTo>
                    <a:lnTo>
                      <a:pt x="581" y="45"/>
                    </a:lnTo>
                    <a:lnTo>
                      <a:pt x="589" y="45"/>
                    </a:lnTo>
                    <a:lnTo>
                      <a:pt x="590" y="50"/>
                    </a:lnTo>
                    <a:lnTo>
                      <a:pt x="597" y="49"/>
                    </a:lnTo>
                    <a:lnTo>
                      <a:pt x="598" y="41"/>
                    </a:lnTo>
                    <a:lnTo>
                      <a:pt x="625" y="41"/>
                    </a:lnTo>
                    <a:lnTo>
                      <a:pt x="626" y="37"/>
                    </a:lnTo>
                    <a:lnTo>
                      <a:pt x="648" y="31"/>
                    </a:lnTo>
                    <a:lnTo>
                      <a:pt x="664" y="31"/>
                    </a:lnTo>
                    <a:lnTo>
                      <a:pt x="679" y="34"/>
                    </a:lnTo>
                    <a:lnTo>
                      <a:pt x="709" y="34"/>
                    </a:lnTo>
                    <a:lnTo>
                      <a:pt x="713" y="30"/>
                    </a:lnTo>
                    <a:lnTo>
                      <a:pt x="733" y="27"/>
                    </a:lnTo>
                    <a:lnTo>
                      <a:pt x="741" y="34"/>
                    </a:lnTo>
                    <a:lnTo>
                      <a:pt x="737" y="41"/>
                    </a:lnTo>
                    <a:lnTo>
                      <a:pt x="730" y="45"/>
                    </a:lnTo>
                    <a:lnTo>
                      <a:pt x="732" y="50"/>
                    </a:lnTo>
                    <a:lnTo>
                      <a:pt x="751" y="42"/>
                    </a:lnTo>
                    <a:lnTo>
                      <a:pt x="757" y="42"/>
                    </a:lnTo>
                    <a:lnTo>
                      <a:pt x="756" y="49"/>
                    </a:lnTo>
                    <a:lnTo>
                      <a:pt x="767" y="45"/>
                    </a:lnTo>
                    <a:lnTo>
                      <a:pt x="788" y="50"/>
                    </a:lnTo>
                    <a:lnTo>
                      <a:pt x="798" y="58"/>
                    </a:lnTo>
                    <a:lnTo>
                      <a:pt x="797" y="63"/>
                    </a:lnTo>
                    <a:lnTo>
                      <a:pt x="788" y="65"/>
                    </a:lnTo>
                    <a:lnTo>
                      <a:pt x="785" y="71"/>
                    </a:lnTo>
                    <a:lnTo>
                      <a:pt x="767" y="74"/>
                    </a:lnTo>
                    <a:lnTo>
                      <a:pt x="757" y="73"/>
                    </a:lnTo>
                    <a:lnTo>
                      <a:pt x="743" y="81"/>
                    </a:lnTo>
                    <a:lnTo>
                      <a:pt x="707" y="82"/>
                    </a:lnTo>
                    <a:lnTo>
                      <a:pt x="691" y="81"/>
                    </a:lnTo>
                    <a:lnTo>
                      <a:pt x="658" y="83"/>
                    </a:lnTo>
                    <a:lnTo>
                      <a:pt x="650" y="81"/>
                    </a:lnTo>
                    <a:lnTo>
                      <a:pt x="632" y="81"/>
                    </a:lnTo>
                    <a:lnTo>
                      <a:pt x="642" y="83"/>
                    </a:lnTo>
                    <a:lnTo>
                      <a:pt x="641" y="86"/>
                    </a:lnTo>
                    <a:lnTo>
                      <a:pt x="616" y="94"/>
                    </a:lnTo>
                    <a:lnTo>
                      <a:pt x="607" y="100"/>
                    </a:lnTo>
                    <a:lnTo>
                      <a:pt x="611" y="106"/>
                    </a:lnTo>
                    <a:lnTo>
                      <a:pt x="622" y="105"/>
                    </a:lnTo>
                    <a:lnTo>
                      <a:pt x="622" y="101"/>
                    </a:lnTo>
                    <a:lnTo>
                      <a:pt x="653" y="94"/>
                    </a:lnTo>
                    <a:lnTo>
                      <a:pt x="659" y="95"/>
                    </a:lnTo>
                    <a:lnTo>
                      <a:pt x="687" y="87"/>
                    </a:lnTo>
                    <a:lnTo>
                      <a:pt x="693" y="90"/>
                    </a:lnTo>
                    <a:lnTo>
                      <a:pt x="729" y="90"/>
                    </a:lnTo>
                    <a:lnTo>
                      <a:pt x="734" y="91"/>
                    </a:lnTo>
                    <a:lnTo>
                      <a:pt x="734" y="97"/>
                    </a:lnTo>
                    <a:lnTo>
                      <a:pt x="716" y="102"/>
                    </a:lnTo>
                    <a:lnTo>
                      <a:pt x="709" y="108"/>
                    </a:lnTo>
                    <a:lnTo>
                      <a:pt x="697" y="113"/>
                    </a:lnTo>
                    <a:lnTo>
                      <a:pt x="702" y="113"/>
                    </a:lnTo>
                    <a:lnTo>
                      <a:pt x="705" y="115"/>
                    </a:lnTo>
                    <a:lnTo>
                      <a:pt x="716" y="113"/>
                    </a:lnTo>
                    <a:lnTo>
                      <a:pt x="725" y="109"/>
                    </a:lnTo>
                    <a:lnTo>
                      <a:pt x="752" y="101"/>
                    </a:lnTo>
                    <a:lnTo>
                      <a:pt x="752" y="91"/>
                    </a:lnTo>
                    <a:lnTo>
                      <a:pt x="756" y="88"/>
                    </a:lnTo>
                    <a:lnTo>
                      <a:pt x="783" y="87"/>
                    </a:lnTo>
                    <a:lnTo>
                      <a:pt x="784" y="90"/>
                    </a:lnTo>
                    <a:lnTo>
                      <a:pt x="785" y="114"/>
                    </a:lnTo>
                    <a:lnTo>
                      <a:pt x="775" y="119"/>
                    </a:lnTo>
                    <a:lnTo>
                      <a:pt x="769" y="125"/>
                    </a:lnTo>
                    <a:lnTo>
                      <a:pt x="769" y="133"/>
                    </a:lnTo>
                    <a:lnTo>
                      <a:pt x="760" y="139"/>
                    </a:lnTo>
                    <a:lnTo>
                      <a:pt x="761" y="143"/>
                    </a:lnTo>
                    <a:lnTo>
                      <a:pt x="755" y="147"/>
                    </a:lnTo>
                    <a:lnTo>
                      <a:pt x="755" y="151"/>
                    </a:lnTo>
                    <a:lnTo>
                      <a:pt x="760" y="152"/>
                    </a:lnTo>
                    <a:lnTo>
                      <a:pt x="767" y="150"/>
                    </a:lnTo>
                    <a:lnTo>
                      <a:pt x="767" y="141"/>
                    </a:lnTo>
                    <a:lnTo>
                      <a:pt x="784" y="133"/>
                    </a:lnTo>
                    <a:lnTo>
                      <a:pt x="792" y="120"/>
                    </a:lnTo>
                    <a:lnTo>
                      <a:pt x="809" y="111"/>
                    </a:lnTo>
                    <a:lnTo>
                      <a:pt x="811" y="108"/>
                    </a:lnTo>
                    <a:lnTo>
                      <a:pt x="821" y="106"/>
                    </a:lnTo>
                    <a:lnTo>
                      <a:pt x="821" y="111"/>
                    </a:lnTo>
                    <a:lnTo>
                      <a:pt x="829" y="110"/>
                    </a:lnTo>
                    <a:lnTo>
                      <a:pt x="837" y="113"/>
                    </a:lnTo>
                    <a:lnTo>
                      <a:pt x="849" y="111"/>
                    </a:lnTo>
                    <a:lnTo>
                      <a:pt x="851" y="104"/>
                    </a:lnTo>
                    <a:lnTo>
                      <a:pt x="858" y="101"/>
                    </a:lnTo>
                    <a:lnTo>
                      <a:pt x="855" y="95"/>
                    </a:lnTo>
                    <a:lnTo>
                      <a:pt x="862" y="95"/>
                    </a:lnTo>
                    <a:lnTo>
                      <a:pt x="868" y="96"/>
                    </a:lnTo>
                    <a:lnTo>
                      <a:pt x="878" y="91"/>
                    </a:lnTo>
                    <a:lnTo>
                      <a:pt x="910" y="94"/>
                    </a:lnTo>
                    <a:lnTo>
                      <a:pt x="942" y="108"/>
                    </a:lnTo>
                    <a:lnTo>
                      <a:pt x="942" y="110"/>
                    </a:lnTo>
                    <a:lnTo>
                      <a:pt x="916" y="129"/>
                    </a:lnTo>
                    <a:lnTo>
                      <a:pt x="901" y="127"/>
                    </a:lnTo>
                    <a:lnTo>
                      <a:pt x="896" y="131"/>
                    </a:lnTo>
                    <a:lnTo>
                      <a:pt x="904" y="136"/>
                    </a:lnTo>
                    <a:lnTo>
                      <a:pt x="900" y="138"/>
                    </a:lnTo>
                    <a:lnTo>
                      <a:pt x="887" y="139"/>
                    </a:lnTo>
                    <a:lnTo>
                      <a:pt x="885" y="145"/>
                    </a:lnTo>
                    <a:lnTo>
                      <a:pt x="877" y="146"/>
                    </a:lnTo>
                    <a:lnTo>
                      <a:pt x="864" y="146"/>
                    </a:lnTo>
                    <a:lnTo>
                      <a:pt x="849" y="142"/>
                    </a:lnTo>
                    <a:lnTo>
                      <a:pt x="846" y="146"/>
                    </a:lnTo>
                    <a:lnTo>
                      <a:pt x="839" y="145"/>
                    </a:lnTo>
                    <a:lnTo>
                      <a:pt x="820" y="145"/>
                    </a:lnTo>
                    <a:lnTo>
                      <a:pt x="813" y="148"/>
                    </a:lnTo>
                    <a:lnTo>
                      <a:pt x="807" y="148"/>
                    </a:lnTo>
                    <a:lnTo>
                      <a:pt x="807" y="153"/>
                    </a:lnTo>
                    <a:lnTo>
                      <a:pt x="821" y="153"/>
                    </a:lnTo>
                    <a:lnTo>
                      <a:pt x="822" y="150"/>
                    </a:lnTo>
                    <a:lnTo>
                      <a:pt x="831" y="148"/>
                    </a:lnTo>
                    <a:lnTo>
                      <a:pt x="846" y="155"/>
                    </a:lnTo>
                    <a:lnTo>
                      <a:pt x="855" y="153"/>
                    </a:lnTo>
                    <a:lnTo>
                      <a:pt x="864" y="150"/>
                    </a:lnTo>
                    <a:lnTo>
                      <a:pt x="885" y="155"/>
                    </a:lnTo>
                    <a:lnTo>
                      <a:pt x="868" y="165"/>
                    </a:lnTo>
                    <a:lnTo>
                      <a:pt x="859" y="165"/>
                    </a:lnTo>
                    <a:lnTo>
                      <a:pt x="845" y="162"/>
                    </a:lnTo>
                    <a:lnTo>
                      <a:pt x="825" y="162"/>
                    </a:lnTo>
                    <a:lnTo>
                      <a:pt x="817" y="170"/>
                    </a:lnTo>
                    <a:lnTo>
                      <a:pt x="817" y="180"/>
                    </a:lnTo>
                    <a:lnTo>
                      <a:pt x="825" y="180"/>
                    </a:lnTo>
                    <a:lnTo>
                      <a:pt x="829" y="175"/>
                    </a:lnTo>
                    <a:lnTo>
                      <a:pt x="831" y="173"/>
                    </a:lnTo>
                    <a:lnTo>
                      <a:pt x="826" y="170"/>
                    </a:lnTo>
                    <a:lnTo>
                      <a:pt x="831" y="166"/>
                    </a:lnTo>
                    <a:lnTo>
                      <a:pt x="840" y="168"/>
                    </a:lnTo>
                    <a:lnTo>
                      <a:pt x="843" y="171"/>
                    </a:lnTo>
                    <a:lnTo>
                      <a:pt x="853" y="168"/>
                    </a:lnTo>
                    <a:lnTo>
                      <a:pt x="859" y="171"/>
                    </a:lnTo>
                    <a:lnTo>
                      <a:pt x="851" y="183"/>
                    </a:lnTo>
                    <a:lnTo>
                      <a:pt x="831" y="183"/>
                    </a:lnTo>
                    <a:lnTo>
                      <a:pt x="823" y="201"/>
                    </a:lnTo>
                    <a:lnTo>
                      <a:pt x="832" y="201"/>
                    </a:lnTo>
                    <a:lnTo>
                      <a:pt x="831" y="205"/>
                    </a:lnTo>
                    <a:lnTo>
                      <a:pt x="822" y="215"/>
                    </a:lnTo>
                    <a:lnTo>
                      <a:pt x="811" y="215"/>
                    </a:lnTo>
                    <a:lnTo>
                      <a:pt x="799" y="225"/>
                    </a:lnTo>
                    <a:lnTo>
                      <a:pt x="806" y="226"/>
                    </a:lnTo>
                    <a:lnTo>
                      <a:pt x="792" y="249"/>
                    </a:lnTo>
                    <a:lnTo>
                      <a:pt x="793" y="254"/>
                    </a:lnTo>
                    <a:lnTo>
                      <a:pt x="802" y="254"/>
                    </a:lnTo>
                    <a:lnTo>
                      <a:pt x="806" y="247"/>
                    </a:lnTo>
                    <a:lnTo>
                      <a:pt x="812" y="245"/>
                    </a:lnTo>
                    <a:lnTo>
                      <a:pt x="832" y="253"/>
                    </a:lnTo>
                    <a:lnTo>
                      <a:pt x="834" y="258"/>
                    </a:lnTo>
                    <a:lnTo>
                      <a:pt x="822" y="256"/>
                    </a:lnTo>
                    <a:lnTo>
                      <a:pt x="816" y="253"/>
                    </a:lnTo>
                    <a:lnTo>
                      <a:pt x="813" y="256"/>
                    </a:lnTo>
                    <a:lnTo>
                      <a:pt x="818" y="262"/>
                    </a:lnTo>
                    <a:lnTo>
                      <a:pt x="836" y="270"/>
                    </a:lnTo>
                    <a:lnTo>
                      <a:pt x="839" y="266"/>
                    </a:lnTo>
                    <a:lnTo>
                      <a:pt x="850" y="267"/>
                    </a:lnTo>
                    <a:lnTo>
                      <a:pt x="851" y="272"/>
                    </a:lnTo>
                    <a:lnTo>
                      <a:pt x="846" y="280"/>
                    </a:lnTo>
                    <a:lnTo>
                      <a:pt x="834" y="281"/>
                    </a:lnTo>
                    <a:lnTo>
                      <a:pt x="811" y="277"/>
                    </a:lnTo>
                    <a:lnTo>
                      <a:pt x="803" y="277"/>
                    </a:lnTo>
                    <a:lnTo>
                      <a:pt x="808" y="281"/>
                    </a:lnTo>
                    <a:lnTo>
                      <a:pt x="795" y="282"/>
                    </a:lnTo>
                    <a:lnTo>
                      <a:pt x="790" y="282"/>
                    </a:lnTo>
                    <a:lnTo>
                      <a:pt x="789" y="285"/>
                    </a:lnTo>
                    <a:lnTo>
                      <a:pt x="793" y="291"/>
                    </a:lnTo>
                    <a:lnTo>
                      <a:pt x="794" y="296"/>
                    </a:lnTo>
                    <a:lnTo>
                      <a:pt x="800" y="299"/>
                    </a:lnTo>
                    <a:lnTo>
                      <a:pt x="811" y="296"/>
                    </a:lnTo>
                    <a:lnTo>
                      <a:pt x="823" y="298"/>
                    </a:lnTo>
                    <a:lnTo>
                      <a:pt x="823" y="304"/>
                    </a:lnTo>
                    <a:lnTo>
                      <a:pt x="812" y="304"/>
                    </a:lnTo>
                    <a:lnTo>
                      <a:pt x="792" y="304"/>
                    </a:lnTo>
                    <a:lnTo>
                      <a:pt x="799" y="307"/>
                    </a:lnTo>
                    <a:lnTo>
                      <a:pt x="821" y="308"/>
                    </a:lnTo>
                    <a:lnTo>
                      <a:pt x="835" y="314"/>
                    </a:lnTo>
                    <a:lnTo>
                      <a:pt x="837" y="321"/>
                    </a:lnTo>
                    <a:lnTo>
                      <a:pt x="826" y="328"/>
                    </a:lnTo>
                    <a:lnTo>
                      <a:pt x="816" y="322"/>
                    </a:lnTo>
                    <a:lnTo>
                      <a:pt x="807" y="321"/>
                    </a:lnTo>
                    <a:lnTo>
                      <a:pt x="799" y="317"/>
                    </a:lnTo>
                    <a:lnTo>
                      <a:pt x="793" y="318"/>
                    </a:lnTo>
                    <a:lnTo>
                      <a:pt x="812" y="326"/>
                    </a:lnTo>
                    <a:lnTo>
                      <a:pt x="811" y="328"/>
                    </a:lnTo>
                    <a:lnTo>
                      <a:pt x="795" y="330"/>
                    </a:lnTo>
                    <a:lnTo>
                      <a:pt x="789" y="332"/>
                    </a:lnTo>
                    <a:lnTo>
                      <a:pt x="794" y="336"/>
                    </a:lnTo>
                    <a:lnTo>
                      <a:pt x="807" y="335"/>
                    </a:lnTo>
                    <a:lnTo>
                      <a:pt x="812" y="337"/>
                    </a:lnTo>
                    <a:lnTo>
                      <a:pt x="807" y="344"/>
                    </a:lnTo>
                    <a:lnTo>
                      <a:pt x="807" y="348"/>
                    </a:lnTo>
                    <a:lnTo>
                      <a:pt x="823" y="350"/>
                    </a:lnTo>
                    <a:lnTo>
                      <a:pt x="830" y="348"/>
                    </a:lnTo>
                    <a:lnTo>
                      <a:pt x="834" y="351"/>
                    </a:lnTo>
                    <a:lnTo>
                      <a:pt x="830" y="359"/>
                    </a:lnTo>
                    <a:lnTo>
                      <a:pt x="823" y="362"/>
                    </a:lnTo>
                    <a:lnTo>
                      <a:pt x="813" y="351"/>
                    </a:lnTo>
                    <a:lnTo>
                      <a:pt x="795" y="350"/>
                    </a:lnTo>
                    <a:lnTo>
                      <a:pt x="793" y="351"/>
                    </a:lnTo>
                    <a:lnTo>
                      <a:pt x="788" y="356"/>
                    </a:lnTo>
                    <a:lnTo>
                      <a:pt x="794" y="367"/>
                    </a:lnTo>
                    <a:lnTo>
                      <a:pt x="798" y="381"/>
                    </a:lnTo>
                    <a:lnTo>
                      <a:pt x="800" y="378"/>
                    </a:lnTo>
                    <a:lnTo>
                      <a:pt x="799" y="373"/>
                    </a:lnTo>
                    <a:lnTo>
                      <a:pt x="816" y="373"/>
                    </a:lnTo>
                    <a:lnTo>
                      <a:pt x="817" y="385"/>
                    </a:lnTo>
                    <a:lnTo>
                      <a:pt x="802" y="387"/>
                    </a:lnTo>
                    <a:lnTo>
                      <a:pt x="784" y="392"/>
                    </a:lnTo>
                    <a:lnTo>
                      <a:pt x="767" y="383"/>
                    </a:lnTo>
                    <a:lnTo>
                      <a:pt x="761" y="382"/>
                    </a:lnTo>
                    <a:lnTo>
                      <a:pt x="779" y="382"/>
                    </a:lnTo>
                    <a:lnTo>
                      <a:pt x="765" y="376"/>
                    </a:lnTo>
                    <a:lnTo>
                      <a:pt x="752" y="377"/>
                    </a:lnTo>
                    <a:lnTo>
                      <a:pt x="739" y="370"/>
                    </a:lnTo>
                    <a:lnTo>
                      <a:pt x="734" y="372"/>
                    </a:lnTo>
                    <a:lnTo>
                      <a:pt x="748" y="382"/>
                    </a:lnTo>
                    <a:lnTo>
                      <a:pt x="739" y="390"/>
                    </a:lnTo>
                    <a:lnTo>
                      <a:pt x="732" y="392"/>
                    </a:lnTo>
                    <a:lnTo>
                      <a:pt x="715" y="387"/>
                    </a:lnTo>
                    <a:lnTo>
                      <a:pt x="713" y="390"/>
                    </a:lnTo>
                    <a:lnTo>
                      <a:pt x="719" y="395"/>
                    </a:lnTo>
                    <a:lnTo>
                      <a:pt x="705" y="396"/>
                    </a:lnTo>
                    <a:lnTo>
                      <a:pt x="710" y="402"/>
                    </a:lnTo>
                    <a:lnTo>
                      <a:pt x="719" y="399"/>
                    </a:lnTo>
                    <a:lnTo>
                      <a:pt x="723" y="401"/>
                    </a:lnTo>
                    <a:lnTo>
                      <a:pt x="730" y="396"/>
                    </a:lnTo>
                    <a:lnTo>
                      <a:pt x="741" y="400"/>
                    </a:lnTo>
                    <a:lnTo>
                      <a:pt x="737" y="405"/>
                    </a:lnTo>
                    <a:lnTo>
                      <a:pt x="719" y="406"/>
                    </a:lnTo>
                    <a:lnTo>
                      <a:pt x="724" y="413"/>
                    </a:lnTo>
                    <a:lnTo>
                      <a:pt x="741" y="409"/>
                    </a:lnTo>
                    <a:lnTo>
                      <a:pt x="747" y="415"/>
                    </a:lnTo>
                    <a:lnTo>
                      <a:pt x="733" y="418"/>
                    </a:lnTo>
                    <a:lnTo>
                      <a:pt x="741" y="424"/>
                    </a:lnTo>
                    <a:lnTo>
                      <a:pt x="756" y="422"/>
                    </a:lnTo>
                    <a:lnTo>
                      <a:pt x="767" y="429"/>
                    </a:lnTo>
                    <a:lnTo>
                      <a:pt x="779" y="432"/>
                    </a:lnTo>
                    <a:lnTo>
                      <a:pt x="788" y="439"/>
                    </a:lnTo>
                    <a:lnTo>
                      <a:pt x="792" y="448"/>
                    </a:lnTo>
                    <a:lnTo>
                      <a:pt x="795" y="446"/>
                    </a:lnTo>
                    <a:lnTo>
                      <a:pt x="802" y="451"/>
                    </a:lnTo>
                    <a:lnTo>
                      <a:pt x="799" y="474"/>
                    </a:lnTo>
                    <a:lnTo>
                      <a:pt x="794" y="474"/>
                    </a:lnTo>
                    <a:lnTo>
                      <a:pt x="788" y="469"/>
                    </a:lnTo>
                    <a:lnTo>
                      <a:pt x="784" y="471"/>
                    </a:lnTo>
                    <a:lnTo>
                      <a:pt x="783" y="475"/>
                    </a:lnTo>
                    <a:lnTo>
                      <a:pt x="765" y="471"/>
                    </a:lnTo>
                    <a:lnTo>
                      <a:pt x="752" y="455"/>
                    </a:lnTo>
                    <a:lnTo>
                      <a:pt x="752" y="450"/>
                    </a:lnTo>
                    <a:lnTo>
                      <a:pt x="730" y="443"/>
                    </a:lnTo>
                    <a:lnTo>
                      <a:pt x="713" y="442"/>
                    </a:lnTo>
                    <a:lnTo>
                      <a:pt x="705" y="430"/>
                    </a:lnTo>
                    <a:lnTo>
                      <a:pt x="692" y="428"/>
                    </a:lnTo>
                    <a:lnTo>
                      <a:pt x="686" y="432"/>
                    </a:lnTo>
                    <a:lnTo>
                      <a:pt x="697" y="437"/>
                    </a:lnTo>
                    <a:lnTo>
                      <a:pt x="697" y="443"/>
                    </a:lnTo>
                    <a:lnTo>
                      <a:pt x="711" y="447"/>
                    </a:lnTo>
                    <a:lnTo>
                      <a:pt x="734" y="448"/>
                    </a:lnTo>
                    <a:lnTo>
                      <a:pt x="733" y="456"/>
                    </a:lnTo>
                    <a:lnTo>
                      <a:pt x="714" y="461"/>
                    </a:lnTo>
                    <a:lnTo>
                      <a:pt x="691" y="461"/>
                    </a:lnTo>
                    <a:lnTo>
                      <a:pt x="696" y="466"/>
                    </a:lnTo>
                    <a:lnTo>
                      <a:pt x="688" y="473"/>
                    </a:lnTo>
                    <a:lnTo>
                      <a:pt x="681" y="473"/>
                    </a:lnTo>
                    <a:lnTo>
                      <a:pt x="681" y="475"/>
                    </a:lnTo>
                    <a:lnTo>
                      <a:pt x="695" y="478"/>
                    </a:lnTo>
                    <a:lnTo>
                      <a:pt x="706" y="478"/>
                    </a:lnTo>
                    <a:lnTo>
                      <a:pt x="713" y="475"/>
                    </a:lnTo>
                    <a:lnTo>
                      <a:pt x="720" y="475"/>
                    </a:lnTo>
                    <a:lnTo>
                      <a:pt x="720" y="482"/>
                    </a:lnTo>
                    <a:lnTo>
                      <a:pt x="705" y="483"/>
                    </a:lnTo>
                    <a:lnTo>
                      <a:pt x="692" y="484"/>
                    </a:lnTo>
                    <a:lnTo>
                      <a:pt x="696" y="488"/>
                    </a:lnTo>
                    <a:lnTo>
                      <a:pt x="710" y="488"/>
                    </a:lnTo>
                    <a:lnTo>
                      <a:pt x="720" y="485"/>
                    </a:lnTo>
                    <a:lnTo>
                      <a:pt x="728" y="485"/>
                    </a:lnTo>
                    <a:lnTo>
                      <a:pt x="733" y="478"/>
                    </a:lnTo>
                    <a:lnTo>
                      <a:pt x="743" y="476"/>
                    </a:lnTo>
                    <a:lnTo>
                      <a:pt x="746" y="483"/>
                    </a:lnTo>
                    <a:lnTo>
                      <a:pt x="774" y="483"/>
                    </a:lnTo>
                    <a:lnTo>
                      <a:pt x="776" y="485"/>
                    </a:lnTo>
                    <a:lnTo>
                      <a:pt x="784" y="483"/>
                    </a:lnTo>
                    <a:lnTo>
                      <a:pt x="786" y="484"/>
                    </a:lnTo>
                    <a:lnTo>
                      <a:pt x="785" y="488"/>
                    </a:lnTo>
                    <a:lnTo>
                      <a:pt x="764" y="499"/>
                    </a:lnTo>
                    <a:lnTo>
                      <a:pt x="757" y="499"/>
                    </a:lnTo>
                    <a:lnTo>
                      <a:pt x="752" y="507"/>
                    </a:lnTo>
                    <a:lnTo>
                      <a:pt x="747" y="506"/>
                    </a:lnTo>
                    <a:lnTo>
                      <a:pt x="741" y="513"/>
                    </a:lnTo>
                    <a:lnTo>
                      <a:pt x="735" y="513"/>
                    </a:lnTo>
                    <a:lnTo>
                      <a:pt x="728" y="522"/>
                    </a:lnTo>
                    <a:lnTo>
                      <a:pt x="714" y="522"/>
                    </a:lnTo>
                    <a:lnTo>
                      <a:pt x="704" y="527"/>
                    </a:lnTo>
                    <a:lnTo>
                      <a:pt x="696" y="525"/>
                    </a:lnTo>
                    <a:lnTo>
                      <a:pt x="681" y="533"/>
                    </a:lnTo>
                    <a:lnTo>
                      <a:pt x="674" y="533"/>
                    </a:lnTo>
                    <a:lnTo>
                      <a:pt x="669" y="530"/>
                    </a:lnTo>
                    <a:lnTo>
                      <a:pt x="663" y="534"/>
                    </a:lnTo>
                    <a:lnTo>
                      <a:pt x="656" y="533"/>
                    </a:lnTo>
                    <a:lnTo>
                      <a:pt x="650" y="536"/>
                    </a:lnTo>
                    <a:lnTo>
                      <a:pt x="644" y="535"/>
                    </a:lnTo>
                    <a:lnTo>
                      <a:pt x="631" y="527"/>
                    </a:lnTo>
                    <a:lnTo>
                      <a:pt x="622" y="527"/>
                    </a:lnTo>
                    <a:lnTo>
                      <a:pt x="626" y="531"/>
                    </a:lnTo>
                    <a:lnTo>
                      <a:pt x="635" y="535"/>
                    </a:lnTo>
                    <a:lnTo>
                      <a:pt x="634" y="545"/>
                    </a:lnTo>
                    <a:lnTo>
                      <a:pt x="617" y="547"/>
                    </a:lnTo>
                    <a:lnTo>
                      <a:pt x="611" y="557"/>
                    </a:lnTo>
                    <a:lnTo>
                      <a:pt x="604" y="568"/>
                    </a:lnTo>
                    <a:lnTo>
                      <a:pt x="593" y="584"/>
                    </a:lnTo>
                    <a:lnTo>
                      <a:pt x="579" y="584"/>
                    </a:lnTo>
                    <a:lnTo>
                      <a:pt x="577" y="594"/>
                    </a:lnTo>
                    <a:lnTo>
                      <a:pt x="566" y="600"/>
                    </a:lnTo>
                    <a:lnTo>
                      <a:pt x="560" y="596"/>
                    </a:lnTo>
                    <a:lnTo>
                      <a:pt x="551" y="600"/>
                    </a:lnTo>
                    <a:lnTo>
                      <a:pt x="547" y="595"/>
                    </a:lnTo>
                    <a:lnTo>
                      <a:pt x="549" y="584"/>
                    </a:lnTo>
                    <a:lnTo>
                      <a:pt x="540" y="581"/>
                    </a:lnTo>
                    <a:lnTo>
                      <a:pt x="538" y="586"/>
                    </a:lnTo>
                    <a:lnTo>
                      <a:pt x="537" y="608"/>
                    </a:lnTo>
                    <a:lnTo>
                      <a:pt x="507" y="614"/>
                    </a:lnTo>
                    <a:lnTo>
                      <a:pt x="506" y="617"/>
                    </a:lnTo>
                    <a:lnTo>
                      <a:pt x="510" y="623"/>
                    </a:lnTo>
                    <a:lnTo>
                      <a:pt x="510" y="630"/>
                    </a:lnTo>
                    <a:lnTo>
                      <a:pt x="496" y="631"/>
                    </a:lnTo>
                    <a:lnTo>
                      <a:pt x="495" y="641"/>
                    </a:lnTo>
                    <a:lnTo>
                      <a:pt x="500" y="647"/>
                    </a:lnTo>
                    <a:lnTo>
                      <a:pt x="498" y="655"/>
                    </a:lnTo>
                    <a:lnTo>
                      <a:pt x="486" y="655"/>
                    </a:lnTo>
                    <a:lnTo>
                      <a:pt x="488" y="664"/>
                    </a:lnTo>
                    <a:lnTo>
                      <a:pt x="500" y="667"/>
                    </a:lnTo>
                    <a:lnTo>
                      <a:pt x="501" y="681"/>
                    </a:lnTo>
                    <a:lnTo>
                      <a:pt x="488" y="678"/>
                    </a:lnTo>
                    <a:lnTo>
                      <a:pt x="493" y="688"/>
                    </a:lnTo>
                    <a:lnTo>
                      <a:pt x="492" y="695"/>
                    </a:lnTo>
                    <a:lnTo>
                      <a:pt x="487" y="695"/>
                    </a:lnTo>
                    <a:lnTo>
                      <a:pt x="483" y="709"/>
                    </a:lnTo>
                    <a:lnTo>
                      <a:pt x="477" y="707"/>
                    </a:lnTo>
                    <a:lnTo>
                      <a:pt x="472" y="714"/>
                    </a:lnTo>
                    <a:lnTo>
                      <a:pt x="475" y="719"/>
                    </a:lnTo>
                    <a:lnTo>
                      <a:pt x="472" y="732"/>
                    </a:lnTo>
                    <a:lnTo>
                      <a:pt x="479" y="747"/>
                    </a:lnTo>
                    <a:lnTo>
                      <a:pt x="475" y="757"/>
                    </a:lnTo>
                    <a:lnTo>
                      <a:pt x="468" y="761"/>
                    </a:lnTo>
                    <a:lnTo>
                      <a:pt x="469" y="767"/>
                    </a:lnTo>
                    <a:lnTo>
                      <a:pt x="464" y="775"/>
                    </a:lnTo>
                    <a:lnTo>
                      <a:pt x="465" y="781"/>
                    </a:lnTo>
                    <a:lnTo>
                      <a:pt x="454" y="783"/>
                    </a:lnTo>
                    <a:lnTo>
                      <a:pt x="461" y="792"/>
                    </a:lnTo>
                    <a:lnTo>
                      <a:pt x="456" y="8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3" name="Freeform 512"/>
              <p:cNvSpPr/>
              <p:nvPr/>
            </p:nvSpPr>
            <p:spPr bwMode="auto">
              <a:xfrm>
                <a:off x="3032125" y="1919293"/>
                <a:ext cx="11113" cy="7938"/>
              </a:xfrm>
              <a:custGeom>
                <a:avLst/>
                <a:gdLst>
                  <a:gd name="T0" fmla="*/ 7938 w 7"/>
                  <a:gd name="T1" fmla="*/ 0 h 5"/>
                  <a:gd name="T2" fmla="*/ 11113 w 7"/>
                  <a:gd name="T3" fmla="*/ 3175 h 5"/>
                  <a:gd name="T4" fmla="*/ 0 w 7"/>
                  <a:gd name="T5" fmla="*/ 7938 h 5"/>
                  <a:gd name="T6" fmla="*/ 0 w 7"/>
                  <a:gd name="T7" fmla="*/ 0 h 5"/>
                  <a:gd name="T8" fmla="*/ 7938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7" y="2"/>
                    </a:lnTo>
                    <a:lnTo>
                      <a:pt x="0" y="5"/>
                    </a:ln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4" name="Freeform 513"/>
              <p:cNvSpPr/>
              <p:nvPr/>
            </p:nvSpPr>
            <p:spPr bwMode="auto">
              <a:xfrm>
                <a:off x="3068638" y="1987556"/>
                <a:ext cx="19050" cy="14288"/>
              </a:xfrm>
              <a:custGeom>
                <a:avLst/>
                <a:gdLst>
                  <a:gd name="T0" fmla="*/ 0 w 12"/>
                  <a:gd name="T1" fmla="*/ 1588 h 9"/>
                  <a:gd name="T2" fmla="*/ 11113 w 12"/>
                  <a:gd name="T3" fmla="*/ 0 h 9"/>
                  <a:gd name="T4" fmla="*/ 19050 w 12"/>
                  <a:gd name="T5" fmla="*/ 6350 h 9"/>
                  <a:gd name="T6" fmla="*/ 1588 w 12"/>
                  <a:gd name="T7" fmla="*/ 14288 h 9"/>
                  <a:gd name="T8" fmla="*/ 0 w 12"/>
                  <a:gd name="T9" fmla="*/ 158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0" y="1"/>
                    </a:moveTo>
                    <a:lnTo>
                      <a:pt x="7" y="0"/>
                    </a:lnTo>
                    <a:lnTo>
                      <a:pt x="12" y="4"/>
                    </a:lnTo>
                    <a:lnTo>
                      <a:pt x="1" y="9"/>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5" name="Freeform 514"/>
              <p:cNvSpPr/>
              <p:nvPr/>
            </p:nvSpPr>
            <p:spPr bwMode="auto">
              <a:xfrm>
                <a:off x="3095625" y="1985968"/>
                <a:ext cx="11113" cy="9525"/>
              </a:xfrm>
              <a:custGeom>
                <a:avLst/>
                <a:gdLst>
                  <a:gd name="T0" fmla="*/ 0 w 7"/>
                  <a:gd name="T1" fmla="*/ 3175 h 6"/>
                  <a:gd name="T2" fmla="*/ 1588 w 7"/>
                  <a:gd name="T3" fmla="*/ 0 h 6"/>
                  <a:gd name="T4" fmla="*/ 11113 w 7"/>
                  <a:gd name="T5" fmla="*/ 3175 h 6"/>
                  <a:gd name="T6" fmla="*/ 7938 w 7"/>
                  <a:gd name="T7" fmla="*/ 9525 h 6"/>
                  <a:gd name="T8" fmla="*/ 0 w 7"/>
                  <a:gd name="T9" fmla="*/ 317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0" y="2"/>
                    </a:moveTo>
                    <a:lnTo>
                      <a:pt x="1" y="0"/>
                    </a:lnTo>
                    <a:lnTo>
                      <a:pt x="7" y="2"/>
                    </a:lnTo>
                    <a:lnTo>
                      <a:pt x="5"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6" name="Freeform 515"/>
              <p:cNvSpPr/>
              <p:nvPr/>
            </p:nvSpPr>
            <p:spPr bwMode="auto">
              <a:xfrm>
                <a:off x="3046412" y="2032005"/>
                <a:ext cx="71438" cy="42864"/>
              </a:xfrm>
              <a:custGeom>
                <a:avLst/>
                <a:gdLst>
                  <a:gd name="T0" fmla="*/ 11113 w 45"/>
                  <a:gd name="T1" fmla="*/ 0 h 27"/>
                  <a:gd name="T2" fmla="*/ 19050 w 45"/>
                  <a:gd name="T3" fmla="*/ 4763 h 27"/>
                  <a:gd name="T4" fmla="*/ 36513 w 45"/>
                  <a:gd name="T5" fmla="*/ 6350 h 27"/>
                  <a:gd name="T6" fmla="*/ 49213 w 45"/>
                  <a:gd name="T7" fmla="*/ 12700 h 27"/>
                  <a:gd name="T8" fmla="*/ 71438 w 45"/>
                  <a:gd name="T9" fmla="*/ 26988 h 27"/>
                  <a:gd name="T10" fmla="*/ 69850 w 45"/>
                  <a:gd name="T11" fmla="*/ 33338 h 27"/>
                  <a:gd name="T12" fmla="*/ 52388 w 45"/>
                  <a:gd name="T13" fmla="*/ 41275 h 27"/>
                  <a:gd name="T14" fmla="*/ 38100 w 45"/>
                  <a:gd name="T15" fmla="*/ 42863 h 27"/>
                  <a:gd name="T16" fmla="*/ 22225 w 45"/>
                  <a:gd name="T17" fmla="*/ 30163 h 27"/>
                  <a:gd name="T18" fmla="*/ 6350 w 45"/>
                  <a:gd name="T19" fmla="*/ 33338 h 27"/>
                  <a:gd name="T20" fmla="*/ 0 w 45"/>
                  <a:gd name="T21" fmla="*/ 22225 h 27"/>
                  <a:gd name="T22" fmla="*/ 7938 w 45"/>
                  <a:gd name="T23" fmla="*/ 15875 h 27"/>
                  <a:gd name="T24" fmla="*/ 1588 w 45"/>
                  <a:gd name="T25" fmla="*/ 12700 h 27"/>
                  <a:gd name="T26" fmla="*/ 11113 w 45"/>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27">
                    <a:moveTo>
                      <a:pt x="7" y="0"/>
                    </a:moveTo>
                    <a:lnTo>
                      <a:pt x="12" y="3"/>
                    </a:lnTo>
                    <a:lnTo>
                      <a:pt x="23" y="4"/>
                    </a:lnTo>
                    <a:lnTo>
                      <a:pt x="31" y="8"/>
                    </a:lnTo>
                    <a:lnTo>
                      <a:pt x="45" y="17"/>
                    </a:lnTo>
                    <a:lnTo>
                      <a:pt x="44" y="21"/>
                    </a:lnTo>
                    <a:lnTo>
                      <a:pt x="33" y="26"/>
                    </a:lnTo>
                    <a:lnTo>
                      <a:pt x="24" y="27"/>
                    </a:lnTo>
                    <a:lnTo>
                      <a:pt x="14" y="19"/>
                    </a:lnTo>
                    <a:lnTo>
                      <a:pt x="4" y="21"/>
                    </a:lnTo>
                    <a:lnTo>
                      <a:pt x="0" y="14"/>
                    </a:lnTo>
                    <a:lnTo>
                      <a:pt x="5" y="10"/>
                    </a:lnTo>
                    <a:lnTo>
                      <a:pt x="1" y="8"/>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7" name="Freeform 516"/>
              <p:cNvSpPr/>
              <p:nvPr/>
            </p:nvSpPr>
            <p:spPr bwMode="auto">
              <a:xfrm>
                <a:off x="2646362" y="1687518"/>
                <a:ext cx="20638" cy="4763"/>
              </a:xfrm>
              <a:custGeom>
                <a:avLst/>
                <a:gdLst>
                  <a:gd name="T0" fmla="*/ 6350 w 13"/>
                  <a:gd name="T1" fmla="*/ 4763 h 3"/>
                  <a:gd name="T2" fmla="*/ 0 w 13"/>
                  <a:gd name="T3" fmla="*/ 3175 h 3"/>
                  <a:gd name="T4" fmla="*/ 6350 w 13"/>
                  <a:gd name="T5" fmla="*/ 0 h 3"/>
                  <a:gd name="T6" fmla="*/ 20638 w 13"/>
                  <a:gd name="T7" fmla="*/ 3175 h 3"/>
                  <a:gd name="T8" fmla="*/ 20638 w 13"/>
                  <a:gd name="T9" fmla="*/ 4763 h 3"/>
                  <a:gd name="T10" fmla="*/ 6350 w 13"/>
                  <a:gd name="T11" fmla="*/ 476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3">
                    <a:moveTo>
                      <a:pt x="4" y="3"/>
                    </a:moveTo>
                    <a:lnTo>
                      <a:pt x="0" y="2"/>
                    </a:lnTo>
                    <a:lnTo>
                      <a:pt x="4" y="0"/>
                    </a:lnTo>
                    <a:lnTo>
                      <a:pt x="13" y="2"/>
                    </a:lnTo>
                    <a:lnTo>
                      <a:pt x="13" y="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8" name="Freeform 517"/>
              <p:cNvSpPr/>
              <p:nvPr/>
            </p:nvSpPr>
            <p:spPr bwMode="auto">
              <a:xfrm>
                <a:off x="2619375" y="1690693"/>
                <a:ext cx="20638" cy="4763"/>
              </a:xfrm>
              <a:custGeom>
                <a:avLst/>
                <a:gdLst>
                  <a:gd name="T0" fmla="*/ 0 w 13"/>
                  <a:gd name="T1" fmla="*/ 1588 h 3"/>
                  <a:gd name="T2" fmla="*/ 7938 w 13"/>
                  <a:gd name="T3" fmla="*/ 0 h 3"/>
                  <a:gd name="T4" fmla="*/ 15875 w 13"/>
                  <a:gd name="T5" fmla="*/ 0 h 3"/>
                  <a:gd name="T6" fmla="*/ 20638 w 13"/>
                  <a:gd name="T7" fmla="*/ 3175 h 3"/>
                  <a:gd name="T8" fmla="*/ 11113 w 13"/>
                  <a:gd name="T9" fmla="*/ 4763 h 3"/>
                  <a:gd name="T10" fmla="*/ 0 w 13"/>
                  <a:gd name="T11" fmla="*/ 1588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3">
                    <a:moveTo>
                      <a:pt x="0" y="1"/>
                    </a:moveTo>
                    <a:lnTo>
                      <a:pt x="5" y="0"/>
                    </a:lnTo>
                    <a:lnTo>
                      <a:pt x="10" y="0"/>
                    </a:lnTo>
                    <a:lnTo>
                      <a:pt x="13" y="2"/>
                    </a:lnTo>
                    <a:lnTo>
                      <a:pt x="7" y="3"/>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09" name="Freeform 518"/>
              <p:cNvSpPr/>
              <p:nvPr/>
            </p:nvSpPr>
            <p:spPr bwMode="auto">
              <a:xfrm>
                <a:off x="3073400" y="1387479"/>
                <a:ext cx="50800" cy="26988"/>
              </a:xfrm>
              <a:custGeom>
                <a:avLst/>
                <a:gdLst>
                  <a:gd name="T0" fmla="*/ 1588 w 32"/>
                  <a:gd name="T1" fmla="*/ 12700 h 17"/>
                  <a:gd name="T2" fmla="*/ 0 w 32"/>
                  <a:gd name="T3" fmla="*/ 4763 h 17"/>
                  <a:gd name="T4" fmla="*/ 7938 w 32"/>
                  <a:gd name="T5" fmla="*/ 0 h 17"/>
                  <a:gd name="T6" fmla="*/ 30163 w 32"/>
                  <a:gd name="T7" fmla="*/ 6350 h 17"/>
                  <a:gd name="T8" fmla="*/ 28575 w 32"/>
                  <a:gd name="T9" fmla="*/ 11113 h 17"/>
                  <a:gd name="T10" fmla="*/ 39688 w 32"/>
                  <a:gd name="T11" fmla="*/ 14288 h 17"/>
                  <a:gd name="T12" fmla="*/ 50800 w 32"/>
                  <a:gd name="T13" fmla="*/ 26988 h 17"/>
                  <a:gd name="T14" fmla="*/ 28575 w 32"/>
                  <a:gd name="T15" fmla="*/ 25400 h 17"/>
                  <a:gd name="T16" fmla="*/ 1588 w 32"/>
                  <a:gd name="T17" fmla="*/ 1270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17">
                    <a:moveTo>
                      <a:pt x="1" y="8"/>
                    </a:moveTo>
                    <a:lnTo>
                      <a:pt x="0" y="3"/>
                    </a:lnTo>
                    <a:lnTo>
                      <a:pt x="5" y="0"/>
                    </a:lnTo>
                    <a:lnTo>
                      <a:pt x="19" y="4"/>
                    </a:lnTo>
                    <a:lnTo>
                      <a:pt x="18" y="7"/>
                    </a:lnTo>
                    <a:lnTo>
                      <a:pt x="25" y="9"/>
                    </a:lnTo>
                    <a:lnTo>
                      <a:pt x="32" y="17"/>
                    </a:lnTo>
                    <a:lnTo>
                      <a:pt x="18" y="16"/>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0" name="Freeform 519"/>
              <p:cNvSpPr/>
              <p:nvPr/>
            </p:nvSpPr>
            <p:spPr bwMode="auto">
              <a:xfrm>
                <a:off x="3182937" y="1368429"/>
                <a:ext cx="17463" cy="11113"/>
              </a:xfrm>
              <a:custGeom>
                <a:avLst/>
                <a:gdLst>
                  <a:gd name="T0" fmla="*/ 0 w 11"/>
                  <a:gd name="T1" fmla="*/ 1588 h 7"/>
                  <a:gd name="T2" fmla="*/ 7938 w 11"/>
                  <a:gd name="T3" fmla="*/ 7938 h 7"/>
                  <a:gd name="T4" fmla="*/ 9525 w 11"/>
                  <a:gd name="T5" fmla="*/ 11113 h 7"/>
                  <a:gd name="T6" fmla="*/ 17463 w 11"/>
                  <a:gd name="T7" fmla="*/ 11113 h 7"/>
                  <a:gd name="T8" fmla="*/ 15875 w 11"/>
                  <a:gd name="T9" fmla="*/ 7938 h 7"/>
                  <a:gd name="T10" fmla="*/ 4763 w 11"/>
                  <a:gd name="T11" fmla="*/ 0 h 7"/>
                  <a:gd name="T12" fmla="*/ 0 w 11"/>
                  <a:gd name="T13" fmla="*/ 1588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7">
                    <a:moveTo>
                      <a:pt x="0" y="1"/>
                    </a:moveTo>
                    <a:lnTo>
                      <a:pt x="5" y="5"/>
                    </a:lnTo>
                    <a:lnTo>
                      <a:pt x="6" y="7"/>
                    </a:lnTo>
                    <a:lnTo>
                      <a:pt x="11" y="7"/>
                    </a:lnTo>
                    <a:lnTo>
                      <a:pt x="10" y="5"/>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1" name="Freeform 520"/>
              <p:cNvSpPr/>
              <p:nvPr/>
            </p:nvSpPr>
            <p:spPr bwMode="auto">
              <a:xfrm>
                <a:off x="3208337" y="1357317"/>
                <a:ext cx="77788" cy="47625"/>
              </a:xfrm>
              <a:custGeom>
                <a:avLst/>
                <a:gdLst>
                  <a:gd name="T0" fmla="*/ 0 w 49"/>
                  <a:gd name="T1" fmla="*/ 4763 h 30"/>
                  <a:gd name="T2" fmla="*/ 14288 w 49"/>
                  <a:gd name="T3" fmla="*/ 20638 h 30"/>
                  <a:gd name="T4" fmla="*/ 46038 w 49"/>
                  <a:gd name="T5" fmla="*/ 36513 h 30"/>
                  <a:gd name="T6" fmla="*/ 52388 w 49"/>
                  <a:gd name="T7" fmla="*/ 42863 h 30"/>
                  <a:gd name="T8" fmla="*/ 52388 w 49"/>
                  <a:gd name="T9" fmla="*/ 47625 h 30"/>
                  <a:gd name="T10" fmla="*/ 63500 w 49"/>
                  <a:gd name="T11" fmla="*/ 47625 h 30"/>
                  <a:gd name="T12" fmla="*/ 60325 w 49"/>
                  <a:gd name="T13" fmla="*/ 34925 h 30"/>
                  <a:gd name="T14" fmla="*/ 77788 w 49"/>
                  <a:gd name="T15" fmla="*/ 26988 h 30"/>
                  <a:gd name="T16" fmla="*/ 34925 w 49"/>
                  <a:gd name="T17" fmla="*/ 0 h 30"/>
                  <a:gd name="T18" fmla="*/ 0 w 49"/>
                  <a:gd name="T19" fmla="*/ 476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30">
                    <a:moveTo>
                      <a:pt x="0" y="3"/>
                    </a:moveTo>
                    <a:lnTo>
                      <a:pt x="9" y="13"/>
                    </a:lnTo>
                    <a:lnTo>
                      <a:pt x="29" y="23"/>
                    </a:lnTo>
                    <a:lnTo>
                      <a:pt x="33" y="27"/>
                    </a:lnTo>
                    <a:lnTo>
                      <a:pt x="33" y="30"/>
                    </a:lnTo>
                    <a:lnTo>
                      <a:pt x="40" y="30"/>
                    </a:lnTo>
                    <a:lnTo>
                      <a:pt x="38" y="22"/>
                    </a:lnTo>
                    <a:lnTo>
                      <a:pt x="49" y="17"/>
                    </a:lnTo>
                    <a:lnTo>
                      <a:pt x="2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2" name="Freeform 521"/>
              <p:cNvSpPr/>
              <p:nvPr/>
            </p:nvSpPr>
            <p:spPr bwMode="auto">
              <a:xfrm>
                <a:off x="3187700" y="1341442"/>
                <a:ext cx="28575" cy="7938"/>
              </a:xfrm>
              <a:custGeom>
                <a:avLst/>
                <a:gdLst>
                  <a:gd name="T0" fmla="*/ 17463 w 18"/>
                  <a:gd name="T1" fmla="*/ 0 h 5"/>
                  <a:gd name="T2" fmla="*/ 28575 w 18"/>
                  <a:gd name="T3" fmla="*/ 6350 h 5"/>
                  <a:gd name="T4" fmla="*/ 12700 w 18"/>
                  <a:gd name="T5" fmla="*/ 7938 h 5"/>
                  <a:gd name="T6" fmla="*/ 0 w 18"/>
                  <a:gd name="T7" fmla="*/ 6350 h 5"/>
                  <a:gd name="T8" fmla="*/ 3175 w 18"/>
                  <a:gd name="T9" fmla="*/ 1588 h 5"/>
                  <a:gd name="T10" fmla="*/ 17463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1" y="0"/>
                    </a:moveTo>
                    <a:lnTo>
                      <a:pt x="18" y="4"/>
                    </a:lnTo>
                    <a:lnTo>
                      <a:pt x="8" y="5"/>
                    </a:lnTo>
                    <a:lnTo>
                      <a:pt x="0" y="4"/>
                    </a:lnTo>
                    <a:lnTo>
                      <a:pt x="2" y="1"/>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3" name="Freeform 522"/>
              <p:cNvSpPr/>
              <p:nvPr/>
            </p:nvSpPr>
            <p:spPr bwMode="auto">
              <a:xfrm>
                <a:off x="3227387" y="1327154"/>
                <a:ext cx="39688" cy="19050"/>
              </a:xfrm>
              <a:custGeom>
                <a:avLst/>
                <a:gdLst>
                  <a:gd name="T0" fmla="*/ 15875 w 25"/>
                  <a:gd name="T1" fmla="*/ 0 h 12"/>
                  <a:gd name="T2" fmla="*/ 30163 w 25"/>
                  <a:gd name="T3" fmla="*/ 4763 h 12"/>
                  <a:gd name="T4" fmla="*/ 38100 w 25"/>
                  <a:gd name="T5" fmla="*/ 9525 h 12"/>
                  <a:gd name="T6" fmla="*/ 39688 w 25"/>
                  <a:gd name="T7" fmla="*/ 15875 h 12"/>
                  <a:gd name="T8" fmla="*/ 15875 w 25"/>
                  <a:gd name="T9" fmla="*/ 19050 h 12"/>
                  <a:gd name="T10" fmla="*/ 3175 w 25"/>
                  <a:gd name="T11" fmla="*/ 14288 h 12"/>
                  <a:gd name="T12" fmla="*/ 0 w 25"/>
                  <a:gd name="T13" fmla="*/ 9525 h 12"/>
                  <a:gd name="T14" fmla="*/ 7938 w 25"/>
                  <a:gd name="T15" fmla="*/ 9525 h 12"/>
                  <a:gd name="T16" fmla="*/ 7938 w 25"/>
                  <a:gd name="T17" fmla="*/ 1588 h 12"/>
                  <a:gd name="T18" fmla="*/ 15875 w 25"/>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10" y="0"/>
                    </a:moveTo>
                    <a:lnTo>
                      <a:pt x="19" y="3"/>
                    </a:lnTo>
                    <a:lnTo>
                      <a:pt x="24" y="6"/>
                    </a:lnTo>
                    <a:lnTo>
                      <a:pt x="25" y="10"/>
                    </a:lnTo>
                    <a:lnTo>
                      <a:pt x="10" y="12"/>
                    </a:lnTo>
                    <a:lnTo>
                      <a:pt x="2" y="9"/>
                    </a:lnTo>
                    <a:lnTo>
                      <a:pt x="0" y="6"/>
                    </a:lnTo>
                    <a:lnTo>
                      <a:pt x="5" y="6"/>
                    </a:lnTo>
                    <a:lnTo>
                      <a:pt x="5" y="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4" name="Freeform 523"/>
              <p:cNvSpPr/>
              <p:nvPr/>
            </p:nvSpPr>
            <p:spPr bwMode="auto">
              <a:xfrm>
                <a:off x="3379787" y="1300167"/>
                <a:ext cx="46038" cy="20638"/>
              </a:xfrm>
              <a:custGeom>
                <a:avLst/>
                <a:gdLst>
                  <a:gd name="T0" fmla="*/ 0 w 29"/>
                  <a:gd name="T1" fmla="*/ 0 h 13"/>
                  <a:gd name="T2" fmla="*/ 9525 w 29"/>
                  <a:gd name="T3" fmla="*/ 0 h 13"/>
                  <a:gd name="T4" fmla="*/ 46038 w 29"/>
                  <a:gd name="T5" fmla="*/ 17463 h 13"/>
                  <a:gd name="T6" fmla="*/ 36513 w 29"/>
                  <a:gd name="T7" fmla="*/ 20638 h 13"/>
                  <a:gd name="T8" fmla="*/ 12700 w 29"/>
                  <a:gd name="T9" fmla="*/ 11113 h 13"/>
                  <a:gd name="T10" fmla="*/ 3175 w 29"/>
                  <a:gd name="T11" fmla="*/ 9525 h 13"/>
                  <a:gd name="T12" fmla="*/ 0 w 29"/>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3">
                    <a:moveTo>
                      <a:pt x="0" y="0"/>
                    </a:moveTo>
                    <a:lnTo>
                      <a:pt x="6" y="0"/>
                    </a:lnTo>
                    <a:lnTo>
                      <a:pt x="29" y="11"/>
                    </a:lnTo>
                    <a:lnTo>
                      <a:pt x="23" y="13"/>
                    </a:lnTo>
                    <a:lnTo>
                      <a:pt x="8" y="7"/>
                    </a:lnTo>
                    <a:lnTo>
                      <a:pt x="2"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5" name="Freeform 524"/>
              <p:cNvSpPr/>
              <p:nvPr/>
            </p:nvSpPr>
            <p:spPr bwMode="auto">
              <a:xfrm>
                <a:off x="3386137" y="1317629"/>
                <a:ext cx="25400" cy="11113"/>
              </a:xfrm>
              <a:custGeom>
                <a:avLst/>
                <a:gdLst>
                  <a:gd name="T0" fmla="*/ 0 w 16"/>
                  <a:gd name="T1" fmla="*/ 0 h 7"/>
                  <a:gd name="T2" fmla="*/ 17463 w 16"/>
                  <a:gd name="T3" fmla="*/ 3175 h 7"/>
                  <a:gd name="T4" fmla="*/ 25400 w 16"/>
                  <a:gd name="T5" fmla="*/ 7938 h 7"/>
                  <a:gd name="T6" fmla="*/ 19050 w 16"/>
                  <a:gd name="T7" fmla="*/ 11113 h 7"/>
                  <a:gd name="T8" fmla="*/ 11113 w 16"/>
                  <a:gd name="T9" fmla="*/ 7938 h 7"/>
                  <a:gd name="T10" fmla="*/ 0 w 1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7">
                    <a:moveTo>
                      <a:pt x="0" y="0"/>
                    </a:moveTo>
                    <a:lnTo>
                      <a:pt x="11" y="2"/>
                    </a:lnTo>
                    <a:lnTo>
                      <a:pt x="16" y="5"/>
                    </a:lnTo>
                    <a:lnTo>
                      <a:pt x="12" y="7"/>
                    </a:lnTo>
                    <a:lnTo>
                      <a:pt x="7"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6" name="Freeform 525"/>
              <p:cNvSpPr/>
              <p:nvPr/>
            </p:nvSpPr>
            <p:spPr bwMode="auto">
              <a:xfrm>
                <a:off x="3367087" y="1317629"/>
                <a:ext cx="25400" cy="11113"/>
              </a:xfrm>
              <a:custGeom>
                <a:avLst/>
                <a:gdLst>
                  <a:gd name="T0" fmla="*/ 4763 w 16"/>
                  <a:gd name="T1" fmla="*/ 0 h 7"/>
                  <a:gd name="T2" fmla="*/ 15875 w 16"/>
                  <a:gd name="T3" fmla="*/ 7938 h 7"/>
                  <a:gd name="T4" fmla="*/ 25400 w 16"/>
                  <a:gd name="T5" fmla="*/ 11113 h 7"/>
                  <a:gd name="T6" fmla="*/ 15875 w 16"/>
                  <a:gd name="T7" fmla="*/ 9525 h 7"/>
                  <a:gd name="T8" fmla="*/ 0 w 16"/>
                  <a:gd name="T9" fmla="*/ 0 h 7"/>
                  <a:gd name="T10" fmla="*/ 4763 w 1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7">
                    <a:moveTo>
                      <a:pt x="3" y="0"/>
                    </a:moveTo>
                    <a:lnTo>
                      <a:pt x="10" y="5"/>
                    </a:lnTo>
                    <a:lnTo>
                      <a:pt x="16" y="7"/>
                    </a:lnTo>
                    <a:lnTo>
                      <a:pt x="10" y="6"/>
                    </a:lnTo>
                    <a:lnTo>
                      <a:pt x="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7" name="Freeform 526"/>
              <p:cNvSpPr/>
              <p:nvPr/>
            </p:nvSpPr>
            <p:spPr bwMode="auto">
              <a:xfrm>
                <a:off x="3403600" y="1295404"/>
                <a:ext cx="12700" cy="7938"/>
              </a:xfrm>
              <a:custGeom>
                <a:avLst/>
                <a:gdLst>
                  <a:gd name="T0" fmla="*/ 0 w 8"/>
                  <a:gd name="T1" fmla="*/ 1588 h 5"/>
                  <a:gd name="T2" fmla="*/ 4763 w 8"/>
                  <a:gd name="T3" fmla="*/ 0 h 5"/>
                  <a:gd name="T4" fmla="*/ 12700 w 8"/>
                  <a:gd name="T5" fmla="*/ 1588 h 5"/>
                  <a:gd name="T6" fmla="*/ 4763 w 8"/>
                  <a:gd name="T7" fmla="*/ 7938 h 5"/>
                  <a:gd name="T8" fmla="*/ 0 w 8"/>
                  <a:gd name="T9" fmla="*/ 3175 h 5"/>
                  <a:gd name="T10" fmla="*/ 0 w 8"/>
                  <a:gd name="T11" fmla="*/ 158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1"/>
                    </a:moveTo>
                    <a:lnTo>
                      <a:pt x="3" y="0"/>
                    </a:lnTo>
                    <a:lnTo>
                      <a:pt x="8" y="1"/>
                    </a:lnTo>
                    <a:lnTo>
                      <a:pt x="3" y="5"/>
                    </a:lnTo>
                    <a:lnTo>
                      <a:pt x="0" y="2"/>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8" name="Freeform 527"/>
              <p:cNvSpPr/>
              <p:nvPr/>
            </p:nvSpPr>
            <p:spPr bwMode="auto">
              <a:xfrm>
                <a:off x="3883025" y="1400179"/>
                <a:ext cx="30163" cy="20638"/>
              </a:xfrm>
              <a:custGeom>
                <a:avLst/>
                <a:gdLst>
                  <a:gd name="T0" fmla="*/ 7938 w 19"/>
                  <a:gd name="T1" fmla="*/ 0 h 13"/>
                  <a:gd name="T2" fmla="*/ 15875 w 19"/>
                  <a:gd name="T3" fmla="*/ 4763 h 13"/>
                  <a:gd name="T4" fmla="*/ 30163 w 19"/>
                  <a:gd name="T5" fmla="*/ 15875 h 13"/>
                  <a:gd name="T6" fmla="*/ 25400 w 19"/>
                  <a:gd name="T7" fmla="*/ 20638 h 13"/>
                  <a:gd name="T8" fmla="*/ 7938 w 19"/>
                  <a:gd name="T9" fmla="*/ 12700 h 13"/>
                  <a:gd name="T10" fmla="*/ 0 w 19"/>
                  <a:gd name="T11" fmla="*/ 1588 h 13"/>
                  <a:gd name="T12" fmla="*/ 7938 w 19"/>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3">
                    <a:moveTo>
                      <a:pt x="5" y="0"/>
                    </a:moveTo>
                    <a:lnTo>
                      <a:pt x="10" y="3"/>
                    </a:lnTo>
                    <a:lnTo>
                      <a:pt x="19" y="10"/>
                    </a:lnTo>
                    <a:lnTo>
                      <a:pt x="16" y="13"/>
                    </a:lnTo>
                    <a:lnTo>
                      <a:pt x="5" y="8"/>
                    </a:lnTo>
                    <a:lnTo>
                      <a:pt x="0" y="1"/>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19" name="Freeform 528"/>
              <p:cNvSpPr/>
              <p:nvPr/>
            </p:nvSpPr>
            <p:spPr bwMode="auto">
              <a:xfrm>
                <a:off x="3910012" y="1395417"/>
                <a:ext cx="17463" cy="19050"/>
              </a:xfrm>
              <a:custGeom>
                <a:avLst/>
                <a:gdLst>
                  <a:gd name="T0" fmla="*/ 0 w 11"/>
                  <a:gd name="T1" fmla="*/ 0 h 12"/>
                  <a:gd name="T2" fmla="*/ 4763 w 11"/>
                  <a:gd name="T3" fmla="*/ 9525 h 12"/>
                  <a:gd name="T4" fmla="*/ 17463 w 11"/>
                  <a:gd name="T5" fmla="*/ 19050 h 12"/>
                  <a:gd name="T6" fmla="*/ 12700 w 11"/>
                  <a:gd name="T7" fmla="*/ 0 h 12"/>
                  <a:gd name="T8" fmla="*/ 0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0" y="0"/>
                    </a:moveTo>
                    <a:lnTo>
                      <a:pt x="3" y="6"/>
                    </a:lnTo>
                    <a:lnTo>
                      <a:pt x="11" y="12"/>
                    </a:lnTo>
                    <a:lnTo>
                      <a:pt x="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0" name="Freeform 529"/>
              <p:cNvSpPr/>
              <p:nvPr/>
            </p:nvSpPr>
            <p:spPr bwMode="auto">
              <a:xfrm>
                <a:off x="3921125" y="1427167"/>
                <a:ext cx="25400" cy="9525"/>
              </a:xfrm>
              <a:custGeom>
                <a:avLst/>
                <a:gdLst>
                  <a:gd name="T0" fmla="*/ 0 w 16"/>
                  <a:gd name="T1" fmla="*/ 0 h 6"/>
                  <a:gd name="T2" fmla="*/ 15875 w 16"/>
                  <a:gd name="T3" fmla="*/ 3175 h 6"/>
                  <a:gd name="T4" fmla="*/ 25400 w 16"/>
                  <a:gd name="T5" fmla="*/ 7938 h 6"/>
                  <a:gd name="T6" fmla="*/ 14288 w 16"/>
                  <a:gd name="T7" fmla="*/ 9525 h 6"/>
                  <a:gd name="T8" fmla="*/ 0 w 1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6">
                    <a:moveTo>
                      <a:pt x="0" y="0"/>
                    </a:moveTo>
                    <a:lnTo>
                      <a:pt x="10" y="2"/>
                    </a:lnTo>
                    <a:lnTo>
                      <a:pt x="16" y="5"/>
                    </a:lnTo>
                    <a:lnTo>
                      <a:pt x="9"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1" name="Freeform 530"/>
              <p:cNvSpPr/>
              <p:nvPr/>
            </p:nvSpPr>
            <p:spPr bwMode="auto">
              <a:xfrm>
                <a:off x="3957636" y="1598617"/>
                <a:ext cx="11113" cy="6350"/>
              </a:xfrm>
              <a:custGeom>
                <a:avLst/>
                <a:gdLst>
                  <a:gd name="T0" fmla="*/ 1588 w 7"/>
                  <a:gd name="T1" fmla="*/ 0 h 4"/>
                  <a:gd name="T2" fmla="*/ 0 w 7"/>
                  <a:gd name="T3" fmla="*/ 6350 h 4"/>
                  <a:gd name="T4" fmla="*/ 7938 w 7"/>
                  <a:gd name="T5" fmla="*/ 6350 h 4"/>
                  <a:gd name="T6" fmla="*/ 11113 w 7"/>
                  <a:gd name="T7" fmla="*/ 0 h 4"/>
                  <a:gd name="T8" fmla="*/ 1588 w 7"/>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1" y="0"/>
                    </a:moveTo>
                    <a:lnTo>
                      <a:pt x="0" y="4"/>
                    </a:lnTo>
                    <a:lnTo>
                      <a:pt x="5" y="4"/>
                    </a:lnTo>
                    <a:lnTo>
                      <a:pt x="7"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2" name="Freeform 531"/>
              <p:cNvSpPr/>
              <p:nvPr/>
            </p:nvSpPr>
            <p:spPr bwMode="auto">
              <a:xfrm>
                <a:off x="3935412" y="1614493"/>
                <a:ext cx="25400" cy="14288"/>
              </a:xfrm>
              <a:custGeom>
                <a:avLst/>
                <a:gdLst>
                  <a:gd name="T0" fmla="*/ 15875 w 16"/>
                  <a:gd name="T1" fmla="*/ 3175 h 9"/>
                  <a:gd name="T2" fmla="*/ 11113 w 16"/>
                  <a:gd name="T3" fmla="*/ 7938 h 9"/>
                  <a:gd name="T4" fmla="*/ 0 w 16"/>
                  <a:gd name="T5" fmla="*/ 14288 h 9"/>
                  <a:gd name="T6" fmla="*/ 11113 w 16"/>
                  <a:gd name="T7" fmla="*/ 14288 h 9"/>
                  <a:gd name="T8" fmla="*/ 23813 w 16"/>
                  <a:gd name="T9" fmla="*/ 7938 h 9"/>
                  <a:gd name="T10" fmla="*/ 25400 w 16"/>
                  <a:gd name="T11" fmla="*/ 0 h 9"/>
                  <a:gd name="T12" fmla="*/ 15875 w 16"/>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10" y="2"/>
                    </a:moveTo>
                    <a:lnTo>
                      <a:pt x="7" y="5"/>
                    </a:lnTo>
                    <a:lnTo>
                      <a:pt x="0" y="9"/>
                    </a:lnTo>
                    <a:lnTo>
                      <a:pt x="7" y="9"/>
                    </a:lnTo>
                    <a:lnTo>
                      <a:pt x="15" y="5"/>
                    </a:lnTo>
                    <a:lnTo>
                      <a:pt x="16" y="0"/>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3" name="Freeform 532"/>
              <p:cNvSpPr/>
              <p:nvPr/>
            </p:nvSpPr>
            <p:spPr bwMode="auto">
              <a:xfrm>
                <a:off x="3949700" y="1668468"/>
                <a:ext cx="17463" cy="9525"/>
              </a:xfrm>
              <a:custGeom>
                <a:avLst/>
                <a:gdLst>
                  <a:gd name="T0" fmla="*/ 11113 w 11"/>
                  <a:gd name="T1" fmla="*/ 0 h 6"/>
                  <a:gd name="T2" fmla="*/ 0 w 11"/>
                  <a:gd name="T3" fmla="*/ 9525 h 6"/>
                  <a:gd name="T4" fmla="*/ 9525 w 11"/>
                  <a:gd name="T5" fmla="*/ 9525 h 6"/>
                  <a:gd name="T6" fmla="*/ 17463 w 11"/>
                  <a:gd name="T7" fmla="*/ 0 h 6"/>
                  <a:gd name="T8" fmla="*/ 11113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7" y="0"/>
                    </a:moveTo>
                    <a:lnTo>
                      <a:pt x="0" y="6"/>
                    </a:lnTo>
                    <a:lnTo>
                      <a:pt x="6" y="6"/>
                    </a:lnTo>
                    <a:lnTo>
                      <a:pt x="11"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4" name="Freeform 533"/>
              <p:cNvSpPr/>
              <p:nvPr/>
            </p:nvSpPr>
            <p:spPr bwMode="auto">
              <a:xfrm>
                <a:off x="3929062" y="1722443"/>
                <a:ext cx="15875" cy="36514"/>
              </a:xfrm>
              <a:custGeom>
                <a:avLst/>
                <a:gdLst>
                  <a:gd name="T0" fmla="*/ 3175 w 10"/>
                  <a:gd name="T1" fmla="*/ 0 h 23"/>
                  <a:gd name="T2" fmla="*/ 0 w 10"/>
                  <a:gd name="T3" fmla="*/ 7938 h 23"/>
                  <a:gd name="T4" fmla="*/ 1588 w 10"/>
                  <a:gd name="T5" fmla="*/ 34925 h 23"/>
                  <a:gd name="T6" fmla="*/ 9525 w 10"/>
                  <a:gd name="T7" fmla="*/ 36513 h 23"/>
                  <a:gd name="T8" fmla="*/ 9525 w 10"/>
                  <a:gd name="T9" fmla="*/ 14288 h 23"/>
                  <a:gd name="T10" fmla="*/ 15875 w 10"/>
                  <a:gd name="T11" fmla="*/ 1588 h 23"/>
                  <a:gd name="T12" fmla="*/ 3175 w 10"/>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2" y="0"/>
                    </a:moveTo>
                    <a:lnTo>
                      <a:pt x="0" y="5"/>
                    </a:lnTo>
                    <a:lnTo>
                      <a:pt x="1" y="22"/>
                    </a:lnTo>
                    <a:lnTo>
                      <a:pt x="6" y="23"/>
                    </a:lnTo>
                    <a:lnTo>
                      <a:pt x="6" y="9"/>
                    </a:lnTo>
                    <a:lnTo>
                      <a:pt x="10"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5" name="Freeform 534"/>
              <p:cNvSpPr/>
              <p:nvPr/>
            </p:nvSpPr>
            <p:spPr bwMode="auto">
              <a:xfrm>
                <a:off x="3932236" y="1782768"/>
                <a:ext cx="42863" cy="19050"/>
              </a:xfrm>
              <a:custGeom>
                <a:avLst/>
                <a:gdLst>
                  <a:gd name="T0" fmla="*/ 20638 w 27"/>
                  <a:gd name="T1" fmla="*/ 0 h 12"/>
                  <a:gd name="T2" fmla="*/ 3175 w 27"/>
                  <a:gd name="T3" fmla="*/ 3175 h 12"/>
                  <a:gd name="T4" fmla="*/ 0 w 27"/>
                  <a:gd name="T5" fmla="*/ 7938 h 12"/>
                  <a:gd name="T6" fmla="*/ 12700 w 27"/>
                  <a:gd name="T7" fmla="*/ 15875 h 12"/>
                  <a:gd name="T8" fmla="*/ 28575 w 27"/>
                  <a:gd name="T9" fmla="*/ 15875 h 12"/>
                  <a:gd name="T10" fmla="*/ 42863 w 27"/>
                  <a:gd name="T11" fmla="*/ 19050 h 12"/>
                  <a:gd name="T12" fmla="*/ 41275 w 27"/>
                  <a:gd name="T13" fmla="*/ 12700 h 12"/>
                  <a:gd name="T14" fmla="*/ 26988 w 27"/>
                  <a:gd name="T15" fmla="*/ 11113 h 12"/>
                  <a:gd name="T16" fmla="*/ 20638 w 2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2">
                    <a:moveTo>
                      <a:pt x="13" y="0"/>
                    </a:moveTo>
                    <a:lnTo>
                      <a:pt x="2" y="2"/>
                    </a:lnTo>
                    <a:lnTo>
                      <a:pt x="0" y="5"/>
                    </a:lnTo>
                    <a:lnTo>
                      <a:pt x="8" y="10"/>
                    </a:lnTo>
                    <a:lnTo>
                      <a:pt x="18" y="10"/>
                    </a:lnTo>
                    <a:lnTo>
                      <a:pt x="27" y="12"/>
                    </a:lnTo>
                    <a:lnTo>
                      <a:pt x="26" y="8"/>
                    </a:lnTo>
                    <a:lnTo>
                      <a:pt x="17" y="7"/>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6" name="Freeform 535"/>
              <p:cNvSpPr/>
              <p:nvPr/>
            </p:nvSpPr>
            <p:spPr bwMode="auto">
              <a:xfrm>
                <a:off x="3898899" y="1798643"/>
                <a:ext cx="17463" cy="19050"/>
              </a:xfrm>
              <a:custGeom>
                <a:avLst/>
                <a:gdLst>
                  <a:gd name="T0" fmla="*/ 7938 w 11"/>
                  <a:gd name="T1" fmla="*/ 0 h 12"/>
                  <a:gd name="T2" fmla="*/ 0 w 11"/>
                  <a:gd name="T3" fmla="*/ 9525 h 12"/>
                  <a:gd name="T4" fmla="*/ 3175 w 11"/>
                  <a:gd name="T5" fmla="*/ 14288 h 12"/>
                  <a:gd name="T6" fmla="*/ 11113 w 11"/>
                  <a:gd name="T7" fmla="*/ 19050 h 12"/>
                  <a:gd name="T8" fmla="*/ 17463 w 11"/>
                  <a:gd name="T9" fmla="*/ 17463 h 12"/>
                  <a:gd name="T10" fmla="*/ 17463 w 11"/>
                  <a:gd name="T11" fmla="*/ 9525 h 12"/>
                  <a:gd name="T12" fmla="*/ 7938 w 1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2">
                    <a:moveTo>
                      <a:pt x="5" y="0"/>
                    </a:moveTo>
                    <a:lnTo>
                      <a:pt x="0" y="6"/>
                    </a:lnTo>
                    <a:lnTo>
                      <a:pt x="2" y="9"/>
                    </a:lnTo>
                    <a:lnTo>
                      <a:pt x="7" y="12"/>
                    </a:lnTo>
                    <a:lnTo>
                      <a:pt x="11" y="11"/>
                    </a:lnTo>
                    <a:lnTo>
                      <a:pt x="11" y="6"/>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7" name="Freeform 536"/>
              <p:cNvSpPr/>
              <p:nvPr/>
            </p:nvSpPr>
            <p:spPr bwMode="auto">
              <a:xfrm>
                <a:off x="3871911" y="1833568"/>
                <a:ext cx="28575" cy="15875"/>
              </a:xfrm>
              <a:custGeom>
                <a:avLst/>
                <a:gdLst>
                  <a:gd name="T0" fmla="*/ 0 w 18"/>
                  <a:gd name="T1" fmla="*/ 7938 h 10"/>
                  <a:gd name="T2" fmla="*/ 0 w 18"/>
                  <a:gd name="T3" fmla="*/ 4763 h 10"/>
                  <a:gd name="T4" fmla="*/ 12700 w 18"/>
                  <a:gd name="T5" fmla="*/ 0 h 10"/>
                  <a:gd name="T6" fmla="*/ 22225 w 18"/>
                  <a:gd name="T7" fmla="*/ 4763 h 10"/>
                  <a:gd name="T8" fmla="*/ 28575 w 18"/>
                  <a:gd name="T9" fmla="*/ 12700 h 10"/>
                  <a:gd name="T10" fmla="*/ 12700 w 18"/>
                  <a:gd name="T11" fmla="*/ 15875 h 10"/>
                  <a:gd name="T12" fmla="*/ 0 w 18"/>
                  <a:gd name="T13" fmla="*/ 7938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0">
                    <a:moveTo>
                      <a:pt x="0" y="5"/>
                    </a:moveTo>
                    <a:lnTo>
                      <a:pt x="0" y="3"/>
                    </a:lnTo>
                    <a:lnTo>
                      <a:pt x="8" y="0"/>
                    </a:lnTo>
                    <a:lnTo>
                      <a:pt x="14" y="3"/>
                    </a:lnTo>
                    <a:lnTo>
                      <a:pt x="18" y="8"/>
                    </a:lnTo>
                    <a:lnTo>
                      <a:pt x="8" y="1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8" name="Freeform 537"/>
              <p:cNvSpPr/>
              <p:nvPr/>
            </p:nvSpPr>
            <p:spPr bwMode="auto">
              <a:xfrm>
                <a:off x="3784600" y="1885955"/>
                <a:ext cx="41275" cy="17463"/>
              </a:xfrm>
              <a:custGeom>
                <a:avLst/>
                <a:gdLst>
                  <a:gd name="T0" fmla="*/ 0 w 26"/>
                  <a:gd name="T1" fmla="*/ 12700 h 11"/>
                  <a:gd name="T2" fmla="*/ 0 w 26"/>
                  <a:gd name="T3" fmla="*/ 6350 h 11"/>
                  <a:gd name="T4" fmla="*/ 12700 w 26"/>
                  <a:gd name="T5" fmla="*/ 3175 h 11"/>
                  <a:gd name="T6" fmla="*/ 31750 w 26"/>
                  <a:gd name="T7" fmla="*/ 0 h 11"/>
                  <a:gd name="T8" fmla="*/ 39688 w 26"/>
                  <a:gd name="T9" fmla="*/ 3175 h 11"/>
                  <a:gd name="T10" fmla="*/ 33338 w 26"/>
                  <a:gd name="T11" fmla="*/ 6350 h 11"/>
                  <a:gd name="T12" fmla="*/ 41275 w 26"/>
                  <a:gd name="T13" fmla="*/ 11113 h 11"/>
                  <a:gd name="T14" fmla="*/ 33338 w 26"/>
                  <a:gd name="T15" fmla="*/ 17463 h 11"/>
                  <a:gd name="T16" fmla="*/ 12700 w 26"/>
                  <a:gd name="T17" fmla="*/ 17463 h 11"/>
                  <a:gd name="T18" fmla="*/ 0 w 26"/>
                  <a:gd name="T19" fmla="*/ 1270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1">
                    <a:moveTo>
                      <a:pt x="0" y="8"/>
                    </a:moveTo>
                    <a:lnTo>
                      <a:pt x="0" y="4"/>
                    </a:lnTo>
                    <a:lnTo>
                      <a:pt x="8" y="2"/>
                    </a:lnTo>
                    <a:lnTo>
                      <a:pt x="20" y="0"/>
                    </a:lnTo>
                    <a:lnTo>
                      <a:pt x="25" y="2"/>
                    </a:lnTo>
                    <a:lnTo>
                      <a:pt x="21" y="4"/>
                    </a:lnTo>
                    <a:lnTo>
                      <a:pt x="26" y="7"/>
                    </a:lnTo>
                    <a:lnTo>
                      <a:pt x="21" y="11"/>
                    </a:lnTo>
                    <a:lnTo>
                      <a:pt x="8" y="11"/>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29" name="Freeform 538"/>
              <p:cNvSpPr/>
              <p:nvPr/>
            </p:nvSpPr>
            <p:spPr bwMode="auto">
              <a:xfrm>
                <a:off x="3817937" y="1903418"/>
                <a:ext cx="47625" cy="19050"/>
              </a:xfrm>
              <a:custGeom>
                <a:avLst/>
                <a:gdLst>
                  <a:gd name="T0" fmla="*/ 0 w 30"/>
                  <a:gd name="T1" fmla="*/ 4763 h 12"/>
                  <a:gd name="T2" fmla="*/ 17463 w 30"/>
                  <a:gd name="T3" fmla="*/ 0 h 12"/>
                  <a:gd name="T4" fmla="*/ 42863 w 30"/>
                  <a:gd name="T5" fmla="*/ 4763 h 12"/>
                  <a:gd name="T6" fmla="*/ 47625 w 30"/>
                  <a:gd name="T7" fmla="*/ 9525 h 12"/>
                  <a:gd name="T8" fmla="*/ 42863 w 30"/>
                  <a:gd name="T9" fmla="*/ 19050 h 12"/>
                  <a:gd name="T10" fmla="*/ 17463 w 30"/>
                  <a:gd name="T11" fmla="*/ 9525 h 12"/>
                  <a:gd name="T12" fmla="*/ 0 w 30"/>
                  <a:gd name="T13" fmla="*/ 476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2">
                    <a:moveTo>
                      <a:pt x="0" y="3"/>
                    </a:moveTo>
                    <a:lnTo>
                      <a:pt x="11" y="0"/>
                    </a:lnTo>
                    <a:lnTo>
                      <a:pt x="27" y="3"/>
                    </a:lnTo>
                    <a:lnTo>
                      <a:pt x="30" y="6"/>
                    </a:lnTo>
                    <a:lnTo>
                      <a:pt x="27" y="12"/>
                    </a:lnTo>
                    <a:lnTo>
                      <a:pt x="11"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0" name="Freeform 539"/>
              <p:cNvSpPr/>
              <p:nvPr/>
            </p:nvSpPr>
            <p:spPr bwMode="auto">
              <a:xfrm>
                <a:off x="3805237" y="1919293"/>
                <a:ext cx="60325" cy="31750"/>
              </a:xfrm>
              <a:custGeom>
                <a:avLst/>
                <a:gdLst>
                  <a:gd name="T0" fmla="*/ 0 w 38"/>
                  <a:gd name="T1" fmla="*/ 3175 h 20"/>
                  <a:gd name="T2" fmla="*/ 4763 w 38"/>
                  <a:gd name="T3" fmla="*/ 0 h 20"/>
                  <a:gd name="T4" fmla="*/ 30163 w 38"/>
                  <a:gd name="T5" fmla="*/ 0 h 20"/>
                  <a:gd name="T6" fmla="*/ 44450 w 38"/>
                  <a:gd name="T7" fmla="*/ 9525 h 20"/>
                  <a:gd name="T8" fmla="*/ 60325 w 38"/>
                  <a:gd name="T9" fmla="*/ 11113 h 20"/>
                  <a:gd name="T10" fmla="*/ 60325 w 38"/>
                  <a:gd name="T11" fmla="*/ 15875 h 20"/>
                  <a:gd name="T12" fmla="*/ 52388 w 38"/>
                  <a:gd name="T13" fmla="*/ 22225 h 20"/>
                  <a:gd name="T14" fmla="*/ 55563 w 38"/>
                  <a:gd name="T15" fmla="*/ 25400 h 20"/>
                  <a:gd name="T16" fmla="*/ 50800 w 38"/>
                  <a:gd name="T17" fmla="*/ 31750 h 20"/>
                  <a:gd name="T18" fmla="*/ 20638 w 38"/>
                  <a:gd name="T19" fmla="*/ 20638 h 20"/>
                  <a:gd name="T20" fmla="*/ 0 w 38"/>
                  <a:gd name="T21" fmla="*/ 3175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20">
                    <a:moveTo>
                      <a:pt x="0" y="2"/>
                    </a:moveTo>
                    <a:lnTo>
                      <a:pt x="3" y="0"/>
                    </a:lnTo>
                    <a:lnTo>
                      <a:pt x="19" y="0"/>
                    </a:lnTo>
                    <a:lnTo>
                      <a:pt x="28" y="6"/>
                    </a:lnTo>
                    <a:lnTo>
                      <a:pt x="38" y="7"/>
                    </a:lnTo>
                    <a:lnTo>
                      <a:pt x="38" y="10"/>
                    </a:lnTo>
                    <a:lnTo>
                      <a:pt x="33" y="14"/>
                    </a:lnTo>
                    <a:lnTo>
                      <a:pt x="35" y="16"/>
                    </a:lnTo>
                    <a:lnTo>
                      <a:pt x="32" y="20"/>
                    </a:lnTo>
                    <a:lnTo>
                      <a:pt x="13" y="13"/>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1" name="Freeform 540"/>
              <p:cNvSpPr/>
              <p:nvPr/>
            </p:nvSpPr>
            <p:spPr bwMode="auto">
              <a:xfrm>
                <a:off x="3714750" y="2000255"/>
                <a:ext cx="68263" cy="22225"/>
              </a:xfrm>
              <a:custGeom>
                <a:avLst/>
                <a:gdLst>
                  <a:gd name="T0" fmla="*/ 0 w 43"/>
                  <a:gd name="T1" fmla="*/ 22225 h 14"/>
                  <a:gd name="T2" fmla="*/ 0 w 43"/>
                  <a:gd name="T3" fmla="*/ 17463 h 14"/>
                  <a:gd name="T4" fmla="*/ 20638 w 43"/>
                  <a:gd name="T5" fmla="*/ 9525 h 14"/>
                  <a:gd name="T6" fmla="*/ 60325 w 43"/>
                  <a:gd name="T7" fmla="*/ 0 h 14"/>
                  <a:gd name="T8" fmla="*/ 68263 w 43"/>
                  <a:gd name="T9" fmla="*/ 7938 h 14"/>
                  <a:gd name="T10" fmla="*/ 66675 w 43"/>
                  <a:gd name="T11" fmla="*/ 17463 h 14"/>
                  <a:gd name="T12" fmla="*/ 55563 w 43"/>
                  <a:gd name="T13" fmla="*/ 17463 h 14"/>
                  <a:gd name="T14" fmla="*/ 42863 w 43"/>
                  <a:gd name="T15" fmla="*/ 15875 h 14"/>
                  <a:gd name="T16" fmla="*/ 0 w 43"/>
                  <a:gd name="T17" fmla="*/ 2222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14">
                    <a:moveTo>
                      <a:pt x="0" y="14"/>
                    </a:moveTo>
                    <a:lnTo>
                      <a:pt x="0" y="11"/>
                    </a:lnTo>
                    <a:lnTo>
                      <a:pt x="13" y="6"/>
                    </a:lnTo>
                    <a:lnTo>
                      <a:pt x="38" y="0"/>
                    </a:lnTo>
                    <a:lnTo>
                      <a:pt x="43" y="5"/>
                    </a:lnTo>
                    <a:lnTo>
                      <a:pt x="42" y="11"/>
                    </a:lnTo>
                    <a:lnTo>
                      <a:pt x="35" y="11"/>
                    </a:lnTo>
                    <a:lnTo>
                      <a:pt x="27" y="1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2" name="Freeform 541"/>
              <p:cNvSpPr/>
              <p:nvPr/>
            </p:nvSpPr>
            <p:spPr bwMode="auto">
              <a:xfrm>
                <a:off x="2343151" y="3802071"/>
                <a:ext cx="228600" cy="85725"/>
              </a:xfrm>
              <a:custGeom>
                <a:avLst/>
                <a:gdLst>
                  <a:gd name="T0" fmla="*/ 1588 w 144"/>
                  <a:gd name="T1" fmla="*/ 14288 h 54"/>
                  <a:gd name="T2" fmla="*/ 23813 w 144"/>
                  <a:gd name="T3" fmla="*/ 1588 h 54"/>
                  <a:gd name="T4" fmla="*/ 38100 w 144"/>
                  <a:gd name="T5" fmla="*/ 0 h 54"/>
                  <a:gd name="T6" fmla="*/ 53975 w 144"/>
                  <a:gd name="T7" fmla="*/ 1588 h 54"/>
                  <a:gd name="T8" fmla="*/ 90488 w 144"/>
                  <a:gd name="T9" fmla="*/ 1588 h 54"/>
                  <a:gd name="T10" fmla="*/ 104775 w 144"/>
                  <a:gd name="T11" fmla="*/ 9525 h 54"/>
                  <a:gd name="T12" fmla="*/ 107950 w 144"/>
                  <a:gd name="T13" fmla="*/ 19050 h 54"/>
                  <a:gd name="T14" fmla="*/ 127000 w 144"/>
                  <a:gd name="T15" fmla="*/ 19050 h 54"/>
                  <a:gd name="T16" fmla="*/ 166688 w 144"/>
                  <a:gd name="T17" fmla="*/ 41275 h 54"/>
                  <a:gd name="T18" fmla="*/ 174625 w 144"/>
                  <a:gd name="T19" fmla="*/ 49213 h 54"/>
                  <a:gd name="T20" fmla="*/ 185738 w 144"/>
                  <a:gd name="T21" fmla="*/ 52388 h 54"/>
                  <a:gd name="T22" fmla="*/ 200025 w 144"/>
                  <a:gd name="T23" fmla="*/ 61913 h 54"/>
                  <a:gd name="T24" fmla="*/ 223838 w 144"/>
                  <a:gd name="T25" fmla="*/ 66675 h 54"/>
                  <a:gd name="T26" fmla="*/ 228600 w 144"/>
                  <a:gd name="T27" fmla="*/ 76200 h 54"/>
                  <a:gd name="T28" fmla="*/ 195263 w 144"/>
                  <a:gd name="T29" fmla="*/ 80963 h 54"/>
                  <a:gd name="T30" fmla="*/ 185738 w 144"/>
                  <a:gd name="T31" fmla="*/ 77788 h 54"/>
                  <a:gd name="T32" fmla="*/ 155575 w 144"/>
                  <a:gd name="T33" fmla="*/ 85725 h 54"/>
                  <a:gd name="T34" fmla="*/ 147638 w 144"/>
                  <a:gd name="T35" fmla="*/ 80963 h 54"/>
                  <a:gd name="T36" fmla="*/ 147638 w 144"/>
                  <a:gd name="T37" fmla="*/ 73025 h 54"/>
                  <a:gd name="T38" fmla="*/ 157163 w 144"/>
                  <a:gd name="T39" fmla="*/ 63500 h 54"/>
                  <a:gd name="T40" fmla="*/ 152400 w 144"/>
                  <a:gd name="T41" fmla="*/ 58738 h 54"/>
                  <a:gd name="T42" fmla="*/ 136525 w 144"/>
                  <a:gd name="T43" fmla="*/ 55563 h 54"/>
                  <a:gd name="T44" fmla="*/ 119063 w 144"/>
                  <a:gd name="T45" fmla="*/ 39688 h 54"/>
                  <a:gd name="T46" fmla="*/ 96838 w 144"/>
                  <a:gd name="T47" fmla="*/ 38100 h 54"/>
                  <a:gd name="T48" fmla="*/ 85725 w 144"/>
                  <a:gd name="T49" fmla="*/ 25400 h 54"/>
                  <a:gd name="T50" fmla="*/ 69850 w 144"/>
                  <a:gd name="T51" fmla="*/ 25400 h 54"/>
                  <a:gd name="T52" fmla="*/ 49213 w 144"/>
                  <a:gd name="T53" fmla="*/ 15875 h 54"/>
                  <a:gd name="T54" fmla="*/ 49213 w 144"/>
                  <a:gd name="T55" fmla="*/ 9525 h 54"/>
                  <a:gd name="T56" fmla="*/ 33338 w 144"/>
                  <a:gd name="T57" fmla="*/ 9525 h 54"/>
                  <a:gd name="T58" fmla="*/ 14288 w 144"/>
                  <a:gd name="T59" fmla="*/ 23813 h 54"/>
                  <a:gd name="T60" fmla="*/ 0 w 144"/>
                  <a:gd name="T61" fmla="*/ 22225 h 54"/>
                  <a:gd name="T62" fmla="*/ 1588 w 144"/>
                  <a:gd name="T63" fmla="*/ 14288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54">
                    <a:moveTo>
                      <a:pt x="1" y="9"/>
                    </a:moveTo>
                    <a:lnTo>
                      <a:pt x="15" y="1"/>
                    </a:lnTo>
                    <a:lnTo>
                      <a:pt x="24" y="0"/>
                    </a:lnTo>
                    <a:lnTo>
                      <a:pt x="34" y="1"/>
                    </a:lnTo>
                    <a:lnTo>
                      <a:pt x="57" y="1"/>
                    </a:lnTo>
                    <a:lnTo>
                      <a:pt x="66" y="6"/>
                    </a:lnTo>
                    <a:lnTo>
                      <a:pt x="68" y="12"/>
                    </a:lnTo>
                    <a:lnTo>
                      <a:pt x="80" y="12"/>
                    </a:lnTo>
                    <a:lnTo>
                      <a:pt x="105" y="26"/>
                    </a:lnTo>
                    <a:lnTo>
                      <a:pt x="110" y="31"/>
                    </a:lnTo>
                    <a:lnTo>
                      <a:pt x="117" y="33"/>
                    </a:lnTo>
                    <a:lnTo>
                      <a:pt x="126" y="39"/>
                    </a:lnTo>
                    <a:lnTo>
                      <a:pt x="141" y="42"/>
                    </a:lnTo>
                    <a:lnTo>
                      <a:pt x="144" y="48"/>
                    </a:lnTo>
                    <a:lnTo>
                      <a:pt x="123" y="51"/>
                    </a:lnTo>
                    <a:lnTo>
                      <a:pt x="117" y="49"/>
                    </a:lnTo>
                    <a:lnTo>
                      <a:pt x="98" y="54"/>
                    </a:lnTo>
                    <a:lnTo>
                      <a:pt x="93" y="51"/>
                    </a:lnTo>
                    <a:lnTo>
                      <a:pt x="93" y="46"/>
                    </a:lnTo>
                    <a:lnTo>
                      <a:pt x="99" y="40"/>
                    </a:lnTo>
                    <a:lnTo>
                      <a:pt x="96" y="37"/>
                    </a:lnTo>
                    <a:lnTo>
                      <a:pt x="86" y="35"/>
                    </a:lnTo>
                    <a:lnTo>
                      <a:pt x="75" y="25"/>
                    </a:lnTo>
                    <a:lnTo>
                      <a:pt x="61" y="24"/>
                    </a:lnTo>
                    <a:lnTo>
                      <a:pt x="54" y="16"/>
                    </a:lnTo>
                    <a:lnTo>
                      <a:pt x="44" y="16"/>
                    </a:lnTo>
                    <a:lnTo>
                      <a:pt x="31" y="10"/>
                    </a:lnTo>
                    <a:lnTo>
                      <a:pt x="31" y="6"/>
                    </a:lnTo>
                    <a:lnTo>
                      <a:pt x="21" y="6"/>
                    </a:lnTo>
                    <a:lnTo>
                      <a:pt x="9" y="15"/>
                    </a:lnTo>
                    <a:lnTo>
                      <a:pt x="0" y="14"/>
                    </a:ln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3" name="Freeform 542"/>
              <p:cNvSpPr/>
              <p:nvPr/>
            </p:nvSpPr>
            <p:spPr bwMode="auto">
              <a:xfrm>
                <a:off x="2374901" y="3821121"/>
                <a:ext cx="6350" cy="6350"/>
              </a:xfrm>
              <a:custGeom>
                <a:avLst/>
                <a:gdLst>
                  <a:gd name="T0" fmla="*/ 0 w 4"/>
                  <a:gd name="T1" fmla="*/ 3175 h 4"/>
                  <a:gd name="T2" fmla="*/ 6350 w 4"/>
                  <a:gd name="T3" fmla="*/ 0 h 4"/>
                  <a:gd name="T4" fmla="*/ 6350 w 4"/>
                  <a:gd name="T5" fmla="*/ 4763 h 4"/>
                  <a:gd name="T6" fmla="*/ 0 w 4"/>
                  <a:gd name="T7" fmla="*/ 6350 h 4"/>
                  <a:gd name="T8" fmla="*/ 0 w 4"/>
                  <a:gd name="T9" fmla="*/ 317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2"/>
                    </a:moveTo>
                    <a:lnTo>
                      <a:pt x="4" y="0"/>
                    </a:lnTo>
                    <a:lnTo>
                      <a:pt x="4" y="3"/>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4" name="Freeform 543"/>
              <p:cNvSpPr/>
              <p:nvPr/>
            </p:nvSpPr>
            <p:spPr bwMode="auto">
              <a:xfrm>
                <a:off x="2479676" y="3921134"/>
                <a:ext cx="44450" cy="22225"/>
              </a:xfrm>
              <a:custGeom>
                <a:avLst/>
                <a:gdLst>
                  <a:gd name="T0" fmla="*/ 0 w 28"/>
                  <a:gd name="T1" fmla="*/ 6350 h 14"/>
                  <a:gd name="T2" fmla="*/ 12700 w 28"/>
                  <a:gd name="T3" fmla="*/ 0 h 14"/>
                  <a:gd name="T4" fmla="*/ 44450 w 28"/>
                  <a:gd name="T5" fmla="*/ 14288 h 14"/>
                  <a:gd name="T6" fmla="*/ 42863 w 28"/>
                  <a:gd name="T7" fmla="*/ 22225 h 14"/>
                  <a:gd name="T8" fmla="*/ 14288 w 28"/>
                  <a:gd name="T9" fmla="*/ 20638 h 14"/>
                  <a:gd name="T10" fmla="*/ 4763 w 28"/>
                  <a:gd name="T11" fmla="*/ 14288 h 14"/>
                  <a:gd name="T12" fmla="*/ 0 w 28"/>
                  <a:gd name="T13" fmla="*/ 635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4">
                    <a:moveTo>
                      <a:pt x="0" y="4"/>
                    </a:moveTo>
                    <a:lnTo>
                      <a:pt x="8" y="0"/>
                    </a:lnTo>
                    <a:lnTo>
                      <a:pt x="28" y="9"/>
                    </a:lnTo>
                    <a:lnTo>
                      <a:pt x="27" y="14"/>
                    </a:lnTo>
                    <a:lnTo>
                      <a:pt x="9" y="13"/>
                    </a:lnTo>
                    <a:lnTo>
                      <a:pt x="3" y="9"/>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5" name="Freeform 544"/>
              <p:cNvSpPr/>
              <p:nvPr/>
            </p:nvSpPr>
            <p:spPr bwMode="auto">
              <a:xfrm>
                <a:off x="2490787" y="3706821"/>
                <a:ext cx="14288" cy="30163"/>
              </a:xfrm>
              <a:custGeom>
                <a:avLst/>
                <a:gdLst>
                  <a:gd name="T0" fmla="*/ 0 w 9"/>
                  <a:gd name="T1" fmla="*/ 0 h 19"/>
                  <a:gd name="T2" fmla="*/ 9525 w 9"/>
                  <a:gd name="T3" fmla="*/ 14288 h 19"/>
                  <a:gd name="T4" fmla="*/ 7938 w 9"/>
                  <a:gd name="T5" fmla="*/ 26988 h 19"/>
                  <a:gd name="T6" fmla="*/ 14288 w 9"/>
                  <a:gd name="T7" fmla="*/ 30163 h 19"/>
                  <a:gd name="T8" fmla="*/ 14288 w 9"/>
                  <a:gd name="T9" fmla="*/ 7938 h 19"/>
                  <a:gd name="T10" fmla="*/ 7938 w 9"/>
                  <a:gd name="T11" fmla="*/ 0 h 19"/>
                  <a:gd name="T12" fmla="*/ 0 w 9"/>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9">
                    <a:moveTo>
                      <a:pt x="0" y="0"/>
                    </a:moveTo>
                    <a:lnTo>
                      <a:pt x="6" y="9"/>
                    </a:lnTo>
                    <a:lnTo>
                      <a:pt x="5" y="17"/>
                    </a:lnTo>
                    <a:lnTo>
                      <a:pt x="9" y="19"/>
                    </a:lnTo>
                    <a:lnTo>
                      <a:pt x="9" y="5"/>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6" name="Freeform 545"/>
              <p:cNvSpPr/>
              <p:nvPr/>
            </p:nvSpPr>
            <p:spPr bwMode="auto">
              <a:xfrm>
                <a:off x="2516187" y="3743334"/>
                <a:ext cx="15875" cy="25400"/>
              </a:xfrm>
              <a:custGeom>
                <a:avLst/>
                <a:gdLst>
                  <a:gd name="T0" fmla="*/ 0 w 10"/>
                  <a:gd name="T1" fmla="*/ 0 h 16"/>
                  <a:gd name="T2" fmla="*/ 11113 w 10"/>
                  <a:gd name="T3" fmla="*/ 11113 h 16"/>
                  <a:gd name="T4" fmla="*/ 11113 w 10"/>
                  <a:gd name="T5" fmla="*/ 25400 h 16"/>
                  <a:gd name="T6" fmla="*/ 15875 w 10"/>
                  <a:gd name="T7" fmla="*/ 25400 h 16"/>
                  <a:gd name="T8" fmla="*/ 14288 w 10"/>
                  <a:gd name="T9" fmla="*/ 7938 h 16"/>
                  <a:gd name="T10" fmla="*/ 4763 w 10"/>
                  <a:gd name="T11" fmla="*/ 0 h 16"/>
                  <a:gd name="T12" fmla="*/ 0 w 10"/>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0" y="0"/>
                    </a:moveTo>
                    <a:lnTo>
                      <a:pt x="7" y="7"/>
                    </a:lnTo>
                    <a:lnTo>
                      <a:pt x="7" y="16"/>
                    </a:lnTo>
                    <a:lnTo>
                      <a:pt x="10" y="16"/>
                    </a:lnTo>
                    <a:lnTo>
                      <a:pt x="9" y="5"/>
                    </a:lnTo>
                    <a:lnTo>
                      <a:pt x="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7" name="Freeform 546"/>
              <p:cNvSpPr/>
              <p:nvPr/>
            </p:nvSpPr>
            <p:spPr bwMode="auto">
              <a:xfrm>
                <a:off x="2538413" y="3767146"/>
                <a:ext cx="12700" cy="15875"/>
              </a:xfrm>
              <a:custGeom>
                <a:avLst/>
                <a:gdLst>
                  <a:gd name="T0" fmla="*/ 0 w 8"/>
                  <a:gd name="T1" fmla="*/ 0 h 10"/>
                  <a:gd name="T2" fmla="*/ 6350 w 8"/>
                  <a:gd name="T3" fmla="*/ 14288 h 10"/>
                  <a:gd name="T4" fmla="*/ 12700 w 8"/>
                  <a:gd name="T5" fmla="*/ 15875 h 10"/>
                  <a:gd name="T6" fmla="*/ 6350 w 8"/>
                  <a:gd name="T7" fmla="*/ 1588 h 10"/>
                  <a:gd name="T8" fmla="*/ 0 w 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0">
                    <a:moveTo>
                      <a:pt x="0" y="0"/>
                    </a:moveTo>
                    <a:lnTo>
                      <a:pt x="4" y="9"/>
                    </a:lnTo>
                    <a:lnTo>
                      <a:pt x="8" y="10"/>
                    </a:lnTo>
                    <a:lnTo>
                      <a:pt x="4"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8" name="Freeform 547"/>
              <p:cNvSpPr/>
              <p:nvPr/>
            </p:nvSpPr>
            <p:spPr bwMode="auto">
              <a:xfrm>
                <a:off x="2549525" y="3792546"/>
                <a:ext cx="11113" cy="25400"/>
              </a:xfrm>
              <a:custGeom>
                <a:avLst/>
                <a:gdLst>
                  <a:gd name="T0" fmla="*/ 0 w 7"/>
                  <a:gd name="T1" fmla="*/ 0 h 16"/>
                  <a:gd name="T2" fmla="*/ 4763 w 7"/>
                  <a:gd name="T3" fmla="*/ 25400 h 16"/>
                  <a:gd name="T4" fmla="*/ 11113 w 7"/>
                  <a:gd name="T5" fmla="*/ 25400 h 16"/>
                  <a:gd name="T6" fmla="*/ 7938 w 7"/>
                  <a:gd name="T7" fmla="*/ 9525 h 16"/>
                  <a:gd name="T8" fmla="*/ 4763 w 7"/>
                  <a:gd name="T9" fmla="*/ 0 h 16"/>
                  <a:gd name="T10" fmla="*/ 0 w 7"/>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6">
                    <a:moveTo>
                      <a:pt x="0" y="0"/>
                    </a:moveTo>
                    <a:lnTo>
                      <a:pt x="3" y="16"/>
                    </a:lnTo>
                    <a:lnTo>
                      <a:pt x="7" y="16"/>
                    </a:lnTo>
                    <a:lnTo>
                      <a:pt x="5" y="6"/>
                    </a:lnTo>
                    <a:lnTo>
                      <a:pt x="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39" name="Freeform 548"/>
              <p:cNvSpPr/>
              <p:nvPr/>
            </p:nvSpPr>
            <p:spPr bwMode="auto">
              <a:xfrm>
                <a:off x="2571751" y="3813183"/>
                <a:ext cx="11113" cy="25400"/>
              </a:xfrm>
              <a:custGeom>
                <a:avLst/>
                <a:gdLst>
                  <a:gd name="T0" fmla="*/ 0 w 7"/>
                  <a:gd name="T1" fmla="*/ 3175 h 16"/>
                  <a:gd name="T2" fmla="*/ 7938 w 7"/>
                  <a:gd name="T3" fmla="*/ 7938 h 16"/>
                  <a:gd name="T4" fmla="*/ 7938 w 7"/>
                  <a:gd name="T5" fmla="*/ 12700 h 16"/>
                  <a:gd name="T6" fmla="*/ 1588 w 7"/>
                  <a:gd name="T7" fmla="*/ 19050 h 16"/>
                  <a:gd name="T8" fmla="*/ 3175 w 7"/>
                  <a:gd name="T9" fmla="*/ 25400 h 16"/>
                  <a:gd name="T10" fmla="*/ 11113 w 7"/>
                  <a:gd name="T11" fmla="*/ 12700 h 16"/>
                  <a:gd name="T12" fmla="*/ 9525 w 7"/>
                  <a:gd name="T13" fmla="*/ 6350 h 16"/>
                  <a:gd name="T14" fmla="*/ 3175 w 7"/>
                  <a:gd name="T15" fmla="*/ 0 h 16"/>
                  <a:gd name="T16" fmla="*/ 0 w 7"/>
                  <a:gd name="T17" fmla="*/ 3175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16">
                    <a:moveTo>
                      <a:pt x="0" y="2"/>
                    </a:moveTo>
                    <a:lnTo>
                      <a:pt x="5" y="5"/>
                    </a:lnTo>
                    <a:lnTo>
                      <a:pt x="5" y="8"/>
                    </a:lnTo>
                    <a:lnTo>
                      <a:pt x="1" y="12"/>
                    </a:lnTo>
                    <a:lnTo>
                      <a:pt x="2" y="16"/>
                    </a:lnTo>
                    <a:lnTo>
                      <a:pt x="7" y="8"/>
                    </a:lnTo>
                    <a:lnTo>
                      <a:pt x="6" y="4"/>
                    </a:ln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0" name="Freeform 549"/>
              <p:cNvSpPr/>
              <p:nvPr/>
            </p:nvSpPr>
            <p:spPr bwMode="auto">
              <a:xfrm>
                <a:off x="2587625" y="3854458"/>
                <a:ext cx="15875" cy="7938"/>
              </a:xfrm>
              <a:custGeom>
                <a:avLst/>
                <a:gdLst>
                  <a:gd name="T0" fmla="*/ 0 w 10"/>
                  <a:gd name="T1" fmla="*/ 6350 h 5"/>
                  <a:gd name="T2" fmla="*/ 9525 w 10"/>
                  <a:gd name="T3" fmla="*/ 0 h 5"/>
                  <a:gd name="T4" fmla="*/ 15875 w 10"/>
                  <a:gd name="T5" fmla="*/ 1588 h 5"/>
                  <a:gd name="T6" fmla="*/ 11113 w 10"/>
                  <a:gd name="T7" fmla="*/ 7938 h 5"/>
                  <a:gd name="T8" fmla="*/ 0 w 10"/>
                  <a:gd name="T9" fmla="*/ 63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0" y="4"/>
                    </a:moveTo>
                    <a:lnTo>
                      <a:pt x="6" y="0"/>
                    </a:lnTo>
                    <a:lnTo>
                      <a:pt x="10" y="1"/>
                    </a:lnTo>
                    <a:lnTo>
                      <a:pt x="7" y="5"/>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1" name="Freeform 550"/>
              <p:cNvSpPr/>
              <p:nvPr/>
            </p:nvSpPr>
            <p:spPr bwMode="auto">
              <a:xfrm>
                <a:off x="2603501" y="3824296"/>
                <a:ext cx="6350" cy="4763"/>
              </a:xfrm>
              <a:custGeom>
                <a:avLst/>
                <a:gdLst>
                  <a:gd name="T0" fmla="*/ 0 w 4"/>
                  <a:gd name="T1" fmla="*/ 0 h 3"/>
                  <a:gd name="T2" fmla="*/ 6350 w 4"/>
                  <a:gd name="T3" fmla="*/ 0 h 3"/>
                  <a:gd name="T4" fmla="*/ 4763 w 4"/>
                  <a:gd name="T5" fmla="*/ 4763 h 3"/>
                  <a:gd name="T6" fmla="*/ 0 w 4"/>
                  <a:gd name="T7" fmla="*/ 3175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4" y="0"/>
                    </a:lnTo>
                    <a:lnTo>
                      <a:pt x="3" y="3"/>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2" name="Freeform 551"/>
              <p:cNvSpPr/>
              <p:nvPr/>
            </p:nvSpPr>
            <p:spPr bwMode="auto">
              <a:xfrm>
                <a:off x="2632075" y="3840171"/>
                <a:ext cx="9525" cy="6350"/>
              </a:xfrm>
              <a:custGeom>
                <a:avLst/>
                <a:gdLst>
                  <a:gd name="T0" fmla="*/ 1588 w 6"/>
                  <a:gd name="T1" fmla="*/ 0 h 4"/>
                  <a:gd name="T2" fmla="*/ 9525 w 6"/>
                  <a:gd name="T3" fmla="*/ 1588 h 4"/>
                  <a:gd name="T4" fmla="*/ 7938 w 6"/>
                  <a:gd name="T5" fmla="*/ 6350 h 4"/>
                  <a:gd name="T6" fmla="*/ 0 w 6"/>
                  <a:gd name="T7" fmla="*/ 3175 h 4"/>
                  <a:gd name="T8" fmla="*/ 1588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1" y="0"/>
                    </a:moveTo>
                    <a:lnTo>
                      <a:pt x="6" y="1"/>
                    </a:lnTo>
                    <a:lnTo>
                      <a:pt x="5" y="4"/>
                    </a:lnTo>
                    <a:lnTo>
                      <a:pt x="0" y="2"/>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3" name="Freeform 552"/>
              <p:cNvSpPr/>
              <p:nvPr/>
            </p:nvSpPr>
            <p:spPr bwMode="auto">
              <a:xfrm>
                <a:off x="2479676" y="3754446"/>
                <a:ext cx="12700" cy="20638"/>
              </a:xfrm>
              <a:custGeom>
                <a:avLst/>
                <a:gdLst>
                  <a:gd name="T0" fmla="*/ 6350 w 8"/>
                  <a:gd name="T1" fmla="*/ 0 h 13"/>
                  <a:gd name="T2" fmla="*/ 0 w 8"/>
                  <a:gd name="T3" fmla="*/ 7938 h 13"/>
                  <a:gd name="T4" fmla="*/ 3175 w 8"/>
                  <a:gd name="T5" fmla="*/ 20638 h 13"/>
                  <a:gd name="T6" fmla="*/ 12700 w 8"/>
                  <a:gd name="T7" fmla="*/ 19050 h 13"/>
                  <a:gd name="T8" fmla="*/ 11113 w 8"/>
                  <a:gd name="T9" fmla="*/ 7938 h 13"/>
                  <a:gd name="T10" fmla="*/ 6350 w 8"/>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3">
                    <a:moveTo>
                      <a:pt x="4" y="0"/>
                    </a:moveTo>
                    <a:lnTo>
                      <a:pt x="0" y="5"/>
                    </a:lnTo>
                    <a:lnTo>
                      <a:pt x="2" y="13"/>
                    </a:lnTo>
                    <a:lnTo>
                      <a:pt x="8" y="12"/>
                    </a:lnTo>
                    <a:lnTo>
                      <a:pt x="7"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4" name="Freeform 553"/>
              <p:cNvSpPr/>
              <p:nvPr/>
            </p:nvSpPr>
            <p:spPr bwMode="auto">
              <a:xfrm>
                <a:off x="2470150" y="3708408"/>
                <a:ext cx="12700" cy="6350"/>
              </a:xfrm>
              <a:custGeom>
                <a:avLst/>
                <a:gdLst>
                  <a:gd name="T0" fmla="*/ 12700 w 8"/>
                  <a:gd name="T1" fmla="*/ 1588 h 4"/>
                  <a:gd name="T2" fmla="*/ 12700 w 8"/>
                  <a:gd name="T3" fmla="*/ 6350 h 4"/>
                  <a:gd name="T4" fmla="*/ 0 w 8"/>
                  <a:gd name="T5" fmla="*/ 6350 h 4"/>
                  <a:gd name="T6" fmla="*/ 0 w 8"/>
                  <a:gd name="T7" fmla="*/ 0 h 4"/>
                  <a:gd name="T8" fmla="*/ 12700 w 8"/>
                  <a:gd name="T9" fmla="*/ 158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8" y="1"/>
                    </a:moveTo>
                    <a:lnTo>
                      <a:pt x="8" y="4"/>
                    </a:lnTo>
                    <a:lnTo>
                      <a:pt x="0" y="4"/>
                    </a:lnTo>
                    <a:lnTo>
                      <a:pt x="0" y="0"/>
                    </a:lnTo>
                    <a:lnTo>
                      <a:pt x="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5" name="Freeform 554"/>
              <p:cNvSpPr/>
              <p:nvPr/>
            </p:nvSpPr>
            <p:spPr bwMode="auto">
              <a:xfrm>
                <a:off x="2487612" y="3781433"/>
                <a:ext cx="6350" cy="6350"/>
              </a:xfrm>
              <a:custGeom>
                <a:avLst/>
                <a:gdLst>
                  <a:gd name="T0" fmla="*/ 0 w 4"/>
                  <a:gd name="T1" fmla="*/ 3175 h 4"/>
                  <a:gd name="T2" fmla="*/ 6350 w 4"/>
                  <a:gd name="T3" fmla="*/ 0 h 4"/>
                  <a:gd name="T4" fmla="*/ 6350 w 4"/>
                  <a:gd name="T5" fmla="*/ 6350 h 4"/>
                  <a:gd name="T6" fmla="*/ 0 w 4"/>
                  <a:gd name="T7" fmla="*/ 3175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0"/>
                    </a:lnTo>
                    <a:lnTo>
                      <a:pt x="4"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6" name="Freeform 555"/>
              <p:cNvSpPr/>
              <p:nvPr/>
            </p:nvSpPr>
            <p:spPr bwMode="auto">
              <a:xfrm>
                <a:off x="2573337" y="3884621"/>
                <a:ext cx="61913" cy="49213"/>
              </a:xfrm>
              <a:custGeom>
                <a:avLst/>
                <a:gdLst>
                  <a:gd name="T0" fmla="*/ 61913 w 39"/>
                  <a:gd name="T1" fmla="*/ 28575 h 31"/>
                  <a:gd name="T2" fmla="*/ 61913 w 39"/>
                  <a:gd name="T3" fmla="*/ 6350 h 31"/>
                  <a:gd name="T4" fmla="*/ 44450 w 39"/>
                  <a:gd name="T5" fmla="*/ 1588 h 31"/>
                  <a:gd name="T6" fmla="*/ 34925 w 39"/>
                  <a:gd name="T7" fmla="*/ 0 h 31"/>
                  <a:gd name="T8" fmla="*/ 20638 w 39"/>
                  <a:gd name="T9" fmla="*/ 6350 h 31"/>
                  <a:gd name="T10" fmla="*/ 22225 w 39"/>
                  <a:gd name="T11" fmla="*/ 12700 h 31"/>
                  <a:gd name="T12" fmla="*/ 34925 w 39"/>
                  <a:gd name="T13" fmla="*/ 14288 h 31"/>
                  <a:gd name="T14" fmla="*/ 34925 w 39"/>
                  <a:gd name="T15" fmla="*/ 23813 h 31"/>
                  <a:gd name="T16" fmla="*/ 44450 w 39"/>
                  <a:gd name="T17" fmla="*/ 28575 h 31"/>
                  <a:gd name="T18" fmla="*/ 39688 w 39"/>
                  <a:gd name="T19" fmla="*/ 34925 h 31"/>
                  <a:gd name="T20" fmla="*/ 17463 w 39"/>
                  <a:gd name="T21" fmla="*/ 31750 h 31"/>
                  <a:gd name="T22" fmla="*/ 0 w 39"/>
                  <a:gd name="T23" fmla="*/ 34925 h 31"/>
                  <a:gd name="T24" fmla="*/ 0 w 39"/>
                  <a:gd name="T25" fmla="*/ 39688 h 31"/>
                  <a:gd name="T26" fmla="*/ 14288 w 39"/>
                  <a:gd name="T27" fmla="*/ 46038 h 31"/>
                  <a:gd name="T28" fmla="*/ 30163 w 39"/>
                  <a:gd name="T29" fmla="*/ 49213 h 31"/>
                  <a:gd name="T30" fmla="*/ 57150 w 39"/>
                  <a:gd name="T31" fmla="*/ 46038 h 31"/>
                  <a:gd name="T32" fmla="*/ 61913 w 39"/>
                  <a:gd name="T33" fmla="*/ 28575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1">
                    <a:moveTo>
                      <a:pt x="39" y="18"/>
                    </a:moveTo>
                    <a:lnTo>
                      <a:pt x="39" y="4"/>
                    </a:lnTo>
                    <a:lnTo>
                      <a:pt x="28" y="1"/>
                    </a:lnTo>
                    <a:lnTo>
                      <a:pt x="22" y="0"/>
                    </a:lnTo>
                    <a:lnTo>
                      <a:pt x="13" y="4"/>
                    </a:lnTo>
                    <a:lnTo>
                      <a:pt x="14" y="8"/>
                    </a:lnTo>
                    <a:lnTo>
                      <a:pt x="22" y="9"/>
                    </a:lnTo>
                    <a:lnTo>
                      <a:pt x="22" y="15"/>
                    </a:lnTo>
                    <a:lnTo>
                      <a:pt x="28" y="18"/>
                    </a:lnTo>
                    <a:lnTo>
                      <a:pt x="25" y="22"/>
                    </a:lnTo>
                    <a:lnTo>
                      <a:pt x="11" y="20"/>
                    </a:lnTo>
                    <a:lnTo>
                      <a:pt x="0" y="22"/>
                    </a:lnTo>
                    <a:lnTo>
                      <a:pt x="0" y="25"/>
                    </a:lnTo>
                    <a:lnTo>
                      <a:pt x="9" y="29"/>
                    </a:lnTo>
                    <a:lnTo>
                      <a:pt x="19" y="31"/>
                    </a:lnTo>
                    <a:lnTo>
                      <a:pt x="36" y="29"/>
                    </a:lnTo>
                    <a:lnTo>
                      <a:pt x="3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7" name="Freeform 556"/>
              <p:cNvSpPr/>
              <p:nvPr/>
            </p:nvSpPr>
            <p:spPr bwMode="auto">
              <a:xfrm>
                <a:off x="2630488" y="3884621"/>
                <a:ext cx="82550" cy="57150"/>
              </a:xfrm>
              <a:custGeom>
                <a:avLst/>
                <a:gdLst>
                  <a:gd name="T0" fmla="*/ 4763 w 52"/>
                  <a:gd name="T1" fmla="*/ 28575 h 36"/>
                  <a:gd name="T2" fmla="*/ 0 w 52"/>
                  <a:gd name="T3" fmla="*/ 46038 h 36"/>
                  <a:gd name="T4" fmla="*/ 1588 w 52"/>
                  <a:gd name="T5" fmla="*/ 53975 h 36"/>
                  <a:gd name="T6" fmla="*/ 9525 w 52"/>
                  <a:gd name="T7" fmla="*/ 57150 h 36"/>
                  <a:gd name="T8" fmla="*/ 23813 w 52"/>
                  <a:gd name="T9" fmla="*/ 46038 h 36"/>
                  <a:gd name="T10" fmla="*/ 26988 w 52"/>
                  <a:gd name="T11" fmla="*/ 39688 h 36"/>
                  <a:gd name="T12" fmla="*/ 47625 w 52"/>
                  <a:gd name="T13" fmla="*/ 39688 h 36"/>
                  <a:gd name="T14" fmla="*/ 63500 w 52"/>
                  <a:gd name="T15" fmla="*/ 39688 h 36"/>
                  <a:gd name="T16" fmla="*/ 74613 w 52"/>
                  <a:gd name="T17" fmla="*/ 46038 h 36"/>
                  <a:gd name="T18" fmla="*/ 82550 w 52"/>
                  <a:gd name="T19" fmla="*/ 39688 h 36"/>
                  <a:gd name="T20" fmla="*/ 80963 w 52"/>
                  <a:gd name="T21" fmla="*/ 30163 h 36"/>
                  <a:gd name="T22" fmla="*/ 66675 w 52"/>
                  <a:gd name="T23" fmla="*/ 17463 h 36"/>
                  <a:gd name="T24" fmla="*/ 52388 w 52"/>
                  <a:gd name="T25" fmla="*/ 15875 h 36"/>
                  <a:gd name="T26" fmla="*/ 31750 w 52"/>
                  <a:gd name="T27" fmla="*/ 1588 h 36"/>
                  <a:gd name="T28" fmla="*/ 9525 w 52"/>
                  <a:gd name="T29" fmla="*/ 0 h 36"/>
                  <a:gd name="T30" fmla="*/ 4763 w 52"/>
                  <a:gd name="T31" fmla="*/ 6350 h 36"/>
                  <a:gd name="T32" fmla="*/ 4763 w 52"/>
                  <a:gd name="T33" fmla="*/ 28575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36">
                    <a:moveTo>
                      <a:pt x="3" y="18"/>
                    </a:moveTo>
                    <a:lnTo>
                      <a:pt x="0" y="29"/>
                    </a:lnTo>
                    <a:lnTo>
                      <a:pt x="1" y="34"/>
                    </a:lnTo>
                    <a:lnTo>
                      <a:pt x="6" y="36"/>
                    </a:lnTo>
                    <a:lnTo>
                      <a:pt x="15" y="29"/>
                    </a:lnTo>
                    <a:lnTo>
                      <a:pt x="17" y="25"/>
                    </a:lnTo>
                    <a:lnTo>
                      <a:pt x="30" y="25"/>
                    </a:lnTo>
                    <a:lnTo>
                      <a:pt x="40" y="25"/>
                    </a:lnTo>
                    <a:lnTo>
                      <a:pt x="47" y="29"/>
                    </a:lnTo>
                    <a:lnTo>
                      <a:pt x="52" y="25"/>
                    </a:lnTo>
                    <a:lnTo>
                      <a:pt x="51" y="19"/>
                    </a:lnTo>
                    <a:lnTo>
                      <a:pt x="42" y="11"/>
                    </a:lnTo>
                    <a:lnTo>
                      <a:pt x="33" y="10"/>
                    </a:lnTo>
                    <a:lnTo>
                      <a:pt x="20" y="1"/>
                    </a:lnTo>
                    <a:lnTo>
                      <a:pt x="6" y="0"/>
                    </a:lnTo>
                    <a:lnTo>
                      <a:pt x="3" y="4"/>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8" name="Freeform 557"/>
              <p:cNvSpPr/>
              <p:nvPr/>
            </p:nvSpPr>
            <p:spPr bwMode="auto">
              <a:xfrm>
                <a:off x="2747963" y="3921134"/>
                <a:ext cx="31750" cy="14288"/>
              </a:xfrm>
              <a:custGeom>
                <a:avLst/>
                <a:gdLst>
                  <a:gd name="T0" fmla="*/ 0 w 20"/>
                  <a:gd name="T1" fmla="*/ 3175 h 9"/>
                  <a:gd name="T2" fmla="*/ 3175 w 20"/>
                  <a:gd name="T3" fmla="*/ 0 h 9"/>
                  <a:gd name="T4" fmla="*/ 30163 w 20"/>
                  <a:gd name="T5" fmla="*/ 1588 h 9"/>
                  <a:gd name="T6" fmla="*/ 31750 w 20"/>
                  <a:gd name="T7" fmla="*/ 6350 h 9"/>
                  <a:gd name="T8" fmla="*/ 26988 w 20"/>
                  <a:gd name="T9" fmla="*/ 14288 h 9"/>
                  <a:gd name="T10" fmla="*/ 0 w 20"/>
                  <a:gd name="T11" fmla="*/ 14288 h 9"/>
                  <a:gd name="T12" fmla="*/ 0 w 20"/>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2"/>
                    </a:moveTo>
                    <a:lnTo>
                      <a:pt x="2" y="0"/>
                    </a:lnTo>
                    <a:lnTo>
                      <a:pt x="19" y="1"/>
                    </a:lnTo>
                    <a:lnTo>
                      <a:pt x="20" y="4"/>
                    </a:lnTo>
                    <a:lnTo>
                      <a:pt x="17" y="9"/>
                    </a:lnTo>
                    <a:lnTo>
                      <a:pt x="0" y="9"/>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49" name="Freeform 558"/>
              <p:cNvSpPr/>
              <p:nvPr/>
            </p:nvSpPr>
            <p:spPr bwMode="auto">
              <a:xfrm>
                <a:off x="2800351" y="3935422"/>
                <a:ext cx="9525" cy="7938"/>
              </a:xfrm>
              <a:custGeom>
                <a:avLst/>
                <a:gdLst>
                  <a:gd name="T0" fmla="*/ 0 w 6"/>
                  <a:gd name="T1" fmla="*/ 1588 h 5"/>
                  <a:gd name="T2" fmla="*/ 4763 w 6"/>
                  <a:gd name="T3" fmla="*/ 0 h 5"/>
                  <a:gd name="T4" fmla="*/ 9525 w 6"/>
                  <a:gd name="T5" fmla="*/ 3175 h 5"/>
                  <a:gd name="T6" fmla="*/ 4763 w 6"/>
                  <a:gd name="T7" fmla="*/ 7938 h 5"/>
                  <a:gd name="T8" fmla="*/ 0 w 6"/>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0" y="1"/>
                    </a:moveTo>
                    <a:lnTo>
                      <a:pt x="3" y="0"/>
                    </a:lnTo>
                    <a:lnTo>
                      <a:pt x="6" y="2"/>
                    </a:lnTo>
                    <a:lnTo>
                      <a:pt x="3" y="5"/>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0" name="Freeform 559"/>
              <p:cNvSpPr/>
              <p:nvPr/>
            </p:nvSpPr>
            <p:spPr bwMode="auto">
              <a:xfrm>
                <a:off x="2878138" y="4111634"/>
                <a:ext cx="19050" cy="20638"/>
              </a:xfrm>
              <a:custGeom>
                <a:avLst/>
                <a:gdLst>
                  <a:gd name="T0" fmla="*/ 0 w 12"/>
                  <a:gd name="T1" fmla="*/ 6350 h 13"/>
                  <a:gd name="T2" fmla="*/ 0 w 12"/>
                  <a:gd name="T3" fmla="*/ 17463 h 13"/>
                  <a:gd name="T4" fmla="*/ 17463 w 12"/>
                  <a:gd name="T5" fmla="*/ 20638 h 13"/>
                  <a:gd name="T6" fmla="*/ 19050 w 12"/>
                  <a:gd name="T7" fmla="*/ 6350 h 13"/>
                  <a:gd name="T8" fmla="*/ 14288 w 12"/>
                  <a:gd name="T9" fmla="*/ 6350 h 13"/>
                  <a:gd name="T10" fmla="*/ 19050 w 12"/>
                  <a:gd name="T11" fmla="*/ 0 h 13"/>
                  <a:gd name="T12" fmla="*/ 0 w 12"/>
                  <a:gd name="T13" fmla="*/ 635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3">
                    <a:moveTo>
                      <a:pt x="0" y="4"/>
                    </a:moveTo>
                    <a:lnTo>
                      <a:pt x="0" y="11"/>
                    </a:lnTo>
                    <a:lnTo>
                      <a:pt x="11" y="13"/>
                    </a:lnTo>
                    <a:lnTo>
                      <a:pt x="12" y="4"/>
                    </a:lnTo>
                    <a:lnTo>
                      <a:pt x="9" y="4"/>
                    </a:lnTo>
                    <a:lnTo>
                      <a:pt x="12"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1" name="Freeform 560"/>
              <p:cNvSpPr/>
              <p:nvPr/>
            </p:nvSpPr>
            <p:spPr bwMode="auto">
              <a:xfrm>
                <a:off x="2900362" y="4103697"/>
                <a:ext cx="11113" cy="7938"/>
              </a:xfrm>
              <a:custGeom>
                <a:avLst/>
                <a:gdLst>
                  <a:gd name="T0" fmla="*/ 0 w 7"/>
                  <a:gd name="T1" fmla="*/ 1588 h 5"/>
                  <a:gd name="T2" fmla="*/ 7938 w 7"/>
                  <a:gd name="T3" fmla="*/ 0 h 5"/>
                  <a:gd name="T4" fmla="*/ 11113 w 7"/>
                  <a:gd name="T5" fmla="*/ 6350 h 5"/>
                  <a:gd name="T6" fmla="*/ 3175 w 7"/>
                  <a:gd name="T7" fmla="*/ 7938 h 5"/>
                  <a:gd name="T8" fmla="*/ 0 w 7"/>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0" y="1"/>
                    </a:moveTo>
                    <a:lnTo>
                      <a:pt x="5" y="0"/>
                    </a:lnTo>
                    <a:lnTo>
                      <a:pt x="7" y="4"/>
                    </a:lnTo>
                    <a:lnTo>
                      <a:pt x="2" y="5"/>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2" name="Freeform 561"/>
              <p:cNvSpPr/>
              <p:nvPr/>
            </p:nvSpPr>
            <p:spPr bwMode="auto">
              <a:xfrm>
                <a:off x="2876550" y="3973522"/>
                <a:ext cx="14288" cy="14288"/>
              </a:xfrm>
              <a:custGeom>
                <a:avLst/>
                <a:gdLst>
                  <a:gd name="T0" fmla="*/ 0 w 9"/>
                  <a:gd name="T1" fmla="*/ 1588 h 9"/>
                  <a:gd name="T2" fmla="*/ 1588 w 9"/>
                  <a:gd name="T3" fmla="*/ 9525 h 9"/>
                  <a:gd name="T4" fmla="*/ 6350 w 9"/>
                  <a:gd name="T5" fmla="*/ 14288 h 9"/>
                  <a:gd name="T6" fmla="*/ 7938 w 9"/>
                  <a:gd name="T7" fmla="*/ 7938 h 9"/>
                  <a:gd name="T8" fmla="*/ 14288 w 9"/>
                  <a:gd name="T9" fmla="*/ 7938 h 9"/>
                  <a:gd name="T10" fmla="*/ 14288 w 9"/>
                  <a:gd name="T11" fmla="*/ 0 h 9"/>
                  <a:gd name="T12" fmla="*/ 6350 w 9"/>
                  <a:gd name="T13" fmla="*/ 4763 h 9"/>
                  <a:gd name="T14" fmla="*/ 0 w 9"/>
                  <a:gd name="T15" fmla="*/ 1588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0" y="1"/>
                    </a:moveTo>
                    <a:lnTo>
                      <a:pt x="1" y="6"/>
                    </a:lnTo>
                    <a:lnTo>
                      <a:pt x="4" y="9"/>
                    </a:lnTo>
                    <a:lnTo>
                      <a:pt x="5" y="5"/>
                    </a:lnTo>
                    <a:lnTo>
                      <a:pt x="9" y="5"/>
                    </a:lnTo>
                    <a:lnTo>
                      <a:pt x="9" y="0"/>
                    </a:lnTo>
                    <a:lnTo>
                      <a:pt x="4" y="3"/>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3" name="Freeform 562"/>
              <p:cNvSpPr/>
              <p:nvPr/>
            </p:nvSpPr>
            <p:spPr bwMode="auto">
              <a:xfrm>
                <a:off x="2889250" y="4014797"/>
                <a:ext cx="11113" cy="14288"/>
              </a:xfrm>
              <a:custGeom>
                <a:avLst/>
                <a:gdLst>
                  <a:gd name="T0" fmla="*/ 0 w 7"/>
                  <a:gd name="T1" fmla="*/ 3175 h 9"/>
                  <a:gd name="T2" fmla="*/ 9525 w 7"/>
                  <a:gd name="T3" fmla="*/ 14288 h 9"/>
                  <a:gd name="T4" fmla="*/ 11113 w 7"/>
                  <a:gd name="T5" fmla="*/ 11113 h 9"/>
                  <a:gd name="T6" fmla="*/ 9525 w 7"/>
                  <a:gd name="T7" fmla="*/ 3175 h 9"/>
                  <a:gd name="T8" fmla="*/ 3175 w 7"/>
                  <a:gd name="T9" fmla="*/ 0 h 9"/>
                  <a:gd name="T10" fmla="*/ 0 w 7"/>
                  <a:gd name="T11" fmla="*/ 317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9">
                    <a:moveTo>
                      <a:pt x="0" y="2"/>
                    </a:moveTo>
                    <a:lnTo>
                      <a:pt x="6" y="9"/>
                    </a:lnTo>
                    <a:lnTo>
                      <a:pt x="7" y="7"/>
                    </a:lnTo>
                    <a:lnTo>
                      <a:pt x="6" y="2"/>
                    </a:ln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4" name="Freeform 563"/>
              <p:cNvSpPr/>
              <p:nvPr/>
            </p:nvSpPr>
            <p:spPr bwMode="auto">
              <a:xfrm>
                <a:off x="2874962" y="3952884"/>
                <a:ext cx="6350" cy="7938"/>
              </a:xfrm>
              <a:custGeom>
                <a:avLst/>
                <a:gdLst>
                  <a:gd name="T0" fmla="*/ 0 w 4"/>
                  <a:gd name="T1" fmla="*/ 3175 h 5"/>
                  <a:gd name="T2" fmla="*/ 1588 w 4"/>
                  <a:gd name="T3" fmla="*/ 0 h 5"/>
                  <a:gd name="T4" fmla="*/ 6350 w 4"/>
                  <a:gd name="T5" fmla="*/ 3175 h 5"/>
                  <a:gd name="T6" fmla="*/ 1588 w 4"/>
                  <a:gd name="T7" fmla="*/ 7938 h 5"/>
                  <a:gd name="T8" fmla="*/ 0 w 4"/>
                  <a:gd name="T9" fmla="*/ 6350 h 5"/>
                  <a:gd name="T10" fmla="*/ 0 w 4"/>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0" y="2"/>
                    </a:moveTo>
                    <a:lnTo>
                      <a:pt x="1" y="0"/>
                    </a:lnTo>
                    <a:lnTo>
                      <a:pt x="4" y="2"/>
                    </a:lnTo>
                    <a:lnTo>
                      <a:pt x="1" y="5"/>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5" name="Freeform 564"/>
              <p:cNvSpPr/>
              <p:nvPr/>
            </p:nvSpPr>
            <p:spPr bwMode="auto">
              <a:xfrm>
                <a:off x="2884487" y="3995747"/>
                <a:ext cx="11113" cy="9525"/>
              </a:xfrm>
              <a:custGeom>
                <a:avLst/>
                <a:gdLst>
                  <a:gd name="T0" fmla="*/ 0 w 7"/>
                  <a:gd name="T1" fmla="*/ 4763 h 6"/>
                  <a:gd name="T2" fmla="*/ 4763 w 7"/>
                  <a:gd name="T3" fmla="*/ 0 h 6"/>
                  <a:gd name="T4" fmla="*/ 11113 w 7"/>
                  <a:gd name="T5" fmla="*/ 6350 h 6"/>
                  <a:gd name="T6" fmla="*/ 4763 w 7"/>
                  <a:gd name="T7" fmla="*/ 9525 h 6"/>
                  <a:gd name="T8" fmla="*/ 0 w 7"/>
                  <a:gd name="T9" fmla="*/ 476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0" y="3"/>
                    </a:moveTo>
                    <a:lnTo>
                      <a:pt x="3" y="0"/>
                    </a:lnTo>
                    <a:lnTo>
                      <a:pt x="7" y="4"/>
                    </a:lnTo>
                    <a:lnTo>
                      <a:pt x="3" y="6"/>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6" name="Freeform 565"/>
              <p:cNvSpPr/>
              <p:nvPr/>
            </p:nvSpPr>
            <p:spPr bwMode="auto">
              <a:xfrm>
                <a:off x="2889250" y="4054484"/>
                <a:ext cx="6350" cy="7938"/>
              </a:xfrm>
              <a:custGeom>
                <a:avLst/>
                <a:gdLst>
                  <a:gd name="T0" fmla="*/ 0 w 4"/>
                  <a:gd name="T1" fmla="*/ 0 h 5"/>
                  <a:gd name="T2" fmla="*/ 3175 w 4"/>
                  <a:gd name="T3" fmla="*/ 0 h 5"/>
                  <a:gd name="T4" fmla="*/ 6350 w 4"/>
                  <a:gd name="T5" fmla="*/ 4763 h 5"/>
                  <a:gd name="T6" fmla="*/ 0 w 4"/>
                  <a:gd name="T7" fmla="*/ 7938 h 5"/>
                  <a:gd name="T8" fmla="*/ 0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0"/>
                    </a:moveTo>
                    <a:lnTo>
                      <a:pt x="2" y="0"/>
                    </a:lnTo>
                    <a:lnTo>
                      <a:pt x="4" y="3"/>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7" name="Freeform 566"/>
              <p:cNvSpPr/>
              <p:nvPr/>
            </p:nvSpPr>
            <p:spPr bwMode="auto">
              <a:xfrm>
                <a:off x="2876550" y="4075122"/>
                <a:ext cx="9525" cy="9525"/>
              </a:xfrm>
              <a:custGeom>
                <a:avLst/>
                <a:gdLst>
                  <a:gd name="T0" fmla="*/ 0 w 6"/>
                  <a:gd name="T1" fmla="*/ 6350 h 6"/>
                  <a:gd name="T2" fmla="*/ 4763 w 6"/>
                  <a:gd name="T3" fmla="*/ 0 h 6"/>
                  <a:gd name="T4" fmla="*/ 9525 w 6"/>
                  <a:gd name="T5" fmla="*/ 3175 h 6"/>
                  <a:gd name="T6" fmla="*/ 6350 w 6"/>
                  <a:gd name="T7" fmla="*/ 9525 h 6"/>
                  <a:gd name="T8" fmla="*/ 0 w 6"/>
                  <a:gd name="T9" fmla="*/ 635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4"/>
                    </a:moveTo>
                    <a:lnTo>
                      <a:pt x="3" y="0"/>
                    </a:lnTo>
                    <a:lnTo>
                      <a:pt x="6" y="2"/>
                    </a:lnTo>
                    <a:lnTo>
                      <a:pt x="4" y="6"/>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8" name="Freeform 567"/>
              <p:cNvSpPr/>
              <p:nvPr/>
            </p:nvSpPr>
            <p:spPr bwMode="auto">
              <a:xfrm>
                <a:off x="2693987" y="4076708"/>
                <a:ext cx="12700" cy="7938"/>
              </a:xfrm>
              <a:custGeom>
                <a:avLst/>
                <a:gdLst>
                  <a:gd name="T0" fmla="*/ 0 w 8"/>
                  <a:gd name="T1" fmla="*/ 4763 h 5"/>
                  <a:gd name="T2" fmla="*/ 7938 w 8"/>
                  <a:gd name="T3" fmla="*/ 0 h 5"/>
                  <a:gd name="T4" fmla="*/ 12700 w 8"/>
                  <a:gd name="T5" fmla="*/ 7938 h 5"/>
                  <a:gd name="T6" fmla="*/ 7938 w 8"/>
                  <a:gd name="T7" fmla="*/ 7938 h 5"/>
                  <a:gd name="T8" fmla="*/ 0 w 8"/>
                  <a:gd name="T9" fmla="*/ 476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0" y="3"/>
                    </a:moveTo>
                    <a:lnTo>
                      <a:pt x="5" y="0"/>
                    </a:lnTo>
                    <a:lnTo>
                      <a:pt x="8" y="5"/>
                    </a:lnTo>
                    <a:lnTo>
                      <a:pt x="5" y="5"/>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59" name="Freeform 568"/>
              <p:cNvSpPr/>
              <p:nvPr/>
            </p:nvSpPr>
            <p:spPr bwMode="auto">
              <a:xfrm>
                <a:off x="2935287" y="2911482"/>
                <a:ext cx="166687" cy="187326"/>
              </a:xfrm>
              <a:custGeom>
                <a:avLst/>
                <a:gdLst>
                  <a:gd name="T0" fmla="*/ 96838 w 105"/>
                  <a:gd name="T1" fmla="*/ 0 h 118"/>
                  <a:gd name="T2" fmla="*/ 71438 w 105"/>
                  <a:gd name="T3" fmla="*/ 6350 h 118"/>
                  <a:gd name="T4" fmla="*/ 57150 w 105"/>
                  <a:gd name="T5" fmla="*/ 33338 h 118"/>
                  <a:gd name="T6" fmla="*/ 41275 w 105"/>
                  <a:gd name="T7" fmla="*/ 61913 h 118"/>
                  <a:gd name="T8" fmla="*/ 34925 w 105"/>
                  <a:gd name="T9" fmla="*/ 87313 h 118"/>
                  <a:gd name="T10" fmla="*/ 23813 w 105"/>
                  <a:gd name="T11" fmla="*/ 95250 h 118"/>
                  <a:gd name="T12" fmla="*/ 23813 w 105"/>
                  <a:gd name="T13" fmla="*/ 106363 h 118"/>
                  <a:gd name="T14" fmla="*/ 1588 w 105"/>
                  <a:gd name="T15" fmla="*/ 115888 h 118"/>
                  <a:gd name="T16" fmla="*/ 4763 w 105"/>
                  <a:gd name="T17" fmla="*/ 123825 h 118"/>
                  <a:gd name="T18" fmla="*/ 15875 w 105"/>
                  <a:gd name="T19" fmla="*/ 122238 h 118"/>
                  <a:gd name="T20" fmla="*/ 0 w 105"/>
                  <a:gd name="T21" fmla="*/ 136525 h 118"/>
                  <a:gd name="T22" fmla="*/ 14288 w 105"/>
                  <a:gd name="T23" fmla="*/ 150813 h 118"/>
                  <a:gd name="T24" fmla="*/ 46038 w 105"/>
                  <a:gd name="T25" fmla="*/ 147638 h 118"/>
                  <a:gd name="T26" fmla="*/ 63500 w 105"/>
                  <a:gd name="T27" fmla="*/ 152400 h 118"/>
                  <a:gd name="T28" fmla="*/ 80963 w 105"/>
                  <a:gd name="T29" fmla="*/ 144463 h 118"/>
                  <a:gd name="T30" fmla="*/ 87313 w 105"/>
                  <a:gd name="T31" fmla="*/ 153988 h 118"/>
                  <a:gd name="T32" fmla="*/ 103188 w 105"/>
                  <a:gd name="T33" fmla="*/ 146050 h 118"/>
                  <a:gd name="T34" fmla="*/ 107950 w 105"/>
                  <a:gd name="T35" fmla="*/ 165100 h 118"/>
                  <a:gd name="T36" fmla="*/ 117475 w 105"/>
                  <a:gd name="T37" fmla="*/ 166688 h 118"/>
                  <a:gd name="T38" fmla="*/ 131763 w 105"/>
                  <a:gd name="T39" fmla="*/ 150813 h 118"/>
                  <a:gd name="T40" fmla="*/ 134938 w 105"/>
                  <a:gd name="T41" fmla="*/ 165100 h 118"/>
                  <a:gd name="T42" fmla="*/ 131763 w 105"/>
                  <a:gd name="T43" fmla="*/ 174625 h 118"/>
                  <a:gd name="T44" fmla="*/ 141288 w 105"/>
                  <a:gd name="T45" fmla="*/ 176213 h 118"/>
                  <a:gd name="T46" fmla="*/ 147638 w 105"/>
                  <a:gd name="T47" fmla="*/ 187325 h 118"/>
                  <a:gd name="T48" fmla="*/ 163513 w 105"/>
                  <a:gd name="T49" fmla="*/ 187325 h 118"/>
                  <a:gd name="T50" fmla="*/ 166688 w 105"/>
                  <a:gd name="T51" fmla="*/ 142875 h 118"/>
                  <a:gd name="T52" fmla="*/ 149225 w 105"/>
                  <a:gd name="T53" fmla="*/ 133350 h 118"/>
                  <a:gd name="T54" fmla="*/ 160338 w 105"/>
                  <a:gd name="T55" fmla="*/ 130175 h 118"/>
                  <a:gd name="T56" fmla="*/ 163513 w 105"/>
                  <a:gd name="T57" fmla="*/ 111125 h 118"/>
                  <a:gd name="T58" fmla="*/ 134938 w 105"/>
                  <a:gd name="T59" fmla="*/ 117475 h 118"/>
                  <a:gd name="T60" fmla="*/ 141288 w 105"/>
                  <a:gd name="T61" fmla="*/ 87313 h 118"/>
                  <a:gd name="T62" fmla="*/ 119063 w 105"/>
                  <a:gd name="T63" fmla="*/ 80963 h 118"/>
                  <a:gd name="T64" fmla="*/ 101600 w 105"/>
                  <a:gd name="T65" fmla="*/ 88900 h 118"/>
                  <a:gd name="T66" fmla="*/ 101600 w 105"/>
                  <a:gd name="T67" fmla="*/ 79375 h 118"/>
                  <a:gd name="T68" fmla="*/ 87313 w 105"/>
                  <a:gd name="T69" fmla="*/ 77788 h 118"/>
                  <a:gd name="T70" fmla="*/ 88900 w 105"/>
                  <a:gd name="T71" fmla="*/ 63500 h 118"/>
                  <a:gd name="T72" fmla="*/ 79375 w 105"/>
                  <a:gd name="T73" fmla="*/ 61913 h 118"/>
                  <a:gd name="T74" fmla="*/ 65088 w 105"/>
                  <a:gd name="T75" fmla="*/ 74613 h 118"/>
                  <a:gd name="T76" fmla="*/ 63500 w 105"/>
                  <a:gd name="T77" fmla="*/ 65088 h 118"/>
                  <a:gd name="T78" fmla="*/ 96838 w 105"/>
                  <a:gd name="T79" fmla="*/ 0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 h="118">
                    <a:moveTo>
                      <a:pt x="61" y="0"/>
                    </a:moveTo>
                    <a:lnTo>
                      <a:pt x="45" y="4"/>
                    </a:lnTo>
                    <a:lnTo>
                      <a:pt x="36" y="21"/>
                    </a:lnTo>
                    <a:lnTo>
                      <a:pt x="26" y="39"/>
                    </a:lnTo>
                    <a:lnTo>
                      <a:pt x="22" y="55"/>
                    </a:lnTo>
                    <a:lnTo>
                      <a:pt x="15" y="60"/>
                    </a:lnTo>
                    <a:lnTo>
                      <a:pt x="15" y="67"/>
                    </a:lnTo>
                    <a:lnTo>
                      <a:pt x="1" y="73"/>
                    </a:lnTo>
                    <a:lnTo>
                      <a:pt x="3" y="78"/>
                    </a:lnTo>
                    <a:lnTo>
                      <a:pt x="10" y="77"/>
                    </a:lnTo>
                    <a:lnTo>
                      <a:pt x="0" y="86"/>
                    </a:lnTo>
                    <a:lnTo>
                      <a:pt x="9" y="95"/>
                    </a:lnTo>
                    <a:lnTo>
                      <a:pt x="29" y="93"/>
                    </a:lnTo>
                    <a:lnTo>
                      <a:pt x="40" y="96"/>
                    </a:lnTo>
                    <a:lnTo>
                      <a:pt x="51" y="91"/>
                    </a:lnTo>
                    <a:lnTo>
                      <a:pt x="55" y="97"/>
                    </a:lnTo>
                    <a:lnTo>
                      <a:pt x="65" y="92"/>
                    </a:lnTo>
                    <a:lnTo>
                      <a:pt x="68" y="104"/>
                    </a:lnTo>
                    <a:lnTo>
                      <a:pt x="74" y="105"/>
                    </a:lnTo>
                    <a:lnTo>
                      <a:pt x="83" y="95"/>
                    </a:lnTo>
                    <a:lnTo>
                      <a:pt x="85" y="104"/>
                    </a:lnTo>
                    <a:lnTo>
                      <a:pt x="83" y="110"/>
                    </a:lnTo>
                    <a:lnTo>
                      <a:pt x="89" y="111"/>
                    </a:lnTo>
                    <a:lnTo>
                      <a:pt x="93" y="118"/>
                    </a:lnTo>
                    <a:lnTo>
                      <a:pt x="103" y="118"/>
                    </a:lnTo>
                    <a:lnTo>
                      <a:pt x="105" y="90"/>
                    </a:lnTo>
                    <a:lnTo>
                      <a:pt x="94" y="84"/>
                    </a:lnTo>
                    <a:lnTo>
                      <a:pt x="101" y="82"/>
                    </a:lnTo>
                    <a:lnTo>
                      <a:pt x="103" y="70"/>
                    </a:lnTo>
                    <a:lnTo>
                      <a:pt x="85" y="74"/>
                    </a:lnTo>
                    <a:lnTo>
                      <a:pt x="89" y="55"/>
                    </a:lnTo>
                    <a:lnTo>
                      <a:pt x="75" y="51"/>
                    </a:lnTo>
                    <a:lnTo>
                      <a:pt x="64" y="56"/>
                    </a:lnTo>
                    <a:lnTo>
                      <a:pt x="64" y="50"/>
                    </a:lnTo>
                    <a:lnTo>
                      <a:pt x="55" y="49"/>
                    </a:lnTo>
                    <a:lnTo>
                      <a:pt x="56" y="40"/>
                    </a:lnTo>
                    <a:lnTo>
                      <a:pt x="50" y="39"/>
                    </a:lnTo>
                    <a:lnTo>
                      <a:pt x="41" y="47"/>
                    </a:lnTo>
                    <a:lnTo>
                      <a:pt x="40" y="41"/>
                    </a:ln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0" name="Freeform 569"/>
              <p:cNvSpPr/>
              <p:nvPr/>
            </p:nvSpPr>
            <p:spPr bwMode="auto">
              <a:xfrm>
                <a:off x="2884487" y="3081345"/>
                <a:ext cx="26988" cy="46038"/>
              </a:xfrm>
              <a:custGeom>
                <a:avLst/>
                <a:gdLst>
                  <a:gd name="T0" fmla="*/ 4763 w 17"/>
                  <a:gd name="T1" fmla="*/ 46038 h 29"/>
                  <a:gd name="T2" fmla="*/ 0 w 17"/>
                  <a:gd name="T3" fmla="*/ 31750 h 29"/>
                  <a:gd name="T4" fmla="*/ 11113 w 17"/>
                  <a:gd name="T5" fmla="*/ 17463 h 29"/>
                  <a:gd name="T6" fmla="*/ 19050 w 17"/>
                  <a:gd name="T7" fmla="*/ 0 h 29"/>
                  <a:gd name="T8" fmla="*/ 26988 w 17"/>
                  <a:gd name="T9" fmla="*/ 3175 h 29"/>
                  <a:gd name="T10" fmla="*/ 23813 w 17"/>
                  <a:gd name="T11" fmla="*/ 19050 h 29"/>
                  <a:gd name="T12" fmla="*/ 12700 w 17"/>
                  <a:gd name="T13" fmla="*/ 34925 h 29"/>
                  <a:gd name="T14" fmla="*/ 4763 w 17"/>
                  <a:gd name="T15" fmla="*/ 46038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8">
                    <a:moveTo>
                      <a:pt x="3" y="29"/>
                    </a:moveTo>
                    <a:lnTo>
                      <a:pt x="0" y="20"/>
                    </a:lnTo>
                    <a:lnTo>
                      <a:pt x="7" y="11"/>
                    </a:lnTo>
                    <a:lnTo>
                      <a:pt x="12" y="0"/>
                    </a:lnTo>
                    <a:lnTo>
                      <a:pt x="17" y="2"/>
                    </a:lnTo>
                    <a:lnTo>
                      <a:pt x="15" y="12"/>
                    </a:lnTo>
                    <a:lnTo>
                      <a:pt x="8" y="22"/>
                    </a:lnTo>
                    <a:lnTo>
                      <a:pt x="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1" name="Freeform 570"/>
              <p:cNvSpPr/>
              <p:nvPr/>
            </p:nvSpPr>
            <p:spPr bwMode="auto">
              <a:xfrm>
                <a:off x="2900362" y="3113095"/>
                <a:ext cx="22225" cy="19050"/>
              </a:xfrm>
              <a:custGeom>
                <a:avLst/>
                <a:gdLst>
                  <a:gd name="T0" fmla="*/ 0 w 14"/>
                  <a:gd name="T1" fmla="*/ 19050 h 12"/>
                  <a:gd name="T2" fmla="*/ 3175 w 14"/>
                  <a:gd name="T3" fmla="*/ 11113 h 12"/>
                  <a:gd name="T4" fmla="*/ 11113 w 14"/>
                  <a:gd name="T5" fmla="*/ 0 h 12"/>
                  <a:gd name="T6" fmla="*/ 22225 w 14"/>
                  <a:gd name="T7" fmla="*/ 0 h 12"/>
                  <a:gd name="T8" fmla="*/ 22225 w 14"/>
                  <a:gd name="T9" fmla="*/ 9525 h 12"/>
                  <a:gd name="T10" fmla="*/ 11113 w 14"/>
                  <a:gd name="T11" fmla="*/ 19050 h 12"/>
                  <a:gd name="T12" fmla="*/ 0 w 14"/>
                  <a:gd name="T13" fmla="*/ 1905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2">
                    <a:moveTo>
                      <a:pt x="0" y="12"/>
                    </a:moveTo>
                    <a:lnTo>
                      <a:pt x="2" y="7"/>
                    </a:lnTo>
                    <a:lnTo>
                      <a:pt x="7" y="0"/>
                    </a:lnTo>
                    <a:lnTo>
                      <a:pt x="14" y="0"/>
                    </a:lnTo>
                    <a:lnTo>
                      <a:pt x="14" y="6"/>
                    </a:lnTo>
                    <a:lnTo>
                      <a:pt x="7"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2" name="Freeform 571"/>
              <p:cNvSpPr/>
              <p:nvPr/>
            </p:nvSpPr>
            <p:spPr bwMode="auto">
              <a:xfrm>
                <a:off x="2816225" y="3081345"/>
                <a:ext cx="50800" cy="34925"/>
              </a:xfrm>
              <a:custGeom>
                <a:avLst/>
                <a:gdLst>
                  <a:gd name="T0" fmla="*/ 50800 w 32"/>
                  <a:gd name="T1" fmla="*/ 20638 h 22"/>
                  <a:gd name="T2" fmla="*/ 15875 w 32"/>
                  <a:gd name="T3" fmla="*/ 22225 h 22"/>
                  <a:gd name="T4" fmla="*/ 9525 w 32"/>
                  <a:gd name="T5" fmla="*/ 12700 h 22"/>
                  <a:gd name="T6" fmla="*/ 7938 w 32"/>
                  <a:gd name="T7" fmla="*/ 3175 h 22"/>
                  <a:gd name="T8" fmla="*/ 0 w 32"/>
                  <a:gd name="T9" fmla="*/ 0 h 22"/>
                  <a:gd name="T10" fmla="*/ 0 w 32"/>
                  <a:gd name="T11" fmla="*/ 19050 h 22"/>
                  <a:gd name="T12" fmla="*/ 23813 w 32"/>
                  <a:gd name="T13" fmla="*/ 33338 h 22"/>
                  <a:gd name="T14" fmla="*/ 46038 w 32"/>
                  <a:gd name="T15" fmla="*/ 34925 h 22"/>
                  <a:gd name="T16" fmla="*/ 50800 w 32"/>
                  <a:gd name="T17" fmla="*/ 20638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2">
                    <a:moveTo>
                      <a:pt x="32" y="13"/>
                    </a:moveTo>
                    <a:lnTo>
                      <a:pt x="10" y="14"/>
                    </a:lnTo>
                    <a:lnTo>
                      <a:pt x="6" y="8"/>
                    </a:lnTo>
                    <a:lnTo>
                      <a:pt x="5" y="2"/>
                    </a:lnTo>
                    <a:lnTo>
                      <a:pt x="0" y="0"/>
                    </a:lnTo>
                    <a:lnTo>
                      <a:pt x="0" y="12"/>
                    </a:lnTo>
                    <a:lnTo>
                      <a:pt x="15" y="21"/>
                    </a:lnTo>
                    <a:lnTo>
                      <a:pt x="29" y="22"/>
                    </a:lnTo>
                    <a:lnTo>
                      <a:pt x="3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3" name="Freeform 572"/>
              <p:cNvSpPr/>
              <p:nvPr/>
            </p:nvSpPr>
            <p:spPr bwMode="auto">
              <a:xfrm>
                <a:off x="2873375" y="3055945"/>
                <a:ext cx="17463" cy="17463"/>
              </a:xfrm>
              <a:custGeom>
                <a:avLst/>
                <a:gdLst>
                  <a:gd name="T0" fmla="*/ 0 w 11"/>
                  <a:gd name="T1" fmla="*/ 17463 h 11"/>
                  <a:gd name="T2" fmla="*/ 3175 w 11"/>
                  <a:gd name="T3" fmla="*/ 6350 h 11"/>
                  <a:gd name="T4" fmla="*/ 9525 w 11"/>
                  <a:gd name="T5" fmla="*/ 0 h 11"/>
                  <a:gd name="T6" fmla="*/ 17463 w 11"/>
                  <a:gd name="T7" fmla="*/ 0 h 11"/>
                  <a:gd name="T8" fmla="*/ 15875 w 11"/>
                  <a:gd name="T9" fmla="*/ 6350 h 11"/>
                  <a:gd name="T10" fmla="*/ 7938 w 11"/>
                  <a:gd name="T11" fmla="*/ 7938 h 11"/>
                  <a:gd name="T12" fmla="*/ 4763 w 11"/>
                  <a:gd name="T13" fmla="*/ 17463 h 11"/>
                  <a:gd name="T14" fmla="*/ 0 w 11"/>
                  <a:gd name="T15" fmla="*/ 17463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1">
                    <a:moveTo>
                      <a:pt x="0" y="11"/>
                    </a:moveTo>
                    <a:lnTo>
                      <a:pt x="2" y="4"/>
                    </a:lnTo>
                    <a:lnTo>
                      <a:pt x="6" y="0"/>
                    </a:lnTo>
                    <a:lnTo>
                      <a:pt x="11" y="0"/>
                    </a:lnTo>
                    <a:lnTo>
                      <a:pt x="10" y="4"/>
                    </a:lnTo>
                    <a:lnTo>
                      <a:pt x="5" y="5"/>
                    </a:lnTo>
                    <a:lnTo>
                      <a:pt x="3"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4" name="Freeform 573"/>
              <p:cNvSpPr/>
              <p:nvPr/>
            </p:nvSpPr>
            <p:spPr bwMode="auto">
              <a:xfrm>
                <a:off x="2824162" y="2973395"/>
                <a:ext cx="58738" cy="34925"/>
              </a:xfrm>
              <a:custGeom>
                <a:avLst/>
                <a:gdLst>
                  <a:gd name="T0" fmla="*/ 0 w 37"/>
                  <a:gd name="T1" fmla="*/ 9525 h 22"/>
                  <a:gd name="T2" fmla="*/ 9525 w 37"/>
                  <a:gd name="T3" fmla="*/ 0 h 22"/>
                  <a:gd name="T4" fmla="*/ 20638 w 37"/>
                  <a:gd name="T5" fmla="*/ 1588 h 22"/>
                  <a:gd name="T6" fmla="*/ 58738 w 37"/>
                  <a:gd name="T7" fmla="*/ 30163 h 22"/>
                  <a:gd name="T8" fmla="*/ 52388 w 37"/>
                  <a:gd name="T9" fmla="*/ 34925 h 22"/>
                  <a:gd name="T10" fmla="*/ 28575 w 37"/>
                  <a:gd name="T11" fmla="*/ 33338 h 22"/>
                  <a:gd name="T12" fmla="*/ 7938 w 37"/>
                  <a:gd name="T13" fmla="*/ 23813 h 22"/>
                  <a:gd name="T14" fmla="*/ 0 w 37"/>
                  <a:gd name="T15" fmla="*/ 9525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2">
                    <a:moveTo>
                      <a:pt x="0" y="6"/>
                    </a:moveTo>
                    <a:lnTo>
                      <a:pt x="6" y="0"/>
                    </a:lnTo>
                    <a:lnTo>
                      <a:pt x="13" y="1"/>
                    </a:lnTo>
                    <a:lnTo>
                      <a:pt x="37" y="19"/>
                    </a:lnTo>
                    <a:lnTo>
                      <a:pt x="33" y="22"/>
                    </a:lnTo>
                    <a:lnTo>
                      <a:pt x="18" y="21"/>
                    </a:lnTo>
                    <a:lnTo>
                      <a:pt x="5" y="15"/>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5" name="Freeform 574"/>
              <p:cNvSpPr/>
              <p:nvPr/>
            </p:nvSpPr>
            <p:spPr bwMode="auto">
              <a:xfrm>
                <a:off x="2852738" y="4859348"/>
                <a:ext cx="206374" cy="212725"/>
              </a:xfrm>
              <a:custGeom>
                <a:avLst/>
                <a:gdLst>
                  <a:gd name="T0" fmla="*/ 0 w 130"/>
                  <a:gd name="T1" fmla="*/ 79375 h 134"/>
                  <a:gd name="T2" fmla="*/ 7938 w 130"/>
                  <a:gd name="T3" fmla="*/ 58738 h 134"/>
                  <a:gd name="T4" fmla="*/ 11113 w 130"/>
                  <a:gd name="T5" fmla="*/ 28575 h 134"/>
                  <a:gd name="T6" fmla="*/ 17463 w 130"/>
                  <a:gd name="T7" fmla="*/ 14288 h 134"/>
                  <a:gd name="T8" fmla="*/ 46038 w 130"/>
                  <a:gd name="T9" fmla="*/ 1588 h 134"/>
                  <a:gd name="T10" fmla="*/ 101600 w 130"/>
                  <a:gd name="T11" fmla="*/ 0 h 134"/>
                  <a:gd name="T12" fmla="*/ 119063 w 130"/>
                  <a:gd name="T13" fmla="*/ 15875 h 134"/>
                  <a:gd name="T14" fmla="*/ 123825 w 130"/>
                  <a:gd name="T15" fmla="*/ 74613 h 134"/>
                  <a:gd name="T16" fmla="*/ 141288 w 130"/>
                  <a:gd name="T17" fmla="*/ 84138 h 134"/>
                  <a:gd name="T18" fmla="*/ 173038 w 130"/>
                  <a:gd name="T19" fmla="*/ 98425 h 134"/>
                  <a:gd name="T20" fmla="*/ 176213 w 130"/>
                  <a:gd name="T21" fmla="*/ 123825 h 134"/>
                  <a:gd name="T22" fmla="*/ 190500 w 130"/>
                  <a:gd name="T23" fmla="*/ 117475 h 134"/>
                  <a:gd name="T24" fmla="*/ 204788 w 130"/>
                  <a:gd name="T25" fmla="*/ 123825 h 134"/>
                  <a:gd name="T26" fmla="*/ 206375 w 130"/>
                  <a:gd name="T27" fmla="*/ 144463 h 134"/>
                  <a:gd name="T28" fmla="*/ 200025 w 130"/>
                  <a:gd name="T29" fmla="*/ 153988 h 134"/>
                  <a:gd name="T30" fmla="*/ 198438 w 130"/>
                  <a:gd name="T31" fmla="*/ 169863 h 134"/>
                  <a:gd name="T32" fmla="*/ 192088 w 130"/>
                  <a:gd name="T33" fmla="*/ 193675 h 134"/>
                  <a:gd name="T34" fmla="*/ 176213 w 130"/>
                  <a:gd name="T35" fmla="*/ 207963 h 134"/>
                  <a:gd name="T36" fmla="*/ 142875 w 130"/>
                  <a:gd name="T37" fmla="*/ 212725 h 134"/>
                  <a:gd name="T38" fmla="*/ 117475 w 130"/>
                  <a:gd name="T39" fmla="*/ 211138 h 134"/>
                  <a:gd name="T40" fmla="*/ 106363 w 130"/>
                  <a:gd name="T41" fmla="*/ 207963 h 134"/>
                  <a:gd name="T42" fmla="*/ 131763 w 130"/>
                  <a:gd name="T43" fmla="*/ 169863 h 134"/>
                  <a:gd name="T44" fmla="*/ 133350 w 130"/>
                  <a:gd name="T45" fmla="*/ 157163 h 134"/>
                  <a:gd name="T46" fmla="*/ 117475 w 130"/>
                  <a:gd name="T47" fmla="*/ 146050 h 134"/>
                  <a:gd name="T48" fmla="*/ 80963 w 130"/>
                  <a:gd name="T49" fmla="*/ 134938 h 134"/>
                  <a:gd name="T50" fmla="*/ 60325 w 130"/>
                  <a:gd name="T51" fmla="*/ 120650 h 134"/>
                  <a:gd name="T52" fmla="*/ 42863 w 130"/>
                  <a:gd name="T53" fmla="*/ 123825 h 134"/>
                  <a:gd name="T54" fmla="*/ 28575 w 130"/>
                  <a:gd name="T55" fmla="*/ 104775 h 134"/>
                  <a:gd name="T56" fmla="*/ 14288 w 130"/>
                  <a:gd name="T57" fmla="*/ 87313 h 134"/>
                  <a:gd name="T58" fmla="*/ 0 w 130"/>
                  <a:gd name="T59" fmla="*/ 79375 h 1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34">
                    <a:moveTo>
                      <a:pt x="0" y="50"/>
                    </a:moveTo>
                    <a:lnTo>
                      <a:pt x="5" y="37"/>
                    </a:lnTo>
                    <a:lnTo>
                      <a:pt x="7" y="18"/>
                    </a:lnTo>
                    <a:lnTo>
                      <a:pt x="11" y="9"/>
                    </a:lnTo>
                    <a:lnTo>
                      <a:pt x="29" y="1"/>
                    </a:lnTo>
                    <a:lnTo>
                      <a:pt x="64" y="0"/>
                    </a:lnTo>
                    <a:lnTo>
                      <a:pt x="75" y="10"/>
                    </a:lnTo>
                    <a:lnTo>
                      <a:pt x="78" y="47"/>
                    </a:lnTo>
                    <a:lnTo>
                      <a:pt x="89" y="53"/>
                    </a:lnTo>
                    <a:lnTo>
                      <a:pt x="109" y="62"/>
                    </a:lnTo>
                    <a:lnTo>
                      <a:pt x="111" y="78"/>
                    </a:lnTo>
                    <a:lnTo>
                      <a:pt x="120" y="74"/>
                    </a:lnTo>
                    <a:lnTo>
                      <a:pt x="129" y="78"/>
                    </a:lnTo>
                    <a:lnTo>
                      <a:pt x="130" y="91"/>
                    </a:lnTo>
                    <a:lnTo>
                      <a:pt x="126" y="97"/>
                    </a:lnTo>
                    <a:lnTo>
                      <a:pt x="125" y="107"/>
                    </a:lnTo>
                    <a:lnTo>
                      <a:pt x="121" y="122"/>
                    </a:lnTo>
                    <a:lnTo>
                      <a:pt x="111" y="131"/>
                    </a:lnTo>
                    <a:lnTo>
                      <a:pt x="90" y="134"/>
                    </a:lnTo>
                    <a:lnTo>
                      <a:pt x="74" y="133"/>
                    </a:lnTo>
                    <a:lnTo>
                      <a:pt x="67" y="131"/>
                    </a:lnTo>
                    <a:lnTo>
                      <a:pt x="83" y="107"/>
                    </a:lnTo>
                    <a:lnTo>
                      <a:pt x="84" y="99"/>
                    </a:lnTo>
                    <a:lnTo>
                      <a:pt x="74" y="92"/>
                    </a:lnTo>
                    <a:lnTo>
                      <a:pt x="51" y="85"/>
                    </a:lnTo>
                    <a:lnTo>
                      <a:pt x="38" y="76"/>
                    </a:lnTo>
                    <a:lnTo>
                      <a:pt x="27" y="78"/>
                    </a:lnTo>
                    <a:lnTo>
                      <a:pt x="18" y="66"/>
                    </a:lnTo>
                    <a:lnTo>
                      <a:pt x="9" y="55"/>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6" name="Freeform 575"/>
              <p:cNvSpPr/>
              <p:nvPr/>
            </p:nvSpPr>
            <p:spPr bwMode="auto">
              <a:xfrm>
                <a:off x="2684462" y="4618048"/>
                <a:ext cx="288925" cy="336550"/>
              </a:xfrm>
              <a:custGeom>
                <a:avLst/>
                <a:gdLst>
                  <a:gd name="T0" fmla="*/ 168275 w 182"/>
                  <a:gd name="T1" fmla="*/ 320675 h 212"/>
                  <a:gd name="T2" fmla="*/ 176213 w 182"/>
                  <a:gd name="T3" fmla="*/ 300038 h 212"/>
                  <a:gd name="T4" fmla="*/ 179388 w 182"/>
                  <a:gd name="T5" fmla="*/ 269875 h 212"/>
                  <a:gd name="T6" fmla="*/ 185738 w 182"/>
                  <a:gd name="T7" fmla="*/ 255588 h 212"/>
                  <a:gd name="T8" fmla="*/ 214313 w 182"/>
                  <a:gd name="T9" fmla="*/ 242888 h 212"/>
                  <a:gd name="T10" fmla="*/ 269875 w 182"/>
                  <a:gd name="T11" fmla="*/ 241300 h 212"/>
                  <a:gd name="T12" fmla="*/ 287338 w 182"/>
                  <a:gd name="T13" fmla="*/ 257175 h 212"/>
                  <a:gd name="T14" fmla="*/ 288925 w 182"/>
                  <a:gd name="T15" fmla="*/ 225425 h 212"/>
                  <a:gd name="T16" fmla="*/ 279400 w 182"/>
                  <a:gd name="T17" fmla="*/ 207963 h 212"/>
                  <a:gd name="T18" fmla="*/ 280988 w 182"/>
                  <a:gd name="T19" fmla="*/ 190500 h 212"/>
                  <a:gd name="T20" fmla="*/ 271463 w 182"/>
                  <a:gd name="T21" fmla="*/ 184150 h 212"/>
                  <a:gd name="T22" fmla="*/ 269875 w 182"/>
                  <a:gd name="T23" fmla="*/ 163513 h 212"/>
                  <a:gd name="T24" fmla="*/ 215900 w 182"/>
                  <a:gd name="T25" fmla="*/ 155575 h 212"/>
                  <a:gd name="T26" fmla="*/ 214313 w 182"/>
                  <a:gd name="T27" fmla="*/ 96838 h 212"/>
                  <a:gd name="T28" fmla="*/ 190500 w 182"/>
                  <a:gd name="T29" fmla="*/ 90488 h 212"/>
                  <a:gd name="T30" fmla="*/ 139700 w 182"/>
                  <a:gd name="T31" fmla="*/ 63500 h 212"/>
                  <a:gd name="T32" fmla="*/ 120650 w 182"/>
                  <a:gd name="T33" fmla="*/ 60325 h 212"/>
                  <a:gd name="T34" fmla="*/ 109538 w 182"/>
                  <a:gd name="T35" fmla="*/ 52388 h 212"/>
                  <a:gd name="T36" fmla="*/ 107950 w 182"/>
                  <a:gd name="T37" fmla="*/ 12700 h 212"/>
                  <a:gd name="T38" fmla="*/ 87313 w 182"/>
                  <a:gd name="T39" fmla="*/ 0 h 212"/>
                  <a:gd name="T40" fmla="*/ 58738 w 182"/>
                  <a:gd name="T41" fmla="*/ 7938 h 212"/>
                  <a:gd name="T42" fmla="*/ 46038 w 182"/>
                  <a:gd name="T43" fmla="*/ 31750 h 212"/>
                  <a:gd name="T44" fmla="*/ 1588 w 182"/>
                  <a:gd name="T45" fmla="*/ 38100 h 212"/>
                  <a:gd name="T46" fmla="*/ 23813 w 182"/>
                  <a:gd name="T47" fmla="*/ 68263 h 212"/>
                  <a:gd name="T48" fmla="*/ 26988 w 182"/>
                  <a:gd name="T49" fmla="*/ 79375 h 212"/>
                  <a:gd name="T50" fmla="*/ 12700 w 182"/>
                  <a:gd name="T51" fmla="*/ 82550 h 212"/>
                  <a:gd name="T52" fmla="*/ 17463 w 182"/>
                  <a:gd name="T53" fmla="*/ 119063 h 212"/>
                  <a:gd name="T54" fmla="*/ 1588 w 182"/>
                  <a:gd name="T55" fmla="*/ 125413 h 212"/>
                  <a:gd name="T56" fmla="*/ 12700 w 182"/>
                  <a:gd name="T57" fmla="*/ 169863 h 212"/>
                  <a:gd name="T58" fmla="*/ 0 w 182"/>
                  <a:gd name="T59" fmla="*/ 200025 h 212"/>
                  <a:gd name="T60" fmla="*/ 9525 w 182"/>
                  <a:gd name="T61" fmla="*/ 206375 h 212"/>
                  <a:gd name="T62" fmla="*/ 20638 w 182"/>
                  <a:gd name="T63" fmla="*/ 236538 h 212"/>
                  <a:gd name="T64" fmla="*/ 23813 w 182"/>
                  <a:gd name="T65" fmla="*/ 271463 h 212"/>
                  <a:gd name="T66" fmla="*/ 41275 w 182"/>
                  <a:gd name="T67" fmla="*/ 328613 h 212"/>
                  <a:gd name="T68" fmla="*/ 49213 w 182"/>
                  <a:gd name="T69" fmla="*/ 334963 h 212"/>
                  <a:gd name="T70" fmla="*/ 71438 w 182"/>
                  <a:gd name="T71" fmla="*/ 309563 h 212"/>
                  <a:gd name="T72" fmla="*/ 80963 w 182"/>
                  <a:gd name="T73" fmla="*/ 312738 h 212"/>
                  <a:gd name="T74" fmla="*/ 103188 w 182"/>
                  <a:gd name="T75" fmla="*/ 322263 h 212"/>
                  <a:gd name="T76" fmla="*/ 112713 w 182"/>
                  <a:gd name="T77" fmla="*/ 336550 h 212"/>
                  <a:gd name="T78" fmla="*/ 125413 w 182"/>
                  <a:gd name="T79" fmla="*/ 336550 h 212"/>
                  <a:gd name="T80" fmla="*/ 130175 w 182"/>
                  <a:gd name="T81" fmla="*/ 330200 h 212"/>
                  <a:gd name="T82" fmla="*/ 130175 w 182"/>
                  <a:gd name="T83" fmla="*/ 320675 h 212"/>
                  <a:gd name="T84" fmla="*/ 138113 w 182"/>
                  <a:gd name="T85" fmla="*/ 317500 h 212"/>
                  <a:gd name="T86" fmla="*/ 152400 w 182"/>
                  <a:gd name="T87" fmla="*/ 322263 h 212"/>
                  <a:gd name="T88" fmla="*/ 168275 w 182"/>
                  <a:gd name="T89" fmla="*/ 320675 h 2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82" h="211">
                    <a:moveTo>
                      <a:pt x="106" y="202"/>
                    </a:moveTo>
                    <a:lnTo>
                      <a:pt x="111" y="189"/>
                    </a:lnTo>
                    <a:lnTo>
                      <a:pt x="113" y="170"/>
                    </a:lnTo>
                    <a:lnTo>
                      <a:pt x="117" y="161"/>
                    </a:lnTo>
                    <a:lnTo>
                      <a:pt x="135" y="153"/>
                    </a:lnTo>
                    <a:lnTo>
                      <a:pt x="170" y="152"/>
                    </a:lnTo>
                    <a:lnTo>
                      <a:pt x="181" y="162"/>
                    </a:lnTo>
                    <a:lnTo>
                      <a:pt x="182" y="142"/>
                    </a:lnTo>
                    <a:lnTo>
                      <a:pt x="176" y="131"/>
                    </a:lnTo>
                    <a:lnTo>
                      <a:pt x="177" y="120"/>
                    </a:lnTo>
                    <a:lnTo>
                      <a:pt x="171" y="116"/>
                    </a:lnTo>
                    <a:lnTo>
                      <a:pt x="170" y="103"/>
                    </a:lnTo>
                    <a:lnTo>
                      <a:pt x="136" y="98"/>
                    </a:lnTo>
                    <a:lnTo>
                      <a:pt x="135" y="61"/>
                    </a:lnTo>
                    <a:lnTo>
                      <a:pt x="120" y="57"/>
                    </a:lnTo>
                    <a:lnTo>
                      <a:pt x="88" y="40"/>
                    </a:lnTo>
                    <a:lnTo>
                      <a:pt x="76" y="38"/>
                    </a:lnTo>
                    <a:lnTo>
                      <a:pt x="69" y="33"/>
                    </a:lnTo>
                    <a:lnTo>
                      <a:pt x="68" y="8"/>
                    </a:lnTo>
                    <a:lnTo>
                      <a:pt x="55" y="0"/>
                    </a:lnTo>
                    <a:lnTo>
                      <a:pt x="37" y="5"/>
                    </a:lnTo>
                    <a:lnTo>
                      <a:pt x="29" y="20"/>
                    </a:lnTo>
                    <a:lnTo>
                      <a:pt x="1" y="24"/>
                    </a:lnTo>
                    <a:lnTo>
                      <a:pt x="15" y="43"/>
                    </a:lnTo>
                    <a:lnTo>
                      <a:pt x="17" y="50"/>
                    </a:lnTo>
                    <a:lnTo>
                      <a:pt x="8" y="52"/>
                    </a:lnTo>
                    <a:lnTo>
                      <a:pt x="11" y="75"/>
                    </a:lnTo>
                    <a:lnTo>
                      <a:pt x="1" y="79"/>
                    </a:lnTo>
                    <a:lnTo>
                      <a:pt x="8" y="107"/>
                    </a:lnTo>
                    <a:lnTo>
                      <a:pt x="0" y="126"/>
                    </a:lnTo>
                    <a:lnTo>
                      <a:pt x="6" y="130"/>
                    </a:lnTo>
                    <a:lnTo>
                      <a:pt x="13" y="149"/>
                    </a:lnTo>
                    <a:lnTo>
                      <a:pt x="15" y="171"/>
                    </a:lnTo>
                    <a:lnTo>
                      <a:pt x="26" y="207"/>
                    </a:lnTo>
                    <a:lnTo>
                      <a:pt x="31" y="211"/>
                    </a:lnTo>
                    <a:lnTo>
                      <a:pt x="45" y="195"/>
                    </a:lnTo>
                    <a:lnTo>
                      <a:pt x="51" y="197"/>
                    </a:lnTo>
                    <a:lnTo>
                      <a:pt x="65" y="203"/>
                    </a:lnTo>
                    <a:lnTo>
                      <a:pt x="71" y="212"/>
                    </a:lnTo>
                    <a:lnTo>
                      <a:pt x="79" y="212"/>
                    </a:lnTo>
                    <a:lnTo>
                      <a:pt x="82" y="208"/>
                    </a:lnTo>
                    <a:lnTo>
                      <a:pt x="82" y="202"/>
                    </a:lnTo>
                    <a:lnTo>
                      <a:pt x="87" y="200"/>
                    </a:lnTo>
                    <a:lnTo>
                      <a:pt x="96" y="203"/>
                    </a:lnTo>
                    <a:lnTo>
                      <a:pt x="106"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7" name="Freeform 576"/>
              <p:cNvSpPr/>
              <p:nvPr/>
            </p:nvSpPr>
            <p:spPr bwMode="auto">
              <a:xfrm>
                <a:off x="944564" y="1962156"/>
                <a:ext cx="2087561" cy="1300165"/>
              </a:xfrm>
              <a:custGeom>
                <a:avLst/>
                <a:gdLst>
                  <a:gd name="T0" fmla="*/ 2888605 w 1032"/>
                  <a:gd name="T1" fmla="*/ 2409959 h 642"/>
                  <a:gd name="T2" fmla="*/ 3414541 w 1032"/>
                  <a:gd name="T3" fmla="*/ 2464639 h 642"/>
                  <a:gd name="T4" fmla="*/ 3768537 w 1032"/>
                  <a:gd name="T5" fmla="*/ 2464639 h 642"/>
                  <a:gd name="T6" fmla="*/ 3845404 w 1032"/>
                  <a:gd name="T7" fmla="*/ 2472740 h 642"/>
                  <a:gd name="T8" fmla="*/ 3936432 w 1032"/>
                  <a:gd name="T9" fmla="*/ 2511218 h 642"/>
                  <a:gd name="T10" fmla="*/ 3912158 w 1032"/>
                  <a:gd name="T11" fmla="*/ 2414010 h 642"/>
                  <a:gd name="T12" fmla="*/ 3784719 w 1032"/>
                  <a:gd name="T13" fmla="*/ 2227694 h 642"/>
                  <a:gd name="T14" fmla="*/ 3663349 w 1032"/>
                  <a:gd name="T15" fmla="*/ 2231744 h 642"/>
                  <a:gd name="T16" fmla="*/ 3628961 w 1032"/>
                  <a:gd name="T17" fmla="*/ 2221618 h 642"/>
                  <a:gd name="T18" fmla="*/ 3964751 w 1032"/>
                  <a:gd name="T19" fmla="*/ 2089982 h 642"/>
                  <a:gd name="T20" fmla="*/ 4320770 w 1032"/>
                  <a:gd name="T21" fmla="*/ 1917842 h 642"/>
                  <a:gd name="T22" fmla="*/ 4154898 w 1032"/>
                  <a:gd name="T23" fmla="*/ 1796331 h 642"/>
                  <a:gd name="T24" fmla="*/ 4195354 w 1032"/>
                  <a:gd name="T25" fmla="*/ 1697097 h 642"/>
                  <a:gd name="T26" fmla="*/ 4003185 w 1032"/>
                  <a:gd name="T27" fmla="*/ 1518882 h 642"/>
                  <a:gd name="T28" fmla="*/ 3908112 w 1032"/>
                  <a:gd name="T29" fmla="*/ 1239408 h 642"/>
                  <a:gd name="T30" fmla="*/ 3784719 w 1032"/>
                  <a:gd name="T31" fmla="*/ 1328515 h 642"/>
                  <a:gd name="T32" fmla="*/ 3584459 w 1032"/>
                  <a:gd name="T33" fmla="*/ 1338641 h 642"/>
                  <a:gd name="T34" fmla="*/ 3606710 w 1032"/>
                  <a:gd name="T35" fmla="*/ 1190803 h 642"/>
                  <a:gd name="T36" fmla="*/ 3485340 w 1032"/>
                  <a:gd name="T37" fmla="*/ 1030815 h 642"/>
                  <a:gd name="T38" fmla="*/ 3232486 w 1032"/>
                  <a:gd name="T39" fmla="*/ 935631 h 642"/>
                  <a:gd name="T40" fmla="*/ 3208212 w 1032"/>
                  <a:gd name="T41" fmla="*/ 1180678 h 642"/>
                  <a:gd name="T42" fmla="*/ 3250692 w 1032"/>
                  <a:gd name="T43" fmla="*/ 1599889 h 642"/>
                  <a:gd name="T44" fmla="*/ 3147527 w 1032"/>
                  <a:gd name="T45" fmla="*/ 1855061 h 642"/>
                  <a:gd name="T46" fmla="*/ 3070660 w 1032"/>
                  <a:gd name="T47" fmla="*/ 1970496 h 642"/>
                  <a:gd name="T48" fmla="*/ 2967495 w 1032"/>
                  <a:gd name="T49" fmla="*/ 1650518 h 642"/>
                  <a:gd name="T50" fmla="*/ 2680253 w 1032"/>
                  <a:gd name="T51" fmla="*/ 1539134 h 642"/>
                  <a:gd name="T52" fmla="*/ 2441559 w 1032"/>
                  <a:gd name="T53" fmla="*/ 1330541 h 642"/>
                  <a:gd name="T54" fmla="*/ 2423353 w 1032"/>
                  <a:gd name="T55" fmla="*/ 990311 h 642"/>
                  <a:gd name="T56" fmla="*/ 2546746 w 1032"/>
                  <a:gd name="T57" fmla="*/ 834373 h 642"/>
                  <a:gd name="T58" fmla="*/ 2726778 w 1032"/>
                  <a:gd name="T59" fmla="*/ 696661 h 642"/>
                  <a:gd name="T60" fmla="*/ 2732847 w 1032"/>
                  <a:gd name="T61" fmla="*/ 609578 h 642"/>
                  <a:gd name="T62" fmla="*/ 2866353 w 1032"/>
                  <a:gd name="T63" fmla="*/ 506294 h 642"/>
                  <a:gd name="T64" fmla="*/ 2971541 w 1032"/>
                  <a:gd name="T65" fmla="*/ 461740 h 642"/>
                  <a:gd name="T66" fmla="*/ 3007952 w 1032"/>
                  <a:gd name="T67" fmla="*/ 277449 h 642"/>
                  <a:gd name="T68" fmla="*/ 2878490 w 1032"/>
                  <a:gd name="T69" fmla="*/ 188341 h 642"/>
                  <a:gd name="T70" fmla="*/ 2765212 w 1032"/>
                  <a:gd name="T71" fmla="*/ 392884 h 642"/>
                  <a:gd name="T72" fmla="*/ 2637773 w 1032"/>
                  <a:gd name="T73" fmla="*/ 253147 h 642"/>
                  <a:gd name="T74" fmla="*/ 2564951 w 1032"/>
                  <a:gd name="T75" fmla="*/ 230870 h 642"/>
                  <a:gd name="T76" fmla="*/ 2445604 w 1032"/>
                  <a:gd name="T77" fmla="*/ 58730 h 642"/>
                  <a:gd name="T78" fmla="*/ 2320189 w 1032"/>
                  <a:gd name="T79" fmla="*/ 44554 h 642"/>
                  <a:gd name="T80" fmla="*/ 2277709 w 1032"/>
                  <a:gd name="T81" fmla="*/ 184291 h 642"/>
                  <a:gd name="T82" fmla="*/ 2370760 w 1032"/>
                  <a:gd name="T83" fmla="*/ 289600 h 642"/>
                  <a:gd name="T84" fmla="*/ 2334349 w 1032"/>
                  <a:gd name="T85" fmla="*/ 392884 h 642"/>
                  <a:gd name="T86" fmla="*/ 2160385 w 1032"/>
                  <a:gd name="T87" fmla="*/ 319978 h 642"/>
                  <a:gd name="T88" fmla="*/ 1848869 w 1032"/>
                  <a:gd name="T89" fmla="*/ 338204 h 642"/>
                  <a:gd name="T90" fmla="*/ 1721430 w 1032"/>
                  <a:gd name="T91" fmla="*/ 425287 h 642"/>
                  <a:gd name="T92" fmla="*/ 1569718 w 1032"/>
                  <a:gd name="T93" fmla="*/ 356431 h 642"/>
                  <a:gd name="T94" fmla="*/ 1375526 w 1032"/>
                  <a:gd name="T95" fmla="*/ 319978 h 642"/>
                  <a:gd name="T96" fmla="*/ 970960 w 1032"/>
                  <a:gd name="T97" fmla="*/ 194417 h 642"/>
                  <a:gd name="T98" fmla="*/ 839475 w 1032"/>
                  <a:gd name="T99" fmla="*/ 168090 h 642"/>
                  <a:gd name="T100" fmla="*/ 669558 w 1032"/>
                  <a:gd name="T101" fmla="*/ 157964 h 642"/>
                  <a:gd name="T102" fmla="*/ 440977 w 1032"/>
                  <a:gd name="T103" fmla="*/ 261248 h 642"/>
                  <a:gd name="T104" fmla="*/ 576507 w 1032"/>
                  <a:gd name="T105" fmla="*/ 184291 h 642"/>
                  <a:gd name="T106" fmla="*/ 360064 w 1032"/>
                  <a:gd name="T107" fmla="*/ 234920 h 642"/>
                  <a:gd name="T108" fmla="*/ 242740 w 1032"/>
                  <a:gd name="T109" fmla="*/ 289600 h 642"/>
                  <a:gd name="T110" fmla="*/ 64731 w 1032"/>
                  <a:gd name="T111" fmla="*/ 1172577 h 642"/>
                  <a:gd name="T112" fmla="*/ 459183 w 1032"/>
                  <a:gd name="T113" fmla="*/ 1514832 h 642"/>
                  <a:gd name="T114" fmla="*/ 594713 w 1032"/>
                  <a:gd name="T115" fmla="*/ 1808482 h 642"/>
                  <a:gd name="T116" fmla="*/ 669558 w 1032"/>
                  <a:gd name="T117" fmla="*/ 1998849 h 642"/>
                  <a:gd name="T118" fmla="*/ 920389 w 1032"/>
                  <a:gd name="T119" fmla="*/ 2177064 h 6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2" h="642">
                    <a:moveTo>
                      <a:pt x="227" y="521"/>
                    </a:moveTo>
                    <a:cubicBezTo>
                      <a:pt x="562" y="521"/>
                      <a:pt x="562" y="521"/>
                      <a:pt x="562" y="521"/>
                    </a:cubicBezTo>
                    <a:cubicBezTo>
                      <a:pt x="573" y="528"/>
                      <a:pt x="573" y="528"/>
                      <a:pt x="573" y="528"/>
                    </a:cubicBezTo>
                    <a:cubicBezTo>
                      <a:pt x="586" y="530"/>
                      <a:pt x="586" y="530"/>
                      <a:pt x="586" y="530"/>
                    </a:cubicBezTo>
                    <a:cubicBezTo>
                      <a:pt x="597" y="536"/>
                      <a:pt x="597" y="536"/>
                      <a:pt x="597" y="536"/>
                    </a:cubicBezTo>
                    <a:cubicBezTo>
                      <a:pt x="612" y="535"/>
                      <a:pt x="612" y="535"/>
                      <a:pt x="612" y="535"/>
                    </a:cubicBezTo>
                    <a:cubicBezTo>
                      <a:pt x="622" y="537"/>
                      <a:pt x="622" y="537"/>
                      <a:pt x="622" y="537"/>
                    </a:cubicBezTo>
                    <a:cubicBezTo>
                      <a:pt x="645" y="536"/>
                      <a:pt x="645" y="536"/>
                      <a:pt x="645" y="536"/>
                    </a:cubicBezTo>
                    <a:cubicBezTo>
                      <a:pt x="683" y="555"/>
                      <a:pt x="683" y="555"/>
                      <a:pt x="683" y="555"/>
                    </a:cubicBezTo>
                    <a:cubicBezTo>
                      <a:pt x="691" y="573"/>
                      <a:pt x="691" y="573"/>
                      <a:pt x="691" y="573"/>
                    </a:cubicBezTo>
                    <a:cubicBezTo>
                      <a:pt x="714" y="596"/>
                      <a:pt x="714" y="596"/>
                      <a:pt x="714" y="596"/>
                    </a:cubicBezTo>
                    <a:cubicBezTo>
                      <a:pt x="715" y="611"/>
                      <a:pt x="715" y="611"/>
                      <a:pt x="715" y="611"/>
                    </a:cubicBezTo>
                    <a:cubicBezTo>
                      <a:pt x="708" y="631"/>
                      <a:pt x="708" y="631"/>
                      <a:pt x="708" y="631"/>
                    </a:cubicBezTo>
                    <a:cubicBezTo>
                      <a:pt x="712" y="642"/>
                      <a:pt x="712" y="642"/>
                      <a:pt x="712" y="642"/>
                    </a:cubicBezTo>
                    <a:cubicBezTo>
                      <a:pt x="746" y="626"/>
                      <a:pt x="746" y="626"/>
                      <a:pt x="746" y="626"/>
                    </a:cubicBezTo>
                    <a:cubicBezTo>
                      <a:pt x="751" y="616"/>
                      <a:pt x="751" y="616"/>
                      <a:pt x="751" y="616"/>
                    </a:cubicBezTo>
                    <a:cubicBezTo>
                      <a:pt x="783" y="604"/>
                      <a:pt x="783" y="604"/>
                      <a:pt x="783" y="604"/>
                    </a:cubicBezTo>
                    <a:cubicBezTo>
                      <a:pt x="798" y="592"/>
                      <a:pt x="798" y="592"/>
                      <a:pt x="798" y="592"/>
                    </a:cubicBezTo>
                    <a:cubicBezTo>
                      <a:pt x="805" y="586"/>
                      <a:pt x="805" y="586"/>
                      <a:pt x="805" y="586"/>
                    </a:cubicBezTo>
                    <a:cubicBezTo>
                      <a:pt x="816" y="586"/>
                      <a:pt x="816" y="586"/>
                      <a:pt x="816" y="586"/>
                    </a:cubicBezTo>
                    <a:cubicBezTo>
                      <a:pt x="823" y="587"/>
                      <a:pt x="823" y="587"/>
                      <a:pt x="823" y="587"/>
                    </a:cubicBezTo>
                    <a:cubicBezTo>
                      <a:pt x="845" y="583"/>
                      <a:pt x="845" y="583"/>
                      <a:pt x="845" y="583"/>
                    </a:cubicBezTo>
                    <a:cubicBezTo>
                      <a:pt x="861" y="552"/>
                      <a:pt x="861" y="552"/>
                      <a:pt x="861" y="552"/>
                    </a:cubicBezTo>
                    <a:cubicBezTo>
                      <a:pt x="868" y="549"/>
                      <a:pt x="868" y="549"/>
                      <a:pt x="868" y="549"/>
                    </a:cubicBezTo>
                    <a:cubicBezTo>
                      <a:pt x="883" y="555"/>
                      <a:pt x="883" y="555"/>
                      <a:pt x="883" y="555"/>
                    </a:cubicBezTo>
                    <a:cubicBezTo>
                      <a:pt x="883" y="570"/>
                      <a:pt x="883" y="570"/>
                      <a:pt x="883" y="570"/>
                    </a:cubicBezTo>
                    <a:cubicBezTo>
                      <a:pt x="890" y="582"/>
                      <a:pt x="890" y="582"/>
                      <a:pt x="890" y="582"/>
                    </a:cubicBezTo>
                    <a:cubicBezTo>
                      <a:pt x="892" y="594"/>
                      <a:pt x="892" y="594"/>
                      <a:pt x="892" y="594"/>
                    </a:cubicBezTo>
                    <a:cubicBezTo>
                      <a:pt x="896" y="592"/>
                      <a:pt x="896" y="592"/>
                      <a:pt x="896" y="592"/>
                    </a:cubicBezTo>
                    <a:cubicBezTo>
                      <a:pt x="900" y="586"/>
                      <a:pt x="900" y="586"/>
                      <a:pt x="900" y="586"/>
                    </a:cubicBezTo>
                    <a:cubicBezTo>
                      <a:pt x="908" y="584"/>
                      <a:pt x="908" y="584"/>
                      <a:pt x="908" y="584"/>
                    </a:cubicBezTo>
                    <a:cubicBezTo>
                      <a:pt x="915" y="580"/>
                      <a:pt x="915" y="580"/>
                      <a:pt x="915" y="580"/>
                    </a:cubicBezTo>
                    <a:cubicBezTo>
                      <a:pt x="922" y="575"/>
                      <a:pt x="922" y="575"/>
                      <a:pt x="922" y="575"/>
                    </a:cubicBezTo>
                    <a:cubicBezTo>
                      <a:pt x="923" y="577"/>
                      <a:pt x="923" y="577"/>
                      <a:pt x="923" y="577"/>
                    </a:cubicBezTo>
                    <a:cubicBezTo>
                      <a:pt x="922" y="581"/>
                      <a:pt x="922" y="581"/>
                      <a:pt x="922" y="581"/>
                    </a:cubicBezTo>
                    <a:cubicBezTo>
                      <a:pt x="925" y="582"/>
                      <a:pt x="925" y="582"/>
                      <a:pt x="925" y="582"/>
                    </a:cubicBezTo>
                    <a:cubicBezTo>
                      <a:pt x="927" y="581"/>
                      <a:pt x="927" y="581"/>
                      <a:pt x="927" y="581"/>
                    </a:cubicBezTo>
                    <a:cubicBezTo>
                      <a:pt x="928" y="584"/>
                      <a:pt x="928" y="584"/>
                      <a:pt x="928" y="584"/>
                    </a:cubicBezTo>
                    <a:cubicBezTo>
                      <a:pt x="924" y="588"/>
                      <a:pt x="924" y="588"/>
                      <a:pt x="924" y="588"/>
                    </a:cubicBezTo>
                    <a:cubicBezTo>
                      <a:pt x="919" y="588"/>
                      <a:pt x="919" y="588"/>
                      <a:pt x="919" y="588"/>
                    </a:cubicBezTo>
                    <a:cubicBezTo>
                      <a:pt x="911" y="597"/>
                      <a:pt x="911" y="597"/>
                      <a:pt x="911" y="597"/>
                    </a:cubicBezTo>
                    <a:cubicBezTo>
                      <a:pt x="907" y="598"/>
                      <a:pt x="907" y="598"/>
                      <a:pt x="907" y="598"/>
                    </a:cubicBezTo>
                    <a:cubicBezTo>
                      <a:pt x="904" y="609"/>
                      <a:pt x="904" y="609"/>
                      <a:pt x="904" y="609"/>
                    </a:cubicBezTo>
                    <a:cubicBezTo>
                      <a:pt x="909" y="613"/>
                      <a:pt x="909" y="613"/>
                      <a:pt x="909" y="613"/>
                    </a:cubicBezTo>
                    <a:cubicBezTo>
                      <a:pt x="916" y="613"/>
                      <a:pt x="916" y="613"/>
                      <a:pt x="916" y="613"/>
                    </a:cubicBezTo>
                    <a:cubicBezTo>
                      <a:pt x="921" y="608"/>
                      <a:pt x="921" y="608"/>
                      <a:pt x="921" y="608"/>
                    </a:cubicBezTo>
                    <a:cubicBezTo>
                      <a:pt x="923" y="605"/>
                      <a:pt x="923" y="605"/>
                      <a:pt x="923" y="605"/>
                    </a:cubicBezTo>
                    <a:cubicBezTo>
                      <a:pt x="933" y="593"/>
                      <a:pt x="933" y="593"/>
                      <a:pt x="933" y="593"/>
                    </a:cubicBezTo>
                    <a:cubicBezTo>
                      <a:pt x="936" y="597"/>
                      <a:pt x="936" y="597"/>
                      <a:pt x="936" y="597"/>
                    </a:cubicBezTo>
                    <a:cubicBezTo>
                      <a:pt x="940" y="597"/>
                      <a:pt x="940" y="597"/>
                      <a:pt x="940" y="597"/>
                    </a:cubicBezTo>
                    <a:cubicBezTo>
                      <a:pt x="943" y="594"/>
                      <a:pt x="943" y="594"/>
                      <a:pt x="943" y="594"/>
                    </a:cubicBezTo>
                    <a:cubicBezTo>
                      <a:pt x="949" y="593"/>
                      <a:pt x="949" y="593"/>
                      <a:pt x="949" y="593"/>
                    </a:cubicBezTo>
                    <a:cubicBezTo>
                      <a:pt x="955" y="593"/>
                      <a:pt x="955" y="593"/>
                      <a:pt x="955" y="593"/>
                    </a:cubicBezTo>
                    <a:cubicBezTo>
                      <a:pt x="962" y="586"/>
                      <a:pt x="962" y="586"/>
                      <a:pt x="962" y="586"/>
                    </a:cubicBezTo>
                    <a:cubicBezTo>
                      <a:pt x="962" y="580"/>
                      <a:pt x="962" y="580"/>
                      <a:pt x="962" y="580"/>
                    </a:cubicBezTo>
                    <a:cubicBezTo>
                      <a:pt x="957" y="581"/>
                      <a:pt x="957" y="581"/>
                      <a:pt x="957" y="581"/>
                    </a:cubicBezTo>
                    <a:cubicBezTo>
                      <a:pt x="955" y="576"/>
                      <a:pt x="955" y="576"/>
                      <a:pt x="955" y="576"/>
                    </a:cubicBezTo>
                    <a:cubicBezTo>
                      <a:pt x="949" y="579"/>
                      <a:pt x="949" y="579"/>
                      <a:pt x="949" y="579"/>
                    </a:cubicBezTo>
                    <a:cubicBezTo>
                      <a:pt x="941" y="578"/>
                      <a:pt x="941" y="578"/>
                      <a:pt x="941" y="578"/>
                    </a:cubicBezTo>
                    <a:cubicBezTo>
                      <a:pt x="935" y="574"/>
                      <a:pt x="935" y="574"/>
                      <a:pt x="935" y="574"/>
                    </a:cubicBezTo>
                    <a:cubicBezTo>
                      <a:pt x="931" y="570"/>
                      <a:pt x="931" y="570"/>
                      <a:pt x="931" y="570"/>
                    </a:cubicBezTo>
                    <a:cubicBezTo>
                      <a:pt x="919" y="561"/>
                      <a:pt x="919" y="561"/>
                      <a:pt x="919" y="561"/>
                    </a:cubicBezTo>
                    <a:cubicBezTo>
                      <a:pt x="917" y="550"/>
                      <a:pt x="917" y="550"/>
                      <a:pt x="917" y="550"/>
                    </a:cubicBezTo>
                    <a:cubicBezTo>
                      <a:pt x="920" y="546"/>
                      <a:pt x="920" y="546"/>
                      <a:pt x="920" y="546"/>
                    </a:cubicBezTo>
                    <a:cubicBezTo>
                      <a:pt x="920" y="540"/>
                      <a:pt x="920" y="540"/>
                      <a:pt x="920" y="540"/>
                    </a:cubicBezTo>
                    <a:cubicBezTo>
                      <a:pt x="912" y="542"/>
                      <a:pt x="912" y="542"/>
                      <a:pt x="912" y="542"/>
                    </a:cubicBezTo>
                    <a:cubicBezTo>
                      <a:pt x="907" y="539"/>
                      <a:pt x="907" y="539"/>
                      <a:pt x="907" y="539"/>
                    </a:cubicBezTo>
                    <a:cubicBezTo>
                      <a:pt x="899" y="536"/>
                      <a:pt x="899" y="536"/>
                      <a:pt x="899" y="536"/>
                    </a:cubicBezTo>
                    <a:cubicBezTo>
                      <a:pt x="899" y="534"/>
                      <a:pt x="899" y="534"/>
                      <a:pt x="899" y="534"/>
                    </a:cubicBezTo>
                    <a:cubicBezTo>
                      <a:pt x="904" y="530"/>
                      <a:pt x="904" y="530"/>
                      <a:pt x="904" y="530"/>
                    </a:cubicBezTo>
                    <a:cubicBezTo>
                      <a:pt x="912" y="532"/>
                      <a:pt x="912" y="532"/>
                      <a:pt x="912" y="532"/>
                    </a:cubicBezTo>
                    <a:cubicBezTo>
                      <a:pt x="918" y="535"/>
                      <a:pt x="918" y="535"/>
                      <a:pt x="918" y="535"/>
                    </a:cubicBezTo>
                    <a:cubicBezTo>
                      <a:pt x="928" y="526"/>
                      <a:pt x="928" y="526"/>
                      <a:pt x="928" y="526"/>
                    </a:cubicBezTo>
                    <a:cubicBezTo>
                      <a:pt x="926" y="520"/>
                      <a:pt x="926" y="520"/>
                      <a:pt x="926" y="520"/>
                    </a:cubicBezTo>
                    <a:cubicBezTo>
                      <a:pt x="924" y="519"/>
                      <a:pt x="924" y="519"/>
                      <a:pt x="924" y="519"/>
                    </a:cubicBezTo>
                    <a:cubicBezTo>
                      <a:pt x="915" y="512"/>
                      <a:pt x="915" y="512"/>
                      <a:pt x="915" y="512"/>
                    </a:cubicBezTo>
                    <a:cubicBezTo>
                      <a:pt x="901" y="513"/>
                      <a:pt x="901" y="513"/>
                      <a:pt x="901" y="513"/>
                    </a:cubicBezTo>
                    <a:cubicBezTo>
                      <a:pt x="895" y="519"/>
                      <a:pt x="895" y="519"/>
                      <a:pt x="895" y="519"/>
                    </a:cubicBezTo>
                    <a:cubicBezTo>
                      <a:pt x="883" y="523"/>
                      <a:pt x="883" y="523"/>
                      <a:pt x="883" y="523"/>
                    </a:cubicBezTo>
                    <a:cubicBezTo>
                      <a:pt x="875" y="531"/>
                      <a:pt x="875" y="531"/>
                      <a:pt x="875" y="531"/>
                    </a:cubicBezTo>
                    <a:cubicBezTo>
                      <a:pt x="873" y="532"/>
                      <a:pt x="873" y="532"/>
                      <a:pt x="873" y="532"/>
                    </a:cubicBezTo>
                    <a:cubicBezTo>
                      <a:pt x="860" y="545"/>
                      <a:pt x="860" y="545"/>
                      <a:pt x="860" y="545"/>
                    </a:cubicBezTo>
                    <a:cubicBezTo>
                      <a:pt x="860" y="550"/>
                      <a:pt x="860" y="550"/>
                      <a:pt x="860" y="550"/>
                    </a:cubicBezTo>
                    <a:cubicBezTo>
                      <a:pt x="854" y="552"/>
                      <a:pt x="854" y="552"/>
                      <a:pt x="854" y="552"/>
                    </a:cubicBezTo>
                    <a:cubicBezTo>
                      <a:pt x="848" y="559"/>
                      <a:pt x="848" y="559"/>
                      <a:pt x="848" y="559"/>
                    </a:cubicBezTo>
                    <a:cubicBezTo>
                      <a:pt x="845" y="558"/>
                      <a:pt x="845" y="558"/>
                      <a:pt x="845" y="558"/>
                    </a:cubicBezTo>
                    <a:cubicBezTo>
                      <a:pt x="847" y="547"/>
                      <a:pt x="847" y="547"/>
                      <a:pt x="847" y="547"/>
                    </a:cubicBezTo>
                    <a:cubicBezTo>
                      <a:pt x="857" y="539"/>
                      <a:pt x="857" y="539"/>
                      <a:pt x="857" y="539"/>
                    </a:cubicBezTo>
                    <a:cubicBezTo>
                      <a:pt x="859" y="535"/>
                      <a:pt x="859" y="535"/>
                      <a:pt x="859" y="535"/>
                    </a:cubicBezTo>
                    <a:cubicBezTo>
                      <a:pt x="867" y="528"/>
                      <a:pt x="867" y="528"/>
                      <a:pt x="867" y="528"/>
                    </a:cubicBezTo>
                    <a:cubicBezTo>
                      <a:pt x="874" y="516"/>
                      <a:pt x="874" y="516"/>
                      <a:pt x="874" y="516"/>
                    </a:cubicBezTo>
                    <a:cubicBezTo>
                      <a:pt x="890" y="513"/>
                      <a:pt x="890" y="513"/>
                      <a:pt x="890" y="513"/>
                    </a:cubicBezTo>
                    <a:cubicBezTo>
                      <a:pt x="891" y="507"/>
                      <a:pt x="891" y="507"/>
                      <a:pt x="891" y="507"/>
                    </a:cubicBezTo>
                    <a:cubicBezTo>
                      <a:pt x="896" y="504"/>
                      <a:pt x="896" y="504"/>
                      <a:pt x="896" y="504"/>
                    </a:cubicBezTo>
                    <a:cubicBezTo>
                      <a:pt x="903" y="495"/>
                      <a:pt x="903" y="495"/>
                      <a:pt x="903" y="495"/>
                    </a:cubicBezTo>
                    <a:cubicBezTo>
                      <a:pt x="911" y="496"/>
                      <a:pt x="911" y="496"/>
                      <a:pt x="911" y="496"/>
                    </a:cubicBezTo>
                    <a:cubicBezTo>
                      <a:pt x="913" y="497"/>
                      <a:pt x="913" y="497"/>
                      <a:pt x="913" y="497"/>
                    </a:cubicBezTo>
                    <a:cubicBezTo>
                      <a:pt x="931" y="496"/>
                      <a:pt x="931" y="496"/>
                      <a:pt x="931" y="496"/>
                    </a:cubicBezTo>
                    <a:cubicBezTo>
                      <a:pt x="941" y="493"/>
                      <a:pt x="941" y="493"/>
                      <a:pt x="941" y="493"/>
                    </a:cubicBezTo>
                    <a:cubicBezTo>
                      <a:pt x="947" y="497"/>
                      <a:pt x="947" y="497"/>
                      <a:pt x="947" y="497"/>
                    </a:cubicBezTo>
                    <a:cubicBezTo>
                      <a:pt x="958" y="495"/>
                      <a:pt x="958" y="495"/>
                      <a:pt x="958" y="495"/>
                    </a:cubicBezTo>
                    <a:cubicBezTo>
                      <a:pt x="966" y="497"/>
                      <a:pt x="966" y="497"/>
                      <a:pt x="966" y="497"/>
                    </a:cubicBezTo>
                    <a:cubicBezTo>
                      <a:pt x="978" y="497"/>
                      <a:pt x="978" y="497"/>
                      <a:pt x="978" y="497"/>
                    </a:cubicBezTo>
                    <a:cubicBezTo>
                      <a:pt x="987" y="492"/>
                      <a:pt x="987" y="492"/>
                      <a:pt x="987" y="492"/>
                    </a:cubicBezTo>
                    <a:cubicBezTo>
                      <a:pt x="995" y="477"/>
                      <a:pt x="995" y="477"/>
                      <a:pt x="995" y="477"/>
                    </a:cubicBezTo>
                    <a:cubicBezTo>
                      <a:pt x="1004" y="473"/>
                      <a:pt x="1004" y="473"/>
                      <a:pt x="1004" y="473"/>
                    </a:cubicBezTo>
                    <a:cubicBezTo>
                      <a:pt x="1018" y="470"/>
                      <a:pt x="1018" y="470"/>
                      <a:pt x="1018" y="470"/>
                    </a:cubicBezTo>
                    <a:cubicBezTo>
                      <a:pt x="1028" y="462"/>
                      <a:pt x="1028" y="462"/>
                      <a:pt x="1028" y="462"/>
                    </a:cubicBezTo>
                    <a:cubicBezTo>
                      <a:pt x="1030" y="461"/>
                      <a:pt x="1030" y="461"/>
                      <a:pt x="1030" y="461"/>
                    </a:cubicBezTo>
                    <a:cubicBezTo>
                      <a:pt x="1032" y="456"/>
                      <a:pt x="1032" y="456"/>
                      <a:pt x="1032" y="456"/>
                    </a:cubicBezTo>
                    <a:cubicBezTo>
                      <a:pt x="1028" y="447"/>
                      <a:pt x="1028" y="447"/>
                      <a:pt x="1028" y="447"/>
                    </a:cubicBezTo>
                    <a:cubicBezTo>
                      <a:pt x="1032" y="441"/>
                      <a:pt x="1032" y="441"/>
                      <a:pt x="1032" y="441"/>
                    </a:cubicBezTo>
                    <a:cubicBezTo>
                      <a:pt x="1029" y="429"/>
                      <a:pt x="1029" y="429"/>
                      <a:pt x="1029" y="429"/>
                    </a:cubicBezTo>
                    <a:cubicBezTo>
                      <a:pt x="1019" y="425"/>
                      <a:pt x="1019" y="425"/>
                      <a:pt x="1019" y="425"/>
                    </a:cubicBezTo>
                    <a:cubicBezTo>
                      <a:pt x="1011" y="430"/>
                      <a:pt x="1011" y="430"/>
                      <a:pt x="1011" y="430"/>
                    </a:cubicBezTo>
                    <a:cubicBezTo>
                      <a:pt x="1010" y="427"/>
                      <a:pt x="1010" y="427"/>
                      <a:pt x="1010" y="427"/>
                    </a:cubicBezTo>
                    <a:cubicBezTo>
                      <a:pt x="1012" y="418"/>
                      <a:pt x="1012" y="418"/>
                      <a:pt x="1012" y="418"/>
                    </a:cubicBezTo>
                    <a:cubicBezTo>
                      <a:pt x="1005" y="418"/>
                      <a:pt x="1005" y="418"/>
                      <a:pt x="1005" y="418"/>
                    </a:cubicBezTo>
                    <a:cubicBezTo>
                      <a:pt x="994" y="424"/>
                      <a:pt x="994" y="424"/>
                      <a:pt x="994" y="424"/>
                    </a:cubicBezTo>
                    <a:cubicBezTo>
                      <a:pt x="993" y="427"/>
                      <a:pt x="993" y="427"/>
                      <a:pt x="993" y="427"/>
                    </a:cubicBezTo>
                    <a:cubicBezTo>
                      <a:pt x="990" y="427"/>
                      <a:pt x="990" y="427"/>
                      <a:pt x="990" y="427"/>
                    </a:cubicBezTo>
                    <a:cubicBezTo>
                      <a:pt x="980" y="435"/>
                      <a:pt x="980" y="435"/>
                      <a:pt x="980" y="435"/>
                    </a:cubicBezTo>
                    <a:cubicBezTo>
                      <a:pt x="974" y="434"/>
                      <a:pt x="974" y="434"/>
                      <a:pt x="974" y="434"/>
                    </a:cubicBezTo>
                    <a:cubicBezTo>
                      <a:pt x="973" y="427"/>
                      <a:pt x="973" y="427"/>
                      <a:pt x="973" y="427"/>
                    </a:cubicBezTo>
                    <a:cubicBezTo>
                      <a:pt x="978" y="428"/>
                      <a:pt x="978" y="428"/>
                      <a:pt x="978" y="428"/>
                    </a:cubicBezTo>
                    <a:cubicBezTo>
                      <a:pt x="986" y="423"/>
                      <a:pt x="986" y="423"/>
                      <a:pt x="986" y="423"/>
                    </a:cubicBezTo>
                    <a:cubicBezTo>
                      <a:pt x="1000" y="415"/>
                      <a:pt x="1000" y="415"/>
                      <a:pt x="1000" y="415"/>
                    </a:cubicBezTo>
                    <a:cubicBezTo>
                      <a:pt x="1012" y="411"/>
                      <a:pt x="1012" y="411"/>
                      <a:pt x="1012" y="411"/>
                    </a:cubicBezTo>
                    <a:cubicBezTo>
                      <a:pt x="1013" y="407"/>
                      <a:pt x="1013" y="407"/>
                      <a:pt x="1013" y="407"/>
                    </a:cubicBezTo>
                    <a:cubicBezTo>
                      <a:pt x="1003" y="404"/>
                      <a:pt x="1003" y="404"/>
                      <a:pt x="1003" y="404"/>
                    </a:cubicBezTo>
                    <a:cubicBezTo>
                      <a:pt x="998" y="400"/>
                      <a:pt x="998" y="400"/>
                      <a:pt x="998" y="400"/>
                    </a:cubicBezTo>
                    <a:cubicBezTo>
                      <a:pt x="989" y="397"/>
                      <a:pt x="989" y="397"/>
                      <a:pt x="989" y="397"/>
                    </a:cubicBezTo>
                    <a:cubicBezTo>
                      <a:pt x="984" y="399"/>
                      <a:pt x="984" y="399"/>
                      <a:pt x="984" y="399"/>
                    </a:cubicBezTo>
                    <a:cubicBezTo>
                      <a:pt x="977" y="394"/>
                      <a:pt x="977" y="394"/>
                      <a:pt x="977" y="394"/>
                    </a:cubicBezTo>
                    <a:cubicBezTo>
                      <a:pt x="976" y="389"/>
                      <a:pt x="976" y="389"/>
                      <a:pt x="976" y="389"/>
                    </a:cubicBezTo>
                    <a:cubicBezTo>
                      <a:pt x="970" y="379"/>
                      <a:pt x="970" y="379"/>
                      <a:pt x="970" y="379"/>
                    </a:cubicBezTo>
                    <a:cubicBezTo>
                      <a:pt x="965" y="377"/>
                      <a:pt x="965" y="377"/>
                      <a:pt x="965" y="377"/>
                    </a:cubicBezTo>
                    <a:cubicBezTo>
                      <a:pt x="965" y="375"/>
                      <a:pt x="965" y="375"/>
                      <a:pt x="965" y="375"/>
                    </a:cubicBezTo>
                    <a:cubicBezTo>
                      <a:pt x="958" y="372"/>
                      <a:pt x="958" y="372"/>
                      <a:pt x="958" y="372"/>
                    </a:cubicBezTo>
                    <a:cubicBezTo>
                      <a:pt x="957" y="361"/>
                      <a:pt x="957" y="361"/>
                      <a:pt x="957" y="361"/>
                    </a:cubicBezTo>
                    <a:cubicBezTo>
                      <a:pt x="963" y="358"/>
                      <a:pt x="963" y="358"/>
                      <a:pt x="963" y="358"/>
                    </a:cubicBezTo>
                    <a:cubicBezTo>
                      <a:pt x="962" y="353"/>
                      <a:pt x="962" y="353"/>
                      <a:pt x="962" y="353"/>
                    </a:cubicBezTo>
                    <a:cubicBezTo>
                      <a:pt x="957" y="351"/>
                      <a:pt x="957" y="351"/>
                      <a:pt x="957" y="351"/>
                    </a:cubicBezTo>
                    <a:cubicBezTo>
                      <a:pt x="954" y="338"/>
                      <a:pt x="954" y="338"/>
                      <a:pt x="954" y="338"/>
                    </a:cubicBezTo>
                    <a:cubicBezTo>
                      <a:pt x="946" y="331"/>
                      <a:pt x="946" y="331"/>
                      <a:pt x="946" y="331"/>
                    </a:cubicBezTo>
                    <a:cubicBezTo>
                      <a:pt x="947" y="324"/>
                      <a:pt x="947" y="324"/>
                      <a:pt x="947" y="324"/>
                    </a:cubicBezTo>
                    <a:cubicBezTo>
                      <a:pt x="941" y="320"/>
                      <a:pt x="941" y="320"/>
                      <a:pt x="941" y="320"/>
                    </a:cubicBezTo>
                    <a:cubicBezTo>
                      <a:pt x="941" y="309"/>
                      <a:pt x="941" y="309"/>
                      <a:pt x="941" y="309"/>
                    </a:cubicBezTo>
                    <a:cubicBezTo>
                      <a:pt x="936" y="309"/>
                      <a:pt x="936" y="309"/>
                      <a:pt x="936" y="309"/>
                    </a:cubicBezTo>
                    <a:cubicBezTo>
                      <a:pt x="934" y="295"/>
                      <a:pt x="934" y="295"/>
                      <a:pt x="934" y="295"/>
                    </a:cubicBezTo>
                    <a:cubicBezTo>
                      <a:pt x="928" y="290"/>
                      <a:pt x="928" y="290"/>
                      <a:pt x="928" y="290"/>
                    </a:cubicBezTo>
                    <a:cubicBezTo>
                      <a:pt x="926" y="279"/>
                      <a:pt x="926" y="279"/>
                      <a:pt x="926" y="279"/>
                    </a:cubicBezTo>
                    <a:cubicBezTo>
                      <a:pt x="922" y="277"/>
                      <a:pt x="922" y="277"/>
                      <a:pt x="922" y="277"/>
                    </a:cubicBezTo>
                    <a:cubicBezTo>
                      <a:pt x="918" y="284"/>
                      <a:pt x="918" y="284"/>
                      <a:pt x="918" y="284"/>
                    </a:cubicBezTo>
                    <a:cubicBezTo>
                      <a:pt x="918" y="289"/>
                      <a:pt x="918" y="289"/>
                      <a:pt x="918" y="289"/>
                    </a:cubicBezTo>
                    <a:cubicBezTo>
                      <a:pt x="913" y="293"/>
                      <a:pt x="913" y="293"/>
                      <a:pt x="913" y="293"/>
                    </a:cubicBezTo>
                    <a:cubicBezTo>
                      <a:pt x="914" y="302"/>
                      <a:pt x="914" y="302"/>
                      <a:pt x="914" y="302"/>
                    </a:cubicBezTo>
                    <a:cubicBezTo>
                      <a:pt x="908" y="316"/>
                      <a:pt x="908" y="316"/>
                      <a:pt x="908" y="316"/>
                    </a:cubicBezTo>
                    <a:cubicBezTo>
                      <a:pt x="905" y="320"/>
                      <a:pt x="905" y="320"/>
                      <a:pt x="905" y="320"/>
                    </a:cubicBezTo>
                    <a:cubicBezTo>
                      <a:pt x="904" y="316"/>
                      <a:pt x="904" y="316"/>
                      <a:pt x="904" y="316"/>
                    </a:cubicBezTo>
                    <a:cubicBezTo>
                      <a:pt x="901" y="316"/>
                      <a:pt x="901" y="316"/>
                      <a:pt x="901" y="316"/>
                    </a:cubicBezTo>
                    <a:cubicBezTo>
                      <a:pt x="896" y="317"/>
                      <a:pt x="896" y="317"/>
                      <a:pt x="896" y="317"/>
                    </a:cubicBezTo>
                    <a:cubicBezTo>
                      <a:pt x="896" y="323"/>
                      <a:pt x="896" y="323"/>
                      <a:pt x="896" y="323"/>
                    </a:cubicBezTo>
                    <a:cubicBezTo>
                      <a:pt x="891" y="326"/>
                      <a:pt x="891" y="326"/>
                      <a:pt x="891" y="326"/>
                    </a:cubicBezTo>
                    <a:cubicBezTo>
                      <a:pt x="887" y="331"/>
                      <a:pt x="887" y="331"/>
                      <a:pt x="887" y="331"/>
                    </a:cubicBezTo>
                    <a:cubicBezTo>
                      <a:pt x="881" y="327"/>
                      <a:pt x="881" y="327"/>
                      <a:pt x="881" y="327"/>
                    </a:cubicBezTo>
                    <a:cubicBezTo>
                      <a:pt x="881" y="321"/>
                      <a:pt x="881" y="321"/>
                      <a:pt x="881" y="321"/>
                    </a:cubicBezTo>
                    <a:cubicBezTo>
                      <a:pt x="870" y="310"/>
                      <a:pt x="870" y="310"/>
                      <a:pt x="870" y="310"/>
                    </a:cubicBezTo>
                    <a:cubicBezTo>
                      <a:pt x="864" y="316"/>
                      <a:pt x="864" y="316"/>
                      <a:pt x="864" y="316"/>
                    </a:cubicBezTo>
                    <a:cubicBezTo>
                      <a:pt x="857" y="318"/>
                      <a:pt x="857" y="318"/>
                      <a:pt x="857" y="318"/>
                    </a:cubicBezTo>
                    <a:cubicBezTo>
                      <a:pt x="856" y="316"/>
                      <a:pt x="856" y="316"/>
                      <a:pt x="856" y="316"/>
                    </a:cubicBezTo>
                    <a:cubicBezTo>
                      <a:pt x="864" y="310"/>
                      <a:pt x="864" y="310"/>
                      <a:pt x="864" y="310"/>
                    </a:cubicBezTo>
                    <a:cubicBezTo>
                      <a:pt x="866" y="306"/>
                      <a:pt x="866" y="306"/>
                      <a:pt x="866" y="306"/>
                    </a:cubicBezTo>
                    <a:cubicBezTo>
                      <a:pt x="863" y="304"/>
                      <a:pt x="863" y="304"/>
                      <a:pt x="863" y="304"/>
                    </a:cubicBezTo>
                    <a:cubicBezTo>
                      <a:pt x="859" y="304"/>
                      <a:pt x="859" y="304"/>
                      <a:pt x="859" y="304"/>
                    </a:cubicBezTo>
                    <a:cubicBezTo>
                      <a:pt x="859" y="304"/>
                      <a:pt x="856" y="300"/>
                      <a:pt x="858" y="301"/>
                    </a:cubicBezTo>
                    <a:cubicBezTo>
                      <a:pt x="860" y="301"/>
                      <a:pt x="863" y="298"/>
                      <a:pt x="863" y="298"/>
                    </a:cubicBezTo>
                    <a:cubicBezTo>
                      <a:pt x="862" y="292"/>
                      <a:pt x="862" y="292"/>
                      <a:pt x="862" y="292"/>
                    </a:cubicBezTo>
                    <a:cubicBezTo>
                      <a:pt x="858" y="287"/>
                      <a:pt x="858" y="287"/>
                      <a:pt x="858" y="287"/>
                    </a:cubicBezTo>
                    <a:cubicBezTo>
                      <a:pt x="862" y="283"/>
                      <a:pt x="862" y="283"/>
                      <a:pt x="862" y="283"/>
                    </a:cubicBezTo>
                    <a:cubicBezTo>
                      <a:pt x="862" y="272"/>
                      <a:pt x="862" y="272"/>
                      <a:pt x="862" y="272"/>
                    </a:cubicBezTo>
                    <a:cubicBezTo>
                      <a:pt x="866" y="269"/>
                      <a:pt x="866" y="269"/>
                      <a:pt x="866" y="269"/>
                    </a:cubicBezTo>
                    <a:cubicBezTo>
                      <a:pt x="866" y="262"/>
                      <a:pt x="866" y="262"/>
                      <a:pt x="866" y="262"/>
                    </a:cubicBezTo>
                    <a:cubicBezTo>
                      <a:pt x="861" y="261"/>
                      <a:pt x="861" y="261"/>
                      <a:pt x="861" y="261"/>
                    </a:cubicBezTo>
                    <a:cubicBezTo>
                      <a:pt x="858" y="263"/>
                      <a:pt x="858" y="263"/>
                      <a:pt x="858" y="263"/>
                    </a:cubicBezTo>
                    <a:cubicBezTo>
                      <a:pt x="855" y="259"/>
                      <a:pt x="855" y="259"/>
                      <a:pt x="855" y="259"/>
                    </a:cubicBezTo>
                    <a:cubicBezTo>
                      <a:pt x="841" y="259"/>
                      <a:pt x="841" y="259"/>
                      <a:pt x="841" y="259"/>
                    </a:cubicBezTo>
                    <a:cubicBezTo>
                      <a:pt x="837" y="253"/>
                      <a:pt x="837" y="253"/>
                      <a:pt x="837" y="253"/>
                    </a:cubicBezTo>
                    <a:cubicBezTo>
                      <a:pt x="838" y="247"/>
                      <a:pt x="838" y="247"/>
                      <a:pt x="838" y="247"/>
                    </a:cubicBezTo>
                    <a:cubicBezTo>
                      <a:pt x="833" y="245"/>
                      <a:pt x="833" y="245"/>
                      <a:pt x="833" y="245"/>
                    </a:cubicBezTo>
                    <a:cubicBezTo>
                      <a:pt x="830" y="236"/>
                      <a:pt x="830" y="236"/>
                      <a:pt x="830" y="236"/>
                    </a:cubicBezTo>
                    <a:cubicBezTo>
                      <a:pt x="823" y="234"/>
                      <a:pt x="823" y="234"/>
                      <a:pt x="823" y="234"/>
                    </a:cubicBezTo>
                    <a:cubicBezTo>
                      <a:pt x="821" y="230"/>
                      <a:pt x="821" y="230"/>
                      <a:pt x="821" y="230"/>
                    </a:cubicBezTo>
                    <a:cubicBezTo>
                      <a:pt x="814" y="226"/>
                      <a:pt x="814" y="226"/>
                      <a:pt x="814" y="226"/>
                    </a:cubicBezTo>
                    <a:cubicBezTo>
                      <a:pt x="803" y="227"/>
                      <a:pt x="803" y="227"/>
                      <a:pt x="803" y="227"/>
                    </a:cubicBezTo>
                    <a:cubicBezTo>
                      <a:pt x="800" y="232"/>
                      <a:pt x="800" y="232"/>
                      <a:pt x="800" y="232"/>
                    </a:cubicBezTo>
                    <a:cubicBezTo>
                      <a:pt x="795" y="232"/>
                      <a:pt x="795" y="232"/>
                      <a:pt x="795" y="232"/>
                    </a:cubicBezTo>
                    <a:cubicBezTo>
                      <a:pt x="784" y="231"/>
                      <a:pt x="784" y="231"/>
                      <a:pt x="784" y="231"/>
                    </a:cubicBezTo>
                    <a:cubicBezTo>
                      <a:pt x="775" y="225"/>
                      <a:pt x="775" y="225"/>
                      <a:pt x="775" y="225"/>
                    </a:cubicBezTo>
                    <a:cubicBezTo>
                      <a:pt x="772" y="223"/>
                      <a:pt x="772" y="223"/>
                      <a:pt x="772" y="223"/>
                    </a:cubicBezTo>
                    <a:cubicBezTo>
                      <a:pt x="765" y="223"/>
                      <a:pt x="765" y="223"/>
                      <a:pt x="765" y="223"/>
                    </a:cubicBezTo>
                    <a:cubicBezTo>
                      <a:pt x="761" y="225"/>
                      <a:pt x="761" y="225"/>
                      <a:pt x="761" y="225"/>
                    </a:cubicBezTo>
                    <a:cubicBezTo>
                      <a:pt x="761" y="240"/>
                      <a:pt x="761" y="240"/>
                      <a:pt x="761" y="240"/>
                    </a:cubicBezTo>
                    <a:cubicBezTo>
                      <a:pt x="768" y="248"/>
                      <a:pt x="768" y="248"/>
                      <a:pt x="768" y="248"/>
                    </a:cubicBezTo>
                    <a:cubicBezTo>
                      <a:pt x="767" y="257"/>
                      <a:pt x="767" y="257"/>
                      <a:pt x="767" y="257"/>
                    </a:cubicBezTo>
                    <a:cubicBezTo>
                      <a:pt x="763" y="260"/>
                      <a:pt x="763" y="260"/>
                      <a:pt x="763" y="260"/>
                    </a:cubicBezTo>
                    <a:cubicBezTo>
                      <a:pt x="759" y="261"/>
                      <a:pt x="759" y="261"/>
                      <a:pt x="759" y="261"/>
                    </a:cubicBezTo>
                    <a:cubicBezTo>
                      <a:pt x="761" y="266"/>
                      <a:pt x="761" y="266"/>
                      <a:pt x="761" y="266"/>
                    </a:cubicBezTo>
                    <a:cubicBezTo>
                      <a:pt x="765" y="271"/>
                      <a:pt x="765" y="271"/>
                      <a:pt x="765" y="271"/>
                    </a:cubicBezTo>
                    <a:cubicBezTo>
                      <a:pt x="767" y="281"/>
                      <a:pt x="767" y="281"/>
                      <a:pt x="767" y="281"/>
                    </a:cubicBezTo>
                    <a:cubicBezTo>
                      <a:pt x="770" y="286"/>
                      <a:pt x="770" y="286"/>
                      <a:pt x="770" y="286"/>
                    </a:cubicBezTo>
                    <a:cubicBezTo>
                      <a:pt x="768" y="295"/>
                      <a:pt x="768" y="295"/>
                      <a:pt x="768" y="295"/>
                    </a:cubicBezTo>
                    <a:cubicBezTo>
                      <a:pt x="761" y="302"/>
                      <a:pt x="761" y="302"/>
                      <a:pt x="761" y="302"/>
                    </a:cubicBezTo>
                    <a:cubicBezTo>
                      <a:pt x="761" y="307"/>
                      <a:pt x="761" y="307"/>
                      <a:pt x="761" y="307"/>
                    </a:cubicBezTo>
                    <a:cubicBezTo>
                      <a:pt x="756" y="313"/>
                      <a:pt x="756" y="313"/>
                      <a:pt x="756" y="313"/>
                    </a:cubicBezTo>
                    <a:cubicBezTo>
                      <a:pt x="757" y="320"/>
                      <a:pt x="757" y="320"/>
                      <a:pt x="757" y="320"/>
                    </a:cubicBezTo>
                    <a:cubicBezTo>
                      <a:pt x="767" y="329"/>
                      <a:pt x="767" y="329"/>
                      <a:pt x="767" y="329"/>
                    </a:cubicBezTo>
                    <a:cubicBezTo>
                      <a:pt x="776" y="338"/>
                      <a:pt x="776" y="338"/>
                      <a:pt x="776" y="338"/>
                    </a:cubicBezTo>
                    <a:cubicBezTo>
                      <a:pt x="781" y="360"/>
                      <a:pt x="781" y="360"/>
                      <a:pt x="781" y="360"/>
                    </a:cubicBezTo>
                    <a:cubicBezTo>
                      <a:pt x="777" y="380"/>
                      <a:pt x="777" y="380"/>
                      <a:pt x="777" y="380"/>
                    </a:cubicBezTo>
                    <a:cubicBezTo>
                      <a:pt x="770" y="386"/>
                      <a:pt x="770" y="386"/>
                      <a:pt x="770" y="386"/>
                    </a:cubicBezTo>
                    <a:cubicBezTo>
                      <a:pt x="768" y="390"/>
                      <a:pt x="768" y="390"/>
                      <a:pt x="768" y="390"/>
                    </a:cubicBezTo>
                    <a:cubicBezTo>
                      <a:pt x="761" y="396"/>
                      <a:pt x="761" y="396"/>
                      <a:pt x="761" y="396"/>
                    </a:cubicBezTo>
                    <a:cubicBezTo>
                      <a:pt x="755" y="399"/>
                      <a:pt x="755" y="399"/>
                      <a:pt x="755" y="399"/>
                    </a:cubicBezTo>
                    <a:cubicBezTo>
                      <a:pt x="754" y="404"/>
                      <a:pt x="754" y="404"/>
                      <a:pt x="754" y="404"/>
                    </a:cubicBezTo>
                    <a:cubicBezTo>
                      <a:pt x="746" y="404"/>
                      <a:pt x="746" y="404"/>
                      <a:pt x="746" y="404"/>
                    </a:cubicBezTo>
                    <a:cubicBezTo>
                      <a:pt x="744" y="409"/>
                      <a:pt x="744" y="409"/>
                      <a:pt x="744" y="409"/>
                    </a:cubicBezTo>
                    <a:cubicBezTo>
                      <a:pt x="750" y="416"/>
                      <a:pt x="750" y="416"/>
                      <a:pt x="750" y="416"/>
                    </a:cubicBezTo>
                    <a:cubicBezTo>
                      <a:pt x="752" y="427"/>
                      <a:pt x="752" y="427"/>
                      <a:pt x="752" y="427"/>
                    </a:cubicBezTo>
                    <a:cubicBezTo>
                      <a:pt x="752" y="441"/>
                      <a:pt x="752" y="441"/>
                      <a:pt x="752" y="441"/>
                    </a:cubicBezTo>
                    <a:cubicBezTo>
                      <a:pt x="755" y="448"/>
                      <a:pt x="755" y="448"/>
                      <a:pt x="755" y="448"/>
                    </a:cubicBezTo>
                    <a:cubicBezTo>
                      <a:pt x="758" y="453"/>
                      <a:pt x="758" y="453"/>
                      <a:pt x="758" y="453"/>
                    </a:cubicBezTo>
                    <a:cubicBezTo>
                      <a:pt x="758" y="458"/>
                      <a:pt x="758" y="458"/>
                      <a:pt x="758" y="458"/>
                    </a:cubicBezTo>
                    <a:cubicBezTo>
                      <a:pt x="752" y="466"/>
                      <a:pt x="752" y="466"/>
                      <a:pt x="752" y="466"/>
                    </a:cubicBezTo>
                    <a:cubicBezTo>
                      <a:pt x="751" y="473"/>
                      <a:pt x="751" y="473"/>
                      <a:pt x="751" y="473"/>
                    </a:cubicBezTo>
                    <a:cubicBezTo>
                      <a:pt x="746" y="468"/>
                      <a:pt x="746" y="468"/>
                      <a:pt x="746" y="468"/>
                    </a:cubicBezTo>
                    <a:cubicBezTo>
                      <a:pt x="742" y="475"/>
                      <a:pt x="742" y="475"/>
                      <a:pt x="742" y="475"/>
                    </a:cubicBezTo>
                    <a:cubicBezTo>
                      <a:pt x="739" y="474"/>
                      <a:pt x="739" y="474"/>
                      <a:pt x="739" y="474"/>
                    </a:cubicBezTo>
                    <a:cubicBezTo>
                      <a:pt x="733" y="474"/>
                      <a:pt x="733" y="474"/>
                      <a:pt x="733" y="474"/>
                    </a:cubicBezTo>
                    <a:cubicBezTo>
                      <a:pt x="734" y="469"/>
                      <a:pt x="734" y="469"/>
                      <a:pt x="734" y="469"/>
                    </a:cubicBezTo>
                    <a:cubicBezTo>
                      <a:pt x="727" y="459"/>
                      <a:pt x="727" y="459"/>
                      <a:pt x="727" y="459"/>
                    </a:cubicBezTo>
                    <a:cubicBezTo>
                      <a:pt x="721" y="457"/>
                      <a:pt x="721" y="457"/>
                      <a:pt x="721" y="457"/>
                    </a:cubicBezTo>
                    <a:cubicBezTo>
                      <a:pt x="721" y="453"/>
                      <a:pt x="721" y="453"/>
                      <a:pt x="721" y="453"/>
                    </a:cubicBezTo>
                    <a:cubicBezTo>
                      <a:pt x="713" y="446"/>
                      <a:pt x="713" y="446"/>
                      <a:pt x="713" y="446"/>
                    </a:cubicBezTo>
                    <a:cubicBezTo>
                      <a:pt x="713" y="442"/>
                      <a:pt x="713" y="442"/>
                      <a:pt x="713" y="442"/>
                    </a:cubicBezTo>
                    <a:cubicBezTo>
                      <a:pt x="715" y="438"/>
                      <a:pt x="715" y="438"/>
                      <a:pt x="715" y="438"/>
                    </a:cubicBezTo>
                    <a:cubicBezTo>
                      <a:pt x="716" y="422"/>
                      <a:pt x="716" y="422"/>
                      <a:pt x="716" y="422"/>
                    </a:cubicBezTo>
                    <a:cubicBezTo>
                      <a:pt x="714" y="414"/>
                      <a:pt x="714" y="414"/>
                      <a:pt x="714" y="414"/>
                    </a:cubicBezTo>
                    <a:cubicBezTo>
                      <a:pt x="715" y="397"/>
                      <a:pt x="715" y="397"/>
                      <a:pt x="715" y="397"/>
                    </a:cubicBezTo>
                    <a:cubicBezTo>
                      <a:pt x="709" y="393"/>
                      <a:pt x="709" y="393"/>
                      <a:pt x="709" y="393"/>
                    </a:cubicBezTo>
                    <a:cubicBezTo>
                      <a:pt x="698" y="394"/>
                      <a:pt x="698" y="394"/>
                      <a:pt x="698" y="394"/>
                    </a:cubicBezTo>
                    <a:cubicBezTo>
                      <a:pt x="688" y="394"/>
                      <a:pt x="688" y="394"/>
                      <a:pt x="688" y="394"/>
                    </a:cubicBezTo>
                    <a:cubicBezTo>
                      <a:pt x="683" y="390"/>
                      <a:pt x="683" y="390"/>
                      <a:pt x="683" y="390"/>
                    </a:cubicBezTo>
                    <a:cubicBezTo>
                      <a:pt x="673" y="389"/>
                      <a:pt x="673" y="389"/>
                      <a:pt x="673" y="389"/>
                    </a:cubicBezTo>
                    <a:cubicBezTo>
                      <a:pt x="666" y="382"/>
                      <a:pt x="666" y="382"/>
                      <a:pt x="666" y="382"/>
                    </a:cubicBezTo>
                    <a:cubicBezTo>
                      <a:pt x="654" y="380"/>
                      <a:pt x="654" y="380"/>
                      <a:pt x="654" y="380"/>
                    </a:cubicBezTo>
                    <a:cubicBezTo>
                      <a:pt x="647" y="376"/>
                      <a:pt x="647" y="376"/>
                      <a:pt x="647" y="376"/>
                    </a:cubicBezTo>
                    <a:cubicBezTo>
                      <a:pt x="646" y="367"/>
                      <a:pt x="646" y="367"/>
                      <a:pt x="646" y="367"/>
                    </a:cubicBezTo>
                    <a:cubicBezTo>
                      <a:pt x="643" y="366"/>
                      <a:pt x="643" y="366"/>
                      <a:pt x="643" y="366"/>
                    </a:cubicBezTo>
                    <a:cubicBezTo>
                      <a:pt x="640" y="366"/>
                      <a:pt x="640" y="366"/>
                      <a:pt x="640" y="366"/>
                    </a:cubicBezTo>
                    <a:cubicBezTo>
                      <a:pt x="633" y="361"/>
                      <a:pt x="633" y="361"/>
                      <a:pt x="633" y="361"/>
                    </a:cubicBezTo>
                    <a:cubicBezTo>
                      <a:pt x="619" y="352"/>
                      <a:pt x="619" y="352"/>
                      <a:pt x="619" y="352"/>
                    </a:cubicBezTo>
                    <a:cubicBezTo>
                      <a:pt x="614" y="352"/>
                      <a:pt x="614" y="352"/>
                      <a:pt x="614" y="352"/>
                    </a:cubicBezTo>
                    <a:cubicBezTo>
                      <a:pt x="610" y="351"/>
                      <a:pt x="610" y="351"/>
                      <a:pt x="610" y="351"/>
                    </a:cubicBezTo>
                    <a:cubicBezTo>
                      <a:pt x="601" y="351"/>
                      <a:pt x="601" y="351"/>
                      <a:pt x="601" y="351"/>
                    </a:cubicBezTo>
                    <a:cubicBezTo>
                      <a:pt x="590" y="355"/>
                      <a:pt x="590" y="355"/>
                      <a:pt x="590" y="355"/>
                    </a:cubicBezTo>
                    <a:cubicBezTo>
                      <a:pt x="589" y="352"/>
                      <a:pt x="589" y="352"/>
                      <a:pt x="589" y="352"/>
                    </a:cubicBezTo>
                    <a:cubicBezTo>
                      <a:pt x="591" y="343"/>
                      <a:pt x="591" y="343"/>
                      <a:pt x="591" y="343"/>
                    </a:cubicBezTo>
                    <a:cubicBezTo>
                      <a:pt x="586" y="334"/>
                      <a:pt x="586" y="334"/>
                      <a:pt x="586" y="334"/>
                    </a:cubicBezTo>
                    <a:cubicBezTo>
                      <a:pt x="583" y="317"/>
                      <a:pt x="583" y="317"/>
                      <a:pt x="583" y="317"/>
                    </a:cubicBezTo>
                    <a:cubicBezTo>
                      <a:pt x="577" y="315"/>
                      <a:pt x="577" y="315"/>
                      <a:pt x="577" y="315"/>
                    </a:cubicBezTo>
                    <a:cubicBezTo>
                      <a:pt x="569" y="314"/>
                      <a:pt x="569" y="314"/>
                      <a:pt x="569" y="314"/>
                    </a:cubicBezTo>
                    <a:cubicBezTo>
                      <a:pt x="561" y="306"/>
                      <a:pt x="561" y="306"/>
                      <a:pt x="561" y="306"/>
                    </a:cubicBezTo>
                    <a:cubicBezTo>
                      <a:pt x="561" y="293"/>
                      <a:pt x="561" y="293"/>
                      <a:pt x="561" y="293"/>
                    </a:cubicBezTo>
                    <a:cubicBezTo>
                      <a:pt x="562" y="290"/>
                      <a:pt x="562" y="290"/>
                      <a:pt x="562" y="290"/>
                    </a:cubicBezTo>
                    <a:cubicBezTo>
                      <a:pt x="563" y="271"/>
                      <a:pt x="563" y="271"/>
                      <a:pt x="563" y="271"/>
                    </a:cubicBezTo>
                    <a:cubicBezTo>
                      <a:pt x="569" y="261"/>
                      <a:pt x="569" y="261"/>
                      <a:pt x="569" y="261"/>
                    </a:cubicBezTo>
                    <a:cubicBezTo>
                      <a:pt x="573" y="247"/>
                      <a:pt x="573" y="247"/>
                      <a:pt x="573" y="247"/>
                    </a:cubicBezTo>
                    <a:cubicBezTo>
                      <a:pt x="578" y="242"/>
                      <a:pt x="578" y="242"/>
                      <a:pt x="578" y="242"/>
                    </a:cubicBezTo>
                    <a:cubicBezTo>
                      <a:pt x="579" y="235"/>
                      <a:pt x="579" y="235"/>
                      <a:pt x="579" y="235"/>
                    </a:cubicBezTo>
                    <a:cubicBezTo>
                      <a:pt x="584" y="234"/>
                      <a:pt x="584" y="234"/>
                      <a:pt x="584" y="234"/>
                    </a:cubicBezTo>
                    <a:cubicBezTo>
                      <a:pt x="587" y="227"/>
                      <a:pt x="587" y="227"/>
                      <a:pt x="587" y="227"/>
                    </a:cubicBezTo>
                    <a:cubicBezTo>
                      <a:pt x="594" y="223"/>
                      <a:pt x="594" y="223"/>
                      <a:pt x="594" y="223"/>
                    </a:cubicBezTo>
                    <a:cubicBezTo>
                      <a:pt x="591" y="214"/>
                      <a:pt x="591" y="214"/>
                      <a:pt x="591" y="214"/>
                    </a:cubicBezTo>
                    <a:cubicBezTo>
                      <a:pt x="595" y="210"/>
                      <a:pt x="595" y="210"/>
                      <a:pt x="595" y="210"/>
                    </a:cubicBezTo>
                    <a:cubicBezTo>
                      <a:pt x="597" y="213"/>
                      <a:pt x="597" y="213"/>
                      <a:pt x="597" y="213"/>
                    </a:cubicBezTo>
                    <a:cubicBezTo>
                      <a:pt x="602" y="213"/>
                      <a:pt x="602" y="213"/>
                      <a:pt x="602" y="213"/>
                    </a:cubicBezTo>
                    <a:cubicBezTo>
                      <a:pt x="612" y="209"/>
                      <a:pt x="612" y="209"/>
                      <a:pt x="612" y="209"/>
                    </a:cubicBezTo>
                    <a:cubicBezTo>
                      <a:pt x="612" y="204"/>
                      <a:pt x="612" y="204"/>
                      <a:pt x="612" y="204"/>
                    </a:cubicBezTo>
                    <a:cubicBezTo>
                      <a:pt x="608" y="198"/>
                      <a:pt x="608" y="198"/>
                      <a:pt x="608" y="198"/>
                    </a:cubicBezTo>
                    <a:cubicBezTo>
                      <a:pt x="601" y="193"/>
                      <a:pt x="601" y="193"/>
                      <a:pt x="601" y="193"/>
                    </a:cubicBezTo>
                    <a:cubicBezTo>
                      <a:pt x="606" y="191"/>
                      <a:pt x="606" y="191"/>
                      <a:pt x="606" y="191"/>
                    </a:cubicBezTo>
                    <a:cubicBezTo>
                      <a:pt x="610" y="193"/>
                      <a:pt x="610" y="193"/>
                      <a:pt x="610" y="193"/>
                    </a:cubicBezTo>
                    <a:cubicBezTo>
                      <a:pt x="618" y="192"/>
                      <a:pt x="618" y="192"/>
                      <a:pt x="618" y="192"/>
                    </a:cubicBezTo>
                    <a:cubicBezTo>
                      <a:pt x="624" y="184"/>
                      <a:pt x="624" y="184"/>
                      <a:pt x="624" y="184"/>
                    </a:cubicBezTo>
                    <a:cubicBezTo>
                      <a:pt x="628" y="188"/>
                      <a:pt x="628" y="188"/>
                      <a:pt x="628" y="188"/>
                    </a:cubicBezTo>
                    <a:cubicBezTo>
                      <a:pt x="637" y="187"/>
                      <a:pt x="637" y="187"/>
                      <a:pt x="637" y="187"/>
                    </a:cubicBezTo>
                    <a:cubicBezTo>
                      <a:pt x="643" y="178"/>
                      <a:pt x="643" y="178"/>
                      <a:pt x="643" y="178"/>
                    </a:cubicBezTo>
                    <a:cubicBezTo>
                      <a:pt x="650" y="172"/>
                      <a:pt x="650" y="172"/>
                      <a:pt x="650" y="172"/>
                    </a:cubicBezTo>
                    <a:cubicBezTo>
                      <a:pt x="651" y="166"/>
                      <a:pt x="651" y="166"/>
                      <a:pt x="651" y="166"/>
                    </a:cubicBezTo>
                    <a:cubicBezTo>
                      <a:pt x="653" y="157"/>
                      <a:pt x="653" y="157"/>
                      <a:pt x="653" y="157"/>
                    </a:cubicBezTo>
                    <a:cubicBezTo>
                      <a:pt x="651" y="152"/>
                      <a:pt x="651" y="152"/>
                      <a:pt x="651" y="152"/>
                    </a:cubicBezTo>
                    <a:cubicBezTo>
                      <a:pt x="647" y="149"/>
                      <a:pt x="647" y="149"/>
                      <a:pt x="647" y="149"/>
                    </a:cubicBezTo>
                    <a:cubicBezTo>
                      <a:pt x="635" y="148"/>
                      <a:pt x="635" y="148"/>
                      <a:pt x="635" y="148"/>
                    </a:cubicBezTo>
                    <a:cubicBezTo>
                      <a:pt x="623" y="137"/>
                      <a:pt x="623" y="137"/>
                      <a:pt x="623" y="137"/>
                    </a:cubicBezTo>
                    <a:cubicBezTo>
                      <a:pt x="618" y="134"/>
                      <a:pt x="618" y="134"/>
                      <a:pt x="618" y="134"/>
                    </a:cubicBezTo>
                    <a:cubicBezTo>
                      <a:pt x="622" y="131"/>
                      <a:pt x="622" y="131"/>
                      <a:pt x="622" y="131"/>
                    </a:cubicBezTo>
                    <a:cubicBezTo>
                      <a:pt x="632" y="135"/>
                      <a:pt x="632" y="135"/>
                      <a:pt x="632" y="135"/>
                    </a:cubicBezTo>
                    <a:cubicBezTo>
                      <a:pt x="641" y="143"/>
                      <a:pt x="641" y="143"/>
                      <a:pt x="641" y="143"/>
                    </a:cubicBezTo>
                    <a:cubicBezTo>
                      <a:pt x="653" y="145"/>
                      <a:pt x="653" y="145"/>
                      <a:pt x="653" y="145"/>
                    </a:cubicBezTo>
                    <a:cubicBezTo>
                      <a:pt x="659" y="137"/>
                      <a:pt x="659" y="137"/>
                      <a:pt x="659" y="137"/>
                    </a:cubicBezTo>
                    <a:cubicBezTo>
                      <a:pt x="670" y="129"/>
                      <a:pt x="670" y="129"/>
                      <a:pt x="670" y="129"/>
                    </a:cubicBezTo>
                    <a:cubicBezTo>
                      <a:pt x="671" y="121"/>
                      <a:pt x="671" y="121"/>
                      <a:pt x="671" y="121"/>
                    </a:cubicBezTo>
                    <a:cubicBezTo>
                      <a:pt x="665" y="120"/>
                      <a:pt x="665" y="120"/>
                      <a:pt x="665" y="120"/>
                    </a:cubicBezTo>
                    <a:cubicBezTo>
                      <a:pt x="661" y="116"/>
                      <a:pt x="661" y="116"/>
                      <a:pt x="661" y="116"/>
                    </a:cubicBezTo>
                    <a:cubicBezTo>
                      <a:pt x="662" y="112"/>
                      <a:pt x="662" y="112"/>
                      <a:pt x="662" y="112"/>
                    </a:cubicBezTo>
                    <a:cubicBezTo>
                      <a:pt x="672" y="111"/>
                      <a:pt x="672" y="111"/>
                      <a:pt x="672" y="111"/>
                    </a:cubicBezTo>
                    <a:cubicBezTo>
                      <a:pt x="675" y="117"/>
                      <a:pt x="675" y="117"/>
                      <a:pt x="675" y="117"/>
                    </a:cubicBezTo>
                    <a:cubicBezTo>
                      <a:pt x="680" y="120"/>
                      <a:pt x="680" y="120"/>
                      <a:pt x="680" y="120"/>
                    </a:cubicBezTo>
                    <a:cubicBezTo>
                      <a:pt x="685" y="121"/>
                      <a:pt x="685" y="121"/>
                      <a:pt x="685" y="121"/>
                    </a:cubicBezTo>
                    <a:cubicBezTo>
                      <a:pt x="693" y="117"/>
                      <a:pt x="693" y="117"/>
                      <a:pt x="693" y="117"/>
                    </a:cubicBezTo>
                    <a:cubicBezTo>
                      <a:pt x="692" y="113"/>
                      <a:pt x="692" y="113"/>
                      <a:pt x="692" y="113"/>
                    </a:cubicBezTo>
                    <a:cubicBezTo>
                      <a:pt x="684" y="107"/>
                      <a:pt x="684" y="107"/>
                      <a:pt x="684" y="107"/>
                    </a:cubicBezTo>
                    <a:cubicBezTo>
                      <a:pt x="682" y="105"/>
                      <a:pt x="682" y="105"/>
                      <a:pt x="682" y="105"/>
                    </a:cubicBezTo>
                    <a:cubicBezTo>
                      <a:pt x="685" y="103"/>
                      <a:pt x="685" y="103"/>
                      <a:pt x="685" y="103"/>
                    </a:cubicBezTo>
                    <a:cubicBezTo>
                      <a:pt x="690" y="104"/>
                      <a:pt x="690" y="104"/>
                      <a:pt x="690" y="104"/>
                    </a:cubicBezTo>
                    <a:cubicBezTo>
                      <a:pt x="694" y="107"/>
                      <a:pt x="694" y="107"/>
                      <a:pt x="694" y="107"/>
                    </a:cubicBezTo>
                    <a:cubicBezTo>
                      <a:pt x="698" y="112"/>
                      <a:pt x="698" y="112"/>
                      <a:pt x="698" y="112"/>
                    </a:cubicBezTo>
                    <a:cubicBezTo>
                      <a:pt x="705" y="113"/>
                      <a:pt x="705" y="113"/>
                      <a:pt x="705" y="113"/>
                    </a:cubicBezTo>
                    <a:cubicBezTo>
                      <a:pt x="710" y="110"/>
                      <a:pt x="710" y="110"/>
                      <a:pt x="710" y="110"/>
                    </a:cubicBezTo>
                    <a:cubicBezTo>
                      <a:pt x="720" y="106"/>
                      <a:pt x="720" y="106"/>
                      <a:pt x="720" y="106"/>
                    </a:cubicBezTo>
                    <a:cubicBezTo>
                      <a:pt x="721" y="102"/>
                      <a:pt x="721" y="102"/>
                      <a:pt x="721" y="102"/>
                    </a:cubicBezTo>
                    <a:cubicBezTo>
                      <a:pt x="728" y="93"/>
                      <a:pt x="728" y="93"/>
                      <a:pt x="728" y="93"/>
                    </a:cubicBezTo>
                    <a:cubicBezTo>
                      <a:pt x="721" y="85"/>
                      <a:pt x="721" y="85"/>
                      <a:pt x="721" y="85"/>
                    </a:cubicBezTo>
                    <a:cubicBezTo>
                      <a:pt x="715" y="83"/>
                      <a:pt x="715" y="83"/>
                      <a:pt x="715" y="83"/>
                    </a:cubicBezTo>
                    <a:cubicBezTo>
                      <a:pt x="712" y="77"/>
                      <a:pt x="712" y="77"/>
                      <a:pt x="712" y="77"/>
                    </a:cubicBezTo>
                    <a:cubicBezTo>
                      <a:pt x="715" y="76"/>
                      <a:pt x="715" y="76"/>
                      <a:pt x="715" y="76"/>
                    </a:cubicBezTo>
                    <a:cubicBezTo>
                      <a:pt x="722" y="75"/>
                      <a:pt x="722" y="75"/>
                      <a:pt x="722" y="75"/>
                    </a:cubicBezTo>
                    <a:cubicBezTo>
                      <a:pt x="724" y="70"/>
                      <a:pt x="724" y="70"/>
                      <a:pt x="724" y="70"/>
                    </a:cubicBezTo>
                    <a:cubicBezTo>
                      <a:pt x="719" y="66"/>
                      <a:pt x="719" y="66"/>
                      <a:pt x="719" y="66"/>
                    </a:cubicBezTo>
                    <a:cubicBezTo>
                      <a:pt x="723" y="62"/>
                      <a:pt x="723" y="62"/>
                      <a:pt x="723" y="62"/>
                    </a:cubicBezTo>
                    <a:cubicBezTo>
                      <a:pt x="722" y="58"/>
                      <a:pt x="722" y="58"/>
                      <a:pt x="722" y="58"/>
                    </a:cubicBezTo>
                    <a:cubicBezTo>
                      <a:pt x="716" y="58"/>
                      <a:pt x="716" y="58"/>
                      <a:pt x="716" y="58"/>
                    </a:cubicBezTo>
                    <a:cubicBezTo>
                      <a:pt x="712" y="56"/>
                      <a:pt x="712" y="56"/>
                      <a:pt x="712" y="56"/>
                    </a:cubicBezTo>
                    <a:cubicBezTo>
                      <a:pt x="710" y="53"/>
                      <a:pt x="710" y="53"/>
                      <a:pt x="710" y="53"/>
                    </a:cubicBezTo>
                    <a:cubicBezTo>
                      <a:pt x="714" y="51"/>
                      <a:pt x="714" y="51"/>
                      <a:pt x="714" y="51"/>
                    </a:cubicBezTo>
                    <a:cubicBezTo>
                      <a:pt x="710" y="49"/>
                      <a:pt x="710" y="49"/>
                      <a:pt x="710" y="49"/>
                    </a:cubicBezTo>
                    <a:cubicBezTo>
                      <a:pt x="699" y="49"/>
                      <a:pt x="699" y="49"/>
                      <a:pt x="699" y="49"/>
                    </a:cubicBezTo>
                    <a:cubicBezTo>
                      <a:pt x="693" y="48"/>
                      <a:pt x="693" y="48"/>
                      <a:pt x="693" y="48"/>
                    </a:cubicBezTo>
                    <a:cubicBezTo>
                      <a:pt x="688" y="45"/>
                      <a:pt x="688" y="45"/>
                      <a:pt x="688" y="45"/>
                    </a:cubicBezTo>
                    <a:cubicBezTo>
                      <a:pt x="679" y="46"/>
                      <a:pt x="679" y="46"/>
                      <a:pt x="679" y="46"/>
                    </a:cubicBezTo>
                    <a:cubicBezTo>
                      <a:pt x="678" y="48"/>
                      <a:pt x="678" y="48"/>
                      <a:pt x="678" y="48"/>
                    </a:cubicBezTo>
                    <a:cubicBezTo>
                      <a:pt x="677" y="60"/>
                      <a:pt x="677" y="60"/>
                      <a:pt x="677" y="60"/>
                    </a:cubicBezTo>
                    <a:cubicBezTo>
                      <a:pt x="680" y="62"/>
                      <a:pt x="680" y="62"/>
                      <a:pt x="680" y="62"/>
                    </a:cubicBezTo>
                    <a:cubicBezTo>
                      <a:pt x="679" y="65"/>
                      <a:pt x="679" y="65"/>
                      <a:pt x="679" y="65"/>
                    </a:cubicBezTo>
                    <a:cubicBezTo>
                      <a:pt x="673" y="69"/>
                      <a:pt x="673" y="69"/>
                      <a:pt x="673" y="69"/>
                    </a:cubicBezTo>
                    <a:cubicBezTo>
                      <a:pt x="672" y="74"/>
                      <a:pt x="672" y="74"/>
                      <a:pt x="672" y="74"/>
                    </a:cubicBezTo>
                    <a:cubicBezTo>
                      <a:pt x="669" y="82"/>
                      <a:pt x="669" y="82"/>
                      <a:pt x="669" y="82"/>
                    </a:cubicBezTo>
                    <a:cubicBezTo>
                      <a:pt x="664" y="89"/>
                      <a:pt x="664" y="89"/>
                      <a:pt x="664" y="89"/>
                    </a:cubicBezTo>
                    <a:cubicBezTo>
                      <a:pt x="661" y="93"/>
                      <a:pt x="661" y="93"/>
                      <a:pt x="661" y="93"/>
                    </a:cubicBezTo>
                    <a:cubicBezTo>
                      <a:pt x="655" y="94"/>
                      <a:pt x="655" y="94"/>
                      <a:pt x="655" y="94"/>
                    </a:cubicBezTo>
                    <a:cubicBezTo>
                      <a:pt x="654" y="99"/>
                      <a:pt x="654" y="99"/>
                      <a:pt x="654" y="99"/>
                    </a:cubicBezTo>
                    <a:cubicBezTo>
                      <a:pt x="652" y="99"/>
                      <a:pt x="652" y="99"/>
                      <a:pt x="652" y="99"/>
                    </a:cubicBezTo>
                    <a:cubicBezTo>
                      <a:pt x="641" y="89"/>
                      <a:pt x="641" y="89"/>
                      <a:pt x="641" y="89"/>
                    </a:cubicBezTo>
                    <a:cubicBezTo>
                      <a:pt x="641" y="78"/>
                      <a:pt x="641" y="78"/>
                      <a:pt x="641" y="78"/>
                    </a:cubicBezTo>
                    <a:cubicBezTo>
                      <a:pt x="648" y="77"/>
                      <a:pt x="648" y="77"/>
                      <a:pt x="648" y="77"/>
                    </a:cubicBezTo>
                    <a:cubicBezTo>
                      <a:pt x="647" y="73"/>
                      <a:pt x="647" y="73"/>
                      <a:pt x="647" y="73"/>
                    </a:cubicBezTo>
                    <a:cubicBezTo>
                      <a:pt x="644" y="69"/>
                      <a:pt x="644" y="69"/>
                      <a:pt x="644" y="69"/>
                    </a:cubicBezTo>
                    <a:cubicBezTo>
                      <a:pt x="633" y="62"/>
                      <a:pt x="633" y="62"/>
                      <a:pt x="633" y="62"/>
                    </a:cubicBezTo>
                    <a:cubicBezTo>
                      <a:pt x="630" y="60"/>
                      <a:pt x="630" y="60"/>
                      <a:pt x="630" y="60"/>
                    </a:cubicBezTo>
                    <a:cubicBezTo>
                      <a:pt x="623" y="63"/>
                      <a:pt x="623" y="63"/>
                      <a:pt x="623" y="63"/>
                    </a:cubicBezTo>
                    <a:cubicBezTo>
                      <a:pt x="623" y="69"/>
                      <a:pt x="623" y="69"/>
                      <a:pt x="623" y="69"/>
                    </a:cubicBezTo>
                    <a:cubicBezTo>
                      <a:pt x="622" y="75"/>
                      <a:pt x="622" y="75"/>
                      <a:pt x="622" y="75"/>
                    </a:cubicBezTo>
                    <a:cubicBezTo>
                      <a:pt x="617" y="77"/>
                      <a:pt x="617" y="77"/>
                      <a:pt x="617" y="77"/>
                    </a:cubicBezTo>
                    <a:cubicBezTo>
                      <a:pt x="614" y="75"/>
                      <a:pt x="614" y="75"/>
                      <a:pt x="614" y="75"/>
                    </a:cubicBezTo>
                    <a:cubicBezTo>
                      <a:pt x="614" y="64"/>
                      <a:pt x="614" y="64"/>
                      <a:pt x="614" y="64"/>
                    </a:cubicBezTo>
                    <a:cubicBezTo>
                      <a:pt x="605" y="59"/>
                      <a:pt x="605" y="59"/>
                      <a:pt x="605" y="59"/>
                    </a:cubicBezTo>
                    <a:cubicBezTo>
                      <a:pt x="607" y="57"/>
                      <a:pt x="607" y="57"/>
                      <a:pt x="607" y="57"/>
                    </a:cubicBezTo>
                    <a:cubicBezTo>
                      <a:pt x="614" y="57"/>
                      <a:pt x="614" y="57"/>
                      <a:pt x="614" y="57"/>
                    </a:cubicBezTo>
                    <a:cubicBezTo>
                      <a:pt x="613" y="55"/>
                      <a:pt x="613" y="55"/>
                      <a:pt x="613" y="55"/>
                    </a:cubicBezTo>
                    <a:cubicBezTo>
                      <a:pt x="606" y="50"/>
                      <a:pt x="606" y="50"/>
                      <a:pt x="606" y="50"/>
                    </a:cubicBezTo>
                    <a:cubicBezTo>
                      <a:pt x="597" y="52"/>
                      <a:pt x="597" y="52"/>
                      <a:pt x="597" y="52"/>
                    </a:cubicBezTo>
                    <a:cubicBezTo>
                      <a:pt x="588" y="47"/>
                      <a:pt x="588" y="47"/>
                      <a:pt x="588" y="47"/>
                    </a:cubicBezTo>
                    <a:cubicBezTo>
                      <a:pt x="591" y="43"/>
                      <a:pt x="591" y="43"/>
                      <a:pt x="591" y="43"/>
                    </a:cubicBezTo>
                    <a:cubicBezTo>
                      <a:pt x="591" y="40"/>
                      <a:pt x="591" y="40"/>
                      <a:pt x="591" y="40"/>
                    </a:cubicBezTo>
                    <a:cubicBezTo>
                      <a:pt x="593" y="40"/>
                      <a:pt x="593" y="40"/>
                      <a:pt x="593" y="40"/>
                    </a:cubicBezTo>
                    <a:cubicBezTo>
                      <a:pt x="600" y="40"/>
                      <a:pt x="600" y="40"/>
                      <a:pt x="600" y="40"/>
                    </a:cubicBezTo>
                    <a:cubicBezTo>
                      <a:pt x="600" y="35"/>
                      <a:pt x="600" y="35"/>
                      <a:pt x="600" y="35"/>
                    </a:cubicBezTo>
                    <a:cubicBezTo>
                      <a:pt x="585" y="25"/>
                      <a:pt x="585" y="25"/>
                      <a:pt x="585" y="25"/>
                    </a:cubicBezTo>
                    <a:cubicBezTo>
                      <a:pt x="585" y="14"/>
                      <a:pt x="585" y="14"/>
                      <a:pt x="585" y="14"/>
                    </a:cubicBezTo>
                    <a:cubicBezTo>
                      <a:pt x="582" y="12"/>
                      <a:pt x="582" y="12"/>
                      <a:pt x="582" y="12"/>
                    </a:cubicBezTo>
                    <a:cubicBezTo>
                      <a:pt x="580" y="6"/>
                      <a:pt x="580" y="6"/>
                      <a:pt x="580" y="6"/>
                    </a:cubicBezTo>
                    <a:cubicBezTo>
                      <a:pt x="575" y="5"/>
                      <a:pt x="575" y="5"/>
                      <a:pt x="575" y="5"/>
                    </a:cubicBezTo>
                    <a:cubicBezTo>
                      <a:pt x="569" y="4"/>
                      <a:pt x="569" y="4"/>
                      <a:pt x="569" y="4"/>
                    </a:cubicBezTo>
                    <a:cubicBezTo>
                      <a:pt x="566" y="1"/>
                      <a:pt x="566" y="1"/>
                      <a:pt x="566" y="1"/>
                    </a:cubicBezTo>
                    <a:cubicBezTo>
                      <a:pt x="560" y="0"/>
                      <a:pt x="560" y="0"/>
                      <a:pt x="560" y="0"/>
                    </a:cubicBezTo>
                    <a:cubicBezTo>
                      <a:pt x="558" y="4"/>
                      <a:pt x="558" y="4"/>
                      <a:pt x="558" y="4"/>
                    </a:cubicBezTo>
                    <a:cubicBezTo>
                      <a:pt x="554" y="4"/>
                      <a:pt x="554" y="4"/>
                      <a:pt x="554" y="4"/>
                    </a:cubicBezTo>
                    <a:cubicBezTo>
                      <a:pt x="550" y="8"/>
                      <a:pt x="550" y="8"/>
                      <a:pt x="550" y="8"/>
                    </a:cubicBezTo>
                    <a:cubicBezTo>
                      <a:pt x="554" y="10"/>
                      <a:pt x="554" y="10"/>
                      <a:pt x="554" y="10"/>
                    </a:cubicBezTo>
                    <a:cubicBezTo>
                      <a:pt x="550" y="13"/>
                      <a:pt x="550" y="13"/>
                      <a:pt x="550" y="13"/>
                    </a:cubicBezTo>
                    <a:cubicBezTo>
                      <a:pt x="547" y="12"/>
                      <a:pt x="547" y="12"/>
                      <a:pt x="547" y="12"/>
                    </a:cubicBezTo>
                    <a:cubicBezTo>
                      <a:pt x="544" y="13"/>
                      <a:pt x="544" y="13"/>
                      <a:pt x="544" y="13"/>
                    </a:cubicBezTo>
                    <a:cubicBezTo>
                      <a:pt x="540" y="26"/>
                      <a:pt x="540" y="26"/>
                      <a:pt x="540" y="26"/>
                    </a:cubicBezTo>
                    <a:cubicBezTo>
                      <a:pt x="544" y="29"/>
                      <a:pt x="544" y="29"/>
                      <a:pt x="544" y="29"/>
                    </a:cubicBezTo>
                    <a:cubicBezTo>
                      <a:pt x="548" y="29"/>
                      <a:pt x="548" y="29"/>
                      <a:pt x="548" y="29"/>
                    </a:cubicBezTo>
                    <a:cubicBezTo>
                      <a:pt x="548" y="31"/>
                      <a:pt x="548" y="31"/>
                      <a:pt x="548" y="31"/>
                    </a:cubicBezTo>
                    <a:cubicBezTo>
                      <a:pt x="542" y="31"/>
                      <a:pt x="542" y="31"/>
                      <a:pt x="542" y="31"/>
                    </a:cubicBezTo>
                    <a:cubicBezTo>
                      <a:pt x="540" y="40"/>
                      <a:pt x="540" y="40"/>
                      <a:pt x="540" y="40"/>
                    </a:cubicBezTo>
                    <a:cubicBezTo>
                      <a:pt x="545" y="44"/>
                      <a:pt x="545" y="44"/>
                      <a:pt x="545" y="44"/>
                    </a:cubicBezTo>
                    <a:cubicBezTo>
                      <a:pt x="552" y="47"/>
                      <a:pt x="552" y="47"/>
                      <a:pt x="552" y="47"/>
                    </a:cubicBezTo>
                    <a:cubicBezTo>
                      <a:pt x="558" y="48"/>
                      <a:pt x="558" y="48"/>
                      <a:pt x="558" y="48"/>
                    </a:cubicBezTo>
                    <a:cubicBezTo>
                      <a:pt x="562" y="48"/>
                      <a:pt x="562" y="48"/>
                      <a:pt x="562" y="48"/>
                    </a:cubicBezTo>
                    <a:cubicBezTo>
                      <a:pt x="563" y="52"/>
                      <a:pt x="563" y="52"/>
                      <a:pt x="563" y="52"/>
                    </a:cubicBezTo>
                    <a:cubicBezTo>
                      <a:pt x="570" y="53"/>
                      <a:pt x="570" y="53"/>
                      <a:pt x="570" y="53"/>
                    </a:cubicBezTo>
                    <a:cubicBezTo>
                      <a:pt x="575" y="52"/>
                      <a:pt x="575" y="52"/>
                      <a:pt x="575" y="52"/>
                    </a:cubicBezTo>
                    <a:cubicBezTo>
                      <a:pt x="576" y="55"/>
                      <a:pt x="576" y="55"/>
                      <a:pt x="576" y="55"/>
                    </a:cubicBezTo>
                    <a:cubicBezTo>
                      <a:pt x="567" y="58"/>
                      <a:pt x="567" y="58"/>
                      <a:pt x="567" y="58"/>
                    </a:cubicBezTo>
                    <a:cubicBezTo>
                      <a:pt x="563" y="66"/>
                      <a:pt x="563" y="66"/>
                      <a:pt x="563" y="66"/>
                    </a:cubicBezTo>
                    <a:cubicBezTo>
                      <a:pt x="567" y="69"/>
                      <a:pt x="567" y="69"/>
                      <a:pt x="567" y="69"/>
                    </a:cubicBezTo>
                    <a:cubicBezTo>
                      <a:pt x="572" y="66"/>
                      <a:pt x="572" y="66"/>
                      <a:pt x="572" y="66"/>
                    </a:cubicBezTo>
                    <a:cubicBezTo>
                      <a:pt x="574" y="64"/>
                      <a:pt x="574" y="64"/>
                      <a:pt x="574" y="64"/>
                    </a:cubicBezTo>
                    <a:cubicBezTo>
                      <a:pt x="577" y="68"/>
                      <a:pt x="577" y="68"/>
                      <a:pt x="577" y="68"/>
                    </a:cubicBezTo>
                    <a:cubicBezTo>
                      <a:pt x="575" y="73"/>
                      <a:pt x="575" y="73"/>
                      <a:pt x="575" y="73"/>
                    </a:cubicBezTo>
                    <a:cubicBezTo>
                      <a:pt x="570" y="77"/>
                      <a:pt x="570" y="77"/>
                      <a:pt x="570" y="77"/>
                    </a:cubicBezTo>
                    <a:cubicBezTo>
                      <a:pt x="565" y="80"/>
                      <a:pt x="565" y="80"/>
                      <a:pt x="565" y="80"/>
                    </a:cubicBezTo>
                    <a:cubicBezTo>
                      <a:pt x="559" y="80"/>
                      <a:pt x="559" y="80"/>
                      <a:pt x="559" y="80"/>
                    </a:cubicBezTo>
                    <a:cubicBezTo>
                      <a:pt x="552" y="84"/>
                      <a:pt x="552" y="84"/>
                      <a:pt x="552" y="84"/>
                    </a:cubicBezTo>
                    <a:cubicBezTo>
                      <a:pt x="551" y="87"/>
                      <a:pt x="551" y="87"/>
                      <a:pt x="551" y="87"/>
                    </a:cubicBezTo>
                    <a:cubicBezTo>
                      <a:pt x="558" y="93"/>
                      <a:pt x="558" y="93"/>
                      <a:pt x="558" y="93"/>
                    </a:cubicBezTo>
                    <a:cubicBezTo>
                      <a:pt x="555" y="96"/>
                      <a:pt x="555" y="96"/>
                      <a:pt x="555" y="96"/>
                    </a:cubicBezTo>
                    <a:cubicBezTo>
                      <a:pt x="545" y="94"/>
                      <a:pt x="545" y="94"/>
                      <a:pt x="545" y="94"/>
                    </a:cubicBezTo>
                    <a:cubicBezTo>
                      <a:pt x="543" y="88"/>
                      <a:pt x="543" y="88"/>
                      <a:pt x="543" y="88"/>
                    </a:cubicBezTo>
                    <a:cubicBezTo>
                      <a:pt x="547" y="85"/>
                      <a:pt x="547" y="85"/>
                      <a:pt x="547" y="85"/>
                    </a:cubicBezTo>
                    <a:cubicBezTo>
                      <a:pt x="547" y="80"/>
                      <a:pt x="547" y="80"/>
                      <a:pt x="547" y="80"/>
                    </a:cubicBezTo>
                    <a:cubicBezTo>
                      <a:pt x="542" y="79"/>
                      <a:pt x="542" y="79"/>
                      <a:pt x="542" y="79"/>
                    </a:cubicBezTo>
                    <a:cubicBezTo>
                      <a:pt x="533" y="76"/>
                      <a:pt x="533" y="76"/>
                      <a:pt x="533" y="76"/>
                    </a:cubicBezTo>
                    <a:cubicBezTo>
                      <a:pt x="527" y="74"/>
                      <a:pt x="527" y="74"/>
                      <a:pt x="527" y="74"/>
                    </a:cubicBezTo>
                    <a:cubicBezTo>
                      <a:pt x="523" y="75"/>
                      <a:pt x="523" y="75"/>
                      <a:pt x="523" y="75"/>
                    </a:cubicBezTo>
                    <a:cubicBezTo>
                      <a:pt x="516" y="76"/>
                      <a:pt x="516" y="76"/>
                      <a:pt x="516" y="76"/>
                    </a:cubicBezTo>
                    <a:cubicBezTo>
                      <a:pt x="512" y="88"/>
                      <a:pt x="512" y="88"/>
                      <a:pt x="512" y="88"/>
                    </a:cubicBezTo>
                    <a:cubicBezTo>
                      <a:pt x="506" y="88"/>
                      <a:pt x="506" y="88"/>
                      <a:pt x="506" y="88"/>
                    </a:cubicBezTo>
                    <a:cubicBezTo>
                      <a:pt x="499" y="86"/>
                      <a:pt x="499" y="86"/>
                      <a:pt x="499" y="86"/>
                    </a:cubicBezTo>
                    <a:cubicBezTo>
                      <a:pt x="486" y="88"/>
                      <a:pt x="486" y="88"/>
                      <a:pt x="486" y="88"/>
                    </a:cubicBezTo>
                    <a:cubicBezTo>
                      <a:pt x="480" y="87"/>
                      <a:pt x="480" y="87"/>
                      <a:pt x="480" y="87"/>
                    </a:cubicBezTo>
                    <a:cubicBezTo>
                      <a:pt x="475" y="89"/>
                      <a:pt x="475" y="89"/>
                      <a:pt x="475" y="89"/>
                    </a:cubicBezTo>
                    <a:cubicBezTo>
                      <a:pt x="463" y="87"/>
                      <a:pt x="463" y="87"/>
                      <a:pt x="463" y="87"/>
                    </a:cubicBezTo>
                    <a:cubicBezTo>
                      <a:pt x="459" y="82"/>
                      <a:pt x="459" y="82"/>
                      <a:pt x="459" y="82"/>
                    </a:cubicBezTo>
                    <a:cubicBezTo>
                      <a:pt x="448" y="82"/>
                      <a:pt x="448" y="82"/>
                      <a:pt x="448" y="82"/>
                    </a:cubicBezTo>
                    <a:cubicBezTo>
                      <a:pt x="442" y="81"/>
                      <a:pt x="442" y="81"/>
                      <a:pt x="442" y="81"/>
                    </a:cubicBezTo>
                    <a:cubicBezTo>
                      <a:pt x="433" y="75"/>
                      <a:pt x="433" y="75"/>
                      <a:pt x="433" y="75"/>
                    </a:cubicBezTo>
                    <a:cubicBezTo>
                      <a:pt x="432" y="73"/>
                      <a:pt x="432" y="73"/>
                      <a:pt x="432" y="73"/>
                    </a:cubicBezTo>
                    <a:cubicBezTo>
                      <a:pt x="430" y="73"/>
                      <a:pt x="430" y="73"/>
                      <a:pt x="430" y="73"/>
                    </a:cubicBezTo>
                    <a:cubicBezTo>
                      <a:pt x="425" y="74"/>
                      <a:pt x="425" y="74"/>
                      <a:pt x="425" y="74"/>
                    </a:cubicBezTo>
                    <a:cubicBezTo>
                      <a:pt x="424" y="76"/>
                      <a:pt x="424" y="76"/>
                      <a:pt x="424" y="76"/>
                    </a:cubicBezTo>
                    <a:cubicBezTo>
                      <a:pt x="415" y="82"/>
                      <a:pt x="415" y="82"/>
                      <a:pt x="415" y="82"/>
                    </a:cubicBezTo>
                    <a:cubicBezTo>
                      <a:pt x="404" y="83"/>
                      <a:pt x="404" y="83"/>
                      <a:pt x="404" y="83"/>
                    </a:cubicBezTo>
                    <a:cubicBezTo>
                      <a:pt x="402" y="89"/>
                      <a:pt x="402" y="89"/>
                      <a:pt x="402" y="89"/>
                    </a:cubicBezTo>
                    <a:cubicBezTo>
                      <a:pt x="406" y="97"/>
                      <a:pt x="406" y="97"/>
                      <a:pt x="406" y="97"/>
                    </a:cubicBezTo>
                    <a:cubicBezTo>
                      <a:pt x="411" y="101"/>
                      <a:pt x="411" y="101"/>
                      <a:pt x="411" y="101"/>
                    </a:cubicBezTo>
                    <a:cubicBezTo>
                      <a:pt x="407" y="104"/>
                      <a:pt x="407" y="104"/>
                      <a:pt x="407" y="104"/>
                    </a:cubicBezTo>
                    <a:cubicBezTo>
                      <a:pt x="407" y="110"/>
                      <a:pt x="407" y="110"/>
                      <a:pt x="407" y="110"/>
                    </a:cubicBezTo>
                    <a:cubicBezTo>
                      <a:pt x="399" y="106"/>
                      <a:pt x="399" y="106"/>
                      <a:pt x="399" y="106"/>
                    </a:cubicBezTo>
                    <a:cubicBezTo>
                      <a:pt x="396" y="102"/>
                      <a:pt x="396" y="102"/>
                      <a:pt x="396" y="102"/>
                    </a:cubicBezTo>
                    <a:cubicBezTo>
                      <a:pt x="400" y="98"/>
                      <a:pt x="400" y="98"/>
                      <a:pt x="400" y="98"/>
                    </a:cubicBezTo>
                    <a:cubicBezTo>
                      <a:pt x="393" y="93"/>
                      <a:pt x="393" y="93"/>
                      <a:pt x="393" y="93"/>
                    </a:cubicBezTo>
                    <a:cubicBezTo>
                      <a:pt x="391" y="92"/>
                      <a:pt x="391" y="92"/>
                      <a:pt x="391" y="92"/>
                    </a:cubicBezTo>
                    <a:cubicBezTo>
                      <a:pt x="386" y="88"/>
                      <a:pt x="386" y="88"/>
                      <a:pt x="386" y="88"/>
                    </a:cubicBezTo>
                    <a:cubicBezTo>
                      <a:pt x="380" y="86"/>
                      <a:pt x="380" y="86"/>
                      <a:pt x="380" y="86"/>
                    </a:cubicBezTo>
                    <a:cubicBezTo>
                      <a:pt x="375" y="85"/>
                      <a:pt x="375" y="85"/>
                      <a:pt x="375" y="85"/>
                    </a:cubicBezTo>
                    <a:cubicBezTo>
                      <a:pt x="359" y="89"/>
                      <a:pt x="359" y="89"/>
                      <a:pt x="359" y="89"/>
                    </a:cubicBezTo>
                    <a:cubicBezTo>
                      <a:pt x="349" y="90"/>
                      <a:pt x="349" y="90"/>
                      <a:pt x="349" y="90"/>
                    </a:cubicBezTo>
                    <a:cubicBezTo>
                      <a:pt x="330" y="89"/>
                      <a:pt x="330" y="89"/>
                      <a:pt x="330" y="89"/>
                    </a:cubicBezTo>
                    <a:cubicBezTo>
                      <a:pt x="324" y="88"/>
                      <a:pt x="324" y="88"/>
                      <a:pt x="324" y="88"/>
                    </a:cubicBezTo>
                    <a:cubicBezTo>
                      <a:pt x="312" y="87"/>
                      <a:pt x="312" y="87"/>
                      <a:pt x="312" y="87"/>
                    </a:cubicBezTo>
                    <a:cubicBezTo>
                      <a:pt x="310" y="84"/>
                      <a:pt x="310" y="84"/>
                      <a:pt x="310" y="84"/>
                    </a:cubicBezTo>
                    <a:cubicBezTo>
                      <a:pt x="312" y="81"/>
                      <a:pt x="312" y="81"/>
                      <a:pt x="312" y="81"/>
                    </a:cubicBezTo>
                    <a:cubicBezTo>
                      <a:pt x="318" y="80"/>
                      <a:pt x="318" y="80"/>
                      <a:pt x="318" y="80"/>
                    </a:cubicBezTo>
                    <a:cubicBezTo>
                      <a:pt x="319" y="78"/>
                      <a:pt x="319" y="78"/>
                      <a:pt x="319" y="78"/>
                    </a:cubicBezTo>
                    <a:cubicBezTo>
                      <a:pt x="329" y="76"/>
                      <a:pt x="329" y="76"/>
                      <a:pt x="329" y="76"/>
                    </a:cubicBezTo>
                    <a:cubicBezTo>
                      <a:pt x="311" y="63"/>
                      <a:pt x="311" y="63"/>
                      <a:pt x="311" y="63"/>
                    </a:cubicBezTo>
                    <a:cubicBezTo>
                      <a:pt x="303" y="64"/>
                      <a:pt x="303" y="64"/>
                      <a:pt x="303" y="64"/>
                    </a:cubicBezTo>
                    <a:cubicBezTo>
                      <a:pt x="301" y="65"/>
                      <a:pt x="301" y="65"/>
                      <a:pt x="301" y="65"/>
                    </a:cubicBezTo>
                    <a:cubicBezTo>
                      <a:pt x="294" y="65"/>
                      <a:pt x="294" y="65"/>
                      <a:pt x="294" y="65"/>
                    </a:cubicBezTo>
                    <a:cubicBezTo>
                      <a:pt x="287" y="64"/>
                      <a:pt x="287" y="64"/>
                      <a:pt x="287" y="64"/>
                    </a:cubicBezTo>
                    <a:cubicBezTo>
                      <a:pt x="281" y="64"/>
                      <a:pt x="281" y="64"/>
                      <a:pt x="281" y="64"/>
                    </a:cubicBezTo>
                    <a:cubicBezTo>
                      <a:pt x="269" y="59"/>
                      <a:pt x="269" y="59"/>
                      <a:pt x="269" y="59"/>
                    </a:cubicBezTo>
                    <a:cubicBezTo>
                      <a:pt x="257" y="56"/>
                      <a:pt x="257" y="56"/>
                      <a:pt x="257" y="56"/>
                    </a:cubicBezTo>
                    <a:cubicBezTo>
                      <a:pt x="252" y="56"/>
                      <a:pt x="252" y="56"/>
                      <a:pt x="252" y="56"/>
                    </a:cubicBezTo>
                    <a:cubicBezTo>
                      <a:pt x="232" y="46"/>
                      <a:pt x="232" y="46"/>
                      <a:pt x="232" y="46"/>
                    </a:cubicBezTo>
                    <a:cubicBezTo>
                      <a:pt x="219" y="47"/>
                      <a:pt x="219" y="47"/>
                      <a:pt x="219" y="47"/>
                    </a:cubicBezTo>
                    <a:cubicBezTo>
                      <a:pt x="219" y="52"/>
                      <a:pt x="219" y="52"/>
                      <a:pt x="219" y="52"/>
                    </a:cubicBezTo>
                    <a:cubicBezTo>
                      <a:pt x="212" y="57"/>
                      <a:pt x="212" y="57"/>
                      <a:pt x="212" y="57"/>
                    </a:cubicBezTo>
                    <a:cubicBezTo>
                      <a:pt x="202" y="57"/>
                      <a:pt x="202" y="57"/>
                      <a:pt x="202" y="57"/>
                    </a:cubicBezTo>
                    <a:cubicBezTo>
                      <a:pt x="201" y="55"/>
                      <a:pt x="201" y="55"/>
                      <a:pt x="201" y="55"/>
                    </a:cubicBezTo>
                    <a:cubicBezTo>
                      <a:pt x="206" y="51"/>
                      <a:pt x="206" y="51"/>
                      <a:pt x="206" y="51"/>
                    </a:cubicBezTo>
                    <a:cubicBezTo>
                      <a:pt x="199" y="48"/>
                      <a:pt x="199" y="48"/>
                      <a:pt x="199" y="48"/>
                    </a:cubicBezTo>
                    <a:cubicBezTo>
                      <a:pt x="201" y="46"/>
                      <a:pt x="201" y="46"/>
                      <a:pt x="201" y="46"/>
                    </a:cubicBezTo>
                    <a:cubicBezTo>
                      <a:pt x="203" y="45"/>
                      <a:pt x="203" y="45"/>
                      <a:pt x="203" y="45"/>
                    </a:cubicBezTo>
                    <a:cubicBezTo>
                      <a:pt x="201" y="40"/>
                      <a:pt x="201" y="40"/>
                      <a:pt x="201" y="40"/>
                    </a:cubicBezTo>
                    <a:cubicBezTo>
                      <a:pt x="192" y="43"/>
                      <a:pt x="192" y="43"/>
                      <a:pt x="192" y="43"/>
                    </a:cubicBezTo>
                    <a:cubicBezTo>
                      <a:pt x="193" y="51"/>
                      <a:pt x="193" y="51"/>
                      <a:pt x="193" y="51"/>
                    </a:cubicBezTo>
                    <a:cubicBezTo>
                      <a:pt x="190" y="51"/>
                      <a:pt x="190" y="51"/>
                      <a:pt x="190" y="51"/>
                    </a:cubicBezTo>
                    <a:cubicBezTo>
                      <a:pt x="189" y="57"/>
                      <a:pt x="189" y="57"/>
                      <a:pt x="189" y="57"/>
                    </a:cubicBezTo>
                    <a:cubicBezTo>
                      <a:pt x="182" y="56"/>
                      <a:pt x="182" y="56"/>
                      <a:pt x="182" y="56"/>
                    </a:cubicBezTo>
                    <a:cubicBezTo>
                      <a:pt x="172" y="48"/>
                      <a:pt x="172" y="48"/>
                      <a:pt x="172" y="48"/>
                    </a:cubicBezTo>
                    <a:cubicBezTo>
                      <a:pt x="172" y="41"/>
                      <a:pt x="172" y="41"/>
                      <a:pt x="172" y="41"/>
                    </a:cubicBezTo>
                    <a:cubicBezTo>
                      <a:pt x="157" y="31"/>
                      <a:pt x="157" y="31"/>
                      <a:pt x="157" y="31"/>
                    </a:cubicBezTo>
                    <a:cubicBezTo>
                      <a:pt x="157" y="35"/>
                      <a:pt x="157" y="35"/>
                      <a:pt x="157" y="35"/>
                    </a:cubicBezTo>
                    <a:cubicBezTo>
                      <a:pt x="160" y="38"/>
                      <a:pt x="160" y="38"/>
                      <a:pt x="160" y="38"/>
                    </a:cubicBezTo>
                    <a:cubicBezTo>
                      <a:pt x="159" y="39"/>
                      <a:pt x="159" y="39"/>
                      <a:pt x="159" y="39"/>
                    </a:cubicBezTo>
                    <a:cubicBezTo>
                      <a:pt x="155" y="39"/>
                      <a:pt x="155" y="39"/>
                      <a:pt x="155" y="39"/>
                    </a:cubicBezTo>
                    <a:cubicBezTo>
                      <a:pt x="155" y="44"/>
                      <a:pt x="155" y="44"/>
                      <a:pt x="155" y="44"/>
                    </a:cubicBezTo>
                    <a:cubicBezTo>
                      <a:pt x="146" y="48"/>
                      <a:pt x="146" y="48"/>
                      <a:pt x="146" y="48"/>
                    </a:cubicBezTo>
                    <a:cubicBezTo>
                      <a:pt x="147" y="45"/>
                      <a:pt x="147" y="45"/>
                      <a:pt x="147" y="45"/>
                    </a:cubicBezTo>
                    <a:cubicBezTo>
                      <a:pt x="141" y="46"/>
                      <a:pt x="141" y="46"/>
                      <a:pt x="141" y="46"/>
                    </a:cubicBezTo>
                    <a:cubicBezTo>
                      <a:pt x="129" y="50"/>
                      <a:pt x="129" y="50"/>
                      <a:pt x="129" y="50"/>
                    </a:cubicBezTo>
                    <a:cubicBezTo>
                      <a:pt x="121" y="56"/>
                      <a:pt x="121" y="56"/>
                      <a:pt x="121" y="56"/>
                    </a:cubicBezTo>
                    <a:cubicBezTo>
                      <a:pt x="119" y="55"/>
                      <a:pt x="119" y="55"/>
                      <a:pt x="119" y="55"/>
                    </a:cubicBezTo>
                    <a:cubicBezTo>
                      <a:pt x="105" y="62"/>
                      <a:pt x="105" y="62"/>
                      <a:pt x="105" y="62"/>
                    </a:cubicBezTo>
                    <a:cubicBezTo>
                      <a:pt x="101" y="67"/>
                      <a:pt x="101" y="67"/>
                      <a:pt x="101" y="67"/>
                    </a:cubicBezTo>
                    <a:cubicBezTo>
                      <a:pt x="94" y="69"/>
                      <a:pt x="94" y="69"/>
                      <a:pt x="94" y="69"/>
                    </a:cubicBezTo>
                    <a:cubicBezTo>
                      <a:pt x="93" y="64"/>
                      <a:pt x="93" y="64"/>
                      <a:pt x="93" y="64"/>
                    </a:cubicBezTo>
                    <a:cubicBezTo>
                      <a:pt x="97" y="62"/>
                      <a:pt x="97" y="62"/>
                      <a:pt x="97" y="62"/>
                    </a:cubicBezTo>
                    <a:cubicBezTo>
                      <a:pt x="96" y="61"/>
                      <a:pt x="96" y="61"/>
                      <a:pt x="96" y="61"/>
                    </a:cubicBezTo>
                    <a:cubicBezTo>
                      <a:pt x="104" y="59"/>
                      <a:pt x="104" y="59"/>
                      <a:pt x="104" y="59"/>
                    </a:cubicBezTo>
                    <a:cubicBezTo>
                      <a:pt x="105" y="55"/>
                      <a:pt x="105" y="55"/>
                      <a:pt x="105" y="55"/>
                    </a:cubicBezTo>
                    <a:cubicBezTo>
                      <a:pt x="115" y="51"/>
                      <a:pt x="115" y="51"/>
                      <a:pt x="115" y="51"/>
                    </a:cubicBezTo>
                    <a:cubicBezTo>
                      <a:pt x="121" y="51"/>
                      <a:pt x="121" y="51"/>
                      <a:pt x="121" y="51"/>
                    </a:cubicBezTo>
                    <a:cubicBezTo>
                      <a:pt x="138" y="44"/>
                      <a:pt x="138" y="44"/>
                      <a:pt x="138" y="44"/>
                    </a:cubicBezTo>
                    <a:cubicBezTo>
                      <a:pt x="138" y="41"/>
                      <a:pt x="138" y="41"/>
                      <a:pt x="138" y="41"/>
                    </a:cubicBezTo>
                    <a:cubicBezTo>
                      <a:pt x="132" y="42"/>
                      <a:pt x="132" y="42"/>
                      <a:pt x="132" y="42"/>
                    </a:cubicBezTo>
                    <a:cubicBezTo>
                      <a:pt x="129" y="41"/>
                      <a:pt x="129" y="41"/>
                      <a:pt x="129" y="41"/>
                    </a:cubicBezTo>
                    <a:cubicBezTo>
                      <a:pt x="122" y="45"/>
                      <a:pt x="122" y="45"/>
                      <a:pt x="122" y="45"/>
                    </a:cubicBezTo>
                    <a:cubicBezTo>
                      <a:pt x="118" y="45"/>
                      <a:pt x="118" y="45"/>
                      <a:pt x="118" y="45"/>
                    </a:cubicBezTo>
                    <a:cubicBezTo>
                      <a:pt x="111" y="49"/>
                      <a:pt x="111" y="49"/>
                      <a:pt x="111" y="49"/>
                    </a:cubicBezTo>
                    <a:cubicBezTo>
                      <a:pt x="105" y="49"/>
                      <a:pt x="105" y="49"/>
                      <a:pt x="105" y="49"/>
                    </a:cubicBezTo>
                    <a:cubicBezTo>
                      <a:pt x="95" y="53"/>
                      <a:pt x="95" y="53"/>
                      <a:pt x="95" y="53"/>
                    </a:cubicBezTo>
                    <a:cubicBezTo>
                      <a:pt x="95" y="56"/>
                      <a:pt x="95" y="56"/>
                      <a:pt x="95" y="56"/>
                    </a:cubicBezTo>
                    <a:cubicBezTo>
                      <a:pt x="86" y="56"/>
                      <a:pt x="86" y="56"/>
                      <a:pt x="86" y="56"/>
                    </a:cubicBezTo>
                    <a:cubicBezTo>
                      <a:pt x="88" y="53"/>
                      <a:pt x="88" y="53"/>
                      <a:pt x="88" y="53"/>
                    </a:cubicBezTo>
                    <a:cubicBezTo>
                      <a:pt x="79" y="51"/>
                      <a:pt x="79" y="51"/>
                      <a:pt x="79" y="51"/>
                    </a:cubicBezTo>
                    <a:cubicBezTo>
                      <a:pt x="72" y="58"/>
                      <a:pt x="72" y="58"/>
                      <a:pt x="72" y="58"/>
                    </a:cubicBezTo>
                    <a:cubicBezTo>
                      <a:pt x="68" y="58"/>
                      <a:pt x="68" y="58"/>
                      <a:pt x="68" y="58"/>
                    </a:cubicBezTo>
                    <a:cubicBezTo>
                      <a:pt x="62" y="61"/>
                      <a:pt x="62" y="61"/>
                      <a:pt x="62" y="61"/>
                    </a:cubicBezTo>
                    <a:cubicBezTo>
                      <a:pt x="64" y="65"/>
                      <a:pt x="64" y="65"/>
                      <a:pt x="64" y="65"/>
                    </a:cubicBezTo>
                    <a:cubicBezTo>
                      <a:pt x="72" y="68"/>
                      <a:pt x="72" y="68"/>
                      <a:pt x="72" y="68"/>
                    </a:cubicBezTo>
                    <a:cubicBezTo>
                      <a:pt x="72" y="70"/>
                      <a:pt x="72" y="70"/>
                      <a:pt x="72" y="70"/>
                    </a:cubicBezTo>
                    <a:cubicBezTo>
                      <a:pt x="69" y="71"/>
                      <a:pt x="69" y="71"/>
                      <a:pt x="69" y="71"/>
                    </a:cubicBezTo>
                    <a:cubicBezTo>
                      <a:pt x="58" y="69"/>
                      <a:pt x="58" y="69"/>
                      <a:pt x="58" y="69"/>
                    </a:cubicBezTo>
                    <a:cubicBezTo>
                      <a:pt x="50" y="65"/>
                      <a:pt x="50" y="65"/>
                      <a:pt x="50" y="65"/>
                    </a:cubicBezTo>
                    <a:cubicBezTo>
                      <a:pt x="40" y="64"/>
                      <a:pt x="40" y="64"/>
                      <a:pt x="40" y="64"/>
                    </a:cubicBezTo>
                    <a:cubicBezTo>
                      <a:pt x="30" y="60"/>
                      <a:pt x="30" y="60"/>
                      <a:pt x="30" y="60"/>
                    </a:cubicBezTo>
                    <a:cubicBezTo>
                      <a:pt x="21" y="54"/>
                      <a:pt x="21" y="54"/>
                      <a:pt x="21" y="54"/>
                    </a:cubicBezTo>
                    <a:cubicBezTo>
                      <a:pt x="7" y="54"/>
                      <a:pt x="7" y="54"/>
                      <a:pt x="7" y="54"/>
                    </a:cubicBezTo>
                    <a:cubicBezTo>
                      <a:pt x="3" y="53"/>
                      <a:pt x="3" y="53"/>
                      <a:pt x="3" y="53"/>
                    </a:cubicBezTo>
                    <a:cubicBezTo>
                      <a:pt x="0" y="53"/>
                      <a:pt x="0" y="53"/>
                      <a:pt x="0" y="53"/>
                    </a:cubicBezTo>
                    <a:cubicBezTo>
                      <a:pt x="0" y="278"/>
                      <a:pt x="0" y="278"/>
                      <a:pt x="0" y="278"/>
                    </a:cubicBezTo>
                    <a:cubicBezTo>
                      <a:pt x="13" y="287"/>
                      <a:pt x="13" y="287"/>
                      <a:pt x="13" y="287"/>
                    </a:cubicBezTo>
                    <a:cubicBezTo>
                      <a:pt x="16" y="279"/>
                      <a:pt x="16" y="279"/>
                      <a:pt x="16" y="279"/>
                    </a:cubicBezTo>
                    <a:cubicBezTo>
                      <a:pt x="20" y="275"/>
                      <a:pt x="20" y="275"/>
                      <a:pt x="20" y="275"/>
                    </a:cubicBezTo>
                    <a:cubicBezTo>
                      <a:pt x="26" y="282"/>
                      <a:pt x="26" y="282"/>
                      <a:pt x="26" y="282"/>
                    </a:cubicBezTo>
                    <a:cubicBezTo>
                      <a:pt x="44" y="310"/>
                      <a:pt x="44" y="310"/>
                      <a:pt x="44" y="310"/>
                    </a:cubicBezTo>
                    <a:cubicBezTo>
                      <a:pt x="50" y="310"/>
                      <a:pt x="50" y="310"/>
                      <a:pt x="50" y="310"/>
                    </a:cubicBezTo>
                    <a:cubicBezTo>
                      <a:pt x="59" y="299"/>
                      <a:pt x="59" y="299"/>
                      <a:pt x="59" y="299"/>
                    </a:cubicBezTo>
                    <a:cubicBezTo>
                      <a:pt x="68" y="297"/>
                      <a:pt x="68" y="297"/>
                      <a:pt x="68" y="297"/>
                    </a:cubicBezTo>
                    <a:cubicBezTo>
                      <a:pt x="78" y="304"/>
                      <a:pt x="78" y="304"/>
                      <a:pt x="78" y="304"/>
                    </a:cubicBezTo>
                    <a:cubicBezTo>
                      <a:pt x="87" y="320"/>
                      <a:pt x="87" y="320"/>
                      <a:pt x="87" y="320"/>
                    </a:cubicBezTo>
                    <a:cubicBezTo>
                      <a:pt x="95" y="326"/>
                      <a:pt x="95" y="326"/>
                      <a:pt x="95" y="326"/>
                    </a:cubicBezTo>
                    <a:cubicBezTo>
                      <a:pt x="110" y="360"/>
                      <a:pt x="110" y="360"/>
                      <a:pt x="110" y="360"/>
                    </a:cubicBezTo>
                    <a:cubicBezTo>
                      <a:pt x="119" y="369"/>
                      <a:pt x="119" y="369"/>
                      <a:pt x="119" y="369"/>
                    </a:cubicBezTo>
                    <a:cubicBezTo>
                      <a:pt x="135" y="380"/>
                      <a:pt x="135" y="380"/>
                      <a:pt x="135" y="380"/>
                    </a:cubicBezTo>
                    <a:cubicBezTo>
                      <a:pt x="133" y="391"/>
                      <a:pt x="133" y="391"/>
                      <a:pt x="133" y="391"/>
                    </a:cubicBezTo>
                    <a:cubicBezTo>
                      <a:pt x="134" y="400"/>
                      <a:pt x="134" y="400"/>
                      <a:pt x="134" y="400"/>
                    </a:cubicBezTo>
                    <a:cubicBezTo>
                      <a:pt x="131" y="405"/>
                      <a:pt x="131" y="405"/>
                      <a:pt x="131" y="405"/>
                    </a:cubicBezTo>
                    <a:cubicBezTo>
                      <a:pt x="130" y="413"/>
                      <a:pt x="130" y="413"/>
                      <a:pt x="130" y="413"/>
                    </a:cubicBezTo>
                    <a:cubicBezTo>
                      <a:pt x="132" y="423"/>
                      <a:pt x="132" y="423"/>
                      <a:pt x="132" y="423"/>
                    </a:cubicBezTo>
                    <a:cubicBezTo>
                      <a:pt x="134" y="430"/>
                      <a:pt x="134" y="430"/>
                      <a:pt x="134" y="430"/>
                    </a:cubicBezTo>
                    <a:cubicBezTo>
                      <a:pt x="139" y="433"/>
                      <a:pt x="139" y="433"/>
                      <a:pt x="139" y="433"/>
                    </a:cubicBezTo>
                    <a:cubicBezTo>
                      <a:pt x="142" y="430"/>
                      <a:pt x="142" y="430"/>
                      <a:pt x="142" y="430"/>
                    </a:cubicBezTo>
                    <a:cubicBezTo>
                      <a:pt x="145" y="429"/>
                      <a:pt x="145" y="429"/>
                      <a:pt x="145" y="429"/>
                    </a:cubicBezTo>
                    <a:cubicBezTo>
                      <a:pt x="146" y="437"/>
                      <a:pt x="146" y="437"/>
                      <a:pt x="146" y="437"/>
                    </a:cubicBezTo>
                    <a:cubicBezTo>
                      <a:pt x="143" y="440"/>
                      <a:pt x="143" y="440"/>
                      <a:pt x="143" y="440"/>
                    </a:cubicBezTo>
                    <a:cubicBezTo>
                      <a:pt x="143" y="446"/>
                      <a:pt x="143" y="446"/>
                      <a:pt x="143" y="446"/>
                    </a:cubicBezTo>
                    <a:cubicBezTo>
                      <a:pt x="149" y="448"/>
                      <a:pt x="149" y="448"/>
                      <a:pt x="149" y="448"/>
                    </a:cubicBezTo>
                    <a:cubicBezTo>
                      <a:pt x="155" y="446"/>
                      <a:pt x="155" y="446"/>
                      <a:pt x="155" y="446"/>
                    </a:cubicBezTo>
                    <a:cubicBezTo>
                      <a:pt x="157" y="452"/>
                      <a:pt x="157" y="452"/>
                      <a:pt x="157" y="452"/>
                    </a:cubicBezTo>
                    <a:cubicBezTo>
                      <a:pt x="159" y="457"/>
                      <a:pt x="159" y="457"/>
                      <a:pt x="159" y="457"/>
                    </a:cubicBezTo>
                    <a:cubicBezTo>
                      <a:pt x="158" y="467"/>
                      <a:pt x="158" y="467"/>
                      <a:pt x="158" y="467"/>
                    </a:cubicBezTo>
                    <a:cubicBezTo>
                      <a:pt x="160" y="476"/>
                      <a:pt x="160" y="476"/>
                      <a:pt x="160" y="476"/>
                    </a:cubicBezTo>
                    <a:cubicBezTo>
                      <a:pt x="166" y="480"/>
                      <a:pt x="166" y="480"/>
                      <a:pt x="166" y="480"/>
                    </a:cubicBezTo>
                    <a:cubicBezTo>
                      <a:pt x="177" y="482"/>
                      <a:pt x="177" y="482"/>
                      <a:pt x="177" y="482"/>
                    </a:cubicBezTo>
                    <a:cubicBezTo>
                      <a:pt x="182" y="489"/>
                      <a:pt x="182" y="489"/>
                      <a:pt x="182" y="489"/>
                    </a:cubicBezTo>
                    <a:cubicBezTo>
                      <a:pt x="190" y="489"/>
                      <a:pt x="190" y="489"/>
                      <a:pt x="190" y="489"/>
                    </a:cubicBezTo>
                    <a:cubicBezTo>
                      <a:pt x="195" y="492"/>
                      <a:pt x="195" y="492"/>
                      <a:pt x="195" y="492"/>
                    </a:cubicBezTo>
                    <a:cubicBezTo>
                      <a:pt x="200" y="499"/>
                      <a:pt x="200" y="499"/>
                      <a:pt x="200" y="499"/>
                    </a:cubicBezTo>
                    <a:cubicBezTo>
                      <a:pt x="207" y="501"/>
                      <a:pt x="207" y="501"/>
                      <a:pt x="207" y="501"/>
                    </a:cubicBezTo>
                    <a:cubicBezTo>
                      <a:pt x="209" y="508"/>
                      <a:pt x="209" y="508"/>
                      <a:pt x="209" y="508"/>
                    </a:cubicBezTo>
                    <a:cubicBezTo>
                      <a:pt x="213" y="508"/>
                      <a:pt x="213" y="508"/>
                      <a:pt x="213" y="508"/>
                    </a:cubicBezTo>
                    <a:cubicBezTo>
                      <a:pt x="220" y="518"/>
                      <a:pt x="220" y="518"/>
                      <a:pt x="220" y="518"/>
                    </a:cubicBezTo>
                    <a:cubicBezTo>
                      <a:pt x="226" y="521"/>
                      <a:pt x="226" y="521"/>
                      <a:pt x="226" y="521"/>
                    </a:cubicBezTo>
                    <a:lnTo>
                      <a:pt x="227" y="5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8" name="Freeform 577"/>
              <p:cNvSpPr/>
              <p:nvPr/>
            </p:nvSpPr>
            <p:spPr bwMode="auto">
              <a:xfrm>
                <a:off x="282577" y="1995494"/>
                <a:ext cx="935038" cy="811215"/>
              </a:xfrm>
              <a:custGeom>
                <a:avLst/>
                <a:gdLst>
                  <a:gd name="T0" fmla="*/ 595313 w 589"/>
                  <a:gd name="T1" fmla="*/ 52388 h 511"/>
                  <a:gd name="T2" fmla="*/ 481013 w 589"/>
                  <a:gd name="T3" fmla="*/ 44450 h 511"/>
                  <a:gd name="T4" fmla="*/ 387350 w 589"/>
                  <a:gd name="T5" fmla="*/ 36513 h 511"/>
                  <a:gd name="T6" fmla="*/ 339725 w 589"/>
                  <a:gd name="T7" fmla="*/ 22225 h 511"/>
                  <a:gd name="T8" fmla="*/ 284163 w 589"/>
                  <a:gd name="T9" fmla="*/ 14288 h 511"/>
                  <a:gd name="T10" fmla="*/ 219075 w 589"/>
                  <a:gd name="T11" fmla="*/ 20638 h 511"/>
                  <a:gd name="T12" fmla="*/ 131763 w 589"/>
                  <a:gd name="T13" fmla="*/ 52388 h 511"/>
                  <a:gd name="T14" fmla="*/ 36513 w 589"/>
                  <a:gd name="T15" fmla="*/ 122238 h 511"/>
                  <a:gd name="T16" fmla="*/ 95250 w 589"/>
                  <a:gd name="T17" fmla="*/ 160338 h 511"/>
                  <a:gd name="T18" fmla="*/ 147638 w 589"/>
                  <a:gd name="T19" fmla="*/ 176213 h 511"/>
                  <a:gd name="T20" fmla="*/ 176213 w 589"/>
                  <a:gd name="T21" fmla="*/ 196850 h 511"/>
                  <a:gd name="T22" fmla="*/ 166688 w 589"/>
                  <a:gd name="T23" fmla="*/ 227013 h 511"/>
                  <a:gd name="T24" fmla="*/ 95250 w 589"/>
                  <a:gd name="T25" fmla="*/ 220663 h 511"/>
                  <a:gd name="T26" fmla="*/ 28575 w 589"/>
                  <a:gd name="T27" fmla="*/ 227013 h 511"/>
                  <a:gd name="T28" fmla="*/ 22225 w 589"/>
                  <a:gd name="T29" fmla="*/ 274638 h 511"/>
                  <a:gd name="T30" fmla="*/ 44450 w 589"/>
                  <a:gd name="T31" fmla="*/ 319088 h 511"/>
                  <a:gd name="T32" fmla="*/ 131763 w 589"/>
                  <a:gd name="T33" fmla="*/ 311150 h 511"/>
                  <a:gd name="T34" fmla="*/ 161925 w 589"/>
                  <a:gd name="T35" fmla="*/ 319088 h 511"/>
                  <a:gd name="T36" fmla="*/ 139700 w 589"/>
                  <a:gd name="T37" fmla="*/ 384175 h 511"/>
                  <a:gd name="T38" fmla="*/ 71438 w 589"/>
                  <a:gd name="T39" fmla="*/ 431800 h 511"/>
                  <a:gd name="T40" fmla="*/ 58738 w 589"/>
                  <a:gd name="T41" fmla="*/ 503238 h 511"/>
                  <a:gd name="T42" fmla="*/ 93663 w 589"/>
                  <a:gd name="T43" fmla="*/ 563563 h 511"/>
                  <a:gd name="T44" fmla="*/ 138113 w 589"/>
                  <a:gd name="T45" fmla="*/ 561975 h 511"/>
                  <a:gd name="T46" fmla="*/ 182563 w 589"/>
                  <a:gd name="T47" fmla="*/ 601663 h 511"/>
                  <a:gd name="T48" fmla="*/ 225425 w 589"/>
                  <a:gd name="T49" fmla="*/ 608013 h 511"/>
                  <a:gd name="T50" fmla="*/ 269875 w 589"/>
                  <a:gd name="T51" fmla="*/ 614363 h 511"/>
                  <a:gd name="T52" fmla="*/ 196850 w 589"/>
                  <a:gd name="T53" fmla="*/ 717550 h 511"/>
                  <a:gd name="T54" fmla="*/ 149225 w 589"/>
                  <a:gd name="T55" fmla="*/ 744538 h 511"/>
                  <a:gd name="T56" fmla="*/ 82550 w 589"/>
                  <a:gd name="T57" fmla="*/ 790575 h 511"/>
                  <a:gd name="T58" fmla="*/ 112713 w 589"/>
                  <a:gd name="T59" fmla="*/ 787400 h 511"/>
                  <a:gd name="T60" fmla="*/ 161925 w 589"/>
                  <a:gd name="T61" fmla="*/ 763588 h 511"/>
                  <a:gd name="T62" fmla="*/ 228600 w 589"/>
                  <a:gd name="T63" fmla="*/ 730250 h 511"/>
                  <a:gd name="T64" fmla="*/ 315913 w 589"/>
                  <a:gd name="T65" fmla="*/ 650875 h 511"/>
                  <a:gd name="T66" fmla="*/ 338138 w 589"/>
                  <a:gd name="T67" fmla="*/ 598488 h 511"/>
                  <a:gd name="T68" fmla="*/ 373063 w 589"/>
                  <a:gd name="T69" fmla="*/ 541338 h 511"/>
                  <a:gd name="T70" fmla="*/ 447675 w 589"/>
                  <a:gd name="T71" fmla="*/ 501650 h 511"/>
                  <a:gd name="T72" fmla="*/ 396875 w 589"/>
                  <a:gd name="T73" fmla="*/ 569913 h 511"/>
                  <a:gd name="T74" fmla="*/ 390525 w 589"/>
                  <a:gd name="T75" fmla="*/ 587375 h 511"/>
                  <a:gd name="T76" fmla="*/ 484188 w 589"/>
                  <a:gd name="T77" fmla="*/ 533400 h 511"/>
                  <a:gd name="T78" fmla="*/ 500063 w 589"/>
                  <a:gd name="T79" fmla="*/ 496888 h 511"/>
                  <a:gd name="T80" fmla="*/ 552450 w 589"/>
                  <a:gd name="T81" fmla="*/ 528638 h 511"/>
                  <a:gd name="T82" fmla="*/ 619125 w 589"/>
                  <a:gd name="T83" fmla="*/ 550863 h 511"/>
                  <a:gd name="T84" fmla="*/ 696913 w 589"/>
                  <a:gd name="T85" fmla="*/ 557213 h 511"/>
                  <a:gd name="T86" fmla="*/ 781050 w 589"/>
                  <a:gd name="T87" fmla="*/ 627063 h 511"/>
                  <a:gd name="T88" fmla="*/ 800100 w 589"/>
                  <a:gd name="T89" fmla="*/ 623888 h 511"/>
                  <a:gd name="T90" fmla="*/ 846138 w 589"/>
                  <a:gd name="T91" fmla="*/ 665163 h 511"/>
                  <a:gd name="T92" fmla="*/ 881063 w 589"/>
                  <a:gd name="T93" fmla="*/ 739775 h 511"/>
                  <a:gd name="T94" fmla="*/ 911225 w 589"/>
                  <a:gd name="T95" fmla="*/ 784225 h 511"/>
                  <a:gd name="T96" fmla="*/ 935038 w 589"/>
                  <a:gd name="T97" fmla="*/ 736600 h 511"/>
                  <a:gd name="T98" fmla="*/ 819150 w 589"/>
                  <a:gd name="T99" fmla="*/ 582613 h 511"/>
                  <a:gd name="T100" fmla="*/ 714375 w 589"/>
                  <a:gd name="T101" fmla="*/ 538163 h 511"/>
                  <a:gd name="T102" fmla="*/ 661988 w 589"/>
                  <a:gd name="T103" fmla="*/ 73025 h 5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89" h="511">
                    <a:moveTo>
                      <a:pt x="417" y="46"/>
                    </a:moveTo>
                    <a:lnTo>
                      <a:pt x="399" y="39"/>
                    </a:lnTo>
                    <a:lnTo>
                      <a:pt x="393" y="37"/>
                    </a:lnTo>
                    <a:lnTo>
                      <a:pt x="389" y="35"/>
                    </a:lnTo>
                    <a:lnTo>
                      <a:pt x="375" y="33"/>
                    </a:lnTo>
                    <a:lnTo>
                      <a:pt x="356" y="37"/>
                    </a:lnTo>
                    <a:lnTo>
                      <a:pt x="338" y="31"/>
                    </a:lnTo>
                    <a:lnTo>
                      <a:pt x="326" y="31"/>
                    </a:lnTo>
                    <a:lnTo>
                      <a:pt x="323" y="32"/>
                    </a:lnTo>
                    <a:lnTo>
                      <a:pt x="303" y="28"/>
                    </a:lnTo>
                    <a:lnTo>
                      <a:pt x="293" y="22"/>
                    </a:lnTo>
                    <a:lnTo>
                      <a:pt x="278" y="22"/>
                    </a:lnTo>
                    <a:lnTo>
                      <a:pt x="261" y="23"/>
                    </a:lnTo>
                    <a:lnTo>
                      <a:pt x="251" y="26"/>
                    </a:lnTo>
                    <a:lnTo>
                      <a:pt x="244" y="23"/>
                    </a:lnTo>
                    <a:lnTo>
                      <a:pt x="250" y="19"/>
                    </a:lnTo>
                    <a:lnTo>
                      <a:pt x="235" y="17"/>
                    </a:lnTo>
                    <a:lnTo>
                      <a:pt x="238" y="12"/>
                    </a:lnTo>
                    <a:lnTo>
                      <a:pt x="224" y="12"/>
                    </a:lnTo>
                    <a:lnTo>
                      <a:pt x="214" y="14"/>
                    </a:lnTo>
                    <a:lnTo>
                      <a:pt x="201" y="8"/>
                    </a:lnTo>
                    <a:lnTo>
                      <a:pt x="194" y="9"/>
                    </a:lnTo>
                    <a:lnTo>
                      <a:pt x="191" y="13"/>
                    </a:lnTo>
                    <a:lnTo>
                      <a:pt x="186" y="13"/>
                    </a:lnTo>
                    <a:lnTo>
                      <a:pt x="179" y="9"/>
                    </a:lnTo>
                    <a:lnTo>
                      <a:pt x="190" y="4"/>
                    </a:lnTo>
                    <a:lnTo>
                      <a:pt x="182" y="3"/>
                    </a:lnTo>
                    <a:lnTo>
                      <a:pt x="175" y="0"/>
                    </a:lnTo>
                    <a:lnTo>
                      <a:pt x="154" y="13"/>
                    </a:lnTo>
                    <a:lnTo>
                      <a:pt x="138" y="13"/>
                    </a:lnTo>
                    <a:lnTo>
                      <a:pt x="135" y="12"/>
                    </a:lnTo>
                    <a:lnTo>
                      <a:pt x="119" y="19"/>
                    </a:lnTo>
                    <a:lnTo>
                      <a:pt x="103" y="28"/>
                    </a:lnTo>
                    <a:lnTo>
                      <a:pt x="98" y="28"/>
                    </a:lnTo>
                    <a:lnTo>
                      <a:pt x="83" y="33"/>
                    </a:lnTo>
                    <a:lnTo>
                      <a:pt x="75" y="41"/>
                    </a:lnTo>
                    <a:lnTo>
                      <a:pt x="70" y="59"/>
                    </a:lnTo>
                    <a:lnTo>
                      <a:pt x="56" y="67"/>
                    </a:lnTo>
                    <a:lnTo>
                      <a:pt x="24" y="68"/>
                    </a:lnTo>
                    <a:lnTo>
                      <a:pt x="23" y="77"/>
                    </a:lnTo>
                    <a:lnTo>
                      <a:pt x="17" y="78"/>
                    </a:lnTo>
                    <a:lnTo>
                      <a:pt x="24" y="82"/>
                    </a:lnTo>
                    <a:lnTo>
                      <a:pt x="32" y="86"/>
                    </a:lnTo>
                    <a:lnTo>
                      <a:pt x="46" y="91"/>
                    </a:lnTo>
                    <a:lnTo>
                      <a:pt x="60" y="101"/>
                    </a:lnTo>
                    <a:lnTo>
                      <a:pt x="61" y="110"/>
                    </a:lnTo>
                    <a:lnTo>
                      <a:pt x="68" y="111"/>
                    </a:lnTo>
                    <a:lnTo>
                      <a:pt x="74" y="113"/>
                    </a:lnTo>
                    <a:lnTo>
                      <a:pt x="88" y="113"/>
                    </a:lnTo>
                    <a:lnTo>
                      <a:pt x="93" y="111"/>
                    </a:lnTo>
                    <a:lnTo>
                      <a:pt x="98" y="114"/>
                    </a:lnTo>
                    <a:lnTo>
                      <a:pt x="96" y="116"/>
                    </a:lnTo>
                    <a:lnTo>
                      <a:pt x="92" y="122"/>
                    </a:lnTo>
                    <a:lnTo>
                      <a:pt x="102" y="128"/>
                    </a:lnTo>
                    <a:lnTo>
                      <a:pt x="111" y="124"/>
                    </a:lnTo>
                    <a:lnTo>
                      <a:pt x="124" y="123"/>
                    </a:lnTo>
                    <a:lnTo>
                      <a:pt x="128" y="128"/>
                    </a:lnTo>
                    <a:lnTo>
                      <a:pt x="124" y="132"/>
                    </a:lnTo>
                    <a:lnTo>
                      <a:pt x="108" y="134"/>
                    </a:lnTo>
                    <a:lnTo>
                      <a:pt x="105" y="143"/>
                    </a:lnTo>
                    <a:lnTo>
                      <a:pt x="98" y="143"/>
                    </a:lnTo>
                    <a:lnTo>
                      <a:pt x="92" y="150"/>
                    </a:lnTo>
                    <a:lnTo>
                      <a:pt x="74" y="143"/>
                    </a:lnTo>
                    <a:lnTo>
                      <a:pt x="59" y="146"/>
                    </a:lnTo>
                    <a:lnTo>
                      <a:pt x="60" y="139"/>
                    </a:lnTo>
                    <a:lnTo>
                      <a:pt x="61" y="132"/>
                    </a:lnTo>
                    <a:lnTo>
                      <a:pt x="47" y="133"/>
                    </a:lnTo>
                    <a:lnTo>
                      <a:pt x="33" y="136"/>
                    </a:lnTo>
                    <a:lnTo>
                      <a:pt x="29" y="142"/>
                    </a:lnTo>
                    <a:lnTo>
                      <a:pt x="18" y="143"/>
                    </a:lnTo>
                    <a:lnTo>
                      <a:pt x="15" y="152"/>
                    </a:lnTo>
                    <a:lnTo>
                      <a:pt x="9" y="155"/>
                    </a:lnTo>
                    <a:lnTo>
                      <a:pt x="0" y="165"/>
                    </a:lnTo>
                    <a:lnTo>
                      <a:pt x="9" y="173"/>
                    </a:lnTo>
                    <a:lnTo>
                      <a:pt x="14" y="173"/>
                    </a:lnTo>
                    <a:lnTo>
                      <a:pt x="24" y="174"/>
                    </a:lnTo>
                    <a:lnTo>
                      <a:pt x="28" y="178"/>
                    </a:lnTo>
                    <a:lnTo>
                      <a:pt x="24" y="180"/>
                    </a:lnTo>
                    <a:lnTo>
                      <a:pt x="14" y="180"/>
                    </a:lnTo>
                    <a:lnTo>
                      <a:pt x="28" y="201"/>
                    </a:lnTo>
                    <a:lnTo>
                      <a:pt x="43" y="201"/>
                    </a:lnTo>
                    <a:lnTo>
                      <a:pt x="55" y="198"/>
                    </a:lnTo>
                    <a:lnTo>
                      <a:pt x="64" y="202"/>
                    </a:lnTo>
                    <a:lnTo>
                      <a:pt x="78" y="203"/>
                    </a:lnTo>
                    <a:lnTo>
                      <a:pt x="83" y="196"/>
                    </a:lnTo>
                    <a:lnTo>
                      <a:pt x="92" y="193"/>
                    </a:lnTo>
                    <a:lnTo>
                      <a:pt x="97" y="188"/>
                    </a:lnTo>
                    <a:lnTo>
                      <a:pt x="111" y="192"/>
                    </a:lnTo>
                    <a:lnTo>
                      <a:pt x="111" y="201"/>
                    </a:lnTo>
                    <a:lnTo>
                      <a:pt x="102" y="201"/>
                    </a:lnTo>
                    <a:lnTo>
                      <a:pt x="101" y="205"/>
                    </a:lnTo>
                    <a:lnTo>
                      <a:pt x="111" y="215"/>
                    </a:lnTo>
                    <a:lnTo>
                      <a:pt x="111" y="227"/>
                    </a:lnTo>
                    <a:lnTo>
                      <a:pt x="97" y="245"/>
                    </a:lnTo>
                    <a:lnTo>
                      <a:pt x="88" y="242"/>
                    </a:lnTo>
                    <a:lnTo>
                      <a:pt x="79" y="245"/>
                    </a:lnTo>
                    <a:lnTo>
                      <a:pt x="64" y="253"/>
                    </a:lnTo>
                    <a:lnTo>
                      <a:pt x="57" y="245"/>
                    </a:lnTo>
                    <a:lnTo>
                      <a:pt x="47" y="261"/>
                    </a:lnTo>
                    <a:lnTo>
                      <a:pt x="45" y="272"/>
                    </a:lnTo>
                    <a:lnTo>
                      <a:pt x="40" y="276"/>
                    </a:lnTo>
                    <a:lnTo>
                      <a:pt x="32" y="294"/>
                    </a:lnTo>
                    <a:lnTo>
                      <a:pt x="28" y="298"/>
                    </a:lnTo>
                    <a:lnTo>
                      <a:pt x="31" y="308"/>
                    </a:lnTo>
                    <a:lnTo>
                      <a:pt x="37" y="317"/>
                    </a:lnTo>
                    <a:lnTo>
                      <a:pt x="41" y="316"/>
                    </a:lnTo>
                    <a:lnTo>
                      <a:pt x="45" y="321"/>
                    </a:lnTo>
                    <a:lnTo>
                      <a:pt x="41" y="332"/>
                    </a:lnTo>
                    <a:lnTo>
                      <a:pt x="34" y="333"/>
                    </a:lnTo>
                    <a:lnTo>
                      <a:pt x="59" y="355"/>
                    </a:lnTo>
                    <a:lnTo>
                      <a:pt x="70" y="355"/>
                    </a:lnTo>
                    <a:lnTo>
                      <a:pt x="82" y="351"/>
                    </a:lnTo>
                    <a:lnTo>
                      <a:pt x="83" y="345"/>
                    </a:lnTo>
                    <a:lnTo>
                      <a:pt x="87" y="344"/>
                    </a:lnTo>
                    <a:lnTo>
                      <a:pt x="87" y="354"/>
                    </a:lnTo>
                    <a:lnTo>
                      <a:pt x="91" y="364"/>
                    </a:lnTo>
                    <a:lnTo>
                      <a:pt x="93" y="379"/>
                    </a:lnTo>
                    <a:lnTo>
                      <a:pt x="91" y="392"/>
                    </a:lnTo>
                    <a:lnTo>
                      <a:pt x="98" y="388"/>
                    </a:lnTo>
                    <a:lnTo>
                      <a:pt x="115" y="379"/>
                    </a:lnTo>
                    <a:lnTo>
                      <a:pt x="121" y="384"/>
                    </a:lnTo>
                    <a:lnTo>
                      <a:pt x="126" y="386"/>
                    </a:lnTo>
                    <a:lnTo>
                      <a:pt x="133" y="395"/>
                    </a:lnTo>
                    <a:lnTo>
                      <a:pt x="136" y="396"/>
                    </a:lnTo>
                    <a:lnTo>
                      <a:pt x="142" y="383"/>
                    </a:lnTo>
                    <a:lnTo>
                      <a:pt x="148" y="387"/>
                    </a:lnTo>
                    <a:lnTo>
                      <a:pt x="153" y="388"/>
                    </a:lnTo>
                    <a:lnTo>
                      <a:pt x="161" y="387"/>
                    </a:lnTo>
                    <a:lnTo>
                      <a:pt x="167" y="382"/>
                    </a:lnTo>
                    <a:lnTo>
                      <a:pt x="170" y="387"/>
                    </a:lnTo>
                    <a:lnTo>
                      <a:pt x="161" y="409"/>
                    </a:lnTo>
                    <a:lnTo>
                      <a:pt x="161" y="424"/>
                    </a:lnTo>
                    <a:lnTo>
                      <a:pt x="148" y="428"/>
                    </a:lnTo>
                    <a:lnTo>
                      <a:pt x="138" y="442"/>
                    </a:lnTo>
                    <a:lnTo>
                      <a:pt x="124" y="452"/>
                    </a:lnTo>
                    <a:lnTo>
                      <a:pt x="117" y="459"/>
                    </a:lnTo>
                    <a:lnTo>
                      <a:pt x="115" y="467"/>
                    </a:lnTo>
                    <a:lnTo>
                      <a:pt x="111" y="470"/>
                    </a:lnTo>
                    <a:lnTo>
                      <a:pt x="103" y="466"/>
                    </a:lnTo>
                    <a:lnTo>
                      <a:pt x="94" y="469"/>
                    </a:lnTo>
                    <a:lnTo>
                      <a:pt x="82" y="479"/>
                    </a:lnTo>
                    <a:lnTo>
                      <a:pt x="75" y="489"/>
                    </a:lnTo>
                    <a:lnTo>
                      <a:pt x="68" y="494"/>
                    </a:lnTo>
                    <a:lnTo>
                      <a:pt x="61" y="493"/>
                    </a:lnTo>
                    <a:lnTo>
                      <a:pt x="52" y="498"/>
                    </a:lnTo>
                    <a:lnTo>
                      <a:pt x="49" y="507"/>
                    </a:lnTo>
                    <a:lnTo>
                      <a:pt x="49" y="511"/>
                    </a:lnTo>
                    <a:lnTo>
                      <a:pt x="60" y="508"/>
                    </a:lnTo>
                    <a:lnTo>
                      <a:pt x="69" y="501"/>
                    </a:lnTo>
                    <a:lnTo>
                      <a:pt x="71" y="496"/>
                    </a:lnTo>
                    <a:lnTo>
                      <a:pt x="77" y="496"/>
                    </a:lnTo>
                    <a:lnTo>
                      <a:pt x="91" y="488"/>
                    </a:lnTo>
                    <a:lnTo>
                      <a:pt x="94" y="478"/>
                    </a:lnTo>
                    <a:lnTo>
                      <a:pt x="98" y="479"/>
                    </a:lnTo>
                    <a:lnTo>
                      <a:pt x="102" y="481"/>
                    </a:lnTo>
                    <a:lnTo>
                      <a:pt x="110" y="481"/>
                    </a:lnTo>
                    <a:lnTo>
                      <a:pt x="125" y="474"/>
                    </a:lnTo>
                    <a:lnTo>
                      <a:pt x="134" y="467"/>
                    </a:lnTo>
                    <a:lnTo>
                      <a:pt x="143" y="465"/>
                    </a:lnTo>
                    <a:lnTo>
                      <a:pt x="144" y="460"/>
                    </a:lnTo>
                    <a:lnTo>
                      <a:pt x="168" y="442"/>
                    </a:lnTo>
                    <a:lnTo>
                      <a:pt x="175" y="436"/>
                    </a:lnTo>
                    <a:lnTo>
                      <a:pt x="175" y="428"/>
                    </a:lnTo>
                    <a:lnTo>
                      <a:pt x="190" y="419"/>
                    </a:lnTo>
                    <a:lnTo>
                      <a:pt x="199" y="410"/>
                    </a:lnTo>
                    <a:lnTo>
                      <a:pt x="212" y="404"/>
                    </a:lnTo>
                    <a:lnTo>
                      <a:pt x="214" y="392"/>
                    </a:lnTo>
                    <a:lnTo>
                      <a:pt x="222" y="390"/>
                    </a:lnTo>
                    <a:lnTo>
                      <a:pt x="221" y="377"/>
                    </a:lnTo>
                    <a:lnTo>
                      <a:pt x="213" y="377"/>
                    </a:lnTo>
                    <a:lnTo>
                      <a:pt x="212" y="372"/>
                    </a:lnTo>
                    <a:lnTo>
                      <a:pt x="219" y="360"/>
                    </a:lnTo>
                    <a:lnTo>
                      <a:pt x="230" y="360"/>
                    </a:lnTo>
                    <a:lnTo>
                      <a:pt x="237" y="351"/>
                    </a:lnTo>
                    <a:lnTo>
                      <a:pt x="235" y="341"/>
                    </a:lnTo>
                    <a:lnTo>
                      <a:pt x="263" y="305"/>
                    </a:lnTo>
                    <a:lnTo>
                      <a:pt x="274" y="307"/>
                    </a:lnTo>
                    <a:lnTo>
                      <a:pt x="279" y="300"/>
                    </a:lnTo>
                    <a:lnTo>
                      <a:pt x="286" y="300"/>
                    </a:lnTo>
                    <a:lnTo>
                      <a:pt x="282" y="316"/>
                    </a:lnTo>
                    <a:lnTo>
                      <a:pt x="272" y="316"/>
                    </a:lnTo>
                    <a:lnTo>
                      <a:pt x="256" y="326"/>
                    </a:lnTo>
                    <a:lnTo>
                      <a:pt x="258" y="332"/>
                    </a:lnTo>
                    <a:lnTo>
                      <a:pt x="249" y="355"/>
                    </a:lnTo>
                    <a:lnTo>
                      <a:pt x="250" y="359"/>
                    </a:lnTo>
                    <a:lnTo>
                      <a:pt x="254" y="358"/>
                    </a:lnTo>
                    <a:lnTo>
                      <a:pt x="256" y="360"/>
                    </a:lnTo>
                    <a:lnTo>
                      <a:pt x="254" y="363"/>
                    </a:lnTo>
                    <a:lnTo>
                      <a:pt x="249" y="365"/>
                    </a:lnTo>
                    <a:lnTo>
                      <a:pt x="246" y="370"/>
                    </a:lnTo>
                    <a:lnTo>
                      <a:pt x="260" y="370"/>
                    </a:lnTo>
                    <a:lnTo>
                      <a:pt x="277" y="360"/>
                    </a:lnTo>
                    <a:lnTo>
                      <a:pt x="284" y="349"/>
                    </a:lnTo>
                    <a:lnTo>
                      <a:pt x="301" y="349"/>
                    </a:lnTo>
                    <a:lnTo>
                      <a:pt x="305" y="336"/>
                    </a:lnTo>
                    <a:lnTo>
                      <a:pt x="302" y="330"/>
                    </a:lnTo>
                    <a:lnTo>
                      <a:pt x="305" y="326"/>
                    </a:lnTo>
                    <a:lnTo>
                      <a:pt x="300" y="323"/>
                    </a:lnTo>
                    <a:lnTo>
                      <a:pt x="310" y="312"/>
                    </a:lnTo>
                    <a:lnTo>
                      <a:pt x="315" y="313"/>
                    </a:lnTo>
                    <a:lnTo>
                      <a:pt x="312" y="319"/>
                    </a:lnTo>
                    <a:lnTo>
                      <a:pt x="319" y="319"/>
                    </a:lnTo>
                    <a:lnTo>
                      <a:pt x="329" y="316"/>
                    </a:lnTo>
                    <a:lnTo>
                      <a:pt x="333" y="323"/>
                    </a:lnTo>
                    <a:lnTo>
                      <a:pt x="348" y="333"/>
                    </a:lnTo>
                    <a:lnTo>
                      <a:pt x="356" y="332"/>
                    </a:lnTo>
                    <a:lnTo>
                      <a:pt x="360" y="335"/>
                    </a:lnTo>
                    <a:lnTo>
                      <a:pt x="362" y="347"/>
                    </a:lnTo>
                    <a:lnTo>
                      <a:pt x="381" y="347"/>
                    </a:lnTo>
                    <a:lnTo>
                      <a:pt x="390" y="347"/>
                    </a:lnTo>
                    <a:lnTo>
                      <a:pt x="395" y="350"/>
                    </a:lnTo>
                    <a:lnTo>
                      <a:pt x="412" y="350"/>
                    </a:lnTo>
                    <a:lnTo>
                      <a:pt x="414" y="354"/>
                    </a:lnTo>
                    <a:lnTo>
                      <a:pt x="430" y="356"/>
                    </a:lnTo>
                    <a:lnTo>
                      <a:pt x="439" y="351"/>
                    </a:lnTo>
                    <a:lnTo>
                      <a:pt x="440" y="365"/>
                    </a:lnTo>
                    <a:lnTo>
                      <a:pt x="459" y="373"/>
                    </a:lnTo>
                    <a:lnTo>
                      <a:pt x="464" y="386"/>
                    </a:lnTo>
                    <a:lnTo>
                      <a:pt x="474" y="396"/>
                    </a:lnTo>
                    <a:lnTo>
                      <a:pt x="492" y="395"/>
                    </a:lnTo>
                    <a:lnTo>
                      <a:pt x="487" y="388"/>
                    </a:lnTo>
                    <a:lnTo>
                      <a:pt x="488" y="386"/>
                    </a:lnTo>
                    <a:lnTo>
                      <a:pt x="493" y="386"/>
                    </a:lnTo>
                    <a:lnTo>
                      <a:pt x="500" y="393"/>
                    </a:lnTo>
                    <a:lnTo>
                      <a:pt x="504" y="393"/>
                    </a:lnTo>
                    <a:lnTo>
                      <a:pt x="506" y="379"/>
                    </a:lnTo>
                    <a:lnTo>
                      <a:pt x="511" y="391"/>
                    </a:lnTo>
                    <a:lnTo>
                      <a:pt x="518" y="393"/>
                    </a:lnTo>
                    <a:lnTo>
                      <a:pt x="524" y="397"/>
                    </a:lnTo>
                    <a:lnTo>
                      <a:pt x="533" y="419"/>
                    </a:lnTo>
                    <a:lnTo>
                      <a:pt x="535" y="433"/>
                    </a:lnTo>
                    <a:lnTo>
                      <a:pt x="543" y="441"/>
                    </a:lnTo>
                    <a:lnTo>
                      <a:pt x="548" y="443"/>
                    </a:lnTo>
                    <a:lnTo>
                      <a:pt x="549" y="457"/>
                    </a:lnTo>
                    <a:lnTo>
                      <a:pt x="555" y="466"/>
                    </a:lnTo>
                    <a:lnTo>
                      <a:pt x="556" y="474"/>
                    </a:lnTo>
                    <a:lnTo>
                      <a:pt x="560" y="474"/>
                    </a:lnTo>
                    <a:lnTo>
                      <a:pt x="562" y="480"/>
                    </a:lnTo>
                    <a:lnTo>
                      <a:pt x="571" y="481"/>
                    </a:lnTo>
                    <a:lnTo>
                      <a:pt x="574" y="494"/>
                    </a:lnTo>
                    <a:lnTo>
                      <a:pt x="577" y="494"/>
                    </a:lnTo>
                    <a:lnTo>
                      <a:pt x="584" y="496"/>
                    </a:lnTo>
                    <a:lnTo>
                      <a:pt x="588" y="489"/>
                    </a:lnTo>
                    <a:lnTo>
                      <a:pt x="586" y="478"/>
                    </a:lnTo>
                    <a:lnTo>
                      <a:pt x="589" y="464"/>
                    </a:lnTo>
                    <a:lnTo>
                      <a:pt x="569" y="450"/>
                    </a:lnTo>
                    <a:lnTo>
                      <a:pt x="557" y="438"/>
                    </a:lnTo>
                    <a:lnTo>
                      <a:pt x="538" y="395"/>
                    </a:lnTo>
                    <a:lnTo>
                      <a:pt x="528" y="387"/>
                    </a:lnTo>
                    <a:lnTo>
                      <a:pt x="516" y="367"/>
                    </a:lnTo>
                    <a:lnTo>
                      <a:pt x="504" y="358"/>
                    </a:lnTo>
                    <a:lnTo>
                      <a:pt x="492" y="360"/>
                    </a:lnTo>
                    <a:lnTo>
                      <a:pt x="481" y="374"/>
                    </a:lnTo>
                    <a:lnTo>
                      <a:pt x="473" y="374"/>
                    </a:lnTo>
                    <a:lnTo>
                      <a:pt x="450" y="339"/>
                    </a:lnTo>
                    <a:lnTo>
                      <a:pt x="442" y="330"/>
                    </a:lnTo>
                    <a:lnTo>
                      <a:pt x="437" y="335"/>
                    </a:lnTo>
                    <a:lnTo>
                      <a:pt x="433" y="345"/>
                    </a:lnTo>
                    <a:lnTo>
                      <a:pt x="417" y="333"/>
                    </a:lnTo>
                    <a:lnTo>
                      <a:pt x="41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69" name="Freeform 578"/>
              <p:cNvSpPr/>
              <p:nvPr/>
            </p:nvSpPr>
            <p:spPr bwMode="auto">
              <a:xfrm>
                <a:off x="1344614" y="3017845"/>
                <a:ext cx="1404937" cy="736601"/>
              </a:xfrm>
              <a:custGeom>
                <a:avLst/>
                <a:gdLst>
                  <a:gd name="T0" fmla="*/ 284163 w 885"/>
                  <a:gd name="T1" fmla="*/ 539750 h 464"/>
                  <a:gd name="T2" fmla="*/ 406400 w 885"/>
                  <a:gd name="T3" fmla="*/ 558800 h 464"/>
                  <a:gd name="T4" fmla="*/ 482600 w 885"/>
                  <a:gd name="T5" fmla="*/ 573088 h 464"/>
                  <a:gd name="T6" fmla="*/ 520700 w 885"/>
                  <a:gd name="T7" fmla="*/ 620713 h 464"/>
                  <a:gd name="T8" fmla="*/ 555625 w 885"/>
                  <a:gd name="T9" fmla="*/ 598488 h 464"/>
                  <a:gd name="T10" fmla="*/ 654050 w 885"/>
                  <a:gd name="T11" fmla="*/ 706438 h 464"/>
                  <a:gd name="T12" fmla="*/ 682625 w 885"/>
                  <a:gd name="T13" fmla="*/ 671513 h 464"/>
                  <a:gd name="T14" fmla="*/ 747713 w 885"/>
                  <a:gd name="T15" fmla="*/ 617538 h 464"/>
                  <a:gd name="T16" fmla="*/ 815975 w 885"/>
                  <a:gd name="T17" fmla="*/ 608013 h 464"/>
                  <a:gd name="T18" fmla="*/ 877888 w 885"/>
                  <a:gd name="T19" fmla="*/ 631825 h 464"/>
                  <a:gd name="T20" fmla="*/ 889000 w 885"/>
                  <a:gd name="T21" fmla="*/ 595313 h 464"/>
                  <a:gd name="T22" fmla="*/ 955675 w 885"/>
                  <a:gd name="T23" fmla="*/ 588963 h 464"/>
                  <a:gd name="T24" fmla="*/ 989013 w 885"/>
                  <a:gd name="T25" fmla="*/ 601663 h 464"/>
                  <a:gd name="T26" fmla="*/ 1036638 w 885"/>
                  <a:gd name="T27" fmla="*/ 633413 h 464"/>
                  <a:gd name="T28" fmla="*/ 1042988 w 885"/>
                  <a:gd name="T29" fmla="*/ 679450 h 464"/>
                  <a:gd name="T30" fmla="*/ 1076325 w 885"/>
                  <a:gd name="T31" fmla="*/ 736600 h 464"/>
                  <a:gd name="T32" fmla="*/ 1073150 w 885"/>
                  <a:gd name="T33" fmla="*/ 615950 h 464"/>
                  <a:gd name="T34" fmla="*/ 1081088 w 885"/>
                  <a:gd name="T35" fmla="*/ 531813 h 464"/>
                  <a:gd name="T36" fmla="*/ 1157288 w 885"/>
                  <a:gd name="T37" fmla="*/ 476250 h 464"/>
                  <a:gd name="T38" fmla="*/ 1190625 w 885"/>
                  <a:gd name="T39" fmla="*/ 434975 h 464"/>
                  <a:gd name="T40" fmla="*/ 1177925 w 885"/>
                  <a:gd name="T41" fmla="*/ 392113 h 464"/>
                  <a:gd name="T42" fmla="*/ 1190625 w 885"/>
                  <a:gd name="T43" fmla="*/ 322263 h 464"/>
                  <a:gd name="T44" fmla="*/ 1200150 w 885"/>
                  <a:gd name="T45" fmla="*/ 384175 h 464"/>
                  <a:gd name="T46" fmla="*/ 1208088 w 885"/>
                  <a:gd name="T47" fmla="*/ 325438 h 464"/>
                  <a:gd name="T48" fmla="*/ 1246188 w 885"/>
                  <a:gd name="T49" fmla="*/ 293688 h 464"/>
                  <a:gd name="T50" fmla="*/ 1254125 w 885"/>
                  <a:gd name="T51" fmla="*/ 260350 h 464"/>
                  <a:gd name="T52" fmla="*/ 1300163 w 885"/>
                  <a:gd name="T53" fmla="*/ 250825 h 464"/>
                  <a:gd name="T54" fmla="*/ 1317625 w 885"/>
                  <a:gd name="T55" fmla="*/ 242888 h 464"/>
                  <a:gd name="T56" fmla="*/ 1323975 w 885"/>
                  <a:gd name="T57" fmla="*/ 198438 h 464"/>
                  <a:gd name="T58" fmla="*/ 1357313 w 885"/>
                  <a:gd name="T59" fmla="*/ 169863 h 464"/>
                  <a:gd name="T60" fmla="*/ 1381125 w 885"/>
                  <a:gd name="T61" fmla="*/ 161925 h 464"/>
                  <a:gd name="T62" fmla="*/ 1385888 w 885"/>
                  <a:gd name="T63" fmla="*/ 68263 h 464"/>
                  <a:gd name="T64" fmla="*/ 1265238 w 885"/>
                  <a:gd name="T65" fmla="*/ 133350 h 464"/>
                  <a:gd name="T66" fmla="*/ 1184275 w 885"/>
                  <a:gd name="T67" fmla="*/ 168275 h 464"/>
                  <a:gd name="T68" fmla="*/ 1031875 w 885"/>
                  <a:gd name="T69" fmla="*/ 222250 h 464"/>
                  <a:gd name="T70" fmla="*/ 981075 w 885"/>
                  <a:gd name="T71" fmla="*/ 68263 h 464"/>
                  <a:gd name="T72" fmla="*/ 808038 w 885"/>
                  <a:gd name="T73" fmla="*/ 30163 h 464"/>
                  <a:gd name="T74" fmla="*/ 58738 w 885"/>
                  <a:gd name="T75" fmla="*/ 0 h 464"/>
                  <a:gd name="T76" fmla="*/ 63500 w 885"/>
                  <a:gd name="T77" fmla="*/ 53975 h 464"/>
                  <a:gd name="T78" fmla="*/ 15875 w 885"/>
                  <a:gd name="T79" fmla="*/ 22225 h 464"/>
                  <a:gd name="T80" fmla="*/ 20638 w 885"/>
                  <a:gd name="T81" fmla="*/ 90488 h 464"/>
                  <a:gd name="T82" fmla="*/ 7938 w 885"/>
                  <a:gd name="T83" fmla="*/ 220663 h 464"/>
                  <a:gd name="T84" fmla="*/ 20638 w 885"/>
                  <a:gd name="T85" fmla="*/ 307975 h 464"/>
                  <a:gd name="T86" fmla="*/ 60325 w 885"/>
                  <a:gd name="T87" fmla="*/ 363538 h 464"/>
                  <a:gd name="T88" fmla="*/ 73025 w 885"/>
                  <a:gd name="T89" fmla="*/ 404813 h 464"/>
                  <a:gd name="T90" fmla="*/ 103188 w 885"/>
                  <a:gd name="T91" fmla="*/ 471488 h 464"/>
                  <a:gd name="T92" fmla="*/ 147638 w 885"/>
                  <a:gd name="T93" fmla="*/ 488950 h 464"/>
                  <a:gd name="T94" fmla="*/ 190500 w 885"/>
                  <a:gd name="T95" fmla="*/ 530225 h 4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5" h="463">
                    <a:moveTo>
                      <a:pt x="120" y="334"/>
                    </a:moveTo>
                    <a:lnTo>
                      <a:pt x="128" y="330"/>
                    </a:lnTo>
                    <a:lnTo>
                      <a:pt x="154" y="330"/>
                    </a:lnTo>
                    <a:lnTo>
                      <a:pt x="179" y="340"/>
                    </a:lnTo>
                    <a:lnTo>
                      <a:pt x="200" y="354"/>
                    </a:lnTo>
                    <a:lnTo>
                      <a:pt x="209" y="356"/>
                    </a:lnTo>
                    <a:lnTo>
                      <a:pt x="241" y="356"/>
                    </a:lnTo>
                    <a:lnTo>
                      <a:pt x="256" y="352"/>
                    </a:lnTo>
                    <a:lnTo>
                      <a:pt x="259" y="343"/>
                    </a:lnTo>
                    <a:lnTo>
                      <a:pt x="273" y="343"/>
                    </a:lnTo>
                    <a:lnTo>
                      <a:pt x="288" y="347"/>
                    </a:lnTo>
                    <a:lnTo>
                      <a:pt x="304" y="361"/>
                    </a:lnTo>
                    <a:lnTo>
                      <a:pt x="309" y="361"/>
                    </a:lnTo>
                    <a:lnTo>
                      <a:pt x="314" y="366"/>
                    </a:lnTo>
                    <a:lnTo>
                      <a:pt x="315" y="380"/>
                    </a:lnTo>
                    <a:lnTo>
                      <a:pt x="328" y="391"/>
                    </a:lnTo>
                    <a:lnTo>
                      <a:pt x="338" y="395"/>
                    </a:lnTo>
                    <a:lnTo>
                      <a:pt x="341" y="393"/>
                    </a:lnTo>
                    <a:lnTo>
                      <a:pt x="339" y="385"/>
                    </a:lnTo>
                    <a:lnTo>
                      <a:pt x="350" y="377"/>
                    </a:lnTo>
                    <a:lnTo>
                      <a:pt x="372" y="389"/>
                    </a:lnTo>
                    <a:lnTo>
                      <a:pt x="393" y="421"/>
                    </a:lnTo>
                    <a:lnTo>
                      <a:pt x="394" y="431"/>
                    </a:lnTo>
                    <a:lnTo>
                      <a:pt x="412" y="445"/>
                    </a:lnTo>
                    <a:lnTo>
                      <a:pt x="427" y="448"/>
                    </a:lnTo>
                    <a:lnTo>
                      <a:pt x="427" y="441"/>
                    </a:lnTo>
                    <a:lnTo>
                      <a:pt x="426" y="430"/>
                    </a:lnTo>
                    <a:lnTo>
                      <a:pt x="430" y="423"/>
                    </a:lnTo>
                    <a:lnTo>
                      <a:pt x="432" y="417"/>
                    </a:lnTo>
                    <a:lnTo>
                      <a:pt x="448" y="398"/>
                    </a:lnTo>
                    <a:lnTo>
                      <a:pt x="463" y="394"/>
                    </a:lnTo>
                    <a:lnTo>
                      <a:pt x="471" y="389"/>
                    </a:lnTo>
                    <a:lnTo>
                      <a:pt x="482" y="381"/>
                    </a:lnTo>
                    <a:lnTo>
                      <a:pt x="491" y="381"/>
                    </a:lnTo>
                    <a:lnTo>
                      <a:pt x="506" y="385"/>
                    </a:lnTo>
                    <a:lnTo>
                      <a:pt x="514" y="383"/>
                    </a:lnTo>
                    <a:lnTo>
                      <a:pt x="528" y="394"/>
                    </a:lnTo>
                    <a:lnTo>
                      <a:pt x="536" y="391"/>
                    </a:lnTo>
                    <a:lnTo>
                      <a:pt x="547" y="398"/>
                    </a:lnTo>
                    <a:lnTo>
                      <a:pt x="553" y="398"/>
                    </a:lnTo>
                    <a:lnTo>
                      <a:pt x="555" y="393"/>
                    </a:lnTo>
                    <a:lnTo>
                      <a:pt x="548" y="385"/>
                    </a:lnTo>
                    <a:lnTo>
                      <a:pt x="548" y="376"/>
                    </a:lnTo>
                    <a:lnTo>
                      <a:pt x="560" y="375"/>
                    </a:lnTo>
                    <a:lnTo>
                      <a:pt x="574" y="371"/>
                    </a:lnTo>
                    <a:lnTo>
                      <a:pt x="578" y="374"/>
                    </a:lnTo>
                    <a:lnTo>
                      <a:pt x="593" y="371"/>
                    </a:lnTo>
                    <a:lnTo>
                      <a:pt x="602" y="371"/>
                    </a:lnTo>
                    <a:lnTo>
                      <a:pt x="611" y="376"/>
                    </a:lnTo>
                    <a:lnTo>
                      <a:pt x="615" y="383"/>
                    </a:lnTo>
                    <a:lnTo>
                      <a:pt x="621" y="384"/>
                    </a:lnTo>
                    <a:lnTo>
                      <a:pt x="623" y="379"/>
                    </a:lnTo>
                    <a:lnTo>
                      <a:pt x="631" y="377"/>
                    </a:lnTo>
                    <a:lnTo>
                      <a:pt x="640" y="381"/>
                    </a:lnTo>
                    <a:lnTo>
                      <a:pt x="648" y="393"/>
                    </a:lnTo>
                    <a:lnTo>
                      <a:pt x="653" y="399"/>
                    </a:lnTo>
                    <a:lnTo>
                      <a:pt x="653" y="404"/>
                    </a:lnTo>
                    <a:lnTo>
                      <a:pt x="652" y="408"/>
                    </a:lnTo>
                    <a:lnTo>
                      <a:pt x="652" y="422"/>
                    </a:lnTo>
                    <a:lnTo>
                      <a:pt x="657" y="428"/>
                    </a:lnTo>
                    <a:lnTo>
                      <a:pt x="658" y="440"/>
                    </a:lnTo>
                    <a:lnTo>
                      <a:pt x="668" y="450"/>
                    </a:lnTo>
                    <a:lnTo>
                      <a:pt x="673" y="464"/>
                    </a:lnTo>
                    <a:lnTo>
                      <a:pt x="678" y="464"/>
                    </a:lnTo>
                    <a:lnTo>
                      <a:pt x="687" y="460"/>
                    </a:lnTo>
                    <a:lnTo>
                      <a:pt x="690" y="437"/>
                    </a:lnTo>
                    <a:lnTo>
                      <a:pt x="683" y="411"/>
                    </a:lnTo>
                    <a:lnTo>
                      <a:pt x="676" y="388"/>
                    </a:lnTo>
                    <a:lnTo>
                      <a:pt x="669" y="375"/>
                    </a:lnTo>
                    <a:lnTo>
                      <a:pt x="669" y="358"/>
                    </a:lnTo>
                    <a:lnTo>
                      <a:pt x="680" y="343"/>
                    </a:lnTo>
                    <a:lnTo>
                      <a:pt x="681" y="335"/>
                    </a:lnTo>
                    <a:lnTo>
                      <a:pt x="687" y="334"/>
                    </a:lnTo>
                    <a:lnTo>
                      <a:pt x="710" y="312"/>
                    </a:lnTo>
                    <a:lnTo>
                      <a:pt x="722" y="310"/>
                    </a:lnTo>
                    <a:lnTo>
                      <a:pt x="729" y="300"/>
                    </a:lnTo>
                    <a:lnTo>
                      <a:pt x="736" y="294"/>
                    </a:lnTo>
                    <a:lnTo>
                      <a:pt x="738" y="286"/>
                    </a:lnTo>
                    <a:lnTo>
                      <a:pt x="748" y="279"/>
                    </a:lnTo>
                    <a:lnTo>
                      <a:pt x="750" y="274"/>
                    </a:lnTo>
                    <a:lnTo>
                      <a:pt x="743" y="268"/>
                    </a:lnTo>
                    <a:lnTo>
                      <a:pt x="747" y="263"/>
                    </a:lnTo>
                    <a:lnTo>
                      <a:pt x="747" y="256"/>
                    </a:lnTo>
                    <a:lnTo>
                      <a:pt x="742" y="247"/>
                    </a:lnTo>
                    <a:lnTo>
                      <a:pt x="742" y="226"/>
                    </a:lnTo>
                    <a:lnTo>
                      <a:pt x="736" y="214"/>
                    </a:lnTo>
                    <a:lnTo>
                      <a:pt x="741" y="203"/>
                    </a:lnTo>
                    <a:lnTo>
                      <a:pt x="750" y="203"/>
                    </a:lnTo>
                    <a:lnTo>
                      <a:pt x="747" y="214"/>
                    </a:lnTo>
                    <a:lnTo>
                      <a:pt x="750" y="231"/>
                    </a:lnTo>
                    <a:lnTo>
                      <a:pt x="752" y="241"/>
                    </a:lnTo>
                    <a:lnTo>
                      <a:pt x="756" y="242"/>
                    </a:lnTo>
                    <a:lnTo>
                      <a:pt x="762" y="229"/>
                    </a:lnTo>
                    <a:lnTo>
                      <a:pt x="764" y="215"/>
                    </a:lnTo>
                    <a:lnTo>
                      <a:pt x="759" y="208"/>
                    </a:lnTo>
                    <a:lnTo>
                      <a:pt x="761" y="205"/>
                    </a:lnTo>
                    <a:lnTo>
                      <a:pt x="768" y="210"/>
                    </a:lnTo>
                    <a:lnTo>
                      <a:pt x="775" y="203"/>
                    </a:lnTo>
                    <a:lnTo>
                      <a:pt x="778" y="194"/>
                    </a:lnTo>
                    <a:lnTo>
                      <a:pt x="785" y="185"/>
                    </a:lnTo>
                    <a:lnTo>
                      <a:pt x="783" y="177"/>
                    </a:lnTo>
                    <a:lnTo>
                      <a:pt x="780" y="174"/>
                    </a:lnTo>
                    <a:lnTo>
                      <a:pt x="787" y="172"/>
                    </a:lnTo>
                    <a:lnTo>
                      <a:pt x="790" y="164"/>
                    </a:lnTo>
                    <a:lnTo>
                      <a:pt x="796" y="163"/>
                    </a:lnTo>
                    <a:lnTo>
                      <a:pt x="802" y="167"/>
                    </a:lnTo>
                    <a:lnTo>
                      <a:pt x="811" y="164"/>
                    </a:lnTo>
                    <a:lnTo>
                      <a:pt x="819" y="158"/>
                    </a:lnTo>
                    <a:lnTo>
                      <a:pt x="824" y="164"/>
                    </a:lnTo>
                    <a:lnTo>
                      <a:pt x="831" y="162"/>
                    </a:lnTo>
                    <a:lnTo>
                      <a:pt x="838" y="157"/>
                    </a:lnTo>
                    <a:lnTo>
                      <a:pt x="830" y="153"/>
                    </a:lnTo>
                    <a:lnTo>
                      <a:pt x="830" y="146"/>
                    </a:lnTo>
                    <a:lnTo>
                      <a:pt x="825" y="141"/>
                    </a:lnTo>
                    <a:lnTo>
                      <a:pt x="831" y="131"/>
                    </a:lnTo>
                    <a:lnTo>
                      <a:pt x="834" y="125"/>
                    </a:lnTo>
                    <a:lnTo>
                      <a:pt x="839" y="117"/>
                    </a:lnTo>
                    <a:lnTo>
                      <a:pt x="840" y="111"/>
                    </a:lnTo>
                    <a:lnTo>
                      <a:pt x="853" y="111"/>
                    </a:lnTo>
                    <a:lnTo>
                      <a:pt x="855" y="107"/>
                    </a:lnTo>
                    <a:lnTo>
                      <a:pt x="858" y="100"/>
                    </a:lnTo>
                    <a:lnTo>
                      <a:pt x="861" y="99"/>
                    </a:lnTo>
                    <a:lnTo>
                      <a:pt x="863" y="102"/>
                    </a:lnTo>
                    <a:lnTo>
                      <a:pt x="870" y="102"/>
                    </a:lnTo>
                    <a:lnTo>
                      <a:pt x="885" y="93"/>
                    </a:lnTo>
                    <a:lnTo>
                      <a:pt x="882" y="77"/>
                    </a:lnTo>
                    <a:lnTo>
                      <a:pt x="873" y="62"/>
                    </a:lnTo>
                    <a:lnTo>
                      <a:pt x="873" y="43"/>
                    </a:lnTo>
                    <a:lnTo>
                      <a:pt x="854" y="35"/>
                    </a:lnTo>
                    <a:lnTo>
                      <a:pt x="845" y="39"/>
                    </a:lnTo>
                    <a:lnTo>
                      <a:pt x="825" y="79"/>
                    </a:lnTo>
                    <a:lnTo>
                      <a:pt x="797" y="84"/>
                    </a:lnTo>
                    <a:lnTo>
                      <a:pt x="788" y="83"/>
                    </a:lnTo>
                    <a:lnTo>
                      <a:pt x="774" y="83"/>
                    </a:lnTo>
                    <a:lnTo>
                      <a:pt x="765" y="90"/>
                    </a:lnTo>
                    <a:lnTo>
                      <a:pt x="746" y="106"/>
                    </a:lnTo>
                    <a:lnTo>
                      <a:pt x="705" y="121"/>
                    </a:lnTo>
                    <a:lnTo>
                      <a:pt x="699" y="134"/>
                    </a:lnTo>
                    <a:lnTo>
                      <a:pt x="655" y="154"/>
                    </a:lnTo>
                    <a:lnTo>
                      <a:pt x="650" y="140"/>
                    </a:lnTo>
                    <a:lnTo>
                      <a:pt x="659" y="114"/>
                    </a:lnTo>
                    <a:lnTo>
                      <a:pt x="658" y="95"/>
                    </a:lnTo>
                    <a:lnTo>
                      <a:pt x="629" y="66"/>
                    </a:lnTo>
                    <a:lnTo>
                      <a:pt x="618" y="43"/>
                    </a:lnTo>
                    <a:lnTo>
                      <a:pt x="570" y="19"/>
                    </a:lnTo>
                    <a:lnTo>
                      <a:pt x="541" y="20"/>
                    </a:lnTo>
                    <a:lnTo>
                      <a:pt x="528" y="17"/>
                    </a:lnTo>
                    <a:lnTo>
                      <a:pt x="509" y="19"/>
                    </a:lnTo>
                    <a:lnTo>
                      <a:pt x="495" y="11"/>
                    </a:lnTo>
                    <a:lnTo>
                      <a:pt x="478" y="9"/>
                    </a:lnTo>
                    <a:lnTo>
                      <a:pt x="464" y="0"/>
                    </a:lnTo>
                    <a:lnTo>
                      <a:pt x="37" y="0"/>
                    </a:lnTo>
                    <a:lnTo>
                      <a:pt x="36" y="0"/>
                    </a:lnTo>
                    <a:lnTo>
                      <a:pt x="37" y="14"/>
                    </a:lnTo>
                    <a:lnTo>
                      <a:pt x="42" y="24"/>
                    </a:lnTo>
                    <a:lnTo>
                      <a:pt x="40" y="34"/>
                    </a:lnTo>
                    <a:lnTo>
                      <a:pt x="35" y="34"/>
                    </a:lnTo>
                    <a:lnTo>
                      <a:pt x="36" y="16"/>
                    </a:lnTo>
                    <a:lnTo>
                      <a:pt x="19" y="17"/>
                    </a:lnTo>
                    <a:lnTo>
                      <a:pt x="10" y="14"/>
                    </a:lnTo>
                    <a:lnTo>
                      <a:pt x="3" y="14"/>
                    </a:lnTo>
                    <a:lnTo>
                      <a:pt x="0" y="19"/>
                    </a:lnTo>
                    <a:lnTo>
                      <a:pt x="12" y="39"/>
                    </a:lnTo>
                    <a:lnTo>
                      <a:pt x="13" y="57"/>
                    </a:lnTo>
                    <a:lnTo>
                      <a:pt x="10" y="75"/>
                    </a:lnTo>
                    <a:lnTo>
                      <a:pt x="12" y="104"/>
                    </a:lnTo>
                    <a:lnTo>
                      <a:pt x="3" y="126"/>
                    </a:lnTo>
                    <a:lnTo>
                      <a:pt x="5" y="139"/>
                    </a:lnTo>
                    <a:lnTo>
                      <a:pt x="12" y="160"/>
                    </a:lnTo>
                    <a:lnTo>
                      <a:pt x="10" y="174"/>
                    </a:lnTo>
                    <a:lnTo>
                      <a:pt x="8" y="185"/>
                    </a:lnTo>
                    <a:lnTo>
                      <a:pt x="13" y="194"/>
                    </a:lnTo>
                    <a:lnTo>
                      <a:pt x="14" y="206"/>
                    </a:lnTo>
                    <a:lnTo>
                      <a:pt x="26" y="215"/>
                    </a:lnTo>
                    <a:lnTo>
                      <a:pt x="28" y="228"/>
                    </a:lnTo>
                    <a:lnTo>
                      <a:pt x="38" y="229"/>
                    </a:lnTo>
                    <a:lnTo>
                      <a:pt x="41" y="232"/>
                    </a:lnTo>
                    <a:lnTo>
                      <a:pt x="38" y="240"/>
                    </a:lnTo>
                    <a:lnTo>
                      <a:pt x="41" y="250"/>
                    </a:lnTo>
                    <a:lnTo>
                      <a:pt x="46" y="255"/>
                    </a:lnTo>
                    <a:lnTo>
                      <a:pt x="46" y="264"/>
                    </a:lnTo>
                    <a:lnTo>
                      <a:pt x="53" y="270"/>
                    </a:lnTo>
                    <a:lnTo>
                      <a:pt x="63" y="282"/>
                    </a:lnTo>
                    <a:lnTo>
                      <a:pt x="65" y="297"/>
                    </a:lnTo>
                    <a:lnTo>
                      <a:pt x="74" y="297"/>
                    </a:lnTo>
                    <a:lnTo>
                      <a:pt x="82" y="300"/>
                    </a:lnTo>
                    <a:lnTo>
                      <a:pt x="89" y="308"/>
                    </a:lnTo>
                    <a:lnTo>
                      <a:pt x="93" y="308"/>
                    </a:lnTo>
                    <a:lnTo>
                      <a:pt x="98" y="308"/>
                    </a:lnTo>
                    <a:lnTo>
                      <a:pt x="110" y="315"/>
                    </a:lnTo>
                    <a:lnTo>
                      <a:pt x="115" y="328"/>
                    </a:lnTo>
                    <a:lnTo>
                      <a:pt x="120" y="3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0" name="Freeform 579"/>
              <p:cNvSpPr/>
              <p:nvPr/>
            </p:nvSpPr>
            <p:spPr bwMode="auto">
              <a:xfrm>
                <a:off x="1535113" y="3541721"/>
                <a:ext cx="742949" cy="476251"/>
              </a:xfrm>
              <a:custGeom>
                <a:avLst/>
                <a:gdLst>
                  <a:gd name="T0" fmla="*/ 1491973 w 367"/>
                  <a:gd name="T1" fmla="*/ 802532 h 235"/>
                  <a:gd name="T2" fmla="*/ 1504119 w 367"/>
                  <a:gd name="T3" fmla="*/ 717415 h 235"/>
                  <a:gd name="T4" fmla="*/ 1522339 w 367"/>
                  <a:gd name="T5" fmla="*/ 624191 h 235"/>
                  <a:gd name="T6" fmla="*/ 1437315 w 367"/>
                  <a:gd name="T7" fmla="*/ 620138 h 235"/>
                  <a:gd name="T8" fmla="*/ 1360388 w 367"/>
                  <a:gd name="T9" fmla="*/ 670803 h 235"/>
                  <a:gd name="T10" fmla="*/ 1313827 w 367"/>
                  <a:gd name="T11" fmla="*/ 784293 h 235"/>
                  <a:gd name="T12" fmla="*/ 1170096 w 367"/>
                  <a:gd name="T13" fmla="*/ 804559 h 235"/>
                  <a:gd name="T14" fmla="*/ 1099242 w 367"/>
                  <a:gd name="T15" fmla="*/ 774160 h 235"/>
                  <a:gd name="T16" fmla="*/ 1048632 w 367"/>
                  <a:gd name="T17" fmla="*/ 713362 h 235"/>
                  <a:gd name="T18" fmla="*/ 977779 w 367"/>
                  <a:gd name="T19" fmla="*/ 573527 h 235"/>
                  <a:gd name="T20" fmla="*/ 1010169 w 367"/>
                  <a:gd name="T21" fmla="*/ 409372 h 235"/>
                  <a:gd name="T22" fmla="*/ 900852 w 367"/>
                  <a:gd name="T23" fmla="*/ 334388 h 235"/>
                  <a:gd name="T24" fmla="*/ 757121 w 367"/>
                  <a:gd name="T25" fmla="*/ 156048 h 235"/>
                  <a:gd name="T26" fmla="*/ 718657 w 367"/>
                  <a:gd name="T27" fmla="*/ 214819 h 235"/>
                  <a:gd name="T28" fmla="*/ 637682 w 367"/>
                  <a:gd name="T29" fmla="*/ 119569 h 235"/>
                  <a:gd name="T30" fmla="*/ 552658 w 367"/>
                  <a:gd name="T31" fmla="*/ 56745 h 235"/>
                  <a:gd name="T32" fmla="*/ 447390 w 367"/>
                  <a:gd name="T33" fmla="*/ 72957 h 235"/>
                  <a:gd name="T34" fmla="*/ 263170 w 367"/>
                  <a:gd name="T35" fmla="*/ 81064 h 235"/>
                  <a:gd name="T36" fmla="*/ 26317 w 367"/>
                  <a:gd name="T37" fmla="*/ 0 h 235"/>
                  <a:gd name="T38" fmla="*/ 12146 w 367"/>
                  <a:gd name="T39" fmla="*/ 74984 h 235"/>
                  <a:gd name="T40" fmla="*/ 93122 w 367"/>
                  <a:gd name="T41" fmla="*/ 180367 h 235"/>
                  <a:gd name="T42" fmla="*/ 151829 w 367"/>
                  <a:gd name="T43" fmla="*/ 249271 h 235"/>
                  <a:gd name="T44" fmla="*/ 111341 w 367"/>
                  <a:gd name="T45" fmla="*/ 299936 h 235"/>
                  <a:gd name="T46" fmla="*/ 228756 w 367"/>
                  <a:gd name="T47" fmla="*/ 370867 h 235"/>
                  <a:gd name="T48" fmla="*/ 287463 w 367"/>
                  <a:gd name="T49" fmla="*/ 480303 h 235"/>
                  <a:gd name="T50" fmla="*/ 356292 w 367"/>
                  <a:gd name="T51" fmla="*/ 561367 h 235"/>
                  <a:gd name="T52" fmla="*/ 368438 w 367"/>
                  <a:gd name="T53" fmla="*/ 504622 h 235"/>
                  <a:gd name="T54" fmla="*/ 321878 w 367"/>
                  <a:gd name="T55" fmla="*/ 439771 h 235"/>
                  <a:gd name="T56" fmla="*/ 287463 w 367"/>
                  <a:gd name="T57" fmla="*/ 354654 h 235"/>
                  <a:gd name="T58" fmla="*/ 204463 w 367"/>
                  <a:gd name="T59" fmla="*/ 253324 h 235"/>
                  <a:gd name="T60" fmla="*/ 121463 w 367"/>
                  <a:gd name="T61" fmla="*/ 141862 h 235"/>
                  <a:gd name="T62" fmla="*/ 139683 w 367"/>
                  <a:gd name="T63" fmla="*/ 62824 h 235"/>
                  <a:gd name="T64" fmla="*/ 178146 w 367"/>
                  <a:gd name="T65" fmla="*/ 81064 h 235"/>
                  <a:gd name="T66" fmla="*/ 198390 w 367"/>
                  <a:gd name="T67" fmla="*/ 131729 h 235"/>
                  <a:gd name="T68" fmla="*/ 253048 w 367"/>
                  <a:gd name="T69" fmla="*/ 224952 h 235"/>
                  <a:gd name="T70" fmla="*/ 325926 w 367"/>
                  <a:gd name="T71" fmla="*/ 277644 h 235"/>
                  <a:gd name="T72" fmla="*/ 384634 w 367"/>
                  <a:gd name="T73" fmla="*/ 338441 h 235"/>
                  <a:gd name="T74" fmla="*/ 392731 w 367"/>
                  <a:gd name="T75" fmla="*/ 399239 h 235"/>
                  <a:gd name="T76" fmla="*/ 457511 w 367"/>
                  <a:gd name="T77" fmla="*/ 439771 h 235"/>
                  <a:gd name="T78" fmla="*/ 504072 w 367"/>
                  <a:gd name="T79" fmla="*/ 492463 h 235"/>
                  <a:gd name="T80" fmla="*/ 578975 w 367"/>
                  <a:gd name="T81" fmla="*/ 595819 h 235"/>
                  <a:gd name="T82" fmla="*/ 578975 w 367"/>
                  <a:gd name="T83" fmla="*/ 701202 h 235"/>
                  <a:gd name="T84" fmla="*/ 621487 w 367"/>
                  <a:gd name="T85" fmla="*/ 741734 h 235"/>
                  <a:gd name="T86" fmla="*/ 682218 w 367"/>
                  <a:gd name="T87" fmla="*/ 792399 h 235"/>
                  <a:gd name="T88" fmla="*/ 767243 w 367"/>
                  <a:gd name="T89" fmla="*/ 820771 h 235"/>
                  <a:gd name="T90" fmla="*/ 838096 w 367"/>
                  <a:gd name="T91" fmla="*/ 869410 h 235"/>
                  <a:gd name="T92" fmla="*/ 910974 w 367"/>
                  <a:gd name="T93" fmla="*/ 887649 h 235"/>
                  <a:gd name="T94" fmla="*/ 987901 w 367"/>
                  <a:gd name="T95" fmla="*/ 924128 h 235"/>
                  <a:gd name="T96" fmla="*/ 1078998 w 367"/>
                  <a:gd name="T97" fmla="*/ 932234 h 235"/>
                  <a:gd name="T98" fmla="*/ 1159974 w 367"/>
                  <a:gd name="T99" fmla="*/ 916021 h 235"/>
                  <a:gd name="T100" fmla="*/ 1251071 w 367"/>
                  <a:gd name="T101" fmla="*/ 991005 h 235"/>
                  <a:gd name="T102" fmla="*/ 1362412 w 367"/>
                  <a:gd name="T103" fmla="*/ 909941 h 235"/>
                  <a:gd name="T104" fmla="*/ 1342169 w 367"/>
                  <a:gd name="T105" fmla="*/ 843064 h 235"/>
                  <a:gd name="T106" fmla="*/ 1423144 w 367"/>
                  <a:gd name="T107" fmla="*/ 822798 h 2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67" h="235">
                    <a:moveTo>
                      <a:pt x="339" y="195"/>
                    </a:moveTo>
                    <a:cubicBezTo>
                      <a:pt x="344" y="188"/>
                      <a:pt x="344" y="188"/>
                      <a:pt x="344" y="188"/>
                    </a:cubicBezTo>
                    <a:cubicBezTo>
                      <a:pt x="355" y="190"/>
                      <a:pt x="355" y="190"/>
                      <a:pt x="355" y="190"/>
                    </a:cubicBezTo>
                    <a:cubicBezTo>
                      <a:pt x="358" y="185"/>
                      <a:pt x="358" y="185"/>
                      <a:pt x="358" y="185"/>
                    </a:cubicBezTo>
                    <a:cubicBezTo>
                      <a:pt x="358" y="182"/>
                      <a:pt x="358" y="182"/>
                      <a:pt x="358" y="182"/>
                    </a:cubicBezTo>
                    <a:cubicBezTo>
                      <a:pt x="358" y="170"/>
                      <a:pt x="358" y="170"/>
                      <a:pt x="358" y="170"/>
                    </a:cubicBezTo>
                    <a:cubicBezTo>
                      <a:pt x="363" y="159"/>
                      <a:pt x="363" y="159"/>
                      <a:pt x="363" y="159"/>
                    </a:cubicBezTo>
                    <a:cubicBezTo>
                      <a:pt x="367" y="153"/>
                      <a:pt x="367" y="153"/>
                      <a:pt x="367" y="153"/>
                    </a:cubicBezTo>
                    <a:cubicBezTo>
                      <a:pt x="363" y="148"/>
                      <a:pt x="363" y="148"/>
                      <a:pt x="363" y="148"/>
                    </a:cubicBezTo>
                    <a:cubicBezTo>
                      <a:pt x="357" y="149"/>
                      <a:pt x="357" y="149"/>
                      <a:pt x="357" y="149"/>
                    </a:cubicBezTo>
                    <a:cubicBezTo>
                      <a:pt x="354" y="147"/>
                      <a:pt x="354" y="147"/>
                      <a:pt x="354" y="147"/>
                    </a:cubicBezTo>
                    <a:cubicBezTo>
                      <a:pt x="343" y="147"/>
                      <a:pt x="343" y="147"/>
                      <a:pt x="343" y="147"/>
                    </a:cubicBezTo>
                    <a:cubicBezTo>
                      <a:pt x="335" y="153"/>
                      <a:pt x="335" y="153"/>
                      <a:pt x="335" y="153"/>
                    </a:cubicBezTo>
                    <a:cubicBezTo>
                      <a:pt x="329" y="152"/>
                      <a:pt x="329" y="152"/>
                      <a:pt x="329" y="152"/>
                    </a:cubicBezTo>
                    <a:cubicBezTo>
                      <a:pt x="324" y="159"/>
                      <a:pt x="324" y="159"/>
                      <a:pt x="324" y="159"/>
                    </a:cubicBezTo>
                    <a:cubicBezTo>
                      <a:pt x="323" y="172"/>
                      <a:pt x="323" y="172"/>
                      <a:pt x="323" y="172"/>
                    </a:cubicBezTo>
                    <a:cubicBezTo>
                      <a:pt x="314" y="182"/>
                      <a:pt x="314" y="182"/>
                      <a:pt x="314" y="182"/>
                    </a:cubicBezTo>
                    <a:cubicBezTo>
                      <a:pt x="313" y="186"/>
                      <a:pt x="313" y="186"/>
                      <a:pt x="313" y="186"/>
                    </a:cubicBezTo>
                    <a:cubicBezTo>
                      <a:pt x="291" y="190"/>
                      <a:pt x="291" y="190"/>
                      <a:pt x="291" y="190"/>
                    </a:cubicBezTo>
                    <a:cubicBezTo>
                      <a:pt x="285" y="189"/>
                      <a:pt x="285" y="189"/>
                      <a:pt x="285" y="189"/>
                    </a:cubicBezTo>
                    <a:cubicBezTo>
                      <a:pt x="278" y="191"/>
                      <a:pt x="278" y="191"/>
                      <a:pt x="278" y="191"/>
                    </a:cubicBezTo>
                    <a:cubicBezTo>
                      <a:pt x="268" y="186"/>
                      <a:pt x="268" y="186"/>
                      <a:pt x="268" y="186"/>
                    </a:cubicBezTo>
                    <a:cubicBezTo>
                      <a:pt x="265" y="186"/>
                      <a:pt x="265" y="186"/>
                      <a:pt x="265" y="186"/>
                    </a:cubicBezTo>
                    <a:cubicBezTo>
                      <a:pt x="262" y="183"/>
                      <a:pt x="262" y="183"/>
                      <a:pt x="262" y="183"/>
                    </a:cubicBezTo>
                    <a:cubicBezTo>
                      <a:pt x="256" y="181"/>
                      <a:pt x="256" y="181"/>
                      <a:pt x="256" y="181"/>
                    </a:cubicBezTo>
                    <a:cubicBezTo>
                      <a:pt x="254" y="176"/>
                      <a:pt x="254" y="176"/>
                      <a:pt x="254" y="176"/>
                    </a:cubicBezTo>
                    <a:cubicBezTo>
                      <a:pt x="249" y="169"/>
                      <a:pt x="249" y="169"/>
                      <a:pt x="249" y="169"/>
                    </a:cubicBezTo>
                    <a:cubicBezTo>
                      <a:pt x="243" y="159"/>
                      <a:pt x="243" y="159"/>
                      <a:pt x="243" y="159"/>
                    </a:cubicBezTo>
                    <a:cubicBezTo>
                      <a:pt x="237" y="149"/>
                      <a:pt x="237" y="149"/>
                      <a:pt x="237" y="149"/>
                    </a:cubicBezTo>
                    <a:cubicBezTo>
                      <a:pt x="233" y="136"/>
                      <a:pt x="233" y="136"/>
                      <a:pt x="233" y="136"/>
                    </a:cubicBezTo>
                    <a:cubicBezTo>
                      <a:pt x="233" y="124"/>
                      <a:pt x="233" y="124"/>
                      <a:pt x="233" y="124"/>
                    </a:cubicBezTo>
                    <a:cubicBezTo>
                      <a:pt x="234" y="108"/>
                      <a:pt x="234" y="108"/>
                      <a:pt x="234" y="108"/>
                    </a:cubicBezTo>
                    <a:cubicBezTo>
                      <a:pt x="241" y="97"/>
                      <a:pt x="241" y="97"/>
                      <a:pt x="241" y="97"/>
                    </a:cubicBezTo>
                    <a:cubicBezTo>
                      <a:pt x="241" y="92"/>
                      <a:pt x="241" y="92"/>
                      <a:pt x="241" y="92"/>
                    </a:cubicBezTo>
                    <a:cubicBezTo>
                      <a:pt x="229" y="90"/>
                      <a:pt x="229" y="90"/>
                      <a:pt x="229" y="90"/>
                    </a:cubicBezTo>
                    <a:cubicBezTo>
                      <a:pt x="215" y="79"/>
                      <a:pt x="215" y="79"/>
                      <a:pt x="215" y="79"/>
                    </a:cubicBezTo>
                    <a:cubicBezTo>
                      <a:pt x="214" y="71"/>
                      <a:pt x="214" y="71"/>
                      <a:pt x="214" y="71"/>
                    </a:cubicBezTo>
                    <a:cubicBezTo>
                      <a:pt x="198" y="46"/>
                      <a:pt x="198" y="46"/>
                      <a:pt x="198" y="46"/>
                    </a:cubicBezTo>
                    <a:cubicBezTo>
                      <a:pt x="180" y="37"/>
                      <a:pt x="180" y="37"/>
                      <a:pt x="180" y="37"/>
                    </a:cubicBezTo>
                    <a:cubicBezTo>
                      <a:pt x="172" y="43"/>
                      <a:pt x="172" y="43"/>
                      <a:pt x="172" y="43"/>
                    </a:cubicBezTo>
                    <a:cubicBezTo>
                      <a:pt x="173" y="49"/>
                      <a:pt x="173" y="49"/>
                      <a:pt x="173" y="49"/>
                    </a:cubicBezTo>
                    <a:cubicBezTo>
                      <a:pt x="171" y="51"/>
                      <a:pt x="171" y="51"/>
                      <a:pt x="171" y="51"/>
                    </a:cubicBezTo>
                    <a:cubicBezTo>
                      <a:pt x="163" y="48"/>
                      <a:pt x="163" y="48"/>
                      <a:pt x="163" y="48"/>
                    </a:cubicBezTo>
                    <a:cubicBezTo>
                      <a:pt x="153" y="39"/>
                      <a:pt x="153" y="39"/>
                      <a:pt x="153" y="39"/>
                    </a:cubicBezTo>
                    <a:cubicBezTo>
                      <a:pt x="152" y="28"/>
                      <a:pt x="152" y="28"/>
                      <a:pt x="152" y="28"/>
                    </a:cubicBezTo>
                    <a:cubicBezTo>
                      <a:pt x="148" y="24"/>
                      <a:pt x="148" y="24"/>
                      <a:pt x="148" y="24"/>
                    </a:cubicBezTo>
                    <a:cubicBezTo>
                      <a:pt x="144" y="24"/>
                      <a:pt x="144" y="24"/>
                      <a:pt x="144" y="24"/>
                    </a:cubicBezTo>
                    <a:cubicBezTo>
                      <a:pt x="132" y="13"/>
                      <a:pt x="132" y="13"/>
                      <a:pt x="132" y="13"/>
                    </a:cubicBezTo>
                    <a:cubicBezTo>
                      <a:pt x="120" y="10"/>
                      <a:pt x="120" y="10"/>
                      <a:pt x="120" y="10"/>
                    </a:cubicBezTo>
                    <a:cubicBezTo>
                      <a:pt x="109" y="10"/>
                      <a:pt x="109" y="10"/>
                      <a:pt x="109" y="10"/>
                    </a:cubicBezTo>
                    <a:cubicBezTo>
                      <a:pt x="107" y="17"/>
                      <a:pt x="107" y="17"/>
                      <a:pt x="107" y="17"/>
                    </a:cubicBezTo>
                    <a:cubicBezTo>
                      <a:pt x="95" y="20"/>
                      <a:pt x="95" y="20"/>
                      <a:pt x="95" y="20"/>
                    </a:cubicBezTo>
                    <a:cubicBezTo>
                      <a:pt x="70" y="20"/>
                      <a:pt x="70" y="20"/>
                      <a:pt x="70" y="20"/>
                    </a:cubicBezTo>
                    <a:cubicBezTo>
                      <a:pt x="63" y="19"/>
                      <a:pt x="63" y="19"/>
                      <a:pt x="63" y="19"/>
                    </a:cubicBezTo>
                    <a:cubicBezTo>
                      <a:pt x="46" y="8"/>
                      <a:pt x="46" y="8"/>
                      <a:pt x="46" y="8"/>
                    </a:cubicBezTo>
                    <a:cubicBezTo>
                      <a:pt x="27" y="0"/>
                      <a:pt x="27" y="0"/>
                      <a:pt x="27" y="0"/>
                    </a:cubicBezTo>
                    <a:cubicBezTo>
                      <a:pt x="6" y="0"/>
                      <a:pt x="6" y="0"/>
                      <a:pt x="6" y="0"/>
                    </a:cubicBezTo>
                    <a:cubicBezTo>
                      <a:pt x="0" y="3"/>
                      <a:pt x="0" y="3"/>
                      <a:pt x="0" y="3"/>
                    </a:cubicBezTo>
                    <a:cubicBezTo>
                      <a:pt x="1" y="8"/>
                      <a:pt x="1" y="8"/>
                      <a:pt x="1" y="8"/>
                    </a:cubicBezTo>
                    <a:cubicBezTo>
                      <a:pt x="3" y="18"/>
                      <a:pt x="3" y="18"/>
                      <a:pt x="3" y="18"/>
                    </a:cubicBezTo>
                    <a:cubicBezTo>
                      <a:pt x="16" y="30"/>
                      <a:pt x="16" y="30"/>
                      <a:pt x="16" y="30"/>
                    </a:cubicBezTo>
                    <a:cubicBezTo>
                      <a:pt x="18" y="36"/>
                      <a:pt x="18" y="36"/>
                      <a:pt x="18" y="36"/>
                    </a:cubicBezTo>
                    <a:cubicBezTo>
                      <a:pt x="22" y="43"/>
                      <a:pt x="22" y="43"/>
                      <a:pt x="22" y="43"/>
                    </a:cubicBezTo>
                    <a:cubicBezTo>
                      <a:pt x="26" y="44"/>
                      <a:pt x="26" y="44"/>
                      <a:pt x="26" y="44"/>
                    </a:cubicBezTo>
                    <a:cubicBezTo>
                      <a:pt x="35" y="54"/>
                      <a:pt x="35" y="54"/>
                      <a:pt x="35" y="54"/>
                    </a:cubicBezTo>
                    <a:cubicBezTo>
                      <a:pt x="36" y="59"/>
                      <a:pt x="36" y="59"/>
                      <a:pt x="36" y="59"/>
                    </a:cubicBezTo>
                    <a:cubicBezTo>
                      <a:pt x="37" y="69"/>
                      <a:pt x="37" y="69"/>
                      <a:pt x="37" y="69"/>
                    </a:cubicBezTo>
                    <a:cubicBezTo>
                      <a:pt x="37" y="69"/>
                      <a:pt x="30" y="69"/>
                      <a:pt x="28" y="69"/>
                    </a:cubicBezTo>
                    <a:cubicBezTo>
                      <a:pt x="26" y="69"/>
                      <a:pt x="27" y="71"/>
                      <a:pt x="27" y="71"/>
                    </a:cubicBezTo>
                    <a:cubicBezTo>
                      <a:pt x="39" y="80"/>
                      <a:pt x="39" y="80"/>
                      <a:pt x="39" y="80"/>
                    </a:cubicBezTo>
                    <a:cubicBezTo>
                      <a:pt x="46" y="82"/>
                      <a:pt x="46" y="82"/>
                      <a:pt x="46" y="82"/>
                    </a:cubicBezTo>
                    <a:cubicBezTo>
                      <a:pt x="55" y="88"/>
                      <a:pt x="55" y="88"/>
                      <a:pt x="55" y="88"/>
                    </a:cubicBezTo>
                    <a:cubicBezTo>
                      <a:pt x="59" y="94"/>
                      <a:pt x="59" y="94"/>
                      <a:pt x="59" y="94"/>
                    </a:cubicBezTo>
                    <a:cubicBezTo>
                      <a:pt x="62" y="106"/>
                      <a:pt x="62" y="106"/>
                      <a:pt x="62" y="106"/>
                    </a:cubicBezTo>
                    <a:cubicBezTo>
                      <a:pt x="68" y="114"/>
                      <a:pt x="68" y="114"/>
                      <a:pt x="68" y="114"/>
                    </a:cubicBezTo>
                    <a:cubicBezTo>
                      <a:pt x="73" y="116"/>
                      <a:pt x="73" y="116"/>
                      <a:pt x="73" y="116"/>
                    </a:cubicBezTo>
                    <a:cubicBezTo>
                      <a:pt x="84" y="125"/>
                      <a:pt x="84" y="125"/>
                      <a:pt x="84" y="125"/>
                    </a:cubicBezTo>
                    <a:cubicBezTo>
                      <a:pt x="85" y="133"/>
                      <a:pt x="85" y="133"/>
                      <a:pt x="85" y="133"/>
                    </a:cubicBezTo>
                    <a:cubicBezTo>
                      <a:pt x="91" y="132"/>
                      <a:pt x="91" y="132"/>
                      <a:pt x="91" y="132"/>
                    </a:cubicBezTo>
                    <a:cubicBezTo>
                      <a:pt x="91" y="126"/>
                      <a:pt x="91" y="126"/>
                      <a:pt x="91" y="126"/>
                    </a:cubicBezTo>
                    <a:cubicBezTo>
                      <a:pt x="88" y="120"/>
                      <a:pt x="88" y="120"/>
                      <a:pt x="88" y="120"/>
                    </a:cubicBezTo>
                    <a:cubicBezTo>
                      <a:pt x="84" y="115"/>
                      <a:pt x="84" y="115"/>
                      <a:pt x="84" y="115"/>
                    </a:cubicBezTo>
                    <a:cubicBezTo>
                      <a:pt x="79" y="112"/>
                      <a:pt x="79" y="112"/>
                      <a:pt x="79" y="112"/>
                    </a:cubicBezTo>
                    <a:cubicBezTo>
                      <a:pt x="77" y="104"/>
                      <a:pt x="77" y="104"/>
                      <a:pt x="77" y="104"/>
                    </a:cubicBezTo>
                    <a:cubicBezTo>
                      <a:pt x="73" y="98"/>
                      <a:pt x="73" y="98"/>
                      <a:pt x="73" y="98"/>
                    </a:cubicBezTo>
                    <a:cubicBezTo>
                      <a:pt x="71" y="94"/>
                      <a:pt x="71" y="94"/>
                      <a:pt x="71" y="94"/>
                    </a:cubicBezTo>
                    <a:cubicBezTo>
                      <a:pt x="68" y="84"/>
                      <a:pt x="68" y="84"/>
                      <a:pt x="68" y="84"/>
                    </a:cubicBezTo>
                    <a:cubicBezTo>
                      <a:pt x="55" y="69"/>
                      <a:pt x="55" y="69"/>
                      <a:pt x="55" y="69"/>
                    </a:cubicBezTo>
                    <a:cubicBezTo>
                      <a:pt x="54" y="65"/>
                      <a:pt x="54" y="65"/>
                      <a:pt x="54" y="65"/>
                    </a:cubicBezTo>
                    <a:cubicBezTo>
                      <a:pt x="49" y="60"/>
                      <a:pt x="49" y="60"/>
                      <a:pt x="49" y="60"/>
                    </a:cubicBezTo>
                    <a:cubicBezTo>
                      <a:pt x="49" y="55"/>
                      <a:pt x="49" y="55"/>
                      <a:pt x="49" y="55"/>
                    </a:cubicBezTo>
                    <a:cubicBezTo>
                      <a:pt x="31" y="37"/>
                      <a:pt x="31" y="37"/>
                      <a:pt x="31" y="37"/>
                    </a:cubicBezTo>
                    <a:cubicBezTo>
                      <a:pt x="29" y="34"/>
                      <a:pt x="29" y="34"/>
                      <a:pt x="29" y="34"/>
                    </a:cubicBezTo>
                    <a:cubicBezTo>
                      <a:pt x="27" y="12"/>
                      <a:pt x="27" y="12"/>
                      <a:pt x="27" y="12"/>
                    </a:cubicBezTo>
                    <a:cubicBezTo>
                      <a:pt x="29" y="11"/>
                      <a:pt x="29" y="11"/>
                      <a:pt x="29" y="11"/>
                    </a:cubicBezTo>
                    <a:cubicBezTo>
                      <a:pt x="33" y="15"/>
                      <a:pt x="33" y="15"/>
                      <a:pt x="33" y="15"/>
                    </a:cubicBezTo>
                    <a:cubicBezTo>
                      <a:pt x="38" y="14"/>
                      <a:pt x="38" y="14"/>
                      <a:pt x="38" y="14"/>
                    </a:cubicBezTo>
                    <a:cubicBezTo>
                      <a:pt x="41" y="14"/>
                      <a:pt x="41" y="14"/>
                      <a:pt x="41" y="14"/>
                    </a:cubicBezTo>
                    <a:cubicBezTo>
                      <a:pt x="42" y="19"/>
                      <a:pt x="42" y="19"/>
                      <a:pt x="42" y="19"/>
                    </a:cubicBezTo>
                    <a:cubicBezTo>
                      <a:pt x="46" y="19"/>
                      <a:pt x="46" y="19"/>
                      <a:pt x="46" y="19"/>
                    </a:cubicBezTo>
                    <a:cubicBezTo>
                      <a:pt x="49" y="26"/>
                      <a:pt x="49" y="26"/>
                      <a:pt x="49" y="26"/>
                    </a:cubicBezTo>
                    <a:cubicBezTo>
                      <a:pt x="47" y="31"/>
                      <a:pt x="47" y="31"/>
                      <a:pt x="47" y="31"/>
                    </a:cubicBezTo>
                    <a:cubicBezTo>
                      <a:pt x="52" y="36"/>
                      <a:pt x="52" y="36"/>
                      <a:pt x="52" y="36"/>
                    </a:cubicBezTo>
                    <a:cubicBezTo>
                      <a:pt x="54" y="44"/>
                      <a:pt x="54" y="44"/>
                      <a:pt x="54" y="44"/>
                    </a:cubicBezTo>
                    <a:cubicBezTo>
                      <a:pt x="60" y="53"/>
                      <a:pt x="60" y="53"/>
                      <a:pt x="60" y="53"/>
                    </a:cubicBezTo>
                    <a:cubicBezTo>
                      <a:pt x="63" y="55"/>
                      <a:pt x="63" y="55"/>
                      <a:pt x="63" y="55"/>
                    </a:cubicBezTo>
                    <a:cubicBezTo>
                      <a:pt x="70" y="63"/>
                      <a:pt x="70" y="63"/>
                      <a:pt x="70" y="63"/>
                    </a:cubicBezTo>
                    <a:cubicBezTo>
                      <a:pt x="78" y="66"/>
                      <a:pt x="78" y="66"/>
                      <a:pt x="78" y="66"/>
                    </a:cubicBezTo>
                    <a:cubicBezTo>
                      <a:pt x="79" y="71"/>
                      <a:pt x="79" y="71"/>
                      <a:pt x="79" y="71"/>
                    </a:cubicBezTo>
                    <a:cubicBezTo>
                      <a:pt x="87" y="81"/>
                      <a:pt x="87" y="81"/>
                      <a:pt x="87" y="81"/>
                    </a:cubicBezTo>
                    <a:cubicBezTo>
                      <a:pt x="92" y="81"/>
                      <a:pt x="92" y="81"/>
                      <a:pt x="92" y="81"/>
                    </a:cubicBezTo>
                    <a:cubicBezTo>
                      <a:pt x="96" y="86"/>
                      <a:pt x="96" y="86"/>
                      <a:pt x="96" y="86"/>
                    </a:cubicBezTo>
                    <a:cubicBezTo>
                      <a:pt x="93" y="89"/>
                      <a:pt x="93" y="89"/>
                      <a:pt x="93" y="89"/>
                    </a:cubicBezTo>
                    <a:cubicBezTo>
                      <a:pt x="93" y="95"/>
                      <a:pt x="93" y="95"/>
                      <a:pt x="93" y="95"/>
                    </a:cubicBezTo>
                    <a:cubicBezTo>
                      <a:pt x="100" y="98"/>
                      <a:pt x="100" y="98"/>
                      <a:pt x="100" y="98"/>
                    </a:cubicBezTo>
                    <a:cubicBezTo>
                      <a:pt x="106" y="100"/>
                      <a:pt x="106" y="100"/>
                      <a:pt x="106" y="100"/>
                    </a:cubicBezTo>
                    <a:cubicBezTo>
                      <a:pt x="109" y="104"/>
                      <a:pt x="109" y="104"/>
                      <a:pt x="109" y="104"/>
                    </a:cubicBezTo>
                    <a:cubicBezTo>
                      <a:pt x="111" y="110"/>
                      <a:pt x="111" y="110"/>
                      <a:pt x="111" y="110"/>
                    </a:cubicBezTo>
                    <a:cubicBezTo>
                      <a:pt x="117" y="116"/>
                      <a:pt x="117" y="116"/>
                      <a:pt x="117" y="116"/>
                    </a:cubicBezTo>
                    <a:cubicBezTo>
                      <a:pt x="120" y="117"/>
                      <a:pt x="120" y="117"/>
                      <a:pt x="120" y="117"/>
                    </a:cubicBezTo>
                    <a:cubicBezTo>
                      <a:pt x="124" y="125"/>
                      <a:pt x="124" y="125"/>
                      <a:pt x="124" y="125"/>
                    </a:cubicBezTo>
                    <a:cubicBezTo>
                      <a:pt x="136" y="136"/>
                      <a:pt x="136" y="136"/>
                      <a:pt x="136" y="136"/>
                    </a:cubicBezTo>
                    <a:cubicBezTo>
                      <a:pt x="138" y="141"/>
                      <a:pt x="138" y="141"/>
                      <a:pt x="138" y="141"/>
                    </a:cubicBezTo>
                    <a:cubicBezTo>
                      <a:pt x="143" y="150"/>
                      <a:pt x="143" y="150"/>
                      <a:pt x="143" y="150"/>
                    </a:cubicBezTo>
                    <a:cubicBezTo>
                      <a:pt x="142" y="160"/>
                      <a:pt x="142" y="160"/>
                      <a:pt x="142" y="160"/>
                    </a:cubicBezTo>
                    <a:cubicBezTo>
                      <a:pt x="138" y="166"/>
                      <a:pt x="138" y="166"/>
                      <a:pt x="138" y="166"/>
                    </a:cubicBezTo>
                    <a:cubicBezTo>
                      <a:pt x="141" y="168"/>
                      <a:pt x="141" y="168"/>
                      <a:pt x="141" y="168"/>
                    </a:cubicBezTo>
                    <a:cubicBezTo>
                      <a:pt x="142" y="172"/>
                      <a:pt x="142" y="172"/>
                      <a:pt x="142" y="172"/>
                    </a:cubicBezTo>
                    <a:cubicBezTo>
                      <a:pt x="148" y="176"/>
                      <a:pt x="148" y="176"/>
                      <a:pt x="148" y="176"/>
                    </a:cubicBezTo>
                    <a:cubicBezTo>
                      <a:pt x="154" y="178"/>
                      <a:pt x="154" y="178"/>
                      <a:pt x="154" y="178"/>
                    </a:cubicBezTo>
                    <a:cubicBezTo>
                      <a:pt x="159" y="182"/>
                      <a:pt x="159" y="182"/>
                      <a:pt x="159" y="182"/>
                    </a:cubicBezTo>
                    <a:cubicBezTo>
                      <a:pt x="162" y="188"/>
                      <a:pt x="162" y="188"/>
                      <a:pt x="162" y="188"/>
                    </a:cubicBezTo>
                    <a:cubicBezTo>
                      <a:pt x="169" y="189"/>
                      <a:pt x="169" y="189"/>
                      <a:pt x="169" y="189"/>
                    </a:cubicBezTo>
                    <a:cubicBezTo>
                      <a:pt x="176" y="193"/>
                      <a:pt x="176" y="193"/>
                      <a:pt x="176" y="193"/>
                    </a:cubicBezTo>
                    <a:cubicBezTo>
                      <a:pt x="183" y="194"/>
                      <a:pt x="183" y="194"/>
                      <a:pt x="183" y="194"/>
                    </a:cubicBezTo>
                    <a:cubicBezTo>
                      <a:pt x="189" y="198"/>
                      <a:pt x="189" y="198"/>
                      <a:pt x="189" y="198"/>
                    </a:cubicBezTo>
                    <a:cubicBezTo>
                      <a:pt x="196" y="202"/>
                      <a:pt x="196" y="202"/>
                      <a:pt x="196" y="202"/>
                    </a:cubicBezTo>
                    <a:cubicBezTo>
                      <a:pt x="200" y="206"/>
                      <a:pt x="200" y="206"/>
                      <a:pt x="200" y="206"/>
                    </a:cubicBezTo>
                    <a:cubicBezTo>
                      <a:pt x="205" y="207"/>
                      <a:pt x="205" y="207"/>
                      <a:pt x="205" y="207"/>
                    </a:cubicBezTo>
                    <a:cubicBezTo>
                      <a:pt x="208" y="210"/>
                      <a:pt x="208" y="210"/>
                      <a:pt x="208" y="210"/>
                    </a:cubicBezTo>
                    <a:cubicBezTo>
                      <a:pt x="217" y="211"/>
                      <a:pt x="217" y="211"/>
                      <a:pt x="217" y="211"/>
                    </a:cubicBezTo>
                    <a:cubicBezTo>
                      <a:pt x="225" y="216"/>
                      <a:pt x="225" y="216"/>
                      <a:pt x="225" y="216"/>
                    </a:cubicBezTo>
                    <a:cubicBezTo>
                      <a:pt x="228" y="216"/>
                      <a:pt x="228" y="216"/>
                      <a:pt x="228" y="216"/>
                    </a:cubicBezTo>
                    <a:cubicBezTo>
                      <a:pt x="235" y="219"/>
                      <a:pt x="235" y="219"/>
                      <a:pt x="235" y="219"/>
                    </a:cubicBezTo>
                    <a:cubicBezTo>
                      <a:pt x="241" y="220"/>
                      <a:pt x="241" y="220"/>
                      <a:pt x="241" y="220"/>
                    </a:cubicBezTo>
                    <a:cubicBezTo>
                      <a:pt x="244" y="223"/>
                      <a:pt x="244" y="223"/>
                      <a:pt x="244" y="223"/>
                    </a:cubicBezTo>
                    <a:cubicBezTo>
                      <a:pt x="257" y="221"/>
                      <a:pt x="257" y="221"/>
                      <a:pt x="257" y="221"/>
                    </a:cubicBezTo>
                    <a:cubicBezTo>
                      <a:pt x="270" y="214"/>
                      <a:pt x="270" y="214"/>
                      <a:pt x="270" y="214"/>
                    </a:cubicBezTo>
                    <a:cubicBezTo>
                      <a:pt x="274" y="214"/>
                      <a:pt x="274" y="214"/>
                      <a:pt x="274" y="214"/>
                    </a:cubicBezTo>
                    <a:cubicBezTo>
                      <a:pt x="276" y="217"/>
                      <a:pt x="276" y="217"/>
                      <a:pt x="276" y="217"/>
                    </a:cubicBezTo>
                    <a:cubicBezTo>
                      <a:pt x="285" y="219"/>
                      <a:pt x="285" y="219"/>
                      <a:pt x="285" y="219"/>
                    </a:cubicBezTo>
                    <a:cubicBezTo>
                      <a:pt x="286" y="224"/>
                      <a:pt x="286" y="224"/>
                      <a:pt x="286" y="224"/>
                    </a:cubicBezTo>
                    <a:cubicBezTo>
                      <a:pt x="298" y="235"/>
                      <a:pt x="298" y="235"/>
                      <a:pt x="298" y="235"/>
                    </a:cubicBezTo>
                    <a:cubicBezTo>
                      <a:pt x="303" y="219"/>
                      <a:pt x="303" y="219"/>
                      <a:pt x="303" y="219"/>
                    </a:cubicBezTo>
                    <a:cubicBezTo>
                      <a:pt x="320" y="218"/>
                      <a:pt x="320" y="218"/>
                      <a:pt x="320" y="218"/>
                    </a:cubicBezTo>
                    <a:cubicBezTo>
                      <a:pt x="325" y="216"/>
                      <a:pt x="325" y="216"/>
                      <a:pt x="325" y="216"/>
                    </a:cubicBezTo>
                    <a:cubicBezTo>
                      <a:pt x="325" y="211"/>
                      <a:pt x="325" y="211"/>
                      <a:pt x="325" y="211"/>
                    </a:cubicBezTo>
                    <a:cubicBezTo>
                      <a:pt x="315" y="203"/>
                      <a:pt x="315" y="203"/>
                      <a:pt x="315" y="203"/>
                    </a:cubicBezTo>
                    <a:cubicBezTo>
                      <a:pt x="320" y="200"/>
                      <a:pt x="320" y="200"/>
                      <a:pt x="320" y="200"/>
                    </a:cubicBezTo>
                    <a:cubicBezTo>
                      <a:pt x="320" y="192"/>
                      <a:pt x="320" y="192"/>
                      <a:pt x="320" y="192"/>
                    </a:cubicBezTo>
                    <a:cubicBezTo>
                      <a:pt x="332" y="192"/>
                      <a:pt x="332" y="192"/>
                      <a:pt x="332" y="192"/>
                    </a:cubicBezTo>
                    <a:lnTo>
                      <a:pt x="339"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1" name="Freeform 580"/>
              <p:cNvSpPr/>
              <p:nvPr/>
            </p:nvSpPr>
            <p:spPr bwMode="auto">
              <a:xfrm>
                <a:off x="2217738" y="3922722"/>
                <a:ext cx="36513" cy="60325"/>
              </a:xfrm>
              <a:custGeom>
                <a:avLst/>
                <a:gdLst>
                  <a:gd name="T0" fmla="*/ 11113 w 23"/>
                  <a:gd name="T1" fmla="*/ 60325 h 38"/>
                  <a:gd name="T2" fmla="*/ 0 w 23"/>
                  <a:gd name="T3" fmla="*/ 52388 h 38"/>
                  <a:gd name="T4" fmla="*/ 3175 w 23"/>
                  <a:gd name="T5" fmla="*/ 14288 h 38"/>
                  <a:gd name="T6" fmla="*/ 12700 w 23"/>
                  <a:gd name="T7" fmla="*/ 0 h 38"/>
                  <a:gd name="T8" fmla="*/ 36513 w 23"/>
                  <a:gd name="T9" fmla="*/ 4763 h 38"/>
                  <a:gd name="T10" fmla="*/ 26988 w 23"/>
                  <a:gd name="T11" fmla="*/ 11113 h 38"/>
                  <a:gd name="T12" fmla="*/ 25400 w 23"/>
                  <a:gd name="T13" fmla="*/ 26988 h 38"/>
                  <a:gd name="T14" fmla="*/ 11113 w 23"/>
                  <a:gd name="T15" fmla="*/ 60325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38">
                    <a:moveTo>
                      <a:pt x="7" y="38"/>
                    </a:moveTo>
                    <a:lnTo>
                      <a:pt x="0" y="33"/>
                    </a:lnTo>
                    <a:lnTo>
                      <a:pt x="2" y="9"/>
                    </a:lnTo>
                    <a:lnTo>
                      <a:pt x="8" y="0"/>
                    </a:lnTo>
                    <a:lnTo>
                      <a:pt x="23" y="3"/>
                    </a:lnTo>
                    <a:lnTo>
                      <a:pt x="17" y="7"/>
                    </a:lnTo>
                    <a:lnTo>
                      <a:pt x="16" y="17"/>
                    </a:lnTo>
                    <a:lnTo>
                      <a:pt x="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2" name="Freeform 581"/>
              <p:cNvSpPr/>
              <p:nvPr/>
            </p:nvSpPr>
            <p:spPr bwMode="auto">
              <a:xfrm>
                <a:off x="2973387" y="4232284"/>
                <a:ext cx="95250" cy="95251"/>
              </a:xfrm>
              <a:custGeom>
                <a:avLst/>
                <a:gdLst>
                  <a:gd name="T0" fmla="*/ 20638 w 60"/>
                  <a:gd name="T1" fmla="*/ 93663 h 60"/>
                  <a:gd name="T2" fmla="*/ 20638 w 60"/>
                  <a:gd name="T3" fmla="*/ 71438 h 60"/>
                  <a:gd name="T4" fmla="*/ 0 w 60"/>
                  <a:gd name="T5" fmla="*/ 61913 h 60"/>
                  <a:gd name="T6" fmla="*/ 0 w 60"/>
                  <a:gd name="T7" fmla="*/ 41275 h 60"/>
                  <a:gd name="T8" fmla="*/ 14288 w 60"/>
                  <a:gd name="T9" fmla="*/ 26988 h 60"/>
                  <a:gd name="T10" fmla="*/ 15875 w 60"/>
                  <a:gd name="T11" fmla="*/ 4763 h 60"/>
                  <a:gd name="T12" fmla="*/ 30163 w 60"/>
                  <a:gd name="T13" fmla="*/ 0 h 60"/>
                  <a:gd name="T14" fmla="*/ 84138 w 60"/>
                  <a:gd name="T15" fmla="*/ 3175 h 60"/>
                  <a:gd name="T16" fmla="*/ 95250 w 60"/>
                  <a:gd name="T17" fmla="*/ 6350 h 60"/>
                  <a:gd name="T18" fmla="*/ 95250 w 60"/>
                  <a:gd name="T19" fmla="*/ 17463 h 60"/>
                  <a:gd name="T20" fmla="*/ 88900 w 60"/>
                  <a:gd name="T21" fmla="*/ 20638 h 60"/>
                  <a:gd name="T22" fmla="*/ 80963 w 60"/>
                  <a:gd name="T23" fmla="*/ 42863 h 60"/>
                  <a:gd name="T24" fmla="*/ 92075 w 60"/>
                  <a:gd name="T25" fmla="*/ 71438 h 60"/>
                  <a:gd name="T26" fmla="*/ 84138 w 60"/>
                  <a:gd name="T27" fmla="*/ 90488 h 60"/>
                  <a:gd name="T28" fmla="*/ 58738 w 60"/>
                  <a:gd name="T29" fmla="*/ 92075 h 60"/>
                  <a:gd name="T30" fmla="*/ 52388 w 60"/>
                  <a:gd name="T31" fmla="*/ 87313 h 60"/>
                  <a:gd name="T32" fmla="*/ 47625 w 60"/>
                  <a:gd name="T33" fmla="*/ 85725 h 60"/>
                  <a:gd name="T34" fmla="*/ 42863 w 60"/>
                  <a:gd name="T35" fmla="*/ 95250 h 60"/>
                  <a:gd name="T36" fmla="*/ 20638 w 60"/>
                  <a:gd name="T37" fmla="*/ 93663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60">
                    <a:moveTo>
                      <a:pt x="13" y="59"/>
                    </a:moveTo>
                    <a:lnTo>
                      <a:pt x="13" y="45"/>
                    </a:lnTo>
                    <a:lnTo>
                      <a:pt x="0" y="39"/>
                    </a:lnTo>
                    <a:lnTo>
                      <a:pt x="0" y="26"/>
                    </a:lnTo>
                    <a:lnTo>
                      <a:pt x="9" y="17"/>
                    </a:lnTo>
                    <a:lnTo>
                      <a:pt x="10" y="3"/>
                    </a:lnTo>
                    <a:lnTo>
                      <a:pt x="19" y="0"/>
                    </a:lnTo>
                    <a:lnTo>
                      <a:pt x="53" y="2"/>
                    </a:lnTo>
                    <a:lnTo>
                      <a:pt x="60" y="4"/>
                    </a:lnTo>
                    <a:lnTo>
                      <a:pt x="60" y="11"/>
                    </a:lnTo>
                    <a:lnTo>
                      <a:pt x="56" y="13"/>
                    </a:lnTo>
                    <a:lnTo>
                      <a:pt x="51" y="27"/>
                    </a:lnTo>
                    <a:lnTo>
                      <a:pt x="58" y="45"/>
                    </a:lnTo>
                    <a:lnTo>
                      <a:pt x="53" y="57"/>
                    </a:lnTo>
                    <a:lnTo>
                      <a:pt x="37" y="58"/>
                    </a:lnTo>
                    <a:lnTo>
                      <a:pt x="33" y="55"/>
                    </a:lnTo>
                    <a:lnTo>
                      <a:pt x="30" y="54"/>
                    </a:lnTo>
                    <a:lnTo>
                      <a:pt x="27" y="60"/>
                    </a:lnTo>
                    <a:lnTo>
                      <a:pt x="1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3" name="Freeform 582"/>
              <p:cNvSpPr/>
              <p:nvPr/>
            </p:nvSpPr>
            <p:spPr bwMode="auto">
              <a:xfrm>
                <a:off x="3054350" y="4238634"/>
                <a:ext cx="73025" cy="92075"/>
              </a:xfrm>
              <a:custGeom>
                <a:avLst/>
                <a:gdLst>
                  <a:gd name="T0" fmla="*/ 3175 w 46"/>
                  <a:gd name="T1" fmla="*/ 84138 h 58"/>
                  <a:gd name="T2" fmla="*/ 11113 w 46"/>
                  <a:gd name="T3" fmla="*/ 65088 h 58"/>
                  <a:gd name="T4" fmla="*/ 0 w 46"/>
                  <a:gd name="T5" fmla="*/ 36513 h 58"/>
                  <a:gd name="T6" fmla="*/ 7938 w 46"/>
                  <a:gd name="T7" fmla="*/ 14288 h 58"/>
                  <a:gd name="T8" fmla="*/ 14288 w 46"/>
                  <a:gd name="T9" fmla="*/ 11113 h 58"/>
                  <a:gd name="T10" fmla="*/ 14288 w 46"/>
                  <a:gd name="T11" fmla="*/ 0 h 58"/>
                  <a:gd name="T12" fmla="*/ 34925 w 46"/>
                  <a:gd name="T13" fmla="*/ 4763 h 58"/>
                  <a:gd name="T14" fmla="*/ 44450 w 46"/>
                  <a:gd name="T15" fmla="*/ 7938 h 58"/>
                  <a:gd name="T16" fmla="*/ 73025 w 46"/>
                  <a:gd name="T17" fmla="*/ 33338 h 58"/>
                  <a:gd name="T18" fmla="*/ 66675 w 46"/>
                  <a:gd name="T19" fmla="*/ 52388 h 58"/>
                  <a:gd name="T20" fmla="*/ 55563 w 46"/>
                  <a:gd name="T21" fmla="*/ 77788 h 58"/>
                  <a:gd name="T22" fmla="*/ 44450 w 46"/>
                  <a:gd name="T23" fmla="*/ 92075 h 58"/>
                  <a:gd name="T24" fmla="*/ 14288 w 46"/>
                  <a:gd name="T25" fmla="*/ 87313 h 58"/>
                  <a:gd name="T26" fmla="*/ 3175 w 46"/>
                  <a:gd name="T27" fmla="*/ 84138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57">
                    <a:moveTo>
                      <a:pt x="2" y="53"/>
                    </a:moveTo>
                    <a:lnTo>
                      <a:pt x="7" y="41"/>
                    </a:lnTo>
                    <a:lnTo>
                      <a:pt x="0" y="23"/>
                    </a:lnTo>
                    <a:lnTo>
                      <a:pt x="5" y="9"/>
                    </a:lnTo>
                    <a:lnTo>
                      <a:pt x="9" y="7"/>
                    </a:lnTo>
                    <a:lnTo>
                      <a:pt x="9" y="0"/>
                    </a:lnTo>
                    <a:lnTo>
                      <a:pt x="22" y="3"/>
                    </a:lnTo>
                    <a:lnTo>
                      <a:pt x="28" y="5"/>
                    </a:lnTo>
                    <a:lnTo>
                      <a:pt x="46" y="21"/>
                    </a:lnTo>
                    <a:lnTo>
                      <a:pt x="42" y="33"/>
                    </a:lnTo>
                    <a:lnTo>
                      <a:pt x="35" y="49"/>
                    </a:lnTo>
                    <a:lnTo>
                      <a:pt x="28" y="58"/>
                    </a:lnTo>
                    <a:lnTo>
                      <a:pt x="9" y="55"/>
                    </a:lnTo>
                    <a:lnTo>
                      <a:pt x="2"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4" name="Freeform 583"/>
              <p:cNvSpPr/>
              <p:nvPr/>
            </p:nvSpPr>
            <p:spPr bwMode="auto">
              <a:xfrm>
                <a:off x="2403475" y="4378334"/>
                <a:ext cx="307975" cy="460375"/>
              </a:xfrm>
              <a:custGeom>
                <a:avLst/>
                <a:gdLst>
                  <a:gd name="T0" fmla="*/ 1588 w 194"/>
                  <a:gd name="T1" fmla="*/ 103188 h 290"/>
                  <a:gd name="T2" fmla="*/ 1588 w 194"/>
                  <a:gd name="T3" fmla="*/ 130175 h 290"/>
                  <a:gd name="T4" fmla="*/ 7938 w 194"/>
                  <a:gd name="T5" fmla="*/ 139700 h 290"/>
                  <a:gd name="T6" fmla="*/ 14288 w 194"/>
                  <a:gd name="T7" fmla="*/ 158750 h 290"/>
                  <a:gd name="T8" fmla="*/ 44450 w 194"/>
                  <a:gd name="T9" fmla="*/ 196850 h 290"/>
                  <a:gd name="T10" fmla="*/ 69850 w 194"/>
                  <a:gd name="T11" fmla="*/ 252413 h 290"/>
                  <a:gd name="T12" fmla="*/ 87313 w 194"/>
                  <a:gd name="T13" fmla="*/ 288925 h 290"/>
                  <a:gd name="T14" fmla="*/ 101600 w 194"/>
                  <a:gd name="T15" fmla="*/ 311150 h 290"/>
                  <a:gd name="T16" fmla="*/ 112713 w 194"/>
                  <a:gd name="T17" fmla="*/ 341313 h 290"/>
                  <a:gd name="T18" fmla="*/ 138113 w 194"/>
                  <a:gd name="T19" fmla="*/ 371475 h 290"/>
                  <a:gd name="T20" fmla="*/ 165100 w 194"/>
                  <a:gd name="T21" fmla="*/ 398463 h 290"/>
                  <a:gd name="T22" fmla="*/ 207963 w 194"/>
                  <a:gd name="T23" fmla="*/ 423863 h 290"/>
                  <a:gd name="T24" fmla="*/ 263525 w 194"/>
                  <a:gd name="T25" fmla="*/ 460375 h 290"/>
                  <a:gd name="T26" fmla="*/ 293688 w 194"/>
                  <a:gd name="T27" fmla="*/ 409575 h 290"/>
                  <a:gd name="T28" fmla="*/ 298450 w 194"/>
                  <a:gd name="T29" fmla="*/ 358775 h 290"/>
                  <a:gd name="T30" fmla="*/ 307975 w 194"/>
                  <a:gd name="T31" fmla="*/ 319088 h 290"/>
                  <a:gd name="T32" fmla="*/ 282575 w 194"/>
                  <a:gd name="T33" fmla="*/ 277813 h 290"/>
                  <a:gd name="T34" fmla="*/ 258763 w 194"/>
                  <a:gd name="T35" fmla="*/ 241300 h 290"/>
                  <a:gd name="T36" fmla="*/ 206375 w 194"/>
                  <a:gd name="T37" fmla="*/ 239713 h 290"/>
                  <a:gd name="T38" fmla="*/ 190500 w 194"/>
                  <a:gd name="T39" fmla="*/ 211138 h 290"/>
                  <a:gd name="T40" fmla="*/ 190500 w 194"/>
                  <a:gd name="T41" fmla="*/ 158750 h 290"/>
                  <a:gd name="T42" fmla="*/ 222250 w 194"/>
                  <a:gd name="T43" fmla="*/ 117475 h 290"/>
                  <a:gd name="T44" fmla="*/ 273050 w 194"/>
                  <a:gd name="T45" fmla="*/ 106363 h 290"/>
                  <a:gd name="T46" fmla="*/ 258763 w 194"/>
                  <a:gd name="T47" fmla="*/ 90488 h 290"/>
                  <a:gd name="T48" fmla="*/ 242888 w 194"/>
                  <a:gd name="T49" fmla="*/ 55563 h 290"/>
                  <a:gd name="T50" fmla="*/ 150813 w 194"/>
                  <a:gd name="T51" fmla="*/ 4763 h 290"/>
                  <a:gd name="T52" fmla="*/ 120650 w 194"/>
                  <a:gd name="T53" fmla="*/ 6350 h 290"/>
                  <a:gd name="T54" fmla="*/ 139700 w 194"/>
                  <a:gd name="T55" fmla="*/ 34925 h 290"/>
                  <a:gd name="T56" fmla="*/ 88900 w 194"/>
                  <a:gd name="T57" fmla="*/ 69850 h 290"/>
                  <a:gd name="T58" fmla="*/ 58738 w 194"/>
                  <a:gd name="T59" fmla="*/ 117475 h 290"/>
                  <a:gd name="T60" fmla="*/ 36513 w 194"/>
                  <a:gd name="T61" fmla="*/ 107950 h 290"/>
                  <a:gd name="T62" fmla="*/ 11113 w 194"/>
                  <a:gd name="T63" fmla="*/ 98425 h 2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4" h="290">
                    <a:moveTo>
                      <a:pt x="7" y="62"/>
                    </a:moveTo>
                    <a:lnTo>
                      <a:pt x="1" y="65"/>
                    </a:lnTo>
                    <a:lnTo>
                      <a:pt x="2" y="76"/>
                    </a:lnTo>
                    <a:lnTo>
                      <a:pt x="1" y="82"/>
                    </a:lnTo>
                    <a:lnTo>
                      <a:pt x="5" y="86"/>
                    </a:lnTo>
                    <a:lnTo>
                      <a:pt x="5" y="88"/>
                    </a:lnTo>
                    <a:lnTo>
                      <a:pt x="0" y="92"/>
                    </a:lnTo>
                    <a:lnTo>
                      <a:pt x="9" y="100"/>
                    </a:lnTo>
                    <a:lnTo>
                      <a:pt x="16" y="101"/>
                    </a:lnTo>
                    <a:lnTo>
                      <a:pt x="28" y="124"/>
                    </a:lnTo>
                    <a:lnTo>
                      <a:pt x="38" y="134"/>
                    </a:lnTo>
                    <a:lnTo>
                      <a:pt x="44" y="159"/>
                    </a:lnTo>
                    <a:lnTo>
                      <a:pt x="53" y="175"/>
                    </a:lnTo>
                    <a:lnTo>
                      <a:pt x="55" y="182"/>
                    </a:lnTo>
                    <a:lnTo>
                      <a:pt x="62" y="189"/>
                    </a:lnTo>
                    <a:lnTo>
                      <a:pt x="64" y="196"/>
                    </a:lnTo>
                    <a:lnTo>
                      <a:pt x="72" y="207"/>
                    </a:lnTo>
                    <a:lnTo>
                      <a:pt x="71" y="215"/>
                    </a:lnTo>
                    <a:lnTo>
                      <a:pt x="75" y="229"/>
                    </a:lnTo>
                    <a:lnTo>
                      <a:pt x="87" y="234"/>
                    </a:lnTo>
                    <a:lnTo>
                      <a:pt x="89" y="238"/>
                    </a:lnTo>
                    <a:lnTo>
                      <a:pt x="104" y="251"/>
                    </a:lnTo>
                    <a:lnTo>
                      <a:pt x="116" y="251"/>
                    </a:lnTo>
                    <a:lnTo>
                      <a:pt x="131" y="267"/>
                    </a:lnTo>
                    <a:lnTo>
                      <a:pt x="143" y="268"/>
                    </a:lnTo>
                    <a:lnTo>
                      <a:pt x="166" y="290"/>
                    </a:lnTo>
                    <a:lnTo>
                      <a:pt x="177" y="277"/>
                    </a:lnTo>
                    <a:lnTo>
                      <a:pt x="185" y="258"/>
                    </a:lnTo>
                    <a:lnTo>
                      <a:pt x="178" y="230"/>
                    </a:lnTo>
                    <a:lnTo>
                      <a:pt x="188" y="226"/>
                    </a:lnTo>
                    <a:lnTo>
                      <a:pt x="185" y="203"/>
                    </a:lnTo>
                    <a:lnTo>
                      <a:pt x="194" y="201"/>
                    </a:lnTo>
                    <a:lnTo>
                      <a:pt x="192" y="194"/>
                    </a:lnTo>
                    <a:lnTo>
                      <a:pt x="178" y="175"/>
                    </a:lnTo>
                    <a:lnTo>
                      <a:pt x="164" y="171"/>
                    </a:lnTo>
                    <a:lnTo>
                      <a:pt x="163" y="152"/>
                    </a:lnTo>
                    <a:lnTo>
                      <a:pt x="159" y="148"/>
                    </a:lnTo>
                    <a:lnTo>
                      <a:pt x="130" y="151"/>
                    </a:lnTo>
                    <a:lnTo>
                      <a:pt x="121" y="142"/>
                    </a:lnTo>
                    <a:lnTo>
                      <a:pt x="120" y="133"/>
                    </a:lnTo>
                    <a:lnTo>
                      <a:pt x="111" y="113"/>
                    </a:lnTo>
                    <a:lnTo>
                      <a:pt x="120" y="100"/>
                    </a:lnTo>
                    <a:lnTo>
                      <a:pt x="117" y="87"/>
                    </a:lnTo>
                    <a:lnTo>
                      <a:pt x="140" y="74"/>
                    </a:lnTo>
                    <a:lnTo>
                      <a:pt x="160" y="69"/>
                    </a:lnTo>
                    <a:lnTo>
                      <a:pt x="172" y="67"/>
                    </a:lnTo>
                    <a:lnTo>
                      <a:pt x="172" y="57"/>
                    </a:lnTo>
                    <a:lnTo>
                      <a:pt x="163" y="57"/>
                    </a:lnTo>
                    <a:lnTo>
                      <a:pt x="167" y="41"/>
                    </a:lnTo>
                    <a:lnTo>
                      <a:pt x="153" y="35"/>
                    </a:lnTo>
                    <a:lnTo>
                      <a:pt x="120" y="37"/>
                    </a:lnTo>
                    <a:lnTo>
                      <a:pt x="95" y="3"/>
                    </a:lnTo>
                    <a:lnTo>
                      <a:pt x="80" y="0"/>
                    </a:lnTo>
                    <a:lnTo>
                      <a:pt x="76" y="4"/>
                    </a:lnTo>
                    <a:lnTo>
                      <a:pt x="90" y="13"/>
                    </a:lnTo>
                    <a:lnTo>
                      <a:pt x="88" y="22"/>
                    </a:lnTo>
                    <a:lnTo>
                      <a:pt x="74" y="35"/>
                    </a:lnTo>
                    <a:lnTo>
                      <a:pt x="56" y="44"/>
                    </a:lnTo>
                    <a:lnTo>
                      <a:pt x="36" y="64"/>
                    </a:lnTo>
                    <a:lnTo>
                      <a:pt x="37" y="74"/>
                    </a:lnTo>
                    <a:lnTo>
                      <a:pt x="30" y="74"/>
                    </a:lnTo>
                    <a:lnTo>
                      <a:pt x="23" y="68"/>
                    </a:lnTo>
                    <a:lnTo>
                      <a:pt x="10" y="68"/>
                    </a:lnTo>
                    <a:lnTo>
                      <a:pt x="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5" name="Freeform 584"/>
              <p:cNvSpPr/>
              <p:nvPr/>
            </p:nvSpPr>
            <p:spPr bwMode="auto">
              <a:xfrm>
                <a:off x="2414588" y="4352935"/>
                <a:ext cx="131763" cy="142875"/>
              </a:xfrm>
              <a:custGeom>
                <a:avLst/>
                <a:gdLst>
                  <a:gd name="T0" fmla="*/ 109538 w 83"/>
                  <a:gd name="T1" fmla="*/ 31750 h 90"/>
                  <a:gd name="T2" fmla="*/ 131763 w 83"/>
                  <a:gd name="T3" fmla="*/ 46038 h 90"/>
                  <a:gd name="T4" fmla="*/ 128588 w 83"/>
                  <a:gd name="T5" fmla="*/ 60325 h 90"/>
                  <a:gd name="T6" fmla="*/ 106363 w 83"/>
                  <a:gd name="T7" fmla="*/ 80963 h 90"/>
                  <a:gd name="T8" fmla="*/ 77788 w 83"/>
                  <a:gd name="T9" fmla="*/ 95250 h 90"/>
                  <a:gd name="T10" fmla="*/ 46038 w 83"/>
                  <a:gd name="T11" fmla="*/ 127000 h 90"/>
                  <a:gd name="T12" fmla="*/ 47625 w 83"/>
                  <a:gd name="T13" fmla="*/ 142875 h 90"/>
                  <a:gd name="T14" fmla="*/ 36513 w 83"/>
                  <a:gd name="T15" fmla="*/ 142875 h 90"/>
                  <a:gd name="T16" fmla="*/ 25400 w 83"/>
                  <a:gd name="T17" fmla="*/ 133350 h 90"/>
                  <a:gd name="T18" fmla="*/ 4763 w 83"/>
                  <a:gd name="T19" fmla="*/ 133350 h 90"/>
                  <a:gd name="T20" fmla="*/ 0 w 83"/>
                  <a:gd name="T21" fmla="*/ 123825 h 90"/>
                  <a:gd name="T22" fmla="*/ 3175 w 83"/>
                  <a:gd name="T23" fmla="*/ 115888 h 90"/>
                  <a:gd name="T24" fmla="*/ 14288 w 83"/>
                  <a:gd name="T25" fmla="*/ 111125 h 90"/>
                  <a:gd name="T26" fmla="*/ 26988 w 83"/>
                  <a:gd name="T27" fmla="*/ 109538 h 90"/>
                  <a:gd name="T28" fmla="*/ 28575 w 83"/>
                  <a:gd name="T29" fmla="*/ 96838 h 90"/>
                  <a:gd name="T30" fmla="*/ 26988 w 83"/>
                  <a:gd name="T31" fmla="*/ 87313 h 90"/>
                  <a:gd name="T32" fmla="*/ 20638 w 83"/>
                  <a:gd name="T33" fmla="*/ 92075 h 90"/>
                  <a:gd name="T34" fmla="*/ 11113 w 83"/>
                  <a:gd name="T35" fmla="*/ 90488 h 90"/>
                  <a:gd name="T36" fmla="*/ 3175 w 83"/>
                  <a:gd name="T37" fmla="*/ 80963 h 90"/>
                  <a:gd name="T38" fmla="*/ 3175 w 83"/>
                  <a:gd name="T39" fmla="*/ 46038 h 90"/>
                  <a:gd name="T40" fmla="*/ 12700 w 83"/>
                  <a:gd name="T41" fmla="*/ 38100 h 90"/>
                  <a:gd name="T42" fmla="*/ 12700 w 83"/>
                  <a:gd name="T43" fmla="*/ 7938 h 90"/>
                  <a:gd name="T44" fmla="*/ 23813 w 83"/>
                  <a:gd name="T45" fmla="*/ 1588 h 90"/>
                  <a:gd name="T46" fmla="*/ 34925 w 83"/>
                  <a:gd name="T47" fmla="*/ 0 h 90"/>
                  <a:gd name="T48" fmla="*/ 42863 w 83"/>
                  <a:gd name="T49" fmla="*/ 0 h 90"/>
                  <a:gd name="T50" fmla="*/ 61913 w 83"/>
                  <a:gd name="T51" fmla="*/ 11113 h 90"/>
                  <a:gd name="T52" fmla="*/ 61913 w 83"/>
                  <a:gd name="T53" fmla="*/ 23813 h 90"/>
                  <a:gd name="T54" fmla="*/ 69850 w 83"/>
                  <a:gd name="T55" fmla="*/ 30163 h 90"/>
                  <a:gd name="T56" fmla="*/ 77788 w 83"/>
                  <a:gd name="T57" fmla="*/ 25400 h 90"/>
                  <a:gd name="T58" fmla="*/ 98425 w 83"/>
                  <a:gd name="T59" fmla="*/ 25400 h 90"/>
                  <a:gd name="T60" fmla="*/ 109538 w 83"/>
                  <a:gd name="T61" fmla="*/ 31750 h 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3" h="90">
                    <a:moveTo>
                      <a:pt x="69" y="20"/>
                    </a:moveTo>
                    <a:lnTo>
                      <a:pt x="83" y="29"/>
                    </a:lnTo>
                    <a:lnTo>
                      <a:pt x="81" y="38"/>
                    </a:lnTo>
                    <a:lnTo>
                      <a:pt x="67" y="51"/>
                    </a:lnTo>
                    <a:lnTo>
                      <a:pt x="49" y="60"/>
                    </a:lnTo>
                    <a:lnTo>
                      <a:pt x="29" y="80"/>
                    </a:lnTo>
                    <a:lnTo>
                      <a:pt x="30" y="90"/>
                    </a:lnTo>
                    <a:lnTo>
                      <a:pt x="23" y="90"/>
                    </a:lnTo>
                    <a:lnTo>
                      <a:pt x="16" y="84"/>
                    </a:lnTo>
                    <a:lnTo>
                      <a:pt x="3" y="84"/>
                    </a:lnTo>
                    <a:lnTo>
                      <a:pt x="0" y="78"/>
                    </a:lnTo>
                    <a:lnTo>
                      <a:pt x="2" y="73"/>
                    </a:lnTo>
                    <a:lnTo>
                      <a:pt x="9" y="70"/>
                    </a:lnTo>
                    <a:lnTo>
                      <a:pt x="17" y="69"/>
                    </a:lnTo>
                    <a:lnTo>
                      <a:pt x="18" y="61"/>
                    </a:lnTo>
                    <a:lnTo>
                      <a:pt x="17" y="55"/>
                    </a:lnTo>
                    <a:lnTo>
                      <a:pt x="13" y="58"/>
                    </a:lnTo>
                    <a:lnTo>
                      <a:pt x="7" y="57"/>
                    </a:lnTo>
                    <a:lnTo>
                      <a:pt x="2" y="51"/>
                    </a:lnTo>
                    <a:lnTo>
                      <a:pt x="2" y="29"/>
                    </a:lnTo>
                    <a:lnTo>
                      <a:pt x="8" y="24"/>
                    </a:lnTo>
                    <a:lnTo>
                      <a:pt x="8" y="5"/>
                    </a:lnTo>
                    <a:lnTo>
                      <a:pt x="15" y="1"/>
                    </a:lnTo>
                    <a:lnTo>
                      <a:pt x="22" y="0"/>
                    </a:lnTo>
                    <a:lnTo>
                      <a:pt x="27" y="0"/>
                    </a:lnTo>
                    <a:lnTo>
                      <a:pt x="39" y="7"/>
                    </a:lnTo>
                    <a:lnTo>
                      <a:pt x="39" y="15"/>
                    </a:lnTo>
                    <a:lnTo>
                      <a:pt x="44" y="19"/>
                    </a:lnTo>
                    <a:lnTo>
                      <a:pt x="49" y="16"/>
                    </a:lnTo>
                    <a:lnTo>
                      <a:pt x="62" y="16"/>
                    </a:lnTo>
                    <a:lnTo>
                      <a:pt x="6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6" name="Freeform 585"/>
              <p:cNvSpPr/>
              <p:nvPr/>
            </p:nvSpPr>
            <p:spPr bwMode="auto">
              <a:xfrm>
                <a:off x="2138363" y="3930658"/>
                <a:ext cx="111125" cy="107950"/>
              </a:xfrm>
              <a:custGeom>
                <a:avLst/>
                <a:gdLst>
                  <a:gd name="T0" fmla="*/ 57150 w 70"/>
                  <a:gd name="T1" fmla="*/ 107950 h 68"/>
                  <a:gd name="T2" fmla="*/ 12700 w 70"/>
                  <a:gd name="T3" fmla="*/ 100013 h 68"/>
                  <a:gd name="T4" fmla="*/ 0 w 70"/>
                  <a:gd name="T5" fmla="*/ 87313 h 68"/>
                  <a:gd name="T6" fmla="*/ 9525 w 70"/>
                  <a:gd name="T7" fmla="*/ 55563 h 68"/>
                  <a:gd name="T8" fmla="*/ 44450 w 70"/>
                  <a:gd name="T9" fmla="*/ 52388 h 68"/>
                  <a:gd name="T10" fmla="*/ 53975 w 70"/>
                  <a:gd name="T11" fmla="*/ 49213 h 68"/>
                  <a:gd name="T12" fmla="*/ 53975 w 70"/>
                  <a:gd name="T13" fmla="*/ 39688 h 68"/>
                  <a:gd name="T14" fmla="*/ 34925 w 70"/>
                  <a:gd name="T15" fmla="*/ 22225 h 68"/>
                  <a:gd name="T16" fmla="*/ 44450 w 70"/>
                  <a:gd name="T17" fmla="*/ 15875 h 68"/>
                  <a:gd name="T18" fmla="*/ 44450 w 70"/>
                  <a:gd name="T19" fmla="*/ 0 h 68"/>
                  <a:gd name="T20" fmla="*/ 68263 w 70"/>
                  <a:gd name="T21" fmla="*/ 0 h 68"/>
                  <a:gd name="T22" fmla="*/ 82550 w 70"/>
                  <a:gd name="T23" fmla="*/ 6350 h 68"/>
                  <a:gd name="T24" fmla="*/ 79375 w 70"/>
                  <a:gd name="T25" fmla="*/ 44450 h 68"/>
                  <a:gd name="T26" fmla="*/ 90488 w 70"/>
                  <a:gd name="T27" fmla="*/ 52388 h 68"/>
                  <a:gd name="T28" fmla="*/ 111125 w 70"/>
                  <a:gd name="T29" fmla="*/ 61913 h 68"/>
                  <a:gd name="T30" fmla="*/ 109538 w 70"/>
                  <a:gd name="T31" fmla="*/ 61913 h 68"/>
                  <a:gd name="T32" fmla="*/ 103188 w 70"/>
                  <a:gd name="T33" fmla="*/ 71438 h 68"/>
                  <a:gd name="T34" fmla="*/ 68263 w 70"/>
                  <a:gd name="T35" fmla="*/ 95250 h 68"/>
                  <a:gd name="T36" fmla="*/ 57150 w 70"/>
                  <a:gd name="T37" fmla="*/ 107950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68">
                    <a:moveTo>
                      <a:pt x="36" y="68"/>
                    </a:moveTo>
                    <a:lnTo>
                      <a:pt x="8" y="63"/>
                    </a:lnTo>
                    <a:lnTo>
                      <a:pt x="0" y="55"/>
                    </a:lnTo>
                    <a:lnTo>
                      <a:pt x="6" y="35"/>
                    </a:lnTo>
                    <a:lnTo>
                      <a:pt x="28" y="33"/>
                    </a:lnTo>
                    <a:lnTo>
                      <a:pt x="34" y="31"/>
                    </a:lnTo>
                    <a:lnTo>
                      <a:pt x="34" y="25"/>
                    </a:lnTo>
                    <a:lnTo>
                      <a:pt x="22" y="14"/>
                    </a:lnTo>
                    <a:lnTo>
                      <a:pt x="28" y="10"/>
                    </a:lnTo>
                    <a:lnTo>
                      <a:pt x="28" y="0"/>
                    </a:lnTo>
                    <a:lnTo>
                      <a:pt x="43" y="0"/>
                    </a:lnTo>
                    <a:lnTo>
                      <a:pt x="52" y="4"/>
                    </a:lnTo>
                    <a:lnTo>
                      <a:pt x="50" y="28"/>
                    </a:lnTo>
                    <a:lnTo>
                      <a:pt x="57" y="33"/>
                    </a:lnTo>
                    <a:lnTo>
                      <a:pt x="70" y="39"/>
                    </a:lnTo>
                    <a:lnTo>
                      <a:pt x="69" y="39"/>
                    </a:lnTo>
                    <a:lnTo>
                      <a:pt x="65" y="45"/>
                    </a:lnTo>
                    <a:lnTo>
                      <a:pt x="43" y="60"/>
                    </a:lnTo>
                    <a:lnTo>
                      <a:pt x="3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7" name="Freeform 586"/>
              <p:cNvSpPr/>
              <p:nvPr/>
            </p:nvSpPr>
            <p:spPr bwMode="auto">
              <a:xfrm>
                <a:off x="2206626" y="3987809"/>
                <a:ext cx="155575" cy="74613"/>
              </a:xfrm>
              <a:custGeom>
                <a:avLst/>
                <a:gdLst>
                  <a:gd name="T0" fmla="*/ 50800 w 98"/>
                  <a:gd name="T1" fmla="*/ 66675 h 47"/>
                  <a:gd name="T2" fmla="*/ 52388 w 98"/>
                  <a:gd name="T3" fmla="*/ 71438 h 47"/>
                  <a:gd name="T4" fmla="*/ 60325 w 98"/>
                  <a:gd name="T5" fmla="*/ 74613 h 47"/>
                  <a:gd name="T6" fmla="*/ 69850 w 98"/>
                  <a:gd name="T7" fmla="*/ 68263 h 47"/>
                  <a:gd name="T8" fmla="*/ 66675 w 98"/>
                  <a:gd name="T9" fmla="*/ 53975 h 47"/>
                  <a:gd name="T10" fmla="*/ 88900 w 98"/>
                  <a:gd name="T11" fmla="*/ 42863 h 47"/>
                  <a:gd name="T12" fmla="*/ 101600 w 98"/>
                  <a:gd name="T13" fmla="*/ 42863 h 47"/>
                  <a:gd name="T14" fmla="*/ 115888 w 98"/>
                  <a:gd name="T15" fmla="*/ 26988 h 47"/>
                  <a:gd name="T16" fmla="*/ 138113 w 98"/>
                  <a:gd name="T17" fmla="*/ 23813 h 47"/>
                  <a:gd name="T18" fmla="*/ 155575 w 98"/>
                  <a:gd name="T19" fmla="*/ 22225 h 47"/>
                  <a:gd name="T20" fmla="*/ 147638 w 98"/>
                  <a:gd name="T21" fmla="*/ 15875 h 47"/>
                  <a:gd name="T22" fmla="*/ 130175 w 98"/>
                  <a:gd name="T23" fmla="*/ 0 h 47"/>
                  <a:gd name="T24" fmla="*/ 87313 w 98"/>
                  <a:gd name="T25" fmla="*/ 0 h 47"/>
                  <a:gd name="T26" fmla="*/ 42863 w 98"/>
                  <a:gd name="T27" fmla="*/ 4763 h 47"/>
                  <a:gd name="T28" fmla="*/ 41275 w 98"/>
                  <a:gd name="T29" fmla="*/ 4763 h 47"/>
                  <a:gd name="T30" fmla="*/ 34925 w 98"/>
                  <a:gd name="T31" fmla="*/ 14288 h 47"/>
                  <a:gd name="T32" fmla="*/ 0 w 98"/>
                  <a:gd name="T33" fmla="*/ 38100 h 47"/>
                  <a:gd name="T34" fmla="*/ 30163 w 98"/>
                  <a:gd name="T35" fmla="*/ 46038 h 47"/>
                  <a:gd name="T36" fmla="*/ 42863 w 98"/>
                  <a:gd name="T37" fmla="*/ 63500 h 47"/>
                  <a:gd name="T38" fmla="*/ 50800 w 98"/>
                  <a:gd name="T39" fmla="*/ 66675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8" h="47">
                    <a:moveTo>
                      <a:pt x="32" y="42"/>
                    </a:moveTo>
                    <a:lnTo>
                      <a:pt x="33" y="45"/>
                    </a:lnTo>
                    <a:lnTo>
                      <a:pt x="38" y="47"/>
                    </a:lnTo>
                    <a:lnTo>
                      <a:pt x="44" y="43"/>
                    </a:lnTo>
                    <a:lnTo>
                      <a:pt x="42" y="34"/>
                    </a:lnTo>
                    <a:lnTo>
                      <a:pt x="56" y="27"/>
                    </a:lnTo>
                    <a:lnTo>
                      <a:pt x="64" y="27"/>
                    </a:lnTo>
                    <a:lnTo>
                      <a:pt x="73" y="17"/>
                    </a:lnTo>
                    <a:lnTo>
                      <a:pt x="87" y="15"/>
                    </a:lnTo>
                    <a:lnTo>
                      <a:pt x="98" y="14"/>
                    </a:lnTo>
                    <a:lnTo>
                      <a:pt x="93" y="10"/>
                    </a:lnTo>
                    <a:lnTo>
                      <a:pt x="82" y="0"/>
                    </a:lnTo>
                    <a:lnTo>
                      <a:pt x="55" y="0"/>
                    </a:lnTo>
                    <a:lnTo>
                      <a:pt x="27" y="3"/>
                    </a:lnTo>
                    <a:lnTo>
                      <a:pt x="26" y="3"/>
                    </a:lnTo>
                    <a:lnTo>
                      <a:pt x="22" y="9"/>
                    </a:lnTo>
                    <a:lnTo>
                      <a:pt x="0" y="24"/>
                    </a:lnTo>
                    <a:lnTo>
                      <a:pt x="19" y="29"/>
                    </a:lnTo>
                    <a:lnTo>
                      <a:pt x="27" y="40"/>
                    </a:lnTo>
                    <a:lnTo>
                      <a:pt x="3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8" name="Freeform 587"/>
              <p:cNvSpPr/>
              <p:nvPr/>
            </p:nvSpPr>
            <p:spPr bwMode="auto">
              <a:xfrm>
                <a:off x="2257426" y="4010033"/>
                <a:ext cx="104775" cy="107950"/>
              </a:xfrm>
              <a:custGeom>
                <a:avLst/>
                <a:gdLst>
                  <a:gd name="T0" fmla="*/ 104775 w 66"/>
                  <a:gd name="T1" fmla="*/ 0 h 68"/>
                  <a:gd name="T2" fmla="*/ 87313 w 66"/>
                  <a:gd name="T3" fmla="*/ 1588 h 68"/>
                  <a:gd name="T4" fmla="*/ 65088 w 66"/>
                  <a:gd name="T5" fmla="*/ 4763 h 68"/>
                  <a:gd name="T6" fmla="*/ 50800 w 66"/>
                  <a:gd name="T7" fmla="*/ 20638 h 68"/>
                  <a:gd name="T8" fmla="*/ 38100 w 66"/>
                  <a:gd name="T9" fmla="*/ 20638 h 68"/>
                  <a:gd name="T10" fmla="*/ 15875 w 66"/>
                  <a:gd name="T11" fmla="*/ 31750 h 68"/>
                  <a:gd name="T12" fmla="*/ 19050 w 66"/>
                  <a:gd name="T13" fmla="*/ 46038 h 68"/>
                  <a:gd name="T14" fmla="*/ 9525 w 66"/>
                  <a:gd name="T15" fmla="*/ 52388 h 68"/>
                  <a:gd name="T16" fmla="*/ 1588 w 66"/>
                  <a:gd name="T17" fmla="*/ 49213 h 68"/>
                  <a:gd name="T18" fmla="*/ 0 w 66"/>
                  <a:gd name="T19" fmla="*/ 55563 h 68"/>
                  <a:gd name="T20" fmla="*/ 14288 w 66"/>
                  <a:gd name="T21" fmla="*/ 63500 h 68"/>
                  <a:gd name="T22" fmla="*/ 30163 w 66"/>
                  <a:gd name="T23" fmla="*/ 80963 h 68"/>
                  <a:gd name="T24" fmla="*/ 44450 w 66"/>
                  <a:gd name="T25" fmla="*/ 100013 h 68"/>
                  <a:gd name="T26" fmla="*/ 68263 w 66"/>
                  <a:gd name="T27" fmla="*/ 101600 h 68"/>
                  <a:gd name="T28" fmla="*/ 87313 w 66"/>
                  <a:gd name="T29" fmla="*/ 103188 h 68"/>
                  <a:gd name="T30" fmla="*/ 96838 w 66"/>
                  <a:gd name="T31" fmla="*/ 107950 h 68"/>
                  <a:gd name="T32" fmla="*/ 100013 w 66"/>
                  <a:gd name="T33" fmla="*/ 88900 h 68"/>
                  <a:gd name="T34" fmla="*/ 96838 w 66"/>
                  <a:gd name="T35" fmla="*/ 68263 h 68"/>
                  <a:gd name="T36" fmla="*/ 96838 w 66"/>
                  <a:gd name="T37" fmla="*/ 49213 h 68"/>
                  <a:gd name="T38" fmla="*/ 104775 w 66"/>
                  <a:gd name="T39" fmla="*/ 22225 h 68"/>
                  <a:gd name="T40" fmla="*/ 104775 w 66"/>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68">
                    <a:moveTo>
                      <a:pt x="66" y="0"/>
                    </a:moveTo>
                    <a:lnTo>
                      <a:pt x="55" y="1"/>
                    </a:lnTo>
                    <a:lnTo>
                      <a:pt x="41" y="3"/>
                    </a:lnTo>
                    <a:lnTo>
                      <a:pt x="32" y="13"/>
                    </a:lnTo>
                    <a:lnTo>
                      <a:pt x="24" y="13"/>
                    </a:lnTo>
                    <a:lnTo>
                      <a:pt x="10" y="20"/>
                    </a:lnTo>
                    <a:lnTo>
                      <a:pt x="12" y="29"/>
                    </a:lnTo>
                    <a:lnTo>
                      <a:pt x="6" y="33"/>
                    </a:lnTo>
                    <a:lnTo>
                      <a:pt x="1" y="31"/>
                    </a:lnTo>
                    <a:lnTo>
                      <a:pt x="0" y="35"/>
                    </a:lnTo>
                    <a:lnTo>
                      <a:pt x="9" y="40"/>
                    </a:lnTo>
                    <a:lnTo>
                      <a:pt x="19" y="51"/>
                    </a:lnTo>
                    <a:lnTo>
                      <a:pt x="28" y="63"/>
                    </a:lnTo>
                    <a:lnTo>
                      <a:pt x="43" y="64"/>
                    </a:lnTo>
                    <a:lnTo>
                      <a:pt x="55" y="65"/>
                    </a:lnTo>
                    <a:lnTo>
                      <a:pt x="61" y="68"/>
                    </a:lnTo>
                    <a:lnTo>
                      <a:pt x="63" y="56"/>
                    </a:lnTo>
                    <a:lnTo>
                      <a:pt x="61" y="43"/>
                    </a:lnTo>
                    <a:lnTo>
                      <a:pt x="61" y="31"/>
                    </a:lnTo>
                    <a:lnTo>
                      <a:pt x="66" y="14"/>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79" name="Freeform 588"/>
              <p:cNvSpPr/>
              <p:nvPr/>
            </p:nvSpPr>
            <p:spPr bwMode="auto">
              <a:xfrm>
                <a:off x="2195512" y="4025909"/>
                <a:ext cx="53975" cy="33338"/>
              </a:xfrm>
              <a:custGeom>
                <a:avLst/>
                <a:gdLst>
                  <a:gd name="T0" fmla="*/ 11113 w 34"/>
                  <a:gd name="T1" fmla="*/ 0 h 21"/>
                  <a:gd name="T2" fmla="*/ 41275 w 34"/>
                  <a:gd name="T3" fmla="*/ 7938 h 21"/>
                  <a:gd name="T4" fmla="*/ 53975 w 34"/>
                  <a:gd name="T5" fmla="*/ 25400 h 21"/>
                  <a:gd name="T6" fmla="*/ 53975 w 34"/>
                  <a:gd name="T7" fmla="*/ 25400 h 21"/>
                  <a:gd name="T8" fmla="*/ 47625 w 34"/>
                  <a:gd name="T9" fmla="*/ 28575 h 21"/>
                  <a:gd name="T10" fmla="*/ 38100 w 34"/>
                  <a:gd name="T11" fmla="*/ 33338 h 21"/>
                  <a:gd name="T12" fmla="*/ 0 w 34"/>
                  <a:gd name="T13" fmla="*/ 12700 h 21"/>
                  <a:gd name="T14" fmla="*/ 11113 w 34"/>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21">
                    <a:moveTo>
                      <a:pt x="7" y="0"/>
                    </a:moveTo>
                    <a:lnTo>
                      <a:pt x="26" y="5"/>
                    </a:lnTo>
                    <a:lnTo>
                      <a:pt x="34" y="16"/>
                    </a:lnTo>
                    <a:lnTo>
                      <a:pt x="30" y="18"/>
                    </a:lnTo>
                    <a:lnTo>
                      <a:pt x="24" y="21"/>
                    </a:lnTo>
                    <a:lnTo>
                      <a:pt x="0" y="8"/>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0" name="Freeform 589"/>
              <p:cNvSpPr/>
              <p:nvPr/>
            </p:nvSpPr>
            <p:spPr bwMode="auto">
              <a:xfrm>
                <a:off x="2301876" y="4110046"/>
                <a:ext cx="80963" cy="63500"/>
              </a:xfrm>
              <a:custGeom>
                <a:avLst/>
                <a:gdLst>
                  <a:gd name="T0" fmla="*/ 0 w 51"/>
                  <a:gd name="T1" fmla="*/ 0 h 40"/>
                  <a:gd name="T2" fmla="*/ 23813 w 51"/>
                  <a:gd name="T3" fmla="*/ 1588 h 40"/>
                  <a:gd name="T4" fmla="*/ 42863 w 51"/>
                  <a:gd name="T5" fmla="*/ 3175 h 40"/>
                  <a:gd name="T6" fmla="*/ 52388 w 51"/>
                  <a:gd name="T7" fmla="*/ 7938 h 40"/>
                  <a:gd name="T8" fmla="*/ 80963 w 51"/>
                  <a:gd name="T9" fmla="*/ 30163 h 40"/>
                  <a:gd name="T10" fmla="*/ 80963 w 51"/>
                  <a:gd name="T11" fmla="*/ 39688 h 40"/>
                  <a:gd name="T12" fmla="*/ 73025 w 51"/>
                  <a:gd name="T13" fmla="*/ 50800 h 40"/>
                  <a:gd name="T14" fmla="*/ 74613 w 51"/>
                  <a:gd name="T15" fmla="*/ 61913 h 40"/>
                  <a:gd name="T16" fmla="*/ 65088 w 51"/>
                  <a:gd name="T17" fmla="*/ 63500 h 40"/>
                  <a:gd name="T18" fmla="*/ 46038 w 51"/>
                  <a:gd name="T19" fmla="*/ 46038 h 40"/>
                  <a:gd name="T20" fmla="*/ 36513 w 51"/>
                  <a:gd name="T21" fmla="*/ 30163 h 40"/>
                  <a:gd name="T22" fmla="*/ 23813 w 51"/>
                  <a:gd name="T23" fmla="*/ 23813 h 40"/>
                  <a:gd name="T24" fmla="*/ 19050 w 51"/>
                  <a:gd name="T25" fmla="*/ 26988 h 40"/>
                  <a:gd name="T26" fmla="*/ 0 w 51"/>
                  <a:gd name="T27" fmla="*/ 15875 h 40"/>
                  <a:gd name="T28" fmla="*/ 0 w 51"/>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40">
                    <a:moveTo>
                      <a:pt x="0" y="0"/>
                    </a:moveTo>
                    <a:lnTo>
                      <a:pt x="15" y="1"/>
                    </a:lnTo>
                    <a:lnTo>
                      <a:pt x="27" y="2"/>
                    </a:lnTo>
                    <a:lnTo>
                      <a:pt x="33" y="5"/>
                    </a:lnTo>
                    <a:lnTo>
                      <a:pt x="51" y="19"/>
                    </a:lnTo>
                    <a:lnTo>
                      <a:pt x="51" y="25"/>
                    </a:lnTo>
                    <a:lnTo>
                      <a:pt x="46" y="32"/>
                    </a:lnTo>
                    <a:lnTo>
                      <a:pt x="47" y="39"/>
                    </a:lnTo>
                    <a:lnTo>
                      <a:pt x="41" y="40"/>
                    </a:lnTo>
                    <a:lnTo>
                      <a:pt x="29" y="29"/>
                    </a:lnTo>
                    <a:lnTo>
                      <a:pt x="23" y="19"/>
                    </a:lnTo>
                    <a:lnTo>
                      <a:pt x="15" y="15"/>
                    </a:lnTo>
                    <a:lnTo>
                      <a:pt x="12" y="17"/>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1" name="Freeform 590"/>
              <p:cNvSpPr/>
              <p:nvPr/>
            </p:nvSpPr>
            <p:spPr bwMode="auto">
              <a:xfrm>
                <a:off x="2374901" y="4149734"/>
                <a:ext cx="138113" cy="55563"/>
              </a:xfrm>
              <a:custGeom>
                <a:avLst/>
                <a:gdLst>
                  <a:gd name="T0" fmla="*/ 138113 w 87"/>
                  <a:gd name="T1" fmla="*/ 34925 h 35"/>
                  <a:gd name="T2" fmla="*/ 130175 w 87"/>
                  <a:gd name="T3" fmla="*/ 46038 h 35"/>
                  <a:gd name="T4" fmla="*/ 115888 w 87"/>
                  <a:gd name="T5" fmla="*/ 49213 h 35"/>
                  <a:gd name="T6" fmla="*/ 104775 w 87"/>
                  <a:gd name="T7" fmla="*/ 38100 h 35"/>
                  <a:gd name="T8" fmla="*/ 98425 w 87"/>
                  <a:gd name="T9" fmla="*/ 20638 h 35"/>
                  <a:gd name="T10" fmla="*/ 85725 w 87"/>
                  <a:gd name="T11" fmla="*/ 14288 h 35"/>
                  <a:gd name="T12" fmla="*/ 71438 w 87"/>
                  <a:gd name="T13" fmla="*/ 19050 h 35"/>
                  <a:gd name="T14" fmla="*/ 60325 w 87"/>
                  <a:gd name="T15" fmla="*/ 22225 h 35"/>
                  <a:gd name="T16" fmla="*/ 58738 w 87"/>
                  <a:gd name="T17" fmla="*/ 30163 h 35"/>
                  <a:gd name="T18" fmla="*/ 63500 w 87"/>
                  <a:gd name="T19" fmla="*/ 41275 h 35"/>
                  <a:gd name="T20" fmla="*/ 44450 w 87"/>
                  <a:gd name="T21" fmla="*/ 55563 h 35"/>
                  <a:gd name="T22" fmla="*/ 36513 w 87"/>
                  <a:gd name="T23" fmla="*/ 46038 h 35"/>
                  <a:gd name="T24" fmla="*/ 22225 w 87"/>
                  <a:gd name="T25" fmla="*/ 41275 h 35"/>
                  <a:gd name="T26" fmla="*/ 22225 w 87"/>
                  <a:gd name="T27" fmla="*/ 33338 h 35"/>
                  <a:gd name="T28" fmla="*/ 1588 w 87"/>
                  <a:gd name="T29" fmla="*/ 22225 h 35"/>
                  <a:gd name="T30" fmla="*/ 0 w 87"/>
                  <a:gd name="T31" fmla="*/ 11113 h 35"/>
                  <a:gd name="T32" fmla="*/ 7938 w 87"/>
                  <a:gd name="T33" fmla="*/ 0 h 35"/>
                  <a:gd name="T34" fmla="*/ 28575 w 87"/>
                  <a:gd name="T35" fmla="*/ 14288 h 35"/>
                  <a:gd name="T36" fmla="*/ 38100 w 87"/>
                  <a:gd name="T37" fmla="*/ 15875 h 35"/>
                  <a:gd name="T38" fmla="*/ 58738 w 87"/>
                  <a:gd name="T39" fmla="*/ 6350 h 35"/>
                  <a:gd name="T40" fmla="*/ 73025 w 87"/>
                  <a:gd name="T41" fmla="*/ 0 h 35"/>
                  <a:gd name="T42" fmla="*/ 90488 w 87"/>
                  <a:gd name="T43" fmla="*/ 1588 h 35"/>
                  <a:gd name="T44" fmla="*/ 109538 w 87"/>
                  <a:gd name="T45" fmla="*/ 14288 h 35"/>
                  <a:gd name="T46" fmla="*/ 123825 w 87"/>
                  <a:gd name="T47" fmla="*/ 28575 h 35"/>
                  <a:gd name="T48" fmla="*/ 138113 w 87"/>
                  <a:gd name="T49" fmla="*/ 34925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35">
                    <a:moveTo>
                      <a:pt x="87" y="22"/>
                    </a:moveTo>
                    <a:lnTo>
                      <a:pt x="82" y="29"/>
                    </a:lnTo>
                    <a:lnTo>
                      <a:pt x="73" y="31"/>
                    </a:lnTo>
                    <a:lnTo>
                      <a:pt x="66" y="24"/>
                    </a:lnTo>
                    <a:lnTo>
                      <a:pt x="62" y="13"/>
                    </a:lnTo>
                    <a:lnTo>
                      <a:pt x="54" y="9"/>
                    </a:lnTo>
                    <a:lnTo>
                      <a:pt x="45" y="12"/>
                    </a:lnTo>
                    <a:lnTo>
                      <a:pt x="38" y="14"/>
                    </a:lnTo>
                    <a:lnTo>
                      <a:pt x="37" y="19"/>
                    </a:lnTo>
                    <a:lnTo>
                      <a:pt x="40" y="26"/>
                    </a:lnTo>
                    <a:lnTo>
                      <a:pt x="28" y="35"/>
                    </a:lnTo>
                    <a:lnTo>
                      <a:pt x="23" y="29"/>
                    </a:lnTo>
                    <a:lnTo>
                      <a:pt x="14" y="26"/>
                    </a:lnTo>
                    <a:lnTo>
                      <a:pt x="14" y="21"/>
                    </a:lnTo>
                    <a:lnTo>
                      <a:pt x="1" y="14"/>
                    </a:lnTo>
                    <a:lnTo>
                      <a:pt x="0" y="7"/>
                    </a:lnTo>
                    <a:lnTo>
                      <a:pt x="5" y="0"/>
                    </a:lnTo>
                    <a:lnTo>
                      <a:pt x="18" y="9"/>
                    </a:lnTo>
                    <a:lnTo>
                      <a:pt x="24" y="10"/>
                    </a:lnTo>
                    <a:lnTo>
                      <a:pt x="37" y="4"/>
                    </a:lnTo>
                    <a:lnTo>
                      <a:pt x="46" y="0"/>
                    </a:lnTo>
                    <a:lnTo>
                      <a:pt x="57" y="1"/>
                    </a:lnTo>
                    <a:lnTo>
                      <a:pt x="69" y="9"/>
                    </a:lnTo>
                    <a:lnTo>
                      <a:pt x="78" y="18"/>
                    </a:lnTo>
                    <a:lnTo>
                      <a:pt x="8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2" name="Freeform 591"/>
              <p:cNvSpPr/>
              <p:nvPr/>
            </p:nvSpPr>
            <p:spPr bwMode="auto">
              <a:xfrm>
                <a:off x="2457450" y="4076708"/>
                <a:ext cx="292100" cy="392114"/>
              </a:xfrm>
              <a:custGeom>
                <a:avLst/>
                <a:gdLst>
                  <a:gd name="T0" fmla="*/ 204788 w 184"/>
                  <a:gd name="T1" fmla="*/ 392113 h 247"/>
                  <a:gd name="T2" fmla="*/ 188913 w 184"/>
                  <a:gd name="T3" fmla="*/ 357188 h 247"/>
                  <a:gd name="T4" fmla="*/ 96838 w 184"/>
                  <a:gd name="T5" fmla="*/ 306388 h 247"/>
                  <a:gd name="T6" fmla="*/ 66675 w 184"/>
                  <a:gd name="T7" fmla="*/ 307975 h 247"/>
                  <a:gd name="T8" fmla="*/ 34925 w 184"/>
                  <a:gd name="T9" fmla="*/ 301625 h 247"/>
                  <a:gd name="T10" fmla="*/ 19050 w 184"/>
                  <a:gd name="T11" fmla="*/ 300038 h 247"/>
                  <a:gd name="T12" fmla="*/ 0 w 184"/>
                  <a:gd name="T13" fmla="*/ 276225 h 247"/>
                  <a:gd name="T14" fmla="*/ 12700 w 184"/>
                  <a:gd name="T15" fmla="*/ 238125 h 247"/>
                  <a:gd name="T16" fmla="*/ 33338 w 184"/>
                  <a:gd name="T17" fmla="*/ 227013 h 247"/>
                  <a:gd name="T18" fmla="*/ 42863 w 184"/>
                  <a:gd name="T19" fmla="*/ 206375 h 247"/>
                  <a:gd name="T20" fmla="*/ 36513 w 184"/>
                  <a:gd name="T21" fmla="*/ 166688 h 247"/>
                  <a:gd name="T22" fmla="*/ 33338 w 184"/>
                  <a:gd name="T23" fmla="*/ 122238 h 247"/>
                  <a:gd name="T24" fmla="*/ 55563 w 184"/>
                  <a:gd name="T25" fmla="*/ 107950 h 247"/>
                  <a:gd name="T26" fmla="*/ 58738 w 184"/>
                  <a:gd name="T27" fmla="*/ 87313 h 247"/>
                  <a:gd name="T28" fmla="*/ 73025 w 184"/>
                  <a:gd name="T29" fmla="*/ 60325 h 247"/>
                  <a:gd name="T30" fmla="*/ 87313 w 184"/>
                  <a:gd name="T31" fmla="*/ 41275 h 247"/>
                  <a:gd name="T32" fmla="*/ 109538 w 184"/>
                  <a:gd name="T33" fmla="*/ 34925 h 247"/>
                  <a:gd name="T34" fmla="*/ 160338 w 184"/>
                  <a:gd name="T35" fmla="*/ 12700 h 247"/>
                  <a:gd name="T36" fmla="*/ 180975 w 184"/>
                  <a:gd name="T37" fmla="*/ 0 h 247"/>
                  <a:gd name="T38" fmla="*/ 188913 w 184"/>
                  <a:gd name="T39" fmla="*/ 12700 h 247"/>
                  <a:gd name="T40" fmla="*/ 147638 w 184"/>
                  <a:gd name="T41" fmla="*/ 41275 h 247"/>
                  <a:gd name="T42" fmla="*/ 144463 w 184"/>
                  <a:gd name="T43" fmla="*/ 85725 h 247"/>
                  <a:gd name="T44" fmla="*/ 152400 w 184"/>
                  <a:gd name="T45" fmla="*/ 111125 h 247"/>
                  <a:gd name="T46" fmla="*/ 220663 w 184"/>
                  <a:gd name="T47" fmla="*/ 138113 h 247"/>
                  <a:gd name="T48" fmla="*/ 261938 w 184"/>
                  <a:gd name="T49" fmla="*/ 150813 h 247"/>
                  <a:gd name="T50" fmla="*/ 269875 w 184"/>
                  <a:gd name="T51" fmla="*/ 187325 h 247"/>
                  <a:gd name="T52" fmla="*/ 277813 w 184"/>
                  <a:gd name="T53" fmla="*/ 219075 h 247"/>
                  <a:gd name="T54" fmla="*/ 284163 w 184"/>
                  <a:gd name="T55" fmla="*/ 239713 h 247"/>
                  <a:gd name="T56" fmla="*/ 290513 w 184"/>
                  <a:gd name="T57" fmla="*/ 276225 h 247"/>
                  <a:gd name="T58" fmla="*/ 258763 w 184"/>
                  <a:gd name="T59" fmla="*/ 257175 h 247"/>
                  <a:gd name="T60" fmla="*/ 217488 w 184"/>
                  <a:gd name="T61" fmla="*/ 269875 h 247"/>
                  <a:gd name="T62" fmla="*/ 228600 w 184"/>
                  <a:gd name="T63" fmla="*/ 293688 h 247"/>
                  <a:gd name="T64" fmla="*/ 220663 w 184"/>
                  <a:gd name="T65" fmla="*/ 320675 h 247"/>
                  <a:gd name="T66" fmla="*/ 219075 w 184"/>
                  <a:gd name="T67" fmla="*/ 392113 h 2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4" h="246">
                    <a:moveTo>
                      <a:pt x="138" y="247"/>
                    </a:moveTo>
                    <a:lnTo>
                      <a:pt x="129" y="247"/>
                    </a:lnTo>
                    <a:lnTo>
                      <a:pt x="133" y="231"/>
                    </a:lnTo>
                    <a:lnTo>
                      <a:pt x="119" y="225"/>
                    </a:lnTo>
                    <a:lnTo>
                      <a:pt x="86" y="227"/>
                    </a:lnTo>
                    <a:lnTo>
                      <a:pt x="61" y="193"/>
                    </a:lnTo>
                    <a:lnTo>
                      <a:pt x="46" y="190"/>
                    </a:lnTo>
                    <a:lnTo>
                      <a:pt x="42" y="194"/>
                    </a:lnTo>
                    <a:lnTo>
                      <a:pt x="35" y="190"/>
                    </a:lnTo>
                    <a:lnTo>
                      <a:pt x="22" y="190"/>
                    </a:lnTo>
                    <a:lnTo>
                      <a:pt x="17" y="193"/>
                    </a:lnTo>
                    <a:lnTo>
                      <a:pt x="12" y="189"/>
                    </a:lnTo>
                    <a:lnTo>
                      <a:pt x="12" y="181"/>
                    </a:lnTo>
                    <a:lnTo>
                      <a:pt x="0" y="174"/>
                    </a:lnTo>
                    <a:lnTo>
                      <a:pt x="2" y="160"/>
                    </a:lnTo>
                    <a:lnTo>
                      <a:pt x="8" y="150"/>
                    </a:lnTo>
                    <a:lnTo>
                      <a:pt x="17" y="148"/>
                    </a:lnTo>
                    <a:lnTo>
                      <a:pt x="21" y="143"/>
                    </a:lnTo>
                    <a:lnTo>
                      <a:pt x="21" y="138"/>
                    </a:lnTo>
                    <a:lnTo>
                      <a:pt x="27" y="130"/>
                    </a:lnTo>
                    <a:lnTo>
                      <a:pt x="26" y="120"/>
                    </a:lnTo>
                    <a:lnTo>
                      <a:pt x="23" y="105"/>
                    </a:lnTo>
                    <a:lnTo>
                      <a:pt x="23" y="88"/>
                    </a:lnTo>
                    <a:lnTo>
                      <a:pt x="21" y="77"/>
                    </a:lnTo>
                    <a:lnTo>
                      <a:pt x="30" y="75"/>
                    </a:lnTo>
                    <a:lnTo>
                      <a:pt x="35" y="68"/>
                    </a:lnTo>
                    <a:lnTo>
                      <a:pt x="38" y="63"/>
                    </a:lnTo>
                    <a:lnTo>
                      <a:pt x="37" y="55"/>
                    </a:lnTo>
                    <a:lnTo>
                      <a:pt x="46" y="46"/>
                    </a:lnTo>
                    <a:lnTo>
                      <a:pt x="46" y="38"/>
                    </a:lnTo>
                    <a:lnTo>
                      <a:pt x="54" y="36"/>
                    </a:lnTo>
                    <a:lnTo>
                      <a:pt x="55" y="26"/>
                    </a:lnTo>
                    <a:lnTo>
                      <a:pt x="61" y="19"/>
                    </a:lnTo>
                    <a:lnTo>
                      <a:pt x="69" y="22"/>
                    </a:lnTo>
                    <a:lnTo>
                      <a:pt x="73" y="18"/>
                    </a:lnTo>
                    <a:lnTo>
                      <a:pt x="101" y="8"/>
                    </a:lnTo>
                    <a:lnTo>
                      <a:pt x="103" y="0"/>
                    </a:lnTo>
                    <a:lnTo>
                      <a:pt x="114" y="0"/>
                    </a:lnTo>
                    <a:lnTo>
                      <a:pt x="120" y="3"/>
                    </a:lnTo>
                    <a:lnTo>
                      <a:pt x="119" y="8"/>
                    </a:lnTo>
                    <a:lnTo>
                      <a:pt x="109" y="9"/>
                    </a:lnTo>
                    <a:lnTo>
                      <a:pt x="93" y="26"/>
                    </a:lnTo>
                    <a:lnTo>
                      <a:pt x="86" y="49"/>
                    </a:lnTo>
                    <a:lnTo>
                      <a:pt x="91" y="54"/>
                    </a:lnTo>
                    <a:lnTo>
                      <a:pt x="100" y="64"/>
                    </a:lnTo>
                    <a:lnTo>
                      <a:pt x="96" y="70"/>
                    </a:lnTo>
                    <a:lnTo>
                      <a:pt x="103" y="81"/>
                    </a:lnTo>
                    <a:lnTo>
                      <a:pt x="139" y="87"/>
                    </a:lnTo>
                    <a:lnTo>
                      <a:pt x="144" y="93"/>
                    </a:lnTo>
                    <a:lnTo>
                      <a:pt x="165" y="95"/>
                    </a:lnTo>
                    <a:lnTo>
                      <a:pt x="172" y="101"/>
                    </a:lnTo>
                    <a:lnTo>
                      <a:pt x="170" y="118"/>
                    </a:lnTo>
                    <a:lnTo>
                      <a:pt x="167" y="124"/>
                    </a:lnTo>
                    <a:lnTo>
                      <a:pt x="175" y="138"/>
                    </a:lnTo>
                    <a:lnTo>
                      <a:pt x="171" y="148"/>
                    </a:lnTo>
                    <a:lnTo>
                      <a:pt x="179" y="151"/>
                    </a:lnTo>
                    <a:lnTo>
                      <a:pt x="184" y="160"/>
                    </a:lnTo>
                    <a:lnTo>
                      <a:pt x="183" y="174"/>
                    </a:lnTo>
                    <a:lnTo>
                      <a:pt x="174" y="170"/>
                    </a:lnTo>
                    <a:lnTo>
                      <a:pt x="163" y="162"/>
                    </a:lnTo>
                    <a:lnTo>
                      <a:pt x="138" y="165"/>
                    </a:lnTo>
                    <a:lnTo>
                      <a:pt x="137" y="170"/>
                    </a:lnTo>
                    <a:lnTo>
                      <a:pt x="148" y="179"/>
                    </a:lnTo>
                    <a:lnTo>
                      <a:pt x="144" y="185"/>
                    </a:lnTo>
                    <a:lnTo>
                      <a:pt x="138" y="185"/>
                    </a:lnTo>
                    <a:lnTo>
                      <a:pt x="139" y="202"/>
                    </a:lnTo>
                    <a:lnTo>
                      <a:pt x="146" y="207"/>
                    </a:lnTo>
                    <a:lnTo>
                      <a:pt x="138"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3" name="Freeform 592"/>
              <p:cNvSpPr/>
              <p:nvPr/>
            </p:nvSpPr>
            <p:spPr bwMode="auto">
              <a:xfrm>
                <a:off x="2593975" y="4083058"/>
                <a:ext cx="328613" cy="279401"/>
              </a:xfrm>
              <a:custGeom>
                <a:avLst/>
                <a:gdLst>
                  <a:gd name="T0" fmla="*/ 155575 w 207"/>
                  <a:gd name="T1" fmla="*/ 247650 h 176"/>
                  <a:gd name="T2" fmla="*/ 134938 w 207"/>
                  <a:gd name="T3" fmla="*/ 228600 h 176"/>
                  <a:gd name="T4" fmla="*/ 128588 w 207"/>
                  <a:gd name="T5" fmla="*/ 190500 h 176"/>
                  <a:gd name="T6" fmla="*/ 136525 w 207"/>
                  <a:gd name="T7" fmla="*/ 153988 h 176"/>
                  <a:gd name="T8" fmla="*/ 92075 w 207"/>
                  <a:gd name="T9" fmla="*/ 141288 h 176"/>
                  <a:gd name="T10" fmla="*/ 26988 w 207"/>
                  <a:gd name="T11" fmla="*/ 122238 h 176"/>
                  <a:gd name="T12" fmla="*/ 22225 w 207"/>
                  <a:gd name="T13" fmla="*/ 95250 h 176"/>
                  <a:gd name="T14" fmla="*/ 0 w 207"/>
                  <a:gd name="T15" fmla="*/ 71438 h 176"/>
                  <a:gd name="T16" fmla="*/ 36513 w 207"/>
                  <a:gd name="T17" fmla="*/ 7938 h 176"/>
                  <a:gd name="T18" fmla="*/ 36513 w 207"/>
                  <a:gd name="T19" fmla="*/ 15875 h 176"/>
                  <a:gd name="T20" fmla="*/ 36513 w 207"/>
                  <a:gd name="T21" fmla="*/ 38100 h 176"/>
                  <a:gd name="T22" fmla="*/ 36513 w 207"/>
                  <a:gd name="T23" fmla="*/ 74613 h 176"/>
                  <a:gd name="T24" fmla="*/ 52388 w 207"/>
                  <a:gd name="T25" fmla="*/ 52388 h 176"/>
                  <a:gd name="T26" fmla="*/ 50800 w 207"/>
                  <a:gd name="T27" fmla="*/ 23813 h 176"/>
                  <a:gd name="T28" fmla="*/ 74613 w 207"/>
                  <a:gd name="T29" fmla="*/ 0 h 176"/>
                  <a:gd name="T30" fmla="*/ 90488 w 207"/>
                  <a:gd name="T31" fmla="*/ 9525 h 176"/>
                  <a:gd name="T32" fmla="*/ 119063 w 207"/>
                  <a:gd name="T33" fmla="*/ 17463 h 176"/>
                  <a:gd name="T34" fmla="*/ 176213 w 207"/>
                  <a:gd name="T35" fmla="*/ 38100 h 176"/>
                  <a:gd name="T36" fmla="*/ 201613 w 207"/>
                  <a:gd name="T37" fmla="*/ 49213 h 176"/>
                  <a:gd name="T38" fmla="*/ 230188 w 207"/>
                  <a:gd name="T39" fmla="*/ 31750 h 176"/>
                  <a:gd name="T40" fmla="*/ 257175 w 207"/>
                  <a:gd name="T41" fmla="*/ 34925 h 176"/>
                  <a:gd name="T42" fmla="*/ 287338 w 207"/>
                  <a:gd name="T43" fmla="*/ 53975 h 176"/>
                  <a:gd name="T44" fmla="*/ 314325 w 207"/>
                  <a:gd name="T45" fmla="*/ 79375 h 176"/>
                  <a:gd name="T46" fmla="*/ 327025 w 207"/>
                  <a:gd name="T47" fmla="*/ 104775 h 176"/>
                  <a:gd name="T48" fmla="*/ 311150 w 207"/>
                  <a:gd name="T49" fmla="*/ 123825 h 176"/>
                  <a:gd name="T50" fmla="*/ 317500 w 207"/>
                  <a:gd name="T51" fmla="*/ 133350 h 176"/>
                  <a:gd name="T52" fmla="*/ 301625 w 207"/>
                  <a:gd name="T53" fmla="*/ 149225 h 176"/>
                  <a:gd name="T54" fmla="*/ 304800 w 207"/>
                  <a:gd name="T55" fmla="*/ 168275 h 176"/>
                  <a:gd name="T56" fmla="*/ 261938 w 207"/>
                  <a:gd name="T57" fmla="*/ 206375 h 176"/>
                  <a:gd name="T58" fmla="*/ 217488 w 207"/>
                  <a:gd name="T59" fmla="*/ 190500 h 176"/>
                  <a:gd name="T60" fmla="*/ 223838 w 207"/>
                  <a:gd name="T61" fmla="*/ 207963 h 176"/>
                  <a:gd name="T62" fmla="*/ 239713 w 207"/>
                  <a:gd name="T63" fmla="*/ 236538 h 176"/>
                  <a:gd name="T64" fmla="*/ 242888 w 207"/>
                  <a:gd name="T65" fmla="*/ 254000 h 176"/>
                  <a:gd name="T66" fmla="*/ 177800 w 207"/>
                  <a:gd name="T67" fmla="*/ 279400 h 1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6" h="176">
                    <a:moveTo>
                      <a:pt x="97" y="170"/>
                    </a:moveTo>
                    <a:lnTo>
                      <a:pt x="98" y="156"/>
                    </a:lnTo>
                    <a:lnTo>
                      <a:pt x="93" y="147"/>
                    </a:lnTo>
                    <a:lnTo>
                      <a:pt x="85" y="144"/>
                    </a:lnTo>
                    <a:lnTo>
                      <a:pt x="89" y="134"/>
                    </a:lnTo>
                    <a:lnTo>
                      <a:pt x="81" y="120"/>
                    </a:lnTo>
                    <a:lnTo>
                      <a:pt x="84" y="114"/>
                    </a:lnTo>
                    <a:lnTo>
                      <a:pt x="86" y="97"/>
                    </a:lnTo>
                    <a:lnTo>
                      <a:pt x="79" y="91"/>
                    </a:lnTo>
                    <a:lnTo>
                      <a:pt x="58" y="89"/>
                    </a:lnTo>
                    <a:lnTo>
                      <a:pt x="53" y="83"/>
                    </a:lnTo>
                    <a:lnTo>
                      <a:pt x="17" y="77"/>
                    </a:lnTo>
                    <a:lnTo>
                      <a:pt x="10" y="66"/>
                    </a:lnTo>
                    <a:lnTo>
                      <a:pt x="14" y="60"/>
                    </a:lnTo>
                    <a:lnTo>
                      <a:pt x="5" y="50"/>
                    </a:lnTo>
                    <a:lnTo>
                      <a:pt x="0" y="45"/>
                    </a:lnTo>
                    <a:lnTo>
                      <a:pt x="7" y="22"/>
                    </a:lnTo>
                    <a:lnTo>
                      <a:pt x="23" y="5"/>
                    </a:lnTo>
                    <a:lnTo>
                      <a:pt x="33" y="4"/>
                    </a:lnTo>
                    <a:lnTo>
                      <a:pt x="23" y="10"/>
                    </a:lnTo>
                    <a:lnTo>
                      <a:pt x="21" y="18"/>
                    </a:lnTo>
                    <a:lnTo>
                      <a:pt x="23" y="24"/>
                    </a:lnTo>
                    <a:lnTo>
                      <a:pt x="19" y="34"/>
                    </a:lnTo>
                    <a:lnTo>
                      <a:pt x="23" y="47"/>
                    </a:lnTo>
                    <a:lnTo>
                      <a:pt x="33" y="43"/>
                    </a:lnTo>
                    <a:lnTo>
                      <a:pt x="33" y="33"/>
                    </a:lnTo>
                    <a:lnTo>
                      <a:pt x="29" y="23"/>
                    </a:lnTo>
                    <a:lnTo>
                      <a:pt x="32" y="15"/>
                    </a:lnTo>
                    <a:lnTo>
                      <a:pt x="49" y="10"/>
                    </a:lnTo>
                    <a:lnTo>
                      <a:pt x="47" y="0"/>
                    </a:lnTo>
                    <a:lnTo>
                      <a:pt x="53" y="1"/>
                    </a:lnTo>
                    <a:lnTo>
                      <a:pt x="57" y="6"/>
                    </a:lnTo>
                    <a:lnTo>
                      <a:pt x="63" y="6"/>
                    </a:lnTo>
                    <a:lnTo>
                      <a:pt x="75" y="11"/>
                    </a:lnTo>
                    <a:lnTo>
                      <a:pt x="75" y="20"/>
                    </a:lnTo>
                    <a:lnTo>
                      <a:pt x="111" y="24"/>
                    </a:lnTo>
                    <a:lnTo>
                      <a:pt x="117" y="28"/>
                    </a:lnTo>
                    <a:lnTo>
                      <a:pt x="127" y="31"/>
                    </a:lnTo>
                    <a:lnTo>
                      <a:pt x="135" y="28"/>
                    </a:lnTo>
                    <a:lnTo>
                      <a:pt x="145" y="20"/>
                    </a:lnTo>
                    <a:lnTo>
                      <a:pt x="151" y="19"/>
                    </a:lnTo>
                    <a:lnTo>
                      <a:pt x="162" y="22"/>
                    </a:lnTo>
                    <a:lnTo>
                      <a:pt x="170" y="34"/>
                    </a:lnTo>
                    <a:lnTo>
                      <a:pt x="181" y="34"/>
                    </a:lnTo>
                    <a:lnTo>
                      <a:pt x="193" y="42"/>
                    </a:lnTo>
                    <a:lnTo>
                      <a:pt x="198" y="50"/>
                    </a:lnTo>
                    <a:lnTo>
                      <a:pt x="207" y="56"/>
                    </a:lnTo>
                    <a:lnTo>
                      <a:pt x="206" y="66"/>
                    </a:lnTo>
                    <a:lnTo>
                      <a:pt x="197" y="70"/>
                    </a:lnTo>
                    <a:lnTo>
                      <a:pt x="196" y="78"/>
                    </a:lnTo>
                    <a:lnTo>
                      <a:pt x="201" y="80"/>
                    </a:lnTo>
                    <a:lnTo>
                      <a:pt x="200" y="84"/>
                    </a:lnTo>
                    <a:lnTo>
                      <a:pt x="190" y="87"/>
                    </a:lnTo>
                    <a:lnTo>
                      <a:pt x="190" y="94"/>
                    </a:lnTo>
                    <a:lnTo>
                      <a:pt x="190" y="103"/>
                    </a:lnTo>
                    <a:lnTo>
                      <a:pt x="192" y="106"/>
                    </a:lnTo>
                    <a:lnTo>
                      <a:pt x="188" y="121"/>
                    </a:lnTo>
                    <a:lnTo>
                      <a:pt x="165" y="130"/>
                    </a:lnTo>
                    <a:lnTo>
                      <a:pt x="148" y="120"/>
                    </a:lnTo>
                    <a:lnTo>
                      <a:pt x="137" y="120"/>
                    </a:lnTo>
                    <a:lnTo>
                      <a:pt x="136" y="129"/>
                    </a:lnTo>
                    <a:lnTo>
                      <a:pt x="141" y="131"/>
                    </a:lnTo>
                    <a:lnTo>
                      <a:pt x="140" y="151"/>
                    </a:lnTo>
                    <a:lnTo>
                      <a:pt x="151" y="149"/>
                    </a:lnTo>
                    <a:lnTo>
                      <a:pt x="154" y="152"/>
                    </a:lnTo>
                    <a:lnTo>
                      <a:pt x="153" y="160"/>
                    </a:lnTo>
                    <a:lnTo>
                      <a:pt x="123" y="174"/>
                    </a:lnTo>
                    <a:lnTo>
                      <a:pt x="112" y="176"/>
                    </a:lnTo>
                    <a:lnTo>
                      <a:pt x="97"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4" name="Freeform 593"/>
              <p:cNvSpPr/>
              <p:nvPr/>
            </p:nvSpPr>
            <p:spPr bwMode="auto">
              <a:xfrm>
                <a:off x="2895600" y="4171959"/>
                <a:ext cx="98425" cy="177800"/>
              </a:xfrm>
              <a:custGeom>
                <a:avLst/>
                <a:gdLst>
                  <a:gd name="T0" fmla="*/ 26988 w 62"/>
                  <a:gd name="T1" fmla="*/ 0 h 112"/>
                  <a:gd name="T2" fmla="*/ 25400 w 62"/>
                  <a:gd name="T3" fmla="*/ 15875 h 112"/>
                  <a:gd name="T4" fmla="*/ 11113 w 62"/>
                  <a:gd name="T5" fmla="*/ 22225 h 112"/>
                  <a:gd name="T6" fmla="*/ 9525 w 62"/>
                  <a:gd name="T7" fmla="*/ 34925 h 112"/>
                  <a:gd name="T8" fmla="*/ 17463 w 62"/>
                  <a:gd name="T9" fmla="*/ 38100 h 112"/>
                  <a:gd name="T10" fmla="*/ 15875 w 62"/>
                  <a:gd name="T11" fmla="*/ 44450 h 112"/>
                  <a:gd name="T12" fmla="*/ 0 w 62"/>
                  <a:gd name="T13" fmla="*/ 49213 h 112"/>
                  <a:gd name="T14" fmla="*/ 0 w 62"/>
                  <a:gd name="T15" fmla="*/ 60325 h 112"/>
                  <a:gd name="T16" fmla="*/ 0 w 62"/>
                  <a:gd name="T17" fmla="*/ 74613 h 112"/>
                  <a:gd name="T18" fmla="*/ 3175 w 62"/>
                  <a:gd name="T19" fmla="*/ 79375 h 112"/>
                  <a:gd name="T20" fmla="*/ 12700 w 62"/>
                  <a:gd name="T21" fmla="*/ 80963 h 112"/>
                  <a:gd name="T22" fmla="*/ 31750 w 62"/>
                  <a:gd name="T23" fmla="*/ 96838 h 112"/>
                  <a:gd name="T24" fmla="*/ 33338 w 62"/>
                  <a:gd name="T25" fmla="*/ 115888 h 112"/>
                  <a:gd name="T26" fmla="*/ 26988 w 62"/>
                  <a:gd name="T27" fmla="*/ 133350 h 112"/>
                  <a:gd name="T28" fmla="*/ 26988 w 62"/>
                  <a:gd name="T29" fmla="*/ 160338 h 112"/>
                  <a:gd name="T30" fmla="*/ 41275 w 62"/>
                  <a:gd name="T31" fmla="*/ 174625 h 112"/>
                  <a:gd name="T32" fmla="*/ 60325 w 62"/>
                  <a:gd name="T33" fmla="*/ 177800 h 112"/>
                  <a:gd name="T34" fmla="*/ 74613 w 62"/>
                  <a:gd name="T35" fmla="*/ 177800 h 112"/>
                  <a:gd name="T36" fmla="*/ 82550 w 62"/>
                  <a:gd name="T37" fmla="*/ 166688 h 112"/>
                  <a:gd name="T38" fmla="*/ 96838 w 62"/>
                  <a:gd name="T39" fmla="*/ 161925 h 112"/>
                  <a:gd name="T40" fmla="*/ 98425 w 62"/>
                  <a:gd name="T41" fmla="*/ 153988 h 112"/>
                  <a:gd name="T42" fmla="*/ 98425 w 62"/>
                  <a:gd name="T43" fmla="*/ 131763 h 112"/>
                  <a:gd name="T44" fmla="*/ 77788 w 62"/>
                  <a:gd name="T45" fmla="*/ 122238 h 112"/>
                  <a:gd name="T46" fmla="*/ 77788 w 62"/>
                  <a:gd name="T47" fmla="*/ 101600 h 112"/>
                  <a:gd name="T48" fmla="*/ 92075 w 62"/>
                  <a:gd name="T49" fmla="*/ 87313 h 112"/>
                  <a:gd name="T50" fmla="*/ 93663 w 62"/>
                  <a:gd name="T51" fmla="*/ 65088 h 112"/>
                  <a:gd name="T52" fmla="*/ 88900 w 62"/>
                  <a:gd name="T53" fmla="*/ 52388 h 112"/>
                  <a:gd name="T54" fmla="*/ 84138 w 62"/>
                  <a:gd name="T55" fmla="*/ 41275 h 112"/>
                  <a:gd name="T56" fmla="*/ 69850 w 62"/>
                  <a:gd name="T57" fmla="*/ 38100 h 112"/>
                  <a:gd name="T58" fmla="*/ 60325 w 62"/>
                  <a:gd name="T59" fmla="*/ 19050 h 112"/>
                  <a:gd name="T60" fmla="*/ 46038 w 62"/>
                  <a:gd name="T61" fmla="*/ 7938 h 112"/>
                  <a:gd name="T62" fmla="*/ 26988 w 62"/>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2" h="112">
                    <a:moveTo>
                      <a:pt x="17" y="0"/>
                    </a:moveTo>
                    <a:lnTo>
                      <a:pt x="16" y="10"/>
                    </a:lnTo>
                    <a:lnTo>
                      <a:pt x="7" y="14"/>
                    </a:lnTo>
                    <a:lnTo>
                      <a:pt x="6" y="22"/>
                    </a:lnTo>
                    <a:lnTo>
                      <a:pt x="11" y="24"/>
                    </a:lnTo>
                    <a:lnTo>
                      <a:pt x="10" y="28"/>
                    </a:lnTo>
                    <a:lnTo>
                      <a:pt x="0" y="31"/>
                    </a:lnTo>
                    <a:lnTo>
                      <a:pt x="0" y="38"/>
                    </a:lnTo>
                    <a:lnTo>
                      <a:pt x="0" y="47"/>
                    </a:lnTo>
                    <a:lnTo>
                      <a:pt x="2" y="50"/>
                    </a:lnTo>
                    <a:lnTo>
                      <a:pt x="8" y="51"/>
                    </a:lnTo>
                    <a:lnTo>
                      <a:pt x="20" y="61"/>
                    </a:lnTo>
                    <a:lnTo>
                      <a:pt x="21" y="73"/>
                    </a:lnTo>
                    <a:lnTo>
                      <a:pt x="17" y="84"/>
                    </a:lnTo>
                    <a:lnTo>
                      <a:pt x="17" y="101"/>
                    </a:lnTo>
                    <a:lnTo>
                      <a:pt x="26" y="110"/>
                    </a:lnTo>
                    <a:lnTo>
                      <a:pt x="38" y="112"/>
                    </a:lnTo>
                    <a:lnTo>
                      <a:pt x="47" y="112"/>
                    </a:lnTo>
                    <a:lnTo>
                      <a:pt x="52" y="105"/>
                    </a:lnTo>
                    <a:lnTo>
                      <a:pt x="61" y="102"/>
                    </a:lnTo>
                    <a:lnTo>
                      <a:pt x="62" y="97"/>
                    </a:lnTo>
                    <a:lnTo>
                      <a:pt x="62" y="83"/>
                    </a:lnTo>
                    <a:lnTo>
                      <a:pt x="49" y="77"/>
                    </a:lnTo>
                    <a:lnTo>
                      <a:pt x="49" y="64"/>
                    </a:lnTo>
                    <a:lnTo>
                      <a:pt x="58" y="55"/>
                    </a:lnTo>
                    <a:lnTo>
                      <a:pt x="59" y="41"/>
                    </a:lnTo>
                    <a:lnTo>
                      <a:pt x="56" y="33"/>
                    </a:lnTo>
                    <a:lnTo>
                      <a:pt x="53" y="26"/>
                    </a:lnTo>
                    <a:lnTo>
                      <a:pt x="44" y="24"/>
                    </a:lnTo>
                    <a:lnTo>
                      <a:pt x="38" y="12"/>
                    </a:lnTo>
                    <a:lnTo>
                      <a:pt x="29" y="5"/>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5" name="Freeform 594"/>
              <p:cNvSpPr/>
              <p:nvPr/>
            </p:nvSpPr>
            <p:spPr bwMode="auto">
              <a:xfrm>
                <a:off x="2579687" y="4251334"/>
                <a:ext cx="960437" cy="990601"/>
              </a:xfrm>
              <a:custGeom>
                <a:avLst/>
                <a:gdLst>
                  <a:gd name="T0" fmla="*/ 347663 w 605"/>
                  <a:gd name="T1" fmla="*/ 17463 h 624"/>
                  <a:gd name="T2" fmla="*/ 342900 w 605"/>
                  <a:gd name="T3" fmla="*/ 80963 h 624"/>
                  <a:gd name="T4" fmla="*/ 390525 w 605"/>
                  <a:gd name="T5" fmla="*/ 98425 h 624"/>
                  <a:gd name="T6" fmla="*/ 414338 w 605"/>
                  <a:gd name="T7" fmla="*/ 74613 h 624"/>
                  <a:gd name="T8" fmla="*/ 446088 w 605"/>
                  <a:gd name="T9" fmla="*/ 68263 h 624"/>
                  <a:gd name="T10" fmla="*/ 488950 w 605"/>
                  <a:gd name="T11" fmla="*/ 74613 h 624"/>
                  <a:gd name="T12" fmla="*/ 541338 w 605"/>
                  <a:gd name="T13" fmla="*/ 39688 h 624"/>
                  <a:gd name="T14" fmla="*/ 561975 w 605"/>
                  <a:gd name="T15" fmla="*/ 42863 h 624"/>
                  <a:gd name="T16" fmla="*/ 593725 w 605"/>
                  <a:gd name="T17" fmla="*/ 87313 h 624"/>
                  <a:gd name="T18" fmla="*/ 571500 w 605"/>
                  <a:gd name="T19" fmla="*/ 119063 h 624"/>
                  <a:gd name="T20" fmla="*/ 603250 w 605"/>
                  <a:gd name="T21" fmla="*/ 131763 h 624"/>
                  <a:gd name="T22" fmla="*/ 615950 w 605"/>
                  <a:gd name="T23" fmla="*/ 155575 h 624"/>
                  <a:gd name="T24" fmla="*/ 608013 w 605"/>
                  <a:gd name="T25" fmla="*/ 174625 h 624"/>
                  <a:gd name="T26" fmla="*/ 661988 w 605"/>
                  <a:gd name="T27" fmla="*/ 146050 h 624"/>
                  <a:gd name="T28" fmla="*/ 723900 w 605"/>
                  <a:gd name="T29" fmla="*/ 171450 h 624"/>
                  <a:gd name="T30" fmla="*/ 733425 w 605"/>
                  <a:gd name="T31" fmla="*/ 188913 h 624"/>
                  <a:gd name="T32" fmla="*/ 817563 w 605"/>
                  <a:gd name="T33" fmla="*/ 193675 h 624"/>
                  <a:gd name="T34" fmla="*/ 900113 w 605"/>
                  <a:gd name="T35" fmla="*/ 242888 h 624"/>
                  <a:gd name="T36" fmla="*/ 960438 w 605"/>
                  <a:gd name="T37" fmla="*/ 339725 h 624"/>
                  <a:gd name="T38" fmla="*/ 931863 w 605"/>
                  <a:gd name="T39" fmla="*/ 384175 h 624"/>
                  <a:gd name="T40" fmla="*/ 900113 w 605"/>
                  <a:gd name="T41" fmla="*/ 417513 h 624"/>
                  <a:gd name="T42" fmla="*/ 862013 w 605"/>
                  <a:gd name="T43" fmla="*/ 454025 h 624"/>
                  <a:gd name="T44" fmla="*/ 857250 w 605"/>
                  <a:gd name="T45" fmla="*/ 533400 h 624"/>
                  <a:gd name="T46" fmla="*/ 836613 w 605"/>
                  <a:gd name="T47" fmla="*/ 596900 h 624"/>
                  <a:gd name="T48" fmla="*/ 827088 w 605"/>
                  <a:gd name="T49" fmla="*/ 638175 h 624"/>
                  <a:gd name="T50" fmla="*/ 792163 w 605"/>
                  <a:gd name="T51" fmla="*/ 690563 h 624"/>
                  <a:gd name="T52" fmla="*/ 762000 w 605"/>
                  <a:gd name="T53" fmla="*/ 704850 h 624"/>
                  <a:gd name="T54" fmla="*/ 717550 w 605"/>
                  <a:gd name="T55" fmla="*/ 712788 h 624"/>
                  <a:gd name="T56" fmla="*/ 679450 w 605"/>
                  <a:gd name="T57" fmla="*/ 728663 h 624"/>
                  <a:gd name="T58" fmla="*/ 650875 w 605"/>
                  <a:gd name="T59" fmla="*/ 755650 h 624"/>
                  <a:gd name="T60" fmla="*/ 622300 w 605"/>
                  <a:gd name="T61" fmla="*/ 804863 h 624"/>
                  <a:gd name="T62" fmla="*/ 604838 w 605"/>
                  <a:gd name="T63" fmla="*/ 866775 h 624"/>
                  <a:gd name="T64" fmla="*/ 581025 w 605"/>
                  <a:gd name="T65" fmla="*/ 900113 h 624"/>
                  <a:gd name="T66" fmla="*/ 544513 w 605"/>
                  <a:gd name="T67" fmla="*/ 946150 h 624"/>
                  <a:gd name="T68" fmla="*/ 569913 w 605"/>
                  <a:gd name="T69" fmla="*/ 903288 h 624"/>
                  <a:gd name="T70" fmla="*/ 539750 w 605"/>
                  <a:gd name="T71" fmla="*/ 931863 h 624"/>
                  <a:gd name="T72" fmla="*/ 538163 w 605"/>
                  <a:gd name="T73" fmla="*/ 966788 h 624"/>
                  <a:gd name="T74" fmla="*/ 493713 w 605"/>
                  <a:gd name="T75" fmla="*/ 965200 h 624"/>
                  <a:gd name="T76" fmla="*/ 463550 w 605"/>
                  <a:gd name="T77" fmla="*/ 930275 h 624"/>
                  <a:gd name="T78" fmla="*/ 414338 w 605"/>
                  <a:gd name="T79" fmla="*/ 908050 h 624"/>
                  <a:gd name="T80" fmla="*/ 422275 w 605"/>
                  <a:gd name="T81" fmla="*/ 874713 h 624"/>
                  <a:gd name="T82" fmla="*/ 488950 w 605"/>
                  <a:gd name="T83" fmla="*/ 814388 h 624"/>
                  <a:gd name="T84" fmla="*/ 471488 w 605"/>
                  <a:gd name="T85" fmla="*/ 777875 h 624"/>
                  <a:gd name="T86" fmla="*/ 477838 w 605"/>
                  <a:gd name="T87" fmla="*/ 731838 h 624"/>
                  <a:gd name="T88" fmla="*/ 446088 w 605"/>
                  <a:gd name="T89" fmla="*/ 706438 h 624"/>
                  <a:gd name="T90" fmla="*/ 392113 w 605"/>
                  <a:gd name="T91" fmla="*/ 623888 h 624"/>
                  <a:gd name="T92" fmla="*/ 385763 w 605"/>
                  <a:gd name="T93" fmla="*/ 557213 h 624"/>
                  <a:gd name="T94" fmla="*/ 320675 w 605"/>
                  <a:gd name="T95" fmla="*/ 522288 h 624"/>
                  <a:gd name="T96" fmla="*/ 244475 w 605"/>
                  <a:gd name="T97" fmla="*/ 430213 h 624"/>
                  <a:gd name="T98" fmla="*/ 212725 w 605"/>
                  <a:gd name="T99" fmla="*/ 379413 h 624"/>
                  <a:gd name="T100" fmla="*/ 150813 w 605"/>
                  <a:gd name="T101" fmla="*/ 398463 h 624"/>
                  <a:gd name="T102" fmla="*/ 82550 w 605"/>
                  <a:gd name="T103" fmla="*/ 368300 h 624"/>
                  <a:gd name="T104" fmla="*/ 15875 w 605"/>
                  <a:gd name="T105" fmla="*/ 352425 h 624"/>
                  <a:gd name="T106" fmla="*/ 14288 w 605"/>
                  <a:gd name="T107" fmla="*/ 285750 h 624"/>
                  <a:gd name="T108" fmla="*/ 77788 w 605"/>
                  <a:gd name="T109" fmla="*/ 236538 h 624"/>
                  <a:gd name="T110" fmla="*/ 109538 w 605"/>
                  <a:gd name="T111" fmla="*/ 153988 h 624"/>
                  <a:gd name="T112" fmla="*/ 106363 w 605"/>
                  <a:gd name="T113" fmla="*/ 119063 h 624"/>
                  <a:gd name="T114" fmla="*/ 96838 w 605"/>
                  <a:gd name="T115" fmla="*/ 87313 h 624"/>
                  <a:gd name="T116" fmla="*/ 168275 w 605"/>
                  <a:gd name="T117" fmla="*/ 101600 h 624"/>
                  <a:gd name="T118" fmla="*/ 257175 w 605"/>
                  <a:gd name="T119" fmla="*/ 85725 h 624"/>
                  <a:gd name="T120" fmla="*/ 236538 w 605"/>
                  <a:gd name="T121" fmla="*/ 71438 h 624"/>
                  <a:gd name="T122" fmla="*/ 231775 w 605"/>
                  <a:gd name="T123" fmla="*/ 22225 h 624"/>
                  <a:gd name="T124" fmla="*/ 312738 w 605"/>
                  <a:gd name="T125" fmla="*/ 23813 h 6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05" h="624">
                    <a:moveTo>
                      <a:pt x="201" y="0"/>
                    </a:moveTo>
                    <a:lnTo>
                      <a:pt x="207" y="1"/>
                    </a:lnTo>
                    <a:lnTo>
                      <a:pt x="219" y="11"/>
                    </a:lnTo>
                    <a:lnTo>
                      <a:pt x="220" y="23"/>
                    </a:lnTo>
                    <a:lnTo>
                      <a:pt x="216" y="34"/>
                    </a:lnTo>
                    <a:lnTo>
                      <a:pt x="216" y="51"/>
                    </a:lnTo>
                    <a:lnTo>
                      <a:pt x="225" y="60"/>
                    </a:lnTo>
                    <a:lnTo>
                      <a:pt x="237" y="62"/>
                    </a:lnTo>
                    <a:lnTo>
                      <a:pt x="246" y="62"/>
                    </a:lnTo>
                    <a:lnTo>
                      <a:pt x="251" y="55"/>
                    </a:lnTo>
                    <a:lnTo>
                      <a:pt x="260" y="52"/>
                    </a:lnTo>
                    <a:lnTo>
                      <a:pt x="261" y="47"/>
                    </a:lnTo>
                    <a:lnTo>
                      <a:pt x="275" y="48"/>
                    </a:lnTo>
                    <a:lnTo>
                      <a:pt x="278" y="42"/>
                    </a:lnTo>
                    <a:lnTo>
                      <a:pt x="281" y="43"/>
                    </a:lnTo>
                    <a:lnTo>
                      <a:pt x="285" y="46"/>
                    </a:lnTo>
                    <a:lnTo>
                      <a:pt x="301" y="45"/>
                    </a:lnTo>
                    <a:lnTo>
                      <a:pt x="308" y="47"/>
                    </a:lnTo>
                    <a:lnTo>
                      <a:pt x="327" y="50"/>
                    </a:lnTo>
                    <a:lnTo>
                      <a:pt x="334" y="41"/>
                    </a:lnTo>
                    <a:lnTo>
                      <a:pt x="341" y="25"/>
                    </a:lnTo>
                    <a:lnTo>
                      <a:pt x="345" y="13"/>
                    </a:lnTo>
                    <a:lnTo>
                      <a:pt x="348" y="15"/>
                    </a:lnTo>
                    <a:lnTo>
                      <a:pt x="354" y="27"/>
                    </a:lnTo>
                    <a:lnTo>
                      <a:pt x="359" y="42"/>
                    </a:lnTo>
                    <a:lnTo>
                      <a:pt x="367" y="48"/>
                    </a:lnTo>
                    <a:lnTo>
                      <a:pt x="374" y="55"/>
                    </a:lnTo>
                    <a:lnTo>
                      <a:pt x="372" y="68"/>
                    </a:lnTo>
                    <a:lnTo>
                      <a:pt x="366" y="70"/>
                    </a:lnTo>
                    <a:lnTo>
                      <a:pt x="360" y="75"/>
                    </a:lnTo>
                    <a:lnTo>
                      <a:pt x="366" y="78"/>
                    </a:lnTo>
                    <a:lnTo>
                      <a:pt x="374" y="78"/>
                    </a:lnTo>
                    <a:lnTo>
                      <a:pt x="380" y="83"/>
                    </a:lnTo>
                    <a:lnTo>
                      <a:pt x="386" y="84"/>
                    </a:lnTo>
                    <a:lnTo>
                      <a:pt x="395" y="87"/>
                    </a:lnTo>
                    <a:lnTo>
                      <a:pt x="388" y="98"/>
                    </a:lnTo>
                    <a:lnTo>
                      <a:pt x="376" y="105"/>
                    </a:lnTo>
                    <a:lnTo>
                      <a:pt x="376" y="110"/>
                    </a:lnTo>
                    <a:lnTo>
                      <a:pt x="383" y="110"/>
                    </a:lnTo>
                    <a:lnTo>
                      <a:pt x="397" y="97"/>
                    </a:lnTo>
                    <a:lnTo>
                      <a:pt x="401" y="91"/>
                    </a:lnTo>
                    <a:lnTo>
                      <a:pt x="417" y="92"/>
                    </a:lnTo>
                    <a:lnTo>
                      <a:pt x="433" y="101"/>
                    </a:lnTo>
                    <a:lnTo>
                      <a:pt x="447" y="100"/>
                    </a:lnTo>
                    <a:lnTo>
                      <a:pt x="456" y="108"/>
                    </a:lnTo>
                    <a:lnTo>
                      <a:pt x="448" y="120"/>
                    </a:lnTo>
                    <a:lnTo>
                      <a:pt x="453" y="126"/>
                    </a:lnTo>
                    <a:lnTo>
                      <a:pt x="462" y="119"/>
                    </a:lnTo>
                    <a:lnTo>
                      <a:pt x="471" y="117"/>
                    </a:lnTo>
                    <a:lnTo>
                      <a:pt x="497" y="124"/>
                    </a:lnTo>
                    <a:lnTo>
                      <a:pt x="515" y="122"/>
                    </a:lnTo>
                    <a:lnTo>
                      <a:pt x="527" y="130"/>
                    </a:lnTo>
                    <a:lnTo>
                      <a:pt x="544" y="135"/>
                    </a:lnTo>
                    <a:lnTo>
                      <a:pt x="567" y="153"/>
                    </a:lnTo>
                    <a:lnTo>
                      <a:pt x="601" y="162"/>
                    </a:lnTo>
                    <a:lnTo>
                      <a:pt x="605" y="175"/>
                    </a:lnTo>
                    <a:lnTo>
                      <a:pt x="605" y="214"/>
                    </a:lnTo>
                    <a:lnTo>
                      <a:pt x="596" y="226"/>
                    </a:lnTo>
                    <a:lnTo>
                      <a:pt x="592" y="235"/>
                    </a:lnTo>
                    <a:lnTo>
                      <a:pt x="587" y="242"/>
                    </a:lnTo>
                    <a:lnTo>
                      <a:pt x="576" y="246"/>
                    </a:lnTo>
                    <a:lnTo>
                      <a:pt x="572" y="249"/>
                    </a:lnTo>
                    <a:lnTo>
                      <a:pt x="567" y="263"/>
                    </a:lnTo>
                    <a:lnTo>
                      <a:pt x="562" y="273"/>
                    </a:lnTo>
                    <a:lnTo>
                      <a:pt x="545" y="282"/>
                    </a:lnTo>
                    <a:lnTo>
                      <a:pt x="543" y="286"/>
                    </a:lnTo>
                    <a:lnTo>
                      <a:pt x="540" y="311"/>
                    </a:lnTo>
                    <a:lnTo>
                      <a:pt x="544" y="323"/>
                    </a:lnTo>
                    <a:lnTo>
                      <a:pt x="540" y="336"/>
                    </a:lnTo>
                    <a:lnTo>
                      <a:pt x="543" y="354"/>
                    </a:lnTo>
                    <a:lnTo>
                      <a:pt x="531" y="360"/>
                    </a:lnTo>
                    <a:lnTo>
                      <a:pt x="527" y="376"/>
                    </a:lnTo>
                    <a:lnTo>
                      <a:pt x="526" y="387"/>
                    </a:lnTo>
                    <a:lnTo>
                      <a:pt x="522" y="392"/>
                    </a:lnTo>
                    <a:lnTo>
                      <a:pt x="521" y="402"/>
                    </a:lnTo>
                    <a:lnTo>
                      <a:pt x="512" y="415"/>
                    </a:lnTo>
                    <a:lnTo>
                      <a:pt x="510" y="433"/>
                    </a:lnTo>
                    <a:lnTo>
                      <a:pt x="499" y="435"/>
                    </a:lnTo>
                    <a:lnTo>
                      <a:pt x="497" y="443"/>
                    </a:lnTo>
                    <a:lnTo>
                      <a:pt x="487" y="447"/>
                    </a:lnTo>
                    <a:lnTo>
                      <a:pt x="480" y="444"/>
                    </a:lnTo>
                    <a:lnTo>
                      <a:pt x="474" y="448"/>
                    </a:lnTo>
                    <a:lnTo>
                      <a:pt x="462" y="449"/>
                    </a:lnTo>
                    <a:lnTo>
                      <a:pt x="452" y="449"/>
                    </a:lnTo>
                    <a:lnTo>
                      <a:pt x="446" y="458"/>
                    </a:lnTo>
                    <a:lnTo>
                      <a:pt x="438" y="461"/>
                    </a:lnTo>
                    <a:lnTo>
                      <a:pt x="428" y="459"/>
                    </a:lnTo>
                    <a:lnTo>
                      <a:pt x="415" y="470"/>
                    </a:lnTo>
                    <a:lnTo>
                      <a:pt x="415" y="474"/>
                    </a:lnTo>
                    <a:lnTo>
                      <a:pt x="410" y="476"/>
                    </a:lnTo>
                    <a:lnTo>
                      <a:pt x="403" y="484"/>
                    </a:lnTo>
                    <a:lnTo>
                      <a:pt x="395" y="486"/>
                    </a:lnTo>
                    <a:lnTo>
                      <a:pt x="392" y="507"/>
                    </a:lnTo>
                    <a:lnTo>
                      <a:pt x="395" y="516"/>
                    </a:lnTo>
                    <a:lnTo>
                      <a:pt x="392" y="532"/>
                    </a:lnTo>
                    <a:lnTo>
                      <a:pt x="381" y="546"/>
                    </a:lnTo>
                    <a:lnTo>
                      <a:pt x="373" y="548"/>
                    </a:lnTo>
                    <a:lnTo>
                      <a:pt x="369" y="556"/>
                    </a:lnTo>
                    <a:lnTo>
                      <a:pt x="366" y="567"/>
                    </a:lnTo>
                    <a:lnTo>
                      <a:pt x="354" y="590"/>
                    </a:lnTo>
                    <a:lnTo>
                      <a:pt x="344" y="600"/>
                    </a:lnTo>
                    <a:lnTo>
                      <a:pt x="343" y="596"/>
                    </a:lnTo>
                    <a:lnTo>
                      <a:pt x="353" y="587"/>
                    </a:lnTo>
                    <a:lnTo>
                      <a:pt x="354" y="581"/>
                    </a:lnTo>
                    <a:lnTo>
                      <a:pt x="359" y="569"/>
                    </a:lnTo>
                    <a:lnTo>
                      <a:pt x="355" y="567"/>
                    </a:lnTo>
                    <a:lnTo>
                      <a:pt x="344" y="579"/>
                    </a:lnTo>
                    <a:lnTo>
                      <a:pt x="340" y="587"/>
                    </a:lnTo>
                    <a:lnTo>
                      <a:pt x="334" y="596"/>
                    </a:lnTo>
                    <a:lnTo>
                      <a:pt x="339" y="604"/>
                    </a:lnTo>
                    <a:lnTo>
                      <a:pt x="339" y="609"/>
                    </a:lnTo>
                    <a:lnTo>
                      <a:pt x="322" y="624"/>
                    </a:lnTo>
                    <a:lnTo>
                      <a:pt x="321" y="616"/>
                    </a:lnTo>
                    <a:lnTo>
                      <a:pt x="311" y="608"/>
                    </a:lnTo>
                    <a:lnTo>
                      <a:pt x="306" y="600"/>
                    </a:lnTo>
                    <a:lnTo>
                      <a:pt x="295" y="595"/>
                    </a:lnTo>
                    <a:lnTo>
                      <a:pt x="292" y="586"/>
                    </a:lnTo>
                    <a:lnTo>
                      <a:pt x="285" y="583"/>
                    </a:lnTo>
                    <a:lnTo>
                      <a:pt x="266" y="581"/>
                    </a:lnTo>
                    <a:lnTo>
                      <a:pt x="261" y="572"/>
                    </a:lnTo>
                    <a:lnTo>
                      <a:pt x="253" y="567"/>
                    </a:lnTo>
                    <a:lnTo>
                      <a:pt x="264" y="556"/>
                    </a:lnTo>
                    <a:lnTo>
                      <a:pt x="266" y="551"/>
                    </a:lnTo>
                    <a:lnTo>
                      <a:pt x="279" y="539"/>
                    </a:lnTo>
                    <a:lnTo>
                      <a:pt x="289" y="530"/>
                    </a:lnTo>
                    <a:lnTo>
                      <a:pt x="308" y="513"/>
                    </a:lnTo>
                    <a:lnTo>
                      <a:pt x="311" y="509"/>
                    </a:lnTo>
                    <a:lnTo>
                      <a:pt x="303" y="491"/>
                    </a:lnTo>
                    <a:lnTo>
                      <a:pt x="297" y="490"/>
                    </a:lnTo>
                    <a:lnTo>
                      <a:pt x="298" y="480"/>
                    </a:lnTo>
                    <a:lnTo>
                      <a:pt x="302" y="474"/>
                    </a:lnTo>
                    <a:lnTo>
                      <a:pt x="301" y="461"/>
                    </a:lnTo>
                    <a:lnTo>
                      <a:pt x="292" y="457"/>
                    </a:lnTo>
                    <a:lnTo>
                      <a:pt x="283" y="461"/>
                    </a:lnTo>
                    <a:lnTo>
                      <a:pt x="281" y="445"/>
                    </a:lnTo>
                    <a:lnTo>
                      <a:pt x="261" y="436"/>
                    </a:lnTo>
                    <a:lnTo>
                      <a:pt x="250" y="430"/>
                    </a:lnTo>
                    <a:lnTo>
                      <a:pt x="247" y="393"/>
                    </a:lnTo>
                    <a:lnTo>
                      <a:pt x="248" y="373"/>
                    </a:lnTo>
                    <a:lnTo>
                      <a:pt x="242" y="362"/>
                    </a:lnTo>
                    <a:lnTo>
                      <a:pt x="243" y="351"/>
                    </a:lnTo>
                    <a:lnTo>
                      <a:pt x="237" y="347"/>
                    </a:lnTo>
                    <a:lnTo>
                      <a:pt x="236" y="334"/>
                    </a:lnTo>
                    <a:lnTo>
                      <a:pt x="202" y="329"/>
                    </a:lnTo>
                    <a:lnTo>
                      <a:pt x="201" y="292"/>
                    </a:lnTo>
                    <a:lnTo>
                      <a:pt x="186" y="288"/>
                    </a:lnTo>
                    <a:lnTo>
                      <a:pt x="154" y="271"/>
                    </a:lnTo>
                    <a:lnTo>
                      <a:pt x="142" y="269"/>
                    </a:lnTo>
                    <a:lnTo>
                      <a:pt x="135" y="264"/>
                    </a:lnTo>
                    <a:lnTo>
                      <a:pt x="134" y="239"/>
                    </a:lnTo>
                    <a:lnTo>
                      <a:pt x="121" y="231"/>
                    </a:lnTo>
                    <a:lnTo>
                      <a:pt x="103" y="236"/>
                    </a:lnTo>
                    <a:lnTo>
                      <a:pt x="95" y="251"/>
                    </a:lnTo>
                    <a:lnTo>
                      <a:pt x="67" y="255"/>
                    </a:lnTo>
                    <a:lnTo>
                      <a:pt x="53" y="251"/>
                    </a:lnTo>
                    <a:lnTo>
                      <a:pt x="52" y="232"/>
                    </a:lnTo>
                    <a:lnTo>
                      <a:pt x="48" y="228"/>
                    </a:lnTo>
                    <a:lnTo>
                      <a:pt x="19" y="231"/>
                    </a:lnTo>
                    <a:lnTo>
                      <a:pt x="10" y="222"/>
                    </a:lnTo>
                    <a:lnTo>
                      <a:pt x="9" y="213"/>
                    </a:lnTo>
                    <a:lnTo>
                      <a:pt x="0" y="193"/>
                    </a:lnTo>
                    <a:lnTo>
                      <a:pt x="9" y="180"/>
                    </a:lnTo>
                    <a:lnTo>
                      <a:pt x="6" y="167"/>
                    </a:lnTo>
                    <a:lnTo>
                      <a:pt x="29" y="154"/>
                    </a:lnTo>
                    <a:lnTo>
                      <a:pt x="49" y="149"/>
                    </a:lnTo>
                    <a:lnTo>
                      <a:pt x="61" y="147"/>
                    </a:lnTo>
                    <a:lnTo>
                      <a:pt x="61" y="137"/>
                    </a:lnTo>
                    <a:lnTo>
                      <a:pt x="69" y="97"/>
                    </a:lnTo>
                    <a:lnTo>
                      <a:pt x="62" y="92"/>
                    </a:lnTo>
                    <a:lnTo>
                      <a:pt x="61" y="75"/>
                    </a:lnTo>
                    <a:lnTo>
                      <a:pt x="67" y="75"/>
                    </a:lnTo>
                    <a:lnTo>
                      <a:pt x="71" y="69"/>
                    </a:lnTo>
                    <a:lnTo>
                      <a:pt x="60" y="60"/>
                    </a:lnTo>
                    <a:lnTo>
                      <a:pt x="61" y="55"/>
                    </a:lnTo>
                    <a:lnTo>
                      <a:pt x="86" y="52"/>
                    </a:lnTo>
                    <a:lnTo>
                      <a:pt x="97" y="60"/>
                    </a:lnTo>
                    <a:lnTo>
                      <a:pt x="106" y="64"/>
                    </a:lnTo>
                    <a:lnTo>
                      <a:pt x="121" y="70"/>
                    </a:lnTo>
                    <a:lnTo>
                      <a:pt x="132" y="68"/>
                    </a:lnTo>
                    <a:lnTo>
                      <a:pt x="162" y="54"/>
                    </a:lnTo>
                    <a:lnTo>
                      <a:pt x="163" y="46"/>
                    </a:lnTo>
                    <a:lnTo>
                      <a:pt x="160" y="43"/>
                    </a:lnTo>
                    <a:lnTo>
                      <a:pt x="149" y="45"/>
                    </a:lnTo>
                    <a:lnTo>
                      <a:pt x="150" y="25"/>
                    </a:lnTo>
                    <a:lnTo>
                      <a:pt x="145" y="23"/>
                    </a:lnTo>
                    <a:lnTo>
                      <a:pt x="146" y="14"/>
                    </a:lnTo>
                    <a:lnTo>
                      <a:pt x="157" y="14"/>
                    </a:lnTo>
                    <a:lnTo>
                      <a:pt x="174" y="24"/>
                    </a:lnTo>
                    <a:lnTo>
                      <a:pt x="197" y="15"/>
                    </a:lnTo>
                    <a:lnTo>
                      <a:pt x="2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6" name="Freeform 595"/>
              <p:cNvSpPr/>
              <p:nvPr/>
            </p:nvSpPr>
            <p:spPr bwMode="auto">
              <a:xfrm>
                <a:off x="2957513" y="5151448"/>
                <a:ext cx="133350" cy="139700"/>
              </a:xfrm>
              <a:custGeom>
                <a:avLst/>
                <a:gdLst>
                  <a:gd name="T0" fmla="*/ 133350 w 84"/>
                  <a:gd name="T1" fmla="*/ 90488 h 88"/>
                  <a:gd name="T2" fmla="*/ 131763 w 84"/>
                  <a:gd name="T3" fmla="*/ 96838 h 88"/>
                  <a:gd name="T4" fmla="*/ 117475 w 84"/>
                  <a:gd name="T5" fmla="*/ 114300 h 88"/>
                  <a:gd name="T6" fmla="*/ 117475 w 84"/>
                  <a:gd name="T7" fmla="*/ 120650 h 88"/>
                  <a:gd name="T8" fmla="*/ 101600 w 84"/>
                  <a:gd name="T9" fmla="*/ 139700 h 88"/>
                  <a:gd name="T10" fmla="*/ 80963 w 84"/>
                  <a:gd name="T11" fmla="*/ 139700 h 88"/>
                  <a:gd name="T12" fmla="*/ 60325 w 84"/>
                  <a:gd name="T13" fmla="*/ 134938 h 88"/>
                  <a:gd name="T14" fmla="*/ 41275 w 84"/>
                  <a:gd name="T15" fmla="*/ 125413 h 88"/>
                  <a:gd name="T16" fmla="*/ 26988 w 84"/>
                  <a:gd name="T17" fmla="*/ 127000 h 88"/>
                  <a:gd name="T18" fmla="*/ 12700 w 84"/>
                  <a:gd name="T19" fmla="*/ 112713 h 88"/>
                  <a:gd name="T20" fmla="*/ 1588 w 84"/>
                  <a:gd name="T21" fmla="*/ 114300 h 88"/>
                  <a:gd name="T22" fmla="*/ 0 w 84"/>
                  <a:gd name="T23" fmla="*/ 95250 h 88"/>
                  <a:gd name="T24" fmla="*/ 9525 w 84"/>
                  <a:gd name="T25" fmla="*/ 84138 h 88"/>
                  <a:gd name="T26" fmla="*/ 12700 w 84"/>
                  <a:gd name="T27" fmla="*/ 31750 h 88"/>
                  <a:gd name="T28" fmla="*/ 14288 w 84"/>
                  <a:gd name="T29" fmla="*/ 19050 h 88"/>
                  <a:gd name="T30" fmla="*/ 23813 w 84"/>
                  <a:gd name="T31" fmla="*/ 0 h 88"/>
                  <a:gd name="T32" fmla="*/ 36513 w 84"/>
                  <a:gd name="T33" fmla="*/ 7938 h 88"/>
                  <a:gd name="T34" fmla="*/ 44450 w 84"/>
                  <a:gd name="T35" fmla="*/ 22225 h 88"/>
                  <a:gd name="T36" fmla="*/ 74613 w 84"/>
                  <a:gd name="T37" fmla="*/ 25400 h 88"/>
                  <a:gd name="T38" fmla="*/ 85725 w 84"/>
                  <a:gd name="T39" fmla="*/ 30163 h 88"/>
                  <a:gd name="T40" fmla="*/ 90488 w 84"/>
                  <a:gd name="T41" fmla="*/ 44450 h 88"/>
                  <a:gd name="T42" fmla="*/ 107950 w 84"/>
                  <a:gd name="T43" fmla="*/ 52388 h 88"/>
                  <a:gd name="T44" fmla="*/ 115888 w 84"/>
                  <a:gd name="T45" fmla="*/ 65088 h 88"/>
                  <a:gd name="T46" fmla="*/ 131763 w 84"/>
                  <a:gd name="T47" fmla="*/ 77788 h 88"/>
                  <a:gd name="T48" fmla="*/ 133350 w 84"/>
                  <a:gd name="T49" fmla="*/ 90488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4" h="88">
                    <a:moveTo>
                      <a:pt x="84" y="57"/>
                    </a:moveTo>
                    <a:lnTo>
                      <a:pt x="83" y="61"/>
                    </a:lnTo>
                    <a:lnTo>
                      <a:pt x="74" y="72"/>
                    </a:lnTo>
                    <a:lnTo>
                      <a:pt x="74" y="76"/>
                    </a:lnTo>
                    <a:lnTo>
                      <a:pt x="64" y="88"/>
                    </a:lnTo>
                    <a:lnTo>
                      <a:pt x="51" y="88"/>
                    </a:lnTo>
                    <a:lnTo>
                      <a:pt x="38" y="85"/>
                    </a:lnTo>
                    <a:lnTo>
                      <a:pt x="26" y="79"/>
                    </a:lnTo>
                    <a:lnTo>
                      <a:pt x="17" y="80"/>
                    </a:lnTo>
                    <a:lnTo>
                      <a:pt x="8" y="71"/>
                    </a:lnTo>
                    <a:lnTo>
                      <a:pt x="1" y="72"/>
                    </a:lnTo>
                    <a:lnTo>
                      <a:pt x="0" y="60"/>
                    </a:lnTo>
                    <a:lnTo>
                      <a:pt x="6" y="53"/>
                    </a:lnTo>
                    <a:lnTo>
                      <a:pt x="8" y="20"/>
                    </a:lnTo>
                    <a:lnTo>
                      <a:pt x="9" y="12"/>
                    </a:lnTo>
                    <a:lnTo>
                      <a:pt x="15" y="0"/>
                    </a:lnTo>
                    <a:lnTo>
                      <a:pt x="23" y="5"/>
                    </a:lnTo>
                    <a:lnTo>
                      <a:pt x="28" y="14"/>
                    </a:lnTo>
                    <a:lnTo>
                      <a:pt x="47" y="16"/>
                    </a:lnTo>
                    <a:lnTo>
                      <a:pt x="54" y="19"/>
                    </a:lnTo>
                    <a:lnTo>
                      <a:pt x="57" y="28"/>
                    </a:lnTo>
                    <a:lnTo>
                      <a:pt x="68" y="33"/>
                    </a:lnTo>
                    <a:lnTo>
                      <a:pt x="73" y="41"/>
                    </a:lnTo>
                    <a:lnTo>
                      <a:pt x="83" y="49"/>
                    </a:lnTo>
                    <a:lnTo>
                      <a:pt x="8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7" name="Freeform 596"/>
              <p:cNvSpPr/>
              <p:nvPr/>
            </p:nvSpPr>
            <p:spPr bwMode="auto">
              <a:xfrm>
                <a:off x="2579687" y="4927610"/>
                <a:ext cx="493712" cy="909640"/>
              </a:xfrm>
              <a:custGeom>
                <a:avLst/>
                <a:gdLst>
                  <a:gd name="T0" fmla="*/ 125413 w 311"/>
                  <a:gd name="T1" fmla="*/ 904875 h 573"/>
                  <a:gd name="T2" fmla="*/ 111125 w 311"/>
                  <a:gd name="T3" fmla="*/ 879475 h 573"/>
                  <a:gd name="T4" fmla="*/ 125413 w 311"/>
                  <a:gd name="T5" fmla="*/ 846138 h 573"/>
                  <a:gd name="T6" fmla="*/ 147638 w 311"/>
                  <a:gd name="T7" fmla="*/ 828675 h 573"/>
                  <a:gd name="T8" fmla="*/ 158750 w 311"/>
                  <a:gd name="T9" fmla="*/ 800100 h 573"/>
                  <a:gd name="T10" fmla="*/ 184150 w 311"/>
                  <a:gd name="T11" fmla="*/ 774700 h 573"/>
                  <a:gd name="T12" fmla="*/ 193675 w 311"/>
                  <a:gd name="T13" fmla="*/ 741363 h 573"/>
                  <a:gd name="T14" fmla="*/ 150813 w 311"/>
                  <a:gd name="T15" fmla="*/ 715963 h 573"/>
                  <a:gd name="T16" fmla="*/ 168275 w 311"/>
                  <a:gd name="T17" fmla="*/ 692150 h 573"/>
                  <a:gd name="T18" fmla="*/ 203200 w 311"/>
                  <a:gd name="T19" fmla="*/ 679450 h 573"/>
                  <a:gd name="T20" fmla="*/ 203200 w 311"/>
                  <a:gd name="T21" fmla="*/ 636588 h 573"/>
                  <a:gd name="T22" fmla="*/ 223838 w 311"/>
                  <a:gd name="T23" fmla="*/ 606425 h 573"/>
                  <a:gd name="T24" fmla="*/ 242888 w 311"/>
                  <a:gd name="T25" fmla="*/ 587375 h 573"/>
                  <a:gd name="T26" fmla="*/ 215900 w 311"/>
                  <a:gd name="T27" fmla="*/ 585788 h 573"/>
                  <a:gd name="T28" fmla="*/ 223838 w 311"/>
                  <a:gd name="T29" fmla="*/ 539750 h 573"/>
                  <a:gd name="T30" fmla="*/ 280988 w 311"/>
                  <a:gd name="T31" fmla="*/ 546100 h 573"/>
                  <a:gd name="T32" fmla="*/ 295275 w 311"/>
                  <a:gd name="T33" fmla="*/ 484188 h 573"/>
                  <a:gd name="T34" fmla="*/ 368300 w 311"/>
                  <a:gd name="T35" fmla="*/ 473075 h 573"/>
                  <a:gd name="T36" fmla="*/ 409575 w 311"/>
                  <a:gd name="T37" fmla="*/ 433388 h 573"/>
                  <a:gd name="T38" fmla="*/ 406400 w 311"/>
                  <a:gd name="T39" fmla="*/ 393700 h 573"/>
                  <a:gd name="T40" fmla="*/ 392113 w 311"/>
                  <a:gd name="T41" fmla="*/ 357188 h 573"/>
                  <a:gd name="T42" fmla="*/ 377825 w 311"/>
                  <a:gd name="T43" fmla="*/ 319088 h 573"/>
                  <a:gd name="T44" fmla="*/ 392113 w 311"/>
                  <a:gd name="T45" fmla="*/ 242888 h 573"/>
                  <a:gd name="T46" fmla="*/ 422275 w 311"/>
                  <a:gd name="T47" fmla="*/ 198438 h 573"/>
                  <a:gd name="T48" fmla="*/ 488950 w 311"/>
                  <a:gd name="T49" fmla="*/ 138113 h 573"/>
                  <a:gd name="T50" fmla="*/ 471488 w 311"/>
                  <a:gd name="T51" fmla="*/ 101600 h 573"/>
                  <a:gd name="T52" fmla="*/ 415925 w 311"/>
                  <a:gd name="T53" fmla="*/ 144463 h 573"/>
                  <a:gd name="T54" fmla="*/ 404813 w 311"/>
                  <a:gd name="T55" fmla="*/ 101600 h 573"/>
                  <a:gd name="T56" fmla="*/ 354013 w 311"/>
                  <a:gd name="T57" fmla="*/ 66675 h 573"/>
                  <a:gd name="T58" fmla="*/ 301625 w 311"/>
                  <a:gd name="T59" fmla="*/ 36513 h 573"/>
                  <a:gd name="T60" fmla="*/ 257175 w 311"/>
                  <a:gd name="T61" fmla="*/ 12700 h 573"/>
                  <a:gd name="T62" fmla="*/ 234950 w 311"/>
                  <a:gd name="T63" fmla="*/ 20638 h 573"/>
                  <a:gd name="T64" fmla="*/ 207963 w 311"/>
                  <a:gd name="T65" fmla="*/ 12700 h 573"/>
                  <a:gd name="T66" fmla="*/ 153988 w 311"/>
                  <a:gd name="T67" fmla="*/ 25400 h 573"/>
                  <a:gd name="T68" fmla="*/ 141288 w 311"/>
                  <a:gd name="T69" fmla="*/ 65088 h 573"/>
                  <a:gd name="T70" fmla="*/ 133350 w 311"/>
                  <a:gd name="T71" fmla="*/ 136525 h 573"/>
                  <a:gd name="T72" fmla="*/ 90488 w 311"/>
                  <a:gd name="T73" fmla="*/ 215900 h 573"/>
                  <a:gd name="T74" fmla="*/ 92075 w 311"/>
                  <a:gd name="T75" fmla="*/ 347663 h 573"/>
                  <a:gd name="T76" fmla="*/ 65088 w 311"/>
                  <a:gd name="T77" fmla="*/ 425450 h 573"/>
                  <a:gd name="T78" fmla="*/ 44450 w 311"/>
                  <a:gd name="T79" fmla="*/ 538163 h 573"/>
                  <a:gd name="T80" fmla="*/ 41275 w 311"/>
                  <a:gd name="T81" fmla="*/ 630238 h 573"/>
                  <a:gd name="T82" fmla="*/ 44450 w 311"/>
                  <a:gd name="T83" fmla="*/ 687388 h 573"/>
                  <a:gd name="T84" fmla="*/ 44450 w 311"/>
                  <a:gd name="T85" fmla="*/ 744538 h 573"/>
                  <a:gd name="T86" fmla="*/ 31750 w 311"/>
                  <a:gd name="T87" fmla="*/ 790575 h 573"/>
                  <a:gd name="T88" fmla="*/ 9525 w 311"/>
                  <a:gd name="T89" fmla="*/ 857250 h 573"/>
                  <a:gd name="T90" fmla="*/ 33338 w 311"/>
                  <a:gd name="T91" fmla="*/ 890588 h 573"/>
                  <a:gd name="T92" fmla="*/ 104775 w 311"/>
                  <a:gd name="T93" fmla="*/ 908050 h 5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1" h="573">
                    <a:moveTo>
                      <a:pt x="66" y="572"/>
                    </a:moveTo>
                    <a:lnTo>
                      <a:pt x="77" y="573"/>
                    </a:lnTo>
                    <a:lnTo>
                      <a:pt x="79" y="570"/>
                    </a:lnTo>
                    <a:lnTo>
                      <a:pt x="75" y="564"/>
                    </a:lnTo>
                    <a:lnTo>
                      <a:pt x="71" y="559"/>
                    </a:lnTo>
                    <a:lnTo>
                      <a:pt x="70" y="554"/>
                    </a:lnTo>
                    <a:lnTo>
                      <a:pt x="74" y="547"/>
                    </a:lnTo>
                    <a:lnTo>
                      <a:pt x="72" y="538"/>
                    </a:lnTo>
                    <a:lnTo>
                      <a:pt x="79" y="533"/>
                    </a:lnTo>
                    <a:lnTo>
                      <a:pt x="80" y="525"/>
                    </a:lnTo>
                    <a:lnTo>
                      <a:pt x="86" y="526"/>
                    </a:lnTo>
                    <a:lnTo>
                      <a:pt x="93" y="522"/>
                    </a:lnTo>
                    <a:lnTo>
                      <a:pt x="93" y="516"/>
                    </a:lnTo>
                    <a:lnTo>
                      <a:pt x="93" y="507"/>
                    </a:lnTo>
                    <a:lnTo>
                      <a:pt x="100" y="504"/>
                    </a:lnTo>
                    <a:lnTo>
                      <a:pt x="106" y="498"/>
                    </a:lnTo>
                    <a:lnTo>
                      <a:pt x="108" y="494"/>
                    </a:lnTo>
                    <a:lnTo>
                      <a:pt x="116" y="488"/>
                    </a:lnTo>
                    <a:lnTo>
                      <a:pt x="121" y="485"/>
                    </a:lnTo>
                    <a:lnTo>
                      <a:pt x="123" y="481"/>
                    </a:lnTo>
                    <a:lnTo>
                      <a:pt x="122" y="467"/>
                    </a:lnTo>
                    <a:lnTo>
                      <a:pt x="108" y="466"/>
                    </a:lnTo>
                    <a:lnTo>
                      <a:pt x="102" y="464"/>
                    </a:lnTo>
                    <a:lnTo>
                      <a:pt x="95" y="451"/>
                    </a:lnTo>
                    <a:lnTo>
                      <a:pt x="95" y="444"/>
                    </a:lnTo>
                    <a:lnTo>
                      <a:pt x="100" y="437"/>
                    </a:lnTo>
                    <a:lnTo>
                      <a:pt x="106" y="436"/>
                    </a:lnTo>
                    <a:lnTo>
                      <a:pt x="109" y="432"/>
                    </a:lnTo>
                    <a:lnTo>
                      <a:pt x="125" y="430"/>
                    </a:lnTo>
                    <a:lnTo>
                      <a:pt x="128" y="428"/>
                    </a:lnTo>
                    <a:lnTo>
                      <a:pt x="128" y="420"/>
                    </a:lnTo>
                    <a:lnTo>
                      <a:pt x="131" y="413"/>
                    </a:lnTo>
                    <a:lnTo>
                      <a:pt x="128" y="401"/>
                    </a:lnTo>
                    <a:lnTo>
                      <a:pt x="144" y="391"/>
                    </a:lnTo>
                    <a:lnTo>
                      <a:pt x="139" y="386"/>
                    </a:lnTo>
                    <a:lnTo>
                      <a:pt x="141" y="382"/>
                    </a:lnTo>
                    <a:lnTo>
                      <a:pt x="149" y="383"/>
                    </a:lnTo>
                    <a:lnTo>
                      <a:pt x="154" y="382"/>
                    </a:lnTo>
                    <a:lnTo>
                      <a:pt x="153" y="370"/>
                    </a:lnTo>
                    <a:lnTo>
                      <a:pt x="148" y="369"/>
                    </a:lnTo>
                    <a:lnTo>
                      <a:pt x="141" y="374"/>
                    </a:lnTo>
                    <a:lnTo>
                      <a:pt x="136" y="369"/>
                    </a:lnTo>
                    <a:lnTo>
                      <a:pt x="132" y="344"/>
                    </a:lnTo>
                    <a:lnTo>
                      <a:pt x="137" y="340"/>
                    </a:lnTo>
                    <a:lnTo>
                      <a:pt x="141" y="340"/>
                    </a:lnTo>
                    <a:lnTo>
                      <a:pt x="158" y="349"/>
                    </a:lnTo>
                    <a:lnTo>
                      <a:pt x="171" y="347"/>
                    </a:lnTo>
                    <a:lnTo>
                      <a:pt x="177" y="344"/>
                    </a:lnTo>
                    <a:lnTo>
                      <a:pt x="177" y="319"/>
                    </a:lnTo>
                    <a:lnTo>
                      <a:pt x="185" y="313"/>
                    </a:lnTo>
                    <a:lnTo>
                      <a:pt x="186" y="305"/>
                    </a:lnTo>
                    <a:lnTo>
                      <a:pt x="205" y="305"/>
                    </a:lnTo>
                    <a:lnTo>
                      <a:pt x="218" y="299"/>
                    </a:lnTo>
                    <a:lnTo>
                      <a:pt x="232" y="298"/>
                    </a:lnTo>
                    <a:lnTo>
                      <a:pt x="243" y="289"/>
                    </a:lnTo>
                    <a:lnTo>
                      <a:pt x="248" y="289"/>
                    </a:lnTo>
                    <a:lnTo>
                      <a:pt x="258" y="273"/>
                    </a:lnTo>
                    <a:lnTo>
                      <a:pt x="266" y="262"/>
                    </a:lnTo>
                    <a:lnTo>
                      <a:pt x="256" y="253"/>
                    </a:lnTo>
                    <a:lnTo>
                      <a:pt x="256" y="248"/>
                    </a:lnTo>
                    <a:lnTo>
                      <a:pt x="261" y="239"/>
                    </a:lnTo>
                    <a:lnTo>
                      <a:pt x="253" y="226"/>
                    </a:lnTo>
                    <a:lnTo>
                      <a:pt x="247" y="225"/>
                    </a:lnTo>
                    <a:lnTo>
                      <a:pt x="239" y="219"/>
                    </a:lnTo>
                    <a:lnTo>
                      <a:pt x="239" y="213"/>
                    </a:lnTo>
                    <a:lnTo>
                      <a:pt x="238" y="201"/>
                    </a:lnTo>
                    <a:lnTo>
                      <a:pt x="244" y="194"/>
                    </a:lnTo>
                    <a:lnTo>
                      <a:pt x="246" y="161"/>
                    </a:lnTo>
                    <a:lnTo>
                      <a:pt x="247" y="153"/>
                    </a:lnTo>
                    <a:lnTo>
                      <a:pt x="253" y="141"/>
                    </a:lnTo>
                    <a:lnTo>
                      <a:pt x="264" y="130"/>
                    </a:lnTo>
                    <a:lnTo>
                      <a:pt x="266" y="125"/>
                    </a:lnTo>
                    <a:lnTo>
                      <a:pt x="279" y="113"/>
                    </a:lnTo>
                    <a:lnTo>
                      <a:pt x="289" y="104"/>
                    </a:lnTo>
                    <a:lnTo>
                      <a:pt x="308" y="87"/>
                    </a:lnTo>
                    <a:lnTo>
                      <a:pt x="311" y="83"/>
                    </a:lnTo>
                    <a:lnTo>
                      <a:pt x="303" y="65"/>
                    </a:lnTo>
                    <a:lnTo>
                      <a:pt x="297" y="64"/>
                    </a:lnTo>
                    <a:lnTo>
                      <a:pt x="293" y="79"/>
                    </a:lnTo>
                    <a:lnTo>
                      <a:pt x="283" y="88"/>
                    </a:lnTo>
                    <a:lnTo>
                      <a:pt x="262" y="91"/>
                    </a:lnTo>
                    <a:lnTo>
                      <a:pt x="246" y="90"/>
                    </a:lnTo>
                    <a:lnTo>
                      <a:pt x="239" y="88"/>
                    </a:lnTo>
                    <a:lnTo>
                      <a:pt x="255" y="64"/>
                    </a:lnTo>
                    <a:lnTo>
                      <a:pt x="256" y="56"/>
                    </a:lnTo>
                    <a:lnTo>
                      <a:pt x="246" y="49"/>
                    </a:lnTo>
                    <a:lnTo>
                      <a:pt x="223" y="42"/>
                    </a:lnTo>
                    <a:lnTo>
                      <a:pt x="210" y="33"/>
                    </a:lnTo>
                    <a:lnTo>
                      <a:pt x="199" y="35"/>
                    </a:lnTo>
                    <a:lnTo>
                      <a:pt x="190" y="23"/>
                    </a:lnTo>
                    <a:lnTo>
                      <a:pt x="181" y="12"/>
                    </a:lnTo>
                    <a:lnTo>
                      <a:pt x="172" y="7"/>
                    </a:lnTo>
                    <a:lnTo>
                      <a:pt x="162" y="8"/>
                    </a:lnTo>
                    <a:lnTo>
                      <a:pt x="153" y="5"/>
                    </a:lnTo>
                    <a:lnTo>
                      <a:pt x="148" y="7"/>
                    </a:lnTo>
                    <a:lnTo>
                      <a:pt x="148" y="13"/>
                    </a:lnTo>
                    <a:lnTo>
                      <a:pt x="145" y="17"/>
                    </a:lnTo>
                    <a:lnTo>
                      <a:pt x="137" y="17"/>
                    </a:lnTo>
                    <a:lnTo>
                      <a:pt x="131" y="8"/>
                    </a:lnTo>
                    <a:lnTo>
                      <a:pt x="117" y="2"/>
                    </a:lnTo>
                    <a:lnTo>
                      <a:pt x="111" y="0"/>
                    </a:lnTo>
                    <a:lnTo>
                      <a:pt x="97" y="16"/>
                    </a:lnTo>
                    <a:lnTo>
                      <a:pt x="100" y="28"/>
                    </a:lnTo>
                    <a:lnTo>
                      <a:pt x="97" y="39"/>
                    </a:lnTo>
                    <a:lnTo>
                      <a:pt x="89" y="41"/>
                    </a:lnTo>
                    <a:lnTo>
                      <a:pt x="81" y="46"/>
                    </a:lnTo>
                    <a:lnTo>
                      <a:pt x="83" y="79"/>
                    </a:lnTo>
                    <a:lnTo>
                      <a:pt x="84" y="86"/>
                    </a:lnTo>
                    <a:lnTo>
                      <a:pt x="71" y="100"/>
                    </a:lnTo>
                    <a:lnTo>
                      <a:pt x="58" y="127"/>
                    </a:lnTo>
                    <a:lnTo>
                      <a:pt x="57" y="136"/>
                    </a:lnTo>
                    <a:lnTo>
                      <a:pt x="52" y="165"/>
                    </a:lnTo>
                    <a:lnTo>
                      <a:pt x="60" y="196"/>
                    </a:lnTo>
                    <a:lnTo>
                      <a:pt x="58" y="219"/>
                    </a:lnTo>
                    <a:lnTo>
                      <a:pt x="48" y="233"/>
                    </a:lnTo>
                    <a:lnTo>
                      <a:pt x="49" y="248"/>
                    </a:lnTo>
                    <a:lnTo>
                      <a:pt x="41" y="268"/>
                    </a:lnTo>
                    <a:lnTo>
                      <a:pt x="43" y="298"/>
                    </a:lnTo>
                    <a:lnTo>
                      <a:pt x="37" y="312"/>
                    </a:lnTo>
                    <a:lnTo>
                      <a:pt x="28" y="339"/>
                    </a:lnTo>
                    <a:lnTo>
                      <a:pt x="29" y="373"/>
                    </a:lnTo>
                    <a:lnTo>
                      <a:pt x="25" y="379"/>
                    </a:lnTo>
                    <a:lnTo>
                      <a:pt x="26" y="397"/>
                    </a:lnTo>
                    <a:lnTo>
                      <a:pt x="34" y="420"/>
                    </a:lnTo>
                    <a:lnTo>
                      <a:pt x="26" y="425"/>
                    </a:lnTo>
                    <a:lnTo>
                      <a:pt x="28" y="433"/>
                    </a:lnTo>
                    <a:lnTo>
                      <a:pt x="32" y="434"/>
                    </a:lnTo>
                    <a:lnTo>
                      <a:pt x="34" y="462"/>
                    </a:lnTo>
                    <a:lnTo>
                      <a:pt x="28" y="469"/>
                    </a:lnTo>
                    <a:lnTo>
                      <a:pt x="28" y="475"/>
                    </a:lnTo>
                    <a:lnTo>
                      <a:pt x="19" y="480"/>
                    </a:lnTo>
                    <a:lnTo>
                      <a:pt x="20" y="498"/>
                    </a:lnTo>
                    <a:lnTo>
                      <a:pt x="4" y="512"/>
                    </a:lnTo>
                    <a:lnTo>
                      <a:pt x="0" y="524"/>
                    </a:lnTo>
                    <a:lnTo>
                      <a:pt x="6" y="540"/>
                    </a:lnTo>
                    <a:lnTo>
                      <a:pt x="14" y="540"/>
                    </a:lnTo>
                    <a:lnTo>
                      <a:pt x="19" y="543"/>
                    </a:lnTo>
                    <a:lnTo>
                      <a:pt x="21" y="561"/>
                    </a:lnTo>
                    <a:lnTo>
                      <a:pt x="29" y="567"/>
                    </a:lnTo>
                    <a:lnTo>
                      <a:pt x="63" y="568"/>
                    </a:lnTo>
                    <a:lnTo>
                      <a:pt x="66"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8" name="Freeform 597"/>
              <p:cNvSpPr/>
              <p:nvPr/>
            </p:nvSpPr>
            <p:spPr bwMode="auto">
              <a:xfrm>
                <a:off x="2698750" y="5849950"/>
                <a:ext cx="90488" cy="82551"/>
              </a:xfrm>
              <a:custGeom>
                <a:avLst/>
                <a:gdLst>
                  <a:gd name="T0" fmla="*/ 0 w 57"/>
                  <a:gd name="T1" fmla="*/ 77788 h 52"/>
                  <a:gd name="T2" fmla="*/ 14288 w 57"/>
                  <a:gd name="T3" fmla="*/ 77788 h 52"/>
                  <a:gd name="T4" fmla="*/ 36513 w 57"/>
                  <a:gd name="T5" fmla="*/ 80963 h 52"/>
                  <a:gd name="T6" fmla="*/ 57150 w 57"/>
                  <a:gd name="T7" fmla="*/ 82550 h 52"/>
                  <a:gd name="T8" fmla="*/ 65088 w 57"/>
                  <a:gd name="T9" fmla="*/ 82550 h 52"/>
                  <a:gd name="T10" fmla="*/ 82550 w 57"/>
                  <a:gd name="T11" fmla="*/ 80963 h 52"/>
                  <a:gd name="T12" fmla="*/ 90488 w 57"/>
                  <a:gd name="T13" fmla="*/ 79375 h 52"/>
                  <a:gd name="T14" fmla="*/ 90488 w 57"/>
                  <a:gd name="T15" fmla="*/ 73025 h 52"/>
                  <a:gd name="T16" fmla="*/ 65088 w 57"/>
                  <a:gd name="T17" fmla="*/ 68263 h 52"/>
                  <a:gd name="T18" fmla="*/ 50800 w 57"/>
                  <a:gd name="T19" fmla="*/ 63500 h 52"/>
                  <a:gd name="T20" fmla="*/ 30163 w 57"/>
                  <a:gd name="T21" fmla="*/ 49213 h 52"/>
                  <a:gd name="T22" fmla="*/ 26988 w 57"/>
                  <a:gd name="T23" fmla="*/ 36513 h 52"/>
                  <a:gd name="T24" fmla="*/ 12700 w 57"/>
                  <a:gd name="T25" fmla="*/ 7938 h 52"/>
                  <a:gd name="T26" fmla="*/ 1588 w 57"/>
                  <a:gd name="T27" fmla="*/ 0 h 52"/>
                  <a:gd name="T28" fmla="*/ 3175 w 57"/>
                  <a:gd name="T29" fmla="*/ 63500 h 52"/>
                  <a:gd name="T30" fmla="*/ 17463 w 57"/>
                  <a:gd name="T31" fmla="*/ 65088 h 52"/>
                  <a:gd name="T32" fmla="*/ 15875 w 57"/>
                  <a:gd name="T33" fmla="*/ 68263 h 52"/>
                  <a:gd name="T34" fmla="*/ 3175 w 57"/>
                  <a:gd name="T35" fmla="*/ 66675 h 52"/>
                  <a:gd name="T36" fmla="*/ 0 w 57"/>
                  <a:gd name="T37" fmla="*/ 77788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52">
                    <a:moveTo>
                      <a:pt x="0" y="49"/>
                    </a:moveTo>
                    <a:lnTo>
                      <a:pt x="9" y="49"/>
                    </a:lnTo>
                    <a:lnTo>
                      <a:pt x="23" y="51"/>
                    </a:lnTo>
                    <a:lnTo>
                      <a:pt x="36" y="52"/>
                    </a:lnTo>
                    <a:lnTo>
                      <a:pt x="41" y="52"/>
                    </a:lnTo>
                    <a:lnTo>
                      <a:pt x="52" y="51"/>
                    </a:lnTo>
                    <a:lnTo>
                      <a:pt x="57" y="50"/>
                    </a:lnTo>
                    <a:lnTo>
                      <a:pt x="57" y="46"/>
                    </a:lnTo>
                    <a:lnTo>
                      <a:pt x="41" y="43"/>
                    </a:lnTo>
                    <a:lnTo>
                      <a:pt x="32" y="40"/>
                    </a:lnTo>
                    <a:lnTo>
                      <a:pt x="19" y="31"/>
                    </a:lnTo>
                    <a:lnTo>
                      <a:pt x="17" y="23"/>
                    </a:lnTo>
                    <a:lnTo>
                      <a:pt x="8" y="5"/>
                    </a:lnTo>
                    <a:lnTo>
                      <a:pt x="1" y="0"/>
                    </a:lnTo>
                    <a:lnTo>
                      <a:pt x="2" y="40"/>
                    </a:lnTo>
                    <a:lnTo>
                      <a:pt x="11" y="41"/>
                    </a:lnTo>
                    <a:lnTo>
                      <a:pt x="10" y="43"/>
                    </a:lnTo>
                    <a:lnTo>
                      <a:pt x="2" y="42"/>
                    </a:ln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89" name="Freeform 598"/>
              <p:cNvSpPr/>
              <p:nvPr/>
            </p:nvSpPr>
            <p:spPr bwMode="auto">
              <a:xfrm>
                <a:off x="4700586" y="3367095"/>
                <a:ext cx="69850" cy="46038"/>
              </a:xfrm>
              <a:custGeom>
                <a:avLst/>
                <a:gdLst>
                  <a:gd name="T0" fmla="*/ 55563 w 44"/>
                  <a:gd name="T1" fmla="*/ 4763 h 29"/>
                  <a:gd name="T2" fmla="*/ 30163 w 44"/>
                  <a:gd name="T3" fmla="*/ 6350 h 29"/>
                  <a:gd name="T4" fmla="*/ 17463 w 44"/>
                  <a:gd name="T5" fmla="*/ 3175 h 29"/>
                  <a:gd name="T6" fmla="*/ 7938 w 44"/>
                  <a:gd name="T7" fmla="*/ 3175 h 29"/>
                  <a:gd name="T8" fmla="*/ 0 w 44"/>
                  <a:gd name="T9" fmla="*/ 11113 h 29"/>
                  <a:gd name="T10" fmla="*/ 0 w 44"/>
                  <a:gd name="T11" fmla="*/ 17463 h 29"/>
                  <a:gd name="T12" fmla="*/ 17463 w 44"/>
                  <a:gd name="T13" fmla="*/ 20638 h 29"/>
                  <a:gd name="T14" fmla="*/ 31750 w 44"/>
                  <a:gd name="T15" fmla="*/ 31750 h 29"/>
                  <a:gd name="T16" fmla="*/ 63500 w 44"/>
                  <a:gd name="T17" fmla="*/ 46038 h 29"/>
                  <a:gd name="T18" fmla="*/ 61913 w 44"/>
                  <a:gd name="T19" fmla="*/ 19050 h 29"/>
                  <a:gd name="T20" fmla="*/ 69850 w 44"/>
                  <a:gd name="T21" fmla="*/ 0 h 29"/>
                  <a:gd name="T22" fmla="*/ 55563 w 44"/>
                  <a:gd name="T23" fmla="*/ 4763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28">
                    <a:moveTo>
                      <a:pt x="35" y="3"/>
                    </a:moveTo>
                    <a:lnTo>
                      <a:pt x="19" y="4"/>
                    </a:lnTo>
                    <a:lnTo>
                      <a:pt x="11" y="2"/>
                    </a:lnTo>
                    <a:lnTo>
                      <a:pt x="5" y="2"/>
                    </a:lnTo>
                    <a:lnTo>
                      <a:pt x="0" y="7"/>
                    </a:lnTo>
                    <a:lnTo>
                      <a:pt x="0" y="11"/>
                    </a:lnTo>
                    <a:lnTo>
                      <a:pt x="11" y="13"/>
                    </a:lnTo>
                    <a:lnTo>
                      <a:pt x="20" y="20"/>
                    </a:lnTo>
                    <a:lnTo>
                      <a:pt x="40" y="29"/>
                    </a:lnTo>
                    <a:lnTo>
                      <a:pt x="39" y="12"/>
                    </a:lnTo>
                    <a:lnTo>
                      <a:pt x="44" y="0"/>
                    </a:lnTo>
                    <a:lnTo>
                      <a:pt x="3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0" name="Freeform 599"/>
              <p:cNvSpPr/>
              <p:nvPr/>
            </p:nvSpPr>
            <p:spPr bwMode="auto">
              <a:xfrm>
                <a:off x="4600574" y="3268670"/>
                <a:ext cx="34925" cy="73025"/>
              </a:xfrm>
              <a:custGeom>
                <a:avLst/>
                <a:gdLst>
                  <a:gd name="T0" fmla="*/ 1588 w 22"/>
                  <a:gd name="T1" fmla="*/ 23813 h 46"/>
                  <a:gd name="T2" fmla="*/ 1588 w 22"/>
                  <a:gd name="T3" fmla="*/ 50800 h 46"/>
                  <a:gd name="T4" fmla="*/ 1588 w 22"/>
                  <a:gd name="T5" fmla="*/ 68263 h 46"/>
                  <a:gd name="T6" fmla="*/ 9525 w 22"/>
                  <a:gd name="T7" fmla="*/ 73025 h 46"/>
                  <a:gd name="T8" fmla="*/ 14288 w 22"/>
                  <a:gd name="T9" fmla="*/ 68263 h 46"/>
                  <a:gd name="T10" fmla="*/ 23813 w 22"/>
                  <a:gd name="T11" fmla="*/ 66675 h 46"/>
                  <a:gd name="T12" fmla="*/ 28575 w 22"/>
                  <a:gd name="T13" fmla="*/ 58738 h 46"/>
                  <a:gd name="T14" fmla="*/ 31750 w 22"/>
                  <a:gd name="T15" fmla="*/ 52388 h 46"/>
                  <a:gd name="T16" fmla="*/ 34925 w 22"/>
                  <a:gd name="T17" fmla="*/ 20638 h 46"/>
                  <a:gd name="T18" fmla="*/ 28575 w 22"/>
                  <a:gd name="T19" fmla="*/ 14288 h 46"/>
                  <a:gd name="T20" fmla="*/ 28575 w 22"/>
                  <a:gd name="T21" fmla="*/ 1588 h 46"/>
                  <a:gd name="T22" fmla="*/ 23813 w 22"/>
                  <a:gd name="T23" fmla="*/ 0 h 46"/>
                  <a:gd name="T24" fmla="*/ 15875 w 22"/>
                  <a:gd name="T25" fmla="*/ 7938 h 46"/>
                  <a:gd name="T26" fmla="*/ 0 w 22"/>
                  <a:gd name="T27" fmla="*/ 15875 h 46"/>
                  <a:gd name="T28" fmla="*/ 1588 w 22"/>
                  <a:gd name="T29" fmla="*/ 23813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46">
                    <a:moveTo>
                      <a:pt x="1" y="15"/>
                    </a:moveTo>
                    <a:lnTo>
                      <a:pt x="1" y="32"/>
                    </a:lnTo>
                    <a:lnTo>
                      <a:pt x="1" y="43"/>
                    </a:lnTo>
                    <a:lnTo>
                      <a:pt x="6" y="46"/>
                    </a:lnTo>
                    <a:lnTo>
                      <a:pt x="9" y="43"/>
                    </a:lnTo>
                    <a:lnTo>
                      <a:pt x="15" y="42"/>
                    </a:lnTo>
                    <a:lnTo>
                      <a:pt x="18" y="37"/>
                    </a:lnTo>
                    <a:lnTo>
                      <a:pt x="20" y="33"/>
                    </a:lnTo>
                    <a:lnTo>
                      <a:pt x="22" y="13"/>
                    </a:lnTo>
                    <a:lnTo>
                      <a:pt x="18" y="9"/>
                    </a:lnTo>
                    <a:lnTo>
                      <a:pt x="18" y="1"/>
                    </a:lnTo>
                    <a:lnTo>
                      <a:pt x="15" y="0"/>
                    </a:lnTo>
                    <a:lnTo>
                      <a:pt x="10" y="5"/>
                    </a:lnTo>
                    <a:lnTo>
                      <a:pt x="0" y="10"/>
                    </a:lnTo>
                    <a:lnTo>
                      <a:pt x="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1" name="Freeform 600"/>
              <p:cNvSpPr/>
              <p:nvPr/>
            </p:nvSpPr>
            <p:spPr bwMode="auto">
              <a:xfrm>
                <a:off x="4608511" y="3209932"/>
                <a:ext cx="20638" cy="50800"/>
              </a:xfrm>
              <a:custGeom>
                <a:avLst/>
                <a:gdLst>
                  <a:gd name="T0" fmla="*/ 14288 w 13"/>
                  <a:gd name="T1" fmla="*/ 0 h 32"/>
                  <a:gd name="T2" fmla="*/ 14288 w 13"/>
                  <a:gd name="T3" fmla="*/ 9525 h 32"/>
                  <a:gd name="T4" fmla="*/ 4763 w 13"/>
                  <a:gd name="T5" fmla="*/ 15875 h 32"/>
                  <a:gd name="T6" fmla="*/ 0 w 13"/>
                  <a:gd name="T7" fmla="*/ 25400 h 32"/>
                  <a:gd name="T8" fmla="*/ 1588 w 13"/>
                  <a:gd name="T9" fmla="*/ 44450 h 32"/>
                  <a:gd name="T10" fmla="*/ 7938 w 13"/>
                  <a:gd name="T11" fmla="*/ 50800 h 32"/>
                  <a:gd name="T12" fmla="*/ 14288 w 13"/>
                  <a:gd name="T13" fmla="*/ 46038 h 32"/>
                  <a:gd name="T14" fmla="*/ 20638 w 13"/>
                  <a:gd name="T15" fmla="*/ 20638 h 32"/>
                  <a:gd name="T16" fmla="*/ 19050 w 13"/>
                  <a:gd name="T17" fmla="*/ 9525 h 32"/>
                  <a:gd name="T18" fmla="*/ 19050 w 13"/>
                  <a:gd name="T19" fmla="*/ 1588 h 32"/>
                  <a:gd name="T20" fmla="*/ 14288 w 13"/>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32">
                    <a:moveTo>
                      <a:pt x="9" y="0"/>
                    </a:moveTo>
                    <a:lnTo>
                      <a:pt x="9" y="6"/>
                    </a:lnTo>
                    <a:lnTo>
                      <a:pt x="3" y="10"/>
                    </a:lnTo>
                    <a:lnTo>
                      <a:pt x="0" y="16"/>
                    </a:lnTo>
                    <a:lnTo>
                      <a:pt x="1" y="28"/>
                    </a:lnTo>
                    <a:lnTo>
                      <a:pt x="5" y="32"/>
                    </a:lnTo>
                    <a:lnTo>
                      <a:pt x="9" y="29"/>
                    </a:lnTo>
                    <a:lnTo>
                      <a:pt x="13" y="13"/>
                    </a:lnTo>
                    <a:lnTo>
                      <a:pt x="12" y="6"/>
                    </a:lnTo>
                    <a:lnTo>
                      <a:pt x="12" y="1"/>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2" name="Freeform 601"/>
              <p:cNvSpPr/>
              <p:nvPr/>
            </p:nvSpPr>
            <p:spPr bwMode="auto">
              <a:xfrm>
                <a:off x="4976811" y="3448057"/>
                <a:ext cx="58738" cy="19050"/>
              </a:xfrm>
              <a:custGeom>
                <a:avLst/>
                <a:gdLst>
                  <a:gd name="T0" fmla="*/ 0 w 37"/>
                  <a:gd name="T1" fmla="*/ 6350 h 12"/>
                  <a:gd name="T2" fmla="*/ 0 w 37"/>
                  <a:gd name="T3" fmla="*/ 12700 h 12"/>
                  <a:gd name="T4" fmla="*/ 15875 w 37"/>
                  <a:gd name="T5" fmla="*/ 12700 h 12"/>
                  <a:gd name="T6" fmla="*/ 28575 w 37"/>
                  <a:gd name="T7" fmla="*/ 19050 h 12"/>
                  <a:gd name="T8" fmla="*/ 46038 w 37"/>
                  <a:gd name="T9" fmla="*/ 19050 h 12"/>
                  <a:gd name="T10" fmla="*/ 52388 w 37"/>
                  <a:gd name="T11" fmla="*/ 17463 h 12"/>
                  <a:gd name="T12" fmla="*/ 58738 w 37"/>
                  <a:gd name="T13" fmla="*/ 14288 h 12"/>
                  <a:gd name="T14" fmla="*/ 58738 w 37"/>
                  <a:gd name="T15" fmla="*/ 11113 h 12"/>
                  <a:gd name="T16" fmla="*/ 49213 w 37"/>
                  <a:gd name="T17" fmla="*/ 6350 h 12"/>
                  <a:gd name="T18" fmla="*/ 42863 w 37"/>
                  <a:gd name="T19" fmla="*/ 4763 h 12"/>
                  <a:gd name="T20" fmla="*/ 36513 w 37"/>
                  <a:gd name="T21" fmla="*/ 6350 h 12"/>
                  <a:gd name="T22" fmla="*/ 30163 w 37"/>
                  <a:gd name="T23" fmla="*/ 4763 h 12"/>
                  <a:gd name="T24" fmla="*/ 20638 w 37"/>
                  <a:gd name="T25" fmla="*/ 6350 h 12"/>
                  <a:gd name="T26" fmla="*/ 15875 w 37"/>
                  <a:gd name="T27" fmla="*/ 0 h 12"/>
                  <a:gd name="T28" fmla="*/ 0 w 37"/>
                  <a:gd name="T29" fmla="*/ 0 h 12"/>
                  <a:gd name="T30" fmla="*/ 0 w 37"/>
                  <a:gd name="T31" fmla="*/ 635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 h="12">
                    <a:moveTo>
                      <a:pt x="0" y="4"/>
                    </a:moveTo>
                    <a:lnTo>
                      <a:pt x="0" y="8"/>
                    </a:lnTo>
                    <a:lnTo>
                      <a:pt x="10" y="8"/>
                    </a:lnTo>
                    <a:lnTo>
                      <a:pt x="18" y="12"/>
                    </a:lnTo>
                    <a:lnTo>
                      <a:pt x="29" y="12"/>
                    </a:lnTo>
                    <a:lnTo>
                      <a:pt x="33" y="11"/>
                    </a:lnTo>
                    <a:lnTo>
                      <a:pt x="37" y="9"/>
                    </a:lnTo>
                    <a:lnTo>
                      <a:pt x="37" y="7"/>
                    </a:lnTo>
                    <a:lnTo>
                      <a:pt x="31" y="4"/>
                    </a:lnTo>
                    <a:lnTo>
                      <a:pt x="27" y="3"/>
                    </a:lnTo>
                    <a:lnTo>
                      <a:pt x="23" y="4"/>
                    </a:lnTo>
                    <a:lnTo>
                      <a:pt x="19" y="3"/>
                    </a:lnTo>
                    <a:lnTo>
                      <a:pt x="13" y="4"/>
                    </a:lnTo>
                    <a:lnTo>
                      <a:pt x="10" y="0"/>
                    </a:ln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3" name="Freeform 602"/>
              <p:cNvSpPr/>
              <p:nvPr/>
            </p:nvSpPr>
            <p:spPr bwMode="auto">
              <a:xfrm>
                <a:off x="5921374" y="1454154"/>
                <a:ext cx="58738" cy="39688"/>
              </a:xfrm>
              <a:custGeom>
                <a:avLst/>
                <a:gdLst>
                  <a:gd name="T0" fmla="*/ 9525 w 37"/>
                  <a:gd name="T1" fmla="*/ 14288 h 25"/>
                  <a:gd name="T2" fmla="*/ 11113 w 37"/>
                  <a:gd name="T3" fmla="*/ 19050 h 25"/>
                  <a:gd name="T4" fmla="*/ 0 w 37"/>
                  <a:gd name="T5" fmla="*/ 28575 h 25"/>
                  <a:gd name="T6" fmla="*/ 11113 w 37"/>
                  <a:gd name="T7" fmla="*/ 33338 h 25"/>
                  <a:gd name="T8" fmla="*/ 17463 w 37"/>
                  <a:gd name="T9" fmla="*/ 39688 h 25"/>
                  <a:gd name="T10" fmla="*/ 25400 w 37"/>
                  <a:gd name="T11" fmla="*/ 39688 h 25"/>
                  <a:gd name="T12" fmla="*/ 33338 w 37"/>
                  <a:gd name="T13" fmla="*/ 33338 h 25"/>
                  <a:gd name="T14" fmla="*/ 34925 w 37"/>
                  <a:gd name="T15" fmla="*/ 26988 h 25"/>
                  <a:gd name="T16" fmla="*/ 58738 w 37"/>
                  <a:gd name="T17" fmla="*/ 26988 h 25"/>
                  <a:gd name="T18" fmla="*/ 58738 w 37"/>
                  <a:gd name="T19" fmla="*/ 20638 h 25"/>
                  <a:gd name="T20" fmla="*/ 49213 w 37"/>
                  <a:gd name="T21" fmla="*/ 11113 h 25"/>
                  <a:gd name="T22" fmla="*/ 57150 w 37"/>
                  <a:gd name="T23" fmla="*/ 4763 h 25"/>
                  <a:gd name="T24" fmla="*/ 50800 w 37"/>
                  <a:gd name="T25" fmla="*/ 0 h 25"/>
                  <a:gd name="T26" fmla="*/ 39688 w 37"/>
                  <a:gd name="T27" fmla="*/ 0 h 25"/>
                  <a:gd name="T28" fmla="*/ 34925 w 37"/>
                  <a:gd name="T29" fmla="*/ 6350 h 25"/>
                  <a:gd name="T30" fmla="*/ 19050 w 37"/>
                  <a:gd name="T31" fmla="*/ 9525 h 25"/>
                  <a:gd name="T32" fmla="*/ 9525 w 37"/>
                  <a:gd name="T33" fmla="*/ 14288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25">
                    <a:moveTo>
                      <a:pt x="6" y="9"/>
                    </a:moveTo>
                    <a:lnTo>
                      <a:pt x="7" y="12"/>
                    </a:lnTo>
                    <a:lnTo>
                      <a:pt x="0" y="18"/>
                    </a:lnTo>
                    <a:lnTo>
                      <a:pt x="7" y="21"/>
                    </a:lnTo>
                    <a:lnTo>
                      <a:pt x="11" y="25"/>
                    </a:lnTo>
                    <a:lnTo>
                      <a:pt x="16" y="25"/>
                    </a:lnTo>
                    <a:lnTo>
                      <a:pt x="21" y="21"/>
                    </a:lnTo>
                    <a:lnTo>
                      <a:pt x="22" y="17"/>
                    </a:lnTo>
                    <a:lnTo>
                      <a:pt x="37" y="17"/>
                    </a:lnTo>
                    <a:lnTo>
                      <a:pt x="37" y="13"/>
                    </a:lnTo>
                    <a:lnTo>
                      <a:pt x="31" y="7"/>
                    </a:lnTo>
                    <a:lnTo>
                      <a:pt x="36" y="3"/>
                    </a:lnTo>
                    <a:lnTo>
                      <a:pt x="32" y="0"/>
                    </a:lnTo>
                    <a:lnTo>
                      <a:pt x="25" y="0"/>
                    </a:lnTo>
                    <a:lnTo>
                      <a:pt x="22" y="4"/>
                    </a:lnTo>
                    <a:lnTo>
                      <a:pt x="12" y="6"/>
                    </a:lnTo>
                    <a:lnTo>
                      <a:pt x="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4" name="Freeform 603"/>
              <p:cNvSpPr/>
              <p:nvPr/>
            </p:nvSpPr>
            <p:spPr bwMode="auto">
              <a:xfrm>
                <a:off x="5845173" y="1490668"/>
                <a:ext cx="65088" cy="26988"/>
              </a:xfrm>
              <a:custGeom>
                <a:avLst/>
                <a:gdLst>
                  <a:gd name="T0" fmla="*/ 49213 w 41"/>
                  <a:gd name="T1" fmla="*/ 26988 h 17"/>
                  <a:gd name="T2" fmla="*/ 52388 w 41"/>
                  <a:gd name="T3" fmla="*/ 20638 h 17"/>
                  <a:gd name="T4" fmla="*/ 42863 w 41"/>
                  <a:gd name="T5" fmla="*/ 12700 h 17"/>
                  <a:gd name="T6" fmla="*/ 44450 w 41"/>
                  <a:gd name="T7" fmla="*/ 9525 h 17"/>
                  <a:gd name="T8" fmla="*/ 65088 w 41"/>
                  <a:gd name="T9" fmla="*/ 6350 h 17"/>
                  <a:gd name="T10" fmla="*/ 63500 w 41"/>
                  <a:gd name="T11" fmla="*/ 0 h 17"/>
                  <a:gd name="T12" fmla="*/ 52388 w 41"/>
                  <a:gd name="T13" fmla="*/ 0 h 17"/>
                  <a:gd name="T14" fmla="*/ 44450 w 41"/>
                  <a:gd name="T15" fmla="*/ 3175 h 17"/>
                  <a:gd name="T16" fmla="*/ 7938 w 41"/>
                  <a:gd name="T17" fmla="*/ 3175 h 17"/>
                  <a:gd name="T18" fmla="*/ 7938 w 41"/>
                  <a:gd name="T19" fmla="*/ 9525 h 17"/>
                  <a:gd name="T20" fmla="*/ 0 w 41"/>
                  <a:gd name="T21" fmla="*/ 14288 h 17"/>
                  <a:gd name="T22" fmla="*/ 0 w 41"/>
                  <a:gd name="T23" fmla="*/ 20638 h 17"/>
                  <a:gd name="T24" fmla="*/ 9525 w 41"/>
                  <a:gd name="T25" fmla="*/ 25400 h 17"/>
                  <a:gd name="T26" fmla="*/ 49213 w 41"/>
                  <a:gd name="T27" fmla="*/ 26988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17">
                    <a:moveTo>
                      <a:pt x="31" y="17"/>
                    </a:moveTo>
                    <a:lnTo>
                      <a:pt x="33" y="13"/>
                    </a:lnTo>
                    <a:lnTo>
                      <a:pt x="27" y="8"/>
                    </a:lnTo>
                    <a:lnTo>
                      <a:pt x="28" y="6"/>
                    </a:lnTo>
                    <a:lnTo>
                      <a:pt x="41" y="4"/>
                    </a:lnTo>
                    <a:lnTo>
                      <a:pt x="40" y="0"/>
                    </a:lnTo>
                    <a:lnTo>
                      <a:pt x="33" y="0"/>
                    </a:lnTo>
                    <a:lnTo>
                      <a:pt x="28" y="2"/>
                    </a:lnTo>
                    <a:lnTo>
                      <a:pt x="5" y="2"/>
                    </a:lnTo>
                    <a:lnTo>
                      <a:pt x="5" y="6"/>
                    </a:lnTo>
                    <a:lnTo>
                      <a:pt x="0" y="9"/>
                    </a:lnTo>
                    <a:lnTo>
                      <a:pt x="0" y="13"/>
                    </a:lnTo>
                    <a:lnTo>
                      <a:pt x="6" y="16"/>
                    </a:lnTo>
                    <a:lnTo>
                      <a:pt x="3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5" name="Freeform 604"/>
              <p:cNvSpPr/>
              <p:nvPr/>
            </p:nvSpPr>
            <p:spPr bwMode="auto">
              <a:xfrm>
                <a:off x="5868986" y="1477968"/>
                <a:ext cx="28575" cy="7938"/>
              </a:xfrm>
              <a:custGeom>
                <a:avLst/>
                <a:gdLst>
                  <a:gd name="T0" fmla="*/ 28575 w 18"/>
                  <a:gd name="T1" fmla="*/ 3175 h 5"/>
                  <a:gd name="T2" fmla="*/ 22225 w 18"/>
                  <a:gd name="T3" fmla="*/ 0 h 5"/>
                  <a:gd name="T4" fmla="*/ 0 w 18"/>
                  <a:gd name="T5" fmla="*/ 1588 h 5"/>
                  <a:gd name="T6" fmla="*/ 0 w 18"/>
                  <a:gd name="T7" fmla="*/ 7938 h 5"/>
                  <a:gd name="T8" fmla="*/ 19050 w 18"/>
                  <a:gd name="T9" fmla="*/ 7938 h 5"/>
                  <a:gd name="T10" fmla="*/ 28575 w 18"/>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8" y="2"/>
                    </a:moveTo>
                    <a:lnTo>
                      <a:pt x="14" y="0"/>
                    </a:lnTo>
                    <a:lnTo>
                      <a:pt x="0" y="1"/>
                    </a:lnTo>
                    <a:lnTo>
                      <a:pt x="0" y="5"/>
                    </a:lnTo>
                    <a:lnTo>
                      <a:pt x="12" y="5"/>
                    </a:lnTo>
                    <a:lnTo>
                      <a:pt x="1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6" name="Freeform 605"/>
              <p:cNvSpPr/>
              <p:nvPr/>
            </p:nvSpPr>
            <p:spPr bwMode="auto">
              <a:xfrm>
                <a:off x="5918198" y="1427167"/>
                <a:ext cx="23813" cy="7938"/>
              </a:xfrm>
              <a:custGeom>
                <a:avLst/>
                <a:gdLst>
                  <a:gd name="T0" fmla="*/ 23813 w 15"/>
                  <a:gd name="T1" fmla="*/ 4763 h 5"/>
                  <a:gd name="T2" fmla="*/ 22225 w 15"/>
                  <a:gd name="T3" fmla="*/ 0 h 5"/>
                  <a:gd name="T4" fmla="*/ 0 w 15"/>
                  <a:gd name="T5" fmla="*/ 1588 h 5"/>
                  <a:gd name="T6" fmla="*/ 14288 w 15"/>
                  <a:gd name="T7" fmla="*/ 7938 h 5"/>
                  <a:gd name="T8" fmla="*/ 23813 w 15"/>
                  <a:gd name="T9" fmla="*/ 476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
                    <a:moveTo>
                      <a:pt x="15" y="3"/>
                    </a:moveTo>
                    <a:lnTo>
                      <a:pt x="14" y="0"/>
                    </a:lnTo>
                    <a:lnTo>
                      <a:pt x="0" y="1"/>
                    </a:lnTo>
                    <a:lnTo>
                      <a:pt x="9" y="5"/>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7" name="Freeform 606"/>
              <p:cNvSpPr/>
              <p:nvPr/>
            </p:nvSpPr>
            <p:spPr bwMode="auto">
              <a:xfrm>
                <a:off x="5800723" y="1420817"/>
                <a:ext cx="30163" cy="11113"/>
              </a:xfrm>
              <a:custGeom>
                <a:avLst/>
                <a:gdLst>
                  <a:gd name="T0" fmla="*/ 30163 w 19"/>
                  <a:gd name="T1" fmla="*/ 7938 h 7"/>
                  <a:gd name="T2" fmla="*/ 28575 w 19"/>
                  <a:gd name="T3" fmla="*/ 0 h 7"/>
                  <a:gd name="T4" fmla="*/ 15875 w 19"/>
                  <a:gd name="T5" fmla="*/ 0 h 7"/>
                  <a:gd name="T6" fmla="*/ 6350 w 19"/>
                  <a:gd name="T7" fmla="*/ 1588 h 7"/>
                  <a:gd name="T8" fmla="*/ 0 w 19"/>
                  <a:gd name="T9" fmla="*/ 9525 h 7"/>
                  <a:gd name="T10" fmla="*/ 17463 w 19"/>
                  <a:gd name="T11" fmla="*/ 11113 h 7"/>
                  <a:gd name="T12" fmla="*/ 30163 w 19"/>
                  <a:gd name="T13" fmla="*/ 7938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7">
                    <a:moveTo>
                      <a:pt x="19" y="5"/>
                    </a:moveTo>
                    <a:lnTo>
                      <a:pt x="18" y="0"/>
                    </a:lnTo>
                    <a:lnTo>
                      <a:pt x="10" y="0"/>
                    </a:lnTo>
                    <a:lnTo>
                      <a:pt x="4" y="1"/>
                    </a:lnTo>
                    <a:lnTo>
                      <a:pt x="0" y="6"/>
                    </a:lnTo>
                    <a:lnTo>
                      <a:pt x="11" y="7"/>
                    </a:lnTo>
                    <a:lnTo>
                      <a:pt x="1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8" name="Freeform 607"/>
              <p:cNvSpPr/>
              <p:nvPr/>
            </p:nvSpPr>
            <p:spPr bwMode="auto">
              <a:xfrm>
                <a:off x="5776911" y="1444630"/>
                <a:ext cx="36513" cy="7938"/>
              </a:xfrm>
              <a:custGeom>
                <a:avLst/>
                <a:gdLst>
                  <a:gd name="T0" fmla="*/ 36513 w 23"/>
                  <a:gd name="T1" fmla="*/ 4763 h 5"/>
                  <a:gd name="T2" fmla="*/ 17463 w 23"/>
                  <a:gd name="T3" fmla="*/ 0 h 5"/>
                  <a:gd name="T4" fmla="*/ 1588 w 23"/>
                  <a:gd name="T5" fmla="*/ 4763 h 5"/>
                  <a:gd name="T6" fmla="*/ 0 w 23"/>
                  <a:gd name="T7" fmla="*/ 6350 h 5"/>
                  <a:gd name="T8" fmla="*/ 22225 w 23"/>
                  <a:gd name="T9" fmla="*/ 7938 h 5"/>
                  <a:gd name="T10" fmla="*/ 36513 w 23"/>
                  <a:gd name="T11" fmla="*/ 476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5">
                    <a:moveTo>
                      <a:pt x="23" y="3"/>
                    </a:moveTo>
                    <a:lnTo>
                      <a:pt x="11" y="0"/>
                    </a:lnTo>
                    <a:lnTo>
                      <a:pt x="1" y="3"/>
                    </a:lnTo>
                    <a:lnTo>
                      <a:pt x="0" y="4"/>
                    </a:lnTo>
                    <a:lnTo>
                      <a:pt x="14" y="5"/>
                    </a:ln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699" name="Freeform 608"/>
              <p:cNvSpPr/>
              <p:nvPr/>
            </p:nvSpPr>
            <p:spPr bwMode="auto">
              <a:xfrm>
                <a:off x="5743573" y="1454154"/>
                <a:ext cx="55562" cy="11113"/>
              </a:xfrm>
              <a:custGeom>
                <a:avLst/>
                <a:gdLst>
                  <a:gd name="T0" fmla="*/ 30163 w 35"/>
                  <a:gd name="T1" fmla="*/ 11113 h 7"/>
                  <a:gd name="T2" fmla="*/ 55563 w 35"/>
                  <a:gd name="T3" fmla="*/ 6350 h 7"/>
                  <a:gd name="T4" fmla="*/ 55563 w 35"/>
                  <a:gd name="T5" fmla="*/ 4763 h 7"/>
                  <a:gd name="T6" fmla="*/ 36513 w 35"/>
                  <a:gd name="T7" fmla="*/ 0 h 7"/>
                  <a:gd name="T8" fmla="*/ 26988 w 35"/>
                  <a:gd name="T9" fmla="*/ 0 h 7"/>
                  <a:gd name="T10" fmla="*/ 15875 w 35"/>
                  <a:gd name="T11" fmla="*/ 6350 h 7"/>
                  <a:gd name="T12" fmla="*/ 11113 w 35"/>
                  <a:gd name="T13" fmla="*/ 4763 h 7"/>
                  <a:gd name="T14" fmla="*/ 0 w 35"/>
                  <a:gd name="T15" fmla="*/ 6350 h 7"/>
                  <a:gd name="T16" fmla="*/ 6350 w 35"/>
                  <a:gd name="T17" fmla="*/ 11113 h 7"/>
                  <a:gd name="T18" fmla="*/ 30163 w 35"/>
                  <a:gd name="T19" fmla="*/ 1111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7">
                    <a:moveTo>
                      <a:pt x="19" y="7"/>
                    </a:moveTo>
                    <a:lnTo>
                      <a:pt x="35" y="4"/>
                    </a:lnTo>
                    <a:lnTo>
                      <a:pt x="35" y="3"/>
                    </a:lnTo>
                    <a:lnTo>
                      <a:pt x="23" y="0"/>
                    </a:lnTo>
                    <a:lnTo>
                      <a:pt x="17" y="0"/>
                    </a:lnTo>
                    <a:lnTo>
                      <a:pt x="10" y="4"/>
                    </a:lnTo>
                    <a:lnTo>
                      <a:pt x="7" y="3"/>
                    </a:lnTo>
                    <a:lnTo>
                      <a:pt x="0" y="4"/>
                    </a:lnTo>
                    <a:lnTo>
                      <a:pt x="4" y="7"/>
                    </a:ln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0" name="Freeform 609"/>
              <p:cNvSpPr/>
              <p:nvPr/>
            </p:nvSpPr>
            <p:spPr bwMode="auto">
              <a:xfrm>
                <a:off x="5816599" y="1450980"/>
                <a:ext cx="20638" cy="3175"/>
              </a:xfrm>
              <a:custGeom>
                <a:avLst/>
                <a:gdLst>
                  <a:gd name="T0" fmla="*/ 1588 w 13"/>
                  <a:gd name="T1" fmla="*/ 1588 h 2"/>
                  <a:gd name="T2" fmla="*/ 0 w 13"/>
                  <a:gd name="T3" fmla="*/ 3175 h 2"/>
                  <a:gd name="T4" fmla="*/ 14288 w 13"/>
                  <a:gd name="T5" fmla="*/ 3175 h 2"/>
                  <a:gd name="T6" fmla="*/ 20638 w 13"/>
                  <a:gd name="T7" fmla="*/ 1588 h 2"/>
                  <a:gd name="T8" fmla="*/ 12700 w 13"/>
                  <a:gd name="T9" fmla="*/ 0 h 2"/>
                  <a:gd name="T10" fmla="*/ 1588 w 13"/>
                  <a:gd name="T11" fmla="*/ 158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2">
                    <a:moveTo>
                      <a:pt x="1" y="1"/>
                    </a:moveTo>
                    <a:lnTo>
                      <a:pt x="0" y="2"/>
                    </a:lnTo>
                    <a:lnTo>
                      <a:pt x="9" y="2"/>
                    </a:lnTo>
                    <a:lnTo>
                      <a:pt x="13" y="1"/>
                    </a:lnTo>
                    <a:lnTo>
                      <a:pt x="8" y="0"/>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1" name="Freeform 610"/>
              <p:cNvSpPr/>
              <p:nvPr/>
            </p:nvSpPr>
            <p:spPr bwMode="auto">
              <a:xfrm>
                <a:off x="5868986" y="1458918"/>
                <a:ext cx="15875" cy="4763"/>
              </a:xfrm>
              <a:custGeom>
                <a:avLst/>
                <a:gdLst>
                  <a:gd name="T0" fmla="*/ 15875 w 10"/>
                  <a:gd name="T1" fmla="*/ 0 h 3"/>
                  <a:gd name="T2" fmla="*/ 14288 w 10"/>
                  <a:gd name="T3" fmla="*/ 0 h 3"/>
                  <a:gd name="T4" fmla="*/ 0 w 10"/>
                  <a:gd name="T5" fmla="*/ 0 h 3"/>
                  <a:gd name="T6" fmla="*/ 6350 w 10"/>
                  <a:gd name="T7" fmla="*/ 4763 h 3"/>
                  <a:gd name="T8" fmla="*/ 15875 w 10"/>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
                    <a:moveTo>
                      <a:pt x="10" y="0"/>
                    </a:moveTo>
                    <a:lnTo>
                      <a:pt x="9" y="0"/>
                    </a:lnTo>
                    <a:lnTo>
                      <a:pt x="0" y="0"/>
                    </a:lnTo>
                    <a:lnTo>
                      <a:pt x="4"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2" name="Freeform 611"/>
              <p:cNvSpPr/>
              <p:nvPr/>
            </p:nvSpPr>
            <p:spPr bwMode="auto">
              <a:xfrm>
                <a:off x="5759448" y="1477968"/>
                <a:ext cx="44450" cy="12700"/>
              </a:xfrm>
              <a:custGeom>
                <a:avLst/>
                <a:gdLst>
                  <a:gd name="T0" fmla="*/ 14288 w 28"/>
                  <a:gd name="T1" fmla="*/ 3175 h 8"/>
                  <a:gd name="T2" fmla="*/ 33338 w 28"/>
                  <a:gd name="T3" fmla="*/ 11113 h 8"/>
                  <a:gd name="T4" fmla="*/ 42863 w 28"/>
                  <a:gd name="T5" fmla="*/ 12700 h 8"/>
                  <a:gd name="T6" fmla="*/ 44450 w 28"/>
                  <a:gd name="T7" fmla="*/ 7938 h 8"/>
                  <a:gd name="T8" fmla="*/ 31750 w 28"/>
                  <a:gd name="T9" fmla="*/ 1588 h 8"/>
                  <a:gd name="T10" fmla="*/ 22225 w 28"/>
                  <a:gd name="T11" fmla="*/ 0 h 8"/>
                  <a:gd name="T12" fmla="*/ 0 w 28"/>
                  <a:gd name="T13" fmla="*/ 0 h 8"/>
                  <a:gd name="T14" fmla="*/ 14288 w 28"/>
                  <a:gd name="T15" fmla="*/ 3175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8">
                    <a:moveTo>
                      <a:pt x="9" y="2"/>
                    </a:moveTo>
                    <a:lnTo>
                      <a:pt x="21" y="7"/>
                    </a:lnTo>
                    <a:lnTo>
                      <a:pt x="27" y="8"/>
                    </a:lnTo>
                    <a:lnTo>
                      <a:pt x="28" y="5"/>
                    </a:lnTo>
                    <a:lnTo>
                      <a:pt x="20" y="1"/>
                    </a:lnTo>
                    <a:lnTo>
                      <a:pt x="14" y="0"/>
                    </a:lnTo>
                    <a:lnTo>
                      <a:pt x="0" y="0"/>
                    </a:lnTo>
                    <a:lnTo>
                      <a:pt x="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3" name="Freeform 612"/>
              <p:cNvSpPr/>
              <p:nvPr/>
            </p:nvSpPr>
            <p:spPr bwMode="auto">
              <a:xfrm>
                <a:off x="5721348" y="1474792"/>
                <a:ext cx="79375" cy="26988"/>
              </a:xfrm>
              <a:custGeom>
                <a:avLst/>
                <a:gdLst>
                  <a:gd name="T0" fmla="*/ 20638 w 50"/>
                  <a:gd name="T1" fmla="*/ 11113 h 17"/>
                  <a:gd name="T2" fmla="*/ 22225 w 50"/>
                  <a:gd name="T3" fmla="*/ 14288 h 17"/>
                  <a:gd name="T4" fmla="*/ 36513 w 50"/>
                  <a:gd name="T5" fmla="*/ 19050 h 17"/>
                  <a:gd name="T6" fmla="*/ 52388 w 50"/>
                  <a:gd name="T7" fmla="*/ 20638 h 17"/>
                  <a:gd name="T8" fmla="*/ 63500 w 50"/>
                  <a:gd name="T9" fmla="*/ 26988 h 17"/>
                  <a:gd name="T10" fmla="*/ 74613 w 50"/>
                  <a:gd name="T11" fmla="*/ 25400 h 17"/>
                  <a:gd name="T12" fmla="*/ 79375 w 50"/>
                  <a:gd name="T13" fmla="*/ 20638 h 17"/>
                  <a:gd name="T14" fmla="*/ 63500 w 50"/>
                  <a:gd name="T15" fmla="*/ 14288 h 17"/>
                  <a:gd name="T16" fmla="*/ 44450 w 50"/>
                  <a:gd name="T17" fmla="*/ 11113 h 17"/>
                  <a:gd name="T18" fmla="*/ 34925 w 50"/>
                  <a:gd name="T19" fmla="*/ 6350 h 17"/>
                  <a:gd name="T20" fmla="*/ 25400 w 50"/>
                  <a:gd name="T21" fmla="*/ 4763 h 17"/>
                  <a:gd name="T22" fmla="*/ 7938 w 50"/>
                  <a:gd name="T23" fmla="*/ 0 h 17"/>
                  <a:gd name="T24" fmla="*/ 0 w 50"/>
                  <a:gd name="T25" fmla="*/ 0 h 17"/>
                  <a:gd name="T26" fmla="*/ 4763 w 50"/>
                  <a:gd name="T27" fmla="*/ 6350 h 17"/>
                  <a:gd name="T28" fmla="*/ 20638 w 50"/>
                  <a:gd name="T29" fmla="*/ 11113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7">
                    <a:moveTo>
                      <a:pt x="13" y="7"/>
                    </a:moveTo>
                    <a:lnTo>
                      <a:pt x="14" y="9"/>
                    </a:lnTo>
                    <a:lnTo>
                      <a:pt x="23" y="12"/>
                    </a:lnTo>
                    <a:lnTo>
                      <a:pt x="33" y="13"/>
                    </a:lnTo>
                    <a:lnTo>
                      <a:pt x="40" y="17"/>
                    </a:lnTo>
                    <a:lnTo>
                      <a:pt x="47" y="16"/>
                    </a:lnTo>
                    <a:lnTo>
                      <a:pt x="50" y="13"/>
                    </a:lnTo>
                    <a:lnTo>
                      <a:pt x="40" y="9"/>
                    </a:lnTo>
                    <a:lnTo>
                      <a:pt x="28" y="7"/>
                    </a:lnTo>
                    <a:lnTo>
                      <a:pt x="22" y="4"/>
                    </a:lnTo>
                    <a:lnTo>
                      <a:pt x="16" y="3"/>
                    </a:lnTo>
                    <a:lnTo>
                      <a:pt x="5" y="0"/>
                    </a:lnTo>
                    <a:lnTo>
                      <a:pt x="0" y="0"/>
                    </a:lnTo>
                    <a:lnTo>
                      <a:pt x="3" y="4"/>
                    </a:lnTo>
                    <a:lnTo>
                      <a:pt x="1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4" name="Freeform 613"/>
              <p:cNvSpPr/>
              <p:nvPr/>
            </p:nvSpPr>
            <p:spPr bwMode="auto">
              <a:xfrm>
                <a:off x="5707060" y="1458918"/>
                <a:ext cx="14288" cy="6350"/>
              </a:xfrm>
              <a:custGeom>
                <a:avLst/>
                <a:gdLst>
                  <a:gd name="T0" fmla="*/ 14288 w 9"/>
                  <a:gd name="T1" fmla="*/ 1588 h 4"/>
                  <a:gd name="T2" fmla="*/ 11113 w 9"/>
                  <a:gd name="T3" fmla="*/ 0 h 4"/>
                  <a:gd name="T4" fmla="*/ 0 w 9"/>
                  <a:gd name="T5" fmla="*/ 0 h 4"/>
                  <a:gd name="T6" fmla="*/ 3175 w 9"/>
                  <a:gd name="T7" fmla="*/ 6350 h 4"/>
                  <a:gd name="T8" fmla="*/ 14288 w 9"/>
                  <a:gd name="T9" fmla="*/ 158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1"/>
                    </a:moveTo>
                    <a:lnTo>
                      <a:pt x="7" y="0"/>
                    </a:lnTo>
                    <a:lnTo>
                      <a:pt x="0" y="0"/>
                    </a:lnTo>
                    <a:lnTo>
                      <a:pt x="2" y="4"/>
                    </a:lnTo>
                    <a:lnTo>
                      <a:pt x="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5" name="Freeform 614"/>
              <p:cNvSpPr/>
              <p:nvPr/>
            </p:nvSpPr>
            <p:spPr bwMode="auto">
              <a:xfrm>
                <a:off x="5781673" y="1465268"/>
                <a:ext cx="22225" cy="7938"/>
              </a:xfrm>
              <a:custGeom>
                <a:avLst/>
                <a:gdLst>
                  <a:gd name="T0" fmla="*/ 0 w 14"/>
                  <a:gd name="T1" fmla="*/ 3175 h 5"/>
                  <a:gd name="T2" fmla="*/ 9525 w 14"/>
                  <a:gd name="T3" fmla="*/ 7938 h 5"/>
                  <a:gd name="T4" fmla="*/ 22225 w 14"/>
                  <a:gd name="T5" fmla="*/ 3175 h 5"/>
                  <a:gd name="T6" fmla="*/ 22225 w 14"/>
                  <a:gd name="T7" fmla="*/ 0 h 5"/>
                  <a:gd name="T8" fmla="*/ 9525 w 14"/>
                  <a:gd name="T9" fmla="*/ 0 h 5"/>
                  <a:gd name="T10" fmla="*/ 0 w 14"/>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5">
                    <a:moveTo>
                      <a:pt x="0" y="2"/>
                    </a:moveTo>
                    <a:lnTo>
                      <a:pt x="6" y="5"/>
                    </a:lnTo>
                    <a:lnTo>
                      <a:pt x="14" y="2"/>
                    </a:lnTo>
                    <a:lnTo>
                      <a:pt x="14" y="0"/>
                    </a:lnTo>
                    <a:lnTo>
                      <a:pt x="6"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6" name="Freeform 615"/>
              <p:cNvSpPr/>
              <p:nvPr/>
            </p:nvSpPr>
            <p:spPr bwMode="auto">
              <a:xfrm>
                <a:off x="5803899" y="1477968"/>
                <a:ext cx="17463" cy="4763"/>
              </a:xfrm>
              <a:custGeom>
                <a:avLst/>
                <a:gdLst>
                  <a:gd name="T0" fmla="*/ 3175 w 11"/>
                  <a:gd name="T1" fmla="*/ 0 h 3"/>
                  <a:gd name="T2" fmla="*/ 0 w 11"/>
                  <a:gd name="T3" fmla="*/ 3175 h 3"/>
                  <a:gd name="T4" fmla="*/ 4763 w 11"/>
                  <a:gd name="T5" fmla="*/ 4763 h 3"/>
                  <a:gd name="T6" fmla="*/ 17463 w 11"/>
                  <a:gd name="T7" fmla="*/ 4763 h 3"/>
                  <a:gd name="T8" fmla="*/ 11113 w 11"/>
                  <a:gd name="T9" fmla="*/ 1588 h 3"/>
                  <a:gd name="T10" fmla="*/ 3175 w 11"/>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3">
                    <a:moveTo>
                      <a:pt x="2" y="0"/>
                    </a:moveTo>
                    <a:lnTo>
                      <a:pt x="0" y="2"/>
                    </a:lnTo>
                    <a:lnTo>
                      <a:pt x="3" y="3"/>
                    </a:lnTo>
                    <a:lnTo>
                      <a:pt x="11" y="3"/>
                    </a:lnTo>
                    <a:lnTo>
                      <a:pt x="7"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7" name="Freeform 617"/>
              <p:cNvSpPr/>
              <p:nvPr/>
            </p:nvSpPr>
            <p:spPr bwMode="auto">
              <a:xfrm>
                <a:off x="5813423" y="1487492"/>
                <a:ext cx="15875" cy="7938"/>
              </a:xfrm>
              <a:custGeom>
                <a:avLst/>
                <a:gdLst>
                  <a:gd name="T0" fmla="*/ 7938 w 10"/>
                  <a:gd name="T1" fmla="*/ 7938 h 5"/>
                  <a:gd name="T2" fmla="*/ 15875 w 10"/>
                  <a:gd name="T3" fmla="*/ 3175 h 5"/>
                  <a:gd name="T4" fmla="*/ 7938 w 10"/>
                  <a:gd name="T5" fmla="*/ 0 h 5"/>
                  <a:gd name="T6" fmla="*/ 0 w 10"/>
                  <a:gd name="T7" fmla="*/ 3175 h 5"/>
                  <a:gd name="T8" fmla="*/ 7938 w 10"/>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5" y="5"/>
                    </a:moveTo>
                    <a:lnTo>
                      <a:pt x="10" y="2"/>
                    </a:lnTo>
                    <a:lnTo>
                      <a:pt x="5" y="0"/>
                    </a:lnTo>
                    <a:lnTo>
                      <a:pt x="0" y="2"/>
                    </a:lnTo>
                    <a:lnTo>
                      <a:pt x="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8" name="Freeform 618"/>
              <p:cNvSpPr/>
              <p:nvPr/>
            </p:nvSpPr>
            <p:spPr bwMode="auto">
              <a:xfrm>
                <a:off x="5791199" y="1504955"/>
                <a:ext cx="22225" cy="4763"/>
              </a:xfrm>
              <a:custGeom>
                <a:avLst/>
                <a:gdLst>
                  <a:gd name="T0" fmla="*/ 0 w 14"/>
                  <a:gd name="T1" fmla="*/ 3175 h 3"/>
                  <a:gd name="T2" fmla="*/ 9525 w 14"/>
                  <a:gd name="T3" fmla="*/ 4763 h 3"/>
                  <a:gd name="T4" fmla="*/ 22225 w 14"/>
                  <a:gd name="T5" fmla="*/ 0 h 3"/>
                  <a:gd name="T6" fmla="*/ 3175 w 14"/>
                  <a:gd name="T7" fmla="*/ 0 h 3"/>
                  <a:gd name="T8" fmla="*/ 0 w 14"/>
                  <a:gd name="T9" fmla="*/ 317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
                    <a:moveTo>
                      <a:pt x="0" y="2"/>
                    </a:moveTo>
                    <a:lnTo>
                      <a:pt x="6" y="3"/>
                    </a:lnTo>
                    <a:lnTo>
                      <a:pt x="14" y="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09" name="Freeform 619"/>
              <p:cNvSpPr/>
              <p:nvPr/>
            </p:nvSpPr>
            <p:spPr bwMode="auto">
              <a:xfrm>
                <a:off x="5711824" y="1487492"/>
                <a:ext cx="30163" cy="9525"/>
              </a:xfrm>
              <a:custGeom>
                <a:avLst/>
                <a:gdLst>
                  <a:gd name="T0" fmla="*/ 25400 w 19"/>
                  <a:gd name="T1" fmla="*/ 7938 h 6"/>
                  <a:gd name="T2" fmla="*/ 30163 w 19"/>
                  <a:gd name="T3" fmla="*/ 6350 h 6"/>
                  <a:gd name="T4" fmla="*/ 23813 w 19"/>
                  <a:gd name="T5" fmla="*/ 1588 h 6"/>
                  <a:gd name="T6" fmla="*/ 14288 w 19"/>
                  <a:gd name="T7" fmla="*/ 0 h 6"/>
                  <a:gd name="T8" fmla="*/ 0 w 19"/>
                  <a:gd name="T9" fmla="*/ 0 h 6"/>
                  <a:gd name="T10" fmla="*/ 1588 w 19"/>
                  <a:gd name="T11" fmla="*/ 6350 h 6"/>
                  <a:gd name="T12" fmla="*/ 14288 w 19"/>
                  <a:gd name="T13" fmla="*/ 9525 h 6"/>
                  <a:gd name="T14" fmla="*/ 25400 w 19"/>
                  <a:gd name="T15" fmla="*/ 793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6">
                    <a:moveTo>
                      <a:pt x="16" y="5"/>
                    </a:moveTo>
                    <a:lnTo>
                      <a:pt x="19" y="4"/>
                    </a:lnTo>
                    <a:lnTo>
                      <a:pt x="15" y="1"/>
                    </a:lnTo>
                    <a:lnTo>
                      <a:pt x="9" y="0"/>
                    </a:lnTo>
                    <a:lnTo>
                      <a:pt x="0" y="0"/>
                    </a:lnTo>
                    <a:lnTo>
                      <a:pt x="1" y="4"/>
                    </a:lnTo>
                    <a:lnTo>
                      <a:pt x="9" y="6"/>
                    </a:lnTo>
                    <a:lnTo>
                      <a:pt x="1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0" name="Freeform 620"/>
              <p:cNvSpPr/>
              <p:nvPr/>
            </p:nvSpPr>
            <p:spPr bwMode="auto">
              <a:xfrm>
                <a:off x="5743573" y="1500192"/>
                <a:ext cx="30163" cy="4763"/>
              </a:xfrm>
              <a:custGeom>
                <a:avLst/>
                <a:gdLst>
                  <a:gd name="T0" fmla="*/ 30163 w 19"/>
                  <a:gd name="T1" fmla="*/ 3175 h 3"/>
                  <a:gd name="T2" fmla="*/ 26988 w 19"/>
                  <a:gd name="T3" fmla="*/ 0 h 3"/>
                  <a:gd name="T4" fmla="*/ 11113 w 19"/>
                  <a:gd name="T5" fmla="*/ 0 h 3"/>
                  <a:gd name="T6" fmla="*/ 0 w 19"/>
                  <a:gd name="T7" fmla="*/ 3175 h 3"/>
                  <a:gd name="T8" fmla="*/ 19050 w 19"/>
                  <a:gd name="T9" fmla="*/ 4763 h 3"/>
                  <a:gd name="T10" fmla="*/ 30163 w 19"/>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3">
                    <a:moveTo>
                      <a:pt x="19" y="2"/>
                    </a:moveTo>
                    <a:lnTo>
                      <a:pt x="17" y="0"/>
                    </a:lnTo>
                    <a:lnTo>
                      <a:pt x="7" y="0"/>
                    </a:lnTo>
                    <a:lnTo>
                      <a:pt x="0" y="2"/>
                    </a:lnTo>
                    <a:lnTo>
                      <a:pt x="12" y="3"/>
                    </a:lnTo>
                    <a:lnTo>
                      <a:pt x="1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1" name="Freeform 621"/>
              <p:cNvSpPr/>
              <p:nvPr/>
            </p:nvSpPr>
            <p:spPr bwMode="auto">
              <a:xfrm>
                <a:off x="5791199" y="1516068"/>
                <a:ext cx="44450" cy="22225"/>
              </a:xfrm>
              <a:custGeom>
                <a:avLst/>
                <a:gdLst>
                  <a:gd name="T0" fmla="*/ 41275 w 28"/>
                  <a:gd name="T1" fmla="*/ 3175 h 14"/>
                  <a:gd name="T2" fmla="*/ 26988 w 28"/>
                  <a:gd name="T3" fmla="*/ 1588 h 14"/>
                  <a:gd name="T4" fmla="*/ 17463 w 28"/>
                  <a:gd name="T5" fmla="*/ 0 h 14"/>
                  <a:gd name="T6" fmla="*/ 0 w 28"/>
                  <a:gd name="T7" fmla="*/ 0 h 14"/>
                  <a:gd name="T8" fmla="*/ 1588 w 28"/>
                  <a:gd name="T9" fmla="*/ 6350 h 14"/>
                  <a:gd name="T10" fmla="*/ 0 w 28"/>
                  <a:gd name="T11" fmla="*/ 14288 h 14"/>
                  <a:gd name="T12" fmla="*/ 3175 w 28"/>
                  <a:gd name="T13" fmla="*/ 20638 h 14"/>
                  <a:gd name="T14" fmla="*/ 11113 w 28"/>
                  <a:gd name="T15" fmla="*/ 22225 h 14"/>
                  <a:gd name="T16" fmla="*/ 11113 w 28"/>
                  <a:gd name="T17" fmla="*/ 14288 h 14"/>
                  <a:gd name="T18" fmla="*/ 30163 w 28"/>
                  <a:gd name="T19" fmla="*/ 7938 h 14"/>
                  <a:gd name="T20" fmla="*/ 44450 w 28"/>
                  <a:gd name="T21" fmla="*/ 7938 h 14"/>
                  <a:gd name="T22" fmla="*/ 41275 w 28"/>
                  <a:gd name="T23" fmla="*/ 317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14">
                    <a:moveTo>
                      <a:pt x="26" y="2"/>
                    </a:moveTo>
                    <a:lnTo>
                      <a:pt x="17" y="1"/>
                    </a:lnTo>
                    <a:lnTo>
                      <a:pt x="11" y="0"/>
                    </a:lnTo>
                    <a:lnTo>
                      <a:pt x="0" y="0"/>
                    </a:lnTo>
                    <a:lnTo>
                      <a:pt x="1" y="4"/>
                    </a:lnTo>
                    <a:lnTo>
                      <a:pt x="0" y="9"/>
                    </a:lnTo>
                    <a:lnTo>
                      <a:pt x="2" y="13"/>
                    </a:lnTo>
                    <a:lnTo>
                      <a:pt x="7" y="14"/>
                    </a:lnTo>
                    <a:lnTo>
                      <a:pt x="7" y="9"/>
                    </a:lnTo>
                    <a:lnTo>
                      <a:pt x="19" y="5"/>
                    </a:lnTo>
                    <a:lnTo>
                      <a:pt x="28" y="5"/>
                    </a:lnTo>
                    <a:lnTo>
                      <a:pt x="2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2" name="Freeform 622"/>
              <p:cNvSpPr/>
              <p:nvPr/>
            </p:nvSpPr>
            <p:spPr bwMode="auto">
              <a:xfrm>
                <a:off x="5822949" y="1539879"/>
                <a:ext cx="26988" cy="9525"/>
              </a:xfrm>
              <a:custGeom>
                <a:avLst/>
                <a:gdLst>
                  <a:gd name="T0" fmla="*/ 0 w 17"/>
                  <a:gd name="T1" fmla="*/ 4763 h 6"/>
                  <a:gd name="T2" fmla="*/ 7938 w 17"/>
                  <a:gd name="T3" fmla="*/ 7938 h 6"/>
                  <a:gd name="T4" fmla="*/ 15875 w 17"/>
                  <a:gd name="T5" fmla="*/ 9525 h 6"/>
                  <a:gd name="T6" fmla="*/ 26988 w 17"/>
                  <a:gd name="T7" fmla="*/ 7938 h 6"/>
                  <a:gd name="T8" fmla="*/ 23813 w 17"/>
                  <a:gd name="T9" fmla="*/ 1588 h 6"/>
                  <a:gd name="T10" fmla="*/ 17463 w 17"/>
                  <a:gd name="T11" fmla="*/ 0 h 6"/>
                  <a:gd name="T12" fmla="*/ 1588 w 17"/>
                  <a:gd name="T13" fmla="*/ 0 h 6"/>
                  <a:gd name="T14" fmla="*/ 0 w 17"/>
                  <a:gd name="T15" fmla="*/ 4763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6">
                    <a:moveTo>
                      <a:pt x="0" y="3"/>
                    </a:moveTo>
                    <a:lnTo>
                      <a:pt x="5" y="5"/>
                    </a:lnTo>
                    <a:lnTo>
                      <a:pt x="10" y="6"/>
                    </a:lnTo>
                    <a:lnTo>
                      <a:pt x="17" y="5"/>
                    </a:lnTo>
                    <a:lnTo>
                      <a:pt x="15" y="1"/>
                    </a:lnTo>
                    <a:lnTo>
                      <a:pt x="11" y="0"/>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3" name="Freeform 623"/>
              <p:cNvSpPr/>
              <p:nvPr/>
            </p:nvSpPr>
            <p:spPr bwMode="auto">
              <a:xfrm>
                <a:off x="5754685" y="1522418"/>
                <a:ext cx="22225" cy="15875"/>
              </a:xfrm>
              <a:custGeom>
                <a:avLst/>
                <a:gdLst>
                  <a:gd name="T0" fmla="*/ 19050 w 14"/>
                  <a:gd name="T1" fmla="*/ 14288 h 10"/>
                  <a:gd name="T2" fmla="*/ 22225 w 14"/>
                  <a:gd name="T3" fmla="*/ 1588 h 10"/>
                  <a:gd name="T4" fmla="*/ 19050 w 14"/>
                  <a:gd name="T5" fmla="*/ 0 h 10"/>
                  <a:gd name="T6" fmla="*/ 3175 w 14"/>
                  <a:gd name="T7" fmla="*/ 0 h 10"/>
                  <a:gd name="T8" fmla="*/ 0 w 14"/>
                  <a:gd name="T9" fmla="*/ 9525 h 10"/>
                  <a:gd name="T10" fmla="*/ 1588 w 14"/>
                  <a:gd name="T11" fmla="*/ 15875 h 10"/>
                  <a:gd name="T12" fmla="*/ 19050 w 14"/>
                  <a:gd name="T13" fmla="*/ 14288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12" y="9"/>
                    </a:moveTo>
                    <a:lnTo>
                      <a:pt x="14" y="1"/>
                    </a:lnTo>
                    <a:lnTo>
                      <a:pt x="12" y="0"/>
                    </a:lnTo>
                    <a:lnTo>
                      <a:pt x="2" y="0"/>
                    </a:lnTo>
                    <a:lnTo>
                      <a:pt x="0" y="6"/>
                    </a:lnTo>
                    <a:lnTo>
                      <a:pt x="1" y="10"/>
                    </a:ln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4" name="Freeform 624"/>
              <p:cNvSpPr/>
              <p:nvPr/>
            </p:nvSpPr>
            <p:spPr bwMode="auto">
              <a:xfrm>
                <a:off x="5800723" y="1549405"/>
                <a:ext cx="22225" cy="3175"/>
              </a:xfrm>
              <a:custGeom>
                <a:avLst/>
                <a:gdLst>
                  <a:gd name="T0" fmla="*/ 0 w 14"/>
                  <a:gd name="T1" fmla="*/ 3175 h 2"/>
                  <a:gd name="T2" fmla="*/ 7938 w 14"/>
                  <a:gd name="T3" fmla="*/ 3175 h 2"/>
                  <a:gd name="T4" fmla="*/ 22225 w 14"/>
                  <a:gd name="T5" fmla="*/ 3175 h 2"/>
                  <a:gd name="T6" fmla="*/ 22225 w 14"/>
                  <a:gd name="T7" fmla="*/ 0 h 2"/>
                  <a:gd name="T8" fmla="*/ 9525 w 14"/>
                  <a:gd name="T9" fmla="*/ 0 h 2"/>
                  <a:gd name="T10" fmla="*/ 0 w 14"/>
                  <a:gd name="T11" fmla="*/ 3175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
                    <a:moveTo>
                      <a:pt x="0" y="2"/>
                    </a:moveTo>
                    <a:lnTo>
                      <a:pt x="5" y="2"/>
                    </a:lnTo>
                    <a:lnTo>
                      <a:pt x="14" y="2"/>
                    </a:lnTo>
                    <a:lnTo>
                      <a:pt x="14" y="0"/>
                    </a:lnTo>
                    <a:lnTo>
                      <a:pt x="6"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5" name="Freeform 625"/>
              <p:cNvSpPr/>
              <p:nvPr/>
            </p:nvSpPr>
            <p:spPr bwMode="auto">
              <a:xfrm>
                <a:off x="5665786" y="1522418"/>
                <a:ext cx="30163" cy="11113"/>
              </a:xfrm>
              <a:custGeom>
                <a:avLst/>
                <a:gdLst>
                  <a:gd name="T0" fmla="*/ 30163 w 19"/>
                  <a:gd name="T1" fmla="*/ 9525 h 7"/>
                  <a:gd name="T2" fmla="*/ 30163 w 19"/>
                  <a:gd name="T3" fmla="*/ 3175 h 7"/>
                  <a:gd name="T4" fmla="*/ 23813 w 19"/>
                  <a:gd name="T5" fmla="*/ 0 h 7"/>
                  <a:gd name="T6" fmla="*/ 17463 w 19"/>
                  <a:gd name="T7" fmla="*/ 0 h 7"/>
                  <a:gd name="T8" fmla="*/ 0 w 19"/>
                  <a:gd name="T9" fmla="*/ 4763 h 7"/>
                  <a:gd name="T10" fmla="*/ 12700 w 19"/>
                  <a:gd name="T11" fmla="*/ 11113 h 7"/>
                  <a:gd name="T12" fmla="*/ 30163 w 19"/>
                  <a:gd name="T13" fmla="*/ 9525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7">
                    <a:moveTo>
                      <a:pt x="19" y="6"/>
                    </a:moveTo>
                    <a:lnTo>
                      <a:pt x="19" y="2"/>
                    </a:lnTo>
                    <a:lnTo>
                      <a:pt x="15" y="0"/>
                    </a:lnTo>
                    <a:lnTo>
                      <a:pt x="11" y="0"/>
                    </a:lnTo>
                    <a:lnTo>
                      <a:pt x="0" y="3"/>
                    </a:lnTo>
                    <a:lnTo>
                      <a:pt x="8" y="7"/>
                    </a:lnTo>
                    <a:lnTo>
                      <a:pt x="19"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6" name="Freeform 626"/>
              <p:cNvSpPr/>
              <p:nvPr/>
            </p:nvSpPr>
            <p:spPr bwMode="auto">
              <a:xfrm>
                <a:off x="5703885" y="1504955"/>
                <a:ext cx="11113" cy="7938"/>
              </a:xfrm>
              <a:custGeom>
                <a:avLst/>
                <a:gdLst>
                  <a:gd name="T0" fmla="*/ 11113 w 7"/>
                  <a:gd name="T1" fmla="*/ 6350 h 5"/>
                  <a:gd name="T2" fmla="*/ 3175 w 7"/>
                  <a:gd name="T3" fmla="*/ 0 h 5"/>
                  <a:gd name="T4" fmla="*/ 0 w 7"/>
                  <a:gd name="T5" fmla="*/ 3175 h 5"/>
                  <a:gd name="T6" fmla="*/ 0 w 7"/>
                  <a:gd name="T7" fmla="*/ 7938 h 5"/>
                  <a:gd name="T8" fmla="*/ 7938 w 7"/>
                  <a:gd name="T9" fmla="*/ 7938 h 5"/>
                  <a:gd name="T10" fmla="*/ 11113 w 7"/>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7" y="4"/>
                    </a:moveTo>
                    <a:lnTo>
                      <a:pt x="2" y="0"/>
                    </a:lnTo>
                    <a:lnTo>
                      <a:pt x="0" y="2"/>
                    </a:lnTo>
                    <a:lnTo>
                      <a:pt x="0" y="5"/>
                    </a:lnTo>
                    <a:lnTo>
                      <a:pt x="5" y="5"/>
                    </a:lnTo>
                    <a:lnTo>
                      <a:pt x="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7" name="Freeform 627"/>
              <p:cNvSpPr/>
              <p:nvPr/>
            </p:nvSpPr>
            <p:spPr bwMode="auto">
              <a:xfrm>
                <a:off x="5719760" y="1511305"/>
                <a:ext cx="17463" cy="7938"/>
              </a:xfrm>
              <a:custGeom>
                <a:avLst/>
                <a:gdLst>
                  <a:gd name="T0" fmla="*/ 17463 w 11"/>
                  <a:gd name="T1" fmla="*/ 1588 h 5"/>
                  <a:gd name="T2" fmla="*/ 9525 w 11"/>
                  <a:gd name="T3" fmla="*/ 0 h 5"/>
                  <a:gd name="T4" fmla="*/ 6350 w 11"/>
                  <a:gd name="T5" fmla="*/ 0 h 5"/>
                  <a:gd name="T6" fmla="*/ 7938 w 11"/>
                  <a:gd name="T7" fmla="*/ 1588 h 5"/>
                  <a:gd name="T8" fmla="*/ 0 w 11"/>
                  <a:gd name="T9" fmla="*/ 6350 h 5"/>
                  <a:gd name="T10" fmla="*/ 0 w 11"/>
                  <a:gd name="T11" fmla="*/ 7938 h 5"/>
                  <a:gd name="T12" fmla="*/ 14288 w 11"/>
                  <a:gd name="T13" fmla="*/ 6350 h 5"/>
                  <a:gd name="T14" fmla="*/ 17463 w 11"/>
                  <a:gd name="T15" fmla="*/ 1588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5">
                    <a:moveTo>
                      <a:pt x="11" y="1"/>
                    </a:moveTo>
                    <a:lnTo>
                      <a:pt x="6" y="0"/>
                    </a:lnTo>
                    <a:lnTo>
                      <a:pt x="4" y="0"/>
                    </a:lnTo>
                    <a:lnTo>
                      <a:pt x="5" y="1"/>
                    </a:lnTo>
                    <a:lnTo>
                      <a:pt x="0" y="4"/>
                    </a:lnTo>
                    <a:lnTo>
                      <a:pt x="0" y="5"/>
                    </a:lnTo>
                    <a:lnTo>
                      <a:pt x="9" y="4"/>
                    </a:lnTo>
                    <a:lnTo>
                      <a:pt x="1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8" name="Freeform 628"/>
              <p:cNvSpPr/>
              <p:nvPr/>
            </p:nvSpPr>
            <p:spPr bwMode="auto">
              <a:xfrm>
                <a:off x="5729285" y="1522418"/>
                <a:ext cx="17463" cy="4763"/>
              </a:xfrm>
              <a:custGeom>
                <a:avLst/>
                <a:gdLst>
                  <a:gd name="T0" fmla="*/ 14288 w 11"/>
                  <a:gd name="T1" fmla="*/ 1588 h 3"/>
                  <a:gd name="T2" fmla="*/ 17463 w 11"/>
                  <a:gd name="T3" fmla="*/ 0 h 3"/>
                  <a:gd name="T4" fmla="*/ 7938 w 11"/>
                  <a:gd name="T5" fmla="*/ 1588 h 3"/>
                  <a:gd name="T6" fmla="*/ 0 w 11"/>
                  <a:gd name="T7" fmla="*/ 1588 h 3"/>
                  <a:gd name="T8" fmla="*/ 0 w 11"/>
                  <a:gd name="T9" fmla="*/ 3175 h 3"/>
                  <a:gd name="T10" fmla="*/ 7938 w 11"/>
                  <a:gd name="T11" fmla="*/ 4763 h 3"/>
                  <a:gd name="T12" fmla="*/ 14288 w 11"/>
                  <a:gd name="T13" fmla="*/ 1588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3">
                    <a:moveTo>
                      <a:pt x="9" y="1"/>
                    </a:moveTo>
                    <a:lnTo>
                      <a:pt x="11" y="0"/>
                    </a:lnTo>
                    <a:lnTo>
                      <a:pt x="5" y="1"/>
                    </a:lnTo>
                    <a:lnTo>
                      <a:pt x="0" y="1"/>
                    </a:lnTo>
                    <a:lnTo>
                      <a:pt x="0" y="2"/>
                    </a:lnTo>
                    <a:lnTo>
                      <a:pt x="5" y="3"/>
                    </a:lnTo>
                    <a:lnTo>
                      <a:pt x="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19" name="Freeform 629"/>
              <p:cNvSpPr/>
              <p:nvPr/>
            </p:nvSpPr>
            <p:spPr bwMode="auto">
              <a:xfrm>
                <a:off x="5703885" y="1524005"/>
                <a:ext cx="6350" cy="7938"/>
              </a:xfrm>
              <a:custGeom>
                <a:avLst/>
                <a:gdLst>
                  <a:gd name="T0" fmla="*/ 6350 w 4"/>
                  <a:gd name="T1" fmla="*/ 7938 h 5"/>
                  <a:gd name="T2" fmla="*/ 6350 w 4"/>
                  <a:gd name="T3" fmla="*/ 3175 h 5"/>
                  <a:gd name="T4" fmla="*/ 3175 w 4"/>
                  <a:gd name="T5" fmla="*/ 0 h 5"/>
                  <a:gd name="T6" fmla="*/ 0 w 4"/>
                  <a:gd name="T7" fmla="*/ 0 h 5"/>
                  <a:gd name="T8" fmla="*/ 1588 w 4"/>
                  <a:gd name="T9" fmla="*/ 6350 h 5"/>
                  <a:gd name="T10" fmla="*/ 6350 w 4"/>
                  <a:gd name="T11" fmla="*/ 793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4" y="5"/>
                    </a:moveTo>
                    <a:lnTo>
                      <a:pt x="4" y="2"/>
                    </a:lnTo>
                    <a:lnTo>
                      <a:pt x="2" y="0"/>
                    </a:lnTo>
                    <a:lnTo>
                      <a:pt x="0" y="0"/>
                    </a:lnTo>
                    <a:lnTo>
                      <a:pt x="1" y="4"/>
                    </a:lnTo>
                    <a:lnTo>
                      <a:pt x="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0" name="Freeform 630"/>
              <p:cNvSpPr/>
              <p:nvPr/>
            </p:nvSpPr>
            <p:spPr bwMode="auto">
              <a:xfrm>
                <a:off x="5526085" y="1485904"/>
                <a:ext cx="117475" cy="60325"/>
              </a:xfrm>
              <a:custGeom>
                <a:avLst/>
                <a:gdLst>
                  <a:gd name="T0" fmla="*/ 0 w 74"/>
                  <a:gd name="T1" fmla="*/ 22225 h 38"/>
                  <a:gd name="T2" fmla="*/ 22225 w 74"/>
                  <a:gd name="T3" fmla="*/ 31750 h 38"/>
                  <a:gd name="T4" fmla="*/ 4763 w 74"/>
                  <a:gd name="T5" fmla="*/ 36513 h 38"/>
                  <a:gd name="T6" fmla="*/ 0 w 74"/>
                  <a:gd name="T7" fmla="*/ 41275 h 38"/>
                  <a:gd name="T8" fmla="*/ 11113 w 74"/>
                  <a:gd name="T9" fmla="*/ 47625 h 38"/>
                  <a:gd name="T10" fmla="*/ 26988 w 74"/>
                  <a:gd name="T11" fmla="*/ 50800 h 38"/>
                  <a:gd name="T12" fmla="*/ 31750 w 74"/>
                  <a:gd name="T13" fmla="*/ 52388 h 38"/>
                  <a:gd name="T14" fmla="*/ 23813 w 74"/>
                  <a:gd name="T15" fmla="*/ 55563 h 38"/>
                  <a:gd name="T16" fmla="*/ 23813 w 74"/>
                  <a:gd name="T17" fmla="*/ 60325 h 38"/>
                  <a:gd name="T18" fmla="*/ 33338 w 74"/>
                  <a:gd name="T19" fmla="*/ 60325 h 38"/>
                  <a:gd name="T20" fmla="*/ 52388 w 74"/>
                  <a:gd name="T21" fmla="*/ 50800 h 38"/>
                  <a:gd name="T22" fmla="*/ 55563 w 74"/>
                  <a:gd name="T23" fmla="*/ 41275 h 38"/>
                  <a:gd name="T24" fmla="*/ 53975 w 74"/>
                  <a:gd name="T25" fmla="*/ 38100 h 38"/>
                  <a:gd name="T26" fmla="*/ 90488 w 74"/>
                  <a:gd name="T27" fmla="*/ 36513 h 38"/>
                  <a:gd name="T28" fmla="*/ 92075 w 74"/>
                  <a:gd name="T29" fmla="*/ 33338 h 38"/>
                  <a:gd name="T30" fmla="*/ 85725 w 74"/>
                  <a:gd name="T31" fmla="*/ 31750 h 38"/>
                  <a:gd name="T32" fmla="*/ 84138 w 74"/>
                  <a:gd name="T33" fmla="*/ 26988 h 38"/>
                  <a:gd name="T34" fmla="*/ 92075 w 74"/>
                  <a:gd name="T35" fmla="*/ 25400 h 38"/>
                  <a:gd name="T36" fmla="*/ 111125 w 74"/>
                  <a:gd name="T37" fmla="*/ 25400 h 38"/>
                  <a:gd name="T38" fmla="*/ 117475 w 74"/>
                  <a:gd name="T39" fmla="*/ 22225 h 38"/>
                  <a:gd name="T40" fmla="*/ 117475 w 74"/>
                  <a:gd name="T41" fmla="*/ 15875 h 38"/>
                  <a:gd name="T42" fmla="*/ 117475 w 74"/>
                  <a:gd name="T43" fmla="*/ 9525 h 38"/>
                  <a:gd name="T44" fmla="*/ 95250 w 74"/>
                  <a:gd name="T45" fmla="*/ 11113 h 38"/>
                  <a:gd name="T46" fmla="*/ 92075 w 74"/>
                  <a:gd name="T47" fmla="*/ 7938 h 38"/>
                  <a:gd name="T48" fmla="*/ 107950 w 74"/>
                  <a:gd name="T49" fmla="*/ 1588 h 38"/>
                  <a:gd name="T50" fmla="*/ 103188 w 74"/>
                  <a:gd name="T51" fmla="*/ 0 h 38"/>
                  <a:gd name="T52" fmla="*/ 77788 w 74"/>
                  <a:gd name="T53" fmla="*/ 0 h 38"/>
                  <a:gd name="T54" fmla="*/ 74613 w 74"/>
                  <a:gd name="T55" fmla="*/ 1588 h 38"/>
                  <a:gd name="T56" fmla="*/ 84138 w 74"/>
                  <a:gd name="T57" fmla="*/ 7938 h 38"/>
                  <a:gd name="T58" fmla="*/ 74613 w 74"/>
                  <a:gd name="T59" fmla="*/ 7938 h 38"/>
                  <a:gd name="T60" fmla="*/ 63500 w 74"/>
                  <a:gd name="T61" fmla="*/ 11113 h 38"/>
                  <a:gd name="T62" fmla="*/ 60325 w 74"/>
                  <a:gd name="T63" fmla="*/ 17463 h 38"/>
                  <a:gd name="T64" fmla="*/ 0 w 74"/>
                  <a:gd name="T65" fmla="*/ 19050 h 38"/>
                  <a:gd name="T66" fmla="*/ 0 w 74"/>
                  <a:gd name="T67" fmla="*/ 2222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 h="38">
                    <a:moveTo>
                      <a:pt x="0" y="14"/>
                    </a:moveTo>
                    <a:lnTo>
                      <a:pt x="14" y="20"/>
                    </a:lnTo>
                    <a:lnTo>
                      <a:pt x="3" y="23"/>
                    </a:lnTo>
                    <a:lnTo>
                      <a:pt x="0" y="26"/>
                    </a:lnTo>
                    <a:lnTo>
                      <a:pt x="7" y="30"/>
                    </a:lnTo>
                    <a:lnTo>
                      <a:pt x="17" y="32"/>
                    </a:lnTo>
                    <a:lnTo>
                      <a:pt x="20" y="33"/>
                    </a:lnTo>
                    <a:lnTo>
                      <a:pt x="15" y="35"/>
                    </a:lnTo>
                    <a:lnTo>
                      <a:pt x="15" y="38"/>
                    </a:lnTo>
                    <a:lnTo>
                      <a:pt x="21" y="38"/>
                    </a:lnTo>
                    <a:lnTo>
                      <a:pt x="33" y="32"/>
                    </a:lnTo>
                    <a:lnTo>
                      <a:pt x="35" y="26"/>
                    </a:lnTo>
                    <a:lnTo>
                      <a:pt x="34" y="24"/>
                    </a:lnTo>
                    <a:lnTo>
                      <a:pt x="57" y="23"/>
                    </a:lnTo>
                    <a:lnTo>
                      <a:pt x="58" y="21"/>
                    </a:lnTo>
                    <a:lnTo>
                      <a:pt x="54" y="20"/>
                    </a:lnTo>
                    <a:lnTo>
                      <a:pt x="53" y="17"/>
                    </a:lnTo>
                    <a:lnTo>
                      <a:pt x="58" y="16"/>
                    </a:lnTo>
                    <a:lnTo>
                      <a:pt x="70" y="16"/>
                    </a:lnTo>
                    <a:lnTo>
                      <a:pt x="74" y="14"/>
                    </a:lnTo>
                    <a:lnTo>
                      <a:pt x="74" y="10"/>
                    </a:lnTo>
                    <a:lnTo>
                      <a:pt x="74" y="6"/>
                    </a:lnTo>
                    <a:lnTo>
                      <a:pt x="60" y="7"/>
                    </a:lnTo>
                    <a:lnTo>
                      <a:pt x="58" y="5"/>
                    </a:lnTo>
                    <a:lnTo>
                      <a:pt x="68" y="1"/>
                    </a:lnTo>
                    <a:lnTo>
                      <a:pt x="65" y="0"/>
                    </a:lnTo>
                    <a:lnTo>
                      <a:pt x="49" y="0"/>
                    </a:lnTo>
                    <a:lnTo>
                      <a:pt x="47" y="1"/>
                    </a:lnTo>
                    <a:lnTo>
                      <a:pt x="53" y="5"/>
                    </a:lnTo>
                    <a:lnTo>
                      <a:pt x="47" y="5"/>
                    </a:lnTo>
                    <a:lnTo>
                      <a:pt x="40" y="7"/>
                    </a:lnTo>
                    <a:lnTo>
                      <a:pt x="38" y="11"/>
                    </a:lnTo>
                    <a:lnTo>
                      <a:pt x="0" y="12"/>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1" name="Freeform 631"/>
              <p:cNvSpPr/>
              <p:nvPr/>
            </p:nvSpPr>
            <p:spPr bwMode="auto">
              <a:xfrm>
                <a:off x="5467348" y="1487492"/>
                <a:ext cx="112713" cy="30163"/>
              </a:xfrm>
              <a:custGeom>
                <a:avLst/>
                <a:gdLst>
                  <a:gd name="T0" fmla="*/ 1588 w 71"/>
                  <a:gd name="T1" fmla="*/ 22225 h 19"/>
                  <a:gd name="T2" fmla="*/ 15875 w 71"/>
                  <a:gd name="T3" fmla="*/ 23813 h 19"/>
                  <a:gd name="T4" fmla="*/ 25400 w 71"/>
                  <a:gd name="T5" fmla="*/ 28575 h 19"/>
                  <a:gd name="T6" fmla="*/ 26988 w 71"/>
                  <a:gd name="T7" fmla="*/ 25400 h 19"/>
                  <a:gd name="T8" fmla="*/ 41275 w 71"/>
                  <a:gd name="T9" fmla="*/ 30163 h 19"/>
                  <a:gd name="T10" fmla="*/ 52388 w 71"/>
                  <a:gd name="T11" fmla="*/ 25400 h 19"/>
                  <a:gd name="T12" fmla="*/ 47625 w 71"/>
                  <a:gd name="T13" fmla="*/ 20638 h 19"/>
                  <a:gd name="T14" fmla="*/ 36513 w 71"/>
                  <a:gd name="T15" fmla="*/ 20638 h 19"/>
                  <a:gd name="T16" fmla="*/ 38100 w 71"/>
                  <a:gd name="T17" fmla="*/ 15875 h 19"/>
                  <a:gd name="T18" fmla="*/ 61913 w 71"/>
                  <a:gd name="T19" fmla="*/ 3175 h 19"/>
                  <a:gd name="T20" fmla="*/ 85725 w 71"/>
                  <a:gd name="T21" fmla="*/ 6350 h 19"/>
                  <a:gd name="T22" fmla="*/ 88900 w 71"/>
                  <a:gd name="T23" fmla="*/ 9525 h 19"/>
                  <a:gd name="T24" fmla="*/ 98425 w 71"/>
                  <a:gd name="T25" fmla="*/ 12700 h 19"/>
                  <a:gd name="T26" fmla="*/ 112713 w 71"/>
                  <a:gd name="T27" fmla="*/ 9525 h 19"/>
                  <a:gd name="T28" fmla="*/ 104775 w 71"/>
                  <a:gd name="T29" fmla="*/ 1588 h 19"/>
                  <a:gd name="T30" fmla="*/ 84138 w 71"/>
                  <a:gd name="T31" fmla="*/ 0 h 19"/>
                  <a:gd name="T32" fmla="*/ 52388 w 71"/>
                  <a:gd name="T33" fmla="*/ 0 h 19"/>
                  <a:gd name="T34" fmla="*/ 47625 w 71"/>
                  <a:gd name="T35" fmla="*/ 0 h 19"/>
                  <a:gd name="T36" fmla="*/ 36513 w 71"/>
                  <a:gd name="T37" fmla="*/ 3175 h 19"/>
                  <a:gd name="T38" fmla="*/ 7938 w 71"/>
                  <a:gd name="T39" fmla="*/ 9525 h 19"/>
                  <a:gd name="T40" fmla="*/ 0 w 71"/>
                  <a:gd name="T41" fmla="*/ 14288 h 19"/>
                  <a:gd name="T42" fmla="*/ 0 w 71"/>
                  <a:gd name="T43" fmla="*/ 15875 h 19"/>
                  <a:gd name="T44" fmla="*/ 1588 w 71"/>
                  <a:gd name="T45" fmla="*/ 20638 h 19"/>
                  <a:gd name="T46" fmla="*/ 1588 w 71"/>
                  <a:gd name="T47" fmla="*/ 22225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1" h="19">
                    <a:moveTo>
                      <a:pt x="1" y="14"/>
                    </a:moveTo>
                    <a:lnTo>
                      <a:pt x="10" y="15"/>
                    </a:lnTo>
                    <a:lnTo>
                      <a:pt x="16" y="18"/>
                    </a:lnTo>
                    <a:lnTo>
                      <a:pt x="17" y="16"/>
                    </a:lnTo>
                    <a:lnTo>
                      <a:pt x="26" y="19"/>
                    </a:lnTo>
                    <a:lnTo>
                      <a:pt x="33" y="16"/>
                    </a:lnTo>
                    <a:lnTo>
                      <a:pt x="30" y="13"/>
                    </a:lnTo>
                    <a:lnTo>
                      <a:pt x="23" y="13"/>
                    </a:lnTo>
                    <a:lnTo>
                      <a:pt x="24" y="10"/>
                    </a:lnTo>
                    <a:lnTo>
                      <a:pt x="39" y="2"/>
                    </a:lnTo>
                    <a:lnTo>
                      <a:pt x="54" y="4"/>
                    </a:lnTo>
                    <a:lnTo>
                      <a:pt x="56" y="6"/>
                    </a:lnTo>
                    <a:lnTo>
                      <a:pt x="62" y="8"/>
                    </a:lnTo>
                    <a:lnTo>
                      <a:pt x="71" y="6"/>
                    </a:lnTo>
                    <a:lnTo>
                      <a:pt x="66" y="1"/>
                    </a:lnTo>
                    <a:lnTo>
                      <a:pt x="53" y="0"/>
                    </a:lnTo>
                    <a:lnTo>
                      <a:pt x="33" y="0"/>
                    </a:lnTo>
                    <a:lnTo>
                      <a:pt x="30" y="0"/>
                    </a:lnTo>
                    <a:lnTo>
                      <a:pt x="23" y="2"/>
                    </a:lnTo>
                    <a:lnTo>
                      <a:pt x="5" y="6"/>
                    </a:lnTo>
                    <a:lnTo>
                      <a:pt x="0" y="9"/>
                    </a:lnTo>
                    <a:lnTo>
                      <a:pt x="0" y="10"/>
                    </a:lnTo>
                    <a:lnTo>
                      <a:pt x="1" y="13"/>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2" name="Freeform 632"/>
              <p:cNvSpPr/>
              <p:nvPr/>
            </p:nvSpPr>
            <p:spPr bwMode="auto">
              <a:xfrm>
                <a:off x="5602285" y="1531942"/>
                <a:ext cx="19050" cy="9525"/>
              </a:xfrm>
              <a:custGeom>
                <a:avLst/>
                <a:gdLst>
                  <a:gd name="T0" fmla="*/ 9525 w 12"/>
                  <a:gd name="T1" fmla="*/ 0 h 6"/>
                  <a:gd name="T2" fmla="*/ 0 w 12"/>
                  <a:gd name="T3" fmla="*/ 1588 h 6"/>
                  <a:gd name="T4" fmla="*/ 0 w 12"/>
                  <a:gd name="T5" fmla="*/ 7938 h 6"/>
                  <a:gd name="T6" fmla="*/ 1588 w 12"/>
                  <a:gd name="T7" fmla="*/ 9525 h 6"/>
                  <a:gd name="T8" fmla="*/ 19050 w 12"/>
                  <a:gd name="T9" fmla="*/ 7938 h 6"/>
                  <a:gd name="T10" fmla="*/ 9525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6" y="0"/>
                    </a:moveTo>
                    <a:lnTo>
                      <a:pt x="0" y="1"/>
                    </a:lnTo>
                    <a:lnTo>
                      <a:pt x="0" y="5"/>
                    </a:lnTo>
                    <a:lnTo>
                      <a:pt x="1" y="6"/>
                    </a:lnTo>
                    <a:lnTo>
                      <a:pt x="12" y="5"/>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3" name="Freeform 633"/>
              <p:cNvSpPr/>
              <p:nvPr/>
            </p:nvSpPr>
            <p:spPr bwMode="auto">
              <a:xfrm>
                <a:off x="5611810" y="1539879"/>
                <a:ext cx="28575" cy="12700"/>
              </a:xfrm>
              <a:custGeom>
                <a:avLst/>
                <a:gdLst>
                  <a:gd name="T0" fmla="*/ 61232 w 14"/>
                  <a:gd name="T1" fmla="*/ 31750 h 6"/>
                  <a:gd name="T2" fmla="*/ 61232 w 14"/>
                  <a:gd name="T3" fmla="*/ 2117 h 6"/>
                  <a:gd name="T4" fmla="*/ 46945 w 14"/>
                  <a:gd name="T5" fmla="*/ 0 h 6"/>
                  <a:gd name="T6" fmla="*/ 34698 w 14"/>
                  <a:gd name="T7" fmla="*/ 10583 h 6"/>
                  <a:gd name="T8" fmla="*/ 0 w 14"/>
                  <a:gd name="T9" fmla="*/ 14817 h 6"/>
                  <a:gd name="T10" fmla="*/ 34698 w 14"/>
                  <a:gd name="T11" fmla="*/ 25400 h 6"/>
                  <a:gd name="T12" fmla="*/ 61232 w 14"/>
                  <a:gd name="T13" fmla="*/ 3175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4" y="6"/>
                    </a:moveTo>
                    <a:cubicBezTo>
                      <a:pt x="14" y="1"/>
                      <a:pt x="14" y="1"/>
                      <a:pt x="14" y="1"/>
                    </a:cubicBezTo>
                    <a:cubicBezTo>
                      <a:pt x="11" y="0"/>
                      <a:pt x="11" y="0"/>
                      <a:pt x="11" y="0"/>
                    </a:cubicBezTo>
                    <a:cubicBezTo>
                      <a:pt x="8" y="2"/>
                      <a:pt x="8" y="2"/>
                      <a:pt x="8" y="2"/>
                    </a:cubicBezTo>
                    <a:cubicBezTo>
                      <a:pt x="0" y="3"/>
                      <a:pt x="0" y="3"/>
                      <a:pt x="0" y="3"/>
                    </a:cubicBezTo>
                    <a:cubicBezTo>
                      <a:pt x="4" y="4"/>
                      <a:pt x="8" y="5"/>
                      <a:pt x="8" y="5"/>
                    </a:cubicBez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4" name="Freeform 634"/>
              <p:cNvSpPr/>
              <p:nvPr/>
            </p:nvSpPr>
            <p:spPr bwMode="auto">
              <a:xfrm>
                <a:off x="5581649" y="1539879"/>
                <a:ext cx="20638" cy="7938"/>
              </a:xfrm>
              <a:custGeom>
                <a:avLst/>
                <a:gdLst>
                  <a:gd name="T0" fmla="*/ 11113 w 13"/>
                  <a:gd name="T1" fmla="*/ 0 h 5"/>
                  <a:gd name="T2" fmla="*/ 4763 w 13"/>
                  <a:gd name="T3" fmla="*/ 1588 h 5"/>
                  <a:gd name="T4" fmla="*/ 0 w 13"/>
                  <a:gd name="T5" fmla="*/ 7938 h 5"/>
                  <a:gd name="T6" fmla="*/ 20638 w 13"/>
                  <a:gd name="T7" fmla="*/ 4763 h 5"/>
                  <a:gd name="T8" fmla="*/ 11113 w 1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5">
                    <a:moveTo>
                      <a:pt x="7" y="0"/>
                    </a:moveTo>
                    <a:lnTo>
                      <a:pt x="3" y="1"/>
                    </a:lnTo>
                    <a:lnTo>
                      <a:pt x="0" y="5"/>
                    </a:lnTo>
                    <a:lnTo>
                      <a:pt x="13"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5" name="Freeform 635"/>
              <p:cNvSpPr/>
              <p:nvPr/>
            </p:nvSpPr>
            <p:spPr bwMode="auto">
              <a:xfrm>
                <a:off x="5629273" y="1473204"/>
                <a:ext cx="11113" cy="6350"/>
              </a:xfrm>
              <a:custGeom>
                <a:avLst/>
                <a:gdLst>
                  <a:gd name="T0" fmla="*/ 11113 w 7"/>
                  <a:gd name="T1" fmla="*/ 1588 h 4"/>
                  <a:gd name="T2" fmla="*/ 7938 w 7"/>
                  <a:gd name="T3" fmla="*/ 0 h 4"/>
                  <a:gd name="T4" fmla="*/ 0 w 7"/>
                  <a:gd name="T5" fmla="*/ 0 h 4"/>
                  <a:gd name="T6" fmla="*/ 0 w 7"/>
                  <a:gd name="T7" fmla="*/ 4763 h 4"/>
                  <a:gd name="T8" fmla="*/ 4763 w 7"/>
                  <a:gd name="T9" fmla="*/ 6350 h 4"/>
                  <a:gd name="T10" fmla="*/ 11113 w 7"/>
                  <a:gd name="T11" fmla="*/ 158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
                    <a:moveTo>
                      <a:pt x="7" y="1"/>
                    </a:moveTo>
                    <a:lnTo>
                      <a:pt x="5" y="0"/>
                    </a:lnTo>
                    <a:lnTo>
                      <a:pt x="0" y="0"/>
                    </a:lnTo>
                    <a:lnTo>
                      <a:pt x="0" y="3"/>
                    </a:lnTo>
                    <a:lnTo>
                      <a:pt x="3" y="4"/>
                    </a:ln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6" name="Freeform 636"/>
              <p:cNvSpPr/>
              <p:nvPr/>
            </p:nvSpPr>
            <p:spPr bwMode="auto">
              <a:xfrm>
                <a:off x="5278436" y="1533529"/>
                <a:ext cx="12700" cy="4763"/>
              </a:xfrm>
              <a:custGeom>
                <a:avLst/>
                <a:gdLst>
                  <a:gd name="T0" fmla="*/ 12700 w 8"/>
                  <a:gd name="T1" fmla="*/ 3175 h 3"/>
                  <a:gd name="T2" fmla="*/ 6350 w 8"/>
                  <a:gd name="T3" fmla="*/ 0 h 3"/>
                  <a:gd name="T4" fmla="*/ 0 w 8"/>
                  <a:gd name="T5" fmla="*/ 0 h 3"/>
                  <a:gd name="T6" fmla="*/ 0 w 8"/>
                  <a:gd name="T7" fmla="*/ 4763 h 3"/>
                  <a:gd name="T8" fmla="*/ 7938 w 8"/>
                  <a:gd name="T9" fmla="*/ 4763 h 3"/>
                  <a:gd name="T10" fmla="*/ 12700 w 8"/>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
                    <a:moveTo>
                      <a:pt x="8" y="2"/>
                    </a:moveTo>
                    <a:lnTo>
                      <a:pt x="4" y="0"/>
                    </a:lnTo>
                    <a:lnTo>
                      <a:pt x="0" y="0"/>
                    </a:lnTo>
                    <a:lnTo>
                      <a:pt x="0" y="3"/>
                    </a:lnTo>
                    <a:lnTo>
                      <a:pt x="5" y="3"/>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7" name="Freeform 637"/>
              <p:cNvSpPr/>
              <p:nvPr/>
            </p:nvSpPr>
            <p:spPr bwMode="auto">
              <a:xfrm>
                <a:off x="5153023" y="1530355"/>
                <a:ext cx="52388" cy="14288"/>
              </a:xfrm>
              <a:custGeom>
                <a:avLst/>
                <a:gdLst>
                  <a:gd name="T0" fmla="*/ 42863 w 33"/>
                  <a:gd name="T1" fmla="*/ 3175 h 9"/>
                  <a:gd name="T2" fmla="*/ 52388 w 33"/>
                  <a:gd name="T3" fmla="*/ 1588 h 9"/>
                  <a:gd name="T4" fmla="*/ 50800 w 33"/>
                  <a:gd name="T5" fmla="*/ 0 h 9"/>
                  <a:gd name="T6" fmla="*/ 38100 w 33"/>
                  <a:gd name="T7" fmla="*/ 1588 h 9"/>
                  <a:gd name="T8" fmla="*/ 31750 w 33"/>
                  <a:gd name="T9" fmla="*/ 3175 h 9"/>
                  <a:gd name="T10" fmla="*/ 9525 w 33"/>
                  <a:gd name="T11" fmla="*/ 7938 h 9"/>
                  <a:gd name="T12" fmla="*/ 0 w 33"/>
                  <a:gd name="T13" fmla="*/ 9525 h 9"/>
                  <a:gd name="T14" fmla="*/ 7938 w 33"/>
                  <a:gd name="T15" fmla="*/ 14288 h 9"/>
                  <a:gd name="T16" fmla="*/ 42863 w 33"/>
                  <a:gd name="T17" fmla="*/ 317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9">
                    <a:moveTo>
                      <a:pt x="27" y="2"/>
                    </a:moveTo>
                    <a:lnTo>
                      <a:pt x="33" y="1"/>
                    </a:lnTo>
                    <a:lnTo>
                      <a:pt x="32" y="0"/>
                    </a:lnTo>
                    <a:lnTo>
                      <a:pt x="24" y="1"/>
                    </a:lnTo>
                    <a:lnTo>
                      <a:pt x="20" y="2"/>
                    </a:lnTo>
                    <a:lnTo>
                      <a:pt x="6" y="5"/>
                    </a:lnTo>
                    <a:lnTo>
                      <a:pt x="0" y="6"/>
                    </a:lnTo>
                    <a:lnTo>
                      <a:pt x="5" y="9"/>
                    </a:lnTo>
                    <a:lnTo>
                      <a:pt x="2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8" name="Freeform 638"/>
              <p:cNvSpPr/>
              <p:nvPr/>
            </p:nvSpPr>
            <p:spPr bwMode="auto">
              <a:xfrm>
                <a:off x="5072061" y="1606554"/>
                <a:ext cx="38100" cy="4763"/>
              </a:xfrm>
              <a:custGeom>
                <a:avLst/>
                <a:gdLst>
                  <a:gd name="T0" fmla="*/ 7938 w 24"/>
                  <a:gd name="T1" fmla="*/ 4763 h 3"/>
                  <a:gd name="T2" fmla="*/ 14288 w 24"/>
                  <a:gd name="T3" fmla="*/ 1588 h 3"/>
                  <a:gd name="T4" fmla="*/ 23813 w 24"/>
                  <a:gd name="T5" fmla="*/ 4763 h 3"/>
                  <a:gd name="T6" fmla="*/ 38100 w 24"/>
                  <a:gd name="T7" fmla="*/ 4763 h 3"/>
                  <a:gd name="T8" fmla="*/ 38100 w 24"/>
                  <a:gd name="T9" fmla="*/ 0 h 3"/>
                  <a:gd name="T10" fmla="*/ 22225 w 24"/>
                  <a:gd name="T11" fmla="*/ 0 h 3"/>
                  <a:gd name="T12" fmla="*/ 7938 w 24"/>
                  <a:gd name="T13" fmla="*/ 0 h 3"/>
                  <a:gd name="T14" fmla="*/ 0 w 24"/>
                  <a:gd name="T15" fmla="*/ 4763 h 3"/>
                  <a:gd name="T16" fmla="*/ 7938 w 24"/>
                  <a:gd name="T17" fmla="*/ 476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3">
                    <a:moveTo>
                      <a:pt x="5" y="3"/>
                    </a:moveTo>
                    <a:lnTo>
                      <a:pt x="9" y="1"/>
                    </a:lnTo>
                    <a:lnTo>
                      <a:pt x="15" y="3"/>
                    </a:lnTo>
                    <a:lnTo>
                      <a:pt x="24" y="3"/>
                    </a:lnTo>
                    <a:lnTo>
                      <a:pt x="24" y="0"/>
                    </a:lnTo>
                    <a:lnTo>
                      <a:pt x="14" y="0"/>
                    </a:lnTo>
                    <a:lnTo>
                      <a:pt x="5" y="0"/>
                    </a:lnTo>
                    <a:lnTo>
                      <a:pt x="0" y="3"/>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29" name="Freeform 639"/>
              <p:cNvSpPr/>
              <p:nvPr/>
            </p:nvSpPr>
            <p:spPr bwMode="auto">
              <a:xfrm>
                <a:off x="5033961" y="1612904"/>
                <a:ext cx="14288" cy="9525"/>
              </a:xfrm>
              <a:custGeom>
                <a:avLst/>
                <a:gdLst>
                  <a:gd name="T0" fmla="*/ 0 w 9"/>
                  <a:gd name="T1" fmla="*/ 1588 h 6"/>
                  <a:gd name="T2" fmla="*/ 6350 w 9"/>
                  <a:gd name="T3" fmla="*/ 9525 h 6"/>
                  <a:gd name="T4" fmla="*/ 14288 w 9"/>
                  <a:gd name="T5" fmla="*/ 9525 h 6"/>
                  <a:gd name="T6" fmla="*/ 14288 w 9"/>
                  <a:gd name="T7" fmla="*/ 6350 h 6"/>
                  <a:gd name="T8" fmla="*/ 6350 w 9"/>
                  <a:gd name="T9" fmla="*/ 0 h 6"/>
                  <a:gd name="T10" fmla="*/ 0 w 9"/>
                  <a:gd name="T11" fmla="*/ 158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1"/>
                    </a:moveTo>
                    <a:lnTo>
                      <a:pt x="4" y="6"/>
                    </a:lnTo>
                    <a:lnTo>
                      <a:pt x="9" y="6"/>
                    </a:lnTo>
                    <a:lnTo>
                      <a:pt x="9" y="4"/>
                    </a:lnTo>
                    <a:lnTo>
                      <a:pt x="4"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0" name="Freeform 640"/>
              <p:cNvSpPr/>
              <p:nvPr/>
            </p:nvSpPr>
            <p:spPr bwMode="auto">
              <a:xfrm>
                <a:off x="4829174" y="1516068"/>
                <a:ext cx="233363" cy="68263"/>
              </a:xfrm>
              <a:custGeom>
                <a:avLst/>
                <a:gdLst>
                  <a:gd name="T0" fmla="*/ 30163 w 147"/>
                  <a:gd name="T1" fmla="*/ 25400 h 43"/>
                  <a:gd name="T2" fmla="*/ 19050 w 147"/>
                  <a:gd name="T3" fmla="*/ 42863 h 43"/>
                  <a:gd name="T4" fmla="*/ 57150 w 147"/>
                  <a:gd name="T5" fmla="*/ 39688 h 43"/>
                  <a:gd name="T6" fmla="*/ 100013 w 147"/>
                  <a:gd name="T7" fmla="*/ 42863 h 43"/>
                  <a:gd name="T8" fmla="*/ 80963 w 147"/>
                  <a:gd name="T9" fmla="*/ 46038 h 43"/>
                  <a:gd name="T10" fmla="*/ 77788 w 147"/>
                  <a:gd name="T11" fmla="*/ 52388 h 43"/>
                  <a:gd name="T12" fmla="*/ 65088 w 147"/>
                  <a:gd name="T13" fmla="*/ 52388 h 43"/>
                  <a:gd name="T14" fmla="*/ 38100 w 147"/>
                  <a:gd name="T15" fmla="*/ 53975 h 43"/>
                  <a:gd name="T16" fmla="*/ 60325 w 147"/>
                  <a:gd name="T17" fmla="*/ 60325 h 43"/>
                  <a:gd name="T18" fmla="*/ 104775 w 147"/>
                  <a:gd name="T19" fmla="*/ 65088 h 43"/>
                  <a:gd name="T20" fmla="*/ 153988 w 147"/>
                  <a:gd name="T21" fmla="*/ 66675 h 43"/>
                  <a:gd name="T22" fmla="*/ 193675 w 147"/>
                  <a:gd name="T23" fmla="*/ 60325 h 43"/>
                  <a:gd name="T24" fmla="*/ 212725 w 147"/>
                  <a:gd name="T25" fmla="*/ 46038 h 43"/>
                  <a:gd name="T26" fmla="*/ 222250 w 147"/>
                  <a:gd name="T27" fmla="*/ 39688 h 43"/>
                  <a:gd name="T28" fmla="*/ 233363 w 147"/>
                  <a:gd name="T29" fmla="*/ 20638 h 43"/>
                  <a:gd name="T30" fmla="*/ 196850 w 147"/>
                  <a:gd name="T31" fmla="*/ 15875 h 43"/>
                  <a:gd name="T32" fmla="*/ 155575 w 147"/>
                  <a:gd name="T33" fmla="*/ 9525 h 43"/>
                  <a:gd name="T34" fmla="*/ 144463 w 147"/>
                  <a:gd name="T35" fmla="*/ 20638 h 43"/>
                  <a:gd name="T36" fmla="*/ 130175 w 147"/>
                  <a:gd name="T37" fmla="*/ 15875 h 43"/>
                  <a:gd name="T38" fmla="*/ 130175 w 147"/>
                  <a:gd name="T39" fmla="*/ 9525 h 43"/>
                  <a:gd name="T40" fmla="*/ 123825 w 147"/>
                  <a:gd name="T41" fmla="*/ 0 h 43"/>
                  <a:gd name="T42" fmla="*/ 114300 w 147"/>
                  <a:gd name="T43" fmla="*/ 15875 h 43"/>
                  <a:gd name="T44" fmla="*/ 107950 w 147"/>
                  <a:gd name="T45" fmla="*/ 30163 h 43"/>
                  <a:gd name="T46" fmla="*/ 93663 w 147"/>
                  <a:gd name="T47" fmla="*/ 20638 h 43"/>
                  <a:gd name="T48" fmla="*/ 95250 w 147"/>
                  <a:gd name="T49" fmla="*/ 14288 h 43"/>
                  <a:gd name="T50" fmla="*/ 68263 w 147"/>
                  <a:gd name="T51" fmla="*/ 6350 h 43"/>
                  <a:gd name="T52" fmla="*/ 50800 w 147"/>
                  <a:gd name="T53" fmla="*/ 3175 h 43"/>
                  <a:gd name="T54" fmla="*/ 50800 w 147"/>
                  <a:gd name="T55" fmla="*/ 14288 h 43"/>
                  <a:gd name="T56" fmla="*/ 36513 w 147"/>
                  <a:gd name="T57" fmla="*/ 3175 h 43"/>
                  <a:gd name="T58" fmla="*/ 30163 w 147"/>
                  <a:gd name="T59" fmla="*/ 11113 h 43"/>
                  <a:gd name="T60" fmla="*/ 36513 w 147"/>
                  <a:gd name="T61" fmla="*/ 20638 h 43"/>
                  <a:gd name="T62" fmla="*/ 15875 w 147"/>
                  <a:gd name="T63" fmla="*/ 14288 h 43"/>
                  <a:gd name="T64" fmla="*/ 7938 w 147"/>
                  <a:gd name="T65" fmla="*/ 23813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7" h="43">
                    <a:moveTo>
                      <a:pt x="15" y="15"/>
                    </a:moveTo>
                    <a:lnTo>
                      <a:pt x="19" y="16"/>
                    </a:lnTo>
                    <a:lnTo>
                      <a:pt x="4" y="23"/>
                    </a:lnTo>
                    <a:lnTo>
                      <a:pt x="12" y="27"/>
                    </a:lnTo>
                    <a:lnTo>
                      <a:pt x="21" y="28"/>
                    </a:lnTo>
                    <a:lnTo>
                      <a:pt x="36" y="25"/>
                    </a:lnTo>
                    <a:lnTo>
                      <a:pt x="55" y="25"/>
                    </a:lnTo>
                    <a:lnTo>
                      <a:pt x="63" y="27"/>
                    </a:lnTo>
                    <a:lnTo>
                      <a:pt x="57" y="29"/>
                    </a:lnTo>
                    <a:lnTo>
                      <a:pt x="51" y="29"/>
                    </a:lnTo>
                    <a:lnTo>
                      <a:pt x="45" y="30"/>
                    </a:lnTo>
                    <a:lnTo>
                      <a:pt x="49" y="33"/>
                    </a:lnTo>
                    <a:lnTo>
                      <a:pt x="42" y="34"/>
                    </a:lnTo>
                    <a:lnTo>
                      <a:pt x="41" y="33"/>
                    </a:lnTo>
                    <a:lnTo>
                      <a:pt x="27" y="33"/>
                    </a:lnTo>
                    <a:lnTo>
                      <a:pt x="24" y="34"/>
                    </a:lnTo>
                    <a:lnTo>
                      <a:pt x="33" y="37"/>
                    </a:lnTo>
                    <a:lnTo>
                      <a:pt x="38" y="38"/>
                    </a:lnTo>
                    <a:lnTo>
                      <a:pt x="45" y="42"/>
                    </a:lnTo>
                    <a:lnTo>
                      <a:pt x="66" y="41"/>
                    </a:lnTo>
                    <a:lnTo>
                      <a:pt x="84" y="42"/>
                    </a:lnTo>
                    <a:lnTo>
                      <a:pt x="97" y="42"/>
                    </a:lnTo>
                    <a:lnTo>
                      <a:pt x="111" y="43"/>
                    </a:lnTo>
                    <a:lnTo>
                      <a:pt x="122" y="38"/>
                    </a:lnTo>
                    <a:lnTo>
                      <a:pt x="124" y="33"/>
                    </a:lnTo>
                    <a:lnTo>
                      <a:pt x="134" y="29"/>
                    </a:lnTo>
                    <a:lnTo>
                      <a:pt x="135" y="28"/>
                    </a:lnTo>
                    <a:lnTo>
                      <a:pt x="140" y="25"/>
                    </a:lnTo>
                    <a:lnTo>
                      <a:pt x="140" y="16"/>
                    </a:lnTo>
                    <a:lnTo>
                      <a:pt x="147" y="13"/>
                    </a:lnTo>
                    <a:lnTo>
                      <a:pt x="137" y="11"/>
                    </a:lnTo>
                    <a:lnTo>
                      <a:pt x="124" y="10"/>
                    </a:lnTo>
                    <a:lnTo>
                      <a:pt x="116" y="7"/>
                    </a:lnTo>
                    <a:lnTo>
                      <a:pt x="98" y="6"/>
                    </a:lnTo>
                    <a:lnTo>
                      <a:pt x="97" y="11"/>
                    </a:lnTo>
                    <a:lnTo>
                      <a:pt x="91" y="13"/>
                    </a:lnTo>
                    <a:lnTo>
                      <a:pt x="83" y="13"/>
                    </a:lnTo>
                    <a:lnTo>
                      <a:pt x="82" y="10"/>
                    </a:lnTo>
                    <a:lnTo>
                      <a:pt x="78" y="7"/>
                    </a:lnTo>
                    <a:lnTo>
                      <a:pt x="82" y="6"/>
                    </a:lnTo>
                    <a:lnTo>
                      <a:pt x="82" y="2"/>
                    </a:lnTo>
                    <a:lnTo>
                      <a:pt x="78" y="0"/>
                    </a:lnTo>
                    <a:lnTo>
                      <a:pt x="69" y="4"/>
                    </a:lnTo>
                    <a:lnTo>
                      <a:pt x="72" y="10"/>
                    </a:lnTo>
                    <a:lnTo>
                      <a:pt x="72" y="15"/>
                    </a:lnTo>
                    <a:lnTo>
                      <a:pt x="68" y="19"/>
                    </a:lnTo>
                    <a:lnTo>
                      <a:pt x="64" y="19"/>
                    </a:lnTo>
                    <a:lnTo>
                      <a:pt x="59" y="13"/>
                    </a:lnTo>
                    <a:lnTo>
                      <a:pt x="61" y="10"/>
                    </a:lnTo>
                    <a:lnTo>
                      <a:pt x="60" y="9"/>
                    </a:lnTo>
                    <a:lnTo>
                      <a:pt x="43" y="7"/>
                    </a:lnTo>
                    <a:lnTo>
                      <a:pt x="43" y="4"/>
                    </a:lnTo>
                    <a:lnTo>
                      <a:pt x="37" y="1"/>
                    </a:lnTo>
                    <a:lnTo>
                      <a:pt x="32" y="2"/>
                    </a:lnTo>
                    <a:lnTo>
                      <a:pt x="35" y="6"/>
                    </a:lnTo>
                    <a:lnTo>
                      <a:pt x="32" y="9"/>
                    </a:lnTo>
                    <a:lnTo>
                      <a:pt x="24" y="5"/>
                    </a:lnTo>
                    <a:lnTo>
                      <a:pt x="23" y="2"/>
                    </a:lnTo>
                    <a:lnTo>
                      <a:pt x="18" y="2"/>
                    </a:lnTo>
                    <a:lnTo>
                      <a:pt x="19" y="7"/>
                    </a:lnTo>
                    <a:lnTo>
                      <a:pt x="27" y="11"/>
                    </a:lnTo>
                    <a:lnTo>
                      <a:pt x="23" y="13"/>
                    </a:lnTo>
                    <a:lnTo>
                      <a:pt x="15" y="11"/>
                    </a:lnTo>
                    <a:lnTo>
                      <a:pt x="10" y="9"/>
                    </a:lnTo>
                    <a:lnTo>
                      <a:pt x="0" y="10"/>
                    </a:lnTo>
                    <a:lnTo>
                      <a:pt x="5" y="15"/>
                    </a:lnTo>
                    <a:lnTo>
                      <a:pt x="1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1" name="Freeform 641"/>
              <p:cNvSpPr/>
              <p:nvPr/>
            </p:nvSpPr>
            <p:spPr bwMode="auto">
              <a:xfrm>
                <a:off x="5068886" y="1533529"/>
                <a:ext cx="9525" cy="6350"/>
              </a:xfrm>
              <a:custGeom>
                <a:avLst/>
                <a:gdLst>
                  <a:gd name="T0" fmla="*/ 9525 w 6"/>
                  <a:gd name="T1" fmla="*/ 0 h 4"/>
                  <a:gd name="T2" fmla="*/ 0 w 6"/>
                  <a:gd name="T3" fmla="*/ 0 h 4"/>
                  <a:gd name="T4" fmla="*/ 0 w 6"/>
                  <a:gd name="T5" fmla="*/ 6350 h 4"/>
                  <a:gd name="T6" fmla="*/ 9525 w 6"/>
                  <a:gd name="T7" fmla="*/ 4763 h 4"/>
                  <a:gd name="T8" fmla="*/ 9525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6" y="0"/>
                    </a:moveTo>
                    <a:lnTo>
                      <a:pt x="0" y="0"/>
                    </a:lnTo>
                    <a:lnTo>
                      <a:pt x="0" y="4"/>
                    </a:lnTo>
                    <a:lnTo>
                      <a:pt x="6" y="3"/>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2" name="Freeform 642"/>
              <p:cNvSpPr/>
              <p:nvPr/>
            </p:nvSpPr>
            <p:spPr bwMode="auto">
              <a:xfrm>
                <a:off x="4981574" y="1517655"/>
                <a:ext cx="7938" cy="4763"/>
              </a:xfrm>
              <a:custGeom>
                <a:avLst/>
                <a:gdLst>
                  <a:gd name="T0" fmla="*/ 0 w 5"/>
                  <a:gd name="T1" fmla="*/ 0 h 3"/>
                  <a:gd name="T2" fmla="*/ 1588 w 5"/>
                  <a:gd name="T3" fmla="*/ 4763 h 3"/>
                  <a:gd name="T4" fmla="*/ 7938 w 5"/>
                  <a:gd name="T5" fmla="*/ 1588 h 3"/>
                  <a:gd name="T6" fmla="*/ 6350 w 5"/>
                  <a:gd name="T7" fmla="*/ 0 h 3"/>
                  <a:gd name="T8" fmla="*/ 0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0" y="0"/>
                    </a:moveTo>
                    <a:lnTo>
                      <a:pt x="1" y="3"/>
                    </a:lnTo>
                    <a:lnTo>
                      <a:pt x="5" y="1"/>
                    </a:ln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3" name="Freeform 643"/>
              <p:cNvSpPr/>
              <p:nvPr/>
            </p:nvSpPr>
            <p:spPr bwMode="auto">
              <a:xfrm>
                <a:off x="4981574" y="1509718"/>
                <a:ext cx="6350" cy="3175"/>
              </a:xfrm>
              <a:custGeom>
                <a:avLst/>
                <a:gdLst>
                  <a:gd name="T0" fmla="*/ 6350 w 4"/>
                  <a:gd name="T1" fmla="*/ 1588 h 2"/>
                  <a:gd name="T2" fmla="*/ 1588 w 4"/>
                  <a:gd name="T3" fmla="*/ 0 h 2"/>
                  <a:gd name="T4" fmla="*/ 0 w 4"/>
                  <a:gd name="T5" fmla="*/ 0 h 2"/>
                  <a:gd name="T6" fmla="*/ 0 w 4"/>
                  <a:gd name="T7" fmla="*/ 3175 h 2"/>
                  <a:gd name="T8" fmla="*/ 6350 w 4"/>
                  <a:gd name="T9" fmla="*/ 158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
                    <a:moveTo>
                      <a:pt x="4" y="1"/>
                    </a:moveTo>
                    <a:lnTo>
                      <a:pt x="1" y="0"/>
                    </a:lnTo>
                    <a:lnTo>
                      <a:pt x="0" y="0"/>
                    </a:lnTo>
                    <a:lnTo>
                      <a:pt x="0" y="2"/>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4" name="Freeform 644"/>
              <p:cNvSpPr/>
              <p:nvPr/>
            </p:nvSpPr>
            <p:spPr bwMode="auto">
              <a:xfrm>
                <a:off x="4892674" y="1497018"/>
                <a:ext cx="14288" cy="4763"/>
              </a:xfrm>
              <a:custGeom>
                <a:avLst/>
                <a:gdLst>
                  <a:gd name="T0" fmla="*/ 14288 w 9"/>
                  <a:gd name="T1" fmla="*/ 4763 h 3"/>
                  <a:gd name="T2" fmla="*/ 7938 w 9"/>
                  <a:gd name="T3" fmla="*/ 0 h 3"/>
                  <a:gd name="T4" fmla="*/ 0 w 9"/>
                  <a:gd name="T5" fmla="*/ 3175 h 3"/>
                  <a:gd name="T6" fmla="*/ 1588 w 9"/>
                  <a:gd name="T7" fmla="*/ 4763 h 3"/>
                  <a:gd name="T8" fmla="*/ 14288 w 9"/>
                  <a:gd name="T9" fmla="*/ 476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
                    <a:moveTo>
                      <a:pt x="9" y="3"/>
                    </a:moveTo>
                    <a:lnTo>
                      <a:pt x="5" y="0"/>
                    </a:lnTo>
                    <a:lnTo>
                      <a:pt x="0" y="2"/>
                    </a:lnTo>
                    <a:lnTo>
                      <a:pt x="1" y="3"/>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5" name="Freeform 645"/>
              <p:cNvSpPr/>
              <p:nvPr/>
            </p:nvSpPr>
            <p:spPr bwMode="auto">
              <a:xfrm>
                <a:off x="4906961" y="1503368"/>
                <a:ext cx="11113" cy="4763"/>
              </a:xfrm>
              <a:custGeom>
                <a:avLst/>
                <a:gdLst>
                  <a:gd name="T0" fmla="*/ 0 w 7"/>
                  <a:gd name="T1" fmla="*/ 4763 h 3"/>
                  <a:gd name="T2" fmla="*/ 11113 w 7"/>
                  <a:gd name="T3" fmla="*/ 4763 h 3"/>
                  <a:gd name="T4" fmla="*/ 9525 w 7"/>
                  <a:gd name="T5" fmla="*/ 1588 h 3"/>
                  <a:gd name="T6" fmla="*/ 0 w 7"/>
                  <a:gd name="T7" fmla="*/ 0 h 3"/>
                  <a:gd name="T8" fmla="*/ 0 w 7"/>
                  <a:gd name="T9" fmla="*/ 476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0" y="3"/>
                    </a:moveTo>
                    <a:lnTo>
                      <a:pt x="7" y="3"/>
                    </a:lnTo>
                    <a:lnTo>
                      <a:pt x="6" y="1"/>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6" name="Freeform 646"/>
              <p:cNvSpPr/>
              <p:nvPr/>
            </p:nvSpPr>
            <p:spPr bwMode="auto">
              <a:xfrm>
                <a:off x="4894261" y="1508129"/>
                <a:ext cx="7938" cy="1588"/>
              </a:xfrm>
              <a:custGeom>
                <a:avLst/>
                <a:gdLst>
                  <a:gd name="T0" fmla="*/ 7938 w 5"/>
                  <a:gd name="T1" fmla="*/ 1588 h 1"/>
                  <a:gd name="T2" fmla="*/ 7938 w 5"/>
                  <a:gd name="T3" fmla="*/ 0 h 1"/>
                  <a:gd name="T4" fmla="*/ 0 w 5"/>
                  <a:gd name="T5" fmla="*/ 1588 h 1"/>
                  <a:gd name="T6" fmla="*/ 7938 w 5"/>
                  <a:gd name="T7" fmla="*/ 1588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1"/>
                    </a:moveTo>
                    <a:lnTo>
                      <a:pt x="5" y="0"/>
                    </a:lnTo>
                    <a:lnTo>
                      <a:pt x="0" y="1"/>
                    </a:ln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7" name="Freeform 647"/>
              <p:cNvSpPr/>
              <p:nvPr/>
            </p:nvSpPr>
            <p:spPr bwMode="auto">
              <a:xfrm>
                <a:off x="4867274" y="1511305"/>
                <a:ext cx="12700" cy="6350"/>
              </a:xfrm>
              <a:custGeom>
                <a:avLst/>
                <a:gdLst>
                  <a:gd name="T0" fmla="*/ 11113 w 8"/>
                  <a:gd name="T1" fmla="*/ 6350 h 4"/>
                  <a:gd name="T2" fmla="*/ 12700 w 8"/>
                  <a:gd name="T3" fmla="*/ 1588 h 4"/>
                  <a:gd name="T4" fmla="*/ 4763 w 8"/>
                  <a:gd name="T5" fmla="*/ 0 h 4"/>
                  <a:gd name="T6" fmla="*/ 0 w 8"/>
                  <a:gd name="T7" fmla="*/ 4763 h 4"/>
                  <a:gd name="T8" fmla="*/ 4763 w 8"/>
                  <a:gd name="T9" fmla="*/ 6350 h 4"/>
                  <a:gd name="T10" fmla="*/ 11113 w 8"/>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7" y="4"/>
                    </a:moveTo>
                    <a:lnTo>
                      <a:pt x="8" y="1"/>
                    </a:lnTo>
                    <a:lnTo>
                      <a:pt x="3" y="0"/>
                    </a:lnTo>
                    <a:lnTo>
                      <a:pt x="0" y="3"/>
                    </a:lnTo>
                    <a:lnTo>
                      <a:pt x="3" y="4"/>
                    </a:lnTo>
                    <a:lnTo>
                      <a:pt x="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8" name="Freeform 648"/>
              <p:cNvSpPr/>
              <p:nvPr/>
            </p:nvSpPr>
            <p:spPr bwMode="auto">
              <a:xfrm>
                <a:off x="4837111" y="1519242"/>
                <a:ext cx="14288" cy="7938"/>
              </a:xfrm>
              <a:custGeom>
                <a:avLst/>
                <a:gdLst>
                  <a:gd name="T0" fmla="*/ 14288 w 9"/>
                  <a:gd name="T1" fmla="*/ 4763 h 5"/>
                  <a:gd name="T2" fmla="*/ 7938 w 9"/>
                  <a:gd name="T3" fmla="*/ 0 h 5"/>
                  <a:gd name="T4" fmla="*/ 1588 w 9"/>
                  <a:gd name="T5" fmla="*/ 3175 h 5"/>
                  <a:gd name="T6" fmla="*/ 0 w 9"/>
                  <a:gd name="T7" fmla="*/ 6350 h 5"/>
                  <a:gd name="T8" fmla="*/ 11113 w 9"/>
                  <a:gd name="T9" fmla="*/ 7938 h 5"/>
                  <a:gd name="T10" fmla="*/ 14288 w 9"/>
                  <a:gd name="T11" fmla="*/ 476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3"/>
                    </a:moveTo>
                    <a:lnTo>
                      <a:pt x="5" y="0"/>
                    </a:lnTo>
                    <a:lnTo>
                      <a:pt x="1" y="2"/>
                    </a:lnTo>
                    <a:lnTo>
                      <a:pt x="0" y="4"/>
                    </a:lnTo>
                    <a:lnTo>
                      <a:pt x="7" y="5"/>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39" name="Freeform 649"/>
              <p:cNvSpPr/>
              <p:nvPr/>
            </p:nvSpPr>
            <p:spPr bwMode="auto">
              <a:xfrm>
                <a:off x="4872036" y="1577980"/>
                <a:ext cx="17463" cy="4763"/>
              </a:xfrm>
              <a:custGeom>
                <a:avLst/>
                <a:gdLst>
                  <a:gd name="T0" fmla="*/ 3175 w 11"/>
                  <a:gd name="T1" fmla="*/ 0 h 3"/>
                  <a:gd name="T2" fmla="*/ 0 w 11"/>
                  <a:gd name="T3" fmla="*/ 0 h 3"/>
                  <a:gd name="T4" fmla="*/ 0 w 11"/>
                  <a:gd name="T5" fmla="*/ 4763 h 3"/>
                  <a:gd name="T6" fmla="*/ 17463 w 11"/>
                  <a:gd name="T7" fmla="*/ 4763 h 3"/>
                  <a:gd name="T8" fmla="*/ 3175 w 1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
                    <a:moveTo>
                      <a:pt x="2" y="0"/>
                    </a:moveTo>
                    <a:lnTo>
                      <a:pt x="0" y="0"/>
                    </a:lnTo>
                    <a:lnTo>
                      <a:pt x="0" y="3"/>
                    </a:lnTo>
                    <a:lnTo>
                      <a:pt x="11"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0" name="Freeform 650"/>
              <p:cNvSpPr/>
              <p:nvPr/>
            </p:nvSpPr>
            <p:spPr bwMode="auto">
              <a:xfrm>
                <a:off x="4879974" y="1585917"/>
                <a:ext cx="9525" cy="4763"/>
              </a:xfrm>
              <a:custGeom>
                <a:avLst/>
                <a:gdLst>
                  <a:gd name="T0" fmla="*/ 9525 w 6"/>
                  <a:gd name="T1" fmla="*/ 0 h 3"/>
                  <a:gd name="T2" fmla="*/ 1588 w 6"/>
                  <a:gd name="T3" fmla="*/ 0 h 3"/>
                  <a:gd name="T4" fmla="*/ 0 w 6"/>
                  <a:gd name="T5" fmla="*/ 3175 h 3"/>
                  <a:gd name="T6" fmla="*/ 0 w 6"/>
                  <a:gd name="T7" fmla="*/ 4763 h 3"/>
                  <a:gd name="T8" fmla="*/ 7938 w 6"/>
                  <a:gd name="T9" fmla="*/ 3175 h 3"/>
                  <a:gd name="T10" fmla="*/ 9525 w 6"/>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6" y="0"/>
                    </a:moveTo>
                    <a:lnTo>
                      <a:pt x="1" y="0"/>
                    </a:lnTo>
                    <a:lnTo>
                      <a:pt x="0" y="2"/>
                    </a:lnTo>
                    <a:lnTo>
                      <a:pt x="0" y="3"/>
                    </a:lnTo>
                    <a:lnTo>
                      <a:pt x="5" y="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1" name="Freeform 651"/>
              <p:cNvSpPr/>
              <p:nvPr/>
            </p:nvSpPr>
            <p:spPr bwMode="auto">
              <a:xfrm>
                <a:off x="4652961" y="1544643"/>
                <a:ext cx="265112" cy="179388"/>
              </a:xfrm>
              <a:custGeom>
                <a:avLst/>
                <a:gdLst>
                  <a:gd name="T0" fmla="*/ 20638 w 167"/>
                  <a:gd name="T1" fmla="*/ 47625 h 113"/>
                  <a:gd name="T2" fmla="*/ 33338 w 167"/>
                  <a:gd name="T3" fmla="*/ 41275 h 113"/>
                  <a:gd name="T4" fmla="*/ 36513 w 167"/>
                  <a:gd name="T5" fmla="*/ 58738 h 113"/>
                  <a:gd name="T6" fmla="*/ 22225 w 167"/>
                  <a:gd name="T7" fmla="*/ 63500 h 113"/>
                  <a:gd name="T8" fmla="*/ 26988 w 167"/>
                  <a:gd name="T9" fmla="*/ 74613 h 113"/>
                  <a:gd name="T10" fmla="*/ 57150 w 167"/>
                  <a:gd name="T11" fmla="*/ 84138 h 113"/>
                  <a:gd name="T12" fmla="*/ 38100 w 167"/>
                  <a:gd name="T13" fmla="*/ 90488 h 113"/>
                  <a:gd name="T14" fmla="*/ 66675 w 167"/>
                  <a:gd name="T15" fmla="*/ 98425 h 113"/>
                  <a:gd name="T16" fmla="*/ 96838 w 167"/>
                  <a:gd name="T17" fmla="*/ 82550 h 113"/>
                  <a:gd name="T18" fmla="*/ 106363 w 167"/>
                  <a:gd name="T19" fmla="*/ 74613 h 113"/>
                  <a:gd name="T20" fmla="*/ 115888 w 167"/>
                  <a:gd name="T21" fmla="*/ 77788 h 113"/>
                  <a:gd name="T22" fmla="*/ 138113 w 167"/>
                  <a:gd name="T23" fmla="*/ 77788 h 113"/>
                  <a:gd name="T24" fmla="*/ 141288 w 167"/>
                  <a:gd name="T25" fmla="*/ 82550 h 113"/>
                  <a:gd name="T26" fmla="*/ 147638 w 167"/>
                  <a:gd name="T27" fmla="*/ 88900 h 113"/>
                  <a:gd name="T28" fmla="*/ 136525 w 167"/>
                  <a:gd name="T29" fmla="*/ 95250 h 113"/>
                  <a:gd name="T30" fmla="*/ 111125 w 167"/>
                  <a:gd name="T31" fmla="*/ 100013 h 113"/>
                  <a:gd name="T32" fmla="*/ 87313 w 167"/>
                  <a:gd name="T33" fmla="*/ 109538 h 113"/>
                  <a:gd name="T34" fmla="*/ 77788 w 167"/>
                  <a:gd name="T35" fmla="*/ 119063 h 113"/>
                  <a:gd name="T36" fmla="*/ 88900 w 167"/>
                  <a:gd name="T37" fmla="*/ 123825 h 113"/>
                  <a:gd name="T38" fmla="*/ 123825 w 167"/>
                  <a:gd name="T39" fmla="*/ 120650 h 113"/>
                  <a:gd name="T40" fmla="*/ 146050 w 167"/>
                  <a:gd name="T41" fmla="*/ 120650 h 113"/>
                  <a:gd name="T42" fmla="*/ 103188 w 167"/>
                  <a:gd name="T43" fmla="*/ 127000 h 113"/>
                  <a:gd name="T44" fmla="*/ 119063 w 167"/>
                  <a:gd name="T45" fmla="*/ 134938 h 113"/>
                  <a:gd name="T46" fmla="*/ 79375 w 167"/>
                  <a:gd name="T47" fmla="*/ 131763 h 113"/>
                  <a:gd name="T48" fmla="*/ 88900 w 167"/>
                  <a:gd name="T49" fmla="*/ 153988 h 113"/>
                  <a:gd name="T50" fmla="*/ 109538 w 167"/>
                  <a:gd name="T51" fmla="*/ 163513 h 113"/>
                  <a:gd name="T52" fmla="*/ 128588 w 167"/>
                  <a:gd name="T53" fmla="*/ 161925 h 113"/>
                  <a:gd name="T54" fmla="*/ 128588 w 167"/>
                  <a:gd name="T55" fmla="*/ 173038 h 113"/>
                  <a:gd name="T56" fmla="*/ 152400 w 167"/>
                  <a:gd name="T57" fmla="*/ 173038 h 113"/>
                  <a:gd name="T58" fmla="*/ 166688 w 167"/>
                  <a:gd name="T59" fmla="*/ 141288 h 113"/>
                  <a:gd name="T60" fmla="*/ 188913 w 167"/>
                  <a:gd name="T61" fmla="*/ 111125 h 113"/>
                  <a:gd name="T62" fmla="*/ 212725 w 167"/>
                  <a:gd name="T63" fmla="*/ 82550 h 113"/>
                  <a:gd name="T64" fmla="*/ 265113 w 167"/>
                  <a:gd name="T65" fmla="*/ 66675 h 113"/>
                  <a:gd name="T66" fmla="*/ 219075 w 167"/>
                  <a:gd name="T67" fmla="*/ 50800 h 113"/>
                  <a:gd name="T68" fmla="*/ 198438 w 167"/>
                  <a:gd name="T69" fmla="*/ 36513 h 113"/>
                  <a:gd name="T70" fmla="*/ 173038 w 167"/>
                  <a:gd name="T71" fmla="*/ 31750 h 113"/>
                  <a:gd name="T72" fmla="*/ 169863 w 167"/>
                  <a:gd name="T73" fmla="*/ 22225 h 113"/>
                  <a:gd name="T74" fmla="*/ 150813 w 167"/>
                  <a:gd name="T75" fmla="*/ 7938 h 113"/>
                  <a:gd name="T76" fmla="*/ 133350 w 167"/>
                  <a:gd name="T77" fmla="*/ 0 h 113"/>
                  <a:gd name="T78" fmla="*/ 125413 w 167"/>
                  <a:gd name="T79" fmla="*/ 25400 h 113"/>
                  <a:gd name="T80" fmla="*/ 139700 w 167"/>
                  <a:gd name="T81" fmla="*/ 53975 h 113"/>
                  <a:gd name="T82" fmla="*/ 128588 w 167"/>
                  <a:gd name="T83" fmla="*/ 60325 h 113"/>
                  <a:gd name="T84" fmla="*/ 115888 w 167"/>
                  <a:gd name="T85" fmla="*/ 38100 h 113"/>
                  <a:gd name="T86" fmla="*/ 107950 w 167"/>
                  <a:gd name="T87" fmla="*/ 23813 h 113"/>
                  <a:gd name="T88" fmla="*/ 88900 w 167"/>
                  <a:gd name="T89" fmla="*/ 19050 h 113"/>
                  <a:gd name="T90" fmla="*/ 82550 w 167"/>
                  <a:gd name="T91" fmla="*/ 38100 h 113"/>
                  <a:gd name="T92" fmla="*/ 74613 w 167"/>
                  <a:gd name="T93" fmla="*/ 41275 h 113"/>
                  <a:gd name="T94" fmla="*/ 63500 w 167"/>
                  <a:gd name="T95" fmla="*/ 30163 h 113"/>
                  <a:gd name="T96" fmla="*/ 44450 w 167"/>
                  <a:gd name="T97" fmla="*/ 23813 h 113"/>
                  <a:gd name="T98" fmla="*/ 79375 w 167"/>
                  <a:gd name="T99" fmla="*/ 11113 h 113"/>
                  <a:gd name="T100" fmla="*/ 36513 w 167"/>
                  <a:gd name="T101" fmla="*/ 14288 h 113"/>
                  <a:gd name="T102" fmla="*/ 25400 w 167"/>
                  <a:gd name="T103" fmla="*/ 14288 h 113"/>
                  <a:gd name="T104" fmla="*/ 11113 w 167"/>
                  <a:gd name="T105" fmla="*/ 17463 h 113"/>
                  <a:gd name="T106" fmla="*/ 0 w 167"/>
                  <a:gd name="T107" fmla="*/ 39688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7" h="113">
                    <a:moveTo>
                      <a:pt x="4" y="32"/>
                    </a:moveTo>
                    <a:lnTo>
                      <a:pt x="9" y="32"/>
                    </a:lnTo>
                    <a:lnTo>
                      <a:pt x="13" y="30"/>
                    </a:lnTo>
                    <a:lnTo>
                      <a:pt x="12" y="26"/>
                    </a:lnTo>
                    <a:lnTo>
                      <a:pt x="16" y="25"/>
                    </a:lnTo>
                    <a:lnTo>
                      <a:pt x="21" y="26"/>
                    </a:lnTo>
                    <a:lnTo>
                      <a:pt x="17" y="30"/>
                    </a:lnTo>
                    <a:lnTo>
                      <a:pt x="18" y="37"/>
                    </a:lnTo>
                    <a:lnTo>
                      <a:pt x="23" y="37"/>
                    </a:lnTo>
                    <a:lnTo>
                      <a:pt x="23" y="39"/>
                    </a:lnTo>
                    <a:lnTo>
                      <a:pt x="19" y="39"/>
                    </a:lnTo>
                    <a:lnTo>
                      <a:pt x="14" y="40"/>
                    </a:lnTo>
                    <a:lnTo>
                      <a:pt x="13" y="43"/>
                    </a:lnTo>
                    <a:lnTo>
                      <a:pt x="19" y="44"/>
                    </a:lnTo>
                    <a:lnTo>
                      <a:pt x="17" y="47"/>
                    </a:lnTo>
                    <a:lnTo>
                      <a:pt x="21" y="52"/>
                    </a:lnTo>
                    <a:lnTo>
                      <a:pt x="27" y="52"/>
                    </a:lnTo>
                    <a:lnTo>
                      <a:pt x="36" y="53"/>
                    </a:lnTo>
                    <a:lnTo>
                      <a:pt x="37" y="55"/>
                    </a:lnTo>
                    <a:lnTo>
                      <a:pt x="27" y="55"/>
                    </a:lnTo>
                    <a:lnTo>
                      <a:pt x="24" y="57"/>
                    </a:lnTo>
                    <a:lnTo>
                      <a:pt x="32" y="60"/>
                    </a:lnTo>
                    <a:lnTo>
                      <a:pt x="35" y="62"/>
                    </a:lnTo>
                    <a:lnTo>
                      <a:pt x="42" y="62"/>
                    </a:lnTo>
                    <a:lnTo>
                      <a:pt x="56" y="58"/>
                    </a:lnTo>
                    <a:lnTo>
                      <a:pt x="61" y="58"/>
                    </a:lnTo>
                    <a:lnTo>
                      <a:pt x="61" y="52"/>
                    </a:lnTo>
                    <a:lnTo>
                      <a:pt x="59" y="48"/>
                    </a:lnTo>
                    <a:lnTo>
                      <a:pt x="61" y="47"/>
                    </a:lnTo>
                    <a:lnTo>
                      <a:pt x="67" y="47"/>
                    </a:lnTo>
                    <a:lnTo>
                      <a:pt x="72" y="44"/>
                    </a:lnTo>
                    <a:lnTo>
                      <a:pt x="78" y="46"/>
                    </a:lnTo>
                    <a:lnTo>
                      <a:pt x="73" y="49"/>
                    </a:lnTo>
                    <a:lnTo>
                      <a:pt x="73" y="53"/>
                    </a:lnTo>
                    <a:lnTo>
                      <a:pt x="78" y="53"/>
                    </a:lnTo>
                    <a:lnTo>
                      <a:pt x="87" y="49"/>
                    </a:lnTo>
                    <a:lnTo>
                      <a:pt x="91" y="48"/>
                    </a:lnTo>
                    <a:lnTo>
                      <a:pt x="96" y="49"/>
                    </a:lnTo>
                    <a:lnTo>
                      <a:pt x="89" y="52"/>
                    </a:lnTo>
                    <a:lnTo>
                      <a:pt x="83" y="56"/>
                    </a:lnTo>
                    <a:lnTo>
                      <a:pt x="88" y="56"/>
                    </a:lnTo>
                    <a:lnTo>
                      <a:pt x="93" y="56"/>
                    </a:lnTo>
                    <a:lnTo>
                      <a:pt x="98" y="56"/>
                    </a:lnTo>
                    <a:lnTo>
                      <a:pt x="96" y="57"/>
                    </a:lnTo>
                    <a:lnTo>
                      <a:pt x="86" y="60"/>
                    </a:lnTo>
                    <a:lnTo>
                      <a:pt x="73" y="60"/>
                    </a:lnTo>
                    <a:lnTo>
                      <a:pt x="69" y="61"/>
                    </a:lnTo>
                    <a:lnTo>
                      <a:pt x="70" y="63"/>
                    </a:lnTo>
                    <a:lnTo>
                      <a:pt x="68" y="65"/>
                    </a:lnTo>
                    <a:lnTo>
                      <a:pt x="60" y="65"/>
                    </a:lnTo>
                    <a:lnTo>
                      <a:pt x="55" y="69"/>
                    </a:lnTo>
                    <a:lnTo>
                      <a:pt x="45" y="69"/>
                    </a:lnTo>
                    <a:lnTo>
                      <a:pt x="45" y="72"/>
                    </a:lnTo>
                    <a:lnTo>
                      <a:pt x="49" y="75"/>
                    </a:lnTo>
                    <a:lnTo>
                      <a:pt x="44" y="79"/>
                    </a:lnTo>
                    <a:lnTo>
                      <a:pt x="50" y="80"/>
                    </a:lnTo>
                    <a:lnTo>
                      <a:pt x="56" y="78"/>
                    </a:lnTo>
                    <a:lnTo>
                      <a:pt x="60" y="78"/>
                    </a:lnTo>
                    <a:lnTo>
                      <a:pt x="69" y="75"/>
                    </a:lnTo>
                    <a:lnTo>
                      <a:pt x="78" y="76"/>
                    </a:lnTo>
                    <a:lnTo>
                      <a:pt x="86" y="72"/>
                    </a:lnTo>
                    <a:lnTo>
                      <a:pt x="93" y="75"/>
                    </a:lnTo>
                    <a:lnTo>
                      <a:pt x="92" y="76"/>
                    </a:lnTo>
                    <a:lnTo>
                      <a:pt x="83" y="78"/>
                    </a:lnTo>
                    <a:lnTo>
                      <a:pt x="74" y="80"/>
                    </a:lnTo>
                    <a:lnTo>
                      <a:pt x="65" y="80"/>
                    </a:lnTo>
                    <a:lnTo>
                      <a:pt x="64" y="81"/>
                    </a:lnTo>
                    <a:lnTo>
                      <a:pt x="74" y="84"/>
                    </a:lnTo>
                    <a:lnTo>
                      <a:pt x="75" y="85"/>
                    </a:lnTo>
                    <a:lnTo>
                      <a:pt x="63" y="85"/>
                    </a:lnTo>
                    <a:lnTo>
                      <a:pt x="58" y="83"/>
                    </a:lnTo>
                    <a:lnTo>
                      <a:pt x="50" y="83"/>
                    </a:lnTo>
                    <a:lnTo>
                      <a:pt x="47" y="86"/>
                    </a:lnTo>
                    <a:lnTo>
                      <a:pt x="54" y="90"/>
                    </a:lnTo>
                    <a:lnTo>
                      <a:pt x="56" y="97"/>
                    </a:lnTo>
                    <a:lnTo>
                      <a:pt x="65" y="98"/>
                    </a:lnTo>
                    <a:lnTo>
                      <a:pt x="65" y="100"/>
                    </a:lnTo>
                    <a:lnTo>
                      <a:pt x="69" y="103"/>
                    </a:lnTo>
                    <a:lnTo>
                      <a:pt x="75" y="103"/>
                    </a:lnTo>
                    <a:lnTo>
                      <a:pt x="77" y="102"/>
                    </a:lnTo>
                    <a:lnTo>
                      <a:pt x="81" y="102"/>
                    </a:lnTo>
                    <a:lnTo>
                      <a:pt x="86" y="103"/>
                    </a:lnTo>
                    <a:lnTo>
                      <a:pt x="79" y="106"/>
                    </a:lnTo>
                    <a:lnTo>
                      <a:pt x="81" y="109"/>
                    </a:lnTo>
                    <a:lnTo>
                      <a:pt x="91" y="113"/>
                    </a:lnTo>
                    <a:lnTo>
                      <a:pt x="96" y="113"/>
                    </a:lnTo>
                    <a:lnTo>
                      <a:pt x="96" y="109"/>
                    </a:lnTo>
                    <a:lnTo>
                      <a:pt x="100" y="103"/>
                    </a:lnTo>
                    <a:lnTo>
                      <a:pt x="105" y="99"/>
                    </a:lnTo>
                    <a:lnTo>
                      <a:pt x="105" y="89"/>
                    </a:lnTo>
                    <a:lnTo>
                      <a:pt x="116" y="85"/>
                    </a:lnTo>
                    <a:lnTo>
                      <a:pt x="120" y="74"/>
                    </a:lnTo>
                    <a:lnTo>
                      <a:pt x="119" y="70"/>
                    </a:lnTo>
                    <a:lnTo>
                      <a:pt x="128" y="67"/>
                    </a:lnTo>
                    <a:lnTo>
                      <a:pt x="128" y="57"/>
                    </a:lnTo>
                    <a:lnTo>
                      <a:pt x="134" y="52"/>
                    </a:lnTo>
                    <a:lnTo>
                      <a:pt x="151" y="48"/>
                    </a:lnTo>
                    <a:lnTo>
                      <a:pt x="162" y="44"/>
                    </a:lnTo>
                    <a:lnTo>
                      <a:pt x="167" y="42"/>
                    </a:lnTo>
                    <a:lnTo>
                      <a:pt x="148" y="38"/>
                    </a:lnTo>
                    <a:lnTo>
                      <a:pt x="140" y="35"/>
                    </a:lnTo>
                    <a:lnTo>
                      <a:pt x="138" y="32"/>
                    </a:lnTo>
                    <a:lnTo>
                      <a:pt x="128" y="30"/>
                    </a:lnTo>
                    <a:lnTo>
                      <a:pt x="125" y="29"/>
                    </a:lnTo>
                    <a:lnTo>
                      <a:pt x="125" y="23"/>
                    </a:lnTo>
                    <a:lnTo>
                      <a:pt x="120" y="16"/>
                    </a:lnTo>
                    <a:lnTo>
                      <a:pt x="115" y="16"/>
                    </a:lnTo>
                    <a:lnTo>
                      <a:pt x="109" y="20"/>
                    </a:lnTo>
                    <a:lnTo>
                      <a:pt x="105" y="19"/>
                    </a:lnTo>
                    <a:lnTo>
                      <a:pt x="107" y="16"/>
                    </a:lnTo>
                    <a:lnTo>
                      <a:pt x="107" y="14"/>
                    </a:lnTo>
                    <a:lnTo>
                      <a:pt x="111" y="10"/>
                    </a:lnTo>
                    <a:lnTo>
                      <a:pt x="105" y="6"/>
                    </a:lnTo>
                    <a:lnTo>
                      <a:pt x="95" y="5"/>
                    </a:lnTo>
                    <a:lnTo>
                      <a:pt x="95" y="2"/>
                    </a:lnTo>
                    <a:lnTo>
                      <a:pt x="93" y="0"/>
                    </a:lnTo>
                    <a:lnTo>
                      <a:pt x="84" y="0"/>
                    </a:lnTo>
                    <a:lnTo>
                      <a:pt x="81" y="2"/>
                    </a:lnTo>
                    <a:lnTo>
                      <a:pt x="77" y="3"/>
                    </a:lnTo>
                    <a:lnTo>
                      <a:pt x="79" y="16"/>
                    </a:lnTo>
                    <a:lnTo>
                      <a:pt x="81" y="18"/>
                    </a:lnTo>
                    <a:lnTo>
                      <a:pt x="79" y="26"/>
                    </a:lnTo>
                    <a:lnTo>
                      <a:pt x="88" y="34"/>
                    </a:lnTo>
                    <a:lnTo>
                      <a:pt x="89" y="39"/>
                    </a:lnTo>
                    <a:lnTo>
                      <a:pt x="86" y="40"/>
                    </a:lnTo>
                    <a:lnTo>
                      <a:pt x="81" y="38"/>
                    </a:lnTo>
                    <a:lnTo>
                      <a:pt x="79" y="35"/>
                    </a:lnTo>
                    <a:lnTo>
                      <a:pt x="74" y="32"/>
                    </a:lnTo>
                    <a:lnTo>
                      <a:pt x="73" y="24"/>
                    </a:lnTo>
                    <a:lnTo>
                      <a:pt x="72" y="21"/>
                    </a:lnTo>
                    <a:lnTo>
                      <a:pt x="70" y="18"/>
                    </a:lnTo>
                    <a:lnTo>
                      <a:pt x="68" y="15"/>
                    </a:lnTo>
                    <a:lnTo>
                      <a:pt x="65" y="10"/>
                    </a:lnTo>
                    <a:lnTo>
                      <a:pt x="58" y="10"/>
                    </a:lnTo>
                    <a:lnTo>
                      <a:pt x="56" y="12"/>
                    </a:lnTo>
                    <a:lnTo>
                      <a:pt x="54" y="15"/>
                    </a:lnTo>
                    <a:lnTo>
                      <a:pt x="49" y="19"/>
                    </a:lnTo>
                    <a:lnTo>
                      <a:pt x="52" y="24"/>
                    </a:lnTo>
                    <a:lnTo>
                      <a:pt x="56" y="26"/>
                    </a:lnTo>
                    <a:lnTo>
                      <a:pt x="54" y="30"/>
                    </a:lnTo>
                    <a:lnTo>
                      <a:pt x="47" y="26"/>
                    </a:lnTo>
                    <a:lnTo>
                      <a:pt x="46" y="23"/>
                    </a:lnTo>
                    <a:lnTo>
                      <a:pt x="40" y="21"/>
                    </a:lnTo>
                    <a:lnTo>
                      <a:pt x="40" y="19"/>
                    </a:lnTo>
                    <a:lnTo>
                      <a:pt x="37" y="18"/>
                    </a:lnTo>
                    <a:lnTo>
                      <a:pt x="28" y="18"/>
                    </a:lnTo>
                    <a:lnTo>
                      <a:pt x="28" y="15"/>
                    </a:lnTo>
                    <a:lnTo>
                      <a:pt x="42" y="12"/>
                    </a:lnTo>
                    <a:lnTo>
                      <a:pt x="47" y="11"/>
                    </a:lnTo>
                    <a:lnTo>
                      <a:pt x="50" y="7"/>
                    </a:lnTo>
                    <a:lnTo>
                      <a:pt x="45" y="7"/>
                    </a:lnTo>
                    <a:lnTo>
                      <a:pt x="40" y="9"/>
                    </a:lnTo>
                    <a:lnTo>
                      <a:pt x="23" y="9"/>
                    </a:lnTo>
                    <a:lnTo>
                      <a:pt x="23" y="11"/>
                    </a:lnTo>
                    <a:lnTo>
                      <a:pt x="14" y="11"/>
                    </a:lnTo>
                    <a:lnTo>
                      <a:pt x="16" y="9"/>
                    </a:lnTo>
                    <a:lnTo>
                      <a:pt x="9" y="9"/>
                    </a:lnTo>
                    <a:lnTo>
                      <a:pt x="2" y="10"/>
                    </a:lnTo>
                    <a:lnTo>
                      <a:pt x="7" y="11"/>
                    </a:lnTo>
                    <a:lnTo>
                      <a:pt x="9" y="14"/>
                    </a:lnTo>
                    <a:lnTo>
                      <a:pt x="2" y="15"/>
                    </a:lnTo>
                    <a:lnTo>
                      <a:pt x="0" y="25"/>
                    </a:lnTo>
                    <a:lnTo>
                      <a:pt x="5" y="29"/>
                    </a:lnTo>
                    <a:lnTo>
                      <a:pt x="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2" name="Freeform 652"/>
              <p:cNvSpPr/>
              <p:nvPr/>
            </p:nvSpPr>
            <p:spPr bwMode="auto">
              <a:xfrm>
                <a:off x="4897435" y="1625604"/>
                <a:ext cx="36513" cy="17463"/>
              </a:xfrm>
              <a:custGeom>
                <a:avLst/>
                <a:gdLst>
                  <a:gd name="T0" fmla="*/ 36513 w 23"/>
                  <a:gd name="T1" fmla="*/ 15875 h 11"/>
                  <a:gd name="T2" fmla="*/ 34925 w 23"/>
                  <a:gd name="T3" fmla="*/ 0 h 11"/>
                  <a:gd name="T4" fmla="*/ 22225 w 23"/>
                  <a:gd name="T5" fmla="*/ 0 h 11"/>
                  <a:gd name="T6" fmla="*/ 12700 w 23"/>
                  <a:gd name="T7" fmla="*/ 3175 h 11"/>
                  <a:gd name="T8" fmla="*/ 4763 w 23"/>
                  <a:gd name="T9" fmla="*/ 3175 h 11"/>
                  <a:gd name="T10" fmla="*/ 0 w 23"/>
                  <a:gd name="T11" fmla="*/ 7938 h 11"/>
                  <a:gd name="T12" fmla="*/ 9525 w 23"/>
                  <a:gd name="T13" fmla="*/ 17463 h 11"/>
                  <a:gd name="T14" fmla="*/ 36513 w 23"/>
                  <a:gd name="T15" fmla="*/ 15875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1">
                    <a:moveTo>
                      <a:pt x="23" y="10"/>
                    </a:moveTo>
                    <a:lnTo>
                      <a:pt x="22" y="0"/>
                    </a:lnTo>
                    <a:lnTo>
                      <a:pt x="14" y="0"/>
                    </a:lnTo>
                    <a:lnTo>
                      <a:pt x="8" y="2"/>
                    </a:lnTo>
                    <a:lnTo>
                      <a:pt x="3" y="2"/>
                    </a:lnTo>
                    <a:lnTo>
                      <a:pt x="0" y="5"/>
                    </a:lnTo>
                    <a:lnTo>
                      <a:pt x="6" y="11"/>
                    </a:lnTo>
                    <a:lnTo>
                      <a:pt x="2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3" name="Freeform 653"/>
              <p:cNvSpPr/>
              <p:nvPr/>
            </p:nvSpPr>
            <p:spPr bwMode="auto">
              <a:xfrm>
                <a:off x="4900611" y="1643068"/>
                <a:ext cx="98425" cy="50800"/>
              </a:xfrm>
              <a:custGeom>
                <a:avLst/>
                <a:gdLst>
                  <a:gd name="T0" fmla="*/ 98425 w 62"/>
                  <a:gd name="T1" fmla="*/ 25400 h 32"/>
                  <a:gd name="T2" fmla="*/ 80963 w 62"/>
                  <a:gd name="T3" fmla="*/ 19050 h 32"/>
                  <a:gd name="T4" fmla="*/ 77788 w 62"/>
                  <a:gd name="T5" fmla="*/ 22225 h 32"/>
                  <a:gd name="T6" fmla="*/ 66675 w 62"/>
                  <a:gd name="T7" fmla="*/ 20638 h 32"/>
                  <a:gd name="T8" fmla="*/ 61913 w 62"/>
                  <a:gd name="T9" fmla="*/ 15875 h 32"/>
                  <a:gd name="T10" fmla="*/ 53975 w 62"/>
                  <a:gd name="T11" fmla="*/ 14288 h 32"/>
                  <a:gd name="T12" fmla="*/ 61913 w 62"/>
                  <a:gd name="T13" fmla="*/ 4763 h 32"/>
                  <a:gd name="T14" fmla="*/ 52388 w 62"/>
                  <a:gd name="T15" fmla="*/ 0 h 32"/>
                  <a:gd name="T16" fmla="*/ 44450 w 62"/>
                  <a:gd name="T17" fmla="*/ 1588 h 32"/>
                  <a:gd name="T18" fmla="*/ 22225 w 62"/>
                  <a:gd name="T19" fmla="*/ 1588 h 32"/>
                  <a:gd name="T20" fmla="*/ 17463 w 62"/>
                  <a:gd name="T21" fmla="*/ 6350 h 32"/>
                  <a:gd name="T22" fmla="*/ 3175 w 62"/>
                  <a:gd name="T23" fmla="*/ 6350 h 32"/>
                  <a:gd name="T24" fmla="*/ 0 w 62"/>
                  <a:gd name="T25" fmla="*/ 11113 h 32"/>
                  <a:gd name="T26" fmla="*/ 19050 w 62"/>
                  <a:gd name="T27" fmla="*/ 14288 h 32"/>
                  <a:gd name="T28" fmla="*/ 11113 w 62"/>
                  <a:gd name="T29" fmla="*/ 20638 h 32"/>
                  <a:gd name="T30" fmla="*/ 11113 w 62"/>
                  <a:gd name="T31" fmla="*/ 33338 h 32"/>
                  <a:gd name="T32" fmla="*/ 1588 w 62"/>
                  <a:gd name="T33" fmla="*/ 38100 h 32"/>
                  <a:gd name="T34" fmla="*/ 1588 w 62"/>
                  <a:gd name="T35" fmla="*/ 42863 h 32"/>
                  <a:gd name="T36" fmla="*/ 7938 w 62"/>
                  <a:gd name="T37" fmla="*/ 47625 h 32"/>
                  <a:gd name="T38" fmla="*/ 36513 w 62"/>
                  <a:gd name="T39" fmla="*/ 38100 h 32"/>
                  <a:gd name="T40" fmla="*/ 50800 w 62"/>
                  <a:gd name="T41" fmla="*/ 38100 h 32"/>
                  <a:gd name="T42" fmla="*/ 47625 w 62"/>
                  <a:gd name="T43" fmla="*/ 41275 h 32"/>
                  <a:gd name="T44" fmla="*/ 39688 w 62"/>
                  <a:gd name="T45" fmla="*/ 44450 h 32"/>
                  <a:gd name="T46" fmla="*/ 44450 w 62"/>
                  <a:gd name="T47" fmla="*/ 50800 h 32"/>
                  <a:gd name="T48" fmla="*/ 60325 w 62"/>
                  <a:gd name="T49" fmla="*/ 47625 h 32"/>
                  <a:gd name="T50" fmla="*/ 68263 w 62"/>
                  <a:gd name="T51" fmla="*/ 42863 h 32"/>
                  <a:gd name="T52" fmla="*/ 68263 w 62"/>
                  <a:gd name="T53" fmla="*/ 34925 h 32"/>
                  <a:gd name="T54" fmla="*/ 80963 w 62"/>
                  <a:gd name="T55" fmla="*/ 28575 h 32"/>
                  <a:gd name="T56" fmla="*/ 98425 w 62"/>
                  <a:gd name="T57" fmla="*/ 26988 h 32"/>
                  <a:gd name="T58" fmla="*/ 98425 w 62"/>
                  <a:gd name="T59" fmla="*/ 25400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 h="32">
                    <a:moveTo>
                      <a:pt x="62" y="16"/>
                    </a:moveTo>
                    <a:lnTo>
                      <a:pt x="51" y="12"/>
                    </a:lnTo>
                    <a:lnTo>
                      <a:pt x="49" y="14"/>
                    </a:lnTo>
                    <a:lnTo>
                      <a:pt x="42" y="13"/>
                    </a:lnTo>
                    <a:lnTo>
                      <a:pt x="39" y="10"/>
                    </a:lnTo>
                    <a:lnTo>
                      <a:pt x="34" y="9"/>
                    </a:lnTo>
                    <a:lnTo>
                      <a:pt x="39" y="3"/>
                    </a:lnTo>
                    <a:lnTo>
                      <a:pt x="33" y="0"/>
                    </a:lnTo>
                    <a:lnTo>
                      <a:pt x="28" y="1"/>
                    </a:lnTo>
                    <a:lnTo>
                      <a:pt x="14" y="1"/>
                    </a:lnTo>
                    <a:lnTo>
                      <a:pt x="11" y="4"/>
                    </a:lnTo>
                    <a:lnTo>
                      <a:pt x="2" y="4"/>
                    </a:lnTo>
                    <a:lnTo>
                      <a:pt x="0" y="7"/>
                    </a:lnTo>
                    <a:lnTo>
                      <a:pt x="12" y="9"/>
                    </a:lnTo>
                    <a:lnTo>
                      <a:pt x="7" y="13"/>
                    </a:lnTo>
                    <a:lnTo>
                      <a:pt x="7" y="21"/>
                    </a:lnTo>
                    <a:lnTo>
                      <a:pt x="1" y="24"/>
                    </a:lnTo>
                    <a:lnTo>
                      <a:pt x="1" y="27"/>
                    </a:lnTo>
                    <a:lnTo>
                      <a:pt x="5" y="30"/>
                    </a:lnTo>
                    <a:lnTo>
                      <a:pt x="23" y="24"/>
                    </a:lnTo>
                    <a:lnTo>
                      <a:pt x="32" y="24"/>
                    </a:lnTo>
                    <a:lnTo>
                      <a:pt x="30" y="26"/>
                    </a:lnTo>
                    <a:lnTo>
                      <a:pt x="25" y="28"/>
                    </a:lnTo>
                    <a:lnTo>
                      <a:pt x="28" y="32"/>
                    </a:lnTo>
                    <a:lnTo>
                      <a:pt x="38" y="30"/>
                    </a:lnTo>
                    <a:lnTo>
                      <a:pt x="43" y="27"/>
                    </a:lnTo>
                    <a:lnTo>
                      <a:pt x="43" y="22"/>
                    </a:lnTo>
                    <a:lnTo>
                      <a:pt x="51" y="18"/>
                    </a:lnTo>
                    <a:lnTo>
                      <a:pt x="62" y="17"/>
                    </a:lnTo>
                    <a:lnTo>
                      <a:pt x="6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4" name="Freeform 654"/>
              <p:cNvSpPr/>
              <p:nvPr/>
            </p:nvSpPr>
            <p:spPr bwMode="auto">
              <a:xfrm>
                <a:off x="4887911" y="1597030"/>
                <a:ext cx="14288" cy="6350"/>
              </a:xfrm>
              <a:custGeom>
                <a:avLst/>
                <a:gdLst>
                  <a:gd name="T0" fmla="*/ 12700 w 9"/>
                  <a:gd name="T1" fmla="*/ 6350 h 4"/>
                  <a:gd name="T2" fmla="*/ 14288 w 9"/>
                  <a:gd name="T3" fmla="*/ 1588 h 4"/>
                  <a:gd name="T4" fmla="*/ 6350 w 9"/>
                  <a:gd name="T5" fmla="*/ 0 h 4"/>
                  <a:gd name="T6" fmla="*/ 0 w 9"/>
                  <a:gd name="T7" fmla="*/ 0 h 4"/>
                  <a:gd name="T8" fmla="*/ 1588 w 9"/>
                  <a:gd name="T9" fmla="*/ 3175 h 4"/>
                  <a:gd name="T10" fmla="*/ 12700 w 9"/>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8" y="4"/>
                    </a:moveTo>
                    <a:lnTo>
                      <a:pt x="9" y="1"/>
                    </a:lnTo>
                    <a:lnTo>
                      <a:pt x="4" y="0"/>
                    </a:lnTo>
                    <a:lnTo>
                      <a:pt x="0" y="0"/>
                    </a:lnTo>
                    <a:lnTo>
                      <a:pt x="1" y="2"/>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5" name="Freeform 655"/>
              <p:cNvSpPr/>
              <p:nvPr/>
            </p:nvSpPr>
            <p:spPr bwMode="auto">
              <a:xfrm>
                <a:off x="4646611" y="1611317"/>
                <a:ext cx="44450" cy="36514"/>
              </a:xfrm>
              <a:custGeom>
                <a:avLst/>
                <a:gdLst>
                  <a:gd name="T0" fmla="*/ 12700 w 28"/>
                  <a:gd name="T1" fmla="*/ 17463 h 23"/>
                  <a:gd name="T2" fmla="*/ 14288 w 28"/>
                  <a:gd name="T3" fmla="*/ 22225 h 23"/>
                  <a:gd name="T4" fmla="*/ 22225 w 28"/>
                  <a:gd name="T5" fmla="*/ 25400 h 23"/>
                  <a:gd name="T6" fmla="*/ 28575 w 28"/>
                  <a:gd name="T7" fmla="*/ 33338 h 23"/>
                  <a:gd name="T8" fmla="*/ 39688 w 28"/>
                  <a:gd name="T9" fmla="*/ 36513 h 23"/>
                  <a:gd name="T10" fmla="*/ 44450 w 28"/>
                  <a:gd name="T11" fmla="*/ 30163 h 23"/>
                  <a:gd name="T12" fmla="*/ 39688 w 28"/>
                  <a:gd name="T13" fmla="*/ 25400 h 23"/>
                  <a:gd name="T14" fmla="*/ 22225 w 28"/>
                  <a:gd name="T15" fmla="*/ 15875 h 23"/>
                  <a:gd name="T16" fmla="*/ 20638 w 28"/>
                  <a:gd name="T17" fmla="*/ 3175 h 23"/>
                  <a:gd name="T18" fmla="*/ 9525 w 28"/>
                  <a:gd name="T19" fmla="*/ 0 h 23"/>
                  <a:gd name="T20" fmla="*/ 0 w 28"/>
                  <a:gd name="T21" fmla="*/ 1588 h 23"/>
                  <a:gd name="T22" fmla="*/ 6350 w 28"/>
                  <a:gd name="T23" fmla="*/ 7938 h 23"/>
                  <a:gd name="T24" fmla="*/ 12700 w 28"/>
                  <a:gd name="T25" fmla="*/ 1746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23">
                    <a:moveTo>
                      <a:pt x="8" y="11"/>
                    </a:moveTo>
                    <a:lnTo>
                      <a:pt x="9" y="14"/>
                    </a:lnTo>
                    <a:lnTo>
                      <a:pt x="14" y="16"/>
                    </a:lnTo>
                    <a:lnTo>
                      <a:pt x="18" y="21"/>
                    </a:lnTo>
                    <a:lnTo>
                      <a:pt x="25" y="23"/>
                    </a:lnTo>
                    <a:lnTo>
                      <a:pt x="28" y="19"/>
                    </a:lnTo>
                    <a:lnTo>
                      <a:pt x="25" y="16"/>
                    </a:lnTo>
                    <a:lnTo>
                      <a:pt x="14" y="10"/>
                    </a:lnTo>
                    <a:lnTo>
                      <a:pt x="13" y="2"/>
                    </a:lnTo>
                    <a:lnTo>
                      <a:pt x="6" y="0"/>
                    </a:lnTo>
                    <a:lnTo>
                      <a:pt x="0" y="1"/>
                    </a:lnTo>
                    <a:lnTo>
                      <a:pt x="4" y="5"/>
                    </a:ln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6" name="Freeform 656"/>
              <p:cNvSpPr/>
              <p:nvPr/>
            </p:nvSpPr>
            <p:spPr bwMode="auto">
              <a:xfrm>
                <a:off x="5559423" y="2065343"/>
                <a:ext cx="57150" cy="31750"/>
              </a:xfrm>
              <a:custGeom>
                <a:avLst/>
                <a:gdLst>
                  <a:gd name="T0" fmla="*/ 3175 w 36"/>
                  <a:gd name="T1" fmla="*/ 17463 h 20"/>
                  <a:gd name="T2" fmla="*/ 0 w 36"/>
                  <a:gd name="T3" fmla="*/ 28575 h 20"/>
                  <a:gd name="T4" fmla="*/ 33338 w 36"/>
                  <a:gd name="T5" fmla="*/ 31750 h 20"/>
                  <a:gd name="T6" fmla="*/ 52388 w 36"/>
                  <a:gd name="T7" fmla="*/ 23813 h 20"/>
                  <a:gd name="T8" fmla="*/ 57150 w 36"/>
                  <a:gd name="T9" fmla="*/ 11113 h 20"/>
                  <a:gd name="T10" fmla="*/ 41275 w 36"/>
                  <a:gd name="T11" fmla="*/ 9525 h 20"/>
                  <a:gd name="T12" fmla="*/ 30163 w 36"/>
                  <a:gd name="T13" fmla="*/ 0 h 20"/>
                  <a:gd name="T14" fmla="*/ 7938 w 36"/>
                  <a:gd name="T15" fmla="*/ 1588 h 20"/>
                  <a:gd name="T16" fmla="*/ 3175 w 36"/>
                  <a:gd name="T17" fmla="*/ 17463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0">
                    <a:moveTo>
                      <a:pt x="2" y="11"/>
                    </a:moveTo>
                    <a:lnTo>
                      <a:pt x="0" y="18"/>
                    </a:lnTo>
                    <a:lnTo>
                      <a:pt x="21" y="20"/>
                    </a:lnTo>
                    <a:lnTo>
                      <a:pt x="33" y="15"/>
                    </a:lnTo>
                    <a:lnTo>
                      <a:pt x="36" y="7"/>
                    </a:lnTo>
                    <a:lnTo>
                      <a:pt x="26" y="6"/>
                    </a:lnTo>
                    <a:lnTo>
                      <a:pt x="19" y="0"/>
                    </a:lnTo>
                    <a:lnTo>
                      <a:pt x="5" y="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7" name="Freeform 657"/>
              <p:cNvSpPr/>
              <p:nvPr/>
            </p:nvSpPr>
            <p:spPr bwMode="auto">
              <a:xfrm>
                <a:off x="5014910" y="1992318"/>
                <a:ext cx="14288" cy="7938"/>
              </a:xfrm>
              <a:custGeom>
                <a:avLst/>
                <a:gdLst>
                  <a:gd name="T0" fmla="*/ 0 w 9"/>
                  <a:gd name="T1" fmla="*/ 1588 h 5"/>
                  <a:gd name="T2" fmla="*/ 6350 w 9"/>
                  <a:gd name="T3" fmla="*/ 7938 h 5"/>
                  <a:gd name="T4" fmla="*/ 14288 w 9"/>
                  <a:gd name="T5" fmla="*/ 6350 h 5"/>
                  <a:gd name="T6" fmla="*/ 11113 w 9"/>
                  <a:gd name="T7" fmla="*/ 0 h 5"/>
                  <a:gd name="T8" fmla="*/ 0 w 9"/>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0" y="1"/>
                    </a:moveTo>
                    <a:lnTo>
                      <a:pt x="4" y="5"/>
                    </a:lnTo>
                    <a:lnTo>
                      <a:pt x="9" y="4"/>
                    </a:lnTo>
                    <a:lnTo>
                      <a:pt x="7"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8" name="Freeform 658"/>
              <p:cNvSpPr/>
              <p:nvPr/>
            </p:nvSpPr>
            <p:spPr bwMode="auto">
              <a:xfrm>
                <a:off x="4995860" y="1993905"/>
                <a:ext cx="11113" cy="4763"/>
              </a:xfrm>
              <a:custGeom>
                <a:avLst/>
                <a:gdLst>
                  <a:gd name="T0" fmla="*/ 9525 w 7"/>
                  <a:gd name="T1" fmla="*/ 0 h 3"/>
                  <a:gd name="T2" fmla="*/ 0 w 7"/>
                  <a:gd name="T3" fmla="*/ 4763 h 3"/>
                  <a:gd name="T4" fmla="*/ 11113 w 7"/>
                  <a:gd name="T5" fmla="*/ 4763 h 3"/>
                  <a:gd name="T6" fmla="*/ 952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6" y="0"/>
                    </a:moveTo>
                    <a:lnTo>
                      <a:pt x="0" y="3"/>
                    </a:lnTo>
                    <a:lnTo>
                      <a:pt x="7" y="3"/>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49" name="Freeform 659"/>
              <p:cNvSpPr/>
              <p:nvPr/>
            </p:nvSpPr>
            <p:spPr bwMode="auto">
              <a:xfrm>
                <a:off x="4973636" y="1995494"/>
                <a:ext cx="14288" cy="7938"/>
              </a:xfrm>
              <a:custGeom>
                <a:avLst/>
                <a:gdLst>
                  <a:gd name="T0" fmla="*/ 14288 w 9"/>
                  <a:gd name="T1" fmla="*/ 4763 h 5"/>
                  <a:gd name="T2" fmla="*/ 11113 w 9"/>
                  <a:gd name="T3" fmla="*/ 0 h 5"/>
                  <a:gd name="T4" fmla="*/ 7938 w 9"/>
                  <a:gd name="T5" fmla="*/ 0 h 5"/>
                  <a:gd name="T6" fmla="*/ 0 w 9"/>
                  <a:gd name="T7" fmla="*/ 6350 h 5"/>
                  <a:gd name="T8" fmla="*/ 7938 w 9"/>
                  <a:gd name="T9" fmla="*/ 7938 h 5"/>
                  <a:gd name="T10" fmla="*/ 14288 w 9"/>
                  <a:gd name="T11" fmla="*/ 476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3"/>
                    </a:moveTo>
                    <a:lnTo>
                      <a:pt x="7" y="0"/>
                    </a:lnTo>
                    <a:lnTo>
                      <a:pt x="5" y="0"/>
                    </a:lnTo>
                    <a:lnTo>
                      <a:pt x="0" y="4"/>
                    </a:lnTo>
                    <a:lnTo>
                      <a:pt x="5" y="5"/>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0" name="Freeform 660"/>
              <p:cNvSpPr/>
              <p:nvPr/>
            </p:nvSpPr>
            <p:spPr bwMode="auto">
              <a:xfrm>
                <a:off x="4978399" y="2009780"/>
                <a:ext cx="11113" cy="4763"/>
              </a:xfrm>
              <a:custGeom>
                <a:avLst/>
                <a:gdLst>
                  <a:gd name="T0" fmla="*/ 6350 w 7"/>
                  <a:gd name="T1" fmla="*/ 4763 h 3"/>
                  <a:gd name="T2" fmla="*/ 11113 w 7"/>
                  <a:gd name="T3" fmla="*/ 1588 h 3"/>
                  <a:gd name="T4" fmla="*/ 4763 w 7"/>
                  <a:gd name="T5" fmla="*/ 0 h 3"/>
                  <a:gd name="T6" fmla="*/ 0 w 7"/>
                  <a:gd name="T7" fmla="*/ 1588 h 3"/>
                  <a:gd name="T8" fmla="*/ 3175 w 7"/>
                  <a:gd name="T9" fmla="*/ 4763 h 3"/>
                  <a:gd name="T10" fmla="*/ 6350 w 7"/>
                  <a:gd name="T11" fmla="*/ 476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3">
                    <a:moveTo>
                      <a:pt x="4" y="3"/>
                    </a:moveTo>
                    <a:lnTo>
                      <a:pt x="7" y="1"/>
                    </a:lnTo>
                    <a:lnTo>
                      <a:pt x="3" y="0"/>
                    </a:lnTo>
                    <a:lnTo>
                      <a:pt x="0" y="1"/>
                    </a:lnTo>
                    <a:lnTo>
                      <a:pt x="2" y="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1" name="Freeform 661"/>
              <p:cNvSpPr/>
              <p:nvPr/>
            </p:nvSpPr>
            <p:spPr bwMode="auto">
              <a:xfrm>
                <a:off x="4967286" y="2017718"/>
                <a:ext cx="9525" cy="6350"/>
              </a:xfrm>
              <a:custGeom>
                <a:avLst/>
                <a:gdLst>
                  <a:gd name="T0" fmla="*/ 0 w 6"/>
                  <a:gd name="T1" fmla="*/ 0 h 4"/>
                  <a:gd name="T2" fmla="*/ 0 w 6"/>
                  <a:gd name="T3" fmla="*/ 4763 h 4"/>
                  <a:gd name="T4" fmla="*/ 6350 w 6"/>
                  <a:gd name="T5" fmla="*/ 6350 h 4"/>
                  <a:gd name="T6" fmla="*/ 9525 w 6"/>
                  <a:gd name="T7" fmla="*/ 3175 h 4"/>
                  <a:gd name="T8" fmla="*/ 6350 w 6"/>
                  <a:gd name="T9" fmla="*/ 0 h 4"/>
                  <a:gd name="T10" fmla="*/ 0 w 6"/>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4">
                    <a:moveTo>
                      <a:pt x="0" y="0"/>
                    </a:moveTo>
                    <a:lnTo>
                      <a:pt x="0" y="3"/>
                    </a:lnTo>
                    <a:lnTo>
                      <a:pt x="4" y="4"/>
                    </a:lnTo>
                    <a:lnTo>
                      <a:pt x="6" y="2"/>
                    </a:ln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2" name="Freeform 662"/>
              <p:cNvSpPr/>
              <p:nvPr/>
            </p:nvSpPr>
            <p:spPr bwMode="auto">
              <a:xfrm>
                <a:off x="4951411" y="2024068"/>
                <a:ext cx="7938" cy="6350"/>
              </a:xfrm>
              <a:custGeom>
                <a:avLst/>
                <a:gdLst>
                  <a:gd name="T0" fmla="*/ 1588 w 5"/>
                  <a:gd name="T1" fmla="*/ 6350 h 4"/>
                  <a:gd name="T2" fmla="*/ 7938 w 5"/>
                  <a:gd name="T3" fmla="*/ 6350 h 4"/>
                  <a:gd name="T4" fmla="*/ 7938 w 5"/>
                  <a:gd name="T5" fmla="*/ 1588 h 4"/>
                  <a:gd name="T6" fmla="*/ 3175 w 5"/>
                  <a:gd name="T7" fmla="*/ 0 h 4"/>
                  <a:gd name="T8" fmla="*/ 0 w 5"/>
                  <a:gd name="T9" fmla="*/ 4763 h 4"/>
                  <a:gd name="T10" fmla="*/ 1588 w 5"/>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4">
                    <a:moveTo>
                      <a:pt x="1" y="4"/>
                    </a:moveTo>
                    <a:lnTo>
                      <a:pt x="5" y="4"/>
                    </a:lnTo>
                    <a:lnTo>
                      <a:pt x="5" y="1"/>
                    </a:lnTo>
                    <a:lnTo>
                      <a:pt x="2" y="0"/>
                    </a:lnTo>
                    <a:lnTo>
                      <a:pt x="0" y="3"/>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3" name="Freeform 663"/>
              <p:cNvSpPr/>
              <p:nvPr/>
            </p:nvSpPr>
            <p:spPr bwMode="auto">
              <a:xfrm>
                <a:off x="4929186" y="2008194"/>
                <a:ext cx="33338" cy="12700"/>
              </a:xfrm>
              <a:custGeom>
                <a:avLst/>
                <a:gdLst>
                  <a:gd name="T0" fmla="*/ 33338 w 21"/>
                  <a:gd name="T1" fmla="*/ 0 h 8"/>
                  <a:gd name="T2" fmla="*/ 25400 w 21"/>
                  <a:gd name="T3" fmla="*/ 0 h 8"/>
                  <a:gd name="T4" fmla="*/ 15875 w 21"/>
                  <a:gd name="T5" fmla="*/ 6350 h 8"/>
                  <a:gd name="T6" fmla="*/ 0 w 21"/>
                  <a:gd name="T7" fmla="*/ 7938 h 8"/>
                  <a:gd name="T8" fmla="*/ 3175 w 21"/>
                  <a:gd name="T9" fmla="*/ 12700 h 8"/>
                  <a:gd name="T10" fmla="*/ 9525 w 21"/>
                  <a:gd name="T11" fmla="*/ 12700 h 8"/>
                  <a:gd name="T12" fmla="*/ 31750 w 21"/>
                  <a:gd name="T13" fmla="*/ 6350 h 8"/>
                  <a:gd name="T14" fmla="*/ 33338 w 21"/>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8">
                    <a:moveTo>
                      <a:pt x="21" y="0"/>
                    </a:moveTo>
                    <a:lnTo>
                      <a:pt x="16" y="0"/>
                    </a:lnTo>
                    <a:lnTo>
                      <a:pt x="10" y="4"/>
                    </a:lnTo>
                    <a:lnTo>
                      <a:pt x="0" y="5"/>
                    </a:lnTo>
                    <a:lnTo>
                      <a:pt x="2" y="8"/>
                    </a:lnTo>
                    <a:lnTo>
                      <a:pt x="6" y="8"/>
                    </a:lnTo>
                    <a:lnTo>
                      <a:pt x="20" y="4"/>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4" name="Freeform 664"/>
              <p:cNvSpPr/>
              <p:nvPr/>
            </p:nvSpPr>
            <p:spPr bwMode="auto">
              <a:xfrm>
                <a:off x="4892674" y="2032005"/>
                <a:ext cx="11113" cy="7938"/>
              </a:xfrm>
              <a:custGeom>
                <a:avLst/>
                <a:gdLst>
                  <a:gd name="T0" fmla="*/ 1588 w 7"/>
                  <a:gd name="T1" fmla="*/ 4763 h 5"/>
                  <a:gd name="T2" fmla="*/ 0 w 7"/>
                  <a:gd name="T3" fmla="*/ 7938 h 5"/>
                  <a:gd name="T4" fmla="*/ 7938 w 7"/>
                  <a:gd name="T5" fmla="*/ 7938 h 5"/>
                  <a:gd name="T6" fmla="*/ 11113 w 7"/>
                  <a:gd name="T7" fmla="*/ 4763 h 5"/>
                  <a:gd name="T8" fmla="*/ 9525 w 7"/>
                  <a:gd name="T9" fmla="*/ 0 h 5"/>
                  <a:gd name="T10" fmla="*/ 1588 w 7"/>
                  <a:gd name="T11" fmla="*/ 476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1" y="3"/>
                    </a:moveTo>
                    <a:lnTo>
                      <a:pt x="0" y="5"/>
                    </a:lnTo>
                    <a:lnTo>
                      <a:pt x="5" y="5"/>
                    </a:lnTo>
                    <a:lnTo>
                      <a:pt x="7" y="3"/>
                    </a:lnTo>
                    <a:lnTo>
                      <a:pt x="6" y="0"/>
                    </a:ln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5" name="Freeform 665"/>
              <p:cNvSpPr/>
              <p:nvPr/>
            </p:nvSpPr>
            <p:spPr bwMode="auto">
              <a:xfrm>
                <a:off x="4872036" y="2030418"/>
                <a:ext cx="9525" cy="9525"/>
              </a:xfrm>
              <a:custGeom>
                <a:avLst/>
                <a:gdLst>
                  <a:gd name="T0" fmla="*/ 3175 w 6"/>
                  <a:gd name="T1" fmla="*/ 9525 h 6"/>
                  <a:gd name="T2" fmla="*/ 9525 w 6"/>
                  <a:gd name="T3" fmla="*/ 7938 h 6"/>
                  <a:gd name="T4" fmla="*/ 9525 w 6"/>
                  <a:gd name="T5" fmla="*/ 4763 h 6"/>
                  <a:gd name="T6" fmla="*/ 7938 w 6"/>
                  <a:gd name="T7" fmla="*/ 0 h 6"/>
                  <a:gd name="T8" fmla="*/ 0 w 6"/>
                  <a:gd name="T9" fmla="*/ 6350 h 6"/>
                  <a:gd name="T10" fmla="*/ 3175 w 6"/>
                  <a:gd name="T11" fmla="*/ 952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2" y="6"/>
                    </a:moveTo>
                    <a:lnTo>
                      <a:pt x="6" y="5"/>
                    </a:lnTo>
                    <a:lnTo>
                      <a:pt x="6" y="3"/>
                    </a:lnTo>
                    <a:lnTo>
                      <a:pt x="5" y="0"/>
                    </a:lnTo>
                    <a:lnTo>
                      <a:pt x="0" y="4"/>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6" name="Freeform 666"/>
              <p:cNvSpPr/>
              <p:nvPr/>
            </p:nvSpPr>
            <p:spPr bwMode="auto">
              <a:xfrm>
                <a:off x="4856161" y="2032005"/>
                <a:ext cx="11113" cy="6350"/>
              </a:xfrm>
              <a:custGeom>
                <a:avLst/>
                <a:gdLst>
                  <a:gd name="T0" fmla="*/ 11113 w 7"/>
                  <a:gd name="T1" fmla="*/ 0 h 4"/>
                  <a:gd name="T2" fmla="*/ 0 w 7"/>
                  <a:gd name="T3" fmla="*/ 3175 h 4"/>
                  <a:gd name="T4" fmla="*/ 0 w 7"/>
                  <a:gd name="T5" fmla="*/ 6350 h 4"/>
                  <a:gd name="T6" fmla="*/ 11113 w 7"/>
                  <a:gd name="T7" fmla="*/ 6350 h 4"/>
                  <a:gd name="T8" fmla="*/ 11113 w 7"/>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7" y="0"/>
                    </a:moveTo>
                    <a:lnTo>
                      <a:pt x="0" y="2"/>
                    </a:lnTo>
                    <a:lnTo>
                      <a:pt x="0" y="4"/>
                    </a:lnTo>
                    <a:lnTo>
                      <a:pt x="7"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7" name="Freeform 667"/>
              <p:cNvSpPr/>
              <p:nvPr/>
            </p:nvSpPr>
            <p:spPr bwMode="auto">
              <a:xfrm>
                <a:off x="4851398" y="2043118"/>
                <a:ext cx="20638" cy="7938"/>
              </a:xfrm>
              <a:custGeom>
                <a:avLst/>
                <a:gdLst>
                  <a:gd name="T0" fmla="*/ 15875 w 13"/>
                  <a:gd name="T1" fmla="*/ 0 h 5"/>
                  <a:gd name="T2" fmla="*/ 4763 w 13"/>
                  <a:gd name="T3" fmla="*/ 0 h 5"/>
                  <a:gd name="T4" fmla="*/ 0 w 13"/>
                  <a:gd name="T5" fmla="*/ 3175 h 5"/>
                  <a:gd name="T6" fmla="*/ 1588 w 13"/>
                  <a:gd name="T7" fmla="*/ 7938 h 5"/>
                  <a:gd name="T8" fmla="*/ 20638 w 13"/>
                  <a:gd name="T9" fmla="*/ 4763 h 5"/>
                  <a:gd name="T10" fmla="*/ 15875 w 1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5">
                    <a:moveTo>
                      <a:pt x="10" y="0"/>
                    </a:moveTo>
                    <a:lnTo>
                      <a:pt x="3" y="0"/>
                    </a:lnTo>
                    <a:lnTo>
                      <a:pt x="0" y="2"/>
                    </a:lnTo>
                    <a:lnTo>
                      <a:pt x="1" y="5"/>
                    </a:lnTo>
                    <a:lnTo>
                      <a:pt x="13"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8" name="Freeform 668"/>
              <p:cNvSpPr/>
              <p:nvPr/>
            </p:nvSpPr>
            <p:spPr bwMode="auto">
              <a:xfrm>
                <a:off x="4829174" y="2054231"/>
                <a:ext cx="26988" cy="11113"/>
              </a:xfrm>
              <a:custGeom>
                <a:avLst/>
                <a:gdLst>
                  <a:gd name="T0" fmla="*/ 26988 w 17"/>
                  <a:gd name="T1" fmla="*/ 4763 h 7"/>
                  <a:gd name="T2" fmla="*/ 26988 w 17"/>
                  <a:gd name="T3" fmla="*/ 0 h 7"/>
                  <a:gd name="T4" fmla="*/ 15875 w 17"/>
                  <a:gd name="T5" fmla="*/ 0 h 7"/>
                  <a:gd name="T6" fmla="*/ 6350 w 17"/>
                  <a:gd name="T7" fmla="*/ 3175 h 7"/>
                  <a:gd name="T8" fmla="*/ 0 w 17"/>
                  <a:gd name="T9" fmla="*/ 7938 h 7"/>
                  <a:gd name="T10" fmla="*/ 15875 w 17"/>
                  <a:gd name="T11" fmla="*/ 11113 h 7"/>
                  <a:gd name="T12" fmla="*/ 26988 w 17"/>
                  <a:gd name="T13" fmla="*/ 476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
                    <a:moveTo>
                      <a:pt x="17" y="3"/>
                    </a:moveTo>
                    <a:lnTo>
                      <a:pt x="17" y="0"/>
                    </a:lnTo>
                    <a:lnTo>
                      <a:pt x="10" y="0"/>
                    </a:lnTo>
                    <a:lnTo>
                      <a:pt x="4" y="2"/>
                    </a:lnTo>
                    <a:lnTo>
                      <a:pt x="0" y="5"/>
                    </a:lnTo>
                    <a:lnTo>
                      <a:pt x="10" y="7"/>
                    </a:lnTo>
                    <a:lnTo>
                      <a:pt x="1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59" name="Freeform 669"/>
              <p:cNvSpPr/>
              <p:nvPr/>
            </p:nvSpPr>
            <p:spPr bwMode="auto">
              <a:xfrm>
                <a:off x="4803774" y="2066931"/>
                <a:ext cx="30163" cy="15875"/>
              </a:xfrm>
              <a:custGeom>
                <a:avLst/>
                <a:gdLst>
                  <a:gd name="T0" fmla="*/ 3175 w 19"/>
                  <a:gd name="T1" fmla="*/ 6350 h 10"/>
                  <a:gd name="T2" fmla="*/ 0 w 19"/>
                  <a:gd name="T3" fmla="*/ 14288 h 10"/>
                  <a:gd name="T4" fmla="*/ 4763 w 19"/>
                  <a:gd name="T5" fmla="*/ 15875 h 10"/>
                  <a:gd name="T6" fmla="*/ 15875 w 19"/>
                  <a:gd name="T7" fmla="*/ 14288 h 10"/>
                  <a:gd name="T8" fmla="*/ 22225 w 19"/>
                  <a:gd name="T9" fmla="*/ 7938 h 10"/>
                  <a:gd name="T10" fmla="*/ 30163 w 19"/>
                  <a:gd name="T11" fmla="*/ 1588 h 10"/>
                  <a:gd name="T12" fmla="*/ 17463 w 19"/>
                  <a:gd name="T13" fmla="*/ 0 h 10"/>
                  <a:gd name="T14" fmla="*/ 3175 w 19"/>
                  <a:gd name="T15" fmla="*/ 635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0">
                    <a:moveTo>
                      <a:pt x="2" y="4"/>
                    </a:moveTo>
                    <a:lnTo>
                      <a:pt x="0" y="9"/>
                    </a:lnTo>
                    <a:lnTo>
                      <a:pt x="3" y="10"/>
                    </a:lnTo>
                    <a:lnTo>
                      <a:pt x="10" y="9"/>
                    </a:lnTo>
                    <a:lnTo>
                      <a:pt x="14" y="5"/>
                    </a:lnTo>
                    <a:lnTo>
                      <a:pt x="19" y="1"/>
                    </a:lnTo>
                    <a:lnTo>
                      <a:pt x="11" y="0"/>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0" name="Freeform 670"/>
              <p:cNvSpPr/>
              <p:nvPr/>
            </p:nvSpPr>
            <p:spPr bwMode="auto">
              <a:xfrm>
                <a:off x="4767261" y="2074869"/>
                <a:ext cx="26988" cy="14288"/>
              </a:xfrm>
              <a:custGeom>
                <a:avLst/>
                <a:gdLst>
                  <a:gd name="T0" fmla="*/ 26988 w 17"/>
                  <a:gd name="T1" fmla="*/ 0 h 9"/>
                  <a:gd name="T2" fmla="*/ 19050 w 17"/>
                  <a:gd name="T3" fmla="*/ 1588 h 9"/>
                  <a:gd name="T4" fmla="*/ 3175 w 17"/>
                  <a:gd name="T5" fmla="*/ 6350 h 9"/>
                  <a:gd name="T6" fmla="*/ 0 w 17"/>
                  <a:gd name="T7" fmla="*/ 9525 h 9"/>
                  <a:gd name="T8" fmla="*/ 7938 w 17"/>
                  <a:gd name="T9" fmla="*/ 14288 h 9"/>
                  <a:gd name="T10" fmla="*/ 14288 w 17"/>
                  <a:gd name="T11" fmla="*/ 9525 h 9"/>
                  <a:gd name="T12" fmla="*/ 26988 w 17"/>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
                    <a:moveTo>
                      <a:pt x="17" y="0"/>
                    </a:moveTo>
                    <a:lnTo>
                      <a:pt x="12" y="1"/>
                    </a:lnTo>
                    <a:lnTo>
                      <a:pt x="2" y="4"/>
                    </a:lnTo>
                    <a:lnTo>
                      <a:pt x="0" y="6"/>
                    </a:lnTo>
                    <a:lnTo>
                      <a:pt x="5" y="9"/>
                    </a:lnTo>
                    <a:lnTo>
                      <a:pt x="9" y="6"/>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1" name="Freeform 671"/>
              <p:cNvSpPr/>
              <p:nvPr/>
            </p:nvSpPr>
            <p:spPr bwMode="auto">
              <a:xfrm>
                <a:off x="4770436" y="2093919"/>
                <a:ext cx="30163" cy="22225"/>
              </a:xfrm>
              <a:custGeom>
                <a:avLst/>
                <a:gdLst>
                  <a:gd name="T0" fmla="*/ 12700 w 19"/>
                  <a:gd name="T1" fmla="*/ 17463 h 14"/>
                  <a:gd name="T2" fmla="*/ 20638 w 19"/>
                  <a:gd name="T3" fmla="*/ 7938 h 14"/>
                  <a:gd name="T4" fmla="*/ 30163 w 19"/>
                  <a:gd name="T5" fmla="*/ 1588 h 14"/>
                  <a:gd name="T6" fmla="*/ 23813 w 19"/>
                  <a:gd name="T7" fmla="*/ 0 h 14"/>
                  <a:gd name="T8" fmla="*/ 14288 w 19"/>
                  <a:gd name="T9" fmla="*/ 1588 h 14"/>
                  <a:gd name="T10" fmla="*/ 6350 w 19"/>
                  <a:gd name="T11" fmla="*/ 0 h 14"/>
                  <a:gd name="T12" fmla="*/ 4763 w 19"/>
                  <a:gd name="T13" fmla="*/ 9525 h 14"/>
                  <a:gd name="T14" fmla="*/ 0 w 19"/>
                  <a:gd name="T15" fmla="*/ 17463 h 14"/>
                  <a:gd name="T16" fmla="*/ 4763 w 19"/>
                  <a:gd name="T17" fmla="*/ 22225 h 14"/>
                  <a:gd name="T18" fmla="*/ 12700 w 19"/>
                  <a:gd name="T19" fmla="*/ 17463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4">
                    <a:moveTo>
                      <a:pt x="8" y="11"/>
                    </a:moveTo>
                    <a:lnTo>
                      <a:pt x="13" y="5"/>
                    </a:lnTo>
                    <a:lnTo>
                      <a:pt x="19" y="1"/>
                    </a:lnTo>
                    <a:lnTo>
                      <a:pt x="15" y="0"/>
                    </a:lnTo>
                    <a:lnTo>
                      <a:pt x="9" y="1"/>
                    </a:lnTo>
                    <a:lnTo>
                      <a:pt x="4" y="0"/>
                    </a:lnTo>
                    <a:lnTo>
                      <a:pt x="3" y="6"/>
                    </a:lnTo>
                    <a:lnTo>
                      <a:pt x="0" y="11"/>
                    </a:lnTo>
                    <a:lnTo>
                      <a:pt x="3" y="14"/>
                    </a:ln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2" name="Freeform 672"/>
              <p:cNvSpPr/>
              <p:nvPr/>
            </p:nvSpPr>
            <p:spPr bwMode="auto">
              <a:xfrm>
                <a:off x="4748211" y="2093919"/>
                <a:ext cx="14288" cy="4763"/>
              </a:xfrm>
              <a:custGeom>
                <a:avLst/>
                <a:gdLst>
                  <a:gd name="T0" fmla="*/ 14288 w 9"/>
                  <a:gd name="T1" fmla="*/ 0 h 3"/>
                  <a:gd name="T2" fmla="*/ 4763 w 9"/>
                  <a:gd name="T3" fmla="*/ 0 h 3"/>
                  <a:gd name="T4" fmla="*/ 0 w 9"/>
                  <a:gd name="T5" fmla="*/ 3175 h 3"/>
                  <a:gd name="T6" fmla="*/ 4763 w 9"/>
                  <a:gd name="T7" fmla="*/ 4763 h 3"/>
                  <a:gd name="T8" fmla="*/ 14288 w 9"/>
                  <a:gd name="T9" fmla="*/ 3175 h 3"/>
                  <a:gd name="T10" fmla="*/ 14288 w 9"/>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3">
                    <a:moveTo>
                      <a:pt x="9" y="0"/>
                    </a:moveTo>
                    <a:lnTo>
                      <a:pt x="3" y="0"/>
                    </a:lnTo>
                    <a:lnTo>
                      <a:pt x="0" y="2"/>
                    </a:lnTo>
                    <a:lnTo>
                      <a:pt x="3" y="3"/>
                    </a:lnTo>
                    <a:lnTo>
                      <a:pt x="9" y="2"/>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3" name="Freeform 673"/>
              <p:cNvSpPr/>
              <p:nvPr/>
            </p:nvSpPr>
            <p:spPr bwMode="auto">
              <a:xfrm>
                <a:off x="4748211" y="2109793"/>
                <a:ext cx="12700" cy="7938"/>
              </a:xfrm>
              <a:custGeom>
                <a:avLst/>
                <a:gdLst>
                  <a:gd name="T0" fmla="*/ 1588 w 8"/>
                  <a:gd name="T1" fmla="*/ 7938 h 5"/>
                  <a:gd name="T2" fmla="*/ 11113 w 8"/>
                  <a:gd name="T3" fmla="*/ 1588 h 5"/>
                  <a:gd name="T4" fmla="*/ 12700 w 8"/>
                  <a:gd name="T5" fmla="*/ 0 h 5"/>
                  <a:gd name="T6" fmla="*/ 6350 w 8"/>
                  <a:gd name="T7" fmla="*/ 0 h 5"/>
                  <a:gd name="T8" fmla="*/ 0 w 8"/>
                  <a:gd name="T9" fmla="*/ 3175 h 5"/>
                  <a:gd name="T10" fmla="*/ 1588 w 8"/>
                  <a:gd name="T11" fmla="*/ 793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1" y="5"/>
                    </a:moveTo>
                    <a:lnTo>
                      <a:pt x="7" y="1"/>
                    </a:lnTo>
                    <a:lnTo>
                      <a:pt x="8" y="0"/>
                    </a:lnTo>
                    <a:lnTo>
                      <a:pt x="4" y="0"/>
                    </a:lnTo>
                    <a:lnTo>
                      <a:pt x="0" y="2"/>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4" name="Freeform 674"/>
              <p:cNvSpPr/>
              <p:nvPr/>
            </p:nvSpPr>
            <p:spPr bwMode="auto">
              <a:xfrm>
                <a:off x="4710111" y="2117730"/>
                <a:ext cx="23813" cy="15875"/>
              </a:xfrm>
              <a:custGeom>
                <a:avLst/>
                <a:gdLst>
                  <a:gd name="T0" fmla="*/ 0 w 15"/>
                  <a:gd name="T1" fmla="*/ 7938 h 10"/>
                  <a:gd name="T2" fmla="*/ 0 w 15"/>
                  <a:gd name="T3" fmla="*/ 15875 h 10"/>
                  <a:gd name="T4" fmla="*/ 3175 w 15"/>
                  <a:gd name="T5" fmla="*/ 9525 h 10"/>
                  <a:gd name="T6" fmla="*/ 15875 w 15"/>
                  <a:gd name="T7" fmla="*/ 6350 h 10"/>
                  <a:gd name="T8" fmla="*/ 23813 w 15"/>
                  <a:gd name="T9" fmla="*/ 1588 h 10"/>
                  <a:gd name="T10" fmla="*/ 23813 w 15"/>
                  <a:gd name="T11" fmla="*/ 0 h 10"/>
                  <a:gd name="T12" fmla="*/ 15875 w 15"/>
                  <a:gd name="T13" fmla="*/ 0 h 10"/>
                  <a:gd name="T14" fmla="*/ 0 w 15"/>
                  <a:gd name="T15" fmla="*/ 793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0">
                    <a:moveTo>
                      <a:pt x="0" y="5"/>
                    </a:moveTo>
                    <a:lnTo>
                      <a:pt x="0" y="10"/>
                    </a:lnTo>
                    <a:lnTo>
                      <a:pt x="2" y="6"/>
                    </a:lnTo>
                    <a:lnTo>
                      <a:pt x="10" y="4"/>
                    </a:lnTo>
                    <a:lnTo>
                      <a:pt x="15" y="1"/>
                    </a:lnTo>
                    <a:lnTo>
                      <a:pt x="15" y="0"/>
                    </a:lnTo>
                    <a:lnTo>
                      <a:pt x="1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5" name="Freeform 675"/>
              <p:cNvSpPr/>
              <p:nvPr/>
            </p:nvSpPr>
            <p:spPr bwMode="auto">
              <a:xfrm>
                <a:off x="4878386" y="2519369"/>
                <a:ext cx="7938" cy="9525"/>
              </a:xfrm>
              <a:custGeom>
                <a:avLst/>
                <a:gdLst>
                  <a:gd name="T0" fmla="*/ 7938 w 5"/>
                  <a:gd name="T1" fmla="*/ 0 h 6"/>
                  <a:gd name="T2" fmla="*/ 0 w 5"/>
                  <a:gd name="T3" fmla="*/ 0 h 6"/>
                  <a:gd name="T4" fmla="*/ 0 w 5"/>
                  <a:gd name="T5" fmla="*/ 4763 h 6"/>
                  <a:gd name="T6" fmla="*/ 6350 w 5"/>
                  <a:gd name="T7" fmla="*/ 9525 h 6"/>
                  <a:gd name="T8" fmla="*/ 7938 w 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5" y="0"/>
                    </a:moveTo>
                    <a:lnTo>
                      <a:pt x="0" y="0"/>
                    </a:lnTo>
                    <a:lnTo>
                      <a:pt x="0" y="3"/>
                    </a:lnTo>
                    <a:lnTo>
                      <a:pt x="4" y="6"/>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6" name="Freeform 676"/>
              <p:cNvSpPr/>
              <p:nvPr/>
            </p:nvSpPr>
            <p:spPr bwMode="auto">
              <a:xfrm>
                <a:off x="4843461" y="2636845"/>
                <a:ext cx="15875" cy="28575"/>
              </a:xfrm>
              <a:custGeom>
                <a:avLst/>
                <a:gdLst>
                  <a:gd name="T0" fmla="*/ 14288 w 10"/>
                  <a:gd name="T1" fmla="*/ 22225 h 18"/>
                  <a:gd name="T2" fmla="*/ 15875 w 10"/>
                  <a:gd name="T3" fmla="*/ 3175 h 18"/>
                  <a:gd name="T4" fmla="*/ 6350 w 10"/>
                  <a:gd name="T5" fmla="*/ 0 h 18"/>
                  <a:gd name="T6" fmla="*/ 0 w 10"/>
                  <a:gd name="T7" fmla="*/ 7938 h 18"/>
                  <a:gd name="T8" fmla="*/ 1588 w 10"/>
                  <a:gd name="T9" fmla="*/ 17463 h 18"/>
                  <a:gd name="T10" fmla="*/ 6350 w 10"/>
                  <a:gd name="T11" fmla="*/ 28575 h 18"/>
                  <a:gd name="T12" fmla="*/ 14288 w 10"/>
                  <a:gd name="T13" fmla="*/ 2222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8">
                    <a:moveTo>
                      <a:pt x="9" y="14"/>
                    </a:moveTo>
                    <a:lnTo>
                      <a:pt x="10" y="2"/>
                    </a:lnTo>
                    <a:lnTo>
                      <a:pt x="4" y="0"/>
                    </a:lnTo>
                    <a:lnTo>
                      <a:pt x="0" y="5"/>
                    </a:lnTo>
                    <a:lnTo>
                      <a:pt x="1" y="11"/>
                    </a:lnTo>
                    <a:lnTo>
                      <a:pt x="4" y="18"/>
                    </a:ln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7" name="Freeform 677"/>
              <p:cNvSpPr/>
              <p:nvPr/>
            </p:nvSpPr>
            <p:spPr bwMode="auto">
              <a:xfrm>
                <a:off x="4933949" y="2601919"/>
                <a:ext cx="33338" cy="28575"/>
              </a:xfrm>
              <a:custGeom>
                <a:avLst/>
                <a:gdLst>
                  <a:gd name="T0" fmla="*/ 3175 w 21"/>
                  <a:gd name="T1" fmla="*/ 28575 h 18"/>
                  <a:gd name="T2" fmla="*/ 11113 w 21"/>
                  <a:gd name="T3" fmla="*/ 26988 h 18"/>
                  <a:gd name="T4" fmla="*/ 14288 w 21"/>
                  <a:gd name="T5" fmla="*/ 20638 h 18"/>
                  <a:gd name="T6" fmla="*/ 33338 w 21"/>
                  <a:gd name="T7" fmla="*/ 9525 h 18"/>
                  <a:gd name="T8" fmla="*/ 28575 w 21"/>
                  <a:gd name="T9" fmla="*/ 3175 h 18"/>
                  <a:gd name="T10" fmla="*/ 14288 w 21"/>
                  <a:gd name="T11" fmla="*/ 0 h 18"/>
                  <a:gd name="T12" fmla="*/ 0 w 21"/>
                  <a:gd name="T13" fmla="*/ 9525 h 18"/>
                  <a:gd name="T14" fmla="*/ 3175 w 21"/>
                  <a:gd name="T15" fmla="*/ 28575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8">
                    <a:moveTo>
                      <a:pt x="2" y="18"/>
                    </a:moveTo>
                    <a:lnTo>
                      <a:pt x="7" y="17"/>
                    </a:lnTo>
                    <a:lnTo>
                      <a:pt x="9" y="13"/>
                    </a:lnTo>
                    <a:lnTo>
                      <a:pt x="21" y="6"/>
                    </a:lnTo>
                    <a:lnTo>
                      <a:pt x="18" y="2"/>
                    </a:lnTo>
                    <a:lnTo>
                      <a:pt x="9" y="0"/>
                    </a:lnTo>
                    <a:lnTo>
                      <a:pt x="0" y="6"/>
                    </a:lnTo>
                    <a:lnTo>
                      <a:pt x="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8" name="Freeform 678"/>
              <p:cNvSpPr/>
              <p:nvPr/>
            </p:nvSpPr>
            <p:spPr bwMode="auto">
              <a:xfrm>
                <a:off x="4938711" y="2579694"/>
                <a:ext cx="15875" cy="14288"/>
              </a:xfrm>
              <a:custGeom>
                <a:avLst/>
                <a:gdLst>
                  <a:gd name="T0" fmla="*/ 15875 w 10"/>
                  <a:gd name="T1" fmla="*/ 1588 h 9"/>
                  <a:gd name="T2" fmla="*/ 7938 w 10"/>
                  <a:gd name="T3" fmla="*/ 0 h 9"/>
                  <a:gd name="T4" fmla="*/ 0 w 10"/>
                  <a:gd name="T5" fmla="*/ 6350 h 9"/>
                  <a:gd name="T6" fmla="*/ 6350 w 10"/>
                  <a:gd name="T7" fmla="*/ 14288 h 9"/>
                  <a:gd name="T8" fmla="*/ 15875 w 10"/>
                  <a:gd name="T9" fmla="*/ 7938 h 9"/>
                  <a:gd name="T10" fmla="*/ 15875 w 10"/>
                  <a:gd name="T11" fmla="*/ 158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9">
                    <a:moveTo>
                      <a:pt x="10" y="1"/>
                    </a:moveTo>
                    <a:lnTo>
                      <a:pt x="5" y="0"/>
                    </a:lnTo>
                    <a:lnTo>
                      <a:pt x="0" y="4"/>
                    </a:lnTo>
                    <a:lnTo>
                      <a:pt x="4" y="9"/>
                    </a:lnTo>
                    <a:lnTo>
                      <a:pt x="10" y="5"/>
                    </a:lnTo>
                    <a:lnTo>
                      <a:pt x="1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69" name="Freeform 679"/>
              <p:cNvSpPr/>
              <p:nvPr/>
            </p:nvSpPr>
            <p:spPr bwMode="auto">
              <a:xfrm>
                <a:off x="4794249" y="2674944"/>
                <a:ext cx="17463" cy="31750"/>
              </a:xfrm>
              <a:custGeom>
                <a:avLst/>
                <a:gdLst>
                  <a:gd name="T0" fmla="*/ 0 w 8"/>
                  <a:gd name="T1" fmla="*/ 61516 h 16"/>
                  <a:gd name="T2" fmla="*/ 17463 w 8"/>
                  <a:gd name="T3" fmla="*/ 59531 h 16"/>
                  <a:gd name="T4" fmla="*/ 45840 w 8"/>
                  <a:gd name="T5" fmla="*/ 0 h 16"/>
                  <a:gd name="T6" fmla="*/ 30560 w 8"/>
                  <a:gd name="T7" fmla="*/ 1984 h 16"/>
                  <a:gd name="T8" fmla="*/ 24012 w 8"/>
                  <a:gd name="T9" fmla="*/ 25797 h 16"/>
                  <a:gd name="T10" fmla="*/ 0 w 8"/>
                  <a:gd name="T11" fmla="*/ 61516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6">
                    <a:moveTo>
                      <a:pt x="0" y="16"/>
                    </a:moveTo>
                    <a:cubicBezTo>
                      <a:pt x="3" y="15"/>
                      <a:pt x="3" y="15"/>
                      <a:pt x="3" y="15"/>
                    </a:cubicBezTo>
                    <a:cubicBezTo>
                      <a:pt x="8" y="0"/>
                      <a:pt x="8" y="0"/>
                      <a:pt x="8" y="0"/>
                    </a:cubicBezTo>
                    <a:cubicBezTo>
                      <a:pt x="5" y="1"/>
                      <a:pt x="5" y="1"/>
                      <a:pt x="5" y="1"/>
                    </a:cubicBezTo>
                    <a:cubicBezTo>
                      <a:pt x="5" y="2"/>
                      <a:pt x="4" y="4"/>
                      <a:pt x="4" y="6"/>
                    </a:cubicBezTo>
                    <a:cubicBezTo>
                      <a:pt x="1" y="15"/>
                      <a:pt x="0" y="16"/>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0" name="Freeform 680"/>
              <p:cNvSpPr/>
              <p:nvPr/>
            </p:nvSpPr>
            <p:spPr bwMode="auto">
              <a:xfrm flipH="1">
                <a:off x="4805361" y="2673356"/>
                <a:ext cx="0" cy="3175"/>
              </a:xfrm>
              <a:custGeom>
                <a:avLst/>
                <a:gdLst>
                  <a:gd name="T0" fmla="*/ 3175 h 2"/>
                  <a:gd name="T1" fmla="*/ 3175 h 2"/>
                  <a:gd name="T2" fmla="*/ 3175 h 2"/>
                  <a:gd name="T3" fmla="*/ 0 60000 65536"/>
                  <a:gd name="T4" fmla="*/ 0 60000 65536"/>
                  <a:gd name="T5" fmla="*/ 0 60000 65536"/>
                </a:gdLst>
                <a:ahLst/>
                <a:cxnLst>
                  <a:cxn ang="T3">
                    <a:pos x="0" y="T0"/>
                  </a:cxn>
                  <a:cxn ang="T4">
                    <a:pos x="0" y="T1"/>
                  </a:cxn>
                  <a:cxn ang="T5">
                    <a:pos x="0" y="T2"/>
                  </a:cxn>
                </a:cxnLst>
                <a:rect l="0" t="0" r="r" b="b"/>
                <a:pathLst>
                  <a:path h="2">
                    <a:moveTo>
                      <a:pt x="0" y="2"/>
                    </a:moveTo>
                    <a:cubicBezTo>
                      <a:pt x="0" y="2"/>
                      <a:pt x="0" y="2"/>
                      <a:pt x="0" y="2"/>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1" name="Freeform 681"/>
              <p:cNvSpPr/>
              <p:nvPr/>
            </p:nvSpPr>
            <p:spPr bwMode="auto">
              <a:xfrm>
                <a:off x="4597399" y="2647956"/>
                <a:ext cx="55562" cy="50800"/>
              </a:xfrm>
              <a:custGeom>
                <a:avLst/>
                <a:gdLst>
                  <a:gd name="T0" fmla="*/ 31750 w 35"/>
                  <a:gd name="T1" fmla="*/ 28575 h 32"/>
                  <a:gd name="T2" fmla="*/ 52388 w 35"/>
                  <a:gd name="T3" fmla="*/ 26988 h 32"/>
                  <a:gd name="T4" fmla="*/ 55563 w 35"/>
                  <a:gd name="T5" fmla="*/ 17463 h 32"/>
                  <a:gd name="T6" fmla="*/ 55563 w 35"/>
                  <a:gd name="T7" fmla="*/ 0 h 32"/>
                  <a:gd name="T8" fmla="*/ 41275 w 35"/>
                  <a:gd name="T9" fmla="*/ 4763 h 32"/>
                  <a:gd name="T10" fmla="*/ 33338 w 35"/>
                  <a:gd name="T11" fmla="*/ 12700 h 32"/>
                  <a:gd name="T12" fmla="*/ 23813 w 35"/>
                  <a:gd name="T13" fmla="*/ 20638 h 32"/>
                  <a:gd name="T14" fmla="*/ 11113 w 35"/>
                  <a:gd name="T15" fmla="*/ 25400 h 32"/>
                  <a:gd name="T16" fmla="*/ 1588 w 35"/>
                  <a:gd name="T17" fmla="*/ 36513 h 32"/>
                  <a:gd name="T18" fmla="*/ 0 w 35"/>
                  <a:gd name="T19" fmla="*/ 50800 h 32"/>
                  <a:gd name="T20" fmla="*/ 11113 w 35"/>
                  <a:gd name="T21" fmla="*/ 41275 h 32"/>
                  <a:gd name="T22" fmla="*/ 23813 w 35"/>
                  <a:gd name="T23" fmla="*/ 36513 h 32"/>
                  <a:gd name="T24" fmla="*/ 31750 w 35"/>
                  <a:gd name="T25" fmla="*/ 2857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2">
                    <a:moveTo>
                      <a:pt x="20" y="18"/>
                    </a:moveTo>
                    <a:lnTo>
                      <a:pt x="33" y="17"/>
                    </a:lnTo>
                    <a:lnTo>
                      <a:pt x="35" y="11"/>
                    </a:lnTo>
                    <a:lnTo>
                      <a:pt x="35" y="0"/>
                    </a:lnTo>
                    <a:lnTo>
                      <a:pt x="26" y="3"/>
                    </a:lnTo>
                    <a:lnTo>
                      <a:pt x="21" y="8"/>
                    </a:lnTo>
                    <a:lnTo>
                      <a:pt x="15" y="13"/>
                    </a:lnTo>
                    <a:lnTo>
                      <a:pt x="7" y="16"/>
                    </a:lnTo>
                    <a:lnTo>
                      <a:pt x="1" y="23"/>
                    </a:lnTo>
                    <a:lnTo>
                      <a:pt x="0" y="32"/>
                    </a:lnTo>
                    <a:lnTo>
                      <a:pt x="7" y="26"/>
                    </a:lnTo>
                    <a:lnTo>
                      <a:pt x="15" y="23"/>
                    </a:lnTo>
                    <a:lnTo>
                      <a:pt x="2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2" name="Freeform 682"/>
              <p:cNvSpPr/>
              <p:nvPr/>
            </p:nvSpPr>
            <p:spPr bwMode="auto">
              <a:xfrm>
                <a:off x="4664074" y="2725744"/>
                <a:ext cx="38100" cy="36514"/>
              </a:xfrm>
              <a:custGeom>
                <a:avLst/>
                <a:gdLst>
                  <a:gd name="T0" fmla="*/ 25400 w 24"/>
                  <a:gd name="T1" fmla="*/ 0 h 23"/>
                  <a:gd name="T2" fmla="*/ 14288 w 24"/>
                  <a:gd name="T3" fmla="*/ 6350 h 23"/>
                  <a:gd name="T4" fmla="*/ 3175 w 24"/>
                  <a:gd name="T5" fmla="*/ 7938 h 23"/>
                  <a:gd name="T6" fmla="*/ 0 w 24"/>
                  <a:gd name="T7" fmla="*/ 14288 h 23"/>
                  <a:gd name="T8" fmla="*/ 7938 w 24"/>
                  <a:gd name="T9" fmla="*/ 25400 h 23"/>
                  <a:gd name="T10" fmla="*/ 14288 w 24"/>
                  <a:gd name="T11" fmla="*/ 30163 h 23"/>
                  <a:gd name="T12" fmla="*/ 22225 w 24"/>
                  <a:gd name="T13" fmla="*/ 30163 h 23"/>
                  <a:gd name="T14" fmla="*/ 25400 w 24"/>
                  <a:gd name="T15" fmla="*/ 36513 h 23"/>
                  <a:gd name="T16" fmla="*/ 36513 w 24"/>
                  <a:gd name="T17" fmla="*/ 30163 h 23"/>
                  <a:gd name="T18" fmla="*/ 38100 w 24"/>
                  <a:gd name="T19" fmla="*/ 22225 h 23"/>
                  <a:gd name="T20" fmla="*/ 33338 w 24"/>
                  <a:gd name="T21" fmla="*/ 14288 h 23"/>
                  <a:gd name="T22" fmla="*/ 36513 w 24"/>
                  <a:gd name="T23" fmla="*/ 3175 h 23"/>
                  <a:gd name="T24" fmla="*/ 25400 w 24"/>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23">
                    <a:moveTo>
                      <a:pt x="16" y="0"/>
                    </a:moveTo>
                    <a:lnTo>
                      <a:pt x="9" y="4"/>
                    </a:lnTo>
                    <a:lnTo>
                      <a:pt x="2" y="5"/>
                    </a:lnTo>
                    <a:lnTo>
                      <a:pt x="0" y="9"/>
                    </a:lnTo>
                    <a:lnTo>
                      <a:pt x="5" y="16"/>
                    </a:lnTo>
                    <a:lnTo>
                      <a:pt x="9" y="19"/>
                    </a:lnTo>
                    <a:lnTo>
                      <a:pt x="14" y="19"/>
                    </a:lnTo>
                    <a:lnTo>
                      <a:pt x="16" y="23"/>
                    </a:lnTo>
                    <a:lnTo>
                      <a:pt x="23" y="19"/>
                    </a:lnTo>
                    <a:lnTo>
                      <a:pt x="24" y="14"/>
                    </a:lnTo>
                    <a:lnTo>
                      <a:pt x="21" y="9"/>
                    </a:lnTo>
                    <a:lnTo>
                      <a:pt x="23" y="2"/>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3" name="Freeform 683"/>
              <p:cNvSpPr/>
              <p:nvPr/>
            </p:nvSpPr>
            <p:spPr bwMode="auto">
              <a:xfrm>
                <a:off x="4691061" y="2763845"/>
                <a:ext cx="17463" cy="9525"/>
              </a:xfrm>
              <a:custGeom>
                <a:avLst/>
                <a:gdLst>
                  <a:gd name="T0" fmla="*/ 4763 w 11"/>
                  <a:gd name="T1" fmla="*/ 9525 h 6"/>
                  <a:gd name="T2" fmla="*/ 12700 w 11"/>
                  <a:gd name="T3" fmla="*/ 4763 h 6"/>
                  <a:gd name="T4" fmla="*/ 17463 w 11"/>
                  <a:gd name="T5" fmla="*/ 0 h 6"/>
                  <a:gd name="T6" fmla="*/ 11113 w 11"/>
                  <a:gd name="T7" fmla="*/ 0 h 6"/>
                  <a:gd name="T8" fmla="*/ 0 w 11"/>
                  <a:gd name="T9" fmla="*/ 6350 h 6"/>
                  <a:gd name="T10" fmla="*/ 4763 w 11"/>
                  <a:gd name="T11" fmla="*/ 952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3" y="6"/>
                    </a:moveTo>
                    <a:lnTo>
                      <a:pt x="8" y="3"/>
                    </a:lnTo>
                    <a:lnTo>
                      <a:pt x="11" y="0"/>
                    </a:lnTo>
                    <a:lnTo>
                      <a:pt x="7" y="0"/>
                    </a:lnTo>
                    <a:lnTo>
                      <a:pt x="0" y="4"/>
                    </a:ln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4" name="Freeform 684"/>
              <p:cNvSpPr/>
              <p:nvPr/>
            </p:nvSpPr>
            <p:spPr bwMode="auto">
              <a:xfrm>
                <a:off x="4667249" y="2765431"/>
                <a:ext cx="15875" cy="12700"/>
              </a:xfrm>
              <a:custGeom>
                <a:avLst/>
                <a:gdLst>
                  <a:gd name="T0" fmla="*/ 0 w 10"/>
                  <a:gd name="T1" fmla="*/ 4763 h 8"/>
                  <a:gd name="T2" fmla="*/ 4763 w 10"/>
                  <a:gd name="T3" fmla="*/ 11113 h 8"/>
                  <a:gd name="T4" fmla="*/ 15875 w 10"/>
                  <a:gd name="T5" fmla="*/ 12700 h 8"/>
                  <a:gd name="T6" fmla="*/ 14288 w 10"/>
                  <a:gd name="T7" fmla="*/ 4763 h 8"/>
                  <a:gd name="T8" fmla="*/ 4763 w 10"/>
                  <a:gd name="T9" fmla="*/ 0 h 8"/>
                  <a:gd name="T10" fmla="*/ 0 w 10"/>
                  <a:gd name="T11" fmla="*/ 4763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8">
                    <a:moveTo>
                      <a:pt x="0" y="3"/>
                    </a:moveTo>
                    <a:lnTo>
                      <a:pt x="3" y="7"/>
                    </a:lnTo>
                    <a:lnTo>
                      <a:pt x="10" y="8"/>
                    </a:lnTo>
                    <a:lnTo>
                      <a:pt x="9" y="3"/>
                    </a:lnTo>
                    <a:lnTo>
                      <a:pt x="3"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5" name="Freeform 685"/>
              <p:cNvSpPr/>
              <p:nvPr/>
            </p:nvSpPr>
            <p:spPr bwMode="auto">
              <a:xfrm>
                <a:off x="4637086" y="2743207"/>
                <a:ext cx="26988" cy="19050"/>
              </a:xfrm>
              <a:custGeom>
                <a:avLst/>
                <a:gdLst>
                  <a:gd name="T0" fmla="*/ 0 w 17"/>
                  <a:gd name="T1" fmla="*/ 3175 h 12"/>
                  <a:gd name="T2" fmla="*/ 4763 w 17"/>
                  <a:gd name="T3" fmla="*/ 14288 h 12"/>
                  <a:gd name="T4" fmla="*/ 19050 w 17"/>
                  <a:gd name="T5" fmla="*/ 19050 h 12"/>
                  <a:gd name="T6" fmla="*/ 26988 w 17"/>
                  <a:gd name="T7" fmla="*/ 7938 h 12"/>
                  <a:gd name="T8" fmla="*/ 22225 w 17"/>
                  <a:gd name="T9" fmla="*/ 0 h 12"/>
                  <a:gd name="T10" fmla="*/ 7938 w 17"/>
                  <a:gd name="T11" fmla="*/ 0 h 12"/>
                  <a:gd name="T12" fmla="*/ 0 w 17"/>
                  <a:gd name="T13" fmla="*/ 317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2">
                    <a:moveTo>
                      <a:pt x="0" y="2"/>
                    </a:moveTo>
                    <a:lnTo>
                      <a:pt x="3" y="9"/>
                    </a:lnTo>
                    <a:lnTo>
                      <a:pt x="12" y="12"/>
                    </a:lnTo>
                    <a:lnTo>
                      <a:pt x="17" y="5"/>
                    </a:lnTo>
                    <a:lnTo>
                      <a:pt x="14" y="0"/>
                    </a:lnTo>
                    <a:lnTo>
                      <a:pt x="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6" name="Freeform 686"/>
              <p:cNvSpPr/>
              <p:nvPr/>
            </p:nvSpPr>
            <p:spPr bwMode="auto">
              <a:xfrm>
                <a:off x="4748211" y="2798769"/>
                <a:ext cx="7938" cy="6350"/>
              </a:xfrm>
              <a:custGeom>
                <a:avLst/>
                <a:gdLst>
                  <a:gd name="T0" fmla="*/ 0 w 5"/>
                  <a:gd name="T1" fmla="*/ 6350 h 4"/>
                  <a:gd name="T2" fmla="*/ 7938 w 5"/>
                  <a:gd name="T3" fmla="*/ 0 h 4"/>
                  <a:gd name="T4" fmla="*/ 1588 w 5"/>
                  <a:gd name="T5" fmla="*/ 0 h 4"/>
                  <a:gd name="T6" fmla="*/ 0 w 5"/>
                  <a:gd name="T7" fmla="*/ 635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0" y="4"/>
                    </a:moveTo>
                    <a:lnTo>
                      <a:pt x="5" y="0"/>
                    </a:lnTo>
                    <a:lnTo>
                      <a:pt x="1"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7" name="Freeform 687"/>
              <p:cNvSpPr/>
              <p:nvPr/>
            </p:nvSpPr>
            <p:spPr bwMode="auto">
              <a:xfrm>
                <a:off x="4248149" y="2609857"/>
                <a:ext cx="188913" cy="360364"/>
              </a:xfrm>
              <a:custGeom>
                <a:avLst/>
                <a:gdLst>
                  <a:gd name="T0" fmla="*/ 4763 w 119"/>
                  <a:gd name="T1" fmla="*/ 80963 h 227"/>
                  <a:gd name="T2" fmla="*/ 3175 w 119"/>
                  <a:gd name="T3" fmla="*/ 104775 h 227"/>
                  <a:gd name="T4" fmla="*/ 12700 w 119"/>
                  <a:gd name="T5" fmla="*/ 103188 h 227"/>
                  <a:gd name="T6" fmla="*/ 20638 w 119"/>
                  <a:gd name="T7" fmla="*/ 87313 h 227"/>
                  <a:gd name="T8" fmla="*/ 22225 w 119"/>
                  <a:gd name="T9" fmla="*/ 96838 h 227"/>
                  <a:gd name="T10" fmla="*/ 12700 w 119"/>
                  <a:gd name="T11" fmla="*/ 122238 h 227"/>
                  <a:gd name="T12" fmla="*/ 15875 w 119"/>
                  <a:gd name="T13" fmla="*/ 146050 h 227"/>
                  <a:gd name="T14" fmla="*/ 22225 w 119"/>
                  <a:gd name="T15" fmla="*/ 127000 h 227"/>
                  <a:gd name="T16" fmla="*/ 34925 w 119"/>
                  <a:gd name="T17" fmla="*/ 127000 h 227"/>
                  <a:gd name="T18" fmla="*/ 39688 w 119"/>
                  <a:gd name="T19" fmla="*/ 144463 h 227"/>
                  <a:gd name="T20" fmla="*/ 30163 w 119"/>
                  <a:gd name="T21" fmla="*/ 158750 h 227"/>
                  <a:gd name="T22" fmla="*/ 33338 w 119"/>
                  <a:gd name="T23" fmla="*/ 174625 h 227"/>
                  <a:gd name="T24" fmla="*/ 69850 w 119"/>
                  <a:gd name="T25" fmla="*/ 168275 h 227"/>
                  <a:gd name="T26" fmla="*/ 71438 w 119"/>
                  <a:gd name="T27" fmla="*/ 195263 h 227"/>
                  <a:gd name="T28" fmla="*/ 80963 w 119"/>
                  <a:gd name="T29" fmla="*/ 206375 h 227"/>
                  <a:gd name="T30" fmla="*/ 77788 w 119"/>
                  <a:gd name="T31" fmla="*/ 227013 h 227"/>
                  <a:gd name="T32" fmla="*/ 49213 w 119"/>
                  <a:gd name="T33" fmla="*/ 236538 h 227"/>
                  <a:gd name="T34" fmla="*/ 50800 w 119"/>
                  <a:gd name="T35" fmla="*/ 250825 h 227"/>
                  <a:gd name="T36" fmla="*/ 39688 w 119"/>
                  <a:gd name="T37" fmla="*/ 280988 h 227"/>
                  <a:gd name="T38" fmla="*/ 26988 w 119"/>
                  <a:gd name="T39" fmla="*/ 293688 h 227"/>
                  <a:gd name="T40" fmla="*/ 57150 w 119"/>
                  <a:gd name="T41" fmla="*/ 300038 h 227"/>
                  <a:gd name="T42" fmla="*/ 73025 w 119"/>
                  <a:gd name="T43" fmla="*/ 306388 h 227"/>
                  <a:gd name="T44" fmla="*/ 84138 w 119"/>
                  <a:gd name="T45" fmla="*/ 304800 h 227"/>
                  <a:gd name="T46" fmla="*/ 69850 w 119"/>
                  <a:gd name="T47" fmla="*/ 315913 h 227"/>
                  <a:gd name="T48" fmla="*/ 50800 w 119"/>
                  <a:gd name="T49" fmla="*/ 328613 h 227"/>
                  <a:gd name="T50" fmla="*/ 39688 w 119"/>
                  <a:gd name="T51" fmla="*/ 342900 h 227"/>
                  <a:gd name="T52" fmla="*/ 26988 w 119"/>
                  <a:gd name="T53" fmla="*/ 360363 h 227"/>
                  <a:gd name="T54" fmla="*/ 42863 w 119"/>
                  <a:gd name="T55" fmla="*/ 350838 h 227"/>
                  <a:gd name="T56" fmla="*/ 71438 w 119"/>
                  <a:gd name="T57" fmla="*/ 339725 h 227"/>
                  <a:gd name="T58" fmla="*/ 95250 w 119"/>
                  <a:gd name="T59" fmla="*/ 338138 h 227"/>
                  <a:gd name="T60" fmla="*/ 139700 w 119"/>
                  <a:gd name="T61" fmla="*/ 331788 h 227"/>
                  <a:gd name="T62" fmla="*/ 182563 w 119"/>
                  <a:gd name="T63" fmla="*/ 315913 h 227"/>
                  <a:gd name="T64" fmla="*/ 168275 w 119"/>
                  <a:gd name="T65" fmla="*/ 307975 h 227"/>
                  <a:gd name="T66" fmla="*/ 160338 w 119"/>
                  <a:gd name="T67" fmla="*/ 304800 h 227"/>
                  <a:gd name="T68" fmla="*/ 182563 w 119"/>
                  <a:gd name="T69" fmla="*/ 287338 h 227"/>
                  <a:gd name="T70" fmla="*/ 187325 w 119"/>
                  <a:gd name="T71" fmla="*/ 250825 h 227"/>
                  <a:gd name="T72" fmla="*/ 153988 w 119"/>
                  <a:gd name="T73" fmla="*/ 247650 h 227"/>
                  <a:gd name="T74" fmla="*/ 147638 w 119"/>
                  <a:gd name="T75" fmla="*/ 198438 h 227"/>
                  <a:gd name="T76" fmla="*/ 122238 w 119"/>
                  <a:gd name="T77" fmla="*/ 174625 h 227"/>
                  <a:gd name="T78" fmla="*/ 107950 w 119"/>
                  <a:gd name="T79" fmla="*/ 123825 h 227"/>
                  <a:gd name="T80" fmla="*/ 79375 w 119"/>
                  <a:gd name="T81" fmla="*/ 123825 h 227"/>
                  <a:gd name="T82" fmla="*/ 87313 w 119"/>
                  <a:gd name="T83" fmla="*/ 107950 h 227"/>
                  <a:gd name="T84" fmla="*/ 106363 w 119"/>
                  <a:gd name="T85" fmla="*/ 55563 h 227"/>
                  <a:gd name="T86" fmla="*/ 80963 w 119"/>
                  <a:gd name="T87" fmla="*/ 38100 h 227"/>
                  <a:gd name="T88" fmla="*/ 61913 w 119"/>
                  <a:gd name="T89" fmla="*/ 22225 h 227"/>
                  <a:gd name="T90" fmla="*/ 79375 w 119"/>
                  <a:gd name="T91" fmla="*/ 0 h 227"/>
                  <a:gd name="T92" fmla="*/ 34925 w 119"/>
                  <a:gd name="T93" fmla="*/ 4763 h 227"/>
                  <a:gd name="T94" fmla="*/ 22225 w 119"/>
                  <a:gd name="T95" fmla="*/ 31750 h 227"/>
                  <a:gd name="T96" fmla="*/ 11113 w 119"/>
                  <a:gd name="T97" fmla="*/ 52388 h 227"/>
                  <a:gd name="T98" fmla="*/ 15875 w 119"/>
                  <a:gd name="T99" fmla="*/ 71438 h 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9" h="226">
                    <a:moveTo>
                      <a:pt x="10" y="45"/>
                    </a:moveTo>
                    <a:lnTo>
                      <a:pt x="3" y="51"/>
                    </a:lnTo>
                    <a:lnTo>
                      <a:pt x="0" y="59"/>
                    </a:lnTo>
                    <a:lnTo>
                      <a:pt x="2" y="66"/>
                    </a:lnTo>
                    <a:lnTo>
                      <a:pt x="3" y="70"/>
                    </a:lnTo>
                    <a:lnTo>
                      <a:pt x="8" y="65"/>
                    </a:lnTo>
                    <a:lnTo>
                      <a:pt x="8" y="59"/>
                    </a:lnTo>
                    <a:lnTo>
                      <a:pt x="13" y="55"/>
                    </a:lnTo>
                    <a:lnTo>
                      <a:pt x="14" y="57"/>
                    </a:lnTo>
                    <a:lnTo>
                      <a:pt x="14" y="61"/>
                    </a:lnTo>
                    <a:lnTo>
                      <a:pt x="9" y="70"/>
                    </a:lnTo>
                    <a:lnTo>
                      <a:pt x="8" y="77"/>
                    </a:lnTo>
                    <a:lnTo>
                      <a:pt x="8" y="87"/>
                    </a:lnTo>
                    <a:lnTo>
                      <a:pt x="10" y="92"/>
                    </a:lnTo>
                    <a:lnTo>
                      <a:pt x="13" y="88"/>
                    </a:lnTo>
                    <a:lnTo>
                      <a:pt x="14" y="80"/>
                    </a:lnTo>
                    <a:lnTo>
                      <a:pt x="21" y="77"/>
                    </a:lnTo>
                    <a:lnTo>
                      <a:pt x="22" y="80"/>
                    </a:lnTo>
                    <a:lnTo>
                      <a:pt x="22" y="86"/>
                    </a:lnTo>
                    <a:lnTo>
                      <a:pt x="25" y="91"/>
                    </a:lnTo>
                    <a:lnTo>
                      <a:pt x="25" y="96"/>
                    </a:lnTo>
                    <a:lnTo>
                      <a:pt x="19" y="100"/>
                    </a:lnTo>
                    <a:lnTo>
                      <a:pt x="18" y="109"/>
                    </a:lnTo>
                    <a:lnTo>
                      <a:pt x="21" y="110"/>
                    </a:lnTo>
                    <a:lnTo>
                      <a:pt x="37" y="110"/>
                    </a:lnTo>
                    <a:lnTo>
                      <a:pt x="44" y="106"/>
                    </a:lnTo>
                    <a:lnTo>
                      <a:pt x="44" y="116"/>
                    </a:lnTo>
                    <a:lnTo>
                      <a:pt x="45" y="123"/>
                    </a:lnTo>
                    <a:lnTo>
                      <a:pt x="47" y="129"/>
                    </a:lnTo>
                    <a:lnTo>
                      <a:pt x="51" y="130"/>
                    </a:lnTo>
                    <a:lnTo>
                      <a:pt x="53" y="138"/>
                    </a:lnTo>
                    <a:lnTo>
                      <a:pt x="49" y="143"/>
                    </a:lnTo>
                    <a:lnTo>
                      <a:pt x="41" y="147"/>
                    </a:lnTo>
                    <a:lnTo>
                      <a:pt x="31" y="149"/>
                    </a:lnTo>
                    <a:lnTo>
                      <a:pt x="28" y="157"/>
                    </a:lnTo>
                    <a:lnTo>
                      <a:pt x="32" y="158"/>
                    </a:lnTo>
                    <a:lnTo>
                      <a:pt x="30" y="176"/>
                    </a:lnTo>
                    <a:lnTo>
                      <a:pt x="25" y="177"/>
                    </a:lnTo>
                    <a:lnTo>
                      <a:pt x="18" y="180"/>
                    </a:lnTo>
                    <a:lnTo>
                      <a:pt x="17" y="185"/>
                    </a:lnTo>
                    <a:lnTo>
                      <a:pt x="19" y="188"/>
                    </a:lnTo>
                    <a:lnTo>
                      <a:pt x="36" y="189"/>
                    </a:lnTo>
                    <a:lnTo>
                      <a:pt x="40" y="193"/>
                    </a:lnTo>
                    <a:lnTo>
                      <a:pt x="46" y="193"/>
                    </a:lnTo>
                    <a:lnTo>
                      <a:pt x="49" y="192"/>
                    </a:lnTo>
                    <a:lnTo>
                      <a:pt x="53" y="192"/>
                    </a:lnTo>
                    <a:lnTo>
                      <a:pt x="51" y="198"/>
                    </a:lnTo>
                    <a:lnTo>
                      <a:pt x="44" y="199"/>
                    </a:lnTo>
                    <a:lnTo>
                      <a:pt x="33" y="200"/>
                    </a:lnTo>
                    <a:lnTo>
                      <a:pt x="32" y="207"/>
                    </a:lnTo>
                    <a:lnTo>
                      <a:pt x="27" y="208"/>
                    </a:lnTo>
                    <a:lnTo>
                      <a:pt x="25" y="216"/>
                    </a:lnTo>
                    <a:lnTo>
                      <a:pt x="16" y="225"/>
                    </a:lnTo>
                    <a:lnTo>
                      <a:pt x="17" y="227"/>
                    </a:lnTo>
                    <a:lnTo>
                      <a:pt x="22" y="226"/>
                    </a:lnTo>
                    <a:lnTo>
                      <a:pt x="27" y="221"/>
                    </a:lnTo>
                    <a:lnTo>
                      <a:pt x="44" y="220"/>
                    </a:lnTo>
                    <a:lnTo>
                      <a:pt x="45" y="214"/>
                    </a:lnTo>
                    <a:lnTo>
                      <a:pt x="56" y="211"/>
                    </a:lnTo>
                    <a:lnTo>
                      <a:pt x="60" y="213"/>
                    </a:lnTo>
                    <a:lnTo>
                      <a:pt x="81" y="207"/>
                    </a:lnTo>
                    <a:lnTo>
                      <a:pt x="88" y="209"/>
                    </a:lnTo>
                    <a:lnTo>
                      <a:pt x="101" y="209"/>
                    </a:lnTo>
                    <a:lnTo>
                      <a:pt x="115" y="199"/>
                    </a:lnTo>
                    <a:lnTo>
                      <a:pt x="114" y="195"/>
                    </a:lnTo>
                    <a:lnTo>
                      <a:pt x="106" y="194"/>
                    </a:lnTo>
                    <a:lnTo>
                      <a:pt x="100" y="194"/>
                    </a:lnTo>
                    <a:lnTo>
                      <a:pt x="101" y="192"/>
                    </a:lnTo>
                    <a:lnTo>
                      <a:pt x="107" y="190"/>
                    </a:lnTo>
                    <a:lnTo>
                      <a:pt x="115" y="181"/>
                    </a:lnTo>
                    <a:lnTo>
                      <a:pt x="119" y="174"/>
                    </a:lnTo>
                    <a:lnTo>
                      <a:pt x="118" y="158"/>
                    </a:lnTo>
                    <a:lnTo>
                      <a:pt x="104" y="160"/>
                    </a:lnTo>
                    <a:lnTo>
                      <a:pt x="97" y="156"/>
                    </a:lnTo>
                    <a:lnTo>
                      <a:pt x="96" y="130"/>
                    </a:lnTo>
                    <a:lnTo>
                      <a:pt x="93" y="125"/>
                    </a:lnTo>
                    <a:lnTo>
                      <a:pt x="82" y="112"/>
                    </a:lnTo>
                    <a:lnTo>
                      <a:pt x="77" y="110"/>
                    </a:lnTo>
                    <a:lnTo>
                      <a:pt x="74" y="91"/>
                    </a:lnTo>
                    <a:lnTo>
                      <a:pt x="68" y="78"/>
                    </a:lnTo>
                    <a:lnTo>
                      <a:pt x="60" y="74"/>
                    </a:lnTo>
                    <a:lnTo>
                      <a:pt x="50" y="78"/>
                    </a:lnTo>
                    <a:lnTo>
                      <a:pt x="49" y="73"/>
                    </a:lnTo>
                    <a:lnTo>
                      <a:pt x="55" y="68"/>
                    </a:lnTo>
                    <a:lnTo>
                      <a:pt x="55" y="55"/>
                    </a:lnTo>
                    <a:lnTo>
                      <a:pt x="67" y="35"/>
                    </a:lnTo>
                    <a:lnTo>
                      <a:pt x="65" y="26"/>
                    </a:lnTo>
                    <a:lnTo>
                      <a:pt x="51" y="24"/>
                    </a:lnTo>
                    <a:lnTo>
                      <a:pt x="36" y="26"/>
                    </a:lnTo>
                    <a:lnTo>
                      <a:pt x="39" y="14"/>
                    </a:lnTo>
                    <a:lnTo>
                      <a:pt x="47" y="6"/>
                    </a:lnTo>
                    <a:lnTo>
                      <a:pt x="50" y="0"/>
                    </a:lnTo>
                    <a:lnTo>
                      <a:pt x="42" y="3"/>
                    </a:lnTo>
                    <a:lnTo>
                      <a:pt x="22" y="3"/>
                    </a:lnTo>
                    <a:lnTo>
                      <a:pt x="17" y="8"/>
                    </a:lnTo>
                    <a:lnTo>
                      <a:pt x="14" y="20"/>
                    </a:lnTo>
                    <a:lnTo>
                      <a:pt x="7" y="27"/>
                    </a:lnTo>
                    <a:lnTo>
                      <a:pt x="7" y="33"/>
                    </a:lnTo>
                    <a:lnTo>
                      <a:pt x="10" y="37"/>
                    </a:lnTo>
                    <a:lnTo>
                      <a:pt x="1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8" name="Freeform 688"/>
              <p:cNvSpPr/>
              <p:nvPr/>
            </p:nvSpPr>
            <p:spPr bwMode="auto">
              <a:xfrm>
                <a:off x="4291011" y="2801945"/>
                <a:ext cx="7938" cy="14288"/>
              </a:xfrm>
              <a:custGeom>
                <a:avLst/>
                <a:gdLst>
                  <a:gd name="T0" fmla="*/ 7938 w 5"/>
                  <a:gd name="T1" fmla="*/ 6350 h 9"/>
                  <a:gd name="T2" fmla="*/ 7938 w 5"/>
                  <a:gd name="T3" fmla="*/ 0 h 9"/>
                  <a:gd name="T4" fmla="*/ 0 w 5"/>
                  <a:gd name="T5" fmla="*/ 4763 h 9"/>
                  <a:gd name="T6" fmla="*/ 0 w 5"/>
                  <a:gd name="T7" fmla="*/ 11113 h 9"/>
                  <a:gd name="T8" fmla="*/ 4763 w 5"/>
                  <a:gd name="T9" fmla="*/ 14288 h 9"/>
                  <a:gd name="T10" fmla="*/ 7938 w 5"/>
                  <a:gd name="T11" fmla="*/ 635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5" y="4"/>
                    </a:moveTo>
                    <a:lnTo>
                      <a:pt x="5" y="0"/>
                    </a:lnTo>
                    <a:lnTo>
                      <a:pt x="0" y="3"/>
                    </a:lnTo>
                    <a:lnTo>
                      <a:pt x="0" y="7"/>
                    </a:lnTo>
                    <a:lnTo>
                      <a:pt x="3" y="9"/>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79" name="Freeform 689"/>
              <p:cNvSpPr/>
              <p:nvPr/>
            </p:nvSpPr>
            <p:spPr bwMode="auto">
              <a:xfrm>
                <a:off x="4246561" y="2735270"/>
                <a:ext cx="7938" cy="11113"/>
              </a:xfrm>
              <a:custGeom>
                <a:avLst/>
                <a:gdLst>
                  <a:gd name="T0" fmla="*/ 0 w 5"/>
                  <a:gd name="T1" fmla="*/ 11113 h 7"/>
                  <a:gd name="T2" fmla="*/ 6350 w 5"/>
                  <a:gd name="T3" fmla="*/ 11113 h 7"/>
                  <a:gd name="T4" fmla="*/ 7938 w 5"/>
                  <a:gd name="T5" fmla="*/ 0 h 7"/>
                  <a:gd name="T6" fmla="*/ 1588 w 5"/>
                  <a:gd name="T7" fmla="*/ 0 h 7"/>
                  <a:gd name="T8" fmla="*/ 0 w 5"/>
                  <a:gd name="T9" fmla="*/ 111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0" y="7"/>
                    </a:moveTo>
                    <a:lnTo>
                      <a:pt x="4" y="7"/>
                    </a:lnTo>
                    <a:lnTo>
                      <a:pt x="5" y="0"/>
                    </a:lnTo>
                    <a:lnTo>
                      <a:pt x="1" y="0"/>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0" name="Freeform 690"/>
              <p:cNvSpPr/>
              <p:nvPr/>
            </p:nvSpPr>
            <p:spPr bwMode="auto">
              <a:xfrm>
                <a:off x="4241799" y="2654306"/>
                <a:ext cx="12700" cy="12700"/>
              </a:xfrm>
              <a:custGeom>
                <a:avLst/>
                <a:gdLst>
                  <a:gd name="T0" fmla="*/ 0 w 8"/>
                  <a:gd name="T1" fmla="*/ 1588 h 8"/>
                  <a:gd name="T2" fmla="*/ 0 w 8"/>
                  <a:gd name="T3" fmla="*/ 12700 h 8"/>
                  <a:gd name="T4" fmla="*/ 9525 w 8"/>
                  <a:gd name="T5" fmla="*/ 12700 h 8"/>
                  <a:gd name="T6" fmla="*/ 12700 w 8"/>
                  <a:gd name="T7" fmla="*/ 0 h 8"/>
                  <a:gd name="T8" fmla="*/ 6350 w 8"/>
                  <a:gd name="T9" fmla="*/ 0 h 8"/>
                  <a:gd name="T10" fmla="*/ 0 w 8"/>
                  <a:gd name="T11" fmla="*/ 158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0" y="1"/>
                    </a:moveTo>
                    <a:lnTo>
                      <a:pt x="0" y="8"/>
                    </a:lnTo>
                    <a:lnTo>
                      <a:pt x="6" y="8"/>
                    </a:lnTo>
                    <a:lnTo>
                      <a:pt x="8" y="0"/>
                    </a:lnTo>
                    <a:lnTo>
                      <a:pt x="4"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1" name="Freeform 691"/>
              <p:cNvSpPr/>
              <p:nvPr/>
            </p:nvSpPr>
            <p:spPr bwMode="auto">
              <a:xfrm>
                <a:off x="4230687" y="2617795"/>
                <a:ext cx="17463" cy="23813"/>
              </a:xfrm>
              <a:custGeom>
                <a:avLst/>
                <a:gdLst>
                  <a:gd name="T0" fmla="*/ 9525 w 11"/>
                  <a:gd name="T1" fmla="*/ 20638 h 15"/>
                  <a:gd name="T2" fmla="*/ 17463 w 11"/>
                  <a:gd name="T3" fmla="*/ 12700 h 15"/>
                  <a:gd name="T4" fmla="*/ 17463 w 11"/>
                  <a:gd name="T5" fmla="*/ 0 h 15"/>
                  <a:gd name="T6" fmla="*/ 9525 w 11"/>
                  <a:gd name="T7" fmla="*/ 4763 h 15"/>
                  <a:gd name="T8" fmla="*/ 0 w 11"/>
                  <a:gd name="T9" fmla="*/ 15875 h 15"/>
                  <a:gd name="T10" fmla="*/ 0 w 11"/>
                  <a:gd name="T11" fmla="*/ 23813 h 15"/>
                  <a:gd name="T12" fmla="*/ 9525 w 11"/>
                  <a:gd name="T13" fmla="*/ 2063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5">
                    <a:moveTo>
                      <a:pt x="6" y="13"/>
                    </a:moveTo>
                    <a:lnTo>
                      <a:pt x="11" y="8"/>
                    </a:lnTo>
                    <a:lnTo>
                      <a:pt x="11" y="0"/>
                    </a:lnTo>
                    <a:lnTo>
                      <a:pt x="6" y="3"/>
                    </a:lnTo>
                    <a:lnTo>
                      <a:pt x="0" y="10"/>
                    </a:lnTo>
                    <a:lnTo>
                      <a:pt x="0" y="15"/>
                    </a:lnTo>
                    <a:lnTo>
                      <a:pt x="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2" name="Freeform 692"/>
              <p:cNvSpPr/>
              <p:nvPr/>
            </p:nvSpPr>
            <p:spPr bwMode="auto">
              <a:xfrm>
                <a:off x="4430711" y="3341695"/>
                <a:ext cx="12700" cy="9525"/>
              </a:xfrm>
              <a:custGeom>
                <a:avLst/>
                <a:gdLst>
                  <a:gd name="T0" fmla="*/ 7938 w 8"/>
                  <a:gd name="T1" fmla="*/ 0 h 6"/>
                  <a:gd name="T2" fmla="*/ 0 w 8"/>
                  <a:gd name="T3" fmla="*/ 6350 h 6"/>
                  <a:gd name="T4" fmla="*/ 0 w 8"/>
                  <a:gd name="T5" fmla="*/ 9525 h 6"/>
                  <a:gd name="T6" fmla="*/ 9525 w 8"/>
                  <a:gd name="T7" fmla="*/ 7938 h 6"/>
                  <a:gd name="T8" fmla="*/ 12700 w 8"/>
                  <a:gd name="T9" fmla="*/ 1588 h 6"/>
                  <a:gd name="T10" fmla="*/ 7938 w 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6">
                    <a:moveTo>
                      <a:pt x="5" y="0"/>
                    </a:moveTo>
                    <a:lnTo>
                      <a:pt x="0" y="4"/>
                    </a:lnTo>
                    <a:lnTo>
                      <a:pt x="0" y="6"/>
                    </a:lnTo>
                    <a:lnTo>
                      <a:pt x="6" y="5"/>
                    </a:lnTo>
                    <a:lnTo>
                      <a:pt x="8" y="1"/>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3" name="Freeform 693"/>
              <p:cNvSpPr/>
              <p:nvPr/>
            </p:nvSpPr>
            <p:spPr bwMode="auto">
              <a:xfrm>
                <a:off x="4459287" y="3322645"/>
                <a:ext cx="20638" cy="19050"/>
              </a:xfrm>
              <a:custGeom>
                <a:avLst/>
                <a:gdLst>
                  <a:gd name="T0" fmla="*/ 20638 w 13"/>
                  <a:gd name="T1" fmla="*/ 6350 h 12"/>
                  <a:gd name="T2" fmla="*/ 14288 w 13"/>
                  <a:gd name="T3" fmla="*/ 0 h 12"/>
                  <a:gd name="T4" fmla="*/ 0 w 13"/>
                  <a:gd name="T5" fmla="*/ 3175 h 12"/>
                  <a:gd name="T6" fmla="*/ 0 w 13"/>
                  <a:gd name="T7" fmla="*/ 14288 h 12"/>
                  <a:gd name="T8" fmla="*/ 3175 w 13"/>
                  <a:gd name="T9" fmla="*/ 19050 h 12"/>
                  <a:gd name="T10" fmla="*/ 15875 w 13"/>
                  <a:gd name="T11" fmla="*/ 12700 h 12"/>
                  <a:gd name="T12" fmla="*/ 20638 w 13"/>
                  <a:gd name="T13" fmla="*/ 635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2">
                    <a:moveTo>
                      <a:pt x="13" y="4"/>
                    </a:moveTo>
                    <a:lnTo>
                      <a:pt x="9" y="0"/>
                    </a:lnTo>
                    <a:lnTo>
                      <a:pt x="0" y="2"/>
                    </a:lnTo>
                    <a:lnTo>
                      <a:pt x="0" y="9"/>
                    </a:lnTo>
                    <a:lnTo>
                      <a:pt x="2" y="12"/>
                    </a:lnTo>
                    <a:lnTo>
                      <a:pt x="10" y="8"/>
                    </a:lnTo>
                    <a:lnTo>
                      <a:pt x="1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4" name="Freeform 694"/>
              <p:cNvSpPr/>
              <p:nvPr/>
            </p:nvSpPr>
            <p:spPr bwMode="auto">
              <a:xfrm>
                <a:off x="4487861" y="3308357"/>
                <a:ext cx="14288" cy="11113"/>
              </a:xfrm>
              <a:custGeom>
                <a:avLst/>
                <a:gdLst>
                  <a:gd name="T0" fmla="*/ 7938 w 9"/>
                  <a:gd name="T1" fmla="*/ 0 h 7"/>
                  <a:gd name="T2" fmla="*/ 0 w 9"/>
                  <a:gd name="T3" fmla="*/ 6350 h 7"/>
                  <a:gd name="T4" fmla="*/ 0 w 9"/>
                  <a:gd name="T5" fmla="*/ 11113 h 7"/>
                  <a:gd name="T6" fmla="*/ 11113 w 9"/>
                  <a:gd name="T7" fmla="*/ 11113 h 7"/>
                  <a:gd name="T8" fmla="*/ 14288 w 9"/>
                  <a:gd name="T9" fmla="*/ 3175 h 7"/>
                  <a:gd name="T10" fmla="*/ 7938 w 9"/>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7">
                    <a:moveTo>
                      <a:pt x="5" y="0"/>
                    </a:moveTo>
                    <a:lnTo>
                      <a:pt x="0" y="4"/>
                    </a:lnTo>
                    <a:lnTo>
                      <a:pt x="0" y="7"/>
                    </a:lnTo>
                    <a:lnTo>
                      <a:pt x="7" y="7"/>
                    </a:lnTo>
                    <a:lnTo>
                      <a:pt x="9"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5" name="Freeform 695"/>
              <p:cNvSpPr/>
              <p:nvPr/>
            </p:nvSpPr>
            <p:spPr bwMode="auto">
              <a:xfrm>
                <a:off x="4970461" y="3343282"/>
                <a:ext cx="26988" cy="30163"/>
              </a:xfrm>
              <a:custGeom>
                <a:avLst/>
                <a:gdLst>
                  <a:gd name="T0" fmla="*/ 26988 w 17"/>
                  <a:gd name="T1" fmla="*/ 30163 h 19"/>
                  <a:gd name="T2" fmla="*/ 26988 w 17"/>
                  <a:gd name="T3" fmla="*/ 19050 h 19"/>
                  <a:gd name="T4" fmla="*/ 12700 w 17"/>
                  <a:gd name="T5" fmla="*/ 0 h 19"/>
                  <a:gd name="T6" fmla="*/ 3175 w 17"/>
                  <a:gd name="T7" fmla="*/ 0 h 19"/>
                  <a:gd name="T8" fmla="*/ 0 w 17"/>
                  <a:gd name="T9" fmla="*/ 4763 h 19"/>
                  <a:gd name="T10" fmla="*/ 11113 w 17"/>
                  <a:gd name="T11" fmla="*/ 12700 h 19"/>
                  <a:gd name="T12" fmla="*/ 20638 w 17"/>
                  <a:gd name="T13" fmla="*/ 22225 h 19"/>
                  <a:gd name="T14" fmla="*/ 22225 w 17"/>
                  <a:gd name="T15" fmla="*/ 30163 h 19"/>
                  <a:gd name="T16" fmla="*/ 26988 w 17"/>
                  <a:gd name="T17" fmla="*/ 3016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9">
                    <a:moveTo>
                      <a:pt x="17" y="19"/>
                    </a:moveTo>
                    <a:lnTo>
                      <a:pt x="17" y="12"/>
                    </a:lnTo>
                    <a:lnTo>
                      <a:pt x="8" y="0"/>
                    </a:lnTo>
                    <a:lnTo>
                      <a:pt x="2" y="0"/>
                    </a:lnTo>
                    <a:lnTo>
                      <a:pt x="0" y="3"/>
                    </a:lnTo>
                    <a:lnTo>
                      <a:pt x="7" y="8"/>
                    </a:lnTo>
                    <a:lnTo>
                      <a:pt x="13" y="14"/>
                    </a:lnTo>
                    <a:lnTo>
                      <a:pt x="14" y="19"/>
                    </a:lnTo>
                    <a:lnTo>
                      <a:pt x="1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6" name="Freeform 696"/>
              <p:cNvSpPr/>
              <p:nvPr/>
            </p:nvSpPr>
            <p:spPr bwMode="auto">
              <a:xfrm>
                <a:off x="5000624" y="3289307"/>
                <a:ext cx="9525" cy="4763"/>
              </a:xfrm>
              <a:custGeom>
                <a:avLst/>
                <a:gdLst>
                  <a:gd name="T0" fmla="*/ 6350 w 6"/>
                  <a:gd name="T1" fmla="*/ 0 h 3"/>
                  <a:gd name="T2" fmla="*/ 0 w 6"/>
                  <a:gd name="T3" fmla="*/ 0 h 3"/>
                  <a:gd name="T4" fmla="*/ 0 w 6"/>
                  <a:gd name="T5" fmla="*/ 4763 h 3"/>
                  <a:gd name="T6" fmla="*/ 9525 w 6"/>
                  <a:gd name="T7" fmla="*/ 3175 h 3"/>
                  <a:gd name="T8" fmla="*/ 6350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4" y="0"/>
                    </a:moveTo>
                    <a:lnTo>
                      <a:pt x="0" y="0"/>
                    </a:lnTo>
                    <a:lnTo>
                      <a:pt x="0" y="3"/>
                    </a:lnTo>
                    <a:lnTo>
                      <a:pt x="6" y="2"/>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7" name="Freeform 697"/>
              <p:cNvSpPr/>
              <p:nvPr/>
            </p:nvSpPr>
            <p:spPr bwMode="auto">
              <a:xfrm>
                <a:off x="5013324" y="3311533"/>
                <a:ext cx="7938" cy="6350"/>
              </a:xfrm>
              <a:custGeom>
                <a:avLst/>
                <a:gdLst>
                  <a:gd name="T0" fmla="*/ 0 w 5"/>
                  <a:gd name="T1" fmla="*/ 3175 h 4"/>
                  <a:gd name="T2" fmla="*/ 1588 w 5"/>
                  <a:gd name="T3" fmla="*/ 6350 h 4"/>
                  <a:gd name="T4" fmla="*/ 7938 w 5"/>
                  <a:gd name="T5" fmla="*/ 3175 h 4"/>
                  <a:gd name="T6" fmla="*/ 7938 w 5"/>
                  <a:gd name="T7" fmla="*/ 0 h 4"/>
                  <a:gd name="T8" fmla="*/ 1588 w 5"/>
                  <a:gd name="T9" fmla="*/ 0 h 4"/>
                  <a:gd name="T10" fmla="*/ 0 w 5"/>
                  <a:gd name="T11" fmla="*/ 3175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4">
                    <a:moveTo>
                      <a:pt x="0" y="2"/>
                    </a:moveTo>
                    <a:lnTo>
                      <a:pt x="1" y="4"/>
                    </a:lnTo>
                    <a:lnTo>
                      <a:pt x="5" y="2"/>
                    </a:lnTo>
                    <a:lnTo>
                      <a:pt x="5" y="0"/>
                    </a:lnTo>
                    <a:lnTo>
                      <a:pt x="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8" name="Freeform 698"/>
              <p:cNvSpPr/>
              <p:nvPr/>
            </p:nvSpPr>
            <p:spPr bwMode="auto">
              <a:xfrm>
                <a:off x="5027610" y="3340108"/>
                <a:ext cx="7938" cy="15875"/>
              </a:xfrm>
              <a:custGeom>
                <a:avLst/>
                <a:gdLst>
                  <a:gd name="T0" fmla="*/ 0 w 5"/>
                  <a:gd name="T1" fmla="*/ 1588 h 10"/>
                  <a:gd name="T2" fmla="*/ 0 w 5"/>
                  <a:gd name="T3" fmla="*/ 9525 h 10"/>
                  <a:gd name="T4" fmla="*/ 6350 w 5"/>
                  <a:gd name="T5" fmla="*/ 15875 h 10"/>
                  <a:gd name="T6" fmla="*/ 7938 w 5"/>
                  <a:gd name="T7" fmla="*/ 12700 h 10"/>
                  <a:gd name="T8" fmla="*/ 7938 w 5"/>
                  <a:gd name="T9" fmla="*/ 3175 h 10"/>
                  <a:gd name="T10" fmla="*/ 6350 w 5"/>
                  <a:gd name="T11" fmla="*/ 0 h 10"/>
                  <a:gd name="T12" fmla="*/ 0 w 5"/>
                  <a:gd name="T13" fmla="*/ 1588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0">
                    <a:moveTo>
                      <a:pt x="0" y="1"/>
                    </a:moveTo>
                    <a:lnTo>
                      <a:pt x="0" y="6"/>
                    </a:lnTo>
                    <a:lnTo>
                      <a:pt x="4" y="10"/>
                    </a:lnTo>
                    <a:lnTo>
                      <a:pt x="5" y="8"/>
                    </a:lnTo>
                    <a:lnTo>
                      <a:pt x="5" y="2"/>
                    </a:lnTo>
                    <a:lnTo>
                      <a:pt x="4"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89" name="Freeform 699"/>
              <p:cNvSpPr/>
              <p:nvPr/>
            </p:nvSpPr>
            <p:spPr bwMode="auto">
              <a:xfrm>
                <a:off x="5033961" y="3328995"/>
                <a:ext cx="7938" cy="7938"/>
              </a:xfrm>
              <a:custGeom>
                <a:avLst/>
                <a:gdLst>
                  <a:gd name="T0" fmla="*/ 7938 w 5"/>
                  <a:gd name="T1" fmla="*/ 4763 h 5"/>
                  <a:gd name="T2" fmla="*/ 6350 w 5"/>
                  <a:gd name="T3" fmla="*/ 0 h 5"/>
                  <a:gd name="T4" fmla="*/ 0 w 5"/>
                  <a:gd name="T5" fmla="*/ 0 h 5"/>
                  <a:gd name="T6" fmla="*/ 6350 w 5"/>
                  <a:gd name="T7" fmla="*/ 7938 h 5"/>
                  <a:gd name="T8" fmla="*/ 7938 w 5"/>
                  <a:gd name="T9" fmla="*/ 476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4" y="0"/>
                    </a:lnTo>
                    <a:lnTo>
                      <a:pt x="0" y="0"/>
                    </a:lnTo>
                    <a:lnTo>
                      <a:pt x="4" y="5"/>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0" name="Freeform 700"/>
              <p:cNvSpPr/>
              <p:nvPr/>
            </p:nvSpPr>
            <p:spPr bwMode="auto">
              <a:xfrm>
                <a:off x="5046661" y="3376621"/>
                <a:ext cx="7938" cy="9525"/>
              </a:xfrm>
              <a:custGeom>
                <a:avLst/>
                <a:gdLst>
                  <a:gd name="T0" fmla="*/ 7938 w 5"/>
                  <a:gd name="T1" fmla="*/ 4763 h 6"/>
                  <a:gd name="T2" fmla="*/ 4763 w 5"/>
                  <a:gd name="T3" fmla="*/ 1588 h 6"/>
                  <a:gd name="T4" fmla="*/ 1588 w 5"/>
                  <a:gd name="T5" fmla="*/ 0 h 6"/>
                  <a:gd name="T6" fmla="*/ 0 w 5"/>
                  <a:gd name="T7" fmla="*/ 3175 h 6"/>
                  <a:gd name="T8" fmla="*/ 3175 w 5"/>
                  <a:gd name="T9" fmla="*/ 9525 h 6"/>
                  <a:gd name="T10" fmla="*/ 7938 w 5"/>
                  <a:gd name="T11" fmla="*/ 476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5" y="3"/>
                    </a:moveTo>
                    <a:lnTo>
                      <a:pt x="3" y="1"/>
                    </a:lnTo>
                    <a:lnTo>
                      <a:pt x="1" y="0"/>
                    </a:lnTo>
                    <a:lnTo>
                      <a:pt x="0" y="2"/>
                    </a:lnTo>
                    <a:lnTo>
                      <a:pt x="2" y="6"/>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1" name="Freeform 701"/>
              <p:cNvSpPr/>
              <p:nvPr/>
            </p:nvSpPr>
            <p:spPr bwMode="auto">
              <a:xfrm>
                <a:off x="5033961" y="3381382"/>
                <a:ext cx="9525" cy="11113"/>
              </a:xfrm>
              <a:custGeom>
                <a:avLst/>
                <a:gdLst>
                  <a:gd name="T0" fmla="*/ 3175 w 6"/>
                  <a:gd name="T1" fmla="*/ 11113 h 7"/>
                  <a:gd name="T2" fmla="*/ 7938 w 6"/>
                  <a:gd name="T3" fmla="*/ 7938 h 7"/>
                  <a:gd name="T4" fmla="*/ 9525 w 6"/>
                  <a:gd name="T5" fmla="*/ 4763 h 7"/>
                  <a:gd name="T6" fmla="*/ 3175 w 6"/>
                  <a:gd name="T7" fmla="*/ 0 h 7"/>
                  <a:gd name="T8" fmla="*/ 0 w 6"/>
                  <a:gd name="T9" fmla="*/ 4763 h 7"/>
                  <a:gd name="T10" fmla="*/ 3175 w 6"/>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2" y="7"/>
                    </a:moveTo>
                    <a:lnTo>
                      <a:pt x="5" y="5"/>
                    </a:lnTo>
                    <a:lnTo>
                      <a:pt x="6" y="3"/>
                    </a:lnTo>
                    <a:lnTo>
                      <a:pt x="2" y="0"/>
                    </a:lnTo>
                    <a:lnTo>
                      <a:pt x="0" y="3"/>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2" name="Freeform 702"/>
              <p:cNvSpPr/>
              <p:nvPr/>
            </p:nvSpPr>
            <p:spPr bwMode="auto">
              <a:xfrm>
                <a:off x="5013324" y="3398846"/>
                <a:ext cx="12700" cy="7938"/>
              </a:xfrm>
              <a:custGeom>
                <a:avLst/>
                <a:gdLst>
                  <a:gd name="T0" fmla="*/ 0 w 8"/>
                  <a:gd name="T1" fmla="*/ 3175 h 5"/>
                  <a:gd name="T2" fmla="*/ 4763 w 8"/>
                  <a:gd name="T3" fmla="*/ 7938 h 5"/>
                  <a:gd name="T4" fmla="*/ 12700 w 8"/>
                  <a:gd name="T5" fmla="*/ 4763 h 5"/>
                  <a:gd name="T6" fmla="*/ 12700 w 8"/>
                  <a:gd name="T7" fmla="*/ 1588 h 5"/>
                  <a:gd name="T8" fmla="*/ 6350 w 8"/>
                  <a:gd name="T9" fmla="*/ 0 h 5"/>
                  <a:gd name="T10" fmla="*/ 0 w 8"/>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2"/>
                    </a:moveTo>
                    <a:lnTo>
                      <a:pt x="3" y="5"/>
                    </a:lnTo>
                    <a:lnTo>
                      <a:pt x="8" y="3"/>
                    </a:lnTo>
                    <a:lnTo>
                      <a:pt x="8" y="1"/>
                    </a:lnTo>
                    <a:lnTo>
                      <a:pt x="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3" name="Freeform 703"/>
              <p:cNvSpPr/>
              <p:nvPr/>
            </p:nvSpPr>
            <p:spPr bwMode="auto">
              <a:xfrm>
                <a:off x="5056186" y="3443296"/>
                <a:ext cx="9525" cy="7938"/>
              </a:xfrm>
              <a:custGeom>
                <a:avLst/>
                <a:gdLst>
                  <a:gd name="T0" fmla="*/ 7938 w 6"/>
                  <a:gd name="T1" fmla="*/ 0 h 5"/>
                  <a:gd name="T2" fmla="*/ 3175 w 6"/>
                  <a:gd name="T3" fmla="*/ 0 h 5"/>
                  <a:gd name="T4" fmla="*/ 0 w 6"/>
                  <a:gd name="T5" fmla="*/ 1588 h 5"/>
                  <a:gd name="T6" fmla="*/ 3175 w 6"/>
                  <a:gd name="T7" fmla="*/ 7938 h 5"/>
                  <a:gd name="T8" fmla="*/ 9525 w 6"/>
                  <a:gd name="T9" fmla="*/ 4763 h 5"/>
                  <a:gd name="T10" fmla="*/ 7938 w 6"/>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5" y="0"/>
                    </a:moveTo>
                    <a:lnTo>
                      <a:pt x="2" y="0"/>
                    </a:lnTo>
                    <a:lnTo>
                      <a:pt x="0" y="1"/>
                    </a:lnTo>
                    <a:lnTo>
                      <a:pt x="2" y="5"/>
                    </a:lnTo>
                    <a:lnTo>
                      <a:pt x="6"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4" name="Freeform 704"/>
              <p:cNvSpPr/>
              <p:nvPr/>
            </p:nvSpPr>
            <p:spPr bwMode="auto">
              <a:xfrm>
                <a:off x="5183186" y="3446470"/>
                <a:ext cx="44450" cy="26988"/>
              </a:xfrm>
              <a:custGeom>
                <a:avLst/>
                <a:gdLst>
                  <a:gd name="T0" fmla="*/ 34925 w 28"/>
                  <a:gd name="T1" fmla="*/ 20638 h 17"/>
                  <a:gd name="T2" fmla="*/ 38100 w 28"/>
                  <a:gd name="T3" fmla="*/ 7938 h 17"/>
                  <a:gd name="T4" fmla="*/ 44450 w 28"/>
                  <a:gd name="T5" fmla="*/ 0 h 17"/>
                  <a:gd name="T6" fmla="*/ 41275 w 28"/>
                  <a:gd name="T7" fmla="*/ 0 h 17"/>
                  <a:gd name="T8" fmla="*/ 34925 w 28"/>
                  <a:gd name="T9" fmla="*/ 6350 h 17"/>
                  <a:gd name="T10" fmla="*/ 12700 w 28"/>
                  <a:gd name="T11" fmla="*/ 11113 h 17"/>
                  <a:gd name="T12" fmla="*/ 0 w 28"/>
                  <a:gd name="T13" fmla="*/ 19050 h 17"/>
                  <a:gd name="T14" fmla="*/ 0 w 28"/>
                  <a:gd name="T15" fmla="*/ 26988 h 17"/>
                  <a:gd name="T16" fmla="*/ 19050 w 28"/>
                  <a:gd name="T17" fmla="*/ 26988 h 17"/>
                  <a:gd name="T18" fmla="*/ 34925 w 28"/>
                  <a:gd name="T19" fmla="*/ 20638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17">
                    <a:moveTo>
                      <a:pt x="22" y="13"/>
                    </a:moveTo>
                    <a:lnTo>
                      <a:pt x="24" y="5"/>
                    </a:lnTo>
                    <a:lnTo>
                      <a:pt x="28" y="0"/>
                    </a:lnTo>
                    <a:lnTo>
                      <a:pt x="26" y="0"/>
                    </a:lnTo>
                    <a:lnTo>
                      <a:pt x="22" y="4"/>
                    </a:lnTo>
                    <a:lnTo>
                      <a:pt x="8" y="7"/>
                    </a:lnTo>
                    <a:lnTo>
                      <a:pt x="0" y="12"/>
                    </a:lnTo>
                    <a:lnTo>
                      <a:pt x="0" y="17"/>
                    </a:lnTo>
                    <a:lnTo>
                      <a:pt x="12" y="17"/>
                    </a:lnTo>
                    <a:lnTo>
                      <a:pt x="2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5" name="Freeform 705"/>
              <p:cNvSpPr/>
              <p:nvPr/>
            </p:nvSpPr>
            <p:spPr bwMode="auto">
              <a:xfrm>
                <a:off x="4906961" y="3359158"/>
                <a:ext cx="1588" cy="6350"/>
              </a:xfrm>
              <a:custGeom>
                <a:avLst/>
                <a:gdLst>
                  <a:gd name="T0" fmla="*/ 0 w 1"/>
                  <a:gd name="T1" fmla="*/ 4763 h 4"/>
                  <a:gd name="T2" fmla="*/ 1588 w 1"/>
                  <a:gd name="T3" fmla="*/ 6350 h 4"/>
                  <a:gd name="T4" fmla="*/ 1588 w 1"/>
                  <a:gd name="T5" fmla="*/ 0 h 4"/>
                  <a:gd name="T6" fmla="*/ 0 w 1"/>
                  <a:gd name="T7" fmla="*/ 476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
                    <a:moveTo>
                      <a:pt x="0" y="3"/>
                    </a:moveTo>
                    <a:lnTo>
                      <a:pt x="1" y="4"/>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6" name="Freeform 706"/>
              <p:cNvSpPr/>
              <p:nvPr/>
            </p:nvSpPr>
            <p:spPr bwMode="auto">
              <a:xfrm>
                <a:off x="5448298" y="4668848"/>
                <a:ext cx="173038" cy="357189"/>
              </a:xfrm>
              <a:custGeom>
                <a:avLst/>
                <a:gdLst>
                  <a:gd name="T0" fmla="*/ 0 w 109"/>
                  <a:gd name="T1" fmla="*/ 255588 h 225"/>
                  <a:gd name="T2" fmla="*/ 0 w 109"/>
                  <a:gd name="T3" fmla="*/ 280988 h 225"/>
                  <a:gd name="T4" fmla="*/ 12700 w 109"/>
                  <a:gd name="T5" fmla="*/ 295275 h 225"/>
                  <a:gd name="T6" fmla="*/ 19050 w 109"/>
                  <a:gd name="T7" fmla="*/ 331788 h 225"/>
                  <a:gd name="T8" fmla="*/ 33338 w 109"/>
                  <a:gd name="T9" fmla="*/ 347663 h 225"/>
                  <a:gd name="T10" fmla="*/ 50800 w 109"/>
                  <a:gd name="T11" fmla="*/ 357188 h 225"/>
                  <a:gd name="T12" fmla="*/ 69850 w 109"/>
                  <a:gd name="T13" fmla="*/ 344488 h 225"/>
                  <a:gd name="T14" fmla="*/ 87313 w 109"/>
                  <a:gd name="T15" fmla="*/ 339725 h 225"/>
                  <a:gd name="T16" fmla="*/ 103188 w 109"/>
                  <a:gd name="T17" fmla="*/ 320675 h 225"/>
                  <a:gd name="T18" fmla="*/ 111125 w 109"/>
                  <a:gd name="T19" fmla="*/ 269875 h 225"/>
                  <a:gd name="T20" fmla="*/ 123825 w 109"/>
                  <a:gd name="T21" fmla="*/ 241300 h 225"/>
                  <a:gd name="T22" fmla="*/ 133350 w 109"/>
                  <a:gd name="T23" fmla="*/ 204788 h 225"/>
                  <a:gd name="T24" fmla="*/ 152400 w 109"/>
                  <a:gd name="T25" fmla="*/ 139700 h 225"/>
                  <a:gd name="T26" fmla="*/ 155575 w 109"/>
                  <a:gd name="T27" fmla="*/ 131763 h 225"/>
                  <a:gd name="T28" fmla="*/ 158750 w 109"/>
                  <a:gd name="T29" fmla="*/ 96838 h 225"/>
                  <a:gd name="T30" fmla="*/ 169863 w 109"/>
                  <a:gd name="T31" fmla="*/ 95250 h 225"/>
                  <a:gd name="T32" fmla="*/ 173038 w 109"/>
                  <a:gd name="T33" fmla="*/ 79375 h 225"/>
                  <a:gd name="T34" fmla="*/ 160338 w 109"/>
                  <a:gd name="T35" fmla="*/ 34925 h 225"/>
                  <a:gd name="T36" fmla="*/ 155575 w 109"/>
                  <a:gd name="T37" fmla="*/ 7938 h 225"/>
                  <a:gd name="T38" fmla="*/ 152400 w 109"/>
                  <a:gd name="T39" fmla="*/ 0 h 225"/>
                  <a:gd name="T40" fmla="*/ 146050 w 109"/>
                  <a:gd name="T41" fmla="*/ 1588 h 225"/>
                  <a:gd name="T42" fmla="*/ 139700 w 109"/>
                  <a:gd name="T43" fmla="*/ 15875 h 225"/>
                  <a:gd name="T44" fmla="*/ 125413 w 109"/>
                  <a:gd name="T45" fmla="*/ 39688 h 225"/>
                  <a:gd name="T46" fmla="*/ 114300 w 109"/>
                  <a:gd name="T47" fmla="*/ 46038 h 225"/>
                  <a:gd name="T48" fmla="*/ 114300 w 109"/>
                  <a:gd name="T49" fmla="*/ 61913 h 225"/>
                  <a:gd name="T50" fmla="*/ 103188 w 109"/>
                  <a:gd name="T51" fmla="*/ 71438 h 225"/>
                  <a:gd name="T52" fmla="*/ 96838 w 109"/>
                  <a:gd name="T53" fmla="*/ 80963 h 225"/>
                  <a:gd name="T54" fmla="*/ 80963 w 109"/>
                  <a:gd name="T55" fmla="*/ 85725 h 225"/>
                  <a:gd name="T56" fmla="*/ 65088 w 109"/>
                  <a:gd name="T57" fmla="*/ 96838 h 225"/>
                  <a:gd name="T58" fmla="*/ 52388 w 109"/>
                  <a:gd name="T59" fmla="*/ 98425 h 225"/>
                  <a:gd name="T60" fmla="*/ 46038 w 109"/>
                  <a:gd name="T61" fmla="*/ 104775 h 225"/>
                  <a:gd name="T62" fmla="*/ 34925 w 109"/>
                  <a:gd name="T63" fmla="*/ 111125 h 225"/>
                  <a:gd name="T64" fmla="*/ 26988 w 109"/>
                  <a:gd name="T65" fmla="*/ 123825 h 225"/>
                  <a:gd name="T66" fmla="*/ 19050 w 109"/>
                  <a:gd name="T67" fmla="*/ 163513 h 225"/>
                  <a:gd name="T68" fmla="*/ 28575 w 109"/>
                  <a:gd name="T69" fmla="*/ 179388 h 225"/>
                  <a:gd name="T70" fmla="*/ 22225 w 109"/>
                  <a:gd name="T71" fmla="*/ 225425 h 225"/>
                  <a:gd name="T72" fmla="*/ 0 w 109"/>
                  <a:gd name="T73" fmla="*/ 255588 h 2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9" h="225">
                    <a:moveTo>
                      <a:pt x="0" y="161"/>
                    </a:moveTo>
                    <a:lnTo>
                      <a:pt x="0" y="177"/>
                    </a:lnTo>
                    <a:lnTo>
                      <a:pt x="8" y="186"/>
                    </a:lnTo>
                    <a:lnTo>
                      <a:pt x="12" y="209"/>
                    </a:lnTo>
                    <a:lnTo>
                      <a:pt x="21" y="219"/>
                    </a:lnTo>
                    <a:lnTo>
                      <a:pt x="32" y="225"/>
                    </a:lnTo>
                    <a:lnTo>
                      <a:pt x="44" y="217"/>
                    </a:lnTo>
                    <a:lnTo>
                      <a:pt x="55" y="214"/>
                    </a:lnTo>
                    <a:lnTo>
                      <a:pt x="65" y="202"/>
                    </a:lnTo>
                    <a:lnTo>
                      <a:pt x="70" y="170"/>
                    </a:lnTo>
                    <a:lnTo>
                      <a:pt x="78" y="152"/>
                    </a:lnTo>
                    <a:lnTo>
                      <a:pt x="84" y="129"/>
                    </a:lnTo>
                    <a:lnTo>
                      <a:pt x="96" y="88"/>
                    </a:lnTo>
                    <a:lnTo>
                      <a:pt x="98" y="83"/>
                    </a:lnTo>
                    <a:lnTo>
                      <a:pt x="100" y="61"/>
                    </a:lnTo>
                    <a:lnTo>
                      <a:pt x="107" y="60"/>
                    </a:lnTo>
                    <a:lnTo>
                      <a:pt x="109" y="50"/>
                    </a:lnTo>
                    <a:lnTo>
                      <a:pt x="101" y="22"/>
                    </a:lnTo>
                    <a:lnTo>
                      <a:pt x="98" y="5"/>
                    </a:lnTo>
                    <a:lnTo>
                      <a:pt x="96" y="0"/>
                    </a:lnTo>
                    <a:lnTo>
                      <a:pt x="92" y="1"/>
                    </a:lnTo>
                    <a:lnTo>
                      <a:pt x="88" y="10"/>
                    </a:lnTo>
                    <a:lnTo>
                      <a:pt x="79" y="25"/>
                    </a:lnTo>
                    <a:lnTo>
                      <a:pt x="72" y="29"/>
                    </a:lnTo>
                    <a:lnTo>
                      <a:pt x="72" y="39"/>
                    </a:lnTo>
                    <a:lnTo>
                      <a:pt x="65" y="45"/>
                    </a:lnTo>
                    <a:lnTo>
                      <a:pt x="61" y="51"/>
                    </a:lnTo>
                    <a:lnTo>
                      <a:pt x="51" y="54"/>
                    </a:lnTo>
                    <a:lnTo>
                      <a:pt x="41" y="61"/>
                    </a:lnTo>
                    <a:lnTo>
                      <a:pt x="33" y="62"/>
                    </a:lnTo>
                    <a:lnTo>
                      <a:pt x="29" y="66"/>
                    </a:lnTo>
                    <a:lnTo>
                      <a:pt x="22" y="70"/>
                    </a:lnTo>
                    <a:lnTo>
                      <a:pt x="17" y="78"/>
                    </a:lnTo>
                    <a:lnTo>
                      <a:pt x="12" y="103"/>
                    </a:lnTo>
                    <a:lnTo>
                      <a:pt x="18" y="113"/>
                    </a:lnTo>
                    <a:lnTo>
                      <a:pt x="14" y="142"/>
                    </a:lnTo>
                    <a:lnTo>
                      <a:pt x="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7" name="Freeform 707"/>
              <p:cNvSpPr/>
              <p:nvPr/>
            </p:nvSpPr>
            <p:spPr bwMode="auto">
              <a:xfrm>
                <a:off x="4608511" y="4283084"/>
                <a:ext cx="11113" cy="11113"/>
              </a:xfrm>
              <a:custGeom>
                <a:avLst/>
                <a:gdLst>
                  <a:gd name="T0" fmla="*/ 0 w 7"/>
                  <a:gd name="T1" fmla="*/ 6350 h 7"/>
                  <a:gd name="T2" fmla="*/ 1588 w 7"/>
                  <a:gd name="T3" fmla="*/ 11113 h 7"/>
                  <a:gd name="T4" fmla="*/ 11113 w 7"/>
                  <a:gd name="T5" fmla="*/ 6350 h 7"/>
                  <a:gd name="T6" fmla="*/ 11113 w 7"/>
                  <a:gd name="T7" fmla="*/ 3175 h 7"/>
                  <a:gd name="T8" fmla="*/ 4763 w 7"/>
                  <a:gd name="T9" fmla="*/ 0 h 7"/>
                  <a:gd name="T10" fmla="*/ 0 w 7"/>
                  <a:gd name="T11" fmla="*/ 635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0" y="4"/>
                    </a:moveTo>
                    <a:lnTo>
                      <a:pt x="1" y="7"/>
                    </a:lnTo>
                    <a:lnTo>
                      <a:pt x="7" y="4"/>
                    </a:lnTo>
                    <a:lnTo>
                      <a:pt x="7" y="2"/>
                    </a:lnTo>
                    <a:lnTo>
                      <a:pt x="3"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8" name="Freeform 708"/>
              <p:cNvSpPr/>
              <p:nvPr/>
            </p:nvSpPr>
            <p:spPr bwMode="auto">
              <a:xfrm>
                <a:off x="4584699" y="4330709"/>
                <a:ext cx="7938" cy="7938"/>
              </a:xfrm>
              <a:custGeom>
                <a:avLst/>
                <a:gdLst>
                  <a:gd name="T0" fmla="*/ 1588 w 5"/>
                  <a:gd name="T1" fmla="*/ 0 h 5"/>
                  <a:gd name="T2" fmla="*/ 0 w 5"/>
                  <a:gd name="T3" fmla="*/ 3175 h 5"/>
                  <a:gd name="T4" fmla="*/ 1588 w 5"/>
                  <a:gd name="T5" fmla="*/ 7938 h 5"/>
                  <a:gd name="T6" fmla="*/ 7938 w 5"/>
                  <a:gd name="T7" fmla="*/ 6350 h 5"/>
                  <a:gd name="T8" fmla="*/ 7938 w 5"/>
                  <a:gd name="T9" fmla="*/ 1588 h 5"/>
                  <a:gd name="T10" fmla="*/ 1588 w 5"/>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1" y="0"/>
                    </a:moveTo>
                    <a:lnTo>
                      <a:pt x="0" y="2"/>
                    </a:lnTo>
                    <a:lnTo>
                      <a:pt x="1" y="5"/>
                    </a:lnTo>
                    <a:lnTo>
                      <a:pt x="5" y="4"/>
                    </a:lnTo>
                    <a:lnTo>
                      <a:pt x="5"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799" name="Freeform 709"/>
              <p:cNvSpPr/>
              <p:nvPr/>
            </p:nvSpPr>
            <p:spPr bwMode="auto">
              <a:xfrm>
                <a:off x="4575174" y="4352935"/>
                <a:ext cx="7938" cy="7938"/>
              </a:xfrm>
              <a:custGeom>
                <a:avLst/>
                <a:gdLst>
                  <a:gd name="T0" fmla="*/ 0 w 5"/>
                  <a:gd name="T1" fmla="*/ 1588 h 5"/>
                  <a:gd name="T2" fmla="*/ 1588 w 5"/>
                  <a:gd name="T3" fmla="*/ 6350 h 5"/>
                  <a:gd name="T4" fmla="*/ 4763 w 5"/>
                  <a:gd name="T5" fmla="*/ 7938 h 5"/>
                  <a:gd name="T6" fmla="*/ 7938 w 5"/>
                  <a:gd name="T7" fmla="*/ 3175 h 5"/>
                  <a:gd name="T8" fmla="*/ 3175 w 5"/>
                  <a:gd name="T9" fmla="*/ 0 h 5"/>
                  <a:gd name="T10" fmla="*/ 0 w 5"/>
                  <a:gd name="T11" fmla="*/ 158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0" y="1"/>
                    </a:moveTo>
                    <a:lnTo>
                      <a:pt x="1" y="4"/>
                    </a:lnTo>
                    <a:lnTo>
                      <a:pt x="3" y="5"/>
                    </a:lnTo>
                    <a:lnTo>
                      <a:pt x="5" y="2"/>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0" name="Freeform 710"/>
              <p:cNvSpPr/>
              <p:nvPr/>
            </p:nvSpPr>
            <p:spPr bwMode="auto">
              <a:xfrm>
                <a:off x="5737223" y="4481522"/>
                <a:ext cx="9525" cy="9525"/>
              </a:xfrm>
              <a:custGeom>
                <a:avLst/>
                <a:gdLst>
                  <a:gd name="T0" fmla="*/ 0 w 6"/>
                  <a:gd name="T1" fmla="*/ 4763 h 6"/>
                  <a:gd name="T2" fmla="*/ 6350 w 6"/>
                  <a:gd name="T3" fmla="*/ 9525 h 6"/>
                  <a:gd name="T4" fmla="*/ 9525 w 6"/>
                  <a:gd name="T5" fmla="*/ 4763 h 6"/>
                  <a:gd name="T6" fmla="*/ 4763 w 6"/>
                  <a:gd name="T7" fmla="*/ 0 h 6"/>
                  <a:gd name="T8" fmla="*/ 0 w 6"/>
                  <a:gd name="T9" fmla="*/ 476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3"/>
                    </a:moveTo>
                    <a:lnTo>
                      <a:pt x="4" y="6"/>
                    </a:lnTo>
                    <a:lnTo>
                      <a:pt x="6" y="3"/>
                    </a:lnTo>
                    <a:lnTo>
                      <a:pt x="3"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1" name="Freeform 711"/>
              <p:cNvSpPr/>
              <p:nvPr/>
            </p:nvSpPr>
            <p:spPr bwMode="auto">
              <a:xfrm>
                <a:off x="6346822" y="4137034"/>
                <a:ext cx="55562" cy="90488"/>
              </a:xfrm>
              <a:custGeom>
                <a:avLst/>
                <a:gdLst>
                  <a:gd name="T0" fmla="*/ 31750 w 35"/>
                  <a:gd name="T1" fmla="*/ 90488 h 57"/>
                  <a:gd name="T2" fmla="*/ 55563 w 35"/>
                  <a:gd name="T3" fmla="*/ 65088 h 57"/>
                  <a:gd name="T4" fmla="*/ 55563 w 35"/>
                  <a:gd name="T5" fmla="*/ 55563 h 57"/>
                  <a:gd name="T6" fmla="*/ 49213 w 35"/>
                  <a:gd name="T7" fmla="*/ 49213 h 57"/>
                  <a:gd name="T8" fmla="*/ 49213 w 35"/>
                  <a:gd name="T9" fmla="*/ 33338 h 57"/>
                  <a:gd name="T10" fmla="*/ 28575 w 35"/>
                  <a:gd name="T11" fmla="*/ 19050 h 57"/>
                  <a:gd name="T12" fmla="*/ 26988 w 35"/>
                  <a:gd name="T13" fmla="*/ 9525 h 57"/>
                  <a:gd name="T14" fmla="*/ 20638 w 35"/>
                  <a:gd name="T15" fmla="*/ 0 h 57"/>
                  <a:gd name="T16" fmla="*/ 12700 w 35"/>
                  <a:gd name="T17" fmla="*/ 0 h 57"/>
                  <a:gd name="T18" fmla="*/ 4763 w 35"/>
                  <a:gd name="T19" fmla="*/ 9525 h 57"/>
                  <a:gd name="T20" fmla="*/ 1588 w 35"/>
                  <a:gd name="T21" fmla="*/ 20638 h 57"/>
                  <a:gd name="T22" fmla="*/ 0 w 35"/>
                  <a:gd name="T23" fmla="*/ 33338 h 57"/>
                  <a:gd name="T24" fmla="*/ 7938 w 35"/>
                  <a:gd name="T25" fmla="*/ 79375 h 57"/>
                  <a:gd name="T26" fmla="*/ 15875 w 35"/>
                  <a:gd name="T27" fmla="*/ 90488 h 57"/>
                  <a:gd name="T28" fmla="*/ 31750 w 35"/>
                  <a:gd name="T29" fmla="*/ 90488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57">
                    <a:moveTo>
                      <a:pt x="20" y="57"/>
                    </a:moveTo>
                    <a:lnTo>
                      <a:pt x="35" y="41"/>
                    </a:lnTo>
                    <a:lnTo>
                      <a:pt x="35" y="35"/>
                    </a:lnTo>
                    <a:lnTo>
                      <a:pt x="31" y="31"/>
                    </a:lnTo>
                    <a:lnTo>
                      <a:pt x="31" y="21"/>
                    </a:lnTo>
                    <a:lnTo>
                      <a:pt x="18" y="12"/>
                    </a:lnTo>
                    <a:lnTo>
                      <a:pt x="17" y="6"/>
                    </a:lnTo>
                    <a:lnTo>
                      <a:pt x="13" y="0"/>
                    </a:lnTo>
                    <a:lnTo>
                      <a:pt x="8" y="0"/>
                    </a:lnTo>
                    <a:lnTo>
                      <a:pt x="3" y="6"/>
                    </a:lnTo>
                    <a:lnTo>
                      <a:pt x="1" y="13"/>
                    </a:lnTo>
                    <a:lnTo>
                      <a:pt x="0" y="21"/>
                    </a:lnTo>
                    <a:lnTo>
                      <a:pt x="5" y="50"/>
                    </a:lnTo>
                    <a:lnTo>
                      <a:pt x="10" y="57"/>
                    </a:lnTo>
                    <a:lnTo>
                      <a:pt x="2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2" name="Freeform 712"/>
              <p:cNvSpPr/>
              <p:nvPr/>
            </p:nvSpPr>
            <p:spPr bwMode="auto">
              <a:xfrm>
                <a:off x="6691310" y="4051309"/>
                <a:ext cx="7938" cy="39688"/>
              </a:xfrm>
              <a:custGeom>
                <a:avLst/>
                <a:gdLst>
                  <a:gd name="T0" fmla="*/ 6350 w 5"/>
                  <a:gd name="T1" fmla="*/ 11113 h 25"/>
                  <a:gd name="T2" fmla="*/ 7938 w 5"/>
                  <a:gd name="T3" fmla="*/ 0 h 25"/>
                  <a:gd name="T4" fmla="*/ 3175 w 5"/>
                  <a:gd name="T5" fmla="*/ 7938 h 25"/>
                  <a:gd name="T6" fmla="*/ 1588 w 5"/>
                  <a:gd name="T7" fmla="*/ 26988 h 25"/>
                  <a:gd name="T8" fmla="*/ 0 w 5"/>
                  <a:gd name="T9" fmla="*/ 39688 h 25"/>
                  <a:gd name="T10" fmla="*/ 3175 w 5"/>
                  <a:gd name="T11" fmla="*/ 39688 h 25"/>
                  <a:gd name="T12" fmla="*/ 6350 w 5"/>
                  <a:gd name="T13" fmla="*/ 1111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5">
                    <a:moveTo>
                      <a:pt x="4" y="7"/>
                    </a:moveTo>
                    <a:lnTo>
                      <a:pt x="5" y="0"/>
                    </a:lnTo>
                    <a:lnTo>
                      <a:pt x="2" y="5"/>
                    </a:lnTo>
                    <a:lnTo>
                      <a:pt x="1" y="17"/>
                    </a:lnTo>
                    <a:lnTo>
                      <a:pt x="0" y="25"/>
                    </a:lnTo>
                    <a:lnTo>
                      <a:pt x="2" y="25"/>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3" name="Freeform 713"/>
              <p:cNvSpPr/>
              <p:nvPr/>
            </p:nvSpPr>
            <p:spPr bwMode="auto">
              <a:xfrm>
                <a:off x="6691310" y="4103697"/>
                <a:ext cx="3174" cy="7938"/>
              </a:xfrm>
              <a:custGeom>
                <a:avLst/>
                <a:gdLst>
                  <a:gd name="T0" fmla="*/ 0 w 2"/>
                  <a:gd name="T1" fmla="*/ 7938 h 5"/>
                  <a:gd name="T2" fmla="*/ 1588 w 2"/>
                  <a:gd name="T3" fmla="*/ 7938 h 5"/>
                  <a:gd name="T4" fmla="*/ 3175 w 2"/>
                  <a:gd name="T5" fmla="*/ 3175 h 5"/>
                  <a:gd name="T6" fmla="*/ 0 w 2"/>
                  <a:gd name="T7" fmla="*/ 0 h 5"/>
                  <a:gd name="T8" fmla="*/ 0 w 2"/>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5"/>
                    </a:moveTo>
                    <a:lnTo>
                      <a:pt x="1" y="5"/>
                    </a:lnTo>
                    <a:lnTo>
                      <a:pt x="2" y="2"/>
                    </a:ln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4" name="Freeform 714"/>
              <p:cNvSpPr/>
              <p:nvPr/>
            </p:nvSpPr>
            <p:spPr bwMode="auto">
              <a:xfrm>
                <a:off x="7766047" y="2747970"/>
                <a:ext cx="19050" cy="17463"/>
              </a:xfrm>
              <a:custGeom>
                <a:avLst/>
                <a:gdLst>
                  <a:gd name="T0" fmla="*/ 4763 w 12"/>
                  <a:gd name="T1" fmla="*/ 0 h 11"/>
                  <a:gd name="T2" fmla="*/ 0 w 12"/>
                  <a:gd name="T3" fmla="*/ 6350 h 11"/>
                  <a:gd name="T4" fmla="*/ 0 w 12"/>
                  <a:gd name="T5" fmla="*/ 14288 h 11"/>
                  <a:gd name="T6" fmla="*/ 11113 w 12"/>
                  <a:gd name="T7" fmla="*/ 17463 h 11"/>
                  <a:gd name="T8" fmla="*/ 19050 w 12"/>
                  <a:gd name="T9" fmla="*/ 7938 h 11"/>
                  <a:gd name="T10" fmla="*/ 14288 w 12"/>
                  <a:gd name="T11" fmla="*/ 1588 h 11"/>
                  <a:gd name="T12" fmla="*/ 4763 w 12"/>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3" y="0"/>
                    </a:moveTo>
                    <a:lnTo>
                      <a:pt x="0" y="4"/>
                    </a:lnTo>
                    <a:lnTo>
                      <a:pt x="0" y="9"/>
                    </a:lnTo>
                    <a:lnTo>
                      <a:pt x="7" y="11"/>
                    </a:lnTo>
                    <a:lnTo>
                      <a:pt x="12" y="5"/>
                    </a:lnTo>
                    <a:lnTo>
                      <a:pt x="9" y="1"/>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5" name="Freeform 715"/>
              <p:cNvSpPr/>
              <p:nvPr/>
            </p:nvSpPr>
            <p:spPr bwMode="auto">
              <a:xfrm>
                <a:off x="7743822" y="2751144"/>
                <a:ext cx="15875" cy="6350"/>
              </a:xfrm>
              <a:custGeom>
                <a:avLst/>
                <a:gdLst>
                  <a:gd name="T0" fmla="*/ 4763 w 10"/>
                  <a:gd name="T1" fmla="*/ 6350 h 4"/>
                  <a:gd name="T2" fmla="*/ 9525 w 10"/>
                  <a:gd name="T3" fmla="*/ 4763 h 4"/>
                  <a:gd name="T4" fmla="*/ 15875 w 10"/>
                  <a:gd name="T5" fmla="*/ 3175 h 4"/>
                  <a:gd name="T6" fmla="*/ 7938 w 10"/>
                  <a:gd name="T7" fmla="*/ 0 h 4"/>
                  <a:gd name="T8" fmla="*/ 0 w 10"/>
                  <a:gd name="T9" fmla="*/ 4763 h 4"/>
                  <a:gd name="T10" fmla="*/ 4763 w 10"/>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3" y="4"/>
                    </a:moveTo>
                    <a:lnTo>
                      <a:pt x="6" y="3"/>
                    </a:lnTo>
                    <a:lnTo>
                      <a:pt x="10" y="2"/>
                    </a:lnTo>
                    <a:lnTo>
                      <a:pt x="5" y="0"/>
                    </a:lnTo>
                    <a:lnTo>
                      <a:pt x="0" y="3"/>
                    </a:lnTo>
                    <a:lnTo>
                      <a:pt x="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6" name="Freeform 716"/>
              <p:cNvSpPr/>
              <p:nvPr/>
            </p:nvSpPr>
            <p:spPr bwMode="auto">
              <a:xfrm>
                <a:off x="7870822" y="2782895"/>
                <a:ext cx="73025" cy="315913"/>
              </a:xfrm>
              <a:custGeom>
                <a:avLst/>
                <a:gdLst>
                  <a:gd name="T0" fmla="*/ 3175 w 46"/>
                  <a:gd name="T1" fmla="*/ 114300 h 199"/>
                  <a:gd name="T2" fmla="*/ 12700 w 46"/>
                  <a:gd name="T3" fmla="*/ 125413 h 199"/>
                  <a:gd name="T4" fmla="*/ 12700 w 46"/>
                  <a:gd name="T5" fmla="*/ 169863 h 199"/>
                  <a:gd name="T6" fmla="*/ 14288 w 46"/>
                  <a:gd name="T7" fmla="*/ 184150 h 199"/>
                  <a:gd name="T8" fmla="*/ 9525 w 46"/>
                  <a:gd name="T9" fmla="*/ 200025 h 199"/>
                  <a:gd name="T10" fmla="*/ 6350 w 46"/>
                  <a:gd name="T11" fmla="*/ 225425 h 199"/>
                  <a:gd name="T12" fmla="*/ 9525 w 46"/>
                  <a:gd name="T13" fmla="*/ 238125 h 199"/>
                  <a:gd name="T14" fmla="*/ 7938 w 46"/>
                  <a:gd name="T15" fmla="*/ 260350 h 199"/>
                  <a:gd name="T16" fmla="*/ 6350 w 46"/>
                  <a:gd name="T17" fmla="*/ 276225 h 199"/>
                  <a:gd name="T18" fmla="*/ 6350 w 46"/>
                  <a:gd name="T19" fmla="*/ 315913 h 199"/>
                  <a:gd name="T20" fmla="*/ 12700 w 46"/>
                  <a:gd name="T21" fmla="*/ 312738 h 199"/>
                  <a:gd name="T22" fmla="*/ 15875 w 46"/>
                  <a:gd name="T23" fmla="*/ 301625 h 199"/>
                  <a:gd name="T24" fmla="*/ 23813 w 46"/>
                  <a:gd name="T25" fmla="*/ 295275 h 199"/>
                  <a:gd name="T26" fmla="*/ 30163 w 46"/>
                  <a:gd name="T27" fmla="*/ 301625 h 199"/>
                  <a:gd name="T28" fmla="*/ 38100 w 46"/>
                  <a:gd name="T29" fmla="*/ 311150 h 199"/>
                  <a:gd name="T30" fmla="*/ 44450 w 46"/>
                  <a:gd name="T31" fmla="*/ 304800 h 199"/>
                  <a:gd name="T32" fmla="*/ 44450 w 46"/>
                  <a:gd name="T33" fmla="*/ 290513 h 199"/>
                  <a:gd name="T34" fmla="*/ 34925 w 46"/>
                  <a:gd name="T35" fmla="*/ 279400 h 199"/>
                  <a:gd name="T36" fmla="*/ 23813 w 46"/>
                  <a:gd name="T37" fmla="*/ 268288 h 199"/>
                  <a:gd name="T38" fmla="*/ 23813 w 46"/>
                  <a:gd name="T39" fmla="*/ 246063 h 199"/>
                  <a:gd name="T40" fmla="*/ 28575 w 46"/>
                  <a:gd name="T41" fmla="*/ 236538 h 199"/>
                  <a:gd name="T42" fmla="*/ 28575 w 46"/>
                  <a:gd name="T43" fmla="*/ 228600 h 199"/>
                  <a:gd name="T44" fmla="*/ 31750 w 46"/>
                  <a:gd name="T45" fmla="*/ 222250 h 199"/>
                  <a:gd name="T46" fmla="*/ 34925 w 46"/>
                  <a:gd name="T47" fmla="*/ 198438 h 199"/>
                  <a:gd name="T48" fmla="*/ 39688 w 46"/>
                  <a:gd name="T49" fmla="*/ 192088 h 199"/>
                  <a:gd name="T50" fmla="*/ 50800 w 46"/>
                  <a:gd name="T51" fmla="*/ 195263 h 199"/>
                  <a:gd name="T52" fmla="*/ 61913 w 46"/>
                  <a:gd name="T53" fmla="*/ 207963 h 199"/>
                  <a:gd name="T54" fmla="*/ 66675 w 46"/>
                  <a:gd name="T55" fmla="*/ 214313 h 199"/>
                  <a:gd name="T56" fmla="*/ 71438 w 46"/>
                  <a:gd name="T57" fmla="*/ 214313 h 199"/>
                  <a:gd name="T58" fmla="*/ 73025 w 46"/>
                  <a:gd name="T59" fmla="*/ 207963 h 199"/>
                  <a:gd name="T60" fmla="*/ 71438 w 46"/>
                  <a:gd name="T61" fmla="*/ 198438 h 199"/>
                  <a:gd name="T62" fmla="*/ 60325 w 46"/>
                  <a:gd name="T63" fmla="*/ 184150 h 199"/>
                  <a:gd name="T64" fmla="*/ 53975 w 46"/>
                  <a:gd name="T65" fmla="*/ 153988 h 199"/>
                  <a:gd name="T66" fmla="*/ 46038 w 46"/>
                  <a:gd name="T67" fmla="*/ 127000 h 199"/>
                  <a:gd name="T68" fmla="*/ 39688 w 46"/>
                  <a:gd name="T69" fmla="*/ 84138 h 199"/>
                  <a:gd name="T70" fmla="*/ 38100 w 46"/>
                  <a:gd name="T71" fmla="*/ 63500 h 199"/>
                  <a:gd name="T72" fmla="*/ 38100 w 46"/>
                  <a:gd name="T73" fmla="*/ 38100 h 199"/>
                  <a:gd name="T74" fmla="*/ 34925 w 46"/>
                  <a:gd name="T75" fmla="*/ 15875 h 199"/>
                  <a:gd name="T76" fmla="*/ 30163 w 46"/>
                  <a:gd name="T77" fmla="*/ 7938 h 199"/>
                  <a:gd name="T78" fmla="*/ 25400 w 46"/>
                  <a:gd name="T79" fmla="*/ 0 h 199"/>
                  <a:gd name="T80" fmla="*/ 15875 w 46"/>
                  <a:gd name="T81" fmla="*/ 0 h 199"/>
                  <a:gd name="T82" fmla="*/ 15875 w 46"/>
                  <a:gd name="T83" fmla="*/ 4763 h 199"/>
                  <a:gd name="T84" fmla="*/ 22225 w 46"/>
                  <a:gd name="T85" fmla="*/ 30163 h 199"/>
                  <a:gd name="T86" fmla="*/ 17463 w 46"/>
                  <a:gd name="T87" fmla="*/ 36513 h 199"/>
                  <a:gd name="T88" fmla="*/ 12700 w 46"/>
                  <a:gd name="T89" fmla="*/ 33338 h 199"/>
                  <a:gd name="T90" fmla="*/ 0 w 46"/>
                  <a:gd name="T91" fmla="*/ 38100 h 199"/>
                  <a:gd name="T92" fmla="*/ 3175 w 46"/>
                  <a:gd name="T93" fmla="*/ 49213 h 199"/>
                  <a:gd name="T94" fmla="*/ 0 w 46"/>
                  <a:gd name="T95" fmla="*/ 74613 h 199"/>
                  <a:gd name="T96" fmla="*/ 6350 w 46"/>
                  <a:gd name="T97" fmla="*/ 80963 h 199"/>
                  <a:gd name="T98" fmla="*/ 0 w 46"/>
                  <a:gd name="T99" fmla="*/ 88900 h 199"/>
                  <a:gd name="T100" fmla="*/ 3175 w 46"/>
                  <a:gd name="T101" fmla="*/ 114300 h 1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 h="199">
                    <a:moveTo>
                      <a:pt x="2" y="72"/>
                    </a:moveTo>
                    <a:lnTo>
                      <a:pt x="8" y="79"/>
                    </a:lnTo>
                    <a:lnTo>
                      <a:pt x="8" y="107"/>
                    </a:lnTo>
                    <a:lnTo>
                      <a:pt x="9" y="116"/>
                    </a:lnTo>
                    <a:lnTo>
                      <a:pt x="6" y="126"/>
                    </a:lnTo>
                    <a:lnTo>
                      <a:pt x="4" y="142"/>
                    </a:lnTo>
                    <a:lnTo>
                      <a:pt x="6" y="150"/>
                    </a:lnTo>
                    <a:lnTo>
                      <a:pt x="5" y="164"/>
                    </a:lnTo>
                    <a:lnTo>
                      <a:pt x="4" y="174"/>
                    </a:lnTo>
                    <a:lnTo>
                      <a:pt x="4" y="199"/>
                    </a:lnTo>
                    <a:lnTo>
                      <a:pt x="8" y="197"/>
                    </a:lnTo>
                    <a:lnTo>
                      <a:pt x="10" y="190"/>
                    </a:lnTo>
                    <a:lnTo>
                      <a:pt x="15" y="186"/>
                    </a:lnTo>
                    <a:lnTo>
                      <a:pt x="19" y="190"/>
                    </a:lnTo>
                    <a:lnTo>
                      <a:pt x="24" y="196"/>
                    </a:lnTo>
                    <a:lnTo>
                      <a:pt x="28" y="192"/>
                    </a:lnTo>
                    <a:lnTo>
                      <a:pt x="28" y="183"/>
                    </a:lnTo>
                    <a:lnTo>
                      <a:pt x="22" y="176"/>
                    </a:lnTo>
                    <a:lnTo>
                      <a:pt x="15" y="169"/>
                    </a:lnTo>
                    <a:lnTo>
                      <a:pt x="15" y="155"/>
                    </a:lnTo>
                    <a:lnTo>
                      <a:pt x="18" y="149"/>
                    </a:lnTo>
                    <a:lnTo>
                      <a:pt x="18" y="144"/>
                    </a:lnTo>
                    <a:lnTo>
                      <a:pt x="20" y="140"/>
                    </a:lnTo>
                    <a:lnTo>
                      <a:pt x="22" y="125"/>
                    </a:lnTo>
                    <a:lnTo>
                      <a:pt x="25" y="121"/>
                    </a:lnTo>
                    <a:lnTo>
                      <a:pt x="32" y="123"/>
                    </a:lnTo>
                    <a:lnTo>
                      <a:pt x="39" y="131"/>
                    </a:lnTo>
                    <a:lnTo>
                      <a:pt x="42" y="135"/>
                    </a:lnTo>
                    <a:lnTo>
                      <a:pt x="45" y="135"/>
                    </a:lnTo>
                    <a:lnTo>
                      <a:pt x="46" y="131"/>
                    </a:lnTo>
                    <a:lnTo>
                      <a:pt x="45" y="125"/>
                    </a:lnTo>
                    <a:lnTo>
                      <a:pt x="38" y="116"/>
                    </a:lnTo>
                    <a:lnTo>
                      <a:pt x="34" y="97"/>
                    </a:lnTo>
                    <a:lnTo>
                      <a:pt x="29" y="80"/>
                    </a:lnTo>
                    <a:lnTo>
                      <a:pt x="25" y="53"/>
                    </a:lnTo>
                    <a:lnTo>
                      <a:pt x="24" y="40"/>
                    </a:lnTo>
                    <a:lnTo>
                      <a:pt x="24" y="24"/>
                    </a:lnTo>
                    <a:lnTo>
                      <a:pt x="22" y="10"/>
                    </a:lnTo>
                    <a:lnTo>
                      <a:pt x="19" y="5"/>
                    </a:lnTo>
                    <a:lnTo>
                      <a:pt x="16" y="0"/>
                    </a:lnTo>
                    <a:lnTo>
                      <a:pt x="10" y="0"/>
                    </a:lnTo>
                    <a:lnTo>
                      <a:pt x="10" y="3"/>
                    </a:lnTo>
                    <a:lnTo>
                      <a:pt x="14" y="19"/>
                    </a:lnTo>
                    <a:lnTo>
                      <a:pt x="11" y="23"/>
                    </a:lnTo>
                    <a:lnTo>
                      <a:pt x="8" y="21"/>
                    </a:lnTo>
                    <a:lnTo>
                      <a:pt x="0" y="24"/>
                    </a:lnTo>
                    <a:lnTo>
                      <a:pt x="2" y="31"/>
                    </a:lnTo>
                    <a:lnTo>
                      <a:pt x="0" y="47"/>
                    </a:lnTo>
                    <a:lnTo>
                      <a:pt x="4" y="51"/>
                    </a:lnTo>
                    <a:lnTo>
                      <a:pt x="0" y="56"/>
                    </a:lnTo>
                    <a:lnTo>
                      <a:pt x="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7" name="Freeform 717"/>
              <p:cNvSpPr/>
              <p:nvPr/>
            </p:nvSpPr>
            <p:spPr bwMode="auto">
              <a:xfrm>
                <a:off x="7559672" y="3468696"/>
                <a:ext cx="7938" cy="11113"/>
              </a:xfrm>
              <a:custGeom>
                <a:avLst/>
                <a:gdLst>
                  <a:gd name="T0" fmla="*/ 7938 w 5"/>
                  <a:gd name="T1" fmla="*/ 0 h 7"/>
                  <a:gd name="T2" fmla="*/ 0 w 5"/>
                  <a:gd name="T3" fmla="*/ 6350 h 7"/>
                  <a:gd name="T4" fmla="*/ 0 w 5"/>
                  <a:gd name="T5" fmla="*/ 11113 h 7"/>
                  <a:gd name="T6" fmla="*/ 7938 w 5"/>
                  <a:gd name="T7" fmla="*/ 7938 h 7"/>
                  <a:gd name="T8" fmla="*/ 7938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0"/>
                    </a:moveTo>
                    <a:lnTo>
                      <a:pt x="0" y="4"/>
                    </a:lnTo>
                    <a:lnTo>
                      <a:pt x="0" y="7"/>
                    </a:lnTo>
                    <a:lnTo>
                      <a:pt x="5"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8" name="Freeform 718"/>
              <p:cNvSpPr/>
              <p:nvPr/>
            </p:nvSpPr>
            <p:spPr bwMode="auto">
              <a:xfrm>
                <a:off x="7492997" y="3497271"/>
                <a:ext cx="17463" cy="7938"/>
              </a:xfrm>
              <a:custGeom>
                <a:avLst/>
                <a:gdLst>
                  <a:gd name="T0" fmla="*/ 4763 w 11"/>
                  <a:gd name="T1" fmla="*/ 1588 h 5"/>
                  <a:gd name="T2" fmla="*/ 0 w 11"/>
                  <a:gd name="T3" fmla="*/ 4763 h 5"/>
                  <a:gd name="T4" fmla="*/ 0 w 11"/>
                  <a:gd name="T5" fmla="*/ 7938 h 5"/>
                  <a:gd name="T6" fmla="*/ 11113 w 11"/>
                  <a:gd name="T7" fmla="*/ 7938 h 5"/>
                  <a:gd name="T8" fmla="*/ 17463 w 11"/>
                  <a:gd name="T9" fmla="*/ 4763 h 5"/>
                  <a:gd name="T10" fmla="*/ 11113 w 11"/>
                  <a:gd name="T11" fmla="*/ 0 h 5"/>
                  <a:gd name="T12" fmla="*/ 4763 w 11"/>
                  <a:gd name="T13" fmla="*/ 1588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5">
                    <a:moveTo>
                      <a:pt x="3" y="1"/>
                    </a:moveTo>
                    <a:lnTo>
                      <a:pt x="0" y="3"/>
                    </a:lnTo>
                    <a:lnTo>
                      <a:pt x="0" y="5"/>
                    </a:lnTo>
                    <a:lnTo>
                      <a:pt x="7" y="5"/>
                    </a:lnTo>
                    <a:lnTo>
                      <a:pt x="11" y="3"/>
                    </a:lnTo>
                    <a:lnTo>
                      <a:pt x="7" y="0"/>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09" name="Freeform 719"/>
              <p:cNvSpPr/>
              <p:nvPr/>
            </p:nvSpPr>
            <p:spPr bwMode="auto">
              <a:xfrm>
                <a:off x="7551734" y="3521083"/>
                <a:ext cx="4763" cy="4763"/>
              </a:xfrm>
              <a:custGeom>
                <a:avLst/>
                <a:gdLst>
                  <a:gd name="T0" fmla="*/ 0 w 3"/>
                  <a:gd name="T1" fmla="*/ 4763 h 3"/>
                  <a:gd name="T2" fmla="*/ 3175 w 3"/>
                  <a:gd name="T3" fmla="*/ 4763 h 3"/>
                  <a:gd name="T4" fmla="*/ 4763 w 3"/>
                  <a:gd name="T5" fmla="*/ 0 h 3"/>
                  <a:gd name="T6" fmla="*/ 0 w 3"/>
                  <a:gd name="T7" fmla="*/ 0 h 3"/>
                  <a:gd name="T8" fmla="*/ 0 w 3"/>
                  <a:gd name="T9" fmla="*/ 476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3"/>
                    </a:moveTo>
                    <a:lnTo>
                      <a:pt x="2" y="3"/>
                    </a:lnTo>
                    <a:lnTo>
                      <a:pt x="3" y="0"/>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0" name="Freeform 720"/>
              <p:cNvSpPr/>
              <p:nvPr/>
            </p:nvSpPr>
            <p:spPr bwMode="auto">
              <a:xfrm>
                <a:off x="7559672" y="3511558"/>
                <a:ext cx="4763" cy="6350"/>
              </a:xfrm>
              <a:custGeom>
                <a:avLst/>
                <a:gdLst>
                  <a:gd name="T0" fmla="*/ 1588 w 3"/>
                  <a:gd name="T1" fmla="*/ 6350 h 4"/>
                  <a:gd name="T2" fmla="*/ 4763 w 3"/>
                  <a:gd name="T3" fmla="*/ 4763 h 4"/>
                  <a:gd name="T4" fmla="*/ 4763 w 3"/>
                  <a:gd name="T5" fmla="*/ 1588 h 4"/>
                  <a:gd name="T6" fmla="*/ 1588 w 3"/>
                  <a:gd name="T7" fmla="*/ 0 h 4"/>
                  <a:gd name="T8" fmla="*/ 0 w 3"/>
                  <a:gd name="T9" fmla="*/ 1588 h 4"/>
                  <a:gd name="T10" fmla="*/ 1588 w 3"/>
                  <a:gd name="T11" fmla="*/ 635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1" y="4"/>
                    </a:moveTo>
                    <a:lnTo>
                      <a:pt x="3" y="3"/>
                    </a:lnTo>
                    <a:lnTo>
                      <a:pt x="3" y="1"/>
                    </a:lnTo>
                    <a:lnTo>
                      <a:pt x="1" y="0"/>
                    </a:lnTo>
                    <a:lnTo>
                      <a:pt x="0" y="1"/>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1" name="Freeform 721"/>
              <p:cNvSpPr/>
              <p:nvPr/>
            </p:nvSpPr>
            <p:spPr bwMode="auto">
              <a:xfrm>
                <a:off x="7573960" y="3489333"/>
                <a:ext cx="7938" cy="6350"/>
              </a:xfrm>
              <a:custGeom>
                <a:avLst/>
                <a:gdLst>
                  <a:gd name="T0" fmla="*/ 1588 w 5"/>
                  <a:gd name="T1" fmla="*/ 0 h 4"/>
                  <a:gd name="T2" fmla="*/ 0 w 5"/>
                  <a:gd name="T3" fmla="*/ 6350 h 4"/>
                  <a:gd name="T4" fmla="*/ 7938 w 5"/>
                  <a:gd name="T5" fmla="*/ 6350 h 4"/>
                  <a:gd name="T6" fmla="*/ 4763 w 5"/>
                  <a:gd name="T7" fmla="*/ 0 h 4"/>
                  <a:gd name="T8" fmla="*/ 1588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1" y="0"/>
                    </a:moveTo>
                    <a:lnTo>
                      <a:pt x="0" y="4"/>
                    </a:lnTo>
                    <a:lnTo>
                      <a:pt x="5" y="4"/>
                    </a:lnTo>
                    <a:lnTo>
                      <a:pt x="3"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2" name="Freeform 722"/>
              <p:cNvSpPr/>
              <p:nvPr/>
            </p:nvSpPr>
            <p:spPr bwMode="auto">
              <a:xfrm>
                <a:off x="7604122" y="3579821"/>
                <a:ext cx="9525" cy="12700"/>
              </a:xfrm>
              <a:custGeom>
                <a:avLst/>
                <a:gdLst>
                  <a:gd name="T0" fmla="*/ 3175 w 6"/>
                  <a:gd name="T1" fmla="*/ 0 h 8"/>
                  <a:gd name="T2" fmla="*/ 0 w 6"/>
                  <a:gd name="T3" fmla="*/ 6350 h 8"/>
                  <a:gd name="T4" fmla="*/ 0 w 6"/>
                  <a:gd name="T5" fmla="*/ 12700 h 8"/>
                  <a:gd name="T6" fmla="*/ 3175 w 6"/>
                  <a:gd name="T7" fmla="*/ 12700 h 8"/>
                  <a:gd name="T8" fmla="*/ 9525 w 6"/>
                  <a:gd name="T9" fmla="*/ 0 h 8"/>
                  <a:gd name="T10" fmla="*/ 3175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2" y="0"/>
                    </a:moveTo>
                    <a:lnTo>
                      <a:pt x="0" y="4"/>
                    </a:lnTo>
                    <a:lnTo>
                      <a:pt x="0" y="8"/>
                    </a:lnTo>
                    <a:lnTo>
                      <a:pt x="2" y="8"/>
                    </a:lnTo>
                    <a:lnTo>
                      <a:pt x="6"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3" name="Freeform 723"/>
              <p:cNvSpPr/>
              <p:nvPr/>
            </p:nvSpPr>
            <p:spPr bwMode="auto">
              <a:xfrm>
                <a:off x="7589834" y="3590933"/>
                <a:ext cx="7938" cy="7938"/>
              </a:xfrm>
              <a:custGeom>
                <a:avLst/>
                <a:gdLst>
                  <a:gd name="T0" fmla="*/ 7938 w 5"/>
                  <a:gd name="T1" fmla="*/ 1588 h 5"/>
                  <a:gd name="T2" fmla="*/ 3175 w 5"/>
                  <a:gd name="T3" fmla="*/ 0 h 5"/>
                  <a:gd name="T4" fmla="*/ 0 w 5"/>
                  <a:gd name="T5" fmla="*/ 1588 h 5"/>
                  <a:gd name="T6" fmla="*/ 0 w 5"/>
                  <a:gd name="T7" fmla="*/ 7938 h 5"/>
                  <a:gd name="T8" fmla="*/ 6350 w 5"/>
                  <a:gd name="T9" fmla="*/ 3175 h 5"/>
                  <a:gd name="T10" fmla="*/ 7938 w 5"/>
                  <a:gd name="T11" fmla="*/ 158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5" y="1"/>
                    </a:moveTo>
                    <a:lnTo>
                      <a:pt x="2" y="0"/>
                    </a:lnTo>
                    <a:lnTo>
                      <a:pt x="0" y="1"/>
                    </a:lnTo>
                    <a:lnTo>
                      <a:pt x="0" y="5"/>
                    </a:lnTo>
                    <a:lnTo>
                      <a:pt x="4" y="2"/>
                    </a:ln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4" name="Freeform 724"/>
              <p:cNvSpPr/>
              <p:nvPr/>
            </p:nvSpPr>
            <p:spPr bwMode="auto">
              <a:xfrm>
                <a:off x="7815259" y="3122620"/>
                <a:ext cx="152400" cy="127000"/>
              </a:xfrm>
              <a:custGeom>
                <a:avLst/>
                <a:gdLst>
                  <a:gd name="T0" fmla="*/ 47625 w 96"/>
                  <a:gd name="T1" fmla="*/ 63500 h 80"/>
                  <a:gd name="T2" fmla="*/ 47625 w 96"/>
                  <a:gd name="T3" fmla="*/ 71438 h 80"/>
                  <a:gd name="T4" fmla="*/ 39688 w 96"/>
                  <a:gd name="T5" fmla="*/ 74613 h 80"/>
                  <a:gd name="T6" fmla="*/ 28575 w 96"/>
                  <a:gd name="T7" fmla="*/ 68263 h 80"/>
                  <a:gd name="T8" fmla="*/ 23813 w 96"/>
                  <a:gd name="T9" fmla="*/ 76200 h 80"/>
                  <a:gd name="T10" fmla="*/ 23813 w 96"/>
                  <a:gd name="T11" fmla="*/ 87313 h 80"/>
                  <a:gd name="T12" fmla="*/ 9525 w 96"/>
                  <a:gd name="T13" fmla="*/ 96838 h 80"/>
                  <a:gd name="T14" fmla="*/ 0 w 96"/>
                  <a:gd name="T15" fmla="*/ 107950 h 80"/>
                  <a:gd name="T16" fmla="*/ 9525 w 96"/>
                  <a:gd name="T17" fmla="*/ 109538 h 80"/>
                  <a:gd name="T18" fmla="*/ 14288 w 96"/>
                  <a:gd name="T19" fmla="*/ 127000 h 80"/>
                  <a:gd name="T20" fmla="*/ 28575 w 96"/>
                  <a:gd name="T21" fmla="*/ 119063 h 80"/>
                  <a:gd name="T22" fmla="*/ 28575 w 96"/>
                  <a:gd name="T23" fmla="*/ 111125 h 80"/>
                  <a:gd name="T24" fmla="*/ 19050 w 96"/>
                  <a:gd name="T25" fmla="*/ 101600 h 80"/>
                  <a:gd name="T26" fmla="*/ 25400 w 96"/>
                  <a:gd name="T27" fmla="*/ 96838 h 80"/>
                  <a:gd name="T28" fmla="*/ 34925 w 96"/>
                  <a:gd name="T29" fmla="*/ 96838 h 80"/>
                  <a:gd name="T30" fmla="*/ 50800 w 96"/>
                  <a:gd name="T31" fmla="*/ 101600 h 80"/>
                  <a:gd name="T32" fmla="*/ 58738 w 96"/>
                  <a:gd name="T33" fmla="*/ 95250 h 80"/>
                  <a:gd name="T34" fmla="*/ 63500 w 96"/>
                  <a:gd name="T35" fmla="*/ 96838 h 80"/>
                  <a:gd name="T36" fmla="*/ 79375 w 96"/>
                  <a:gd name="T37" fmla="*/ 101600 h 80"/>
                  <a:gd name="T38" fmla="*/ 90488 w 96"/>
                  <a:gd name="T39" fmla="*/ 111125 h 80"/>
                  <a:gd name="T40" fmla="*/ 100013 w 96"/>
                  <a:gd name="T41" fmla="*/ 109538 h 80"/>
                  <a:gd name="T42" fmla="*/ 100013 w 96"/>
                  <a:gd name="T43" fmla="*/ 101600 h 80"/>
                  <a:gd name="T44" fmla="*/ 114300 w 96"/>
                  <a:gd name="T45" fmla="*/ 85725 h 80"/>
                  <a:gd name="T46" fmla="*/ 127000 w 96"/>
                  <a:gd name="T47" fmla="*/ 80963 h 80"/>
                  <a:gd name="T48" fmla="*/ 142875 w 96"/>
                  <a:gd name="T49" fmla="*/ 80963 h 80"/>
                  <a:gd name="T50" fmla="*/ 152400 w 96"/>
                  <a:gd name="T51" fmla="*/ 68263 h 80"/>
                  <a:gd name="T52" fmla="*/ 150813 w 96"/>
                  <a:gd name="T53" fmla="*/ 58738 h 80"/>
                  <a:gd name="T54" fmla="*/ 142875 w 96"/>
                  <a:gd name="T55" fmla="*/ 57150 h 80"/>
                  <a:gd name="T56" fmla="*/ 142875 w 96"/>
                  <a:gd name="T57" fmla="*/ 44450 h 80"/>
                  <a:gd name="T58" fmla="*/ 142875 w 96"/>
                  <a:gd name="T59" fmla="*/ 38100 h 80"/>
                  <a:gd name="T60" fmla="*/ 131763 w 96"/>
                  <a:gd name="T61" fmla="*/ 46038 h 80"/>
                  <a:gd name="T62" fmla="*/ 120650 w 96"/>
                  <a:gd name="T63" fmla="*/ 50800 h 80"/>
                  <a:gd name="T64" fmla="*/ 109538 w 96"/>
                  <a:gd name="T65" fmla="*/ 44450 h 80"/>
                  <a:gd name="T66" fmla="*/ 100013 w 96"/>
                  <a:gd name="T67" fmla="*/ 36513 h 80"/>
                  <a:gd name="T68" fmla="*/ 90488 w 96"/>
                  <a:gd name="T69" fmla="*/ 34925 h 80"/>
                  <a:gd name="T70" fmla="*/ 80963 w 96"/>
                  <a:gd name="T71" fmla="*/ 26988 h 80"/>
                  <a:gd name="T72" fmla="*/ 73025 w 96"/>
                  <a:gd name="T73" fmla="*/ 7938 h 80"/>
                  <a:gd name="T74" fmla="*/ 68263 w 96"/>
                  <a:gd name="T75" fmla="*/ 0 h 80"/>
                  <a:gd name="T76" fmla="*/ 53975 w 96"/>
                  <a:gd name="T77" fmla="*/ 0 h 80"/>
                  <a:gd name="T78" fmla="*/ 50800 w 96"/>
                  <a:gd name="T79" fmla="*/ 9525 h 80"/>
                  <a:gd name="T80" fmla="*/ 55563 w 96"/>
                  <a:gd name="T81" fmla="*/ 14288 h 80"/>
                  <a:gd name="T82" fmla="*/ 55563 w 96"/>
                  <a:gd name="T83" fmla="*/ 46038 h 80"/>
                  <a:gd name="T84" fmla="*/ 47625 w 96"/>
                  <a:gd name="T85" fmla="*/ 63500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6" h="80">
                    <a:moveTo>
                      <a:pt x="30" y="40"/>
                    </a:moveTo>
                    <a:lnTo>
                      <a:pt x="30" y="45"/>
                    </a:lnTo>
                    <a:lnTo>
                      <a:pt x="25" y="47"/>
                    </a:lnTo>
                    <a:lnTo>
                      <a:pt x="18" y="43"/>
                    </a:lnTo>
                    <a:lnTo>
                      <a:pt x="15" y="48"/>
                    </a:lnTo>
                    <a:lnTo>
                      <a:pt x="15" y="55"/>
                    </a:lnTo>
                    <a:lnTo>
                      <a:pt x="6" y="61"/>
                    </a:lnTo>
                    <a:lnTo>
                      <a:pt x="0" y="68"/>
                    </a:lnTo>
                    <a:lnTo>
                      <a:pt x="6" y="69"/>
                    </a:lnTo>
                    <a:lnTo>
                      <a:pt x="9" y="80"/>
                    </a:lnTo>
                    <a:lnTo>
                      <a:pt x="18" y="75"/>
                    </a:lnTo>
                    <a:lnTo>
                      <a:pt x="18" y="70"/>
                    </a:lnTo>
                    <a:lnTo>
                      <a:pt x="12" y="64"/>
                    </a:lnTo>
                    <a:lnTo>
                      <a:pt x="16" y="61"/>
                    </a:lnTo>
                    <a:lnTo>
                      <a:pt x="22" y="61"/>
                    </a:lnTo>
                    <a:lnTo>
                      <a:pt x="32" y="64"/>
                    </a:lnTo>
                    <a:lnTo>
                      <a:pt x="37" y="60"/>
                    </a:lnTo>
                    <a:lnTo>
                      <a:pt x="40" y="61"/>
                    </a:lnTo>
                    <a:lnTo>
                      <a:pt x="50" y="64"/>
                    </a:lnTo>
                    <a:lnTo>
                      <a:pt x="57" y="70"/>
                    </a:lnTo>
                    <a:lnTo>
                      <a:pt x="63" y="69"/>
                    </a:lnTo>
                    <a:lnTo>
                      <a:pt x="63" y="64"/>
                    </a:lnTo>
                    <a:lnTo>
                      <a:pt x="72" y="54"/>
                    </a:lnTo>
                    <a:lnTo>
                      <a:pt x="80" y="51"/>
                    </a:lnTo>
                    <a:lnTo>
                      <a:pt x="90" y="51"/>
                    </a:lnTo>
                    <a:lnTo>
                      <a:pt x="96" y="43"/>
                    </a:lnTo>
                    <a:lnTo>
                      <a:pt x="95" y="37"/>
                    </a:lnTo>
                    <a:lnTo>
                      <a:pt x="90" y="36"/>
                    </a:lnTo>
                    <a:lnTo>
                      <a:pt x="90" y="28"/>
                    </a:lnTo>
                    <a:lnTo>
                      <a:pt x="90" y="24"/>
                    </a:lnTo>
                    <a:lnTo>
                      <a:pt x="83" y="29"/>
                    </a:lnTo>
                    <a:lnTo>
                      <a:pt x="76" y="32"/>
                    </a:lnTo>
                    <a:lnTo>
                      <a:pt x="69" y="28"/>
                    </a:lnTo>
                    <a:lnTo>
                      <a:pt x="63" y="23"/>
                    </a:lnTo>
                    <a:lnTo>
                      <a:pt x="57" y="22"/>
                    </a:lnTo>
                    <a:lnTo>
                      <a:pt x="51" y="17"/>
                    </a:lnTo>
                    <a:lnTo>
                      <a:pt x="46" y="5"/>
                    </a:lnTo>
                    <a:lnTo>
                      <a:pt x="43" y="0"/>
                    </a:lnTo>
                    <a:lnTo>
                      <a:pt x="34" y="0"/>
                    </a:lnTo>
                    <a:lnTo>
                      <a:pt x="32" y="6"/>
                    </a:lnTo>
                    <a:lnTo>
                      <a:pt x="35" y="9"/>
                    </a:lnTo>
                    <a:lnTo>
                      <a:pt x="35" y="29"/>
                    </a:lnTo>
                    <a:lnTo>
                      <a:pt x="3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5" name="Freeform 725"/>
              <p:cNvSpPr/>
              <p:nvPr/>
            </p:nvSpPr>
            <p:spPr bwMode="auto">
              <a:xfrm>
                <a:off x="7605709" y="3249620"/>
                <a:ext cx="271462" cy="252414"/>
              </a:xfrm>
              <a:custGeom>
                <a:avLst/>
                <a:gdLst>
                  <a:gd name="T0" fmla="*/ 142875 w 171"/>
                  <a:gd name="T1" fmla="*/ 136525 h 159"/>
                  <a:gd name="T2" fmla="*/ 115888 w 171"/>
                  <a:gd name="T3" fmla="*/ 187325 h 159"/>
                  <a:gd name="T4" fmla="*/ 84138 w 171"/>
                  <a:gd name="T5" fmla="*/ 190500 h 159"/>
                  <a:gd name="T6" fmla="*/ 57150 w 171"/>
                  <a:gd name="T7" fmla="*/ 187325 h 159"/>
                  <a:gd name="T8" fmla="*/ 38100 w 171"/>
                  <a:gd name="T9" fmla="*/ 198438 h 159"/>
                  <a:gd name="T10" fmla="*/ 9525 w 171"/>
                  <a:gd name="T11" fmla="*/ 219075 h 159"/>
                  <a:gd name="T12" fmla="*/ 1588 w 171"/>
                  <a:gd name="T13" fmla="*/ 233363 h 159"/>
                  <a:gd name="T14" fmla="*/ 20638 w 171"/>
                  <a:gd name="T15" fmla="*/ 239713 h 159"/>
                  <a:gd name="T16" fmla="*/ 57150 w 171"/>
                  <a:gd name="T17" fmla="*/ 225425 h 159"/>
                  <a:gd name="T18" fmla="*/ 93663 w 171"/>
                  <a:gd name="T19" fmla="*/ 209550 h 159"/>
                  <a:gd name="T20" fmla="*/ 109538 w 171"/>
                  <a:gd name="T21" fmla="*/ 227013 h 159"/>
                  <a:gd name="T22" fmla="*/ 109538 w 171"/>
                  <a:gd name="T23" fmla="*/ 246063 h 159"/>
                  <a:gd name="T24" fmla="*/ 130175 w 171"/>
                  <a:gd name="T25" fmla="*/ 246063 h 159"/>
                  <a:gd name="T26" fmla="*/ 142875 w 171"/>
                  <a:gd name="T27" fmla="*/ 231775 h 159"/>
                  <a:gd name="T28" fmla="*/ 142875 w 171"/>
                  <a:gd name="T29" fmla="*/ 219075 h 159"/>
                  <a:gd name="T30" fmla="*/ 142875 w 171"/>
                  <a:gd name="T31" fmla="*/ 203200 h 159"/>
                  <a:gd name="T32" fmla="*/ 153988 w 171"/>
                  <a:gd name="T33" fmla="*/ 215900 h 159"/>
                  <a:gd name="T34" fmla="*/ 182563 w 171"/>
                  <a:gd name="T35" fmla="*/ 204788 h 159"/>
                  <a:gd name="T36" fmla="*/ 190500 w 171"/>
                  <a:gd name="T37" fmla="*/ 215900 h 159"/>
                  <a:gd name="T38" fmla="*/ 201613 w 171"/>
                  <a:gd name="T39" fmla="*/ 196850 h 159"/>
                  <a:gd name="T40" fmla="*/ 220663 w 171"/>
                  <a:gd name="T41" fmla="*/ 190500 h 159"/>
                  <a:gd name="T42" fmla="*/ 215900 w 171"/>
                  <a:gd name="T43" fmla="*/ 203200 h 159"/>
                  <a:gd name="T44" fmla="*/ 238125 w 171"/>
                  <a:gd name="T45" fmla="*/ 185738 h 159"/>
                  <a:gd name="T46" fmla="*/ 238125 w 171"/>
                  <a:gd name="T47" fmla="*/ 165100 h 159"/>
                  <a:gd name="T48" fmla="*/ 242888 w 171"/>
                  <a:gd name="T49" fmla="*/ 127000 h 159"/>
                  <a:gd name="T50" fmla="*/ 252413 w 171"/>
                  <a:gd name="T51" fmla="*/ 107950 h 159"/>
                  <a:gd name="T52" fmla="*/ 260350 w 171"/>
                  <a:gd name="T53" fmla="*/ 90488 h 159"/>
                  <a:gd name="T54" fmla="*/ 271463 w 171"/>
                  <a:gd name="T55" fmla="*/ 49213 h 159"/>
                  <a:gd name="T56" fmla="*/ 263525 w 171"/>
                  <a:gd name="T57" fmla="*/ 36513 h 159"/>
                  <a:gd name="T58" fmla="*/ 257175 w 171"/>
                  <a:gd name="T59" fmla="*/ 4763 h 159"/>
                  <a:gd name="T60" fmla="*/ 241300 w 171"/>
                  <a:gd name="T61" fmla="*/ 6350 h 159"/>
                  <a:gd name="T62" fmla="*/ 249238 w 171"/>
                  <a:gd name="T63" fmla="*/ 25400 h 159"/>
                  <a:gd name="T64" fmla="*/ 234950 w 171"/>
                  <a:gd name="T65" fmla="*/ 17463 h 159"/>
                  <a:gd name="T66" fmla="*/ 219075 w 171"/>
                  <a:gd name="T67" fmla="*/ 33338 h 159"/>
                  <a:gd name="T68" fmla="*/ 207963 w 171"/>
                  <a:gd name="T69" fmla="*/ 103188 h 159"/>
                  <a:gd name="T70" fmla="*/ 179388 w 171"/>
                  <a:gd name="T71" fmla="*/ 136525 h 159"/>
                  <a:gd name="T72" fmla="*/ 160338 w 171"/>
                  <a:gd name="T73" fmla="*/ 152400 h 159"/>
                  <a:gd name="T74" fmla="*/ 157163 w 171"/>
                  <a:gd name="T75" fmla="*/ 134938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1" h="159">
                    <a:moveTo>
                      <a:pt x="94" y="83"/>
                    </a:moveTo>
                    <a:lnTo>
                      <a:pt x="90" y="86"/>
                    </a:lnTo>
                    <a:lnTo>
                      <a:pt x="90" y="94"/>
                    </a:lnTo>
                    <a:lnTo>
                      <a:pt x="73" y="118"/>
                    </a:lnTo>
                    <a:lnTo>
                      <a:pt x="61" y="117"/>
                    </a:lnTo>
                    <a:lnTo>
                      <a:pt x="53" y="120"/>
                    </a:lnTo>
                    <a:lnTo>
                      <a:pt x="43" y="122"/>
                    </a:lnTo>
                    <a:lnTo>
                      <a:pt x="36" y="118"/>
                    </a:lnTo>
                    <a:lnTo>
                      <a:pt x="28" y="119"/>
                    </a:lnTo>
                    <a:lnTo>
                      <a:pt x="24" y="125"/>
                    </a:lnTo>
                    <a:lnTo>
                      <a:pt x="11" y="136"/>
                    </a:lnTo>
                    <a:lnTo>
                      <a:pt x="6" y="138"/>
                    </a:lnTo>
                    <a:lnTo>
                      <a:pt x="0" y="142"/>
                    </a:lnTo>
                    <a:lnTo>
                      <a:pt x="1" y="147"/>
                    </a:lnTo>
                    <a:lnTo>
                      <a:pt x="11" y="147"/>
                    </a:lnTo>
                    <a:lnTo>
                      <a:pt x="13" y="151"/>
                    </a:lnTo>
                    <a:lnTo>
                      <a:pt x="20" y="146"/>
                    </a:lnTo>
                    <a:lnTo>
                      <a:pt x="36" y="142"/>
                    </a:lnTo>
                    <a:lnTo>
                      <a:pt x="41" y="137"/>
                    </a:lnTo>
                    <a:lnTo>
                      <a:pt x="59" y="132"/>
                    </a:lnTo>
                    <a:lnTo>
                      <a:pt x="67" y="137"/>
                    </a:lnTo>
                    <a:lnTo>
                      <a:pt x="69" y="143"/>
                    </a:lnTo>
                    <a:lnTo>
                      <a:pt x="67" y="148"/>
                    </a:lnTo>
                    <a:lnTo>
                      <a:pt x="69" y="155"/>
                    </a:lnTo>
                    <a:lnTo>
                      <a:pt x="75" y="159"/>
                    </a:lnTo>
                    <a:lnTo>
                      <a:pt x="82" y="155"/>
                    </a:lnTo>
                    <a:lnTo>
                      <a:pt x="83" y="147"/>
                    </a:lnTo>
                    <a:lnTo>
                      <a:pt x="90" y="146"/>
                    </a:lnTo>
                    <a:lnTo>
                      <a:pt x="90" y="142"/>
                    </a:lnTo>
                    <a:lnTo>
                      <a:pt x="90" y="138"/>
                    </a:lnTo>
                    <a:lnTo>
                      <a:pt x="87" y="133"/>
                    </a:lnTo>
                    <a:lnTo>
                      <a:pt x="90" y="128"/>
                    </a:lnTo>
                    <a:lnTo>
                      <a:pt x="97" y="128"/>
                    </a:lnTo>
                    <a:lnTo>
                      <a:pt x="97" y="136"/>
                    </a:lnTo>
                    <a:lnTo>
                      <a:pt x="111" y="134"/>
                    </a:lnTo>
                    <a:lnTo>
                      <a:pt x="115" y="129"/>
                    </a:lnTo>
                    <a:lnTo>
                      <a:pt x="120" y="128"/>
                    </a:lnTo>
                    <a:lnTo>
                      <a:pt x="120" y="136"/>
                    </a:lnTo>
                    <a:lnTo>
                      <a:pt x="126" y="134"/>
                    </a:lnTo>
                    <a:lnTo>
                      <a:pt x="127" y="124"/>
                    </a:lnTo>
                    <a:lnTo>
                      <a:pt x="135" y="117"/>
                    </a:lnTo>
                    <a:lnTo>
                      <a:pt x="139" y="120"/>
                    </a:lnTo>
                    <a:lnTo>
                      <a:pt x="139" y="125"/>
                    </a:lnTo>
                    <a:lnTo>
                      <a:pt x="136" y="128"/>
                    </a:lnTo>
                    <a:lnTo>
                      <a:pt x="141" y="131"/>
                    </a:lnTo>
                    <a:lnTo>
                      <a:pt x="150" y="117"/>
                    </a:lnTo>
                    <a:lnTo>
                      <a:pt x="149" y="110"/>
                    </a:lnTo>
                    <a:lnTo>
                      <a:pt x="150" y="104"/>
                    </a:lnTo>
                    <a:lnTo>
                      <a:pt x="158" y="86"/>
                    </a:lnTo>
                    <a:lnTo>
                      <a:pt x="153" y="80"/>
                    </a:lnTo>
                    <a:lnTo>
                      <a:pt x="154" y="72"/>
                    </a:lnTo>
                    <a:lnTo>
                      <a:pt x="159" y="68"/>
                    </a:lnTo>
                    <a:lnTo>
                      <a:pt x="163" y="69"/>
                    </a:lnTo>
                    <a:lnTo>
                      <a:pt x="164" y="57"/>
                    </a:lnTo>
                    <a:lnTo>
                      <a:pt x="171" y="43"/>
                    </a:lnTo>
                    <a:lnTo>
                      <a:pt x="171" y="31"/>
                    </a:lnTo>
                    <a:lnTo>
                      <a:pt x="169" y="30"/>
                    </a:lnTo>
                    <a:lnTo>
                      <a:pt x="166" y="23"/>
                    </a:lnTo>
                    <a:lnTo>
                      <a:pt x="161" y="18"/>
                    </a:lnTo>
                    <a:lnTo>
                      <a:pt x="162" y="3"/>
                    </a:lnTo>
                    <a:lnTo>
                      <a:pt x="158" y="0"/>
                    </a:lnTo>
                    <a:lnTo>
                      <a:pt x="152" y="4"/>
                    </a:lnTo>
                    <a:lnTo>
                      <a:pt x="154" y="11"/>
                    </a:lnTo>
                    <a:lnTo>
                      <a:pt x="157" y="16"/>
                    </a:lnTo>
                    <a:lnTo>
                      <a:pt x="153" y="17"/>
                    </a:lnTo>
                    <a:lnTo>
                      <a:pt x="148" y="11"/>
                    </a:lnTo>
                    <a:lnTo>
                      <a:pt x="144" y="12"/>
                    </a:lnTo>
                    <a:lnTo>
                      <a:pt x="138" y="21"/>
                    </a:lnTo>
                    <a:lnTo>
                      <a:pt x="138" y="50"/>
                    </a:lnTo>
                    <a:lnTo>
                      <a:pt x="131" y="65"/>
                    </a:lnTo>
                    <a:lnTo>
                      <a:pt x="120" y="81"/>
                    </a:lnTo>
                    <a:lnTo>
                      <a:pt x="113" y="86"/>
                    </a:lnTo>
                    <a:lnTo>
                      <a:pt x="110" y="91"/>
                    </a:lnTo>
                    <a:lnTo>
                      <a:pt x="101" y="96"/>
                    </a:lnTo>
                    <a:lnTo>
                      <a:pt x="96" y="94"/>
                    </a:lnTo>
                    <a:lnTo>
                      <a:pt x="99" y="85"/>
                    </a:lnTo>
                    <a:lnTo>
                      <a:pt x="94"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6" name="Freeform 726"/>
              <p:cNvSpPr/>
              <p:nvPr/>
            </p:nvSpPr>
            <p:spPr bwMode="auto">
              <a:xfrm>
                <a:off x="7781922" y="3352808"/>
                <a:ext cx="15875" cy="20638"/>
              </a:xfrm>
              <a:custGeom>
                <a:avLst/>
                <a:gdLst>
                  <a:gd name="T0" fmla="*/ 15875 w 10"/>
                  <a:gd name="T1" fmla="*/ 3175 h 13"/>
                  <a:gd name="T2" fmla="*/ 6350 w 10"/>
                  <a:gd name="T3" fmla="*/ 0 h 13"/>
                  <a:gd name="T4" fmla="*/ 6350 w 10"/>
                  <a:gd name="T5" fmla="*/ 6350 h 13"/>
                  <a:gd name="T6" fmla="*/ 0 w 10"/>
                  <a:gd name="T7" fmla="*/ 14288 h 13"/>
                  <a:gd name="T8" fmla="*/ 1588 w 10"/>
                  <a:gd name="T9" fmla="*/ 20638 h 13"/>
                  <a:gd name="T10" fmla="*/ 11113 w 10"/>
                  <a:gd name="T11" fmla="*/ 12700 h 13"/>
                  <a:gd name="T12" fmla="*/ 15875 w 10"/>
                  <a:gd name="T13" fmla="*/ 3175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10" y="2"/>
                    </a:moveTo>
                    <a:lnTo>
                      <a:pt x="4" y="0"/>
                    </a:lnTo>
                    <a:lnTo>
                      <a:pt x="4" y="4"/>
                    </a:lnTo>
                    <a:lnTo>
                      <a:pt x="0" y="9"/>
                    </a:lnTo>
                    <a:lnTo>
                      <a:pt x="1" y="13"/>
                    </a:lnTo>
                    <a:lnTo>
                      <a:pt x="7" y="8"/>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7" name="Freeform 727"/>
              <p:cNvSpPr/>
              <p:nvPr/>
            </p:nvSpPr>
            <p:spPr bwMode="auto">
              <a:xfrm>
                <a:off x="7637459" y="3475046"/>
                <a:ext cx="57150" cy="44450"/>
              </a:xfrm>
              <a:custGeom>
                <a:avLst/>
                <a:gdLst>
                  <a:gd name="T0" fmla="*/ 19050 w 36"/>
                  <a:gd name="T1" fmla="*/ 44450 h 28"/>
                  <a:gd name="T2" fmla="*/ 25400 w 36"/>
                  <a:gd name="T3" fmla="*/ 31750 h 28"/>
                  <a:gd name="T4" fmla="*/ 34925 w 36"/>
                  <a:gd name="T5" fmla="*/ 23813 h 28"/>
                  <a:gd name="T6" fmla="*/ 42863 w 36"/>
                  <a:gd name="T7" fmla="*/ 26988 h 28"/>
                  <a:gd name="T8" fmla="*/ 52388 w 36"/>
                  <a:gd name="T9" fmla="*/ 23813 h 28"/>
                  <a:gd name="T10" fmla="*/ 57150 w 36"/>
                  <a:gd name="T11" fmla="*/ 6350 h 28"/>
                  <a:gd name="T12" fmla="*/ 49213 w 36"/>
                  <a:gd name="T13" fmla="*/ 0 h 28"/>
                  <a:gd name="T14" fmla="*/ 39688 w 36"/>
                  <a:gd name="T15" fmla="*/ 1588 h 28"/>
                  <a:gd name="T16" fmla="*/ 26988 w 36"/>
                  <a:gd name="T17" fmla="*/ 14288 h 28"/>
                  <a:gd name="T18" fmla="*/ 11113 w 36"/>
                  <a:gd name="T19" fmla="*/ 19050 h 28"/>
                  <a:gd name="T20" fmla="*/ 0 w 36"/>
                  <a:gd name="T21" fmla="*/ 26988 h 28"/>
                  <a:gd name="T22" fmla="*/ 6350 w 36"/>
                  <a:gd name="T23" fmla="*/ 44450 h 28"/>
                  <a:gd name="T24" fmla="*/ 19050 w 36"/>
                  <a:gd name="T25" fmla="*/ 4445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8">
                    <a:moveTo>
                      <a:pt x="12" y="28"/>
                    </a:moveTo>
                    <a:lnTo>
                      <a:pt x="16" y="20"/>
                    </a:lnTo>
                    <a:lnTo>
                      <a:pt x="22" y="15"/>
                    </a:lnTo>
                    <a:lnTo>
                      <a:pt x="27" y="17"/>
                    </a:lnTo>
                    <a:lnTo>
                      <a:pt x="33" y="15"/>
                    </a:lnTo>
                    <a:lnTo>
                      <a:pt x="36" y="4"/>
                    </a:lnTo>
                    <a:lnTo>
                      <a:pt x="31" y="0"/>
                    </a:lnTo>
                    <a:lnTo>
                      <a:pt x="25" y="1"/>
                    </a:lnTo>
                    <a:lnTo>
                      <a:pt x="17" y="9"/>
                    </a:lnTo>
                    <a:lnTo>
                      <a:pt x="7" y="12"/>
                    </a:lnTo>
                    <a:lnTo>
                      <a:pt x="0" y="17"/>
                    </a:lnTo>
                    <a:lnTo>
                      <a:pt x="4" y="28"/>
                    </a:lnTo>
                    <a:lnTo>
                      <a:pt x="1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8" name="Freeform 728"/>
              <p:cNvSpPr/>
              <p:nvPr/>
            </p:nvSpPr>
            <p:spPr bwMode="auto">
              <a:xfrm>
                <a:off x="7573960" y="3489333"/>
                <a:ext cx="60325" cy="80963"/>
              </a:xfrm>
              <a:custGeom>
                <a:avLst/>
                <a:gdLst>
                  <a:gd name="T0" fmla="*/ 0 w 30"/>
                  <a:gd name="T1" fmla="*/ 48578 h 40"/>
                  <a:gd name="T2" fmla="*/ 20108 w 30"/>
                  <a:gd name="T3" fmla="*/ 72867 h 40"/>
                  <a:gd name="T4" fmla="*/ 40217 w 30"/>
                  <a:gd name="T5" fmla="*/ 48578 h 40"/>
                  <a:gd name="T6" fmla="*/ 48260 w 30"/>
                  <a:gd name="T7" fmla="*/ 74891 h 40"/>
                  <a:gd name="T8" fmla="*/ 28152 w 30"/>
                  <a:gd name="T9" fmla="*/ 103228 h 40"/>
                  <a:gd name="T10" fmla="*/ 26141 w 30"/>
                  <a:gd name="T11" fmla="*/ 151806 h 40"/>
                  <a:gd name="T12" fmla="*/ 32173 w 30"/>
                  <a:gd name="T13" fmla="*/ 155854 h 40"/>
                  <a:gd name="T14" fmla="*/ 46249 w 30"/>
                  <a:gd name="T15" fmla="*/ 133589 h 40"/>
                  <a:gd name="T16" fmla="*/ 50271 w 30"/>
                  <a:gd name="T17" fmla="*/ 139661 h 40"/>
                  <a:gd name="T18" fmla="*/ 50271 w 30"/>
                  <a:gd name="T19" fmla="*/ 167998 h 40"/>
                  <a:gd name="T20" fmla="*/ 86466 w 30"/>
                  <a:gd name="T21" fmla="*/ 155854 h 40"/>
                  <a:gd name="T22" fmla="*/ 88477 w 30"/>
                  <a:gd name="T23" fmla="*/ 105252 h 40"/>
                  <a:gd name="T24" fmla="*/ 122661 w 30"/>
                  <a:gd name="T25" fmla="*/ 72867 h 40"/>
                  <a:gd name="T26" fmla="*/ 104563 w 30"/>
                  <a:gd name="T27" fmla="*/ 36433 h 40"/>
                  <a:gd name="T28" fmla="*/ 94509 w 30"/>
                  <a:gd name="T29" fmla="*/ 20241 h 40"/>
                  <a:gd name="T30" fmla="*/ 50271 w 30"/>
                  <a:gd name="T31" fmla="*/ 0 h 40"/>
                  <a:gd name="T32" fmla="*/ 28152 w 30"/>
                  <a:gd name="T33" fmla="*/ 16193 h 40"/>
                  <a:gd name="T34" fmla="*/ 0 w 30"/>
                  <a:gd name="T35" fmla="*/ 28337 h 40"/>
                  <a:gd name="T36" fmla="*/ 0 w 30"/>
                  <a:gd name="T37" fmla="*/ 48578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40">
                    <a:moveTo>
                      <a:pt x="0" y="12"/>
                    </a:moveTo>
                    <a:cubicBezTo>
                      <a:pt x="5" y="17"/>
                      <a:pt x="5" y="17"/>
                      <a:pt x="5" y="17"/>
                    </a:cubicBezTo>
                    <a:cubicBezTo>
                      <a:pt x="10" y="12"/>
                      <a:pt x="10" y="12"/>
                      <a:pt x="10" y="12"/>
                    </a:cubicBezTo>
                    <a:cubicBezTo>
                      <a:pt x="10" y="12"/>
                      <a:pt x="12" y="13"/>
                      <a:pt x="12" y="18"/>
                    </a:cubicBezTo>
                    <a:cubicBezTo>
                      <a:pt x="12" y="24"/>
                      <a:pt x="7" y="24"/>
                      <a:pt x="7" y="24"/>
                    </a:cubicBezTo>
                    <a:cubicBezTo>
                      <a:pt x="6" y="36"/>
                      <a:pt x="6" y="36"/>
                      <a:pt x="6" y="36"/>
                    </a:cubicBezTo>
                    <a:cubicBezTo>
                      <a:pt x="8" y="37"/>
                      <a:pt x="8" y="37"/>
                      <a:pt x="8" y="37"/>
                    </a:cubicBezTo>
                    <a:cubicBezTo>
                      <a:pt x="11" y="32"/>
                      <a:pt x="11" y="32"/>
                      <a:pt x="11" y="32"/>
                    </a:cubicBezTo>
                    <a:cubicBezTo>
                      <a:pt x="13" y="33"/>
                      <a:pt x="13" y="33"/>
                      <a:pt x="13" y="33"/>
                    </a:cubicBezTo>
                    <a:cubicBezTo>
                      <a:pt x="13" y="40"/>
                      <a:pt x="13" y="40"/>
                      <a:pt x="13" y="40"/>
                    </a:cubicBezTo>
                    <a:cubicBezTo>
                      <a:pt x="21" y="37"/>
                      <a:pt x="21" y="37"/>
                      <a:pt x="21" y="37"/>
                    </a:cubicBezTo>
                    <a:cubicBezTo>
                      <a:pt x="22" y="25"/>
                      <a:pt x="22" y="25"/>
                      <a:pt x="22" y="25"/>
                    </a:cubicBezTo>
                    <a:cubicBezTo>
                      <a:pt x="30" y="17"/>
                      <a:pt x="30" y="17"/>
                      <a:pt x="30" y="17"/>
                    </a:cubicBezTo>
                    <a:cubicBezTo>
                      <a:pt x="25" y="9"/>
                      <a:pt x="25" y="9"/>
                      <a:pt x="25" y="9"/>
                    </a:cubicBezTo>
                    <a:cubicBezTo>
                      <a:pt x="23" y="5"/>
                      <a:pt x="23" y="5"/>
                      <a:pt x="23" y="5"/>
                    </a:cubicBezTo>
                    <a:cubicBezTo>
                      <a:pt x="13" y="0"/>
                      <a:pt x="13" y="0"/>
                      <a:pt x="13" y="0"/>
                    </a:cubicBezTo>
                    <a:cubicBezTo>
                      <a:pt x="7" y="4"/>
                      <a:pt x="7" y="4"/>
                      <a:pt x="7" y="4"/>
                    </a:cubicBezTo>
                    <a:cubicBezTo>
                      <a:pt x="0" y="7"/>
                      <a:pt x="0" y="7"/>
                      <a:pt x="0" y="7"/>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19" name="Freeform 729"/>
              <p:cNvSpPr/>
              <p:nvPr/>
            </p:nvSpPr>
            <p:spPr bwMode="auto">
              <a:xfrm>
                <a:off x="7966071" y="3151195"/>
                <a:ext cx="23813" cy="20638"/>
              </a:xfrm>
              <a:custGeom>
                <a:avLst/>
                <a:gdLst>
                  <a:gd name="T0" fmla="*/ 0 w 15"/>
                  <a:gd name="T1" fmla="*/ 17463 h 13"/>
                  <a:gd name="T2" fmla="*/ 3175 w 15"/>
                  <a:gd name="T3" fmla="*/ 20638 h 13"/>
                  <a:gd name="T4" fmla="*/ 15875 w 15"/>
                  <a:gd name="T5" fmla="*/ 9525 h 13"/>
                  <a:gd name="T6" fmla="*/ 20638 w 15"/>
                  <a:gd name="T7" fmla="*/ 9525 h 13"/>
                  <a:gd name="T8" fmla="*/ 23813 w 15"/>
                  <a:gd name="T9" fmla="*/ 7938 h 13"/>
                  <a:gd name="T10" fmla="*/ 23813 w 15"/>
                  <a:gd name="T11" fmla="*/ 0 h 13"/>
                  <a:gd name="T12" fmla="*/ 14288 w 15"/>
                  <a:gd name="T13" fmla="*/ 0 h 13"/>
                  <a:gd name="T14" fmla="*/ 0 w 15"/>
                  <a:gd name="T15" fmla="*/ 1746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3">
                    <a:moveTo>
                      <a:pt x="0" y="11"/>
                    </a:moveTo>
                    <a:lnTo>
                      <a:pt x="2" y="13"/>
                    </a:lnTo>
                    <a:lnTo>
                      <a:pt x="10" y="6"/>
                    </a:lnTo>
                    <a:lnTo>
                      <a:pt x="13" y="6"/>
                    </a:lnTo>
                    <a:lnTo>
                      <a:pt x="15" y="5"/>
                    </a:lnTo>
                    <a:lnTo>
                      <a:pt x="15" y="0"/>
                    </a:lnTo>
                    <a:lnTo>
                      <a:pt x="9"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0" name="Freeform 730"/>
              <p:cNvSpPr/>
              <p:nvPr/>
            </p:nvSpPr>
            <p:spPr bwMode="auto">
              <a:xfrm>
                <a:off x="7996234" y="3116270"/>
                <a:ext cx="52388" cy="41275"/>
              </a:xfrm>
              <a:custGeom>
                <a:avLst/>
                <a:gdLst>
                  <a:gd name="T0" fmla="*/ 26988 w 33"/>
                  <a:gd name="T1" fmla="*/ 11113 h 26"/>
                  <a:gd name="T2" fmla="*/ 23813 w 33"/>
                  <a:gd name="T3" fmla="*/ 6350 h 26"/>
                  <a:gd name="T4" fmla="*/ 3175 w 33"/>
                  <a:gd name="T5" fmla="*/ 30163 h 26"/>
                  <a:gd name="T6" fmla="*/ 0 w 33"/>
                  <a:gd name="T7" fmla="*/ 41275 h 26"/>
                  <a:gd name="T8" fmla="*/ 6350 w 33"/>
                  <a:gd name="T9" fmla="*/ 41275 h 26"/>
                  <a:gd name="T10" fmla="*/ 17463 w 33"/>
                  <a:gd name="T11" fmla="*/ 23813 h 26"/>
                  <a:gd name="T12" fmla="*/ 38100 w 33"/>
                  <a:gd name="T13" fmla="*/ 14288 h 26"/>
                  <a:gd name="T14" fmla="*/ 52388 w 33"/>
                  <a:gd name="T15" fmla="*/ 0 h 26"/>
                  <a:gd name="T16" fmla="*/ 34925 w 33"/>
                  <a:gd name="T17" fmla="*/ 1588 h 26"/>
                  <a:gd name="T18" fmla="*/ 26988 w 33"/>
                  <a:gd name="T19" fmla="*/ 1111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6">
                    <a:moveTo>
                      <a:pt x="17" y="7"/>
                    </a:moveTo>
                    <a:lnTo>
                      <a:pt x="15" y="4"/>
                    </a:lnTo>
                    <a:lnTo>
                      <a:pt x="2" y="19"/>
                    </a:lnTo>
                    <a:lnTo>
                      <a:pt x="0" y="26"/>
                    </a:lnTo>
                    <a:lnTo>
                      <a:pt x="4" y="26"/>
                    </a:lnTo>
                    <a:lnTo>
                      <a:pt x="11" y="15"/>
                    </a:lnTo>
                    <a:lnTo>
                      <a:pt x="24" y="9"/>
                    </a:lnTo>
                    <a:lnTo>
                      <a:pt x="33" y="0"/>
                    </a:lnTo>
                    <a:lnTo>
                      <a:pt x="22" y="1"/>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1" name="Freeform 731"/>
              <p:cNvSpPr/>
              <p:nvPr/>
            </p:nvSpPr>
            <p:spPr bwMode="auto">
              <a:xfrm>
                <a:off x="7988297" y="3173421"/>
                <a:ext cx="9525" cy="6350"/>
              </a:xfrm>
              <a:custGeom>
                <a:avLst/>
                <a:gdLst>
                  <a:gd name="T0" fmla="*/ 0 w 6"/>
                  <a:gd name="T1" fmla="*/ 3175 h 4"/>
                  <a:gd name="T2" fmla="*/ 6350 w 6"/>
                  <a:gd name="T3" fmla="*/ 6350 h 4"/>
                  <a:gd name="T4" fmla="*/ 9525 w 6"/>
                  <a:gd name="T5" fmla="*/ 0 h 4"/>
                  <a:gd name="T6" fmla="*/ 1588 w 6"/>
                  <a:gd name="T7" fmla="*/ 0 h 4"/>
                  <a:gd name="T8" fmla="*/ 0 w 6"/>
                  <a:gd name="T9" fmla="*/ 317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2"/>
                    </a:moveTo>
                    <a:lnTo>
                      <a:pt x="4" y="4"/>
                    </a:lnTo>
                    <a:lnTo>
                      <a:pt x="6" y="0"/>
                    </a:lnTo>
                    <a:lnTo>
                      <a:pt x="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2" name="Freeform 732"/>
              <p:cNvSpPr/>
              <p:nvPr/>
            </p:nvSpPr>
            <p:spPr bwMode="auto">
              <a:xfrm>
                <a:off x="8058146" y="3092457"/>
                <a:ext cx="31750" cy="20638"/>
              </a:xfrm>
              <a:custGeom>
                <a:avLst/>
                <a:gdLst>
                  <a:gd name="T0" fmla="*/ 0 w 20"/>
                  <a:gd name="T1" fmla="*/ 17463 h 13"/>
                  <a:gd name="T2" fmla="*/ 4763 w 20"/>
                  <a:gd name="T3" fmla="*/ 20638 h 13"/>
                  <a:gd name="T4" fmla="*/ 12700 w 20"/>
                  <a:gd name="T5" fmla="*/ 17463 h 13"/>
                  <a:gd name="T6" fmla="*/ 31750 w 20"/>
                  <a:gd name="T7" fmla="*/ 3175 h 13"/>
                  <a:gd name="T8" fmla="*/ 31750 w 20"/>
                  <a:gd name="T9" fmla="*/ 0 h 13"/>
                  <a:gd name="T10" fmla="*/ 19050 w 20"/>
                  <a:gd name="T11" fmla="*/ 0 h 13"/>
                  <a:gd name="T12" fmla="*/ 0 w 20"/>
                  <a:gd name="T13" fmla="*/ 1746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3">
                    <a:moveTo>
                      <a:pt x="0" y="11"/>
                    </a:moveTo>
                    <a:lnTo>
                      <a:pt x="3" y="13"/>
                    </a:lnTo>
                    <a:lnTo>
                      <a:pt x="8" y="11"/>
                    </a:lnTo>
                    <a:lnTo>
                      <a:pt x="20" y="2"/>
                    </a:lnTo>
                    <a:lnTo>
                      <a:pt x="20" y="0"/>
                    </a:lnTo>
                    <a:lnTo>
                      <a:pt x="12"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3" name="Freeform 733"/>
              <p:cNvSpPr/>
              <p:nvPr/>
            </p:nvSpPr>
            <p:spPr bwMode="auto">
              <a:xfrm>
                <a:off x="8113709" y="3057532"/>
                <a:ext cx="17463" cy="15875"/>
              </a:xfrm>
              <a:custGeom>
                <a:avLst/>
                <a:gdLst>
                  <a:gd name="T0" fmla="*/ 17463 w 11"/>
                  <a:gd name="T1" fmla="*/ 6350 h 10"/>
                  <a:gd name="T2" fmla="*/ 17463 w 11"/>
                  <a:gd name="T3" fmla="*/ 0 h 10"/>
                  <a:gd name="T4" fmla="*/ 12700 w 11"/>
                  <a:gd name="T5" fmla="*/ 0 h 10"/>
                  <a:gd name="T6" fmla="*/ 0 w 11"/>
                  <a:gd name="T7" fmla="*/ 11113 h 10"/>
                  <a:gd name="T8" fmla="*/ 0 w 11"/>
                  <a:gd name="T9" fmla="*/ 15875 h 10"/>
                  <a:gd name="T10" fmla="*/ 7938 w 11"/>
                  <a:gd name="T11" fmla="*/ 15875 h 10"/>
                  <a:gd name="T12" fmla="*/ 17463 w 11"/>
                  <a:gd name="T13" fmla="*/ 635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11" y="4"/>
                    </a:moveTo>
                    <a:lnTo>
                      <a:pt x="11" y="0"/>
                    </a:lnTo>
                    <a:lnTo>
                      <a:pt x="8" y="0"/>
                    </a:lnTo>
                    <a:lnTo>
                      <a:pt x="0" y="7"/>
                    </a:lnTo>
                    <a:lnTo>
                      <a:pt x="0" y="10"/>
                    </a:lnTo>
                    <a:lnTo>
                      <a:pt x="5" y="10"/>
                    </a:lnTo>
                    <a:lnTo>
                      <a:pt x="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4" name="Freeform 734"/>
              <p:cNvSpPr/>
              <p:nvPr/>
            </p:nvSpPr>
            <p:spPr bwMode="auto">
              <a:xfrm>
                <a:off x="8197847" y="2930531"/>
                <a:ext cx="25400" cy="22225"/>
              </a:xfrm>
              <a:custGeom>
                <a:avLst/>
                <a:gdLst>
                  <a:gd name="T0" fmla="*/ 25400 w 16"/>
                  <a:gd name="T1" fmla="*/ 0 h 14"/>
                  <a:gd name="T2" fmla="*/ 20638 w 16"/>
                  <a:gd name="T3" fmla="*/ 0 h 14"/>
                  <a:gd name="T4" fmla="*/ 11113 w 16"/>
                  <a:gd name="T5" fmla="*/ 7938 h 14"/>
                  <a:gd name="T6" fmla="*/ 0 w 16"/>
                  <a:gd name="T7" fmla="*/ 14288 h 14"/>
                  <a:gd name="T8" fmla="*/ 4763 w 16"/>
                  <a:gd name="T9" fmla="*/ 22225 h 14"/>
                  <a:gd name="T10" fmla="*/ 20638 w 16"/>
                  <a:gd name="T11" fmla="*/ 15875 h 14"/>
                  <a:gd name="T12" fmla="*/ 25400 w 1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4">
                    <a:moveTo>
                      <a:pt x="16" y="0"/>
                    </a:moveTo>
                    <a:lnTo>
                      <a:pt x="13" y="0"/>
                    </a:lnTo>
                    <a:lnTo>
                      <a:pt x="7" y="5"/>
                    </a:lnTo>
                    <a:lnTo>
                      <a:pt x="0" y="9"/>
                    </a:lnTo>
                    <a:lnTo>
                      <a:pt x="3" y="14"/>
                    </a:lnTo>
                    <a:lnTo>
                      <a:pt x="13" y="1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5" name="Freeform 735"/>
              <p:cNvSpPr/>
              <p:nvPr/>
            </p:nvSpPr>
            <p:spPr bwMode="auto">
              <a:xfrm>
                <a:off x="8183558" y="2967045"/>
                <a:ext cx="12700" cy="14288"/>
              </a:xfrm>
              <a:custGeom>
                <a:avLst/>
                <a:gdLst>
                  <a:gd name="T0" fmla="*/ 3175 w 8"/>
                  <a:gd name="T1" fmla="*/ 0 h 9"/>
                  <a:gd name="T2" fmla="*/ 0 w 8"/>
                  <a:gd name="T3" fmla="*/ 14288 h 9"/>
                  <a:gd name="T4" fmla="*/ 6350 w 8"/>
                  <a:gd name="T5" fmla="*/ 14288 h 9"/>
                  <a:gd name="T6" fmla="*/ 12700 w 8"/>
                  <a:gd name="T7" fmla="*/ 6350 h 9"/>
                  <a:gd name="T8" fmla="*/ 11113 w 8"/>
                  <a:gd name="T9" fmla="*/ 0 h 9"/>
                  <a:gd name="T10" fmla="*/ 3175 w 8"/>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9">
                    <a:moveTo>
                      <a:pt x="2" y="0"/>
                    </a:moveTo>
                    <a:lnTo>
                      <a:pt x="0" y="9"/>
                    </a:lnTo>
                    <a:lnTo>
                      <a:pt x="4" y="9"/>
                    </a:lnTo>
                    <a:lnTo>
                      <a:pt x="8" y="4"/>
                    </a:lnTo>
                    <a:lnTo>
                      <a:pt x="7"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6" name="Freeform 736"/>
              <p:cNvSpPr/>
              <p:nvPr/>
            </p:nvSpPr>
            <p:spPr bwMode="auto">
              <a:xfrm>
                <a:off x="8170859" y="2990857"/>
                <a:ext cx="11113" cy="9525"/>
              </a:xfrm>
              <a:custGeom>
                <a:avLst/>
                <a:gdLst>
                  <a:gd name="T0" fmla="*/ 11113 w 7"/>
                  <a:gd name="T1" fmla="*/ 0 h 6"/>
                  <a:gd name="T2" fmla="*/ 4763 w 7"/>
                  <a:gd name="T3" fmla="*/ 0 h 6"/>
                  <a:gd name="T4" fmla="*/ 0 w 7"/>
                  <a:gd name="T5" fmla="*/ 4763 h 6"/>
                  <a:gd name="T6" fmla="*/ 0 w 7"/>
                  <a:gd name="T7" fmla="*/ 9525 h 6"/>
                  <a:gd name="T8" fmla="*/ 4763 w 7"/>
                  <a:gd name="T9" fmla="*/ 9525 h 6"/>
                  <a:gd name="T10" fmla="*/ 11113 w 7"/>
                  <a:gd name="T11" fmla="*/ 4763 h 6"/>
                  <a:gd name="T12" fmla="*/ 11113 w 7"/>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7" y="0"/>
                    </a:moveTo>
                    <a:lnTo>
                      <a:pt x="3" y="0"/>
                    </a:lnTo>
                    <a:lnTo>
                      <a:pt x="0" y="3"/>
                    </a:lnTo>
                    <a:lnTo>
                      <a:pt x="0" y="6"/>
                    </a:lnTo>
                    <a:lnTo>
                      <a:pt x="3" y="6"/>
                    </a:lnTo>
                    <a:lnTo>
                      <a:pt x="7"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7" name="Freeform 737"/>
              <p:cNvSpPr/>
              <p:nvPr/>
            </p:nvSpPr>
            <p:spPr bwMode="auto">
              <a:xfrm>
                <a:off x="8151810" y="3014670"/>
                <a:ext cx="6350" cy="11113"/>
              </a:xfrm>
              <a:custGeom>
                <a:avLst/>
                <a:gdLst>
                  <a:gd name="T0" fmla="*/ 6350 w 4"/>
                  <a:gd name="T1" fmla="*/ 6350 h 7"/>
                  <a:gd name="T2" fmla="*/ 6350 w 4"/>
                  <a:gd name="T3" fmla="*/ 0 h 7"/>
                  <a:gd name="T4" fmla="*/ 0 w 4"/>
                  <a:gd name="T5" fmla="*/ 4763 h 7"/>
                  <a:gd name="T6" fmla="*/ 0 w 4"/>
                  <a:gd name="T7" fmla="*/ 7938 h 7"/>
                  <a:gd name="T8" fmla="*/ 1588 w 4"/>
                  <a:gd name="T9" fmla="*/ 11113 h 7"/>
                  <a:gd name="T10" fmla="*/ 6350 w 4"/>
                  <a:gd name="T11" fmla="*/ 635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4" y="4"/>
                    </a:moveTo>
                    <a:lnTo>
                      <a:pt x="4" y="0"/>
                    </a:lnTo>
                    <a:lnTo>
                      <a:pt x="0" y="3"/>
                    </a:lnTo>
                    <a:lnTo>
                      <a:pt x="0" y="5"/>
                    </a:lnTo>
                    <a:lnTo>
                      <a:pt x="1" y="7"/>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8" name="Freeform 738"/>
              <p:cNvSpPr/>
              <p:nvPr/>
            </p:nvSpPr>
            <p:spPr bwMode="auto">
              <a:xfrm>
                <a:off x="7343772" y="3732221"/>
                <a:ext cx="36513" cy="79375"/>
              </a:xfrm>
              <a:custGeom>
                <a:avLst/>
                <a:gdLst>
                  <a:gd name="T0" fmla="*/ 17463 w 23"/>
                  <a:gd name="T1" fmla="*/ 77788 h 50"/>
                  <a:gd name="T2" fmla="*/ 25400 w 23"/>
                  <a:gd name="T3" fmla="*/ 50800 h 50"/>
                  <a:gd name="T4" fmla="*/ 36513 w 23"/>
                  <a:gd name="T5" fmla="*/ 36513 h 50"/>
                  <a:gd name="T6" fmla="*/ 36513 w 23"/>
                  <a:gd name="T7" fmla="*/ 4763 h 50"/>
                  <a:gd name="T8" fmla="*/ 23813 w 23"/>
                  <a:gd name="T9" fmla="*/ 0 h 50"/>
                  <a:gd name="T10" fmla="*/ 17463 w 23"/>
                  <a:gd name="T11" fmla="*/ 4763 h 50"/>
                  <a:gd name="T12" fmla="*/ 17463 w 23"/>
                  <a:gd name="T13" fmla="*/ 15875 h 50"/>
                  <a:gd name="T14" fmla="*/ 0 w 23"/>
                  <a:gd name="T15" fmla="*/ 41275 h 50"/>
                  <a:gd name="T16" fmla="*/ 0 w 23"/>
                  <a:gd name="T17" fmla="*/ 66675 h 50"/>
                  <a:gd name="T18" fmla="*/ 9525 w 23"/>
                  <a:gd name="T19" fmla="*/ 79375 h 50"/>
                  <a:gd name="T20" fmla="*/ 17463 w 23"/>
                  <a:gd name="T21" fmla="*/ 77788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50">
                    <a:moveTo>
                      <a:pt x="11" y="49"/>
                    </a:moveTo>
                    <a:lnTo>
                      <a:pt x="16" y="32"/>
                    </a:lnTo>
                    <a:lnTo>
                      <a:pt x="23" y="23"/>
                    </a:lnTo>
                    <a:lnTo>
                      <a:pt x="23" y="3"/>
                    </a:lnTo>
                    <a:lnTo>
                      <a:pt x="15" y="0"/>
                    </a:lnTo>
                    <a:lnTo>
                      <a:pt x="11" y="3"/>
                    </a:lnTo>
                    <a:lnTo>
                      <a:pt x="11" y="10"/>
                    </a:lnTo>
                    <a:lnTo>
                      <a:pt x="0" y="26"/>
                    </a:lnTo>
                    <a:lnTo>
                      <a:pt x="0" y="42"/>
                    </a:lnTo>
                    <a:lnTo>
                      <a:pt x="6" y="50"/>
                    </a:lnTo>
                    <a:lnTo>
                      <a:pt x="11"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29" name="Freeform 739"/>
              <p:cNvSpPr/>
              <p:nvPr/>
            </p:nvSpPr>
            <p:spPr bwMode="auto">
              <a:xfrm>
                <a:off x="7556497" y="3643321"/>
                <a:ext cx="19050" cy="9525"/>
              </a:xfrm>
              <a:custGeom>
                <a:avLst/>
                <a:gdLst>
                  <a:gd name="T0" fmla="*/ 0 w 12"/>
                  <a:gd name="T1" fmla="*/ 9525 h 6"/>
                  <a:gd name="T2" fmla="*/ 12700 w 12"/>
                  <a:gd name="T3" fmla="*/ 9525 h 6"/>
                  <a:gd name="T4" fmla="*/ 19050 w 12"/>
                  <a:gd name="T5" fmla="*/ 1588 h 6"/>
                  <a:gd name="T6" fmla="*/ 19050 w 12"/>
                  <a:gd name="T7" fmla="*/ 0 h 6"/>
                  <a:gd name="T8" fmla="*/ 7938 w 12"/>
                  <a:gd name="T9" fmla="*/ 0 h 6"/>
                  <a:gd name="T10" fmla="*/ 0 w 12"/>
                  <a:gd name="T11" fmla="*/ 6350 h 6"/>
                  <a:gd name="T12" fmla="*/ 0 w 12"/>
                  <a:gd name="T13" fmla="*/ 952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0" y="6"/>
                    </a:moveTo>
                    <a:lnTo>
                      <a:pt x="8" y="6"/>
                    </a:lnTo>
                    <a:lnTo>
                      <a:pt x="12" y="1"/>
                    </a:lnTo>
                    <a:lnTo>
                      <a:pt x="12" y="0"/>
                    </a:lnTo>
                    <a:lnTo>
                      <a:pt x="5" y="0"/>
                    </a:lnTo>
                    <a:lnTo>
                      <a:pt x="0" y="4"/>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0" name="Freeform 740"/>
              <p:cNvSpPr/>
              <p:nvPr/>
            </p:nvSpPr>
            <p:spPr bwMode="auto">
              <a:xfrm>
                <a:off x="7553322" y="3662371"/>
                <a:ext cx="9525" cy="4763"/>
              </a:xfrm>
              <a:custGeom>
                <a:avLst/>
                <a:gdLst>
                  <a:gd name="T0" fmla="*/ 0 w 6"/>
                  <a:gd name="T1" fmla="*/ 3175 h 3"/>
                  <a:gd name="T2" fmla="*/ 3175 w 6"/>
                  <a:gd name="T3" fmla="*/ 4763 h 3"/>
                  <a:gd name="T4" fmla="*/ 9525 w 6"/>
                  <a:gd name="T5" fmla="*/ 3175 h 3"/>
                  <a:gd name="T6" fmla="*/ 7938 w 6"/>
                  <a:gd name="T7" fmla="*/ 0 h 3"/>
                  <a:gd name="T8" fmla="*/ 3175 w 6"/>
                  <a:gd name="T9" fmla="*/ 0 h 3"/>
                  <a:gd name="T10" fmla="*/ 0 w 6"/>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0" y="2"/>
                    </a:moveTo>
                    <a:lnTo>
                      <a:pt x="2" y="3"/>
                    </a:lnTo>
                    <a:lnTo>
                      <a:pt x="6" y="2"/>
                    </a:lnTo>
                    <a:lnTo>
                      <a:pt x="5" y="0"/>
                    </a:ln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1" name="Freeform 741"/>
              <p:cNvSpPr/>
              <p:nvPr/>
            </p:nvSpPr>
            <p:spPr bwMode="auto">
              <a:xfrm>
                <a:off x="7524747" y="3689358"/>
                <a:ext cx="15875" cy="19050"/>
              </a:xfrm>
              <a:custGeom>
                <a:avLst/>
                <a:gdLst>
                  <a:gd name="T0" fmla="*/ 3175 w 10"/>
                  <a:gd name="T1" fmla="*/ 7938 h 12"/>
                  <a:gd name="T2" fmla="*/ 0 w 10"/>
                  <a:gd name="T3" fmla="*/ 11113 h 12"/>
                  <a:gd name="T4" fmla="*/ 1588 w 10"/>
                  <a:gd name="T5" fmla="*/ 19050 h 12"/>
                  <a:gd name="T6" fmla="*/ 12700 w 10"/>
                  <a:gd name="T7" fmla="*/ 7938 h 12"/>
                  <a:gd name="T8" fmla="*/ 15875 w 10"/>
                  <a:gd name="T9" fmla="*/ 3175 h 12"/>
                  <a:gd name="T10" fmla="*/ 7938 w 10"/>
                  <a:gd name="T11" fmla="*/ 0 h 12"/>
                  <a:gd name="T12" fmla="*/ 3175 w 10"/>
                  <a:gd name="T13" fmla="*/ 793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2">
                    <a:moveTo>
                      <a:pt x="2" y="5"/>
                    </a:moveTo>
                    <a:lnTo>
                      <a:pt x="0" y="7"/>
                    </a:lnTo>
                    <a:lnTo>
                      <a:pt x="1" y="12"/>
                    </a:lnTo>
                    <a:lnTo>
                      <a:pt x="8" y="5"/>
                    </a:lnTo>
                    <a:lnTo>
                      <a:pt x="10" y="2"/>
                    </a:lnTo>
                    <a:lnTo>
                      <a:pt x="5" y="0"/>
                    </a:lnTo>
                    <a:lnTo>
                      <a:pt x="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2" name="Freeform 742"/>
              <p:cNvSpPr/>
              <p:nvPr/>
            </p:nvSpPr>
            <p:spPr bwMode="auto">
              <a:xfrm>
                <a:off x="7459659" y="3736984"/>
                <a:ext cx="12700" cy="7938"/>
              </a:xfrm>
              <a:custGeom>
                <a:avLst/>
                <a:gdLst>
                  <a:gd name="T0" fmla="*/ 11113 w 8"/>
                  <a:gd name="T1" fmla="*/ 0 h 5"/>
                  <a:gd name="T2" fmla="*/ 4763 w 8"/>
                  <a:gd name="T3" fmla="*/ 0 h 5"/>
                  <a:gd name="T4" fmla="*/ 0 w 8"/>
                  <a:gd name="T5" fmla="*/ 3175 h 5"/>
                  <a:gd name="T6" fmla="*/ 6350 w 8"/>
                  <a:gd name="T7" fmla="*/ 7938 h 5"/>
                  <a:gd name="T8" fmla="*/ 12700 w 8"/>
                  <a:gd name="T9" fmla="*/ 3175 h 5"/>
                  <a:gd name="T10" fmla="*/ 11113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7" y="0"/>
                    </a:moveTo>
                    <a:lnTo>
                      <a:pt x="3" y="0"/>
                    </a:lnTo>
                    <a:lnTo>
                      <a:pt x="0" y="2"/>
                    </a:lnTo>
                    <a:lnTo>
                      <a:pt x="4" y="5"/>
                    </a:lnTo>
                    <a:lnTo>
                      <a:pt x="8"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3" name="Freeform 743"/>
              <p:cNvSpPr/>
              <p:nvPr/>
            </p:nvSpPr>
            <p:spPr bwMode="auto">
              <a:xfrm>
                <a:off x="7439022" y="3743334"/>
                <a:ext cx="6350" cy="11113"/>
              </a:xfrm>
              <a:custGeom>
                <a:avLst/>
                <a:gdLst>
                  <a:gd name="T0" fmla="*/ 6350 w 4"/>
                  <a:gd name="T1" fmla="*/ 3175 h 7"/>
                  <a:gd name="T2" fmla="*/ 4763 w 4"/>
                  <a:gd name="T3" fmla="*/ 0 h 7"/>
                  <a:gd name="T4" fmla="*/ 0 w 4"/>
                  <a:gd name="T5" fmla="*/ 4763 h 7"/>
                  <a:gd name="T6" fmla="*/ 3175 w 4"/>
                  <a:gd name="T7" fmla="*/ 11113 h 7"/>
                  <a:gd name="T8" fmla="*/ 6350 w 4"/>
                  <a:gd name="T9" fmla="*/ 11113 h 7"/>
                  <a:gd name="T10" fmla="*/ 6350 w 4"/>
                  <a:gd name="T11" fmla="*/ 3175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4" y="2"/>
                    </a:moveTo>
                    <a:lnTo>
                      <a:pt x="3" y="0"/>
                    </a:lnTo>
                    <a:lnTo>
                      <a:pt x="0" y="3"/>
                    </a:lnTo>
                    <a:lnTo>
                      <a:pt x="2" y="7"/>
                    </a:lnTo>
                    <a:lnTo>
                      <a:pt x="4" y="7"/>
                    </a:ln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4" name="Freeform 744"/>
              <p:cNvSpPr/>
              <p:nvPr/>
            </p:nvSpPr>
            <p:spPr bwMode="auto">
              <a:xfrm>
                <a:off x="7423148" y="3752858"/>
                <a:ext cx="12700" cy="3175"/>
              </a:xfrm>
              <a:custGeom>
                <a:avLst/>
                <a:gdLst>
                  <a:gd name="T0" fmla="*/ 12700 w 8"/>
                  <a:gd name="T1" fmla="*/ 1588 h 2"/>
                  <a:gd name="T2" fmla="*/ 4763 w 8"/>
                  <a:gd name="T3" fmla="*/ 0 h 2"/>
                  <a:gd name="T4" fmla="*/ 0 w 8"/>
                  <a:gd name="T5" fmla="*/ 1588 h 2"/>
                  <a:gd name="T6" fmla="*/ 4763 w 8"/>
                  <a:gd name="T7" fmla="*/ 3175 h 2"/>
                  <a:gd name="T8" fmla="*/ 12700 w 8"/>
                  <a:gd name="T9" fmla="*/ 3175 h 2"/>
                  <a:gd name="T10" fmla="*/ 12700 w 8"/>
                  <a:gd name="T11" fmla="*/ 158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2">
                    <a:moveTo>
                      <a:pt x="8" y="1"/>
                    </a:moveTo>
                    <a:lnTo>
                      <a:pt x="3" y="0"/>
                    </a:lnTo>
                    <a:lnTo>
                      <a:pt x="0" y="1"/>
                    </a:lnTo>
                    <a:lnTo>
                      <a:pt x="3" y="2"/>
                    </a:lnTo>
                    <a:lnTo>
                      <a:pt x="8" y="2"/>
                    </a:lnTo>
                    <a:lnTo>
                      <a:pt x="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5" name="Freeform 745"/>
              <p:cNvSpPr/>
              <p:nvPr/>
            </p:nvSpPr>
            <p:spPr bwMode="auto">
              <a:xfrm>
                <a:off x="7332659" y="3902084"/>
                <a:ext cx="68263" cy="128589"/>
              </a:xfrm>
              <a:custGeom>
                <a:avLst/>
                <a:gdLst>
                  <a:gd name="T0" fmla="*/ 3175 w 43"/>
                  <a:gd name="T1" fmla="*/ 58738 h 81"/>
                  <a:gd name="T2" fmla="*/ 0 w 43"/>
                  <a:gd name="T3" fmla="*/ 68263 h 81"/>
                  <a:gd name="T4" fmla="*/ 9525 w 43"/>
                  <a:gd name="T5" fmla="*/ 93663 h 81"/>
                  <a:gd name="T6" fmla="*/ 25400 w 43"/>
                  <a:gd name="T7" fmla="*/ 100013 h 81"/>
                  <a:gd name="T8" fmla="*/ 25400 w 43"/>
                  <a:gd name="T9" fmla="*/ 120650 h 81"/>
                  <a:gd name="T10" fmla="*/ 42863 w 43"/>
                  <a:gd name="T11" fmla="*/ 128588 h 81"/>
                  <a:gd name="T12" fmla="*/ 46038 w 43"/>
                  <a:gd name="T13" fmla="*/ 122238 h 81"/>
                  <a:gd name="T14" fmla="*/ 50800 w 43"/>
                  <a:gd name="T15" fmla="*/ 112713 h 81"/>
                  <a:gd name="T16" fmla="*/ 47625 w 43"/>
                  <a:gd name="T17" fmla="*/ 103188 h 81"/>
                  <a:gd name="T18" fmla="*/ 39688 w 43"/>
                  <a:gd name="T19" fmla="*/ 84138 h 81"/>
                  <a:gd name="T20" fmla="*/ 44450 w 43"/>
                  <a:gd name="T21" fmla="*/ 73025 h 81"/>
                  <a:gd name="T22" fmla="*/ 66675 w 43"/>
                  <a:gd name="T23" fmla="*/ 55563 h 81"/>
                  <a:gd name="T24" fmla="*/ 68263 w 43"/>
                  <a:gd name="T25" fmla="*/ 39688 h 81"/>
                  <a:gd name="T26" fmla="*/ 60325 w 43"/>
                  <a:gd name="T27" fmla="*/ 31750 h 81"/>
                  <a:gd name="T28" fmla="*/ 65088 w 43"/>
                  <a:gd name="T29" fmla="*/ 6350 h 81"/>
                  <a:gd name="T30" fmla="*/ 57150 w 43"/>
                  <a:gd name="T31" fmla="*/ 0 h 81"/>
                  <a:gd name="T32" fmla="*/ 42863 w 43"/>
                  <a:gd name="T33" fmla="*/ 11113 h 81"/>
                  <a:gd name="T34" fmla="*/ 31750 w 43"/>
                  <a:gd name="T35" fmla="*/ 4763 h 81"/>
                  <a:gd name="T36" fmla="*/ 23813 w 43"/>
                  <a:gd name="T37" fmla="*/ 6350 h 81"/>
                  <a:gd name="T38" fmla="*/ 23813 w 43"/>
                  <a:gd name="T39" fmla="*/ 14288 h 81"/>
                  <a:gd name="T40" fmla="*/ 17463 w 43"/>
                  <a:gd name="T41" fmla="*/ 22225 h 81"/>
                  <a:gd name="T42" fmla="*/ 11113 w 43"/>
                  <a:gd name="T43" fmla="*/ 57150 h 81"/>
                  <a:gd name="T44" fmla="*/ 3175 w 43"/>
                  <a:gd name="T45" fmla="*/ 58738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3" h="81">
                    <a:moveTo>
                      <a:pt x="2" y="37"/>
                    </a:moveTo>
                    <a:lnTo>
                      <a:pt x="0" y="43"/>
                    </a:lnTo>
                    <a:lnTo>
                      <a:pt x="6" y="59"/>
                    </a:lnTo>
                    <a:lnTo>
                      <a:pt x="16" y="63"/>
                    </a:lnTo>
                    <a:lnTo>
                      <a:pt x="16" y="76"/>
                    </a:lnTo>
                    <a:lnTo>
                      <a:pt x="27" y="81"/>
                    </a:lnTo>
                    <a:lnTo>
                      <a:pt x="29" y="77"/>
                    </a:lnTo>
                    <a:lnTo>
                      <a:pt x="32" y="71"/>
                    </a:lnTo>
                    <a:lnTo>
                      <a:pt x="30" y="65"/>
                    </a:lnTo>
                    <a:lnTo>
                      <a:pt x="25" y="53"/>
                    </a:lnTo>
                    <a:lnTo>
                      <a:pt x="28" y="46"/>
                    </a:lnTo>
                    <a:lnTo>
                      <a:pt x="42" y="35"/>
                    </a:lnTo>
                    <a:lnTo>
                      <a:pt x="43" y="25"/>
                    </a:lnTo>
                    <a:lnTo>
                      <a:pt x="38" y="20"/>
                    </a:lnTo>
                    <a:lnTo>
                      <a:pt x="41" y="4"/>
                    </a:lnTo>
                    <a:lnTo>
                      <a:pt x="36" y="0"/>
                    </a:lnTo>
                    <a:lnTo>
                      <a:pt x="27" y="7"/>
                    </a:lnTo>
                    <a:lnTo>
                      <a:pt x="20" y="3"/>
                    </a:lnTo>
                    <a:lnTo>
                      <a:pt x="15" y="4"/>
                    </a:lnTo>
                    <a:lnTo>
                      <a:pt x="15" y="9"/>
                    </a:lnTo>
                    <a:lnTo>
                      <a:pt x="11" y="14"/>
                    </a:lnTo>
                    <a:lnTo>
                      <a:pt x="7" y="36"/>
                    </a:lnTo>
                    <a:lnTo>
                      <a:pt x="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6" name="Freeform 746"/>
              <p:cNvSpPr/>
              <p:nvPr/>
            </p:nvSpPr>
            <p:spPr bwMode="auto">
              <a:xfrm>
                <a:off x="7343772" y="4030671"/>
                <a:ext cx="31750" cy="30163"/>
              </a:xfrm>
              <a:custGeom>
                <a:avLst/>
                <a:gdLst>
                  <a:gd name="T0" fmla="*/ 17463 w 20"/>
                  <a:gd name="T1" fmla="*/ 0 h 19"/>
                  <a:gd name="T2" fmla="*/ 4763 w 20"/>
                  <a:gd name="T3" fmla="*/ 0 h 19"/>
                  <a:gd name="T4" fmla="*/ 0 w 20"/>
                  <a:gd name="T5" fmla="*/ 3175 h 19"/>
                  <a:gd name="T6" fmla="*/ 12700 w 20"/>
                  <a:gd name="T7" fmla="*/ 11113 h 19"/>
                  <a:gd name="T8" fmla="*/ 17463 w 20"/>
                  <a:gd name="T9" fmla="*/ 28575 h 19"/>
                  <a:gd name="T10" fmla="*/ 26988 w 20"/>
                  <a:gd name="T11" fmla="*/ 30163 h 19"/>
                  <a:gd name="T12" fmla="*/ 31750 w 20"/>
                  <a:gd name="T13" fmla="*/ 23813 h 19"/>
                  <a:gd name="T14" fmla="*/ 28575 w 20"/>
                  <a:gd name="T15" fmla="*/ 11113 h 19"/>
                  <a:gd name="T16" fmla="*/ 17463 w 20"/>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9">
                    <a:moveTo>
                      <a:pt x="11" y="0"/>
                    </a:moveTo>
                    <a:lnTo>
                      <a:pt x="3" y="0"/>
                    </a:lnTo>
                    <a:lnTo>
                      <a:pt x="0" y="2"/>
                    </a:lnTo>
                    <a:lnTo>
                      <a:pt x="8" y="7"/>
                    </a:lnTo>
                    <a:lnTo>
                      <a:pt x="11" y="18"/>
                    </a:lnTo>
                    <a:lnTo>
                      <a:pt x="17" y="19"/>
                    </a:lnTo>
                    <a:lnTo>
                      <a:pt x="20" y="15"/>
                    </a:lnTo>
                    <a:lnTo>
                      <a:pt x="18" y="7"/>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7" name="Freeform 747"/>
              <p:cNvSpPr/>
              <p:nvPr/>
            </p:nvSpPr>
            <p:spPr bwMode="auto">
              <a:xfrm>
                <a:off x="7385047" y="4014797"/>
                <a:ext cx="57150" cy="38100"/>
              </a:xfrm>
              <a:custGeom>
                <a:avLst/>
                <a:gdLst>
                  <a:gd name="T0" fmla="*/ 28575 w 36"/>
                  <a:gd name="T1" fmla="*/ 7938 h 24"/>
                  <a:gd name="T2" fmla="*/ 20638 w 36"/>
                  <a:gd name="T3" fmla="*/ 0 h 24"/>
                  <a:gd name="T4" fmla="*/ 9525 w 36"/>
                  <a:gd name="T5" fmla="*/ 0 h 24"/>
                  <a:gd name="T6" fmla="*/ 0 w 36"/>
                  <a:gd name="T7" fmla="*/ 7938 h 24"/>
                  <a:gd name="T8" fmla="*/ 14288 w 36"/>
                  <a:gd name="T9" fmla="*/ 22225 h 24"/>
                  <a:gd name="T10" fmla="*/ 17463 w 36"/>
                  <a:gd name="T11" fmla="*/ 15875 h 24"/>
                  <a:gd name="T12" fmla="*/ 30163 w 36"/>
                  <a:gd name="T13" fmla="*/ 26988 h 24"/>
                  <a:gd name="T14" fmla="*/ 52388 w 36"/>
                  <a:gd name="T15" fmla="*/ 38100 h 24"/>
                  <a:gd name="T16" fmla="*/ 57150 w 36"/>
                  <a:gd name="T17" fmla="*/ 31750 h 24"/>
                  <a:gd name="T18" fmla="*/ 49213 w 36"/>
                  <a:gd name="T19" fmla="*/ 26988 h 24"/>
                  <a:gd name="T20" fmla="*/ 44450 w 36"/>
                  <a:gd name="T21" fmla="*/ 14288 h 24"/>
                  <a:gd name="T22" fmla="*/ 36513 w 36"/>
                  <a:gd name="T23" fmla="*/ 1588 h 24"/>
                  <a:gd name="T24" fmla="*/ 28575 w 36"/>
                  <a:gd name="T25" fmla="*/ 7938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4">
                    <a:moveTo>
                      <a:pt x="18" y="5"/>
                    </a:moveTo>
                    <a:lnTo>
                      <a:pt x="13" y="0"/>
                    </a:lnTo>
                    <a:lnTo>
                      <a:pt x="6" y="0"/>
                    </a:lnTo>
                    <a:lnTo>
                      <a:pt x="0" y="5"/>
                    </a:lnTo>
                    <a:lnTo>
                      <a:pt x="9" y="14"/>
                    </a:lnTo>
                    <a:lnTo>
                      <a:pt x="11" y="10"/>
                    </a:lnTo>
                    <a:lnTo>
                      <a:pt x="19" y="17"/>
                    </a:lnTo>
                    <a:lnTo>
                      <a:pt x="33" y="24"/>
                    </a:lnTo>
                    <a:lnTo>
                      <a:pt x="36" y="20"/>
                    </a:lnTo>
                    <a:lnTo>
                      <a:pt x="31" y="17"/>
                    </a:lnTo>
                    <a:lnTo>
                      <a:pt x="28" y="9"/>
                    </a:lnTo>
                    <a:lnTo>
                      <a:pt x="23" y="1"/>
                    </a:lnTo>
                    <a:lnTo>
                      <a:pt x="1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8" name="Freeform 748"/>
              <p:cNvSpPr/>
              <p:nvPr/>
            </p:nvSpPr>
            <p:spPr bwMode="auto">
              <a:xfrm>
                <a:off x="7448547" y="4059247"/>
                <a:ext cx="25400" cy="31750"/>
              </a:xfrm>
              <a:custGeom>
                <a:avLst/>
                <a:gdLst>
                  <a:gd name="T0" fmla="*/ 0 w 16"/>
                  <a:gd name="T1" fmla="*/ 1588 h 20"/>
                  <a:gd name="T2" fmla="*/ 0 w 16"/>
                  <a:gd name="T3" fmla="*/ 6350 h 20"/>
                  <a:gd name="T4" fmla="*/ 7938 w 16"/>
                  <a:gd name="T5" fmla="*/ 14288 h 20"/>
                  <a:gd name="T6" fmla="*/ 12700 w 16"/>
                  <a:gd name="T7" fmla="*/ 25400 h 20"/>
                  <a:gd name="T8" fmla="*/ 23813 w 16"/>
                  <a:gd name="T9" fmla="*/ 31750 h 20"/>
                  <a:gd name="T10" fmla="*/ 25400 w 16"/>
                  <a:gd name="T11" fmla="*/ 11113 h 20"/>
                  <a:gd name="T12" fmla="*/ 19050 w 16"/>
                  <a:gd name="T13" fmla="*/ 1588 h 20"/>
                  <a:gd name="T14" fmla="*/ 7938 w 16"/>
                  <a:gd name="T15" fmla="*/ 0 h 20"/>
                  <a:gd name="T16" fmla="*/ 0 w 16"/>
                  <a:gd name="T17" fmla="*/ 1588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0">
                    <a:moveTo>
                      <a:pt x="0" y="1"/>
                    </a:moveTo>
                    <a:lnTo>
                      <a:pt x="0" y="4"/>
                    </a:lnTo>
                    <a:lnTo>
                      <a:pt x="5" y="9"/>
                    </a:lnTo>
                    <a:lnTo>
                      <a:pt x="8" y="16"/>
                    </a:lnTo>
                    <a:lnTo>
                      <a:pt x="15" y="20"/>
                    </a:lnTo>
                    <a:lnTo>
                      <a:pt x="16" y="7"/>
                    </a:lnTo>
                    <a:lnTo>
                      <a:pt x="12" y="1"/>
                    </a:lnTo>
                    <a:lnTo>
                      <a:pt x="5"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39" name="Freeform 749"/>
              <p:cNvSpPr/>
              <p:nvPr/>
            </p:nvSpPr>
            <p:spPr bwMode="auto">
              <a:xfrm>
                <a:off x="7435847" y="4016383"/>
                <a:ext cx="9525" cy="12700"/>
              </a:xfrm>
              <a:custGeom>
                <a:avLst/>
                <a:gdLst>
                  <a:gd name="T0" fmla="*/ 0 w 6"/>
                  <a:gd name="T1" fmla="*/ 7938 h 8"/>
                  <a:gd name="T2" fmla="*/ 1588 w 6"/>
                  <a:gd name="T3" fmla="*/ 12700 h 8"/>
                  <a:gd name="T4" fmla="*/ 9525 w 6"/>
                  <a:gd name="T5" fmla="*/ 9525 h 8"/>
                  <a:gd name="T6" fmla="*/ 9525 w 6"/>
                  <a:gd name="T7" fmla="*/ 3175 h 8"/>
                  <a:gd name="T8" fmla="*/ 1588 w 6"/>
                  <a:gd name="T9" fmla="*/ 0 h 8"/>
                  <a:gd name="T10" fmla="*/ 0 w 6"/>
                  <a:gd name="T11" fmla="*/ 793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5"/>
                    </a:moveTo>
                    <a:lnTo>
                      <a:pt x="1" y="8"/>
                    </a:lnTo>
                    <a:lnTo>
                      <a:pt x="6" y="6"/>
                    </a:lnTo>
                    <a:lnTo>
                      <a:pt x="6" y="2"/>
                    </a:lnTo>
                    <a:lnTo>
                      <a:pt x="1"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0" name="Freeform 750"/>
              <p:cNvSpPr/>
              <p:nvPr/>
            </p:nvSpPr>
            <p:spPr bwMode="auto">
              <a:xfrm>
                <a:off x="7415209" y="4060834"/>
                <a:ext cx="19050" cy="12700"/>
              </a:xfrm>
              <a:custGeom>
                <a:avLst/>
                <a:gdLst>
                  <a:gd name="T0" fmla="*/ 1588 w 12"/>
                  <a:gd name="T1" fmla="*/ 0 h 8"/>
                  <a:gd name="T2" fmla="*/ 0 w 12"/>
                  <a:gd name="T3" fmla="*/ 12700 h 8"/>
                  <a:gd name="T4" fmla="*/ 7938 w 12"/>
                  <a:gd name="T5" fmla="*/ 6350 h 8"/>
                  <a:gd name="T6" fmla="*/ 19050 w 12"/>
                  <a:gd name="T7" fmla="*/ 9525 h 8"/>
                  <a:gd name="T8" fmla="*/ 19050 w 12"/>
                  <a:gd name="T9" fmla="*/ 6350 h 8"/>
                  <a:gd name="T10" fmla="*/ 7938 w 12"/>
                  <a:gd name="T11" fmla="*/ 0 h 8"/>
                  <a:gd name="T12" fmla="*/ 1588 w 12"/>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
                    <a:moveTo>
                      <a:pt x="1" y="0"/>
                    </a:moveTo>
                    <a:lnTo>
                      <a:pt x="0" y="8"/>
                    </a:lnTo>
                    <a:lnTo>
                      <a:pt x="5" y="4"/>
                    </a:lnTo>
                    <a:lnTo>
                      <a:pt x="12" y="6"/>
                    </a:lnTo>
                    <a:lnTo>
                      <a:pt x="12" y="4"/>
                    </a:lnTo>
                    <a:lnTo>
                      <a:pt x="5"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1" name="Freeform 751"/>
              <p:cNvSpPr/>
              <p:nvPr/>
            </p:nvSpPr>
            <p:spPr bwMode="auto">
              <a:xfrm>
                <a:off x="7391397" y="4083058"/>
                <a:ext cx="20638" cy="23813"/>
              </a:xfrm>
              <a:custGeom>
                <a:avLst/>
                <a:gdLst>
                  <a:gd name="T0" fmla="*/ 1588 w 13"/>
                  <a:gd name="T1" fmla="*/ 0 h 15"/>
                  <a:gd name="T2" fmla="*/ 0 w 13"/>
                  <a:gd name="T3" fmla="*/ 23813 h 15"/>
                  <a:gd name="T4" fmla="*/ 15875 w 13"/>
                  <a:gd name="T5" fmla="*/ 14288 h 15"/>
                  <a:gd name="T6" fmla="*/ 20638 w 13"/>
                  <a:gd name="T7" fmla="*/ 1588 h 15"/>
                  <a:gd name="T8" fmla="*/ 11113 w 13"/>
                  <a:gd name="T9" fmla="*/ 0 h 15"/>
                  <a:gd name="T10" fmla="*/ 1588 w 1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5">
                    <a:moveTo>
                      <a:pt x="1" y="0"/>
                    </a:moveTo>
                    <a:lnTo>
                      <a:pt x="0" y="15"/>
                    </a:lnTo>
                    <a:lnTo>
                      <a:pt x="10" y="9"/>
                    </a:lnTo>
                    <a:lnTo>
                      <a:pt x="13" y="1"/>
                    </a:lnTo>
                    <a:lnTo>
                      <a:pt x="7"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2" name="Freeform 752"/>
              <p:cNvSpPr/>
              <p:nvPr/>
            </p:nvSpPr>
            <p:spPr bwMode="auto">
              <a:xfrm>
                <a:off x="7397748" y="4098934"/>
                <a:ext cx="30163" cy="38100"/>
              </a:xfrm>
              <a:custGeom>
                <a:avLst/>
                <a:gdLst>
                  <a:gd name="T0" fmla="*/ 14288 w 19"/>
                  <a:gd name="T1" fmla="*/ 11113 h 24"/>
                  <a:gd name="T2" fmla="*/ 17463 w 19"/>
                  <a:gd name="T3" fmla="*/ 15875 h 24"/>
                  <a:gd name="T4" fmla="*/ 1588 w 19"/>
                  <a:gd name="T5" fmla="*/ 22225 h 24"/>
                  <a:gd name="T6" fmla="*/ 0 w 19"/>
                  <a:gd name="T7" fmla="*/ 30163 h 24"/>
                  <a:gd name="T8" fmla="*/ 11113 w 19"/>
                  <a:gd name="T9" fmla="*/ 38100 h 24"/>
                  <a:gd name="T10" fmla="*/ 19050 w 19"/>
                  <a:gd name="T11" fmla="*/ 34925 h 24"/>
                  <a:gd name="T12" fmla="*/ 25400 w 19"/>
                  <a:gd name="T13" fmla="*/ 22225 h 24"/>
                  <a:gd name="T14" fmla="*/ 30163 w 19"/>
                  <a:gd name="T15" fmla="*/ 1588 h 24"/>
                  <a:gd name="T16" fmla="*/ 15875 w 19"/>
                  <a:gd name="T17" fmla="*/ 0 h 24"/>
                  <a:gd name="T18" fmla="*/ 14288 w 19"/>
                  <a:gd name="T19" fmla="*/ 1111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
                    <a:moveTo>
                      <a:pt x="9" y="7"/>
                    </a:moveTo>
                    <a:lnTo>
                      <a:pt x="11" y="10"/>
                    </a:lnTo>
                    <a:lnTo>
                      <a:pt x="1" y="14"/>
                    </a:lnTo>
                    <a:lnTo>
                      <a:pt x="0" y="19"/>
                    </a:lnTo>
                    <a:lnTo>
                      <a:pt x="7" y="24"/>
                    </a:lnTo>
                    <a:lnTo>
                      <a:pt x="12" y="22"/>
                    </a:lnTo>
                    <a:lnTo>
                      <a:pt x="16" y="14"/>
                    </a:lnTo>
                    <a:lnTo>
                      <a:pt x="19" y="1"/>
                    </a:lnTo>
                    <a:lnTo>
                      <a:pt x="10" y="0"/>
                    </a:lnTo>
                    <a:lnTo>
                      <a:pt x="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3" name="Freeform 753"/>
              <p:cNvSpPr/>
              <p:nvPr/>
            </p:nvSpPr>
            <p:spPr bwMode="auto">
              <a:xfrm>
                <a:off x="7429497" y="4095758"/>
                <a:ext cx="7938" cy="33338"/>
              </a:xfrm>
              <a:custGeom>
                <a:avLst/>
                <a:gdLst>
                  <a:gd name="T0" fmla="*/ 0 w 5"/>
                  <a:gd name="T1" fmla="*/ 33338 h 21"/>
                  <a:gd name="T2" fmla="*/ 6350 w 5"/>
                  <a:gd name="T3" fmla="*/ 30163 h 21"/>
                  <a:gd name="T4" fmla="*/ 7938 w 5"/>
                  <a:gd name="T5" fmla="*/ 22225 h 21"/>
                  <a:gd name="T6" fmla="*/ 4763 w 5"/>
                  <a:gd name="T7" fmla="*/ 0 h 21"/>
                  <a:gd name="T8" fmla="*/ 0 w 5"/>
                  <a:gd name="T9" fmla="*/ 33338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1">
                    <a:moveTo>
                      <a:pt x="0" y="21"/>
                    </a:moveTo>
                    <a:lnTo>
                      <a:pt x="4" y="19"/>
                    </a:lnTo>
                    <a:lnTo>
                      <a:pt x="5" y="14"/>
                    </a:lnTo>
                    <a:lnTo>
                      <a:pt x="3"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4" name="Freeform 754"/>
              <p:cNvSpPr/>
              <p:nvPr/>
            </p:nvSpPr>
            <p:spPr bwMode="auto">
              <a:xfrm>
                <a:off x="7442197" y="4090997"/>
                <a:ext cx="23813" cy="22225"/>
              </a:xfrm>
              <a:custGeom>
                <a:avLst/>
                <a:gdLst>
                  <a:gd name="T0" fmla="*/ 11113 w 15"/>
                  <a:gd name="T1" fmla="*/ 9525 h 14"/>
                  <a:gd name="T2" fmla="*/ 11113 w 15"/>
                  <a:gd name="T3" fmla="*/ 22225 h 14"/>
                  <a:gd name="T4" fmla="*/ 23813 w 15"/>
                  <a:gd name="T5" fmla="*/ 22225 h 14"/>
                  <a:gd name="T6" fmla="*/ 19050 w 15"/>
                  <a:gd name="T7" fmla="*/ 9525 h 14"/>
                  <a:gd name="T8" fmla="*/ 11113 w 15"/>
                  <a:gd name="T9" fmla="*/ 0 h 14"/>
                  <a:gd name="T10" fmla="*/ 0 w 15"/>
                  <a:gd name="T11" fmla="*/ 0 h 14"/>
                  <a:gd name="T12" fmla="*/ 11113 w 15"/>
                  <a:gd name="T13" fmla="*/ 9525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7" y="6"/>
                    </a:moveTo>
                    <a:lnTo>
                      <a:pt x="7" y="14"/>
                    </a:lnTo>
                    <a:lnTo>
                      <a:pt x="15" y="14"/>
                    </a:lnTo>
                    <a:lnTo>
                      <a:pt x="12" y="6"/>
                    </a:lnTo>
                    <a:lnTo>
                      <a:pt x="7" y="0"/>
                    </a:lnTo>
                    <a:lnTo>
                      <a:pt x="0" y="0"/>
                    </a:lnTo>
                    <a:lnTo>
                      <a:pt x="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5" name="Freeform 755"/>
              <p:cNvSpPr/>
              <p:nvPr/>
            </p:nvSpPr>
            <p:spPr bwMode="auto">
              <a:xfrm>
                <a:off x="7439022" y="4117984"/>
                <a:ext cx="17463" cy="11113"/>
              </a:xfrm>
              <a:custGeom>
                <a:avLst/>
                <a:gdLst>
                  <a:gd name="T0" fmla="*/ 17463 w 11"/>
                  <a:gd name="T1" fmla="*/ 0 h 7"/>
                  <a:gd name="T2" fmla="*/ 11113 w 11"/>
                  <a:gd name="T3" fmla="*/ 0 h 7"/>
                  <a:gd name="T4" fmla="*/ 6350 w 11"/>
                  <a:gd name="T5" fmla="*/ 0 h 7"/>
                  <a:gd name="T6" fmla="*/ 0 w 11"/>
                  <a:gd name="T7" fmla="*/ 11113 h 7"/>
                  <a:gd name="T8" fmla="*/ 9525 w 11"/>
                  <a:gd name="T9" fmla="*/ 11113 h 7"/>
                  <a:gd name="T10" fmla="*/ 17463 w 11"/>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7">
                    <a:moveTo>
                      <a:pt x="11" y="0"/>
                    </a:moveTo>
                    <a:lnTo>
                      <a:pt x="7" y="0"/>
                    </a:lnTo>
                    <a:lnTo>
                      <a:pt x="4" y="0"/>
                    </a:lnTo>
                    <a:lnTo>
                      <a:pt x="0" y="7"/>
                    </a:lnTo>
                    <a:lnTo>
                      <a:pt x="6" y="7"/>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6" name="Freeform 756"/>
              <p:cNvSpPr/>
              <p:nvPr/>
            </p:nvSpPr>
            <p:spPr bwMode="auto">
              <a:xfrm>
                <a:off x="7389809" y="4132272"/>
                <a:ext cx="107949" cy="96838"/>
              </a:xfrm>
              <a:custGeom>
                <a:avLst/>
                <a:gdLst>
                  <a:gd name="T0" fmla="*/ 80963 w 68"/>
                  <a:gd name="T1" fmla="*/ 0 h 61"/>
                  <a:gd name="T2" fmla="*/ 85725 w 68"/>
                  <a:gd name="T3" fmla="*/ 9525 h 61"/>
                  <a:gd name="T4" fmla="*/ 80963 w 68"/>
                  <a:gd name="T5" fmla="*/ 15875 h 61"/>
                  <a:gd name="T6" fmla="*/ 77788 w 68"/>
                  <a:gd name="T7" fmla="*/ 14288 h 61"/>
                  <a:gd name="T8" fmla="*/ 69850 w 68"/>
                  <a:gd name="T9" fmla="*/ 14288 h 61"/>
                  <a:gd name="T10" fmla="*/ 66675 w 68"/>
                  <a:gd name="T11" fmla="*/ 22225 h 61"/>
                  <a:gd name="T12" fmla="*/ 58738 w 68"/>
                  <a:gd name="T13" fmla="*/ 23813 h 61"/>
                  <a:gd name="T14" fmla="*/ 55563 w 68"/>
                  <a:gd name="T15" fmla="*/ 33338 h 61"/>
                  <a:gd name="T16" fmla="*/ 47625 w 68"/>
                  <a:gd name="T17" fmla="*/ 38100 h 61"/>
                  <a:gd name="T18" fmla="*/ 46038 w 68"/>
                  <a:gd name="T19" fmla="*/ 25400 h 61"/>
                  <a:gd name="T20" fmla="*/ 31750 w 68"/>
                  <a:gd name="T21" fmla="*/ 17463 h 61"/>
                  <a:gd name="T22" fmla="*/ 12700 w 68"/>
                  <a:gd name="T23" fmla="*/ 38100 h 61"/>
                  <a:gd name="T24" fmla="*/ 4763 w 68"/>
                  <a:gd name="T25" fmla="*/ 39688 h 61"/>
                  <a:gd name="T26" fmla="*/ 0 w 68"/>
                  <a:gd name="T27" fmla="*/ 52388 h 61"/>
                  <a:gd name="T28" fmla="*/ 0 w 68"/>
                  <a:gd name="T29" fmla="*/ 60325 h 61"/>
                  <a:gd name="T30" fmla="*/ 3175 w 68"/>
                  <a:gd name="T31" fmla="*/ 58738 h 61"/>
                  <a:gd name="T32" fmla="*/ 9525 w 68"/>
                  <a:gd name="T33" fmla="*/ 53975 h 61"/>
                  <a:gd name="T34" fmla="*/ 9525 w 68"/>
                  <a:gd name="T35" fmla="*/ 47625 h 61"/>
                  <a:gd name="T36" fmla="*/ 17463 w 68"/>
                  <a:gd name="T37" fmla="*/ 41275 h 61"/>
                  <a:gd name="T38" fmla="*/ 23813 w 68"/>
                  <a:gd name="T39" fmla="*/ 52388 h 61"/>
                  <a:gd name="T40" fmla="*/ 31750 w 68"/>
                  <a:gd name="T41" fmla="*/ 47625 h 61"/>
                  <a:gd name="T42" fmla="*/ 38100 w 68"/>
                  <a:gd name="T43" fmla="*/ 47625 h 61"/>
                  <a:gd name="T44" fmla="*/ 46038 w 68"/>
                  <a:gd name="T45" fmla="*/ 47625 h 61"/>
                  <a:gd name="T46" fmla="*/ 53975 w 68"/>
                  <a:gd name="T47" fmla="*/ 53975 h 61"/>
                  <a:gd name="T48" fmla="*/ 47625 w 68"/>
                  <a:gd name="T49" fmla="*/ 68263 h 61"/>
                  <a:gd name="T50" fmla="*/ 47625 w 68"/>
                  <a:gd name="T51" fmla="*/ 74613 h 61"/>
                  <a:gd name="T52" fmla="*/ 66675 w 68"/>
                  <a:gd name="T53" fmla="*/ 90488 h 61"/>
                  <a:gd name="T54" fmla="*/ 74613 w 68"/>
                  <a:gd name="T55" fmla="*/ 87313 h 61"/>
                  <a:gd name="T56" fmla="*/ 77788 w 68"/>
                  <a:gd name="T57" fmla="*/ 84138 h 61"/>
                  <a:gd name="T58" fmla="*/ 77788 w 68"/>
                  <a:gd name="T59" fmla="*/ 92075 h 61"/>
                  <a:gd name="T60" fmla="*/ 84138 w 68"/>
                  <a:gd name="T61" fmla="*/ 96838 h 61"/>
                  <a:gd name="T62" fmla="*/ 85725 w 68"/>
                  <a:gd name="T63" fmla="*/ 92075 h 61"/>
                  <a:gd name="T64" fmla="*/ 85725 w 68"/>
                  <a:gd name="T65" fmla="*/ 77788 h 61"/>
                  <a:gd name="T66" fmla="*/ 80963 w 68"/>
                  <a:gd name="T67" fmla="*/ 69850 h 61"/>
                  <a:gd name="T68" fmla="*/ 82550 w 68"/>
                  <a:gd name="T69" fmla="*/ 61913 h 61"/>
                  <a:gd name="T70" fmla="*/ 88900 w 68"/>
                  <a:gd name="T71" fmla="*/ 60325 h 61"/>
                  <a:gd name="T72" fmla="*/ 100013 w 68"/>
                  <a:gd name="T73" fmla="*/ 68263 h 61"/>
                  <a:gd name="T74" fmla="*/ 106363 w 68"/>
                  <a:gd name="T75" fmla="*/ 60325 h 61"/>
                  <a:gd name="T76" fmla="*/ 107950 w 68"/>
                  <a:gd name="T77" fmla="*/ 46038 h 61"/>
                  <a:gd name="T78" fmla="*/ 103188 w 68"/>
                  <a:gd name="T79" fmla="*/ 33338 h 61"/>
                  <a:gd name="T80" fmla="*/ 103188 w 68"/>
                  <a:gd name="T81" fmla="*/ 23813 h 61"/>
                  <a:gd name="T82" fmla="*/ 98425 w 68"/>
                  <a:gd name="T83" fmla="*/ 9525 h 61"/>
                  <a:gd name="T84" fmla="*/ 80963 w 68"/>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 h="61">
                    <a:moveTo>
                      <a:pt x="51" y="0"/>
                    </a:moveTo>
                    <a:lnTo>
                      <a:pt x="54" y="6"/>
                    </a:lnTo>
                    <a:lnTo>
                      <a:pt x="51" y="10"/>
                    </a:lnTo>
                    <a:lnTo>
                      <a:pt x="49" y="9"/>
                    </a:lnTo>
                    <a:lnTo>
                      <a:pt x="44" y="9"/>
                    </a:lnTo>
                    <a:lnTo>
                      <a:pt x="42" y="14"/>
                    </a:lnTo>
                    <a:lnTo>
                      <a:pt x="37" y="15"/>
                    </a:lnTo>
                    <a:lnTo>
                      <a:pt x="35" y="21"/>
                    </a:lnTo>
                    <a:lnTo>
                      <a:pt x="30" y="24"/>
                    </a:lnTo>
                    <a:lnTo>
                      <a:pt x="29" y="16"/>
                    </a:lnTo>
                    <a:lnTo>
                      <a:pt x="20" y="11"/>
                    </a:lnTo>
                    <a:lnTo>
                      <a:pt x="8" y="24"/>
                    </a:lnTo>
                    <a:lnTo>
                      <a:pt x="3" y="25"/>
                    </a:lnTo>
                    <a:lnTo>
                      <a:pt x="0" y="33"/>
                    </a:lnTo>
                    <a:lnTo>
                      <a:pt x="0" y="38"/>
                    </a:lnTo>
                    <a:lnTo>
                      <a:pt x="2" y="37"/>
                    </a:lnTo>
                    <a:lnTo>
                      <a:pt x="6" y="34"/>
                    </a:lnTo>
                    <a:lnTo>
                      <a:pt x="6" y="30"/>
                    </a:lnTo>
                    <a:lnTo>
                      <a:pt x="11" y="26"/>
                    </a:lnTo>
                    <a:lnTo>
                      <a:pt x="15" y="33"/>
                    </a:lnTo>
                    <a:lnTo>
                      <a:pt x="20" y="30"/>
                    </a:lnTo>
                    <a:lnTo>
                      <a:pt x="24" y="30"/>
                    </a:lnTo>
                    <a:lnTo>
                      <a:pt x="29" y="30"/>
                    </a:lnTo>
                    <a:lnTo>
                      <a:pt x="34" y="34"/>
                    </a:lnTo>
                    <a:lnTo>
                      <a:pt x="30" y="43"/>
                    </a:lnTo>
                    <a:lnTo>
                      <a:pt x="30" y="47"/>
                    </a:lnTo>
                    <a:lnTo>
                      <a:pt x="42" y="57"/>
                    </a:lnTo>
                    <a:lnTo>
                      <a:pt x="47" y="55"/>
                    </a:lnTo>
                    <a:lnTo>
                      <a:pt x="49" y="53"/>
                    </a:lnTo>
                    <a:lnTo>
                      <a:pt x="49" y="58"/>
                    </a:lnTo>
                    <a:lnTo>
                      <a:pt x="53" y="61"/>
                    </a:lnTo>
                    <a:lnTo>
                      <a:pt x="54" y="58"/>
                    </a:lnTo>
                    <a:lnTo>
                      <a:pt x="54" y="49"/>
                    </a:lnTo>
                    <a:lnTo>
                      <a:pt x="51" y="44"/>
                    </a:lnTo>
                    <a:lnTo>
                      <a:pt x="52" y="39"/>
                    </a:lnTo>
                    <a:lnTo>
                      <a:pt x="56" y="38"/>
                    </a:lnTo>
                    <a:lnTo>
                      <a:pt x="63" y="43"/>
                    </a:lnTo>
                    <a:lnTo>
                      <a:pt x="67" y="38"/>
                    </a:lnTo>
                    <a:lnTo>
                      <a:pt x="68" y="29"/>
                    </a:lnTo>
                    <a:lnTo>
                      <a:pt x="65" y="21"/>
                    </a:lnTo>
                    <a:lnTo>
                      <a:pt x="65" y="15"/>
                    </a:lnTo>
                    <a:lnTo>
                      <a:pt x="62" y="6"/>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7" name="Freeform 757"/>
              <p:cNvSpPr/>
              <p:nvPr/>
            </p:nvSpPr>
            <p:spPr bwMode="auto">
              <a:xfrm>
                <a:off x="7470772" y="4106872"/>
                <a:ext cx="11113" cy="12700"/>
              </a:xfrm>
              <a:custGeom>
                <a:avLst/>
                <a:gdLst>
                  <a:gd name="T0" fmla="*/ 0 w 7"/>
                  <a:gd name="T1" fmla="*/ 7938 h 8"/>
                  <a:gd name="T2" fmla="*/ 4763 w 7"/>
                  <a:gd name="T3" fmla="*/ 12700 h 8"/>
                  <a:gd name="T4" fmla="*/ 11113 w 7"/>
                  <a:gd name="T5" fmla="*/ 11113 h 8"/>
                  <a:gd name="T6" fmla="*/ 11113 w 7"/>
                  <a:gd name="T7" fmla="*/ 0 h 8"/>
                  <a:gd name="T8" fmla="*/ 1588 w 7"/>
                  <a:gd name="T9" fmla="*/ 0 h 8"/>
                  <a:gd name="T10" fmla="*/ 0 w 7"/>
                  <a:gd name="T11" fmla="*/ 793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8">
                    <a:moveTo>
                      <a:pt x="0" y="5"/>
                    </a:moveTo>
                    <a:lnTo>
                      <a:pt x="3" y="8"/>
                    </a:lnTo>
                    <a:lnTo>
                      <a:pt x="7" y="7"/>
                    </a:lnTo>
                    <a:lnTo>
                      <a:pt x="7" y="0"/>
                    </a:lnTo>
                    <a:lnTo>
                      <a:pt x="1"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8" name="Freeform 758"/>
              <p:cNvSpPr/>
              <p:nvPr/>
            </p:nvSpPr>
            <p:spPr bwMode="auto">
              <a:xfrm>
                <a:off x="7500934" y="4246572"/>
                <a:ext cx="9525" cy="17463"/>
              </a:xfrm>
              <a:custGeom>
                <a:avLst/>
                <a:gdLst>
                  <a:gd name="T0" fmla="*/ 0 w 6"/>
                  <a:gd name="T1" fmla="*/ 12700 h 11"/>
                  <a:gd name="T2" fmla="*/ 3175 w 6"/>
                  <a:gd name="T3" fmla="*/ 17463 h 11"/>
                  <a:gd name="T4" fmla="*/ 7938 w 6"/>
                  <a:gd name="T5" fmla="*/ 12700 h 11"/>
                  <a:gd name="T6" fmla="*/ 9525 w 6"/>
                  <a:gd name="T7" fmla="*/ 4763 h 11"/>
                  <a:gd name="T8" fmla="*/ 7938 w 6"/>
                  <a:gd name="T9" fmla="*/ 0 h 11"/>
                  <a:gd name="T10" fmla="*/ 0 w 6"/>
                  <a:gd name="T11" fmla="*/ 1270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8"/>
                    </a:moveTo>
                    <a:lnTo>
                      <a:pt x="2" y="11"/>
                    </a:lnTo>
                    <a:lnTo>
                      <a:pt x="5" y="8"/>
                    </a:lnTo>
                    <a:lnTo>
                      <a:pt x="6" y="3"/>
                    </a:lnTo>
                    <a:lnTo>
                      <a:pt x="5"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49" name="Freeform 759"/>
              <p:cNvSpPr/>
              <p:nvPr/>
            </p:nvSpPr>
            <p:spPr bwMode="auto">
              <a:xfrm>
                <a:off x="7424734" y="4567247"/>
                <a:ext cx="87313" cy="46038"/>
              </a:xfrm>
              <a:custGeom>
                <a:avLst/>
                <a:gdLst>
                  <a:gd name="T0" fmla="*/ 85725 w 55"/>
                  <a:gd name="T1" fmla="*/ 0 h 29"/>
                  <a:gd name="T2" fmla="*/ 87313 w 55"/>
                  <a:gd name="T3" fmla="*/ 6350 h 29"/>
                  <a:gd name="T4" fmla="*/ 80963 w 55"/>
                  <a:gd name="T5" fmla="*/ 14288 h 29"/>
                  <a:gd name="T6" fmla="*/ 58738 w 55"/>
                  <a:gd name="T7" fmla="*/ 20638 h 29"/>
                  <a:gd name="T8" fmla="*/ 46038 w 55"/>
                  <a:gd name="T9" fmla="*/ 23813 h 29"/>
                  <a:gd name="T10" fmla="*/ 34925 w 55"/>
                  <a:gd name="T11" fmla="*/ 36513 h 29"/>
                  <a:gd name="T12" fmla="*/ 14288 w 55"/>
                  <a:gd name="T13" fmla="*/ 46038 h 29"/>
                  <a:gd name="T14" fmla="*/ 3175 w 55"/>
                  <a:gd name="T15" fmla="*/ 44450 h 29"/>
                  <a:gd name="T16" fmla="*/ 0 w 55"/>
                  <a:gd name="T17" fmla="*/ 36513 h 29"/>
                  <a:gd name="T18" fmla="*/ 12700 w 55"/>
                  <a:gd name="T19" fmla="*/ 26988 h 29"/>
                  <a:gd name="T20" fmla="*/ 20638 w 55"/>
                  <a:gd name="T21" fmla="*/ 20638 h 29"/>
                  <a:gd name="T22" fmla="*/ 41275 w 55"/>
                  <a:gd name="T23" fmla="*/ 6350 h 29"/>
                  <a:gd name="T24" fmla="*/ 85725 w 55"/>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28">
                    <a:moveTo>
                      <a:pt x="54" y="0"/>
                    </a:moveTo>
                    <a:lnTo>
                      <a:pt x="55" y="4"/>
                    </a:lnTo>
                    <a:lnTo>
                      <a:pt x="51" y="9"/>
                    </a:lnTo>
                    <a:lnTo>
                      <a:pt x="37" y="13"/>
                    </a:lnTo>
                    <a:lnTo>
                      <a:pt x="29" y="15"/>
                    </a:lnTo>
                    <a:lnTo>
                      <a:pt x="22" y="23"/>
                    </a:lnTo>
                    <a:lnTo>
                      <a:pt x="9" y="29"/>
                    </a:lnTo>
                    <a:lnTo>
                      <a:pt x="2" y="28"/>
                    </a:lnTo>
                    <a:lnTo>
                      <a:pt x="0" y="23"/>
                    </a:lnTo>
                    <a:lnTo>
                      <a:pt x="8" y="17"/>
                    </a:lnTo>
                    <a:lnTo>
                      <a:pt x="13" y="13"/>
                    </a:lnTo>
                    <a:lnTo>
                      <a:pt x="26" y="4"/>
                    </a:ln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0" name="Freeform 760"/>
              <p:cNvSpPr/>
              <p:nvPr/>
            </p:nvSpPr>
            <p:spPr bwMode="auto">
              <a:xfrm>
                <a:off x="7437434" y="4560897"/>
                <a:ext cx="23813" cy="12700"/>
              </a:xfrm>
              <a:custGeom>
                <a:avLst/>
                <a:gdLst>
                  <a:gd name="T0" fmla="*/ 0 w 15"/>
                  <a:gd name="T1" fmla="*/ 12700 h 8"/>
                  <a:gd name="T2" fmla="*/ 0 w 15"/>
                  <a:gd name="T3" fmla="*/ 6350 h 8"/>
                  <a:gd name="T4" fmla="*/ 12700 w 15"/>
                  <a:gd name="T5" fmla="*/ 3175 h 8"/>
                  <a:gd name="T6" fmla="*/ 23813 w 15"/>
                  <a:gd name="T7" fmla="*/ 0 h 8"/>
                  <a:gd name="T8" fmla="*/ 23813 w 15"/>
                  <a:gd name="T9" fmla="*/ 6350 h 8"/>
                  <a:gd name="T10" fmla="*/ 12700 w 15"/>
                  <a:gd name="T11" fmla="*/ 12700 h 8"/>
                  <a:gd name="T12" fmla="*/ 0 w 15"/>
                  <a:gd name="T13" fmla="*/ 1270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8">
                    <a:moveTo>
                      <a:pt x="0" y="8"/>
                    </a:moveTo>
                    <a:lnTo>
                      <a:pt x="0" y="4"/>
                    </a:lnTo>
                    <a:lnTo>
                      <a:pt x="8" y="2"/>
                    </a:lnTo>
                    <a:lnTo>
                      <a:pt x="15" y="0"/>
                    </a:lnTo>
                    <a:lnTo>
                      <a:pt x="15" y="4"/>
                    </a:lnTo>
                    <a:lnTo>
                      <a:pt x="8"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1" name="Freeform 761"/>
              <p:cNvSpPr/>
              <p:nvPr/>
            </p:nvSpPr>
            <p:spPr bwMode="auto">
              <a:xfrm>
                <a:off x="7415209" y="4560897"/>
                <a:ext cx="15875" cy="12700"/>
              </a:xfrm>
              <a:custGeom>
                <a:avLst/>
                <a:gdLst>
                  <a:gd name="T0" fmla="*/ 0 w 10"/>
                  <a:gd name="T1" fmla="*/ 11113 h 8"/>
                  <a:gd name="T2" fmla="*/ 6350 w 10"/>
                  <a:gd name="T3" fmla="*/ 3175 h 8"/>
                  <a:gd name="T4" fmla="*/ 15875 w 10"/>
                  <a:gd name="T5" fmla="*/ 0 h 8"/>
                  <a:gd name="T6" fmla="*/ 15875 w 10"/>
                  <a:gd name="T7" fmla="*/ 4763 h 8"/>
                  <a:gd name="T8" fmla="*/ 4763 w 10"/>
                  <a:gd name="T9" fmla="*/ 12700 h 8"/>
                  <a:gd name="T10" fmla="*/ 0 w 10"/>
                  <a:gd name="T11" fmla="*/ 11113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8">
                    <a:moveTo>
                      <a:pt x="0" y="7"/>
                    </a:moveTo>
                    <a:lnTo>
                      <a:pt x="4" y="2"/>
                    </a:lnTo>
                    <a:lnTo>
                      <a:pt x="10" y="0"/>
                    </a:lnTo>
                    <a:lnTo>
                      <a:pt x="10" y="3"/>
                    </a:lnTo>
                    <a:lnTo>
                      <a:pt x="3" y="8"/>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2" name="Freeform 762"/>
              <p:cNvSpPr/>
              <p:nvPr/>
            </p:nvSpPr>
            <p:spPr bwMode="auto">
              <a:xfrm>
                <a:off x="7394572" y="4559309"/>
                <a:ext cx="20638" cy="14288"/>
              </a:xfrm>
              <a:custGeom>
                <a:avLst/>
                <a:gdLst>
                  <a:gd name="T0" fmla="*/ 0 w 13"/>
                  <a:gd name="T1" fmla="*/ 12700 h 9"/>
                  <a:gd name="T2" fmla="*/ 12700 w 13"/>
                  <a:gd name="T3" fmla="*/ 0 h 9"/>
                  <a:gd name="T4" fmla="*/ 20638 w 13"/>
                  <a:gd name="T5" fmla="*/ 4763 h 9"/>
                  <a:gd name="T6" fmla="*/ 7938 w 13"/>
                  <a:gd name="T7" fmla="*/ 14288 h 9"/>
                  <a:gd name="T8" fmla="*/ 0 w 13"/>
                  <a:gd name="T9" fmla="*/ 1270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9">
                    <a:moveTo>
                      <a:pt x="0" y="8"/>
                    </a:moveTo>
                    <a:lnTo>
                      <a:pt x="8" y="0"/>
                    </a:lnTo>
                    <a:lnTo>
                      <a:pt x="13" y="3"/>
                    </a:lnTo>
                    <a:lnTo>
                      <a:pt x="5" y="9"/>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3" name="Freeform 763"/>
              <p:cNvSpPr/>
              <p:nvPr/>
            </p:nvSpPr>
            <p:spPr bwMode="auto">
              <a:xfrm>
                <a:off x="7481884" y="4546609"/>
                <a:ext cx="20638" cy="12700"/>
              </a:xfrm>
              <a:custGeom>
                <a:avLst/>
                <a:gdLst>
                  <a:gd name="T0" fmla="*/ 0 w 13"/>
                  <a:gd name="T1" fmla="*/ 6350 h 8"/>
                  <a:gd name="T2" fmla="*/ 19050 w 13"/>
                  <a:gd name="T3" fmla="*/ 0 h 8"/>
                  <a:gd name="T4" fmla="*/ 20638 w 13"/>
                  <a:gd name="T5" fmla="*/ 3175 h 8"/>
                  <a:gd name="T6" fmla="*/ 15875 w 13"/>
                  <a:gd name="T7" fmla="*/ 7938 h 8"/>
                  <a:gd name="T8" fmla="*/ 1588 w 13"/>
                  <a:gd name="T9" fmla="*/ 12700 h 8"/>
                  <a:gd name="T10" fmla="*/ 0 w 13"/>
                  <a:gd name="T11" fmla="*/ 635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8">
                    <a:moveTo>
                      <a:pt x="0" y="4"/>
                    </a:moveTo>
                    <a:lnTo>
                      <a:pt x="12" y="0"/>
                    </a:lnTo>
                    <a:lnTo>
                      <a:pt x="13" y="2"/>
                    </a:lnTo>
                    <a:lnTo>
                      <a:pt x="10" y="5"/>
                    </a:lnTo>
                    <a:lnTo>
                      <a:pt x="1"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4" name="Freeform 764"/>
              <p:cNvSpPr/>
              <p:nvPr/>
            </p:nvSpPr>
            <p:spPr bwMode="auto">
              <a:xfrm>
                <a:off x="7310434" y="4322772"/>
                <a:ext cx="150813" cy="179388"/>
              </a:xfrm>
              <a:custGeom>
                <a:avLst/>
                <a:gdLst>
                  <a:gd name="T0" fmla="*/ 139700 w 95"/>
                  <a:gd name="T1" fmla="*/ 0 h 113"/>
                  <a:gd name="T2" fmla="*/ 133350 w 95"/>
                  <a:gd name="T3" fmla="*/ 14288 h 113"/>
                  <a:gd name="T4" fmla="*/ 114300 w 95"/>
                  <a:gd name="T5" fmla="*/ 19050 h 113"/>
                  <a:gd name="T6" fmla="*/ 84138 w 95"/>
                  <a:gd name="T7" fmla="*/ 19050 h 113"/>
                  <a:gd name="T8" fmla="*/ 58738 w 95"/>
                  <a:gd name="T9" fmla="*/ 7938 h 113"/>
                  <a:gd name="T10" fmla="*/ 50800 w 95"/>
                  <a:gd name="T11" fmla="*/ 7938 h 113"/>
                  <a:gd name="T12" fmla="*/ 42863 w 95"/>
                  <a:gd name="T13" fmla="*/ 22225 h 113"/>
                  <a:gd name="T14" fmla="*/ 36513 w 95"/>
                  <a:gd name="T15" fmla="*/ 19050 h 113"/>
                  <a:gd name="T16" fmla="*/ 28575 w 95"/>
                  <a:gd name="T17" fmla="*/ 23813 h 113"/>
                  <a:gd name="T18" fmla="*/ 22225 w 95"/>
                  <a:gd name="T19" fmla="*/ 44450 h 113"/>
                  <a:gd name="T20" fmla="*/ 15875 w 95"/>
                  <a:gd name="T21" fmla="*/ 58738 h 113"/>
                  <a:gd name="T22" fmla="*/ 11113 w 95"/>
                  <a:gd name="T23" fmla="*/ 69850 h 113"/>
                  <a:gd name="T24" fmla="*/ 14288 w 95"/>
                  <a:gd name="T25" fmla="*/ 90488 h 113"/>
                  <a:gd name="T26" fmla="*/ 7938 w 95"/>
                  <a:gd name="T27" fmla="*/ 103188 h 113"/>
                  <a:gd name="T28" fmla="*/ 3175 w 95"/>
                  <a:gd name="T29" fmla="*/ 103188 h 113"/>
                  <a:gd name="T30" fmla="*/ 0 w 95"/>
                  <a:gd name="T31" fmla="*/ 125413 h 113"/>
                  <a:gd name="T32" fmla="*/ 14288 w 95"/>
                  <a:gd name="T33" fmla="*/ 125413 h 113"/>
                  <a:gd name="T34" fmla="*/ 20638 w 95"/>
                  <a:gd name="T35" fmla="*/ 133350 h 113"/>
                  <a:gd name="T36" fmla="*/ 22225 w 95"/>
                  <a:gd name="T37" fmla="*/ 155575 h 113"/>
                  <a:gd name="T38" fmla="*/ 14288 w 95"/>
                  <a:gd name="T39" fmla="*/ 171450 h 113"/>
                  <a:gd name="T40" fmla="*/ 14288 w 95"/>
                  <a:gd name="T41" fmla="*/ 179388 h 113"/>
                  <a:gd name="T42" fmla="*/ 25400 w 95"/>
                  <a:gd name="T43" fmla="*/ 177800 h 113"/>
                  <a:gd name="T44" fmla="*/ 31750 w 95"/>
                  <a:gd name="T45" fmla="*/ 157163 h 113"/>
                  <a:gd name="T46" fmla="*/ 33338 w 95"/>
                  <a:gd name="T47" fmla="*/ 119063 h 113"/>
                  <a:gd name="T48" fmla="*/ 30163 w 95"/>
                  <a:gd name="T49" fmla="*/ 112713 h 113"/>
                  <a:gd name="T50" fmla="*/ 33338 w 95"/>
                  <a:gd name="T51" fmla="*/ 109538 h 113"/>
                  <a:gd name="T52" fmla="*/ 42863 w 95"/>
                  <a:gd name="T53" fmla="*/ 109538 h 113"/>
                  <a:gd name="T54" fmla="*/ 44450 w 95"/>
                  <a:gd name="T55" fmla="*/ 100013 h 113"/>
                  <a:gd name="T56" fmla="*/ 53975 w 95"/>
                  <a:gd name="T57" fmla="*/ 106363 h 113"/>
                  <a:gd name="T58" fmla="*/ 53975 w 95"/>
                  <a:gd name="T59" fmla="*/ 131763 h 113"/>
                  <a:gd name="T60" fmla="*/ 66675 w 95"/>
                  <a:gd name="T61" fmla="*/ 146050 h 113"/>
                  <a:gd name="T62" fmla="*/ 65088 w 95"/>
                  <a:gd name="T63" fmla="*/ 161925 h 113"/>
                  <a:gd name="T64" fmla="*/ 74613 w 95"/>
                  <a:gd name="T65" fmla="*/ 163513 h 113"/>
                  <a:gd name="T66" fmla="*/ 80963 w 95"/>
                  <a:gd name="T67" fmla="*/ 146050 h 113"/>
                  <a:gd name="T68" fmla="*/ 88900 w 95"/>
                  <a:gd name="T69" fmla="*/ 146050 h 113"/>
                  <a:gd name="T70" fmla="*/ 88900 w 95"/>
                  <a:gd name="T71" fmla="*/ 136525 h 113"/>
                  <a:gd name="T72" fmla="*/ 80963 w 95"/>
                  <a:gd name="T73" fmla="*/ 122238 h 113"/>
                  <a:gd name="T74" fmla="*/ 80963 w 95"/>
                  <a:gd name="T75" fmla="*/ 100013 h 113"/>
                  <a:gd name="T76" fmla="*/ 61913 w 95"/>
                  <a:gd name="T77" fmla="*/ 95250 h 113"/>
                  <a:gd name="T78" fmla="*/ 58738 w 95"/>
                  <a:gd name="T79" fmla="*/ 87313 h 113"/>
                  <a:gd name="T80" fmla="*/ 61913 w 95"/>
                  <a:gd name="T81" fmla="*/ 82550 h 113"/>
                  <a:gd name="T82" fmla="*/ 76200 w 95"/>
                  <a:gd name="T83" fmla="*/ 84138 h 113"/>
                  <a:gd name="T84" fmla="*/ 95250 w 95"/>
                  <a:gd name="T85" fmla="*/ 68263 h 113"/>
                  <a:gd name="T86" fmla="*/ 109538 w 95"/>
                  <a:gd name="T87" fmla="*/ 66675 h 113"/>
                  <a:gd name="T88" fmla="*/ 117475 w 95"/>
                  <a:gd name="T89" fmla="*/ 60325 h 113"/>
                  <a:gd name="T90" fmla="*/ 103188 w 95"/>
                  <a:gd name="T91" fmla="*/ 53975 h 113"/>
                  <a:gd name="T92" fmla="*/ 80963 w 95"/>
                  <a:gd name="T93" fmla="*/ 55563 h 113"/>
                  <a:gd name="T94" fmla="*/ 58738 w 95"/>
                  <a:gd name="T95" fmla="*/ 63500 h 113"/>
                  <a:gd name="T96" fmla="*/ 50800 w 95"/>
                  <a:gd name="T97" fmla="*/ 76200 h 113"/>
                  <a:gd name="T98" fmla="*/ 28575 w 95"/>
                  <a:gd name="T99" fmla="*/ 55563 h 113"/>
                  <a:gd name="T100" fmla="*/ 30163 w 95"/>
                  <a:gd name="T101" fmla="*/ 41275 h 113"/>
                  <a:gd name="T102" fmla="*/ 39688 w 95"/>
                  <a:gd name="T103" fmla="*/ 31750 h 113"/>
                  <a:gd name="T104" fmla="*/ 103188 w 95"/>
                  <a:gd name="T105" fmla="*/ 31750 h 113"/>
                  <a:gd name="T106" fmla="*/ 119063 w 95"/>
                  <a:gd name="T107" fmla="*/ 36513 h 113"/>
                  <a:gd name="T108" fmla="*/ 141288 w 95"/>
                  <a:gd name="T109" fmla="*/ 26988 h 113"/>
                  <a:gd name="T110" fmla="*/ 150813 w 95"/>
                  <a:gd name="T111" fmla="*/ 0 h 113"/>
                  <a:gd name="T112" fmla="*/ 139700 w 95"/>
                  <a:gd name="T113" fmla="*/ 0 h 1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5" h="113">
                    <a:moveTo>
                      <a:pt x="88" y="0"/>
                    </a:moveTo>
                    <a:lnTo>
                      <a:pt x="84" y="9"/>
                    </a:lnTo>
                    <a:lnTo>
                      <a:pt x="72" y="12"/>
                    </a:lnTo>
                    <a:lnTo>
                      <a:pt x="53" y="12"/>
                    </a:lnTo>
                    <a:lnTo>
                      <a:pt x="37" y="5"/>
                    </a:lnTo>
                    <a:lnTo>
                      <a:pt x="32" y="5"/>
                    </a:lnTo>
                    <a:lnTo>
                      <a:pt x="27" y="14"/>
                    </a:lnTo>
                    <a:lnTo>
                      <a:pt x="23" y="12"/>
                    </a:lnTo>
                    <a:lnTo>
                      <a:pt x="18" y="15"/>
                    </a:lnTo>
                    <a:lnTo>
                      <a:pt x="14" y="28"/>
                    </a:lnTo>
                    <a:lnTo>
                      <a:pt x="10" y="37"/>
                    </a:lnTo>
                    <a:lnTo>
                      <a:pt x="7" y="44"/>
                    </a:lnTo>
                    <a:lnTo>
                      <a:pt x="9" y="57"/>
                    </a:lnTo>
                    <a:lnTo>
                      <a:pt x="5" y="65"/>
                    </a:lnTo>
                    <a:lnTo>
                      <a:pt x="2" y="65"/>
                    </a:lnTo>
                    <a:lnTo>
                      <a:pt x="0" y="79"/>
                    </a:lnTo>
                    <a:lnTo>
                      <a:pt x="9" y="79"/>
                    </a:lnTo>
                    <a:lnTo>
                      <a:pt x="13" y="84"/>
                    </a:lnTo>
                    <a:lnTo>
                      <a:pt x="14" y="98"/>
                    </a:lnTo>
                    <a:lnTo>
                      <a:pt x="9" y="108"/>
                    </a:lnTo>
                    <a:lnTo>
                      <a:pt x="9" y="113"/>
                    </a:lnTo>
                    <a:lnTo>
                      <a:pt x="16" y="112"/>
                    </a:lnTo>
                    <a:lnTo>
                      <a:pt x="20" y="99"/>
                    </a:lnTo>
                    <a:lnTo>
                      <a:pt x="21" y="75"/>
                    </a:lnTo>
                    <a:lnTo>
                      <a:pt x="19" y="71"/>
                    </a:lnTo>
                    <a:lnTo>
                      <a:pt x="21" y="69"/>
                    </a:lnTo>
                    <a:lnTo>
                      <a:pt x="27" y="69"/>
                    </a:lnTo>
                    <a:lnTo>
                      <a:pt x="28" y="63"/>
                    </a:lnTo>
                    <a:lnTo>
                      <a:pt x="34" y="67"/>
                    </a:lnTo>
                    <a:lnTo>
                      <a:pt x="34" y="83"/>
                    </a:lnTo>
                    <a:lnTo>
                      <a:pt x="42" y="92"/>
                    </a:lnTo>
                    <a:lnTo>
                      <a:pt x="41" y="102"/>
                    </a:lnTo>
                    <a:lnTo>
                      <a:pt x="47" y="103"/>
                    </a:lnTo>
                    <a:lnTo>
                      <a:pt x="51" y="92"/>
                    </a:lnTo>
                    <a:lnTo>
                      <a:pt x="56" y="92"/>
                    </a:lnTo>
                    <a:lnTo>
                      <a:pt x="56" y="86"/>
                    </a:lnTo>
                    <a:lnTo>
                      <a:pt x="51" y="77"/>
                    </a:lnTo>
                    <a:lnTo>
                      <a:pt x="51" y="63"/>
                    </a:lnTo>
                    <a:lnTo>
                      <a:pt x="39" y="60"/>
                    </a:lnTo>
                    <a:lnTo>
                      <a:pt x="37" y="55"/>
                    </a:lnTo>
                    <a:lnTo>
                      <a:pt x="39" y="52"/>
                    </a:lnTo>
                    <a:lnTo>
                      <a:pt x="48" y="53"/>
                    </a:lnTo>
                    <a:lnTo>
                      <a:pt x="60" y="43"/>
                    </a:lnTo>
                    <a:lnTo>
                      <a:pt x="69" y="42"/>
                    </a:lnTo>
                    <a:lnTo>
                      <a:pt x="74" y="38"/>
                    </a:lnTo>
                    <a:lnTo>
                      <a:pt x="65" y="34"/>
                    </a:lnTo>
                    <a:lnTo>
                      <a:pt x="51" y="35"/>
                    </a:lnTo>
                    <a:lnTo>
                      <a:pt x="37" y="40"/>
                    </a:lnTo>
                    <a:lnTo>
                      <a:pt x="32" y="48"/>
                    </a:lnTo>
                    <a:lnTo>
                      <a:pt x="18" y="35"/>
                    </a:lnTo>
                    <a:lnTo>
                      <a:pt x="19" y="26"/>
                    </a:lnTo>
                    <a:lnTo>
                      <a:pt x="25" y="20"/>
                    </a:lnTo>
                    <a:lnTo>
                      <a:pt x="65" y="20"/>
                    </a:lnTo>
                    <a:lnTo>
                      <a:pt x="75" y="23"/>
                    </a:lnTo>
                    <a:lnTo>
                      <a:pt x="89" y="17"/>
                    </a:lnTo>
                    <a:lnTo>
                      <a:pt x="95" y="0"/>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5" name="Freeform 765"/>
              <p:cNvSpPr/>
              <p:nvPr/>
            </p:nvSpPr>
            <p:spPr bwMode="auto">
              <a:xfrm>
                <a:off x="7524747" y="4327534"/>
                <a:ext cx="31750" cy="47625"/>
              </a:xfrm>
              <a:custGeom>
                <a:avLst/>
                <a:gdLst>
                  <a:gd name="T0" fmla="*/ 0 w 20"/>
                  <a:gd name="T1" fmla="*/ 19050 h 30"/>
                  <a:gd name="T2" fmla="*/ 3175 w 20"/>
                  <a:gd name="T3" fmla="*/ 34925 h 30"/>
                  <a:gd name="T4" fmla="*/ 12700 w 20"/>
                  <a:gd name="T5" fmla="*/ 47625 h 30"/>
                  <a:gd name="T6" fmla="*/ 17463 w 20"/>
                  <a:gd name="T7" fmla="*/ 47625 h 30"/>
                  <a:gd name="T8" fmla="*/ 12700 w 20"/>
                  <a:gd name="T9" fmla="*/ 34925 h 30"/>
                  <a:gd name="T10" fmla="*/ 9525 w 20"/>
                  <a:gd name="T11" fmla="*/ 25400 h 30"/>
                  <a:gd name="T12" fmla="*/ 31750 w 20"/>
                  <a:gd name="T13" fmla="*/ 25400 h 30"/>
                  <a:gd name="T14" fmla="*/ 26988 w 20"/>
                  <a:gd name="T15" fmla="*/ 17463 h 30"/>
                  <a:gd name="T16" fmla="*/ 17463 w 20"/>
                  <a:gd name="T17" fmla="*/ 17463 h 30"/>
                  <a:gd name="T18" fmla="*/ 20638 w 20"/>
                  <a:gd name="T19" fmla="*/ 11113 h 30"/>
                  <a:gd name="T20" fmla="*/ 31750 w 20"/>
                  <a:gd name="T21" fmla="*/ 9525 h 30"/>
                  <a:gd name="T22" fmla="*/ 31750 w 20"/>
                  <a:gd name="T23" fmla="*/ 0 h 30"/>
                  <a:gd name="T24" fmla="*/ 22225 w 20"/>
                  <a:gd name="T25" fmla="*/ 0 h 30"/>
                  <a:gd name="T26" fmla="*/ 12700 w 20"/>
                  <a:gd name="T27" fmla="*/ 11113 h 30"/>
                  <a:gd name="T28" fmla="*/ 0 w 20"/>
                  <a:gd name="T29" fmla="*/ 1905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30">
                    <a:moveTo>
                      <a:pt x="0" y="12"/>
                    </a:moveTo>
                    <a:lnTo>
                      <a:pt x="2" y="22"/>
                    </a:lnTo>
                    <a:lnTo>
                      <a:pt x="8" y="30"/>
                    </a:lnTo>
                    <a:lnTo>
                      <a:pt x="11" y="30"/>
                    </a:lnTo>
                    <a:lnTo>
                      <a:pt x="8" y="22"/>
                    </a:lnTo>
                    <a:lnTo>
                      <a:pt x="6" y="16"/>
                    </a:lnTo>
                    <a:lnTo>
                      <a:pt x="20" y="16"/>
                    </a:lnTo>
                    <a:lnTo>
                      <a:pt x="17" y="11"/>
                    </a:lnTo>
                    <a:lnTo>
                      <a:pt x="11" y="11"/>
                    </a:lnTo>
                    <a:lnTo>
                      <a:pt x="13" y="7"/>
                    </a:lnTo>
                    <a:lnTo>
                      <a:pt x="20" y="6"/>
                    </a:lnTo>
                    <a:lnTo>
                      <a:pt x="20" y="0"/>
                    </a:lnTo>
                    <a:lnTo>
                      <a:pt x="14" y="0"/>
                    </a:lnTo>
                    <a:lnTo>
                      <a:pt x="8" y="7"/>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6" name="Freeform 766"/>
              <p:cNvSpPr/>
              <p:nvPr/>
            </p:nvSpPr>
            <p:spPr bwMode="auto">
              <a:xfrm>
                <a:off x="7523159" y="4318009"/>
                <a:ext cx="7938" cy="20638"/>
              </a:xfrm>
              <a:custGeom>
                <a:avLst/>
                <a:gdLst>
                  <a:gd name="T0" fmla="*/ 1588 w 5"/>
                  <a:gd name="T1" fmla="*/ 20638 h 13"/>
                  <a:gd name="T2" fmla="*/ 7938 w 5"/>
                  <a:gd name="T3" fmla="*/ 12700 h 13"/>
                  <a:gd name="T4" fmla="*/ 4763 w 5"/>
                  <a:gd name="T5" fmla="*/ 0 h 13"/>
                  <a:gd name="T6" fmla="*/ 0 w 5"/>
                  <a:gd name="T7" fmla="*/ 1588 h 13"/>
                  <a:gd name="T8" fmla="*/ 1588 w 5"/>
                  <a:gd name="T9" fmla="*/ 20638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3">
                    <a:moveTo>
                      <a:pt x="1" y="13"/>
                    </a:moveTo>
                    <a:lnTo>
                      <a:pt x="5" y="8"/>
                    </a:lnTo>
                    <a:lnTo>
                      <a:pt x="3" y="0"/>
                    </a:lnTo>
                    <a:lnTo>
                      <a:pt x="0" y="1"/>
                    </a:lnTo>
                    <a:lnTo>
                      <a:pt x="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7" name="Freeform 767"/>
              <p:cNvSpPr/>
              <p:nvPr/>
            </p:nvSpPr>
            <p:spPr bwMode="auto">
              <a:xfrm>
                <a:off x="7542209" y="4302134"/>
                <a:ext cx="11113" cy="12700"/>
              </a:xfrm>
              <a:custGeom>
                <a:avLst/>
                <a:gdLst>
                  <a:gd name="T0" fmla="*/ 0 w 7"/>
                  <a:gd name="T1" fmla="*/ 7938 h 8"/>
                  <a:gd name="T2" fmla="*/ 4763 w 7"/>
                  <a:gd name="T3" fmla="*/ 0 h 8"/>
                  <a:gd name="T4" fmla="*/ 11113 w 7"/>
                  <a:gd name="T5" fmla="*/ 6350 h 8"/>
                  <a:gd name="T6" fmla="*/ 4763 w 7"/>
                  <a:gd name="T7" fmla="*/ 12700 h 8"/>
                  <a:gd name="T8" fmla="*/ 0 w 7"/>
                  <a:gd name="T9" fmla="*/ 79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5"/>
                    </a:moveTo>
                    <a:lnTo>
                      <a:pt x="3" y="0"/>
                    </a:lnTo>
                    <a:lnTo>
                      <a:pt x="7" y="4"/>
                    </a:lnTo>
                    <a:lnTo>
                      <a:pt x="3" y="8"/>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8" name="Freeform 768"/>
              <p:cNvSpPr/>
              <p:nvPr/>
            </p:nvSpPr>
            <p:spPr bwMode="auto">
              <a:xfrm>
                <a:off x="7518397" y="4368809"/>
                <a:ext cx="12700" cy="14288"/>
              </a:xfrm>
              <a:custGeom>
                <a:avLst/>
                <a:gdLst>
                  <a:gd name="T0" fmla="*/ 4763 w 8"/>
                  <a:gd name="T1" fmla="*/ 0 h 9"/>
                  <a:gd name="T2" fmla="*/ 9525 w 8"/>
                  <a:gd name="T3" fmla="*/ 6350 h 9"/>
                  <a:gd name="T4" fmla="*/ 12700 w 8"/>
                  <a:gd name="T5" fmla="*/ 7938 h 9"/>
                  <a:gd name="T6" fmla="*/ 9525 w 8"/>
                  <a:gd name="T7" fmla="*/ 14288 h 9"/>
                  <a:gd name="T8" fmla="*/ 1588 w 8"/>
                  <a:gd name="T9" fmla="*/ 7938 h 9"/>
                  <a:gd name="T10" fmla="*/ 0 w 8"/>
                  <a:gd name="T11" fmla="*/ 1588 h 9"/>
                  <a:gd name="T12" fmla="*/ 4763 w 8"/>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3" y="0"/>
                    </a:moveTo>
                    <a:lnTo>
                      <a:pt x="6" y="4"/>
                    </a:lnTo>
                    <a:lnTo>
                      <a:pt x="8" y="5"/>
                    </a:lnTo>
                    <a:lnTo>
                      <a:pt x="6" y="9"/>
                    </a:lnTo>
                    <a:lnTo>
                      <a:pt x="1" y="5"/>
                    </a:lnTo>
                    <a:lnTo>
                      <a:pt x="0" y="1"/>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59" name="Freeform 769"/>
              <p:cNvSpPr/>
              <p:nvPr/>
            </p:nvSpPr>
            <p:spPr bwMode="auto">
              <a:xfrm>
                <a:off x="7492997" y="4432310"/>
                <a:ext cx="23813" cy="15875"/>
              </a:xfrm>
              <a:custGeom>
                <a:avLst/>
                <a:gdLst>
                  <a:gd name="T0" fmla="*/ 0 w 15"/>
                  <a:gd name="T1" fmla="*/ 7938 h 10"/>
                  <a:gd name="T2" fmla="*/ 3175 w 15"/>
                  <a:gd name="T3" fmla="*/ 0 h 10"/>
                  <a:gd name="T4" fmla="*/ 17463 w 15"/>
                  <a:gd name="T5" fmla="*/ 1588 h 10"/>
                  <a:gd name="T6" fmla="*/ 23813 w 15"/>
                  <a:gd name="T7" fmla="*/ 9525 h 10"/>
                  <a:gd name="T8" fmla="*/ 22225 w 15"/>
                  <a:gd name="T9" fmla="*/ 15875 h 10"/>
                  <a:gd name="T10" fmla="*/ 7938 w 15"/>
                  <a:gd name="T11" fmla="*/ 15875 h 10"/>
                  <a:gd name="T12" fmla="*/ 0 w 15"/>
                  <a:gd name="T13" fmla="*/ 7938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0">
                    <a:moveTo>
                      <a:pt x="0" y="5"/>
                    </a:moveTo>
                    <a:lnTo>
                      <a:pt x="2" y="0"/>
                    </a:lnTo>
                    <a:lnTo>
                      <a:pt x="11" y="1"/>
                    </a:lnTo>
                    <a:lnTo>
                      <a:pt x="15" y="6"/>
                    </a:lnTo>
                    <a:lnTo>
                      <a:pt x="14" y="10"/>
                    </a:lnTo>
                    <a:lnTo>
                      <a:pt x="5" y="1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0" name="Freeform 770"/>
              <p:cNvSpPr/>
              <p:nvPr/>
            </p:nvSpPr>
            <p:spPr bwMode="auto">
              <a:xfrm>
                <a:off x="7534272" y="4429134"/>
                <a:ext cx="74613" cy="28575"/>
              </a:xfrm>
              <a:custGeom>
                <a:avLst/>
                <a:gdLst>
                  <a:gd name="T0" fmla="*/ 0 w 47"/>
                  <a:gd name="T1" fmla="*/ 11113 h 18"/>
                  <a:gd name="T2" fmla="*/ 20638 w 47"/>
                  <a:gd name="T3" fmla="*/ 3175 h 18"/>
                  <a:gd name="T4" fmla="*/ 47625 w 47"/>
                  <a:gd name="T5" fmla="*/ 0 h 18"/>
                  <a:gd name="T6" fmla="*/ 57150 w 47"/>
                  <a:gd name="T7" fmla="*/ 7938 h 18"/>
                  <a:gd name="T8" fmla="*/ 69850 w 47"/>
                  <a:gd name="T9" fmla="*/ 7938 h 18"/>
                  <a:gd name="T10" fmla="*/ 74613 w 47"/>
                  <a:gd name="T11" fmla="*/ 14288 h 18"/>
                  <a:gd name="T12" fmla="*/ 74613 w 47"/>
                  <a:gd name="T13" fmla="*/ 26988 h 18"/>
                  <a:gd name="T14" fmla="*/ 71438 w 47"/>
                  <a:gd name="T15" fmla="*/ 28575 h 18"/>
                  <a:gd name="T16" fmla="*/ 50800 w 47"/>
                  <a:gd name="T17" fmla="*/ 14288 h 18"/>
                  <a:gd name="T18" fmla="*/ 30163 w 47"/>
                  <a:gd name="T19" fmla="*/ 12700 h 18"/>
                  <a:gd name="T20" fmla="*/ 14288 w 47"/>
                  <a:gd name="T21" fmla="*/ 12700 h 18"/>
                  <a:gd name="T22" fmla="*/ 6350 w 47"/>
                  <a:gd name="T23" fmla="*/ 19050 h 18"/>
                  <a:gd name="T24" fmla="*/ 0 w 47"/>
                  <a:gd name="T25" fmla="*/ 111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8">
                    <a:moveTo>
                      <a:pt x="0" y="7"/>
                    </a:moveTo>
                    <a:lnTo>
                      <a:pt x="13" y="2"/>
                    </a:lnTo>
                    <a:lnTo>
                      <a:pt x="30" y="0"/>
                    </a:lnTo>
                    <a:lnTo>
                      <a:pt x="36" y="5"/>
                    </a:lnTo>
                    <a:lnTo>
                      <a:pt x="44" y="5"/>
                    </a:lnTo>
                    <a:lnTo>
                      <a:pt x="47" y="9"/>
                    </a:lnTo>
                    <a:lnTo>
                      <a:pt x="47" y="17"/>
                    </a:lnTo>
                    <a:lnTo>
                      <a:pt x="45" y="18"/>
                    </a:lnTo>
                    <a:lnTo>
                      <a:pt x="32" y="9"/>
                    </a:lnTo>
                    <a:lnTo>
                      <a:pt x="19" y="8"/>
                    </a:lnTo>
                    <a:lnTo>
                      <a:pt x="9" y="8"/>
                    </a:lnTo>
                    <a:lnTo>
                      <a:pt x="4" y="12"/>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1" name="Freeform 771"/>
              <p:cNvSpPr/>
              <p:nvPr/>
            </p:nvSpPr>
            <p:spPr bwMode="auto">
              <a:xfrm>
                <a:off x="7443784" y="4398973"/>
                <a:ext cx="39688" cy="12700"/>
              </a:xfrm>
              <a:custGeom>
                <a:avLst/>
                <a:gdLst>
                  <a:gd name="T0" fmla="*/ 7938 w 25"/>
                  <a:gd name="T1" fmla="*/ 12700 h 8"/>
                  <a:gd name="T2" fmla="*/ 0 w 25"/>
                  <a:gd name="T3" fmla="*/ 7938 h 8"/>
                  <a:gd name="T4" fmla="*/ 0 w 25"/>
                  <a:gd name="T5" fmla="*/ 1588 h 8"/>
                  <a:gd name="T6" fmla="*/ 9525 w 25"/>
                  <a:gd name="T7" fmla="*/ 0 h 8"/>
                  <a:gd name="T8" fmla="*/ 15875 w 25"/>
                  <a:gd name="T9" fmla="*/ 4763 h 8"/>
                  <a:gd name="T10" fmla="*/ 23813 w 25"/>
                  <a:gd name="T11" fmla="*/ 6350 h 8"/>
                  <a:gd name="T12" fmla="*/ 39688 w 25"/>
                  <a:gd name="T13" fmla="*/ 6350 h 8"/>
                  <a:gd name="T14" fmla="*/ 39688 w 25"/>
                  <a:gd name="T15" fmla="*/ 11113 h 8"/>
                  <a:gd name="T16" fmla="*/ 7938 w 25"/>
                  <a:gd name="T17" fmla="*/ 1270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8">
                    <a:moveTo>
                      <a:pt x="5" y="8"/>
                    </a:moveTo>
                    <a:lnTo>
                      <a:pt x="0" y="5"/>
                    </a:lnTo>
                    <a:lnTo>
                      <a:pt x="0" y="1"/>
                    </a:lnTo>
                    <a:lnTo>
                      <a:pt x="6" y="0"/>
                    </a:lnTo>
                    <a:lnTo>
                      <a:pt x="10" y="3"/>
                    </a:lnTo>
                    <a:lnTo>
                      <a:pt x="15" y="4"/>
                    </a:lnTo>
                    <a:lnTo>
                      <a:pt x="25" y="4"/>
                    </a:lnTo>
                    <a:lnTo>
                      <a:pt x="25" y="7"/>
                    </a:lnTo>
                    <a:lnTo>
                      <a:pt x="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2" name="Freeform 772"/>
              <p:cNvSpPr/>
              <p:nvPr/>
            </p:nvSpPr>
            <p:spPr bwMode="auto">
              <a:xfrm>
                <a:off x="7399334" y="4470410"/>
                <a:ext cx="15875" cy="31750"/>
              </a:xfrm>
              <a:custGeom>
                <a:avLst/>
                <a:gdLst>
                  <a:gd name="T0" fmla="*/ 15875 w 10"/>
                  <a:gd name="T1" fmla="*/ 6350 h 20"/>
                  <a:gd name="T2" fmla="*/ 12700 w 10"/>
                  <a:gd name="T3" fmla="*/ 0 h 20"/>
                  <a:gd name="T4" fmla="*/ 6350 w 10"/>
                  <a:gd name="T5" fmla="*/ 3175 h 20"/>
                  <a:gd name="T6" fmla="*/ 12700 w 10"/>
                  <a:gd name="T7" fmla="*/ 11113 h 20"/>
                  <a:gd name="T8" fmla="*/ 6350 w 10"/>
                  <a:gd name="T9" fmla="*/ 23813 h 20"/>
                  <a:gd name="T10" fmla="*/ 0 w 10"/>
                  <a:gd name="T11" fmla="*/ 30163 h 20"/>
                  <a:gd name="T12" fmla="*/ 6350 w 10"/>
                  <a:gd name="T13" fmla="*/ 31750 h 20"/>
                  <a:gd name="T14" fmla="*/ 14288 w 10"/>
                  <a:gd name="T15" fmla="*/ 22225 h 20"/>
                  <a:gd name="T16" fmla="*/ 15875 w 10"/>
                  <a:gd name="T17" fmla="*/ 635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0">
                    <a:moveTo>
                      <a:pt x="10" y="4"/>
                    </a:moveTo>
                    <a:lnTo>
                      <a:pt x="8" y="0"/>
                    </a:lnTo>
                    <a:lnTo>
                      <a:pt x="4" y="2"/>
                    </a:lnTo>
                    <a:lnTo>
                      <a:pt x="8" y="7"/>
                    </a:lnTo>
                    <a:lnTo>
                      <a:pt x="4" y="15"/>
                    </a:lnTo>
                    <a:lnTo>
                      <a:pt x="0" y="19"/>
                    </a:lnTo>
                    <a:lnTo>
                      <a:pt x="4" y="20"/>
                    </a:lnTo>
                    <a:lnTo>
                      <a:pt x="9" y="14"/>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3" name="Freeform 773"/>
              <p:cNvSpPr/>
              <p:nvPr/>
            </p:nvSpPr>
            <p:spPr bwMode="auto">
              <a:xfrm>
                <a:off x="7391397" y="4478348"/>
                <a:ext cx="14288" cy="12700"/>
              </a:xfrm>
              <a:custGeom>
                <a:avLst/>
                <a:gdLst>
                  <a:gd name="T0" fmla="*/ 14288 w 9"/>
                  <a:gd name="T1" fmla="*/ 6350 h 8"/>
                  <a:gd name="T2" fmla="*/ 6350 w 9"/>
                  <a:gd name="T3" fmla="*/ 7938 h 8"/>
                  <a:gd name="T4" fmla="*/ 6350 w 9"/>
                  <a:gd name="T5" fmla="*/ 12700 h 8"/>
                  <a:gd name="T6" fmla="*/ 0 w 9"/>
                  <a:gd name="T7" fmla="*/ 12700 h 8"/>
                  <a:gd name="T8" fmla="*/ 3175 w 9"/>
                  <a:gd name="T9" fmla="*/ 1588 h 8"/>
                  <a:gd name="T10" fmla="*/ 9525 w 9"/>
                  <a:gd name="T11" fmla="*/ 0 h 8"/>
                  <a:gd name="T12" fmla="*/ 14288 w 9"/>
                  <a:gd name="T13" fmla="*/ 635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8">
                    <a:moveTo>
                      <a:pt x="9" y="4"/>
                    </a:moveTo>
                    <a:lnTo>
                      <a:pt x="4" y="5"/>
                    </a:lnTo>
                    <a:lnTo>
                      <a:pt x="4" y="8"/>
                    </a:lnTo>
                    <a:lnTo>
                      <a:pt x="0" y="8"/>
                    </a:lnTo>
                    <a:lnTo>
                      <a:pt x="2" y="1"/>
                    </a:lnTo>
                    <a:lnTo>
                      <a:pt x="6" y="0"/>
                    </a:ln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4" name="Freeform 774"/>
              <p:cNvSpPr/>
              <p:nvPr/>
            </p:nvSpPr>
            <p:spPr bwMode="auto">
              <a:xfrm>
                <a:off x="7643809" y="4495809"/>
                <a:ext cx="19050" cy="12700"/>
              </a:xfrm>
              <a:custGeom>
                <a:avLst/>
                <a:gdLst>
                  <a:gd name="T0" fmla="*/ 6350 w 12"/>
                  <a:gd name="T1" fmla="*/ 12700 h 8"/>
                  <a:gd name="T2" fmla="*/ 0 w 12"/>
                  <a:gd name="T3" fmla="*/ 4763 h 8"/>
                  <a:gd name="T4" fmla="*/ 6350 w 12"/>
                  <a:gd name="T5" fmla="*/ 0 h 8"/>
                  <a:gd name="T6" fmla="*/ 14288 w 12"/>
                  <a:gd name="T7" fmla="*/ 3175 h 8"/>
                  <a:gd name="T8" fmla="*/ 19050 w 12"/>
                  <a:gd name="T9" fmla="*/ 9525 h 8"/>
                  <a:gd name="T10" fmla="*/ 6350 w 12"/>
                  <a:gd name="T11" fmla="*/ 1270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8">
                    <a:moveTo>
                      <a:pt x="4" y="8"/>
                    </a:moveTo>
                    <a:lnTo>
                      <a:pt x="0" y="3"/>
                    </a:lnTo>
                    <a:lnTo>
                      <a:pt x="4" y="0"/>
                    </a:lnTo>
                    <a:lnTo>
                      <a:pt x="9" y="2"/>
                    </a:lnTo>
                    <a:lnTo>
                      <a:pt x="12" y="6"/>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5" name="Freeform 775"/>
              <p:cNvSpPr/>
              <p:nvPr/>
            </p:nvSpPr>
            <p:spPr bwMode="auto">
              <a:xfrm>
                <a:off x="7608884" y="4538673"/>
                <a:ext cx="17463" cy="20638"/>
              </a:xfrm>
              <a:custGeom>
                <a:avLst/>
                <a:gdLst>
                  <a:gd name="T0" fmla="*/ 0 w 11"/>
                  <a:gd name="T1" fmla="*/ 20638 h 13"/>
                  <a:gd name="T2" fmla="*/ 0 w 11"/>
                  <a:gd name="T3" fmla="*/ 12700 h 13"/>
                  <a:gd name="T4" fmla="*/ 14288 w 11"/>
                  <a:gd name="T5" fmla="*/ 0 h 13"/>
                  <a:gd name="T6" fmla="*/ 17463 w 11"/>
                  <a:gd name="T7" fmla="*/ 7938 h 13"/>
                  <a:gd name="T8" fmla="*/ 12700 w 11"/>
                  <a:gd name="T9" fmla="*/ 15875 h 13"/>
                  <a:gd name="T10" fmla="*/ 0 w 11"/>
                  <a:gd name="T11" fmla="*/ 20638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3">
                    <a:moveTo>
                      <a:pt x="0" y="13"/>
                    </a:moveTo>
                    <a:lnTo>
                      <a:pt x="0" y="8"/>
                    </a:lnTo>
                    <a:lnTo>
                      <a:pt x="9" y="0"/>
                    </a:lnTo>
                    <a:lnTo>
                      <a:pt x="11" y="5"/>
                    </a:lnTo>
                    <a:lnTo>
                      <a:pt x="8" y="1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6" name="Freeform 776"/>
              <p:cNvSpPr/>
              <p:nvPr/>
            </p:nvSpPr>
            <p:spPr bwMode="auto">
              <a:xfrm>
                <a:off x="7573960" y="4551373"/>
                <a:ext cx="11113" cy="12700"/>
              </a:xfrm>
              <a:custGeom>
                <a:avLst/>
                <a:gdLst>
                  <a:gd name="T0" fmla="*/ 1588 w 7"/>
                  <a:gd name="T1" fmla="*/ 6350 h 8"/>
                  <a:gd name="T2" fmla="*/ 0 w 7"/>
                  <a:gd name="T3" fmla="*/ 0 h 8"/>
                  <a:gd name="T4" fmla="*/ 11113 w 7"/>
                  <a:gd name="T5" fmla="*/ 0 h 8"/>
                  <a:gd name="T6" fmla="*/ 11113 w 7"/>
                  <a:gd name="T7" fmla="*/ 9525 h 8"/>
                  <a:gd name="T8" fmla="*/ 4763 w 7"/>
                  <a:gd name="T9" fmla="*/ 12700 h 8"/>
                  <a:gd name="T10" fmla="*/ 1588 w 7"/>
                  <a:gd name="T11" fmla="*/ 635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8">
                    <a:moveTo>
                      <a:pt x="1" y="4"/>
                    </a:moveTo>
                    <a:lnTo>
                      <a:pt x="0" y="0"/>
                    </a:lnTo>
                    <a:lnTo>
                      <a:pt x="7" y="0"/>
                    </a:lnTo>
                    <a:lnTo>
                      <a:pt x="7" y="6"/>
                    </a:lnTo>
                    <a:lnTo>
                      <a:pt x="3" y="8"/>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7" name="Freeform 777"/>
              <p:cNvSpPr/>
              <p:nvPr/>
            </p:nvSpPr>
            <p:spPr bwMode="auto">
              <a:xfrm>
                <a:off x="7685083" y="4513272"/>
                <a:ext cx="9525" cy="14288"/>
              </a:xfrm>
              <a:custGeom>
                <a:avLst/>
                <a:gdLst>
                  <a:gd name="T0" fmla="*/ 1588 w 6"/>
                  <a:gd name="T1" fmla="*/ 14288 h 9"/>
                  <a:gd name="T2" fmla="*/ 0 w 6"/>
                  <a:gd name="T3" fmla="*/ 3175 h 9"/>
                  <a:gd name="T4" fmla="*/ 4763 w 6"/>
                  <a:gd name="T5" fmla="*/ 0 h 9"/>
                  <a:gd name="T6" fmla="*/ 9525 w 6"/>
                  <a:gd name="T7" fmla="*/ 7938 h 9"/>
                  <a:gd name="T8" fmla="*/ 1588 w 6"/>
                  <a:gd name="T9" fmla="*/ 1428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1" y="9"/>
                    </a:moveTo>
                    <a:lnTo>
                      <a:pt x="0" y="2"/>
                    </a:lnTo>
                    <a:lnTo>
                      <a:pt x="3" y="0"/>
                    </a:lnTo>
                    <a:lnTo>
                      <a:pt x="6" y="5"/>
                    </a:ln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8" name="Freeform 778"/>
              <p:cNvSpPr/>
              <p:nvPr/>
            </p:nvSpPr>
            <p:spPr bwMode="auto">
              <a:xfrm>
                <a:off x="7689847" y="4495809"/>
                <a:ext cx="12700" cy="14288"/>
              </a:xfrm>
              <a:custGeom>
                <a:avLst/>
                <a:gdLst>
                  <a:gd name="T0" fmla="*/ 0 w 8"/>
                  <a:gd name="T1" fmla="*/ 6350 h 9"/>
                  <a:gd name="T2" fmla="*/ 3175 w 8"/>
                  <a:gd name="T3" fmla="*/ 0 h 9"/>
                  <a:gd name="T4" fmla="*/ 11113 w 8"/>
                  <a:gd name="T5" fmla="*/ 0 h 9"/>
                  <a:gd name="T6" fmla="*/ 12700 w 8"/>
                  <a:gd name="T7" fmla="*/ 14288 h 9"/>
                  <a:gd name="T8" fmla="*/ 0 w 8"/>
                  <a:gd name="T9" fmla="*/ 635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0" y="4"/>
                    </a:moveTo>
                    <a:lnTo>
                      <a:pt x="2" y="0"/>
                    </a:lnTo>
                    <a:lnTo>
                      <a:pt x="7" y="0"/>
                    </a:lnTo>
                    <a:lnTo>
                      <a:pt x="8" y="9"/>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69" name="Freeform 779"/>
              <p:cNvSpPr/>
              <p:nvPr/>
            </p:nvSpPr>
            <p:spPr bwMode="auto">
              <a:xfrm>
                <a:off x="7773984" y="4538673"/>
                <a:ext cx="28575" cy="28575"/>
              </a:xfrm>
              <a:custGeom>
                <a:avLst/>
                <a:gdLst>
                  <a:gd name="T0" fmla="*/ 22225 w 18"/>
                  <a:gd name="T1" fmla="*/ 0 h 18"/>
                  <a:gd name="T2" fmla="*/ 25400 w 18"/>
                  <a:gd name="T3" fmla="*/ 11113 h 18"/>
                  <a:gd name="T4" fmla="*/ 28575 w 18"/>
                  <a:gd name="T5" fmla="*/ 26988 h 18"/>
                  <a:gd name="T6" fmla="*/ 0 w 18"/>
                  <a:gd name="T7" fmla="*/ 28575 h 18"/>
                  <a:gd name="T8" fmla="*/ 0 w 18"/>
                  <a:gd name="T9" fmla="*/ 20638 h 18"/>
                  <a:gd name="T10" fmla="*/ 9525 w 18"/>
                  <a:gd name="T11" fmla="*/ 1588 h 18"/>
                  <a:gd name="T12" fmla="*/ 22225 w 18"/>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8">
                    <a:moveTo>
                      <a:pt x="14" y="0"/>
                    </a:moveTo>
                    <a:lnTo>
                      <a:pt x="16" y="7"/>
                    </a:lnTo>
                    <a:lnTo>
                      <a:pt x="18" y="17"/>
                    </a:lnTo>
                    <a:lnTo>
                      <a:pt x="0" y="18"/>
                    </a:lnTo>
                    <a:lnTo>
                      <a:pt x="0" y="13"/>
                    </a:lnTo>
                    <a:lnTo>
                      <a:pt x="6" y="1"/>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0" name="Freeform 780"/>
              <p:cNvSpPr/>
              <p:nvPr/>
            </p:nvSpPr>
            <p:spPr bwMode="auto">
              <a:xfrm>
                <a:off x="7519984" y="4395797"/>
                <a:ext cx="17463" cy="4763"/>
              </a:xfrm>
              <a:custGeom>
                <a:avLst/>
                <a:gdLst>
                  <a:gd name="T0" fmla="*/ 4763 w 11"/>
                  <a:gd name="T1" fmla="*/ 4763 h 3"/>
                  <a:gd name="T2" fmla="*/ 14288 w 11"/>
                  <a:gd name="T3" fmla="*/ 4763 h 3"/>
                  <a:gd name="T4" fmla="*/ 17463 w 11"/>
                  <a:gd name="T5" fmla="*/ 1588 h 3"/>
                  <a:gd name="T6" fmla="*/ 4763 w 11"/>
                  <a:gd name="T7" fmla="*/ 0 h 3"/>
                  <a:gd name="T8" fmla="*/ 0 w 11"/>
                  <a:gd name="T9" fmla="*/ 3175 h 3"/>
                  <a:gd name="T10" fmla="*/ 4763 w 11"/>
                  <a:gd name="T11" fmla="*/ 476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3">
                    <a:moveTo>
                      <a:pt x="3" y="3"/>
                    </a:moveTo>
                    <a:lnTo>
                      <a:pt x="9" y="3"/>
                    </a:lnTo>
                    <a:lnTo>
                      <a:pt x="11" y="1"/>
                    </a:lnTo>
                    <a:lnTo>
                      <a:pt x="3" y="0"/>
                    </a:lnTo>
                    <a:lnTo>
                      <a:pt x="0" y="2"/>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1" name="Freeform 781"/>
              <p:cNvSpPr/>
              <p:nvPr/>
            </p:nvSpPr>
            <p:spPr bwMode="auto">
              <a:xfrm>
                <a:off x="7581897" y="4397384"/>
                <a:ext cx="17463" cy="12700"/>
              </a:xfrm>
              <a:custGeom>
                <a:avLst/>
                <a:gdLst>
                  <a:gd name="T0" fmla="*/ 0 w 11"/>
                  <a:gd name="T1" fmla="*/ 9525 h 8"/>
                  <a:gd name="T2" fmla="*/ 0 w 11"/>
                  <a:gd name="T3" fmla="*/ 6350 h 8"/>
                  <a:gd name="T4" fmla="*/ 3175 w 11"/>
                  <a:gd name="T5" fmla="*/ 0 h 8"/>
                  <a:gd name="T6" fmla="*/ 17463 w 11"/>
                  <a:gd name="T7" fmla="*/ 0 h 8"/>
                  <a:gd name="T8" fmla="*/ 17463 w 11"/>
                  <a:gd name="T9" fmla="*/ 6350 h 8"/>
                  <a:gd name="T10" fmla="*/ 9525 w 11"/>
                  <a:gd name="T11" fmla="*/ 12700 h 8"/>
                  <a:gd name="T12" fmla="*/ 0 w 11"/>
                  <a:gd name="T13" fmla="*/ 9525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8">
                    <a:moveTo>
                      <a:pt x="0" y="6"/>
                    </a:moveTo>
                    <a:lnTo>
                      <a:pt x="0" y="4"/>
                    </a:lnTo>
                    <a:lnTo>
                      <a:pt x="2" y="0"/>
                    </a:lnTo>
                    <a:lnTo>
                      <a:pt x="11" y="0"/>
                    </a:lnTo>
                    <a:lnTo>
                      <a:pt x="11" y="4"/>
                    </a:lnTo>
                    <a:lnTo>
                      <a:pt x="6"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2" name="Freeform 782"/>
              <p:cNvSpPr/>
              <p:nvPr/>
            </p:nvSpPr>
            <p:spPr bwMode="auto">
              <a:xfrm>
                <a:off x="7712072" y="4375159"/>
                <a:ext cx="31750" cy="17463"/>
              </a:xfrm>
              <a:custGeom>
                <a:avLst/>
                <a:gdLst>
                  <a:gd name="T0" fmla="*/ 0 w 20"/>
                  <a:gd name="T1" fmla="*/ 0 h 11"/>
                  <a:gd name="T2" fmla="*/ 20638 w 20"/>
                  <a:gd name="T3" fmla="*/ 17463 h 11"/>
                  <a:gd name="T4" fmla="*/ 31750 w 20"/>
                  <a:gd name="T5" fmla="*/ 14288 h 11"/>
                  <a:gd name="T6" fmla="*/ 17463 w 20"/>
                  <a:gd name="T7" fmla="*/ 1588 h 11"/>
                  <a:gd name="T8" fmla="*/ 0 w 20"/>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1">
                    <a:moveTo>
                      <a:pt x="0" y="0"/>
                    </a:moveTo>
                    <a:lnTo>
                      <a:pt x="13" y="11"/>
                    </a:lnTo>
                    <a:lnTo>
                      <a:pt x="20" y="9"/>
                    </a:lnTo>
                    <a:lnTo>
                      <a:pt x="11"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3" name="Freeform 783"/>
              <p:cNvSpPr/>
              <p:nvPr/>
            </p:nvSpPr>
            <p:spPr bwMode="auto">
              <a:xfrm>
                <a:off x="7069135" y="4259272"/>
                <a:ext cx="242888" cy="198438"/>
              </a:xfrm>
              <a:custGeom>
                <a:avLst/>
                <a:gdLst>
                  <a:gd name="T0" fmla="*/ 206375 w 153"/>
                  <a:gd name="T1" fmla="*/ 7938 h 125"/>
                  <a:gd name="T2" fmla="*/ 206375 w 153"/>
                  <a:gd name="T3" fmla="*/ 26988 h 125"/>
                  <a:gd name="T4" fmla="*/ 220663 w 153"/>
                  <a:gd name="T5" fmla="*/ 38100 h 125"/>
                  <a:gd name="T6" fmla="*/ 219075 w 153"/>
                  <a:gd name="T7" fmla="*/ 63500 h 125"/>
                  <a:gd name="T8" fmla="*/ 236538 w 153"/>
                  <a:gd name="T9" fmla="*/ 68263 h 125"/>
                  <a:gd name="T10" fmla="*/ 242888 w 153"/>
                  <a:gd name="T11" fmla="*/ 82550 h 125"/>
                  <a:gd name="T12" fmla="*/ 227013 w 153"/>
                  <a:gd name="T13" fmla="*/ 82550 h 125"/>
                  <a:gd name="T14" fmla="*/ 220663 w 153"/>
                  <a:gd name="T15" fmla="*/ 77788 h 125"/>
                  <a:gd name="T16" fmla="*/ 206375 w 153"/>
                  <a:gd name="T17" fmla="*/ 90488 h 125"/>
                  <a:gd name="T18" fmla="*/ 211138 w 153"/>
                  <a:gd name="T19" fmla="*/ 114300 h 125"/>
                  <a:gd name="T20" fmla="*/ 190500 w 153"/>
                  <a:gd name="T21" fmla="*/ 139700 h 125"/>
                  <a:gd name="T22" fmla="*/ 177800 w 153"/>
                  <a:gd name="T23" fmla="*/ 144463 h 125"/>
                  <a:gd name="T24" fmla="*/ 180975 w 153"/>
                  <a:gd name="T25" fmla="*/ 168275 h 125"/>
                  <a:gd name="T26" fmla="*/ 158750 w 153"/>
                  <a:gd name="T27" fmla="*/ 190500 h 125"/>
                  <a:gd name="T28" fmla="*/ 139700 w 153"/>
                  <a:gd name="T29" fmla="*/ 198438 h 125"/>
                  <a:gd name="T30" fmla="*/ 139700 w 153"/>
                  <a:gd name="T31" fmla="*/ 192088 h 125"/>
                  <a:gd name="T32" fmla="*/ 125413 w 153"/>
                  <a:gd name="T33" fmla="*/ 182563 h 125"/>
                  <a:gd name="T34" fmla="*/ 114300 w 153"/>
                  <a:gd name="T35" fmla="*/ 185738 h 125"/>
                  <a:gd name="T36" fmla="*/ 107950 w 153"/>
                  <a:gd name="T37" fmla="*/ 180975 h 125"/>
                  <a:gd name="T38" fmla="*/ 93663 w 153"/>
                  <a:gd name="T39" fmla="*/ 177800 h 125"/>
                  <a:gd name="T40" fmla="*/ 77788 w 153"/>
                  <a:gd name="T41" fmla="*/ 185738 h 125"/>
                  <a:gd name="T42" fmla="*/ 65088 w 153"/>
                  <a:gd name="T43" fmla="*/ 176213 h 125"/>
                  <a:gd name="T44" fmla="*/ 33338 w 153"/>
                  <a:gd name="T45" fmla="*/ 169863 h 125"/>
                  <a:gd name="T46" fmla="*/ 22225 w 153"/>
                  <a:gd name="T47" fmla="*/ 131763 h 125"/>
                  <a:gd name="T48" fmla="*/ 6350 w 153"/>
                  <a:gd name="T49" fmla="*/ 117475 h 125"/>
                  <a:gd name="T50" fmla="*/ 0 w 153"/>
                  <a:gd name="T51" fmla="*/ 68263 h 125"/>
                  <a:gd name="T52" fmla="*/ 11113 w 153"/>
                  <a:gd name="T53" fmla="*/ 60325 h 125"/>
                  <a:gd name="T54" fmla="*/ 20638 w 153"/>
                  <a:gd name="T55" fmla="*/ 63500 h 125"/>
                  <a:gd name="T56" fmla="*/ 15875 w 153"/>
                  <a:gd name="T57" fmla="*/ 63500 h 125"/>
                  <a:gd name="T58" fmla="*/ 22225 w 153"/>
                  <a:gd name="T59" fmla="*/ 71438 h 125"/>
                  <a:gd name="T60" fmla="*/ 30163 w 153"/>
                  <a:gd name="T61" fmla="*/ 85725 h 125"/>
                  <a:gd name="T62" fmla="*/ 63500 w 153"/>
                  <a:gd name="T63" fmla="*/ 85725 h 125"/>
                  <a:gd name="T64" fmla="*/ 80963 w 153"/>
                  <a:gd name="T65" fmla="*/ 74613 h 125"/>
                  <a:gd name="T66" fmla="*/ 93663 w 153"/>
                  <a:gd name="T67" fmla="*/ 71438 h 125"/>
                  <a:gd name="T68" fmla="*/ 104775 w 153"/>
                  <a:gd name="T69" fmla="*/ 77788 h 125"/>
                  <a:gd name="T70" fmla="*/ 127000 w 153"/>
                  <a:gd name="T71" fmla="*/ 71438 h 125"/>
                  <a:gd name="T72" fmla="*/ 149225 w 153"/>
                  <a:gd name="T73" fmla="*/ 44450 h 125"/>
                  <a:gd name="T74" fmla="*/ 161925 w 153"/>
                  <a:gd name="T75" fmla="*/ 12700 h 125"/>
                  <a:gd name="T76" fmla="*/ 169863 w 153"/>
                  <a:gd name="T77" fmla="*/ 1588 h 125"/>
                  <a:gd name="T78" fmla="*/ 198438 w 153"/>
                  <a:gd name="T79" fmla="*/ 0 h 125"/>
                  <a:gd name="T80" fmla="*/ 206375 w 153"/>
                  <a:gd name="T81" fmla="*/ 7938 h 1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125">
                    <a:moveTo>
                      <a:pt x="130" y="5"/>
                    </a:moveTo>
                    <a:lnTo>
                      <a:pt x="130" y="17"/>
                    </a:lnTo>
                    <a:lnTo>
                      <a:pt x="139" y="24"/>
                    </a:lnTo>
                    <a:lnTo>
                      <a:pt x="138" y="40"/>
                    </a:lnTo>
                    <a:lnTo>
                      <a:pt x="149" y="43"/>
                    </a:lnTo>
                    <a:lnTo>
                      <a:pt x="153" y="52"/>
                    </a:lnTo>
                    <a:lnTo>
                      <a:pt x="143" y="52"/>
                    </a:lnTo>
                    <a:lnTo>
                      <a:pt x="139" y="49"/>
                    </a:lnTo>
                    <a:lnTo>
                      <a:pt x="130" y="57"/>
                    </a:lnTo>
                    <a:lnTo>
                      <a:pt x="133" y="72"/>
                    </a:lnTo>
                    <a:lnTo>
                      <a:pt x="120" y="88"/>
                    </a:lnTo>
                    <a:lnTo>
                      <a:pt x="112" y="91"/>
                    </a:lnTo>
                    <a:lnTo>
                      <a:pt x="114" y="106"/>
                    </a:lnTo>
                    <a:lnTo>
                      <a:pt x="100" y="120"/>
                    </a:lnTo>
                    <a:lnTo>
                      <a:pt x="88" y="125"/>
                    </a:lnTo>
                    <a:lnTo>
                      <a:pt x="88" y="121"/>
                    </a:lnTo>
                    <a:lnTo>
                      <a:pt x="79" y="115"/>
                    </a:lnTo>
                    <a:lnTo>
                      <a:pt x="72" y="117"/>
                    </a:lnTo>
                    <a:lnTo>
                      <a:pt x="68" y="114"/>
                    </a:lnTo>
                    <a:lnTo>
                      <a:pt x="59" y="112"/>
                    </a:lnTo>
                    <a:lnTo>
                      <a:pt x="49" y="117"/>
                    </a:lnTo>
                    <a:lnTo>
                      <a:pt x="41" y="111"/>
                    </a:lnTo>
                    <a:lnTo>
                      <a:pt x="21" y="107"/>
                    </a:lnTo>
                    <a:lnTo>
                      <a:pt x="14" y="83"/>
                    </a:lnTo>
                    <a:lnTo>
                      <a:pt x="4" y="74"/>
                    </a:lnTo>
                    <a:lnTo>
                      <a:pt x="0" y="43"/>
                    </a:lnTo>
                    <a:lnTo>
                      <a:pt x="7" y="38"/>
                    </a:lnTo>
                    <a:lnTo>
                      <a:pt x="13" y="40"/>
                    </a:lnTo>
                    <a:lnTo>
                      <a:pt x="10" y="40"/>
                    </a:lnTo>
                    <a:lnTo>
                      <a:pt x="14" y="45"/>
                    </a:lnTo>
                    <a:lnTo>
                      <a:pt x="19" y="54"/>
                    </a:lnTo>
                    <a:lnTo>
                      <a:pt x="40" y="54"/>
                    </a:lnTo>
                    <a:lnTo>
                      <a:pt x="51" y="47"/>
                    </a:lnTo>
                    <a:lnTo>
                      <a:pt x="59" y="45"/>
                    </a:lnTo>
                    <a:lnTo>
                      <a:pt x="66" y="49"/>
                    </a:lnTo>
                    <a:lnTo>
                      <a:pt x="80" y="45"/>
                    </a:lnTo>
                    <a:lnTo>
                      <a:pt x="94" y="28"/>
                    </a:lnTo>
                    <a:lnTo>
                      <a:pt x="102" y="8"/>
                    </a:lnTo>
                    <a:lnTo>
                      <a:pt x="107" y="1"/>
                    </a:lnTo>
                    <a:lnTo>
                      <a:pt x="125" y="0"/>
                    </a:lnTo>
                    <a:lnTo>
                      <a:pt x="13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4" name="Freeform 784"/>
              <p:cNvSpPr/>
              <p:nvPr/>
            </p:nvSpPr>
            <p:spPr bwMode="auto">
              <a:xfrm>
                <a:off x="7613647" y="4375159"/>
                <a:ext cx="247650" cy="212725"/>
              </a:xfrm>
              <a:custGeom>
                <a:avLst/>
                <a:gdLst>
                  <a:gd name="T0" fmla="*/ 247650 w 156"/>
                  <a:gd name="T1" fmla="*/ 212725 h 134"/>
                  <a:gd name="T2" fmla="*/ 242888 w 156"/>
                  <a:gd name="T3" fmla="*/ 163513 h 134"/>
                  <a:gd name="T4" fmla="*/ 236538 w 156"/>
                  <a:gd name="T5" fmla="*/ 152400 h 134"/>
                  <a:gd name="T6" fmla="*/ 234950 w 156"/>
                  <a:gd name="T7" fmla="*/ 142875 h 134"/>
                  <a:gd name="T8" fmla="*/ 242888 w 156"/>
                  <a:gd name="T9" fmla="*/ 133350 h 134"/>
                  <a:gd name="T10" fmla="*/ 238125 w 156"/>
                  <a:gd name="T11" fmla="*/ 50800 h 134"/>
                  <a:gd name="T12" fmla="*/ 236538 w 156"/>
                  <a:gd name="T13" fmla="*/ 47625 h 134"/>
                  <a:gd name="T14" fmla="*/ 219075 w 156"/>
                  <a:gd name="T15" fmla="*/ 47625 h 134"/>
                  <a:gd name="T16" fmla="*/ 193675 w 156"/>
                  <a:gd name="T17" fmla="*/ 30163 h 134"/>
                  <a:gd name="T18" fmla="*/ 152400 w 156"/>
                  <a:gd name="T19" fmla="*/ 23813 h 134"/>
                  <a:gd name="T20" fmla="*/ 138113 w 156"/>
                  <a:gd name="T21" fmla="*/ 30163 h 134"/>
                  <a:gd name="T22" fmla="*/ 138113 w 156"/>
                  <a:gd name="T23" fmla="*/ 38100 h 134"/>
                  <a:gd name="T24" fmla="*/ 101600 w 156"/>
                  <a:gd name="T25" fmla="*/ 69850 h 134"/>
                  <a:gd name="T26" fmla="*/ 88900 w 156"/>
                  <a:gd name="T27" fmla="*/ 61913 h 134"/>
                  <a:gd name="T28" fmla="*/ 85725 w 156"/>
                  <a:gd name="T29" fmla="*/ 47625 h 134"/>
                  <a:gd name="T30" fmla="*/ 74613 w 156"/>
                  <a:gd name="T31" fmla="*/ 39688 h 134"/>
                  <a:gd name="T32" fmla="*/ 74613 w 156"/>
                  <a:gd name="T33" fmla="*/ 22225 h 134"/>
                  <a:gd name="T34" fmla="*/ 68263 w 156"/>
                  <a:gd name="T35" fmla="*/ 7938 h 134"/>
                  <a:gd name="T36" fmla="*/ 49213 w 156"/>
                  <a:gd name="T37" fmla="*/ 7938 h 134"/>
                  <a:gd name="T38" fmla="*/ 34925 w 156"/>
                  <a:gd name="T39" fmla="*/ 0 h 134"/>
                  <a:gd name="T40" fmla="*/ 26988 w 156"/>
                  <a:gd name="T41" fmla="*/ 0 h 134"/>
                  <a:gd name="T42" fmla="*/ 14288 w 156"/>
                  <a:gd name="T43" fmla="*/ 7938 h 134"/>
                  <a:gd name="T44" fmla="*/ 6350 w 156"/>
                  <a:gd name="T45" fmla="*/ 7938 h 134"/>
                  <a:gd name="T46" fmla="*/ 0 w 156"/>
                  <a:gd name="T47" fmla="*/ 22225 h 134"/>
                  <a:gd name="T48" fmla="*/ 14288 w 156"/>
                  <a:gd name="T49" fmla="*/ 25400 h 134"/>
                  <a:gd name="T50" fmla="*/ 26988 w 156"/>
                  <a:gd name="T51" fmla="*/ 39688 h 134"/>
                  <a:gd name="T52" fmla="*/ 34925 w 156"/>
                  <a:gd name="T53" fmla="*/ 44450 h 134"/>
                  <a:gd name="T54" fmla="*/ 57150 w 156"/>
                  <a:gd name="T55" fmla="*/ 44450 h 134"/>
                  <a:gd name="T56" fmla="*/ 63500 w 156"/>
                  <a:gd name="T57" fmla="*/ 47625 h 134"/>
                  <a:gd name="T58" fmla="*/ 57150 w 156"/>
                  <a:gd name="T59" fmla="*/ 57150 h 134"/>
                  <a:gd name="T60" fmla="*/ 20638 w 156"/>
                  <a:gd name="T61" fmla="*/ 53975 h 134"/>
                  <a:gd name="T62" fmla="*/ 22225 w 156"/>
                  <a:gd name="T63" fmla="*/ 58738 h 134"/>
                  <a:gd name="T64" fmla="*/ 31750 w 156"/>
                  <a:gd name="T65" fmla="*/ 66675 h 134"/>
                  <a:gd name="T66" fmla="*/ 38100 w 156"/>
                  <a:gd name="T67" fmla="*/ 87313 h 134"/>
                  <a:gd name="T68" fmla="*/ 52388 w 156"/>
                  <a:gd name="T69" fmla="*/ 93663 h 134"/>
                  <a:gd name="T70" fmla="*/ 57150 w 156"/>
                  <a:gd name="T71" fmla="*/ 84138 h 134"/>
                  <a:gd name="T72" fmla="*/ 66675 w 156"/>
                  <a:gd name="T73" fmla="*/ 80963 h 134"/>
                  <a:gd name="T74" fmla="*/ 88900 w 156"/>
                  <a:gd name="T75" fmla="*/ 93663 h 134"/>
                  <a:gd name="T76" fmla="*/ 111125 w 156"/>
                  <a:gd name="T77" fmla="*/ 101600 h 134"/>
                  <a:gd name="T78" fmla="*/ 131763 w 156"/>
                  <a:gd name="T79" fmla="*/ 104775 h 134"/>
                  <a:gd name="T80" fmla="*/ 149225 w 156"/>
                  <a:gd name="T81" fmla="*/ 111125 h 134"/>
                  <a:gd name="T82" fmla="*/ 174625 w 156"/>
                  <a:gd name="T83" fmla="*/ 130175 h 134"/>
                  <a:gd name="T84" fmla="*/ 177800 w 156"/>
                  <a:gd name="T85" fmla="*/ 152400 h 134"/>
                  <a:gd name="T86" fmla="*/ 185738 w 156"/>
                  <a:gd name="T87" fmla="*/ 160338 h 134"/>
                  <a:gd name="T88" fmla="*/ 192088 w 156"/>
                  <a:gd name="T89" fmla="*/ 171450 h 134"/>
                  <a:gd name="T90" fmla="*/ 193675 w 156"/>
                  <a:gd name="T91" fmla="*/ 190500 h 134"/>
                  <a:gd name="T92" fmla="*/ 215900 w 156"/>
                  <a:gd name="T93" fmla="*/ 188913 h 134"/>
                  <a:gd name="T94" fmla="*/ 228600 w 156"/>
                  <a:gd name="T95" fmla="*/ 200025 h 134"/>
                  <a:gd name="T96" fmla="*/ 247650 w 156"/>
                  <a:gd name="T97" fmla="*/ 212725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6" h="134">
                    <a:moveTo>
                      <a:pt x="156" y="134"/>
                    </a:moveTo>
                    <a:lnTo>
                      <a:pt x="153" y="103"/>
                    </a:lnTo>
                    <a:lnTo>
                      <a:pt x="149" y="96"/>
                    </a:lnTo>
                    <a:lnTo>
                      <a:pt x="148" y="90"/>
                    </a:lnTo>
                    <a:lnTo>
                      <a:pt x="153" y="84"/>
                    </a:lnTo>
                    <a:lnTo>
                      <a:pt x="150" y="32"/>
                    </a:lnTo>
                    <a:lnTo>
                      <a:pt x="149" y="30"/>
                    </a:lnTo>
                    <a:lnTo>
                      <a:pt x="138" y="30"/>
                    </a:lnTo>
                    <a:lnTo>
                      <a:pt x="122" y="19"/>
                    </a:lnTo>
                    <a:lnTo>
                      <a:pt x="96" y="15"/>
                    </a:lnTo>
                    <a:lnTo>
                      <a:pt x="87" y="19"/>
                    </a:lnTo>
                    <a:lnTo>
                      <a:pt x="87" y="24"/>
                    </a:lnTo>
                    <a:lnTo>
                      <a:pt x="64" y="44"/>
                    </a:lnTo>
                    <a:lnTo>
                      <a:pt x="56" y="39"/>
                    </a:lnTo>
                    <a:lnTo>
                      <a:pt x="54" y="30"/>
                    </a:lnTo>
                    <a:lnTo>
                      <a:pt x="47" y="25"/>
                    </a:lnTo>
                    <a:lnTo>
                      <a:pt x="47" y="14"/>
                    </a:lnTo>
                    <a:lnTo>
                      <a:pt x="43" y="5"/>
                    </a:lnTo>
                    <a:lnTo>
                      <a:pt x="31" y="5"/>
                    </a:lnTo>
                    <a:lnTo>
                      <a:pt x="22" y="0"/>
                    </a:lnTo>
                    <a:lnTo>
                      <a:pt x="17" y="0"/>
                    </a:lnTo>
                    <a:lnTo>
                      <a:pt x="9" y="5"/>
                    </a:lnTo>
                    <a:lnTo>
                      <a:pt x="4" y="5"/>
                    </a:lnTo>
                    <a:lnTo>
                      <a:pt x="0" y="14"/>
                    </a:lnTo>
                    <a:lnTo>
                      <a:pt x="9" y="16"/>
                    </a:lnTo>
                    <a:lnTo>
                      <a:pt x="17" y="25"/>
                    </a:lnTo>
                    <a:lnTo>
                      <a:pt x="22" y="28"/>
                    </a:lnTo>
                    <a:lnTo>
                      <a:pt x="36" y="28"/>
                    </a:lnTo>
                    <a:lnTo>
                      <a:pt x="40" y="30"/>
                    </a:lnTo>
                    <a:lnTo>
                      <a:pt x="36" y="36"/>
                    </a:lnTo>
                    <a:lnTo>
                      <a:pt x="13" y="34"/>
                    </a:lnTo>
                    <a:lnTo>
                      <a:pt x="14" y="37"/>
                    </a:lnTo>
                    <a:lnTo>
                      <a:pt x="20" y="42"/>
                    </a:lnTo>
                    <a:lnTo>
                      <a:pt x="24" y="55"/>
                    </a:lnTo>
                    <a:lnTo>
                      <a:pt x="33" y="59"/>
                    </a:lnTo>
                    <a:lnTo>
                      <a:pt x="36" y="53"/>
                    </a:lnTo>
                    <a:lnTo>
                      <a:pt x="42" y="51"/>
                    </a:lnTo>
                    <a:lnTo>
                      <a:pt x="56" y="59"/>
                    </a:lnTo>
                    <a:lnTo>
                      <a:pt x="70" y="64"/>
                    </a:lnTo>
                    <a:lnTo>
                      <a:pt x="83" y="66"/>
                    </a:lnTo>
                    <a:lnTo>
                      <a:pt x="94" y="70"/>
                    </a:lnTo>
                    <a:lnTo>
                      <a:pt x="110" y="82"/>
                    </a:lnTo>
                    <a:lnTo>
                      <a:pt x="112" y="96"/>
                    </a:lnTo>
                    <a:lnTo>
                      <a:pt x="117" y="101"/>
                    </a:lnTo>
                    <a:lnTo>
                      <a:pt x="121" y="108"/>
                    </a:lnTo>
                    <a:lnTo>
                      <a:pt x="122" y="120"/>
                    </a:lnTo>
                    <a:lnTo>
                      <a:pt x="136" y="119"/>
                    </a:lnTo>
                    <a:lnTo>
                      <a:pt x="144" y="126"/>
                    </a:lnTo>
                    <a:lnTo>
                      <a:pt x="156"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5" name="Freeform 785"/>
              <p:cNvSpPr/>
              <p:nvPr/>
            </p:nvSpPr>
            <p:spPr bwMode="auto">
              <a:xfrm>
                <a:off x="6669085" y="1570043"/>
                <a:ext cx="7938" cy="6350"/>
              </a:xfrm>
              <a:custGeom>
                <a:avLst/>
                <a:gdLst>
                  <a:gd name="T0" fmla="*/ 1588 w 5"/>
                  <a:gd name="T1" fmla="*/ 6350 h 4"/>
                  <a:gd name="T2" fmla="*/ 7938 w 5"/>
                  <a:gd name="T3" fmla="*/ 4763 h 4"/>
                  <a:gd name="T4" fmla="*/ 1588 w 5"/>
                  <a:gd name="T5" fmla="*/ 0 h 4"/>
                  <a:gd name="T6" fmla="*/ 0 w 5"/>
                  <a:gd name="T7" fmla="*/ 3175 h 4"/>
                  <a:gd name="T8" fmla="*/ 1588 w 5"/>
                  <a:gd name="T9" fmla="*/ 635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1" y="4"/>
                    </a:moveTo>
                    <a:lnTo>
                      <a:pt x="5" y="3"/>
                    </a:lnTo>
                    <a:lnTo>
                      <a:pt x="1" y="0"/>
                    </a:lnTo>
                    <a:lnTo>
                      <a:pt x="0" y="2"/>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6" name="Freeform 786"/>
              <p:cNvSpPr/>
              <p:nvPr/>
            </p:nvSpPr>
            <p:spPr bwMode="auto">
              <a:xfrm>
                <a:off x="6729410" y="4232284"/>
                <a:ext cx="258762" cy="269875"/>
              </a:xfrm>
              <a:custGeom>
                <a:avLst/>
                <a:gdLst>
                  <a:gd name="T0" fmla="*/ 204788 w 163"/>
                  <a:gd name="T1" fmla="*/ 128588 h 170"/>
                  <a:gd name="T2" fmla="*/ 185738 w 163"/>
                  <a:gd name="T3" fmla="*/ 128588 h 170"/>
                  <a:gd name="T4" fmla="*/ 168275 w 163"/>
                  <a:gd name="T5" fmla="*/ 114300 h 170"/>
                  <a:gd name="T6" fmla="*/ 161925 w 163"/>
                  <a:gd name="T7" fmla="*/ 101600 h 170"/>
                  <a:gd name="T8" fmla="*/ 139700 w 163"/>
                  <a:gd name="T9" fmla="*/ 82550 h 170"/>
                  <a:gd name="T10" fmla="*/ 131763 w 163"/>
                  <a:gd name="T11" fmla="*/ 82550 h 170"/>
                  <a:gd name="T12" fmla="*/ 111125 w 163"/>
                  <a:gd name="T13" fmla="*/ 58738 h 170"/>
                  <a:gd name="T14" fmla="*/ 96838 w 163"/>
                  <a:gd name="T15" fmla="*/ 50800 h 170"/>
                  <a:gd name="T16" fmla="*/ 80963 w 163"/>
                  <a:gd name="T17" fmla="*/ 36513 h 170"/>
                  <a:gd name="T18" fmla="*/ 74613 w 163"/>
                  <a:gd name="T19" fmla="*/ 33338 h 170"/>
                  <a:gd name="T20" fmla="*/ 71438 w 163"/>
                  <a:gd name="T21" fmla="*/ 25400 h 170"/>
                  <a:gd name="T22" fmla="*/ 58738 w 163"/>
                  <a:gd name="T23" fmla="*/ 9525 h 170"/>
                  <a:gd name="T24" fmla="*/ 50800 w 163"/>
                  <a:gd name="T25" fmla="*/ 6350 h 170"/>
                  <a:gd name="T26" fmla="*/ 17463 w 163"/>
                  <a:gd name="T27" fmla="*/ 4763 h 170"/>
                  <a:gd name="T28" fmla="*/ 1588 w 163"/>
                  <a:gd name="T29" fmla="*/ 0 h 170"/>
                  <a:gd name="T30" fmla="*/ 0 w 163"/>
                  <a:gd name="T31" fmla="*/ 11113 h 170"/>
                  <a:gd name="T32" fmla="*/ 26988 w 163"/>
                  <a:gd name="T33" fmla="*/ 42863 h 170"/>
                  <a:gd name="T34" fmla="*/ 36513 w 163"/>
                  <a:gd name="T35" fmla="*/ 46038 h 170"/>
                  <a:gd name="T36" fmla="*/ 52388 w 163"/>
                  <a:gd name="T37" fmla="*/ 57150 h 170"/>
                  <a:gd name="T38" fmla="*/ 57150 w 163"/>
                  <a:gd name="T39" fmla="*/ 71438 h 170"/>
                  <a:gd name="T40" fmla="*/ 73025 w 163"/>
                  <a:gd name="T41" fmla="*/ 79375 h 170"/>
                  <a:gd name="T42" fmla="*/ 82550 w 163"/>
                  <a:gd name="T43" fmla="*/ 93663 h 170"/>
                  <a:gd name="T44" fmla="*/ 93663 w 163"/>
                  <a:gd name="T45" fmla="*/ 130175 h 170"/>
                  <a:gd name="T46" fmla="*/ 103188 w 163"/>
                  <a:gd name="T47" fmla="*/ 130175 h 170"/>
                  <a:gd name="T48" fmla="*/ 133350 w 163"/>
                  <a:gd name="T49" fmla="*/ 163513 h 170"/>
                  <a:gd name="T50" fmla="*/ 138113 w 163"/>
                  <a:gd name="T51" fmla="*/ 179388 h 170"/>
                  <a:gd name="T52" fmla="*/ 161925 w 163"/>
                  <a:gd name="T53" fmla="*/ 217488 h 170"/>
                  <a:gd name="T54" fmla="*/ 204788 w 163"/>
                  <a:gd name="T55" fmla="*/ 252413 h 170"/>
                  <a:gd name="T56" fmla="*/ 227013 w 163"/>
                  <a:gd name="T57" fmla="*/ 255588 h 170"/>
                  <a:gd name="T58" fmla="*/ 250825 w 163"/>
                  <a:gd name="T59" fmla="*/ 269875 h 170"/>
                  <a:gd name="T60" fmla="*/ 258763 w 163"/>
                  <a:gd name="T61" fmla="*/ 268288 h 170"/>
                  <a:gd name="T62" fmla="*/ 258763 w 163"/>
                  <a:gd name="T63" fmla="*/ 211138 h 170"/>
                  <a:gd name="T64" fmla="*/ 241300 w 163"/>
                  <a:gd name="T65" fmla="*/ 188913 h 170"/>
                  <a:gd name="T66" fmla="*/ 230188 w 163"/>
                  <a:gd name="T67" fmla="*/ 188913 h 170"/>
                  <a:gd name="T68" fmla="*/ 222250 w 163"/>
                  <a:gd name="T69" fmla="*/ 163513 h 170"/>
                  <a:gd name="T70" fmla="*/ 206375 w 163"/>
                  <a:gd name="T71" fmla="*/ 150813 h 170"/>
                  <a:gd name="T72" fmla="*/ 206375 w 163"/>
                  <a:gd name="T73" fmla="*/ 136525 h 170"/>
                  <a:gd name="T74" fmla="*/ 204788 w 163"/>
                  <a:gd name="T75" fmla="*/ 128588 h 1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3" h="170">
                    <a:moveTo>
                      <a:pt x="129" y="81"/>
                    </a:moveTo>
                    <a:lnTo>
                      <a:pt x="117" y="81"/>
                    </a:lnTo>
                    <a:lnTo>
                      <a:pt x="106" y="72"/>
                    </a:lnTo>
                    <a:lnTo>
                      <a:pt x="102" y="64"/>
                    </a:lnTo>
                    <a:lnTo>
                      <a:pt x="88" y="52"/>
                    </a:lnTo>
                    <a:lnTo>
                      <a:pt x="83" y="52"/>
                    </a:lnTo>
                    <a:lnTo>
                      <a:pt x="70" y="37"/>
                    </a:lnTo>
                    <a:lnTo>
                      <a:pt x="61" y="32"/>
                    </a:lnTo>
                    <a:lnTo>
                      <a:pt x="51" y="23"/>
                    </a:lnTo>
                    <a:lnTo>
                      <a:pt x="47" y="21"/>
                    </a:lnTo>
                    <a:lnTo>
                      <a:pt x="45" y="16"/>
                    </a:lnTo>
                    <a:lnTo>
                      <a:pt x="37" y="6"/>
                    </a:lnTo>
                    <a:lnTo>
                      <a:pt x="32" y="4"/>
                    </a:lnTo>
                    <a:lnTo>
                      <a:pt x="11" y="3"/>
                    </a:lnTo>
                    <a:lnTo>
                      <a:pt x="1" y="0"/>
                    </a:lnTo>
                    <a:lnTo>
                      <a:pt x="0" y="7"/>
                    </a:lnTo>
                    <a:lnTo>
                      <a:pt x="17" y="27"/>
                    </a:lnTo>
                    <a:lnTo>
                      <a:pt x="23" y="29"/>
                    </a:lnTo>
                    <a:lnTo>
                      <a:pt x="33" y="36"/>
                    </a:lnTo>
                    <a:lnTo>
                      <a:pt x="36" y="45"/>
                    </a:lnTo>
                    <a:lnTo>
                      <a:pt x="46" y="50"/>
                    </a:lnTo>
                    <a:lnTo>
                      <a:pt x="52" y="59"/>
                    </a:lnTo>
                    <a:lnTo>
                      <a:pt x="59" y="82"/>
                    </a:lnTo>
                    <a:lnTo>
                      <a:pt x="65" y="82"/>
                    </a:lnTo>
                    <a:lnTo>
                      <a:pt x="84" y="103"/>
                    </a:lnTo>
                    <a:lnTo>
                      <a:pt x="87" y="113"/>
                    </a:lnTo>
                    <a:lnTo>
                      <a:pt x="102" y="137"/>
                    </a:lnTo>
                    <a:lnTo>
                      <a:pt x="129" y="159"/>
                    </a:lnTo>
                    <a:lnTo>
                      <a:pt x="143" y="161"/>
                    </a:lnTo>
                    <a:lnTo>
                      <a:pt x="158" y="170"/>
                    </a:lnTo>
                    <a:lnTo>
                      <a:pt x="163" y="169"/>
                    </a:lnTo>
                    <a:lnTo>
                      <a:pt x="163" y="133"/>
                    </a:lnTo>
                    <a:lnTo>
                      <a:pt x="152" y="119"/>
                    </a:lnTo>
                    <a:lnTo>
                      <a:pt x="145" y="119"/>
                    </a:lnTo>
                    <a:lnTo>
                      <a:pt x="140" y="103"/>
                    </a:lnTo>
                    <a:lnTo>
                      <a:pt x="130" y="95"/>
                    </a:lnTo>
                    <a:lnTo>
                      <a:pt x="130" y="86"/>
                    </a:lnTo>
                    <a:lnTo>
                      <a:pt x="129"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7" name="Freeform 787"/>
              <p:cNvSpPr/>
              <p:nvPr/>
            </p:nvSpPr>
            <p:spPr bwMode="auto">
              <a:xfrm>
                <a:off x="6977060" y="4400559"/>
                <a:ext cx="38100" cy="36514"/>
              </a:xfrm>
              <a:custGeom>
                <a:avLst/>
                <a:gdLst>
                  <a:gd name="T0" fmla="*/ 0 w 24"/>
                  <a:gd name="T1" fmla="*/ 0 h 23"/>
                  <a:gd name="T2" fmla="*/ 0 w 24"/>
                  <a:gd name="T3" fmla="*/ 9525 h 23"/>
                  <a:gd name="T4" fmla="*/ 4763 w 24"/>
                  <a:gd name="T5" fmla="*/ 12700 h 23"/>
                  <a:gd name="T6" fmla="*/ 25400 w 24"/>
                  <a:gd name="T7" fmla="*/ 36513 h 23"/>
                  <a:gd name="T8" fmla="*/ 38100 w 24"/>
                  <a:gd name="T9" fmla="*/ 31750 h 23"/>
                  <a:gd name="T10" fmla="*/ 15875 w 24"/>
                  <a:gd name="T11" fmla="*/ 0 h 23"/>
                  <a:gd name="T12" fmla="*/ 0 w 24"/>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3">
                    <a:moveTo>
                      <a:pt x="0" y="0"/>
                    </a:moveTo>
                    <a:lnTo>
                      <a:pt x="0" y="6"/>
                    </a:lnTo>
                    <a:lnTo>
                      <a:pt x="3" y="8"/>
                    </a:lnTo>
                    <a:lnTo>
                      <a:pt x="16" y="23"/>
                    </a:lnTo>
                    <a:lnTo>
                      <a:pt x="24" y="2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8" name="Freeform 788"/>
              <p:cNvSpPr/>
              <p:nvPr/>
            </p:nvSpPr>
            <p:spPr bwMode="auto">
              <a:xfrm>
                <a:off x="7031035" y="4422784"/>
                <a:ext cx="22225" cy="20638"/>
              </a:xfrm>
              <a:custGeom>
                <a:avLst/>
                <a:gdLst>
                  <a:gd name="T0" fmla="*/ 22225 w 14"/>
                  <a:gd name="T1" fmla="*/ 11113 h 13"/>
                  <a:gd name="T2" fmla="*/ 15875 w 14"/>
                  <a:gd name="T3" fmla="*/ 3175 h 13"/>
                  <a:gd name="T4" fmla="*/ 7938 w 14"/>
                  <a:gd name="T5" fmla="*/ 0 h 13"/>
                  <a:gd name="T6" fmla="*/ 0 w 14"/>
                  <a:gd name="T7" fmla="*/ 11113 h 13"/>
                  <a:gd name="T8" fmla="*/ 6350 w 14"/>
                  <a:gd name="T9" fmla="*/ 20638 h 13"/>
                  <a:gd name="T10" fmla="*/ 20638 w 14"/>
                  <a:gd name="T11" fmla="*/ 17463 h 13"/>
                  <a:gd name="T12" fmla="*/ 22225 w 14"/>
                  <a:gd name="T13" fmla="*/ 111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3">
                    <a:moveTo>
                      <a:pt x="14" y="7"/>
                    </a:moveTo>
                    <a:lnTo>
                      <a:pt x="10" y="2"/>
                    </a:lnTo>
                    <a:lnTo>
                      <a:pt x="5" y="0"/>
                    </a:lnTo>
                    <a:lnTo>
                      <a:pt x="0" y="7"/>
                    </a:lnTo>
                    <a:lnTo>
                      <a:pt x="4" y="13"/>
                    </a:lnTo>
                    <a:lnTo>
                      <a:pt x="13" y="11"/>
                    </a:lnTo>
                    <a:lnTo>
                      <a:pt x="1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79" name="Freeform 789"/>
              <p:cNvSpPr/>
              <p:nvPr/>
            </p:nvSpPr>
            <p:spPr bwMode="auto">
              <a:xfrm>
                <a:off x="6988172" y="4508509"/>
                <a:ext cx="207963" cy="65088"/>
              </a:xfrm>
              <a:custGeom>
                <a:avLst/>
                <a:gdLst>
                  <a:gd name="T0" fmla="*/ 34925 w 131"/>
                  <a:gd name="T1" fmla="*/ 9525 h 41"/>
                  <a:gd name="T2" fmla="*/ 14288 w 131"/>
                  <a:gd name="T3" fmla="*/ 0 h 41"/>
                  <a:gd name="T4" fmla="*/ 0 w 131"/>
                  <a:gd name="T5" fmla="*/ 19050 h 41"/>
                  <a:gd name="T6" fmla="*/ 12700 w 131"/>
                  <a:gd name="T7" fmla="*/ 36513 h 41"/>
                  <a:gd name="T8" fmla="*/ 55563 w 131"/>
                  <a:gd name="T9" fmla="*/ 41275 h 41"/>
                  <a:gd name="T10" fmla="*/ 63500 w 131"/>
                  <a:gd name="T11" fmla="*/ 42863 h 41"/>
                  <a:gd name="T12" fmla="*/ 95250 w 131"/>
                  <a:gd name="T13" fmla="*/ 42863 h 41"/>
                  <a:gd name="T14" fmla="*/ 119063 w 131"/>
                  <a:gd name="T15" fmla="*/ 55563 h 41"/>
                  <a:gd name="T16" fmla="*/ 166688 w 131"/>
                  <a:gd name="T17" fmla="*/ 55563 h 41"/>
                  <a:gd name="T18" fmla="*/ 192088 w 131"/>
                  <a:gd name="T19" fmla="*/ 65088 h 41"/>
                  <a:gd name="T20" fmla="*/ 207963 w 131"/>
                  <a:gd name="T21" fmla="*/ 65088 h 41"/>
                  <a:gd name="T22" fmla="*/ 207963 w 131"/>
                  <a:gd name="T23" fmla="*/ 50800 h 41"/>
                  <a:gd name="T24" fmla="*/ 203200 w 131"/>
                  <a:gd name="T25" fmla="*/ 42863 h 41"/>
                  <a:gd name="T26" fmla="*/ 192088 w 131"/>
                  <a:gd name="T27" fmla="*/ 46038 h 41"/>
                  <a:gd name="T28" fmla="*/ 163513 w 131"/>
                  <a:gd name="T29" fmla="*/ 38100 h 41"/>
                  <a:gd name="T30" fmla="*/ 161925 w 131"/>
                  <a:gd name="T31" fmla="*/ 23813 h 41"/>
                  <a:gd name="T32" fmla="*/ 122238 w 131"/>
                  <a:gd name="T33" fmla="*/ 12700 h 41"/>
                  <a:gd name="T34" fmla="*/ 117475 w 131"/>
                  <a:gd name="T35" fmla="*/ 19050 h 41"/>
                  <a:gd name="T36" fmla="*/ 114300 w 131"/>
                  <a:gd name="T37" fmla="*/ 26988 h 41"/>
                  <a:gd name="T38" fmla="*/ 68263 w 131"/>
                  <a:gd name="T39" fmla="*/ 19050 h 41"/>
                  <a:gd name="T40" fmla="*/ 65088 w 131"/>
                  <a:gd name="T41" fmla="*/ 6350 h 41"/>
                  <a:gd name="T42" fmla="*/ 41275 w 131"/>
                  <a:gd name="T43" fmla="*/ 6350 h 41"/>
                  <a:gd name="T44" fmla="*/ 34925 w 131"/>
                  <a:gd name="T45" fmla="*/ 9525 h 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1" h="41">
                    <a:moveTo>
                      <a:pt x="22" y="6"/>
                    </a:moveTo>
                    <a:lnTo>
                      <a:pt x="9" y="0"/>
                    </a:lnTo>
                    <a:lnTo>
                      <a:pt x="0" y="12"/>
                    </a:lnTo>
                    <a:lnTo>
                      <a:pt x="8" y="23"/>
                    </a:lnTo>
                    <a:lnTo>
                      <a:pt x="35" y="26"/>
                    </a:lnTo>
                    <a:lnTo>
                      <a:pt x="40" y="27"/>
                    </a:lnTo>
                    <a:lnTo>
                      <a:pt x="60" y="27"/>
                    </a:lnTo>
                    <a:lnTo>
                      <a:pt x="75" y="35"/>
                    </a:lnTo>
                    <a:lnTo>
                      <a:pt x="105" y="35"/>
                    </a:lnTo>
                    <a:lnTo>
                      <a:pt x="121" y="41"/>
                    </a:lnTo>
                    <a:lnTo>
                      <a:pt x="131" y="41"/>
                    </a:lnTo>
                    <a:lnTo>
                      <a:pt x="131" y="32"/>
                    </a:lnTo>
                    <a:lnTo>
                      <a:pt x="128" y="27"/>
                    </a:lnTo>
                    <a:lnTo>
                      <a:pt x="121" y="29"/>
                    </a:lnTo>
                    <a:lnTo>
                      <a:pt x="103" y="24"/>
                    </a:lnTo>
                    <a:lnTo>
                      <a:pt x="102" y="15"/>
                    </a:lnTo>
                    <a:lnTo>
                      <a:pt x="77" y="8"/>
                    </a:lnTo>
                    <a:lnTo>
                      <a:pt x="74" y="12"/>
                    </a:lnTo>
                    <a:lnTo>
                      <a:pt x="72" y="17"/>
                    </a:lnTo>
                    <a:lnTo>
                      <a:pt x="43" y="12"/>
                    </a:lnTo>
                    <a:lnTo>
                      <a:pt x="41" y="4"/>
                    </a:lnTo>
                    <a:lnTo>
                      <a:pt x="26" y="4"/>
                    </a:lnTo>
                    <a:lnTo>
                      <a:pt x="2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0" name="Freeform 790"/>
              <p:cNvSpPr/>
              <p:nvPr/>
            </p:nvSpPr>
            <p:spPr bwMode="auto">
              <a:xfrm>
                <a:off x="7162798" y="4532323"/>
                <a:ext cx="38100" cy="7938"/>
              </a:xfrm>
              <a:custGeom>
                <a:avLst/>
                <a:gdLst>
                  <a:gd name="T0" fmla="*/ 0 w 24"/>
                  <a:gd name="T1" fmla="*/ 7938 h 5"/>
                  <a:gd name="T2" fmla="*/ 33338 w 24"/>
                  <a:gd name="T3" fmla="*/ 6350 h 5"/>
                  <a:gd name="T4" fmla="*/ 38100 w 24"/>
                  <a:gd name="T5" fmla="*/ 0 h 5"/>
                  <a:gd name="T6" fmla="*/ 0 w 24"/>
                  <a:gd name="T7" fmla="*/ 3175 h 5"/>
                  <a:gd name="T8" fmla="*/ 0 w 24"/>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
                    <a:moveTo>
                      <a:pt x="0" y="5"/>
                    </a:moveTo>
                    <a:lnTo>
                      <a:pt x="21" y="4"/>
                    </a:lnTo>
                    <a:lnTo>
                      <a:pt x="24" y="0"/>
                    </a:lnTo>
                    <a:lnTo>
                      <a:pt x="0" y="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1" name="Freeform 791"/>
              <p:cNvSpPr/>
              <p:nvPr/>
            </p:nvSpPr>
            <p:spPr bwMode="auto">
              <a:xfrm>
                <a:off x="7205659" y="4559309"/>
                <a:ext cx="22225" cy="15875"/>
              </a:xfrm>
              <a:custGeom>
                <a:avLst/>
                <a:gdLst>
                  <a:gd name="T0" fmla="*/ 22225 w 14"/>
                  <a:gd name="T1" fmla="*/ 14288 h 10"/>
                  <a:gd name="T2" fmla="*/ 19050 w 14"/>
                  <a:gd name="T3" fmla="*/ 1588 h 10"/>
                  <a:gd name="T4" fmla="*/ 0 w 14"/>
                  <a:gd name="T5" fmla="*/ 0 h 10"/>
                  <a:gd name="T6" fmla="*/ 1588 w 14"/>
                  <a:gd name="T7" fmla="*/ 12700 h 10"/>
                  <a:gd name="T8" fmla="*/ 11113 w 14"/>
                  <a:gd name="T9" fmla="*/ 15875 h 10"/>
                  <a:gd name="T10" fmla="*/ 22225 w 14"/>
                  <a:gd name="T11" fmla="*/ 14288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0">
                    <a:moveTo>
                      <a:pt x="14" y="9"/>
                    </a:moveTo>
                    <a:lnTo>
                      <a:pt x="12" y="1"/>
                    </a:lnTo>
                    <a:lnTo>
                      <a:pt x="0" y="0"/>
                    </a:lnTo>
                    <a:lnTo>
                      <a:pt x="1" y="8"/>
                    </a:lnTo>
                    <a:lnTo>
                      <a:pt x="7" y="10"/>
                    </a:lnTo>
                    <a:lnTo>
                      <a:pt x="1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2" name="Freeform 792"/>
              <p:cNvSpPr/>
              <p:nvPr/>
            </p:nvSpPr>
            <p:spPr bwMode="auto">
              <a:xfrm>
                <a:off x="7240585" y="4440247"/>
                <a:ext cx="6350" cy="15875"/>
              </a:xfrm>
              <a:custGeom>
                <a:avLst/>
                <a:gdLst>
                  <a:gd name="T0" fmla="*/ 6350 w 4"/>
                  <a:gd name="T1" fmla="*/ 0 h 10"/>
                  <a:gd name="T2" fmla="*/ 0 w 4"/>
                  <a:gd name="T3" fmla="*/ 4763 h 10"/>
                  <a:gd name="T4" fmla="*/ 0 w 4"/>
                  <a:gd name="T5" fmla="*/ 15875 h 10"/>
                  <a:gd name="T6" fmla="*/ 6350 w 4"/>
                  <a:gd name="T7" fmla="*/ 15875 h 10"/>
                  <a:gd name="T8" fmla="*/ 6350 w 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0">
                    <a:moveTo>
                      <a:pt x="4" y="0"/>
                    </a:moveTo>
                    <a:lnTo>
                      <a:pt x="0" y="3"/>
                    </a:lnTo>
                    <a:lnTo>
                      <a:pt x="0" y="10"/>
                    </a:lnTo>
                    <a:lnTo>
                      <a:pt x="4" y="1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3" name="Freeform 793"/>
              <p:cNvSpPr/>
              <p:nvPr/>
            </p:nvSpPr>
            <p:spPr bwMode="auto">
              <a:xfrm>
                <a:off x="7238997" y="4565660"/>
                <a:ext cx="80963" cy="20638"/>
              </a:xfrm>
              <a:custGeom>
                <a:avLst/>
                <a:gdLst>
                  <a:gd name="T0" fmla="*/ 4763 w 51"/>
                  <a:gd name="T1" fmla="*/ 14288 h 13"/>
                  <a:gd name="T2" fmla="*/ 28575 w 51"/>
                  <a:gd name="T3" fmla="*/ 20638 h 13"/>
                  <a:gd name="T4" fmla="*/ 73025 w 51"/>
                  <a:gd name="T5" fmla="*/ 14288 h 13"/>
                  <a:gd name="T6" fmla="*/ 80963 w 51"/>
                  <a:gd name="T7" fmla="*/ 6350 h 13"/>
                  <a:gd name="T8" fmla="*/ 77788 w 51"/>
                  <a:gd name="T9" fmla="*/ 0 h 13"/>
                  <a:gd name="T10" fmla="*/ 49213 w 51"/>
                  <a:gd name="T11" fmla="*/ 1588 h 13"/>
                  <a:gd name="T12" fmla="*/ 44450 w 51"/>
                  <a:gd name="T13" fmla="*/ 6350 h 13"/>
                  <a:gd name="T14" fmla="*/ 34925 w 51"/>
                  <a:gd name="T15" fmla="*/ 1588 h 13"/>
                  <a:gd name="T16" fmla="*/ 19050 w 51"/>
                  <a:gd name="T17" fmla="*/ 6350 h 13"/>
                  <a:gd name="T18" fmla="*/ 7938 w 51"/>
                  <a:gd name="T19" fmla="*/ 0 h 13"/>
                  <a:gd name="T20" fmla="*/ 0 w 51"/>
                  <a:gd name="T21" fmla="*/ 7938 h 13"/>
                  <a:gd name="T22" fmla="*/ 4763 w 51"/>
                  <a:gd name="T23" fmla="*/ 14288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13">
                    <a:moveTo>
                      <a:pt x="3" y="9"/>
                    </a:moveTo>
                    <a:lnTo>
                      <a:pt x="18" y="13"/>
                    </a:lnTo>
                    <a:lnTo>
                      <a:pt x="46" y="9"/>
                    </a:lnTo>
                    <a:lnTo>
                      <a:pt x="51" y="4"/>
                    </a:lnTo>
                    <a:lnTo>
                      <a:pt x="49" y="0"/>
                    </a:lnTo>
                    <a:lnTo>
                      <a:pt x="31" y="1"/>
                    </a:lnTo>
                    <a:lnTo>
                      <a:pt x="28" y="4"/>
                    </a:lnTo>
                    <a:lnTo>
                      <a:pt x="22" y="1"/>
                    </a:lnTo>
                    <a:lnTo>
                      <a:pt x="12" y="4"/>
                    </a:lnTo>
                    <a:lnTo>
                      <a:pt x="5" y="0"/>
                    </a:lnTo>
                    <a:lnTo>
                      <a:pt x="0" y="5"/>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4" name="Freeform 794"/>
              <p:cNvSpPr/>
              <p:nvPr/>
            </p:nvSpPr>
            <p:spPr bwMode="auto">
              <a:xfrm>
                <a:off x="7331072" y="4567247"/>
                <a:ext cx="60325" cy="14288"/>
              </a:xfrm>
              <a:custGeom>
                <a:avLst/>
                <a:gdLst>
                  <a:gd name="T0" fmla="*/ 60325 w 38"/>
                  <a:gd name="T1" fmla="*/ 7938 h 9"/>
                  <a:gd name="T2" fmla="*/ 55563 w 38"/>
                  <a:gd name="T3" fmla="*/ 0 h 9"/>
                  <a:gd name="T4" fmla="*/ 22225 w 38"/>
                  <a:gd name="T5" fmla="*/ 0 h 9"/>
                  <a:gd name="T6" fmla="*/ 0 w 38"/>
                  <a:gd name="T7" fmla="*/ 7938 h 9"/>
                  <a:gd name="T8" fmla="*/ 3175 w 38"/>
                  <a:gd name="T9" fmla="*/ 14288 h 9"/>
                  <a:gd name="T10" fmla="*/ 53975 w 38"/>
                  <a:gd name="T11" fmla="*/ 12700 h 9"/>
                  <a:gd name="T12" fmla="*/ 60325 w 38"/>
                  <a:gd name="T13" fmla="*/ 793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38" y="5"/>
                    </a:moveTo>
                    <a:lnTo>
                      <a:pt x="35" y="0"/>
                    </a:lnTo>
                    <a:lnTo>
                      <a:pt x="14" y="0"/>
                    </a:lnTo>
                    <a:lnTo>
                      <a:pt x="0" y="5"/>
                    </a:lnTo>
                    <a:lnTo>
                      <a:pt x="2" y="9"/>
                    </a:lnTo>
                    <a:lnTo>
                      <a:pt x="34" y="8"/>
                    </a:lnTo>
                    <a:lnTo>
                      <a:pt x="3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5" name="Freeform 795"/>
              <p:cNvSpPr/>
              <p:nvPr/>
            </p:nvSpPr>
            <p:spPr bwMode="auto">
              <a:xfrm>
                <a:off x="7312023" y="4589473"/>
                <a:ext cx="46038" cy="23813"/>
              </a:xfrm>
              <a:custGeom>
                <a:avLst/>
                <a:gdLst>
                  <a:gd name="T0" fmla="*/ 0 w 29"/>
                  <a:gd name="T1" fmla="*/ 6350 h 15"/>
                  <a:gd name="T2" fmla="*/ 19050 w 29"/>
                  <a:gd name="T3" fmla="*/ 19050 h 15"/>
                  <a:gd name="T4" fmla="*/ 41275 w 29"/>
                  <a:gd name="T5" fmla="*/ 23813 h 15"/>
                  <a:gd name="T6" fmla="*/ 46038 w 29"/>
                  <a:gd name="T7" fmla="*/ 22225 h 15"/>
                  <a:gd name="T8" fmla="*/ 28575 w 29"/>
                  <a:gd name="T9" fmla="*/ 6350 h 15"/>
                  <a:gd name="T10" fmla="*/ 6350 w 29"/>
                  <a:gd name="T11" fmla="*/ 0 h 15"/>
                  <a:gd name="T12" fmla="*/ 0 w 29"/>
                  <a:gd name="T13" fmla="*/ 635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5">
                    <a:moveTo>
                      <a:pt x="0" y="4"/>
                    </a:moveTo>
                    <a:lnTo>
                      <a:pt x="12" y="12"/>
                    </a:lnTo>
                    <a:lnTo>
                      <a:pt x="26" y="15"/>
                    </a:lnTo>
                    <a:lnTo>
                      <a:pt x="29" y="14"/>
                    </a:lnTo>
                    <a:lnTo>
                      <a:pt x="18" y="4"/>
                    </a:ln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6" name="Freeform 796"/>
              <p:cNvSpPr/>
              <p:nvPr/>
            </p:nvSpPr>
            <p:spPr bwMode="auto">
              <a:xfrm>
                <a:off x="7424734" y="4567247"/>
                <a:ext cx="87313" cy="46038"/>
              </a:xfrm>
              <a:custGeom>
                <a:avLst/>
                <a:gdLst>
                  <a:gd name="T0" fmla="*/ 0 w 55"/>
                  <a:gd name="T1" fmla="*/ 36513 h 29"/>
                  <a:gd name="T2" fmla="*/ 3175 w 55"/>
                  <a:gd name="T3" fmla="*/ 44450 h 29"/>
                  <a:gd name="T4" fmla="*/ 14288 w 55"/>
                  <a:gd name="T5" fmla="*/ 46038 h 29"/>
                  <a:gd name="T6" fmla="*/ 34925 w 55"/>
                  <a:gd name="T7" fmla="*/ 36513 h 29"/>
                  <a:gd name="T8" fmla="*/ 46038 w 55"/>
                  <a:gd name="T9" fmla="*/ 23813 h 29"/>
                  <a:gd name="T10" fmla="*/ 58738 w 55"/>
                  <a:gd name="T11" fmla="*/ 20638 h 29"/>
                  <a:gd name="T12" fmla="*/ 80963 w 55"/>
                  <a:gd name="T13" fmla="*/ 14288 h 29"/>
                  <a:gd name="T14" fmla="*/ 87313 w 55"/>
                  <a:gd name="T15" fmla="*/ 6350 h 29"/>
                  <a:gd name="T16" fmla="*/ 85725 w 55"/>
                  <a:gd name="T17" fmla="*/ 0 h 29"/>
                  <a:gd name="T18" fmla="*/ 41275 w 55"/>
                  <a:gd name="T19" fmla="*/ 6350 h 29"/>
                  <a:gd name="T20" fmla="*/ 20638 w 55"/>
                  <a:gd name="T21" fmla="*/ 20638 h 29"/>
                  <a:gd name="T22" fmla="*/ 12700 w 55"/>
                  <a:gd name="T23" fmla="*/ 26988 h 29"/>
                  <a:gd name="T24" fmla="*/ 0 w 55"/>
                  <a:gd name="T25" fmla="*/ 36513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28">
                    <a:moveTo>
                      <a:pt x="0" y="23"/>
                    </a:moveTo>
                    <a:lnTo>
                      <a:pt x="2" y="28"/>
                    </a:lnTo>
                    <a:lnTo>
                      <a:pt x="9" y="29"/>
                    </a:lnTo>
                    <a:lnTo>
                      <a:pt x="22" y="23"/>
                    </a:lnTo>
                    <a:lnTo>
                      <a:pt x="29" y="15"/>
                    </a:lnTo>
                    <a:lnTo>
                      <a:pt x="37" y="13"/>
                    </a:lnTo>
                    <a:lnTo>
                      <a:pt x="51" y="9"/>
                    </a:lnTo>
                    <a:lnTo>
                      <a:pt x="55" y="4"/>
                    </a:lnTo>
                    <a:lnTo>
                      <a:pt x="54" y="0"/>
                    </a:lnTo>
                    <a:lnTo>
                      <a:pt x="26" y="4"/>
                    </a:lnTo>
                    <a:lnTo>
                      <a:pt x="13" y="13"/>
                    </a:lnTo>
                    <a:lnTo>
                      <a:pt x="8" y="17"/>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7" name="Freeform 797"/>
              <p:cNvSpPr/>
              <p:nvPr/>
            </p:nvSpPr>
            <p:spPr bwMode="auto">
              <a:xfrm>
                <a:off x="7437434" y="4560897"/>
                <a:ext cx="23813" cy="12700"/>
              </a:xfrm>
              <a:custGeom>
                <a:avLst/>
                <a:gdLst>
                  <a:gd name="T0" fmla="*/ 0 w 15"/>
                  <a:gd name="T1" fmla="*/ 12700 h 8"/>
                  <a:gd name="T2" fmla="*/ 12700 w 15"/>
                  <a:gd name="T3" fmla="*/ 12700 h 8"/>
                  <a:gd name="T4" fmla="*/ 23813 w 15"/>
                  <a:gd name="T5" fmla="*/ 6350 h 8"/>
                  <a:gd name="T6" fmla="*/ 23813 w 15"/>
                  <a:gd name="T7" fmla="*/ 0 h 8"/>
                  <a:gd name="T8" fmla="*/ 12700 w 15"/>
                  <a:gd name="T9" fmla="*/ 3175 h 8"/>
                  <a:gd name="T10" fmla="*/ 0 w 15"/>
                  <a:gd name="T11" fmla="*/ 6350 h 8"/>
                  <a:gd name="T12" fmla="*/ 0 w 15"/>
                  <a:gd name="T13" fmla="*/ 1270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8">
                    <a:moveTo>
                      <a:pt x="0" y="8"/>
                    </a:moveTo>
                    <a:lnTo>
                      <a:pt x="8" y="8"/>
                    </a:lnTo>
                    <a:lnTo>
                      <a:pt x="15" y="4"/>
                    </a:lnTo>
                    <a:lnTo>
                      <a:pt x="15" y="0"/>
                    </a:lnTo>
                    <a:lnTo>
                      <a:pt x="8" y="2"/>
                    </a:lnTo>
                    <a:lnTo>
                      <a:pt x="0" y="4"/>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8" name="Freeform 798"/>
              <p:cNvSpPr/>
              <p:nvPr/>
            </p:nvSpPr>
            <p:spPr bwMode="auto">
              <a:xfrm>
                <a:off x="7415209" y="4560897"/>
                <a:ext cx="15875" cy="12700"/>
              </a:xfrm>
              <a:custGeom>
                <a:avLst/>
                <a:gdLst>
                  <a:gd name="T0" fmla="*/ 0 w 10"/>
                  <a:gd name="T1" fmla="*/ 11113 h 8"/>
                  <a:gd name="T2" fmla="*/ 4763 w 10"/>
                  <a:gd name="T3" fmla="*/ 12700 h 8"/>
                  <a:gd name="T4" fmla="*/ 15875 w 10"/>
                  <a:gd name="T5" fmla="*/ 4763 h 8"/>
                  <a:gd name="T6" fmla="*/ 15875 w 10"/>
                  <a:gd name="T7" fmla="*/ 0 h 8"/>
                  <a:gd name="T8" fmla="*/ 6350 w 10"/>
                  <a:gd name="T9" fmla="*/ 3175 h 8"/>
                  <a:gd name="T10" fmla="*/ 0 w 10"/>
                  <a:gd name="T11" fmla="*/ 11113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8">
                    <a:moveTo>
                      <a:pt x="0" y="7"/>
                    </a:moveTo>
                    <a:lnTo>
                      <a:pt x="3" y="8"/>
                    </a:lnTo>
                    <a:lnTo>
                      <a:pt x="10" y="3"/>
                    </a:lnTo>
                    <a:lnTo>
                      <a:pt x="10" y="0"/>
                    </a:lnTo>
                    <a:lnTo>
                      <a:pt x="4" y="2"/>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89" name="Freeform 799"/>
              <p:cNvSpPr/>
              <p:nvPr/>
            </p:nvSpPr>
            <p:spPr bwMode="auto">
              <a:xfrm>
                <a:off x="7394572" y="4559309"/>
                <a:ext cx="20638" cy="14288"/>
              </a:xfrm>
              <a:custGeom>
                <a:avLst/>
                <a:gdLst>
                  <a:gd name="T0" fmla="*/ 0 w 13"/>
                  <a:gd name="T1" fmla="*/ 12700 h 9"/>
                  <a:gd name="T2" fmla="*/ 7938 w 13"/>
                  <a:gd name="T3" fmla="*/ 14288 h 9"/>
                  <a:gd name="T4" fmla="*/ 20638 w 13"/>
                  <a:gd name="T5" fmla="*/ 4763 h 9"/>
                  <a:gd name="T6" fmla="*/ 12700 w 13"/>
                  <a:gd name="T7" fmla="*/ 0 h 9"/>
                  <a:gd name="T8" fmla="*/ 0 w 13"/>
                  <a:gd name="T9" fmla="*/ 1270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9">
                    <a:moveTo>
                      <a:pt x="0" y="8"/>
                    </a:moveTo>
                    <a:lnTo>
                      <a:pt x="5" y="9"/>
                    </a:lnTo>
                    <a:lnTo>
                      <a:pt x="13" y="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0" name="Freeform 800"/>
              <p:cNvSpPr/>
              <p:nvPr/>
            </p:nvSpPr>
            <p:spPr bwMode="auto">
              <a:xfrm>
                <a:off x="7481884" y="4546609"/>
                <a:ext cx="20638" cy="12700"/>
              </a:xfrm>
              <a:custGeom>
                <a:avLst/>
                <a:gdLst>
                  <a:gd name="T0" fmla="*/ 1588 w 13"/>
                  <a:gd name="T1" fmla="*/ 12700 h 8"/>
                  <a:gd name="T2" fmla="*/ 15875 w 13"/>
                  <a:gd name="T3" fmla="*/ 7938 h 8"/>
                  <a:gd name="T4" fmla="*/ 20638 w 13"/>
                  <a:gd name="T5" fmla="*/ 3175 h 8"/>
                  <a:gd name="T6" fmla="*/ 19050 w 13"/>
                  <a:gd name="T7" fmla="*/ 0 h 8"/>
                  <a:gd name="T8" fmla="*/ 0 w 13"/>
                  <a:gd name="T9" fmla="*/ 6350 h 8"/>
                  <a:gd name="T10" fmla="*/ 1588 w 13"/>
                  <a:gd name="T11" fmla="*/ 1270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8">
                    <a:moveTo>
                      <a:pt x="1" y="8"/>
                    </a:moveTo>
                    <a:lnTo>
                      <a:pt x="10" y="5"/>
                    </a:lnTo>
                    <a:lnTo>
                      <a:pt x="13" y="2"/>
                    </a:lnTo>
                    <a:lnTo>
                      <a:pt x="12" y="0"/>
                    </a:lnTo>
                    <a:lnTo>
                      <a:pt x="0" y="4"/>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1" name="Freeform 801"/>
              <p:cNvSpPr/>
              <p:nvPr/>
            </p:nvSpPr>
            <p:spPr bwMode="auto">
              <a:xfrm>
                <a:off x="7310434" y="4322772"/>
                <a:ext cx="150813" cy="179388"/>
              </a:xfrm>
              <a:custGeom>
                <a:avLst/>
                <a:gdLst>
                  <a:gd name="T0" fmla="*/ 3175 w 95"/>
                  <a:gd name="T1" fmla="*/ 103188 h 113"/>
                  <a:gd name="T2" fmla="*/ 0 w 95"/>
                  <a:gd name="T3" fmla="*/ 125413 h 113"/>
                  <a:gd name="T4" fmla="*/ 14288 w 95"/>
                  <a:gd name="T5" fmla="*/ 125413 h 113"/>
                  <a:gd name="T6" fmla="*/ 20638 w 95"/>
                  <a:gd name="T7" fmla="*/ 133350 h 113"/>
                  <a:gd name="T8" fmla="*/ 22225 w 95"/>
                  <a:gd name="T9" fmla="*/ 155575 h 113"/>
                  <a:gd name="T10" fmla="*/ 14288 w 95"/>
                  <a:gd name="T11" fmla="*/ 171450 h 113"/>
                  <a:gd name="T12" fmla="*/ 14288 w 95"/>
                  <a:gd name="T13" fmla="*/ 179388 h 113"/>
                  <a:gd name="T14" fmla="*/ 25400 w 95"/>
                  <a:gd name="T15" fmla="*/ 177800 h 113"/>
                  <a:gd name="T16" fmla="*/ 31750 w 95"/>
                  <a:gd name="T17" fmla="*/ 157163 h 113"/>
                  <a:gd name="T18" fmla="*/ 33338 w 95"/>
                  <a:gd name="T19" fmla="*/ 119063 h 113"/>
                  <a:gd name="T20" fmla="*/ 30163 w 95"/>
                  <a:gd name="T21" fmla="*/ 112713 h 113"/>
                  <a:gd name="T22" fmla="*/ 33338 w 95"/>
                  <a:gd name="T23" fmla="*/ 109538 h 113"/>
                  <a:gd name="T24" fmla="*/ 42863 w 95"/>
                  <a:gd name="T25" fmla="*/ 109538 h 113"/>
                  <a:gd name="T26" fmla="*/ 44450 w 95"/>
                  <a:gd name="T27" fmla="*/ 100013 h 113"/>
                  <a:gd name="T28" fmla="*/ 53975 w 95"/>
                  <a:gd name="T29" fmla="*/ 106363 h 113"/>
                  <a:gd name="T30" fmla="*/ 53975 w 95"/>
                  <a:gd name="T31" fmla="*/ 131763 h 113"/>
                  <a:gd name="T32" fmla="*/ 66675 w 95"/>
                  <a:gd name="T33" fmla="*/ 146050 h 113"/>
                  <a:gd name="T34" fmla="*/ 65088 w 95"/>
                  <a:gd name="T35" fmla="*/ 161925 h 113"/>
                  <a:gd name="T36" fmla="*/ 74613 w 95"/>
                  <a:gd name="T37" fmla="*/ 163513 h 113"/>
                  <a:gd name="T38" fmla="*/ 80963 w 95"/>
                  <a:gd name="T39" fmla="*/ 146050 h 113"/>
                  <a:gd name="T40" fmla="*/ 88900 w 95"/>
                  <a:gd name="T41" fmla="*/ 146050 h 113"/>
                  <a:gd name="T42" fmla="*/ 88900 w 95"/>
                  <a:gd name="T43" fmla="*/ 136525 h 113"/>
                  <a:gd name="T44" fmla="*/ 80963 w 95"/>
                  <a:gd name="T45" fmla="*/ 122238 h 113"/>
                  <a:gd name="T46" fmla="*/ 80963 w 95"/>
                  <a:gd name="T47" fmla="*/ 100013 h 113"/>
                  <a:gd name="T48" fmla="*/ 61913 w 95"/>
                  <a:gd name="T49" fmla="*/ 95250 h 113"/>
                  <a:gd name="T50" fmla="*/ 58738 w 95"/>
                  <a:gd name="T51" fmla="*/ 87313 h 113"/>
                  <a:gd name="T52" fmla="*/ 61913 w 95"/>
                  <a:gd name="T53" fmla="*/ 82550 h 113"/>
                  <a:gd name="T54" fmla="*/ 76200 w 95"/>
                  <a:gd name="T55" fmla="*/ 84138 h 113"/>
                  <a:gd name="T56" fmla="*/ 95250 w 95"/>
                  <a:gd name="T57" fmla="*/ 68263 h 113"/>
                  <a:gd name="T58" fmla="*/ 109538 w 95"/>
                  <a:gd name="T59" fmla="*/ 66675 h 113"/>
                  <a:gd name="T60" fmla="*/ 117475 w 95"/>
                  <a:gd name="T61" fmla="*/ 60325 h 113"/>
                  <a:gd name="T62" fmla="*/ 103188 w 95"/>
                  <a:gd name="T63" fmla="*/ 53975 h 113"/>
                  <a:gd name="T64" fmla="*/ 80963 w 95"/>
                  <a:gd name="T65" fmla="*/ 55563 h 113"/>
                  <a:gd name="T66" fmla="*/ 58738 w 95"/>
                  <a:gd name="T67" fmla="*/ 63500 h 113"/>
                  <a:gd name="T68" fmla="*/ 50800 w 95"/>
                  <a:gd name="T69" fmla="*/ 76200 h 113"/>
                  <a:gd name="T70" fmla="*/ 28575 w 95"/>
                  <a:gd name="T71" fmla="*/ 55563 h 113"/>
                  <a:gd name="T72" fmla="*/ 30163 w 95"/>
                  <a:gd name="T73" fmla="*/ 41275 h 113"/>
                  <a:gd name="T74" fmla="*/ 39688 w 95"/>
                  <a:gd name="T75" fmla="*/ 31750 h 113"/>
                  <a:gd name="T76" fmla="*/ 103188 w 95"/>
                  <a:gd name="T77" fmla="*/ 31750 h 113"/>
                  <a:gd name="T78" fmla="*/ 119063 w 95"/>
                  <a:gd name="T79" fmla="*/ 36513 h 113"/>
                  <a:gd name="T80" fmla="*/ 141288 w 95"/>
                  <a:gd name="T81" fmla="*/ 26988 h 113"/>
                  <a:gd name="T82" fmla="*/ 150813 w 95"/>
                  <a:gd name="T83" fmla="*/ 0 h 113"/>
                  <a:gd name="T84" fmla="*/ 139700 w 95"/>
                  <a:gd name="T85" fmla="*/ 0 h 113"/>
                  <a:gd name="T86" fmla="*/ 133350 w 95"/>
                  <a:gd name="T87" fmla="*/ 14288 h 113"/>
                  <a:gd name="T88" fmla="*/ 114300 w 95"/>
                  <a:gd name="T89" fmla="*/ 19050 h 113"/>
                  <a:gd name="T90" fmla="*/ 84138 w 95"/>
                  <a:gd name="T91" fmla="*/ 19050 h 113"/>
                  <a:gd name="T92" fmla="*/ 58738 w 95"/>
                  <a:gd name="T93" fmla="*/ 7938 h 113"/>
                  <a:gd name="T94" fmla="*/ 50800 w 95"/>
                  <a:gd name="T95" fmla="*/ 7938 h 113"/>
                  <a:gd name="T96" fmla="*/ 42863 w 95"/>
                  <a:gd name="T97" fmla="*/ 22225 h 113"/>
                  <a:gd name="T98" fmla="*/ 36513 w 95"/>
                  <a:gd name="T99" fmla="*/ 19050 h 113"/>
                  <a:gd name="T100" fmla="*/ 28575 w 95"/>
                  <a:gd name="T101" fmla="*/ 23813 h 113"/>
                  <a:gd name="T102" fmla="*/ 22225 w 95"/>
                  <a:gd name="T103" fmla="*/ 44450 h 113"/>
                  <a:gd name="T104" fmla="*/ 15875 w 95"/>
                  <a:gd name="T105" fmla="*/ 58738 h 113"/>
                  <a:gd name="T106" fmla="*/ 11113 w 95"/>
                  <a:gd name="T107" fmla="*/ 69850 h 113"/>
                  <a:gd name="T108" fmla="*/ 14288 w 95"/>
                  <a:gd name="T109" fmla="*/ 90488 h 113"/>
                  <a:gd name="T110" fmla="*/ 7938 w 95"/>
                  <a:gd name="T111" fmla="*/ 103188 h 113"/>
                  <a:gd name="T112" fmla="*/ 3175 w 95"/>
                  <a:gd name="T113" fmla="*/ 103188 h 1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5" h="113">
                    <a:moveTo>
                      <a:pt x="2" y="65"/>
                    </a:moveTo>
                    <a:lnTo>
                      <a:pt x="0" y="79"/>
                    </a:lnTo>
                    <a:lnTo>
                      <a:pt x="9" y="79"/>
                    </a:lnTo>
                    <a:lnTo>
                      <a:pt x="13" y="84"/>
                    </a:lnTo>
                    <a:lnTo>
                      <a:pt x="14" y="98"/>
                    </a:lnTo>
                    <a:lnTo>
                      <a:pt x="9" y="108"/>
                    </a:lnTo>
                    <a:lnTo>
                      <a:pt x="9" y="113"/>
                    </a:lnTo>
                    <a:lnTo>
                      <a:pt x="16" y="112"/>
                    </a:lnTo>
                    <a:lnTo>
                      <a:pt x="20" y="99"/>
                    </a:lnTo>
                    <a:lnTo>
                      <a:pt x="21" y="75"/>
                    </a:lnTo>
                    <a:lnTo>
                      <a:pt x="19" y="71"/>
                    </a:lnTo>
                    <a:lnTo>
                      <a:pt x="21" y="69"/>
                    </a:lnTo>
                    <a:lnTo>
                      <a:pt x="27" y="69"/>
                    </a:lnTo>
                    <a:lnTo>
                      <a:pt x="28" y="63"/>
                    </a:lnTo>
                    <a:lnTo>
                      <a:pt x="34" y="67"/>
                    </a:lnTo>
                    <a:lnTo>
                      <a:pt x="34" y="83"/>
                    </a:lnTo>
                    <a:lnTo>
                      <a:pt x="42" y="92"/>
                    </a:lnTo>
                    <a:lnTo>
                      <a:pt x="41" y="102"/>
                    </a:lnTo>
                    <a:lnTo>
                      <a:pt x="47" y="103"/>
                    </a:lnTo>
                    <a:lnTo>
                      <a:pt x="51" y="92"/>
                    </a:lnTo>
                    <a:lnTo>
                      <a:pt x="56" y="92"/>
                    </a:lnTo>
                    <a:lnTo>
                      <a:pt x="56" y="86"/>
                    </a:lnTo>
                    <a:lnTo>
                      <a:pt x="51" y="77"/>
                    </a:lnTo>
                    <a:lnTo>
                      <a:pt x="51" y="63"/>
                    </a:lnTo>
                    <a:lnTo>
                      <a:pt x="39" y="60"/>
                    </a:lnTo>
                    <a:lnTo>
                      <a:pt x="37" y="55"/>
                    </a:lnTo>
                    <a:lnTo>
                      <a:pt x="39" y="52"/>
                    </a:lnTo>
                    <a:lnTo>
                      <a:pt x="48" y="53"/>
                    </a:lnTo>
                    <a:lnTo>
                      <a:pt x="60" y="43"/>
                    </a:lnTo>
                    <a:lnTo>
                      <a:pt x="69" y="42"/>
                    </a:lnTo>
                    <a:lnTo>
                      <a:pt x="74" y="38"/>
                    </a:lnTo>
                    <a:lnTo>
                      <a:pt x="65" y="34"/>
                    </a:lnTo>
                    <a:lnTo>
                      <a:pt x="51" y="35"/>
                    </a:lnTo>
                    <a:lnTo>
                      <a:pt x="37" y="40"/>
                    </a:lnTo>
                    <a:lnTo>
                      <a:pt x="32" y="48"/>
                    </a:lnTo>
                    <a:lnTo>
                      <a:pt x="18" y="35"/>
                    </a:lnTo>
                    <a:lnTo>
                      <a:pt x="19" y="26"/>
                    </a:lnTo>
                    <a:lnTo>
                      <a:pt x="25" y="20"/>
                    </a:lnTo>
                    <a:lnTo>
                      <a:pt x="65" y="20"/>
                    </a:lnTo>
                    <a:lnTo>
                      <a:pt x="75" y="23"/>
                    </a:lnTo>
                    <a:lnTo>
                      <a:pt x="89" y="17"/>
                    </a:lnTo>
                    <a:lnTo>
                      <a:pt x="95" y="0"/>
                    </a:lnTo>
                    <a:lnTo>
                      <a:pt x="88" y="0"/>
                    </a:lnTo>
                    <a:lnTo>
                      <a:pt x="84" y="9"/>
                    </a:lnTo>
                    <a:lnTo>
                      <a:pt x="72" y="12"/>
                    </a:lnTo>
                    <a:lnTo>
                      <a:pt x="53" y="12"/>
                    </a:lnTo>
                    <a:lnTo>
                      <a:pt x="37" y="5"/>
                    </a:lnTo>
                    <a:lnTo>
                      <a:pt x="32" y="5"/>
                    </a:lnTo>
                    <a:lnTo>
                      <a:pt x="27" y="14"/>
                    </a:lnTo>
                    <a:lnTo>
                      <a:pt x="23" y="12"/>
                    </a:lnTo>
                    <a:lnTo>
                      <a:pt x="18" y="15"/>
                    </a:lnTo>
                    <a:lnTo>
                      <a:pt x="14" y="28"/>
                    </a:lnTo>
                    <a:lnTo>
                      <a:pt x="10" y="37"/>
                    </a:lnTo>
                    <a:lnTo>
                      <a:pt x="7" y="44"/>
                    </a:lnTo>
                    <a:lnTo>
                      <a:pt x="9" y="57"/>
                    </a:lnTo>
                    <a:lnTo>
                      <a:pt x="5" y="65"/>
                    </a:lnTo>
                    <a:lnTo>
                      <a:pt x="2"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2" name="Freeform 802"/>
              <p:cNvSpPr/>
              <p:nvPr/>
            </p:nvSpPr>
            <p:spPr bwMode="auto">
              <a:xfrm>
                <a:off x="7524747" y="4327534"/>
                <a:ext cx="31750" cy="47625"/>
              </a:xfrm>
              <a:custGeom>
                <a:avLst/>
                <a:gdLst>
                  <a:gd name="T0" fmla="*/ 0 w 20"/>
                  <a:gd name="T1" fmla="*/ 19050 h 30"/>
                  <a:gd name="T2" fmla="*/ 3175 w 20"/>
                  <a:gd name="T3" fmla="*/ 34925 h 30"/>
                  <a:gd name="T4" fmla="*/ 12700 w 20"/>
                  <a:gd name="T5" fmla="*/ 47625 h 30"/>
                  <a:gd name="T6" fmla="*/ 17463 w 20"/>
                  <a:gd name="T7" fmla="*/ 47625 h 30"/>
                  <a:gd name="T8" fmla="*/ 12700 w 20"/>
                  <a:gd name="T9" fmla="*/ 34925 h 30"/>
                  <a:gd name="T10" fmla="*/ 9525 w 20"/>
                  <a:gd name="T11" fmla="*/ 25400 h 30"/>
                  <a:gd name="T12" fmla="*/ 31750 w 20"/>
                  <a:gd name="T13" fmla="*/ 25400 h 30"/>
                  <a:gd name="T14" fmla="*/ 26988 w 20"/>
                  <a:gd name="T15" fmla="*/ 17463 h 30"/>
                  <a:gd name="T16" fmla="*/ 17463 w 20"/>
                  <a:gd name="T17" fmla="*/ 17463 h 30"/>
                  <a:gd name="T18" fmla="*/ 20638 w 20"/>
                  <a:gd name="T19" fmla="*/ 11113 h 30"/>
                  <a:gd name="T20" fmla="*/ 31750 w 20"/>
                  <a:gd name="T21" fmla="*/ 9525 h 30"/>
                  <a:gd name="T22" fmla="*/ 31750 w 20"/>
                  <a:gd name="T23" fmla="*/ 0 h 30"/>
                  <a:gd name="T24" fmla="*/ 22225 w 20"/>
                  <a:gd name="T25" fmla="*/ 0 h 30"/>
                  <a:gd name="T26" fmla="*/ 12700 w 20"/>
                  <a:gd name="T27" fmla="*/ 11113 h 30"/>
                  <a:gd name="T28" fmla="*/ 0 w 20"/>
                  <a:gd name="T29" fmla="*/ 1905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30">
                    <a:moveTo>
                      <a:pt x="0" y="12"/>
                    </a:moveTo>
                    <a:lnTo>
                      <a:pt x="2" y="22"/>
                    </a:lnTo>
                    <a:lnTo>
                      <a:pt x="8" y="30"/>
                    </a:lnTo>
                    <a:lnTo>
                      <a:pt x="11" y="30"/>
                    </a:lnTo>
                    <a:lnTo>
                      <a:pt x="8" y="22"/>
                    </a:lnTo>
                    <a:lnTo>
                      <a:pt x="6" y="16"/>
                    </a:lnTo>
                    <a:lnTo>
                      <a:pt x="20" y="16"/>
                    </a:lnTo>
                    <a:lnTo>
                      <a:pt x="17" y="11"/>
                    </a:lnTo>
                    <a:lnTo>
                      <a:pt x="11" y="11"/>
                    </a:lnTo>
                    <a:lnTo>
                      <a:pt x="13" y="7"/>
                    </a:lnTo>
                    <a:lnTo>
                      <a:pt x="20" y="6"/>
                    </a:lnTo>
                    <a:lnTo>
                      <a:pt x="20" y="0"/>
                    </a:lnTo>
                    <a:lnTo>
                      <a:pt x="14" y="0"/>
                    </a:lnTo>
                    <a:lnTo>
                      <a:pt x="8" y="7"/>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3" name="Freeform 803"/>
              <p:cNvSpPr/>
              <p:nvPr/>
            </p:nvSpPr>
            <p:spPr bwMode="auto">
              <a:xfrm>
                <a:off x="7523159" y="4318009"/>
                <a:ext cx="7938" cy="20638"/>
              </a:xfrm>
              <a:custGeom>
                <a:avLst/>
                <a:gdLst>
                  <a:gd name="T0" fmla="*/ 1588 w 5"/>
                  <a:gd name="T1" fmla="*/ 20638 h 13"/>
                  <a:gd name="T2" fmla="*/ 7938 w 5"/>
                  <a:gd name="T3" fmla="*/ 12700 h 13"/>
                  <a:gd name="T4" fmla="*/ 4763 w 5"/>
                  <a:gd name="T5" fmla="*/ 0 h 13"/>
                  <a:gd name="T6" fmla="*/ 0 w 5"/>
                  <a:gd name="T7" fmla="*/ 1588 h 13"/>
                  <a:gd name="T8" fmla="*/ 1588 w 5"/>
                  <a:gd name="T9" fmla="*/ 20638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3">
                    <a:moveTo>
                      <a:pt x="1" y="13"/>
                    </a:moveTo>
                    <a:lnTo>
                      <a:pt x="5" y="8"/>
                    </a:lnTo>
                    <a:lnTo>
                      <a:pt x="3" y="0"/>
                    </a:lnTo>
                    <a:lnTo>
                      <a:pt x="0" y="1"/>
                    </a:lnTo>
                    <a:lnTo>
                      <a:pt x="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4" name="Freeform 804"/>
              <p:cNvSpPr/>
              <p:nvPr/>
            </p:nvSpPr>
            <p:spPr bwMode="auto">
              <a:xfrm>
                <a:off x="7542209" y="4302134"/>
                <a:ext cx="11113" cy="12700"/>
              </a:xfrm>
              <a:custGeom>
                <a:avLst/>
                <a:gdLst>
                  <a:gd name="T0" fmla="*/ 0 w 7"/>
                  <a:gd name="T1" fmla="*/ 7938 h 8"/>
                  <a:gd name="T2" fmla="*/ 4763 w 7"/>
                  <a:gd name="T3" fmla="*/ 12700 h 8"/>
                  <a:gd name="T4" fmla="*/ 11113 w 7"/>
                  <a:gd name="T5" fmla="*/ 6350 h 8"/>
                  <a:gd name="T6" fmla="*/ 4763 w 7"/>
                  <a:gd name="T7" fmla="*/ 0 h 8"/>
                  <a:gd name="T8" fmla="*/ 0 w 7"/>
                  <a:gd name="T9" fmla="*/ 79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5"/>
                    </a:moveTo>
                    <a:lnTo>
                      <a:pt x="3" y="8"/>
                    </a:lnTo>
                    <a:lnTo>
                      <a:pt x="7" y="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5" name="Freeform 805"/>
              <p:cNvSpPr/>
              <p:nvPr/>
            </p:nvSpPr>
            <p:spPr bwMode="auto">
              <a:xfrm>
                <a:off x="7518397" y="4368809"/>
                <a:ext cx="12700" cy="14288"/>
              </a:xfrm>
              <a:custGeom>
                <a:avLst/>
                <a:gdLst>
                  <a:gd name="T0" fmla="*/ 0 w 8"/>
                  <a:gd name="T1" fmla="*/ 1588 h 9"/>
                  <a:gd name="T2" fmla="*/ 1588 w 8"/>
                  <a:gd name="T3" fmla="*/ 7938 h 9"/>
                  <a:gd name="T4" fmla="*/ 9525 w 8"/>
                  <a:gd name="T5" fmla="*/ 14288 h 9"/>
                  <a:gd name="T6" fmla="*/ 12700 w 8"/>
                  <a:gd name="T7" fmla="*/ 7938 h 9"/>
                  <a:gd name="T8" fmla="*/ 9525 w 8"/>
                  <a:gd name="T9" fmla="*/ 6350 h 9"/>
                  <a:gd name="T10" fmla="*/ 4763 w 8"/>
                  <a:gd name="T11" fmla="*/ 0 h 9"/>
                  <a:gd name="T12" fmla="*/ 0 w 8"/>
                  <a:gd name="T13" fmla="*/ 158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
                    <a:moveTo>
                      <a:pt x="0" y="1"/>
                    </a:moveTo>
                    <a:lnTo>
                      <a:pt x="1" y="5"/>
                    </a:lnTo>
                    <a:lnTo>
                      <a:pt x="6" y="9"/>
                    </a:lnTo>
                    <a:lnTo>
                      <a:pt x="8" y="5"/>
                    </a:lnTo>
                    <a:lnTo>
                      <a:pt x="6" y="4"/>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6" name="Freeform 806"/>
              <p:cNvSpPr/>
              <p:nvPr/>
            </p:nvSpPr>
            <p:spPr bwMode="auto">
              <a:xfrm>
                <a:off x="7492997" y="4432310"/>
                <a:ext cx="23813" cy="15875"/>
              </a:xfrm>
              <a:custGeom>
                <a:avLst/>
                <a:gdLst>
                  <a:gd name="T0" fmla="*/ 3175 w 15"/>
                  <a:gd name="T1" fmla="*/ 0 h 10"/>
                  <a:gd name="T2" fmla="*/ 0 w 15"/>
                  <a:gd name="T3" fmla="*/ 7938 h 10"/>
                  <a:gd name="T4" fmla="*/ 7938 w 15"/>
                  <a:gd name="T5" fmla="*/ 15875 h 10"/>
                  <a:gd name="T6" fmla="*/ 22225 w 15"/>
                  <a:gd name="T7" fmla="*/ 15875 h 10"/>
                  <a:gd name="T8" fmla="*/ 23813 w 15"/>
                  <a:gd name="T9" fmla="*/ 9525 h 10"/>
                  <a:gd name="T10" fmla="*/ 17463 w 15"/>
                  <a:gd name="T11" fmla="*/ 1588 h 10"/>
                  <a:gd name="T12" fmla="*/ 3175 w 15"/>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0">
                    <a:moveTo>
                      <a:pt x="2" y="0"/>
                    </a:moveTo>
                    <a:lnTo>
                      <a:pt x="0" y="5"/>
                    </a:lnTo>
                    <a:lnTo>
                      <a:pt x="5" y="10"/>
                    </a:lnTo>
                    <a:lnTo>
                      <a:pt x="14" y="10"/>
                    </a:lnTo>
                    <a:lnTo>
                      <a:pt x="15" y="6"/>
                    </a:lnTo>
                    <a:lnTo>
                      <a:pt x="11"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7" name="Freeform 807"/>
              <p:cNvSpPr/>
              <p:nvPr/>
            </p:nvSpPr>
            <p:spPr bwMode="auto">
              <a:xfrm>
                <a:off x="7534272" y="4429134"/>
                <a:ext cx="74613" cy="28575"/>
              </a:xfrm>
              <a:custGeom>
                <a:avLst/>
                <a:gdLst>
                  <a:gd name="T0" fmla="*/ 71438 w 47"/>
                  <a:gd name="T1" fmla="*/ 28575 h 18"/>
                  <a:gd name="T2" fmla="*/ 74613 w 47"/>
                  <a:gd name="T3" fmla="*/ 26988 h 18"/>
                  <a:gd name="T4" fmla="*/ 74613 w 47"/>
                  <a:gd name="T5" fmla="*/ 14288 h 18"/>
                  <a:gd name="T6" fmla="*/ 69850 w 47"/>
                  <a:gd name="T7" fmla="*/ 7938 h 18"/>
                  <a:gd name="T8" fmla="*/ 57150 w 47"/>
                  <a:gd name="T9" fmla="*/ 7938 h 18"/>
                  <a:gd name="T10" fmla="*/ 47625 w 47"/>
                  <a:gd name="T11" fmla="*/ 0 h 18"/>
                  <a:gd name="T12" fmla="*/ 20638 w 47"/>
                  <a:gd name="T13" fmla="*/ 3175 h 18"/>
                  <a:gd name="T14" fmla="*/ 0 w 47"/>
                  <a:gd name="T15" fmla="*/ 11113 h 18"/>
                  <a:gd name="T16" fmla="*/ 6350 w 47"/>
                  <a:gd name="T17" fmla="*/ 19050 h 18"/>
                  <a:gd name="T18" fmla="*/ 14288 w 47"/>
                  <a:gd name="T19" fmla="*/ 12700 h 18"/>
                  <a:gd name="T20" fmla="*/ 30163 w 47"/>
                  <a:gd name="T21" fmla="*/ 12700 h 18"/>
                  <a:gd name="T22" fmla="*/ 50800 w 47"/>
                  <a:gd name="T23" fmla="*/ 14288 h 18"/>
                  <a:gd name="T24" fmla="*/ 71438 w 47"/>
                  <a:gd name="T25" fmla="*/ 2857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8">
                    <a:moveTo>
                      <a:pt x="45" y="18"/>
                    </a:moveTo>
                    <a:lnTo>
                      <a:pt x="47" y="17"/>
                    </a:lnTo>
                    <a:lnTo>
                      <a:pt x="47" y="9"/>
                    </a:lnTo>
                    <a:lnTo>
                      <a:pt x="44" y="5"/>
                    </a:lnTo>
                    <a:lnTo>
                      <a:pt x="36" y="5"/>
                    </a:lnTo>
                    <a:lnTo>
                      <a:pt x="30" y="0"/>
                    </a:lnTo>
                    <a:lnTo>
                      <a:pt x="13" y="2"/>
                    </a:lnTo>
                    <a:lnTo>
                      <a:pt x="0" y="7"/>
                    </a:lnTo>
                    <a:lnTo>
                      <a:pt x="4" y="12"/>
                    </a:lnTo>
                    <a:lnTo>
                      <a:pt x="9" y="8"/>
                    </a:lnTo>
                    <a:lnTo>
                      <a:pt x="19" y="8"/>
                    </a:lnTo>
                    <a:lnTo>
                      <a:pt x="32" y="9"/>
                    </a:lnTo>
                    <a:lnTo>
                      <a:pt x="4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8" name="Freeform 808"/>
              <p:cNvSpPr/>
              <p:nvPr/>
            </p:nvSpPr>
            <p:spPr bwMode="auto">
              <a:xfrm>
                <a:off x="7443784" y="4398973"/>
                <a:ext cx="39688" cy="12700"/>
              </a:xfrm>
              <a:custGeom>
                <a:avLst/>
                <a:gdLst>
                  <a:gd name="T0" fmla="*/ 15875 w 25"/>
                  <a:gd name="T1" fmla="*/ 4763 h 8"/>
                  <a:gd name="T2" fmla="*/ 9525 w 25"/>
                  <a:gd name="T3" fmla="*/ 0 h 8"/>
                  <a:gd name="T4" fmla="*/ 0 w 25"/>
                  <a:gd name="T5" fmla="*/ 1588 h 8"/>
                  <a:gd name="T6" fmla="*/ 0 w 25"/>
                  <a:gd name="T7" fmla="*/ 7938 h 8"/>
                  <a:gd name="T8" fmla="*/ 7938 w 25"/>
                  <a:gd name="T9" fmla="*/ 12700 h 8"/>
                  <a:gd name="T10" fmla="*/ 39688 w 25"/>
                  <a:gd name="T11" fmla="*/ 11113 h 8"/>
                  <a:gd name="T12" fmla="*/ 39688 w 25"/>
                  <a:gd name="T13" fmla="*/ 6350 h 8"/>
                  <a:gd name="T14" fmla="*/ 23813 w 25"/>
                  <a:gd name="T15" fmla="*/ 6350 h 8"/>
                  <a:gd name="T16" fmla="*/ 15875 w 25"/>
                  <a:gd name="T17" fmla="*/ 476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8">
                    <a:moveTo>
                      <a:pt x="10" y="3"/>
                    </a:moveTo>
                    <a:lnTo>
                      <a:pt x="6" y="0"/>
                    </a:lnTo>
                    <a:lnTo>
                      <a:pt x="0" y="1"/>
                    </a:lnTo>
                    <a:lnTo>
                      <a:pt x="0" y="5"/>
                    </a:lnTo>
                    <a:lnTo>
                      <a:pt x="5" y="8"/>
                    </a:lnTo>
                    <a:lnTo>
                      <a:pt x="25" y="7"/>
                    </a:lnTo>
                    <a:lnTo>
                      <a:pt x="25" y="4"/>
                    </a:lnTo>
                    <a:lnTo>
                      <a:pt x="15" y="4"/>
                    </a:lnTo>
                    <a:lnTo>
                      <a:pt x="1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899" name="Freeform 809"/>
              <p:cNvSpPr/>
              <p:nvPr/>
            </p:nvSpPr>
            <p:spPr bwMode="auto">
              <a:xfrm>
                <a:off x="7399334" y="4470410"/>
                <a:ext cx="15875" cy="31750"/>
              </a:xfrm>
              <a:custGeom>
                <a:avLst/>
                <a:gdLst>
                  <a:gd name="T0" fmla="*/ 0 w 10"/>
                  <a:gd name="T1" fmla="*/ 30163 h 20"/>
                  <a:gd name="T2" fmla="*/ 6350 w 10"/>
                  <a:gd name="T3" fmla="*/ 31750 h 20"/>
                  <a:gd name="T4" fmla="*/ 14288 w 10"/>
                  <a:gd name="T5" fmla="*/ 22225 h 20"/>
                  <a:gd name="T6" fmla="*/ 15875 w 10"/>
                  <a:gd name="T7" fmla="*/ 6350 h 20"/>
                  <a:gd name="T8" fmla="*/ 12700 w 10"/>
                  <a:gd name="T9" fmla="*/ 0 h 20"/>
                  <a:gd name="T10" fmla="*/ 6350 w 10"/>
                  <a:gd name="T11" fmla="*/ 3175 h 20"/>
                  <a:gd name="T12" fmla="*/ 12700 w 10"/>
                  <a:gd name="T13" fmla="*/ 11113 h 20"/>
                  <a:gd name="T14" fmla="*/ 6350 w 10"/>
                  <a:gd name="T15" fmla="*/ 23813 h 20"/>
                  <a:gd name="T16" fmla="*/ 0 w 10"/>
                  <a:gd name="T17" fmla="*/ 30163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0">
                    <a:moveTo>
                      <a:pt x="0" y="19"/>
                    </a:moveTo>
                    <a:lnTo>
                      <a:pt x="4" y="20"/>
                    </a:lnTo>
                    <a:lnTo>
                      <a:pt x="9" y="14"/>
                    </a:lnTo>
                    <a:lnTo>
                      <a:pt x="10" y="4"/>
                    </a:lnTo>
                    <a:lnTo>
                      <a:pt x="8" y="0"/>
                    </a:lnTo>
                    <a:lnTo>
                      <a:pt x="4" y="2"/>
                    </a:lnTo>
                    <a:lnTo>
                      <a:pt x="8" y="7"/>
                    </a:lnTo>
                    <a:lnTo>
                      <a:pt x="4" y="15"/>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0" name="Freeform 810"/>
              <p:cNvSpPr/>
              <p:nvPr/>
            </p:nvSpPr>
            <p:spPr bwMode="auto">
              <a:xfrm>
                <a:off x="7391397" y="4478348"/>
                <a:ext cx="14288" cy="12700"/>
              </a:xfrm>
              <a:custGeom>
                <a:avLst/>
                <a:gdLst>
                  <a:gd name="T0" fmla="*/ 3175 w 9"/>
                  <a:gd name="T1" fmla="*/ 1588 h 8"/>
                  <a:gd name="T2" fmla="*/ 0 w 9"/>
                  <a:gd name="T3" fmla="*/ 12700 h 8"/>
                  <a:gd name="T4" fmla="*/ 6350 w 9"/>
                  <a:gd name="T5" fmla="*/ 12700 h 8"/>
                  <a:gd name="T6" fmla="*/ 6350 w 9"/>
                  <a:gd name="T7" fmla="*/ 7938 h 8"/>
                  <a:gd name="T8" fmla="*/ 14288 w 9"/>
                  <a:gd name="T9" fmla="*/ 6350 h 8"/>
                  <a:gd name="T10" fmla="*/ 9525 w 9"/>
                  <a:gd name="T11" fmla="*/ 0 h 8"/>
                  <a:gd name="T12" fmla="*/ 3175 w 9"/>
                  <a:gd name="T13" fmla="*/ 1588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8">
                    <a:moveTo>
                      <a:pt x="2" y="1"/>
                    </a:moveTo>
                    <a:lnTo>
                      <a:pt x="0" y="8"/>
                    </a:lnTo>
                    <a:lnTo>
                      <a:pt x="4" y="8"/>
                    </a:lnTo>
                    <a:lnTo>
                      <a:pt x="4" y="5"/>
                    </a:lnTo>
                    <a:lnTo>
                      <a:pt x="9" y="4"/>
                    </a:lnTo>
                    <a:lnTo>
                      <a:pt x="6" y="0"/>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1" name="Freeform 811"/>
              <p:cNvSpPr/>
              <p:nvPr/>
            </p:nvSpPr>
            <p:spPr bwMode="auto">
              <a:xfrm>
                <a:off x="7643809" y="4495809"/>
                <a:ext cx="19050" cy="12700"/>
              </a:xfrm>
              <a:custGeom>
                <a:avLst/>
                <a:gdLst>
                  <a:gd name="T0" fmla="*/ 0 w 12"/>
                  <a:gd name="T1" fmla="*/ 4763 h 8"/>
                  <a:gd name="T2" fmla="*/ 6350 w 12"/>
                  <a:gd name="T3" fmla="*/ 12700 h 8"/>
                  <a:gd name="T4" fmla="*/ 19050 w 12"/>
                  <a:gd name="T5" fmla="*/ 9525 h 8"/>
                  <a:gd name="T6" fmla="*/ 14288 w 12"/>
                  <a:gd name="T7" fmla="*/ 3175 h 8"/>
                  <a:gd name="T8" fmla="*/ 6350 w 12"/>
                  <a:gd name="T9" fmla="*/ 0 h 8"/>
                  <a:gd name="T10" fmla="*/ 0 w 12"/>
                  <a:gd name="T11" fmla="*/ 4763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8">
                    <a:moveTo>
                      <a:pt x="0" y="3"/>
                    </a:moveTo>
                    <a:lnTo>
                      <a:pt x="4" y="8"/>
                    </a:lnTo>
                    <a:lnTo>
                      <a:pt x="12" y="6"/>
                    </a:lnTo>
                    <a:lnTo>
                      <a:pt x="9" y="2"/>
                    </a:lnTo>
                    <a:lnTo>
                      <a:pt x="4"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2" name="Freeform 812"/>
              <p:cNvSpPr/>
              <p:nvPr/>
            </p:nvSpPr>
            <p:spPr bwMode="auto">
              <a:xfrm>
                <a:off x="7608884" y="4538673"/>
                <a:ext cx="17463" cy="20638"/>
              </a:xfrm>
              <a:custGeom>
                <a:avLst/>
                <a:gdLst>
                  <a:gd name="T0" fmla="*/ 17463 w 11"/>
                  <a:gd name="T1" fmla="*/ 7938 h 13"/>
                  <a:gd name="T2" fmla="*/ 14288 w 11"/>
                  <a:gd name="T3" fmla="*/ 0 h 13"/>
                  <a:gd name="T4" fmla="*/ 0 w 11"/>
                  <a:gd name="T5" fmla="*/ 12700 h 13"/>
                  <a:gd name="T6" fmla="*/ 0 w 11"/>
                  <a:gd name="T7" fmla="*/ 20638 h 13"/>
                  <a:gd name="T8" fmla="*/ 12700 w 11"/>
                  <a:gd name="T9" fmla="*/ 15875 h 13"/>
                  <a:gd name="T10" fmla="*/ 17463 w 11"/>
                  <a:gd name="T11" fmla="*/ 7938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3">
                    <a:moveTo>
                      <a:pt x="11" y="5"/>
                    </a:moveTo>
                    <a:lnTo>
                      <a:pt x="9" y="0"/>
                    </a:lnTo>
                    <a:lnTo>
                      <a:pt x="0" y="8"/>
                    </a:lnTo>
                    <a:lnTo>
                      <a:pt x="0" y="13"/>
                    </a:lnTo>
                    <a:lnTo>
                      <a:pt x="8" y="10"/>
                    </a:lnTo>
                    <a:lnTo>
                      <a:pt x="1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3" name="Freeform 813"/>
              <p:cNvSpPr/>
              <p:nvPr/>
            </p:nvSpPr>
            <p:spPr bwMode="auto">
              <a:xfrm>
                <a:off x="7573960" y="4551373"/>
                <a:ext cx="11113" cy="12700"/>
              </a:xfrm>
              <a:custGeom>
                <a:avLst/>
                <a:gdLst>
                  <a:gd name="T0" fmla="*/ 4763 w 7"/>
                  <a:gd name="T1" fmla="*/ 12700 h 8"/>
                  <a:gd name="T2" fmla="*/ 11113 w 7"/>
                  <a:gd name="T3" fmla="*/ 9525 h 8"/>
                  <a:gd name="T4" fmla="*/ 11113 w 7"/>
                  <a:gd name="T5" fmla="*/ 0 h 8"/>
                  <a:gd name="T6" fmla="*/ 0 w 7"/>
                  <a:gd name="T7" fmla="*/ 0 h 8"/>
                  <a:gd name="T8" fmla="*/ 1588 w 7"/>
                  <a:gd name="T9" fmla="*/ 6350 h 8"/>
                  <a:gd name="T10" fmla="*/ 4763 w 7"/>
                  <a:gd name="T11" fmla="*/ 1270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8">
                    <a:moveTo>
                      <a:pt x="3" y="8"/>
                    </a:moveTo>
                    <a:lnTo>
                      <a:pt x="7" y="6"/>
                    </a:lnTo>
                    <a:lnTo>
                      <a:pt x="7" y="0"/>
                    </a:lnTo>
                    <a:lnTo>
                      <a:pt x="0" y="0"/>
                    </a:lnTo>
                    <a:lnTo>
                      <a:pt x="1" y="4"/>
                    </a:lnTo>
                    <a:lnTo>
                      <a:pt x="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4" name="Freeform 814"/>
              <p:cNvSpPr/>
              <p:nvPr/>
            </p:nvSpPr>
            <p:spPr bwMode="auto">
              <a:xfrm>
                <a:off x="7685083" y="4513272"/>
                <a:ext cx="9525" cy="14288"/>
              </a:xfrm>
              <a:custGeom>
                <a:avLst/>
                <a:gdLst>
                  <a:gd name="T0" fmla="*/ 0 w 6"/>
                  <a:gd name="T1" fmla="*/ 3175 h 9"/>
                  <a:gd name="T2" fmla="*/ 1588 w 6"/>
                  <a:gd name="T3" fmla="*/ 14288 h 9"/>
                  <a:gd name="T4" fmla="*/ 9525 w 6"/>
                  <a:gd name="T5" fmla="*/ 7938 h 9"/>
                  <a:gd name="T6" fmla="*/ 4763 w 6"/>
                  <a:gd name="T7" fmla="*/ 0 h 9"/>
                  <a:gd name="T8" fmla="*/ 0 w 6"/>
                  <a:gd name="T9" fmla="*/ 317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0" y="2"/>
                    </a:moveTo>
                    <a:lnTo>
                      <a:pt x="1" y="9"/>
                    </a:lnTo>
                    <a:lnTo>
                      <a:pt x="6" y="5"/>
                    </a:lnTo>
                    <a:lnTo>
                      <a:pt x="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5" name="Freeform 815"/>
              <p:cNvSpPr/>
              <p:nvPr/>
            </p:nvSpPr>
            <p:spPr bwMode="auto">
              <a:xfrm>
                <a:off x="7689847" y="4495809"/>
                <a:ext cx="12700" cy="14288"/>
              </a:xfrm>
              <a:custGeom>
                <a:avLst/>
                <a:gdLst>
                  <a:gd name="T0" fmla="*/ 11113 w 8"/>
                  <a:gd name="T1" fmla="*/ 0 h 9"/>
                  <a:gd name="T2" fmla="*/ 3175 w 8"/>
                  <a:gd name="T3" fmla="*/ 0 h 9"/>
                  <a:gd name="T4" fmla="*/ 0 w 8"/>
                  <a:gd name="T5" fmla="*/ 6350 h 9"/>
                  <a:gd name="T6" fmla="*/ 12700 w 8"/>
                  <a:gd name="T7" fmla="*/ 14288 h 9"/>
                  <a:gd name="T8" fmla="*/ 11113 w 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7" y="0"/>
                    </a:moveTo>
                    <a:lnTo>
                      <a:pt x="2" y="0"/>
                    </a:lnTo>
                    <a:lnTo>
                      <a:pt x="0" y="4"/>
                    </a:lnTo>
                    <a:lnTo>
                      <a:pt x="8" y="9"/>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6" name="Freeform 816"/>
              <p:cNvSpPr/>
              <p:nvPr/>
            </p:nvSpPr>
            <p:spPr bwMode="auto">
              <a:xfrm>
                <a:off x="7773984" y="4538673"/>
                <a:ext cx="28575" cy="28575"/>
              </a:xfrm>
              <a:custGeom>
                <a:avLst/>
                <a:gdLst>
                  <a:gd name="T0" fmla="*/ 22225 w 18"/>
                  <a:gd name="T1" fmla="*/ 0 h 18"/>
                  <a:gd name="T2" fmla="*/ 9525 w 18"/>
                  <a:gd name="T3" fmla="*/ 1588 h 18"/>
                  <a:gd name="T4" fmla="*/ 0 w 18"/>
                  <a:gd name="T5" fmla="*/ 20638 h 18"/>
                  <a:gd name="T6" fmla="*/ 0 w 18"/>
                  <a:gd name="T7" fmla="*/ 28575 h 18"/>
                  <a:gd name="T8" fmla="*/ 28575 w 18"/>
                  <a:gd name="T9" fmla="*/ 26988 h 18"/>
                  <a:gd name="T10" fmla="*/ 25400 w 18"/>
                  <a:gd name="T11" fmla="*/ 11113 h 18"/>
                  <a:gd name="T12" fmla="*/ 22225 w 18"/>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8">
                    <a:moveTo>
                      <a:pt x="14" y="0"/>
                    </a:moveTo>
                    <a:lnTo>
                      <a:pt x="6" y="1"/>
                    </a:lnTo>
                    <a:lnTo>
                      <a:pt x="0" y="13"/>
                    </a:lnTo>
                    <a:lnTo>
                      <a:pt x="0" y="18"/>
                    </a:lnTo>
                    <a:lnTo>
                      <a:pt x="18" y="17"/>
                    </a:lnTo>
                    <a:lnTo>
                      <a:pt x="16" y="7"/>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7" name="Freeform 818"/>
              <p:cNvSpPr/>
              <p:nvPr/>
            </p:nvSpPr>
            <p:spPr bwMode="auto">
              <a:xfrm>
                <a:off x="7519984" y="4395797"/>
                <a:ext cx="17463" cy="4763"/>
              </a:xfrm>
              <a:custGeom>
                <a:avLst/>
                <a:gdLst>
                  <a:gd name="T0" fmla="*/ 4763 w 11"/>
                  <a:gd name="T1" fmla="*/ 0 h 3"/>
                  <a:gd name="T2" fmla="*/ 0 w 11"/>
                  <a:gd name="T3" fmla="*/ 3175 h 3"/>
                  <a:gd name="T4" fmla="*/ 4763 w 11"/>
                  <a:gd name="T5" fmla="*/ 4763 h 3"/>
                  <a:gd name="T6" fmla="*/ 14288 w 11"/>
                  <a:gd name="T7" fmla="*/ 4763 h 3"/>
                  <a:gd name="T8" fmla="*/ 17463 w 11"/>
                  <a:gd name="T9" fmla="*/ 1588 h 3"/>
                  <a:gd name="T10" fmla="*/ 4763 w 11"/>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3">
                    <a:moveTo>
                      <a:pt x="3" y="0"/>
                    </a:moveTo>
                    <a:lnTo>
                      <a:pt x="0" y="2"/>
                    </a:lnTo>
                    <a:lnTo>
                      <a:pt x="3" y="3"/>
                    </a:lnTo>
                    <a:lnTo>
                      <a:pt x="9" y="3"/>
                    </a:lnTo>
                    <a:lnTo>
                      <a:pt x="11" y="1"/>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8" name="Freeform 819"/>
              <p:cNvSpPr/>
              <p:nvPr/>
            </p:nvSpPr>
            <p:spPr bwMode="auto">
              <a:xfrm>
                <a:off x="7581897" y="4397384"/>
                <a:ext cx="17463" cy="12700"/>
              </a:xfrm>
              <a:custGeom>
                <a:avLst/>
                <a:gdLst>
                  <a:gd name="T0" fmla="*/ 0 w 11"/>
                  <a:gd name="T1" fmla="*/ 6350 h 8"/>
                  <a:gd name="T2" fmla="*/ 0 w 11"/>
                  <a:gd name="T3" fmla="*/ 9525 h 8"/>
                  <a:gd name="T4" fmla="*/ 9525 w 11"/>
                  <a:gd name="T5" fmla="*/ 12700 h 8"/>
                  <a:gd name="T6" fmla="*/ 17463 w 11"/>
                  <a:gd name="T7" fmla="*/ 6350 h 8"/>
                  <a:gd name="T8" fmla="*/ 17463 w 11"/>
                  <a:gd name="T9" fmla="*/ 0 h 8"/>
                  <a:gd name="T10" fmla="*/ 3175 w 11"/>
                  <a:gd name="T11" fmla="*/ 0 h 8"/>
                  <a:gd name="T12" fmla="*/ 0 w 11"/>
                  <a:gd name="T13" fmla="*/ 635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8">
                    <a:moveTo>
                      <a:pt x="0" y="4"/>
                    </a:moveTo>
                    <a:lnTo>
                      <a:pt x="0" y="6"/>
                    </a:lnTo>
                    <a:lnTo>
                      <a:pt x="6" y="8"/>
                    </a:lnTo>
                    <a:lnTo>
                      <a:pt x="11" y="4"/>
                    </a:lnTo>
                    <a:lnTo>
                      <a:pt x="11" y="0"/>
                    </a:lnTo>
                    <a:lnTo>
                      <a:pt x="2"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09" name="Freeform 820"/>
              <p:cNvSpPr/>
              <p:nvPr/>
            </p:nvSpPr>
            <p:spPr bwMode="auto">
              <a:xfrm>
                <a:off x="7712072" y="4375159"/>
                <a:ext cx="31750" cy="17463"/>
              </a:xfrm>
              <a:custGeom>
                <a:avLst/>
                <a:gdLst>
                  <a:gd name="T0" fmla="*/ 31750 w 20"/>
                  <a:gd name="T1" fmla="*/ 14288 h 11"/>
                  <a:gd name="T2" fmla="*/ 17463 w 20"/>
                  <a:gd name="T3" fmla="*/ 1588 h 11"/>
                  <a:gd name="T4" fmla="*/ 0 w 20"/>
                  <a:gd name="T5" fmla="*/ 0 h 11"/>
                  <a:gd name="T6" fmla="*/ 20638 w 20"/>
                  <a:gd name="T7" fmla="*/ 17463 h 11"/>
                  <a:gd name="T8" fmla="*/ 31750 w 20"/>
                  <a:gd name="T9" fmla="*/ 1428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1">
                    <a:moveTo>
                      <a:pt x="20" y="9"/>
                    </a:moveTo>
                    <a:lnTo>
                      <a:pt x="11" y="1"/>
                    </a:lnTo>
                    <a:lnTo>
                      <a:pt x="0" y="0"/>
                    </a:lnTo>
                    <a:lnTo>
                      <a:pt x="13" y="11"/>
                    </a:lnTo>
                    <a:lnTo>
                      <a:pt x="2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0" name="Freeform 821"/>
              <p:cNvSpPr/>
              <p:nvPr/>
            </p:nvSpPr>
            <p:spPr bwMode="auto">
              <a:xfrm>
                <a:off x="8031158" y="4459298"/>
                <a:ext cx="98425" cy="53975"/>
              </a:xfrm>
              <a:custGeom>
                <a:avLst/>
                <a:gdLst>
                  <a:gd name="T0" fmla="*/ 0 w 49"/>
                  <a:gd name="T1" fmla="*/ 72659 h 26"/>
                  <a:gd name="T2" fmla="*/ 10043 w 49"/>
                  <a:gd name="T3" fmla="*/ 95494 h 26"/>
                  <a:gd name="T4" fmla="*/ 40173 w 49"/>
                  <a:gd name="T5" fmla="*/ 120406 h 26"/>
                  <a:gd name="T6" fmla="*/ 96416 w 49"/>
                  <a:gd name="T7" fmla="*/ 116254 h 26"/>
                  <a:gd name="T8" fmla="*/ 182789 w 49"/>
                  <a:gd name="T9" fmla="*/ 78887 h 26"/>
                  <a:gd name="T10" fmla="*/ 194841 w 49"/>
                  <a:gd name="T11" fmla="*/ 85114 h 26"/>
                  <a:gd name="T12" fmla="*/ 190824 w 49"/>
                  <a:gd name="T13" fmla="*/ 35291 h 26"/>
                  <a:gd name="T14" fmla="*/ 198859 w 49"/>
                  <a:gd name="T15" fmla="*/ 18684 h 26"/>
                  <a:gd name="T16" fmla="*/ 180781 w 49"/>
                  <a:gd name="T17" fmla="*/ 0 h 26"/>
                  <a:gd name="T18" fmla="*/ 168729 w 49"/>
                  <a:gd name="T19" fmla="*/ 10380 h 26"/>
                  <a:gd name="T20" fmla="*/ 164711 w 49"/>
                  <a:gd name="T21" fmla="*/ 35291 h 26"/>
                  <a:gd name="T22" fmla="*/ 118512 w 49"/>
                  <a:gd name="T23" fmla="*/ 85114 h 26"/>
                  <a:gd name="T24" fmla="*/ 70304 w 49"/>
                  <a:gd name="T25" fmla="*/ 85114 h 26"/>
                  <a:gd name="T26" fmla="*/ 32139 w 49"/>
                  <a:gd name="T27" fmla="*/ 72659 h 26"/>
                  <a:gd name="T28" fmla="*/ 0 w 49"/>
                  <a:gd name="T29" fmla="*/ 72659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26">
                    <a:moveTo>
                      <a:pt x="0" y="16"/>
                    </a:moveTo>
                    <a:cubicBezTo>
                      <a:pt x="2" y="21"/>
                      <a:pt x="2" y="21"/>
                      <a:pt x="2" y="21"/>
                    </a:cubicBezTo>
                    <a:cubicBezTo>
                      <a:pt x="10" y="26"/>
                      <a:pt x="10" y="26"/>
                      <a:pt x="10" y="26"/>
                    </a:cubicBezTo>
                    <a:cubicBezTo>
                      <a:pt x="24" y="25"/>
                      <a:pt x="24" y="25"/>
                      <a:pt x="24" y="25"/>
                    </a:cubicBezTo>
                    <a:cubicBezTo>
                      <a:pt x="45" y="17"/>
                      <a:pt x="45" y="17"/>
                      <a:pt x="45" y="17"/>
                    </a:cubicBezTo>
                    <a:cubicBezTo>
                      <a:pt x="48" y="18"/>
                      <a:pt x="48" y="18"/>
                      <a:pt x="48" y="18"/>
                    </a:cubicBezTo>
                    <a:cubicBezTo>
                      <a:pt x="47" y="8"/>
                      <a:pt x="47" y="8"/>
                      <a:pt x="47" y="8"/>
                    </a:cubicBezTo>
                    <a:cubicBezTo>
                      <a:pt x="49" y="4"/>
                      <a:pt x="49" y="4"/>
                      <a:pt x="49" y="4"/>
                    </a:cubicBezTo>
                    <a:cubicBezTo>
                      <a:pt x="44" y="0"/>
                      <a:pt x="44" y="0"/>
                      <a:pt x="44" y="0"/>
                    </a:cubicBezTo>
                    <a:cubicBezTo>
                      <a:pt x="41" y="2"/>
                      <a:pt x="41" y="2"/>
                      <a:pt x="41" y="2"/>
                    </a:cubicBezTo>
                    <a:cubicBezTo>
                      <a:pt x="40" y="8"/>
                      <a:pt x="40" y="8"/>
                      <a:pt x="40" y="8"/>
                    </a:cubicBezTo>
                    <a:cubicBezTo>
                      <a:pt x="29" y="18"/>
                      <a:pt x="29" y="18"/>
                      <a:pt x="29" y="18"/>
                    </a:cubicBezTo>
                    <a:cubicBezTo>
                      <a:pt x="17" y="18"/>
                      <a:pt x="17" y="18"/>
                      <a:pt x="17" y="18"/>
                    </a:cubicBezTo>
                    <a:cubicBezTo>
                      <a:pt x="17" y="18"/>
                      <a:pt x="12" y="17"/>
                      <a:pt x="8" y="16"/>
                    </a:cubicBezTo>
                    <a:cubicBezTo>
                      <a:pt x="5" y="15"/>
                      <a:pt x="0" y="16"/>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1" name="Freeform 822"/>
              <p:cNvSpPr/>
              <p:nvPr/>
            </p:nvSpPr>
            <p:spPr bwMode="auto">
              <a:xfrm>
                <a:off x="8072434" y="4418022"/>
                <a:ext cx="76200" cy="58738"/>
              </a:xfrm>
              <a:custGeom>
                <a:avLst/>
                <a:gdLst>
                  <a:gd name="T0" fmla="*/ 20638 w 48"/>
                  <a:gd name="T1" fmla="*/ 4763 h 37"/>
                  <a:gd name="T2" fmla="*/ 7938 w 48"/>
                  <a:gd name="T3" fmla="*/ 0 h 37"/>
                  <a:gd name="T4" fmla="*/ 0 w 48"/>
                  <a:gd name="T5" fmla="*/ 0 h 37"/>
                  <a:gd name="T6" fmla="*/ 0 w 48"/>
                  <a:gd name="T7" fmla="*/ 7938 h 37"/>
                  <a:gd name="T8" fmla="*/ 20638 w 48"/>
                  <a:gd name="T9" fmla="*/ 14288 h 37"/>
                  <a:gd name="T10" fmla="*/ 39688 w 48"/>
                  <a:gd name="T11" fmla="*/ 19050 h 37"/>
                  <a:gd name="T12" fmla="*/ 49213 w 48"/>
                  <a:gd name="T13" fmla="*/ 31750 h 37"/>
                  <a:gd name="T14" fmla="*/ 57150 w 48"/>
                  <a:gd name="T15" fmla="*/ 33338 h 37"/>
                  <a:gd name="T16" fmla="*/ 66675 w 48"/>
                  <a:gd name="T17" fmla="*/ 58738 h 37"/>
                  <a:gd name="T18" fmla="*/ 76200 w 48"/>
                  <a:gd name="T19" fmla="*/ 52388 h 37"/>
                  <a:gd name="T20" fmla="*/ 73025 w 48"/>
                  <a:gd name="T21" fmla="*/ 38100 h 37"/>
                  <a:gd name="T22" fmla="*/ 61913 w 48"/>
                  <a:gd name="T23" fmla="*/ 30163 h 37"/>
                  <a:gd name="T24" fmla="*/ 49213 w 48"/>
                  <a:gd name="T25" fmla="*/ 15875 h 37"/>
                  <a:gd name="T26" fmla="*/ 33338 w 48"/>
                  <a:gd name="T27" fmla="*/ 7938 h 37"/>
                  <a:gd name="T28" fmla="*/ 20638 w 48"/>
                  <a:gd name="T29" fmla="*/ 4763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37">
                    <a:moveTo>
                      <a:pt x="13" y="3"/>
                    </a:moveTo>
                    <a:lnTo>
                      <a:pt x="5" y="0"/>
                    </a:lnTo>
                    <a:lnTo>
                      <a:pt x="0" y="0"/>
                    </a:lnTo>
                    <a:lnTo>
                      <a:pt x="0" y="5"/>
                    </a:lnTo>
                    <a:lnTo>
                      <a:pt x="13" y="9"/>
                    </a:lnTo>
                    <a:lnTo>
                      <a:pt x="25" y="12"/>
                    </a:lnTo>
                    <a:lnTo>
                      <a:pt x="31" y="20"/>
                    </a:lnTo>
                    <a:lnTo>
                      <a:pt x="36" y="21"/>
                    </a:lnTo>
                    <a:lnTo>
                      <a:pt x="42" y="37"/>
                    </a:lnTo>
                    <a:lnTo>
                      <a:pt x="48" y="33"/>
                    </a:lnTo>
                    <a:lnTo>
                      <a:pt x="46" y="24"/>
                    </a:lnTo>
                    <a:lnTo>
                      <a:pt x="39" y="19"/>
                    </a:lnTo>
                    <a:lnTo>
                      <a:pt x="31" y="10"/>
                    </a:lnTo>
                    <a:lnTo>
                      <a:pt x="21" y="5"/>
                    </a:lnTo>
                    <a:lnTo>
                      <a:pt x="1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2" name="Freeform 823"/>
              <p:cNvSpPr/>
              <p:nvPr/>
            </p:nvSpPr>
            <p:spPr bwMode="auto">
              <a:xfrm>
                <a:off x="8188321" y="4494222"/>
                <a:ext cx="23813" cy="36514"/>
              </a:xfrm>
              <a:custGeom>
                <a:avLst/>
                <a:gdLst>
                  <a:gd name="T0" fmla="*/ 0 w 12"/>
                  <a:gd name="T1" fmla="*/ 12171 h 18"/>
                  <a:gd name="T2" fmla="*/ 25797 w 12"/>
                  <a:gd name="T3" fmla="*/ 48684 h 18"/>
                  <a:gd name="T4" fmla="*/ 47626 w 12"/>
                  <a:gd name="T5" fmla="*/ 75055 h 18"/>
                  <a:gd name="T6" fmla="*/ 47626 w 12"/>
                  <a:gd name="T7" fmla="*/ 48684 h 18"/>
                  <a:gd name="T8" fmla="*/ 45642 w 12"/>
                  <a:gd name="T9" fmla="*/ 38542 h 18"/>
                  <a:gd name="T10" fmla="*/ 1984 w 12"/>
                  <a:gd name="T11" fmla="*/ 0 h 18"/>
                  <a:gd name="T12" fmla="*/ 0 w 12"/>
                  <a:gd name="T13" fmla="*/ 12171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8">
                    <a:moveTo>
                      <a:pt x="0" y="3"/>
                    </a:moveTo>
                    <a:cubicBezTo>
                      <a:pt x="0" y="3"/>
                      <a:pt x="4" y="12"/>
                      <a:pt x="6" y="12"/>
                    </a:cubicBezTo>
                    <a:cubicBezTo>
                      <a:pt x="8" y="13"/>
                      <a:pt x="12" y="18"/>
                      <a:pt x="12" y="18"/>
                    </a:cubicBezTo>
                    <a:cubicBezTo>
                      <a:pt x="12" y="12"/>
                      <a:pt x="12" y="12"/>
                      <a:pt x="12" y="12"/>
                    </a:cubicBezTo>
                    <a:cubicBezTo>
                      <a:pt x="11" y="9"/>
                      <a:pt x="11" y="9"/>
                      <a:pt x="11" y="9"/>
                    </a:cubicBezTo>
                    <a:cubicBezTo>
                      <a:pt x="1" y="0"/>
                      <a:pt x="1" y="0"/>
                      <a:pt x="1" y="0"/>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3" name="Freeform 824"/>
              <p:cNvSpPr/>
              <p:nvPr/>
            </p:nvSpPr>
            <p:spPr bwMode="auto">
              <a:xfrm>
                <a:off x="8231184" y="4518035"/>
                <a:ext cx="22225" cy="20638"/>
              </a:xfrm>
              <a:custGeom>
                <a:avLst/>
                <a:gdLst>
                  <a:gd name="T0" fmla="*/ 22225 w 14"/>
                  <a:gd name="T1" fmla="*/ 17463 h 13"/>
                  <a:gd name="T2" fmla="*/ 14288 w 14"/>
                  <a:gd name="T3" fmla="*/ 4763 h 13"/>
                  <a:gd name="T4" fmla="*/ 1588 w 14"/>
                  <a:gd name="T5" fmla="*/ 0 h 13"/>
                  <a:gd name="T6" fmla="*/ 0 w 14"/>
                  <a:gd name="T7" fmla="*/ 9525 h 13"/>
                  <a:gd name="T8" fmla="*/ 15875 w 14"/>
                  <a:gd name="T9" fmla="*/ 20638 h 13"/>
                  <a:gd name="T10" fmla="*/ 22225 w 14"/>
                  <a:gd name="T11" fmla="*/ 1746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14" y="11"/>
                    </a:moveTo>
                    <a:lnTo>
                      <a:pt x="9" y="3"/>
                    </a:lnTo>
                    <a:lnTo>
                      <a:pt x="1" y="0"/>
                    </a:lnTo>
                    <a:lnTo>
                      <a:pt x="0" y="6"/>
                    </a:lnTo>
                    <a:lnTo>
                      <a:pt x="10" y="13"/>
                    </a:lnTo>
                    <a:lnTo>
                      <a:pt x="14"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4" name="Freeform 825"/>
              <p:cNvSpPr/>
              <p:nvPr/>
            </p:nvSpPr>
            <p:spPr bwMode="auto">
              <a:xfrm>
                <a:off x="8277222" y="4540259"/>
                <a:ext cx="38100" cy="25400"/>
              </a:xfrm>
              <a:custGeom>
                <a:avLst/>
                <a:gdLst>
                  <a:gd name="T0" fmla="*/ 38100 w 24"/>
                  <a:gd name="T1" fmla="*/ 25400 h 16"/>
                  <a:gd name="T2" fmla="*/ 28575 w 24"/>
                  <a:gd name="T3" fmla="*/ 11113 h 16"/>
                  <a:gd name="T4" fmla="*/ 6350 w 24"/>
                  <a:gd name="T5" fmla="*/ 0 h 16"/>
                  <a:gd name="T6" fmla="*/ 0 w 24"/>
                  <a:gd name="T7" fmla="*/ 4763 h 16"/>
                  <a:gd name="T8" fmla="*/ 1588 w 24"/>
                  <a:gd name="T9" fmla="*/ 12700 h 16"/>
                  <a:gd name="T10" fmla="*/ 30163 w 24"/>
                  <a:gd name="T11" fmla="*/ 25400 h 16"/>
                  <a:gd name="T12" fmla="*/ 38100 w 24"/>
                  <a:gd name="T13" fmla="*/ 254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6">
                    <a:moveTo>
                      <a:pt x="24" y="16"/>
                    </a:moveTo>
                    <a:lnTo>
                      <a:pt x="18" y="7"/>
                    </a:lnTo>
                    <a:lnTo>
                      <a:pt x="4" y="0"/>
                    </a:lnTo>
                    <a:lnTo>
                      <a:pt x="0" y="3"/>
                    </a:lnTo>
                    <a:lnTo>
                      <a:pt x="1" y="8"/>
                    </a:lnTo>
                    <a:lnTo>
                      <a:pt x="19" y="16"/>
                    </a:lnTo>
                    <a:lnTo>
                      <a:pt x="2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5" name="Freeform 826"/>
              <p:cNvSpPr/>
              <p:nvPr/>
            </p:nvSpPr>
            <p:spPr bwMode="auto">
              <a:xfrm>
                <a:off x="8329609" y="4567247"/>
                <a:ext cx="30163" cy="30163"/>
              </a:xfrm>
              <a:custGeom>
                <a:avLst/>
                <a:gdLst>
                  <a:gd name="T0" fmla="*/ 30163 w 19"/>
                  <a:gd name="T1" fmla="*/ 26988 h 19"/>
                  <a:gd name="T2" fmla="*/ 14288 w 19"/>
                  <a:gd name="T3" fmla="*/ 1588 h 19"/>
                  <a:gd name="T4" fmla="*/ 6350 w 19"/>
                  <a:gd name="T5" fmla="*/ 0 h 19"/>
                  <a:gd name="T6" fmla="*/ 0 w 19"/>
                  <a:gd name="T7" fmla="*/ 6350 h 19"/>
                  <a:gd name="T8" fmla="*/ 6350 w 19"/>
                  <a:gd name="T9" fmla="*/ 14288 h 19"/>
                  <a:gd name="T10" fmla="*/ 20638 w 19"/>
                  <a:gd name="T11" fmla="*/ 28575 h 19"/>
                  <a:gd name="T12" fmla="*/ 28575 w 19"/>
                  <a:gd name="T13" fmla="*/ 30163 h 19"/>
                  <a:gd name="T14" fmla="*/ 30163 w 19"/>
                  <a:gd name="T15" fmla="*/ 26988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9">
                    <a:moveTo>
                      <a:pt x="19" y="17"/>
                    </a:moveTo>
                    <a:lnTo>
                      <a:pt x="9" y="1"/>
                    </a:lnTo>
                    <a:lnTo>
                      <a:pt x="4" y="0"/>
                    </a:lnTo>
                    <a:lnTo>
                      <a:pt x="0" y="4"/>
                    </a:lnTo>
                    <a:lnTo>
                      <a:pt x="4" y="9"/>
                    </a:lnTo>
                    <a:lnTo>
                      <a:pt x="13" y="18"/>
                    </a:lnTo>
                    <a:lnTo>
                      <a:pt x="18" y="19"/>
                    </a:lnTo>
                    <a:lnTo>
                      <a:pt x="1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6" name="Freeform 827"/>
              <p:cNvSpPr/>
              <p:nvPr/>
            </p:nvSpPr>
            <p:spPr bwMode="auto">
              <a:xfrm>
                <a:off x="8351833" y="4611698"/>
                <a:ext cx="20638" cy="15875"/>
              </a:xfrm>
              <a:custGeom>
                <a:avLst/>
                <a:gdLst>
                  <a:gd name="T0" fmla="*/ 11113 w 13"/>
                  <a:gd name="T1" fmla="*/ 0 h 10"/>
                  <a:gd name="T2" fmla="*/ 0 w 13"/>
                  <a:gd name="T3" fmla="*/ 0 h 10"/>
                  <a:gd name="T4" fmla="*/ 3175 w 13"/>
                  <a:gd name="T5" fmla="*/ 6350 h 10"/>
                  <a:gd name="T6" fmla="*/ 15875 w 13"/>
                  <a:gd name="T7" fmla="*/ 15875 h 10"/>
                  <a:gd name="T8" fmla="*/ 20638 w 13"/>
                  <a:gd name="T9" fmla="*/ 14288 h 10"/>
                  <a:gd name="T10" fmla="*/ 20638 w 13"/>
                  <a:gd name="T11" fmla="*/ 4763 h 10"/>
                  <a:gd name="T12" fmla="*/ 11113 w 1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
                    <a:moveTo>
                      <a:pt x="7" y="0"/>
                    </a:moveTo>
                    <a:lnTo>
                      <a:pt x="0" y="0"/>
                    </a:lnTo>
                    <a:lnTo>
                      <a:pt x="2" y="4"/>
                    </a:lnTo>
                    <a:lnTo>
                      <a:pt x="10" y="10"/>
                    </a:lnTo>
                    <a:lnTo>
                      <a:pt x="13" y="9"/>
                    </a:lnTo>
                    <a:lnTo>
                      <a:pt x="13"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7" name="Freeform 828"/>
              <p:cNvSpPr/>
              <p:nvPr/>
            </p:nvSpPr>
            <p:spPr bwMode="auto">
              <a:xfrm>
                <a:off x="8315322" y="4635510"/>
                <a:ext cx="17463" cy="12700"/>
              </a:xfrm>
              <a:custGeom>
                <a:avLst/>
                <a:gdLst>
                  <a:gd name="T0" fmla="*/ 0 w 11"/>
                  <a:gd name="T1" fmla="*/ 3175 h 8"/>
                  <a:gd name="T2" fmla="*/ 0 w 11"/>
                  <a:gd name="T3" fmla="*/ 9525 h 8"/>
                  <a:gd name="T4" fmla="*/ 4763 w 11"/>
                  <a:gd name="T5" fmla="*/ 12700 h 8"/>
                  <a:gd name="T6" fmla="*/ 17463 w 11"/>
                  <a:gd name="T7" fmla="*/ 11113 h 8"/>
                  <a:gd name="T8" fmla="*/ 7938 w 11"/>
                  <a:gd name="T9" fmla="*/ 0 h 8"/>
                  <a:gd name="T10" fmla="*/ 0 w 11"/>
                  <a:gd name="T11" fmla="*/ 3175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0" y="2"/>
                    </a:moveTo>
                    <a:lnTo>
                      <a:pt x="0" y="6"/>
                    </a:lnTo>
                    <a:lnTo>
                      <a:pt x="3" y="8"/>
                    </a:lnTo>
                    <a:lnTo>
                      <a:pt x="11" y="7"/>
                    </a:lnTo>
                    <a:lnTo>
                      <a:pt x="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8" name="Freeform 829"/>
              <p:cNvSpPr/>
              <p:nvPr/>
            </p:nvSpPr>
            <p:spPr bwMode="auto">
              <a:xfrm>
                <a:off x="8312146" y="4587884"/>
                <a:ext cx="22225" cy="9525"/>
              </a:xfrm>
              <a:custGeom>
                <a:avLst/>
                <a:gdLst>
                  <a:gd name="T0" fmla="*/ 0 w 14"/>
                  <a:gd name="T1" fmla="*/ 0 h 6"/>
                  <a:gd name="T2" fmla="*/ 0 w 14"/>
                  <a:gd name="T3" fmla="*/ 1588 h 6"/>
                  <a:gd name="T4" fmla="*/ 11113 w 14"/>
                  <a:gd name="T5" fmla="*/ 9525 h 6"/>
                  <a:gd name="T6" fmla="*/ 22225 w 14"/>
                  <a:gd name="T7" fmla="*/ 6350 h 6"/>
                  <a:gd name="T8" fmla="*/ 11113 w 14"/>
                  <a:gd name="T9" fmla="*/ 0 h 6"/>
                  <a:gd name="T10" fmla="*/ 0 w 1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6">
                    <a:moveTo>
                      <a:pt x="0" y="0"/>
                    </a:moveTo>
                    <a:lnTo>
                      <a:pt x="0" y="1"/>
                    </a:lnTo>
                    <a:lnTo>
                      <a:pt x="7" y="6"/>
                    </a:lnTo>
                    <a:lnTo>
                      <a:pt x="14" y="4"/>
                    </a:lnTo>
                    <a:lnTo>
                      <a:pt x="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19" name="Freeform 830"/>
              <p:cNvSpPr/>
              <p:nvPr/>
            </p:nvSpPr>
            <p:spPr bwMode="auto">
              <a:xfrm>
                <a:off x="8091483" y="4597410"/>
                <a:ext cx="11113" cy="19050"/>
              </a:xfrm>
              <a:custGeom>
                <a:avLst/>
                <a:gdLst>
                  <a:gd name="T0" fmla="*/ 0 w 7"/>
                  <a:gd name="T1" fmla="*/ 6350 h 12"/>
                  <a:gd name="T2" fmla="*/ 3175 w 7"/>
                  <a:gd name="T3" fmla="*/ 11113 h 12"/>
                  <a:gd name="T4" fmla="*/ 6350 w 7"/>
                  <a:gd name="T5" fmla="*/ 19050 h 12"/>
                  <a:gd name="T6" fmla="*/ 11113 w 7"/>
                  <a:gd name="T7" fmla="*/ 19050 h 12"/>
                  <a:gd name="T8" fmla="*/ 9525 w 7"/>
                  <a:gd name="T9" fmla="*/ 11113 h 12"/>
                  <a:gd name="T10" fmla="*/ 3175 w 7"/>
                  <a:gd name="T11" fmla="*/ 0 h 12"/>
                  <a:gd name="T12" fmla="*/ 0 w 7"/>
                  <a:gd name="T13" fmla="*/ 635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2">
                    <a:moveTo>
                      <a:pt x="0" y="4"/>
                    </a:moveTo>
                    <a:lnTo>
                      <a:pt x="2" y="7"/>
                    </a:lnTo>
                    <a:lnTo>
                      <a:pt x="4" y="12"/>
                    </a:lnTo>
                    <a:lnTo>
                      <a:pt x="7" y="12"/>
                    </a:lnTo>
                    <a:lnTo>
                      <a:pt x="6" y="7"/>
                    </a:lnTo>
                    <a:lnTo>
                      <a:pt x="2"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0" name="Freeform 831"/>
              <p:cNvSpPr/>
              <p:nvPr/>
            </p:nvSpPr>
            <p:spPr bwMode="auto">
              <a:xfrm>
                <a:off x="8134347" y="4619634"/>
                <a:ext cx="14288" cy="7938"/>
              </a:xfrm>
              <a:custGeom>
                <a:avLst/>
                <a:gdLst>
                  <a:gd name="T0" fmla="*/ 0 w 9"/>
                  <a:gd name="T1" fmla="*/ 6350 h 5"/>
                  <a:gd name="T2" fmla="*/ 7938 w 9"/>
                  <a:gd name="T3" fmla="*/ 7938 h 5"/>
                  <a:gd name="T4" fmla="*/ 14288 w 9"/>
                  <a:gd name="T5" fmla="*/ 6350 h 5"/>
                  <a:gd name="T6" fmla="*/ 9525 w 9"/>
                  <a:gd name="T7" fmla="*/ 0 h 5"/>
                  <a:gd name="T8" fmla="*/ 0 w 9"/>
                  <a:gd name="T9" fmla="*/ 0 h 5"/>
                  <a:gd name="T10" fmla="*/ 0 w 9"/>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4"/>
                    </a:moveTo>
                    <a:lnTo>
                      <a:pt x="5" y="5"/>
                    </a:lnTo>
                    <a:lnTo>
                      <a:pt x="9" y="4"/>
                    </a:lnTo>
                    <a:lnTo>
                      <a:pt x="6" y="0"/>
                    </a:ln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1" name="Freeform 832"/>
              <p:cNvSpPr/>
              <p:nvPr/>
            </p:nvSpPr>
            <p:spPr bwMode="auto">
              <a:xfrm>
                <a:off x="7162798" y="4622810"/>
                <a:ext cx="1001713" cy="774701"/>
              </a:xfrm>
              <a:custGeom>
                <a:avLst/>
                <a:gdLst>
                  <a:gd name="T0" fmla="*/ 657690 w 495"/>
                  <a:gd name="T1" fmla="*/ 196203 h 383"/>
                  <a:gd name="T2" fmla="*/ 590909 w 495"/>
                  <a:gd name="T3" fmla="*/ 303407 h 383"/>
                  <a:gd name="T4" fmla="*/ 562578 w 495"/>
                  <a:gd name="T5" fmla="*/ 331725 h 383"/>
                  <a:gd name="T6" fmla="*/ 477584 w 495"/>
                  <a:gd name="T7" fmla="*/ 360043 h 383"/>
                  <a:gd name="T8" fmla="*/ 443182 w 495"/>
                  <a:gd name="T9" fmla="*/ 444997 h 383"/>
                  <a:gd name="T10" fmla="*/ 315691 w 495"/>
                  <a:gd name="T11" fmla="*/ 505679 h 383"/>
                  <a:gd name="T12" fmla="*/ 214508 w 495"/>
                  <a:gd name="T13" fmla="*/ 529951 h 383"/>
                  <a:gd name="T14" fmla="*/ 109278 w 495"/>
                  <a:gd name="T15" fmla="*/ 590633 h 383"/>
                  <a:gd name="T16" fmla="*/ 62734 w 495"/>
                  <a:gd name="T17" fmla="*/ 610860 h 383"/>
                  <a:gd name="T18" fmla="*/ 72852 w 495"/>
                  <a:gd name="T19" fmla="*/ 839427 h 383"/>
                  <a:gd name="T20" fmla="*/ 44521 w 495"/>
                  <a:gd name="T21" fmla="*/ 827291 h 383"/>
                  <a:gd name="T22" fmla="*/ 0 w 495"/>
                  <a:gd name="T23" fmla="*/ 807063 h 383"/>
                  <a:gd name="T24" fmla="*/ 64757 w 495"/>
                  <a:gd name="T25" fmla="*/ 936517 h 383"/>
                  <a:gd name="T26" fmla="*/ 105230 w 495"/>
                  <a:gd name="T27" fmla="*/ 1092266 h 383"/>
                  <a:gd name="T28" fmla="*/ 141656 w 495"/>
                  <a:gd name="T29" fmla="*/ 1213629 h 383"/>
                  <a:gd name="T30" fmla="*/ 119396 w 495"/>
                  <a:gd name="T31" fmla="*/ 1326901 h 383"/>
                  <a:gd name="T32" fmla="*/ 285336 w 495"/>
                  <a:gd name="T33" fmla="*/ 1363310 h 383"/>
                  <a:gd name="T34" fmla="*/ 348070 w 495"/>
                  <a:gd name="T35" fmla="*/ 1308697 h 383"/>
                  <a:gd name="T36" fmla="*/ 503892 w 495"/>
                  <a:gd name="T37" fmla="*/ 1294538 h 383"/>
                  <a:gd name="T38" fmla="*/ 609122 w 495"/>
                  <a:gd name="T39" fmla="*/ 1231834 h 383"/>
                  <a:gd name="T40" fmla="*/ 823631 w 495"/>
                  <a:gd name="T41" fmla="*/ 1163061 h 383"/>
                  <a:gd name="T42" fmla="*/ 1068494 w 495"/>
                  <a:gd name="T43" fmla="*/ 1201493 h 383"/>
                  <a:gd name="T44" fmla="*/ 1117062 w 495"/>
                  <a:gd name="T45" fmla="*/ 1326901 h 383"/>
                  <a:gd name="T46" fmla="*/ 1189914 w 495"/>
                  <a:gd name="T47" fmla="*/ 1314765 h 383"/>
                  <a:gd name="T48" fmla="*/ 1278955 w 495"/>
                  <a:gd name="T49" fmla="*/ 1233856 h 383"/>
                  <a:gd name="T50" fmla="*/ 1232411 w 495"/>
                  <a:gd name="T51" fmla="*/ 1345106 h 383"/>
                  <a:gd name="T52" fmla="*/ 1276931 w 495"/>
                  <a:gd name="T53" fmla="*/ 1355219 h 383"/>
                  <a:gd name="T54" fmla="*/ 1283002 w 495"/>
                  <a:gd name="T55" fmla="*/ 1375446 h 383"/>
                  <a:gd name="T56" fmla="*/ 1367996 w 495"/>
                  <a:gd name="T57" fmla="*/ 1450287 h 383"/>
                  <a:gd name="T58" fmla="*/ 1416564 w 495"/>
                  <a:gd name="T59" fmla="*/ 1545355 h 383"/>
                  <a:gd name="T60" fmla="*/ 1570362 w 495"/>
                  <a:gd name="T61" fmla="*/ 1604013 h 383"/>
                  <a:gd name="T62" fmla="*/ 1655356 w 495"/>
                  <a:gd name="T63" fmla="*/ 1531196 h 383"/>
                  <a:gd name="T64" fmla="*/ 1752492 w 495"/>
                  <a:gd name="T65" fmla="*/ 1569627 h 383"/>
                  <a:gd name="T66" fmla="*/ 1888077 w 495"/>
                  <a:gd name="T67" fmla="*/ 1494787 h 383"/>
                  <a:gd name="T68" fmla="*/ 1924503 w 495"/>
                  <a:gd name="T69" fmla="*/ 1322856 h 383"/>
                  <a:gd name="T70" fmla="*/ 2029734 w 495"/>
                  <a:gd name="T71" fmla="*/ 1156993 h 383"/>
                  <a:gd name="T72" fmla="*/ 2045923 w 495"/>
                  <a:gd name="T73" fmla="*/ 1055857 h 383"/>
                  <a:gd name="T74" fmla="*/ 2047947 w 495"/>
                  <a:gd name="T75" fmla="*/ 885949 h 383"/>
                  <a:gd name="T76" fmla="*/ 2033781 w 495"/>
                  <a:gd name="T77" fmla="*/ 790882 h 383"/>
                  <a:gd name="T78" fmla="*/ 1924503 w 495"/>
                  <a:gd name="T79" fmla="*/ 659405 h 383"/>
                  <a:gd name="T80" fmla="*/ 1847604 w 495"/>
                  <a:gd name="T81" fmla="*/ 600746 h 383"/>
                  <a:gd name="T82" fmla="*/ 1815225 w 495"/>
                  <a:gd name="T83" fmla="*/ 487474 h 383"/>
                  <a:gd name="T84" fmla="*/ 1707971 w 495"/>
                  <a:gd name="T85" fmla="*/ 406566 h 383"/>
                  <a:gd name="T86" fmla="*/ 1651309 w 495"/>
                  <a:gd name="T87" fmla="*/ 204294 h 383"/>
                  <a:gd name="T88" fmla="*/ 1584528 w 495"/>
                  <a:gd name="T89" fmla="*/ 196203 h 383"/>
                  <a:gd name="T90" fmla="*/ 1529889 w 495"/>
                  <a:gd name="T91" fmla="*/ 48545 h 383"/>
                  <a:gd name="T92" fmla="*/ 1493463 w 495"/>
                  <a:gd name="T93" fmla="*/ 44500 h 383"/>
                  <a:gd name="T94" fmla="*/ 1481321 w 495"/>
                  <a:gd name="T95" fmla="*/ 111249 h 383"/>
                  <a:gd name="T96" fmla="*/ 1471203 w 495"/>
                  <a:gd name="T97" fmla="*/ 182044 h 383"/>
                  <a:gd name="T98" fmla="*/ 1408469 w 495"/>
                  <a:gd name="T99" fmla="*/ 364089 h 383"/>
                  <a:gd name="T100" fmla="*/ 1278955 w 495"/>
                  <a:gd name="T101" fmla="*/ 309475 h 383"/>
                  <a:gd name="T102" fmla="*/ 1200032 w 495"/>
                  <a:gd name="T103" fmla="*/ 250817 h 383"/>
                  <a:gd name="T104" fmla="*/ 1173724 w 495"/>
                  <a:gd name="T105" fmla="*/ 194181 h 383"/>
                  <a:gd name="T106" fmla="*/ 1220269 w 495"/>
                  <a:gd name="T107" fmla="*/ 105181 h 383"/>
                  <a:gd name="T108" fmla="*/ 1173724 w 495"/>
                  <a:gd name="T109" fmla="*/ 74840 h 383"/>
                  <a:gd name="T110" fmla="*/ 1019926 w 495"/>
                  <a:gd name="T111" fmla="*/ 36409 h 383"/>
                  <a:gd name="T112" fmla="*/ 1003737 w 495"/>
                  <a:gd name="T113" fmla="*/ 93045 h 383"/>
                  <a:gd name="T114" fmla="*/ 882317 w 495"/>
                  <a:gd name="T115" fmla="*/ 139567 h 383"/>
                  <a:gd name="T116" fmla="*/ 874222 w 495"/>
                  <a:gd name="T117" fmla="*/ 246771 h 383"/>
                  <a:gd name="T118" fmla="*/ 823631 w 495"/>
                  <a:gd name="T119" fmla="*/ 238680 h 383"/>
                  <a:gd name="T120" fmla="*/ 752802 w 495"/>
                  <a:gd name="T121" fmla="*/ 165863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95" h="383">
                    <a:moveTo>
                      <a:pt x="171" y="43"/>
                    </a:moveTo>
                    <a:cubicBezTo>
                      <a:pt x="166" y="43"/>
                      <a:pt x="166" y="43"/>
                      <a:pt x="166" y="43"/>
                    </a:cubicBezTo>
                    <a:cubicBezTo>
                      <a:pt x="162" y="48"/>
                      <a:pt x="162" y="48"/>
                      <a:pt x="162" y="48"/>
                    </a:cubicBezTo>
                    <a:cubicBezTo>
                      <a:pt x="157" y="47"/>
                      <a:pt x="157" y="47"/>
                      <a:pt x="157" y="47"/>
                    </a:cubicBezTo>
                    <a:cubicBezTo>
                      <a:pt x="151" y="52"/>
                      <a:pt x="151" y="52"/>
                      <a:pt x="151" y="52"/>
                    </a:cubicBezTo>
                    <a:cubicBezTo>
                      <a:pt x="151" y="58"/>
                      <a:pt x="151" y="58"/>
                      <a:pt x="151" y="58"/>
                    </a:cubicBezTo>
                    <a:cubicBezTo>
                      <a:pt x="143" y="59"/>
                      <a:pt x="143" y="59"/>
                      <a:pt x="143" y="59"/>
                    </a:cubicBezTo>
                    <a:cubicBezTo>
                      <a:pt x="141" y="73"/>
                      <a:pt x="141" y="73"/>
                      <a:pt x="141" y="73"/>
                    </a:cubicBezTo>
                    <a:cubicBezTo>
                      <a:pt x="136" y="73"/>
                      <a:pt x="136" y="73"/>
                      <a:pt x="136" y="73"/>
                    </a:cubicBezTo>
                    <a:cubicBezTo>
                      <a:pt x="132" y="73"/>
                      <a:pt x="132" y="73"/>
                      <a:pt x="132" y="73"/>
                    </a:cubicBezTo>
                    <a:cubicBezTo>
                      <a:pt x="131" y="76"/>
                      <a:pt x="131" y="76"/>
                      <a:pt x="131" y="76"/>
                    </a:cubicBezTo>
                    <a:cubicBezTo>
                      <a:pt x="134" y="79"/>
                      <a:pt x="134" y="79"/>
                      <a:pt x="134" y="79"/>
                    </a:cubicBezTo>
                    <a:cubicBezTo>
                      <a:pt x="128" y="80"/>
                      <a:pt x="128" y="80"/>
                      <a:pt x="128" y="80"/>
                    </a:cubicBezTo>
                    <a:cubicBezTo>
                      <a:pt x="121" y="73"/>
                      <a:pt x="121" y="73"/>
                      <a:pt x="121" y="73"/>
                    </a:cubicBezTo>
                    <a:cubicBezTo>
                      <a:pt x="117" y="78"/>
                      <a:pt x="117" y="78"/>
                      <a:pt x="117" y="78"/>
                    </a:cubicBezTo>
                    <a:cubicBezTo>
                      <a:pt x="114" y="86"/>
                      <a:pt x="114" y="86"/>
                      <a:pt x="114" y="86"/>
                    </a:cubicBezTo>
                    <a:cubicBezTo>
                      <a:pt x="112" y="92"/>
                      <a:pt x="112" y="92"/>
                      <a:pt x="112" y="92"/>
                    </a:cubicBezTo>
                    <a:cubicBezTo>
                      <a:pt x="116" y="95"/>
                      <a:pt x="116" y="95"/>
                      <a:pt x="116" y="95"/>
                    </a:cubicBezTo>
                    <a:cubicBezTo>
                      <a:pt x="109" y="104"/>
                      <a:pt x="109" y="104"/>
                      <a:pt x="109" y="104"/>
                    </a:cubicBezTo>
                    <a:cubicBezTo>
                      <a:pt x="106" y="107"/>
                      <a:pt x="106" y="107"/>
                      <a:pt x="106" y="107"/>
                    </a:cubicBezTo>
                    <a:cubicBezTo>
                      <a:pt x="94" y="115"/>
                      <a:pt x="94" y="115"/>
                      <a:pt x="94" y="115"/>
                    </a:cubicBezTo>
                    <a:cubicBezTo>
                      <a:pt x="91" y="117"/>
                      <a:pt x="91" y="117"/>
                      <a:pt x="91" y="117"/>
                    </a:cubicBezTo>
                    <a:cubicBezTo>
                      <a:pt x="78" y="117"/>
                      <a:pt x="78" y="117"/>
                      <a:pt x="78" y="117"/>
                    </a:cubicBezTo>
                    <a:cubicBezTo>
                      <a:pt x="75" y="121"/>
                      <a:pt x="75" y="121"/>
                      <a:pt x="75" y="121"/>
                    </a:cubicBezTo>
                    <a:cubicBezTo>
                      <a:pt x="67" y="123"/>
                      <a:pt x="67" y="123"/>
                      <a:pt x="67" y="123"/>
                    </a:cubicBezTo>
                    <a:cubicBezTo>
                      <a:pt x="61" y="129"/>
                      <a:pt x="61" y="129"/>
                      <a:pt x="61" y="129"/>
                    </a:cubicBezTo>
                    <a:cubicBezTo>
                      <a:pt x="55" y="130"/>
                      <a:pt x="55" y="130"/>
                      <a:pt x="55" y="130"/>
                    </a:cubicBezTo>
                    <a:cubicBezTo>
                      <a:pt x="51" y="127"/>
                      <a:pt x="51" y="127"/>
                      <a:pt x="51" y="127"/>
                    </a:cubicBezTo>
                    <a:cubicBezTo>
                      <a:pt x="46" y="128"/>
                      <a:pt x="46" y="128"/>
                      <a:pt x="46" y="128"/>
                    </a:cubicBezTo>
                    <a:cubicBezTo>
                      <a:pt x="36" y="137"/>
                      <a:pt x="36" y="137"/>
                      <a:pt x="36" y="137"/>
                    </a:cubicBezTo>
                    <a:cubicBezTo>
                      <a:pt x="34" y="138"/>
                      <a:pt x="34" y="138"/>
                      <a:pt x="34" y="138"/>
                    </a:cubicBezTo>
                    <a:cubicBezTo>
                      <a:pt x="26" y="141"/>
                      <a:pt x="26" y="141"/>
                      <a:pt x="26" y="141"/>
                    </a:cubicBezTo>
                    <a:cubicBezTo>
                      <a:pt x="20" y="148"/>
                      <a:pt x="20" y="148"/>
                      <a:pt x="20" y="148"/>
                    </a:cubicBezTo>
                    <a:cubicBezTo>
                      <a:pt x="19" y="144"/>
                      <a:pt x="19" y="144"/>
                      <a:pt x="19" y="144"/>
                    </a:cubicBezTo>
                    <a:cubicBezTo>
                      <a:pt x="16" y="143"/>
                      <a:pt x="16" y="143"/>
                      <a:pt x="16" y="143"/>
                    </a:cubicBezTo>
                    <a:cubicBezTo>
                      <a:pt x="15" y="146"/>
                      <a:pt x="15" y="146"/>
                      <a:pt x="15" y="146"/>
                    </a:cubicBezTo>
                    <a:cubicBezTo>
                      <a:pt x="9" y="173"/>
                      <a:pt x="9" y="173"/>
                      <a:pt x="9" y="173"/>
                    </a:cubicBezTo>
                    <a:cubicBezTo>
                      <a:pt x="12" y="182"/>
                      <a:pt x="12" y="182"/>
                      <a:pt x="12" y="182"/>
                    </a:cubicBezTo>
                    <a:cubicBezTo>
                      <a:pt x="17" y="197"/>
                      <a:pt x="17" y="197"/>
                      <a:pt x="17" y="197"/>
                    </a:cubicBezTo>
                    <a:cubicBezTo>
                      <a:pt x="17" y="201"/>
                      <a:pt x="17" y="201"/>
                      <a:pt x="17" y="201"/>
                    </a:cubicBezTo>
                    <a:cubicBezTo>
                      <a:pt x="15" y="202"/>
                      <a:pt x="15" y="202"/>
                      <a:pt x="15" y="202"/>
                    </a:cubicBezTo>
                    <a:cubicBezTo>
                      <a:pt x="11" y="195"/>
                      <a:pt x="11" y="195"/>
                      <a:pt x="11" y="195"/>
                    </a:cubicBezTo>
                    <a:cubicBezTo>
                      <a:pt x="9" y="195"/>
                      <a:pt x="9" y="195"/>
                      <a:pt x="9" y="195"/>
                    </a:cubicBezTo>
                    <a:cubicBezTo>
                      <a:pt x="10" y="198"/>
                      <a:pt x="10" y="198"/>
                      <a:pt x="10" y="198"/>
                    </a:cubicBezTo>
                    <a:cubicBezTo>
                      <a:pt x="13" y="205"/>
                      <a:pt x="13" y="205"/>
                      <a:pt x="13" y="205"/>
                    </a:cubicBezTo>
                    <a:cubicBezTo>
                      <a:pt x="11" y="207"/>
                      <a:pt x="11" y="207"/>
                      <a:pt x="11" y="207"/>
                    </a:cubicBezTo>
                    <a:cubicBezTo>
                      <a:pt x="3" y="193"/>
                      <a:pt x="3" y="193"/>
                      <a:pt x="3" y="193"/>
                    </a:cubicBezTo>
                    <a:cubicBezTo>
                      <a:pt x="0" y="193"/>
                      <a:pt x="0" y="193"/>
                      <a:pt x="0" y="193"/>
                    </a:cubicBezTo>
                    <a:cubicBezTo>
                      <a:pt x="0" y="195"/>
                      <a:pt x="0" y="195"/>
                      <a:pt x="0" y="195"/>
                    </a:cubicBezTo>
                    <a:cubicBezTo>
                      <a:pt x="11" y="212"/>
                      <a:pt x="11" y="212"/>
                      <a:pt x="11" y="212"/>
                    </a:cubicBezTo>
                    <a:cubicBezTo>
                      <a:pt x="12" y="217"/>
                      <a:pt x="12" y="217"/>
                      <a:pt x="12" y="217"/>
                    </a:cubicBezTo>
                    <a:cubicBezTo>
                      <a:pt x="16" y="224"/>
                      <a:pt x="16" y="224"/>
                      <a:pt x="16" y="224"/>
                    </a:cubicBezTo>
                    <a:cubicBezTo>
                      <a:pt x="17" y="228"/>
                      <a:pt x="17" y="228"/>
                      <a:pt x="17" y="228"/>
                    </a:cubicBezTo>
                    <a:cubicBezTo>
                      <a:pt x="24" y="237"/>
                      <a:pt x="24" y="237"/>
                      <a:pt x="24" y="237"/>
                    </a:cubicBezTo>
                    <a:cubicBezTo>
                      <a:pt x="25" y="241"/>
                      <a:pt x="25" y="241"/>
                      <a:pt x="25" y="241"/>
                    </a:cubicBezTo>
                    <a:cubicBezTo>
                      <a:pt x="25" y="261"/>
                      <a:pt x="25" y="261"/>
                      <a:pt x="25" y="261"/>
                    </a:cubicBezTo>
                    <a:cubicBezTo>
                      <a:pt x="31" y="268"/>
                      <a:pt x="31" y="268"/>
                      <a:pt x="31" y="268"/>
                    </a:cubicBezTo>
                    <a:cubicBezTo>
                      <a:pt x="33" y="275"/>
                      <a:pt x="33" y="275"/>
                      <a:pt x="33" y="275"/>
                    </a:cubicBezTo>
                    <a:cubicBezTo>
                      <a:pt x="36" y="285"/>
                      <a:pt x="36" y="285"/>
                      <a:pt x="36" y="285"/>
                    </a:cubicBezTo>
                    <a:cubicBezTo>
                      <a:pt x="34" y="290"/>
                      <a:pt x="34" y="290"/>
                      <a:pt x="34" y="290"/>
                    </a:cubicBezTo>
                    <a:cubicBezTo>
                      <a:pt x="32" y="303"/>
                      <a:pt x="32" y="303"/>
                      <a:pt x="32" y="303"/>
                    </a:cubicBezTo>
                    <a:cubicBezTo>
                      <a:pt x="27" y="305"/>
                      <a:pt x="27" y="305"/>
                      <a:pt x="27" y="305"/>
                    </a:cubicBezTo>
                    <a:cubicBezTo>
                      <a:pt x="25" y="310"/>
                      <a:pt x="25" y="310"/>
                      <a:pt x="25" y="310"/>
                    </a:cubicBezTo>
                    <a:cubicBezTo>
                      <a:pt x="28" y="317"/>
                      <a:pt x="28" y="317"/>
                      <a:pt x="28" y="317"/>
                    </a:cubicBezTo>
                    <a:cubicBezTo>
                      <a:pt x="39" y="319"/>
                      <a:pt x="39" y="319"/>
                      <a:pt x="39" y="319"/>
                    </a:cubicBezTo>
                    <a:cubicBezTo>
                      <a:pt x="43" y="325"/>
                      <a:pt x="43" y="325"/>
                      <a:pt x="43" y="325"/>
                    </a:cubicBezTo>
                    <a:cubicBezTo>
                      <a:pt x="55" y="326"/>
                      <a:pt x="55" y="326"/>
                      <a:pt x="55" y="326"/>
                    </a:cubicBezTo>
                    <a:cubicBezTo>
                      <a:pt x="68" y="326"/>
                      <a:pt x="68" y="326"/>
                      <a:pt x="68" y="326"/>
                    </a:cubicBezTo>
                    <a:cubicBezTo>
                      <a:pt x="70" y="325"/>
                      <a:pt x="70" y="325"/>
                      <a:pt x="70" y="325"/>
                    </a:cubicBezTo>
                    <a:cubicBezTo>
                      <a:pt x="71" y="319"/>
                      <a:pt x="71" y="319"/>
                      <a:pt x="71" y="319"/>
                    </a:cubicBezTo>
                    <a:cubicBezTo>
                      <a:pt x="79" y="317"/>
                      <a:pt x="79" y="317"/>
                      <a:pt x="79" y="317"/>
                    </a:cubicBezTo>
                    <a:cubicBezTo>
                      <a:pt x="83" y="313"/>
                      <a:pt x="83" y="313"/>
                      <a:pt x="83" y="313"/>
                    </a:cubicBezTo>
                    <a:cubicBezTo>
                      <a:pt x="94" y="310"/>
                      <a:pt x="94" y="310"/>
                      <a:pt x="94" y="310"/>
                    </a:cubicBezTo>
                    <a:cubicBezTo>
                      <a:pt x="98" y="307"/>
                      <a:pt x="98" y="307"/>
                      <a:pt x="98" y="307"/>
                    </a:cubicBezTo>
                    <a:cubicBezTo>
                      <a:pt x="117" y="307"/>
                      <a:pt x="117" y="307"/>
                      <a:pt x="117" y="307"/>
                    </a:cubicBezTo>
                    <a:cubicBezTo>
                      <a:pt x="120" y="309"/>
                      <a:pt x="120" y="309"/>
                      <a:pt x="120" y="309"/>
                    </a:cubicBezTo>
                    <a:cubicBezTo>
                      <a:pt x="128" y="309"/>
                      <a:pt x="128" y="309"/>
                      <a:pt x="128" y="309"/>
                    </a:cubicBezTo>
                    <a:cubicBezTo>
                      <a:pt x="135" y="305"/>
                      <a:pt x="135" y="305"/>
                      <a:pt x="135" y="305"/>
                    </a:cubicBezTo>
                    <a:cubicBezTo>
                      <a:pt x="135" y="301"/>
                      <a:pt x="135" y="301"/>
                      <a:pt x="135" y="301"/>
                    </a:cubicBezTo>
                    <a:cubicBezTo>
                      <a:pt x="145" y="294"/>
                      <a:pt x="145" y="294"/>
                      <a:pt x="145" y="294"/>
                    </a:cubicBezTo>
                    <a:cubicBezTo>
                      <a:pt x="152" y="294"/>
                      <a:pt x="152" y="294"/>
                      <a:pt x="152" y="294"/>
                    </a:cubicBezTo>
                    <a:cubicBezTo>
                      <a:pt x="162" y="286"/>
                      <a:pt x="162" y="286"/>
                      <a:pt x="162" y="286"/>
                    </a:cubicBezTo>
                    <a:cubicBezTo>
                      <a:pt x="179" y="284"/>
                      <a:pt x="179" y="284"/>
                      <a:pt x="179" y="284"/>
                    </a:cubicBezTo>
                    <a:cubicBezTo>
                      <a:pt x="196" y="278"/>
                      <a:pt x="196" y="278"/>
                      <a:pt x="196" y="278"/>
                    </a:cubicBezTo>
                    <a:cubicBezTo>
                      <a:pt x="222" y="275"/>
                      <a:pt x="222" y="275"/>
                      <a:pt x="222" y="275"/>
                    </a:cubicBezTo>
                    <a:cubicBezTo>
                      <a:pt x="236" y="285"/>
                      <a:pt x="236" y="285"/>
                      <a:pt x="236" y="285"/>
                    </a:cubicBezTo>
                    <a:cubicBezTo>
                      <a:pt x="243" y="283"/>
                      <a:pt x="243" y="283"/>
                      <a:pt x="243" y="283"/>
                    </a:cubicBezTo>
                    <a:cubicBezTo>
                      <a:pt x="255" y="287"/>
                      <a:pt x="255" y="287"/>
                      <a:pt x="255" y="287"/>
                    </a:cubicBezTo>
                    <a:cubicBezTo>
                      <a:pt x="261" y="299"/>
                      <a:pt x="261" y="299"/>
                      <a:pt x="261" y="299"/>
                    </a:cubicBezTo>
                    <a:cubicBezTo>
                      <a:pt x="268" y="305"/>
                      <a:pt x="268" y="305"/>
                      <a:pt x="268" y="305"/>
                    </a:cubicBezTo>
                    <a:cubicBezTo>
                      <a:pt x="269" y="313"/>
                      <a:pt x="269" y="313"/>
                      <a:pt x="269" y="313"/>
                    </a:cubicBezTo>
                    <a:cubicBezTo>
                      <a:pt x="267" y="317"/>
                      <a:pt x="267" y="317"/>
                      <a:pt x="267" y="317"/>
                    </a:cubicBezTo>
                    <a:cubicBezTo>
                      <a:pt x="269" y="320"/>
                      <a:pt x="269" y="320"/>
                      <a:pt x="269" y="320"/>
                    </a:cubicBezTo>
                    <a:cubicBezTo>
                      <a:pt x="279" y="324"/>
                      <a:pt x="279" y="324"/>
                      <a:pt x="279" y="324"/>
                    </a:cubicBezTo>
                    <a:cubicBezTo>
                      <a:pt x="285" y="319"/>
                      <a:pt x="285" y="319"/>
                      <a:pt x="285" y="319"/>
                    </a:cubicBezTo>
                    <a:cubicBezTo>
                      <a:pt x="284" y="314"/>
                      <a:pt x="284" y="314"/>
                      <a:pt x="284" y="314"/>
                    </a:cubicBezTo>
                    <a:cubicBezTo>
                      <a:pt x="294" y="302"/>
                      <a:pt x="294" y="302"/>
                      <a:pt x="294" y="302"/>
                    </a:cubicBezTo>
                    <a:cubicBezTo>
                      <a:pt x="298" y="299"/>
                      <a:pt x="298" y="299"/>
                      <a:pt x="298" y="299"/>
                    </a:cubicBezTo>
                    <a:cubicBezTo>
                      <a:pt x="299" y="294"/>
                      <a:pt x="299" y="294"/>
                      <a:pt x="299" y="294"/>
                    </a:cubicBezTo>
                    <a:cubicBezTo>
                      <a:pt x="305" y="295"/>
                      <a:pt x="305" y="295"/>
                      <a:pt x="305" y="295"/>
                    </a:cubicBezTo>
                    <a:cubicBezTo>
                      <a:pt x="305" y="303"/>
                      <a:pt x="305" y="303"/>
                      <a:pt x="305" y="303"/>
                    </a:cubicBezTo>
                    <a:cubicBezTo>
                      <a:pt x="299" y="310"/>
                      <a:pt x="299" y="310"/>
                      <a:pt x="299" y="310"/>
                    </a:cubicBezTo>
                    <a:cubicBezTo>
                      <a:pt x="298" y="319"/>
                      <a:pt x="298" y="319"/>
                      <a:pt x="298" y="319"/>
                    </a:cubicBezTo>
                    <a:cubicBezTo>
                      <a:pt x="294" y="322"/>
                      <a:pt x="294" y="322"/>
                      <a:pt x="294" y="322"/>
                    </a:cubicBezTo>
                    <a:cubicBezTo>
                      <a:pt x="291" y="325"/>
                      <a:pt x="291" y="325"/>
                      <a:pt x="291" y="325"/>
                    </a:cubicBezTo>
                    <a:cubicBezTo>
                      <a:pt x="291" y="330"/>
                      <a:pt x="291" y="330"/>
                      <a:pt x="291" y="330"/>
                    </a:cubicBezTo>
                    <a:cubicBezTo>
                      <a:pt x="298" y="330"/>
                      <a:pt x="298" y="330"/>
                      <a:pt x="298" y="330"/>
                    </a:cubicBezTo>
                    <a:cubicBezTo>
                      <a:pt x="304" y="324"/>
                      <a:pt x="304" y="324"/>
                      <a:pt x="304" y="324"/>
                    </a:cubicBezTo>
                    <a:cubicBezTo>
                      <a:pt x="304" y="319"/>
                      <a:pt x="304" y="319"/>
                      <a:pt x="304" y="319"/>
                    </a:cubicBezTo>
                    <a:cubicBezTo>
                      <a:pt x="310" y="319"/>
                      <a:pt x="310" y="319"/>
                      <a:pt x="310" y="319"/>
                    </a:cubicBezTo>
                    <a:cubicBezTo>
                      <a:pt x="314" y="325"/>
                      <a:pt x="314" y="325"/>
                      <a:pt x="314" y="325"/>
                    </a:cubicBezTo>
                    <a:cubicBezTo>
                      <a:pt x="306" y="329"/>
                      <a:pt x="306" y="329"/>
                      <a:pt x="306" y="329"/>
                    </a:cubicBezTo>
                    <a:cubicBezTo>
                      <a:pt x="309" y="334"/>
                      <a:pt x="309" y="334"/>
                      <a:pt x="309" y="334"/>
                    </a:cubicBezTo>
                    <a:cubicBezTo>
                      <a:pt x="319" y="337"/>
                      <a:pt x="319" y="337"/>
                      <a:pt x="319" y="337"/>
                    </a:cubicBezTo>
                    <a:cubicBezTo>
                      <a:pt x="322" y="342"/>
                      <a:pt x="322" y="342"/>
                      <a:pt x="322" y="342"/>
                    </a:cubicBezTo>
                    <a:cubicBezTo>
                      <a:pt x="326" y="347"/>
                      <a:pt x="326" y="347"/>
                      <a:pt x="326" y="347"/>
                    </a:cubicBezTo>
                    <a:cubicBezTo>
                      <a:pt x="324" y="355"/>
                      <a:pt x="324" y="355"/>
                      <a:pt x="324" y="355"/>
                    </a:cubicBezTo>
                    <a:cubicBezTo>
                      <a:pt x="330" y="360"/>
                      <a:pt x="330" y="360"/>
                      <a:pt x="330" y="360"/>
                    </a:cubicBezTo>
                    <a:cubicBezTo>
                      <a:pt x="332" y="366"/>
                      <a:pt x="332" y="366"/>
                      <a:pt x="332" y="366"/>
                    </a:cubicBezTo>
                    <a:cubicBezTo>
                      <a:pt x="338" y="370"/>
                      <a:pt x="338" y="370"/>
                      <a:pt x="338" y="370"/>
                    </a:cubicBezTo>
                    <a:cubicBezTo>
                      <a:pt x="345" y="372"/>
                      <a:pt x="345" y="372"/>
                      <a:pt x="345" y="372"/>
                    </a:cubicBezTo>
                    <a:cubicBezTo>
                      <a:pt x="348" y="375"/>
                      <a:pt x="348" y="375"/>
                      <a:pt x="348" y="375"/>
                    </a:cubicBezTo>
                    <a:cubicBezTo>
                      <a:pt x="348" y="375"/>
                      <a:pt x="351" y="374"/>
                      <a:pt x="353" y="375"/>
                    </a:cubicBezTo>
                    <a:cubicBezTo>
                      <a:pt x="354" y="375"/>
                      <a:pt x="375" y="383"/>
                      <a:pt x="375" y="383"/>
                    </a:cubicBezTo>
                    <a:cubicBezTo>
                      <a:pt x="375" y="376"/>
                      <a:pt x="375" y="376"/>
                      <a:pt x="375" y="376"/>
                    </a:cubicBezTo>
                    <a:cubicBezTo>
                      <a:pt x="381" y="373"/>
                      <a:pt x="381" y="373"/>
                      <a:pt x="381" y="373"/>
                    </a:cubicBezTo>
                    <a:cubicBezTo>
                      <a:pt x="385" y="365"/>
                      <a:pt x="385" y="365"/>
                      <a:pt x="385" y="365"/>
                    </a:cubicBezTo>
                    <a:cubicBezTo>
                      <a:pt x="395" y="366"/>
                      <a:pt x="395" y="366"/>
                      <a:pt x="395" y="366"/>
                    </a:cubicBezTo>
                    <a:cubicBezTo>
                      <a:pt x="394" y="374"/>
                      <a:pt x="394" y="374"/>
                      <a:pt x="394" y="374"/>
                    </a:cubicBezTo>
                    <a:cubicBezTo>
                      <a:pt x="400" y="380"/>
                      <a:pt x="400" y="380"/>
                      <a:pt x="400" y="380"/>
                    </a:cubicBezTo>
                    <a:cubicBezTo>
                      <a:pt x="410" y="379"/>
                      <a:pt x="410" y="379"/>
                      <a:pt x="410" y="379"/>
                    </a:cubicBezTo>
                    <a:cubicBezTo>
                      <a:pt x="418" y="375"/>
                      <a:pt x="418" y="375"/>
                      <a:pt x="418" y="375"/>
                    </a:cubicBezTo>
                    <a:cubicBezTo>
                      <a:pt x="419" y="370"/>
                      <a:pt x="419" y="370"/>
                      <a:pt x="419" y="370"/>
                    </a:cubicBezTo>
                    <a:cubicBezTo>
                      <a:pt x="423" y="364"/>
                      <a:pt x="423" y="364"/>
                      <a:pt x="423" y="364"/>
                    </a:cubicBezTo>
                    <a:cubicBezTo>
                      <a:pt x="431" y="362"/>
                      <a:pt x="431" y="362"/>
                      <a:pt x="431" y="362"/>
                    </a:cubicBezTo>
                    <a:cubicBezTo>
                      <a:pt x="450" y="357"/>
                      <a:pt x="450" y="357"/>
                      <a:pt x="450" y="357"/>
                    </a:cubicBezTo>
                    <a:cubicBezTo>
                      <a:pt x="451" y="351"/>
                      <a:pt x="451" y="351"/>
                      <a:pt x="451" y="351"/>
                    </a:cubicBezTo>
                    <a:cubicBezTo>
                      <a:pt x="450" y="340"/>
                      <a:pt x="450" y="340"/>
                      <a:pt x="450" y="340"/>
                    </a:cubicBezTo>
                    <a:cubicBezTo>
                      <a:pt x="460" y="321"/>
                      <a:pt x="460" y="321"/>
                      <a:pt x="460" y="321"/>
                    </a:cubicBezTo>
                    <a:cubicBezTo>
                      <a:pt x="459" y="316"/>
                      <a:pt x="459" y="316"/>
                      <a:pt x="459" y="316"/>
                    </a:cubicBezTo>
                    <a:cubicBezTo>
                      <a:pt x="468" y="303"/>
                      <a:pt x="468" y="303"/>
                      <a:pt x="468" y="303"/>
                    </a:cubicBezTo>
                    <a:cubicBezTo>
                      <a:pt x="468" y="298"/>
                      <a:pt x="468" y="298"/>
                      <a:pt x="468" y="298"/>
                    </a:cubicBezTo>
                    <a:cubicBezTo>
                      <a:pt x="480" y="282"/>
                      <a:pt x="480" y="282"/>
                      <a:pt x="480" y="282"/>
                    </a:cubicBezTo>
                    <a:cubicBezTo>
                      <a:pt x="484" y="276"/>
                      <a:pt x="484" y="276"/>
                      <a:pt x="484" y="276"/>
                    </a:cubicBezTo>
                    <a:cubicBezTo>
                      <a:pt x="484" y="272"/>
                      <a:pt x="484" y="272"/>
                      <a:pt x="484" y="272"/>
                    </a:cubicBezTo>
                    <a:cubicBezTo>
                      <a:pt x="489" y="265"/>
                      <a:pt x="489" y="265"/>
                      <a:pt x="489" y="265"/>
                    </a:cubicBezTo>
                    <a:cubicBezTo>
                      <a:pt x="489" y="262"/>
                      <a:pt x="489" y="262"/>
                      <a:pt x="489" y="262"/>
                    </a:cubicBezTo>
                    <a:cubicBezTo>
                      <a:pt x="488" y="253"/>
                      <a:pt x="488" y="253"/>
                      <a:pt x="488" y="253"/>
                    </a:cubicBezTo>
                    <a:cubicBezTo>
                      <a:pt x="492" y="243"/>
                      <a:pt x="492" y="243"/>
                      <a:pt x="492" y="243"/>
                    </a:cubicBezTo>
                    <a:cubicBezTo>
                      <a:pt x="492" y="227"/>
                      <a:pt x="492" y="227"/>
                      <a:pt x="492" y="227"/>
                    </a:cubicBezTo>
                    <a:cubicBezTo>
                      <a:pt x="495" y="219"/>
                      <a:pt x="495" y="219"/>
                      <a:pt x="495" y="219"/>
                    </a:cubicBezTo>
                    <a:cubicBezTo>
                      <a:pt x="489" y="212"/>
                      <a:pt x="489" y="212"/>
                      <a:pt x="489" y="212"/>
                    </a:cubicBezTo>
                    <a:cubicBezTo>
                      <a:pt x="487" y="205"/>
                      <a:pt x="487" y="205"/>
                      <a:pt x="487" y="205"/>
                    </a:cubicBezTo>
                    <a:cubicBezTo>
                      <a:pt x="489" y="186"/>
                      <a:pt x="489" y="186"/>
                      <a:pt x="489" y="186"/>
                    </a:cubicBezTo>
                    <a:cubicBezTo>
                      <a:pt x="488" y="184"/>
                      <a:pt x="488" y="184"/>
                      <a:pt x="488" y="184"/>
                    </a:cubicBezTo>
                    <a:cubicBezTo>
                      <a:pt x="485" y="189"/>
                      <a:pt x="485" y="189"/>
                      <a:pt x="485" y="189"/>
                    </a:cubicBezTo>
                    <a:cubicBezTo>
                      <a:pt x="479" y="180"/>
                      <a:pt x="479" y="180"/>
                      <a:pt x="479" y="180"/>
                    </a:cubicBezTo>
                    <a:cubicBezTo>
                      <a:pt x="473" y="169"/>
                      <a:pt x="473" y="169"/>
                      <a:pt x="473" y="169"/>
                    </a:cubicBezTo>
                    <a:cubicBezTo>
                      <a:pt x="467" y="166"/>
                      <a:pt x="467" y="166"/>
                      <a:pt x="467" y="166"/>
                    </a:cubicBezTo>
                    <a:cubicBezTo>
                      <a:pt x="459" y="158"/>
                      <a:pt x="459" y="158"/>
                      <a:pt x="459" y="158"/>
                    </a:cubicBezTo>
                    <a:cubicBezTo>
                      <a:pt x="458" y="150"/>
                      <a:pt x="458" y="150"/>
                      <a:pt x="458" y="150"/>
                    </a:cubicBezTo>
                    <a:cubicBezTo>
                      <a:pt x="454" y="150"/>
                      <a:pt x="454" y="150"/>
                      <a:pt x="454" y="150"/>
                    </a:cubicBezTo>
                    <a:cubicBezTo>
                      <a:pt x="449" y="151"/>
                      <a:pt x="449" y="151"/>
                      <a:pt x="449" y="151"/>
                    </a:cubicBezTo>
                    <a:cubicBezTo>
                      <a:pt x="441" y="144"/>
                      <a:pt x="441" y="144"/>
                      <a:pt x="441" y="144"/>
                    </a:cubicBezTo>
                    <a:cubicBezTo>
                      <a:pt x="442" y="133"/>
                      <a:pt x="442" y="133"/>
                      <a:pt x="442" y="133"/>
                    </a:cubicBezTo>
                    <a:cubicBezTo>
                      <a:pt x="436" y="126"/>
                      <a:pt x="436" y="126"/>
                      <a:pt x="436" y="126"/>
                    </a:cubicBezTo>
                    <a:cubicBezTo>
                      <a:pt x="435" y="119"/>
                      <a:pt x="435" y="119"/>
                      <a:pt x="435" y="119"/>
                    </a:cubicBezTo>
                    <a:cubicBezTo>
                      <a:pt x="433" y="116"/>
                      <a:pt x="433" y="116"/>
                      <a:pt x="433" y="116"/>
                    </a:cubicBezTo>
                    <a:cubicBezTo>
                      <a:pt x="424" y="115"/>
                      <a:pt x="424" y="115"/>
                      <a:pt x="424" y="115"/>
                    </a:cubicBezTo>
                    <a:cubicBezTo>
                      <a:pt x="419" y="108"/>
                      <a:pt x="419" y="108"/>
                      <a:pt x="419" y="108"/>
                    </a:cubicBezTo>
                    <a:cubicBezTo>
                      <a:pt x="409" y="107"/>
                      <a:pt x="409" y="107"/>
                      <a:pt x="409" y="107"/>
                    </a:cubicBezTo>
                    <a:cubicBezTo>
                      <a:pt x="407" y="97"/>
                      <a:pt x="407" y="97"/>
                      <a:pt x="407" y="97"/>
                    </a:cubicBezTo>
                    <a:cubicBezTo>
                      <a:pt x="404" y="92"/>
                      <a:pt x="404" y="92"/>
                      <a:pt x="404" y="92"/>
                    </a:cubicBezTo>
                    <a:cubicBezTo>
                      <a:pt x="402" y="77"/>
                      <a:pt x="402" y="77"/>
                      <a:pt x="402" y="77"/>
                    </a:cubicBezTo>
                    <a:cubicBezTo>
                      <a:pt x="395" y="70"/>
                      <a:pt x="395" y="70"/>
                      <a:pt x="395" y="70"/>
                    </a:cubicBezTo>
                    <a:cubicBezTo>
                      <a:pt x="394" y="49"/>
                      <a:pt x="394" y="49"/>
                      <a:pt x="394" y="49"/>
                    </a:cubicBezTo>
                    <a:cubicBezTo>
                      <a:pt x="389" y="47"/>
                      <a:pt x="389" y="47"/>
                      <a:pt x="389" y="47"/>
                    </a:cubicBezTo>
                    <a:cubicBezTo>
                      <a:pt x="384" y="43"/>
                      <a:pt x="384" y="43"/>
                      <a:pt x="384" y="43"/>
                    </a:cubicBezTo>
                    <a:cubicBezTo>
                      <a:pt x="380" y="43"/>
                      <a:pt x="380" y="43"/>
                      <a:pt x="380" y="43"/>
                    </a:cubicBezTo>
                    <a:cubicBezTo>
                      <a:pt x="378" y="47"/>
                      <a:pt x="378" y="47"/>
                      <a:pt x="378" y="47"/>
                    </a:cubicBezTo>
                    <a:cubicBezTo>
                      <a:pt x="376" y="36"/>
                      <a:pt x="376" y="36"/>
                      <a:pt x="376" y="36"/>
                    </a:cubicBezTo>
                    <a:cubicBezTo>
                      <a:pt x="369" y="24"/>
                      <a:pt x="369" y="24"/>
                      <a:pt x="369" y="24"/>
                    </a:cubicBezTo>
                    <a:cubicBezTo>
                      <a:pt x="369" y="16"/>
                      <a:pt x="369" y="16"/>
                      <a:pt x="369" y="16"/>
                    </a:cubicBezTo>
                    <a:cubicBezTo>
                      <a:pt x="365" y="12"/>
                      <a:pt x="365" y="12"/>
                      <a:pt x="365" y="12"/>
                    </a:cubicBezTo>
                    <a:cubicBezTo>
                      <a:pt x="364" y="4"/>
                      <a:pt x="364" y="4"/>
                      <a:pt x="364" y="4"/>
                    </a:cubicBezTo>
                    <a:cubicBezTo>
                      <a:pt x="360" y="0"/>
                      <a:pt x="360" y="0"/>
                      <a:pt x="360" y="0"/>
                    </a:cubicBezTo>
                    <a:cubicBezTo>
                      <a:pt x="358" y="2"/>
                      <a:pt x="358" y="2"/>
                      <a:pt x="358" y="2"/>
                    </a:cubicBezTo>
                    <a:cubicBezTo>
                      <a:pt x="356" y="10"/>
                      <a:pt x="356" y="10"/>
                      <a:pt x="356" y="10"/>
                    </a:cubicBezTo>
                    <a:cubicBezTo>
                      <a:pt x="354" y="15"/>
                      <a:pt x="354" y="15"/>
                      <a:pt x="354" y="15"/>
                    </a:cubicBezTo>
                    <a:cubicBezTo>
                      <a:pt x="350" y="18"/>
                      <a:pt x="350" y="18"/>
                      <a:pt x="350" y="18"/>
                    </a:cubicBezTo>
                    <a:cubicBezTo>
                      <a:pt x="349" y="22"/>
                      <a:pt x="349" y="22"/>
                      <a:pt x="349" y="22"/>
                    </a:cubicBezTo>
                    <a:cubicBezTo>
                      <a:pt x="353" y="27"/>
                      <a:pt x="353" y="27"/>
                      <a:pt x="353" y="27"/>
                    </a:cubicBezTo>
                    <a:cubicBezTo>
                      <a:pt x="350" y="29"/>
                      <a:pt x="350" y="29"/>
                      <a:pt x="350" y="29"/>
                    </a:cubicBezTo>
                    <a:cubicBezTo>
                      <a:pt x="348" y="33"/>
                      <a:pt x="348" y="33"/>
                      <a:pt x="348" y="33"/>
                    </a:cubicBezTo>
                    <a:cubicBezTo>
                      <a:pt x="348" y="39"/>
                      <a:pt x="348" y="39"/>
                      <a:pt x="348" y="39"/>
                    </a:cubicBezTo>
                    <a:cubicBezTo>
                      <a:pt x="351" y="44"/>
                      <a:pt x="351" y="44"/>
                      <a:pt x="351" y="44"/>
                    </a:cubicBezTo>
                    <a:cubicBezTo>
                      <a:pt x="350" y="49"/>
                      <a:pt x="350" y="49"/>
                      <a:pt x="350" y="49"/>
                    </a:cubicBezTo>
                    <a:cubicBezTo>
                      <a:pt x="346" y="62"/>
                      <a:pt x="346" y="62"/>
                      <a:pt x="346" y="62"/>
                    </a:cubicBezTo>
                    <a:cubicBezTo>
                      <a:pt x="343" y="81"/>
                      <a:pt x="343" y="81"/>
                      <a:pt x="343" y="81"/>
                    </a:cubicBezTo>
                    <a:cubicBezTo>
                      <a:pt x="336" y="87"/>
                      <a:pt x="336" y="87"/>
                      <a:pt x="336" y="87"/>
                    </a:cubicBezTo>
                    <a:cubicBezTo>
                      <a:pt x="326" y="86"/>
                      <a:pt x="326" y="86"/>
                      <a:pt x="326" y="86"/>
                    </a:cubicBezTo>
                    <a:cubicBezTo>
                      <a:pt x="319" y="81"/>
                      <a:pt x="319" y="81"/>
                      <a:pt x="319" y="81"/>
                    </a:cubicBezTo>
                    <a:cubicBezTo>
                      <a:pt x="315" y="77"/>
                      <a:pt x="315" y="77"/>
                      <a:pt x="315" y="77"/>
                    </a:cubicBezTo>
                    <a:cubicBezTo>
                      <a:pt x="305" y="74"/>
                      <a:pt x="305" y="74"/>
                      <a:pt x="305" y="74"/>
                    </a:cubicBezTo>
                    <a:cubicBezTo>
                      <a:pt x="296" y="66"/>
                      <a:pt x="296" y="66"/>
                      <a:pt x="296" y="66"/>
                    </a:cubicBezTo>
                    <a:cubicBezTo>
                      <a:pt x="295" y="64"/>
                      <a:pt x="295" y="64"/>
                      <a:pt x="295" y="64"/>
                    </a:cubicBezTo>
                    <a:cubicBezTo>
                      <a:pt x="287" y="63"/>
                      <a:pt x="287" y="63"/>
                      <a:pt x="287" y="63"/>
                    </a:cubicBezTo>
                    <a:cubicBezTo>
                      <a:pt x="286" y="60"/>
                      <a:pt x="286" y="60"/>
                      <a:pt x="286" y="60"/>
                    </a:cubicBezTo>
                    <a:cubicBezTo>
                      <a:pt x="280" y="57"/>
                      <a:pt x="280" y="57"/>
                      <a:pt x="280" y="57"/>
                    </a:cubicBezTo>
                    <a:cubicBezTo>
                      <a:pt x="275" y="54"/>
                      <a:pt x="275" y="54"/>
                      <a:pt x="275" y="54"/>
                    </a:cubicBezTo>
                    <a:cubicBezTo>
                      <a:pt x="277" y="49"/>
                      <a:pt x="277" y="49"/>
                      <a:pt x="277" y="49"/>
                    </a:cubicBezTo>
                    <a:cubicBezTo>
                      <a:pt x="280" y="46"/>
                      <a:pt x="280" y="46"/>
                      <a:pt x="280" y="46"/>
                    </a:cubicBezTo>
                    <a:cubicBezTo>
                      <a:pt x="280" y="36"/>
                      <a:pt x="280" y="36"/>
                      <a:pt x="280" y="36"/>
                    </a:cubicBezTo>
                    <a:cubicBezTo>
                      <a:pt x="287" y="33"/>
                      <a:pt x="287" y="33"/>
                      <a:pt x="287" y="33"/>
                    </a:cubicBezTo>
                    <a:cubicBezTo>
                      <a:pt x="290" y="30"/>
                      <a:pt x="290" y="30"/>
                      <a:pt x="290" y="30"/>
                    </a:cubicBezTo>
                    <a:cubicBezTo>
                      <a:pt x="291" y="25"/>
                      <a:pt x="291" y="25"/>
                      <a:pt x="291" y="25"/>
                    </a:cubicBezTo>
                    <a:cubicBezTo>
                      <a:pt x="291" y="19"/>
                      <a:pt x="291" y="19"/>
                      <a:pt x="291" y="19"/>
                    </a:cubicBezTo>
                    <a:cubicBezTo>
                      <a:pt x="287" y="18"/>
                      <a:pt x="287" y="18"/>
                      <a:pt x="287" y="18"/>
                    </a:cubicBezTo>
                    <a:cubicBezTo>
                      <a:pt x="283" y="20"/>
                      <a:pt x="283" y="20"/>
                      <a:pt x="283" y="20"/>
                    </a:cubicBezTo>
                    <a:cubicBezTo>
                      <a:pt x="280" y="18"/>
                      <a:pt x="280" y="18"/>
                      <a:pt x="280" y="18"/>
                    </a:cubicBezTo>
                    <a:cubicBezTo>
                      <a:pt x="269" y="18"/>
                      <a:pt x="269" y="18"/>
                      <a:pt x="269" y="18"/>
                    </a:cubicBezTo>
                    <a:cubicBezTo>
                      <a:pt x="262" y="14"/>
                      <a:pt x="262" y="14"/>
                      <a:pt x="262" y="14"/>
                    </a:cubicBezTo>
                    <a:cubicBezTo>
                      <a:pt x="249" y="14"/>
                      <a:pt x="249" y="14"/>
                      <a:pt x="249" y="14"/>
                    </a:cubicBezTo>
                    <a:cubicBezTo>
                      <a:pt x="243" y="9"/>
                      <a:pt x="243" y="9"/>
                      <a:pt x="243" y="9"/>
                    </a:cubicBezTo>
                    <a:cubicBezTo>
                      <a:pt x="232" y="8"/>
                      <a:pt x="232" y="8"/>
                      <a:pt x="232" y="8"/>
                    </a:cubicBezTo>
                    <a:cubicBezTo>
                      <a:pt x="232" y="11"/>
                      <a:pt x="232" y="11"/>
                      <a:pt x="232" y="11"/>
                    </a:cubicBezTo>
                    <a:cubicBezTo>
                      <a:pt x="241" y="16"/>
                      <a:pt x="241" y="16"/>
                      <a:pt x="241" y="16"/>
                    </a:cubicBezTo>
                    <a:cubicBezTo>
                      <a:pt x="239" y="22"/>
                      <a:pt x="239" y="22"/>
                      <a:pt x="239" y="22"/>
                    </a:cubicBezTo>
                    <a:cubicBezTo>
                      <a:pt x="224" y="21"/>
                      <a:pt x="224" y="21"/>
                      <a:pt x="224" y="21"/>
                    </a:cubicBezTo>
                    <a:cubicBezTo>
                      <a:pt x="217" y="22"/>
                      <a:pt x="217" y="22"/>
                      <a:pt x="217" y="22"/>
                    </a:cubicBezTo>
                    <a:cubicBezTo>
                      <a:pt x="210" y="29"/>
                      <a:pt x="210" y="29"/>
                      <a:pt x="210" y="29"/>
                    </a:cubicBezTo>
                    <a:cubicBezTo>
                      <a:pt x="210" y="33"/>
                      <a:pt x="210" y="33"/>
                      <a:pt x="210" y="33"/>
                    </a:cubicBezTo>
                    <a:cubicBezTo>
                      <a:pt x="207" y="35"/>
                      <a:pt x="207" y="35"/>
                      <a:pt x="207" y="35"/>
                    </a:cubicBezTo>
                    <a:cubicBezTo>
                      <a:pt x="202" y="47"/>
                      <a:pt x="202" y="47"/>
                      <a:pt x="202" y="47"/>
                    </a:cubicBezTo>
                    <a:cubicBezTo>
                      <a:pt x="208" y="54"/>
                      <a:pt x="208" y="54"/>
                      <a:pt x="208" y="54"/>
                    </a:cubicBezTo>
                    <a:cubicBezTo>
                      <a:pt x="209" y="59"/>
                      <a:pt x="209" y="59"/>
                      <a:pt x="209" y="59"/>
                    </a:cubicBezTo>
                    <a:cubicBezTo>
                      <a:pt x="207" y="61"/>
                      <a:pt x="207" y="61"/>
                      <a:pt x="207" y="61"/>
                    </a:cubicBezTo>
                    <a:cubicBezTo>
                      <a:pt x="204" y="57"/>
                      <a:pt x="204" y="57"/>
                      <a:pt x="204" y="57"/>
                    </a:cubicBezTo>
                    <a:cubicBezTo>
                      <a:pt x="199" y="57"/>
                      <a:pt x="199" y="57"/>
                      <a:pt x="199" y="57"/>
                    </a:cubicBezTo>
                    <a:cubicBezTo>
                      <a:pt x="196" y="57"/>
                      <a:pt x="196" y="57"/>
                      <a:pt x="196" y="57"/>
                    </a:cubicBezTo>
                    <a:cubicBezTo>
                      <a:pt x="195" y="53"/>
                      <a:pt x="195" y="53"/>
                      <a:pt x="195" y="53"/>
                    </a:cubicBezTo>
                    <a:cubicBezTo>
                      <a:pt x="193" y="53"/>
                      <a:pt x="193" y="53"/>
                      <a:pt x="193" y="53"/>
                    </a:cubicBezTo>
                    <a:cubicBezTo>
                      <a:pt x="189" y="57"/>
                      <a:pt x="189" y="57"/>
                      <a:pt x="189" y="57"/>
                    </a:cubicBezTo>
                    <a:cubicBezTo>
                      <a:pt x="180" y="39"/>
                      <a:pt x="180" y="39"/>
                      <a:pt x="180" y="39"/>
                    </a:cubicBezTo>
                    <a:cubicBezTo>
                      <a:pt x="175" y="40"/>
                      <a:pt x="175" y="40"/>
                      <a:pt x="175" y="40"/>
                    </a:cubicBezTo>
                    <a:lnTo>
                      <a:pt x="17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r>
                  <a:rPr lang="en-US" sz="2000">
                    <a:solidFill>
                      <a:srgbClr val="007167"/>
                    </a:solidFill>
                    <a:latin typeface="Georgia" pitchFamily="18" charset="0"/>
                    <a:cs typeface="+mn-cs"/>
                  </a:rPr>
                  <a:t> </a:t>
                </a:r>
              </a:p>
            </p:txBody>
          </p:sp>
          <p:sp>
            <p:nvSpPr>
              <p:cNvPr id="1922" name="Freeform 833"/>
              <p:cNvSpPr/>
              <p:nvPr/>
            </p:nvSpPr>
            <p:spPr bwMode="auto">
              <a:xfrm>
                <a:off x="7921622" y="5416561"/>
                <a:ext cx="7938" cy="12700"/>
              </a:xfrm>
              <a:custGeom>
                <a:avLst/>
                <a:gdLst>
                  <a:gd name="T0" fmla="*/ 0 w 5"/>
                  <a:gd name="T1" fmla="*/ 6350 h 8"/>
                  <a:gd name="T2" fmla="*/ 3175 w 5"/>
                  <a:gd name="T3" fmla="*/ 12700 h 8"/>
                  <a:gd name="T4" fmla="*/ 7938 w 5"/>
                  <a:gd name="T5" fmla="*/ 6350 h 8"/>
                  <a:gd name="T6" fmla="*/ 3175 w 5"/>
                  <a:gd name="T7" fmla="*/ 0 h 8"/>
                  <a:gd name="T8" fmla="*/ 0 w 5"/>
                  <a:gd name="T9" fmla="*/ 1588 h 8"/>
                  <a:gd name="T10" fmla="*/ 0 w 5"/>
                  <a:gd name="T11" fmla="*/ 635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4"/>
                    </a:moveTo>
                    <a:lnTo>
                      <a:pt x="2" y="8"/>
                    </a:lnTo>
                    <a:lnTo>
                      <a:pt x="5" y="4"/>
                    </a:lnTo>
                    <a:lnTo>
                      <a:pt x="2" y="0"/>
                    </a:lnTo>
                    <a:lnTo>
                      <a:pt x="0" y="1"/>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3" name="Freeform 834"/>
              <p:cNvSpPr/>
              <p:nvPr/>
            </p:nvSpPr>
            <p:spPr bwMode="auto">
              <a:xfrm>
                <a:off x="8023222" y="5418149"/>
                <a:ext cx="11113" cy="14288"/>
              </a:xfrm>
              <a:custGeom>
                <a:avLst/>
                <a:gdLst>
                  <a:gd name="T0" fmla="*/ 11113 w 7"/>
                  <a:gd name="T1" fmla="*/ 14288 h 9"/>
                  <a:gd name="T2" fmla="*/ 7938 w 7"/>
                  <a:gd name="T3" fmla="*/ 1588 h 9"/>
                  <a:gd name="T4" fmla="*/ 3175 w 7"/>
                  <a:gd name="T5" fmla="*/ 0 h 9"/>
                  <a:gd name="T6" fmla="*/ 0 w 7"/>
                  <a:gd name="T7" fmla="*/ 6350 h 9"/>
                  <a:gd name="T8" fmla="*/ 0 w 7"/>
                  <a:gd name="T9" fmla="*/ 7938 h 9"/>
                  <a:gd name="T10" fmla="*/ 3175 w 7"/>
                  <a:gd name="T11" fmla="*/ 14288 h 9"/>
                  <a:gd name="T12" fmla="*/ 11113 w 7"/>
                  <a:gd name="T13" fmla="*/ 1428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7" y="9"/>
                    </a:moveTo>
                    <a:lnTo>
                      <a:pt x="5" y="1"/>
                    </a:lnTo>
                    <a:lnTo>
                      <a:pt x="2" y="0"/>
                    </a:lnTo>
                    <a:lnTo>
                      <a:pt x="0" y="4"/>
                    </a:lnTo>
                    <a:lnTo>
                      <a:pt x="0" y="5"/>
                    </a:lnTo>
                    <a:lnTo>
                      <a:pt x="2" y="9"/>
                    </a:lnTo>
                    <a:lnTo>
                      <a:pt x="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4" name="Freeform 835"/>
              <p:cNvSpPr/>
              <p:nvPr/>
            </p:nvSpPr>
            <p:spPr bwMode="auto">
              <a:xfrm>
                <a:off x="7939084" y="5448311"/>
                <a:ext cx="95250" cy="98425"/>
              </a:xfrm>
              <a:custGeom>
                <a:avLst/>
                <a:gdLst>
                  <a:gd name="T0" fmla="*/ 65088 w 60"/>
                  <a:gd name="T1" fmla="*/ 14288 h 62"/>
                  <a:gd name="T2" fmla="*/ 50800 w 60"/>
                  <a:gd name="T3" fmla="*/ 19050 h 62"/>
                  <a:gd name="T4" fmla="*/ 30163 w 60"/>
                  <a:gd name="T5" fmla="*/ 11113 h 62"/>
                  <a:gd name="T6" fmla="*/ 12700 w 60"/>
                  <a:gd name="T7" fmla="*/ 3175 h 62"/>
                  <a:gd name="T8" fmla="*/ 4763 w 60"/>
                  <a:gd name="T9" fmla="*/ 0 h 62"/>
                  <a:gd name="T10" fmla="*/ 0 w 60"/>
                  <a:gd name="T11" fmla="*/ 7938 h 62"/>
                  <a:gd name="T12" fmla="*/ 6350 w 60"/>
                  <a:gd name="T13" fmla="*/ 22225 h 62"/>
                  <a:gd name="T14" fmla="*/ 14288 w 60"/>
                  <a:gd name="T15" fmla="*/ 33338 h 62"/>
                  <a:gd name="T16" fmla="*/ 15875 w 60"/>
                  <a:gd name="T17" fmla="*/ 61913 h 62"/>
                  <a:gd name="T18" fmla="*/ 26988 w 60"/>
                  <a:gd name="T19" fmla="*/ 73025 h 62"/>
                  <a:gd name="T20" fmla="*/ 34925 w 60"/>
                  <a:gd name="T21" fmla="*/ 88900 h 62"/>
                  <a:gd name="T22" fmla="*/ 41275 w 60"/>
                  <a:gd name="T23" fmla="*/ 98425 h 62"/>
                  <a:gd name="T24" fmla="*/ 63500 w 60"/>
                  <a:gd name="T25" fmla="*/ 93663 h 62"/>
                  <a:gd name="T26" fmla="*/ 69850 w 60"/>
                  <a:gd name="T27" fmla="*/ 80963 h 62"/>
                  <a:gd name="T28" fmla="*/ 79375 w 60"/>
                  <a:gd name="T29" fmla="*/ 80963 h 62"/>
                  <a:gd name="T30" fmla="*/ 84138 w 60"/>
                  <a:gd name="T31" fmla="*/ 65088 h 62"/>
                  <a:gd name="T32" fmla="*/ 93663 w 60"/>
                  <a:gd name="T33" fmla="*/ 55563 h 62"/>
                  <a:gd name="T34" fmla="*/ 95250 w 60"/>
                  <a:gd name="T35" fmla="*/ 28575 h 62"/>
                  <a:gd name="T36" fmla="*/ 95250 w 60"/>
                  <a:gd name="T37" fmla="*/ 4763 h 62"/>
                  <a:gd name="T38" fmla="*/ 87313 w 60"/>
                  <a:gd name="T39" fmla="*/ 3175 h 62"/>
                  <a:gd name="T40" fmla="*/ 79375 w 60"/>
                  <a:gd name="T41" fmla="*/ 4763 h 62"/>
                  <a:gd name="T42" fmla="*/ 65088 w 60"/>
                  <a:gd name="T43" fmla="*/ 14288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62">
                    <a:moveTo>
                      <a:pt x="41" y="9"/>
                    </a:moveTo>
                    <a:lnTo>
                      <a:pt x="32" y="12"/>
                    </a:lnTo>
                    <a:lnTo>
                      <a:pt x="19" y="7"/>
                    </a:lnTo>
                    <a:lnTo>
                      <a:pt x="8" y="2"/>
                    </a:lnTo>
                    <a:lnTo>
                      <a:pt x="3" y="0"/>
                    </a:lnTo>
                    <a:lnTo>
                      <a:pt x="0" y="5"/>
                    </a:lnTo>
                    <a:lnTo>
                      <a:pt x="4" y="14"/>
                    </a:lnTo>
                    <a:lnTo>
                      <a:pt x="9" y="21"/>
                    </a:lnTo>
                    <a:lnTo>
                      <a:pt x="10" y="39"/>
                    </a:lnTo>
                    <a:lnTo>
                      <a:pt x="17" y="46"/>
                    </a:lnTo>
                    <a:lnTo>
                      <a:pt x="22" y="56"/>
                    </a:lnTo>
                    <a:lnTo>
                      <a:pt x="26" y="62"/>
                    </a:lnTo>
                    <a:lnTo>
                      <a:pt x="40" y="59"/>
                    </a:lnTo>
                    <a:lnTo>
                      <a:pt x="44" y="51"/>
                    </a:lnTo>
                    <a:lnTo>
                      <a:pt x="50" y="51"/>
                    </a:lnTo>
                    <a:lnTo>
                      <a:pt x="53" y="41"/>
                    </a:lnTo>
                    <a:lnTo>
                      <a:pt x="59" y="35"/>
                    </a:lnTo>
                    <a:lnTo>
                      <a:pt x="60" y="18"/>
                    </a:lnTo>
                    <a:lnTo>
                      <a:pt x="60" y="3"/>
                    </a:lnTo>
                    <a:lnTo>
                      <a:pt x="55" y="2"/>
                    </a:lnTo>
                    <a:lnTo>
                      <a:pt x="50" y="3"/>
                    </a:lnTo>
                    <a:lnTo>
                      <a:pt x="4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5" name="Freeform 836"/>
              <p:cNvSpPr/>
              <p:nvPr/>
            </p:nvSpPr>
            <p:spPr bwMode="auto">
              <a:xfrm>
                <a:off x="4370386" y="2941645"/>
                <a:ext cx="11113" cy="4763"/>
              </a:xfrm>
              <a:custGeom>
                <a:avLst/>
                <a:gdLst>
                  <a:gd name="T0" fmla="*/ 6350 w 7"/>
                  <a:gd name="T1" fmla="*/ 4763 h 3"/>
                  <a:gd name="T2" fmla="*/ 11113 w 7"/>
                  <a:gd name="T3" fmla="*/ 4763 h 3"/>
                  <a:gd name="T4" fmla="*/ 7938 w 7"/>
                  <a:gd name="T5" fmla="*/ 0 h 3"/>
                  <a:gd name="T6" fmla="*/ 0 w 7"/>
                  <a:gd name="T7" fmla="*/ 3175 h 3"/>
                  <a:gd name="T8" fmla="*/ 6350 w 7"/>
                  <a:gd name="T9" fmla="*/ 476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4" y="3"/>
                    </a:moveTo>
                    <a:lnTo>
                      <a:pt x="7" y="3"/>
                    </a:lnTo>
                    <a:lnTo>
                      <a:pt x="5" y="0"/>
                    </a:lnTo>
                    <a:lnTo>
                      <a:pt x="0" y="2"/>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6" name="Freeform 837"/>
              <p:cNvSpPr/>
              <p:nvPr/>
            </p:nvSpPr>
            <p:spPr bwMode="auto">
              <a:xfrm>
                <a:off x="8399458" y="2560644"/>
                <a:ext cx="30163" cy="34925"/>
              </a:xfrm>
              <a:custGeom>
                <a:avLst/>
                <a:gdLst>
                  <a:gd name="T0" fmla="*/ 26988 w 19"/>
                  <a:gd name="T1" fmla="*/ 0 h 22"/>
                  <a:gd name="T2" fmla="*/ 9525 w 19"/>
                  <a:gd name="T3" fmla="*/ 11113 h 22"/>
                  <a:gd name="T4" fmla="*/ 7938 w 19"/>
                  <a:gd name="T5" fmla="*/ 22225 h 22"/>
                  <a:gd name="T6" fmla="*/ 0 w 19"/>
                  <a:gd name="T7" fmla="*/ 26988 h 22"/>
                  <a:gd name="T8" fmla="*/ 0 w 19"/>
                  <a:gd name="T9" fmla="*/ 34925 h 22"/>
                  <a:gd name="T10" fmla="*/ 9525 w 19"/>
                  <a:gd name="T11" fmla="*/ 34925 h 22"/>
                  <a:gd name="T12" fmla="*/ 30163 w 19"/>
                  <a:gd name="T13" fmla="*/ 20638 h 22"/>
                  <a:gd name="T14" fmla="*/ 26988 w 19"/>
                  <a:gd name="T15" fmla="*/ 0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22">
                    <a:moveTo>
                      <a:pt x="17" y="0"/>
                    </a:moveTo>
                    <a:lnTo>
                      <a:pt x="6" y="7"/>
                    </a:lnTo>
                    <a:lnTo>
                      <a:pt x="5" y="14"/>
                    </a:lnTo>
                    <a:lnTo>
                      <a:pt x="0" y="17"/>
                    </a:lnTo>
                    <a:lnTo>
                      <a:pt x="0" y="22"/>
                    </a:lnTo>
                    <a:lnTo>
                      <a:pt x="6" y="22"/>
                    </a:lnTo>
                    <a:lnTo>
                      <a:pt x="19" y="13"/>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7" name="Freeform 838"/>
              <p:cNvSpPr/>
              <p:nvPr/>
            </p:nvSpPr>
            <p:spPr bwMode="auto">
              <a:xfrm>
                <a:off x="8453434" y="2735270"/>
                <a:ext cx="30163" cy="33338"/>
              </a:xfrm>
              <a:custGeom>
                <a:avLst/>
                <a:gdLst>
                  <a:gd name="T0" fmla="*/ 15875 w 19"/>
                  <a:gd name="T1" fmla="*/ 6350 h 21"/>
                  <a:gd name="T2" fmla="*/ 6350 w 19"/>
                  <a:gd name="T3" fmla="*/ 0 h 21"/>
                  <a:gd name="T4" fmla="*/ 0 w 19"/>
                  <a:gd name="T5" fmla="*/ 7938 h 21"/>
                  <a:gd name="T6" fmla="*/ 14288 w 19"/>
                  <a:gd name="T7" fmla="*/ 26988 h 21"/>
                  <a:gd name="T8" fmla="*/ 30163 w 19"/>
                  <a:gd name="T9" fmla="*/ 33338 h 21"/>
                  <a:gd name="T10" fmla="*/ 30163 w 19"/>
                  <a:gd name="T11" fmla="*/ 26988 h 21"/>
                  <a:gd name="T12" fmla="*/ 15875 w 19"/>
                  <a:gd name="T13" fmla="*/ 635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0" y="4"/>
                    </a:moveTo>
                    <a:lnTo>
                      <a:pt x="4" y="0"/>
                    </a:lnTo>
                    <a:lnTo>
                      <a:pt x="0" y="5"/>
                    </a:lnTo>
                    <a:lnTo>
                      <a:pt x="9" y="17"/>
                    </a:lnTo>
                    <a:lnTo>
                      <a:pt x="19" y="21"/>
                    </a:lnTo>
                    <a:lnTo>
                      <a:pt x="19" y="17"/>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8" name="Freeform 839"/>
              <p:cNvSpPr/>
              <p:nvPr/>
            </p:nvSpPr>
            <p:spPr bwMode="auto">
              <a:xfrm>
                <a:off x="8493122" y="2754320"/>
                <a:ext cx="26988" cy="19050"/>
              </a:xfrm>
              <a:custGeom>
                <a:avLst/>
                <a:gdLst>
                  <a:gd name="T0" fmla="*/ 14288 w 17"/>
                  <a:gd name="T1" fmla="*/ 19050 h 12"/>
                  <a:gd name="T2" fmla="*/ 26988 w 17"/>
                  <a:gd name="T3" fmla="*/ 15875 h 12"/>
                  <a:gd name="T4" fmla="*/ 11113 w 17"/>
                  <a:gd name="T5" fmla="*/ 0 h 12"/>
                  <a:gd name="T6" fmla="*/ 0 w 17"/>
                  <a:gd name="T7" fmla="*/ 1588 h 12"/>
                  <a:gd name="T8" fmla="*/ 3175 w 17"/>
                  <a:gd name="T9" fmla="*/ 9525 h 12"/>
                  <a:gd name="T10" fmla="*/ 14288 w 17"/>
                  <a:gd name="T11" fmla="*/ 1905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2">
                    <a:moveTo>
                      <a:pt x="9" y="12"/>
                    </a:moveTo>
                    <a:lnTo>
                      <a:pt x="17" y="10"/>
                    </a:lnTo>
                    <a:lnTo>
                      <a:pt x="7" y="0"/>
                    </a:lnTo>
                    <a:lnTo>
                      <a:pt x="0" y="1"/>
                    </a:lnTo>
                    <a:lnTo>
                      <a:pt x="2" y="6"/>
                    </a:lnTo>
                    <a:lnTo>
                      <a:pt x="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29" name="Freeform 840"/>
              <p:cNvSpPr/>
              <p:nvPr/>
            </p:nvSpPr>
            <p:spPr bwMode="auto">
              <a:xfrm>
                <a:off x="5757861" y="3692533"/>
                <a:ext cx="15875" cy="11113"/>
              </a:xfrm>
              <a:custGeom>
                <a:avLst/>
                <a:gdLst>
                  <a:gd name="T0" fmla="*/ 0 w 10"/>
                  <a:gd name="T1" fmla="*/ 11113 h 7"/>
                  <a:gd name="T2" fmla="*/ 15875 w 10"/>
                  <a:gd name="T3" fmla="*/ 3175 h 7"/>
                  <a:gd name="T4" fmla="*/ 14288 w 10"/>
                  <a:gd name="T5" fmla="*/ 0 h 7"/>
                  <a:gd name="T6" fmla="*/ 0 w 10"/>
                  <a:gd name="T7" fmla="*/ 7938 h 7"/>
                  <a:gd name="T8" fmla="*/ 0 w 10"/>
                  <a:gd name="T9" fmla="*/ 111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0" y="7"/>
                    </a:moveTo>
                    <a:lnTo>
                      <a:pt x="10" y="2"/>
                    </a:lnTo>
                    <a:lnTo>
                      <a:pt x="9" y="0"/>
                    </a:lnTo>
                    <a:lnTo>
                      <a:pt x="0" y="5"/>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0" name="Freeform 841"/>
              <p:cNvSpPr/>
              <p:nvPr/>
            </p:nvSpPr>
            <p:spPr bwMode="auto">
              <a:xfrm>
                <a:off x="5621336" y="3697296"/>
                <a:ext cx="12700" cy="26988"/>
              </a:xfrm>
              <a:custGeom>
                <a:avLst/>
                <a:gdLst>
                  <a:gd name="T0" fmla="*/ 0 w 8"/>
                  <a:gd name="T1" fmla="*/ 3175 h 17"/>
                  <a:gd name="T2" fmla="*/ 4763 w 8"/>
                  <a:gd name="T3" fmla="*/ 26988 h 17"/>
                  <a:gd name="T4" fmla="*/ 12700 w 8"/>
                  <a:gd name="T5" fmla="*/ 3175 h 17"/>
                  <a:gd name="T6" fmla="*/ 7938 w 8"/>
                  <a:gd name="T7" fmla="*/ 0 h 17"/>
                  <a:gd name="T8" fmla="*/ 0 w 8"/>
                  <a:gd name="T9" fmla="*/ 31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7">
                    <a:moveTo>
                      <a:pt x="0" y="2"/>
                    </a:moveTo>
                    <a:lnTo>
                      <a:pt x="3" y="17"/>
                    </a:lnTo>
                    <a:lnTo>
                      <a:pt x="8" y="2"/>
                    </a:lnTo>
                    <a:lnTo>
                      <a:pt x="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1" name="Freeform 842"/>
              <p:cNvSpPr/>
              <p:nvPr/>
            </p:nvSpPr>
            <p:spPr bwMode="auto">
              <a:xfrm>
                <a:off x="8482008" y="4727585"/>
                <a:ext cx="11113" cy="23813"/>
              </a:xfrm>
              <a:custGeom>
                <a:avLst/>
                <a:gdLst>
                  <a:gd name="T0" fmla="*/ 0 w 7"/>
                  <a:gd name="T1" fmla="*/ 7938 h 15"/>
                  <a:gd name="T2" fmla="*/ 0 w 7"/>
                  <a:gd name="T3" fmla="*/ 17463 h 15"/>
                  <a:gd name="T4" fmla="*/ 6350 w 7"/>
                  <a:gd name="T5" fmla="*/ 23813 h 15"/>
                  <a:gd name="T6" fmla="*/ 11113 w 7"/>
                  <a:gd name="T7" fmla="*/ 15875 h 15"/>
                  <a:gd name="T8" fmla="*/ 11113 w 7"/>
                  <a:gd name="T9" fmla="*/ 3175 h 15"/>
                  <a:gd name="T10" fmla="*/ 1588 w 7"/>
                  <a:gd name="T11" fmla="*/ 0 h 15"/>
                  <a:gd name="T12" fmla="*/ 0 w 7"/>
                  <a:gd name="T13" fmla="*/ 793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0" y="5"/>
                    </a:moveTo>
                    <a:lnTo>
                      <a:pt x="0" y="11"/>
                    </a:lnTo>
                    <a:lnTo>
                      <a:pt x="4" y="15"/>
                    </a:lnTo>
                    <a:lnTo>
                      <a:pt x="7" y="10"/>
                    </a:lnTo>
                    <a:lnTo>
                      <a:pt x="7" y="2"/>
                    </a:lnTo>
                    <a:lnTo>
                      <a:pt x="1"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2" name="Freeform 843"/>
              <p:cNvSpPr/>
              <p:nvPr/>
            </p:nvSpPr>
            <p:spPr bwMode="auto">
              <a:xfrm>
                <a:off x="8493122" y="4754573"/>
                <a:ext cx="14288" cy="11113"/>
              </a:xfrm>
              <a:custGeom>
                <a:avLst/>
                <a:gdLst>
                  <a:gd name="T0" fmla="*/ 12700 w 9"/>
                  <a:gd name="T1" fmla="*/ 11113 h 7"/>
                  <a:gd name="T2" fmla="*/ 14288 w 9"/>
                  <a:gd name="T3" fmla="*/ 7938 h 7"/>
                  <a:gd name="T4" fmla="*/ 3175 w 9"/>
                  <a:gd name="T5" fmla="*/ 0 h 7"/>
                  <a:gd name="T6" fmla="*/ 0 w 9"/>
                  <a:gd name="T7" fmla="*/ 1588 h 7"/>
                  <a:gd name="T8" fmla="*/ 12700 w 9"/>
                  <a:gd name="T9" fmla="*/ 1111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8" y="7"/>
                    </a:moveTo>
                    <a:lnTo>
                      <a:pt x="9" y="5"/>
                    </a:lnTo>
                    <a:lnTo>
                      <a:pt x="2" y="0"/>
                    </a:lnTo>
                    <a:lnTo>
                      <a:pt x="0" y="1"/>
                    </a:lnTo>
                    <a:lnTo>
                      <a:pt x="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3" name="Freeform 844"/>
              <p:cNvSpPr/>
              <p:nvPr/>
            </p:nvSpPr>
            <p:spPr bwMode="auto">
              <a:xfrm>
                <a:off x="8534396" y="4818073"/>
                <a:ext cx="14288" cy="12700"/>
              </a:xfrm>
              <a:custGeom>
                <a:avLst/>
                <a:gdLst>
                  <a:gd name="T0" fmla="*/ 7938 w 9"/>
                  <a:gd name="T1" fmla="*/ 0 h 8"/>
                  <a:gd name="T2" fmla="*/ 0 w 9"/>
                  <a:gd name="T3" fmla="*/ 3175 h 8"/>
                  <a:gd name="T4" fmla="*/ 1588 w 9"/>
                  <a:gd name="T5" fmla="*/ 7938 h 8"/>
                  <a:gd name="T6" fmla="*/ 7938 w 9"/>
                  <a:gd name="T7" fmla="*/ 12700 h 8"/>
                  <a:gd name="T8" fmla="*/ 14288 w 9"/>
                  <a:gd name="T9" fmla="*/ 11113 h 8"/>
                  <a:gd name="T10" fmla="*/ 7938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5" y="0"/>
                    </a:moveTo>
                    <a:lnTo>
                      <a:pt x="0" y="2"/>
                    </a:lnTo>
                    <a:lnTo>
                      <a:pt x="1" y="5"/>
                    </a:lnTo>
                    <a:lnTo>
                      <a:pt x="5" y="8"/>
                    </a:lnTo>
                    <a:lnTo>
                      <a:pt x="9" y="7"/>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4" name="Freeform 845"/>
              <p:cNvSpPr/>
              <p:nvPr/>
            </p:nvSpPr>
            <p:spPr bwMode="auto">
              <a:xfrm>
                <a:off x="8542333" y="4838710"/>
                <a:ext cx="6350" cy="7938"/>
              </a:xfrm>
              <a:custGeom>
                <a:avLst/>
                <a:gdLst>
                  <a:gd name="T0" fmla="*/ 0 w 4"/>
                  <a:gd name="T1" fmla="*/ 7938 h 5"/>
                  <a:gd name="T2" fmla="*/ 6350 w 4"/>
                  <a:gd name="T3" fmla="*/ 6350 h 5"/>
                  <a:gd name="T4" fmla="*/ 6350 w 4"/>
                  <a:gd name="T5" fmla="*/ 0 h 5"/>
                  <a:gd name="T6" fmla="*/ 0 w 4"/>
                  <a:gd name="T7" fmla="*/ 0 h 5"/>
                  <a:gd name="T8" fmla="*/ 0 w 4"/>
                  <a:gd name="T9" fmla="*/ 793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4"/>
                    </a:lnTo>
                    <a:lnTo>
                      <a:pt x="4"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5" name="Freeform 846"/>
              <p:cNvSpPr/>
              <p:nvPr/>
            </p:nvSpPr>
            <p:spPr bwMode="auto">
              <a:xfrm>
                <a:off x="8491533" y="4875223"/>
                <a:ext cx="11113" cy="9525"/>
              </a:xfrm>
              <a:custGeom>
                <a:avLst/>
                <a:gdLst>
                  <a:gd name="T0" fmla="*/ 0 w 7"/>
                  <a:gd name="T1" fmla="*/ 7938 h 6"/>
                  <a:gd name="T2" fmla="*/ 6350 w 7"/>
                  <a:gd name="T3" fmla="*/ 9525 h 6"/>
                  <a:gd name="T4" fmla="*/ 11113 w 7"/>
                  <a:gd name="T5" fmla="*/ 4763 h 6"/>
                  <a:gd name="T6" fmla="*/ 4763 w 7"/>
                  <a:gd name="T7" fmla="*/ 0 h 6"/>
                  <a:gd name="T8" fmla="*/ 1588 w 7"/>
                  <a:gd name="T9" fmla="*/ 1588 h 6"/>
                  <a:gd name="T10" fmla="*/ 0 w 7"/>
                  <a:gd name="T11" fmla="*/ 793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0" y="5"/>
                    </a:moveTo>
                    <a:lnTo>
                      <a:pt x="4" y="6"/>
                    </a:lnTo>
                    <a:lnTo>
                      <a:pt x="7" y="3"/>
                    </a:lnTo>
                    <a:lnTo>
                      <a:pt x="3" y="0"/>
                    </a:lnTo>
                    <a:lnTo>
                      <a:pt x="1" y="1"/>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6" name="Freeform 847"/>
              <p:cNvSpPr/>
              <p:nvPr/>
            </p:nvSpPr>
            <p:spPr bwMode="auto">
              <a:xfrm>
                <a:off x="8475658" y="4867285"/>
                <a:ext cx="4763" cy="6350"/>
              </a:xfrm>
              <a:custGeom>
                <a:avLst/>
                <a:gdLst>
                  <a:gd name="T0" fmla="*/ 4763 w 3"/>
                  <a:gd name="T1" fmla="*/ 6350 h 4"/>
                  <a:gd name="T2" fmla="*/ 4763 w 3"/>
                  <a:gd name="T3" fmla="*/ 0 h 4"/>
                  <a:gd name="T4" fmla="*/ 0 w 3"/>
                  <a:gd name="T5" fmla="*/ 1588 h 4"/>
                  <a:gd name="T6" fmla="*/ 0 w 3"/>
                  <a:gd name="T7" fmla="*/ 6350 h 4"/>
                  <a:gd name="T8" fmla="*/ 4763 w 3"/>
                  <a:gd name="T9" fmla="*/ 635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4"/>
                    </a:moveTo>
                    <a:lnTo>
                      <a:pt x="3" y="0"/>
                    </a:lnTo>
                    <a:lnTo>
                      <a:pt x="0" y="1"/>
                    </a:lnTo>
                    <a:lnTo>
                      <a:pt x="0" y="4"/>
                    </a:lnTo>
                    <a:lnTo>
                      <a:pt x="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7" name="Freeform 849"/>
              <p:cNvSpPr/>
              <p:nvPr/>
            </p:nvSpPr>
            <p:spPr bwMode="auto">
              <a:xfrm>
                <a:off x="8631234" y="5248285"/>
                <a:ext cx="139700" cy="217488"/>
              </a:xfrm>
              <a:custGeom>
                <a:avLst/>
                <a:gdLst>
                  <a:gd name="T0" fmla="*/ 119063 w 88"/>
                  <a:gd name="T1" fmla="*/ 101600 h 137"/>
                  <a:gd name="T2" fmla="*/ 100013 w 88"/>
                  <a:gd name="T3" fmla="*/ 103188 h 137"/>
                  <a:gd name="T4" fmla="*/ 82550 w 88"/>
                  <a:gd name="T5" fmla="*/ 93663 h 137"/>
                  <a:gd name="T6" fmla="*/ 77788 w 88"/>
                  <a:gd name="T7" fmla="*/ 73025 h 137"/>
                  <a:gd name="T8" fmla="*/ 66675 w 88"/>
                  <a:gd name="T9" fmla="*/ 60325 h 137"/>
                  <a:gd name="T10" fmla="*/ 69850 w 88"/>
                  <a:gd name="T11" fmla="*/ 73025 h 137"/>
                  <a:gd name="T12" fmla="*/ 65088 w 88"/>
                  <a:gd name="T13" fmla="*/ 79375 h 137"/>
                  <a:gd name="T14" fmla="*/ 57150 w 88"/>
                  <a:gd name="T15" fmla="*/ 68263 h 137"/>
                  <a:gd name="T16" fmla="*/ 46038 w 88"/>
                  <a:gd name="T17" fmla="*/ 46038 h 137"/>
                  <a:gd name="T18" fmla="*/ 46038 w 88"/>
                  <a:gd name="T19" fmla="*/ 34925 h 137"/>
                  <a:gd name="T20" fmla="*/ 34925 w 88"/>
                  <a:gd name="T21" fmla="*/ 22225 h 137"/>
                  <a:gd name="T22" fmla="*/ 26988 w 88"/>
                  <a:gd name="T23" fmla="*/ 22225 h 137"/>
                  <a:gd name="T24" fmla="*/ 0 w 88"/>
                  <a:gd name="T25" fmla="*/ 0 h 137"/>
                  <a:gd name="T26" fmla="*/ 0 w 88"/>
                  <a:gd name="T27" fmla="*/ 12700 h 137"/>
                  <a:gd name="T28" fmla="*/ 7938 w 88"/>
                  <a:gd name="T29" fmla="*/ 22225 h 137"/>
                  <a:gd name="T30" fmla="*/ 34925 w 88"/>
                  <a:gd name="T31" fmla="*/ 58738 h 137"/>
                  <a:gd name="T32" fmla="*/ 44450 w 88"/>
                  <a:gd name="T33" fmla="*/ 79375 h 137"/>
                  <a:gd name="T34" fmla="*/ 52388 w 88"/>
                  <a:gd name="T35" fmla="*/ 115888 h 137"/>
                  <a:gd name="T36" fmla="*/ 46038 w 88"/>
                  <a:gd name="T37" fmla="*/ 134938 h 137"/>
                  <a:gd name="T38" fmla="*/ 26988 w 88"/>
                  <a:gd name="T39" fmla="*/ 141288 h 137"/>
                  <a:gd name="T40" fmla="*/ 26988 w 88"/>
                  <a:gd name="T41" fmla="*/ 153988 h 137"/>
                  <a:gd name="T42" fmla="*/ 44450 w 88"/>
                  <a:gd name="T43" fmla="*/ 158750 h 137"/>
                  <a:gd name="T44" fmla="*/ 58738 w 88"/>
                  <a:gd name="T45" fmla="*/ 176213 h 137"/>
                  <a:gd name="T46" fmla="*/ 58738 w 88"/>
                  <a:gd name="T47" fmla="*/ 193675 h 137"/>
                  <a:gd name="T48" fmla="*/ 44450 w 88"/>
                  <a:gd name="T49" fmla="*/ 207963 h 137"/>
                  <a:gd name="T50" fmla="*/ 58738 w 88"/>
                  <a:gd name="T51" fmla="*/ 217488 h 137"/>
                  <a:gd name="T52" fmla="*/ 74613 w 88"/>
                  <a:gd name="T53" fmla="*/ 211138 h 137"/>
                  <a:gd name="T54" fmla="*/ 96838 w 88"/>
                  <a:gd name="T55" fmla="*/ 166688 h 137"/>
                  <a:gd name="T56" fmla="*/ 104775 w 88"/>
                  <a:gd name="T57" fmla="*/ 155575 h 137"/>
                  <a:gd name="T58" fmla="*/ 100013 w 88"/>
                  <a:gd name="T59" fmla="*/ 146050 h 137"/>
                  <a:gd name="T60" fmla="*/ 101600 w 88"/>
                  <a:gd name="T61" fmla="*/ 139700 h 137"/>
                  <a:gd name="T62" fmla="*/ 117475 w 88"/>
                  <a:gd name="T63" fmla="*/ 139700 h 137"/>
                  <a:gd name="T64" fmla="*/ 130175 w 88"/>
                  <a:gd name="T65" fmla="*/ 144463 h 137"/>
                  <a:gd name="T66" fmla="*/ 133350 w 88"/>
                  <a:gd name="T67" fmla="*/ 115888 h 137"/>
                  <a:gd name="T68" fmla="*/ 139700 w 88"/>
                  <a:gd name="T69" fmla="*/ 103188 h 137"/>
                  <a:gd name="T70" fmla="*/ 139700 w 88"/>
                  <a:gd name="T71" fmla="*/ 85725 h 137"/>
                  <a:gd name="T72" fmla="*/ 125413 w 88"/>
                  <a:gd name="T73" fmla="*/ 88900 h 137"/>
                  <a:gd name="T74" fmla="*/ 119063 w 88"/>
                  <a:gd name="T75" fmla="*/ 101600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 h="137">
                    <a:moveTo>
                      <a:pt x="75" y="64"/>
                    </a:moveTo>
                    <a:lnTo>
                      <a:pt x="63" y="65"/>
                    </a:lnTo>
                    <a:lnTo>
                      <a:pt x="52" y="59"/>
                    </a:lnTo>
                    <a:lnTo>
                      <a:pt x="49" y="46"/>
                    </a:lnTo>
                    <a:lnTo>
                      <a:pt x="42" y="38"/>
                    </a:lnTo>
                    <a:lnTo>
                      <a:pt x="44" y="46"/>
                    </a:lnTo>
                    <a:lnTo>
                      <a:pt x="41" y="50"/>
                    </a:lnTo>
                    <a:lnTo>
                      <a:pt x="36" y="43"/>
                    </a:lnTo>
                    <a:lnTo>
                      <a:pt x="29" y="29"/>
                    </a:lnTo>
                    <a:lnTo>
                      <a:pt x="29" y="22"/>
                    </a:lnTo>
                    <a:lnTo>
                      <a:pt x="22" y="14"/>
                    </a:lnTo>
                    <a:lnTo>
                      <a:pt x="17" y="14"/>
                    </a:lnTo>
                    <a:lnTo>
                      <a:pt x="0" y="0"/>
                    </a:lnTo>
                    <a:lnTo>
                      <a:pt x="0" y="8"/>
                    </a:lnTo>
                    <a:lnTo>
                      <a:pt x="5" y="14"/>
                    </a:lnTo>
                    <a:lnTo>
                      <a:pt x="22" y="37"/>
                    </a:lnTo>
                    <a:lnTo>
                      <a:pt x="28" y="50"/>
                    </a:lnTo>
                    <a:lnTo>
                      <a:pt x="33" y="73"/>
                    </a:lnTo>
                    <a:lnTo>
                      <a:pt x="29" y="85"/>
                    </a:lnTo>
                    <a:lnTo>
                      <a:pt x="17" y="89"/>
                    </a:lnTo>
                    <a:lnTo>
                      <a:pt x="17" y="97"/>
                    </a:lnTo>
                    <a:lnTo>
                      <a:pt x="28" y="100"/>
                    </a:lnTo>
                    <a:lnTo>
                      <a:pt x="37" y="111"/>
                    </a:lnTo>
                    <a:lnTo>
                      <a:pt x="37" y="122"/>
                    </a:lnTo>
                    <a:lnTo>
                      <a:pt x="28" y="131"/>
                    </a:lnTo>
                    <a:lnTo>
                      <a:pt x="37" y="137"/>
                    </a:lnTo>
                    <a:lnTo>
                      <a:pt x="47" y="133"/>
                    </a:lnTo>
                    <a:lnTo>
                      <a:pt x="61" y="105"/>
                    </a:lnTo>
                    <a:lnTo>
                      <a:pt x="66" y="98"/>
                    </a:lnTo>
                    <a:lnTo>
                      <a:pt x="63" y="92"/>
                    </a:lnTo>
                    <a:lnTo>
                      <a:pt x="64" y="88"/>
                    </a:lnTo>
                    <a:lnTo>
                      <a:pt x="74" y="88"/>
                    </a:lnTo>
                    <a:lnTo>
                      <a:pt x="82" y="91"/>
                    </a:lnTo>
                    <a:lnTo>
                      <a:pt x="84" y="73"/>
                    </a:lnTo>
                    <a:lnTo>
                      <a:pt x="88" y="65"/>
                    </a:lnTo>
                    <a:lnTo>
                      <a:pt x="88" y="54"/>
                    </a:lnTo>
                    <a:lnTo>
                      <a:pt x="79" y="56"/>
                    </a:lnTo>
                    <a:lnTo>
                      <a:pt x="75"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8" name="Freeform 850"/>
              <p:cNvSpPr/>
              <p:nvPr/>
            </p:nvSpPr>
            <p:spPr bwMode="auto">
              <a:xfrm>
                <a:off x="8482008" y="5437199"/>
                <a:ext cx="182563" cy="198438"/>
              </a:xfrm>
              <a:custGeom>
                <a:avLst/>
                <a:gdLst>
                  <a:gd name="T0" fmla="*/ 163513 w 115"/>
                  <a:gd name="T1" fmla="*/ 22225 h 125"/>
                  <a:gd name="T2" fmla="*/ 155575 w 115"/>
                  <a:gd name="T3" fmla="*/ 22225 h 125"/>
                  <a:gd name="T4" fmla="*/ 155575 w 115"/>
                  <a:gd name="T5" fmla="*/ 7938 h 125"/>
                  <a:gd name="T6" fmla="*/ 147638 w 115"/>
                  <a:gd name="T7" fmla="*/ 0 h 125"/>
                  <a:gd name="T8" fmla="*/ 133350 w 115"/>
                  <a:gd name="T9" fmla="*/ 3175 h 125"/>
                  <a:gd name="T10" fmla="*/ 133350 w 115"/>
                  <a:gd name="T11" fmla="*/ 19050 h 125"/>
                  <a:gd name="T12" fmla="*/ 117475 w 115"/>
                  <a:gd name="T13" fmla="*/ 39688 h 125"/>
                  <a:gd name="T14" fmla="*/ 117475 w 115"/>
                  <a:gd name="T15" fmla="*/ 52388 h 125"/>
                  <a:gd name="T16" fmla="*/ 109538 w 115"/>
                  <a:gd name="T17" fmla="*/ 68263 h 125"/>
                  <a:gd name="T18" fmla="*/ 79375 w 115"/>
                  <a:gd name="T19" fmla="*/ 87313 h 125"/>
                  <a:gd name="T20" fmla="*/ 58738 w 115"/>
                  <a:gd name="T21" fmla="*/ 106363 h 125"/>
                  <a:gd name="T22" fmla="*/ 30163 w 115"/>
                  <a:gd name="T23" fmla="*/ 123825 h 125"/>
                  <a:gd name="T24" fmla="*/ 14288 w 115"/>
                  <a:gd name="T25" fmla="*/ 141288 h 125"/>
                  <a:gd name="T26" fmla="*/ 0 w 115"/>
                  <a:gd name="T27" fmla="*/ 169863 h 125"/>
                  <a:gd name="T28" fmla="*/ 3175 w 115"/>
                  <a:gd name="T29" fmla="*/ 184150 h 125"/>
                  <a:gd name="T30" fmla="*/ 22225 w 115"/>
                  <a:gd name="T31" fmla="*/ 184150 h 125"/>
                  <a:gd name="T32" fmla="*/ 61913 w 115"/>
                  <a:gd name="T33" fmla="*/ 198438 h 125"/>
                  <a:gd name="T34" fmla="*/ 95250 w 115"/>
                  <a:gd name="T35" fmla="*/ 165100 h 125"/>
                  <a:gd name="T36" fmla="*/ 114300 w 115"/>
                  <a:gd name="T37" fmla="*/ 125413 h 125"/>
                  <a:gd name="T38" fmla="*/ 127000 w 115"/>
                  <a:gd name="T39" fmla="*/ 109538 h 125"/>
                  <a:gd name="T40" fmla="*/ 149225 w 115"/>
                  <a:gd name="T41" fmla="*/ 103188 h 125"/>
                  <a:gd name="T42" fmla="*/ 155575 w 115"/>
                  <a:gd name="T43" fmla="*/ 84138 h 125"/>
                  <a:gd name="T44" fmla="*/ 163513 w 115"/>
                  <a:gd name="T45" fmla="*/ 73025 h 125"/>
                  <a:gd name="T46" fmla="*/ 177800 w 115"/>
                  <a:gd name="T47" fmla="*/ 52388 h 125"/>
                  <a:gd name="T48" fmla="*/ 182563 w 115"/>
                  <a:gd name="T49" fmla="*/ 15875 h 125"/>
                  <a:gd name="T50" fmla="*/ 169863 w 115"/>
                  <a:gd name="T51" fmla="*/ 14288 h 125"/>
                  <a:gd name="T52" fmla="*/ 163513 w 115"/>
                  <a:gd name="T53" fmla="*/ 22225 h 1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5" h="125">
                    <a:moveTo>
                      <a:pt x="103" y="14"/>
                    </a:moveTo>
                    <a:lnTo>
                      <a:pt x="98" y="14"/>
                    </a:lnTo>
                    <a:lnTo>
                      <a:pt x="98" y="5"/>
                    </a:lnTo>
                    <a:lnTo>
                      <a:pt x="93" y="0"/>
                    </a:lnTo>
                    <a:lnTo>
                      <a:pt x="84" y="2"/>
                    </a:lnTo>
                    <a:lnTo>
                      <a:pt x="84" y="12"/>
                    </a:lnTo>
                    <a:lnTo>
                      <a:pt x="74" y="25"/>
                    </a:lnTo>
                    <a:lnTo>
                      <a:pt x="74" y="33"/>
                    </a:lnTo>
                    <a:lnTo>
                      <a:pt x="69" y="43"/>
                    </a:lnTo>
                    <a:lnTo>
                      <a:pt x="50" y="55"/>
                    </a:lnTo>
                    <a:lnTo>
                      <a:pt x="37" y="67"/>
                    </a:lnTo>
                    <a:lnTo>
                      <a:pt x="19" y="78"/>
                    </a:lnTo>
                    <a:lnTo>
                      <a:pt x="9" y="89"/>
                    </a:lnTo>
                    <a:lnTo>
                      <a:pt x="0" y="107"/>
                    </a:lnTo>
                    <a:lnTo>
                      <a:pt x="2" y="116"/>
                    </a:lnTo>
                    <a:lnTo>
                      <a:pt x="14" y="116"/>
                    </a:lnTo>
                    <a:lnTo>
                      <a:pt x="39" y="125"/>
                    </a:lnTo>
                    <a:lnTo>
                      <a:pt x="60" y="104"/>
                    </a:lnTo>
                    <a:lnTo>
                      <a:pt x="72" y="79"/>
                    </a:lnTo>
                    <a:lnTo>
                      <a:pt x="80" y="69"/>
                    </a:lnTo>
                    <a:lnTo>
                      <a:pt x="94" y="65"/>
                    </a:lnTo>
                    <a:lnTo>
                      <a:pt x="98" y="53"/>
                    </a:lnTo>
                    <a:lnTo>
                      <a:pt x="103" y="46"/>
                    </a:lnTo>
                    <a:lnTo>
                      <a:pt x="112" y="33"/>
                    </a:lnTo>
                    <a:lnTo>
                      <a:pt x="115" y="10"/>
                    </a:lnTo>
                    <a:lnTo>
                      <a:pt x="107" y="9"/>
                    </a:lnTo>
                    <a:lnTo>
                      <a:pt x="10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39" name="Freeform 851"/>
              <p:cNvSpPr/>
              <p:nvPr/>
            </p:nvSpPr>
            <p:spPr bwMode="auto">
              <a:xfrm>
                <a:off x="8505823" y="5638812"/>
                <a:ext cx="11113" cy="14288"/>
              </a:xfrm>
              <a:custGeom>
                <a:avLst/>
                <a:gdLst>
                  <a:gd name="T0" fmla="*/ 0 w 7"/>
                  <a:gd name="T1" fmla="*/ 14288 h 9"/>
                  <a:gd name="T2" fmla="*/ 11113 w 7"/>
                  <a:gd name="T3" fmla="*/ 12700 h 9"/>
                  <a:gd name="T4" fmla="*/ 11113 w 7"/>
                  <a:gd name="T5" fmla="*/ 3175 h 9"/>
                  <a:gd name="T6" fmla="*/ 4763 w 7"/>
                  <a:gd name="T7" fmla="*/ 0 h 9"/>
                  <a:gd name="T8" fmla="*/ 0 w 7"/>
                  <a:gd name="T9" fmla="*/ 1428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0" y="9"/>
                    </a:moveTo>
                    <a:lnTo>
                      <a:pt x="7" y="8"/>
                    </a:lnTo>
                    <a:lnTo>
                      <a:pt x="7" y="2"/>
                    </a:lnTo>
                    <a:lnTo>
                      <a:pt x="3"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0" name="Freeform 852"/>
              <p:cNvSpPr/>
              <p:nvPr/>
            </p:nvSpPr>
            <p:spPr bwMode="auto">
              <a:xfrm>
                <a:off x="8904283" y="5513399"/>
                <a:ext cx="12700" cy="11113"/>
              </a:xfrm>
              <a:custGeom>
                <a:avLst/>
                <a:gdLst>
                  <a:gd name="T0" fmla="*/ 0 w 8"/>
                  <a:gd name="T1" fmla="*/ 4763 h 7"/>
                  <a:gd name="T2" fmla="*/ 6350 w 8"/>
                  <a:gd name="T3" fmla="*/ 11113 h 7"/>
                  <a:gd name="T4" fmla="*/ 12700 w 8"/>
                  <a:gd name="T5" fmla="*/ 1588 h 7"/>
                  <a:gd name="T6" fmla="*/ 6350 w 8"/>
                  <a:gd name="T7" fmla="*/ 0 h 7"/>
                  <a:gd name="T8" fmla="*/ 0 w 8"/>
                  <a:gd name="T9" fmla="*/ 476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3"/>
                    </a:moveTo>
                    <a:lnTo>
                      <a:pt x="4" y="7"/>
                    </a:lnTo>
                    <a:lnTo>
                      <a:pt x="8" y="1"/>
                    </a:lnTo>
                    <a:lnTo>
                      <a:pt x="4"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1" name="Freeform 853"/>
              <p:cNvSpPr/>
              <p:nvPr/>
            </p:nvSpPr>
            <p:spPr bwMode="auto">
              <a:xfrm>
                <a:off x="3806824" y="2184406"/>
                <a:ext cx="265112" cy="177800"/>
              </a:xfrm>
              <a:custGeom>
                <a:avLst/>
                <a:gdLst>
                  <a:gd name="T0" fmla="*/ 190500 w 167"/>
                  <a:gd name="T1" fmla="*/ 153988 h 112"/>
                  <a:gd name="T2" fmla="*/ 228600 w 167"/>
                  <a:gd name="T3" fmla="*/ 136525 h 112"/>
                  <a:gd name="T4" fmla="*/ 254000 w 167"/>
                  <a:gd name="T5" fmla="*/ 103188 h 112"/>
                  <a:gd name="T6" fmla="*/ 261938 w 167"/>
                  <a:gd name="T7" fmla="*/ 60325 h 112"/>
                  <a:gd name="T8" fmla="*/ 246063 w 167"/>
                  <a:gd name="T9" fmla="*/ 50800 h 112"/>
                  <a:gd name="T10" fmla="*/ 239713 w 167"/>
                  <a:gd name="T11" fmla="*/ 30163 h 112"/>
                  <a:gd name="T12" fmla="*/ 242888 w 167"/>
                  <a:gd name="T13" fmla="*/ 12700 h 112"/>
                  <a:gd name="T14" fmla="*/ 233363 w 167"/>
                  <a:gd name="T15" fmla="*/ 9525 h 112"/>
                  <a:gd name="T16" fmla="*/ 215900 w 167"/>
                  <a:gd name="T17" fmla="*/ 0 h 112"/>
                  <a:gd name="T18" fmla="*/ 195263 w 167"/>
                  <a:gd name="T19" fmla="*/ 22225 h 112"/>
                  <a:gd name="T20" fmla="*/ 161925 w 167"/>
                  <a:gd name="T21" fmla="*/ 22225 h 112"/>
                  <a:gd name="T22" fmla="*/ 152400 w 167"/>
                  <a:gd name="T23" fmla="*/ 36513 h 112"/>
                  <a:gd name="T24" fmla="*/ 138113 w 167"/>
                  <a:gd name="T25" fmla="*/ 23813 h 112"/>
                  <a:gd name="T26" fmla="*/ 115888 w 167"/>
                  <a:gd name="T27" fmla="*/ 46038 h 112"/>
                  <a:gd name="T28" fmla="*/ 98425 w 167"/>
                  <a:gd name="T29" fmla="*/ 31750 h 112"/>
                  <a:gd name="T30" fmla="*/ 101600 w 167"/>
                  <a:gd name="T31" fmla="*/ 44450 h 112"/>
                  <a:gd name="T32" fmla="*/ 80963 w 167"/>
                  <a:gd name="T33" fmla="*/ 57150 h 112"/>
                  <a:gd name="T34" fmla="*/ 79375 w 167"/>
                  <a:gd name="T35" fmla="*/ 68263 h 112"/>
                  <a:gd name="T36" fmla="*/ 65088 w 167"/>
                  <a:gd name="T37" fmla="*/ 41275 h 112"/>
                  <a:gd name="T38" fmla="*/ 44450 w 167"/>
                  <a:gd name="T39" fmla="*/ 4763 h 112"/>
                  <a:gd name="T40" fmla="*/ 34925 w 167"/>
                  <a:gd name="T41" fmla="*/ 20638 h 112"/>
                  <a:gd name="T42" fmla="*/ 31750 w 167"/>
                  <a:gd name="T43" fmla="*/ 36513 h 112"/>
                  <a:gd name="T44" fmla="*/ 22225 w 167"/>
                  <a:gd name="T45" fmla="*/ 23813 h 112"/>
                  <a:gd name="T46" fmla="*/ 3175 w 167"/>
                  <a:gd name="T47" fmla="*/ 63500 h 112"/>
                  <a:gd name="T48" fmla="*/ 50800 w 167"/>
                  <a:gd name="T49" fmla="*/ 60325 h 112"/>
                  <a:gd name="T50" fmla="*/ 44450 w 167"/>
                  <a:gd name="T51" fmla="*/ 74613 h 112"/>
                  <a:gd name="T52" fmla="*/ 63500 w 167"/>
                  <a:gd name="T53" fmla="*/ 90488 h 112"/>
                  <a:gd name="T54" fmla="*/ 28575 w 167"/>
                  <a:gd name="T55" fmla="*/ 90488 h 112"/>
                  <a:gd name="T56" fmla="*/ 12700 w 167"/>
                  <a:gd name="T57" fmla="*/ 104775 h 112"/>
                  <a:gd name="T58" fmla="*/ 50800 w 167"/>
                  <a:gd name="T59" fmla="*/ 104775 h 112"/>
                  <a:gd name="T60" fmla="*/ 61913 w 167"/>
                  <a:gd name="T61" fmla="*/ 127000 h 112"/>
                  <a:gd name="T62" fmla="*/ 41275 w 167"/>
                  <a:gd name="T63" fmla="*/ 141288 h 112"/>
                  <a:gd name="T64" fmla="*/ 53975 w 167"/>
                  <a:gd name="T65" fmla="*/ 155575 h 112"/>
                  <a:gd name="T66" fmla="*/ 107950 w 167"/>
                  <a:gd name="T67" fmla="*/ 177800 h 112"/>
                  <a:gd name="T68" fmla="*/ 171450 w 167"/>
                  <a:gd name="T69" fmla="*/ 158750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7" h="112">
                    <a:moveTo>
                      <a:pt x="108" y="100"/>
                    </a:moveTo>
                    <a:lnTo>
                      <a:pt x="120" y="97"/>
                    </a:lnTo>
                    <a:lnTo>
                      <a:pt x="129" y="87"/>
                    </a:lnTo>
                    <a:lnTo>
                      <a:pt x="144" y="86"/>
                    </a:lnTo>
                    <a:lnTo>
                      <a:pt x="148" y="74"/>
                    </a:lnTo>
                    <a:lnTo>
                      <a:pt x="160" y="65"/>
                    </a:lnTo>
                    <a:lnTo>
                      <a:pt x="167" y="48"/>
                    </a:lnTo>
                    <a:lnTo>
                      <a:pt x="165" y="38"/>
                    </a:lnTo>
                    <a:lnTo>
                      <a:pt x="158" y="38"/>
                    </a:lnTo>
                    <a:lnTo>
                      <a:pt x="155" y="32"/>
                    </a:lnTo>
                    <a:lnTo>
                      <a:pt x="150" y="31"/>
                    </a:lnTo>
                    <a:lnTo>
                      <a:pt x="151" y="19"/>
                    </a:lnTo>
                    <a:lnTo>
                      <a:pt x="147" y="13"/>
                    </a:lnTo>
                    <a:lnTo>
                      <a:pt x="153" y="8"/>
                    </a:lnTo>
                    <a:lnTo>
                      <a:pt x="152" y="4"/>
                    </a:lnTo>
                    <a:lnTo>
                      <a:pt x="147" y="6"/>
                    </a:lnTo>
                    <a:lnTo>
                      <a:pt x="138" y="6"/>
                    </a:lnTo>
                    <a:lnTo>
                      <a:pt x="136" y="0"/>
                    </a:lnTo>
                    <a:lnTo>
                      <a:pt x="122" y="0"/>
                    </a:lnTo>
                    <a:lnTo>
                      <a:pt x="123" y="14"/>
                    </a:lnTo>
                    <a:lnTo>
                      <a:pt x="110" y="19"/>
                    </a:lnTo>
                    <a:lnTo>
                      <a:pt x="102" y="14"/>
                    </a:lnTo>
                    <a:lnTo>
                      <a:pt x="93" y="15"/>
                    </a:lnTo>
                    <a:lnTo>
                      <a:pt x="96" y="23"/>
                    </a:lnTo>
                    <a:lnTo>
                      <a:pt x="91" y="24"/>
                    </a:lnTo>
                    <a:lnTo>
                      <a:pt x="87" y="15"/>
                    </a:lnTo>
                    <a:lnTo>
                      <a:pt x="73" y="19"/>
                    </a:lnTo>
                    <a:lnTo>
                      <a:pt x="73" y="29"/>
                    </a:lnTo>
                    <a:lnTo>
                      <a:pt x="67" y="22"/>
                    </a:lnTo>
                    <a:lnTo>
                      <a:pt x="62" y="20"/>
                    </a:lnTo>
                    <a:lnTo>
                      <a:pt x="58" y="24"/>
                    </a:lnTo>
                    <a:lnTo>
                      <a:pt x="64" y="28"/>
                    </a:lnTo>
                    <a:lnTo>
                      <a:pt x="60" y="33"/>
                    </a:lnTo>
                    <a:lnTo>
                      <a:pt x="51" y="36"/>
                    </a:lnTo>
                    <a:lnTo>
                      <a:pt x="54" y="40"/>
                    </a:lnTo>
                    <a:lnTo>
                      <a:pt x="50" y="43"/>
                    </a:lnTo>
                    <a:lnTo>
                      <a:pt x="45" y="40"/>
                    </a:lnTo>
                    <a:lnTo>
                      <a:pt x="41" y="26"/>
                    </a:lnTo>
                    <a:lnTo>
                      <a:pt x="42" y="15"/>
                    </a:lnTo>
                    <a:lnTo>
                      <a:pt x="28" y="3"/>
                    </a:lnTo>
                    <a:lnTo>
                      <a:pt x="17" y="3"/>
                    </a:lnTo>
                    <a:lnTo>
                      <a:pt x="22" y="13"/>
                    </a:lnTo>
                    <a:lnTo>
                      <a:pt x="27" y="20"/>
                    </a:lnTo>
                    <a:lnTo>
                      <a:pt x="20" y="23"/>
                    </a:lnTo>
                    <a:lnTo>
                      <a:pt x="17" y="18"/>
                    </a:lnTo>
                    <a:lnTo>
                      <a:pt x="14" y="15"/>
                    </a:lnTo>
                    <a:lnTo>
                      <a:pt x="0" y="33"/>
                    </a:lnTo>
                    <a:lnTo>
                      <a:pt x="2" y="40"/>
                    </a:lnTo>
                    <a:lnTo>
                      <a:pt x="11" y="38"/>
                    </a:lnTo>
                    <a:lnTo>
                      <a:pt x="32" y="38"/>
                    </a:lnTo>
                    <a:lnTo>
                      <a:pt x="35" y="43"/>
                    </a:lnTo>
                    <a:lnTo>
                      <a:pt x="28" y="47"/>
                    </a:lnTo>
                    <a:lnTo>
                      <a:pt x="42" y="55"/>
                    </a:lnTo>
                    <a:lnTo>
                      <a:pt x="40" y="57"/>
                    </a:lnTo>
                    <a:lnTo>
                      <a:pt x="31" y="56"/>
                    </a:lnTo>
                    <a:lnTo>
                      <a:pt x="18" y="57"/>
                    </a:lnTo>
                    <a:lnTo>
                      <a:pt x="9" y="60"/>
                    </a:lnTo>
                    <a:lnTo>
                      <a:pt x="8" y="66"/>
                    </a:lnTo>
                    <a:lnTo>
                      <a:pt x="26" y="64"/>
                    </a:lnTo>
                    <a:lnTo>
                      <a:pt x="32" y="66"/>
                    </a:lnTo>
                    <a:lnTo>
                      <a:pt x="32" y="71"/>
                    </a:lnTo>
                    <a:lnTo>
                      <a:pt x="39" y="80"/>
                    </a:lnTo>
                    <a:lnTo>
                      <a:pt x="37" y="89"/>
                    </a:lnTo>
                    <a:lnTo>
                      <a:pt x="26" y="89"/>
                    </a:lnTo>
                    <a:lnTo>
                      <a:pt x="26" y="94"/>
                    </a:lnTo>
                    <a:lnTo>
                      <a:pt x="34" y="98"/>
                    </a:lnTo>
                    <a:lnTo>
                      <a:pt x="50" y="101"/>
                    </a:lnTo>
                    <a:lnTo>
                      <a:pt x="68" y="112"/>
                    </a:lnTo>
                    <a:lnTo>
                      <a:pt x="96" y="111"/>
                    </a:lnTo>
                    <a:lnTo>
                      <a:pt x="10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2" name="Freeform 854"/>
              <p:cNvSpPr/>
              <p:nvPr/>
            </p:nvSpPr>
            <p:spPr bwMode="auto">
              <a:xfrm>
                <a:off x="4144962" y="2759081"/>
                <a:ext cx="123825" cy="158750"/>
              </a:xfrm>
              <a:custGeom>
                <a:avLst/>
                <a:gdLst>
                  <a:gd name="T0" fmla="*/ 0 w 78"/>
                  <a:gd name="T1" fmla="*/ 130175 h 100"/>
                  <a:gd name="T2" fmla="*/ 3175 w 78"/>
                  <a:gd name="T3" fmla="*/ 144463 h 100"/>
                  <a:gd name="T4" fmla="*/ 11113 w 78"/>
                  <a:gd name="T5" fmla="*/ 149225 h 100"/>
                  <a:gd name="T6" fmla="*/ 14288 w 78"/>
                  <a:gd name="T7" fmla="*/ 155575 h 100"/>
                  <a:gd name="T8" fmla="*/ 25400 w 78"/>
                  <a:gd name="T9" fmla="*/ 158750 h 100"/>
                  <a:gd name="T10" fmla="*/ 36513 w 78"/>
                  <a:gd name="T11" fmla="*/ 150813 h 100"/>
                  <a:gd name="T12" fmla="*/ 57150 w 78"/>
                  <a:gd name="T13" fmla="*/ 142875 h 100"/>
                  <a:gd name="T14" fmla="*/ 80963 w 78"/>
                  <a:gd name="T15" fmla="*/ 131763 h 100"/>
                  <a:gd name="T16" fmla="*/ 96838 w 78"/>
                  <a:gd name="T17" fmla="*/ 128588 h 100"/>
                  <a:gd name="T18" fmla="*/ 103188 w 78"/>
                  <a:gd name="T19" fmla="*/ 100013 h 100"/>
                  <a:gd name="T20" fmla="*/ 106363 w 78"/>
                  <a:gd name="T21" fmla="*/ 85725 h 100"/>
                  <a:gd name="T22" fmla="*/ 103188 w 78"/>
                  <a:gd name="T23" fmla="*/ 76200 h 100"/>
                  <a:gd name="T24" fmla="*/ 103188 w 78"/>
                  <a:gd name="T25" fmla="*/ 53975 h 100"/>
                  <a:gd name="T26" fmla="*/ 117475 w 78"/>
                  <a:gd name="T27" fmla="*/ 46038 h 100"/>
                  <a:gd name="T28" fmla="*/ 123825 w 78"/>
                  <a:gd name="T29" fmla="*/ 28575 h 100"/>
                  <a:gd name="T30" fmla="*/ 117475 w 78"/>
                  <a:gd name="T31" fmla="*/ 26988 h 100"/>
                  <a:gd name="T32" fmla="*/ 106363 w 78"/>
                  <a:gd name="T33" fmla="*/ 6350 h 100"/>
                  <a:gd name="T34" fmla="*/ 88900 w 78"/>
                  <a:gd name="T35" fmla="*/ 4763 h 100"/>
                  <a:gd name="T36" fmla="*/ 87313 w 78"/>
                  <a:gd name="T37" fmla="*/ 0 h 100"/>
                  <a:gd name="T38" fmla="*/ 73025 w 78"/>
                  <a:gd name="T39" fmla="*/ 0 h 100"/>
                  <a:gd name="T40" fmla="*/ 52388 w 78"/>
                  <a:gd name="T41" fmla="*/ 4763 h 100"/>
                  <a:gd name="T42" fmla="*/ 47625 w 78"/>
                  <a:gd name="T43" fmla="*/ 11113 h 100"/>
                  <a:gd name="T44" fmla="*/ 42863 w 78"/>
                  <a:gd name="T45" fmla="*/ 28575 h 100"/>
                  <a:gd name="T46" fmla="*/ 47625 w 78"/>
                  <a:gd name="T47" fmla="*/ 39688 h 100"/>
                  <a:gd name="T48" fmla="*/ 34925 w 78"/>
                  <a:gd name="T49" fmla="*/ 46038 h 100"/>
                  <a:gd name="T50" fmla="*/ 22225 w 78"/>
                  <a:gd name="T51" fmla="*/ 41275 h 100"/>
                  <a:gd name="T52" fmla="*/ 12700 w 78"/>
                  <a:gd name="T53" fmla="*/ 46038 h 100"/>
                  <a:gd name="T54" fmla="*/ 6350 w 78"/>
                  <a:gd name="T55" fmla="*/ 55563 h 100"/>
                  <a:gd name="T56" fmla="*/ 15875 w 78"/>
                  <a:gd name="T57" fmla="*/ 68263 h 100"/>
                  <a:gd name="T58" fmla="*/ 15875 w 78"/>
                  <a:gd name="T59" fmla="*/ 73025 h 100"/>
                  <a:gd name="T60" fmla="*/ 7938 w 78"/>
                  <a:gd name="T61" fmla="*/ 79375 h 100"/>
                  <a:gd name="T62" fmla="*/ 14288 w 78"/>
                  <a:gd name="T63" fmla="*/ 84138 h 100"/>
                  <a:gd name="T64" fmla="*/ 22225 w 78"/>
                  <a:gd name="T65" fmla="*/ 79375 h 100"/>
                  <a:gd name="T66" fmla="*/ 30163 w 78"/>
                  <a:gd name="T67" fmla="*/ 82550 h 100"/>
                  <a:gd name="T68" fmla="*/ 22225 w 78"/>
                  <a:gd name="T69" fmla="*/ 98425 h 100"/>
                  <a:gd name="T70" fmla="*/ 22225 w 78"/>
                  <a:gd name="T71" fmla="*/ 107950 h 100"/>
                  <a:gd name="T72" fmla="*/ 28575 w 78"/>
                  <a:gd name="T73" fmla="*/ 112713 h 100"/>
                  <a:gd name="T74" fmla="*/ 30163 w 78"/>
                  <a:gd name="T75" fmla="*/ 114300 h 100"/>
                  <a:gd name="T76" fmla="*/ 7938 w 78"/>
                  <a:gd name="T77" fmla="*/ 122238 h 100"/>
                  <a:gd name="T78" fmla="*/ 0 w 78"/>
                  <a:gd name="T79" fmla="*/ 130175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8" h="100">
                    <a:moveTo>
                      <a:pt x="0" y="82"/>
                    </a:moveTo>
                    <a:lnTo>
                      <a:pt x="2" y="91"/>
                    </a:lnTo>
                    <a:lnTo>
                      <a:pt x="7" y="94"/>
                    </a:lnTo>
                    <a:lnTo>
                      <a:pt x="9" y="98"/>
                    </a:lnTo>
                    <a:lnTo>
                      <a:pt x="16" y="100"/>
                    </a:lnTo>
                    <a:lnTo>
                      <a:pt x="23" y="95"/>
                    </a:lnTo>
                    <a:lnTo>
                      <a:pt x="36" y="90"/>
                    </a:lnTo>
                    <a:lnTo>
                      <a:pt x="51" y="83"/>
                    </a:lnTo>
                    <a:lnTo>
                      <a:pt x="61" y="81"/>
                    </a:lnTo>
                    <a:lnTo>
                      <a:pt x="65" y="63"/>
                    </a:lnTo>
                    <a:lnTo>
                      <a:pt x="67" y="54"/>
                    </a:lnTo>
                    <a:lnTo>
                      <a:pt x="65" y="48"/>
                    </a:lnTo>
                    <a:lnTo>
                      <a:pt x="65" y="34"/>
                    </a:lnTo>
                    <a:lnTo>
                      <a:pt x="74" y="29"/>
                    </a:lnTo>
                    <a:lnTo>
                      <a:pt x="78" y="18"/>
                    </a:lnTo>
                    <a:lnTo>
                      <a:pt x="74" y="17"/>
                    </a:lnTo>
                    <a:lnTo>
                      <a:pt x="67" y="4"/>
                    </a:lnTo>
                    <a:lnTo>
                      <a:pt x="56" y="3"/>
                    </a:lnTo>
                    <a:lnTo>
                      <a:pt x="55" y="0"/>
                    </a:lnTo>
                    <a:lnTo>
                      <a:pt x="46" y="0"/>
                    </a:lnTo>
                    <a:lnTo>
                      <a:pt x="33" y="3"/>
                    </a:lnTo>
                    <a:lnTo>
                      <a:pt x="30" y="7"/>
                    </a:lnTo>
                    <a:lnTo>
                      <a:pt x="27" y="18"/>
                    </a:lnTo>
                    <a:lnTo>
                      <a:pt x="30" y="25"/>
                    </a:lnTo>
                    <a:lnTo>
                      <a:pt x="22" y="29"/>
                    </a:lnTo>
                    <a:lnTo>
                      <a:pt x="14" y="26"/>
                    </a:lnTo>
                    <a:lnTo>
                      <a:pt x="8" y="29"/>
                    </a:lnTo>
                    <a:lnTo>
                      <a:pt x="4" y="35"/>
                    </a:lnTo>
                    <a:lnTo>
                      <a:pt x="10" y="43"/>
                    </a:lnTo>
                    <a:lnTo>
                      <a:pt x="10" y="46"/>
                    </a:lnTo>
                    <a:lnTo>
                      <a:pt x="5" y="50"/>
                    </a:lnTo>
                    <a:lnTo>
                      <a:pt x="9" y="53"/>
                    </a:lnTo>
                    <a:lnTo>
                      <a:pt x="14" y="50"/>
                    </a:lnTo>
                    <a:lnTo>
                      <a:pt x="19" y="52"/>
                    </a:lnTo>
                    <a:lnTo>
                      <a:pt x="14" y="62"/>
                    </a:lnTo>
                    <a:lnTo>
                      <a:pt x="14" y="68"/>
                    </a:lnTo>
                    <a:lnTo>
                      <a:pt x="18" y="71"/>
                    </a:lnTo>
                    <a:lnTo>
                      <a:pt x="19" y="72"/>
                    </a:lnTo>
                    <a:lnTo>
                      <a:pt x="5" y="77"/>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3" name="Line 855"/>
              <p:cNvSpPr>
                <a:spLocks noChangeShapeType="1"/>
              </p:cNvSpPr>
              <p:nvPr/>
            </p:nvSpPr>
            <p:spPr bwMode="auto">
              <a:xfrm flipH="1">
                <a:off x="9072558" y="225743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4" name="Line 856"/>
              <p:cNvSpPr>
                <a:spLocks noChangeShapeType="1"/>
              </p:cNvSpPr>
              <p:nvPr/>
            </p:nvSpPr>
            <p:spPr bwMode="auto">
              <a:xfrm flipH="1">
                <a:off x="9072558" y="225743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5" name="Freeform 857"/>
              <p:cNvSpPr/>
              <p:nvPr/>
            </p:nvSpPr>
            <p:spPr bwMode="auto">
              <a:xfrm>
                <a:off x="3929062" y="3656021"/>
                <a:ext cx="7938" cy="6350"/>
              </a:xfrm>
              <a:custGeom>
                <a:avLst/>
                <a:gdLst>
                  <a:gd name="T0" fmla="*/ 0 w 5"/>
                  <a:gd name="T1" fmla="*/ 3175 h 4"/>
                  <a:gd name="T2" fmla="*/ 3175 w 5"/>
                  <a:gd name="T3" fmla="*/ 6350 h 4"/>
                  <a:gd name="T4" fmla="*/ 7938 w 5"/>
                  <a:gd name="T5" fmla="*/ 3175 h 4"/>
                  <a:gd name="T6" fmla="*/ 6350 w 5"/>
                  <a:gd name="T7" fmla="*/ 0 h 4"/>
                  <a:gd name="T8" fmla="*/ 0 w 5"/>
                  <a:gd name="T9" fmla="*/ 317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2"/>
                    </a:moveTo>
                    <a:lnTo>
                      <a:pt x="2" y="4"/>
                    </a:lnTo>
                    <a:lnTo>
                      <a:pt x="5" y="2"/>
                    </a:lnTo>
                    <a:lnTo>
                      <a:pt x="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6" name="Freeform 858"/>
              <p:cNvSpPr/>
              <p:nvPr/>
            </p:nvSpPr>
            <p:spPr bwMode="auto">
              <a:xfrm>
                <a:off x="3952874" y="3671896"/>
                <a:ext cx="12700" cy="7938"/>
              </a:xfrm>
              <a:custGeom>
                <a:avLst/>
                <a:gdLst>
                  <a:gd name="T0" fmla="*/ 0 w 8"/>
                  <a:gd name="T1" fmla="*/ 1588 h 5"/>
                  <a:gd name="T2" fmla="*/ 6350 w 8"/>
                  <a:gd name="T3" fmla="*/ 7938 h 5"/>
                  <a:gd name="T4" fmla="*/ 12700 w 8"/>
                  <a:gd name="T5" fmla="*/ 3175 h 5"/>
                  <a:gd name="T6" fmla="*/ 4763 w 8"/>
                  <a:gd name="T7" fmla="*/ 0 h 5"/>
                  <a:gd name="T8" fmla="*/ 0 w 8"/>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0" y="1"/>
                    </a:moveTo>
                    <a:lnTo>
                      <a:pt x="4" y="5"/>
                    </a:lnTo>
                    <a:lnTo>
                      <a:pt x="8" y="2"/>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7" name="Freeform 859"/>
              <p:cNvSpPr/>
              <p:nvPr/>
            </p:nvSpPr>
            <p:spPr bwMode="auto">
              <a:xfrm>
                <a:off x="3975100" y="3667133"/>
                <a:ext cx="6350" cy="6350"/>
              </a:xfrm>
              <a:custGeom>
                <a:avLst/>
                <a:gdLst>
                  <a:gd name="T0" fmla="*/ 0 w 4"/>
                  <a:gd name="T1" fmla="*/ 0 h 4"/>
                  <a:gd name="T2" fmla="*/ 0 w 4"/>
                  <a:gd name="T3" fmla="*/ 4763 h 4"/>
                  <a:gd name="T4" fmla="*/ 4763 w 4"/>
                  <a:gd name="T5" fmla="*/ 6350 h 4"/>
                  <a:gd name="T6" fmla="*/ 6350 w 4"/>
                  <a:gd name="T7" fmla="*/ 6350 h 4"/>
                  <a:gd name="T8" fmla="*/ 6350 w 4"/>
                  <a:gd name="T9" fmla="*/ 0 h 4"/>
                  <a:gd name="T10" fmla="*/ 0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0" y="0"/>
                    </a:moveTo>
                    <a:lnTo>
                      <a:pt x="0" y="3"/>
                    </a:lnTo>
                    <a:lnTo>
                      <a:pt x="3" y="4"/>
                    </a:lnTo>
                    <a:lnTo>
                      <a:pt x="4" y="4"/>
                    </a:ln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8" name="Freeform 860"/>
              <p:cNvSpPr/>
              <p:nvPr/>
            </p:nvSpPr>
            <p:spPr bwMode="auto">
              <a:xfrm>
                <a:off x="3990976" y="3657608"/>
                <a:ext cx="11113" cy="12700"/>
              </a:xfrm>
              <a:custGeom>
                <a:avLst/>
                <a:gdLst>
                  <a:gd name="T0" fmla="*/ 0 w 7"/>
                  <a:gd name="T1" fmla="*/ 6350 h 8"/>
                  <a:gd name="T2" fmla="*/ 0 w 7"/>
                  <a:gd name="T3" fmla="*/ 12700 h 8"/>
                  <a:gd name="T4" fmla="*/ 11113 w 7"/>
                  <a:gd name="T5" fmla="*/ 9525 h 8"/>
                  <a:gd name="T6" fmla="*/ 11113 w 7"/>
                  <a:gd name="T7" fmla="*/ 4763 h 8"/>
                  <a:gd name="T8" fmla="*/ 6350 w 7"/>
                  <a:gd name="T9" fmla="*/ 0 h 8"/>
                  <a:gd name="T10" fmla="*/ 0 w 7"/>
                  <a:gd name="T11" fmla="*/ 635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8">
                    <a:moveTo>
                      <a:pt x="0" y="4"/>
                    </a:moveTo>
                    <a:lnTo>
                      <a:pt x="0" y="8"/>
                    </a:lnTo>
                    <a:lnTo>
                      <a:pt x="7" y="6"/>
                    </a:lnTo>
                    <a:lnTo>
                      <a:pt x="7" y="3"/>
                    </a:ln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49" name="Freeform 861"/>
              <p:cNvSpPr/>
              <p:nvPr/>
            </p:nvSpPr>
            <p:spPr bwMode="auto">
              <a:xfrm>
                <a:off x="4003676" y="3649671"/>
                <a:ext cx="6350" cy="6350"/>
              </a:xfrm>
              <a:custGeom>
                <a:avLst/>
                <a:gdLst>
                  <a:gd name="T0" fmla="*/ 6350 w 4"/>
                  <a:gd name="T1" fmla="*/ 0 h 4"/>
                  <a:gd name="T2" fmla="*/ 0 w 4"/>
                  <a:gd name="T3" fmla="*/ 1588 h 4"/>
                  <a:gd name="T4" fmla="*/ 6350 w 4"/>
                  <a:gd name="T5" fmla="*/ 6350 h 4"/>
                  <a:gd name="T6" fmla="*/ 635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0"/>
                    </a:moveTo>
                    <a:lnTo>
                      <a:pt x="0" y="1"/>
                    </a:lnTo>
                    <a:lnTo>
                      <a:pt x="4"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0" name="Freeform 862"/>
              <p:cNvSpPr/>
              <p:nvPr/>
            </p:nvSpPr>
            <p:spPr bwMode="auto">
              <a:xfrm>
                <a:off x="3803650" y="3960822"/>
                <a:ext cx="12700" cy="4763"/>
              </a:xfrm>
              <a:custGeom>
                <a:avLst/>
                <a:gdLst>
                  <a:gd name="T0" fmla="*/ 1588 w 8"/>
                  <a:gd name="T1" fmla="*/ 0 h 3"/>
                  <a:gd name="T2" fmla="*/ 0 w 8"/>
                  <a:gd name="T3" fmla="*/ 4763 h 3"/>
                  <a:gd name="T4" fmla="*/ 12700 w 8"/>
                  <a:gd name="T5" fmla="*/ 4763 h 3"/>
                  <a:gd name="T6" fmla="*/ 7938 w 8"/>
                  <a:gd name="T7" fmla="*/ 0 h 3"/>
                  <a:gd name="T8" fmla="*/ 1588 w 8"/>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
                    <a:moveTo>
                      <a:pt x="1" y="0"/>
                    </a:moveTo>
                    <a:lnTo>
                      <a:pt x="0" y="3"/>
                    </a:lnTo>
                    <a:lnTo>
                      <a:pt x="8" y="3"/>
                    </a:lnTo>
                    <a:lnTo>
                      <a:pt x="5"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1" name="Freeform 863"/>
              <p:cNvSpPr/>
              <p:nvPr/>
            </p:nvSpPr>
            <p:spPr bwMode="auto">
              <a:xfrm>
                <a:off x="3825875" y="3997333"/>
                <a:ext cx="7938" cy="7938"/>
              </a:xfrm>
              <a:custGeom>
                <a:avLst/>
                <a:gdLst>
                  <a:gd name="T0" fmla="*/ 0 w 5"/>
                  <a:gd name="T1" fmla="*/ 3175 h 5"/>
                  <a:gd name="T2" fmla="*/ 1588 w 5"/>
                  <a:gd name="T3" fmla="*/ 7938 h 5"/>
                  <a:gd name="T4" fmla="*/ 7938 w 5"/>
                  <a:gd name="T5" fmla="*/ 6350 h 5"/>
                  <a:gd name="T6" fmla="*/ 3175 w 5"/>
                  <a:gd name="T7" fmla="*/ 0 h 5"/>
                  <a:gd name="T8" fmla="*/ 0 w 5"/>
                  <a:gd name="T9" fmla="*/ 31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2"/>
                    </a:moveTo>
                    <a:lnTo>
                      <a:pt x="1" y="5"/>
                    </a:lnTo>
                    <a:lnTo>
                      <a:pt x="5" y="4"/>
                    </a:ln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2" name="Freeform 864"/>
              <p:cNvSpPr/>
              <p:nvPr/>
            </p:nvSpPr>
            <p:spPr bwMode="auto">
              <a:xfrm>
                <a:off x="3802061" y="4005271"/>
                <a:ext cx="7938" cy="9525"/>
              </a:xfrm>
              <a:custGeom>
                <a:avLst/>
                <a:gdLst>
                  <a:gd name="T0" fmla="*/ 0 w 5"/>
                  <a:gd name="T1" fmla="*/ 3175 h 6"/>
                  <a:gd name="T2" fmla="*/ 3175 w 5"/>
                  <a:gd name="T3" fmla="*/ 9525 h 6"/>
                  <a:gd name="T4" fmla="*/ 7938 w 5"/>
                  <a:gd name="T5" fmla="*/ 4763 h 6"/>
                  <a:gd name="T6" fmla="*/ 3175 w 5"/>
                  <a:gd name="T7" fmla="*/ 0 h 6"/>
                  <a:gd name="T8" fmla="*/ 0 w 5"/>
                  <a:gd name="T9" fmla="*/ 317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2"/>
                    </a:moveTo>
                    <a:lnTo>
                      <a:pt x="2" y="6"/>
                    </a:lnTo>
                    <a:lnTo>
                      <a:pt x="5" y="3"/>
                    </a:ln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3" name="Freeform 865"/>
              <p:cNvSpPr/>
              <p:nvPr/>
            </p:nvSpPr>
            <p:spPr bwMode="auto">
              <a:xfrm>
                <a:off x="6869111" y="3825883"/>
                <a:ext cx="6350" cy="12700"/>
              </a:xfrm>
              <a:custGeom>
                <a:avLst/>
                <a:gdLst>
                  <a:gd name="T0" fmla="*/ 4763 w 4"/>
                  <a:gd name="T1" fmla="*/ 7938 h 8"/>
                  <a:gd name="T2" fmla="*/ 0 w 4"/>
                  <a:gd name="T3" fmla="*/ 0 h 8"/>
                  <a:gd name="T4" fmla="*/ 6350 w 4"/>
                  <a:gd name="T5" fmla="*/ 12700 h 8"/>
                  <a:gd name="T6" fmla="*/ 4763 w 4"/>
                  <a:gd name="T7" fmla="*/ 793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8">
                    <a:moveTo>
                      <a:pt x="3" y="5"/>
                    </a:moveTo>
                    <a:lnTo>
                      <a:pt x="0" y="0"/>
                    </a:lnTo>
                    <a:lnTo>
                      <a:pt x="4" y="8"/>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4" name="Rectangle 866"/>
              <p:cNvSpPr>
                <a:spLocks noChangeArrowheads="1"/>
              </p:cNvSpPr>
              <p:nvPr/>
            </p:nvSpPr>
            <p:spPr bwMode="auto">
              <a:xfrm>
                <a:off x="6530973" y="2990857"/>
                <a:ext cx="6350"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chemeClr val="tx2"/>
                    </a:solidFill>
                    <a:latin typeface="Georgia" pitchFamily="18" charset="0"/>
                  </a:defRPr>
                </a:lvl1pPr>
                <a:lvl2pPr marL="742950" indent="-285750">
                  <a:defRPr sz="2600" b="1">
                    <a:solidFill>
                      <a:schemeClr val="tx2"/>
                    </a:solidFill>
                    <a:latin typeface="Georgia" pitchFamily="18" charset="0"/>
                  </a:defRPr>
                </a:lvl2pPr>
                <a:lvl3pPr marL="1143000" indent="-228600">
                  <a:defRPr sz="2600" b="1">
                    <a:solidFill>
                      <a:schemeClr val="tx2"/>
                    </a:solidFill>
                    <a:latin typeface="Georgia" pitchFamily="18" charset="0"/>
                  </a:defRPr>
                </a:lvl3pPr>
                <a:lvl4pPr marL="1600200" indent="-228600">
                  <a:defRPr sz="2600" b="1">
                    <a:solidFill>
                      <a:schemeClr val="tx2"/>
                    </a:solidFill>
                    <a:latin typeface="Georgia" pitchFamily="18" charset="0"/>
                  </a:defRPr>
                </a:lvl4pPr>
                <a:lvl5pPr marL="2057400" indent="-228600">
                  <a:defRPr sz="2600" b="1">
                    <a:solidFill>
                      <a:schemeClr val="tx2"/>
                    </a:solidFill>
                    <a:latin typeface="Georgia" pitchFamily="18" charset="0"/>
                  </a:defRPr>
                </a:lvl5pPr>
                <a:lvl6pPr marL="2514600" indent="-228600" eaLnBrk="0" fontAlgn="base" hangingPunct="0">
                  <a:lnSpc>
                    <a:spcPct val="90000"/>
                  </a:lnSpc>
                  <a:spcBef>
                    <a:spcPct val="0"/>
                  </a:spcBef>
                  <a:spcAft>
                    <a:spcPct val="0"/>
                  </a:spcAft>
                  <a:defRPr sz="2600" b="1">
                    <a:solidFill>
                      <a:schemeClr val="tx2"/>
                    </a:solidFill>
                    <a:latin typeface="Georgia" pitchFamily="18" charset="0"/>
                  </a:defRPr>
                </a:lvl6pPr>
                <a:lvl7pPr marL="2971800" indent="-228600" eaLnBrk="0" fontAlgn="base" hangingPunct="0">
                  <a:lnSpc>
                    <a:spcPct val="90000"/>
                  </a:lnSpc>
                  <a:spcBef>
                    <a:spcPct val="0"/>
                  </a:spcBef>
                  <a:spcAft>
                    <a:spcPct val="0"/>
                  </a:spcAft>
                  <a:defRPr sz="2600" b="1">
                    <a:solidFill>
                      <a:schemeClr val="tx2"/>
                    </a:solidFill>
                    <a:latin typeface="Georgia" pitchFamily="18" charset="0"/>
                  </a:defRPr>
                </a:lvl7pPr>
                <a:lvl8pPr marL="3429000" indent="-228600" eaLnBrk="0" fontAlgn="base" hangingPunct="0">
                  <a:lnSpc>
                    <a:spcPct val="90000"/>
                  </a:lnSpc>
                  <a:spcBef>
                    <a:spcPct val="0"/>
                  </a:spcBef>
                  <a:spcAft>
                    <a:spcPct val="0"/>
                  </a:spcAft>
                  <a:defRPr sz="2600" b="1">
                    <a:solidFill>
                      <a:schemeClr val="tx2"/>
                    </a:solidFill>
                    <a:latin typeface="Georgia" pitchFamily="18" charset="0"/>
                  </a:defRPr>
                </a:lvl8pPr>
                <a:lvl9pPr marL="3886200" indent="-228600" eaLnBrk="0" fontAlgn="base" hangingPunct="0">
                  <a:lnSpc>
                    <a:spcPct val="90000"/>
                  </a:lnSpc>
                  <a:spcBef>
                    <a:spcPct val="0"/>
                  </a:spcBef>
                  <a:spcAft>
                    <a:spcPct val="0"/>
                  </a:spcAft>
                  <a:defRPr sz="2600" b="1">
                    <a:solidFill>
                      <a:schemeClr val="tx2"/>
                    </a:solidFill>
                    <a:latin typeface="Georgia" pitchFamily="18" charset="0"/>
                  </a:defRPr>
                </a:lvl9pPr>
              </a:lstStyle>
              <a:p>
                <a:pPr algn="l" defTabSz="342884">
                  <a:lnSpc>
                    <a:spcPct val="90000"/>
                  </a:lnSpc>
                  <a:defRPr/>
                </a:pPr>
                <a:endParaRPr lang="en-US" altLang="en-US">
                  <a:solidFill>
                    <a:srgbClr val="0039A6"/>
                  </a:solidFill>
                  <a:cs typeface="+mn-cs"/>
                </a:endParaRPr>
              </a:p>
            </p:txBody>
          </p:sp>
          <p:sp>
            <p:nvSpPr>
              <p:cNvPr id="1955" name="Freeform 867"/>
              <p:cNvSpPr/>
              <p:nvPr/>
            </p:nvSpPr>
            <p:spPr bwMode="auto">
              <a:xfrm>
                <a:off x="273052" y="3756033"/>
                <a:ext cx="9525" cy="11113"/>
              </a:xfrm>
              <a:custGeom>
                <a:avLst/>
                <a:gdLst>
                  <a:gd name="T0" fmla="*/ 0 w 6"/>
                  <a:gd name="T1" fmla="*/ 4763 h 7"/>
                  <a:gd name="T2" fmla="*/ 6350 w 6"/>
                  <a:gd name="T3" fmla="*/ 11113 h 7"/>
                  <a:gd name="T4" fmla="*/ 9525 w 6"/>
                  <a:gd name="T5" fmla="*/ 4763 h 7"/>
                  <a:gd name="T6" fmla="*/ 3175 w 6"/>
                  <a:gd name="T7" fmla="*/ 0 h 7"/>
                  <a:gd name="T8" fmla="*/ 0 w 6"/>
                  <a:gd name="T9" fmla="*/ 476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0" y="3"/>
                    </a:moveTo>
                    <a:lnTo>
                      <a:pt x="4" y="7"/>
                    </a:lnTo>
                    <a:lnTo>
                      <a:pt x="6" y="3"/>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6" name="Freeform 868"/>
              <p:cNvSpPr/>
              <p:nvPr/>
            </p:nvSpPr>
            <p:spPr bwMode="auto">
              <a:xfrm>
                <a:off x="2801938" y="5922975"/>
                <a:ext cx="20638" cy="7938"/>
              </a:xfrm>
              <a:custGeom>
                <a:avLst/>
                <a:gdLst>
                  <a:gd name="T0" fmla="*/ 12700 w 13"/>
                  <a:gd name="T1" fmla="*/ 1588 h 5"/>
                  <a:gd name="T2" fmla="*/ 0 w 13"/>
                  <a:gd name="T3" fmla="*/ 4763 h 5"/>
                  <a:gd name="T4" fmla="*/ 0 w 13"/>
                  <a:gd name="T5" fmla="*/ 7938 h 5"/>
                  <a:gd name="T6" fmla="*/ 20638 w 13"/>
                  <a:gd name="T7" fmla="*/ 6350 h 5"/>
                  <a:gd name="T8" fmla="*/ 20638 w 13"/>
                  <a:gd name="T9" fmla="*/ 1588 h 5"/>
                  <a:gd name="T10" fmla="*/ 15875 w 13"/>
                  <a:gd name="T11" fmla="*/ 0 h 5"/>
                  <a:gd name="T12" fmla="*/ 12700 w 13"/>
                  <a:gd name="T13" fmla="*/ 1588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5">
                    <a:moveTo>
                      <a:pt x="8" y="1"/>
                    </a:moveTo>
                    <a:lnTo>
                      <a:pt x="0" y="3"/>
                    </a:lnTo>
                    <a:lnTo>
                      <a:pt x="0" y="5"/>
                    </a:lnTo>
                    <a:lnTo>
                      <a:pt x="13" y="4"/>
                    </a:lnTo>
                    <a:lnTo>
                      <a:pt x="13" y="1"/>
                    </a:lnTo>
                    <a:lnTo>
                      <a:pt x="10" y="0"/>
                    </a:lnTo>
                    <a:lnTo>
                      <a:pt x="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7" name="Freeform 869"/>
              <p:cNvSpPr/>
              <p:nvPr/>
            </p:nvSpPr>
            <p:spPr bwMode="auto">
              <a:xfrm>
                <a:off x="2895600" y="5805499"/>
                <a:ext cx="38100" cy="30163"/>
              </a:xfrm>
              <a:custGeom>
                <a:avLst/>
                <a:gdLst>
                  <a:gd name="T0" fmla="*/ 12700 w 24"/>
                  <a:gd name="T1" fmla="*/ 6350 h 19"/>
                  <a:gd name="T2" fmla="*/ 12700 w 24"/>
                  <a:gd name="T3" fmla="*/ 15875 h 19"/>
                  <a:gd name="T4" fmla="*/ 4763 w 24"/>
                  <a:gd name="T5" fmla="*/ 20638 h 19"/>
                  <a:gd name="T6" fmla="*/ 0 w 24"/>
                  <a:gd name="T7" fmla="*/ 26988 h 19"/>
                  <a:gd name="T8" fmla="*/ 11113 w 24"/>
                  <a:gd name="T9" fmla="*/ 30163 h 19"/>
                  <a:gd name="T10" fmla="*/ 22225 w 24"/>
                  <a:gd name="T11" fmla="*/ 17463 h 19"/>
                  <a:gd name="T12" fmla="*/ 38100 w 24"/>
                  <a:gd name="T13" fmla="*/ 12700 h 19"/>
                  <a:gd name="T14" fmla="*/ 36513 w 24"/>
                  <a:gd name="T15" fmla="*/ 0 h 19"/>
                  <a:gd name="T16" fmla="*/ 12700 w 24"/>
                  <a:gd name="T17" fmla="*/ 635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9">
                    <a:moveTo>
                      <a:pt x="8" y="4"/>
                    </a:moveTo>
                    <a:lnTo>
                      <a:pt x="8" y="10"/>
                    </a:lnTo>
                    <a:lnTo>
                      <a:pt x="3" y="13"/>
                    </a:lnTo>
                    <a:lnTo>
                      <a:pt x="0" y="17"/>
                    </a:lnTo>
                    <a:lnTo>
                      <a:pt x="7" y="19"/>
                    </a:lnTo>
                    <a:lnTo>
                      <a:pt x="14" y="11"/>
                    </a:lnTo>
                    <a:lnTo>
                      <a:pt x="24" y="8"/>
                    </a:lnTo>
                    <a:lnTo>
                      <a:pt x="23" y="0"/>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8" name="Freeform 870"/>
              <p:cNvSpPr/>
              <p:nvPr/>
            </p:nvSpPr>
            <p:spPr bwMode="auto">
              <a:xfrm>
                <a:off x="2928938" y="5811849"/>
                <a:ext cx="36513" cy="28575"/>
              </a:xfrm>
              <a:custGeom>
                <a:avLst/>
                <a:gdLst>
                  <a:gd name="T0" fmla="*/ 19050 w 23"/>
                  <a:gd name="T1" fmla="*/ 0 h 18"/>
                  <a:gd name="T2" fmla="*/ 19050 w 23"/>
                  <a:gd name="T3" fmla="*/ 6350 h 18"/>
                  <a:gd name="T4" fmla="*/ 7938 w 23"/>
                  <a:gd name="T5" fmla="*/ 9525 h 18"/>
                  <a:gd name="T6" fmla="*/ 0 w 23"/>
                  <a:gd name="T7" fmla="*/ 22225 h 18"/>
                  <a:gd name="T8" fmla="*/ 6350 w 23"/>
                  <a:gd name="T9" fmla="*/ 28575 h 18"/>
                  <a:gd name="T10" fmla="*/ 20638 w 23"/>
                  <a:gd name="T11" fmla="*/ 20638 h 18"/>
                  <a:gd name="T12" fmla="*/ 22225 w 23"/>
                  <a:gd name="T13" fmla="*/ 11113 h 18"/>
                  <a:gd name="T14" fmla="*/ 36513 w 23"/>
                  <a:gd name="T15" fmla="*/ 7938 h 18"/>
                  <a:gd name="T16" fmla="*/ 28575 w 23"/>
                  <a:gd name="T17" fmla="*/ 0 h 18"/>
                  <a:gd name="T18" fmla="*/ 19050 w 2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8">
                    <a:moveTo>
                      <a:pt x="12" y="0"/>
                    </a:moveTo>
                    <a:lnTo>
                      <a:pt x="12" y="4"/>
                    </a:lnTo>
                    <a:lnTo>
                      <a:pt x="5" y="6"/>
                    </a:lnTo>
                    <a:lnTo>
                      <a:pt x="0" y="14"/>
                    </a:lnTo>
                    <a:lnTo>
                      <a:pt x="4" y="18"/>
                    </a:lnTo>
                    <a:lnTo>
                      <a:pt x="13" y="13"/>
                    </a:lnTo>
                    <a:lnTo>
                      <a:pt x="14" y="7"/>
                    </a:lnTo>
                    <a:lnTo>
                      <a:pt x="23" y="5"/>
                    </a:lnTo>
                    <a:lnTo>
                      <a:pt x="18"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59" name="Freeform 871"/>
              <p:cNvSpPr/>
              <p:nvPr/>
            </p:nvSpPr>
            <p:spPr bwMode="auto">
              <a:xfrm>
                <a:off x="2543175" y="5724537"/>
                <a:ext cx="15875" cy="34925"/>
              </a:xfrm>
              <a:custGeom>
                <a:avLst/>
                <a:gdLst>
                  <a:gd name="T0" fmla="*/ 15875 w 10"/>
                  <a:gd name="T1" fmla="*/ 34925 h 22"/>
                  <a:gd name="T2" fmla="*/ 11113 w 10"/>
                  <a:gd name="T3" fmla="*/ 23813 h 22"/>
                  <a:gd name="T4" fmla="*/ 14288 w 10"/>
                  <a:gd name="T5" fmla="*/ 12700 h 22"/>
                  <a:gd name="T6" fmla="*/ 11113 w 10"/>
                  <a:gd name="T7" fmla="*/ 0 h 22"/>
                  <a:gd name="T8" fmla="*/ 7938 w 10"/>
                  <a:gd name="T9" fmla="*/ 0 h 22"/>
                  <a:gd name="T10" fmla="*/ 6350 w 10"/>
                  <a:gd name="T11" fmla="*/ 9525 h 22"/>
                  <a:gd name="T12" fmla="*/ 0 w 10"/>
                  <a:gd name="T13" fmla="*/ 14288 h 22"/>
                  <a:gd name="T14" fmla="*/ 1588 w 10"/>
                  <a:gd name="T15" fmla="*/ 20638 h 22"/>
                  <a:gd name="T16" fmla="*/ 9525 w 10"/>
                  <a:gd name="T17" fmla="*/ 30163 h 22"/>
                  <a:gd name="T18" fmla="*/ 15875 w 10"/>
                  <a:gd name="T19" fmla="*/ 34925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22">
                    <a:moveTo>
                      <a:pt x="10" y="22"/>
                    </a:moveTo>
                    <a:lnTo>
                      <a:pt x="7" y="15"/>
                    </a:lnTo>
                    <a:lnTo>
                      <a:pt x="9" y="8"/>
                    </a:lnTo>
                    <a:lnTo>
                      <a:pt x="7" y="0"/>
                    </a:lnTo>
                    <a:lnTo>
                      <a:pt x="5" y="0"/>
                    </a:lnTo>
                    <a:lnTo>
                      <a:pt x="4" y="6"/>
                    </a:lnTo>
                    <a:lnTo>
                      <a:pt x="0" y="9"/>
                    </a:lnTo>
                    <a:lnTo>
                      <a:pt x="1" y="13"/>
                    </a:lnTo>
                    <a:lnTo>
                      <a:pt x="6" y="19"/>
                    </a:lnTo>
                    <a:lnTo>
                      <a:pt x="1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0" name="Freeform 872"/>
              <p:cNvSpPr/>
              <p:nvPr/>
            </p:nvSpPr>
            <p:spPr bwMode="auto">
              <a:xfrm>
                <a:off x="2538413" y="5764225"/>
                <a:ext cx="14288" cy="9525"/>
              </a:xfrm>
              <a:custGeom>
                <a:avLst/>
                <a:gdLst>
                  <a:gd name="T0" fmla="*/ 6350 w 9"/>
                  <a:gd name="T1" fmla="*/ 9525 h 6"/>
                  <a:gd name="T2" fmla="*/ 14288 w 9"/>
                  <a:gd name="T3" fmla="*/ 4763 h 6"/>
                  <a:gd name="T4" fmla="*/ 12700 w 9"/>
                  <a:gd name="T5" fmla="*/ 0 h 6"/>
                  <a:gd name="T6" fmla="*/ 4763 w 9"/>
                  <a:gd name="T7" fmla="*/ 3175 h 6"/>
                  <a:gd name="T8" fmla="*/ 0 w 9"/>
                  <a:gd name="T9" fmla="*/ 6350 h 6"/>
                  <a:gd name="T10" fmla="*/ 6350 w 9"/>
                  <a:gd name="T11" fmla="*/ 952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4" y="6"/>
                    </a:moveTo>
                    <a:lnTo>
                      <a:pt x="9" y="3"/>
                    </a:lnTo>
                    <a:lnTo>
                      <a:pt x="8" y="0"/>
                    </a:lnTo>
                    <a:lnTo>
                      <a:pt x="3" y="2"/>
                    </a:lnTo>
                    <a:lnTo>
                      <a:pt x="0" y="4"/>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1" name="Freeform 873"/>
              <p:cNvSpPr/>
              <p:nvPr/>
            </p:nvSpPr>
            <p:spPr bwMode="auto">
              <a:xfrm>
                <a:off x="2551113" y="5694374"/>
                <a:ext cx="3174" cy="11113"/>
              </a:xfrm>
              <a:custGeom>
                <a:avLst/>
                <a:gdLst>
                  <a:gd name="T0" fmla="*/ 0 w 2"/>
                  <a:gd name="T1" fmla="*/ 9525 h 7"/>
                  <a:gd name="T2" fmla="*/ 0 w 2"/>
                  <a:gd name="T3" fmla="*/ 0 h 7"/>
                  <a:gd name="T4" fmla="*/ 3175 w 2"/>
                  <a:gd name="T5" fmla="*/ 6350 h 7"/>
                  <a:gd name="T6" fmla="*/ 3175 w 2"/>
                  <a:gd name="T7" fmla="*/ 11113 h 7"/>
                  <a:gd name="T8" fmla="*/ 0 w 2"/>
                  <a:gd name="T9" fmla="*/ 952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6"/>
                    </a:moveTo>
                    <a:lnTo>
                      <a:pt x="0" y="0"/>
                    </a:lnTo>
                    <a:lnTo>
                      <a:pt x="2" y="4"/>
                    </a:lnTo>
                    <a:lnTo>
                      <a:pt x="2" y="7"/>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2" name="Freeform 874"/>
              <p:cNvSpPr/>
              <p:nvPr/>
            </p:nvSpPr>
            <p:spPr bwMode="auto">
              <a:xfrm>
                <a:off x="2536825" y="5700724"/>
                <a:ext cx="7938" cy="9525"/>
              </a:xfrm>
              <a:custGeom>
                <a:avLst/>
                <a:gdLst>
                  <a:gd name="T0" fmla="*/ 0 w 5"/>
                  <a:gd name="T1" fmla="*/ 3175 h 6"/>
                  <a:gd name="T2" fmla="*/ 4763 w 5"/>
                  <a:gd name="T3" fmla="*/ 0 h 6"/>
                  <a:gd name="T4" fmla="*/ 7938 w 5"/>
                  <a:gd name="T5" fmla="*/ 3175 h 6"/>
                  <a:gd name="T6" fmla="*/ 4763 w 5"/>
                  <a:gd name="T7" fmla="*/ 9525 h 6"/>
                  <a:gd name="T8" fmla="*/ 0 w 5"/>
                  <a:gd name="T9" fmla="*/ 317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2"/>
                    </a:moveTo>
                    <a:lnTo>
                      <a:pt x="3" y="0"/>
                    </a:lnTo>
                    <a:lnTo>
                      <a:pt x="5" y="2"/>
                    </a:lnTo>
                    <a:lnTo>
                      <a:pt x="3"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3" name="Freeform 875"/>
              <p:cNvSpPr/>
              <p:nvPr/>
            </p:nvSpPr>
            <p:spPr bwMode="auto">
              <a:xfrm>
                <a:off x="2532063" y="5742000"/>
                <a:ext cx="11113" cy="12700"/>
              </a:xfrm>
              <a:custGeom>
                <a:avLst/>
                <a:gdLst>
                  <a:gd name="T0" fmla="*/ 4763 w 7"/>
                  <a:gd name="T1" fmla="*/ 0 h 8"/>
                  <a:gd name="T2" fmla="*/ 11113 w 7"/>
                  <a:gd name="T3" fmla="*/ 9525 h 8"/>
                  <a:gd name="T4" fmla="*/ 4763 w 7"/>
                  <a:gd name="T5" fmla="*/ 12700 h 8"/>
                  <a:gd name="T6" fmla="*/ 0 w 7"/>
                  <a:gd name="T7" fmla="*/ 11113 h 8"/>
                  <a:gd name="T8" fmla="*/ 4763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lnTo>
                      <a:pt x="7" y="6"/>
                    </a:lnTo>
                    <a:lnTo>
                      <a:pt x="3" y="8"/>
                    </a:lnTo>
                    <a:lnTo>
                      <a:pt x="0"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4" name="Freeform 876"/>
              <p:cNvSpPr/>
              <p:nvPr/>
            </p:nvSpPr>
            <p:spPr bwMode="auto">
              <a:xfrm>
                <a:off x="2536825" y="4818073"/>
                <a:ext cx="201613" cy="1073152"/>
              </a:xfrm>
              <a:custGeom>
                <a:avLst/>
                <a:gdLst>
                  <a:gd name="T0" fmla="*/ 276210 w 100"/>
                  <a:gd name="T1" fmla="*/ 2148329 h 529"/>
                  <a:gd name="T2" fmla="*/ 239919 w 100"/>
                  <a:gd name="T3" fmla="*/ 2190930 h 529"/>
                  <a:gd name="T4" fmla="*/ 179436 w 100"/>
                  <a:gd name="T5" fmla="*/ 2239617 h 529"/>
                  <a:gd name="T6" fmla="*/ 195565 w 100"/>
                  <a:gd name="T7" fmla="*/ 2205131 h 529"/>
                  <a:gd name="T8" fmla="*/ 171371 w 100"/>
                  <a:gd name="T9" fmla="*/ 2148329 h 529"/>
                  <a:gd name="T10" fmla="*/ 96774 w 100"/>
                  <a:gd name="T11" fmla="*/ 2180787 h 529"/>
                  <a:gd name="T12" fmla="*/ 141129 w 100"/>
                  <a:gd name="T13" fmla="*/ 2119928 h 529"/>
                  <a:gd name="T14" fmla="*/ 106855 w 100"/>
                  <a:gd name="T15" fmla="*/ 2111813 h 529"/>
                  <a:gd name="T16" fmla="*/ 64516 w 100"/>
                  <a:gd name="T17" fmla="*/ 2042839 h 529"/>
                  <a:gd name="T18" fmla="*/ 48387 w 100"/>
                  <a:gd name="T19" fmla="*/ 2002267 h 529"/>
                  <a:gd name="T20" fmla="*/ 56452 w 100"/>
                  <a:gd name="T21" fmla="*/ 1902863 h 529"/>
                  <a:gd name="T22" fmla="*/ 60484 w 100"/>
                  <a:gd name="T23" fmla="*/ 1844033 h 529"/>
                  <a:gd name="T24" fmla="*/ 94758 w 100"/>
                  <a:gd name="T25" fmla="*/ 1827804 h 529"/>
                  <a:gd name="T26" fmla="*/ 48387 w 100"/>
                  <a:gd name="T27" fmla="*/ 1827804 h 529"/>
                  <a:gd name="T28" fmla="*/ 64516 w 100"/>
                  <a:gd name="T29" fmla="*/ 1785202 h 529"/>
                  <a:gd name="T30" fmla="*/ 28226 w 100"/>
                  <a:gd name="T31" fmla="*/ 1754773 h 529"/>
                  <a:gd name="T32" fmla="*/ 26210 w 100"/>
                  <a:gd name="T33" fmla="*/ 1732458 h 529"/>
                  <a:gd name="T34" fmla="*/ 60484 w 100"/>
                  <a:gd name="T35" fmla="*/ 1738544 h 529"/>
                  <a:gd name="T36" fmla="*/ 94758 w 100"/>
                  <a:gd name="T37" fmla="*/ 1722314 h 529"/>
                  <a:gd name="T38" fmla="*/ 120968 w 100"/>
                  <a:gd name="T39" fmla="*/ 1677684 h 529"/>
                  <a:gd name="T40" fmla="*/ 141129 w 100"/>
                  <a:gd name="T41" fmla="*/ 1616825 h 529"/>
                  <a:gd name="T42" fmla="*/ 135081 w 100"/>
                  <a:gd name="T43" fmla="*/ 1537708 h 529"/>
                  <a:gd name="T44" fmla="*/ 141129 w 100"/>
                  <a:gd name="T45" fmla="*/ 1434248 h 529"/>
                  <a:gd name="T46" fmla="*/ 104839 w 100"/>
                  <a:gd name="T47" fmla="*/ 1428162 h 529"/>
                  <a:gd name="T48" fmla="*/ 92742 w 100"/>
                  <a:gd name="T49" fmla="*/ 1298329 h 529"/>
                  <a:gd name="T50" fmla="*/ 94758 w 100"/>
                  <a:gd name="T51" fmla="*/ 1168496 h 529"/>
                  <a:gd name="T52" fmla="*/ 116936 w 100"/>
                  <a:gd name="T53" fmla="*/ 1063007 h 529"/>
                  <a:gd name="T54" fmla="*/ 167339 w 100"/>
                  <a:gd name="T55" fmla="*/ 957518 h 529"/>
                  <a:gd name="T56" fmla="*/ 207661 w 100"/>
                  <a:gd name="T57" fmla="*/ 776969 h 529"/>
                  <a:gd name="T58" fmla="*/ 211694 w 100"/>
                  <a:gd name="T59" fmla="*/ 630907 h 529"/>
                  <a:gd name="T60" fmla="*/ 250000 w 100"/>
                  <a:gd name="T61" fmla="*/ 419928 h 529"/>
                  <a:gd name="T62" fmla="*/ 274194 w 100"/>
                  <a:gd name="T63" fmla="*/ 142005 h 529"/>
                  <a:gd name="T64" fmla="*/ 302420 w 100"/>
                  <a:gd name="T65" fmla="*/ 0 h 529"/>
                  <a:gd name="T66" fmla="*/ 350807 w 100"/>
                  <a:gd name="T67" fmla="*/ 150119 h 529"/>
                  <a:gd name="T68" fmla="*/ 411291 w 100"/>
                  <a:gd name="T69" fmla="*/ 320525 h 529"/>
                  <a:gd name="T70" fmla="*/ 350807 w 100"/>
                  <a:gd name="T71" fmla="*/ 381384 h 529"/>
                  <a:gd name="T72" fmla="*/ 316532 w 100"/>
                  <a:gd name="T73" fmla="*/ 559904 h 529"/>
                  <a:gd name="T74" fmla="*/ 256049 w 100"/>
                  <a:gd name="T75" fmla="*/ 774940 h 529"/>
                  <a:gd name="T76" fmla="*/ 243952 w 100"/>
                  <a:gd name="T77" fmla="*/ 1000119 h 529"/>
                  <a:gd name="T78" fmla="*/ 227823 w 100"/>
                  <a:gd name="T79" fmla="*/ 1215155 h 529"/>
                  <a:gd name="T80" fmla="*/ 181452 w 100"/>
                  <a:gd name="T81" fmla="*/ 1464677 h 529"/>
                  <a:gd name="T82" fmla="*/ 197581 w 100"/>
                  <a:gd name="T83" fmla="*/ 1620883 h 529"/>
                  <a:gd name="T84" fmla="*/ 189516 w 100"/>
                  <a:gd name="T85" fmla="*/ 1667541 h 529"/>
                  <a:gd name="T86" fmla="*/ 179436 w 100"/>
                  <a:gd name="T87" fmla="*/ 1801431 h 529"/>
                  <a:gd name="T88" fmla="*/ 96774 w 100"/>
                  <a:gd name="T89" fmla="*/ 1923150 h 529"/>
                  <a:gd name="T90" fmla="*/ 133065 w 100"/>
                  <a:gd name="T91" fmla="*/ 2022553 h 529"/>
                  <a:gd name="T92" fmla="*/ 181452 w 100"/>
                  <a:gd name="T93" fmla="*/ 2107756 h 5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0" h="529">
                    <a:moveTo>
                      <a:pt x="73" y="502"/>
                    </a:moveTo>
                    <a:cubicBezTo>
                      <a:pt x="71" y="506"/>
                      <a:pt x="71" y="506"/>
                      <a:pt x="71" y="506"/>
                    </a:cubicBezTo>
                    <a:cubicBezTo>
                      <a:pt x="67" y="508"/>
                      <a:pt x="67" y="508"/>
                      <a:pt x="67" y="508"/>
                    </a:cubicBezTo>
                    <a:cubicBezTo>
                      <a:pt x="61" y="508"/>
                      <a:pt x="61" y="508"/>
                      <a:pt x="61" y="508"/>
                    </a:cubicBezTo>
                    <a:cubicBezTo>
                      <a:pt x="55" y="512"/>
                      <a:pt x="55" y="512"/>
                      <a:pt x="55" y="512"/>
                    </a:cubicBezTo>
                    <a:cubicBezTo>
                      <a:pt x="58" y="517"/>
                      <a:pt x="58" y="517"/>
                      <a:pt x="58" y="517"/>
                    </a:cubicBezTo>
                    <a:cubicBezTo>
                      <a:pt x="54" y="522"/>
                      <a:pt x="54" y="522"/>
                      <a:pt x="54" y="522"/>
                    </a:cubicBezTo>
                    <a:cubicBezTo>
                      <a:pt x="54" y="529"/>
                      <a:pt x="54" y="529"/>
                      <a:pt x="54" y="529"/>
                    </a:cubicBezTo>
                    <a:cubicBezTo>
                      <a:pt x="43" y="529"/>
                      <a:pt x="43" y="529"/>
                      <a:pt x="43" y="529"/>
                    </a:cubicBezTo>
                    <a:cubicBezTo>
                      <a:pt x="38" y="525"/>
                      <a:pt x="38" y="525"/>
                      <a:pt x="38" y="525"/>
                    </a:cubicBezTo>
                    <a:cubicBezTo>
                      <a:pt x="38" y="522"/>
                      <a:pt x="38" y="522"/>
                      <a:pt x="38" y="522"/>
                    </a:cubicBezTo>
                    <a:cubicBezTo>
                      <a:pt x="47" y="521"/>
                      <a:pt x="47" y="521"/>
                      <a:pt x="47" y="521"/>
                    </a:cubicBezTo>
                    <a:cubicBezTo>
                      <a:pt x="50" y="518"/>
                      <a:pt x="50" y="518"/>
                      <a:pt x="50" y="518"/>
                    </a:cubicBezTo>
                    <a:cubicBezTo>
                      <a:pt x="49" y="512"/>
                      <a:pt x="49" y="512"/>
                      <a:pt x="49" y="512"/>
                    </a:cubicBezTo>
                    <a:cubicBezTo>
                      <a:pt x="42" y="508"/>
                      <a:pt x="42" y="508"/>
                      <a:pt x="42" y="508"/>
                    </a:cubicBezTo>
                    <a:cubicBezTo>
                      <a:pt x="34" y="508"/>
                      <a:pt x="34" y="508"/>
                      <a:pt x="34" y="508"/>
                    </a:cubicBezTo>
                    <a:cubicBezTo>
                      <a:pt x="28" y="514"/>
                      <a:pt x="28" y="514"/>
                      <a:pt x="28" y="514"/>
                    </a:cubicBezTo>
                    <a:cubicBezTo>
                      <a:pt x="24" y="515"/>
                      <a:pt x="24" y="515"/>
                      <a:pt x="24" y="515"/>
                    </a:cubicBezTo>
                    <a:cubicBezTo>
                      <a:pt x="23" y="504"/>
                      <a:pt x="23" y="504"/>
                      <a:pt x="23" y="504"/>
                    </a:cubicBezTo>
                    <a:cubicBezTo>
                      <a:pt x="28" y="503"/>
                      <a:pt x="28" y="503"/>
                      <a:pt x="28" y="503"/>
                    </a:cubicBezTo>
                    <a:cubicBezTo>
                      <a:pt x="34" y="501"/>
                      <a:pt x="34" y="501"/>
                      <a:pt x="34" y="501"/>
                    </a:cubicBezTo>
                    <a:cubicBezTo>
                      <a:pt x="32" y="497"/>
                      <a:pt x="32" y="497"/>
                      <a:pt x="32" y="497"/>
                    </a:cubicBezTo>
                    <a:cubicBezTo>
                      <a:pt x="29" y="496"/>
                      <a:pt x="29" y="496"/>
                      <a:pt x="29" y="496"/>
                    </a:cubicBezTo>
                    <a:cubicBezTo>
                      <a:pt x="26" y="499"/>
                      <a:pt x="26" y="499"/>
                      <a:pt x="26" y="499"/>
                    </a:cubicBezTo>
                    <a:cubicBezTo>
                      <a:pt x="21" y="497"/>
                      <a:pt x="21" y="497"/>
                      <a:pt x="21" y="497"/>
                    </a:cubicBezTo>
                    <a:cubicBezTo>
                      <a:pt x="21" y="488"/>
                      <a:pt x="21" y="488"/>
                      <a:pt x="21" y="488"/>
                    </a:cubicBezTo>
                    <a:cubicBezTo>
                      <a:pt x="16" y="483"/>
                      <a:pt x="16" y="483"/>
                      <a:pt x="16" y="483"/>
                    </a:cubicBezTo>
                    <a:cubicBezTo>
                      <a:pt x="20" y="480"/>
                      <a:pt x="20" y="480"/>
                      <a:pt x="20" y="480"/>
                    </a:cubicBezTo>
                    <a:cubicBezTo>
                      <a:pt x="18" y="475"/>
                      <a:pt x="18" y="475"/>
                      <a:pt x="18" y="475"/>
                    </a:cubicBezTo>
                    <a:cubicBezTo>
                      <a:pt x="12" y="473"/>
                      <a:pt x="12" y="473"/>
                      <a:pt x="12" y="473"/>
                    </a:cubicBezTo>
                    <a:cubicBezTo>
                      <a:pt x="15" y="469"/>
                      <a:pt x="15" y="469"/>
                      <a:pt x="15" y="469"/>
                    </a:cubicBezTo>
                    <a:cubicBezTo>
                      <a:pt x="13" y="458"/>
                      <a:pt x="13" y="458"/>
                      <a:pt x="13" y="458"/>
                    </a:cubicBezTo>
                    <a:cubicBezTo>
                      <a:pt x="13" y="449"/>
                      <a:pt x="13" y="449"/>
                      <a:pt x="13" y="449"/>
                    </a:cubicBezTo>
                    <a:cubicBezTo>
                      <a:pt x="15" y="443"/>
                      <a:pt x="15" y="443"/>
                      <a:pt x="15" y="443"/>
                    </a:cubicBezTo>
                    <a:cubicBezTo>
                      <a:pt x="12" y="437"/>
                      <a:pt x="12" y="437"/>
                      <a:pt x="12" y="437"/>
                    </a:cubicBezTo>
                    <a:cubicBezTo>
                      <a:pt x="12" y="437"/>
                      <a:pt x="13" y="435"/>
                      <a:pt x="15" y="435"/>
                    </a:cubicBezTo>
                    <a:cubicBezTo>
                      <a:pt x="16" y="436"/>
                      <a:pt x="19" y="439"/>
                      <a:pt x="19" y="439"/>
                    </a:cubicBezTo>
                    <a:cubicBezTo>
                      <a:pt x="23" y="438"/>
                      <a:pt x="23" y="438"/>
                      <a:pt x="23" y="438"/>
                    </a:cubicBezTo>
                    <a:cubicBezTo>
                      <a:pt x="23" y="432"/>
                      <a:pt x="23" y="432"/>
                      <a:pt x="23" y="432"/>
                    </a:cubicBezTo>
                    <a:cubicBezTo>
                      <a:pt x="20" y="428"/>
                      <a:pt x="20" y="428"/>
                      <a:pt x="20" y="428"/>
                    </a:cubicBezTo>
                    <a:cubicBezTo>
                      <a:pt x="16" y="431"/>
                      <a:pt x="16" y="431"/>
                      <a:pt x="16" y="431"/>
                    </a:cubicBezTo>
                    <a:cubicBezTo>
                      <a:pt x="12" y="432"/>
                      <a:pt x="12" y="432"/>
                      <a:pt x="12" y="432"/>
                    </a:cubicBezTo>
                    <a:cubicBezTo>
                      <a:pt x="10" y="430"/>
                      <a:pt x="10" y="430"/>
                      <a:pt x="10" y="430"/>
                    </a:cubicBezTo>
                    <a:cubicBezTo>
                      <a:pt x="12" y="427"/>
                      <a:pt x="12" y="427"/>
                      <a:pt x="12" y="427"/>
                    </a:cubicBezTo>
                    <a:cubicBezTo>
                      <a:pt x="16" y="422"/>
                      <a:pt x="16" y="422"/>
                      <a:pt x="16" y="422"/>
                    </a:cubicBezTo>
                    <a:cubicBezTo>
                      <a:pt x="15" y="418"/>
                      <a:pt x="15" y="418"/>
                      <a:pt x="15" y="418"/>
                    </a:cubicBezTo>
                    <a:cubicBezTo>
                      <a:pt x="9" y="417"/>
                      <a:pt x="9" y="417"/>
                      <a:pt x="9" y="417"/>
                    </a:cubicBezTo>
                    <a:cubicBezTo>
                      <a:pt x="7" y="415"/>
                      <a:pt x="7" y="415"/>
                      <a:pt x="7" y="415"/>
                    </a:cubicBezTo>
                    <a:cubicBezTo>
                      <a:pt x="0" y="416"/>
                      <a:pt x="0" y="416"/>
                      <a:pt x="0" y="416"/>
                    </a:cubicBezTo>
                    <a:cubicBezTo>
                      <a:pt x="0" y="414"/>
                      <a:pt x="0" y="414"/>
                      <a:pt x="0" y="414"/>
                    </a:cubicBezTo>
                    <a:cubicBezTo>
                      <a:pt x="6" y="409"/>
                      <a:pt x="6" y="409"/>
                      <a:pt x="6" y="409"/>
                    </a:cubicBezTo>
                    <a:cubicBezTo>
                      <a:pt x="7" y="402"/>
                      <a:pt x="7" y="402"/>
                      <a:pt x="7" y="402"/>
                    </a:cubicBezTo>
                    <a:cubicBezTo>
                      <a:pt x="15" y="404"/>
                      <a:pt x="15" y="404"/>
                      <a:pt x="15" y="404"/>
                    </a:cubicBezTo>
                    <a:cubicBezTo>
                      <a:pt x="15" y="411"/>
                      <a:pt x="15" y="411"/>
                      <a:pt x="15" y="411"/>
                    </a:cubicBezTo>
                    <a:cubicBezTo>
                      <a:pt x="16" y="414"/>
                      <a:pt x="16" y="414"/>
                      <a:pt x="16" y="414"/>
                    </a:cubicBezTo>
                    <a:cubicBezTo>
                      <a:pt x="20" y="414"/>
                      <a:pt x="20" y="414"/>
                      <a:pt x="20" y="414"/>
                    </a:cubicBezTo>
                    <a:cubicBezTo>
                      <a:pt x="23" y="407"/>
                      <a:pt x="23" y="407"/>
                      <a:pt x="23" y="407"/>
                    </a:cubicBezTo>
                    <a:cubicBezTo>
                      <a:pt x="23" y="400"/>
                      <a:pt x="23" y="400"/>
                      <a:pt x="23" y="400"/>
                    </a:cubicBezTo>
                    <a:cubicBezTo>
                      <a:pt x="25" y="397"/>
                      <a:pt x="25" y="397"/>
                      <a:pt x="25" y="397"/>
                    </a:cubicBezTo>
                    <a:cubicBezTo>
                      <a:pt x="29" y="396"/>
                      <a:pt x="29" y="396"/>
                      <a:pt x="29" y="396"/>
                    </a:cubicBezTo>
                    <a:cubicBezTo>
                      <a:pt x="29" y="389"/>
                      <a:pt x="29" y="389"/>
                      <a:pt x="29" y="389"/>
                    </a:cubicBezTo>
                    <a:cubicBezTo>
                      <a:pt x="34" y="386"/>
                      <a:pt x="34" y="386"/>
                      <a:pt x="34" y="386"/>
                    </a:cubicBezTo>
                    <a:cubicBezTo>
                      <a:pt x="34" y="382"/>
                      <a:pt x="34" y="382"/>
                      <a:pt x="34" y="382"/>
                    </a:cubicBezTo>
                    <a:cubicBezTo>
                      <a:pt x="29" y="380"/>
                      <a:pt x="29" y="380"/>
                      <a:pt x="29" y="380"/>
                    </a:cubicBezTo>
                    <a:cubicBezTo>
                      <a:pt x="27" y="373"/>
                      <a:pt x="27" y="373"/>
                      <a:pt x="27" y="373"/>
                    </a:cubicBezTo>
                    <a:cubicBezTo>
                      <a:pt x="33" y="363"/>
                      <a:pt x="33" y="363"/>
                      <a:pt x="33" y="363"/>
                    </a:cubicBezTo>
                    <a:cubicBezTo>
                      <a:pt x="32" y="350"/>
                      <a:pt x="32" y="350"/>
                      <a:pt x="32" y="350"/>
                    </a:cubicBezTo>
                    <a:cubicBezTo>
                      <a:pt x="35" y="346"/>
                      <a:pt x="35" y="346"/>
                      <a:pt x="35" y="346"/>
                    </a:cubicBezTo>
                    <a:cubicBezTo>
                      <a:pt x="34" y="339"/>
                      <a:pt x="34" y="339"/>
                      <a:pt x="34" y="339"/>
                    </a:cubicBezTo>
                    <a:cubicBezTo>
                      <a:pt x="35" y="335"/>
                      <a:pt x="35" y="335"/>
                      <a:pt x="35" y="335"/>
                    </a:cubicBezTo>
                    <a:cubicBezTo>
                      <a:pt x="31" y="334"/>
                      <a:pt x="31" y="334"/>
                      <a:pt x="31" y="334"/>
                    </a:cubicBezTo>
                    <a:cubicBezTo>
                      <a:pt x="25" y="337"/>
                      <a:pt x="25" y="337"/>
                      <a:pt x="25" y="337"/>
                    </a:cubicBezTo>
                    <a:cubicBezTo>
                      <a:pt x="17" y="329"/>
                      <a:pt x="17" y="329"/>
                      <a:pt x="17" y="329"/>
                    </a:cubicBezTo>
                    <a:cubicBezTo>
                      <a:pt x="20" y="320"/>
                      <a:pt x="20" y="320"/>
                      <a:pt x="20" y="320"/>
                    </a:cubicBezTo>
                    <a:cubicBezTo>
                      <a:pt x="22" y="307"/>
                      <a:pt x="22" y="307"/>
                      <a:pt x="22" y="307"/>
                    </a:cubicBezTo>
                    <a:cubicBezTo>
                      <a:pt x="26" y="302"/>
                      <a:pt x="26" y="302"/>
                      <a:pt x="26" y="302"/>
                    </a:cubicBezTo>
                    <a:cubicBezTo>
                      <a:pt x="27" y="289"/>
                      <a:pt x="27" y="289"/>
                      <a:pt x="27" y="289"/>
                    </a:cubicBezTo>
                    <a:cubicBezTo>
                      <a:pt x="23" y="276"/>
                      <a:pt x="23" y="276"/>
                      <a:pt x="23" y="276"/>
                    </a:cubicBezTo>
                    <a:cubicBezTo>
                      <a:pt x="23" y="263"/>
                      <a:pt x="23" y="263"/>
                      <a:pt x="23" y="263"/>
                    </a:cubicBezTo>
                    <a:cubicBezTo>
                      <a:pt x="27" y="260"/>
                      <a:pt x="27" y="260"/>
                      <a:pt x="27" y="260"/>
                    </a:cubicBezTo>
                    <a:cubicBezTo>
                      <a:pt x="28" y="251"/>
                      <a:pt x="28" y="251"/>
                      <a:pt x="28" y="251"/>
                    </a:cubicBezTo>
                    <a:cubicBezTo>
                      <a:pt x="33" y="244"/>
                      <a:pt x="33" y="244"/>
                      <a:pt x="33" y="244"/>
                    </a:cubicBezTo>
                    <a:cubicBezTo>
                      <a:pt x="37" y="236"/>
                      <a:pt x="37" y="236"/>
                      <a:pt x="37" y="236"/>
                    </a:cubicBezTo>
                    <a:cubicBezTo>
                      <a:pt x="40" y="226"/>
                      <a:pt x="40" y="226"/>
                      <a:pt x="40" y="226"/>
                    </a:cubicBezTo>
                    <a:cubicBezTo>
                      <a:pt x="44" y="214"/>
                      <a:pt x="44" y="214"/>
                      <a:pt x="44" y="214"/>
                    </a:cubicBezTo>
                    <a:cubicBezTo>
                      <a:pt x="50" y="204"/>
                      <a:pt x="50" y="204"/>
                      <a:pt x="50" y="204"/>
                    </a:cubicBezTo>
                    <a:cubicBezTo>
                      <a:pt x="50" y="184"/>
                      <a:pt x="50" y="184"/>
                      <a:pt x="50" y="184"/>
                    </a:cubicBezTo>
                    <a:cubicBezTo>
                      <a:pt x="46" y="165"/>
                      <a:pt x="46" y="165"/>
                      <a:pt x="46" y="165"/>
                    </a:cubicBezTo>
                    <a:cubicBezTo>
                      <a:pt x="52" y="161"/>
                      <a:pt x="52" y="161"/>
                      <a:pt x="52" y="161"/>
                    </a:cubicBezTo>
                    <a:cubicBezTo>
                      <a:pt x="51" y="149"/>
                      <a:pt x="51" y="149"/>
                      <a:pt x="51" y="149"/>
                    </a:cubicBezTo>
                    <a:cubicBezTo>
                      <a:pt x="49" y="145"/>
                      <a:pt x="49" y="145"/>
                      <a:pt x="49" y="145"/>
                    </a:cubicBezTo>
                    <a:cubicBezTo>
                      <a:pt x="58" y="112"/>
                      <a:pt x="58" y="112"/>
                      <a:pt x="58" y="112"/>
                    </a:cubicBezTo>
                    <a:cubicBezTo>
                      <a:pt x="61" y="99"/>
                      <a:pt x="61" y="99"/>
                      <a:pt x="61" y="99"/>
                    </a:cubicBezTo>
                    <a:cubicBezTo>
                      <a:pt x="59" y="70"/>
                      <a:pt x="59" y="70"/>
                      <a:pt x="59" y="70"/>
                    </a:cubicBezTo>
                    <a:cubicBezTo>
                      <a:pt x="64" y="66"/>
                      <a:pt x="64" y="66"/>
                      <a:pt x="64" y="66"/>
                    </a:cubicBezTo>
                    <a:cubicBezTo>
                      <a:pt x="66" y="34"/>
                      <a:pt x="66" y="34"/>
                      <a:pt x="66" y="34"/>
                    </a:cubicBezTo>
                    <a:cubicBezTo>
                      <a:pt x="63" y="30"/>
                      <a:pt x="63" y="30"/>
                      <a:pt x="63" y="30"/>
                    </a:cubicBezTo>
                    <a:cubicBezTo>
                      <a:pt x="64" y="10"/>
                      <a:pt x="64" y="10"/>
                      <a:pt x="64" y="10"/>
                    </a:cubicBezTo>
                    <a:cubicBezTo>
                      <a:pt x="73" y="0"/>
                      <a:pt x="73" y="0"/>
                      <a:pt x="73" y="0"/>
                    </a:cubicBezTo>
                    <a:cubicBezTo>
                      <a:pt x="78" y="3"/>
                      <a:pt x="78" y="3"/>
                      <a:pt x="78" y="3"/>
                    </a:cubicBezTo>
                    <a:cubicBezTo>
                      <a:pt x="83" y="18"/>
                      <a:pt x="83" y="18"/>
                      <a:pt x="83" y="18"/>
                    </a:cubicBezTo>
                    <a:cubicBezTo>
                      <a:pt x="85" y="35"/>
                      <a:pt x="85" y="35"/>
                      <a:pt x="85" y="35"/>
                    </a:cubicBezTo>
                    <a:cubicBezTo>
                      <a:pt x="93" y="63"/>
                      <a:pt x="93" y="63"/>
                      <a:pt x="93" y="63"/>
                    </a:cubicBezTo>
                    <a:cubicBezTo>
                      <a:pt x="97" y="66"/>
                      <a:pt x="97" y="66"/>
                      <a:pt x="97" y="66"/>
                    </a:cubicBezTo>
                    <a:cubicBezTo>
                      <a:pt x="100" y="76"/>
                      <a:pt x="100" y="76"/>
                      <a:pt x="100" y="76"/>
                    </a:cubicBezTo>
                    <a:cubicBezTo>
                      <a:pt x="97" y="84"/>
                      <a:pt x="97" y="84"/>
                      <a:pt x="97" y="84"/>
                    </a:cubicBezTo>
                    <a:cubicBezTo>
                      <a:pt x="91" y="86"/>
                      <a:pt x="91" y="86"/>
                      <a:pt x="91" y="86"/>
                    </a:cubicBezTo>
                    <a:cubicBezTo>
                      <a:pt x="85" y="90"/>
                      <a:pt x="85" y="90"/>
                      <a:pt x="85" y="90"/>
                    </a:cubicBezTo>
                    <a:cubicBezTo>
                      <a:pt x="86" y="116"/>
                      <a:pt x="86" y="116"/>
                      <a:pt x="86" y="116"/>
                    </a:cubicBezTo>
                    <a:cubicBezTo>
                      <a:pt x="87" y="121"/>
                      <a:pt x="87" y="121"/>
                      <a:pt x="87" y="121"/>
                    </a:cubicBezTo>
                    <a:cubicBezTo>
                      <a:pt x="77" y="132"/>
                      <a:pt x="77" y="132"/>
                      <a:pt x="77" y="132"/>
                    </a:cubicBezTo>
                    <a:cubicBezTo>
                      <a:pt x="67" y="153"/>
                      <a:pt x="67" y="153"/>
                      <a:pt x="67" y="153"/>
                    </a:cubicBezTo>
                    <a:cubicBezTo>
                      <a:pt x="66" y="160"/>
                      <a:pt x="66" y="160"/>
                      <a:pt x="66" y="160"/>
                    </a:cubicBezTo>
                    <a:cubicBezTo>
                      <a:pt x="62" y="183"/>
                      <a:pt x="62" y="183"/>
                      <a:pt x="62" y="183"/>
                    </a:cubicBezTo>
                    <a:cubicBezTo>
                      <a:pt x="68" y="207"/>
                      <a:pt x="68" y="207"/>
                      <a:pt x="68" y="207"/>
                    </a:cubicBezTo>
                    <a:cubicBezTo>
                      <a:pt x="67" y="225"/>
                      <a:pt x="67" y="225"/>
                      <a:pt x="67" y="225"/>
                    </a:cubicBezTo>
                    <a:cubicBezTo>
                      <a:pt x="59" y="236"/>
                      <a:pt x="59" y="236"/>
                      <a:pt x="59" y="236"/>
                    </a:cubicBezTo>
                    <a:cubicBezTo>
                      <a:pt x="60" y="248"/>
                      <a:pt x="60" y="248"/>
                      <a:pt x="60" y="248"/>
                    </a:cubicBezTo>
                    <a:cubicBezTo>
                      <a:pt x="53" y="264"/>
                      <a:pt x="53" y="264"/>
                      <a:pt x="53" y="264"/>
                    </a:cubicBezTo>
                    <a:cubicBezTo>
                      <a:pt x="55" y="287"/>
                      <a:pt x="55" y="287"/>
                      <a:pt x="55" y="287"/>
                    </a:cubicBezTo>
                    <a:cubicBezTo>
                      <a:pt x="50" y="298"/>
                      <a:pt x="50" y="298"/>
                      <a:pt x="50" y="298"/>
                    </a:cubicBezTo>
                    <a:cubicBezTo>
                      <a:pt x="43" y="319"/>
                      <a:pt x="43" y="319"/>
                      <a:pt x="43" y="319"/>
                    </a:cubicBezTo>
                    <a:cubicBezTo>
                      <a:pt x="44" y="346"/>
                      <a:pt x="44" y="346"/>
                      <a:pt x="44" y="346"/>
                    </a:cubicBezTo>
                    <a:cubicBezTo>
                      <a:pt x="41" y="351"/>
                      <a:pt x="41" y="351"/>
                      <a:pt x="41" y="351"/>
                    </a:cubicBezTo>
                    <a:cubicBezTo>
                      <a:pt x="42" y="365"/>
                      <a:pt x="42" y="365"/>
                      <a:pt x="42" y="365"/>
                    </a:cubicBezTo>
                    <a:cubicBezTo>
                      <a:pt x="48" y="383"/>
                      <a:pt x="48" y="383"/>
                      <a:pt x="48" y="383"/>
                    </a:cubicBezTo>
                    <a:cubicBezTo>
                      <a:pt x="42" y="387"/>
                      <a:pt x="42" y="387"/>
                      <a:pt x="42" y="387"/>
                    </a:cubicBezTo>
                    <a:cubicBezTo>
                      <a:pt x="43" y="393"/>
                      <a:pt x="43" y="393"/>
                      <a:pt x="43" y="393"/>
                    </a:cubicBezTo>
                    <a:cubicBezTo>
                      <a:pt x="46" y="394"/>
                      <a:pt x="46" y="394"/>
                      <a:pt x="46" y="394"/>
                    </a:cubicBezTo>
                    <a:cubicBezTo>
                      <a:pt x="48" y="416"/>
                      <a:pt x="48" y="416"/>
                      <a:pt x="48" y="416"/>
                    </a:cubicBezTo>
                    <a:cubicBezTo>
                      <a:pt x="43" y="421"/>
                      <a:pt x="43" y="421"/>
                      <a:pt x="43" y="421"/>
                    </a:cubicBezTo>
                    <a:cubicBezTo>
                      <a:pt x="43" y="426"/>
                      <a:pt x="43" y="426"/>
                      <a:pt x="43" y="426"/>
                    </a:cubicBezTo>
                    <a:cubicBezTo>
                      <a:pt x="36" y="430"/>
                      <a:pt x="36" y="430"/>
                      <a:pt x="36" y="430"/>
                    </a:cubicBezTo>
                    <a:cubicBezTo>
                      <a:pt x="37" y="444"/>
                      <a:pt x="37" y="444"/>
                      <a:pt x="37" y="444"/>
                    </a:cubicBezTo>
                    <a:cubicBezTo>
                      <a:pt x="24" y="455"/>
                      <a:pt x="24" y="455"/>
                      <a:pt x="24" y="455"/>
                    </a:cubicBezTo>
                    <a:cubicBezTo>
                      <a:pt x="21" y="464"/>
                      <a:pt x="21" y="464"/>
                      <a:pt x="21" y="464"/>
                    </a:cubicBezTo>
                    <a:cubicBezTo>
                      <a:pt x="26" y="477"/>
                      <a:pt x="26" y="477"/>
                      <a:pt x="26" y="477"/>
                    </a:cubicBezTo>
                    <a:cubicBezTo>
                      <a:pt x="32" y="477"/>
                      <a:pt x="32" y="477"/>
                      <a:pt x="32" y="477"/>
                    </a:cubicBezTo>
                    <a:cubicBezTo>
                      <a:pt x="36" y="479"/>
                      <a:pt x="36" y="479"/>
                      <a:pt x="36" y="479"/>
                    </a:cubicBezTo>
                    <a:cubicBezTo>
                      <a:pt x="38" y="493"/>
                      <a:pt x="38" y="493"/>
                      <a:pt x="38" y="493"/>
                    </a:cubicBezTo>
                    <a:cubicBezTo>
                      <a:pt x="44" y="498"/>
                      <a:pt x="44" y="498"/>
                      <a:pt x="44" y="498"/>
                    </a:cubicBezTo>
                    <a:cubicBezTo>
                      <a:pt x="71" y="499"/>
                      <a:pt x="71" y="499"/>
                      <a:pt x="71" y="499"/>
                    </a:cubicBezTo>
                    <a:lnTo>
                      <a:pt x="73" y="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5" name="Freeform 877"/>
              <p:cNvSpPr/>
              <p:nvPr/>
            </p:nvSpPr>
            <p:spPr bwMode="auto">
              <a:xfrm>
                <a:off x="2657476" y="5849950"/>
                <a:ext cx="44450" cy="63500"/>
              </a:xfrm>
              <a:custGeom>
                <a:avLst/>
                <a:gdLst>
                  <a:gd name="T0" fmla="*/ 42863 w 28"/>
                  <a:gd name="T1" fmla="*/ 0 h 40"/>
                  <a:gd name="T2" fmla="*/ 34925 w 28"/>
                  <a:gd name="T3" fmla="*/ 1588 h 40"/>
                  <a:gd name="T4" fmla="*/ 26988 w 28"/>
                  <a:gd name="T5" fmla="*/ 0 h 40"/>
                  <a:gd name="T6" fmla="*/ 19050 w 28"/>
                  <a:gd name="T7" fmla="*/ 6350 h 40"/>
                  <a:gd name="T8" fmla="*/ 0 w 28"/>
                  <a:gd name="T9" fmla="*/ 14288 h 40"/>
                  <a:gd name="T10" fmla="*/ 4763 w 28"/>
                  <a:gd name="T11" fmla="*/ 22225 h 40"/>
                  <a:gd name="T12" fmla="*/ 4763 w 28"/>
                  <a:gd name="T13" fmla="*/ 31750 h 40"/>
                  <a:gd name="T14" fmla="*/ 12700 w 28"/>
                  <a:gd name="T15" fmla="*/ 26988 h 40"/>
                  <a:gd name="T16" fmla="*/ 20638 w 28"/>
                  <a:gd name="T17" fmla="*/ 23813 h 40"/>
                  <a:gd name="T18" fmla="*/ 28575 w 28"/>
                  <a:gd name="T19" fmla="*/ 28575 h 40"/>
                  <a:gd name="T20" fmla="*/ 22225 w 28"/>
                  <a:gd name="T21" fmla="*/ 34925 h 40"/>
                  <a:gd name="T22" fmla="*/ 11113 w 28"/>
                  <a:gd name="T23" fmla="*/ 44450 h 40"/>
                  <a:gd name="T24" fmla="*/ 19050 w 28"/>
                  <a:gd name="T25" fmla="*/ 52388 h 40"/>
                  <a:gd name="T26" fmla="*/ 31750 w 28"/>
                  <a:gd name="T27" fmla="*/ 58738 h 40"/>
                  <a:gd name="T28" fmla="*/ 44450 w 28"/>
                  <a:gd name="T29" fmla="*/ 63500 h 40"/>
                  <a:gd name="T30" fmla="*/ 42863 w 28"/>
                  <a:gd name="T31" fmla="*/ 0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40">
                    <a:moveTo>
                      <a:pt x="27" y="0"/>
                    </a:moveTo>
                    <a:lnTo>
                      <a:pt x="22" y="1"/>
                    </a:lnTo>
                    <a:lnTo>
                      <a:pt x="17" y="0"/>
                    </a:lnTo>
                    <a:lnTo>
                      <a:pt x="12" y="4"/>
                    </a:lnTo>
                    <a:lnTo>
                      <a:pt x="0" y="9"/>
                    </a:lnTo>
                    <a:lnTo>
                      <a:pt x="3" y="14"/>
                    </a:lnTo>
                    <a:lnTo>
                      <a:pt x="3" y="20"/>
                    </a:lnTo>
                    <a:lnTo>
                      <a:pt x="8" y="17"/>
                    </a:lnTo>
                    <a:lnTo>
                      <a:pt x="13" y="15"/>
                    </a:lnTo>
                    <a:lnTo>
                      <a:pt x="18" y="18"/>
                    </a:lnTo>
                    <a:lnTo>
                      <a:pt x="14" y="22"/>
                    </a:lnTo>
                    <a:lnTo>
                      <a:pt x="7" y="28"/>
                    </a:lnTo>
                    <a:lnTo>
                      <a:pt x="12" y="33"/>
                    </a:lnTo>
                    <a:lnTo>
                      <a:pt x="20" y="37"/>
                    </a:lnTo>
                    <a:lnTo>
                      <a:pt x="28" y="4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6" name="Freeform 878"/>
              <p:cNvSpPr/>
              <p:nvPr/>
            </p:nvSpPr>
            <p:spPr bwMode="auto">
              <a:xfrm>
                <a:off x="2630488" y="5913450"/>
                <a:ext cx="71438" cy="14288"/>
              </a:xfrm>
              <a:custGeom>
                <a:avLst/>
                <a:gdLst>
                  <a:gd name="T0" fmla="*/ 71438 w 45"/>
                  <a:gd name="T1" fmla="*/ 3175 h 9"/>
                  <a:gd name="T2" fmla="*/ 41275 w 45"/>
                  <a:gd name="T3" fmla="*/ 0 h 9"/>
                  <a:gd name="T4" fmla="*/ 23813 w 45"/>
                  <a:gd name="T5" fmla="*/ 1588 h 9"/>
                  <a:gd name="T6" fmla="*/ 0 w 45"/>
                  <a:gd name="T7" fmla="*/ 3175 h 9"/>
                  <a:gd name="T8" fmla="*/ 0 w 45"/>
                  <a:gd name="T9" fmla="*/ 7938 h 9"/>
                  <a:gd name="T10" fmla="*/ 9525 w 45"/>
                  <a:gd name="T11" fmla="*/ 9525 h 9"/>
                  <a:gd name="T12" fmla="*/ 26988 w 45"/>
                  <a:gd name="T13" fmla="*/ 14288 h 9"/>
                  <a:gd name="T14" fmla="*/ 68263 w 45"/>
                  <a:gd name="T15" fmla="*/ 14288 h 9"/>
                  <a:gd name="T16" fmla="*/ 71438 w 45"/>
                  <a:gd name="T17" fmla="*/ 317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9">
                    <a:moveTo>
                      <a:pt x="45" y="2"/>
                    </a:moveTo>
                    <a:lnTo>
                      <a:pt x="26" y="0"/>
                    </a:lnTo>
                    <a:lnTo>
                      <a:pt x="15" y="1"/>
                    </a:lnTo>
                    <a:lnTo>
                      <a:pt x="0" y="2"/>
                    </a:lnTo>
                    <a:lnTo>
                      <a:pt x="0" y="5"/>
                    </a:lnTo>
                    <a:lnTo>
                      <a:pt x="6" y="6"/>
                    </a:lnTo>
                    <a:lnTo>
                      <a:pt x="17" y="9"/>
                    </a:lnTo>
                    <a:lnTo>
                      <a:pt x="43" y="9"/>
                    </a:lnTo>
                    <a:lnTo>
                      <a:pt x="4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7" name="Freeform 879"/>
              <p:cNvSpPr/>
              <p:nvPr/>
            </p:nvSpPr>
            <p:spPr bwMode="auto">
              <a:xfrm>
                <a:off x="2674938" y="5937261"/>
                <a:ext cx="46038" cy="20638"/>
              </a:xfrm>
              <a:custGeom>
                <a:avLst/>
                <a:gdLst>
                  <a:gd name="T0" fmla="*/ 17463 w 29"/>
                  <a:gd name="T1" fmla="*/ 0 h 13"/>
                  <a:gd name="T2" fmla="*/ 1588 w 29"/>
                  <a:gd name="T3" fmla="*/ 1588 h 13"/>
                  <a:gd name="T4" fmla="*/ 0 w 29"/>
                  <a:gd name="T5" fmla="*/ 6350 h 13"/>
                  <a:gd name="T6" fmla="*/ 4763 w 29"/>
                  <a:gd name="T7" fmla="*/ 9525 h 13"/>
                  <a:gd name="T8" fmla="*/ 19050 w 29"/>
                  <a:gd name="T9" fmla="*/ 9525 h 13"/>
                  <a:gd name="T10" fmla="*/ 30163 w 29"/>
                  <a:gd name="T11" fmla="*/ 14288 h 13"/>
                  <a:gd name="T12" fmla="*/ 36513 w 29"/>
                  <a:gd name="T13" fmla="*/ 20638 h 13"/>
                  <a:gd name="T14" fmla="*/ 44450 w 29"/>
                  <a:gd name="T15" fmla="*/ 20638 h 13"/>
                  <a:gd name="T16" fmla="*/ 46038 w 29"/>
                  <a:gd name="T17" fmla="*/ 14288 h 13"/>
                  <a:gd name="T18" fmla="*/ 36513 w 29"/>
                  <a:gd name="T19" fmla="*/ 1588 h 13"/>
                  <a:gd name="T20" fmla="*/ 17463 w 29"/>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13">
                    <a:moveTo>
                      <a:pt x="11" y="0"/>
                    </a:moveTo>
                    <a:lnTo>
                      <a:pt x="1" y="1"/>
                    </a:lnTo>
                    <a:lnTo>
                      <a:pt x="0" y="4"/>
                    </a:lnTo>
                    <a:lnTo>
                      <a:pt x="3" y="6"/>
                    </a:lnTo>
                    <a:lnTo>
                      <a:pt x="12" y="6"/>
                    </a:lnTo>
                    <a:lnTo>
                      <a:pt x="19" y="9"/>
                    </a:lnTo>
                    <a:lnTo>
                      <a:pt x="23" y="13"/>
                    </a:lnTo>
                    <a:lnTo>
                      <a:pt x="28" y="13"/>
                    </a:lnTo>
                    <a:lnTo>
                      <a:pt x="29" y="9"/>
                    </a:lnTo>
                    <a:lnTo>
                      <a:pt x="23" y="1"/>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8" name="Freeform 880"/>
              <p:cNvSpPr/>
              <p:nvPr/>
            </p:nvSpPr>
            <p:spPr bwMode="auto">
              <a:xfrm>
                <a:off x="2722563" y="5937261"/>
                <a:ext cx="20638" cy="9525"/>
              </a:xfrm>
              <a:custGeom>
                <a:avLst/>
                <a:gdLst>
                  <a:gd name="T0" fmla="*/ 0 w 13"/>
                  <a:gd name="T1" fmla="*/ 1588 h 6"/>
                  <a:gd name="T2" fmla="*/ 0 w 13"/>
                  <a:gd name="T3" fmla="*/ 6350 h 6"/>
                  <a:gd name="T4" fmla="*/ 12700 w 13"/>
                  <a:gd name="T5" fmla="*/ 9525 h 6"/>
                  <a:gd name="T6" fmla="*/ 20638 w 13"/>
                  <a:gd name="T7" fmla="*/ 7938 h 6"/>
                  <a:gd name="T8" fmla="*/ 20638 w 13"/>
                  <a:gd name="T9" fmla="*/ 1588 h 6"/>
                  <a:gd name="T10" fmla="*/ 7938 w 13"/>
                  <a:gd name="T11" fmla="*/ 0 h 6"/>
                  <a:gd name="T12" fmla="*/ 0 w 13"/>
                  <a:gd name="T13" fmla="*/ 158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6">
                    <a:moveTo>
                      <a:pt x="0" y="1"/>
                    </a:moveTo>
                    <a:lnTo>
                      <a:pt x="0" y="4"/>
                    </a:lnTo>
                    <a:lnTo>
                      <a:pt x="8" y="6"/>
                    </a:lnTo>
                    <a:lnTo>
                      <a:pt x="13" y="5"/>
                    </a:lnTo>
                    <a:lnTo>
                      <a:pt x="13" y="1"/>
                    </a:lnTo>
                    <a:lnTo>
                      <a:pt x="5"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69" name="Freeform 881"/>
              <p:cNvSpPr/>
              <p:nvPr/>
            </p:nvSpPr>
            <p:spPr bwMode="auto">
              <a:xfrm>
                <a:off x="2720976" y="5957902"/>
                <a:ext cx="20638" cy="9525"/>
              </a:xfrm>
              <a:custGeom>
                <a:avLst/>
                <a:gdLst>
                  <a:gd name="T0" fmla="*/ 20638 w 13"/>
                  <a:gd name="T1" fmla="*/ 3175 h 6"/>
                  <a:gd name="T2" fmla="*/ 12700 w 13"/>
                  <a:gd name="T3" fmla="*/ 0 h 6"/>
                  <a:gd name="T4" fmla="*/ 0 w 13"/>
                  <a:gd name="T5" fmla="*/ 3175 h 6"/>
                  <a:gd name="T6" fmla="*/ 4763 w 13"/>
                  <a:gd name="T7" fmla="*/ 7938 h 6"/>
                  <a:gd name="T8" fmla="*/ 17463 w 13"/>
                  <a:gd name="T9" fmla="*/ 9525 h 6"/>
                  <a:gd name="T10" fmla="*/ 20638 w 13"/>
                  <a:gd name="T11" fmla="*/ 31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6">
                    <a:moveTo>
                      <a:pt x="13" y="2"/>
                    </a:moveTo>
                    <a:lnTo>
                      <a:pt x="8" y="0"/>
                    </a:lnTo>
                    <a:lnTo>
                      <a:pt x="0" y="2"/>
                    </a:lnTo>
                    <a:lnTo>
                      <a:pt x="3" y="5"/>
                    </a:lnTo>
                    <a:lnTo>
                      <a:pt x="11" y="6"/>
                    </a:lnTo>
                    <a:lnTo>
                      <a:pt x="1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0" name="Freeform 882"/>
              <p:cNvSpPr/>
              <p:nvPr/>
            </p:nvSpPr>
            <p:spPr bwMode="auto">
              <a:xfrm>
                <a:off x="2655888" y="5891225"/>
                <a:ext cx="11113" cy="15875"/>
              </a:xfrm>
              <a:custGeom>
                <a:avLst/>
                <a:gdLst>
                  <a:gd name="T0" fmla="*/ 7938 w 7"/>
                  <a:gd name="T1" fmla="*/ 4763 h 10"/>
                  <a:gd name="T2" fmla="*/ 1588 w 7"/>
                  <a:gd name="T3" fmla="*/ 0 h 10"/>
                  <a:gd name="T4" fmla="*/ 0 w 7"/>
                  <a:gd name="T5" fmla="*/ 9525 h 10"/>
                  <a:gd name="T6" fmla="*/ 1588 w 7"/>
                  <a:gd name="T7" fmla="*/ 15875 h 10"/>
                  <a:gd name="T8" fmla="*/ 11113 w 7"/>
                  <a:gd name="T9" fmla="*/ 15875 h 10"/>
                  <a:gd name="T10" fmla="*/ 7938 w 7"/>
                  <a:gd name="T11" fmla="*/ 4763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0">
                    <a:moveTo>
                      <a:pt x="5" y="3"/>
                    </a:moveTo>
                    <a:lnTo>
                      <a:pt x="1" y="0"/>
                    </a:lnTo>
                    <a:lnTo>
                      <a:pt x="0" y="6"/>
                    </a:lnTo>
                    <a:lnTo>
                      <a:pt x="1" y="10"/>
                    </a:lnTo>
                    <a:lnTo>
                      <a:pt x="7" y="10"/>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1" name="Freeform 883"/>
              <p:cNvSpPr/>
              <p:nvPr/>
            </p:nvSpPr>
            <p:spPr bwMode="auto">
              <a:xfrm>
                <a:off x="2646362" y="5895987"/>
                <a:ext cx="6350" cy="12700"/>
              </a:xfrm>
              <a:custGeom>
                <a:avLst/>
                <a:gdLst>
                  <a:gd name="T0" fmla="*/ 0 w 4"/>
                  <a:gd name="T1" fmla="*/ 0 h 8"/>
                  <a:gd name="T2" fmla="*/ 0 w 4"/>
                  <a:gd name="T3" fmla="*/ 12700 h 8"/>
                  <a:gd name="T4" fmla="*/ 6350 w 4"/>
                  <a:gd name="T5" fmla="*/ 12700 h 8"/>
                  <a:gd name="T6" fmla="*/ 3175 w 4"/>
                  <a:gd name="T7" fmla="*/ 4763 h 8"/>
                  <a:gd name="T8" fmla="*/ 3175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0" y="0"/>
                    </a:moveTo>
                    <a:lnTo>
                      <a:pt x="0" y="8"/>
                    </a:lnTo>
                    <a:lnTo>
                      <a:pt x="4" y="8"/>
                    </a:lnTo>
                    <a:lnTo>
                      <a:pt x="2" y="3"/>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2" name="Freeform 884"/>
              <p:cNvSpPr/>
              <p:nvPr/>
            </p:nvSpPr>
            <p:spPr bwMode="auto">
              <a:xfrm>
                <a:off x="2633662" y="5895987"/>
                <a:ext cx="7938" cy="11113"/>
              </a:xfrm>
              <a:custGeom>
                <a:avLst/>
                <a:gdLst>
                  <a:gd name="T0" fmla="*/ 6350 w 5"/>
                  <a:gd name="T1" fmla="*/ 0 h 7"/>
                  <a:gd name="T2" fmla="*/ 1588 w 5"/>
                  <a:gd name="T3" fmla="*/ 6350 h 7"/>
                  <a:gd name="T4" fmla="*/ 0 w 5"/>
                  <a:gd name="T5" fmla="*/ 9525 h 7"/>
                  <a:gd name="T6" fmla="*/ 6350 w 5"/>
                  <a:gd name="T7" fmla="*/ 11113 h 7"/>
                  <a:gd name="T8" fmla="*/ 7938 w 5"/>
                  <a:gd name="T9" fmla="*/ 6350 h 7"/>
                  <a:gd name="T10" fmla="*/ 6350 w 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4" y="0"/>
                    </a:moveTo>
                    <a:lnTo>
                      <a:pt x="1" y="4"/>
                    </a:lnTo>
                    <a:lnTo>
                      <a:pt x="0" y="6"/>
                    </a:lnTo>
                    <a:lnTo>
                      <a:pt x="4" y="7"/>
                    </a:lnTo>
                    <a:lnTo>
                      <a:pt x="5"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3" name="Freeform 885"/>
              <p:cNvSpPr/>
              <p:nvPr/>
            </p:nvSpPr>
            <p:spPr bwMode="auto">
              <a:xfrm>
                <a:off x="2620963" y="5899162"/>
                <a:ext cx="9525" cy="7938"/>
              </a:xfrm>
              <a:custGeom>
                <a:avLst/>
                <a:gdLst>
                  <a:gd name="T0" fmla="*/ 0 w 6"/>
                  <a:gd name="T1" fmla="*/ 7938 h 5"/>
                  <a:gd name="T2" fmla="*/ 6350 w 6"/>
                  <a:gd name="T3" fmla="*/ 7938 h 5"/>
                  <a:gd name="T4" fmla="*/ 4763 w 6"/>
                  <a:gd name="T5" fmla="*/ 3175 h 5"/>
                  <a:gd name="T6" fmla="*/ 9525 w 6"/>
                  <a:gd name="T7" fmla="*/ 0 h 5"/>
                  <a:gd name="T8" fmla="*/ 0 w 6"/>
                  <a:gd name="T9" fmla="*/ 1588 h 5"/>
                  <a:gd name="T10" fmla="*/ 0 w 6"/>
                  <a:gd name="T11" fmla="*/ 793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0" y="5"/>
                    </a:moveTo>
                    <a:lnTo>
                      <a:pt x="4" y="5"/>
                    </a:lnTo>
                    <a:lnTo>
                      <a:pt x="3" y="2"/>
                    </a:lnTo>
                    <a:lnTo>
                      <a:pt x="6" y="0"/>
                    </a:lnTo>
                    <a:lnTo>
                      <a:pt x="0" y="1"/>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4" name="Freeform 886"/>
              <p:cNvSpPr/>
              <p:nvPr/>
            </p:nvSpPr>
            <p:spPr bwMode="auto">
              <a:xfrm>
                <a:off x="2582862" y="5884874"/>
                <a:ext cx="33338" cy="23813"/>
              </a:xfrm>
              <a:custGeom>
                <a:avLst/>
                <a:gdLst>
                  <a:gd name="T0" fmla="*/ 0 w 21"/>
                  <a:gd name="T1" fmla="*/ 0 h 15"/>
                  <a:gd name="T2" fmla="*/ 3175 w 21"/>
                  <a:gd name="T3" fmla="*/ 7938 h 15"/>
                  <a:gd name="T4" fmla="*/ 11113 w 21"/>
                  <a:gd name="T5" fmla="*/ 15875 h 15"/>
                  <a:gd name="T6" fmla="*/ 25400 w 21"/>
                  <a:gd name="T7" fmla="*/ 23813 h 15"/>
                  <a:gd name="T8" fmla="*/ 30163 w 21"/>
                  <a:gd name="T9" fmla="*/ 15875 h 15"/>
                  <a:gd name="T10" fmla="*/ 33338 w 21"/>
                  <a:gd name="T11" fmla="*/ 9525 h 15"/>
                  <a:gd name="T12" fmla="*/ 19050 w 21"/>
                  <a:gd name="T13" fmla="*/ 0 h 15"/>
                  <a:gd name="T14" fmla="*/ 0 w 21"/>
                  <a:gd name="T15" fmla="*/ 0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5">
                    <a:moveTo>
                      <a:pt x="0" y="0"/>
                    </a:moveTo>
                    <a:lnTo>
                      <a:pt x="2" y="5"/>
                    </a:lnTo>
                    <a:lnTo>
                      <a:pt x="7" y="10"/>
                    </a:lnTo>
                    <a:lnTo>
                      <a:pt x="16" y="15"/>
                    </a:lnTo>
                    <a:lnTo>
                      <a:pt x="19" y="10"/>
                    </a:lnTo>
                    <a:lnTo>
                      <a:pt x="21" y="6"/>
                    </a:lnTo>
                    <a:lnTo>
                      <a:pt x="1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5" name="Freeform 887"/>
              <p:cNvSpPr/>
              <p:nvPr/>
            </p:nvSpPr>
            <p:spPr bwMode="auto">
              <a:xfrm>
                <a:off x="2554287" y="5854712"/>
                <a:ext cx="33338" cy="25400"/>
              </a:xfrm>
              <a:custGeom>
                <a:avLst/>
                <a:gdLst>
                  <a:gd name="T0" fmla="*/ 25400 w 21"/>
                  <a:gd name="T1" fmla="*/ 14288 h 16"/>
                  <a:gd name="T2" fmla="*/ 4763 w 21"/>
                  <a:gd name="T3" fmla="*/ 0 h 16"/>
                  <a:gd name="T4" fmla="*/ 0 w 21"/>
                  <a:gd name="T5" fmla="*/ 0 h 16"/>
                  <a:gd name="T6" fmla="*/ 0 w 21"/>
                  <a:gd name="T7" fmla="*/ 4763 h 16"/>
                  <a:gd name="T8" fmla="*/ 12700 w 21"/>
                  <a:gd name="T9" fmla="*/ 11113 h 16"/>
                  <a:gd name="T10" fmla="*/ 25400 w 21"/>
                  <a:gd name="T11" fmla="*/ 25400 h 16"/>
                  <a:gd name="T12" fmla="*/ 33338 w 21"/>
                  <a:gd name="T13" fmla="*/ 25400 h 16"/>
                  <a:gd name="T14" fmla="*/ 25400 w 21"/>
                  <a:gd name="T15" fmla="*/ 1428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6">
                    <a:moveTo>
                      <a:pt x="16" y="9"/>
                    </a:moveTo>
                    <a:lnTo>
                      <a:pt x="3" y="0"/>
                    </a:lnTo>
                    <a:lnTo>
                      <a:pt x="0" y="0"/>
                    </a:lnTo>
                    <a:lnTo>
                      <a:pt x="0" y="3"/>
                    </a:lnTo>
                    <a:lnTo>
                      <a:pt x="8" y="7"/>
                    </a:lnTo>
                    <a:lnTo>
                      <a:pt x="16" y="16"/>
                    </a:lnTo>
                    <a:lnTo>
                      <a:pt x="21" y="16"/>
                    </a:ln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6" name="Freeform 888"/>
              <p:cNvSpPr/>
              <p:nvPr/>
            </p:nvSpPr>
            <p:spPr bwMode="auto">
              <a:xfrm>
                <a:off x="2601912" y="5854712"/>
                <a:ext cx="22225" cy="19050"/>
              </a:xfrm>
              <a:custGeom>
                <a:avLst/>
                <a:gdLst>
                  <a:gd name="T0" fmla="*/ 19050 w 14"/>
                  <a:gd name="T1" fmla="*/ 9525 h 12"/>
                  <a:gd name="T2" fmla="*/ 22225 w 14"/>
                  <a:gd name="T3" fmla="*/ 1588 h 12"/>
                  <a:gd name="T4" fmla="*/ 9525 w 14"/>
                  <a:gd name="T5" fmla="*/ 0 h 12"/>
                  <a:gd name="T6" fmla="*/ 0 w 14"/>
                  <a:gd name="T7" fmla="*/ 4763 h 12"/>
                  <a:gd name="T8" fmla="*/ 0 w 14"/>
                  <a:gd name="T9" fmla="*/ 19050 h 12"/>
                  <a:gd name="T10" fmla="*/ 7938 w 14"/>
                  <a:gd name="T11" fmla="*/ 9525 h 12"/>
                  <a:gd name="T12" fmla="*/ 19050 w 14"/>
                  <a:gd name="T13" fmla="*/ 952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2">
                    <a:moveTo>
                      <a:pt x="12" y="6"/>
                    </a:moveTo>
                    <a:lnTo>
                      <a:pt x="14" y="1"/>
                    </a:lnTo>
                    <a:lnTo>
                      <a:pt x="6" y="0"/>
                    </a:lnTo>
                    <a:lnTo>
                      <a:pt x="0" y="3"/>
                    </a:lnTo>
                    <a:lnTo>
                      <a:pt x="0" y="12"/>
                    </a:lnTo>
                    <a:lnTo>
                      <a:pt x="5" y="6"/>
                    </a:lnTo>
                    <a:lnTo>
                      <a:pt x="1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7" name="Freeform 889"/>
              <p:cNvSpPr/>
              <p:nvPr/>
            </p:nvSpPr>
            <p:spPr bwMode="auto">
              <a:xfrm>
                <a:off x="2563813" y="5818200"/>
                <a:ext cx="11113" cy="14288"/>
              </a:xfrm>
              <a:custGeom>
                <a:avLst/>
                <a:gdLst>
                  <a:gd name="T0" fmla="*/ 0 w 7"/>
                  <a:gd name="T1" fmla="*/ 0 h 9"/>
                  <a:gd name="T2" fmla="*/ 0 w 7"/>
                  <a:gd name="T3" fmla="*/ 4763 h 9"/>
                  <a:gd name="T4" fmla="*/ 4763 w 7"/>
                  <a:gd name="T5" fmla="*/ 14288 h 9"/>
                  <a:gd name="T6" fmla="*/ 11113 w 7"/>
                  <a:gd name="T7" fmla="*/ 11113 h 9"/>
                  <a:gd name="T8" fmla="*/ 4763 w 7"/>
                  <a:gd name="T9" fmla="*/ 3175 h 9"/>
                  <a:gd name="T10" fmla="*/ 4763 w 7"/>
                  <a:gd name="T11" fmla="*/ 0 h 9"/>
                  <a:gd name="T12" fmla="*/ 0 w 7"/>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0" y="0"/>
                    </a:moveTo>
                    <a:lnTo>
                      <a:pt x="0" y="3"/>
                    </a:lnTo>
                    <a:lnTo>
                      <a:pt x="3" y="9"/>
                    </a:lnTo>
                    <a:lnTo>
                      <a:pt x="7" y="7"/>
                    </a:lnTo>
                    <a:lnTo>
                      <a:pt x="3" y="2"/>
                    </a:lnTo>
                    <a:lnTo>
                      <a:pt x="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8" name="Freeform 890"/>
              <p:cNvSpPr/>
              <p:nvPr/>
            </p:nvSpPr>
            <p:spPr bwMode="auto">
              <a:xfrm>
                <a:off x="2551113" y="5832488"/>
                <a:ext cx="7938" cy="7938"/>
              </a:xfrm>
              <a:custGeom>
                <a:avLst/>
                <a:gdLst>
                  <a:gd name="T0" fmla="*/ 3175 w 5"/>
                  <a:gd name="T1" fmla="*/ 0 h 5"/>
                  <a:gd name="T2" fmla="*/ 0 w 5"/>
                  <a:gd name="T3" fmla="*/ 3175 h 5"/>
                  <a:gd name="T4" fmla="*/ 1588 w 5"/>
                  <a:gd name="T5" fmla="*/ 7938 h 5"/>
                  <a:gd name="T6" fmla="*/ 7938 w 5"/>
                  <a:gd name="T7" fmla="*/ 1588 h 5"/>
                  <a:gd name="T8" fmla="*/ 3175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0"/>
                    </a:moveTo>
                    <a:lnTo>
                      <a:pt x="0" y="2"/>
                    </a:lnTo>
                    <a:lnTo>
                      <a:pt x="1" y="5"/>
                    </a:lnTo>
                    <a:lnTo>
                      <a:pt x="5" y="1"/>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79" name="Freeform 891"/>
              <p:cNvSpPr/>
              <p:nvPr/>
            </p:nvSpPr>
            <p:spPr bwMode="auto">
              <a:xfrm>
                <a:off x="2566987" y="5840425"/>
                <a:ext cx="7938" cy="9525"/>
              </a:xfrm>
              <a:custGeom>
                <a:avLst/>
                <a:gdLst>
                  <a:gd name="T0" fmla="*/ 4763 w 5"/>
                  <a:gd name="T1" fmla="*/ 9525 h 6"/>
                  <a:gd name="T2" fmla="*/ 7938 w 5"/>
                  <a:gd name="T3" fmla="*/ 7938 h 6"/>
                  <a:gd name="T4" fmla="*/ 6350 w 5"/>
                  <a:gd name="T5" fmla="*/ 0 h 6"/>
                  <a:gd name="T6" fmla="*/ 0 w 5"/>
                  <a:gd name="T7" fmla="*/ 1588 h 6"/>
                  <a:gd name="T8" fmla="*/ 4763 w 5"/>
                  <a:gd name="T9" fmla="*/ 95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3" y="6"/>
                    </a:moveTo>
                    <a:lnTo>
                      <a:pt x="5" y="5"/>
                    </a:lnTo>
                    <a:lnTo>
                      <a:pt x="4" y="0"/>
                    </a:lnTo>
                    <a:lnTo>
                      <a:pt x="0" y="1"/>
                    </a:ln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0" name="Freeform 892"/>
              <p:cNvSpPr/>
              <p:nvPr/>
            </p:nvSpPr>
            <p:spPr bwMode="auto">
              <a:xfrm>
                <a:off x="2538413" y="5807087"/>
                <a:ext cx="12700" cy="15875"/>
              </a:xfrm>
              <a:custGeom>
                <a:avLst/>
                <a:gdLst>
                  <a:gd name="T0" fmla="*/ 4763 w 8"/>
                  <a:gd name="T1" fmla="*/ 0 h 10"/>
                  <a:gd name="T2" fmla="*/ 0 w 8"/>
                  <a:gd name="T3" fmla="*/ 7938 h 10"/>
                  <a:gd name="T4" fmla="*/ 6350 w 8"/>
                  <a:gd name="T5" fmla="*/ 15875 h 10"/>
                  <a:gd name="T6" fmla="*/ 12700 w 8"/>
                  <a:gd name="T7" fmla="*/ 12700 h 10"/>
                  <a:gd name="T8" fmla="*/ 7938 w 8"/>
                  <a:gd name="T9" fmla="*/ 0 h 10"/>
                  <a:gd name="T10" fmla="*/ 4763 w 8"/>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0">
                    <a:moveTo>
                      <a:pt x="3" y="0"/>
                    </a:moveTo>
                    <a:lnTo>
                      <a:pt x="0" y="5"/>
                    </a:lnTo>
                    <a:lnTo>
                      <a:pt x="4" y="10"/>
                    </a:lnTo>
                    <a:lnTo>
                      <a:pt x="8" y="8"/>
                    </a:lnTo>
                    <a:lnTo>
                      <a:pt x="5"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1" name="Freeform 893"/>
              <p:cNvSpPr/>
              <p:nvPr/>
            </p:nvSpPr>
            <p:spPr bwMode="auto">
              <a:xfrm>
                <a:off x="2551113" y="5792800"/>
                <a:ext cx="9525" cy="17463"/>
              </a:xfrm>
              <a:custGeom>
                <a:avLst/>
                <a:gdLst>
                  <a:gd name="T0" fmla="*/ 9525 w 6"/>
                  <a:gd name="T1" fmla="*/ 0 h 11"/>
                  <a:gd name="T2" fmla="*/ 1588 w 6"/>
                  <a:gd name="T3" fmla="*/ 0 h 11"/>
                  <a:gd name="T4" fmla="*/ 0 w 6"/>
                  <a:gd name="T5" fmla="*/ 7938 h 11"/>
                  <a:gd name="T6" fmla="*/ 3175 w 6"/>
                  <a:gd name="T7" fmla="*/ 17463 h 11"/>
                  <a:gd name="T8" fmla="*/ 9525 w 6"/>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1" y="0"/>
                    </a:lnTo>
                    <a:lnTo>
                      <a:pt x="0" y="5"/>
                    </a:lnTo>
                    <a:lnTo>
                      <a:pt x="2" y="11"/>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2" name="Freeform 894"/>
              <p:cNvSpPr/>
              <p:nvPr/>
            </p:nvSpPr>
            <p:spPr bwMode="auto">
              <a:xfrm>
                <a:off x="2543175" y="5724537"/>
                <a:ext cx="15875" cy="34925"/>
              </a:xfrm>
              <a:custGeom>
                <a:avLst/>
                <a:gdLst>
                  <a:gd name="T0" fmla="*/ 6350 w 10"/>
                  <a:gd name="T1" fmla="*/ 9525 h 22"/>
                  <a:gd name="T2" fmla="*/ 0 w 10"/>
                  <a:gd name="T3" fmla="*/ 14288 h 22"/>
                  <a:gd name="T4" fmla="*/ 1588 w 10"/>
                  <a:gd name="T5" fmla="*/ 20638 h 22"/>
                  <a:gd name="T6" fmla="*/ 9525 w 10"/>
                  <a:gd name="T7" fmla="*/ 30163 h 22"/>
                  <a:gd name="T8" fmla="*/ 15875 w 10"/>
                  <a:gd name="T9" fmla="*/ 34925 h 22"/>
                  <a:gd name="T10" fmla="*/ 11113 w 10"/>
                  <a:gd name="T11" fmla="*/ 23813 h 22"/>
                  <a:gd name="T12" fmla="*/ 14288 w 10"/>
                  <a:gd name="T13" fmla="*/ 12700 h 22"/>
                  <a:gd name="T14" fmla="*/ 11113 w 10"/>
                  <a:gd name="T15" fmla="*/ 0 h 22"/>
                  <a:gd name="T16" fmla="*/ 7938 w 10"/>
                  <a:gd name="T17" fmla="*/ 0 h 22"/>
                  <a:gd name="T18" fmla="*/ 6350 w 10"/>
                  <a:gd name="T19" fmla="*/ 9525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22">
                    <a:moveTo>
                      <a:pt x="4" y="6"/>
                    </a:moveTo>
                    <a:lnTo>
                      <a:pt x="0" y="9"/>
                    </a:lnTo>
                    <a:lnTo>
                      <a:pt x="1" y="13"/>
                    </a:lnTo>
                    <a:lnTo>
                      <a:pt x="6" y="19"/>
                    </a:lnTo>
                    <a:lnTo>
                      <a:pt x="10" y="22"/>
                    </a:lnTo>
                    <a:lnTo>
                      <a:pt x="7" y="15"/>
                    </a:lnTo>
                    <a:lnTo>
                      <a:pt x="9" y="8"/>
                    </a:lnTo>
                    <a:lnTo>
                      <a:pt x="7" y="0"/>
                    </a:lnTo>
                    <a:lnTo>
                      <a:pt x="5" y="0"/>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3" name="Freeform 895"/>
              <p:cNvSpPr/>
              <p:nvPr/>
            </p:nvSpPr>
            <p:spPr bwMode="auto">
              <a:xfrm>
                <a:off x="2549525" y="5773749"/>
                <a:ext cx="9525" cy="9525"/>
              </a:xfrm>
              <a:custGeom>
                <a:avLst/>
                <a:gdLst>
                  <a:gd name="T0" fmla="*/ 3175 w 6"/>
                  <a:gd name="T1" fmla="*/ 4763 h 6"/>
                  <a:gd name="T2" fmla="*/ 9525 w 6"/>
                  <a:gd name="T3" fmla="*/ 0 h 6"/>
                  <a:gd name="T4" fmla="*/ 0 w 6"/>
                  <a:gd name="T5" fmla="*/ 3175 h 6"/>
                  <a:gd name="T6" fmla="*/ 3175 w 6"/>
                  <a:gd name="T7" fmla="*/ 9525 h 6"/>
                  <a:gd name="T8" fmla="*/ 3175 w 6"/>
                  <a:gd name="T9" fmla="*/ 476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2" y="3"/>
                    </a:moveTo>
                    <a:lnTo>
                      <a:pt x="6" y="0"/>
                    </a:lnTo>
                    <a:lnTo>
                      <a:pt x="0" y="2"/>
                    </a:lnTo>
                    <a:lnTo>
                      <a:pt x="2" y="6"/>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4" name="Freeform 896"/>
              <p:cNvSpPr/>
              <p:nvPr/>
            </p:nvSpPr>
            <p:spPr bwMode="auto">
              <a:xfrm>
                <a:off x="2538413" y="5764225"/>
                <a:ext cx="14288" cy="9525"/>
              </a:xfrm>
              <a:custGeom>
                <a:avLst/>
                <a:gdLst>
                  <a:gd name="T0" fmla="*/ 4763 w 9"/>
                  <a:gd name="T1" fmla="*/ 3175 h 6"/>
                  <a:gd name="T2" fmla="*/ 0 w 9"/>
                  <a:gd name="T3" fmla="*/ 6350 h 6"/>
                  <a:gd name="T4" fmla="*/ 6350 w 9"/>
                  <a:gd name="T5" fmla="*/ 9525 h 6"/>
                  <a:gd name="T6" fmla="*/ 14288 w 9"/>
                  <a:gd name="T7" fmla="*/ 4763 h 6"/>
                  <a:gd name="T8" fmla="*/ 12700 w 9"/>
                  <a:gd name="T9" fmla="*/ 0 h 6"/>
                  <a:gd name="T10" fmla="*/ 4763 w 9"/>
                  <a:gd name="T11" fmla="*/ 31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3" y="2"/>
                    </a:moveTo>
                    <a:lnTo>
                      <a:pt x="0" y="4"/>
                    </a:lnTo>
                    <a:lnTo>
                      <a:pt x="4" y="6"/>
                    </a:lnTo>
                    <a:lnTo>
                      <a:pt x="9" y="3"/>
                    </a:lnTo>
                    <a:lnTo>
                      <a:pt x="8" y="0"/>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5" name="Freeform 897"/>
              <p:cNvSpPr/>
              <p:nvPr/>
            </p:nvSpPr>
            <p:spPr bwMode="auto">
              <a:xfrm>
                <a:off x="2536825" y="5778510"/>
                <a:ext cx="6350" cy="11113"/>
              </a:xfrm>
              <a:custGeom>
                <a:avLst/>
                <a:gdLst>
                  <a:gd name="T0" fmla="*/ 4763 w 4"/>
                  <a:gd name="T1" fmla="*/ 0 h 7"/>
                  <a:gd name="T2" fmla="*/ 0 w 4"/>
                  <a:gd name="T3" fmla="*/ 3175 h 7"/>
                  <a:gd name="T4" fmla="*/ 0 w 4"/>
                  <a:gd name="T5" fmla="*/ 11113 h 7"/>
                  <a:gd name="T6" fmla="*/ 6350 w 4"/>
                  <a:gd name="T7" fmla="*/ 4763 h 7"/>
                  <a:gd name="T8" fmla="*/ 4763 w 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3" y="0"/>
                    </a:moveTo>
                    <a:lnTo>
                      <a:pt x="0" y="2"/>
                    </a:lnTo>
                    <a:lnTo>
                      <a:pt x="0" y="7"/>
                    </a:lnTo>
                    <a:lnTo>
                      <a:pt x="4"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6" name="Freeform 898"/>
              <p:cNvSpPr/>
              <p:nvPr/>
            </p:nvSpPr>
            <p:spPr bwMode="auto">
              <a:xfrm>
                <a:off x="2551113" y="5694374"/>
                <a:ext cx="3174" cy="11113"/>
              </a:xfrm>
              <a:custGeom>
                <a:avLst/>
                <a:gdLst>
                  <a:gd name="T0" fmla="*/ 3175 w 2"/>
                  <a:gd name="T1" fmla="*/ 6350 h 7"/>
                  <a:gd name="T2" fmla="*/ 0 w 2"/>
                  <a:gd name="T3" fmla="*/ 0 h 7"/>
                  <a:gd name="T4" fmla="*/ 0 w 2"/>
                  <a:gd name="T5" fmla="*/ 9525 h 7"/>
                  <a:gd name="T6" fmla="*/ 3175 w 2"/>
                  <a:gd name="T7" fmla="*/ 11113 h 7"/>
                  <a:gd name="T8" fmla="*/ 3175 w 2"/>
                  <a:gd name="T9" fmla="*/ 635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2" y="4"/>
                    </a:moveTo>
                    <a:lnTo>
                      <a:pt x="0" y="0"/>
                    </a:lnTo>
                    <a:lnTo>
                      <a:pt x="0" y="6"/>
                    </a:lnTo>
                    <a:lnTo>
                      <a:pt x="2" y="7"/>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7" name="Freeform 899"/>
              <p:cNvSpPr/>
              <p:nvPr/>
            </p:nvSpPr>
            <p:spPr bwMode="auto">
              <a:xfrm>
                <a:off x="2536825" y="5700724"/>
                <a:ext cx="7938" cy="9525"/>
              </a:xfrm>
              <a:custGeom>
                <a:avLst/>
                <a:gdLst>
                  <a:gd name="T0" fmla="*/ 0 w 5"/>
                  <a:gd name="T1" fmla="*/ 3175 h 6"/>
                  <a:gd name="T2" fmla="*/ 4763 w 5"/>
                  <a:gd name="T3" fmla="*/ 9525 h 6"/>
                  <a:gd name="T4" fmla="*/ 7938 w 5"/>
                  <a:gd name="T5" fmla="*/ 3175 h 6"/>
                  <a:gd name="T6" fmla="*/ 4763 w 5"/>
                  <a:gd name="T7" fmla="*/ 0 h 6"/>
                  <a:gd name="T8" fmla="*/ 0 w 5"/>
                  <a:gd name="T9" fmla="*/ 317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2"/>
                    </a:moveTo>
                    <a:lnTo>
                      <a:pt x="3" y="6"/>
                    </a:lnTo>
                    <a:lnTo>
                      <a:pt x="5" y="2"/>
                    </a:lnTo>
                    <a:lnTo>
                      <a:pt x="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8" name="Freeform 900"/>
              <p:cNvSpPr/>
              <p:nvPr/>
            </p:nvSpPr>
            <p:spPr bwMode="auto">
              <a:xfrm>
                <a:off x="2532063" y="5742000"/>
                <a:ext cx="11113" cy="12700"/>
              </a:xfrm>
              <a:custGeom>
                <a:avLst/>
                <a:gdLst>
                  <a:gd name="T0" fmla="*/ 4763 w 7"/>
                  <a:gd name="T1" fmla="*/ 0 h 8"/>
                  <a:gd name="T2" fmla="*/ 0 w 7"/>
                  <a:gd name="T3" fmla="*/ 11113 h 8"/>
                  <a:gd name="T4" fmla="*/ 4763 w 7"/>
                  <a:gd name="T5" fmla="*/ 12700 h 8"/>
                  <a:gd name="T6" fmla="*/ 11113 w 7"/>
                  <a:gd name="T7" fmla="*/ 9525 h 8"/>
                  <a:gd name="T8" fmla="*/ 4763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3" y="0"/>
                    </a:moveTo>
                    <a:lnTo>
                      <a:pt x="0" y="7"/>
                    </a:lnTo>
                    <a:lnTo>
                      <a:pt x="3" y="8"/>
                    </a:lnTo>
                    <a:lnTo>
                      <a:pt x="7" y="6"/>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89" name="Freeform 901"/>
              <p:cNvSpPr/>
              <p:nvPr/>
            </p:nvSpPr>
            <p:spPr bwMode="auto">
              <a:xfrm>
                <a:off x="2557463" y="5616586"/>
                <a:ext cx="11113" cy="11113"/>
              </a:xfrm>
              <a:custGeom>
                <a:avLst/>
                <a:gdLst>
                  <a:gd name="T0" fmla="*/ 1588 w 7"/>
                  <a:gd name="T1" fmla="*/ 3175 h 7"/>
                  <a:gd name="T2" fmla="*/ 0 w 7"/>
                  <a:gd name="T3" fmla="*/ 11113 h 7"/>
                  <a:gd name="T4" fmla="*/ 6350 w 7"/>
                  <a:gd name="T5" fmla="*/ 11113 h 7"/>
                  <a:gd name="T6" fmla="*/ 11113 w 7"/>
                  <a:gd name="T7" fmla="*/ 6350 h 7"/>
                  <a:gd name="T8" fmla="*/ 7938 w 7"/>
                  <a:gd name="T9" fmla="*/ 0 h 7"/>
                  <a:gd name="T10" fmla="*/ 1588 w 7"/>
                  <a:gd name="T11" fmla="*/ 3175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1" y="2"/>
                    </a:moveTo>
                    <a:lnTo>
                      <a:pt x="0" y="7"/>
                    </a:lnTo>
                    <a:lnTo>
                      <a:pt x="4" y="7"/>
                    </a:lnTo>
                    <a:lnTo>
                      <a:pt x="7" y="4"/>
                    </a:lnTo>
                    <a:lnTo>
                      <a:pt x="5" y="0"/>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0" name="Freeform 902"/>
              <p:cNvSpPr/>
              <p:nvPr/>
            </p:nvSpPr>
            <p:spPr bwMode="auto">
              <a:xfrm>
                <a:off x="2566987" y="5602300"/>
                <a:ext cx="9525" cy="14288"/>
              </a:xfrm>
              <a:custGeom>
                <a:avLst/>
                <a:gdLst>
                  <a:gd name="T0" fmla="*/ 1588 w 6"/>
                  <a:gd name="T1" fmla="*/ 0 h 9"/>
                  <a:gd name="T2" fmla="*/ 0 w 6"/>
                  <a:gd name="T3" fmla="*/ 11113 h 9"/>
                  <a:gd name="T4" fmla="*/ 7938 w 6"/>
                  <a:gd name="T5" fmla="*/ 14288 h 9"/>
                  <a:gd name="T6" fmla="*/ 9525 w 6"/>
                  <a:gd name="T7" fmla="*/ 12700 h 9"/>
                  <a:gd name="T8" fmla="*/ 9525 w 6"/>
                  <a:gd name="T9" fmla="*/ 4763 h 9"/>
                  <a:gd name="T10" fmla="*/ 1588 w 6"/>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9">
                    <a:moveTo>
                      <a:pt x="1" y="0"/>
                    </a:moveTo>
                    <a:lnTo>
                      <a:pt x="0" y="7"/>
                    </a:lnTo>
                    <a:lnTo>
                      <a:pt x="5" y="9"/>
                    </a:lnTo>
                    <a:lnTo>
                      <a:pt x="6" y="8"/>
                    </a:lnTo>
                    <a:lnTo>
                      <a:pt x="6" y="3"/>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1" name="Freeform 903"/>
              <p:cNvSpPr/>
              <p:nvPr/>
            </p:nvSpPr>
            <p:spPr bwMode="auto">
              <a:xfrm>
                <a:off x="2586038" y="5594360"/>
                <a:ext cx="7938" cy="11113"/>
              </a:xfrm>
              <a:custGeom>
                <a:avLst/>
                <a:gdLst>
                  <a:gd name="T0" fmla="*/ 0 w 5"/>
                  <a:gd name="T1" fmla="*/ 4763 h 7"/>
                  <a:gd name="T2" fmla="*/ 1588 w 5"/>
                  <a:gd name="T3" fmla="*/ 11113 h 7"/>
                  <a:gd name="T4" fmla="*/ 4763 w 5"/>
                  <a:gd name="T5" fmla="*/ 6350 h 7"/>
                  <a:gd name="T6" fmla="*/ 7938 w 5"/>
                  <a:gd name="T7" fmla="*/ 1588 h 7"/>
                  <a:gd name="T8" fmla="*/ 1588 w 5"/>
                  <a:gd name="T9" fmla="*/ 0 h 7"/>
                  <a:gd name="T10" fmla="*/ 0 w 5"/>
                  <a:gd name="T11" fmla="*/ 476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0" y="3"/>
                    </a:moveTo>
                    <a:lnTo>
                      <a:pt x="1" y="7"/>
                    </a:lnTo>
                    <a:lnTo>
                      <a:pt x="3" y="4"/>
                    </a:lnTo>
                    <a:lnTo>
                      <a:pt x="5" y="1"/>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2" name="Freeform 904"/>
              <p:cNvSpPr/>
              <p:nvPr/>
            </p:nvSpPr>
            <p:spPr bwMode="auto">
              <a:xfrm>
                <a:off x="2566987" y="5503875"/>
                <a:ext cx="20638" cy="47625"/>
              </a:xfrm>
              <a:custGeom>
                <a:avLst/>
                <a:gdLst>
                  <a:gd name="T0" fmla="*/ 1588 w 13"/>
                  <a:gd name="T1" fmla="*/ 1588 h 30"/>
                  <a:gd name="T2" fmla="*/ 1588 w 13"/>
                  <a:gd name="T3" fmla="*/ 9525 h 30"/>
                  <a:gd name="T4" fmla="*/ 0 w 13"/>
                  <a:gd name="T5" fmla="*/ 46038 h 30"/>
                  <a:gd name="T6" fmla="*/ 9525 w 13"/>
                  <a:gd name="T7" fmla="*/ 47625 h 30"/>
                  <a:gd name="T8" fmla="*/ 12700 w 13"/>
                  <a:gd name="T9" fmla="*/ 39688 h 30"/>
                  <a:gd name="T10" fmla="*/ 20638 w 13"/>
                  <a:gd name="T11" fmla="*/ 23813 h 30"/>
                  <a:gd name="T12" fmla="*/ 20638 w 13"/>
                  <a:gd name="T13" fmla="*/ 7938 h 30"/>
                  <a:gd name="T14" fmla="*/ 7938 w 13"/>
                  <a:gd name="T15" fmla="*/ 0 h 30"/>
                  <a:gd name="T16" fmla="*/ 1588 w 13"/>
                  <a:gd name="T17" fmla="*/ 158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0">
                    <a:moveTo>
                      <a:pt x="1" y="1"/>
                    </a:moveTo>
                    <a:lnTo>
                      <a:pt x="1" y="6"/>
                    </a:lnTo>
                    <a:lnTo>
                      <a:pt x="0" y="29"/>
                    </a:lnTo>
                    <a:lnTo>
                      <a:pt x="6" y="30"/>
                    </a:lnTo>
                    <a:lnTo>
                      <a:pt x="8" y="25"/>
                    </a:lnTo>
                    <a:lnTo>
                      <a:pt x="13" y="15"/>
                    </a:lnTo>
                    <a:lnTo>
                      <a:pt x="13" y="5"/>
                    </a:lnTo>
                    <a:lnTo>
                      <a:pt x="5" y="0"/>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3" name="Freeform 905"/>
              <p:cNvSpPr/>
              <p:nvPr/>
            </p:nvSpPr>
            <p:spPr bwMode="auto">
              <a:xfrm>
                <a:off x="409577" y="2184406"/>
                <a:ext cx="17463" cy="14288"/>
              </a:xfrm>
              <a:custGeom>
                <a:avLst/>
                <a:gdLst>
                  <a:gd name="T0" fmla="*/ 0 w 11"/>
                  <a:gd name="T1" fmla="*/ 0 h 9"/>
                  <a:gd name="T2" fmla="*/ 12700 w 11"/>
                  <a:gd name="T3" fmla="*/ 14288 h 9"/>
                  <a:gd name="T4" fmla="*/ 17463 w 11"/>
                  <a:gd name="T5" fmla="*/ 9525 h 9"/>
                  <a:gd name="T6" fmla="*/ 12700 w 11"/>
                  <a:gd name="T7" fmla="*/ 4763 h 9"/>
                  <a:gd name="T8" fmla="*/ 12700 w 11"/>
                  <a:gd name="T9" fmla="*/ 0 h 9"/>
                  <a:gd name="T10" fmla="*/ 0 w 11"/>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9">
                    <a:moveTo>
                      <a:pt x="0" y="0"/>
                    </a:moveTo>
                    <a:lnTo>
                      <a:pt x="8" y="9"/>
                    </a:lnTo>
                    <a:lnTo>
                      <a:pt x="11" y="6"/>
                    </a:lnTo>
                    <a:lnTo>
                      <a:pt x="8" y="3"/>
                    </a:lnTo>
                    <a:lnTo>
                      <a:pt x="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4" name="Freeform 906"/>
              <p:cNvSpPr/>
              <p:nvPr/>
            </p:nvSpPr>
            <p:spPr bwMode="auto">
              <a:xfrm>
                <a:off x="1254126" y="2936881"/>
                <a:ext cx="123825" cy="92075"/>
              </a:xfrm>
              <a:custGeom>
                <a:avLst/>
                <a:gdLst>
                  <a:gd name="T0" fmla="*/ 115888 w 78"/>
                  <a:gd name="T1" fmla="*/ 92075 h 58"/>
                  <a:gd name="T2" fmla="*/ 123825 w 78"/>
                  <a:gd name="T3" fmla="*/ 90488 h 58"/>
                  <a:gd name="T4" fmla="*/ 117475 w 78"/>
                  <a:gd name="T5" fmla="*/ 74613 h 58"/>
                  <a:gd name="T6" fmla="*/ 104775 w 78"/>
                  <a:gd name="T7" fmla="*/ 66675 h 58"/>
                  <a:gd name="T8" fmla="*/ 87313 w 78"/>
                  <a:gd name="T9" fmla="*/ 49213 h 58"/>
                  <a:gd name="T10" fmla="*/ 84138 w 78"/>
                  <a:gd name="T11" fmla="*/ 38100 h 58"/>
                  <a:gd name="T12" fmla="*/ 74613 w 78"/>
                  <a:gd name="T13" fmla="*/ 30163 h 58"/>
                  <a:gd name="T14" fmla="*/ 60325 w 78"/>
                  <a:gd name="T15" fmla="*/ 30163 h 58"/>
                  <a:gd name="T16" fmla="*/ 30163 w 78"/>
                  <a:gd name="T17" fmla="*/ 22225 h 58"/>
                  <a:gd name="T18" fmla="*/ 15875 w 78"/>
                  <a:gd name="T19" fmla="*/ 0 h 58"/>
                  <a:gd name="T20" fmla="*/ 0 w 78"/>
                  <a:gd name="T21" fmla="*/ 1588 h 58"/>
                  <a:gd name="T22" fmla="*/ 0 w 78"/>
                  <a:gd name="T23" fmla="*/ 7938 h 58"/>
                  <a:gd name="T24" fmla="*/ 12700 w 78"/>
                  <a:gd name="T25" fmla="*/ 38100 h 58"/>
                  <a:gd name="T26" fmla="*/ 22225 w 78"/>
                  <a:gd name="T27" fmla="*/ 38100 h 58"/>
                  <a:gd name="T28" fmla="*/ 30163 w 78"/>
                  <a:gd name="T29" fmla="*/ 46038 h 58"/>
                  <a:gd name="T30" fmla="*/ 42863 w 78"/>
                  <a:gd name="T31" fmla="*/ 46038 h 58"/>
                  <a:gd name="T32" fmla="*/ 52388 w 78"/>
                  <a:gd name="T33" fmla="*/ 55563 h 58"/>
                  <a:gd name="T34" fmla="*/ 71438 w 78"/>
                  <a:gd name="T35" fmla="*/ 77788 h 58"/>
                  <a:gd name="T36" fmla="*/ 87313 w 78"/>
                  <a:gd name="T37" fmla="*/ 84138 h 58"/>
                  <a:gd name="T38" fmla="*/ 98425 w 78"/>
                  <a:gd name="T39" fmla="*/ 85725 h 58"/>
                  <a:gd name="T40" fmla="*/ 115888 w 78"/>
                  <a:gd name="T41" fmla="*/ 92075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 h="57">
                    <a:moveTo>
                      <a:pt x="73" y="58"/>
                    </a:moveTo>
                    <a:lnTo>
                      <a:pt x="78" y="57"/>
                    </a:lnTo>
                    <a:lnTo>
                      <a:pt x="74" y="47"/>
                    </a:lnTo>
                    <a:lnTo>
                      <a:pt x="66" y="42"/>
                    </a:lnTo>
                    <a:lnTo>
                      <a:pt x="55" y="31"/>
                    </a:lnTo>
                    <a:lnTo>
                      <a:pt x="53" y="24"/>
                    </a:lnTo>
                    <a:lnTo>
                      <a:pt x="47" y="19"/>
                    </a:lnTo>
                    <a:lnTo>
                      <a:pt x="38" y="19"/>
                    </a:lnTo>
                    <a:lnTo>
                      <a:pt x="19" y="14"/>
                    </a:lnTo>
                    <a:lnTo>
                      <a:pt x="10" y="0"/>
                    </a:lnTo>
                    <a:lnTo>
                      <a:pt x="0" y="1"/>
                    </a:lnTo>
                    <a:lnTo>
                      <a:pt x="0" y="5"/>
                    </a:lnTo>
                    <a:lnTo>
                      <a:pt x="8" y="24"/>
                    </a:lnTo>
                    <a:lnTo>
                      <a:pt x="14" y="24"/>
                    </a:lnTo>
                    <a:lnTo>
                      <a:pt x="19" y="29"/>
                    </a:lnTo>
                    <a:lnTo>
                      <a:pt x="27" y="29"/>
                    </a:lnTo>
                    <a:lnTo>
                      <a:pt x="33" y="35"/>
                    </a:lnTo>
                    <a:lnTo>
                      <a:pt x="45" y="49"/>
                    </a:lnTo>
                    <a:lnTo>
                      <a:pt x="55" y="53"/>
                    </a:lnTo>
                    <a:lnTo>
                      <a:pt x="62" y="54"/>
                    </a:lnTo>
                    <a:lnTo>
                      <a:pt x="73"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5" name="Freeform 907"/>
              <p:cNvSpPr/>
              <p:nvPr/>
            </p:nvSpPr>
            <p:spPr bwMode="auto">
              <a:xfrm>
                <a:off x="1141414" y="2809882"/>
                <a:ext cx="30163" cy="36514"/>
              </a:xfrm>
              <a:custGeom>
                <a:avLst/>
                <a:gdLst>
                  <a:gd name="T0" fmla="*/ 25400 w 19"/>
                  <a:gd name="T1" fmla="*/ 20638 h 23"/>
                  <a:gd name="T2" fmla="*/ 30163 w 19"/>
                  <a:gd name="T3" fmla="*/ 6350 h 23"/>
                  <a:gd name="T4" fmla="*/ 19050 w 19"/>
                  <a:gd name="T5" fmla="*/ 9525 h 23"/>
                  <a:gd name="T6" fmla="*/ 17463 w 19"/>
                  <a:gd name="T7" fmla="*/ 4763 h 23"/>
                  <a:gd name="T8" fmla="*/ 11113 w 19"/>
                  <a:gd name="T9" fmla="*/ 0 h 23"/>
                  <a:gd name="T10" fmla="*/ 1588 w 19"/>
                  <a:gd name="T11" fmla="*/ 3175 h 23"/>
                  <a:gd name="T12" fmla="*/ 0 w 19"/>
                  <a:gd name="T13" fmla="*/ 20638 h 23"/>
                  <a:gd name="T14" fmla="*/ 9525 w 19"/>
                  <a:gd name="T15" fmla="*/ 36513 h 23"/>
                  <a:gd name="T16" fmla="*/ 23813 w 19"/>
                  <a:gd name="T17" fmla="*/ 36513 h 23"/>
                  <a:gd name="T18" fmla="*/ 25400 w 19"/>
                  <a:gd name="T19" fmla="*/ 20638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3">
                    <a:moveTo>
                      <a:pt x="16" y="13"/>
                    </a:moveTo>
                    <a:lnTo>
                      <a:pt x="19" y="4"/>
                    </a:lnTo>
                    <a:lnTo>
                      <a:pt x="12" y="6"/>
                    </a:lnTo>
                    <a:lnTo>
                      <a:pt x="11" y="3"/>
                    </a:lnTo>
                    <a:lnTo>
                      <a:pt x="7" y="0"/>
                    </a:lnTo>
                    <a:lnTo>
                      <a:pt x="1" y="2"/>
                    </a:lnTo>
                    <a:lnTo>
                      <a:pt x="0" y="13"/>
                    </a:lnTo>
                    <a:lnTo>
                      <a:pt x="6" y="23"/>
                    </a:lnTo>
                    <a:lnTo>
                      <a:pt x="15" y="23"/>
                    </a:lnTo>
                    <a:lnTo>
                      <a:pt x="1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6" name="Freeform 908"/>
              <p:cNvSpPr/>
              <p:nvPr/>
            </p:nvSpPr>
            <p:spPr bwMode="auto">
              <a:xfrm>
                <a:off x="1131888" y="2724157"/>
                <a:ext cx="33338" cy="55563"/>
              </a:xfrm>
              <a:custGeom>
                <a:avLst/>
                <a:gdLst>
                  <a:gd name="T0" fmla="*/ 28575 w 21"/>
                  <a:gd name="T1" fmla="*/ 55563 h 35"/>
                  <a:gd name="T2" fmla="*/ 33338 w 21"/>
                  <a:gd name="T3" fmla="*/ 52388 h 35"/>
                  <a:gd name="T4" fmla="*/ 20638 w 21"/>
                  <a:gd name="T5" fmla="*/ 22225 h 35"/>
                  <a:gd name="T6" fmla="*/ 6350 w 21"/>
                  <a:gd name="T7" fmla="*/ 0 h 35"/>
                  <a:gd name="T8" fmla="*/ 0 w 21"/>
                  <a:gd name="T9" fmla="*/ 0 h 35"/>
                  <a:gd name="T10" fmla="*/ 3175 w 21"/>
                  <a:gd name="T11" fmla="*/ 26988 h 35"/>
                  <a:gd name="T12" fmla="*/ 28575 w 21"/>
                  <a:gd name="T13" fmla="*/ 55563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35">
                    <a:moveTo>
                      <a:pt x="18" y="35"/>
                    </a:moveTo>
                    <a:lnTo>
                      <a:pt x="21" y="33"/>
                    </a:lnTo>
                    <a:lnTo>
                      <a:pt x="13" y="14"/>
                    </a:lnTo>
                    <a:lnTo>
                      <a:pt x="4" y="0"/>
                    </a:lnTo>
                    <a:lnTo>
                      <a:pt x="0" y="0"/>
                    </a:lnTo>
                    <a:lnTo>
                      <a:pt x="2" y="17"/>
                    </a:lnTo>
                    <a:lnTo>
                      <a:pt x="1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7" name="Freeform 909"/>
              <p:cNvSpPr/>
              <p:nvPr/>
            </p:nvSpPr>
            <p:spPr bwMode="auto">
              <a:xfrm>
                <a:off x="1135064" y="2763845"/>
                <a:ext cx="14288" cy="20638"/>
              </a:xfrm>
              <a:custGeom>
                <a:avLst/>
                <a:gdLst>
                  <a:gd name="T0" fmla="*/ 14288 w 9"/>
                  <a:gd name="T1" fmla="*/ 15875 h 13"/>
                  <a:gd name="T2" fmla="*/ 6350 w 9"/>
                  <a:gd name="T3" fmla="*/ 0 h 13"/>
                  <a:gd name="T4" fmla="*/ 0 w 9"/>
                  <a:gd name="T5" fmla="*/ 1588 h 13"/>
                  <a:gd name="T6" fmla="*/ 9525 w 9"/>
                  <a:gd name="T7" fmla="*/ 20638 h 13"/>
                  <a:gd name="T8" fmla="*/ 14288 w 9"/>
                  <a:gd name="T9" fmla="*/ 1587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9" y="10"/>
                    </a:moveTo>
                    <a:lnTo>
                      <a:pt x="4" y="0"/>
                    </a:lnTo>
                    <a:lnTo>
                      <a:pt x="0" y="1"/>
                    </a:lnTo>
                    <a:lnTo>
                      <a:pt x="6" y="13"/>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8" name="Freeform 910"/>
              <p:cNvSpPr/>
              <p:nvPr/>
            </p:nvSpPr>
            <p:spPr bwMode="auto">
              <a:xfrm>
                <a:off x="1109664" y="2690820"/>
                <a:ext cx="9525" cy="36514"/>
              </a:xfrm>
              <a:custGeom>
                <a:avLst/>
                <a:gdLst>
                  <a:gd name="T0" fmla="*/ 3175 w 6"/>
                  <a:gd name="T1" fmla="*/ 0 h 23"/>
                  <a:gd name="T2" fmla="*/ 0 w 6"/>
                  <a:gd name="T3" fmla="*/ 6350 h 23"/>
                  <a:gd name="T4" fmla="*/ 3175 w 6"/>
                  <a:gd name="T5" fmla="*/ 33338 h 23"/>
                  <a:gd name="T6" fmla="*/ 9525 w 6"/>
                  <a:gd name="T7" fmla="*/ 36513 h 23"/>
                  <a:gd name="T8" fmla="*/ 6350 w 6"/>
                  <a:gd name="T9" fmla="*/ 6350 h 23"/>
                  <a:gd name="T10" fmla="*/ 3175 w 6"/>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3">
                    <a:moveTo>
                      <a:pt x="2" y="0"/>
                    </a:moveTo>
                    <a:lnTo>
                      <a:pt x="0" y="4"/>
                    </a:lnTo>
                    <a:lnTo>
                      <a:pt x="2" y="21"/>
                    </a:lnTo>
                    <a:lnTo>
                      <a:pt x="6" y="23"/>
                    </a:lnTo>
                    <a:lnTo>
                      <a:pt x="4"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1999" name="Freeform 911"/>
              <p:cNvSpPr/>
              <p:nvPr/>
            </p:nvSpPr>
            <p:spPr bwMode="auto">
              <a:xfrm>
                <a:off x="1087438" y="2684470"/>
                <a:ext cx="14288" cy="33338"/>
              </a:xfrm>
              <a:custGeom>
                <a:avLst/>
                <a:gdLst>
                  <a:gd name="T0" fmla="*/ 7938 w 9"/>
                  <a:gd name="T1" fmla="*/ 0 h 21"/>
                  <a:gd name="T2" fmla="*/ 0 w 9"/>
                  <a:gd name="T3" fmla="*/ 14288 h 21"/>
                  <a:gd name="T4" fmla="*/ 7938 w 9"/>
                  <a:gd name="T5" fmla="*/ 33338 h 21"/>
                  <a:gd name="T6" fmla="*/ 14288 w 9"/>
                  <a:gd name="T7" fmla="*/ 30163 h 21"/>
                  <a:gd name="T8" fmla="*/ 12700 w 9"/>
                  <a:gd name="T9" fmla="*/ 12700 h 21"/>
                  <a:gd name="T10" fmla="*/ 7938 w 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21">
                    <a:moveTo>
                      <a:pt x="5" y="0"/>
                    </a:moveTo>
                    <a:lnTo>
                      <a:pt x="0" y="9"/>
                    </a:lnTo>
                    <a:lnTo>
                      <a:pt x="5" y="21"/>
                    </a:lnTo>
                    <a:lnTo>
                      <a:pt x="9" y="19"/>
                    </a:lnTo>
                    <a:lnTo>
                      <a:pt x="8" y="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0" name="Freeform 912"/>
              <p:cNvSpPr/>
              <p:nvPr/>
            </p:nvSpPr>
            <p:spPr bwMode="auto">
              <a:xfrm>
                <a:off x="1104901" y="2636845"/>
                <a:ext cx="14288" cy="44450"/>
              </a:xfrm>
              <a:custGeom>
                <a:avLst/>
                <a:gdLst>
                  <a:gd name="T0" fmla="*/ 0 w 9"/>
                  <a:gd name="T1" fmla="*/ 0 h 28"/>
                  <a:gd name="T2" fmla="*/ 0 w 9"/>
                  <a:gd name="T3" fmla="*/ 4763 h 28"/>
                  <a:gd name="T4" fmla="*/ 0 w 9"/>
                  <a:gd name="T5" fmla="*/ 44450 h 28"/>
                  <a:gd name="T6" fmla="*/ 4763 w 9"/>
                  <a:gd name="T7" fmla="*/ 44450 h 28"/>
                  <a:gd name="T8" fmla="*/ 14288 w 9"/>
                  <a:gd name="T9" fmla="*/ 38100 h 28"/>
                  <a:gd name="T10" fmla="*/ 11113 w 9"/>
                  <a:gd name="T11" fmla="*/ 11113 h 28"/>
                  <a:gd name="T12" fmla="*/ 0 w 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8">
                    <a:moveTo>
                      <a:pt x="0" y="0"/>
                    </a:moveTo>
                    <a:lnTo>
                      <a:pt x="0" y="3"/>
                    </a:lnTo>
                    <a:lnTo>
                      <a:pt x="0" y="28"/>
                    </a:lnTo>
                    <a:lnTo>
                      <a:pt x="3" y="28"/>
                    </a:lnTo>
                    <a:lnTo>
                      <a:pt x="9" y="24"/>
                    </a:lnTo>
                    <a:lnTo>
                      <a:pt x="7"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1" name="Freeform 913"/>
              <p:cNvSpPr/>
              <p:nvPr/>
            </p:nvSpPr>
            <p:spPr bwMode="auto">
              <a:xfrm>
                <a:off x="1055689" y="2628906"/>
                <a:ext cx="38100" cy="39688"/>
              </a:xfrm>
              <a:custGeom>
                <a:avLst/>
                <a:gdLst>
                  <a:gd name="T0" fmla="*/ 22225 w 24"/>
                  <a:gd name="T1" fmla="*/ 19050 h 25"/>
                  <a:gd name="T2" fmla="*/ 31750 w 24"/>
                  <a:gd name="T3" fmla="*/ 31750 h 25"/>
                  <a:gd name="T4" fmla="*/ 38100 w 24"/>
                  <a:gd name="T5" fmla="*/ 26988 h 25"/>
                  <a:gd name="T6" fmla="*/ 28575 w 24"/>
                  <a:gd name="T7" fmla="*/ 17463 h 25"/>
                  <a:gd name="T8" fmla="*/ 28575 w 24"/>
                  <a:gd name="T9" fmla="*/ 11113 h 25"/>
                  <a:gd name="T10" fmla="*/ 38100 w 24"/>
                  <a:gd name="T11" fmla="*/ 12700 h 25"/>
                  <a:gd name="T12" fmla="*/ 38100 w 24"/>
                  <a:gd name="T13" fmla="*/ 9525 h 25"/>
                  <a:gd name="T14" fmla="*/ 30163 w 24"/>
                  <a:gd name="T15" fmla="*/ 4763 h 25"/>
                  <a:gd name="T16" fmla="*/ 17463 w 24"/>
                  <a:gd name="T17" fmla="*/ 0 h 25"/>
                  <a:gd name="T18" fmla="*/ 0 w 24"/>
                  <a:gd name="T19" fmla="*/ 7938 h 25"/>
                  <a:gd name="T20" fmla="*/ 0 w 24"/>
                  <a:gd name="T21" fmla="*/ 12700 h 25"/>
                  <a:gd name="T22" fmla="*/ 7938 w 24"/>
                  <a:gd name="T23" fmla="*/ 26988 h 25"/>
                  <a:gd name="T24" fmla="*/ 15875 w 24"/>
                  <a:gd name="T25" fmla="*/ 38100 h 25"/>
                  <a:gd name="T26" fmla="*/ 22225 w 24"/>
                  <a:gd name="T27" fmla="*/ 39688 h 25"/>
                  <a:gd name="T28" fmla="*/ 17463 w 24"/>
                  <a:gd name="T29" fmla="*/ 23813 h 25"/>
                  <a:gd name="T30" fmla="*/ 22225 w 24"/>
                  <a:gd name="T31" fmla="*/ 1905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5">
                    <a:moveTo>
                      <a:pt x="14" y="12"/>
                    </a:moveTo>
                    <a:lnTo>
                      <a:pt x="20" y="20"/>
                    </a:lnTo>
                    <a:lnTo>
                      <a:pt x="24" y="17"/>
                    </a:lnTo>
                    <a:lnTo>
                      <a:pt x="18" y="11"/>
                    </a:lnTo>
                    <a:lnTo>
                      <a:pt x="18" y="7"/>
                    </a:lnTo>
                    <a:lnTo>
                      <a:pt x="24" y="8"/>
                    </a:lnTo>
                    <a:lnTo>
                      <a:pt x="24" y="6"/>
                    </a:lnTo>
                    <a:lnTo>
                      <a:pt x="19" y="3"/>
                    </a:lnTo>
                    <a:lnTo>
                      <a:pt x="11" y="0"/>
                    </a:lnTo>
                    <a:lnTo>
                      <a:pt x="0" y="5"/>
                    </a:lnTo>
                    <a:lnTo>
                      <a:pt x="0" y="8"/>
                    </a:lnTo>
                    <a:lnTo>
                      <a:pt x="5" y="17"/>
                    </a:lnTo>
                    <a:lnTo>
                      <a:pt x="10" y="24"/>
                    </a:lnTo>
                    <a:lnTo>
                      <a:pt x="14" y="25"/>
                    </a:lnTo>
                    <a:lnTo>
                      <a:pt x="11" y="15"/>
                    </a:lnTo>
                    <a:lnTo>
                      <a:pt x="1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2" name="Freeform 914"/>
              <p:cNvSpPr/>
              <p:nvPr/>
            </p:nvSpPr>
            <p:spPr bwMode="auto">
              <a:xfrm>
                <a:off x="1120777" y="2684470"/>
                <a:ext cx="22225" cy="22225"/>
              </a:xfrm>
              <a:custGeom>
                <a:avLst/>
                <a:gdLst>
                  <a:gd name="T0" fmla="*/ 11113 w 14"/>
                  <a:gd name="T1" fmla="*/ 12700 h 14"/>
                  <a:gd name="T2" fmla="*/ 22225 w 14"/>
                  <a:gd name="T3" fmla="*/ 15875 h 14"/>
                  <a:gd name="T4" fmla="*/ 22225 w 14"/>
                  <a:gd name="T5" fmla="*/ 14288 h 14"/>
                  <a:gd name="T6" fmla="*/ 14288 w 14"/>
                  <a:gd name="T7" fmla="*/ 6350 h 14"/>
                  <a:gd name="T8" fmla="*/ 3175 w 14"/>
                  <a:gd name="T9" fmla="*/ 0 h 14"/>
                  <a:gd name="T10" fmla="*/ 0 w 14"/>
                  <a:gd name="T11" fmla="*/ 6350 h 14"/>
                  <a:gd name="T12" fmla="*/ 6350 w 14"/>
                  <a:gd name="T13" fmla="*/ 22225 h 14"/>
                  <a:gd name="T14" fmla="*/ 14288 w 14"/>
                  <a:gd name="T15" fmla="*/ 20638 h 14"/>
                  <a:gd name="T16" fmla="*/ 11113 w 14"/>
                  <a:gd name="T17" fmla="*/ 1270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4">
                    <a:moveTo>
                      <a:pt x="7" y="8"/>
                    </a:moveTo>
                    <a:lnTo>
                      <a:pt x="14" y="10"/>
                    </a:lnTo>
                    <a:lnTo>
                      <a:pt x="14" y="9"/>
                    </a:lnTo>
                    <a:lnTo>
                      <a:pt x="9" y="4"/>
                    </a:lnTo>
                    <a:lnTo>
                      <a:pt x="2" y="0"/>
                    </a:lnTo>
                    <a:lnTo>
                      <a:pt x="0" y="4"/>
                    </a:lnTo>
                    <a:lnTo>
                      <a:pt x="4" y="14"/>
                    </a:lnTo>
                    <a:lnTo>
                      <a:pt x="9" y="13"/>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3" name="Freeform 915"/>
              <p:cNvSpPr/>
              <p:nvPr/>
            </p:nvSpPr>
            <p:spPr bwMode="auto">
              <a:xfrm>
                <a:off x="1158876" y="2851156"/>
                <a:ext cx="14288" cy="6350"/>
              </a:xfrm>
              <a:custGeom>
                <a:avLst/>
                <a:gdLst>
                  <a:gd name="T0" fmla="*/ 14288 w 9"/>
                  <a:gd name="T1" fmla="*/ 3175 h 4"/>
                  <a:gd name="T2" fmla="*/ 14288 w 9"/>
                  <a:gd name="T3" fmla="*/ 0 h 4"/>
                  <a:gd name="T4" fmla="*/ 6350 w 9"/>
                  <a:gd name="T5" fmla="*/ 0 h 4"/>
                  <a:gd name="T6" fmla="*/ 0 w 9"/>
                  <a:gd name="T7" fmla="*/ 1588 h 4"/>
                  <a:gd name="T8" fmla="*/ 4763 w 9"/>
                  <a:gd name="T9" fmla="*/ 6350 h 4"/>
                  <a:gd name="T10" fmla="*/ 14288 w 9"/>
                  <a:gd name="T11" fmla="*/ 3175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2"/>
                    </a:moveTo>
                    <a:lnTo>
                      <a:pt x="9" y="0"/>
                    </a:lnTo>
                    <a:lnTo>
                      <a:pt x="4" y="0"/>
                    </a:lnTo>
                    <a:lnTo>
                      <a:pt x="0" y="1"/>
                    </a:lnTo>
                    <a:lnTo>
                      <a:pt x="3" y="4"/>
                    </a:lnTo>
                    <a:lnTo>
                      <a:pt x="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4" name="Freeform 916"/>
              <p:cNvSpPr/>
              <p:nvPr/>
            </p:nvSpPr>
            <p:spPr bwMode="auto">
              <a:xfrm>
                <a:off x="1163638" y="2865445"/>
                <a:ext cx="15875" cy="6350"/>
              </a:xfrm>
              <a:custGeom>
                <a:avLst/>
                <a:gdLst>
                  <a:gd name="T0" fmla="*/ 15875 w 10"/>
                  <a:gd name="T1" fmla="*/ 0 h 4"/>
                  <a:gd name="T2" fmla="*/ 4763 w 10"/>
                  <a:gd name="T3" fmla="*/ 0 h 4"/>
                  <a:gd name="T4" fmla="*/ 0 w 10"/>
                  <a:gd name="T5" fmla="*/ 1588 h 4"/>
                  <a:gd name="T6" fmla="*/ 4763 w 10"/>
                  <a:gd name="T7" fmla="*/ 6350 h 4"/>
                  <a:gd name="T8" fmla="*/ 15875 w 10"/>
                  <a:gd name="T9" fmla="*/ 3175 h 4"/>
                  <a:gd name="T10" fmla="*/ 15875 w 10"/>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10" y="0"/>
                    </a:moveTo>
                    <a:lnTo>
                      <a:pt x="3" y="0"/>
                    </a:lnTo>
                    <a:lnTo>
                      <a:pt x="0" y="1"/>
                    </a:lnTo>
                    <a:lnTo>
                      <a:pt x="3" y="4"/>
                    </a:lnTo>
                    <a:lnTo>
                      <a:pt x="10" y="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5" name="Freeform 917"/>
              <p:cNvSpPr/>
              <p:nvPr/>
            </p:nvSpPr>
            <p:spPr bwMode="auto">
              <a:xfrm>
                <a:off x="1179513" y="2879732"/>
                <a:ext cx="9525" cy="9525"/>
              </a:xfrm>
              <a:custGeom>
                <a:avLst/>
                <a:gdLst>
                  <a:gd name="T0" fmla="*/ 0 w 6"/>
                  <a:gd name="T1" fmla="*/ 0 h 6"/>
                  <a:gd name="T2" fmla="*/ 1588 w 6"/>
                  <a:gd name="T3" fmla="*/ 6350 h 6"/>
                  <a:gd name="T4" fmla="*/ 7938 w 6"/>
                  <a:gd name="T5" fmla="*/ 9525 h 6"/>
                  <a:gd name="T6" fmla="*/ 9525 w 6"/>
                  <a:gd name="T7" fmla="*/ 6350 h 6"/>
                  <a:gd name="T8" fmla="*/ 6350 w 6"/>
                  <a:gd name="T9" fmla="*/ 1588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1" y="4"/>
                    </a:lnTo>
                    <a:lnTo>
                      <a:pt x="5" y="6"/>
                    </a:lnTo>
                    <a:lnTo>
                      <a:pt x="6" y="4"/>
                    </a:lnTo>
                    <a:lnTo>
                      <a:pt x="4"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6" name="Freeform 918"/>
              <p:cNvSpPr/>
              <p:nvPr/>
            </p:nvSpPr>
            <p:spPr bwMode="auto">
              <a:xfrm>
                <a:off x="1195388" y="2814645"/>
                <a:ext cx="9525" cy="7938"/>
              </a:xfrm>
              <a:custGeom>
                <a:avLst/>
                <a:gdLst>
                  <a:gd name="T0" fmla="*/ 1588 w 6"/>
                  <a:gd name="T1" fmla="*/ 0 h 5"/>
                  <a:gd name="T2" fmla="*/ 0 w 6"/>
                  <a:gd name="T3" fmla="*/ 4763 h 5"/>
                  <a:gd name="T4" fmla="*/ 3175 w 6"/>
                  <a:gd name="T5" fmla="*/ 6350 h 5"/>
                  <a:gd name="T6" fmla="*/ 9525 w 6"/>
                  <a:gd name="T7" fmla="*/ 7938 h 5"/>
                  <a:gd name="T8" fmla="*/ 7938 w 6"/>
                  <a:gd name="T9" fmla="*/ 1588 h 5"/>
                  <a:gd name="T10" fmla="*/ 1588 w 6"/>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1" y="0"/>
                    </a:moveTo>
                    <a:lnTo>
                      <a:pt x="0" y="3"/>
                    </a:lnTo>
                    <a:lnTo>
                      <a:pt x="2" y="4"/>
                    </a:lnTo>
                    <a:lnTo>
                      <a:pt x="6" y="5"/>
                    </a:lnTo>
                    <a:lnTo>
                      <a:pt x="5" y="1"/>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7" name="Freeform 919"/>
              <p:cNvSpPr/>
              <p:nvPr/>
            </p:nvSpPr>
            <p:spPr bwMode="auto">
              <a:xfrm>
                <a:off x="1204913" y="2835282"/>
                <a:ext cx="17463" cy="11113"/>
              </a:xfrm>
              <a:custGeom>
                <a:avLst/>
                <a:gdLst>
                  <a:gd name="T0" fmla="*/ 0 w 11"/>
                  <a:gd name="T1" fmla="*/ 0 h 7"/>
                  <a:gd name="T2" fmla="*/ 0 w 11"/>
                  <a:gd name="T3" fmla="*/ 6350 h 7"/>
                  <a:gd name="T4" fmla="*/ 11113 w 11"/>
                  <a:gd name="T5" fmla="*/ 11113 h 7"/>
                  <a:gd name="T6" fmla="*/ 17463 w 11"/>
                  <a:gd name="T7" fmla="*/ 9525 h 7"/>
                  <a:gd name="T8" fmla="*/ 7938 w 11"/>
                  <a:gd name="T9" fmla="*/ 3175 h 7"/>
                  <a:gd name="T10" fmla="*/ 0 w 11"/>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7">
                    <a:moveTo>
                      <a:pt x="0" y="0"/>
                    </a:moveTo>
                    <a:lnTo>
                      <a:pt x="0" y="4"/>
                    </a:lnTo>
                    <a:lnTo>
                      <a:pt x="7" y="7"/>
                    </a:lnTo>
                    <a:lnTo>
                      <a:pt x="11" y="6"/>
                    </a:lnTo>
                    <a:lnTo>
                      <a:pt x="5"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8" name="Freeform 920"/>
              <p:cNvSpPr/>
              <p:nvPr/>
            </p:nvSpPr>
            <p:spPr bwMode="auto">
              <a:xfrm>
                <a:off x="296864" y="2827345"/>
                <a:ext cx="26988" cy="19050"/>
              </a:xfrm>
              <a:custGeom>
                <a:avLst/>
                <a:gdLst>
                  <a:gd name="T0" fmla="*/ 20638 w 17"/>
                  <a:gd name="T1" fmla="*/ 0 h 12"/>
                  <a:gd name="T2" fmla="*/ 1588 w 17"/>
                  <a:gd name="T3" fmla="*/ 15875 h 12"/>
                  <a:gd name="T4" fmla="*/ 0 w 17"/>
                  <a:gd name="T5" fmla="*/ 19050 h 12"/>
                  <a:gd name="T6" fmla="*/ 7938 w 17"/>
                  <a:gd name="T7" fmla="*/ 19050 h 12"/>
                  <a:gd name="T8" fmla="*/ 26988 w 17"/>
                  <a:gd name="T9" fmla="*/ 4763 h 12"/>
                  <a:gd name="T10" fmla="*/ 23813 w 17"/>
                  <a:gd name="T11" fmla="*/ 1588 h 12"/>
                  <a:gd name="T12" fmla="*/ 20638 w 17"/>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2">
                    <a:moveTo>
                      <a:pt x="13" y="0"/>
                    </a:moveTo>
                    <a:lnTo>
                      <a:pt x="1" y="10"/>
                    </a:lnTo>
                    <a:lnTo>
                      <a:pt x="0" y="12"/>
                    </a:lnTo>
                    <a:lnTo>
                      <a:pt x="5" y="12"/>
                    </a:lnTo>
                    <a:lnTo>
                      <a:pt x="17" y="3"/>
                    </a:lnTo>
                    <a:lnTo>
                      <a:pt x="15" y="1"/>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09" name="Freeform 921"/>
              <p:cNvSpPr/>
              <p:nvPr/>
            </p:nvSpPr>
            <p:spPr bwMode="auto">
              <a:xfrm>
                <a:off x="260352" y="2841632"/>
                <a:ext cx="26988" cy="25400"/>
              </a:xfrm>
              <a:custGeom>
                <a:avLst/>
                <a:gdLst>
                  <a:gd name="T0" fmla="*/ 7938 w 17"/>
                  <a:gd name="T1" fmla="*/ 3175 h 16"/>
                  <a:gd name="T2" fmla="*/ 6350 w 17"/>
                  <a:gd name="T3" fmla="*/ 11113 h 16"/>
                  <a:gd name="T4" fmla="*/ 0 w 17"/>
                  <a:gd name="T5" fmla="*/ 22225 h 16"/>
                  <a:gd name="T6" fmla="*/ 4763 w 17"/>
                  <a:gd name="T7" fmla="*/ 25400 h 16"/>
                  <a:gd name="T8" fmla="*/ 26988 w 17"/>
                  <a:gd name="T9" fmla="*/ 3175 h 16"/>
                  <a:gd name="T10" fmla="*/ 19050 w 17"/>
                  <a:gd name="T11" fmla="*/ 0 h 16"/>
                  <a:gd name="T12" fmla="*/ 7938 w 17"/>
                  <a:gd name="T13" fmla="*/ 317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6">
                    <a:moveTo>
                      <a:pt x="5" y="2"/>
                    </a:moveTo>
                    <a:lnTo>
                      <a:pt x="4" y="7"/>
                    </a:lnTo>
                    <a:lnTo>
                      <a:pt x="0" y="14"/>
                    </a:lnTo>
                    <a:lnTo>
                      <a:pt x="3" y="16"/>
                    </a:lnTo>
                    <a:lnTo>
                      <a:pt x="17" y="2"/>
                    </a:lnTo>
                    <a:lnTo>
                      <a:pt x="12" y="0"/>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0" name="Freeform 922"/>
              <p:cNvSpPr/>
              <p:nvPr/>
            </p:nvSpPr>
            <p:spPr bwMode="auto">
              <a:xfrm>
                <a:off x="295277" y="2533656"/>
                <a:ext cx="41275" cy="33338"/>
              </a:xfrm>
              <a:custGeom>
                <a:avLst/>
                <a:gdLst>
                  <a:gd name="T0" fmla="*/ 25400 w 26"/>
                  <a:gd name="T1" fmla="*/ 0 h 21"/>
                  <a:gd name="T2" fmla="*/ 14288 w 26"/>
                  <a:gd name="T3" fmla="*/ 4763 h 21"/>
                  <a:gd name="T4" fmla="*/ 0 w 26"/>
                  <a:gd name="T5" fmla="*/ 9525 h 21"/>
                  <a:gd name="T6" fmla="*/ 0 w 26"/>
                  <a:gd name="T7" fmla="*/ 17463 h 21"/>
                  <a:gd name="T8" fmla="*/ 9525 w 26"/>
                  <a:gd name="T9" fmla="*/ 22225 h 21"/>
                  <a:gd name="T10" fmla="*/ 23813 w 26"/>
                  <a:gd name="T11" fmla="*/ 33338 h 21"/>
                  <a:gd name="T12" fmla="*/ 31750 w 26"/>
                  <a:gd name="T13" fmla="*/ 26988 h 21"/>
                  <a:gd name="T14" fmla="*/ 41275 w 26"/>
                  <a:gd name="T15" fmla="*/ 23813 h 21"/>
                  <a:gd name="T16" fmla="*/ 39688 w 26"/>
                  <a:gd name="T17" fmla="*/ 7938 h 21"/>
                  <a:gd name="T18" fmla="*/ 25400 w 2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16" y="0"/>
                    </a:moveTo>
                    <a:lnTo>
                      <a:pt x="9" y="3"/>
                    </a:lnTo>
                    <a:lnTo>
                      <a:pt x="0" y="6"/>
                    </a:lnTo>
                    <a:lnTo>
                      <a:pt x="0" y="11"/>
                    </a:lnTo>
                    <a:lnTo>
                      <a:pt x="6" y="14"/>
                    </a:lnTo>
                    <a:lnTo>
                      <a:pt x="15" y="21"/>
                    </a:lnTo>
                    <a:lnTo>
                      <a:pt x="20" y="17"/>
                    </a:lnTo>
                    <a:lnTo>
                      <a:pt x="26" y="15"/>
                    </a:lnTo>
                    <a:lnTo>
                      <a:pt x="25" y="5"/>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1" name="Freeform 923"/>
              <p:cNvSpPr/>
              <p:nvPr/>
            </p:nvSpPr>
            <p:spPr bwMode="auto">
              <a:xfrm>
                <a:off x="179389" y="2365381"/>
                <a:ext cx="85725" cy="33338"/>
              </a:xfrm>
              <a:custGeom>
                <a:avLst/>
                <a:gdLst>
                  <a:gd name="T0" fmla="*/ 85725 w 54"/>
                  <a:gd name="T1" fmla="*/ 17463 h 21"/>
                  <a:gd name="T2" fmla="*/ 68263 w 54"/>
                  <a:gd name="T3" fmla="*/ 15875 h 21"/>
                  <a:gd name="T4" fmla="*/ 46038 w 54"/>
                  <a:gd name="T5" fmla="*/ 1588 h 21"/>
                  <a:gd name="T6" fmla="*/ 22225 w 54"/>
                  <a:gd name="T7" fmla="*/ 1588 h 21"/>
                  <a:gd name="T8" fmla="*/ 4763 w 54"/>
                  <a:gd name="T9" fmla="*/ 0 h 21"/>
                  <a:gd name="T10" fmla="*/ 0 w 54"/>
                  <a:gd name="T11" fmla="*/ 11113 h 21"/>
                  <a:gd name="T12" fmla="*/ 6350 w 54"/>
                  <a:gd name="T13" fmla="*/ 23813 h 21"/>
                  <a:gd name="T14" fmla="*/ 28575 w 54"/>
                  <a:gd name="T15" fmla="*/ 17463 h 21"/>
                  <a:gd name="T16" fmla="*/ 53975 w 54"/>
                  <a:gd name="T17" fmla="*/ 33338 h 21"/>
                  <a:gd name="T18" fmla="*/ 66675 w 54"/>
                  <a:gd name="T19" fmla="*/ 26988 h 21"/>
                  <a:gd name="T20" fmla="*/ 82550 w 54"/>
                  <a:gd name="T21" fmla="*/ 23813 h 21"/>
                  <a:gd name="T22" fmla="*/ 85725 w 54"/>
                  <a:gd name="T23" fmla="*/ 17463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21">
                    <a:moveTo>
                      <a:pt x="54" y="11"/>
                    </a:moveTo>
                    <a:lnTo>
                      <a:pt x="43" y="10"/>
                    </a:lnTo>
                    <a:lnTo>
                      <a:pt x="29" y="1"/>
                    </a:lnTo>
                    <a:lnTo>
                      <a:pt x="14" y="1"/>
                    </a:lnTo>
                    <a:lnTo>
                      <a:pt x="3" y="0"/>
                    </a:lnTo>
                    <a:lnTo>
                      <a:pt x="0" y="7"/>
                    </a:lnTo>
                    <a:lnTo>
                      <a:pt x="4" y="15"/>
                    </a:lnTo>
                    <a:lnTo>
                      <a:pt x="18" y="11"/>
                    </a:lnTo>
                    <a:lnTo>
                      <a:pt x="34" y="21"/>
                    </a:lnTo>
                    <a:lnTo>
                      <a:pt x="42" y="17"/>
                    </a:lnTo>
                    <a:lnTo>
                      <a:pt x="52" y="15"/>
                    </a:lnTo>
                    <a:lnTo>
                      <a:pt x="54"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2" name="Freeform 924"/>
              <p:cNvSpPr/>
              <p:nvPr/>
            </p:nvSpPr>
            <p:spPr bwMode="auto">
              <a:xfrm>
                <a:off x="774702" y="2535244"/>
                <a:ext cx="23813" cy="23813"/>
              </a:xfrm>
              <a:custGeom>
                <a:avLst/>
                <a:gdLst>
                  <a:gd name="T0" fmla="*/ 0 w 15"/>
                  <a:gd name="T1" fmla="*/ 17463 h 15"/>
                  <a:gd name="T2" fmla="*/ 0 w 15"/>
                  <a:gd name="T3" fmla="*/ 23813 h 15"/>
                  <a:gd name="T4" fmla="*/ 9525 w 15"/>
                  <a:gd name="T5" fmla="*/ 23813 h 15"/>
                  <a:gd name="T6" fmla="*/ 23813 w 15"/>
                  <a:gd name="T7" fmla="*/ 6350 h 15"/>
                  <a:gd name="T8" fmla="*/ 23813 w 15"/>
                  <a:gd name="T9" fmla="*/ 0 h 15"/>
                  <a:gd name="T10" fmla="*/ 15875 w 15"/>
                  <a:gd name="T11" fmla="*/ 0 h 15"/>
                  <a:gd name="T12" fmla="*/ 0 w 15"/>
                  <a:gd name="T13" fmla="*/ 1746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5">
                    <a:moveTo>
                      <a:pt x="0" y="11"/>
                    </a:moveTo>
                    <a:lnTo>
                      <a:pt x="0" y="15"/>
                    </a:lnTo>
                    <a:lnTo>
                      <a:pt x="6" y="15"/>
                    </a:lnTo>
                    <a:lnTo>
                      <a:pt x="15" y="4"/>
                    </a:lnTo>
                    <a:lnTo>
                      <a:pt x="15" y="0"/>
                    </a:lnTo>
                    <a:lnTo>
                      <a:pt x="1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3" name="Freeform 925"/>
              <p:cNvSpPr/>
              <p:nvPr/>
            </p:nvSpPr>
            <p:spPr bwMode="auto">
              <a:xfrm>
                <a:off x="804862" y="2522544"/>
                <a:ext cx="12700" cy="14288"/>
              </a:xfrm>
              <a:custGeom>
                <a:avLst/>
                <a:gdLst>
                  <a:gd name="T0" fmla="*/ 0 w 8"/>
                  <a:gd name="T1" fmla="*/ 1588 h 9"/>
                  <a:gd name="T2" fmla="*/ 0 w 8"/>
                  <a:gd name="T3" fmla="*/ 7938 h 9"/>
                  <a:gd name="T4" fmla="*/ 3175 w 8"/>
                  <a:gd name="T5" fmla="*/ 14288 h 9"/>
                  <a:gd name="T6" fmla="*/ 12700 w 8"/>
                  <a:gd name="T7" fmla="*/ 7938 h 9"/>
                  <a:gd name="T8" fmla="*/ 12700 w 8"/>
                  <a:gd name="T9" fmla="*/ 0 h 9"/>
                  <a:gd name="T10" fmla="*/ 0 w 8"/>
                  <a:gd name="T11" fmla="*/ 158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9">
                    <a:moveTo>
                      <a:pt x="0" y="1"/>
                    </a:moveTo>
                    <a:lnTo>
                      <a:pt x="0" y="5"/>
                    </a:lnTo>
                    <a:lnTo>
                      <a:pt x="2" y="9"/>
                    </a:lnTo>
                    <a:lnTo>
                      <a:pt x="8" y="5"/>
                    </a:lnTo>
                    <a:lnTo>
                      <a:pt x="8"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4" name="Freeform 926"/>
              <p:cNvSpPr/>
              <p:nvPr/>
            </p:nvSpPr>
            <p:spPr bwMode="auto">
              <a:xfrm>
                <a:off x="641351" y="2625731"/>
                <a:ext cx="33338" cy="14288"/>
              </a:xfrm>
              <a:custGeom>
                <a:avLst/>
                <a:gdLst>
                  <a:gd name="T0" fmla="*/ 3175 w 21"/>
                  <a:gd name="T1" fmla="*/ 3175 h 9"/>
                  <a:gd name="T2" fmla="*/ 0 w 21"/>
                  <a:gd name="T3" fmla="*/ 6350 h 9"/>
                  <a:gd name="T4" fmla="*/ 1588 w 21"/>
                  <a:gd name="T5" fmla="*/ 14288 h 9"/>
                  <a:gd name="T6" fmla="*/ 31750 w 21"/>
                  <a:gd name="T7" fmla="*/ 12700 h 9"/>
                  <a:gd name="T8" fmla="*/ 33338 w 21"/>
                  <a:gd name="T9" fmla="*/ 7938 h 9"/>
                  <a:gd name="T10" fmla="*/ 23813 w 21"/>
                  <a:gd name="T11" fmla="*/ 0 h 9"/>
                  <a:gd name="T12" fmla="*/ 3175 w 21"/>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9">
                    <a:moveTo>
                      <a:pt x="2" y="2"/>
                    </a:moveTo>
                    <a:lnTo>
                      <a:pt x="0" y="4"/>
                    </a:lnTo>
                    <a:lnTo>
                      <a:pt x="1" y="9"/>
                    </a:lnTo>
                    <a:lnTo>
                      <a:pt x="20" y="8"/>
                    </a:lnTo>
                    <a:lnTo>
                      <a:pt x="21" y="5"/>
                    </a:lnTo>
                    <a:lnTo>
                      <a:pt x="15" y="0"/>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5" name="Freeform 927"/>
              <p:cNvSpPr/>
              <p:nvPr/>
            </p:nvSpPr>
            <p:spPr bwMode="auto">
              <a:xfrm>
                <a:off x="604839" y="2652719"/>
                <a:ext cx="65088" cy="39688"/>
              </a:xfrm>
              <a:custGeom>
                <a:avLst/>
                <a:gdLst>
                  <a:gd name="T0" fmla="*/ 31750 w 41"/>
                  <a:gd name="T1" fmla="*/ 1588 h 25"/>
                  <a:gd name="T2" fmla="*/ 19050 w 41"/>
                  <a:gd name="T3" fmla="*/ 7938 h 25"/>
                  <a:gd name="T4" fmla="*/ 6350 w 41"/>
                  <a:gd name="T5" fmla="*/ 9525 h 25"/>
                  <a:gd name="T6" fmla="*/ 0 w 41"/>
                  <a:gd name="T7" fmla="*/ 12700 h 25"/>
                  <a:gd name="T8" fmla="*/ 1588 w 41"/>
                  <a:gd name="T9" fmla="*/ 23813 h 25"/>
                  <a:gd name="T10" fmla="*/ 11113 w 41"/>
                  <a:gd name="T11" fmla="*/ 30163 h 25"/>
                  <a:gd name="T12" fmla="*/ 11113 w 41"/>
                  <a:gd name="T13" fmla="*/ 36513 h 25"/>
                  <a:gd name="T14" fmla="*/ 19050 w 41"/>
                  <a:gd name="T15" fmla="*/ 39688 h 25"/>
                  <a:gd name="T16" fmla="*/ 25400 w 41"/>
                  <a:gd name="T17" fmla="*/ 34925 h 25"/>
                  <a:gd name="T18" fmla="*/ 42863 w 41"/>
                  <a:gd name="T19" fmla="*/ 31750 h 25"/>
                  <a:gd name="T20" fmla="*/ 42863 w 41"/>
                  <a:gd name="T21" fmla="*/ 25400 h 25"/>
                  <a:gd name="T22" fmla="*/ 60325 w 41"/>
                  <a:gd name="T23" fmla="*/ 14288 h 25"/>
                  <a:gd name="T24" fmla="*/ 65088 w 41"/>
                  <a:gd name="T25" fmla="*/ 7938 h 25"/>
                  <a:gd name="T26" fmla="*/ 61913 w 41"/>
                  <a:gd name="T27" fmla="*/ 0 h 25"/>
                  <a:gd name="T28" fmla="*/ 31750 w 41"/>
                  <a:gd name="T29" fmla="*/ 158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 h="25">
                    <a:moveTo>
                      <a:pt x="20" y="1"/>
                    </a:moveTo>
                    <a:lnTo>
                      <a:pt x="12" y="5"/>
                    </a:lnTo>
                    <a:lnTo>
                      <a:pt x="4" y="6"/>
                    </a:lnTo>
                    <a:lnTo>
                      <a:pt x="0" y="8"/>
                    </a:lnTo>
                    <a:lnTo>
                      <a:pt x="1" y="15"/>
                    </a:lnTo>
                    <a:lnTo>
                      <a:pt x="7" y="19"/>
                    </a:lnTo>
                    <a:lnTo>
                      <a:pt x="7" y="23"/>
                    </a:lnTo>
                    <a:lnTo>
                      <a:pt x="12" y="25"/>
                    </a:lnTo>
                    <a:lnTo>
                      <a:pt x="16" y="22"/>
                    </a:lnTo>
                    <a:lnTo>
                      <a:pt x="27" y="20"/>
                    </a:lnTo>
                    <a:lnTo>
                      <a:pt x="27" y="16"/>
                    </a:lnTo>
                    <a:lnTo>
                      <a:pt x="38" y="9"/>
                    </a:lnTo>
                    <a:lnTo>
                      <a:pt x="41" y="5"/>
                    </a:lnTo>
                    <a:lnTo>
                      <a:pt x="39" y="0"/>
                    </a:lnTo>
                    <a:lnTo>
                      <a:pt x="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6" name="Freeform 928"/>
              <p:cNvSpPr/>
              <p:nvPr/>
            </p:nvSpPr>
            <p:spPr bwMode="auto">
              <a:xfrm>
                <a:off x="773114" y="2524131"/>
                <a:ext cx="7938" cy="11113"/>
              </a:xfrm>
              <a:custGeom>
                <a:avLst/>
                <a:gdLst>
                  <a:gd name="T0" fmla="*/ 7938 w 5"/>
                  <a:gd name="T1" fmla="*/ 6350 h 7"/>
                  <a:gd name="T2" fmla="*/ 3175 w 5"/>
                  <a:gd name="T3" fmla="*/ 0 h 7"/>
                  <a:gd name="T4" fmla="*/ 0 w 5"/>
                  <a:gd name="T5" fmla="*/ 4763 h 7"/>
                  <a:gd name="T6" fmla="*/ 3175 w 5"/>
                  <a:gd name="T7" fmla="*/ 11113 h 7"/>
                  <a:gd name="T8" fmla="*/ 7938 w 5"/>
                  <a:gd name="T9" fmla="*/ 635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4"/>
                    </a:moveTo>
                    <a:lnTo>
                      <a:pt x="2" y="0"/>
                    </a:lnTo>
                    <a:lnTo>
                      <a:pt x="0" y="3"/>
                    </a:lnTo>
                    <a:lnTo>
                      <a:pt x="2" y="7"/>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7" name="Freeform 929"/>
              <p:cNvSpPr/>
              <p:nvPr/>
            </p:nvSpPr>
            <p:spPr bwMode="auto">
              <a:xfrm>
                <a:off x="766764" y="2541594"/>
                <a:ext cx="7938" cy="4763"/>
              </a:xfrm>
              <a:custGeom>
                <a:avLst/>
                <a:gdLst>
                  <a:gd name="T0" fmla="*/ 3175 w 5"/>
                  <a:gd name="T1" fmla="*/ 0 h 3"/>
                  <a:gd name="T2" fmla="*/ 0 w 5"/>
                  <a:gd name="T3" fmla="*/ 3175 h 3"/>
                  <a:gd name="T4" fmla="*/ 6350 w 5"/>
                  <a:gd name="T5" fmla="*/ 4763 h 3"/>
                  <a:gd name="T6" fmla="*/ 7938 w 5"/>
                  <a:gd name="T7" fmla="*/ 0 h 3"/>
                  <a:gd name="T8" fmla="*/ 3175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2" y="0"/>
                    </a:moveTo>
                    <a:lnTo>
                      <a:pt x="0" y="2"/>
                    </a:lnTo>
                    <a:lnTo>
                      <a:pt x="4" y="3"/>
                    </a:lnTo>
                    <a:lnTo>
                      <a:pt x="5"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8" name="Freeform 930"/>
              <p:cNvSpPr/>
              <p:nvPr/>
            </p:nvSpPr>
            <p:spPr bwMode="auto">
              <a:xfrm>
                <a:off x="454027" y="2763845"/>
                <a:ext cx="11113" cy="12700"/>
              </a:xfrm>
              <a:custGeom>
                <a:avLst/>
                <a:gdLst>
                  <a:gd name="T0" fmla="*/ 0 w 7"/>
                  <a:gd name="T1" fmla="*/ 4763 h 8"/>
                  <a:gd name="T2" fmla="*/ 3175 w 7"/>
                  <a:gd name="T3" fmla="*/ 12700 h 8"/>
                  <a:gd name="T4" fmla="*/ 11113 w 7"/>
                  <a:gd name="T5" fmla="*/ 4763 h 8"/>
                  <a:gd name="T6" fmla="*/ 6350 w 7"/>
                  <a:gd name="T7" fmla="*/ 0 h 8"/>
                  <a:gd name="T8" fmla="*/ 0 w 7"/>
                  <a:gd name="T9" fmla="*/ 4763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3"/>
                    </a:moveTo>
                    <a:lnTo>
                      <a:pt x="2" y="8"/>
                    </a:lnTo>
                    <a:lnTo>
                      <a:pt x="7" y="3"/>
                    </a:lnTo>
                    <a:lnTo>
                      <a:pt x="4"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19" name="Freeform 931"/>
              <p:cNvSpPr/>
              <p:nvPr/>
            </p:nvSpPr>
            <p:spPr bwMode="auto">
              <a:xfrm>
                <a:off x="471489" y="2771781"/>
                <a:ext cx="9525" cy="12700"/>
              </a:xfrm>
              <a:custGeom>
                <a:avLst/>
                <a:gdLst>
                  <a:gd name="T0" fmla="*/ 0 w 6"/>
                  <a:gd name="T1" fmla="*/ 4763 h 8"/>
                  <a:gd name="T2" fmla="*/ 3175 w 6"/>
                  <a:gd name="T3" fmla="*/ 12700 h 8"/>
                  <a:gd name="T4" fmla="*/ 9525 w 6"/>
                  <a:gd name="T5" fmla="*/ 1588 h 8"/>
                  <a:gd name="T6" fmla="*/ 4763 w 6"/>
                  <a:gd name="T7" fmla="*/ 0 h 8"/>
                  <a:gd name="T8" fmla="*/ 0 w 6"/>
                  <a:gd name="T9" fmla="*/ 4763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0" y="3"/>
                    </a:moveTo>
                    <a:lnTo>
                      <a:pt x="2" y="8"/>
                    </a:lnTo>
                    <a:lnTo>
                      <a:pt x="6" y="1"/>
                    </a:lnTo>
                    <a:lnTo>
                      <a:pt x="3"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0" name="Freeform 932"/>
              <p:cNvSpPr/>
              <p:nvPr/>
            </p:nvSpPr>
            <p:spPr bwMode="auto">
              <a:xfrm>
                <a:off x="1490663" y="1890718"/>
                <a:ext cx="439738" cy="219075"/>
              </a:xfrm>
              <a:custGeom>
                <a:avLst/>
                <a:gdLst>
                  <a:gd name="T0" fmla="*/ 439738 w 277"/>
                  <a:gd name="T1" fmla="*/ 161925 h 138"/>
                  <a:gd name="T2" fmla="*/ 409575 w 277"/>
                  <a:gd name="T3" fmla="*/ 139700 h 138"/>
                  <a:gd name="T4" fmla="*/ 390525 w 277"/>
                  <a:gd name="T5" fmla="*/ 123825 h 138"/>
                  <a:gd name="T6" fmla="*/ 350838 w 277"/>
                  <a:gd name="T7" fmla="*/ 109538 h 138"/>
                  <a:gd name="T8" fmla="*/ 339725 w 277"/>
                  <a:gd name="T9" fmla="*/ 73025 h 138"/>
                  <a:gd name="T10" fmla="*/ 333375 w 277"/>
                  <a:gd name="T11" fmla="*/ 23813 h 138"/>
                  <a:gd name="T12" fmla="*/ 311150 w 277"/>
                  <a:gd name="T13" fmla="*/ 12700 h 138"/>
                  <a:gd name="T14" fmla="*/ 288925 w 277"/>
                  <a:gd name="T15" fmla="*/ 7938 h 138"/>
                  <a:gd name="T16" fmla="*/ 271463 w 277"/>
                  <a:gd name="T17" fmla="*/ 1588 h 138"/>
                  <a:gd name="T18" fmla="*/ 263525 w 277"/>
                  <a:gd name="T19" fmla="*/ 14288 h 138"/>
                  <a:gd name="T20" fmla="*/ 265113 w 277"/>
                  <a:gd name="T21" fmla="*/ 39688 h 138"/>
                  <a:gd name="T22" fmla="*/ 280988 w 277"/>
                  <a:gd name="T23" fmla="*/ 66675 h 138"/>
                  <a:gd name="T24" fmla="*/ 252413 w 277"/>
                  <a:gd name="T25" fmla="*/ 79375 h 138"/>
                  <a:gd name="T26" fmla="*/ 242888 w 277"/>
                  <a:gd name="T27" fmla="*/ 38100 h 138"/>
                  <a:gd name="T28" fmla="*/ 204788 w 277"/>
                  <a:gd name="T29" fmla="*/ 20638 h 138"/>
                  <a:gd name="T30" fmla="*/ 212725 w 277"/>
                  <a:gd name="T31" fmla="*/ 38100 h 138"/>
                  <a:gd name="T32" fmla="*/ 198438 w 277"/>
                  <a:gd name="T33" fmla="*/ 38100 h 138"/>
                  <a:gd name="T34" fmla="*/ 184150 w 277"/>
                  <a:gd name="T35" fmla="*/ 52388 h 138"/>
                  <a:gd name="T36" fmla="*/ 168275 w 277"/>
                  <a:gd name="T37" fmla="*/ 49213 h 138"/>
                  <a:gd name="T38" fmla="*/ 177800 w 277"/>
                  <a:gd name="T39" fmla="*/ 30163 h 138"/>
                  <a:gd name="T40" fmla="*/ 130175 w 277"/>
                  <a:gd name="T41" fmla="*/ 22225 h 138"/>
                  <a:gd name="T42" fmla="*/ 123825 w 277"/>
                  <a:gd name="T43" fmla="*/ 34925 h 138"/>
                  <a:gd name="T44" fmla="*/ 104775 w 277"/>
                  <a:gd name="T45" fmla="*/ 36513 h 138"/>
                  <a:gd name="T46" fmla="*/ 115888 w 277"/>
                  <a:gd name="T47" fmla="*/ 15875 h 138"/>
                  <a:gd name="T48" fmla="*/ 95250 w 277"/>
                  <a:gd name="T49" fmla="*/ 0 h 138"/>
                  <a:gd name="T50" fmla="*/ 44450 w 277"/>
                  <a:gd name="T51" fmla="*/ 23813 h 138"/>
                  <a:gd name="T52" fmla="*/ 14288 w 277"/>
                  <a:gd name="T53" fmla="*/ 31750 h 138"/>
                  <a:gd name="T54" fmla="*/ 19050 w 277"/>
                  <a:gd name="T55" fmla="*/ 52388 h 138"/>
                  <a:gd name="T56" fmla="*/ 0 w 277"/>
                  <a:gd name="T57" fmla="*/ 65088 h 138"/>
                  <a:gd name="T58" fmla="*/ 20638 w 277"/>
                  <a:gd name="T59" fmla="*/ 85725 h 138"/>
                  <a:gd name="T60" fmla="*/ 23813 w 277"/>
                  <a:gd name="T61" fmla="*/ 95250 h 138"/>
                  <a:gd name="T62" fmla="*/ 65088 w 277"/>
                  <a:gd name="T63" fmla="*/ 88900 h 138"/>
                  <a:gd name="T64" fmla="*/ 60325 w 277"/>
                  <a:gd name="T65" fmla="*/ 101600 h 138"/>
                  <a:gd name="T66" fmla="*/ 12700 w 277"/>
                  <a:gd name="T67" fmla="*/ 109538 h 138"/>
                  <a:gd name="T68" fmla="*/ 50800 w 277"/>
                  <a:gd name="T69" fmla="*/ 133350 h 138"/>
                  <a:gd name="T70" fmla="*/ 109538 w 277"/>
                  <a:gd name="T71" fmla="*/ 125413 h 138"/>
                  <a:gd name="T72" fmla="*/ 144463 w 277"/>
                  <a:gd name="T73" fmla="*/ 131763 h 138"/>
                  <a:gd name="T74" fmla="*/ 168275 w 277"/>
                  <a:gd name="T75" fmla="*/ 144463 h 138"/>
                  <a:gd name="T76" fmla="*/ 109538 w 277"/>
                  <a:gd name="T77" fmla="*/ 144463 h 138"/>
                  <a:gd name="T78" fmla="*/ 34925 w 277"/>
                  <a:gd name="T79" fmla="*/ 157163 h 138"/>
                  <a:gd name="T80" fmla="*/ 58738 w 277"/>
                  <a:gd name="T81" fmla="*/ 182563 h 138"/>
                  <a:gd name="T82" fmla="*/ 117475 w 277"/>
                  <a:gd name="T83" fmla="*/ 185738 h 138"/>
                  <a:gd name="T84" fmla="*/ 125413 w 277"/>
                  <a:gd name="T85" fmla="*/ 207963 h 138"/>
                  <a:gd name="T86" fmla="*/ 206375 w 277"/>
                  <a:gd name="T87" fmla="*/ 215900 h 138"/>
                  <a:gd name="T88" fmla="*/ 249238 w 277"/>
                  <a:gd name="T89" fmla="*/ 203200 h 138"/>
                  <a:gd name="T90" fmla="*/ 292100 w 277"/>
                  <a:gd name="T91" fmla="*/ 193675 h 138"/>
                  <a:gd name="T92" fmla="*/ 307975 w 277"/>
                  <a:gd name="T93" fmla="*/ 184150 h 138"/>
                  <a:gd name="T94" fmla="*/ 333375 w 277"/>
                  <a:gd name="T95" fmla="*/ 196850 h 138"/>
                  <a:gd name="T96" fmla="*/ 354013 w 277"/>
                  <a:gd name="T97" fmla="*/ 204788 h 138"/>
                  <a:gd name="T98" fmla="*/ 396875 w 277"/>
                  <a:gd name="T99" fmla="*/ 200025 h 138"/>
                  <a:gd name="T100" fmla="*/ 409575 w 277"/>
                  <a:gd name="T101" fmla="*/ 184150 h 138"/>
                  <a:gd name="T102" fmla="*/ 382588 w 277"/>
                  <a:gd name="T103" fmla="*/ 184150 h 138"/>
                  <a:gd name="T104" fmla="*/ 382588 w 277"/>
                  <a:gd name="T105" fmla="*/ 168275 h 138"/>
                  <a:gd name="T106" fmla="*/ 409575 w 277"/>
                  <a:gd name="T107" fmla="*/ 166688 h 138"/>
                  <a:gd name="T108" fmla="*/ 425450 w 277"/>
                  <a:gd name="T109" fmla="*/ 166688 h 1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138">
                    <a:moveTo>
                      <a:pt x="275" y="105"/>
                    </a:moveTo>
                    <a:lnTo>
                      <a:pt x="277" y="102"/>
                    </a:lnTo>
                    <a:lnTo>
                      <a:pt x="277" y="98"/>
                    </a:lnTo>
                    <a:lnTo>
                      <a:pt x="258" y="88"/>
                    </a:lnTo>
                    <a:lnTo>
                      <a:pt x="255" y="80"/>
                    </a:lnTo>
                    <a:lnTo>
                      <a:pt x="246" y="78"/>
                    </a:lnTo>
                    <a:lnTo>
                      <a:pt x="242" y="80"/>
                    </a:lnTo>
                    <a:lnTo>
                      <a:pt x="221" y="69"/>
                    </a:lnTo>
                    <a:lnTo>
                      <a:pt x="224" y="56"/>
                    </a:lnTo>
                    <a:lnTo>
                      <a:pt x="214" y="46"/>
                    </a:lnTo>
                    <a:lnTo>
                      <a:pt x="210" y="33"/>
                    </a:lnTo>
                    <a:lnTo>
                      <a:pt x="210" y="15"/>
                    </a:lnTo>
                    <a:lnTo>
                      <a:pt x="196" y="10"/>
                    </a:lnTo>
                    <a:lnTo>
                      <a:pt x="196" y="8"/>
                    </a:lnTo>
                    <a:lnTo>
                      <a:pt x="191" y="4"/>
                    </a:lnTo>
                    <a:lnTo>
                      <a:pt x="182" y="5"/>
                    </a:lnTo>
                    <a:lnTo>
                      <a:pt x="176" y="4"/>
                    </a:lnTo>
                    <a:lnTo>
                      <a:pt x="171" y="1"/>
                    </a:lnTo>
                    <a:lnTo>
                      <a:pt x="166" y="2"/>
                    </a:lnTo>
                    <a:lnTo>
                      <a:pt x="166" y="9"/>
                    </a:lnTo>
                    <a:lnTo>
                      <a:pt x="170" y="18"/>
                    </a:lnTo>
                    <a:lnTo>
                      <a:pt x="167" y="25"/>
                    </a:lnTo>
                    <a:lnTo>
                      <a:pt x="172" y="37"/>
                    </a:lnTo>
                    <a:lnTo>
                      <a:pt x="177" y="42"/>
                    </a:lnTo>
                    <a:lnTo>
                      <a:pt x="166" y="54"/>
                    </a:lnTo>
                    <a:lnTo>
                      <a:pt x="159" y="50"/>
                    </a:lnTo>
                    <a:lnTo>
                      <a:pt x="157" y="34"/>
                    </a:lnTo>
                    <a:lnTo>
                      <a:pt x="153" y="24"/>
                    </a:lnTo>
                    <a:lnTo>
                      <a:pt x="139" y="13"/>
                    </a:lnTo>
                    <a:lnTo>
                      <a:pt x="129" y="13"/>
                    </a:lnTo>
                    <a:lnTo>
                      <a:pt x="131" y="18"/>
                    </a:lnTo>
                    <a:lnTo>
                      <a:pt x="134" y="24"/>
                    </a:lnTo>
                    <a:lnTo>
                      <a:pt x="133" y="28"/>
                    </a:lnTo>
                    <a:lnTo>
                      <a:pt x="125" y="24"/>
                    </a:lnTo>
                    <a:lnTo>
                      <a:pt x="119" y="28"/>
                    </a:lnTo>
                    <a:lnTo>
                      <a:pt x="116" y="33"/>
                    </a:lnTo>
                    <a:lnTo>
                      <a:pt x="106" y="33"/>
                    </a:lnTo>
                    <a:lnTo>
                      <a:pt x="106" y="31"/>
                    </a:lnTo>
                    <a:lnTo>
                      <a:pt x="113" y="25"/>
                    </a:lnTo>
                    <a:lnTo>
                      <a:pt x="112" y="19"/>
                    </a:lnTo>
                    <a:lnTo>
                      <a:pt x="88" y="11"/>
                    </a:lnTo>
                    <a:lnTo>
                      <a:pt x="82" y="14"/>
                    </a:lnTo>
                    <a:lnTo>
                      <a:pt x="83" y="19"/>
                    </a:lnTo>
                    <a:lnTo>
                      <a:pt x="78" y="22"/>
                    </a:lnTo>
                    <a:lnTo>
                      <a:pt x="73" y="19"/>
                    </a:lnTo>
                    <a:lnTo>
                      <a:pt x="66" y="23"/>
                    </a:lnTo>
                    <a:lnTo>
                      <a:pt x="64" y="18"/>
                    </a:lnTo>
                    <a:lnTo>
                      <a:pt x="73" y="10"/>
                    </a:lnTo>
                    <a:lnTo>
                      <a:pt x="69" y="2"/>
                    </a:lnTo>
                    <a:lnTo>
                      <a:pt x="60" y="0"/>
                    </a:lnTo>
                    <a:lnTo>
                      <a:pt x="46" y="4"/>
                    </a:lnTo>
                    <a:lnTo>
                      <a:pt x="28" y="15"/>
                    </a:lnTo>
                    <a:lnTo>
                      <a:pt x="22" y="17"/>
                    </a:lnTo>
                    <a:lnTo>
                      <a:pt x="9" y="20"/>
                    </a:lnTo>
                    <a:lnTo>
                      <a:pt x="3" y="29"/>
                    </a:lnTo>
                    <a:lnTo>
                      <a:pt x="12" y="33"/>
                    </a:lnTo>
                    <a:lnTo>
                      <a:pt x="13" y="38"/>
                    </a:lnTo>
                    <a:lnTo>
                      <a:pt x="0" y="41"/>
                    </a:lnTo>
                    <a:lnTo>
                      <a:pt x="1" y="54"/>
                    </a:lnTo>
                    <a:lnTo>
                      <a:pt x="13" y="54"/>
                    </a:lnTo>
                    <a:lnTo>
                      <a:pt x="12" y="59"/>
                    </a:lnTo>
                    <a:lnTo>
                      <a:pt x="15" y="60"/>
                    </a:lnTo>
                    <a:lnTo>
                      <a:pt x="22" y="57"/>
                    </a:lnTo>
                    <a:lnTo>
                      <a:pt x="41" y="56"/>
                    </a:lnTo>
                    <a:lnTo>
                      <a:pt x="46" y="57"/>
                    </a:lnTo>
                    <a:lnTo>
                      <a:pt x="38" y="64"/>
                    </a:lnTo>
                    <a:lnTo>
                      <a:pt x="22" y="65"/>
                    </a:lnTo>
                    <a:lnTo>
                      <a:pt x="8" y="69"/>
                    </a:lnTo>
                    <a:lnTo>
                      <a:pt x="18" y="80"/>
                    </a:lnTo>
                    <a:lnTo>
                      <a:pt x="32" y="84"/>
                    </a:lnTo>
                    <a:lnTo>
                      <a:pt x="47" y="84"/>
                    </a:lnTo>
                    <a:lnTo>
                      <a:pt x="69" y="79"/>
                    </a:lnTo>
                    <a:lnTo>
                      <a:pt x="84" y="83"/>
                    </a:lnTo>
                    <a:lnTo>
                      <a:pt x="91" y="83"/>
                    </a:lnTo>
                    <a:lnTo>
                      <a:pt x="108" y="88"/>
                    </a:lnTo>
                    <a:lnTo>
                      <a:pt x="106" y="91"/>
                    </a:lnTo>
                    <a:lnTo>
                      <a:pt x="88" y="92"/>
                    </a:lnTo>
                    <a:lnTo>
                      <a:pt x="69" y="91"/>
                    </a:lnTo>
                    <a:lnTo>
                      <a:pt x="34" y="94"/>
                    </a:lnTo>
                    <a:lnTo>
                      <a:pt x="22" y="99"/>
                    </a:lnTo>
                    <a:lnTo>
                      <a:pt x="22" y="105"/>
                    </a:lnTo>
                    <a:lnTo>
                      <a:pt x="37" y="115"/>
                    </a:lnTo>
                    <a:lnTo>
                      <a:pt x="54" y="117"/>
                    </a:lnTo>
                    <a:lnTo>
                      <a:pt x="74" y="117"/>
                    </a:lnTo>
                    <a:lnTo>
                      <a:pt x="79" y="121"/>
                    </a:lnTo>
                    <a:lnTo>
                      <a:pt x="79" y="131"/>
                    </a:lnTo>
                    <a:lnTo>
                      <a:pt x="89" y="138"/>
                    </a:lnTo>
                    <a:lnTo>
                      <a:pt x="130" y="136"/>
                    </a:lnTo>
                    <a:lnTo>
                      <a:pt x="140" y="135"/>
                    </a:lnTo>
                    <a:lnTo>
                      <a:pt x="157" y="128"/>
                    </a:lnTo>
                    <a:lnTo>
                      <a:pt x="173" y="128"/>
                    </a:lnTo>
                    <a:lnTo>
                      <a:pt x="184" y="122"/>
                    </a:lnTo>
                    <a:lnTo>
                      <a:pt x="186" y="116"/>
                    </a:lnTo>
                    <a:lnTo>
                      <a:pt x="194" y="116"/>
                    </a:lnTo>
                    <a:lnTo>
                      <a:pt x="196" y="121"/>
                    </a:lnTo>
                    <a:lnTo>
                      <a:pt x="210" y="124"/>
                    </a:lnTo>
                    <a:lnTo>
                      <a:pt x="214" y="131"/>
                    </a:lnTo>
                    <a:lnTo>
                      <a:pt x="223" y="129"/>
                    </a:lnTo>
                    <a:lnTo>
                      <a:pt x="236" y="130"/>
                    </a:lnTo>
                    <a:lnTo>
                      <a:pt x="250" y="126"/>
                    </a:lnTo>
                    <a:lnTo>
                      <a:pt x="260" y="125"/>
                    </a:lnTo>
                    <a:lnTo>
                      <a:pt x="258" y="116"/>
                    </a:lnTo>
                    <a:lnTo>
                      <a:pt x="251" y="114"/>
                    </a:lnTo>
                    <a:lnTo>
                      <a:pt x="241" y="116"/>
                    </a:lnTo>
                    <a:lnTo>
                      <a:pt x="238" y="108"/>
                    </a:lnTo>
                    <a:lnTo>
                      <a:pt x="241" y="106"/>
                    </a:lnTo>
                    <a:lnTo>
                      <a:pt x="251" y="108"/>
                    </a:lnTo>
                    <a:lnTo>
                      <a:pt x="258" y="105"/>
                    </a:lnTo>
                    <a:lnTo>
                      <a:pt x="263" y="106"/>
                    </a:lnTo>
                    <a:lnTo>
                      <a:pt x="268" y="105"/>
                    </a:lnTo>
                    <a:lnTo>
                      <a:pt x="275"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1" name="Freeform 933"/>
              <p:cNvSpPr/>
              <p:nvPr/>
            </p:nvSpPr>
            <p:spPr bwMode="auto">
              <a:xfrm>
                <a:off x="1743075" y="2097093"/>
                <a:ext cx="66675" cy="22225"/>
              </a:xfrm>
              <a:custGeom>
                <a:avLst/>
                <a:gdLst>
                  <a:gd name="T0" fmla="*/ 11113 w 42"/>
                  <a:gd name="T1" fmla="*/ 6350 h 14"/>
                  <a:gd name="T2" fmla="*/ 0 w 42"/>
                  <a:gd name="T3" fmla="*/ 15875 h 14"/>
                  <a:gd name="T4" fmla="*/ 17463 w 42"/>
                  <a:gd name="T5" fmla="*/ 22225 h 14"/>
                  <a:gd name="T6" fmla="*/ 44450 w 42"/>
                  <a:gd name="T7" fmla="*/ 20638 h 14"/>
                  <a:gd name="T8" fmla="*/ 55563 w 42"/>
                  <a:gd name="T9" fmla="*/ 12700 h 14"/>
                  <a:gd name="T10" fmla="*/ 66675 w 42"/>
                  <a:gd name="T11" fmla="*/ 7938 h 14"/>
                  <a:gd name="T12" fmla="*/ 66675 w 42"/>
                  <a:gd name="T13" fmla="*/ 4763 h 14"/>
                  <a:gd name="T14" fmla="*/ 58738 w 42"/>
                  <a:gd name="T15" fmla="*/ 0 h 14"/>
                  <a:gd name="T16" fmla="*/ 34925 w 42"/>
                  <a:gd name="T17" fmla="*/ 6350 h 14"/>
                  <a:gd name="T18" fmla="*/ 11113 w 42"/>
                  <a:gd name="T19" fmla="*/ 635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14">
                    <a:moveTo>
                      <a:pt x="7" y="4"/>
                    </a:moveTo>
                    <a:lnTo>
                      <a:pt x="0" y="10"/>
                    </a:lnTo>
                    <a:lnTo>
                      <a:pt x="11" y="14"/>
                    </a:lnTo>
                    <a:lnTo>
                      <a:pt x="28" y="13"/>
                    </a:lnTo>
                    <a:lnTo>
                      <a:pt x="35" y="8"/>
                    </a:lnTo>
                    <a:lnTo>
                      <a:pt x="42" y="5"/>
                    </a:lnTo>
                    <a:lnTo>
                      <a:pt x="42" y="3"/>
                    </a:lnTo>
                    <a:lnTo>
                      <a:pt x="37" y="0"/>
                    </a:lnTo>
                    <a:lnTo>
                      <a:pt x="22" y="4"/>
                    </a:lnTo>
                    <a:lnTo>
                      <a:pt x="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2" name="Freeform 934"/>
              <p:cNvSpPr/>
              <p:nvPr/>
            </p:nvSpPr>
            <p:spPr bwMode="auto">
              <a:xfrm>
                <a:off x="1319213" y="1824043"/>
                <a:ext cx="247650" cy="176213"/>
              </a:xfrm>
              <a:custGeom>
                <a:avLst/>
                <a:gdLst>
                  <a:gd name="T0" fmla="*/ 53975 w 156"/>
                  <a:gd name="T1" fmla="*/ 155575 h 111"/>
                  <a:gd name="T2" fmla="*/ 55563 w 156"/>
                  <a:gd name="T3" fmla="*/ 176213 h 111"/>
                  <a:gd name="T4" fmla="*/ 69850 w 156"/>
                  <a:gd name="T5" fmla="*/ 176213 h 111"/>
                  <a:gd name="T6" fmla="*/ 84138 w 156"/>
                  <a:gd name="T7" fmla="*/ 169863 h 111"/>
                  <a:gd name="T8" fmla="*/ 104775 w 156"/>
                  <a:gd name="T9" fmla="*/ 155575 h 111"/>
                  <a:gd name="T10" fmla="*/ 111125 w 156"/>
                  <a:gd name="T11" fmla="*/ 160338 h 111"/>
                  <a:gd name="T12" fmla="*/ 128588 w 156"/>
                  <a:gd name="T13" fmla="*/ 149225 h 111"/>
                  <a:gd name="T14" fmla="*/ 128588 w 156"/>
                  <a:gd name="T15" fmla="*/ 125413 h 111"/>
                  <a:gd name="T16" fmla="*/ 142875 w 156"/>
                  <a:gd name="T17" fmla="*/ 119063 h 111"/>
                  <a:gd name="T18" fmla="*/ 147638 w 156"/>
                  <a:gd name="T19" fmla="*/ 123825 h 111"/>
                  <a:gd name="T20" fmla="*/ 155575 w 156"/>
                  <a:gd name="T21" fmla="*/ 119063 h 111"/>
                  <a:gd name="T22" fmla="*/ 157163 w 156"/>
                  <a:gd name="T23" fmla="*/ 104775 h 111"/>
                  <a:gd name="T24" fmla="*/ 180975 w 156"/>
                  <a:gd name="T25" fmla="*/ 93663 h 111"/>
                  <a:gd name="T26" fmla="*/ 192088 w 156"/>
                  <a:gd name="T27" fmla="*/ 87313 h 111"/>
                  <a:gd name="T28" fmla="*/ 231775 w 156"/>
                  <a:gd name="T29" fmla="*/ 68263 h 111"/>
                  <a:gd name="T30" fmla="*/ 238125 w 156"/>
                  <a:gd name="T31" fmla="*/ 61913 h 111"/>
                  <a:gd name="T32" fmla="*/ 247650 w 156"/>
                  <a:gd name="T33" fmla="*/ 60325 h 111"/>
                  <a:gd name="T34" fmla="*/ 246063 w 156"/>
                  <a:gd name="T35" fmla="*/ 52388 h 111"/>
                  <a:gd name="T36" fmla="*/ 200025 w 156"/>
                  <a:gd name="T37" fmla="*/ 17463 h 111"/>
                  <a:gd name="T38" fmla="*/ 169863 w 156"/>
                  <a:gd name="T39" fmla="*/ 20638 h 111"/>
                  <a:gd name="T40" fmla="*/ 169863 w 156"/>
                  <a:gd name="T41" fmla="*/ 28575 h 111"/>
                  <a:gd name="T42" fmla="*/ 161925 w 156"/>
                  <a:gd name="T43" fmla="*/ 30163 h 111"/>
                  <a:gd name="T44" fmla="*/ 158750 w 156"/>
                  <a:gd name="T45" fmla="*/ 20638 h 111"/>
                  <a:gd name="T46" fmla="*/ 153988 w 156"/>
                  <a:gd name="T47" fmla="*/ 20638 h 111"/>
                  <a:gd name="T48" fmla="*/ 144463 w 156"/>
                  <a:gd name="T49" fmla="*/ 25400 h 111"/>
                  <a:gd name="T50" fmla="*/ 141288 w 156"/>
                  <a:gd name="T51" fmla="*/ 20638 h 111"/>
                  <a:gd name="T52" fmla="*/ 114300 w 156"/>
                  <a:gd name="T53" fmla="*/ 1588 h 111"/>
                  <a:gd name="T54" fmla="*/ 95250 w 156"/>
                  <a:gd name="T55" fmla="*/ 0 h 111"/>
                  <a:gd name="T56" fmla="*/ 80963 w 156"/>
                  <a:gd name="T57" fmla="*/ 6350 h 111"/>
                  <a:gd name="T58" fmla="*/ 25400 w 156"/>
                  <a:gd name="T59" fmla="*/ 9525 h 111"/>
                  <a:gd name="T60" fmla="*/ 44450 w 156"/>
                  <a:gd name="T61" fmla="*/ 47625 h 111"/>
                  <a:gd name="T62" fmla="*/ 19050 w 156"/>
                  <a:gd name="T63" fmla="*/ 66675 h 111"/>
                  <a:gd name="T64" fmla="*/ 19050 w 156"/>
                  <a:gd name="T65" fmla="*/ 74613 h 111"/>
                  <a:gd name="T66" fmla="*/ 31750 w 156"/>
                  <a:gd name="T67" fmla="*/ 80963 h 111"/>
                  <a:gd name="T68" fmla="*/ 22225 w 156"/>
                  <a:gd name="T69" fmla="*/ 87313 h 111"/>
                  <a:gd name="T70" fmla="*/ 14288 w 156"/>
                  <a:gd name="T71" fmla="*/ 87313 h 111"/>
                  <a:gd name="T72" fmla="*/ 14288 w 156"/>
                  <a:gd name="T73" fmla="*/ 95250 h 111"/>
                  <a:gd name="T74" fmla="*/ 19050 w 156"/>
                  <a:gd name="T75" fmla="*/ 101600 h 111"/>
                  <a:gd name="T76" fmla="*/ 22225 w 156"/>
                  <a:gd name="T77" fmla="*/ 106363 h 111"/>
                  <a:gd name="T78" fmla="*/ 1588 w 156"/>
                  <a:gd name="T79" fmla="*/ 117475 h 111"/>
                  <a:gd name="T80" fmla="*/ 0 w 156"/>
                  <a:gd name="T81" fmla="*/ 134938 h 111"/>
                  <a:gd name="T82" fmla="*/ 11113 w 156"/>
                  <a:gd name="T83" fmla="*/ 134938 h 111"/>
                  <a:gd name="T84" fmla="*/ 53975 w 156"/>
                  <a:gd name="T85" fmla="*/ 155575 h 1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6" h="110">
                    <a:moveTo>
                      <a:pt x="34" y="98"/>
                    </a:moveTo>
                    <a:lnTo>
                      <a:pt x="35" y="111"/>
                    </a:lnTo>
                    <a:lnTo>
                      <a:pt x="44" y="111"/>
                    </a:lnTo>
                    <a:lnTo>
                      <a:pt x="53" y="107"/>
                    </a:lnTo>
                    <a:lnTo>
                      <a:pt x="66" y="98"/>
                    </a:lnTo>
                    <a:lnTo>
                      <a:pt x="70" y="101"/>
                    </a:lnTo>
                    <a:lnTo>
                      <a:pt x="81" y="94"/>
                    </a:lnTo>
                    <a:lnTo>
                      <a:pt x="81" y="79"/>
                    </a:lnTo>
                    <a:lnTo>
                      <a:pt x="90" y="75"/>
                    </a:lnTo>
                    <a:lnTo>
                      <a:pt x="93" y="78"/>
                    </a:lnTo>
                    <a:lnTo>
                      <a:pt x="98" y="75"/>
                    </a:lnTo>
                    <a:lnTo>
                      <a:pt x="99" y="66"/>
                    </a:lnTo>
                    <a:lnTo>
                      <a:pt x="114" y="59"/>
                    </a:lnTo>
                    <a:lnTo>
                      <a:pt x="121" y="55"/>
                    </a:lnTo>
                    <a:lnTo>
                      <a:pt x="146" y="43"/>
                    </a:lnTo>
                    <a:lnTo>
                      <a:pt x="150" y="39"/>
                    </a:lnTo>
                    <a:lnTo>
                      <a:pt x="156" y="38"/>
                    </a:lnTo>
                    <a:lnTo>
                      <a:pt x="155" y="33"/>
                    </a:lnTo>
                    <a:lnTo>
                      <a:pt x="126" y="11"/>
                    </a:lnTo>
                    <a:lnTo>
                      <a:pt x="107" y="13"/>
                    </a:lnTo>
                    <a:lnTo>
                      <a:pt x="107" y="18"/>
                    </a:lnTo>
                    <a:lnTo>
                      <a:pt x="102" y="19"/>
                    </a:lnTo>
                    <a:lnTo>
                      <a:pt x="100" y="13"/>
                    </a:lnTo>
                    <a:lnTo>
                      <a:pt x="97" y="13"/>
                    </a:lnTo>
                    <a:lnTo>
                      <a:pt x="91" y="16"/>
                    </a:lnTo>
                    <a:lnTo>
                      <a:pt x="89" y="13"/>
                    </a:lnTo>
                    <a:lnTo>
                      <a:pt x="72" y="1"/>
                    </a:lnTo>
                    <a:lnTo>
                      <a:pt x="60" y="0"/>
                    </a:lnTo>
                    <a:lnTo>
                      <a:pt x="51" y="4"/>
                    </a:lnTo>
                    <a:lnTo>
                      <a:pt x="16" y="6"/>
                    </a:lnTo>
                    <a:lnTo>
                      <a:pt x="28" y="30"/>
                    </a:lnTo>
                    <a:lnTo>
                      <a:pt x="12" y="42"/>
                    </a:lnTo>
                    <a:lnTo>
                      <a:pt x="12" y="47"/>
                    </a:lnTo>
                    <a:lnTo>
                      <a:pt x="20" y="51"/>
                    </a:lnTo>
                    <a:lnTo>
                      <a:pt x="14" y="55"/>
                    </a:lnTo>
                    <a:lnTo>
                      <a:pt x="9" y="55"/>
                    </a:lnTo>
                    <a:lnTo>
                      <a:pt x="9" y="60"/>
                    </a:lnTo>
                    <a:lnTo>
                      <a:pt x="12" y="64"/>
                    </a:lnTo>
                    <a:lnTo>
                      <a:pt x="14" y="67"/>
                    </a:lnTo>
                    <a:lnTo>
                      <a:pt x="1" y="74"/>
                    </a:lnTo>
                    <a:lnTo>
                      <a:pt x="0" y="85"/>
                    </a:lnTo>
                    <a:lnTo>
                      <a:pt x="7" y="85"/>
                    </a:lnTo>
                    <a:lnTo>
                      <a:pt x="34"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3" name="Freeform 935"/>
              <p:cNvSpPr/>
              <p:nvPr/>
            </p:nvSpPr>
            <p:spPr bwMode="auto">
              <a:xfrm>
                <a:off x="1889126" y="1863730"/>
                <a:ext cx="155575" cy="128589"/>
              </a:xfrm>
              <a:custGeom>
                <a:avLst/>
                <a:gdLst>
                  <a:gd name="T0" fmla="*/ 149225 w 98"/>
                  <a:gd name="T1" fmla="*/ 65088 h 81"/>
                  <a:gd name="T2" fmla="*/ 147638 w 98"/>
                  <a:gd name="T3" fmla="*/ 63500 h 81"/>
                  <a:gd name="T4" fmla="*/ 131763 w 98"/>
                  <a:gd name="T5" fmla="*/ 61913 h 81"/>
                  <a:gd name="T6" fmla="*/ 131763 w 98"/>
                  <a:gd name="T7" fmla="*/ 50800 h 81"/>
                  <a:gd name="T8" fmla="*/ 125413 w 98"/>
                  <a:gd name="T9" fmla="*/ 49213 h 81"/>
                  <a:gd name="T10" fmla="*/ 103188 w 98"/>
                  <a:gd name="T11" fmla="*/ 49213 h 81"/>
                  <a:gd name="T12" fmla="*/ 109538 w 98"/>
                  <a:gd name="T13" fmla="*/ 41275 h 81"/>
                  <a:gd name="T14" fmla="*/ 125413 w 98"/>
                  <a:gd name="T15" fmla="*/ 22225 h 81"/>
                  <a:gd name="T16" fmla="*/ 125413 w 98"/>
                  <a:gd name="T17" fmla="*/ 19050 h 81"/>
                  <a:gd name="T18" fmla="*/ 136525 w 98"/>
                  <a:gd name="T19" fmla="*/ 14288 h 81"/>
                  <a:gd name="T20" fmla="*/ 139700 w 98"/>
                  <a:gd name="T21" fmla="*/ 3175 h 81"/>
                  <a:gd name="T22" fmla="*/ 122238 w 98"/>
                  <a:gd name="T23" fmla="*/ 3175 h 81"/>
                  <a:gd name="T24" fmla="*/ 111125 w 98"/>
                  <a:gd name="T25" fmla="*/ 6350 h 81"/>
                  <a:gd name="T26" fmla="*/ 101600 w 98"/>
                  <a:gd name="T27" fmla="*/ 7938 h 81"/>
                  <a:gd name="T28" fmla="*/ 85725 w 98"/>
                  <a:gd name="T29" fmla="*/ 7938 h 81"/>
                  <a:gd name="T30" fmla="*/ 73025 w 98"/>
                  <a:gd name="T31" fmla="*/ 3175 h 81"/>
                  <a:gd name="T32" fmla="*/ 57150 w 98"/>
                  <a:gd name="T33" fmla="*/ 6350 h 81"/>
                  <a:gd name="T34" fmla="*/ 50800 w 98"/>
                  <a:gd name="T35" fmla="*/ 0 h 81"/>
                  <a:gd name="T36" fmla="*/ 41275 w 98"/>
                  <a:gd name="T37" fmla="*/ 3175 h 81"/>
                  <a:gd name="T38" fmla="*/ 42863 w 98"/>
                  <a:gd name="T39" fmla="*/ 14288 h 81"/>
                  <a:gd name="T40" fmla="*/ 50800 w 98"/>
                  <a:gd name="T41" fmla="*/ 19050 h 81"/>
                  <a:gd name="T42" fmla="*/ 38100 w 98"/>
                  <a:gd name="T43" fmla="*/ 20638 h 81"/>
                  <a:gd name="T44" fmla="*/ 38100 w 98"/>
                  <a:gd name="T45" fmla="*/ 26988 h 81"/>
                  <a:gd name="T46" fmla="*/ 46038 w 98"/>
                  <a:gd name="T47" fmla="*/ 33338 h 81"/>
                  <a:gd name="T48" fmla="*/ 60325 w 98"/>
                  <a:gd name="T49" fmla="*/ 34925 h 81"/>
                  <a:gd name="T50" fmla="*/ 63500 w 98"/>
                  <a:gd name="T51" fmla="*/ 36513 h 81"/>
                  <a:gd name="T52" fmla="*/ 55563 w 98"/>
                  <a:gd name="T53" fmla="*/ 39688 h 81"/>
                  <a:gd name="T54" fmla="*/ 63500 w 98"/>
                  <a:gd name="T55" fmla="*/ 57150 h 81"/>
                  <a:gd name="T56" fmla="*/ 50800 w 98"/>
                  <a:gd name="T57" fmla="*/ 61913 h 81"/>
                  <a:gd name="T58" fmla="*/ 44450 w 98"/>
                  <a:gd name="T59" fmla="*/ 63500 h 81"/>
                  <a:gd name="T60" fmla="*/ 20638 w 98"/>
                  <a:gd name="T61" fmla="*/ 47625 h 81"/>
                  <a:gd name="T62" fmla="*/ 4763 w 98"/>
                  <a:gd name="T63" fmla="*/ 47625 h 81"/>
                  <a:gd name="T64" fmla="*/ 0 w 98"/>
                  <a:gd name="T65" fmla="*/ 58738 h 81"/>
                  <a:gd name="T66" fmla="*/ 6350 w 98"/>
                  <a:gd name="T67" fmla="*/ 69850 h 81"/>
                  <a:gd name="T68" fmla="*/ 26988 w 98"/>
                  <a:gd name="T69" fmla="*/ 79375 h 81"/>
                  <a:gd name="T70" fmla="*/ 28575 w 98"/>
                  <a:gd name="T71" fmla="*/ 85725 h 81"/>
                  <a:gd name="T72" fmla="*/ 49213 w 98"/>
                  <a:gd name="T73" fmla="*/ 87313 h 81"/>
                  <a:gd name="T74" fmla="*/ 55563 w 98"/>
                  <a:gd name="T75" fmla="*/ 95250 h 81"/>
                  <a:gd name="T76" fmla="*/ 71438 w 98"/>
                  <a:gd name="T77" fmla="*/ 100013 h 81"/>
                  <a:gd name="T78" fmla="*/ 85725 w 98"/>
                  <a:gd name="T79" fmla="*/ 128588 h 81"/>
                  <a:gd name="T80" fmla="*/ 111125 w 98"/>
                  <a:gd name="T81" fmla="*/ 123825 h 81"/>
                  <a:gd name="T82" fmla="*/ 111125 w 98"/>
                  <a:gd name="T83" fmla="*/ 115888 h 81"/>
                  <a:gd name="T84" fmla="*/ 101600 w 98"/>
                  <a:gd name="T85" fmla="*/ 114300 h 81"/>
                  <a:gd name="T86" fmla="*/ 101600 w 98"/>
                  <a:gd name="T87" fmla="*/ 106363 h 81"/>
                  <a:gd name="T88" fmla="*/ 117475 w 98"/>
                  <a:gd name="T89" fmla="*/ 114300 h 81"/>
                  <a:gd name="T90" fmla="*/ 146050 w 98"/>
                  <a:gd name="T91" fmla="*/ 107950 h 81"/>
                  <a:gd name="T92" fmla="*/ 152400 w 98"/>
                  <a:gd name="T93" fmla="*/ 95250 h 81"/>
                  <a:gd name="T94" fmla="*/ 146050 w 98"/>
                  <a:gd name="T95" fmla="*/ 80963 h 81"/>
                  <a:gd name="T96" fmla="*/ 155575 w 98"/>
                  <a:gd name="T97" fmla="*/ 73025 h 81"/>
                  <a:gd name="T98" fmla="*/ 149225 w 98"/>
                  <a:gd name="T99" fmla="*/ 65088 h 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8" h="81">
                    <a:moveTo>
                      <a:pt x="94" y="41"/>
                    </a:moveTo>
                    <a:lnTo>
                      <a:pt x="93" y="40"/>
                    </a:lnTo>
                    <a:lnTo>
                      <a:pt x="83" y="39"/>
                    </a:lnTo>
                    <a:lnTo>
                      <a:pt x="83" y="32"/>
                    </a:lnTo>
                    <a:lnTo>
                      <a:pt x="79" y="31"/>
                    </a:lnTo>
                    <a:lnTo>
                      <a:pt x="65" y="31"/>
                    </a:lnTo>
                    <a:lnTo>
                      <a:pt x="69" y="26"/>
                    </a:lnTo>
                    <a:lnTo>
                      <a:pt x="79" y="14"/>
                    </a:lnTo>
                    <a:lnTo>
                      <a:pt x="79" y="12"/>
                    </a:lnTo>
                    <a:lnTo>
                      <a:pt x="86" y="9"/>
                    </a:lnTo>
                    <a:lnTo>
                      <a:pt x="88" y="2"/>
                    </a:lnTo>
                    <a:lnTo>
                      <a:pt x="77" y="2"/>
                    </a:lnTo>
                    <a:lnTo>
                      <a:pt x="70" y="4"/>
                    </a:lnTo>
                    <a:lnTo>
                      <a:pt x="64" y="5"/>
                    </a:lnTo>
                    <a:lnTo>
                      <a:pt x="54" y="5"/>
                    </a:lnTo>
                    <a:lnTo>
                      <a:pt x="46" y="2"/>
                    </a:lnTo>
                    <a:lnTo>
                      <a:pt x="36" y="4"/>
                    </a:lnTo>
                    <a:lnTo>
                      <a:pt x="32" y="0"/>
                    </a:lnTo>
                    <a:lnTo>
                      <a:pt x="26" y="2"/>
                    </a:lnTo>
                    <a:lnTo>
                      <a:pt x="27" y="9"/>
                    </a:lnTo>
                    <a:lnTo>
                      <a:pt x="32" y="12"/>
                    </a:lnTo>
                    <a:lnTo>
                      <a:pt x="24" y="13"/>
                    </a:lnTo>
                    <a:lnTo>
                      <a:pt x="24" y="17"/>
                    </a:lnTo>
                    <a:lnTo>
                      <a:pt x="29" y="21"/>
                    </a:lnTo>
                    <a:lnTo>
                      <a:pt x="38" y="22"/>
                    </a:lnTo>
                    <a:lnTo>
                      <a:pt x="40" y="23"/>
                    </a:lnTo>
                    <a:lnTo>
                      <a:pt x="35" y="25"/>
                    </a:lnTo>
                    <a:lnTo>
                      <a:pt x="40" y="36"/>
                    </a:lnTo>
                    <a:lnTo>
                      <a:pt x="32" y="39"/>
                    </a:lnTo>
                    <a:lnTo>
                      <a:pt x="28" y="40"/>
                    </a:lnTo>
                    <a:lnTo>
                      <a:pt x="13" y="30"/>
                    </a:lnTo>
                    <a:lnTo>
                      <a:pt x="3" y="30"/>
                    </a:lnTo>
                    <a:lnTo>
                      <a:pt x="0" y="37"/>
                    </a:lnTo>
                    <a:lnTo>
                      <a:pt x="4" y="44"/>
                    </a:lnTo>
                    <a:lnTo>
                      <a:pt x="17" y="50"/>
                    </a:lnTo>
                    <a:lnTo>
                      <a:pt x="18" y="54"/>
                    </a:lnTo>
                    <a:lnTo>
                      <a:pt x="31" y="55"/>
                    </a:lnTo>
                    <a:lnTo>
                      <a:pt x="35" y="60"/>
                    </a:lnTo>
                    <a:lnTo>
                      <a:pt x="45" y="63"/>
                    </a:lnTo>
                    <a:lnTo>
                      <a:pt x="54" y="81"/>
                    </a:lnTo>
                    <a:lnTo>
                      <a:pt x="70" y="78"/>
                    </a:lnTo>
                    <a:lnTo>
                      <a:pt x="70" y="73"/>
                    </a:lnTo>
                    <a:lnTo>
                      <a:pt x="64" y="72"/>
                    </a:lnTo>
                    <a:lnTo>
                      <a:pt x="64" y="67"/>
                    </a:lnTo>
                    <a:lnTo>
                      <a:pt x="74" y="72"/>
                    </a:lnTo>
                    <a:lnTo>
                      <a:pt x="92" y="68"/>
                    </a:lnTo>
                    <a:lnTo>
                      <a:pt x="96" y="60"/>
                    </a:lnTo>
                    <a:lnTo>
                      <a:pt x="92" y="51"/>
                    </a:lnTo>
                    <a:lnTo>
                      <a:pt x="98" y="46"/>
                    </a:lnTo>
                    <a:lnTo>
                      <a:pt x="9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4" name="Freeform 936"/>
              <p:cNvSpPr/>
              <p:nvPr/>
            </p:nvSpPr>
            <p:spPr bwMode="auto">
              <a:xfrm>
                <a:off x="1962150" y="2057405"/>
                <a:ext cx="103188" cy="52388"/>
              </a:xfrm>
              <a:custGeom>
                <a:avLst/>
                <a:gdLst>
                  <a:gd name="T0" fmla="*/ 50800 w 65"/>
                  <a:gd name="T1" fmla="*/ 1588 h 33"/>
                  <a:gd name="T2" fmla="*/ 41275 w 65"/>
                  <a:gd name="T3" fmla="*/ 0 h 33"/>
                  <a:gd name="T4" fmla="*/ 30163 w 65"/>
                  <a:gd name="T5" fmla="*/ 4763 h 33"/>
                  <a:gd name="T6" fmla="*/ 28575 w 65"/>
                  <a:gd name="T7" fmla="*/ 17463 h 33"/>
                  <a:gd name="T8" fmla="*/ 0 w 65"/>
                  <a:gd name="T9" fmla="*/ 30163 h 33"/>
                  <a:gd name="T10" fmla="*/ 4763 w 65"/>
                  <a:gd name="T11" fmla="*/ 38100 h 33"/>
                  <a:gd name="T12" fmla="*/ 20638 w 65"/>
                  <a:gd name="T13" fmla="*/ 38100 h 33"/>
                  <a:gd name="T14" fmla="*/ 46038 w 65"/>
                  <a:gd name="T15" fmla="*/ 44450 h 33"/>
                  <a:gd name="T16" fmla="*/ 65088 w 65"/>
                  <a:gd name="T17" fmla="*/ 52388 h 33"/>
                  <a:gd name="T18" fmla="*/ 76200 w 65"/>
                  <a:gd name="T19" fmla="*/ 52388 h 33"/>
                  <a:gd name="T20" fmla="*/ 90488 w 65"/>
                  <a:gd name="T21" fmla="*/ 44450 h 33"/>
                  <a:gd name="T22" fmla="*/ 103188 w 65"/>
                  <a:gd name="T23" fmla="*/ 38100 h 33"/>
                  <a:gd name="T24" fmla="*/ 79375 w 65"/>
                  <a:gd name="T25" fmla="*/ 22225 h 33"/>
                  <a:gd name="T26" fmla="*/ 79375 w 65"/>
                  <a:gd name="T27" fmla="*/ 17463 h 33"/>
                  <a:gd name="T28" fmla="*/ 68263 w 65"/>
                  <a:gd name="T29" fmla="*/ 15875 h 33"/>
                  <a:gd name="T30" fmla="*/ 65088 w 65"/>
                  <a:gd name="T31" fmla="*/ 9525 h 33"/>
                  <a:gd name="T32" fmla="*/ 50800 w 65"/>
                  <a:gd name="T33" fmla="*/ 1588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33">
                    <a:moveTo>
                      <a:pt x="32" y="1"/>
                    </a:moveTo>
                    <a:lnTo>
                      <a:pt x="26" y="0"/>
                    </a:lnTo>
                    <a:lnTo>
                      <a:pt x="19" y="3"/>
                    </a:lnTo>
                    <a:lnTo>
                      <a:pt x="18" y="11"/>
                    </a:lnTo>
                    <a:lnTo>
                      <a:pt x="0" y="19"/>
                    </a:lnTo>
                    <a:lnTo>
                      <a:pt x="3" y="24"/>
                    </a:lnTo>
                    <a:lnTo>
                      <a:pt x="13" y="24"/>
                    </a:lnTo>
                    <a:lnTo>
                      <a:pt x="29" y="28"/>
                    </a:lnTo>
                    <a:lnTo>
                      <a:pt x="41" y="33"/>
                    </a:lnTo>
                    <a:lnTo>
                      <a:pt x="48" y="33"/>
                    </a:lnTo>
                    <a:lnTo>
                      <a:pt x="57" y="28"/>
                    </a:lnTo>
                    <a:lnTo>
                      <a:pt x="65" y="24"/>
                    </a:lnTo>
                    <a:lnTo>
                      <a:pt x="50" y="14"/>
                    </a:lnTo>
                    <a:lnTo>
                      <a:pt x="50" y="11"/>
                    </a:lnTo>
                    <a:lnTo>
                      <a:pt x="43" y="10"/>
                    </a:lnTo>
                    <a:lnTo>
                      <a:pt x="41" y="6"/>
                    </a:lnTo>
                    <a:lnTo>
                      <a:pt x="3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5" name="Freeform 937"/>
              <p:cNvSpPr/>
              <p:nvPr/>
            </p:nvSpPr>
            <p:spPr bwMode="auto">
              <a:xfrm>
                <a:off x="1935162" y="2090743"/>
                <a:ext cx="11113" cy="11113"/>
              </a:xfrm>
              <a:custGeom>
                <a:avLst/>
                <a:gdLst>
                  <a:gd name="T0" fmla="*/ 0 w 7"/>
                  <a:gd name="T1" fmla="*/ 7938 h 7"/>
                  <a:gd name="T2" fmla="*/ 4763 w 7"/>
                  <a:gd name="T3" fmla="*/ 11113 h 7"/>
                  <a:gd name="T4" fmla="*/ 11113 w 7"/>
                  <a:gd name="T5" fmla="*/ 7938 h 7"/>
                  <a:gd name="T6" fmla="*/ 11113 w 7"/>
                  <a:gd name="T7" fmla="*/ 0 h 7"/>
                  <a:gd name="T8" fmla="*/ 4763 w 7"/>
                  <a:gd name="T9" fmla="*/ 3175 h 7"/>
                  <a:gd name="T10" fmla="*/ 0 w 7"/>
                  <a:gd name="T11" fmla="*/ 793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0" y="5"/>
                    </a:moveTo>
                    <a:lnTo>
                      <a:pt x="3" y="7"/>
                    </a:lnTo>
                    <a:lnTo>
                      <a:pt x="7" y="5"/>
                    </a:lnTo>
                    <a:lnTo>
                      <a:pt x="7" y="0"/>
                    </a:lnTo>
                    <a:lnTo>
                      <a:pt x="3" y="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6" name="Freeform 938"/>
              <p:cNvSpPr/>
              <p:nvPr/>
            </p:nvSpPr>
            <p:spPr bwMode="auto">
              <a:xfrm>
                <a:off x="1897062" y="2098680"/>
                <a:ext cx="19050" cy="11113"/>
              </a:xfrm>
              <a:custGeom>
                <a:avLst/>
                <a:gdLst>
                  <a:gd name="T0" fmla="*/ 0 w 12"/>
                  <a:gd name="T1" fmla="*/ 3175 h 7"/>
                  <a:gd name="T2" fmla="*/ 0 w 12"/>
                  <a:gd name="T3" fmla="*/ 6350 h 7"/>
                  <a:gd name="T4" fmla="*/ 6350 w 12"/>
                  <a:gd name="T5" fmla="*/ 11113 h 7"/>
                  <a:gd name="T6" fmla="*/ 19050 w 12"/>
                  <a:gd name="T7" fmla="*/ 4763 h 7"/>
                  <a:gd name="T8" fmla="*/ 19050 w 12"/>
                  <a:gd name="T9" fmla="*/ 0 h 7"/>
                  <a:gd name="T10" fmla="*/ 7938 w 12"/>
                  <a:gd name="T11" fmla="*/ 0 h 7"/>
                  <a:gd name="T12" fmla="*/ 0 w 12"/>
                  <a:gd name="T13" fmla="*/ 3175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7">
                    <a:moveTo>
                      <a:pt x="0" y="2"/>
                    </a:moveTo>
                    <a:lnTo>
                      <a:pt x="0" y="4"/>
                    </a:lnTo>
                    <a:lnTo>
                      <a:pt x="4" y="7"/>
                    </a:lnTo>
                    <a:lnTo>
                      <a:pt x="12" y="3"/>
                    </a:lnTo>
                    <a:lnTo>
                      <a:pt x="12" y="0"/>
                    </a:lnTo>
                    <a:lnTo>
                      <a:pt x="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7" name="Freeform 939"/>
              <p:cNvSpPr/>
              <p:nvPr/>
            </p:nvSpPr>
            <p:spPr bwMode="auto">
              <a:xfrm>
                <a:off x="1827211" y="2109793"/>
                <a:ext cx="19050" cy="3175"/>
              </a:xfrm>
              <a:custGeom>
                <a:avLst/>
                <a:gdLst>
                  <a:gd name="T0" fmla="*/ 0 w 12"/>
                  <a:gd name="T1" fmla="*/ 0 h 2"/>
                  <a:gd name="T2" fmla="*/ 1588 w 12"/>
                  <a:gd name="T3" fmla="*/ 3175 h 2"/>
                  <a:gd name="T4" fmla="*/ 11113 w 12"/>
                  <a:gd name="T5" fmla="*/ 3175 h 2"/>
                  <a:gd name="T6" fmla="*/ 19050 w 12"/>
                  <a:gd name="T7" fmla="*/ 3175 h 2"/>
                  <a:gd name="T8" fmla="*/ 14288 w 12"/>
                  <a:gd name="T9" fmla="*/ 0 h 2"/>
                  <a:gd name="T10" fmla="*/ 0 w 1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
                    <a:moveTo>
                      <a:pt x="0" y="0"/>
                    </a:moveTo>
                    <a:lnTo>
                      <a:pt x="1" y="2"/>
                    </a:lnTo>
                    <a:lnTo>
                      <a:pt x="7" y="2"/>
                    </a:lnTo>
                    <a:lnTo>
                      <a:pt x="12" y="2"/>
                    </a:lnTo>
                    <a:lnTo>
                      <a:pt x="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8" name="Freeform 940"/>
              <p:cNvSpPr/>
              <p:nvPr/>
            </p:nvSpPr>
            <p:spPr bwMode="auto">
              <a:xfrm>
                <a:off x="1778001" y="1870080"/>
                <a:ext cx="60325" cy="36514"/>
              </a:xfrm>
              <a:custGeom>
                <a:avLst/>
                <a:gdLst>
                  <a:gd name="T0" fmla="*/ 9525 w 38"/>
                  <a:gd name="T1" fmla="*/ 1588 h 23"/>
                  <a:gd name="T2" fmla="*/ 0 w 38"/>
                  <a:gd name="T3" fmla="*/ 15875 h 23"/>
                  <a:gd name="T4" fmla="*/ 22225 w 38"/>
                  <a:gd name="T5" fmla="*/ 23813 h 23"/>
                  <a:gd name="T6" fmla="*/ 42863 w 38"/>
                  <a:gd name="T7" fmla="*/ 36513 h 23"/>
                  <a:gd name="T8" fmla="*/ 49213 w 38"/>
                  <a:gd name="T9" fmla="*/ 34925 h 23"/>
                  <a:gd name="T10" fmla="*/ 60325 w 38"/>
                  <a:gd name="T11" fmla="*/ 11113 h 23"/>
                  <a:gd name="T12" fmla="*/ 57150 w 38"/>
                  <a:gd name="T13" fmla="*/ 7938 h 23"/>
                  <a:gd name="T14" fmla="*/ 49213 w 38"/>
                  <a:gd name="T15" fmla="*/ 4763 h 23"/>
                  <a:gd name="T16" fmla="*/ 38100 w 38"/>
                  <a:gd name="T17" fmla="*/ 0 h 23"/>
                  <a:gd name="T18" fmla="*/ 9525 w 38"/>
                  <a:gd name="T19" fmla="*/ 1588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23">
                    <a:moveTo>
                      <a:pt x="6" y="1"/>
                    </a:moveTo>
                    <a:lnTo>
                      <a:pt x="0" y="10"/>
                    </a:lnTo>
                    <a:lnTo>
                      <a:pt x="14" y="15"/>
                    </a:lnTo>
                    <a:lnTo>
                      <a:pt x="27" y="23"/>
                    </a:lnTo>
                    <a:lnTo>
                      <a:pt x="31" y="22"/>
                    </a:lnTo>
                    <a:lnTo>
                      <a:pt x="38" y="7"/>
                    </a:lnTo>
                    <a:lnTo>
                      <a:pt x="36" y="5"/>
                    </a:lnTo>
                    <a:lnTo>
                      <a:pt x="31" y="3"/>
                    </a:lnTo>
                    <a:lnTo>
                      <a:pt x="24" y="0"/>
                    </a:lnTo>
                    <a:lnTo>
                      <a:pt x="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29" name="Freeform 941"/>
              <p:cNvSpPr/>
              <p:nvPr/>
            </p:nvSpPr>
            <p:spPr bwMode="auto">
              <a:xfrm>
                <a:off x="2058988" y="1847855"/>
                <a:ext cx="130175" cy="109538"/>
              </a:xfrm>
              <a:custGeom>
                <a:avLst/>
                <a:gdLst>
                  <a:gd name="T0" fmla="*/ 57150 w 82"/>
                  <a:gd name="T1" fmla="*/ 71438 h 69"/>
                  <a:gd name="T2" fmla="*/ 73025 w 82"/>
                  <a:gd name="T3" fmla="*/ 71438 h 69"/>
                  <a:gd name="T4" fmla="*/ 85725 w 82"/>
                  <a:gd name="T5" fmla="*/ 74613 h 69"/>
                  <a:gd name="T6" fmla="*/ 130175 w 82"/>
                  <a:gd name="T7" fmla="*/ 22225 h 69"/>
                  <a:gd name="T8" fmla="*/ 127000 w 82"/>
                  <a:gd name="T9" fmla="*/ 9525 h 69"/>
                  <a:gd name="T10" fmla="*/ 93663 w 82"/>
                  <a:gd name="T11" fmla="*/ 6350 h 69"/>
                  <a:gd name="T12" fmla="*/ 80963 w 82"/>
                  <a:gd name="T13" fmla="*/ 7938 h 69"/>
                  <a:gd name="T14" fmla="*/ 65088 w 82"/>
                  <a:gd name="T15" fmla="*/ 0 h 69"/>
                  <a:gd name="T16" fmla="*/ 42863 w 82"/>
                  <a:gd name="T17" fmla="*/ 4763 h 69"/>
                  <a:gd name="T18" fmla="*/ 28575 w 82"/>
                  <a:gd name="T19" fmla="*/ 1588 h 69"/>
                  <a:gd name="T20" fmla="*/ 6350 w 82"/>
                  <a:gd name="T21" fmla="*/ 9525 h 69"/>
                  <a:gd name="T22" fmla="*/ 19050 w 82"/>
                  <a:gd name="T23" fmla="*/ 19050 h 69"/>
                  <a:gd name="T24" fmla="*/ 19050 w 82"/>
                  <a:gd name="T25" fmla="*/ 22225 h 69"/>
                  <a:gd name="T26" fmla="*/ 7938 w 82"/>
                  <a:gd name="T27" fmla="*/ 20638 h 69"/>
                  <a:gd name="T28" fmla="*/ 1588 w 82"/>
                  <a:gd name="T29" fmla="*/ 22225 h 69"/>
                  <a:gd name="T30" fmla="*/ 4763 w 82"/>
                  <a:gd name="T31" fmla="*/ 63500 h 69"/>
                  <a:gd name="T32" fmla="*/ 0 w 82"/>
                  <a:gd name="T33" fmla="*/ 69850 h 69"/>
                  <a:gd name="T34" fmla="*/ 11113 w 82"/>
                  <a:gd name="T35" fmla="*/ 82550 h 69"/>
                  <a:gd name="T36" fmla="*/ 14288 w 82"/>
                  <a:gd name="T37" fmla="*/ 109538 h 69"/>
                  <a:gd name="T38" fmla="*/ 20638 w 82"/>
                  <a:gd name="T39" fmla="*/ 109538 h 69"/>
                  <a:gd name="T40" fmla="*/ 34925 w 82"/>
                  <a:gd name="T41" fmla="*/ 109538 h 69"/>
                  <a:gd name="T42" fmla="*/ 52388 w 82"/>
                  <a:gd name="T43" fmla="*/ 87313 h 69"/>
                  <a:gd name="T44" fmla="*/ 34925 w 82"/>
                  <a:gd name="T45" fmla="*/ 71438 h 69"/>
                  <a:gd name="T46" fmla="*/ 44450 w 82"/>
                  <a:gd name="T47" fmla="*/ 69850 h 69"/>
                  <a:gd name="T48" fmla="*/ 57150 w 82"/>
                  <a:gd name="T49" fmla="*/ 71438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 h="69">
                    <a:moveTo>
                      <a:pt x="36" y="45"/>
                    </a:moveTo>
                    <a:lnTo>
                      <a:pt x="46" y="45"/>
                    </a:lnTo>
                    <a:lnTo>
                      <a:pt x="54" y="47"/>
                    </a:lnTo>
                    <a:lnTo>
                      <a:pt x="82" y="14"/>
                    </a:lnTo>
                    <a:lnTo>
                      <a:pt x="80" y="6"/>
                    </a:lnTo>
                    <a:lnTo>
                      <a:pt x="59" y="4"/>
                    </a:lnTo>
                    <a:lnTo>
                      <a:pt x="51" y="5"/>
                    </a:lnTo>
                    <a:lnTo>
                      <a:pt x="41" y="0"/>
                    </a:lnTo>
                    <a:lnTo>
                      <a:pt x="27" y="3"/>
                    </a:lnTo>
                    <a:lnTo>
                      <a:pt x="18" y="1"/>
                    </a:lnTo>
                    <a:lnTo>
                      <a:pt x="4" y="6"/>
                    </a:lnTo>
                    <a:lnTo>
                      <a:pt x="12" y="12"/>
                    </a:lnTo>
                    <a:lnTo>
                      <a:pt x="12" y="14"/>
                    </a:lnTo>
                    <a:lnTo>
                      <a:pt x="5" y="13"/>
                    </a:lnTo>
                    <a:lnTo>
                      <a:pt x="1" y="14"/>
                    </a:lnTo>
                    <a:lnTo>
                      <a:pt x="3" y="40"/>
                    </a:lnTo>
                    <a:lnTo>
                      <a:pt x="0" y="44"/>
                    </a:lnTo>
                    <a:lnTo>
                      <a:pt x="7" y="52"/>
                    </a:lnTo>
                    <a:lnTo>
                      <a:pt x="9" y="69"/>
                    </a:lnTo>
                    <a:lnTo>
                      <a:pt x="13" y="69"/>
                    </a:lnTo>
                    <a:lnTo>
                      <a:pt x="22" y="69"/>
                    </a:lnTo>
                    <a:lnTo>
                      <a:pt x="33" y="55"/>
                    </a:lnTo>
                    <a:lnTo>
                      <a:pt x="22" y="45"/>
                    </a:lnTo>
                    <a:lnTo>
                      <a:pt x="28" y="44"/>
                    </a:lnTo>
                    <a:lnTo>
                      <a:pt x="36"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0" name="Freeform 942"/>
              <p:cNvSpPr/>
              <p:nvPr/>
            </p:nvSpPr>
            <p:spPr bwMode="auto">
              <a:xfrm>
                <a:off x="1976436" y="1854205"/>
                <a:ext cx="34925" cy="14288"/>
              </a:xfrm>
              <a:custGeom>
                <a:avLst/>
                <a:gdLst>
                  <a:gd name="T0" fmla="*/ 26988 w 22"/>
                  <a:gd name="T1" fmla="*/ 9525 h 9"/>
                  <a:gd name="T2" fmla="*/ 34925 w 22"/>
                  <a:gd name="T3" fmla="*/ 1588 h 9"/>
                  <a:gd name="T4" fmla="*/ 30163 w 22"/>
                  <a:gd name="T5" fmla="*/ 0 h 9"/>
                  <a:gd name="T6" fmla="*/ 14288 w 22"/>
                  <a:gd name="T7" fmla="*/ 0 h 9"/>
                  <a:gd name="T8" fmla="*/ 0 w 22"/>
                  <a:gd name="T9" fmla="*/ 6350 h 9"/>
                  <a:gd name="T10" fmla="*/ 0 w 22"/>
                  <a:gd name="T11" fmla="*/ 12700 h 9"/>
                  <a:gd name="T12" fmla="*/ 14288 w 22"/>
                  <a:gd name="T13" fmla="*/ 14288 h 9"/>
                  <a:gd name="T14" fmla="*/ 26988 w 22"/>
                  <a:gd name="T15" fmla="*/ 9525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9">
                    <a:moveTo>
                      <a:pt x="17" y="6"/>
                    </a:moveTo>
                    <a:lnTo>
                      <a:pt x="22" y="1"/>
                    </a:lnTo>
                    <a:lnTo>
                      <a:pt x="19" y="0"/>
                    </a:lnTo>
                    <a:lnTo>
                      <a:pt x="9" y="0"/>
                    </a:lnTo>
                    <a:lnTo>
                      <a:pt x="0" y="4"/>
                    </a:lnTo>
                    <a:lnTo>
                      <a:pt x="0" y="8"/>
                    </a:lnTo>
                    <a:lnTo>
                      <a:pt x="9" y="9"/>
                    </a:lnTo>
                    <a:lnTo>
                      <a:pt x="1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1" name="Freeform 943"/>
              <p:cNvSpPr/>
              <p:nvPr/>
            </p:nvSpPr>
            <p:spPr bwMode="auto">
              <a:xfrm>
                <a:off x="2025651" y="1903418"/>
                <a:ext cx="15875" cy="11113"/>
              </a:xfrm>
              <a:custGeom>
                <a:avLst/>
                <a:gdLst>
                  <a:gd name="T0" fmla="*/ 0 w 10"/>
                  <a:gd name="T1" fmla="*/ 1588 h 7"/>
                  <a:gd name="T2" fmla="*/ 1588 w 10"/>
                  <a:gd name="T3" fmla="*/ 9525 h 7"/>
                  <a:gd name="T4" fmla="*/ 11113 w 10"/>
                  <a:gd name="T5" fmla="*/ 11113 h 7"/>
                  <a:gd name="T6" fmla="*/ 15875 w 10"/>
                  <a:gd name="T7" fmla="*/ 4763 h 7"/>
                  <a:gd name="T8" fmla="*/ 4763 w 10"/>
                  <a:gd name="T9" fmla="*/ 0 h 7"/>
                  <a:gd name="T10" fmla="*/ 0 w 10"/>
                  <a:gd name="T11" fmla="*/ 158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0" y="1"/>
                    </a:moveTo>
                    <a:lnTo>
                      <a:pt x="1" y="6"/>
                    </a:lnTo>
                    <a:lnTo>
                      <a:pt x="7" y="7"/>
                    </a:lnTo>
                    <a:lnTo>
                      <a:pt x="10" y="3"/>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2" name="Freeform 944"/>
              <p:cNvSpPr/>
              <p:nvPr/>
            </p:nvSpPr>
            <p:spPr bwMode="auto">
              <a:xfrm>
                <a:off x="2057400" y="1822455"/>
                <a:ext cx="9525" cy="7938"/>
              </a:xfrm>
              <a:custGeom>
                <a:avLst/>
                <a:gdLst>
                  <a:gd name="T0" fmla="*/ 9525 w 6"/>
                  <a:gd name="T1" fmla="*/ 3175 h 5"/>
                  <a:gd name="T2" fmla="*/ 3175 w 6"/>
                  <a:gd name="T3" fmla="*/ 0 h 5"/>
                  <a:gd name="T4" fmla="*/ 0 w 6"/>
                  <a:gd name="T5" fmla="*/ 3175 h 5"/>
                  <a:gd name="T6" fmla="*/ 6350 w 6"/>
                  <a:gd name="T7" fmla="*/ 7938 h 5"/>
                  <a:gd name="T8" fmla="*/ 9525 w 6"/>
                  <a:gd name="T9" fmla="*/ 31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6" y="2"/>
                    </a:moveTo>
                    <a:lnTo>
                      <a:pt x="2" y="0"/>
                    </a:lnTo>
                    <a:lnTo>
                      <a:pt x="0" y="2"/>
                    </a:lnTo>
                    <a:lnTo>
                      <a:pt x="4" y="5"/>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3" name="Freeform 945"/>
              <p:cNvSpPr/>
              <p:nvPr/>
            </p:nvSpPr>
            <p:spPr bwMode="auto">
              <a:xfrm>
                <a:off x="2197100" y="1863730"/>
                <a:ext cx="692150" cy="585789"/>
              </a:xfrm>
              <a:custGeom>
                <a:avLst/>
                <a:gdLst>
                  <a:gd name="T0" fmla="*/ 388938 w 436"/>
                  <a:gd name="T1" fmla="*/ 120650 h 369"/>
                  <a:gd name="T2" fmla="*/ 368300 w 436"/>
                  <a:gd name="T3" fmla="*/ 106363 h 369"/>
                  <a:gd name="T4" fmla="*/ 363538 w 436"/>
                  <a:gd name="T5" fmla="*/ 71438 h 369"/>
                  <a:gd name="T6" fmla="*/ 279400 w 436"/>
                  <a:gd name="T7" fmla="*/ 69850 h 369"/>
                  <a:gd name="T8" fmla="*/ 271463 w 436"/>
                  <a:gd name="T9" fmla="*/ 95250 h 369"/>
                  <a:gd name="T10" fmla="*/ 230188 w 436"/>
                  <a:gd name="T11" fmla="*/ 88900 h 369"/>
                  <a:gd name="T12" fmla="*/ 227013 w 436"/>
                  <a:gd name="T13" fmla="*/ 44450 h 369"/>
                  <a:gd name="T14" fmla="*/ 190500 w 436"/>
                  <a:gd name="T15" fmla="*/ 4763 h 369"/>
                  <a:gd name="T16" fmla="*/ 139700 w 436"/>
                  <a:gd name="T17" fmla="*/ 34925 h 369"/>
                  <a:gd name="T18" fmla="*/ 123825 w 436"/>
                  <a:gd name="T19" fmla="*/ 77788 h 369"/>
                  <a:gd name="T20" fmla="*/ 112713 w 436"/>
                  <a:gd name="T21" fmla="*/ 130175 h 369"/>
                  <a:gd name="T22" fmla="*/ 112713 w 436"/>
                  <a:gd name="T23" fmla="*/ 28575 h 369"/>
                  <a:gd name="T24" fmla="*/ 95250 w 436"/>
                  <a:gd name="T25" fmla="*/ 0 h 369"/>
                  <a:gd name="T26" fmla="*/ 20638 w 436"/>
                  <a:gd name="T27" fmla="*/ 57150 h 369"/>
                  <a:gd name="T28" fmla="*/ 6350 w 436"/>
                  <a:gd name="T29" fmla="*/ 100013 h 369"/>
                  <a:gd name="T30" fmla="*/ 68263 w 436"/>
                  <a:gd name="T31" fmla="*/ 139700 h 369"/>
                  <a:gd name="T32" fmla="*/ 17463 w 436"/>
                  <a:gd name="T33" fmla="*/ 146050 h 369"/>
                  <a:gd name="T34" fmla="*/ 82550 w 436"/>
                  <a:gd name="T35" fmla="*/ 161925 h 369"/>
                  <a:gd name="T36" fmla="*/ 141288 w 436"/>
                  <a:gd name="T37" fmla="*/ 179388 h 369"/>
                  <a:gd name="T38" fmla="*/ 193675 w 436"/>
                  <a:gd name="T39" fmla="*/ 187325 h 369"/>
                  <a:gd name="T40" fmla="*/ 201613 w 436"/>
                  <a:gd name="T41" fmla="*/ 182563 h 369"/>
                  <a:gd name="T42" fmla="*/ 250825 w 436"/>
                  <a:gd name="T43" fmla="*/ 184150 h 369"/>
                  <a:gd name="T44" fmla="*/ 271463 w 436"/>
                  <a:gd name="T45" fmla="*/ 153988 h 369"/>
                  <a:gd name="T46" fmla="*/ 311150 w 436"/>
                  <a:gd name="T47" fmla="*/ 193675 h 369"/>
                  <a:gd name="T48" fmla="*/ 319088 w 436"/>
                  <a:gd name="T49" fmla="*/ 238125 h 369"/>
                  <a:gd name="T50" fmla="*/ 363538 w 436"/>
                  <a:gd name="T51" fmla="*/ 231775 h 369"/>
                  <a:gd name="T52" fmla="*/ 415925 w 436"/>
                  <a:gd name="T53" fmla="*/ 271463 h 369"/>
                  <a:gd name="T54" fmla="*/ 404813 w 436"/>
                  <a:gd name="T55" fmla="*/ 320675 h 369"/>
                  <a:gd name="T56" fmla="*/ 379413 w 436"/>
                  <a:gd name="T57" fmla="*/ 387350 h 369"/>
                  <a:gd name="T58" fmla="*/ 298450 w 436"/>
                  <a:gd name="T59" fmla="*/ 396875 h 369"/>
                  <a:gd name="T60" fmla="*/ 327025 w 436"/>
                  <a:gd name="T61" fmla="*/ 458788 h 369"/>
                  <a:gd name="T62" fmla="*/ 369888 w 436"/>
                  <a:gd name="T63" fmla="*/ 436563 h 369"/>
                  <a:gd name="T64" fmla="*/ 427038 w 436"/>
                  <a:gd name="T65" fmla="*/ 484188 h 369"/>
                  <a:gd name="T66" fmla="*/ 449263 w 436"/>
                  <a:gd name="T67" fmla="*/ 519113 h 369"/>
                  <a:gd name="T68" fmla="*/ 514350 w 436"/>
                  <a:gd name="T69" fmla="*/ 571500 h 369"/>
                  <a:gd name="T70" fmla="*/ 546100 w 436"/>
                  <a:gd name="T71" fmla="*/ 546100 h 369"/>
                  <a:gd name="T72" fmla="*/ 530225 w 436"/>
                  <a:gd name="T73" fmla="*/ 495300 h 369"/>
                  <a:gd name="T74" fmla="*/ 596900 w 436"/>
                  <a:gd name="T75" fmla="*/ 549275 h 369"/>
                  <a:gd name="T76" fmla="*/ 604838 w 436"/>
                  <a:gd name="T77" fmla="*/ 503238 h 369"/>
                  <a:gd name="T78" fmla="*/ 600075 w 436"/>
                  <a:gd name="T79" fmla="*/ 460375 h 369"/>
                  <a:gd name="T80" fmla="*/ 546100 w 436"/>
                  <a:gd name="T81" fmla="*/ 392113 h 369"/>
                  <a:gd name="T82" fmla="*/ 550863 w 436"/>
                  <a:gd name="T83" fmla="*/ 358775 h 369"/>
                  <a:gd name="T84" fmla="*/ 581025 w 436"/>
                  <a:gd name="T85" fmla="*/ 349250 h 369"/>
                  <a:gd name="T86" fmla="*/ 619125 w 436"/>
                  <a:gd name="T87" fmla="*/ 406400 h 369"/>
                  <a:gd name="T88" fmla="*/ 641350 w 436"/>
                  <a:gd name="T89" fmla="*/ 371475 h 369"/>
                  <a:gd name="T90" fmla="*/ 692150 w 436"/>
                  <a:gd name="T91" fmla="*/ 312738 h 369"/>
                  <a:gd name="T92" fmla="*/ 644525 w 436"/>
                  <a:gd name="T93" fmla="*/ 304800 h 369"/>
                  <a:gd name="T94" fmla="*/ 611188 w 436"/>
                  <a:gd name="T95" fmla="*/ 276225 h 369"/>
                  <a:gd name="T96" fmla="*/ 554038 w 436"/>
                  <a:gd name="T97" fmla="*/ 254000 h 369"/>
                  <a:gd name="T98" fmla="*/ 533400 w 436"/>
                  <a:gd name="T99" fmla="*/ 225425 h 369"/>
                  <a:gd name="T100" fmla="*/ 536575 w 436"/>
                  <a:gd name="T101" fmla="*/ 196850 h 369"/>
                  <a:gd name="T102" fmla="*/ 503238 w 436"/>
                  <a:gd name="T103" fmla="*/ 188913 h 369"/>
                  <a:gd name="T104" fmla="*/ 493713 w 436"/>
                  <a:gd name="T105" fmla="*/ 150813 h 369"/>
                  <a:gd name="T106" fmla="*/ 460375 w 436"/>
                  <a:gd name="T107" fmla="*/ 150813 h 369"/>
                  <a:gd name="T108" fmla="*/ 455613 w 436"/>
                  <a:gd name="T109" fmla="*/ 117475 h 3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6" h="369">
                    <a:moveTo>
                      <a:pt x="264" y="76"/>
                    </a:moveTo>
                    <a:lnTo>
                      <a:pt x="257" y="79"/>
                    </a:lnTo>
                    <a:lnTo>
                      <a:pt x="252" y="77"/>
                    </a:lnTo>
                    <a:lnTo>
                      <a:pt x="248" y="79"/>
                    </a:lnTo>
                    <a:lnTo>
                      <a:pt x="245" y="76"/>
                    </a:lnTo>
                    <a:lnTo>
                      <a:pt x="248" y="69"/>
                    </a:lnTo>
                    <a:lnTo>
                      <a:pt x="242" y="68"/>
                    </a:lnTo>
                    <a:lnTo>
                      <a:pt x="237" y="76"/>
                    </a:lnTo>
                    <a:lnTo>
                      <a:pt x="231" y="74"/>
                    </a:lnTo>
                    <a:lnTo>
                      <a:pt x="232" y="67"/>
                    </a:lnTo>
                    <a:lnTo>
                      <a:pt x="242" y="58"/>
                    </a:lnTo>
                    <a:lnTo>
                      <a:pt x="237" y="55"/>
                    </a:lnTo>
                    <a:lnTo>
                      <a:pt x="228" y="62"/>
                    </a:lnTo>
                    <a:lnTo>
                      <a:pt x="223" y="55"/>
                    </a:lnTo>
                    <a:lnTo>
                      <a:pt x="229" y="45"/>
                    </a:lnTo>
                    <a:lnTo>
                      <a:pt x="215" y="40"/>
                    </a:lnTo>
                    <a:lnTo>
                      <a:pt x="208" y="40"/>
                    </a:lnTo>
                    <a:lnTo>
                      <a:pt x="201" y="39"/>
                    </a:lnTo>
                    <a:lnTo>
                      <a:pt x="182" y="39"/>
                    </a:lnTo>
                    <a:lnTo>
                      <a:pt x="176" y="44"/>
                    </a:lnTo>
                    <a:lnTo>
                      <a:pt x="187" y="48"/>
                    </a:lnTo>
                    <a:lnTo>
                      <a:pt x="186" y="51"/>
                    </a:lnTo>
                    <a:lnTo>
                      <a:pt x="181" y="51"/>
                    </a:lnTo>
                    <a:lnTo>
                      <a:pt x="178" y="60"/>
                    </a:lnTo>
                    <a:lnTo>
                      <a:pt x="171" y="60"/>
                    </a:lnTo>
                    <a:lnTo>
                      <a:pt x="166" y="54"/>
                    </a:lnTo>
                    <a:lnTo>
                      <a:pt x="164" y="49"/>
                    </a:lnTo>
                    <a:lnTo>
                      <a:pt x="154" y="49"/>
                    </a:lnTo>
                    <a:lnTo>
                      <a:pt x="146" y="51"/>
                    </a:lnTo>
                    <a:lnTo>
                      <a:pt x="145" y="56"/>
                    </a:lnTo>
                    <a:lnTo>
                      <a:pt x="139" y="58"/>
                    </a:lnTo>
                    <a:lnTo>
                      <a:pt x="141" y="42"/>
                    </a:lnTo>
                    <a:lnTo>
                      <a:pt x="146" y="39"/>
                    </a:lnTo>
                    <a:lnTo>
                      <a:pt x="145" y="32"/>
                    </a:lnTo>
                    <a:lnTo>
                      <a:pt x="143" y="28"/>
                    </a:lnTo>
                    <a:lnTo>
                      <a:pt x="141" y="18"/>
                    </a:lnTo>
                    <a:lnTo>
                      <a:pt x="134" y="12"/>
                    </a:lnTo>
                    <a:lnTo>
                      <a:pt x="134" y="7"/>
                    </a:lnTo>
                    <a:lnTo>
                      <a:pt x="129" y="3"/>
                    </a:lnTo>
                    <a:lnTo>
                      <a:pt x="120" y="3"/>
                    </a:lnTo>
                    <a:lnTo>
                      <a:pt x="95" y="11"/>
                    </a:lnTo>
                    <a:lnTo>
                      <a:pt x="95" y="17"/>
                    </a:lnTo>
                    <a:lnTo>
                      <a:pt x="90" y="14"/>
                    </a:lnTo>
                    <a:lnTo>
                      <a:pt x="81" y="18"/>
                    </a:lnTo>
                    <a:lnTo>
                      <a:pt x="88" y="22"/>
                    </a:lnTo>
                    <a:lnTo>
                      <a:pt x="74" y="26"/>
                    </a:lnTo>
                    <a:lnTo>
                      <a:pt x="76" y="44"/>
                    </a:lnTo>
                    <a:lnTo>
                      <a:pt x="90" y="49"/>
                    </a:lnTo>
                    <a:lnTo>
                      <a:pt x="89" y="53"/>
                    </a:lnTo>
                    <a:lnTo>
                      <a:pt x="78" y="49"/>
                    </a:lnTo>
                    <a:lnTo>
                      <a:pt x="70" y="53"/>
                    </a:lnTo>
                    <a:lnTo>
                      <a:pt x="72" y="63"/>
                    </a:lnTo>
                    <a:lnTo>
                      <a:pt x="80" y="72"/>
                    </a:lnTo>
                    <a:lnTo>
                      <a:pt x="79" y="82"/>
                    </a:lnTo>
                    <a:lnTo>
                      <a:pt x="71" y="82"/>
                    </a:lnTo>
                    <a:lnTo>
                      <a:pt x="71" y="69"/>
                    </a:lnTo>
                    <a:lnTo>
                      <a:pt x="58" y="62"/>
                    </a:lnTo>
                    <a:lnTo>
                      <a:pt x="57" y="37"/>
                    </a:lnTo>
                    <a:lnTo>
                      <a:pt x="56" y="34"/>
                    </a:lnTo>
                    <a:lnTo>
                      <a:pt x="71" y="18"/>
                    </a:lnTo>
                    <a:lnTo>
                      <a:pt x="74" y="14"/>
                    </a:lnTo>
                    <a:lnTo>
                      <a:pt x="81" y="5"/>
                    </a:lnTo>
                    <a:lnTo>
                      <a:pt x="76" y="3"/>
                    </a:lnTo>
                    <a:lnTo>
                      <a:pt x="66" y="2"/>
                    </a:lnTo>
                    <a:lnTo>
                      <a:pt x="60" y="0"/>
                    </a:lnTo>
                    <a:lnTo>
                      <a:pt x="47" y="0"/>
                    </a:lnTo>
                    <a:lnTo>
                      <a:pt x="28" y="12"/>
                    </a:lnTo>
                    <a:lnTo>
                      <a:pt x="25" y="13"/>
                    </a:lnTo>
                    <a:lnTo>
                      <a:pt x="13" y="25"/>
                    </a:lnTo>
                    <a:lnTo>
                      <a:pt x="13" y="36"/>
                    </a:lnTo>
                    <a:lnTo>
                      <a:pt x="4" y="42"/>
                    </a:lnTo>
                    <a:lnTo>
                      <a:pt x="1" y="46"/>
                    </a:lnTo>
                    <a:lnTo>
                      <a:pt x="6" y="51"/>
                    </a:lnTo>
                    <a:lnTo>
                      <a:pt x="2" y="56"/>
                    </a:lnTo>
                    <a:lnTo>
                      <a:pt x="4" y="63"/>
                    </a:lnTo>
                    <a:lnTo>
                      <a:pt x="0" y="69"/>
                    </a:lnTo>
                    <a:lnTo>
                      <a:pt x="6" y="77"/>
                    </a:lnTo>
                    <a:lnTo>
                      <a:pt x="27" y="81"/>
                    </a:lnTo>
                    <a:lnTo>
                      <a:pt x="41" y="83"/>
                    </a:lnTo>
                    <a:lnTo>
                      <a:pt x="43" y="88"/>
                    </a:lnTo>
                    <a:lnTo>
                      <a:pt x="34" y="86"/>
                    </a:lnTo>
                    <a:lnTo>
                      <a:pt x="27" y="86"/>
                    </a:lnTo>
                    <a:lnTo>
                      <a:pt x="16" y="83"/>
                    </a:lnTo>
                    <a:lnTo>
                      <a:pt x="9" y="85"/>
                    </a:lnTo>
                    <a:lnTo>
                      <a:pt x="11" y="92"/>
                    </a:lnTo>
                    <a:lnTo>
                      <a:pt x="18" y="96"/>
                    </a:lnTo>
                    <a:lnTo>
                      <a:pt x="28" y="102"/>
                    </a:lnTo>
                    <a:lnTo>
                      <a:pt x="36" y="110"/>
                    </a:lnTo>
                    <a:lnTo>
                      <a:pt x="43" y="110"/>
                    </a:lnTo>
                    <a:lnTo>
                      <a:pt x="52" y="102"/>
                    </a:lnTo>
                    <a:lnTo>
                      <a:pt x="58" y="104"/>
                    </a:lnTo>
                    <a:lnTo>
                      <a:pt x="60" y="111"/>
                    </a:lnTo>
                    <a:lnTo>
                      <a:pt x="67" y="114"/>
                    </a:lnTo>
                    <a:lnTo>
                      <a:pt x="79" y="113"/>
                    </a:lnTo>
                    <a:lnTo>
                      <a:pt x="89" y="113"/>
                    </a:lnTo>
                    <a:lnTo>
                      <a:pt x="99" y="116"/>
                    </a:lnTo>
                    <a:lnTo>
                      <a:pt x="106" y="118"/>
                    </a:lnTo>
                    <a:lnTo>
                      <a:pt x="113" y="119"/>
                    </a:lnTo>
                    <a:lnTo>
                      <a:pt x="122" y="122"/>
                    </a:lnTo>
                    <a:lnTo>
                      <a:pt x="122" y="118"/>
                    </a:lnTo>
                    <a:lnTo>
                      <a:pt x="115" y="114"/>
                    </a:lnTo>
                    <a:lnTo>
                      <a:pt x="112" y="110"/>
                    </a:lnTo>
                    <a:lnTo>
                      <a:pt x="115" y="109"/>
                    </a:lnTo>
                    <a:lnTo>
                      <a:pt x="122" y="111"/>
                    </a:lnTo>
                    <a:lnTo>
                      <a:pt x="127" y="115"/>
                    </a:lnTo>
                    <a:lnTo>
                      <a:pt x="137" y="119"/>
                    </a:lnTo>
                    <a:lnTo>
                      <a:pt x="140" y="116"/>
                    </a:lnTo>
                    <a:lnTo>
                      <a:pt x="137" y="114"/>
                    </a:lnTo>
                    <a:lnTo>
                      <a:pt x="146" y="111"/>
                    </a:lnTo>
                    <a:lnTo>
                      <a:pt x="158" y="116"/>
                    </a:lnTo>
                    <a:lnTo>
                      <a:pt x="171" y="116"/>
                    </a:lnTo>
                    <a:lnTo>
                      <a:pt x="174" y="110"/>
                    </a:lnTo>
                    <a:lnTo>
                      <a:pt x="162" y="102"/>
                    </a:lnTo>
                    <a:lnTo>
                      <a:pt x="162" y="100"/>
                    </a:lnTo>
                    <a:lnTo>
                      <a:pt x="171" y="97"/>
                    </a:lnTo>
                    <a:lnTo>
                      <a:pt x="177" y="102"/>
                    </a:lnTo>
                    <a:lnTo>
                      <a:pt x="182" y="104"/>
                    </a:lnTo>
                    <a:lnTo>
                      <a:pt x="191" y="110"/>
                    </a:lnTo>
                    <a:lnTo>
                      <a:pt x="190" y="119"/>
                    </a:lnTo>
                    <a:lnTo>
                      <a:pt x="196" y="122"/>
                    </a:lnTo>
                    <a:lnTo>
                      <a:pt x="201" y="129"/>
                    </a:lnTo>
                    <a:lnTo>
                      <a:pt x="218" y="136"/>
                    </a:lnTo>
                    <a:lnTo>
                      <a:pt x="219" y="138"/>
                    </a:lnTo>
                    <a:lnTo>
                      <a:pt x="201" y="143"/>
                    </a:lnTo>
                    <a:lnTo>
                      <a:pt x="201" y="150"/>
                    </a:lnTo>
                    <a:lnTo>
                      <a:pt x="209" y="150"/>
                    </a:lnTo>
                    <a:lnTo>
                      <a:pt x="217" y="147"/>
                    </a:lnTo>
                    <a:lnTo>
                      <a:pt x="227" y="142"/>
                    </a:lnTo>
                    <a:lnTo>
                      <a:pt x="233" y="142"/>
                    </a:lnTo>
                    <a:lnTo>
                      <a:pt x="229" y="146"/>
                    </a:lnTo>
                    <a:lnTo>
                      <a:pt x="237" y="153"/>
                    </a:lnTo>
                    <a:lnTo>
                      <a:pt x="246" y="153"/>
                    </a:lnTo>
                    <a:lnTo>
                      <a:pt x="250" y="160"/>
                    </a:lnTo>
                    <a:lnTo>
                      <a:pt x="260" y="166"/>
                    </a:lnTo>
                    <a:lnTo>
                      <a:pt x="262" y="171"/>
                    </a:lnTo>
                    <a:lnTo>
                      <a:pt x="264" y="176"/>
                    </a:lnTo>
                    <a:lnTo>
                      <a:pt x="267" y="179"/>
                    </a:lnTo>
                    <a:lnTo>
                      <a:pt x="267" y="193"/>
                    </a:lnTo>
                    <a:lnTo>
                      <a:pt x="260" y="193"/>
                    </a:lnTo>
                    <a:lnTo>
                      <a:pt x="255" y="202"/>
                    </a:lnTo>
                    <a:lnTo>
                      <a:pt x="233" y="217"/>
                    </a:lnTo>
                    <a:lnTo>
                      <a:pt x="236" y="229"/>
                    </a:lnTo>
                    <a:lnTo>
                      <a:pt x="247" y="238"/>
                    </a:lnTo>
                    <a:lnTo>
                      <a:pt x="247" y="248"/>
                    </a:lnTo>
                    <a:lnTo>
                      <a:pt x="239" y="244"/>
                    </a:lnTo>
                    <a:lnTo>
                      <a:pt x="225" y="252"/>
                    </a:lnTo>
                    <a:lnTo>
                      <a:pt x="208" y="253"/>
                    </a:lnTo>
                    <a:lnTo>
                      <a:pt x="201" y="249"/>
                    </a:lnTo>
                    <a:lnTo>
                      <a:pt x="194" y="245"/>
                    </a:lnTo>
                    <a:lnTo>
                      <a:pt x="188" y="250"/>
                    </a:lnTo>
                    <a:lnTo>
                      <a:pt x="188" y="257"/>
                    </a:lnTo>
                    <a:lnTo>
                      <a:pt x="178" y="265"/>
                    </a:lnTo>
                    <a:lnTo>
                      <a:pt x="178" y="279"/>
                    </a:lnTo>
                    <a:lnTo>
                      <a:pt x="191" y="289"/>
                    </a:lnTo>
                    <a:lnTo>
                      <a:pt x="206" y="289"/>
                    </a:lnTo>
                    <a:lnTo>
                      <a:pt x="215" y="276"/>
                    </a:lnTo>
                    <a:lnTo>
                      <a:pt x="220" y="275"/>
                    </a:lnTo>
                    <a:lnTo>
                      <a:pt x="232" y="288"/>
                    </a:lnTo>
                    <a:lnTo>
                      <a:pt x="234" y="282"/>
                    </a:lnTo>
                    <a:lnTo>
                      <a:pt x="233" y="275"/>
                    </a:lnTo>
                    <a:lnTo>
                      <a:pt x="241" y="276"/>
                    </a:lnTo>
                    <a:lnTo>
                      <a:pt x="242" y="281"/>
                    </a:lnTo>
                    <a:lnTo>
                      <a:pt x="255" y="281"/>
                    </a:lnTo>
                    <a:lnTo>
                      <a:pt x="257" y="295"/>
                    </a:lnTo>
                    <a:lnTo>
                      <a:pt x="269" y="305"/>
                    </a:lnTo>
                    <a:lnTo>
                      <a:pt x="279" y="307"/>
                    </a:lnTo>
                    <a:lnTo>
                      <a:pt x="280" y="314"/>
                    </a:lnTo>
                    <a:lnTo>
                      <a:pt x="274" y="316"/>
                    </a:lnTo>
                    <a:lnTo>
                      <a:pt x="276" y="325"/>
                    </a:lnTo>
                    <a:lnTo>
                      <a:pt x="283" y="327"/>
                    </a:lnTo>
                    <a:lnTo>
                      <a:pt x="297" y="340"/>
                    </a:lnTo>
                    <a:lnTo>
                      <a:pt x="304" y="337"/>
                    </a:lnTo>
                    <a:lnTo>
                      <a:pt x="312" y="340"/>
                    </a:lnTo>
                    <a:lnTo>
                      <a:pt x="311" y="351"/>
                    </a:lnTo>
                    <a:lnTo>
                      <a:pt x="324" y="360"/>
                    </a:lnTo>
                    <a:lnTo>
                      <a:pt x="333" y="360"/>
                    </a:lnTo>
                    <a:lnTo>
                      <a:pt x="357" y="369"/>
                    </a:lnTo>
                    <a:lnTo>
                      <a:pt x="366" y="367"/>
                    </a:lnTo>
                    <a:lnTo>
                      <a:pt x="359" y="354"/>
                    </a:lnTo>
                    <a:lnTo>
                      <a:pt x="344" y="344"/>
                    </a:lnTo>
                    <a:lnTo>
                      <a:pt x="335" y="331"/>
                    </a:lnTo>
                    <a:lnTo>
                      <a:pt x="318" y="310"/>
                    </a:lnTo>
                    <a:lnTo>
                      <a:pt x="320" y="303"/>
                    </a:lnTo>
                    <a:lnTo>
                      <a:pt x="325" y="302"/>
                    </a:lnTo>
                    <a:lnTo>
                      <a:pt x="334" y="312"/>
                    </a:lnTo>
                    <a:lnTo>
                      <a:pt x="339" y="312"/>
                    </a:lnTo>
                    <a:lnTo>
                      <a:pt x="345" y="321"/>
                    </a:lnTo>
                    <a:lnTo>
                      <a:pt x="354" y="318"/>
                    </a:lnTo>
                    <a:lnTo>
                      <a:pt x="366" y="331"/>
                    </a:lnTo>
                    <a:lnTo>
                      <a:pt x="376" y="346"/>
                    </a:lnTo>
                    <a:lnTo>
                      <a:pt x="382" y="345"/>
                    </a:lnTo>
                    <a:lnTo>
                      <a:pt x="382" y="336"/>
                    </a:lnTo>
                    <a:lnTo>
                      <a:pt x="386" y="328"/>
                    </a:lnTo>
                    <a:lnTo>
                      <a:pt x="378" y="321"/>
                    </a:lnTo>
                    <a:lnTo>
                      <a:pt x="381" y="317"/>
                    </a:lnTo>
                    <a:lnTo>
                      <a:pt x="391" y="318"/>
                    </a:lnTo>
                    <a:lnTo>
                      <a:pt x="391" y="309"/>
                    </a:lnTo>
                    <a:lnTo>
                      <a:pt x="383" y="299"/>
                    </a:lnTo>
                    <a:lnTo>
                      <a:pt x="383" y="294"/>
                    </a:lnTo>
                    <a:lnTo>
                      <a:pt x="378" y="290"/>
                    </a:lnTo>
                    <a:lnTo>
                      <a:pt x="378" y="285"/>
                    </a:lnTo>
                    <a:lnTo>
                      <a:pt x="367" y="270"/>
                    </a:lnTo>
                    <a:lnTo>
                      <a:pt x="359" y="267"/>
                    </a:lnTo>
                    <a:lnTo>
                      <a:pt x="348" y="253"/>
                    </a:lnTo>
                    <a:lnTo>
                      <a:pt x="344" y="247"/>
                    </a:lnTo>
                    <a:lnTo>
                      <a:pt x="338" y="242"/>
                    </a:lnTo>
                    <a:lnTo>
                      <a:pt x="327" y="229"/>
                    </a:lnTo>
                    <a:lnTo>
                      <a:pt x="330" y="221"/>
                    </a:lnTo>
                    <a:lnTo>
                      <a:pt x="340" y="230"/>
                    </a:lnTo>
                    <a:lnTo>
                      <a:pt x="347" y="226"/>
                    </a:lnTo>
                    <a:lnTo>
                      <a:pt x="344" y="220"/>
                    </a:lnTo>
                    <a:lnTo>
                      <a:pt x="338" y="208"/>
                    </a:lnTo>
                    <a:lnTo>
                      <a:pt x="352" y="202"/>
                    </a:lnTo>
                    <a:lnTo>
                      <a:pt x="362" y="213"/>
                    </a:lnTo>
                    <a:lnTo>
                      <a:pt x="366" y="220"/>
                    </a:lnTo>
                    <a:lnTo>
                      <a:pt x="378" y="220"/>
                    </a:lnTo>
                    <a:lnTo>
                      <a:pt x="380" y="225"/>
                    </a:lnTo>
                    <a:lnTo>
                      <a:pt x="373" y="236"/>
                    </a:lnTo>
                    <a:lnTo>
                      <a:pt x="383" y="250"/>
                    </a:lnTo>
                    <a:lnTo>
                      <a:pt x="390" y="256"/>
                    </a:lnTo>
                    <a:lnTo>
                      <a:pt x="396" y="257"/>
                    </a:lnTo>
                    <a:lnTo>
                      <a:pt x="404" y="266"/>
                    </a:lnTo>
                    <a:lnTo>
                      <a:pt x="408" y="257"/>
                    </a:lnTo>
                    <a:lnTo>
                      <a:pt x="404" y="243"/>
                    </a:lnTo>
                    <a:lnTo>
                      <a:pt x="404" y="234"/>
                    </a:lnTo>
                    <a:lnTo>
                      <a:pt x="412" y="242"/>
                    </a:lnTo>
                    <a:lnTo>
                      <a:pt x="423" y="234"/>
                    </a:lnTo>
                    <a:lnTo>
                      <a:pt x="420" y="212"/>
                    </a:lnTo>
                    <a:lnTo>
                      <a:pt x="433" y="211"/>
                    </a:lnTo>
                    <a:lnTo>
                      <a:pt x="436" y="197"/>
                    </a:lnTo>
                    <a:lnTo>
                      <a:pt x="429" y="194"/>
                    </a:lnTo>
                    <a:lnTo>
                      <a:pt x="431" y="191"/>
                    </a:lnTo>
                    <a:lnTo>
                      <a:pt x="423" y="188"/>
                    </a:lnTo>
                    <a:lnTo>
                      <a:pt x="408" y="196"/>
                    </a:lnTo>
                    <a:lnTo>
                      <a:pt x="406" y="192"/>
                    </a:lnTo>
                    <a:lnTo>
                      <a:pt x="410" y="189"/>
                    </a:lnTo>
                    <a:lnTo>
                      <a:pt x="406" y="184"/>
                    </a:lnTo>
                    <a:lnTo>
                      <a:pt x="390" y="187"/>
                    </a:lnTo>
                    <a:lnTo>
                      <a:pt x="391" y="178"/>
                    </a:lnTo>
                    <a:lnTo>
                      <a:pt x="385" y="174"/>
                    </a:lnTo>
                    <a:lnTo>
                      <a:pt x="378" y="173"/>
                    </a:lnTo>
                    <a:lnTo>
                      <a:pt x="378" y="168"/>
                    </a:lnTo>
                    <a:lnTo>
                      <a:pt x="367" y="169"/>
                    </a:lnTo>
                    <a:lnTo>
                      <a:pt x="358" y="173"/>
                    </a:lnTo>
                    <a:lnTo>
                      <a:pt x="349" y="160"/>
                    </a:lnTo>
                    <a:lnTo>
                      <a:pt x="335" y="152"/>
                    </a:lnTo>
                    <a:lnTo>
                      <a:pt x="315" y="148"/>
                    </a:lnTo>
                    <a:lnTo>
                      <a:pt x="317" y="143"/>
                    </a:lnTo>
                    <a:lnTo>
                      <a:pt x="336" y="147"/>
                    </a:lnTo>
                    <a:lnTo>
                      <a:pt x="336" y="142"/>
                    </a:lnTo>
                    <a:lnTo>
                      <a:pt x="330" y="138"/>
                    </a:lnTo>
                    <a:lnTo>
                      <a:pt x="354" y="137"/>
                    </a:lnTo>
                    <a:lnTo>
                      <a:pt x="352" y="133"/>
                    </a:lnTo>
                    <a:lnTo>
                      <a:pt x="331" y="128"/>
                    </a:lnTo>
                    <a:lnTo>
                      <a:pt x="338" y="124"/>
                    </a:lnTo>
                    <a:lnTo>
                      <a:pt x="344" y="124"/>
                    </a:lnTo>
                    <a:lnTo>
                      <a:pt x="348" y="119"/>
                    </a:lnTo>
                    <a:lnTo>
                      <a:pt x="334" y="110"/>
                    </a:lnTo>
                    <a:lnTo>
                      <a:pt x="327" y="116"/>
                    </a:lnTo>
                    <a:lnTo>
                      <a:pt x="317" y="119"/>
                    </a:lnTo>
                    <a:lnTo>
                      <a:pt x="317" y="115"/>
                    </a:lnTo>
                    <a:lnTo>
                      <a:pt x="304" y="113"/>
                    </a:lnTo>
                    <a:lnTo>
                      <a:pt x="317" y="110"/>
                    </a:lnTo>
                    <a:lnTo>
                      <a:pt x="327" y="101"/>
                    </a:lnTo>
                    <a:lnTo>
                      <a:pt x="311" y="95"/>
                    </a:lnTo>
                    <a:lnTo>
                      <a:pt x="298" y="95"/>
                    </a:lnTo>
                    <a:lnTo>
                      <a:pt x="289" y="105"/>
                    </a:lnTo>
                    <a:lnTo>
                      <a:pt x="283" y="104"/>
                    </a:lnTo>
                    <a:lnTo>
                      <a:pt x="285" y="99"/>
                    </a:lnTo>
                    <a:lnTo>
                      <a:pt x="290" y="95"/>
                    </a:lnTo>
                    <a:lnTo>
                      <a:pt x="289" y="92"/>
                    </a:lnTo>
                    <a:lnTo>
                      <a:pt x="276" y="96"/>
                    </a:lnTo>
                    <a:lnTo>
                      <a:pt x="273" y="92"/>
                    </a:lnTo>
                    <a:lnTo>
                      <a:pt x="289" y="86"/>
                    </a:lnTo>
                    <a:lnTo>
                      <a:pt x="287" y="74"/>
                    </a:lnTo>
                    <a:lnTo>
                      <a:pt x="278" y="69"/>
                    </a:lnTo>
                    <a:lnTo>
                      <a:pt x="265" y="69"/>
                    </a:lnTo>
                    <a:lnTo>
                      <a:pt x="26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4" name="Freeform 946"/>
              <p:cNvSpPr/>
              <p:nvPr/>
            </p:nvSpPr>
            <p:spPr bwMode="auto">
              <a:xfrm>
                <a:off x="2425700" y="1871668"/>
                <a:ext cx="117475" cy="53975"/>
              </a:xfrm>
              <a:custGeom>
                <a:avLst/>
                <a:gdLst>
                  <a:gd name="T0" fmla="*/ 90488 w 74"/>
                  <a:gd name="T1" fmla="*/ 14288 h 34"/>
                  <a:gd name="T2" fmla="*/ 79375 w 74"/>
                  <a:gd name="T3" fmla="*/ 12700 h 34"/>
                  <a:gd name="T4" fmla="*/ 53975 w 74"/>
                  <a:gd name="T5" fmla="*/ 0 h 34"/>
                  <a:gd name="T6" fmla="*/ 22225 w 74"/>
                  <a:gd name="T7" fmla="*/ 4763 h 34"/>
                  <a:gd name="T8" fmla="*/ 15875 w 74"/>
                  <a:gd name="T9" fmla="*/ 0 h 34"/>
                  <a:gd name="T10" fmla="*/ 0 w 74"/>
                  <a:gd name="T11" fmla="*/ 4763 h 34"/>
                  <a:gd name="T12" fmla="*/ 3175 w 74"/>
                  <a:gd name="T13" fmla="*/ 17463 h 34"/>
                  <a:gd name="T14" fmla="*/ 12700 w 74"/>
                  <a:gd name="T15" fmla="*/ 20638 h 34"/>
                  <a:gd name="T16" fmla="*/ 15875 w 74"/>
                  <a:gd name="T17" fmla="*/ 49213 h 34"/>
                  <a:gd name="T18" fmla="*/ 28575 w 74"/>
                  <a:gd name="T19" fmla="*/ 53975 h 34"/>
                  <a:gd name="T20" fmla="*/ 38100 w 74"/>
                  <a:gd name="T21" fmla="*/ 49213 h 34"/>
                  <a:gd name="T22" fmla="*/ 42863 w 74"/>
                  <a:gd name="T23" fmla="*/ 42863 h 34"/>
                  <a:gd name="T24" fmla="*/ 79375 w 74"/>
                  <a:gd name="T25" fmla="*/ 41275 h 34"/>
                  <a:gd name="T26" fmla="*/ 112713 w 74"/>
                  <a:gd name="T27" fmla="*/ 49213 h 34"/>
                  <a:gd name="T28" fmla="*/ 117475 w 74"/>
                  <a:gd name="T29" fmla="*/ 41275 h 34"/>
                  <a:gd name="T30" fmla="*/ 98425 w 74"/>
                  <a:gd name="T31" fmla="*/ 33338 h 34"/>
                  <a:gd name="T32" fmla="*/ 101600 w 74"/>
                  <a:gd name="T33" fmla="*/ 22225 h 34"/>
                  <a:gd name="T34" fmla="*/ 90488 w 74"/>
                  <a:gd name="T35" fmla="*/ 14288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4" h="34">
                    <a:moveTo>
                      <a:pt x="57" y="9"/>
                    </a:moveTo>
                    <a:lnTo>
                      <a:pt x="50" y="8"/>
                    </a:lnTo>
                    <a:lnTo>
                      <a:pt x="34" y="0"/>
                    </a:lnTo>
                    <a:lnTo>
                      <a:pt x="14" y="3"/>
                    </a:lnTo>
                    <a:lnTo>
                      <a:pt x="10" y="0"/>
                    </a:lnTo>
                    <a:lnTo>
                      <a:pt x="0" y="3"/>
                    </a:lnTo>
                    <a:lnTo>
                      <a:pt x="2" y="11"/>
                    </a:lnTo>
                    <a:lnTo>
                      <a:pt x="8" y="13"/>
                    </a:lnTo>
                    <a:lnTo>
                      <a:pt x="10" y="31"/>
                    </a:lnTo>
                    <a:lnTo>
                      <a:pt x="18" y="34"/>
                    </a:lnTo>
                    <a:lnTo>
                      <a:pt x="24" y="31"/>
                    </a:lnTo>
                    <a:lnTo>
                      <a:pt x="27" y="27"/>
                    </a:lnTo>
                    <a:lnTo>
                      <a:pt x="50" y="26"/>
                    </a:lnTo>
                    <a:lnTo>
                      <a:pt x="71" y="31"/>
                    </a:lnTo>
                    <a:lnTo>
                      <a:pt x="74" y="26"/>
                    </a:lnTo>
                    <a:lnTo>
                      <a:pt x="62" y="21"/>
                    </a:lnTo>
                    <a:lnTo>
                      <a:pt x="64" y="14"/>
                    </a:lnTo>
                    <a:lnTo>
                      <a:pt x="5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5" name="Freeform 947"/>
              <p:cNvSpPr/>
              <p:nvPr/>
            </p:nvSpPr>
            <p:spPr bwMode="auto">
              <a:xfrm>
                <a:off x="2468561" y="2058993"/>
                <a:ext cx="25400" cy="12700"/>
              </a:xfrm>
              <a:custGeom>
                <a:avLst/>
                <a:gdLst>
                  <a:gd name="T0" fmla="*/ 25400 w 16"/>
                  <a:gd name="T1" fmla="*/ 1588 h 8"/>
                  <a:gd name="T2" fmla="*/ 17463 w 16"/>
                  <a:gd name="T3" fmla="*/ 0 h 8"/>
                  <a:gd name="T4" fmla="*/ 0 w 16"/>
                  <a:gd name="T5" fmla="*/ 7938 h 8"/>
                  <a:gd name="T6" fmla="*/ 0 w 16"/>
                  <a:gd name="T7" fmla="*/ 12700 h 8"/>
                  <a:gd name="T8" fmla="*/ 4763 w 16"/>
                  <a:gd name="T9" fmla="*/ 12700 h 8"/>
                  <a:gd name="T10" fmla="*/ 25400 w 16"/>
                  <a:gd name="T11" fmla="*/ 158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8">
                    <a:moveTo>
                      <a:pt x="16" y="1"/>
                    </a:moveTo>
                    <a:lnTo>
                      <a:pt x="11" y="0"/>
                    </a:lnTo>
                    <a:lnTo>
                      <a:pt x="0" y="5"/>
                    </a:lnTo>
                    <a:lnTo>
                      <a:pt x="0" y="8"/>
                    </a:lnTo>
                    <a:lnTo>
                      <a:pt x="3" y="8"/>
                    </a:lnTo>
                    <a:lnTo>
                      <a:pt x="1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6" name="Freeform 948"/>
              <p:cNvSpPr/>
              <p:nvPr/>
            </p:nvSpPr>
            <p:spPr bwMode="auto">
              <a:xfrm>
                <a:off x="2428874" y="2058993"/>
                <a:ext cx="25400" cy="9525"/>
              </a:xfrm>
              <a:custGeom>
                <a:avLst/>
                <a:gdLst>
                  <a:gd name="T0" fmla="*/ 25400 w 16"/>
                  <a:gd name="T1" fmla="*/ 3175 h 6"/>
                  <a:gd name="T2" fmla="*/ 25400 w 16"/>
                  <a:gd name="T3" fmla="*/ 0 h 6"/>
                  <a:gd name="T4" fmla="*/ 6350 w 16"/>
                  <a:gd name="T5" fmla="*/ 1588 h 6"/>
                  <a:gd name="T6" fmla="*/ 0 w 16"/>
                  <a:gd name="T7" fmla="*/ 7938 h 6"/>
                  <a:gd name="T8" fmla="*/ 11113 w 16"/>
                  <a:gd name="T9" fmla="*/ 9525 h 6"/>
                  <a:gd name="T10" fmla="*/ 25400 w 16"/>
                  <a:gd name="T11" fmla="*/ 31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6">
                    <a:moveTo>
                      <a:pt x="16" y="2"/>
                    </a:moveTo>
                    <a:lnTo>
                      <a:pt x="16" y="0"/>
                    </a:lnTo>
                    <a:lnTo>
                      <a:pt x="4" y="1"/>
                    </a:lnTo>
                    <a:lnTo>
                      <a:pt x="0" y="5"/>
                    </a:lnTo>
                    <a:lnTo>
                      <a:pt x="7" y="6"/>
                    </a:lnTo>
                    <a:lnTo>
                      <a:pt x="1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7" name="Freeform 949"/>
              <p:cNvSpPr/>
              <p:nvPr/>
            </p:nvSpPr>
            <p:spPr bwMode="auto">
              <a:xfrm>
                <a:off x="2505075" y="2073281"/>
                <a:ext cx="11113" cy="11113"/>
              </a:xfrm>
              <a:custGeom>
                <a:avLst/>
                <a:gdLst>
                  <a:gd name="T0" fmla="*/ 7938 w 7"/>
                  <a:gd name="T1" fmla="*/ 0 h 7"/>
                  <a:gd name="T2" fmla="*/ 0 w 7"/>
                  <a:gd name="T3" fmla="*/ 0 h 7"/>
                  <a:gd name="T4" fmla="*/ 0 w 7"/>
                  <a:gd name="T5" fmla="*/ 3175 h 7"/>
                  <a:gd name="T6" fmla="*/ 1588 w 7"/>
                  <a:gd name="T7" fmla="*/ 11113 h 7"/>
                  <a:gd name="T8" fmla="*/ 11113 w 7"/>
                  <a:gd name="T9" fmla="*/ 3175 h 7"/>
                  <a:gd name="T10" fmla="*/ 7938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5" y="0"/>
                    </a:moveTo>
                    <a:lnTo>
                      <a:pt x="0" y="0"/>
                    </a:lnTo>
                    <a:lnTo>
                      <a:pt x="0" y="2"/>
                    </a:lnTo>
                    <a:lnTo>
                      <a:pt x="1" y="7"/>
                    </a:lnTo>
                    <a:lnTo>
                      <a:pt x="7"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8" name="Freeform 950"/>
              <p:cNvSpPr/>
              <p:nvPr/>
            </p:nvSpPr>
            <p:spPr bwMode="auto">
              <a:xfrm>
                <a:off x="2446337" y="2074869"/>
                <a:ext cx="33338" cy="20638"/>
              </a:xfrm>
              <a:custGeom>
                <a:avLst/>
                <a:gdLst>
                  <a:gd name="T0" fmla="*/ 33338 w 21"/>
                  <a:gd name="T1" fmla="*/ 1588 h 13"/>
                  <a:gd name="T2" fmla="*/ 25400 w 21"/>
                  <a:gd name="T3" fmla="*/ 0 h 13"/>
                  <a:gd name="T4" fmla="*/ 15875 w 21"/>
                  <a:gd name="T5" fmla="*/ 4763 h 13"/>
                  <a:gd name="T6" fmla="*/ 14288 w 21"/>
                  <a:gd name="T7" fmla="*/ 12700 h 13"/>
                  <a:gd name="T8" fmla="*/ 0 w 21"/>
                  <a:gd name="T9" fmla="*/ 15875 h 13"/>
                  <a:gd name="T10" fmla="*/ 0 w 21"/>
                  <a:gd name="T11" fmla="*/ 20638 h 13"/>
                  <a:gd name="T12" fmla="*/ 17463 w 21"/>
                  <a:gd name="T13" fmla="*/ 20638 h 13"/>
                  <a:gd name="T14" fmla="*/ 33338 w 21"/>
                  <a:gd name="T15" fmla="*/ 12700 h 13"/>
                  <a:gd name="T16" fmla="*/ 33338 w 21"/>
                  <a:gd name="T17" fmla="*/ 158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3">
                    <a:moveTo>
                      <a:pt x="21" y="1"/>
                    </a:moveTo>
                    <a:lnTo>
                      <a:pt x="16" y="0"/>
                    </a:lnTo>
                    <a:lnTo>
                      <a:pt x="10" y="3"/>
                    </a:lnTo>
                    <a:lnTo>
                      <a:pt x="9" y="8"/>
                    </a:lnTo>
                    <a:lnTo>
                      <a:pt x="0" y="10"/>
                    </a:lnTo>
                    <a:lnTo>
                      <a:pt x="0" y="13"/>
                    </a:lnTo>
                    <a:lnTo>
                      <a:pt x="11" y="13"/>
                    </a:lnTo>
                    <a:lnTo>
                      <a:pt x="21" y="8"/>
                    </a:lnTo>
                    <a:lnTo>
                      <a:pt x="2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39" name="Freeform 951"/>
              <p:cNvSpPr/>
              <p:nvPr/>
            </p:nvSpPr>
            <p:spPr bwMode="auto">
              <a:xfrm>
                <a:off x="2463800" y="2105030"/>
                <a:ext cx="7938" cy="11113"/>
              </a:xfrm>
              <a:custGeom>
                <a:avLst/>
                <a:gdLst>
                  <a:gd name="T0" fmla="*/ 7938 w 5"/>
                  <a:gd name="T1" fmla="*/ 1588 h 7"/>
                  <a:gd name="T2" fmla="*/ 0 w 5"/>
                  <a:gd name="T3" fmla="*/ 0 h 7"/>
                  <a:gd name="T4" fmla="*/ 0 w 5"/>
                  <a:gd name="T5" fmla="*/ 7938 h 7"/>
                  <a:gd name="T6" fmla="*/ 7938 w 5"/>
                  <a:gd name="T7" fmla="*/ 11113 h 7"/>
                  <a:gd name="T8" fmla="*/ 7938 w 5"/>
                  <a:gd name="T9" fmla="*/ 1588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1"/>
                    </a:moveTo>
                    <a:lnTo>
                      <a:pt x="0" y="0"/>
                    </a:lnTo>
                    <a:lnTo>
                      <a:pt x="0" y="5"/>
                    </a:lnTo>
                    <a:lnTo>
                      <a:pt x="5" y="7"/>
                    </a:ln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0" name="Freeform 952"/>
              <p:cNvSpPr/>
              <p:nvPr/>
            </p:nvSpPr>
            <p:spPr bwMode="auto">
              <a:xfrm>
                <a:off x="2506662" y="2119319"/>
                <a:ext cx="52388" cy="42864"/>
              </a:xfrm>
              <a:custGeom>
                <a:avLst/>
                <a:gdLst>
                  <a:gd name="T0" fmla="*/ 0 w 33"/>
                  <a:gd name="T1" fmla="*/ 15875 h 27"/>
                  <a:gd name="T2" fmla="*/ 1588 w 33"/>
                  <a:gd name="T3" fmla="*/ 36513 h 27"/>
                  <a:gd name="T4" fmla="*/ 9525 w 33"/>
                  <a:gd name="T5" fmla="*/ 42863 h 27"/>
                  <a:gd name="T6" fmla="*/ 30163 w 33"/>
                  <a:gd name="T7" fmla="*/ 38100 h 27"/>
                  <a:gd name="T8" fmla="*/ 52388 w 33"/>
                  <a:gd name="T9" fmla="*/ 28575 h 27"/>
                  <a:gd name="T10" fmla="*/ 50800 w 33"/>
                  <a:gd name="T11" fmla="*/ 20638 h 27"/>
                  <a:gd name="T12" fmla="*/ 47625 w 33"/>
                  <a:gd name="T13" fmla="*/ 15875 h 27"/>
                  <a:gd name="T14" fmla="*/ 47625 w 33"/>
                  <a:gd name="T15" fmla="*/ 1588 h 27"/>
                  <a:gd name="T16" fmla="*/ 22225 w 33"/>
                  <a:gd name="T17" fmla="*/ 0 h 27"/>
                  <a:gd name="T18" fmla="*/ 0 w 33"/>
                  <a:gd name="T19" fmla="*/ 1587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7">
                    <a:moveTo>
                      <a:pt x="0" y="10"/>
                    </a:moveTo>
                    <a:lnTo>
                      <a:pt x="1" y="23"/>
                    </a:lnTo>
                    <a:lnTo>
                      <a:pt x="6" y="27"/>
                    </a:lnTo>
                    <a:lnTo>
                      <a:pt x="19" y="24"/>
                    </a:lnTo>
                    <a:lnTo>
                      <a:pt x="33" y="18"/>
                    </a:lnTo>
                    <a:lnTo>
                      <a:pt x="32" y="13"/>
                    </a:lnTo>
                    <a:lnTo>
                      <a:pt x="30" y="10"/>
                    </a:lnTo>
                    <a:lnTo>
                      <a:pt x="30" y="1"/>
                    </a:lnTo>
                    <a:lnTo>
                      <a:pt x="14"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1" name="Freeform 953"/>
              <p:cNvSpPr/>
              <p:nvPr/>
            </p:nvSpPr>
            <p:spPr bwMode="auto">
              <a:xfrm>
                <a:off x="2549524" y="2103443"/>
                <a:ext cx="7938" cy="9525"/>
              </a:xfrm>
              <a:custGeom>
                <a:avLst/>
                <a:gdLst>
                  <a:gd name="T0" fmla="*/ 7938 w 5"/>
                  <a:gd name="T1" fmla="*/ 0 h 6"/>
                  <a:gd name="T2" fmla="*/ 0 w 5"/>
                  <a:gd name="T3" fmla="*/ 1588 h 6"/>
                  <a:gd name="T4" fmla="*/ 0 w 5"/>
                  <a:gd name="T5" fmla="*/ 7938 h 6"/>
                  <a:gd name="T6" fmla="*/ 4763 w 5"/>
                  <a:gd name="T7" fmla="*/ 9525 h 6"/>
                  <a:gd name="T8" fmla="*/ 7938 w 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5" y="0"/>
                    </a:moveTo>
                    <a:lnTo>
                      <a:pt x="0" y="1"/>
                    </a:lnTo>
                    <a:lnTo>
                      <a:pt x="0" y="5"/>
                    </a:lnTo>
                    <a:lnTo>
                      <a:pt x="3" y="6"/>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2" name="Freeform 954"/>
              <p:cNvSpPr/>
              <p:nvPr/>
            </p:nvSpPr>
            <p:spPr bwMode="auto">
              <a:xfrm>
                <a:off x="2571750" y="2127256"/>
                <a:ext cx="22225" cy="11113"/>
              </a:xfrm>
              <a:custGeom>
                <a:avLst/>
                <a:gdLst>
                  <a:gd name="T0" fmla="*/ 14288 w 14"/>
                  <a:gd name="T1" fmla="*/ 0 h 7"/>
                  <a:gd name="T2" fmla="*/ 0 w 14"/>
                  <a:gd name="T3" fmla="*/ 0 h 7"/>
                  <a:gd name="T4" fmla="*/ 0 w 14"/>
                  <a:gd name="T5" fmla="*/ 6350 h 7"/>
                  <a:gd name="T6" fmla="*/ 7938 w 14"/>
                  <a:gd name="T7" fmla="*/ 11113 h 7"/>
                  <a:gd name="T8" fmla="*/ 22225 w 14"/>
                  <a:gd name="T9" fmla="*/ 11113 h 7"/>
                  <a:gd name="T10" fmla="*/ 14288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9" y="0"/>
                    </a:moveTo>
                    <a:lnTo>
                      <a:pt x="0" y="0"/>
                    </a:lnTo>
                    <a:lnTo>
                      <a:pt x="0" y="4"/>
                    </a:lnTo>
                    <a:lnTo>
                      <a:pt x="5" y="7"/>
                    </a:lnTo>
                    <a:lnTo>
                      <a:pt x="14" y="7"/>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3" name="Freeform 955"/>
              <p:cNvSpPr/>
              <p:nvPr/>
            </p:nvSpPr>
            <p:spPr bwMode="auto">
              <a:xfrm>
                <a:off x="2271711" y="2127256"/>
                <a:ext cx="14288" cy="11113"/>
              </a:xfrm>
              <a:custGeom>
                <a:avLst/>
                <a:gdLst>
                  <a:gd name="T0" fmla="*/ 14288 w 9"/>
                  <a:gd name="T1" fmla="*/ 4763 h 7"/>
                  <a:gd name="T2" fmla="*/ 9525 w 9"/>
                  <a:gd name="T3" fmla="*/ 0 h 7"/>
                  <a:gd name="T4" fmla="*/ 1588 w 9"/>
                  <a:gd name="T5" fmla="*/ 4763 h 7"/>
                  <a:gd name="T6" fmla="*/ 0 w 9"/>
                  <a:gd name="T7" fmla="*/ 7938 h 7"/>
                  <a:gd name="T8" fmla="*/ 6350 w 9"/>
                  <a:gd name="T9" fmla="*/ 11113 h 7"/>
                  <a:gd name="T10" fmla="*/ 14288 w 9"/>
                  <a:gd name="T11" fmla="*/ 476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7">
                    <a:moveTo>
                      <a:pt x="9" y="3"/>
                    </a:moveTo>
                    <a:lnTo>
                      <a:pt x="6" y="0"/>
                    </a:lnTo>
                    <a:lnTo>
                      <a:pt x="1" y="3"/>
                    </a:lnTo>
                    <a:lnTo>
                      <a:pt x="0" y="5"/>
                    </a:lnTo>
                    <a:lnTo>
                      <a:pt x="4" y="7"/>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4" name="Freeform 956"/>
              <p:cNvSpPr/>
              <p:nvPr/>
            </p:nvSpPr>
            <p:spPr bwMode="auto">
              <a:xfrm>
                <a:off x="2336800" y="2214568"/>
                <a:ext cx="17463" cy="19050"/>
              </a:xfrm>
              <a:custGeom>
                <a:avLst/>
                <a:gdLst>
                  <a:gd name="T0" fmla="*/ 17463 w 11"/>
                  <a:gd name="T1" fmla="*/ 11113 h 12"/>
                  <a:gd name="T2" fmla="*/ 9525 w 11"/>
                  <a:gd name="T3" fmla="*/ 6350 h 12"/>
                  <a:gd name="T4" fmla="*/ 3175 w 11"/>
                  <a:gd name="T5" fmla="*/ 0 h 12"/>
                  <a:gd name="T6" fmla="*/ 0 w 11"/>
                  <a:gd name="T7" fmla="*/ 6350 h 12"/>
                  <a:gd name="T8" fmla="*/ 9525 w 11"/>
                  <a:gd name="T9" fmla="*/ 19050 h 12"/>
                  <a:gd name="T10" fmla="*/ 17463 w 11"/>
                  <a:gd name="T11" fmla="*/ 19050 h 12"/>
                  <a:gd name="T12" fmla="*/ 17463 w 11"/>
                  <a:gd name="T13" fmla="*/ 111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2">
                    <a:moveTo>
                      <a:pt x="11" y="7"/>
                    </a:moveTo>
                    <a:lnTo>
                      <a:pt x="6" y="4"/>
                    </a:lnTo>
                    <a:lnTo>
                      <a:pt x="2" y="0"/>
                    </a:lnTo>
                    <a:lnTo>
                      <a:pt x="0" y="4"/>
                    </a:lnTo>
                    <a:lnTo>
                      <a:pt x="6" y="12"/>
                    </a:lnTo>
                    <a:lnTo>
                      <a:pt x="11" y="12"/>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5" name="Freeform 957"/>
              <p:cNvSpPr/>
              <p:nvPr/>
            </p:nvSpPr>
            <p:spPr bwMode="auto">
              <a:xfrm>
                <a:off x="2320925" y="2219331"/>
                <a:ext cx="11113" cy="22225"/>
              </a:xfrm>
              <a:custGeom>
                <a:avLst/>
                <a:gdLst>
                  <a:gd name="T0" fmla="*/ 7938 w 7"/>
                  <a:gd name="T1" fmla="*/ 3175 h 14"/>
                  <a:gd name="T2" fmla="*/ 3175 w 7"/>
                  <a:gd name="T3" fmla="*/ 0 h 14"/>
                  <a:gd name="T4" fmla="*/ 0 w 7"/>
                  <a:gd name="T5" fmla="*/ 3175 h 14"/>
                  <a:gd name="T6" fmla="*/ 3175 w 7"/>
                  <a:gd name="T7" fmla="*/ 22225 h 14"/>
                  <a:gd name="T8" fmla="*/ 11113 w 7"/>
                  <a:gd name="T9" fmla="*/ 22225 h 14"/>
                  <a:gd name="T10" fmla="*/ 7938 w 7"/>
                  <a:gd name="T11" fmla="*/ 317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5" y="2"/>
                    </a:moveTo>
                    <a:lnTo>
                      <a:pt x="2" y="0"/>
                    </a:lnTo>
                    <a:lnTo>
                      <a:pt x="0" y="2"/>
                    </a:lnTo>
                    <a:lnTo>
                      <a:pt x="2" y="14"/>
                    </a:lnTo>
                    <a:lnTo>
                      <a:pt x="7" y="14"/>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6" name="Freeform 958"/>
              <p:cNvSpPr/>
              <p:nvPr/>
            </p:nvSpPr>
            <p:spPr bwMode="auto">
              <a:xfrm>
                <a:off x="2270125" y="2233619"/>
                <a:ext cx="158750" cy="150813"/>
              </a:xfrm>
              <a:custGeom>
                <a:avLst/>
                <a:gdLst>
                  <a:gd name="T0" fmla="*/ 158750 w 100"/>
                  <a:gd name="T1" fmla="*/ 111125 h 95"/>
                  <a:gd name="T2" fmla="*/ 155575 w 100"/>
                  <a:gd name="T3" fmla="*/ 104775 h 95"/>
                  <a:gd name="T4" fmla="*/ 122238 w 100"/>
                  <a:gd name="T5" fmla="*/ 100013 h 95"/>
                  <a:gd name="T6" fmla="*/ 128588 w 100"/>
                  <a:gd name="T7" fmla="*/ 80963 h 95"/>
                  <a:gd name="T8" fmla="*/ 125413 w 100"/>
                  <a:gd name="T9" fmla="*/ 61913 h 95"/>
                  <a:gd name="T10" fmla="*/ 96838 w 100"/>
                  <a:gd name="T11" fmla="*/ 50800 h 95"/>
                  <a:gd name="T12" fmla="*/ 84138 w 100"/>
                  <a:gd name="T13" fmla="*/ 38100 h 95"/>
                  <a:gd name="T14" fmla="*/ 61913 w 100"/>
                  <a:gd name="T15" fmla="*/ 26988 h 95"/>
                  <a:gd name="T16" fmla="*/ 55563 w 100"/>
                  <a:gd name="T17" fmla="*/ 33338 h 95"/>
                  <a:gd name="T18" fmla="*/ 44450 w 100"/>
                  <a:gd name="T19" fmla="*/ 19050 h 95"/>
                  <a:gd name="T20" fmla="*/ 39688 w 100"/>
                  <a:gd name="T21" fmla="*/ 1588 h 95"/>
                  <a:gd name="T22" fmla="*/ 31750 w 100"/>
                  <a:gd name="T23" fmla="*/ 0 h 95"/>
                  <a:gd name="T24" fmla="*/ 25400 w 100"/>
                  <a:gd name="T25" fmla="*/ 7938 h 95"/>
                  <a:gd name="T26" fmla="*/ 23813 w 100"/>
                  <a:gd name="T27" fmla="*/ 19050 h 95"/>
                  <a:gd name="T28" fmla="*/ 22225 w 100"/>
                  <a:gd name="T29" fmla="*/ 63500 h 95"/>
                  <a:gd name="T30" fmla="*/ 0 w 100"/>
                  <a:gd name="T31" fmla="*/ 111125 h 95"/>
                  <a:gd name="T32" fmla="*/ 3175 w 100"/>
                  <a:gd name="T33" fmla="*/ 117475 h 95"/>
                  <a:gd name="T34" fmla="*/ 33338 w 100"/>
                  <a:gd name="T35" fmla="*/ 120650 h 95"/>
                  <a:gd name="T36" fmla="*/ 36513 w 100"/>
                  <a:gd name="T37" fmla="*/ 150813 h 95"/>
                  <a:gd name="T38" fmla="*/ 50800 w 100"/>
                  <a:gd name="T39" fmla="*/ 142875 h 95"/>
                  <a:gd name="T40" fmla="*/ 68263 w 100"/>
                  <a:gd name="T41" fmla="*/ 120650 h 95"/>
                  <a:gd name="T42" fmla="*/ 77788 w 100"/>
                  <a:gd name="T43" fmla="*/ 119063 h 95"/>
                  <a:gd name="T44" fmla="*/ 90488 w 100"/>
                  <a:gd name="T45" fmla="*/ 100013 h 95"/>
                  <a:gd name="T46" fmla="*/ 100013 w 100"/>
                  <a:gd name="T47" fmla="*/ 98425 h 95"/>
                  <a:gd name="T48" fmla="*/ 109538 w 100"/>
                  <a:gd name="T49" fmla="*/ 106363 h 95"/>
                  <a:gd name="T50" fmla="*/ 111125 w 100"/>
                  <a:gd name="T51" fmla="*/ 117475 h 95"/>
                  <a:gd name="T52" fmla="*/ 125413 w 100"/>
                  <a:gd name="T53" fmla="*/ 125413 h 95"/>
                  <a:gd name="T54" fmla="*/ 155575 w 100"/>
                  <a:gd name="T55" fmla="*/ 125413 h 95"/>
                  <a:gd name="T56" fmla="*/ 158750 w 100"/>
                  <a:gd name="T57" fmla="*/ 111125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 h="95">
                    <a:moveTo>
                      <a:pt x="100" y="70"/>
                    </a:moveTo>
                    <a:lnTo>
                      <a:pt x="98" y="66"/>
                    </a:lnTo>
                    <a:lnTo>
                      <a:pt x="77" y="63"/>
                    </a:lnTo>
                    <a:lnTo>
                      <a:pt x="81" y="51"/>
                    </a:lnTo>
                    <a:lnTo>
                      <a:pt x="79" y="39"/>
                    </a:lnTo>
                    <a:lnTo>
                      <a:pt x="61" y="32"/>
                    </a:lnTo>
                    <a:lnTo>
                      <a:pt x="53" y="24"/>
                    </a:lnTo>
                    <a:lnTo>
                      <a:pt x="39" y="17"/>
                    </a:lnTo>
                    <a:lnTo>
                      <a:pt x="35" y="21"/>
                    </a:lnTo>
                    <a:lnTo>
                      <a:pt x="28" y="12"/>
                    </a:lnTo>
                    <a:lnTo>
                      <a:pt x="25" y="1"/>
                    </a:lnTo>
                    <a:lnTo>
                      <a:pt x="20" y="0"/>
                    </a:lnTo>
                    <a:lnTo>
                      <a:pt x="16" y="5"/>
                    </a:lnTo>
                    <a:lnTo>
                      <a:pt x="15" y="12"/>
                    </a:lnTo>
                    <a:lnTo>
                      <a:pt x="14" y="40"/>
                    </a:lnTo>
                    <a:lnTo>
                      <a:pt x="0" y="70"/>
                    </a:lnTo>
                    <a:lnTo>
                      <a:pt x="2" y="74"/>
                    </a:lnTo>
                    <a:lnTo>
                      <a:pt x="21" y="76"/>
                    </a:lnTo>
                    <a:lnTo>
                      <a:pt x="23" y="95"/>
                    </a:lnTo>
                    <a:lnTo>
                      <a:pt x="32" y="90"/>
                    </a:lnTo>
                    <a:lnTo>
                      <a:pt x="43" y="76"/>
                    </a:lnTo>
                    <a:lnTo>
                      <a:pt x="49" y="75"/>
                    </a:lnTo>
                    <a:lnTo>
                      <a:pt x="57" y="63"/>
                    </a:lnTo>
                    <a:lnTo>
                      <a:pt x="63" y="62"/>
                    </a:lnTo>
                    <a:lnTo>
                      <a:pt x="69" y="67"/>
                    </a:lnTo>
                    <a:lnTo>
                      <a:pt x="70" y="74"/>
                    </a:lnTo>
                    <a:lnTo>
                      <a:pt x="79" y="79"/>
                    </a:lnTo>
                    <a:lnTo>
                      <a:pt x="98" y="79"/>
                    </a:lnTo>
                    <a:lnTo>
                      <a:pt x="10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7" name="Freeform 959"/>
              <p:cNvSpPr/>
              <p:nvPr/>
            </p:nvSpPr>
            <p:spPr bwMode="auto">
              <a:xfrm>
                <a:off x="2354262" y="2387606"/>
                <a:ext cx="38100" cy="33338"/>
              </a:xfrm>
              <a:custGeom>
                <a:avLst/>
                <a:gdLst>
                  <a:gd name="T0" fmla="*/ 0 w 24"/>
                  <a:gd name="T1" fmla="*/ 14288 h 21"/>
                  <a:gd name="T2" fmla="*/ 0 w 24"/>
                  <a:gd name="T3" fmla="*/ 33338 h 21"/>
                  <a:gd name="T4" fmla="*/ 14288 w 24"/>
                  <a:gd name="T5" fmla="*/ 33338 h 21"/>
                  <a:gd name="T6" fmla="*/ 36513 w 24"/>
                  <a:gd name="T7" fmla="*/ 14288 h 21"/>
                  <a:gd name="T8" fmla="*/ 38100 w 24"/>
                  <a:gd name="T9" fmla="*/ 0 h 21"/>
                  <a:gd name="T10" fmla="*/ 14288 w 24"/>
                  <a:gd name="T11" fmla="*/ 1588 h 21"/>
                  <a:gd name="T12" fmla="*/ 0 w 24"/>
                  <a:gd name="T13" fmla="*/ 14288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1">
                    <a:moveTo>
                      <a:pt x="0" y="9"/>
                    </a:moveTo>
                    <a:lnTo>
                      <a:pt x="0" y="21"/>
                    </a:lnTo>
                    <a:lnTo>
                      <a:pt x="9" y="21"/>
                    </a:lnTo>
                    <a:lnTo>
                      <a:pt x="23" y="9"/>
                    </a:lnTo>
                    <a:lnTo>
                      <a:pt x="24" y="0"/>
                    </a:lnTo>
                    <a:lnTo>
                      <a:pt x="9" y="1"/>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8" name="Freeform 960"/>
              <p:cNvSpPr/>
              <p:nvPr/>
            </p:nvSpPr>
            <p:spPr bwMode="auto">
              <a:xfrm>
                <a:off x="2438399" y="2420944"/>
                <a:ext cx="23813" cy="41275"/>
              </a:xfrm>
              <a:custGeom>
                <a:avLst/>
                <a:gdLst>
                  <a:gd name="T0" fmla="*/ 15875 w 15"/>
                  <a:gd name="T1" fmla="*/ 26988 h 26"/>
                  <a:gd name="T2" fmla="*/ 23813 w 15"/>
                  <a:gd name="T3" fmla="*/ 17463 h 26"/>
                  <a:gd name="T4" fmla="*/ 19050 w 15"/>
                  <a:gd name="T5" fmla="*/ 0 h 26"/>
                  <a:gd name="T6" fmla="*/ 4763 w 15"/>
                  <a:gd name="T7" fmla="*/ 0 h 26"/>
                  <a:gd name="T8" fmla="*/ 1588 w 15"/>
                  <a:gd name="T9" fmla="*/ 7938 h 26"/>
                  <a:gd name="T10" fmla="*/ 0 w 15"/>
                  <a:gd name="T11" fmla="*/ 30163 h 26"/>
                  <a:gd name="T12" fmla="*/ 12700 w 15"/>
                  <a:gd name="T13" fmla="*/ 41275 h 26"/>
                  <a:gd name="T14" fmla="*/ 15875 w 15"/>
                  <a:gd name="T15" fmla="*/ 26988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26">
                    <a:moveTo>
                      <a:pt x="10" y="17"/>
                    </a:moveTo>
                    <a:lnTo>
                      <a:pt x="15" y="11"/>
                    </a:lnTo>
                    <a:lnTo>
                      <a:pt x="12" y="0"/>
                    </a:lnTo>
                    <a:lnTo>
                      <a:pt x="3" y="0"/>
                    </a:lnTo>
                    <a:lnTo>
                      <a:pt x="1" y="5"/>
                    </a:lnTo>
                    <a:lnTo>
                      <a:pt x="0" y="19"/>
                    </a:lnTo>
                    <a:lnTo>
                      <a:pt x="8" y="26"/>
                    </a:lnTo>
                    <a:lnTo>
                      <a:pt x="1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49" name="Freeform 961"/>
              <p:cNvSpPr/>
              <p:nvPr/>
            </p:nvSpPr>
            <p:spPr bwMode="auto">
              <a:xfrm>
                <a:off x="2478087" y="2368556"/>
                <a:ext cx="20638" cy="15875"/>
              </a:xfrm>
              <a:custGeom>
                <a:avLst/>
                <a:gdLst>
                  <a:gd name="T0" fmla="*/ 0 w 13"/>
                  <a:gd name="T1" fmla="*/ 0 h 10"/>
                  <a:gd name="T2" fmla="*/ 1588 w 13"/>
                  <a:gd name="T3" fmla="*/ 12700 h 10"/>
                  <a:gd name="T4" fmla="*/ 14288 w 13"/>
                  <a:gd name="T5" fmla="*/ 15875 h 10"/>
                  <a:gd name="T6" fmla="*/ 20638 w 13"/>
                  <a:gd name="T7" fmla="*/ 6350 h 10"/>
                  <a:gd name="T8" fmla="*/ 14288 w 13"/>
                  <a:gd name="T9" fmla="*/ 0 h 10"/>
                  <a:gd name="T10" fmla="*/ 0 w 1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0">
                    <a:moveTo>
                      <a:pt x="0" y="0"/>
                    </a:moveTo>
                    <a:lnTo>
                      <a:pt x="1" y="8"/>
                    </a:lnTo>
                    <a:lnTo>
                      <a:pt x="9" y="10"/>
                    </a:lnTo>
                    <a:lnTo>
                      <a:pt x="13" y="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0" name="Freeform 962"/>
              <p:cNvSpPr/>
              <p:nvPr/>
            </p:nvSpPr>
            <p:spPr bwMode="auto">
              <a:xfrm>
                <a:off x="2501899" y="2354268"/>
                <a:ext cx="19050" cy="19050"/>
              </a:xfrm>
              <a:custGeom>
                <a:avLst/>
                <a:gdLst>
                  <a:gd name="T0" fmla="*/ 7938 w 12"/>
                  <a:gd name="T1" fmla="*/ 15875 h 12"/>
                  <a:gd name="T2" fmla="*/ 19050 w 12"/>
                  <a:gd name="T3" fmla="*/ 19050 h 12"/>
                  <a:gd name="T4" fmla="*/ 19050 w 12"/>
                  <a:gd name="T5" fmla="*/ 11113 h 12"/>
                  <a:gd name="T6" fmla="*/ 4763 w 12"/>
                  <a:gd name="T7" fmla="*/ 0 h 12"/>
                  <a:gd name="T8" fmla="*/ 0 w 12"/>
                  <a:gd name="T9" fmla="*/ 4763 h 12"/>
                  <a:gd name="T10" fmla="*/ 3175 w 12"/>
                  <a:gd name="T11" fmla="*/ 7938 h 12"/>
                  <a:gd name="T12" fmla="*/ 7938 w 12"/>
                  <a:gd name="T13" fmla="*/ 1587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5" y="10"/>
                    </a:moveTo>
                    <a:lnTo>
                      <a:pt x="12" y="12"/>
                    </a:lnTo>
                    <a:lnTo>
                      <a:pt x="12" y="7"/>
                    </a:lnTo>
                    <a:lnTo>
                      <a:pt x="3" y="0"/>
                    </a:lnTo>
                    <a:lnTo>
                      <a:pt x="0" y="3"/>
                    </a:lnTo>
                    <a:lnTo>
                      <a:pt x="2" y="5"/>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1" name="Freeform 963"/>
              <p:cNvSpPr/>
              <p:nvPr/>
            </p:nvSpPr>
            <p:spPr bwMode="auto">
              <a:xfrm>
                <a:off x="2492375" y="2333630"/>
                <a:ext cx="9525" cy="11113"/>
              </a:xfrm>
              <a:custGeom>
                <a:avLst/>
                <a:gdLst>
                  <a:gd name="T0" fmla="*/ 3175 w 6"/>
                  <a:gd name="T1" fmla="*/ 0 h 7"/>
                  <a:gd name="T2" fmla="*/ 0 w 6"/>
                  <a:gd name="T3" fmla="*/ 3175 h 7"/>
                  <a:gd name="T4" fmla="*/ 3175 w 6"/>
                  <a:gd name="T5" fmla="*/ 11113 h 7"/>
                  <a:gd name="T6" fmla="*/ 9525 w 6"/>
                  <a:gd name="T7" fmla="*/ 6350 h 7"/>
                  <a:gd name="T8" fmla="*/ 3175 w 6"/>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2" y="0"/>
                    </a:moveTo>
                    <a:lnTo>
                      <a:pt x="0" y="2"/>
                    </a:lnTo>
                    <a:lnTo>
                      <a:pt x="2" y="7"/>
                    </a:lnTo>
                    <a:lnTo>
                      <a:pt x="6"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2" name="Rectangle 964"/>
              <p:cNvSpPr>
                <a:spLocks noChangeArrowheads="1"/>
              </p:cNvSpPr>
              <p:nvPr/>
            </p:nvSpPr>
            <p:spPr bwMode="auto">
              <a:xfrm>
                <a:off x="2265361" y="2043118"/>
                <a:ext cx="19050"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chemeClr val="tx2"/>
                    </a:solidFill>
                    <a:latin typeface="Georgia" pitchFamily="18" charset="0"/>
                  </a:defRPr>
                </a:lvl1pPr>
                <a:lvl2pPr marL="742950" indent="-285750">
                  <a:defRPr sz="2600" b="1">
                    <a:solidFill>
                      <a:schemeClr val="tx2"/>
                    </a:solidFill>
                    <a:latin typeface="Georgia" pitchFamily="18" charset="0"/>
                  </a:defRPr>
                </a:lvl2pPr>
                <a:lvl3pPr marL="1143000" indent="-228600">
                  <a:defRPr sz="2600" b="1">
                    <a:solidFill>
                      <a:schemeClr val="tx2"/>
                    </a:solidFill>
                    <a:latin typeface="Georgia" pitchFamily="18" charset="0"/>
                  </a:defRPr>
                </a:lvl3pPr>
                <a:lvl4pPr marL="1600200" indent="-228600">
                  <a:defRPr sz="2600" b="1">
                    <a:solidFill>
                      <a:schemeClr val="tx2"/>
                    </a:solidFill>
                    <a:latin typeface="Georgia" pitchFamily="18" charset="0"/>
                  </a:defRPr>
                </a:lvl4pPr>
                <a:lvl5pPr marL="2057400" indent="-228600">
                  <a:defRPr sz="2600" b="1">
                    <a:solidFill>
                      <a:schemeClr val="tx2"/>
                    </a:solidFill>
                    <a:latin typeface="Georgia" pitchFamily="18" charset="0"/>
                  </a:defRPr>
                </a:lvl5pPr>
                <a:lvl6pPr marL="2514600" indent="-228600" eaLnBrk="0" fontAlgn="base" hangingPunct="0">
                  <a:lnSpc>
                    <a:spcPct val="90000"/>
                  </a:lnSpc>
                  <a:spcBef>
                    <a:spcPct val="0"/>
                  </a:spcBef>
                  <a:spcAft>
                    <a:spcPct val="0"/>
                  </a:spcAft>
                  <a:defRPr sz="2600" b="1">
                    <a:solidFill>
                      <a:schemeClr val="tx2"/>
                    </a:solidFill>
                    <a:latin typeface="Georgia" pitchFamily="18" charset="0"/>
                  </a:defRPr>
                </a:lvl6pPr>
                <a:lvl7pPr marL="2971800" indent="-228600" eaLnBrk="0" fontAlgn="base" hangingPunct="0">
                  <a:lnSpc>
                    <a:spcPct val="90000"/>
                  </a:lnSpc>
                  <a:spcBef>
                    <a:spcPct val="0"/>
                  </a:spcBef>
                  <a:spcAft>
                    <a:spcPct val="0"/>
                  </a:spcAft>
                  <a:defRPr sz="2600" b="1">
                    <a:solidFill>
                      <a:schemeClr val="tx2"/>
                    </a:solidFill>
                    <a:latin typeface="Georgia" pitchFamily="18" charset="0"/>
                  </a:defRPr>
                </a:lvl7pPr>
                <a:lvl8pPr marL="3429000" indent="-228600" eaLnBrk="0" fontAlgn="base" hangingPunct="0">
                  <a:lnSpc>
                    <a:spcPct val="90000"/>
                  </a:lnSpc>
                  <a:spcBef>
                    <a:spcPct val="0"/>
                  </a:spcBef>
                  <a:spcAft>
                    <a:spcPct val="0"/>
                  </a:spcAft>
                  <a:defRPr sz="2600" b="1">
                    <a:solidFill>
                      <a:schemeClr val="tx2"/>
                    </a:solidFill>
                    <a:latin typeface="Georgia" pitchFamily="18" charset="0"/>
                  </a:defRPr>
                </a:lvl8pPr>
                <a:lvl9pPr marL="3886200" indent="-228600" eaLnBrk="0" fontAlgn="base" hangingPunct="0">
                  <a:lnSpc>
                    <a:spcPct val="90000"/>
                  </a:lnSpc>
                  <a:spcBef>
                    <a:spcPct val="0"/>
                  </a:spcBef>
                  <a:spcAft>
                    <a:spcPct val="0"/>
                  </a:spcAft>
                  <a:defRPr sz="2600" b="1">
                    <a:solidFill>
                      <a:schemeClr val="tx2"/>
                    </a:solidFill>
                    <a:latin typeface="Georgia" pitchFamily="18" charset="0"/>
                  </a:defRPr>
                </a:lvl9pPr>
              </a:lstStyle>
              <a:p>
                <a:pPr algn="l" defTabSz="342884">
                  <a:lnSpc>
                    <a:spcPct val="90000"/>
                  </a:lnSpc>
                  <a:defRPr/>
                </a:pPr>
                <a:endParaRPr lang="en-US" altLang="en-US">
                  <a:solidFill>
                    <a:srgbClr val="0039A6"/>
                  </a:solidFill>
                  <a:cs typeface="+mn-cs"/>
                </a:endParaRPr>
              </a:p>
            </p:txBody>
          </p:sp>
          <p:sp>
            <p:nvSpPr>
              <p:cNvPr id="2053" name="Freeform 965"/>
              <p:cNvSpPr/>
              <p:nvPr/>
            </p:nvSpPr>
            <p:spPr bwMode="auto">
              <a:xfrm>
                <a:off x="2719386" y="2514606"/>
                <a:ext cx="11113" cy="14288"/>
              </a:xfrm>
              <a:custGeom>
                <a:avLst/>
                <a:gdLst>
                  <a:gd name="T0" fmla="*/ 0 w 7"/>
                  <a:gd name="T1" fmla="*/ 14288 h 9"/>
                  <a:gd name="T2" fmla="*/ 9525 w 7"/>
                  <a:gd name="T3" fmla="*/ 12700 h 9"/>
                  <a:gd name="T4" fmla="*/ 11113 w 7"/>
                  <a:gd name="T5" fmla="*/ 6350 h 9"/>
                  <a:gd name="T6" fmla="*/ 9525 w 7"/>
                  <a:gd name="T7" fmla="*/ 0 h 9"/>
                  <a:gd name="T8" fmla="*/ 0 w 7"/>
                  <a:gd name="T9" fmla="*/ 7938 h 9"/>
                  <a:gd name="T10" fmla="*/ 0 w 7"/>
                  <a:gd name="T11" fmla="*/ 1428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9">
                    <a:moveTo>
                      <a:pt x="0" y="9"/>
                    </a:moveTo>
                    <a:lnTo>
                      <a:pt x="6" y="8"/>
                    </a:lnTo>
                    <a:lnTo>
                      <a:pt x="7" y="4"/>
                    </a:lnTo>
                    <a:lnTo>
                      <a:pt x="6" y="0"/>
                    </a:lnTo>
                    <a:lnTo>
                      <a:pt x="0" y="5"/>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4" name="Freeform 966"/>
              <p:cNvSpPr/>
              <p:nvPr/>
            </p:nvSpPr>
            <p:spPr bwMode="auto">
              <a:xfrm>
                <a:off x="2794000" y="2457456"/>
                <a:ext cx="11113" cy="19050"/>
              </a:xfrm>
              <a:custGeom>
                <a:avLst/>
                <a:gdLst>
                  <a:gd name="T0" fmla="*/ 0 w 7"/>
                  <a:gd name="T1" fmla="*/ 7938 h 12"/>
                  <a:gd name="T2" fmla="*/ 7938 w 7"/>
                  <a:gd name="T3" fmla="*/ 19050 h 12"/>
                  <a:gd name="T4" fmla="*/ 11113 w 7"/>
                  <a:gd name="T5" fmla="*/ 17463 h 12"/>
                  <a:gd name="T6" fmla="*/ 11113 w 7"/>
                  <a:gd name="T7" fmla="*/ 4763 h 12"/>
                  <a:gd name="T8" fmla="*/ 3175 w 7"/>
                  <a:gd name="T9" fmla="*/ 0 h 12"/>
                  <a:gd name="T10" fmla="*/ 0 w 7"/>
                  <a:gd name="T11" fmla="*/ 793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0" y="5"/>
                    </a:moveTo>
                    <a:lnTo>
                      <a:pt x="5" y="12"/>
                    </a:lnTo>
                    <a:lnTo>
                      <a:pt x="7" y="11"/>
                    </a:lnTo>
                    <a:lnTo>
                      <a:pt x="7" y="3"/>
                    </a:lnTo>
                    <a:lnTo>
                      <a:pt x="2"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5" name="Freeform 967"/>
              <p:cNvSpPr/>
              <p:nvPr/>
            </p:nvSpPr>
            <p:spPr bwMode="auto">
              <a:xfrm>
                <a:off x="2443161" y="2705106"/>
                <a:ext cx="20638" cy="30163"/>
              </a:xfrm>
              <a:custGeom>
                <a:avLst/>
                <a:gdLst>
                  <a:gd name="T0" fmla="*/ 17463 w 13"/>
                  <a:gd name="T1" fmla="*/ 22225 h 19"/>
                  <a:gd name="T2" fmla="*/ 20638 w 13"/>
                  <a:gd name="T3" fmla="*/ 7938 h 19"/>
                  <a:gd name="T4" fmla="*/ 19050 w 13"/>
                  <a:gd name="T5" fmla="*/ 0 h 19"/>
                  <a:gd name="T6" fmla="*/ 12700 w 13"/>
                  <a:gd name="T7" fmla="*/ 1588 h 19"/>
                  <a:gd name="T8" fmla="*/ 11113 w 13"/>
                  <a:gd name="T9" fmla="*/ 14288 h 19"/>
                  <a:gd name="T10" fmla="*/ 0 w 13"/>
                  <a:gd name="T11" fmla="*/ 22225 h 19"/>
                  <a:gd name="T12" fmla="*/ 6350 w 13"/>
                  <a:gd name="T13" fmla="*/ 30163 h 19"/>
                  <a:gd name="T14" fmla="*/ 17463 w 13"/>
                  <a:gd name="T15" fmla="*/ 22225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9">
                    <a:moveTo>
                      <a:pt x="11" y="14"/>
                    </a:moveTo>
                    <a:lnTo>
                      <a:pt x="13" y="5"/>
                    </a:lnTo>
                    <a:lnTo>
                      <a:pt x="12" y="0"/>
                    </a:lnTo>
                    <a:lnTo>
                      <a:pt x="8" y="1"/>
                    </a:lnTo>
                    <a:lnTo>
                      <a:pt x="7" y="9"/>
                    </a:lnTo>
                    <a:lnTo>
                      <a:pt x="0" y="14"/>
                    </a:lnTo>
                    <a:lnTo>
                      <a:pt x="4" y="19"/>
                    </a:lnTo>
                    <a:lnTo>
                      <a:pt x="1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6" name="Freeform 968"/>
              <p:cNvSpPr/>
              <p:nvPr/>
            </p:nvSpPr>
            <p:spPr bwMode="auto">
              <a:xfrm>
                <a:off x="2397124" y="2846395"/>
                <a:ext cx="28575" cy="19050"/>
              </a:xfrm>
              <a:custGeom>
                <a:avLst/>
                <a:gdLst>
                  <a:gd name="T0" fmla="*/ 7938 w 18"/>
                  <a:gd name="T1" fmla="*/ 0 h 12"/>
                  <a:gd name="T2" fmla="*/ 0 w 18"/>
                  <a:gd name="T3" fmla="*/ 4763 h 12"/>
                  <a:gd name="T4" fmla="*/ 0 w 18"/>
                  <a:gd name="T5" fmla="*/ 11113 h 12"/>
                  <a:gd name="T6" fmla="*/ 9525 w 18"/>
                  <a:gd name="T7" fmla="*/ 11113 h 12"/>
                  <a:gd name="T8" fmla="*/ 15875 w 18"/>
                  <a:gd name="T9" fmla="*/ 19050 h 12"/>
                  <a:gd name="T10" fmla="*/ 28575 w 18"/>
                  <a:gd name="T11" fmla="*/ 19050 h 12"/>
                  <a:gd name="T12" fmla="*/ 26988 w 18"/>
                  <a:gd name="T13" fmla="*/ 7938 h 12"/>
                  <a:gd name="T14" fmla="*/ 17463 w 18"/>
                  <a:gd name="T15" fmla="*/ 0 h 12"/>
                  <a:gd name="T16" fmla="*/ 7938 w 1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2">
                    <a:moveTo>
                      <a:pt x="5" y="0"/>
                    </a:moveTo>
                    <a:lnTo>
                      <a:pt x="0" y="3"/>
                    </a:lnTo>
                    <a:lnTo>
                      <a:pt x="0" y="7"/>
                    </a:lnTo>
                    <a:lnTo>
                      <a:pt x="6" y="7"/>
                    </a:lnTo>
                    <a:lnTo>
                      <a:pt x="10" y="12"/>
                    </a:lnTo>
                    <a:lnTo>
                      <a:pt x="18" y="12"/>
                    </a:lnTo>
                    <a:lnTo>
                      <a:pt x="17" y="5"/>
                    </a:lnTo>
                    <a:lnTo>
                      <a:pt x="11"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7" name="Freeform 969"/>
              <p:cNvSpPr/>
              <p:nvPr/>
            </p:nvSpPr>
            <p:spPr bwMode="auto">
              <a:xfrm>
                <a:off x="1382713" y="1685929"/>
                <a:ext cx="182563" cy="82551"/>
              </a:xfrm>
              <a:custGeom>
                <a:avLst/>
                <a:gdLst>
                  <a:gd name="T0" fmla="*/ 11113 w 115"/>
                  <a:gd name="T1" fmla="*/ 74613 h 52"/>
                  <a:gd name="T2" fmla="*/ 19050 w 115"/>
                  <a:gd name="T3" fmla="*/ 76200 h 52"/>
                  <a:gd name="T4" fmla="*/ 28575 w 115"/>
                  <a:gd name="T5" fmla="*/ 73025 h 52"/>
                  <a:gd name="T6" fmla="*/ 41275 w 115"/>
                  <a:gd name="T7" fmla="*/ 74613 h 52"/>
                  <a:gd name="T8" fmla="*/ 47625 w 115"/>
                  <a:gd name="T9" fmla="*/ 82550 h 52"/>
                  <a:gd name="T10" fmla="*/ 55563 w 115"/>
                  <a:gd name="T11" fmla="*/ 82550 h 52"/>
                  <a:gd name="T12" fmla="*/ 55563 w 115"/>
                  <a:gd name="T13" fmla="*/ 68263 h 52"/>
                  <a:gd name="T14" fmla="*/ 65088 w 115"/>
                  <a:gd name="T15" fmla="*/ 68263 h 52"/>
                  <a:gd name="T16" fmla="*/ 63500 w 115"/>
                  <a:gd name="T17" fmla="*/ 79375 h 52"/>
                  <a:gd name="T18" fmla="*/ 84138 w 115"/>
                  <a:gd name="T19" fmla="*/ 74613 h 52"/>
                  <a:gd name="T20" fmla="*/ 79375 w 115"/>
                  <a:gd name="T21" fmla="*/ 57150 h 52"/>
                  <a:gd name="T22" fmla="*/ 90488 w 115"/>
                  <a:gd name="T23" fmla="*/ 53975 h 52"/>
                  <a:gd name="T24" fmla="*/ 95250 w 115"/>
                  <a:gd name="T25" fmla="*/ 63500 h 52"/>
                  <a:gd name="T26" fmla="*/ 106363 w 115"/>
                  <a:gd name="T27" fmla="*/ 57150 h 52"/>
                  <a:gd name="T28" fmla="*/ 112713 w 115"/>
                  <a:gd name="T29" fmla="*/ 38100 h 52"/>
                  <a:gd name="T30" fmla="*/ 128588 w 115"/>
                  <a:gd name="T31" fmla="*/ 38100 h 52"/>
                  <a:gd name="T32" fmla="*/ 120650 w 115"/>
                  <a:gd name="T33" fmla="*/ 50800 h 52"/>
                  <a:gd name="T34" fmla="*/ 146050 w 115"/>
                  <a:gd name="T35" fmla="*/ 60325 h 52"/>
                  <a:gd name="T36" fmla="*/ 152400 w 115"/>
                  <a:gd name="T37" fmla="*/ 46038 h 52"/>
                  <a:gd name="T38" fmla="*/ 173038 w 115"/>
                  <a:gd name="T39" fmla="*/ 42863 h 52"/>
                  <a:gd name="T40" fmla="*/ 165100 w 115"/>
                  <a:gd name="T41" fmla="*/ 31750 h 52"/>
                  <a:gd name="T42" fmla="*/ 174625 w 115"/>
                  <a:gd name="T43" fmla="*/ 28575 h 52"/>
                  <a:gd name="T44" fmla="*/ 166688 w 115"/>
                  <a:gd name="T45" fmla="*/ 22225 h 52"/>
                  <a:gd name="T46" fmla="*/ 171450 w 115"/>
                  <a:gd name="T47" fmla="*/ 14288 h 52"/>
                  <a:gd name="T48" fmla="*/ 180975 w 115"/>
                  <a:gd name="T49" fmla="*/ 14288 h 52"/>
                  <a:gd name="T50" fmla="*/ 182563 w 115"/>
                  <a:gd name="T51" fmla="*/ 9525 h 52"/>
                  <a:gd name="T52" fmla="*/ 168275 w 115"/>
                  <a:gd name="T53" fmla="*/ 0 h 52"/>
                  <a:gd name="T54" fmla="*/ 149225 w 115"/>
                  <a:gd name="T55" fmla="*/ 4763 h 52"/>
                  <a:gd name="T56" fmla="*/ 149225 w 115"/>
                  <a:gd name="T57" fmla="*/ 6350 h 52"/>
                  <a:gd name="T58" fmla="*/ 157163 w 115"/>
                  <a:gd name="T59" fmla="*/ 9525 h 52"/>
                  <a:gd name="T60" fmla="*/ 149225 w 115"/>
                  <a:gd name="T61" fmla="*/ 12700 h 52"/>
                  <a:gd name="T62" fmla="*/ 134938 w 115"/>
                  <a:gd name="T63" fmla="*/ 12700 h 52"/>
                  <a:gd name="T64" fmla="*/ 130175 w 115"/>
                  <a:gd name="T65" fmla="*/ 9525 h 52"/>
                  <a:gd name="T66" fmla="*/ 101600 w 115"/>
                  <a:gd name="T67" fmla="*/ 9525 h 52"/>
                  <a:gd name="T68" fmla="*/ 85725 w 115"/>
                  <a:gd name="T69" fmla="*/ 15875 h 52"/>
                  <a:gd name="T70" fmla="*/ 85725 w 115"/>
                  <a:gd name="T71" fmla="*/ 22225 h 52"/>
                  <a:gd name="T72" fmla="*/ 57150 w 115"/>
                  <a:gd name="T73" fmla="*/ 34925 h 52"/>
                  <a:gd name="T74" fmla="*/ 55563 w 115"/>
                  <a:gd name="T75" fmla="*/ 41275 h 52"/>
                  <a:gd name="T76" fmla="*/ 42863 w 115"/>
                  <a:gd name="T77" fmla="*/ 42863 h 52"/>
                  <a:gd name="T78" fmla="*/ 41275 w 115"/>
                  <a:gd name="T79" fmla="*/ 50800 h 52"/>
                  <a:gd name="T80" fmla="*/ 22225 w 115"/>
                  <a:gd name="T81" fmla="*/ 53975 h 52"/>
                  <a:gd name="T82" fmla="*/ 11113 w 115"/>
                  <a:gd name="T83" fmla="*/ 57150 h 52"/>
                  <a:gd name="T84" fmla="*/ 0 w 115"/>
                  <a:gd name="T85" fmla="*/ 63500 h 52"/>
                  <a:gd name="T86" fmla="*/ 11113 w 115"/>
                  <a:gd name="T87" fmla="*/ 66675 h 52"/>
                  <a:gd name="T88" fmla="*/ 11113 w 115"/>
                  <a:gd name="T89" fmla="*/ 74613 h 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5" h="52">
                    <a:moveTo>
                      <a:pt x="7" y="47"/>
                    </a:moveTo>
                    <a:lnTo>
                      <a:pt x="12" y="48"/>
                    </a:lnTo>
                    <a:lnTo>
                      <a:pt x="18" y="46"/>
                    </a:lnTo>
                    <a:lnTo>
                      <a:pt x="26" y="47"/>
                    </a:lnTo>
                    <a:lnTo>
                      <a:pt x="30" y="52"/>
                    </a:lnTo>
                    <a:lnTo>
                      <a:pt x="35" y="52"/>
                    </a:lnTo>
                    <a:lnTo>
                      <a:pt x="35" y="43"/>
                    </a:lnTo>
                    <a:lnTo>
                      <a:pt x="41" y="43"/>
                    </a:lnTo>
                    <a:lnTo>
                      <a:pt x="40" y="50"/>
                    </a:lnTo>
                    <a:lnTo>
                      <a:pt x="53" y="47"/>
                    </a:lnTo>
                    <a:lnTo>
                      <a:pt x="50" y="36"/>
                    </a:lnTo>
                    <a:lnTo>
                      <a:pt x="57" y="34"/>
                    </a:lnTo>
                    <a:lnTo>
                      <a:pt x="60" y="40"/>
                    </a:lnTo>
                    <a:lnTo>
                      <a:pt x="67" y="36"/>
                    </a:lnTo>
                    <a:lnTo>
                      <a:pt x="71" y="24"/>
                    </a:lnTo>
                    <a:lnTo>
                      <a:pt x="81" y="24"/>
                    </a:lnTo>
                    <a:lnTo>
                      <a:pt x="76" y="32"/>
                    </a:lnTo>
                    <a:lnTo>
                      <a:pt x="92" y="38"/>
                    </a:lnTo>
                    <a:lnTo>
                      <a:pt x="96" y="29"/>
                    </a:lnTo>
                    <a:lnTo>
                      <a:pt x="109" y="27"/>
                    </a:lnTo>
                    <a:lnTo>
                      <a:pt x="104" y="20"/>
                    </a:lnTo>
                    <a:lnTo>
                      <a:pt x="110" y="18"/>
                    </a:lnTo>
                    <a:lnTo>
                      <a:pt x="105" y="14"/>
                    </a:lnTo>
                    <a:lnTo>
                      <a:pt x="108" y="9"/>
                    </a:lnTo>
                    <a:lnTo>
                      <a:pt x="114" y="9"/>
                    </a:lnTo>
                    <a:lnTo>
                      <a:pt x="115" y="6"/>
                    </a:lnTo>
                    <a:lnTo>
                      <a:pt x="106" y="0"/>
                    </a:lnTo>
                    <a:lnTo>
                      <a:pt x="94" y="3"/>
                    </a:lnTo>
                    <a:lnTo>
                      <a:pt x="94" y="4"/>
                    </a:lnTo>
                    <a:lnTo>
                      <a:pt x="99" y="6"/>
                    </a:lnTo>
                    <a:lnTo>
                      <a:pt x="94" y="8"/>
                    </a:lnTo>
                    <a:lnTo>
                      <a:pt x="85" y="8"/>
                    </a:lnTo>
                    <a:lnTo>
                      <a:pt x="82" y="6"/>
                    </a:lnTo>
                    <a:lnTo>
                      <a:pt x="64" y="6"/>
                    </a:lnTo>
                    <a:lnTo>
                      <a:pt x="54" y="10"/>
                    </a:lnTo>
                    <a:lnTo>
                      <a:pt x="54" y="14"/>
                    </a:lnTo>
                    <a:lnTo>
                      <a:pt x="36" y="22"/>
                    </a:lnTo>
                    <a:lnTo>
                      <a:pt x="35" y="26"/>
                    </a:lnTo>
                    <a:lnTo>
                      <a:pt x="27" y="27"/>
                    </a:lnTo>
                    <a:lnTo>
                      <a:pt x="26" y="32"/>
                    </a:lnTo>
                    <a:lnTo>
                      <a:pt x="14" y="34"/>
                    </a:lnTo>
                    <a:lnTo>
                      <a:pt x="7" y="36"/>
                    </a:lnTo>
                    <a:lnTo>
                      <a:pt x="0" y="40"/>
                    </a:lnTo>
                    <a:lnTo>
                      <a:pt x="7" y="42"/>
                    </a:lnTo>
                    <a:lnTo>
                      <a:pt x="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8" name="Freeform 970"/>
              <p:cNvSpPr/>
              <p:nvPr/>
            </p:nvSpPr>
            <p:spPr bwMode="auto">
              <a:xfrm>
                <a:off x="1622425" y="1622430"/>
                <a:ext cx="90488" cy="26988"/>
              </a:xfrm>
              <a:custGeom>
                <a:avLst/>
                <a:gdLst>
                  <a:gd name="T0" fmla="*/ 20638 w 57"/>
                  <a:gd name="T1" fmla="*/ 22225 h 17"/>
                  <a:gd name="T2" fmla="*/ 31750 w 57"/>
                  <a:gd name="T3" fmla="*/ 25400 h 17"/>
                  <a:gd name="T4" fmla="*/ 44450 w 57"/>
                  <a:gd name="T5" fmla="*/ 25400 h 17"/>
                  <a:gd name="T6" fmla="*/ 50800 w 57"/>
                  <a:gd name="T7" fmla="*/ 19050 h 17"/>
                  <a:gd name="T8" fmla="*/ 65088 w 57"/>
                  <a:gd name="T9" fmla="*/ 26988 h 17"/>
                  <a:gd name="T10" fmla="*/ 90488 w 57"/>
                  <a:gd name="T11" fmla="*/ 22225 h 17"/>
                  <a:gd name="T12" fmla="*/ 90488 w 57"/>
                  <a:gd name="T13" fmla="*/ 12700 h 17"/>
                  <a:gd name="T14" fmla="*/ 79375 w 57"/>
                  <a:gd name="T15" fmla="*/ 11113 h 17"/>
                  <a:gd name="T16" fmla="*/ 66675 w 57"/>
                  <a:gd name="T17" fmla="*/ 0 h 17"/>
                  <a:gd name="T18" fmla="*/ 52388 w 57"/>
                  <a:gd name="T19" fmla="*/ 3175 h 17"/>
                  <a:gd name="T20" fmla="*/ 38100 w 57"/>
                  <a:gd name="T21" fmla="*/ 11113 h 17"/>
                  <a:gd name="T22" fmla="*/ 12700 w 57"/>
                  <a:gd name="T23" fmla="*/ 11113 h 17"/>
                  <a:gd name="T24" fmla="*/ 9525 w 57"/>
                  <a:gd name="T25" fmla="*/ 17463 h 17"/>
                  <a:gd name="T26" fmla="*/ 0 w 57"/>
                  <a:gd name="T27" fmla="*/ 19050 h 17"/>
                  <a:gd name="T28" fmla="*/ 3175 w 57"/>
                  <a:gd name="T29" fmla="*/ 25400 h 17"/>
                  <a:gd name="T30" fmla="*/ 20638 w 57"/>
                  <a:gd name="T31" fmla="*/ 22225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 h="17">
                    <a:moveTo>
                      <a:pt x="13" y="14"/>
                    </a:moveTo>
                    <a:lnTo>
                      <a:pt x="20" y="16"/>
                    </a:lnTo>
                    <a:lnTo>
                      <a:pt x="28" y="16"/>
                    </a:lnTo>
                    <a:lnTo>
                      <a:pt x="32" y="12"/>
                    </a:lnTo>
                    <a:lnTo>
                      <a:pt x="41" y="17"/>
                    </a:lnTo>
                    <a:lnTo>
                      <a:pt x="57" y="14"/>
                    </a:lnTo>
                    <a:lnTo>
                      <a:pt x="57" y="8"/>
                    </a:lnTo>
                    <a:lnTo>
                      <a:pt x="50" y="7"/>
                    </a:lnTo>
                    <a:lnTo>
                      <a:pt x="42" y="0"/>
                    </a:lnTo>
                    <a:lnTo>
                      <a:pt x="33" y="2"/>
                    </a:lnTo>
                    <a:lnTo>
                      <a:pt x="24" y="7"/>
                    </a:lnTo>
                    <a:lnTo>
                      <a:pt x="8" y="7"/>
                    </a:lnTo>
                    <a:lnTo>
                      <a:pt x="6" y="11"/>
                    </a:lnTo>
                    <a:lnTo>
                      <a:pt x="0" y="12"/>
                    </a:lnTo>
                    <a:lnTo>
                      <a:pt x="2" y="16"/>
                    </a:ln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59" name="Freeform 971"/>
              <p:cNvSpPr/>
              <p:nvPr/>
            </p:nvSpPr>
            <p:spPr bwMode="auto">
              <a:xfrm>
                <a:off x="1808163" y="1589093"/>
                <a:ext cx="161925" cy="79375"/>
              </a:xfrm>
              <a:custGeom>
                <a:avLst/>
                <a:gdLst>
                  <a:gd name="T0" fmla="*/ 19050 w 102"/>
                  <a:gd name="T1" fmla="*/ 28575 h 50"/>
                  <a:gd name="T2" fmla="*/ 28575 w 102"/>
                  <a:gd name="T3" fmla="*/ 31750 h 50"/>
                  <a:gd name="T4" fmla="*/ 33338 w 102"/>
                  <a:gd name="T5" fmla="*/ 25400 h 50"/>
                  <a:gd name="T6" fmla="*/ 41275 w 102"/>
                  <a:gd name="T7" fmla="*/ 23813 h 50"/>
                  <a:gd name="T8" fmla="*/ 41275 w 102"/>
                  <a:gd name="T9" fmla="*/ 30163 h 50"/>
                  <a:gd name="T10" fmla="*/ 46038 w 102"/>
                  <a:gd name="T11" fmla="*/ 31750 h 50"/>
                  <a:gd name="T12" fmla="*/ 44450 w 102"/>
                  <a:gd name="T13" fmla="*/ 38100 h 50"/>
                  <a:gd name="T14" fmla="*/ 55563 w 102"/>
                  <a:gd name="T15" fmla="*/ 44450 h 50"/>
                  <a:gd name="T16" fmla="*/ 22225 w 102"/>
                  <a:gd name="T17" fmla="*/ 44450 h 50"/>
                  <a:gd name="T18" fmla="*/ 19050 w 102"/>
                  <a:gd name="T19" fmla="*/ 52388 h 50"/>
                  <a:gd name="T20" fmla="*/ 30163 w 102"/>
                  <a:gd name="T21" fmla="*/ 58738 h 50"/>
                  <a:gd name="T22" fmla="*/ 60325 w 102"/>
                  <a:gd name="T23" fmla="*/ 55563 h 50"/>
                  <a:gd name="T24" fmla="*/ 68263 w 102"/>
                  <a:gd name="T25" fmla="*/ 60325 h 50"/>
                  <a:gd name="T26" fmla="*/ 85725 w 102"/>
                  <a:gd name="T27" fmla="*/ 55563 h 50"/>
                  <a:gd name="T28" fmla="*/ 100013 w 102"/>
                  <a:gd name="T29" fmla="*/ 61913 h 50"/>
                  <a:gd name="T30" fmla="*/ 115888 w 102"/>
                  <a:gd name="T31" fmla="*/ 65088 h 50"/>
                  <a:gd name="T32" fmla="*/ 117475 w 102"/>
                  <a:gd name="T33" fmla="*/ 66675 h 50"/>
                  <a:gd name="T34" fmla="*/ 131763 w 102"/>
                  <a:gd name="T35" fmla="*/ 79375 h 50"/>
                  <a:gd name="T36" fmla="*/ 153988 w 102"/>
                  <a:gd name="T37" fmla="*/ 79375 h 50"/>
                  <a:gd name="T38" fmla="*/ 161925 w 102"/>
                  <a:gd name="T39" fmla="*/ 65088 h 50"/>
                  <a:gd name="T40" fmla="*/ 138113 w 102"/>
                  <a:gd name="T41" fmla="*/ 46038 h 50"/>
                  <a:gd name="T42" fmla="*/ 136525 w 102"/>
                  <a:gd name="T43" fmla="*/ 38100 h 50"/>
                  <a:gd name="T44" fmla="*/ 109538 w 102"/>
                  <a:gd name="T45" fmla="*/ 31750 h 50"/>
                  <a:gd name="T46" fmla="*/ 115888 w 102"/>
                  <a:gd name="T47" fmla="*/ 19050 h 50"/>
                  <a:gd name="T48" fmla="*/ 96838 w 102"/>
                  <a:gd name="T49" fmla="*/ 15875 h 50"/>
                  <a:gd name="T50" fmla="*/ 80963 w 102"/>
                  <a:gd name="T51" fmla="*/ 19050 h 50"/>
                  <a:gd name="T52" fmla="*/ 80963 w 102"/>
                  <a:gd name="T53" fmla="*/ 28575 h 50"/>
                  <a:gd name="T54" fmla="*/ 71438 w 102"/>
                  <a:gd name="T55" fmla="*/ 25400 h 50"/>
                  <a:gd name="T56" fmla="*/ 66675 w 102"/>
                  <a:gd name="T57" fmla="*/ 11113 h 50"/>
                  <a:gd name="T58" fmla="*/ 46038 w 102"/>
                  <a:gd name="T59" fmla="*/ 0 h 50"/>
                  <a:gd name="T60" fmla="*/ 28575 w 102"/>
                  <a:gd name="T61" fmla="*/ 1588 h 50"/>
                  <a:gd name="T62" fmla="*/ 1588 w 102"/>
                  <a:gd name="T63" fmla="*/ 1588 h 50"/>
                  <a:gd name="T64" fmla="*/ 0 w 102"/>
                  <a:gd name="T65" fmla="*/ 15875 h 50"/>
                  <a:gd name="T66" fmla="*/ 15875 w 102"/>
                  <a:gd name="T67" fmla="*/ 17463 h 50"/>
                  <a:gd name="T68" fmla="*/ 19050 w 102"/>
                  <a:gd name="T69" fmla="*/ 28575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50">
                    <a:moveTo>
                      <a:pt x="12" y="18"/>
                    </a:moveTo>
                    <a:lnTo>
                      <a:pt x="18" y="20"/>
                    </a:lnTo>
                    <a:lnTo>
                      <a:pt x="21" y="16"/>
                    </a:lnTo>
                    <a:lnTo>
                      <a:pt x="26" y="15"/>
                    </a:lnTo>
                    <a:lnTo>
                      <a:pt x="26" y="19"/>
                    </a:lnTo>
                    <a:lnTo>
                      <a:pt x="29" y="20"/>
                    </a:lnTo>
                    <a:lnTo>
                      <a:pt x="28" y="24"/>
                    </a:lnTo>
                    <a:lnTo>
                      <a:pt x="35" y="28"/>
                    </a:lnTo>
                    <a:lnTo>
                      <a:pt x="14" y="28"/>
                    </a:lnTo>
                    <a:lnTo>
                      <a:pt x="12" y="33"/>
                    </a:lnTo>
                    <a:lnTo>
                      <a:pt x="19" y="37"/>
                    </a:lnTo>
                    <a:lnTo>
                      <a:pt x="38" y="35"/>
                    </a:lnTo>
                    <a:lnTo>
                      <a:pt x="43" y="38"/>
                    </a:lnTo>
                    <a:lnTo>
                      <a:pt x="54" y="35"/>
                    </a:lnTo>
                    <a:lnTo>
                      <a:pt x="63" y="39"/>
                    </a:lnTo>
                    <a:lnTo>
                      <a:pt x="73" y="41"/>
                    </a:lnTo>
                    <a:lnTo>
                      <a:pt x="74" y="42"/>
                    </a:lnTo>
                    <a:lnTo>
                      <a:pt x="83" y="50"/>
                    </a:lnTo>
                    <a:lnTo>
                      <a:pt x="97" y="50"/>
                    </a:lnTo>
                    <a:lnTo>
                      <a:pt x="102" y="41"/>
                    </a:lnTo>
                    <a:lnTo>
                      <a:pt x="87" y="29"/>
                    </a:lnTo>
                    <a:lnTo>
                      <a:pt x="86" y="24"/>
                    </a:lnTo>
                    <a:lnTo>
                      <a:pt x="69" y="20"/>
                    </a:lnTo>
                    <a:lnTo>
                      <a:pt x="73" y="12"/>
                    </a:lnTo>
                    <a:lnTo>
                      <a:pt x="61" y="10"/>
                    </a:lnTo>
                    <a:lnTo>
                      <a:pt x="51" y="12"/>
                    </a:lnTo>
                    <a:lnTo>
                      <a:pt x="51" y="18"/>
                    </a:lnTo>
                    <a:lnTo>
                      <a:pt x="45" y="16"/>
                    </a:lnTo>
                    <a:lnTo>
                      <a:pt x="42" y="7"/>
                    </a:lnTo>
                    <a:lnTo>
                      <a:pt x="29" y="0"/>
                    </a:lnTo>
                    <a:lnTo>
                      <a:pt x="18" y="1"/>
                    </a:lnTo>
                    <a:lnTo>
                      <a:pt x="1" y="1"/>
                    </a:lnTo>
                    <a:lnTo>
                      <a:pt x="0" y="10"/>
                    </a:lnTo>
                    <a:lnTo>
                      <a:pt x="10" y="11"/>
                    </a:lnTo>
                    <a:lnTo>
                      <a:pt x="1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0" name="Freeform 972"/>
              <p:cNvSpPr/>
              <p:nvPr/>
            </p:nvSpPr>
            <p:spPr bwMode="auto">
              <a:xfrm>
                <a:off x="1885950" y="1663705"/>
                <a:ext cx="31750" cy="9525"/>
              </a:xfrm>
              <a:custGeom>
                <a:avLst/>
                <a:gdLst>
                  <a:gd name="T0" fmla="*/ 14288 w 20"/>
                  <a:gd name="T1" fmla="*/ 0 h 6"/>
                  <a:gd name="T2" fmla="*/ 0 w 20"/>
                  <a:gd name="T3" fmla="*/ 4763 h 6"/>
                  <a:gd name="T4" fmla="*/ 11113 w 20"/>
                  <a:gd name="T5" fmla="*/ 9525 h 6"/>
                  <a:gd name="T6" fmla="*/ 31750 w 20"/>
                  <a:gd name="T7" fmla="*/ 7938 h 6"/>
                  <a:gd name="T8" fmla="*/ 26988 w 20"/>
                  <a:gd name="T9" fmla="*/ 1588 h 6"/>
                  <a:gd name="T10" fmla="*/ 14288 w 20"/>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6">
                    <a:moveTo>
                      <a:pt x="9" y="0"/>
                    </a:moveTo>
                    <a:lnTo>
                      <a:pt x="0" y="3"/>
                    </a:lnTo>
                    <a:lnTo>
                      <a:pt x="7" y="6"/>
                    </a:lnTo>
                    <a:lnTo>
                      <a:pt x="20" y="5"/>
                    </a:lnTo>
                    <a:lnTo>
                      <a:pt x="17" y="1"/>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1" name="Freeform 973"/>
              <p:cNvSpPr/>
              <p:nvPr/>
            </p:nvSpPr>
            <p:spPr bwMode="auto">
              <a:xfrm>
                <a:off x="1860551" y="1649418"/>
                <a:ext cx="14288" cy="6350"/>
              </a:xfrm>
              <a:custGeom>
                <a:avLst/>
                <a:gdLst>
                  <a:gd name="T0" fmla="*/ 14288 w 9"/>
                  <a:gd name="T1" fmla="*/ 1588 h 4"/>
                  <a:gd name="T2" fmla="*/ 4763 w 9"/>
                  <a:gd name="T3" fmla="*/ 0 h 4"/>
                  <a:gd name="T4" fmla="*/ 0 w 9"/>
                  <a:gd name="T5" fmla="*/ 4763 h 4"/>
                  <a:gd name="T6" fmla="*/ 3175 w 9"/>
                  <a:gd name="T7" fmla="*/ 6350 h 4"/>
                  <a:gd name="T8" fmla="*/ 11113 w 9"/>
                  <a:gd name="T9" fmla="*/ 6350 h 4"/>
                  <a:gd name="T10" fmla="*/ 14288 w 9"/>
                  <a:gd name="T11" fmla="*/ 1588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1"/>
                    </a:moveTo>
                    <a:lnTo>
                      <a:pt x="3" y="0"/>
                    </a:lnTo>
                    <a:lnTo>
                      <a:pt x="0" y="3"/>
                    </a:lnTo>
                    <a:lnTo>
                      <a:pt x="2" y="4"/>
                    </a:lnTo>
                    <a:lnTo>
                      <a:pt x="7" y="4"/>
                    </a:lnTo>
                    <a:lnTo>
                      <a:pt x="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2" name="Freeform 974"/>
              <p:cNvSpPr/>
              <p:nvPr/>
            </p:nvSpPr>
            <p:spPr bwMode="auto">
              <a:xfrm>
                <a:off x="1801812" y="1673230"/>
                <a:ext cx="42863" cy="30163"/>
              </a:xfrm>
              <a:custGeom>
                <a:avLst/>
                <a:gdLst>
                  <a:gd name="T0" fmla="*/ 20638 w 27"/>
                  <a:gd name="T1" fmla="*/ 30163 h 19"/>
                  <a:gd name="T2" fmla="*/ 42863 w 27"/>
                  <a:gd name="T3" fmla="*/ 30163 h 19"/>
                  <a:gd name="T4" fmla="*/ 39688 w 27"/>
                  <a:gd name="T5" fmla="*/ 19050 h 19"/>
                  <a:gd name="T6" fmla="*/ 12700 w 27"/>
                  <a:gd name="T7" fmla="*/ 0 h 19"/>
                  <a:gd name="T8" fmla="*/ 0 w 27"/>
                  <a:gd name="T9" fmla="*/ 0 h 19"/>
                  <a:gd name="T10" fmla="*/ 6350 w 27"/>
                  <a:gd name="T11" fmla="*/ 14288 h 19"/>
                  <a:gd name="T12" fmla="*/ 20638 w 27"/>
                  <a:gd name="T13" fmla="*/ 30163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13" y="19"/>
                    </a:moveTo>
                    <a:lnTo>
                      <a:pt x="27" y="19"/>
                    </a:lnTo>
                    <a:lnTo>
                      <a:pt x="25" y="12"/>
                    </a:lnTo>
                    <a:lnTo>
                      <a:pt x="8" y="0"/>
                    </a:lnTo>
                    <a:lnTo>
                      <a:pt x="0" y="0"/>
                    </a:lnTo>
                    <a:lnTo>
                      <a:pt x="4" y="9"/>
                    </a:lnTo>
                    <a:lnTo>
                      <a:pt x="1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3" name="Freeform 975"/>
              <p:cNvSpPr/>
              <p:nvPr/>
            </p:nvSpPr>
            <p:spPr bwMode="auto">
              <a:xfrm>
                <a:off x="1622425" y="1658942"/>
                <a:ext cx="90488" cy="33338"/>
              </a:xfrm>
              <a:custGeom>
                <a:avLst/>
                <a:gdLst>
                  <a:gd name="T0" fmla="*/ 25400 w 57"/>
                  <a:gd name="T1" fmla="*/ 33338 h 21"/>
                  <a:gd name="T2" fmla="*/ 66675 w 57"/>
                  <a:gd name="T3" fmla="*/ 31750 h 21"/>
                  <a:gd name="T4" fmla="*/ 79375 w 57"/>
                  <a:gd name="T5" fmla="*/ 26988 h 21"/>
                  <a:gd name="T6" fmla="*/ 76200 w 57"/>
                  <a:gd name="T7" fmla="*/ 20638 h 21"/>
                  <a:gd name="T8" fmla="*/ 57150 w 57"/>
                  <a:gd name="T9" fmla="*/ 17463 h 21"/>
                  <a:gd name="T10" fmla="*/ 58738 w 57"/>
                  <a:gd name="T11" fmla="*/ 11113 h 21"/>
                  <a:gd name="T12" fmla="*/ 90488 w 57"/>
                  <a:gd name="T13" fmla="*/ 6350 h 21"/>
                  <a:gd name="T14" fmla="*/ 88900 w 57"/>
                  <a:gd name="T15" fmla="*/ 3175 h 21"/>
                  <a:gd name="T16" fmla="*/ 65088 w 57"/>
                  <a:gd name="T17" fmla="*/ 0 h 21"/>
                  <a:gd name="T18" fmla="*/ 42863 w 57"/>
                  <a:gd name="T19" fmla="*/ 0 h 21"/>
                  <a:gd name="T20" fmla="*/ 0 w 57"/>
                  <a:gd name="T21" fmla="*/ 11113 h 21"/>
                  <a:gd name="T22" fmla="*/ 1588 w 57"/>
                  <a:gd name="T23" fmla="*/ 26988 h 21"/>
                  <a:gd name="T24" fmla="*/ 25400 w 57"/>
                  <a:gd name="T25" fmla="*/ 33338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21">
                    <a:moveTo>
                      <a:pt x="16" y="21"/>
                    </a:moveTo>
                    <a:lnTo>
                      <a:pt x="42" y="20"/>
                    </a:lnTo>
                    <a:lnTo>
                      <a:pt x="50" y="17"/>
                    </a:lnTo>
                    <a:lnTo>
                      <a:pt x="48" y="13"/>
                    </a:lnTo>
                    <a:lnTo>
                      <a:pt x="36" y="11"/>
                    </a:lnTo>
                    <a:lnTo>
                      <a:pt x="37" y="7"/>
                    </a:lnTo>
                    <a:lnTo>
                      <a:pt x="57" y="4"/>
                    </a:lnTo>
                    <a:lnTo>
                      <a:pt x="56" y="2"/>
                    </a:lnTo>
                    <a:lnTo>
                      <a:pt x="41" y="0"/>
                    </a:lnTo>
                    <a:lnTo>
                      <a:pt x="27" y="0"/>
                    </a:lnTo>
                    <a:lnTo>
                      <a:pt x="0" y="7"/>
                    </a:lnTo>
                    <a:lnTo>
                      <a:pt x="1" y="17"/>
                    </a:lnTo>
                    <a:lnTo>
                      <a:pt x="16"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4" name="Freeform 976"/>
              <p:cNvSpPr/>
              <p:nvPr/>
            </p:nvSpPr>
            <p:spPr bwMode="auto">
              <a:xfrm>
                <a:off x="1576387" y="1662118"/>
                <a:ext cx="33338" cy="14288"/>
              </a:xfrm>
              <a:custGeom>
                <a:avLst/>
                <a:gdLst>
                  <a:gd name="T0" fmla="*/ 30163 w 21"/>
                  <a:gd name="T1" fmla="*/ 14288 h 9"/>
                  <a:gd name="T2" fmla="*/ 33338 w 21"/>
                  <a:gd name="T3" fmla="*/ 7938 h 9"/>
                  <a:gd name="T4" fmla="*/ 19050 w 21"/>
                  <a:gd name="T5" fmla="*/ 1588 h 9"/>
                  <a:gd name="T6" fmla="*/ 7938 w 21"/>
                  <a:gd name="T7" fmla="*/ 0 h 9"/>
                  <a:gd name="T8" fmla="*/ 0 w 21"/>
                  <a:gd name="T9" fmla="*/ 1588 h 9"/>
                  <a:gd name="T10" fmla="*/ 12700 w 21"/>
                  <a:gd name="T11" fmla="*/ 14288 h 9"/>
                  <a:gd name="T12" fmla="*/ 30163 w 21"/>
                  <a:gd name="T13" fmla="*/ 1428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9">
                    <a:moveTo>
                      <a:pt x="19" y="9"/>
                    </a:moveTo>
                    <a:lnTo>
                      <a:pt x="21" y="5"/>
                    </a:lnTo>
                    <a:lnTo>
                      <a:pt x="12" y="1"/>
                    </a:lnTo>
                    <a:lnTo>
                      <a:pt x="5" y="0"/>
                    </a:lnTo>
                    <a:lnTo>
                      <a:pt x="0" y="1"/>
                    </a:lnTo>
                    <a:lnTo>
                      <a:pt x="8" y="9"/>
                    </a:ln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5" name="Freeform 977"/>
              <p:cNvSpPr/>
              <p:nvPr/>
            </p:nvSpPr>
            <p:spPr bwMode="auto">
              <a:xfrm>
                <a:off x="1514475" y="1722443"/>
                <a:ext cx="300038" cy="109538"/>
              </a:xfrm>
              <a:custGeom>
                <a:avLst/>
                <a:gdLst>
                  <a:gd name="T0" fmla="*/ 182563 w 189"/>
                  <a:gd name="T1" fmla="*/ 14288 h 69"/>
                  <a:gd name="T2" fmla="*/ 177800 w 189"/>
                  <a:gd name="T3" fmla="*/ 22225 h 69"/>
                  <a:gd name="T4" fmla="*/ 206375 w 189"/>
                  <a:gd name="T5" fmla="*/ 31750 h 69"/>
                  <a:gd name="T6" fmla="*/ 192088 w 189"/>
                  <a:gd name="T7" fmla="*/ 44450 h 69"/>
                  <a:gd name="T8" fmla="*/ 214313 w 189"/>
                  <a:gd name="T9" fmla="*/ 52388 h 69"/>
                  <a:gd name="T10" fmla="*/ 180975 w 189"/>
                  <a:gd name="T11" fmla="*/ 50800 h 69"/>
                  <a:gd name="T12" fmla="*/ 150813 w 189"/>
                  <a:gd name="T13" fmla="*/ 42863 h 69"/>
                  <a:gd name="T14" fmla="*/ 87313 w 189"/>
                  <a:gd name="T15" fmla="*/ 23813 h 69"/>
                  <a:gd name="T16" fmla="*/ 61913 w 189"/>
                  <a:gd name="T17" fmla="*/ 12700 h 69"/>
                  <a:gd name="T18" fmla="*/ 63500 w 189"/>
                  <a:gd name="T19" fmla="*/ 22225 h 69"/>
                  <a:gd name="T20" fmla="*/ 49213 w 189"/>
                  <a:gd name="T21" fmla="*/ 23813 h 69"/>
                  <a:gd name="T22" fmla="*/ 26988 w 189"/>
                  <a:gd name="T23" fmla="*/ 30163 h 69"/>
                  <a:gd name="T24" fmla="*/ 50800 w 189"/>
                  <a:gd name="T25" fmla="*/ 34925 h 69"/>
                  <a:gd name="T26" fmla="*/ 44450 w 189"/>
                  <a:gd name="T27" fmla="*/ 38100 h 69"/>
                  <a:gd name="T28" fmla="*/ 19050 w 189"/>
                  <a:gd name="T29" fmla="*/ 44450 h 69"/>
                  <a:gd name="T30" fmla="*/ 50800 w 189"/>
                  <a:gd name="T31" fmla="*/ 46038 h 69"/>
                  <a:gd name="T32" fmla="*/ 36513 w 189"/>
                  <a:gd name="T33" fmla="*/ 53975 h 69"/>
                  <a:gd name="T34" fmla="*/ 0 w 189"/>
                  <a:gd name="T35" fmla="*/ 63500 h 69"/>
                  <a:gd name="T36" fmla="*/ 30163 w 189"/>
                  <a:gd name="T37" fmla="*/ 66675 h 69"/>
                  <a:gd name="T38" fmla="*/ 49213 w 189"/>
                  <a:gd name="T39" fmla="*/ 79375 h 69"/>
                  <a:gd name="T40" fmla="*/ 66675 w 189"/>
                  <a:gd name="T41" fmla="*/ 76200 h 69"/>
                  <a:gd name="T42" fmla="*/ 73025 w 189"/>
                  <a:gd name="T43" fmla="*/ 66675 h 69"/>
                  <a:gd name="T44" fmla="*/ 103188 w 189"/>
                  <a:gd name="T45" fmla="*/ 63500 h 69"/>
                  <a:gd name="T46" fmla="*/ 92075 w 189"/>
                  <a:gd name="T47" fmla="*/ 74613 h 69"/>
                  <a:gd name="T48" fmla="*/ 117475 w 189"/>
                  <a:gd name="T49" fmla="*/ 71438 h 69"/>
                  <a:gd name="T50" fmla="*/ 139700 w 189"/>
                  <a:gd name="T51" fmla="*/ 71438 h 69"/>
                  <a:gd name="T52" fmla="*/ 161925 w 189"/>
                  <a:gd name="T53" fmla="*/ 73025 h 69"/>
                  <a:gd name="T54" fmla="*/ 123825 w 189"/>
                  <a:gd name="T55" fmla="*/ 82550 h 69"/>
                  <a:gd name="T56" fmla="*/ 106363 w 189"/>
                  <a:gd name="T57" fmla="*/ 90488 h 69"/>
                  <a:gd name="T58" fmla="*/ 103188 w 189"/>
                  <a:gd name="T59" fmla="*/ 109538 h 69"/>
                  <a:gd name="T60" fmla="*/ 161925 w 189"/>
                  <a:gd name="T61" fmla="*/ 103188 h 69"/>
                  <a:gd name="T62" fmla="*/ 209550 w 189"/>
                  <a:gd name="T63" fmla="*/ 80963 h 69"/>
                  <a:gd name="T64" fmla="*/ 225425 w 189"/>
                  <a:gd name="T65" fmla="*/ 74613 h 69"/>
                  <a:gd name="T66" fmla="*/ 239713 w 189"/>
                  <a:gd name="T67" fmla="*/ 80963 h 69"/>
                  <a:gd name="T68" fmla="*/ 255588 w 189"/>
                  <a:gd name="T69" fmla="*/ 80963 h 69"/>
                  <a:gd name="T70" fmla="*/ 298450 w 189"/>
                  <a:gd name="T71" fmla="*/ 53975 h 69"/>
                  <a:gd name="T72" fmla="*/ 279400 w 189"/>
                  <a:gd name="T73" fmla="*/ 34925 h 69"/>
                  <a:gd name="T74" fmla="*/ 273050 w 189"/>
                  <a:gd name="T75" fmla="*/ 46038 h 69"/>
                  <a:gd name="T76" fmla="*/ 261938 w 189"/>
                  <a:gd name="T77" fmla="*/ 39688 h 69"/>
                  <a:gd name="T78" fmla="*/ 247650 w 189"/>
                  <a:gd name="T79" fmla="*/ 42863 h 69"/>
                  <a:gd name="T80" fmla="*/ 231775 w 189"/>
                  <a:gd name="T81" fmla="*/ 30163 h 69"/>
                  <a:gd name="T82" fmla="*/ 225425 w 189"/>
                  <a:gd name="T83" fmla="*/ 14288 h 69"/>
                  <a:gd name="T84" fmla="*/ 206375 w 189"/>
                  <a:gd name="T85" fmla="*/ 0 h 69"/>
                  <a:gd name="T86" fmla="*/ 198438 w 189"/>
                  <a:gd name="T87" fmla="*/ 12700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9" h="69">
                    <a:moveTo>
                      <a:pt x="125" y="8"/>
                    </a:moveTo>
                    <a:lnTo>
                      <a:pt x="115" y="9"/>
                    </a:lnTo>
                    <a:lnTo>
                      <a:pt x="110" y="11"/>
                    </a:lnTo>
                    <a:lnTo>
                      <a:pt x="112" y="14"/>
                    </a:lnTo>
                    <a:lnTo>
                      <a:pt x="128" y="15"/>
                    </a:lnTo>
                    <a:lnTo>
                      <a:pt x="130" y="20"/>
                    </a:lnTo>
                    <a:lnTo>
                      <a:pt x="118" y="25"/>
                    </a:lnTo>
                    <a:lnTo>
                      <a:pt x="121" y="28"/>
                    </a:lnTo>
                    <a:lnTo>
                      <a:pt x="134" y="28"/>
                    </a:lnTo>
                    <a:lnTo>
                      <a:pt x="135" y="33"/>
                    </a:lnTo>
                    <a:lnTo>
                      <a:pt x="128" y="37"/>
                    </a:lnTo>
                    <a:lnTo>
                      <a:pt x="114" y="32"/>
                    </a:lnTo>
                    <a:lnTo>
                      <a:pt x="97" y="32"/>
                    </a:lnTo>
                    <a:lnTo>
                      <a:pt x="95" y="27"/>
                    </a:lnTo>
                    <a:lnTo>
                      <a:pt x="76" y="14"/>
                    </a:lnTo>
                    <a:lnTo>
                      <a:pt x="55" y="15"/>
                    </a:lnTo>
                    <a:lnTo>
                      <a:pt x="53" y="9"/>
                    </a:lnTo>
                    <a:lnTo>
                      <a:pt x="39" y="8"/>
                    </a:lnTo>
                    <a:lnTo>
                      <a:pt x="31" y="10"/>
                    </a:lnTo>
                    <a:lnTo>
                      <a:pt x="40" y="14"/>
                    </a:lnTo>
                    <a:lnTo>
                      <a:pt x="40" y="17"/>
                    </a:lnTo>
                    <a:lnTo>
                      <a:pt x="31" y="15"/>
                    </a:lnTo>
                    <a:lnTo>
                      <a:pt x="23" y="15"/>
                    </a:lnTo>
                    <a:lnTo>
                      <a:pt x="17" y="19"/>
                    </a:lnTo>
                    <a:lnTo>
                      <a:pt x="19" y="22"/>
                    </a:lnTo>
                    <a:lnTo>
                      <a:pt x="32" y="22"/>
                    </a:lnTo>
                    <a:lnTo>
                      <a:pt x="37" y="24"/>
                    </a:lnTo>
                    <a:lnTo>
                      <a:pt x="28" y="24"/>
                    </a:lnTo>
                    <a:lnTo>
                      <a:pt x="19" y="24"/>
                    </a:lnTo>
                    <a:lnTo>
                      <a:pt x="12" y="28"/>
                    </a:lnTo>
                    <a:lnTo>
                      <a:pt x="17" y="31"/>
                    </a:lnTo>
                    <a:lnTo>
                      <a:pt x="32" y="29"/>
                    </a:lnTo>
                    <a:lnTo>
                      <a:pt x="36" y="32"/>
                    </a:lnTo>
                    <a:lnTo>
                      <a:pt x="23" y="34"/>
                    </a:lnTo>
                    <a:lnTo>
                      <a:pt x="5" y="36"/>
                    </a:lnTo>
                    <a:lnTo>
                      <a:pt x="0" y="40"/>
                    </a:lnTo>
                    <a:lnTo>
                      <a:pt x="9" y="43"/>
                    </a:lnTo>
                    <a:lnTo>
                      <a:pt x="19" y="42"/>
                    </a:lnTo>
                    <a:lnTo>
                      <a:pt x="23" y="47"/>
                    </a:lnTo>
                    <a:lnTo>
                      <a:pt x="31" y="50"/>
                    </a:lnTo>
                    <a:lnTo>
                      <a:pt x="36" y="46"/>
                    </a:lnTo>
                    <a:lnTo>
                      <a:pt x="42" y="48"/>
                    </a:lnTo>
                    <a:lnTo>
                      <a:pt x="53" y="47"/>
                    </a:lnTo>
                    <a:lnTo>
                      <a:pt x="46" y="42"/>
                    </a:lnTo>
                    <a:lnTo>
                      <a:pt x="60" y="38"/>
                    </a:lnTo>
                    <a:lnTo>
                      <a:pt x="65" y="40"/>
                    </a:lnTo>
                    <a:lnTo>
                      <a:pt x="58" y="42"/>
                    </a:lnTo>
                    <a:lnTo>
                      <a:pt x="58" y="47"/>
                    </a:lnTo>
                    <a:lnTo>
                      <a:pt x="65" y="47"/>
                    </a:lnTo>
                    <a:lnTo>
                      <a:pt x="74" y="45"/>
                    </a:lnTo>
                    <a:lnTo>
                      <a:pt x="82" y="46"/>
                    </a:lnTo>
                    <a:lnTo>
                      <a:pt x="88" y="45"/>
                    </a:lnTo>
                    <a:lnTo>
                      <a:pt x="101" y="43"/>
                    </a:lnTo>
                    <a:lnTo>
                      <a:pt x="102" y="46"/>
                    </a:lnTo>
                    <a:lnTo>
                      <a:pt x="95" y="51"/>
                    </a:lnTo>
                    <a:lnTo>
                      <a:pt x="78" y="52"/>
                    </a:lnTo>
                    <a:lnTo>
                      <a:pt x="72" y="52"/>
                    </a:lnTo>
                    <a:lnTo>
                      <a:pt x="67" y="57"/>
                    </a:lnTo>
                    <a:lnTo>
                      <a:pt x="53" y="60"/>
                    </a:lnTo>
                    <a:lnTo>
                      <a:pt x="65" y="69"/>
                    </a:lnTo>
                    <a:lnTo>
                      <a:pt x="78" y="69"/>
                    </a:lnTo>
                    <a:lnTo>
                      <a:pt x="102" y="65"/>
                    </a:lnTo>
                    <a:lnTo>
                      <a:pt x="109" y="59"/>
                    </a:lnTo>
                    <a:lnTo>
                      <a:pt x="132" y="51"/>
                    </a:lnTo>
                    <a:lnTo>
                      <a:pt x="134" y="47"/>
                    </a:lnTo>
                    <a:lnTo>
                      <a:pt x="142" y="47"/>
                    </a:lnTo>
                    <a:lnTo>
                      <a:pt x="142" y="51"/>
                    </a:lnTo>
                    <a:lnTo>
                      <a:pt x="151" y="51"/>
                    </a:lnTo>
                    <a:lnTo>
                      <a:pt x="157" y="48"/>
                    </a:lnTo>
                    <a:lnTo>
                      <a:pt x="161" y="51"/>
                    </a:lnTo>
                    <a:lnTo>
                      <a:pt x="181" y="47"/>
                    </a:lnTo>
                    <a:lnTo>
                      <a:pt x="188" y="34"/>
                    </a:lnTo>
                    <a:lnTo>
                      <a:pt x="189" y="27"/>
                    </a:lnTo>
                    <a:lnTo>
                      <a:pt x="176" y="22"/>
                    </a:lnTo>
                    <a:lnTo>
                      <a:pt x="170" y="22"/>
                    </a:lnTo>
                    <a:lnTo>
                      <a:pt x="172" y="29"/>
                    </a:lnTo>
                    <a:lnTo>
                      <a:pt x="166" y="29"/>
                    </a:lnTo>
                    <a:lnTo>
                      <a:pt x="165" y="25"/>
                    </a:lnTo>
                    <a:lnTo>
                      <a:pt x="160" y="25"/>
                    </a:lnTo>
                    <a:lnTo>
                      <a:pt x="156" y="27"/>
                    </a:lnTo>
                    <a:lnTo>
                      <a:pt x="152" y="19"/>
                    </a:lnTo>
                    <a:lnTo>
                      <a:pt x="146" y="19"/>
                    </a:lnTo>
                    <a:lnTo>
                      <a:pt x="148" y="11"/>
                    </a:lnTo>
                    <a:lnTo>
                      <a:pt x="142" y="9"/>
                    </a:lnTo>
                    <a:lnTo>
                      <a:pt x="142" y="0"/>
                    </a:lnTo>
                    <a:lnTo>
                      <a:pt x="130" y="0"/>
                    </a:lnTo>
                    <a:lnTo>
                      <a:pt x="125" y="1"/>
                    </a:lnTo>
                    <a:lnTo>
                      <a:pt x="1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6" name="Freeform 978"/>
              <p:cNvSpPr/>
              <p:nvPr/>
            </p:nvSpPr>
            <p:spPr bwMode="auto">
              <a:xfrm>
                <a:off x="1581150" y="1716093"/>
                <a:ext cx="33338" cy="7938"/>
              </a:xfrm>
              <a:custGeom>
                <a:avLst/>
                <a:gdLst>
                  <a:gd name="T0" fmla="*/ 14288 w 21"/>
                  <a:gd name="T1" fmla="*/ 0 h 5"/>
                  <a:gd name="T2" fmla="*/ 0 w 21"/>
                  <a:gd name="T3" fmla="*/ 1588 h 5"/>
                  <a:gd name="T4" fmla="*/ 4763 w 21"/>
                  <a:gd name="T5" fmla="*/ 6350 h 5"/>
                  <a:gd name="T6" fmla="*/ 22225 w 21"/>
                  <a:gd name="T7" fmla="*/ 7938 h 5"/>
                  <a:gd name="T8" fmla="*/ 33338 w 21"/>
                  <a:gd name="T9" fmla="*/ 6350 h 5"/>
                  <a:gd name="T10" fmla="*/ 28575 w 21"/>
                  <a:gd name="T11" fmla="*/ 1588 h 5"/>
                  <a:gd name="T12" fmla="*/ 14288 w 21"/>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
                    <a:moveTo>
                      <a:pt x="9" y="0"/>
                    </a:moveTo>
                    <a:lnTo>
                      <a:pt x="0" y="1"/>
                    </a:lnTo>
                    <a:lnTo>
                      <a:pt x="3" y="4"/>
                    </a:lnTo>
                    <a:lnTo>
                      <a:pt x="14" y="5"/>
                    </a:lnTo>
                    <a:lnTo>
                      <a:pt x="21" y="4"/>
                    </a:lnTo>
                    <a:lnTo>
                      <a:pt x="18" y="1"/>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7" name="Freeform 979"/>
              <p:cNvSpPr/>
              <p:nvPr/>
            </p:nvSpPr>
            <p:spPr bwMode="auto">
              <a:xfrm>
                <a:off x="1477962" y="1754193"/>
                <a:ext cx="31750" cy="22225"/>
              </a:xfrm>
              <a:custGeom>
                <a:avLst/>
                <a:gdLst>
                  <a:gd name="T0" fmla="*/ 3175 w 20"/>
                  <a:gd name="T1" fmla="*/ 14288 h 14"/>
                  <a:gd name="T2" fmla="*/ 0 w 20"/>
                  <a:gd name="T3" fmla="*/ 20638 h 14"/>
                  <a:gd name="T4" fmla="*/ 17463 w 20"/>
                  <a:gd name="T5" fmla="*/ 22225 h 14"/>
                  <a:gd name="T6" fmla="*/ 28575 w 20"/>
                  <a:gd name="T7" fmla="*/ 7938 h 14"/>
                  <a:gd name="T8" fmla="*/ 31750 w 20"/>
                  <a:gd name="T9" fmla="*/ 0 h 14"/>
                  <a:gd name="T10" fmla="*/ 19050 w 20"/>
                  <a:gd name="T11" fmla="*/ 4763 h 14"/>
                  <a:gd name="T12" fmla="*/ 3175 w 20"/>
                  <a:gd name="T13" fmla="*/ 14288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4">
                    <a:moveTo>
                      <a:pt x="2" y="9"/>
                    </a:moveTo>
                    <a:lnTo>
                      <a:pt x="0" y="13"/>
                    </a:lnTo>
                    <a:lnTo>
                      <a:pt x="11" y="14"/>
                    </a:lnTo>
                    <a:lnTo>
                      <a:pt x="18" y="5"/>
                    </a:lnTo>
                    <a:lnTo>
                      <a:pt x="20" y="0"/>
                    </a:lnTo>
                    <a:lnTo>
                      <a:pt x="12" y="3"/>
                    </a:lnTo>
                    <a:lnTo>
                      <a:pt x="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8" name="Freeform 980"/>
              <p:cNvSpPr/>
              <p:nvPr/>
            </p:nvSpPr>
            <p:spPr bwMode="auto">
              <a:xfrm>
                <a:off x="1824037" y="1781180"/>
                <a:ext cx="33338" cy="15875"/>
              </a:xfrm>
              <a:custGeom>
                <a:avLst/>
                <a:gdLst>
                  <a:gd name="T0" fmla="*/ 0 w 21"/>
                  <a:gd name="T1" fmla="*/ 12700 h 10"/>
                  <a:gd name="T2" fmla="*/ 7938 w 21"/>
                  <a:gd name="T3" fmla="*/ 15875 h 10"/>
                  <a:gd name="T4" fmla="*/ 22225 w 21"/>
                  <a:gd name="T5" fmla="*/ 15875 h 10"/>
                  <a:gd name="T6" fmla="*/ 33338 w 21"/>
                  <a:gd name="T7" fmla="*/ 4763 h 10"/>
                  <a:gd name="T8" fmla="*/ 17463 w 21"/>
                  <a:gd name="T9" fmla="*/ 0 h 10"/>
                  <a:gd name="T10" fmla="*/ 0 w 21"/>
                  <a:gd name="T11" fmla="*/ 1270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0">
                    <a:moveTo>
                      <a:pt x="0" y="8"/>
                    </a:moveTo>
                    <a:lnTo>
                      <a:pt x="5" y="10"/>
                    </a:lnTo>
                    <a:lnTo>
                      <a:pt x="14" y="10"/>
                    </a:lnTo>
                    <a:lnTo>
                      <a:pt x="21" y="3"/>
                    </a:lnTo>
                    <a:lnTo>
                      <a:pt x="11"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69" name="Freeform 981"/>
              <p:cNvSpPr/>
              <p:nvPr/>
            </p:nvSpPr>
            <p:spPr bwMode="auto">
              <a:xfrm>
                <a:off x="1846262" y="1744667"/>
                <a:ext cx="42863" cy="7938"/>
              </a:xfrm>
              <a:custGeom>
                <a:avLst/>
                <a:gdLst>
                  <a:gd name="T0" fmla="*/ 0 w 27"/>
                  <a:gd name="T1" fmla="*/ 4763 h 5"/>
                  <a:gd name="T2" fmla="*/ 17463 w 27"/>
                  <a:gd name="T3" fmla="*/ 7938 h 5"/>
                  <a:gd name="T4" fmla="*/ 42863 w 27"/>
                  <a:gd name="T5" fmla="*/ 6350 h 5"/>
                  <a:gd name="T6" fmla="*/ 42863 w 27"/>
                  <a:gd name="T7" fmla="*/ 1588 h 5"/>
                  <a:gd name="T8" fmla="*/ 30163 w 27"/>
                  <a:gd name="T9" fmla="*/ 0 h 5"/>
                  <a:gd name="T10" fmla="*/ 0 w 27"/>
                  <a:gd name="T11" fmla="*/ 476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5">
                    <a:moveTo>
                      <a:pt x="0" y="3"/>
                    </a:moveTo>
                    <a:lnTo>
                      <a:pt x="11" y="5"/>
                    </a:lnTo>
                    <a:lnTo>
                      <a:pt x="27" y="4"/>
                    </a:lnTo>
                    <a:lnTo>
                      <a:pt x="27" y="1"/>
                    </a:lnTo>
                    <a:lnTo>
                      <a:pt x="19"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0" name="Freeform 982"/>
              <p:cNvSpPr/>
              <p:nvPr/>
            </p:nvSpPr>
            <p:spPr bwMode="auto">
              <a:xfrm>
                <a:off x="1854201" y="1752605"/>
                <a:ext cx="39688" cy="7938"/>
              </a:xfrm>
              <a:custGeom>
                <a:avLst/>
                <a:gdLst>
                  <a:gd name="T0" fmla="*/ 36513 w 25"/>
                  <a:gd name="T1" fmla="*/ 0 h 5"/>
                  <a:gd name="T2" fmla="*/ 0 w 25"/>
                  <a:gd name="T3" fmla="*/ 4763 h 5"/>
                  <a:gd name="T4" fmla="*/ 3175 w 25"/>
                  <a:gd name="T5" fmla="*/ 7938 h 5"/>
                  <a:gd name="T6" fmla="*/ 39688 w 25"/>
                  <a:gd name="T7" fmla="*/ 1588 h 5"/>
                  <a:gd name="T8" fmla="*/ 36513 w 2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
                    <a:moveTo>
                      <a:pt x="23" y="0"/>
                    </a:moveTo>
                    <a:lnTo>
                      <a:pt x="0" y="3"/>
                    </a:lnTo>
                    <a:lnTo>
                      <a:pt x="2" y="5"/>
                    </a:lnTo>
                    <a:lnTo>
                      <a:pt x="25" y="1"/>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1" name="Freeform 983"/>
              <p:cNvSpPr/>
              <p:nvPr/>
            </p:nvSpPr>
            <p:spPr bwMode="auto">
              <a:xfrm>
                <a:off x="1868487" y="1758955"/>
                <a:ext cx="25400" cy="7938"/>
              </a:xfrm>
              <a:custGeom>
                <a:avLst/>
                <a:gdLst>
                  <a:gd name="T0" fmla="*/ 0 w 16"/>
                  <a:gd name="T1" fmla="*/ 3175 h 5"/>
                  <a:gd name="T2" fmla="*/ 4763 w 16"/>
                  <a:gd name="T3" fmla="*/ 7938 h 5"/>
                  <a:gd name="T4" fmla="*/ 25400 w 16"/>
                  <a:gd name="T5" fmla="*/ 3175 h 5"/>
                  <a:gd name="T6" fmla="*/ 22225 w 16"/>
                  <a:gd name="T7" fmla="*/ 0 h 5"/>
                  <a:gd name="T8" fmla="*/ 12700 w 16"/>
                  <a:gd name="T9" fmla="*/ 1588 h 5"/>
                  <a:gd name="T10" fmla="*/ 0 w 16"/>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5">
                    <a:moveTo>
                      <a:pt x="0" y="2"/>
                    </a:moveTo>
                    <a:lnTo>
                      <a:pt x="3" y="5"/>
                    </a:lnTo>
                    <a:lnTo>
                      <a:pt x="16" y="2"/>
                    </a:lnTo>
                    <a:lnTo>
                      <a:pt x="14" y="0"/>
                    </a:lnTo>
                    <a:lnTo>
                      <a:pt x="8" y="1"/>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2" name="Freeform 984"/>
              <p:cNvSpPr/>
              <p:nvPr/>
            </p:nvSpPr>
            <p:spPr bwMode="auto">
              <a:xfrm>
                <a:off x="1879600" y="1722443"/>
                <a:ext cx="134938" cy="79375"/>
              </a:xfrm>
              <a:custGeom>
                <a:avLst/>
                <a:gdLst>
                  <a:gd name="T0" fmla="*/ 96838 w 85"/>
                  <a:gd name="T1" fmla="*/ 1588 h 50"/>
                  <a:gd name="T2" fmla="*/ 106363 w 85"/>
                  <a:gd name="T3" fmla="*/ 7938 h 50"/>
                  <a:gd name="T4" fmla="*/ 96838 w 85"/>
                  <a:gd name="T5" fmla="*/ 9525 h 50"/>
                  <a:gd name="T6" fmla="*/ 84138 w 85"/>
                  <a:gd name="T7" fmla="*/ 6350 h 50"/>
                  <a:gd name="T8" fmla="*/ 47625 w 85"/>
                  <a:gd name="T9" fmla="*/ 7938 h 50"/>
                  <a:gd name="T10" fmla="*/ 58738 w 85"/>
                  <a:gd name="T11" fmla="*/ 20638 h 50"/>
                  <a:gd name="T12" fmla="*/ 69850 w 85"/>
                  <a:gd name="T13" fmla="*/ 23813 h 50"/>
                  <a:gd name="T14" fmla="*/ 73025 w 85"/>
                  <a:gd name="T15" fmla="*/ 30163 h 50"/>
                  <a:gd name="T16" fmla="*/ 84138 w 85"/>
                  <a:gd name="T17" fmla="*/ 34925 h 50"/>
                  <a:gd name="T18" fmla="*/ 77788 w 85"/>
                  <a:gd name="T19" fmla="*/ 36513 h 50"/>
                  <a:gd name="T20" fmla="*/ 58738 w 85"/>
                  <a:gd name="T21" fmla="*/ 30163 h 50"/>
                  <a:gd name="T22" fmla="*/ 46038 w 85"/>
                  <a:gd name="T23" fmla="*/ 23813 h 50"/>
                  <a:gd name="T24" fmla="*/ 31750 w 85"/>
                  <a:gd name="T25" fmla="*/ 14288 h 50"/>
                  <a:gd name="T26" fmla="*/ 22225 w 85"/>
                  <a:gd name="T27" fmla="*/ 17463 h 50"/>
                  <a:gd name="T28" fmla="*/ 23813 w 85"/>
                  <a:gd name="T29" fmla="*/ 28575 h 50"/>
                  <a:gd name="T30" fmla="*/ 25400 w 85"/>
                  <a:gd name="T31" fmla="*/ 34925 h 50"/>
                  <a:gd name="T32" fmla="*/ 33338 w 85"/>
                  <a:gd name="T33" fmla="*/ 38100 h 50"/>
                  <a:gd name="T34" fmla="*/ 30163 w 85"/>
                  <a:gd name="T35" fmla="*/ 44450 h 50"/>
                  <a:gd name="T36" fmla="*/ 6350 w 85"/>
                  <a:gd name="T37" fmla="*/ 44450 h 50"/>
                  <a:gd name="T38" fmla="*/ 0 w 85"/>
                  <a:gd name="T39" fmla="*/ 49213 h 50"/>
                  <a:gd name="T40" fmla="*/ 3175 w 85"/>
                  <a:gd name="T41" fmla="*/ 52388 h 50"/>
                  <a:gd name="T42" fmla="*/ 22225 w 85"/>
                  <a:gd name="T43" fmla="*/ 52388 h 50"/>
                  <a:gd name="T44" fmla="*/ 28575 w 85"/>
                  <a:gd name="T45" fmla="*/ 50800 h 50"/>
                  <a:gd name="T46" fmla="*/ 58738 w 85"/>
                  <a:gd name="T47" fmla="*/ 50800 h 50"/>
                  <a:gd name="T48" fmla="*/ 66675 w 85"/>
                  <a:gd name="T49" fmla="*/ 46038 h 50"/>
                  <a:gd name="T50" fmla="*/ 74613 w 85"/>
                  <a:gd name="T51" fmla="*/ 44450 h 50"/>
                  <a:gd name="T52" fmla="*/ 82550 w 85"/>
                  <a:gd name="T53" fmla="*/ 50800 h 50"/>
                  <a:gd name="T54" fmla="*/ 66675 w 85"/>
                  <a:gd name="T55" fmla="*/ 53975 h 50"/>
                  <a:gd name="T56" fmla="*/ 55563 w 85"/>
                  <a:gd name="T57" fmla="*/ 57150 h 50"/>
                  <a:gd name="T58" fmla="*/ 50800 w 85"/>
                  <a:gd name="T59" fmla="*/ 60325 h 50"/>
                  <a:gd name="T60" fmla="*/ 60325 w 85"/>
                  <a:gd name="T61" fmla="*/ 65088 h 50"/>
                  <a:gd name="T62" fmla="*/ 61913 w 85"/>
                  <a:gd name="T63" fmla="*/ 79375 h 50"/>
                  <a:gd name="T64" fmla="*/ 117475 w 85"/>
                  <a:gd name="T65" fmla="*/ 71438 h 50"/>
                  <a:gd name="T66" fmla="*/ 123825 w 85"/>
                  <a:gd name="T67" fmla="*/ 63500 h 50"/>
                  <a:gd name="T68" fmla="*/ 114300 w 85"/>
                  <a:gd name="T69" fmla="*/ 53975 h 50"/>
                  <a:gd name="T70" fmla="*/ 119063 w 85"/>
                  <a:gd name="T71" fmla="*/ 52388 h 50"/>
                  <a:gd name="T72" fmla="*/ 123825 w 85"/>
                  <a:gd name="T73" fmla="*/ 52388 h 50"/>
                  <a:gd name="T74" fmla="*/ 134938 w 85"/>
                  <a:gd name="T75" fmla="*/ 58738 h 50"/>
                  <a:gd name="T76" fmla="*/ 131763 w 85"/>
                  <a:gd name="T77" fmla="*/ 46038 h 50"/>
                  <a:gd name="T78" fmla="*/ 127000 w 85"/>
                  <a:gd name="T79" fmla="*/ 42863 h 50"/>
                  <a:gd name="T80" fmla="*/ 123825 w 85"/>
                  <a:gd name="T81" fmla="*/ 12700 h 50"/>
                  <a:gd name="T82" fmla="*/ 117475 w 85"/>
                  <a:gd name="T83" fmla="*/ 7938 h 50"/>
                  <a:gd name="T84" fmla="*/ 114300 w 85"/>
                  <a:gd name="T85" fmla="*/ 1588 h 50"/>
                  <a:gd name="T86" fmla="*/ 104775 w 85"/>
                  <a:gd name="T87" fmla="*/ 0 h 50"/>
                  <a:gd name="T88" fmla="*/ 96838 w 85"/>
                  <a:gd name="T89" fmla="*/ 1588 h 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5" h="50">
                    <a:moveTo>
                      <a:pt x="61" y="1"/>
                    </a:moveTo>
                    <a:lnTo>
                      <a:pt x="67" y="5"/>
                    </a:lnTo>
                    <a:lnTo>
                      <a:pt x="61" y="6"/>
                    </a:lnTo>
                    <a:lnTo>
                      <a:pt x="53" y="4"/>
                    </a:lnTo>
                    <a:lnTo>
                      <a:pt x="30" y="5"/>
                    </a:lnTo>
                    <a:lnTo>
                      <a:pt x="37" y="13"/>
                    </a:lnTo>
                    <a:lnTo>
                      <a:pt x="44" y="15"/>
                    </a:lnTo>
                    <a:lnTo>
                      <a:pt x="46" y="19"/>
                    </a:lnTo>
                    <a:lnTo>
                      <a:pt x="53" y="22"/>
                    </a:lnTo>
                    <a:lnTo>
                      <a:pt x="49" y="23"/>
                    </a:lnTo>
                    <a:lnTo>
                      <a:pt x="37" y="19"/>
                    </a:lnTo>
                    <a:lnTo>
                      <a:pt x="29" y="15"/>
                    </a:lnTo>
                    <a:lnTo>
                      <a:pt x="20" y="9"/>
                    </a:lnTo>
                    <a:lnTo>
                      <a:pt x="14" y="11"/>
                    </a:lnTo>
                    <a:lnTo>
                      <a:pt x="15" y="18"/>
                    </a:lnTo>
                    <a:lnTo>
                      <a:pt x="16" y="22"/>
                    </a:lnTo>
                    <a:lnTo>
                      <a:pt x="21" y="24"/>
                    </a:lnTo>
                    <a:lnTo>
                      <a:pt x="19" y="28"/>
                    </a:lnTo>
                    <a:lnTo>
                      <a:pt x="4" y="28"/>
                    </a:lnTo>
                    <a:lnTo>
                      <a:pt x="0" y="31"/>
                    </a:lnTo>
                    <a:lnTo>
                      <a:pt x="2" y="33"/>
                    </a:lnTo>
                    <a:lnTo>
                      <a:pt x="14" y="33"/>
                    </a:lnTo>
                    <a:lnTo>
                      <a:pt x="18" y="32"/>
                    </a:lnTo>
                    <a:lnTo>
                      <a:pt x="37" y="32"/>
                    </a:lnTo>
                    <a:lnTo>
                      <a:pt x="42" y="29"/>
                    </a:lnTo>
                    <a:lnTo>
                      <a:pt x="47" y="28"/>
                    </a:lnTo>
                    <a:lnTo>
                      <a:pt x="52" y="32"/>
                    </a:lnTo>
                    <a:lnTo>
                      <a:pt x="42" y="34"/>
                    </a:lnTo>
                    <a:lnTo>
                      <a:pt x="35" y="36"/>
                    </a:lnTo>
                    <a:lnTo>
                      <a:pt x="32" y="38"/>
                    </a:lnTo>
                    <a:lnTo>
                      <a:pt x="38" y="41"/>
                    </a:lnTo>
                    <a:lnTo>
                      <a:pt x="39" y="50"/>
                    </a:lnTo>
                    <a:lnTo>
                      <a:pt x="74" y="45"/>
                    </a:lnTo>
                    <a:lnTo>
                      <a:pt x="78" y="40"/>
                    </a:lnTo>
                    <a:lnTo>
                      <a:pt x="72" y="34"/>
                    </a:lnTo>
                    <a:lnTo>
                      <a:pt x="75" y="33"/>
                    </a:lnTo>
                    <a:lnTo>
                      <a:pt x="78" y="33"/>
                    </a:lnTo>
                    <a:lnTo>
                      <a:pt x="85" y="37"/>
                    </a:lnTo>
                    <a:lnTo>
                      <a:pt x="83" y="29"/>
                    </a:lnTo>
                    <a:lnTo>
                      <a:pt x="80" y="27"/>
                    </a:lnTo>
                    <a:lnTo>
                      <a:pt x="78" y="8"/>
                    </a:lnTo>
                    <a:lnTo>
                      <a:pt x="74" y="5"/>
                    </a:lnTo>
                    <a:lnTo>
                      <a:pt x="72" y="1"/>
                    </a:lnTo>
                    <a:lnTo>
                      <a:pt x="66" y="0"/>
                    </a:lnTo>
                    <a:lnTo>
                      <a:pt x="6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3" name="Freeform 985"/>
              <p:cNvSpPr/>
              <p:nvPr/>
            </p:nvSpPr>
            <p:spPr bwMode="auto">
              <a:xfrm>
                <a:off x="2038349" y="1773243"/>
                <a:ext cx="73025" cy="46038"/>
              </a:xfrm>
              <a:custGeom>
                <a:avLst/>
                <a:gdLst>
                  <a:gd name="T0" fmla="*/ 28575 w 46"/>
                  <a:gd name="T1" fmla="*/ 38100 h 29"/>
                  <a:gd name="T2" fmla="*/ 49213 w 46"/>
                  <a:gd name="T3" fmla="*/ 44450 h 29"/>
                  <a:gd name="T4" fmla="*/ 65088 w 46"/>
                  <a:gd name="T5" fmla="*/ 46038 h 29"/>
                  <a:gd name="T6" fmla="*/ 73025 w 46"/>
                  <a:gd name="T7" fmla="*/ 34925 h 29"/>
                  <a:gd name="T8" fmla="*/ 71438 w 46"/>
                  <a:gd name="T9" fmla="*/ 23813 h 29"/>
                  <a:gd name="T10" fmla="*/ 63500 w 46"/>
                  <a:gd name="T11" fmla="*/ 17463 h 29"/>
                  <a:gd name="T12" fmla="*/ 69850 w 46"/>
                  <a:gd name="T13" fmla="*/ 12700 h 29"/>
                  <a:gd name="T14" fmla="*/ 58738 w 46"/>
                  <a:gd name="T15" fmla="*/ 6350 h 29"/>
                  <a:gd name="T16" fmla="*/ 50800 w 46"/>
                  <a:gd name="T17" fmla="*/ 0 h 29"/>
                  <a:gd name="T18" fmla="*/ 39688 w 46"/>
                  <a:gd name="T19" fmla="*/ 0 h 29"/>
                  <a:gd name="T20" fmla="*/ 26988 w 46"/>
                  <a:gd name="T21" fmla="*/ 0 h 29"/>
                  <a:gd name="T22" fmla="*/ 19050 w 46"/>
                  <a:gd name="T23" fmla="*/ 6350 h 29"/>
                  <a:gd name="T24" fmla="*/ 4763 w 46"/>
                  <a:gd name="T25" fmla="*/ 12700 h 29"/>
                  <a:gd name="T26" fmla="*/ 0 w 46"/>
                  <a:gd name="T27" fmla="*/ 17463 h 29"/>
                  <a:gd name="T28" fmla="*/ 9525 w 46"/>
                  <a:gd name="T29" fmla="*/ 31750 h 29"/>
                  <a:gd name="T30" fmla="*/ 28575 w 46"/>
                  <a:gd name="T31" fmla="*/ 38100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 h="28">
                    <a:moveTo>
                      <a:pt x="18" y="24"/>
                    </a:moveTo>
                    <a:lnTo>
                      <a:pt x="31" y="28"/>
                    </a:lnTo>
                    <a:lnTo>
                      <a:pt x="41" y="29"/>
                    </a:lnTo>
                    <a:lnTo>
                      <a:pt x="46" y="22"/>
                    </a:lnTo>
                    <a:lnTo>
                      <a:pt x="45" y="15"/>
                    </a:lnTo>
                    <a:lnTo>
                      <a:pt x="40" y="11"/>
                    </a:lnTo>
                    <a:lnTo>
                      <a:pt x="44" y="8"/>
                    </a:lnTo>
                    <a:lnTo>
                      <a:pt x="37" y="4"/>
                    </a:lnTo>
                    <a:lnTo>
                      <a:pt x="32" y="0"/>
                    </a:lnTo>
                    <a:lnTo>
                      <a:pt x="25" y="0"/>
                    </a:lnTo>
                    <a:lnTo>
                      <a:pt x="17" y="0"/>
                    </a:lnTo>
                    <a:lnTo>
                      <a:pt x="12" y="4"/>
                    </a:lnTo>
                    <a:lnTo>
                      <a:pt x="3" y="8"/>
                    </a:lnTo>
                    <a:lnTo>
                      <a:pt x="0" y="11"/>
                    </a:lnTo>
                    <a:lnTo>
                      <a:pt x="6" y="20"/>
                    </a:lnTo>
                    <a:lnTo>
                      <a:pt x="1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4" name="Freeform 986"/>
              <p:cNvSpPr/>
              <p:nvPr/>
            </p:nvSpPr>
            <p:spPr bwMode="auto">
              <a:xfrm>
                <a:off x="2027237" y="1708155"/>
                <a:ext cx="427038" cy="123825"/>
              </a:xfrm>
              <a:custGeom>
                <a:avLst/>
                <a:gdLst>
                  <a:gd name="T0" fmla="*/ 214313 w 269"/>
                  <a:gd name="T1" fmla="*/ 109538 h 78"/>
                  <a:gd name="T2" fmla="*/ 258763 w 269"/>
                  <a:gd name="T3" fmla="*/ 119063 h 78"/>
                  <a:gd name="T4" fmla="*/ 284163 w 269"/>
                  <a:gd name="T5" fmla="*/ 104775 h 78"/>
                  <a:gd name="T6" fmla="*/ 298450 w 269"/>
                  <a:gd name="T7" fmla="*/ 115888 h 78"/>
                  <a:gd name="T8" fmla="*/ 330200 w 269"/>
                  <a:gd name="T9" fmla="*/ 100013 h 78"/>
                  <a:gd name="T10" fmla="*/ 346075 w 269"/>
                  <a:gd name="T11" fmla="*/ 117475 h 78"/>
                  <a:gd name="T12" fmla="*/ 382588 w 269"/>
                  <a:gd name="T13" fmla="*/ 115888 h 78"/>
                  <a:gd name="T14" fmla="*/ 407988 w 269"/>
                  <a:gd name="T15" fmla="*/ 109538 h 78"/>
                  <a:gd name="T16" fmla="*/ 407988 w 269"/>
                  <a:gd name="T17" fmla="*/ 95250 h 78"/>
                  <a:gd name="T18" fmla="*/ 427038 w 269"/>
                  <a:gd name="T19" fmla="*/ 100013 h 78"/>
                  <a:gd name="T20" fmla="*/ 407988 w 269"/>
                  <a:gd name="T21" fmla="*/ 87313 h 78"/>
                  <a:gd name="T22" fmla="*/ 423863 w 269"/>
                  <a:gd name="T23" fmla="*/ 77788 h 78"/>
                  <a:gd name="T24" fmla="*/ 412750 w 269"/>
                  <a:gd name="T25" fmla="*/ 60325 h 78"/>
                  <a:gd name="T26" fmla="*/ 392113 w 269"/>
                  <a:gd name="T27" fmla="*/ 57150 h 78"/>
                  <a:gd name="T28" fmla="*/ 352425 w 269"/>
                  <a:gd name="T29" fmla="*/ 53975 h 78"/>
                  <a:gd name="T30" fmla="*/ 330200 w 269"/>
                  <a:gd name="T31" fmla="*/ 50800 h 78"/>
                  <a:gd name="T32" fmla="*/ 288925 w 269"/>
                  <a:gd name="T33" fmla="*/ 66675 h 78"/>
                  <a:gd name="T34" fmla="*/ 268288 w 269"/>
                  <a:gd name="T35" fmla="*/ 73025 h 78"/>
                  <a:gd name="T36" fmla="*/ 246063 w 269"/>
                  <a:gd name="T37" fmla="*/ 71438 h 78"/>
                  <a:gd name="T38" fmla="*/ 230188 w 269"/>
                  <a:gd name="T39" fmla="*/ 63500 h 78"/>
                  <a:gd name="T40" fmla="*/ 214313 w 269"/>
                  <a:gd name="T41" fmla="*/ 68263 h 78"/>
                  <a:gd name="T42" fmla="*/ 195263 w 269"/>
                  <a:gd name="T43" fmla="*/ 60325 h 78"/>
                  <a:gd name="T44" fmla="*/ 190500 w 269"/>
                  <a:gd name="T45" fmla="*/ 71438 h 78"/>
                  <a:gd name="T46" fmla="*/ 176213 w 269"/>
                  <a:gd name="T47" fmla="*/ 52388 h 78"/>
                  <a:gd name="T48" fmla="*/ 142875 w 269"/>
                  <a:gd name="T49" fmla="*/ 57150 h 78"/>
                  <a:gd name="T50" fmla="*/ 147638 w 269"/>
                  <a:gd name="T51" fmla="*/ 44450 h 78"/>
                  <a:gd name="T52" fmla="*/ 150813 w 269"/>
                  <a:gd name="T53" fmla="*/ 38100 h 78"/>
                  <a:gd name="T54" fmla="*/ 187325 w 269"/>
                  <a:gd name="T55" fmla="*/ 41275 h 78"/>
                  <a:gd name="T56" fmla="*/ 165100 w 269"/>
                  <a:gd name="T57" fmla="*/ 31750 h 78"/>
                  <a:gd name="T58" fmla="*/ 141288 w 269"/>
                  <a:gd name="T59" fmla="*/ 28575 h 78"/>
                  <a:gd name="T60" fmla="*/ 141288 w 269"/>
                  <a:gd name="T61" fmla="*/ 22225 h 78"/>
                  <a:gd name="T62" fmla="*/ 155575 w 269"/>
                  <a:gd name="T63" fmla="*/ 15875 h 78"/>
                  <a:gd name="T64" fmla="*/ 127000 w 269"/>
                  <a:gd name="T65" fmla="*/ 20638 h 78"/>
                  <a:gd name="T66" fmla="*/ 87313 w 269"/>
                  <a:gd name="T67" fmla="*/ 26988 h 78"/>
                  <a:gd name="T68" fmla="*/ 84138 w 269"/>
                  <a:gd name="T69" fmla="*/ 4763 h 78"/>
                  <a:gd name="T70" fmla="*/ 65088 w 269"/>
                  <a:gd name="T71" fmla="*/ 6350 h 78"/>
                  <a:gd name="T72" fmla="*/ 11113 w 269"/>
                  <a:gd name="T73" fmla="*/ 0 h 78"/>
                  <a:gd name="T74" fmla="*/ 20638 w 269"/>
                  <a:gd name="T75" fmla="*/ 19050 h 78"/>
                  <a:gd name="T76" fmla="*/ 39688 w 269"/>
                  <a:gd name="T77" fmla="*/ 26988 h 78"/>
                  <a:gd name="T78" fmla="*/ 68263 w 269"/>
                  <a:gd name="T79" fmla="*/ 36513 h 78"/>
                  <a:gd name="T80" fmla="*/ 96838 w 269"/>
                  <a:gd name="T81" fmla="*/ 36513 h 78"/>
                  <a:gd name="T82" fmla="*/ 120650 w 269"/>
                  <a:gd name="T83" fmla="*/ 60325 h 78"/>
                  <a:gd name="T84" fmla="*/ 127000 w 269"/>
                  <a:gd name="T85" fmla="*/ 79375 h 78"/>
                  <a:gd name="T86" fmla="*/ 117475 w 269"/>
                  <a:gd name="T87" fmla="*/ 87313 h 78"/>
                  <a:gd name="T88" fmla="*/ 131763 w 269"/>
                  <a:gd name="T89" fmla="*/ 111125 h 78"/>
                  <a:gd name="T90" fmla="*/ 176213 w 269"/>
                  <a:gd name="T91" fmla="*/ 115888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9" h="78">
                    <a:moveTo>
                      <a:pt x="127" y="65"/>
                    </a:moveTo>
                    <a:lnTo>
                      <a:pt x="135" y="69"/>
                    </a:lnTo>
                    <a:lnTo>
                      <a:pt x="131" y="75"/>
                    </a:lnTo>
                    <a:lnTo>
                      <a:pt x="163" y="75"/>
                    </a:lnTo>
                    <a:lnTo>
                      <a:pt x="178" y="73"/>
                    </a:lnTo>
                    <a:lnTo>
                      <a:pt x="179" y="66"/>
                    </a:lnTo>
                    <a:lnTo>
                      <a:pt x="186" y="68"/>
                    </a:lnTo>
                    <a:lnTo>
                      <a:pt x="188" y="73"/>
                    </a:lnTo>
                    <a:lnTo>
                      <a:pt x="202" y="75"/>
                    </a:lnTo>
                    <a:lnTo>
                      <a:pt x="208" y="63"/>
                    </a:lnTo>
                    <a:lnTo>
                      <a:pt x="215" y="63"/>
                    </a:lnTo>
                    <a:lnTo>
                      <a:pt x="218" y="74"/>
                    </a:lnTo>
                    <a:lnTo>
                      <a:pt x="234" y="78"/>
                    </a:lnTo>
                    <a:lnTo>
                      <a:pt x="241" y="73"/>
                    </a:lnTo>
                    <a:lnTo>
                      <a:pt x="252" y="74"/>
                    </a:lnTo>
                    <a:lnTo>
                      <a:pt x="257" y="69"/>
                    </a:lnTo>
                    <a:lnTo>
                      <a:pt x="252" y="63"/>
                    </a:lnTo>
                    <a:lnTo>
                      <a:pt x="257" y="60"/>
                    </a:lnTo>
                    <a:lnTo>
                      <a:pt x="261" y="64"/>
                    </a:lnTo>
                    <a:lnTo>
                      <a:pt x="269" y="63"/>
                    </a:lnTo>
                    <a:lnTo>
                      <a:pt x="267" y="56"/>
                    </a:lnTo>
                    <a:lnTo>
                      <a:pt x="257" y="55"/>
                    </a:lnTo>
                    <a:lnTo>
                      <a:pt x="257" y="52"/>
                    </a:lnTo>
                    <a:lnTo>
                      <a:pt x="267" y="49"/>
                    </a:lnTo>
                    <a:lnTo>
                      <a:pt x="266" y="43"/>
                    </a:lnTo>
                    <a:lnTo>
                      <a:pt x="260" y="38"/>
                    </a:lnTo>
                    <a:lnTo>
                      <a:pt x="248" y="40"/>
                    </a:lnTo>
                    <a:lnTo>
                      <a:pt x="247" y="36"/>
                    </a:lnTo>
                    <a:lnTo>
                      <a:pt x="236" y="33"/>
                    </a:lnTo>
                    <a:lnTo>
                      <a:pt x="222" y="34"/>
                    </a:lnTo>
                    <a:lnTo>
                      <a:pt x="213" y="34"/>
                    </a:lnTo>
                    <a:lnTo>
                      <a:pt x="208" y="32"/>
                    </a:lnTo>
                    <a:lnTo>
                      <a:pt x="188" y="41"/>
                    </a:lnTo>
                    <a:lnTo>
                      <a:pt x="182" y="42"/>
                    </a:lnTo>
                    <a:lnTo>
                      <a:pt x="165" y="42"/>
                    </a:lnTo>
                    <a:lnTo>
                      <a:pt x="169" y="46"/>
                    </a:lnTo>
                    <a:lnTo>
                      <a:pt x="164" y="47"/>
                    </a:lnTo>
                    <a:lnTo>
                      <a:pt x="155" y="45"/>
                    </a:lnTo>
                    <a:lnTo>
                      <a:pt x="153" y="41"/>
                    </a:lnTo>
                    <a:lnTo>
                      <a:pt x="145" y="40"/>
                    </a:lnTo>
                    <a:lnTo>
                      <a:pt x="148" y="43"/>
                    </a:lnTo>
                    <a:lnTo>
                      <a:pt x="135" y="43"/>
                    </a:lnTo>
                    <a:lnTo>
                      <a:pt x="131" y="38"/>
                    </a:lnTo>
                    <a:lnTo>
                      <a:pt x="123" y="38"/>
                    </a:lnTo>
                    <a:lnTo>
                      <a:pt x="125" y="46"/>
                    </a:lnTo>
                    <a:lnTo>
                      <a:pt x="120" y="45"/>
                    </a:lnTo>
                    <a:lnTo>
                      <a:pt x="113" y="40"/>
                    </a:lnTo>
                    <a:lnTo>
                      <a:pt x="111" y="33"/>
                    </a:lnTo>
                    <a:lnTo>
                      <a:pt x="103" y="32"/>
                    </a:lnTo>
                    <a:lnTo>
                      <a:pt x="90" y="36"/>
                    </a:lnTo>
                    <a:lnTo>
                      <a:pt x="86" y="33"/>
                    </a:lnTo>
                    <a:lnTo>
                      <a:pt x="93" y="28"/>
                    </a:lnTo>
                    <a:lnTo>
                      <a:pt x="83" y="24"/>
                    </a:lnTo>
                    <a:lnTo>
                      <a:pt x="95" y="24"/>
                    </a:lnTo>
                    <a:lnTo>
                      <a:pt x="106" y="26"/>
                    </a:lnTo>
                    <a:lnTo>
                      <a:pt x="118" y="26"/>
                    </a:lnTo>
                    <a:lnTo>
                      <a:pt x="120" y="22"/>
                    </a:lnTo>
                    <a:lnTo>
                      <a:pt x="104" y="20"/>
                    </a:lnTo>
                    <a:lnTo>
                      <a:pt x="98" y="18"/>
                    </a:lnTo>
                    <a:lnTo>
                      <a:pt x="89" y="18"/>
                    </a:lnTo>
                    <a:lnTo>
                      <a:pt x="84" y="15"/>
                    </a:lnTo>
                    <a:lnTo>
                      <a:pt x="89" y="14"/>
                    </a:lnTo>
                    <a:lnTo>
                      <a:pt x="99" y="14"/>
                    </a:lnTo>
                    <a:lnTo>
                      <a:pt x="98" y="10"/>
                    </a:lnTo>
                    <a:lnTo>
                      <a:pt x="89" y="10"/>
                    </a:lnTo>
                    <a:lnTo>
                      <a:pt x="80" y="13"/>
                    </a:lnTo>
                    <a:lnTo>
                      <a:pt x="67" y="10"/>
                    </a:lnTo>
                    <a:lnTo>
                      <a:pt x="55" y="17"/>
                    </a:lnTo>
                    <a:lnTo>
                      <a:pt x="51" y="18"/>
                    </a:lnTo>
                    <a:lnTo>
                      <a:pt x="53" y="3"/>
                    </a:lnTo>
                    <a:lnTo>
                      <a:pt x="46" y="3"/>
                    </a:lnTo>
                    <a:lnTo>
                      <a:pt x="41" y="4"/>
                    </a:lnTo>
                    <a:lnTo>
                      <a:pt x="21" y="0"/>
                    </a:lnTo>
                    <a:lnTo>
                      <a:pt x="7" y="0"/>
                    </a:lnTo>
                    <a:lnTo>
                      <a:pt x="0" y="6"/>
                    </a:lnTo>
                    <a:lnTo>
                      <a:pt x="13" y="12"/>
                    </a:lnTo>
                    <a:lnTo>
                      <a:pt x="16" y="15"/>
                    </a:lnTo>
                    <a:lnTo>
                      <a:pt x="25" y="17"/>
                    </a:lnTo>
                    <a:lnTo>
                      <a:pt x="29" y="22"/>
                    </a:lnTo>
                    <a:lnTo>
                      <a:pt x="43" y="23"/>
                    </a:lnTo>
                    <a:lnTo>
                      <a:pt x="50" y="23"/>
                    </a:lnTo>
                    <a:lnTo>
                      <a:pt x="61" y="23"/>
                    </a:lnTo>
                    <a:lnTo>
                      <a:pt x="67" y="33"/>
                    </a:lnTo>
                    <a:lnTo>
                      <a:pt x="76" y="38"/>
                    </a:lnTo>
                    <a:lnTo>
                      <a:pt x="71" y="45"/>
                    </a:lnTo>
                    <a:lnTo>
                      <a:pt x="80" y="50"/>
                    </a:lnTo>
                    <a:lnTo>
                      <a:pt x="80" y="55"/>
                    </a:lnTo>
                    <a:lnTo>
                      <a:pt x="74" y="55"/>
                    </a:lnTo>
                    <a:lnTo>
                      <a:pt x="76" y="66"/>
                    </a:lnTo>
                    <a:lnTo>
                      <a:pt x="83" y="70"/>
                    </a:lnTo>
                    <a:lnTo>
                      <a:pt x="95" y="66"/>
                    </a:lnTo>
                    <a:lnTo>
                      <a:pt x="111" y="73"/>
                    </a:lnTo>
                    <a:lnTo>
                      <a:pt x="12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5" name="Freeform 987"/>
              <p:cNvSpPr/>
              <p:nvPr/>
            </p:nvSpPr>
            <p:spPr bwMode="auto">
              <a:xfrm>
                <a:off x="1997075" y="1614493"/>
                <a:ext cx="84138" cy="57150"/>
              </a:xfrm>
              <a:custGeom>
                <a:avLst/>
                <a:gdLst>
                  <a:gd name="T0" fmla="*/ 1588 w 53"/>
                  <a:gd name="T1" fmla="*/ 14288 h 36"/>
                  <a:gd name="T2" fmla="*/ 9525 w 53"/>
                  <a:gd name="T3" fmla="*/ 33338 h 36"/>
                  <a:gd name="T4" fmla="*/ 23813 w 53"/>
                  <a:gd name="T5" fmla="*/ 33338 h 36"/>
                  <a:gd name="T6" fmla="*/ 31750 w 53"/>
                  <a:gd name="T7" fmla="*/ 36513 h 36"/>
                  <a:gd name="T8" fmla="*/ 25400 w 53"/>
                  <a:gd name="T9" fmla="*/ 41275 h 36"/>
                  <a:gd name="T10" fmla="*/ 9525 w 53"/>
                  <a:gd name="T11" fmla="*/ 41275 h 36"/>
                  <a:gd name="T12" fmla="*/ 9525 w 53"/>
                  <a:gd name="T13" fmla="*/ 42863 h 36"/>
                  <a:gd name="T14" fmla="*/ 25400 w 53"/>
                  <a:gd name="T15" fmla="*/ 50800 h 36"/>
                  <a:gd name="T16" fmla="*/ 28575 w 53"/>
                  <a:gd name="T17" fmla="*/ 55563 h 36"/>
                  <a:gd name="T18" fmla="*/ 36513 w 53"/>
                  <a:gd name="T19" fmla="*/ 57150 h 36"/>
                  <a:gd name="T20" fmla="*/ 41275 w 53"/>
                  <a:gd name="T21" fmla="*/ 53975 h 36"/>
                  <a:gd name="T22" fmla="*/ 63500 w 53"/>
                  <a:gd name="T23" fmla="*/ 49213 h 36"/>
                  <a:gd name="T24" fmla="*/ 76200 w 53"/>
                  <a:gd name="T25" fmla="*/ 47625 h 36"/>
                  <a:gd name="T26" fmla="*/ 84138 w 53"/>
                  <a:gd name="T27" fmla="*/ 41275 h 36"/>
                  <a:gd name="T28" fmla="*/ 73025 w 53"/>
                  <a:gd name="T29" fmla="*/ 34925 h 36"/>
                  <a:gd name="T30" fmla="*/ 73025 w 53"/>
                  <a:gd name="T31" fmla="*/ 30163 h 36"/>
                  <a:gd name="T32" fmla="*/ 84138 w 53"/>
                  <a:gd name="T33" fmla="*/ 30163 h 36"/>
                  <a:gd name="T34" fmla="*/ 84138 w 53"/>
                  <a:gd name="T35" fmla="*/ 26988 h 36"/>
                  <a:gd name="T36" fmla="*/ 76200 w 53"/>
                  <a:gd name="T37" fmla="*/ 20638 h 36"/>
                  <a:gd name="T38" fmla="*/ 41275 w 53"/>
                  <a:gd name="T39" fmla="*/ 11113 h 36"/>
                  <a:gd name="T40" fmla="*/ 36513 w 53"/>
                  <a:gd name="T41" fmla="*/ 3175 h 36"/>
                  <a:gd name="T42" fmla="*/ 7938 w 53"/>
                  <a:gd name="T43" fmla="*/ 0 h 36"/>
                  <a:gd name="T44" fmla="*/ 0 w 53"/>
                  <a:gd name="T45" fmla="*/ 4763 h 36"/>
                  <a:gd name="T46" fmla="*/ 3175 w 53"/>
                  <a:gd name="T47" fmla="*/ 11113 h 36"/>
                  <a:gd name="T48" fmla="*/ 1588 w 53"/>
                  <a:gd name="T49" fmla="*/ 14288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 h="36">
                    <a:moveTo>
                      <a:pt x="1" y="9"/>
                    </a:moveTo>
                    <a:lnTo>
                      <a:pt x="6" y="21"/>
                    </a:lnTo>
                    <a:lnTo>
                      <a:pt x="15" y="21"/>
                    </a:lnTo>
                    <a:lnTo>
                      <a:pt x="20" y="23"/>
                    </a:lnTo>
                    <a:lnTo>
                      <a:pt x="16" y="26"/>
                    </a:lnTo>
                    <a:lnTo>
                      <a:pt x="6" y="26"/>
                    </a:lnTo>
                    <a:lnTo>
                      <a:pt x="6" y="27"/>
                    </a:lnTo>
                    <a:lnTo>
                      <a:pt x="16" y="32"/>
                    </a:lnTo>
                    <a:lnTo>
                      <a:pt x="18" y="35"/>
                    </a:lnTo>
                    <a:lnTo>
                      <a:pt x="23" y="36"/>
                    </a:lnTo>
                    <a:lnTo>
                      <a:pt x="26" y="34"/>
                    </a:lnTo>
                    <a:lnTo>
                      <a:pt x="40" y="31"/>
                    </a:lnTo>
                    <a:lnTo>
                      <a:pt x="48" y="30"/>
                    </a:lnTo>
                    <a:lnTo>
                      <a:pt x="53" y="26"/>
                    </a:lnTo>
                    <a:lnTo>
                      <a:pt x="46" y="22"/>
                    </a:lnTo>
                    <a:lnTo>
                      <a:pt x="46" y="19"/>
                    </a:lnTo>
                    <a:lnTo>
                      <a:pt x="53" y="19"/>
                    </a:lnTo>
                    <a:lnTo>
                      <a:pt x="53" y="17"/>
                    </a:lnTo>
                    <a:lnTo>
                      <a:pt x="48" y="13"/>
                    </a:lnTo>
                    <a:lnTo>
                      <a:pt x="26" y="7"/>
                    </a:lnTo>
                    <a:lnTo>
                      <a:pt x="23" y="2"/>
                    </a:lnTo>
                    <a:lnTo>
                      <a:pt x="5" y="0"/>
                    </a:lnTo>
                    <a:lnTo>
                      <a:pt x="0" y="3"/>
                    </a:lnTo>
                    <a:lnTo>
                      <a:pt x="2" y="7"/>
                    </a:ln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6" name="Freeform 988"/>
              <p:cNvSpPr/>
              <p:nvPr/>
            </p:nvSpPr>
            <p:spPr bwMode="auto">
              <a:xfrm>
                <a:off x="2058987" y="1673230"/>
                <a:ext cx="69850" cy="12700"/>
              </a:xfrm>
              <a:custGeom>
                <a:avLst/>
                <a:gdLst>
                  <a:gd name="T0" fmla="*/ 0 w 44"/>
                  <a:gd name="T1" fmla="*/ 4763 h 8"/>
                  <a:gd name="T2" fmla="*/ 1588 w 44"/>
                  <a:gd name="T3" fmla="*/ 11113 h 8"/>
                  <a:gd name="T4" fmla="*/ 11113 w 44"/>
                  <a:gd name="T5" fmla="*/ 11113 h 8"/>
                  <a:gd name="T6" fmla="*/ 52388 w 44"/>
                  <a:gd name="T7" fmla="*/ 12700 h 8"/>
                  <a:gd name="T8" fmla="*/ 69850 w 44"/>
                  <a:gd name="T9" fmla="*/ 3175 h 8"/>
                  <a:gd name="T10" fmla="*/ 55563 w 44"/>
                  <a:gd name="T11" fmla="*/ 0 h 8"/>
                  <a:gd name="T12" fmla="*/ 38100 w 44"/>
                  <a:gd name="T13" fmla="*/ 3175 h 8"/>
                  <a:gd name="T14" fmla="*/ 12700 w 44"/>
                  <a:gd name="T15" fmla="*/ 0 h 8"/>
                  <a:gd name="T16" fmla="*/ 0 w 44"/>
                  <a:gd name="T17" fmla="*/ 476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8">
                    <a:moveTo>
                      <a:pt x="0" y="3"/>
                    </a:moveTo>
                    <a:lnTo>
                      <a:pt x="1" y="7"/>
                    </a:lnTo>
                    <a:lnTo>
                      <a:pt x="7" y="7"/>
                    </a:lnTo>
                    <a:lnTo>
                      <a:pt x="33" y="8"/>
                    </a:lnTo>
                    <a:lnTo>
                      <a:pt x="44" y="2"/>
                    </a:lnTo>
                    <a:lnTo>
                      <a:pt x="35" y="0"/>
                    </a:lnTo>
                    <a:lnTo>
                      <a:pt x="24" y="2"/>
                    </a:lnTo>
                    <a:lnTo>
                      <a:pt x="8"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7" name="Freeform 989"/>
              <p:cNvSpPr/>
              <p:nvPr/>
            </p:nvSpPr>
            <p:spPr bwMode="auto">
              <a:xfrm>
                <a:off x="2084386" y="1647830"/>
                <a:ext cx="7938" cy="6350"/>
              </a:xfrm>
              <a:custGeom>
                <a:avLst/>
                <a:gdLst>
                  <a:gd name="T0" fmla="*/ 7938 w 5"/>
                  <a:gd name="T1" fmla="*/ 0 h 4"/>
                  <a:gd name="T2" fmla="*/ 0 w 5"/>
                  <a:gd name="T3" fmla="*/ 0 h 4"/>
                  <a:gd name="T4" fmla="*/ 1588 w 5"/>
                  <a:gd name="T5" fmla="*/ 6350 h 4"/>
                  <a:gd name="T6" fmla="*/ 7938 w 5"/>
                  <a:gd name="T7" fmla="*/ 6350 h 4"/>
                  <a:gd name="T8" fmla="*/ 7938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0"/>
                    </a:moveTo>
                    <a:lnTo>
                      <a:pt x="0" y="0"/>
                    </a:lnTo>
                    <a:lnTo>
                      <a:pt x="1" y="4"/>
                    </a:lnTo>
                    <a:lnTo>
                      <a:pt x="5" y="4"/>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8" name="Freeform 990"/>
              <p:cNvSpPr/>
              <p:nvPr/>
            </p:nvSpPr>
            <p:spPr bwMode="auto">
              <a:xfrm>
                <a:off x="2020887" y="1766893"/>
                <a:ext cx="26988" cy="9525"/>
              </a:xfrm>
              <a:custGeom>
                <a:avLst/>
                <a:gdLst>
                  <a:gd name="T0" fmla="*/ 26988 w 17"/>
                  <a:gd name="T1" fmla="*/ 0 h 6"/>
                  <a:gd name="T2" fmla="*/ 14288 w 17"/>
                  <a:gd name="T3" fmla="*/ 0 h 6"/>
                  <a:gd name="T4" fmla="*/ 1588 w 17"/>
                  <a:gd name="T5" fmla="*/ 6350 h 6"/>
                  <a:gd name="T6" fmla="*/ 0 w 17"/>
                  <a:gd name="T7" fmla="*/ 9525 h 6"/>
                  <a:gd name="T8" fmla="*/ 14288 w 17"/>
                  <a:gd name="T9" fmla="*/ 6350 h 6"/>
                  <a:gd name="T10" fmla="*/ 15875 w 17"/>
                  <a:gd name="T11" fmla="*/ 7938 h 6"/>
                  <a:gd name="T12" fmla="*/ 23813 w 17"/>
                  <a:gd name="T13" fmla="*/ 6350 h 6"/>
                  <a:gd name="T14" fmla="*/ 26988 w 1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6">
                    <a:moveTo>
                      <a:pt x="17" y="0"/>
                    </a:moveTo>
                    <a:lnTo>
                      <a:pt x="9" y="0"/>
                    </a:lnTo>
                    <a:lnTo>
                      <a:pt x="1" y="4"/>
                    </a:lnTo>
                    <a:lnTo>
                      <a:pt x="0" y="6"/>
                    </a:lnTo>
                    <a:lnTo>
                      <a:pt x="9" y="4"/>
                    </a:lnTo>
                    <a:lnTo>
                      <a:pt x="10" y="5"/>
                    </a:lnTo>
                    <a:lnTo>
                      <a:pt x="15" y="4"/>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79" name="Freeform 991"/>
              <p:cNvSpPr/>
              <p:nvPr/>
            </p:nvSpPr>
            <p:spPr bwMode="auto">
              <a:xfrm>
                <a:off x="2079625" y="1758955"/>
                <a:ext cx="12700" cy="7938"/>
              </a:xfrm>
              <a:custGeom>
                <a:avLst/>
                <a:gdLst>
                  <a:gd name="T0" fmla="*/ 12700 w 8"/>
                  <a:gd name="T1" fmla="*/ 6350 h 5"/>
                  <a:gd name="T2" fmla="*/ 7938 w 8"/>
                  <a:gd name="T3" fmla="*/ 0 h 5"/>
                  <a:gd name="T4" fmla="*/ 0 w 8"/>
                  <a:gd name="T5" fmla="*/ 0 h 5"/>
                  <a:gd name="T6" fmla="*/ 6350 w 8"/>
                  <a:gd name="T7" fmla="*/ 7938 h 5"/>
                  <a:gd name="T8" fmla="*/ 9525 w 8"/>
                  <a:gd name="T9" fmla="*/ 7938 h 5"/>
                  <a:gd name="T10" fmla="*/ 12700 w 8"/>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8" y="4"/>
                    </a:moveTo>
                    <a:lnTo>
                      <a:pt x="5" y="0"/>
                    </a:lnTo>
                    <a:lnTo>
                      <a:pt x="0" y="0"/>
                    </a:lnTo>
                    <a:lnTo>
                      <a:pt x="4" y="5"/>
                    </a:lnTo>
                    <a:lnTo>
                      <a:pt x="6" y="5"/>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0" name="Freeform 992"/>
              <p:cNvSpPr/>
              <p:nvPr/>
            </p:nvSpPr>
            <p:spPr bwMode="auto">
              <a:xfrm>
                <a:off x="2066925" y="1749430"/>
                <a:ext cx="11113" cy="3175"/>
              </a:xfrm>
              <a:custGeom>
                <a:avLst/>
                <a:gdLst>
                  <a:gd name="T0" fmla="*/ 4763 w 7"/>
                  <a:gd name="T1" fmla="*/ 0 h 2"/>
                  <a:gd name="T2" fmla="*/ 0 w 7"/>
                  <a:gd name="T3" fmla="*/ 1588 h 2"/>
                  <a:gd name="T4" fmla="*/ 3175 w 7"/>
                  <a:gd name="T5" fmla="*/ 3175 h 2"/>
                  <a:gd name="T6" fmla="*/ 11113 w 7"/>
                  <a:gd name="T7" fmla="*/ 3175 h 2"/>
                  <a:gd name="T8" fmla="*/ 4763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3" y="0"/>
                    </a:moveTo>
                    <a:lnTo>
                      <a:pt x="0" y="1"/>
                    </a:lnTo>
                    <a:lnTo>
                      <a:pt x="2" y="2"/>
                    </a:lnTo>
                    <a:lnTo>
                      <a:pt x="7" y="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1" name="Freeform 993"/>
              <p:cNvSpPr/>
              <p:nvPr/>
            </p:nvSpPr>
            <p:spPr bwMode="auto">
              <a:xfrm>
                <a:off x="1949450" y="1720855"/>
                <a:ext cx="11113" cy="3175"/>
              </a:xfrm>
              <a:custGeom>
                <a:avLst/>
                <a:gdLst>
                  <a:gd name="T0" fmla="*/ 3175 w 7"/>
                  <a:gd name="T1" fmla="*/ 0 h 2"/>
                  <a:gd name="T2" fmla="*/ 0 w 7"/>
                  <a:gd name="T3" fmla="*/ 1588 h 2"/>
                  <a:gd name="T4" fmla="*/ 11113 w 7"/>
                  <a:gd name="T5" fmla="*/ 3175 h 2"/>
                  <a:gd name="T6" fmla="*/ 11113 w 7"/>
                  <a:gd name="T7" fmla="*/ 0 h 2"/>
                  <a:gd name="T8" fmla="*/ 3175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0"/>
                    </a:moveTo>
                    <a:lnTo>
                      <a:pt x="0" y="1"/>
                    </a:lnTo>
                    <a:lnTo>
                      <a:pt x="7" y="2"/>
                    </a:lnTo>
                    <a:lnTo>
                      <a:pt x="7"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2" name="Freeform 994"/>
              <p:cNvSpPr/>
              <p:nvPr/>
            </p:nvSpPr>
            <p:spPr bwMode="auto">
              <a:xfrm>
                <a:off x="1911350" y="1722443"/>
                <a:ext cx="23813" cy="7938"/>
              </a:xfrm>
              <a:custGeom>
                <a:avLst/>
                <a:gdLst>
                  <a:gd name="T0" fmla="*/ 4763 w 15"/>
                  <a:gd name="T1" fmla="*/ 7938 h 5"/>
                  <a:gd name="T2" fmla="*/ 7938 w 15"/>
                  <a:gd name="T3" fmla="*/ 7938 h 5"/>
                  <a:gd name="T4" fmla="*/ 12700 w 15"/>
                  <a:gd name="T5" fmla="*/ 4763 h 5"/>
                  <a:gd name="T6" fmla="*/ 23813 w 15"/>
                  <a:gd name="T7" fmla="*/ 1588 h 5"/>
                  <a:gd name="T8" fmla="*/ 20638 w 15"/>
                  <a:gd name="T9" fmla="*/ 0 h 5"/>
                  <a:gd name="T10" fmla="*/ 4763 w 15"/>
                  <a:gd name="T11" fmla="*/ 1588 h 5"/>
                  <a:gd name="T12" fmla="*/ 0 w 15"/>
                  <a:gd name="T13" fmla="*/ 6350 h 5"/>
                  <a:gd name="T14" fmla="*/ 4763 w 15"/>
                  <a:gd name="T15" fmla="*/ 7938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5">
                    <a:moveTo>
                      <a:pt x="3" y="5"/>
                    </a:moveTo>
                    <a:lnTo>
                      <a:pt x="5" y="5"/>
                    </a:lnTo>
                    <a:lnTo>
                      <a:pt x="8" y="3"/>
                    </a:lnTo>
                    <a:lnTo>
                      <a:pt x="15" y="1"/>
                    </a:lnTo>
                    <a:lnTo>
                      <a:pt x="13" y="0"/>
                    </a:lnTo>
                    <a:lnTo>
                      <a:pt x="3" y="1"/>
                    </a:lnTo>
                    <a:lnTo>
                      <a:pt x="0" y="4"/>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3" name="Freeform 995"/>
              <p:cNvSpPr/>
              <p:nvPr/>
            </p:nvSpPr>
            <p:spPr bwMode="auto">
              <a:xfrm>
                <a:off x="1844675" y="1728793"/>
                <a:ext cx="30163" cy="11113"/>
              </a:xfrm>
              <a:custGeom>
                <a:avLst/>
                <a:gdLst>
                  <a:gd name="T0" fmla="*/ 0 w 19"/>
                  <a:gd name="T1" fmla="*/ 0 h 7"/>
                  <a:gd name="T2" fmla="*/ 0 w 19"/>
                  <a:gd name="T3" fmla="*/ 7938 h 7"/>
                  <a:gd name="T4" fmla="*/ 6350 w 19"/>
                  <a:gd name="T5" fmla="*/ 11113 h 7"/>
                  <a:gd name="T6" fmla="*/ 28575 w 19"/>
                  <a:gd name="T7" fmla="*/ 9525 h 7"/>
                  <a:gd name="T8" fmla="*/ 30163 w 19"/>
                  <a:gd name="T9" fmla="*/ 7938 h 7"/>
                  <a:gd name="T10" fmla="*/ 7938 w 19"/>
                  <a:gd name="T11" fmla="*/ 0 h 7"/>
                  <a:gd name="T12" fmla="*/ 0 w 19"/>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7">
                    <a:moveTo>
                      <a:pt x="0" y="0"/>
                    </a:moveTo>
                    <a:lnTo>
                      <a:pt x="0" y="5"/>
                    </a:lnTo>
                    <a:lnTo>
                      <a:pt x="4" y="7"/>
                    </a:lnTo>
                    <a:lnTo>
                      <a:pt x="18" y="6"/>
                    </a:lnTo>
                    <a:lnTo>
                      <a:pt x="19" y="5"/>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4" name="Freeform 996"/>
              <p:cNvSpPr/>
              <p:nvPr/>
            </p:nvSpPr>
            <p:spPr bwMode="auto">
              <a:xfrm>
                <a:off x="2185987" y="1717679"/>
                <a:ext cx="17463" cy="14288"/>
              </a:xfrm>
              <a:custGeom>
                <a:avLst/>
                <a:gdLst>
                  <a:gd name="T0" fmla="*/ 0 w 11"/>
                  <a:gd name="T1" fmla="*/ 3175 h 9"/>
                  <a:gd name="T2" fmla="*/ 3175 w 11"/>
                  <a:gd name="T3" fmla="*/ 14288 h 9"/>
                  <a:gd name="T4" fmla="*/ 9525 w 11"/>
                  <a:gd name="T5" fmla="*/ 14288 h 9"/>
                  <a:gd name="T6" fmla="*/ 17463 w 11"/>
                  <a:gd name="T7" fmla="*/ 12700 h 9"/>
                  <a:gd name="T8" fmla="*/ 12700 w 11"/>
                  <a:gd name="T9" fmla="*/ 0 h 9"/>
                  <a:gd name="T10" fmla="*/ 4763 w 11"/>
                  <a:gd name="T11" fmla="*/ 0 h 9"/>
                  <a:gd name="T12" fmla="*/ 0 w 11"/>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9">
                    <a:moveTo>
                      <a:pt x="0" y="2"/>
                    </a:moveTo>
                    <a:lnTo>
                      <a:pt x="2" y="9"/>
                    </a:lnTo>
                    <a:lnTo>
                      <a:pt x="6" y="9"/>
                    </a:lnTo>
                    <a:lnTo>
                      <a:pt x="11" y="8"/>
                    </a:lnTo>
                    <a:lnTo>
                      <a:pt x="8" y="0"/>
                    </a:lnTo>
                    <a:lnTo>
                      <a:pt x="3"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5" name="Freeform 997"/>
              <p:cNvSpPr/>
              <p:nvPr/>
            </p:nvSpPr>
            <p:spPr bwMode="auto">
              <a:xfrm>
                <a:off x="2151062" y="1320804"/>
                <a:ext cx="755649" cy="428625"/>
              </a:xfrm>
              <a:custGeom>
                <a:avLst/>
                <a:gdLst>
                  <a:gd name="T0" fmla="*/ 90488 w 476"/>
                  <a:gd name="T1" fmla="*/ 125413 h 270"/>
                  <a:gd name="T2" fmla="*/ 53975 w 476"/>
                  <a:gd name="T3" fmla="*/ 160338 h 270"/>
                  <a:gd name="T4" fmla="*/ 128588 w 476"/>
                  <a:gd name="T5" fmla="*/ 166688 h 270"/>
                  <a:gd name="T6" fmla="*/ 134938 w 476"/>
                  <a:gd name="T7" fmla="*/ 176213 h 270"/>
                  <a:gd name="T8" fmla="*/ 141288 w 476"/>
                  <a:gd name="T9" fmla="*/ 188913 h 270"/>
                  <a:gd name="T10" fmla="*/ 215900 w 476"/>
                  <a:gd name="T11" fmla="*/ 180975 h 270"/>
                  <a:gd name="T12" fmla="*/ 303213 w 476"/>
                  <a:gd name="T13" fmla="*/ 168275 h 270"/>
                  <a:gd name="T14" fmla="*/ 322263 w 476"/>
                  <a:gd name="T15" fmla="*/ 153988 h 270"/>
                  <a:gd name="T16" fmla="*/ 284163 w 476"/>
                  <a:gd name="T17" fmla="*/ 187325 h 270"/>
                  <a:gd name="T18" fmla="*/ 215900 w 476"/>
                  <a:gd name="T19" fmla="*/ 204788 h 270"/>
                  <a:gd name="T20" fmla="*/ 292100 w 476"/>
                  <a:gd name="T21" fmla="*/ 249238 h 270"/>
                  <a:gd name="T22" fmla="*/ 133350 w 476"/>
                  <a:gd name="T23" fmla="*/ 219075 h 270"/>
                  <a:gd name="T24" fmla="*/ 203200 w 476"/>
                  <a:gd name="T25" fmla="*/ 279400 h 270"/>
                  <a:gd name="T26" fmla="*/ 258763 w 476"/>
                  <a:gd name="T27" fmla="*/ 296863 h 270"/>
                  <a:gd name="T28" fmla="*/ 134938 w 476"/>
                  <a:gd name="T29" fmla="*/ 296863 h 270"/>
                  <a:gd name="T30" fmla="*/ 142875 w 476"/>
                  <a:gd name="T31" fmla="*/ 333375 h 270"/>
                  <a:gd name="T32" fmla="*/ 173038 w 476"/>
                  <a:gd name="T33" fmla="*/ 341313 h 270"/>
                  <a:gd name="T34" fmla="*/ 239713 w 476"/>
                  <a:gd name="T35" fmla="*/ 342900 h 270"/>
                  <a:gd name="T36" fmla="*/ 115888 w 476"/>
                  <a:gd name="T37" fmla="*/ 344488 h 270"/>
                  <a:gd name="T38" fmla="*/ 96838 w 476"/>
                  <a:gd name="T39" fmla="*/ 385763 h 270"/>
                  <a:gd name="T40" fmla="*/ 79375 w 476"/>
                  <a:gd name="T41" fmla="*/ 407988 h 270"/>
                  <a:gd name="T42" fmla="*/ 114300 w 476"/>
                  <a:gd name="T43" fmla="*/ 415925 h 270"/>
                  <a:gd name="T44" fmla="*/ 158750 w 476"/>
                  <a:gd name="T45" fmla="*/ 411163 h 270"/>
                  <a:gd name="T46" fmla="*/ 206375 w 476"/>
                  <a:gd name="T47" fmla="*/ 415925 h 270"/>
                  <a:gd name="T48" fmla="*/ 238125 w 476"/>
                  <a:gd name="T49" fmla="*/ 407988 h 270"/>
                  <a:gd name="T50" fmla="*/ 314325 w 476"/>
                  <a:gd name="T51" fmla="*/ 417513 h 270"/>
                  <a:gd name="T52" fmla="*/ 306388 w 476"/>
                  <a:gd name="T53" fmla="*/ 395288 h 270"/>
                  <a:gd name="T54" fmla="*/ 247650 w 476"/>
                  <a:gd name="T55" fmla="*/ 381000 h 270"/>
                  <a:gd name="T56" fmla="*/ 344488 w 476"/>
                  <a:gd name="T57" fmla="*/ 363538 h 270"/>
                  <a:gd name="T58" fmla="*/ 365125 w 476"/>
                  <a:gd name="T59" fmla="*/ 333375 h 270"/>
                  <a:gd name="T60" fmla="*/ 387350 w 476"/>
                  <a:gd name="T61" fmla="*/ 311150 h 270"/>
                  <a:gd name="T62" fmla="*/ 341313 w 476"/>
                  <a:gd name="T63" fmla="*/ 285750 h 270"/>
                  <a:gd name="T64" fmla="*/ 387350 w 476"/>
                  <a:gd name="T65" fmla="*/ 279400 h 270"/>
                  <a:gd name="T66" fmla="*/ 361950 w 476"/>
                  <a:gd name="T67" fmla="*/ 269875 h 270"/>
                  <a:gd name="T68" fmla="*/ 395288 w 476"/>
                  <a:gd name="T69" fmla="*/ 265113 h 270"/>
                  <a:gd name="T70" fmla="*/ 417513 w 476"/>
                  <a:gd name="T71" fmla="*/ 241300 h 270"/>
                  <a:gd name="T72" fmla="*/ 509588 w 476"/>
                  <a:gd name="T73" fmla="*/ 228600 h 270"/>
                  <a:gd name="T74" fmla="*/ 504825 w 476"/>
                  <a:gd name="T75" fmla="*/ 219075 h 270"/>
                  <a:gd name="T76" fmla="*/ 533400 w 476"/>
                  <a:gd name="T77" fmla="*/ 206375 h 270"/>
                  <a:gd name="T78" fmla="*/ 638175 w 476"/>
                  <a:gd name="T79" fmla="*/ 144463 h 270"/>
                  <a:gd name="T80" fmla="*/ 622300 w 476"/>
                  <a:gd name="T81" fmla="*/ 133350 h 270"/>
                  <a:gd name="T82" fmla="*/ 520700 w 476"/>
                  <a:gd name="T83" fmla="*/ 147638 h 270"/>
                  <a:gd name="T84" fmla="*/ 582613 w 476"/>
                  <a:gd name="T85" fmla="*/ 128588 h 270"/>
                  <a:gd name="T86" fmla="*/ 636588 w 476"/>
                  <a:gd name="T87" fmla="*/ 117475 h 270"/>
                  <a:gd name="T88" fmla="*/ 733425 w 476"/>
                  <a:gd name="T89" fmla="*/ 87313 h 270"/>
                  <a:gd name="T90" fmla="*/ 682625 w 476"/>
                  <a:gd name="T91" fmla="*/ 30163 h 270"/>
                  <a:gd name="T92" fmla="*/ 654050 w 476"/>
                  <a:gd name="T93" fmla="*/ 15875 h 270"/>
                  <a:gd name="T94" fmla="*/ 557213 w 476"/>
                  <a:gd name="T95" fmla="*/ 41275 h 270"/>
                  <a:gd name="T96" fmla="*/ 531813 w 476"/>
                  <a:gd name="T97" fmla="*/ 6350 h 270"/>
                  <a:gd name="T98" fmla="*/ 466725 w 476"/>
                  <a:gd name="T99" fmla="*/ 7938 h 270"/>
                  <a:gd name="T100" fmla="*/ 465138 w 476"/>
                  <a:gd name="T101" fmla="*/ 38100 h 270"/>
                  <a:gd name="T102" fmla="*/ 342900 w 476"/>
                  <a:gd name="T103" fmla="*/ 20638 h 270"/>
                  <a:gd name="T104" fmla="*/ 341313 w 476"/>
                  <a:gd name="T105" fmla="*/ 28575 h 270"/>
                  <a:gd name="T106" fmla="*/ 303213 w 476"/>
                  <a:gd name="T107" fmla="*/ 34925 h 270"/>
                  <a:gd name="T108" fmla="*/ 268288 w 476"/>
                  <a:gd name="T109" fmla="*/ 47625 h 270"/>
                  <a:gd name="T110" fmla="*/ 239713 w 476"/>
                  <a:gd name="T111" fmla="*/ 50800 h 270"/>
                  <a:gd name="T112" fmla="*/ 273050 w 476"/>
                  <a:gd name="T113" fmla="*/ 93663 h 270"/>
                  <a:gd name="T114" fmla="*/ 201613 w 476"/>
                  <a:gd name="T115" fmla="*/ 85725 h 270"/>
                  <a:gd name="T116" fmla="*/ 136525 w 476"/>
                  <a:gd name="T117" fmla="*/ 84138 h 270"/>
                  <a:gd name="T118" fmla="*/ 120650 w 476"/>
                  <a:gd name="T119" fmla="*/ 98425 h 270"/>
                  <a:gd name="T120" fmla="*/ 22225 w 476"/>
                  <a:gd name="T121" fmla="*/ 107950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6" h="270">
                    <a:moveTo>
                      <a:pt x="21" y="78"/>
                    </a:moveTo>
                    <a:lnTo>
                      <a:pt x="33" y="77"/>
                    </a:lnTo>
                    <a:lnTo>
                      <a:pt x="33" y="78"/>
                    </a:lnTo>
                    <a:lnTo>
                      <a:pt x="22" y="82"/>
                    </a:lnTo>
                    <a:lnTo>
                      <a:pt x="25" y="86"/>
                    </a:lnTo>
                    <a:lnTo>
                      <a:pt x="43" y="83"/>
                    </a:lnTo>
                    <a:lnTo>
                      <a:pt x="57" y="79"/>
                    </a:lnTo>
                    <a:lnTo>
                      <a:pt x="71" y="81"/>
                    </a:lnTo>
                    <a:lnTo>
                      <a:pt x="67" y="82"/>
                    </a:lnTo>
                    <a:lnTo>
                      <a:pt x="49" y="86"/>
                    </a:lnTo>
                    <a:lnTo>
                      <a:pt x="38" y="91"/>
                    </a:lnTo>
                    <a:lnTo>
                      <a:pt x="38" y="93"/>
                    </a:lnTo>
                    <a:lnTo>
                      <a:pt x="31" y="95"/>
                    </a:lnTo>
                    <a:lnTo>
                      <a:pt x="34" y="101"/>
                    </a:lnTo>
                    <a:lnTo>
                      <a:pt x="58" y="102"/>
                    </a:lnTo>
                    <a:lnTo>
                      <a:pt x="81" y="101"/>
                    </a:lnTo>
                    <a:lnTo>
                      <a:pt x="100" y="93"/>
                    </a:lnTo>
                    <a:lnTo>
                      <a:pt x="107" y="92"/>
                    </a:lnTo>
                    <a:lnTo>
                      <a:pt x="110" y="93"/>
                    </a:lnTo>
                    <a:lnTo>
                      <a:pt x="95" y="102"/>
                    </a:lnTo>
                    <a:lnTo>
                      <a:pt x="81" y="105"/>
                    </a:lnTo>
                    <a:lnTo>
                      <a:pt x="59" y="105"/>
                    </a:lnTo>
                    <a:lnTo>
                      <a:pt x="40" y="109"/>
                    </a:lnTo>
                    <a:lnTo>
                      <a:pt x="44" y="114"/>
                    </a:lnTo>
                    <a:lnTo>
                      <a:pt x="59" y="115"/>
                    </a:lnTo>
                    <a:lnTo>
                      <a:pt x="72" y="120"/>
                    </a:lnTo>
                    <a:lnTo>
                      <a:pt x="79" y="119"/>
                    </a:lnTo>
                    <a:lnTo>
                      <a:pt x="85" y="111"/>
                    </a:lnTo>
                    <a:lnTo>
                      <a:pt x="98" y="105"/>
                    </a:lnTo>
                    <a:lnTo>
                      <a:pt x="118" y="101"/>
                    </a:lnTo>
                    <a:lnTo>
                      <a:pt x="140" y="99"/>
                    </a:lnTo>
                    <a:lnTo>
                      <a:pt x="141" y="102"/>
                    </a:lnTo>
                    <a:lnTo>
                      <a:pt x="104" y="107"/>
                    </a:lnTo>
                    <a:lnTo>
                      <a:pt x="94" y="114"/>
                    </a:lnTo>
                    <a:lnTo>
                      <a:pt x="89" y="119"/>
                    </a:lnTo>
                    <a:lnTo>
                      <a:pt x="89" y="123"/>
                    </a:lnTo>
                    <a:lnTo>
                      <a:pt x="112" y="124"/>
                    </a:lnTo>
                    <a:lnTo>
                      <a:pt x="118" y="121"/>
                    </a:lnTo>
                    <a:lnTo>
                      <a:pt x="118" y="114"/>
                    </a:lnTo>
                    <a:lnTo>
                      <a:pt x="124" y="113"/>
                    </a:lnTo>
                    <a:lnTo>
                      <a:pt x="127" y="118"/>
                    </a:lnTo>
                    <a:lnTo>
                      <a:pt x="136" y="114"/>
                    </a:lnTo>
                    <a:lnTo>
                      <a:pt x="149" y="114"/>
                    </a:lnTo>
                    <a:lnTo>
                      <a:pt x="146" y="116"/>
                    </a:lnTo>
                    <a:lnTo>
                      <a:pt x="133" y="120"/>
                    </a:lnTo>
                    <a:lnTo>
                      <a:pt x="136" y="123"/>
                    </a:lnTo>
                    <a:lnTo>
                      <a:pt x="159" y="120"/>
                    </a:lnTo>
                    <a:lnTo>
                      <a:pt x="170" y="118"/>
                    </a:lnTo>
                    <a:lnTo>
                      <a:pt x="191" y="106"/>
                    </a:lnTo>
                    <a:lnTo>
                      <a:pt x="183" y="99"/>
                    </a:lnTo>
                    <a:lnTo>
                      <a:pt x="195" y="97"/>
                    </a:lnTo>
                    <a:lnTo>
                      <a:pt x="198" y="91"/>
                    </a:lnTo>
                    <a:lnTo>
                      <a:pt x="207" y="87"/>
                    </a:lnTo>
                    <a:lnTo>
                      <a:pt x="215" y="86"/>
                    </a:lnTo>
                    <a:lnTo>
                      <a:pt x="216" y="88"/>
                    </a:lnTo>
                    <a:lnTo>
                      <a:pt x="203" y="97"/>
                    </a:lnTo>
                    <a:lnTo>
                      <a:pt x="198" y="109"/>
                    </a:lnTo>
                    <a:lnTo>
                      <a:pt x="215" y="106"/>
                    </a:lnTo>
                    <a:lnTo>
                      <a:pt x="234" y="106"/>
                    </a:lnTo>
                    <a:lnTo>
                      <a:pt x="237" y="110"/>
                    </a:lnTo>
                    <a:lnTo>
                      <a:pt x="223" y="114"/>
                    </a:lnTo>
                    <a:lnTo>
                      <a:pt x="201" y="113"/>
                    </a:lnTo>
                    <a:lnTo>
                      <a:pt x="179" y="118"/>
                    </a:lnTo>
                    <a:lnTo>
                      <a:pt x="187" y="119"/>
                    </a:lnTo>
                    <a:lnTo>
                      <a:pt x="198" y="119"/>
                    </a:lnTo>
                    <a:lnTo>
                      <a:pt x="197" y="121"/>
                    </a:lnTo>
                    <a:lnTo>
                      <a:pt x="182" y="124"/>
                    </a:lnTo>
                    <a:lnTo>
                      <a:pt x="170" y="125"/>
                    </a:lnTo>
                    <a:lnTo>
                      <a:pt x="156" y="129"/>
                    </a:lnTo>
                    <a:lnTo>
                      <a:pt x="136" y="129"/>
                    </a:lnTo>
                    <a:lnTo>
                      <a:pt x="136" y="133"/>
                    </a:lnTo>
                    <a:lnTo>
                      <a:pt x="149" y="138"/>
                    </a:lnTo>
                    <a:lnTo>
                      <a:pt x="158" y="146"/>
                    </a:lnTo>
                    <a:lnTo>
                      <a:pt x="161" y="155"/>
                    </a:lnTo>
                    <a:lnTo>
                      <a:pt x="170" y="157"/>
                    </a:lnTo>
                    <a:lnTo>
                      <a:pt x="179" y="156"/>
                    </a:lnTo>
                    <a:lnTo>
                      <a:pt x="184" y="157"/>
                    </a:lnTo>
                    <a:lnTo>
                      <a:pt x="177" y="161"/>
                    </a:lnTo>
                    <a:lnTo>
                      <a:pt x="158" y="161"/>
                    </a:lnTo>
                    <a:lnTo>
                      <a:pt x="149" y="150"/>
                    </a:lnTo>
                    <a:lnTo>
                      <a:pt x="128" y="136"/>
                    </a:lnTo>
                    <a:lnTo>
                      <a:pt x="110" y="133"/>
                    </a:lnTo>
                    <a:lnTo>
                      <a:pt x="87" y="133"/>
                    </a:lnTo>
                    <a:lnTo>
                      <a:pt x="84" y="138"/>
                    </a:lnTo>
                    <a:lnTo>
                      <a:pt x="96" y="146"/>
                    </a:lnTo>
                    <a:lnTo>
                      <a:pt x="82" y="147"/>
                    </a:lnTo>
                    <a:lnTo>
                      <a:pt x="82" y="150"/>
                    </a:lnTo>
                    <a:lnTo>
                      <a:pt x="103" y="156"/>
                    </a:lnTo>
                    <a:lnTo>
                      <a:pt x="114" y="162"/>
                    </a:lnTo>
                    <a:lnTo>
                      <a:pt x="117" y="169"/>
                    </a:lnTo>
                    <a:lnTo>
                      <a:pt x="128" y="176"/>
                    </a:lnTo>
                    <a:lnTo>
                      <a:pt x="127" y="179"/>
                    </a:lnTo>
                    <a:lnTo>
                      <a:pt x="115" y="178"/>
                    </a:lnTo>
                    <a:lnTo>
                      <a:pt x="110" y="180"/>
                    </a:lnTo>
                    <a:lnTo>
                      <a:pt x="124" y="184"/>
                    </a:lnTo>
                    <a:lnTo>
                      <a:pt x="144" y="184"/>
                    </a:lnTo>
                    <a:lnTo>
                      <a:pt x="163" y="183"/>
                    </a:lnTo>
                    <a:lnTo>
                      <a:pt x="163" y="187"/>
                    </a:lnTo>
                    <a:lnTo>
                      <a:pt x="150" y="188"/>
                    </a:lnTo>
                    <a:lnTo>
                      <a:pt x="147" y="193"/>
                    </a:lnTo>
                    <a:lnTo>
                      <a:pt x="131" y="187"/>
                    </a:lnTo>
                    <a:lnTo>
                      <a:pt x="115" y="188"/>
                    </a:lnTo>
                    <a:lnTo>
                      <a:pt x="103" y="185"/>
                    </a:lnTo>
                    <a:lnTo>
                      <a:pt x="91" y="187"/>
                    </a:lnTo>
                    <a:lnTo>
                      <a:pt x="85" y="187"/>
                    </a:lnTo>
                    <a:lnTo>
                      <a:pt x="81" y="187"/>
                    </a:lnTo>
                    <a:lnTo>
                      <a:pt x="72" y="199"/>
                    </a:lnTo>
                    <a:lnTo>
                      <a:pt x="72" y="208"/>
                    </a:lnTo>
                    <a:lnTo>
                      <a:pt x="85" y="208"/>
                    </a:lnTo>
                    <a:lnTo>
                      <a:pt x="89" y="203"/>
                    </a:lnTo>
                    <a:lnTo>
                      <a:pt x="94" y="204"/>
                    </a:lnTo>
                    <a:lnTo>
                      <a:pt x="90" y="210"/>
                    </a:lnTo>
                    <a:lnTo>
                      <a:pt x="100" y="210"/>
                    </a:lnTo>
                    <a:lnTo>
                      <a:pt x="107" y="202"/>
                    </a:lnTo>
                    <a:lnTo>
                      <a:pt x="107" y="198"/>
                    </a:lnTo>
                    <a:lnTo>
                      <a:pt x="113" y="198"/>
                    </a:lnTo>
                    <a:lnTo>
                      <a:pt x="117" y="208"/>
                    </a:lnTo>
                    <a:lnTo>
                      <a:pt x="109" y="211"/>
                    </a:lnTo>
                    <a:lnTo>
                      <a:pt x="109" y="215"/>
                    </a:lnTo>
                    <a:lnTo>
                      <a:pt x="100" y="216"/>
                    </a:lnTo>
                    <a:lnTo>
                      <a:pt x="104" y="225"/>
                    </a:lnTo>
                    <a:lnTo>
                      <a:pt x="117" y="229"/>
                    </a:lnTo>
                    <a:lnTo>
                      <a:pt x="131" y="226"/>
                    </a:lnTo>
                    <a:lnTo>
                      <a:pt x="141" y="213"/>
                    </a:lnTo>
                    <a:lnTo>
                      <a:pt x="149" y="212"/>
                    </a:lnTo>
                    <a:lnTo>
                      <a:pt x="151" y="216"/>
                    </a:lnTo>
                    <a:lnTo>
                      <a:pt x="144" y="219"/>
                    </a:lnTo>
                    <a:lnTo>
                      <a:pt x="128" y="234"/>
                    </a:lnTo>
                    <a:lnTo>
                      <a:pt x="122" y="234"/>
                    </a:lnTo>
                    <a:lnTo>
                      <a:pt x="112" y="235"/>
                    </a:lnTo>
                    <a:lnTo>
                      <a:pt x="91" y="230"/>
                    </a:lnTo>
                    <a:lnTo>
                      <a:pt x="87" y="221"/>
                    </a:lnTo>
                    <a:lnTo>
                      <a:pt x="73" y="217"/>
                    </a:lnTo>
                    <a:lnTo>
                      <a:pt x="65" y="220"/>
                    </a:lnTo>
                    <a:lnTo>
                      <a:pt x="54" y="221"/>
                    </a:lnTo>
                    <a:lnTo>
                      <a:pt x="59" y="233"/>
                    </a:lnTo>
                    <a:lnTo>
                      <a:pt x="77" y="235"/>
                    </a:lnTo>
                    <a:lnTo>
                      <a:pt x="77" y="240"/>
                    </a:lnTo>
                    <a:lnTo>
                      <a:pt x="71" y="243"/>
                    </a:lnTo>
                    <a:lnTo>
                      <a:pt x="61" y="243"/>
                    </a:lnTo>
                    <a:lnTo>
                      <a:pt x="54" y="243"/>
                    </a:lnTo>
                    <a:lnTo>
                      <a:pt x="45" y="249"/>
                    </a:lnTo>
                    <a:lnTo>
                      <a:pt x="36" y="249"/>
                    </a:lnTo>
                    <a:lnTo>
                      <a:pt x="38" y="261"/>
                    </a:lnTo>
                    <a:lnTo>
                      <a:pt x="47" y="261"/>
                    </a:lnTo>
                    <a:lnTo>
                      <a:pt x="49" y="258"/>
                    </a:lnTo>
                    <a:lnTo>
                      <a:pt x="50" y="257"/>
                    </a:lnTo>
                    <a:lnTo>
                      <a:pt x="53" y="257"/>
                    </a:lnTo>
                    <a:lnTo>
                      <a:pt x="56" y="262"/>
                    </a:lnTo>
                    <a:lnTo>
                      <a:pt x="63" y="263"/>
                    </a:lnTo>
                    <a:lnTo>
                      <a:pt x="66" y="262"/>
                    </a:lnTo>
                    <a:lnTo>
                      <a:pt x="65" y="259"/>
                    </a:lnTo>
                    <a:lnTo>
                      <a:pt x="68" y="259"/>
                    </a:lnTo>
                    <a:lnTo>
                      <a:pt x="72" y="262"/>
                    </a:lnTo>
                    <a:lnTo>
                      <a:pt x="80" y="261"/>
                    </a:lnTo>
                    <a:lnTo>
                      <a:pt x="81" y="258"/>
                    </a:lnTo>
                    <a:lnTo>
                      <a:pt x="87" y="258"/>
                    </a:lnTo>
                    <a:lnTo>
                      <a:pt x="86" y="263"/>
                    </a:lnTo>
                    <a:lnTo>
                      <a:pt x="96" y="264"/>
                    </a:lnTo>
                    <a:lnTo>
                      <a:pt x="109" y="266"/>
                    </a:lnTo>
                    <a:lnTo>
                      <a:pt x="100" y="259"/>
                    </a:lnTo>
                    <a:lnTo>
                      <a:pt x="104" y="258"/>
                    </a:lnTo>
                    <a:lnTo>
                      <a:pt x="112" y="259"/>
                    </a:lnTo>
                    <a:lnTo>
                      <a:pt x="115" y="262"/>
                    </a:lnTo>
                    <a:lnTo>
                      <a:pt x="119" y="261"/>
                    </a:lnTo>
                    <a:lnTo>
                      <a:pt x="117" y="258"/>
                    </a:lnTo>
                    <a:lnTo>
                      <a:pt x="128" y="257"/>
                    </a:lnTo>
                    <a:lnTo>
                      <a:pt x="130" y="262"/>
                    </a:lnTo>
                    <a:lnTo>
                      <a:pt x="135" y="259"/>
                    </a:lnTo>
                    <a:lnTo>
                      <a:pt x="132" y="257"/>
                    </a:lnTo>
                    <a:lnTo>
                      <a:pt x="140" y="257"/>
                    </a:lnTo>
                    <a:lnTo>
                      <a:pt x="141" y="262"/>
                    </a:lnTo>
                    <a:lnTo>
                      <a:pt x="149" y="263"/>
                    </a:lnTo>
                    <a:lnTo>
                      <a:pt x="154" y="261"/>
                    </a:lnTo>
                    <a:lnTo>
                      <a:pt x="150" y="257"/>
                    </a:lnTo>
                    <a:lnTo>
                      <a:pt x="160" y="257"/>
                    </a:lnTo>
                    <a:lnTo>
                      <a:pt x="165" y="261"/>
                    </a:lnTo>
                    <a:lnTo>
                      <a:pt x="173" y="261"/>
                    </a:lnTo>
                    <a:lnTo>
                      <a:pt x="174" y="263"/>
                    </a:lnTo>
                    <a:lnTo>
                      <a:pt x="172" y="268"/>
                    </a:lnTo>
                    <a:lnTo>
                      <a:pt x="178" y="270"/>
                    </a:lnTo>
                    <a:lnTo>
                      <a:pt x="198" y="263"/>
                    </a:lnTo>
                    <a:lnTo>
                      <a:pt x="200" y="259"/>
                    </a:lnTo>
                    <a:lnTo>
                      <a:pt x="212" y="259"/>
                    </a:lnTo>
                    <a:lnTo>
                      <a:pt x="216" y="254"/>
                    </a:lnTo>
                    <a:lnTo>
                      <a:pt x="214" y="245"/>
                    </a:lnTo>
                    <a:lnTo>
                      <a:pt x="207" y="244"/>
                    </a:lnTo>
                    <a:lnTo>
                      <a:pt x="201" y="250"/>
                    </a:lnTo>
                    <a:lnTo>
                      <a:pt x="193" y="249"/>
                    </a:lnTo>
                    <a:lnTo>
                      <a:pt x="193" y="244"/>
                    </a:lnTo>
                    <a:lnTo>
                      <a:pt x="196" y="241"/>
                    </a:lnTo>
                    <a:lnTo>
                      <a:pt x="196" y="238"/>
                    </a:lnTo>
                    <a:lnTo>
                      <a:pt x="189" y="238"/>
                    </a:lnTo>
                    <a:lnTo>
                      <a:pt x="184" y="241"/>
                    </a:lnTo>
                    <a:lnTo>
                      <a:pt x="179" y="239"/>
                    </a:lnTo>
                    <a:lnTo>
                      <a:pt x="156" y="240"/>
                    </a:lnTo>
                    <a:lnTo>
                      <a:pt x="155" y="238"/>
                    </a:lnTo>
                    <a:lnTo>
                      <a:pt x="165" y="234"/>
                    </a:lnTo>
                    <a:lnTo>
                      <a:pt x="160" y="229"/>
                    </a:lnTo>
                    <a:lnTo>
                      <a:pt x="163" y="227"/>
                    </a:lnTo>
                    <a:lnTo>
                      <a:pt x="175" y="235"/>
                    </a:lnTo>
                    <a:lnTo>
                      <a:pt x="202" y="235"/>
                    </a:lnTo>
                    <a:lnTo>
                      <a:pt x="217" y="229"/>
                    </a:lnTo>
                    <a:lnTo>
                      <a:pt x="212" y="221"/>
                    </a:lnTo>
                    <a:lnTo>
                      <a:pt x="209" y="220"/>
                    </a:lnTo>
                    <a:lnTo>
                      <a:pt x="212" y="216"/>
                    </a:lnTo>
                    <a:lnTo>
                      <a:pt x="233" y="217"/>
                    </a:lnTo>
                    <a:lnTo>
                      <a:pt x="249" y="213"/>
                    </a:lnTo>
                    <a:lnTo>
                      <a:pt x="243" y="211"/>
                    </a:lnTo>
                    <a:lnTo>
                      <a:pt x="230" y="210"/>
                    </a:lnTo>
                    <a:lnTo>
                      <a:pt x="229" y="208"/>
                    </a:lnTo>
                    <a:lnTo>
                      <a:pt x="238" y="207"/>
                    </a:lnTo>
                    <a:lnTo>
                      <a:pt x="253" y="207"/>
                    </a:lnTo>
                    <a:lnTo>
                      <a:pt x="257" y="206"/>
                    </a:lnTo>
                    <a:lnTo>
                      <a:pt x="256" y="201"/>
                    </a:lnTo>
                    <a:lnTo>
                      <a:pt x="240" y="197"/>
                    </a:lnTo>
                    <a:lnTo>
                      <a:pt x="244" y="196"/>
                    </a:lnTo>
                    <a:lnTo>
                      <a:pt x="256" y="197"/>
                    </a:lnTo>
                    <a:lnTo>
                      <a:pt x="263" y="196"/>
                    </a:lnTo>
                    <a:lnTo>
                      <a:pt x="254" y="185"/>
                    </a:lnTo>
                    <a:lnTo>
                      <a:pt x="244" y="185"/>
                    </a:lnTo>
                    <a:lnTo>
                      <a:pt x="234" y="181"/>
                    </a:lnTo>
                    <a:lnTo>
                      <a:pt x="219" y="183"/>
                    </a:lnTo>
                    <a:lnTo>
                      <a:pt x="215" y="180"/>
                    </a:lnTo>
                    <a:lnTo>
                      <a:pt x="225" y="179"/>
                    </a:lnTo>
                    <a:lnTo>
                      <a:pt x="235" y="180"/>
                    </a:lnTo>
                    <a:lnTo>
                      <a:pt x="235" y="178"/>
                    </a:lnTo>
                    <a:lnTo>
                      <a:pt x="217" y="178"/>
                    </a:lnTo>
                    <a:lnTo>
                      <a:pt x="217" y="176"/>
                    </a:lnTo>
                    <a:lnTo>
                      <a:pt x="230" y="175"/>
                    </a:lnTo>
                    <a:lnTo>
                      <a:pt x="244" y="176"/>
                    </a:lnTo>
                    <a:lnTo>
                      <a:pt x="252" y="180"/>
                    </a:lnTo>
                    <a:lnTo>
                      <a:pt x="263" y="180"/>
                    </a:lnTo>
                    <a:lnTo>
                      <a:pt x="266" y="174"/>
                    </a:lnTo>
                    <a:lnTo>
                      <a:pt x="242" y="173"/>
                    </a:lnTo>
                    <a:lnTo>
                      <a:pt x="217" y="174"/>
                    </a:lnTo>
                    <a:lnTo>
                      <a:pt x="219" y="171"/>
                    </a:lnTo>
                    <a:lnTo>
                      <a:pt x="228" y="170"/>
                    </a:lnTo>
                    <a:lnTo>
                      <a:pt x="225" y="169"/>
                    </a:lnTo>
                    <a:lnTo>
                      <a:pt x="239" y="170"/>
                    </a:lnTo>
                    <a:lnTo>
                      <a:pt x="240" y="169"/>
                    </a:lnTo>
                    <a:lnTo>
                      <a:pt x="229" y="166"/>
                    </a:lnTo>
                    <a:lnTo>
                      <a:pt x="242" y="165"/>
                    </a:lnTo>
                    <a:lnTo>
                      <a:pt x="247" y="165"/>
                    </a:lnTo>
                    <a:lnTo>
                      <a:pt x="249" y="167"/>
                    </a:lnTo>
                    <a:lnTo>
                      <a:pt x="260" y="167"/>
                    </a:lnTo>
                    <a:lnTo>
                      <a:pt x="261" y="164"/>
                    </a:lnTo>
                    <a:lnTo>
                      <a:pt x="274" y="164"/>
                    </a:lnTo>
                    <a:lnTo>
                      <a:pt x="284" y="161"/>
                    </a:lnTo>
                    <a:lnTo>
                      <a:pt x="282" y="156"/>
                    </a:lnTo>
                    <a:lnTo>
                      <a:pt x="265" y="155"/>
                    </a:lnTo>
                    <a:lnTo>
                      <a:pt x="263" y="152"/>
                    </a:lnTo>
                    <a:lnTo>
                      <a:pt x="274" y="151"/>
                    </a:lnTo>
                    <a:lnTo>
                      <a:pt x="288" y="155"/>
                    </a:lnTo>
                    <a:lnTo>
                      <a:pt x="291" y="156"/>
                    </a:lnTo>
                    <a:lnTo>
                      <a:pt x="305" y="156"/>
                    </a:lnTo>
                    <a:lnTo>
                      <a:pt x="317" y="150"/>
                    </a:lnTo>
                    <a:lnTo>
                      <a:pt x="316" y="147"/>
                    </a:lnTo>
                    <a:lnTo>
                      <a:pt x="321" y="144"/>
                    </a:lnTo>
                    <a:lnTo>
                      <a:pt x="316" y="143"/>
                    </a:lnTo>
                    <a:lnTo>
                      <a:pt x="302" y="144"/>
                    </a:lnTo>
                    <a:lnTo>
                      <a:pt x="296" y="144"/>
                    </a:lnTo>
                    <a:lnTo>
                      <a:pt x="298" y="139"/>
                    </a:lnTo>
                    <a:lnTo>
                      <a:pt x="304" y="138"/>
                    </a:lnTo>
                    <a:lnTo>
                      <a:pt x="312" y="141"/>
                    </a:lnTo>
                    <a:lnTo>
                      <a:pt x="318" y="138"/>
                    </a:lnTo>
                    <a:lnTo>
                      <a:pt x="333" y="137"/>
                    </a:lnTo>
                    <a:lnTo>
                      <a:pt x="330" y="132"/>
                    </a:lnTo>
                    <a:lnTo>
                      <a:pt x="322" y="129"/>
                    </a:lnTo>
                    <a:lnTo>
                      <a:pt x="321" y="124"/>
                    </a:lnTo>
                    <a:lnTo>
                      <a:pt x="330" y="127"/>
                    </a:lnTo>
                    <a:lnTo>
                      <a:pt x="331" y="129"/>
                    </a:lnTo>
                    <a:lnTo>
                      <a:pt x="336" y="130"/>
                    </a:lnTo>
                    <a:lnTo>
                      <a:pt x="347" y="127"/>
                    </a:lnTo>
                    <a:lnTo>
                      <a:pt x="353" y="119"/>
                    </a:lnTo>
                    <a:lnTo>
                      <a:pt x="368" y="111"/>
                    </a:lnTo>
                    <a:lnTo>
                      <a:pt x="376" y="110"/>
                    </a:lnTo>
                    <a:lnTo>
                      <a:pt x="386" y="101"/>
                    </a:lnTo>
                    <a:lnTo>
                      <a:pt x="391" y="100"/>
                    </a:lnTo>
                    <a:lnTo>
                      <a:pt x="402" y="91"/>
                    </a:lnTo>
                    <a:lnTo>
                      <a:pt x="410" y="90"/>
                    </a:lnTo>
                    <a:lnTo>
                      <a:pt x="418" y="83"/>
                    </a:lnTo>
                    <a:lnTo>
                      <a:pt x="423" y="82"/>
                    </a:lnTo>
                    <a:lnTo>
                      <a:pt x="421" y="79"/>
                    </a:lnTo>
                    <a:lnTo>
                      <a:pt x="412" y="79"/>
                    </a:lnTo>
                    <a:lnTo>
                      <a:pt x="402" y="82"/>
                    </a:lnTo>
                    <a:lnTo>
                      <a:pt x="392" y="84"/>
                    </a:lnTo>
                    <a:lnTo>
                      <a:pt x="384" y="86"/>
                    </a:lnTo>
                    <a:lnTo>
                      <a:pt x="362" y="91"/>
                    </a:lnTo>
                    <a:lnTo>
                      <a:pt x="347" y="96"/>
                    </a:lnTo>
                    <a:lnTo>
                      <a:pt x="341" y="96"/>
                    </a:lnTo>
                    <a:lnTo>
                      <a:pt x="337" y="99"/>
                    </a:lnTo>
                    <a:lnTo>
                      <a:pt x="323" y="96"/>
                    </a:lnTo>
                    <a:lnTo>
                      <a:pt x="328" y="93"/>
                    </a:lnTo>
                    <a:lnTo>
                      <a:pt x="344" y="93"/>
                    </a:lnTo>
                    <a:lnTo>
                      <a:pt x="356" y="90"/>
                    </a:lnTo>
                    <a:lnTo>
                      <a:pt x="374" y="86"/>
                    </a:lnTo>
                    <a:lnTo>
                      <a:pt x="391" y="82"/>
                    </a:lnTo>
                    <a:lnTo>
                      <a:pt x="388" y="79"/>
                    </a:lnTo>
                    <a:lnTo>
                      <a:pt x="372" y="79"/>
                    </a:lnTo>
                    <a:lnTo>
                      <a:pt x="367" y="81"/>
                    </a:lnTo>
                    <a:lnTo>
                      <a:pt x="351" y="81"/>
                    </a:lnTo>
                    <a:lnTo>
                      <a:pt x="350" y="73"/>
                    </a:lnTo>
                    <a:lnTo>
                      <a:pt x="353" y="73"/>
                    </a:lnTo>
                    <a:lnTo>
                      <a:pt x="360" y="76"/>
                    </a:lnTo>
                    <a:lnTo>
                      <a:pt x="374" y="76"/>
                    </a:lnTo>
                    <a:lnTo>
                      <a:pt x="381" y="76"/>
                    </a:lnTo>
                    <a:lnTo>
                      <a:pt x="401" y="74"/>
                    </a:lnTo>
                    <a:lnTo>
                      <a:pt x="411" y="70"/>
                    </a:lnTo>
                    <a:lnTo>
                      <a:pt x="425" y="69"/>
                    </a:lnTo>
                    <a:lnTo>
                      <a:pt x="433" y="67"/>
                    </a:lnTo>
                    <a:lnTo>
                      <a:pt x="442" y="65"/>
                    </a:lnTo>
                    <a:lnTo>
                      <a:pt x="452" y="62"/>
                    </a:lnTo>
                    <a:lnTo>
                      <a:pt x="456" y="56"/>
                    </a:lnTo>
                    <a:lnTo>
                      <a:pt x="462" y="55"/>
                    </a:lnTo>
                    <a:lnTo>
                      <a:pt x="461" y="51"/>
                    </a:lnTo>
                    <a:lnTo>
                      <a:pt x="475" y="46"/>
                    </a:lnTo>
                    <a:lnTo>
                      <a:pt x="476" y="37"/>
                    </a:lnTo>
                    <a:lnTo>
                      <a:pt x="462" y="31"/>
                    </a:lnTo>
                    <a:lnTo>
                      <a:pt x="439" y="31"/>
                    </a:lnTo>
                    <a:lnTo>
                      <a:pt x="437" y="21"/>
                    </a:lnTo>
                    <a:lnTo>
                      <a:pt x="430" y="19"/>
                    </a:lnTo>
                    <a:lnTo>
                      <a:pt x="435" y="17"/>
                    </a:lnTo>
                    <a:lnTo>
                      <a:pt x="437" y="13"/>
                    </a:lnTo>
                    <a:lnTo>
                      <a:pt x="432" y="12"/>
                    </a:lnTo>
                    <a:lnTo>
                      <a:pt x="421" y="13"/>
                    </a:lnTo>
                    <a:lnTo>
                      <a:pt x="416" y="16"/>
                    </a:lnTo>
                    <a:lnTo>
                      <a:pt x="412" y="14"/>
                    </a:lnTo>
                    <a:lnTo>
                      <a:pt x="412" y="10"/>
                    </a:lnTo>
                    <a:lnTo>
                      <a:pt x="407" y="10"/>
                    </a:lnTo>
                    <a:lnTo>
                      <a:pt x="405" y="18"/>
                    </a:lnTo>
                    <a:lnTo>
                      <a:pt x="400" y="18"/>
                    </a:lnTo>
                    <a:lnTo>
                      <a:pt x="395" y="14"/>
                    </a:lnTo>
                    <a:lnTo>
                      <a:pt x="387" y="14"/>
                    </a:lnTo>
                    <a:lnTo>
                      <a:pt x="368" y="24"/>
                    </a:lnTo>
                    <a:lnTo>
                      <a:pt x="351" y="26"/>
                    </a:lnTo>
                    <a:lnTo>
                      <a:pt x="351" y="23"/>
                    </a:lnTo>
                    <a:lnTo>
                      <a:pt x="377" y="16"/>
                    </a:lnTo>
                    <a:lnTo>
                      <a:pt x="377" y="8"/>
                    </a:lnTo>
                    <a:lnTo>
                      <a:pt x="359" y="8"/>
                    </a:lnTo>
                    <a:lnTo>
                      <a:pt x="349" y="7"/>
                    </a:lnTo>
                    <a:lnTo>
                      <a:pt x="336" y="8"/>
                    </a:lnTo>
                    <a:lnTo>
                      <a:pt x="335" y="4"/>
                    </a:lnTo>
                    <a:lnTo>
                      <a:pt x="322" y="4"/>
                    </a:lnTo>
                    <a:lnTo>
                      <a:pt x="319" y="0"/>
                    </a:lnTo>
                    <a:lnTo>
                      <a:pt x="303" y="2"/>
                    </a:lnTo>
                    <a:lnTo>
                      <a:pt x="303" y="5"/>
                    </a:lnTo>
                    <a:lnTo>
                      <a:pt x="316" y="9"/>
                    </a:lnTo>
                    <a:lnTo>
                      <a:pt x="309" y="10"/>
                    </a:lnTo>
                    <a:lnTo>
                      <a:pt x="294" y="5"/>
                    </a:lnTo>
                    <a:lnTo>
                      <a:pt x="294" y="2"/>
                    </a:lnTo>
                    <a:lnTo>
                      <a:pt x="280" y="3"/>
                    </a:lnTo>
                    <a:lnTo>
                      <a:pt x="274" y="3"/>
                    </a:lnTo>
                    <a:lnTo>
                      <a:pt x="270" y="8"/>
                    </a:lnTo>
                    <a:lnTo>
                      <a:pt x="272" y="12"/>
                    </a:lnTo>
                    <a:lnTo>
                      <a:pt x="291" y="21"/>
                    </a:lnTo>
                    <a:lnTo>
                      <a:pt x="293" y="24"/>
                    </a:lnTo>
                    <a:lnTo>
                      <a:pt x="284" y="26"/>
                    </a:lnTo>
                    <a:lnTo>
                      <a:pt x="274" y="21"/>
                    </a:lnTo>
                    <a:lnTo>
                      <a:pt x="263" y="16"/>
                    </a:lnTo>
                    <a:lnTo>
                      <a:pt x="253" y="4"/>
                    </a:lnTo>
                    <a:lnTo>
                      <a:pt x="221" y="4"/>
                    </a:lnTo>
                    <a:lnTo>
                      <a:pt x="215" y="7"/>
                    </a:lnTo>
                    <a:lnTo>
                      <a:pt x="216" y="13"/>
                    </a:lnTo>
                    <a:lnTo>
                      <a:pt x="234" y="17"/>
                    </a:lnTo>
                    <a:lnTo>
                      <a:pt x="239" y="22"/>
                    </a:lnTo>
                    <a:lnTo>
                      <a:pt x="247" y="27"/>
                    </a:lnTo>
                    <a:lnTo>
                      <a:pt x="243" y="32"/>
                    </a:lnTo>
                    <a:lnTo>
                      <a:pt x="231" y="36"/>
                    </a:lnTo>
                    <a:lnTo>
                      <a:pt x="230" y="27"/>
                    </a:lnTo>
                    <a:lnTo>
                      <a:pt x="215" y="18"/>
                    </a:lnTo>
                    <a:lnTo>
                      <a:pt x="206" y="12"/>
                    </a:lnTo>
                    <a:lnTo>
                      <a:pt x="198" y="13"/>
                    </a:lnTo>
                    <a:lnTo>
                      <a:pt x="193" y="12"/>
                    </a:lnTo>
                    <a:lnTo>
                      <a:pt x="177" y="10"/>
                    </a:lnTo>
                    <a:lnTo>
                      <a:pt x="170" y="13"/>
                    </a:lnTo>
                    <a:lnTo>
                      <a:pt x="177" y="18"/>
                    </a:lnTo>
                    <a:lnTo>
                      <a:pt x="191" y="22"/>
                    </a:lnTo>
                    <a:lnTo>
                      <a:pt x="187" y="24"/>
                    </a:lnTo>
                    <a:lnTo>
                      <a:pt x="175" y="23"/>
                    </a:lnTo>
                    <a:lnTo>
                      <a:pt x="160" y="16"/>
                    </a:lnTo>
                    <a:lnTo>
                      <a:pt x="151" y="16"/>
                    </a:lnTo>
                    <a:lnTo>
                      <a:pt x="147" y="17"/>
                    </a:lnTo>
                    <a:lnTo>
                      <a:pt x="168" y="26"/>
                    </a:lnTo>
                    <a:lnTo>
                      <a:pt x="169" y="30"/>
                    </a:lnTo>
                    <a:lnTo>
                      <a:pt x="164" y="31"/>
                    </a:lnTo>
                    <a:lnTo>
                      <a:pt x="151" y="24"/>
                    </a:lnTo>
                    <a:lnTo>
                      <a:pt x="136" y="24"/>
                    </a:lnTo>
                    <a:lnTo>
                      <a:pt x="133" y="27"/>
                    </a:lnTo>
                    <a:lnTo>
                      <a:pt x="137" y="30"/>
                    </a:lnTo>
                    <a:lnTo>
                      <a:pt x="147" y="30"/>
                    </a:lnTo>
                    <a:lnTo>
                      <a:pt x="151" y="32"/>
                    </a:lnTo>
                    <a:lnTo>
                      <a:pt x="149" y="33"/>
                    </a:lnTo>
                    <a:lnTo>
                      <a:pt x="137" y="35"/>
                    </a:lnTo>
                    <a:lnTo>
                      <a:pt x="135" y="39"/>
                    </a:lnTo>
                    <a:lnTo>
                      <a:pt x="142" y="45"/>
                    </a:lnTo>
                    <a:lnTo>
                      <a:pt x="163" y="49"/>
                    </a:lnTo>
                    <a:lnTo>
                      <a:pt x="170" y="55"/>
                    </a:lnTo>
                    <a:lnTo>
                      <a:pt x="172" y="59"/>
                    </a:lnTo>
                    <a:lnTo>
                      <a:pt x="165" y="59"/>
                    </a:lnTo>
                    <a:lnTo>
                      <a:pt x="144" y="51"/>
                    </a:lnTo>
                    <a:lnTo>
                      <a:pt x="133" y="46"/>
                    </a:lnTo>
                    <a:lnTo>
                      <a:pt x="128" y="46"/>
                    </a:lnTo>
                    <a:lnTo>
                      <a:pt x="130" y="49"/>
                    </a:lnTo>
                    <a:lnTo>
                      <a:pt x="137" y="54"/>
                    </a:lnTo>
                    <a:lnTo>
                      <a:pt x="127" y="54"/>
                    </a:lnTo>
                    <a:lnTo>
                      <a:pt x="110" y="40"/>
                    </a:lnTo>
                    <a:lnTo>
                      <a:pt x="95" y="33"/>
                    </a:lnTo>
                    <a:lnTo>
                      <a:pt x="87" y="35"/>
                    </a:lnTo>
                    <a:lnTo>
                      <a:pt x="91" y="45"/>
                    </a:lnTo>
                    <a:lnTo>
                      <a:pt x="77" y="44"/>
                    </a:lnTo>
                    <a:lnTo>
                      <a:pt x="76" y="49"/>
                    </a:lnTo>
                    <a:lnTo>
                      <a:pt x="86" y="53"/>
                    </a:lnTo>
                    <a:lnTo>
                      <a:pt x="103" y="54"/>
                    </a:lnTo>
                    <a:lnTo>
                      <a:pt x="107" y="58"/>
                    </a:lnTo>
                    <a:lnTo>
                      <a:pt x="96" y="62"/>
                    </a:lnTo>
                    <a:lnTo>
                      <a:pt x="86" y="60"/>
                    </a:lnTo>
                    <a:lnTo>
                      <a:pt x="79" y="56"/>
                    </a:lnTo>
                    <a:lnTo>
                      <a:pt x="75" y="58"/>
                    </a:lnTo>
                    <a:lnTo>
                      <a:pt x="76" y="62"/>
                    </a:lnTo>
                    <a:lnTo>
                      <a:pt x="68" y="59"/>
                    </a:lnTo>
                    <a:lnTo>
                      <a:pt x="63" y="54"/>
                    </a:lnTo>
                    <a:lnTo>
                      <a:pt x="50" y="54"/>
                    </a:lnTo>
                    <a:lnTo>
                      <a:pt x="39" y="59"/>
                    </a:lnTo>
                    <a:lnTo>
                      <a:pt x="35" y="64"/>
                    </a:lnTo>
                    <a:lnTo>
                      <a:pt x="20" y="62"/>
                    </a:lnTo>
                    <a:lnTo>
                      <a:pt x="14" y="68"/>
                    </a:lnTo>
                    <a:lnTo>
                      <a:pt x="0" y="74"/>
                    </a:lnTo>
                    <a:lnTo>
                      <a:pt x="7" y="77"/>
                    </a:lnTo>
                    <a:lnTo>
                      <a:pt x="21"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6" name="Freeform 998"/>
              <p:cNvSpPr/>
              <p:nvPr/>
            </p:nvSpPr>
            <p:spPr bwMode="auto">
              <a:xfrm>
                <a:off x="2044701" y="1460504"/>
                <a:ext cx="277813" cy="195264"/>
              </a:xfrm>
              <a:custGeom>
                <a:avLst/>
                <a:gdLst>
                  <a:gd name="T0" fmla="*/ 58738 w 175"/>
                  <a:gd name="T1" fmla="*/ 85725 h 123"/>
                  <a:gd name="T2" fmla="*/ 14288 w 175"/>
                  <a:gd name="T3" fmla="*/ 77788 h 123"/>
                  <a:gd name="T4" fmla="*/ 11113 w 175"/>
                  <a:gd name="T5" fmla="*/ 98425 h 123"/>
                  <a:gd name="T6" fmla="*/ 42863 w 175"/>
                  <a:gd name="T7" fmla="*/ 106363 h 123"/>
                  <a:gd name="T8" fmla="*/ 55563 w 175"/>
                  <a:gd name="T9" fmla="*/ 109538 h 123"/>
                  <a:gd name="T10" fmla="*/ 26988 w 175"/>
                  <a:gd name="T11" fmla="*/ 120650 h 123"/>
                  <a:gd name="T12" fmla="*/ 95250 w 175"/>
                  <a:gd name="T13" fmla="*/ 115888 h 123"/>
                  <a:gd name="T14" fmla="*/ 128588 w 175"/>
                  <a:gd name="T15" fmla="*/ 123825 h 123"/>
                  <a:gd name="T16" fmla="*/ 95250 w 175"/>
                  <a:gd name="T17" fmla="*/ 130175 h 123"/>
                  <a:gd name="T18" fmla="*/ 107950 w 175"/>
                  <a:gd name="T19" fmla="*/ 136525 h 123"/>
                  <a:gd name="T20" fmla="*/ 52388 w 175"/>
                  <a:gd name="T21" fmla="*/ 144463 h 123"/>
                  <a:gd name="T22" fmla="*/ 74613 w 175"/>
                  <a:gd name="T23" fmla="*/ 157163 h 123"/>
                  <a:gd name="T24" fmla="*/ 74613 w 175"/>
                  <a:gd name="T25" fmla="*/ 171450 h 123"/>
                  <a:gd name="T26" fmla="*/ 93663 w 175"/>
                  <a:gd name="T27" fmla="*/ 187325 h 123"/>
                  <a:gd name="T28" fmla="*/ 144463 w 175"/>
                  <a:gd name="T29" fmla="*/ 188913 h 123"/>
                  <a:gd name="T30" fmla="*/ 161925 w 175"/>
                  <a:gd name="T31" fmla="*/ 187325 h 123"/>
                  <a:gd name="T32" fmla="*/ 150813 w 175"/>
                  <a:gd name="T33" fmla="*/ 168275 h 123"/>
                  <a:gd name="T34" fmla="*/ 161925 w 175"/>
                  <a:gd name="T35" fmla="*/ 174625 h 123"/>
                  <a:gd name="T36" fmla="*/ 195263 w 175"/>
                  <a:gd name="T37" fmla="*/ 180975 h 123"/>
                  <a:gd name="T38" fmla="*/ 192088 w 175"/>
                  <a:gd name="T39" fmla="*/ 171450 h 123"/>
                  <a:gd name="T40" fmla="*/ 209550 w 175"/>
                  <a:gd name="T41" fmla="*/ 166688 h 123"/>
                  <a:gd name="T42" fmla="*/ 206375 w 175"/>
                  <a:gd name="T43" fmla="*/ 150813 h 123"/>
                  <a:gd name="T44" fmla="*/ 219075 w 175"/>
                  <a:gd name="T45" fmla="*/ 160338 h 123"/>
                  <a:gd name="T46" fmla="*/ 258763 w 175"/>
                  <a:gd name="T47" fmla="*/ 136525 h 123"/>
                  <a:gd name="T48" fmla="*/ 276225 w 175"/>
                  <a:gd name="T49" fmla="*/ 115888 h 123"/>
                  <a:gd name="T50" fmla="*/ 227013 w 175"/>
                  <a:gd name="T51" fmla="*/ 112713 h 123"/>
                  <a:gd name="T52" fmla="*/ 212725 w 175"/>
                  <a:gd name="T53" fmla="*/ 84138 h 123"/>
                  <a:gd name="T54" fmla="*/ 217488 w 175"/>
                  <a:gd name="T55" fmla="*/ 65088 h 123"/>
                  <a:gd name="T56" fmla="*/ 188913 w 175"/>
                  <a:gd name="T57" fmla="*/ 73025 h 123"/>
                  <a:gd name="T58" fmla="*/ 198438 w 175"/>
                  <a:gd name="T59" fmla="*/ 85725 h 123"/>
                  <a:gd name="T60" fmla="*/ 176213 w 175"/>
                  <a:gd name="T61" fmla="*/ 69850 h 123"/>
                  <a:gd name="T62" fmla="*/ 146050 w 175"/>
                  <a:gd name="T63" fmla="*/ 50800 h 123"/>
                  <a:gd name="T64" fmla="*/ 123825 w 175"/>
                  <a:gd name="T65" fmla="*/ 22225 h 123"/>
                  <a:gd name="T66" fmla="*/ 101600 w 175"/>
                  <a:gd name="T67" fmla="*/ 3175 h 123"/>
                  <a:gd name="T68" fmla="*/ 69850 w 175"/>
                  <a:gd name="T69" fmla="*/ 0 h 123"/>
                  <a:gd name="T70" fmla="*/ 50800 w 175"/>
                  <a:gd name="T71" fmla="*/ 11113 h 123"/>
                  <a:gd name="T72" fmla="*/ 85725 w 175"/>
                  <a:gd name="T73" fmla="*/ 17463 h 123"/>
                  <a:gd name="T74" fmla="*/ 69850 w 175"/>
                  <a:gd name="T75" fmla="*/ 26988 h 123"/>
                  <a:gd name="T76" fmla="*/ 50800 w 175"/>
                  <a:gd name="T77" fmla="*/ 25400 h 123"/>
                  <a:gd name="T78" fmla="*/ 36513 w 175"/>
                  <a:gd name="T79" fmla="*/ 36513 h 123"/>
                  <a:gd name="T80" fmla="*/ 63500 w 175"/>
                  <a:gd name="T81" fmla="*/ 52388 h 123"/>
                  <a:gd name="T82" fmla="*/ 20638 w 175"/>
                  <a:gd name="T83" fmla="*/ 49213 h 123"/>
                  <a:gd name="T84" fmla="*/ 33338 w 175"/>
                  <a:gd name="T85" fmla="*/ 58738 h 123"/>
                  <a:gd name="T86" fmla="*/ 0 w 175"/>
                  <a:gd name="T87" fmla="*/ 63500 h 123"/>
                  <a:gd name="T88" fmla="*/ 58738 w 175"/>
                  <a:gd name="T89" fmla="*/ 77788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5" h="123">
                    <a:moveTo>
                      <a:pt x="37" y="49"/>
                    </a:moveTo>
                    <a:lnTo>
                      <a:pt x="37" y="54"/>
                    </a:lnTo>
                    <a:lnTo>
                      <a:pt x="18" y="53"/>
                    </a:lnTo>
                    <a:lnTo>
                      <a:pt x="9" y="49"/>
                    </a:lnTo>
                    <a:lnTo>
                      <a:pt x="4" y="50"/>
                    </a:lnTo>
                    <a:lnTo>
                      <a:pt x="7" y="62"/>
                    </a:lnTo>
                    <a:lnTo>
                      <a:pt x="13" y="67"/>
                    </a:lnTo>
                    <a:lnTo>
                      <a:pt x="27" y="67"/>
                    </a:lnTo>
                    <a:lnTo>
                      <a:pt x="37" y="64"/>
                    </a:lnTo>
                    <a:lnTo>
                      <a:pt x="35" y="69"/>
                    </a:lnTo>
                    <a:lnTo>
                      <a:pt x="16" y="71"/>
                    </a:lnTo>
                    <a:lnTo>
                      <a:pt x="17" y="76"/>
                    </a:lnTo>
                    <a:lnTo>
                      <a:pt x="32" y="77"/>
                    </a:lnTo>
                    <a:lnTo>
                      <a:pt x="60" y="73"/>
                    </a:lnTo>
                    <a:lnTo>
                      <a:pt x="65" y="77"/>
                    </a:lnTo>
                    <a:lnTo>
                      <a:pt x="81" y="78"/>
                    </a:lnTo>
                    <a:lnTo>
                      <a:pt x="79" y="79"/>
                    </a:lnTo>
                    <a:lnTo>
                      <a:pt x="60" y="82"/>
                    </a:lnTo>
                    <a:lnTo>
                      <a:pt x="84" y="85"/>
                    </a:lnTo>
                    <a:lnTo>
                      <a:pt x="68" y="86"/>
                    </a:lnTo>
                    <a:lnTo>
                      <a:pt x="47" y="82"/>
                    </a:lnTo>
                    <a:lnTo>
                      <a:pt x="33" y="91"/>
                    </a:lnTo>
                    <a:lnTo>
                      <a:pt x="46" y="95"/>
                    </a:lnTo>
                    <a:lnTo>
                      <a:pt x="47" y="99"/>
                    </a:lnTo>
                    <a:lnTo>
                      <a:pt x="39" y="97"/>
                    </a:lnTo>
                    <a:lnTo>
                      <a:pt x="47" y="108"/>
                    </a:lnTo>
                    <a:lnTo>
                      <a:pt x="59" y="114"/>
                    </a:lnTo>
                    <a:lnTo>
                      <a:pt x="59" y="118"/>
                    </a:lnTo>
                    <a:lnTo>
                      <a:pt x="86" y="123"/>
                    </a:lnTo>
                    <a:lnTo>
                      <a:pt x="91" y="119"/>
                    </a:lnTo>
                    <a:lnTo>
                      <a:pt x="91" y="115"/>
                    </a:lnTo>
                    <a:lnTo>
                      <a:pt x="102" y="118"/>
                    </a:lnTo>
                    <a:lnTo>
                      <a:pt x="92" y="110"/>
                    </a:lnTo>
                    <a:lnTo>
                      <a:pt x="95" y="106"/>
                    </a:lnTo>
                    <a:lnTo>
                      <a:pt x="101" y="108"/>
                    </a:lnTo>
                    <a:lnTo>
                      <a:pt x="102" y="110"/>
                    </a:lnTo>
                    <a:lnTo>
                      <a:pt x="114" y="120"/>
                    </a:lnTo>
                    <a:lnTo>
                      <a:pt x="123" y="114"/>
                    </a:lnTo>
                    <a:lnTo>
                      <a:pt x="117" y="109"/>
                    </a:lnTo>
                    <a:lnTo>
                      <a:pt x="121" y="108"/>
                    </a:lnTo>
                    <a:lnTo>
                      <a:pt x="129" y="110"/>
                    </a:lnTo>
                    <a:lnTo>
                      <a:pt x="132" y="105"/>
                    </a:lnTo>
                    <a:lnTo>
                      <a:pt x="124" y="96"/>
                    </a:lnTo>
                    <a:lnTo>
                      <a:pt x="130" y="95"/>
                    </a:lnTo>
                    <a:lnTo>
                      <a:pt x="133" y="100"/>
                    </a:lnTo>
                    <a:lnTo>
                      <a:pt x="138" y="101"/>
                    </a:lnTo>
                    <a:lnTo>
                      <a:pt x="146" y="93"/>
                    </a:lnTo>
                    <a:lnTo>
                      <a:pt x="163" y="86"/>
                    </a:lnTo>
                    <a:lnTo>
                      <a:pt x="175" y="83"/>
                    </a:lnTo>
                    <a:lnTo>
                      <a:pt x="174" y="73"/>
                    </a:lnTo>
                    <a:lnTo>
                      <a:pt x="163" y="71"/>
                    </a:lnTo>
                    <a:lnTo>
                      <a:pt x="143" y="71"/>
                    </a:lnTo>
                    <a:lnTo>
                      <a:pt x="144" y="56"/>
                    </a:lnTo>
                    <a:lnTo>
                      <a:pt x="134" y="53"/>
                    </a:lnTo>
                    <a:lnTo>
                      <a:pt x="139" y="49"/>
                    </a:lnTo>
                    <a:lnTo>
                      <a:pt x="137" y="41"/>
                    </a:lnTo>
                    <a:lnTo>
                      <a:pt x="124" y="39"/>
                    </a:lnTo>
                    <a:lnTo>
                      <a:pt x="119" y="46"/>
                    </a:lnTo>
                    <a:lnTo>
                      <a:pt x="129" y="50"/>
                    </a:lnTo>
                    <a:lnTo>
                      <a:pt x="125" y="54"/>
                    </a:lnTo>
                    <a:lnTo>
                      <a:pt x="116" y="50"/>
                    </a:lnTo>
                    <a:lnTo>
                      <a:pt x="111" y="44"/>
                    </a:lnTo>
                    <a:lnTo>
                      <a:pt x="112" y="36"/>
                    </a:lnTo>
                    <a:lnTo>
                      <a:pt x="92" y="32"/>
                    </a:lnTo>
                    <a:lnTo>
                      <a:pt x="83" y="22"/>
                    </a:lnTo>
                    <a:lnTo>
                      <a:pt x="78" y="14"/>
                    </a:lnTo>
                    <a:lnTo>
                      <a:pt x="77" y="8"/>
                    </a:lnTo>
                    <a:lnTo>
                      <a:pt x="64" y="2"/>
                    </a:lnTo>
                    <a:lnTo>
                      <a:pt x="53" y="0"/>
                    </a:lnTo>
                    <a:lnTo>
                      <a:pt x="44" y="0"/>
                    </a:lnTo>
                    <a:lnTo>
                      <a:pt x="31" y="2"/>
                    </a:lnTo>
                    <a:lnTo>
                      <a:pt x="32" y="7"/>
                    </a:lnTo>
                    <a:lnTo>
                      <a:pt x="49" y="7"/>
                    </a:lnTo>
                    <a:lnTo>
                      <a:pt x="54" y="11"/>
                    </a:lnTo>
                    <a:lnTo>
                      <a:pt x="36" y="13"/>
                    </a:lnTo>
                    <a:lnTo>
                      <a:pt x="44" y="17"/>
                    </a:lnTo>
                    <a:lnTo>
                      <a:pt x="37" y="19"/>
                    </a:lnTo>
                    <a:lnTo>
                      <a:pt x="32" y="16"/>
                    </a:lnTo>
                    <a:lnTo>
                      <a:pt x="27" y="14"/>
                    </a:lnTo>
                    <a:lnTo>
                      <a:pt x="23" y="23"/>
                    </a:lnTo>
                    <a:lnTo>
                      <a:pt x="45" y="31"/>
                    </a:lnTo>
                    <a:lnTo>
                      <a:pt x="40" y="33"/>
                    </a:lnTo>
                    <a:lnTo>
                      <a:pt x="26" y="31"/>
                    </a:lnTo>
                    <a:lnTo>
                      <a:pt x="13" y="31"/>
                    </a:lnTo>
                    <a:lnTo>
                      <a:pt x="13" y="35"/>
                    </a:lnTo>
                    <a:lnTo>
                      <a:pt x="21" y="37"/>
                    </a:lnTo>
                    <a:lnTo>
                      <a:pt x="21" y="40"/>
                    </a:lnTo>
                    <a:lnTo>
                      <a:pt x="0" y="40"/>
                    </a:lnTo>
                    <a:lnTo>
                      <a:pt x="22" y="49"/>
                    </a:lnTo>
                    <a:lnTo>
                      <a:pt x="3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7" name="Freeform 999"/>
              <p:cNvSpPr/>
              <p:nvPr/>
            </p:nvSpPr>
            <p:spPr bwMode="auto">
              <a:xfrm>
                <a:off x="2063751" y="1501779"/>
                <a:ext cx="20638" cy="3175"/>
              </a:xfrm>
              <a:custGeom>
                <a:avLst/>
                <a:gdLst>
                  <a:gd name="T0" fmla="*/ 20638 w 13"/>
                  <a:gd name="T1" fmla="*/ 1588 h 2"/>
                  <a:gd name="T2" fmla="*/ 11113 w 13"/>
                  <a:gd name="T3" fmla="*/ 1588 h 2"/>
                  <a:gd name="T4" fmla="*/ 0 w 13"/>
                  <a:gd name="T5" fmla="*/ 0 h 2"/>
                  <a:gd name="T6" fmla="*/ 0 w 13"/>
                  <a:gd name="T7" fmla="*/ 3175 h 2"/>
                  <a:gd name="T8" fmla="*/ 14288 w 13"/>
                  <a:gd name="T9" fmla="*/ 3175 h 2"/>
                  <a:gd name="T10" fmla="*/ 20638 w 13"/>
                  <a:gd name="T11" fmla="*/ 158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2">
                    <a:moveTo>
                      <a:pt x="13" y="1"/>
                    </a:moveTo>
                    <a:lnTo>
                      <a:pt x="7" y="1"/>
                    </a:lnTo>
                    <a:lnTo>
                      <a:pt x="0" y="0"/>
                    </a:lnTo>
                    <a:lnTo>
                      <a:pt x="0" y="2"/>
                    </a:lnTo>
                    <a:lnTo>
                      <a:pt x="9" y="2"/>
                    </a:lnTo>
                    <a:lnTo>
                      <a:pt x="1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8" name="Freeform 1000"/>
              <p:cNvSpPr/>
              <p:nvPr/>
            </p:nvSpPr>
            <p:spPr bwMode="auto">
              <a:xfrm>
                <a:off x="1957387" y="1546229"/>
                <a:ext cx="33338" cy="23813"/>
              </a:xfrm>
              <a:custGeom>
                <a:avLst/>
                <a:gdLst>
                  <a:gd name="T0" fmla="*/ 19050 w 21"/>
                  <a:gd name="T1" fmla="*/ 17463 h 15"/>
                  <a:gd name="T2" fmla="*/ 26988 w 21"/>
                  <a:gd name="T3" fmla="*/ 23813 h 15"/>
                  <a:gd name="T4" fmla="*/ 33338 w 21"/>
                  <a:gd name="T5" fmla="*/ 0 h 15"/>
                  <a:gd name="T6" fmla="*/ 14288 w 21"/>
                  <a:gd name="T7" fmla="*/ 0 h 15"/>
                  <a:gd name="T8" fmla="*/ 0 w 21"/>
                  <a:gd name="T9" fmla="*/ 9525 h 15"/>
                  <a:gd name="T10" fmla="*/ 12700 w 21"/>
                  <a:gd name="T11" fmla="*/ 12700 h 15"/>
                  <a:gd name="T12" fmla="*/ 19050 w 21"/>
                  <a:gd name="T13" fmla="*/ 1746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15">
                    <a:moveTo>
                      <a:pt x="12" y="11"/>
                    </a:moveTo>
                    <a:lnTo>
                      <a:pt x="17" y="15"/>
                    </a:lnTo>
                    <a:lnTo>
                      <a:pt x="21" y="0"/>
                    </a:lnTo>
                    <a:lnTo>
                      <a:pt x="9" y="0"/>
                    </a:lnTo>
                    <a:lnTo>
                      <a:pt x="0" y="6"/>
                    </a:lnTo>
                    <a:lnTo>
                      <a:pt x="8" y="8"/>
                    </a:lnTo>
                    <a:lnTo>
                      <a:pt x="1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89" name="Freeform 1001"/>
              <p:cNvSpPr/>
              <p:nvPr/>
            </p:nvSpPr>
            <p:spPr bwMode="auto">
              <a:xfrm>
                <a:off x="2178050" y="1681168"/>
                <a:ext cx="26988" cy="20638"/>
              </a:xfrm>
              <a:custGeom>
                <a:avLst/>
                <a:gdLst>
                  <a:gd name="T0" fmla="*/ 20638 w 17"/>
                  <a:gd name="T1" fmla="*/ 4763 h 13"/>
                  <a:gd name="T2" fmla="*/ 3175 w 17"/>
                  <a:gd name="T3" fmla="*/ 0 h 13"/>
                  <a:gd name="T4" fmla="*/ 0 w 17"/>
                  <a:gd name="T5" fmla="*/ 12700 h 13"/>
                  <a:gd name="T6" fmla="*/ 20638 w 17"/>
                  <a:gd name="T7" fmla="*/ 20638 h 13"/>
                  <a:gd name="T8" fmla="*/ 26988 w 17"/>
                  <a:gd name="T9" fmla="*/ 14288 h 13"/>
                  <a:gd name="T10" fmla="*/ 20638 w 17"/>
                  <a:gd name="T11" fmla="*/ 4763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3">
                    <a:moveTo>
                      <a:pt x="13" y="3"/>
                    </a:moveTo>
                    <a:lnTo>
                      <a:pt x="2" y="0"/>
                    </a:lnTo>
                    <a:lnTo>
                      <a:pt x="0" y="8"/>
                    </a:lnTo>
                    <a:lnTo>
                      <a:pt x="13" y="13"/>
                    </a:lnTo>
                    <a:lnTo>
                      <a:pt x="17" y="9"/>
                    </a:lnTo>
                    <a:lnTo>
                      <a:pt x="1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0" name="Freeform 1002"/>
              <p:cNvSpPr/>
              <p:nvPr/>
            </p:nvSpPr>
            <p:spPr bwMode="auto">
              <a:xfrm>
                <a:off x="2173287" y="1698629"/>
                <a:ext cx="11113" cy="3175"/>
              </a:xfrm>
              <a:custGeom>
                <a:avLst/>
                <a:gdLst>
                  <a:gd name="T0" fmla="*/ 0 w 7"/>
                  <a:gd name="T1" fmla="*/ 0 h 2"/>
                  <a:gd name="T2" fmla="*/ 4763 w 7"/>
                  <a:gd name="T3" fmla="*/ 3175 h 2"/>
                  <a:gd name="T4" fmla="*/ 11113 w 7"/>
                  <a:gd name="T5" fmla="*/ 3175 h 2"/>
                  <a:gd name="T6" fmla="*/ 4763 w 7"/>
                  <a:gd name="T7" fmla="*/ 0 h 2"/>
                  <a:gd name="T8" fmla="*/ 0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0" y="0"/>
                    </a:moveTo>
                    <a:lnTo>
                      <a:pt x="3" y="2"/>
                    </a:lnTo>
                    <a:lnTo>
                      <a:pt x="7" y="2"/>
                    </a:lnTo>
                    <a:lnTo>
                      <a:pt x="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1" name="Freeform 1003"/>
              <p:cNvSpPr/>
              <p:nvPr/>
            </p:nvSpPr>
            <p:spPr bwMode="auto">
              <a:xfrm>
                <a:off x="2284412" y="1600204"/>
                <a:ext cx="36513" cy="11113"/>
              </a:xfrm>
              <a:custGeom>
                <a:avLst/>
                <a:gdLst>
                  <a:gd name="T0" fmla="*/ 36513 w 23"/>
                  <a:gd name="T1" fmla="*/ 3175 h 7"/>
                  <a:gd name="T2" fmla="*/ 30163 w 23"/>
                  <a:gd name="T3" fmla="*/ 0 h 7"/>
                  <a:gd name="T4" fmla="*/ 9525 w 23"/>
                  <a:gd name="T5" fmla="*/ 4763 h 7"/>
                  <a:gd name="T6" fmla="*/ 0 w 23"/>
                  <a:gd name="T7" fmla="*/ 11113 h 7"/>
                  <a:gd name="T8" fmla="*/ 19050 w 23"/>
                  <a:gd name="T9" fmla="*/ 11113 h 7"/>
                  <a:gd name="T10" fmla="*/ 36513 w 23"/>
                  <a:gd name="T11" fmla="*/ 3175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7">
                    <a:moveTo>
                      <a:pt x="23" y="2"/>
                    </a:moveTo>
                    <a:lnTo>
                      <a:pt x="19" y="0"/>
                    </a:lnTo>
                    <a:lnTo>
                      <a:pt x="6" y="3"/>
                    </a:lnTo>
                    <a:lnTo>
                      <a:pt x="0" y="7"/>
                    </a:lnTo>
                    <a:lnTo>
                      <a:pt x="12" y="7"/>
                    </a:ln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2" name="Freeform 1004"/>
              <p:cNvSpPr/>
              <p:nvPr/>
            </p:nvSpPr>
            <p:spPr bwMode="auto">
              <a:xfrm>
                <a:off x="2603500" y="1270004"/>
                <a:ext cx="1495424" cy="1276352"/>
              </a:xfrm>
              <a:custGeom>
                <a:avLst/>
                <a:gdLst>
                  <a:gd name="T0" fmla="*/ 1127125 w 942"/>
                  <a:gd name="T1" fmla="*/ 774700 h 804"/>
                  <a:gd name="T2" fmla="*/ 1104900 w 942"/>
                  <a:gd name="T3" fmla="*/ 739775 h 804"/>
                  <a:gd name="T4" fmla="*/ 1158875 w 942"/>
                  <a:gd name="T5" fmla="*/ 703263 h 804"/>
                  <a:gd name="T6" fmla="*/ 1250950 w 942"/>
                  <a:gd name="T7" fmla="*/ 696913 h 804"/>
                  <a:gd name="T8" fmla="*/ 1158875 w 942"/>
                  <a:gd name="T9" fmla="*/ 628650 h 804"/>
                  <a:gd name="T10" fmla="*/ 1173163 w 942"/>
                  <a:gd name="T11" fmla="*/ 587375 h 804"/>
                  <a:gd name="T12" fmla="*/ 1266825 w 942"/>
                  <a:gd name="T13" fmla="*/ 604838 h 804"/>
                  <a:gd name="T14" fmla="*/ 1281113 w 942"/>
                  <a:gd name="T15" fmla="*/ 546100 h 804"/>
                  <a:gd name="T16" fmla="*/ 1311275 w 942"/>
                  <a:gd name="T17" fmla="*/ 520700 h 804"/>
                  <a:gd name="T18" fmla="*/ 1258888 w 942"/>
                  <a:gd name="T19" fmla="*/ 461963 h 804"/>
                  <a:gd name="T20" fmla="*/ 1327150 w 942"/>
                  <a:gd name="T21" fmla="*/ 428625 h 804"/>
                  <a:gd name="T22" fmla="*/ 1279525 w 942"/>
                  <a:gd name="T23" fmla="*/ 358775 h 804"/>
                  <a:gd name="T24" fmla="*/ 1333500 w 942"/>
                  <a:gd name="T25" fmla="*/ 266700 h 804"/>
                  <a:gd name="T26" fmla="*/ 1404938 w 942"/>
                  <a:gd name="T27" fmla="*/ 246063 h 804"/>
                  <a:gd name="T28" fmla="*/ 1343025 w 942"/>
                  <a:gd name="T29" fmla="*/ 231775 h 804"/>
                  <a:gd name="T30" fmla="*/ 1495425 w 942"/>
                  <a:gd name="T31" fmla="*/ 171450 h 804"/>
                  <a:gd name="T32" fmla="*/ 1303338 w 942"/>
                  <a:gd name="T33" fmla="*/ 168275 h 804"/>
                  <a:gd name="T34" fmla="*/ 1220788 w 942"/>
                  <a:gd name="T35" fmla="*/ 211138 h 804"/>
                  <a:gd name="T36" fmla="*/ 1114425 w 942"/>
                  <a:gd name="T37" fmla="*/ 179388 h 804"/>
                  <a:gd name="T38" fmla="*/ 987425 w 942"/>
                  <a:gd name="T39" fmla="*/ 166688 h 804"/>
                  <a:gd name="T40" fmla="*/ 1201738 w 942"/>
                  <a:gd name="T41" fmla="*/ 115888 h 804"/>
                  <a:gd name="T42" fmla="*/ 1158875 w 942"/>
                  <a:gd name="T43" fmla="*/ 71438 h 804"/>
                  <a:gd name="T44" fmla="*/ 947738 w 942"/>
                  <a:gd name="T45" fmla="*/ 77788 h 804"/>
                  <a:gd name="T46" fmla="*/ 985838 w 942"/>
                  <a:gd name="T47" fmla="*/ 53975 h 804"/>
                  <a:gd name="T48" fmla="*/ 1068388 w 942"/>
                  <a:gd name="T49" fmla="*/ 7938 h 804"/>
                  <a:gd name="T50" fmla="*/ 900113 w 942"/>
                  <a:gd name="T51" fmla="*/ 3175 h 804"/>
                  <a:gd name="T52" fmla="*/ 827088 w 942"/>
                  <a:gd name="T53" fmla="*/ 30163 h 804"/>
                  <a:gd name="T54" fmla="*/ 833438 w 942"/>
                  <a:gd name="T55" fmla="*/ 73025 h 804"/>
                  <a:gd name="T56" fmla="*/ 715963 w 942"/>
                  <a:gd name="T57" fmla="*/ 47625 h 804"/>
                  <a:gd name="T58" fmla="*/ 766763 w 942"/>
                  <a:gd name="T59" fmla="*/ 79375 h 804"/>
                  <a:gd name="T60" fmla="*/ 742950 w 942"/>
                  <a:gd name="T61" fmla="*/ 84138 h 804"/>
                  <a:gd name="T62" fmla="*/ 676275 w 942"/>
                  <a:gd name="T63" fmla="*/ 125413 h 804"/>
                  <a:gd name="T64" fmla="*/ 561975 w 942"/>
                  <a:gd name="T65" fmla="*/ 101600 h 804"/>
                  <a:gd name="T66" fmla="*/ 479425 w 942"/>
                  <a:gd name="T67" fmla="*/ 149225 h 804"/>
                  <a:gd name="T68" fmla="*/ 366713 w 942"/>
                  <a:gd name="T69" fmla="*/ 130175 h 804"/>
                  <a:gd name="T70" fmla="*/ 271463 w 942"/>
                  <a:gd name="T71" fmla="*/ 160338 h 804"/>
                  <a:gd name="T72" fmla="*/ 227013 w 942"/>
                  <a:gd name="T73" fmla="*/ 207963 h 804"/>
                  <a:gd name="T74" fmla="*/ 196850 w 942"/>
                  <a:gd name="T75" fmla="*/ 276225 h 804"/>
                  <a:gd name="T76" fmla="*/ 90488 w 942"/>
                  <a:gd name="T77" fmla="*/ 341313 h 804"/>
                  <a:gd name="T78" fmla="*/ 0 w 942"/>
                  <a:gd name="T79" fmla="*/ 385763 h 804"/>
                  <a:gd name="T80" fmla="*/ 146050 w 942"/>
                  <a:gd name="T81" fmla="*/ 407988 h 804"/>
                  <a:gd name="T82" fmla="*/ 127000 w 942"/>
                  <a:gd name="T83" fmla="*/ 431800 h 804"/>
                  <a:gd name="T84" fmla="*/ 123825 w 942"/>
                  <a:gd name="T85" fmla="*/ 461963 h 804"/>
                  <a:gd name="T86" fmla="*/ 169863 w 942"/>
                  <a:gd name="T87" fmla="*/ 476250 h 804"/>
                  <a:gd name="T88" fmla="*/ 265113 w 942"/>
                  <a:gd name="T89" fmla="*/ 476250 h 804"/>
                  <a:gd name="T90" fmla="*/ 414338 w 942"/>
                  <a:gd name="T91" fmla="*/ 561975 h 804"/>
                  <a:gd name="T92" fmla="*/ 434975 w 942"/>
                  <a:gd name="T93" fmla="*/ 687388 h 804"/>
                  <a:gd name="T94" fmla="*/ 523875 w 942"/>
                  <a:gd name="T95" fmla="*/ 725488 h 804"/>
                  <a:gd name="T96" fmla="*/ 465138 w 942"/>
                  <a:gd name="T97" fmla="*/ 758825 h 804"/>
                  <a:gd name="T98" fmla="*/ 523875 w 942"/>
                  <a:gd name="T99" fmla="*/ 836613 h 804"/>
                  <a:gd name="T100" fmla="*/ 484188 w 942"/>
                  <a:gd name="T101" fmla="*/ 876300 h 804"/>
                  <a:gd name="T102" fmla="*/ 503238 w 942"/>
                  <a:gd name="T103" fmla="*/ 904875 h 804"/>
                  <a:gd name="T104" fmla="*/ 514350 w 942"/>
                  <a:gd name="T105" fmla="*/ 1046163 h 804"/>
                  <a:gd name="T106" fmla="*/ 542925 w 942"/>
                  <a:gd name="T107" fmla="*/ 1103313 h 804"/>
                  <a:gd name="T108" fmla="*/ 612775 w 942"/>
                  <a:gd name="T109" fmla="*/ 1235075 h 804"/>
                  <a:gd name="T110" fmla="*/ 738188 w 942"/>
                  <a:gd name="T111" fmla="*/ 1239838 h 804"/>
                  <a:gd name="T112" fmla="*/ 781050 w 942"/>
                  <a:gd name="T113" fmla="*/ 1103313 h 804"/>
                  <a:gd name="T114" fmla="*/ 809625 w 942"/>
                  <a:gd name="T115" fmla="*/ 989013 h 804"/>
                  <a:gd name="T116" fmla="*/ 919163 w 942"/>
                  <a:gd name="T117" fmla="*/ 927100 h 804"/>
                  <a:gd name="T118" fmla="*/ 1041400 w 942"/>
                  <a:gd name="T119" fmla="*/ 846138 h 804"/>
                  <a:gd name="T120" fmla="*/ 1193800 w 942"/>
                  <a:gd name="T121" fmla="*/ 804863 h 8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2" h="804">
                    <a:moveTo>
                      <a:pt x="764" y="499"/>
                    </a:moveTo>
                    <a:lnTo>
                      <a:pt x="785" y="488"/>
                    </a:lnTo>
                    <a:lnTo>
                      <a:pt x="786" y="484"/>
                    </a:lnTo>
                    <a:lnTo>
                      <a:pt x="784" y="483"/>
                    </a:lnTo>
                    <a:lnTo>
                      <a:pt x="776" y="485"/>
                    </a:lnTo>
                    <a:lnTo>
                      <a:pt x="774" y="483"/>
                    </a:lnTo>
                    <a:lnTo>
                      <a:pt x="746" y="483"/>
                    </a:lnTo>
                    <a:lnTo>
                      <a:pt x="743" y="476"/>
                    </a:lnTo>
                    <a:lnTo>
                      <a:pt x="733" y="478"/>
                    </a:lnTo>
                    <a:lnTo>
                      <a:pt x="728" y="485"/>
                    </a:lnTo>
                    <a:lnTo>
                      <a:pt x="720" y="485"/>
                    </a:lnTo>
                    <a:lnTo>
                      <a:pt x="710" y="488"/>
                    </a:lnTo>
                    <a:lnTo>
                      <a:pt x="696" y="488"/>
                    </a:lnTo>
                    <a:lnTo>
                      <a:pt x="692" y="484"/>
                    </a:lnTo>
                    <a:lnTo>
                      <a:pt x="705" y="483"/>
                    </a:lnTo>
                    <a:lnTo>
                      <a:pt x="720" y="482"/>
                    </a:lnTo>
                    <a:lnTo>
                      <a:pt x="720" y="475"/>
                    </a:lnTo>
                    <a:lnTo>
                      <a:pt x="713" y="475"/>
                    </a:lnTo>
                    <a:lnTo>
                      <a:pt x="706" y="478"/>
                    </a:lnTo>
                    <a:lnTo>
                      <a:pt x="695" y="478"/>
                    </a:lnTo>
                    <a:lnTo>
                      <a:pt x="681" y="475"/>
                    </a:lnTo>
                    <a:lnTo>
                      <a:pt x="681" y="473"/>
                    </a:lnTo>
                    <a:lnTo>
                      <a:pt x="688" y="473"/>
                    </a:lnTo>
                    <a:lnTo>
                      <a:pt x="696" y="466"/>
                    </a:lnTo>
                    <a:lnTo>
                      <a:pt x="691" y="461"/>
                    </a:lnTo>
                    <a:lnTo>
                      <a:pt x="714" y="461"/>
                    </a:lnTo>
                    <a:lnTo>
                      <a:pt x="733" y="456"/>
                    </a:lnTo>
                    <a:lnTo>
                      <a:pt x="734" y="448"/>
                    </a:lnTo>
                    <a:lnTo>
                      <a:pt x="711" y="447"/>
                    </a:lnTo>
                    <a:lnTo>
                      <a:pt x="697" y="443"/>
                    </a:lnTo>
                    <a:lnTo>
                      <a:pt x="697" y="437"/>
                    </a:lnTo>
                    <a:lnTo>
                      <a:pt x="686" y="432"/>
                    </a:lnTo>
                    <a:lnTo>
                      <a:pt x="692" y="428"/>
                    </a:lnTo>
                    <a:lnTo>
                      <a:pt x="705" y="430"/>
                    </a:lnTo>
                    <a:lnTo>
                      <a:pt x="713" y="442"/>
                    </a:lnTo>
                    <a:lnTo>
                      <a:pt x="730" y="443"/>
                    </a:lnTo>
                    <a:lnTo>
                      <a:pt x="752" y="450"/>
                    </a:lnTo>
                    <a:lnTo>
                      <a:pt x="752" y="455"/>
                    </a:lnTo>
                    <a:lnTo>
                      <a:pt x="765" y="471"/>
                    </a:lnTo>
                    <a:lnTo>
                      <a:pt x="783" y="475"/>
                    </a:lnTo>
                    <a:lnTo>
                      <a:pt x="784" y="471"/>
                    </a:lnTo>
                    <a:lnTo>
                      <a:pt x="788" y="469"/>
                    </a:lnTo>
                    <a:lnTo>
                      <a:pt x="794" y="474"/>
                    </a:lnTo>
                    <a:lnTo>
                      <a:pt x="799" y="474"/>
                    </a:lnTo>
                    <a:lnTo>
                      <a:pt x="802" y="451"/>
                    </a:lnTo>
                    <a:lnTo>
                      <a:pt x="795" y="446"/>
                    </a:lnTo>
                    <a:lnTo>
                      <a:pt x="792" y="448"/>
                    </a:lnTo>
                    <a:lnTo>
                      <a:pt x="788" y="439"/>
                    </a:lnTo>
                    <a:lnTo>
                      <a:pt x="779" y="432"/>
                    </a:lnTo>
                    <a:lnTo>
                      <a:pt x="767" y="429"/>
                    </a:lnTo>
                    <a:lnTo>
                      <a:pt x="756" y="422"/>
                    </a:lnTo>
                    <a:lnTo>
                      <a:pt x="741" y="424"/>
                    </a:lnTo>
                    <a:lnTo>
                      <a:pt x="733" y="418"/>
                    </a:lnTo>
                    <a:lnTo>
                      <a:pt x="747" y="415"/>
                    </a:lnTo>
                    <a:lnTo>
                      <a:pt x="741" y="409"/>
                    </a:lnTo>
                    <a:lnTo>
                      <a:pt x="724" y="413"/>
                    </a:lnTo>
                    <a:lnTo>
                      <a:pt x="719" y="406"/>
                    </a:lnTo>
                    <a:lnTo>
                      <a:pt x="737" y="405"/>
                    </a:lnTo>
                    <a:lnTo>
                      <a:pt x="741" y="400"/>
                    </a:lnTo>
                    <a:lnTo>
                      <a:pt x="730" y="396"/>
                    </a:lnTo>
                    <a:lnTo>
                      <a:pt x="723" y="401"/>
                    </a:lnTo>
                    <a:lnTo>
                      <a:pt x="719" y="399"/>
                    </a:lnTo>
                    <a:lnTo>
                      <a:pt x="710" y="402"/>
                    </a:lnTo>
                    <a:lnTo>
                      <a:pt x="705" y="396"/>
                    </a:lnTo>
                    <a:lnTo>
                      <a:pt x="719" y="395"/>
                    </a:lnTo>
                    <a:lnTo>
                      <a:pt x="713" y="390"/>
                    </a:lnTo>
                    <a:lnTo>
                      <a:pt x="715" y="387"/>
                    </a:lnTo>
                    <a:lnTo>
                      <a:pt x="732" y="392"/>
                    </a:lnTo>
                    <a:lnTo>
                      <a:pt x="739" y="390"/>
                    </a:lnTo>
                    <a:lnTo>
                      <a:pt x="748" y="382"/>
                    </a:lnTo>
                    <a:lnTo>
                      <a:pt x="734" y="372"/>
                    </a:lnTo>
                    <a:lnTo>
                      <a:pt x="739" y="370"/>
                    </a:lnTo>
                    <a:lnTo>
                      <a:pt x="752" y="377"/>
                    </a:lnTo>
                    <a:lnTo>
                      <a:pt x="765" y="376"/>
                    </a:lnTo>
                    <a:lnTo>
                      <a:pt x="779" y="382"/>
                    </a:lnTo>
                    <a:lnTo>
                      <a:pt x="761" y="382"/>
                    </a:lnTo>
                    <a:lnTo>
                      <a:pt x="767" y="383"/>
                    </a:lnTo>
                    <a:lnTo>
                      <a:pt x="784" y="392"/>
                    </a:lnTo>
                    <a:lnTo>
                      <a:pt x="802" y="387"/>
                    </a:lnTo>
                    <a:lnTo>
                      <a:pt x="817" y="385"/>
                    </a:lnTo>
                    <a:lnTo>
                      <a:pt x="816" y="373"/>
                    </a:lnTo>
                    <a:lnTo>
                      <a:pt x="799" y="373"/>
                    </a:lnTo>
                    <a:lnTo>
                      <a:pt x="800" y="378"/>
                    </a:lnTo>
                    <a:lnTo>
                      <a:pt x="798" y="381"/>
                    </a:lnTo>
                    <a:lnTo>
                      <a:pt x="794" y="367"/>
                    </a:lnTo>
                    <a:lnTo>
                      <a:pt x="788" y="356"/>
                    </a:lnTo>
                    <a:lnTo>
                      <a:pt x="793" y="351"/>
                    </a:lnTo>
                    <a:lnTo>
                      <a:pt x="795" y="350"/>
                    </a:lnTo>
                    <a:lnTo>
                      <a:pt x="813" y="351"/>
                    </a:lnTo>
                    <a:lnTo>
                      <a:pt x="823" y="362"/>
                    </a:lnTo>
                    <a:lnTo>
                      <a:pt x="830" y="359"/>
                    </a:lnTo>
                    <a:lnTo>
                      <a:pt x="834" y="351"/>
                    </a:lnTo>
                    <a:lnTo>
                      <a:pt x="830" y="348"/>
                    </a:lnTo>
                    <a:lnTo>
                      <a:pt x="823" y="350"/>
                    </a:lnTo>
                    <a:lnTo>
                      <a:pt x="807" y="348"/>
                    </a:lnTo>
                    <a:lnTo>
                      <a:pt x="807" y="344"/>
                    </a:lnTo>
                    <a:lnTo>
                      <a:pt x="812" y="337"/>
                    </a:lnTo>
                    <a:lnTo>
                      <a:pt x="807" y="335"/>
                    </a:lnTo>
                    <a:lnTo>
                      <a:pt x="794" y="336"/>
                    </a:lnTo>
                    <a:lnTo>
                      <a:pt x="789" y="332"/>
                    </a:lnTo>
                    <a:lnTo>
                      <a:pt x="795" y="330"/>
                    </a:lnTo>
                    <a:lnTo>
                      <a:pt x="811" y="328"/>
                    </a:lnTo>
                    <a:lnTo>
                      <a:pt x="812" y="326"/>
                    </a:lnTo>
                    <a:lnTo>
                      <a:pt x="793" y="318"/>
                    </a:lnTo>
                    <a:lnTo>
                      <a:pt x="799" y="317"/>
                    </a:lnTo>
                    <a:lnTo>
                      <a:pt x="807" y="321"/>
                    </a:lnTo>
                    <a:lnTo>
                      <a:pt x="816" y="322"/>
                    </a:lnTo>
                    <a:lnTo>
                      <a:pt x="826" y="328"/>
                    </a:lnTo>
                    <a:lnTo>
                      <a:pt x="837" y="321"/>
                    </a:lnTo>
                    <a:lnTo>
                      <a:pt x="835" y="314"/>
                    </a:lnTo>
                    <a:lnTo>
                      <a:pt x="821" y="308"/>
                    </a:lnTo>
                    <a:lnTo>
                      <a:pt x="799" y="307"/>
                    </a:lnTo>
                    <a:lnTo>
                      <a:pt x="792" y="304"/>
                    </a:lnTo>
                    <a:lnTo>
                      <a:pt x="812" y="304"/>
                    </a:lnTo>
                    <a:lnTo>
                      <a:pt x="823" y="304"/>
                    </a:lnTo>
                    <a:lnTo>
                      <a:pt x="823" y="298"/>
                    </a:lnTo>
                    <a:lnTo>
                      <a:pt x="811" y="296"/>
                    </a:lnTo>
                    <a:lnTo>
                      <a:pt x="800" y="299"/>
                    </a:lnTo>
                    <a:lnTo>
                      <a:pt x="794" y="296"/>
                    </a:lnTo>
                    <a:lnTo>
                      <a:pt x="793" y="291"/>
                    </a:lnTo>
                    <a:lnTo>
                      <a:pt x="789" y="285"/>
                    </a:lnTo>
                    <a:lnTo>
                      <a:pt x="790" y="282"/>
                    </a:lnTo>
                    <a:lnTo>
                      <a:pt x="795" y="282"/>
                    </a:lnTo>
                    <a:lnTo>
                      <a:pt x="808" y="281"/>
                    </a:lnTo>
                    <a:lnTo>
                      <a:pt x="803" y="277"/>
                    </a:lnTo>
                    <a:lnTo>
                      <a:pt x="811" y="277"/>
                    </a:lnTo>
                    <a:lnTo>
                      <a:pt x="834" y="281"/>
                    </a:lnTo>
                    <a:lnTo>
                      <a:pt x="846" y="280"/>
                    </a:lnTo>
                    <a:lnTo>
                      <a:pt x="851" y="272"/>
                    </a:lnTo>
                    <a:lnTo>
                      <a:pt x="850" y="267"/>
                    </a:lnTo>
                    <a:lnTo>
                      <a:pt x="839" y="266"/>
                    </a:lnTo>
                    <a:lnTo>
                      <a:pt x="836" y="270"/>
                    </a:lnTo>
                    <a:lnTo>
                      <a:pt x="818" y="262"/>
                    </a:lnTo>
                    <a:lnTo>
                      <a:pt x="813" y="256"/>
                    </a:lnTo>
                    <a:lnTo>
                      <a:pt x="816" y="253"/>
                    </a:lnTo>
                    <a:lnTo>
                      <a:pt x="822" y="256"/>
                    </a:lnTo>
                    <a:lnTo>
                      <a:pt x="834" y="258"/>
                    </a:lnTo>
                    <a:lnTo>
                      <a:pt x="832" y="253"/>
                    </a:lnTo>
                    <a:lnTo>
                      <a:pt x="812" y="245"/>
                    </a:lnTo>
                    <a:lnTo>
                      <a:pt x="806" y="247"/>
                    </a:lnTo>
                    <a:lnTo>
                      <a:pt x="802" y="254"/>
                    </a:lnTo>
                    <a:lnTo>
                      <a:pt x="793" y="254"/>
                    </a:lnTo>
                    <a:lnTo>
                      <a:pt x="792" y="249"/>
                    </a:lnTo>
                    <a:lnTo>
                      <a:pt x="806" y="226"/>
                    </a:lnTo>
                    <a:lnTo>
                      <a:pt x="799" y="225"/>
                    </a:lnTo>
                    <a:lnTo>
                      <a:pt x="811" y="215"/>
                    </a:lnTo>
                    <a:lnTo>
                      <a:pt x="822" y="215"/>
                    </a:lnTo>
                    <a:lnTo>
                      <a:pt x="831" y="205"/>
                    </a:lnTo>
                    <a:lnTo>
                      <a:pt x="832" y="201"/>
                    </a:lnTo>
                    <a:lnTo>
                      <a:pt x="823" y="201"/>
                    </a:lnTo>
                    <a:lnTo>
                      <a:pt x="831" y="183"/>
                    </a:lnTo>
                    <a:lnTo>
                      <a:pt x="851" y="183"/>
                    </a:lnTo>
                    <a:lnTo>
                      <a:pt x="859" y="171"/>
                    </a:lnTo>
                    <a:lnTo>
                      <a:pt x="853" y="168"/>
                    </a:lnTo>
                    <a:lnTo>
                      <a:pt x="843" y="171"/>
                    </a:lnTo>
                    <a:lnTo>
                      <a:pt x="840" y="168"/>
                    </a:lnTo>
                    <a:lnTo>
                      <a:pt x="831" y="166"/>
                    </a:lnTo>
                    <a:lnTo>
                      <a:pt x="826" y="170"/>
                    </a:lnTo>
                    <a:lnTo>
                      <a:pt x="831" y="173"/>
                    </a:lnTo>
                    <a:lnTo>
                      <a:pt x="829" y="175"/>
                    </a:lnTo>
                    <a:lnTo>
                      <a:pt x="825" y="180"/>
                    </a:lnTo>
                    <a:lnTo>
                      <a:pt x="817" y="180"/>
                    </a:lnTo>
                    <a:lnTo>
                      <a:pt x="817" y="170"/>
                    </a:lnTo>
                    <a:lnTo>
                      <a:pt x="825" y="162"/>
                    </a:lnTo>
                    <a:lnTo>
                      <a:pt x="845" y="162"/>
                    </a:lnTo>
                    <a:lnTo>
                      <a:pt x="859" y="165"/>
                    </a:lnTo>
                    <a:lnTo>
                      <a:pt x="868" y="165"/>
                    </a:lnTo>
                    <a:lnTo>
                      <a:pt x="885" y="155"/>
                    </a:lnTo>
                    <a:lnTo>
                      <a:pt x="864" y="150"/>
                    </a:lnTo>
                    <a:lnTo>
                      <a:pt x="855" y="153"/>
                    </a:lnTo>
                    <a:lnTo>
                      <a:pt x="846" y="155"/>
                    </a:lnTo>
                    <a:lnTo>
                      <a:pt x="831" y="148"/>
                    </a:lnTo>
                    <a:lnTo>
                      <a:pt x="822" y="150"/>
                    </a:lnTo>
                    <a:lnTo>
                      <a:pt x="821" y="153"/>
                    </a:lnTo>
                    <a:lnTo>
                      <a:pt x="807" y="153"/>
                    </a:lnTo>
                    <a:lnTo>
                      <a:pt x="807" y="148"/>
                    </a:lnTo>
                    <a:lnTo>
                      <a:pt x="813" y="148"/>
                    </a:lnTo>
                    <a:lnTo>
                      <a:pt x="820" y="145"/>
                    </a:lnTo>
                    <a:lnTo>
                      <a:pt x="839" y="145"/>
                    </a:lnTo>
                    <a:lnTo>
                      <a:pt x="846" y="146"/>
                    </a:lnTo>
                    <a:lnTo>
                      <a:pt x="849" y="142"/>
                    </a:lnTo>
                    <a:lnTo>
                      <a:pt x="864" y="146"/>
                    </a:lnTo>
                    <a:lnTo>
                      <a:pt x="877" y="146"/>
                    </a:lnTo>
                    <a:lnTo>
                      <a:pt x="885" y="145"/>
                    </a:lnTo>
                    <a:lnTo>
                      <a:pt x="887" y="139"/>
                    </a:lnTo>
                    <a:lnTo>
                      <a:pt x="900" y="138"/>
                    </a:lnTo>
                    <a:lnTo>
                      <a:pt x="904" y="136"/>
                    </a:lnTo>
                    <a:lnTo>
                      <a:pt x="896" y="131"/>
                    </a:lnTo>
                    <a:lnTo>
                      <a:pt x="901" y="127"/>
                    </a:lnTo>
                    <a:lnTo>
                      <a:pt x="916" y="129"/>
                    </a:lnTo>
                    <a:lnTo>
                      <a:pt x="942" y="110"/>
                    </a:lnTo>
                    <a:lnTo>
                      <a:pt x="942" y="108"/>
                    </a:lnTo>
                    <a:lnTo>
                      <a:pt x="910" y="94"/>
                    </a:lnTo>
                    <a:lnTo>
                      <a:pt x="878" y="91"/>
                    </a:lnTo>
                    <a:lnTo>
                      <a:pt x="868" y="96"/>
                    </a:lnTo>
                    <a:lnTo>
                      <a:pt x="862" y="95"/>
                    </a:lnTo>
                    <a:lnTo>
                      <a:pt x="855" y="95"/>
                    </a:lnTo>
                    <a:lnTo>
                      <a:pt x="858" y="101"/>
                    </a:lnTo>
                    <a:lnTo>
                      <a:pt x="851" y="104"/>
                    </a:lnTo>
                    <a:lnTo>
                      <a:pt x="849" y="111"/>
                    </a:lnTo>
                    <a:lnTo>
                      <a:pt x="837" y="113"/>
                    </a:lnTo>
                    <a:lnTo>
                      <a:pt x="829" y="110"/>
                    </a:lnTo>
                    <a:lnTo>
                      <a:pt x="821" y="111"/>
                    </a:lnTo>
                    <a:lnTo>
                      <a:pt x="821" y="106"/>
                    </a:lnTo>
                    <a:lnTo>
                      <a:pt x="811" y="108"/>
                    </a:lnTo>
                    <a:lnTo>
                      <a:pt x="809" y="111"/>
                    </a:lnTo>
                    <a:lnTo>
                      <a:pt x="792" y="120"/>
                    </a:lnTo>
                    <a:lnTo>
                      <a:pt x="784" y="133"/>
                    </a:lnTo>
                    <a:lnTo>
                      <a:pt x="767" y="141"/>
                    </a:lnTo>
                    <a:lnTo>
                      <a:pt x="767" y="150"/>
                    </a:lnTo>
                    <a:lnTo>
                      <a:pt x="760" y="152"/>
                    </a:lnTo>
                    <a:lnTo>
                      <a:pt x="755" y="151"/>
                    </a:lnTo>
                    <a:lnTo>
                      <a:pt x="755" y="147"/>
                    </a:lnTo>
                    <a:lnTo>
                      <a:pt x="761" y="143"/>
                    </a:lnTo>
                    <a:lnTo>
                      <a:pt x="760" y="139"/>
                    </a:lnTo>
                    <a:lnTo>
                      <a:pt x="769" y="133"/>
                    </a:lnTo>
                    <a:lnTo>
                      <a:pt x="769" y="125"/>
                    </a:lnTo>
                    <a:lnTo>
                      <a:pt x="775" y="119"/>
                    </a:lnTo>
                    <a:lnTo>
                      <a:pt x="785" y="114"/>
                    </a:lnTo>
                    <a:lnTo>
                      <a:pt x="784" y="90"/>
                    </a:lnTo>
                    <a:lnTo>
                      <a:pt x="783" y="87"/>
                    </a:lnTo>
                    <a:lnTo>
                      <a:pt x="756" y="88"/>
                    </a:lnTo>
                    <a:lnTo>
                      <a:pt x="752" y="91"/>
                    </a:lnTo>
                    <a:lnTo>
                      <a:pt x="752" y="101"/>
                    </a:lnTo>
                    <a:lnTo>
                      <a:pt x="725" y="109"/>
                    </a:lnTo>
                    <a:lnTo>
                      <a:pt x="716" y="113"/>
                    </a:lnTo>
                    <a:lnTo>
                      <a:pt x="705" y="115"/>
                    </a:lnTo>
                    <a:lnTo>
                      <a:pt x="702" y="113"/>
                    </a:lnTo>
                    <a:lnTo>
                      <a:pt x="697" y="113"/>
                    </a:lnTo>
                    <a:lnTo>
                      <a:pt x="709" y="108"/>
                    </a:lnTo>
                    <a:lnTo>
                      <a:pt x="716" y="102"/>
                    </a:lnTo>
                    <a:lnTo>
                      <a:pt x="734" y="97"/>
                    </a:lnTo>
                    <a:lnTo>
                      <a:pt x="734" y="91"/>
                    </a:lnTo>
                    <a:lnTo>
                      <a:pt x="729" y="90"/>
                    </a:lnTo>
                    <a:lnTo>
                      <a:pt x="693" y="90"/>
                    </a:lnTo>
                    <a:lnTo>
                      <a:pt x="687" y="87"/>
                    </a:lnTo>
                    <a:lnTo>
                      <a:pt x="659" y="95"/>
                    </a:lnTo>
                    <a:lnTo>
                      <a:pt x="653" y="94"/>
                    </a:lnTo>
                    <a:lnTo>
                      <a:pt x="622" y="101"/>
                    </a:lnTo>
                    <a:lnTo>
                      <a:pt x="622" y="105"/>
                    </a:lnTo>
                    <a:lnTo>
                      <a:pt x="611" y="106"/>
                    </a:lnTo>
                    <a:lnTo>
                      <a:pt x="607" y="100"/>
                    </a:lnTo>
                    <a:lnTo>
                      <a:pt x="616" y="94"/>
                    </a:lnTo>
                    <a:lnTo>
                      <a:pt x="641" y="86"/>
                    </a:lnTo>
                    <a:lnTo>
                      <a:pt x="642" y="83"/>
                    </a:lnTo>
                    <a:lnTo>
                      <a:pt x="632" y="81"/>
                    </a:lnTo>
                    <a:lnTo>
                      <a:pt x="650" y="81"/>
                    </a:lnTo>
                    <a:lnTo>
                      <a:pt x="658" y="83"/>
                    </a:lnTo>
                    <a:lnTo>
                      <a:pt x="691" y="81"/>
                    </a:lnTo>
                    <a:lnTo>
                      <a:pt x="707" y="82"/>
                    </a:lnTo>
                    <a:lnTo>
                      <a:pt x="743" y="81"/>
                    </a:lnTo>
                    <a:lnTo>
                      <a:pt x="757" y="73"/>
                    </a:lnTo>
                    <a:lnTo>
                      <a:pt x="767" y="74"/>
                    </a:lnTo>
                    <a:lnTo>
                      <a:pt x="785" y="71"/>
                    </a:lnTo>
                    <a:lnTo>
                      <a:pt x="788" y="65"/>
                    </a:lnTo>
                    <a:lnTo>
                      <a:pt x="797" y="63"/>
                    </a:lnTo>
                    <a:lnTo>
                      <a:pt x="798" y="58"/>
                    </a:lnTo>
                    <a:lnTo>
                      <a:pt x="788" y="50"/>
                    </a:lnTo>
                    <a:lnTo>
                      <a:pt x="767" y="45"/>
                    </a:lnTo>
                    <a:lnTo>
                      <a:pt x="756" y="49"/>
                    </a:lnTo>
                    <a:lnTo>
                      <a:pt x="757" y="42"/>
                    </a:lnTo>
                    <a:lnTo>
                      <a:pt x="751" y="42"/>
                    </a:lnTo>
                    <a:lnTo>
                      <a:pt x="732" y="50"/>
                    </a:lnTo>
                    <a:lnTo>
                      <a:pt x="730" y="45"/>
                    </a:lnTo>
                    <a:lnTo>
                      <a:pt x="737" y="41"/>
                    </a:lnTo>
                    <a:lnTo>
                      <a:pt x="741" y="34"/>
                    </a:lnTo>
                    <a:lnTo>
                      <a:pt x="733" y="27"/>
                    </a:lnTo>
                    <a:lnTo>
                      <a:pt x="713" y="30"/>
                    </a:lnTo>
                    <a:lnTo>
                      <a:pt x="709" y="34"/>
                    </a:lnTo>
                    <a:lnTo>
                      <a:pt x="679" y="34"/>
                    </a:lnTo>
                    <a:lnTo>
                      <a:pt x="664" y="31"/>
                    </a:lnTo>
                    <a:lnTo>
                      <a:pt x="648" y="31"/>
                    </a:lnTo>
                    <a:lnTo>
                      <a:pt x="626" y="37"/>
                    </a:lnTo>
                    <a:lnTo>
                      <a:pt x="625" y="41"/>
                    </a:lnTo>
                    <a:lnTo>
                      <a:pt x="598" y="41"/>
                    </a:lnTo>
                    <a:lnTo>
                      <a:pt x="597" y="49"/>
                    </a:lnTo>
                    <a:lnTo>
                      <a:pt x="590" y="50"/>
                    </a:lnTo>
                    <a:lnTo>
                      <a:pt x="589" y="45"/>
                    </a:lnTo>
                    <a:lnTo>
                      <a:pt x="581" y="45"/>
                    </a:lnTo>
                    <a:lnTo>
                      <a:pt x="574" y="49"/>
                    </a:lnTo>
                    <a:lnTo>
                      <a:pt x="567" y="49"/>
                    </a:lnTo>
                    <a:lnTo>
                      <a:pt x="570" y="45"/>
                    </a:lnTo>
                    <a:lnTo>
                      <a:pt x="566" y="44"/>
                    </a:lnTo>
                    <a:lnTo>
                      <a:pt x="586" y="40"/>
                    </a:lnTo>
                    <a:lnTo>
                      <a:pt x="604" y="35"/>
                    </a:lnTo>
                    <a:lnTo>
                      <a:pt x="599" y="32"/>
                    </a:lnTo>
                    <a:lnTo>
                      <a:pt x="609" y="31"/>
                    </a:lnTo>
                    <a:lnTo>
                      <a:pt x="621" y="34"/>
                    </a:lnTo>
                    <a:lnTo>
                      <a:pt x="636" y="30"/>
                    </a:lnTo>
                    <a:lnTo>
                      <a:pt x="659" y="27"/>
                    </a:lnTo>
                    <a:lnTo>
                      <a:pt x="685" y="28"/>
                    </a:lnTo>
                    <a:lnTo>
                      <a:pt x="710" y="26"/>
                    </a:lnTo>
                    <a:lnTo>
                      <a:pt x="728" y="22"/>
                    </a:lnTo>
                    <a:lnTo>
                      <a:pt x="723" y="16"/>
                    </a:lnTo>
                    <a:lnTo>
                      <a:pt x="688" y="8"/>
                    </a:lnTo>
                    <a:lnTo>
                      <a:pt x="682" y="13"/>
                    </a:lnTo>
                    <a:lnTo>
                      <a:pt x="673" y="13"/>
                    </a:lnTo>
                    <a:lnTo>
                      <a:pt x="668" y="11"/>
                    </a:lnTo>
                    <a:lnTo>
                      <a:pt x="677" y="7"/>
                    </a:lnTo>
                    <a:lnTo>
                      <a:pt x="673" y="5"/>
                    </a:lnTo>
                    <a:lnTo>
                      <a:pt x="662" y="5"/>
                    </a:lnTo>
                    <a:lnTo>
                      <a:pt x="655" y="3"/>
                    </a:lnTo>
                    <a:lnTo>
                      <a:pt x="646" y="3"/>
                    </a:lnTo>
                    <a:lnTo>
                      <a:pt x="632" y="2"/>
                    </a:lnTo>
                    <a:lnTo>
                      <a:pt x="622" y="2"/>
                    </a:lnTo>
                    <a:lnTo>
                      <a:pt x="613" y="3"/>
                    </a:lnTo>
                    <a:lnTo>
                      <a:pt x="608" y="0"/>
                    </a:lnTo>
                    <a:lnTo>
                      <a:pt x="590" y="2"/>
                    </a:lnTo>
                    <a:lnTo>
                      <a:pt x="586" y="4"/>
                    </a:lnTo>
                    <a:lnTo>
                      <a:pt x="580" y="5"/>
                    </a:lnTo>
                    <a:lnTo>
                      <a:pt x="572" y="3"/>
                    </a:lnTo>
                    <a:lnTo>
                      <a:pt x="567" y="2"/>
                    </a:lnTo>
                    <a:lnTo>
                      <a:pt x="558" y="5"/>
                    </a:lnTo>
                    <a:lnTo>
                      <a:pt x="552" y="3"/>
                    </a:lnTo>
                    <a:lnTo>
                      <a:pt x="544" y="5"/>
                    </a:lnTo>
                    <a:lnTo>
                      <a:pt x="554" y="13"/>
                    </a:lnTo>
                    <a:lnTo>
                      <a:pt x="547" y="16"/>
                    </a:lnTo>
                    <a:lnTo>
                      <a:pt x="535" y="9"/>
                    </a:lnTo>
                    <a:lnTo>
                      <a:pt x="528" y="9"/>
                    </a:lnTo>
                    <a:lnTo>
                      <a:pt x="530" y="13"/>
                    </a:lnTo>
                    <a:lnTo>
                      <a:pt x="526" y="14"/>
                    </a:lnTo>
                    <a:lnTo>
                      <a:pt x="520" y="12"/>
                    </a:lnTo>
                    <a:lnTo>
                      <a:pt x="516" y="13"/>
                    </a:lnTo>
                    <a:lnTo>
                      <a:pt x="521" y="19"/>
                    </a:lnTo>
                    <a:lnTo>
                      <a:pt x="515" y="23"/>
                    </a:lnTo>
                    <a:lnTo>
                      <a:pt x="525" y="27"/>
                    </a:lnTo>
                    <a:lnTo>
                      <a:pt x="544" y="27"/>
                    </a:lnTo>
                    <a:lnTo>
                      <a:pt x="544" y="30"/>
                    </a:lnTo>
                    <a:lnTo>
                      <a:pt x="530" y="31"/>
                    </a:lnTo>
                    <a:lnTo>
                      <a:pt x="523" y="31"/>
                    </a:lnTo>
                    <a:lnTo>
                      <a:pt x="523" y="35"/>
                    </a:lnTo>
                    <a:lnTo>
                      <a:pt x="539" y="35"/>
                    </a:lnTo>
                    <a:lnTo>
                      <a:pt x="534" y="37"/>
                    </a:lnTo>
                    <a:lnTo>
                      <a:pt x="520" y="37"/>
                    </a:lnTo>
                    <a:lnTo>
                      <a:pt x="515" y="41"/>
                    </a:lnTo>
                    <a:lnTo>
                      <a:pt x="525" y="46"/>
                    </a:lnTo>
                    <a:lnTo>
                      <a:pt x="524" y="50"/>
                    </a:lnTo>
                    <a:lnTo>
                      <a:pt x="518" y="50"/>
                    </a:lnTo>
                    <a:lnTo>
                      <a:pt x="512" y="44"/>
                    </a:lnTo>
                    <a:lnTo>
                      <a:pt x="505" y="40"/>
                    </a:lnTo>
                    <a:lnTo>
                      <a:pt x="491" y="41"/>
                    </a:lnTo>
                    <a:lnTo>
                      <a:pt x="482" y="34"/>
                    </a:lnTo>
                    <a:lnTo>
                      <a:pt x="472" y="34"/>
                    </a:lnTo>
                    <a:lnTo>
                      <a:pt x="470" y="27"/>
                    </a:lnTo>
                    <a:lnTo>
                      <a:pt x="455" y="23"/>
                    </a:lnTo>
                    <a:lnTo>
                      <a:pt x="441" y="25"/>
                    </a:lnTo>
                    <a:lnTo>
                      <a:pt x="437" y="27"/>
                    </a:lnTo>
                    <a:lnTo>
                      <a:pt x="451" y="30"/>
                    </a:lnTo>
                    <a:lnTo>
                      <a:pt x="454" y="32"/>
                    </a:lnTo>
                    <a:lnTo>
                      <a:pt x="445" y="34"/>
                    </a:lnTo>
                    <a:lnTo>
                      <a:pt x="436" y="31"/>
                    </a:lnTo>
                    <a:lnTo>
                      <a:pt x="419" y="31"/>
                    </a:lnTo>
                    <a:lnTo>
                      <a:pt x="413" y="34"/>
                    </a:lnTo>
                    <a:lnTo>
                      <a:pt x="428" y="39"/>
                    </a:lnTo>
                    <a:lnTo>
                      <a:pt x="437" y="40"/>
                    </a:lnTo>
                    <a:lnTo>
                      <a:pt x="440" y="42"/>
                    </a:lnTo>
                    <a:lnTo>
                      <a:pt x="428" y="44"/>
                    </a:lnTo>
                    <a:lnTo>
                      <a:pt x="428" y="48"/>
                    </a:lnTo>
                    <a:lnTo>
                      <a:pt x="455" y="45"/>
                    </a:lnTo>
                    <a:lnTo>
                      <a:pt x="483" y="50"/>
                    </a:lnTo>
                    <a:lnTo>
                      <a:pt x="493" y="54"/>
                    </a:lnTo>
                    <a:lnTo>
                      <a:pt x="501" y="65"/>
                    </a:lnTo>
                    <a:lnTo>
                      <a:pt x="501" y="71"/>
                    </a:lnTo>
                    <a:lnTo>
                      <a:pt x="492" y="67"/>
                    </a:lnTo>
                    <a:lnTo>
                      <a:pt x="492" y="63"/>
                    </a:lnTo>
                    <a:lnTo>
                      <a:pt x="484" y="55"/>
                    </a:lnTo>
                    <a:lnTo>
                      <a:pt x="477" y="53"/>
                    </a:lnTo>
                    <a:lnTo>
                      <a:pt x="473" y="55"/>
                    </a:lnTo>
                    <a:lnTo>
                      <a:pt x="475" y="62"/>
                    </a:lnTo>
                    <a:lnTo>
                      <a:pt x="469" y="64"/>
                    </a:lnTo>
                    <a:lnTo>
                      <a:pt x="467" y="60"/>
                    </a:lnTo>
                    <a:lnTo>
                      <a:pt x="468" y="53"/>
                    </a:lnTo>
                    <a:lnTo>
                      <a:pt x="463" y="50"/>
                    </a:lnTo>
                    <a:lnTo>
                      <a:pt x="440" y="51"/>
                    </a:lnTo>
                    <a:lnTo>
                      <a:pt x="418" y="50"/>
                    </a:lnTo>
                    <a:lnTo>
                      <a:pt x="409" y="51"/>
                    </a:lnTo>
                    <a:lnTo>
                      <a:pt x="419" y="54"/>
                    </a:lnTo>
                    <a:lnTo>
                      <a:pt x="444" y="69"/>
                    </a:lnTo>
                    <a:lnTo>
                      <a:pt x="437" y="72"/>
                    </a:lnTo>
                    <a:lnTo>
                      <a:pt x="461" y="77"/>
                    </a:lnTo>
                    <a:lnTo>
                      <a:pt x="456" y="78"/>
                    </a:lnTo>
                    <a:lnTo>
                      <a:pt x="444" y="78"/>
                    </a:lnTo>
                    <a:lnTo>
                      <a:pt x="430" y="77"/>
                    </a:lnTo>
                    <a:lnTo>
                      <a:pt x="426" y="79"/>
                    </a:lnTo>
                    <a:lnTo>
                      <a:pt x="428" y="91"/>
                    </a:lnTo>
                    <a:lnTo>
                      <a:pt x="426" y="94"/>
                    </a:lnTo>
                    <a:lnTo>
                      <a:pt x="436" y="99"/>
                    </a:lnTo>
                    <a:lnTo>
                      <a:pt x="436" y="101"/>
                    </a:lnTo>
                    <a:lnTo>
                      <a:pt x="424" y="101"/>
                    </a:lnTo>
                    <a:lnTo>
                      <a:pt x="404" y="87"/>
                    </a:lnTo>
                    <a:lnTo>
                      <a:pt x="394" y="82"/>
                    </a:lnTo>
                    <a:lnTo>
                      <a:pt x="381" y="81"/>
                    </a:lnTo>
                    <a:lnTo>
                      <a:pt x="381" y="77"/>
                    </a:lnTo>
                    <a:lnTo>
                      <a:pt x="365" y="73"/>
                    </a:lnTo>
                    <a:lnTo>
                      <a:pt x="365" y="69"/>
                    </a:lnTo>
                    <a:lnTo>
                      <a:pt x="354" y="64"/>
                    </a:lnTo>
                    <a:lnTo>
                      <a:pt x="335" y="64"/>
                    </a:lnTo>
                    <a:lnTo>
                      <a:pt x="333" y="67"/>
                    </a:lnTo>
                    <a:lnTo>
                      <a:pt x="337" y="71"/>
                    </a:lnTo>
                    <a:lnTo>
                      <a:pt x="335" y="82"/>
                    </a:lnTo>
                    <a:lnTo>
                      <a:pt x="349" y="90"/>
                    </a:lnTo>
                    <a:lnTo>
                      <a:pt x="356" y="95"/>
                    </a:lnTo>
                    <a:lnTo>
                      <a:pt x="333" y="95"/>
                    </a:lnTo>
                    <a:lnTo>
                      <a:pt x="357" y="105"/>
                    </a:lnTo>
                    <a:lnTo>
                      <a:pt x="353" y="109"/>
                    </a:lnTo>
                    <a:lnTo>
                      <a:pt x="319" y="94"/>
                    </a:lnTo>
                    <a:lnTo>
                      <a:pt x="307" y="91"/>
                    </a:lnTo>
                    <a:lnTo>
                      <a:pt x="302" y="94"/>
                    </a:lnTo>
                    <a:lnTo>
                      <a:pt x="307" y="95"/>
                    </a:lnTo>
                    <a:lnTo>
                      <a:pt x="297" y="109"/>
                    </a:lnTo>
                    <a:lnTo>
                      <a:pt x="293" y="110"/>
                    </a:lnTo>
                    <a:lnTo>
                      <a:pt x="289" y="109"/>
                    </a:lnTo>
                    <a:lnTo>
                      <a:pt x="292" y="85"/>
                    </a:lnTo>
                    <a:lnTo>
                      <a:pt x="287" y="74"/>
                    </a:lnTo>
                    <a:lnTo>
                      <a:pt x="282" y="72"/>
                    </a:lnTo>
                    <a:lnTo>
                      <a:pt x="266" y="74"/>
                    </a:lnTo>
                    <a:lnTo>
                      <a:pt x="269" y="79"/>
                    </a:lnTo>
                    <a:lnTo>
                      <a:pt x="255" y="78"/>
                    </a:lnTo>
                    <a:lnTo>
                      <a:pt x="243" y="82"/>
                    </a:lnTo>
                    <a:lnTo>
                      <a:pt x="231" y="82"/>
                    </a:lnTo>
                    <a:lnTo>
                      <a:pt x="207" y="87"/>
                    </a:lnTo>
                    <a:lnTo>
                      <a:pt x="204" y="90"/>
                    </a:lnTo>
                    <a:lnTo>
                      <a:pt x="215" y="95"/>
                    </a:lnTo>
                    <a:lnTo>
                      <a:pt x="219" y="99"/>
                    </a:lnTo>
                    <a:lnTo>
                      <a:pt x="235" y="108"/>
                    </a:lnTo>
                    <a:lnTo>
                      <a:pt x="236" y="114"/>
                    </a:lnTo>
                    <a:lnTo>
                      <a:pt x="210" y="104"/>
                    </a:lnTo>
                    <a:lnTo>
                      <a:pt x="210" y="99"/>
                    </a:lnTo>
                    <a:lnTo>
                      <a:pt x="204" y="96"/>
                    </a:lnTo>
                    <a:lnTo>
                      <a:pt x="182" y="96"/>
                    </a:lnTo>
                    <a:lnTo>
                      <a:pt x="173" y="99"/>
                    </a:lnTo>
                    <a:lnTo>
                      <a:pt x="171" y="101"/>
                    </a:lnTo>
                    <a:lnTo>
                      <a:pt x="175" y="104"/>
                    </a:lnTo>
                    <a:lnTo>
                      <a:pt x="175" y="109"/>
                    </a:lnTo>
                    <a:lnTo>
                      <a:pt x="184" y="113"/>
                    </a:lnTo>
                    <a:lnTo>
                      <a:pt x="176" y="118"/>
                    </a:lnTo>
                    <a:lnTo>
                      <a:pt x="181" y="122"/>
                    </a:lnTo>
                    <a:lnTo>
                      <a:pt x="181" y="127"/>
                    </a:lnTo>
                    <a:lnTo>
                      <a:pt x="166" y="132"/>
                    </a:lnTo>
                    <a:lnTo>
                      <a:pt x="161" y="129"/>
                    </a:lnTo>
                    <a:lnTo>
                      <a:pt x="152" y="127"/>
                    </a:lnTo>
                    <a:lnTo>
                      <a:pt x="152" y="138"/>
                    </a:lnTo>
                    <a:lnTo>
                      <a:pt x="147" y="139"/>
                    </a:lnTo>
                    <a:lnTo>
                      <a:pt x="143" y="131"/>
                    </a:lnTo>
                    <a:lnTo>
                      <a:pt x="139" y="131"/>
                    </a:lnTo>
                    <a:lnTo>
                      <a:pt x="116" y="145"/>
                    </a:lnTo>
                    <a:lnTo>
                      <a:pt x="116" y="150"/>
                    </a:lnTo>
                    <a:lnTo>
                      <a:pt x="108" y="151"/>
                    </a:lnTo>
                    <a:lnTo>
                      <a:pt x="99" y="156"/>
                    </a:lnTo>
                    <a:lnTo>
                      <a:pt x="85" y="160"/>
                    </a:lnTo>
                    <a:lnTo>
                      <a:pt x="85" y="168"/>
                    </a:lnTo>
                    <a:lnTo>
                      <a:pt x="89" y="170"/>
                    </a:lnTo>
                    <a:lnTo>
                      <a:pt x="89" y="174"/>
                    </a:lnTo>
                    <a:lnTo>
                      <a:pt x="112" y="176"/>
                    </a:lnTo>
                    <a:lnTo>
                      <a:pt x="119" y="173"/>
                    </a:lnTo>
                    <a:lnTo>
                      <a:pt x="124" y="174"/>
                    </a:lnTo>
                    <a:lnTo>
                      <a:pt x="133" y="170"/>
                    </a:lnTo>
                    <a:lnTo>
                      <a:pt x="138" y="174"/>
                    </a:lnTo>
                    <a:lnTo>
                      <a:pt x="134" y="176"/>
                    </a:lnTo>
                    <a:lnTo>
                      <a:pt x="129" y="179"/>
                    </a:lnTo>
                    <a:lnTo>
                      <a:pt x="135" y="182"/>
                    </a:lnTo>
                    <a:lnTo>
                      <a:pt x="120" y="185"/>
                    </a:lnTo>
                    <a:lnTo>
                      <a:pt x="129" y="193"/>
                    </a:lnTo>
                    <a:lnTo>
                      <a:pt x="105" y="210"/>
                    </a:lnTo>
                    <a:lnTo>
                      <a:pt x="98" y="208"/>
                    </a:lnTo>
                    <a:lnTo>
                      <a:pt x="75" y="210"/>
                    </a:lnTo>
                    <a:lnTo>
                      <a:pt x="69" y="213"/>
                    </a:lnTo>
                    <a:lnTo>
                      <a:pt x="57" y="215"/>
                    </a:lnTo>
                    <a:lnTo>
                      <a:pt x="64" y="217"/>
                    </a:lnTo>
                    <a:lnTo>
                      <a:pt x="60" y="220"/>
                    </a:lnTo>
                    <a:lnTo>
                      <a:pt x="48" y="220"/>
                    </a:lnTo>
                    <a:lnTo>
                      <a:pt x="33" y="228"/>
                    </a:lnTo>
                    <a:lnTo>
                      <a:pt x="26" y="226"/>
                    </a:lnTo>
                    <a:lnTo>
                      <a:pt x="17" y="226"/>
                    </a:lnTo>
                    <a:lnTo>
                      <a:pt x="10" y="230"/>
                    </a:lnTo>
                    <a:lnTo>
                      <a:pt x="1" y="234"/>
                    </a:lnTo>
                    <a:lnTo>
                      <a:pt x="1" y="236"/>
                    </a:lnTo>
                    <a:lnTo>
                      <a:pt x="4" y="238"/>
                    </a:lnTo>
                    <a:lnTo>
                      <a:pt x="1" y="240"/>
                    </a:lnTo>
                    <a:lnTo>
                      <a:pt x="0" y="243"/>
                    </a:lnTo>
                    <a:lnTo>
                      <a:pt x="13" y="251"/>
                    </a:lnTo>
                    <a:lnTo>
                      <a:pt x="24" y="251"/>
                    </a:lnTo>
                    <a:lnTo>
                      <a:pt x="24" y="253"/>
                    </a:lnTo>
                    <a:lnTo>
                      <a:pt x="37" y="253"/>
                    </a:lnTo>
                    <a:lnTo>
                      <a:pt x="40" y="256"/>
                    </a:lnTo>
                    <a:lnTo>
                      <a:pt x="45" y="257"/>
                    </a:lnTo>
                    <a:lnTo>
                      <a:pt x="45" y="261"/>
                    </a:lnTo>
                    <a:lnTo>
                      <a:pt x="61" y="263"/>
                    </a:lnTo>
                    <a:lnTo>
                      <a:pt x="69" y="258"/>
                    </a:lnTo>
                    <a:lnTo>
                      <a:pt x="75" y="261"/>
                    </a:lnTo>
                    <a:lnTo>
                      <a:pt x="85" y="259"/>
                    </a:lnTo>
                    <a:lnTo>
                      <a:pt x="92" y="257"/>
                    </a:lnTo>
                    <a:lnTo>
                      <a:pt x="103" y="258"/>
                    </a:lnTo>
                    <a:lnTo>
                      <a:pt x="110" y="262"/>
                    </a:lnTo>
                    <a:lnTo>
                      <a:pt x="98" y="267"/>
                    </a:lnTo>
                    <a:lnTo>
                      <a:pt x="91" y="266"/>
                    </a:lnTo>
                    <a:lnTo>
                      <a:pt x="84" y="266"/>
                    </a:lnTo>
                    <a:lnTo>
                      <a:pt x="66" y="268"/>
                    </a:lnTo>
                    <a:lnTo>
                      <a:pt x="65" y="271"/>
                    </a:lnTo>
                    <a:lnTo>
                      <a:pt x="82" y="270"/>
                    </a:lnTo>
                    <a:lnTo>
                      <a:pt x="101" y="272"/>
                    </a:lnTo>
                    <a:lnTo>
                      <a:pt x="102" y="275"/>
                    </a:lnTo>
                    <a:lnTo>
                      <a:pt x="96" y="276"/>
                    </a:lnTo>
                    <a:lnTo>
                      <a:pt x="80" y="272"/>
                    </a:lnTo>
                    <a:lnTo>
                      <a:pt x="78" y="273"/>
                    </a:lnTo>
                    <a:lnTo>
                      <a:pt x="64" y="273"/>
                    </a:lnTo>
                    <a:lnTo>
                      <a:pt x="54" y="271"/>
                    </a:lnTo>
                    <a:lnTo>
                      <a:pt x="41" y="271"/>
                    </a:lnTo>
                    <a:lnTo>
                      <a:pt x="24" y="275"/>
                    </a:lnTo>
                    <a:lnTo>
                      <a:pt x="33" y="282"/>
                    </a:lnTo>
                    <a:lnTo>
                      <a:pt x="42" y="282"/>
                    </a:lnTo>
                    <a:lnTo>
                      <a:pt x="46" y="279"/>
                    </a:lnTo>
                    <a:lnTo>
                      <a:pt x="52" y="279"/>
                    </a:lnTo>
                    <a:lnTo>
                      <a:pt x="50" y="286"/>
                    </a:lnTo>
                    <a:lnTo>
                      <a:pt x="77" y="286"/>
                    </a:lnTo>
                    <a:lnTo>
                      <a:pt x="78" y="291"/>
                    </a:lnTo>
                    <a:lnTo>
                      <a:pt x="66" y="291"/>
                    </a:lnTo>
                    <a:lnTo>
                      <a:pt x="51" y="296"/>
                    </a:lnTo>
                    <a:lnTo>
                      <a:pt x="64" y="304"/>
                    </a:lnTo>
                    <a:lnTo>
                      <a:pt x="83" y="307"/>
                    </a:lnTo>
                    <a:lnTo>
                      <a:pt x="88" y="309"/>
                    </a:lnTo>
                    <a:lnTo>
                      <a:pt x="98" y="308"/>
                    </a:lnTo>
                    <a:lnTo>
                      <a:pt x="98" y="305"/>
                    </a:lnTo>
                    <a:lnTo>
                      <a:pt x="91" y="304"/>
                    </a:lnTo>
                    <a:lnTo>
                      <a:pt x="89" y="300"/>
                    </a:lnTo>
                    <a:lnTo>
                      <a:pt x="97" y="300"/>
                    </a:lnTo>
                    <a:lnTo>
                      <a:pt x="103" y="304"/>
                    </a:lnTo>
                    <a:lnTo>
                      <a:pt x="107" y="300"/>
                    </a:lnTo>
                    <a:lnTo>
                      <a:pt x="113" y="299"/>
                    </a:lnTo>
                    <a:lnTo>
                      <a:pt x="116" y="304"/>
                    </a:lnTo>
                    <a:lnTo>
                      <a:pt x="120" y="305"/>
                    </a:lnTo>
                    <a:lnTo>
                      <a:pt x="130" y="304"/>
                    </a:lnTo>
                    <a:lnTo>
                      <a:pt x="133" y="298"/>
                    </a:lnTo>
                    <a:lnTo>
                      <a:pt x="138" y="298"/>
                    </a:lnTo>
                    <a:lnTo>
                      <a:pt x="138" y="302"/>
                    </a:lnTo>
                    <a:lnTo>
                      <a:pt x="147" y="302"/>
                    </a:lnTo>
                    <a:lnTo>
                      <a:pt x="150" y="298"/>
                    </a:lnTo>
                    <a:lnTo>
                      <a:pt x="156" y="298"/>
                    </a:lnTo>
                    <a:lnTo>
                      <a:pt x="159" y="303"/>
                    </a:lnTo>
                    <a:lnTo>
                      <a:pt x="167" y="300"/>
                    </a:lnTo>
                    <a:lnTo>
                      <a:pt x="182" y="303"/>
                    </a:lnTo>
                    <a:lnTo>
                      <a:pt x="182" y="304"/>
                    </a:lnTo>
                    <a:lnTo>
                      <a:pt x="189" y="308"/>
                    </a:lnTo>
                    <a:lnTo>
                      <a:pt x="198" y="307"/>
                    </a:lnTo>
                    <a:lnTo>
                      <a:pt x="201" y="310"/>
                    </a:lnTo>
                    <a:lnTo>
                      <a:pt x="209" y="310"/>
                    </a:lnTo>
                    <a:lnTo>
                      <a:pt x="222" y="314"/>
                    </a:lnTo>
                    <a:lnTo>
                      <a:pt x="221" y="323"/>
                    </a:lnTo>
                    <a:lnTo>
                      <a:pt x="228" y="325"/>
                    </a:lnTo>
                    <a:lnTo>
                      <a:pt x="246" y="346"/>
                    </a:lnTo>
                    <a:lnTo>
                      <a:pt x="254" y="349"/>
                    </a:lnTo>
                    <a:lnTo>
                      <a:pt x="261" y="354"/>
                    </a:lnTo>
                    <a:lnTo>
                      <a:pt x="255" y="356"/>
                    </a:lnTo>
                    <a:lnTo>
                      <a:pt x="259" y="369"/>
                    </a:lnTo>
                    <a:lnTo>
                      <a:pt x="266" y="374"/>
                    </a:lnTo>
                    <a:lnTo>
                      <a:pt x="263" y="382"/>
                    </a:lnTo>
                    <a:lnTo>
                      <a:pt x="275" y="392"/>
                    </a:lnTo>
                    <a:lnTo>
                      <a:pt x="270" y="402"/>
                    </a:lnTo>
                    <a:lnTo>
                      <a:pt x="284" y="404"/>
                    </a:lnTo>
                    <a:lnTo>
                      <a:pt x="286" y="419"/>
                    </a:lnTo>
                    <a:lnTo>
                      <a:pt x="275" y="416"/>
                    </a:lnTo>
                    <a:lnTo>
                      <a:pt x="273" y="419"/>
                    </a:lnTo>
                    <a:lnTo>
                      <a:pt x="278" y="427"/>
                    </a:lnTo>
                    <a:lnTo>
                      <a:pt x="274" y="433"/>
                    </a:lnTo>
                    <a:lnTo>
                      <a:pt x="280" y="438"/>
                    </a:lnTo>
                    <a:lnTo>
                      <a:pt x="268" y="442"/>
                    </a:lnTo>
                    <a:lnTo>
                      <a:pt x="278" y="448"/>
                    </a:lnTo>
                    <a:lnTo>
                      <a:pt x="292" y="450"/>
                    </a:lnTo>
                    <a:lnTo>
                      <a:pt x="293" y="439"/>
                    </a:lnTo>
                    <a:lnTo>
                      <a:pt x="298" y="439"/>
                    </a:lnTo>
                    <a:lnTo>
                      <a:pt x="298" y="432"/>
                    </a:lnTo>
                    <a:lnTo>
                      <a:pt x="306" y="433"/>
                    </a:lnTo>
                    <a:lnTo>
                      <a:pt x="308" y="437"/>
                    </a:lnTo>
                    <a:lnTo>
                      <a:pt x="321" y="446"/>
                    </a:lnTo>
                    <a:lnTo>
                      <a:pt x="316" y="450"/>
                    </a:lnTo>
                    <a:lnTo>
                      <a:pt x="330" y="457"/>
                    </a:lnTo>
                    <a:lnTo>
                      <a:pt x="339" y="459"/>
                    </a:lnTo>
                    <a:lnTo>
                      <a:pt x="333" y="464"/>
                    </a:lnTo>
                    <a:lnTo>
                      <a:pt x="338" y="470"/>
                    </a:lnTo>
                    <a:lnTo>
                      <a:pt x="337" y="474"/>
                    </a:lnTo>
                    <a:lnTo>
                      <a:pt x="348" y="479"/>
                    </a:lnTo>
                    <a:lnTo>
                      <a:pt x="342" y="482"/>
                    </a:lnTo>
                    <a:lnTo>
                      <a:pt x="324" y="473"/>
                    </a:lnTo>
                    <a:lnTo>
                      <a:pt x="316" y="473"/>
                    </a:lnTo>
                    <a:lnTo>
                      <a:pt x="303" y="470"/>
                    </a:lnTo>
                    <a:lnTo>
                      <a:pt x="289" y="467"/>
                    </a:lnTo>
                    <a:lnTo>
                      <a:pt x="286" y="470"/>
                    </a:lnTo>
                    <a:lnTo>
                      <a:pt x="293" y="478"/>
                    </a:lnTo>
                    <a:lnTo>
                      <a:pt x="306" y="482"/>
                    </a:lnTo>
                    <a:lnTo>
                      <a:pt x="317" y="489"/>
                    </a:lnTo>
                    <a:lnTo>
                      <a:pt x="338" y="492"/>
                    </a:lnTo>
                    <a:lnTo>
                      <a:pt x="351" y="489"/>
                    </a:lnTo>
                    <a:lnTo>
                      <a:pt x="352" y="496"/>
                    </a:lnTo>
                    <a:lnTo>
                      <a:pt x="347" y="499"/>
                    </a:lnTo>
                    <a:lnTo>
                      <a:pt x="352" y="506"/>
                    </a:lnTo>
                    <a:lnTo>
                      <a:pt x="340" y="510"/>
                    </a:lnTo>
                    <a:lnTo>
                      <a:pt x="338" y="520"/>
                    </a:lnTo>
                    <a:lnTo>
                      <a:pt x="344" y="524"/>
                    </a:lnTo>
                    <a:lnTo>
                      <a:pt x="344" y="527"/>
                    </a:lnTo>
                    <a:lnTo>
                      <a:pt x="330" y="527"/>
                    </a:lnTo>
                    <a:lnTo>
                      <a:pt x="317" y="530"/>
                    </a:lnTo>
                    <a:lnTo>
                      <a:pt x="316" y="535"/>
                    </a:lnTo>
                    <a:lnTo>
                      <a:pt x="324" y="536"/>
                    </a:lnTo>
                    <a:lnTo>
                      <a:pt x="337" y="534"/>
                    </a:lnTo>
                    <a:lnTo>
                      <a:pt x="340" y="536"/>
                    </a:lnTo>
                    <a:lnTo>
                      <a:pt x="349" y="538"/>
                    </a:lnTo>
                    <a:lnTo>
                      <a:pt x="345" y="543"/>
                    </a:lnTo>
                    <a:lnTo>
                      <a:pt x="330" y="540"/>
                    </a:lnTo>
                    <a:lnTo>
                      <a:pt x="315" y="540"/>
                    </a:lnTo>
                    <a:lnTo>
                      <a:pt x="300" y="547"/>
                    </a:lnTo>
                    <a:lnTo>
                      <a:pt x="301" y="552"/>
                    </a:lnTo>
                    <a:lnTo>
                      <a:pt x="305" y="552"/>
                    </a:lnTo>
                    <a:lnTo>
                      <a:pt x="317" y="547"/>
                    </a:lnTo>
                    <a:lnTo>
                      <a:pt x="325" y="547"/>
                    </a:lnTo>
                    <a:lnTo>
                      <a:pt x="344" y="547"/>
                    </a:lnTo>
                    <a:lnTo>
                      <a:pt x="348" y="553"/>
                    </a:lnTo>
                    <a:lnTo>
                      <a:pt x="342" y="556"/>
                    </a:lnTo>
                    <a:lnTo>
                      <a:pt x="331" y="550"/>
                    </a:lnTo>
                    <a:lnTo>
                      <a:pt x="321" y="549"/>
                    </a:lnTo>
                    <a:lnTo>
                      <a:pt x="301" y="556"/>
                    </a:lnTo>
                    <a:lnTo>
                      <a:pt x="297" y="567"/>
                    </a:lnTo>
                    <a:lnTo>
                      <a:pt x="300" y="571"/>
                    </a:lnTo>
                    <a:lnTo>
                      <a:pt x="307" y="568"/>
                    </a:lnTo>
                    <a:lnTo>
                      <a:pt x="317" y="570"/>
                    </a:lnTo>
                    <a:lnTo>
                      <a:pt x="311" y="579"/>
                    </a:lnTo>
                    <a:lnTo>
                      <a:pt x="305" y="579"/>
                    </a:lnTo>
                    <a:lnTo>
                      <a:pt x="301" y="589"/>
                    </a:lnTo>
                    <a:lnTo>
                      <a:pt x="308" y="600"/>
                    </a:lnTo>
                    <a:lnTo>
                      <a:pt x="317" y="602"/>
                    </a:lnTo>
                    <a:lnTo>
                      <a:pt x="320" y="609"/>
                    </a:lnTo>
                    <a:lnTo>
                      <a:pt x="311" y="609"/>
                    </a:lnTo>
                    <a:lnTo>
                      <a:pt x="310" y="613"/>
                    </a:lnTo>
                    <a:lnTo>
                      <a:pt x="325" y="623"/>
                    </a:lnTo>
                    <a:lnTo>
                      <a:pt x="323" y="630"/>
                    </a:lnTo>
                    <a:lnTo>
                      <a:pt x="325" y="645"/>
                    </a:lnTo>
                    <a:lnTo>
                      <a:pt x="324" y="659"/>
                    </a:lnTo>
                    <a:lnTo>
                      <a:pt x="330" y="662"/>
                    </a:lnTo>
                    <a:lnTo>
                      <a:pt x="338" y="647"/>
                    </a:lnTo>
                    <a:lnTo>
                      <a:pt x="344" y="641"/>
                    </a:lnTo>
                    <a:lnTo>
                      <a:pt x="357" y="650"/>
                    </a:lnTo>
                    <a:lnTo>
                      <a:pt x="356" y="656"/>
                    </a:lnTo>
                    <a:lnTo>
                      <a:pt x="349" y="654"/>
                    </a:lnTo>
                    <a:lnTo>
                      <a:pt x="345" y="663"/>
                    </a:lnTo>
                    <a:lnTo>
                      <a:pt x="345" y="670"/>
                    </a:lnTo>
                    <a:lnTo>
                      <a:pt x="333" y="670"/>
                    </a:lnTo>
                    <a:lnTo>
                      <a:pt x="333" y="684"/>
                    </a:lnTo>
                    <a:lnTo>
                      <a:pt x="340" y="691"/>
                    </a:lnTo>
                    <a:lnTo>
                      <a:pt x="342" y="695"/>
                    </a:lnTo>
                    <a:lnTo>
                      <a:pt x="349" y="702"/>
                    </a:lnTo>
                    <a:lnTo>
                      <a:pt x="349" y="710"/>
                    </a:lnTo>
                    <a:lnTo>
                      <a:pt x="352" y="713"/>
                    </a:lnTo>
                    <a:lnTo>
                      <a:pt x="348" y="718"/>
                    </a:lnTo>
                    <a:lnTo>
                      <a:pt x="349" y="723"/>
                    </a:lnTo>
                    <a:lnTo>
                      <a:pt x="362" y="729"/>
                    </a:lnTo>
                    <a:lnTo>
                      <a:pt x="363" y="737"/>
                    </a:lnTo>
                    <a:lnTo>
                      <a:pt x="367" y="748"/>
                    </a:lnTo>
                    <a:lnTo>
                      <a:pt x="375" y="755"/>
                    </a:lnTo>
                    <a:lnTo>
                      <a:pt x="376" y="760"/>
                    </a:lnTo>
                    <a:lnTo>
                      <a:pt x="385" y="765"/>
                    </a:lnTo>
                    <a:lnTo>
                      <a:pt x="386" y="778"/>
                    </a:lnTo>
                    <a:lnTo>
                      <a:pt x="390" y="780"/>
                    </a:lnTo>
                    <a:lnTo>
                      <a:pt x="395" y="773"/>
                    </a:lnTo>
                    <a:lnTo>
                      <a:pt x="417" y="770"/>
                    </a:lnTo>
                    <a:lnTo>
                      <a:pt x="422" y="781"/>
                    </a:lnTo>
                    <a:lnTo>
                      <a:pt x="437" y="789"/>
                    </a:lnTo>
                    <a:lnTo>
                      <a:pt x="436" y="797"/>
                    </a:lnTo>
                    <a:lnTo>
                      <a:pt x="440" y="804"/>
                    </a:lnTo>
                    <a:lnTo>
                      <a:pt x="450" y="799"/>
                    </a:lnTo>
                    <a:lnTo>
                      <a:pt x="456" y="804"/>
                    </a:lnTo>
                    <a:lnTo>
                      <a:pt x="461" y="792"/>
                    </a:lnTo>
                    <a:lnTo>
                      <a:pt x="454" y="783"/>
                    </a:lnTo>
                    <a:lnTo>
                      <a:pt x="465" y="781"/>
                    </a:lnTo>
                    <a:lnTo>
                      <a:pt x="464" y="775"/>
                    </a:lnTo>
                    <a:lnTo>
                      <a:pt x="469" y="767"/>
                    </a:lnTo>
                    <a:lnTo>
                      <a:pt x="468" y="761"/>
                    </a:lnTo>
                    <a:lnTo>
                      <a:pt x="475" y="757"/>
                    </a:lnTo>
                    <a:lnTo>
                      <a:pt x="479" y="747"/>
                    </a:lnTo>
                    <a:lnTo>
                      <a:pt x="472" y="732"/>
                    </a:lnTo>
                    <a:lnTo>
                      <a:pt x="475" y="719"/>
                    </a:lnTo>
                    <a:lnTo>
                      <a:pt x="472" y="714"/>
                    </a:lnTo>
                    <a:lnTo>
                      <a:pt x="477" y="707"/>
                    </a:lnTo>
                    <a:lnTo>
                      <a:pt x="483" y="709"/>
                    </a:lnTo>
                    <a:lnTo>
                      <a:pt x="487" y="695"/>
                    </a:lnTo>
                    <a:lnTo>
                      <a:pt x="492" y="695"/>
                    </a:lnTo>
                    <a:lnTo>
                      <a:pt x="493" y="688"/>
                    </a:lnTo>
                    <a:lnTo>
                      <a:pt x="488" y="678"/>
                    </a:lnTo>
                    <a:lnTo>
                      <a:pt x="501" y="681"/>
                    </a:lnTo>
                    <a:lnTo>
                      <a:pt x="500" y="667"/>
                    </a:lnTo>
                    <a:lnTo>
                      <a:pt x="488" y="664"/>
                    </a:lnTo>
                    <a:lnTo>
                      <a:pt x="486" y="655"/>
                    </a:lnTo>
                    <a:lnTo>
                      <a:pt x="498" y="655"/>
                    </a:lnTo>
                    <a:lnTo>
                      <a:pt x="500" y="647"/>
                    </a:lnTo>
                    <a:lnTo>
                      <a:pt x="495" y="641"/>
                    </a:lnTo>
                    <a:lnTo>
                      <a:pt x="496" y="631"/>
                    </a:lnTo>
                    <a:lnTo>
                      <a:pt x="510" y="630"/>
                    </a:lnTo>
                    <a:lnTo>
                      <a:pt x="510" y="623"/>
                    </a:lnTo>
                    <a:lnTo>
                      <a:pt x="506" y="617"/>
                    </a:lnTo>
                    <a:lnTo>
                      <a:pt x="507" y="614"/>
                    </a:lnTo>
                    <a:lnTo>
                      <a:pt x="537" y="608"/>
                    </a:lnTo>
                    <a:lnTo>
                      <a:pt x="538" y="586"/>
                    </a:lnTo>
                    <a:lnTo>
                      <a:pt x="540" y="581"/>
                    </a:lnTo>
                    <a:lnTo>
                      <a:pt x="549" y="584"/>
                    </a:lnTo>
                    <a:lnTo>
                      <a:pt x="547" y="595"/>
                    </a:lnTo>
                    <a:lnTo>
                      <a:pt x="551" y="600"/>
                    </a:lnTo>
                    <a:lnTo>
                      <a:pt x="560" y="596"/>
                    </a:lnTo>
                    <a:lnTo>
                      <a:pt x="566" y="600"/>
                    </a:lnTo>
                    <a:lnTo>
                      <a:pt x="577" y="594"/>
                    </a:lnTo>
                    <a:lnTo>
                      <a:pt x="579" y="584"/>
                    </a:lnTo>
                    <a:lnTo>
                      <a:pt x="593" y="584"/>
                    </a:lnTo>
                    <a:lnTo>
                      <a:pt x="604" y="568"/>
                    </a:lnTo>
                    <a:lnTo>
                      <a:pt x="611" y="557"/>
                    </a:lnTo>
                    <a:lnTo>
                      <a:pt x="617" y="547"/>
                    </a:lnTo>
                    <a:lnTo>
                      <a:pt x="634" y="545"/>
                    </a:lnTo>
                    <a:lnTo>
                      <a:pt x="635" y="535"/>
                    </a:lnTo>
                    <a:lnTo>
                      <a:pt x="626" y="531"/>
                    </a:lnTo>
                    <a:lnTo>
                      <a:pt x="622" y="527"/>
                    </a:lnTo>
                    <a:lnTo>
                      <a:pt x="631" y="527"/>
                    </a:lnTo>
                    <a:lnTo>
                      <a:pt x="644" y="535"/>
                    </a:lnTo>
                    <a:lnTo>
                      <a:pt x="650" y="536"/>
                    </a:lnTo>
                    <a:lnTo>
                      <a:pt x="656" y="533"/>
                    </a:lnTo>
                    <a:lnTo>
                      <a:pt x="663" y="534"/>
                    </a:lnTo>
                    <a:lnTo>
                      <a:pt x="669" y="530"/>
                    </a:lnTo>
                    <a:lnTo>
                      <a:pt x="674" y="533"/>
                    </a:lnTo>
                    <a:lnTo>
                      <a:pt x="681" y="533"/>
                    </a:lnTo>
                    <a:lnTo>
                      <a:pt x="696" y="525"/>
                    </a:lnTo>
                    <a:lnTo>
                      <a:pt x="704" y="527"/>
                    </a:lnTo>
                    <a:lnTo>
                      <a:pt x="714" y="522"/>
                    </a:lnTo>
                    <a:lnTo>
                      <a:pt x="728" y="522"/>
                    </a:lnTo>
                    <a:lnTo>
                      <a:pt x="735" y="513"/>
                    </a:lnTo>
                    <a:lnTo>
                      <a:pt x="741" y="513"/>
                    </a:lnTo>
                    <a:lnTo>
                      <a:pt x="747" y="506"/>
                    </a:lnTo>
                    <a:lnTo>
                      <a:pt x="752" y="507"/>
                    </a:lnTo>
                    <a:lnTo>
                      <a:pt x="757" y="499"/>
                    </a:lnTo>
                    <a:lnTo>
                      <a:pt x="764" y="4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3" name="Freeform 1005"/>
              <p:cNvSpPr/>
              <p:nvPr/>
            </p:nvSpPr>
            <p:spPr bwMode="auto">
              <a:xfrm>
                <a:off x="3032125" y="1919293"/>
                <a:ext cx="11113" cy="7938"/>
              </a:xfrm>
              <a:custGeom>
                <a:avLst/>
                <a:gdLst>
                  <a:gd name="T0" fmla="*/ 7938 w 7"/>
                  <a:gd name="T1" fmla="*/ 0 h 5"/>
                  <a:gd name="T2" fmla="*/ 0 w 7"/>
                  <a:gd name="T3" fmla="*/ 0 h 5"/>
                  <a:gd name="T4" fmla="*/ 0 w 7"/>
                  <a:gd name="T5" fmla="*/ 7938 h 5"/>
                  <a:gd name="T6" fmla="*/ 11113 w 7"/>
                  <a:gd name="T7" fmla="*/ 3175 h 5"/>
                  <a:gd name="T8" fmla="*/ 7938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0"/>
                    </a:lnTo>
                    <a:lnTo>
                      <a:pt x="0" y="5"/>
                    </a:lnTo>
                    <a:lnTo>
                      <a:pt x="7"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4" name="Freeform 1006"/>
              <p:cNvSpPr/>
              <p:nvPr/>
            </p:nvSpPr>
            <p:spPr bwMode="auto">
              <a:xfrm>
                <a:off x="3068637" y="1987556"/>
                <a:ext cx="19050" cy="14288"/>
              </a:xfrm>
              <a:custGeom>
                <a:avLst/>
                <a:gdLst>
                  <a:gd name="T0" fmla="*/ 11113 w 12"/>
                  <a:gd name="T1" fmla="*/ 0 h 9"/>
                  <a:gd name="T2" fmla="*/ 0 w 12"/>
                  <a:gd name="T3" fmla="*/ 1588 h 9"/>
                  <a:gd name="T4" fmla="*/ 1588 w 12"/>
                  <a:gd name="T5" fmla="*/ 14288 h 9"/>
                  <a:gd name="T6" fmla="*/ 19050 w 12"/>
                  <a:gd name="T7" fmla="*/ 6350 h 9"/>
                  <a:gd name="T8" fmla="*/ 11113 w 1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7" y="0"/>
                    </a:moveTo>
                    <a:lnTo>
                      <a:pt x="0" y="1"/>
                    </a:lnTo>
                    <a:lnTo>
                      <a:pt x="1" y="9"/>
                    </a:lnTo>
                    <a:lnTo>
                      <a:pt x="12"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5" name="Freeform 1007"/>
              <p:cNvSpPr/>
              <p:nvPr/>
            </p:nvSpPr>
            <p:spPr bwMode="auto">
              <a:xfrm>
                <a:off x="3095625" y="1985968"/>
                <a:ext cx="11113" cy="9525"/>
              </a:xfrm>
              <a:custGeom>
                <a:avLst/>
                <a:gdLst>
                  <a:gd name="T0" fmla="*/ 1588 w 7"/>
                  <a:gd name="T1" fmla="*/ 0 h 6"/>
                  <a:gd name="T2" fmla="*/ 0 w 7"/>
                  <a:gd name="T3" fmla="*/ 3175 h 6"/>
                  <a:gd name="T4" fmla="*/ 7938 w 7"/>
                  <a:gd name="T5" fmla="*/ 9525 h 6"/>
                  <a:gd name="T6" fmla="*/ 11113 w 7"/>
                  <a:gd name="T7" fmla="*/ 3175 h 6"/>
                  <a:gd name="T8" fmla="*/ 1588 w 7"/>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1" y="0"/>
                    </a:moveTo>
                    <a:lnTo>
                      <a:pt x="0" y="2"/>
                    </a:lnTo>
                    <a:lnTo>
                      <a:pt x="5" y="6"/>
                    </a:lnTo>
                    <a:lnTo>
                      <a:pt x="7" y="2"/>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6" name="Freeform 1008"/>
              <p:cNvSpPr/>
              <p:nvPr/>
            </p:nvSpPr>
            <p:spPr bwMode="auto">
              <a:xfrm>
                <a:off x="3046411" y="2032005"/>
                <a:ext cx="71438" cy="42864"/>
              </a:xfrm>
              <a:custGeom>
                <a:avLst/>
                <a:gdLst>
                  <a:gd name="T0" fmla="*/ 6350 w 45"/>
                  <a:gd name="T1" fmla="*/ 33338 h 27"/>
                  <a:gd name="T2" fmla="*/ 22225 w 45"/>
                  <a:gd name="T3" fmla="*/ 30163 h 27"/>
                  <a:gd name="T4" fmla="*/ 38100 w 45"/>
                  <a:gd name="T5" fmla="*/ 42863 h 27"/>
                  <a:gd name="T6" fmla="*/ 52388 w 45"/>
                  <a:gd name="T7" fmla="*/ 41275 h 27"/>
                  <a:gd name="T8" fmla="*/ 69850 w 45"/>
                  <a:gd name="T9" fmla="*/ 33338 h 27"/>
                  <a:gd name="T10" fmla="*/ 71438 w 45"/>
                  <a:gd name="T11" fmla="*/ 26988 h 27"/>
                  <a:gd name="T12" fmla="*/ 49213 w 45"/>
                  <a:gd name="T13" fmla="*/ 12700 h 27"/>
                  <a:gd name="T14" fmla="*/ 36513 w 45"/>
                  <a:gd name="T15" fmla="*/ 6350 h 27"/>
                  <a:gd name="T16" fmla="*/ 19050 w 45"/>
                  <a:gd name="T17" fmla="*/ 4763 h 27"/>
                  <a:gd name="T18" fmla="*/ 11113 w 45"/>
                  <a:gd name="T19" fmla="*/ 0 h 27"/>
                  <a:gd name="T20" fmla="*/ 1588 w 45"/>
                  <a:gd name="T21" fmla="*/ 12700 h 27"/>
                  <a:gd name="T22" fmla="*/ 7938 w 45"/>
                  <a:gd name="T23" fmla="*/ 15875 h 27"/>
                  <a:gd name="T24" fmla="*/ 0 w 45"/>
                  <a:gd name="T25" fmla="*/ 22225 h 27"/>
                  <a:gd name="T26" fmla="*/ 6350 w 45"/>
                  <a:gd name="T27" fmla="*/ 33338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27">
                    <a:moveTo>
                      <a:pt x="4" y="21"/>
                    </a:moveTo>
                    <a:lnTo>
                      <a:pt x="14" y="19"/>
                    </a:lnTo>
                    <a:lnTo>
                      <a:pt x="24" y="27"/>
                    </a:lnTo>
                    <a:lnTo>
                      <a:pt x="33" y="26"/>
                    </a:lnTo>
                    <a:lnTo>
                      <a:pt x="44" y="21"/>
                    </a:lnTo>
                    <a:lnTo>
                      <a:pt x="45" y="17"/>
                    </a:lnTo>
                    <a:lnTo>
                      <a:pt x="31" y="8"/>
                    </a:lnTo>
                    <a:lnTo>
                      <a:pt x="23" y="4"/>
                    </a:lnTo>
                    <a:lnTo>
                      <a:pt x="12" y="3"/>
                    </a:lnTo>
                    <a:lnTo>
                      <a:pt x="7" y="0"/>
                    </a:lnTo>
                    <a:lnTo>
                      <a:pt x="1" y="8"/>
                    </a:lnTo>
                    <a:lnTo>
                      <a:pt x="5" y="10"/>
                    </a:lnTo>
                    <a:lnTo>
                      <a:pt x="0" y="14"/>
                    </a:lnTo>
                    <a:lnTo>
                      <a:pt x="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7" name="Freeform 1009"/>
              <p:cNvSpPr/>
              <p:nvPr/>
            </p:nvSpPr>
            <p:spPr bwMode="auto">
              <a:xfrm>
                <a:off x="2646362" y="1687517"/>
                <a:ext cx="20638" cy="4763"/>
              </a:xfrm>
              <a:custGeom>
                <a:avLst/>
                <a:gdLst>
                  <a:gd name="T0" fmla="*/ 20638 w 13"/>
                  <a:gd name="T1" fmla="*/ 3175 h 3"/>
                  <a:gd name="T2" fmla="*/ 6350 w 13"/>
                  <a:gd name="T3" fmla="*/ 0 h 3"/>
                  <a:gd name="T4" fmla="*/ 0 w 13"/>
                  <a:gd name="T5" fmla="*/ 3175 h 3"/>
                  <a:gd name="T6" fmla="*/ 6350 w 13"/>
                  <a:gd name="T7" fmla="*/ 4763 h 3"/>
                  <a:gd name="T8" fmla="*/ 20638 w 13"/>
                  <a:gd name="T9" fmla="*/ 4763 h 3"/>
                  <a:gd name="T10" fmla="*/ 20638 w 13"/>
                  <a:gd name="T11" fmla="*/ 3175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3">
                    <a:moveTo>
                      <a:pt x="13" y="2"/>
                    </a:moveTo>
                    <a:lnTo>
                      <a:pt x="4" y="0"/>
                    </a:lnTo>
                    <a:lnTo>
                      <a:pt x="0" y="2"/>
                    </a:lnTo>
                    <a:lnTo>
                      <a:pt x="4" y="3"/>
                    </a:lnTo>
                    <a:lnTo>
                      <a:pt x="13" y="3"/>
                    </a:lnTo>
                    <a:lnTo>
                      <a:pt x="1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8" name="Freeform 1010"/>
              <p:cNvSpPr/>
              <p:nvPr/>
            </p:nvSpPr>
            <p:spPr bwMode="auto">
              <a:xfrm>
                <a:off x="2619375" y="1690692"/>
                <a:ext cx="20638" cy="4763"/>
              </a:xfrm>
              <a:custGeom>
                <a:avLst/>
                <a:gdLst>
                  <a:gd name="T0" fmla="*/ 15875 w 13"/>
                  <a:gd name="T1" fmla="*/ 0 h 3"/>
                  <a:gd name="T2" fmla="*/ 7938 w 13"/>
                  <a:gd name="T3" fmla="*/ 0 h 3"/>
                  <a:gd name="T4" fmla="*/ 0 w 13"/>
                  <a:gd name="T5" fmla="*/ 1588 h 3"/>
                  <a:gd name="T6" fmla="*/ 11113 w 13"/>
                  <a:gd name="T7" fmla="*/ 4763 h 3"/>
                  <a:gd name="T8" fmla="*/ 20638 w 13"/>
                  <a:gd name="T9" fmla="*/ 3175 h 3"/>
                  <a:gd name="T10" fmla="*/ 15875 w 1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3">
                    <a:moveTo>
                      <a:pt x="10" y="0"/>
                    </a:moveTo>
                    <a:lnTo>
                      <a:pt x="5" y="0"/>
                    </a:lnTo>
                    <a:lnTo>
                      <a:pt x="0" y="1"/>
                    </a:lnTo>
                    <a:lnTo>
                      <a:pt x="7" y="3"/>
                    </a:lnTo>
                    <a:lnTo>
                      <a:pt x="13" y="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099" name="Freeform 1011"/>
              <p:cNvSpPr/>
              <p:nvPr/>
            </p:nvSpPr>
            <p:spPr bwMode="auto">
              <a:xfrm>
                <a:off x="3073400" y="1387479"/>
                <a:ext cx="50800" cy="26988"/>
              </a:xfrm>
              <a:custGeom>
                <a:avLst/>
                <a:gdLst>
                  <a:gd name="T0" fmla="*/ 28575 w 32"/>
                  <a:gd name="T1" fmla="*/ 25400 h 17"/>
                  <a:gd name="T2" fmla="*/ 50800 w 32"/>
                  <a:gd name="T3" fmla="*/ 26988 h 17"/>
                  <a:gd name="T4" fmla="*/ 39688 w 32"/>
                  <a:gd name="T5" fmla="*/ 14288 h 17"/>
                  <a:gd name="T6" fmla="*/ 28575 w 32"/>
                  <a:gd name="T7" fmla="*/ 11113 h 17"/>
                  <a:gd name="T8" fmla="*/ 30163 w 32"/>
                  <a:gd name="T9" fmla="*/ 6350 h 17"/>
                  <a:gd name="T10" fmla="*/ 7938 w 32"/>
                  <a:gd name="T11" fmla="*/ 0 h 17"/>
                  <a:gd name="T12" fmla="*/ 0 w 32"/>
                  <a:gd name="T13" fmla="*/ 4763 h 17"/>
                  <a:gd name="T14" fmla="*/ 1588 w 32"/>
                  <a:gd name="T15" fmla="*/ 12700 h 17"/>
                  <a:gd name="T16" fmla="*/ 28575 w 32"/>
                  <a:gd name="T17" fmla="*/ 2540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17">
                    <a:moveTo>
                      <a:pt x="18" y="16"/>
                    </a:moveTo>
                    <a:lnTo>
                      <a:pt x="32" y="17"/>
                    </a:lnTo>
                    <a:lnTo>
                      <a:pt x="25" y="9"/>
                    </a:lnTo>
                    <a:lnTo>
                      <a:pt x="18" y="7"/>
                    </a:lnTo>
                    <a:lnTo>
                      <a:pt x="19" y="4"/>
                    </a:lnTo>
                    <a:lnTo>
                      <a:pt x="5" y="0"/>
                    </a:lnTo>
                    <a:lnTo>
                      <a:pt x="0" y="3"/>
                    </a:lnTo>
                    <a:lnTo>
                      <a:pt x="1" y="8"/>
                    </a:lnTo>
                    <a:lnTo>
                      <a:pt x="1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0" name="Freeform 1012"/>
              <p:cNvSpPr/>
              <p:nvPr/>
            </p:nvSpPr>
            <p:spPr bwMode="auto">
              <a:xfrm>
                <a:off x="3182937" y="1368429"/>
                <a:ext cx="17463" cy="11113"/>
              </a:xfrm>
              <a:custGeom>
                <a:avLst/>
                <a:gdLst>
                  <a:gd name="T0" fmla="*/ 9525 w 11"/>
                  <a:gd name="T1" fmla="*/ 11113 h 7"/>
                  <a:gd name="T2" fmla="*/ 17463 w 11"/>
                  <a:gd name="T3" fmla="*/ 11113 h 7"/>
                  <a:gd name="T4" fmla="*/ 15875 w 11"/>
                  <a:gd name="T5" fmla="*/ 7938 h 7"/>
                  <a:gd name="T6" fmla="*/ 4763 w 11"/>
                  <a:gd name="T7" fmla="*/ 0 h 7"/>
                  <a:gd name="T8" fmla="*/ 0 w 11"/>
                  <a:gd name="T9" fmla="*/ 1588 h 7"/>
                  <a:gd name="T10" fmla="*/ 7938 w 11"/>
                  <a:gd name="T11" fmla="*/ 7938 h 7"/>
                  <a:gd name="T12" fmla="*/ 9525 w 11"/>
                  <a:gd name="T13" fmla="*/ 11113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7">
                    <a:moveTo>
                      <a:pt x="6" y="7"/>
                    </a:moveTo>
                    <a:lnTo>
                      <a:pt x="11" y="7"/>
                    </a:lnTo>
                    <a:lnTo>
                      <a:pt x="10" y="5"/>
                    </a:lnTo>
                    <a:lnTo>
                      <a:pt x="3" y="0"/>
                    </a:lnTo>
                    <a:lnTo>
                      <a:pt x="0" y="1"/>
                    </a:lnTo>
                    <a:lnTo>
                      <a:pt x="5" y="5"/>
                    </a:ln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1" name="Freeform 1013"/>
              <p:cNvSpPr/>
              <p:nvPr/>
            </p:nvSpPr>
            <p:spPr bwMode="auto">
              <a:xfrm>
                <a:off x="3208337" y="1357317"/>
                <a:ext cx="77788" cy="47625"/>
              </a:xfrm>
              <a:custGeom>
                <a:avLst/>
                <a:gdLst>
                  <a:gd name="T0" fmla="*/ 34925 w 49"/>
                  <a:gd name="T1" fmla="*/ 0 h 30"/>
                  <a:gd name="T2" fmla="*/ 0 w 49"/>
                  <a:gd name="T3" fmla="*/ 4763 h 30"/>
                  <a:gd name="T4" fmla="*/ 14288 w 49"/>
                  <a:gd name="T5" fmla="*/ 20638 h 30"/>
                  <a:gd name="T6" fmla="*/ 46038 w 49"/>
                  <a:gd name="T7" fmla="*/ 36513 h 30"/>
                  <a:gd name="T8" fmla="*/ 52388 w 49"/>
                  <a:gd name="T9" fmla="*/ 42863 h 30"/>
                  <a:gd name="T10" fmla="*/ 52388 w 49"/>
                  <a:gd name="T11" fmla="*/ 47625 h 30"/>
                  <a:gd name="T12" fmla="*/ 63500 w 49"/>
                  <a:gd name="T13" fmla="*/ 47625 h 30"/>
                  <a:gd name="T14" fmla="*/ 60325 w 49"/>
                  <a:gd name="T15" fmla="*/ 34925 h 30"/>
                  <a:gd name="T16" fmla="*/ 77788 w 49"/>
                  <a:gd name="T17" fmla="*/ 26988 h 30"/>
                  <a:gd name="T18" fmla="*/ 34925 w 49"/>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30">
                    <a:moveTo>
                      <a:pt x="22" y="0"/>
                    </a:moveTo>
                    <a:lnTo>
                      <a:pt x="0" y="3"/>
                    </a:lnTo>
                    <a:lnTo>
                      <a:pt x="9" y="13"/>
                    </a:lnTo>
                    <a:lnTo>
                      <a:pt x="29" y="23"/>
                    </a:lnTo>
                    <a:lnTo>
                      <a:pt x="33" y="27"/>
                    </a:lnTo>
                    <a:lnTo>
                      <a:pt x="33" y="30"/>
                    </a:lnTo>
                    <a:lnTo>
                      <a:pt x="40" y="30"/>
                    </a:lnTo>
                    <a:lnTo>
                      <a:pt x="38" y="22"/>
                    </a:lnTo>
                    <a:lnTo>
                      <a:pt x="49" y="17"/>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2" name="Freeform 1014"/>
              <p:cNvSpPr/>
              <p:nvPr/>
            </p:nvSpPr>
            <p:spPr bwMode="auto">
              <a:xfrm>
                <a:off x="3187700" y="1341442"/>
                <a:ext cx="28575" cy="7938"/>
              </a:xfrm>
              <a:custGeom>
                <a:avLst/>
                <a:gdLst>
                  <a:gd name="T0" fmla="*/ 28575 w 18"/>
                  <a:gd name="T1" fmla="*/ 6350 h 5"/>
                  <a:gd name="T2" fmla="*/ 17463 w 18"/>
                  <a:gd name="T3" fmla="*/ 0 h 5"/>
                  <a:gd name="T4" fmla="*/ 3175 w 18"/>
                  <a:gd name="T5" fmla="*/ 1588 h 5"/>
                  <a:gd name="T6" fmla="*/ 0 w 18"/>
                  <a:gd name="T7" fmla="*/ 6350 h 5"/>
                  <a:gd name="T8" fmla="*/ 12700 w 18"/>
                  <a:gd name="T9" fmla="*/ 7938 h 5"/>
                  <a:gd name="T10" fmla="*/ 28575 w 18"/>
                  <a:gd name="T11" fmla="*/ 63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8" y="4"/>
                    </a:moveTo>
                    <a:lnTo>
                      <a:pt x="11" y="0"/>
                    </a:lnTo>
                    <a:lnTo>
                      <a:pt x="2" y="1"/>
                    </a:lnTo>
                    <a:lnTo>
                      <a:pt x="0" y="4"/>
                    </a:lnTo>
                    <a:lnTo>
                      <a:pt x="8" y="5"/>
                    </a:lnTo>
                    <a:lnTo>
                      <a:pt x="1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3" name="Freeform 1015"/>
              <p:cNvSpPr/>
              <p:nvPr/>
            </p:nvSpPr>
            <p:spPr bwMode="auto">
              <a:xfrm>
                <a:off x="3227387" y="1327154"/>
                <a:ext cx="39688" cy="19050"/>
              </a:xfrm>
              <a:custGeom>
                <a:avLst/>
                <a:gdLst>
                  <a:gd name="T0" fmla="*/ 15875 w 25"/>
                  <a:gd name="T1" fmla="*/ 19050 h 12"/>
                  <a:gd name="T2" fmla="*/ 39688 w 25"/>
                  <a:gd name="T3" fmla="*/ 15875 h 12"/>
                  <a:gd name="T4" fmla="*/ 38100 w 25"/>
                  <a:gd name="T5" fmla="*/ 9525 h 12"/>
                  <a:gd name="T6" fmla="*/ 30163 w 25"/>
                  <a:gd name="T7" fmla="*/ 4763 h 12"/>
                  <a:gd name="T8" fmla="*/ 15875 w 25"/>
                  <a:gd name="T9" fmla="*/ 0 h 12"/>
                  <a:gd name="T10" fmla="*/ 7938 w 25"/>
                  <a:gd name="T11" fmla="*/ 1588 h 12"/>
                  <a:gd name="T12" fmla="*/ 7938 w 25"/>
                  <a:gd name="T13" fmla="*/ 9525 h 12"/>
                  <a:gd name="T14" fmla="*/ 0 w 25"/>
                  <a:gd name="T15" fmla="*/ 9525 h 12"/>
                  <a:gd name="T16" fmla="*/ 3175 w 25"/>
                  <a:gd name="T17" fmla="*/ 14288 h 12"/>
                  <a:gd name="T18" fmla="*/ 15875 w 25"/>
                  <a:gd name="T19" fmla="*/ 1905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2">
                    <a:moveTo>
                      <a:pt x="10" y="12"/>
                    </a:moveTo>
                    <a:lnTo>
                      <a:pt x="25" y="10"/>
                    </a:lnTo>
                    <a:lnTo>
                      <a:pt x="24" y="6"/>
                    </a:lnTo>
                    <a:lnTo>
                      <a:pt x="19" y="3"/>
                    </a:lnTo>
                    <a:lnTo>
                      <a:pt x="10" y="0"/>
                    </a:lnTo>
                    <a:lnTo>
                      <a:pt x="5" y="1"/>
                    </a:lnTo>
                    <a:lnTo>
                      <a:pt x="5" y="6"/>
                    </a:lnTo>
                    <a:lnTo>
                      <a:pt x="0" y="6"/>
                    </a:lnTo>
                    <a:lnTo>
                      <a:pt x="2" y="9"/>
                    </a:lnTo>
                    <a:lnTo>
                      <a:pt x="1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4" name="Freeform 1016"/>
              <p:cNvSpPr/>
              <p:nvPr/>
            </p:nvSpPr>
            <p:spPr bwMode="auto">
              <a:xfrm>
                <a:off x="3379786" y="1300167"/>
                <a:ext cx="46038" cy="20638"/>
              </a:xfrm>
              <a:custGeom>
                <a:avLst/>
                <a:gdLst>
                  <a:gd name="T0" fmla="*/ 12700 w 29"/>
                  <a:gd name="T1" fmla="*/ 11113 h 13"/>
                  <a:gd name="T2" fmla="*/ 36513 w 29"/>
                  <a:gd name="T3" fmla="*/ 20638 h 13"/>
                  <a:gd name="T4" fmla="*/ 46038 w 29"/>
                  <a:gd name="T5" fmla="*/ 17463 h 13"/>
                  <a:gd name="T6" fmla="*/ 9525 w 29"/>
                  <a:gd name="T7" fmla="*/ 0 h 13"/>
                  <a:gd name="T8" fmla="*/ 0 w 29"/>
                  <a:gd name="T9" fmla="*/ 0 h 13"/>
                  <a:gd name="T10" fmla="*/ 3175 w 29"/>
                  <a:gd name="T11" fmla="*/ 9525 h 13"/>
                  <a:gd name="T12" fmla="*/ 12700 w 29"/>
                  <a:gd name="T13" fmla="*/ 111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3">
                    <a:moveTo>
                      <a:pt x="8" y="7"/>
                    </a:moveTo>
                    <a:lnTo>
                      <a:pt x="23" y="13"/>
                    </a:lnTo>
                    <a:lnTo>
                      <a:pt x="29" y="11"/>
                    </a:lnTo>
                    <a:lnTo>
                      <a:pt x="6" y="0"/>
                    </a:lnTo>
                    <a:lnTo>
                      <a:pt x="0" y="0"/>
                    </a:lnTo>
                    <a:lnTo>
                      <a:pt x="2" y="6"/>
                    </a:lnTo>
                    <a:lnTo>
                      <a:pt x="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5" name="Freeform 1017"/>
              <p:cNvSpPr/>
              <p:nvPr/>
            </p:nvSpPr>
            <p:spPr bwMode="auto">
              <a:xfrm>
                <a:off x="3386136" y="1317629"/>
                <a:ext cx="25400" cy="11113"/>
              </a:xfrm>
              <a:custGeom>
                <a:avLst/>
                <a:gdLst>
                  <a:gd name="T0" fmla="*/ 11113 w 16"/>
                  <a:gd name="T1" fmla="*/ 7938 h 7"/>
                  <a:gd name="T2" fmla="*/ 19050 w 16"/>
                  <a:gd name="T3" fmla="*/ 11113 h 7"/>
                  <a:gd name="T4" fmla="*/ 25400 w 16"/>
                  <a:gd name="T5" fmla="*/ 7938 h 7"/>
                  <a:gd name="T6" fmla="*/ 17463 w 16"/>
                  <a:gd name="T7" fmla="*/ 3175 h 7"/>
                  <a:gd name="T8" fmla="*/ 0 w 16"/>
                  <a:gd name="T9" fmla="*/ 0 h 7"/>
                  <a:gd name="T10" fmla="*/ 11113 w 16"/>
                  <a:gd name="T11" fmla="*/ 793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7">
                    <a:moveTo>
                      <a:pt x="7" y="5"/>
                    </a:moveTo>
                    <a:lnTo>
                      <a:pt x="12" y="7"/>
                    </a:lnTo>
                    <a:lnTo>
                      <a:pt x="16" y="5"/>
                    </a:lnTo>
                    <a:lnTo>
                      <a:pt x="11" y="2"/>
                    </a:lnTo>
                    <a:lnTo>
                      <a:pt x="0" y="0"/>
                    </a:lnTo>
                    <a:lnTo>
                      <a:pt x="7"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6" name="Freeform 1019"/>
              <p:cNvSpPr/>
              <p:nvPr/>
            </p:nvSpPr>
            <p:spPr bwMode="auto">
              <a:xfrm>
                <a:off x="3367086" y="1317629"/>
                <a:ext cx="25400" cy="11113"/>
              </a:xfrm>
              <a:custGeom>
                <a:avLst/>
                <a:gdLst>
                  <a:gd name="T0" fmla="*/ 25400 w 16"/>
                  <a:gd name="T1" fmla="*/ 11113 h 7"/>
                  <a:gd name="T2" fmla="*/ 15875 w 16"/>
                  <a:gd name="T3" fmla="*/ 7938 h 7"/>
                  <a:gd name="T4" fmla="*/ 4763 w 16"/>
                  <a:gd name="T5" fmla="*/ 0 h 7"/>
                  <a:gd name="T6" fmla="*/ 0 w 16"/>
                  <a:gd name="T7" fmla="*/ 0 h 7"/>
                  <a:gd name="T8" fmla="*/ 15875 w 16"/>
                  <a:gd name="T9" fmla="*/ 9525 h 7"/>
                  <a:gd name="T10" fmla="*/ 25400 w 16"/>
                  <a:gd name="T11" fmla="*/ 1111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7">
                    <a:moveTo>
                      <a:pt x="16" y="7"/>
                    </a:moveTo>
                    <a:lnTo>
                      <a:pt x="10" y="5"/>
                    </a:lnTo>
                    <a:lnTo>
                      <a:pt x="3" y="0"/>
                    </a:lnTo>
                    <a:lnTo>
                      <a:pt x="0" y="0"/>
                    </a:lnTo>
                    <a:lnTo>
                      <a:pt x="10" y="6"/>
                    </a:lnTo>
                    <a:lnTo>
                      <a:pt x="1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7" name="Freeform 1020"/>
              <p:cNvSpPr/>
              <p:nvPr/>
            </p:nvSpPr>
            <p:spPr bwMode="auto">
              <a:xfrm>
                <a:off x="3403600" y="1295404"/>
                <a:ext cx="12700" cy="7938"/>
              </a:xfrm>
              <a:custGeom>
                <a:avLst/>
                <a:gdLst>
                  <a:gd name="T0" fmla="*/ 12700 w 8"/>
                  <a:gd name="T1" fmla="*/ 1588 h 5"/>
                  <a:gd name="T2" fmla="*/ 4763 w 8"/>
                  <a:gd name="T3" fmla="*/ 0 h 5"/>
                  <a:gd name="T4" fmla="*/ 0 w 8"/>
                  <a:gd name="T5" fmla="*/ 1588 h 5"/>
                  <a:gd name="T6" fmla="*/ 0 w 8"/>
                  <a:gd name="T7" fmla="*/ 3175 h 5"/>
                  <a:gd name="T8" fmla="*/ 4763 w 8"/>
                  <a:gd name="T9" fmla="*/ 7938 h 5"/>
                  <a:gd name="T10" fmla="*/ 12700 w 8"/>
                  <a:gd name="T11" fmla="*/ 158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8" y="1"/>
                    </a:moveTo>
                    <a:lnTo>
                      <a:pt x="3" y="0"/>
                    </a:lnTo>
                    <a:lnTo>
                      <a:pt x="0" y="1"/>
                    </a:lnTo>
                    <a:lnTo>
                      <a:pt x="0" y="2"/>
                    </a:lnTo>
                    <a:lnTo>
                      <a:pt x="3" y="5"/>
                    </a:lnTo>
                    <a:lnTo>
                      <a:pt x="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8" name="Freeform 1021"/>
              <p:cNvSpPr/>
              <p:nvPr/>
            </p:nvSpPr>
            <p:spPr bwMode="auto">
              <a:xfrm>
                <a:off x="3883024" y="1400179"/>
                <a:ext cx="30163" cy="20638"/>
              </a:xfrm>
              <a:custGeom>
                <a:avLst/>
                <a:gdLst>
                  <a:gd name="T0" fmla="*/ 25400 w 19"/>
                  <a:gd name="T1" fmla="*/ 20638 h 13"/>
                  <a:gd name="T2" fmla="*/ 30163 w 19"/>
                  <a:gd name="T3" fmla="*/ 15875 h 13"/>
                  <a:gd name="T4" fmla="*/ 15875 w 19"/>
                  <a:gd name="T5" fmla="*/ 4763 h 13"/>
                  <a:gd name="T6" fmla="*/ 7938 w 19"/>
                  <a:gd name="T7" fmla="*/ 0 h 13"/>
                  <a:gd name="T8" fmla="*/ 0 w 19"/>
                  <a:gd name="T9" fmla="*/ 1588 h 13"/>
                  <a:gd name="T10" fmla="*/ 7938 w 19"/>
                  <a:gd name="T11" fmla="*/ 12700 h 13"/>
                  <a:gd name="T12" fmla="*/ 25400 w 19"/>
                  <a:gd name="T13" fmla="*/ 20638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3">
                    <a:moveTo>
                      <a:pt x="16" y="13"/>
                    </a:moveTo>
                    <a:lnTo>
                      <a:pt x="19" y="10"/>
                    </a:lnTo>
                    <a:lnTo>
                      <a:pt x="10" y="3"/>
                    </a:lnTo>
                    <a:lnTo>
                      <a:pt x="5" y="0"/>
                    </a:lnTo>
                    <a:lnTo>
                      <a:pt x="0" y="1"/>
                    </a:lnTo>
                    <a:lnTo>
                      <a:pt x="5" y="8"/>
                    </a:lnTo>
                    <a:lnTo>
                      <a:pt x="1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09" name="Freeform 1022"/>
              <p:cNvSpPr/>
              <p:nvPr/>
            </p:nvSpPr>
            <p:spPr bwMode="auto">
              <a:xfrm>
                <a:off x="3910011" y="1395416"/>
                <a:ext cx="17463" cy="19050"/>
              </a:xfrm>
              <a:custGeom>
                <a:avLst/>
                <a:gdLst>
                  <a:gd name="T0" fmla="*/ 17463 w 11"/>
                  <a:gd name="T1" fmla="*/ 19050 h 12"/>
                  <a:gd name="T2" fmla="*/ 12700 w 11"/>
                  <a:gd name="T3" fmla="*/ 0 h 12"/>
                  <a:gd name="T4" fmla="*/ 0 w 11"/>
                  <a:gd name="T5" fmla="*/ 0 h 12"/>
                  <a:gd name="T6" fmla="*/ 4763 w 11"/>
                  <a:gd name="T7" fmla="*/ 9525 h 12"/>
                  <a:gd name="T8" fmla="*/ 17463 w 11"/>
                  <a:gd name="T9" fmla="*/ 1905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8" y="0"/>
                    </a:lnTo>
                    <a:lnTo>
                      <a:pt x="0" y="0"/>
                    </a:lnTo>
                    <a:lnTo>
                      <a:pt x="3" y="6"/>
                    </a:lnTo>
                    <a:lnTo>
                      <a:pt x="1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0" name="Freeform 1023"/>
              <p:cNvSpPr/>
              <p:nvPr/>
            </p:nvSpPr>
            <p:spPr bwMode="auto">
              <a:xfrm>
                <a:off x="3921126" y="1427164"/>
                <a:ext cx="25400" cy="9525"/>
              </a:xfrm>
              <a:custGeom>
                <a:avLst/>
                <a:gdLst>
                  <a:gd name="T0" fmla="*/ 14288 w 16"/>
                  <a:gd name="T1" fmla="*/ 9525 h 6"/>
                  <a:gd name="T2" fmla="*/ 25400 w 16"/>
                  <a:gd name="T3" fmla="*/ 7938 h 6"/>
                  <a:gd name="T4" fmla="*/ 15875 w 16"/>
                  <a:gd name="T5" fmla="*/ 3175 h 6"/>
                  <a:gd name="T6" fmla="*/ 0 w 16"/>
                  <a:gd name="T7" fmla="*/ 0 h 6"/>
                  <a:gd name="T8" fmla="*/ 14288 w 16"/>
                  <a:gd name="T9" fmla="*/ 95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6">
                    <a:moveTo>
                      <a:pt x="9" y="6"/>
                    </a:moveTo>
                    <a:lnTo>
                      <a:pt x="16" y="5"/>
                    </a:lnTo>
                    <a:lnTo>
                      <a:pt x="10" y="2"/>
                    </a:lnTo>
                    <a:lnTo>
                      <a:pt x="0" y="0"/>
                    </a:lnTo>
                    <a:lnTo>
                      <a:pt x="9"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1" name="Freeform 1024"/>
              <p:cNvSpPr/>
              <p:nvPr/>
            </p:nvSpPr>
            <p:spPr bwMode="auto">
              <a:xfrm>
                <a:off x="3957637" y="1598615"/>
                <a:ext cx="11113" cy="6350"/>
              </a:xfrm>
              <a:custGeom>
                <a:avLst/>
                <a:gdLst>
                  <a:gd name="T0" fmla="*/ 11113 w 7"/>
                  <a:gd name="T1" fmla="*/ 0 h 4"/>
                  <a:gd name="T2" fmla="*/ 1588 w 7"/>
                  <a:gd name="T3" fmla="*/ 0 h 4"/>
                  <a:gd name="T4" fmla="*/ 0 w 7"/>
                  <a:gd name="T5" fmla="*/ 6350 h 4"/>
                  <a:gd name="T6" fmla="*/ 7938 w 7"/>
                  <a:gd name="T7" fmla="*/ 6350 h 4"/>
                  <a:gd name="T8" fmla="*/ 11113 w 7"/>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7" y="0"/>
                    </a:moveTo>
                    <a:lnTo>
                      <a:pt x="1" y="0"/>
                    </a:lnTo>
                    <a:lnTo>
                      <a:pt x="0" y="4"/>
                    </a:lnTo>
                    <a:lnTo>
                      <a:pt x="5"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2" name="Freeform 1025"/>
              <p:cNvSpPr/>
              <p:nvPr/>
            </p:nvSpPr>
            <p:spPr bwMode="auto">
              <a:xfrm>
                <a:off x="3935411" y="1614490"/>
                <a:ext cx="25400" cy="14288"/>
              </a:xfrm>
              <a:custGeom>
                <a:avLst/>
                <a:gdLst>
                  <a:gd name="T0" fmla="*/ 11113 w 16"/>
                  <a:gd name="T1" fmla="*/ 7938 h 9"/>
                  <a:gd name="T2" fmla="*/ 0 w 16"/>
                  <a:gd name="T3" fmla="*/ 14288 h 9"/>
                  <a:gd name="T4" fmla="*/ 11113 w 16"/>
                  <a:gd name="T5" fmla="*/ 14288 h 9"/>
                  <a:gd name="T6" fmla="*/ 23813 w 16"/>
                  <a:gd name="T7" fmla="*/ 7938 h 9"/>
                  <a:gd name="T8" fmla="*/ 25400 w 16"/>
                  <a:gd name="T9" fmla="*/ 0 h 9"/>
                  <a:gd name="T10" fmla="*/ 15875 w 16"/>
                  <a:gd name="T11" fmla="*/ 3175 h 9"/>
                  <a:gd name="T12" fmla="*/ 11113 w 16"/>
                  <a:gd name="T13" fmla="*/ 793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9">
                    <a:moveTo>
                      <a:pt x="7" y="5"/>
                    </a:moveTo>
                    <a:lnTo>
                      <a:pt x="0" y="9"/>
                    </a:lnTo>
                    <a:lnTo>
                      <a:pt x="7" y="9"/>
                    </a:lnTo>
                    <a:lnTo>
                      <a:pt x="15" y="5"/>
                    </a:lnTo>
                    <a:lnTo>
                      <a:pt x="16" y="0"/>
                    </a:lnTo>
                    <a:lnTo>
                      <a:pt x="10" y="2"/>
                    </a:lnTo>
                    <a:lnTo>
                      <a:pt x="7"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3" name="Freeform 1026"/>
              <p:cNvSpPr/>
              <p:nvPr/>
            </p:nvSpPr>
            <p:spPr bwMode="auto">
              <a:xfrm>
                <a:off x="3949699" y="1668466"/>
                <a:ext cx="17463" cy="9525"/>
              </a:xfrm>
              <a:custGeom>
                <a:avLst/>
                <a:gdLst>
                  <a:gd name="T0" fmla="*/ 17463 w 11"/>
                  <a:gd name="T1" fmla="*/ 0 h 6"/>
                  <a:gd name="T2" fmla="*/ 11113 w 11"/>
                  <a:gd name="T3" fmla="*/ 0 h 6"/>
                  <a:gd name="T4" fmla="*/ 0 w 11"/>
                  <a:gd name="T5" fmla="*/ 9525 h 6"/>
                  <a:gd name="T6" fmla="*/ 9525 w 11"/>
                  <a:gd name="T7" fmla="*/ 9525 h 6"/>
                  <a:gd name="T8" fmla="*/ 17463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0"/>
                    </a:moveTo>
                    <a:lnTo>
                      <a:pt x="7" y="0"/>
                    </a:lnTo>
                    <a:lnTo>
                      <a:pt x="0" y="6"/>
                    </a:lnTo>
                    <a:lnTo>
                      <a:pt x="6" y="6"/>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4" name="Freeform 1027"/>
              <p:cNvSpPr/>
              <p:nvPr/>
            </p:nvSpPr>
            <p:spPr bwMode="auto">
              <a:xfrm>
                <a:off x="3929061" y="1722441"/>
                <a:ext cx="15875" cy="36514"/>
              </a:xfrm>
              <a:custGeom>
                <a:avLst/>
                <a:gdLst>
                  <a:gd name="T0" fmla="*/ 15875 w 10"/>
                  <a:gd name="T1" fmla="*/ 1588 h 23"/>
                  <a:gd name="T2" fmla="*/ 3175 w 10"/>
                  <a:gd name="T3" fmla="*/ 0 h 23"/>
                  <a:gd name="T4" fmla="*/ 0 w 10"/>
                  <a:gd name="T5" fmla="*/ 7938 h 23"/>
                  <a:gd name="T6" fmla="*/ 1588 w 10"/>
                  <a:gd name="T7" fmla="*/ 34925 h 23"/>
                  <a:gd name="T8" fmla="*/ 9525 w 10"/>
                  <a:gd name="T9" fmla="*/ 36513 h 23"/>
                  <a:gd name="T10" fmla="*/ 9525 w 10"/>
                  <a:gd name="T11" fmla="*/ 14288 h 23"/>
                  <a:gd name="T12" fmla="*/ 15875 w 10"/>
                  <a:gd name="T13" fmla="*/ 1588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3">
                    <a:moveTo>
                      <a:pt x="10" y="1"/>
                    </a:moveTo>
                    <a:lnTo>
                      <a:pt x="2" y="0"/>
                    </a:lnTo>
                    <a:lnTo>
                      <a:pt x="0" y="5"/>
                    </a:lnTo>
                    <a:lnTo>
                      <a:pt x="1" y="22"/>
                    </a:lnTo>
                    <a:lnTo>
                      <a:pt x="6" y="23"/>
                    </a:lnTo>
                    <a:lnTo>
                      <a:pt x="6" y="9"/>
                    </a:lnTo>
                    <a:lnTo>
                      <a:pt x="1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5" name="Freeform 1028"/>
              <p:cNvSpPr/>
              <p:nvPr/>
            </p:nvSpPr>
            <p:spPr bwMode="auto">
              <a:xfrm>
                <a:off x="3932237" y="1782765"/>
                <a:ext cx="42863" cy="19050"/>
              </a:xfrm>
              <a:custGeom>
                <a:avLst/>
                <a:gdLst>
                  <a:gd name="T0" fmla="*/ 12700 w 27"/>
                  <a:gd name="T1" fmla="*/ 15875 h 12"/>
                  <a:gd name="T2" fmla="*/ 28575 w 27"/>
                  <a:gd name="T3" fmla="*/ 15875 h 12"/>
                  <a:gd name="T4" fmla="*/ 42863 w 27"/>
                  <a:gd name="T5" fmla="*/ 19050 h 12"/>
                  <a:gd name="T6" fmla="*/ 41275 w 27"/>
                  <a:gd name="T7" fmla="*/ 12700 h 12"/>
                  <a:gd name="T8" fmla="*/ 26988 w 27"/>
                  <a:gd name="T9" fmla="*/ 11113 h 12"/>
                  <a:gd name="T10" fmla="*/ 20638 w 27"/>
                  <a:gd name="T11" fmla="*/ 0 h 12"/>
                  <a:gd name="T12" fmla="*/ 3175 w 27"/>
                  <a:gd name="T13" fmla="*/ 3175 h 12"/>
                  <a:gd name="T14" fmla="*/ 0 w 27"/>
                  <a:gd name="T15" fmla="*/ 7938 h 12"/>
                  <a:gd name="T16" fmla="*/ 12700 w 27"/>
                  <a:gd name="T17" fmla="*/ 1587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2">
                    <a:moveTo>
                      <a:pt x="8" y="10"/>
                    </a:moveTo>
                    <a:lnTo>
                      <a:pt x="18" y="10"/>
                    </a:lnTo>
                    <a:lnTo>
                      <a:pt x="27" y="12"/>
                    </a:lnTo>
                    <a:lnTo>
                      <a:pt x="26" y="8"/>
                    </a:lnTo>
                    <a:lnTo>
                      <a:pt x="17" y="7"/>
                    </a:lnTo>
                    <a:lnTo>
                      <a:pt x="13" y="0"/>
                    </a:lnTo>
                    <a:lnTo>
                      <a:pt x="2" y="2"/>
                    </a:lnTo>
                    <a:lnTo>
                      <a:pt x="0" y="5"/>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6" name="Freeform 1029"/>
              <p:cNvSpPr/>
              <p:nvPr/>
            </p:nvSpPr>
            <p:spPr bwMode="auto">
              <a:xfrm>
                <a:off x="3898900" y="1798640"/>
                <a:ext cx="17463" cy="19050"/>
              </a:xfrm>
              <a:custGeom>
                <a:avLst/>
                <a:gdLst>
                  <a:gd name="T0" fmla="*/ 0 w 11"/>
                  <a:gd name="T1" fmla="*/ 9525 h 12"/>
                  <a:gd name="T2" fmla="*/ 3175 w 11"/>
                  <a:gd name="T3" fmla="*/ 14288 h 12"/>
                  <a:gd name="T4" fmla="*/ 11113 w 11"/>
                  <a:gd name="T5" fmla="*/ 19050 h 12"/>
                  <a:gd name="T6" fmla="*/ 17463 w 11"/>
                  <a:gd name="T7" fmla="*/ 17463 h 12"/>
                  <a:gd name="T8" fmla="*/ 17463 w 11"/>
                  <a:gd name="T9" fmla="*/ 9525 h 12"/>
                  <a:gd name="T10" fmla="*/ 7938 w 11"/>
                  <a:gd name="T11" fmla="*/ 0 h 12"/>
                  <a:gd name="T12" fmla="*/ 0 w 11"/>
                  <a:gd name="T13" fmla="*/ 952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2">
                    <a:moveTo>
                      <a:pt x="0" y="6"/>
                    </a:moveTo>
                    <a:lnTo>
                      <a:pt x="2" y="9"/>
                    </a:lnTo>
                    <a:lnTo>
                      <a:pt x="7" y="12"/>
                    </a:lnTo>
                    <a:lnTo>
                      <a:pt x="11" y="11"/>
                    </a:lnTo>
                    <a:lnTo>
                      <a:pt x="11" y="6"/>
                    </a:lnTo>
                    <a:lnTo>
                      <a:pt x="5"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7" name="Freeform 1030"/>
              <p:cNvSpPr/>
              <p:nvPr/>
            </p:nvSpPr>
            <p:spPr bwMode="auto">
              <a:xfrm>
                <a:off x="3871911" y="1833566"/>
                <a:ext cx="28575" cy="15875"/>
              </a:xfrm>
              <a:custGeom>
                <a:avLst/>
                <a:gdLst>
                  <a:gd name="T0" fmla="*/ 12700 w 18"/>
                  <a:gd name="T1" fmla="*/ 0 h 10"/>
                  <a:gd name="T2" fmla="*/ 0 w 18"/>
                  <a:gd name="T3" fmla="*/ 4763 h 10"/>
                  <a:gd name="T4" fmla="*/ 0 w 18"/>
                  <a:gd name="T5" fmla="*/ 7938 h 10"/>
                  <a:gd name="T6" fmla="*/ 12700 w 18"/>
                  <a:gd name="T7" fmla="*/ 15875 h 10"/>
                  <a:gd name="T8" fmla="*/ 28575 w 18"/>
                  <a:gd name="T9" fmla="*/ 12700 h 10"/>
                  <a:gd name="T10" fmla="*/ 22225 w 18"/>
                  <a:gd name="T11" fmla="*/ 4763 h 10"/>
                  <a:gd name="T12" fmla="*/ 12700 w 18"/>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0">
                    <a:moveTo>
                      <a:pt x="8" y="0"/>
                    </a:moveTo>
                    <a:lnTo>
                      <a:pt x="0" y="3"/>
                    </a:lnTo>
                    <a:lnTo>
                      <a:pt x="0" y="5"/>
                    </a:lnTo>
                    <a:lnTo>
                      <a:pt x="8" y="10"/>
                    </a:lnTo>
                    <a:lnTo>
                      <a:pt x="18" y="8"/>
                    </a:lnTo>
                    <a:lnTo>
                      <a:pt x="14" y="3"/>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8" name="Freeform 1031"/>
              <p:cNvSpPr/>
              <p:nvPr/>
            </p:nvSpPr>
            <p:spPr bwMode="auto">
              <a:xfrm>
                <a:off x="3784599" y="1885954"/>
                <a:ext cx="41275" cy="17463"/>
              </a:xfrm>
              <a:custGeom>
                <a:avLst/>
                <a:gdLst>
                  <a:gd name="T0" fmla="*/ 31750 w 26"/>
                  <a:gd name="T1" fmla="*/ 0 h 11"/>
                  <a:gd name="T2" fmla="*/ 12700 w 26"/>
                  <a:gd name="T3" fmla="*/ 3175 h 11"/>
                  <a:gd name="T4" fmla="*/ 0 w 26"/>
                  <a:gd name="T5" fmla="*/ 6350 h 11"/>
                  <a:gd name="T6" fmla="*/ 0 w 26"/>
                  <a:gd name="T7" fmla="*/ 12700 h 11"/>
                  <a:gd name="T8" fmla="*/ 12700 w 26"/>
                  <a:gd name="T9" fmla="*/ 17463 h 11"/>
                  <a:gd name="T10" fmla="*/ 33338 w 26"/>
                  <a:gd name="T11" fmla="*/ 17463 h 11"/>
                  <a:gd name="T12" fmla="*/ 41275 w 26"/>
                  <a:gd name="T13" fmla="*/ 11113 h 11"/>
                  <a:gd name="T14" fmla="*/ 33338 w 26"/>
                  <a:gd name="T15" fmla="*/ 6350 h 11"/>
                  <a:gd name="T16" fmla="*/ 39688 w 26"/>
                  <a:gd name="T17" fmla="*/ 3175 h 11"/>
                  <a:gd name="T18" fmla="*/ 31750 w 26"/>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1">
                    <a:moveTo>
                      <a:pt x="20" y="0"/>
                    </a:moveTo>
                    <a:lnTo>
                      <a:pt x="8" y="2"/>
                    </a:lnTo>
                    <a:lnTo>
                      <a:pt x="0" y="4"/>
                    </a:lnTo>
                    <a:lnTo>
                      <a:pt x="0" y="8"/>
                    </a:lnTo>
                    <a:lnTo>
                      <a:pt x="8" y="11"/>
                    </a:lnTo>
                    <a:lnTo>
                      <a:pt x="21" y="11"/>
                    </a:lnTo>
                    <a:lnTo>
                      <a:pt x="26" y="7"/>
                    </a:lnTo>
                    <a:lnTo>
                      <a:pt x="21" y="4"/>
                    </a:lnTo>
                    <a:lnTo>
                      <a:pt x="25" y="2"/>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19" name="Freeform 1032"/>
              <p:cNvSpPr/>
              <p:nvPr/>
            </p:nvSpPr>
            <p:spPr bwMode="auto">
              <a:xfrm>
                <a:off x="3817936" y="1903416"/>
                <a:ext cx="47625" cy="19050"/>
              </a:xfrm>
              <a:custGeom>
                <a:avLst/>
                <a:gdLst>
                  <a:gd name="T0" fmla="*/ 42863 w 30"/>
                  <a:gd name="T1" fmla="*/ 4763 h 12"/>
                  <a:gd name="T2" fmla="*/ 17463 w 30"/>
                  <a:gd name="T3" fmla="*/ 0 h 12"/>
                  <a:gd name="T4" fmla="*/ 0 w 30"/>
                  <a:gd name="T5" fmla="*/ 4763 h 12"/>
                  <a:gd name="T6" fmla="*/ 17463 w 30"/>
                  <a:gd name="T7" fmla="*/ 9525 h 12"/>
                  <a:gd name="T8" fmla="*/ 42863 w 30"/>
                  <a:gd name="T9" fmla="*/ 19050 h 12"/>
                  <a:gd name="T10" fmla="*/ 47625 w 30"/>
                  <a:gd name="T11" fmla="*/ 9525 h 12"/>
                  <a:gd name="T12" fmla="*/ 42863 w 30"/>
                  <a:gd name="T13" fmla="*/ 476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2">
                    <a:moveTo>
                      <a:pt x="27" y="3"/>
                    </a:moveTo>
                    <a:lnTo>
                      <a:pt x="11" y="0"/>
                    </a:lnTo>
                    <a:lnTo>
                      <a:pt x="0" y="3"/>
                    </a:lnTo>
                    <a:lnTo>
                      <a:pt x="11" y="6"/>
                    </a:lnTo>
                    <a:lnTo>
                      <a:pt x="27" y="12"/>
                    </a:lnTo>
                    <a:lnTo>
                      <a:pt x="30" y="6"/>
                    </a:lnTo>
                    <a:lnTo>
                      <a:pt x="2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0" name="Freeform 1033"/>
              <p:cNvSpPr/>
              <p:nvPr/>
            </p:nvSpPr>
            <p:spPr bwMode="auto">
              <a:xfrm>
                <a:off x="3805236" y="1919291"/>
                <a:ext cx="60325" cy="31750"/>
              </a:xfrm>
              <a:custGeom>
                <a:avLst/>
                <a:gdLst>
                  <a:gd name="T0" fmla="*/ 60325 w 38"/>
                  <a:gd name="T1" fmla="*/ 11113 h 20"/>
                  <a:gd name="T2" fmla="*/ 44450 w 38"/>
                  <a:gd name="T3" fmla="*/ 9525 h 20"/>
                  <a:gd name="T4" fmla="*/ 30163 w 38"/>
                  <a:gd name="T5" fmla="*/ 0 h 20"/>
                  <a:gd name="T6" fmla="*/ 4763 w 38"/>
                  <a:gd name="T7" fmla="*/ 0 h 20"/>
                  <a:gd name="T8" fmla="*/ 0 w 38"/>
                  <a:gd name="T9" fmla="*/ 3175 h 20"/>
                  <a:gd name="T10" fmla="*/ 20638 w 38"/>
                  <a:gd name="T11" fmla="*/ 20638 h 20"/>
                  <a:gd name="T12" fmla="*/ 50800 w 38"/>
                  <a:gd name="T13" fmla="*/ 31750 h 20"/>
                  <a:gd name="T14" fmla="*/ 55563 w 38"/>
                  <a:gd name="T15" fmla="*/ 25400 h 20"/>
                  <a:gd name="T16" fmla="*/ 52388 w 38"/>
                  <a:gd name="T17" fmla="*/ 22225 h 20"/>
                  <a:gd name="T18" fmla="*/ 60325 w 38"/>
                  <a:gd name="T19" fmla="*/ 15875 h 20"/>
                  <a:gd name="T20" fmla="*/ 60325 w 38"/>
                  <a:gd name="T21" fmla="*/ 111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20">
                    <a:moveTo>
                      <a:pt x="38" y="7"/>
                    </a:moveTo>
                    <a:lnTo>
                      <a:pt x="28" y="6"/>
                    </a:lnTo>
                    <a:lnTo>
                      <a:pt x="19" y="0"/>
                    </a:lnTo>
                    <a:lnTo>
                      <a:pt x="3" y="0"/>
                    </a:lnTo>
                    <a:lnTo>
                      <a:pt x="0" y="2"/>
                    </a:lnTo>
                    <a:lnTo>
                      <a:pt x="13" y="13"/>
                    </a:lnTo>
                    <a:lnTo>
                      <a:pt x="32" y="20"/>
                    </a:lnTo>
                    <a:lnTo>
                      <a:pt x="35" y="16"/>
                    </a:lnTo>
                    <a:lnTo>
                      <a:pt x="33" y="14"/>
                    </a:lnTo>
                    <a:lnTo>
                      <a:pt x="38" y="10"/>
                    </a:lnTo>
                    <a:lnTo>
                      <a:pt x="3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1" name="Freeform 1034"/>
              <p:cNvSpPr/>
              <p:nvPr/>
            </p:nvSpPr>
            <p:spPr bwMode="auto">
              <a:xfrm>
                <a:off x="3714749" y="2000253"/>
                <a:ext cx="68263" cy="22225"/>
              </a:xfrm>
              <a:custGeom>
                <a:avLst/>
                <a:gdLst>
                  <a:gd name="T0" fmla="*/ 0 w 43"/>
                  <a:gd name="T1" fmla="*/ 17463 h 14"/>
                  <a:gd name="T2" fmla="*/ 0 w 43"/>
                  <a:gd name="T3" fmla="*/ 22225 h 14"/>
                  <a:gd name="T4" fmla="*/ 42863 w 43"/>
                  <a:gd name="T5" fmla="*/ 15875 h 14"/>
                  <a:gd name="T6" fmla="*/ 55563 w 43"/>
                  <a:gd name="T7" fmla="*/ 17463 h 14"/>
                  <a:gd name="T8" fmla="*/ 66675 w 43"/>
                  <a:gd name="T9" fmla="*/ 17463 h 14"/>
                  <a:gd name="T10" fmla="*/ 68263 w 43"/>
                  <a:gd name="T11" fmla="*/ 7938 h 14"/>
                  <a:gd name="T12" fmla="*/ 60325 w 43"/>
                  <a:gd name="T13" fmla="*/ 0 h 14"/>
                  <a:gd name="T14" fmla="*/ 20638 w 43"/>
                  <a:gd name="T15" fmla="*/ 9525 h 14"/>
                  <a:gd name="T16" fmla="*/ 0 w 43"/>
                  <a:gd name="T17" fmla="*/ 17463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14">
                    <a:moveTo>
                      <a:pt x="0" y="11"/>
                    </a:moveTo>
                    <a:lnTo>
                      <a:pt x="0" y="14"/>
                    </a:lnTo>
                    <a:lnTo>
                      <a:pt x="27" y="10"/>
                    </a:lnTo>
                    <a:lnTo>
                      <a:pt x="35" y="11"/>
                    </a:lnTo>
                    <a:lnTo>
                      <a:pt x="42" y="11"/>
                    </a:lnTo>
                    <a:lnTo>
                      <a:pt x="43" y="5"/>
                    </a:lnTo>
                    <a:lnTo>
                      <a:pt x="38" y="0"/>
                    </a:lnTo>
                    <a:lnTo>
                      <a:pt x="13" y="6"/>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2" name="Freeform 1035"/>
              <p:cNvSpPr/>
              <p:nvPr/>
            </p:nvSpPr>
            <p:spPr bwMode="auto">
              <a:xfrm>
                <a:off x="2343150" y="3802069"/>
                <a:ext cx="228600" cy="85725"/>
              </a:xfrm>
              <a:custGeom>
                <a:avLst/>
                <a:gdLst>
                  <a:gd name="T0" fmla="*/ 195263 w 144"/>
                  <a:gd name="T1" fmla="*/ 80963 h 54"/>
                  <a:gd name="T2" fmla="*/ 228600 w 144"/>
                  <a:gd name="T3" fmla="*/ 76200 h 54"/>
                  <a:gd name="T4" fmla="*/ 223838 w 144"/>
                  <a:gd name="T5" fmla="*/ 66675 h 54"/>
                  <a:gd name="T6" fmla="*/ 200025 w 144"/>
                  <a:gd name="T7" fmla="*/ 61913 h 54"/>
                  <a:gd name="T8" fmla="*/ 185738 w 144"/>
                  <a:gd name="T9" fmla="*/ 52388 h 54"/>
                  <a:gd name="T10" fmla="*/ 174625 w 144"/>
                  <a:gd name="T11" fmla="*/ 49213 h 54"/>
                  <a:gd name="T12" fmla="*/ 166688 w 144"/>
                  <a:gd name="T13" fmla="*/ 41275 h 54"/>
                  <a:gd name="T14" fmla="*/ 127000 w 144"/>
                  <a:gd name="T15" fmla="*/ 19050 h 54"/>
                  <a:gd name="T16" fmla="*/ 107950 w 144"/>
                  <a:gd name="T17" fmla="*/ 19050 h 54"/>
                  <a:gd name="T18" fmla="*/ 104775 w 144"/>
                  <a:gd name="T19" fmla="*/ 9525 h 54"/>
                  <a:gd name="T20" fmla="*/ 90488 w 144"/>
                  <a:gd name="T21" fmla="*/ 1588 h 54"/>
                  <a:gd name="T22" fmla="*/ 53975 w 144"/>
                  <a:gd name="T23" fmla="*/ 1588 h 54"/>
                  <a:gd name="T24" fmla="*/ 38100 w 144"/>
                  <a:gd name="T25" fmla="*/ 0 h 54"/>
                  <a:gd name="T26" fmla="*/ 23813 w 144"/>
                  <a:gd name="T27" fmla="*/ 1588 h 54"/>
                  <a:gd name="T28" fmla="*/ 1588 w 144"/>
                  <a:gd name="T29" fmla="*/ 14288 h 54"/>
                  <a:gd name="T30" fmla="*/ 0 w 144"/>
                  <a:gd name="T31" fmla="*/ 22225 h 54"/>
                  <a:gd name="T32" fmla="*/ 14288 w 144"/>
                  <a:gd name="T33" fmla="*/ 23813 h 54"/>
                  <a:gd name="T34" fmla="*/ 33338 w 144"/>
                  <a:gd name="T35" fmla="*/ 9525 h 54"/>
                  <a:gd name="T36" fmla="*/ 49213 w 144"/>
                  <a:gd name="T37" fmla="*/ 9525 h 54"/>
                  <a:gd name="T38" fmla="*/ 49213 w 144"/>
                  <a:gd name="T39" fmla="*/ 15875 h 54"/>
                  <a:gd name="T40" fmla="*/ 69850 w 144"/>
                  <a:gd name="T41" fmla="*/ 25400 h 54"/>
                  <a:gd name="T42" fmla="*/ 85725 w 144"/>
                  <a:gd name="T43" fmla="*/ 25400 h 54"/>
                  <a:gd name="T44" fmla="*/ 96838 w 144"/>
                  <a:gd name="T45" fmla="*/ 38100 h 54"/>
                  <a:gd name="T46" fmla="*/ 119063 w 144"/>
                  <a:gd name="T47" fmla="*/ 39688 h 54"/>
                  <a:gd name="T48" fmla="*/ 136525 w 144"/>
                  <a:gd name="T49" fmla="*/ 55563 h 54"/>
                  <a:gd name="T50" fmla="*/ 152400 w 144"/>
                  <a:gd name="T51" fmla="*/ 58738 h 54"/>
                  <a:gd name="T52" fmla="*/ 157163 w 144"/>
                  <a:gd name="T53" fmla="*/ 63500 h 54"/>
                  <a:gd name="T54" fmla="*/ 147638 w 144"/>
                  <a:gd name="T55" fmla="*/ 73025 h 54"/>
                  <a:gd name="T56" fmla="*/ 147638 w 144"/>
                  <a:gd name="T57" fmla="*/ 80963 h 54"/>
                  <a:gd name="T58" fmla="*/ 155575 w 144"/>
                  <a:gd name="T59" fmla="*/ 85725 h 54"/>
                  <a:gd name="T60" fmla="*/ 185738 w 144"/>
                  <a:gd name="T61" fmla="*/ 77788 h 54"/>
                  <a:gd name="T62" fmla="*/ 195263 w 144"/>
                  <a:gd name="T63" fmla="*/ 8096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54">
                    <a:moveTo>
                      <a:pt x="123" y="51"/>
                    </a:moveTo>
                    <a:lnTo>
                      <a:pt x="144" y="48"/>
                    </a:lnTo>
                    <a:lnTo>
                      <a:pt x="141" y="42"/>
                    </a:lnTo>
                    <a:lnTo>
                      <a:pt x="126" y="39"/>
                    </a:lnTo>
                    <a:lnTo>
                      <a:pt x="117" y="33"/>
                    </a:lnTo>
                    <a:lnTo>
                      <a:pt x="110" y="31"/>
                    </a:lnTo>
                    <a:lnTo>
                      <a:pt x="105" y="26"/>
                    </a:lnTo>
                    <a:lnTo>
                      <a:pt x="80" y="12"/>
                    </a:lnTo>
                    <a:lnTo>
                      <a:pt x="68" y="12"/>
                    </a:lnTo>
                    <a:lnTo>
                      <a:pt x="66" y="6"/>
                    </a:lnTo>
                    <a:lnTo>
                      <a:pt x="57" y="1"/>
                    </a:lnTo>
                    <a:lnTo>
                      <a:pt x="34" y="1"/>
                    </a:lnTo>
                    <a:lnTo>
                      <a:pt x="24" y="0"/>
                    </a:lnTo>
                    <a:lnTo>
                      <a:pt x="15" y="1"/>
                    </a:lnTo>
                    <a:lnTo>
                      <a:pt x="1" y="9"/>
                    </a:lnTo>
                    <a:lnTo>
                      <a:pt x="0" y="14"/>
                    </a:lnTo>
                    <a:lnTo>
                      <a:pt x="9" y="15"/>
                    </a:lnTo>
                    <a:lnTo>
                      <a:pt x="21" y="6"/>
                    </a:lnTo>
                    <a:lnTo>
                      <a:pt x="31" y="6"/>
                    </a:lnTo>
                    <a:lnTo>
                      <a:pt x="31" y="10"/>
                    </a:lnTo>
                    <a:lnTo>
                      <a:pt x="44" y="16"/>
                    </a:lnTo>
                    <a:lnTo>
                      <a:pt x="54" y="16"/>
                    </a:lnTo>
                    <a:lnTo>
                      <a:pt x="61" y="24"/>
                    </a:lnTo>
                    <a:lnTo>
                      <a:pt x="75" y="25"/>
                    </a:lnTo>
                    <a:lnTo>
                      <a:pt x="86" y="35"/>
                    </a:lnTo>
                    <a:lnTo>
                      <a:pt x="96" y="37"/>
                    </a:lnTo>
                    <a:lnTo>
                      <a:pt x="99" y="40"/>
                    </a:lnTo>
                    <a:lnTo>
                      <a:pt x="93" y="46"/>
                    </a:lnTo>
                    <a:lnTo>
                      <a:pt x="93" y="51"/>
                    </a:lnTo>
                    <a:lnTo>
                      <a:pt x="98" y="54"/>
                    </a:lnTo>
                    <a:lnTo>
                      <a:pt x="117" y="49"/>
                    </a:lnTo>
                    <a:lnTo>
                      <a:pt x="123"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3" name="Freeform 1036"/>
              <p:cNvSpPr/>
              <p:nvPr/>
            </p:nvSpPr>
            <p:spPr bwMode="auto">
              <a:xfrm>
                <a:off x="2374902" y="3821118"/>
                <a:ext cx="6350" cy="6350"/>
              </a:xfrm>
              <a:custGeom>
                <a:avLst/>
                <a:gdLst>
                  <a:gd name="T0" fmla="*/ 0 w 4"/>
                  <a:gd name="T1" fmla="*/ 6350 h 4"/>
                  <a:gd name="T2" fmla="*/ 6350 w 4"/>
                  <a:gd name="T3" fmla="*/ 4763 h 4"/>
                  <a:gd name="T4" fmla="*/ 6350 w 4"/>
                  <a:gd name="T5" fmla="*/ 0 h 4"/>
                  <a:gd name="T6" fmla="*/ 0 w 4"/>
                  <a:gd name="T7" fmla="*/ 3175 h 4"/>
                  <a:gd name="T8" fmla="*/ 0 w 4"/>
                  <a:gd name="T9" fmla="*/ 635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3"/>
                    </a:lnTo>
                    <a:lnTo>
                      <a:pt x="4" y="0"/>
                    </a:lnTo>
                    <a:lnTo>
                      <a:pt x="0" y="2"/>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4" name="Freeform 1037"/>
              <p:cNvSpPr/>
              <p:nvPr/>
            </p:nvSpPr>
            <p:spPr bwMode="auto">
              <a:xfrm>
                <a:off x="2479677" y="3921132"/>
                <a:ext cx="44450" cy="22225"/>
              </a:xfrm>
              <a:custGeom>
                <a:avLst/>
                <a:gdLst>
                  <a:gd name="T0" fmla="*/ 0 w 28"/>
                  <a:gd name="T1" fmla="*/ 6350 h 14"/>
                  <a:gd name="T2" fmla="*/ 4763 w 28"/>
                  <a:gd name="T3" fmla="*/ 14288 h 14"/>
                  <a:gd name="T4" fmla="*/ 14288 w 28"/>
                  <a:gd name="T5" fmla="*/ 20638 h 14"/>
                  <a:gd name="T6" fmla="*/ 42863 w 28"/>
                  <a:gd name="T7" fmla="*/ 22225 h 14"/>
                  <a:gd name="T8" fmla="*/ 44450 w 28"/>
                  <a:gd name="T9" fmla="*/ 14288 h 14"/>
                  <a:gd name="T10" fmla="*/ 12700 w 28"/>
                  <a:gd name="T11" fmla="*/ 0 h 14"/>
                  <a:gd name="T12" fmla="*/ 0 w 28"/>
                  <a:gd name="T13" fmla="*/ 635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4">
                    <a:moveTo>
                      <a:pt x="0" y="4"/>
                    </a:moveTo>
                    <a:lnTo>
                      <a:pt x="3" y="9"/>
                    </a:lnTo>
                    <a:lnTo>
                      <a:pt x="9" y="13"/>
                    </a:lnTo>
                    <a:lnTo>
                      <a:pt x="27" y="14"/>
                    </a:lnTo>
                    <a:lnTo>
                      <a:pt x="28" y="9"/>
                    </a:lnTo>
                    <a:lnTo>
                      <a:pt x="8"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5" name="Freeform 1038"/>
              <p:cNvSpPr/>
              <p:nvPr/>
            </p:nvSpPr>
            <p:spPr bwMode="auto">
              <a:xfrm>
                <a:off x="2490788" y="3706818"/>
                <a:ext cx="14288" cy="30163"/>
              </a:xfrm>
              <a:custGeom>
                <a:avLst/>
                <a:gdLst>
                  <a:gd name="T0" fmla="*/ 14288 w 9"/>
                  <a:gd name="T1" fmla="*/ 30163 h 19"/>
                  <a:gd name="T2" fmla="*/ 14288 w 9"/>
                  <a:gd name="T3" fmla="*/ 7938 h 19"/>
                  <a:gd name="T4" fmla="*/ 7938 w 9"/>
                  <a:gd name="T5" fmla="*/ 0 h 19"/>
                  <a:gd name="T6" fmla="*/ 0 w 9"/>
                  <a:gd name="T7" fmla="*/ 0 h 19"/>
                  <a:gd name="T8" fmla="*/ 9525 w 9"/>
                  <a:gd name="T9" fmla="*/ 14288 h 19"/>
                  <a:gd name="T10" fmla="*/ 7938 w 9"/>
                  <a:gd name="T11" fmla="*/ 26988 h 19"/>
                  <a:gd name="T12" fmla="*/ 14288 w 9"/>
                  <a:gd name="T13" fmla="*/ 30163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9">
                    <a:moveTo>
                      <a:pt x="9" y="19"/>
                    </a:moveTo>
                    <a:lnTo>
                      <a:pt x="9" y="5"/>
                    </a:lnTo>
                    <a:lnTo>
                      <a:pt x="5" y="0"/>
                    </a:lnTo>
                    <a:lnTo>
                      <a:pt x="0" y="0"/>
                    </a:lnTo>
                    <a:lnTo>
                      <a:pt x="6" y="9"/>
                    </a:lnTo>
                    <a:lnTo>
                      <a:pt x="5" y="17"/>
                    </a:lnTo>
                    <a:lnTo>
                      <a:pt x="9"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6" name="Freeform 1039"/>
              <p:cNvSpPr/>
              <p:nvPr/>
            </p:nvSpPr>
            <p:spPr bwMode="auto">
              <a:xfrm>
                <a:off x="2516188" y="3743332"/>
                <a:ext cx="15875" cy="25400"/>
              </a:xfrm>
              <a:custGeom>
                <a:avLst/>
                <a:gdLst>
                  <a:gd name="T0" fmla="*/ 15875 w 10"/>
                  <a:gd name="T1" fmla="*/ 25400 h 16"/>
                  <a:gd name="T2" fmla="*/ 14288 w 10"/>
                  <a:gd name="T3" fmla="*/ 7938 h 16"/>
                  <a:gd name="T4" fmla="*/ 4763 w 10"/>
                  <a:gd name="T5" fmla="*/ 0 h 16"/>
                  <a:gd name="T6" fmla="*/ 0 w 10"/>
                  <a:gd name="T7" fmla="*/ 0 h 16"/>
                  <a:gd name="T8" fmla="*/ 11113 w 10"/>
                  <a:gd name="T9" fmla="*/ 11113 h 16"/>
                  <a:gd name="T10" fmla="*/ 11113 w 10"/>
                  <a:gd name="T11" fmla="*/ 25400 h 16"/>
                  <a:gd name="T12" fmla="*/ 15875 w 10"/>
                  <a:gd name="T13" fmla="*/ 2540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6">
                    <a:moveTo>
                      <a:pt x="10" y="16"/>
                    </a:moveTo>
                    <a:lnTo>
                      <a:pt x="9" y="5"/>
                    </a:lnTo>
                    <a:lnTo>
                      <a:pt x="3" y="0"/>
                    </a:lnTo>
                    <a:lnTo>
                      <a:pt x="0" y="0"/>
                    </a:lnTo>
                    <a:lnTo>
                      <a:pt x="7" y="7"/>
                    </a:lnTo>
                    <a:lnTo>
                      <a:pt x="7" y="16"/>
                    </a:lnTo>
                    <a:lnTo>
                      <a:pt x="1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7" name="Freeform 1040"/>
              <p:cNvSpPr/>
              <p:nvPr/>
            </p:nvSpPr>
            <p:spPr bwMode="auto">
              <a:xfrm>
                <a:off x="2538414" y="3767144"/>
                <a:ext cx="12700" cy="15875"/>
              </a:xfrm>
              <a:custGeom>
                <a:avLst/>
                <a:gdLst>
                  <a:gd name="T0" fmla="*/ 0 w 8"/>
                  <a:gd name="T1" fmla="*/ 0 h 10"/>
                  <a:gd name="T2" fmla="*/ 6350 w 8"/>
                  <a:gd name="T3" fmla="*/ 14288 h 10"/>
                  <a:gd name="T4" fmla="*/ 12700 w 8"/>
                  <a:gd name="T5" fmla="*/ 15875 h 10"/>
                  <a:gd name="T6" fmla="*/ 6350 w 8"/>
                  <a:gd name="T7" fmla="*/ 1588 h 10"/>
                  <a:gd name="T8" fmla="*/ 0 w 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0">
                    <a:moveTo>
                      <a:pt x="0" y="0"/>
                    </a:moveTo>
                    <a:lnTo>
                      <a:pt x="4" y="9"/>
                    </a:lnTo>
                    <a:lnTo>
                      <a:pt x="8" y="10"/>
                    </a:lnTo>
                    <a:lnTo>
                      <a:pt x="4"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8" name="Freeform 1041"/>
              <p:cNvSpPr/>
              <p:nvPr/>
            </p:nvSpPr>
            <p:spPr bwMode="auto">
              <a:xfrm>
                <a:off x="2549526" y="3792543"/>
                <a:ext cx="11113" cy="25400"/>
              </a:xfrm>
              <a:custGeom>
                <a:avLst/>
                <a:gdLst>
                  <a:gd name="T0" fmla="*/ 11113 w 7"/>
                  <a:gd name="T1" fmla="*/ 25400 h 16"/>
                  <a:gd name="T2" fmla="*/ 7938 w 7"/>
                  <a:gd name="T3" fmla="*/ 9525 h 16"/>
                  <a:gd name="T4" fmla="*/ 4763 w 7"/>
                  <a:gd name="T5" fmla="*/ 0 h 16"/>
                  <a:gd name="T6" fmla="*/ 0 w 7"/>
                  <a:gd name="T7" fmla="*/ 0 h 16"/>
                  <a:gd name="T8" fmla="*/ 4763 w 7"/>
                  <a:gd name="T9" fmla="*/ 25400 h 16"/>
                  <a:gd name="T10" fmla="*/ 11113 w 7"/>
                  <a:gd name="T11" fmla="*/ 2540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6">
                    <a:moveTo>
                      <a:pt x="7" y="16"/>
                    </a:moveTo>
                    <a:lnTo>
                      <a:pt x="5" y="6"/>
                    </a:lnTo>
                    <a:lnTo>
                      <a:pt x="3" y="0"/>
                    </a:lnTo>
                    <a:lnTo>
                      <a:pt x="0" y="0"/>
                    </a:lnTo>
                    <a:lnTo>
                      <a:pt x="3" y="16"/>
                    </a:ln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29" name="Freeform 1042"/>
              <p:cNvSpPr/>
              <p:nvPr/>
            </p:nvSpPr>
            <p:spPr bwMode="auto">
              <a:xfrm>
                <a:off x="2571751" y="3813182"/>
                <a:ext cx="11113" cy="25400"/>
              </a:xfrm>
              <a:custGeom>
                <a:avLst/>
                <a:gdLst>
                  <a:gd name="T0" fmla="*/ 7938 w 7"/>
                  <a:gd name="T1" fmla="*/ 12700 h 16"/>
                  <a:gd name="T2" fmla="*/ 1588 w 7"/>
                  <a:gd name="T3" fmla="*/ 19050 h 16"/>
                  <a:gd name="T4" fmla="*/ 3175 w 7"/>
                  <a:gd name="T5" fmla="*/ 25400 h 16"/>
                  <a:gd name="T6" fmla="*/ 11113 w 7"/>
                  <a:gd name="T7" fmla="*/ 12700 h 16"/>
                  <a:gd name="T8" fmla="*/ 9525 w 7"/>
                  <a:gd name="T9" fmla="*/ 6350 h 16"/>
                  <a:gd name="T10" fmla="*/ 3175 w 7"/>
                  <a:gd name="T11" fmla="*/ 0 h 16"/>
                  <a:gd name="T12" fmla="*/ 0 w 7"/>
                  <a:gd name="T13" fmla="*/ 3175 h 16"/>
                  <a:gd name="T14" fmla="*/ 7938 w 7"/>
                  <a:gd name="T15" fmla="*/ 7938 h 16"/>
                  <a:gd name="T16" fmla="*/ 7938 w 7"/>
                  <a:gd name="T17" fmla="*/ 1270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16">
                    <a:moveTo>
                      <a:pt x="5" y="8"/>
                    </a:moveTo>
                    <a:lnTo>
                      <a:pt x="1" y="12"/>
                    </a:lnTo>
                    <a:lnTo>
                      <a:pt x="2" y="16"/>
                    </a:lnTo>
                    <a:lnTo>
                      <a:pt x="7" y="8"/>
                    </a:lnTo>
                    <a:lnTo>
                      <a:pt x="6" y="4"/>
                    </a:lnTo>
                    <a:lnTo>
                      <a:pt x="2" y="0"/>
                    </a:lnTo>
                    <a:lnTo>
                      <a:pt x="0" y="2"/>
                    </a:lnTo>
                    <a:lnTo>
                      <a:pt x="5" y="5"/>
                    </a:lnTo>
                    <a:lnTo>
                      <a:pt x="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0" name="Freeform 1043"/>
              <p:cNvSpPr/>
              <p:nvPr/>
            </p:nvSpPr>
            <p:spPr bwMode="auto">
              <a:xfrm>
                <a:off x="2587625" y="3854456"/>
                <a:ext cx="15875" cy="7938"/>
              </a:xfrm>
              <a:custGeom>
                <a:avLst/>
                <a:gdLst>
                  <a:gd name="T0" fmla="*/ 15875 w 10"/>
                  <a:gd name="T1" fmla="*/ 1588 h 5"/>
                  <a:gd name="T2" fmla="*/ 9525 w 10"/>
                  <a:gd name="T3" fmla="*/ 0 h 5"/>
                  <a:gd name="T4" fmla="*/ 0 w 10"/>
                  <a:gd name="T5" fmla="*/ 6350 h 5"/>
                  <a:gd name="T6" fmla="*/ 11113 w 10"/>
                  <a:gd name="T7" fmla="*/ 7938 h 5"/>
                  <a:gd name="T8" fmla="*/ 15875 w 10"/>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5">
                    <a:moveTo>
                      <a:pt x="10" y="1"/>
                    </a:moveTo>
                    <a:lnTo>
                      <a:pt x="6" y="0"/>
                    </a:lnTo>
                    <a:lnTo>
                      <a:pt x="0" y="4"/>
                    </a:lnTo>
                    <a:lnTo>
                      <a:pt x="7" y="5"/>
                    </a:lnTo>
                    <a:lnTo>
                      <a:pt x="1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1" name="Freeform 1044"/>
              <p:cNvSpPr/>
              <p:nvPr/>
            </p:nvSpPr>
            <p:spPr bwMode="auto">
              <a:xfrm>
                <a:off x="2603502" y="3824293"/>
                <a:ext cx="6350" cy="4763"/>
              </a:xfrm>
              <a:custGeom>
                <a:avLst/>
                <a:gdLst>
                  <a:gd name="T0" fmla="*/ 6350 w 4"/>
                  <a:gd name="T1" fmla="*/ 0 h 3"/>
                  <a:gd name="T2" fmla="*/ 0 w 4"/>
                  <a:gd name="T3" fmla="*/ 0 h 3"/>
                  <a:gd name="T4" fmla="*/ 0 w 4"/>
                  <a:gd name="T5" fmla="*/ 3175 h 3"/>
                  <a:gd name="T6" fmla="*/ 4763 w 4"/>
                  <a:gd name="T7" fmla="*/ 4763 h 3"/>
                  <a:gd name="T8" fmla="*/ 635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4" y="0"/>
                    </a:moveTo>
                    <a:lnTo>
                      <a:pt x="0" y="0"/>
                    </a:lnTo>
                    <a:lnTo>
                      <a:pt x="0" y="2"/>
                    </a:lnTo>
                    <a:lnTo>
                      <a:pt x="3" y="3"/>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2" name="Freeform 1045"/>
              <p:cNvSpPr/>
              <p:nvPr/>
            </p:nvSpPr>
            <p:spPr bwMode="auto">
              <a:xfrm>
                <a:off x="2632075" y="3840168"/>
                <a:ext cx="9525" cy="6350"/>
              </a:xfrm>
              <a:custGeom>
                <a:avLst/>
                <a:gdLst>
                  <a:gd name="T0" fmla="*/ 9525 w 6"/>
                  <a:gd name="T1" fmla="*/ 1588 h 4"/>
                  <a:gd name="T2" fmla="*/ 1588 w 6"/>
                  <a:gd name="T3" fmla="*/ 0 h 4"/>
                  <a:gd name="T4" fmla="*/ 0 w 6"/>
                  <a:gd name="T5" fmla="*/ 3175 h 4"/>
                  <a:gd name="T6" fmla="*/ 7938 w 6"/>
                  <a:gd name="T7" fmla="*/ 6350 h 4"/>
                  <a:gd name="T8" fmla="*/ 9525 w 6"/>
                  <a:gd name="T9" fmla="*/ 158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6" y="1"/>
                    </a:moveTo>
                    <a:lnTo>
                      <a:pt x="1" y="0"/>
                    </a:lnTo>
                    <a:lnTo>
                      <a:pt x="0" y="2"/>
                    </a:lnTo>
                    <a:lnTo>
                      <a:pt x="5" y="4"/>
                    </a:lnTo>
                    <a:lnTo>
                      <a:pt x="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3" name="Freeform 1046"/>
              <p:cNvSpPr/>
              <p:nvPr/>
            </p:nvSpPr>
            <p:spPr bwMode="auto">
              <a:xfrm>
                <a:off x="2479677" y="3754443"/>
                <a:ext cx="12700" cy="20638"/>
              </a:xfrm>
              <a:custGeom>
                <a:avLst/>
                <a:gdLst>
                  <a:gd name="T0" fmla="*/ 6350 w 8"/>
                  <a:gd name="T1" fmla="*/ 0 h 13"/>
                  <a:gd name="T2" fmla="*/ 0 w 8"/>
                  <a:gd name="T3" fmla="*/ 7938 h 13"/>
                  <a:gd name="T4" fmla="*/ 3175 w 8"/>
                  <a:gd name="T5" fmla="*/ 20638 h 13"/>
                  <a:gd name="T6" fmla="*/ 12700 w 8"/>
                  <a:gd name="T7" fmla="*/ 19050 h 13"/>
                  <a:gd name="T8" fmla="*/ 11113 w 8"/>
                  <a:gd name="T9" fmla="*/ 7938 h 13"/>
                  <a:gd name="T10" fmla="*/ 6350 w 8"/>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3">
                    <a:moveTo>
                      <a:pt x="4" y="0"/>
                    </a:moveTo>
                    <a:lnTo>
                      <a:pt x="0" y="5"/>
                    </a:lnTo>
                    <a:lnTo>
                      <a:pt x="2" y="13"/>
                    </a:lnTo>
                    <a:lnTo>
                      <a:pt x="8" y="12"/>
                    </a:lnTo>
                    <a:lnTo>
                      <a:pt x="7"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4" name="Freeform 1047"/>
              <p:cNvSpPr/>
              <p:nvPr/>
            </p:nvSpPr>
            <p:spPr bwMode="auto">
              <a:xfrm>
                <a:off x="2470151" y="3708406"/>
                <a:ext cx="12700" cy="6350"/>
              </a:xfrm>
              <a:custGeom>
                <a:avLst/>
                <a:gdLst>
                  <a:gd name="T0" fmla="*/ 0 w 8"/>
                  <a:gd name="T1" fmla="*/ 6350 h 4"/>
                  <a:gd name="T2" fmla="*/ 12700 w 8"/>
                  <a:gd name="T3" fmla="*/ 6350 h 4"/>
                  <a:gd name="T4" fmla="*/ 12700 w 8"/>
                  <a:gd name="T5" fmla="*/ 1588 h 4"/>
                  <a:gd name="T6" fmla="*/ 0 w 8"/>
                  <a:gd name="T7" fmla="*/ 0 h 4"/>
                  <a:gd name="T8" fmla="*/ 0 w 8"/>
                  <a:gd name="T9" fmla="*/ 635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0" y="4"/>
                    </a:moveTo>
                    <a:lnTo>
                      <a:pt x="8" y="4"/>
                    </a:lnTo>
                    <a:lnTo>
                      <a:pt x="8" y="1"/>
                    </a:ln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5" name="Freeform 1048"/>
              <p:cNvSpPr/>
              <p:nvPr/>
            </p:nvSpPr>
            <p:spPr bwMode="auto">
              <a:xfrm>
                <a:off x="2487612" y="3781431"/>
                <a:ext cx="6350" cy="6350"/>
              </a:xfrm>
              <a:custGeom>
                <a:avLst/>
                <a:gdLst>
                  <a:gd name="T0" fmla="*/ 6350 w 4"/>
                  <a:gd name="T1" fmla="*/ 6350 h 4"/>
                  <a:gd name="T2" fmla="*/ 6350 w 4"/>
                  <a:gd name="T3" fmla="*/ 0 h 4"/>
                  <a:gd name="T4" fmla="*/ 0 w 4"/>
                  <a:gd name="T5" fmla="*/ 3175 h 4"/>
                  <a:gd name="T6" fmla="*/ 6350 w 4"/>
                  <a:gd name="T7" fmla="*/ 635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4"/>
                    </a:moveTo>
                    <a:lnTo>
                      <a:pt x="4" y="0"/>
                    </a:lnTo>
                    <a:lnTo>
                      <a:pt x="0" y="2"/>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6" name="Freeform 1049"/>
              <p:cNvSpPr/>
              <p:nvPr/>
            </p:nvSpPr>
            <p:spPr bwMode="auto">
              <a:xfrm>
                <a:off x="2573336" y="3884618"/>
                <a:ext cx="139700" cy="57150"/>
              </a:xfrm>
              <a:custGeom>
                <a:avLst/>
                <a:gdLst>
                  <a:gd name="T0" fmla="*/ 138113 w 88"/>
                  <a:gd name="T1" fmla="*/ 30163 h 36"/>
                  <a:gd name="T2" fmla="*/ 123825 w 88"/>
                  <a:gd name="T3" fmla="*/ 17463 h 36"/>
                  <a:gd name="T4" fmla="*/ 109538 w 88"/>
                  <a:gd name="T5" fmla="*/ 15875 h 36"/>
                  <a:gd name="T6" fmla="*/ 88900 w 88"/>
                  <a:gd name="T7" fmla="*/ 1588 h 36"/>
                  <a:gd name="T8" fmla="*/ 66675 w 88"/>
                  <a:gd name="T9" fmla="*/ 0 h 36"/>
                  <a:gd name="T10" fmla="*/ 61913 w 88"/>
                  <a:gd name="T11" fmla="*/ 6350 h 36"/>
                  <a:gd name="T12" fmla="*/ 44450 w 88"/>
                  <a:gd name="T13" fmla="*/ 1588 h 36"/>
                  <a:gd name="T14" fmla="*/ 34925 w 88"/>
                  <a:gd name="T15" fmla="*/ 0 h 36"/>
                  <a:gd name="T16" fmla="*/ 20638 w 88"/>
                  <a:gd name="T17" fmla="*/ 6350 h 36"/>
                  <a:gd name="T18" fmla="*/ 22225 w 88"/>
                  <a:gd name="T19" fmla="*/ 12700 h 36"/>
                  <a:gd name="T20" fmla="*/ 34925 w 88"/>
                  <a:gd name="T21" fmla="*/ 14288 h 36"/>
                  <a:gd name="T22" fmla="*/ 34925 w 88"/>
                  <a:gd name="T23" fmla="*/ 23813 h 36"/>
                  <a:gd name="T24" fmla="*/ 44450 w 88"/>
                  <a:gd name="T25" fmla="*/ 28575 h 36"/>
                  <a:gd name="T26" fmla="*/ 39688 w 88"/>
                  <a:gd name="T27" fmla="*/ 34925 h 36"/>
                  <a:gd name="T28" fmla="*/ 17463 w 88"/>
                  <a:gd name="T29" fmla="*/ 31750 h 36"/>
                  <a:gd name="T30" fmla="*/ 0 w 88"/>
                  <a:gd name="T31" fmla="*/ 34925 h 36"/>
                  <a:gd name="T32" fmla="*/ 0 w 88"/>
                  <a:gd name="T33" fmla="*/ 39688 h 36"/>
                  <a:gd name="T34" fmla="*/ 14288 w 88"/>
                  <a:gd name="T35" fmla="*/ 46038 h 36"/>
                  <a:gd name="T36" fmla="*/ 30163 w 88"/>
                  <a:gd name="T37" fmla="*/ 49213 h 36"/>
                  <a:gd name="T38" fmla="*/ 57150 w 88"/>
                  <a:gd name="T39" fmla="*/ 46038 h 36"/>
                  <a:gd name="T40" fmla="*/ 58738 w 88"/>
                  <a:gd name="T41" fmla="*/ 53975 h 36"/>
                  <a:gd name="T42" fmla="*/ 66675 w 88"/>
                  <a:gd name="T43" fmla="*/ 57150 h 36"/>
                  <a:gd name="T44" fmla="*/ 80963 w 88"/>
                  <a:gd name="T45" fmla="*/ 46038 h 36"/>
                  <a:gd name="T46" fmla="*/ 84138 w 88"/>
                  <a:gd name="T47" fmla="*/ 39688 h 36"/>
                  <a:gd name="T48" fmla="*/ 104775 w 88"/>
                  <a:gd name="T49" fmla="*/ 39688 h 36"/>
                  <a:gd name="T50" fmla="*/ 120650 w 88"/>
                  <a:gd name="T51" fmla="*/ 39688 h 36"/>
                  <a:gd name="T52" fmla="*/ 131763 w 88"/>
                  <a:gd name="T53" fmla="*/ 46038 h 36"/>
                  <a:gd name="T54" fmla="*/ 139700 w 88"/>
                  <a:gd name="T55" fmla="*/ 39688 h 36"/>
                  <a:gd name="T56" fmla="*/ 138113 w 88"/>
                  <a:gd name="T57" fmla="*/ 30163 h 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8" h="36">
                    <a:moveTo>
                      <a:pt x="87" y="19"/>
                    </a:moveTo>
                    <a:lnTo>
                      <a:pt x="78" y="11"/>
                    </a:lnTo>
                    <a:lnTo>
                      <a:pt x="69" y="10"/>
                    </a:lnTo>
                    <a:lnTo>
                      <a:pt x="56" y="1"/>
                    </a:lnTo>
                    <a:lnTo>
                      <a:pt x="42" y="0"/>
                    </a:lnTo>
                    <a:lnTo>
                      <a:pt x="39" y="4"/>
                    </a:lnTo>
                    <a:lnTo>
                      <a:pt x="28" y="1"/>
                    </a:lnTo>
                    <a:lnTo>
                      <a:pt x="22" y="0"/>
                    </a:lnTo>
                    <a:lnTo>
                      <a:pt x="13" y="4"/>
                    </a:lnTo>
                    <a:lnTo>
                      <a:pt x="14" y="8"/>
                    </a:lnTo>
                    <a:lnTo>
                      <a:pt x="22" y="9"/>
                    </a:lnTo>
                    <a:lnTo>
                      <a:pt x="22" y="15"/>
                    </a:lnTo>
                    <a:lnTo>
                      <a:pt x="28" y="18"/>
                    </a:lnTo>
                    <a:lnTo>
                      <a:pt x="25" y="22"/>
                    </a:lnTo>
                    <a:lnTo>
                      <a:pt x="11" y="20"/>
                    </a:lnTo>
                    <a:lnTo>
                      <a:pt x="0" y="22"/>
                    </a:lnTo>
                    <a:lnTo>
                      <a:pt x="0" y="25"/>
                    </a:lnTo>
                    <a:lnTo>
                      <a:pt x="9" y="29"/>
                    </a:lnTo>
                    <a:lnTo>
                      <a:pt x="19" y="31"/>
                    </a:lnTo>
                    <a:lnTo>
                      <a:pt x="36" y="29"/>
                    </a:lnTo>
                    <a:lnTo>
                      <a:pt x="37" y="34"/>
                    </a:lnTo>
                    <a:lnTo>
                      <a:pt x="42" y="36"/>
                    </a:lnTo>
                    <a:lnTo>
                      <a:pt x="51" y="29"/>
                    </a:lnTo>
                    <a:lnTo>
                      <a:pt x="53" y="25"/>
                    </a:lnTo>
                    <a:lnTo>
                      <a:pt x="66" y="25"/>
                    </a:lnTo>
                    <a:lnTo>
                      <a:pt x="76" y="25"/>
                    </a:lnTo>
                    <a:lnTo>
                      <a:pt x="83" y="29"/>
                    </a:lnTo>
                    <a:lnTo>
                      <a:pt x="88" y="25"/>
                    </a:lnTo>
                    <a:lnTo>
                      <a:pt x="8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7" name="Freeform 1050"/>
              <p:cNvSpPr/>
              <p:nvPr/>
            </p:nvSpPr>
            <p:spPr bwMode="auto">
              <a:xfrm>
                <a:off x="2747963" y="3921132"/>
                <a:ext cx="31750" cy="14288"/>
              </a:xfrm>
              <a:custGeom>
                <a:avLst/>
                <a:gdLst>
                  <a:gd name="T0" fmla="*/ 0 w 20"/>
                  <a:gd name="T1" fmla="*/ 3175 h 9"/>
                  <a:gd name="T2" fmla="*/ 0 w 20"/>
                  <a:gd name="T3" fmla="*/ 14288 h 9"/>
                  <a:gd name="T4" fmla="*/ 26988 w 20"/>
                  <a:gd name="T5" fmla="*/ 14288 h 9"/>
                  <a:gd name="T6" fmla="*/ 31750 w 20"/>
                  <a:gd name="T7" fmla="*/ 6350 h 9"/>
                  <a:gd name="T8" fmla="*/ 30163 w 20"/>
                  <a:gd name="T9" fmla="*/ 1588 h 9"/>
                  <a:gd name="T10" fmla="*/ 3175 w 20"/>
                  <a:gd name="T11" fmla="*/ 0 h 9"/>
                  <a:gd name="T12" fmla="*/ 0 w 20"/>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9">
                    <a:moveTo>
                      <a:pt x="0" y="2"/>
                    </a:moveTo>
                    <a:lnTo>
                      <a:pt x="0" y="9"/>
                    </a:lnTo>
                    <a:lnTo>
                      <a:pt x="17" y="9"/>
                    </a:lnTo>
                    <a:lnTo>
                      <a:pt x="20" y="4"/>
                    </a:lnTo>
                    <a:lnTo>
                      <a:pt x="19" y="1"/>
                    </a:ln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8" name="Freeform 1051"/>
              <p:cNvSpPr/>
              <p:nvPr/>
            </p:nvSpPr>
            <p:spPr bwMode="auto">
              <a:xfrm>
                <a:off x="2800351" y="3935419"/>
                <a:ext cx="9525" cy="7938"/>
              </a:xfrm>
              <a:custGeom>
                <a:avLst/>
                <a:gdLst>
                  <a:gd name="T0" fmla="*/ 0 w 6"/>
                  <a:gd name="T1" fmla="*/ 1588 h 5"/>
                  <a:gd name="T2" fmla="*/ 4763 w 6"/>
                  <a:gd name="T3" fmla="*/ 7938 h 5"/>
                  <a:gd name="T4" fmla="*/ 9525 w 6"/>
                  <a:gd name="T5" fmla="*/ 3175 h 5"/>
                  <a:gd name="T6" fmla="*/ 4763 w 6"/>
                  <a:gd name="T7" fmla="*/ 0 h 5"/>
                  <a:gd name="T8" fmla="*/ 0 w 6"/>
                  <a:gd name="T9" fmla="*/ 1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0" y="1"/>
                    </a:moveTo>
                    <a:lnTo>
                      <a:pt x="3" y="5"/>
                    </a:lnTo>
                    <a:lnTo>
                      <a:pt x="6" y="2"/>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39" name="Freeform 1052"/>
              <p:cNvSpPr/>
              <p:nvPr/>
            </p:nvSpPr>
            <p:spPr bwMode="auto">
              <a:xfrm>
                <a:off x="2878138" y="4111632"/>
                <a:ext cx="19050" cy="20638"/>
              </a:xfrm>
              <a:custGeom>
                <a:avLst/>
                <a:gdLst>
                  <a:gd name="T0" fmla="*/ 0 w 12"/>
                  <a:gd name="T1" fmla="*/ 6350 h 13"/>
                  <a:gd name="T2" fmla="*/ 0 w 12"/>
                  <a:gd name="T3" fmla="*/ 17463 h 13"/>
                  <a:gd name="T4" fmla="*/ 17463 w 12"/>
                  <a:gd name="T5" fmla="*/ 20638 h 13"/>
                  <a:gd name="T6" fmla="*/ 19050 w 12"/>
                  <a:gd name="T7" fmla="*/ 6350 h 13"/>
                  <a:gd name="T8" fmla="*/ 14288 w 12"/>
                  <a:gd name="T9" fmla="*/ 6350 h 13"/>
                  <a:gd name="T10" fmla="*/ 19050 w 12"/>
                  <a:gd name="T11" fmla="*/ 0 h 13"/>
                  <a:gd name="T12" fmla="*/ 0 w 12"/>
                  <a:gd name="T13" fmla="*/ 635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3">
                    <a:moveTo>
                      <a:pt x="0" y="4"/>
                    </a:moveTo>
                    <a:lnTo>
                      <a:pt x="0" y="11"/>
                    </a:lnTo>
                    <a:lnTo>
                      <a:pt x="11" y="13"/>
                    </a:lnTo>
                    <a:lnTo>
                      <a:pt x="12" y="4"/>
                    </a:lnTo>
                    <a:lnTo>
                      <a:pt x="9" y="4"/>
                    </a:lnTo>
                    <a:lnTo>
                      <a:pt x="12"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0" name="Freeform 1053"/>
              <p:cNvSpPr/>
              <p:nvPr/>
            </p:nvSpPr>
            <p:spPr bwMode="auto">
              <a:xfrm>
                <a:off x="2900362" y="4103694"/>
                <a:ext cx="11113" cy="7938"/>
              </a:xfrm>
              <a:custGeom>
                <a:avLst/>
                <a:gdLst>
                  <a:gd name="T0" fmla="*/ 11113 w 7"/>
                  <a:gd name="T1" fmla="*/ 6350 h 5"/>
                  <a:gd name="T2" fmla="*/ 7938 w 7"/>
                  <a:gd name="T3" fmla="*/ 0 h 5"/>
                  <a:gd name="T4" fmla="*/ 0 w 7"/>
                  <a:gd name="T5" fmla="*/ 1588 h 5"/>
                  <a:gd name="T6" fmla="*/ 3175 w 7"/>
                  <a:gd name="T7" fmla="*/ 7938 h 5"/>
                  <a:gd name="T8" fmla="*/ 11113 w 7"/>
                  <a:gd name="T9" fmla="*/ 63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7" y="4"/>
                    </a:moveTo>
                    <a:lnTo>
                      <a:pt x="5" y="0"/>
                    </a:lnTo>
                    <a:lnTo>
                      <a:pt x="0" y="1"/>
                    </a:lnTo>
                    <a:lnTo>
                      <a:pt x="2" y="5"/>
                    </a:lnTo>
                    <a:lnTo>
                      <a:pt x="7"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1" name="Freeform 1054"/>
              <p:cNvSpPr/>
              <p:nvPr/>
            </p:nvSpPr>
            <p:spPr bwMode="auto">
              <a:xfrm>
                <a:off x="2876550" y="3973519"/>
                <a:ext cx="14288" cy="14288"/>
              </a:xfrm>
              <a:custGeom>
                <a:avLst/>
                <a:gdLst>
                  <a:gd name="T0" fmla="*/ 0 w 9"/>
                  <a:gd name="T1" fmla="*/ 1588 h 9"/>
                  <a:gd name="T2" fmla="*/ 1588 w 9"/>
                  <a:gd name="T3" fmla="*/ 9525 h 9"/>
                  <a:gd name="T4" fmla="*/ 6350 w 9"/>
                  <a:gd name="T5" fmla="*/ 14288 h 9"/>
                  <a:gd name="T6" fmla="*/ 7938 w 9"/>
                  <a:gd name="T7" fmla="*/ 7938 h 9"/>
                  <a:gd name="T8" fmla="*/ 14288 w 9"/>
                  <a:gd name="T9" fmla="*/ 7938 h 9"/>
                  <a:gd name="T10" fmla="*/ 14288 w 9"/>
                  <a:gd name="T11" fmla="*/ 0 h 9"/>
                  <a:gd name="T12" fmla="*/ 6350 w 9"/>
                  <a:gd name="T13" fmla="*/ 4763 h 9"/>
                  <a:gd name="T14" fmla="*/ 0 w 9"/>
                  <a:gd name="T15" fmla="*/ 1588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0" y="1"/>
                    </a:moveTo>
                    <a:lnTo>
                      <a:pt x="1" y="6"/>
                    </a:lnTo>
                    <a:lnTo>
                      <a:pt x="4" y="9"/>
                    </a:lnTo>
                    <a:lnTo>
                      <a:pt x="5" y="5"/>
                    </a:lnTo>
                    <a:lnTo>
                      <a:pt x="9" y="5"/>
                    </a:lnTo>
                    <a:lnTo>
                      <a:pt x="9" y="0"/>
                    </a:lnTo>
                    <a:lnTo>
                      <a:pt x="4" y="3"/>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2" name="Freeform 1055"/>
              <p:cNvSpPr/>
              <p:nvPr/>
            </p:nvSpPr>
            <p:spPr bwMode="auto">
              <a:xfrm>
                <a:off x="2889249" y="4014794"/>
                <a:ext cx="11113" cy="14288"/>
              </a:xfrm>
              <a:custGeom>
                <a:avLst/>
                <a:gdLst>
                  <a:gd name="T0" fmla="*/ 11113 w 7"/>
                  <a:gd name="T1" fmla="*/ 11113 h 9"/>
                  <a:gd name="T2" fmla="*/ 9525 w 7"/>
                  <a:gd name="T3" fmla="*/ 3175 h 9"/>
                  <a:gd name="T4" fmla="*/ 3175 w 7"/>
                  <a:gd name="T5" fmla="*/ 0 h 9"/>
                  <a:gd name="T6" fmla="*/ 0 w 7"/>
                  <a:gd name="T7" fmla="*/ 3175 h 9"/>
                  <a:gd name="T8" fmla="*/ 9525 w 7"/>
                  <a:gd name="T9" fmla="*/ 14288 h 9"/>
                  <a:gd name="T10" fmla="*/ 11113 w 7"/>
                  <a:gd name="T11" fmla="*/ 11113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9">
                    <a:moveTo>
                      <a:pt x="7" y="7"/>
                    </a:moveTo>
                    <a:lnTo>
                      <a:pt x="6" y="2"/>
                    </a:lnTo>
                    <a:lnTo>
                      <a:pt x="2" y="0"/>
                    </a:lnTo>
                    <a:lnTo>
                      <a:pt x="0" y="2"/>
                    </a:lnTo>
                    <a:lnTo>
                      <a:pt x="6" y="9"/>
                    </a:ln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3" name="Freeform 1056"/>
              <p:cNvSpPr/>
              <p:nvPr/>
            </p:nvSpPr>
            <p:spPr bwMode="auto">
              <a:xfrm>
                <a:off x="2874961" y="3952882"/>
                <a:ext cx="6350" cy="7938"/>
              </a:xfrm>
              <a:custGeom>
                <a:avLst/>
                <a:gdLst>
                  <a:gd name="T0" fmla="*/ 0 w 4"/>
                  <a:gd name="T1" fmla="*/ 3175 h 5"/>
                  <a:gd name="T2" fmla="*/ 0 w 4"/>
                  <a:gd name="T3" fmla="*/ 6350 h 5"/>
                  <a:gd name="T4" fmla="*/ 1588 w 4"/>
                  <a:gd name="T5" fmla="*/ 7938 h 5"/>
                  <a:gd name="T6" fmla="*/ 6350 w 4"/>
                  <a:gd name="T7" fmla="*/ 3175 h 5"/>
                  <a:gd name="T8" fmla="*/ 1588 w 4"/>
                  <a:gd name="T9" fmla="*/ 0 h 5"/>
                  <a:gd name="T10" fmla="*/ 0 w 4"/>
                  <a:gd name="T11" fmla="*/ 317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0" y="2"/>
                    </a:moveTo>
                    <a:lnTo>
                      <a:pt x="0" y="4"/>
                    </a:lnTo>
                    <a:lnTo>
                      <a:pt x="1" y="5"/>
                    </a:lnTo>
                    <a:lnTo>
                      <a:pt x="4" y="2"/>
                    </a:lnTo>
                    <a:lnTo>
                      <a:pt x="1"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4" name="Freeform 1057"/>
              <p:cNvSpPr/>
              <p:nvPr/>
            </p:nvSpPr>
            <p:spPr bwMode="auto">
              <a:xfrm>
                <a:off x="2884487" y="3995743"/>
                <a:ext cx="11113" cy="9525"/>
              </a:xfrm>
              <a:custGeom>
                <a:avLst/>
                <a:gdLst>
                  <a:gd name="T0" fmla="*/ 4763 w 7"/>
                  <a:gd name="T1" fmla="*/ 0 h 6"/>
                  <a:gd name="T2" fmla="*/ 0 w 7"/>
                  <a:gd name="T3" fmla="*/ 4763 h 6"/>
                  <a:gd name="T4" fmla="*/ 4763 w 7"/>
                  <a:gd name="T5" fmla="*/ 9525 h 6"/>
                  <a:gd name="T6" fmla="*/ 11113 w 7"/>
                  <a:gd name="T7" fmla="*/ 6350 h 6"/>
                  <a:gd name="T8" fmla="*/ 4763 w 7"/>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3" y="0"/>
                    </a:moveTo>
                    <a:lnTo>
                      <a:pt x="0" y="3"/>
                    </a:lnTo>
                    <a:lnTo>
                      <a:pt x="3" y="6"/>
                    </a:lnTo>
                    <a:lnTo>
                      <a:pt x="7" y="4"/>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5" name="Freeform 1058"/>
              <p:cNvSpPr/>
              <p:nvPr/>
            </p:nvSpPr>
            <p:spPr bwMode="auto">
              <a:xfrm>
                <a:off x="2889249" y="4054482"/>
                <a:ext cx="6350" cy="7938"/>
              </a:xfrm>
              <a:custGeom>
                <a:avLst/>
                <a:gdLst>
                  <a:gd name="T0" fmla="*/ 6350 w 4"/>
                  <a:gd name="T1" fmla="*/ 4763 h 5"/>
                  <a:gd name="T2" fmla="*/ 3175 w 4"/>
                  <a:gd name="T3" fmla="*/ 0 h 5"/>
                  <a:gd name="T4" fmla="*/ 0 w 4"/>
                  <a:gd name="T5" fmla="*/ 0 h 5"/>
                  <a:gd name="T6" fmla="*/ 0 w 4"/>
                  <a:gd name="T7" fmla="*/ 7938 h 5"/>
                  <a:gd name="T8" fmla="*/ 6350 w 4"/>
                  <a:gd name="T9" fmla="*/ 476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0"/>
                    </a:lnTo>
                    <a:lnTo>
                      <a:pt x="0" y="0"/>
                    </a:lnTo>
                    <a:lnTo>
                      <a:pt x="0" y="5"/>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6" name="Freeform 1059"/>
              <p:cNvSpPr/>
              <p:nvPr/>
            </p:nvSpPr>
            <p:spPr bwMode="auto">
              <a:xfrm>
                <a:off x="2876550" y="4075117"/>
                <a:ext cx="9525" cy="9525"/>
              </a:xfrm>
              <a:custGeom>
                <a:avLst/>
                <a:gdLst>
                  <a:gd name="T0" fmla="*/ 9525 w 6"/>
                  <a:gd name="T1" fmla="*/ 3175 h 6"/>
                  <a:gd name="T2" fmla="*/ 4763 w 6"/>
                  <a:gd name="T3" fmla="*/ 0 h 6"/>
                  <a:gd name="T4" fmla="*/ 0 w 6"/>
                  <a:gd name="T5" fmla="*/ 6350 h 6"/>
                  <a:gd name="T6" fmla="*/ 6350 w 6"/>
                  <a:gd name="T7" fmla="*/ 9525 h 6"/>
                  <a:gd name="T8" fmla="*/ 9525 w 6"/>
                  <a:gd name="T9" fmla="*/ 317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2"/>
                    </a:moveTo>
                    <a:lnTo>
                      <a:pt x="3" y="0"/>
                    </a:lnTo>
                    <a:lnTo>
                      <a:pt x="0" y="4"/>
                    </a:lnTo>
                    <a:lnTo>
                      <a:pt x="4" y="6"/>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7" name="Freeform 1060"/>
              <p:cNvSpPr/>
              <p:nvPr/>
            </p:nvSpPr>
            <p:spPr bwMode="auto">
              <a:xfrm>
                <a:off x="2693988" y="4076706"/>
                <a:ext cx="12700" cy="7938"/>
              </a:xfrm>
              <a:custGeom>
                <a:avLst/>
                <a:gdLst>
                  <a:gd name="T0" fmla="*/ 0 w 8"/>
                  <a:gd name="T1" fmla="*/ 4763 h 5"/>
                  <a:gd name="T2" fmla="*/ 7938 w 8"/>
                  <a:gd name="T3" fmla="*/ 7938 h 5"/>
                  <a:gd name="T4" fmla="*/ 12700 w 8"/>
                  <a:gd name="T5" fmla="*/ 7938 h 5"/>
                  <a:gd name="T6" fmla="*/ 7938 w 8"/>
                  <a:gd name="T7" fmla="*/ 0 h 5"/>
                  <a:gd name="T8" fmla="*/ 0 w 8"/>
                  <a:gd name="T9" fmla="*/ 476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0" y="3"/>
                    </a:moveTo>
                    <a:lnTo>
                      <a:pt x="5" y="5"/>
                    </a:lnTo>
                    <a:lnTo>
                      <a:pt x="8" y="5"/>
                    </a:lnTo>
                    <a:lnTo>
                      <a:pt x="5"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8" name="Freeform 1061"/>
              <p:cNvSpPr/>
              <p:nvPr/>
            </p:nvSpPr>
            <p:spPr bwMode="auto">
              <a:xfrm>
                <a:off x="2935287" y="2911481"/>
                <a:ext cx="166688" cy="187325"/>
              </a:xfrm>
              <a:custGeom>
                <a:avLst/>
                <a:gdLst>
                  <a:gd name="T0" fmla="*/ 71438 w 105"/>
                  <a:gd name="T1" fmla="*/ 6350 h 118"/>
                  <a:gd name="T2" fmla="*/ 57150 w 105"/>
                  <a:gd name="T3" fmla="*/ 33338 h 118"/>
                  <a:gd name="T4" fmla="*/ 41275 w 105"/>
                  <a:gd name="T5" fmla="*/ 61913 h 118"/>
                  <a:gd name="T6" fmla="*/ 34925 w 105"/>
                  <a:gd name="T7" fmla="*/ 87313 h 118"/>
                  <a:gd name="T8" fmla="*/ 23813 w 105"/>
                  <a:gd name="T9" fmla="*/ 95250 h 118"/>
                  <a:gd name="T10" fmla="*/ 23813 w 105"/>
                  <a:gd name="T11" fmla="*/ 106363 h 118"/>
                  <a:gd name="T12" fmla="*/ 1588 w 105"/>
                  <a:gd name="T13" fmla="*/ 115888 h 118"/>
                  <a:gd name="T14" fmla="*/ 4763 w 105"/>
                  <a:gd name="T15" fmla="*/ 123825 h 118"/>
                  <a:gd name="T16" fmla="*/ 15875 w 105"/>
                  <a:gd name="T17" fmla="*/ 122238 h 118"/>
                  <a:gd name="T18" fmla="*/ 0 w 105"/>
                  <a:gd name="T19" fmla="*/ 136525 h 118"/>
                  <a:gd name="T20" fmla="*/ 14288 w 105"/>
                  <a:gd name="T21" fmla="*/ 150813 h 118"/>
                  <a:gd name="T22" fmla="*/ 46038 w 105"/>
                  <a:gd name="T23" fmla="*/ 147638 h 118"/>
                  <a:gd name="T24" fmla="*/ 63500 w 105"/>
                  <a:gd name="T25" fmla="*/ 152400 h 118"/>
                  <a:gd name="T26" fmla="*/ 80963 w 105"/>
                  <a:gd name="T27" fmla="*/ 144463 h 118"/>
                  <a:gd name="T28" fmla="*/ 87313 w 105"/>
                  <a:gd name="T29" fmla="*/ 153988 h 118"/>
                  <a:gd name="T30" fmla="*/ 103188 w 105"/>
                  <a:gd name="T31" fmla="*/ 146050 h 118"/>
                  <a:gd name="T32" fmla="*/ 107950 w 105"/>
                  <a:gd name="T33" fmla="*/ 165100 h 118"/>
                  <a:gd name="T34" fmla="*/ 117475 w 105"/>
                  <a:gd name="T35" fmla="*/ 166688 h 118"/>
                  <a:gd name="T36" fmla="*/ 131763 w 105"/>
                  <a:gd name="T37" fmla="*/ 150813 h 118"/>
                  <a:gd name="T38" fmla="*/ 134938 w 105"/>
                  <a:gd name="T39" fmla="*/ 165100 h 118"/>
                  <a:gd name="T40" fmla="*/ 131763 w 105"/>
                  <a:gd name="T41" fmla="*/ 174625 h 118"/>
                  <a:gd name="T42" fmla="*/ 141288 w 105"/>
                  <a:gd name="T43" fmla="*/ 176213 h 118"/>
                  <a:gd name="T44" fmla="*/ 147638 w 105"/>
                  <a:gd name="T45" fmla="*/ 187325 h 118"/>
                  <a:gd name="T46" fmla="*/ 163513 w 105"/>
                  <a:gd name="T47" fmla="*/ 187325 h 118"/>
                  <a:gd name="T48" fmla="*/ 166688 w 105"/>
                  <a:gd name="T49" fmla="*/ 142875 h 118"/>
                  <a:gd name="T50" fmla="*/ 149225 w 105"/>
                  <a:gd name="T51" fmla="*/ 133350 h 118"/>
                  <a:gd name="T52" fmla="*/ 160338 w 105"/>
                  <a:gd name="T53" fmla="*/ 130175 h 118"/>
                  <a:gd name="T54" fmla="*/ 163513 w 105"/>
                  <a:gd name="T55" fmla="*/ 111125 h 118"/>
                  <a:gd name="T56" fmla="*/ 134938 w 105"/>
                  <a:gd name="T57" fmla="*/ 117475 h 118"/>
                  <a:gd name="T58" fmla="*/ 141288 w 105"/>
                  <a:gd name="T59" fmla="*/ 87313 h 118"/>
                  <a:gd name="T60" fmla="*/ 119063 w 105"/>
                  <a:gd name="T61" fmla="*/ 80963 h 118"/>
                  <a:gd name="T62" fmla="*/ 101600 w 105"/>
                  <a:gd name="T63" fmla="*/ 88900 h 118"/>
                  <a:gd name="T64" fmla="*/ 101600 w 105"/>
                  <a:gd name="T65" fmla="*/ 79375 h 118"/>
                  <a:gd name="T66" fmla="*/ 87313 w 105"/>
                  <a:gd name="T67" fmla="*/ 77788 h 118"/>
                  <a:gd name="T68" fmla="*/ 88900 w 105"/>
                  <a:gd name="T69" fmla="*/ 63500 h 118"/>
                  <a:gd name="T70" fmla="*/ 79375 w 105"/>
                  <a:gd name="T71" fmla="*/ 61913 h 118"/>
                  <a:gd name="T72" fmla="*/ 65088 w 105"/>
                  <a:gd name="T73" fmla="*/ 74613 h 118"/>
                  <a:gd name="T74" fmla="*/ 63500 w 105"/>
                  <a:gd name="T75" fmla="*/ 65088 h 118"/>
                  <a:gd name="T76" fmla="*/ 96838 w 105"/>
                  <a:gd name="T77" fmla="*/ 0 h 118"/>
                  <a:gd name="T78" fmla="*/ 71438 w 105"/>
                  <a:gd name="T79" fmla="*/ 6350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 h="118">
                    <a:moveTo>
                      <a:pt x="45" y="4"/>
                    </a:moveTo>
                    <a:lnTo>
                      <a:pt x="36" y="21"/>
                    </a:lnTo>
                    <a:lnTo>
                      <a:pt x="26" y="39"/>
                    </a:lnTo>
                    <a:lnTo>
                      <a:pt x="22" y="55"/>
                    </a:lnTo>
                    <a:lnTo>
                      <a:pt x="15" y="60"/>
                    </a:lnTo>
                    <a:lnTo>
                      <a:pt x="15" y="67"/>
                    </a:lnTo>
                    <a:lnTo>
                      <a:pt x="1" y="73"/>
                    </a:lnTo>
                    <a:lnTo>
                      <a:pt x="3" y="78"/>
                    </a:lnTo>
                    <a:lnTo>
                      <a:pt x="10" y="77"/>
                    </a:lnTo>
                    <a:lnTo>
                      <a:pt x="0" y="86"/>
                    </a:lnTo>
                    <a:lnTo>
                      <a:pt x="9" y="95"/>
                    </a:lnTo>
                    <a:lnTo>
                      <a:pt x="29" y="93"/>
                    </a:lnTo>
                    <a:lnTo>
                      <a:pt x="40" y="96"/>
                    </a:lnTo>
                    <a:lnTo>
                      <a:pt x="51" y="91"/>
                    </a:lnTo>
                    <a:lnTo>
                      <a:pt x="55" y="97"/>
                    </a:lnTo>
                    <a:lnTo>
                      <a:pt x="65" y="92"/>
                    </a:lnTo>
                    <a:lnTo>
                      <a:pt x="68" y="104"/>
                    </a:lnTo>
                    <a:lnTo>
                      <a:pt x="74" y="105"/>
                    </a:lnTo>
                    <a:lnTo>
                      <a:pt x="83" y="95"/>
                    </a:lnTo>
                    <a:lnTo>
                      <a:pt x="85" y="104"/>
                    </a:lnTo>
                    <a:lnTo>
                      <a:pt x="83" y="110"/>
                    </a:lnTo>
                    <a:lnTo>
                      <a:pt x="89" y="111"/>
                    </a:lnTo>
                    <a:lnTo>
                      <a:pt x="93" y="118"/>
                    </a:lnTo>
                    <a:lnTo>
                      <a:pt x="103" y="118"/>
                    </a:lnTo>
                    <a:lnTo>
                      <a:pt x="105" y="90"/>
                    </a:lnTo>
                    <a:lnTo>
                      <a:pt x="94" y="84"/>
                    </a:lnTo>
                    <a:lnTo>
                      <a:pt x="101" y="82"/>
                    </a:lnTo>
                    <a:lnTo>
                      <a:pt x="103" y="70"/>
                    </a:lnTo>
                    <a:lnTo>
                      <a:pt x="85" y="74"/>
                    </a:lnTo>
                    <a:lnTo>
                      <a:pt x="89" y="55"/>
                    </a:lnTo>
                    <a:lnTo>
                      <a:pt x="75" y="51"/>
                    </a:lnTo>
                    <a:lnTo>
                      <a:pt x="64" y="56"/>
                    </a:lnTo>
                    <a:lnTo>
                      <a:pt x="64" y="50"/>
                    </a:lnTo>
                    <a:lnTo>
                      <a:pt x="55" y="49"/>
                    </a:lnTo>
                    <a:lnTo>
                      <a:pt x="56" y="40"/>
                    </a:lnTo>
                    <a:lnTo>
                      <a:pt x="50" y="39"/>
                    </a:lnTo>
                    <a:lnTo>
                      <a:pt x="41" y="47"/>
                    </a:lnTo>
                    <a:lnTo>
                      <a:pt x="40" y="41"/>
                    </a:lnTo>
                    <a:lnTo>
                      <a:pt x="61" y="0"/>
                    </a:lnTo>
                    <a:lnTo>
                      <a:pt x="4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49" name="Freeform 1062"/>
              <p:cNvSpPr/>
              <p:nvPr/>
            </p:nvSpPr>
            <p:spPr bwMode="auto">
              <a:xfrm>
                <a:off x="2884488" y="3081342"/>
                <a:ext cx="26988" cy="46038"/>
              </a:xfrm>
              <a:custGeom>
                <a:avLst/>
                <a:gdLst>
                  <a:gd name="T0" fmla="*/ 12700 w 17"/>
                  <a:gd name="T1" fmla="*/ 34925 h 29"/>
                  <a:gd name="T2" fmla="*/ 23813 w 17"/>
                  <a:gd name="T3" fmla="*/ 19050 h 29"/>
                  <a:gd name="T4" fmla="*/ 26988 w 17"/>
                  <a:gd name="T5" fmla="*/ 3175 h 29"/>
                  <a:gd name="T6" fmla="*/ 19050 w 17"/>
                  <a:gd name="T7" fmla="*/ 0 h 29"/>
                  <a:gd name="T8" fmla="*/ 11113 w 17"/>
                  <a:gd name="T9" fmla="*/ 17463 h 29"/>
                  <a:gd name="T10" fmla="*/ 0 w 17"/>
                  <a:gd name="T11" fmla="*/ 31750 h 29"/>
                  <a:gd name="T12" fmla="*/ 4763 w 17"/>
                  <a:gd name="T13" fmla="*/ 46038 h 29"/>
                  <a:gd name="T14" fmla="*/ 12700 w 17"/>
                  <a:gd name="T15" fmla="*/ 34925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8">
                    <a:moveTo>
                      <a:pt x="8" y="22"/>
                    </a:moveTo>
                    <a:lnTo>
                      <a:pt x="15" y="12"/>
                    </a:lnTo>
                    <a:lnTo>
                      <a:pt x="17" y="2"/>
                    </a:lnTo>
                    <a:lnTo>
                      <a:pt x="12" y="0"/>
                    </a:lnTo>
                    <a:lnTo>
                      <a:pt x="7" y="11"/>
                    </a:lnTo>
                    <a:lnTo>
                      <a:pt x="0" y="20"/>
                    </a:lnTo>
                    <a:lnTo>
                      <a:pt x="3" y="29"/>
                    </a:lnTo>
                    <a:lnTo>
                      <a:pt x="8"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50" name="Freeform 1063"/>
              <p:cNvSpPr/>
              <p:nvPr/>
            </p:nvSpPr>
            <p:spPr bwMode="auto">
              <a:xfrm>
                <a:off x="2900362" y="3113092"/>
                <a:ext cx="22225" cy="19050"/>
              </a:xfrm>
              <a:custGeom>
                <a:avLst/>
                <a:gdLst>
                  <a:gd name="T0" fmla="*/ 22225 w 14"/>
                  <a:gd name="T1" fmla="*/ 0 h 12"/>
                  <a:gd name="T2" fmla="*/ 11113 w 14"/>
                  <a:gd name="T3" fmla="*/ 0 h 12"/>
                  <a:gd name="T4" fmla="*/ 3175 w 14"/>
                  <a:gd name="T5" fmla="*/ 11113 h 12"/>
                  <a:gd name="T6" fmla="*/ 0 w 14"/>
                  <a:gd name="T7" fmla="*/ 19050 h 12"/>
                  <a:gd name="T8" fmla="*/ 11113 w 14"/>
                  <a:gd name="T9" fmla="*/ 19050 h 12"/>
                  <a:gd name="T10" fmla="*/ 22225 w 14"/>
                  <a:gd name="T11" fmla="*/ 9525 h 12"/>
                  <a:gd name="T12" fmla="*/ 22225 w 1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2">
                    <a:moveTo>
                      <a:pt x="14" y="0"/>
                    </a:moveTo>
                    <a:lnTo>
                      <a:pt x="7" y="0"/>
                    </a:lnTo>
                    <a:lnTo>
                      <a:pt x="2" y="7"/>
                    </a:lnTo>
                    <a:lnTo>
                      <a:pt x="0" y="12"/>
                    </a:lnTo>
                    <a:lnTo>
                      <a:pt x="7" y="12"/>
                    </a:lnTo>
                    <a:lnTo>
                      <a:pt x="14" y="6"/>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51" name="Freeform 1064"/>
              <p:cNvSpPr/>
              <p:nvPr/>
            </p:nvSpPr>
            <p:spPr bwMode="auto">
              <a:xfrm>
                <a:off x="2816225" y="3081342"/>
                <a:ext cx="50800" cy="34925"/>
              </a:xfrm>
              <a:custGeom>
                <a:avLst/>
                <a:gdLst>
                  <a:gd name="T0" fmla="*/ 9525 w 32"/>
                  <a:gd name="T1" fmla="*/ 12700 h 22"/>
                  <a:gd name="T2" fmla="*/ 7938 w 32"/>
                  <a:gd name="T3" fmla="*/ 3175 h 22"/>
                  <a:gd name="T4" fmla="*/ 0 w 32"/>
                  <a:gd name="T5" fmla="*/ 0 h 22"/>
                  <a:gd name="T6" fmla="*/ 0 w 32"/>
                  <a:gd name="T7" fmla="*/ 19050 h 22"/>
                  <a:gd name="T8" fmla="*/ 23813 w 32"/>
                  <a:gd name="T9" fmla="*/ 33338 h 22"/>
                  <a:gd name="T10" fmla="*/ 46038 w 32"/>
                  <a:gd name="T11" fmla="*/ 34925 h 22"/>
                  <a:gd name="T12" fmla="*/ 50800 w 32"/>
                  <a:gd name="T13" fmla="*/ 20638 h 22"/>
                  <a:gd name="T14" fmla="*/ 15875 w 32"/>
                  <a:gd name="T15" fmla="*/ 22225 h 22"/>
                  <a:gd name="T16" fmla="*/ 9525 w 32"/>
                  <a:gd name="T17" fmla="*/ 1270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2">
                    <a:moveTo>
                      <a:pt x="6" y="8"/>
                    </a:moveTo>
                    <a:lnTo>
                      <a:pt x="5" y="2"/>
                    </a:lnTo>
                    <a:lnTo>
                      <a:pt x="0" y="0"/>
                    </a:lnTo>
                    <a:lnTo>
                      <a:pt x="0" y="12"/>
                    </a:lnTo>
                    <a:lnTo>
                      <a:pt x="15" y="21"/>
                    </a:lnTo>
                    <a:lnTo>
                      <a:pt x="29" y="22"/>
                    </a:lnTo>
                    <a:lnTo>
                      <a:pt x="32" y="13"/>
                    </a:lnTo>
                    <a:lnTo>
                      <a:pt x="10" y="14"/>
                    </a:ln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52" name="Freeform 1065"/>
              <p:cNvSpPr/>
              <p:nvPr/>
            </p:nvSpPr>
            <p:spPr bwMode="auto">
              <a:xfrm>
                <a:off x="2873377" y="3055943"/>
                <a:ext cx="17463" cy="17463"/>
              </a:xfrm>
              <a:custGeom>
                <a:avLst/>
                <a:gdLst>
                  <a:gd name="T0" fmla="*/ 7938 w 11"/>
                  <a:gd name="T1" fmla="*/ 7938 h 11"/>
                  <a:gd name="T2" fmla="*/ 15875 w 11"/>
                  <a:gd name="T3" fmla="*/ 6350 h 11"/>
                  <a:gd name="T4" fmla="*/ 17463 w 11"/>
                  <a:gd name="T5" fmla="*/ 0 h 11"/>
                  <a:gd name="T6" fmla="*/ 9525 w 11"/>
                  <a:gd name="T7" fmla="*/ 0 h 11"/>
                  <a:gd name="T8" fmla="*/ 3175 w 11"/>
                  <a:gd name="T9" fmla="*/ 6350 h 11"/>
                  <a:gd name="T10" fmla="*/ 0 w 11"/>
                  <a:gd name="T11" fmla="*/ 17463 h 11"/>
                  <a:gd name="T12" fmla="*/ 4763 w 11"/>
                  <a:gd name="T13" fmla="*/ 17463 h 11"/>
                  <a:gd name="T14" fmla="*/ 7938 w 11"/>
                  <a:gd name="T15" fmla="*/ 7938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1">
                    <a:moveTo>
                      <a:pt x="5" y="5"/>
                    </a:moveTo>
                    <a:lnTo>
                      <a:pt x="10" y="4"/>
                    </a:lnTo>
                    <a:lnTo>
                      <a:pt x="11" y="0"/>
                    </a:lnTo>
                    <a:lnTo>
                      <a:pt x="6" y="0"/>
                    </a:lnTo>
                    <a:lnTo>
                      <a:pt x="2" y="4"/>
                    </a:lnTo>
                    <a:lnTo>
                      <a:pt x="0" y="11"/>
                    </a:lnTo>
                    <a:lnTo>
                      <a:pt x="3" y="11"/>
                    </a:lnTo>
                    <a:lnTo>
                      <a:pt x="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53" name="Freeform 1066"/>
              <p:cNvSpPr/>
              <p:nvPr/>
            </p:nvSpPr>
            <p:spPr bwMode="auto">
              <a:xfrm>
                <a:off x="2824162" y="2973392"/>
                <a:ext cx="58738" cy="34925"/>
              </a:xfrm>
              <a:custGeom>
                <a:avLst/>
                <a:gdLst>
                  <a:gd name="T0" fmla="*/ 58738 w 37"/>
                  <a:gd name="T1" fmla="*/ 30163 h 22"/>
                  <a:gd name="T2" fmla="*/ 20638 w 37"/>
                  <a:gd name="T3" fmla="*/ 1588 h 22"/>
                  <a:gd name="T4" fmla="*/ 9525 w 37"/>
                  <a:gd name="T5" fmla="*/ 0 h 22"/>
                  <a:gd name="T6" fmla="*/ 0 w 37"/>
                  <a:gd name="T7" fmla="*/ 9525 h 22"/>
                  <a:gd name="T8" fmla="*/ 7938 w 37"/>
                  <a:gd name="T9" fmla="*/ 23813 h 22"/>
                  <a:gd name="T10" fmla="*/ 28575 w 37"/>
                  <a:gd name="T11" fmla="*/ 33338 h 22"/>
                  <a:gd name="T12" fmla="*/ 52388 w 37"/>
                  <a:gd name="T13" fmla="*/ 34925 h 22"/>
                  <a:gd name="T14" fmla="*/ 58738 w 37"/>
                  <a:gd name="T15" fmla="*/ 30163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2">
                    <a:moveTo>
                      <a:pt x="37" y="19"/>
                    </a:moveTo>
                    <a:lnTo>
                      <a:pt x="13" y="1"/>
                    </a:lnTo>
                    <a:lnTo>
                      <a:pt x="6" y="0"/>
                    </a:lnTo>
                    <a:lnTo>
                      <a:pt x="0" y="6"/>
                    </a:lnTo>
                    <a:lnTo>
                      <a:pt x="5" y="15"/>
                    </a:lnTo>
                    <a:lnTo>
                      <a:pt x="18" y="21"/>
                    </a:lnTo>
                    <a:lnTo>
                      <a:pt x="33" y="22"/>
                    </a:lnTo>
                    <a:lnTo>
                      <a:pt x="3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54" name="Freeform 1067"/>
              <p:cNvSpPr>
                <a:spLocks noEditPoints="1"/>
              </p:cNvSpPr>
              <p:nvPr/>
            </p:nvSpPr>
            <p:spPr bwMode="auto">
              <a:xfrm>
                <a:off x="5062538" y="1463678"/>
                <a:ext cx="3987799" cy="1804990"/>
              </a:xfrm>
              <a:custGeom>
                <a:avLst/>
                <a:gdLst>
                  <a:gd name="T0" fmla="*/ 3864383 w 1971"/>
                  <a:gd name="T1" fmla="*/ 271457 h 891"/>
                  <a:gd name="T2" fmla="*/ 4046474 w 1971"/>
                  <a:gd name="T3" fmla="*/ 366670 h 891"/>
                  <a:gd name="T4" fmla="*/ 3619571 w 1971"/>
                  <a:gd name="T5" fmla="*/ 166116 h 891"/>
                  <a:gd name="T6" fmla="*/ 3231109 w 1971"/>
                  <a:gd name="T7" fmla="*/ 168141 h 891"/>
                  <a:gd name="T8" fmla="*/ 7672114 w 1971"/>
                  <a:gd name="T9" fmla="*/ 1065571 h 891"/>
                  <a:gd name="T10" fmla="*/ 3534595 w 1971"/>
                  <a:gd name="T11" fmla="*/ 583430 h 891"/>
                  <a:gd name="T12" fmla="*/ 5691365 w 1971"/>
                  <a:gd name="T13" fmla="*/ 694849 h 891"/>
                  <a:gd name="T14" fmla="*/ 5891666 w 1971"/>
                  <a:gd name="T15" fmla="*/ 609766 h 891"/>
                  <a:gd name="T16" fmla="*/ 6118268 w 1971"/>
                  <a:gd name="T17" fmla="*/ 690798 h 891"/>
                  <a:gd name="T18" fmla="*/ 6391405 w 1971"/>
                  <a:gd name="T19" fmla="*/ 581405 h 891"/>
                  <a:gd name="T20" fmla="*/ 5569971 w 1971"/>
                  <a:gd name="T21" fmla="*/ 1049365 h 891"/>
                  <a:gd name="T22" fmla="*/ 5784434 w 1971"/>
                  <a:gd name="T23" fmla="*/ 808294 h 891"/>
                  <a:gd name="T24" fmla="*/ 2527023 w 1971"/>
                  <a:gd name="T25" fmla="*/ 986565 h 891"/>
                  <a:gd name="T26" fmla="*/ 2605929 w 1971"/>
                  <a:gd name="T27" fmla="*/ 933894 h 891"/>
                  <a:gd name="T28" fmla="*/ 7985716 w 1971"/>
                  <a:gd name="T29" fmla="*/ 1466679 h 891"/>
                  <a:gd name="T30" fmla="*/ 7269490 w 1971"/>
                  <a:gd name="T31" fmla="*/ 1205351 h 891"/>
                  <a:gd name="T32" fmla="*/ 6668589 w 1971"/>
                  <a:gd name="T33" fmla="*/ 1097984 h 891"/>
                  <a:gd name="T34" fmla="*/ 5996874 w 1971"/>
                  <a:gd name="T35" fmla="*/ 964281 h 891"/>
                  <a:gd name="T36" fmla="*/ 5408112 w 1971"/>
                  <a:gd name="T37" fmla="*/ 1061519 h 891"/>
                  <a:gd name="T38" fmla="*/ 4989302 w 1971"/>
                  <a:gd name="T39" fmla="*/ 862991 h 891"/>
                  <a:gd name="T40" fmla="*/ 4356029 w 1971"/>
                  <a:gd name="T41" fmla="*/ 871094 h 891"/>
                  <a:gd name="T42" fmla="*/ 3979707 w 1971"/>
                  <a:gd name="T43" fmla="*/ 883249 h 891"/>
                  <a:gd name="T44" fmla="*/ 4321634 w 1971"/>
                  <a:gd name="T45" fmla="*/ 565198 h 891"/>
                  <a:gd name="T46" fmla="*/ 3751081 w 1971"/>
                  <a:gd name="T47" fmla="*/ 530760 h 891"/>
                  <a:gd name="T48" fmla="*/ 3463782 w 1971"/>
                  <a:gd name="T49" fmla="*/ 611792 h 891"/>
                  <a:gd name="T50" fmla="*/ 2955949 w 1971"/>
                  <a:gd name="T51" fmla="*/ 729288 h 891"/>
                  <a:gd name="T52" fmla="*/ 2836578 w 1971"/>
                  <a:gd name="T53" fmla="*/ 1023029 h 891"/>
                  <a:gd name="T54" fmla="*/ 2527023 w 1971"/>
                  <a:gd name="T55" fmla="*/ 1004797 h 891"/>
                  <a:gd name="T56" fmla="*/ 2407652 w 1971"/>
                  <a:gd name="T57" fmla="*/ 939971 h 891"/>
                  <a:gd name="T58" fmla="*/ 2527023 w 1971"/>
                  <a:gd name="T59" fmla="*/ 1339054 h 891"/>
                  <a:gd name="T60" fmla="*/ 2318630 w 1971"/>
                  <a:gd name="T61" fmla="*/ 1369441 h 891"/>
                  <a:gd name="T62" fmla="*/ 1994912 w 1971"/>
                  <a:gd name="T63" fmla="*/ 1205351 h 891"/>
                  <a:gd name="T64" fmla="*/ 1541707 w 1971"/>
                  <a:gd name="T65" fmla="*/ 1310693 h 891"/>
                  <a:gd name="T66" fmla="*/ 1052083 w 1971"/>
                  <a:gd name="T67" fmla="*/ 1405905 h 891"/>
                  <a:gd name="T68" fmla="*/ 669691 w 1971"/>
                  <a:gd name="T69" fmla="*/ 1551763 h 891"/>
                  <a:gd name="T70" fmla="*/ 445112 w 1971"/>
                  <a:gd name="T71" fmla="*/ 1515299 h 891"/>
                  <a:gd name="T72" fmla="*/ 48558 w 1971"/>
                  <a:gd name="T73" fmla="*/ 1341080 h 891"/>
                  <a:gd name="T74" fmla="*/ 36418 w 1971"/>
                  <a:gd name="T75" fmla="*/ 2258767 h 891"/>
                  <a:gd name="T76" fmla="*/ 384415 w 1971"/>
                  <a:gd name="T77" fmla="*/ 3050855 h 891"/>
                  <a:gd name="T78" fmla="*/ 683854 w 1971"/>
                  <a:gd name="T79" fmla="*/ 3612002 h 891"/>
                  <a:gd name="T80" fmla="*/ 1209896 w 1971"/>
                  <a:gd name="T81" fmla="*/ 2977926 h 891"/>
                  <a:gd name="T82" fmla="*/ 1750100 w 1971"/>
                  <a:gd name="T83" fmla="*/ 2793579 h 891"/>
                  <a:gd name="T84" fmla="*/ 3158273 w 1971"/>
                  <a:gd name="T85" fmla="*/ 3127836 h 891"/>
                  <a:gd name="T86" fmla="*/ 4394471 w 1971"/>
                  <a:gd name="T87" fmla="*/ 3069087 h 891"/>
                  <a:gd name="T88" fmla="*/ 5450600 w 1971"/>
                  <a:gd name="T89" fmla="*/ 3204816 h 891"/>
                  <a:gd name="T90" fmla="*/ 5701482 w 1971"/>
                  <a:gd name="T91" fmla="*/ 3259513 h 891"/>
                  <a:gd name="T92" fmla="*/ 5497135 w 1971"/>
                  <a:gd name="T93" fmla="*/ 2714572 h 891"/>
                  <a:gd name="T94" fmla="*/ 6221454 w 1971"/>
                  <a:gd name="T95" fmla="*/ 2238509 h 891"/>
                  <a:gd name="T96" fmla="*/ 6680728 w 1971"/>
                  <a:gd name="T97" fmla="*/ 1997439 h 891"/>
                  <a:gd name="T98" fmla="*/ 6680728 w 1971"/>
                  <a:gd name="T99" fmla="*/ 2358031 h 891"/>
                  <a:gd name="T100" fmla="*/ 6826401 w 1971"/>
                  <a:gd name="T101" fmla="*/ 2714572 h 891"/>
                  <a:gd name="T102" fmla="*/ 7053004 w 1971"/>
                  <a:gd name="T103" fmla="*/ 2163555 h 891"/>
                  <a:gd name="T104" fmla="*/ 7702463 w 1971"/>
                  <a:gd name="T105" fmla="*/ 1847530 h 891"/>
                  <a:gd name="T106" fmla="*/ 7815764 w 1971"/>
                  <a:gd name="T107" fmla="*/ 1525428 h 891"/>
                  <a:gd name="T108" fmla="*/ 4285216 w 1971"/>
                  <a:gd name="T109" fmla="*/ 751572 h 891"/>
                  <a:gd name="T110" fmla="*/ 1416266 w 1971"/>
                  <a:gd name="T111" fmla="*/ 883249 h 891"/>
                  <a:gd name="T112" fmla="*/ 1642868 w 1971"/>
                  <a:gd name="T113" fmla="*/ 731314 h 891"/>
                  <a:gd name="T114" fmla="*/ 1675240 w 1971"/>
                  <a:gd name="T115" fmla="*/ 599637 h 891"/>
                  <a:gd name="T116" fmla="*/ 1315104 w 1971"/>
                  <a:gd name="T117" fmla="*/ 822475 h 891"/>
                  <a:gd name="T118" fmla="*/ 3401061 w 1971"/>
                  <a:gd name="T119" fmla="*/ 158012 h 891"/>
                  <a:gd name="T120" fmla="*/ 3174459 w 1971"/>
                  <a:gd name="T121" fmla="*/ 12155 h 891"/>
                  <a:gd name="T122" fmla="*/ 3099599 w 1971"/>
                  <a:gd name="T123" fmla="*/ 502398 h 891"/>
                  <a:gd name="T124" fmla="*/ 2777904 w 1971"/>
                  <a:gd name="T125" fmla="*/ 457831 h 8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1" h="891">
                    <a:moveTo>
                      <a:pt x="959" y="109"/>
                    </a:moveTo>
                    <a:cubicBezTo>
                      <a:pt x="965" y="109"/>
                      <a:pt x="965" y="109"/>
                      <a:pt x="965" y="109"/>
                    </a:cubicBezTo>
                    <a:cubicBezTo>
                      <a:pt x="964" y="108"/>
                      <a:pt x="964" y="108"/>
                      <a:pt x="964" y="108"/>
                    </a:cubicBezTo>
                    <a:cubicBezTo>
                      <a:pt x="959" y="108"/>
                      <a:pt x="959" y="108"/>
                      <a:pt x="959" y="108"/>
                    </a:cubicBezTo>
                    <a:lnTo>
                      <a:pt x="959" y="109"/>
                    </a:lnTo>
                    <a:close/>
                    <a:moveTo>
                      <a:pt x="1039" y="131"/>
                    </a:moveTo>
                    <a:cubicBezTo>
                      <a:pt x="1038" y="133"/>
                      <a:pt x="1038" y="133"/>
                      <a:pt x="1038" y="133"/>
                    </a:cubicBezTo>
                    <a:cubicBezTo>
                      <a:pt x="1042" y="133"/>
                      <a:pt x="1042" y="133"/>
                      <a:pt x="1042" y="133"/>
                    </a:cubicBezTo>
                    <a:lnTo>
                      <a:pt x="1039" y="131"/>
                    </a:lnTo>
                    <a:close/>
                    <a:moveTo>
                      <a:pt x="882" y="87"/>
                    </a:moveTo>
                    <a:cubicBezTo>
                      <a:pt x="872" y="91"/>
                      <a:pt x="872" y="91"/>
                      <a:pt x="872" y="91"/>
                    </a:cubicBezTo>
                    <a:cubicBezTo>
                      <a:pt x="872" y="94"/>
                      <a:pt x="872" y="94"/>
                      <a:pt x="872" y="94"/>
                    </a:cubicBezTo>
                    <a:cubicBezTo>
                      <a:pt x="879" y="98"/>
                      <a:pt x="879" y="98"/>
                      <a:pt x="879" y="98"/>
                    </a:cubicBezTo>
                    <a:cubicBezTo>
                      <a:pt x="885" y="94"/>
                      <a:pt x="885" y="94"/>
                      <a:pt x="885" y="94"/>
                    </a:cubicBezTo>
                    <a:cubicBezTo>
                      <a:pt x="897" y="92"/>
                      <a:pt x="897" y="92"/>
                      <a:pt x="897" y="92"/>
                    </a:cubicBezTo>
                    <a:cubicBezTo>
                      <a:pt x="905" y="90"/>
                      <a:pt x="905" y="90"/>
                      <a:pt x="905" y="90"/>
                    </a:cubicBezTo>
                    <a:cubicBezTo>
                      <a:pt x="912" y="90"/>
                      <a:pt x="912" y="90"/>
                      <a:pt x="912" y="90"/>
                    </a:cubicBezTo>
                    <a:cubicBezTo>
                      <a:pt x="914" y="93"/>
                      <a:pt x="914" y="93"/>
                      <a:pt x="914" y="93"/>
                    </a:cubicBezTo>
                    <a:cubicBezTo>
                      <a:pt x="921" y="91"/>
                      <a:pt x="921" y="91"/>
                      <a:pt x="921" y="91"/>
                    </a:cubicBezTo>
                    <a:cubicBezTo>
                      <a:pt x="929" y="91"/>
                      <a:pt x="929" y="91"/>
                      <a:pt x="929" y="91"/>
                    </a:cubicBezTo>
                    <a:cubicBezTo>
                      <a:pt x="944" y="84"/>
                      <a:pt x="944" y="84"/>
                      <a:pt x="944" y="84"/>
                    </a:cubicBezTo>
                    <a:cubicBezTo>
                      <a:pt x="944" y="79"/>
                      <a:pt x="944" y="79"/>
                      <a:pt x="944" y="79"/>
                    </a:cubicBezTo>
                    <a:cubicBezTo>
                      <a:pt x="938" y="75"/>
                      <a:pt x="938" y="75"/>
                      <a:pt x="938" y="75"/>
                    </a:cubicBezTo>
                    <a:cubicBezTo>
                      <a:pt x="938" y="72"/>
                      <a:pt x="938" y="72"/>
                      <a:pt x="938" y="72"/>
                    </a:cubicBezTo>
                    <a:cubicBezTo>
                      <a:pt x="931" y="68"/>
                      <a:pt x="931" y="68"/>
                      <a:pt x="931" y="68"/>
                    </a:cubicBezTo>
                    <a:cubicBezTo>
                      <a:pt x="929" y="64"/>
                      <a:pt x="929" y="64"/>
                      <a:pt x="929" y="64"/>
                    </a:cubicBezTo>
                    <a:cubicBezTo>
                      <a:pt x="923" y="64"/>
                      <a:pt x="923" y="64"/>
                      <a:pt x="923" y="64"/>
                    </a:cubicBezTo>
                    <a:cubicBezTo>
                      <a:pt x="920" y="67"/>
                      <a:pt x="920" y="67"/>
                      <a:pt x="920" y="67"/>
                    </a:cubicBezTo>
                    <a:cubicBezTo>
                      <a:pt x="915" y="69"/>
                      <a:pt x="915" y="69"/>
                      <a:pt x="915" y="69"/>
                    </a:cubicBezTo>
                    <a:cubicBezTo>
                      <a:pt x="914" y="64"/>
                      <a:pt x="914" y="64"/>
                      <a:pt x="914" y="64"/>
                    </a:cubicBezTo>
                    <a:cubicBezTo>
                      <a:pt x="919" y="62"/>
                      <a:pt x="919" y="62"/>
                      <a:pt x="919" y="62"/>
                    </a:cubicBezTo>
                    <a:cubicBezTo>
                      <a:pt x="918" y="59"/>
                      <a:pt x="918" y="59"/>
                      <a:pt x="918" y="59"/>
                    </a:cubicBezTo>
                    <a:cubicBezTo>
                      <a:pt x="911" y="58"/>
                      <a:pt x="911" y="58"/>
                      <a:pt x="911" y="58"/>
                    </a:cubicBezTo>
                    <a:cubicBezTo>
                      <a:pt x="909" y="63"/>
                      <a:pt x="909" y="63"/>
                      <a:pt x="909" y="63"/>
                    </a:cubicBezTo>
                    <a:cubicBezTo>
                      <a:pt x="907" y="63"/>
                      <a:pt x="907" y="63"/>
                      <a:pt x="907" y="63"/>
                    </a:cubicBezTo>
                    <a:cubicBezTo>
                      <a:pt x="906" y="60"/>
                      <a:pt x="906" y="60"/>
                      <a:pt x="906" y="60"/>
                    </a:cubicBezTo>
                    <a:cubicBezTo>
                      <a:pt x="900" y="59"/>
                      <a:pt x="900" y="59"/>
                      <a:pt x="900" y="59"/>
                    </a:cubicBezTo>
                    <a:cubicBezTo>
                      <a:pt x="899" y="60"/>
                      <a:pt x="899" y="60"/>
                      <a:pt x="899" y="60"/>
                    </a:cubicBezTo>
                    <a:cubicBezTo>
                      <a:pt x="902" y="63"/>
                      <a:pt x="902" y="63"/>
                      <a:pt x="902" y="63"/>
                    </a:cubicBezTo>
                    <a:cubicBezTo>
                      <a:pt x="895" y="63"/>
                      <a:pt x="895" y="63"/>
                      <a:pt x="895" y="63"/>
                    </a:cubicBezTo>
                    <a:cubicBezTo>
                      <a:pt x="893" y="66"/>
                      <a:pt x="893" y="66"/>
                      <a:pt x="893" y="66"/>
                    </a:cubicBezTo>
                    <a:cubicBezTo>
                      <a:pt x="894" y="67"/>
                      <a:pt x="894" y="67"/>
                      <a:pt x="894" y="67"/>
                    </a:cubicBezTo>
                    <a:cubicBezTo>
                      <a:pt x="891" y="71"/>
                      <a:pt x="891" y="71"/>
                      <a:pt x="891" y="71"/>
                    </a:cubicBezTo>
                    <a:cubicBezTo>
                      <a:pt x="892" y="74"/>
                      <a:pt x="892" y="74"/>
                      <a:pt x="892" y="74"/>
                    </a:cubicBezTo>
                    <a:cubicBezTo>
                      <a:pt x="883" y="75"/>
                      <a:pt x="883" y="75"/>
                      <a:pt x="883" y="75"/>
                    </a:cubicBezTo>
                    <a:cubicBezTo>
                      <a:pt x="882" y="82"/>
                      <a:pt x="882" y="82"/>
                      <a:pt x="882" y="82"/>
                    </a:cubicBezTo>
                    <a:cubicBezTo>
                      <a:pt x="880" y="84"/>
                      <a:pt x="880" y="84"/>
                      <a:pt x="880" y="84"/>
                    </a:cubicBezTo>
                    <a:lnTo>
                      <a:pt x="882" y="87"/>
                    </a:lnTo>
                    <a:close/>
                    <a:moveTo>
                      <a:pt x="966" y="87"/>
                    </a:moveTo>
                    <a:cubicBezTo>
                      <a:pt x="967" y="85"/>
                      <a:pt x="967" y="85"/>
                      <a:pt x="967" y="85"/>
                    </a:cubicBezTo>
                    <a:cubicBezTo>
                      <a:pt x="964" y="84"/>
                      <a:pt x="964" y="84"/>
                      <a:pt x="964" y="84"/>
                    </a:cubicBezTo>
                    <a:cubicBezTo>
                      <a:pt x="960" y="85"/>
                      <a:pt x="960" y="85"/>
                      <a:pt x="960" y="85"/>
                    </a:cubicBezTo>
                    <a:cubicBezTo>
                      <a:pt x="961" y="87"/>
                      <a:pt x="961" y="87"/>
                      <a:pt x="961" y="87"/>
                    </a:cubicBezTo>
                    <a:lnTo>
                      <a:pt x="966" y="87"/>
                    </a:lnTo>
                    <a:close/>
                    <a:moveTo>
                      <a:pt x="850" y="36"/>
                    </a:moveTo>
                    <a:cubicBezTo>
                      <a:pt x="832" y="37"/>
                      <a:pt x="832" y="37"/>
                      <a:pt x="832" y="37"/>
                    </a:cubicBezTo>
                    <a:cubicBezTo>
                      <a:pt x="821" y="39"/>
                      <a:pt x="821" y="39"/>
                      <a:pt x="821" y="39"/>
                    </a:cubicBezTo>
                    <a:cubicBezTo>
                      <a:pt x="817" y="38"/>
                      <a:pt x="817" y="38"/>
                      <a:pt x="817" y="38"/>
                    </a:cubicBezTo>
                    <a:cubicBezTo>
                      <a:pt x="812" y="42"/>
                      <a:pt x="812" y="42"/>
                      <a:pt x="812" y="42"/>
                    </a:cubicBezTo>
                    <a:cubicBezTo>
                      <a:pt x="811" y="47"/>
                      <a:pt x="811" y="47"/>
                      <a:pt x="811" y="47"/>
                    </a:cubicBezTo>
                    <a:cubicBezTo>
                      <a:pt x="804" y="48"/>
                      <a:pt x="804" y="48"/>
                      <a:pt x="804" y="48"/>
                    </a:cubicBezTo>
                    <a:cubicBezTo>
                      <a:pt x="801" y="51"/>
                      <a:pt x="801" y="51"/>
                      <a:pt x="801" y="51"/>
                    </a:cubicBezTo>
                    <a:cubicBezTo>
                      <a:pt x="799" y="53"/>
                      <a:pt x="799" y="53"/>
                      <a:pt x="799" y="53"/>
                    </a:cubicBezTo>
                    <a:cubicBezTo>
                      <a:pt x="806" y="56"/>
                      <a:pt x="806" y="56"/>
                      <a:pt x="806" y="56"/>
                    </a:cubicBezTo>
                    <a:cubicBezTo>
                      <a:pt x="811" y="56"/>
                      <a:pt x="811" y="56"/>
                      <a:pt x="811" y="56"/>
                    </a:cubicBezTo>
                    <a:cubicBezTo>
                      <a:pt x="810" y="62"/>
                      <a:pt x="810" y="62"/>
                      <a:pt x="810" y="62"/>
                    </a:cubicBezTo>
                    <a:cubicBezTo>
                      <a:pt x="813" y="65"/>
                      <a:pt x="813" y="65"/>
                      <a:pt x="813" y="65"/>
                    </a:cubicBezTo>
                    <a:cubicBezTo>
                      <a:pt x="820" y="68"/>
                      <a:pt x="820" y="68"/>
                      <a:pt x="820" y="68"/>
                    </a:cubicBezTo>
                    <a:cubicBezTo>
                      <a:pt x="825" y="68"/>
                      <a:pt x="825" y="68"/>
                      <a:pt x="825" y="68"/>
                    </a:cubicBezTo>
                    <a:cubicBezTo>
                      <a:pt x="846" y="72"/>
                      <a:pt x="846" y="72"/>
                      <a:pt x="846" y="72"/>
                    </a:cubicBezTo>
                    <a:cubicBezTo>
                      <a:pt x="848" y="75"/>
                      <a:pt x="848" y="75"/>
                      <a:pt x="848" y="75"/>
                    </a:cubicBezTo>
                    <a:cubicBezTo>
                      <a:pt x="852" y="76"/>
                      <a:pt x="852" y="76"/>
                      <a:pt x="852" y="76"/>
                    </a:cubicBezTo>
                    <a:cubicBezTo>
                      <a:pt x="879" y="72"/>
                      <a:pt x="879" y="72"/>
                      <a:pt x="879" y="72"/>
                    </a:cubicBezTo>
                    <a:cubicBezTo>
                      <a:pt x="879" y="69"/>
                      <a:pt x="879" y="69"/>
                      <a:pt x="879" y="69"/>
                    </a:cubicBezTo>
                    <a:cubicBezTo>
                      <a:pt x="865" y="63"/>
                      <a:pt x="865" y="63"/>
                      <a:pt x="865" y="63"/>
                    </a:cubicBezTo>
                    <a:cubicBezTo>
                      <a:pt x="865" y="60"/>
                      <a:pt x="865" y="60"/>
                      <a:pt x="865" y="60"/>
                    </a:cubicBezTo>
                    <a:cubicBezTo>
                      <a:pt x="873" y="61"/>
                      <a:pt x="873" y="61"/>
                      <a:pt x="873" y="61"/>
                    </a:cubicBezTo>
                    <a:cubicBezTo>
                      <a:pt x="877" y="59"/>
                      <a:pt x="877" y="59"/>
                      <a:pt x="877" y="59"/>
                    </a:cubicBezTo>
                    <a:cubicBezTo>
                      <a:pt x="881" y="48"/>
                      <a:pt x="881" y="48"/>
                      <a:pt x="881" y="48"/>
                    </a:cubicBezTo>
                    <a:cubicBezTo>
                      <a:pt x="871" y="40"/>
                      <a:pt x="871" y="40"/>
                      <a:pt x="871" y="40"/>
                    </a:cubicBezTo>
                    <a:cubicBezTo>
                      <a:pt x="865" y="39"/>
                      <a:pt x="865" y="39"/>
                      <a:pt x="865" y="39"/>
                    </a:cubicBezTo>
                    <a:cubicBezTo>
                      <a:pt x="859" y="44"/>
                      <a:pt x="859" y="44"/>
                      <a:pt x="859" y="44"/>
                    </a:cubicBezTo>
                    <a:cubicBezTo>
                      <a:pt x="852" y="46"/>
                      <a:pt x="852" y="46"/>
                      <a:pt x="852" y="46"/>
                    </a:cubicBezTo>
                    <a:cubicBezTo>
                      <a:pt x="851" y="43"/>
                      <a:pt x="851" y="43"/>
                      <a:pt x="851" y="43"/>
                    </a:cubicBezTo>
                    <a:cubicBezTo>
                      <a:pt x="856" y="40"/>
                      <a:pt x="856" y="40"/>
                      <a:pt x="856" y="40"/>
                    </a:cubicBezTo>
                    <a:lnTo>
                      <a:pt x="850" y="36"/>
                    </a:lnTo>
                    <a:close/>
                    <a:moveTo>
                      <a:pt x="1035" y="132"/>
                    </a:moveTo>
                    <a:cubicBezTo>
                      <a:pt x="1031" y="129"/>
                      <a:pt x="1031" y="129"/>
                      <a:pt x="1031" y="129"/>
                    </a:cubicBezTo>
                    <a:cubicBezTo>
                      <a:pt x="1026" y="128"/>
                      <a:pt x="1026" y="128"/>
                      <a:pt x="1026" y="128"/>
                    </a:cubicBezTo>
                    <a:cubicBezTo>
                      <a:pt x="1025" y="129"/>
                      <a:pt x="1025" y="129"/>
                      <a:pt x="1025" y="129"/>
                    </a:cubicBezTo>
                    <a:cubicBezTo>
                      <a:pt x="1031" y="132"/>
                      <a:pt x="1031" y="132"/>
                      <a:pt x="1031" y="132"/>
                    </a:cubicBezTo>
                    <a:lnTo>
                      <a:pt x="1035" y="132"/>
                    </a:lnTo>
                    <a:close/>
                    <a:moveTo>
                      <a:pt x="972" y="115"/>
                    </a:moveTo>
                    <a:cubicBezTo>
                      <a:pt x="973" y="112"/>
                      <a:pt x="973" y="112"/>
                      <a:pt x="973" y="112"/>
                    </a:cubicBezTo>
                    <a:cubicBezTo>
                      <a:pt x="970" y="111"/>
                      <a:pt x="970" y="111"/>
                      <a:pt x="970" y="111"/>
                    </a:cubicBezTo>
                    <a:cubicBezTo>
                      <a:pt x="967" y="113"/>
                      <a:pt x="967" y="113"/>
                      <a:pt x="967" y="113"/>
                    </a:cubicBezTo>
                    <a:cubicBezTo>
                      <a:pt x="967" y="115"/>
                      <a:pt x="967" y="115"/>
                      <a:pt x="967" y="115"/>
                    </a:cubicBezTo>
                    <a:lnTo>
                      <a:pt x="972" y="115"/>
                    </a:lnTo>
                    <a:close/>
                    <a:moveTo>
                      <a:pt x="960" y="88"/>
                    </a:moveTo>
                    <a:cubicBezTo>
                      <a:pt x="954" y="87"/>
                      <a:pt x="954" y="87"/>
                      <a:pt x="954" y="87"/>
                    </a:cubicBezTo>
                    <a:cubicBezTo>
                      <a:pt x="953" y="88"/>
                      <a:pt x="953" y="88"/>
                      <a:pt x="953" y="88"/>
                    </a:cubicBezTo>
                    <a:cubicBezTo>
                      <a:pt x="957" y="90"/>
                      <a:pt x="957" y="90"/>
                      <a:pt x="957" y="90"/>
                    </a:cubicBezTo>
                    <a:lnTo>
                      <a:pt x="960" y="88"/>
                    </a:lnTo>
                    <a:close/>
                    <a:moveTo>
                      <a:pt x="796" y="41"/>
                    </a:moveTo>
                    <a:cubicBezTo>
                      <a:pt x="791" y="41"/>
                      <a:pt x="791" y="41"/>
                      <a:pt x="791" y="41"/>
                    </a:cubicBezTo>
                    <a:cubicBezTo>
                      <a:pt x="782" y="38"/>
                      <a:pt x="782" y="38"/>
                      <a:pt x="782" y="38"/>
                    </a:cubicBezTo>
                    <a:cubicBezTo>
                      <a:pt x="770" y="38"/>
                      <a:pt x="770" y="38"/>
                      <a:pt x="770" y="38"/>
                    </a:cubicBezTo>
                    <a:cubicBezTo>
                      <a:pt x="771" y="40"/>
                      <a:pt x="771" y="40"/>
                      <a:pt x="771" y="40"/>
                    </a:cubicBezTo>
                    <a:cubicBezTo>
                      <a:pt x="776" y="42"/>
                      <a:pt x="776" y="42"/>
                      <a:pt x="776" y="42"/>
                    </a:cubicBezTo>
                    <a:cubicBezTo>
                      <a:pt x="776" y="47"/>
                      <a:pt x="776" y="47"/>
                      <a:pt x="776" y="47"/>
                    </a:cubicBezTo>
                    <a:cubicBezTo>
                      <a:pt x="782" y="47"/>
                      <a:pt x="782" y="47"/>
                      <a:pt x="782" y="47"/>
                    </a:cubicBezTo>
                    <a:cubicBezTo>
                      <a:pt x="787" y="48"/>
                      <a:pt x="787" y="48"/>
                      <a:pt x="787" y="48"/>
                    </a:cubicBezTo>
                    <a:cubicBezTo>
                      <a:pt x="783" y="50"/>
                      <a:pt x="783" y="50"/>
                      <a:pt x="783" y="50"/>
                    </a:cubicBezTo>
                    <a:cubicBezTo>
                      <a:pt x="785" y="51"/>
                      <a:pt x="785" y="51"/>
                      <a:pt x="785" y="51"/>
                    </a:cubicBezTo>
                    <a:cubicBezTo>
                      <a:pt x="793" y="48"/>
                      <a:pt x="793" y="48"/>
                      <a:pt x="793" y="48"/>
                    </a:cubicBezTo>
                    <a:cubicBezTo>
                      <a:pt x="801" y="43"/>
                      <a:pt x="801" y="43"/>
                      <a:pt x="801" y="43"/>
                    </a:cubicBezTo>
                    <a:lnTo>
                      <a:pt x="796" y="41"/>
                    </a:lnTo>
                    <a:close/>
                    <a:moveTo>
                      <a:pt x="837" y="115"/>
                    </a:moveTo>
                    <a:cubicBezTo>
                      <a:pt x="822" y="117"/>
                      <a:pt x="822" y="117"/>
                      <a:pt x="822" y="117"/>
                    </a:cubicBezTo>
                    <a:cubicBezTo>
                      <a:pt x="822" y="119"/>
                      <a:pt x="822" y="119"/>
                      <a:pt x="822" y="119"/>
                    </a:cubicBezTo>
                    <a:cubicBezTo>
                      <a:pt x="827" y="121"/>
                      <a:pt x="827" y="121"/>
                      <a:pt x="827" y="121"/>
                    </a:cubicBezTo>
                    <a:cubicBezTo>
                      <a:pt x="837" y="118"/>
                      <a:pt x="837" y="118"/>
                      <a:pt x="837" y="118"/>
                    </a:cubicBezTo>
                    <a:lnTo>
                      <a:pt x="837" y="115"/>
                    </a:lnTo>
                    <a:close/>
                    <a:moveTo>
                      <a:pt x="1851" y="262"/>
                    </a:moveTo>
                    <a:cubicBezTo>
                      <a:pt x="1871" y="263"/>
                      <a:pt x="1871" y="263"/>
                      <a:pt x="1871" y="263"/>
                    </a:cubicBezTo>
                    <a:cubicBezTo>
                      <a:pt x="1878" y="259"/>
                      <a:pt x="1878" y="259"/>
                      <a:pt x="1878" y="259"/>
                    </a:cubicBezTo>
                    <a:cubicBezTo>
                      <a:pt x="1879" y="255"/>
                      <a:pt x="1879" y="255"/>
                      <a:pt x="1879" y="255"/>
                    </a:cubicBezTo>
                    <a:cubicBezTo>
                      <a:pt x="1878" y="253"/>
                      <a:pt x="1878" y="253"/>
                      <a:pt x="1878" y="253"/>
                    </a:cubicBezTo>
                    <a:cubicBezTo>
                      <a:pt x="1872" y="253"/>
                      <a:pt x="1872" y="253"/>
                      <a:pt x="1872" y="253"/>
                    </a:cubicBezTo>
                    <a:cubicBezTo>
                      <a:pt x="1867" y="249"/>
                      <a:pt x="1867" y="249"/>
                      <a:pt x="1867" y="249"/>
                    </a:cubicBezTo>
                    <a:cubicBezTo>
                      <a:pt x="1857" y="250"/>
                      <a:pt x="1857" y="250"/>
                      <a:pt x="1857" y="250"/>
                    </a:cubicBezTo>
                    <a:cubicBezTo>
                      <a:pt x="1847" y="251"/>
                      <a:pt x="1847" y="251"/>
                      <a:pt x="1847" y="251"/>
                    </a:cubicBezTo>
                    <a:cubicBezTo>
                      <a:pt x="1836" y="248"/>
                      <a:pt x="1836" y="248"/>
                      <a:pt x="1836" y="248"/>
                    </a:cubicBezTo>
                    <a:cubicBezTo>
                      <a:pt x="1834" y="249"/>
                      <a:pt x="1834" y="249"/>
                      <a:pt x="1834" y="249"/>
                    </a:cubicBezTo>
                    <a:cubicBezTo>
                      <a:pt x="1831" y="253"/>
                      <a:pt x="1831" y="253"/>
                      <a:pt x="1831" y="253"/>
                    </a:cubicBezTo>
                    <a:cubicBezTo>
                      <a:pt x="1841" y="259"/>
                      <a:pt x="1841" y="259"/>
                      <a:pt x="1841" y="259"/>
                    </a:cubicBezTo>
                    <a:lnTo>
                      <a:pt x="1851" y="262"/>
                    </a:lnTo>
                    <a:close/>
                    <a:moveTo>
                      <a:pt x="809" y="130"/>
                    </a:moveTo>
                    <a:cubicBezTo>
                      <a:pt x="810" y="128"/>
                      <a:pt x="810" y="128"/>
                      <a:pt x="810" y="128"/>
                    </a:cubicBezTo>
                    <a:cubicBezTo>
                      <a:pt x="814" y="128"/>
                      <a:pt x="814" y="128"/>
                      <a:pt x="814" y="128"/>
                    </a:cubicBezTo>
                    <a:cubicBezTo>
                      <a:pt x="813" y="126"/>
                      <a:pt x="813" y="126"/>
                      <a:pt x="813" y="126"/>
                    </a:cubicBezTo>
                    <a:cubicBezTo>
                      <a:pt x="806" y="128"/>
                      <a:pt x="806" y="128"/>
                      <a:pt x="806" y="128"/>
                    </a:cubicBezTo>
                    <a:lnTo>
                      <a:pt x="809" y="130"/>
                    </a:lnTo>
                    <a:close/>
                    <a:moveTo>
                      <a:pt x="834" y="138"/>
                    </a:moveTo>
                    <a:cubicBezTo>
                      <a:pt x="835" y="135"/>
                      <a:pt x="835" y="135"/>
                      <a:pt x="835" y="135"/>
                    </a:cubicBezTo>
                    <a:cubicBezTo>
                      <a:pt x="830" y="136"/>
                      <a:pt x="830" y="136"/>
                      <a:pt x="830" y="136"/>
                    </a:cubicBezTo>
                    <a:cubicBezTo>
                      <a:pt x="822" y="136"/>
                      <a:pt x="822" y="136"/>
                      <a:pt x="822" y="136"/>
                    </a:cubicBezTo>
                    <a:cubicBezTo>
                      <a:pt x="821" y="137"/>
                      <a:pt x="821" y="137"/>
                      <a:pt x="821" y="137"/>
                    </a:cubicBezTo>
                    <a:cubicBezTo>
                      <a:pt x="832" y="139"/>
                      <a:pt x="832" y="139"/>
                      <a:pt x="832" y="139"/>
                    </a:cubicBezTo>
                    <a:lnTo>
                      <a:pt x="834" y="138"/>
                    </a:lnTo>
                    <a:close/>
                    <a:moveTo>
                      <a:pt x="824" y="125"/>
                    </a:moveTo>
                    <a:cubicBezTo>
                      <a:pt x="826" y="127"/>
                      <a:pt x="826" y="127"/>
                      <a:pt x="826" y="127"/>
                    </a:cubicBezTo>
                    <a:cubicBezTo>
                      <a:pt x="828" y="124"/>
                      <a:pt x="828" y="124"/>
                      <a:pt x="828" y="124"/>
                    </a:cubicBezTo>
                    <a:lnTo>
                      <a:pt x="824" y="125"/>
                    </a:lnTo>
                    <a:close/>
                    <a:moveTo>
                      <a:pt x="818" y="125"/>
                    </a:moveTo>
                    <a:cubicBezTo>
                      <a:pt x="818" y="127"/>
                      <a:pt x="818" y="127"/>
                      <a:pt x="818" y="127"/>
                    </a:cubicBezTo>
                    <a:cubicBezTo>
                      <a:pt x="821" y="127"/>
                      <a:pt x="821" y="127"/>
                      <a:pt x="821" y="127"/>
                    </a:cubicBezTo>
                    <a:cubicBezTo>
                      <a:pt x="821" y="125"/>
                      <a:pt x="821" y="125"/>
                      <a:pt x="821" y="125"/>
                    </a:cubicBezTo>
                    <a:lnTo>
                      <a:pt x="818" y="125"/>
                    </a:lnTo>
                    <a:close/>
                    <a:moveTo>
                      <a:pt x="844" y="141"/>
                    </a:moveTo>
                    <a:cubicBezTo>
                      <a:pt x="845" y="140"/>
                      <a:pt x="845" y="140"/>
                      <a:pt x="845" y="140"/>
                    </a:cubicBezTo>
                    <a:cubicBezTo>
                      <a:pt x="844" y="139"/>
                      <a:pt x="844" y="139"/>
                      <a:pt x="844" y="139"/>
                    </a:cubicBezTo>
                    <a:cubicBezTo>
                      <a:pt x="840" y="140"/>
                      <a:pt x="840" y="140"/>
                      <a:pt x="840" y="140"/>
                    </a:cubicBezTo>
                    <a:lnTo>
                      <a:pt x="844" y="141"/>
                    </a:lnTo>
                    <a:close/>
                    <a:moveTo>
                      <a:pt x="1440" y="241"/>
                    </a:moveTo>
                    <a:cubicBezTo>
                      <a:pt x="1445" y="239"/>
                      <a:pt x="1445" y="239"/>
                      <a:pt x="1445" y="239"/>
                    </a:cubicBezTo>
                    <a:cubicBezTo>
                      <a:pt x="1448" y="233"/>
                      <a:pt x="1448" y="233"/>
                      <a:pt x="1448" y="233"/>
                    </a:cubicBezTo>
                    <a:cubicBezTo>
                      <a:pt x="1446" y="232"/>
                      <a:pt x="1446" y="232"/>
                      <a:pt x="1446" y="232"/>
                    </a:cubicBezTo>
                    <a:cubicBezTo>
                      <a:pt x="1438" y="233"/>
                      <a:pt x="1438" y="233"/>
                      <a:pt x="1438" y="233"/>
                    </a:cubicBezTo>
                    <a:cubicBezTo>
                      <a:pt x="1437" y="236"/>
                      <a:pt x="1437" y="236"/>
                      <a:pt x="1437" y="236"/>
                    </a:cubicBezTo>
                    <a:cubicBezTo>
                      <a:pt x="1444" y="236"/>
                      <a:pt x="1444" y="236"/>
                      <a:pt x="1444" y="236"/>
                    </a:cubicBezTo>
                    <a:cubicBezTo>
                      <a:pt x="1440" y="239"/>
                      <a:pt x="1440" y="239"/>
                      <a:pt x="1440" y="239"/>
                    </a:cubicBezTo>
                    <a:lnTo>
                      <a:pt x="1440" y="241"/>
                    </a:lnTo>
                    <a:close/>
                    <a:moveTo>
                      <a:pt x="1374" y="180"/>
                    </a:moveTo>
                    <a:cubicBezTo>
                      <a:pt x="1367" y="184"/>
                      <a:pt x="1367" y="184"/>
                      <a:pt x="1367" y="184"/>
                    </a:cubicBezTo>
                    <a:cubicBezTo>
                      <a:pt x="1366" y="189"/>
                      <a:pt x="1366" y="189"/>
                      <a:pt x="1366" y="189"/>
                    </a:cubicBezTo>
                    <a:cubicBezTo>
                      <a:pt x="1373" y="193"/>
                      <a:pt x="1373" y="193"/>
                      <a:pt x="1373" y="193"/>
                    </a:cubicBezTo>
                    <a:cubicBezTo>
                      <a:pt x="1379" y="190"/>
                      <a:pt x="1379" y="190"/>
                      <a:pt x="1379" y="190"/>
                    </a:cubicBezTo>
                    <a:cubicBezTo>
                      <a:pt x="1380" y="187"/>
                      <a:pt x="1380" y="187"/>
                      <a:pt x="1380" y="187"/>
                    </a:cubicBezTo>
                    <a:cubicBezTo>
                      <a:pt x="1378" y="186"/>
                      <a:pt x="1378" y="186"/>
                      <a:pt x="1378" y="186"/>
                    </a:cubicBezTo>
                    <a:cubicBezTo>
                      <a:pt x="1379" y="183"/>
                      <a:pt x="1379" y="183"/>
                      <a:pt x="1379" y="183"/>
                    </a:cubicBezTo>
                    <a:lnTo>
                      <a:pt x="1374" y="180"/>
                    </a:lnTo>
                    <a:close/>
                    <a:moveTo>
                      <a:pt x="1333" y="164"/>
                    </a:moveTo>
                    <a:cubicBezTo>
                      <a:pt x="1338" y="164"/>
                      <a:pt x="1338" y="164"/>
                      <a:pt x="1338" y="164"/>
                    </a:cubicBezTo>
                    <a:cubicBezTo>
                      <a:pt x="1342" y="166"/>
                      <a:pt x="1342" y="166"/>
                      <a:pt x="1342" y="166"/>
                    </a:cubicBezTo>
                    <a:cubicBezTo>
                      <a:pt x="1341" y="169"/>
                      <a:pt x="1341" y="169"/>
                      <a:pt x="1341" y="169"/>
                    </a:cubicBezTo>
                    <a:cubicBezTo>
                      <a:pt x="1357" y="174"/>
                      <a:pt x="1357" y="174"/>
                      <a:pt x="1357" y="174"/>
                    </a:cubicBezTo>
                    <a:cubicBezTo>
                      <a:pt x="1360" y="171"/>
                      <a:pt x="1360" y="171"/>
                      <a:pt x="1360" y="171"/>
                    </a:cubicBezTo>
                    <a:cubicBezTo>
                      <a:pt x="1359" y="165"/>
                      <a:pt x="1359" y="165"/>
                      <a:pt x="1359" y="165"/>
                    </a:cubicBezTo>
                    <a:cubicBezTo>
                      <a:pt x="1363" y="164"/>
                      <a:pt x="1363" y="164"/>
                      <a:pt x="1363" y="164"/>
                    </a:cubicBezTo>
                    <a:cubicBezTo>
                      <a:pt x="1365" y="165"/>
                      <a:pt x="1365" y="165"/>
                      <a:pt x="1365" y="165"/>
                    </a:cubicBezTo>
                    <a:cubicBezTo>
                      <a:pt x="1366" y="168"/>
                      <a:pt x="1366" y="168"/>
                      <a:pt x="1366" y="168"/>
                    </a:cubicBezTo>
                    <a:cubicBezTo>
                      <a:pt x="1376" y="168"/>
                      <a:pt x="1376" y="168"/>
                      <a:pt x="1376" y="168"/>
                    </a:cubicBezTo>
                    <a:cubicBezTo>
                      <a:pt x="1386" y="163"/>
                      <a:pt x="1386" y="163"/>
                      <a:pt x="1386" y="163"/>
                    </a:cubicBezTo>
                    <a:cubicBezTo>
                      <a:pt x="1392" y="163"/>
                      <a:pt x="1392" y="163"/>
                      <a:pt x="1392" y="163"/>
                    </a:cubicBezTo>
                    <a:cubicBezTo>
                      <a:pt x="1392" y="168"/>
                      <a:pt x="1392" y="168"/>
                      <a:pt x="1392" y="168"/>
                    </a:cubicBezTo>
                    <a:cubicBezTo>
                      <a:pt x="1400" y="169"/>
                      <a:pt x="1400" y="169"/>
                      <a:pt x="1400" y="169"/>
                    </a:cubicBezTo>
                    <a:cubicBezTo>
                      <a:pt x="1410" y="164"/>
                      <a:pt x="1410" y="164"/>
                      <a:pt x="1410" y="164"/>
                    </a:cubicBezTo>
                    <a:cubicBezTo>
                      <a:pt x="1403" y="164"/>
                      <a:pt x="1403" y="164"/>
                      <a:pt x="1403" y="164"/>
                    </a:cubicBezTo>
                    <a:cubicBezTo>
                      <a:pt x="1394" y="160"/>
                      <a:pt x="1394" y="160"/>
                      <a:pt x="1394" y="160"/>
                    </a:cubicBezTo>
                    <a:cubicBezTo>
                      <a:pt x="1391" y="154"/>
                      <a:pt x="1391" y="154"/>
                      <a:pt x="1391" y="154"/>
                    </a:cubicBezTo>
                    <a:cubicBezTo>
                      <a:pt x="1396" y="149"/>
                      <a:pt x="1396" y="149"/>
                      <a:pt x="1396" y="149"/>
                    </a:cubicBezTo>
                    <a:cubicBezTo>
                      <a:pt x="1401" y="149"/>
                      <a:pt x="1401" y="149"/>
                      <a:pt x="1401" y="149"/>
                    </a:cubicBezTo>
                    <a:cubicBezTo>
                      <a:pt x="1401" y="151"/>
                      <a:pt x="1401" y="151"/>
                      <a:pt x="1401" y="151"/>
                    </a:cubicBezTo>
                    <a:cubicBezTo>
                      <a:pt x="1398" y="153"/>
                      <a:pt x="1398" y="153"/>
                      <a:pt x="1398" y="153"/>
                    </a:cubicBezTo>
                    <a:cubicBezTo>
                      <a:pt x="1398" y="157"/>
                      <a:pt x="1398" y="157"/>
                      <a:pt x="1398" y="157"/>
                    </a:cubicBezTo>
                    <a:cubicBezTo>
                      <a:pt x="1404" y="161"/>
                      <a:pt x="1404" y="161"/>
                      <a:pt x="1404" y="161"/>
                    </a:cubicBezTo>
                    <a:cubicBezTo>
                      <a:pt x="1411" y="160"/>
                      <a:pt x="1411" y="160"/>
                      <a:pt x="1411" y="160"/>
                    </a:cubicBezTo>
                    <a:cubicBezTo>
                      <a:pt x="1416" y="162"/>
                      <a:pt x="1416" y="162"/>
                      <a:pt x="1416" y="162"/>
                    </a:cubicBezTo>
                    <a:cubicBezTo>
                      <a:pt x="1425" y="156"/>
                      <a:pt x="1425" y="156"/>
                      <a:pt x="1425" y="156"/>
                    </a:cubicBezTo>
                    <a:cubicBezTo>
                      <a:pt x="1422" y="154"/>
                      <a:pt x="1422" y="154"/>
                      <a:pt x="1422" y="154"/>
                    </a:cubicBezTo>
                    <a:cubicBezTo>
                      <a:pt x="1430" y="152"/>
                      <a:pt x="1430" y="152"/>
                      <a:pt x="1430" y="152"/>
                    </a:cubicBezTo>
                    <a:cubicBezTo>
                      <a:pt x="1428" y="149"/>
                      <a:pt x="1428" y="149"/>
                      <a:pt x="1428" y="149"/>
                    </a:cubicBezTo>
                    <a:cubicBezTo>
                      <a:pt x="1418" y="148"/>
                      <a:pt x="1418" y="148"/>
                      <a:pt x="1418" y="148"/>
                    </a:cubicBezTo>
                    <a:cubicBezTo>
                      <a:pt x="1410" y="144"/>
                      <a:pt x="1410" y="144"/>
                      <a:pt x="1410" y="144"/>
                    </a:cubicBezTo>
                    <a:cubicBezTo>
                      <a:pt x="1407" y="145"/>
                      <a:pt x="1407" y="145"/>
                      <a:pt x="1407" y="145"/>
                    </a:cubicBezTo>
                    <a:cubicBezTo>
                      <a:pt x="1399" y="145"/>
                      <a:pt x="1399" y="145"/>
                      <a:pt x="1399" y="145"/>
                    </a:cubicBezTo>
                    <a:cubicBezTo>
                      <a:pt x="1392" y="142"/>
                      <a:pt x="1392" y="142"/>
                      <a:pt x="1392" y="142"/>
                    </a:cubicBezTo>
                    <a:cubicBezTo>
                      <a:pt x="1390" y="139"/>
                      <a:pt x="1390" y="139"/>
                      <a:pt x="1390" y="139"/>
                    </a:cubicBezTo>
                    <a:cubicBezTo>
                      <a:pt x="1386" y="137"/>
                      <a:pt x="1386" y="137"/>
                      <a:pt x="1386" y="137"/>
                    </a:cubicBezTo>
                    <a:cubicBezTo>
                      <a:pt x="1382" y="138"/>
                      <a:pt x="1382" y="138"/>
                      <a:pt x="1382" y="138"/>
                    </a:cubicBezTo>
                    <a:cubicBezTo>
                      <a:pt x="1378" y="142"/>
                      <a:pt x="1378" y="142"/>
                      <a:pt x="1378" y="142"/>
                    </a:cubicBezTo>
                    <a:cubicBezTo>
                      <a:pt x="1378" y="150"/>
                      <a:pt x="1378" y="150"/>
                      <a:pt x="1378" y="150"/>
                    </a:cubicBezTo>
                    <a:cubicBezTo>
                      <a:pt x="1371" y="150"/>
                      <a:pt x="1371" y="150"/>
                      <a:pt x="1371" y="150"/>
                    </a:cubicBezTo>
                    <a:cubicBezTo>
                      <a:pt x="1368" y="149"/>
                      <a:pt x="1368" y="149"/>
                      <a:pt x="1368" y="149"/>
                    </a:cubicBezTo>
                    <a:cubicBezTo>
                      <a:pt x="1368" y="147"/>
                      <a:pt x="1368" y="147"/>
                      <a:pt x="1368" y="147"/>
                    </a:cubicBezTo>
                    <a:cubicBezTo>
                      <a:pt x="1360" y="145"/>
                      <a:pt x="1360" y="145"/>
                      <a:pt x="1360" y="145"/>
                    </a:cubicBezTo>
                    <a:cubicBezTo>
                      <a:pt x="1361" y="143"/>
                      <a:pt x="1361" y="143"/>
                      <a:pt x="1361" y="143"/>
                    </a:cubicBezTo>
                    <a:cubicBezTo>
                      <a:pt x="1365" y="142"/>
                      <a:pt x="1365" y="142"/>
                      <a:pt x="1365" y="142"/>
                    </a:cubicBezTo>
                    <a:cubicBezTo>
                      <a:pt x="1350" y="138"/>
                      <a:pt x="1350" y="138"/>
                      <a:pt x="1350" y="138"/>
                    </a:cubicBezTo>
                    <a:cubicBezTo>
                      <a:pt x="1342" y="141"/>
                      <a:pt x="1342" y="141"/>
                      <a:pt x="1342" y="141"/>
                    </a:cubicBezTo>
                    <a:cubicBezTo>
                      <a:pt x="1342" y="142"/>
                      <a:pt x="1342" y="142"/>
                      <a:pt x="1342" y="142"/>
                    </a:cubicBezTo>
                    <a:cubicBezTo>
                      <a:pt x="1334" y="142"/>
                      <a:pt x="1334" y="142"/>
                      <a:pt x="1334" y="142"/>
                    </a:cubicBezTo>
                    <a:cubicBezTo>
                      <a:pt x="1334" y="143"/>
                      <a:pt x="1334" y="143"/>
                      <a:pt x="1334" y="143"/>
                    </a:cubicBezTo>
                    <a:cubicBezTo>
                      <a:pt x="1336" y="147"/>
                      <a:pt x="1336" y="147"/>
                      <a:pt x="1336" y="147"/>
                    </a:cubicBezTo>
                    <a:cubicBezTo>
                      <a:pt x="1331" y="148"/>
                      <a:pt x="1331" y="148"/>
                      <a:pt x="1331" y="148"/>
                    </a:cubicBezTo>
                    <a:cubicBezTo>
                      <a:pt x="1330" y="148"/>
                      <a:pt x="1330" y="148"/>
                      <a:pt x="1330" y="148"/>
                    </a:cubicBezTo>
                    <a:cubicBezTo>
                      <a:pt x="1332" y="154"/>
                      <a:pt x="1332" y="154"/>
                      <a:pt x="1332" y="154"/>
                    </a:cubicBezTo>
                    <a:cubicBezTo>
                      <a:pt x="1328" y="157"/>
                      <a:pt x="1328" y="157"/>
                      <a:pt x="1328" y="157"/>
                    </a:cubicBezTo>
                    <a:lnTo>
                      <a:pt x="1333" y="164"/>
                    </a:lnTo>
                    <a:close/>
                    <a:moveTo>
                      <a:pt x="1453" y="157"/>
                    </a:moveTo>
                    <a:cubicBezTo>
                      <a:pt x="1454" y="161"/>
                      <a:pt x="1454" y="161"/>
                      <a:pt x="1454" y="161"/>
                    </a:cubicBezTo>
                    <a:cubicBezTo>
                      <a:pt x="1461" y="164"/>
                      <a:pt x="1461" y="164"/>
                      <a:pt x="1461" y="164"/>
                    </a:cubicBezTo>
                    <a:cubicBezTo>
                      <a:pt x="1474" y="169"/>
                      <a:pt x="1474" y="169"/>
                      <a:pt x="1474" y="169"/>
                    </a:cubicBezTo>
                    <a:cubicBezTo>
                      <a:pt x="1485" y="170"/>
                      <a:pt x="1485" y="170"/>
                      <a:pt x="1485" y="170"/>
                    </a:cubicBezTo>
                    <a:cubicBezTo>
                      <a:pt x="1498" y="167"/>
                      <a:pt x="1498" y="167"/>
                      <a:pt x="1498" y="167"/>
                    </a:cubicBezTo>
                    <a:cubicBezTo>
                      <a:pt x="1500" y="163"/>
                      <a:pt x="1500" y="163"/>
                      <a:pt x="1500" y="163"/>
                    </a:cubicBezTo>
                    <a:cubicBezTo>
                      <a:pt x="1496" y="159"/>
                      <a:pt x="1496" y="159"/>
                      <a:pt x="1496" y="159"/>
                    </a:cubicBezTo>
                    <a:cubicBezTo>
                      <a:pt x="1484" y="157"/>
                      <a:pt x="1484" y="157"/>
                      <a:pt x="1484" y="157"/>
                    </a:cubicBezTo>
                    <a:cubicBezTo>
                      <a:pt x="1474" y="156"/>
                      <a:pt x="1474" y="156"/>
                      <a:pt x="1474" y="156"/>
                    </a:cubicBezTo>
                    <a:cubicBezTo>
                      <a:pt x="1471" y="154"/>
                      <a:pt x="1471" y="154"/>
                      <a:pt x="1471" y="154"/>
                    </a:cubicBezTo>
                    <a:cubicBezTo>
                      <a:pt x="1454" y="154"/>
                      <a:pt x="1454" y="154"/>
                      <a:pt x="1454" y="154"/>
                    </a:cubicBezTo>
                    <a:cubicBezTo>
                      <a:pt x="1448" y="151"/>
                      <a:pt x="1448" y="151"/>
                      <a:pt x="1448" y="151"/>
                    </a:cubicBezTo>
                    <a:cubicBezTo>
                      <a:pt x="1444" y="150"/>
                      <a:pt x="1444" y="150"/>
                      <a:pt x="1444" y="150"/>
                    </a:cubicBezTo>
                    <a:cubicBezTo>
                      <a:pt x="1445" y="153"/>
                      <a:pt x="1445" y="153"/>
                      <a:pt x="1445" y="153"/>
                    </a:cubicBezTo>
                    <a:lnTo>
                      <a:pt x="1453" y="157"/>
                    </a:lnTo>
                    <a:close/>
                    <a:moveTo>
                      <a:pt x="1717" y="291"/>
                    </a:moveTo>
                    <a:cubicBezTo>
                      <a:pt x="1720" y="290"/>
                      <a:pt x="1720" y="290"/>
                      <a:pt x="1720" y="290"/>
                    </a:cubicBezTo>
                    <a:cubicBezTo>
                      <a:pt x="1720" y="285"/>
                      <a:pt x="1720" y="285"/>
                      <a:pt x="1720" y="285"/>
                    </a:cubicBezTo>
                    <a:cubicBezTo>
                      <a:pt x="1709" y="281"/>
                      <a:pt x="1709" y="281"/>
                      <a:pt x="1709" y="281"/>
                    </a:cubicBezTo>
                    <a:cubicBezTo>
                      <a:pt x="1705" y="283"/>
                      <a:pt x="1705" y="283"/>
                      <a:pt x="1705" y="283"/>
                    </a:cubicBezTo>
                    <a:cubicBezTo>
                      <a:pt x="1702" y="287"/>
                      <a:pt x="1702" y="287"/>
                      <a:pt x="1702" y="287"/>
                    </a:cubicBezTo>
                    <a:cubicBezTo>
                      <a:pt x="1710" y="291"/>
                      <a:pt x="1710" y="291"/>
                      <a:pt x="1710" y="291"/>
                    </a:cubicBezTo>
                    <a:lnTo>
                      <a:pt x="1717" y="291"/>
                    </a:lnTo>
                    <a:close/>
                    <a:moveTo>
                      <a:pt x="1480" y="125"/>
                    </a:moveTo>
                    <a:cubicBezTo>
                      <a:pt x="1472" y="126"/>
                      <a:pt x="1472" y="126"/>
                      <a:pt x="1472" y="126"/>
                    </a:cubicBezTo>
                    <a:cubicBezTo>
                      <a:pt x="1471" y="127"/>
                      <a:pt x="1471" y="127"/>
                      <a:pt x="1471" y="127"/>
                    </a:cubicBezTo>
                    <a:cubicBezTo>
                      <a:pt x="1480" y="127"/>
                      <a:pt x="1480" y="127"/>
                      <a:pt x="1480" y="127"/>
                    </a:cubicBezTo>
                    <a:lnTo>
                      <a:pt x="1480" y="125"/>
                    </a:lnTo>
                    <a:close/>
                    <a:moveTo>
                      <a:pt x="1526" y="138"/>
                    </a:moveTo>
                    <a:cubicBezTo>
                      <a:pt x="1521" y="138"/>
                      <a:pt x="1521" y="138"/>
                      <a:pt x="1521" y="138"/>
                    </a:cubicBezTo>
                    <a:cubicBezTo>
                      <a:pt x="1521" y="139"/>
                      <a:pt x="1521" y="139"/>
                      <a:pt x="1521" y="139"/>
                    </a:cubicBezTo>
                    <a:cubicBezTo>
                      <a:pt x="1523" y="140"/>
                      <a:pt x="1523" y="140"/>
                      <a:pt x="1523" y="140"/>
                    </a:cubicBezTo>
                    <a:lnTo>
                      <a:pt x="1526" y="138"/>
                    </a:lnTo>
                    <a:close/>
                    <a:moveTo>
                      <a:pt x="1349" y="243"/>
                    </a:moveTo>
                    <a:cubicBezTo>
                      <a:pt x="1349" y="241"/>
                      <a:pt x="1349" y="241"/>
                      <a:pt x="1349" y="241"/>
                    </a:cubicBezTo>
                    <a:cubicBezTo>
                      <a:pt x="1345" y="241"/>
                      <a:pt x="1345" y="241"/>
                      <a:pt x="1345" y="241"/>
                    </a:cubicBezTo>
                    <a:cubicBezTo>
                      <a:pt x="1344" y="243"/>
                      <a:pt x="1344" y="243"/>
                      <a:pt x="1344" y="243"/>
                    </a:cubicBezTo>
                    <a:lnTo>
                      <a:pt x="1349" y="243"/>
                    </a:lnTo>
                    <a:close/>
                    <a:moveTo>
                      <a:pt x="1193" y="200"/>
                    </a:moveTo>
                    <a:cubicBezTo>
                      <a:pt x="1197" y="197"/>
                      <a:pt x="1197" y="197"/>
                      <a:pt x="1197" y="197"/>
                    </a:cubicBezTo>
                    <a:cubicBezTo>
                      <a:pt x="1191" y="199"/>
                      <a:pt x="1191" y="199"/>
                      <a:pt x="1191" y="199"/>
                    </a:cubicBezTo>
                    <a:cubicBezTo>
                      <a:pt x="1190" y="201"/>
                      <a:pt x="1190" y="201"/>
                      <a:pt x="1190" y="201"/>
                    </a:cubicBezTo>
                    <a:cubicBezTo>
                      <a:pt x="1193" y="202"/>
                      <a:pt x="1193" y="202"/>
                      <a:pt x="1193" y="202"/>
                    </a:cubicBezTo>
                    <a:lnTo>
                      <a:pt x="1193" y="200"/>
                    </a:lnTo>
                    <a:close/>
                    <a:moveTo>
                      <a:pt x="1211" y="202"/>
                    </a:moveTo>
                    <a:cubicBezTo>
                      <a:pt x="1210" y="201"/>
                      <a:pt x="1210" y="201"/>
                      <a:pt x="1210" y="201"/>
                    </a:cubicBezTo>
                    <a:cubicBezTo>
                      <a:pt x="1206" y="201"/>
                      <a:pt x="1206" y="201"/>
                      <a:pt x="1206" y="201"/>
                    </a:cubicBezTo>
                    <a:cubicBezTo>
                      <a:pt x="1208" y="204"/>
                      <a:pt x="1208" y="204"/>
                      <a:pt x="1208" y="204"/>
                    </a:cubicBezTo>
                    <a:lnTo>
                      <a:pt x="1211" y="202"/>
                    </a:lnTo>
                    <a:close/>
                    <a:moveTo>
                      <a:pt x="1179" y="195"/>
                    </a:moveTo>
                    <a:cubicBezTo>
                      <a:pt x="1177" y="192"/>
                      <a:pt x="1177" y="192"/>
                      <a:pt x="1177" y="192"/>
                    </a:cubicBezTo>
                    <a:cubicBezTo>
                      <a:pt x="1173" y="192"/>
                      <a:pt x="1173" y="192"/>
                      <a:pt x="1173" y="192"/>
                    </a:cubicBezTo>
                    <a:cubicBezTo>
                      <a:pt x="1171" y="195"/>
                      <a:pt x="1171" y="195"/>
                      <a:pt x="1171" y="195"/>
                    </a:cubicBezTo>
                    <a:cubicBezTo>
                      <a:pt x="1175" y="194"/>
                      <a:pt x="1175" y="194"/>
                      <a:pt x="1175" y="194"/>
                    </a:cubicBezTo>
                    <a:lnTo>
                      <a:pt x="1179" y="195"/>
                    </a:lnTo>
                    <a:close/>
                    <a:moveTo>
                      <a:pt x="1330" y="249"/>
                    </a:moveTo>
                    <a:cubicBezTo>
                      <a:pt x="1333" y="251"/>
                      <a:pt x="1333" y="251"/>
                      <a:pt x="1333" y="251"/>
                    </a:cubicBezTo>
                    <a:cubicBezTo>
                      <a:pt x="1340" y="251"/>
                      <a:pt x="1340" y="251"/>
                      <a:pt x="1340" y="251"/>
                    </a:cubicBezTo>
                    <a:cubicBezTo>
                      <a:pt x="1339" y="248"/>
                      <a:pt x="1339" y="248"/>
                      <a:pt x="1339" y="248"/>
                    </a:cubicBezTo>
                    <a:cubicBezTo>
                      <a:pt x="1332" y="248"/>
                      <a:pt x="1332" y="248"/>
                      <a:pt x="1332" y="248"/>
                    </a:cubicBezTo>
                    <a:lnTo>
                      <a:pt x="1330" y="249"/>
                    </a:lnTo>
                    <a:close/>
                    <a:moveTo>
                      <a:pt x="1321" y="190"/>
                    </a:moveTo>
                    <a:cubicBezTo>
                      <a:pt x="1313" y="184"/>
                      <a:pt x="1313" y="184"/>
                      <a:pt x="1313" y="184"/>
                    </a:cubicBezTo>
                    <a:cubicBezTo>
                      <a:pt x="1308" y="183"/>
                      <a:pt x="1308" y="183"/>
                      <a:pt x="1308" y="183"/>
                    </a:cubicBezTo>
                    <a:cubicBezTo>
                      <a:pt x="1320" y="192"/>
                      <a:pt x="1320" y="192"/>
                      <a:pt x="1320" y="192"/>
                    </a:cubicBezTo>
                    <a:lnTo>
                      <a:pt x="1321" y="190"/>
                    </a:lnTo>
                    <a:close/>
                    <a:moveTo>
                      <a:pt x="1073" y="186"/>
                    </a:moveTo>
                    <a:cubicBezTo>
                      <a:pt x="1073" y="184"/>
                      <a:pt x="1073" y="184"/>
                      <a:pt x="1073" y="184"/>
                    </a:cubicBezTo>
                    <a:cubicBezTo>
                      <a:pt x="1079" y="180"/>
                      <a:pt x="1079" y="180"/>
                      <a:pt x="1079" y="180"/>
                    </a:cubicBezTo>
                    <a:cubicBezTo>
                      <a:pt x="1076" y="179"/>
                      <a:pt x="1076" y="179"/>
                      <a:pt x="1076" y="179"/>
                    </a:cubicBezTo>
                    <a:cubicBezTo>
                      <a:pt x="1072" y="182"/>
                      <a:pt x="1072" y="182"/>
                      <a:pt x="1072" y="182"/>
                    </a:cubicBezTo>
                    <a:cubicBezTo>
                      <a:pt x="1069" y="184"/>
                      <a:pt x="1069" y="184"/>
                      <a:pt x="1069" y="184"/>
                    </a:cubicBezTo>
                    <a:cubicBezTo>
                      <a:pt x="1069" y="186"/>
                      <a:pt x="1069" y="186"/>
                      <a:pt x="1069" y="186"/>
                    </a:cubicBezTo>
                    <a:lnTo>
                      <a:pt x="1073" y="186"/>
                    </a:lnTo>
                    <a:close/>
                    <a:moveTo>
                      <a:pt x="1380" y="206"/>
                    </a:moveTo>
                    <a:cubicBezTo>
                      <a:pt x="1384" y="208"/>
                      <a:pt x="1384" y="208"/>
                      <a:pt x="1384" y="208"/>
                    </a:cubicBezTo>
                    <a:cubicBezTo>
                      <a:pt x="1392" y="209"/>
                      <a:pt x="1392" y="209"/>
                      <a:pt x="1392" y="209"/>
                    </a:cubicBezTo>
                    <a:cubicBezTo>
                      <a:pt x="1409" y="210"/>
                      <a:pt x="1409" y="210"/>
                      <a:pt x="1409" y="210"/>
                    </a:cubicBezTo>
                    <a:cubicBezTo>
                      <a:pt x="1411" y="204"/>
                      <a:pt x="1411" y="204"/>
                      <a:pt x="1411" y="204"/>
                    </a:cubicBezTo>
                    <a:cubicBezTo>
                      <a:pt x="1406" y="200"/>
                      <a:pt x="1406" y="200"/>
                      <a:pt x="1406" y="200"/>
                    </a:cubicBezTo>
                    <a:cubicBezTo>
                      <a:pt x="1397" y="195"/>
                      <a:pt x="1397" y="195"/>
                      <a:pt x="1397" y="195"/>
                    </a:cubicBezTo>
                    <a:cubicBezTo>
                      <a:pt x="1396" y="193"/>
                      <a:pt x="1396" y="193"/>
                      <a:pt x="1396" y="193"/>
                    </a:cubicBezTo>
                    <a:cubicBezTo>
                      <a:pt x="1381" y="192"/>
                      <a:pt x="1381" y="192"/>
                      <a:pt x="1381" y="192"/>
                    </a:cubicBezTo>
                    <a:cubicBezTo>
                      <a:pt x="1376" y="197"/>
                      <a:pt x="1376" y="197"/>
                      <a:pt x="1376" y="197"/>
                    </a:cubicBezTo>
                    <a:cubicBezTo>
                      <a:pt x="1376" y="201"/>
                      <a:pt x="1376" y="201"/>
                      <a:pt x="1376" y="201"/>
                    </a:cubicBezTo>
                    <a:cubicBezTo>
                      <a:pt x="1371" y="204"/>
                      <a:pt x="1371" y="204"/>
                      <a:pt x="1371" y="204"/>
                    </a:cubicBezTo>
                    <a:cubicBezTo>
                      <a:pt x="1372" y="205"/>
                      <a:pt x="1372" y="205"/>
                      <a:pt x="1372" y="205"/>
                    </a:cubicBezTo>
                    <a:lnTo>
                      <a:pt x="1380" y="206"/>
                    </a:lnTo>
                    <a:close/>
                    <a:moveTo>
                      <a:pt x="834" y="127"/>
                    </a:moveTo>
                    <a:cubicBezTo>
                      <a:pt x="831" y="127"/>
                      <a:pt x="831" y="127"/>
                      <a:pt x="831" y="127"/>
                    </a:cubicBezTo>
                    <a:cubicBezTo>
                      <a:pt x="829" y="128"/>
                      <a:pt x="829" y="128"/>
                      <a:pt x="829" y="128"/>
                    </a:cubicBezTo>
                    <a:cubicBezTo>
                      <a:pt x="834" y="129"/>
                      <a:pt x="834" y="129"/>
                      <a:pt x="834" y="129"/>
                    </a:cubicBezTo>
                    <a:lnTo>
                      <a:pt x="834" y="127"/>
                    </a:lnTo>
                    <a:close/>
                    <a:moveTo>
                      <a:pt x="605" y="55"/>
                    </a:moveTo>
                    <a:cubicBezTo>
                      <a:pt x="608" y="54"/>
                      <a:pt x="608" y="54"/>
                      <a:pt x="608" y="54"/>
                    </a:cubicBezTo>
                    <a:cubicBezTo>
                      <a:pt x="603" y="52"/>
                      <a:pt x="603" y="52"/>
                      <a:pt x="603" y="52"/>
                    </a:cubicBezTo>
                    <a:cubicBezTo>
                      <a:pt x="590" y="52"/>
                      <a:pt x="590" y="52"/>
                      <a:pt x="590" y="52"/>
                    </a:cubicBezTo>
                    <a:cubicBezTo>
                      <a:pt x="595" y="54"/>
                      <a:pt x="595" y="54"/>
                      <a:pt x="595" y="54"/>
                    </a:cubicBezTo>
                    <a:lnTo>
                      <a:pt x="605" y="55"/>
                    </a:lnTo>
                    <a:close/>
                    <a:moveTo>
                      <a:pt x="599" y="210"/>
                    </a:moveTo>
                    <a:cubicBezTo>
                      <a:pt x="590" y="209"/>
                      <a:pt x="590" y="209"/>
                      <a:pt x="590" y="209"/>
                    </a:cubicBezTo>
                    <a:cubicBezTo>
                      <a:pt x="592" y="211"/>
                      <a:pt x="592" y="211"/>
                      <a:pt x="592" y="211"/>
                    </a:cubicBezTo>
                    <a:cubicBezTo>
                      <a:pt x="596" y="212"/>
                      <a:pt x="596" y="212"/>
                      <a:pt x="596" y="212"/>
                    </a:cubicBezTo>
                    <a:lnTo>
                      <a:pt x="599" y="210"/>
                    </a:lnTo>
                    <a:close/>
                    <a:moveTo>
                      <a:pt x="610" y="230"/>
                    </a:moveTo>
                    <a:cubicBezTo>
                      <a:pt x="610" y="228"/>
                      <a:pt x="610" y="228"/>
                      <a:pt x="610" y="228"/>
                    </a:cubicBezTo>
                    <a:cubicBezTo>
                      <a:pt x="606" y="227"/>
                      <a:pt x="606" y="227"/>
                      <a:pt x="606" y="227"/>
                    </a:cubicBezTo>
                    <a:cubicBezTo>
                      <a:pt x="596" y="231"/>
                      <a:pt x="596" y="231"/>
                      <a:pt x="596" y="231"/>
                    </a:cubicBezTo>
                    <a:cubicBezTo>
                      <a:pt x="596" y="233"/>
                      <a:pt x="596" y="233"/>
                      <a:pt x="596" y="233"/>
                    </a:cubicBezTo>
                    <a:cubicBezTo>
                      <a:pt x="603" y="234"/>
                      <a:pt x="603" y="234"/>
                      <a:pt x="603" y="234"/>
                    </a:cubicBezTo>
                    <a:lnTo>
                      <a:pt x="610" y="230"/>
                    </a:lnTo>
                    <a:close/>
                    <a:moveTo>
                      <a:pt x="575" y="216"/>
                    </a:moveTo>
                    <a:cubicBezTo>
                      <a:pt x="576" y="214"/>
                      <a:pt x="576" y="214"/>
                      <a:pt x="576" y="214"/>
                    </a:cubicBezTo>
                    <a:cubicBezTo>
                      <a:pt x="570" y="213"/>
                      <a:pt x="570" y="213"/>
                      <a:pt x="570" y="213"/>
                    </a:cubicBezTo>
                    <a:cubicBezTo>
                      <a:pt x="567" y="214"/>
                      <a:pt x="567" y="214"/>
                      <a:pt x="567" y="214"/>
                    </a:cubicBezTo>
                    <a:cubicBezTo>
                      <a:pt x="569" y="217"/>
                      <a:pt x="569" y="217"/>
                      <a:pt x="569" y="217"/>
                    </a:cubicBezTo>
                    <a:lnTo>
                      <a:pt x="575" y="216"/>
                    </a:lnTo>
                    <a:close/>
                    <a:moveTo>
                      <a:pt x="592" y="203"/>
                    </a:moveTo>
                    <a:cubicBezTo>
                      <a:pt x="585" y="202"/>
                      <a:pt x="585" y="202"/>
                      <a:pt x="585" y="202"/>
                    </a:cubicBezTo>
                    <a:cubicBezTo>
                      <a:pt x="584" y="207"/>
                      <a:pt x="584" y="207"/>
                      <a:pt x="584" y="207"/>
                    </a:cubicBezTo>
                    <a:cubicBezTo>
                      <a:pt x="592" y="204"/>
                      <a:pt x="592" y="204"/>
                      <a:pt x="592" y="204"/>
                    </a:cubicBezTo>
                    <a:lnTo>
                      <a:pt x="592" y="203"/>
                    </a:lnTo>
                    <a:close/>
                    <a:moveTo>
                      <a:pt x="664" y="157"/>
                    </a:moveTo>
                    <a:cubicBezTo>
                      <a:pt x="661" y="153"/>
                      <a:pt x="661" y="153"/>
                      <a:pt x="661" y="153"/>
                    </a:cubicBezTo>
                    <a:cubicBezTo>
                      <a:pt x="656" y="153"/>
                      <a:pt x="656" y="153"/>
                      <a:pt x="656" y="153"/>
                    </a:cubicBezTo>
                    <a:cubicBezTo>
                      <a:pt x="651" y="155"/>
                      <a:pt x="651" y="155"/>
                      <a:pt x="651" y="155"/>
                    </a:cubicBezTo>
                    <a:cubicBezTo>
                      <a:pt x="659" y="159"/>
                      <a:pt x="659" y="159"/>
                      <a:pt x="659" y="159"/>
                    </a:cubicBezTo>
                    <a:lnTo>
                      <a:pt x="664" y="157"/>
                    </a:lnTo>
                    <a:close/>
                    <a:moveTo>
                      <a:pt x="634" y="16"/>
                    </a:moveTo>
                    <a:cubicBezTo>
                      <a:pt x="634" y="15"/>
                      <a:pt x="634" y="15"/>
                      <a:pt x="634" y="15"/>
                    </a:cubicBezTo>
                    <a:cubicBezTo>
                      <a:pt x="630" y="12"/>
                      <a:pt x="630" y="12"/>
                      <a:pt x="630" y="12"/>
                    </a:cubicBezTo>
                    <a:cubicBezTo>
                      <a:pt x="625" y="12"/>
                      <a:pt x="625" y="12"/>
                      <a:pt x="625" y="12"/>
                    </a:cubicBezTo>
                    <a:cubicBezTo>
                      <a:pt x="620" y="15"/>
                      <a:pt x="620" y="15"/>
                      <a:pt x="620" y="15"/>
                    </a:cubicBezTo>
                    <a:cubicBezTo>
                      <a:pt x="623" y="17"/>
                      <a:pt x="623" y="17"/>
                      <a:pt x="623" y="17"/>
                    </a:cubicBezTo>
                    <a:lnTo>
                      <a:pt x="634" y="16"/>
                    </a:lnTo>
                    <a:close/>
                    <a:moveTo>
                      <a:pt x="620" y="219"/>
                    </a:moveTo>
                    <a:cubicBezTo>
                      <a:pt x="622" y="222"/>
                      <a:pt x="622" y="222"/>
                      <a:pt x="622" y="222"/>
                    </a:cubicBezTo>
                    <a:cubicBezTo>
                      <a:pt x="628" y="223"/>
                      <a:pt x="628" y="223"/>
                      <a:pt x="628" y="223"/>
                    </a:cubicBezTo>
                    <a:cubicBezTo>
                      <a:pt x="632" y="220"/>
                      <a:pt x="632" y="220"/>
                      <a:pt x="632" y="220"/>
                    </a:cubicBezTo>
                    <a:cubicBezTo>
                      <a:pt x="631" y="217"/>
                      <a:pt x="631" y="217"/>
                      <a:pt x="631" y="217"/>
                    </a:cubicBezTo>
                    <a:cubicBezTo>
                      <a:pt x="627" y="216"/>
                      <a:pt x="627" y="216"/>
                      <a:pt x="627" y="216"/>
                    </a:cubicBezTo>
                    <a:lnTo>
                      <a:pt x="620" y="219"/>
                    </a:lnTo>
                    <a:close/>
                    <a:moveTo>
                      <a:pt x="376" y="282"/>
                    </a:moveTo>
                    <a:cubicBezTo>
                      <a:pt x="379" y="286"/>
                      <a:pt x="379" y="286"/>
                      <a:pt x="379" y="286"/>
                    </a:cubicBezTo>
                    <a:cubicBezTo>
                      <a:pt x="390" y="291"/>
                      <a:pt x="390" y="291"/>
                      <a:pt x="390" y="291"/>
                    </a:cubicBezTo>
                    <a:cubicBezTo>
                      <a:pt x="394" y="291"/>
                      <a:pt x="394" y="291"/>
                      <a:pt x="394" y="291"/>
                    </a:cubicBezTo>
                    <a:cubicBezTo>
                      <a:pt x="395" y="286"/>
                      <a:pt x="395" y="286"/>
                      <a:pt x="395" y="286"/>
                    </a:cubicBezTo>
                    <a:cubicBezTo>
                      <a:pt x="381" y="280"/>
                      <a:pt x="381" y="280"/>
                      <a:pt x="381" y="280"/>
                    </a:cubicBezTo>
                    <a:lnTo>
                      <a:pt x="376" y="282"/>
                    </a:lnTo>
                    <a:close/>
                    <a:moveTo>
                      <a:pt x="297" y="257"/>
                    </a:moveTo>
                    <a:cubicBezTo>
                      <a:pt x="310" y="263"/>
                      <a:pt x="310" y="263"/>
                      <a:pt x="310" y="263"/>
                    </a:cubicBezTo>
                    <a:cubicBezTo>
                      <a:pt x="311" y="260"/>
                      <a:pt x="311" y="260"/>
                      <a:pt x="311" y="260"/>
                    </a:cubicBezTo>
                    <a:cubicBezTo>
                      <a:pt x="302" y="256"/>
                      <a:pt x="302" y="256"/>
                      <a:pt x="302" y="256"/>
                    </a:cubicBezTo>
                    <a:lnTo>
                      <a:pt x="297" y="257"/>
                    </a:lnTo>
                    <a:close/>
                    <a:moveTo>
                      <a:pt x="1956" y="351"/>
                    </a:moveTo>
                    <a:cubicBezTo>
                      <a:pt x="1942" y="341"/>
                      <a:pt x="1942" y="341"/>
                      <a:pt x="1942" y="341"/>
                    </a:cubicBezTo>
                    <a:cubicBezTo>
                      <a:pt x="1935" y="342"/>
                      <a:pt x="1935" y="342"/>
                      <a:pt x="1935" y="342"/>
                    </a:cubicBezTo>
                    <a:cubicBezTo>
                      <a:pt x="1928" y="340"/>
                      <a:pt x="1928" y="340"/>
                      <a:pt x="1928" y="340"/>
                    </a:cubicBezTo>
                    <a:cubicBezTo>
                      <a:pt x="1916" y="340"/>
                      <a:pt x="1916" y="340"/>
                      <a:pt x="1916" y="340"/>
                    </a:cubicBezTo>
                    <a:cubicBezTo>
                      <a:pt x="1918" y="346"/>
                      <a:pt x="1918" y="346"/>
                      <a:pt x="1918" y="346"/>
                    </a:cubicBezTo>
                    <a:cubicBezTo>
                      <a:pt x="1917" y="349"/>
                      <a:pt x="1917" y="349"/>
                      <a:pt x="1917" y="349"/>
                    </a:cubicBezTo>
                    <a:cubicBezTo>
                      <a:pt x="1921" y="352"/>
                      <a:pt x="1921" y="352"/>
                      <a:pt x="1921" y="352"/>
                    </a:cubicBezTo>
                    <a:cubicBezTo>
                      <a:pt x="1918" y="355"/>
                      <a:pt x="1918" y="355"/>
                      <a:pt x="1918" y="355"/>
                    </a:cubicBezTo>
                    <a:cubicBezTo>
                      <a:pt x="1907" y="348"/>
                      <a:pt x="1907" y="348"/>
                      <a:pt x="1907" y="348"/>
                    </a:cubicBezTo>
                    <a:cubicBezTo>
                      <a:pt x="1912" y="344"/>
                      <a:pt x="1912" y="344"/>
                      <a:pt x="1912" y="344"/>
                    </a:cubicBezTo>
                    <a:cubicBezTo>
                      <a:pt x="1911" y="336"/>
                      <a:pt x="1911" y="336"/>
                      <a:pt x="1911" y="336"/>
                    </a:cubicBezTo>
                    <a:cubicBezTo>
                      <a:pt x="1899" y="329"/>
                      <a:pt x="1899" y="329"/>
                      <a:pt x="1899" y="329"/>
                    </a:cubicBezTo>
                    <a:cubicBezTo>
                      <a:pt x="1893" y="330"/>
                      <a:pt x="1893" y="330"/>
                      <a:pt x="1893" y="330"/>
                    </a:cubicBezTo>
                    <a:cubicBezTo>
                      <a:pt x="1893" y="325"/>
                      <a:pt x="1893" y="325"/>
                      <a:pt x="1893" y="325"/>
                    </a:cubicBezTo>
                    <a:cubicBezTo>
                      <a:pt x="1887" y="324"/>
                      <a:pt x="1887" y="324"/>
                      <a:pt x="1887" y="324"/>
                    </a:cubicBezTo>
                    <a:cubicBezTo>
                      <a:pt x="1887" y="322"/>
                      <a:pt x="1887" y="322"/>
                      <a:pt x="1887" y="322"/>
                    </a:cubicBezTo>
                    <a:cubicBezTo>
                      <a:pt x="1880" y="320"/>
                      <a:pt x="1880" y="320"/>
                      <a:pt x="1880" y="320"/>
                    </a:cubicBezTo>
                    <a:cubicBezTo>
                      <a:pt x="1862" y="312"/>
                      <a:pt x="1862" y="312"/>
                      <a:pt x="1862" y="312"/>
                    </a:cubicBezTo>
                    <a:cubicBezTo>
                      <a:pt x="1862" y="309"/>
                      <a:pt x="1862" y="309"/>
                      <a:pt x="1862" y="309"/>
                    </a:cubicBezTo>
                    <a:cubicBezTo>
                      <a:pt x="1856" y="306"/>
                      <a:pt x="1856" y="306"/>
                      <a:pt x="1856" y="306"/>
                    </a:cubicBezTo>
                    <a:cubicBezTo>
                      <a:pt x="1849" y="306"/>
                      <a:pt x="1849" y="306"/>
                      <a:pt x="1849" y="306"/>
                    </a:cubicBezTo>
                    <a:cubicBezTo>
                      <a:pt x="1848" y="303"/>
                      <a:pt x="1848" y="303"/>
                      <a:pt x="1848" y="303"/>
                    </a:cubicBezTo>
                    <a:cubicBezTo>
                      <a:pt x="1837" y="296"/>
                      <a:pt x="1837" y="296"/>
                      <a:pt x="1837" y="296"/>
                    </a:cubicBezTo>
                    <a:cubicBezTo>
                      <a:pt x="1829" y="295"/>
                      <a:pt x="1829" y="295"/>
                      <a:pt x="1829" y="295"/>
                    </a:cubicBezTo>
                    <a:cubicBezTo>
                      <a:pt x="1820" y="291"/>
                      <a:pt x="1820" y="291"/>
                      <a:pt x="1820" y="291"/>
                    </a:cubicBezTo>
                    <a:cubicBezTo>
                      <a:pt x="1814" y="291"/>
                      <a:pt x="1814" y="291"/>
                      <a:pt x="1814" y="291"/>
                    </a:cubicBezTo>
                    <a:cubicBezTo>
                      <a:pt x="1800" y="286"/>
                      <a:pt x="1800" y="286"/>
                      <a:pt x="1800" y="286"/>
                    </a:cubicBezTo>
                    <a:cubicBezTo>
                      <a:pt x="1796" y="287"/>
                      <a:pt x="1796" y="287"/>
                      <a:pt x="1796" y="287"/>
                    </a:cubicBezTo>
                    <a:cubicBezTo>
                      <a:pt x="1791" y="286"/>
                      <a:pt x="1791" y="286"/>
                      <a:pt x="1791" y="286"/>
                    </a:cubicBezTo>
                    <a:cubicBezTo>
                      <a:pt x="1783" y="285"/>
                      <a:pt x="1783" y="285"/>
                      <a:pt x="1783" y="285"/>
                    </a:cubicBezTo>
                    <a:cubicBezTo>
                      <a:pt x="1774" y="284"/>
                      <a:pt x="1774" y="284"/>
                      <a:pt x="1774" y="284"/>
                    </a:cubicBezTo>
                    <a:cubicBezTo>
                      <a:pt x="1769" y="286"/>
                      <a:pt x="1769" y="286"/>
                      <a:pt x="1769" y="286"/>
                    </a:cubicBezTo>
                    <a:cubicBezTo>
                      <a:pt x="1762" y="285"/>
                      <a:pt x="1762" y="285"/>
                      <a:pt x="1762" y="285"/>
                    </a:cubicBezTo>
                    <a:cubicBezTo>
                      <a:pt x="1735" y="279"/>
                      <a:pt x="1735" y="279"/>
                      <a:pt x="1735" y="279"/>
                    </a:cubicBezTo>
                    <a:cubicBezTo>
                      <a:pt x="1731" y="283"/>
                      <a:pt x="1731" y="283"/>
                      <a:pt x="1731" y="283"/>
                    </a:cubicBezTo>
                    <a:cubicBezTo>
                      <a:pt x="1736" y="286"/>
                      <a:pt x="1736" y="286"/>
                      <a:pt x="1736" y="286"/>
                    </a:cubicBezTo>
                    <a:cubicBezTo>
                      <a:pt x="1733" y="288"/>
                      <a:pt x="1733" y="288"/>
                      <a:pt x="1733" y="288"/>
                    </a:cubicBezTo>
                    <a:cubicBezTo>
                      <a:pt x="1730" y="288"/>
                      <a:pt x="1730" y="288"/>
                      <a:pt x="1730" y="288"/>
                    </a:cubicBezTo>
                    <a:cubicBezTo>
                      <a:pt x="1728" y="291"/>
                      <a:pt x="1728" y="291"/>
                      <a:pt x="1728" y="291"/>
                    </a:cubicBezTo>
                    <a:cubicBezTo>
                      <a:pt x="1742" y="299"/>
                      <a:pt x="1742" y="299"/>
                      <a:pt x="1742" y="299"/>
                    </a:cubicBezTo>
                    <a:cubicBezTo>
                      <a:pt x="1739" y="306"/>
                      <a:pt x="1739" y="306"/>
                      <a:pt x="1739" y="306"/>
                    </a:cubicBezTo>
                    <a:cubicBezTo>
                      <a:pt x="1722" y="305"/>
                      <a:pt x="1722" y="305"/>
                      <a:pt x="1722" y="305"/>
                    </a:cubicBezTo>
                    <a:cubicBezTo>
                      <a:pt x="1720" y="300"/>
                      <a:pt x="1720" y="300"/>
                      <a:pt x="1720" y="300"/>
                    </a:cubicBezTo>
                    <a:cubicBezTo>
                      <a:pt x="1709" y="299"/>
                      <a:pt x="1709" y="299"/>
                      <a:pt x="1709" y="299"/>
                    </a:cubicBezTo>
                    <a:cubicBezTo>
                      <a:pt x="1704" y="291"/>
                      <a:pt x="1704" y="291"/>
                      <a:pt x="1704" y="291"/>
                    </a:cubicBezTo>
                    <a:cubicBezTo>
                      <a:pt x="1700" y="288"/>
                      <a:pt x="1700" y="288"/>
                      <a:pt x="1700" y="288"/>
                    </a:cubicBezTo>
                    <a:cubicBezTo>
                      <a:pt x="1692" y="294"/>
                      <a:pt x="1692" y="294"/>
                      <a:pt x="1692" y="294"/>
                    </a:cubicBezTo>
                    <a:cubicBezTo>
                      <a:pt x="1667" y="292"/>
                      <a:pt x="1667" y="292"/>
                      <a:pt x="1667" y="292"/>
                    </a:cubicBezTo>
                    <a:cubicBezTo>
                      <a:pt x="1656" y="288"/>
                      <a:pt x="1656" y="288"/>
                      <a:pt x="1656" y="288"/>
                    </a:cubicBezTo>
                    <a:cubicBezTo>
                      <a:pt x="1650" y="290"/>
                      <a:pt x="1650" y="290"/>
                      <a:pt x="1650" y="290"/>
                    </a:cubicBezTo>
                    <a:cubicBezTo>
                      <a:pt x="1642" y="288"/>
                      <a:pt x="1642" y="288"/>
                      <a:pt x="1642" y="288"/>
                    </a:cubicBezTo>
                    <a:cubicBezTo>
                      <a:pt x="1634" y="291"/>
                      <a:pt x="1634" y="291"/>
                      <a:pt x="1634" y="291"/>
                    </a:cubicBezTo>
                    <a:cubicBezTo>
                      <a:pt x="1630" y="291"/>
                      <a:pt x="1630" y="291"/>
                      <a:pt x="1630" y="291"/>
                    </a:cubicBezTo>
                    <a:cubicBezTo>
                      <a:pt x="1627" y="292"/>
                      <a:pt x="1627" y="292"/>
                      <a:pt x="1627" y="292"/>
                    </a:cubicBezTo>
                    <a:cubicBezTo>
                      <a:pt x="1623" y="291"/>
                      <a:pt x="1623" y="291"/>
                      <a:pt x="1623" y="291"/>
                    </a:cubicBezTo>
                    <a:cubicBezTo>
                      <a:pt x="1620" y="292"/>
                      <a:pt x="1620" y="292"/>
                      <a:pt x="1620" y="292"/>
                    </a:cubicBezTo>
                    <a:cubicBezTo>
                      <a:pt x="1618" y="290"/>
                      <a:pt x="1618" y="290"/>
                      <a:pt x="1618" y="290"/>
                    </a:cubicBezTo>
                    <a:cubicBezTo>
                      <a:pt x="1614" y="291"/>
                      <a:pt x="1614" y="291"/>
                      <a:pt x="1614" y="291"/>
                    </a:cubicBezTo>
                    <a:cubicBezTo>
                      <a:pt x="1606" y="288"/>
                      <a:pt x="1606" y="288"/>
                      <a:pt x="1606" y="288"/>
                    </a:cubicBezTo>
                    <a:cubicBezTo>
                      <a:pt x="1604" y="282"/>
                      <a:pt x="1604" y="282"/>
                      <a:pt x="1604" y="282"/>
                    </a:cubicBezTo>
                    <a:cubicBezTo>
                      <a:pt x="1609" y="277"/>
                      <a:pt x="1609" y="277"/>
                      <a:pt x="1609" y="277"/>
                    </a:cubicBezTo>
                    <a:cubicBezTo>
                      <a:pt x="1607" y="270"/>
                      <a:pt x="1607" y="270"/>
                      <a:pt x="1607" y="270"/>
                    </a:cubicBezTo>
                    <a:cubicBezTo>
                      <a:pt x="1592" y="261"/>
                      <a:pt x="1592" y="261"/>
                      <a:pt x="1592" y="261"/>
                    </a:cubicBezTo>
                    <a:cubicBezTo>
                      <a:pt x="1582" y="260"/>
                      <a:pt x="1582" y="260"/>
                      <a:pt x="1582" y="260"/>
                    </a:cubicBezTo>
                    <a:cubicBezTo>
                      <a:pt x="1570" y="258"/>
                      <a:pt x="1570" y="258"/>
                      <a:pt x="1570" y="258"/>
                    </a:cubicBezTo>
                    <a:cubicBezTo>
                      <a:pt x="1557" y="258"/>
                      <a:pt x="1557" y="258"/>
                      <a:pt x="1557" y="258"/>
                    </a:cubicBezTo>
                    <a:cubicBezTo>
                      <a:pt x="1536" y="264"/>
                      <a:pt x="1536" y="264"/>
                      <a:pt x="1536" y="264"/>
                    </a:cubicBezTo>
                    <a:cubicBezTo>
                      <a:pt x="1521" y="266"/>
                      <a:pt x="1521" y="266"/>
                      <a:pt x="1521" y="266"/>
                    </a:cubicBezTo>
                    <a:cubicBezTo>
                      <a:pt x="1512" y="263"/>
                      <a:pt x="1512" y="263"/>
                      <a:pt x="1512" y="263"/>
                    </a:cubicBezTo>
                    <a:cubicBezTo>
                      <a:pt x="1511" y="259"/>
                      <a:pt x="1511" y="259"/>
                      <a:pt x="1511" y="259"/>
                    </a:cubicBezTo>
                    <a:cubicBezTo>
                      <a:pt x="1502" y="253"/>
                      <a:pt x="1502" y="253"/>
                      <a:pt x="1502" y="253"/>
                    </a:cubicBezTo>
                    <a:cubicBezTo>
                      <a:pt x="1489" y="248"/>
                      <a:pt x="1489" y="248"/>
                      <a:pt x="1489" y="248"/>
                    </a:cubicBezTo>
                    <a:cubicBezTo>
                      <a:pt x="1477" y="246"/>
                      <a:pt x="1477" y="246"/>
                      <a:pt x="1477" y="246"/>
                    </a:cubicBezTo>
                    <a:cubicBezTo>
                      <a:pt x="1477" y="242"/>
                      <a:pt x="1477" y="242"/>
                      <a:pt x="1477" y="242"/>
                    </a:cubicBezTo>
                    <a:cubicBezTo>
                      <a:pt x="1482" y="243"/>
                      <a:pt x="1482" y="243"/>
                      <a:pt x="1482" y="243"/>
                    </a:cubicBezTo>
                    <a:cubicBezTo>
                      <a:pt x="1487" y="244"/>
                      <a:pt x="1487" y="244"/>
                      <a:pt x="1487" y="244"/>
                    </a:cubicBezTo>
                    <a:cubicBezTo>
                      <a:pt x="1488" y="237"/>
                      <a:pt x="1488" y="237"/>
                      <a:pt x="1488" y="237"/>
                    </a:cubicBezTo>
                    <a:cubicBezTo>
                      <a:pt x="1483" y="237"/>
                      <a:pt x="1483" y="237"/>
                      <a:pt x="1483" y="237"/>
                    </a:cubicBezTo>
                    <a:cubicBezTo>
                      <a:pt x="1473" y="232"/>
                      <a:pt x="1473" y="232"/>
                      <a:pt x="1473" y="232"/>
                    </a:cubicBezTo>
                    <a:cubicBezTo>
                      <a:pt x="1454" y="232"/>
                      <a:pt x="1454" y="232"/>
                      <a:pt x="1454" y="232"/>
                    </a:cubicBezTo>
                    <a:cubicBezTo>
                      <a:pt x="1448" y="240"/>
                      <a:pt x="1448" y="240"/>
                      <a:pt x="1448" y="240"/>
                    </a:cubicBezTo>
                    <a:cubicBezTo>
                      <a:pt x="1438" y="245"/>
                      <a:pt x="1438" y="245"/>
                      <a:pt x="1438" y="245"/>
                    </a:cubicBezTo>
                    <a:cubicBezTo>
                      <a:pt x="1425" y="247"/>
                      <a:pt x="1425" y="247"/>
                      <a:pt x="1425" y="247"/>
                    </a:cubicBezTo>
                    <a:cubicBezTo>
                      <a:pt x="1423" y="241"/>
                      <a:pt x="1423" y="241"/>
                      <a:pt x="1423" y="241"/>
                    </a:cubicBezTo>
                    <a:cubicBezTo>
                      <a:pt x="1432" y="241"/>
                      <a:pt x="1432" y="241"/>
                      <a:pt x="1432" y="241"/>
                    </a:cubicBezTo>
                    <a:cubicBezTo>
                      <a:pt x="1434" y="235"/>
                      <a:pt x="1434" y="235"/>
                      <a:pt x="1434" y="235"/>
                    </a:cubicBezTo>
                    <a:cubicBezTo>
                      <a:pt x="1419" y="236"/>
                      <a:pt x="1419" y="236"/>
                      <a:pt x="1419" y="236"/>
                    </a:cubicBezTo>
                    <a:cubicBezTo>
                      <a:pt x="1415" y="233"/>
                      <a:pt x="1415" y="233"/>
                      <a:pt x="1415" y="233"/>
                    </a:cubicBezTo>
                    <a:cubicBezTo>
                      <a:pt x="1421" y="229"/>
                      <a:pt x="1421" y="229"/>
                      <a:pt x="1421" y="229"/>
                    </a:cubicBezTo>
                    <a:cubicBezTo>
                      <a:pt x="1432" y="229"/>
                      <a:pt x="1432" y="229"/>
                      <a:pt x="1432" y="229"/>
                    </a:cubicBezTo>
                    <a:cubicBezTo>
                      <a:pt x="1443" y="231"/>
                      <a:pt x="1443" y="231"/>
                      <a:pt x="1443" y="231"/>
                    </a:cubicBezTo>
                    <a:cubicBezTo>
                      <a:pt x="1421" y="224"/>
                      <a:pt x="1421" y="224"/>
                      <a:pt x="1421" y="224"/>
                    </a:cubicBezTo>
                    <a:cubicBezTo>
                      <a:pt x="1409" y="223"/>
                      <a:pt x="1409" y="223"/>
                      <a:pt x="1409" y="223"/>
                    </a:cubicBezTo>
                    <a:cubicBezTo>
                      <a:pt x="1393" y="221"/>
                      <a:pt x="1393" y="221"/>
                      <a:pt x="1393" y="221"/>
                    </a:cubicBezTo>
                    <a:cubicBezTo>
                      <a:pt x="1384" y="222"/>
                      <a:pt x="1384" y="222"/>
                      <a:pt x="1384" y="222"/>
                    </a:cubicBezTo>
                    <a:cubicBezTo>
                      <a:pt x="1382" y="219"/>
                      <a:pt x="1382" y="219"/>
                      <a:pt x="1382" y="219"/>
                    </a:cubicBezTo>
                    <a:cubicBezTo>
                      <a:pt x="1378" y="218"/>
                      <a:pt x="1378" y="218"/>
                      <a:pt x="1378" y="218"/>
                    </a:cubicBezTo>
                    <a:cubicBezTo>
                      <a:pt x="1377" y="221"/>
                      <a:pt x="1377" y="221"/>
                      <a:pt x="1377" y="221"/>
                    </a:cubicBezTo>
                    <a:cubicBezTo>
                      <a:pt x="1379" y="223"/>
                      <a:pt x="1379" y="223"/>
                      <a:pt x="1379" y="223"/>
                    </a:cubicBezTo>
                    <a:cubicBezTo>
                      <a:pt x="1370" y="228"/>
                      <a:pt x="1370" y="228"/>
                      <a:pt x="1370" y="228"/>
                    </a:cubicBezTo>
                    <a:cubicBezTo>
                      <a:pt x="1363" y="228"/>
                      <a:pt x="1363" y="228"/>
                      <a:pt x="1363" y="228"/>
                    </a:cubicBezTo>
                    <a:cubicBezTo>
                      <a:pt x="1358" y="227"/>
                      <a:pt x="1358" y="227"/>
                      <a:pt x="1358" y="227"/>
                    </a:cubicBezTo>
                    <a:cubicBezTo>
                      <a:pt x="1356" y="233"/>
                      <a:pt x="1356" y="233"/>
                      <a:pt x="1356" y="233"/>
                    </a:cubicBezTo>
                    <a:cubicBezTo>
                      <a:pt x="1367" y="232"/>
                      <a:pt x="1367" y="232"/>
                      <a:pt x="1367" y="232"/>
                    </a:cubicBezTo>
                    <a:cubicBezTo>
                      <a:pt x="1364" y="236"/>
                      <a:pt x="1364" y="236"/>
                      <a:pt x="1364" y="236"/>
                    </a:cubicBezTo>
                    <a:cubicBezTo>
                      <a:pt x="1363" y="243"/>
                      <a:pt x="1363" y="243"/>
                      <a:pt x="1363" y="243"/>
                    </a:cubicBezTo>
                    <a:cubicBezTo>
                      <a:pt x="1367" y="250"/>
                      <a:pt x="1367" y="250"/>
                      <a:pt x="1367" y="250"/>
                    </a:cubicBezTo>
                    <a:cubicBezTo>
                      <a:pt x="1356" y="252"/>
                      <a:pt x="1356" y="252"/>
                      <a:pt x="1356" y="252"/>
                    </a:cubicBezTo>
                    <a:cubicBezTo>
                      <a:pt x="1355" y="248"/>
                      <a:pt x="1355" y="248"/>
                      <a:pt x="1355" y="248"/>
                    </a:cubicBezTo>
                    <a:cubicBezTo>
                      <a:pt x="1349" y="246"/>
                      <a:pt x="1349" y="246"/>
                      <a:pt x="1349" y="246"/>
                    </a:cubicBezTo>
                    <a:cubicBezTo>
                      <a:pt x="1345" y="250"/>
                      <a:pt x="1345" y="250"/>
                      <a:pt x="1345" y="250"/>
                    </a:cubicBezTo>
                    <a:cubicBezTo>
                      <a:pt x="1343" y="256"/>
                      <a:pt x="1343" y="256"/>
                      <a:pt x="1343" y="256"/>
                    </a:cubicBezTo>
                    <a:cubicBezTo>
                      <a:pt x="1337" y="256"/>
                      <a:pt x="1337" y="256"/>
                      <a:pt x="1337" y="256"/>
                    </a:cubicBezTo>
                    <a:cubicBezTo>
                      <a:pt x="1327" y="250"/>
                      <a:pt x="1327" y="250"/>
                      <a:pt x="1327" y="250"/>
                    </a:cubicBezTo>
                    <a:cubicBezTo>
                      <a:pt x="1312" y="248"/>
                      <a:pt x="1312" y="248"/>
                      <a:pt x="1312" y="248"/>
                    </a:cubicBezTo>
                    <a:cubicBezTo>
                      <a:pt x="1300" y="253"/>
                      <a:pt x="1300" y="253"/>
                      <a:pt x="1300" y="253"/>
                    </a:cubicBezTo>
                    <a:cubicBezTo>
                      <a:pt x="1291" y="252"/>
                      <a:pt x="1291" y="252"/>
                      <a:pt x="1291" y="252"/>
                    </a:cubicBezTo>
                    <a:cubicBezTo>
                      <a:pt x="1280" y="245"/>
                      <a:pt x="1280" y="245"/>
                      <a:pt x="1280" y="245"/>
                    </a:cubicBezTo>
                    <a:cubicBezTo>
                      <a:pt x="1277" y="241"/>
                      <a:pt x="1277" y="241"/>
                      <a:pt x="1277" y="241"/>
                    </a:cubicBezTo>
                    <a:cubicBezTo>
                      <a:pt x="1270" y="250"/>
                      <a:pt x="1270" y="250"/>
                      <a:pt x="1270" y="250"/>
                    </a:cubicBezTo>
                    <a:cubicBezTo>
                      <a:pt x="1266" y="262"/>
                      <a:pt x="1266" y="262"/>
                      <a:pt x="1266" y="262"/>
                    </a:cubicBezTo>
                    <a:cubicBezTo>
                      <a:pt x="1260" y="267"/>
                      <a:pt x="1260" y="267"/>
                      <a:pt x="1260" y="267"/>
                    </a:cubicBezTo>
                    <a:cubicBezTo>
                      <a:pt x="1235" y="252"/>
                      <a:pt x="1235" y="252"/>
                      <a:pt x="1235" y="252"/>
                    </a:cubicBezTo>
                    <a:cubicBezTo>
                      <a:pt x="1233" y="247"/>
                      <a:pt x="1233" y="247"/>
                      <a:pt x="1233" y="247"/>
                    </a:cubicBezTo>
                    <a:cubicBezTo>
                      <a:pt x="1236" y="245"/>
                      <a:pt x="1236" y="245"/>
                      <a:pt x="1236" y="245"/>
                    </a:cubicBezTo>
                    <a:cubicBezTo>
                      <a:pt x="1232" y="241"/>
                      <a:pt x="1232" y="241"/>
                      <a:pt x="1232" y="241"/>
                    </a:cubicBezTo>
                    <a:cubicBezTo>
                      <a:pt x="1229" y="243"/>
                      <a:pt x="1229" y="243"/>
                      <a:pt x="1229" y="243"/>
                    </a:cubicBezTo>
                    <a:cubicBezTo>
                      <a:pt x="1223" y="240"/>
                      <a:pt x="1223" y="240"/>
                      <a:pt x="1223" y="240"/>
                    </a:cubicBezTo>
                    <a:cubicBezTo>
                      <a:pt x="1223" y="235"/>
                      <a:pt x="1223" y="235"/>
                      <a:pt x="1223" y="235"/>
                    </a:cubicBezTo>
                    <a:cubicBezTo>
                      <a:pt x="1231" y="237"/>
                      <a:pt x="1231" y="237"/>
                      <a:pt x="1231" y="237"/>
                    </a:cubicBezTo>
                    <a:cubicBezTo>
                      <a:pt x="1236" y="238"/>
                      <a:pt x="1236" y="238"/>
                      <a:pt x="1236" y="238"/>
                    </a:cubicBezTo>
                    <a:cubicBezTo>
                      <a:pt x="1237" y="231"/>
                      <a:pt x="1237" y="231"/>
                      <a:pt x="1237" y="231"/>
                    </a:cubicBezTo>
                    <a:cubicBezTo>
                      <a:pt x="1228" y="229"/>
                      <a:pt x="1228" y="229"/>
                      <a:pt x="1228" y="229"/>
                    </a:cubicBezTo>
                    <a:cubicBezTo>
                      <a:pt x="1224" y="228"/>
                      <a:pt x="1224" y="228"/>
                      <a:pt x="1224" y="228"/>
                    </a:cubicBezTo>
                    <a:cubicBezTo>
                      <a:pt x="1224" y="225"/>
                      <a:pt x="1224" y="225"/>
                      <a:pt x="1224" y="225"/>
                    </a:cubicBezTo>
                    <a:cubicBezTo>
                      <a:pt x="1233" y="227"/>
                      <a:pt x="1233" y="227"/>
                      <a:pt x="1233" y="227"/>
                    </a:cubicBezTo>
                    <a:cubicBezTo>
                      <a:pt x="1238" y="223"/>
                      <a:pt x="1238" y="223"/>
                      <a:pt x="1238" y="223"/>
                    </a:cubicBezTo>
                    <a:cubicBezTo>
                      <a:pt x="1231" y="220"/>
                      <a:pt x="1231" y="220"/>
                      <a:pt x="1231" y="220"/>
                    </a:cubicBezTo>
                    <a:cubicBezTo>
                      <a:pt x="1231" y="216"/>
                      <a:pt x="1231" y="216"/>
                      <a:pt x="1231" y="216"/>
                    </a:cubicBezTo>
                    <a:cubicBezTo>
                      <a:pt x="1219" y="205"/>
                      <a:pt x="1219" y="205"/>
                      <a:pt x="1219" y="205"/>
                    </a:cubicBezTo>
                    <a:cubicBezTo>
                      <a:pt x="1213" y="204"/>
                      <a:pt x="1213" y="204"/>
                      <a:pt x="1213" y="204"/>
                    </a:cubicBezTo>
                    <a:cubicBezTo>
                      <a:pt x="1205" y="208"/>
                      <a:pt x="1205" y="208"/>
                      <a:pt x="1205" y="208"/>
                    </a:cubicBezTo>
                    <a:cubicBezTo>
                      <a:pt x="1198" y="203"/>
                      <a:pt x="1198" y="203"/>
                      <a:pt x="1198" y="203"/>
                    </a:cubicBezTo>
                    <a:cubicBezTo>
                      <a:pt x="1191" y="205"/>
                      <a:pt x="1191" y="205"/>
                      <a:pt x="1191" y="205"/>
                    </a:cubicBezTo>
                    <a:cubicBezTo>
                      <a:pt x="1185" y="202"/>
                      <a:pt x="1185" y="202"/>
                      <a:pt x="1185" y="202"/>
                    </a:cubicBezTo>
                    <a:cubicBezTo>
                      <a:pt x="1186" y="199"/>
                      <a:pt x="1186" y="199"/>
                      <a:pt x="1186" y="199"/>
                    </a:cubicBezTo>
                    <a:cubicBezTo>
                      <a:pt x="1173" y="197"/>
                      <a:pt x="1173" y="197"/>
                      <a:pt x="1173" y="197"/>
                    </a:cubicBezTo>
                    <a:cubicBezTo>
                      <a:pt x="1170" y="198"/>
                      <a:pt x="1170" y="198"/>
                      <a:pt x="1170" y="198"/>
                    </a:cubicBezTo>
                    <a:cubicBezTo>
                      <a:pt x="1166" y="197"/>
                      <a:pt x="1166" y="197"/>
                      <a:pt x="1166" y="197"/>
                    </a:cubicBezTo>
                    <a:cubicBezTo>
                      <a:pt x="1163" y="199"/>
                      <a:pt x="1163" y="199"/>
                      <a:pt x="1163" y="199"/>
                    </a:cubicBezTo>
                    <a:cubicBezTo>
                      <a:pt x="1164" y="204"/>
                      <a:pt x="1164" y="204"/>
                      <a:pt x="1164" y="204"/>
                    </a:cubicBezTo>
                    <a:cubicBezTo>
                      <a:pt x="1167" y="206"/>
                      <a:pt x="1167" y="206"/>
                      <a:pt x="1167" y="206"/>
                    </a:cubicBezTo>
                    <a:cubicBezTo>
                      <a:pt x="1167" y="213"/>
                      <a:pt x="1167" y="213"/>
                      <a:pt x="1167" y="213"/>
                    </a:cubicBezTo>
                    <a:cubicBezTo>
                      <a:pt x="1161" y="214"/>
                      <a:pt x="1161" y="214"/>
                      <a:pt x="1161" y="214"/>
                    </a:cubicBezTo>
                    <a:cubicBezTo>
                      <a:pt x="1156" y="214"/>
                      <a:pt x="1156" y="214"/>
                      <a:pt x="1156" y="214"/>
                    </a:cubicBezTo>
                    <a:cubicBezTo>
                      <a:pt x="1152" y="217"/>
                      <a:pt x="1152" y="217"/>
                      <a:pt x="1152" y="217"/>
                    </a:cubicBezTo>
                    <a:cubicBezTo>
                      <a:pt x="1144" y="217"/>
                      <a:pt x="1144" y="217"/>
                      <a:pt x="1144" y="217"/>
                    </a:cubicBezTo>
                    <a:cubicBezTo>
                      <a:pt x="1134" y="215"/>
                      <a:pt x="1134" y="215"/>
                      <a:pt x="1134" y="215"/>
                    </a:cubicBezTo>
                    <a:cubicBezTo>
                      <a:pt x="1127" y="214"/>
                      <a:pt x="1127" y="214"/>
                      <a:pt x="1127" y="214"/>
                    </a:cubicBezTo>
                    <a:cubicBezTo>
                      <a:pt x="1124" y="216"/>
                      <a:pt x="1124" y="216"/>
                      <a:pt x="1124" y="216"/>
                    </a:cubicBezTo>
                    <a:cubicBezTo>
                      <a:pt x="1099" y="210"/>
                      <a:pt x="1099" y="210"/>
                      <a:pt x="1099" y="210"/>
                    </a:cubicBezTo>
                    <a:cubicBezTo>
                      <a:pt x="1100" y="205"/>
                      <a:pt x="1100" y="205"/>
                      <a:pt x="1100" y="205"/>
                    </a:cubicBezTo>
                    <a:cubicBezTo>
                      <a:pt x="1104" y="204"/>
                      <a:pt x="1104" y="204"/>
                      <a:pt x="1104" y="204"/>
                    </a:cubicBezTo>
                    <a:cubicBezTo>
                      <a:pt x="1111" y="204"/>
                      <a:pt x="1111" y="204"/>
                      <a:pt x="1111" y="204"/>
                    </a:cubicBezTo>
                    <a:cubicBezTo>
                      <a:pt x="1109" y="201"/>
                      <a:pt x="1109" y="201"/>
                      <a:pt x="1109" y="201"/>
                    </a:cubicBezTo>
                    <a:cubicBezTo>
                      <a:pt x="1098" y="200"/>
                      <a:pt x="1098" y="200"/>
                      <a:pt x="1098" y="200"/>
                    </a:cubicBezTo>
                    <a:cubicBezTo>
                      <a:pt x="1078" y="199"/>
                      <a:pt x="1078" y="199"/>
                      <a:pt x="1078" y="199"/>
                    </a:cubicBezTo>
                    <a:cubicBezTo>
                      <a:pt x="1068" y="197"/>
                      <a:pt x="1068" y="197"/>
                      <a:pt x="1068" y="197"/>
                    </a:cubicBezTo>
                    <a:cubicBezTo>
                      <a:pt x="1048" y="201"/>
                      <a:pt x="1048" y="201"/>
                      <a:pt x="1048" y="201"/>
                    </a:cubicBezTo>
                    <a:cubicBezTo>
                      <a:pt x="1047" y="206"/>
                      <a:pt x="1047" y="206"/>
                      <a:pt x="1047" y="206"/>
                    </a:cubicBezTo>
                    <a:cubicBezTo>
                      <a:pt x="1040" y="207"/>
                      <a:pt x="1040" y="207"/>
                      <a:pt x="1040" y="207"/>
                    </a:cubicBezTo>
                    <a:cubicBezTo>
                      <a:pt x="1038" y="203"/>
                      <a:pt x="1038" y="203"/>
                      <a:pt x="1038" y="203"/>
                    </a:cubicBezTo>
                    <a:cubicBezTo>
                      <a:pt x="1043" y="200"/>
                      <a:pt x="1043" y="200"/>
                      <a:pt x="1043" y="200"/>
                    </a:cubicBezTo>
                    <a:cubicBezTo>
                      <a:pt x="1045" y="196"/>
                      <a:pt x="1045" y="196"/>
                      <a:pt x="1045" y="196"/>
                    </a:cubicBezTo>
                    <a:cubicBezTo>
                      <a:pt x="1042" y="193"/>
                      <a:pt x="1042" y="193"/>
                      <a:pt x="1042" y="193"/>
                    </a:cubicBezTo>
                    <a:cubicBezTo>
                      <a:pt x="1036" y="192"/>
                      <a:pt x="1036" y="192"/>
                      <a:pt x="1036" y="192"/>
                    </a:cubicBezTo>
                    <a:cubicBezTo>
                      <a:pt x="1036" y="197"/>
                      <a:pt x="1036" y="197"/>
                      <a:pt x="1036" y="197"/>
                    </a:cubicBezTo>
                    <a:cubicBezTo>
                      <a:pt x="1028" y="198"/>
                      <a:pt x="1028" y="198"/>
                      <a:pt x="1028" y="198"/>
                    </a:cubicBezTo>
                    <a:cubicBezTo>
                      <a:pt x="1017" y="196"/>
                      <a:pt x="1017" y="196"/>
                      <a:pt x="1017" y="196"/>
                    </a:cubicBezTo>
                    <a:cubicBezTo>
                      <a:pt x="1018" y="190"/>
                      <a:pt x="1018" y="190"/>
                      <a:pt x="1018" y="190"/>
                    </a:cubicBezTo>
                    <a:cubicBezTo>
                      <a:pt x="1008" y="191"/>
                      <a:pt x="1008" y="191"/>
                      <a:pt x="1008" y="191"/>
                    </a:cubicBezTo>
                    <a:cubicBezTo>
                      <a:pt x="1002" y="190"/>
                      <a:pt x="1002" y="190"/>
                      <a:pt x="1002" y="190"/>
                    </a:cubicBezTo>
                    <a:cubicBezTo>
                      <a:pt x="995" y="195"/>
                      <a:pt x="995" y="195"/>
                      <a:pt x="995" y="195"/>
                    </a:cubicBezTo>
                    <a:cubicBezTo>
                      <a:pt x="997" y="198"/>
                      <a:pt x="997" y="198"/>
                      <a:pt x="997" y="198"/>
                    </a:cubicBezTo>
                    <a:cubicBezTo>
                      <a:pt x="1003" y="198"/>
                      <a:pt x="1003" y="198"/>
                      <a:pt x="1003" y="198"/>
                    </a:cubicBezTo>
                    <a:cubicBezTo>
                      <a:pt x="1009" y="197"/>
                      <a:pt x="1009" y="197"/>
                      <a:pt x="1009" y="197"/>
                    </a:cubicBezTo>
                    <a:cubicBezTo>
                      <a:pt x="1000" y="205"/>
                      <a:pt x="1000" y="205"/>
                      <a:pt x="1000" y="205"/>
                    </a:cubicBezTo>
                    <a:cubicBezTo>
                      <a:pt x="992" y="205"/>
                      <a:pt x="992" y="205"/>
                      <a:pt x="992" y="205"/>
                    </a:cubicBezTo>
                    <a:cubicBezTo>
                      <a:pt x="988" y="207"/>
                      <a:pt x="988" y="207"/>
                      <a:pt x="988" y="207"/>
                    </a:cubicBezTo>
                    <a:cubicBezTo>
                      <a:pt x="982" y="207"/>
                      <a:pt x="982" y="207"/>
                      <a:pt x="982" y="207"/>
                    </a:cubicBezTo>
                    <a:cubicBezTo>
                      <a:pt x="976" y="210"/>
                      <a:pt x="976" y="210"/>
                      <a:pt x="976" y="210"/>
                    </a:cubicBezTo>
                    <a:cubicBezTo>
                      <a:pt x="975" y="212"/>
                      <a:pt x="975" y="212"/>
                      <a:pt x="975" y="212"/>
                    </a:cubicBezTo>
                    <a:cubicBezTo>
                      <a:pt x="961" y="213"/>
                      <a:pt x="961" y="213"/>
                      <a:pt x="961" y="213"/>
                    </a:cubicBezTo>
                    <a:cubicBezTo>
                      <a:pt x="959" y="217"/>
                      <a:pt x="959" y="217"/>
                      <a:pt x="959" y="217"/>
                    </a:cubicBezTo>
                    <a:cubicBezTo>
                      <a:pt x="948" y="222"/>
                      <a:pt x="948" y="222"/>
                      <a:pt x="948" y="222"/>
                    </a:cubicBezTo>
                    <a:cubicBezTo>
                      <a:pt x="940" y="223"/>
                      <a:pt x="940" y="223"/>
                      <a:pt x="940" y="223"/>
                    </a:cubicBezTo>
                    <a:cubicBezTo>
                      <a:pt x="950" y="216"/>
                      <a:pt x="950" y="216"/>
                      <a:pt x="950" y="216"/>
                    </a:cubicBezTo>
                    <a:cubicBezTo>
                      <a:pt x="950" y="210"/>
                      <a:pt x="950" y="210"/>
                      <a:pt x="950" y="210"/>
                    </a:cubicBezTo>
                    <a:cubicBezTo>
                      <a:pt x="956" y="207"/>
                      <a:pt x="956" y="207"/>
                      <a:pt x="956" y="207"/>
                    </a:cubicBezTo>
                    <a:cubicBezTo>
                      <a:pt x="961" y="207"/>
                      <a:pt x="961" y="207"/>
                      <a:pt x="961" y="207"/>
                    </a:cubicBezTo>
                    <a:cubicBezTo>
                      <a:pt x="962" y="201"/>
                      <a:pt x="962" y="201"/>
                      <a:pt x="962" y="201"/>
                    </a:cubicBezTo>
                    <a:cubicBezTo>
                      <a:pt x="968" y="199"/>
                      <a:pt x="968" y="199"/>
                      <a:pt x="968" y="199"/>
                    </a:cubicBezTo>
                    <a:cubicBezTo>
                      <a:pt x="975" y="199"/>
                      <a:pt x="975" y="199"/>
                      <a:pt x="975" y="199"/>
                    </a:cubicBezTo>
                    <a:cubicBezTo>
                      <a:pt x="982" y="192"/>
                      <a:pt x="982" y="192"/>
                      <a:pt x="982" y="192"/>
                    </a:cubicBezTo>
                    <a:cubicBezTo>
                      <a:pt x="993" y="186"/>
                      <a:pt x="993" y="186"/>
                      <a:pt x="993" y="186"/>
                    </a:cubicBezTo>
                    <a:cubicBezTo>
                      <a:pt x="999" y="186"/>
                      <a:pt x="999" y="186"/>
                      <a:pt x="999" y="186"/>
                    </a:cubicBezTo>
                    <a:cubicBezTo>
                      <a:pt x="1000" y="182"/>
                      <a:pt x="1000" y="182"/>
                      <a:pt x="1000" y="182"/>
                    </a:cubicBezTo>
                    <a:cubicBezTo>
                      <a:pt x="1016" y="173"/>
                      <a:pt x="1016" y="173"/>
                      <a:pt x="1016" y="173"/>
                    </a:cubicBezTo>
                    <a:cubicBezTo>
                      <a:pt x="1025" y="173"/>
                      <a:pt x="1025" y="173"/>
                      <a:pt x="1025" y="173"/>
                    </a:cubicBezTo>
                    <a:cubicBezTo>
                      <a:pt x="1026" y="167"/>
                      <a:pt x="1026" y="167"/>
                      <a:pt x="1026" y="167"/>
                    </a:cubicBezTo>
                    <a:cubicBezTo>
                      <a:pt x="1038" y="161"/>
                      <a:pt x="1038" y="161"/>
                      <a:pt x="1038" y="161"/>
                    </a:cubicBezTo>
                    <a:cubicBezTo>
                      <a:pt x="1043" y="154"/>
                      <a:pt x="1043" y="154"/>
                      <a:pt x="1043" y="154"/>
                    </a:cubicBezTo>
                    <a:cubicBezTo>
                      <a:pt x="1031" y="149"/>
                      <a:pt x="1031" y="149"/>
                      <a:pt x="1031" y="149"/>
                    </a:cubicBezTo>
                    <a:cubicBezTo>
                      <a:pt x="1029" y="146"/>
                      <a:pt x="1029" y="146"/>
                      <a:pt x="1029" y="146"/>
                    </a:cubicBezTo>
                    <a:cubicBezTo>
                      <a:pt x="1030" y="145"/>
                      <a:pt x="1030" y="145"/>
                      <a:pt x="1030" y="145"/>
                    </a:cubicBezTo>
                    <a:cubicBezTo>
                      <a:pt x="1032" y="145"/>
                      <a:pt x="1032" y="145"/>
                      <a:pt x="1032" y="145"/>
                    </a:cubicBezTo>
                    <a:cubicBezTo>
                      <a:pt x="1037" y="148"/>
                      <a:pt x="1037" y="148"/>
                      <a:pt x="1037" y="148"/>
                    </a:cubicBezTo>
                    <a:cubicBezTo>
                      <a:pt x="1047" y="150"/>
                      <a:pt x="1047" y="150"/>
                      <a:pt x="1047" y="150"/>
                    </a:cubicBezTo>
                    <a:cubicBezTo>
                      <a:pt x="1047" y="143"/>
                      <a:pt x="1047" y="143"/>
                      <a:pt x="1047" y="143"/>
                    </a:cubicBezTo>
                    <a:cubicBezTo>
                      <a:pt x="1043" y="143"/>
                      <a:pt x="1043" y="143"/>
                      <a:pt x="1043" y="143"/>
                    </a:cubicBezTo>
                    <a:cubicBezTo>
                      <a:pt x="1043" y="136"/>
                      <a:pt x="1043" y="136"/>
                      <a:pt x="1043" y="136"/>
                    </a:cubicBezTo>
                    <a:cubicBezTo>
                      <a:pt x="1039" y="135"/>
                      <a:pt x="1039" y="135"/>
                      <a:pt x="1039" y="135"/>
                    </a:cubicBezTo>
                    <a:cubicBezTo>
                      <a:pt x="1032" y="140"/>
                      <a:pt x="1032" y="140"/>
                      <a:pt x="1032" y="140"/>
                    </a:cubicBezTo>
                    <a:cubicBezTo>
                      <a:pt x="1030" y="139"/>
                      <a:pt x="1030" y="139"/>
                      <a:pt x="1030" y="139"/>
                    </a:cubicBezTo>
                    <a:cubicBezTo>
                      <a:pt x="1032" y="135"/>
                      <a:pt x="1032" y="135"/>
                      <a:pt x="1032" y="135"/>
                    </a:cubicBezTo>
                    <a:cubicBezTo>
                      <a:pt x="1019" y="128"/>
                      <a:pt x="1019" y="128"/>
                      <a:pt x="1019" y="128"/>
                    </a:cubicBezTo>
                    <a:cubicBezTo>
                      <a:pt x="1013" y="128"/>
                      <a:pt x="1013" y="128"/>
                      <a:pt x="1013" y="128"/>
                    </a:cubicBezTo>
                    <a:cubicBezTo>
                      <a:pt x="1010" y="126"/>
                      <a:pt x="1010" y="126"/>
                      <a:pt x="1010" y="126"/>
                    </a:cubicBezTo>
                    <a:cubicBezTo>
                      <a:pt x="975" y="127"/>
                      <a:pt x="975" y="127"/>
                      <a:pt x="975" y="127"/>
                    </a:cubicBezTo>
                    <a:cubicBezTo>
                      <a:pt x="972" y="130"/>
                      <a:pt x="972" y="130"/>
                      <a:pt x="972" y="130"/>
                    </a:cubicBezTo>
                    <a:cubicBezTo>
                      <a:pt x="961" y="131"/>
                      <a:pt x="961" y="131"/>
                      <a:pt x="961" y="131"/>
                    </a:cubicBezTo>
                    <a:cubicBezTo>
                      <a:pt x="954" y="129"/>
                      <a:pt x="954" y="129"/>
                      <a:pt x="954" y="129"/>
                    </a:cubicBezTo>
                    <a:cubicBezTo>
                      <a:pt x="963" y="125"/>
                      <a:pt x="963" y="125"/>
                      <a:pt x="963" y="125"/>
                    </a:cubicBezTo>
                    <a:cubicBezTo>
                      <a:pt x="965" y="120"/>
                      <a:pt x="965" y="120"/>
                      <a:pt x="965" y="120"/>
                    </a:cubicBezTo>
                    <a:cubicBezTo>
                      <a:pt x="956" y="119"/>
                      <a:pt x="956" y="119"/>
                      <a:pt x="956" y="119"/>
                    </a:cubicBezTo>
                    <a:cubicBezTo>
                      <a:pt x="950" y="121"/>
                      <a:pt x="950" y="121"/>
                      <a:pt x="950" y="121"/>
                    </a:cubicBezTo>
                    <a:cubicBezTo>
                      <a:pt x="945" y="121"/>
                      <a:pt x="945" y="121"/>
                      <a:pt x="945" y="121"/>
                    </a:cubicBezTo>
                    <a:cubicBezTo>
                      <a:pt x="945" y="118"/>
                      <a:pt x="945" y="118"/>
                      <a:pt x="945" y="118"/>
                    </a:cubicBezTo>
                    <a:cubicBezTo>
                      <a:pt x="932" y="117"/>
                      <a:pt x="932" y="117"/>
                      <a:pt x="932" y="117"/>
                    </a:cubicBezTo>
                    <a:cubicBezTo>
                      <a:pt x="932" y="115"/>
                      <a:pt x="932" y="115"/>
                      <a:pt x="932" y="115"/>
                    </a:cubicBezTo>
                    <a:cubicBezTo>
                      <a:pt x="947" y="114"/>
                      <a:pt x="947" y="114"/>
                      <a:pt x="947" y="114"/>
                    </a:cubicBezTo>
                    <a:cubicBezTo>
                      <a:pt x="953" y="109"/>
                      <a:pt x="953" y="109"/>
                      <a:pt x="953" y="109"/>
                    </a:cubicBezTo>
                    <a:cubicBezTo>
                      <a:pt x="949" y="106"/>
                      <a:pt x="949" y="106"/>
                      <a:pt x="949" y="106"/>
                    </a:cubicBezTo>
                    <a:cubicBezTo>
                      <a:pt x="941" y="106"/>
                      <a:pt x="941" y="106"/>
                      <a:pt x="941" y="106"/>
                    </a:cubicBezTo>
                    <a:cubicBezTo>
                      <a:pt x="928" y="103"/>
                      <a:pt x="928" y="103"/>
                      <a:pt x="928" y="103"/>
                    </a:cubicBezTo>
                    <a:cubicBezTo>
                      <a:pt x="912" y="107"/>
                      <a:pt x="912" y="107"/>
                      <a:pt x="912" y="107"/>
                    </a:cubicBezTo>
                    <a:cubicBezTo>
                      <a:pt x="908" y="109"/>
                      <a:pt x="908" y="109"/>
                      <a:pt x="908" y="109"/>
                    </a:cubicBezTo>
                    <a:cubicBezTo>
                      <a:pt x="897" y="115"/>
                      <a:pt x="897" y="115"/>
                      <a:pt x="897" y="115"/>
                    </a:cubicBezTo>
                    <a:cubicBezTo>
                      <a:pt x="896" y="118"/>
                      <a:pt x="896" y="118"/>
                      <a:pt x="896" y="118"/>
                    </a:cubicBezTo>
                    <a:cubicBezTo>
                      <a:pt x="889" y="121"/>
                      <a:pt x="889" y="121"/>
                      <a:pt x="889" y="121"/>
                    </a:cubicBezTo>
                    <a:cubicBezTo>
                      <a:pt x="892" y="125"/>
                      <a:pt x="892" y="125"/>
                      <a:pt x="892" y="125"/>
                    </a:cubicBezTo>
                    <a:cubicBezTo>
                      <a:pt x="896" y="126"/>
                      <a:pt x="896" y="126"/>
                      <a:pt x="896" y="126"/>
                    </a:cubicBezTo>
                    <a:cubicBezTo>
                      <a:pt x="893" y="127"/>
                      <a:pt x="893" y="127"/>
                      <a:pt x="893" y="127"/>
                    </a:cubicBezTo>
                    <a:cubicBezTo>
                      <a:pt x="896" y="131"/>
                      <a:pt x="896" y="131"/>
                      <a:pt x="896" y="131"/>
                    </a:cubicBezTo>
                    <a:cubicBezTo>
                      <a:pt x="903" y="131"/>
                      <a:pt x="903" y="131"/>
                      <a:pt x="903" y="131"/>
                    </a:cubicBezTo>
                    <a:cubicBezTo>
                      <a:pt x="909" y="133"/>
                      <a:pt x="909" y="133"/>
                      <a:pt x="909" y="133"/>
                    </a:cubicBezTo>
                    <a:cubicBezTo>
                      <a:pt x="923" y="132"/>
                      <a:pt x="923" y="132"/>
                      <a:pt x="923" y="132"/>
                    </a:cubicBezTo>
                    <a:cubicBezTo>
                      <a:pt x="925" y="133"/>
                      <a:pt x="925" y="133"/>
                      <a:pt x="925" y="133"/>
                    </a:cubicBezTo>
                    <a:cubicBezTo>
                      <a:pt x="913" y="135"/>
                      <a:pt x="913" y="135"/>
                      <a:pt x="913" y="135"/>
                    </a:cubicBezTo>
                    <a:cubicBezTo>
                      <a:pt x="901" y="134"/>
                      <a:pt x="901" y="134"/>
                      <a:pt x="901" y="134"/>
                    </a:cubicBezTo>
                    <a:cubicBezTo>
                      <a:pt x="895" y="133"/>
                      <a:pt x="895" y="133"/>
                      <a:pt x="895" y="133"/>
                    </a:cubicBezTo>
                    <a:cubicBezTo>
                      <a:pt x="888" y="131"/>
                      <a:pt x="888" y="131"/>
                      <a:pt x="888" y="131"/>
                    </a:cubicBezTo>
                    <a:cubicBezTo>
                      <a:pt x="876" y="132"/>
                      <a:pt x="876" y="132"/>
                      <a:pt x="876" y="132"/>
                    </a:cubicBezTo>
                    <a:cubicBezTo>
                      <a:pt x="868" y="130"/>
                      <a:pt x="868" y="130"/>
                      <a:pt x="868" y="130"/>
                    </a:cubicBezTo>
                    <a:cubicBezTo>
                      <a:pt x="865" y="132"/>
                      <a:pt x="865" y="132"/>
                      <a:pt x="865" y="132"/>
                    </a:cubicBezTo>
                    <a:cubicBezTo>
                      <a:pt x="869" y="134"/>
                      <a:pt x="869" y="134"/>
                      <a:pt x="869" y="134"/>
                    </a:cubicBezTo>
                    <a:cubicBezTo>
                      <a:pt x="881" y="138"/>
                      <a:pt x="881" y="138"/>
                      <a:pt x="881" y="138"/>
                    </a:cubicBezTo>
                    <a:cubicBezTo>
                      <a:pt x="883" y="141"/>
                      <a:pt x="883" y="141"/>
                      <a:pt x="883" y="141"/>
                    </a:cubicBezTo>
                    <a:cubicBezTo>
                      <a:pt x="882" y="146"/>
                      <a:pt x="882" y="146"/>
                      <a:pt x="882" y="146"/>
                    </a:cubicBezTo>
                    <a:cubicBezTo>
                      <a:pt x="872" y="148"/>
                      <a:pt x="872" y="148"/>
                      <a:pt x="872" y="148"/>
                    </a:cubicBezTo>
                    <a:cubicBezTo>
                      <a:pt x="869" y="144"/>
                      <a:pt x="869" y="144"/>
                      <a:pt x="869" y="144"/>
                    </a:cubicBezTo>
                    <a:cubicBezTo>
                      <a:pt x="875" y="141"/>
                      <a:pt x="875" y="141"/>
                      <a:pt x="875" y="141"/>
                    </a:cubicBezTo>
                    <a:cubicBezTo>
                      <a:pt x="863" y="137"/>
                      <a:pt x="863" y="137"/>
                      <a:pt x="863" y="137"/>
                    </a:cubicBezTo>
                    <a:cubicBezTo>
                      <a:pt x="857" y="139"/>
                      <a:pt x="857" y="139"/>
                      <a:pt x="857" y="139"/>
                    </a:cubicBezTo>
                    <a:cubicBezTo>
                      <a:pt x="851" y="142"/>
                      <a:pt x="851" y="142"/>
                      <a:pt x="851" y="142"/>
                    </a:cubicBezTo>
                    <a:cubicBezTo>
                      <a:pt x="838" y="146"/>
                      <a:pt x="838" y="146"/>
                      <a:pt x="838" y="146"/>
                    </a:cubicBezTo>
                    <a:cubicBezTo>
                      <a:pt x="838" y="143"/>
                      <a:pt x="838" y="143"/>
                      <a:pt x="838" y="143"/>
                    </a:cubicBezTo>
                    <a:cubicBezTo>
                      <a:pt x="832" y="144"/>
                      <a:pt x="832" y="144"/>
                      <a:pt x="832" y="144"/>
                    </a:cubicBezTo>
                    <a:cubicBezTo>
                      <a:pt x="827" y="146"/>
                      <a:pt x="827" y="146"/>
                      <a:pt x="827" y="146"/>
                    </a:cubicBezTo>
                    <a:cubicBezTo>
                      <a:pt x="824" y="146"/>
                      <a:pt x="824" y="146"/>
                      <a:pt x="824" y="146"/>
                    </a:cubicBezTo>
                    <a:cubicBezTo>
                      <a:pt x="832" y="141"/>
                      <a:pt x="832" y="141"/>
                      <a:pt x="832" y="141"/>
                    </a:cubicBezTo>
                    <a:cubicBezTo>
                      <a:pt x="819" y="139"/>
                      <a:pt x="819" y="139"/>
                      <a:pt x="819" y="139"/>
                    </a:cubicBezTo>
                    <a:cubicBezTo>
                      <a:pt x="811" y="140"/>
                      <a:pt x="811" y="140"/>
                      <a:pt x="811" y="140"/>
                    </a:cubicBezTo>
                    <a:cubicBezTo>
                      <a:pt x="797" y="140"/>
                      <a:pt x="797" y="140"/>
                      <a:pt x="797" y="140"/>
                    </a:cubicBezTo>
                    <a:cubicBezTo>
                      <a:pt x="791" y="142"/>
                      <a:pt x="791" y="142"/>
                      <a:pt x="791" y="142"/>
                    </a:cubicBezTo>
                    <a:cubicBezTo>
                      <a:pt x="794" y="144"/>
                      <a:pt x="794" y="144"/>
                      <a:pt x="794" y="144"/>
                    </a:cubicBezTo>
                    <a:cubicBezTo>
                      <a:pt x="799" y="145"/>
                      <a:pt x="799" y="145"/>
                      <a:pt x="799" y="145"/>
                    </a:cubicBezTo>
                    <a:cubicBezTo>
                      <a:pt x="806" y="144"/>
                      <a:pt x="806" y="144"/>
                      <a:pt x="806" y="144"/>
                    </a:cubicBezTo>
                    <a:cubicBezTo>
                      <a:pt x="804" y="146"/>
                      <a:pt x="804" y="146"/>
                      <a:pt x="804" y="146"/>
                    </a:cubicBezTo>
                    <a:cubicBezTo>
                      <a:pt x="793" y="147"/>
                      <a:pt x="793" y="147"/>
                      <a:pt x="793" y="147"/>
                    </a:cubicBezTo>
                    <a:cubicBezTo>
                      <a:pt x="776" y="148"/>
                      <a:pt x="776" y="148"/>
                      <a:pt x="776" y="148"/>
                    </a:cubicBezTo>
                    <a:cubicBezTo>
                      <a:pt x="771" y="151"/>
                      <a:pt x="771" y="151"/>
                      <a:pt x="771" y="151"/>
                    </a:cubicBezTo>
                    <a:cubicBezTo>
                      <a:pt x="764" y="150"/>
                      <a:pt x="764" y="150"/>
                      <a:pt x="764" y="150"/>
                    </a:cubicBezTo>
                    <a:cubicBezTo>
                      <a:pt x="755" y="152"/>
                      <a:pt x="755" y="152"/>
                      <a:pt x="755" y="152"/>
                    </a:cubicBezTo>
                    <a:cubicBezTo>
                      <a:pt x="743" y="153"/>
                      <a:pt x="743" y="153"/>
                      <a:pt x="743" y="153"/>
                    </a:cubicBezTo>
                    <a:cubicBezTo>
                      <a:pt x="733" y="159"/>
                      <a:pt x="733" y="159"/>
                      <a:pt x="733" y="159"/>
                    </a:cubicBezTo>
                    <a:cubicBezTo>
                      <a:pt x="727" y="159"/>
                      <a:pt x="727" y="159"/>
                      <a:pt x="727" y="159"/>
                    </a:cubicBezTo>
                    <a:cubicBezTo>
                      <a:pt x="721" y="159"/>
                      <a:pt x="721" y="159"/>
                      <a:pt x="721" y="159"/>
                    </a:cubicBezTo>
                    <a:cubicBezTo>
                      <a:pt x="718" y="161"/>
                      <a:pt x="718" y="161"/>
                      <a:pt x="718" y="161"/>
                    </a:cubicBezTo>
                    <a:cubicBezTo>
                      <a:pt x="722" y="162"/>
                      <a:pt x="722" y="162"/>
                      <a:pt x="722" y="162"/>
                    </a:cubicBezTo>
                    <a:cubicBezTo>
                      <a:pt x="728" y="162"/>
                      <a:pt x="728" y="162"/>
                      <a:pt x="728" y="162"/>
                    </a:cubicBezTo>
                    <a:cubicBezTo>
                      <a:pt x="727" y="165"/>
                      <a:pt x="727" y="165"/>
                      <a:pt x="727" y="165"/>
                    </a:cubicBezTo>
                    <a:cubicBezTo>
                      <a:pt x="721" y="168"/>
                      <a:pt x="721" y="168"/>
                      <a:pt x="721" y="168"/>
                    </a:cubicBezTo>
                    <a:cubicBezTo>
                      <a:pt x="717" y="172"/>
                      <a:pt x="717" y="172"/>
                      <a:pt x="717" y="172"/>
                    </a:cubicBezTo>
                    <a:cubicBezTo>
                      <a:pt x="709" y="169"/>
                      <a:pt x="709" y="169"/>
                      <a:pt x="709" y="169"/>
                    </a:cubicBezTo>
                    <a:cubicBezTo>
                      <a:pt x="705" y="173"/>
                      <a:pt x="705" y="173"/>
                      <a:pt x="705" y="173"/>
                    </a:cubicBezTo>
                    <a:cubicBezTo>
                      <a:pt x="708" y="176"/>
                      <a:pt x="708" y="176"/>
                      <a:pt x="708" y="176"/>
                    </a:cubicBezTo>
                    <a:cubicBezTo>
                      <a:pt x="714" y="176"/>
                      <a:pt x="714" y="176"/>
                      <a:pt x="714" y="176"/>
                    </a:cubicBezTo>
                    <a:cubicBezTo>
                      <a:pt x="720" y="178"/>
                      <a:pt x="720" y="178"/>
                      <a:pt x="720" y="178"/>
                    </a:cubicBezTo>
                    <a:cubicBezTo>
                      <a:pt x="719" y="180"/>
                      <a:pt x="719" y="180"/>
                      <a:pt x="719" y="180"/>
                    </a:cubicBezTo>
                    <a:cubicBezTo>
                      <a:pt x="709" y="179"/>
                      <a:pt x="709" y="179"/>
                      <a:pt x="709" y="179"/>
                    </a:cubicBezTo>
                    <a:cubicBezTo>
                      <a:pt x="708" y="183"/>
                      <a:pt x="708" y="183"/>
                      <a:pt x="708" y="183"/>
                    </a:cubicBezTo>
                    <a:cubicBezTo>
                      <a:pt x="714" y="183"/>
                      <a:pt x="714" y="183"/>
                      <a:pt x="714" y="183"/>
                    </a:cubicBezTo>
                    <a:cubicBezTo>
                      <a:pt x="719" y="186"/>
                      <a:pt x="719" y="186"/>
                      <a:pt x="719" y="186"/>
                    </a:cubicBezTo>
                    <a:cubicBezTo>
                      <a:pt x="718" y="190"/>
                      <a:pt x="718" y="190"/>
                      <a:pt x="718" y="190"/>
                    </a:cubicBezTo>
                    <a:cubicBezTo>
                      <a:pt x="722" y="194"/>
                      <a:pt x="722" y="194"/>
                      <a:pt x="722" y="194"/>
                    </a:cubicBezTo>
                    <a:cubicBezTo>
                      <a:pt x="721" y="198"/>
                      <a:pt x="721" y="198"/>
                      <a:pt x="721" y="198"/>
                    </a:cubicBezTo>
                    <a:cubicBezTo>
                      <a:pt x="716" y="195"/>
                      <a:pt x="716" y="195"/>
                      <a:pt x="716" y="195"/>
                    </a:cubicBezTo>
                    <a:cubicBezTo>
                      <a:pt x="705" y="195"/>
                      <a:pt x="705" y="195"/>
                      <a:pt x="705" y="195"/>
                    </a:cubicBezTo>
                    <a:cubicBezTo>
                      <a:pt x="700" y="198"/>
                      <a:pt x="700" y="198"/>
                      <a:pt x="700" y="198"/>
                    </a:cubicBezTo>
                    <a:cubicBezTo>
                      <a:pt x="691" y="198"/>
                      <a:pt x="691" y="198"/>
                      <a:pt x="691" y="198"/>
                    </a:cubicBezTo>
                    <a:cubicBezTo>
                      <a:pt x="686" y="197"/>
                      <a:pt x="686" y="197"/>
                      <a:pt x="686" y="197"/>
                    </a:cubicBezTo>
                    <a:cubicBezTo>
                      <a:pt x="673" y="199"/>
                      <a:pt x="673" y="199"/>
                      <a:pt x="673" y="199"/>
                    </a:cubicBezTo>
                    <a:cubicBezTo>
                      <a:pt x="653" y="201"/>
                      <a:pt x="653" y="201"/>
                      <a:pt x="653" y="201"/>
                    </a:cubicBezTo>
                    <a:cubicBezTo>
                      <a:pt x="647" y="201"/>
                      <a:pt x="647" y="201"/>
                      <a:pt x="647" y="201"/>
                    </a:cubicBezTo>
                    <a:cubicBezTo>
                      <a:pt x="640" y="209"/>
                      <a:pt x="640" y="209"/>
                      <a:pt x="640" y="209"/>
                    </a:cubicBezTo>
                    <a:cubicBezTo>
                      <a:pt x="645" y="212"/>
                      <a:pt x="645" y="212"/>
                      <a:pt x="645" y="212"/>
                    </a:cubicBezTo>
                    <a:cubicBezTo>
                      <a:pt x="644" y="222"/>
                      <a:pt x="644" y="222"/>
                      <a:pt x="644" y="222"/>
                    </a:cubicBezTo>
                    <a:cubicBezTo>
                      <a:pt x="648" y="225"/>
                      <a:pt x="648" y="225"/>
                      <a:pt x="648" y="225"/>
                    </a:cubicBezTo>
                    <a:cubicBezTo>
                      <a:pt x="647" y="230"/>
                      <a:pt x="647" y="230"/>
                      <a:pt x="647" y="230"/>
                    </a:cubicBezTo>
                    <a:cubicBezTo>
                      <a:pt x="665" y="235"/>
                      <a:pt x="665" y="235"/>
                      <a:pt x="665" y="235"/>
                    </a:cubicBezTo>
                    <a:cubicBezTo>
                      <a:pt x="665" y="240"/>
                      <a:pt x="665" y="240"/>
                      <a:pt x="665" y="240"/>
                    </a:cubicBezTo>
                    <a:cubicBezTo>
                      <a:pt x="677" y="243"/>
                      <a:pt x="677" y="243"/>
                      <a:pt x="677" y="243"/>
                    </a:cubicBezTo>
                    <a:cubicBezTo>
                      <a:pt x="680" y="250"/>
                      <a:pt x="680" y="250"/>
                      <a:pt x="680" y="250"/>
                    </a:cubicBezTo>
                    <a:cubicBezTo>
                      <a:pt x="676" y="257"/>
                      <a:pt x="676" y="257"/>
                      <a:pt x="676" y="257"/>
                    </a:cubicBezTo>
                    <a:cubicBezTo>
                      <a:pt x="676" y="263"/>
                      <a:pt x="676" y="263"/>
                      <a:pt x="676" y="263"/>
                    </a:cubicBezTo>
                    <a:cubicBezTo>
                      <a:pt x="684" y="272"/>
                      <a:pt x="684" y="272"/>
                      <a:pt x="684" y="272"/>
                    </a:cubicBezTo>
                    <a:cubicBezTo>
                      <a:pt x="683" y="277"/>
                      <a:pt x="683" y="277"/>
                      <a:pt x="683" y="277"/>
                    </a:cubicBezTo>
                    <a:cubicBezTo>
                      <a:pt x="675" y="280"/>
                      <a:pt x="675" y="280"/>
                      <a:pt x="675" y="280"/>
                    </a:cubicBezTo>
                    <a:cubicBezTo>
                      <a:pt x="690" y="290"/>
                      <a:pt x="690" y="290"/>
                      <a:pt x="690" y="290"/>
                    </a:cubicBezTo>
                    <a:cubicBezTo>
                      <a:pt x="693" y="292"/>
                      <a:pt x="693" y="292"/>
                      <a:pt x="693" y="292"/>
                    </a:cubicBezTo>
                    <a:cubicBezTo>
                      <a:pt x="689" y="294"/>
                      <a:pt x="689" y="294"/>
                      <a:pt x="689" y="294"/>
                    </a:cubicBezTo>
                    <a:cubicBezTo>
                      <a:pt x="683" y="293"/>
                      <a:pt x="683" y="293"/>
                      <a:pt x="683" y="293"/>
                    </a:cubicBezTo>
                    <a:cubicBezTo>
                      <a:pt x="679" y="288"/>
                      <a:pt x="679" y="288"/>
                      <a:pt x="679" y="288"/>
                    </a:cubicBezTo>
                    <a:cubicBezTo>
                      <a:pt x="667" y="279"/>
                      <a:pt x="667" y="279"/>
                      <a:pt x="667" y="279"/>
                    </a:cubicBezTo>
                    <a:cubicBezTo>
                      <a:pt x="676" y="273"/>
                      <a:pt x="676" y="273"/>
                      <a:pt x="676" y="273"/>
                    </a:cubicBezTo>
                    <a:cubicBezTo>
                      <a:pt x="675" y="265"/>
                      <a:pt x="675" y="265"/>
                      <a:pt x="675" y="265"/>
                    </a:cubicBezTo>
                    <a:cubicBezTo>
                      <a:pt x="665" y="268"/>
                      <a:pt x="665" y="268"/>
                      <a:pt x="665" y="268"/>
                    </a:cubicBezTo>
                    <a:cubicBezTo>
                      <a:pt x="664" y="260"/>
                      <a:pt x="664" y="260"/>
                      <a:pt x="664" y="260"/>
                    </a:cubicBezTo>
                    <a:cubicBezTo>
                      <a:pt x="659" y="258"/>
                      <a:pt x="659" y="258"/>
                      <a:pt x="659" y="258"/>
                    </a:cubicBezTo>
                    <a:cubicBezTo>
                      <a:pt x="665" y="255"/>
                      <a:pt x="665" y="255"/>
                      <a:pt x="665" y="255"/>
                    </a:cubicBezTo>
                    <a:cubicBezTo>
                      <a:pt x="670" y="255"/>
                      <a:pt x="670" y="255"/>
                      <a:pt x="670" y="255"/>
                    </a:cubicBezTo>
                    <a:cubicBezTo>
                      <a:pt x="674" y="249"/>
                      <a:pt x="674" y="249"/>
                      <a:pt x="674" y="249"/>
                    </a:cubicBezTo>
                    <a:cubicBezTo>
                      <a:pt x="672" y="247"/>
                      <a:pt x="672" y="247"/>
                      <a:pt x="672" y="247"/>
                    </a:cubicBezTo>
                    <a:cubicBezTo>
                      <a:pt x="658" y="248"/>
                      <a:pt x="658" y="248"/>
                      <a:pt x="658" y="248"/>
                    </a:cubicBezTo>
                    <a:cubicBezTo>
                      <a:pt x="643" y="240"/>
                      <a:pt x="643" y="240"/>
                      <a:pt x="643" y="240"/>
                    </a:cubicBezTo>
                    <a:cubicBezTo>
                      <a:pt x="625" y="232"/>
                      <a:pt x="625" y="232"/>
                      <a:pt x="625" y="232"/>
                    </a:cubicBezTo>
                    <a:cubicBezTo>
                      <a:pt x="614" y="232"/>
                      <a:pt x="614" y="232"/>
                      <a:pt x="614" y="232"/>
                    </a:cubicBezTo>
                    <a:cubicBezTo>
                      <a:pt x="603" y="236"/>
                      <a:pt x="603" y="236"/>
                      <a:pt x="603" y="236"/>
                    </a:cubicBezTo>
                    <a:cubicBezTo>
                      <a:pt x="603" y="239"/>
                      <a:pt x="603" y="239"/>
                      <a:pt x="603" y="239"/>
                    </a:cubicBezTo>
                    <a:cubicBezTo>
                      <a:pt x="608" y="239"/>
                      <a:pt x="608" y="239"/>
                      <a:pt x="608" y="239"/>
                    </a:cubicBezTo>
                    <a:cubicBezTo>
                      <a:pt x="613" y="238"/>
                      <a:pt x="613" y="238"/>
                      <a:pt x="613" y="238"/>
                    </a:cubicBezTo>
                    <a:cubicBezTo>
                      <a:pt x="613" y="244"/>
                      <a:pt x="613" y="244"/>
                      <a:pt x="613" y="244"/>
                    </a:cubicBezTo>
                    <a:cubicBezTo>
                      <a:pt x="606" y="244"/>
                      <a:pt x="606" y="244"/>
                      <a:pt x="606" y="244"/>
                    </a:cubicBezTo>
                    <a:cubicBezTo>
                      <a:pt x="599" y="240"/>
                      <a:pt x="599" y="240"/>
                      <a:pt x="599" y="240"/>
                    </a:cubicBezTo>
                    <a:cubicBezTo>
                      <a:pt x="592" y="241"/>
                      <a:pt x="592" y="241"/>
                      <a:pt x="592" y="241"/>
                    </a:cubicBezTo>
                    <a:cubicBezTo>
                      <a:pt x="588" y="245"/>
                      <a:pt x="588" y="245"/>
                      <a:pt x="588" y="245"/>
                    </a:cubicBezTo>
                    <a:cubicBezTo>
                      <a:pt x="594" y="251"/>
                      <a:pt x="594" y="251"/>
                      <a:pt x="594" y="251"/>
                    </a:cubicBezTo>
                    <a:cubicBezTo>
                      <a:pt x="608" y="256"/>
                      <a:pt x="608" y="256"/>
                      <a:pt x="608" y="256"/>
                    </a:cubicBezTo>
                    <a:cubicBezTo>
                      <a:pt x="614" y="255"/>
                      <a:pt x="614" y="255"/>
                      <a:pt x="614" y="255"/>
                    </a:cubicBezTo>
                    <a:cubicBezTo>
                      <a:pt x="614" y="258"/>
                      <a:pt x="614" y="258"/>
                      <a:pt x="614" y="258"/>
                    </a:cubicBezTo>
                    <a:cubicBezTo>
                      <a:pt x="619" y="262"/>
                      <a:pt x="619" y="262"/>
                      <a:pt x="619" y="262"/>
                    </a:cubicBezTo>
                    <a:cubicBezTo>
                      <a:pt x="625" y="263"/>
                      <a:pt x="625" y="263"/>
                      <a:pt x="625" y="263"/>
                    </a:cubicBezTo>
                    <a:cubicBezTo>
                      <a:pt x="624" y="266"/>
                      <a:pt x="624" y="266"/>
                      <a:pt x="624" y="266"/>
                    </a:cubicBezTo>
                    <a:cubicBezTo>
                      <a:pt x="615" y="265"/>
                      <a:pt x="615" y="265"/>
                      <a:pt x="615" y="265"/>
                    </a:cubicBezTo>
                    <a:cubicBezTo>
                      <a:pt x="609" y="261"/>
                      <a:pt x="609" y="261"/>
                      <a:pt x="609" y="261"/>
                    </a:cubicBezTo>
                    <a:cubicBezTo>
                      <a:pt x="599" y="261"/>
                      <a:pt x="599" y="261"/>
                      <a:pt x="599" y="261"/>
                    </a:cubicBezTo>
                    <a:cubicBezTo>
                      <a:pt x="580" y="256"/>
                      <a:pt x="580" y="256"/>
                      <a:pt x="580" y="256"/>
                    </a:cubicBezTo>
                    <a:cubicBezTo>
                      <a:pt x="584" y="249"/>
                      <a:pt x="584" y="249"/>
                      <a:pt x="584" y="249"/>
                    </a:cubicBezTo>
                    <a:cubicBezTo>
                      <a:pt x="579" y="246"/>
                      <a:pt x="579" y="246"/>
                      <a:pt x="579" y="246"/>
                    </a:cubicBezTo>
                    <a:cubicBezTo>
                      <a:pt x="579" y="242"/>
                      <a:pt x="579" y="242"/>
                      <a:pt x="579" y="242"/>
                    </a:cubicBezTo>
                    <a:cubicBezTo>
                      <a:pt x="585" y="236"/>
                      <a:pt x="585" y="236"/>
                      <a:pt x="585" y="236"/>
                    </a:cubicBezTo>
                    <a:cubicBezTo>
                      <a:pt x="584" y="225"/>
                      <a:pt x="584" y="225"/>
                      <a:pt x="584" y="225"/>
                    </a:cubicBezTo>
                    <a:cubicBezTo>
                      <a:pt x="577" y="219"/>
                      <a:pt x="577" y="219"/>
                      <a:pt x="577" y="219"/>
                    </a:cubicBezTo>
                    <a:cubicBezTo>
                      <a:pt x="572" y="218"/>
                      <a:pt x="572" y="218"/>
                      <a:pt x="572" y="218"/>
                    </a:cubicBezTo>
                    <a:cubicBezTo>
                      <a:pt x="569" y="219"/>
                      <a:pt x="569" y="219"/>
                      <a:pt x="569" y="219"/>
                    </a:cubicBezTo>
                    <a:cubicBezTo>
                      <a:pt x="575" y="223"/>
                      <a:pt x="575" y="223"/>
                      <a:pt x="575" y="223"/>
                    </a:cubicBezTo>
                    <a:cubicBezTo>
                      <a:pt x="577" y="228"/>
                      <a:pt x="577" y="228"/>
                      <a:pt x="577" y="228"/>
                    </a:cubicBezTo>
                    <a:cubicBezTo>
                      <a:pt x="578" y="231"/>
                      <a:pt x="578" y="231"/>
                      <a:pt x="578" y="231"/>
                    </a:cubicBezTo>
                    <a:cubicBezTo>
                      <a:pt x="578" y="238"/>
                      <a:pt x="578" y="238"/>
                      <a:pt x="578" y="238"/>
                    </a:cubicBezTo>
                    <a:cubicBezTo>
                      <a:pt x="559" y="245"/>
                      <a:pt x="559" y="245"/>
                      <a:pt x="559" y="245"/>
                    </a:cubicBezTo>
                    <a:cubicBezTo>
                      <a:pt x="553" y="255"/>
                      <a:pt x="553" y="255"/>
                      <a:pt x="553" y="255"/>
                    </a:cubicBezTo>
                    <a:cubicBezTo>
                      <a:pt x="565" y="263"/>
                      <a:pt x="565" y="263"/>
                      <a:pt x="565" y="263"/>
                    </a:cubicBezTo>
                    <a:cubicBezTo>
                      <a:pt x="568" y="273"/>
                      <a:pt x="568" y="273"/>
                      <a:pt x="568" y="273"/>
                    </a:cubicBezTo>
                    <a:cubicBezTo>
                      <a:pt x="563" y="278"/>
                      <a:pt x="563" y="278"/>
                      <a:pt x="563" y="278"/>
                    </a:cubicBezTo>
                    <a:cubicBezTo>
                      <a:pt x="557" y="283"/>
                      <a:pt x="557" y="283"/>
                      <a:pt x="557" y="283"/>
                    </a:cubicBezTo>
                    <a:cubicBezTo>
                      <a:pt x="556" y="289"/>
                      <a:pt x="556" y="289"/>
                      <a:pt x="556" y="289"/>
                    </a:cubicBezTo>
                    <a:cubicBezTo>
                      <a:pt x="559" y="296"/>
                      <a:pt x="559" y="296"/>
                      <a:pt x="559" y="296"/>
                    </a:cubicBezTo>
                    <a:cubicBezTo>
                      <a:pt x="561" y="302"/>
                      <a:pt x="561" y="302"/>
                      <a:pt x="561" y="302"/>
                    </a:cubicBezTo>
                    <a:cubicBezTo>
                      <a:pt x="574" y="305"/>
                      <a:pt x="574" y="305"/>
                      <a:pt x="574" y="305"/>
                    </a:cubicBezTo>
                    <a:cubicBezTo>
                      <a:pt x="582" y="301"/>
                      <a:pt x="582" y="301"/>
                      <a:pt x="582" y="301"/>
                    </a:cubicBezTo>
                    <a:cubicBezTo>
                      <a:pt x="596" y="304"/>
                      <a:pt x="596" y="304"/>
                      <a:pt x="596" y="304"/>
                    </a:cubicBezTo>
                    <a:cubicBezTo>
                      <a:pt x="601" y="308"/>
                      <a:pt x="601" y="308"/>
                      <a:pt x="601" y="308"/>
                    </a:cubicBezTo>
                    <a:cubicBezTo>
                      <a:pt x="607" y="310"/>
                      <a:pt x="607" y="310"/>
                      <a:pt x="607" y="310"/>
                    </a:cubicBezTo>
                    <a:cubicBezTo>
                      <a:pt x="615" y="320"/>
                      <a:pt x="615" y="320"/>
                      <a:pt x="615" y="320"/>
                    </a:cubicBezTo>
                    <a:cubicBezTo>
                      <a:pt x="606" y="325"/>
                      <a:pt x="606" y="325"/>
                      <a:pt x="606" y="325"/>
                    </a:cubicBezTo>
                    <a:cubicBezTo>
                      <a:pt x="607" y="329"/>
                      <a:pt x="607" y="329"/>
                      <a:pt x="607" y="329"/>
                    </a:cubicBezTo>
                    <a:cubicBezTo>
                      <a:pt x="613" y="334"/>
                      <a:pt x="613" y="334"/>
                      <a:pt x="613" y="334"/>
                    </a:cubicBezTo>
                    <a:cubicBezTo>
                      <a:pt x="618" y="333"/>
                      <a:pt x="618" y="333"/>
                      <a:pt x="618" y="333"/>
                    </a:cubicBezTo>
                    <a:cubicBezTo>
                      <a:pt x="623" y="335"/>
                      <a:pt x="623" y="335"/>
                      <a:pt x="623" y="335"/>
                    </a:cubicBezTo>
                    <a:cubicBezTo>
                      <a:pt x="616" y="336"/>
                      <a:pt x="616" y="336"/>
                      <a:pt x="616" y="336"/>
                    </a:cubicBezTo>
                    <a:cubicBezTo>
                      <a:pt x="605" y="335"/>
                      <a:pt x="605" y="335"/>
                      <a:pt x="605" y="335"/>
                    </a:cubicBezTo>
                    <a:cubicBezTo>
                      <a:pt x="600" y="332"/>
                      <a:pt x="600" y="332"/>
                      <a:pt x="600" y="332"/>
                    </a:cubicBezTo>
                    <a:cubicBezTo>
                      <a:pt x="603" y="318"/>
                      <a:pt x="603" y="318"/>
                      <a:pt x="603" y="318"/>
                    </a:cubicBezTo>
                    <a:cubicBezTo>
                      <a:pt x="596" y="311"/>
                      <a:pt x="596" y="311"/>
                      <a:pt x="596" y="311"/>
                    </a:cubicBezTo>
                    <a:cubicBezTo>
                      <a:pt x="594" y="307"/>
                      <a:pt x="594" y="307"/>
                      <a:pt x="594" y="307"/>
                    </a:cubicBezTo>
                    <a:cubicBezTo>
                      <a:pt x="585" y="307"/>
                      <a:pt x="585" y="307"/>
                      <a:pt x="585" y="307"/>
                    </a:cubicBezTo>
                    <a:cubicBezTo>
                      <a:pt x="564" y="315"/>
                      <a:pt x="564" y="315"/>
                      <a:pt x="564" y="315"/>
                    </a:cubicBezTo>
                    <a:cubicBezTo>
                      <a:pt x="567" y="318"/>
                      <a:pt x="567" y="318"/>
                      <a:pt x="567" y="318"/>
                    </a:cubicBezTo>
                    <a:cubicBezTo>
                      <a:pt x="574" y="329"/>
                      <a:pt x="574" y="329"/>
                      <a:pt x="574" y="329"/>
                    </a:cubicBezTo>
                    <a:cubicBezTo>
                      <a:pt x="572" y="335"/>
                      <a:pt x="572" y="335"/>
                      <a:pt x="572" y="335"/>
                    </a:cubicBezTo>
                    <a:cubicBezTo>
                      <a:pt x="565" y="338"/>
                      <a:pt x="565" y="338"/>
                      <a:pt x="565" y="338"/>
                    </a:cubicBezTo>
                    <a:cubicBezTo>
                      <a:pt x="557" y="349"/>
                      <a:pt x="557" y="349"/>
                      <a:pt x="557" y="349"/>
                    </a:cubicBezTo>
                    <a:cubicBezTo>
                      <a:pt x="546" y="355"/>
                      <a:pt x="546" y="355"/>
                      <a:pt x="546" y="355"/>
                    </a:cubicBezTo>
                    <a:cubicBezTo>
                      <a:pt x="541" y="363"/>
                      <a:pt x="541" y="363"/>
                      <a:pt x="541" y="363"/>
                    </a:cubicBezTo>
                    <a:cubicBezTo>
                      <a:pt x="536" y="360"/>
                      <a:pt x="536" y="360"/>
                      <a:pt x="536" y="360"/>
                    </a:cubicBezTo>
                    <a:cubicBezTo>
                      <a:pt x="514" y="359"/>
                      <a:pt x="514" y="359"/>
                      <a:pt x="514" y="359"/>
                    </a:cubicBezTo>
                    <a:cubicBezTo>
                      <a:pt x="505" y="352"/>
                      <a:pt x="505" y="352"/>
                      <a:pt x="505" y="352"/>
                    </a:cubicBezTo>
                    <a:cubicBezTo>
                      <a:pt x="497" y="352"/>
                      <a:pt x="497" y="352"/>
                      <a:pt x="497" y="352"/>
                    </a:cubicBezTo>
                    <a:cubicBezTo>
                      <a:pt x="494" y="349"/>
                      <a:pt x="494" y="349"/>
                      <a:pt x="494" y="349"/>
                    </a:cubicBezTo>
                    <a:cubicBezTo>
                      <a:pt x="497" y="348"/>
                      <a:pt x="497" y="348"/>
                      <a:pt x="497" y="348"/>
                    </a:cubicBezTo>
                    <a:cubicBezTo>
                      <a:pt x="506" y="348"/>
                      <a:pt x="506" y="348"/>
                      <a:pt x="506" y="348"/>
                    </a:cubicBezTo>
                    <a:cubicBezTo>
                      <a:pt x="512" y="346"/>
                      <a:pt x="512" y="346"/>
                      <a:pt x="512" y="346"/>
                    </a:cubicBezTo>
                    <a:cubicBezTo>
                      <a:pt x="517" y="348"/>
                      <a:pt x="517" y="348"/>
                      <a:pt x="517" y="348"/>
                    </a:cubicBezTo>
                    <a:cubicBezTo>
                      <a:pt x="524" y="354"/>
                      <a:pt x="524" y="354"/>
                      <a:pt x="524" y="354"/>
                    </a:cubicBezTo>
                    <a:cubicBezTo>
                      <a:pt x="534" y="350"/>
                      <a:pt x="534" y="350"/>
                      <a:pt x="534" y="350"/>
                    </a:cubicBezTo>
                    <a:cubicBezTo>
                      <a:pt x="534" y="346"/>
                      <a:pt x="534" y="346"/>
                      <a:pt x="534" y="346"/>
                    </a:cubicBezTo>
                    <a:cubicBezTo>
                      <a:pt x="539" y="343"/>
                      <a:pt x="539" y="343"/>
                      <a:pt x="539" y="343"/>
                    </a:cubicBezTo>
                    <a:cubicBezTo>
                      <a:pt x="538" y="340"/>
                      <a:pt x="538" y="340"/>
                      <a:pt x="538" y="340"/>
                    </a:cubicBezTo>
                    <a:cubicBezTo>
                      <a:pt x="548" y="334"/>
                      <a:pt x="548" y="334"/>
                      <a:pt x="548" y="334"/>
                    </a:cubicBezTo>
                    <a:cubicBezTo>
                      <a:pt x="553" y="325"/>
                      <a:pt x="553" y="325"/>
                      <a:pt x="553" y="325"/>
                    </a:cubicBezTo>
                    <a:cubicBezTo>
                      <a:pt x="551" y="321"/>
                      <a:pt x="551" y="321"/>
                      <a:pt x="551" y="321"/>
                    </a:cubicBezTo>
                    <a:cubicBezTo>
                      <a:pt x="560" y="315"/>
                      <a:pt x="560" y="315"/>
                      <a:pt x="560" y="315"/>
                    </a:cubicBezTo>
                    <a:cubicBezTo>
                      <a:pt x="552" y="313"/>
                      <a:pt x="552" y="313"/>
                      <a:pt x="552" y="313"/>
                    </a:cubicBezTo>
                    <a:cubicBezTo>
                      <a:pt x="544" y="306"/>
                      <a:pt x="544" y="306"/>
                      <a:pt x="544" y="306"/>
                    </a:cubicBezTo>
                    <a:cubicBezTo>
                      <a:pt x="548" y="299"/>
                      <a:pt x="548" y="299"/>
                      <a:pt x="548" y="299"/>
                    </a:cubicBezTo>
                    <a:cubicBezTo>
                      <a:pt x="544" y="296"/>
                      <a:pt x="544" y="296"/>
                      <a:pt x="544" y="296"/>
                    </a:cubicBezTo>
                    <a:cubicBezTo>
                      <a:pt x="544" y="280"/>
                      <a:pt x="544" y="280"/>
                      <a:pt x="544" y="280"/>
                    </a:cubicBezTo>
                    <a:cubicBezTo>
                      <a:pt x="552" y="275"/>
                      <a:pt x="552" y="275"/>
                      <a:pt x="552" y="275"/>
                    </a:cubicBezTo>
                    <a:cubicBezTo>
                      <a:pt x="546" y="273"/>
                      <a:pt x="546" y="273"/>
                      <a:pt x="546" y="273"/>
                    </a:cubicBezTo>
                    <a:cubicBezTo>
                      <a:pt x="545" y="258"/>
                      <a:pt x="545" y="258"/>
                      <a:pt x="545" y="258"/>
                    </a:cubicBezTo>
                    <a:cubicBezTo>
                      <a:pt x="534" y="257"/>
                      <a:pt x="534" y="257"/>
                      <a:pt x="534" y="257"/>
                    </a:cubicBezTo>
                    <a:cubicBezTo>
                      <a:pt x="535" y="251"/>
                      <a:pt x="535" y="251"/>
                      <a:pt x="535" y="251"/>
                    </a:cubicBezTo>
                    <a:cubicBezTo>
                      <a:pt x="549" y="241"/>
                      <a:pt x="549" y="241"/>
                      <a:pt x="549" y="241"/>
                    </a:cubicBezTo>
                    <a:cubicBezTo>
                      <a:pt x="550" y="235"/>
                      <a:pt x="550" y="235"/>
                      <a:pt x="550" y="235"/>
                    </a:cubicBezTo>
                    <a:cubicBezTo>
                      <a:pt x="547" y="234"/>
                      <a:pt x="547" y="234"/>
                      <a:pt x="547" y="234"/>
                    </a:cubicBezTo>
                    <a:cubicBezTo>
                      <a:pt x="549" y="225"/>
                      <a:pt x="549" y="225"/>
                      <a:pt x="549" y="225"/>
                    </a:cubicBezTo>
                    <a:cubicBezTo>
                      <a:pt x="537" y="219"/>
                      <a:pt x="537" y="219"/>
                      <a:pt x="537" y="219"/>
                    </a:cubicBezTo>
                    <a:cubicBezTo>
                      <a:pt x="524" y="220"/>
                      <a:pt x="524" y="220"/>
                      <a:pt x="524" y="220"/>
                    </a:cubicBezTo>
                    <a:cubicBezTo>
                      <a:pt x="516" y="217"/>
                      <a:pt x="516" y="217"/>
                      <a:pt x="516" y="217"/>
                    </a:cubicBezTo>
                    <a:cubicBezTo>
                      <a:pt x="507" y="219"/>
                      <a:pt x="507" y="219"/>
                      <a:pt x="507" y="219"/>
                    </a:cubicBezTo>
                    <a:cubicBezTo>
                      <a:pt x="501" y="240"/>
                      <a:pt x="501" y="240"/>
                      <a:pt x="501" y="240"/>
                    </a:cubicBezTo>
                    <a:cubicBezTo>
                      <a:pt x="491" y="252"/>
                      <a:pt x="491" y="252"/>
                      <a:pt x="491" y="252"/>
                    </a:cubicBezTo>
                    <a:cubicBezTo>
                      <a:pt x="480" y="262"/>
                      <a:pt x="480" y="262"/>
                      <a:pt x="480" y="262"/>
                    </a:cubicBezTo>
                    <a:cubicBezTo>
                      <a:pt x="477" y="269"/>
                      <a:pt x="477" y="269"/>
                      <a:pt x="477" y="269"/>
                    </a:cubicBezTo>
                    <a:cubicBezTo>
                      <a:pt x="479" y="271"/>
                      <a:pt x="479" y="271"/>
                      <a:pt x="479" y="271"/>
                    </a:cubicBezTo>
                    <a:cubicBezTo>
                      <a:pt x="479" y="285"/>
                      <a:pt x="479" y="285"/>
                      <a:pt x="479" y="285"/>
                    </a:cubicBezTo>
                    <a:cubicBezTo>
                      <a:pt x="476" y="286"/>
                      <a:pt x="476" y="286"/>
                      <a:pt x="476" y="286"/>
                    </a:cubicBezTo>
                    <a:cubicBezTo>
                      <a:pt x="479" y="295"/>
                      <a:pt x="479" y="295"/>
                      <a:pt x="479" y="295"/>
                    </a:cubicBezTo>
                    <a:cubicBezTo>
                      <a:pt x="483" y="293"/>
                      <a:pt x="483" y="293"/>
                      <a:pt x="483" y="293"/>
                    </a:cubicBezTo>
                    <a:cubicBezTo>
                      <a:pt x="491" y="298"/>
                      <a:pt x="491" y="298"/>
                      <a:pt x="491" y="298"/>
                    </a:cubicBezTo>
                    <a:cubicBezTo>
                      <a:pt x="489" y="302"/>
                      <a:pt x="489" y="302"/>
                      <a:pt x="489" y="302"/>
                    </a:cubicBezTo>
                    <a:cubicBezTo>
                      <a:pt x="497" y="308"/>
                      <a:pt x="497" y="308"/>
                      <a:pt x="497" y="308"/>
                    </a:cubicBezTo>
                    <a:cubicBezTo>
                      <a:pt x="504" y="308"/>
                      <a:pt x="504" y="308"/>
                      <a:pt x="504" y="308"/>
                    </a:cubicBezTo>
                    <a:cubicBezTo>
                      <a:pt x="503" y="316"/>
                      <a:pt x="503" y="316"/>
                      <a:pt x="503" y="316"/>
                    </a:cubicBezTo>
                    <a:cubicBezTo>
                      <a:pt x="492" y="322"/>
                      <a:pt x="492" y="322"/>
                      <a:pt x="492" y="322"/>
                    </a:cubicBezTo>
                    <a:cubicBezTo>
                      <a:pt x="489" y="320"/>
                      <a:pt x="489" y="320"/>
                      <a:pt x="489" y="320"/>
                    </a:cubicBezTo>
                    <a:cubicBezTo>
                      <a:pt x="488" y="315"/>
                      <a:pt x="488" y="315"/>
                      <a:pt x="488" y="315"/>
                    </a:cubicBezTo>
                    <a:cubicBezTo>
                      <a:pt x="480" y="310"/>
                      <a:pt x="480" y="310"/>
                      <a:pt x="480" y="310"/>
                    </a:cubicBezTo>
                    <a:cubicBezTo>
                      <a:pt x="474" y="310"/>
                      <a:pt x="474" y="310"/>
                      <a:pt x="474" y="310"/>
                    </a:cubicBezTo>
                    <a:cubicBezTo>
                      <a:pt x="467" y="306"/>
                      <a:pt x="467" y="306"/>
                      <a:pt x="467" y="306"/>
                    </a:cubicBezTo>
                    <a:cubicBezTo>
                      <a:pt x="460" y="305"/>
                      <a:pt x="460" y="305"/>
                      <a:pt x="460" y="305"/>
                    </a:cubicBezTo>
                    <a:cubicBezTo>
                      <a:pt x="453" y="301"/>
                      <a:pt x="453" y="301"/>
                      <a:pt x="453" y="301"/>
                    </a:cubicBezTo>
                    <a:cubicBezTo>
                      <a:pt x="439" y="294"/>
                      <a:pt x="439" y="294"/>
                      <a:pt x="439" y="294"/>
                    </a:cubicBezTo>
                    <a:cubicBezTo>
                      <a:pt x="405" y="290"/>
                      <a:pt x="405" y="290"/>
                      <a:pt x="405" y="290"/>
                    </a:cubicBezTo>
                    <a:cubicBezTo>
                      <a:pt x="397" y="296"/>
                      <a:pt x="397" y="296"/>
                      <a:pt x="397" y="296"/>
                    </a:cubicBezTo>
                    <a:cubicBezTo>
                      <a:pt x="402" y="301"/>
                      <a:pt x="402" y="301"/>
                      <a:pt x="402" y="301"/>
                    </a:cubicBezTo>
                    <a:cubicBezTo>
                      <a:pt x="401" y="310"/>
                      <a:pt x="401" y="310"/>
                      <a:pt x="401" y="310"/>
                    </a:cubicBezTo>
                    <a:cubicBezTo>
                      <a:pt x="391" y="312"/>
                      <a:pt x="391" y="312"/>
                      <a:pt x="391" y="312"/>
                    </a:cubicBezTo>
                    <a:cubicBezTo>
                      <a:pt x="392" y="316"/>
                      <a:pt x="392" y="316"/>
                      <a:pt x="392" y="316"/>
                    </a:cubicBezTo>
                    <a:cubicBezTo>
                      <a:pt x="386" y="318"/>
                      <a:pt x="386" y="318"/>
                      <a:pt x="386" y="318"/>
                    </a:cubicBezTo>
                    <a:cubicBezTo>
                      <a:pt x="381" y="316"/>
                      <a:pt x="381" y="316"/>
                      <a:pt x="381" y="316"/>
                    </a:cubicBezTo>
                    <a:cubicBezTo>
                      <a:pt x="382" y="309"/>
                      <a:pt x="382" y="309"/>
                      <a:pt x="382" y="309"/>
                    </a:cubicBezTo>
                    <a:cubicBezTo>
                      <a:pt x="375" y="307"/>
                      <a:pt x="375" y="307"/>
                      <a:pt x="375" y="307"/>
                    </a:cubicBezTo>
                    <a:cubicBezTo>
                      <a:pt x="368" y="311"/>
                      <a:pt x="368" y="311"/>
                      <a:pt x="368" y="311"/>
                    </a:cubicBezTo>
                    <a:cubicBezTo>
                      <a:pt x="361" y="311"/>
                      <a:pt x="361" y="311"/>
                      <a:pt x="361" y="311"/>
                    </a:cubicBezTo>
                    <a:cubicBezTo>
                      <a:pt x="355" y="316"/>
                      <a:pt x="355" y="316"/>
                      <a:pt x="355" y="316"/>
                    </a:cubicBezTo>
                    <a:cubicBezTo>
                      <a:pt x="345" y="316"/>
                      <a:pt x="345" y="316"/>
                      <a:pt x="345" y="316"/>
                    </a:cubicBezTo>
                    <a:cubicBezTo>
                      <a:pt x="344" y="314"/>
                      <a:pt x="344" y="314"/>
                      <a:pt x="344" y="314"/>
                    </a:cubicBezTo>
                    <a:cubicBezTo>
                      <a:pt x="337" y="314"/>
                      <a:pt x="337" y="314"/>
                      <a:pt x="337" y="314"/>
                    </a:cubicBezTo>
                    <a:cubicBezTo>
                      <a:pt x="331" y="318"/>
                      <a:pt x="331" y="318"/>
                      <a:pt x="331" y="318"/>
                    </a:cubicBezTo>
                    <a:cubicBezTo>
                      <a:pt x="332" y="322"/>
                      <a:pt x="332" y="322"/>
                      <a:pt x="332" y="322"/>
                    </a:cubicBezTo>
                    <a:cubicBezTo>
                      <a:pt x="325" y="322"/>
                      <a:pt x="325" y="322"/>
                      <a:pt x="325" y="322"/>
                    </a:cubicBezTo>
                    <a:cubicBezTo>
                      <a:pt x="323" y="320"/>
                      <a:pt x="323" y="320"/>
                      <a:pt x="323" y="320"/>
                    </a:cubicBezTo>
                    <a:cubicBezTo>
                      <a:pt x="316" y="323"/>
                      <a:pt x="316" y="323"/>
                      <a:pt x="316" y="323"/>
                    </a:cubicBezTo>
                    <a:cubicBezTo>
                      <a:pt x="312" y="320"/>
                      <a:pt x="312" y="320"/>
                      <a:pt x="312" y="320"/>
                    </a:cubicBezTo>
                    <a:cubicBezTo>
                      <a:pt x="319" y="316"/>
                      <a:pt x="319" y="316"/>
                      <a:pt x="319" y="316"/>
                    </a:cubicBezTo>
                    <a:cubicBezTo>
                      <a:pt x="317" y="311"/>
                      <a:pt x="317" y="311"/>
                      <a:pt x="317" y="311"/>
                    </a:cubicBezTo>
                    <a:cubicBezTo>
                      <a:pt x="321" y="308"/>
                      <a:pt x="321" y="308"/>
                      <a:pt x="321" y="308"/>
                    </a:cubicBezTo>
                    <a:cubicBezTo>
                      <a:pt x="312" y="308"/>
                      <a:pt x="312" y="308"/>
                      <a:pt x="312" y="308"/>
                    </a:cubicBezTo>
                    <a:cubicBezTo>
                      <a:pt x="305" y="312"/>
                      <a:pt x="305" y="312"/>
                      <a:pt x="305" y="312"/>
                    </a:cubicBezTo>
                    <a:cubicBezTo>
                      <a:pt x="300" y="314"/>
                      <a:pt x="300" y="314"/>
                      <a:pt x="300" y="314"/>
                    </a:cubicBezTo>
                    <a:cubicBezTo>
                      <a:pt x="301" y="317"/>
                      <a:pt x="301" y="317"/>
                      <a:pt x="301" y="317"/>
                    </a:cubicBezTo>
                    <a:cubicBezTo>
                      <a:pt x="296" y="319"/>
                      <a:pt x="296" y="319"/>
                      <a:pt x="296" y="319"/>
                    </a:cubicBezTo>
                    <a:cubicBezTo>
                      <a:pt x="295" y="316"/>
                      <a:pt x="295" y="316"/>
                      <a:pt x="295" y="316"/>
                    </a:cubicBezTo>
                    <a:cubicBezTo>
                      <a:pt x="291" y="315"/>
                      <a:pt x="291" y="315"/>
                      <a:pt x="291" y="315"/>
                    </a:cubicBezTo>
                    <a:cubicBezTo>
                      <a:pt x="279" y="318"/>
                      <a:pt x="279" y="318"/>
                      <a:pt x="279" y="318"/>
                    </a:cubicBezTo>
                    <a:cubicBezTo>
                      <a:pt x="272" y="324"/>
                      <a:pt x="272" y="324"/>
                      <a:pt x="272" y="324"/>
                    </a:cubicBezTo>
                    <a:cubicBezTo>
                      <a:pt x="264" y="329"/>
                      <a:pt x="264" y="329"/>
                      <a:pt x="264" y="329"/>
                    </a:cubicBezTo>
                    <a:cubicBezTo>
                      <a:pt x="255" y="329"/>
                      <a:pt x="255" y="329"/>
                      <a:pt x="255" y="329"/>
                    </a:cubicBezTo>
                    <a:cubicBezTo>
                      <a:pt x="255" y="333"/>
                      <a:pt x="255" y="333"/>
                      <a:pt x="255" y="333"/>
                    </a:cubicBezTo>
                    <a:cubicBezTo>
                      <a:pt x="251" y="334"/>
                      <a:pt x="251" y="334"/>
                      <a:pt x="251" y="334"/>
                    </a:cubicBezTo>
                    <a:cubicBezTo>
                      <a:pt x="246" y="331"/>
                      <a:pt x="246" y="331"/>
                      <a:pt x="246" y="331"/>
                    </a:cubicBezTo>
                    <a:cubicBezTo>
                      <a:pt x="243" y="332"/>
                      <a:pt x="243" y="332"/>
                      <a:pt x="243" y="332"/>
                    </a:cubicBezTo>
                    <a:cubicBezTo>
                      <a:pt x="243" y="337"/>
                      <a:pt x="243" y="337"/>
                      <a:pt x="243" y="337"/>
                    </a:cubicBezTo>
                    <a:cubicBezTo>
                      <a:pt x="243" y="344"/>
                      <a:pt x="243" y="344"/>
                      <a:pt x="243" y="344"/>
                    </a:cubicBezTo>
                    <a:cubicBezTo>
                      <a:pt x="231" y="348"/>
                      <a:pt x="231" y="348"/>
                      <a:pt x="231" y="348"/>
                    </a:cubicBezTo>
                    <a:cubicBezTo>
                      <a:pt x="217" y="344"/>
                      <a:pt x="217" y="344"/>
                      <a:pt x="217" y="344"/>
                    </a:cubicBezTo>
                    <a:cubicBezTo>
                      <a:pt x="216" y="340"/>
                      <a:pt x="216" y="340"/>
                      <a:pt x="216" y="340"/>
                    </a:cubicBezTo>
                    <a:cubicBezTo>
                      <a:pt x="209" y="336"/>
                      <a:pt x="209" y="336"/>
                      <a:pt x="209" y="336"/>
                    </a:cubicBezTo>
                    <a:cubicBezTo>
                      <a:pt x="214" y="333"/>
                      <a:pt x="214" y="333"/>
                      <a:pt x="214" y="333"/>
                    </a:cubicBezTo>
                    <a:cubicBezTo>
                      <a:pt x="215" y="331"/>
                      <a:pt x="215" y="331"/>
                      <a:pt x="215" y="331"/>
                    </a:cubicBezTo>
                    <a:cubicBezTo>
                      <a:pt x="231" y="327"/>
                      <a:pt x="231" y="327"/>
                      <a:pt x="231" y="327"/>
                    </a:cubicBezTo>
                    <a:cubicBezTo>
                      <a:pt x="224" y="319"/>
                      <a:pt x="224" y="319"/>
                      <a:pt x="224" y="319"/>
                    </a:cubicBezTo>
                    <a:cubicBezTo>
                      <a:pt x="209" y="315"/>
                      <a:pt x="209" y="315"/>
                      <a:pt x="209" y="315"/>
                    </a:cubicBezTo>
                    <a:cubicBezTo>
                      <a:pt x="193" y="312"/>
                      <a:pt x="193" y="312"/>
                      <a:pt x="193" y="312"/>
                    </a:cubicBezTo>
                    <a:cubicBezTo>
                      <a:pt x="188" y="313"/>
                      <a:pt x="188" y="313"/>
                      <a:pt x="188" y="313"/>
                    </a:cubicBezTo>
                    <a:cubicBezTo>
                      <a:pt x="187" y="316"/>
                      <a:pt x="187" y="316"/>
                      <a:pt x="187" y="316"/>
                    </a:cubicBezTo>
                    <a:cubicBezTo>
                      <a:pt x="195" y="320"/>
                      <a:pt x="195" y="320"/>
                      <a:pt x="195" y="320"/>
                    </a:cubicBezTo>
                    <a:cubicBezTo>
                      <a:pt x="200" y="323"/>
                      <a:pt x="200" y="323"/>
                      <a:pt x="200" y="323"/>
                    </a:cubicBezTo>
                    <a:cubicBezTo>
                      <a:pt x="200" y="333"/>
                      <a:pt x="200" y="333"/>
                      <a:pt x="200" y="333"/>
                    </a:cubicBezTo>
                    <a:cubicBezTo>
                      <a:pt x="195" y="336"/>
                      <a:pt x="195" y="336"/>
                      <a:pt x="195" y="336"/>
                    </a:cubicBezTo>
                    <a:cubicBezTo>
                      <a:pt x="195" y="340"/>
                      <a:pt x="195" y="340"/>
                      <a:pt x="195" y="340"/>
                    </a:cubicBezTo>
                    <a:cubicBezTo>
                      <a:pt x="204" y="345"/>
                      <a:pt x="204" y="345"/>
                      <a:pt x="204" y="345"/>
                    </a:cubicBezTo>
                    <a:cubicBezTo>
                      <a:pt x="198" y="364"/>
                      <a:pt x="198" y="364"/>
                      <a:pt x="198" y="364"/>
                    </a:cubicBezTo>
                    <a:cubicBezTo>
                      <a:pt x="183" y="354"/>
                      <a:pt x="183" y="354"/>
                      <a:pt x="183" y="354"/>
                    </a:cubicBezTo>
                    <a:cubicBezTo>
                      <a:pt x="171" y="353"/>
                      <a:pt x="171" y="353"/>
                      <a:pt x="171" y="353"/>
                    </a:cubicBezTo>
                    <a:cubicBezTo>
                      <a:pt x="170" y="362"/>
                      <a:pt x="170" y="362"/>
                      <a:pt x="170" y="362"/>
                    </a:cubicBezTo>
                    <a:cubicBezTo>
                      <a:pt x="160" y="368"/>
                      <a:pt x="160" y="368"/>
                      <a:pt x="160" y="368"/>
                    </a:cubicBezTo>
                    <a:cubicBezTo>
                      <a:pt x="144" y="381"/>
                      <a:pt x="144" y="381"/>
                      <a:pt x="144" y="381"/>
                    </a:cubicBezTo>
                    <a:cubicBezTo>
                      <a:pt x="154" y="400"/>
                      <a:pt x="154" y="400"/>
                      <a:pt x="154" y="400"/>
                    </a:cubicBezTo>
                    <a:cubicBezTo>
                      <a:pt x="150" y="407"/>
                      <a:pt x="150" y="407"/>
                      <a:pt x="150" y="407"/>
                    </a:cubicBezTo>
                    <a:cubicBezTo>
                      <a:pt x="138" y="408"/>
                      <a:pt x="138" y="408"/>
                      <a:pt x="138" y="408"/>
                    </a:cubicBezTo>
                    <a:cubicBezTo>
                      <a:pt x="120" y="400"/>
                      <a:pt x="120" y="400"/>
                      <a:pt x="120" y="400"/>
                    </a:cubicBezTo>
                    <a:cubicBezTo>
                      <a:pt x="116" y="393"/>
                      <a:pt x="116" y="393"/>
                      <a:pt x="116" y="393"/>
                    </a:cubicBezTo>
                    <a:cubicBezTo>
                      <a:pt x="110" y="393"/>
                      <a:pt x="110" y="393"/>
                      <a:pt x="110" y="393"/>
                    </a:cubicBezTo>
                    <a:cubicBezTo>
                      <a:pt x="107" y="403"/>
                      <a:pt x="107" y="403"/>
                      <a:pt x="107" y="403"/>
                    </a:cubicBezTo>
                    <a:cubicBezTo>
                      <a:pt x="115" y="415"/>
                      <a:pt x="115" y="415"/>
                      <a:pt x="115" y="415"/>
                    </a:cubicBezTo>
                    <a:cubicBezTo>
                      <a:pt x="120" y="417"/>
                      <a:pt x="120" y="417"/>
                      <a:pt x="120" y="417"/>
                    </a:cubicBezTo>
                    <a:cubicBezTo>
                      <a:pt x="125" y="421"/>
                      <a:pt x="125" y="421"/>
                      <a:pt x="125" y="421"/>
                    </a:cubicBezTo>
                    <a:cubicBezTo>
                      <a:pt x="123" y="426"/>
                      <a:pt x="123" y="426"/>
                      <a:pt x="123" y="426"/>
                    </a:cubicBezTo>
                    <a:cubicBezTo>
                      <a:pt x="107" y="428"/>
                      <a:pt x="107" y="428"/>
                      <a:pt x="107" y="428"/>
                    </a:cubicBezTo>
                    <a:cubicBezTo>
                      <a:pt x="96" y="416"/>
                      <a:pt x="96" y="416"/>
                      <a:pt x="96" y="416"/>
                    </a:cubicBezTo>
                    <a:cubicBezTo>
                      <a:pt x="87" y="418"/>
                      <a:pt x="87" y="418"/>
                      <a:pt x="87" y="418"/>
                    </a:cubicBezTo>
                    <a:cubicBezTo>
                      <a:pt x="86" y="412"/>
                      <a:pt x="86" y="412"/>
                      <a:pt x="86" y="412"/>
                    </a:cubicBezTo>
                    <a:cubicBezTo>
                      <a:pt x="88" y="397"/>
                      <a:pt x="88" y="397"/>
                      <a:pt x="88" y="397"/>
                    </a:cubicBezTo>
                    <a:cubicBezTo>
                      <a:pt x="81" y="389"/>
                      <a:pt x="81" y="389"/>
                      <a:pt x="81" y="389"/>
                    </a:cubicBezTo>
                    <a:cubicBezTo>
                      <a:pt x="88" y="380"/>
                      <a:pt x="88" y="380"/>
                      <a:pt x="88" y="380"/>
                    </a:cubicBezTo>
                    <a:cubicBezTo>
                      <a:pt x="86" y="371"/>
                      <a:pt x="86" y="371"/>
                      <a:pt x="86" y="371"/>
                    </a:cubicBezTo>
                    <a:cubicBezTo>
                      <a:pt x="72" y="356"/>
                      <a:pt x="72" y="356"/>
                      <a:pt x="72" y="356"/>
                    </a:cubicBezTo>
                    <a:cubicBezTo>
                      <a:pt x="57" y="347"/>
                      <a:pt x="57" y="347"/>
                      <a:pt x="57" y="347"/>
                    </a:cubicBezTo>
                    <a:cubicBezTo>
                      <a:pt x="57" y="341"/>
                      <a:pt x="57" y="341"/>
                      <a:pt x="57" y="341"/>
                    </a:cubicBezTo>
                    <a:cubicBezTo>
                      <a:pt x="72" y="350"/>
                      <a:pt x="72" y="350"/>
                      <a:pt x="72" y="350"/>
                    </a:cubicBezTo>
                    <a:cubicBezTo>
                      <a:pt x="80" y="349"/>
                      <a:pt x="80" y="349"/>
                      <a:pt x="80" y="349"/>
                    </a:cubicBezTo>
                    <a:cubicBezTo>
                      <a:pt x="91" y="354"/>
                      <a:pt x="91" y="354"/>
                      <a:pt x="91" y="354"/>
                    </a:cubicBezTo>
                    <a:cubicBezTo>
                      <a:pt x="107" y="360"/>
                      <a:pt x="107" y="360"/>
                      <a:pt x="107" y="360"/>
                    </a:cubicBezTo>
                    <a:cubicBezTo>
                      <a:pt x="124" y="366"/>
                      <a:pt x="124" y="366"/>
                      <a:pt x="124" y="366"/>
                    </a:cubicBezTo>
                    <a:cubicBezTo>
                      <a:pt x="138" y="367"/>
                      <a:pt x="138" y="367"/>
                      <a:pt x="138" y="367"/>
                    </a:cubicBezTo>
                    <a:cubicBezTo>
                      <a:pt x="163" y="349"/>
                      <a:pt x="163" y="349"/>
                      <a:pt x="163" y="349"/>
                    </a:cubicBezTo>
                    <a:cubicBezTo>
                      <a:pt x="163" y="333"/>
                      <a:pt x="163" y="333"/>
                      <a:pt x="163" y="333"/>
                    </a:cubicBezTo>
                    <a:cubicBezTo>
                      <a:pt x="158" y="330"/>
                      <a:pt x="158" y="330"/>
                      <a:pt x="158" y="330"/>
                    </a:cubicBezTo>
                    <a:cubicBezTo>
                      <a:pt x="151" y="325"/>
                      <a:pt x="151" y="325"/>
                      <a:pt x="151" y="325"/>
                    </a:cubicBezTo>
                    <a:cubicBezTo>
                      <a:pt x="146" y="325"/>
                      <a:pt x="146" y="325"/>
                      <a:pt x="146" y="325"/>
                    </a:cubicBezTo>
                    <a:cubicBezTo>
                      <a:pt x="142" y="322"/>
                      <a:pt x="142" y="322"/>
                      <a:pt x="142" y="322"/>
                    </a:cubicBezTo>
                    <a:cubicBezTo>
                      <a:pt x="135" y="319"/>
                      <a:pt x="135" y="319"/>
                      <a:pt x="135" y="319"/>
                    </a:cubicBezTo>
                    <a:cubicBezTo>
                      <a:pt x="120" y="314"/>
                      <a:pt x="120" y="314"/>
                      <a:pt x="120" y="314"/>
                    </a:cubicBezTo>
                    <a:cubicBezTo>
                      <a:pt x="103" y="304"/>
                      <a:pt x="103" y="304"/>
                      <a:pt x="103" y="304"/>
                    </a:cubicBezTo>
                    <a:cubicBezTo>
                      <a:pt x="85" y="300"/>
                      <a:pt x="85" y="300"/>
                      <a:pt x="85" y="300"/>
                    </a:cubicBezTo>
                    <a:cubicBezTo>
                      <a:pt x="73" y="302"/>
                      <a:pt x="73" y="302"/>
                      <a:pt x="73" y="302"/>
                    </a:cubicBezTo>
                    <a:cubicBezTo>
                      <a:pt x="68" y="299"/>
                      <a:pt x="68" y="299"/>
                      <a:pt x="68" y="299"/>
                    </a:cubicBezTo>
                    <a:cubicBezTo>
                      <a:pt x="60" y="298"/>
                      <a:pt x="60" y="298"/>
                      <a:pt x="60" y="298"/>
                    </a:cubicBezTo>
                    <a:cubicBezTo>
                      <a:pt x="57" y="294"/>
                      <a:pt x="57" y="294"/>
                      <a:pt x="57" y="294"/>
                    </a:cubicBezTo>
                    <a:cubicBezTo>
                      <a:pt x="65" y="293"/>
                      <a:pt x="65" y="293"/>
                      <a:pt x="65" y="293"/>
                    </a:cubicBezTo>
                    <a:cubicBezTo>
                      <a:pt x="65" y="290"/>
                      <a:pt x="65" y="290"/>
                      <a:pt x="65" y="290"/>
                    </a:cubicBezTo>
                    <a:cubicBezTo>
                      <a:pt x="56" y="287"/>
                      <a:pt x="56" y="287"/>
                      <a:pt x="56" y="287"/>
                    </a:cubicBezTo>
                    <a:cubicBezTo>
                      <a:pt x="49" y="288"/>
                      <a:pt x="49" y="288"/>
                      <a:pt x="49" y="288"/>
                    </a:cubicBezTo>
                    <a:cubicBezTo>
                      <a:pt x="49" y="291"/>
                      <a:pt x="49" y="291"/>
                      <a:pt x="49" y="291"/>
                    </a:cubicBezTo>
                    <a:cubicBezTo>
                      <a:pt x="43" y="291"/>
                      <a:pt x="43" y="291"/>
                      <a:pt x="43" y="291"/>
                    </a:cubicBezTo>
                    <a:cubicBezTo>
                      <a:pt x="26" y="297"/>
                      <a:pt x="26" y="297"/>
                      <a:pt x="26" y="297"/>
                    </a:cubicBezTo>
                    <a:cubicBezTo>
                      <a:pt x="26" y="300"/>
                      <a:pt x="26" y="300"/>
                      <a:pt x="26" y="300"/>
                    </a:cubicBezTo>
                    <a:cubicBezTo>
                      <a:pt x="20" y="303"/>
                      <a:pt x="20" y="303"/>
                      <a:pt x="20" y="303"/>
                    </a:cubicBezTo>
                    <a:cubicBezTo>
                      <a:pt x="12" y="312"/>
                      <a:pt x="12" y="312"/>
                      <a:pt x="12" y="312"/>
                    </a:cubicBezTo>
                    <a:cubicBezTo>
                      <a:pt x="12" y="319"/>
                      <a:pt x="12" y="319"/>
                      <a:pt x="12" y="319"/>
                    </a:cubicBezTo>
                    <a:cubicBezTo>
                      <a:pt x="22" y="324"/>
                      <a:pt x="22" y="324"/>
                      <a:pt x="22" y="324"/>
                    </a:cubicBezTo>
                    <a:cubicBezTo>
                      <a:pt x="27" y="335"/>
                      <a:pt x="27" y="335"/>
                      <a:pt x="27" y="335"/>
                    </a:cubicBezTo>
                    <a:cubicBezTo>
                      <a:pt x="19" y="345"/>
                      <a:pt x="19" y="345"/>
                      <a:pt x="19" y="345"/>
                    </a:cubicBezTo>
                    <a:cubicBezTo>
                      <a:pt x="31" y="362"/>
                      <a:pt x="31" y="362"/>
                      <a:pt x="31" y="362"/>
                    </a:cubicBezTo>
                    <a:cubicBezTo>
                      <a:pt x="29" y="377"/>
                      <a:pt x="29" y="377"/>
                      <a:pt x="29" y="377"/>
                    </a:cubicBezTo>
                    <a:cubicBezTo>
                      <a:pt x="32" y="387"/>
                      <a:pt x="32" y="387"/>
                      <a:pt x="32" y="387"/>
                    </a:cubicBezTo>
                    <a:cubicBezTo>
                      <a:pt x="28" y="398"/>
                      <a:pt x="28" y="398"/>
                      <a:pt x="28" y="398"/>
                    </a:cubicBezTo>
                    <a:cubicBezTo>
                      <a:pt x="34" y="402"/>
                      <a:pt x="34" y="402"/>
                      <a:pt x="34" y="402"/>
                    </a:cubicBezTo>
                    <a:cubicBezTo>
                      <a:pt x="31" y="408"/>
                      <a:pt x="31" y="408"/>
                      <a:pt x="31" y="408"/>
                    </a:cubicBezTo>
                    <a:cubicBezTo>
                      <a:pt x="36" y="418"/>
                      <a:pt x="36" y="418"/>
                      <a:pt x="36" y="418"/>
                    </a:cubicBezTo>
                    <a:cubicBezTo>
                      <a:pt x="36" y="425"/>
                      <a:pt x="36" y="425"/>
                      <a:pt x="36" y="425"/>
                    </a:cubicBezTo>
                    <a:cubicBezTo>
                      <a:pt x="32" y="433"/>
                      <a:pt x="32" y="433"/>
                      <a:pt x="32" y="433"/>
                    </a:cubicBezTo>
                    <a:cubicBezTo>
                      <a:pt x="33" y="440"/>
                      <a:pt x="33" y="440"/>
                      <a:pt x="33" y="440"/>
                    </a:cubicBezTo>
                    <a:cubicBezTo>
                      <a:pt x="42" y="443"/>
                      <a:pt x="42" y="443"/>
                      <a:pt x="42" y="443"/>
                    </a:cubicBezTo>
                    <a:cubicBezTo>
                      <a:pt x="51" y="455"/>
                      <a:pt x="51" y="455"/>
                      <a:pt x="51" y="455"/>
                    </a:cubicBezTo>
                    <a:cubicBezTo>
                      <a:pt x="30" y="481"/>
                      <a:pt x="30" y="481"/>
                      <a:pt x="30" y="481"/>
                    </a:cubicBezTo>
                    <a:cubicBezTo>
                      <a:pt x="17" y="499"/>
                      <a:pt x="17" y="499"/>
                      <a:pt x="17" y="499"/>
                    </a:cubicBezTo>
                    <a:cubicBezTo>
                      <a:pt x="14" y="512"/>
                      <a:pt x="14" y="512"/>
                      <a:pt x="14" y="512"/>
                    </a:cubicBezTo>
                    <a:cubicBezTo>
                      <a:pt x="13" y="520"/>
                      <a:pt x="13" y="520"/>
                      <a:pt x="13" y="520"/>
                    </a:cubicBezTo>
                    <a:cubicBezTo>
                      <a:pt x="19" y="523"/>
                      <a:pt x="19" y="523"/>
                      <a:pt x="19" y="523"/>
                    </a:cubicBezTo>
                    <a:cubicBezTo>
                      <a:pt x="27" y="523"/>
                      <a:pt x="27" y="523"/>
                      <a:pt x="27" y="523"/>
                    </a:cubicBezTo>
                    <a:cubicBezTo>
                      <a:pt x="33" y="524"/>
                      <a:pt x="33" y="524"/>
                      <a:pt x="33" y="524"/>
                    </a:cubicBezTo>
                    <a:cubicBezTo>
                      <a:pt x="31" y="532"/>
                      <a:pt x="31" y="532"/>
                      <a:pt x="31" y="532"/>
                    </a:cubicBezTo>
                    <a:cubicBezTo>
                      <a:pt x="18" y="531"/>
                      <a:pt x="18" y="531"/>
                      <a:pt x="18" y="531"/>
                    </a:cubicBezTo>
                    <a:cubicBezTo>
                      <a:pt x="16" y="533"/>
                      <a:pt x="16" y="533"/>
                      <a:pt x="16" y="533"/>
                    </a:cubicBezTo>
                    <a:cubicBezTo>
                      <a:pt x="9" y="533"/>
                      <a:pt x="9" y="533"/>
                      <a:pt x="9" y="533"/>
                    </a:cubicBezTo>
                    <a:cubicBezTo>
                      <a:pt x="9" y="537"/>
                      <a:pt x="9" y="537"/>
                      <a:pt x="9" y="537"/>
                    </a:cubicBezTo>
                    <a:cubicBezTo>
                      <a:pt x="3" y="543"/>
                      <a:pt x="3" y="543"/>
                      <a:pt x="3" y="543"/>
                    </a:cubicBezTo>
                    <a:cubicBezTo>
                      <a:pt x="0" y="562"/>
                      <a:pt x="0" y="562"/>
                      <a:pt x="0" y="562"/>
                    </a:cubicBezTo>
                    <a:cubicBezTo>
                      <a:pt x="4" y="572"/>
                      <a:pt x="4" y="572"/>
                      <a:pt x="4" y="572"/>
                    </a:cubicBezTo>
                    <a:cubicBezTo>
                      <a:pt x="4" y="582"/>
                      <a:pt x="4" y="582"/>
                      <a:pt x="4" y="582"/>
                    </a:cubicBezTo>
                    <a:cubicBezTo>
                      <a:pt x="3" y="595"/>
                      <a:pt x="3" y="595"/>
                      <a:pt x="3" y="595"/>
                    </a:cubicBezTo>
                    <a:cubicBezTo>
                      <a:pt x="8" y="602"/>
                      <a:pt x="8" y="602"/>
                      <a:pt x="8" y="602"/>
                    </a:cubicBezTo>
                    <a:cubicBezTo>
                      <a:pt x="7" y="617"/>
                      <a:pt x="7" y="617"/>
                      <a:pt x="7" y="617"/>
                    </a:cubicBezTo>
                    <a:cubicBezTo>
                      <a:pt x="15" y="618"/>
                      <a:pt x="15" y="618"/>
                      <a:pt x="15" y="618"/>
                    </a:cubicBezTo>
                    <a:cubicBezTo>
                      <a:pt x="22" y="624"/>
                      <a:pt x="22" y="624"/>
                      <a:pt x="22" y="624"/>
                    </a:cubicBezTo>
                    <a:cubicBezTo>
                      <a:pt x="28" y="622"/>
                      <a:pt x="28" y="622"/>
                      <a:pt x="28" y="622"/>
                    </a:cubicBezTo>
                    <a:cubicBezTo>
                      <a:pt x="37" y="623"/>
                      <a:pt x="37" y="623"/>
                      <a:pt x="37" y="623"/>
                    </a:cubicBezTo>
                    <a:cubicBezTo>
                      <a:pt x="41" y="630"/>
                      <a:pt x="41" y="630"/>
                      <a:pt x="41" y="630"/>
                    </a:cubicBezTo>
                    <a:cubicBezTo>
                      <a:pt x="43" y="649"/>
                      <a:pt x="43" y="649"/>
                      <a:pt x="43" y="649"/>
                    </a:cubicBezTo>
                    <a:cubicBezTo>
                      <a:pt x="49" y="660"/>
                      <a:pt x="49" y="660"/>
                      <a:pt x="49" y="660"/>
                    </a:cubicBezTo>
                    <a:cubicBezTo>
                      <a:pt x="62" y="672"/>
                      <a:pt x="62" y="672"/>
                      <a:pt x="62" y="672"/>
                    </a:cubicBezTo>
                    <a:cubicBezTo>
                      <a:pt x="59" y="681"/>
                      <a:pt x="59" y="681"/>
                      <a:pt x="59" y="681"/>
                    </a:cubicBezTo>
                    <a:cubicBezTo>
                      <a:pt x="54" y="681"/>
                      <a:pt x="54" y="681"/>
                      <a:pt x="54" y="681"/>
                    </a:cubicBezTo>
                    <a:cubicBezTo>
                      <a:pt x="49" y="677"/>
                      <a:pt x="49" y="677"/>
                      <a:pt x="49" y="677"/>
                    </a:cubicBezTo>
                    <a:cubicBezTo>
                      <a:pt x="43" y="677"/>
                      <a:pt x="43" y="677"/>
                      <a:pt x="43" y="677"/>
                    </a:cubicBezTo>
                    <a:cubicBezTo>
                      <a:pt x="44" y="685"/>
                      <a:pt x="44" y="685"/>
                      <a:pt x="44" y="685"/>
                    </a:cubicBezTo>
                    <a:cubicBezTo>
                      <a:pt x="50" y="690"/>
                      <a:pt x="50" y="690"/>
                      <a:pt x="50" y="690"/>
                    </a:cubicBezTo>
                    <a:cubicBezTo>
                      <a:pt x="52" y="699"/>
                      <a:pt x="52" y="699"/>
                      <a:pt x="52" y="699"/>
                    </a:cubicBezTo>
                    <a:cubicBezTo>
                      <a:pt x="61" y="695"/>
                      <a:pt x="61" y="695"/>
                      <a:pt x="61" y="695"/>
                    </a:cubicBezTo>
                    <a:cubicBezTo>
                      <a:pt x="77" y="696"/>
                      <a:pt x="77" y="696"/>
                      <a:pt x="77" y="696"/>
                    </a:cubicBezTo>
                    <a:cubicBezTo>
                      <a:pt x="82" y="716"/>
                      <a:pt x="82" y="716"/>
                      <a:pt x="82" y="716"/>
                    </a:cubicBezTo>
                    <a:cubicBezTo>
                      <a:pt x="91" y="718"/>
                      <a:pt x="91" y="718"/>
                      <a:pt x="91" y="718"/>
                    </a:cubicBezTo>
                    <a:cubicBezTo>
                      <a:pt x="92" y="725"/>
                      <a:pt x="92" y="725"/>
                      <a:pt x="92" y="725"/>
                    </a:cubicBezTo>
                    <a:cubicBezTo>
                      <a:pt x="97" y="731"/>
                      <a:pt x="97" y="731"/>
                      <a:pt x="97" y="731"/>
                    </a:cubicBezTo>
                    <a:cubicBezTo>
                      <a:pt x="117" y="730"/>
                      <a:pt x="117" y="730"/>
                      <a:pt x="117" y="730"/>
                    </a:cubicBezTo>
                    <a:cubicBezTo>
                      <a:pt x="126" y="738"/>
                      <a:pt x="126" y="738"/>
                      <a:pt x="126" y="738"/>
                    </a:cubicBezTo>
                    <a:cubicBezTo>
                      <a:pt x="134" y="738"/>
                      <a:pt x="134" y="738"/>
                      <a:pt x="134" y="738"/>
                    </a:cubicBezTo>
                    <a:cubicBezTo>
                      <a:pt x="141" y="744"/>
                      <a:pt x="141" y="744"/>
                      <a:pt x="141" y="744"/>
                    </a:cubicBezTo>
                    <a:cubicBezTo>
                      <a:pt x="151" y="753"/>
                      <a:pt x="151" y="753"/>
                      <a:pt x="151" y="753"/>
                    </a:cubicBezTo>
                    <a:cubicBezTo>
                      <a:pt x="144" y="762"/>
                      <a:pt x="144" y="762"/>
                      <a:pt x="144" y="762"/>
                    </a:cubicBezTo>
                    <a:cubicBezTo>
                      <a:pt x="143" y="776"/>
                      <a:pt x="143" y="776"/>
                      <a:pt x="143" y="776"/>
                    </a:cubicBezTo>
                    <a:cubicBezTo>
                      <a:pt x="137" y="776"/>
                      <a:pt x="137" y="776"/>
                      <a:pt x="137" y="776"/>
                    </a:cubicBezTo>
                    <a:cubicBezTo>
                      <a:pt x="129" y="784"/>
                      <a:pt x="129" y="784"/>
                      <a:pt x="129" y="784"/>
                    </a:cubicBezTo>
                    <a:cubicBezTo>
                      <a:pt x="121" y="797"/>
                      <a:pt x="121" y="797"/>
                      <a:pt x="121" y="797"/>
                    </a:cubicBezTo>
                    <a:cubicBezTo>
                      <a:pt x="133" y="793"/>
                      <a:pt x="133" y="793"/>
                      <a:pt x="133" y="793"/>
                    </a:cubicBezTo>
                    <a:cubicBezTo>
                      <a:pt x="135" y="796"/>
                      <a:pt x="135" y="796"/>
                      <a:pt x="135" y="796"/>
                    </a:cubicBezTo>
                    <a:cubicBezTo>
                      <a:pt x="124" y="801"/>
                      <a:pt x="124" y="801"/>
                      <a:pt x="124" y="801"/>
                    </a:cubicBezTo>
                    <a:cubicBezTo>
                      <a:pt x="128" y="809"/>
                      <a:pt x="128" y="809"/>
                      <a:pt x="128" y="809"/>
                    </a:cubicBezTo>
                    <a:cubicBezTo>
                      <a:pt x="127" y="812"/>
                      <a:pt x="127" y="812"/>
                      <a:pt x="127" y="812"/>
                    </a:cubicBezTo>
                    <a:cubicBezTo>
                      <a:pt x="120" y="819"/>
                      <a:pt x="120" y="819"/>
                      <a:pt x="120" y="819"/>
                    </a:cubicBezTo>
                    <a:cubicBezTo>
                      <a:pt x="120" y="822"/>
                      <a:pt x="120" y="822"/>
                      <a:pt x="120" y="822"/>
                    </a:cubicBezTo>
                    <a:cubicBezTo>
                      <a:pt x="112" y="822"/>
                      <a:pt x="112" y="822"/>
                      <a:pt x="112" y="822"/>
                    </a:cubicBezTo>
                    <a:cubicBezTo>
                      <a:pt x="113" y="826"/>
                      <a:pt x="113" y="826"/>
                      <a:pt x="113" y="826"/>
                    </a:cubicBezTo>
                    <a:cubicBezTo>
                      <a:pt x="116" y="830"/>
                      <a:pt x="116" y="830"/>
                      <a:pt x="116" y="830"/>
                    </a:cubicBezTo>
                    <a:cubicBezTo>
                      <a:pt x="120" y="832"/>
                      <a:pt x="120" y="832"/>
                      <a:pt x="120" y="832"/>
                    </a:cubicBezTo>
                    <a:cubicBezTo>
                      <a:pt x="124" y="837"/>
                      <a:pt x="124" y="837"/>
                      <a:pt x="124" y="837"/>
                    </a:cubicBezTo>
                    <a:cubicBezTo>
                      <a:pt x="130" y="837"/>
                      <a:pt x="130" y="837"/>
                      <a:pt x="130" y="837"/>
                    </a:cubicBezTo>
                    <a:cubicBezTo>
                      <a:pt x="141" y="850"/>
                      <a:pt x="141" y="850"/>
                      <a:pt x="141" y="850"/>
                    </a:cubicBezTo>
                    <a:cubicBezTo>
                      <a:pt x="147" y="854"/>
                      <a:pt x="147" y="854"/>
                      <a:pt x="147" y="854"/>
                    </a:cubicBezTo>
                    <a:cubicBezTo>
                      <a:pt x="163" y="858"/>
                      <a:pt x="163" y="858"/>
                      <a:pt x="163" y="858"/>
                    </a:cubicBezTo>
                    <a:cubicBezTo>
                      <a:pt x="181" y="861"/>
                      <a:pt x="181" y="861"/>
                      <a:pt x="181" y="861"/>
                    </a:cubicBezTo>
                    <a:cubicBezTo>
                      <a:pt x="187" y="859"/>
                      <a:pt x="187" y="859"/>
                      <a:pt x="187" y="859"/>
                    </a:cubicBezTo>
                    <a:cubicBezTo>
                      <a:pt x="204" y="867"/>
                      <a:pt x="204" y="867"/>
                      <a:pt x="204" y="867"/>
                    </a:cubicBezTo>
                    <a:cubicBezTo>
                      <a:pt x="220" y="876"/>
                      <a:pt x="220" y="876"/>
                      <a:pt x="220" y="876"/>
                    </a:cubicBezTo>
                    <a:cubicBezTo>
                      <a:pt x="224" y="876"/>
                      <a:pt x="224" y="876"/>
                      <a:pt x="224" y="876"/>
                    </a:cubicBezTo>
                    <a:cubicBezTo>
                      <a:pt x="230" y="883"/>
                      <a:pt x="230" y="883"/>
                      <a:pt x="230" y="883"/>
                    </a:cubicBezTo>
                    <a:cubicBezTo>
                      <a:pt x="245" y="891"/>
                      <a:pt x="245" y="891"/>
                      <a:pt x="245" y="891"/>
                    </a:cubicBezTo>
                    <a:cubicBezTo>
                      <a:pt x="253" y="888"/>
                      <a:pt x="253" y="888"/>
                      <a:pt x="253" y="888"/>
                    </a:cubicBezTo>
                    <a:cubicBezTo>
                      <a:pt x="253" y="879"/>
                      <a:pt x="253" y="879"/>
                      <a:pt x="253" y="879"/>
                    </a:cubicBezTo>
                    <a:cubicBezTo>
                      <a:pt x="251" y="877"/>
                      <a:pt x="250" y="875"/>
                      <a:pt x="249" y="873"/>
                    </a:cubicBezTo>
                    <a:cubicBezTo>
                      <a:pt x="241" y="866"/>
                      <a:pt x="242" y="857"/>
                      <a:pt x="241" y="848"/>
                    </a:cubicBezTo>
                    <a:cubicBezTo>
                      <a:pt x="237" y="843"/>
                      <a:pt x="232" y="838"/>
                      <a:pt x="232" y="831"/>
                    </a:cubicBezTo>
                    <a:cubicBezTo>
                      <a:pt x="236" y="829"/>
                      <a:pt x="236" y="829"/>
                      <a:pt x="236" y="829"/>
                    </a:cubicBezTo>
                    <a:cubicBezTo>
                      <a:pt x="237" y="824"/>
                      <a:pt x="240" y="820"/>
                      <a:pt x="242" y="816"/>
                    </a:cubicBezTo>
                    <a:cubicBezTo>
                      <a:pt x="249" y="816"/>
                      <a:pt x="254" y="810"/>
                      <a:pt x="259" y="806"/>
                    </a:cubicBezTo>
                    <a:cubicBezTo>
                      <a:pt x="261" y="806"/>
                      <a:pt x="261" y="805"/>
                      <a:pt x="262" y="805"/>
                    </a:cubicBezTo>
                    <a:cubicBezTo>
                      <a:pt x="256" y="801"/>
                      <a:pt x="256" y="801"/>
                      <a:pt x="256" y="801"/>
                    </a:cubicBezTo>
                    <a:cubicBezTo>
                      <a:pt x="259" y="789"/>
                      <a:pt x="259" y="789"/>
                      <a:pt x="259" y="789"/>
                    </a:cubicBezTo>
                    <a:cubicBezTo>
                      <a:pt x="251" y="780"/>
                      <a:pt x="251" y="780"/>
                      <a:pt x="251" y="780"/>
                    </a:cubicBezTo>
                    <a:cubicBezTo>
                      <a:pt x="235" y="776"/>
                      <a:pt x="235" y="776"/>
                      <a:pt x="235" y="776"/>
                    </a:cubicBezTo>
                    <a:cubicBezTo>
                      <a:pt x="238" y="727"/>
                      <a:pt x="238" y="727"/>
                      <a:pt x="238" y="727"/>
                    </a:cubicBezTo>
                    <a:cubicBezTo>
                      <a:pt x="245" y="726"/>
                      <a:pt x="245" y="726"/>
                      <a:pt x="245" y="726"/>
                    </a:cubicBezTo>
                    <a:cubicBezTo>
                      <a:pt x="249" y="732"/>
                      <a:pt x="249" y="732"/>
                      <a:pt x="249" y="732"/>
                    </a:cubicBezTo>
                    <a:cubicBezTo>
                      <a:pt x="257" y="731"/>
                      <a:pt x="257" y="731"/>
                      <a:pt x="257" y="731"/>
                    </a:cubicBezTo>
                    <a:cubicBezTo>
                      <a:pt x="257" y="718"/>
                      <a:pt x="257" y="718"/>
                      <a:pt x="257" y="718"/>
                    </a:cubicBezTo>
                    <a:cubicBezTo>
                      <a:pt x="283" y="701"/>
                      <a:pt x="283" y="701"/>
                      <a:pt x="283" y="701"/>
                    </a:cubicBezTo>
                    <a:cubicBezTo>
                      <a:pt x="289" y="708"/>
                      <a:pt x="289" y="708"/>
                      <a:pt x="289" y="708"/>
                    </a:cubicBezTo>
                    <a:cubicBezTo>
                      <a:pt x="301" y="708"/>
                      <a:pt x="301" y="708"/>
                      <a:pt x="301" y="708"/>
                    </a:cubicBezTo>
                    <a:cubicBezTo>
                      <a:pt x="306" y="712"/>
                      <a:pt x="306" y="712"/>
                      <a:pt x="306" y="712"/>
                    </a:cubicBezTo>
                    <a:cubicBezTo>
                      <a:pt x="317" y="711"/>
                      <a:pt x="317" y="711"/>
                      <a:pt x="317" y="711"/>
                    </a:cubicBezTo>
                    <a:cubicBezTo>
                      <a:pt x="324" y="721"/>
                      <a:pt x="324" y="721"/>
                      <a:pt x="324" y="721"/>
                    </a:cubicBezTo>
                    <a:cubicBezTo>
                      <a:pt x="331" y="720"/>
                      <a:pt x="331" y="720"/>
                      <a:pt x="331" y="720"/>
                    </a:cubicBezTo>
                    <a:cubicBezTo>
                      <a:pt x="336" y="725"/>
                      <a:pt x="336" y="725"/>
                      <a:pt x="336" y="725"/>
                    </a:cubicBezTo>
                    <a:cubicBezTo>
                      <a:pt x="341" y="725"/>
                      <a:pt x="341" y="725"/>
                      <a:pt x="341" y="725"/>
                    </a:cubicBezTo>
                    <a:cubicBezTo>
                      <a:pt x="348" y="718"/>
                      <a:pt x="348" y="718"/>
                      <a:pt x="348" y="718"/>
                    </a:cubicBezTo>
                    <a:cubicBezTo>
                      <a:pt x="369" y="718"/>
                      <a:pt x="369" y="718"/>
                      <a:pt x="369" y="718"/>
                    </a:cubicBezTo>
                    <a:cubicBezTo>
                      <a:pt x="375" y="723"/>
                      <a:pt x="375" y="723"/>
                      <a:pt x="375" y="723"/>
                    </a:cubicBezTo>
                    <a:cubicBezTo>
                      <a:pt x="392" y="727"/>
                      <a:pt x="392" y="727"/>
                      <a:pt x="392" y="727"/>
                    </a:cubicBezTo>
                    <a:cubicBezTo>
                      <a:pt x="392" y="720"/>
                      <a:pt x="392" y="720"/>
                      <a:pt x="392" y="720"/>
                    </a:cubicBezTo>
                    <a:cubicBezTo>
                      <a:pt x="396" y="719"/>
                      <a:pt x="396" y="719"/>
                      <a:pt x="396" y="719"/>
                    </a:cubicBezTo>
                    <a:cubicBezTo>
                      <a:pt x="401" y="727"/>
                      <a:pt x="401" y="727"/>
                      <a:pt x="401" y="727"/>
                    </a:cubicBezTo>
                    <a:cubicBezTo>
                      <a:pt x="407" y="722"/>
                      <a:pt x="407" y="722"/>
                      <a:pt x="407" y="722"/>
                    </a:cubicBezTo>
                    <a:cubicBezTo>
                      <a:pt x="406" y="713"/>
                      <a:pt x="406" y="713"/>
                      <a:pt x="406" y="713"/>
                    </a:cubicBezTo>
                    <a:cubicBezTo>
                      <a:pt x="398" y="707"/>
                      <a:pt x="398" y="707"/>
                      <a:pt x="398" y="707"/>
                    </a:cubicBezTo>
                    <a:cubicBezTo>
                      <a:pt x="398" y="698"/>
                      <a:pt x="398" y="698"/>
                      <a:pt x="398" y="698"/>
                    </a:cubicBezTo>
                    <a:cubicBezTo>
                      <a:pt x="405" y="696"/>
                      <a:pt x="405" y="696"/>
                      <a:pt x="405" y="696"/>
                    </a:cubicBezTo>
                    <a:cubicBezTo>
                      <a:pt x="407" y="691"/>
                      <a:pt x="407" y="691"/>
                      <a:pt x="407" y="691"/>
                    </a:cubicBezTo>
                    <a:cubicBezTo>
                      <a:pt x="402" y="687"/>
                      <a:pt x="402" y="687"/>
                      <a:pt x="402" y="687"/>
                    </a:cubicBezTo>
                    <a:cubicBezTo>
                      <a:pt x="404" y="682"/>
                      <a:pt x="404" y="682"/>
                      <a:pt x="404" y="682"/>
                    </a:cubicBezTo>
                    <a:cubicBezTo>
                      <a:pt x="414" y="678"/>
                      <a:pt x="414" y="678"/>
                      <a:pt x="414" y="678"/>
                    </a:cubicBezTo>
                    <a:cubicBezTo>
                      <a:pt x="414" y="675"/>
                      <a:pt x="414" y="675"/>
                      <a:pt x="414" y="675"/>
                    </a:cubicBezTo>
                    <a:cubicBezTo>
                      <a:pt x="403" y="676"/>
                      <a:pt x="403" y="676"/>
                      <a:pt x="403" y="676"/>
                    </a:cubicBezTo>
                    <a:cubicBezTo>
                      <a:pt x="403" y="666"/>
                      <a:pt x="403" y="666"/>
                      <a:pt x="403" y="666"/>
                    </a:cubicBezTo>
                    <a:cubicBezTo>
                      <a:pt x="418" y="664"/>
                      <a:pt x="418" y="664"/>
                      <a:pt x="418" y="664"/>
                    </a:cubicBezTo>
                    <a:cubicBezTo>
                      <a:pt x="437" y="659"/>
                      <a:pt x="437" y="659"/>
                      <a:pt x="437" y="659"/>
                    </a:cubicBezTo>
                    <a:cubicBezTo>
                      <a:pt x="470" y="645"/>
                      <a:pt x="470" y="645"/>
                      <a:pt x="470" y="645"/>
                    </a:cubicBezTo>
                    <a:cubicBezTo>
                      <a:pt x="484" y="634"/>
                      <a:pt x="484" y="634"/>
                      <a:pt x="484" y="634"/>
                    </a:cubicBezTo>
                    <a:cubicBezTo>
                      <a:pt x="499" y="632"/>
                      <a:pt x="499" y="632"/>
                      <a:pt x="499" y="632"/>
                    </a:cubicBezTo>
                    <a:cubicBezTo>
                      <a:pt x="516" y="634"/>
                      <a:pt x="516" y="634"/>
                      <a:pt x="516" y="634"/>
                    </a:cubicBezTo>
                    <a:cubicBezTo>
                      <a:pt x="524" y="637"/>
                      <a:pt x="524" y="637"/>
                      <a:pt x="524" y="637"/>
                    </a:cubicBezTo>
                    <a:cubicBezTo>
                      <a:pt x="529" y="653"/>
                      <a:pt x="529" y="653"/>
                      <a:pt x="529" y="653"/>
                    </a:cubicBezTo>
                    <a:cubicBezTo>
                      <a:pt x="539" y="650"/>
                      <a:pt x="539" y="650"/>
                      <a:pt x="539" y="650"/>
                    </a:cubicBezTo>
                    <a:cubicBezTo>
                      <a:pt x="555" y="657"/>
                      <a:pt x="555" y="657"/>
                      <a:pt x="555" y="657"/>
                    </a:cubicBezTo>
                    <a:cubicBezTo>
                      <a:pt x="557" y="667"/>
                      <a:pt x="557" y="667"/>
                      <a:pt x="557" y="667"/>
                    </a:cubicBezTo>
                    <a:cubicBezTo>
                      <a:pt x="572" y="665"/>
                      <a:pt x="572" y="665"/>
                      <a:pt x="572" y="665"/>
                    </a:cubicBezTo>
                    <a:cubicBezTo>
                      <a:pt x="575" y="657"/>
                      <a:pt x="575" y="657"/>
                      <a:pt x="575" y="657"/>
                    </a:cubicBezTo>
                    <a:cubicBezTo>
                      <a:pt x="581" y="650"/>
                      <a:pt x="581" y="650"/>
                      <a:pt x="581" y="650"/>
                    </a:cubicBezTo>
                    <a:cubicBezTo>
                      <a:pt x="596" y="652"/>
                      <a:pt x="596" y="652"/>
                      <a:pt x="596" y="652"/>
                    </a:cubicBezTo>
                    <a:cubicBezTo>
                      <a:pt x="596" y="660"/>
                      <a:pt x="596" y="660"/>
                      <a:pt x="596" y="660"/>
                    </a:cubicBezTo>
                    <a:cubicBezTo>
                      <a:pt x="601" y="673"/>
                      <a:pt x="601" y="673"/>
                      <a:pt x="601" y="673"/>
                    </a:cubicBezTo>
                    <a:cubicBezTo>
                      <a:pt x="619" y="684"/>
                      <a:pt x="619" y="684"/>
                      <a:pt x="619" y="684"/>
                    </a:cubicBezTo>
                    <a:cubicBezTo>
                      <a:pt x="625" y="699"/>
                      <a:pt x="625" y="699"/>
                      <a:pt x="625" y="699"/>
                    </a:cubicBezTo>
                    <a:cubicBezTo>
                      <a:pt x="636" y="719"/>
                      <a:pt x="636" y="719"/>
                      <a:pt x="636" y="719"/>
                    </a:cubicBezTo>
                    <a:cubicBezTo>
                      <a:pt x="667" y="719"/>
                      <a:pt x="667" y="719"/>
                      <a:pt x="667" y="719"/>
                    </a:cubicBezTo>
                    <a:cubicBezTo>
                      <a:pt x="681" y="719"/>
                      <a:pt x="681" y="719"/>
                      <a:pt x="681" y="719"/>
                    </a:cubicBezTo>
                    <a:cubicBezTo>
                      <a:pt x="700" y="741"/>
                      <a:pt x="700" y="741"/>
                      <a:pt x="700" y="741"/>
                    </a:cubicBezTo>
                    <a:cubicBezTo>
                      <a:pt x="724" y="748"/>
                      <a:pt x="724" y="748"/>
                      <a:pt x="724" y="748"/>
                    </a:cubicBezTo>
                    <a:cubicBezTo>
                      <a:pt x="726" y="754"/>
                      <a:pt x="726" y="754"/>
                      <a:pt x="726" y="754"/>
                    </a:cubicBezTo>
                    <a:cubicBezTo>
                      <a:pt x="729" y="754"/>
                      <a:pt x="729" y="754"/>
                      <a:pt x="729" y="754"/>
                    </a:cubicBezTo>
                    <a:cubicBezTo>
                      <a:pt x="733" y="747"/>
                      <a:pt x="733" y="747"/>
                      <a:pt x="733" y="747"/>
                    </a:cubicBezTo>
                    <a:cubicBezTo>
                      <a:pt x="754" y="743"/>
                      <a:pt x="754" y="743"/>
                      <a:pt x="754" y="743"/>
                    </a:cubicBezTo>
                    <a:cubicBezTo>
                      <a:pt x="764" y="730"/>
                      <a:pt x="764" y="730"/>
                      <a:pt x="764" y="730"/>
                    </a:cubicBezTo>
                    <a:cubicBezTo>
                      <a:pt x="770" y="729"/>
                      <a:pt x="770" y="729"/>
                      <a:pt x="770" y="729"/>
                    </a:cubicBezTo>
                    <a:cubicBezTo>
                      <a:pt x="780" y="721"/>
                      <a:pt x="780" y="721"/>
                      <a:pt x="780" y="721"/>
                    </a:cubicBezTo>
                    <a:cubicBezTo>
                      <a:pt x="787" y="721"/>
                      <a:pt x="787" y="721"/>
                      <a:pt x="787" y="721"/>
                    </a:cubicBezTo>
                    <a:cubicBezTo>
                      <a:pt x="797" y="727"/>
                      <a:pt x="797" y="727"/>
                      <a:pt x="797" y="727"/>
                    </a:cubicBezTo>
                    <a:cubicBezTo>
                      <a:pt x="808" y="727"/>
                      <a:pt x="808" y="727"/>
                      <a:pt x="808" y="727"/>
                    </a:cubicBezTo>
                    <a:cubicBezTo>
                      <a:pt x="823" y="741"/>
                      <a:pt x="823" y="741"/>
                      <a:pt x="823" y="741"/>
                    </a:cubicBezTo>
                    <a:cubicBezTo>
                      <a:pt x="827" y="741"/>
                      <a:pt x="827" y="741"/>
                      <a:pt x="827" y="741"/>
                    </a:cubicBezTo>
                    <a:cubicBezTo>
                      <a:pt x="830" y="734"/>
                      <a:pt x="830" y="734"/>
                      <a:pt x="830" y="734"/>
                    </a:cubicBezTo>
                    <a:cubicBezTo>
                      <a:pt x="839" y="734"/>
                      <a:pt x="839" y="734"/>
                      <a:pt x="839" y="734"/>
                    </a:cubicBezTo>
                    <a:cubicBezTo>
                      <a:pt x="840" y="740"/>
                      <a:pt x="840" y="740"/>
                      <a:pt x="840" y="740"/>
                    </a:cubicBezTo>
                    <a:cubicBezTo>
                      <a:pt x="856" y="739"/>
                      <a:pt x="856" y="739"/>
                      <a:pt x="856" y="739"/>
                    </a:cubicBezTo>
                    <a:cubicBezTo>
                      <a:pt x="857" y="726"/>
                      <a:pt x="857" y="726"/>
                      <a:pt x="857" y="726"/>
                    </a:cubicBezTo>
                    <a:cubicBezTo>
                      <a:pt x="852" y="715"/>
                      <a:pt x="852" y="715"/>
                      <a:pt x="852" y="715"/>
                    </a:cubicBezTo>
                    <a:cubicBezTo>
                      <a:pt x="862" y="706"/>
                      <a:pt x="862" y="706"/>
                      <a:pt x="862" y="706"/>
                    </a:cubicBezTo>
                    <a:cubicBezTo>
                      <a:pt x="869" y="696"/>
                      <a:pt x="869" y="696"/>
                      <a:pt x="869" y="696"/>
                    </a:cubicBezTo>
                    <a:cubicBezTo>
                      <a:pt x="899" y="705"/>
                      <a:pt x="899" y="705"/>
                      <a:pt x="899" y="705"/>
                    </a:cubicBezTo>
                    <a:cubicBezTo>
                      <a:pt x="919" y="733"/>
                      <a:pt x="919" y="733"/>
                      <a:pt x="919" y="733"/>
                    </a:cubicBezTo>
                    <a:cubicBezTo>
                      <a:pt x="943" y="725"/>
                      <a:pt x="943" y="725"/>
                      <a:pt x="943" y="725"/>
                    </a:cubicBezTo>
                    <a:cubicBezTo>
                      <a:pt x="975" y="734"/>
                      <a:pt x="975" y="734"/>
                      <a:pt x="975" y="734"/>
                    </a:cubicBezTo>
                    <a:cubicBezTo>
                      <a:pt x="977" y="741"/>
                      <a:pt x="977" y="741"/>
                      <a:pt x="977" y="741"/>
                    </a:cubicBezTo>
                    <a:cubicBezTo>
                      <a:pt x="993" y="747"/>
                      <a:pt x="993" y="747"/>
                      <a:pt x="993" y="747"/>
                    </a:cubicBezTo>
                    <a:cubicBezTo>
                      <a:pt x="998" y="752"/>
                      <a:pt x="998" y="752"/>
                      <a:pt x="998" y="752"/>
                    </a:cubicBezTo>
                    <a:cubicBezTo>
                      <a:pt x="1016" y="748"/>
                      <a:pt x="1016" y="748"/>
                      <a:pt x="1016" y="748"/>
                    </a:cubicBezTo>
                    <a:cubicBezTo>
                      <a:pt x="1029" y="749"/>
                      <a:pt x="1029" y="749"/>
                      <a:pt x="1029" y="749"/>
                    </a:cubicBezTo>
                    <a:cubicBezTo>
                      <a:pt x="1043" y="739"/>
                      <a:pt x="1043" y="739"/>
                      <a:pt x="1043" y="739"/>
                    </a:cubicBezTo>
                    <a:cubicBezTo>
                      <a:pt x="1049" y="729"/>
                      <a:pt x="1049" y="729"/>
                      <a:pt x="1049" y="729"/>
                    </a:cubicBezTo>
                    <a:cubicBezTo>
                      <a:pt x="1060" y="731"/>
                      <a:pt x="1060" y="731"/>
                      <a:pt x="1060" y="731"/>
                    </a:cubicBezTo>
                    <a:cubicBezTo>
                      <a:pt x="1073" y="741"/>
                      <a:pt x="1073" y="741"/>
                      <a:pt x="1073" y="741"/>
                    </a:cubicBezTo>
                    <a:cubicBezTo>
                      <a:pt x="1087" y="739"/>
                      <a:pt x="1087" y="739"/>
                      <a:pt x="1087" y="739"/>
                    </a:cubicBezTo>
                    <a:cubicBezTo>
                      <a:pt x="1093" y="746"/>
                      <a:pt x="1093" y="746"/>
                      <a:pt x="1093" y="746"/>
                    </a:cubicBezTo>
                    <a:cubicBezTo>
                      <a:pt x="1112" y="733"/>
                      <a:pt x="1112" y="733"/>
                      <a:pt x="1112" y="733"/>
                    </a:cubicBezTo>
                    <a:cubicBezTo>
                      <a:pt x="1111" y="723"/>
                      <a:pt x="1111" y="723"/>
                      <a:pt x="1111" y="723"/>
                    </a:cubicBezTo>
                    <a:cubicBezTo>
                      <a:pt x="1117" y="720"/>
                      <a:pt x="1117" y="720"/>
                      <a:pt x="1117" y="720"/>
                    </a:cubicBezTo>
                    <a:cubicBezTo>
                      <a:pt x="1123" y="702"/>
                      <a:pt x="1123" y="702"/>
                      <a:pt x="1123" y="702"/>
                    </a:cubicBezTo>
                    <a:cubicBezTo>
                      <a:pt x="1131" y="696"/>
                      <a:pt x="1131" y="696"/>
                      <a:pt x="1131" y="696"/>
                    </a:cubicBezTo>
                    <a:cubicBezTo>
                      <a:pt x="1132" y="686"/>
                      <a:pt x="1132" y="686"/>
                      <a:pt x="1132" y="686"/>
                    </a:cubicBezTo>
                    <a:cubicBezTo>
                      <a:pt x="1124" y="687"/>
                      <a:pt x="1124" y="687"/>
                      <a:pt x="1124" y="687"/>
                    </a:cubicBezTo>
                    <a:cubicBezTo>
                      <a:pt x="1136" y="667"/>
                      <a:pt x="1136" y="667"/>
                      <a:pt x="1136" y="667"/>
                    </a:cubicBezTo>
                    <a:cubicBezTo>
                      <a:pt x="1163" y="664"/>
                      <a:pt x="1163" y="664"/>
                      <a:pt x="1163" y="664"/>
                    </a:cubicBezTo>
                    <a:cubicBezTo>
                      <a:pt x="1182" y="670"/>
                      <a:pt x="1182" y="670"/>
                      <a:pt x="1182" y="670"/>
                    </a:cubicBezTo>
                    <a:cubicBezTo>
                      <a:pt x="1195" y="672"/>
                      <a:pt x="1195" y="672"/>
                      <a:pt x="1195" y="672"/>
                    </a:cubicBezTo>
                    <a:cubicBezTo>
                      <a:pt x="1206" y="694"/>
                      <a:pt x="1206" y="694"/>
                      <a:pt x="1206" y="694"/>
                    </a:cubicBezTo>
                    <a:cubicBezTo>
                      <a:pt x="1207" y="703"/>
                      <a:pt x="1207" y="703"/>
                      <a:pt x="1207" y="703"/>
                    </a:cubicBezTo>
                    <a:cubicBezTo>
                      <a:pt x="1216" y="721"/>
                      <a:pt x="1216" y="721"/>
                      <a:pt x="1216" y="721"/>
                    </a:cubicBezTo>
                    <a:cubicBezTo>
                      <a:pt x="1218" y="739"/>
                      <a:pt x="1218" y="739"/>
                      <a:pt x="1218" y="739"/>
                    </a:cubicBezTo>
                    <a:cubicBezTo>
                      <a:pt x="1229" y="739"/>
                      <a:pt x="1229" y="739"/>
                      <a:pt x="1229" y="739"/>
                    </a:cubicBezTo>
                    <a:cubicBezTo>
                      <a:pt x="1241" y="744"/>
                      <a:pt x="1241" y="744"/>
                      <a:pt x="1241" y="744"/>
                    </a:cubicBezTo>
                    <a:cubicBezTo>
                      <a:pt x="1255" y="758"/>
                      <a:pt x="1255" y="758"/>
                      <a:pt x="1255" y="758"/>
                    </a:cubicBezTo>
                    <a:cubicBezTo>
                      <a:pt x="1260" y="776"/>
                      <a:pt x="1260" y="776"/>
                      <a:pt x="1260" y="776"/>
                    </a:cubicBezTo>
                    <a:cubicBezTo>
                      <a:pt x="1270" y="775"/>
                      <a:pt x="1270" y="775"/>
                      <a:pt x="1270" y="775"/>
                    </a:cubicBezTo>
                    <a:cubicBezTo>
                      <a:pt x="1276" y="771"/>
                      <a:pt x="1276" y="771"/>
                      <a:pt x="1276" y="771"/>
                    </a:cubicBezTo>
                    <a:cubicBezTo>
                      <a:pt x="1288" y="770"/>
                      <a:pt x="1288" y="770"/>
                      <a:pt x="1288" y="770"/>
                    </a:cubicBezTo>
                    <a:cubicBezTo>
                      <a:pt x="1302" y="762"/>
                      <a:pt x="1302" y="762"/>
                      <a:pt x="1302" y="762"/>
                    </a:cubicBezTo>
                    <a:cubicBezTo>
                      <a:pt x="1307" y="764"/>
                      <a:pt x="1307" y="764"/>
                      <a:pt x="1307" y="764"/>
                    </a:cubicBezTo>
                    <a:cubicBezTo>
                      <a:pt x="1303" y="787"/>
                      <a:pt x="1303" y="787"/>
                      <a:pt x="1303" y="787"/>
                    </a:cubicBezTo>
                    <a:cubicBezTo>
                      <a:pt x="1293" y="794"/>
                      <a:pt x="1293" y="794"/>
                      <a:pt x="1293" y="794"/>
                    </a:cubicBezTo>
                    <a:cubicBezTo>
                      <a:pt x="1287" y="820"/>
                      <a:pt x="1287" y="820"/>
                      <a:pt x="1287" y="820"/>
                    </a:cubicBezTo>
                    <a:cubicBezTo>
                      <a:pt x="1277" y="825"/>
                      <a:pt x="1277" y="825"/>
                      <a:pt x="1277" y="825"/>
                    </a:cubicBezTo>
                    <a:cubicBezTo>
                      <a:pt x="1267" y="822"/>
                      <a:pt x="1267" y="822"/>
                      <a:pt x="1267" y="822"/>
                    </a:cubicBezTo>
                    <a:cubicBezTo>
                      <a:pt x="1257" y="826"/>
                      <a:pt x="1257" y="826"/>
                      <a:pt x="1257" y="826"/>
                    </a:cubicBezTo>
                    <a:cubicBezTo>
                      <a:pt x="1262" y="842"/>
                      <a:pt x="1262" y="842"/>
                      <a:pt x="1262" y="842"/>
                    </a:cubicBezTo>
                    <a:cubicBezTo>
                      <a:pt x="1260" y="856"/>
                      <a:pt x="1260" y="856"/>
                      <a:pt x="1260" y="856"/>
                    </a:cubicBezTo>
                    <a:cubicBezTo>
                      <a:pt x="1245" y="860"/>
                      <a:pt x="1245" y="860"/>
                      <a:pt x="1245" y="860"/>
                    </a:cubicBezTo>
                    <a:cubicBezTo>
                      <a:pt x="1251" y="864"/>
                      <a:pt x="1251" y="864"/>
                      <a:pt x="1251" y="864"/>
                    </a:cubicBezTo>
                    <a:cubicBezTo>
                      <a:pt x="1255" y="867"/>
                      <a:pt x="1255" y="867"/>
                      <a:pt x="1255" y="867"/>
                    </a:cubicBezTo>
                    <a:cubicBezTo>
                      <a:pt x="1263" y="865"/>
                      <a:pt x="1263" y="865"/>
                      <a:pt x="1263" y="865"/>
                    </a:cubicBezTo>
                    <a:cubicBezTo>
                      <a:pt x="1265" y="859"/>
                      <a:pt x="1265" y="859"/>
                      <a:pt x="1265" y="859"/>
                    </a:cubicBezTo>
                    <a:cubicBezTo>
                      <a:pt x="1269" y="857"/>
                      <a:pt x="1269" y="857"/>
                      <a:pt x="1269" y="857"/>
                    </a:cubicBezTo>
                    <a:cubicBezTo>
                      <a:pt x="1275" y="859"/>
                      <a:pt x="1275" y="859"/>
                      <a:pt x="1275" y="859"/>
                    </a:cubicBezTo>
                    <a:cubicBezTo>
                      <a:pt x="1277" y="862"/>
                      <a:pt x="1277" y="862"/>
                      <a:pt x="1277" y="862"/>
                    </a:cubicBezTo>
                    <a:cubicBezTo>
                      <a:pt x="1284" y="863"/>
                      <a:pt x="1284" y="863"/>
                      <a:pt x="1284" y="863"/>
                    </a:cubicBezTo>
                    <a:cubicBezTo>
                      <a:pt x="1288" y="865"/>
                      <a:pt x="1288" y="865"/>
                      <a:pt x="1288" y="865"/>
                    </a:cubicBezTo>
                    <a:cubicBezTo>
                      <a:pt x="1294" y="859"/>
                      <a:pt x="1294" y="859"/>
                      <a:pt x="1294" y="859"/>
                    </a:cubicBezTo>
                    <a:cubicBezTo>
                      <a:pt x="1307" y="854"/>
                      <a:pt x="1307" y="854"/>
                      <a:pt x="1307" y="854"/>
                    </a:cubicBezTo>
                    <a:cubicBezTo>
                      <a:pt x="1320" y="834"/>
                      <a:pt x="1320" y="834"/>
                      <a:pt x="1320" y="834"/>
                    </a:cubicBezTo>
                    <a:cubicBezTo>
                      <a:pt x="1330" y="823"/>
                      <a:pt x="1330" y="823"/>
                      <a:pt x="1330" y="823"/>
                    </a:cubicBezTo>
                    <a:cubicBezTo>
                      <a:pt x="1341" y="812"/>
                      <a:pt x="1341" y="812"/>
                      <a:pt x="1341" y="812"/>
                    </a:cubicBezTo>
                    <a:cubicBezTo>
                      <a:pt x="1343" y="799"/>
                      <a:pt x="1343" y="799"/>
                      <a:pt x="1343" y="799"/>
                    </a:cubicBezTo>
                    <a:cubicBezTo>
                      <a:pt x="1349" y="787"/>
                      <a:pt x="1349" y="787"/>
                      <a:pt x="1349" y="787"/>
                    </a:cubicBezTo>
                    <a:cubicBezTo>
                      <a:pt x="1361" y="774"/>
                      <a:pt x="1361" y="774"/>
                      <a:pt x="1361" y="774"/>
                    </a:cubicBezTo>
                    <a:cubicBezTo>
                      <a:pt x="1364" y="770"/>
                      <a:pt x="1364" y="770"/>
                      <a:pt x="1364" y="770"/>
                    </a:cubicBezTo>
                    <a:cubicBezTo>
                      <a:pt x="1371" y="753"/>
                      <a:pt x="1371" y="753"/>
                      <a:pt x="1371" y="753"/>
                    </a:cubicBezTo>
                    <a:cubicBezTo>
                      <a:pt x="1371" y="746"/>
                      <a:pt x="1371" y="746"/>
                      <a:pt x="1371" y="746"/>
                    </a:cubicBezTo>
                    <a:cubicBezTo>
                      <a:pt x="1372" y="734"/>
                      <a:pt x="1372" y="734"/>
                      <a:pt x="1372" y="734"/>
                    </a:cubicBezTo>
                    <a:cubicBezTo>
                      <a:pt x="1371" y="727"/>
                      <a:pt x="1371" y="727"/>
                      <a:pt x="1371" y="727"/>
                    </a:cubicBezTo>
                    <a:cubicBezTo>
                      <a:pt x="1372" y="714"/>
                      <a:pt x="1372" y="714"/>
                      <a:pt x="1372" y="714"/>
                    </a:cubicBezTo>
                    <a:cubicBezTo>
                      <a:pt x="1382" y="699"/>
                      <a:pt x="1382" y="699"/>
                      <a:pt x="1382" y="699"/>
                    </a:cubicBezTo>
                    <a:cubicBezTo>
                      <a:pt x="1382" y="688"/>
                      <a:pt x="1382" y="688"/>
                      <a:pt x="1382" y="688"/>
                    </a:cubicBezTo>
                    <a:cubicBezTo>
                      <a:pt x="1375" y="683"/>
                      <a:pt x="1375" y="683"/>
                      <a:pt x="1375" y="683"/>
                    </a:cubicBezTo>
                    <a:cubicBezTo>
                      <a:pt x="1375" y="679"/>
                      <a:pt x="1375" y="679"/>
                      <a:pt x="1375" y="679"/>
                    </a:cubicBezTo>
                    <a:cubicBezTo>
                      <a:pt x="1380" y="682"/>
                      <a:pt x="1380" y="682"/>
                      <a:pt x="1380" y="682"/>
                    </a:cubicBezTo>
                    <a:cubicBezTo>
                      <a:pt x="1380" y="677"/>
                      <a:pt x="1380" y="677"/>
                      <a:pt x="1380" y="677"/>
                    </a:cubicBezTo>
                    <a:cubicBezTo>
                      <a:pt x="1376" y="669"/>
                      <a:pt x="1376" y="669"/>
                      <a:pt x="1376" y="669"/>
                    </a:cubicBezTo>
                    <a:cubicBezTo>
                      <a:pt x="1370" y="663"/>
                      <a:pt x="1370" y="663"/>
                      <a:pt x="1370" y="663"/>
                    </a:cubicBezTo>
                    <a:cubicBezTo>
                      <a:pt x="1366" y="655"/>
                      <a:pt x="1366" y="655"/>
                      <a:pt x="1366" y="655"/>
                    </a:cubicBezTo>
                    <a:cubicBezTo>
                      <a:pt x="1352" y="652"/>
                      <a:pt x="1352" y="652"/>
                      <a:pt x="1352" y="652"/>
                    </a:cubicBezTo>
                    <a:cubicBezTo>
                      <a:pt x="1349" y="664"/>
                      <a:pt x="1349" y="664"/>
                      <a:pt x="1349" y="664"/>
                    </a:cubicBezTo>
                    <a:cubicBezTo>
                      <a:pt x="1344" y="664"/>
                      <a:pt x="1344" y="664"/>
                      <a:pt x="1344" y="664"/>
                    </a:cubicBezTo>
                    <a:cubicBezTo>
                      <a:pt x="1338" y="667"/>
                      <a:pt x="1338" y="667"/>
                      <a:pt x="1338" y="667"/>
                    </a:cubicBezTo>
                    <a:cubicBezTo>
                      <a:pt x="1337" y="665"/>
                      <a:pt x="1337" y="665"/>
                      <a:pt x="1337" y="665"/>
                    </a:cubicBezTo>
                    <a:cubicBezTo>
                      <a:pt x="1339" y="659"/>
                      <a:pt x="1339" y="659"/>
                      <a:pt x="1339" y="659"/>
                    </a:cubicBezTo>
                    <a:cubicBezTo>
                      <a:pt x="1336" y="653"/>
                      <a:pt x="1336" y="653"/>
                      <a:pt x="1336" y="653"/>
                    </a:cubicBezTo>
                    <a:cubicBezTo>
                      <a:pt x="1331" y="656"/>
                      <a:pt x="1331" y="656"/>
                      <a:pt x="1331" y="656"/>
                    </a:cubicBezTo>
                    <a:cubicBezTo>
                      <a:pt x="1327" y="661"/>
                      <a:pt x="1327" y="661"/>
                      <a:pt x="1327" y="661"/>
                    </a:cubicBezTo>
                    <a:cubicBezTo>
                      <a:pt x="1326" y="646"/>
                      <a:pt x="1326" y="646"/>
                      <a:pt x="1326" y="646"/>
                    </a:cubicBezTo>
                    <a:cubicBezTo>
                      <a:pt x="1317" y="644"/>
                      <a:pt x="1317" y="644"/>
                      <a:pt x="1317" y="644"/>
                    </a:cubicBezTo>
                    <a:cubicBezTo>
                      <a:pt x="1313" y="645"/>
                      <a:pt x="1313" y="645"/>
                      <a:pt x="1313" y="645"/>
                    </a:cubicBezTo>
                    <a:cubicBezTo>
                      <a:pt x="1306" y="641"/>
                      <a:pt x="1306" y="641"/>
                      <a:pt x="1306" y="641"/>
                    </a:cubicBezTo>
                    <a:cubicBezTo>
                      <a:pt x="1308" y="637"/>
                      <a:pt x="1308" y="637"/>
                      <a:pt x="1308" y="637"/>
                    </a:cubicBezTo>
                    <a:cubicBezTo>
                      <a:pt x="1316" y="634"/>
                      <a:pt x="1316" y="634"/>
                      <a:pt x="1316" y="634"/>
                    </a:cubicBezTo>
                    <a:cubicBezTo>
                      <a:pt x="1322" y="627"/>
                      <a:pt x="1322" y="627"/>
                      <a:pt x="1322" y="627"/>
                    </a:cubicBezTo>
                    <a:cubicBezTo>
                      <a:pt x="1333" y="620"/>
                      <a:pt x="1333" y="620"/>
                      <a:pt x="1333" y="620"/>
                    </a:cubicBezTo>
                    <a:cubicBezTo>
                      <a:pt x="1336" y="614"/>
                      <a:pt x="1336" y="614"/>
                      <a:pt x="1336" y="614"/>
                    </a:cubicBezTo>
                    <a:cubicBezTo>
                      <a:pt x="1345" y="603"/>
                      <a:pt x="1345" y="603"/>
                      <a:pt x="1345" y="603"/>
                    </a:cubicBezTo>
                    <a:cubicBezTo>
                      <a:pt x="1346" y="598"/>
                      <a:pt x="1346" y="598"/>
                      <a:pt x="1346" y="598"/>
                    </a:cubicBezTo>
                    <a:cubicBezTo>
                      <a:pt x="1360" y="588"/>
                      <a:pt x="1360" y="588"/>
                      <a:pt x="1360" y="588"/>
                    </a:cubicBezTo>
                    <a:cubicBezTo>
                      <a:pt x="1371" y="575"/>
                      <a:pt x="1371" y="575"/>
                      <a:pt x="1371" y="575"/>
                    </a:cubicBezTo>
                    <a:cubicBezTo>
                      <a:pt x="1373" y="568"/>
                      <a:pt x="1373" y="568"/>
                      <a:pt x="1373" y="568"/>
                    </a:cubicBezTo>
                    <a:cubicBezTo>
                      <a:pt x="1386" y="557"/>
                      <a:pt x="1386" y="557"/>
                      <a:pt x="1386" y="557"/>
                    </a:cubicBezTo>
                    <a:cubicBezTo>
                      <a:pt x="1388" y="550"/>
                      <a:pt x="1388" y="550"/>
                      <a:pt x="1388" y="550"/>
                    </a:cubicBezTo>
                    <a:cubicBezTo>
                      <a:pt x="1399" y="542"/>
                      <a:pt x="1399" y="542"/>
                      <a:pt x="1399" y="542"/>
                    </a:cubicBezTo>
                    <a:cubicBezTo>
                      <a:pt x="1410" y="540"/>
                      <a:pt x="1410" y="540"/>
                      <a:pt x="1410" y="540"/>
                    </a:cubicBezTo>
                    <a:cubicBezTo>
                      <a:pt x="1419" y="540"/>
                      <a:pt x="1419" y="540"/>
                      <a:pt x="1419" y="540"/>
                    </a:cubicBezTo>
                    <a:cubicBezTo>
                      <a:pt x="1426" y="538"/>
                      <a:pt x="1426" y="538"/>
                      <a:pt x="1426" y="538"/>
                    </a:cubicBezTo>
                    <a:cubicBezTo>
                      <a:pt x="1438" y="539"/>
                      <a:pt x="1438" y="539"/>
                      <a:pt x="1438" y="539"/>
                    </a:cubicBezTo>
                    <a:cubicBezTo>
                      <a:pt x="1434" y="543"/>
                      <a:pt x="1434" y="543"/>
                      <a:pt x="1434" y="543"/>
                    </a:cubicBezTo>
                    <a:cubicBezTo>
                      <a:pt x="1437" y="547"/>
                      <a:pt x="1437" y="547"/>
                      <a:pt x="1437" y="547"/>
                    </a:cubicBezTo>
                    <a:cubicBezTo>
                      <a:pt x="1443" y="545"/>
                      <a:pt x="1443" y="545"/>
                      <a:pt x="1443" y="545"/>
                    </a:cubicBezTo>
                    <a:cubicBezTo>
                      <a:pt x="1448" y="539"/>
                      <a:pt x="1448" y="539"/>
                      <a:pt x="1448" y="539"/>
                    </a:cubicBezTo>
                    <a:cubicBezTo>
                      <a:pt x="1453" y="543"/>
                      <a:pt x="1453" y="543"/>
                      <a:pt x="1453" y="543"/>
                    </a:cubicBezTo>
                    <a:cubicBezTo>
                      <a:pt x="1466" y="542"/>
                      <a:pt x="1466" y="542"/>
                      <a:pt x="1466" y="542"/>
                    </a:cubicBezTo>
                    <a:cubicBezTo>
                      <a:pt x="1471" y="543"/>
                      <a:pt x="1471" y="543"/>
                      <a:pt x="1471" y="543"/>
                    </a:cubicBezTo>
                    <a:cubicBezTo>
                      <a:pt x="1477" y="533"/>
                      <a:pt x="1477" y="533"/>
                      <a:pt x="1477" y="533"/>
                    </a:cubicBezTo>
                    <a:cubicBezTo>
                      <a:pt x="1485" y="532"/>
                      <a:pt x="1485" y="532"/>
                      <a:pt x="1485" y="532"/>
                    </a:cubicBezTo>
                    <a:cubicBezTo>
                      <a:pt x="1492" y="533"/>
                      <a:pt x="1492" y="533"/>
                      <a:pt x="1492" y="533"/>
                    </a:cubicBezTo>
                    <a:cubicBezTo>
                      <a:pt x="1507" y="534"/>
                      <a:pt x="1507" y="534"/>
                      <a:pt x="1507" y="534"/>
                    </a:cubicBezTo>
                    <a:cubicBezTo>
                      <a:pt x="1510" y="540"/>
                      <a:pt x="1510" y="540"/>
                      <a:pt x="1510" y="540"/>
                    </a:cubicBezTo>
                    <a:cubicBezTo>
                      <a:pt x="1505" y="543"/>
                      <a:pt x="1505" y="543"/>
                      <a:pt x="1505" y="543"/>
                    </a:cubicBezTo>
                    <a:cubicBezTo>
                      <a:pt x="1502" y="547"/>
                      <a:pt x="1502" y="547"/>
                      <a:pt x="1502" y="547"/>
                    </a:cubicBezTo>
                    <a:cubicBezTo>
                      <a:pt x="1506" y="550"/>
                      <a:pt x="1506" y="550"/>
                      <a:pt x="1506" y="550"/>
                    </a:cubicBezTo>
                    <a:cubicBezTo>
                      <a:pt x="1512" y="547"/>
                      <a:pt x="1512" y="547"/>
                      <a:pt x="1512" y="547"/>
                    </a:cubicBezTo>
                    <a:cubicBezTo>
                      <a:pt x="1520" y="549"/>
                      <a:pt x="1520" y="549"/>
                      <a:pt x="1520" y="549"/>
                    </a:cubicBezTo>
                    <a:cubicBezTo>
                      <a:pt x="1529" y="542"/>
                      <a:pt x="1529" y="542"/>
                      <a:pt x="1529" y="542"/>
                    </a:cubicBezTo>
                    <a:cubicBezTo>
                      <a:pt x="1534" y="548"/>
                      <a:pt x="1534" y="548"/>
                      <a:pt x="1534" y="548"/>
                    </a:cubicBezTo>
                    <a:cubicBezTo>
                      <a:pt x="1538" y="549"/>
                      <a:pt x="1538" y="549"/>
                      <a:pt x="1538" y="549"/>
                    </a:cubicBezTo>
                    <a:cubicBezTo>
                      <a:pt x="1539" y="544"/>
                      <a:pt x="1539" y="544"/>
                      <a:pt x="1539" y="544"/>
                    </a:cubicBezTo>
                    <a:cubicBezTo>
                      <a:pt x="1549" y="542"/>
                      <a:pt x="1549" y="542"/>
                      <a:pt x="1549" y="542"/>
                    </a:cubicBezTo>
                    <a:cubicBezTo>
                      <a:pt x="1549" y="535"/>
                      <a:pt x="1549" y="535"/>
                      <a:pt x="1549" y="535"/>
                    </a:cubicBezTo>
                    <a:cubicBezTo>
                      <a:pt x="1543" y="532"/>
                      <a:pt x="1543" y="532"/>
                      <a:pt x="1543" y="532"/>
                    </a:cubicBezTo>
                    <a:cubicBezTo>
                      <a:pt x="1538" y="535"/>
                      <a:pt x="1538" y="535"/>
                      <a:pt x="1538" y="535"/>
                    </a:cubicBezTo>
                    <a:cubicBezTo>
                      <a:pt x="1537" y="527"/>
                      <a:pt x="1537" y="527"/>
                      <a:pt x="1537" y="527"/>
                    </a:cubicBezTo>
                    <a:cubicBezTo>
                      <a:pt x="1542" y="523"/>
                      <a:pt x="1542" y="523"/>
                      <a:pt x="1542" y="523"/>
                    </a:cubicBezTo>
                    <a:cubicBezTo>
                      <a:pt x="1546" y="516"/>
                      <a:pt x="1546" y="516"/>
                      <a:pt x="1546" y="516"/>
                    </a:cubicBezTo>
                    <a:cubicBezTo>
                      <a:pt x="1556" y="509"/>
                      <a:pt x="1556" y="509"/>
                      <a:pt x="1556" y="509"/>
                    </a:cubicBezTo>
                    <a:cubicBezTo>
                      <a:pt x="1556" y="505"/>
                      <a:pt x="1556" y="505"/>
                      <a:pt x="1556" y="505"/>
                    </a:cubicBezTo>
                    <a:cubicBezTo>
                      <a:pt x="1568" y="494"/>
                      <a:pt x="1568" y="494"/>
                      <a:pt x="1568" y="494"/>
                    </a:cubicBezTo>
                    <a:cubicBezTo>
                      <a:pt x="1566" y="486"/>
                      <a:pt x="1566" y="486"/>
                      <a:pt x="1566" y="486"/>
                    </a:cubicBezTo>
                    <a:cubicBezTo>
                      <a:pt x="1566" y="486"/>
                      <a:pt x="1567" y="486"/>
                      <a:pt x="1568" y="485"/>
                    </a:cubicBezTo>
                    <a:cubicBezTo>
                      <a:pt x="1571" y="483"/>
                      <a:pt x="1574" y="480"/>
                      <a:pt x="1574" y="480"/>
                    </a:cubicBezTo>
                    <a:cubicBezTo>
                      <a:pt x="1589" y="480"/>
                      <a:pt x="1589" y="480"/>
                      <a:pt x="1589" y="480"/>
                    </a:cubicBezTo>
                    <a:cubicBezTo>
                      <a:pt x="1595" y="475"/>
                      <a:pt x="1595" y="475"/>
                      <a:pt x="1595" y="475"/>
                    </a:cubicBezTo>
                    <a:cubicBezTo>
                      <a:pt x="1601" y="480"/>
                      <a:pt x="1601" y="480"/>
                      <a:pt x="1601" y="480"/>
                    </a:cubicBezTo>
                    <a:cubicBezTo>
                      <a:pt x="1604" y="478"/>
                      <a:pt x="1604" y="478"/>
                      <a:pt x="1604" y="478"/>
                    </a:cubicBezTo>
                    <a:cubicBezTo>
                      <a:pt x="1607" y="475"/>
                      <a:pt x="1607" y="475"/>
                      <a:pt x="1607" y="475"/>
                    </a:cubicBezTo>
                    <a:cubicBezTo>
                      <a:pt x="1611" y="479"/>
                      <a:pt x="1611" y="479"/>
                      <a:pt x="1611" y="479"/>
                    </a:cubicBezTo>
                    <a:cubicBezTo>
                      <a:pt x="1611" y="479"/>
                      <a:pt x="1611" y="482"/>
                      <a:pt x="1610" y="485"/>
                    </a:cubicBezTo>
                    <a:cubicBezTo>
                      <a:pt x="1633" y="485"/>
                      <a:pt x="1633" y="485"/>
                      <a:pt x="1633" y="485"/>
                    </a:cubicBezTo>
                    <a:cubicBezTo>
                      <a:pt x="1633" y="485"/>
                      <a:pt x="1633" y="485"/>
                      <a:pt x="1633" y="485"/>
                    </a:cubicBezTo>
                    <a:cubicBezTo>
                      <a:pt x="1643" y="484"/>
                      <a:pt x="1643" y="484"/>
                      <a:pt x="1643" y="484"/>
                    </a:cubicBezTo>
                    <a:cubicBezTo>
                      <a:pt x="1645" y="479"/>
                      <a:pt x="1645" y="479"/>
                      <a:pt x="1645" y="479"/>
                    </a:cubicBezTo>
                    <a:cubicBezTo>
                      <a:pt x="1642" y="475"/>
                      <a:pt x="1642" y="475"/>
                      <a:pt x="1642" y="475"/>
                    </a:cubicBezTo>
                    <a:cubicBezTo>
                      <a:pt x="1649" y="459"/>
                      <a:pt x="1649" y="459"/>
                      <a:pt x="1649" y="459"/>
                    </a:cubicBezTo>
                    <a:cubicBezTo>
                      <a:pt x="1660" y="454"/>
                      <a:pt x="1660" y="454"/>
                      <a:pt x="1660" y="454"/>
                    </a:cubicBezTo>
                    <a:cubicBezTo>
                      <a:pt x="1667" y="461"/>
                      <a:pt x="1667" y="461"/>
                      <a:pt x="1667" y="461"/>
                    </a:cubicBezTo>
                    <a:cubicBezTo>
                      <a:pt x="1659" y="464"/>
                      <a:pt x="1659" y="464"/>
                      <a:pt x="1659" y="464"/>
                    </a:cubicBezTo>
                    <a:cubicBezTo>
                      <a:pt x="1657" y="474"/>
                      <a:pt x="1657" y="474"/>
                      <a:pt x="1657" y="474"/>
                    </a:cubicBezTo>
                    <a:cubicBezTo>
                      <a:pt x="1654" y="480"/>
                      <a:pt x="1654" y="480"/>
                      <a:pt x="1654" y="480"/>
                    </a:cubicBezTo>
                    <a:cubicBezTo>
                      <a:pt x="1654" y="480"/>
                      <a:pt x="1654" y="482"/>
                      <a:pt x="1654" y="485"/>
                    </a:cubicBezTo>
                    <a:cubicBezTo>
                      <a:pt x="1653" y="489"/>
                      <a:pt x="1653" y="494"/>
                      <a:pt x="1653" y="494"/>
                    </a:cubicBezTo>
                    <a:cubicBezTo>
                      <a:pt x="1651" y="497"/>
                      <a:pt x="1651" y="497"/>
                      <a:pt x="1651" y="497"/>
                    </a:cubicBezTo>
                    <a:cubicBezTo>
                      <a:pt x="1650" y="504"/>
                      <a:pt x="1650" y="504"/>
                      <a:pt x="1650" y="504"/>
                    </a:cubicBezTo>
                    <a:cubicBezTo>
                      <a:pt x="1631" y="512"/>
                      <a:pt x="1631" y="512"/>
                      <a:pt x="1631" y="512"/>
                    </a:cubicBezTo>
                    <a:cubicBezTo>
                      <a:pt x="1628" y="519"/>
                      <a:pt x="1628" y="519"/>
                      <a:pt x="1628" y="519"/>
                    </a:cubicBezTo>
                    <a:cubicBezTo>
                      <a:pt x="1616" y="533"/>
                      <a:pt x="1616" y="533"/>
                      <a:pt x="1616" y="533"/>
                    </a:cubicBezTo>
                    <a:cubicBezTo>
                      <a:pt x="1610" y="535"/>
                      <a:pt x="1610" y="535"/>
                      <a:pt x="1610" y="535"/>
                    </a:cubicBezTo>
                    <a:cubicBezTo>
                      <a:pt x="1609" y="544"/>
                      <a:pt x="1609" y="544"/>
                      <a:pt x="1609" y="544"/>
                    </a:cubicBezTo>
                    <a:cubicBezTo>
                      <a:pt x="1596" y="556"/>
                      <a:pt x="1596" y="556"/>
                      <a:pt x="1596" y="556"/>
                    </a:cubicBezTo>
                    <a:cubicBezTo>
                      <a:pt x="1595" y="560"/>
                      <a:pt x="1595" y="560"/>
                      <a:pt x="1595" y="560"/>
                    </a:cubicBezTo>
                    <a:cubicBezTo>
                      <a:pt x="1588" y="566"/>
                      <a:pt x="1588" y="566"/>
                      <a:pt x="1588" y="566"/>
                    </a:cubicBezTo>
                    <a:cubicBezTo>
                      <a:pt x="1583" y="568"/>
                      <a:pt x="1583" y="568"/>
                      <a:pt x="1583" y="568"/>
                    </a:cubicBezTo>
                    <a:cubicBezTo>
                      <a:pt x="1579" y="573"/>
                      <a:pt x="1579" y="573"/>
                      <a:pt x="1579" y="573"/>
                    </a:cubicBezTo>
                    <a:cubicBezTo>
                      <a:pt x="1569" y="573"/>
                      <a:pt x="1569" y="573"/>
                      <a:pt x="1569" y="573"/>
                    </a:cubicBezTo>
                    <a:cubicBezTo>
                      <a:pt x="1566" y="593"/>
                      <a:pt x="1566" y="593"/>
                      <a:pt x="1566" y="593"/>
                    </a:cubicBezTo>
                    <a:cubicBezTo>
                      <a:pt x="1565" y="597"/>
                      <a:pt x="1565" y="597"/>
                      <a:pt x="1565" y="597"/>
                    </a:cubicBezTo>
                    <a:cubicBezTo>
                      <a:pt x="1556" y="607"/>
                      <a:pt x="1556" y="607"/>
                      <a:pt x="1556" y="607"/>
                    </a:cubicBezTo>
                    <a:cubicBezTo>
                      <a:pt x="1554" y="628"/>
                      <a:pt x="1554" y="628"/>
                      <a:pt x="1554" y="628"/>
                    </a:cubicBezTo>
                    <a:cubicBezTo>
                      <a:pt x="1556" y="649"/>
                      <a:pt x="1556" y="649"/>
                      <a:pt x="1556" y="649"/>
                    </a:cubicBezTo>
                    <a:cubicBezTo>
                      <a:pt x="1557" y="660"/>
                      <a:pt x="1557" y="660"/>
                      <a:pt x="1557" y="660"/>
                    </a:cubicBezTo>
                    <a:cubicBezTo>
                      <a:pt x="1560" y="667"/>
                      <a:pt x="1560" y="667"/>
                      <a:pt x="1560" y="667"/>
                    </a:cubicBezTo>
                    <a:cubicBezTo>
                      <a:pt x="1564" y="687"/>
                      <a:pt x="1564" y="687"/>
                      <a:pt x="1564" y="687"/>
                    </a:cubicBezTo>
                    <a:cubicBezTo>
                      <a:pt x="1565" y="697"/>
                      <a:pt x="1565" y="697"/>
                      <a:pt x="1565" y="697"/>
                    </a:cubicBezTo>
                    <a:cubicBezTo>
                      <a:pt x="1565" y="708"/>
                      <a:pt x="1565" y="708"/>
                      <a:pt x="1565" y="708"/>
                    </a:cubicBezTo>
                    <a:cubicBezTo>
                      <a:pt x="1568" y="716"/>
                      <a:pt x="1568" y="716"/>
                      <a:pt x="1568" y="716"/>
                    </a:cubicBezTo>
                    <a:cubicBezTo>
                      <a:pt x="1565" y="719"/>
                      <a:pt x="1565" y="719"/>
                      <a:pt x="1565" y="719"/>
                    </a:cubicBezTo>
                    <a:cubicBezTo>
                      <a:pt x="1570" y="718"/>
                      <a:pt x="1570" y="718"/>
                      <a:pt x="1570" y="718"/>
                    </a:cubicBezTo>
                    <a:cubicBezTo>
                      <a:pt x="1590" y="693"/>
                      <a:pt x="1590" y="693"/>
                      <a:pt x="1590" y="693"/>
                    </a:cubicBezTo>
                    <a:cubicBezTo>
                      <a:pt x="1591" y="687"/>
                      <a:pt x="1591" y="687"/>
                      <a:pt x="1591" y="687"/>
                    </a:cubicBezTo>
                    <a:cubicBezTo>
                      <a:pt x="1593" y="676"/>
                      <a:pt x="1593" y="676"/>
                      <a:pt x="1593" y="676"/>
                    </a:cubicBezTo>
                    <a:cubicBezTo>
                      <a:pt x="1601" y="673"/>
                      <a:pt x="1601" y="673"/>
                      <a:pt x="1601" y="673"/>
                    </a:cubicBezTo>
                    <a:cubicBezTo>
                      <a:pt x="1608" y="676"/>
                      <a:pt x="1608" y="676"/>
                      <a:pt x="1608" y="676"/>
                    </a:cubicBezTo>
                    <a:cubicBezTo>
                      <a:pt x="1610" y="671"/>
                      <a:pt x="1610" y="671"/>
                      <a:pt x="1610" y="671"/>
                    </a:cubicBezTo>
                    <a:cubicBezTo>
                      <a:pt x="1607" y="656"/>
                      <a:pt x="1607" y="656"/>
                      <a:pt x="1607" y="656"/>
                    </a:cubicBezTo>
                    <a:cubicBezTo>
                      <a:pt x="1623" y="644"/>
                      <a:pt x="1623" y="644"/>
                      <a:pt x="1623" y="644"/>
                    </a:cubicBezTo>
                    <a:cubicBezTo>
                      <a:pt x="1625" y="647"/>
                      <a:pt x="1625" y="647"/>
                      <a:pt x="1625" y="647"/>
                    </a:cubicBezTo>
                    <a:cubicBezTo>
                      <a:pt x="1630" y="645"/>
                      <a:pt x="1630" y="645"/>
                      <a:pt x="1630" y="645"/>
                    </a:cubicBezTo>
                    <a:cubicBezTo>
                      <a:pt x="1634" y="637"/>
                      <a:pt x="1634" y="637"/>
                      <a:pt x="1634" y="637"/>
                    </a:cubicBezTo>
                    <a:cubicBezTo>
                      <a:pt x="1630" y="631"/>
                      <a:pt x="1630" y="631"/>
                      <a:pt x="1630" y="631"/>
                    </a:cubicBezTo>
                    <a:cubicBezTo>
                      <a:pt x="1628" y="628"/>
                      <a:pt x="1628" y="628"/>
                      <a:pt x="1628" y="628"/>
                    </a:cubicBezTo>
                    <a:cubicBezTo>
                      <a:pt x="1633" y="614"/>
                      <a:pt x="1633" y="614"/>
                      <a:pt x="1633" y="614"/>
                    </a:cubicBezTo>
                    <a:cubicBezTo>
                      <a:pt x="1641" y="605"/>
                      <a:pt x="1641" y="605"/>
                      <a:pt x="1641" y="605"/>
                    </a:cubicBezTo>
                    <a:cubicBezTo>
                      <a:pt x="1641" y="614"/>
                      <a:pt x="1641" y="614"/>
                      <a:pt x="1641" y="614"/>
                    </a:cubicBezTo>
                    <a:cubicBezTo>
                      <a:pt x="1647" y="614"/>
                      <a:pt x="1647" y="614"/>
                      <a:pt x="1647" y="614"/>
                    </a:cubicBezTo>
                    <a:cubicBezTo>
                      <a:pt x="1650" y="611"/>
                      <a:pt x="1650" y="611"/>
                      <a:pt x="1650" y="611"/>
                    </a:cubicBezTo>
                    <a:cubicBezTo>
                      <a:pt x="1647" y="599"/>
                      <a:pt x="1647" y="599"/>
                      <a:pt x="1647" y="599"/>
                    </a:cubicBezTo>
                    <a:cubicBezTo>
                      <a:pt x="1641" y="596"/>
                      <a:pt x="1641" y="596"/>
                      <a:pt x="1641" y="596"/>
                    </a:cubicBezTo>
                    <a:cubicBezTo>
                      <a:pt x="1640" y="586"/>
                      <a:pt x="1640" y="586"/>
                      <a:pt x="1640" y="586"/>
                    </a:cubicBezTo>
                    <a:cubicBezTo>
                      <a:pt x="1649" y="578"/>
                      <a:pt x="1649" y="578"/>
                      <a:pt x="1649" y="578"/>
                    </a:cubicBezTo>
                    <a:cubicBezTo>
                      <a:pt x="1647" y="575"/>
                      <a:pt x="1647" y="575"/>
                      <a:pt x="1647" y="575"/>
                    </a:cubicBezTo>
                    <a:cubicBezTo>
                      <a:pt x="1639" y="572"/>
                      <a:pt x="1639" y="572"/>
                      <a:pt x="1639" y="572"/>
                    </a:cubicBezTo>
                    <a:cubicBezTo>
                      <a:pt x="1638" y="576"/>
                      <a:pt x="1638" y="576"/>
                      <a:pt x="1638" y="576"/>
                    </a:cubicBezTo>
                    <a:cubicBezTo>
                      <a:pt x="1631" y="570"/>
                      <a:pt x="1631" y="570"/>
                      <a:pt x="1631" y="570"/>
                    </a:cubicBezTo>
                    <a:cubicBezTo>
                      <a:pt x="1635" y="556"/>
                      <a:pt x="1635" y="556"/>
                      <a:pt x="1635" y="556"/>
                    </a:cubicBezTo>
                    <a:cubicBezTo>
                      <a:pt x="1639" y="554"/>
                      <a:pt x="1639" y="554"/>
                      <a:pt x="1639" y="554"/>
                    </a:cubicBezTo>
                    <a:cubicBezTo>
                      <a:pt x="1646" y="544"/>
                      <a:pt x="1646" y="544"/>
                      <a:pt x="1646" y="544"/>
                    </a:cubicBezTo>
                    <a:cubicBezTo>
                      <a:pt x="1648" y="533"/>
                      <a:pt x="1648" y="533"/>
                      <a:pt x="1648" y="533"/>
                    </a:cubicBezTo>
                    <a:cubicBezTo>
                      <a:pt x="1657" y="524"/>
                      <a:pt x="1657" y="524"/>
                      <a:pt x="1657" y="524"/>
                    </a:cubicBezTo>
                    <a:cubicBezTo>
                      <a:pt x="1662" y="525"/>
                      <a:pt x="1662" y="525"/>
                      <a:pt x="1662" y="525"/>
                    </a:cubicBezTo>
                    <a:cubicBezTo>
                      <a:pt x="1667" y="528"/>
                      <a:pt x="1667" y="528"/>
                      <a:pt x="1667" y="528"/>
                    </a:cubicBezTo>
                    <a:cubicBezTo>
                      <a:pt x="1671" y="521"/>
                      <a:pt x="1671" y="521"/>
                      <a:pt x="1671" y="521"/>
                    </a:cubicBezTo>
                    <a:cubicBezTo>
                      <a:pt x="1677" y="517"/>
                      <a:pt x="1677" y="517"/>
                      <a:pt x="1677" y="517"/>
                    </a:cubicBezTo>
                    <a:cubicBezTo>
                      <a:pt x="1683" y="512"/>
                      <a:pt x="1683" y="512"/>
                      <a:pt x="1683" y="512"/>
                    </a:cubicBezTo>
                    <a:cubicBezTo>
                      <a:pt x="1684" y="514"/>
                      <a:pt x="1684" y="514"/>
                      <a:pt x="1684" y="514"/>
                    </a:cubicBezTo>
                    <a:cubicBezTo>
                      <a:pt x="1680" y="523"/>
                      <a:pt x="1680" y="523"/>
                      <a:pt x="1680" y="523"/>
                    </a:cubicBezTo>
                    <a:cubicBezTo>
                      <a:pt x="1680" y="531"/>
                      <a:pt x="1680" y="531"/>
                      <a:pt x="1680" y="531"/>
                    </a:cubicBezTo>
                    <a:cubicBezTo>
                      <a:pt x="1686" y="527"/>
                      <a:pt x="1686" y="527"/>
                      <a:pt x="1686" y="527"/>
                    </a:cubicBezTo>
                    <a:cubicBezTo>
                      <a:pt x="1692" y="516"/>
                      <a:pt x="1692" y="516"/>
                      <a:pt x="1692" y="516"/>
                    </a:cubicBezTo>
                    <a:cubicBezTo>
                      <a:pt x="1713" y="507"/>
                      <a:pt x="1713" y="507"/>
                      <a:pt x="1713" y="507"/>
                    </a:cubicBezTo>
                    <a:cubicBezTo>
                      <a:pt x="1724" y="512"/>
                      <a:pt x="1724" y="512"/>
                      <a:pt x="1724" y="512"/>
                    </a:cubicBezTo>
                    <a:cubicBezTo>
                      <a:pt x="1727" y="518"/>
                      <a:pt x="1727" y="518"/>
                      <a:pt x="1727" y="518"/>
                    </a:cubicBezTo>
                    <a:cubicBezTo>
                      <a:pt x="1728" y="525"/>
                      <a:pt x="1728" y="525"/>
                      <a:pt x="1728" y="525"/>
                    </a:cubicBezTo>
                    <a:cubicBezTo>
                      <a:pt x="1733" y="521"/>
                      <a:pt x="1733" y="521"/>
                      <a:pt x="1733" y="521"/>
                    </a:cubicBezTo>
                    <a:cubicBezTo>
                      <a:pt x="1735" y="516"/>
                      <a:pt x="1735" y="516"/>
                      <a:pt x="1735" y="516"/>
                    </a:cubicBezTo>
                    <a:cubicBezTo>
                      <a:pt x="1743" y="507"/>
                      <a:pt x="1743" y="507"/>
                      <a:pt x="1743" y="507"/>
                    </a:cubicBezTo>
                    <a:cubicBezTo>
                      <a:pt x="1755" y="500"/>
                      <a:pt x="1755" y="500"/>
                      <a:pt x="1755" y="500"/>
                    </a:cubicBezTo>
                    <a:cubicBezTo>
                      <a:pt x="1759" y="493"/>
                      <a:pt x="1759" y="493"/>
                      <a:pt x="1759" y="493"/>
                    </a:cubicBezTo>
                    <a:cubicBezTo>
                      <a:pt x="1765" y="492"/>
                      <a:pt x="1765" y="492"/>
                      <a:pt x="1765" y="492"/>
                    </a:cubicBezTo>
                    <a:cubicBezTo>
                      <a:pt x="1765" y="492"/>
                      <a:pt x="1769" y="487"/>
                      <a:pt x="1771" y="485"/>
                    </a:cubicBezTo>
                    <a:cubicBezTo>
                      <a:pt x="1771" y="484"/>
                      <a:pt x="1772" y="483"/>
                      <a:pt x="1772" y="483"/>
                    </a:cubicBezTo>
                    <a:cubicBezTo>
                      <a:pt x="1779" y="482"/>
                      <a:pt x="1779" y="482"/>
                      <a:pt x="1779" y="482"/>
                    </a:cubicBezTo>
                    <a:cubicBezTo>
                      <a:pt x="1787" y="473"/>
                      <a:pt x="1787" y="473"/>
                      <a:pt x="1787" y="473"/>
                    </a:cubicBezTo>
                    <a:cubicBezTo>
                      <a:pt x="1803" y="470"/>
                      <a:pt x="1803" y="470"/>
                      <a:pt x="1803" y="470"/>
                    </a:cubicBezTo>
                    <a:cubicBezTo>
                      <a:pt x="1808" y="462"/>
                      <a:pt x="1808" y="462"/>
                      <a:pt x="1808" y="462"/>
                    </a:cubicBezTo>
                    <a:cubicBezTo>
                      <a:pt x="1821" y="460"/>
                      <a:pt x="1821" y="460"/>
                      <a:pt x="1821" y="460"/>
                    </a:cubicBezTo>
                    <a:cubicBezTo>
                      <a:pt x="1828" y="464"/>
                      <a:pt x="1828" y="464"/>
                      <a:pt x="1828" y="464"/>
                    </a:cubicBezTo>
                    <a:cubicBezTo>
                      <a:pt x="1840" y="466"/>
                      <a:pt x="1840" y="466"/>
                      <a:pt x="1840" y="466"/>
                    </a:cubicBezTo>
                    <a:cubicBezTo>
                      <a:pt x="1840" y="461"/>
                      <a:pt x="1840" y="461"/>
                      <a:pt x="1840" y="461"/>
                    </a:cubicBezTo>
                    <a:cubicBezTo>
                      <a:pt x="1844" y="453"/>
                      <a:pt x="1844" y="453"/>
                      <a:pt x="1844" y="453"/>
                    </a:cubicBezTo>
                    <a:cubicBezTo>
                      <a:pt x="1840" y="450"/>
                      <a:pt x="1840" y="450"/>
                      <a:pt x="1840" y="450"/>
                    </a:cubicBezTo>
                    <a:cubicBezTo>
                      <a:pt x="1839" y="439"/>
                      <a:pt x="1839" y="439"/>
                      <a:pt x="1839" y="439"/>
                    </a:cubicBezTo>
                    <a:cubicBezTo>
                      <a:pt x="1835" y="435"/>
                      <a:pt x="1835" y="435"/>
                      <a:pt x="1835" y="435"/>
                    </a:cubicBezTo>
                    <a:cubicBezTo>
                      <a:pt x="1835" y="420"/>
                      <a:pt x="1835" y="420"/>
                      <a:pt x="1835" y="420"/>
                    </a:cubicBezTo>
                    <a:cubicBezTo>
                      <a:pt x="1830" y="416"/>
                      <a:pt x="1830" y="416"/>
                      <a:pt x="1830" y="416"/>
                    </a:cubicBezTo>
                    <a:cubicBezTo>
                      <a:pt x="1831" y="411"/>
                      <a:pt x="1831" y="411"/>
                      <a:pt x="1831" y="411"/>
                    </a:cubicBezTo>
                    <a:cubicBezTo>
                      <a:pt x="1826" y="410"/>
                      <a:pt x="1826" y="410"/>
                      <a:pt x="1826" y="410"/>
                    </a:cubicBezTo>
                    <a:cubicBezTo>
                      <a:pt x="1825" y="415"/>
                      <a:pt x="1825" y="415"/>
                      <a:pt x="1825" y="415"/>
                    </a:cubicBezTo>
                    <a:cubicBezTo>
                      <a:pt x="1818" y="409"/>
                      <a:pt x="1818" y="409"/>
                      <a:pt x="1818" y="409"/>
                    </a:cubicBezTo>
                    <a:cubicBezTo>
                      <a:pt x="1814" y="406"/>
                      <a:pt x="1814" y="406"/>
                      <a:pt x="1814" y="406"/>
                    </a:cubicBezTo>
                    <a:cubicBezTo>
                      <a:pt x="1806" y="404"/>
                      <a:pt x="1806" y="404"/>
                      <a:pt x="1806" y="404"/>
                    </a:cubicBezTo>
                    <a:cubicBezTo>
                      <a:pt x="1803" y="396"/>
                      <a:pt x="1803" y="396"/>
                      <a:pt x="1803" y="396"/>
                    </a:cubicBezTo>
                    <a:cubicBezTo>
                      <a:pt x="1809" y="397"/>
                      <a:pt x="1809" y="397"/>
                      <a:pt x="1809" y="397"/>
                    </a:cubicBezTo>
                    <a:cubicBezTo>
                      <a:pt x="1812" y="401"/>
                      <a:pt x="1812" y="401"/>
                      <a:pt x="1812" y="401"/>
                    </a:cubicBezTo>
                    <a:cubicBezTo>
                      <a:pt x="1814" y="399"/>
                      <a:pt x="1814" y="399"/>
                      <a:pt x="1814" y="399"/>
                    </a:cubicBezTo>
                    <a:cubicBezTo>
                      <a:pt x="1809" y="394"/>
                      <a:pt x="1809" y="394"/>
                      <a:pt x="1809" y="394"/>
                    </a:cubicBezTo>
                    <a:cubicBezTo>
                      <a:pt x="1814" y="391"/>
                      <a:pt x="1814" y="391"/>
                      <a:pt x="1814" y="391"/>
                    </a:cubicBezTo>
                    <a:cubicBezTo>
                      <a:pt x="1820" y="397"/>
                      <a:pt x="1820" y="397"/>
                      <a:pt x="1820" y="397"/>
                    </a:cubicBezTo>
                    <a:cubicBezTo>
                      <a:pt x="1822" y="403"/>
                      <a:pt x="1822" y="403"/>
                      <a:pt x="1822" y="403"/>
                    </a:cubicBezTo>
                    <a:cubicBezTo>
                      <a:pt x="1839" y="402"/>
                      <a:pt x="1839" y="402"/>
                      <a:pt x="1839" y="402"/>
                    </a:cubicBezTo>
                    <a:cubicBezTo>
                      <a:pt x="1844" y="396"/>
                      <a:pt x="1844" y="396"/>
                      <a:pt x="1844" y="396"/>
                    </a:cubicBezTo>
                    <a:cubicBezTo>
                      <a:pt x="1847" y="393"/>
                      <a:pt x="1847" y="393"/>
                      <a:pt x="1847" y="393"/>
                    </a:cubicBezTo>
                    <a:cubicBezTo>
                      <a:pt x="1856" y="383"/>
                      <a:pt x="1856" y="383"/>
                      <a:pt x="1856" y="383"/>
                    </a:cubicBezTo>
                    <a:cubicBezTo>
                      <a:pt x="1854" y="375"/>
                      <a:pt x="1854" y="375"/>
                      <a:pt x="1854" y="375"/>
                    </a:cubicBezTo>
                    <a:cubicBezTo>
                      <a:pt x="1849" y="362"/>
                      <a:pt x="1849" y="362"/>
                      <a:pt x="1849" y="362"/>
                    </a:cubicBezTo>
                    <a:cubicBezTo>
                      <a:pt x="1856" y="358"/>
                      <a:pt x="1856" y="358"/>
                      <a:pt x="1856" y="358"/>
                    </a:cubicBezTo>
                    <a:cubicBezTo>
                      <a:pt x="1859" y="359"/>
                      <a:pt x="1859" y="359"/>
                      <a:pt x="1859" y="359"/>
                    </a:cubicBezTo>
                    <a:cubicBezTo>
                      <a:pt x="1866" y="356"/>
                      <a:pt x="1866" y="356"/>
                      <a:pt x="1866" y="356"/>
                    </a:cubicBezTo>
                    <a:cubicBezTo>
                      <a:pt x="1866" y="362"/>
                      <a:pt x="1866" y="362"/>
                      <a:pt x="1866" y="362"/>
                    </a:cubicBezTo>
                    <a:cubicBezTo>
                      <a:pt x="1865" y="367"/>
                      <a:pt x="1865" y="367"/>
                      <a:pt x="1865" y="367"/>
                    </a:cubicBezTo>
                    <a:cubicBezTo>
                      <a:pt x="1864" y="376"/>
                      <a:pt x="1864" y="376"/>
                      <a:pt x="1864" y="376"/>
                    </a:cubicBezTo>
                    <a:cubicBezTo>
                      <a:pt x="1868" y="381"/>
                      <a:pt x="1868" y="381"/>
                      <a:pt x="1868" y="381"/>
                    </a:cubicBezTo>
                    <a:cubicBezTo>
                      <a:pt x="1877" y="380"/>
                      <a:pt x="1877" y="380"/>
                      <a:pt x="1877" y="380"/>
                    </a:cubicBezTo>
                    <a:cubicBezTo>
                      <a:pt x="1885" y="379"/>
                      <a:pt x="1885" y="379"/>
                      <a:pt x="1885" y="379"/>
                    </a:cubicBezTo>
                    <a:cubicBezTo>
                      <a:pt x="1894" y="383"/>
                      <a:pt x="1894" y="383"/>
                      <a:pt x="1894" y="383"/>
                    </a:cubicBezTo>
                    <a:cubicBezTo>
                      <a:pt x="1897" y="386"/>
                      <a:pt x="1897" y="386"/>
                      <a:pt x="1897" y="386"/>
                    </a:cubicBezTo>
                    <a:cubicBezTo>
                      <a:pt x="1898" y="400"/>
                      <a:pt x="1898" y="400"/>
                      <a:pt x="1898" y="400"/>
                    </a:cubicBezTo>
                    <a:cubicBezTo>
                      <a:pt x="1908" y="399"/>
                      <a:pt x="1908" y="399"/>
                      <a:pt x="1908" y="399"/>
                    </a:cubicBezTo>
                    <a:cubicBezTo>
                      <a:pt x="1914" y="402"/>
                      <a:pt x="1914" y="402"/>
                      <a:pt x="1914" y="402"/>
                    </a:cubicBezTo>
                    <a:cubicBezTo>
                      <a:pt x="1920" y="411"/>
                      <a:pt x="1920" y="411"/>
                      <a:pt x="1920" y="411"/>
                    </a:cubicBezTo>
                    <a:cubicBezTo>
                      <a:pt x="1927" y="415"/>
                      <a:pt x="1927" y="415"/>
                      <a:pt x="1927" y="415"/>
                    </a:cubicBezTo>
                    <a:cubicBezTo>
                      <a:pt x="1938" y="410"/>
                      <a:pt x="1938" y="410"/>
                      <a:pt x="1938" y="410"/>
                    </a:cubicBezTo>
                    <a:cubicBezTo>
                      <a:pt x="1932" y="405"/>
                      <a:pt x="1932" y="405"/>
                      <a:pt x="1932" y="405"/>
                    </a:cubicBezTo>
                    <a:cubicBezTo>
                      <a:pt x="1933" y="398"/>
                      <a:pt x="1933" y="398"/>
                      <a:pt x="1933" y="398"/>
                    </a:cubicBezTo>
                    <a:cubicBezTo>
                      <a:pt x="1941" y="392"/>
                      <a:pt x="1941" y="392"/>
                      <a:pt x="1941" y="392"/>
                    </a:cubicBezTo>
                    <a:cubicBezTo>
                      <a:pt x="1936" y="387"/>
                      <a:pt x="1936" y="387"/>
                      <a:pt x="1936" y="387"/>
                    </a:cubicBezTo>
                    <a:cubicBezTo>
                      <a:pt x="1939" y="384"/>
                      <a:pt x="1939" y="384"/>
                      <a:pt x="1939" y="384"/>
                    </a:cubicBezTo>
                    <a:cubicBezTo>
                      <a:pt x="1941" y="380"/>
                      <a:pt x="1941" y="380"/>
                      <a:pt x="1941" y="380"/>
                    </a:cubicBezTo>
                    <a:cubicBezTo>
                      <a:pt x="1956" y="377"/>
                      <a:pt x="1956" y="377"/>
                      <a:pt x="1956" y="377"/>
                    </a:cubicBezTo>
                    <a:cubicBezTo>
                      <a:pt x="1960" y="372"/>
                      <a:pt x="1960" y="372"/>
                      <a:pt x="1960" y="372"/>
                    </a:cubicBezTo>
                    <a:cubicBezTo>
                      <a:pt x="1961" y="366"/>
                      <a:pt x="1961" y="366"/>
                      <a:pt x="1961" y="366"/>
                    </a:cubicBezTo>
                    <a:cubicBezTo>
                      <a:pt x="1969" y="365"/>
                      <a:pt x="1969" y="365"/>
                      <a:pt x="1969" y="365"/>
                    </a:cubicBezTo>
                    <a:cubicBezTo>
                      <a:pt x="1971" y="359"/>
                      <a:pt x="1971" y="359"/>
                      <a:pt x="1971" y="359"/>
                    </a:cubicBezTo>
                    <a:lnTo>
                      <a:pt x="1956" y="351"/>
                    </a:lnTo>
                    <a:close/>
                    <a:moveTo>
                      <a:pt x="1026" y="177"/>
                    </a:moveTo>
                    <a:cubicBezTo>
                      <a:pt x="1023" y="179"/>
                      <a:pt x="1023" y="179"/>
                      <a:pt x="1023" y="179"/>
                    </a:cubicBezTo>
                    <a:cubicBezTo>
                      <a:pt x="1020" y="182"/>
                      <a:pt x="1020" y="182"/>
                      <a:pt x="1020" y="182"/>
                    </a:cubicBezTo>
                    <a:cubicBezTo>
                      <a:pt x="1023" y="183"/>
                      <a:pt x="1023" y="183"/>
                      <a:pt x="1023" y="183"/>
                    </a:cubicBezTo>
                    <a:cubicBezTo>
                      <a:pt x="1030" y="188"/>
                      <a:pt x="1030" y="188"/>
                      <a:pt x="1030" y="188"/>
                    </a:cubicBezTo>
                    <a:cubicBezTo>
                      <a:pt x="1038" y="185"/>
                      <a:pt x="1038" y="185"/>
                      <a:pt x="1038" y="185"/>
                    </a:cubicBezTo>
                    <a:cubicBezTo>
                      <a:pt x="1038" y="182"/>
                      <a:pt x="1038" y="182"/>
                      <a:pt x="1038" y="182"/>
                    </a:cubicBezTo>
                    <a:cubicBezTo>
                      <a:pt x="1043" y="179"/>
                      <a:pt x="1043" y="179"/>
                      <a:pt x="1043" y="179"/>
                    </a:cubicBezTo>
                    <a:cubicBezTo>
                      <a:pt x="1043" y="178"/>
                      <a:pt x="1043" y="178"/>
                      <a:pt x="1043" y="178"/>
                    </a:cubicBezTo>
                    <a:cubicBezTo>
                      <a:pt x="1034" y="177"/>
                      <a:pt x="1034" y="177"/>
                      <a:pt x="1034" y="177"/>
                    </a:cubicBezTo>
                    <a:lnTo>
                      <a:pt x="1026" y="177"/>
                    </a:lnTo>
                    <a:close/>
                    <a:moveTo>
                      <a:pt x="297" y="254"/>
                    </a:moveTo>
                    <a:cubicBezTo>
                      <a:pt x="302" y="250"/>
                      <a:pt x="302" y="250"/>
                      <a:pt x="302" y="250"/>
                    </a:cubicBezTo>
                    <a:cubicBezTo>
                      <a:pt x="303" y="254"/>
                      <a:pt x="303" y="254"/>
                      <a:pt x="303" y="254"/>
                    </a:cubicBezTo>
                    <a:cubicBezTo>
                      <a:pt x="311" y="256"/>
                      <a:pt x="311" y="256"/>
                      <a:pt x="311" y="256"/>
                    </a:cubicBezTo>
                    <a:cubicBezTo>
                      <a:pt x="319" y="257"/>
                      <a:pt x="319" y="257"/>
                      <a:pt x="319" y="257"/>
                    </a:cubicBezTo>
                    <a:cubicBezTo>
                      <a:pt x="314" y="264"/>
                      <a:pt x="314" y="264"/>
                      <a:pt x="314" y="264"/>
                    </a:cubicBezTo>
                    <a:cubicBezTo>
                      <a:pt x="315" y="270"/>
                      <a:pt x="315" y="270"/>
                      <a:pt x="315" y="270"/>
                    </a:cubicBezTo>
                    <a:cubicBezTo>
                      <a:pt x="325" y="271"/>
                      <a:pt x="325" y="271"/>
                      <a:pt x="325" y="271"/>
                    </a:cubicBezTo>
                    <a:cubicBezTo>
                      <a:pt x="336" y="276"/>
                      <a:pt x="336" y="276"/>
                      <a:pt x="336" y="276"/>
                    </a:cubicBezTo>
                    <a:cubicBezTo>
                      <a:pt x="349" y="273"/>
                      <a:pt x="349" y="273"/>
                      <a:pt x="349" y="273"/>
                    </a:cubicBezTo>
                    <a:cubicBezTo>
                      <a:pt x="359" y="272"/>
                      <a:pt x="359" y="272"/>
                      <a:pt x="359" y="272"/>
                    </a:cubicBezTo>
                    <a:cubicBezTo>
                      <a:pt x="361" y="267"/>
                      <a:pt x="361" y="267"/>
                      <a:pt x="361" y="267"/>
                    </a:cubicBezTo>
                    <a:cubicBezTo>
                      <a:pt x="339" y="254"/>
                      <a:pt x="339" y="254"/>
                      <a:pt x="339" y="254"/>
                    </a:cubicBezTo>
                    <a:cubicBezTo>
                      <a:pt x="336" y="246"/>
                      <a:pt x="336" y="246"/>
                      <a:pt x="336" y="246"/>
                    </a:cubicBezTo>
                    <a:cubicBezTo>
                      <a:pt x="336" y="227"/>
                      <a:pt x="336" y="227"/>
                      <a:pt x="336" y="227"/>
                    </a:cubicBezTo>
                    <a:cubicBezTo>
                      <a:pt x="343" y="226"/>
                      <a:pt x="343" y="226"/>
                      <a:pt x="343" y="226"/>
                    </a:cubicBezTo>
                    <a:cubicBezTo>
                      <a:pt x="348" y="215"/>
                      <a:pt x="348" y="215"/>
                      <a:pt x="348" y="215"/>
                    </a:cubicBezTo>
                    <a:cubicBezTo>
                      <a:pt x="338" y="210"/>
                      <a:pt x="338" y="210"/>
                      <a:pt x="338" y="210"/>
                    </a:cubicBezTo>
                    <a:cubicBezTo>
                      <a:pt x="313" y="211"/>
                      <a:pt x="313" y="211"/>
                      <a:pt x="313" y="211"/>
                    </a:cubicBezTo>
                    <a:cubicBezTo>
                      <a:pt x="309" y="218"/>
                      <a:pt x="309" y="218"/>
                      <a:pt x="309" y="218"/>
                    </a:cubicBezTo>
                    <a:cubicBezTo>
                      <a:pt x="305" y="219"/>
                      <a:pt x="305" y="219"/>
                      <a:pt x="305" y="219"/>
                    </a:cubicBezTo>
                    <a:cubicBezTo>
                      <a:pt x="301" y="223"/>
                      <a:pt x="301" y="223"/>
                      <a:pt x="301" y="223"/>
                    </a:cubicBezTo>
                    <a:cubicBezTo>
                      <a:pt x="305" y="227"/>
                      <a:pt x="305" y="227"/>
                      <a:pt x="305" y="227"/>
                    </a:cubicBezTo>
                    <a:cubicBezTo>
                      <a:pt x="305" y="233"/>
                      <a:pt x="305" y="233"/>
                      <a:pt x="305" y="233"/>
                    </a:cubicBezTo>
                    <a:cubicBezTo>
                      <a:pt x="300" y="238"/>
                      <a:pt x="300" y="238"/>
                      <a:pt x="300" y="238"/>
                    </a:cubicBezTo>
                    <a:cubicBezTo>
                      <a:pt x="293" y="239"/>
                      <a:pt x="293" y="239"/>
                      <a:pt x="293" y="239"/>
                    </a:cubicBezTo>
                    <a:cubicBezTo>
                      <a:pt x="289" y="248"/>
                      <a:pt x="289" y="248"/>
                      <a:pt x="289" y="248"/>
                    </a:cubicBezTo>
                    <a:cubicBezTo>
                      <a:pt x="292" y="252"/>
                      <a:pt x="292" y="252"/>
                      <a:pt x="292" y="252"/>
                    </a:cubicBezTo>
                    <a:lnTo>
                      <a:pt x="297" y="254"/>
                    </a:lnTo>
                    <a:close/>
                    <a:moveTo>
                      <a:pt x="336" y="197"/>
                    </a:moveTo>
                    <a:cubicBezTo>
                      <a:pt x="336" y="198"/>
                      <a:pt x="336" y="198"/>
                      <a:pt x="336" y="198"/>
                    </a:cubicBezTo>
                    <a:cubicBezTo>
                      <a:pt x="330" y="200"/>
                      <a:pt x="330" y="200"/>
                      <a:pt x="330" y="200"/>
                    </a:cubicBezTo>
                    <a:cubicBezTo>
                      <a:pt x="324" y="203"/>
                      <a:pt x="324" y="203"/>
                      <a:pt x="324" y="203"/>
                    </a:cubicBezTo>
                    <a:cubicBezTo>
                      <a:pt x="326" y="207"/>
                      <a:pt x="326" y="207"/>
                      <a:pt x="326" y="207"/>
                    </a:cubicBezTo>
                    <a:cubicBezTo>
                      <a:pt x="340" y="206"/>
                      <a:pt x="340" y="206"/>
                      <a:pt x="340" y="206"/>
                    </a:cubicBezTo>
                    <a:cubicBezTo>
                      <a:pt x="342" y="208"/>
                      <a:pt x="342" y="208"/>
                      <a:pt x="342" y="208"/>
                    </a:cubicBezTo>
                    <a:cubicBezTo>
                      <a:pt x="352" y="210"/>
                      <a:pt x="352" y="210"/>
                      <a:pt x="352" y="210"/>
                    </a:cubicBezTo>
                    <a:cubicBezTo>
                      <a:pt x="364" y="196"/>
                      <a:pt x="364" y="196"/>
                      <a:pt x="364" y="196"/>
                    </a:cubicBezTo>
                    <a:cubicBezTo>
                      <a:pt x="365" y="188"/>
                      <a:pt x="365" y="188"/>
                      <a:pt x="365" y="188"/>
                    </a:cubicBezTo>
                    <a:cubicBezTo>
                      <a:pt x="370" y="188"/>
                      <a:pt x="370" y="188"/>
                      <a:pt x="370" y="188"/>
                    </a:cubicBezTo>
                    <a:cubicBezTo>
                      <a:pt x="374" y="184"/>
                      <a:pt x="374" y="184"/>
                      <a:pt x="374" y="184"/>
                    </a:cubicBezTo>
                    <a:cubicBezTo>
                      <a:pt x="374" y="178"/>
                      <a:pt x="374" y="178"/>
                      <a:pt x="374" y="178"/>
                    </a:cubicBezTo>
                    <a:cubicBezTo>
                      <a:pt x="379" y="178"/>
                      <a:pt x="379" y="178"/>
                      <a:pt x="379" y="178"/>
                    </a:cubicBezTo>
                    <a:cubicBezTo>
                      <a:pt x="381" y="174"/>
                      <a:pt x="381" y="174"/>
                      <a:pt x="381" y="174"/>
                    </a:cubicBezTo>
                    <a:cubicBezTo>
                      <a:pt x="392" y="174"/>
                      <a:pt x="392" y="174"/>
                      <a:pt x="392" y="174"/>
                    </a:cubicBezTo>
                    <a:cubicBezTo>
                      <a:pt x="393" y="170"/>
                      <a:pt x="393" y="170"/>
                      <a:pt x="393" y="170"/>
                    </a:cubicBezTo>
                    <a:cubicBezTo>
                      <a:pt x="398" y="169"/>
                      <a:pt x="398" y="169"/>
                      <a:pt x="398" y="169"/>
                    </a:cubicBezTo>
                    <a:cubicBezTo>
                      <a:pt x="398" y="164"/>
                      <a:pt x="398" y="164"/>
                      <a:pt x="398" y="164"/>
                    </a:cubicBezTo>
                    <a:cubicBezTo>
                      <a:pt x="413" y="159"/>
                      <a:pt x="413" y="159"/>
                      <a:pt x="413" y="159"/>
                    </a:cubicBezTo>
                    <a:cubicBezTo>
                      <a:pt x="418" y="156"/>
                      <a:pt x="418" y="156"/>
                      <a:pt x="418" y="156"/>
                    </a:cubicBezTo>
                    <a:cubicBezTo>
                      <a:pt x="424" y="154"/>
                      <a:pt x="424" y="154"/>
                      <a:pt x="424" y="154"/>
                    </a:cubicBezTo>
                    <a:cubicBezTo>
                      <a:pt x="435" y="151"/>
                      <a:pt x="435" y="151"/>
                      <a:pt x="435" y="151"/>
                    </a:cubicBezTo>
                    <a:cubicBezTo>
                      <a:pt x="436" y="148"/>
                      <a:pt x="436" y="148"/>
                      <a:pt x="436" y="148"/>
                    </a:cubicBezTo>
                    <a:cubicBezTo>
                      <a:pt x="449" y="147"/>
                      <a:pt x="449" y="147"/>
                      <a:pt x="449" y="147"/>
                    </a:cubicBezTo>
                    <a:cubicBezTo>
                      <a:pt x="454" y="145"/>
                      <a:pt x="454" y="145"/>
                      <a:pt x="454" y="145"/>
                    </a:cubicBezTo>
                    <a:cubicBezTo>
                      <a:pt x="471" y="143"/>
                      <a:pt x="471" y="143"/>
                      <a:pt x="471" y="143"/>
                    </a:cubicBezTo>
                    <a:cubicBezTo>
                      <a:pt x="486" y="138"/>
                      <a:pt x="486" y="138"/>
                      <a:pt x="486" y="138"/>
                    </a:cubicBezTo>
                    <a:cubicBezTo>
                      <a:pt x="498" y="136"/>
                      <a:pt x="498" y="136"/>
                      <a:pt x="498" y="136"/>
                    </a:cubicBezTo>
                    <a:cubicBezTo>
                      <a:pt x="497" y="132"/>
                      <a:pt x="497" y="132"/>
                      <a:pt x="497" y="132"/>
                    </a:cubicBezTo>
                    <a:cubicBezTo>
                      <a:pt x="503" y="129"/>
                      <a:pt x="503" y="129"/>
                      <a:pt x="503" y="129"/>
                    </a:cubicBezTo>
                    <a:cubicBezTo>
                      <a:pt x="501" y="123"/>
                      <a:pt x="501" y="123"/>
                      <a:pt x="501" y="123"/>
                    </a:cubicBezTo>
                    <a:cubicBezTo>
                      <a:pt x="485" y="120"/>
                      <a:pt x="485" y="120"/>
                      <a:pt x="485" y="120"/>
                    </a:cubicBezTo>
                    <a:cubicBezTo>
                      <a:pt x="475" y="123"/>
                      <a:pt x="475" y="123"/>
                      <a:pt x="475" y="123"/>
                    </a:cubicBezTo>
                    <a:cubicBezTo>
                      <a:pt x="466" y="124"/>
                      <a:pt x="466" y="124"/>
                      <a:pt x="466" y="124"/>
                    </a:cubicBezTo>
                    <a:cubicBezTo>
                      <a:pt x="464" y="129"/>
                      <a:pt x="464" y="129"/>
                      <a:pt x="464" y="129"/>
                    </a:cubicBezTo>
                    <a:cubicBezTo>
                      <a:pt x="434" y="135"/>
                      <a:pt x="434" y="135"/>
                      <a:pt x="434" y="135"/>
                    </a:cubicBezTo>
                    <a:cubicBezTo>
                      <a:pt x="421" y="138"/>
                      <a:pt x="421" y="138"/>
                      <a:pt x="421" y="138"/>
                    </a:cubicBezTo>
                    <a:cubicBezTo>
                      <a:pt x="420" y="136"/>
                      <a:pt x="420" y="136"/>
                      <a:pt x="420" y="136"/>
                    </a:cubicBezTo>
                    <a:cubicBezTo>
                      <a:pt x="406" y="136"/>
                      <a:pt x="406" y="136"/>
                      <a:pt x="406" y="136"/>
                    </a:cubicBezTo>
                    <a:cubicBezTo>
                      <a:pt x="403" y="139"/>
                      <a:pt x="403" y="139"/>
                      <a:pt x="403" y="139"/>
                    </a:cubicBezTo>
                    <a:cubicBezTo>
                      <a:pt x="408" y="141"/>
                      <a:pt x="408" y="141"/>
                      <a:pt x="408" y="141"/>
                    </a:cubicBezTo>
                    <a:cubicBezTo>
                      <a:pt x="400" y="143"/>
                      <a:pt x="400" y="143"/>
                      <a:pt x="400" y="143"/>
                    </a:cubicBezTo>
                    <a:cubicBezTo>
                      <a:pt x="400" y="140"/>
                      <a:pt x="400" y="140"/>
                      <a:pt x="400" y="140"/>
                    </a:cubicBezTo>
                    <a:cubicBezTo>
                      <a:pt x="393" y="141"/>
                      <a:pt x="393" y="141"/>
                      <a:pt x="393" y="141"/>
                    </a:cubicBezTo>
                    <a:cubicBezTo>
                      <a:pt x="386" y="145"/>
                      <a:pt x="386" y="145"/>
                      <a:pt x="386" y="145"/>
                    </a:cubicBezTo>
                    <a:cubicBezTo>
                      <a:pt x="375" y="146"/>
                      <a:pt x="375" y="146"/>
                      <a:pt x="375" y="146"/>
                    </a:cubicBezTo>
                    <a:cubicBezTo>
                      <a:pt x="375" y="149"/>
                      <a:pt x="375" y="149"/>
                      <a:pt x="375" y="149"/>
                    </a:cubicBezTo>
                    <a:cubicBezTo>
                      <a:pt x="371" y="149"/>
                      <a:pt x="371" y="149"/>
                      <a:pt x="371" y="149"/>
                    </a:cubicBezTo>
                    <a:cubicBezTo>
                      <a:pt x="367" y="156"/>
                      <a:pt x="367" y="156"/>
                      <a:pt x="367" y="156"/>
                    </a:cubicBezTo>
                    <a:cubicBezTo>
                      <a:pt x="356" y="156"/>
                      <a:pt x="356" y="156"/>
                      <a:pt x="356" y="156"/>
                    </a:cubicBezTo>
                    <a:cubicBezTo>
                      <a:pt x="356" y="159"/>
                      <a:pt x="356" y="159"/>
                      <a:pt x="356" y="159"/>
                    </a:cubicBezTo>
                    <a:cubicBezTo>
                      <a:pt x="348" y="161"/>
                      <a:pt x="348" y="161"/>
                      <a:pt x="348" y="161"/>
                    </a:cubicBezTo>
                    <a:cubicBezTo>
                      <a:pt x="342" y="160"/>
                      <a:pt x="342" y="160"/>
                      <a:pt x="342" y="160"/>
                    </a:cubicBezTo>
                    <a:cubicBezTo>
                      <a:pt x="336" y="161"/>
                      <a:pt x="336" y="161"/>
                      <a:pt x="336" y="161"/>
                    </a:cubicBezTo>
                    <a:cubicBezTo>
                      <a:pt x="340" y="163"/>
                      <a:pt x="340" y="163"/>
                      <a:pt x="340" y="163"/>
                    </a:cubicBezTo>
                    <a:cubicBezTo>
                      <a:pt x="341" y="168"/>
                      <a:pt x="341" y="168"/>
                      <a:pt x="341" y="168"/>
                    </a:cubicBezTo>
                    <a:cubicBezTo>
                      <a:pt x="348" y="170"/>
                      <a:pt x="348" y="170"/>
                      <a:pt x="348" y="170"/>
                    </a:cubicBezTo>
                    <a:cubicBezTo>
                      <a:pt x="344" y="172"/>
                      <a:pt x="344" y="172"/>
                      <a:pt x="344" y="172"/>
                    </a:cubicBezTo>
                    <a:cubicBezTo>
                      <a:pt x="341" y="174"/>
                      <a:pt x="341" y="174"/>
                      <a:pt x="341" y="174"/>
                    </a:cubicBezTo>
                    <a:cubicBezTo>
                      <a:pt x="346" y="177"/>
                      <a:pt x="346" y="177"/>
                      <a:pt x="346" y="177"/>
                    </a:cubicBezTo>
                    <a:cubicBezTo>
                      <a:pt x="338" y="178"/>
                      <a:pt x="338" y="178"/>
                      <a:pt x="338" y="178"/>
                    </a:cubicBezTo>
                    <a:cubicBezTo>
                      <a:pt x="336" y="182"/>
                      <a:pt x="336" y="182"/>
                      <a:pt x="336" y="182"/>
                    </a:cubicBezTo>
                    <a:cubicBezTo>
                      <a:pt x="342" y="186"/>
                      <a:pt x="342" y="186"/>
                      <a:pt x="342" y="186"/>
                    </a:cubicBezTo>
                    <a:cubicBezTo>
                      <a:pt x="342" y="186"/>
                      <a:pt x="340" y="189"/>
                      <a:pt x="337" y="188"/>
                    </a:cubicBezTo>
                    <a:cubicBezTo>
                      <a:pt x="335" y="186"/>
                      <a:pt x="330" y="186"/>
                      <a:pt x="330" y="186"/>
                    </a:cubicBezTo>
                    <a:cubicBezTo>
                      <a:pt x="327" y="188"/>
                      <a:pt x="327" y="188"/>
                      <a:pt x="327" y="188"/>
                    </a:cubicBezTo>
                    <a:cubicBezTo>
                      <a:pt x="324" y="192"/>
                      <a:pt x="324" y="192"/>
                      <a:pt x="324" y="192"/>
                    </a:cubicBezTo>
                    <a:cubicBezTo>
                      <a:pt x="317" y="193"/>
                      <a:pt x="317" y="193"/>
                      <a:pt x="317" y="193"/>
                    </a:cubicBezTo>
                    <a:cubicBezTo>
                      <a:pt x="314" y="195"/>
                      <a:pt x="314" y="195"/>
                      <a:pt x="314" y="195"/>
                    </a:cubicBezTo>
                    <a:cubicBezTo>
                      <a:pt x="322" y="199"/>
                      <a:pt x="322" y="199"/>
                      <a:pt x="322" y="199"/>
                    </a:cubicBezTo>
                    <a:lnTo>
                      <a:pt x="336" y="197"/>
                    </a:lnTo>
                    <a:close/>
                    <a:moveTo>
                      <a:pt x="527" y="214"/>
                    </a:moveTo>
                    <a:cubicBezTo>
                      <a:pt x="534" y="209"/>
                      <a:pt x="534" y="209"/>
                      <a:pt x="534" y="209"/>
                    </a:cubicBezTo>
                    <a:cubicBezTo>
                      <a:pt x="526" y="204"/>
                      <a:pt x="526" y="204"/>
                      <a:pt x="526" y="204"/>
                    </a:cubicBezTo>
                    <a:cubicBezTo>
                      <a:pt x="516" y="209"/>
                      <a:pt x="516" y="209"/>
                      <a:pt x="516" y="209"/>
                    </a:cubicBezTo>
                    <a:cubicBezTo>
                      <a:pt x="516" y="213"/>
                      <a:pt x="516" y="213"/>
                      <a:pt x="516" y="213"/>
                    </a:cubicBezTo>
                    <a:cubicBezTo>
                      <a:pt x="522" y="216"/>
                      <a:pt x="522" y="216"/>
                      <a:pt x="522" y="216"/>
                    </a:cubicBezTo>
                    <a:lnTo>
                      <a:pt x="527" y="214"/>
                    </a:lnTo>
                    <a:close/>
                    <a:moveTo>
                      <a:pt x="665" y="146"/>
                    </a:moveTo>
                    <a:cubicBezTo>
                      <a:pt x="665" y="145"/>
                      <a:pt x="665" y="145"/>
                      <a:pt x="665" y="145"/>
                    </a:cubicBezTo>
                    <a:cubicBezTo>
                      <a:pt x="660" y="143"/>
                      <a:pt x="660" y="143"/>
                      <a:pt x="660" y="143"/>
                    </a:cubicBezTo>
                    <a:cubicBezTo>
                      <a:pt x="656" y="144"/>
                      <a:pt x="656" y="144"/>
                      <a:pt x="656" y="144"/>
                    </a:cubicBezTo>
                    <a:cubicBezTo>
                      <a:pt x="658" y="146"/>
                      <a:pt x="658" y="146"/>
                      <a:pt x="658" y="146"/>
                    </a:cubicBezTo>
                    <a:lnTo>
                      <a:pt x="665" y="146"/>
                    </a:lnTo>
                    <a:close/>
                    <a:moveTo>
                      <a:pt x="691" y="192"/>
                    </a:moveTo>
                    <a:cubicBezTo>
                      <a:pt x="690" y="190"/>
                      <a:pt x="690" y="190"/>
                      <a:pt x="690" y="190"/>
                    </a:cubicBezTo>
                    <a:cubicBezTo>
                      <a:pt x="685" y="190"/>
                      <a:pt x="685" y="190"/>
                      <a:pt x="685" y="190"/>
                    </a:cubicBezTo>
                    <a:cubicBezTo>
                      <a:pt x="686" y="192"/>
                      <a:pt x="686" y="192"/>
                      <a:pt x="686" y="192"/>
                    </a:cubicBezTo>
                    <a:lnTo>
                      <a:pt x="691" y="192"/>
                    </a:lnTo>
                    <a:close/>
                    <a:moveTo>
                      <a:pt x="780" y="26"/>
                    </a:moveTo>
                    <a:cubicBezTo>
                      <a:pt x="773" y="30"/>
                      <a:pt x="773" y="30"/>
                      <a:pt x="773" y="30"/>
                    </a:cubicBezTo>
                    <a:cubicBezTo>
                      <a:pt x="777" y="32"/>
                      <a:pt x="777" y="32"/>
                      <a:pt x="777" y="32"/>
                    </a:cubicBezTo>
                    <a:cubicBezTo>
                      <a:pt x="785" y="32"/>
                      <a:pt x="785" y="32"/>
                      <a:pt x="785" y="32"/>
                    </a:cubicBezTo>
                    <a:cubicBezTo>
                      <a:pt x="785" y="35"/>
                      <a:pt x="785" y="35"/>
                      <a:pt x="785" y="35"/>
                    </a:cubicBezTo>
                    <a:cubicBezTo>
                      <a:pt x="799" y="39"/>
                      <a:pt x="799" y="39"/>
                      <a:pt x="799" y="39"/>
                    </a:cubicBezTo>
                    <a:cubicBezTo>
                      <a:pt x="812" y="38"/>
                      <a:pt x="812" y="38"/>
                      <a:pt x="812" y="38"/>
                    </a:cubicBezTo>
                    <a:cubicBezTo>
                      <a:pt x="814" y="35"/>
                      <a:pt x="814" y="35"/>
                      <a:pt x="814" y="35"/>
                    </a:cubicBezTo>
                    <a:cubicBezTo>
                      <a:pt x="823" y="33"/>
                      <a:pt x="823" y="33"/>
                      <a:pt x="823" y="33"/>
                    </a:cubicBezTo>
                    <a:cubicBezTo>
                      <a:pt x="846" y="32"/>
                      <a:pt x="846" y="32"/>
                      <a:pt x="846" y="32"/>
                    </a:cubicBezTo>
                    <a:cubicBezTo>
                      <a:pt x="845" y="29"/>
                      <a:pt x="845" y="29"/>
                      <a:pt x="845" y="29"/>
                    </a:cubicBezTo>
                    <a:cubicBezTo>
                      <a:pt x="845" y="24"/>
                      <a:pt x="845" y="24"/>
                      <a:pt x="845" y="24"/>
                    </a:cubicBezTo>
                    <a:cubicBezTo>
                      <a:pt x="854" y="19"/>
                      <a:pt x="854" y="19"/>
                      <a:pt x="854" y="19"/>
                    </a:cubicBezTo>
                    <a:cubicBezTo>
                      <a:pt x="851" y="17"/>
                      <a:pt x="851" y="17"/>
                      <a:pt x="851" y="17"/>
                    </a:cubicBezTo>
                    <a:cubicBezTo>
                      <a:pt x="839" y="12"/>
                      <a:pt x="839" y="12"/>
                      <a:pt x="839" y="12"/>
                    </a:cubicBezTo>
                    <a:cubicBezTo>
                      <a:pt x="835" y="4"/>
                      <a:pt x="835" y="4"/>
                      <a:pt x="835" y="4"/>
                    </a:cubicBezTo>
                    <a:cubicBezTo>
                      <a:pt x="827" y="0"/>
                      <a:pt x="827" y="0"/>
                      <a:pt x="827" y="0"/>
                    </a:cubicBezTo>
                    <a:cubicBezTo>
                      <a:pt x="820" y="1"/>
                      <a:pt x="820" y="1"/>
                      <a:pt x="820" y="1"/>
                    </a:cubicBezTo>
                    <a:cubicBezTo>
                      <a:pt x="818" y="6"/>
                      <a:pt x="818" y="6"/>
                      <a:pt x="818" y="6"/>
                    </a:cubicBezTo>
                    <a:cubicBezTo>
                      <a:pt x="795" y="13"/>
                      <a:pt x="795" y="13"/>
                      <a:pt x="795" y="13"/>
                    </a:cubicBezTo>
                    <a:cubicBezTo>
                      <a:pt x="787" y="18"/>
                      <a:pt x="787" y="18"/>
                      <a:pt x="787" y="18"/>
                    </a:cubicBezTo>
                    <a:cubicBezTo>
                      <a:pt x="794" y="22"/>
                      <a:pt x="794" y="22"/>
                      <a:pt x="794" y="22"/>
                    </a:cubicBezTo>
                    <a:cubicBezTo>
                      <a:pt x="789" y="26"/>
                      <a:pt x="789" y="26"/>
                      <a:pt x="789" y="26"/>
                    </a:cubicBezTo>
                    <a:lnTo>
                      <a:pt x="780" y="26"/>
                    </a:lnTo>
                    <a:close/>
                    <a:moveTo>
                      <a:pt x="763" y="52"/>
                    </a:moveTo>
                    <a:cubicBezTo>
                      <a:pt x="767" y="54"/>
                      <a:pt x="767" y="54"/>
                      <a:pt x="767" y="54"/>
                    </a:cubicBezTo>
                    <a:cubicBezTo>
                      <a:pt x="772" y="54"/>
                      <a:pt x="772" y="54"/>
                      <a:pt x="772" y="54"/>
                    </a:cubicBezTo>
                    <a:cubicBezTo>
                      <a:pt x="768" y="53"/>
                      <a:pt x="768" y="53"/>
                      <a:pt x="768" y="53"/>
                    </a:cubicBezTo>
                    <a:lnTo>
                      <a:pt x="763" y="52"/>
                    </a:lnTo>
                    <a:close/>
                    <a:moveTo>
                      <a:pt x="776" y="6"/>
                    </a:moveTo>
                    <a:cubicBezTo>
                      <a:pt x="777" y="5"/>
                      <a:pt x="777" y="5"/>
                      <a:pt x="777" y="5"/>
                    </a:cubicBezTo>
                    <a:cubicBezTo>
                      <a:pt x="775" y="2"/>
                      <a:pt x="775" y="2"/>
                      <a:pt x="775" y="2"/>
                    </a:cubicBezTo>
                    <a:cubicBezTo>
                      <a:pt x="764" y="2"/>
                      <a:pt x="764" y="2"/>
                      <a:pt x="764" y="2"/>
                    </a:cubicBezTo>
                    <a:cubicBezTo>
                      <a:pt x="758" y="3"/>
                      <a:pt x="758" y="3"/>
                      <a:pt x="758" y="3"/>
                    </a:cubicBezTo>
                    <a:cubicBezTo>
                      <a:pt x="764" y="6"/>
                      <a:pt x="764" y="6"/>
                      <a:pt x="764" y="6"/>
                    </a:cubicBezTo>
                    <a:lnTo>
                      <a:pt x="776" y="6"/>
                    </a:lnTo>
                    <a:close/>
                    <a:moveTo>
                      <a:pt x="785" y="57"/>
                    </a:moveTo>
                    <a:cubicBezTo>
                      <a:pt x="792" y="57"/>
                      <a:pt x="792" y="57"/>
                      <a:pt x="792" y="57"/>
                    </a:cubicBezTo>
                    <a:cubicBezTo>
                      <a:pt x="791" y="56"/>
                      <a:pt x="791" y="56"/>
                      <a:pt x="791" y="56"/>
                    </a:cubicBezTo>
                    <a:cubicBezTo>
                      <a:pt x="783" y="56"/>
                      <a:pt x="783" y="56"/>
                      <a:pt x="783" y="56"/>
                    </a:cubicBezTo>
                    <a:lnTo>
                      <a:pt x="785" y="57"/>
                    </a:lnTo>
                    <a:close/>
                    <a:moveTo>
                      <a:pt x="756" y="114"/>
                    </a:moveTo>
                    <a:cubicBezTo>
                      <a:pt x="754" y="111"/>
                      <a:pt x="754" y="111"/>
                      <a:pt x="754" y="111"/>
                    </a:cubicBezTo>
                    <a:cubicBezTo>
                      <a:pt x="747" y="112"/>
                      <a:pt x="747" y="112"/>
                      <a:pt x="747" y="112"/>
                    </a:cubicBezTo>
                    <a:cubicBezTo>
                      <a:pt x="746" y="114"/>
                      <a:pt x="746" y="114"/>
                      <a:pt x="746" y="114"/>
                    </a:cubicBezTo>
                    <a:cubicBezTo>
                      <a:pt x="751" y="116"/>
                      <a:pt x="751" y="116"/>
                      <a:pt x="751" y="116"/>
                    </a:cubicBezTo>
                    <a:lnTo>
                      <a:pt x="756" y="114"/>
                    </a:lnTo>
                    <a:close/>
                    <a:moveTo>
                      <a:pt x="774" y="57"/>
                    </a:moveTo>
                    <a:cubicBezTo>
                      <a:pt x="778" y="57"/>
                      <a:pt x="778" y="57"/>
                      <a:pt x="778" y="57"/>
                    </a:cubicBezTo>
                    <a:cubicBezTo>
                      <a:pt x="777" y="56"/>
                      <a:pt x="777" y="56"/>
                      <a:pt x="777" y="56"/>
                    </a:cubicBezTo>
                    <a:cubicBezTo>
                      <a:pt x="774" y="56"/>
                      <a:pt x="774" y="56"/>
                      <a:pt x="774" y="56"/>
                    </a:cubicBezTo>
                    <a:lnTo>
                      <a:pt x="774" y="57"/>
                    </a:lnTo>
                    <a:close/>
                    <a:moveTo>
                      <a:pt x="781" y="50"/>
                    </a:moveTo>
                    <a:cubicBezTo>
                      <a:pt x="774" y="50"/>
                      <a:pt x="774" y="50"/>
                      <a:pt x="774" y="50"/>
                    </a:cubicBezTo>
                    <a:cubicBezTo>
                      <a:pt x="774" y="51"/>
                      <a:pt x="774" y="51"/>
                      <a:pt x="774" y="51"/>
                    </a:cubicBezTo>
                    <a:cubicBezTo>
                      <a:pt x="781" y="51"/>
                      <a:pt x="781" y="51"/>
                      <a:pt x="781" y="51"/>
                    </a:cubicBezTo>
                    <a:lnTo>
                      <a:pt x="781" y="50"/>
                    </a:lnTo>
                    <a:close/>
                    <a:moveTo>
                      <a:pt x="744" y="117"/>
                    </a:moveTo>
                    <a:cubicBezTo>
                      <a:pt x="743" y="116"/>
                      <a:pt x="743" y="116"/>
                      <a:pt x="743" y="116"/>
                    </a:cubicBezTo>
                    <a:cubicBezTo>
                      <a:pt x="740" y="117"/>
                      <a:pt x="740" y="117"/>
                      <a:pt x="740" y="117"/>
                    </a:cubicBezTo>
                    <a:cubicBezTo>
                      <a:pt x="740" y="119"/>
                      <a:pt x="740" y="119"/>
                      <a:pt x="740" y="119"/>
                    </a:cubicBezTo>
                    <a:cubicBezTo>
                      <a:pt x="743" y="120"/>
                      <a:pt x="743" y="120"/>
                      <a:pt x="743" y="120"/>
                    </a:cubicBezTo>
                    <a:lnTo>
                      <a:pt x="744" y="117"/>
                    </a:lnTo>
                    <a:close/>
                    <a:moveTo>
                      <a:pt x="668" y="144"/>
                    </a:moveTo>
                    <a:cubicBezTo>
                      <a:pt x="673" y="144"/>
                      <a:pt x="673" y="144"/>
                      <a:pt x="673" y="144"/>
                    </a:cubicBezTo>
                    <a:cubicBezTo>
                      <a:pt x="675" y="143"/>
                      <a:pt x="675" y="143"/>
                      <a:pt x="675" y="143"/>
                    </a:cubicBezTo>
                    <a:cubicBezTo>
                      <a:pt x="671" y="142"/>
                      <a:pt x="671" y="142"/>
                      <a:pt x="671" y="142"/>
                    </a:cubicBezTo>
                    <a:cubicBezTo>
                      <a:pt x="663" y="142"/>
                      <a:pt x="663" y="142"/>
                      <a:pt x="663" y="142"/>
                    </a:cubicBezTo>
                    <a:lnTo>
                      <a:pt x="668" y="144"/>
                    </a:lnTo>
                    <a:close/>
                    <a:moveTo>
                      <a:pt x="678" y="189"/>
                    </a:moveTo>
                    <a:cubicBezTo>
                      <a:pt x="682" y="187"/>
                      <a:pt x="682" y="187"/>
                      <a:pt x="682" y="187"/>
                    </a:cubicBezTo>
                    <a:cubicBezTo>
                      <a:pt x="674" y="187"/>
                      <a:pt x="674" y="187"/>
                      <a:pt x="674" y="187"/>
                    </a:cubicBezTo>
                    <a:lnTo>
                      <a:pt x="678" y="189"/>
                    </a:lnTo>
                    <a:close/>
                    <a:moveTo>
                      <a:pt x="664" y="188"/>
                    </a:moveTo>
                    <a:cubicBezTo>
                      <a:pt x="670" y="189"/>
                      <a:pt x="670" y="189"/>
                      <a:pt x="670" y="189"/>
                    </a:cubicBezTo>
                    <a:cubicBezTo>
                      <a:pt x="673" y="188"/>
                      <a:pt x="673" y="188"/>
                      <a:pt x="673" y="188"/>
                    </a:cubicBezTo>
                    <a:cubicBezTo>
                      <a:pt x="667" y="187"/>
                      <a:pt x="667" y="187"/>
                      <a:pt x="667" y="187"/>
                    </a:cubicBezTo>
                    <a:lnTo>
                      <a:pt x="664" y="188"/>
                    </a:lnTo>
                    <a:close/>
                    <a:moveTo>
                      <a:pt x="717" y="168"/>
                    </a:moveTo>
                    <a:cubicBezTo>
                      <a:pt x="720" y="166"/>
                      <a:pt x="720" y="166"/>
                      <a:pt x="720" y="166"/>
                    </a:cubicBezTo>
                    <a:cubicBezTo>
                      <a:pt x="715" y="164"/>
                      <a:pt x="715" y="164"/>
                      <a:pt x="715" y="164"/>
                    </a:cubicBezTo>
                    <a:cubicBezTo>
                      <a:pt x="712" y="165"/>
                      <a:pt x="712" y="165"/>
                      <a:pt x="712" y="165"/>
                    </a:cubicBezTo>
                    <a:cubicBezTo>
                      <a:pt x="713" y="167"/>
                      <a:pt x="713" y="167"/>
                      <a:pt x="713" y="167"/>
                    </a:cubicBezTo>
                    <a:lnTo>
                      <a:pt x="717" y="168"/>
                    </a:lnTo>
                    <a:close/>
                    <a:moveTo>
                      <a:pt x="667" y="110"/>
                    </a:moveTo>
                    <a:cubicBezTo>
                      <a:pt x="666" y="107"/>
                      <a:pt x="666" y="107"/>
                      <a:pt x="666" y="107"/>
                    </a:cubicBezTo>
                    <a:cubicBezTo>
                      <a:pt x="661" y="107"/>
                      <a:pt x="661" y="107"/>
                      <a:pt x="661" y="107"/>
                    </a:cubicBezTo>
                    <a:cubicBezTo>
                      <a:pt x="663" y="109"/>
                      <a:pt x="663" y="109"/>
                      <a:pt x="663" y="109"/>
                    </a:cubicBezTo>
                    <a:lnTo>
                      <a:pt x="667" y="110"/>
                    </a:lnTo>
                    <a:close/>
                    <a:moveTo>
                      <a:pt x="706" y="186"/>
                    </a:moveTo>
                    <a:cubicBezTo>
                      <a:pt x="703" y="186"/>
                      <a:pt x="703" y="186"/>
                      <a:pt x="703" y="186"/>
                    </a:cubicBezTo>
                    <a:cubicBezTo>
                      <a:pt x="702" y="188"/>
                      <a:pt x="702" y="188"/>
                      <a:pt x="702" y="188"/>
                    </a:cubicBezTo>
                    <a:cubicBezTo>
                      <a:pt x="710" y="187"/>
                      <a:pt x="710" y="187"/>
                      <a:pt x="710" y="187"/>
                    </a:cubicBezTo>
                    <a:lnTo>
                      <a:pt x="706" y="186"/>
                    </a:lnTo>
                    <a:close/>
                    <a:moveTo>
                      <a:pt x="795" y="56"/>
                    </a:moveTo>
                    <a:cubicBezTo>
                      <a:pt x="798" y="55"/>
                      <a:pt x="798" y="55"/>
                      <a:pt x="798" y="55"/>
                    </a:cubicBezTo>
                    <a:cubicBezTo>
                      <a:pt x="795" y="53"/>
                      <a:pt x="795" y="53"/>
                      <a:pt x="795" y="53"/>
                    </a:cubicBezTo>
                    <a:cubicBezTo>
                      <a:pt x="794" y="54"/>
                      <a:pt x="794" y="54"/>
                      <a:pt x="794" y="54"/>
                    </a:cubicBezTo>
                    <a:lnTo>
                      <a:pt x="79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55" name="Freeform 1068"/>
              <p:cNvSpPr/>
              <p:nvPr/>
            </p:nvSpPr>
            <p:spPr bwMode="auto">
              <a:xfrm>
                <a:off x="7061200" y="3863978"/>
                <a:ext cx="58738" cy="49212"/>
              </a:xfrm>
              <a:custGeom>
                <a:avLst/>
                <a:gdLst>
                  <a:gd name="T0" fmla="*/ 44450 w 37"/>
                  <a:gd name="T1" fmla="*/ 36513 h 31"/>
                  <a:gd name="T2" fmla="*/ 50800 w 37"/>
                  <a:gd name="T3" fmla="*/ 15875 h 31"/>
                  <a:gd name="T4" fmla="*/ 58738 w 37"/>
                  <a:gd name="T5" fmla="*/ 6350 h 31"/>
                  <a:gd name="T6" fmla="*/ 44450 w 37"/>
                  <a:gd name="T7" fmla="*/ 0 h 31"/>
                  <a:gd name="T8" fmla="*/ 36513 w 37"/>
                  <a:gd name="T9" fmla="*/ 1588 h 31"/>
                  <a:gd name="T10" fmla="*/ 20638 w 37"/>
                  <a:gd name="T11" fmla="*/ 7938 h 31"/>
                  <a:gd name="T12" fmla="*/ 15875 w 37"/>
                  <a:gd name="T13" fmla="*/ 4763 h 31"/>
                  <a:gd name="T14" fmla="*/ 0 w 37"/>
                  <a:gd name="T15" fmla="*/ 20638 h 31"/>
                  <a:gd name="T16" fmla="*/ 0 w 37"/>
                  <a:gd name="T17" fmla="*/ 41275 h 31"/>
                  <a:gd name="T18" fmla="*/ 15875 w 37"/>
                  <a:gd name="T19" fmla="*/ 49213 h 31"/>
                  <a:gd name="T20" fmla="*/ 30163 w 37"/>
                  <a:gd name="T21" fmla="*/ 49213 h 31"/>
                  <a:gd name="T22" fmla="*/ 44450 w 37"/>
                  <a:gd name="T23" fmla="*/ 3651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31">
                    <a:moveTo>
                      <a:pt x="28" y="23"/>
                    </a:moveTo>
                    <a:lnTo>
                      <a:pt x="32" y="10"/>
                    </a:lnTo>
                    <a:lnTo>
                      <a:pt x="37" y="4"/>
                    </a:lnTo>
                    <a:lnTo>
                      <a:pt x="28" y="0"/>
                    </a:lnTo>
                    <a:lnTo>
                      <a:pt x="23" y="1"/>
                    </a:lnTo>
                    <a:lnTo>
                      <a:pt x="13" y="5"/>
                    </a:lnTo>
                    <a:lnTo>
                      <a:pt x="10" y="3"/>
                    </a:lnTo>
                    <a:lnTo>
                      <a:pt x="0" y="13"/>
                    </a:lnTo>
                    <a:lnTo>
                      <a:pt x="0" y="26"/>
                    </a:lnTo>
                    <a:lnTo>
                      <a:pt x="10" y="31"/>
                    </a:lnTo>
                    <a:lnTo>
                      <a:pt x="19" y="31"/>
                    </a:lnTo>
                    <a:lnTo>
                      <a:pt x="2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sp>
            <p:nvSpPr>
              <p:cNvPr id="2156" name="Freeform 1069"/>
              <p:cNvSpPr/>
              <p:nvPr/>
            </p:nvSpPr>
            <p:spPr bwMode="auto">
              <a:xfrm>
                <a:off x="6196013" y="2808288"/>
                <a:ext cx="1511300" cy="1049339"/>
              </a:xfrm>
              <a:custGeom>
                <a:avLst/>
                <a:gdLst>
                  <a:gd name="T0" fmla="*/ 1319213 w 952"/>
                  <a:gd name="T1" fmla="*/ 436563 h 661"/>
                  <a:gd name="T2" fmla="*/ 1360488 w 952"/>
                  <a:gd name="T3" fmla="*/ 423863 h 661"/>
                  <a:gd name="T4" fmla="*/ 1430338 w 952"/>
                  <a:gd name="T5" fmla="*/ 320675 h 661"/>
                  <a:gd name="T6" fmla="*/ 1511300 w 952"/>
                  <a:gd name="T7" fmla="*/ 203200 h 661"/>
                  <a:gd name="T8" fmla="*/ 1416050 w 952"/>
                  <a:gd name="T9" fmla="*/ 227013 h 661"/>
                  <a:gd name="T10" fmla="*/ 1327150 w 952"/>
                  <a:gd name="T11" fmla="*/ 115888 h 661"/>
                  <a:gd name="T12" fmla="*/ 1219200 w 952"/>
                  <a:gd name="T13" fmla="*/ 0 h 661"/>
                  <a:gd name="T14" fmla="*/ 1138238 w 952"/>
                  <a:gd name="T15" fmla="*/ 77788 h 661"/>
                  <a:gd name="T16" fmla="*/ 1065213 w 952"/>
                  <a:gd name="T17" fmla="*/ 152400 h 661"/>
                  <a:gd name="T18" fmla="*/ 1044575 w 952"/>
                  <a:gd name="T19" fmla="*/ 236538 h 661"/>
                  <a:gd name="T20" fmla="*/ 1135063 w 952"/>
                  <a:gd name="T21" fmla="*/ 261938 h 661"/>
                  <a:gd name="T22" fmla="*/ 1073150 w 952"/>
                  <a:gd name="T23" fmla="*/ 284163 h 661"/>
                  <a:gd name="T24" fmla="*/ 1014413 w 952"/>
                  <a:gd name="T25" fmla="*/ 301625 h 661"/>
                  <a:gd name="T26" fmla="*/ 938213 w 952"/>
                  <a:gd name="T27" fmla="*/ 377825 h 661"/>
                  <a:gd name="T28" fmla="*/ 820738 w 952"/>
                  <a:gd name="T29" fmla="*/ 415925 h 661"/>
                  <a:gd name="T30" fmla="*/ 690563 w 952"/>
                  <a:gd name="T31" fmla="*/ 404813 h 661"/>
                  <a:gd name="T32" fmla="*/ 587375 w 952"/>
                  <a:gd name="T33" fmla="*/ 415925 h 661"/>
                  <a:gd name="T34" fmla="*/ 436563 w 952"/>
                  <a:gd name="T35" fmla="*/ 320675 h 661"/>
                  <a:gd name="T36" fmla="*/ 341313 w 952"/>
                  <a:gd name="T37" fmla="*/ 182563 h 661"/>
                  <a:gd name="T38" fmla="*/ 263525 w 952"/>
                  <a:gd name="T39" fmla="*/ 257175 h 661"/>
                  <a:gd name="T40" fmla="*/ 195263 w 952"/>
                  <a:gd name="T41" fmla="*/ 314325 h 661"/>
                  <a:gd name="T42" fmla="*/ 160338 w 952"/>
                  <a:gd name="T43" fmla="*/ 415925 h 661"/>
                  <a:gd name="T44" fmla="*/ 71438 w 952"/>
                  <a:gd name="T45" fmla="*/ 482600 h 661"/>
                  <a:gd name="T46" fmla="*/ 4763 w 952"/>
                  <a:gd name="T47" fmla="*/ 533400 h 661"/>
                  <a:gd name="T48" fmla="*/ 39688 w 952"/>
                  <a:gd name="T49" fmla="*/ 593725 h 661"/>
                  <a:gd name="T50" fmla="*/ 88900 w 952"/>
                  <a:gd name="T51" fmla="*/ 654050 h 661"/>
                  <a:gd name="T52" fmla="*/ 128588 w 952"/>
                  <a:gd name="T53" fmla="*/ 679450 h 661"/>
                  <a:gd name="T54" fmla="*/ 125413 w 952"/>
                  <a:gd name="T55" fmla="*/ 722313 h 661"/>
                  <a:gd name="T56" fmla="*/ 134938 w 952"/>
                  <a:gd name="T57" fmla="*/ 766763 h 661"/>
                  <a:gd name="T58" fmla="*/ 266700 w 952"/>
                  <a:gd name="T59" fmla="*/ 817563 h 661"/>
                  <a:gd name="T60" fmla="*/ 398463 w 952"/>
                  <a:gd name="T61" fmla="*/ 836613 h 661"/>
                  <a:gd name="T62" fmla="*/ 496888 w 952"/>
                  <a:gd name="T63" fmla="*/ 822325 h 661"/>
                  <a:gd name="T64" fmla="*/ 598488 w 952"/>
                  <a:gd name="T65" fmla="*/ 839788 h 661"/>
                  <a:gd name="T66" fmla="*/ 609600 w 952"/>
                  <a:gd name="T67" fmla="*/ 954088 h 661"/>
                  <a:gd name="T68" fmla="*/ 673100 w 952"/>
                  <a:gd name="T69" fmla="*/ 1017588 h 661"/>
                  <a:gd name="T70" fmla="*/ 709613 w 952"/>
                  <a:gd name="T71" fmla="*/ 995363 h 661"/>
                  <a:gd name="T72" fmla="*/ 788988 w 952"/>
                  <a:gd name="T73" fmla="*/ 981075 h 661"/>
                  <a:gd name="T74" fmla="*/ 844550 w 952"/>
                  <a:gd name="T75" fmla="*/ 1017588 h 661"/>
                  <a:gd name="T76" fmla="*/ 889000 w 952"/>
                  <a:gd name="T77" fmla="*/ 1049338 h 661"/>
                  <a:gd name="T78" fmla="*/ 933450 w 952"/>
                  <a:gd name="T79" fmla="*/ 1025525 h 661"/>
                  <a:gd name="T80" fmla="*/ 987425 w 952"/>
                  <a:gd name="T81" fmla="*/ 987425 h 661"/>
                  <a:gd name="T82" fmla="*/ 1035050 w 952"/>
                  <a:gd name="T83" fmla="*/ 993775 h 661"/>
                  <a:gd name="T84" fmla="*/ 1092200 w 952"/>
                  <a:gd name="T85" fmla="*/ 944563 h 661"/>
                  <a:gd name="T86" fmla="*/ 1135063 w 952"/>
                  <a:gd name="T87" fmla="*/ 889000 h 661"/>
                  <a:gd name="T88" fmla="*/ 1173163 w 952"/>
                  <a:gd name="T89" fmla="*/ 841375 h 661"/>
                  <a:gd name="T90" fmla="*/ 1176338 w 952"/>
                  <a:gd name="T91" fmla="*/ 784225 h 661"/>
                  <a:gd name="T92" fmla="*/ 1184275 w 952"/>
                  <a:gd name="T93" fmla="*/ 763588 h 661"/>
                  <a:gd name="T94" fmla="*/ 1174750 w 952"/>
                  <a:gd name="T95" fmla="*/ 723900 h 661"/>
                  <a:gd name="T96" fmla="*/ 1135063 w 952"/>
                  <a:gd name="T97" fmla="*/ 660400 h 661"/>
                  <a:gd name="T98" fmla="*/ 1147763 w 952"/>
                  <a:gd name="T99" fmla="*/ 608013 h 661"/>
                  <a:gd name="T100" fmla="*/ 1187450 w 952"/>
                  <a:gd name="T101" fmla="*/ 592138 h 661"/>
                  <a:gd name="T102" fmla="*/ 1160463 w 952"/>
                  <a:gd name="T103" fmla="*/ 568325 h 661"/>
                  <a:gd name="T104" fmla="*/ 1095375 w 952"/>
                  <a:gd name="T105" fmla="*/ 561975 h 661"/>
                  <a:gd name="T106" fmla="*/ 1114425 w 952"/>
                  <a:gd name="T107" fmla="*/ 517525 h 661"/>
                  <a:gd name="T108" fmla="*/ 1187450 w 952"/>
                  <a:gd name="T109" fmla="*/ 474663 h 661"/>
                  <a:gd name="T110" fmla="*/ 1196975 w 952"/>
                  <a:gd name="T111" fmla="*/ 522288 h 6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52" h="661">
                    <a:moveTo>
                      <a:pt x="783" y="317"/>
                    </a:moveTo>
                    <a:lnTo>
                      <a:pt x="791" y="301"/>
                    </a:lnTo>
                    <a:lnTo>
                      <a:pt x="811" y="295"/>
                    </a:lnTo>
                    <a:lnTo>
                      <a:pt x="823" y="273"/>
                    </a:lnTo>
                    <a:lnTo>
                      <a:pt x="831" y="275"/>
                    </a:lnTo>
                    <a:lnTo>
                      <a:pt x="831" y="285"/>
                    </a:lnTo>
                    <a:lnTo>
                      <a:pt x="842" y="285"/>
                    </a:lnTo>
                    <a:lnTo>
                      <a:pt x="848" y="278"/>
                    </a:lnTo>
                    <a:lnTo>
                      <a:pt x="846" y="266"/>
                    </a:lnTo>
                    <a:lnTo>
                      <a:pt x="857" y="267"/>
                    </a:lnTo>
                    <a:lnTo>
                      <a:pt x="873" y="250"/>
                    </a:lnTo>
                    <a:lnTo>
                      <a:pt x="892" y="245"/>
                    </a:lnTo>
                    <a:lnTo>
                      <a:pt x="894" y="227"/>
                    </a:lnTo>
                    <a:lnTo>
                      <a:pt x="888" y="207"/>
                    </a:lnTo>
                    <a:lnTo>
                      <a:pt x="901" y="202"/>
                    </a:lnTo>
                    <a:lnTo>
                      <a:pt x="913" y="206"/>
                    </a:lnTo>
                    <a:lnTo>
                      <a:pt x="926" y="199"/>
                    </a:lnTo>
                    <a:lnTo>
                      <a:pt x="934" y="166"/>
                    </a:lnTo>
                    <a:lnTo>
                      <a:pt x="947" y="157"/>
                    </a:lnTo>
                    <a:lnTo>
                      <a:pt x="952" y="128"/>
                    </a:lnTo>
                    <a:lnTo>
                      <a:pt x="945" y="125"/>
                    </a:lnTo>
                    <a:lnTo>
                      <a:pt x="927" y="135"/>
                    </a:lnTo>
                    <a:lnTo>
                      <a:pt x="912" y="137"/>
                    </a:lnTo>
                    <a:lnTo>
                      <a:pt x="904" y="142"/>
                    </a:lnTo>
                    <a:lnTo>
                      <a:pt x="892" y="143"/>
                    </a:lnTo>
                    <a:lnTo>
                      <a:pt x="885" y="120"/>
                    </a:lnTo>
                    <a:lnTo>
                      <a:pt x="868" y="102"/>
                    </a:lnTo>
                    <a:lnTo>
                      <a:pt x="852" y="96"/>
                    </a:lnTo>
                    <a:lnTo>
                      <a:pt x="838" y="96"/>
                    </a:lnTo>
                    <a:lnTo>
                      <a:pt x="836" y="73"/>
                    </a:lnTo>
                    <a:lnTo>
                      <a:pt x="824" y="50"/>
                    </a:lnTo>
                    <a:lnTo>
                      <a:pt x="823" y="38"/>
                    </a:lnTo>
                    <a:lnTo>
                      <a:pt x="809" y="10"/>
                    </a:lnTo>
                    <a:lnTo>
                      <a:pt x="792" y="8"/>
                    </a:lnTo>
                    <a:lnTo>
                      <a:pt x="768" y="0"/>
                    </a:lnTo>
                    <a:lnTo>
                      <a:pt x="734" y="4"/>
                    </a:lnTo>
                    <a:lnTo>
                      <a:pt x="718" y="29"/>
                    </a:lnTo>
                    <a:lnTo>
                      <a:pt x="729" y="28"/>
                    </a:lnTo>
                    <a:lnTo>
                      <a:pt x="727" y="41"/>
                    </a:lnTo>
                    <a:lnTo>
                      <a:pt x="717" y="49"/>
                    </a:lnTo>
                    <a:lnTo>
                      <a:pt x="709" y="72"/>
                    </a:lnTo>
                    <a:lnTo>
                      <a:pt x="702" y="75"/>
                    </a:lnTo>
                    <a:lnTo>
                      <a:pt x="703" y="88"/>
                    </a:lnTo>
                    <a:lnTo>
                      <a:pt x="679" y="105"/>
                    </a:lnTo>
                    <a:lnTo>
                      <a:pt x="671" y="96"/>
                    </a:lnTo>
                    <a:lnTo>
                      <a:pt x="669" y="102"/>
                    </a:lnTo>
                    <a:lnTo>
                      <a:pt x="658" y="125"/>
                    </a:lnTo>
                    <a:lnTo>
                      <a:pt x="651" y="134"/>
                    </a:lnTo>
                    <a:lnTo>
                      <a:pt x="650" y="143"/>
                    </a:lnTo>
                    <a:lnTo>
                      <a:pt x="658" y="149"/>
                    </a:lnTo>
                    <a:lnTo>
                      <a:pt x="664" y="143"/>
                    </a:lnTo>
                    <a:lnTo>
                      <a:pt x="676" y="149"/>
                    </a:lnTo>
                    <a:lnTo>
                      <a:pt x="683" y="139"/>
                    </a:lnTo>
                    <a:lnTo>
                      <a:pt x="708" y="147"/>
                    </a:lnTo>
                    <a:lnTo>
                      <a:pt x="715" y="165"/>
                    </a:lnTo>
                    <a:lnTo>
                      <a:pt x="708" y="169"/>
                    </a:lnTo>
                    <a:lnTo>
                      <a:pt x="698" y="166"/>
                    </a:lnTo>
                    <a:lnTo>
                      <a:pt x="685" y="167"/>
                    </a:lnTo>
                    <a:lnTo>
                      <a:pt x="687" y="175"/>
                    </a:lnTo>
                    <a:lnTo>
                      <a:pt x="676" y="179"/>
                    </a:lnTo>
                    <a:lnTo>
                      <a:pt x="670" y="171"/>
                    </a:lnTo>
                    <a:lnTo>
                      <a:pt x="662" y="175"/>
                    </a:lnTo>
                    <a:lnTo>
                      <a:pt x="656" y="195"/>
                    </a:lnTo>
                    <a:lnTo>
                      <a:pt x="647" y="198"/>
                    </a:lnTo>
                    <a:lnTo>
                      <a:pt x="639" y="190"/>
                    </a:lnTo>
                    <a:lnTo>
                      <a:pt x="620" y="208"/>
                    </a:lnTo>
                    <a:lnTo>
                      <a:pt x="597" y="202"/>
                    </a:lnTo>
                    <a:lnTo>
                      <a:pt x="586" y="220"/>
                    </a:lnTo>
                    <a:lnTo>
                      <a:pt x="596" y="227"/>
                    </a:lnTo>
                    <a:lnTo>
                      <a:pt x="591" y="238"/>
                    </a:lnTo>
                    <a:lnTo>
                      <a:pt x="576" y="241"/>
                    </a:lnTo>
                    <a:lnTo>
                      <a:pt x="564" y="255"/>
                    </a:lnTo>
                    <a:lnTo>
                      <a:pt x="544" y="264"/>
                    </a:lnTo>
                    <a:lnTo>
                      <a:pt x="530" y="267"/>
                    </a:lnTo>
                    <a:lnTo>
                      <a:pt x="517" y="262"/>
                    </a:lnTo>
                    <a:lnTo>
                      <a:pt x="493" y="275"/>
                    </a:lnTo>
                    <a:lnTo>
                      <a:pt x="483" y="277"/>
                    </a:lnTo>
                    <a:lnTo>
                      <a:pt x="470" y="271"/>
                    </a:lnTo>
                    <a:lnTo>
                      <a:pt x="452" y="269"/>
                    </a:lnTo>
                    <a:lnTo>
                      <a:pt x="435" y="255"/>
                    </a:lnTo>
                    <a:lnTo>
                      <a:pt x="410" y="254"/>
                    </a:lnTo>
                    <a:lnTo>
                      <a:pt x="390" y="258"/>
                    </a:lnTo>
                    <a:lnTo>
                      <a:pt x="381" y="254"/>
                    </a:lnTo>
                    <a:lnTo>
                      <a:pt x="377" y="255"/>
                    </a:lnTo>
                    <a:lnTo>
                      <a:pt x="370" y="262"/>
                    </a:lnTo>
                    <a:lnTo>
                      <a:pt x="355" y="261"/>
                    </a:lnTo>
                    <a:lnTo>
                      <a:pt x="345" y="246"/>
                    </a:lnTo>
                    <a:lnTo>
                      <a:pt x="346" y="230"/>
                    </a:lnTo>
                    <a:lnTo>
                      <a:pt x="294" y="207"/>
                    </a:lnTo>
                    <a:lnTo>
                      <a:pt x="275" y="202"/>
                    </a:lnTo>
                    <a:lnTo>
                      <a:pt x="265" y="188"/>
                    </a:lnTo>
                    <a:lnTo>
                      <a:pt x="275" y="175"/>
                    </a:lnTo>
                    <a:lnTo>
                      <a:pt x="251" y="141"/>
                    </a:lnTo>
                    <a:lnTo>
                      <a:pt x="233" y="141"/>
                    </a:lnTo>
                    <a:lnTo>
                      <a:pt x="215" y="115"/>
                    </a:lnTo>
                    <a:lnTo>
                      <a:pt x="211" y="115"/>
                    </a:lnTo>
                    <a:lnTo>
                      <a:pt x="182" y="138"/>
                    </a:lnTo>
                    <a:lnTo>
                      <a:pt x="188" y="160"/>
                    </a:lnTo>
                    <a:lnTo>
                      <a:pt x="179" y="167"/>
                    </a:lnTo>
                    <a:lnTo>
                      <a:pt x="166" y="162"/>
                    </a:lnTo>
                    <a:lnTo>
                      <a:pt x="149" y="164"/>
                    </a:lnTo>
                    <a:lnTo>
                      <a:pt x="136" y="192"/>
                    </a:lnTo>
                    <a:lnTo>
                      <a:pt x="137" y="201"/>
                    </a:lnTo>
                    <a:lnTo>
                      <a:pt x="131" y="208"/>
                    </a:lnTo>
                    <a:lnTo>
                      <a:pt x="123" y="198"/>
                    </a:lnTo>
                    <a:lnTo>
                      <a:pt x="93" y="209"/>
                    </a:lnTo>
                    <a:lnTo>
                      <a:pt x="101" y="221"/>
                    </a:lnTo>
                    <a:lnTo>
                      <a:pt x="103" y="238"/>
                    </a:lnTo>
                    <a:lnTo>
                      <a:pt x="107" y="246"/>
                    </a:lnTo>
                    <a:lnTo>
                      <a:pt x="101" y="262"/>
                    </a:lnTo>
                    <a:lnTo>
                      <a:pt x="89" y="277"/>
                    </a:lnTo>
                    <a:lnTo>
                      <a:pt x="71" y="280"/>
                    </a:lnTo>
                    <a:lnTo>
                      <a:pt x="58" y="290"/>
                    </a:lnTo>
                    <a:lnTo>
                      <a:pt x="48" y="291"/>
                    </a:lnTo>
                    <a:lnTo>
                      <a:pt x="45" y="304"/>
                    </a:lnTo>
                    <a:lnTo>
                      <a:pt x="36" y="305"/>
                    </a:lnTo>
                    <a:lnTo>
                      <a:pt x="28" y="298"/>
                    </a:lnTo>
                    <a:lnTo>
                      <a:pt x="5" y="310"/>
                    </a:lnTo>
                    <a:lnTo>
                      <a:pt x="0" y="321"/>
                    </a:lnTo>
                    <a:lnTo>
                      <a:pt x="3" y="336"/>
                    </a:lnTo>
                    <a:lnTo>
                      <a:pt x="17" y="338"/>
                    </a:lnTo>
                    <a:lnTo>
                      <a:pt x="21" y="349"/>
                    </a:lnTo>
                    <a:lnTo>
                      <a:pt x="14" y="364"/>
                    </a:lnTo>
                    <a:lnTo>
                      <a:pt x="16" y="370"/>
                    </a:lnTo>
                    <a:lnTo>
                      <a:pt x="25" y="374"/>
                    </a:lnTo>
                    <a:lnTo>
                      <a:pt x="31" y="382"/>
                    </a:lnTo>
                    <a:lnTo>
                      <a:pt x="35" y="395"/>
                    </a:lnTo>
                    <a:lnTo>
                      <a:pt x="47" y="402"/>
                    </a:lnTo>
                    <a:lnTo>
                      <a:pt x="57" y="412"/>
                    </a:lnTo>
                    <a:lnTo>
                      <a:pt x="56" y="412"/>
                    </a:lnTo>
                    <a:lnTo>
                      <a:pt x="66" y="403"/>
                    </a:lnTo>
                    <a:lnTo>
                      <a:pt x="76" y="403"/>
                    </a:lnTo>
                    <a:lnTo>
                      <a:pt x="82" y="409"/>
                    </a:lnTo>
                    <a:lnTo>
                      <a:pt x="85" y="418"/>
                    </a:lnTo>
                    <a:lnTo>
                      <a:pt x="81" y="428"/>
                    </a:lnTo>
                    <a:lnTo>
                      <a:pt x="82" y="433"/>
                    </a:lnTo>
                    <a:lnTo>
                      <a:pt x="86" y="444"/>
                    </a:lnTo>
                    <a:lnTo>
                      <a:pt x="87" y="449"/>
                    </a:lnTo>
                    <a:lnTo>
                      <a:pt x="82" y="451"/>
                    </a:lnTo>
                    <a:lnTo>
                      <a:pt x="79" y="455"/>
                    </a:lnTo>
                    <a:lnTo>
                      <a:pt x="73" y="452"/>
                    </a:lnTo>
                    <a:lnTo>
                      <a:pt x="70" y="456"/>
                    </a:lnTo>
                    <a:lnTo>
                      <a:pt x="79" y="463"/>
                    </a:lnTo>
                    <a:lnTo>
                      <a:pt x="77" y="478"/>
                    </a:lnTo>
                    <a:lnTo>
                      <a:pt x="85" y="483"/>
                    </a:lnTo>
                    <a:lnTo>
                      <a:pt x="98" y="483"/>
                    </a:lnTo>
                    <a:lnTo>
                      <a:pt x="109" y="494"/>
                    </a:lnTo>
                    <a:lnTo>
                      <a:pt x="128" y="492"/>
                    </a:lnTo>
                    <a:lnTo>
                      <a:pt x="149" y="507"/>
                    </a:lnTo>
                    <a:lnTo>
                      <a:pt x="168" y="515"/>
                    </a:lnTo>
                    <a:lnTo>
                      <a:pt x="186" y="529"/>
                    </a:lnTo>
                    <a:lnTo>
                      <a:pt x="221" y="536"/>
                    </a:lnTo>
                    <a:lnTo>
                      <a:pt x="229" y="534"/>
                    </a:lnTo>
                    <a:lnTo>
                      <a:pt x="239" y="538"/>
                    </a:lnTo>
                    <a:lnTo>
                      <a:pt x="251" y="527"/>
                    </a:lnTo>
                    <a:lnTo>
                      <a:pt x="260" y="527"/>
                    </a:lnTo>
                    <a:lnTo>
                      <a:pt x="267" y="534"/>
                    </a:lnTo>
                    <a:lnTo>
                      <a:pt x="280" y="531"/>
                    </a:lnTo>
                    <a:lnTo>
                      <a:pt x="288" y="538"/>
                    </a:lnTo>
                    <a:lnTo>
                      <a:pt x="313" y="518"/>
                    </a:lnTo>
                    <a:lnTo>
                      <a:pt x="347" y="507"/>
                    </a:lnTo>
                    <a:lnTo>
                      <a:pt x="354" y="513"/>
                    </a:lnTo>
                    <a:lnTo>
                      <a:pt x="354" y="518"/>
                    </a:lnTo>
                    <a:lnTo>
                      <a:pt x="365" y="530"/>
                    </a:lnTo>
                    <a:lnTo>
                      <a:pt x="377" y="529"/>
                    </a:lnTo>
                    <a:lnTo>
                      <a:pt x="386" y="546"/>
                    </a:lnTo>
                    <a:lnTo>
                      <a:pt x="388" y="568"/>
                    </a:lnTo>
                    <a:lnTo>
                      <a:pt x="374" y="583"/>
                    </a:lnTo>
                    <a:lnTo>
                      <a:pt x="374" y="601"/>
                    </a:lnTo>
                    <a:lnTo>
                      <a:pt x="384" y="601"/>
                    </a:lnTo>
                    <a:lnTo>
                      <a:pt x="397" y="617"/>
                    </a:lnTo>
                    <a:lnTo>
                      <a:pt x="397" y="632"/>
                    </a:lnTo>
                    <a:lnTo>
                      <a:pt x="410" y="632"/>
                    </a:lnTo>
                    <a:lnTo>
                      <a:pt x="411" y="637"/>
                    </a:lnTo>
                    <a:lnTo>
                      <a:pt x="424" y="641"/>
                    </a:lnTo>
                    <a:lnTo>
                      <a:pt x="428" y="649"/>
                    </a:lnTo>
                    <a:lnTo>
                      <a:pt x="437" y="650"/>
                    </a:lnTo>
                    <a:lnTo>
                      <a:pt x="433" y="633"/>
                    </a:lnTo>
                    <a:lnTo>
                      <a:pt x="438" y="624"/>
                    </a:lnTo>
                    <a:lnTo>
                      <a:pt x="447" y="627"/>
                    </a:lnTo>
                    <a:lnTo>
                      <a:pt x="453" y="620"/>
                    </a:lnTo>
                    <a:lnTo>
                      <a:pt x="462" y="623"/>
                    </a:lnTo>
                    <a:lnTo>
                      <a:pt x="480" y="624"/>
                    </a:lnTo>
                    <a:lnTo>
                      <a:pt x="489" y="610"/>
                    </a:lnTo>
                    <a:lnTo>
                      <a:pt x="497" y="618"/>
                    </a:lnTo>
                    <a:lnTo>
                      <a:pt x="513" y="618"/>
                    </a:lnTo>
                    <a:lnTo>
                      <a:pt x="516" y="624"/>
                    </a:lnTo>
                    <a:lnTo>
                      <a:pt x="513" y="633"/>
                    </a:lnTo>
                    <a:lnTo>
                      <a:pt x="522" y="641"/>
                    </a:lnTo>
                    <a:lnTo>
                      <a:pt x="532" y="641"/>
                    </a:lnTo>
                    <a:lnTo>
                      <a:pt x="536" y="645"/>
                    </a:lnTo>
                    <a:lnTo>
                      <a:pt x="550" y="645"/>
                    </a:lnTo>
                    <a:lnTo>
                      <a:pt x="559" y="649"/>
                    </a:lnTo>
                    <a:lnTo>
                      <a:pt x="558" y="656"/>
                    </a:lnTo>
                    <a:lnTo>
                      <a:pt x="560" y="661"/>
                    </a:lnTo>
                    <a:lnTo>
                      <a:pt x="565" y="661"/>
                    </a:lnTo>
                    <a:lnTo>
                      <a:pt x="568" y="655"/>
                    </a:lnTo>
                    <a:lnTo>
                      <a:pt x="578" y="651"/>
                    </a:lnTo>
                    <a:lnTo>
                      <a:pt x="582" y="647"/>
                    </a:lnTo>
                    <a:lnTo>
                      <a:pt x="588" y="646"/>
                    </a:lnTo>
                    <a:lnTo>
                      <a:pt x="593" y="643"/>
                    </a:lnTo>
                    <a:lnTo>
                      <a:pt x="601" y="643"/>
                    </a:lnTo>
                    <a:lnTo>
                      <a:pt x="613" y="635"/>
                    </a:lnTo>
                    <a:lnTo>
                      <a:pt x="615" y="624"/>
                    </a:lnTo>
                    <a:lnTo>
                      <a:pt x="622" y="622"/>
                    </a:lnTo>
                    <a:lnTo>
                      <a:pt x="625" y="624"/>
                    </a:lnTo>
                    <a:lnTo>
                      <a:pt x="625" y="629"/>
                    </a:lnTo>
                    <a:lnTo>
                      <a:pt x="633" y="633"/>
                    </a:lnTo>
                    <a:lnTo>
                      <a:pt x="644" y="626"/>
                    </a:lnTo>
                    <a:lnTo>
                      <a:pt x="652" y="626"/>
                    </a:lnTo>
                    <a:lnTo>
                      <a:pt x="660" y="619"/>
                    </a:lnTo>
                    <a:lnTo>
                      <a:pt x="669" y="618"/>
                    </a:lnTo>
                    <a:lnTo>
                      <a:pt x="671" y="610"/>
                    </a:lnTo>
                    <a:lnTo>
                      <a:pt x="688" y="604"/>
                    </a:lnTo>
                    <a:lnTo>
                      <a:pt x="688" y="595"/>
                    </a:lnTo>
                    <a:lnTo>
                      <a:pt x="697" y="589"/>
                    </a:lnTo>
                    <a:lnTo>
                      <a:pt x="702" y="587"/>
                    </a:lnTo>
                    <a:lnTo>
                      <a:pt x="704" y="581"/>
                    </a:lnTo>
                    <a:lnTo>
                      <a:pt x="713" y="577"/>
                    </a:lnTo>
                    <a:lnTo>
                      <a:pt x="715" y="560"/>
                    </a:lnTo>
                    <a:lnTo>
                      <a:pt x="721" y="559"/>
                    </a:lnTo>
                    <a:lnTo>
                      <a:pt x="721" y="550"/>
                    </a:lnTo>
                    <a:lnTo>
                      <a:pt x="731" y="540"/>
                    </a:lnTo>
                    <a:lnTo>
                      <a:pt x="732" y="535"/>
                    </a:lnTo>
                    <a:lnTo>
                      <a:pt x="739" y="530"/>
                    </a:lnTo>
                    <a:lnTo>
                      <a:pt x="741" y="525"/>
                    </a:lnTo>
                    <a:lnTo>
                      <a:pt x="741" y="517"/>
                    </a:lnTo>
                    <a:lnTo>
                      <a:pt x="748" y="509"/>
                    </a:lnTo>
                    <a:lnTo>
                      <a:pt x="746" y="498"/>
                    </a:lnTo>
                    <a:lnTo>
                      <a:pt x="741" y="494"/>
                    </a:lnTo>
                    <a:lnTo>
                      <a:pt x="734" y="498"/>
                    </a:lnTo>
                    <a:lnTo>
                      <a:pt x="731" y="497"/>
                    </a:lnTo>
                    <a:lnTo>
                      <a:pt x="731" y="490"/>
                    </a:lnTo>
                    <a:lnTo>
                      <a:pt x="740" y="485"/>
                    </a:lnTo>
                    <a:lnTo>
                      <a:pt x="746" y="481"/>
                    </a:lnTo>
                    <a:lnTo>
                      <a:pt x="744" y="475"/>
                    </a:lnTo>
                    <a:lnTo>
                      <a:pt x="739" y="469"/>
                    </a:lnTo>
                    <a:lnTo>
                      <a:pt x="746" y="469"/>
                    </a:lnTo>
                    <a:lnTo>
                      <a:pt x="746" y="463"/>
                    </a:lnTo>
                    <a:lnTo>
                      <a:pt x="740" y="456"/>
                    </a:lnTo>
                    <a:lnTo>
                      <a:pt x="732" y="449"/>
                    </a:lnTo>
                    <a:lnTo>
                      <a:pt x="732" y="437"/>
                    </a:lnTo>
                    <a:lnTo>
                      <a:pt x="727" y="432"/>
                    </a:lnTo>
                    <a:lnTo>
                      <a:pt x="726" y="420"/>
                    </a:lnTo>
                    <a:lnTo>
                      <a:pt x="715" y="416"/>
                    </a:lnTo>
                    <a:lnTo>
                      <a:pt x="706" y="407"/>
                    </a:lnTo>
                    <a:lnTo>
                      <a:pt x="708" y="400"/>
                    </a:lnTo>
                    <a:lnTo>
                      <a:pt x="717" y="392"/>
                    </a:lnTo>
                    <a:lnTo>
                      <a:pt x="717" y="389"/>
                    </a:lnTo>
                    <a:lnTo>
                      <a:pt x="723" y="383"/>
                    </a:lnTo>
                    <a:lnTo>
                      <a:pt x="726" y="387"/>
                    </a:lnTo>
                    <a:lnTo>
                      <a:pt x="732" y="387"/>
                    </a:lnTo>
                    <a:lnTo>
                      <a:pt x="740" y="379"/>
                    </a:lnTo>
                    <a:lnTo>
                      <a:pt x="741" y="375"/>
                    </a:lnTo>
                    <a:lnTo>
                      <a:pt x="748" y="373"/>
                    </a:lnTo>
                    <a:lnTo>
                      <a:pt x="755" y="373"/>
                    </a:lnTo>
                    <a:lnTo>
                      <a:pt x="758" y="369"/>
                    </a:lnTo>
                    <a:lnTo>
                      <a:pt x="757" y="363"/>
                    </a:lnTo>
                    <a:lnTo>
                      <a:pt x="736" y="361"/>
                    </a:lnTo>
                    <a:lnTo>
                      <a:pt x="731" y="358"/>
                    </a:lnTo>
                    <a:lnTo>
                      <a:pt x="726" y="358"/>
                    </a:lnTo>
                    <a:lnTo>
                      <a:pt x="709" y="368"/>
                    </a:lnTo>
                    <a:lnTo>
                      <a:pt x="702" y="366"/>
                    </a:lnTo>
                    <a:lnTo>
                      <a:pt x="702" y="356"/>
                    </a:lnTo>
                    <a:lnTo>
                      <a:pt x="690" y="354"/>
                    </a:lnTo>
                    <a:lnTo>
                      <a:pt x="683" y="342"/>
                    </a:lnTo>
                    <a:lnTo>
                      <a:pt x="687" y="333"/>
                    </a:lnTo>
                    <a:lnTo>
                      <a:pt x="698" y="332"/>
                    </a:lnTo>
                    <a:lnTo>
                      <a:pt x="702" y="329"/>
                    </a:lnTo>
                    <a:lnTo>
                      <a:pt x="702" y="326"/>
                    </a:lnTo>
                    <a:lnTo>
                      <a:pt x="708" y="319"/>
                    </a:lnTo>
                    <a:lnTo>
                      <a:pt x="709" y="313"/>
                    </a:lnTo>
                    <a:lnTo>
                      <a:pt x="722" y="308"/>
                    </a:lnTo>
                    <a:lnTo>
                      <a:pt x="735" y="298"/>
                    </a:lnTo>
                    <a:lnTo>
                      <a:pt x="748" y="299"/>
                    </a:lnTo>
                    <a:lnTo>
                      <a:pt x="749" y="308"/>
                    </a:lnTo>
                    <a:lnTo>
                      <a:pt x="738" y="323"/>
                    </a:lnTo>
                    <a:lnTo>
                      <a:pt x="744" y="327"/>
                    </a:lnTo>
                    <a:lnTo>
                      <a:pt x="744" y="333"/>
                    </a:lnTo>
                    <a:lnTo>
                      <a:pt x="754" y="329"/>
                    </a:lnTo>
                    <a:lnTo>
                      <a:pt x="772" y="319"/>
                    </a:lnTo>
                    <a:lnTo>
                      <a:pt x="783"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342884">
                  <a:lnSpc>
                    <a:spcPct val="90000"/>
                  </a:lnSpc>
                  <a:defRPr/>
                </a:pPr>
                <a:endParaRPr lang="en-US" sz="2000">
                  <a:solidFill>
                    <a:srgbClr val="0039A6"/>
                  </a:solidFill>
                  <a:latin typeface="Georgia" pitchFamily="18" charset="0"/>
                  <a:cs typeface="+mn-cs"/>
                </a:endParaRPr>
              </a:p>
            </p:txBody>
          </p:sp>
        </p:grpSp>
        <p:sp>
          <p:nvSpPr>
            <p:cNvPr id="1108" name="Freeform 1107"/>
            <p:cNvSpPr/>
            <p:nvPr/>
          </p:nvSpPr>
          <p:spPr>
            <a:xfrm>
              <a:off x="4187490" y="2935977"/>
              <a:ext cx="79360" cy="60322"/>
            </a:xfrm>
            <a:custGeom>
              <a:avLst/>
              <a:gdLst>
                <a:gd name="connsiteX0" fmla="*/ 0 w 200025"/>
                <a:gd name="connsiteY0" fmla="*/ 101600 h 152400"/>
                <a:gd name="connsiteX1" fmla="*/ 47625 w 200025"/>
                <a:gd name="connsiteY1" fmla="*/ 139700 h 152400"/>
                <a:gd name="connsiteX2" fmla="*/ 82550 w 200025"/>
                <a:gd name="connsiteY2" fmla="*/ 152400 h 152400"/>
                <a:gd name="connsiteX3" fmla="*/ 120650 w 200025"/>
                <a:gd name="connsiteY3" fmla="*/ 152400 h 152400"/>
                <a:gd name="connsiteX4" fmla="*/ 155575 w 200025"/>
                <a:gd name="connsiteY4" fmla="*/ 152400 h 152400"/>
                <a:gd name="connsiteX5" fmla="*/ 165100 w 200025"/>
                <a:gd name="connsiteY5" fmla="*/ 127000 h 152400"/>
                <a:gd name="connsiteX6" fmla="*/ 200025 w 200025"/>
                <a:gd name="connsiteY6" fmla="*/ 98425 h 152400"/>
                <a:gd name="connsiteX7" fmla="*/ 184150 w 200025"/>
                <a:gd name="connsiteY7" fmla="*/ 44450 h 152400"/>
                <a:gd name="connsiteX8" fmla="*/ 168275 w 200025"/>
                <a:gd name="connsiteY8" fmla="*/ 3175 h 152400"/>
                <a:gd name="connsiteX9" fmla="*/ 120650 w 200025"/>
                <a:gd name="connsiteY9" fmla="*/ 3175 h 152400"/>
                <a:gd name="connsiteX10" fmla="*/ 60325 w 200025"/>
                <a:gd name="connsiteY10" fmla="*/ 0 h 152400"/>
                <a:gd name="connsiteX11" fmla="*/ 19050 w 200025"/>
                <a:gd name="connsiteY11" fmla="*/ 3175 h 152400"/>
                <a:gd name="connsiteX12" fmla="*/ 12700 w 200025"/>
                <a:gd name="connsiteY12" fmla="*/ 44450 h 152400"/>
                <a:gd name="connsiteX13" fmla="*/ 0 w 200025"/>
                <a:gd name="connsiteY13" fmla="*/ 1016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025" h="152400">
                  <a:moveTo>
                    <a:pt x="0" y="101600"/>
                  </a:moveTo>
                  <a:lnTo>
                    <a:pt x="47625" y="139700"/>
                  </a:lnTo>
                  <a:lnTo>
                    <a:pt x="82550" y="152400"/>
                  </a:lnTo>
                  <a:lnTo>
                    <a:pt x="120650" y="152400"/>
                  </a:lnTo>
                  <a:lnTo>
                    <a:pt x="155575" y="152400"/>
                  </a:lnTo>
                  <a:lnTo>
                    <a:pt x="165100" y="127000"/>
                  </a:lnTo>
                  <a:lnTo>
                    <a:pt x="200025" y="98425"/>
                  </a:lnTo>
                  <a:lnTo>
                    <a:pt x="184150" y="44450"/>
                  </a:lnTo>
                  <a:lnTo>
                    <a:pt x="168275" y="3175"/>
                  </a:lnTo>
                  <a:lnTo>
                    <a:pt x="120650" y="3175"/>
                  </a:lnTo>
                  <a:lnTo>
                    <a:pt x="60325" y="0"/>
                  </a:lnTo>
                  <a:lnTo>
                    <a:pt x="19050" y="3175"/>
                  </a:lnTo>
                  <a:lnTo>
                    <a:pt x="12700" y="44450"/>
                  </a:lnTo>
                  <a:lnTo>
                    <a:pt x="0" y="10160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342884">
                <a:defRPr/>
              </a:pPr>
              <a:endParaRPr lang="en-US" sz="1400" b="0">
                <a:solidFill>
                  <a:srgbClr val="FFFFFF"/>
                </a:solidFill>
              </a:endParaRPr>
            </a:p>
          </p:txBody>
        </p:sp>
      </p:grpSp>
      <p:sp>
        <p:nvSpPr>
          <p:cNvPr id="2" name="Title 1"/>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solidFill>
                  <a:schemeClr val="tx1"/>
                </a:solidFill>
              </a:rPr>
              <a:t>Regional distribution of lessor-funded deliveries by structure</a:t>
            </a:r>
          </a:p>
        </p:txBody>
      </p:sp>
      <p:sp>
        <p:nvSpPr>
          <p:cNvPr id="7" name="Oval 6"/>
          <p:cNvSpPr/>
          <p:nvPr/>
        </p:nvSpPr>
        <p:spPr>
          <a:xfrm>
            <a:off x="6915300" y="2586005"/>
            <a:ext cx="891540" cy="8915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28%</a:t>
            </a:r>
          </a:p>
        </p:txBody>
      </p:sp>
      <p:sp>
        <p:nvSpPr>
          <p:cNvPr id="1094" name="Oval 1093"/>
          <p:cNvSpPr/>
          <p:nvPr/>
        </p:nvSpPr>
        <p:spPr>
          <a:xfrm>
            <a:off x="5068439" y="1405618"/>
            <a:ext cx="765109" cy="7651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17%</a:t>
            </a:r>
          </a:p>
        </p:txBody>
      </p:sp>
      <p:sp>
        <p:nvSpPr>
          <p:cNvPr id="1095" name="Oval 1094"/>
          <p:cNvSpPr/>
          <p:nvPr/>
        </p:nvSpPr>
        <p:spPr>
          <a:xfrm>
            <a:off x="5159381" y="2509826"/>
            <a:ext cx="765109" cy="7651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17%</a:t>
            </a:r>
          </a:p>
        </p:txBody>
      </p:sp>
      <p:sp>
        <p:nvSpPr>
          <p:cNvPr id="1096" name="Oval 1095"/>
          <p:cNvSpPr/>
          <p:nvPr/>
        </p:nvSpPr>
        <p:spPr>
          <a:xfrm>
            <a:off x="1943182" y="1681011"/>
            <a:ext cx="737369" cy="7373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16%</a:t>
            </a:r>
          </a:p>
        </p:txBody>
      </p:sp>
      <p:sp>
        <p:nvSpPr>
          <p:cNvPr id="1098" name="Oval 1097"/>
          <p:cNvSpPr/>
          <p:nvPr/>
        </p:nvSpPr>
        <p:spPr>
          <a:xfrm>
            <a:off x="6239232" y="3986663"/>
            <a:ext cx="765109" cy="7651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17%</a:t>
            </a:r>
          </a:p>
        </p:txBody>
      </p:sp>
      <p:sp>
        <p:nvSpPr>
          <p:cNvPr id="1099" name="Oval 1098"/>
          <p:cNvSpPr/>
          <p:nvPr/>
        </p:nvSpPr>
        <p:spPr>
          <a:xfrm>
            <a:off x="2685502" y="4303681"/>
            <a:ext cx="368684" cy="3686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6%</a:t>
            </a:r>
          </a:p>
        </p:txBody>
      </p:sp>
      <p:sp>
        <p:nvSpPr>
          <p:cNvPr id="8" name="TextBox 7"/>
          <p:cNvSpPr txBox="1"/>
          <p:nvPr/>
        </p:nvSpPr>
        <p:spPr>
          <a:xfrm>
            <a:off x="8474236" y="2209534"/>
            <a:ext cx="808548" cy="253916"/>
          </a:xfrm>
          <a:prstGeom prst="rect">
            <a:avLst/>
          </a:prstGeom>
          <a:noFill/>
        </p:spPr>
        <p:txBody>
          <a:bodyPr wrap="square" lIns="68577" tIns="34289" rIns="68577" bIns="34289" rtlCol="0">
            <a:spAutoFit/>
          </a:bodyPr>
          <a:lstStyle/>
          <a:p>
            <a:pPr algn="l"/>
            <a:r>
              <a:rPr lang="en-US" sz="1200" b="0">
                <a:solidFill>
                  <a:srgbClr val="0A2240"/>
                </a:solidFill>
                <a:latin typeface="Arial"/>
                <a:cs typeface="+mn-cs"/>
              </a:rPr>
              <a:t>China</a:t>
            </a:r>
          </a:p>
        </p:txBody>
      </p:sp>
      <p:sp>
        <p:nvSpPr>
          <p:cNvPr id="1100" name="TextBox 1099"/>
          <p:cNvSpPr txBox="1"/>
          <p:nvPr/>
        </p:nvSpPr>
        <p:spPr>
          <a:xfrm>
            <a:off x="4612344" y="1274615"/>
            <a:ext cx="645749" cy="253916"/>
          </a:xfrm>
          <a:prstGeom prst="rect">
            <a:avLst/>
          </a:prstGeom>
          <a:noFill/>
        </p:spPr>
        <p:txBody>
          <a:bodyPr wrap="square" lIns="68577" tIns="34289" rIns="68577" bIns="34289" rtlCol="0">
            <a:spAutoFit/>
          </a:bodyPr>
          <a:lstStyle/>
          <a:p>
            <a:pPr algn="l"/>
            <a:r>
              <a:rPr lang="en-US" sz="1200" b="0">
                <a:solidFill>
                  <a:srgbClr val="0A2240"/>
                </a:solidFill>
                <a:latin typeface="Arial"/>
                <a:cs typeface="+mn-cs"/>
              </a:rPr>
              <a:t>Europe</a:t>
            </a:r>
          </a:p>
        </p:txBody>
      </p:sp>
      <p:sp>
        <p:nvSpPr>
          <p:cNvPr id="1101" name="TextBox 1100"/>
          <p:cNvSpPr txBox="1"/>
          <p:nvPr/>
        </p:nvSpPr>
        <p:spPr>
          <a:xfrm>
            <a:off x="4169754" y="2765422"/>
            <a:ext cx="989626" cy="253916"/>
          </a:xfrm>
          <a:prstGeom prst="rect">
            <a:avLst/>
          </a:prstGeom>
          <a:noFill/>
        </p:spPr>
        <p:txBody>
          <a:bodyPr wrap="square" lIns="68577" tIns="34289" rIns="68577" bIns="34289" rtlCol="0">
            <a:spAutoFit/>
          </a:bodyPr>
          <a:lstStyle/>
          <a:p>
            <a:pPr algn="l"/>
            <a:r>
              <a:rPr lang="en-US" sz="1200" b="0">
                <a:solidFill>
                  <a:srgbClr val="0A2240"/>
                </a:solidFill>
                <a:latin typeface="Arial"/>
                <a:cs typeface="+mn-cs"/>
              </a:rPr>
              <a:t>Middle East</a:t>
            </a:r>
          </a:p>
        </p:txBody>
      </p:sp>
      <p:sp>
        <p:nvSpPr>
          <p:cNvPr id="1102" name="TextBox 1101"/>
          <p:cNvSpPr txBox="1"/>
          <p:nvPr/>
        </p:nvSpPr>
        <p:spPr>
          <a:xfrm>
            <a:off x="2241959" y="1274615"/>
            <a:ext cx="1436373" cy="253916"/>
          </a:xfrm>
          <a:prstGeom prst="rect">
            <a:avLst/>
          </a:prstGeom>
          <a:noFill/>
        </p:spPr>
        <p:txBody>
          <a:bodyPr wrap="square" lIns="68577" tIns="34289" rIns="68577" bIns="34289" rtlCol="0">
            <a:spAutoFit/>
          </a:bodyPr>
          <a:lstStyle/>
          <a:p>
            <a:pPr algn="l"/>
            <a:r>
              <a:rPr lang="en-US" sz="1200" b="0">
                <a:solidFill>
                  <a:srgbClr val="0A2240"/>
                </a:solidFill>
                <a:latin typeface="Arial"/>
                <a:cs typeface="+mn-cs"/>
              </a:rPr>
              <a:t>North America</a:t>
            </a:r>
          </a:p>
        </p:txBody>
      </p:sp>
      <p:sp>
        <p:nvSpPr>
          <p:cNvPr id="1103" name="TextBox 1102"/>
          <p:cNvSpPr txBox="1"/>
          <p:nvPr/>
        </p:nvSpPr>
        <p:spPr>
          <a:xfrm>
            <a:off x="4982798" y="4242259"/>
            <a:ext cx="1304336" cy="253916"/>
          </a:xfrm>
          <a:prstGeom prst="rect">
            <a:avLst/>
          </a:prstGeom>
          <a:noFill/>
        </p:spPr>
        <p:txBody>
          <a:bodyPr wrap="square" lIns="68577" tIns="34289" rIns="68577" bIns="34289" rtlCol="0">
            <a:spAutoFit/>
          </a:bodyPr>
          <a:lstStyle/>
          <a:p>
            <a:pPr algn="l"/>
            <a:r>
              <a:rPr lang="en-US" sz="1200" b="0">
                <a:solidFill>
                  <a:srgbClr val="0A2240"/>
                </a:solidFill>
                <a:latin typeface="Arial"/>
                <a:cs typeface="+mn-cs"/>
              </a:rPr>
              <a:t>Asia excl. China</a:t>
            </a:r>
          </a:p>
        </p:txBody>
      </p:sp>
      <p:sp>
        <p:nvSpPr>
          <p:cNvPr id="1104" name="TextBox 1103"/>
          <p:cNvSpPr txBox="1"/>
          <p:nvPr/>
        </p:nvSpPr>
        <p:spPr>
          <a:xfrm>
            <a:off x="2095545" y="4361065"/>
            <a:ext cx="834329" cy="253916"/>
          </a:xfrm>
          <a:prstGeom prst="rect">
            <a:avLst/>
          </a:prstGeom>
          <a:noFill/>
        </p:spPr>
        <p:txBody>
          <a:bodyPr wrap="square" lIns="68577" tIns="34289" rIns="68577" bIns="34289" rtlCol="0">
            <a:spAutoFit/>
          </a:bodyPr>
          <a:lstStyle/>
          <a:p>
            <a:pPr algn="l"/>
            <a:r>
              <a:rPr lang="en-US" sz="1200" b="0">
                <a:solidFill>
                  <a:srgbClr val="0A2240"/>
                </a:solidFill>
                <a:latin typeface="Arial"/>
                <a:cs typeface="+mn-cs"/>
              </a:rPr>
              <a:t>Other</a:t>
            </a:r>
          </a:p>
        </p:txBody>
      </p:sp>
      <p:sp>
        <p:nvSpPr>
          <p:cNvPr id="1097" name="Oval 1096"/>
          <p:cNvSpPr/>
          <p:nvPr/>
        </p:nvSpPr>
        <p:spPr>
          <a:xfrm>
            <a:off x="7331001" y="1929638"/>
            <a:ext cx="1179576" cy="1179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44%</a:t>
            </a:r>
          </a:p>
        </p:txBody>
      </p:sp>
      <p:sp>
        <p:nvSpPr>
          <p:cNvPr id="1105" name="Oval 1104"/>
          <p:cNvSpPr/>
          <p:nvPr/>
        </p:nvSpPr>
        <p:spPr>
          <a:xfrm>
            <a:off x="6871482" y="4279795"/>
            <a:ext cx="672084" cy="672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12%</a:t>
            </a:r>
          </a:p>
        </p:txBody>
      </p:sp>
      <p:sp>
        <p:nvSpPr>
          <p:cNvPr id="2157" name="Rectangle 2156"/>
          <p:cNvSpPr/>
          <p:nvPr/>
        </p:nvSpPr>
        <p:spPr>
          <a:xfrm>
            <a:off x="677171" y="3156373"/>
            <a:ext cx="1848898" cy="284691"/>
          </a:xfrm>
          <a:prstGeom prst="rect">
            <a:avLst/>
          </a:prstGeom>
        </p:spPr>
        <p:txBody>
          <a:bodyPr wrap="none" lIns="68577" tIns="34289" rIns="68577" bIns="34289">
            <a:spAutoFit/>
          </a:bodyPr>
          <a:lstStyle/>
          <a:p>
            <a:pPr algn="l"/>
            <a:r>
              <a:rPr lang="en-US" sz="1400" b="0">
                <a:solidFill>
                  <a:srgbClr val="253746"/>
                </a:solidFill>
                <a:latin typeface="Arial"/>
                <a:cs typeface="+mn-cs"/>
              </a:rPr>
              <a:t>SALE-LEASEBACKS</a:t>
            </a:r>
          </a:p>
        </p:txBody>
      </p:sp>
      <p:sp>
        <p:nvSpPr>
          <p:cNvPr id="2158" name="Rectangle 2157"/>
          <p:cNvSpPr/>
          <p:nvPr/>
        </p:nvSpPr>
        <p:spPr>
          <a:xfrm>
            <a:off x="677174" y="3500605"/>
            <a:ext cx="1901705" cy="500135"/>
          </a:xfrm>
          <a:prstGeom prst="rect">
            <a:avLst/>
          </a:prstGeom>
        </p:spPr>
        <p:txBody>
          <a:bodyPr wrap="square" lIns="68577" tIns="34289" rIns="68577" bIns="34289">
            <a:spAutoFit/>
          </a:bodyPr>
          <a:lstStyle/>
          <a:p>
            <a:pPr algn="l"/>
            <a:r>
              <a:rPr lang="en-US" sz="1400" b="0">
                <a:solidFill>
                  <a:srgbClr val="253746"/>
                </a:solidFill>
                <a:latin typeface="Arial"/>
                <a:cs typeface="+mn-cs"/>
              </a:rPr>
              <a:t>LESSOR DIRECT PURCHASES </a:t>
            </a:r>
          </a:p>
        </p:txBody>
      </p:sp>
      <p:sp>
        <p:nvSpPr>
          <p:cNvPr id="2159" name="Oval 2158"/>
          <p:cNvSpPr/>
          <p:nvPr/>
        </p:nvSpPr>
        <p:spPr>
          <a:xfrm>
            <a:off x="365871" y="3180022"/>
            <a:ext cx="229703" cy="2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160" name="Oval 2159"/>
          <p:cNvSpPr/>
          <p:nvPr/>
        </p:nvSpPr>
        <p:spPr>
          <a:xfrm>
            <a:off x="365871" y="3524253"/>
            <a:ext cx="229703" cy="2297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161" name="Oval 2160"/>
          <p:cNvSpPr/>
          <p:nvPr/>
        </p:nvSpPr>
        <p:spPr>
          <a:xfrm>
            <a:off x="6167273" y="1867721"/>
            <a:ext cx="774954" cy="7749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18%</a:t>
            </a:r>
          </a:p>
        </p:txBody>
      </p:sp>
      <p:sp>
        <p:nvSpPr>
          <p:cNvPr id="2162" name="TextBox 2161"/>
          <p:cNvSpPr txBox="1"/>
          <p:nvPr/>
        </p:nvSpPr>
        <p:spPr>
          <a:xfrm>
            <a:off x="6554750" y="1649940"/>
            <a:ext cx="1037790" cy="253916"/>
          </a:xfrm>
          <a:prstGeom prst="rect">
            <a:avLst/>
          </a:prstGeom>
          <a:noFill/>
        </p:spPr>
        <p:txBody>
          <a:bodyPr wrap="square" lIns="68577" tIns="34289" rIns="68577" bIns="34289" rtlCol="0">
            <a:spAutoFit/>
          </a:bodyPr>
          <a:lstStyle/>
          <a:p>
            <a:pPr algn="l"/>
            <a:r>
              <a:rPr lang="en-US" sz="1200" b="0">
                <a:solidFill>
                  <a:srgbClr val="0A2240"/>
                </a:solidFill>
                <a:latin typeface="Arial"/>
                <a:cs typeface="+mn-cs"/>
              </a:rPr>
              <a:t>Central Asia</a:t>
            </a:r>
          </a:p>
        </p:txBody>
      </p:sp>
      <p:sp>
        <p:nvSpPr>
          <p:cNvPr id="1075" name="Oval 1074"/>
          <p:cNvSpPr/>
          <p:nvPr/>
        </p:nvSpPr>
        <p:spPr>
          <a:xfrm>
            <a:off x="5547452" y="1132246"/>
            <a:ext cx="644652" cy="6446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11%</a:t>
            </a:r>
          </a:p>
        </p:txBody>
      </p:sp>
      <p:sp>
        <p:nvSpPr>
          <p:cNvPr id="1076" name="Oval 1075"/>
          <p:cNvSpPr/>
          <p:nvPr/>
        </p:nvSpPr>
        <p:spPr>
          <a:xfrm>
            <a:off x="5086642" y="3090470"/>
            <a:ext cx="342900" cy="342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5%</a:t>
            </a:r>
          </a:p>
        </p:txBody>
      </p:sp>
      <p:sp>
        <p:nvSpPr>
          <p:cNvPr id="1077" name="Oval 1076"/>
          <p:cNvSpPr/>
          <p:nvPr/>
        </p:nvSpPr>
        <p:spPr>
          <a:xfrm>
            <a:off x="1719314" y="1639122"/>
            <a:ext cx="342900" cy="342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5%</a:t>
            </a:r>
          </a:p>
        </p:txBody>
      </p:sp>
      <p:sp>
        <p:nvSpPr>
          <p:cNvPr id="1079" name="Oval 1078"/>
          <p:cNvSpPr/>
          <p:nvPr/>
        </p:nvSpPr>
        <p:spPr>
          <a:xfrm>
            <a:off x="2929871" y="4160921"/>
            <a:ext cx="342900" cy="342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200" b="0">
                <a:solidFill>
                  <a:srgbClr val="FFFFFF"/>
                </a:solidFill>
              </a:rPr>
              <a:t>5%</a:t>
            </a:r>
          </a:p>
        </p:txBody>
      </p:sp>
      <p:sp>
        <p:nvSpPr>
          <p:cNvPr id="1080" name="Text Placeholder 5"/>
          <p:cNvSpPr txBox="1"/>
          <p:nvPr/>
        </p:nvSpPr>
        <p:spPr>
          <a:xfrm>
            <a:off x="342903" y="571502"/>
            <a:ext cx="8493247" cy="210073"/>
          </a:xfrm>
          <a:prstGeom prst="rect">
            <a:avLst/>
          </a:prstGeom>
          <a:noFill/>
          <a:ln w="9525">
            <a:noFill/>
            <a:miter lim="800000"/>
          </a:ln>
          <a:effectLst/>
        </p:spPr>
        <p:txBody>
          <a:bodyPr vert="horz" wrap="square" lIns="68577" tIns="34289" rIns="68577" bIns="34289" numCol="1" anchor="t" anchorCtr="0" compatLnSpc="1">
            <a:prstTxWarp prst="textNoShape">
              <a:avLst/>
            </a:prstTxWarp>
            <a:noAutofit/>
          </a:bodyPr>
          <a:lstStyle>
            <a:lvl1pPr indent="0" defTabSz="820738" fontAlgn="base">
              <a:lnSpc>
                <a:spcPct val="90000"/>
              </a:lnSpc>
              <a:spcBef>
                <a:spcPts val="600"/>
              </a:spcBef>
              <a:spcAft>
                <a:spcPts val="600"/>
              </a:spcAft>
              <a:buClr>
                <a:schemeClr val="tx2"/>
              </a:buClr>
              <a:buFontTx/>
              <a:buNone/>
              <a:defRPr b="0">
                <a:solidFill>
                  <a:srgbClr val="5D5B59"/>
                </a:solidFill>
              </a:defRPr>
            </a:lvl1pPr>
            <a:lvl2pPr marL="171450" indent="0" defTabSz="820738" fontAlgn="base">
              <a:lnSpc>
                <a:spcPct val="90000"/>
              </a:lnSpc>
              <a:spcBef>
                <a:spcPts val="600"/>
              </a:spcBef>
              <a:spcAft>
                <a:spcPts val="600"/>
              </a:spcAft>
              <a:buClr>
                <a:schemeClr val="tx2"/>
              </a:buClr>
              <a:buFont typeface="Wingdings" panose="05000000000000000000" pitchFamily="2" charset="2"/>
              <a:buNone/>
              <a:defRPr sz="2000">
                <a:solidFill>
                  <a:schemeClr val="tx2"/>
                </a:solidFill>
              </a:defRPr>
            </a:lvl2pPr>
            <a:lvl3pPr marL="441325" indent="0" defTabSz="820738" fontAlgn="base">
              <a:lnSpc>
                <a:spcPct val="90000"/>
              </a:lnSpc>
              <a:spcBef>
                <a:spcPts val="600"/>
              </a:spcBef>
              <a:spcAft>
                <a:spcPts val="600"/>
              </a:spcAft>
              <a:buClr>
                <a:schemeClr val="tx2"/>
              </a:buClr>
              <a:buFont typeface="Arial"/>
              <a:buNone/>
              <a:defRPr>
                <a:solidFill>
                  <a:schemeClr val="tx2"/>
                </a:solidFill>
              </a:defRPr>
            </a:lvl3pPr>
            <a:lvl4pPr marL="628650" indent="0" defTabSz="820738" fontAlgn="base">
              <a:lnSpc>
                <a:spcPct val="90000"/>
              </a:lnSpc>
              <a:spcBef>
                <a:spcPts val="600"/>
              </a:spcBef>
              <a:spcAft>
                <a:spcPts val="600"/>
              </a:spcAft>
              <a:buClr>
                <a:schemeClr val="tx2"/>
              </a:buClr>
              <a:buFont typeface="Arial"/>
              <a:buNone/>
              <a:defRPr>
                <a:solidFill>
                  <a:schemeClr val="tx2"/>
                </a:solidFill>
              </a:defRPr>
            </a:lvl4pPr>
            <a:lvl5pPr marL="793750" indent="0" defTabSz="820738" fontAlgn="base">
              <a:lnSpc>
                <a:spcPct val="90000"/>
              </a:lnSpc>
              <a:spcBef>
                <a:spcPts val="600"/>
              </a:spcBef>
              <a:spcAft>
                <a:spcPts val="600"/>
              </a:spcAft>
              <a:buClr>
                <a:schemeClr val="tx2"/>
              </a:buClr>
              <a:buFont typeface="Arial"/>
              <a:buNone/>
              <a:defRPr sz="1600">
                <a:solidFill>
                  <a:schemeClr val="tx2"/>
                </a:solidFill>
              </a:defRPr>
            </a:lvl5pPr>
            <a:lvl6pPr marL="1414463" indent="-163513" defTabSz="820738" fontAlgn="base">
              <a:lnSpc>
                <a:spcPct val="90000"/>
              </a:lnSpc>
              <a:spcBef>
                <a:spcPct val="30000"/>
              </a:spcBef>
              <a:spcAft>
                <a:spcPct val="0"/>
              </a:spcAft>
              <a:buClr>
                <a:schemeClr val="tx2"/>
              </a:buClr>
              <a:buFont typeface="Arial"/>
              <a:buChar char="–"/>
              <a:defRPr sz="1600"/>
            </a:lvl6pPr>
            <a:lvl7pPr marL="1871663" indent="-163513" defTabSz="820738" fontAlgn="base">
              <a:lnSpc>
                <a:spcPct val="90000"/>
              </a:lnSpc>
              <a:spcBef>
                <a:spcPct val="30000"/>
              </a:spcBef>
              <a:spcAft>
                <a:spcPct val="0"/>
              </a:spcAft>
              <a:buClr>
                <a:schemeClr val="tx2"/>
              </a:buClr>
              <a:buFont typeface="Arial"/>
              <a:buChar char="–"/>
              <a:defRPr sz="1600"/>
            </a:lvl7pPr>
            <a:lvl8pPr marL="2328863" indent="-163513" defTabSz="820738" fontAlgn="base">
              <a:lnSpc>
                <a:spcPct val="90000"/>
              </a:lnSpc>
              <a:spcBef>
                <a:spcPct val="30000"/>
              </a:spcBef>
              <a:spcAft>
                <a:spcPct val="0"/>
              </a:spcAft>
              <a:buClr>
                <a:schemeClr val="tx2"/>
              </a:buClr>
              <a:buFont typeface="Arial"/>
              <a:buChar char="–"/>
              <a:defRPr sz="1600"/>
            </a:lvl8pPr>
            <a:lvl9pPr marL="2786063" indent="-163513" defTabSz="820738" fontAlgn="base">
              <a:lnSpc>
                <a:spcPct val="90000"/>
              </a:lnSpc>
              <a:spcBef>
                <a:spcPct val="30000"/>
              </a:spcBef>
              <a:spcAft>
                <a:spcPct val="0"/>
              </a:spcAft>
              <a:buClr>
                <a:schemeClr val="tx2"/>
              </a:buClr>
              <a:buFont typeface="Arial"/>
              <a:buChar char="–"/>
              <a:defRPr sz="1600"/>
            </a:lvl9pPr>
          </a:lstStyle>
          <a:p>
            <a:pPr algn="l">
              <a:buClr>
                <a:srgbClr val="0A2240"/>
              </a:buClr>
            </a:pPr>
            <a:r>
              <a:rPr lang="en-US" sz="1400">
                <a:latin typeface="Arial"/>
                <a:cs typeface="+mn-cs"/>
              </a:rPr>
              <a:t>Operator region for Boeing deliveries in 2017</a:t>
            </a:r>
          </a:p>
        </p:txBody>
      </p:sp>
      <p:sp>
        <p:nvSpPr>
          <p:cNvPr id="1081"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12</a:t>
            </a:fld>
            <a:endParaRPr lang="en-US" sz="1200">
              <a:solidFill>
                <a:schemeClr val="tx1"/>
              </a:solidFill>
            </a:endParaRPr>
          </a:p>
        </p:txBody>
      </p:sp>
    </p:spTree>
    <p:extLst>
      <p:ext uri="{BB962C8B-B14F-4D97-AF65-F5344CB8AC3E}">
        <p14:creationId xmlns:p14="http://schemas.microsoft.com/office/powerpoint/2010/main" val="2716115203"/>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4362451"/>
          </a:xfrm>
          <a:prstGeom prst="rect">
            <a:avLst/>
          </a:prstGeom>
        </p:spPr>
      </p:pic>
      <p:sp>
        <p:nvSpPr>
          <p:cNvPr id="2" name="Title 1"/>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Lessors’ strong ratings drive strength in unsecured borrowing</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0" y="1109118"/>
            <a:ext cx="8806436" cy="3552752"/>
          </a:xfrm>
          <a:prstGeom prst="rect">
            <a:avLst/>
          </a:prstGeom>
        </p:spPr>
      </p:pic>
      <p:sp>
        <p:nvSpPr>
          <p:cNvPr id="26" name="TextBox 25"/>
          <p:cNvSpPr txBox="1"/>
          <p:nvPr/>
        </p:nvSpPr>
        <p:spPr>
          <a:xfrm>
            <a:off x="787686" y="1575382"/>
            <a:ext cx="1600200" cy="284691"/>
          </a:xfrm>
          <a:prstGeom prst="rect">
            <a:avLst/>
          </a:prstGeom>
          <a:noFill/>
        </p:spPr>
        <p:txBody>
          <a:bodyPr wrap="square" lIns="68577" tIns="34289" rIns="68577" bIns="34289" rtlCol="0">
            <a:spAutoFit/>
          </a:bodyPr>
          <a:lstStyle/>
          <a:p>
            <a:pPr algn="l"/>
            <a:r>
              <a:rPr lang="en-US" sz="1400">
                <a:solidFill>
                  <a:srgbClr val="FFFFFF"/>
                </a:solidFill>
                <a:latin typeface="Arial"/>
                <a:cs typeface="+mn-cs"/>
              </a:rPr>
              <a:t>SECURED</a:t>
            </a:r>
            <a:endParaRPr lang="en-US" sz="1400" b="0">
              <a:solidFill>
                <a:srgbClr val="FFFFFF"/>
              </a:solidFill>
              <a:latin typeface="Arial"/>
              <a:cs typeface="+mn-cs"/>
            </a:endParaRPr>
          </a:p>
        </p:txBody>
      </p:sp>
      <p:sp>
        <p:nvSpPr>
          <p:cNvPr id="38" name="TextBox 37"/>
          <p:cNvSpPr txBox="1"/>
          <p:nvPr/>
        </p:nvSpPr>
        <p:spPr>
          <a:xfrm>
            <a:off x="7486652" y="1483050"/>
            <a:ext cx="909143" cy="530915"/>
          </a:xfrm>
          <a:prstGeom prst="rect">
            <a:avLst/>
          </a:prstGeom>
        </p:spPr>
        <p:txBody>
          <a:bodyPr wrap="none" lIns="68577" tIns="34289" rIns="68577" bIns="34289">
            <a:spAutoFit/>
          </a:bodyPr>
          <a:lstStyle>
            <a:defPPr>
              <a:defRPr lang="en-US"/>
            </a:defPPr>
            <a:lvl1pPr>
              <a:defRPr sz="2800" b="1">
                <a:solidFill>
                  <a:schemeClr val="bg1"/>
                </a:solidFill>
              </a:defRPr>
            </a:lvl1pPr>
          </a:lstStyle>
          <a:p>
            <a:pPr algn="r"/>
            <a:r>
              <a:rPr lang="en-US" sz="3000">
                <a:solidFill>
                  <a:srgbClr val="FFFFFF"/>
                </a:solidFill>
                <a:latin typeface="Arial"/>
                <a:cs typeface="+mn-cs"/>
              </a:rPr>
              <a:t>33%</a:t>
            </a:r>
          </a:p>
        </p:txBody>
      </p:sp>
      <p:sp>
        <p:nvSpPr>
          <p:cNvPr id="39" name="TextBox 38"/>
          <p:cNvSpPr txBox="1"/>
          <p:nvPr/>
        </p:nvSpPr>
        <p:spPr>
          <a:xfrm>
            <a:off x="787686" y="3448771"/>
            <a:ext cx="1600200" cy="284691"/>
          </a:xfrm>
          <a:prstGeom prst="rect">
            <a:avLst/>
          </a:prstGeom>
          <a:noFill/>
        </p:spPr>
        <p:txBody>
          <a:bodyPr wrap="square" lIns="68577" tIns="34289" rIns="68577" bIns="34289" rtlCol="0">
            <a:spAutoFit/>
          </a:bodyPr>
          <a:lstStyle/>
          <a:p>
            <a:pPr algn="l"/>
            <a:r>
              <a:rPr lang="en-US" sz="1400">
                <a:solidFill>
                  <a:srgbClr val="FFFFFF"/>
                </a:solidFill>
                <a:latin typeface="Arial"/>
                <a:cs typeface="+mn-cs"/>
              </a:rPr>
              <a:t>UNSECURED</a:t>
            </a:r>
            <a:endParaRPr lang="en-US" sz="1400" b="0">
              <a:solidFill>
                <a:srgbClr val="FFFFFF"/>
              </a:solidFill>
              <a:latin typeface="Arial"/>
              <a:cs typeface="+mn-cs"/>
            </a:endParaRPr>
          </a:p>
        </p:txBody>
      </p:sp>
      <p:sp>
        <p:nvSpPr>
          <p:cNvPr id="40" name="TextBox 39"/>
          <p:cNvSpPr txBox="1"/>
          <p:nvPr/>
        </p:nvSpPr>
        <p:spPr>
          <a:xfrm>
            <a:off x="7486652" y="3356437"/>
            <a:ext cx="909143" cy="530915"/>
          </a:xfrm>
          <a:prstGeom prst="rect">
            <a:avLst/>
          </a:prstGeom>
        </p:spPr>
        <p:txBody>
          <a:bodyPr wrap="none" lIns="68577" tIns="34289" rIns="68577" bIns="34289">
            <a:spAutoFit/>
          </a:bodyPr>
          <a:lstStyle>
            <a:defPPr>
              <a:defRPr lang="en-US"/>
            </a:defPPr>
            <a:lvl1pPr>
              <a:defRPr sz="2800" b="1">
                <a:solidFill>
                  <a:schemeClr val="bg1"/>
                </a:solidFill>
              </a:defRPr>
            </a:lvl1pPr>
          </a:lstStyle>
          <a:p>
            <a:pPr algn="r"/>
            <a:r>
              <a:rPr lang="en-US" sz="3000">
                <a:solidFill>
                  <a:srgbClr val="FFFFFF"/>
                </a:solidFill>
                <a:latin typeface="Arial"/>
                <a:cs typeface="+mn-cs"/>
              </a:rPr>
              <a:t>67%</a:t>
            </a:r>
          </a:p>
        </p:txBody>
      </p:sp>
      <p:sp>
        <p:nvSpPr>
          <p:cNvPr id="10" name="Rectangle 9"/>
          <p:cNvSpPr/>
          <p:nvPr/>
        </p:nvSpPr>
        <p:spPr>
          <a:xfrm>
            <a:off x="374073" y="4864103"/>
            <a:ext cx="4572000" cy="150041"/>
          </a:xfrm>
          <a:prstGeom prst="rect">
            <a:avLst/>
          </a:prstGeom>
        </p:spPr>
        <p:txBody>
          <a:bodyPr lIns="68577" tIns="34289" rIns="68577" bIns="34289">
            <a:spAutoFit/>
          </a:bodyPr>
          <a:lstStyle/>
          <a:p>
            <a:pPr algn="l"/>
            <a:r>
              <a:rPr lang="en-US" sz="500" b="0">
                <a:solidFill>
                  <a:srgbClr val="0A2240"/>
                </a:solidFill>
                <a:latin typeface="Arial"/>
                <a:cs typeface="+mn-cs"/>
              </a:rPr>
              <a:t>Source:  Boeing analysis as of December 2017. Amounts rounded.</a:t>
            </a:r>
          </a:p>
        </p:txBody>
      </p:sp>
      <p:sp>
        <p:nvSpPr>
          <p:cNvPr id="11"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13</a:t>
            </a:fld>
            <a:endParaRPr lang="en-US" sz="1200">
              <a:solidFill>
                <a:schemeClr val="tx1"/>
              </a:solidFill>
            </a:endParaRPr>
          </a:p>
        </p:txBody>
      </p:sp>
    </p:spTree>
    <p:extLst>
      <p:ext uri="{BB962C8B-B14F-4D97-AF65-F5344CB8AC3E}">
        <p14:creationId xmlns:p14="http://schemas.microsoft.com/office/powerpoint/2010/main" val="1738867203"/>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3185240"/>
            <a:ext cx="1771650" cy="678942"/>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1460" tIns="68577" rIns="68577" bIns="68577" numCol="1" spcCol="0" rtlCol="0" fromWordArt="0" anchor="ctr" anchorCtr="0" forceAA="0" compatLnSpc="1">
            <a:prstTxWarp prst="textNoShape">
              <a:avLst/>
            </a:prstTxWarp>
            <a:noAutofit/>
          </a:bodyPr>
          <a:lstStyle/>
          <a:p>
            <a:pPr algn="l"/>
            <a:r>
              <a:rPr lang="en-US" sz="1500" b="0">
                <a:solidFill>
                  <a:srgbClr val="0A2240"/>
                </a:solidFill>
              </a:rPr>
              <a:t>2017</a:t>
            </a:r>
          </a:p>
          <a:p>
            <a:pPr algn="l"/>
            <a:r>
              <a:rPr lang="en-US" sz="1400">
                <a:solidFill>
                  <a:srgbClr val="0A2240"/>
                </a:solidFill>
              </a:rPr>
              <a:t>$65.4B</a:t>
            </a:r>
          </a:p>
        </p:txBody>
      </p:sp>
      <p:sp>
        <p:nvSpPr>
          <p:cNvPr id="21" name="Rectangle 20"/>
          <p:cNvSpPr/>
          <p:nvPr/>
        </p:nvSpPr>
        <p:spPr>
          <a:xfrm>
            <a:off x="0" y="1132697"/>
            <a:ext cx="1771650" cy="678942"/>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1460" tIns="68577" rIns="68577" bIns="68577" numCol="1" spcCol="0" rtlCol="0" fromWordArt="0" anchor="ctr" anchorCtr="0" forceAA="0" compatLnSpc="1">
            <a:prstTxWarp prst="textNoShape">
              <a:avLst/>
            </a:prstTxWarp>
            <a:noAutofit/>
          </a:bodyPr>
          <a:lstStyle/>
          <a:p>
            <a:pPr algn="l"/>
            <a:r>
              <a:rPr lang="en-US" sz="1500" b="0">
                <a:solidFill>
                  <a:srgbClr val="0A2240"/>
                </a:solidFill>
              </a:rPr>
              <a:t>2016</a:t>
            </a:r>
          </a:p>
          <a:p>
            <a:pPr algn="l"/>
            <a:r>
              <a:rPr lang="en-US" sz="1400">
                <a:solidFill>
                  <a:srgbClr val="0A2240"/>
                </a:solidFill>
              </a:rPr>
              <a:t>$63.2B</a:t>
            </a:r>
          </a:p>
        </p:txBody>
      </p:sp>
      <p:sp>
        <p:nvSpPr>
          <p:cNvPr id="2" name="Title 1"/>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Capital markets dominated by Lessors in 2017</a:t>
            </a:r>
          </a:p>
        </p:txBody>
      </p:sp>
      <p:sp>
        <p:nvSpPr>
          <p:cNvPr id="3" name="Rectangle 2"/>
          <p:cNvSpPr/>
          <p:nvPr/>
        </p:nvSpPr>
        <p:spPr>
          <a:xfrm>
            <a:off x="374073" y="4857753"/>
            <a:ext cx="4572000" cy="150041"/>
          </a:xfrm>
          <a:prstGeom prst="rect">
            <a:avLst/>
          </a:prstGeom>
        </p:spPr>
        <p:txBody>
          <a:bodyPr lIns="68577" tIns="34289" rIns="68577" bIns="34289">
            <a:spAutoFit/>
          </a:bodyPr>
          <a:lstStyle/>
          <a:p>
            <a:pPr algn="l"/>
            <a:r>
              <a:rPr lang="en-US" sz="500" b="0">
                <a:solidFill>
                  <a:srgbClr val="0A2240"/>
                </a:solidFill>
                <a:latin typeface="Arial"/>
                <a:cs typeface="+mn-cs"/>
              </a:rPr>
              <a:t>Source:  Boeing analysis. Amounts rounded.</a:t>
            </a:r>
          </a:p>
        </p:txBody>
      </p:sp>
      <p:sp>
        <p:nvSpPr>
          <p:cNvPr id="25" name="TextBox 24"/>
          <p:cNvSpPr txBox="1"/>
          <p:nvPr/>
        </p:nvSpPr>
        <p:spPr>
          <a:xfrm>
            <a:off x="1403639" y="840444"/>
            <a:ext cx="2114550" cy="300083"/>
          </a:xfrm>
          <a:prstGeom prst="rect">
            <a:avLst/>
          </a:prstGeom>
          <a:noFill/>
        </p:spPr>
        <p:txBody>
          <a:bodyPr wrap="square" lIns="68577" tIns="34289" rIns="68577" bIns="34289" rtlCol="0">
            <a:spAutoFit/>
          </a:bodyPr>
          <a:lstStyle/>
          <a:p>
            <a:pPr algn="l"/>
            <a:r>
              <a:rPr lang="en-US" sz="1500">
                <a:solidFill>
                  <a:srgbClr val="0A2240"/>
                </a:solidFill>
                <a:latin typeface="Arial"/>
                <a:cs typeface="+mn-cs"/>
              </a:rPr>
              <a:t>Lessors</a:t>
            </a:r>
            <a:endParaRPr lang="en-US" sz="1400" b="0">
              <a:solidFill>
                <a:srgbClr val="0A2240"/>
              </a:solidFill>
              <a:latin typeface="Arial"/>
              <a:cs typeface="+mn-cs"/>
            </a:endParaRPr>
          </a:p>
        </p:txBody>
      </p:sp>
      <p:sp>
        <p:nvSpPr>
          <p:cNvPr id="26" name="TextBox 25"/>
          <p:cNvSpPr txBox="1"/>
          <p:nvPr/>
        </p:nvSpPr>
        <p:spPr>
          <a:xfrm>
            <a:off x="5592232" y="840444"/>
            <a:ext cx="1766042" cy="300083"/>
          </a:xfrm>
          <a:prstGeom prst="rect">
            <a:avLst/>
          </a:prstGeom>
          <a:noFill/>
        </p:spPr>
        <p:txBody>
          <a:bodyPr wrap="square" lIns="68577" tIns="34289" rIns="68577" bIns="34289" rtlCol="0">
            <a:spAutoFit/>
          </a:bodyPr>
          <a:lstStyle/>
          <a:p>
            <a:pPr algn="l"/>
            <a:r>
              <a:rPr lang="en-US" sz="1500">
                <a:solidFill>
                  <a:srgbClr val="0033A1"/>
                </a:solidFill>
                <a:latin typeface="Arial"/>
                <a:cs typeface="+mn-cs"/>
              </a:rPr>
              <a:t>Non-US airlines</a:t>
            </a:r>
          </a:p>
        </p:txBody>
      </p:sp>
      <p:sp>
        <p:nvSpPr>
          <p:cNvPr id="27" name="TextBox 26"/>
          <p:cNvSpPr txBox="1"/>
          <p:nvPr/>
        </p:nvSpPr>
        <p:spPr>
          <a:xfrm>
            <a:off x="4104603" y="840444"/>
            <a:ext cx="2114550" cy="300083"/>
          </a:xfrm>
          <a:prstGeom prst="rect">
            <a:avLst/>
          </a:prstGeom>
          <a:noFill/>
        </p:spPr>
        <p:txBody>
          <a:bodyPr wrap="square" lIns="68577" tIns="34289" rIns="68577" bIns="34289" rtlCol="0">
            <a:spAutoFit/>
          </a:bodyPr>
          <a:lstStyle/>
          <a:p>
            <a:pPr algn="l"/>
            <a:r>
              <a:rPr lang="en-US" sz="1500">
                <a:solidFill>
                  <a:srgbClr val="009BDF"/>
                </a:solidFill>
                <a:latin typeface="Arial"/>
                <a:cs typeface="+mn-cs"/>
              </a:rPr>
              <a:t>US airlines</a:t>
            </a:r>
          </a:p>
        </p:txBody>
      </p:sp>
      <p:sp>
        <p:nvSpPr>
          <p:cNvPr id="28" name="TextBox 27"/>
          <p:cNvSpPr txBox="1"/>
          <p:nvPr/>
        </p:nvSpPr>
        <p:spPr>
          <a:xfrm>
            <a:off x="1403639" y="2885210"/>
            <a:ext cx="2114550" cy="300083"/>
          </a:xfrm>
          <a:prstGeom prst="rect">
            <a:avLst/>
          </a:prstGeom>
          <a:noFill/>
        </p:spPr>
        <p:txBody>
          <a:bodyPr wrap="square" lIns="68577" tIns="34289" rIns="68577" bIns="34289" rtlCol="0">
            <a:spAutoFit/>
          </a:bodyPr>
          <a:lstStyle/>
          <a:p>
            <a:pPr algn="l"/>
            <a:r>
              <a:rPr lang="en-US" sz="1500">
                <a:solidFill>
                  <a:srgbClr val="0A2240"/>
                </a:solidFill>
                <a:latin typeface="Arial"/>
                <a:cs typeface="+mn-cs"/>
              </a:rPr>
              <a:t>Lessors</a:t>
            </a:r>
            <a:endParaRPr lang="en-US" sz="1400" b="0">
              <a:solidFill>
                <a:srgbClr val="0A2240"/>
              </a:solidFill>
              <a:latin typeface="Arial"/>
              <a:cs typeface="+mn-cs"/>
            </a:endParaRPr>
          </a:p>
        </p:txBody>
      </p:sp>
      <p:sp>
        <p:nvSpPr>
          <p:cNvPr id="29" name="TextBox 28"/>
          <p:cNvSpPr txBox="1"/>
          <p:nvPr/>
        </p:nvSpPr>
        <p:spPr>
          <a:xfrm>
            <a:off x="7226227" y="2885210"/>
            <a:ext cx="1766042" cy="300083"/>
          </a:xfrm>
          <a:prstGeom prst="rect">
            <a:avLst/>
          </a:prstGeom>
          <a:noFill/>
        </p:spPr>
        <p:txBody>
          <a:bodyPr wrap="square" lIns="68577" tIns="34289" rIns="68577" bIns="34289" rtlCol="0">
            <a:spAutoFit/>
          </a:bodyPr>
          <a:lstStyle/>
          <a:p>
            <a:pPr algn="l"/>
            <a:r>
              <a:rPr lang="en-US" sz="1500">
                <a:solidFill>
                  <a:srgbClr val="0033A1"/>
                </a:solidFill>
                <a:latin typeface="Arial"/>
                <a:cs typeface="+mn-cs"/>
              </a:rPr>
              <a:t>Non-US airlines</a:t>
            </a:r>
          </a:p>
        </p:txBody>
      </p:sp>
      <p:sp>
        <p:nvSpPr>
          <p:cNvPr id="30" name="TextBox 29"/>
          <p:cNvSpPr txBox="1"/>
          <p:nvPr/>
        </p:nvSpPr>
        <p:spPr>
          <a:xfrm>
            <a:off x="6175083" y="2885210"/>
            <a:ext cx="2114550" cy="300083"/>
          </a:xfrm>
          <a:prstGeom prst="rect">
            <a:avLst/>
          </a:prstGeom>
          <a:noFill/>
        </p:spPr>
        <p:txBody>
          <a:bodyPr wrap="square" lIns="68577" tIns="34289" rIns="68577" bIns="34289" rtlCol="0">
            <a:spAutoFit/>
          </a:bodyPr>
          <a:lstStyle/>
          <a:p>
            <a:pPr algn="l"/>
            <a:r>
              <a:rPr lang="en-US" sz="1500">
                <a:solidFill>
                  <a:srgbClr val="009BDF"/>
                </a:solidFill>
                <a:latin typeface="Arial"/>
                <a:cs typeface="+mn-cs"/>
              </a:rPr>
              <a:t>US airlines</a:t>
            </a:r>
          </a:p>
        </p:txBody>
      </p:sp>
      <p:graphicFrame>
        <p:nvGraphicFramePr>
          <p:cNvPr id="15" name="Chart 14"/>
          <p:cNvGraphicFramePr/>
          <p:nvPr>
            <p:extLst/>
          </p:nvPr>
        </p:nvGraphicFramePr>
        <p:xfrm>
          <a:off x="1378670" y="1499756"/>
          <a:ext cx="3051810" cy="926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p:nvPr>
            <p:extLst/>
          </p:nvPr>
        </p:nvGraphicFramePr>
        <p:xfrm>
          <a:off x="4040457" y="1499756"/>
          <a:ext cx="1892808" cy="9263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p:nvPr>
            <p:extLst/>
          </p:nvPr>
        </p:nvGraphicFramePr>
        <p:xfrm>
          <a:off x="5487008" y="1499756"/>
          <a:ext cx="3723894" cy="926399"/>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p:cNvSpPr txBox="1"/>
          <p:nvPr/>
        </p:nvSpPr>
        <p:spPr>
          <a:xfrm>
            <a:off x="1859307" y="1845090"/>
            <a:ext cx="940810"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Unsecured</a:t>
            </a:r>
            <a:endParaRPr lang="en-US" sz="900" b="0">
              <a:solidFill>
                <a:srgbClr val="FFFFFF"/>
              </a:solidFill>
              <a:latin typeface="Arial"/>
              <a:cs typeface="+mn-cs"/>
            </a:endParaRPr>
          </a:p>
        </p:txBody>
      </p:sp>
      <p:sp>
        <p:nvSpPr>
          <p:cNvPr id="32" name="TextBox 31"/>
          <p:cNvSpPr txBox="1"/>
          <p:nvPr/>
        </p:nvSpPr>
        <p:spPr>
          <a:xfrm>
            <a:off x="3186183" y="1845090"/>
            <a:ext cx="940810"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Secured</a:t>
            </a:r>
            <a:endParaRPr lang="en-US" sz="900" b="0">
              <a:solidFill>
                <a:srgbClr val="FFFFFF"/>
              </a:solidFill>
              <a:latin typeface="Arial"/>
              <a:cs typeface="+mn-cs"/>
            </a:endParaRPr>
          </a:p>
        </p:txBody>
      </p:sp>
      <p:sp>
        <p:nvSpPr>
          <p:cNvPr id="33" name="TextBox 32"/>
          <p:cNvSpPr txBox="1"/>
          <p:nvPr/>
        </p:nvSpPr>
        <p:spPr>
          <a:xfrm>
            <a:off x="4003590" y="1845090"/>
            <a:ext cx="940810"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Unsecured</a:t>
            </a:r>
            <a:endParaRPr lang="en-US" sz="900" b="0">
              <a:solidFill>
                <a:srgbClr val="FFFFFF"/>
              </a:solidFill>
              <a:latin typeface="Arial"/>
              <a:cs typeface="+mn-cs"/>
            </a:endParaRPr>
          </a:p>
        </p:txBody>
      </p:sp>
      <p:sp>
        <p:nvSpPr>
          <p:cNvPr id="34" name="TextBox 33"/>
          <p:cNvSpPr txBox="1"/>
          <p:nvPr/>
        </p:nvSpPr>
        <p:spPr>
          <a:xfrm>
            <a:off x="4834424" y="1845090"/>
            <a:ext cx="732972"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Secured</a:t>
            </a:r>
            <a:endParaRPr lang="en-US" sz="900" b="0">
              <a:solidFill>
                <a:srgbClr val="FFFFFF"/>
              </a:solidFill>
              <a:latin typeface="Arial"/>
              <a:cs typeface="+mn-cs"/>
            </a:endParaRPr>
          </a:p>
        </p:txBody>
      </p:sp>
      <p:sp>
        <p:nvSpPr>
          <p:cNvPr id="35" name="TextBox 34"/>
          <p:cNvSpPr txBox="1"/>
          <p:nvPr/>
        </p:nvSpPr>
        <p:spPr>
          <a:xfrm>
            <a:off x="5753850" y="1845090"/>
            <a:ext cx="940810"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Unsecured</a:t>
            </a:r>
            <a:endParaRPr lang="en-US" sz="900" b="0">
              <a:solidFill>
                <a:srgbClr val="FFFFFF"/>
              </a:solidFill>
              <a:latin typeface="Arial"/>
              <a:cs typeface="+mn-cs"/>
            </a:endParaRPr>
          </a:p>
        </p:txBody>
      </p:sp>
      <p:sp>
        <p:nvSpPr>
          <p:cNvPr id="36" name="TextBox 35"/>
          <p:cNvSpPr txBox="1"/>
          <p:nvPr/>
        </p:nvSpPr>
        <p:spPr>
          <a:xfrm>
            <a:off x="7469100" y="1845090"/>
            <a:ext cx="732972"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Secured</a:t>
            </a:r>
            <a:endParaRPr lang="en-US" sz="900" b="0">
              <a:solidFill>
                <a:srgbClr val="FFFFFF"/>
              </a:solidFill>
              <a:latin typeface="Arial"/>
              <a:cs typeface="+mn-cs"/>
            </a:endParaRPr>
          </a:p>
        </p:txBody>
      </p:sp>
      <p:graphicFrame>
        <p:nvGraphicFramePr>
          <p:cNvPr id="37" name="Chart 36"/>
          <p:cNvGraphicFramePr/>
          <p:nvPr>
            <p:extLst/>
          </p:nvPr>
        </p:nvGraphicFramePr>
        <p:xfrm>
          <a:off x="1380335" y="3569326"/>
          <a:ext cx="5348466" cy="9263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p:cNvGraphicFramePr/>
          <p:nvPr>
            <p:extLst/>
          </p:nvPr>
        </p:nvGraphicFramePr>
        <p:xfrm>
          <a:off x="6247088" y="3560706"/>
          <a:ext cx="1323594" cy="9263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 name="Chart 38"/>
          <p:cNvGraphicFramePr/>
          <p:nvPr>
            <p:extLst/>
          </p:nvPr>
        </p:nvGraphicFramePr>
        <p:xfrm>
          <a:off x="7181099" y="3557165"/>
          <a:ext cx="2411853" cy="926399"/>
        </p:xfrm>
        <a:graphic>
          <a:graphicData uri="http://schemas.openxmlformats.org/drawingml/2006/chart">
            <c:chart xmlns:c="http://schemas.openxmlformats.org/drawingml/2006/chart" xmlns:r="http://schemas.openxmlformats.org/officeDocument/2006/relationships" r:id="rId8"/>
          </a:graphicData>
        </a:graphic>
      </p:graphicFrame>
      <p:sp>
        <p:nvSpPr>
          <p:cNvPr id="40" name="TextBox 39"/>
          <p:cNvSpPr txBox="1"/>
          <p:nvPr/>
        </p:nvSpPr>
        <p:spPr>
          <a:xfrm>
            <a:off x="2577379" y="3931516"/>
            <a:ext cx="940810"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Unsecured</a:t>
            </a:r>
            <a:endParaRPr lang="en-US" sz="900" b="0">
              <a:solidFill>
                <a:srgbClr val="FFFFFF"/>
              </a:solidFill>
              <a:latin typeface="Arial"/>
              <a:cs typeface="+mn-cs"/>
            </a:endParaRPr>
          </a:p>
        </p:txBody>
      </p:sp>
      <p:sp>
        <p:nvSpPr>
          <p:cNvPr id="41" name="TextBox 40"/>
          <p:cNvSpPr txBox="1"/>
          <p:nvPr/>
        </p:nvSpPr>
        <p:spPr>
          <a:xfrm>
            <a:off x="5177583" y="3931516"/>
            <a:ext cx="940810"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Secured</a:t>
            </a:r>
            <a:endParaRPr lang="en-US" sz="900" b="0">
              <a:solidFill>
                <a:srgbClr val="FFFFFF"/>
              </a:solidFill>
              <a:latin typeface="Arial"/>
              <a:cs typeface="+mn-cs"/>
            </a:endParaRPr>
          </a:p>
        </p:txBody>
      </p:sp>
      <p:sp>
        <p:nvSpPr>
          <p:cNvPr id="42" name="TextBox 41"/>
          <p:cNvSpPr txBox="1"/>
          <p:nvPr/>
        </p:nvSpPr>
        <p:spPr>
          <a:xfrm>
            <a:off x="6093507" y="4283941"/>
            <a:ext cx="940810" cy="242372"/>
          </a:xfrm>
          <a:prstGeom prst="rect">
            <a:avLst/>
          </a:prstGeom>
          <a:noFill/>
        </p:spPr>
        <p:txBody>
          <a:bodyPr wrap="square" lIns="68577" tIns="34289" rIns="68577" bIns="34289" rtlCol="0">
            <a:spAutoFit/>
          </a:bodyPr>
          <a:lstStyle/>
          <a:p>
            <a:r>
              <a:rPr lang="en-US" sz="1100" b="0">
                <a:solidFill>
                  <a:srgbClr val="007167"/>
                </a:solidFill>
                <a:latin typeface="Arial"/>
                <a:cs typeface="+mn-cs"/>
              </a:rPr>
              <a:t>Unsecured</a:t>
            </a:r>
            <a:endParaRPr lang="en-US" sz="900" b="0">
              <a:solidFill>
                <a:srgbClr val="007167"/>
              </a:solidFill>
              <a:latin typeface="Arial"/>
              <a:cs typeface="+mn-cs"/>
            </a:endParaRPr>
          </a:p>
        </p:txBody>
      </p:sp>
      <p:sp>
        <p:nvSpPr>
          <p:cNvPr id="43" name="TextBox 42"/>
          <p:cNvSpPr txBox="1"/>
          <p:nvPr/>
        </p:nvSpPr>
        <p:spPr>
          <a:xfrm>
            <a:off x="6791211" y="4283941"/>
            <a:ext cx="940810" cy="242372"/>
          </a:xfrm>
          <a:prstGeom prst="rect">
            <a:avLst/>
          </a:prstGeom>
          <a:noFill/>
        </p:spPr>
        <p:txBody>
          <a:bodyPr wrap="square" lIns="68577" tIns="34289" rIns="68577" bIns="34289" rtlCol="0">
            <a:spAutoFit/>
          </a:bodyPr>
          <a:lstStyle/>
          <a:p>
            <a:r>
              <a:rPr lang="en-US" sz="1100" b="0">
                <a:solidFill>
                  <a:srgbClr val="5D5B59"/>
                </a:solidFill>
                <a:latin typeface="Arial"/>
                <a:cs typeface="+mn-cs"/>
              </a:rPr>
              <a:t>Secured</a:t>
            </a:r>
            <a:endParaRPr lang="en-US" sz="900" b="0">
              <a:solidFill>
                <a:srgbClr val="5D5B59"/>
              </a:solidFill>
              <a:latin typeface="Arial"/>
              <a:cs typeface="+mn-cs"/>
            </a:endParaRPr>
          </a:p>
        </p:txBody>
      </p:sp>
      <p:sp>
        <p:nvSpPr>
          <p:cNvPr id="44" name="TextBox 43"/>
          <p:cNvSpPr txBox="1"/>
          <p:nvPr/>
        </p:nvSpPr>
        <p:spPr>
          <a:xfrm>
            <a:off x="7200828" y="3917520"/>
            <a:ext cx="940810" cy="242372"/>
          </a:xfrm>
          <a:prstGeom prst="rect">
            <a:avLst/>
          </a:prstGeom>
          <a:noFill/>
        </p:spPr>
        <p:txBody>
          <a:bodyPr wrap="square" lIns="68577" tIns="34289" rIns="68577" bIns="34289" rtlCol="0">
            <a:spAutoFit/>
          </a:bodyPr>
          <a:lstStyle/>
          <a:p>
            <a:r>
              <a:rPr lang="en-US" sz="1100" b="0">
                <a:solidFill>
                  <a:srgbClr val="FFFFFF"/>
                </a:solidFill>
                <a:latin typeface="Arial"/>
                <a:cs typeface="+mn-cs"/>
              </a:rPr>
              <a:t>Unsecured</a:t>
            </a:r>
            <a:endParaRPr lang="en-US" sz="900" b="0">
              <a:solidFill>
                <a:srgbClr val="FFFFFF"/>
              </a:solidFill>
              <a:latin typeface="Arial"/>
              <a:cs typeface="+mn-cs"/>
            </a:endParaRPr>
          </a:p>
        </p:txBody>
      </p:sp>
      <p:cxnSp>
        <p:nvCxnSpPr>
          <p:cNvPr id="9" name="Straight Connector 8"/>
          <p:cNvCxnSpPr/>
          <p:nvPr/>
        </p:nvCxnSpPr>
        <p:spPr>
          <a:xfrm flipH="1" flipV="1">
            <a:off x="6619056" y="4169219"/>
            <a:ext cx="0" cy="137160"/>
          </a:xfrm>
          <a:prstGeom prst="line">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6" name="Straight Connector 45"/>
          <p:cNvCxnSpPr/>
          <p:nvPr/>
        </p:nvCxnSpPr>
        <p:spPr>
          <a:xfrm flipH="1" flipV="1">
            <a:off x="7086132" y="4169219"/>
            <a:ext cx="0" cy="137160"/>
          </a:xfrm>
          <a:prstGeom prst="line">
            <a:avLst/>
          </a:prstGeom>
          <a:noFill/>
          <a:ln w="19050">
            <a:solidFill>
              <a:srgbClr val="5D5B5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7" name="TextBox 46"/>
          <p:cNvSpPr txBox="1"/>
          <p:nvPr/>
        </p:nvSpPr>
        <p:spPr>
          <a:xfrm>
            <a:off x="8235702" y="4283941"/>
            <a:ext cx="940810" cy="242372"/>
          </a:xfrm>
          <a:prstGeom prst="rect">
            <a:avLst/>
          </a:prstGeom>
          <a:noFill/>
        </p:spPr>
        <p:txBody>
          <a:bodyPr wrap="square" lIns="68577" tIns="34289" rIns="68577" bIns="34289" rtlCol="0">
            <a:spAutoFit/>
          </a:bodyPr>
          <a:lstStyle/>
          <a:p>
            <a:r>
              <a:rPr lang="en-US" sz="1100" b="0">
                <a:solidFill>
                  <a:srgbClr val="5D5B59"/>
                </a:solidFill>
                <a:latin typeface="Arial"/>
                <a:cs typeface="+mn-cs"/>
              </a:rPr>
              <a:t>Secured</a:t>
            </a:r>
            <a:endParaRPr lang="en-US" sz="900" b="0">
              <a:solidFill>
                <a:srgbClr val="5D5B59"/>
              </a:solidFill>
              <a:latin typeface="Arial"/>
              <a:cs typeface="+mn-cs"/>
            </a:endParaRPr>
          </a:p>
        </p:txBody>
      </p:sp>
      <p:cxnSp>
        <p:nvCxnSpPr>
          <p:cNvPr id="48" name="Straight Connector 47"/>
          <p:cNvCxnSpPr/>
          <p:nvPr/>
        </p:nvCxnSpPr>
        <p:spPr>
          <a:xfrm flipH="1" flipV="1">
            <a:off x="8894303" y="4169219"/>
            <a:ext cx="0" cy="137160"/>
          </a:xfrm>
          <a:prstGeom prst="line">
            <a:avLst/>
          </a:prstGeom>
          <a:noFill/>
          <a:ln w="19050">
            <a:solidFill>
              <a:srgbClr val="5D5B5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4" name="Picture 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62639" y="364968"/>
            <a:ext cx="8230313" cy="4311770"/>
          </a:xfrm>
          <a:prstGeom prst="rect">
            <a:avLst/>
          </a:prstGeom>
        </p:spPr>
      </p:pic>
      <p:sp>
        <p:nvSpPr>
          <p:cNvPr id="45"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14</a:t>
            </a:fld>
            <a:endParaRPr lang="en-US" sz="1200">
              <a:solidFill>
                <a:schemeClr val="tx1"/>
              </a:solidFill>
            </a:endParaRPr>
          </a:p>
        </p:txBody>
      </p:sp>
    </p:spTree>
    <p:extLst>
      <p:ext uri="{BB962C8B-B14F-4D97-AF65-F5344CB8AC3E}">
        <p14:creationId xmlns:p14="http://schemas.microsoft.com/office/powerpoint/2010/main" val="3948718165"/>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EETC volume slowed in 2017</a:t>
            </a:r>
          </a:p>
        </p:txBody>
      </p:sp>
      <p:sp>
        <p:nvSpPr>
          <p:cNvPr id="22" name="Rectangle 21"/>
          <p:cNvSpPr/>
          <p:nvPr/>
        </p:nvSpPr>
        <p:spPr>
          <a:xfrm>
            <a:off x="0" y="1200150"/>
            <a:ext cx="9144000" cy="1447038"/>
          </a:xfrm>
          <a:prstGeom prst="rect">
            <a:avLst/>
          </a:prstGeom>
          <a:pattFill prst="dkUpDiag">
            <a:fgClr>
              <a:schemeClr val="bg2"/>
            </a:fgClr>
            <a:bgClr>
              <a:schemeClr val="bg1"/>
            </a:bgClr>
          </a:pattFill>
          <a:ln w="9525" cap="flat" cmpd="sng" algn="ctr">
            <a:noFill/>
            <a:prstDash val="solid"/>
          </a:ln>
          <a:effectLst/>
        </p:spPr>
        <p:txBody>
          <a:bodyPr lIns="68577" tIns="34289" rIns="68577" bIns="34289" rtlCol="0" anchor="ctr"/>
          <a:lstStyle/>
          <a:p>
            <a:pPr>
              <a:defRPr/>
            </a:pPr>
            <a:endParaRPr lang="en-US" sz="1000" b="0" kern="0">
              <a:solidFill>
                <a:srgbClr val="FFFFFF"/>
              </a:solidFill>
              <a:latin typeface="Arial"/>
              <a:cs typeface="+mn-cs"/>
            </a:endParaRPr>
          </a:p>
        </p:txBody>
      </p:sp>
      <p:graphicFrame>
        <p:nvGraphicFramePr>
          <p:cNvPr id="23" name="Chart 22"/>
          <p:cNvGraphicFramePr/>
          <p:nvPr>
            <p:extLst/>
          </p:nvPr>
        </p:nvGraphicFramePr>
        <p:xfrm>
          <a:off x="1118153" y="1230471"/>
          <a:ext cx="6910885" cy="1159772"/>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3" y="1237423"/>
            <a:ext cx="1087636" cy="412033"/>
          </a:xfrm>
          <a:prstGeom prst="rect">
            <a:avLst/>
          </a:prstGeom>
          <a:noFill/>
        </p:spPr>
        <p:txBody>
          <a:bodyPr wrap="square" lIns="68577" tIns="34289" rIns="68577" bIns="34289" rtlCol="0">
            <a:spAutoFit/>
          </a:bodyPr>
          <a:lstStyle/>
          <a:p>
            <a:pPr algn="l">
              <a:lnSpc>
                <a:spcPct val="90000"/>
              </a:lnSpc>
            </a:pPr>
            <a:r>
              <a:rPr lang="en-US" sz="1400">
                <a:solidFill>
                  <a:srgbClr val="253746"/>
                </a:solidFill>
                <a:latin typeface="Arial"/>
                <a:cs typeface="+mn-cs"/>
              </a:rPr>
              <a:t>2016</a:t>
            </a:r>
          </a:p>
          <a:p>
            <a:pPr algn="l">
              <a:lnSpc>
                <a:spcPct val="90000"/>
              </a:lnSpc>
            </a:pPr>
            <a:r>
              <a:rPr lang="en-US" sz="1100" b="0">
                <a:solidFill>
                  <a:srgbClr val="253746"/>
                </a:solidFill>
                <a:latin typeface="Arial"/>
                <a:cs typeface="+mn-cs"/>
              </a:rPr>
              <a:t>$5.3 billion</a:t>
            </a:r>
          </a:p>
        </p:txBody>
      </p:sp>
      <p:cxnSp>
        <p:nvCxnSpPr>
          <p:cNvPr id="25" name="Straight Connector 24"/>
          <p:cNvCxnSpPr/>
          <p:nvPr/>
        </p:nvCxnSpPr>
        <p:spPr>
          <a:xfrm>
            <a:off x="1233604" y="2029056"/>
            <a:ext cx="3271266" cy="0"/>
          </a:xfrm>
          <a:prstGeom prst="line">
            <a:avLst/>
          </a:prstGeom>
          <a:noFill/>
          <a:ln w="12700" cap="flat" cmpd="sng" algn="ctr">
            <a:solidFill>
              <a:srgbClr val="0A2240"/>
            </a:solidFill>
            <a:prstDash val="solid"/>
          </a:ln>
          <a:effectLst/>
        </p:spPr>
      </p:cxnSp>
      <p:pic>
        <p:nvPicPr>
          <p:cNvPr id="26" name="Picture 25" descr="\\Sw.nos.boeing.com\bcc\DATA\bcc\Aircraft Financial Services\CAPITAL MARKETS\Outreach\Presentations\Templates\Airline Logos\UAL.png"/>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301465" y="2242558"/>
            <a:ext cx="597197" cy="1218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orwegianairshuttlelogo2013.png"/>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657438" y="2238534"/>
            <a:ext cx="477155" cy="14425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p:cNvCxnSpPr/>
          <p:nvPr/>
        </p:nvCxnSpPr>
        <p:spPr>
          <a:xfrm>
            <a:off x="4535340" y="2029056"/>
            <a:ext cx="2162003" cy="0"/>
          </a:xfrm>
          <a:prstGeom prst="line">
            <a:avLst/>
          </a:prstGeom>
          <a:noFill/>
          <a:ln w="12700" cap="flat" cmpd="sng" algn="ctr">
            <a:solidFill>
              <a:srgbClr val="0A2240"/>
            </a:solidFill>
            <a:prstDash val="solid"/>
          </a:ln>
          <a:effectLst/>
        </p:spPr>
      </p:cxnSp>
      <p:cxnSp>
        <p:nvCxnSpPr>
          <p:cNvPr id="29" name="Straight Connector 28"/>
          <p:cNvCxnSpPr/>
          <p:nvPr/>
        </p:nvCxnSpPr>
        <p:spPr>
          <a:xfrm flipH="1">
            <a:off x="2852122" y="2029056"/>
            <a:ext cx="0" cy="164592"/>
          </a:xfrm>
          <a:prstGeom prst="line">
            <a:avLst/>
          </a:prstGeom>
          <a:noFill/>
          <a:ln w="12700" cap="flat" cmpd="sng" algn="ctr">
            <a:solidFill>
              <a:srgbClr val="0A2240"/>
            </a:solidFill>
            <a:prstDash val="solid"/>
          </a:ln>
          <a:effectLst/>
        </p:spPr>
      </p:cxnSp>
      <p:cxnSp>
        <p:nvCxnSpPr>
          <p:cNvPr id="30" name="Straight Connector 29"/>
          <p:cNvCxnSpPr/>
          <p:nvPr/>
        </p:nvCxnSpPr>
        <p:spPr>
          <a:xfrm flipH="1">
            <a:off x="5600061" y="2029056"/>
            <a:ext cx="0" cy="164592"/>
          </a:xfrm>
          <a:prstGeom prst="line">
            <a:avLst/>
          </a:prstGeom>
          <a:noFill/>
          <a:ln w="12700" cap="flat" cmpd="sng" algn="ctr">
            <a:solidFill>
              <a:srgbClr val="0A2240"/>
            </a:solidFill>
            <a:prstDash val="solid"/>
          </a:ln>
          <a:effectLst/>
        </p:spPr>
      </p:cxnSp>
      <p:cxnSp>
        <p:nvCxnSpPr>
          <p:cNvPr id="31" name="Straight Connector 30"/>
          <p:cNvCxnSpPr/>
          <p:nvPr/>
        </p:nvCxnSpPr>
        <p:spPr>
          <a:xfrm flipH="1">
            <a:off x="6896013" y="2029056"/>
            <a:ext cx="0" cy="164592"/>
          </a:xfrm>
          <a:prstGeom prst="line">
            <a:avLst/>
          </a:prstGeom>
          <a:noFill/>
          <a:ln w="12700" cap="flat" cmpd="sng" algn="ctr">
            <a:solidFill>
              <a:srgbClr val="009BDF"/>
            </a:solidFill>
            <a:prstDash val="solid"/>
          </a:ln>
          <a:effectLst/>
        </p:spPr>
      </p:cxnSp>
      <p:grpSp>
        <p:nvGrpSpPr>
          <p:cNvPr id="32" name="Group 31"/>
          <p:cNvGrpSpPr/>
          <p:nvPr/>
        </p:nvGrpSpPr>
        <p:grpSpPr>
          <a:xfrm>
            <a:off x="7686518" y="1200153"/>
            <a:ext cx="1149630" cy="821833"/>
            <a:chOff x="7823367" y="1822135"/>
            <a:chExt cx="1319420" cy="1095777"/>
          </a:xfrm>
        </p:grpSpPr>
        <p:sp>
          <p:nvSpPr>
            <p:cNvPr id="33" name="Rectangle 32"/>
            <p:cNvSpPr/>
            <p:nvPr/>
          </p:nvSpPr>
          <p:spPr>
            <a:xfrm>
              <a:off x="7823367" y="1822135"/>
              <a:ext cx="1319420" cy="548640"/>
            </a:xfrm>
            <a:prstGeom prst="rect">
              <a:avLst/>
            </a:prstGeom>
            <a:solidFill>
              <a:srgbClr val="0A224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l"/>
              <a:r>
                <a:rPr lang="en-US" sz="1100" b="0">
                  <a:solidFill>
                    <a:prstClr val="white"/>
                  </a:solidFill>
                  <a:cs typeface="Arial" pitchFamily="34" charset="0"/>
                </a:rPr>
                <a:t>US airlines </a:t>
              </a:r>
              <a:br>
                <a:rPr lang="en-US" sz="1100" b="0">
                  <a:solidFill>
                    <a:prstClr val="white"/>
                  </a:solidFill>
                  <a:cs typeface="Arial" pitchFamily="34" charset="0"/>
                </a:rPr>
              </a:br>
              <a:r>
                <a:rPr lang="en-US" sz="1100" b="0">
                  <a:solidFill>
                    <a:prstClr val="white"/>
                  </a:solidFill>
                  <a:cs typeface="Arial" pitchFamily="34" charset="0"/>
                </a:rPr>
                <a:t>(93%)</a:t>
              </a:r>
            </a:p>
          </p:txBody>
        </p:sp>
        <p:sp>
          <p:nvSpPr>
            <p:cNvPr id="34" name="Rectangle 33"/>
            <p:cNvSpPr/>
            <p:nvPr/>
          </p:nvSpPr>
          <p:spPr>
            <a:xfrm>
              <a:off x="7823367" y="2369272"/>
              <a:ext cx="1319420" cy="548640"/>
            </a:xfrm>
            <a:prstGeom prst="rect">
              <a:avLst/>
            </a:prstGeom>
            <a:solidFill>
              <a:srgbClr val="009B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l"/>
              <a:r>
                <a:rPr lang="en-US" sz="1100" b="0">
                  <a:solidFill>
                    <a:prstClr val="white"/>
                  </a:solidFill>
                  <a:cs typeface="Arial" pitchFamily="34" charset="0"/>
                </a:rPr>
                <a:t>Non-US airlines (7%)</a:t>
              </a:r>
            </a:p>
          </p:txBody>
        </p:sp>
      </p:grpSp>
      <p:pic>
        <p:nvPicPr>
          <p:cNvPr id="35" name="Picture 2" descr="\\Sw.nos.boeing.com\bcc\DATA\bcc\Aircraft Financial Services\CAPITAL MARKETS\Outreach\Presentations\Templates\Airline Logos\AAL-new.png"/>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2444326" y="2244327"/>
            <a:ext cx="815592" cy="12253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0" y="2839212"/>
            <a:ext cx="9144000" cy="1447038"/>
          </a:xfrm>
          <a:prstGeom prst="rect">
            <a:avLst/>
          </a:prstGeom>
          <a:pattFill prst="dkUpDiag">
            <a:fgClr>
              <a:schemeClr val="bg2"/>
            </a:fgClr>
            <a:bgClr>
              <a:schemeClr val="bg1"/>
            </a:bgClr>
          </a:pattFill>
          <a:ln w="9525" cap="flat" cmpd="sng" algn="ctr">
            <a:noFill/>
            <a:prstDash val="solid"/>
          </a:ln>
          <a:effectLst/>
        </p:spPr>
        <p:txBody>
          <a:bodyPr lIns="68577" tIns="34289" rIns="68577" bIns="34289" rtlCol="0" anchor="ctr"/>
          <a:lstStyle/>
          <a:p>
            <a:endParaRPr lang="en-US" sz="1000" b="0" kern="0">
              <a:solidFill>
                <a:srgbClr val="FFFFFF"/>
              </a:solidFill>
              <a:latin typeface="Arial"/>
              <a:cs typeface="+mn-cs"/>
            </a:endParaRPr>
          </a:p>
        </p:txBody>
      </p:sp>
      <p:graphicFrame>
        <p:nvGraphicFramePr>
          <p:cNvPr id="38" name="Chart 37"/>
          <p:cNvGraphicFramePr/>
          <p:nvPr>
            <p:extLst/>
          </p:nvPr>
        </p:nvGraphicFramePr>
        <p:xfrm>
          <a:off x="1118152" y="2869534"/>
          <a:ext cx="5601020" cy="1159772"/>
        </p:xfrm>
        <a:graphic>
          <a:graphicData uri="http://schemas.openxmlformats.org/drawingml/2006/chart">
            <c:chart xmlns:c="http://schemas.openxmlformats.org/drawingml/2006/chart" xmlns:r="http://schemas.openxmlformats.org/officeDocument/2006/relationships" r:id="rId7"/>
          </a:graphicData>
        </a:graphic>
      </p:graphicFrame>
      <p:sp>
        <p:nvSpPr>
          <p:cNvPr id="39" name="TextBox 38"/>
          <p:cNvSpPr txBox="1"/>
          <p:nvPr/>
        </p:nvSpPr>
        <p:spPr>
          <a:xfrm>
            <a:off x="342903" y="2876486"/>
            <a:ext cx="1200149" cy="412033"/>
          </a:xfrm>
          <a:prstGeom prst="rect">
            <a:avLst/>
          </a:prstGeom>
          <a:noFill/>
        </p:spPr>
        <p:txBody>
          <a:bodyPr wrap="square" lIns="68577" tIns="34289" rIns="68577" bIns="34289" rtlCol="0">
            <a:spAutoFit/>
          </a:bodyPr>
          <a:lstStyle/>
          <a:p>
            <a:pPr algn="l">
              <a:lnSpc>
                <a:spcPct val="90000"/>
              </a:lnSpc>
            </a:pPr>
            <a:r>
              <a:rPr lang="en-US" sz="1400">
                <a:solidFill>
                  <a:srgbClr val="253746"/>
                </a:solidFill>
                <a:latin typeface="Arial"/>
                <a:cs typeface="+mn-cs"/>
              </a:rPr>
              <a:t>2017</a:t>
            </a:r>
          </a:p>
          <a:p>
            <a:pPr algn="l">
              <a:lnSpc>
                <a:spcPct val="90000"/>
              </a:lnSpc>
            </a:pPr>
            <a:r>
              <a:rPr lang="en-US" sz="1100" b="0">
                <a:solidFill>
                  <a:srgbClr val="253746"/>
                </a:solidFill>
                <a:latin typeface="Arial"/>
                <a:cs typeface="+mn-cs"/>
              </a:rPr>
              <a:t>$3.2 billion</a:t>
            </a:r>
          </a:p>
        </p:txBody>
      </p:sp>
      <p:cxnSp>
        <p:nvCxnSpPr>
          <p:cNvPr id="40" name="Straight Connector 39"/>
          <p:cNvCxnSpPr/>
          <p:nvPr/>
        </p:nvCxnSpPr>
        <p:spPr>
          <a:xfrm>
            <a:off x="1233606" y="3668118"/>
            <a:ext cx="3044677" cy="0"/>
          </a:xfrm>
          <a:prstGeom prst="line">
            <a:avLst/>
          </a:prstGeom>
          <a:noFill/>
          <a:ln w="12700" cap="flat" cmpd="sng" algn="ctr">
            <a:solidFill>
              <a:srgbClr val="0A2240"/>
            </a:solidFill>
            <a:prstDash val="solid"/>
          </a:ln>
          <a:effectLst/>
        </p:spPr>
      </p:cxnSp>
      <p:cxnSp>
        <p:nvCxnSpPr>
          <p:cNvPr id="43" name="Straight Connector 42"/>
          <p:cNvCxnSpPr/>
          <p:nvPr/>
        </p:nvCxnSpPr>
        <p:spPr>
          <a:xfrm>
            <a:off x="4320790" y="3668118"/>
            <a:ext cx="526442" cy="0"/>
          </a:xfrm>
          <a:prstGeom prst="line">
            <a:avLst/>
          </a:prstGeom>
          <a:noFill/>
          <a:ln w="12700" cap="flat" cmpd="sng" algn="ctr">
            <a:solidFill>
              <a:srgbClr val="0A2240"/>
            </a:solidFill>
            <a:prstDash val="solid"/>
          </a:ln>
          <a:effectLst/>
        </p:spPr>
      </p:cxnSp>
      <p:cxnSp>
        <p:nvCxnSpPr>
          <p:cNvPr id="44" name="Straight Connector 43"/>
          <p:cNvCxnSpPr/>
          <p:nvPr/>
        </p:nvCxnSpPr>
        <p:spPr>
          <a:xfrm flipH="1">
            <a:off x="2752045" y="3668118"/>
            <a:ext cx="0" cy="164592"/>
          </a:xfrm>
          <a:prstGeom prst="line">
            <a:avLst/>
          </a:prstGeom>
          <a:noFill/>
          <a:ln w="12700" cap="flat" cmpd="sng" algn="ctr">
            <a:solidFill>
              <a:srgbClr val="0A2240"/>
            </a:solidFill>
            <a:prstDash val="solid"/>
          </a:ln>
          <a:effectLst/>
        </p:spPr>
      </p:cxnSp>
      <p:cxnSp>
        <p:nvCxnSpPr>
          <p:cNvPr id="46" name="Straight Connector 45"/>
          <p:cNvCxnSpPr/>
          <p:nvPr/>
        </p:nvCxnSpPr>
        <p:spPr>
          <a:xfrm flipH="1">
            <a:off x="5043367" y="3668118"/>
            <a:ext cx="0" cy="164592"/>
          </a:xfrm>
          <a:prstGeom prst="line">
            <a:avLst/>
          </a:prstGeom>
          <a:noFill/>
          <a:ln w="12700" cap="flat" cmpd="sng" algn="ctr">
            <a:solidFill>
              <a:srgbClr val="009BDF"/>
            </a:solidFill>
            <a:prstDash val="solid"/>
          </a:ln>
          <a:effectLst/>
        </p:spPr>
      </p:cxnSp>
      <p:grpSp>
        <p:nvGrpSpPr>
          <p:cNvPr id="47" name="Group 46"/>
          <p:cNvGrpSpPr/>
          <p:nvPr/>
        </p:nvGrpSpPr>
        <p:grpSpPr>
          <a:xfrm>
            <a:off x="7686518" y="2839215"/>
            <a:ext cx="1149630" cy="821833"/>
            <a:chOff x="7823367" y="1822135"/>
            <a:chExt cx="1319420" cy="1095777"/>
          </a:xfrm>
        </p:grpSpPr>
        <p:sp>
          <p:nvSpPr>
            <p:cNvPr id="48" name="Rectangle 47"/>
            <p:cNvSpPr/>
            <p:nvPr/>
          </p:nvSpPr>
          <p:spPr>
            <a:xfrm>
              <a:off x="7823367" y="1822135"/>
              <a:ext cx="1319420" cy="548640"/>
            </a:xfrm>
            <a:prstGeom prst="rect">
              <a:avLst/>
            </a:prstGeom>
            <a:solidFill>
              <a:srgbClr val="0A224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l"/>
              <a:r>
                <a:rPr lang="en-US" sz="1100" b="0">
                  <a:solidFill>
                    <a:prstClr val="white"/>
                  </a:solidFill>
                  <a:cs typeface="Arial" pitchFamily="34" charset="0"/>
                </a:rPr>
                <a:t>US airlines </a:t>
              </a:r>
              <a:br>
                <a:rPr lang="en-US" sz="1100" b="0">
                  <a:solidFill>
                    <a:prstClr val="white"/>
                  </a:solidFill>
                  <a:cs typeface="Arial" pitchFamily="34" charset="0"/>
                </a:rPr>
              </a:br>
              <a:r>
                <a:rPr lang="en-US" sz="1100" b="0">
                  <a:solidFill>
                    <a:prstClr val="white"/>
                  </a:solidFill>
                  <a:cs typeface="Arial" pitchFamily="34" charset="0"/>
                </a:rPr>
                <a:t>(75%)</a:t>
              </a:r>
            </a:p>
          </p:txBody>
        </p:sp>
        <p:sp>
          <p:nvSpPr>
            <p:cNvPr id="49" name="Rectangle 48"/>
            <p:cNvSpPr/>
            <p:nvPr/>
          </p:nvSpPr>
          <p:spPr>
            <a:xfrm>
              <a:off x="7823367" y="2369272"/>
              <a:ext cx="1319420" cy="548640"/>
            </a:xfrm>
            <a:prstGeom prst="rect">
              <a:avLst/>
            </a:prstGeom>
            <a:solidFill>
              <a:srgbClr val="009B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l"/>
              <a:r>
                <a:rPr lang="en-US" sz="1100" b="0">
                  <a:solidFill>
                    <a:prstClr val="white"/>
                  </a:solidFill>
                  <a:cs typeface="Arial" pitchFamily="34" charset="0"/>
                </a:rPr>
                <a:t>Non-US airlines (25%)</a:t>
              </a:r>
            </a:p>
          </p:txBody>
        </p:sp>
      </p:grpSp>
      <p:pic>
        <p:nvPicPr>
          <p:cNvPr id="50" name="Picture 2" descr="\\Sw.nos.boeing.com\bcc\DATA\bcc\Aircraft Financial Services\CAPITAL MARKETS\Outreach\Presentations\Templates\Airline Logos\AAL-new.png"/>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2344249" y="3883389"/>
            <a:ext cx="815592" cy="12253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7845544" y="4308922"/>
            <a:ext cx="989694" cy="253916"/>
          </a:xfrm>
          <a:prstGeom prst="rect">
            <a:avLst/>
          </a:prstGeom>
        </p:spPr>
        <p:txBody>
          <a:bodyPr wrap="none" lIns="68577" tIns="34289" rIns="68577" bIns="34289">
            <a:spAutoFit/>
          </a:bodyPr>
          <a:lstStyle/>
          <a:p>
            <a:pPr algn="l">
              <a:defRPr/>
            </a:pPr>
            <a:r>
              <a:rPr lang="en-US" sz="1200" b="0" kern="0">
                <a:solidFill>
                  <a:srgbClr val="0A2240"/>
                </a:solidFill>
                <a:latin typeface="Arial"/>
                <a:cs typeface="+mn-cs"/>
              </a:rPr>
              <a:t>USD Billions</a:t>
            </a:r>
          </a:p>
        </p:txBody>
      </p:sp>
      <p:cxnSp>
        <p:nvCxnSpPr>
          <p:cNvPr id="54" name="Straight Connector 53"/>
          <p:cNvCxnSpPr/>
          <p:nvPr/>
        </p:nvCxnSpPr>
        <p:spPr>
          <a:xfrm flipH="1">
            <a:off x="4588811" y="3668118"/>
            <a:ext cx="0" cy="164592"/>
          </a:xfrm>
          <a:prstGeom prst="line">
            <a:avLst/>
          </a:prstGeom>
          <a:noFill/>
          <a:ln w="12700" cap="flat" cmpd="sng" algn="ctr">
            <a:solidFill>
              <a:srgbClr val="0A2240"/>
            </a:solidFill>
            <a:prstDash val="solid"/>
          </a:ln>
          <a:effectLst/>
        </p:spPr>
      </p:cxnSp>
      <p:pic>
        <p:nvPicPr>
          <p:cNvPr id="55" name="Picture 5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371225" y="3865344"/>
            <a:ext cx="435173" cy="194957"/>
          </a:xfrm>
          <a:prstGeom prst="rect">
            <a:avLst/>
          </a:prstGeom>
        </p:spPr>
      </p:pic>
      <p:pic>
        <p:nvPicPr>
          <p:cNvPr id="56" name="Picture 11"/>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4906979" y="3917795"/>
            <a:ext cx="476281" cy="12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374073" y="4857753"/>
            <a:ext cx="4572000" cy="150041"/>
          </a:xfrm>
          <a:prstGeom prst="rect">
            <a:avLst/>
          </a:prstGeom>
        </p:spPr>
        <p:txBody>
          <a:bodyPr lIns="68577" tIns="34289" rIns="68577" bIns="34289">
            <a:spAutoFit/>
          </a:bodyPr>
          <a:lstStyle/>
          <a:p>
            <a:pPr algn="l"/>
            <a:r>
              <a:rPr lang="en-US" sz="500" b="0">
                <a:solidFill>
                  <a:srgbClr val="0A2240"/>
                </a:solidFill>
                <a:latin typeface="Arial"/>
                <a:cs typeface="+mn-cs"/>
              </a:rPr>
              <a:t>Source:  Boeing analysis.  Amounts rounded.</a:t>
            </a:r>
          </a:p>
        </p:txBody>
      </p:sp>
      <p:cxnSp>
        <p:nvCxnSpPr>
          <p:cNvPr id="52" name="Straight Connector 51"/>
          <p:cNvCxnSpPr/>
          <p:nvPr/>
        </p:nvCxnSpPr>
        <p:spPr>
          <a:xfrm flipH="1">
            <a:off x="5994743" y="3668118"/>
            <a:ext cx="0" cy="164592"/>
          </a:xfrm>
          <a:prstGeom prst="line">
            <a:avLst/>
          </a:prstGeom>
          <a:noFill/>
          <a:ln w="12700" cap="flat" cmpd="sng" algn="ctr">
            <a:solidFill>
              <a:srgbClr val="009BDF"/>
            </a:solidFill>
            <a:prstDash val="solid"/>
          </a:ln>
          <a:effectLst/>
        </p:spPr>
      </p:cxnSp>
      <p:pic>
        <p:nvPicPr>
          <p:cNvPr id="5" name="Picture 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517533" y="3917466"/>
            <a:ext cx="979515" cy="127337"/>
          </a:xfrm>
          <a:prstGeom prst="rect">
            <a:avLst/>
          </a:prstGeom>
        </p:spPr>
      </p:pic>
      <p:sp>
        <p:nvSpPr>
          <p:cNvPr id="36"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15</a:t>
            </a:fld>
            <a:endParaRPr lang="en-US" sz="1200">
              <a:solidFill>
                <a:schemeClr val="tx1"/>
              </a:solidFill>
            </a:endParaRPr>
          </a:p>
        </p:txBody>
      </p:sp>
    </p:spTree>
    <p:extLst>
      <p:ext uri="{BB962C8B-B14F-4D97-AF65-F5344CB8AC3E}">
        <p14:creationId xmlns:p14="http://schemas.microsoft.com/office/powerpoint/2010/main" val="1740056453"/>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a:off x="774152" y="4083240"/>
            <a:ext cx="610362" cy="610362"/>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12%</a:t>
            </a:r>
          </a:p>
        </p:txBody>
      </p:sp>
      <p:sp>
        <p:nvSpPr>
          <p:cNvPr id="19" name="Title 18"/>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Bank debt</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6101" y="1130714"/>
            <a:ext cx="7243763" cy="3477152"/>
          </a:xfrm>
          <a:prstGeom prst="rect">
            <a:avLst/>
          </a:prstGeom>
        </p:spPr>
      </p:pic>
      <p:sp>
        <p:nvSpPr>
          <p:cNvPr id="6" name="Oval 5"/>
          <p:cNvSpPr/>
          <p:nvPr/>
        </p:nvSpPr>
        <p:spPr>
          <a:xfrm>
            <a:off x="441251" y="893192"/>
            <a:ext cx="156721" cy="156721"/>
          </a:xfrm>
          <a:prstGeom prst="ellipse">
            <a:avLst/>
          </a:prstGeom>
          <a:solidFill>
            <a:srgbClr val="A8A9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7" name="Oval 6"/>
          <p:cNvSpPr/>
          <p:nvPr/>
        </p:nvSpPr>
        <p:spPr>
          <a:xfrm>
            <a:off x="441251" y="1130717"/>
            <a:ext cx="156721" cy="156721"/>
          </a:xfrm>
          <a:prstGeom prst="ellipse">
            <a:avLst/>
          </a:prstGeom>
          <a:solidFill>
            <a:srgbClr val="BADC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8" name="TextBox 7"/>
          <p:cNvSpPr txBox="1"/>
          <p:nvPr/>
        </p:nvSpPr>
        <p:spPr>
          <a:xfrm>
            <a:off x="669850" y="833053"/>
            <a:ext cx="536038" cy="284691"/>
          </a:xfrm>
          <a:prstGeom prst="rect">
            <a:avLst/>
          </a:prstGeom>
          <a:noFill/>
        </p:spPr>
        <p:txBody>
          <a:bodyPr wrap="none" lIns="68577" tIns="34289" rIns="68577" bIns="34289" rtlCol="0">
            <a:spAutoFit/>
          </a:bodyPr>
          <a:lstStyle/>
          <a:p>
            <a:pPr algn="l"/>
            <a:r>
              <a:rPr lang="en-US" sz="1400" b="0">
                <a:solidFill>
                  <a:srgbClr val="0A2240"/>
                </a:solidFill>
                <a:latin typeface="Arial"/>
                <a:cs typeface="+mn-cs"/>
              </a:rPr>
              <a:t>2017</a:t>
            </a:r>
          </a:p>
        </p:txBody>
      </p:sp>
      <p:sp>
        <p:nvSpPr>
          <p:cNvPr id="9" name="TextBox 8"/>
          <p:cNvSpPr txBox="1"/>
          <p:nvPr/>
        </p:nvSpPr>
        <p:spPr>
          <a:xfrm>
            <a:off x="669853" y="1070576"/>
            <a:ext cx="645042" cy="284691"/>
          </a:xfrm>
          <a:prstGeom prst="rect">
            <a:avLst/>
          </a:prstGeom>
          <a:noFill/>
        </p:spPr>
        <p:txBody>
          <a:bodyPr wrap="none" lIns="68577" tIns="34289" rIns="68577" bIns="34289" rtlCol="0">
            <a:spAutoFit/>
          </a:bodyPr>
          <a:lstStyle/>
          <a:p>
            <a:pPr algn="l"/>
            <a:r>
              <a:rPr lang="en-US" sz="1400" b="0">
                <a:solidFill>
                  <a:srgbClr val="0A2240"/>
                </a:solidFill>
                <a:latin typeface="Arial"/>
                <a:cs typeface="+mn-cs"/>
              </a:rPr>
              <a:t>2018F</a:t>
            </a:r>
          </a:p>
        </p:txBody>
      </p:sp>
      <p:sp>
        <p:nvSpPr>
          <p:cNvPr id="11" name="TextBox 10"/>
          <p:cNvSpPr txBox="1"/>
          <p:nvPr/>
        </p:nvSpPr>
        <p:spPr>
          <a:xfrm>
            <a:off x="1135991" y="2155508"/>
            <a:ext cx="546063"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USA</a:t>
            </a:r>
          </a:p>
        </p:txBody>
      </p:sp>
      <p:sp>
        <p:nvSpPr>
          <p:cNvPr id="12" name="TextBox 11"/>
          <p:cNvSpPr txBox="1"/>
          <p:nvPr/>
        </p:nvSpPr>
        <p:spPr>
          <a:xfrm>
            <a:off x="342902" y="3873062"/>
            <a:ext cx="650659"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Other</a:t>
            </a:r>
          </a:p>
        </p:txBody>
      </p:sp>
      <p:sp>
        <p:nvSpPr>
          <p:cNvPr id="13" name="TextBox 12"/>
          <p:cNvSpPr txBox="1"/>
          <p:nvPr/>
        </p:nvSpPr>
        <p:spPr>
          <a:xfrm>
            <a:off x="3436741" y="2167435"/>
            <a:ext cx="769682"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France</a:t>
            </a:r>
          </a:p>
        </p:txBody>
      </p:sp>
      <p:sp>
        <p:nvSpPr>
          <p:cNvPr id="14" name="TextBox 13"/>
          <p:cNvSpPr txBox="1"/>
          <p:nvPr/>
        </p:nvSpPr>
        <p:spPr>
          <a:xfrm>
            <a:off x="3714949" y="1553718"/>
            <a:ext cx="417422"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UK</a:t>
            </a:r>
          </a:p>
        </p:txBody>
      </p:sp>
      <p:sp>
        <p:nvSpPr>
          <p:cNvPr id="15" name="TextBox 14"/>
          <p:cNvSpPr txBox="1"/>
          <p:nvPr/>
        </p:nvSpPr>
        <p:spPr>
          <a:xfrm>
            <a:off x="4337695" y="1099727"/>
            <a:ext cx="971660"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Germany</a:t>
            </a:r>
          </a:p>
        </p:txBody>
      </p:sp>
      <p:sp>
        <p:nvSpPr>
          <p:cNvPr id="16" name="TextBox 15"/>
          <p:cNvSpPr txBox="1"/>
          <p:nvPr/>
        </p:nvSpPr>
        <p:spPr>
          <a:xfrm>
            <a:off x="7940227" y="1368027"/>
            <a:ext cx="695143"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Japan</a:t>
            </a:r>
          </a:p>
        </p:txBody>
      </p:sp>
      <p:sp>
        <p:nvSpPr>
          <p:cNvPr id="17" name="TextBox 16"/>
          <p:cNvSpPr txBox="1"/>
          <p:nvPr/>
        </p:nvSpPr>
        <p:spPr>
          <a:xfrm>
            <a:off x="7344322" y="2478628"/>
            <a:ext cx="673502"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China</a:t>
            </a:r>
          </a:p>
        </p:txBody>
      </p:sp>
      <p:sp>
        <p:nvSpPr>
          <p:cNvPr id="18" name="TextBox 17"/>
          <p:cNvSpPr txBox="1"/>
          <p:nvPr/>
        </p:nvSpPr>
        <p:spPr>
          <a:xfrm>
            <a:off x="6040523" y="3972975"/>
            <a:ext cx="960840" cy="300083"/>
          </a:xfrm>
          <a:prstGeom prst="rect">
            <a:avLst/>
          </a:prstGeom>
          <a:noFill/>
        </p:spPr>
        <p:txBody>
          <a:bodyPr wrap="none" lIns="68577" tIns="34289" rIns="68577" bIns="34289" rtlCol="0">
            <a:spAutoFit/>
          </a:bodyPr>
          <a:lstStyle/>
          <a:p>
            <a:pPr algn="l"/>
            <a:r>
              <a:rPr lang="en-US" sz="1500">
                <a:solidFill>
                  <a:srgbClr val="0A2240"/>
                </a:solidFill>
                <a:latin typeface="Arial"/>
                <a:cs typeface="+mn-cs"/>
              </a:rPr>
              <a:t>Australia</a:t>
            </a:r>
          </a:p>
        </p:txBody>
      </p:sp>
      <p:sp>
        <p:nvSpPr>
          <p:cNvPr id="24" name="Oval 23"/>
          <p:cNvSpPr/>
          <p:nvPr/>
        </p:nvSpPr>
        <p:spPr>
          <a:xfrm>
            <a:off x="1094881" y="3724333"/>
            <a:ext cx="597536" cy="597536"/>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11%</a:t>
            </a:r>
          </a:p>
        </p:txBody>
      </p:sp>
      <p:sp>
        <p:nvSpPr>
          <p:cNvPr id="29" name="Oval 28"/>
          <p:cNvSpPr/>
          <p:nvPr/>
        </p:nvSpPr>
        <p:spPr>
          <a:xfrm>
            <a:off x="6725275" y="4181428"/>
            <a:ext cx="512174" cy="512174"/>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7%</a:t>
            </a:r>
          </a:p>
        </p:txBody>
      </p:sp>
      <p:sp>
        <p:nvSpPr>
          <p:cNvPr id="28" name="Oval 27"/>
          <p:cNvSpPr/>
          <p:nvPr/>
        </p:nvSpPr>
        <p:spPr>
          <a:xfrm>
            <a:off x="7034696" y="3852701"/>
            <a:ext cx="540627" cy="540627"/>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8%</a:t>
            </a:r>
          </a:p>
        </p:txBody>
      </p:sp>
      <p:sp>
        <p:nvSpPr>
          <p:cNvPr id="30" name="Oval 29"/>
          <p:cNvSpPr/>
          <p:nvPr/>
        </p:nvSpPr>
        <p:spPr>
          <a:xfrm>
            <a:off x="6019682" y="2628668"/>
            <a:ext cx="754380" cy="754380"/>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31%</a:t>
            </a:r>
          </a:p>
        </p:txBody>
      </p:sp>
      <p:sp>
        <p:nvSpPr>
          <p:cNvPr id="20" name="Oval 19"/>
          <p:cNvSpPr/>
          <p:nvPr/>
        </p:nvSpPr>
        <p:spPr>
          <a:xfrm>
            <a:off x="6496590" y="2263771"/>
            <a:ext cx="729799" cy="729799"/>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28%</a:t>
            </a:r>
          </a:p>
        </p:txBody>
      </p:sp>
      <p:sp>
        <p:nvSpPr>
          <p:cNvPr id="31" name="Oval 30"/>
          <p:cNvSpPr/>
          <p:nvPr/>
        </p:nvSpPr>
        <p:spPr>
          <a:xfrm>
            <a:off x="6878450" y="1554029"/>
            <a:ext cx="610362" cy="610362"/>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12%</a:t>
            </a:r>
          </a:p>
        </p:txBody>
      </p:sp>
      <p:sp>
        <p:nvSpPr>
          <p:cNvPr id="21" name="Oval 20"/>
          <p:cNvSpPr/>
          <p:nvPr/>
        </p:nvSpPr>
        <p:spPr>
          <a:xfrm>
            <a:off x="7237450" y="1188000"/>
            <a:ext cx="660134" cy="660134"/>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17%</a:t>
            </a:r>
          </a:p>
        </p:txBody>
      </p:sp>
      <p:sp>
        <p:nvSpPr>
          <p:cNvPr id="32" name="Oval 31"/>
          <p:cNvSpPr/>
          <p:nvPr/>
        </p:nvSpPr>
        <p:spPr>
          <a:xfrm>
            <a:off x="5062825" y="1298114"/>
            <a:ext cx="637794" cy="637794"/>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15%</a:t>
            </a:r>
          </a:p>
        </p:txBody>
      </p:sp>
      <p:sp>
        <p:nvSpPr>
          <p:cNvPr id="23" name="Oval 22"/>
          <p:cNvSpPr/>
          <p:nvPr/>
        </p:nvSpPr>
        <p:spPr>
          <a:xfrm>
            <a:off x="5424365" y="925391"/>
            <a:ext cx="648753" cy="648753"/>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16%</a:t>
            </a:r>
          </a:p>
        </p:txBody>
      </p:sp>
      <p:sp>
        <p:nvSpPr>
          <p:cNvPr id="33" name="Oval 32"/>
          <p:cNvSpPr/>
          <p:nvPr/>
        </p:nvSpPr>
        <p:spPr>
          <a:xfrm>
            <a:off x="3939577" y="2395091"/>
            <a:ext cx="555498" cy="555498"/>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8%</a:t>
            </a:r>
          </a:p>
        </p:txBody>
      </p:sp>
      <p:sp>
        <p:nvSpPr>
          <p:cNvPr id="26" name="Oval 25"/>
          <p:cNvSpPr/>
          <p:nvPr/>
        </p:nvSpPr>
        <p:spPr>
          <a:xfrm>
            <a:off x="4260693" y="2032937"/>
            <a:ext cx="569081" cy="569081"/>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9%</a:t>
            </a:r>
          </a:p>
        </p:txBody>
      </p:sp>
      <p:sp>
        <p:nvSpPr>
          <p:cNvPr id="34" name="Oval 33"/>
          <p:cNvSpPr/>
          <p:nvPr/>
        </p:nvSpPr>
        <p:spPr>
          <a:xfrm>
            <a:off x="3991175" y="1751893"/>
            <a:ext cx="341449" cy="341449"/>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5%</a:t>
            </a:r>
          </a:p>
        </p:txBody>
      </p:sp>
      <p:sp>
        <p:nvSpPr>
          <p:cNvPr id="27" name="Oval 26"/>
          <p:cNvSpPr/>
          <p:nvPr/>
        </p:nvSpPr>
        <p:spPr>
          <a:xfrm>
            <a:off x="4173964" y="1533035"/>
            <a:ext cx="341449" cy="341449"/>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5%</a:t>
            </a:r>
          </a:p>
        </p:txBody>
      </p:sp>
      <p:sp>
        <p:nvSpPr>
          <p:cNvPr id="35" name="Oval 34"/>
          <p:cNvSpPr/>
          <p:nvPr/>
        </p:nvSpPr>
        <p:spPr>
          <a:xfrm>
            <a:off x="1536474" y="2357291"/>
            <a:ext cx="500634" cy="500634"/>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FFFFFF"/>
                </a:solidFill>
              </a:rPr>
              <a:t>6%</a:t>
            </a:r>
          </a:p>
        </p:txBody>
      </p:sp>
      <p:sp>
        <p:nvSpPr>
          <p:cNvPr id="25" name="Oval 24"/>
          <p:cNvSpPr/>
          <p:nvPr/>
        </p:nvSpPr>
        <p:spPr>
          <a:xfrm>
            <a:off x="1795846" y="2049460"/>
            <a:ext cx="512174" cy="512174"/>
          </a:xfrm>
          <a:prstGeom prst="ellipse">
            <a:avLst/>
          </a:prstGeom>
          <a:solidFill>
            <a:srgbClr val="BADC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68577" rIns="0" bIns="68577" numCol="1" spcCol="0" rtlCol="0" fromWordArt="0" anchor="ctr" anchorCtr="0" forceAA="0" compatLnSpc="1">
            <a:prstTxWarp prst="textNoShape">
              <a:avLst/>
            </a:prstTxWarp>
            <a:noAutofit/>
          </a:bodyPr>
          <a:lstStyle/>
          <a:p>
            <a:r>
              <a:rPr lang="en-US" sz="1500" b="0">
                <a:solidFill>
                  <a:srgbClr val="0A2240"/>
                </a:solidFill>
              </a:rPr>
              <a:t>7%</a:t>
            </a:r>
          </a:p>
        </p:txBody>
      </p:sp>
      <p:sp>
        <p:nvSpPr>
          <p:cNvPr id="37" name="Rectangle 36"/>
          <p:cNvSpPr/>
          <p:nvPr/>
        </p:nvSpPr>
        <p:spPr>
          <a:xfrm>
            <a:off x="374073" y="4857753"/>
            <a:ext cx="4572000" cy="150041"/>
          </a:xfrm>
          <a:prstGeom prst="rect">
            <a:avLst/>
          </a:prstGeom>
        </p:spPr>
        <p:txBody>
          <a:bodyPr lIns="68577" tIns="34289" rIns="68577" bIns="34289">
            <a:spAutoFit/>
          </a:bodyPr>
          <a:lstStyle/>
          <a:p>
            <a:pPr algn="l"/>
            <a:r>
              <a:rPr lang="en-US" sz="500" b="0">
                <a:solidFill>
                  <a:srgbClr val="0A2240"/>
                </a:solidFill>
                <a:latin typeface="Arial"/>
                <a:cs typeface="+mn-cs"/>
              </a:rPr>
              <a:t>Source: Market Intelligence</a:t>
            </a:r>
          </a:p>
        </p:txBody>
      </p:sp>
      <p:sp>
        <p:nvSpPr>
          <p:cNvPr id="38"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16</a:t>
            </a:fld>
            <a:endParaRPr lang="en-US" sz="1200">
              <a:solidFill>
                <a:schemeClr val="tx1"/>
              </a:solidFill>
            </a:endParaRPr>
          </a:p>
        </p:txBody>
      </p:sp>
    </p:spTree>
    <p:extLst>
      <p:ext uri="{BB962C8B-B14F-4D97-AF65-F5344CB8AC3E}">
        <p14:creationId xmlns:p14="http://schemas.microsoft.com/office/powerpoint/2010/main" val="1389101619"/>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8011936" y="2334307"/>
            <a:ext cx="869054" cy="869054"/>
          </a:xfrm>
          <a:prstGeom prst="ellipse">
            <a:avLst/>
          </a:prstGeom>
          <a:solidFill>
            <a:schemeClr val="bg1">
              <a:lumMod val="9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68577" rIns="0" bIns="68577" rtlCol="0" anchor="ctr"/>
          <a:lstStyle/>
          <a:p>
            <a:r>
              <a:rPr lang="en-US" sz="1400" b="0">
                <a:solidFill>
                  <a:srgbClr val="009BDF"/>
                </a:solidFill>
              </a:rPr>
              <a:t>Airline</a:t>
            </a:r>
          </a:p>
        </p:txBody>
      </p:sp>
      <p:sp>
        <p:nvSpPr>
          <p:cNvPr id="34" name="Text Placeholder 33"/>
          <p:cNvSpPr>
            <a:spLocks noGrp="1"/>
          </p:cNvSpPr>
          <p:nvPr>
            <p:ph type="body" sz="quarter" idx="12"/>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Simple financing structure</a:t>
            </a:r>
          </a:p>
        </p:txBody>
      </p:sp>
      <p:sp>
        <p:nvSpPr>
          <p:cNvPr id="29" name="Title 28"/>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Aircraft Finance Insurance Consortium (AFIC)</a:t>
            </a:r>
          </a:p>
        </p:txBody>
      </p:sp>
      <p:grpSp>
        <p:nvGrpSpPr>
          <p:cNvPr id="4" name="Group 3"/>
          <p:cNvGrpSpPr/>
          <p:nvPr/>
        </p:nvGrpSpPr>
        <p:grpSpPr>
          <a:xfrm>
            <a:off x="829562" y="2361567"/>
            <a:ext cx="925830" cy="925830"/>
            <a:chOff x="1211498" y="3088926"/>
            <a:chExt cx="1234440" cy="1234440"/>
          </a:xfrm>
        </p:grpSpPr>
        <p:sp>
          <p:nvSpPr>
            <p:cNvPr id="53" name="Oval 52"/>
            <p:cNvSpPr/>
            <p:nvPr/>
          </p:nvSpPr>
          <p:spPr>
            <a:xfrm>
              <a:off x="1211498" y="3088926"/>
              <a:ext cx="1234440" cy="123444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56" name="Picture 55"/>
            <p:cNvPicPr/>
            <p:nvPr/>
          </p:nvPicPr>
          <p:blipFill>
            <a:blip r:embed="rId3">
              <a:extLst>
                <a:ext uri="{28A0092B-C50C-407E-A947-70E740481C1C}">
                  <a14:useLocalDpi xmlns:a14="http://schemas.microsoft.com/office/drawing/2010/main"/>
                </a:ext>
              </a:extLst>
            </a:blip>
            <a:stretch>
              <a:fillRect/>
            </a:stretch>
          </p:blipFill>
          <p:spPr bwMode="auto">
            <a:xfrm>
              <a:off x="1365488" y="3393193"/>
              <a:ext cx="926461" cy="335623"/>
            </a:xfrm>
            <a:prstGeom prst="rect">
              <a:avLst/>
            </a:prstGeom>
            <a:noFill/>
            <a:ln>
              <a:noFill/>
            </a:ln>
            <a:extLst/>
          </p:spPr>
        </p:pic>
        <p:pic>
          <p:nvPicPr>
            <p:cNvPr id="52"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323871" y="3721066"/>
              <a:ext cx="974183" cy="342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263840" y="2037182"/>
            <a:ext cx="524169" cy="524169"/>
            <a:chOff x="4444287" y="2108498"/>
            <a:chExt cx="1395103" cy="1395103"/>
          </a:xfrm>
        </p:grpSpPr>
        <p:sp>
          <p:nvSpPr>
            <p:cNvPr id="38" name="Oval 37"/>
            <p:cNvSpPr/>
            <p:nvPr/>
          </p:nvSpPr>
          <p:spPr>
            <a:xfrm>
              <a:off x="4444287" y="2108498"/>
              <a:ext cx="1395103" cy="1395103"/>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40" name="Picture 39" descr="fidelis_logo.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54519" y="2655659"/>
              <a:ext cx="1174638" cy="300781"/>
            </a:xfrm>
            <a:prstGeom prst="rect">
              <a:avLst/>
            </a:prstGeom>
          </p:spPr>
        </p:pic>
      </p:grpSp>
      <p:grpSp>
        <p:nvGrpSpPr>
          <p:cNvPr id="41" name="Group 40"/>
          <p:cNvGrpSpPr/>
          <p:nvPr/>
        </p:nvGrpSpPr>
        <p:grpSpPr>
          <a:xfrm>
            <a:off x="729659" y="1690256"/>
            <a:ext cx="524169" cy="524169"/>
            <a:chOff x="1621489" y="5110975"/>
            <a:chExt cx="698892" cy="698892"/>
          </a:xfrm>
        </p:grpSpPr>
        <p:sp>
          <p:nvSpPr>
            <p:cNvPr id="43" name="Oval 42"/>
            <p:cNvSpPr/>
            <p:nvPr/>
          </p:nvSpPr>
          <p:spPr>
            <a:xfrm>
              <a:off x="1621489" y="5110975"/>
              <a:ext cx="698892" cy="698892"/>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44" name="Picture 43" descr="allianz_logo.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72011" y="5371632"/>
              <a:ext cx="597849" cy="177578"/>
            </a:xfrm>
            <a:prstGeom prst="rect">
              <a:avLst/>
            </a:prstGeom>
          </p:spPr>
        </p:pic>
      </p:grpSp>
      <p:grpSp>
        <p:nvGrpSpPr>
          <p:cNvPr id="46" name="Group 45"/>
          <p:cNvGrpSpPr/>
          <p:nvPr/>
        </p:nvGrpSpPr>
        <p:grpSpPr>
          <a:xfrm>
            <a:off x="1331126" y="1690256"/>
            <a:ext cx="524169" cy="524169"/>
            <a:chOff x="3996515" y="5385081"/>
            <a:chExt cx="698892" cy="698892"/>
          </a:xfrm>
        </p:grpSpPr>
        <p:sp>
          <p:nvSpPr>
            <p:cNvPr id="47" name="Oval 46"/>
            <p:cNvSpPr/>
            <p:nvPr/>
          </p:nvSpPr>
          <p:spPr>
            <a:xfrm>
              <a:off x="3996515" y="5385081"/>
              <a:ext cx="698892" cy="698892"/>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49" name="Picture 48" descr="axis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02081" y="5600995"/>
              <a:ext cx="507638" cy="306821"/>
            </a:xfrm>
            <a:prstGeom prst="rect">
              <a:avLst/>
            </a:prstGeom>
          </p:spPr>
        </p:pic>
      </p:grpSp>
      <p:grpSp>
        <p:nvGrpSpPr>
          <p:cNvPr id="57" name="Group 56"/>
          <p:cNvGrpSpPr/>
          <p:nvPr/>
        </p:nvGrpSpPr>
        <p:grpSpPr>
          <a:xfrm>
            <a:off x="1796945" y="2037182"/>
            <a:ext cx="524169" cy="524169"/>
            <a:chOff x="4529985" y="3076292"/>
            <a:chExt cx="698892" cy="698892"/>
          </a:xfrm>
        </p:grpSpPr>
        <p:sp>
          <p:nvSpPr>
            <p:cNvPr id="58" name="Oval 57"/>
            <p:cNvSpPr/>
            <p:nvPr/>
          </p:nvSpPr>
          <p:spPr>
            <a:xfrm>
              <a:off x="4529985" y="3076292"/>
              <a:ext cx="698892" cy="698892"/>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59" name="Picture 5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52288" y="3317643"/>
              <a:ext cx="654286" cy="216190"/>
            </a:xfrm>
            <a:prstGeom prst="rect">
              <a:avLst/>
            </a:prstGeom>
          </p:spPr>
        </p:pic>
      </p:grpSp>
      <p:cxnSp>
        <p:nvCxnSpPr>
          <p:cNvPr id="62" name="Straight Arrow Connector 61"/>
          <p:cNvCxnSpPr/>
          <p:nvPr/>
        </p:nvCxnSpPr>
        <p:spPr>
          <a:xfrm>
            <a:off x="1934357" y="2768834"/>
            <a:ext cx="1371600" cy="0"/>
          </a:xfrm>
          <a:prstGeom prst="straightConnector1">
            <a:avLst/>
          </a:prstGeom>
          <a:noFill/>
          <a:ln w="19050">
            <a:solidFill>
              <a:srgbClr val="253746"/>
            </a:solidFill>
            <a:headEnd type="none" w="med" len="med"/>
            <a:tailEnd type="triangle" w="lg" len="lg"/>
          </a:ln>
          <a:effectLst/>
        </p:spPr>
        <p:style>
          <a:lnRef idx="1">
            <a:schemeClr val="accent2"/>
          </a:lnRef>
          <a:fillRef idx="3">
            <a:schemeClr val="accent2"/>
          </a:fillRef>
          <a:effectRef idx="2">
            <a:schemeClr val="accent2"/>
          </a:effectRef>
          <a:fontRef idx="minor">
            <a:schemeClr val="lt1"/>
          </a:fontRef>
        </p:style>
      </p:cxnSp>
      <p:sp>
        <p:nvSpPr>
          <p:cNvPr id="66" name="Subtitle 4"/>
          <p:cNvSpPr txBox="1"/>
          <p:nvPr/>
        </p:nvSpPr>
        <p:spPr bwMode="auto">
          <a:xfrm>
            <a:off x="2116397" y="2846895"/>
            <a:ext cx="1007520" cy="332399"/>
          </a:xfrm>
          <a:prstGeom prst="rect">
            <a:avLst/>
          </a:prstGeom>
          <a:noFill/>
          <a:ln w="9525">
            <a:noFill/>
            <a:miter lim="800000"/>
          </a:ln>
          <a:effectLst/>
        </p:spPr>
        <p:txBody>
          <a:bodyPr vert="horz" wrap="square" lIns="0" tIns="0" rIns="0" bIns="0" numCol="1" anchor="t" anchorCtr="0" compatLnSpc="1">
            <a:prstTxWarp prst="textNoShape">
              <a:avLst/>
            </a:prstTxWarp>
            <a:spAutoFit/>
          </a:bodyPr>
          <a:lstStyle>
            <a:lvl1pPr marL="169863" indent="-169863" algn="l" defTabSz="820738" rtl="0" eaLnBrk="1" fontAlgn="base" hangingPunct="1">
              <a:lnSpc>
                <a:spcPct val="90000"/>
              </a:lnSpc>
              <a:spcBef>
                <a:spcPct val="30000"/>
              </a:spcBef>
              <a:spcAft>
                <a:spcPct val="0"/>
              </a:spcAft>
              <a:buClr>
                <a:schemeClr val="tx2"/>
              </a:buClr>
              <a:buFont typeface="Wingdings" panose="05000000000000000000" pitchFamily="2" charset="2"/>
              <a:buChar char="§"/>
              <a:defRPr sz="2200" b="1">
                <a:solidFill>
                  <a:schemeClr val="tx1"/>
                </a:solidFill>
                <a:latin typeface="+mn-lt"/>
                <a:ea typeface="+mn-ea"/>
                <a:cs typeface="+mn-cs"/>
              </a:defRPr>
            </a:lvl1pPr>
            <a:lvl2pPr marL="376238" indent="-204788" algn="l" defTabSz="820738" rtl="0" eaLnBrk="1" fontAlgn="base" hangingPunct="1">
              <a:lnSpc>
                <a:spcPct val="90000"/>
              </a:lnSpc>
              <a:spcBef>
                <a:spcPct val="30000"/>
              </a:spcBef>
              <a:spcAft>
                <a:spcPct val="0"/>
              </a:spcAft>
              <a:buClr>
                <a:schemeClr val="tx2"/>
              </a:buClr>
              <a:buFont typeface="Wingdings" panose="05000000000000000000" pitchFamily="2" charset="2"/>
              <a:buChar char="§"/>
              <a:defRPr sz="2000">
                <a:solidFill>
                  <a:schemeClr val="tx1"/>
                </a:solidFill>
                <a:latin typeface="+mn-lt"/>
              </a:defRPr>
            </a:lvl2pPr>
            <a:lvl3pPr marL="627063" indent="-185738" algn="l" defTabSz="820738" rtl="0" eaLnBrk="1" fontAlgn="base" hangingPunct="1">
              <a:lnSpc>
                <a:spcPct val="90000"/>
              </a:lnSpc>
              <a:spcBef>
                <a:spcPct val="30000"/>
              </a:spcBef>
              <a:spcAft>
                <a:spcPct val="0"/>
              </a:spcAft>
              <a:buClr>
                <a:schemeClr val="tx2"/>
              </a:buClr>
              <a:buFont typeface="Arial"/>
              <a:buChar char="–"/>
              <a:defRPr>
                <a:solidFill>
                  <a:schemeClr val="tx1"/>
                </a:solidFill>
                <a:latin typeface="+mn-lt"/>
              </a:defRPr>
            </a:lvl3pPr>
            <a:lvl4pPr marL="792163" indent="-163513" algn="l" defTabSz="820738" rtl="0" eaLnBrk="1" fontAlgn="base" hangingPunct="1">
              <a:lnSpc>
                <a:spcPct val="90000"/>
              </a:lnSpc>
              <a:spcBef>
                <a:spcPct val="30000"/>
              </a:spcBef>
              <a:spcAft>
                <a:spcPct val="0"/>
              </a:spcAft>
              <a:buClr>
                <a:schemeClr val="tx2"/>
              </a:buClr>
              <a:buFont typeface="Arial"/>
              <a:buChar char="–"/>
              <a:defRPr>
                <a:solidFill>
                  <a:schemeClr val="tx1"/>
                </a:solidFill>
                <a:latin typeface="+mn-lt"/>
              </a:defRPr>
            </a:lvl4pPr>
            <a:lvl5pPr marL="9572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5pPr>
            <a:lvl6pPr marL="14144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6pPr>
            <a:lvl7pPr marL="18716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7pPr>
            <a:lvl8pPr marL="23288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8pPr>
            <a:lvl9pPr marL="27860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9pPr>
          </a:lstStyle>
          <a:p>
            <a:pPr marL="0" indent="0" algn="ctr" defTabSz="461642">
              <a:buClr>
                <a:srgbClr val="0039A6"/>
              </a:buClr>
              <a:buNone/>
              <a:defRPr/>
            </a:pPr>
            <a:r>
              <a:rPr lang="en-US" sz="1200" b="0" kern="0">
                <a:solidFill>
                  <a:srgbClr val="0A2240"/>
                </a:solidFill>
              </a:rPr>
              <a:t>INSURANCE POLICY</a:t>
            </a:r>
          </a:p>
        </p:txBody>
      </p:sp>
      <p:pic>
        <p:nvPicPr>
          <p:cNvPr id="68" name="Picture 67"/>
          <p:cNvPicPr>
            <a:picLocks noChangeAspect="1"/>
          </p:cNvPicPr>
          <p:nvPr/>
        </p:nvPicPr>
        <p:blipFill>
          <a:blip r:embed="rId9">
            <a:extLst>
              <a:ext uri="{28A0092B-C50C-407E-A947-70E740481C1C}">
                <a14:useLocalDpi xmlns:a14="http://schemas.microsoft.com/office/drawing/2010/main"/>
              </a:ext>
            </a:extLst>
          </a:blip>
          <a:srcRect l="18027" t="17916" r="17694" b="18223"/>
          <a:stretch>
            <a:fillRect/>
          </a:stretch>
        </p:blipFill>
        <p:spPr>
          <a:xfrm>
            <a:off x="3498770" y="2494992"/>
            <a:ext cx="597445" cy="593566"/>
          </a:xfrm>
          <a:prstGeom prst="rect">
            <a:avLst/>
          </a:prstGeom>
        </p:spPr>
      </p:pic>
      <p:sp>
        <p:nvSpPr>
          <p:cNvPr id="69" name="Oval 68"/>
          <p:cNvSpPr/>
          <p:nvPr/>
        </p:nvSpPr>
        <p:spPr>
          <a:xfrm>
            <a:off x="5842804" y="2334307"/>
            <a:ext cx="869054" cy="869054"/>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68577" rIns="0" bIns="68577" rtlCol="0" anchor="ctr"/>
          <a:lstStyle/>
          <a:p>
            <a:r>
              <a:rPr lang="en-US" sz="1400" b="0">
                <a:solidFill>
                  <a:srgbClr val="FFFFFF"/>
                </a:solidFill>
              </a:rPr>
              <a:t>SPV</a:t>
            </a:r>
          </a:p>
        </p:txBody>
      </p:sp>
      <p:cxnSp>
        <p:nvCxnSpPr>
          <p:cNvPr id="71" name="Straight Arrow Connector 70"/>
          <p:cNvCxnSpPr/>
          <p:nvPr/>
        </p:nvCxnSpPr>
        <p:spPr>
          <a:xfrm>
            <a:off x="4260012" y="2768834"/>
            <a:ext cx="1371600" cy="0"/>
          </a:xfrm>
          <a:prstGeom prst="straightConnector1">
            <a:avLst/>
          </a:prstGeom>
          <a:noFill/>
          <a:ln w="19050">
            <a:solidFill>
              <a:srgbClr val="253746"/>
            </a:solidFill>
            <a:headEnd type="none" w="med" len="med"/>
            <a:tailEnd type="triangle" w="lg" len="lg"/>
          </a:ln>
          <a:effectLst/>
        </p:spPr>
        <p:style>
          <a:lnRef idx="1">
            <a:schemeClr val="accent2"/>
          </a:lnRef>
          <a:fillRef idx="3">
            <a:schemeClr val="accent2"/>
          </a:fillRef>
          <a:effectRef idx="2">
            <a:schemeClr val="accent2"/>
          </a:effectRef>
          <a:fontRef idx="minor">
            <a:schemeClr val="lt1"/>
          </a:fontRef>
        </p:style>
      </p:cxnSp>
      <p:sp>
        <p:nvSpPr>
          <p:cNvPr id="73" name="Subtitle 4"/>
          <p:cNvSpPr txBox="1"/>
          <p:nvPr/>
        </p:nvSpPr>
        <p:spPr bwMode="auto">
          <a:xfrm>
            <a:off x="4442052" y="2846895"/>
            <a:ext cx="1007520" cy="166199"/>
          </a:xfrm>
          <a:prstGeom prst="rect">
            <a:avLst/>
          </a:prstGeom>
          <a:noFill/>
          <a:ln w="9525">
            <a:noFill/>
            <a:miter lim="800000"/>
          </a:ln>
          <a:effectLst/>
        </p:spPr>
        <p:txBody>
          <a:bodyPr vert="horz" wrap="square" lIns="0" tIns="0" rIns="0" bIns="0" numCol="1" anchor="t" anchorCtr="0" compatLnSpc="1">
            <a:prstTxWarp prst="textNoShape">
              <a:avLst/>
            </a:prstTxWarp>
            <a:spAutoFit/>
          </a:bodyPr>
          <a:lstStyle>
            <a:lvl1pPr marL="169863" indent="-169863" algn="l" defTabSz="820738" rtl="0" eaLnBrk="1" fontAlgn="base" hangingPunct="1">
              <a:lnSpc>
                <a:spcPct val="90000"/>
              </a:lnSpc>
              <a:spcBef>
                <a:spcPct val="30000"/>
              </a:spcBef>
              <a:spcAft>
                <a:spcPct val="0"/>
              </a:spcAft>
              <a:buClr>
                <a:schemeClr val="tx2"/>
              </a:buClr>
              <a:buFont typeface="Wingdings" panose="05000000000000000000" pitchFamily="2" charset="2"/>
              <a:buChar char="§"/>
              <a:defRPr sz="2200" b="1">
                <a:solidFill>
                  <a:schemeClr val="tx1"/>
                </a:solidFill>
                <a:latin typeface="+mn-lt"/>
                <a:ea typeface="+mn-ea"/>
                <a:cs typeface="+mn-cs"/>
              </a:defRPr>
            </a:lvl1pPr>
            <a:lvl2pPr marL="376238" indent="-204788" algn="l" defTabSz="820738" rtl="0" eaLnBrk="1" fontAlgn="base" hangingPunct="1">
              <a:lnSpc>
                <a:spcPct val="90000"/>
              </a:lnSpc>
              <a:spcBef>
                <a:spcPct val="30000"/>
              </a:spcBef>
              <a:spcAft>
                <a:spcPct val="0"/>
              </a:spcAft>
              <a:buClr>
                <a:schemeClr val="tx2"/>
              </a:buClr>
              <a:buFont typeface="Wingdings" panose="05000000000000000000" pitchFamily="2" charset="2"/>
              <a:buChar char="§"/>
              <a:defRPr sz="2000">
                <a:solidFill>
                  <a:schemeClr val="tx1"/>
                </a:solidFill>
                <a:latin typeface="+mn-lt"/>
              </a:defRPr>
            </a:lvl2pPr>
            <a:lvl3pPr marL="627063" indent="-185738" algn="l" defTabSz="820738" rtl="0" eaLnBrk="1" fontAlgn="base" hangingPunct="1">
              <a:lnSpc>
                <a:spcPct val="90000"/>
              </a:lnSpc>
              <a:spcBef>
                <a:spcPct val="30000"/>
              </a:spcBef>
              <a:spcAft>
                <a:spcPct val="0"/>
              </a:spcAft>
              <a:buClr>
                <a:schemeClr val="tx2"/>
              </a:buClr>
              <a:buFont typeface="Arial"/>
              <a:buChar char="–"/>
              <a:defRPr>
                <a:solidFill>
                  <a:schemeClr val="tx1"/>
                </a:solidFill>
                <a:latin typeface="+mn-lt"/>
              </a:defRPr>
            </a:lvl3pPr>
            <a:lvl4pPr marL="792163" indent="-163513" algn="l" defTabSz="820738" rtl="0" eaLnBrk="1" fontAlgn="base" hangingPunct="1">
              <a:lnSpc>
                <a:spcPct val="90000"/>
              </a:lnSpc>
              <a:spcBef>
                <a:spcPct val="30000"/>
              </a:spcBef>
              <a:spcAft>
                <a:spcPct val="0"/>
              </a:spcAft>
              <a:buClr>
                <a:schemeClr val="tx2"/>
              </a:buClr>
              <a:buFont typeface="Arial"/>
              <a:buChar char="–"/>
              <a:defRPr>
                <a:solidFill>
                  <a:schemeClr val="tx1"/>
                </a:solidFill>
                <a:latin typeface="+mn-lt"/>
              </a:defRPr>
            </a:lvl4pPr>
            <a:lvl5pPr marL="9572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5pPr>
            <a:lvl6pPr marL="14144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6pPr>
            <a:lvl7pPr marL="18716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7pPr>
            <a:lvl8pPr marL="23288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8pPr>
            <a:lvl9pPr marL="27860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9pPr>
          </a:lstStyle>
          <a:p>
            <a:pPr marL="0" indent="0" algn="ctr" defTabSz="461642">
              <a:buClr>
                <a:srgbClr val="0039A6"/>
              </a:buClr>
              <a:buNone/>
              <a:defRPr/>
            </a:pPr>
            <a:r>
              <a:rPr lang="en-US" sz="1200" b="0" kern="0">
                <a:solidFill>
                  <a:srgbClr val="0A2240"/>
                </a:solidFill>
              </a:rPr>
              <a:t>BANK LOAN</a:t>
            </a:r>
          </a:p>
        </p:txBody>
      </p:sp>
      <p:sp>
        <p:nvSpPr>
          <p:cNvPr id="74" name="Subtitle 4"/>
          <p:cNvSpPr txBox="1"/>
          <p:nvPr/>
        </p:nvSpPr>
        <p:spPr bwMode="auto">
          <a:xfrm>
            <a:off x="3500839" y="3125757"/>
            <a:ext cx="593306" cy="197362"/>
          </a:xfrm>
          <a:prstGeom prst="rect">
            <a:avLst/>
          </a:prstGeom>
          <a:noFill/>
          <a:ln w="9525">
            <a:noFill/>
            <a:miter lim="800000"/>
          </a:ln>
          <a:effectLst/>
        </p:spPr>
        <p:txBody>
          <a:bodyPr vert="horz" wrap="square" lIns="0" tIns="0" rIns="0" bIns="0" numCol="1" anchor="t" anchorCtr="0" compatLnSpc="1">
            <a:prstTxWarp prst="textNoShape">
              <a:avLst/>
            </a:prstTxWarp>
            <a:spAutoFit/>
          </a:bodyPr>
          <a:lstStyle>
            <a:lvl1pPr marL="169863" indent="-169863" algn="l" defTabSz="820738" rtl="0" eaLnBrk="1" fontAlgn="base" hangingPunct="1">
              <a:lnSpc>
                <a:spcPct val="90000"/>
              </a:lnSpc>
              <a:spcBef>
                <a:spcPct val="30000"/>
              </a:spcBef>
              <a:spcAft>
                <a:spcPct val="0"/>
              </a:spcAft>
              <a:buClr>
                <a:schemeClr val="tx2"/>
              </a:buClr>
              <a:buFont typeface="Wingdings" panose="05000000000000000000" pitchFamily="2" charset="2"/>
              <a:buChar char="§"/>
              <a:defRPr sz="2200" b="1">
                <a:solidFill>
                  <a:schemeClr val="tx1"/>
                </a:solidFill>
                <a:latin typeface="+mn-lt"/>
                <a:ea typeface="+mn-ea"/>
                <a:cs typeface="+mn-cs"/>
              </a:defRPr>
            </a:lvl1pPr>
            <a:lvl2pPr marL="376238" indent="-204788" algn="l" defTabSz="820738" rtl="0" eaLnBrk="1" fontAlgn="base" hangingPunct="1">
              <a:lnSpc>
                <a:spcPct val="90000"/>
              </a:lnSpc>
              <a:spcBef>
                <a:spcPct val="30000"/>
              </a:spcBef>
              <a:spcAft>
                <a:spcPct val="0"/>
              </a:spcAft>
              <a:buClr>
                <a:schemeClr val="tx2"/>
              </a:buClr>
              <a:buFont typeface="Wingdings" panose="05000000000000000000" pitchFamily="2" charset="2"/>
              <a:buChar char="§"/>
              <a:defRPr sz="2000">
                <a:solidFill>
                  <a:schemeClr val="tx1"/>
                </a:solidFill>
                <a:latin typeface="+mn-lt"/>
              </a:defRPr>
            </a:lvl2pPr>
            <a:lvl3pPr marL="627063" indent="-185738" algn="l" defTabSz="820738" rtl="0" eaLnBrk="1" fontAlgn="base" hangingPunct="1">
              <a:lnSpc>
                <a:spcPct val="90000"/>
              </a:lnSpc>
              <a:spcBef>
                <a:spcPct val="30000"/>
              </a:spcBef>
              <a:spcAft>
                <a:spcPct val="0"/>
              </a:spcAft>
              <a:buClr>
                <a:schemeClr val="tx2"/>
              </a:buClr>
              <a:buFont typeface="Arial"/>
              <a:buChar char="–"/>
              <a:defRPr>
                <a:solidFill>
                  <a:schemeClr val="tx1"/>
                </a:solidFill>
                <a:latin typeface="+mn-lt"/>
              </a:defRPr>
            </a:lvl3pPr>
            <a:lvl4pPr marL="792163" indent="-163513" algn="l" defTabSz="820738" rtl="0" eaLnBrk="1" fontAlgn="base" hangingPunct="1">
              <a:lnSpc>
                <a:spcPct val="90000"/>
              </a:lnSpc>
              <a:spcBef>
                <a:spcPct val="30000"/>
              </a:spcBef>
              <a:spcAft>
                <a:spcPct val="0"/>
              </a:spcAft>
              <a:buClr>
                <a:schemeClr val="tx2"/>
              </a:buClr>
              <a:buFont typeface="Arial"/>
              <a:buChar char="–"/>
              <a:defRPr>
                <a:solidFill>
                  <a:schemeClr val="tx1"/>
                </a:solidFill>
                <a:latin typeface="+mn-lt"/>
              </a:defRPr>
            </a:lvl4pPr>
            <a:lvl5pPr marL="9572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5pPr>
            <a:lvl6pPr marL="14144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6pPr>
            <a:lvl7pPr marL="18716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7pPr>
            <a:lvl8pPr marL="23288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8pPr>
            <a:lvl9pPr marL="2786063" indent="-163513" algn="l" defTabSz="820738" rtl="0" eaLnBrk="1" fontAlgn="base" hangingPunct="1">
              <a:lnSpc>
                <a:spcPct val="90000"/>
              </a:lnSpc>
              <a:spcBef>
                <a:spcPct val="30000"/>
              </a:spcBef>
              <a:spcAft>
                <a:spcPct val="0"/>
              </a:spcAft>
              <a:buClr>
                <a:schemeClr val="tx2"/>
              </a:buClr>
              <a:buFont typeface="Arial"/>
              <a:buChar char="–"/>
              <a:defRPr sz="1600">
                <a:solidFill>
                  <a:schemeClr val="tx1"/>
                </a:solidFill>
                <a:latin typeface="+mn-lt"/>
              </a:defRPr>
            </a:lvl9pPr>
          </a:lstStyle>
          <a:p>
            <a:pPr marL="0" indent="0" algn="ctr" defTabSz="461642">
              <a:buClr>
                <a:srgbClr val="0039A6"/>
              </a:buClr>
              <a:buNone/>
              <a:defRPr/>
            </a:pPr>
            <a:r>
              <a:rPr lang="en-US" sz="1400" kern="0">
                <a:solidFill>
                  <a:srgbClr val="0A2240"/>
                </a:solidFill>
              </a:rPr>
              <a:t>BANK</a:t>
            </a:r>
          </a:p>
        </p:txBody>
      </p:sp>
      <p:grpSp>
        <p:nvGrpSpPr>
          <p:cNvPr id="5" name="Group 4"/>
          <p:cNvGrpSpPr/>
          <p:nvPr/>
        </p:nvGrpSpPr>
        <p:grpSpPr>
          <a:xfrm>
            <a:off x="5840891" y="1147664"/>
            <a:ext cx="870966" cy="870966"/>
            <a:chOff x="11036998" y="3314856"/>
            <a:chExt cx="1161288" cy="1161288"/>
          </a:xfrm>
        </p:grpSpPr>
        <p:sp>
          <p:nvSpPr>
            <p:cNvPr id="84" name="Oval 83"/>
            <p:cNvSpPr/>
            <p:nvPr/>
          </p:nvSpPr>
          <p:spPr bwMode="blackGray">
            <a:xfrm>
              <a:off x="11036998" y="3314856"/>
              <a:ext cx="1161288" cy="1161288"/>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grpSp>
          <p:nvGrpSpPr>
            <p:cNvPr id="85" name="Group 84"/>
            <p:cNvGrpSpPr/>
            <p:nvPr/>
          </p:nvGrpSpPr>
          <p:grpSpPr>
            <a:xfrm>
              <a:off x="11200595" y="3552504"/>
              <a:ext cx="834095" cy="608304"/>
              <a:chOff x="7244207" y="4957885"/>
              <a:chExt cx="1052324" cy="762319"/>
            </a:xfrm>
          </p:grpSpPr>
          <p:pic>
            <p:nvPicPr>
              <p:cNvPr id="86" name="Picture 85"/>
              <p:cNvPicPr>
                <a:picLocks noChangeAspect="1"/>
              </p:cNvPicPr>
              <p:nvPr/>
            </p:nvPicPr>
            <p:blipFill>
              <a:blip r:embed="rId10">
                <a:extLst>
                  <a:ext uri="{28A0092B-C50C-407E-A947-70E740481C1C}">
                    <a14:useLocalDpi xmlns:a14="http://schemas.microsoft.com/office/drawing/2010/main"/>
                  </a:ext>
                </a:extLst>
              </a:blip>
              <a:stretch>
                <a:fillRect/>
              </a:stretch>
            </p:blipFill>
            <p:spPr bwMode="blackGray">
              <a:xfrm>
                <a:off x="7244207" y="5349713"/>
                <a:ext cx="1052324" cy="370491"/>
              </a:xfrm>
              <a:prstGeom prst="rect">
                <a:avLst/>
              </a:prstGeom>
            </p:spPr>
          </p:pic>
          <p:pic>
            <p:nvPicPr>
              <p:cNvPr id="87" name="Picture 86"/>
              <p:cNvPicPr>
                <a:picLocks noChangeAspect="1"/>
              </p:cNvPicPr>
              <p:nvPr/>
            </p:nvPicPr>
            <p:blipFill>
              <a:blip r:embed="rId11">
                <a:extLst>
                  <a:ext uri="{28A0092B-C50C-407E-A947-70E740481C1C}">
                    <a14:useLocalDpi xmlns:a14="http://schemas.microsoft.com/office/drawing/2010/main"/>
                  </a:ext>
                </a:extLst>
              </a:blip>
              <a:stretch>
                <a:fillRect/>
              </a:stretch>
            </p:blipFill>
            <p:spPr bwMode="blackGray">
              <a:xfrm>
                <a:off x="7475738" y="4957885"/>
                <a:ext cx="820793" cy="288976"/>
              </a:xfrm>
              <a:prstGeom prst="rect">
                <a:avLst/>
              </a:prstGeom>
            </p:spPr>
          </p:pic>
          <p:pic>
            <p:nvPicPr>
              <p:cNvPr id="88" name="Picture 87"/>
              <p:cNvPicPr>
                <a:picLocks noChangeAspect="1"/>
              </p:cNvPicPr>
              <p:nvPr/>
            </p:nvPicPr>
            <p:blipFill>
              <a:blip r:embed="rId12">
                <a:extLst>
                  <a:ext uri="{28A0092B-C50C-407E-A947-70E740481C1C}">
                    <a14:useLocalDpi xmlns:a14="http://schemas.microsoft.com/office/drawing/2010/main"/>
                  </a:ext>
                </a:extLst>
              </a:blip>
              <a:stretch>
                <a:fillRect/>
              </a:stretch>
            </p:blipFill>
            <p:spPr bwMode="blackGray">
              <a:xfrm>
                <a:off x="7380490" y="5154788"/>
                <a:ext cx="916041" cy="322510"/>
              </a:xfrm>
              <a:prstGeom prst="rect">
                <a:avLst/>
              </a:prstGeom>
            </p:spPr>
          </p:pic>
        </p:grpSp>
      </p:grpSp>
      <p:cxnSp>
        <p:nvCxnSpPr>
          <p:cNvPr id="89" name="Straight Arrow Connector 88"/>
          <p:cNvCxnSpPr/>
          <p:nvPr/>
        </p:nvCxnSpPr>
        <p:spPr>
          <a:xfrm>
            <a:off x="6903722" y="2669527"/>
            <a:ext cx="1028700" cy="0"/>
          </a:xfrm>
          <a:prstGeom prst="straightConnector1">
            <a:avLst/>
          </a:prstGeom>
          <a:noFill/>
          <a:ln w="19050">
            <a:solidFill>
              <a:srgbClr val="253746"/>
            </a:solidFill>
            <a:headEnd type="none" w="med" len="med"/>
            <a:tailEnd type="triangle" w="lg" len="lg"/>
          </a:ln>
          <a:effectLst/>
        </p:spPr>
        <p:style>
          <a:lnRef idx="1">
            <a:schemeClr val="accent2"/>
          </a:lnRef>
          <a:fillRef idx="3">
            <a:schemeClr val="accent2"/>
          </a:fillRef>
          <a:effectRef idx="2">
            <a:schemeClr val="accent2"/>
          </a:effectRef>
          <a:fontRef idx="minor">
            <a:schemeClr val="lt1"/>
          </a:fontRef>
        </p:style>
      </p:cxnSp>
      <p:cxnSp>
        <p:nvCxnSpPr>
          <p:cNvPr id="90" name="Straight Arrow Connector 89"/>
          <p:cNvCxnSpPr/>
          <p:nvPr/>
        </p:nvCxnSpPr>
        <p:spPr>
          <a:xfrm flipH="1">
            <a:off x="6903722" y="2933441"/>
            <a:ext cx="1028700" cy="0"/>
          </a:xfrm>
          <a:prstGeom prst="straightConnector1">
            <a:avLst/>
          </a:prstGeom>
          <a:noFill/>
          <a:ln w="19050">
            <a:solidFill>
              <a:srgbClr val="253746"/>
            </a:solidFill>
            <a:headEnd type="none" w="med" len="med"/>
            <a:tailEnd type="triangle" w="lg" len="lg"/>
          </a:ln>
          <a:effectLst/>
        </p:spPr>
        <p:style>
          <a:lnRef idx="1">
            <a:schemeClr val="accent2"/>
          </a:lnRef>
          <a:fillRef idx="3">
            <a:schemeClr val="accent2"/>
          </a:fillRef>
          <a:effectRef idx="2">
            <a:schemeClr val="accent2"/>
          </a:effectRef>
          <a:fontRef idx="minor">
            <a:schemeClr val="lt1"/>
          </a:fontRef>
        </p:style>
      </p:cxnSp>
      <p:sp>
        <p:nvSpPr>
          <p:cNvPr id="91" name="Subtitle 4"/>
          <p:cNvSpPr txBox="1"/>
          <p:nvPr/>
        </p:nvSpPr>
        <p:spPr bwMode="auto">
          <a:xfrm>
            <a:off x="7027091" y="2242759"/>
            <a:ext cx="781962" cy="664797"/>
          </a:xfrm>
          <a:prstGeom prst="rect">
            <a:avLst/>
          </a:prstGeom>
          <a:noFill/>
          <a:ln w="9525">
            <a:noFill/>
            <a:miter lim="800000"/>
          </a:ln>
          <a:effectLst/>
        </p:spPr>
        <p:txBody>
          <a:bodyPr vert="horz" wrap="square" lIns="0" tIns="0" rIns="0" bIns="0" numCol="1" anchor="t" anchorCtr="0" compatLnSpc="1">
            <a:prstTxWarp prst="textNoShape">
              <a:avLst/>
            </a:prstTxWarp>
            <a:spAutoFit/>
          </a:bodyPr>
          <a:lstStyle>
            <a:defPPr>
              <a:defRPr lang="en-US"/>
            </a:defPPr>
            <a:lvl1pPr marL="0" indent="0" algn="ctr" defTabSz="615554" eaLnBrk="1" hangingPunct="1">
              <a:lnSpc>
                <a:spcPct val="90000"/>
              </a:lnSpc>
              <a:spcBef>
                <a:spcPct val="30000"/>
              </a:spcBef>
              <a:buClr>
                <a:srgbClr val="0039A6"/>
              </a:buClr>
              <a:buFont typeface="Wingdings" panose="05000000000000000000" pitchFamily="2" charset="2"/>
              <a:buNone/>
              <a:defRPr sz="1600" b="0" kern="0">
                <a:solidFill>
                  <a:schemeClr val="tx2"/>
                </a:solidFill>
                <a:latin typeface="Arial"/>
              </a:defRPr>
            </a:lvl1pPr>
            <a:lvl2pPr marL="376238" indent="-204788" defTabSz="820738" eaLnBrk="1" hangingPunct="1">
              <a:lnSpc>
                <a:spcPct val="90000"/>
              </a:lnSpc>
              <a:spcBef>
                <a:spcPct val="30000"/>
              </a:spcBef>
              <a:buClr>
                <a:schemeClr val="tx2"/>
              </a:buClr>
              <a:buFont typeface="Wingdings" panose="05000000000000000000" pitchFamily="2" charset="2"/>
              <a:buChar char="§"/>
              <a:defRPr sz="2000">
                <a:latin typeface="+mn-lt"/>
              </a:defRPr>
            </a:lvl2pPr>
            <a:lvl3pPr marL="627063" indent="-185738" defTabSz="820738" eaLnBrk="1" hangingPunct="1">
              <a:lnSpc>
                <a:spcPct val="90000"/>
              </a:lnSpc>
              <a:spcBef>
                <a:spcPct val="30000"/>
              </a:spcBef>
              <a:buClr>
                <a:schemeClr val="tx2"/>
              </a:buClr>
              <a:buFont typeface="Arial"/>
              <a:buChar char="–"/>
              <a:defRPr>
                <a:latin typeface="+mn-lt"/>
              </a:defRPr>
            </a:lvl3pPr>
            <a:lvl4pPr marL="792163" indent="-163513" defTabSz="820738" eaLnBrk="1" hangingPunct="1">
              <a:lnSpc>
                <a:spcPct val="90000"/>
              </a:lnSpc>
              <a:spcBef>
                <a:spcPct val="30000"/>
              </a:spcBef>
              <a:buClr>
                <a:schemeClr val="tx2"/>
              </a:buClr>
              <a:buFont typeface="Arial"/>
              <a:buChar char="–"/>
              <a:defRPr>
                <a:latin typeface="+mn-lt"/>
              </a:defRPr>
            </a:lvl4pPr>
            <a:lvl5pPr marL="957263" indent="-163513" defTabSz="820738" eaLnBrk="1" hangingPunct="1">
              <a:lnSpc>
                <a:spcPct val="90000"/>
              </a:lnSpc>
              <a:spcBef>
                <a:spcPct val="30000"/>
              </a:spcBef>
              <a:buClr>
                <a:schemeClr val="tx2"/>
              </a:buClr>
              <a:buFont typeface="Arial"/>
              <a:buChar char="–"/>
              <a:defRPr sz="1600">
                <a:latin typeface="+mn-lt"/>
              </a:defRPr>
            </a:lvl5pPr>
            <a:lvl6pPr marL="1414463" indent="-163513" defTabSz="820738" fontAlgn="base">
              <a:lnSpc>
                <a:spcPct val="90000"/>
              </a:lnSpc>
              <a:spcBef>
                <a:spcPct val="30000"/>
              </a:spcBef>
              <a:spcAft>
                <a:spcPct val="0"/>
              </a:spcAft>
              <a:buClr>
                <a:schemeClr val="tx2"/>
              </a:buClr>
              <a:buFont typeface="Arial"/>
              <a:buChar char="–"/>
              <a:defRPr sz="1600">
                <a:latin typeface="+mn-lt"/>
              </a:defRPr>
            </a:lvl6pPr>
            <a:lvl7pPr marL="1871663" indent="-163513" defTabSz="820738" fontAlgn="base">
              <a:lnSpc>
                <a:spcPct val="90000"/>
              </a:lnSpc>
              <a:spcBef>
                <a:spcPct val="30000"/>
              </a:spcBef>
              <a:spcAft>
                <a:spcPct val="0"/>
              </a:spcAft>
              <a:buClr>
                <a:schemeClr val="tx2"/>
              </a:buClr>
              <a:buFont typeface="Arial"/>
              <a:buChar char="–"/>
              <a:defRPr sz="1600">
                <a:latin typeface="+mn-lt"/>
              </a:defRPr>
            </a:lvl7pPr>
            <a:lvl8pPr marL="2328863" indent="-163513" defTabSz="820738" fontAlgn="base">
              <a:lnSpc>
                <a:spcPct val="90000"/>
              </a:lnSpc>
              <a:spcBef>
                <a:spcPct val="30000"/>
              </a:spcBef>
              <a:spcAft>
                <a:spcPct val="0"/>
              </a:spcAft>
              <a:buClr>
                <a:schemeClr val="tx2"/>
              </a:buClr>
              <a:buFont typeface="Arial"/>
              <a:buChar char="–"/>
              <a:defRPr sz="1600">
                <a:latin typeface="+mn-lt"/>
              </a:defRPr>
            </a:lvl8pPr>
            <a:lvl9pPr marL="2786063" indent="-163513" defTabSz="820738" fontAlgn="base">
              <a:lnSpc>
                <a:spcPct val="90000"/>
              </a:lnSpc>
              <a:spcBef>
                <a:spcPct val="30000"/>
              </a:spcBef>
              <a:spcAft>
                <a:spcPct val="0"/>
              </a:spcAft>
              <a:buClr>
                <a:schemeClr val="tx2"/>
              </a:buClr>
              <a:buFont typeface="Arial"/>
              <a:buChar char="–"/>
              <a:defRPr sz="1600">
                <a:latin typeface="+mn-lt"/>
              </a:defRPr>
            </a:lvl9pPr>
          </a:lstStyle>
          <a:p>
            <a:r>
              <a:rPr lang="en-US">
                <a:solidFill>
                  <a:srgbClr val="0A2240"/>
                </a:solidFill>
                <a:cs typeface="+mn-cs"/>
              </a:rPr>
              <a:t>FINANCE LEASE</a:t>
            </a:r>
          </a:p>
        </p:txBody>
      </p:sp>
      <p:sp>
        <p:nvSpPr>
          <p:cNvPr id="92" name="Subtitle 4"/>
          <p:cNvSpPr txBox="1"/>
          <p:nvPr/>
        </p:nvSpPr>
        <p:spPr bwMode="auto">
          <a:xfrm>
            <a:off x="6973849" y="3031156"/>
            <a:ext cx="888446" cy="443198"/>
          </a:xfrm>
          <a:prstGeom prst="rect">
            <a:avLst/>
          </a:prstGeom>
          <a:noFill/>
          <a:ln w="9525">
            <a:noFill/>
            <a:miter lim="800000"/>
          </a:ln>
          <a:effectLst/>
        </p:spPr>
        <p:txBody>
          <a:bodyPr vert="horz" wrap="square" lIns="0" tIns="0" rIns="0" bIns="0" numCol="1" anchor="t" anchorCtr="0" compatLnSpc="1">
            <a:prstTxWarp prst="textNoShape">
              <a:avLst/>
            </a:prstTxWarp>
            <a:spAutoFit/>
          </a:bodyPr>
          <a:lstStyle>
            <a:defPPr>
              <a:defRPr lang="en-US"/>
            </a:defPPr>
            <a:lvl1pPr marL="0" indent="0" algn="ctr" defTabSz="615554" eaLnBrk="1" hangingPunct="1">
              <a:lnSpc>
                <a:spcPct val="90000"/>
              </a:lnSpc>
              <a:spcBef>
                <a:spcPct val="30000"/>
              </a:spcBef>
              <a:buClr>
                <a:srgbClr val="0039A6"/>
              </a:buClr>
              <a:buFont typeface="Wingdings" panose="05000000000000000000" pitchFamily="2" charset="2"/>
              <a:buNone/>
              <a:defRPr sz="1600" b="0" kern="0">
                <a:solidFill>
                  <a:schemeClr val="tx2"/>
                </a:solidFill>
                <a:latin typeface="Arial"/>
              </a:defRPr>
            </a:lvl1pPr>
            <a:lvl2pPr marL="376238" indent="-204788" defTabSz="820738" eaLnBrk="1" hangingPunct="1">
              <a:lnSpc>
                <a:spcPct val="90000"/>
              </a:lnSpc>
              <a:spcBef>
                <a:spcPct val="30000"/>
              </a:spcBef>
              <a:buClr>
                <a:schemeClr val="tx2"/>
              </a:buClr>
              <a:buFont typeface="Wingdings" panose="05000000000000000000" pitchFamily="2" charset="2"/>
              <a:buChar char="§"/>
              <a:defRPr sz="2000">
                <a:latin typeface="+mn-lt"/>
              </a:defRPr>
            </a:lvl2pPr>
            <a:lvl3pPr marL="627063" indent="-185738" defTabSz="820738" eaLnBrk="1" hangingPunct="1">
              <a:lnSpc>
                <a:spcPct val="90000"/>
              </a:lnSpc>
              <a:spcBef>
                <a:spcPct val="30000"/>
              </a:spcBef>
              <a:buClr>
                <a:schemeClr val="tx2"/>
              </a:buClr>
              <a:buFont typeface="Arial"/>
              <a:buChar char="–"/>
              <a:defRPr>
                <a:latin typeface="+mn-lt"/>
              </a:defRPr>
            </a:lvl3pPr>
            <a:lvl4pPr marL="792163" indent="-163513" defTabSz="820738" eaLnBrk="1" hangingPunct="1">
              <a:lnSpc>
                <a:spcPct val="90000"/>
              </a:lnSpc>
              <a:spcBef>
                <a:spcPct val="30000"/>
              </a:spcBef>
              <a:buClr>
                <a:schemeClr val="tx2"/>
              </a:buClr>
              <a:buFont typeface="Arial"/>
              <a:buChar char="–"/>
              <a:defRPr>
                <a:latin typeface="+mn-lt"/>
              </a:defRPr>
            </a:lvl4pPr>
            <a:lvl5pPr marL="957263" indent="-163513" defTabSz="820738" eaLnBrk="1" hangingPunct="1">
              <a:lnSpc>
                <a:spcPct val="90000"/>
              </a:lnSpc>
              <a:spcBef>
                <a:spcPct val="30000"/>
              </a:spcBef>
              <a:buClr>
                <a:schemeClr val="tx2"/>
              </a:buClr>
              <a:buFont typeface="Arial"/>
              <a:buChar char="–"/>
              <a:defRPr sz="1600">
                <a:latin typeface="+mn-lt"/>
              </a:defRPr>
            </a:lvl5pPr>
            <a:lvl6pPr marL="1414463" indent="-163513" defTabSz="820738" fontAlgn="base">
              <a:lnSpc>
                <a:spcPct val="90000"/>
              </a:lnSpc>
              <a:spcBef>
                <a:spcPct val="30000"/>
              </a:spcBef>
              <a:spcAft>
                <a:spcPct val="0"/>
              </a:spcAft>
              <a:buClr>
                <a:schemeClr val="tx2"/>
              </a:buClr>
              <a:buFont typeface="Arial"/>
              <a:buChar char="–"/>
              <a:defRPr sz="1600">
                <a:latin typeface="+mn-lt"/>
              </a:defRPr>
            </a:lvl6pPr>
            <a:lvl7pPr marL="1871663" indent="-163513" defTabSz="820738" fontAlgn="base">
              <a:lnSpc>
                <a:spcPct val="90000"/>
              </a:lnSpc>
              <a:spcBef>
                <a:spcPct val="30000"/>
              </a:spcBef>
              <a:spcAft>
                <a:spcPct val="0"/>
              </a:spcAft>
              <a:buClr>
                <a:schemeClr val="tx2"/>
              </a:buClr>
              <a:buFont typeface="Arial"/>
              <a:buChar char="–"/>
              <a:defRPr sz="1600">
                <a:latin typeface="+mn-lt"/>
              </a:defRPr>
            </a:lvl7pPr>
            <a:lvl8pPr marL="2328863" indent="-163513" defTabSz="820738" fontAlgn="base">
              <a:lnSpc>
                <a:spcPct val="90000"/>
              </a:lnSpc>
              <a:spcBef>
                <a:spcPct val="30000"/>
              </a:spcBef>
              <a:spcAft>
                <a:spcPct val="0"/>
              </a:spcAft>
              <a:buClr>
                <a:schemeClr val="tx2"/>
              </a:buClr>
              <a:buFont typeface="Arial"/>
              <a:buChar char="–"/>
              <a:defRPr sz="1600">
                <a:latin typeface="+mn-lt"/>
              </a:defRPr>
            </a:lvl8pPr>
            <a:lvl9pPr marL="2786063" indent="-163513" defTabSz="820738" fontAlgn="base">
              <a:lnSpc>
                <a:spcPct val="90000"/>
              </a:lnSpc>
              <a:spcBef>
                <a:spcPct val="30000"/>
              </a:spcBef>
              <a:spcAft>
                <a:spcPct val="0"/>
              </a:spcAft>
              <a:buClr>
                <a:schemeClr val="tx2"/>
              </a:buClr>
              <a:buFont typeface="Arial"/>
              <a:buChar char="–"/>
              <a:defRPr sz="1600">
                <a:latin typeface="+mn-lt"/>
              </a:defRPr>
            </a:lvl9pPr>
          </a:lstStyle>
          <a:p>
            <a:r>
              <a:rPr lang="en-US">
                <a:solidFill>
                  <a:srgbClr val="0A2240"/>
                </a:solidFill>
                <a:cs typeface="+mn-cs"/>
              </a:rPr>
              <a:t>AIRLINE EQUITY</a:t>
            </a:r>
          </a:p>
        </p:txBody>
      </p:sp>
      <p:cxnSp>
        <p:nvCxnSpPr>
          <p:cNvPr id="3" name="Straight Arrow Connector 2"/>
          <p:cNvCxnSpPr/>
          <p:nvPr/>
        </p:nvCxnSpPr>
        <p:spPr>
          <a:xfrm flipH="1">
            <a:off x="6277329" y="1995823"/>
            <a:ext cx="0" cy="282239"/>
          </a:xfrm>
          <a:prstGeom prst="straightConnector1">
            <a:avLst/>
          </a:prstGeom>
          <a:noFill/>
          <a:ln w="19050">
            <a:solidFill>
              <a:schemeClr val="accent4"/>
            </a:solidFill>
            <a:headEnd type="none" w="med" len="med"/>
            <a:tailEnd type="triangle" w="lg" len="lg"/>
          </a:ln>
          <a:effectLst/>
        </p:spPr>
        <p:style>
          <a:lnRef idx="1">
            <a:schemeClr val="accent2"/>
          </a:lnRef>
          <a:fillRef idx="3">
            <a:schemeClr val="accent2"/>
          </a:fillRef>
          <a:effectRef idx="2">
            <a:schemeClr val="accent2"/>
          </a:effectRef>
          <a:fontRef idx="minor">
            <a:schemeClr val="lt1"/>
          </a:fontRef>
        </p:style>
      </p:cxnSp>
      <p:sp>
        <p:nvSpPr>
          <p:cNvPr id="42"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17</a:t>
            </a:fld>
            <a:endParaRPr lang="en-US" sz="1200">
              <a:solidFill>
                <a:schemeClr val="tx1"/>
              </a:solidFill>
            </a:endParaRPr>
          </a:p>
        </p:txBody>
      </p:sp>
    </p:spTree>
    <p:extLst>
      <p:ext uri="{BB962C8B-B14F-4D97-AF65-F5344CB8AC3E}">
        <p14:creationId xmlns:p14="http://schemas.microsoft.com/office/powerpoint/2010/main" val="162137407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16970" y="870819"/>
            <a:ext cx="7825631" cy="6150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3" tIns="51433" rIns="51433" bIns="51433" rtlCol="0" anchor="ctr"/>
          <a:lstStyle/>
          <a:p>
            <a:pPr algn="l"/>
            <a:endParaRPr lang="en-US" sz="1400" b="0" err="1">
              <a:solidFill>
                <a:srgbClr val="FFFFFF"/>
              </a:solidFill>
            </a:endParaRPr>
          </a:p>
        </p:txBody>
      </p:sp>
      <p:sp>
        <p:nvSpPr>
          <p:cNvPr id="2" name="Text Placeholder 1"/>
          <p:cNvSpPr>
            <a:spLocks noGrp="1"/>
          </p:cNvSpPr>
          <p:nvPr>
            <p:ph type="body" sz="quarter" idx="12"/>
          </p:nvPr>
        </p:nvSpPr>
        <p:spPr>
          <a:xfrm>
            <a:off x="422153" y="571501"/>
            <a:ext cx="8493247" cy="210073"/>
          </a:xfrm>
          <a:noFill/>
          <a:ln w="9525">
            <a:noFill/>
            <a:miter lim="800000"/>
          </a:ln>
          <a:effectLst/>
        </p:spPr>
        <p:txBody>
          <a:bodyPr vert="horz" wrap="square" lIns="51433" tIns="25718" rIns="51433" bIns="25718" numCol="1" anchor="t" anchorCtr="0" compatLnSpc="1">
            <a:prstTxWarp prst="textNoShape">
              <a:avLst/>
            </a:prstTxWarp>
            <a:noAutofit/>
          </a:bodyPr>
          <a:lstStyle/>
          <a:p>
            <a:r>
              <a:rPr lang="en-US"/>
              <a:t>Rapidly maturing market</a:t>
            </a:r>
          </a:p>
        </p:txBody>
      </p:sp>
      <p:sp>
        <p:nvSpPr>
          <p:cNvPr id="5" name="Title 4"/>
          <p:cNvSpPr>
            <a:spLocks noGrp="1"/>
          </p:cNvSpPr>
          <p:nvPr>
            <p:ph type="title"/>
          </p:nvPr>
        </p:nvSpPr>
        <p:spPr/>
        <p:txBody>
          <a:bodyPr/>
          <a:lstStyle/>
          <a:p>
            <a:r>
              <a:rPr lang="en-US"/>
              <a:t>AFIC transactions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099" y="1062413"/>
            <a:ext cx="1550066" cy="18161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97084" y="986947"/>
            <a:ext cx="710433" cy="176081"/>
          </a:xfrm>
          <a:prstGeom prst="rect">
            <a:avLst/>
          </a:prstGeom>
        </p:spPr>
      </p:pic>
      <p:sp>
        <p:nvSpPr>
          <p:cNvPr id="14" name="Rectangle 13"/>
          <p:cNvSpPr/>
          <p:nvPr/>
        </p:nvSpPr>
        <p:spPr>
          <a:xfrm>
            <a:off x="2237659" y="923439"/>
            <a:ext cx="1842092" cy="253916"/>
          </a:xfrm>
          <a:prstGeom prst="rect">
            <a:avLst/>
          </a:prstGeom>
        </p:spPr>
        <p:txBody>
          <a:bodyPr wrap="none" lIns="68577" tIns="34289" rIns="68577" bIns="34289">
            <a:spAutoFit/>
          </a:bodyPr>
          <a:lstStyle/>
          <a:p>
            <a:pPr algn="l"/>
            <a:r>
              <a:rPr lang="en-US" sz="1200" b="0">
                <a:solidFill>
                  <a:srgbClr val="253746"/>
                </a:solidFill>
                <a:latin typeface="Arial"/>
                <a:cs typeface="+mn-cs"/>
              </a:rPr>
              <a:t>(1) 747-8i and (2) 787-9s</a:t>
            </a:r>
          </a:p>
        </p:txBody>
      </p:sp>
      <p:sp>
        <p:nvSpPr>
          <p:cNvPr id="30" name="Rectangle 29"/>
          <p:cNvSpPr/>
          <p:nvPr/>
        </p:nvSpPr>
        <p:spPr>
          <a:xfrm>
            <a:off x="416972" y="1549718"/>
            <a:ext cx="7828447" cy="45948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3" tIns="51433" rIns="51433" bIns="51433" rtlCol="0" anchor="ctr"/>
          <a:lstStyle/>
          <a:p>
            <a:pPr algn="l"/>
            <a:endParaRPr lang="en-US" sz="1400" b="0" err="1">
              <a:solidFill>
                <a:srgbClr val="FFFFFF"/>
              </a:solidFill>
            </a:endParaRPr>
          </a:p>
        </p:txBody>
      </p:sp>
      <p:sp>
        <p:nvSpPr>
          <p:cNvPr id="33" name="Rectangle 32"/>
          <p:cNvSpPr/>
          <p:nvPr/>
        </p:nvSpPr>
        <p:spPr>
          <a:xfrm>
            <a:off x="2237661" y="1659679"/>
            <a:ext cx="1165223" cy="253916"/>
          </a:xfrm>
          <a:prstGeom prst="rect">
            <a:avLst/>
          </a:prstGeom>
        </p:spPr>
        <p:txBody>
          <a:bodyPr wrap="none" lIns="68577" tIns="34289" rIns="68577" bIns="34289">
            <a:spAutoFit/>
          </a:bodyPr>
          <a:lstStyle/>
          <a:p>
            <a:pPr algn="l"/>
            <a:r>
              <a:rPr lang="en-US" sz="1200" b="0">
                <a:solidFill>
                  <a:srgbClr val="253746"/>
                </a:solidFill>
                <a:latin typeface="Arial"/>
                <a:cs typeface="+mn-cs"/>
              </a:rPr>
              <a:t>(3) 737 MAX8s</a:t>
            </a:r>
          </a:p>
        </p:txBody>
      </p:sp>
      <p:pic>
        <p:nvPicPr>
          <p:cNvPr id="34" name="Picture 33"/>
          <p:cNvPicPr>
            <a:picLocks noChangeAspect="1"/>
          </p:cNvPicPr>
          <p:nvPr/>
        </p:nvPicPr>
        <p:blipFill>
          <a:blip r:embed="rId5">
            <a:extLst>
              <a:ext uri="{28A0092B-C50C-407E-A947-70E740481C1C}">
                <a14:useLocalDpi xmlns:a14="http://schemas.microsoft.com/office/drawing/2010/main"/>
              </a:ext>
            </a:extLst>
          </a:blip>
          <a:srcRect t="33392" b="32271"/>
          <a:stretch>
            <a:fillRect/>
          </a:stretch>
        </p:blipFill>
        <p:spPr>
          <a:xfrm>
            <a:off x="461180" y="1664233"/>
            <a:ext cx="1267111" cy="244811"/>
          </a:xfrm>
          <a:prstGeom prst="rect">
            <a:avLst/>
          </a:prstGeom>
        </p:spPr>
      </p:pic>
      <p:sp>
        <p:nvSpPr>
          <p:cNvPr id="35" name="Rectangle 34"/>
          <p:cNvSpPr/>
          <p:nvPr/>
        </p:nvSpPr>
        <p:spPr>
          <a:xfrm>
            <a:off x="416969" y="2075928"/>
            <a:ext cx="7824978" cy="69614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3" tIns="51433" rIns="51433" bIns="51433" rtlCol="0" anchor="ctr"/>
          <a:lstStyle/>
          <a:p>
            <a:pPr algn="l"/>
            <a:endParaRPr lang="en-US" sz="1400" b="0" err="1">
              <a:solidFill>
                <a:srgbClr val="FFFFFF"/>
              </a:solidFill>
            </a:endParaRPr>
          </a:p>
        </p:txBody>
      </p:sp>
      <p:pic>
        <p:nvPicPr>
          <p:cNvPr id="37" name="Picture 3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2779" y="2241790"/>
            <a:ext cx="1561613" cy="383897"/>
          </a:xfrm>
          <a:prstGeom prst="rect">
            <a:avLst/>
          </a:prstGeom>
        </p:spPr>
      </p:pic>
      <p:sp>
        <p:nvSpPr>
          <p:cNvPr id="38" name="Rectangle 37"/>
          <p:cNvSpPr/>
          <p:nvPr/>
        </p:nvSpPr>
        <p:spPr>
          <a:xfrm>
            <a:off x="2234845" y="2137288"/>
            <a:ext cx="1208504" cy="253916"/>
          </a:xfrm>
          <a:prstGeom prst="rect">
            <a:avLst/>
          </a:prstGeom>
        </p:spPr>
        <p:txBody>
          <a:bodyPr wrap="none" lIns="68577" tIns="34289" rIns="68577" bIns="34289">
            <a:spAutoFit/>
          </a:bodyPr>
          <a:lstStyle/>
          <a:p>
            <a:pPr algn="l"/>
            <a:r>
              <a:rPr lang="en-US" sz="1200" b="0">
                <a:solidFill>
                  <a:srgbClr val="253746"/>
                </a:solidFill>
                <a:latin typeface="Arial"/>
                <a:cs typeface="+mn-cs"/>
              </a:rPr>
              <a:t>(7) 737 MAX 8s</a:t>
            </a:r>
          </a:p>
        </p:txBody>
      </p:sp>
      <p:sp>
        <p:nvSpPr>
          <p:cNvPr id="39" name="Rectangle 38"/>
          <p:cNvSpPr/>
          <p:nvPr/>
        </p:nvSpPr>
        <p:spPr>
          <a:xfrm>
            <a:off x="416972" y="2828565"/>
            <a:ext cx="7828447" cy="45766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3" tIns="51433" rIns="51433" bIns="51433" rtlCol="0" anchor="ctr"/>
          <a:lstStyle/>
          <a:p>
            <a:pPr algn="l"/>
            <a:endParaRPr lang="en-US" sz="1400" b="0" err="1">
              <a:solidFill>
                <a:srgbClr val="FFFFFF"/>
              </a:solidFill>
            </a:endParaRPr>
          </a:p>
        </p:txBody>
      </p:sp>
      <p:pic>
        <p:nvPicPr>
          <p:cNvPr id="40" name="Picture 3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1475" y="2965492"/>
            <a:ext cx="883586" cy="294500"/>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96569" y="2935532"/>
            <a:ext cx="897405" cy="294648"/>
          </a:xfrm>
          <a:prstGeom prst="rect">
            <a:avLst/>
          </a:prstGeom>
        </p:spPr>
      </p:pic>
      <p:sp>
        <p:nvSpPr>
          <p:cNvPr id="42" name="Rectangle 41"/>
          <p:cNvSpPr/>
          <p:nvPr/>
        </p:nvSpPr>
        <p:spPr>
          <a:xfrm>
            <a:off x="2239634" y="2949133"/>
            <a:ext cx="1164421" cy="253916"/>
          </a:xfrm>
          <a:prstGeom prst="rect">
            <a:avLst/>
          </a:prstGeom>
        </p:spPr>
        <p:txBody>
          <a:bodyPr wrap="none" lIns="68577" tIns="34289" rIns="68577" bIns="34289">
            <a:spAutoFit/>
          </a:bodyPr>
          <a:lstStyle/>
          <a:p>
            <a:pPr algn="l"/>
            <a:r>
              <a:rPr lang="en-US" sz="1200" b="0">
                <a:solidFill>
                  <a:srgbClr val="253746"/>
                </a:solidFill>
                <a:latin typeface="Arial"/>
                <a:cs typeface="+mn-cs"/>
              </a:rPr>
              <a:t>(2) 747-8F   for</a:t>
            </a:r>
          </a:p>
        </p:txBody>
      </p:sp>
      <p:pic>
        <p:nvPicPr>
          <p:cNvPr id="45" name="Picture 4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726644" y="2954908"/>
            <a:ext cx="1265311" cy="245051"/>
          </a:xfrm>
          <a:prstGeom prst="rect">
            <a:avLst/>
          </a:prstGeom>
        </p:spPr>
      </p:pic>
      <p:sp>
        <p:nvSpPr>
          <p:cNvPr id="46" name="Rectangle 45"/>
          <p:cNvSpPr/>
          <p:nvPr/>
        </p:nvSpPr>
        <p:spPr>
          <a:xfrm>
            <a:off x="416972" y="3343109"/>
            <a:ext cx="7828447" cy="45766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3" tIns="51433" rIns="51433" bIns="51433" rtlCol="0" anchor="ctr"/>
          <a:lstStyle/>
          <a:p>
            <a:pPr algn="l"/>
            <a:endParaRPr lang="en-US" sz="1400" b="0" err="1">
              <a:solidFill>
                <a:srgbClr val="FFFFFF"/>
              </a:solidFill>
            </a:endParaRPr>
          </a:p>
        </p:txBody>
      </p:sp>
      <p:pic>
        <p:nvPicPr>
          <p:cNvPr id="47" name="Picture 4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699902" y="3490773"/>
            <a:ext cx="982624" cy="207709"/>
          </a:xfrm>
          <a:prstGeom prst="rect">
            <a:avLst/>
          </a:prstGeom>
        </p:spPr>
      </p:pic>
      <p:sp>
        <p:nvSpPr>
          <p:cNvPr id="48" name="Rectangle 47"/>
          <p:cNvSpPr/>
          <p:nvPr/>
        </p:nvSpPr>
        <p:spPr>
          <a:xfrm>
            <a:off x="2237660" y="3467668"/>
            <a:ext cx="797334" cy="253916"/>
          </a:xfrm>
          <a:prstGeom prst="rect">
            <a:avLst/>
          </a:prstGeom>
        </p:spPr>
        <p:txBody>
          <a:bodyPr wrap="none" lIns="68577" tIns="34289" rIns="68577" bIns="34289">
            <a:spAutoFit/>
          </a:bodyPr>
          <a:lstStyle/>
          <a:p>
            <a:pPr algn="l"/>
            <a:r>
              <a:rPr lang="en-US" sz="1200" b="0">
                <a:solidFill>
                  <a:srgbClr val="253746"/>
                </a:solidFill>
                <a:latin typeface="Arial"/>
                <a:cs typeface="+mn-cs"/>
              </a:rPr>
              <a:t>(2) 777Fs</a:t>
            </a:r>
          </a:p>
        </p:txBody>
      </p:sp>
      <p:pic>
        <p:nvPicPr>
          <p:cNvPr id="49" name="Picture 4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77250" y="3459021"/>
            <a:ext cx="1436683" cy="271211"/>
          </a:xfrm>
          <a:prstGeom prst="rect">
            <a:avLst/>
          </a:prstGeom>
        </p:spPr>
      </p:pic>
      <p:cxnSp>
        <p:nvCxnSpPr>
          <p:cNvPr id="52" name="Straight Connector 51"/>
          <p:cNvCxnSpPr/>
          <p:nvPr/>
        </p:nvCxnSpPr>
        <p:spPr>
          <a:xfrm>
            <a:off x="4474811" y="911662"/>
            <a:ext cx="1931" cy="55503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p:cNvCxnSpPr/>
          <p:nvPr/>
        </p:nvCxnSpPr>
        <p:spPr>
          <a:xfrm flipH="1">
            <a:off x="4475773" y="2894872"/>
            <a:ext cx="0" cy="354552"/>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6" name="Straight Connector 55"/>
          <p:cNvCxnSpPr/>
          <p:nvPr/>
        </p:nvCxnSpPr>
        <p:spPr>
          <a:xfrm flipH="1">
            <a:off x="4475773" y="3417348"/>
            <a:ext cx="0" cy="354552"/>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44" name="Picture 4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483240" y="964149"/>
            <a:ext cx="539862" cy="218243"/>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805200" y="915193"/>
            <a:ext cx="1296965" cy="256502"/>
          </a:xfrm>
          <a:prstGeom prst="rect">
            <a:avLst/>
          </a:prstGeom>
        </p:spPr>
      </p:pic>
      <p:pic>
        <p:nvPicPr>
          <p:cNvPr id="58" name="Picture 57"/>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706261" y="1647949"/>
            <a:ext cx="1402512" cy="277376"/>
          </a:xfrm>
          <a:prstGeom prst="rect">
            <a:avLst/>
          </a:prstGeom>
        </p:spPr>
      </p:pic>
      <p:pic>
        <p:nvPicPr>
          <p:cNvPr id="59" name="Picture 58"/>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701874" y="2982230"/>
            <a:ext cx="768248" cy="190411"/>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903512" y="3499422"/>
            <a:ext cx="768248" cy="190411"/>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807708" y="2894872"/>
            <a:ext cx="657215" cy="365120"/>
          </a:xfrm>
          <a:prstGeom prst="rect">
            <a:avLst/>
          </a:prstGeom>
        </p:spPr>
      </p:pic>
      <p:pic>
        <p:nvPicPr>
          <p:cNvPr id="61" name="Picture 6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06264" y="2139590"/>
            <a:ext cx="1265311" cy="245051"/>
          </a:xfrm>
          <a:prstGeom prst="rect">
            <a:avLst/>
          </a:prstGeom>
        </p:spPr>
      </p:pic>
      <p:sp>
        <p:nvSpPr>
          <p:cNvPr id="62" name="Rectangle 61"/>
          <p:cNvSpPr/>
          <p:nvPr/>
        </p:nvSpPr>
        <p:spPr>
          <a:xfrm>
            <a:off x="416972" y="3869436"/>
            <a:ext cx="7828447" cy="45766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3" tIns="51433" rIns="51433" bIns="51433" rtlCol="0" anchor="ctr"/>
          <a:lstStyle/>
          <a:p>
            <a:pPr algn="l"/>
            <a:endParaRPr lang="en-US" sz="1400" b="0" err="1">
              <a:solidFill>
                <a:srgbClr val="FFFFFF"/>
              </a:solidFill>
            </a:endParaRPr>
          </a:p>
        </p:txBody>
      </p:sp>
      <p:sp>
        <p:nvSpPr>
          <p:cNvPr id="64" name="Rectangle 63"/>
          <p:cNvSpPr/>
          <p:nvPr/>
        </p:nvSpPr>
        <p:spPr>
          <a:xfrm>
            <a:off x="2237661" y="3965026"/>
            <a:ext cx="934391" cy="253916"/>
          </a:xfrm>
          <a:prstGeom prst="rect">
            <a:avLst/>
          </a:prstGeom>
        </p:spPr>
        <p:txBody>
          <a:bodyPr wrap="none" lIns="68577" tIns="34289" rIns="68577" bIns="34289">
            <a:spAutoFit/>
          </a:bodyPr>
          <a:lstStyle/>
          <a:p>
            <a:pPr algn="l"/>
            <a:r>
              <a:rPr lang="en-US" sz="1200" b="0">
                <a:solidFill>
                  <a:srgbClr val="253746"/>
                </a:solidFill>
                <a:latin typeface="Arial"/>
                <a:cs typeface="+mn-cs"/>
              </a:rPr>
              <a:t>(3) 737-800</a:t>
            </a:r>
          </a:p>
        </p:txBody>
      </p:sp>
      <p:cxnSp>
        <p:nvCxnSpPr>
          <p:cNvPr id="66" name="Straight Connector 65"/>
          <p:cNvCxnSpPr/>
          <p:nvPr/>
        </p:nvCxnSpPr>
        <p:spPr>
          <a:xfrm flipH="1">
            <a:off x="4475773" y="3914707"/>
            <a:ext cx="0" cy="354552"/>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9" name="Picture 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09276" y="3894962"/>
            <a:ext cx="1257300" cy="365760"/>
          </a:xfrm>
          <a:prstGeom prst="rect">
            <a:avLst/>
          </a:prstGeom>
        </p:spPr>
      </p:pic>
      <p:pic>
        <p:nvPicPr>
          <p:cNvPr id="10" name="Picture 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699901" y="4006164"/>
            <a:ext cx="856059" cy="171640"/>
          </a:xfrm>
          <a:prstGeom prst="rect">
            <a:avLst/>
          </a:prstGeom>
        </p:spPr>
      </p:pic>
      <p:sp>
        <p:nvSpPr>
          <p:cNvPr id="71" name="Rectangle 70"/>
          <p:cNvSpPr/>
          <p:nvPr/>
        </p:nvSpPr>
        <p:spPr>
          <a:xfrm>
            <a:off x="2251006" y="1212775"/>
            <a:ext cx="1147190" cy="253916"/>
          </a:xfrm>
          <a:prstGeom prst="rect">
            <a:avLst/>
          </a:prstGeom>
        </p:spPr>
        <p:txBody>
          <a:bodyPr wrap="none" lIns="68577" tIns="34289" rIns="68577" bIns="34289">
            <a:spAutoFit/>
          </a:bodyPr>
          <a:lstStyle/>
          <a:p>
            <a:pPr algn="l"/>
            <a:r>
              <a:rPr lang="en-US" sz="1200" b="0">
                <a:solidFill>
                  <a:srgbClr val="253746"/>
                </a:solidFill>
                <a:latin typeface="Arial"/>
                <a:cs typeface="+mn-cs"/>
              </a:rPr>
              <a:t>(1) 777-300ER</a:t>
            </a:r>
          </a:p>
        </p:txBody>
      </p:sp>
      <p:pic>
        <p:nvPicPr>
          <p:cNvPr id="72" name="Picture 71"/>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677470" y="1280820"/>
            <a:ext cx="856059" cy="171640"/>
          </a:xfrm>
          <a:prstGeom prst="rect">
            <a:avLst/>
          </a:prstGeom>
        </p:spPr>
      </p:pic>
      <p:pic>
        <p:nvPicPr>
          <p:cNvPr id="74" name="Picture 7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04636" y="1270037"/>
            <a:ext cx="710433" cy="176081"/>
          </a:xfrm>
          <a:prstGeom prst="rect">
            <a:avLst/>
          </a:prstGeom>
        </p:spPr>
      </p:pic>
      <p:cxnSp>
        <p:nvCxnSpPr>
          <p:cNvPr id="75" name="Straight Connector 74"/>
          <p:cNvCxnSpPr/>
          <p:nvPr/>
        </p:nvCxnSpPr>
        <p:spPr>
          <a:xfrm>
            <a:off x="4474811" y="2155713"/>
            <a:ext cx="1931" cy="55503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8" name="Rectangle 77"/>
          <p:cNvSpPr/>
          <p:nvPr/>
        </p:nvSpPr>
        <p:spPr>
          <a:xfrm>
            <a:off x="2234843" y="2461105"/>
            <a:ext cx="2099373" cy="253916"/>
          </a:xfrm>
          <a:prstGeom prst="rect">
            <a:avLst/>
          </a:prstGeom>
        </p:spPr>
        <p:txBody>
          <a:bodyPr wrap="none" lIns="68577" tIns="34289" rIns="68577" bIns="34289">
            <a:spAutoFit/>
          </a:bodyPr>
          <a:lstStyle/>
          <a:p>
            <a:pPr algn="l"/>
            <a:r>
              <a:rPr lang="en-US" sz="1200" b="0">
                <a:solidFill>
                  <a:srgbClr val="253746"/>
                </a:solidFill>
                <a:latin typeface="Arial"/>
                <a:cs typeface="+mn-cs"/>
              </a:rPr>
              <a:t>(4) 737 MAX 8 and (1) 787-9</a:t>
            </a:r>
          </a:p>
        </p:txBody>
      </p:sp>
      <p:pic>
        <p:nvPicPr>
          <p:cNvPr id="79" name="Picture 78"/>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699901" y="2502246"/>
            <a:ext cx="856059" cy="171640"/>
          </a:xfrm>
          <a:prstGeom prst="rect">
            <a:avLst/>
          </a:prstGeom>
        </p:spPr>
      </p:pic>
      <p:pic>
        <p:nvPicPr>
          <p:cNvPr id="16" name="Picture 15"/>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5804638" y="2461093"/>
            <a:ext cx="658313" cy="253940"/>
          </a:xfrm>
          <a:prstGeom prst="rect">
            <a:avLst/>
          </a:prstGeom>
        </p:spPr>
      </p:pic>
      <p:sp>
        <p:nvSpPr>
          <p:cNvPr id="80" name="Rectangle 79"/>
          <p:cNvSpPr/>
          <p:nvPr/>
        </p:nvSpPr>
        <p:spPr>
          <a:xfrm>
            <a:off x="416972" y="4388867"/>
            <a:ext cx="7828447" cy="45766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3" tIns="51433" rIns="51433" bIns="51433" rtlCol="0" anchor="ctr"/>
          <a:lstStyle/>
          <a:p>
            <a:pPr algn="l"/>
            <a:endParaRPr lang="en-US" sz="1400" b="0" err="1">
              <a:solidFill>
                <a:srgbClr val="FFFFFF"/>
              </a:solidFill>
            </a:endParaRPr>
          </a:p>
        </p:txBody>
      </p:sp>
      <p:sp>
        <p:nvSpPr>
          <p:cNvPr id="81" name="Rectangle 80"/>
          <p:cNvSpPr/>
          <p:nvPr/>
        </p:nvSpPr>
        <p:spPr>
          <a:xfrm>
            <a:off x="2231374" y="4495918"/>
            <a:ext cx="1131560" cy="253916"/>
          </a:xfrm>
          <a:prstGeom prst="rect">
            <a:avLst/>
          </a:prstGeom>
        </p:spPr>
        <p:txBody>
          <a:bodyPr wrap="none" lIns="68577" tIns="34289" rIns="68577" bIns="34289">
            <a:spAutoFit/>
          </a:bodyPr>
          <a:lstStyle/>
          <a:p>
            <a:pPr algn="l"/>
            <a:r>
              <a:rPr lang="en-US" sz="1200" b="0">
                <a:solidFill>
                  <a:srgbClr val="253746"/>
                </a:solidFill>
                <a:latin typeface="Arial"/>
                <a:cs typeface="+mn-cs"/>
              </a:rPr>
              <a:t>(2) 737 MAX 8</a:t>
            </a:r>
          </a:p>
        </p:txBody>
      </p:sp>
      <p:cxnSp>
        <p:nvCxnSpPr>
          <p:cNvPr id="82" name="Straight Connector 81"/>
          <p:cNvCxnSpPr/>
          <p:nvPr/>
        </p:nvCxnSpPr>
        <p:spPr>
          <a:xfrm flipH="1">
            <a:off x="4475773" y="4445600"/>
            <a:ext cx="0" cy="354552"/>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84" name="Picture 83"/>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693616" y="4537059"/>
            <a:ext cx="856059" cy="171640"/>
          </a:xfrm>
          <a:prstGeom prst="rect">
            <a:avLst/>
          </a:prstGeom>
        </p:spPr>
      </p:pic>
      <p:pic>
        <p:nvPicPr>
          <p:cNvPr id="18" name="Picture 17"/>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04111" y="4449829"/>
            <a:ext cx="1328975" cy="346100"/>
          </a:xfrm>
          <a:prstGeom prst="rect">
            <a:avLst/>
          </a:prstGeom>
        </p:spPr>
      </p:pic>
      <p:pic>
        <p:nvPicPr>
          <p:cNvPr id="85" name="Picture 8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770660" y="4527674"/>
            <a:ext cx="768248" cy="190411"/>
          </a:xfrm>
          <a:prstGeom prst="rect">
            <a:avLst/>
          </a:prstGeom>
        </p:spPr>
      </p:pic>
      <p:cxnSp>
        <p:nvCxnSpPr>
          <p:cNvPr id="86" name="Straight Connector 85"/>
          <p:cNvCxnSpPr/>
          <p:nvPr/>
        </p:nvCxnSpPr>
        <p:spPr>
          <a:xfrm flipH="1">
            <a:off x="4474808" y="1588212"/>
            <a:ext cx="0" cy="356616"/>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3" name="Rectangle 52"/>
          <p:cNvSpPr/>
          <p:nvPr/>
        </p:nvSpPr>
        <p:spPr>
          <a:xfrm>
            <a:off x="3443348" y="4490737"/>
            <a:ext cx="797334" cy="253916"/>
          </a:xfrm>
          <a:prstGeom prst="rect">
            <a:avLst/>
          </a:prstGeom>
        </p:spPr>
        <p:txBody>
          <a:bodyPr wrap="none" lIns="68577" tIns="34289" rIns="68577" bIns="34289">
            <a:spAutoFit/>
          </a:bodyPr>
          <a:lstStyle/>
          <a:p>
            <a:pPr algn="l"/>
            <a:r>
              <a:rPr lang="en-US" sz="1200" b="0">
                <a:solidFill>
                  <a:srgbClr val="253746"/>
                </a:solidFill>
                <a:latin typeface="Arial"/>
                <a:cs typeface="+mn-cs"/>
              </a:rPr>
              <a:t>(1) 777Fs</a:t>
            </a:r>
          </a:p>
        </p:txBody>
      </p:sp>
      <p:sp>
        <p:nvSpPr>
          <p:cNvPr id="54" name="Slide Number Placeholder 2"/>
          <p:cNvSpPr txBox="1"/>
          <p:nvPr/>
        </p:nvSpPr>
        <p:spPr bwMode="auto">
          <a:xfrm>
            <a:off x="0"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18</a:t>
            </a:fld>
            <a:endParaRPr lang="en-US" sz="1200">
              <a:solidFill>
                <a:schemeClr val="tx1"/>
              </a:solidFill>
            </a:endParaRPr>
          </a:p>
        </p:txBody>
      </p:sp>
    </p:spTree>
    <p:extLst>
      <p:ext uri="{BB962C8B-B14F-4D97-AF65-F5344CB8AC3E}">
        <p14:creationId xmlns:p14="http://schemas.microsoft.com/office/powerpoint/2010/main" val="356212744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INDEX</a:t>
            </a:r>
            <a:endParaRPr lang="en-CA" altLang="en-US"/>
          </a:p>
        </p:txBody>
      </p:sp>
      <p:sp>
        <p:nvSpPr>
          <p:cNvPr id="30723" name="Rectangle 3"/>
          <p:cNvSpPr>
            <a:spLocks noGrp="1" noChangeArrowheads="1"/>
          </p:cNvSpPr>
          <p:nvPr>
            <p:ph idx="1"/>
          </p:nvPr>
        </p:nvSpPr>
        <p:spPr>
          <a:xfrm>
            <a:off x="457200" y="1257305"/>
            <a:ext cx="8229600" cy="2969419"/>
          </a:xfrm>
        </p:spPr>
        <p:txBody>
          <a:bodyPr/>
          <a:lstStyle/>
          <a:p>
            <a:pPr eaLnBrk="1" hangingPunct="1">
              <a:buFont typeface="+mj-lt"/>
              <a:buAutoNum type="alphaUcPeriod"/>
            </a:pPr>
            <a:r>
              <a:rPr lang="en-US" altLang="en-US"/>
              <a:t>Boeing Current Aircraft Finance Market Outlook 2018</a:t>
            </a:r>
          </a:p>
          <a:p>
            <a:pPr eaLnBrk="1" hangingPunct="1">
              <a:buFont typeface="+mj-lt"/>
              <a:buAutoNum type="alphaUcPeriod"/>
            </a:pPr>
            <a:r>
              <a:rPr lang="en-US" altLang="en-US"/>
              <a:t>International EETCs</a:t>
            </a:r>
          </a:p>
          <a:p>
            <a:pPr eaLnBrk="1" hangingPunct="1">
              <a:buFont typeface="+mj-lt"/>
              <a:buAutoNum type="alphaUcPeriod"/>
            </a:pPr>
            <a:r>
              <a:rPr lang="en-US" altLang="en-US"/>
              <a:t>Cape Town Convention and AWG CTC Compliance Project</a:t>
            </a:r>
          </a:p>
        </p:txBody>
      </p:sp>
      <p:sp>
        <p:nvSpPr>
          <p:cNvPr id="6" name="Slide Number Placeholder 2"/>
          <p:cNvSpPr>
            <a:spLocks noGrp="1"/>
          </p:cNvSpPr>
          <p:nvPr>
            <p:ph type="sldNum" sz="quarter" idx="12"/>
          </p:nvPr>
        </p:nvSpPr>
        <p:spPr>
          <a:xfrm>
            <a:off x="81337" y="4626712"/>
            <a:ext cx="457200" cy="357188"/>
          </a:xfrm>
        </p:spPr>
        <p:txBody>
          <a:bodyPr/>
          <a:lstStyle/>
          <a:p>
            <a:pPr>
              <a:defRPr/>
            </a:pPr>
            <a:fld id="{57747FC7-6325-4BAF-8AEF-8E205C83E9C4}" type="slidenum">
              <a:rPr lang="en-US" smtClean="0"/>
              <a:pPr>
                <a:defRPr/>
              </a:pPr>
              <a:t>1</a:t>
            </a:fld>
            <a:endParaRPr lang="en-US"/>
          </a:p>
        </p:txBody>
      </p:sp>
    </p:spTree>
    <p:extLst>
      <p:ext uri="{BB962C8B-B14F-4D97-AF65-F5344CB8AC3E}">
        <p14:creationId xmlns:p14="http://schemas.microsoft.com/office/powerpoint/2010/main" val="69127791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3" y="220827"/>
            <a:ext cx="8493247" cy="394724"/>
          </a:xfrm>
          <a:noFill/>
          <a:ln w="9525">
            <a:noFill/>
            <a:miter lim="800000"/>
          </a:ln>
          <a:effectLst/>
        </p:spPr>
        <p:txBody>
          <a:bodyPr vert="horz" wrap="square" lIns="68577" tIns="34289" rIns="68577" bIns="34289" numCol="1" anchor="t" anchorCtr="0" compatLnSpc="1">
            <a:prstTxWarp prst="textNoShape">
              <a:avLst/>
            </a:prstTxWarp>
            <a:noAutofit/>
          </a:bodyPr>
          <a:lstStyle/>
          <a:p>
            <a:r>
              <a:rPr lang="en-US"/>
              <a:t>Export credit helps bridge gaps in commercial financing</a:t>
            </a:r>
          </a:p>
        </p:txBody>
      </p:sp>
      <p:sp>
        <p:nvSpPr>
          <p:cNvPr id="4" name="Rectangle 3"/>
          <p:cNvSpPr/>
          <p:nvPr/>
        </p:nvSpPr>
        <p:spPr>
          <a:xfrm>
            <a:off x="6341040" y="3034481"/>
            <a:ext cx="2495110" cy="15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53" tIns="137153" rIns="68577" bIns="137153" rtlCol="0" anchor="t"/>
          <a:lstStyle/>
          <a:p>
            <a:pPr algn="l" eaLnBrk="0" hangingPunct="0">
              <a:lnSpc>
                <a:spcPct val="85000"/>
              </a:lnSpc>
              <a:buClr>
                <a:srgbClr val="FFFFFF"/>
              </a:buClr>
            </a:pPr>
            <a:r>
              <a:rPr lang="en-US" sz="2100" b="0">
                <a:solidFill>
                  <a:srgbClr val="0A2240"/>
                </a:solidFill>
              </a:rPr>
              <a:t>MAINTAINING </a:t>
            </a:r>
          </a:p>
          <a:p>
            <a:pPr algn="l" eaLnBrk="0" hangingPunct="0">
              <a:lnSpc>
                <a:spcPct val="85000"/>
              </a:lnSpc>
              <a:buClr>
                <a:srgbClr val="FFFFFF"/>
              </a:buClr>
            </a:pPr>
            <a:r>
              <a:rPr lang="en-US" sz="2100" b="0">
                <a:solidFill>
                  <a:srgbClr val="0A2240"/>
                </a:solidFill>
              </a:rPr>
              <a:t>A LEVEL </a:t>
            </a:r>
          </a:p>
          <a:p>
            <a:pPr algn="l" eaLnBrk="0" hangingPunct="0">
              <a:lnSpc>
                <a:spcPct val="85000"/>
              </a:lnSpc>
              <a:buClr>
                <a:srgbClr val="FFFFFF"/>
              </a:buClr>
            </a:pPr>
            <a:r>
              <a:rPr lang="en-US" sz="2100" b="0">
                <a:solidFill>
                  <a:srgbClr val="0A2240"/>
                </a:solidFill>
              </a:rPr>
              <a:t>PLAYING FIELD</a:t>
            </a:r>
          </a:p>
        </p:txBody>
      </p:sp>
      <p:sp>
        <p:nvSpPr>
          <p:cNvPr id="5" name="Rectangle 4"/>
          <p:cNvSpPr/>
          <p:nvPr/>
        </p:nvSpPr>
        <p:spPr>
          <a:xfrm>
            <a:off x="3341969" y="3034481"/>
            <a:ext cx="2498065" cy="151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53" tIns="137153" rIns="68577" bIns="137153" rtlCol="0" anchor="t"/>
          <a:lstStyle/>
          <a:p>
            <a:pPr algn="l" eaLnBrk="0" hangingPunct="0">
              <a:lnSpc>
                <a:spcPct val="85000"/>
              </a:lnSpc>
              <a:buClr>
                <a:srgbClr val="FFFFFF"/>
              </a:buClr>
            </a:pPr>
            <a:r>
              <a:rPr lang="en-US" sz="2100" b="0">
                <a:solidFill>
                  <a:srgbClr val="0A2240"/>
                </a:solidFill>
              </a:rPr>
              <a:t>PROVIDING STABILITY DURING MARKET INTERRUPTIONS</a:t>
            </a:r>
          </a:p>
          <a:p>
            <a:pPr algn="l" eaLnBrk="0" hangingPunct="0">
              <a:lnSpc>
                <a:spcPct val="85000"/>
              </a:lnSpc>
              <a:buClr>
                <a:srgbClr val="FFFFFF"/>
              </a:buClr>
            </a:pPr>
            <a:endParaRPr lang="en-US" sz="2100" b="0">
              <a:solidFill>
                <a:srgbClr val="0A2240"/>
              </a:solidFill>
            </a:endParaRPr>
          </a:p>
        </p:txBody>
      </p:sp>
      <p:sp>
        <p:nvSpPr>
          <p:cNvPr id="6" name="Rectangle 5"/>
          <p:cNvSpPr/>
          <p:nvPr/>
        </p:nvSpPr>
        <p:spPr>
          <a:xfrm>
            <a:off x="342902" y="3034483"/>
            <a:ext cx="2498065" cy="151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53" tIns="137153" rIns="68577" bIns="137153" rtlCol="0" anchor="t"/>
          <a:lstStyle/>
          <a:p>
            <a:pPr algn="l" eaLnBrk="0" hangingPunct="0">
              <a:lnSpc>
                <a:spcPct val="85000"/>
              </a:lnSpc>
              <a:buClr>
                <a:srgbClr val="FFFFFF"/>
              </a:buClr>
            </a:pPr>
            <a:r>
              <a:rPr lang="en-US" sz="2100" b="0">
                <a:solidFill>
                  <a:srgbClr val="0A2240"/>
                </a:solidFill>
              </a:rPr>
              <a:t>SUPPORTING EMERGING MARKETS</a:t>
            </a:r>
          </a:p>
          <a:p>
            <a:pPr algn="l" eaLnBrk="0" hangingPunct="0">
              <a:lnSpc>
                <a:spcPct val="85000"/>
              </a:lnSpc>
              <a:buClr>
                <a:srgbClr val="FFFFFF"/>
              </a:buClr>
            </a:pPr>
            <a:r>
              <a:rPr lang="en-US" sz="2100" b="0">
                <a:solidFill>
                  <a:srgbClr val="0A2240"/>
                </a:solidFill>
              </a:rPr>
              <a:t> </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14402"/>
            <a:ext cx="3051810" cy="20375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6095" y="914400"/>
            <a:ext cx="3051810" cy="203753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2190" y="914400"/>
            <a:ext cx="3051810" cy="2037532"/>
          </a:xfrm>
          <a:prstGeom prst="rect">
            <a:avLst/>
          </a:prstGeom>
        </p:spPr>
      </p:pic>
      <p:sp>
        <p:nvSpPr>
          <p:cNvPr id="9"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19</a:t>
            </a:fld>
            <a:endParaRPr lang="en-US" sz="1200">
              <a:solidFill>
                <a:schemeClr val="tx1"/>
              </a:solidFill>
            </a:endParaRPr>
          </a:p>
        </p:txBody>
      </p:sp>
    </p:spTree>
    <p:extLst>
      <p:ext uri="{BB962C8B-B14F-4D97-AF65-F5344CB8AC3E}">
        <p14:creationId xmlns:p14="http://schemas.microsoft.com/office/powerpoint/2010/main" val="2710846989"/>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1200150"/>
            <a:ext cx="9144000" cy="3028950"/>
          </a:xfrm>
          <a:prstGeom prst="rect">
            <a:avLst/>
          </a:prstGeom>
          <a:pattFill prst="ltUpDiag">
            <a:fgClr>
              <a:srgbClr val="CCE98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377171" tIns="68577" rIns="68577" bIns="68577" rtlCol="0" anchor="ctr"/>
          <a:lstStyle/>
          <a:p>
            <a:pPr algn="l">
              <a:buClr>
                <a:srgbClr val="FFFF00"/>
              </a:buClr>
              <a:buFont typeface="Arial" pitchFamily="34" charset="0"/>
              <a:buNone/>
            </a:pPr>
            <a:endParaRPr lang="en-US" sz="2700" b="0" err="1">
              <a:solidFill>
                <a:srgbClr val="0A2240"/>
              </a:solidFill>
              <a:latin typeface="Arial Black" panose="020B0A04020102020204" pitchFamily="34" charset="0"/>
            </a:endParaRPr>
          </a:p>
        </p:txBody>
      </p:sp>
      <p:sp>
        <p:nvSpPr>
          <p:cNvPr id="34" name="Rectangle 33"/>
          <p:cNvSpPr/>
          <p:nvPr/>
        </p:nvSpPr>
        <p:spPr>
          <a:xfrm>
            <a:off x="2800350" y="1200151"/>
            <a:ext cx="2628900" cy="3036020"/>
          </a:xfrm>
          <a:prstGeom prst="rect">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endParaRPr lang="en-US" sz="1400" b="0">
              <a:solidFill>
                <a:srgbClr val="FFFFFF"/>
              </a:solidFill>
            </a:endParaRPr>
          </a:p>
        </p:txBody>
      </p:sp>
      <p:graphicFrame>
        <p:nvGraphicFramePr>
          <p:cNvPr id="25" name="Chart 24"/>
          <p:cNvGraphicFramePr/>
          <p:nvPr>
            <p:extLst>
              <p:ext uri="{D42A27DB-BD31-4B8C-83A1-F6EECF244321}">
                <p14:modId xmlns:p14="http://schemas.microsoft.com/office/powerpoint/2010/main" val="2880187843"/>
              </p:ext>
            </p:extLst>
          </p:nvPr>
        </p:nvGraphicFramePr>
        <p:xfrm>
          <a:off x="-114300" y="-2185350"/>
          <a:ext cx="9324854" cy="6533627"/>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6442"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2006</a:t>
            </a:r>
          </a:p>
        </p:txBody>
      </p:sp>
      <p:sp>
        <p:nvSpPr>
          <p:cNvPr id="27" name="TextBox 26"/>
          <p:cNvSpPr txBox="1"/>
          <p:nvPr/>
        </p:nvSpPr>
        <p:spPr>
          <a:xfrm>
            <a:off x="7922496"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2017</a:t>
            </a:r>
          </a:p>
        </p:txBody>
      </p:sp>
      <p:sp>
        <p:nvSpPr>
          <p:cNvPr id="28" name="TextBox 27"/>
          <p:cNvSpPr txBox="1"/>
          <p:nvPr/>
        </p:nvSpPr>
        <p:spPr>
          <a:xfrm>
            <a:off x="1447806"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2008</a:t>
            </a:r>
          </a:p>
        </p:txBody>
      </p:sp>
      <p:sp>
        <p:nvSpPr>
          <p:cNvPr id="29" name="TextBox 28"/>
          <p:cNvSpPr txBox="1"/>
          <p:nvPr/>
        </p:nvSpPr>
        <p:spPr>
          <a:xfrm>
            <a:off x="2889169"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2010</a:t>
            </a:r>
          </a:p>
        </p:txBody>
      </p:sp>
      <p:sp>
        <p:nvSpPr>
          <p:cNvPr id="30" name="TextBox 29"/>
          <p:cNvSpPr txBox="1"/>
          <p:nvPr/>
        </p:nvSpPr>
        <p:spPr>
          <a:xfrm>
            <a:off x="4319087"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2012</a:t>
            </a:r>
          </a:p>
        </p:txBody>
      </p:sp>
      <p:sp>
        <p:nvSpPr>
          <p:cNvPr id="31" name="TextBox 30"/>
          <p:cNvSpPr txBox="1"/>
          <p:nvPr/>
        </p:nvSpPr>
        <p:spPr>
          <a:xfrm>
            <a:off x="5760450"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2014</a:t>
            </a:r>
          </a:p>
        </p:txBody>
      </p:sp>
      <p:sp>
        <p:nvSpPr>
          <p:cNvPr id="10" name="Title 9"/>
          <p:cNvSpPr>
            <a:spLocks noGrp="1"/>
          </p:cNvSpPr>
          <p:nvPr>
            <p:ph type="title"/>
          </p:nvPr>
        </p:nvSpPr>
        <p:spPr>
          <a:xfrm>
            <a:off x="342903" y="220827"/>
            <a:ext cx="8493247" cy="394724"/>
          </a:xfrm>
          <a:noFill/>
          <a:ln w="9525">
            <a:noFill/>
            <a:miter lim="800000"/>
          </a:ln>
          <a:effectLst/>
        </p:spPr>
        <p:txBody>
          <a:bodyPr vert="horz" wrap="square" lIns="68577" tIns="34289" rIns="68577" bIns="34289" numCol="1" anchor="t" anchorCtr="0" compatLnSpc="1">
            <a:prstTxWarp prst="textNoShape">
              <a:avLst/>
            </a:prstTxWarp>
            <a:noAutofit/>
          </a:bodyPr>
          <a:lstStyle/>
          <a:p>
            <a:r>
              <a:rPr lang="en-US"/>
              <a:t>Ex-Im usage has fallen sharply since 2012</a:t>
            </a:r>
          </a:p>
        </p:txBody>
      </p:sp>
      <p:sp>
        <p:nvSpPr>
          <p:cNvPr id="19" name="TextBox 18"/>
          <p:cNvSpPr txBox="1"/>
          <p:nvPr/>
        </p:nvSpPr>
        <p:spPr>
          <a:xfrm>
            <a:off x="727124"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2007</a:t>
            </a:r>
          </a:p>
        </p:txBody>
      </p:sp>
      <p:sp>
        <p:nvSpPr>
          <p:cNvPr id="20" name="TextBox 19"/>
          <p:cNvSpPr txBox="1"/>
          <p:nvPr/>
        </p:nvSpPr>
        <p:spPr>
          <a:xfrm>
            <a:off x="2168487"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2009</a:t>
            </a:r>
          </a:p>
        </p:txBody>
      </p:sp>
      <p:sp>
        <p:nvSpPr>
          <p:cNvPr id="21" name="TextBox 20"/>
          <p:cNvSpPr txBox="1"/>
          <p:nvPr/>
        </p:nvSpPr>
        <p:spPr>
          <a:xfrm>
            <a:off x="3609850" y="4378351"/>
            <a:ext cx="468494"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2011</a:t>
            </a:r>
          </a:p>
        </p:txBody>
      </p:sp>
      <p:sp>
        <p:nvSpPr>
          <p:cNvPr id="22" name="TextBox 21"/>
          <p:cNvSpPr txBox="1"/>
          <p:nvPr/>
        </p:nvSpPr>
        <p:spPr>
          <a:xfrm>
            <a:off x="5039769"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2013</a:t>
            </a:r>
          </a:p>
        </p:txBody>
      </p:sp>
      <p:sp>
        <p:nvSpPr>
          <p:cNvPr id="33" name="TextBox 32"/>
          <p:cNvSpPr txBox="1"/>
          <p:nvPr/>
        </p:nvSpPr>
        <p:spPr>
          <a:xfrm>
            <a:off x="6481132"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2015</a:t>
            </a:r>
          </a:p>
        </p:txBody>
      </p:sp>
      <p:sp>
        <p:nvSpPr>
          <p:cNvPr id="32" name="TextBox 31"/>
          <p:cNvSpPr txBox="1"/>
          <p:nvPr/>
        </p:nvSpPr>
        <p:spPr>
          <a:xfrm>
            <a:off x="7201814"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2016</a:t>
            </a:r>
          </a:p>
        </p:txBody>
      </p:sp>
      <p:sp>
        <p:nvSpPr>
          <p:cNvPr id="2" name="Rectangle 1"/>
          <p:cNvSpPr/>
          <p:nvPr/>
        </p:nvSpPr>
        <p:spPr>
          <a:xfrm>
            <a:off x="342903" y="1398881"/>
            <a:ext cx="1657349" cy="1223412"/>
          </a:xfrm>
          <a:prstGeom prst="rect">
            <a:avLst/>
          </a:prstGeom>
        </p:spPr>
        <p:txBody>
          <a:bodyPr wrap="square" lIns="68577" tIns="34289" rIns="68577" bIns="34289">
            <a:spAutoFit/>
          </a:bodyPr>
          <a:lstStyle/>
          <a:p>
            <a:pPr algn="l"/>
            <a:r>
              <a:rPr lang="en-US" sz="1500" b="0">
                <a:solidFill>
                  <a:srgbClr val="253746"/>
                </a:solidFill>
                <a:latin typeface="Arial"/>
                <a:cs typeface="+mn-cs"/>
              </a:rPr>
              <a:t>Percentage of Boeing deliveries supported by </a:t>
            </a:r>
            <a:br>
              <a:rPr lang="en-US" sz="1500" b="0">
                <a:solidFill>
                  <a:srgbClr val="253746"/>
                </a:solidFill>
                <a:latin typeface="Arial"/>
                <a:cs typeface="+mn-cs"/>
              </a:rPr>
            </a:br>
            <a:r>
              <a:rPr lang="en-US" sz="1500" b="0">
                <a:solidFill>
                  <a:srgbClr val="253746"/>
                </a:solidFill>
                <a:latin typeface="Arial"/>
                <a:cs typeface="+mn-cs"/>
              </a:rPr>
              <a:t>Ex-Im Bank (USD)</a:t>
            </a:r>
          </a:p>
        </p:txBody>
      </p:sp>
      <p:sp>
        <p:nvSpPr>
          <p:cNvPr id="3" name="Rectangle 2"/>
          <p:cNvSpPr/>
          <p:nvPr/>
        </p:nvSpPr>
        <p:spPr>
          <a:xfrm>
            <a:off x="3198517" y="1600202"/>
            <a:ext cx="1832570" cy="300083"/>
          </a:xfrm>
          <a:prstGeom prst="rect">
            <a:avLst/>
          </a:prstGeom>
        </p:spPr>
        <p:txBody>
          <a:bodyPr wrap="none" lIns="68577" tIns="34289" rIns="68577" bIns="34289">
            <a:spAutoFit/>
          </a:bodyPr>
          <a:lstStyle/>
          <a:p>
            <a:r>
              <a:rPr lang="en-US" sz="1500" b="0">
                <a:solidFill>
                  <a:srgbClr val="FFFFFF"/>
                </a:solidFill>
                <a:latin typeface="Arial"/>
                <a:cs typeface="+mn-cs"/>
              </a:rPr>
              <a:t>FINANCIAL CRISIS</a:t>
            </a:r>
          </a:p>
        </p:txBody>
      </p:sp>
      <p:cxnSp>
        <p:nvCxnSpPr>
          <p:cNvPr id="5" name="Straight Connector 4"/>
          <p:cNvCxnSpPr/>
          <p:nvPr/>
        </p:nvCxnSpPr>
        <p:spPr>
          <a:xfrm flipH="1">
            <a:off x="2800350" y="1200150"/>
            <a:ext cx="0" cy="3038094"/>
          </a:xfrm>
          <a:prstGeom prst="line">
            <a:avLst/>
          </a:prstGeom>
          <a:noFill/>
          <a:ln>
            <a:solidFill>
              <a:srgbClr val="EA002A"/>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4" name="Straight Connector 23"/>
          <p:cNvCxnSpPr/>
          <p:nvPr/>
        </p:nvCxnSpPr>
        <p:spPr>
          <a:xfrm flipH="1">
            <a:off x="5429250" y="1200150"/>
            <a:ext cx="0" cy="3038094"/>
          </a:xfrm>
          <a:prstGeom prst="line">
            <a:avLst/>
          </a:prstGeom>
          <a:noFill/>
          <a:ln>
            <a:solidFill>
              <a:srgbClr val="EA002A"/>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3" name="TextBox 22"/>
          <p:cNvSpPr txBox="1"/>
          <p:nvPr/>
        </p:nvSpPr>
        <p:spPr>
          <a:xfrm>
            <a:off x="8643181" y="4378351"/>
            <a:ext cx="479939" cy="253916"/>
          </a:xfrm>
          <a:prstGeom prst="rect">
            <a:avLst/>
          </a:prstGeom>
          <a:noFill/>
        </p:spPr>
        <p:txBody>
          <a:bodyPr wrap="none" lIns="68577" tIns="34289" rIns="68577" bIns="34289" rtlCol="0">
            <a:spAutoFit/>
          </a:bodyPr>
          <a:lstStyle/>
          <a:p>
            <a:pPr algn="l"/>
            <a:r>
              <a:rPr lang="en-US" sz="1200" b="0">
                <a:solidFill>
                  <a:srgbClr val="0A2240"/>
                </a:solidFill>
                <a:latin typeface="Arial"/>
                <a:cs typeface="+mn-cs"/>
              </a:rPr>
              <a:t>2018</a:t>
            </a:r>
          </a:p>
        </p:txBody>
      </p:sp>
      <p:sp>
        <p:nvSpPr>
          <p:cNvPr id="35"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20</a:t>
            </a:fld>
            <a:endParaRPr lang="en-US" sz="1200">
              <a:solidFill>
                <a:schemeClr val="tx1"/>
              </a:solidFill>
            </a:endParaRPr>
          </a:p>
        </p:txBody>
      </p:sp>
    </p:spTree>
    <p:extLst>
      <p:ext uri="{BB962C8B-B14F-4D97-AF65-F5344CB8AC3E}">
        <p14:creationId xmlns:p14="http://schemas.microsoft.com/office/powerpoint/2010/main" val="1160667890"/>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rcRect l="-183" r="-95"/>
          <a:stretch>
            <a:fillRect/>
          </a:stretch>
        </p:blipFill>
        <p:spPr>
          <a:xfrm>
            <a:off x="925183" y="924372"/>
            <a:ext cx="7272068" cy="3836240"/>
          </a:xfrm>
          <a:prstGeom prst="rect">
            <a:avLst/>
          </a:prstGeom>
        </p:spPr>
      </p:pic>
      <p:grpSp>
        <p:nvGrpSpPr>
          <p:cNvPr id="20" name="Group 19"/>
          <p:cNvGrpSpPr/>
          <p:nvPr/>
        </p:nvGrpSpPr>
        <p:grpSpPr>
          <a:xfrm>
            <a:off x="4358164" y="2147691"/>
            <a:ext cx="1287842" cy="1287842"/>
            <a:chOff x="4602122" y="2737630"/>
            <a:chExt cx="1717122" cy="1717122"/>
          </a:xfrm>
        </p:grpSpPr>
        <p:sp>
          <p:nvSpPr>
            <p:cNvPr id="3" name="Oval 2"/>
            <p:cNvSpPr/>
            <p:nvPr/>
          </p:nvSpPr>
          <p:spPr>
            <a:xfrm>
              <a:off x="4602122" y="2737630"/>
              <a:ext cx="1717122" cy="1717122"/>
            </a:xfrm>
            <a:prstGeom prst="ellipse">
              <a:avLst/>
            </a:prstGeom>
            <a:solidFill>
              <a:schemeClr val="bg1"/>
            </a:solidFill>
            <a:ln w="12700">
              <a:solidFill>
                <a:srgbClr val="BADCE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59697" y="3256961"/>
              <a:ext cx="1401972" cy="678460"/>
            </a:xfrm>
            <a:prstGeom prst="rect">
              <a:avLst/>
            </a:prstGeom>
          </p:spPr>
        </p:pic>
      </p:grpSp>
      <p:grpSp>
        <p:nvGrpSpPr>
          <p:cNvPr id="16" name="Group 15"/>
          <p:cNvGrpSpPr/>
          <p:nvPr/>
        </p:nvGrpSpPr>
        <p:grpSpPr>
          <a:xfrm>
            <a:off x="3108259" y="1322606"/>
            <a:ext cx="1287842" cy="1287842"/>
            <a:chOff x="1824916" y="3125452"/>
            <a:chExt cx="1612887" cy="1612887"/>
          </a:xfrm>
        </p:grpSpPr>
        <p:sp>
          <p:nvSpPr>
            <p:cNvPr id="10" name="Oval 9"/>
            <p:cNvSpPr/>
            <p:nvPr/>
          </p:nvSpPr>
          <p:spPr>
            <a:xfrm>
              <a:off x="1824916" y="3125452"/>
              <a:ext cx="1612887" cy="1612887"/>
            </a:xfrm>
            <a:prstGeom prst="ellipse">
              <a:avLst/>
            </a:prstGeom>
            <a:solidFill>
              <a:schemeClr val="bg1"/>
            </a:solidFill>
            <a:ln w="12700">
              <a:solidFill>
                <a:srgbClr val="BADCE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23" name="Picture 2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7485" y="3482231"/>
              <a:ext cx="1214284" cy="899329"/>
            </a:xfrm>
            <a:prstGeom prst="rect">
              <a:avLst/>
            </a:prstGeom>
          </p:spPr>
        </p:pic>
      </p:grpSp>
      <p:grpSp>
        <p:nvGrpSpPr>
          <p:cNvPr id="19" name="Group 18"/>
          <p:cNvGrpSpPr/>
          <p:nvPr/>
        </p:nvGrpSpPr>
        <p:grpSpPr>
          <a:xfrm>
            <a:off x="6773744" y="2557400"/>
            <a:ext cx="939525" cy="939525"/>
            <a:chOff x="5789138" y="4214556"/>
            <a:chExt cx="1612887" cy="1612887"/>
          </a:xfrm>
        </p:grpSpPr>
        <p:sp>
          <p:nvSpPr>
            <p:cNvPr id="14" name="Oval 13"/>
            <p:cNvSpPr/>
            <p:nvPr/>
          </p:nvSpPr>
          <p:spPr>
            <a:xfrm>
              <a:off x="5789138" y="4214556"/>
              <a:ext cx="1612887" cy="1612887"/>
            </a:xfrm>
            <a:prstGeom prst="ellipse">
              <a:avLst/>
            </a:prstGeom>
            <a:solidFill>
              <a:schemeClr val="bg1"/>
            </a:solidFill>
            <a:ln w="12700">
              <a:solidFill>
                <a:srgbClr val="BADCE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00850" y="4546664"/>
              <a:ext cx="989462" cy="948671"/>
            </a:xfrm>
            <a:prstGeom prst="rect">
              <a:avLst/>
            </a:prstGeom>
          </p:spPr>
        </p:pic>
      </p:grpSp>
      <p:sp>
        <p:nvSpPr>
          <p:cNvPr id="27" name="Title 3"/>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Boeing’s global Export Credit Agency strategy</a:t>
            </a:r>
          </a:p>
        </p:txBody>
      </p:sp>
      <p:grpSp>
        <p:nvGrpSpPr>
          <p:cNvPr id="4" name="Group 3"/>
          <p:cNvGrpSpPr/>
          <p:nvPr/>
        </p:nvGrpSpPr>
        <p:grpSpPr>
          <a:xfrm>
            <a:off x="1747502" y="2187284"/>
            <a:ext cx="939525" cy="939525"/>
            <a:chOff x="356455" y="3308640"/>
            <a:chExt cx="1252700" cy="1252700"/>
          </a:xfrm>
        </p:grpSpPr>
        <p:sp>
          <p:nvSpPr>
            <p:cNvPr id="39" name="Oval 38"/>
            <p:cNvSpPr/>
            <p:nvPr/>
          </p:nvSpPr>
          <p:spPr>
            <a:xfrm>
              <a:off x="356455" y="3308640"/>
              <a:ext cx="1252700" cy="1252700"/>
            </a:xfrm>
            <a:prstGeom prst="ellipse">
              <a:avLst/>
            </a:prstGeom>
            <a:solidFill>
              <a:schemeClr val="bg1"/>
            </a:solidFill>
            <a:ln w="12700">
              <a:solidFill>
                <a:srgbClr val="BADCE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l"/>
              <a:endParaRPr lang="en-US" sz="1400" b="0" err="1">
                <a:solidFill>
                  <a:srgbClr val="FFFFFF"/>
                </a:solidFill>
              </a:endParaRPr>
            </a:p>
          </p:txBody>
        </p:sp>
        <p:pic>
          <p:nvPicPr>
            <p:cNvPr id="37" name="Picture 3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0179" y="3679557"/>
              <a:ext cx="865252" cy="510867"/>
            </a:xfrm>
            <a:prstGeom prst="rect">
              <a:avLst/>
            </a:prstGeom>
          </p:spPr>
        </p:pic>
      </p:grpSp>
      <p:sp>
        <p:nvSpPr>
          <p:cNvPr id="17"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21</a:t>
            </a:fld>
            <a:endParaRPr lang="en-US" sz="1200">
              <a:solidFill>
                <a:schemeClr val="tx1"/>
              </a:solidFill>
            </a:endParaRPr>
          </a:p>
        </p:txBody>
      </p:sp>
    </p:spTree>
    <p:extLst>
      <p:ext uri="{BB962C8B-B14F-4D97-AF65-F5344CB8AC3E}">
        <p14:creationId xmlns:p14="http://schemas.microsoft.com/office/powerpoint/2010/main" val="394277559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p:cNvGraphicFramePr/>
          <p:nvPr>
            <p:extLst/>
          </p:nvPr>
        </p:nvGraphicFramePr>
        <p:xfrm>
          <a:off x="1347996" y="1174359"/>
          <a:ext cx="6735862" cy="285553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422465" y="2028273"/>
            <a:ext cx="1171217" cy="1767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 name="Rectangle 1"/>
          <p:cNvSpPr/>
          <p:nvPr/>
        </p:nvSpPr>
        <p:spPr>
          <a:xfrm>
            <a:off x="7143197" y="1313492"/>
            <a:ext cx="1054779" cy="130122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3" name="Rectangle 32"/>
          <p:cNvSpPr>
            <a:spLocks noChangeArrowheads="1"/>
          </p:cNvSpPr>
          <p:nvPr/>
        </p:nvSpPr>
        <p:spPr bwMode="auto">
          <a:xfrm>
            <a:off x="2626197" y="3487186"/>
            <a:ext cx="1170994" cy="173124"/>
          </a:xfrm>
          <a:prstGeom prst="rect">
            <a:avLst/>
          </a:prstGeom>
          <a:noFill/>
          <a:ln w="9525">
            <a:noFill/>
            <a:miter lim="800000"/>
          </a:ln>
        </p:spPr>
        <p:txBody>
          <a:bodyPr wrap="none" lIns="0" tIns="0" rIns="0" bIns="0">
            <a:spAutoFit/>
          </a:bodyPr>
          <a:lstStyle>
            <a:defPPr>
              <a:defRPr lang="en-US"/>
            </a:defPPr>
            <a:lvl1pPr algn="l" rtl="0" eaLnBrk="0" fontAlgn="base" hangingPunct="0">
              <a:spcBef>
                <a:spcPct val="0"/>
              </a:spcBef>
              <a:spcAft>
                <a:spcPct val="0"/>
              </a:spcAft>
              <a:defRPr sz="2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200" kern="1200">
                <a:solidFill>
                  <a:schemeClr val="tx1"/>
                </a:solidFill>
                <a:latin typeface="Times" pitchFamily="18" charset="0"/>
                <a:ea typeface="+mn-ea"/>
                <a:cs typeface="+mn-cs"/>
              </a:defRPr>
            </a:lvl5pPr>
            <a:lvl6pPr marL="2286000" algn="l" defTabSz="914400" rtl="0" eaLnBrk="1" latinLnBrk="0" hangingPunct="1">
              <a:defRPr sz="2200" kern="1200">
                <a:solidFill>
                  <a:schemeClr val="tx1"/>
                </a:solidFill>
                <a:latin typeface="Times" pitchFamily="18" charset="0"/>
                <a:ea typeface="+mn-ea"/>
                <a:cs typeface="+mn-cs"/>
              </a:defRPr>
            </a:lvl6pPr>
            <a:lvl7pPr marL="2743200" algn="l" defTabSz="914400" rtl="0" eaLnBrk="1" latinLnBrk="0" hangingPunct="1">
              <a:defRPr sz="2200" kern="1200">
                <a:solidFill>
                  <a:schemeClr val="tx1"/>
                </a:solidFill>
                <a:latin typeface="Times" pitchFamily="18" charset="0"/>
                <a:ea typeface="+mn-ea"/>
                <a:cs typeface="+mn-cs"/>
              </a:defRPr>
            </a:lvl7pPr>
            <a:lvl8pPr marL="3200400" algn="l" defTabSz="914400" rtl="0" eaLnBrk="1" latinLnBrk="0" hangingPunct="1">
              <a:defRPr sz="2200" kern="1200">
                <a:solidFill>
                  <a:schemeClr val="tx1"/>
                </a:solidFill>
                <a:latin typeface="Times" pitchFamily="18" charset="0"/>
                <a:ea typeface="+mn-ea"/>
                <a:cs typeface="+mn-cs"/>
              </a:defRPr>
            </a:lvl8pPr>
            <a:lvl9pPr marL="3657600" algn="l" defTabSz="914400" rtl="0" eaLnBrk="1" latinLnBrk="0" hangingPunct="1">
              <a:defRPr sz="2200" kern="1200">
                <a:solidFill>
                  <a:schemeClr val="tx1"/>
                </a:solidFill>
                <a:latin typeface="Times" pitchFamily="18" charset="0"/>
                <a:ea typeface="+mn-ea"/>
                <a:cs typeface="+mn-cs"/>
              </a:defRPr>
            </a:lvl9pPr>
          </a:lstStyle>
          <a:p>
            <a:pPr defTabSz="615524"/>
            <a:r>
              <a:rPr lang="en-US" sz="1100">
                <a:solidFill>
                  <a:srgbClr val="002144"/>
                </a:solidFill>
                <a:latin typeface="Arial"/>
              </a:rPr>
              <a:t>Commercial debt</a:t>
            </a:r>
          </a:p>
        </p:txBody>
      </p:sp>
      <p:sp>
        <p:nvSpPr>
          <p:cNvPr id="30" name="Text Box 6"/>
          <p:cNvSpPr txBox="1">
            <a:spLocks noChangeArrowheads="1"/>
          </p:cNvSpPr>
          <p:nvPr/>
        </p:nvSpPr>
        <p:spPr bwMode="auto">
          <a:xfrm>
            <a:off x="2246759" y="4374025"/>
            <a:ext cx="3641671" cy="253916"/>
          </a:xfrm>
          <a:prstGeom prst="rect">
            <a:avLst/>
          </a:prstGeom>
          <a:noFill/>
          <a:ln w="12700">
            <a:noFill/>
            <a:miter lim="800000"/>
            <a:headEnd type="none" w="sm" len="sm"/>
            <a:tailEnd type="none" w="sm" len="sm"/>
          </a:ln>
        </p:spPr>
        <p:txBody>
          <a:bodyPr wrap="square" lIns="68577" tIns="34289" rIns="68577" bIns="34289">
            <a:spAutoFit/>
          </a:bodyPr>
          <a:lstStyle/>
          <a:p>
            <a:pPr defTabSz="615524" eaLnBrk="0" hangingPunct="0"/>
            <a:r>
              <a:rPr lang="en-US" sz="1200" b="0">
                <a:solidFill>
                  <a:srgbClr val="0A2240"/>
                </a:solidFill>
                <a:latin typeface="Arial"/>
                <a:cs typeface="+mn-cs"/>
              </a:rPr>
              <a:t>Airline credit rating / OECD risk category</a:t>
            </a:r>
          </a:p>
        </p:txBody>
      </p:sp>
      <p:sp>
        <p:nvSpPr>
          <p:cNvPr id="31" name="Text Box 6"/>
          <p:cNvSpPr txBox="1">
            <a:spLocks noChangeArrowheads="1"/>
          </p:cNvSpPr>
          <p:nvPr/>
        </p:nvSpPr>
        <p:spPr bwMode="auto">
          <a:xfrm rot="16200000">
            <a:off x="-613186" y="2475172"/>
            <a:ext cx="2218720" cy="253916"/>
          </a:xfrm>
          <a:prstGeom prst="rect">
            <a:avLst/>
          </a:prstGeom>
          <a:noFill/>
          <a:ln w="12700">
            <a:noFill/>
            <a:miter lim="800000"/>
            <a:headEnd type="none" w="sm" len="sm"/>
            <a:tailEnd type="none" w="sm" len="sm"/>
          </a:ln>
        </p:spPr>
        <p:txBody>
          <a:bodyPr wrap="square" lIns="68577" tIns="34289" rIns="68577" bIns="34289">
            <a:spAutoFit/>
          </a:bodyPr>
          <a:lstStyle/>
          <a:p>
            <a:pPr defTabSz="615524" eaLnBrk="0" hangingPunct="0"/>
            <a:r>
              <a:rPr lang="en-US" sz="1200" b="0">
                <a:solidFill>
                  <a:srgbClr val="0A2240"/>
                </a:solidFill>
                <a:latin typeface="Arial"/>
                <a:cs typeface="+mn-cs"/>
              </a:rPr>
              <a:t>Spread over LIBOR %</a:t>
            </a:r>
          </a:p>
        </p:txBody>
      </p:sp>
      <p:sp>
        <p:nvSpPr>
          <p:cNvPr id="34" name="TextBox 1"/>
          <p:cNvSpPr txBox="1"/>
          <p:nvPr/>
        </p:nvSpPr>
        <p:spPr>
          <a:xfrm>
            <a:off x="1534875" y="1278856"/>
            <a:ext cx="2193499" cy="175346"/>
          </a:xfrm>
          <a:prstGeom prst="rect">
            <a:avLst/>
          </a:prstGeom>
        </p:spPr>
        <p:txBody>
          <a:bodyPr wrap="square" lIns="68577" tIns="34289" rIns="68577"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ts val="1125"/>
              </a:lnSpc>
            </a:pPr>
            <a:r>
              <a:rPr lang="en-US">
                <a:solidFill>
                  <a:srgbClr val="002B7D"/>
                </a:solidFill>
                <a:cs typeface="Arial" pitchFamily="34" charset="0"/>
              </a:rPr>
              <a:t>= 2017 EETCs by US airlines</a:t>
            </a:r>
          </a:p>
        </p:txBody>
      </p:sp>
      <p:sp>
        <p:nvSpPr>
          <p:cNvPr id="38" name="TextBox 37"/>
          <p:cNvSpPr txBox="1"/>
          <p:nvPr/>
        </p:nvSpPr>
        <p:spPr>
          <a:xfrm>
            <a:off x="1537445" y="1451266"/>
            <a:ext cx="3377455" cy="242372"/>
          </a:xfrm>
          <a:prstGeom prst="rect">
            <a:avLst/>
          </a:prstGeom>
          <a:noFill/>
        </p:spPr>
        <p:txBody>
          <a:bodyPr wrap="square" lIns="68577" tIns="34289" rIns="68577" bIns="34289" rtlCol="0">
            <a:spAutoFit/>
          </a:bodyPr>
          <a:lstStyle/>
          <a:p>
            <a:pPr algn="l"/>
            <a:r>
              <a:rPr lang="en-US" sz="1100" b="0">
                <a:solidFill>
                  <a:srgbClr val="5D5B59"/>
                </a:solidFill>
                <a:latin typeface="Arial"/>
                <a:cs typeface="+mn-cs"/>
              </a:rPr>
              <a:t>Issuances collateralized by Boeing aircraft</a:t>
            </a:r>
          </a:p>
        </p:txBody>
      </p:sp>
      <p:sp>
        <p:nvSpPr>
          <p:cNvPr id="48" name="Oval 47"/>
          <p:cNvSpPr/>
          <p:nvPr/>
        </p:nvSpPr>
        <p:spPr>
          <a:xfrm>
            <a:off x="1420756" y="1297948"/>
            <a:ext cx="137160" cy="137160"/>
          </a:xfrm>
          <a:prstGeom prst="ellipse">
            <a:avLst/>
          </a:prstGeom>
          <a:solidFill>
            <a:srgbClr val="002B7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lstStyle/>
          <a:p>
            <a:pPr algn="l"/>
            <a:endParaRPr lang="en-US" sz="800" b="0">
              <a:solidFill>
                <a:srgbClr val="FFFFFF"/>
              </a:solidFill>
            </a:endParaRPr>
          </a:p>
        </p:txBody>
      </p:sp>
      <p:sp>
        <p:nvSpPr>
          <p:cNvPr id="3" name="Title 2"/>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Commercial markets are more efficient than export credit</a:t>
            </a:r>
          </a:p>
        </p:txBody>
      </p:sp>
      <p:sp>
        <p:nvSpPr>
          <p:cNvPr id="32" name="TextBox 1"/>
          <p:cNvSpPr txBox="1"/>
          <p:nvPr/>
        </p:nvSpPr>
        <p:spPr>
          <a:xfrm>
            <a:off x="7871711" y="1876429"/>
            <a:ext cx="1078689" cy="175346"/>
          </a:xfrm>
          <a:prstGeom prst="rect">
            <a:avLst/>
          </a:prstGeom>
        </p:spPr>
        <p:txBody>
          <a:bodyPr wrap="square" lIns="68577" tIns="34289" rIns="68577"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25"/>
              </a:lnSpc>
            </a:pPr>
            <a:r>
              <a:rPr lang="en-US">
                <a:solidFill>
                  <a:srgbClr val="0A2240"/>
                </a:solidFill>
                <a:cs typeface="Arial" pitchFamily="34" charset="0"/>
              </a:rPr>
              <a:t>2011 ASU</a:t>
            </a:r>
          </a:p>
        </p:txBody>
      </p:sp>
      <p:sp>
        <p:nvSpPr>
          <p:cNvPr id="42" name="Oval 41"/>
          <p:cNvSpPr/>
          <p:nvPr/>
        </p:nvSpPr>
        <p:spPr>
          <a:xfrm>
            <a:off x="4256914" y="3252753"/>
            <a:ext cx="116586" cy="116586"/>
          </a:xfrm>
          <a:prstGeom prst="ellipse">
            <a:avLst/>
          </a:prstGeom>
          <a:solidFill>
            <a:srgbClr val="002B7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lstStyle/>
          <a:p>
            <a:pPr algn="l"/>
            <a:endParaRPr lang="en-US" sz="800" b="0">
              <a:solidFill>
                <a:srgbClr val="FFFFFF"/>
              </a:solidFill>
            </a:endParaRPr>
          </a:p>
        </p:txBody>
      </p:sp>
      <p:sp>
        <p:nvSpPr>
          <p:cNvPr id="29" name="Oval 28"/>
          <p:cNvSpPr/>
          <p:nvPr/>
        </p:nvSpPr>
        <p:spPr>
          <a:xfrm>
            <a:off x="4256914" y="3428892"/>
            <a:ext cx="116586" cy="116586"/>
          </a:xfrm>
          <a:prstGeom prst="ellipse">
            <a:avLst/>
          </a:prstGeom>
          <a:solidFill>
            <a:srgbClr val="002B7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lstStyle/>
          <a:p>
            <a:pPr algn="l"/>
            <a:endParaRPr lang="en-US" sz="800" b="0">
              <a:solidFill>
                <a:srgbClr val="FFFF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8869" y="1030853"/>
            <a:ext cx="8006266" cy="3081795"/>
          </a:xfrm>
          <a:prstGeom prst="rect">
            <a:avLst/>
          </a:prstGeom>
        </p:spPr>
      </p:pic>
      <p:sp>
        <p:nvSpPr>
          <p:cNvPr id="16"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22</a:t>
            </a:fld>
            <a:endParaRPr lang="en-US" sz="1200">
              <a:solidFill>
                <a:schemeClr val="tx1"/>
              </a:solidFill>
            </a:endParaRPr>
          </a:p>
        </p:txBody>
      </p:sp>
    </p:spTree>
    <p:extLst>
      <p:ext uri="{BB962C8B-B14F-4D97-AF65-F5344CB8AC3E}">
        <p14:creationId xmlns:p14="http://schemas.microsoft.com/office/powerpoint/2010/main" val="3490837061"/>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686674" y="3409953"/>
            <a:ext cx="7467600" cy="837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fontAlgn="auto">
              <a:spcBef>
                <a:spcPct val="0"/>
              </a:spcBef>
              <a:spcAft>
                <a:spcPct val="0"/>
              </a:spcAft>
              <a:defRPr/>
            </a:pPr>
            <a:endParaRPr lang="en-US" sz="1800" b="0">
              <a:solidFill>
                <a:srgbClr val="CE1126"/>
              </a:solidFill>
            </a:endParaRPr>
          </a:p>
        </p:txBody>
      </p:sp>
      <p:sp>
        <p:nvSpPr>
          <p:cNvPr id="6" name="TextBox 5"/>
          <p:cNvSpPr txBox="1"/>
          <p:nvPr>
            <p:custDataLst>
              <p:tags r:id="rId2"/>
            </p:custDataLst>
          </p:nvPr>
        </p:nvSpPr>
        <p:spPr>
          <a:xfrm>
            <a:off x="1849438" y="3409950"/>
            <a:ext cx="7315200" cy="861774"/>
          </a:xfrm>
          <a:prstGeom prst="rect">
            <a:avLst/>
          </a:prstGeom>
          <a:noFill/>
        </p:spPr>
        <p:txBody>
          <a:bodyPr lIns="91434" tIns="45717" rIns="91434" bIns="45717">
            <a:spAutoFit/>
          </a:bodyPr>
          <a:lstStyle/>
          <a:p>
            <a:pPr algn="l" fontAlgn="auto">
              <a:spcBef>
                <a:spcPct val="0"/>
              </a:spcBef>
              <a:spcAft>
                <a:spcPct val="0"/>
              </a:spcAft>
              <a:defRPr/>
            </a:pPr>
            <a:r>
              <a:rPr lang="en-US" sz="3200" b="0">
                <a:solidFill>
                  <a:prstClr val="white"/>
                </a:solidFill>
                <a:latin typeface="Arial"/>
                <a:cs typeface="+mn-cs"/>
              </a:rPr>
              <a:t>Aviation &amp; Aerospace</a:t>
            </a:r>
          </a:p>
          <a:p>
            <a:pPr algn="l" fontAlgn="auto">
              <a:spcBef>
                <a:spcPct val="0"/>
              </a:spcBef>
              <a:spcAft>
                <a:spcPct val="0"/>
              </a:spcAft>
              <a:defRPr/>
            </a:pPr>
            <a:r>
              <a:rPr lang="en-US" sz="1800" b="0">
                <a:solidFill>
                  <a:prstClr val="white"/>
                </a:solidFill>
                <a:latin typeface="Arial"/>
                <a:cs typeface="+mn-cs"/>
              </a:rPr>
              <a:t>The Leader in Canadian Aviation Law and Aircraft Financing</a:t>
            </a:r>
          </a:p>
        </p:txBody>
      </p:sp>
      <p:pic>
        <p:nvPicPr>
          <p:cNvPr id="3" name="Jetsgo - RMR Talking to Your Kids about Airline Failure.wmv">
            <a:hlinkClick r:id="" action="ppaction://media"/>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2362200" y="514350"/>
            <a:ext cx="4572000" cy="2571750"/>
          </a:xfrm>
          <a:prstGeom prst="rect">
            <a:avLst/>
          </a:prstGeom>
        </p:spPr>
      </p:pic>
      <p:sp>
        <p:nvSpPr>
          <p:cNvPr id="7" name="Slide Number Placeholder 2"/>
          <p:cNvSpPr txBox="1"/>
          <p:nvPr>
            <p:custDataLst>
              <p:tags r:id="rId6"/>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23</a:t>
            </a:fld>
            <a:endParaRPr lang="en-US" sz="1200">
              <a:solidFill>
                <a:schemeClr val="tx1"/>
              </a:solidFill>
            </a:endParaRPr>
          </a:p>
        </p:txBody>
      </p:sp>
    </p:spTree>
    <p:extLst>
      <p:ext uri="{BB962C8B-B14F-4D97-AF65-F5344CB8AC3E}">
        <p14:creationId xmlns:p14="http://schemas.microsoft.com/office/powerpoint/2010/main" val="375135112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304800" y="1771657"/>
            <a:ext cx="8839200" cy="1102519"/>
          </a:xfrm>
        </p:spPr>
        <p:txBody>
          <a:bodyPr/>
          <a:lstStyle/>
          <a:p>
            <a:pPr marL="742895" indent="-742895" algn="l">
              <a:buFont typeface="+mj-lt"/>
              <a:buAutoNum type="alphaUcPeriod" startAt="2"/>
            </a:pPr>
            <a:r>
              <a:rPr lang="en-US"/>
              <a:t>International EETCs</a:t>
            </a:r>
          </a:p>
        </p:txBody>
      </p:sp>
      <p:sp>
        <p:nvSpPr>
          <p:cNvPr id="4" name="Slide Number Placeholder 2"/>
          <p:cNvSpPr txBox="1"/>
          <p:nvPr>
            <p:custDataLst>
              <p:tags r:id="rId2"/>
            </p:custDataLst>
          </p:nvPr>
        </p:nvSpPr>
        <p:spPr bwMode="auto">
          <a:xfrm>
            <a:off x="81337" y="4626712"/>
            <a:ext cx="457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defPPr>
              <a:defRPr lang="en-CA"/>
            </a:defPPr>
            <a:lvl1pPr algn="ctr" rtl="0" fontAlgn="base">
              <a:spcBef>
                <a:spcPct val="0"/>
              </a:spcBef>
              <a:spcAft>
                <a:spcPct val="0"/>
              </a:spcAft>
              <a:defRPr sz="1200" b="1" kern="1200">
                <a:solidFill>
                  <a:srgbClr val="0F0F0F"/>
                </a:solidFill>
                <a:latin typeface="Arial"/>
                <a:ea typeface="+mn-ea"/>
                <a:cs typeface="Arial"/>
              </a:defRPr>
            </a:lvl1pPr>
            <a:lvl2pPr marL="457200"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defRPr/>
            </a:pPr>
            <a:fld id="{57747FC7-6325-4BAF-8AEF-8E205C83E9C4}" type="slidenum">
              <a:rPr lang="en-US" smtClean="0"/>
              <a:pPr>
                <a:defRPr/>
              </a:pPr>
              <a:t>24</a:t>
            </a:fld>
            <a:endParaRPr lang="en-US"/>
          </a:p>
        </p:txBody>
      </p:sp>
    </p:spTree>
    <p:extLst>
      <p:ext uri="{BB962C8B-B14F-4D97-AF65-F5344CB8AC3E}">
        <p14:creationId xmlns:p14="http://schemas.microsoft.com/office/powerpoint/2010/main" val="7171186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0"/>
          <p:cNvPicPr>
            <a:picLocks noChangeAspect="1" noChangeArrowheads="1"/>
          </p:cNvPicPr>
          <p:nvPr>
            <p:custDataLst>
              <p:tags r:id="rId1"/>
            </p:custDataLst>
          </p:nvPr>
        </p:nvPicPr>
        <p:blipFill>
          <a:blip r:embed="rId30">
            <a:extLst>
              <a:ext uri="{28A0092B-C50C-407E-A947-70E740481C1C}">
                <a14:useLocalDpi xmlns:a14="http://schemas.microsoft.com/office/drawing/2010/main" val="0"/>
              </a:ext>
            </a:extLst>
          </a:blip>
          <a:stretch>
            <a:fillRect/>
          </a:stretch>
        </p:blipFill>
        <p:spPr bwMode="auto">
          <a:xfrm>
            <a:off x="5795966" y="3442097"/>
            <a:ext cx="1641475" cy="81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6147" name="Picture 27"/>
          <p:cNvPicPr>
            <a:picLocks noChangeAspect="1" noChangeArrowheads="1"/>
          </p:cNvPicPr>
          <p:nvPr>
            <p:custDataLst>
              <p:tags r:id="rId2"/>
            </p:custDataLst>
          </p:nvPr>
        </p:nvPicPr>
        <p:blipFill>
          <a:blip r:embed="rId31">
            <a:extLst>
              <a:ext uri="{28A0092B-C50C-407E-A947-70E740481C1C}">
                <a14:useLocalDpi xmlns:a14="http://schemas.microsoft.com/office/drawing/2010/main" val="0"/>
              </a:ext>
            </a:extLst>
          </a:blip>
          <a:stretch>
            <a:fillRect/>
          </a:stretch>
        </p:blipFill>
        <p:spPr bwMode="auto">
          <a:xfrm>
            <a:off x="7593018" y="3053959"/>
            <a:ext cx="1520825" cy="79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148" name="Rectangle 2"/>
          <p:cNvSpPr>
            <a:spLocks noGrp="1" noChangeArrowheads="1"/>
          </p:cNvSpPr>
          <p:nvPr>
            <p:ph type="title"/>
            <p:custDataLst>
              <p:tags r:id="rId3"/>
            </p:custDataLst>
          </p:nvPr>
        </p:nvSpPr>
        <p:spPr/>
        <p:txBody>
          <a:bodyPr/>
          <a:lstStyle/>
          <a:p>
            <a:pPr marL="741308" indent="-741308" eaLnBrk="1" hangingPunct="1"/>
            <a:r>
              <a:rPr lang="en-US" altLang="en-US" sz="3000"/>
              <a:t>1.  WHAT IS AN EETC? 		</a:t>
            </a:r>
            <a:endParaRPr lang="en-CA" altLang="en-US" sz="3000"/>
          </a:p>
        </p:txBody>
      </p:sp>
      <p:pic>
        <p:nvPicPr>
          <p:cNvPr id="6149" name="Picture 21" descr="airtran_col"/>
          <p:cNvPicPr>
            <a:picLocks noChangeAspect="1" noChangeArrowheads="1"/>
          </p:cNvPicPr>
          <p:nvPr>
            <p:custDataLst>
              <p:tags r:id="rId4"/>
            </p:custDataLst>
          </p:nvPr>
        </p:nvPicPr>
        <p:blipFill>
          <a:blip r:embed="rId32">
            <a:extLst>
              <a:ext uri="{28A0092B-C50C-407E-A947-70E740481C1C}">
                <a14:useLocalDpi xmlns:a14="http://schemas.microsoft.com/office/drawing/2010/main" val="0"/>
              </a:ext>
            </a:extLst>
          </a:blip>
          <a:stretch>
            <a:fillRect/>
          </a:stretch>
        </p:blipFill>
        <p:spPr bwMode="auto">
          <a:xfrm>
            <a:off x="7308850" y="1682357"/>
            <a:ext cx="1570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awa_logo"/>
          <p:cNvPicPr>
            <a:picLocks noChangeAspect="1" noChangeArrowheads="1"/>
          </p:cNvPicPr>
          <p:nvPr>
            <p:custDataLst>
              <p:tags r:id="rId5"/>
            </p:custDataLst>
          </p:nvPr>
        </p:nvPicPr>
        <p:blipFill>
          <a:blip r:embed="rId33">
            <a:extLst>
              <a:ext uri="{28A0092B-C50C-407E-A947-70E740481C1C}">
                <a14:useLocalDpi xmlns:a14="http://schemas.microsoft.com/office/drawing/2010/main" val="0"/>
              </a:ext>
            </a:extLst>
          </a:blip>
          <a:stretch>
            <a:fillRect/>
          </a:stretch>
        </p:blipFill>
        <p:spPr bwMode="auto">
          <a:xfrm>
            <a:off x="179388" y="1543054"/>
            <a:ext cx="12239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US_Airways_2"/>
          <p:cNvPicPr>
            <a:picLocks noChangeAspect="1" noChangeArrowheads="1"/>
          </p:cNvPicPr>
          <p:nvPr>
            <p:custDataLst>
              <p:tags r:id="rId6"/>
            </p:custDataLst>
          </p:nvPr>
        </p:nvPicPr>
        <p:blipFill>
          <a:blip r:embed="rId34">
            <a:extLst>
              <a:ext uri="{28A0092B-C50C-407E-A947-70E740481C1C}">
                <a14:useLocalDpi xmlns:a14="http://schemas.microsoft.com/office/drawing/2010/main" val="0"/>
              </a:ext>
            </a:extLst>
          </a:blip>
          <a:stretch>
            <a:fillRect/>
          </a:stretch>
        </p:blipFill>
        <p:spPr bwMode="auto">
          <a:xfrm>
            <a:off x="2700339" y="1696645"/>
            <a:ext cx="1512887" cy="51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descr="Northwest_Airlines_Logo"/>
          <p:cNvPicPr>
            <a:picLocks noChangeAspect="1" noChangeArrowheads="1"/>
          </p:cNvPicPr>
          <p:nvPr>
            <p:custDataLst>
              <p:tags r:id="rId7"/>
            </p:custDataLst>
          </p:nvPr>
        </p:nvPicPr>
        <p:blipFill>
          <a:blip r:embed="rId35">
            <a:extLst>
              <a:ext uri="{28A0092B-C50C-407E-A947-70E740481C1C}">
                <a14:useLocalDpi xmlns:a14="http://schemas.microsoft.com/office/drawing/2010/main" val="0"/>
              </a:ext>
            </a:extLst>
          </a:blip>
          <a:stretch>
            <a:fillRect/>
          </a:stretch>
        </p:blipFill>
        <p:spPr bwMode="auto">
          <a:xfrm>
            <a:off x="4173538" y="2830116"/>
            <a:ext cx="935037" cy="3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1" descr="Southwest_Airlines"/>
          <p:cNvPicPr>
            <a:picLocks noChangeAspect="1" noChangeArrowheads="1"/>
          </p:cNvPicPr>
          <p:nvPr>
            <p:custDataLst>
              <p:tags r:id="rId8"/>
            </p:custDataLst>
          </p:nvPr>
        </p:nvPicPr>
        <p:blipFill>
          <a:blip r:embed="rId36" cstate="print">
            <a:extLst>
              <a:ext uri="{28A0092B-C50C-407E-A947-70E740481C1C}">
                <a14:useLocalDpi xmlns:a14="http://schemas.microsoft.com/office/drawing/2010/main" val="0"/>
              </a:ext>
            </a:extLst>
          </a:blip>
          <a:stretch>
            <a:fillRect/>
          </a:stretch>
        </p:blipFill>
        <p:spPr bwMode="auto">
          <a:xfrm>
            <a:off x="5795963" y="1641877"/>
            <a:ext cx="1439862"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2" descr="Qantas_2"/>
          <p:cNvPicPr>
            <a:picLocks noChangeAspect="1" noChangeArrowheads="1"/>
          </p:cNvPicPr>
          <p:nvPr>
            <p:custDataLst>
              <p:tags r:id="rId9"/>
            </p:custDataLst>
          </p:nvPr>
        </p:nvPicPr>
        <p:blipFill>
          <a:blip r:embed="rId37">
            <a:extLst>
              <a:ext uri="{28A0092B-C50C-407E-A947-70E740481C1C}">
                <a14:useLocalDpi xmlns:a14="http://schemas.microsoft.com/office/drawing/2010/main" val="0"/>
              </a:ext>
            </a:extLst>
          </a:blip>
          <a:stretch>
            <a:fillRect/>
          </a:stretch>
        </p:blipFill>
        <p:spPr bwMode="auto">
          <a:xfrm>
            <a:off x="468313" y="2432455"/>
            <a:ext cx="1655762" cy="2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3" descr="JetBlue"/>
          <p:cNvPicPr>
            <a:picLocks noChangeAspect="1" noChangeArrowheads="1"/>
          </p:cNvPicPr>
          <p:nvPr>
            <p:custDataLst>
              <p:tags r:id="rId10"/>
            </p:custDataLst>
          </p:nvPr>
        </p:nvPicPr>
        <p:blipFill>
          <a:blip r:embed="rId38">
            <a:extLst>
              <a:ext uri="{28A0092B-C50C-407E-A947-70E740481C1C}">
                <a14:useLocalDpi xmlns:a14="http://schemas.microsoft.com/office/drawing/2010/main" val="0"/>
              </a:ext>
            </a:extLst>
          </a:blip>
          <a:stretch>
            <a:fillRect/>
          </a:stretch>
        </p:blipFill>
        <p:spPr bwMode="auto">
          <a:xfrm>
            <a:off x="4259263" y="1696644"/>
            <a:ext cx="1441450" cy="42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4" descr="Iberia_Airlines"/>
          <p:cNvPicPr>
            <a:picLocks noChangeAspect="1" noChangeArrowheads="1"/>
          </p:cNvPicPr>
          <p:nvPr>
            <p:custDataLst>
              <p:tags r:id="rId11"/>
            </p:custDataLst>
          </p:nvPr>
        </p:nvPicPr>
        <p:blipFill>
          <a:blip r:embed="rId39" cstate="print">
            <a:extLst>
              <a:ext uri="{28A0092B-C50C-407E-A947-70E740481C1C}">
                <a14:useLocalDpi xmlns:a14="http://schemas.microsoft.com/office/drawing/2010/main" val="0"/>
              </a:ext>
            </a:extLst>
          </a:blip>
          <a:stretch>
            <a:fillRect/>
          </a:stretch>
        </p:blipFill>
        <p:spPr bwMode="auto">
          <a:xfrm>
            <a:off x="7235827" y="2938469"/>
            <a:ext cx="1511300"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5" descr="FedEx"/>
          <p:cNvPicPr>
            <a:picLocks noChangeAspect="1" noChangeArrowheads="1"/>
          </p:cNvPicPr>
          <p:nvPr>
            <p:custDataLst>
              <p:tags r:id="rId12"/>
            </p:custDataLst>
          </p:nvPr>
        </p:nvPicPr>
        <p:blipFill>
          <a:blip r:embed="rId40" cstate="print">
            <a:extLst>
              <a:ext uri="{28A0092B-C50C-407E-A947-70E740481C1C}">
                <a14:useLocalDpi xmlns:a14="http://schemas.microsoft.com/office/drawing/2010/main" val="0"/>
              </a:ext>
            </a:extLst>
          </a:blip>
          <a:stretch>
            <a:fillRect/>
          </a:stretch>
        </p:blipFill>
        <p:spPr bwMode="auto">
          <a:xfrm>
            <a:off x="2736850" y="2884886"/>
            <a:ext cx="1225550" cy="27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7" descr="Continental_Airlines"/>
          <p:cNvPicPr>
            <a:picLocks noChangeAspect="1" noChangeArrowheads="1"/>
          </p:cNvPicPr>
          <p:nvPr>
            <p:custDataLst>
              <p:tags r:id="rId13"/>
            </p:custDataLst>
          </p:nvPr>
        </p:nvPicPr>
        <p:blipFill>
          <a:blip r:embed="rId41">
            <a:extLst>
              <a:ext uri="{28A0092B-C50C-407E-A947-70E740481C1C}">
                <a14:useLocalDpi xmlns:a14="http://schemas.microsoft.com/office/drawing/2010/main" val="0"/>
              </a:ext>
            </a:extLst>
          </a:blip>
          <a:stretch>
            <a:fillRect/>
          </a:stretch>
        </p:blipFill>
        <p:spPr bwMode="auto">
          <a:xfrm>
            <a:off x="5076830" y="2452693"/>
            <a:ext cx="1800225" cy="30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8" descr="Atlas_Air_3"/>
          <p:cNvPicPr>
            <a:picLocks noChangeAspect="1" noChangeArrowheads="1"/>
          </p:cNvPicPr>
          <p:nvPr>
            <p:custDataLst>
              <p:tags r:id="rId14"/>
            </p:custDataLst>
          </p:nvPr>
        </p:nvPicPr>
        <p:blipFill>
          <a:blip r:embed="rId42" cstate="print">
            <a:extLst>
              <a:ext uri="{28A0092B-C50C-407E-A947-70E740481C1C}">
                <a14:useLocalDpi xmlns:a14="http://schemas.microsoft.com/office/drawing/2010/main" val="0"/>
              </a:ext>
            </a:extLst>
          </a:blip>
          <a:stretch>
            <a:fillRect/>
          </a:stretch>
        </p:blipFill>
        <p:spPr bwMode="auto">
          <a:xfrm>
            <a:off x="1403350" y="1733551"/>
            <a:ext cx="13668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10" descr="logo"/>
          <p:cNvPicPr>
            <a:picLocks noChangeAspect="1" noChangeArrowheads="1"/>
          </p:cNvPicPr>
          <p:nvPr>
            <p:custDataLst>
              <p:tags r:id="rId15"/>
            </p:custDataLst>
          </p:nvPr>
        </p:nvPicPr>
        <p:blipFill>
          <a:blip r:embed="rId43">
            <a:extLst>
              <a:ext uri="{28A0092B-C50C-407E-A947-70E740481C1C}">
                <a14:useLocalDpi xmlns:a14="http://schemas.microsoft.com/office/drawing/2010/main" val="0"/>
              </a:ext>
            </a:extLst>
          </a:blip>
          <a:stretch>
            <a:fillRect/>
          </a:stretch>
        </p:blipFill>
        <p:spPr bwMode="auto">
          <a:xfrm>
            <a:off x="1462091" y="3314700"/>
            <a:ext cx="1609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13" descr="Air Canada_02"/>
          <p:cNvPicPr>
            <a:picLocks noChangeAspect="1" noChangeArrowheads="1"/>
          </p:cNvPicPr>
          <p:nvPr>
            <p:custDataLst>
              <p:tags r:id="rId16"/>
            </p:custDataLst>
          </p:nvPr>
        </p:nvPicPr>
        <p:blipFill>
          <a:blip r:embed="rId44" cstate="print">
            <a:extLst>
              <a:ext uri="{28A0092B-C50C-407E-A947-70E740481C1C}">
                <a14:useLocalDpi xmlns:a14="http://schemas.microsoft.com/office/drawing/2010/main" val="0"/>
              </a:ext>
            </a:extLst>
          </a:blip>
          <a:stretch>
            <a:fillRect/>
          </a:stretch>
        </p:blipFill>
        <p:spPr bwMode="auto">
          <a:xfrm>
            <a:off x="3390903" y="3369472"/>
            <a:ext cx="2405063" cy="2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Box 1"/>
          <p:cNvSpPr txBox="1">
            <a:spLocks noChangeArrowheads="1"/>
          </p:cNvSpPr>
          <p:nvPr>
            <p:custDataLst>
              <p:tags r:id="rId17"/>
            </p:custDataLst>
          </p:nvPr>
        </p:nvSpPr>
        <p:spPr bwMode="auto">
          <a:xfrm>
            <a:off x="609600" y="4629152"/>
            <a:ext cx="28956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700" i="1">
                <a:solidFill>
                  <a:srgbClr val="000000"/>
                </a:solidFill>
              </a:rPr>
              <a:t>Source: Morgan Stanley, as of 9/13/18</a:t>
            </a:r>
          </a:p>
        </p:txBody>
      </p:sp>
      <p:pic>
        <p:nvPicPr>
          <p:cNvPr id="6163" name="Picture 25"/>
          <p:cNvPicPr>
            <a:picLocks noChangeAspect="1" noChangeArrowheads="1"/>
          </p:cNvPicPr>
          <p:nvPr>
            <p:custDataLst>
              <p:tags r:id="rId18"/>
            </p:custDataLst>
          </p:nvPr>
        </p:nvPicPr>
        <p:blipFill>
          <a:blip r:embed="rId45">
            <a:extLst>
              <a:ext uri="{28A0092B-C50C-407E-A947-70E740481C1C}">
                <a14:useLocalDpi xmlns:a14="http://schemas.microsoft.com/office/drawing/2010/main" val="0"/>
              </a:ext>
            </a:extLst>
          </a:blip>
          <a:stretch>
            <a:fillRect/>
          </a:stretch>
        </p:blipFill>
        <p:spPr bwMode="auto">
          <a:xfrm>
            <a:off x="5946783" y="3234928"/>
            <a:ext cx="16049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4" name="Picture 26"/>
          <p:cNvPicPr>
            <a:picLocks noChangeAspect="1" noChangeArrowheads="1"/>
          </p:cNvPicPr>
          <p:nvPr>
            <p:custDataLst>
              <p:tags r:id="rId19"/>
            </p:custDataLst>
          </p:nvPr>
        </p:nvPicPr>
        <p:blipFill>
          <a:blip r:embed="rId46">
            <a:extLst>
              <a:ext uri="{28A0092B-C50C-407E-A947-70E740481C1C}">
                <a14:useLocalDpi xmlns:a14="http://schemas.microsoft.com/office/drawing/2010/main" val="0"/>
              </a:ext>
            </a:extLst>
          </a:blip>
          <a:stretch>
            <a:fillRect/>
          </a:stretch>
        </p:blipFill>
        <p:spPr bwMode="auto">
          <a:xfrm>
            <a:off x="244475" y="3157538"/>
            <a:ext cx="1093788"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6165" name="Picture 29" descr="Delta Air Lines">
            <a:hlinkClick r:id="rId47"/>
          </p:cNvPr>
          <p:cNvPicPr>
            <a:picLocks noChangeAspect="1" noChangeArrowheads="1"/>
          </p:cNvPicPr>
          <p:nvPr>
            <p:custDataLst>
              <p:tags r:id="rId20"/>
            </p:custDataLst>
          </p:nvPr>
        </p:nvPicPr>
        <p:blipFill>
          <a:blip r:embed="rId48">
            <a:extLst>
              <a:ext uri="{28A0092B-C50C-407E-A947-70E740481C1C}">
                <a14:useLocalDpi xmlns:a14="http://schemas.microsoft.com/office/drawing/2010/main" val="0"/>
              </a:ext>
            </a:extLst>
          </a:blip>
          <a:stretch>
            <a:fillRect/>
          </a:stretch>
        </p:blipFill>
        <p:spPr bwMode="auto">
          <a:xfrm>
            <a:off x="7186615" y="2503890"/>
            <a:ext cx="1560512" cy="18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31" descr="http://img2.wikia.nocookie.net/__cb20100817065339/logopedia/images/5/54/United_logo_2010.png"/>
          <p:cNvPicPr>
            <a:picLocks noChangeAspect="1" noChangeArrowheads="1"/>
          </p:cNvPicPr>
          <p:nvPr>
            <p:custDataLst>
              <p:tags r:id="rId21"/>
            </p:custDataLst>
          </p:nvPr>
        </p:nvPicPr>
        <p:blipFill>
          <a:blip r:embed="rId49">
            <a:extLst>
              <a:ext uri="{28A0092B-C50C-407E-A947-70E740481C1C}">
                <a14:useLocalDpi xmlns:a14="http://schemas.microsoft.com/office/drawing/2010/main" val="0"/>
              </a:ext>
            </a:extLst>
          </a:blip>
          <a:stretch>
            <a:fillRect/>
          </a:stretch>
        </p:blipFill>
        <p:spPr bwMode="auto">
          <a:xfrm>
            <a:off x="2606675" y="2419350"/>
            <a:ext cx="20415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
          <p:cNvSpPr txBox="1">
            <a:spLocks noChangeArrowheads="1"/>
          </p:cNvSpPr>
          <p:nvPr>
            <p:custDataLst>
              <p:tags r:id="rId22"/>
            </p:custDataLst>
          </p:nvPr>
        </p:nvSpPr>
        <p:spPr bwMode="auto">
          <a:xfrm>
            <a:off x="342900" y="1200150"/>
            <a:ext cx="8496300" cy="345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Arial"/>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a:lstStyle>
          <a:p>
            <a:pPr eaLnBrk="1" hangingPunct="1">
              <a:lnSpc>
                <a:spcPct val="80000"/>
              </a:lnSpc>
              <a:buFontTx/>
              <a:buNone/>
              <a:defRPr/>
            </a:pPr>
            <a:r>
              <a:rPr lang="en-US" sz="2100" kern="0">
                <a:solidFill>
                  <a:srgbClr val="CC3300"/>
                </a:solidFill>
                <a:cs typeface="Arial"/>
              </a:rPr>
              <a:t>▪	</a:t>
            </a:r>
            <a:r>
              <a:rPr lang="en-US" sz="2100" kern="0"/>
              <a:t>U.S. Airlines Lead EETC Issuance</a:t>
            </a:r>
          </a:p>
          <a:p>
            <a:pPr eaLnBrk="1" hangingPunct="1">
              <a:lnSpc>
                <a:spcPct val="80000"/>
              </a:lnSpc>
              <a:buFontTx/>
              <a:buNone/>
              <a:defRPr/>
            </a:pPr>
            <a:endParaRPr lang="en-US" sz="2100" kern="0"/>
          </a:p>
          <a:p>
            <a:pPr eaLnBrk="1" hangingPunct="1">
              <a:lnSpc>
                <a:spcPct val="80000"/>
              </a:lnSpc>
              <a:buFontTx/>
              <a:buNone/>
              <a:defRPr/>
            </a:pPr>
            <a:endParaRPr lang="en-US" sz="2100" b="0" kern="0"/>
          </a:p>
          <a:p>
            <a:pPr eaLnBrk="1" hangingPunct="1">
              <a:lnSpc>
                <a:spcPct val="80000"/>
              </a:lnSpc>
              <a:buFontTx/>
              <a:buNone/>
              <a:defRPr/>
            </a:pPr>
            <a:endParaRPr lang="en-US" sz="2100" b="0" kern="0"/>
          </a:p>
          <a:p>
            <a:pPr eaLnBrk="1" hangingPunct="1">
              <a:lnSpc>
                <a:spcPct val="80000"/>
              </a:lnSpc>
              <a:buFontTx/>
              <a:buNone/>
              <a:defRPr/>
            </a:pPr>
            <a:endParaRPr lang="en-US" sz="2100" b="0" kern="0"/>
          </a:p>
          <a:p>
            <a:pPr eaLnBrk="1" hangingPunct="1">
              <a:lnSpc>
                <a:spcPct val="80000"/>
              </a:lnSpc>
              <a:buFontTx/>
              <a:buNone/>
              <a:defRPr/>
            </a:pPr>
            <a:endParaRPr lang="en-US" sz="2100" b="0" kern="0"/>
          </a:p>
          <a:p>
            <a:pPr eaLnBrk="1" hangingPunct="1">
              <a:lnSpc>
                <a:spcPct val="80000"/>
              </a:lnSpc>
              <a:buFontTx/>
              <a:buNone/>
              <a:defRPr/>
            </a:pPr>
            <a:endParaRPr lang="en-US" sz="2100" b="0" kern="0"/>
          </a:p>
          <a:p>
            <a:pPr eaLnBrk="1" hangingPunct="1">
              <a:lnSpc>
                <a:spcPct val="80000"/>
              </a:lnSpc>
              <a:buFontTx/>
              <a:buNone/>
              <a:defRPr/>
            </a:pPr>
            <a:endParaRPr lang="en-US" sz="2100" b="0" kern="0"/>
          </a:p>
          <a:p>
            <a:pPr eaLnBrk="1" hangingPunct="1">
              <a:lnSpc>
                <a:spcPct val="80000"/>
              </a:lnSpc>
              <a:buFontTx/>
              <a:buNone/>
              <a:defRPr/>
            </a:pPr>
            <a:endParaRPr lang="en-US" sz="2100" b="0" kern="0"/>
          </a:p>
          <a:p>
            <a:pPr eaLnBrk="1" hangingPunct="1">
              <a:lnSpc>
                <a:spcPct val="80000"/>
              </a:lnSpc>
              <a:buClr>
                <a:schemeClr val="accent1"/>
              </a:buClr>
              <a:buFont typeface="Wingdings" panose="05000000000000000000" pitchFamily="2" charset="2"/>
              <a:buChar char="Q"/>
              <a:defRPr/>
            </a:pPr>
            <a:r>
              <a:rPr lang="en-US" sz="1100" b="0" kern="0"/>
              <a:t>First Issuance in 1993 for Boeing Capital </a:t>
            </a:r>
          </a:p>
          <a:p>
            <a:pPr eaLnBrk="1" hangingPunct="1">
              <a:lnSpc>
                <a:spcPct val="80000"/>
              </a:lnSpc>
              <a:buClr>
                <a:schemeClr val="accent1"/>
              </a:buClr>
              <a:buFont typeface="Wingdings" panose="05000000000000000000" pitchFamily="2" charset="2"/>
              <a:buChar char="Q"/>
              <a:defRPr/>
            </a:pPr>
            <a:r>
              <a:rPr lang="en-US" sz="1100" b="0" kern="0"/>
              <a:t>Total EETC Issuance since inception: ~$92.7Bn</a:t>
            </a:r>
          </a:p>
          <a:p>
            <a:pPr eaLnBrk="1" hangingPunct="1">
              <a:lnSpc>
                <a:spcPct val="80000"/>
              </a:lnSpc>
              <a:buFontTx/>
              <a:buNone/>
              <a:defRPr/>
            </a:pPr>
            <a:r>
              <a:rPr lang="en-US" sz="2100" b="0" kern="0">
                <a:solidFill>
                  <a:srgbClr val="CC3300"/>
                </a:solidFill>
                <a:cs typeface="Arial"/>
              </a:rPr>
              <a:t>	</a:t>
            </a:r>
            <a:endParaRPr lang="en-CA" sz="2100" b="0" kern="0">
              <a:cs typeface="Arial"/>
            </a:endParaRPr>
          </a:p>
        </p:txBody>
      </p:sp>
      <p:pic>
        <p:nvPicPr>
          <p:cNvPr id="6168" name="Picture 33" descr="File:Air France Logo.svg">
            <a:hlinkClick r:id="rId50"/>
          </p:cNvPr>
          <p:cNvPicPr>
            <a:picLocks noChangeAspect="1" noChangeArrowheads="1"/>
          </p:cNvPicPr>
          <p:nvPr>
            <p:custDataLst>
              <p:tags r:id="rId23"/>
            </p:custDataLst>
          </p:nvPr>
        </p:nvPicPr>
        <p:blipFill>
          <a:blip r:embed="rId51">
            <a:extLst>
              <a:ext uri="{28A0092B-C50C-407E-A947-70E740481C1C}">
                <a14:useLocalDpi xmlns:a14="http://schemas.microsoft.com/office/drawing/2010/main" val="0"/>
              </a:ext>
            </a:extLst>
          </a:blip>
          <a:stretch>
            <a:fillRect/>
          </a:stretch>
        </p:blipFill>
        <p:spPr bwMode="auto">
          <a:xfrm>
            <a:off x="5297488" y="3020616"/>
            <a:ext cx="1865312" cy="12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35" descr="American Airlines logo"/>
          <p:cNvPicPr>
            <a:picLocks noChangeAspect="1" noChangeArrowheads="1"/>
          </p:cNvPicPr>
          <p:nvPr>
            <p:custDataLst>
              <p:tags r:id="rId24"/>
            </p:custDataLst>
          </p:nvPr>
        </p:nvPicPr>
        <p:blipFill>
          <a:blip r:embed="rId52" cstate="print">
            <a:extLst>
              <a:ext uri="{28A0092B-C50C-407E-A947-70E740481C1C}">
                <a14:useLocalDpi xmlns:a14="http://schemas.microsoft.com/office/drawing/2010/main" val="0"/>
              </a:ext>
            </a:extLst>
          </a:blip>
          <a:stretch>
            <a:fillRect/>
          </a:stretch>
        </p:blipFill>
        <p:spPr bwMode="auto">
          <a:xfrm>
            <a:off x="381000" y="2915843"/>
            <a:ext cx="1966913" cy="22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30" descr="http://media.corporate-ir.net/media_files/IROL/81/81136/template/img/logo.png">
            <a:hlinkClick r:id="rId53"/>
          </p:cNvPr>
          <p:cNvPicPr>
            <a:picLocks noChangeAspect="1" noChangeArrowheads="1"/>
          </p:cNvPicPr>
          <p:nvPr>
            <p:custDataLst>
              <p:tags r:id="rId25"/>
            </p:custDataLst>
          </p:nvPr>
        </p:nvPicPr>
        <p:blipFill>
          <a:blip r:embed="rId54" cstate="print">
            <a:extLst>
              <a:ext uri="{28A0092B-C50C-407E-A947-70E740481C1C}">
                <a14:useLocalDpi xmlns:a14="http://schemas.microsoft.com/office/drawing/2010/main" val="0"/>
              </a:ext>
            </a:extLst>
          </a:blip>
          <a:stretch>
            <a:fillRect/>
          </a:stretch>
        </p:blipFill>
        <p:spPr bwMode="auto">
          <a:xfrm>
            <a:off x="2128839" y="3740945"/>
            <a:ext cx="1512887" cy="3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AutoShape 32" descr="Image result for turkish airlines logo"/>
          <p:cNvSpPr>
            <a:spLocks noChangeAspect="1" noChangeArrowheads="1"/>
          </p:cNvSpPr>
          <p:nvPr>
            <p:custDataLst>
              <p:tags r:id="rId26"/>
            </p:custDataLst>
          </p:nvPr>
        </p:nvSpPr>
        <p:spPr bwMode="auto">
          <a:xfrm>
            <a:off x="-41275" y="-136921"/>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endParaRPr lang="en-US" altLang="en-US"/>
          </a:p>
        </p:txBody>
      </p:sp>
      <p:pic>
        <p:nvPicPr>
          <p:cNvPr id="6172" name="Picture 33"/>
          <p:cNvPicPr>
            <a:picLocks noChangeAspect="1" noChangeArrowheads="1"/>
          </p:cNvPicPr>
          <p:nvPr>
            <p:custDataLst>
              <p:tags r:id="rId27"/>
            </p:custDataLst>
          </p:nvPr>
        </p:nvPicPr>
        <p:blipFill>
          <a:blip r:embed="rId55">
            <a:extLst>
              <a:ext uri="{28A0092B-C50C-407E-A947-70E740481C1C}">
                <a14:useLocalDpi xmlns:a14="http://schemas.microsoft.com/office/drawing/2010/main" val="0"/>
              </a:ext>
            </a:extLst>
          </a:blip>
          <a:stretch>
            <a:fillRect/>
          </a:stretch>
        </p:blipFill>
        <p:spPr bwMode="auto">
          <a:xfrm>
            <a:off x="3833819" y="3567116"/>
            <a:ext cx="1766887" cy="567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5" name="Slide Number Placeholder 2"/>
          <p:cNvSpPr>
            <a:spLocks noGrp="1"/>
          </p:cNvSpPr>
          <p:nvPr>
            <p:ph type="sldNum" sz="quarter" idx="12"/>
            <p:custDataLst>
              <p:tags r:id="rId28"/>
            </p:custDataLst>
          </p:nvPr>
        </p:nvSpPr>
        <p:spPr>
          <a:xfrm>
            <a:off x="81337" y="4626712"/>
            <a:ext cx="457200" cy="357188"/>
          </a:xfrm>
        </p:spPr>
        <p:txBody>
          <a:bodyPr/>
          <a:lstStyle/>
          <a:p>
            <a:pPr>
              <a:defRPr/>
            </a:pPr>
            <a:fld id="{57747FC7-6325-4BAF-8AEF-8E205C83E9C4}" type="slidenum">
              <a:rPr lang="en-US" smtClean="0"/>
              <a:pPr>
                <a:defRPr/>
              </a:pPr>
              <a:t>25</a:t>
            </a:fld>
            <a:endParaRPr lang="en-US"/>
          </a:p>
        </p:txBody>
      </p:sp>
    </p:spTree>
    <p:extLst>
      <p:ext uri="{BB962C8B-B14F-4D97-AF65-F5344CB8AC3E}">
        <p14:creationId xmlns:p14="http://schemas.microsoft.com/office/powerpoint/2010/main" val="120690686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Chart 14"/>
          <p:cNvGraphicFramePr/>
          <p:nvPr>
            <p:custDataLst>
              <p:tags r:id="rId2"/>
            </p:custDataLst>
          </p:nvPr>
        </p:nvGraphicFramePr>
        <p:xfrm>
          <a:off x="193676" y="1574007"/>
          <a:ext cx="8680450" cy="2041922"/>
        </p:xfrm>
        <a:graphic>
          <a:graphicData uri="http://schemas.openxmlformats.org/presentationml/2006/ole">
            <mc:AlternateContent xmlns:mc="http://schemas.openxmlformats.org/markup-compatibility/2006">
              <mc:Choice xmlns:v="urn:schemas-microsoft-com:vml" Requires="v">
                <p:oleObj spid="_x0000_s1041" r:id="rId41" imgW="0" imgH="0" progId="Excel.Chart.8">
                  <p:embed/>
                </p:oleObj>
              </mc:Choice>
              <mc:Fallback>
                <p:oleObj r:id="rId41" imgW="0" imgH="0" progId="Excel.Chart.8">
                  <p:embed/>
                  <p:pic>
                    <p:nvPicPr>
                      <p:cNvPr id="0" name="OLE substitute image"/>
                      <p:cNvPicPr/>
                      <p:nvPr/>
                    </p:nvPicPr>
                    <p:blipFill>
                      <a:blip r:embed="rId42">
                        <a:extLst>
                          <a:ext uri="{28A0092B-C50C-407E-A947-70E740481C1C}">
                            <a14:useLocalDpi xmlns:a14="http://schemas.microsoft.com/office/drawing/2010/main" val="0"/>
                          </a:ext>
                        </a:extLst>
                      </a:blip>
                      <a:stretch>
                        <a:fillRect/>
                      </a:stretch>
                    </p:blipFill>
                    <p:spPr>
                      <a:xfrm>
                        <a:off x="193676" y="1574007"/>
                        <a:ext cx="8680450" cy="2041922"/>
                      </a:xfrm>
                      <a:prstGeom prst="rect">
                        <a:avLst/>
                      </a:prstGeom>
                      <a:noFill/>
                    </p:spPr>
                  </p:pic>
                </p:oleObj>
              </mc:Fallback>
            </mc:AlternateContent>
          </a:graphicData>
        </a:graphic>
      </p:graphicFrame>
      <p:sp>
        <p:nvSpPr>
          <p:cNvPr id="7171" name="Rectangle 2"/>
          <p:cNvSpPr>
            <a:spLocks noGrp="1" noChangeArrowheads="1"/>
          </p:cNvSpPr>
          <p:nvPr>
            <p:ph type="title"/>
            <p:custDataLst>
              <p:tags r:id="rId3"/>
            </p:custDataLst>
          </p:nvPr>
        </p:nvSpPr>
        <p:spPr>
          <a:xfrm>
            <a:off x="431800" y="223838"/>
            <a:ext cx="8229600" cy="857250"/>
          </a:xfrm>
        </p:spPr>
        <p:txBody>
          <a:bodyPr/>
          <a:lstStyle/>
          <a:p>
            <a:pPr marL="761943" indent="-761943" algn="l" eaLnBrk="1" hangingPunct="1"/>
            <a:r>
              <a:rPr lang="en-US" altLang="en-US" b="1"/>
              <a:t>1.  WHAT IS AN EETC? (cont’d)</a:t>
            </a:r>
            <a:endParaRPr lang="en-CA" altLang="en-US" b="1">
              <a:solidFill>
                <a:srgbClr val="FF0000"/>
              </a:solidFill>
            </a:endParaRPr>
          </a:p>
        </p:txBody>
      </p:sp>
      <p:sp>
        <p:nvSpPr>
          <p:cNvPr id="7172" name="1183.62543.2514.375705.51"/>
          <p:cNvSpPr>
            <a:spLocks noChangeArrowheads="1"/>
          </p:cNvSpPr>
          <p:nvPr>
            <p:custDataLst>
              <p:tags r:id="rId4"/>
            </p:custDataLst>
          </p:nvPr>
        </p:nvSpPr>
        <p:spPr bwMode="auto">
          <a:xfrm>
            <a:off x="152405" y="1450187"/>
            <a:ext cx="8670925" cy="15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48" tIns="27431" rIns="73148" bIns="18287" anchor="b"/>
          <a:lstStyle>
            <a:lvl1pPr algn="l" eaLnBrk="0" hangingPunct="0">
              <a:spcBef>
                <a:spcPct val="20000"/>
              </a:spcBef>
              <a:buClr>
                <a:schemeClr val="tx1"/>
              </a:buClr>
              <a:buChar char="•"/>
              <a:tabLst>
                <a:tab pos="8813800" algn="r"/>
              </a:tabLst>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tabLst>
                <a:tab pos="8813800" algn="r"/>
              </a:tabLst>
              <a:defRPr sz="2800">
                <a:solidFill>
                  <a:schemeClr val="tx1"/>
                </a:solidFill>
                <a:latin typeface="Arial" pitchFamily="34" charset="0"/>
              </a:defRPr>
            </a:lvl2pPr>
            <a:lvl3pPr marL="1143000" indent="-228600" algn="l" eaLnBrk="0" hangingPunct="0">
              <a:spcBef>
                <a:spcPct val="20000"/>
              </a:spcBef>
              <a:buClr>
                <a:schemeClr val="tx1"/>
              </a:buClr>
              <a:buChar char="•"/>
              <a:tabLst>
                <a:tab pos="8813800" algn="r"/>
              </a:tabLst>
              <a:defRPr sz="2400">
                <a:solidFill>
                  <a:schemeClr val="tx1"/>
                </a:solidFill>
                <a:latin typeface="Arial" pitchFamily="34" charset="0"/>
              </a:defRPr>
            </a:lvl3pPr>
            <a:lvl4pPr marL="1600200" indent="-228600" algn="l" eaLnBrk="0" hangingPunct="0">
              <a:spcBef>
                <a:spcPct val="20000"/>
              </a:spcBef>
              <a:buClr>
                <a:schemeClr val="tx1"/>
              </a:buClr>
              <a:buChar char="–"/>
              <a:tabLst>
                <a:tab pos="8813800" algn="r"/>
              </a:tabLst>
              <a:defRPr sz="2000">
                <a:solidFill>
                  <a:schemeClr val="tx1"/>
                </a:solidFill>
                <a:latin typeface="Arial" pitchFamily="34" charset="0"/>
              </a:defRPr>
            </a:lvl4pPr>
            <a:lvl5pPr marL="2057400" indent="-228600" algn="l" eaLnBrk="0" hangingPunct="0">
              <a:spcBef>
                <a:spcPct val="20000"/>
              </a:spcBef>
              <a:buClr>
                <a:schemeClr val="tx1"/>
              </a:buClr>
              <a:buChar char="»"/>
              <a:tabLst>
                <a:tab pos="8813800" algn="r"/>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tabLst>
                <a:tab pos="8813800" algn="r"/>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tabLst>
                <a:tab pos="8813800" algn="r"/>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tabLst>
                <a:tab pos="8813800" algn="r"/>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tabLst>
                <a:tab pos="8813800" algn="r"/>
              </a:tabLst>
              <a:defRPr sz="2000">
                <a:solidFill>
                  <a:schemeClr val="tx1"/>
                </a:solidFill>
                <a:latin typeface="Arial" pitchFamily="34" charset="0"/>
              </a:defRPr>
            </a:lvl9pPr>
          </a:lstStyle>
          <a:p>
            <a:pPr>
              <a:lnSpc>
                <a:spcPct val="125000"/>
              </a:lnSpc>
              <a:spcBef>
                <a:spcPct val="0"/>
              </a:spcBef>
              <a:buClrTx/>
              <a:buFontTx/>
              <a:buNone/>
            </a:pPr>
            <a:r>
              <a:rPr lang="en-US" altLang="en-US" sz="800" b="0">
                <a:solidFill>
                  <a:srgbClr val="000000"/>
                </a:solidFill>
              </a:rPr>
              <a:t>US$Bn</a:t>
            </a:r>
          </a:p>
        </p:txBody>
      </p:sp>
      <p:sp>
        <p:nvSpPr>
          <p:cNvPr id="7173" name="TextBox 4"/>
          <p:cNvSpPr txBox="1">
            <a:spLocks noChangeArrowheads="1"/>
          </p:cNvSpPr>
          <p:nvPr>
            <p:custDataLst>
              <p:tags r:id="rId5"/>
            </p:custDataLst>
          </p:nvPr>
        </p:nvSpPr>
        <p:spPr bwMode="auto">
          <a:xfrm>
            <a:off x="685800" y="4476752"/>
            <a:ext cx="28956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700" i="1">
                <a:solidFill>
                  <a:srgbClr val="000000"/>
                </a:solidFill>
              </a:rPr>
              <a:t>Source: Morgan Stanley, as of 9/13/18</a:t>
            </a:r>
          </a:p>
        </p:txBody>
      </p:sp>
      <p:sp>
        <p:nvSpPr>
          <p:cNvPr id="7174" name="Rectangle 1"/>
          <p:cNvSpPr>
            <a:spLocks noChangeArrowheads="1"/>
          </p:cNvSpPr>
          <p:nvPr>
            <p:custDataLst>
              <p:tags r:id="rId6"/>
            </p:custDataLst>
          </p:nvPr>
        </p:nvSpPr>
        <p:spPr bwMode="auto">
          <a:xfrm>
            <a:off x="2577736" y="1175153"/>
            <a:ext cx="3983772" cy="58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err="1"/>
              <a:t>ETC/EETC</a:t>
            </a:r>
            <a:r>
              <a:rPr lang="en-US" altLang="en-US" baseline="30000"/>
              <a:t>(1)</a:t>
            </a:r>
            <a:r>
              <a:rPr lang="en-US" altLang="en-US"/>
              <a:t> Market</a:t>
            </a:r>
          </a:p>
        </p:txBody>
      </p:sp>
      <p:sp>
        <p:nvSpPr>
          <p:cNvPr id="7175" name="TextBox 1"/>
          <p:cNvSpPr txBox="1">
            <a:spLocks noChangeArrowheads="1"/>
          </p:cNvSpPr>
          <p:nvPr>
            <p:custDataLst>
              <p:tags r:id="rId7"/>
            </p:custDataLst>
          </p:nvPr>
        </p:nvSpPr>
        <p:spPr bwMode="auto">
          <a:xfrm>
            <a:off x="7443598" y="3465914"/>
            <a:ext cx="33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AAL</a:t>
            </a:r>
          </a:p>
          <a:p>
            <a:pPr algn="ctr" eaLnBrk="1" hangingPunct="1">
              <a:spcBef>
                <a:spcPct val="0"/>
              </a:spcBef>
              <a:buClrTx/>
              <a:buFontTx/>
              <a:buNone/>
            </a:pPr>
            <a:r>
              <a:rPr lang="en-US" altLang="en-US" sz="600" b="0"/>
              <a:t>UAL</a:t>
            </a:r>
          </a:p>
        </p:txBody>
      </p:sp>
      <p:sp>
        <p:nvSpPr>
          <p:cNvPr id="7176" name="TextBox 1"/>
          <p:cNvSpPr txBox="1">
            <a:spLocks noChangeArrowheads="1"/>
          </p:cNvSpPr>
          <p:nvPr>
            <p:custDataLst>
              <p:tags r:id="rId8"/>
            </p:custDataLst>
          </p:nvPr>
        </p:nvSpPr>
        <p:spPr bwMode="auto">
          <a:xfrm>
            <a:off x="7640662" y="3465912"/>
            <a:ext cx="4555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AAL</a:t>
            </a:r>
          </a:p>
          <a:p>
            <a:pPr algn="ctr" eaLnBrk="1" hangingPunct="1">
              <a:spcBef>
                <a:spcPct val="0"/>
              </a:spcBef>
              <a:buClrTx/>
              <a:buFontTx/>
              <a:buNone/>
            </a:pPr>
            <a:r>
              <a:rPr lang="en-US" altLang="en-US" sz="600" b="0"/>
              <a:t>ACACN</a:t>
            </a:r>
          </a:p>
          <a:p>
            <a:pPr algn="ctr" eaLnBrk="1" hangingPunct="1">
              <a:spcBef>
                <a:spcPct val="0"/>
              </a:spcBef>
              <a:buClrTx/>
              <a:buFontTx/>
              <a:buNone/>
            </a:pPr>
            <a:r>
              <a:rPr lang="en-US" altLang="en-US" sz="600" b="0"/>
              <a:t>THY</a:t>
            </a:r>
          </a:p>
          <a:p>
            <a:pPr algn="ctr" eaLnBrk="1" hangingPunct="1">
              <a:spcBef>
                <a:spcPct val="0"/>
              </a:spcBef>
              <a:buClrTx/>
              <a:buFontTx/>
              <a:buNone/>
            </a:pPr>
            <a:r>
              <a:rPr lang="en-US" altLang="en-US" sz="600" b="0"/>
              <a:t>LATAM</a:t>
            </a:r>
          </a:p>
          <a:p>
            <a:pPr algn="ctr" eaLnBrk="1" hangingPunct="1">
              <a:spcBef>
                <a:spcPct val="0"/>
              </a:spcBef>
              <a:buClrTx/>
              <a:buFontTx/>
              <a:buNone/>
            </a:pPr>
            <a:r>
              <a:rPr lang="en-US" altLang="en-US" sz="600" b="0"/>
              <a:t>UAL</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SAVE</a:t>
            </a:r>
          </a:p>
        </p:txBody>
      </p:sp>
      <p:sp>
        <p:nvSpPr>
          <p:cNvPr id="7178" name="TextBox 1"/>
          <p:cNvSpPr txBox="1">
            <a:spLocks noChangeArrowheads="1"/>
          </p:cNvSpPr>
          <p:nvPr>
            <p:custDataLst>
              <p:tags r:id="rId9"/>
            </p:custDataLst>
          </p:nvPr>
        </p:nvSpPr>
        <p:spPr bwMode="auto">
          <a:xfrm>
            <a:off x="465178" y="3465912"/>
            <a:ext cx="2872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p:txBody>
      </p:sp>
      <p:sp>
        <p:nvSpPr>
          <p:cNvPr id="7179" name="TextBox 1"/>
          <p:cNvSpPr txBox="1">
            <a:spLocks noChangeArrowheads="1"/>
          </p:cNvSpPr>
          <p:nvPr>
            <p:custDataLst>
              <p:tags r:id="rId10"/>
            </p:custDataLst>
          </p:nvPr>
        </p:nvSpPr>
        <p:spPr bwMode="auto">
          <a:xfrm>
            <a:off x="747754" y="3465912"/>
            <a:ext cx="2872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p:txBody>
      </p:sp>
      <p:sp>
        <p:nvSpPr>
          <p:cNvPr id="7180" name="TextBox 1"/>
          <p:cNvSpPr txBox="1">
            <a:spLocks noChangeArrowheads="1"/>
          </p:cNvSpPr>
          <p:nvPr>
            <p:custDataLst>
              <p:tags r:id="rId11"/>
            </p:custDataLst>
          </p:nvPr>
        </p:nvSpPr>
        <p:spPr bwMode="auto">
          <a:xfrm>
            <a:off x="973716" y="3465912"/>
            <a:ext cx="3401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LCC</a:t>
            </a:r>
          </a:p>
        </p:txBody>
      </p:sp>
      <p:sp>
        <p:nvSpPr>
          <p:cNvPr id="7181" name="TextBox 1"/>
          <p:cNvSpPr txBox="1">
            <a:spLocks noChangeArrowheads="1"/>
          </p:cNvSpPr>
          <p:nvPr>
            <p:custDataLst>
              <p:tags r:id="rId12"/>
            </p:custDataLst>
          </p:nvPr>
        </p:nvSpPr>
        <p:spPr bwMode="auto">
          <a:xfrm>
            <a:off x="1241214" y="3465912"/>
            <a:ext cx="3401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LCC</a:t>
            </a:r>
          </a:p>
        </p:txBody>
      </p:sp>
      <p:sp>
        <p:nvSpPr>
          <p:cNvPr id="7182" name="TextBox 1"/>
          <p:cNvSpPr txBox="1">
            <a:spLocks noChangeArrowheads="1"/>
          </p:cNvSpPr>
          <p:nvPr>
            <p:custDataLst>
              <p:tags r:id="rId13"/>
            </p:custDataLst>
          </p:nvPr>
        </p:nvSpPr>
        <p:spPr bwMode="auto">
          <a:xfrm>
            <a:off x="1492040" y="3465916"/>
            <a:ext cx="3401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UAL</a:t>
            </a:r>
          </a:p>
        </p:txBody>
      </p:sp>
      <p:sp>
        <p:nvSpPr>
          <p:cNvPr id="7183" name="TextBox 1"/>
          <p:cNvSpPr txBox="1">
            <a:spLocks noChangeArrowheads="1"/>
          </p:cNvSpPr>
          <p:nvPr>
            <p:custDataLst>
              <p:tags r:id="rId14"/>
            </p:custDataLst>
          </p:nvPr>
        </p:nvSpPr>
        <p:spPr bwMode="auto">
          <a:xfrm>
            <a:off x="1752390" y="3465917"/>
            <a:ext cx="340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ALK</a:t>
            </a:r>
          </a:p>
          <a:p>
            <a:pPr algn="ctr" eaLnBrk="1" hangingPunct="1">
              <a:spcBef>
                <a:spcPct val="0"/>
              </a:spcBef>
              <a:buClrTx/>
              <a:buFontTx/>
              <a:buNone/>
            </a:pPr>
            <a:r>
              <a:rPr lang="en-US" altLang="en-US" sz="600" b="0"/>
              <a:t>BA</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UAL</a:t>
            </a:r>
          </a:p>
        </p:txBody>
      </p:sp>
      <p:sp>
        <p:nvSpPr>
          <p:cNvPr id="7184" name="TextBox 1"/>
          <p:cNvSpPr txBox="1">
            <a:spLocks noChangeArrowheads="1"/>
          </p:cNvSpPr>
          <p:nvPr>
            <p:custDataLst>
              <p:tags r:id="rId15"/>
            </p:custDataLst>
          </p:nvPr>
        </p:nvSpPr>
        <p:spPr bwMode="auto">
          <a:xfrm>
            <a:off x="2011152" y="3465917"/>
            <a:ext cx="340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FDX</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LUV</a:t>
            </a:r>
          </a:p>
          <a:p>
            <a:pPr algn="ctr" eaLnBrk="1" hangingPunct="1">
              <a:spcBef>
                <a:spcPct val="0"/>
              </a:spcBef>
              <a:buClrTx/>
              <a:buFontTx/>
              <a:buNone/>
            </a:pPr>
            <a:r>
              <a:rPr lang="en-US" altLang="en-US" sz="600" b="0"/>
              <a:t>UAL</a:t>
            </a:r>
          </a:p>
        </p:txBody>
      </p:sp>
      <p:sp>
        <p:nvSpPr>
          <p:cNvPr id="7185" name="TextBox 1"/>
          <p:cNvSpPr txBox="1">
            <a:spLocks noChangeArrowheads="1"/>
          </p:cNvSpPr>
          <p:nvPr>
            <p:custDataLst>
              <p:tags r:id="rId16"/>
            </p:custDataLst>
          </p:nvPr>
        </p:nvSpPr>
        <p:spPr bwMode="auto">
          <a:xfrm>
            <a:off x="2249158" y="3465917"/>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CAL</a:t>
            </a:r>
          </a:p>
          <a:p>
            <a:pPr algn="ctr" eaLnBrk="1" hangingPunct="1">
              <a:spcBef>
                <a:spcPct val="0"/>
              </a:spcBef>
              <a:buClrTx/>
              <a:buFontTx/>
              <a:buNone/>
            </a:pPr>
            <a:r>
              <a:rPr lang="en-US" altLang="en-US" sz="600" b="0"/>
              <a:t>FDX</a:t>
            </a:r>
          </a:p>
          <a:p>
            <a:pPr algn="ctr" eaLnBrk="1" hangingPunct="1">
              <a:spcBef>
                <a:spcPct val="0"/>
              </a:spcBef>
              <a:buClrTx/>
              <a:buFontTx/>
              <a:buNone/>
            </a:pPr>
            <a:r>
              <a:rPr lang="en-US" altLang="en-US" sz="600" b="0"/>
              <a:t>LUV</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86" name="TextBox 1"/>
          <p:cNvSpPr txBox="1">
            <a:spLocks noChangeArrowheads="1"/>
          </p:cNvSpPr>
          <p:nvPr>
            <p:custDataLst>
              <p:tags r:id="rId17"/>
            </p:custDataLst>
          </p:nvPr>
        </p:nvSpPr>
        <p:spPr bwMode="auto">
          <a:xfrm>
            <a:off x="2512709" y="3465917"/>
            <a:ext cx="359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BA</a:t>
            </a:r>
          </a:p>
          <a:p>
            <a:pPr algn="ctr" eaLnBrk="1" hangingPunct="1">
              <a:spcBef>
                <a:spcPct val="0"/>
              </a:spcBef>
              <a:buClrTx/>
              <a:buFontTx/>
              <a:buNone/>
            </a:pPr>
            <a:r>
              <a:rPr lang="en-US" altLang="en-US" sz="600" b="0"/>
              <a:t>CGO</a:t>
            </a:r>
          </a:p>
          <a:p>
            <a:pPr algn="ctr" eaLnBrk="1" hangingPunct="1">
              <a:spcBef>
                <a:spcPct val="0"/>
              </a:spcBef>
              <a:buClrTx/>
              <a:buFontTx/>
              <a:buNone/>
            </a:pPr>
            <a:r>
              <a:rPr lang="en-US" altLang="en-US" sz="600" b="0"/>
              <a:t>FDX</a:t>
            </a:r>
          </a:p>
          <a:p>
            <a:pPr algn="ctr" eaLnBrk="1" hangingPunct="1">
              <a:spcBef>
                <a:spcPct val="0"/>
              </a:spcBef>
              <a:buClrTx/>
              <a:buFontTx/>
              <a:buNone/>
            </a:pPr>
            <a:r>
              <a:rPr lang="en-US" altLang="en-US" sz="600" b="0"/>
              <a:t>LUV</a:t>
            </a:r>
          </a:p>
          <a:p>
            <a:pPr algn="ctr" eaLnBrk="1" hangingPunct="1">
              <a:spcBef>
                <a:spcPct val="0"/>
              </a:spcBef>
              <a:buClrTx/>
              <a:buFontTx/>
              <a:buNone/>
            </a:pPr>
            <a:r>
              <a:rPr lang="en-US" altLang="en-US" sz="600" b="0"/>
              <a:t>UAL</a:t>
            </a:r>
          </a:p>
        </p:txBody>
      </p:sp>
      <p:sp>
        <p:nvSpPr>
          <p:cNvPr id="7187" name="TextBox 1"/>
          <p:cNvSpPr txBox="1">
            <a:spLocks noChangeArrowheads="1"/>
          </p:cNvSpPr>
          <p:nvPr>
            <p:custDataLst>
              <p:tags r:id="rId18"/>
            </p:custDataLst>
          </p:nvPr>
        </p:nvSpPr>
        <p:spPr bwMode="auto">
          <a:xfrm>
            <a:off x="2765887" y="3465912"/>
            <a:ext cx="3642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ATA</a:t>
            </a:r>
          </a:p>
          <a:p>
            <a:pPr algn="ctr" eaLnBrk="1" hangingPunct="1">
              <a:spcBef>
                <a:spcPct val="0"/>
              </a:spcBef>
              <a:buClrTx/>
              <a:buFontTx/>
              <a:buNone/>
            </a:pPr>
            <a:r>
              <a:rPr lang="en-US" altLang="en-US" sz="600" b="0"/>
              <a:t>AWA</a:t>
            </a:r>
          </a:p>
          <a:p>
            <a:pPr algn="ctr" eaLnBrk="1" hangingPunct="1">
              <a:spcBef>
                <a:spcPct val="0"/>
              </a:spcBef>
              <a:buClrTx/>
              <a:buFontTx/>
              <a:buNone/>
            </a:pPr>
            <a:r>
              <a:rPr lang="en-US" altLang="en-US" sz="600" b="0"/>
              <a:t>CAL</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88" name="TextBox 1"/>
          <p:cNvSpPr txBox="1">
            <a:spLocks noChangeArrowheads="1"/>
          </p:cNvSpPr>
          <p:nvPr>
            <p:custDataLst>
              <p:tags r:id="rId19"/>
            </p:custDataLst>
          </p:nvPr>
        </p:nvSpPr>
        <p:spPr bwMode="auto">
          <a:xfrm>
            <a:off x="3018224" y="3465917"/>
            <a:ext cx="3802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AAIR</a:t>
            </a:r>
          </a:p>
          <a:p>
            <a:pPr algn="ctr" eaLnBrk="1" hangingPunct="1">
              <a:spcBef>
                <a:spcPct val="0"/>
              </a:spcBef>
              <a:buClrTx/>
              <a:buFontTx/>
              <a:buNone/>
            </a:pPr>
            <a:r>
              <a:rPr lang="en-US" altLang="en-US" sz="600" b="0"/>
              <a:t>ACA</a:t>
            </a:r>
          </a:p>
          <a:p>
            <a:pPr algn="ctr" eaLnBrk="1" hangingPunct="1">
              <a:spcBef>
                <a:spcPct val="0"/>
              </a:spcBef>
              <a:buClrTx/>
              <a:buFontTx/>
              <a:buNone/>
            </a:pPr>
            <a:r>
              <a:rPr lang="en-US" altLang="en-US" sz="600" b="0"/>
              <a:t>ATA</a:t>
            </a:r>
          </a:p>
          <a:p>
            <a:pPr algn="ctr" eaLnBrk="1" hangingPunct="1">
              <a:spcBef>
                <a:spcPct val="0"/>
              </a:spcBef>
              <a:buClrTx/>
              <a:buFontTx/>
              <a:buNone/>
            </a:pPr>
            <a:r>
              <a:rPr lang="en-US" altLang="en-US" sz="600" b="0"/>
              <a:t>AWA</a:t>
            </a:r>
          </a:p>
          <a:p>
            <a:pPr algn="ctr" eaLnBrk="1" hangingPunct="1">
              <a:spcBef>
                <a:spcPct val="0"/>
              </a:spcBef>
              <a:buClrTx/>
              <a:buFontTx/>
              <a:buNone/>
            </a:pPr>
            <a:r>
              <a:rPr lang="en-US" altLang="en-US" sz="600" b="0"/>
              <a:t>CAL</a:t>
            </a:r>
          </a:p>
          <a:p>
            <a:pPr algn="ctr" eaLnBrk="1" hangingPunct="1">
              <a:spcBef>
                <a:spcPct val="0"/>
              </a:spcBef>
              <a:buClrTx/>
              <a:buFontTx/>
              <a:buNone/>
            </a:pPr>
            <a:r>
              <a:rPr lang="en-US" altLang="en-US" sz="600" b="0"/>
              <a:t>FDX</a:t>
            </a:r>
          </a:p>
          <a:p>
            <a:pPr algn="ctr" eaLnBrk="1" hangingPunct="1">
              <a:spcBef>
                <a:spcPct val="0"/>
              </a:spcBef>
              <a:buClrTx/>
              <a:buFontTx/>
              <a:buNone/>
            </a:pPr>
            <a:r>
              <a:rPr lang="en-US" altLang="en-US" sz="600" b="0"/>
              <a:t>KTTY</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89" name="TextBox 1"/>
          <p:cNvSpPr txBox="1">
            <a:spLocks noChangeArrowheads="1"/>
          </p:cNvSpPr>
          <p:nvPr>
            <p:custDataLst>
              <p:tags r:id="rId20"/>
            </p:custDataLst>
          </p:nvPr>
        </p:nvSpPr>
        <p:spPr bwMode="auto">
          <a:xfrm>
            <a:off x="3256115" y="3465912"/>
            <a:ext cx="4283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AWA</a:t>
            </a:r>
          </a:p>
          <a:p>
            <a:pPr algn="ctr" eaLnBrk="1" hangingPunct="1">
              <a:spcBef>
                <a:spcPct val="0"/>
              </a:spcBef>
              <a:buClrTx/>
              <a:buFontTx/>
              <a:buNone/>
            </a:pPr>
            <a:r>
              <a:rPr lang="en-US" altLang="en-US" sz="600" b="0"/>
              <a:t>CAL</a:t>
            </a:r>
          </a:p>
          <a:p>
            <a:pPr algn="ctr" eaLnBrk="1" hangingPunct="1">
              <a:spcBef>
                <a:spcPct val="0"/>
              </a:spcBef>
              <a:buClrTx/>
              <a:buFontTx/>
              <a:buNone/>
            </a:pPr>
            <a:r>
              <a:rPr lang="en-US" altLang="en-US" sz="600" b="0"/>
              <a:t>CGO</a:t>
            </a:r>
          </a:p>
          <a:p>
            <a:pPr algn="ctr" eaLnBrk="1" hangingPunct="1">
              <a:spcBef>
                <a:spcPct val="0"/>
              </a:spcBef>
              <a:buClrTx/>
              <a:buFontTx/>
              <a:buNone/>
            </a:pPr>
            <a:r>
              <a:rPr lang="en-US" altLang="en-US" sz="600" b="0"/>
              <a:t>FDX</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LUV</a:t>
            </a:r>
          </a:p>
          <a:p>
            <a:pPr algn="ctr" eaLnBrk="1" hangingPunct="1">
              <a:spcBef>
                <a:spcPct val="0"/>
              </a:spcBef>
              <a:buClrTx/>
              <a:buFontTx/>
              <a:buNone/>
            </a:pPr>
            <a:r>
              <a:rPr lang="en-US" altLang="en-US" sz="600" b="0"/>
              <a:t>MDWY</a:t>
            </a:r>
          </a:p>
        </p:txBody>
      </p:sp>
      <p:sp>
        <p:nvSpPr>
          <p:cNvPr id="7190" name="TextBox 1"/>
          <p:cNvSpPr txBox="1">
            <a:spLocks noChangeArrowheads="1"/>
          </p:cNvSpPr>
          <p:nvPr>
            <p:custDataLst>
              <p:tags r:id="rId21"/>
            </p:custDataLst>
          </p:nvPr>
        </p:nvSpPr>
        <p:spPr bwMode="auto">
          <a:xfrm>
            <a:off x="3517503" y="3465917"/>
            <a:ext cx="3786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AAIR</a:t>
            </a:r>
          </a:p>
          <a:p>
            <a:pPr algn="ctr" eaLnBrk="1" hangingPunct="1">
              <a:spcBef>
                <a:spcPct val="0"/>
              </a:spcBef>
              <a:buClrTx/>
              <a:buFontTx/>
              <a:buNone/>
            </a:pPr>
            <a:r>
              <a:rPr lang="en-US" altLang="en-US" sz="600" b="0"/>
              <a:t>ATA</a:t>
            </a:r>
          </a:p>
          <a:p>
            <a:pPr algn="ctr" eaLnBrk="1" hangingPunct="1">
              <a:spcBef>
                <a:spcPct val="0"/>
              </a:spcBef>
              <a:buClrTx/>
              <a:buFontTx/>
              <a:buNone/>
            </a:pPr>
            <a:r>
              <a:rPr lang="en-US" altLang="en-US" sz="600" b="0"/>
              <a:t>AWA</a:t>
            </a:r>
          </a:p>
          <a:p>
            <a:pPr algn="ctr" eaLnBrk="1" hangingPunct="1">
              <a:spcBef>
                <a:spcPct val="0"/>
              </a:spcBef>
              <a:buClrTx/>
              <a:buFontTx/>
              <a:buNone/>
            </a:pPr>
            <a:r>
              <a:rPr lang="en-US" altLang="en-US" sz="600" b="0"/>
              <a:t>CDX</a:t>
            </a:r>
          </a:p>
          <a:p>
            <a:pPr algn="ctr" eaLnBrk="1" hangingPunct="1">
              <a:spcBef>
                <a:spcPct val="0"/>
              </a:spcBef>
              <a:buClrTx/>
              <a:buFontTx/>
              <a:buNone/>
            </a:pPr>
            <a:r>
              <a:rPr lang="en-US" altLang="en-US" sz="600" b="0"/>
              <a:t>CGO</a:t>
            </a:r>
          </a:p>
          <a:p>
            <a:pPr algn="ctr" eaLnBrk="1" hangingPunct="1">
              <a:spcBef>
                <a:spcPct val="0"/>
              </a:spcBef>
              <a:buClrTx/>
              <a:buFontTx/>
              <a:buNone/>
            </a:pPr>
            <a:r>
              <a:rPr lang="en-US" altLang="en-US" sz="600" b="0"/>
              <a:t>Iberia</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91" name="TextBox 1"/>
          <p:cNvSpPr txBox="1">
            <a:spLocks noChangeArrowheads="1"/>
          </p:cNvSpPr>
          <p:nvPr>
            <p:custDataLst>
              <p:tags r:id="rId22"/>
            </p:custDataLst>
          </p:nvPr>
        </p:nvSpPr>
        <p:spPr bwMode="auto">
          <a:xfrm>
            <a:off x="3743368" y="3465911"/>
            <a:ext cx="45076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ATA</a:t>
            </a:r>
          </a:p>
          <a:p>
            <a:pPr algn="ctr" eaLnBrk="1" hangingPunct="1">
              <a:spcBef>
                <a:spcPct val="0"/>
              </a:spcBef>
              <a:buClrTx/>
              <a:buFontTx/>
              <a:buNone/>
            </a:pPr>
            <a:r>
              <a:rPr lang="en-US" altLang="en-US" sz="600" b="0"/>
              <a:t>AWA</a:t>
            </a:r>
          </a:p>
          <a:p>
            <a:pPr algn="ctr" eaLnBrk="1" hangingPunct="1">
              <a:spcBef>
                <a:spcPct val="0"/>
              </a:spcBef>
              <a:buClrTx/>
              <a:buFontTx/>
              <a:buNone/>
            </a:pPr>
            <a:r>
              <a:rPr lang="en-US" altLang="en-US" sz="600" b="0"/>
              <a:t>BNDES</a:t>
            </a:r>
          </a:p>
          <a:p>
            <a:pPr algn="ctr" eaLnBrk="1" hangingPunct="1">
              <a:spcBef>
                <a:spcPct val="0"/>
              </a:spcBef>
              <a:buClrTx/>
              <a:buFontTx/>
              <a:buNone/>
            </a:pPr>
            <a:r>
              <a:rPr lang="en-US" altLang="en-US" sz="600" b="0"/>
              <a:t>CAL</a:t>
            </a:r>
          </a:p>
          <a:p>
            <a:pPr algn="ctr" eaLnBrk="1" hangingPunct="1">
              <a:spcBef>
                <a:spcPct val="0"/>
              </a:spcBef>
              <a:buClrTx/>
              <a:buFontTx/>
              <a:buNone/>
            </a:pPr>
            <a:r>
              <a:rPr lang="en-US" altLang="en-US" sz="600" b="0"/>
              <a:t>CGO</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Iberia</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MDWY</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92" name="TextBox 1"/>
          <p:cNvSpPr txBox="1">
            <a:spLocks noChangeArrowheads="1"/>
          </p:cNvSpPr>
          <p:nvPr>
            <p:custDataLst>
              <p:tags r:id="rId23"/>
            </p:custDataLst>
          </p:nvPr>
        </p:nvSpPr>
        <p:spPr bwMode="auto">
          <a:xfrm>
            <a:off x="4022395" y="3465912"/>
            <a:ext cx="3642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AMR</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LUV</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93" name="TextBox 1"/>
          <p:cNvSpPr txBox="1">
            <a:spLocks noChangeArrowheads="1"/>
          </p:cNvSpPr>
          <p:nvPr>
            <p:custDataLst>
              <p:tags r:id="rId24"/>
            </p:custDataLst>
          </p:nvPr>
        </p:nvSpPr>
        <p:spPr bwMode="auto">
          <a:xfrm>
            <a:off x="4301002" y="3465910"/>
            <a:ext cx="3642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ATA</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94" name="TextBox 1"/>
          <p:cNvSpPr txBox="1">
            <a:spLocks noChangeArrowheads="1"/>
          </p:cNvSpPr>
          <p:nvPr>
            <p:custDataLst>
              <p:tags r:id="rId25"/>
            </p:custDataLst>
          </p:nvPr>
        </p:nvSpPr>
        <p:spPr bwMode="auto">
          <a:xfrm>
            <a:off x="4564525" y="3465910"/>
            <a:ext cx="3642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AF</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p:txBody>
      </p:sp>
      <p:sp>
        <p:nvSpPr>
          <p:cNvPr id="7195" name="TextBox 1"/>
          <p:cNvSpPr txBox="1">
            <a:spLocks noChangeArrowheads="1"/>
          </p:cNvSpPr>
          <p:nvPr>
            <p:custDataLst>
              <p:tags r:id="rId26"/>
            </p:custDataLst>
          </p:nvPr>
        </p:nvSpPr>
        <p:spPr bwMode="auto">
          <a:xfrm>
            <a:off x="4802585" y="3465916"/>
            <a:ext cx="3786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Iberia</a:t>
            </a:r>
          </a:p>
          <a:p>
            <a:pPr algn="ctr" eaLnBrk="1" hangingPunct="1">
              <a:spcBef>
                <a:spcPct val="0"/>
              </a:spcBef>
              <a:buClrTx/>
              <a:buFontTx/>
              <a:buNone/>
            </a:pPr>
            <a:r>
              <a:rPr lang="en-US" altLang="en-US" sz="600" b="0"/>
              <a:t>JBLU</a:t>
            </a:r>
          </a:p>
          <a:p>
            <a:pPr algn="ctr" eaLnBrk="1" hangingPunct="1">
              <a:spcBef>
                <a:spcPct val="0"/>
              </a:spcBef>
              <a:buClrTx/>
              <a:buFontTx/>
              <a:buNone/>
            </a:pPr>
            <a:r>
              <a:rPr lang="en-US" altLang="en-US" sz="600" b="0"/>
              <a:t>UAL</a:t>
            </a:r>
          </a:p>
        </p:txBody>
      </p:sp>
      <p:sp>
        <p:nvSpPr>
          <p:cNvPr id="7196" name="TextBox 1"/>
          <p:cNvSpPr txBox="1">
            <a:spLocks noChangeArrowheads="1"/>
          </p:cNvSpPr>
          <p:nvPr>
            <p:custDataLst>
              <p:tags r:id="rId27"/>
            </p:custDataLst>
          </p:nvPr>
        </p:nvSpPr>
        <p:spPr bwMode="auto">
          <a:xfrm>
            <a:off x="5089336" y="3465913"/>
            <a:ext cx="335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UAL</a:t>
            </a:r>
          </a:p>
          <a:p>
            <a:pPr algn="ctr" eaLnBrk="1" hangingPunct="1">
              <a:spcBef>
                <a:spcPct val="0"/>
              </a:spcBef>
              <a:buClrTx/>
              <a:buFontTx/>
              <a:buNone/>
            </a:pPr>
            <a:endParaRPr lang="en-US" altLang="en-US" sz="600" b="0"/>
          </a:p>
        </p:txBody>
      </p:sp>
      <p:sp>
        <p:nvSpPr>
          <p:cNvPr id="7197" name="TextBox 1"/>
          <p:cNvSpPr txBox="1">
            <a:spLocks noChangeArrowheads="1"/>
          </p:cNvSpPr>
          <p:nvPr>
            <p:custDataLst>
              <p:tags r:id="rId28"/>
            </p:custDataLst>
          </p:nvPr>
        </p:nvSpPr>
        <p:spPr bwMode="auto">
          <a:xfrm>
            <a:off x="5324890" y="3465916"/>
            <a:ext cx="373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JBLU</a:t>
            </a:r>
          </a:p>
          <a:p>
            <a:pPr algn="ctr" eaLnBrk="1" hangingPunct="1">
              <a:spcBef>
                <a:spcPct val="0"/>
              </a:spcBef>
              <a:buClrTx/>
              <a:buFontTx/>
              <a:buNone/>
            </a:pPr>
            <a:r>
              <a:rPr lang="en-US" altLang="en-US" sz="600" b="0"/>
              <a:t>UAL</a:t>
            </a:r>
          </a:p>
          <a:p>
            <a:pPr algn="ctr" eaLnBrk="1" hangingPunct="1">
              <a:spcBef>
                <a:spcPct val="0"/>
              </a:spcBef>
              <a:buClrTx/>
              <a:buFontTx/>
              <a:buNone/>
            </a:pPr>
            <a:endParaRPr lang="en-US" altLang="en-US" sz="600" b="0"/>
          </a:p>
          <a:p>
            <a:pPr algn="ctr" eaLnBrk="1" hangingPunct="1">
              <a:spcBef>
                <a:spcPct val="0"/>
              </a:spcBef>
              <a:buClrTx/>
              <a:buFontTx/>
              <a:buNone/>
            </a:pPr>
            <a:endParaRPr lang="en-US" altLang="en-US" sz="600" b="0"/>
          </a:p>
        </p:txBody>
      </p:sp>
      <p:sp>
        <p:nvSpPr>
          <p:cNvPr id="7198" name="TextBox 1"/>
          <p:cNvSpPr txBox="1">
            <a:spLocks noChangeArrowheads="1"/>
          </p:cNvSpPr>
          <p:nvPr>
            <p:custDataLst>
              <p:tags r:id="rId29"/>
            </p:custDataLst>
          </p:nvPr>
        </p:nvSpPr>
        <p:spPr bwMode="auto">
          <a:xfrm>
            <a:off x="5624974" y="3465910"/>
            <a:ext cx="3642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LUV</a:t>
            </a:r>
          </a:p>
          <a:p>
            <a:pPr algn="ctr" eaLnBrk="1" hangingPunct="1">
              <a:spcBef>
                <a:spcPct val="0"/>
              </a:spcBef>
              <a:buClrTx/>
              <a:buFontTx/>
              <a:buNone/>
            </a:pPr>
            <a:r>
              <a:rPr lang="en-US" altLang="en-US" sz="600" b="0"/>
              <a:t>NWA</a:t>
            </a:r>
          </a:p>
          <a:p>
            <a:pPr algn="ctr" eaLnBrk="1" hangingPunct="1">
              <a:spcBef>
                <a:spcPct val="0"/>
              </a:spcBef>
              <a:buClrTx/>
              <a:buFontTx/>
              <a:buNone/>
            </a:pPr>
            <a:r>
              <a:rPr lang="en-US" altLang="en-US" sz="600" b="0"/>
              <a:t>UAL</a:t>
            </a:r>
          </a:p>
          <a:p>
            <a:pPr algn="ctr" eaLnBrk="1" hangingPunct="1">
              <a:spcBef>
                <a:spcPct val="0"/>
              </a:spcBef>
              <a:buClrTx/>
              <a:buFontTx/>
              <a:buNone/>
            </a:pPr>
            <a:endParaRPr lang="en-US" altLang="en-US" sz="600" b="0"/>
          </a:p>
        </p:txBody>
      </p:sp>
      <p:sp>
        <p:nvSpPr>
          <p:cNvPr id="7199" name="TextBox 1"/>
          <p:cNvSpPr txBox="1">
            <a:spLocks noChangeArrowheads="1"/>
          </p:cNvSpPr>
          <p:nvPr>
            <p:custDataLst>
              <p:tags r:id="rId30"/>
            </p:custDataLst>
          </p:nvPr>
        </p:nvSpPr>
        <p:spPr bwMode="auto">
          <a:xfrm>
            <a:off x="6141847" y="3465916"/>
            <a:ext cx="3353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UAL</a:t>
            </a:r>
          </a:p>
          <a:p>
            <a:pPr algn="ctr" eaLnBrk="1" hangingPunct="1">
              <a:spcBef>
                <a:spcPct val="0"/>
              </a:spcBef>
              <a:buClrTx/>
              <a:buFontTx/>
              <a:buNone/>
            </a:pPr>
            <a:r>
              <a:rPr lang="en-US" altLang="en-US" sz="600" b="0"/>
              <a:t>CAL</a:t>
            </a:r>
          </a:p>
          <a:p>
            <a:pPr algn="ctr" eaLnBrk="1" hangingPunct="1">
              <a:spcBef>
                <a:spcPct val="0"/>
              </a:spcBef>
              <a:buClrTx/>
              <a:buFontTx/>
              <a:buNone/>
            </a:pPr>
            <a:r>
              <a:rPr lang="en-US" altLang="en-US" sz="600" b="0"/>
              <a:t>DAL</a:t>
            </a:r>
          </a:p>
        </p:txBody>
      </p:sp>
      <p:sp>
        <p:nvSpPr>
          <p:cNvPr id="7200" name="TextBox 1"/>
          <p:cNvSpPr txBox="1">
            <a:spLocks noChangeArrowheads="1"/>
          </p:cNvSpPr>
          <p:nvPr>
            <p:custDataLst>
              <p:tags r:id="rId31"/>
            </p:custDataLst>
          </p:nvPr>
        </p:nvSpPr>
        <p:spPr bwMode="auto">
          <a:xfrm>
            <a:off x="6414878" y="3465913"/>
            <a:ext cx="340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UAL</a:t>
            </a:r>
          </a:p>
        </p:txBody>
      </p:sp>
      <p:sp>
        <p:nvSpPr>
          <p:cNvPr id="7201" name="TextBox 1"/>
          <p:cNvSpPr txBox="1">
            <a:spLocks noChangeArrowheads="1"/>
          </p:cNvSpPr>
          <p:nvPr>
            <p:custDataLst>
              <p:tags r:id="rId32"/>
            </p:custDataLst>
          </p:nvPr>
        </p:nvSpPr>
        <p:spPr bwMode="auto">
          <a:xfrm>
            <a:off x="6656175" y="3465913"/>
            <a:ext cx="340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a:t>
            </a:r>
          </a:p>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LCC</a:t>
            </a:r>
          </a:p>
        </p:txBody>
      </p:sp>
      <p:sp>
        <p:nvSpPr>
          <p:cNvPr id="7202" name="TextBox 1"/>
          <p:cNvSpPr txBox="1">
            <a:spLocks noChangeArrowheads="1"/>
          </p:cNvSpPr>
          <p:nvPr>
            <p:custDataLst>
              <p:tags r:id="rId33"/>
            </p:custDataLst>
          </p:nvPr>
        </p:nvSpPr>
        <p:spPr bwMode="auto">
          <a:xfrm>
            <a:off x="6913308" y="3465916"/>
            <a:ext cx="348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DAL</a:t>
            </a:r>
          </a:p>
          <a:p>
            <a:pPr algn="ctr" eaLnBrk="1" hangingPunct="1">
              <a:spcBef>
                <a:spcPct val="0"/>
              </a:spcBef>
              <a:buClrTx/>
              <a:buFontTx/>
              <a:buNone/>
            </a:pPr>
            <a:r>
              <a:rPr lang="en-US" altLang="en-US" sz="600" b="0"/>
              <a:t>DNA</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UAL</a:t>
            </a:r>
          </a:p>
        </p:txBody>
      </p:sp>
      <p:sp>
        <p:nvSpPr>
          <p:cNvPr id="7203" name="TextBox 1"/>
          <p:cNvSpPr txBox="1">
            <a:spLocks noChangeArrowheads="1"/>
          </p:cNvSpPr>
          <p:nvPr>
            <p:custDataLst>
              <p:tags r:id="rId34"/>
            </p:custDataLst>
          </p:nvPr>
        </p:nvSpPr>
        <p:spPr bwMode="auto">
          <a:xfrm>
            <a:off x="7129488" y="3469483"/>
            <a:ext cx="4555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AAL</a:t>
            </a:r>
          </a:p>
          <a:p>
            <a:pPr algn="ctr" eaLnBrk="1" hangingPunct="1">
              <a:spcBef>
                <a:spcPct val="0"/>
              </a:spcBef>
              <a:buClrTx/>
              <a:buFontTx/>
              <a:buNone/>
            </a:pPr>
            <a:r>
              <a:rPr lang="en-US" altLang="en-US" sz="600" b="0"/>
              <a:t>ACACN</a:t>
            </a:r>
          </a:p>
          <a:p>
            <a:pPr algn="ctr" eaLnBrk="1" hangingPunct="1">
              <a:spcBef>
                <a:spcPct val="0"/>
              </a:spcBef>
              <a:buClrTx/>
              <a:buFontTx/>
              <a:buNone/>
            </a:pPr>
            <a:r>
              <a:rPr lang="en-US" altLang="en-US" sz="600" b="0"/>
              <a:t>BA</a:t>
            </a:r>
          </a:p>
          <a:p>
            <a:pPr algn="ctr" eaLnBrk="1" hangingPunct="1">
              <a:spcBef>
                <a:spcPct val="0"/>
              </a:spcBef>
              <a:buClrTx/>
              <a:buFontTx/>
              <a:buNone/>
            </a:pPr>
            <a:r>
              <a:rPr lang="en-US" altLang="en-US" sz="600" b="0"/>
              <a:t>DNA</a:t>
            </a:r>
          </a:p>
          <a:p>
            <a:pPr algn="ctr" eaLnBrk="1" hangingPunct="1">
              <a:spcBef>
                <a:spcPct val="0"/>
              </a:spcBef>
              <a:buClrTx/>
              <a:buFontTx/>
              <a:buNone/>
            </a:pPr>
            <a:r>
              <a:rPr lang="en-US" altLang="en-US" sz="600" b="0"/>
              <a:t>HA</a:t>
            </a:r>
          </a:p>
          <a:p>
            <a:pPr algn="ctr" eaLnBrk="1" hangingPunct="1">
              <a:spcBef>
                <a:spcPct val="0"/>
              </a:spcBef>
              <a:buClrTx/>
              <a:buFontTx/>
              <a:buNone/>
            </a:pPr>
            <a:r>
              <a:rPr lang="en-US" altLang="en-US" sz="600" b="0"/>
              <a:t>JBLU</a:t>
            </a:r>
          </a:p>
          <a:p>
            <a:pPr algn="ctr" eaLnBrk="1" hangingPunct="1">
              <a:spcBef>
                <a:spcPct val="0"/>
              </a:spcBef>
              <a:buClrTx/>
              <a:buFontTx/>
              <a:buNone/>
            </a:pPr>
            <a:r>
              <a:rPr lang="en-US" altLang="en-US" sz="600" b="0"/>
              <a:t>LCC</a:t>
            </a:r>
          </a:p>
          <a:p>
            <a:pPr algn="ctr" eaLnBrk="1" hangingPunct="1">
              <a:spcBef>
                <a:spcPct val="0"/>
              </a:spcBef>
              <a:buClrTx/>
              <a:buFontTx/>
              <a:buNone/>
            </a:pPr>
            <a:r>
              <a:rPr lang="en-US" altLang="en-US" sz="600" b="0"/>
              <a:t>UAL</a:t>
            </a:r>
          </a:p>
          <a:p>
            <a:pPr algn="ctr" eaLnBrk="1" hangingPunct="1">
              <a:spcBef>
                <a:spcPct val="0"/>
              </a:spcBef>
              <a:buClrTx/>
              <a:buFontTx/>
              <a:buNone/>
            </a:pPr>
            <a:r>
              <a:rPr lang="en-US" altLang="en-US" sz="600" b="0"/>
              <a:t>VAH</a:t>
            </a:r>
          </a:p>
        </p:txBody>
      </p:sp>
      <p:sp>
        <p:nvSpPr>
          <p:cNvPr id="7204" name="TextBox 1"/>
          <p:cNvSpPr txBox="1">
            <a:spLocks noChangeArrowheads="1"/>
          </p:cNvSpPr>
          <p:nvPr>
            <p:custDataLst>
              <p:tags r:id="rId35"/>
            </p:custDataLst>
          </p:nvPr>
        </p:nvSpPr>
        <p:spPr bwMode="auto">
          <a:xfrm>
            <a:off x="7998393" y="3471865"/>
            <a:ext cx="343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AAL</a:t>
            </a:r>
          </a:p>
          <a:p>
            <a:pPr algn="ctr" eaLnBrk="1" hangingPunct="1">
              <a:spcBef>
                <a:spcPct val="0"/>
              </a:spcBef>
              <a:buClrTx/>
              <a:buFontTx/>
              <a:buNone/>
            </a:pPr>
            <a:r>
              <a:rPr lang="en-US" altLang="en-US" sz="600" b="0"/>
              <a:t>UAL</a:t>
            </a:r>
          </a:p>
          <a:p>
            <a:pPr algn="ctr" eaLnBrk="1" hangingPunct="1">
              <a:spcBef>
                <a:spcPct val="0"/>
              </a:spcBef>
              <a:buClrTx/>
              <a:buFontTx/>
              <a:buNone/>
            </a:pPr>
            <a:r>
              <a:rPr lang="en-US" altLang="en-US" sz="600" b="0"/>
              <a:t>NAS</a:t>
            </a:r>
          </a:p>
        </p:txBody>
      </p:sp>
      <p:sp>
        <p:nvSpPr>
          <p:cNvPr id="7205" name="TextBox 1"/>
          <p:cNvSpPr txBox="1">
            <a:spLocks noChangeArrowheads="1"/>
          </p:cNvSpPr>
          <p:nvPr>
            <p:custDataLst>
              <p:tags r:id="rId36"/>
            </p:custDataLst>
          </p:nvPr>
        </p:nvSpPr>
        <p:spPr bwMode="auto">
          <a:xfrm>
            <a:off x="8169300" y="3474251"/>
            <a:ext cx="455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AAL</a:t>
            </a:r>
          </a:p>
          <a:p>
            <a:pPr algn="ctr" eaLnBrk="1" hangingPunct="1">
              <a:spcBef>
                <a:spcPct val="0"/>
              </a:spcBef>
              <a:buClrTx/>
              <a:buFontTx/>
              <a:buNone/>
            </a:pPr>
            <a:r>
              <a:rPr lang="en-US" altLang="en-US" sz="600" b="0"/>
              <a:t>UAL</a:t>
            </a:r>
          </a:p>
          <a:p>
            <a:pPr algn="ctr" eaLnBrk="1" hangingPunct="1">
              <a:spcBef>
                <a:spcPct val="0"/>
              </a:spcBef>
              <a:buClrTx/>
              <a:buFontTx/>
              <a:buNone/>
            </a:pPr>
            <a:r>
              <a:rPr lang="en-US" altLang="en-US" sz="600" b="0"/>
              <a:t>SAVE</a:t>
            </a:r>
          </a:p>
          <a:p>
            <a:pPr algn="ctr" eaLnBrk="1" hangingPunct="1">
              <a:spcBef>
                <a:spcPct val="0"/>
              </a:spcBef>
              <a:buClrTx/>
              <a:buFontTx/>
              <a:buNone/>
            </a:pPr>
            <a:r>
              <a:rPr lang="en-US" altLang="en-US" sz="600" b="0"/>
              <a:t>ACACN</a:t>
            </a:r>
          </a:p>
        </p:txBody>
      </p:sp>
      <p:sp>
        <p:nvSpPr>
          <p:cNvPr id="7206" name="TextBox 1"/>
          <p:cNvSpPr txBox="1">
            <a:spLocks noChangeArrowheads="1"/>
          </p:cNvSpPr>
          <p:nvPr>
            <p:custDataLst>
              <p:tags r:id="rId37"/>
            </p:custDataLst>
          </p:nvPr>
        </p:nvSpPr>
        <p:spPr bwMode="auto">
          <a:xfrm>
            <a:off x="8466742" y="3480204"/>
            <a:ext cx="3353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600" b="0"/>
              <a:t>AAL</a:t>
            </a:r>
          </a:p>
          <a:p>
            <a:pPr algn="ctr" eaLnBrk="1" hangingPunct="1">
              <a:spcBef>
                <a:spcPct val="0"/>
              </a:spcBef>
              <a:buClrTx/>
              <a:buFontTx/>
              <a:buNone/>
            </a:pPr>
            <a:r>
              <a:rPr lang="en-US" altLang="en-US" sz="600" b="0"/>
              <a:t>UAL</a:t>
            </a:r>
          </a:p>
          <a:p>
            <a:pPr algn="ctr" eaLnBrk="1" hangingPunct="1">
              <a:spcBef>
                <a:spcPct val="0"/>
              </a:spcBef>
              <a:buClrTx/>
              <a:buFontTx/>
              <a:buNone/>
            </a:pPr>
            <a:r>
              <a:rPr lang="en-US" altLang="en-US" sz="600" b="0"/>
              <a:t>BA</a:t>
            </a:r>
          </a:p>
          <a:p>
            <a:pPr algn="ctr" eaLnBrk="1" hangingPunct="1">
              <a:spcBef>
                <a:spcPct val="0"/>
              </a:spcBef>
              <a:buClrTx/>
              <a:buFontTx/>
              <a:buNone/>
            </a:pPr>
            <a:endParaRPr lang="en-US" altLang="en-US" sz="600" b="0"/>
          </a:p>
        </p:txBody>
      </p:sp>
      <p:sp>
        <p:nvSpPr>
          <p:cNvPr id="7207" name="TextBox 4"/>
          <p:cNvSpPr txBox="1">
            <a:spLocks noChangeArrowheads="1"/>
          </p:cNvSpPr>
          <p:nvPr>
            <p:custDataLst>
              <p:tags r:id="rId38"/>
            </p:custDataLst>
          </p:nvPr>
        </p:nvSpPr>
        <p:spPr bwMode="auto">
          <a:xfrm>
            <a:off x="685800" y="4629153"/>
            <a:ext cx="2895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700" i="1">
                <a:solidFill>
                  <a:srgbClr val="000000"/>
                </a:solidFill>
              </a:rPr>
              <a:t>Note:  </a:t>
            </a:r>
          </a:p>
          <a:p>
            <a:pPr eaLnBrk="1" hangingPunct="1">
              <a:spcBef>
                <a:spcPct val="0"/>
              </a:spcBef>
              <a:buClrTx/>
              <a:buFontTx/>
              <a:buNone/>
            </a:pPr>
            <a:r>
              <a:rPr lang="en-US" altLang="en-US" sz="700" i="1">
                <a:solidFill>
                  <a:srgbClr val="000000"/>
                </a:solidFill>
              </a:rPr>
              <a:t>1. The first EETC issuance was in 1994</a:t>
            </a:r>
          </a:p>
        </p:txBody>
      </p:sp>
      <p:sp>
        <p:nvSpPr>
          <p:cNvPr id="40" name="Slide Number Placeholder 2"/>
          <p:cNvSpPr txBox="1"/>
          <p:nvPr>
            <p:custDataLst>
              <p:tags r:id="rId39"/>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26</a:t>
            </a:fld>
            <a:endParaRPr lang="en-US" sz="1200">
              <a:solidFill>
                <a:schemeClr val="tx1"/>
              </a:solidFill>
            </a:endParaRPr>
          </a:p>
        </p:txBody>
      </p:sp>
    </p:spTree>
    <p:extLst>
      <p:ext uri="{BB962C8B-B14F-4D97-AF65-F5344CB8AC3E}">
        <p14:creationId xmlns:p14="http://schemas.microsoft.com/office/powerpoint/2010/main" val="30489695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custDataLst>
              <p:tags r:id="rId1"/>
            </p:custDataLst>
          </p:nvPr>
        </p:nvSpPr>
        <p:spPr/>
        <p:txBody>
          <a:bodyPr/>
          <a:lstStyle/>
          <a:p>
            <a:pPr algn="l"/>
            <a:r>
              <a:rPr lang="en-US" altLang="en-US" sz="3000"/>
              <a:t>1.  WHAT IS AN EETC? (cont’d)</a:t>
            </a:r>
          </a:p>
        </p:txBody>
      </p:sp>
      <p:sp>
        <p:nvSpPr>
          <p:cNvPr id="8195" name="TextBox 4"/>
          <p:cNvSpPr txBox="1">
            <a:spLocks noChangeArrowheads="1"/>
          </p:cNvSpPr>
          <p:nvPr>
            <p:custDataLst>
              <p:tags r:id="rId2"/>
            </p:custDataLst>
          </p:nvPr>
        </p:nvSpPr>
        <p:spPr bwMode="auto">
          <a:xfrm>
            <a:off x="914400" y="4737503"/>
            <a:ext cx="28956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700" i="1">
                <a:solidFill>
                  <a:srgbClr val="000000"/>
                </a:solidFill>
              </a:rPr>
              <a:t>Source: Morgan Stanley, as of 9/13/18</a:t>
            </a:r>
          </a:p>
        </p:txBody>
      </p:sp>
      <p:sp>
        <p:nvSpPr>
          <p:cNvPr id="8196" name="Rectangle 1"/>
          <p:cNvSpPr>
            <a:spLocks noChangeArrowheads="1"/>
          </p:cNvSpPr>
          <p:nvPr>
            <p:custDataLst>
              <p:tags r:id="rId3"/>
            </p:custDataLst>
          </p:nvPr>
        </p:nvSpPr>
        <p:spPr bwMode="auto">
          <a:xfrm>
            <a:off x="1733398" y="1047753"/>
            <a:ext cx="5581965" cy="58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err="1"/>
              <a:t>EETC Issuance 2009-18YTD</a:t>
            </a:r>
          </a:p>
        </p:txBody>
      </p:sp>
      <p:pic>
        <p:nvPicPr>
          <p:cNvPr id="8198" name="Picture 14"/>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62002" y="1504951"/>
            <a:ext cx="6234701" cy="321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2"/>
          <p:cNvSpPr txBox="1"/>
          <p:nvPr>
            <p:custDataLst>
              <p:tags r:id="rId5"/>
            </p:custDataLst>
          </p:nvPr>
        </p:nvSpPr>
        <p:spPr bwMode="auto">
          <a:xfrm>
            <a:off x="81337" y="4626712"/>
            <a:ext cx="457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defPPr>
              <a:defRPr lang="en-CA"/>
            </a:defPPr>
            <a:lvl1pPr algn="ctr" rtl="0" fontAlgn="base">
              <a:spcBef>
                <a:spcPct val="0"/>
              </a:spcBef>
              <a:spcAft>
                <a:spcPct val="0"/>
              </a:spcAft>
              <a:defRPr sz="1200" b="1" kern="1200">
                <a:solidFill>
                  <a:srgbClr val="0F0F0F"/>
                </a:solidFill>
                <a:latin typeface="Arial"/>
                <a:ea typeface="+mn-ea"/>
                <a:cs typeface="Arial"/>
              </a:defRPr>
            </a:lvl1pPr>
            <a:lvl2pPr marL="457200"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defRPr/>
            </a:pPr>
            <a:fld id="{57747FC7-6325-4BAF-8AEF-8E205C83E9C4}" type="slidenum">
              <a:rPr lang="en-US" smtClean="0"/>
              <a:pPr>
                <a:defRPr/>
              </a:pPr>
              <a:t>27</a:t>
            </a:fld>
            <a:endParaRPr lang="en-US"/>
          </a:p>
        </p:txBody>
      </p:sp>
    </p:spTree>
    <p:extLst>
      <p:ext uri="{BB962C8B-B14F-4D97-AF65-F5344CB8AC3E}">
        <p14:creationId xmlns:p14="http://schemas.microsoft.com/office/powerpoint/2010/main" val="2685288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a:xfrm>
            <a:off x="228600" y="228600"/>
            <a:ext cx="8839200" cy="800100"/>
          </a:xfrm>
        </p:spPr>
        <p:txBody>
          <a:bodyPr/>
          <a:lstStyle/>
          <a:p>
            <a:pPr algn="l" eaLnBrk="1" hangingPunct="1"/>
            <a:r>
              <a:rPr lang="en-US" altLang="en-US" sz="3000"/>
              <a:t>1.  WHAT IS AN EETC? (cont’d) 	</a:t>
            </a:r>
            <a:endParaRPr lang="en-CA" altLang="en-US" sz="3000"/>
          </a:p>
        </p:txBody>
      </p:sp>
      <p:sp>
        <p:nvSpPr>
          <p:cNvPr id="9219" name="Rectangle 3"/>
          <p:cNvSpPr>
            <a:spLocks noGrp="1" noChangeArrowheads="1"/>
          </p:cNvSpPr>
          <p:nvPr>
            <p:ph type="body" idx="1"/>
            <p:custDataLst>
              <p:tags r:id="rId2"/>
            </p:custDataLst>
          </p:nvPr>
        </p:nvSpPr>
        <p:spPr>
          <a:xfrm>
            <a:off x="457200" y="2141938"/>
            <a:ext cx="8153400" cy="2487215"/>
          </a:xfrm>
        </p:spPr>
        <p:txBody>
          <a:bodyPr/>
          <a:lstStyle/>
          <a:p>
            <a:pPr eaLnBrk="1" hangingPunct="1">
              <a:buClr>
                <a:schemeClr val="accent1"/>
              </a:buClr>
              <a:buFont typeface="Wingdings" panose="05000000000000000000" pitchFamily="2" charset="2"/>
              <a:buChar char="Q"/>
            </a:pPr>
            <a:r>
              <a:rPr lang="en-US" altLang="en-US" sz="1600"/>
              <a:t>For used and new Aircraft (including re-financing some maturing EETCs)</a:t>
            </a:r>
          </a:p>
          <a:p>
            <a:pPr eaLnBrk="1" hangingPunct="1">
              <a:buClr>
                <a:schemeClr val="accent1"/>
              </a:buClr>
              <a:buFont typeface="Wingdings" panose="05000000000000000000" pitchFamily="2" charset="2"/>
              <a:buChar char="Q"/>
            </a:pPr>
            <a:r>
              <a:rPr lang="en-US" altLang="en-US" sz="1600"/>
              <a:t>69 Deals</a:t>
            </a:r>
          </a:p>
          <a:p>
            <a:pPr eaLnBrk="1" hangingPunct="1">
              <a:buClr>
                <a:schemeClr val="accent1"/>
              </a:buClr>
              <a:buFont typeface="Wingdings" panose="05000000000000000000" pitchFamily="2" charset="2"/>
              <a:buChar char="Q"/>
            </a:pPr>
            <a:r>
              <a:rPr lang="en-US" altLang="en-US" sz="1600"/>
              <a:t>10 U.S. Airlines (American, Continental, Delta, Hawaiian, jetBlue, Mesa, Southwest, Spirit, United, and US Airways) </a:t>
            </a:r>
          </a:p>
          <a:p>
            <a:pPr eaLnBrk="1" hangingPunct="1">
              <a:buClr>
                <a:schemeClr val="accent1"/>
              </a:buClr>
              <a:buFont typeface="Wingdings" panose="05000000000000000000" pitchFamily="2" charset="2"/>
              <a:buChar char="Q"/>
            </a:pPr>
            <a:r>
              <a:rPr lang="en-US" altLang="en-US" sz="1600"/>
              <a:t>6 non-U.S. Airlines (Air Canada, British Airways, LATAM, Norwegian, Turkish Airlines, and Virgin Australia,) </a:t>
            </a:r>
          </a:p>
          <a:p>
            <a:pPr eaLnBrk="1" hangingPunct="1">
              <a:buClr>
                <a:schemeClr val="accent1"/>
              </a:buClr>
              <a:buFont typeface="Wingdings" panose="05000000000000000000" pitchFamily="2" charset="2"/>
              <a:buChar char="Q"/>
            </a:pPr>
            <a:r>
              <a:rPr lang="en-US" altLang="en-US" sz="1600"/>
              <a:t>1 Lessor (Doric)</a:t>
            </a:r>
          </a:p>
          <a:p>
            <a:pPr eaLnBrk="1" hangingPunct="1">
              <a:buClr>
                <a:schemeClr val="accent1"/>
              </a:buClr>
              <a:buFont typeface="Wingdings" panose="05000000000000000000" pitchFamily="2" charset="2"/>
              <a:buChar char="Q"/>
            </a:pPr>
            <a:r>
              <a:rPr lang="en-US" altLang="en-US" sz="1600"/>
              <a:t>More transactions executed in the 4(a)(2) US private placement market</a:t>
            </a:r>
          </a:p>
          <a:p>
            <a:pPr eaLnBrk="1" hangingPunct="1"/>
            <a:endParaRPr lang="en-CA" altLang="en-US"/>
          </a:p>
        </p:txBody>
      </p:sp>
      <p:sp>
        <p:nvSpPr>
          <p:cNvPr id="9220" name="Rectangle 4"/>
          <p:cNvSpPr>
            <a:spLocks noChangeArrowheads="1"/>
          </p:cNvSpPr>
          <p:nvPr>
            <p:custDataLst>
              <p:tags r:id="rId3"/>
            </p:custDataLst>
          </p:nvPr>
        </p:nvSpPr>
        <p:spPr bwMode="auto">
          <a:xfrm>
            <a:off x="1482854" y="1068298"/>
            <a:ext cx="61782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2800" u="sng">
                <a:solidFill>
                  <a:srgbClr val="000000"/>
                </a:solidFill>
              </a:rPr>
              <a:t>“MODERN” EETCs (2007-2018YTD)</a:t>
            </a:r>
            <a:endParaRPr lang="en-CA" altLang="en-US" sz="2800" u="sng">
              <a:solidFill>
                <a:srgbClr val="000000"/>
              </a:solidFill>
            </a:endParaRPr>
          </a:p>
        </p:txBody>
      </p:sp>
      <p:sp>
        <p:nvSpPr>
          <p:cNvPr id="8" name="Slide Number Placeholder 2"/>
          <p:cNvSpPr>
            <a:spLocks noGrp="1"/>
          </p:cNvSpPr>
          <p:nvPr>
            <p:ph type="sldNum" sz="quarter" idx="12"/>
            <p:custDataLst>
              <p:tags r:id="rId4"/>
            </p:custDataLst>
          </p:nvPr>
        </p:nvSpPr>
        <p:spPr>
          <a:xfrm>
            <a:off x="81337" y="4626712"/>
            <a:ext cx="457200" cy="357188"/>
          </a:xfrm>
        </p:spPr>
        <p:txBody>
          <a:bodyPr/>
          <a:lstStyle/>
          <a:p>
            <a:pPr>
              <a:defRPr/>
            </a:pPr>
            <a:fld id="{57747FC7-6325-4BAF-8AEF-8E205C83E9C4}" type="slidenum">
              <a:rPr lang="en-US" smtClean="0"/>
              <a:pPr>
                <a:defRPr/>
              </a:pPr>
              <a:t>28</a:t>
            </a:fld>
            <a:endParaRPr lang="en-US"/>
          </a:p>
        </p:txBody>
      </p:sp>
    </p:spTree>
    <p:extLst>
      <p:ext uri="{BB962C8B-B14F-4D97-AF65-F5344CB8AC3E}">
        <p14:creationId xmlns:p14="http://schemas.microsoft.com/office/powerpoint/2010/main" val="24375037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p:cNvPicPr>
            <a:picLocks noChangeAspect="1" noChangeArrowheads="1"/>
          </p:cNvPicPr>
          <p:nvPr/>
        </p:nvPicPr>
        <p:blipFill>
          <a:blip r:embed="rId2">
            <a:extLst>
              <a:ext uri="{28A0092B-C50C-407E-A947-70E740481C1C}">
                <a14:useLocalDpi xmlns:a14="http://schemas.microsoft.com/office/drawing/2010/main" val="0"/>
              </a:ext>
            </a:extLst>
          </a:blip>
          <a:srcRect l="17241" t="23048" r="220" b="22589"/>
          <a:stretch>
            <a:fillRect/>
          </a:stretch>
        </p:blipFill>
        <p:spPr bwMode="auto">
          <a:xfrm>
            <a:off x="-33338" y="-191481"/>
            <a:ext cx="9177338"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225" y="1493044"/>
            <a:ext cx="9166225" cy="7358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endParaRPr lang="en-US" sz="1800" b="0">
              <a:solidFill>
                <a:srgbClr val="CE1126"/>
              </a:solidFill>
            </a:endParaRPr>
          </a:p>
        </p:txBody>
      </p:sp>
      <p:sp>
        <p:nvSpPr>
          <p:cNvPr id="5" name="TextBox 4"/>
          <p:cNvSpPr txBox="1"/>
          <p:nvPr/>
        </p:nvSpPr>
        <p:spPr>
          <a:xfrm>
            <a:off x="0" y="1478757"/>
            <a:ext cx="8882063" cy="769441"/>
          </a:xfrm>
          <a:prstGeom prst="rect">
            <a:avLst/>
          </a:prstGeom>
          <a:noFill/>
        </p:spPr>
        <p:txBody>
          <a:bodyPr>
            <a:spAutoFit/>
          </a:bodyPr>
          <a:lstStyle/>
          <a:p>
            <a:pPr algn="l" fontAlgn="auto">
              <a:spcBef>
                <a:spcPct val="0"/>
              </a:spcBef>
              <a:spcAft>
                <a:spcPct val="0"/>
              </a:spcAft>
              <a:defRPr/>
            </a:pPr>
            <a:r>
              <a:rPr lang="en-US" sz="2800" b="0">
                <a:solidFill>
                  <a:prstClr val="white"/>
                </a:solidFill>
                <a:latin typeface="Arial"/>
              </a:rPr>
              <a:t>Aviation &amp; Aerospace</a:t>
            </a:r>
          </a:p>
          <a:p>
            <a:pPr algn="l" fontAlgn="auto">
              <a:spcBef>
                <a:spcPct val="0"/>
              </a:spcBef>
              <a:spcAft>
                <a:spcPct val="0"/>
              </a:spcAft>
              <a:defRPr/>
            </a:pPr>
            <a:r>
              <a:rPr lang="en-US" sz="1600" b="0">
                <a:solidFill>
                  <a:prstClr val="white"/>
                </a:solidFill>
                <a:latin typeface="Arial"/>
              </a:rPr>
              <a:t>The Leader in Canadian Aviation Law and Aircraft Financing</a:t>
            </a:r>
          </a:p>
        </p:txBody>
      </p:sp>
      <p:sp>
        <p:nvSpPr>
          <p:cNvPr id="10" name="Title 3"/>
          <p:cNvSpPr txBox="1"/>
          <p:nvPr/>
        </p:nvSpPr>
        <p:spPr bwMode="auto">
          <a:xfrm>
            <a:off x="0" y="2286000"/>
            <a:ext cx="9296400" cy="257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ct val="20000"/>
              </a:spcBef>
              <a:buClr>
                <a:prstClr val="white"/>
              </a:buClr>
              <a:buFont typeface="Wingdings" panose="05000000000000000000" pitchFamily="2" charset="2"/>
              <a:buChar char=""/>
              <a:defRPr/>
            </a:pPr>
            <a:r>
              <a:rPr lang="en-US" sz="1000" i="1">
                <a:solidFill>
                  <a:prstClr val="white"/>
                </a:solidFill>
              </a:rPr>
              <a:t>Chambers Global: The World’s Leading Lawyers for Business </a:t>
            </a:r>
            <a:r>
              <a:rPr lang="en-US" sz="1000">
                <a:solidFill>
                  <a:prstClr val="white"/>
                </a:solidFill>
              </a:rPr>
              <a:t>– Transportation: Aviation – Canada (Band 1)</a:t>
            </a:r>
          </a:p>
          <a:p>
            <a:pPr marL="342900" indent="-342900" algn="l">
              <a:spcBef>
                <a:spcPct val="20000"/>
              </a:spcBef>
              <a:buClr>
                <a:prstClr val="white"/>
              </a:buClr>
              <a:buFont typeface="Wingdings" panose="05000000000000000000" pitchFamily="2" charset="2"/>
              <a:buChar char=""/>
              <a:defRPr/>
            </a:pPr>
            <a:r>
              <a:rPr lang="en-US" sz="1000" i="1">
                <a:solidFill>
                  <a:prstClr val="white"/>
                </a:solidFill>
              </a:rPr>
              <a:t>Who’s Who Legal: Thought Leaders Transport: Aviation </a:t>
            </a:r>
            <a:r>
              <a:rPr lang="en-US" sz="1000">
                <a:solidFill>
                  <a:prstClr val="white"/>
                </a:solidFill>
              </a:rPr>
              <a:t>– Donald Gray, one of Top 11 in the World</a:t>
            </a:r>
          </a:p>
          <a:p>
            <a:pPr marL="342900" indent="-342900" algn="l">
              <a:spcBef>
                <a:spcPct val="20000"/>
              </a:spcBef>
              <a:buClr>
                <a:prstClr val="white"/>
              </a:buClr>
              <a:buFont typeface="Wingdings" panose="05000000000000000000" pitchFamily="2" charset="2"/>
              <a:buChar char=""/>
              <a:defRPr/>
            </a:pPr>
            <a:r>
              <a:rPr lang="en-US" sz="1000" i="1">
                <a:solidFill>
                  <a:prstClr val="white"/>
                </a:solidFill>
              </a:rPr>
              <a:t>Legal Media Group’s Guide to the World’s Leading Aviation Lawyers</a:t>
            </a:r>
          </a:p>
          <a:p>
            <a:pPr marL="342900" indent="-342900" algn="l">
              <a:spcBef>
                <a:spcPct val="20000"/>
              </a:spcBef>
              <a:buClr>
                <a:prstClr val="white"/>
              </a:buClr>
              <a:buFont typeface="Wingdings" panose="05000000000000000000" pitchFamily="2" charset="2"/>
              <a:buChar char=""/>
              <a:defRPr/>
            </a:pPr>
            <a:r>
              <a:rPr lang="en-US" sz="1000" i="1">
                <a:solidFill>
                  <a:prstClr val="white"/>
                </a:solidFill>
              </a:rPr>
              <a:t>Legal Media Group’s The Best of the Best </a:t>
            </a:r>
            <a:r>
              <a:rPr lang="en-US" sz="1000">
                <a:solidFill>
                  <a:prstClr val="white"/>
                </a:solidFill>
              </a:rPr>
              <a:t>– Aviation (Canada)</a:t>
            </a:r>
          </a:p>
          <a:p>
            <a:pPr marL="342900" indent="-342900" algn="l">
              <a:spcBef>
                <a:spcPct val="20000"/>
              </a:spcBef>
              <a:buClr>
                <a:prstClr val="white"/>
              </a:buClr>
              <a:buFont typeface="Wingdings" panose="05000000000000000000" pitchFamily="2" charset="2"/>
              <a:buChar char=""/>
              <a:defRPr/>
            </a:pPr>
            <a:r>
              <a:rPr lang="en-US" sz="1000" i="1">
                <a:solidFill>
                  <a:prstClr val="white"/>
                </a:solidFill>
              </a:rPr>
              <a:t>The Legal 500 Canada </a:t>
            </a:r>
            <a:r>
              <a:rPr lang="en-US" sz="1000">
                <a:solidFill>
                  <a:prstClr val="white"/>
                </a:solidFill>
              </a:rPr>
              <a:t>– Transport Aviation</a:t>
            </a:r>
          </a:p>
          <a:p>
            <a:pPr marL="342900" indent="-342900" algn="l">
              <a:spcBef>
                <a:spcPct val="20000"/>
              </a:spcBef>
              <a:buClr>
                <a:prstClr val="white"/>
              </a:buClr>
              <a:buFont typeface="Wingdings" panose="05000000000000000000" pitchFamily="2" charset="2"/>
              <a:buChar char=""/>
              <a:defRPr/>
            </a:pPr>
            <a:r>
              <a:rPr lang="en-US" sz="1000" i="1">
                <a:solidFill>
                  <a:prstClr val="white"/>
                </a:solidFill>
              </a:rPr>
              <a:t>The Best Lawyers in Canada </a:t>
            </a:r>
            <a:r>
              <a:rPr lang="en-US" sz="1000">
                <a:solidFill>
                  <a:prstClr val="white"/>
                </a:solidFill>
              </a:rPr>
              <a:t>– Aviation Law</a:t>
            </a:r>
          </a:p>
          <a:p>
            <a:pPr marL="342900" indent="-342900" algn="l">
              <a:spcBef>
                <a:spcPct val="20000"/>
              </a:spcBef>
              <a:buClr>
                <a:prstClr val="white"/>
              </a:buClr>
              <a:buFont typeface="Wingdings" panose="05000000000000000000" pitchFamily="2" charset="2"/>
              <a:buChar char=""/>
              <a:defRPr/>
            </a:pPr>
            <a:r>
              <a:rPr lang="en-US" sz="1000" i="1">
                <a:solidFill>
                  <a:prstClr val="white"/>
                </a:solidFill>
              </a:rPr>
              <a:t>Air Finance Journal </a:t>
            </a:r>
            <a:r>
              <a:rPr lang="en-US" sz="1000">
                <a:solidFill>
                  <a:prstClr val="white"/>
                </a:solidFill>
              </a:rPr>
              <a:t>– North American Aviation Law Firm of the Year 2015</a:t>
            </a:r>
          </a:p>
          <a:p>
            <a:pPr marL="342900" indent="-342900" algn="l">
              <a:spcBef>
                <a:spcPct val="20000"/>
              </a:spcBef>
              <a:buClr>
                <a:prstClr val="white"/>
              </a:buClr>
              <a:buFont typeface="Wingdings" panose="05000000000000000000" pitchFamily="2" charset="2"/>
              <a:buChar char=""/>
              <a:defRPr/>
            </a:pPr>
            <a:r>
              <a:rPr lang="en-US" sz="1000">
                <a:solidFill>
                  <a:prstClr val="white"/>
                </a:solidFill>
              </a:rPr>
              <a:t>Selected AWG Global External Counsel, 2017</a:t>
            </a:r>
          </a:p>
          <a:p>
            <a:pPr marL="342900" indent="-342900" algn="l">
              <a:spcBef>
                <a:spcPct val="20000"/>
              </a:spcBef>
              <a:buClr>
                <a:prstClr val="white"/>
              </a:buClr>
              <a:buFont typeface="Wingdings" panose="05000000000000000000" pitchFamily="2" charset="2"/>
              <a:buChar char=""/>
              <a:defRPr/>
            </a:pPr>
            <a:r>
              <a:rPr lang="en-US" sz="1000" i="1">
                <a:solidFill>
                  <a:prstClr val="white"/>
                </a:solidFill>
              </a:rPr>
              <a:t>According to Who’s Who Legal Canada 2015</a:t>
            </a:r>
            <a:r>
              <a:rPr lang="en-US" sz="1000">
                <a:solidFill>
                  <a:prstClr val="white"/>
                </a:solidFill>
              </a:rPr>
              <a:t>, “[Blakes] boasts the country’s leading aviation finance practitioners”, Donald Gray was listed as “Most Highly Regarded” aviation finance lawyer in Canada and among Top 10 in the World</a:t>
            </a:r>
          </a:p>
        </p:txBody>
      </p:sp>
      <p:sp>
        <p:nvSpPr>
          <p:cNvPr id="35847" name="Slide Number Placeholder 1"/>
          <p:cNvSpPr>
            <a:spLocks noGrp="1"/>
          </p:cNvSpPr>
          <p:nvPr>
            <p:ph type="sldNum" sz="quarter" idx="12"/>
          </p:nvPr>
        </p:nvSpPr>
        <p:spPr>
          <a:xfrm>
            <a:off x="-152400" y="4651981"/>
            <a:ext cx="762000" cy="357188"/>
          </a:xfrm>
          <a:noFill/>
        </p:spPr>
        <p:txBody>
          <a:bodyPr/>
          <a:lstStyle>
            <a:lvl1pPr algn="l" eaLnBrk="0" hangingPunct="0">
              <a:spcBef>
                <a:spcPct val="20000"/>
              </a:spcBef>
              <a:buClr>
                <a:schemeClr val="accent1"/>
              </a:buClr>
              <a:buFont typeface="Arial" pitchFamily="34" charset="0"/>
              <a:buChar char="•"/>
              <a:defRPr sz="3200">
                <a:solidFill>
                  <a:schemeClr val="tx1"/>
                </a:solidFill>
                <a:latin typeface="Arial" pitchFamily="34" charset="0"/>
              </a:defRPr>
            </a:lvl1pPr>
            <a:lvl2pPr marL="742950" indent="-285750" algn="l" eaLnBrk="0" hangingPunct="0">
              <a:spcBef>
                <a:spcPct val="20000"/>
              </a:spcBef>
              <a:buClr>
                <a:schemeClr val="accent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accent1"/>
              </a:buClr>
              <a:buFont typeface="Arial" pitchFamily="34" charset="0"/>
              <a:buChar char="•"/>
              <a:defRPr sz="2400">
                <a:solidFill>
                  <a:schemeClr val="tx1"/>
                </a:solidFill>
                <a:latin typeface="Arial" pitchFamily="34" charset="0"/>
              </a:defRPr>
            </a:lvl3pPr>
            <a:lvl4pPr marL="16002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4pPr>
            <a:lvl5pPr marL="20574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9pPr>
          </a:lstStyle>
          <a:p>
            <a:pPr algn="ctr" eaLnBrk="1" hangingPunct="1">
              <a:spcBef>
                <a:spcPct val="0"/>
              </a:spcBef>
              <a:buClrTx/>
              <a:buFontTx/>
              <a:buNone/>
            </a:pPr>
            <a:fld id="{71173888-3BEF-4F51-B72A-8D9C51B29FCA}" type="slidenum">
              <a:rPr lang="en-US" altLang="en-US" sz="1400" smtClean="0">
                <a:solidFill>
                  <a:prstClr val="white"/>
                </a:solidFill>
                <a:cs typeface="Arial" pitchFamily="34" charset="0"/>
              </a:rPr>
              <a:pPr algn="ctr" eaLnBrk="1" hangingPunct="1">
                <a:spcBef>
                  <a:spcPct val="0"/>
                </a:spcBef>
                <a:buClrTx/>
                <a:buFontTx/>
                <a:buNone/>
              </a:pPr>
              <a:t>2</a:t>
            </a:fld>
            <a:endParaRPr lang="en-US" altLang="en-US" sz="1400">
              <a:solidFill>
                <a:prstClr val="white"/>
              </a:solidFill>
              <a:cs typeface="Arial" pitchFamily="34" charset="0"/>
            </a:endParaRPr>
          </a:p>
        </p:txBody>
      </p:sp>
      <p:sp>
        <p:nvSpPr>
          <p:cNvPr id="8" name="TextBox 7"/>
          <p:cNvSpPr txBox="1"/>
          <p:nvPr/>
        </p:nvSpPr>
        <p:spPr>
          <a:xfrm>
            <a:off x="33338" y="2239567"/>
            <a:ext cx="8882062" cy="338554"/>
          </a:xfrm>
          <a:prstGeom prst="rect">
            <a:avLst/>
          </a:prstGeom>
          <a:noFill/>
        </p:spPr>
        <p:txBody>
          <a:bodyPr>
            <a:spAutoFit/>
          </a:bodyPr>
          <a:lstStyle/>
          <a:p>
            <a:pPr algn="l" fontAlgn="auto">
              <a:spcBef>
                <a:spcPct val="0"/>
              </a:spcBef>
              <a:spcAft>
                <a:spcPct val="0"/>
              </a:spcAft>
              <a:defRPr/>
            </a:pPr>
            <a:r>
              <a:rPr lang="en-US" sz="1600" b="0">
                <a:solidFill>
                  <a:prstClr val="white"/>
                </a:solidFill>
                <a:latin typeface="Arial"/>
              </a:rPr>
              <a:t>Awards and Recognition</a:t>
            </a:r>
          </a:p>
        </p:txBody>
      </p:sp>
      <p:pic>
        <p:nvPicPr>
          <p:cNvPr id="11"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034284" y="4377160"/>
            <a:ext cx="1905000" cy="56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3743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6" name="Text Box 68"/>
          <p:cNvSpPr txBox="1">
            <a:spLocks noChangeArrowheads="1"/>
          </p:cNvSpPr>
          <p:nvPr>
            <p:custDataLst>
              <p:tags r:id="rId1"/>
            </p:custDataLst>
          </p:nvPr>
        </p:nvSpPr>
        <p:spPr bwMode="auto">
          <a:xfrm>
            <a:off x="5143500" y="1345625"/>
            <a:ext cx="2895600" cy="34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800">
                <a:solidFill>
                  <a:srgbClr val="000000"/>
                </a:solidFill>
              </a:rPr>
              <a:t>ADVANCES AND   REIMBURSEMENTS</a:t>
            </a:r>
          </a:p>
          <a:p>
            <a:pPr eaLnBrk="1" hangingPunct="1">
              <a:spcBef>
                <a:spcPct val="0"/>
              </a:spcBef>
              <a:buClrTx/>
              <a:buFontTx/>
              <a:buNone/>
            </a:pPr>
            <a:r>
              <a:rPr lang="en-US" altLang="en-US" sz="800">
                <a:solidFill>
                  <a:srgbClr val="000000"/>
                </a:solidFill>
              </a:rPr>
              <a:t> (IF ANY)</a:t>
            </a:r>
            <a:endParaRPr lang="en-CA" altLang="en-US" sz="800">
              <a:solidFill>
                <a:srgbClr val="000000"/>
              </a:solidFill>
            </a:endParaRPr>
          </a:p>
        </p:txBody>
      </p:sp>
      <p:sp>
        <p:nvSpPr>
          <p:cNvPr id="10242" name="Rectangle 2"/>
          <p:cNvSpPr>
            <a:spLocks noGrp="1" noChangeArrowheads="1"/>
          </p:cNvSpPr>
          <p:nvPr>
            <p:ph type="subTitle" idx="4294967295"/>
            <p:custDataLst>
              <p:tags r:id="rId2"/>
            </p:custDataLst>
          </p:nvPr>
        </p:nvSpPr>
        <p:spPr>
          <a:xfrm>
            <a:off x="-3175" y="2585815"/>
            <a:ext cx="6400800" cy="1314450"/>
          </a:xfrm>
          <a:noFill/>
        </p:spPr>
        <p:txBody>
          <a:bodyPr/>
          <a:lstStyle/>
          <a:p>
            <a:pPr eaLnBrk="1" hangingPunct="1"/>
            <a:endParaRPr lang="en-US" altLang="en-US" sz="2400" b="1"/>
          </a:p>
          <a:p>
            <a:pPr eaLnBrk="1" hangingPunct="1"/>
            <a:endParaRPr lang="en-US" altLang="en-US" sz="2400" b="1"/>
          </a:p>
        </p:txBody>
      </p:sp>
      <p:sp>
        <p:nvSpPr>
          <p:cNvPr id="10243" name="Rectangle 11"/>
          <p:cNvSpPr>
            <a:spLocks noChangeArrowheads="1"/>
          </p:cNvSpPr>
          <p:nvPr>
            <p:custDataLst>
              <p:tags r:id="rId3"/>
            </p:custDataLst>
          </p:nvPr>
        </p:nvSpPr>
        <p:spPr bwMode="auto">
          <a:xfrm>
            <a:off x="38101" y="1402775"/>
            <a:ext cx="931863"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CA" altLang="en-US" sz="800">
                <a:solidFill>
                  <a:srgbClr val="000000"/>
                </a:solidFill>
              </a:rPr>
              <a:t>BOEING</a:t>
            </a:r>
          </a:p>
        </p:txBody>
      </p:sp>
      <p:sp>
        <p:nvSpPr>
          <p:cNvPr id="10244" name="Rectangle 12"/>
          <p:cNvSpPr>
            <a:spLocks noChangeArrowheads="1"/>
          </p:cNvSpPr>
          <p:nvPr>
            <p:custDataLst>
              <p:tags r:id="rId4"/>
            </p:custDataLst>
          </p:nvPr>
        </p:nvSpPr>
        <p:spPr bwMode="auto">
          <a:xfrm>
            <a:off x="1485900" y="1402775"/>
            <a:ext cx="1066800"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AIRLINE </a:t>
            </a:r>
          </a:p>
        </p:txBody>
      </p:sp>
      <p:sp>
        <p:nvSpPr>
          <p:cNvPr id="10245" name="Line 13"/>
          <p:cNvSpPr>
            <a:spLocks noChangeShapeType="1"/>
          </p:cNvSpPr>
          <p:nvPr>
            <p:custDataLst>
              <p:tags r:id="rId5"/>
            </p:custDataLst>
          </p:nvPr>
        </p:nvSpPr>
        <p:spPr bwMode="auto">
          <a:xfrm>
            <a:off x="1028700" y="1574225"/>
            <a:ext cx="4572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46" name="Rectangle 14"/>
          <p:cNvSpPr>
            <a:spLocks noChangeArrowheads="1"/>
          </p:cNvSpPr>
          <p:nvPr>
            <p:custDataLst>
              <p:tags r:id="rId6"/>
            </p:custDataLst>
          </p:nvPr>
        </p:nvSpPr>
        <p:spPr bwMode="auto">
          <a:xfrm>
            <a:off x="4048125" y="1459925"/>
            <a:ext cx="1066800"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LOAN</a:t>
            </a:r>
          </a:p>
          <a:p>
            <a:pPr algn="ctr" eaLnBrk="1" hangingPunct="1">
              <a:spcBef>
                <a:spcPts val="100"/>
              </a:spcBef>
              <a:buClrTx/>
              <a:buNone/>
            </a:pPr>
            <a:r>
              <a:rPr lang="en-US" altLang="en-US" sz="800">
                <a:solidFill>
                  <a:srgbClr val="000000"/>
                </a:solidFill>
              </a:rPr>
              <a:t>TRUSTEE</a:t>
            </a:r>
            <a:endParaRPr lang="en-CA" altLang="en-US" sz="800">
              <a:solidFill>
                <a:srgbClr val="000000"/>
              </a:solidFill>
            </a:endParaRPr>
          </a:p>
        </p:txBody>
      </p:sp>
      <p:sp>
        <p:nvSpPr>
          <p:cNvPr id="10247" name="Rectangle 15"/>
          <p:cNvSpPr>
            <a:spLocks noChangeArrowheads="1"/>
          </p:cNvSpPr>
          <p:nvPr>
            <p:custDataLst>
              <p:tags r:id="rId7"/>
            </p:custDataLst>
          </p:nvPr>
        </p:nvSpPr>
        <p:spPr bwMode="auto">
          <a:xfrm>
            <a:off x="7206465" y="1386339"/>
            <a:ext cx="1208070" cy="503174"/>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LIQUIDITY</a:t>
            </a:r>
          </a:p>
          <a:p>
            <a:pPr algn="ctr" eaLnBrk="1" hangingPunct="1">
              <a:spcBef>
                <a:spcPts val="100"/>
              </a:spcBef>
              <a:buClrTx/>
              <a:buNone/>
            </a:pPr>
            <a:r>
              <a:rPr lang="en-US" altLang="en-US" sz="800">
                <a:solidFill>
                  <a:srgbClr val="000000"/>
                </a:solidFill>
              </a:rPr>
              <a:t>FACILITY</a:t>
            </a:r>
          </a:p>
          <a:p>
            <a:pPr algn="ctr" eaLnBrk="1" hangingPunct="1">
              <a:spcBef>
                <a:spcPts val="100"/>
              </a:spcBef>
              <a:buClrTx/>
              <a:buNone/>
            </a:pPr>
            <a:r>
              <a:rPr lang="en-US" altLang="en-US" sz="800">
                <a:solidFill>
                  <a:srgbClr val="000000"/>
                </a:solidFill>
              </a:rPr>
              <a:t>PROVIDER</a:t>
            </a:r>
            <a:endParaRPr lang="en-CA" altLang="en-US" sz="800">
              <a:solidFill>
                <a:srgbClr val="000000"/>
              </a:solidFill>
            </a:endParaRPr>
          </a:p>
        </p:txBody>
      </p:sp>
      <p:sp>
        <p:nvSpPr>
          <p:cNvPr id="10248" name="Rectangle 16"/>
          <p:cNvSpPr>
            <a:spLocks noChangeArrowheads="1"/>
          </p:cNvSpPr>
          <p:nvPr>
            <p:custDataLst>
              <p:tags r:id="rId8"/>
            </p:custDataLst>
          </p:nvPr>
        </p:nvSpPr>
        <p:spPr bwMode="auto">
          <a:xfrm>
            <a:off x="800100" y="2088575"/>
            <a:ext cx="1066800"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AIRCRAFT 1	</a:t>
            </a:r>
            <a:endParaRPr lang="en-CA" altLang="en-US" sz="800">
              <a:solidFill>
                <a:srgbClr val="000000"/>
              </a:solidFill>
            </a:endParaRPr>
          </a:p>
        </p:txBody>
      </p:sp>
      <p:sp>
        <p:nvSpPr>
          <p:cNvPr id="10249" name="Rectangle 17"/>
          <p:cNvSpPr>
            <a:spLocks noChangeArrowheads="1"/>
          </p:cNvSpPr>
          <p:nvPr>
            <p:custDataLst>
              <p:tags r:id="rId9"/>
            </p:custDataLst>
          </p:nvPr>
        </p:nvSpPr>
        <p:spPr bwMode="auto">
          <a:xfrm>
            <a:off x="2095500" y="2088575"/>
            <a:ext cx="1066800"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AIRCRAFT 2</a:t>
            </a:r>
            <a:endParaRPr lang="en-CA" altLang="en-US" sz="800">
              <a:solidFill>
                <a:srgbClr val="000000"/>
              </a:solidFill>
            </a:endParaRPr>
          </a:p>
        </p:txBody>
      </p:sp>
      <p:sp>
        <p:nvSpPr>
          <p:cNvPr id="10250" name="Line 19"/>
          <p:cNvSpPr>
            <a:spLocks noChangeShapeType="1"/>
          </p:cNvSpPr>
          <p:nvPr>
            <p:custDataLst>
              <p:tags r:id="rId10"/>
            </p:custDataLst>
          </p:nvPr>
        </p:nvSpPr>
        <p:spPr bwMode="auto">
          <a:xfrm flipH="1">
            <a:off x="1638300" y="1745675"/>
            <a:ext cx="0" cy="3429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51" name="Line 20"/>
          <p:cNvSpPr>
            <a:spLocks noChangeShapeType="1"/>
          </p:cNvSpPr>
          <p:nvPr>
            <p:custDataLst>
              <p:tags r:id="rId11"/>
            </p:custDataLst>
          </p:nvPr>
        </p:nvSpPr>
        <p:spPr bwMode="auto">
          <a:xfrm flipH="1">
            <a:off x="2324100" y="1745675"/>
            <a:ext cx="0" cy="3429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52" name="Rectangle 21"/>
          <p:cNvSpPr>
            <a:spLocks noChangeArrowheads="1"/>
          </p:cNvSpPr>
          <p:nvPr>
            <p:custDataLst>
              <p:tags r:id="rId12"/>
            </p:custDataLst>
          </p:nvPr>
        </p:nvSpPr>
        <p:spPr bwMode="auto">
          <a:xfrm>
            <a:off x="4000500" y="2088575"/>
            <a:ext cx="1066800"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SUBORDINATON AGENT</a:t>
            </a:r>
            <a:endParaRPr lang="en-CA" altLang="en-US" sz="800">
              <a:solidFill>
                <a:srgbClr val="000000"/>
              </a:solidFill>
            </a:endParaRPr>
          </a:p>
        </p:txBody>
      </p:sp>
      <p:sp>
        <p:nvSpPr>
          <p:cNvPr id="10253" name="Rectangle 23"/>
          <p:cNvSpPr>
            <a:spLocks noChangeArrowheads="1"/>
          </p:cNvSpPr>
          <p:nvPr>
            <p:custDataLst>
              <p:tags r:id="rId13"/>
            </p:custDataLst>
          </p:nvPr>
        </p:nvSpPr>
        <p:spPr bwMode="auto">
          <a:xfrm>
            <a:off x="7277100" y="2545775"/>
            <a:ext cx="1066800"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DEPOSITARY</a:t>
            </a:r>
          </a:p>
          <a:p>
            <a:pPr algn="ctr" eaLnBrk="1" hangingPunct="1">
              <a:spcBef>
                <a:spcPts val="100"/>
              </a:spcBef>
              <a:buClrTx/>
              <a:buNone/>
            </a:pPr>
            <a:r>
              <a:rPr lang="en-US" altLang="en-US" sz="800">
                <a:solidFill>
                  <a:srgbClr val="000000"/>
                </a:solidFill>
              </a:rPr>
              <a:t>BANK</a:t>
            </a:r>
            <a:endParaRPr lang="en-CA" altLang="en-US" sz="800">
              <a:solidFill>
                <a:srgbClr val="000000"/>
              </a:solidFill>
            </a:endParaRPr>
          </a:p>
        </p:txBody>
      </p:sp>
      <p:sp>
        <p:nvSpPr>
          <p:cNvPr id="10254" name="Rectangle 24"/>
          <p:cNvSpPr>
            <a:spLocks noChangeArrowheads="1"/>
          </p:cNvSpPr>
          <p:nvPr>
            <p:custDataLst>
              <p:tags r:id="rId14"/>
            </p:custDataLst>
          </p:nvPr>
        </p:nvSpPr>
        <p:spPr bwMode="auto">
          <a:xfrm>
            <a:off x="7353300" y="3345875"/>
            <a:ext cx="1066800" cy="28575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ESCROW</a:t>
            </a:r>
          </a:p>
          <a:p>
            <a:pPr algn="ctr" eaLnBrk="1" hangingPunct="1">
              <a:spcBef>
                <a:spcPts val="100"/>
              </a:spcBef>
              <a:buClrTx/>
              <a:buNone/>
            </a:pPr>
            <a:r>
              <a:rPr lang="en-US" altLang="en-US" sz="800">
                <a:solidFill>
                  <a:srgbClr val="000000"/>
                </a:solidFill>
              </a:rPr>
              <a:t>AGENT	</a:t>
            </a:r>
            <a:endParaRPr lang="en-CA" altLang="en-US" sz="800">
              <a:solidFill>
                <a:srgbClr val="000000"/>
              </a:solidFill>
            </a:endParaRPr>
          </a:p>
        </p:txBody>
      </p:sp>
      <p:sp>
        <p:nvSpPr>
          <p:cNvPr id="10255" name="Line 25"/>
          <p:cNvSpPr>
            <a:spLocks noChangeShapeType="1"/>
          </p:cNvSpPr>
          <p:nvPr>
            <p:custDataLst>
              <p:tags r:id="rId15"/>
            </p:custDataLst>
          </p:nvPr>
        </p:nvSpPr>
        <p:spPr bwMode="auto">
          <a:xfrm flipH="1" flipV="1">
            <a:off x="2019300" y="1117025"/>
            <a:ext cx="0" cy="28575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56" name="Line 26"/>
          <p:cNvSpPr>
            <a:spLocks noChangeShapeType="1"/>
          </p:cNvSpPr>
          <p:nvPr>
            <p:custDataLst>
              <p:tags r:id="rId16"/>
            </p:custDataLst>
          </p:nvPr>
        </p:nvSpPr>
        <p:spPr bwMode="auto">
          <a:xfrm>
            <a:off x="2019300" y="1117025"/>
            <a:ext cx="67818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57" name="Line 27"/>
          <p:cNvSpPr>
            <a:spLocks noChangeShapeType="1"/>
          </p:cNvSpPr>
          <p:nvPr>
            <p:custDataLst>
              <p:tags r:id="rId17"/>
            </p:custDataLst>
          </p:nvPr>
        </p:nvSpPr>
        <p:spPr bwMode="auto">
          <a:xfrm flipH="1">
            <a:off x="8801100" y="1117025"/>
            <a:ext cx="0" cy="165735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58" name="Line 29"/>
          <p:cNvSpPr>
            <a:spLocks noChangeShapeType="1"/>
          </p:cNvSpPr>
          <p:nvPr>
            <p:custDataLst>
              <p:tags r:id="rId18"/>
            </p:custDataLst>
          </p:nvPr>
        </p:nvSpPr>
        <p:spPr bwMode="auto">
          <a:xfrm>
            <a:off x="5219699" y="1684179"/>
            <a:ext cx="198676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59" name="Line 31"/>
          <p:cNvSpPr>
            <a:spLocks noChangeShapeType="1"/>
          </p:cNvSpPr>
          <p:nvPr>
            <p:custDataLst>
              <p:tags r:id="rId19"/>
            </p:custDataLst>
          </p:nvPr>
        </p:nvSpPr>
        <p:spPr bwMode="auto">
          <a:xfrm flipH="1">
            <a:off x="4610100" y="1802825"/>
            <a:ext cx="0" cy="2857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60" name="Text Box 32"/>
          <p:cNvSpPr txBox="1">
            <a:spLocks noChangeArrowheads="1"/>
          </p:cNvSpPr>
          <p:nvPr>
            <p:custDataLst>
              <p:tags r:id="rId20"/>
            </p:custDataLst>
          </p:nvPr>
        </p:nvSpPr>
        <p:spPr bwMode="auto">
          <a:xfrm>
            <a:off x="6419850" y="1150363"/>
            <a:ext cx="2324100" cy="2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50000"/>
              </a:spcBef>
              <a:buClrTx/>
              <a:buFontTx/>
              <a:buNone/>
            </a:pPr>
            <a:r>
              <a:rPr lang="en-US" altLang="en-US" sz="800">
                <a:solidFill>
                  <a:srgbClr val="000000"/>
                </a:solidFill>
              </a:rPr>
              <a:t>NEGATIVE CARRY INTEREST CHARGES</a:t>
            </a:r>
            <a:endParaRPr lang="en-CA" altLang="en-US" sz="800">
              <a:solidFill>
                <a:srgbClr val="000000"/>
              </a:solidFill>
            </a:endParaRPr>
          </a:p>
        </p:txBody>
      </p:sp>
      <p:sp>
        <p:nvSpPr>
          <p:cNvPr id="10261" name="Rectangle 33"/>
          <p:cNvSpPr>
            <a:spLocks noChangeArrowheads="1"/>
          </p:cNvSpPr>
          <p:nvPr>
            <p:custDataLst>
              <p:tags r:id="rId21"/>
            </p:custDataLst>
          </p:nvPr>
        </p:nvSpPr>
        <p:spPr bwMode="auto">
          <a:xfrm>
            <a:off x="2485182" y="2972511"/>
            <a:ext cx="1201836" cy="437486"/>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PASS THROUGH TRUSTEE FOR CLASS A TRUST</a:t>
            </a:r>
            <a:endParaRPr lang="en-CA" altLang="en-US" sz="800">
              <a:solidFill>
                <a:srgbClr val="000000"/>
              </a:solidFill>
            </a:endParaRPr>
          </a:p>
        </p:txBody>
      </p:sp>
      <p:sp>
        <p:nvSpPr>
          <p:cNvPr id="10262" name="Rectangle 34"/>
          <p:cNvSpPr>
            <a:spLocks noChangeArrowheads="1"/>
          </p:cNvSpPr>
          <p:nvPr>
            <p:custDataLst>
              <p:tags r:id="rId22"/>
            </p:custDataLst>
          </p:nvPr>
        </p:nvSpPr>
        <p:spPr bwMode="auto">
          <a:xfrm>
            <a:off x="3961545" y="2972418"/>
            <a:ext cx="1144712" cy="437670"/>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PASS THROUGH TRUSTEE FOR CLASS B TRUST</a:t>
            </a:r>
            <a:endParaRPr lang="en-CA" altLang="en-US" sz="800">
              <a:solidFill>
                <a:srgbClr val="000000"/>
              </a:solidFill>
            </a:endParaRPr>
          </a:p>
        </p:txBody>
      </p:sp>
      <p:sp>
        <p:nvSpPr>
          <p:cNvPr id="10263" name="Rectangle 35"/>
          <p:cNvSpPr>
            <a:spLocks noChangeArrowheads="1"/>
          </p:cNvSpPr>
          <p:nvPr>
            <p:custDataLst>
              <p:tags r:id="rId23"/>
            </p:custDataLst>
          </p:nvPr>
        </p:nvSpPr>
        <p:spPr bwMode="auto">
          <a:xfrm>
            <a:off x="5405439" y="3000156"/>
            <a:ext cx="1185862" cy="417613"/>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PASS THROUGH TRUSTEE FOR CLASS C TRUST</a:t>
            </a:r>
            <a:endParaRPr lang="en-CA" altLang="en-US" sz="800">
              <a:solidFill>
                <a:srgbClr val="000000"/>
              </a:solidFill>
            </a:endParaRPr>
          </a:p>
        </p:txBody>
      </p:sp>
      <p:sp>
        <p:nvSpPr>
          <p:cNvPr id="10264" name="Rectangle 36"/>
          <p:cNvSpPr>
            <a:spLocks noChangeArrowheads="1"/>
          </p:cNvSpPr>
          <p:nvPr>
            <p:custDataLst>
              <p:tags r:id="rId24"/>
            </p:custDataLst>
          </p:nvPr>
        </p:nvSpPr>
        <p:spPr bwMode="auto">
          <a:xfrm>
            <a:off x="2494054" y="3623543"/>
            <a:ext cx="1184096" cy="392722"/>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HOLDERS OF CLASS A CERTIFICATES</a:t>
            </a:r>
            <a:endParaRPr lang="en-CA" altLang="en-US" sz="800">
              <a:solidFill>
                <a:srgbClr val="000000"/>
              </a:solidFill>
            </a:endParaRPr>
          </a:p>
        </p:txBody>
      </p:sp>
      <p:sp>
        <p:nvSpPr>
          <p:cNvPr id="10265" name="Rectangle 37"/>
          <p:cNvSpPr>
            <a:spLocks noChangeArrowheads="1"/>
          </p:cNvSpPr>
          <p:nvPr>
            <p:custDataLst>
              <p:tags r:id="rId25"/>
            </p:custDataLst>
          </p:nvPr>
        </p:nvSpPr>
        <p:spPr bwMode="auto">
          <a:xfrm>
            <a:off x="4000500" y="3641907"/>
            <a:ext cx="952500" cy="400045"/>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HOLDERS OF CLASS  B CERTIFICATES</a:t>
            </a:r>
            <a:endParaRPr lang="en-CA" altLang="en-US" sz="800">
              <a:solidFill>
                <a:srgbClr val="000000"/>
              </a:solidFill>
            </a:endParaRPr>
          </a:p>
        </p:txBody>
      </p:sp>
      <p:sp>
        <p:nvSpPr>
          <p:cNvPr id="10266" name="Rectangle 38"/>
          <p:cNvSpPr>
            <a:spLocks noChangeArrowheads="1"/>
          </p:cNvSpPr>
          <p:nvPr>
            <p:custDataLst>
              <p:tags r:id="rId26"/>
            </p:custDataLst>
          </p:nvPr>
        </p:nvSpPr>
        <p:spPr bwMode="auto">
          <a:xfrm>
            <a:off x="5372101" y="3641904"/>
            <a:ext cx="1100138" cy="402278"/>
          </a:xfrm>
          <a:prstGeom prst="rect">
            <a:avLst/>
          </a:prstGeom>
          <a:solidFill>
            <a:srgbClr val="FFFFFF"/>
          </a:solidFill>
          <a:ln w="9525">
            <a:solidFill>
              <a:srgbClr val="000000"/>
            </a:solidFill>
            <a:miter lim="800000"/>
          </a:ln>
          <a:effectLst>
            <a:outerShdw dist="107763" dir="2700000" algn="ctr" rotWithShape="0">
              <a:srgbClr val="000000"/>
            </a:outerShdw>
          </a:effectLst>
        </p:spPr>
        <p:txBody>
          <a:bodyPr lIns="91434" tIns="45717" rIns="91434" bIns="45717"/>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ts val="100"/>
              </a:spcBef>
              <a:buClrTx/>
              <a:buNone/>
            </a:pPr>
            <a:r>
              <a:rPr lang="en-US" altLang="en-US" sz="800">
                <a:solidFill>
                  <a:srgbClr val="000000"/>
                </a:solidFill>
              </a:rPr>
              <a:t>HOLDERS OF CLASS C CERTIFICATES</a:t>
            </a:r>
            <a:endParaRPr lang="en-CA" altLang="en-US" sz="800">
              <a:solidFill>
                <a:srgbClr val="000000"/>
              </a:solidFill>
            </a:endParaRPr>
          </a:p>
        </p:txBody>
      </p:sp>
      <p:sp>
        <p:nvSpPr>
          <p:cNvPr id="10267" name="Line 41"/>
          <p:cNvSpPr>
            <a:spLocks noChangeShapeType="1"/>
          </p:cNvSpPr>
          <p:nvPr>
            <p:custDataLst>
              <p:tags r:id="rId27"/>
            </p:custDataLst>
          </p:nvPr>
        </p:nvSpPr>
        <p:spPr bwMode="auto">
          <a:xfrm flipH="1">
            <a:off x="4610102" y="2441749"/>
            <a:ext cx="1" cy="504078"/>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68" name="Line 42"/>
          <p:cNvSpPr>
            <a:spLocks noChangeShapeType="1"/>
          </p:cNvSpPr>
          <p:nvPr>
            <p:custDataLst>
              <p:tags r:id="rId28"/>
            </p:custDataLst>
          </p:nvPr>
        </p:nvSpPr>
        <p:spPr bwMode="auto">
          <a:xfrm flipH="1">
            <a:off x="3086100" y="2699883"/>
            <a:ext cx="15240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69" name="Line 43"/>
          <p:cNvSpPr>
            <a:spLocks noChangeShapeType="1"/>
          </p:cNvSpPr>
          <p:nvPr>
            <p:custDataLst>
              <p:tags r:id="rId29"/>
            </p:custDataLst>
          </p:nvPr>
        </p:nvSpPr>
        <p:spPr bwMode="auto">
          <a:xfrm flipH="1">
            <a:off x="4610102" y="2690973"/>
            <a:ext cx="1312069" cy="891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0" name="Line 44"/>
          <p:cNvSpPr>
            <a:spLocks noChangeShapeType="1"/>
          </p:cNvSpPr>
          <p:nvPr>
            <p:custDataLst>
              <p:tags r:id="rId30"/>
            </p:custDataLst>
          </p:nvPr>
        </p:nvSpPr>
        <p:spPr bwMode="auto">
          <a:xfrm flipH="1">
            <a:off x="3086100" y="2699884"/>
            <a:ext cx="0" cy="272535"/>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1" name="Line 46"/>
          <p:cNvSpPr>
            <a:spLocks noChangeShapeType="1"/>
          </p:cNvSpPr>
          <p:nvPr>
            <p:custDataLst>
              <p:tags r:id="rId31"/>
            </p:custDataLst>
          </p:nvPr>
        </p:nvSpPr>
        <p:spPr bwMode="auto">
          <a:xfrm flipH="1">
            <a:off x="5923163" y="2690976"/>
            <a:ext cx="0" cy="281537"/>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2" name="Line 47"/>
          <p:cNvSpPr>
            <a:spLocks noChangeShapeType="1"/>
          </p:cNvSpPr>
          <p:nvPr>
            <p:custDataLst>
              <p:tags r:id="rId32"/>
            </p:custDataLst>
          </p:nvPr>
        </p:nvSpPr>
        <p:spPr bwMode="auto">
          <a:xfrm flipH="1">
            <a:off x="3086100" y="3413299"/>
            <a:ext cx="0" cy="210243"/>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3" name="Line 48"/>
          <p:cNvSpPr>
            <a:spLocks noChangeShapeType="1"/>
          </p:cNvSpPr>
          <p:nvPr>
            <p:custDataLst>
              <p:tags r:id="rId33"/>
            </p:custDataLst>
          </p:nvPr>
        </p:nvSpPr>
        <p:spPr bwMode="auto">
          <a:xfrm flipH="1">
            <a:off x="4610100" y="3413299"/>
            <a:ext cx="0" cy="2286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4" name="Line 49"/>
          <p:cNvSpPr>
            <a:spLocks noChangeShapeType="1"/>
          </p:cNvSpPr>
          <p:nvPr>
            <p:custDataLst>
              <p:tags r:id="rId34"/>
            </p:custDataLst>
          </p:nvPr>
        </p:nvSpPr>
        <p:spPr bwMode="auto">
          <a:xfrm flipH="1">
            <a:off x="5953874" y="3417766"/>
            <a:ext cx="0" cy="2286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5" name="Line 50"/>
          <p:cNvSpPr>
            <a:spLocks noChangeShapeType="1"/>
          </p:cNvSpPr>
          <p:nvPr>
            <p:custDataLst>
              <p:tags r:id="rId35"/>
            </p:custDataLst>
          </p:nvPr>
        </p:nvSpPr>
        <p:spPr bwMode="auto">
          <a:xfrm flipH="1">
            <a:off x="7658100" y="2888675"/>
            <a:ext cx="0" cy="4572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6" name="Line 51"/>
          <p:cNvSpPr>
            <a:spLocks noChangeShapeType="1"/>
          </p:cNvSpPr>
          <p:nvPr>
            <p:custDataLst>
              <p:tags r:id="rId36"/>
            </p:custDataLst>
          </p:nvPr>
        </p:nvSpPr>
        <p:spPr bwMode="auto">
          <a:xfrm flipH="1">
            <a:off x="7579329" y="3706053"/>
            <a:ext cx="0" cy="5715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7" name="Line 52"/>
          <p:cNvSpPr>
            <a:spLocks noChangeShapeType="1"/>
          </p:cNvSpPr>
          <p:nvPr>
            <p:custDataLst>
              <p:tags r:id="rId37"/>
            </p:custDataLst>
          </p:nvPr>
        </p:nvSpPr>
        <p:spPr bwMode="auto">
          <a:xfrm flipH="1">
            <a:off x="5905500" y="4272187"/>
            <a:ext cx="16764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8" name="Line 53"/>
          <p:cNvSpPr>
            <a:spLocks noChangeShapeType="1"/>
          </p:cNvSpPr>
          <p:nvPr>
            <p:custDataLst>
              <p:tags r:id="rId38"/>
            </p:custDataLst>
          </p:nvPr>
        </p:nvSpPr>
        <p:spPr bwMode="auto">
          <a:xfrm flipH="1" flipV="1">
            <a:off x="5911132" y="4100428"/>
            <a:ext cx="0" cy="1714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79" name="Line 54"/>
          <p:cNvSpPr>
            <a:spLocks noChangeShapeType="1"/>
          </p:cNvSpPr>
          <p:nvPr>
            <p:custDataLst>
              <p:tags r:id="rId39"/>
            </p:custDataLst>
          </p:nvPr>
        </p:nvSpPr>
        <p:spPr bwMode="auto">
          <a:xfrm flipH="1">
            <a:off x="4613411" y="4273252"/>
            <a:ext cx="12954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80" name="Line 55"/>
          <p:cNvSpPr>
            <a:spLocks noChangeShapeType="1"/>
          </p:cNvSpPr>
          <p:nvPr>
            <p:custDataLst>
              <p:tags r:id="rId40"/>
            </p:custDataLst>
          </p:nvPr>
        </p:nvSpPr>
        <p:spPr bwMode="auto">
          <a:xfrm flipH="1" flipV="1">
            <a:off x="4613411" y="4102667"/>
            <a:ext cx="0" cy="1714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81" name="Line 56"/>
          <p:cNvSpPr>
            <a:spLocks noChangeShapeType="1"/>
          </p:cNvSpPr>
          <p:nvPr>
            <p:custDataLst>
              <p:tags r:id="rId41"/>
            </p:custDataLst>
          </p:nvPr>
        </p:nvSpPr>
        <p:spPr bwMode="auto">
          <a:xfrm flipH="1">
            <a:off x="3091736" y="4270685"/>
            <a:ext cx="1523999" cy="6871"/>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82" name="Line 57"/>
          <p:cNvSpPr>
            <a:spLocks noChangeShapeType="1"/>
          </p:cNvSpPr>
          <p:nvPr>
            <p:custDataLst>
              <p:tags r:id="rId42"/>
            </p:custDataLst>
          </p:nvPr>
        </p:nvSpPr>
        <p:spPr bwMode="auto">
          <a:xfrm flipH="1" flipV="1">
            <a:off x="3095045" y="4106103"/>
            <a:ext cx="0" cy="1714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83" name="Text Box 59"/>
          <p:cNvSpPr txBox="1">
            <a:spLocks noChangeArrowheads="1"/>
          </p:cNvSpPr>
          <p:nvPr>
            <p:custDataLst>
              <p:tags r:id="rId43"/>
            </p:custDataLst>
          </p:nvPr>
        </p:nvSpPr>
        <p:spPr bwMode="auto">
          <a:xfrm>
            <a:off x="2857500" y="1231325"/>
            <a:ext cx="1295400" cy="34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50000"/>
              </a:spcBef>
              <a:buClrTx/>
              <a:buFontTx/>
              <a:buNone/>
            </a:pPr>
            <a:r>
              <a:rPr lang="en-US" altLang="en-US" sz="800">
                <a:solidFill>
                  <a:srgbClr val="000000"/>
                </a:solidFill>
              </a:rPr>
              <a:t>MORTGAGE PAYMENTS</a:t>
            </a:r>
            <a:endParaRPr lang="en-CA" altLang="en-US" sz="800">
              <a:solidFill>
                <a:srgbClr val="000000"/>
              </a:solidFill>
            </a:endParaRPr>
          </a:p>
        </p:txBody>
      </p:sp>
      <p:sp>
        <p:nvSpPr>
          <p:cNvPr id="10284" name="Text Box 63"/>
          <p:cNvSpPr txBox="1">
            <a:spLocks noChangeArrowheads="1"/>
          </p:cNvSpPr>
          <p:nvPr>
            <p:custDataLst>
              <p:tags r:id="rId44"/>
            </p:custDataLst>
          </p:nvPr>
        </p:nvSpPr>
        <p:spPr bwMode="auto">
          <a:xfrm>
            <a:off x="2675992" y="1498026"/>
            <a:ext cx="17727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700">
                <a:solidFill>
                  <a:srgbClr val="000000"/>
                </a:solidFill>
              </a:rPr>
              <a:t>GRANT OF AIRCRAFT </a:t>
            </a:r>
          </a:p>
          <a:p>
            <a:pPr eaLnBrk="1" hangingPunct="1">
              <a:spcBef>
                <a:spcPct val="0"/>
              </a:spcBef>
              <a:buClrTx/>
              <a:buFontTx/>
              <a:buNone/>
            </a:pPr>
            <a:r>
              <a:rPr lang="en-US" altLang="en-US" sz="700">
                <a:solidFill>
                  <a:srgbClr val="000000"/>
                </a:solidFill>
              </a:rPr>
              <a:t>MORTGAGES (US 1110/CTC ALTERNATIVE A</a:t>
            </a:r>
            <a:br>
              <a:rPr lang="en-US" altLang="en-US" sz="700">
                <a:solidFill>
                  <a:srgbClr val="000000"/>
                </a:solidFill>
              </a:rPr>
            </a:br>
            <a:r>
              <a:rPr lang="en-US" altLang="en-US" sz="700">
                <a:solidFill>
                  <a:srgbClr val="000000"/>
                </a:solidFill>
              </a:rPr>
              <a:t>PROTECTED)</a:t>
            </a:r>
            <a:endParaRPr lang="en-CA" altLang="en-US" sz="700">
              <a:solidFill>
                <a:srgbClr val="000000"/>
              </a:solidFill>
            </a:endParaRPr>
          </a:p>
        </p:txBody>
      </p:sp>
      <p:sp>
        <p:nvSpPr>
          <p:cNvPr id="10285" name="Line 64"/>
          <p:cNvSpPr>
            <a:spLocks noChangeShapeType="1"/>
          </p:cNvSpPr>
          <p:nvPr>
            <p:custDataLst>
              <p:tags r:id="rId45"/>
            </p:custDataLst>
          </p:nvPr>
        </p:nvSpPr>
        <p:spPr bwMode="auto">
          <a:xfrm flipH="1">
            <a:off x="2476500" y="1745675"/>
            <a:ext cx="0" cy="2286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87" name="Text Box 69"/>
          <p:cNvSpPr txBox="1">
            <a:spLocks noChangeArrowheads="1"/>
          </p:cNvSpPr>
          <p:nvPr>
            <p:custDataLst>
              <p:tags r:id="rId46"/>
            </p:custDataLst>
          </p:nvPr>
        </p:nvSpPr>
        <p:spPr bwMode="auto">
          <a:xfrm>
            <a:off x="7886700" y="2945829"/>
            <a:ext cx="1143000" cy="47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50000"/>
              </a:spcBef>
              <a:buClrTx/>
              <a:buFontTx/>
              <a:buNone/>
            </a:pPr>
            <a:r>
              <a:rPr lang="en-US" altLang="en-US" sz="800">
                <a:solidFill>
                  <a:srgbClr val="000000"/>
                </a:solidFill>
              </a:rPr>
              <a:t>INTEREST PAYMENTS ON DEPOSITS</a:t>
            </a:r>
            <a:endParaRPr lang="en-CA" altLang="en-US" sz="800">
              <a:solidFill>
                <a:srgbClr val="000000"/>
              </a:solidFill>
            </a:endParaRPr>
          </a:p>
        </p:txBody>
      </p:sp>
      <p:sp>
        <p:nvSpPr>
          <p:cNvPr id="10288" name="Text Box 75"/>
          <p:cNvSpPr txBox="1">
            <a:spLocks noChangeArrowheads="1"/>
          </p:cNvSpPr>
          <p:nvPr>
            <p:custDataLst>
              <p:tags r:id="rId47"/>
            </p:custDataLst>
          </p:nvPr>
        </p:nvSpPr>
        <p:spPr bwMode="auto">
          <a:xfrm>
            <a:off x="4787266" y="1802825"/>
            <a:ext cx="1066800" cy="33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50000"/>
              </a:spcBef>
              <a:buClrTx/>
              <a:buFontTx/>
              <a:buNone/>
            </a:pPr>
            <a:r>
              <a:rPr lang="en-US" altLang="en-US" sz="800">
                <a:solidFill>
                  <a:srgbClr val="000000"/>
                </a:solidFill>
              </a:rPr>
              <a:t>EQUIPMENT NOTE PAYMENTS  </a:t>
            </a:r>
            <a:endParaRPr lang="en-CA" altLang="en-US" sz="800">
              <a:solidFill>
                <a:srgbClr val="000000"/>
              </a:solidFill>
            </a:endParaRPr>
          </a:p>
        </p:txBody>
      </p:sp>
      <p:sp>
        <p:nvSpPr>
          <p:cNvPr id="10289" name="Line 76"/>
          <p:cNvSpPr>
            <a:spLocks noChangeShapeType="1"/>
          </p:cNvSpPr>
          <p:nvPr>
            <p:custDataLst>
              <p:tags r:id="rId48"/>
            </p:custDataLst>
          </p:nvPr>
        </p:nvSpPr>
        <p:spPr bwMode="auto">
          <a:xfrm flipH="1">
            <a:off x="8420100" y="2774375"/>
            <a:ext cx="3810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90" name="Text Box 78"/>
          <p:cNvSpPr txBox="1">
            <a:spLocks noChangeArrowheads="1"/>
          </p:cNvSpPr>
          <p:nvPr>
            <p:custDataLst>
              <p:tags r:id="rId49"/>
            </p:custDataLst>
          </p:nvPr>
        </p:nvSpPr>
        <p:spPr bwMode="auto">
          <a:xfrm>
            <a:off x="4772774" y="2412425"/>
            <a:ext cx="2362200" cy="33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50000"/>
              </a:spcBef>
              <a:buClrTx/>
              <a:buFontTx/>
              <a:buNone/>
            </a:pPr>
            <a:r>
              <a:rPr lang="en-US" altLang="en-US" sz="800">
                <a:solidFill>
                  <a:srgbClr val="000000"/>
                </a:solidFill>
              </a:rPr>
              <a:t>PRINCIPAL AND INTEREST DISTRIBUTIONS TO CERTIFICATE  HOLDERS</a:t>
            </a:r>
            <a:endParaRPr lang="en-CA" altLang="en-US" sz="800">
              <a:solidFill>
                <a:srgbClr val="000000"/>
              </a:solidFill>
            </a:endParaRPr>
          </a:p>
        </p:txBody>
      </p:sp>
      <p:sp>
        <p:nvSpPr>
          <p:cNvPr id="10291" name="Text Box 81"/>
          <p:cNvSpPr txBox="1">
            <a:spLocks noChangeArrowheads="1"/>
          </p:cNvSpPr>
          <p:nvPr>
            <p:custDataLst>
              <p:tags r:id="rId50"/>
            </p:custDataLst>
          </p:nvPr>
        </p:nvSpPr>
        <p:spPr bwMode="auto">
          <a:xfrm>
            <a:off x="1028700" y="1402778"/>
            <a:ext cx="762000" cy="2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50000"/>
              </a:spcBef>
              <a:buClrTx/>
              <a:buFontTx/>
              <a:buNone/>
            </a:pPr>
            <a:r>
              <a:rPr lang="en-US" altLang="en-US" sz="800">
                <a:solidFill>
                  <a:srgbClr val="000000"/>
                </a:solidFill>
              </a:rPr>
              <a:t>TITLE</a:t>
            </a:r>
            <a:endParaRPr lang="en-CA" altLang="en-US" sz="800">
              <a:solidFill>
                <a:srgbClr val="000000"/>
              </a:solidFill>
            </a:endParaRPr>
          </a:p>
        </p:txBody>
      </p:sp>
      <p:sp>
        <p:nvSpPr>
          <p:cNvPr id="10292" name="Text Box 87"/>
          <p:cNvSpPr txBox="1">
            <a:spLocks noChangeArrowheads="1"/>
          </p:cNvSpPr>
          <p:nvPr>
            <p:custDataLst>
              <p:tags r:id="rId51"/>
            </p:custDataLst>
          </p:nvPr>
        </p:nvSpPr>
        <p:spPr bwMode="auto">
          <a:xfrm>
            <a:off x="7810500" y="3803076"/>
            <a:ext cx="1371600" cy="47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800">
                <a:solidFill>
                  <a:srgbClr val="000000"/>
                </a:solidFill>
              </a:rPr>
              <a:t> INTEREST</a:t>
            </a:r>
          </a:p>
          <a:p>
            <a:pPr eaLnBrk="1" hangingPunct="1">
              <a:spcBef>
                <a:spcPct val="0"/>
              </a:spcBef>
              <a:buClrTx/>
              <a:buFontTx/>
              <a:buNone/>
            </a:pPr>
            <a:r>
              <a:rPr lang="en-US" altLang="en-US" sz="800">
                <a:solidFill>
                  <a:srgbClr val="000000"/>
                </a:solidFill>
              </a:rPr>
              <a:t> PAYMENTS</a:t>
            </a:r>
          </a:p>
          <a:p>
            <a:pPr eaLnBrk="1" hangingPunct="1">
              <a:spcBef>
                <a:spcPct val="0"/>
              </a:spcBef>
              <a:buClrTx/>
              <a:buFontTx/>
              <a:buNone/>
            </a:pPr>
            <a:r>
              <a:rPr lang="en-US" altLang="en-US" sz="800">
                <a:solidFill>
                  <a:srgbClr val="000000"/>
                </a:solidFill>
              </a:rPr>
              <a:t> ON DEPOSITS</a:t>
            </a:r>
            <a:endParaRPr lang="en-CA" altLang="en-US" sz="800">
              <a:solidFill>
                <a:srgbClr val="000000"/>
              </a:solidFill>
            </a:endParaRPr>
          </a:p>
        </p:txBody>
      </p:sp>
      <p:sp>
        <p:nvSpPr>
          <p:cNvPr id="10293" name="Text Box 88"/>
          <p:cNvSpPr txBox="1">
            <a:spLocks noChangeArrowheads="1"/>
          </p:cNvSpPr>
          <p:nvPr>
            <p:custDataLst>
              <p:tags r:id="rId52"/>
            </p:custDataLst>
          </p:nvPr>
        </p:nvSpPr>
        <p:spPr bwMode="auto">
          <a:xfrm>
            <a:off x="3848100" y="4589860"/>
            <a:ext cx="2057400" cy="2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50000"/>
              </a:spcBef>
              <a:buClrTx/>
              <a:buFontTx/>
              <a:buNone/>
            </a:pPr>
            <a:r>
              <a:rPr lang="en-US" altLang="en-US" sz="800">
                <a:solidFill>
                  <a:srgbClr val="000000"/>
                </a:solidFill>
              </a:rPr>
              <a:t>INTERCREDITOR AGREEMENT    </a:t>
            </a:r>
            <a:endParaRPr lang="en-CA" altLang="en-US" sz="800">
              <a:solidFill>
                <a:srgbClr val="000000"/>
              </a:solidFill>
            </a:endParaRPr>
          </a:p>
        </p:txBody>
      </p:sp>
      <p:sp>
        <p:nvSpPr>
          <p:cNvPr id="10294" name="Line 92"/>
          <p:cNvSpPr>
            <a:spLocks noChangeShapeType="1"/>
          </p:cNvSpPr>
          <p:nvPr>
            <p:custDataLst>
              <p:tags r:id="rId53"/>
            </p:custDataLst>
          </p:nvPr>
        </p:nvSpPr>
        <p:spPr bwMode="auto">
          <a:xfrm flipH="1">
            <a:off x="3086100" y="4506735"/>
            <a:ext cx="28194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95" name="Text Box 94"/>
          <p:cNvSpPr txBox="1">
            <a:spLocks noChangeArrowheads="1"/>
          </p:cNvSpPr>
          <p:nvPr>
            <p:custDataLst>
              <p:tags r:id="rId54"/>
            </p:custDataLst>
          </p:nvPr>
        </p:nvSpPr>
        <p:spPr bwMode="auto">
          <a:xfrm>
            <a:off x="495300" y="2898951"/>
            <a:ext cx="1600200" cy="47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800">
                <a:solidFill>
                  <a:srgbClr val="000000"/>
                </a:solidFill>
              </a:rPr>
              <a:t>ISSUE OF CLASS A, B AND C EQUIPMENT NOTES </a:t>
            </a:r>
          </a:p>
          <a:p>
            <a:pPr eaLnBrk="1" hangingPunct="1">
              <a:spcBef>
                <a:spcPct val="0"/>
              </a:spcBef>
              <a:buClrTx/>
              <a:buFontTx/>
              <a:buNone/>
            </a:pPr>
            <a:r>
              <a:rPr lang="en-US" altLang="en-US" sz="800">
                <a:solidFill>
                  <a:srgbClr val="000000"/>
                </a:solidFill>
              </a:rPr>
              <a:t>(SECURED BY AIRCRAFT)</a:t>
            </a:r>
            <a:endParaRPr lang="en-CA" altLang="en-US" sz="800">
              <a:solidFill>
                <a:srgbClr val="000000"/>
              </a:solidFill>
            </a:endParaRPr>
          </a:p>
        </p:txBody>
      </p:sp>
      <p:sp>
        <p:nvSpPr>
          <p:cNvPr id="10296" name="Line 95"/>
          <p:cNvSpPr>
            <a:spLocks noChangeShapeType="1"/>
          </p:cNvSpPr>
          <p:nvPr>
            <p:custDataLst>
              <p:tags r:id="rId55"/>
            </p:custDataLst>
          </p:nvPr>
        </p:nvSpPr>
        <p:spPr bwMode="auto">
          <a:xfrm>
            <a:off x="2628902" y="1517075"/>
            <a:ext cx="1419225"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97" name="Line 96"/>
          <p:cNvSpPr>
            <a:spLocks noChangeShapeType="1"/>
          </p:cNvSpPr>
          <p:nvPr>
            <p:custDataLst>
              <p:tags r:id="rId56"/>
            </p:custDataLst>
          </p:nvPr>
        </p:nvSpPr>
        <p:spPr bwMode="auto">
          <a:xfrm>
            <a:off x="2476500" y="1974275"/>
            <a:ext cx="16764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98" name="Line 97"/>
          <p:cNvSpPr>
            <a:spLocks noChangeShapeType="1"/>
          </p:cNvSpPr>
          <p:nvPr>
            <p:custDataLst>
              <p:tags r:id="rId57"/>
            </p:custDataLst>
          </p:nvPr>
        </p:nvSpPr>
        <p:spPr bwMode="auto">
          <a:xfrm flipH="1" flipV="1">
            <a:off x="4152900" y="1802825"/>
            <a:ext cx="0" cy="1714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299" name="Line 98"/>
          <p:cNvSpPr>
            <a:spLocks noChangeShapeType="1"/>
          </p:cNvSpPr>
          <p:nvPr>
            <p:custDataLst>
              <p:tags r:id="rId58"/>
            </p:custDataLst>
          </p:nvPr>
        </p:nvSpPr>
        <p:spPr bwMode="auto">
          <a:xfrm>
            <a:off x="2019300" y="3241849"/>
            <a:ext cx="2286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00" name="Line 99"/>
          <p:cNvSpPr>
            <a:spLocks noChangeShapeType="1"/>
          </p:cNvSpPr>
          <p:nvPr>
            <p:custDataLst>
              <p:tags r:id="rId59"/>
            </p:custDataLst>
          </p:nvPr>
        </p:nvSpPr>
        <p:spPr bwMode="auto">
          <a:xfrm flipH="1">
            <a:off x="2247900" y="3070399"/>
            <a:ext cx="1524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01" name="Line 100"/>
          <p:cNvSpPr>
            <a:spLocks noChangeShapeType="1"/>
          </p:cNvSpPr>
          <p:nvPr>
            <p:custDataLst>
              <p:tags r:id="rId60"/>
            </p:custDataLst>
          </p:nvPr>
        </p:nvSpPr>
        <p:spPr bwMode="auto">
          <a:xfrm flipH="1">
            <a:off x="2247900" y="3070399"/>
            <a:ext cx="0" cy="3429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02" name="Line 102"/>
          <p:cNvSpPr>
            <a:spLocks noChangeShapeType="1"/>
          </p:cNvSpPr>
          <p:nvPr>
            <p:custDataLst>
              <p:tags r:id="rId61"/>
            </p:custDataLst>
          </p:nvPr>
        </p:nvSpPr>
        <p:spPr bwMode="auto">
          <a:xfrm flipH="1">
            <a:off x="2247900" y="3413299"/>
            <a:ext cx="1524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03" name="Line 103"/>
          <p:cNvSpPr>
            <a:spLocks noChangeShapeType="1"/>
          </p:cNvSpPr>
          <p:nvPr>
            <p:custDataLst>
              <p:tags r:id="rId62"/>
            </p:custDataLst>
          </p:nvPr>
        </p:nvSpPr>
        <p:spPr bwMode="auto">
          <a:xfrm flipH="1" flipV="1">
            <a:off x="3095045" y="4335285"/>
            <a:ext cx="0" cy="1714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04" name="Line 104"/>
          <p:cNvSpPr>
            <a:spLocks noChangeShapeType="1"/>
          </p:cNvSpPr>
          <p:nvPr>
            <p:custDataLst>
              <p:tags r:id="rId63"/>
            </p:custDataLst>
          </p:nvPr>
        </p:nvSpPr>
        <p:spPr bwMode="auto">
          <a:xfrm flipH="1" flipV="1">
            <a:off x="4621559" y="4335285"/>
            <a:ext cx="0" cy="1714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05" name="Line 105"/>
          <p:cNvSpPr>
            <a:spLocks noChangeShapeType="1"/>
          </p:cNvSpPr>
          <p:nvPr>
            <p:custDataLst>
              <p:tags r:id="rId64"/>
            </p:custDataLst>
          </p:nvPr>
        </p:nvSpPr>
        <p:spPr bwMode="auto">
          <a:xfrm flipH="1" flipV="1">
            <a:off x="5905372" y="4335285"/>
            <a:ext cx="0" cy="1714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lstStyle/>
          <a:p>
            <a:endParaRPr lang="en-US"/>
          </a:p>
        </p:txBody>
      </p:sp>
      <p:sp>
        <p:nvSpPr>
          <p:cNvPr id="10306" name="Line 107"/>
          <p:cNvSpPr>
            <a:spLocks noChangeShapeType="1"/>
          </p:cNvSpPr>
          <p:nvPr>
            <p:custDataLst>
              <p:tags r:id="rId65"/>
            </p:custDataLst>
          </p:nvPr>
        </p:nvSpPr>
        <p:spPr bwMode="auto">
          <a:xfrm flipH="1" flipV="1">
            <a:off x="2019300" y="1745675"/>
            <a:ext cx="0" cy="14859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endParaRPr lang="en-US"/>
          </a:p>
        </p:txBody>
      </p:sp>
      <p:sp>
        <p:nvSpPr>
          <p:cNvPr id="71" name="Rectangle 2"/>
          <p:cNvSpPr txBox="1">
            <a:spLocks noChangeArrowheads="1"/>
          </p:cNvSpPr>
          <p:nvPr>
            <p:custDataLst>
              <p:tags r:id="rId66"/>
            </p:custDataLst>
          </p:nvPr>
        </p:nvSpPr>
        <p:spPr>
          <a:xfrm>
            <a:off x="228600" y="228600"/>
            <a:ext cx="8839200" cy="800100"/>
          </a:xfrm>
          <a:prstGeom prst="rect">
            <a:avLst/>
          </a:prstGeom>
        </p:spPr>
        <p:txBody>
          <a:bodyPr lIns="91434" tIns="45717" rIns="91434" bIns="45717"/>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a:defRPr>
            </a:lvl2pPr>
            <a:lvl3pPr algn="ctr" rtl="0" eaLnBrk="0" fontAlgn="base" hangingPunct="0">
              <a:spcBef>
                <a:spcPct val="0"/>
              </a:spcBef>
              <a:spcAft>
                <a:spcPct val="0"/>
              </a:spcAft>
              <a:defRPr sz="4400">
                <a:solidFill>
                  <a:schemeClr val="tx2"/>
                </a:solidFill>
                <a:latin typeface="Arial"/>
              </a:defRPr>
            </a:lvl3pPr>
            <a:lvl4pPr algn="ctr" rtl="0" eaLnBrk="0" fontAlgn="base" hangingPunct="0">
              <a:spcBef>
                <a:spcPct val="0"/>
              </a:spcBef>
              <a:spcAft>
                <a:spcPct val="0"/>
              </a:spcAft>
              <a:defRPr sz="4400">
                <a:solidFill>
                  <a:schemeClr val="tx2"/>
                </a:solidFill>
                <a:latin typeface="Arial"/>
              </a:defRPr>
            </a:lvl4pPr>
            <a:lvl5pPr algn="ctr" rtl="0" eaLnBrk="0" fontAlgn="base" hangingPunct="0">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a:lstStyle>
          <a:p>
            <a:pPr algn="l" eaLnBrk="1" hangingPunct="1">
              <a:defRPr/>
            </a:pPr>
            <a:r>
              <a:rPr lang="en-US" altLang="en-US" sz="3000" kern="0">
                <a:solidFill>
                  <a:schemeClr val="tx1"/>
                </a:solidFill>
              </a:rPr>
              <a:t>2.  CURRENT EETC STRUCTURES</a:t>
            </a:r>
          </a:p>
          <a:p>
            <a:pPr algn="l" eaLnBrk="1" hangingPunct="1">
              <a:defRPr/>
            </a:pPr>
            <a:r>
              <a:rPr lang="en-US" altLang="en-US" sz="2000" kern="0">
                <a:solidFill>
                  <a:schemeClr val="tx1"/>
                </a:solidFill>
              </a:rPr>
              <a:t>           TYPICAL EETC STRUCTURE (PRE-FUNDED MORTGAGES)</a:t>
            </a:r>
            <a:endParaRPr lang="en-CA" altLang="en-US" sz="2000" kern="0">
              <a:solidFill>
                <a:schemeClr val="tx1"/>
              </a:solidFill>
            </a:endParaRPr>
          </a:p>
        </p:txBody>
      </p:sp>
      <p:sp>
        <p:nvSpPr>
          <p:cNvPr id="72" name="Slide Number Placeholder 2"/>
          <p:cNvSpPr>
            <a:spLocks noGrp="1"/>
          </p:cNvSpPr>
          <p:nvPr>
            <p:ph type="sldNum" sz="quarter" idx="12"/>
            <p:custDataLst>
              <p:tags r:id="rId67"/>
            </p:custDataLst>
          </p:nvPr>
        </p:nvSpPr>
        <p:spPr>
          <a:xfrm>
            <a:off x="81337" y="4626712"/>
            <a:ext cx="457200" cy="357188"/>
          </a:xfrm>
        </p:spPr>
        <p:txBody>
          <a:bodyPr/>
          <a:lstStyle/>
          <a:p>
            <a:pPr>
              <a:defRPr/>
            </a:pPr>
            <a:fld id="{57747FC7-6325-4BAF-8AEF-8E205C83E9C4}" type="slidenum">
              <a:rPr lang="en-US" smtClean="0"/>
              <a:pPr>
                <a:defRPr/>
              </a:pPr>
              <a:t>29</a:t>
            </a:fld>
            <a:endParaRPr lang="en-US"/>
          </a:p>
        </p:txBody>
      </p:sp>
    </p:spTree>
    <p:extLst>
      <p:ext uri="{BB962C8B-B14F-4D97-AF65-F5344CB8AC3E}">
        <p14:creationId xmlns:p14="http://schemas.microsoft.com/office/powerpoint/2010/main" val="16202736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bwMode="auto">
          <a:xfrm>
            <a:off x="0" y="1642133"/>
            <a:ext cx="8748596" cy="344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Rectangle 2"/>
          <p:cNvSpPr>
            <a:spLocks noGrp="1" noChangeArrowheads="1"/>
          </p:cNvSpPr>
          <p:nvPr>
            <p:ph type="title" idx="4294967295"/>
            <p:custDataLst>
              <p:tags r:id="rId2"/>
            </p:custDataLst>
          </p:nvPr>
        </p:nvSpPr>
        <p:spPr>
          <a:xfrm>
            <a:off x="457200" y="514353"/>
            <a:ext cx="8458200" cy="823913"/>
          </a:xfrm>
        </p:spPr>
        <p:txBody>
          <a:bodyPr/>
          <a:lstStyle/>
          <a:p>
            <a:pPr algn="l" eaLnBrk="1" hangingPunct="1"/>
            <a:r>
              <a:rPr lang="en-US" altLang="en-US" b="1"/>
              <a:t>3.  ADVANTAGES OF EETCs (cont’d)</a:t>
            </a:r>
            <a:br>
              <a:rPr lang="en-US" altLang="en-US" b="1"/>
            </a:br>
            <a:r>
              <a:rPr lang="en-US" altLang="en-US" sz="3600" b="1"/>
              <a:t>	</a:t>
            </a:r>
            <a:endParaRPr lang="en-CA" altLang="en-US" sz="3600" b="1"/>
          </a:p>
        </p:txBody>
      </p:sp>
      <p:sp>
        <p:nvSpPr>
          <p:cNvPr id="21508" name="Rectangle 163"/>
          <p:cNvSpPr>
            <a:spLocks noChangeArrowheads="1"/>
          </p:cNvSpPr>
          <p:nvPr>
            <p:custDataLst>
              <p:tags r:id="rId3"/>
            </p:custDataLst>
          </p:nvPr>
        </p:nvSpPr>
        <p:spPr bwMode="auto">
          <a:xfrm>
            <a:off x="2419024" y="1088846"/>
            <a:ext cx="41392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algn="ctr" eaLnBrk="1" hangingPunct="1">
              <a:spcBef>
                <a:spcPct val="0"/>
              </a:spcBef>
              <a:buClrTx/>
              <a:buFontTx/>
              <a:buNone/>
            </a:pPr>
            <a:r>
              <a:rPr lang="en-US" altLang="en-US" sz="2200" b="0" err="1">
                <a:solidFill>
                  <a:srgbClr val="000000"/>
                </a:solidFill>
              </a:rPr>
              <a:t>EETC Secondary Performance </a:t>
            </a:r>
            <a:endParaRPr lang="en-CA" altLang="en-US" sz="2200" b="0">
              <a:solidFill>
                <a:srgbClr val="000000"/>
              </a:solidFill>
            </a:endParaRPr>
          </a:p>
        </p:txBody>
      </p:sp>
      <p:sp>
        <p:nvSpPr>
          <p:cNvPr id="21509" name="TextBox 5"/>
          <p:cNvSpPr txBox="1">
            <a:spLocks noChangeArrowheads="1"/>
          </p:cNvSpPr>
          <p:nvPr>
            <p:custDataLst>
              <p:tags r:id="rId4"/>
            </p:custDataLst>
          </p:nvPr>
        </p:nvSpPr>
        <p:spPr bwMode="auto">
          <a:xfrm>
            <a:off x="596900" y="4553015"/>
            <a:ext cx="28956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r>
              <a:rPr lang="en-US" altLang="en-US" sz="700" i="1">
                <a:solidFill>
                  <a:srgbClr val="000000"/>
                </a:solidFill>
              </a:rPr>
              <a:t>Source: Morgan Stanley, as of 9/13/18</a:t>
            </a:r>
          </a:p>
        </p:txBody>
      </p:sp>
      <p:grpSp>
        <p:nvGrpSpPr>
          <p:cNvPr id="21510" name="Group 5"/>
          <p:cNvGrpSpPr/>
          <p:nvPr>
            <p:custDataLst>
              <p:tags r:id="rId5"/>
            </p:custDataLst>
          </p:nvPr>
        </p:nvGrpSpPr>
        <p:grpSpPr>
          <a:xfrm>
            <a:off x="457203" y="1538607"/>
            <a:ext cx="8166101" cy="423545"/>
            <a:chOff x="2766949" y="2365449"/>
            <a:chExt cx="6629400" cy="571340"/>
          </a:xfrm>
        </p:grpSpPr>
        <p:sp>
          <p:nvSpPr>
            <p:cNvPr id="21512" name="1158.4226.828.852217"/>
            <p:cNvSpPr>
              <a:spLocks noChangeArrowheads="1"/>
            </p:cNvSpPr>
            <p:nvPr>
              <p:custDataLst>
                <p:tags r:id="rId7"/>
              </p:custDataLst>
            </p:nvPr>
          </p:nvSpPr>
          <p:spPr bwMode="auto">
            <a:xfrm>
              <a:off x="2766949" y="2365449"/>
              <a:ext cx="662940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52" tIns="27432" rIns="73152"/>
            <a:lstStyle>
              <a:lvl1pPr algn="l" eaLnBrk="0" hangingPunct="0">
                <a:spcBef>
                  <a:spcPct val="20000"/>
                </a:spcBef>
                <a:buClr>
                  <a:schemeClr val="tx1"/>
                </a:buClr>
                <a:buChar char="•"/>
                <a:tabLst>
                  <a:tab pos="6483350" algn="r"/>
                </a:tabLst>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tabLst>
                  <a:tab pos="6483350" algn="r"/>
                </a:tabLst>
                <a:defRPr sz="2800">
                  <a:solidFill>
                    <a:schemeClr val="tx1"/>
                  </a:solidFill>
                  <a:latin typeface="Arial" pitchFamily="34" charset="0"/>
                </a:defRPr>
              </a:lvl2pPr>
              <a:lvl3pPr marL="1143000" indent="-228600" algn="l" eaLnBrk="0" hangingPunct="0">
                <a:spcBef>
                  <a:spcPct val="20000"/>
                </a:spcBef>
                <a:buClr>
                  <a:schemeClr val="tx1"/>
                </a:buClr>
                <a:buChar char="•"/>
                <a:tabLst>
                  <a:tab pos="6483350" algn="r"/>
                </a:tabLst>
                <a:defRPr sz="2400">
                  <a:solidFill>
                    <a:schemeClr val="tx1"/>
                  </a:solidFill>
                  <a:latin typeface="Arial" pitchFamily="34" charset="0"/>
                </a:defRPr>
              </a:lvl3pPr>
              <a:lvl4pPr marL="1600200" indent="-228600" algn="l" eaLnBrk="0" hangingPunct="0">
                <a:spcBef>
                  <a:spcPct val="20000"/>
                </a:spcBef>
                <a:buClr>
                  <a:schemeClr val="tx1"/>
                </a:buClr>
                <a:buChar char="–"/>
                <a:tabLst>
                  <a:tab pos="6483350" algn="r"/>
                </a:tabLst>
                <a:defRPr sz="2000">
                  <a:solidFill>
                    <a:schemeClr val="tx1"/>
                  </a:solidFill>
                  <a:latin typeface="Arial" pitchFamily="34" charset="0"/>
                </a:defRPr>
              </a:lvl4pPr>
              <a:lvl5pPr marL="2057400" indent="-228600" algn="l" eaLnBrk="0" hangingPunct="0">
                <a:spcBef>
                  <a:spcPct val="20000"/>
                </a:spcBef>
                <a:buClr>
                  <a:schemeClr val="tx1"/>
                </a:buClr>
                <a:buChar char="»"/>
                <a:tabLst>
                  <a:tab pos="6483350" algn="r"/>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9pPr>
            </a:lstStyle>
            <a:p>
              <a:pPr eaLnBrk="1" hangingPunct="1">
                <a:spcBef>
                  <a:spcPct val="0"/>
                </a:spcBef>
                <a:buClrTx/>
                <a:buFontTx/>
                <a:buNone/>
              </a:pPr>
              <a:r>
                <a:rPr lang="en-US" altLang="en-US" sz="1000">
                  <a:solidFill>
                    <a:srgbClr val="1600F5"/>
                  </a:solidFill>
                </a:rPr>
                <a:t>Benchmark EETC Tranche AA &amp; A Trading Levels</a:t>
              </a:r>
            </a:p>
          </p:txBody>
        </p:sp>
        <p:sp>
          <p:nvSpPr>
            <p:cNvPr id="21513" name="1183.6226.814.452218"/>
            <p:cNvSpPr>
              <a:spLocks noChangeArrowheads="1"/>
            </p:cNvSpPr>
            <p:nvPr>
              <p:custDataLst>
                <p:tags r:id="rId8"/>
              </p:custDataLst>
            </p:nvPr>
          </p:nvSpPr>
          <p:spPr bwMode="auto">
            <a:xfrm>
              <a:off x="2766949" y="2753908"/>
              <a:ext cx="6371647" cy="18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52" tIns="27432" rIns="73152" bIns="18288" anchor="b"/>
            <a:lstStyle>
              <a:lvl1pPr algn="l" eaLnBrk="0" hangingPunct="0">
                <a:spcBef>
                  <a:spcPct val="20000"/>
                </a:spcBef>
                <a:buClr>
                  <a:schemeClr val="tx1"/>
                </a:buClr>
                <a:buChar char="•"/>
                <a:tabLst>
                  <a:tab pos="6483350" algn="r"/>
                </a:tabLst>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tabLst>
                  <a:tab pos="6483350" algn="r"/>
                </a:tabLst>
                <a:defRPr sz="2800">
                  <a:solidFill>
                    <a:schemeClr val="tx1"/>
                  </a:solidFill>
                  <a:latin typeface="Arial" pitchFamily="34" charset="0"/>
                </a:defRPr>
              </a:lvl2pPr>
              <a:lvl3pPr marL="1143000" indent="-228600" algn="l" eaLnBrk="0" hangingPunct="0">
                <a:spcBef>
                  <a:spcPct val="20000"/>
                </a:spcBef>
                <a:buClr>
                  <a:schemeClr val="tx1"/>
                </a:buClr>
                <a:buChar char="•"/>
                <a:tabLst>
                  <a:tab pos="6483350" algn="r"/>
                </a:tabLst>
                <a:defRPr sz="2400">
                  <a:solidFill>
                    <a:schemeClr val="tx1"/>
                  </a:solidFill>
                  <a:latin typeface="Arial" pitchFamily="34" charset="0"/>
                </a:defRPr>
              </a:lvl3pPr>
              <a:lvl4pPr marL="1600200" indent="-228600" algn="l" eaLnBrk="0" hangingPunct="0">
                <a:spcBef>
                  <a:spcPct val="20000"/>
                </a:spcBef>
                <a:buClr>
                  <a:schemeClr val="tx1"/>
                </a:buClr>
                <a:buChar char="–"/>
                <a:tabLst>
                  <a:tab pos="6483350" algn="r"/>
                </a:tabLst>
                <a:defRPr sz="2000">
                  <a:solidFill>
                    <a:schemeClr val="tx1"/>
                  </a:solidFill>
                  <a:latin typeface="Arial" pitchFamily="34" charset="0"/>
                </a:defRPr>
              </a:lvl4pPr>
              <a:lvl5pPr marL="2057400" indent="-228600" algn="l" eaLnBrk="0" hangingPunct="0">
                <a:spcBef>
                  <a:spcPct val="20000"/>
                </a:spcBef>
                <a:buClr>
                  <a:schemeClr val="tx1"/>
                </a:buClr>
                <a:buChar char="»"/>
                <a:tabLst>
                  <a:tab pos="6483350" algn="r"/>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tabLst>
                  <a:tab pos="6483350" algn="r"/>
                </a:tabLst>
                <a:defRPr sz="2000">
                  <a:solidFill>
                    <a:schemeClr val="tx1"/>
                  </a:solidFill>
                  <a:latin typeface="Arial" pitchFamily="34" charset="0"/>
                </a:defRPr>
              </a:lvl9pPr>
            </a:lstStyle>
            <a:p>
              <a:pPr eaLnBrk="1" hangingPunct="1">
                <a:lnSpc>
                  <a:spcPct val="125000"/>
                </a:lnSpc>
                <a:spcBef>
                  <a:spcPct val="0"/>
                </a:spcBef>
                <a:buClrTx/>
                <a:buFontTx/>
                <a:buNone/>
              </a:pPr>
              <a:r>
                <a:rPr lang="en-US" altLang="en-US" sz="800" b="0">
                  <a:solidFill>
                    <a:srgbClr val="000000"/>
                  </a:solidFill>
                </a:rPr>
                <a:t>(%)</a:t>
              </a:r>
              <a:endParaRPr lang="en-US" altLang="en-US" sz="800">
                <a:solidFill>
                  <a:srgbClr val="000000"/>
                </a:solidFill>
              </a:endParaRPr>
            </a:p>
          </p:txBody>
        </p:sp>
      </p:grpSp>
      <p:sp>
        <p:nvSpPr>
          <p:cNvPr id="10" name="Slide Number Placeholder 2"/>
          <p:cNvSpPr txBox="1"/>
          <p:nvPr>
            <p:custDataLst>
              <p:tags r:id="rId6"/>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30</a:t>
            </a:fld>
            <a:endParaRPr lang="en-US" sz="1200">
              <a:solidFill>
                <a:schemeClr val="tx1"/>
              </a:solidFill>
            </a:endParaRPr>
          </a:p>
        </p:txBody>
      </p:sp>
    </p:spTree>
    <p:extLst>
      <p:ext uri="{BB962C8B-B14F-4D97-AF65-F5344CB8AC3E}">
        <p14:creationId xmlns:p14="http://schemas.microsoft.com/office/powerpoint/2010/main" val="150419611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sz="2800"/>
              <a:t>4. </a:t>
            </a:r>
            <a:r>
              <a:rPr lang="en-US" sz="3000"/>
              <a:t>International EETCs</a:t>
            </a:r>
          </a:p>
        </p:txBody>
      </p:sp>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3415150167"/>
              </p:ext>
            </p:extLst>
          </p:nvPr>
        </p:nvGraphicFramePr>
        <p:xfrm>
          <a:off x="914401" y="1146751"/>
          <a:ext cx="7086599" cy="2998580"/>
        </p:xfrm>
        <a:graphic>
          <a:graphicData uri="http://schemas.openxmlformats.org/drawingml/2006/table">
            <a:tbl>
              <a:tblPr firstRow="1" firstCol="1" bandRow="1">
                <a:solidFill>
                  <a:srgbClr val="0099FF"/>
                </a:solidFill>
                <a:tableStyleId>{00A15C55-8517-42AA-B614-E9B94910E393}</a:tableStyleId>
              </a:tblPr>
              <a:tblGrid>
                <a:gridCol w="1417172">
                  <a:extLst>
                    <a:ext uri="{9D8B030D-6E8A-4147-A177-3AD203B41FA5}">
                      <a16:colId xmlns:a16="http://schemas.microsoft.com/office/drawing/2014/main" val="20000"/>
                    </a:ext>
                  </a:extLst>
                </a:gridCol>
                <a:gridCol w="1417172">
                  <a:extLst>
                    <a:ext uri="{9D8B030D-6E8A-4147-A177-3AD203B41FA5}">
                      <a16:colId xmlns:a16="http://schemas.microsoft.com/office/drawing/2014/main" val="20001"/>
                    </a:ext>
                  </a:extLst>
                </a:gridCol>
                <a:gridCol w="1417172">
                  <a:extLst>
                    <a:ext uri="{9D8B030D-6E8A-4147-A177-3AD203B41FA5}">
                      <a16:colId xmlns:a16="http://schemas.microsoft.com/office/drawing/2014/main" val="20002"/>
                    </a:ext>
                  </a:extLst>
                </a:gridCol>
                <a:gridCol w="1417172">
                  <a:extLst>
                    <a:ext uri="{9D8B030D-6E8A-4147-A177-3AD203B41FA5}">
                      <a16:colId xmlns:a16="http://schemas.microsoft.com/office/drawing/2014/main" val="20003"/>
                    </a:ext>
                  </a:extLst>
                </a:gridCol>
                <a:gridCol w="1417911">
                  <a:extLst>
                    <a:ext uri="{9D8B030D-6E8A-4147-A177-3AD203B41FA5}">
                      <a16:colId xmlns:a16="http://schemas.microsoft.com/office/drawing/2014/main" val="20004"/>
                    </a:ext>
                  </a:extLst>
                </a:gridCol>
              </a:tblGrid>
              <a:tr h="269351">
                <a:tc>
                  <a:txBody>
                    <a:bodyPr/>
                    <a:lstStyle/>
                    <a:p>
                      <a:pPr marL="0" marR="0" algn="ctr">
                        <a:spcBef>
                          <a:spcPct val="0"/>
                        </a:spcBef>
                        <a:spcAft>
                          <a:spcPts val="1200"/>
                        </a:spcAft>
                      </a:pPr>
                      <a:r>
                        <a:rPr lang="en-CA" sz="1000">
                          <a:effectLst/>
                        </a:rPr>
                        <a:t>Deal name</a:t>
                      </a:r>
                      <a:endParaRPr lang="en-US" sz="10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1000">
                          <a:effectLst/>
                        </a:rPr>
                        <a:t>Jurisdiction</a:t>
                      </a:r>
                      <a:endParaRPr lang="en-US" sz="10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1000">
                          <a:effectLst/>
                        </a:rPr>
                        <a:t>CTC</a:t>
                      </a:r>
                      <a:endParaRPr lang="en-US" sz="10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1000">
                          <a:effectLst/>
                        </a:rPr>
                        <a:t>LF</a:t>
                      </a:r>
                      <a:endParaRPr lang="en-US" sz="10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1000">
                          <a:effectLst/>
                        </a:rPr>
                        <a:t>Notes</a:t>
                      </a:r>
                      <a:endParaRPr lang="en-US" sz="1000">
                        <a:effectLst/>
                        <a:latin typeface="Arial"/>
                        <a:ea typeface="Arial"/>
                        <a:cs typeface="Times New Roman"/>
                      </a:endParaRPr>
                    </a:p>
                  </a:txBody>
                  <a:tcPr marL="53808" marR="53808" marT="0" marB="0">
                    <a:solidFill>
                      <a:srgbClr val="00B0F0"/>
                    </a:solidFill>
                  </a:tcPr>
                </a:tc>
                <a:extLst>
                  <a:ext uri="{0D108BD9-81ED-4DB2-BD59-A6C34878D82A}">
                    <a16:rowId xmlns:a16="http://schemas.microsoft.com/office/drawing/2014/main" val="10000"/>
                  </a:ext>
                </a:extLst>
              </a:tr>
              <a:tr h="226027">
                <a:tc>
                  <a:txBody>
                    <a:bodyPr/>
                    <a:lstStyle/>
                    <a:p>
                      <a:pPr marL="0" marR="0" algn="ctr">
                        <a:spcBef>
                          <a:spcPct val="0"/>
                        </a:spcBef>
                        <a:spcAft>
                          <a:spcPts val="1200"/>
                        </a:spcAft>
                      </a:pPr>
                      <a:r>
                        <a:rPr lang="en-CA" sz="800">
                          <a:effectLst/>
                        </a:rPr>
                        <a:t>Doric 2012-1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UAE</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24mo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Finance Lease w/ Emirates</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1"/>
                  </a:ext>
                </a:extLst>
              </a:tr>
              <a:tr h="226027">
                <a:tc>
                  <a:txBody>
                    <a:bodyPr/>
                    <a:lstStyle/>
                    <a:p>
                      <a:pPr marL="0" marR="0" algn="ctr">
                        <a:spcBef>
                          <a:spcPct val="0"/>
                        </a:spcBef>
                        <a:spcAft>
                          <a:spcPts val="1200"/>
                        </a:spcAft>
                      </a:pPr>
                      <a:r>
                        <a:rPr lang="en-CA" sz="800">
                          <a:effectLst/>
                        </a:rPr>
                        <a:t>Doric 2013-1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UAE</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24mo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Finance Lease w/ Emirates</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2"/>
                  </a:ext>
                </a:extLst>
              </a:tr>
              <a:tr h="339040">
                <a:tc>
                  <a:txBody>
                    <a:bodyPr/>
                    <a:lstStyle/>
                    <a:p>
                      <a:pPr marL="0" marR="0" algn="ctr">
                        <a:spcBef>
                          <a:spcPct val="0"/>
                        </a:spcBef>
                        <a:spcAft>
                          <a:spcPts val="1200"/>
                        </a:spcAft>
                      </a:pPr>
                      <a:r>
                        <a:rPr lang="en-CA" sz="800">
                          <a:effectLst/>
                        </a:rPr>
                        <a:t>AC 2013-1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Canada</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First</a:t>
                      </a:r>
                      <a:r>
                        <a:rPr lang="en-CA" sz="800" baseline="0">
                          <a:effectLst/>
                        </a:rPr>
                        <a:t> “true” EETC structure for non-US airline</a:t>
                      </a:r>
                      <a:r>
                        <a:rPr lang="en-CA" sz="800">
                          <a:effectLst/>
                        </a:rPr>
                        <a:t> </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3"/>
                  </a:ext>
                </a:extLst>
              </a:tr>
              <a:tr h="168112">
                <a:tc>
                  <a:txBody>
                    <a:bodyPr/>
                    <a:lstStyle/>
                    <a:p>
                      <a:pPr marL="0" marR="0" algn="ctr">
                        <a:spcBef>
                          <a:spcPct val="0"/>
                        </a:spcBef>
                        <a:spcAft>
                          <a:spcPts val="1200"/>
                        </a:spcAft>
                      </a:pPr>
                      <a:r>
                        <a:rPr lang="en-CA" sz="800">
                          <a:effectLst/>
                        </a:rPr>
                        <a:t>BA 2013-1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UK</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No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w/ JOLCO equity</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4"/>
                  </a:ext>
                </a:extLst>
              </a:tr>
              <a:tr h="123420">
                <a:tc>
                  <a:txBody>
                    <a:bodyPr/>
                    <a:lstStyle/>
                    <a:p>
                      <a:pPr marL="0" marR="0" algn="ctr">
                        <a:spcBef>
                          <a:spcPct val="0"/>
                        </a:spcBef>
                        <a:spcAft>
                          <a:spcPts val="1200"/>
                        </a:spcAft>
                      </a:pPr>
                      <a:r>
                        <a:rPr lang="en-CA" sz="800">
                          <a:effectLst/>
                        </a:rPr>
                        <a:t>VA 2013-1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Australia and NZ</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No and 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 </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5"/>
                  </a:ext>
                </a:extLst>
              </a:tr>
              <a:tr h="123420">
                <a:tc>
                  <a:txBody>
                    <a:bodyPr/>
                    <a:lstStyle/>
                    <a:p>
                      <a:pPr marL="0" marR="0" algn="ctr">
                        <a:spcBef>
                          <a:spcPct val="0"/>
                        </a:spcBef>
                        <a:spcAft>
                          <a:spcPts val="1200"/>
                        </a:spcAft>
                      </a:pPr>
                      <a:r>
                        <a:rPr lang="en-CA" sz="800">
                          <a:effectLst/>
                        </a:rPr>
                        <a:t>AC 2015-1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Canada</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 </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6"/>
                  </a:ext>
                </a:extLst>
              </a:tr>
              <a:tr h="226027">
                <a:tc>
                  <a:txBody>
                    <a:bodyPr/>
                    <a:lstStyle/>
                    <a:p>
                      <a:pPr marL="0" marR="0" algn="ctr">
                        <a:spcBef>
                          <a:spcPct val="0"/>
                        </a:spcBef>
                        <a:spcAft>
                          <a:spcPts val="1200"/>
                        </a:spcAft>
                      </a:pPr>
                      <a:r>
                        <a:rPr lang="en-CA" sz="800">
                          <a:effectLst/>
                        </a:rPr>
                        <a:t>THY 2015-1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Turkey</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Finance Lease, only Class A</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7"/>
                  </a:ext>
                </a:extLst>
              </a:tr>
              <a:tr h="333175">
                <a:tc>
                  <a:txBody>
                    <a:bodyPr/>
                    <a:lstStyle/>
                    <a:p>
                      <a:pPr marL="0" marR="0" algn="ctr">
                        <a:spcBef>
                          <a:spcPct val="0"/>
                        </a:spcBef>
                        <a:spcAft>
                          <a:spcPts val="1200"/>
                        </a:spcAft>
                      </a:pPr>
                      <a:r>
                        <a:rPr lang="en-CA" sz="800">
                          <a:effectLst/>
                        </a:rPr>
                        <a:t>LATAM 2015-1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Chile and Brazil</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No and 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21mo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Finance Lease (did</a:t>
                      </a:r>
                      <a:r>
                        <a:rPr lang="en-CA" sz="800" baseline="0">
                          <a:effectLst/>
                        </a:rPr>
                        <a:t> </a:t>
                      </a:r>
                      <a:r>
                        <a:rPr lang="en-CA" sz="800">
                          <a:effectLst/>
                        </a:rPr>
                        <a:t>a C Tranche after the fact)</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8"/>
                  </a:ext>
                </a:extLst>
              </a:tr>
              <a:tr h="336225">
                <a:tc>
                  <a:txBody>
                    <a:bodyPr/>
                    <a:lstStyle/>
                    <a:p>
                      <a:pPr marL="0" marR="0" algn="ctr">
                        <a:spcBef>
                          <a:spcPct val="0"/>
                        </a:spcBef>
                        <a:spcAft>
                          <a:spcPts val="1200"/>
                        </a:spcAft>
                      </a:pPr>
                      <a:r>
                        <a:rPr lang="en-CA" sz="800">
                          <a:effectLst/>
                        </a:rPr>
                        <a:t>AC 2015-2</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Canada</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First “AA” structure for </a:t>
                      </a:r>
                      <a:r>
                        <a:rPr lang="en-CA" sz="800" baseline="0">
                          <a:effectLst/>
                        </a:rPr>
                        <a:t>non-US </a:t>
                      </a:r>
                      <a:r>
                        <a:rPr lang="en-CA" sz="800">
                          <a:effectLst/>
                        </a:rPr>
                        <a:t>airline</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09"/>
                  </a:ext>
                </a:extLst>
              </a:tr>
              <a:tr h="168112">
                <a:tc>
                  <a:txBody>
                    <a:bodyPr/>
                    <a:lstStyle/>
                    <a:p>
                      <a:pPr marL="0" marR="0" algn="ctr">
                        <a:spcBef>
                          <a:spcPct val="0"/>
                        </a:spcBef>
                        <a:spcAft>
                          <a:spcPts val="1200"/>
                        </a:spcAft>
                      </a:pPr>
                      <a:r>
                        <a:rPr lang="en-CA" sz="800">
                          <a:effectLst/>
                        </a:rPr>
                        <a:t>Norwegian 2016-1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Ireland</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 </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10"/>
                  </a:ext>
                </a:extLst>
              </a:tr>
              <a:tr h="123420">
                <a:tc>
                  <a:txBody>
                    <a:bodyPr/>
                    <a:lstStyle/>
                    <a:p>
                      <a:pPr marL="0" marR="0" algn="ctr">
                        <a:spcBef>
                          <a:spcPct val="0"/>
                        </a:spcBef>
                        <a:spcAft>
                          <a:spcPts val="1200"/>
                        </a:spcAft>
                      </a:pPr>
                      <a:r>
                        <a:rPr lang="en-CA" sz="800">
                          <a:effectLst/>
                        </a:rPr>
                        <a:t>AC 2017-1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Canada</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 </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11"/>
                  </a:ext>
                </a:extLst>
              </a:tr>
              <a:tr h="168112">
                <a:tc>
                  <a:txBody>
                    <a:bodyPr/>
                    <a:lstStyle/>
                    <a:p>
                      <a:pPr marL="0" marR="0" algn="ctr">
                        <a:spcBef>
                          <a:spcPct val="0"/>
                        </a:spcBef>
                        <a:spcAft>
                          <a:spcPts val="1200"/>
                        </a:spcAft>
                      </a:pPr>
                      <a:r>
                        <a:rPr lang="en-CA" sz="800">
                          <a:effectLst/>
                        </a:rPr>
                        <a:t>BA 2018-1  </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UK</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w/ JOLCO equity</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12"/>
                  </a:ext>
                </a:extLst>
              </a:tr>
              <a:tr h="168112">
                <a:tc>
                  <a:txBody>
                    <a:bodyPr/>
                    <a:lstStyle/>
                    <a:p>
                      <a:pPr marL="0" marR="0" algn="ctr">
                        <a:spcBef>
                          <a:spcPct val="0"/>
                        </a:spcBef>
                        <a:spcAft>
                          <a:spcPts val="1200"/>
                        </a:spcAft>
                      </a:pPr>
                      <a:r>
                        <a:rPr lang="en-CA" sz="800">
                          <a:effectLst/>
                        </a:rPr>
                        <a:t>AC 2018-1</a:t>
                      </a:r>
                      <a:endParaRPr lang="en-US" sz="800">
                        <a:effectLst/>
                        <a:latin typeface="Arial"/>
                        <a:ea typeface="Arial"/>
                        <a:cs typeface="Times New Roman"/>
                      </a:endParaRPr>
                    </a:p>
                  </a:txBody>
                  <a:tcPr marL="53808" marR="53808" marT="0" marB="0">
                    <a:solidFill>
                      <a:srgbClr val="00B0F0"/>
                    </a:solidFill>
                  </a:tcPr>
                </a:tc>
                <a:tc>
                  <a:txBody>
                    <a:bodyPr/>
                    <a:lstStyle/>
                    <a:p>
                      <a:pPr marL="0" marR="0" algn="ctr">
                        <a:spcBef>
                          <a:spcPct val="0"/>
                        </a:spcBef>
                        <a:spcAft>
                          <a:spcPts val="1200"/>
                        </a:spcAft>
                      </a:pPr>
                      <a:r>
                        <a:rPr lang="en-CA" sz="800">
                          <a:effectLst/>
                        </a:rPr>
                        <a:t>Canada</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Yes</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18mo</a:t>
                      </a:r>
                      <a:endParaRPr lang="en-US" sz="800">
                        <a:effectLst/>
                        <a:latin typeface="Arial"/>
                        <a:ea typeface="Arial"/>
                        <a:cs typeface="Times New Roman"/>
                      </a:endParaRPr>
                    </a:p>
                  </a:txBody>
                  <a:tcPr marL="53808" marR="53808" marT="0" marB="0">
                    <a:solidFill>
                      <a:srgbClr val="99CCFF"/>
                    </a:solidFill>
                  </a:tcPr>
                </a:tc>
                <a:tc>
                  <a:txBody>
                    <a:bodyPr/>
                    <a:lstStyle/>
                    <a:p>
                      <a:pPr marL="0" marR="0" algn="ctr">
                        <a:spcBef>
                          <a:spcPct val="0"/>
                        </a:spcBef>
                        <a:spcAft>
                          <a:spcPts val="1200"/>
                        </a:spcAft>
                      </a:pPr>
                      <a:r>
                        <a:rPr lang="en-CA" sz="800">
                          <a:effectLst/>
                        </a:rPr>
                        <a:t>First CAD denominated</a:t>
                      </a:r>
                      <a:endParaRPr lang="en-US" sz="800">
                        <a:effectLst/>
                        <a:latin typeface="Arial"/>
                        <a:ea typeface="Arial"/>
                        <a:cs typeface="Times New Roman"/>
                      </a:endParaRPr>
                    </a:p>
                  </a:txBody>
                  <a:tcPr marL="53808" marR="53808" marT="0" marB="0">
                    <a:solidFill>
                      <a:srgbClr val="99CCFF"/>
                    </a:solidFill>
                  </a:tcPr>
                </a:tc>
                <a:extLst>
                  <a:ext uri="{0D108BD9-81ED-4DB2-BD59-A6C34878D82A}">
                    <a16:rowId xmlns:a16="http://schemas.microsoft.com/office/drawing/2014/main" val="10013"/>
                  </a:ext>
                </a:extLst>
              </a:tr>
            </a:tbl>
          </a:graphicData>
        </a:graphic>
      </p:graphicFrame>
      <p:sp>
        <p:nvSpPr>
          <p:cNvPr id="7" name="Slide Number Placeholder 2"/>
          <p:cNvSpPr>
            <a:spLocks noGrp="1"/>
          </p:cNvSpPr>
          <p:nvPr>
            <p:ph type="sldNum" sz="quarter" idx="12"/>
            <p:custDataLst>
              <p:tags r:id="rId3"/>
            </p:custDataLst>
          </p:nvPr>
        </p:nvSpPr>
        <p:spPr>
          <a:xfrm>
            <a:off x="81337" y="4626712"/>
            <a:ext cx="457200" cy="357188"/>
          </a:xfrm>
        </p:spPr>
        <p:txBody>
          <a:bodyPr/>
          <a:lstStyle/>
          <a:p>
            <a:pPr>
              <a:defRPr/>
            </a:pPr>
            <a:fld id="{57747FC7-6325-4BAF-8AEF-8E205C83E9C4}" type="slidenum">
              <a:rPr lang="en-US" b="1" smtClean="0"/>
              <a:pPr>
                <a:defRPr/>
              </a:pPr>
              <a:t>31</a:t>
            </a:fld>
            <a:endParaRPr lang="en-US" b="1"/>
          </a:p>
        </p:txBody>
      </p:sp>
    </p:spTree>
    <p:extLst>
      <p:ext uri="{BB962C8B-B14F-4D97-AF65-F5344CB8AC3E}">
        <p14:creationId xmlns:p14="http://schemas.microsoft.com/office/powerpoint/2010/main" val="129312612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p:txBody>
          <a:bodyPr/>
          <a:lstStyle/>
          <a:p>
            <a:pPr algn="l" eaLnBrk="1" hangingPunct="1"/>
            <a:r>
              <a:rPr lang="en-US" altLang="en-US" sz="3000"/>
              <a:t>5.  CANADIAN EXPERIENCE </a:t>
            </a:r>
            <a:endParaRPr lang="en-CA" altLang="en-US" sz="3000"/>
          </a:p>
        </p:txBody>
      </p:sp>
      <p:sp>
        <p:nvSpPr>
          <p:cNvPr id="29699" name="Rectangle 3"/>
          <p:cNvSpPr>
            <a:spLocks noGrp="1" noChangeArrowheads="1"/>
          </p:cNvSpPr>
          <p:nvPr>
            <p:ph type="body" idx="1"/>
            <p:custDataLst>
              <p:tags r:id="rId2"/>
            </p:custDataLst>
          </p:nvPr>
        </p:nvSpPr>
        <p:spPr>
          <a:xfrm>
            <a:off x="381000" y="971550"/>
            <a:ext cx="8229600" cy="3714750"/>
          </a:xfrm>
        </p:spPr>
        <p:txBody>
          <a:bodyPr/>
          <a:lstStyle/>
          <a:p>
            <a:pPr algn="just" eaLnBrk="1" hangingPunct="1">
              <a:lnSpc>
                <a:spcPct val="90000"/>
              </a:lnSpc>
              <a:buFontTx/>
              <a:buAutoNum type="alphaLcParenBoth"/>
            </a:pPr>
            <a:r>
              <a:rPr lang="en-US" altLang="en-US" sz="2000" u="sng">
                <a:cs typeface="Arial" pitchFamily="34" charset="0"/>
              </a:rPr>
              <a:t>Pre-CTC</a:t>
            </a:r>
          </a:p>
          <a:p>
            <a:pPr marL="0" indent="0" algn="just" eaLnBrk="1" hangingPunct="1">
              <a:lnSpc>
                <a:spcPct val="90000"/>
              </a:lnSpc>
              <a:buNone/>
            </a:pPr>
            <a:endParaRPr lang="en-US" altLang="en-US" sz="2000" u="sng">
              <a:solidFill>
                <a:srgbClr val="CC3300"/>
              </a:solidFill>
              <a:cs typeface="Arial" pitchFamily="34" charset="0"/>
            </a:endParaRPr>
          </a:p>
          <a:p>
            <a:pPr eaLnBrk="1" hangingPunct="1">
              <a:spcAft>
                <a:spcPts val="1200"/>
              </a:spcAft>
              <a:buClr>
                <a:schemeClr val="accent1"/>
              </a:buClr>
              <a:buFont typeface="Wingdings" panose="05000000000000000000" pitchFamily="2" charset="2"/>
              <a:buChar char="Q"/>
            </a:pPr>
            <a:r>
              <a:rPr lang="en-US" altLang="en-US" sz="2000">
                <a:cs typeface="Arial" pitchFamily="34" charset="0"/>
              </a:rPr>
              <a:t>S. 1110 – like provisions adopted into insolvency laws (2006)</a:t>
            </a:r>
            <a:endParaRPr lang="en-US" altLang="en-US" sz="2000"/>
          </a:p>
          <a:p>
            <a:pPr eaLnBrk="1" hangingPunct="1">
              <a:spcAft>
                <a:spcPts val="1200"/>
              </a:spcAft>
              <a:buClr>
                <a:schemeClr val="accent1"/>
              </a:buClr>
              <a:buFont typeface="Wingdings" panose="05000000000000000000" pitchFamily="2" charset="2"/>
              <a:buChar char="Q"/>
            </a:pPr>
            <a:r>
              <a:rPr lang="en-US" altLang="en-US" sz="2000">
                <a:cs typeface="Arial" pitchFamily="34" charset="0"/>
              </a:rPr>
              <a:t>Judicial discretion to extend stays in the public interest</a:t>
            </a:r>
          </a:p>
          <a:p>
            <a:pPr eaLnBrk="1" hangingPunct="1">
              <a:spcAft>
                <a:spcPts val="1200"/>
              </a:spcAft>
              <a:buClr>
                <a:schemeClr val="accent1"/>
              </a:buClr>
              <a:buFont typeface="Wingdings" panose="05000000000000000000" pitchFamily="2" charset="2"/>
              <a:buChar char="Q"/>
            </a:pPr>
            <a:r>
              <a:rPr lang="en-US" altLang="en-US" sz="2000">
                <a:cs typeface="Arial" pitchFamily="34" charset="0"/>
              </a:rPr>
              <a:t>Minimal market experience with enforcement proceedings</a:t>
            </a:r>
          </a:p>
          <a:p>
            <a:pPr eaLnBrk="1" hangingPunct="1">
              <a:spcAft>
                <a:spcPts val="1200"/>
              </a:spcAft>
              <a:buClr>
                <a:schemeClr val="accent1"/>
              </a:buClr>
              <a:buFont typeface="Wingdings" panose="05000000000000000000" pitchFamily="2" charset="2"/>
              <a:buChar char="Q"/>
            </a:pPr>
            <a:r>
              <a:rPr lang="en-US" altLang="en-US" sz="2000">
                <a:cs typeface="Arial" pitchFamily="34" charset="0"/>
              </a:rPr>
              <a:t>No practical market experience with CTC proceedings (in Canada or elsewhere)</a:t>
            </a:r>
          </a:p>
          <a:p>
            <a:pPr algn="just" eaLnBrk="1" hangingPunct="1">
              <a:lnSpc>
                <a:spcPct val="90000"/>
              </a:lnSpc>
              <a:buFontTx/>
              <a:buNone/>
            </a:pPr>
            <a:endParaRPr lang="en-CA" altLang="en-US" sz="2200">
              <a:cs typeface="Arial" pitchFamily="34" charset="0"/>
            </a:endParaRPr>
          </a:p>
        </p:txBody>
      </p:sp>
      <p:sp>
        <p:nvSpPr>
          <p:cNvPr id="7" name="Slide Number Placeholder 2"/>
          <p:cNvSpPr>
            <a:spLocks noGrp="1"/>
          </p:cNvSpPr>
          <p:nvPr>
            <p:ph type="sldNum" sz="quarter" idx="12"/>
            <p:custDataLst>
              <p:tags r:id="rId3"/>
            </p:custDataLst>
          </p:nvPr>
        </p:nvSpPr>
        <p:spPr>
          <a:xfrm>
            <a:off x="81337" y="4626712"/>
            <a:ext cx="457200" cy="357188"/>
          </a:xfrm>
        </p:spPr>
        <p:txBody>
          <a:bodyPr/>
          <a:lstStyle/>
          <a:p>
            <a:pPr>
              <a:defRPr/>
            </a:pPr>
            <a:fld id="{57747FC7-6325-4BAF-8AEF-8E205C83E9C4}" type="slidenum">
              <a:rPr lang="en-US" b="1" smtClean="0"/>
              <a:pPr>
                <a:defRPr/>
              </a:pPr>
              <a:t>32</a:t>
            </a:fld>
            <a:endParaRPr lang="en-US" b="1"/>
          </a:p>
        </p:txBody>
      </p:sp>
    </p:spTree>
    <p:extLst>
      <p:ext uri="{BB962C8B-B14F-4D97-AF65-F5344CB8AC3E}">
        <p14:creationId xmlns:p14="http://schemas.microsoft.com/office/powerpoint/2010/main" val="304932493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a:xfrm>
            <a:off x="228600" y="228600"/>
            <a:ext cx="8763000" cy="857250"/>
          </a:xfrm>
        </p:spPr>
        <p:txBody>
          <a:bodyPr/>
          <a:lstStyle/>
          <a:p>
            <a:pPr algn="l" eaLnBrk="1" hangingPunct="1"/>
            <a:r>
              <a:rPr lang="en-US" altLang="en-US" sz="3200" b="1"/>
              <a:t>(b)  KEY DRIVER – CTC DECLARATIONS</a:t>
            </a:r>
            <a:endParaRPr lang="en-CA" altLang="en-US" sz="3200" b="1"/>
          </a:p>
        </p:txBody>
      </p:sp>
      <p:sp>
        <p:nvSpPr>
          <p:cNvPr id="31747" name="Rectangle 3"/>
          <p:cNvSpPr>
            <a:spLocks noGrp="1" noChangeArrowheads="1"/>
          </p:cNvSpPr>
          <p:nvPr>
            <p:ph type="body" idx="1"/>
            <p:custDataLst>
              <p:tags r:id="rId2"/>
            </p:custDataLst>
          </p:nvPr>
        </p:nvSpPr>
        <p:spPr>
          <a:xfrm>
            <a:off x="381000" y="1143000"/>
            <a:ext cx="8229600" cy="3543300"/>
          </a:xfrm>
        </p:spPr>
        <p:txBody>
          <a:bodyPr/>
          <a:lstStyle/>
          <a:p>
            <a:pPr algn="just" eaLnBrk="1" hangingPunct="1">
              <a:lnSpc>
                <a:spcPct val="90000"/>
              </a:lnSpc>
              <a:buClr>
                <a:schemeClr val="accent1"/>
              </a:buClr>
              <a:buFont typeface="Wingdings" panose="05000000000000000000" pitchFamily="2" charset="2"/>
              <a:buChar char="Q"/>
            </a:pPr>
            <a:endParaRPr lang="en-US" altLang="en-US" sz="2400">
              <a:solidFill>
                <a:srgbClr val="CC3300"/>
              </a:solidFill>
              <a:cs typeface="Arial" pitchFamily="34" charset="0"/>
            </a:endParaRPr>
          </a:p>
          <a:p>
            <a:pPr algn="just" eaLnBrk="1" hangingPunct="1">
              <a:lnSpc>
                <a:spcPct val="90000"/>
              </a:lnSpc>
              <a:buClr>
                <a:schemeClr val="accent1"/>
              </a:buClr>
              <a:buFont typeface="Wingdings" panose="05000000000000000000" pitchFamily="2" charset="2"/>
              <a:buChar char="Q"/>
            </a:pPr>
            <a:r>
              <a:rPr lang="en-US" altLang="en-US">
                <a:cs typeface="Arial" pitchFamily="34" charset="0"/>
              </a:rPr>
              <a:t>Alternative A selected with 60-day stay</a:t>
            </a:r>
          </a:p>
          <a:p>
            <a:pPr algn="just" eaLnBrk="1" hangingPunct="1">
              <a:lnSpc>
                <a:spcPct val="90000"/>
              </a:lnSpc>
              <a:buClr>
                <a:schemeClr val="accent1"/>
              </a:buClr>
              <a:buFont typeface="Wingdings" panose="05000000000000000000" pitchFamily="2" charset="2"/>
              <a:buChar char="Q"/>
            </a:pPr>
            <a:endParaRPr lang="en-US" altLang="en-US">
              <a:solidFill>
                <a:srgbClr val="CC3300"/>
              </a:solidFill>
              <a:cs typeface="Arial" pitchFamily="34" charset="0"/>
            </a:endParaRPr>
          </a:p>
          <a:p>
            <a:pPr algn="just" eaLnBrk="1" hangingPunct="1">
              <a:lnSpc>
                <a:spcPct val="90000"/>
              </a:lnSpc>
              <a:buClr>
                <a:schemeClr val="accent1"/>
              </a:buClr>
              <a:buFont typeface="Wingdings" panose="05000000000000000000" pitchFamily="2" charset="2"/>
              <a:buChar char="Q"/>
            </a:pPr>
            <a:r>
              <a:rPr lang="en-US" altLang="en-US">
                <a:cs typeface="Arial" pitchFamily="34" charset="0"/>
              </a:rPr>
              <a:t>All OECD/ASU Qualifying Declarations made</a:t>
            </a:r>
          </a:p>
          <a:p>
            <a:pPr algn="just" eaLnBrk="1" hangingPunct="1">
              <a:lnSpc>
                <a:spcPct val="90000"/>
              </a:lnSpc>
              <a:buClr>
                <a:schemeClr val="accent1"/>
              </a:buClr>
              <a:buFont typeface="Wingdings" panose="05000000000000000000" pitchFamily="2" charset="2"/>
              <a:buChar char="Q"/>
            </a:pPr>
            <a:endParaRPr lang="en-US" altLang="en-US">
              <a:solidFill>
                <a:srgbClr val="CC3300"/>
              </a:solidFill>
              <a:cs typeface="Arial" pitchFamily="34" charset="0"/>
            </a:endParaRPr>
          </a:p>
          <a:p>
            <a:pPr algn="just" eaLnBrk="1" hangingPunct="1">
              <a:lnSpc>
                <a:spcPct val="90000"/>
              </a:lnSpc>
              <a:buClr>
                <a:schemeClr val="accent1"/>
              </a:buClr>
              <a:buFont typeface="Wingdings" panose="05000000000000000000" pitchFamily="2" charset="2"/>
              <a:buChar char="Q"/>
            </a:pPr>
            <a:r>
              <a:rPr lang="en-US" altLang="en-US">
                <a:cs typeface="Arial" pitchFamily="34" charset="0"/>
              </a:rPr>
              <a:t>Express and specific enumeration of legislation that would take precedence over CTC		</a:t>
            </a:r>
            <a:endParaRPr lang="en-CA" altLang="en-US">
              <a:cs typeface="Arial" pitchFamily="34" charset="0"/>
            </a:endParaRP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33</a:t>
            </a:fld>
            <a:endParaRPr lang="en-US" sz="1200">
              <a:solidFill>
                <a:schemeClr val="tx1"/>
              </a:solidFill>
            </a:endParaRPr>
          </a:p>
        </p:txBody>
      </p:sp>
    </p:spTree>
    <p:extLst>
      <p:ext uri="{BB962C8B-B14F-4D97-AF65-F5344CB8AC3E}">
        <p14:creationId xmlns:p14="http://schemas.microsoft.com/office/powerpoint/2010/main" val="6746025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
            </p:custDataLst>
          </p:nvPr>
        </p:nvSpPr>
        <p:spPr>
          <a:xfrm>
            <a:off x="457200" y="342900"/>
            <a:ext cx="8229600" cy="857250"/>
          </a:xfrm>
        </p:spPr>
        <p:txBody>
          <a:bodyPr/>
          <a:lstStyle/>
          <a:p>
            <a:pPr algn="l" eaLnBrk="1" hangingPunct="1"/>
            <a:r>
              <a:rPr lang="en-US" altLang="en-US" sz="3000" b="1"/>
              <a:t>(c)	KEY DRIVER - CTC LEGAL OPINIONS	</a:t>
            </a:r>
            <a:endParaRPr lang="en-CA" altLang="en-US" sz="3000" b="1"/>
          </a:p>
        </p:txBody>
      </p:sp>
      <p:sp>
        <p:nvSpPr>
          <p:cNvPr id="32771" name="Rectangle 3"/>
          <p:cNvSpPr>
            <a:spLocks noGrp="1" noChangeArrowheads="1"/>
          </p:cNvSpPr>
          <p:nvPr>
            <p:ph type="body" idx="1"/>
            <p:custDataLst>
              <p:tags r:id="rId2"/>
            </p:custDataLst>
          </p:nvPr>
        </p:nvSpPr>
        <p:spPr>
          <a:xfrm>
            <a:off x="381000" y="742950"/>
            <a:ext cx="8229600" cy="3714750"/>
          </a:xfrm>
        </p:spPr>
        <p:txBody>
          <a:bodyPr/>
          <a:lstStyle/>
          <a:p>
            <a:pPr algn="just" eaLnBrk="1" hangingPunct="1">
              <a:lnSpc>
                <a:spcPct val="90000"/>
              </a:lnSpc>
              <a:buClr>
                <a:schemeClr val="accent1"/>
              </a:buClr>
              <a:buFont typeface="Wingdings" panose="05000000000000000000" pitchFamily="2" charset="2"/>
              <a:buChar char="Q"/>
            </a:pPr>
            <a:endParaRPr lang="en-US" altLang="en-US" sz="2000">
              <a:solidFill>
                <a:srgbClr val="CC3300"/>
              </a:solidFill>
              <a:cs typeface="Arial" pitchFamily="34" charset="0"/>
            </a:endParaRPr>
          </a:p>
          <a:p>
            <a:pPr algn="just" eaLnBrk="1" hangingPunct="1">
              <a:spcAft>
                <a:spcPts val="1200"/>
              </a:spcAft>
              <a:buClr>
                <a:schemeClr val="accent1"/>
              </a:buClr>
              <a:buFont typeface="Wingdings" panose="05000000000000000000" pitchFamily="2" charset="2"/>
              <a:buChar char="Q"/>
            </a:pPr>
            <a:r>
              <a:rPr lang="en-US" altLang="en-US" sz="2400">
                <a:cs typeface="Arial" pitchFamily="34" charset="0"/>
              </a:rPr>
              <a:t>Unqualified Opinion in the AWG Practitioner’s Guide recommended form, including:</a:t>
            </a:r>
          </a:p>
          <a:p>
            <a:pPr algn="just" eaLnBrk="1" hangingPunct="1">
              <a:spcAft>
                <a:spcPts val="1200"/>
              </a:spcAft>
              <a:buFontTx/>
              <a:buNone/>
            </a:pPr>
            <a:r>
              <a:rPr lang="en-US" altLang="en-US" sz="2400">
                <a:solidFill>
                  <a:srgbClr val="CC3300"/>
                </a:solidFill>
                <a:cs typeface="Arial" pitchFamily="34" charset="0"/>
              </a:rPr>
              <a:t>	</a:t>
            </a:r>
            <a:r>
              <a:rPr lang="en-US" altLang="en-US" sz="2200">
                <a:cs typeface="Arial" pitchFamily="34" charset="0"/>
              </a:rPr>
              <a:t>-	Creditor entitlement to Alternative A benefits with    	maximum 60-day stay period</a:t>
            </a:r>
            <a:endParaRPr lang="en-US" altLang="en-US" sz="2200">
              <a:solidFill>
                <a:srgbClr val="CC3300"/>
              </a:solidFill>
              <a:cs typeface="Arial" pitchFamily="34" charset="0"/>
            </a:endParaRPr>
          </a:p>
          <a:p>
            <a:pPr eaLnBrk="1" hangingPunct="1">
              <a:spcAft>
                <a:spcPts val="1200"/>
              </a:spcAft>
              <a:buFontTx/>
              <a:buNone/>
            </a:pPr>
            <a:r>
              <a:rPr lang="en-US" altLang="en-US" sz="2200">
                <a:solidFill>
                  <a:srgbClr val="CC3300"/>
                </a:solidFill>
                <a:cs typeface="Arial" pitchFamily="34" charset="0"/>
              </a:rPr>
              <a:t>	</a:t>
            </a:r>
            <a:r>
              <a:rPr lang="en-US" altLang="en-US" sz="2200">
                <a:cs typeface="Arial" pitchFamily="34" charset="0"/>
              </a:rPr>
              <a:t>-	Entitlement to all IDERA benefits 	(airline </a:t>
            </a:r>
            <a:r>
              <a:rPr lang="en-US" altLang="en-US" sz="2200" u="sng">
                <a:cs typeface="Arial" pitchFamily="34" charset="0"/>
              </a:rPr>
              <a:t>plus</a:t>
            </a:r>
            <a:r>
              <a:rPr lang="en-US" altLang="en-US" sz="2200">
                <a:cs typeface="Arial" pitchFamily="34" charset="0"/>
              </a:rPr>
              <a:t> 	Contracting State obligation)</a:t>
            </a:r>
            <a:endParaRPr lang="en-US" altLang="en-US" sz="2200" u="sng">
              <a:cs typeface="Arial" pitchFamily="34" charset="0"/>
            </a:endParaRPr>
          </a:p>
          <a:p>
            <a:pPr algn="just" eaLnBrk="1" hangingPunct="1">
              <a:spcAft>
                <a:spcPts val="1200"/>
              </a:spcAft>
              <a:buFontTx/>
              <a:buNone/>
            </a:pPr>
            <a:r>
              <a:rPr lang="en-US" altLang="en-US" sz="2200">
                <a:solidFill>
                  <a:srgbClr val="CC3300"/>
                </a:solidFill>
                <a:cs typeface="Arial" pitchFamily="34" charset="0"/>
              </a:rPr>
              <a:t>	</a:t>
            </a:r>
            <a:r>
              <a:rPr lang="en-US" altLang="en-US" sz="2200">
                <a:cs typeface="Arial" pitchFamily="34" charset="0"/>
              </a:rPr>
              <a:t>-	Validity and priority of international interests</a:t>
            </a:r>
            <a:r>
              <a:rPr lang="en-US" altLang="en-US">
                <a:solidFill>
                  <a:srgbClr val="CC3300"/>
                </a:solidFill>
                <a:cs typeface="Arial" pitchFamily="34" charset="0"/>
              </a:rPr>
              <a:t>	</a:t>
            </a:r>
            <a:endParaRPr lang="en-CA" altLang="en-US">
              <a:cs typeface="Arial" pitchFamily="34" charset="0"/>
            </a:endParaRP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34</a:t>
            </a:fld>
            <a:endParaRPr lang="en-US" sz="1200">
              <a:solidFill>
                <a:schemeClr val="tx1"/>
              </a:solidFill>
            </a:endParaRPr>
          </a:p>
        </p:txBody>
      </p:sp>
    </p:spTree>
    <p:extLst>
      <p:ext uri="{BB962C8B-B14F-4D97-AF65-F5344CB8AC3E}">
        <p14:creationId xmlns:p14="http://schemas.microsoft.com/office/powerpoint/2010/main" val="352136688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
            </p:custDataLst>
          </p:nvPr>
        </p:nvSpPr>
        <p:spPr>
          <a:xfrm>
            <a:off x="228600" y="205978"/>
            <a:ext cx="8915400" cy="822722"/>
          </a:xfrm>
        </p:spPr>
        <p:txBody>
          <a:bodyPr/>
          <a:lstStyle/>
          <a:p>
            <a:pPr algn="l" eaLnBrk="1" hangingPunct="1"/>
            <a:r>
              <a:rPr lang="en-US" altLang="en-US" sz="3000" b="1"/>
              <a:t>(d)	KEY DRIVER – JUDICIAL DEFERENCE </a:t>
            </a:r>
            <a:br>
              <a:rPr lang="en-US" altLang="en-US" sz="3000" b="1"/>
            </a:br>
            <a:r>
              <a:rPr lang="en-US" altLang="en-US" sz="3000" b="1"/>
              <a:t>	TO TREATY/STATUTORY LAW	</a:t>
            </a:r>
            <a:endParaRPr lang="en-CA" altLang="en-US" sz="3000" b="1"/>
          </a:p>
        </p:txBody>
      </p:sp>
      <p:sp>
        <p:nvSpPr>
          <p:cNvPr id="33795" name="Rectangle 3"/>
          <p:cNvSpPr>
            <a:spLocks noGrp="1" noChangeArrowheads="1"/>
          </p:cNvSpPr>
          <p:nvPr>
            <p:ph type="body" idx="1"/>
            <p:custDataLst>
              <p:tags r:id="rId2"/>
            </p:custDataLst>
          </p:nvPr>
        </p:nvSpPr>
        <p:spPr>
          <a:xfrm>
            <a:off x="381000" y="819150"/>
            <a:ext cx="8229600" cy="3714750"/>
          </a:xfrm>
        </p:spPr>
        <p:txBody>
          <a:bodyPr/>
          <a:lstStyle/>
          <a:p>
            <a:pPr marL="0" indent="0" algn="just" eaLnBrk="1" hangingPunct="1">
              <a:lnSpc>
                <a:spcPct val="90000"/>
              </a:lnSpc>
              <a:buNone/>
            </a:pPr>
            <a:endParaRPr lang="en-US" altLang="en-US" sz="2400">
              <a:solidFill>
                <a:srgbClr val="CC3300"/>
              </a:solidFill>
              <a:cs typeface="Arial" pitchFamily="34" charset="0"/>
            </a:endParaRPr>
          </a:p>
          <a:p>
            <a:pPr algn="just" eaLnBrk="1" hangingPunct="1">
              <a:lnSpc>
                <a:spcPct val="90000"/>
              </a:lnSpc>
              <a:spcBef>
                <a:spcPct val="0"/>
              </a:spcBef>
              <a:buClr>
                <a:schemeClr val="accent1"/>
              </a:buClr>
              <a:buFont typeface="Wingdings" panose="05000000000000000000" pitchFamily="2" charset="2"/>
              <a:buChar char="Q"/>
            </a:pPr>
            <a:r>
              <a:rPr lang="en-US" altLang="en-US" sz="2400">
                <a:cs typeface="Arial" pitchFamily="34" charset="0"/>
              </a:rPr>
              <a:t>Canadian Courts have long history of respecting black letter law reform</a:t>
            </a:r>
          </a:p>
          <a:p>
            <a:pPr algn="just" eaLnBrk="1" hangingPunct="1">
              <a:lnSpc>
                <a:spcPct val="90000"/>
              </a:lnSpc>
              <a:spcBef>
                <a:spcPct val="0"/>
              </a:spcBef>
              <a:buClr>
                <a:schemeClr val="accent1"/>
              </a:buClr>
              <a:buFont typeface="Wingdings" panose="05000000000000000000" pitchFamily="2" charset="2"/>
              <a:buChar char="Q"/>
            </a:pPr>
            <a:endParaRPr lang="en-US" altLang="en-US" sz="2400">
              <a:solidFill>
                <a:srgbClr val="CC3300"/>
              </a:solidFill>
              <a:cs typeface="Arial" pitchFamily="34" charset="0"/>
            </a:endParaRPr>
          </a:p>
          <a:p>
            <a:pPr algn="just" eaLnBrk="1" hangingPunct="1">
              <a:lnSpc>
                <a:spcPct val="90000"/>
              </a:lnSpc>
              <a:spcBef>
                <a:spcPct val="0"/>
              </a:spcBef>
              <a:buClr>
                <a:schemeClr val="accent1"/>
              </a:buClr>
              <a:buFont typeface="Wingdings" panose="05000000000000000000" pitchFamily="2" charset="2"/>
              <a:buChar char="Q"/>
            </a:pPr>
            <a:r>
              <a:rPr lang="en-US" altLang="en-US" sz="2400">
                <a:cs typeface="Arial" pitchFamily="34" charset="0"/>
              </a:rPr>
              <a:t>Canadian Courts have consistently held that statutes are to be applied harmoniously with scheme of statute, and intentions of Parliament (notwithstanding Court’s views of public policy)</a:t>
            </a:r>
          </a:p>
          <a:p>
            <a:pPr algn="just" eaLnBrk="1" hangingPunct="1">
              <a:lnSpc>
                <a:spcPct val="90000"/>
              </a:lnSpc>
              <a:buFontTx/>
              <a:buNone/>
            </a:pPr>
            <a:r>
              <a:rPr lang="en-US" altLang="en-US" sz="2400">
                <a:solidFill>
                  <a:srgbClr val="CC3300"/>
                </a:solidFill>
                <a:cs typeface="Arial" pitchFamily="34" charset="0"/>
              </a:rPr>
              <a:t>	</a:t>
            </a:r>
          </a:p>
          <a:p>
            <a:pPr algn="just" eaLnBrk="1" hangingPunct="1">
              <a:lnSpc>
                <a:spcPct val="90000"/>
              </a:lnSpc>
              <a:spcBef>
                <a:spcPct val="0"/>
              </a:spcBef>
              <a:buFontTx/>
              <a:buNone/>
            </a:pPr>
            <a:r>
              <a:rPr lang="en-US" altLang="en-US" sz="2400">
                <a:cs typeface="Arial" pitchFamily="34" charset="0"/>
              </a:rPr>
              <a:t>	-</a:t>
            </a:r>
            <a:r>
              <a:rPr lang="en-US" altLang="en-US" sz="2400">
                <a:solidFill>
                  <a:srgbClr val="CC3300"/>
                </a:solidFill>
                <a:cs typeface="Arial" pitchFamily="34" charset="0"/>
              </a:rPr>
              <a:t>	</a:t>
            </a:r>
            <a:r>
              <a:rPr lang="en-US" altLang="en-US" sz="2400" i="1">
                <a:cs typeface="Arial" pitchFamily="34" charset="0"/>
              </a:rPr>
              <a:t>Transamerica</a:t>
            </a:r>
            <a:r>
              <a:rPr lang="en-US" altLang="en-US" sz="2400">
                <a:cs typeface="Arial" pitchFamily="34" charset="0"/>
              </a:rPr>
              <a:t> case (Air Canada CCAA</a:t>
            </a:r>
            <a:r>
              <a:rPr lang="en-US" altLang="en-US">
                <a:cs typeface="Arial" pitchFamily="34" charset="0"/>
              </a:rPr>
              <a:t>)</a:t>
            </a:r>
            <a:endParaRPr lang="en-CA" altLang="en-US" i="1">
              <a:cs typeface="Arial" pitchFamily="34" charset="0"/>
            </a:endParaRP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35</a:t>
            </a:fld>
            <a:endParaRPr lang="en-US" sz="1200">
              <a:solidFill>
                <a:schemeClr val="tx1"/>
              </a:solidFill>
            </a:endParaRPr>
          </a:p>
        </p:txBody>
      </p:sp>
    </p:spTree>
    <p:extLst>
      <p:ext uri="{BB962C8B-B14F-4D97-AF65-F5344CB8AC3E}">
        <p14:creationId xmlns:p14="http://schemas.microsoft.com/office/powerpoint/2010/main" val="407619190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algn="l" eaLnBrk="1" hangingPunct="1"/>
            <a:r>
              <a:rPr lang="en-US" altLang="en-US" sz="3000"/>
              <a:t>6.  RATINGS AGENCY ANALYSIS</a:t>
            </a:r>
            <a:r>
              <a:rPr lang="en-US" altLang="en-US" sz="3600"/>
              <a:t>	</a:t>
            </a:r>
            <a:endParaRPr lang="en-CA" altLang="en-US" sz="3600"/>
          </a:p>
        </p:txBody>
      </p:sp>
      <p:sp>
        <p:nvSpPr>
          <p:cNvPr id="30723" name="Rectangle 3"/>
          <p:cNvSpPr>
            <a:spLocks noGrp="1" noChangeArrowheads="1"/>
          </p:cNvSpPr>
          <p:nvPr>
            <p:ph type="body" idx="1"/>
            <p:custDataLst>
              <p:tags r:id="rId2"/>
            </p:custDataLst>
          </p:nvPr>
        </p:nvSpPr>
        <p:spPr>
          <a:xfrm>
            <a:off x="304800" y="914400"/>
            <a:ext cx="8610600" cy="3714750"/>
          </a:xfrm>
        </p:spPr>
        <p:txBody>
          <a:bodyPr/>
          <a:lstStyle/>
          <a:p>
            <a:pPr eaLnBrk="1" hangingPunct="1">
              <a:lnSpc>
                <a:spcPct val="90000"/>
              </a:lnSpc>
              <a:buClr>
                <a:schemeClr val="accent1"/>
              </a:buClr>
              <a:buFontTx/>
              <a:buNone/>
            </a:pPr>
            <a:endParaRPr lang="en-US" altLang="en-US" sz="2000">
              <a:solidFill>
                <a:srgbClr val="CC3300"/>
              </a:solidFill>
              <a:cs typeface="Arial" pitchFamily="34" charset="0"/>
            </a:endParaRPr>
          </a:p>
          <a:p>
            <a:pPr eaLnBrk="1" hangingPunct="1">
              <a:spcBef>
                <a:spcPct val="0"/>
              </a:spcBef>
              <a:spcAft>
                <a:spcPts val="600"/>
              </a:spcAft>
              <a:buClr>
                <a:schemeClr val="accent1"/>
              </a:buClr>
              <a:buFont typeface="Wingdings" panose="05000000000000000000" pitchFamily="2" charset="2"/>
              <a:buChar char="Q"/>
            </a:pPr>
            <a:r>
              <a:rPr lang="en-US" altLang="en-US" sz="1800">
                <a:cs typeface="Arial" pitchFamily="34" charset="0"/>
              </a:rPr>
              <a:t>Key Drivers for non-1110 transactions:</a:t>
            </a:r>
          </a:p>
          <a:p>
            <a:pPr eaLnBrk="1" hangingPunct="1">
              <a:spcBef>
                <a:spcPct val="0"/>
              </a:spcBef>
              <a:spcAft>
                <a:spcPts val="1200"/>
              </a:spcAft>
              <a:buNone/>
            </a:pPr>
            <a:r>
              <a:rPr lang="en-US" altLang="en-US" sz="2000">
                <a:cs typeface="Arial" pitchFamily="34" charset="0"/>
              </a:rPr>
              <a:t>	</a:t>
            </a:r>
            <a:r>
              <a:rPr lang="en-US" altLang="en-US" sz="1600">
                <a:cs typeface="Arial" pitchFamily="34" charset="0"/>
              </a:rPr>
              <a:t>1.	</a:t>
            </a:r>
            <a:r>
              <a:rPr lang="en-US" altLang="en-US" sz="1600" u="sng">
                <a:cs typeface="Arial" pitchFamily="34" charset="0"/>
              </a:rPr>
              <a:t>Ratification</a:t>
            </a:r>
            <a:r>
              <a:rPr lang="en-US" altLang="en-US" sz="1600">
                <a:cs typeface="Arial" pitchFamily="34" charset="0"/>
              </a:rPr>
              <a:t> of </a:t>
            </a:r>
            <a:r>
              <a:rPr lang="en-US" altLang="en-US" sz="1600" u="sng">
                <a:cs typeface="Arial" pitchFamily="34" charset="0"/>
              </a:rPr>
              <a:t>Cape</a:t>
            </a:r>
            <a:r>
              <a:rPr lang="en-US" altLang="en-US" sz="1600">
                <a:cs typeface="Arial" pitchFamily="34" charset="0"/>
              </a:rPr>
              <a:t> </a:t>
            </a:r>
            <a:r>
              <a:rPr lang="en-US" altLang="en-US" sz="1600" u="sng">
                <a:cs typeface="Arial" pitchFamily="34" charset="0"/>
              </a:rPr>
              <a:t>Town</a:t>
            </a:r>
            <a:r>
              <a:rPr lang="en-US" altLang="en-US" sz="1600">
                <a:cs typeface="Arial" pitchFamily="34" charset="0"/>
              </a:rPr>
              <a:t>!</a:t>
            </a:r>
          </a:p>
          <a:p>
            <a:pPr eaLnBrk="1" hangingPunct="1">
              <a:spcBef>
                <a:spcPct val="0"/>
              </a:spcBef>
              <a:spcAft>
                <a:spcPts val="1200"/>
              </a:spcAft>
              <a:buNone/>
            </a:pPr>
            <a:r>
              <a:rPr lang="en-US" altLang="en-US" sz="1600">
                <a:cs typeface="Arial" pitchFamily="34" charset="0"/>
              </a:rPr>
              <a:t>	2.	Fulsome CTC Declarations – ASU/OECD “Five Star” list is “J.D. Power   Seal  </a:t>
            </a:r>
            <a:br>
              <a:rPr lang="en-US" altLang="en-US" sz="1600">
                <a:cs typeface="Arial" pitchFamily="34" charset="0"/>
              </a:rPr>
            </a:br>
            <a:r>
              <a:rPr lang="en-US" altLang="en-US" sz="1600">
                <a:cs typeface="Arial" pitchFamily="34" charset="0"/>
              </a:rPr>
              <a:t>       of Approval”</a:t>
            </a:r>
          </a:p>
          <a:p>
            <a:pPr eaLnBrk="1" hangingPunct="1">
              <a:spcBef>
                <a:spcPct val="0"/>
              </a:spcBef>
              <a:spcAft>
                <a:spcPts val="600"/>
              </a:spcAft>
              <a:buNone/>
            </a:pPr>
            <a:r>
              <a:rPr lang="en-US" altLang="en-US" sz="1600">
                <a:cs typeface="Arial" pitchFamily="34" charset="0"/>
              </a:rPr>
              <a:t>	3.	</a:t>
            </a:r>
            <a:r>
              <a:rPr lang="en-US" altLang="en-US" sz="1600" u="sng">
                <a:cs typeface="Arial" pitchFamily="34" charset="0"/>
              </a:rPr>
              <a:t>Clean CTC legal opinions</a:t>
            </a:r>
            <a:r>
              <a:rPr lang="en-US" altLang="en-US" sz="1600">
                <a:cs typeface="Arial" pitchFamily="34" charset="0"/>
              </a:rPr>
              <a:t>:</a:t>
            </a:r>
            <a:endParaRPr lang="en-US" altLang="en-US" sz="1600" u="sng">
              <a:cs typeface="Arial" pitchFamily="34" charset="0"/>
            </a:endParaRPr>
          </a:p>
          <a:p>
            <a:pPr eaLnBrk="1" hangingPunct="1">
              <a:spcBef>
                <a:spcPct val="0"/>
              </a:spcBef>
              <a:spcAft>
                <a:spcPts val="1200"/>
              </a:spcAft>
              <a:buNone/>
            </a:pPr>
            <a:r>
              <a:rPr lang="en-US" altLang="en-US" sz="2000">
                <a:cs typeface="Arial" pitchFamily="34" charset="0"/>
              </a:rPr>
              <a:t>		</a:t>
            </a:r>
            <a:r>
              <a:rPr lang="en-US" altLang="en-US" sz="1400">
                <a:cs typeface="Arial" pitchFamily="34" charset="0"/>
              </a:rPr>
              <a:t>- Effectiveness of Alternative A </a:t>
            </a:r>
            <a:r>
              <a:rPr lang="en-US" altLang="en-US" sz="1400" u="sng">
                <a:cs typeface="Arial" pitchFamily="34" charset="0"/>
              </a:rPr>
              <a:t>in</a:t>
            </a:r>
            <a:r>
              <a:rPr lang="en-US" altLang="en-US" sz="1400">
                <a:cs typeface="Arial" pitchFamily="34" charset="0"/>
              </a:rPr>
              <a:t> Bankruptcy</a:t>
            </a:r>
          </a:p>
          <a:p>
            <a:pPr eaLnBrk="1" hangingPunct="1">
              <a:spcBef>
                <a:spcPct val="0"/>
              </a:spcBef>
              <a:spcAft>
                <a:spcPts val="1200"/>
              </a:spcAft>
              <a:buNone/>
            </a:pPr>
            <a:r>
              <a:rPr lang="en-US" altLang="en-US" sz="1400">
                <a:cs typeface="Arial" pitchFamily="34" charset="0"/>
              </a:rPr>
              <a:t>		- Priority of CTC over Local Law (with reasonable </a:t>
            </a:r>
          </a:p>
          <a:p>
            <a:pPr eaLnBrk="1" hangingPunct="1">
              <a:spcBef>
                <a:spcPct val="0"/>
              </a:spcBef>
              <a:spcAft>
                <a:spcPts val="1200"/>
              </a:spcAft>
              <a:buNone/>
            </a:pPr>
            <a:r>
              <a:rPr lang="en-US" altLang="en-US" sz="1400">
                <a:cs typeface="Arial" pitchFamily="34" charset="0"/>
              </a:rPr>
              <a:t>	   	  but specific carve outs)</a:t>
            </a:r>
            <a:br>
              <a:rPr lang="en-US" altLang="en-US" sz="1400">
                <a:cs typeface="Arial" pitchFamily="34" charset="0"/>
              </a:rPr>
            </a:br>
            <a:r>
              <a:rPr lang="en-US" altLang="en-US" sz="1600">
                <a:cs typeface="Arial" pitchFamily="34" charset="0"/>
              </a:rPr>
              <a:t>4.	History of National Judicial Deference to Treaty Law </a:t>
            </a:r>
            <a:r>
              <a:rPr lang="en-US" altLang="en-US">
                <a:cs typeface="Arial" pitchFamily="34" charset="0"/>
              </a:rPr>
              <a:t>	</a:t>
            </a:r>
            <a:endParaRPr lang="en-CA" altLang="en-US">
              <a:cs typeface="Arial" pitchFamily="34" charset="0"/>
            </a:endParaRPr>
          </a:p>
        </p:txBody>
      </p:sp>
      <p:sp>
        <p:nvSpPr>
          <p:cNvPr id="7" name="Slide Number Placeholder 2"/>
          <p:cNvSpPr>
            <a:spLocks noGrp="1"/>
          </p:cNvSpPr>
          <p:nvPr>
            <p:ph type="sldNum" sz="quarter" idx="12"/>
            <p:custDataLst>
              <p:tags r:id="rId3"/>
            </p:custDataLst>
          </p:nvPr>
        </p:nvSpPr>
        <p:spPr>
          <a:xfrm>
            <a:off x="81337" y="4626712"/>
            <a:ext cx="457200" cy="357188"/>
          </a:xfrm>
        </p:spPr>
        <p:txBody>
          <a:bodyPr/>
          <a:lstStyle/>
          <a:p>
            <a:pPr>
              <a:defRPr/>
            </a:pPr>
            <a:fld id="{57747FC7-6325-4BAF-8AEF-8E205C83E9C4}" type="slidenum">
              <a:rPr lang="en-US" b="1" smtClean="0"/>
              <a:pPr>
                <a:defRPr/>
              </a:pPr>
              <a:t>36</a:t>
            </a:fld>
            <a:endParaRPr lang="en-US" b="1"/>
          </a:p>
        </p:txBody>
      </p:sp>
    </p:spTree>
    <p:extLst>
      <p:ext uri="{BB962C8B-B14F-4D97-AF65-F5344CB8AC3E}">
        <p14:creationId xmlns:p14="http://schemas.microsoft.com/office/powerpoint/2010/main" val="384332769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custDataLst>
              <p:tags r:id="rId1"/>
            </p:custDataLst>
          </p:nvPr>
        </p:nvSpPr>
        <p:spPr>
          <a:xfrm>
            <a:off x="457200" y="47625"/>
            <a:ext cx="7912100" cy="628650"/>
          </a:xfrm>
        </p:spPr>
        <p:txBody>
          <a:bodyPr>
            <a:noAutofit/>
          </a:bodyPr>
          <a:lstStyle/>
          <a:p>
            <a:pPr marL="854075" indent="-854075" algn="l" eaLnBrk="1" hangingPunct="1">
              <a:defRPr/>
            </a:pPr>
            <a:r>
              <a:rPr lang="en-US" sz="2400"/>
              <a:t>7</a:t>
            </a:r>
            <a:r>
              <a:rPr lang="en-US" sz="2400" b="1"/>
              <a:t>.     </a:t>
            </a:r>
            <a:r>
              <a:rPr lang="en-US" sz="2400" b="1" cap="all"/>
              <a:t>U.S. RATINGS AGENCY report excerpts </a:t>
            </a:r>
            <a:br>
              <a:rPr lang="en-US" sz="2400" b="1" cap="all"/>
            </a:br>
            <a:endParaRPr lang="en-US" sz="2400" b="1"/>
          </a:p>
        </p:txBody>
      </p:sp>
      <p:sp>
        <p:nvSpPr>
          <p:cNvPr id="5124" name="Rectangle 2"/>
          <p:cNvSpPr>
            <a:spLocks noGrp="1" noChangeArrowheads="1"/>
          </p:cNvSpPr>
          <p:nvPr>
            <p:ph idx="1"/>
            <p:custDataLst>
              <p:tags r:id="rId2"/>
            </p:custDataLst>
          </p:nvPr>
        </p:nvSpPr>
        <p:spPr>
          <a:xfrm>
            <a:off x="533400" y="1091803"/>
            <a:ext cx="8229600" cy="3823097"/>
          </a:xfrm>
        </p:spPr>
        <p:txBody>
          <a:bodyPr/>
          <a:lstStyle/>
          <a:p>
            <a:pPr algn="ctr" eaLnBrk="1" hangingPunct="1">
              <a:lnSpc>
                <a:spcPct val="80000"/>
              </a:lnSpc>
              <a:buFontTx/>
              <a:buNone/>
              <a:defRPr/>
            </a:pPr>
            <a:endParaRPr lang="en-US" sz="400">
              <a:latin typeface="Arial Black" panose="020B0A04020102020204" pitchFamily="34" charset="0"/>
            </a:endParaRPr>
          </a:p>
          <a:p>
            <a:pPr marL="347663" indent="0" algn="just" eaLnBrk="1" hangingPunct="1">
              <a:lnSpc>
                <a:spcPct val="80000"/>
              </a:lnSpc>
              <a:buFontTx/>
              <a:buNone/>
              <a:defRPr/>
            </a:pPr>
            <a:endParaRPr lang="en-US" sz="1400">
              <a:latin typeface="Times New Roman" pitchFamily="18" charset="0"/>
              <a:cs typeface="Times New Roman" pitchFamily="18" charset="0"/>
            </a:endParaRPr>
          </a:p>
          <a:p>
            <a:pPr marL="347663" indent="0" algn="just" eaLnBrk="1" hangingPunct="1">
              <a:lnSpc>
                <a:spcPct val="80000"/>
              </a:lnSpc>
              <a:buFontTx/>
              <a:buNone/>
              <a:defRPr/>
            </a:pPr>
            <a:r>
              <a:rPr lang="en-US" sz="1400" u="sng">
                <a:latin typeface="Times New Roman" pitchFamily="18" charset="0"/>
                <a:cs typeface="Times New Roman" pitchFamily="18" charset="0"/>
              </a:rPr>
              <a:t>“Importantly, Canada has adopted CTC in the manner that is intended to be most favorable to EETC holders in a potential default with all the key declarations including:  </a:t>
            </a:r>
            <a:r>
              <a:rPr lang="en-US" sz="1400">
                <a:latin typeface="Times New Roman" pitchFamily="18" charset="0"/>
                <a:cs typeface="Times New Roman" pitchFamily="18" charset="0"/>
              </a:rPr>
              <a:t>(i) </a:t>
            </a:r>
            <a:r>
              <a:rPr lang="en-US" sz="1400" u="sng">
                <a:latin typeface="Times New Roman" pitchFamily="18" charset="0"/>
                <a:cs typeface="Times New Roman" pitchFamily="18" charset="0"/>
              </a:rPr>
              <a:t>Alternative A</a:t>
            </a:r>
            <a:r>
              <a:rPr lang="en-US" sz="1400">
                <a:latin typeface="Times New Roman" pitchFamily="18" charset="0"/>
                <a:cs typeface="Times New Roman" pitchFamily="18" charset="0"/>
              </a:rPr>
              <a:t>, which essentially ‘exports Section 1110’ into foreign jurisdictions with the same 60-day stay period following an insolvency event (ii) </a:t>
            </a:r>
            <a:r>
              <a:rPr lang="en-US" sz="1400" u="sng">
                <a:latin typeface="Times New Roman" pitchFamily="18" charset="0"/>
                <a:cs typeface="Times New Roman" pitchFamily="18" charset="0"/>
              </a:rPr>
              <a:t>self-help</a:t>
            </a:r>
            <a:r>
              <a:rPr lang="en-US" sz="1400">
                <a:latin typeface="Times New Roman" pitchFamily="18" charset="0"/>
                <a:cs typeface="Times New Roman" pitchFamily="18" charset="0"/>
              </a:rPr>
              <a:t> remedies, (iii) an Irrevocable De-Registration and Export Request Authorization </a:t>
            </a:r>
            <a:r>
              <a:rPr lang="en-US" sz="1400" u="sng">
                <a:latin typeface="Times New Roman" pitchFamily="18" charset="0"/>
                <a:cs typeface="Times New Roman" pitchFamily="18" charset="0"/>
              </a:rPr>
              <a:t>(IDERA) registration</a:t>
            </a:r>
            <a:r>
              <a:rPr lang="en-US" sz="1400">
                <a:latin typeface="Times New Roman" pitchFamily="18" charset="0"/>
                <a:cs typeface="Times New Roman" pitchFamily="18" charset="0"/>
              </a:rPr>
              <a:t>, which obligates AC and the Canadian government to assist creditors in the deregistration and export of the aircraft, and (iv) choice of law.  </a:t>
            </a:r>
            <a:r>
              <a:rPr lang="en-US" sz="1400" u="sng">
                <a:latin typeface="Times New Roman" pitchFamily="18" charset="0"/>
                <a:cs typeface="Times New Roman" pitchFamily="18" charset="0"/>
              </a:rPr>
              <a:t>CTC Alternative A also requires AC to maintain and preserve the aircraft and its value in accordance with the financing agreement during the 60-day stay period, which is an additional enhancement over Section 1110</a:t>
            </a:r>
            <a:r>
              <a:rPr lang="en-US" sz="1400">
                <a:latin typeface="Times New Roman" pitchFamily="18" charset="0"/>
                <a:cs typeface="Times New Roman" pitchFamily="18" charset="0"/>
              </a:rPr>
              <a:t> …</a:t>
            </a:r>
          </a:p>
          <a:p>
            <a:pPr marL="347663" indent="0" algn="just" eaLnBrk="1" hangingPunct="1">
              <a:lnSpc>
                <a:spcPct val="80000"/>
              </a:lnSpc>
              <a:buFontTx/>
              <a:buNone/>
              <a:defRPr/>
            </a:pPr>
            <a:endParaRPr lang="en-US" sz="1400">
              <a:latin typeface="Times New Roman" pitchFamily="18" charset="0"/>
              <a:cs typeface="Times New Roman" pitchFamily="18" charset="0"/>
            </a:endParaRPr>
          </a:p>
          <a:p>
            <a:pPr marL="347663" indent="0" algn="just" eaLnBrk="1" hangingPunct="1">
              <a:lnSpc>
                <a:spcPct val="80000"/>
              </a:lnSpc>
              <a:buFontTx/>
              <a:buNone/>
              <a:defRPr/>
            </a:pPr>
            <a:r>
              <a:rPr lang="en-US" sz="1400" u="sng">
                <a:latin typeface="Times New Roman" pitchFamily="18" charset="0"/>
                <a:cs typeface="Times New Roman" pitchFamily="18" charset="0"/>
              </a:rPr>
              <a:t>Fitch views the creditor protection provided by CTC Alternative A in Canada to be the same as the legal protection provided by Section 1110 in the U.S.</a:t>
            </a:r>
            <a:r>
              <a:rPr lang="en-US" sz="1400">
                <a:latin typeface="Times New Roman" pitchFamily="18" charset="0"/>
                <a:cs typeface="Times New Roman" pitchFamily="18" charset="0"/>
              </a:rPr>
              <a:t>  </a:t>
            </a:r>
            <a:r>
              <a:rPr lang="en-US" sz="1400" u="sng">
                <a:latin typeface="Times New Roman" pitchFamily="18" charset="0"/>
                <a:cs typeface="Times New Roman" pitchFamily="18" charset="0"/>
              </a:rPr>
              <a:t>The CTC has yet to be tested in Canadian courts, which adds some uncertainty, but Fitch does not view this as a significant concern in Canada given the reliability of its legal system.</a:t>
            </a:r>
            <a:r>
              <a:rPr lang="en-US" sz="1400">
                <a:latin typeface="Times New Roman" pitchFamily="18" charset="0"/>
                <a:cs typeface="Times New Roman" pitchFamily="18" charset="0"/>
              </a:rPr>
              <a:t>  However, it could be an issue in other CTC jurisdictions along with the political risk inherent in some countries.  </a:t>
            </a:r>
            <a:r>
              <a:rPr lang="en-US" sz="1400" u="sng">
                <a:latin typeface="Times New Roman" pitchFamily="18" charset="0"/>
                <a:cs typeface="Times New Roman" pitchFamily="18" charset="0"/>
              </a:rPr>
              <a:t>The general insolvency regime in Canada is strong, with case law precedent from AC’s 2003 CCAA filing in favor of the aircraft lessor.”</a:t>
            </a:r>
            <a:r>
              <a:rPr lang="en-US" sz="1400" baseline="30000">
                <a:latin typeface="Times New Roman" pitchFamily="18" charset="0"/>
                <a:cs typeface="Times New Roman" pitchFamily="18" charset="0"/>
              </a:rPr>
              <a:t>1</a:t>
            </a:r>
          </a:p>
          <a:p>
            <a:pPr marL="347663" indent="0" algn="just" eaLnBrk="1" hangingPunct="1">
              <a:lnSpc>
                <a:spcPct val="80000"/>
              </a:lnSpc>
              <a:buFontTx/>
              <a:buNone/>
              <a:defRPr/>
            </a:pPr>
            <a:endParaRPr lang="en-US" sz="1400">
              <a:latin typeface="Times New Roman" pitchFamily="18" charset="0"/>
              <a:cs typeface="Times New Roman" pitchFamily="18" charset="0"/>
            </a:endParaRPr>
          </a:p>
          <a:p>
            <a:pPr marL="347663" indent="0" algn="just" eaLnBrk="1" hangingPunct="1">
              <a:lnSpc>
                <a:spcPct val="80000"/>
              </a:lnSpc>
              <a:buFontTx/>
              <a:buNone/>
              <a:defRPr/>
            </a:pPr>
            <a:r>
              <a:rPr lang="en-US" sz="1400">
                <a:latin typeface="Times New Roman" pitchFamily="18" charset="0"/>
                <a:cs typeface="Times New Roman" pitchFamily="18" charset="0"/>
              </a:rPr>
              <a:t>_______________</a:t>
            </a:r>
          </a:p>
          <a:p>
            <a:pPr marL="347663" indent="0" algn="just" eaLnBrk="1" hangingPunct="1">
              <a:lnSpc>
                <a:spcPct val="80000"/>
              </a:lnSpc>
              <a:buFontTx/>
              <a:buNone/>
              <a:defRPr/>
            </a:pPr>
            <a:r>
              <a:rPr lang="en-US" sz="1200" baseline="30000"/>
              <a:t>1.</a:t>
            </a:r>
            <a:r>
              <a:rPr lang="en-US" sz="1200"/>
              <a:t>  Press Release, 24 April 2013 (Emphasis added)</a:t>
            </a:r>
          </a:p>
        </p:txBody>
      </p:sp>
      <p:sp>
        <p:nvSpPr>
          <p:cNvPr id="34820" name="Slide Number Placeholder 1"/>
          <p:cNvSpPr>
            <a:spLocks noGrp="1"/>
          </p:cNvSpPr>
          <p:nvPr>
            <p:ph type="sldNum" sz="quarter" idx="12"/>
            <p:custDataLst>
              <p:tags r:id="rId3"/>
            </p:custDataLst>
          </p:nvPr>
        </p:nvSpPr>
        <p:spPr>
          <a:noFill/>
        </p:spPr>
        <p:txBody>
          <a:bodyPr/>
          <a:lstStyle>
            <a:lvl1pPr algn="l" eaLnBrk="0" hangingPunct="0">
              <a:spcBef>
                <a:spcPct val="20000"/>
              </a:spcBef>
              <a:buClr>
                <a:schemeClr val="tx1"/>
              </a:buClr>
              <a:buChar char="•"/>
              <a:defRPr sz="3200">
                <a:solidFill>
                  <a:schemeClr val="tx1"/>
                </a:solidFill>
                <a:latin typeface="Arial" pitchFamily="34" charset="0"/>
              </a:defRPr>
            </a:lvl1pPr>
            <a:lvl2pPr marL="742950" indent="-285750" algn="l" eaLnBrk="0" hangingPunct="0">
              <a:spcBef>
                <a:spcPct val="20000"/>
              </a:spcBef>
              <a:buClr>
                <a:schemeClr val="tx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tx1"/>
              </a:buClr>
              <a:buChar char="•"/>
              <a:defRPr sz="2400">
                <a:solidFill>
                  <a:schemeClr val="tx1"/>
                </a:solidFill>
                <a:latin typeface="Arial" pitchFamily="34" charset="0"/>
              </a:defRPr>
            </a:lvl3pPr>
            <a:lvl4pPr marL="1600200" indent="-228600" algn="l" eaLnBrk="0" hangingPunct="0">
              <a:spcBef>
                <a:spcPct val="20000"/>
              </a:spcBef>
              <a:buClr>
                <a:schemeClr val="tx1"/>
              </a:buClr>
              <a:buChar char="–"/>
              <a:defRPr sz="2000">
                <a:solidFill>
                  <a:schemeClr val="tx1"/>
                </a:solidFill>
                <a:latin typeface="Arial" pitchFamily="34" charset="0"/>
              </a:defRPr>
            </a:lvl4pPr>
            <a:lvl5pPr marL="2057400" indent="-228600" algn="l" eaLnBrk="0" hangingPunct="0">
              <a:spcBef>
                <a:spcPct val="20000"/>
              </a:spcBef>
              <a:buClr>
                <a:schemeClr val="tx1"/>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itchFamily="34" charset="0"/>
              </a:defRPr>
            </a:lvl9pPr>
          </a:lstStyle>
          <a:p>
            <a:pPr eaLnBrk="1" hangingPunct="1">
              <a:spcBef>
                <a:spcPct val="0"/>
              </a:spcBef>
              <a:buClrTx/>
              <a:buFontTx/>
              <a:buNone/>
            </a:pPr>
            <a:fld id="{4E281E72-60A9-4D37-BA39-CB8A4FA8C0CC}" type="slidenum">
              <a:rPr lang="en-CA" altLang="en-US" sz="800" smtClean="0">
                <a:cs typeface="Arial" pitchFamily="34" charset="0"/>
              </a:rPr>
              <a:pPr eaLnBrk="1" hangingPunct="1">
                <a:spcBef>
                  <a:spcPct val="0"/>
                </a:spcBef>
                <a:buClrTx/>
                <a:buFontTx/>
                <a:buNone/>
              </a:pPr>
              <a:t>37</a:t>
            </a:fld>
            <a:endParaRPr lang="en-CA" altLang="en-US" sz="800">
              <a:cs typeface="Arial" pitchFamily="34" charset="0"/>
            </a:endParaRPr>
          </a:p>
        </p:txBody>
      </p:sp>
      <p:sp>
        <p:nvSpPr>
          <p:cNvPr id="5" name="Rectangle 2"/>
          <p:cNvSpPr txBox="1">
            <a:spLocks noChangeArrowheads="1"/>
          </p:cNvSpPr>
          <p:nvPr>
            <p:custDataLst>
              <p:tags r:id="rId4"/>
            </p:custDataLst>
          </p:nvPr>
        </p:nvSpPr>
        <p:spPr bwMode="auto">
          <a:xfrm>
            <a:off x="304800" y="209550"/>
            <a:ext cx="56261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noAutofit/>
          </a:bodyPr>
          <a:lstStyle>
            <a:lvl1pPr algn="l"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166" algn="ctr" rtl="0" fontAlgn="base">
              <a:spcBef>
                <a:spcPct val="0"/>
              </a:spcBef>
              <a:spcAft>
                <a:spcPct val="0"/>
              </a:spcAft>
              <a:defRPr sz="4400">
                <a:solidFill>
                  <a:schemeClr val="tx1"/>
                </a:solidFill>
                <a:latin typeface="Arial" pitchFamily="34" charset="0"/>
              </a:defRPr>
            </a:lvl6pPr>
            <a:lvl7pPr marL="914333" algn="ctr" rtl="0" fontAlgn="base">
              <a:spcBef>
                <a:spcPct val="0"/>
              </a:spcBef>
              <a:spcAft>
                <a:spcPct val="0"/>
              </a:spcAft>
              <a:defRPr sz="4400">
                <a:solidFill>
                  <a:schemeClr val="tx1"/>
                </a:solidFill>
                <a:latin typeface="Arial" pitchFamily="34" charset="0"/>
              </a:defRPr>
            </a:lvl7pPr>
            <a:lvl8pPr marL="1371498" algn="ctr" rtl="0" fontAlgn="base">
              <a:spcBef>
                <a:spcPct val="0"/>
              </a:spcBef>
              <a:spcAft>
                <a:spcPct val="0"/>
              </a:spcAft>
              <a:defRPr sz="4400">
                <a:solidFill>
                  <a:schemeClr val="tx1"/>
                </a:solidFill>
                <a:latin typeface="Arial" pitchFamily="34" charset="0"/>
              </a:defRPr>
            </a:lvl8pPr>
            <a:lvl9pPr marL="1828664" algn="ctr" rtl="0" fontAlgn="base">
              <a:spcBef>
                <a:spcPct val="0"/>
              </a:spcBef>
              <a:spcAft>
                <a:spcPct val="0"/>
              </a:spcAft>
              <a:defRPr sz="4400">
                <a:solidFill>
                  <a:schemeClr val="tx1"/>
                </a:solidFill>
                <a:latin typeface="Arial" pitchFamily="34" charset="0"/>
              </a:defRPr>
            </a:lvl9pPr>
          </a:lstStyle>
          <a:p>
            <a:pPr marL="854075" indent="-854075" eaLnBrk="1" hangingPunct="1">
              <a:defRPr/>
            </a:pPr>
            <a:br>
              <a:rPr lang="en-US" sz="2400" cap="all"/>
            </a:br>
            <a:r>
              <a:rPr lang="en-US" sz="2400" cap="all"/>
              <a:t>(AIR CANADA EETC 2013-1)</a:t>
            </a:r>
            <a:br>
              <a:rPr lang="en-US" sz="2400" cap="all"/>
            </a:br>
            <a:r>
              <a:rPr lang="en-US" sz="2400" cap="all"/>
              <a:t>(</a:t>
            </a:r>
            <a:r>
              <a:rPr lang="en-US" sz="2400"/>
              <a:t>a</a:t>
            </a:r>
            <a:r>
              <a:rPr lang="en-US" sz="2400" cap="all"/>
              <a:t>)	Fitch ratings </a:t>
            </a:r>
            <a:endParaRPr lang="en-US" sz="2400"/>
          </a:p>
        </p:txBody>
      </p:sp>
      <p:sp>
        <p:nvSpPr>
          <p:cNvPr id="6" name="Slide Number Placeholder 2"/>
          <p:cNvSpPr txBox="1"/>
          <p:nvPr>
            <p:custDataLst>
              <p:tags r:id="rId5"/>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37</a:t>
            </a:fld>
            <a:endParaRPr lang="en-US" sz="1200">
              <a:solidFill>
                <a:schemeClr val="tx1"/>
              </a:solidFill>
            </a:endParaRPr>
          </a:p>
        </p:txBody>
      </p:sp>
    </p:spTree>
    <p:extLst>
      <p:ext uri="{BB962C8B-B14F-4D97-AF65-F5344CB8AC3E}">
        <p14:creationId xmlns:p14="http://schemas.microsoft.com/office/powerpoint/2010/main" val="28583047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custDataLst>
              <p:tags r:id="rId1"/>
            </p:custDataLst>
          </p:nvPr>
        </p:nvSpPr>
        <p:spPr>
          <a:xfrm>
            <a:off x="457200" y="285750"/>
            <a:ext cx="8991600" cy="628650"/>
          </a:xfrm>
        </p:spPr>
        <p:txBody>
          <a:bodyPr/>
          <a:lstStyle/>
          <a:p>
            <a:pPr marL="914400" indent="-914400" algn="l" eaLnBrk="1" hangingPunct="1">
              <a:defRPr/>
            </a:pPr>
            <a:r>
              <a:rPr lang="en-US" sz="2800" b="1"/>
              <a:t>(b)	</a:t>
            </a:r>
            <a:r>
              <a:rPr lang="en-US" sz="2800" b="1" cap="all" err="1"/>
              <a:t>moody’s investors service</a:t>
            </a:r>
            <a:endParaRPr lang="en-US" sz="2800" b="1"/>
          </a:p>
        </p:txBody>
      </p:sp>
      <p:sp>
        <p:nvSpPr>
          <p:cNvPr id="35843" name="Rectangle 2"/>
          <p:cNvSpPr>
            <a:spLocks noGrp="1" noChangeArrowheads="1"/>
          </p:cNvSpPr>
          <p:nvPr>
            <p:ph idx="1"/>
            <p:custDataLst>
              <p:tags r:id="rId2"/>
            </p:custDataLst>
          </p:nvPr>
        </p:nvSpPr>
        <p:spPr>
          <a:xfrm>
            <a:off x="457200" y="742950"/>
            <a:ext cx="8229600" cy="3823097"/>
          </a:xfrm>
        </p:spPr>
        <p:txBody>
          <a:bodyPr/>
          <a:lstStyle/>
          <a:p>
            <a:pPr marL="347663" indent="0" algn="just" eaLnBrk="1" hangingPunct="1">
              <a:lnSpc>
                <a:spcPct val="80000"/>
              </a:lnSpc>
              <a:buFontTx/>
              <a:buNone/>
            </a:pPr>
            <a:endParaRPr lang="en-US" altLang="en-US" sz="1100" b="1"/>
          </a:p>
          <a:p>
            <a:pPr marL="347663" indent="0" algn="just" eaLnBrk="1" hangingPunct="1">
              <a:lnSpc>
                <a:spcPct val="80000"/>
              </a:lnSpc>
              <a:buFontTx/>
              <a:buNone/>
            </a:pPr>
            <a:r>
              <a:rPr lang="en-US" altLang="en-US" sz="1800">
                <a:latin typeface="Times New Roman" pitchFamily="18" charset="0"/>
                <a:cs typeface="Times New Roman" pitchFamily="18" charset="0"/>
              </a:rPr>
              <a:t>“These EETCs differ from traditional EETCs in that 1) the security interest is subject to the Cape Town Treaty that became part of Canadian law on 1 April 2013, rather than Section1110 of the US Bankruptcy Code …</a:t>
            </a:r>
          </a:p>
          <a:p>
            <a:pPr marL="347663" indent="0" algn="just" eaLnBrk="1" hangingPunct="1">
              <a:lnSpc>
                <a:spcPct val="80000"/>
              </a:lnSpc>
              <a:buFontTx/>
              <a:buNone/>
            </a:pPr>
            <a:endParaRPr lang="en-US" altLang="en-US" sz="1800">
              <a:latin typeface="Times New Roman" pitchFamily="18" charset="0"/>
              <a:cs typeface="Times New Roman" pitchFamily="18" charset="0"/>
            </a:endParaRPr>
          </a:p>
          <a:p>
            <a:pPr marL="347663" indent="0" algn="just" eaLnBrk="1" hangingPunct="1">
              <a:lnSpc>
                <a:spcPct val="80000"/>
              </a:lnSpc>
              <a:buFontTx/>
              <a:buNone/>
            </a:pPr>
            <a:r>
              <a:rPr lang="en-US" altLang="en-US" sz="1800" u="sng">
                <a:latin typeface="Times New Roman" pitchFamily="18" charset="0"/>
                <a:cs typeface="Times New Roman" pitchFamily="18" charset="0"/>
              </a:rPr>
              <a:t>We believe Canada’s adoption of the Cape Town Convention provides a comparable level of protection to that found in transactions governed by Section 1110 given the form of Canada’s adoption (Alternative A) and the country’s historical record of complying with its federal and provincial laws and obligations under international treaties</a:t>
            </a:r>
            <a:r>
              <a:rPr lang="en-US" altLang="en-US" sz="1800">
                <a:latin typeface="Times New Roman" pitchFamily="18" charset="0"/>
                <a:cs typeface="Times New Roman" pitchFamily="18" charset="0"/>
              </a:rPr>
              <a:t> … Our approach to Cape Town in this transaction should not be construed as a precedent for other transactions issued in other jurisdictions; the specifics of the adoption of Cape Town can differ by jurisdiction and are an important consideration in our ratings assessment …</a:t>
            </a:r>
            <a:endParaRPr lang="en-US" altLang="en-US" sz="1800" baseline="30000">
              <a:latin typeface="Times New Roman" pitchFamily="18" charset="0"/>
              <a:cs typeface="Times New Roman" pitchFamily="18" charset="0"/>
            </a:endParaRP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38</a:t>
            </a:fld>
            <a:endParaRPr lang="en-US" sz="1200">
              <a:solidFill>
                <a:schemeClr val="tx1"/>
              </a:solidFill>
            </a:endParaRPr>
          </a:p>
        </p:txBody>
      </p:sp>
    </p:spTree>
    <p:extLst>
      <p:ext uri="{BB962C8B-B14F-4D97-AF65-F5344CB8AC3E}">
        <p14:creationId xmlns:p14="http://schemas.microsoft.com/office/powerpoint/2010/main" val="28403268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974" y="2114557"/>
            <a:ext cx="8839200" cy="1102519"/>
          </a:xfrm>
        </p:spPr>
        <p:txBody>
          <a:bodyPr/>
          <a:lstStyle/>
          <a:p>
            <a:pPr marL="742895" indent="-742895" algn="l">
              <a:buFont typeface="+mj-lt"/>
              <a:buAutoNum type="alphaUcPeriod"/>
            </a:pPr>
            <a:r>
              <a:rPr lang="en-US"/>
              <a:t>Boeing Current Aircraft Finance Market Outlook 2018</a:t>
            </a:r>
            <a:br>
              <a:rPr lang="en-US"/>
            </a:br>
            <a:endParaRPr lang="en-US"/>
          </a:p>
        </p:txBody>
      </p:sp>
      <p:sp>
        <p:nvSpPr>
          <p:cNvPr id="4" name="Slide Number Placeholder 2"/>
          <p:cNvSpPr>
            <a:spLocks noGrp="1"/>
          </p:cNvSpPr>
          <p:nvPr>
            <p:ph type="sldNum" sz="quarter" idx="12"/>
          </p:nvPr>
        </p:nvSpPr>
        <p:spPr>
          <a:xfrm>
            <a:off x="81337" y="4626712"/>
            <a:ext cx="457200" cy="357188"/>
          </a:xfrm>
        </p:spPr>
        <p:txBody>
          <a:bodyPr/>
          <a:lstStyle/>
          <a:p>
            <a:pPr>
              <a:defRPr/>
            </a:pPr>
            <a:fld id="{57747FC7-6325-4BAF-8AEF-8E205C83E9C4}" type="slidenum">
              <a:rPr lang="en-US" smtClean="0"/>
              <a:pPr>
                <a:defRPr/>
              </a:pPr>
              <a:t>3</a:t>
            </a:fld>
            <a:endParaRPr lang="en-US"/>
          </a:p>
        </p:txBody>
      </p:sp>
    </p:spTree>
    <p:extLst>
      <p:ext uri="{BB962C8B-B14F-4D97-AF65-F5344CB8AC3E}">
        <p14:creationId xmlns:p14="http://schemas.microsoft.com/office/powerpoint/2010/main" val="30962176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custDataLst>
              <p:tags r:id="rId1"/>
            </p:custDataLst>
          </p:nvPr>
        </p:nvSpPr>
        <p:spPr>
          <a:xfrm>
            <a:off x="457200" y="285750"/>
            <a:ext cx="8991600" cy="628650"/>
          </a:xfrm>
        </p:spPr>
        <p:txBody>
          <a:bodyPr/>
          <a:lstStyle/>
          <a:p>
            <a:pPr marL="914400" indent="-914400" algn="l" eaLnBrk="1" hangingPunct="1">
              <a:defRPr/>
            </a:pPr>
            <a:r>
              <a:rPr lang="en-US" sz="2800" b="1"/>
              <a:t>(b)</a:t>
            </a:r>
            <a:r>
              <a:rPr lang="en-US" sz="2800" b="1" cap="all"/>
              <a:t>	moody’s investors service </a:t>
            </a:r>
            <a:r>
              <a:rPr lang="en-US" sz="2800" b="1"/>
              <a:t>(cont’d)</a:t>
            </a:r>
          </a:p>
        </p:txBody>
      </p:sp>
      <p:sp>
        <p:nvSpPr>
          <p:cNvPr id="5124" name="Rectangle 2"/>
          <p:cNvSpPr>
            <a:spLocks noGrp="1" noChangeArrowheads="1"/>
          </p:cNvSpPr>
          <p:nvPr>
            <p:ph idx="1"/>
            <p:custDataLst>
              <p:tags r:id="rId2"/>
            </p:custDataLst>
          </p:nvPr>
        </p:nvSpPr>
        <p:spPr>
          <a:xfrm>
            <a:off x="457200" y="1085850"/>
            <a:ext cx="8229600" cy="3543300"/>
          </a:xfrm>
        </p:spPr>
        <p:txBody>
          <a:bodyPr/>
          <a:lstStyle/>
          <a:p>
            <a:pPr algn="ctr" eaLnBrk="1" hangingPunct="1">
              <a:lnSpc>
                <a:spcPct val="80000"/>
              </a:lnSpc>
              <a:buFontTx/>
              <a:buNone/>
              <a:defRPr/>
            </a:pPr>
            <a:endParaRPr lang="en-US" sz="500">
              <a:latin typeface="Arial Black" panose="020B0A04020102020204" pitchFamily="34" charset="0"/>
            </a:endParaRPr>
          </a:p>
          <a:p>
            <a:pPr marL="347663" indent="0" algn="just" eaLnBrk="1" hangingPunct="1">
              <a:lnSpc>
                <a:spcPct val="80000"/>
              </a:lnSpc>
              <a:buFontTx/>
              <a:buNone/>
              <a:defRPr/>
            </a:pPr>
            <a:r>
              <a:rPr lang="en-US" sz="1200" u="sng">
                <a:latin typeface="Times New Roman" pitchFamily="18" charset="0"/>
                <a:cs typeface="Times New Roman" pitchFamily="18" charset="0"/>
              </a:rPr>
              <a:t>The ratings assignment reflects our belief that the Government of Canada and the 10 of its 13 provinces and territories that have adopted Cape Town will honor the parameters of Cape Town that became part of Canadian and provincial and territorial law</a:t>
            </a:r>
            <a:r>
              <a:rPr lang="en-US" sz="1200" u="sng" baseline="30000">
                <a:latin typeface="Times New Roman" pitchFamily="18" charset="0"/>
                <a:cs typeface="Times New Roman" pitchFamily="18" charset="0"/>
              </a:rPr>
              <a:t> </a:t>
            </a:r>
            <a:r>
              <a:rPr lang="en-US" sz="1200" u="sng">
                <a:latin typeface="Times New Roman" pitchFamily="18" charset="0"/>
                <a:cs typeface="Times New Roman" pitchFamily="18" charset="0"/>
              </a:rPr>
              <a:t>on 1 April 2013.  Canada has now adopted the most creditor friendly elements of Cape Town, including Article VIII of the protocol (choice of law), Article XI (Alternative A) and Article XIII (de-registration and export request or IDERA).</a:t>
            </a:r>
            <a:r>
              <a:rPr lang="en-US" sz="1200">
                <a:latin typeface="Times New Roman" pitchFamily="18" charset="0"/>
                <a:cs typeface="Times New Roman" pitchFamily="18" charset="0"/>
              </a:rPr>
              <a:t>  Cape Town’s Alternative A mirrors the terms of Section 1110 of the US Bankruptcy Code.  Canada’s adoption provides for a 60 calendar day period for the mortgagee, lessee or conditional buyer of an aircraft or aircraft engine to affirm its obligations under an aircraft or engine financing, lease or CSA under a default scenario for such mortgagee, lessee or conditional buyer.  </a:t>
            </a:r>
            <a:r>
              <a:rPr lang="en-US" sz="1200" u="sng">
                <a:latin typeface="Times New Roman" pitchFamily="18" charset="0"/>
                <a:cs typeface="Times New Roman" pitchFamily="18" charset="0"/>
              </a:rPr>
              <a:t>Additionally, the operator is required to preserve the condition of the aircraft or engine pursuant to the terms of the underlying agreements during the 60 day period.  This is  an enhancement not found in Section 1110.</a:t>
            </a:r>
            <a:r>
              <a:rPr lang="en-US" sz="1200">
                <a:latin typeface="Times New Roman" pitchFamily="18" charset="0"/>
                <a:cs typeface="Times New Roman" pitchFamily="18" charset="0"/>
              </a:rPr>
              <a:t>  If the airline affirms its obligations, delinquent installments, if any, under each financing plus accrued interest must be paid and the company would need to remain current on all future payments due pursuant to the CSAs.  </a:t>
            </a:r>
            <a:r>
              <a:rPr lang="en-US" sz="1200" u="sng">
                <a:latin typeface="Times New Roman" pitchFamily="18" charset="0"/>
                <a:cs typeface="Times New Roman" pitchFamily="18" charset="0"/>
              </a:rPr>
              <a:t>We believe that the provisions of Cape Town that are now part of Canadian, and applicable, provincial and territorial law will function as planned, </a:t>
            </a:r>
            <a:r>
              <a:rPr lang="en-US" sz="1200">
                <a:latin typeface="Times New Roman" pitchFamily="18" charset="0"/>
                <a:cs typeface="Times New Roman" pitchFamily="18" charset="0"/>
              </a:rPr>
              <a:t>such that secured parties with international interests so registered in the Cape Town registry (The International Registry) can expect to recover their aircraft and or engine assets under a default scenario where the operator no longer would like to use the aircraft or engine assets or attempts to maintain use without making contractual payments.”</a:t>
            </a:r>
            <a:r>
              <a:rPr lang="en-US" sz="1200" baseline="30000">
                <a:latin typeface="Times New Roman" pitchFamily="18" charset="0"/>
                <a:cs typeface="Times New Roman" pitchFamily="18" charset="0"/>
              </a:rPr>
              <a:t>2</a:t>
            </a:r>
          </a:p>
          <a:p>
            <a:pPr marL="347663" indent="0" algn="just" eaLnBrk="1" hangingPunct="1">
              <a:lnSpc>
                <a:spcPct val="80000"/>
              </a:lnSpc>
              <a:buFontTx/>
              <a:buNone/>
              <a:defRPr/>
            </a:pPr>
            <a:endParaRPr lang="en-US" sz="1100">
              <a:latin typeface="Times New Roman" pitchFamily="18" charset="0"/>
              <a:cs typeface="Times New Roman" pitchFamily="18" charset="0"/>
            </a:endParaRPr>
          </a:p>
          <a:p>
            <a:pPr marL="347663" indent="0" algn="just" eaLnBrk="1" hangingPunct="1">
              <a:lnSpc>
                <a:spcPct val="80000"/>
              </a:lnSpc>
              <a:buFontTx/>
              <a:buNone/>
              <a:defRPr/>
            </a:pPr>
            <a:r>
              <a:rPr lang="en-US" sz="1200">
                <a:latin typeface="Times New Roman" pitchFamily="18" charset="0"/>
                <a:cs typeface="Times New Roman" pitchFamily="18" charset="0"/>
              </a:rPr>
              <a:t>_______________</a:t>
            </a:r>
          </a:p>
          <a:p>
            <a:pPr marL="347663" indent="0" algn="just" eaLnBrk="1" hangingPunct="1">
              <a:lnSpc>
                <a:spcPct val="80000"/>
              </a:lnSpc>
              <a:buFontTx/>
              <a:buNone/>
              <a:defRPr/>
            </a:pPr>
            <a:r>
              <a:rPr lang="en-US" sz="1200" baseline="30000"/>
              <a:t>2.</a:t>
            </a:r>
            <a:r>
              <a:rPr lang="en-US" sz="1200"/>
              <a:t>  Pre-Sale Report, April 24, 2013 (Emphasis added)</a:t>
            </a:r>
            <a:endParaRPr lang="en-US" sz="1200">
              <a:latin typeface="Times New Roman" pitchFamily="18" charset="0"/>
              <a:cs typeface="Times New Roman" pitchFamily="18" charset="0"/>
            </a:endParaRP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39</a:t>
            </a:fld>
            <a:endParaRPr lang="en-US" sz="1200">
              <a:solidFill>
                <a:schemeClr val="tx1"/>
              </a:solidFill>
            </a:endParaRPr>
          </a:p>
        </p:txBody>
      </p:sp>
    </p:spTree>
    <p:extLst>
      <p:ext uri="{BB962C8B-B14F-4D97-AF65-F5344CB8AC3E}">
        <p14:creationId xmlns:p14="http://schemas.microsoft.com/office/powerpoint/2010/main" val="42764041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custDataLst>
              <p:tags r:id="rId1"/>
            </p:custDataLst>
          </p:nvPr>
        </p:nvSpPr>
        <p:spPr>
          <a:xfrm>
            <a:off x="457200" y="285750"/>
            <a:ext cx="8991600" cy="628650"/>
          </a:xfrm>
        </p:spPr>
        <p:txBody>
          <a:bodyPr/>
          <a:lstStyle/>
          <a:p>
            <a:pPr marL="914400" indent="-914400" algn="l" eaLnBrk="1" hangingPunct="1">
              <a:defRPr/>
            </a:pPr>
            <a:r>
              <a:rPr lang="en-US" sz="2800" b="1"/>
              <a:t>(b)</a:t>
            </a:r>
            <a:r>
              <a:rPr lang="en-US" sz="2800" b="1" cap="all"/>
              <a:t>	moody’s investors service </a:t>
            </a:r>
            <a:r>
              <a:rPr lang="en-US" sz="2800" b="1"/>
              <a:t>(cont’d)</a:t>
            </a:r>
          </a:p>
        </p:txBody>
      </p:sp>
      <p:sp>
        <p:nvSpPr>
          <p:cNvPr id="5124" name="Rectangle 2"/>
          <p:cNvSpPr>
            <a:spLocks noGrp="1" noChangeArrowheads="1"/>
          </p:cNvSpPr>
          <p:nvPr>
            <p:ph idx="1"/>
            <p:custDataLst>
              <p:tags r:id="rId2"/>
            </p:custDataLst>
          </p:nvPr>
        </p:nvSpPr>
        <p:spPr>
          <a:xfrm>
            <a:off x="457200" y="1091803"/>
            <a:ext cx="8229600" cy="3823097"/>
          </a:xfrm>
        </p:spPr>
        <p:txBody>
          <a:bodyPr/>
          <a:lstStyle/>
          <a:p>
            <a:pPr algn="ctr" eaLnBrk="1" hangingPunct="1">
              <a:lnSpc>
                <a:spcPct val="80000"/>
              </a:lnSpc>
              <a:buFontTx/>
              <a:buNone/>
              <a:defRPr/>
            </a:pPr>
            <a:endParaRPr lang="en-US" sz="300">
              <a:latin typeface="Arial Black" panose="020B0A04020102020204" pitchFamily="34" charset="0"/>
            </a:endParaRPr>
          </a:p>
          <a:p>
            <a:pPr marL="347663" indent="0" algn="just" eaLnBrk="1" hangingPunct="1">
              <a:lnSpc>
                <a:spcPct val="80000"/>
              </a:lnSpc>
              <a:buFontTx/>
              <a:buNone/>
              <a:defRPr/>
            </a:pPr>
            <a:r>
              <a:rPr lang="en-US" sz="2000">
                <a:latin typeface="Times New Roman" pitchFamily="18" charset="0"/>
                <a:cs typeface="Times New Roman" pitchFamily="18" charset="0"/>
              </a:rPr>
              <a:t>“The ratings of the Certificates consider the credit quality of Air Canada … The ratings also reflect Moody’s opinion of … the international interests (security interests) recognized by the Cape Town Convention …</a:t>
            </a:r>
          </a:p>
          <a:p>
            <a:pPr marL="347663" indent="0" algn="just" eaLnBrk="1" hangingPunct="1">
              <a:lnSpc>
                <a:spcPct val="80000"/>
              </a:lnSpc>
              <a:buFontTx/>
              <a:buNone/>
              <a:defRPr/>
            </a:pPr>
            <a:endParaRPr lang="en-US" sz="2000">
              <a:latin typeface="Times New Roman" pitchFamily="18" charset="0"/>
              <a:cs typeface="Times New Roman" pitchFamily="18" charset="0"/>
            </a:endParaRPr>
          </a:p>
          <a:p>
            <a:pPr marL="347663" indent="0" algn="just" eaLnBrk="1" hangingPunct="1">
              <a:lnSpc>
                <a:spcPct val="80000"/>
              </a:lnSpc>
              <a:buFontTx/>
              <a:buNone/>
              <a:defRPr/>
            </a:pPr>
            <a:r>
              <a:rPr lang="en-US" sz="2000">
                <a:latin typeface="Times New Roman" pitchFamily="18" charset="0"/>
                <a:cs typeface="Times New Roman" pitchFamily="18" charset="0"/>
              </a:rPr>
              <a:t>Any combination of future changes in the underlying credit quality or ratings of Air Canada … court rulings or changes to Canadian law that weaken or remove Cape Town or Alternative A could cause Moody’s to change its ratings of the Certificates …”</a:t>
            </a:r>
            <a:r>
              <a:rPr lang="en-US" sz="2000" baseline="30000">
                <a:latin typeface="Times New Roman" pitchFamily="18" charset="0"/>
                <a:cs typeface="Times New Roman" pitchFamily="18" charset="0"/>
              </a:rPr>
              <a:t>3</a:t>
            </a:r>
          </a:p>
          <a:p>
            <a:pPr marL="347663" indent="0" algn="just" eaLnBrk="1" hangingPunct="1">
              <a:lnSpc>
                <a:spcPct val="80000"/>
              </a:lnSpc>
              <a:buFontTx/>
              <a:buNone/>
              <a:defRPr/>
            </a:pPr>
            <a:r>
              <a:rPr lang="en-US" sz="1800">
                <a:cs typeface="Arial"/>
              </a:rPr>
              <a:t>_______________</a:t>
            </a:r>
          </a:p>
          <a:p>
            <a:pPr marL="347663" indent="0" algn="just" eaLnBrk="1" hangingPunct="1">
              <a:lnSpc>
                <a:spcPct val="80000"/>
              </a:lnSpc>
              <a:buFontTx/>
              <a:buNone/>
              <a:defRPr/>
            </a:pPr>
            <a:r>
              <a:rPr lang="en-US" sz="1100" baseline="30000">
                <a:cs typeface="Arial"/>
              </a:rPr>
              <a:t>3.</a:t>
            </a:r>
            <a:r>
              <a:rPr lang="en-US" sz="1100">
                <a:cs typeface="Arial"/>
              </a:rPr>
              <a:t>  Press Release, April 24, 2013</a:t>
            </a:r>
            <a:r>
              <a:rPr lang="en-US" sz="1800">
                <a:cs typeface="Arial"/>
              </a:rPr>
              <a:t>	</a:t>
            </a:r>
          </a:p>
          <a:p>
            <a:pPr eaLnBrk="1" hangingPunct="1">
              <a:lnSpc>
                <a:spcPct val="80000"/>
              </a:lnSpc>
              <a:buFontTx/>
              <a:buNone/>
              <a:defRPr/>
            </a:pPr>
            <a:endParaRPr lang="en-US" sz="2000"/>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40</a:t>
            </a:fld>
            <a:endParaRPr lang="en-US" sz="1200">
              <a:solidFill>
                <a:schemeClr val="tx1"/>
              </a:solidFill>
            </a:endParaRPr>
          </a:p>
        </p:txBody>
      </p:sp>
    </p:spTree>
    <p:extLst>
      <p:ext uri="{BB962C8B-B14F-4D97-AF65-F5344CB8AC3E}">
        <p14:creationId xmlns:p14="http://schemas.microsoft.com/office/powerpoint/2010/main" val="248260949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custDataLst>
              <p:tags r:id="rId1"/>
            </p:custDataLst>
          </p:nvPr>
        </p:nvSpPr>
        <p:spPr>
          <a:xfrm>
            <a:off x="457200" y="285750"/>
            <a:ext cx="8991600" cy="628650"/>
          </a:xfrm>
        </p:spPr>
        <p:txBody>
          <a:bodyPr/>
          <a:lstStyle/>
          <a:p>
            <a:pPr marL="914400" indent="-914400" algn="l" eaLnBrk="1" hangingPunct="1">
              <a:defRPr/>
            </a:pPr>
            <a:r>
              <a:rPr lang="en-US" sz="2800" b="1"/>
              <a:t>(c)</a:t>
            </a:r>
            <a:r>
              <a:rPr lang="en-US" sz="2800" b="1" cap="all"/>
              <a:t>	STANDARD &amp; POOR’S</a:t>
            </a:r>
            <a:endParaRPr lang="en-US" sz="2800" b="1"/>
          </a:p>
        </p:txBody>
      </p:sp>
      <p:sp>
        <p:nvSpPr>
          <p:cNvPr id="5124" name="Rectangle 2"/>
          <p:cNvSpPr>
            <a:spLocks noGrp="1" noChangeArrowheads="1"/>
          </p:cNvSpPr>
          <p:nvPr>
            <p:ph idx="1"/>
            <p:custDataLst>
              <p:tags r:id="rId2"/>
            </p:custDataLst>
          </p:nvPr>
        </p:nvSpPr>
        <p:spPr>
          <a:xfrm>
            <a:off x="457200" y="1091803"/>
            <a:ext cx="8229600" cy="3823097"/>
          </a:xfrm>
        </p:spPr>
        <p:txBody>
          <a:bodyPr/>
          <a:lstStyle/>
          <a:p>
            <a:pPr algn="ctr" eaLnBrk="1" hangingPunct="1">
              <a:lnSpc>
                <a:spcPct val="80000"/>
              </a:lnSpc>
              <a:buFontTx/>
              <a:buNone/>
              <a:defRPr/>
            </a:pPr>
            <a:endParaRPr lang="en-US" sz="300">
              <a:latin typeface="Arial Black" panose="020B0A04020102020204" pitchFamily="34" charset="0"/>
            </a:endParaRPr>
          </a:p>
          <a:p>
            <a:pPr marL="347663" indent="0" algn="just" eaLnBrk="1" hangingPunct="1">
              <a:lnSpc>
                <a:spcPct val="80000"/>
              </a:lnSpc>
              <a:buFontTx/>
              <a:buNone/>
              <a:defRPr/>
            </a:pPr>
            <a:endParaRPr lang="en-US" sz="1400" b="1"/>
          </a:p>
          <a:p>
            <a:pPr marL="347663" indent="0" algn="just" eaLnBrk="1" hangingPunct="1">
              <a:lnSpc>
                <a:spcPct val="80000"/>
              </a:lnSpc>
              <a:buFontTx/>
              <a:buNone/>
              <a:defRPr/>
            </a:pPr>
            <a:r>
              <a:rPr lang="en-US" sz="1400">
                <a:latin typeface="Times New Roman" pitchFamily="18" charset="0"/>
                <a:cs typeface="Times New Roman" pitchFamily="18" charset="0"/>
              </a:rPr>
              <a:t>“The pass-through certificates benefit from legal protections afforded by Article XI, Alternative A, of the Protocol to the Cape Town Convention on International Interests in Mobile Equipment, as adopted in Canada.  Alternative A is similar to Section 1110 of the U.S. Bankruptcy Code …</a:t>
            </a:r>
          </a:p>
          <a:p>
            <a:pPr marL="347663" indent="0" algn="just" eaLnBrk="1" hangingPunct="1">
              <a:lnSpc>
                <a:spcPct val="80000"/>
              </a:lnSpc>
              <a:buFontTx/>
              <a:buNone/>
              <a:defRPr/>
            </a:pPr>
            <a:endParaRPr lang="en-US" sz="1400">
              <a:latin typeface="Times New Roman" pitchFamily="18" charset="0"/>
              <a:cs typeface="Times New Roman" pitchFamily="18" charset="0"/>
            </a:endParaRPr>
          </a:p>
          <a:p>
            <a:pPr marL="347663" indent="0" algn="just" eaLnBrk="1" hangingPunct="1">
              <a:lnSpc>
                <a:spcPct val="80000"/>
              </a:lnSpc>
              <a:buFontTx/>
              <a:buNone/>
              <a:defRPr/>
            </a:pPr>
            <a:r>
              <a:rPr lang="en-US" sz="1400">
                <a:latin typeface="Times New Roman" pitchFamily="18" charset="0"/>
                <a:cs typeface="Times New Roman" pitchFamily="18" charset="0"/>
              </a:rPr>
              <a:t>The Cape Town Convention went into effect in Canada on April 1, 2013, and has not yet been applied by the Canadian courts.  Accordingly </a:t>
            </a:r>
            <a:r>
              <a:rPr lang="en-US" sz="1400" u="sng">
                <a:latin typeface="Times New Roman" pitchFamily="18" charset="0"/>
                <a:cs typeface="Times New Roman" pitchFamily="18" charset="0"/>
              </a:rPr>
              <a:t>there is not precedent determining how the Cape Town Convention would be enforced by the courts of Canada.  However, consistent with our generally positive view of the Canadian legal system, our analysis assumes that Canadian courts will interpret the statutory provisions that implement the Cape Town Convention in a manner that will give effect to the protections afforded by Cape Town Convention and the related protocol.  Our analysis, therefore, anticipates</a:t>
            </a:r>
            <a:r>
              <a:rPr lang="en-US" sz="1400">
                <a:latin typeface="Times New Roman" pitchFamily="18" charset="0"/>
                <a:cs typeface="Times New Roman" pitchFamily="18" charset="0"/>
              </a:rPr>
              <a:t> that in a scenario where the loan trustee seeks to exercise its remedies under the conditional sale agreements or the equipment notes, as applicable, in the case of an insolvency related event of Air Canada …, that </a:t>
            </a:r>
            <a:r>
              <a:rPr lang="en-US" sz="1400" u="sng">
                <a:latin typeface="Times New Roman" pitchFamily="18" charset="0"/>
                <a:cs typeface="Times New Roman" pitchFamily="18" charset="0"/>
              </a:rPr>
              <a:t>the legal protections afforded by Article XI, Alternative A of the Protocol to the Cape Town Convention will be available.”</a:t>
            </a:r>
            <a:r>
              <a:rPr lang="en-US" sz="1400" baseline="30000">
                <a:latin typeface="Times New Roman" pitchFamily="18" charset="0"/>
                <a:cs typeface="Times New Roman" pitchFamily="18" charset="0"/>
              </a:rPr>
              <a:t>4</a:t>
            </a:r>
          </a:p>
          <a:p>
            <a:pPr marL="347663" indent="0" algn="just" eaLnBrk="1" hangingPunct="1">
              <a:lnSpc>
                <a:spcPct val="80000"/>
              </a:lnSpc>
              <a:buFontTx/>
              <a:buNone/>
              <a:defRPr/>
            </a:pPr>
            <a:r>
              <a:rPr lang="en-US" sz="1400">
                <a:cs typeface="Arial"/>
              </a:rPr>
              <a:t>_______________</a:t>
            </a:r>
          </a:p>
          <a:p>
            <a:pPr marL="347663" indent="0" algn="just" eaLnBrk="1" hangingPunct="1">
              <a:lnSpc>
                <a:spcPct val="80000"/>
              </a:lnSpc>
              <a:buFontTx/>
              <a:buNone/>
              <a:defRPr/>
            </a:pPr>
            <a:r>
              <a:rPr lang="en-US" sz="1100" baseline="30000">
                <a:cs typeface="Arial"/>
              </a:rPr>
              <a:t>4.  </a:t>
            </a:r>
            <a:r>
              <a:rPr lang="en-US" sz="1100">
                <a:cs typeface="Arial"/>
              </a:rPr>
              <a:t>Press Release, April 24, 2013 </a:t>
            </a:r>
            <a:r>
              <a:rPr lang="en-US" sz="1100"/>
              <a:t>(Emphasis added) </a:t>
            </a:r>
            <a:r>
              <a:rPr lang="en-US" sz="1200">
                <a:cs typeface="Arial"/>
              </a:rPr>
              <a:t>	</a:t>
            </a:r>
          </a:p>
          <a:p>
            <a:pPr eaLnBrk="1" hangingPunct="1">
              <a:lnSpc>
                <a:spcPct val="80000"/>
              </a:lnSpc>
              <a:buFontTx/>
              <a:buNone/>
              <a:defRPr/>
            </a:pPr>
            <a:endParaRPr lang="en-US" sz="2000"/>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41</a:t>
            </a:fld>
            <a:endParaRPr lang="en-US" sz="1200">
              <a:solidFill>
                <a:schemeClr val="tx1"/>
              </a:solidFill>
            </a:endParaRPr>
          </a:p>
        </p:txBody>
      </p:sp>
    </p:spTree>
    <p:extLst>
      <p:ext uri="{BB962C8B-B14F-4D97-AF65-F5344CB8AC3E}">
        <p14:creationId xmlns:p14="http://schemas.microsoft.com/office/powerpoint/2010/main" val="177563899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p:txBody>
          <a:bodyPr/>
          <a:lstStyle/>
          <a:p>
            <a:pPr algn="l" eaLnBrk="1" hangingPunct="1"/>
            <a:r>
              <a:rPr lang="en-US" altLang="en-US" sz="2800"/>
              <a:t>8</a:t>
            </a:r>
            <a:r>
              <a:rPr lang="en-US" altLang="en-US" sz="2800" b="1"/>
              <a:t>.	RESULT</a:t>
            </a:r>
            <a:br>
              <a:rPr lang="en-US" altLang="en-US" sz="2800" b="1"/>
            </a:br>
            <a:r>
              <a:rPr lang="en-US" altLang="en-US" sz="2800" b="1"/>
              <a:t>	(AIR CANADA EETC 2013-1)</a:t>
            </a:r>
            <a:endParaRPr lang="en-CA" altLang="en-US" sz="2800" b="1"/>
          </a:p>
        </p:txBody>
      </p:sp>
      <p:sp>
        <p:nvSpPr>
          <p:cNvPr id="39939" name="Rectangle 3"/>
          <p:cNvSpPr>
            <a:spLocks noGrp="1" noChangeArrowheads="1"/>
          </p:cNvSpPr>
          <p:nvPr>
            <p:ph type="body" idx="1"/>
            <p:custDataLst>
              <p:tags r:id="rId2"/>
            </p:custDataLst>
          </p:nvPr>
        </p:nvSpPr>
        <p:spPr>
          <a:xfrm>
            <a:off x="381000" y="895350"/>
            <a:ext cx="8229600" cy="3714750"/>
          </a:xfrm>
        </p:spPr>
        <p:txBody>
          <a:bodyPr/>
          <a:lstStyle/>
          <a:p>
            <a:pPr marL="457200" indent="-457200" algn="just" eaLnBrk="1" hangingPunct="1">
              <a:spcBef>
                <a:spcPts val="2400"/>
              </a:spcBef>
              <a:buClr>
                <a:schemeClr val="accent1"/>
              </a:buClr>
              <a:buFont typeface="Wingdings" panose="05000000000000000000" pitchFamily="2" charset="2"/>
              <a:buChar char="Q"/>
            </a:pPr>
            <a:r>
              <a:rPr lang="en-US" altLang="en-US">
                <a:cs typeface="Arial" pitchFamily="34" charset="0"/>
              </a:rPr>
              <a:t>Canadian CTC adoption given similar (or enhanced) weight and respect to U.S. 1110 protections</a:t>
            </a:r>
          </a:p>
          <a:p>
            <a:pPr marL="457200" indent="-457200" algn="just" eaLnBrk="1" hangingPunct="1">
              <a:spcBef>
                <a:spcPts val="2400"/>
              </a:spcBef>
              <a:buClr>
                <a:schemeClr val="accent1"/>
              </a:buClr>
              <a:buFont typeface="Wingdings" panose="05000000000000000000" pitchFamily="2" charset="2"/>
              <a:buChar char="Q"/>
            </a:pPr>
            <a:r>
              <a:rPr lang="en-US" altLang="en-US">
                <a:cs typeface="Arial" pitchFamily="34" charset="0"/>
              </a:rPr>
              <a:t>Air Canada received U.S. - equivalent pricing</a:t>
            </a:r>
          </a:p>
          <a:p>
            <a:pPr marL="457200" indent="-457200" algn="just" eaLnBrk="1" hangingPunct="1">
              <a:spcBef>
                <a:spcPts val="2400"/>
              </a:spcBef>
              <a:buClr>
                <a:schemeClr val="accent1"/>
              </a:buClr>
              <a:buFont typeface="Wingdings" panose="05000000000000000000" pitchFamily="2" charset="2"/>
              <a:buChar char="Q"/>
            </a:pPr>
            <a:r>
              <a:rPr lang="en-US" altLang="en-US">
                <a:cs typeface="Arial" pitchFamily="34" charset="0"/>
              </a:rPr>
              <a:t>Air Canada received U.S. “pure” EETC terms</a:t>
            </a:r>
          </a:p>
          <a:p>
            <a:pPr marL="457200" indent="-457200" algn="just" eaLnBrk="1" hangingPunct="1">
              <a:spcBef>
                <a:spcPts val="2400"/>
              </a:spcBef>
              <a:buFontTx/>
              <a:buNone/>
            </a:pPr>
            <a:endParaRPr lang="en-CA" altLang="en-US" sz="1200">
              <a:cs typeface="Arial" pitchFamily="34" charset="0"/>
            </a:endParaRP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42</a:t>
            </a:fld>
            <a:endParaRPr lang="en-US" sz="1200">
              <a:solidFill>
                <a:schemeClr val="tx1"/>
              </a:solidFill>
            </a:endParaRPr>
          </a:p>
        </p:txBody>
      </p:sp>
    </p:spTree>
    <p:extLst>
      <p:ext uri="{BB962C8B-B14F-4D97-AF65-F5344CB8AC3E}">
        <p14:creationId xmlns:p14="http://schemas.microsoft.com/office/powerpoint/2010/main" val="8830480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p:txBody>
          <a:bodyPr/>
          <a:lstStyle/>
          <a:p>
            <a:pPr algn="l" eaLnBrk="1" hangingPunct="1"/>
            <a:r>
              <a:rPr lang="en-US" altLang="en-US" sz="2800"/>
              <a:t>8</a:t>
            </a:r>
            <a:r>
              <a:rPr lang="en-US" altLang="en-US" sz="2800" b="1"/>
              <a:t>.	RESULT</a:t>
            </a:r>
            <a:br>
              <a:rPr lang="en-US" altLang="en-US" sz="2800" b="1"/>
            </a:br>
            <a:r>
              <a:rPr lang="en-US" altLang="en-US" sz="2800" b="1"/>
              <a:t>	(AIR CANADA EETC 2013-1)</a:t>
            </a:r>
            <a:endParaRPr lang="en-CA" altLang="en-US" sz="2800" b="1"/>
          </a:p>
        </p:txBody>
      </p:sp>
      <p:sp>
        <p:nvSpPr>
          <p:cNvPr id="39939" name="Rectangle 3"/>
          <p:cNvSpPr>
            <a:spLocks noGrp="1" noChangeArrowheads="1"/>
          </p:cNvSpPr>
          <p:nvPr>
            <p:ph type="body" idx="1"/>
            <p:custDataLst>
              <p:tags r:id="rId2"/>
            </p:custDataLst>
          </p:nvPr>
        </p:nvSpPr>
        <p:spPr>
          <a:xfrm>
            <a:off x="381000" y="895350"/>
            <a:ext cx="8229600" cy="3714750"/>
          </a:xfrm>
        </p:spPr>
        <p:txBody>
          <a:bodyPr/>
          <a:lstStyle/>
          <a:p>
            <a:pPr marL="457200" indent="-457200" algn="just" eaLnBrk="1" hangingPunct="1">
              <a:spcBef>
                <a:spcPts val="2400"/>
              </a:spcBef>
              <a:buClr>
                <a:schemeClr val="accent1"/>
              </a:buClr>
              <a:buFont typeface="Wingdings" panose="05000000000000000000" pitchFamily="2" charset="2"/>
              <a:buChar char="Q"/>
            </a:pPr>
            <a:r>
              <a:rPr lang="en-US" altLang="en-US" sz="2000">
                <a:cs typeface="Arial" pitchFamily="34" charset="0"/>
              </a:rPr>
              <a:t>Minimal structural/documentary changes</a:t>
            </a:r>
          </a:p>
          <a:p>
            <a:pPr marL="457200" indent="-457200" algn="just" eaLnBrk="1" hangingPunct="1">
              <a:spcBef>
                <a:spcPts val="2400"/>
              </a:spcBef>
              <a:buClr>
                <a:schemeClr val="accent1"/>
              </a:buClr>
              <a:buFont typeface="Wingdings" panose="05000000000000000000" pitchFamily="2" charset="2"/>
              <a:buChar char="Q"/>
            </a:pPr>
            <a:r>
              <a:rPr lang="en-US" altLang="en-US" sz="2000">
                <a:cs typeface="Arial" pitchFamily="34" charset="0"/>
              </a:rPr>
              <a:t>Air Canada received maximum available 9 Notch Ratings Upgrade (S&amp;P/F; 7 notches for M) based largely on the view of effectiveness of CTC in Canada</a:t>
            </a:r>
          </a:p>
          <a:p>
            <a:pPr marL="457200" indent="-457200" algn="just" eaLnBrk="1" hangingPunct="1">
              <a:lnSpc>
                <a:spcPct val="90000"/>
              </a:lnSpc>
              <a:spcBef>
                <a:spcPts val="2400"/>
              </a:spcBef>
              <a:buClr>
                <a:schemeClr val="accent1"/>
              </a:buClr>
              <a:buFont typeface="Wingdings" panose="05000000000000000000" pitchFamily="2" charset="2"/>
              <a:buChar char="Q"/>
            </a:pPr>
            <a:r>
              <a:rPr lang="en-US" altLang="en-US" sz="2000">
                <a:sym typeface="Symbol" pitchFamily="18" charset="2"/>
              </a:rPr>
              <a:t>Because of Cape Town and the manner of Canadian Federal and Provincial implementation, </a:t>
            </a:r>
            <a:r>
              <a:rPr lang="en-US" altLang="en-US" sz="2000"/>
              <a:t>Air Canada was the first non-U.S. airline able to complete a “pure” U.S. EETC transaction!</a:t>
            </a:r>
            <a:endParaRPr lang="en-CA" altLang="en-US" sz="2000">
              <a:cs typeface="Arial" pitchFamily="34" charset="0"/>
            </a:endParaRP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43</a:t>
            </a:fld>
            <a:endParaRPr lang="en-US" sz="1200">
              <a:solidFill>
                <a:schemeClr val="tx1"/>
              </a:solidFill>
            </a:endParaRPr>
          </a:p>
        </p:txBody>
      </p:sp>
    </p:spTree>
    <p:extLst>
      <p:ext uri="{BB962C8B-B14F-4D97-AF65-F5344CB8AC3E}">
        <p14:creationId xmlns:p14="http://schemas.microsoft.com/office/powerpoint/2010/main" val="16945578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custDataLst>
              <p:tags r:id="rId1"/>
            </p:custDataLst>
          </p:nvPr>
        </p:nvSpPr>
        <p:spPr>
          <a:xfrm>
            <a:off x="457200" y="133350"/>
            <a:ext cx="8915400" cy="914400"/>
          </a:xfrm>
        </p:spPr>
        <p:txBody>
          <a:bodyPr/>
          <a:lstStyle/>
          <a:p>
            <a:pPr algn="l" eaLnBrk="1" hangingPunct="1"/>
            <a:r>
              <a:rPr lang="en-US" altLang="en-US" sz="2400"/>
              <a:t>9</a:t>
            </a:r>
            <a:r>
              <a:rPr lang="en-US" altLang="en-US" sz="2400" b="1"/>
              <a:t>.	LESSONS LEARNED FOR OTHER CAPE TOWN</a:t>
            </a:r>
            <a:br>
              <a:rPr lang="en-US" altLang="en-US" sz="2400" b="1"/>
            </a:br>
            <a:r>
              <a:rPr lang="en-US" altLang="en-US" sz="2400" b="1"/>
              <a:t>           JURISDICTIONS</a:t>
            </a:r>
            <a:endParaRPr lang="en-CA" altLang="en-US" sz="2400" b="1"/>
          </a:p>
        </p:txBody>
      </p:sp>
      <p:sp>
        <p:nvSpPr>
          <p:cNvPr id="7172" name="Rectangle 3"/>
          <p:cNvSpPr>
            <a:spLocks noGrp="1" noChangeArrowheads="1"/>
          </p:cNvSpPr>
          <p:nvPr>
            <p:ph type="body" idx="1"/>
            <p:custDataLst>
              <p:tags r:id="rId2"/>
            </p:custDataLst>
          </p:nvPr>
        </p:nvSpPr>
        <p:spPr>
          <a:xfrm>
            <a:off x="381000" y="1200150"/>
            <a:ext cx="8229600" cy="3257550"/>
          </a:xfrm>
        </p:spPr>
        <p:txBody>
          <a:bodyPr/>
          <a:lstStyle/>
          <a:p>
            <a:pPr marL="406400" indent="-406400" eaLnBrk="1" hangingPunct="1">
              <a:spcBef>
                <a:spcPct val="0"/>
              </a:spcBef>
              <a:spcAft>
                <a:spcPts val="1200"/>
              </a:spcAft>
              <a:buClr>
                <a:schemeClr val="accent1"/>
              </a:buClr>
              <a:buFont typeface="Wingdings" panose="05000000000000000000" pitchFamily="2" charset="2"/>
              <a:buChar char="Q"/>
              <a:defRPr/>
            </a:pPr>
            <a:r>
              <a:rPr lang="en-US" sz="2000">
                <a:cs typeface="Arial"/>
              </a:rPr>
              <a:t>Key is to overcome objection to “new law”  and lack of “testing” of Cape Town enforcement locally by demonstrating, to extent possible, that:</a:t>
            </a:r>
          </a:p>
          <a:p>
            <a:pPr marL="406400" indent="-9525" eaLnBrk="1" hangingPunct="1">
              <a:spcBef>
                <a:spcPct val="0"/>
              </a:spcBef>
              <a:spcAft>
                <a:spcPts val="1200"/>
              </a:spcAft>
              <a:buFontTx/>
              <a:buNone/>
              <a:defRPr/>
            </a:pPr>
            <a:r>
              <a:rPr lang="en-US" sz="2000">
                <a:cs typeface="Arial"/>
              </a:rPr>
              <a:t>	1.	CTC will </a:t>
            </a:r>
            <a:r>
              <a:rPr lang="en-US" sz="2000" u="sng">
                <a:cs typeface="Arial"/>
              </a:rPr>
              <a:t>always</a:t>
            </a:r>
            <a:r>
              <a:rPr lang="en-US" sz="2000">
                <a:cs typeface="Arial"/>
              </a:rPr>
              <a:t> take Priority over Local Law (with certain 	acceptable specific exclusions)</a:t>
            </a:r>
          </a:p>
          <a:p>
            <a:pPr marL="406400" indent="-9525" eaLnBrk="1" hangingPunct="1">
              <a:spcBef>
                <a:spcPct val="0"/>
              </a:spcBef>
              <a:spcAft>
                <a:spcPts val="1200"/>
              </a:spcAft>
              <a:buFontTx/>
              <a:buNone/>
              <a:defRPr/>
            </a:pPr>
            <a:r>
              <a:rPr lang="en-US" sz="2000">
                <a:cs typeface="Arial"/>
              </a:rPr>
              <a:t>	2.	Contracting State has unblemished record in respecting 	its Treaty Obligations</a:t>
            </a:r>
          </a:p>
          <a:p>
            <a:pPr marL="406400" indent="-9525" eaLnBrk="1" hangingPunct="1">
              <a:spcBef>
                <a:spcPct val="0"/>
              </a:spcBef>
              <a:spcAft>
                <a:spcPts val="1200"/>
              </a:spcAft>
              <a:buNone/>
              <a:defRPr/>
            </a:pPr>
            <a:r>
              <a:rPr lang="en-US" sz="2000">
                <a:cs typeface="Arial"/>
              </a:rPr>
              <a:t>3.    Courts in Contracting State do not have Discretion to     	ignore Black Letter Law Reforms</a:t>
            </a:r>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44</a:t>
            </a:fld>
            <a:endParaRPr lang="en-US" sz="1200">
              <a:solidFill>
                <a:schemeClr val="tx1"/>
              </a:solidFill>
            </a:endParaRPr>
          </a:p>
        </p:txBody>
      </p:sp>
    </p:spTree>
    <p:extLst>
      <p:ext uri="{BB962C8B-B14F-4D97-AF65-F5344CB8AC3E}">
        <p14:creationId xmlns:p14="http://schemas.microsoft.com/office/powerpoint/2010/main" val="4027829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279699" y="1885950"/>
            <a:ext cx="8839200" cy="1102519"/>
          </a:xfrm>
        </p:spPr>
        <p:txBody>
          <a:bodyPr/>
          <a:lstStyle/>
          <a:p>
            <a:pPr marL="742950" indent="-742950" algn="l">
              <a:buFont typeface="+mj-lt"/>
              <a:buAutoNum type="alphaUcPeriod" startAt="3"/>
            </a:pPr>
            <a:r>
              <a:rPr lang="en-US"/>
              <a:t>Cape Town Convention and AWG CTC Compliance Project</a:t>
            </a:r>
          </a:p>
        </p:txBody>
      </p:sp>
      <p:sp>
        <p:nvSpPr>
          <p:cNvPr id="3" name="Slide Number Placeholder 2"/>
          <p:cNvSpPr txBox="1"/>
          <p:nvPr>
            <p:custDataLst>
              <p:tags r:id="rId2"/>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45</a:t>
            </a:fld>
            <a:endParaRPr lang="en-US" sz="1200">
              <a:solidFill>
                <a:schemeClr val="tx1"/>
              </a:solidFill>
            </a:endParaRPr>
          </a:p>
        </p:txBody>
      </p:sp>
    </p:spTree>
    <p:extLst>
      <p:ext uri="{BB962C8B-B14F-4D97-AF65-F5344CB8AC3E}">
        <p14:creationId xmlns:p14="http://schemas.microsoft.com/office/powerpoint/2010/main" val="30299237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20"/>
          <p:cNvSpPr>
            <a:spLocks noChangeArrowheads="1"/>
          </p:cNvSpPr>
          <p:nvPr>
            <p:custDataLst>
              <p:tags r:id="rId2"/>
            </p:custDataLst>
          </p:nvPr>
        </p:nvSpPr>
        <p:spPr bwMode="auto">
          <a:xfrm>
            <a:off x="4574008" y="521021"/>
            <a:ext cx="1974055" cy="4387558"/>
          </a:xfrm>
          <a:prstGeom prst="rect">
            <a:avLst/>
          </a:prstGeom>
          <a:noFill/>
          <a:ln w="12700">
            <a:solidFill>
              <a:schemeClr val="bg1">
                <a:lumMod val="75000"/>
              </a:schemeClr>
            </a:solidFill>
            <a:miter lim="800000"/>
            <a:headEnd type="none" w="sm" len="sm"/>
            <a:tailEnd type="none" w="sm" len="sm"/>
          </a:ln>
        </p:spPr>
        <p:txBody>
          <a:bodyPr wrap="none" lIns="63136" tIns="31568" rIns="63136" bIns="31568" anchor="ctr"/>
          <a:lstStyle/>
          <a:p>
            <a:pPr algn="l" defTabSz="685783" fontAlgn="auto">
              <a:spcBef>
                <a:spcPct val="0"/>
              </a:spcBef>
              <a:spcAft>
                <a:spcPct val="0"/>
              </a:spcAft>
              <a:defRPr/>
            </a:pPr>
            <a:endParaRPr lang="en-US" altLang="en-US" sz="1400">
              <a:solidFill>
                <a:srgbClr val="000000"/>
              </a:solidFill>
              <a:latin typeface="Times" pitchFamily="18" charset="0"/>
              <a:cs typeface="+mn-cs"/>
            </a:endParaRPr>
          </a:p>
        </p:txBody>
      </p:sp>
      <p:sp>
        <p:nvSpPr>
          <p:cNvPr id="21534" name="Rectangle 220"/>
          <p:cNvSpPr>
            <a:spLocks noChangeArrowheads="1"/>
          </p:cNvSpPr>
          <p:nvPr>
            <p:custDataLst>
              <p:tags r:id="rId3"/>
            </p:custDataLst>
          </p:nvPr>
        </p:nvSpPr>
        <p:spPr bwMode="auto">
          <a:xfrm>
            <a:off x="375863" y="514351"/>
            <a:ext cx="2092524" cy="4394228"/>
          </a:xfrm>
          <a:prstGeom prst="rect">
            <a:avLst/>
          </a:prstGeom>
          <a:noFill/>
          <a:ln w="12700">
            <a:solidFill>
              <a:schemeClr val="bg1">
                <a:lumMod val="75000"/>
              </a:schemeClr>
            </a:solidFill>
            <a:miter lim="800000"/>
            <a:headEnd type="none" w="sm" len="sm"/>
            <a:tailEnd type="none" w="sm" len="sm"/>
          </a:ln>
        </p:spPr>
        <p:txBody>
          <a:bodyPr wrap="none" lIns="63136" tIns="31568" rIns="63136" bIns="31568" anchor="ctr"/>
          <a:lstStyle/>
          <a:p>
            <a:pPr algn="l" defTabSz="685783" fontAlgn="auto">
              <a:spcBef>
                <a:spcPct val="0"/>
              </a:spcBef>
              <a:spcAft>
                <a:spcPct val="0"/>
              </a:spcAft>
              <a:defRPr/>
            </a:pPr>
            <a:endParaRPr lang="en-US" altLang="en-US" sz="1400">
              <a:solidFill>
                <a:srgbClr val="000000"/>
              </a:solidFill>
              <a:latin typeface="Times" pitchFamily="18" charset="0"/>
              <a:cs typeface="+mn-cs"/>
            </a:endParaRPr>
          </a:p>
        </p:txBody>
      </p:sp>
      <p:grpSp>
        <p:nvGrpSpPr>
          <p:cNvPr id="26628" name="Group 28775"/>
          <p:cNvGrpSpPr/>
          <p:nvPr>
            <p:custDataLst>
              <p:tags r:id="rId4"/>
            </p:custDataLst>
          </p:nvPr>
        </p:nvGrpSpPr>
        <p:grpSpPr>
          <a:xfrm>
            <a:off x="4614428" y="2283928"/>
            <a:ext cx="519217" cy="380800"/>
            <a:chOff x="5036981" y="2649819"/>
            <a:chExt cx="793973" cy="561694"/>
          </a:xfrm>
        </p:grpSpPr>
        <p:sp>
          <p:nvSpPr>
            <p:cNvPr id="26822" name="Rectangle 187"/>
            <p:cNvSpPr>
              <a:spLocks noChangeArrowheads="1"/>
            </p:cNvSpPr>
            <p:nvPr>
              <p:custDataLst>
                <p:tags r:id="rId224"/>
              </p:custDataLst>
            </p:nvPr>
          </p:nvSpPr>
          <p:spPr bwMode="auto">
            <a:xfrm>
              <a:off x="5127494" y="2815519"/>
              <a:ext cx="673289" cy="395994"/>
            </a:xfrm>
            <a:prstGeom prst="rect">
              <a:avLst/>
            </a:prstGeom>
            <a:blipFill dpi="0" rotWithShape="1">
              <a:blip r:embed="rId22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308" name="Rectangle 52"/>
            <p:cNvSpPr>
              <a:spLocks noChangeArrowheads="1"/>
            </p:cNvSpPr>
            <p:nvPr>
              <p:custDataLst>
                <p:tags r:id="rId225"/>
              </p:custDataLst>
            </p:nvPr>
          </p:nvSpPr>
          <p:spPr bwMode="auto">
            <a:xfrm>
              <a:off x="5036981" y="2649819"/>
              <a:ext cx="793973" cy="17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Colombia</a:t>
              </a:r>
            </a:p>
          </p:txBody>
        </p:sp>
      </p:grpSp>
      <p:grpSp>
        <p:nvGrpSpPr>
          <p:cNvPr id="26629" name="Group 28776"/>
          <p:cNvGrpSpPr/>
          <p:nvPr>
            <p:custDataLst>
              <p:tags r:id="rId5"/>
            </p:custDataLst>
          </p:nvPr>
        </p:nvGrpSpPr>
        <p:grpSpPr>
          <a:xfrm>
            <a:off x="5847141" y="3501264"/>
            <a:ext cx="513964" cy="455324"/>
            <a:chOff x="5926138" y="2658403"/>
            <a:chExt cx="673100" cy="568217"/>
          </a:xfrm>
        </p:grpSpPr>
        <p:sp>
          <p:nvSpPr>
            <p:cNvPr id="26820" name="Rectangle 201"/>
            <p:cNvSpPr>
              <a:spLocks noChangeArrowheads="1"/>
            </p:cNvSpPr>
            <p:nvPr>
              <p:custDataLst>
                <p:tags r:id="rId222"/>
              </p:custDataLst>
            </p:nvPr>
          </p:nvSpPr>
          <p:spPr bwMode="auto">
            <a:xfrm>
              <a:off x="5926138" y="2815295"/>
              <a:ext cx="673100" cy="411325"/>
            </a:xfrm>
            <a:prstGeom prst="rect">
              <a:avLst/>
            </a:prstGeom>
            <a:blipFill dpi="0" rotWithShape="1">
              <a:blip r:embed="rId22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306" name="Rectangle 45"/>
            <p:cNvSpPr>
              <a:spLocks noChangeArrowheads="1"/>
            </p:cNvSpPr>
            <p:nvPr>
              <p:custDataLst>
                <p:tags r:id="rId223"/>
              </p:custDataLst>
            </p:nvPr>
          </p:nvSpPr>
          <p:spPr bwMode="auto">
            <a:xfrm>
              <a:off x="5960005" y="2658403"/>
              <a:ext cx="552449" cy="1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Mexico</a:t>
              </a:r>
            </a:p>
          </p:txBody>
        </p:sp>
      </p:grpSp>
      <p:grpSp>
        <p:nvGrpSpPr>
          <p:cNvPr id="26630" name="Group 28773"/>
          <p:cNvGrpSpPr/>
          <p:nvPr>
            <p:custDataLst>
              <p:tags r:id="rId6"/>
            </p:custDataLst>
          </p:nvPr>
        </p:nvGrpSpPr>
        <p:grpSpPr>
          <a:xfrm>
            <a:off x="1189220" y="1507594"/>
            <a:ext cx="532830" cy="424267"/>
            <a:chOff x="5938838" y="1917988"/>
            <a:chExt cx="673100" cy="571212"/>
          </a:xfrm>
        </p:grpSpPr>
        <p:sp>
          <p:nvSpPr>
            <p:cNvPr id="26818" name="Rectangle 200"/>
            <p:cNvSpPr>
              <a:spLocks noChangeArrowheads="1"/>
            </p:cNvSpPr>
            <p:nvPr>
              <p:custDataLst>
                <p:tags r:id="rId220"/>
              </p:custDataLst>
            </p:nvPr>
          </p:nvSpPr>
          <p:spPr bwMode="auto">
            <a:xfrm>
              <a:off x="5938838" y="2093218"/>
              <a:ext cx="673100" cy="395982"/>
            </a:xfrm>
            <a:prstGeom prst="rect">
              <a:avLst/>
            </a:prstGeom>
            <a:blipFill dpi="0" rotWithShape="1">
              <a:blip r:embed="rId230"/>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304" name="Rectangle 40"/>
            <p:cNvSpPr>
              <a:spLocks noChangeArrowheads="1"/>
            </p:cNvSpPr>
            <p:nvPr>
              <p:custDataLst>
                <p:tags r:id="rId221"/>
              </p:custDataLst>
            </p:nvPr>
          </p:nvSpPr>
          <p:spPr bwMode="auto">
            <a:xfrm>
              <a:off x="5964238" y="1917988"/>
              <a:ext cx="596900" cy="16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Ireland</a:t>
              </a:r>
            </a:p>
          </p:txBody>
        </p:sp>
      </p:grpSp>
      <p:grpSp>
        <p:nvGrpSpPr>
          <p:cNvPr id="26631" name="Group 28771"/>
          <p:cNvGrpSpPr/>
          <p:nvPr>
            <p:custDataLst>
              <p:tags r:id="rId7"/>
            </p:custDataLst>
          </p:nvPr>
        </p:nvGrpSpPr>
        <p:grpSpPr>
          <a:xfrm>
            <a:off x="5870435" y="4357484"/>
            <a:ext cx="490670" cy="468294"/>
            <a:chOff x="5127625" y="1916870"/>
            <a:chExt cx="673100" cy="572330"/>
          </a:xfrm>
        </p:grpSpPr>
        <p:sp>
          <p:nvSpPr>
            <p:cNvPr id="26816" name="Rectangle 186"/>
            <p:cNvSpPr>
              <a:spLocks noChangeArrowheads="1"/>
            </p:cNvSpPr>
            <p:nvPr>
              <p:custDataLst>
                <p:tags r:id="rId218"/>
              </p:custDataLst>
            </p:nvPr>
          </p:nvSpPr>
          <p:spPr bwMode="auto">
            <a:xfrm>
              <a:off x="5127625" y="2094316"/>
              <a:ext cx="673100" cy="394884"/>
            </a:xfrm>
            <a:prstGeom prst="rect">
              <a:avLst/>
            </a:prstGeom>
            <a:blipFill dpi="0" rotWithShape="1">
              <a:blip r:embed="rId231"/>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302" name="Rectangle 50"/>
            <p:cNvSpPr>
              <a:spLocks noChangeArrowheads="1"/>
            </p:cNvSpPr>
            <p:nvPr>
              <p:custDataLst>
                <p:tags r:id="rId219"/>
              </p:custDataLst>
            </p:nvPr>
          </p:nvSpPr>
          <p:spPr bwMode="auto">
            <a:xfrm>
              <a:off x="5172076" y="1916870"/>
              <a:ext cx="558800" cy="16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USA</a:t>
              </a:r>
            </a:p>
          </p:txBody>
        </p:sp>
      </p:grpSp>
      <p:grpSp>
        <p:nvGrpSpPr>
          <p:cNvPr id="26632" name="Group 28778"/>
          <p:cNvGrpSpPr/>
          <p:nvPr>
            <p:custDataLst>
              <p:tags r:id="rId8"/>
            </p:custDataLst>
          </p:nvPr>
        </p:nvGrpSpPr>
        <p:grpSpPr>
          <a:xfrm>
            <a:off x="4690950" y="904730"/>
            <a:ext cx="502016" cy="379864"/>
            <a:chOff x="5127625" y="3342448"/>
            <a:chExt cx="673100" cy="564390"/>
          </a:xfrm>
        </p:grpSpPr>
        <p:sp>
          <p:nvSpPr>
            <p:cNvPr id="26814" name="Rectangle 188"/>
            <p:cNvSpPr>
              <a:spLocks noChangeArrowheads="1"/>
            </p:cNvSpPr>
            <p:nvPr>
              <p:custDataLst>
                <p:tags r:id="rId216"/>
              </p:custDataLst>
            </p:nvPr>
          </p:nvSpPr>
          <p:spPr bwMode="auto">
            <a:xfrm>
              <a:off x="5127625" y="3511960"/>
              <a:ext cx="673100" cy="394878"/>
            </a:xfrm>
            <a:prstGeom prst="rect">
              <a:avLst/>
            </a:prstGeom>
            <a:blipFill dpi="0" rotWithShape="1">
              <a:blip r:embed="rId23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300" name="Rectangle 49"/>
            <p:cNvSpPr>
              <a:spLocks noChangeArrowheads="1"/>
            </p:cNvSpPr>
            <p:nvPr>
              <p:custDataLst>
                <p:tags r:id="rId217"/>
              </p:custDataLst>
            </p:nvPr>
          </p:nvSpPr>
          <p:spPr bwMode="auto">
            <a:xfrm>
              <a:off x="5172076" y="3342448"/>
              <a:ext cx="558800" cy="1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Albania</a:t>
              </a:r>
            </a:p>
          </p:txBody>
        </p:sp>
      </p:grpSp>
      <p:grpSp>
        <p:nvGrpSpPr>
          <p:cNvPr id="26633" name="Group 28779"/>
          <p:cNvGrpSpPr/>
          <p:nvPr>
            <p:custDataLst>
              <p:tags r:id="rId9"/>
            </p:custDataLst>
          </p:nvPr>
        </p:nvGrpSpPr>
        <p:grpSpPr>
          <a:xfrm>
            <a:off x="5785488" y="3932085"/>
            <a:ext cx="656609" cy="459737"/>
            <a:chOff x="5779881" y="3298693"/>
            <a:chExt cx="974999" cy="608145"/>
          </a:xfrm>
        </p:grpSpPr>
        <p:sp>
          <p:nvSpPr>
            <p:cNvPr id="26812" name="Rectangle 202"/>
            <p:cNvSpPr>
              <a:spLocks noChangeArrowheads="1"/>
            </p:cNvSpPr>
            <p:nvPr>
              <p:custDataLst>
                <p:tags r:id="rId214"/>
              </p:custDataLst>
            </p:nvPr>
          </p:nvSpPr>
          <p:spPr bwMode="auto">
            <a:xfrm>
              <a:off x="5913526" y="3510850"/>
              <a:ext cx="673289" cy="395988"/>
            </a:xfrm>
            <a:prstGeom prst="rect">
              <a:avLst/>
            </a:prstGeom>
            <a:blipFill dpi="0" rotWithShape="1">
              <a:blip r:embed="rId23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98" name="Rectangle 57"/>
            <p:cNvSpPr>
              <a:spLocks noChangeArrowheads="1"/>
            </p:cNvSpPr>
            <p:nvPr>
              <p:custDataLst>
                <p:tags r:id="rId215"/>
              </p:custDataLst>
            </p:nvPr>
          </p:nvSpPr>
          <p:spPr bwMode="auto">
            <a:xfrm>
              <a:off x="5779881" y="3298693"/>
              <a:ext cx="974999" cy="1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Saudi Arabia</a:t>
              </a:r>
            </a:p>
          </p:txBody>
        </p:sp>
      </p:grpSp>
      <p:grpSp>
        <p:nvGrpSpPr>
          <p:cNvPr id="26634" name="Group 28781"/>
          <p:cNvGrpSpPr/>
          <p:nvPr>
            <p:custDataLst>
              <p:tags r:id="rId10"/>
            </p:custDataLst>
          </p:nvPr>
        </p:nvGrpSpPr>
        <p:grpSpPr>
          <a:xfrm>
            <a:off x="5837201" y="2676169"/>
            <a:ext cx="495494" cy="415532"/>
            <a:chOff x="5154320" y="3994405"/>
            <a:chExt cx="673100" cy="563867"/>
          </a:xfrm>
        </p:grpSpPr>
        <p:sp>
          <p:nvSpPr>
            <p:cNvPr id="26810" name="Rectangle 189"/>
            <p:cNvSpPr>
              <a:spLocks noChangeArrowheads="1"/>
            </p:cNvSpPr>
            <p:nvPr>
              <p:custDataLst>
                <p:tags r:id="rId212"/>
              </p:custDataLst>
            </p:nvPr>
          </p:nvSpPr>
          <p:spPr bwMode="auto">
            <a:xfrm>
              <a:off x="5154320" y="4162905"/>
              <a:ext cx="673100" cy="395367"/>
            </a:xfrm>
            <a:prstGeom prst="rect">
              <a:avLst/>
            </a:prstGeom>
            <a:blipFill dpi="0" rotWithShape="1">
              <a:blip r:embed="rId234"/>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96" name="Rectangle 59"/>
            <p:cNvSpPr>
              <a:spLocks noChangeArrowheads="1"/>
            </p:cNvSpPr>
            <p:nvPr>
              <p:custDataLst>
                <p:tags r:id="rId213"/>
              </p:custDataLst>
            </p:nvPr>
          </p:nvSpPr>
          <p:spPr bwMode="auto">
            <a:xfrm>
              <a:off x="5213511" y="3994405"/>
              <a:ext cx="565149" cy="16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Cuba</a:t>
              </a:r>
            </a:p>
          </p:txBody>
        </p:sp>
      </p:grpSp>
      <p:sp>
        <p:nvSpPr>
          <p:cNvPr id="5132" name="Rectangle 225"/>
          <p:cNvSpPr>
            <a:spLocks noChangeArrowheads="1"/>
          </p:cNvSpPr>
          <p:nvPr>
            <p:custDataLst>
              <p:tags r:id="rId11"/>
            </p:custDataLst>
          </p:nvPr>
        </p:nvSpPr>
        <p:spPr bwMode="auto">
          <a:xfrm>
            <a:off x="4815760" y="571754"/>
            <a:ext cx="1503760" cy="2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1006475">
              <a:spcBef>
                <a:spcPct val="20000"/>
              </a:spcBef>
              <a:buChar char="•"/>
              <a:defRPr sz="3200">
                <a:solidFill>
                  <a:schemeClr val="tx1"/>
                </a:solidFill>
                <a:latin typeface="Arial"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itchFamily="34" charset="0"/>
                <a:ea typeface="MS PGothic" panose="020B0600070205080204" pitchFamily="34" charset="-128"/>
              </a:defRPr>
            </a:lvl2pPr>
            <a:lvl3pPr marL="1143000" indent="-228600" defTabSz="1006475">
              <a:spcBef>
                <a:spcPct val="20000"/>
              </a:spcBef>
              <a:buChar char="•"/>
              <a:defRPr sz="2400">
                <a:solidFill>
                  <a:schemeClr val="tx1"/>
                </a:solidFill>
                <a:latin typeface="Arial"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itchFamily="34" charset="0"/>
                <a:ea typeface="MS PGothic" panose="020B0600070205080204" pitchFamily="34" charset="-128"/>
              </a:defRPr>
            </a:lvl4pPr>
            <a:lvl5pPr marL="2057400" indent="-228600" defTabSz="1006475">
              <a:spcBef>
                <a:spcPct val="20000"/>
              </a:spcBef>
              <a:buChar char="»"/>
              <a:defRPr sz="2000">
                <a:solidFill>
                  <a:schemeClr val="tx1"/>
                </a:solidFill>
                <a:latin typeface="Arial" pitchFamily="34" charset="0"/>
                <a:ea typeface="MS PGothic" panose="020B0600070205080204" pitchFamily="34" charset="-128"/>
              </a:defRPr>
            </a:lvl5pPr>
            <a:lvl6pPr marL="25146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fontAlgn="auto">
              <a:lnSpc>
                <a:spcPts val="788"/>
              </a:lnSpc>
              <a:spcBef>
                <a:spcPct val="0"/>
              </a:spcBef>
              <a:spcAft>
                <a:spcPct val="0"/>
              </a:spcAft>
              <a:buNone/>
              <a:defRPr/>
            </a:pPr>
            <a:r>
              <a:rPr lang="en-US" altLang="es-MX" sz="800" i="1">
                <a:solidFill>
                  <a:srgbClr val="000000"/>
                </a:solidFill>
                <a:latin typeface="Calibri" panose="020F0502020204030204" pitchFamily="34" charset="0"/>
                <a:cs typeface="+mn-cs"/>
              </a:rPr>
              <a:t>Qualifying declarations </a:t>
            </a:r>
          </a:p>
          <a:p>
            <a:pPr fontAlgn="auto">
              <a:lnSpc>
                <a:spcPts val="788"/>
              </a:lnSpc>
              <a:spcBef>
                <a:spcPct val="0"/>
              </a:spcBef>
              <a:spcAft>
                <a:spcPct val="0"/>
              </a:spcAft>
              <a:buNone/>
              <a:defRPr/>
            </a:pPr>
            <a:r>
              <a:rPr lang="en-US" altLang="es-MX" sz="800" i="1">
                <a:solidFill>
                  <a:srgbClr val="000000"/>
                </a:solidFill>
                <a:latin typeface="Calibri" panose="020F0502020204030204" pitchFamily="34" charset="0"/>
                <a:cs typeface="+mn-cs"/>
              </a:rPr>
              <a:t>not adopted</a:t>
            </a:r>
          </a:p>
        </p:txBody>
      </p:sp>
      <p:grpSp>
        <p:nvGrpSpPr>
          <p:cNvPr id="26636" name="Group 28784"/>
          <p:cNvGrpSpPr/>
          <p:nvPr>
            <p:custDataLst>
              <p:tags r:id="rId12"/>
            </p:custDataLst>
          </p:nvPr>
        </p:nvGrpSpPr>
        <p:grpSpPr>
          <a:xfrm>
            <a:off x="5251420" y="1823985"/>
            <a:ext cx="593461" cy="346621"/>
            <a:chOff x="5881767" y="4638365"/>
            <a:chExt cx="862570" cy="523986"/>
          </a:xfrm>
        </p:grpSpPr>
        <p:sp>
          <p:nvSpPr>
            <p:cNvPr id="26808" name="Rectangle 204"/>
            <p:cNvSpPr>
              <a:spLocks noChangeArrowheads="1"/>
            </p:cNvSpPr>
            <p:nvPr>
              <p:custDataLst>
                <p:tags r:id="rId210"/>
              </p:custDataLst>
            </p:nvPr>
          </p:nvSpPr>
          <p:spPr bwMode="auto">
            <a:xfrm>
              <a:off x="5938911" y="4783074"/>
              <a:ext cx="706374" cy="379277"/>
            </a:xfrm>
            <a:prstGeom prst="rect">
              <a:avLst/>
            </a:prstGeom>
            <a:blipFill dpi="0" rotWithShape="1">
              <a:blip r:embed="rId23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94" name="Rectangle 67"/>
            <p:cNvSpPr>
              <a:spLocks noChangeArrowheads="1"/>
            </p:cNvSpPr>
            <p:nvPr>
              <p:custDataLst>
                <p:tags r:id="rId211"/>
              </p:custDataLst>
            </p:nvPr>
          </p:nvSpPr>
          <p:spPr bwMode="auto">
            <a:xfrm>
              <a:off x="5881767" y="4638365"/>
              <a:ext cx="862570" cy="13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Cameroon</a:t>
              </a:r>
            </a:p>
          </p:txBody>
        </p:sp>
      </p:grpSp>
      <p:grpSp>
        <p:nvGrpSpPr>
          <p:cNvPr id="26637" name="Group 28786"/>
          <p:cNvGrpSpPr/>
          <p:nvPr>
            <p:custDataLst>
              <p:tags r:id="rId13"/>
            </p:custDataLst>
          </p:nvPr>
        </p:nvGrpSpPr>
        <p:grpSpPr>
          <a:xfrm>
            <a:off x="5286230" y="3542995"/>
            <a:ext cx="454213" cy="378632"/>
            <a:chOff x="5938838" y="5380986"/>
            <a:chExt cx="673100" cy="565789"/>
          </a:xfrm>
        </p:grpSpPr>
        <p:sp>
          <p:nvSpPr>
            <p:cNvPr id="26806" name="Rectangle 205"/>
            <p:cNvSpPr>
              <a:spLocks noChangeArrowheads="1"/>
            </p:cNvSpPr>
            <p:nvPr>
              <p:custDataLst>
                <p:tags r:id="rId208"/>
              </p:custDataLst>
            </p:nvPr>
          </p:nvSpPr>
          <p:spPr bwMode="auto">
            <a:xfrm>
              <a:off x="5938838" y="5551886"/>
              <a:ext cx="673100" cy="394889"/>
            </a:xfrm>
            <a:prstGeom prst="rect">
              <a:avLst/>
            </a:prstGeom>
            <a:blipFill dpi="0" rotWithShape="1">
              <a:blip r:embed="rId23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92" name="Rectangle 67"/>
            <p:cNvSpPr>
              <a:spLocks noChangeArrowheads="1"/>
            </p:cNvSpPr>
            <p:nvPr>
              <p:custDataLst>
                <p:tags r:id="rId209"/>
              </p:custDataLst>
            </p:nvPr>
          </p:nvSpPr>
          <p:spPr bwMode="auto">
            <a:xfrm>
              <a:off x="5999535" y="5380986"/>
              <a:ext cx="508000" cy="16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Latvia</a:t>
              </a:r>
            </a:p>
          </p:txBody>
        </p:sp>
      </p:grpSp>
      <p:grpSp>
        <p:nvGrpSpPr>
          <p:cNvPr id="26638" name="Group 28785"/>
          <p:cNvGrpSpPr/>
          <p:nvPr>
            <p:custDataLst>
              <p:tags r:id="rId14"/>
            </p:custDataLst>
          </p:nvPr>
        </p:nvGrpSpPr>
        <p:grpSpPr>
          <a:xfrm>
            <a:off x="5236853" y="1375430"/>
            <a:ext cx="583086" cy="390432"/>
            <a:chOff x="5125906" y="5366506"/>
            <a:chExt cx="701807" cy="580269"/>
          </a:xfrm>
        </p:grpSpPr>
        <p:sp>
          <p:nvSpPr>
            <p:cNvPr id="26804" name="Rectangle 191"/>
            <p:cNvSpPr>
              <a:spLocks noChangeArrowheads="1"/>
            </p:cNvSpPr>
            <p:nvPr>
              <p:custDataLst>
                <p:tags r:id="rId206"/>
              </p:custDataLst>
            </p:nvPr>
          </p:nvSpPr>
          <p:spPr bwMode="auto">
            <a:xfrm>
              <a:off x="5154422" y="5551887"/>
              <a:ext cx="673291" cy="394888"/>
            </a:xfrm>
            <a:prstGeom prst="rect">
              <a:avLst/>
            </a:prstGeom>
            <a:blipFill dpi="0" rotWithShape="1">
              <a:blip r:embed="rId23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90" name="Rectangle 67"/>
            <p:cNvSpPr>
              <a:spLocks noChangeArrowheads="1"/>
            </p:cNvSpPr>
            <p:nvPr>
              <p:custDataLst>
                <p:tags r:id="rId207"/>
              </p:custDataLst>
            </p:nvPr>
          </p:nvSpPr>
          <p:spPr bwMode="auto">
            <a:xfrm>
              <a:off x="5125906" y="5366506"/>
              <a:ext cx="699694" cy="16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Belarus</a:t>
              </a:r>
            </a:p>
          </p:txBody>
        </p:sp>
      </p:grpSp>
      <p:grpSp>
        <p:nvGrpSpPr>
          <p:cNvPr id="26639" name="Group 28777"/>
          <p:cNvGrpSpPr/>
          <p:nvPr>
            <p:custDataLst>
              <p:tags r:id="rId15"/>
            </p:custDataLst>
          </p:nvPr>
        </p:nvGrpSpPr>
        <p:grpSpPr>
          <a:xfrm>
            <a:off x="7351123" y="1032245"/>
            <a:ext cx="592107" cy="472395"/>
            <a:chOff x="6736310" y="2691476"/>
            <a:chExt cx="774918" cy="574248"/>
          </a:xfrm>
        </p:grpSpPr>
        <p:sp>
          <p:nvSpPr>
            <p:cNvPr id="26802" name="Rectangle 165"/>
            <p:cNvSpPr>
              <a:spLocks noChangeArrowheads="1"/>
            </p:cNvSpPr>
            <p:nvPr>
              <p:custDataLst>
                <p:tags r:id="rId204"/>
              </p:custDataLst>
            </p:nvPr>
          </p:nvSpPr>
          <p:spPr bwMode="auto">
            <a:xfrm>
              <a:off x="6787125" y="2869730"/>
              <a:ext cx="673289" cy="395994"/>
            </a:xfrm>
            <a:prstGeom prst="rect">
              <a:avLst/>
            </a:prstGeom>
            <a:blipFill dpi="0" rotWithShape="1">
              <a:blip r:embed="rId23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88" name="Rectangle 54"/>
            <p:cNvSpPr>
              <a:spLocks noChangeArrowheads="1"/>
            </p:cNvSpPr>
            <p:nvPr>
              <p:custDataLst>
                <p:tags r:id="rId205"/>
              </p:custDataLst>
            </p:nvPr>
          </p:nvSpPr>
          <p:spPr bwMode="auto">
            <a:xfrm>
              <a:off x="6736310" y="2691476"/>
              <a:ext cx="774918" cy="1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Bangladesh</a:t>
              </a:r>
            </a:p>
          </p:txBody>
        </p:sp>
      </p:grpSp>
      <p:grpSp>
        <p:nvGrpSpPr>
          <p:cNvPr id="26640" name="Group 28787"/>
          <p:cNvGrpSpPr/>
          <p:nvPr>
            <p:custDataLst>
              <p:tags r:id="rId16"/>
            </p:custDataLst>
          </p:nvPr>
        </p:nvGrpSpPr>
        <p:grpSpPr>
          <a:xfrm>
            <a:off x="4673619" y="2670404"/>
            <a:ext cx="461799" cy="353618"/>
            <a:chOff x="6706264" y="5367164"/>
            <a:chExt cx="700285" cy="578024"/>
          </a:xfrm>
        </p:grpSpPr>
        <p:sp>
          <p:nvSpPr>
            <p:cNvPr id="26800" name="Rectangle 192"/>
            <p:cNvSpPr>
              <a:spLocks noChangeArrowheads="1"/>
            </p:cNvSpPr>
            <p:nvPr>
              <p:custDataLst>
                <p:tags r:id="rId202"/>
              </p:custDataLst>
            </p:nvPr>
          </p:nvSpPr>
          <p:spPr bwMode="auto">
            <a:xfrm>
              <a:off x="6730082" y="5549714"/>
              <a:ext cx="671701" cy="395474"/>
            </a:xfrm>
            <a:prstGeom prst="rect">
              <a:avLst/>
            </a:prstGeom>
            <a:blipFill dpi="0" rotWithShape="1">
              <a:blip r:embed="rId23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86" name="Rectangle 67"/>
            <p:cNvSpPr>
              <a:spLocks noChangeArrowheads="1"/>
            </p:cNvSpPr>
            <p:nvPr>
              <p:custDataLst>
                <p:tags r:id="rId203"/>
              </p:custDataLst>
            </p:nvPr>
          </p:nvSpPr>
          <p:spPr bwMode="auto">
            <a:xfrm>
              <a:off x="6706264" y="5367164"/>
              <a:ext cx="700285" cy="1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D.R Congo</a:t>
              </a:r>
            </a:p>
          </p:txBody>
        </p:sp>
      </p:grpSp>
      <p:grpSp>
        <p:nvGrpSpPr>
          <p:cNvPr id="26641" name="Group 28774"/>
          <p:cNvGrpSpPr/>
          <p:nvPr>
            <p:custDataLst>
              <p:tags r:id="rId17"/>
            </p:custDataLst>
          </p:nvPr>
        </p:nvGrpSpPr>
        <p:grpSpPr>
          <a:xfrm>
            <a:off x="4713537" y="3485322"/>
            <a:ext cx="443859" cy="392170"/>
            <a:chOff x="8289412" y="1233551"/>
            <a:chExt cx="632959" cy="577561"/>
          </a:xfrm>
        </p:grpSpPr>
        <p:pic>
          <p:nvPicPr>
            <p:cNvPr id="26798" name="Picture 2"/>
            <p:cNvPicPr>
              <a:picLocks noChangeAspect="1"/>
            </p:cNvPicPr>
            <p:nvPr>
              <p:custDataLst>
                <p:tags r:id="rId200"/>
              </p:custDataLst>
            </p:nvPr>
          </p:nvPicPr>
          <p:blipFill>
            <a:blip r:embed="rId240">
              <a:extLst>
                <a:ext uri="{28A0092B-C50C-407E-A947-70E740481C1C}">
                  <a14:useLocalDpi xmlns:a14="http://schemas.microsoft.com/office/drawing/2010/main" val="0"/>
                </a:ext>
              </a:extLst>
            </a:blip>
            <a:stretch>
              <a:fillRect/>
            </a:stretch>
          </p:blipFill>
          <p:spPr bwMode="auto">
            <a:xfrm>
              <a:off x="8289412" y="1417412"/>
              <a:ext cx="63295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4" name="Rectangle 40"/>
            <p:cNvSpPr>
              <a:spLocks noChangeArrowheads="1"/>
            </p:cNvSpPr>
            <p:nvPr>
              <p:custDataLst>
                <p:tags r:id="rId201"/>
              </p:custDataLst>
            </p:nvPr>
          </p:nvSpPr>
          <p:spPr bwMode="auto">
            <a:xfrm>
              <a:off x="8299963" y="1233551"/>
              <a:ext cx="597091" cy="16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Kuwait</a:t>
              </a:r>
            </a:p>
          </p:txBody>
        </p:sp>
      </p:grpSp>
      <p:sp>
        <p:nvSpPr>
          <p:cNvPr id="3" name="Rectangle 220"/>
          <p:cNvSpPr>
            <a:spLocks noChangeArrowheads="1"/>
          </p:cNvSpPr>
          <p:nvPr>
            <p:custDataLst>
              <p:tags r:id="rId18"/>
            </p:custDataLst>
          </p:nvPr>
        </p:nvSpPr>
        <p:spPr bwMode="auto">
          <a:xfrm>
            <a:off x="2585663" y="521021"/>
            <a:ext cx="1825374" cy="4387558"/>
          </a:xfrm>
          <a:prstGeom prst="rect">
            <a:avLst/>
          </a:prstGeom>
          <a:noFill/>
          <a:ln w="12700">
            <a:solidFill>
              <a:schemeClr val="bg1">
                <a:lumMod val="75000"/>
              </a:schemeClr>
            </a:solidFill>
            <a:miter lim="800000"/>
            <a:headEnd type="none" w="sm" len="sm"/>
            <a:tailEnd type="none" w="sm" len="sm"/>
          </a:ln>
        </p:spPr>
        <p:txBody>
          <a:bodyPr wrap="none" lIns="63136" tIns="31568" rIns="63136" bIns="31568" anchor="ctr"/>
          <a:lstStyle/>
          <a:p>
            <a:pPr algn="l" defTabSz="685783" fontAlgn="auto">
              <a:spcBef>
                <a:spcPct val="0"/>
              </a:spcBef>
              <a:spcAft>
                <a:spcPct val="0"/>
              </a:spcAft>
              <a:defRPr/>
            </a:pPr>
            <a:endParaRPr lang="en-US" altLang="en-US" sz="1400" i="1">
              <a:solidFill>
                <a:srgbClr val="000000"/>
              </a:solidFill>
              <a:latin typeface="Times" pitchFamily="18" charset="0"/>
              <a:cs typeface="+mn-cs"/>
            </a:endParaRPr>
          </a:p>
        </p:txBody>
      </p:sp>
      <p:sp>
        <p:nvSpPr>
          <p:cNvPr id="5140" name="Rectangle 224"/>
          <p:cNvSpPr>
            <a:spLocks noChangeArrowheads="1"/>
          </p:cNvSpPr>
          <p:nvPr>
            <p:custDataLst>
              <p:tags r:id="rId19"/>
            </p:custDataLst>
          </p:nvPr>
        </p:nvSpPr>
        <p:spPr bwMode="auto">
          <a:xfrm>
            <a:off x="2909363" y="590206"/>
            <a:ext cx="1223963"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1006475">
              <a:spcBef>
                <a:spcPct val="20000"/>
              </a:spcBef>
              <a:buChar char="•"/>
              <a:defRPr sz="3200">
                <a:solidFill>
                  <a:schemeClr val="tx1"/>
                </a:solidFill>
                <a:latin typeface="Arial"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itchFamily="34" charset="0"/>
                <a:ea typeface="MS PGothic" panose="020B0600070205080204" pitchFamily="34" charset="-128"/>
              </a:defRPr>
            </a:lvl2pPr>
            <a:lvl3pPr marL="1143000" indent="-228600" defTabSz="1006475">
              <a:spcBef>
                <a:spcPct val="20000"/>
              </a:spcBef>
              <a:buChar char="•"/>
              <a:defRPr sz="2400">
                <a:solidFill>
                  <a:schemeClr val="tx1"/>
                </a:solidFill>
                <a:latin typeface="Arial"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itchFamily="34" charset="0"/>
                <a:ea typeface="MS PGothic" panose="020B0600070205080204" pitchFamily="34" charset="-128"/>
              </a:defRPr>
            </a:lvl4pPr>
            <a:lvl5pPr marL="2057400" indent="-228600" defTabSz="1006475">
              <a:spcBef>
                <a:spcPct val="20000"/>
              </a:spcBef>
              <a:buChar char="»"/>
              <a:defRPr sz="2000">
                <a:solidFill>
                  <a:schemeClr val="tx1"/>
                </a:solidFill>
                <a:latin typeface="Arial" pitchFamily="34" charset="0"/>
                <a:ea typeface="MS PGothic" panose="020B0600070205080204" pitchFamily="34" charset="-128"/>
              </a:defRPr>
            </a:lvl5pPr>
            <a:lvl6pPr marL="25146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fontAlgn="auto">
              <a:spcBef>
                <a:spcPct val="65000"/>
              </a:spcBef>
              <a:spcAft>
                <a:spcPct val="0"/>
              </a:spcAft>
              <a:buNone/>
              <a:defRPr/>
            </a:pPr>
            <a:r>
              <a:rPr lang="en-US" altLang="es-MX" sz="800" i="1">
                <a:solidFill>
                  <a:srgbClr val="000000"/>
                </a:solidFill>
                <a:latin typeface="Calibri" panose="020F0502020204030204" pitchFamily="34" charset="0"/>
                <a:cs typeface="+mn-cs"/>
              </a:rPr>
              <a:t>Awaiting OECD review</a:t>
            </a:r>
          </a:p>
        </p:txBody>
      </p:sp>
      <p:grpSp>
        <p:nvGrpSpPr>
          <p:cNvPr id="26644" name="Group 28788"/>
          <p:cNvGrpSpPr/>
          <p:nvPr>
            <p:custDataLst>
              <p:tags r:id="rId20"/>
            </p:custDataLst>
          </p:nvPr>
        </p:nvGrpSpPr>
        <p:grpSpPr>
          <a:xfrm>
            <a:off x="7403025" y="1547744"/>
            <a:ext cx="514188" cy="452097"/>
            <a:chOff x="5254625" y="6032232"/>
            <a:chExt cx="671513" cy="587643"/>
          </a:xfrm>
        </p:grpSpPr>
        <p:sp>
          <p:nvSpPr>
            <p:cNvPr id="26796" name="Rectangle 177"/>
            <p:cNvSpPr>
              <a:spLocks noChangeArrowheads="1"/>
            </p:cNvSpPr>
            <p:nvPr>
              <p:custDataLst>
                <p:tags r:id="rId198"/>
              </p:custDataLst>
            </p:nvPr>
          </p:nvSpPr>
          <p:spPr bwMode="auto">
            <a:xfrm>
              <a:off x="5254625" y="6224447"/>
              <a:ext cx="671513" cy="395428"/>
            </a:xfrm>
            <a:prstGeom prst="rect">
              <a:avLst/>
            </a:prstGeom>
            <a:blipFill dpi="0" rotWithShape="1">
              <a:blip r:embed="rId241"/>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82" name="Rectangle 67"/>
            <p:cNvSpPr>
              <a:spLocks noChangeArrowheads="1"/>
            </p:cNvSpPr>
            <p:nvPr>
              <p:custDataLst>
                <p:tags r:id="rId199"/>
              </p:custDataLst>
            </p:nvPr>
          </p:nvSpPr>
          <p:spPr bwMode="auto">
            <a:xfrm>
              <a:off x="5254625" y="6032232"/>
              <a:ext cx="667276" cy="1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Russia</a:t>
              </a:r>
            </a:p>
          </p:txBody>
        </p:sp>
      </p:grpSp>
      <p:grpSp>
        <p:nvGrpSpPr>
          <p:cNvPr id="26645" name="Group 5"/>
          <p:cNvGrpSpPr/>
          <p:nvPr>
            <p:custDataLst>
              <p:tags r:id="rId21"/>
            </p:custDataLst>
          </p:nvPr>
        </p:nvGrpSpPr>
        <p:grpSpPr>
          <a:xfrm>
            <a:off x="3272427" y="3191714"/>
            <a:ext cx="510510" cy="492607"/>
            <a:chOff x="3413125" y="3391837"/>
            <a:chExt cx="673100" cy="564213"/>
          </a:xfrm>
        </p:grpSpPr>
        <p:sp>
          <p:nvSpPr>
            <p:cNvPr id="26794" name="Rectangle 171"/>
            <p:cNvSpPr>
              <a:spLocks noChangeArrowheads="1"/>
            </p:cNvSpPr>
            <p:nvPr>
              <p:custDataLst>
                <p:tags r:id="rId196"/>
              </p:custDataLst>
            </p:nvPr>
          </p:nvSpPr>
          <p:spPr bwMode="auto">
            <a:xfrm>
              <a:off x="3413125" y="3560411"/>
              <a:ext cx="673100" cy="395639"/>
            </a:xfrm>
            <a:prstGeom prst="rect">
              <a:avLst/>
            </a:prstGeom>
            <a:blipFill dpi="0" rotWithShape="1">
              <a:blip r:embed="rId24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80" name="Rectangle 73"/>
            <p:cNvSpPr>
              <a:spLocks noChangeArrowheads="1"/>
            </p:cNvSpPr>
            <p:nvPr>
              <p:custDataLst>
                <p:tags r:id="rId197"/>
              </p:custDataLst>
            </p:nvPr>
          </p:nvSpPr>
          <p:spPr bwMode="auto">
            <a:xfrm>
              <a:off x="3457574" y="3391837"/>
              <a:ext cx="590551" cy="16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Togo</a:t>
              </a:r>
            </a:p>
          </p:txBody>
        </p:sp>
      </p:grpSp>
      <p:grpSp>
        <p:nvGrpSpPr>
          <p:cNvPr id="26646" name="Group 28791"/>
          <p:cNvGrpSpPr/>
          <p:nvPr>
            <p:custDataLst>
              <p:tags r:id="rId22"/>
            </p:custDataLst>
          </p:nvPr>
        </p:nvGrpSpPr>
        <p:grpSpPr>
          <a:xfrm>
            <a:off x="6734956" y="1030998"/>
            <a:ext cx="564357" cy="430012"/>
            <a:chOff x="2633574" y="1916870"/>
            <a:chExt cx="757372" cy="572330"/>
          </a:xfrm>
        </p:grpSpPr>
        <p:sp>
          <p:nvSpPr>
            <p:cNvPr id="26792" name="Rectangle 163"/>
            <p:cNvSpPr>
              <a:spLocks noChangeArrowheads="1"/>
            </p:cNvSpPr>
            <p:nvPr>
              <p:custDataLst>
                <p:tags r:id="rId194"/>
              </p:custDataLst>
            </p:nvPr>
          </p:nvSpPr>
          <p:spPr bwMode="auto">
            <a:xfrm>
              <a:off x="2679620" y="2094317"/>
              <a:ext cx="673219" cy="394883"/>
            </a:xfrm>
            <a:prstGeom prst="rect">
              <a:avLst/>
            </a:prstGeom>
            <a:blipFill dpi="0" rotWithShape="1">
              <a:blip r:embed="rId24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78" name="Rectangle 37"/>
            <p:cNvSpPr>
              <a:spLocks noChangeArrowheads="1"/>
            </p:cNvSpPr>
            <p:nvPr>
              <p:custDataLst>
                <p:tags r:id="rId195"/>
              </p:custDataLst>
            </p:nvPr>
          </p:nvSpPr>
          <p:spPr bwMode="auto">
            <a:xfrm>
              <a:off x="2633574" y="1916870"/>
              <a:ext cx="757372" cy="16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Afghanistan</a:t>
              </a:r>
            </a:p>
          </p:txBody>
        </p:sp>
      </p:grpSp>
      <p:grpSp>
        <p:nvGrpSpPr>
          <p:cNvPr id="26647" name="Group 28792"/>
          <p:cNvGrpSpPr/>
          <p:nvPr>
            <p:custDataLst>
              <p:tags r:id="rId23"/>
            </p:custDataLst>
          </p:nvPr>
        </p:nvGrpSpPr>
        <p:grpSpPr>
          <a:xfrm>
            <a:off x="2612312" y="2182870"/>
            <a:ext cx="660115" cy="465080"/>
            <a:chOff x="3374358" y="1930560"/>
            <a:chExt cx="822471" cy="567372"/>
          </a:xfrm>
        </p:grpSpPr>
        <p:sp>
          <p:nvSpPr>
            <p:cNvPr id="26790" name="Rectangle 164"/>
            <p:cNvSpPr>
              <a:spLocks noChangeArrowheads="1"/>
            </p:cNvSpPr>
            <p:nvPr>
              <p:custDataLst>
                <p:tags r:id="rId192"/>
              </p:custDataLst>
            </p:nvPr>
          </p:nvSpPr>
          <p:spPr bwMode="auto">
            <a:xfrm>
              <a:off x="3429027" y="2103044"/>
              <a:ext cx="673220" cy="394888"/>
            </a:xfrm>
            <a:prstGeom prst="rect">
              <a:avLst/>
            </a:prstGeom>
            <a:blipFill dpi="0" rotWithShape="1">
              <a:blip r:embed="rId244"/>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76" name="Rectangle 42"/>
            <p:cNvSpPr>
              <a:spLocks noChangeArrowheads="1"/>
            </p:cNvSpPr>
            <p:nvPr>
              <p:custDataLst>
                <p:tags r:id="rId193"/>
              </p:custDataLst>
            </p:nvPr>
          </p:nvSpPr>
          <p:spPr bwMode="auto">
            <a:xfrm>
              <a:off x="3374358" y="1930560"/>
              <a:ext cx="822471" cy="16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Cape Verde</a:t>
              </a:r>
            </a:p>
          </p:txBody>
        </p:sp>
      </p:grpSp>
      <p:grpSp>
        <p:nvGrpSpPr>
          <p:cNvPr id="26648" name="Group 3"/>
          <p:cNvGrpSpPr/>
          <p:nvPr>
            <p:custDataLst>
              <p:tags r:id="rId24"/>
            </p:custDataLst>
          </p:nvPr>
        </p:nvGrpSpPr>
        <p:grpSpPr>
          <a:xfrm>
            <a:off x="1797688" y="1525120"/>
            <a:ext cx="483175" cy="419796"/>
            <a:chOff x="2679700" y="4010782"/>
            <a:chExt cx="673100" cy="578681"/>
          </a:xfrm>
        </p:grpSpPr>
        <p:sp>
          <p:nvSpPr>
            <p:cNvPr id="26788" name="Rectangle 167"/>
            <p:cNvSpPr>
              <a:spLocks noChangeArrowheads="1"/>
            </p:cNvSpPr>
            <p:nvPr>
              <p:custDataLst>
                <p:tags r:id="rId190"/>
              </p:custDataLst>
            </p:nvPr>
          </p:nvSpPr>
          <p:spPr bwMode="auto">
            <a:xfrm>
              <a:off x="2679700" y="4194575"/>
              <a:ext cx="673100" cy="394888"/>
            </a:xfrm>
            <a:prstGeom prst="rect">
              <a:avLst/>
            </a:prstGeom>
            <a:blipFill dpi="0" rotWithShape="1">
              <a:blip r:embed="rId24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74" name="Rectangle 69"/>
            <p:cNvSpPr>
              <a:spLocks noChangeArrowheads="1"/>
            </p:cNvSpPr>
            <p:nvPr>
              <p:custDataLst>
                <p:tags r:id="rId191"/>
              </p:custDataLst>
            </p:nvPr>
          </p:nvSpPr>
          <p:spPr bwMode="auto">
            <a:xfrm>
              <a:off x="2717800" y="4010782"/>
              <a:ext cx="596900" cy="16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Jordan</a:t>
              </a:r>
            </a:p>
          </p:txBody>
        </p:sp>
      </p:grpSp>
      <p:grpSp>
        <p:nvGrpSpPr>
          <p:cNvPr id="26649" name="Group 7"/>
          <p:cNvGrpSpPr/>
          <p:nvPr>
            <p:custDataLst>
              <p:tags r:id="rId25"/>
            </p:custDataLst>
          </p:nvPr>
        </p:nvGrpSpPr>
        <p:grpSpPr>
          <a:xfrm>
            <a:off x="1214063" y="2371607"/>
            <a:ext cx="473523" cy="396890"/>
            <a:chOff x="4200525" y="3359517"/>
            <a:chExt cx="673100" cy="536208"/>
          </a:xfrm>
        </p:grpSpPr>
        <p:sp>
          <p:nvSpPr>
            <p:cNvPr id="26786" name="Rectangle 172"/>
            <p:cNvSpPr>
              <a:spLocks noChangeArrowheads="1"/>
            </p:cNvSpPr>
            <p:nvPr>
              <p:custDataLst>
                <p:tags r:id="rId188"/>
              </p:custDataLst>
            </p:nvPr>
          </p:nvSpPr>
          <p:spPr bwMode="auto">
            <a:xfrm>
              <a:off x="4200525" y="3500837"/>
              <a:ext cx="673100" cy="394888"/>
            </a:xfrm>
            <a:prstGeom prst="rect">
              <a:avLst/>
            </a:prstGeom>
            <a:blipFill dpi="0" rotWithShape="1">
              <a:blip r:embed="rId246"/>
              <a:stretch>
                <a:fillRect/>
              </a:stretch>
            </a:blipFill>
            <a:ln w="12700">
              <a:solidFill>
                <a:srgbClr val="BFBFBF"/>
              </a:solidFill>
              <a:miter lim="800000"/>
            </a:ln>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72" name="Rectangle 69"/>
            <p:cNvSpPr>
              <a:spLocks noChangeArrowheads="1"/>
            </p:cNvSpPr>
            <p:nvPr>
              <p:custDataLst>
                <p:tags r:id="rId189"/>
              </p:custDataLst>
            </p:nvPr>
          </p:nvSpPr>
          <p:spPr bwMode="auto">
            <a:xfrm>
              <a:off x="4232274" y="3359517"/>
              <a:ext cx="594784" cy="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Malta*</a:t>
              </a:r>
            </a:p>
          </p:txBody>
        </p:sp>
      </p:grpSp>
      <p:grpSp>
        <p:nvGrpSpPr>
          <p:cNvPr id="26650" name="Group 28789"/>
          <p:cNvGrpSpPr/>
          <p:nvPr>
            <p:custDataLst>
              <p:tags r:id="rId26"/>
            </p:custDataLst>
          </p:nvPr>
        </p:nvGrpSpPr>
        <p:grpSpPr>
          <a:xfrm>
            <a:off x="1789370" y="756880"/>
            <a:ext cx="491493" cy="406032"/>
            <a:chOff x="6243685" y="5936332"/>
            <a:chExt cx="692103" cy="575593"/>
          </a:xfrm>
        </p:grpSpPr>
        <p:sp>
          <p:nvSpPr>
            <p:cNvPr id="26784" name="Rectangle 168"/>
            <p:cNvSpPr>
              <a:spLocks noChangeArrowheads="1"/>
            </p:cNvSpPr>
            <p:nvPr>
              <p:custDataLst>
                <p:tags r:id="rId186"/>
              </p:custDataLst>
            </p:nvPr>
          </p:nvSpPr>
          <p:spPr bwMode="auto">
            <a:xfrm>
              <a:off x="6262734" y="6116150"/>
              <a:ext cx="673054" cy="395775"/>
            </a:xfrm>
            <a:prstGeom prst="rect">
              <a:avLst/>
            </a:prstGeom>
            <a:blipFill dpi="0" rotWithShape="1">
              <a:blip r:embed="rId24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70" name="Rectangle 67"/>
            <p:cNvSpPr>
              <a:spLocks noChangeArrowheads="1"/>
            </p:cNvSpPr>
            <p:nvPr>
              <p:custDataLst>
                <p:tags r:id="rId187"/>
              </p:custDataLst>
            </p:nvPr>
          </p:nvSpPr>
          <p:spPr bwMode="auto">
            <a:xfrm>
              <a:off x="6243685" y="5936332"/>
              <a:ext cx="666705" cy="16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Brazil</a:t>
              </a:r>
            </a:p>
          </p:txBody>
        </p:sp>
      </p:grpSp>
      <p:grpSp>
        <p:nvGrpSpPr>
          <p:cNvPr id="26651" name="Group 4"/>
          <p:cNvGrpSpPr/>
          <p:nvPr>
            <p:custDataLst>
              <p:tags r:id="rId27"/>
            </p:custDataLst>
          </p:nvPr>
        </p:nvGrpSpPr>
        <p:grpSpPr>
          <a:xfrm>
            <a:off x="2644321" y="3156727"/>
            <a:ext cx="578352" cy="523639"/>
            <a:chOff x="2657390" y="3336093"/>
            <a:chExt cx="724029" cy="580270"/>
          </a:xfrm>
        </p:grpSpPr>
        <p:sp>
          <p:nvSpPr>
            <p:cNvPr id="26782" name="Rectangle 166"/>
            <p:cNvSpPr>
              <a:spLocks noChangeArrowheads="1"/>
            </p:cNvSpPr>
            <p:nvPr>
              <p:custDataLst>
                <p:tags r:id="rId184"/>
              </p:custDataLst>
            </p:nvPr>
          </p:nvSpPr>
          <p:spPr bwMode="auto">
            <a:xfrm>
              <a:off x="2679619" y="3521474"/>
              <a:ext cx="673220" cy="394889"/>
            </a:xfrm>
            <a:prstGeom prst="rect">
              <a:avLst/>
            </a:prstGeom>
            <a:blipFill dpi="0" rotWithShape="1">
              <a:blip r:embed="rId24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68" name="Rectangle 58"/>
            <p:cNvSpPr>
              <a:spLocks noChangeArrowheads="1"/>
            </p:cNvSpPr>
            <p:nvPr>
              <p:custDataLst>
                <p:tags r:id="rId185"/>
              </p:custDataLst>
            </p:nvPr>
          </p:nvSpPr>
          <p:spPr bwMode="auto">
            <a:xfrm>
              <a:off x="2657390" y="3336093"/>
              <a:ext cx="724029" cy="16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Tanzania</a:t>
              </a:r>
            </a:p>
          </p:txBody>
        </p:sp>
      </p:grpSp>
      <p:grpSp>
        <p:nvGrpSpPr>
          <p:cNvPr id="26652" name="Group 28767"/>
          <p:cNvGrpSpPr/>
          <p:nvPr>
            <p:custDataLst>
              <p:tags r:id="rId28"/>
            </p:custDataLst>
          </p:nvPr>
        </p:nvGrpSpPr>
        <p:grpSpPr>
          <a:xfrm>
            <a:off x="565088" y="4439811"/>
            <a:ext cx="439466" cy="391629"/>
            <a:chOff x="2542611" y="5463822"/>
            <a:chExt cx="681040" cy="519112"/>
          </a:xfrm>
        </p:grpSpPr>
        <p:sp>
          <p:nvSpPr>
            <p:cNvPr id="26780" name="Rectangle 176"/>
            <p:cNvSpPr>
              <a:spLocks noChangeArrowheads="1"/>
            </p:cNvSpPr>
            <p:nvPr>
              <p:custDataLst>
                <p:tags r:id="rId182"/>
              </p:custDataLst>
            </p:nvPr>
          </p:nvSpPr>
          <p:spPr bwMode="auto">
            <a:xfrm>
              <a:off x="2550550" y="5586947"/>
              <a:ext cx="673101" cy="395987"/>
            </a:xfrm>
            <a:prstGeom prst="rect">
              <a:avLst/>
            </a:prstGeom>
            <a:blipFill dpi="0" rotWithShape="1">
              <a:blip r:embed="rId24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66" name="Rectangle 67"/>
            <p:cNvSpPr>
              <a:spLocks noChangeArrowheads="1"/>
            </p:cNvSpPr>
            <p:nvPr>
              <p:custDataLst>
                <p:tags r:id="rId183"/>
              </p:custDataLst>
            </p:nvPr>
          </p:nvSpPr>
          <p:spPr bwMode="auto">
            <a:xfrm>
              <a:off x="2542611" y="5463822"/>
              <a:ext cx="628163" cy="12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Turkey*</a:t>
              </a:r>
            </a:p>
          </p:txBody>
        </p:sp>
      </p:grpSp>
      <p:grpSp>
        <p:nvGrpSpPr>
          <p:cNvPr id="26653" name="Group 10"/>
          <p:cNvGrpSpPr/>
          <p:nvPr>
            <p:custDataLst>
              <p:tags r:id="rId29"/>
            </p:custDataLst>
          </p:nvPr>
        </p:nvGrpSpPr>
        <p:grpSpPr>
          <a:xfrm>
            <a:off x="7450446" y="2052285"/>
            <a:ext cx="416102" cy="494410"/>
            <a:chOff x="4770713" y="4639287"/>
            <a:chExt cx="673100" cy="581680"/>
          </a:xfrm>
        </p:grpSpPr>
        <p:sp>
          <p:nvSpPr>
            <p:cNvPr id="26778" name="Rectangle 173"/>
            <p:cNvSpPr>
              <a:spLocks noChangeArrowheads="1"/>
            </p:cNvSpPr>
            <p:nvPr>
              <p:custDataLst>
                <p:tags r:id="rId180"/>
              </p:custDataLst>
            </p:nvPr>
          </p:nvSpPr>
          <p:spPr bwMode="auto">
            <a:xfrm>
              <a:off x="4770713" y="4825881"/>
              <a:ext cx="673100" cy="395086"/>
            </a:xfrm>
            <a:prstGeom prst="rect">
              <a:avLst/>
            </a:prstGeom>
            <a:blipFill dpi="0" rotWithShape="1">
              <a:blip r:embed="rId250"/>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64" name="Rectangle 69"/>
            <p:cNvSpPr>
              <a:spLocks noChangeArrowheads="1"/>
            </p:cNvSpPr>
            <p:nvPr>
              <p:custDataLst>
                <p:tags r:id="rId181"/>
              </p:custDataLst>
            </p:nvPr>
          </p:nvSpPr>
          <p:spPr bwMode="auto">
            <a:xfrm>
              <a:off x="4862327" y="4639287"/>
              <a:ext cx="488949" cy="16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Ukraine</a:t>
              </a:r>
            </a:p>
          </p:txBody>
        </p:sp>
      </p:grpSp>
      <p:grpSp>
        <p:nvGrpSpPr>
          <p:cNvPr id="26654" name="Group 28790"/>
          <p:cNvGrpSpPr/>
          <p:nvPr>
            <p:custDataLst>
              <p:tags r:id="rId30"/>
            </p:custDataLst>
          </p:nvPr>
        </p:nvGrpSpPr>
        <p:grpSpPr>
          <a:xfrm>
            <a:off x="555933" y="2744859"/>
            <a:ext cx="510622" cy="356484"/>
            <a:chOff x="6725942" y="6110302"/>
            <a:chExt cx="723900" cy="515923"/>
          </a:xfrm>
        </p:grpSpPr>
        <p:sp>
          <p:nvSpPr>
            <p:cNvPr id="26776" name="Rectangle 174"/>
            <p:cNvSpPr>
              <a:spLocks noChangeArrowheads="1"/>
            </p:cNvSpPr>
            <p:nvPr>
              <p:custDataLst>
                <p:tags r:id="rId178"/>
              </p:custDataLst>
            </p:nvPr>
          </p:nvSpPr>
          <p:spPr bwMode="auto">
            <a:xfrm>
              <a:off x="6740525" y="6230937"/>
              <a:ext cx="673100" cy="395288"/>
            </a:xfrm>
            <a:prstGeom prst="rect">
              <a:avLst/>
            </a:prstGeom>
            <a:blipFill dpi="0" rotWithShape="1">
              <a:blip r:embed="rId251"/>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62" name="TextBox 113"/>
            <p:cNvSpPr txBox="1">
              <a:spLocks noChangeArrowheads="1"/>
            </p:cNvSpPr>
            <p:nvPr>
              <p:custDataLst>
                <p:tags r:id="rId179"/>
              </p:custDataLst>
            </p:nvPr>
          </p:nvSpPr>
          <p:spPr bwMode="auto">
            <a:xfrm>
              <a:off x="6725942" y="6110302"/>
              <a:ext cx="723900" cy="13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Myanmar*</a:t>
              </a:r>
            </a:p>
          </p:txBody>
        </p:sp>
      </p:grpSp>
      <p:grpSp>
        <p:nvGrpSpPr>
          <p:cNvPr id="26655" name="Group 6"/>
          <p:cNvGrpSpPr/>
          <p:nvPr>
            <p:custDataLst>
              <p:tags r:id="rId31"/>
            </p:custDataLst>
          </p:nvPr>
        </p:nvGrpSpPr>
        <p:grpSpPr>
          <a:xfrm>
            <a:off x="3201256" y="2170606"/>
            <a:ext cx="630910" cy="463353"/>
            <a:chOff x="2719438" y="4746796"/>
            <a:chExt cx="773249" cy="578679"/>
          </a:xfrm>
        </p:grpSpPr>
        <p:sp>
          <p:nvSpPr>
            <p:cNvPr id="26774" name="Rectangle 178"/>
            <p:cNvSpPr>
              <a:spLocks noChangeArrowheads="1"/>
            </p:cNvSpPr>
            <p:nvPr>
              <p:custDataLst>
                <p:tags r:id="rId176"/>
              </p:custDataLst>
            </p:nvPr>
          </p:nvSpPr>
          <p:spPr bwMode="auto">
            <a:xfrm>
              <a:off x="2760720" y="4930588"/>
              <a:ext cx="671631" cy="394887"/>
            </a:xfrm>
            <a:prstGeom prst="rect">
              <a:avLst/>
            </a:prstGeom>
            <a:blipFill dpi="0" rotWithShape="1">
              <a:blip r:embed="rId25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5260" name="Rectangle 69"/>
            <p:cNvSpPr>
              <a:spLocks noChangeArrowheads="1"/>
            </p:cNvSpPr>
            <p:nvPr>
              <p:custDataLst>
                <p:tags r:id="rId177"/>
              </p:custDataLst>
            </p:nvPr>
          </p:nvSpPr>
          <p:spPr bwMode="auto">
            <a:xfrm>
              <a:off x="2719438" y="4746796"/>
              <a:ext cx="773249" cy="16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Madagascar</a:t>
              </a:r>
            </a:p>
          </p:txBody>
        </p:sp>
      </p:grpSp>
      <p:grpSp>
        <p:nvGrpSpPr>
          <p:cNvPr id="26656" name="Group 9"/>
          <p:cNvGrpSpPr/>
          <p:nvPr>
            <p:custDataLst>
              <p:tags r:id="rId32"/>
            </p:custDataLst>
          </p:nvPr>
        </p:nvGrpSpPr>
        <p:grpSpPr>
          <a:xfrm>
            <a:off x="2629245" y="2633959"/>
            <a:ext cx="600167" cy="480952"/>
            <a:chOff x="4077526" y="2622631"/>
            <a:chExt cx="909799" cy="562964"/>
          </a:xfrm>
        </p:grpSpPr>
        <p:pic>
          <p:nvPicPr>
            <p:cNvPr id="26772" name="Picture 3"/>
            <p:cNvPicPr>
              <a:picLocks noChangeAspect="1"/>
            </p:cNvPicPr>
            <p:nvPr>
              <p:custDataLst>
                <p:tags r:id="rId174"/>
              </p:custDataLst>
            </p:nvPr>
          </p:nvPicPr>
          <p:blipFill>
            <a:blip r:embed="rId253">
              <a:extLst>
                <a:ext uri="{28A0092B-C50C-407E-A947-70E740481C1C}">
                  <a14:useLocalDpi xmlns:a14="http://schemas.microsoft.com/office/drawing/2010/main" val="0"/>
                </a:ext>
              </a:extLst>
            </a:blip>
            <a:stretch>
              <a:fillRect/>
            </a:stretch>
          </p:blipFill>
          <p:spPr bwMode="auto">
            <a:xfrm>
              <a:off x="4224632" y="2791895"/>
              <a:ext cx="66686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8" name="Rectangle 41"/>
            <p:cNvSpPr>
              <a:spLocks noChangeArrowheads="1"/>
            </p:cNvSpPr>
            <p:nvPr>
              <p:custDataLst>
                <p:tags r:id="rId175"/>
              </p:custDataLst>
            </p:nvPr>
          </p:nvSpPr>
          <p:spPr bwMode="auto">
            <a:xfrm>
              <a:off x="4077526" y="2622631"/>
              <a:ext cx="909799" cy="16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Mozambique</a:t>
              </a:r>
            </a:p>
          </p:txBody>
        </p:sp>
      </p:grpSp>
      <p:grpSp>
        <p:nvGrpSpPr>
          <p:cNvPr id="26657" name="Group 8"/>
          <p:cNvGrpSpPr/>
          <p:nvPr>
            <p:custDataLst>
              <p:tags r:id="rId33"/>
            </p:custDataLst>
          </p:nvPr>
        </p:nvGrpSpPr>
        <p:grpSpPr>
          <a:xfrm>
            <a:off x="3814058" y="2126799"/>
            <a:ext cx="510800" cy="498837"/>
            <a:chOff x="3687857" y="4317755"/>
            <a:chExt cx="676395" cy="573913"/>
          </a:xfrm>
        </p:grpSpPr>
        <p:pic>
          <p:nvPicPr>
            <p:cNvPr id="26770" name="Picture 3"/>
            <p:cNvPicPr>
              <a:picLocks noChangeAspect="1"/>
            </p:cNvPicPr>
            <p:nvPr>
              <p:custDataLst>
                <p:tags r:id="rId172"/>
              </p:custDataLst>
            </p:nvPr>
          </p:nvPicPr>
          <p:blipFill>
            <a:blip r:embed="rId254">
              <a:extLst>
                <a:ext uri="{28A0092B-C50C-407E-A947-70E740481C1C}">
                  <a14:useLocalDpi xmlns:a14="http://schemas.microsoft.com/office/drawing/2010/main" val="0"/>
                </a:ext>
              </a:extLst>
            </a:blip>
            <a:stretch>
              <a:fillRect/>
            </a:stretch>
          </p:blipFill>
          <p:spPr bwMode="auto">
            <a:xfrm>
              <a:off x="3687857" y="4497969"/>
              <a:ext cx="676395" cy="39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6" name="Rectangle 69"/>
            <p:cNvSpPr>
              <a:spLocks noChangeArrowheads="1"/>
            </p:cNvSpPr>
            <p:nvPr>
              <p:custDataLst>
                <p:tags r:id="rId173"/>
              </p:custDataLst>
            </p:nvPr>
          </p:nvSpPr>
          <p:spPr bwMode="auto">
            <a:xfrm>
              <a:off x="3713222" y="4317755"/>
              <a:ext cx="593959" cy="16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Malawi</a:t>
              </a:r>
            </a:p>
          </p:txBody>
        </p:sp>
      </p:grpSp>
      <p:sp>
        <p:nvSpPr>
          <p:cNvPr id="4" name="Rectangle 2"/>
          <p:cNvSpPr>
            <a:spLocks noGrp="1" noChangeArrowheads="1"/>
          </p:cNvSpPr>
          <p:nvPr>
            <p:ph type="title"/>
            <p:custDataLst>
              <p:tags r:id="rId34"/>
            </p:custDataLst>
          </p:nvPr>
        </p:nvSpPr>
        <p:spPr>
          <a:xfrm>
            <a:off x="3073003" y="236935"/>
            <a:ext cx="5156597" cy="217885"/>
          </a:xfrm>
        </p:spPr>
        <p:txBody>
          <a:bodyPr rtlCol="0">
            <a:normAutofit fontScale="90000"/>
          </a:bodyPr>
          <a:lstStyle/>
          <a:p>
            <a:pPr defTabSz="704536">
              <a:defRPr/>
            </a:pPr>
            <a:r>
              <a:rPr lang="en-US" altLang="es-MX" sz="1400" b="1">
                <a:solidFill>
                  <a:schemeClr val="accent2">
                    <a:lumMod val="75000"/>
                  </a:schemeClr>
                </a:solidFill>
              </a:rPr>
              <a:t>Cape Town Treaty with Aircraft Protocol</a:t>
            </a:r>
          </a:p>
        </p:txBody>
      </p:sp>
      <p:grpSp>
        <p:nvGrpSpPr>
          <p:cNvPr id="26659" name="Group 28768"/>
          <p:cNvGrpSpPr/>
          <p:nvPr>
            <p:custDataLst>
              <p:tags r:id="rId35"/>
            </p:custDataLst>
          </p:nvPr>
        </p:nvGrpSpPr>
        <p:grpSpPr>
          <a:xfrm>
            <a:off x="6746523" y="2080507"/>
            <a:ext cx="604600" cy="487499"/>
            <a:chOff x="9559925" y="1519823"/>
            <a:chExt cx="911225" cy="585202"/>
          </a:xfrm>
        </p:grpSpPr>
        <p:sp>
          <p:nvSpPr>
            <p:cNvPr id="5253" name="Rectangle 48"/>
            <p:cNvSpPr>
              <a:spLocks noChangeArrowheads="1"/>
            </p:cNvSpPr>
            <p:nvPr>
              <p:custDataLst>
                <p:tags r:id="rId170"/>
              </p:custDataLst>
            </p:nvPr>
          </p:nvSpPr>
          <p:spPr bwMode="auto">
            <a:xfrm>
              <a:off x="9559925" y="1519823"/>
              <a:ext cx="911225" cy="16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South Africa</a:t>
              </a:r>
            </a:p>
          </p:txBody>
        </p:sp>
        <p:sp>
          <p:nvSpPr>
            <p:cNvPr id="26769" name="Rectangle 207"/>
            <p:cNvSpPr>
              <a:spLocks noChangeArrowheads="1"/>
            </p:cNvSpPr>
            <p:nvPr>
              <p:custDataLst>
                <p:tags r:id="rId171"/>
              </p:custDataLst>
            </p:nvPr>
          </p:nvSpPr>
          <p:spPr bwMode="auto">
            <a:xfrm>
              <a:off x="9666287" y="1709738"/>
              <a:ext cx="673100" cy="395287"/>
            </a:xfrm>
            <a:prstGeom prst="rect">
              <a:avLst/>
            </a:prstGeom>
            <a:blipFill dpi="0" rotWithShape="1">
              <a:blip r:embed="rId25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60" name="Group 28769"/>
          <p:cNvGrpSpPr/>
          <p:nvPr>
            <p:custDataLst>
              <p:tags r:id="rId36"/>
            </p:custDataLst>
          </p:nvPr>
        </p:nvGrpSpPr>
        <p:grpSpPr>
          <a:xfrm>
            <a:off x="6720415" y="1492050"/>
            <a:ext cx="596747" cy="496741"/>
            <a:chOff x="10369550" y="1518236"/>
            <a:chExt cx="758825" cy="586789"/>
          </a:xfrm>
        </p:grpSpPr>
        <p:sp>
          <p:nvSpPr>
            <p:cNvPr id="5251" name="Rectangle 53"/>
            <p:cNvSpPr>
              <a:spLocks noChangeArrowheads="1"/>
            </p:cNvSpPr>
            <p:nvPr>
              <p:custDataLst>
                <p:tags r:id="rId168"/>
              </p:custDataLst>
            </p:nvPr>
          </p:nvSpPr>
          <p:spPr bwMode="auto">
            <a:xfrm>
              <a:off x="10369550" y="1518236"/>
              <a:ext cx="758825" cy="16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India</a:t>
              </a:r>
            </a:p>
          </p:txBody>
        </p:sp>
        <p:sp>
          <p:nvSpPr>
            <p:cNvPr id="26767" name="Rectangle 208"/>
            <p:cNvSpPr>
              <a:spLocks noChangeArrowheads="1"/>
            </p:cNvSpPr>
            <p:nvPr>
              <p:custDataLst>
                <p:tags r:id="rId169"/>
              </p:custDataLst>
            </p:nvPr>
          </p:nvSpPr>
          <p:spPr bwMode="auto">
            <a:xfrm>
              <a:off x="10414000" y="1709738"/>
              <a:ext cx="671512" cy="395287"/>
            </a:xfrm>
            <a:prstGeom prst="rect">
              <a:avLst/>
            </a:prstGeom>
            <a:blipFill dpi="0" rotWithShape="1">
              <a:blip r:embed="rId25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61" name="Group 28770"/>
          <p:cNvGrpSpPr/>
          <p:nvPr>
            <p:custDataLst>
              <p:tags r:id="rId37"/>
            </p:custDataLst>
          </p:nvPr>
        </p:nvGrpSpPr>
        <p:grpSpPr>
          <a:xfrm>
            <a:off x="6793862" y="2564671"/>
            <a:ext cx="517562" cy="497767"/>
            <a:chOff x="9666288" y="2231023"/>
            <a:chExt cx="673100" cy="570915"/>
          </a:xfrm>
        </p:grpSpPr>
        <p:sp>
          <p:nvSpPr>
            <p:cNvPr id="5249" name="Rectangle 55"/>
            <p:cNvSpPr>
              <a:spLocks noChangeArrowheads="1"/>
            </p:cNvSpPr>
            <p:nvPr>
              <p:custDataLst>
                <p:tags r:id="rId166"/>
              </p:custDataLst>
            </p:nvPr>
          </p:nvSpPr>
          <p:spPr bwMode="auto">
            <a:xfrm>
              <a:off x="9708621" y="2231023"/>
              <a:ext cx="588433" cy="1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UAE</a:t>
              </a:r>
            </a:p>
          </p:txBody>
        </p:sp>
        <p:sp>
          <p:nvSpPr>
            <p:cNvPr id="26765" name="Rectangle 209"/>
            <p:cNvSpPr>
              <a:spLocks noChangeArrowheads="1"/>
            </p:cNvSpPr>
            <p:nvPr>
              <p:custDataLst>
                <p:tags r:id="rId167"/>
              </p:custDataLst>
            </p:nvPr>
          </p:nvSpPr>
          <p:spPr bwMode="auto">
            <a:xfrm>
              <a:off x="9666288" y="2406651"/>
              <a:ext cx="673100" cy="395287"/>
            </a:xfrm>
            <a:prstGeom prst="rect">
              <a:avLst/>
            </a:prstGeom>
            <a:blipFill dpi="0" rotWithShape="1">
              <a:blip r:embed="rId25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62" name="Group 2"/>
          <p:cNvGrpSpPr/>
          <p:nvPr>
            <p:custDataLst>
              <p:tags r:id="rId38"/>
            </p:custDataLst>
          </p:nvPr>
        </p:nvGrpSpPr>
        <p:grpSpPr>
          <a:xfrm>
            <a:off x="5826850" y="1814503"/>
            <a:ext cx="511278" cy="393849"/>
            <a:chOff x="2684462" y="2644567"/>
            <a:chExt cx="706484" cy="566152"/>
          </a:xfrm>
        </p:grpSpPr>
        <p:sp>
          <p:nvSpPr>
            <p:cNvPr id="5247" name="Rectangle 61"/>
            <p:cNvSpPr>
              <a:spLocks noChangeArrowheads="1"/>
            </p:cNvSpPr>
            <p:nvPr>
              <p:custDataLst>
                <p:tags r:id="rId164"/>
              </p:custDataLst>
            </p:nvPr>
          </p:nvSpPr>
          <p:spPr bwMode="auto">
            <a:xfrm>
              <a:off x="2766956" y="2644567"/>
              <a:ext cx="505537" cy="16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China</a:t>
              </a:r>
            </a:p>
          </p:txBody>
        </p:sp>
        <p:sp>
          <p:nvSpPr>
            <p:cNvPr id="26763" name="Rectangle 210"/>
            <p:cNvSpPr>
              <a:spLocks noChangeArrowheads="1"/>
            </p:cNvSpPr>
            <p:nvPr>
              <p:custDataLst>
                <p:tags r:id="rId165"/>
              </p:custDataLst>
            </p:nvPr>
          </p:nvSpPr>
          <p:spPr bwMode="auto">
            <a:xfrm>
              <a:off x="2684462" y="2788444"/>
              <a:ext cx="706484" cy="422275"/>
            </a:xfrm>
            <a:prstGeom prst="rect">
              <a:avLst/>
            </a:prstGeom>
            <a:blipFill dpi="0" rotWithShape="1">
              <a:blip r:embed="rId25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sp>
        <p:nvSpPr>
          <p:cNvPr id="26663" name="AutoShape 4" descr="data:image/jpeg;base64,/9j/4AAQSkZJRgABAQAAAQABAAD/2wCEAAkGBwwMEA4PEBANDRAUDw8QEBYQEBAPGRESFRQWFhYXFRMYHCgkGBsmHhUUIjEhJSkrLy4wFx8zOjMsNygtMCsBCgoKDg0OGxAQGjclICQvLCw3LywsLCwsMS8tLywvLCwsMSw0LywvMSwsLCwsLTYsLCwsLCwsLCwvLCwsLTUtLP/AABEIALcBEwMBEQACEQEDEQH/xAAcAAEAAgIDAQAAAAAAAAAAAAAABQYDBwIECAH/xABBEAABAwIACQsCBAUCBwAAAAAAAQIDBBEFBhIXITFRVGEUFiJBVZGSk5TR0hNxB1KBoTJCcrHwU8EVIyQzYmPh/8QAHAEBAAICAwEAAAAAAAAAAAAAAAQGBQcBAgMI/8QAOREBAAECAgYJAwIFBAMAAAAAAAECAwQRBSFBUVKhEhMVIjFhcZHRBhaxgfAyQsHh8RRicqIjM0P/2gAMAwEAAhEDEQA/AK9SVyts12lu3rT3KtctZ64Wz6k+jLOkM8RhcqLv/Wr13T57du+JJrkVLoqKnAjTGWqWmsVhb2FuzZv0zTVHjE/v2nwnxh9OHgAAAAAAAAAAAAAAAAAAAAAAAAAAAAAAAAAAAAAK+ZF9TM1NUuj1aU60X/NB5124qYPTf0/hNLWujejKqPCqPGPmN8TynWloZmyJdv67UIlVM0zraO0zoLF6KvdC/Hdnwqj+Gfid8Trj01sh1YYAAAAAAAAAAAAAAAAAAAAAAAAAAAAAAAAAAAAr5kX1MAco5HMW7VVFOsxE6pRcXg7GLtTZv0xVTOyf3qndMa4S1LVtk0L0XbNv2ItduafRpj6k+jr+jc7+Hzrs/wDan/l5efvlt7B5KUAAAAAAAAAAAAAAAAAAAAAAAAAAAAAAAAAAAr5kX1MAACKcOJjPVKQpK7U1/wBkd7+5HuWdtLWf1L9DU3M8To6Mp8Zo2T/x3enhuy8JkCO1RXRVRVNNUZTGqYnVMTukDqAAAAAAAAAAAAAAAAAAAAAAAAAAAAAAAACvmRfUwAAAAOzSVix6F0t2bPseVy1FWvaqn1F9K4bS1PWR3LseFW/yq3+vjHpqSscjXpdq3QiTExOUtJaR0bidH3ps4mjozymN8Ttj/E63I4QQAAAAAAAAAAAAAAAAAAAAAAAAAAAAAAAr5kX1MAAAAABkgndGt2r906l+50qoirxY3SmicLpKz1OJpzjZO2J3xOz8TtiYS1PUtl1aF60X/NJEromnxaQ+oPpjFaJr6U961PhXH4q3TynZOyMx0VoAAAAAAAAAAAAAAAAAAAAAAAAAAAAAAV8yL6mAAAABllppGNje5qo2RHKxfzI1ytX90U6U101TNMTrjxedNymqqaYnXHj+WI7vR9a5UW6LZeBxMZ+Lzu2qLtE27lMTTOqYnXE+qwYvLFVyNhlmZTOXQ1z0XJcuxV/lX9jpRhYrqy6WTVWnfoObdc3sFPc4fGY9N8c4813zcT7xF4HErsmri5Kf2HXx8jNxPvEXgcOyauLkdh18fIzcT7xF4HDsmri5HYdfHyM3E+8ReBw7Jq4uR2HXx8jNxPvEXgcOyauLkdh18fIzcT7xF4HDsmri5HYdfHyM3E+8ReBw7Jq4uR2HXx8jNxPvEXgcOyauLkdh18fIzcT7xF4HDsmri5HYdfHyM3E+8ReBw7Jq4uR2HXx8jNxPvEXgcOyauLkdh18fIzcT7xF4HDsmri5HYdfHyM3E+8ReBw7Jq4uR2HXx8jNxPvEXgcOyauLkdh18fIzcT7xF4HDsmri5HYdfHyM3E+8ReBw7Jq4uR2HXx8jNxPvEXgcOyauLkdh18fIzcT7xF4HDsmri5HYdfHyM3E+8ReBw7Jq4uR2HXx8jNxPvEXgcOyauLkdh18fIzcT7xF4HDsmri5HYdfHyM3E+8ReBw7Jq4uR2HXx8jNxPvEXgcOyauLkdh18fIzcT7xF4HDsmri5HYdfHyM3E+8ReBw7Jq4uR2HXx8jNxPvEXgcOyauLkdh18fJqc8X0SAAAHKKNz3Na1LucqNaidaqtkQ61TFMZy61VRTEzPhDY+POAkjwfTZCXWmRrVXa1yIjl8WSveVvRmMmrF15/z/wBPDkqWh8fNeNr6X/0zn9Y8OWbWxZlvAOKPRVVLpdLKqbL6v7DKcs3SK6ZqmmJ1xs9fBe8SvxAlocmCpypqfU138T4k4fmbw6urYTMPi5o7tWuFd0v9P0YnO7Y7te7ZPxP7ne3BR1cVQxssT2yRuS7XNW6KZWmqKozhQrtqu1XNFyMpjZLMcvMAAAAAAAAAAAAAAAAAAAAAAAAAADzAV1uYA4ySNYiuctkRLquxDmImZyh53LlNuia65yiNauz4wSS3jiYrXOXJauUirr2W1mRpwVNHernwUy/9S3cRnZw9GU1TlE56/bLLOfXUtX4PyOrMIMim6X0mvnRXa1yFRETiqOc1f0UxX1BTFnCzXR/Nq9/7ItnTl+cNXhr2c1eETt84lvfCFK2oilhd/C9jmLwulrlCtXJt1xXGyc0Cxdm1cpuR4xMS8+Yan5F9RHomWxysyb2u5FsqGw8NR1+U0+E681+x2k7WGw3X+OeWUZ5Z5/2RtPhGar6MTPpa8p7tOSnVba4k12KLOuuc/JjMPpTE6RjoYejob6p15Rsy3zPtCTpqdsSWbfaqqt1cu1V61Itdc1znLO4bDUYejo0frM65md8ztllOqQ7EOEq2FjmU9VU0t1yv+TI5nS2qiLZT2s36rU6vBjNI6LsY6jKvVVHhMeMfMeSBr8b8Y6d2S/CNfb+VUnfZ37mXtXqbkZw13j9HXsFc6NyNWydkurz9w/2lX+e/3PVAOfuH+0q/z3+4Dn7h/tKv89/uA5+4f7Sr/Pf7gOfuH+0q/wA9/uA5+4f7Sr/Pf7gOfuH+0q/z3+4Dn7h/tKv89/uA5+4f7Sr/AD3+4Dn7h/tKv89/uA5+4f7Sr/Pf7gOfuH+0q/z3+4Dn7h/tKv8APf7gOfuH+0q/z3+4Dn7h/tKv89/uA5+4f7Sr/Pf7gOfuH+0q/wA9/uA5+4f7Sr/Pf7gOfuH+0q/z3+4Dn7h/tKv89/uA5+4f7Sr/AD3+4Dn7h/tKv89/uA5+4f7Sr/Pf7gWBEK43KsEGJmEpWteyON7HJdrmzRKipwXKMfVpTDUT0apyn0li69M4SiqaaqpiY30z8NfY31L45X0l23jdky5LkcivTW26aFsv7pwLDo+iKqIvb/D03/r+FV09pmnE5WbM9zxmd87vSPz6O9iPiTX4R/6qOLKiY+zVVzGZT02ZSpdE27Tw0npWxhv/ABVVd6f11IGhow9N+L1+rKKdcapnOf03NkQYhSMpZJ3vZQ4QjlSSlm+o1EYqJZGvdpTJcrlRU09WvUtaq0xTVei3EdO3MZVRl4+cecbP3Kfp3F2sVcpmz4RHjllrlDYW/FbCFVElNSQxw1S2glXK+o50znZNqZqa00KuUuq6cLzcP9O4e1X1t6rOjxjZGXj3/iP8YCbszGUIt/4Q4Wy43vVlRlMSSa0jUVJVVVViucvS6lV3FfuSo+pcJ0Zpp1Zao1bN+rw9E3A4XD1VxVia8qdsZTnPtsnbt/KaZiHhVqIiQMRESyIksSWTxEKdMYWZzmrlK70aZwFFMU01ZRGzoz8OXMXC3+i3zYvkcdr4Ti5S79uYLj5T8OhhbF6roWtdO1kd1s1PqRuVfs1FvbiSMPjbV+crc5/pKThtIWMTMxamZy8pyRRLTmOogZK1WPRHNXqU7UVzROdLwxGHt4i3Nu7GcSquFsDPgu9l3x/u378OJlbGKi5qnVKgaW0Fcwmdy33qOcevyiSWr4AAAAAAAAAAAAAAAAAAAAAAAAbEK63MmMXsY6rBzrxrlRqvTjdfJd9vyrxT9yFi8DaxMd7x37WPx2jrOLp78ZTsmPH+7t4axNosY6iKropG0r3vTl8TrIqJ1yRoiaXLq2Kqouhb38sNpS9o21Nm/HSiI7s/0ny5x6ZKFpHRN7C196NU7dk/3bCqWQYOhgpYpWUFNE1n1JOjeOJMpyoiuRUynJHKuUqKt01XW6RdDYCNJXq8RidcRPvM/wBI3R5IFyroREQ1njRU/wDHKuloIFrY4pZ0yGOmmkllYiLeolZI/IhYlsprLXVMpejdpc7GBw1ic7duInflr9/FHmqZ8ZTkf4XVkMctUypWowtBKyRFa50UczPporoUVFRUVUVenouq9V7np/prXV9XNMTTunXHNxnOea54rLRYWpeUUslbSztvHNG+pnldTzt/ijkjmVyLp67JdNhEu6HwV2MptRHpGX4douVRtSOCat88bVejWyIjMtG3tdzGvRUvpsqOaturVptc13pTATgsRNrPOPGJ8p/eSXRV0ozVzGjHiGkyoqfJnm0oq3uyNeKp/EvBP/hIwOia73fuaqecrDo7Qly/lXd7tPOfhrCurZql6yyvdI9dau/sidScELRatUWqejRGULlZs27NEUW4yhgPR6gHxQ4mM0BhbAKLd8KIi9bNv9PsZDD4zLu3PdUNLfTkVZ3cLGvbT8fHsrjkVFVFRUVNC36jJROalVUzTOUxrfA4AAAAAAAAAAAAAAAAAAAAAANiFdbmAMlNUSQvbJG50b2rdrmrZU/U6V0U10zTVGcS87lFFdM01xnE70bjJjpU4Qljy54rIrUS8bvpwvarmJMqIiq99nOVFRLNytCX1ZbRuCowlnoUbZz92qdITa/1NcWf4YnKNv78vJfKz8E3SUsE1HOsNY1XOV0znIkyZSuY+7brE/Vq4XstyehsuJ1NjzTV0MU7pJKVKiFKtzn0k148lL9Nen/DbVpAuGOGBKqgqFw1gxqunaiJX07dVbA3WqJ/qtRNCppXjqcFUxnxgWopIamimdyaeSaGRU6Ko5qrKxi7FyZVaqf+tOow+ksHauV03qozmNX9Vm+mKLNzEVU3IzmIzjd5/mFHIrYAAAAAAFbxmdTKqIn/AHr6cnZ/5cTJYKLm3+H9+CkfU1eDmcqf/bty3f7vPdt/RXzIKgAAAAAAAAAAAAAAAAAAAAAAbEK63M4TSpG1z3amoqr16EOaaZqmIh5XrtNm3Vcr8IjP2VKvwrPVOyGZTWr0Ua3W777TL2sPRajpVeO9rzH6YxOPudVazimdUUx4z67/AMNs4mYjNmwNNE6LLmqElc10lRIxkcqIrY3JE1LOsqa1uuu1jFYn6jwti5NuqKpmN0R8sficBcw9ybdcxnGXh57F8wNgdaamp4JIElljhjjfKytqIXPc1qIq3aiKl7bTw+6sHw1e0fKP1FTq4NWaWRWufVT301EK1L6dKV6ImQxZ4+nP0bIuUq3VL6EWyTb+nsHatxX0pnPwyic+eUc3M4a7ERNVOUT4TO30THIafrwdSOXa6XKXxLHchfdWD4avaPlx1FTVH4k07sFzLyeH6FLOjJqiFr/qsSViq1JYroitdZVRybF7p2H0nY0hbmm3nHr/AJll9F2b2HqjGxrponKqI8cpjXOW79UDFI16I5qoqKl0VOsjVUzTOUti2rtF2iK6JzidrkcPQAAfFVE0roTrDiZiIznwV3C2Hr3ZCtupX/H3Mjh8H/NX7KXpf6jzztYWfWr4+fber6rcyKnzMzOcvgcAAAAAAAAAAAAAAAAAAAAAAGxCutzAceLq4NwLG2a8bbve5GsT8quW1m/e563sVVNvvTqhicPorCYO5XiKY8/KmNuX78noKnZDQU7Guc2OOKNrVc5bJoS1/wBf9zXlc14i7MxGc1SpNc3MVfmYjOap8FAxnx9fLlRUmVGzUsmpzv6U/lTjr+xYMFoemjv3tc7tn67/AMeq0aO0DTbyrxGud2yPXf8Aj1U+hr56aRJYpHRyaeki676731pwUzN2zbu0dCuM4Z+9h7d6jq7lOcNm4sY8QVeTFUZME2hEXUyReC/yrwXvKxjdE12e/b1084U7SOg7ljOu13qecfL5+J2DvrUrZkS7oXoq6L9B/RX98nuGhb/QvzRxRzj9yfT+I6GIm1PhVHOP7ZtSUtMyFFaxLIrlda6rZV2bELfXcqrnOpbsLhLWGpmi1GUTMzl67t0Mx0SQDFU1McLVc9Uan9+CJ1naiiqucqUfE4q1hrc3Ls5R+/BU8K4XkqOil2R7Nv8AV7GXsYam3rnXLXmldN3cbPQp7tG7f6/Hh+UYSWEAAAAAAAAAAAAAAAAAAAAAAAADYhXW5gCSxerYaWoZPI1z0ju9jUt0n2s1FXqS63vwI2LtV3bU26Zyz1Z+W1Dx1mu/Zm1ROXS1Z7o2/Dnh7D9VhF+VK6zEW7GN0NZ9k614qdcLg7WGpyojXv2y64LAWcJTlbjXtnbKKJacAALLgfGyWOJ9LU5U9M9jo9d3xo5LXaq60TYv6WMZiNHU1VxetaqonPylh8Vomiu5F+z3a4mJ8p9VaXvMky4cuUrgrFnCVex76WnWVG6LueyJqu2I5ypf9D3s4eq7PlvYnSel7OBp166tlMf13R+4R1b+E+NNQ7KfTxLsRKiCzU4JlGXt2qbcZUtd43HXsZc6d2fSNkejr5msZN2i9RB8j0QzM1jJu0XqIPkAzNYybtF6iD5AMzWMm7Reog+QDM1jJu0XqIPkAzNYybtF6iD5AMzWMm7Reog+QDM1jJu0XqIPkAzNYybtF6iD5AMzWMm7Reog+QDM1jJu0XqIPkAzNYybtF6iD5AMzWMm7Reog+QDM1jJu0XqIPkAzNYybtF6iD5AMzWMm7Reog+QDM1jJu0XqIPkAzNYybtF6iD5AMzWMm7Reog+QDM1jJu0XqIPkAzNYybtF6iD5AMzWMm7Reog+QDM1jJu0XqIPkBkK63MAAAAAAAAANg4lfh3JU5M9ajoodCtj0tfJxd+Vv7rwJ2Hwk1d6vwVXS31FTZztYac6t+yPTfPL1bap4I4WNjja2NjURGtaiNRE2IiGTiIiMoUau5Vcqmquc5nbLIcugAAAAAAAAAAAAAAAAAAAAAAAAAAHmArrcwAAAAAADJTU8kz2xxtc97ls1rUuqqdK66aKZqqnKIdLlym3TNdc5RDaOJ+JcdGrZ6hGTT6Fa1UymxL1f1O49XVtK9e07XTczsRGUb4zzUvSmmasRE2rOqnftn4j9zuXjlknDuOfufHeXsrfU0nLJOHcPufHeXsdTScsk4dw+58d5ex1NJyyTh3D7nx3l7HU0nLJOHcPufHeXsdTScsk4dw+58d5ex1NJyyTh3D7nx3l7HU0nLJOHcPufHeXsdTScsk4dw+58d5ex1NJyyTh3D7nx3l7HU0nLJOHcPufHeXsdTScsk4dw+58d5ex1NJyyTh3D7nx3l7HU0nLJOHcPufHeXsdTScsk4dw+58d5ex1NJyyTh3D7nx3l7HU0nLJOHcPufHeXsdTScsk4dw+58d5ex1NJyyTh3D7nx3l7HU0nLJOHcPufHeXsdTScsk4dw+58d5ex1NJyyTh3D7nx3l7HU0nLJOHcPufHeXsdTScsk4dw+58d5ex1NJyyTh3D7nx3l7HU0nLJOHcPufHeXsdTS85FjbbAAAAAAksB4EqcISfTibo/net0axOK/7ayLisXbw9HSrn9NsoeMxtrC0dK5PpG2W2sXMXKbBrLMTLkVOnI5NLuCflTh/cqOMx1zE1d7VG5RsfpG7i6s6tVOyNn95TJDY8AAAAAAAAAAAAAAAAAAAAAAAAAAAAAAeejYjaoAAAALPirifPXqkkmVDT/mt0pP6EX+66PuYvHaTow/dp11co9WG0lpi3he5R3q92yPX4/DauD6GGljbFCxI2JqROviq9a8VKndvV3aprrnOVIv37l+ua7k5zLsnm8gAAAAAAAAAAAAAAAAAAAAAAAAAAAAAAA89GxG1QAB9Y1XKiIiqqqiIiJdVVepEOJmIjOXEzERnLYeKeIlsmetbddCsi/3k+PfsK7j9L/yWJ/X4+VU0np3PO3hp9avj59t7YDURERERERNCW6ivTOarTOeuX0AAAAAAAAAAAAAAAAAAAAAAAAAAAAAAAAAPPRsRtUA7WDcHz1cjYoWK967NSJtVepOJ5Xr1Fmjp1zlDwxGIt2KJruTlDa2KuKMGD0R78mao63W0M4MRdX31/bUVLHaSrxE9GnVTu3+qkaS0vcxc9GnVRu3+vwspjWIAAAAAAAAAAAAAAAAAAAAAAAAAAAAAAAAAAAeejYjaqbxaxaqMJO6KfTiRenI5NCcGp/MvAg4zH28NTr1zuY3SGkrWDp166tkfO6G2sC4Gp6CNI4W2/M5dLnrtcv8AiFRxOKuYivpVz8Qo2Lxl3FV9O5P6bI9EgR0UAAAAAAAAAAAAAAAAAAAAAAAAAAAAAAAAAAAA1ZidiYtYjaioXJg1ta1dMll61T+Fv7/bWWrSOlOpmbdv+L8fP4XXSumYw8zatfxb9kfM8mz6eBkTWsY1rGNSzUalkROCFXrrqrmaqpzmVMrrqrqmqqc5lkOrqAAAAAAAAAAAAAAAAAAAAAAAAAAAAAAAAAAAAAP/2Q=="/>
          <p:cNvSpPr>
            <a:spLocks noChangeAspect="1" noChangeArrowheads="1"/>
          </p:cNvSpPr>
          <p:nvPr>
            <p:custDataLst>
              <p:tags r:id="rId39"/>
            </p:custDataLst>
          </p:nvPr>
        </p:nvSpPr>
        <p:spPr bwMode="auto">
          <a:xfrm>
            <a:off x="2035969" y="-215504"/>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a:lnSpc>
                <a:spcPct val="90000"/>
              </a:lnSpc>
              <a:spcBef>
                <a:spcPts val="750"/>
              </a:spcBef>
              <a:buFont typeface="Arial"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9pPr>
          </a:lstStyle>
          <a:p>
            <a:pPr algn="l" defTabSz="685783" fontAlgn="auto">
              <a:lnSpc>
                <a:spcPct val="100000"/>
              </a:lnSpc>
              <a:spcBef>
                <a:spcPct val="0"/>
              </a:spcBef>
              <a:spcAft>
                <a:spcPct val="0"/>
              </a:spcAft>
              <a:buNone/>
            </a:pPr>
            <a:endParaRPr lang="es-MX" altLang="es-MX" sz="1400">
              <a:solidFill>
                <a:srgbClr val="000000"/>
              </a:solidFill>
              <a:latin typeface="Times" pitchFamily="18" charset="0"/>
              <a:ea typeface="MS PGothic" panose="020B0600070205080204" pitchFamily="34" charset="-128"/>
              <a:cs typeface="+mn-cs"/>
            </a:endParaRPr>
          </a:p>
        </p:txBody>
      </p:sp>
      <p:sp>
        <p:nvSpPr>
          <p:cNvPr id="5161" name="Rectangle 223"/>
          <p:cNvSpPr>
            <a:spLocks noChangeArrowheads="1"/>
          </p:cNvSpPr>
          <p:nvPr>
            <p:custDataLst>
              <p:tags r:id="rId40"/>
            </p:custDataLst>
          </p:nvPr>
        </p:nvSpPr>
        <p:spPr bwMode="auto">
          <a:xfrm>
            <a:off x="575293" y="590550"/>
            <a:ext cx="1585913"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1006475">
              <a:spcBef>
                <a:spcPct val="20000"/>
              </a:spcBef>
              <a:buChar char="•"/>
              <a:defRPr sz="3200">
                <a:solidFill>
                  <a:schemeClr val="tx1"/>
                </a:solidFill>
                <a:latin typeface="Arial"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itchFamily="34" charset="0"/>
                <a:ea typeface="MS PGothic" panose="020B0600070205080204" pitchFamily="34" charset="-128"/>
              </a:defRPr>
            </a:lvl2pPr>
            <a:lvl3pPr marL="1143000" indent="-228600" defTabSz="1006475">
              <a:spcBef>
                <a:spcPct val="20000"/>
              </a:spcBef>
              <a:buChar char="•"/>
              <a:defRPr sz="2400">
                <a:solidFill>
                  <a:schemeClr val="tx1"/>
                </a:solidFill>
                <a:latin typeface="Arial"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itchFamily="34" charset="0"/>
                <a:ea typeface="MS PGothic" panose="020B0600070205080204" pitchFamily="34" charset="-128"/>
              </a:defRPr>
            </a:lvl4pPr>
            <a:lvl5pPr marL="2057400" indent="-228600" defTabSz="1006475">
              <a:spcBef>
                <a:spcPct val="20000"/>
              </a:spcBef>
              <a:buChar char="»"/>
              <a:defRPr sz="2000">
                <a:solidFill>
                  <a:schemeClr val="tx1"/>
                </a:solidFill>
                <a:latin typeface="Arial" pitchFamily="34" charset="0"/>
                <a:ea typeface="MS PGothic" panose="020B0600070205080204" pitchFamily="34" charset="-128"/>
              </a:defRPr>
            </a:lvl5pPr>
            <a:lvl6pPr marL="25146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fontAlgn="auto">
              <a:spcBef>
                <a:spcPct val="65000"/>
              </a:spcBef>
              <a:spcAft>
                <a:spcPct val="0"/>
              </a:spcAft>
              <a:buNone/>
              <a:defRPr/>
            </a:pPr>
            <a:r>
              <a:rPr lang="en-US" altLang="es-MX" sz="800" i="1">
                <a:solidFill>
                  <a:srgbClr val="000000"/>
                </a:solidFill>
                <a:latin typeface="Calibri" panose="020F0502020204030204" pitchFamily="34" charset="0"/>
                <a:cs typeface="+mn-cs"/>
              </a:rPr>
              <a:t>Eligible for OECD Discount</a:t>
            </a:r>
          </a:p>
        </p:txBody>
      </p:sp>
      <p:grpSp>
        <p:nvGrpSpPr>
          <p:cNvPr id="26665" name="Group 11"/>
          <p:cNvGrpSpPr/>
          <p:nvPr>
            <p:custDataLst>
              <p:tags r:id="rId41"/>
            </p:custDataLst>
          </p:nvPr>
        </p:nvGrpSpPr>
        <p:grpSpPr>
          <a:xfrm>
            <a:off x="1829067" y="2760948"/>
            <a:ext cx="521803" cy="418389"/>
            <a:chOff x="223838" y="1964921"/>
            <a:chExt cx="671512" cy="548848"/>
          </a:xfrm>
        </p:grpSpPr>
        <p:sp>
          <p:nvSpPr>
            <p:cNvPr id="5245" name="Rectangle 43"/>
            <p:cNvSpPr>
              <a:spLocks noChangeArrowheads="1"/>
            </p:cNvSpPr>
            <p:nvPr>
              <p:custDataLst>
                <p:tags r:id="rId162"/>
              </p:custDataLst>
            </p:nvPr>
          </p:nvSpPr>
          <p:spPr bwMode="auto">
            <a:xfrm>
              <a:off x="261968" y="1964921"/>
              <a:ext cx="593133" cy="12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Nigeria*</a:t>
              </a:r>
            </a:p>
          </p:txBody>
        </p:sp>
        <p:sp>
          <p:nvSpPr>
            <p:cNvPr id="26761" name="Rectangle 1"/>
            <p:cNvSpPr>
              <a:spLocks noChangeArrowheads="1"/>
            </p:cNvSpPr>
            <p:nvPr>
              <p:custDataLst>
                <p:tags r:id="rId163"/>
              </p:custDataLst>
            </p:nvPr>
          </p:nvSpPr>
          <p:spPr bwMode="auto">
            <a:xfrm>
              <a:off x="223838" y="2094549"/>
              <a:ext cx="671512" cy="419220"/>
            </a:xfrm>
            <a:prstGeom prst="rect">
              <a:avLst/>
            </a:prstGeom>
            <a:blipFill dpi="0" rotWithShape="1">
              <a:blip r:embed="rId25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66" name="Group 14"/>
          <p:cNvGrpSpPr/>
          <p:nvPr>
            <p:custDataLst>
              <p:tags r:id="rId42"/>
            </p:custDataLst>
          </p:nvPr>
        </p:nvGrpSpPr>
        <p:grpSpPr>
          <a:xfrm>
            <a:off x="1215029" y="3238394"/>
            <a:ext cx="472557" cy="361529"/>
            <a:chOff x="223838" y="2663595"/>
            <a:chExt cx="671512" cy="547918"/>
          </a:xfrm>
        </p:grpSpPr>
        <p:sp>
          <p:nvSpPr>
            <p:cNvPr id="5243" name="Rectangle 36"/>
            <p:cNvSpPr>
              <a:spLocks noChangeArrowheads="1"/>
            </p:cNvSpPr>
            <p:nvPr>
              <p:custDataLst>
                <p:tags r:id="rId160"/>
              </p:custDataLst>
            </p:nvPr>
          </p:nvSpPr>
          <p:spPr bwMode="auto">
            <a:xfrm>
              <a:off x="255512" y="2663595"/>
              <a:ext cx="606051" cy="13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Oman*</a:t>
              </a:r>
            </a:p>
          </p:txBody>
        </p:sp>
        <p:sp>
          <p:nvSpPr>
            <p:cNvPr id="26759" name="Rectangle 116"/>
            <p:cNvSpPr>
              <a:spLocks noChangeArrowheads="1"/>
            </p:cNvSpPr>
            <p:nvPr>
              <p:custDataLst>
                <p:tags r:id="rId161"/>
              </p:custDataLst>
            </p:nvPr>
          </p:nvSpPr>
          <p:spPr bwMode="auto">
            <a:xfrm>
              <a:off x="223838" y="2816625"/>
              <a:ext cx="671512" cy="394888"/>
            </a:xfrm>
            <a:prstGeom prst="rect">
              <a:avLst/>
            </a:prstGeom>
            <a:blipFill dpi="0" rotWithShape="1">
              <a:blip r:embed="rId260"/>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67" name="Group 17"/>
          <p:cNvGrpSpPr/>
          <p:nvPr>
            <p:custDataLst>
              <p:tags r:id="rId43"/>
            </p:custDataLst>
          </p:nvPr>
        </p:nvGrpSpPr>
        <p:grpSpPr>
          <a:xfrm>
            <a:off x="1818161" y="3612021"/>
            <a:ext cx="501433" cy="483728"/>
            <a:chOff x="223838" y="3406228"/>
            <a:chExt cx="671512" cy="550048"/>
          </a:xfrm>
        </p:grpSpPr>
        <p:sp>
          <p:nvSpPr>
            <p:cNvPr id="5241" name="Rectangle 47"/>
            <p:cNvSpPr>
              <a:spLocks noChangeArrowheads="1"/>
            </p:cNvSpPr>
            <p:nvPr>
              <p:custDataLst>
                <p:tags r:id="rId158"/>
              </p:custDataLst>
            </p:nvPr>
          </p:nvSpPr>
          <p:spPr bwMode="auto">
            <a:xfrm>
              <a:off x="270294" y="3406228"/>
              <a:ext cx="568038" cy="10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Senegal*</a:t>
              </a:r>
            </a:p>
          </p:txBody>
        </p:sp>
        <p:sp>
          <p:nvSpPr>
            <p:cNvPr id="26757" name="Rectangle 117"/>
            <p:cNvSpPr>
              <a:spLocks noChangeArrowheads="1"/>
            </p:cNvSpPr>
            <p:nvPr>
              <p:custDataLst>
                <p:tags r:id="rId159"/>
              </p:custDataLst>
            </p:nvPr>
          </p:nvSpPr>
          <p:spPr bwMode="auto">
            <a:xfrm>
              <a:off x="223838" y="3560285"/>
              <a:ext cx="671512" cy="395991"/>
            </a:xfrm>
            <a:prstGeom prst="rect">
              <a:avLst/>
            </a:prstGeom>
            <a:blipFill dpi="0" rotWithShape="1">
              <a:blip r:embed="rId261"/>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68" name="Group 20"/>
          <p:cNvGrpSpPr/>
          <p:nvPr>
            <p:custDataLst>
              <p:tags r:id="rId44"/>
            </p:custDataLst>
          </p:nvPr>
        </p:nvGrpSpPr>
        <p:grpSpPr>
          <a:xfrm>
            <a:off x="545566" y="1555452"/>
            <a:ext cx="516097" cy="383670"/>
            <a:chOff x="223838" y="4058837"/>
            <a:chExt cx="671512" cy="527451"/>
          </a:xfrm>
        </p:grpSpPr>
        <p:sp>
          <p:nvSpPr>
            <p:cNvPr id="5239" name="Rectangle 38"/>
            <p:cNvSpPr>
              <a:spLocks noChangeArrowheads="1"/>
            </p:cNvSpPr>
            <p:nvPr>
              <p:custDataLst>
                <p:tags r:id="rId156"/>
              </p:custDataLst>
            </p:nvPr>
          </p:nvSpPr>
          <p:spPr bwMode="auto">
            <a:xfrm>
              <a:off x="238667" y="4058837"/>
              <a:ext cx="637617" cy="12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Indonesia*</a:t>
              </a:r>
            </a:p>
          </p:txBody>
        </p:sp>
        <p:sp>
          <p:nvSpPr>
            <p:cNvPr id="26755" name="Rectangle 118"/>
            <p:cNvSpPr>
              <a:spLocks noChangeArrowheads="1"/>
            </p:cNvSpPr>
            <p:nvPr>
              <p:custDataLst>
                <p:tags r:id="rId157"/>
              </p:custDataLst>
            </p:nvPr>
          </p:nvSpPr>
          <p:spPr bwMode="auto">
            <a:xfrm>
              <a:off x="223838" y="4191406"/>
              <a:ext cx="671512" cy="394882"/>
            </a:xfrm>
            <a:prstGeom prst="rect">
              <a:avLst/>
            </a:prstGeom>
            <a:blipFill dpi="0" rotWithShape="1">
              <a:blip r:embed="rId262"/>
              <a:stretch>
                <a:fillRect/>
              </a:stretch>
            </a:blipFill>
            <a:ln w="12700">
              <a:solidFill>
                <a:srgbClr val="BFBFBF"/>
              </a:solidFill>
              <a:miter lim="800000"/>
            </a:ln>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69" name="Group 23"/>
          <p:cNvGrpSpPr/>
          <p:nvPr>
            <p:custDataLst>
              <p:tags r:id="rId45"/>
            </p:custDataLst>
          </p:nvPr>
        </p:nvGrpSpPr>
        <p:grpSpPr>
          <a:xfrm>
            <a:off x="507695" y="4054624"/>
            <a:ext cx="561269" cy="381104"/>
            <a:chOff x="942500" y="4631455"/>
            <a:chExt cx="828675" cy="587073"/>
          </a:xfrm>
        </p:grpSpPr>
        <p:sp>
          <p:nvSpPr>
            <p:cNvPr id="5237" name="Rectangle 60"/>
            <p:cNvSpPr>
              <a:spLocks noChangeArrowheads="1"/>
            </p:cNvSpPr>
            <p:nvPr>
              <p:custDataLst>
                <p:tags r:id="rId154"/>
              </p:custDataLst>
            </p:nvPr>
          </p:nvSpPr>
          <p:spPr bwMode="auto">
            <a:xfrm>
              <a:off x="942500" y="4631455"/>
              <a:ext cx="828675" cy="14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Singapore*</a:t>
              </a:r>
            </a:p>
          </p:txBody>
        </p:sp>
        <p:sp>
          <p:nvSpPr>
            <p:cNvPr id="26753" name="Rectangle 119"/>
            <p:cNvSpPr>
              <a:spLocks noChangeArrowheads="1"/>
            </p:cNvSpPr>
            <p:nvPr>
              <p:custDataLst>
                <p:tags r:id="rId155"/>
              </p:custDataLst>
            </p:nvPr>
          </p:nvSpPr>
          <p:spPr bwMode="auto">
            <a:xfrm>
              <a:off x="1004795" y="4823646"/>
              <a:ext cx="671512" cy="394882"/>
            </a:xfrm>
            <a:prstGeom prst="rect">
              <a:avLst/>
            </a:prstGeom>
            <a:blipFill dpi="0" rotWithShape="1">
              <a:blip r:embed="rId263"/>
              <a:stretch>
                <a:fillRect/>
              </a:stretch>
            </a:blipFill>
            <a:ln w="12700">
              <a:solidFill>
                <a:srgbClr val="BFBFBF"/>
              </a:solidFill>
              <a:miter lim="800000"/>
            </a:ln>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0" name="Group 26"/>
          <p:cNvGrpSpPr/>
          <p:nvPr>
            <p:custDataLst>
              <p:tags r:id="rId46"/>
            </p:custDataLst>
          </p:nvPr>
        </p:nvGrpSpPr>
        <p:grpSpPr>
          <a:xfrm>
            <a:off x="1854820" y="4101835"/>
            <a:ext cx="426043" cy="408623"/>
            <a:chOff x="223838" y="5417920"/>
            <a:chExt cx="671512" cy="528855"/>
          </a:xfrm>
        </p:grpSpPr>
        <p:sp>
          <p:nvSpPr>
            <p:cNvPr id="5235" name="Rectangle 67"/>
            <p:cNvSpPr>
              <a:spLocks noChangeArrowheads="1"/>
            </p:cNvSpPr>
            <p:nvPr>
              <p:custDataLst>
                <p:tags r:id="rId152"/>
              </p:custDataLst>
            </p:nvPr>
          </p:nvSpPr>
          <p:spPr bwMode="auto">
            <a:xfrm>
              <a:off x="261968" y="5417920"/>
              <a:ext cx="593133" cy="11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Tajikistan*</a:t>
              </a:r>
            </a:p>
          </p:txBody>
        </p:sp>
        <p:sp>
          <p:nvSpPr>
            <p:cNvPr id="26751" name="Rectangle 120"/>
            <p:cNvSpPr>
              <a:spLocks noChangeArrowheads="1"/>
            </p:cNvSpPr>
            <p:nvPr>
              <p:custDataLst>
                <p:tags r:id="rId153"/>
              </p:custDataLst>
            </p:nvPr>
          </p:nvSpPr>
          <p:spPr bwMode="auto">
            <a:xfrm>
              <a:off x="223838" y="5550803"/>
              <a:ext cx="671512" cy="395972"/>
            </a:xfrm>
            <a:prstGeom prst="rect">
              <a:avLst/>
            </a:prstGeom>
            <a:blipFill dpi="0" rotWithShape="1">
              <a:blip r:embed="rId264"/>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1" name="Group 29"/>
          <p:cNvGrpSpPr/>
          <p:nvPr>
            <p:custDataLst>
              <p:tags r:id="rId47"/>
            </p:custDataLst>
          </p:nvPr>
        </p:nvGrpSpPr>
        <p:grpSpPr>
          <a:xfrm>
            <a:off x="1198609" y="3638155"/>
            <a:ext cx="548854" cy="421158"/>
            <a:chOff x="223838" y="6121950"/>
            <a:chExt cx="671512" cy="496338"/>
          </a:xfrm>
        </p:grpSpPr>
        <p:sp>
          <p:nvSpPr>
            <p:cNvPr id="5233" name="Rectangle 73"/>
            <p:cNvSpPr>
              <a:spLocks noChangeArrowheads="1"/>
            </p:cNvSpPr>
            <p:nvPr>
              <p:custDataLst>
                <p:tags r:id="rId150"/>
              </p:custDataLst>
            </p:nvPr>
          </p:nvSpPr>
          <p:spPr bwMode="auto">
            <a:xfrm>
              <a:off x="276796" y="6121950"/>
              <a:ext cx="565597" cy="10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Rwanda*</a:t>
              </a:r>
            </a:p>
          </p:txBody>
        </p:sp>
        <p:sp>
          <p:nvSpPr>
            <p:cNvPr id="26749" name="Rectangle 121"/>
            <p:cNvSpPr>
              <a:spLocks noChangeArrowheads="1"/>
            </p:cNvSpPr>
            <p:nvPr>
              <p:custDataLst>
                <p:tags r:id="rId151"/>
              </p:custDataLst>
            </p:nvPr>
          </p:nvSpPr>
          <p:spPr bwMode="auto">
            <a:xfrm>
              <a:off x="223838" y="6222288"/>
              <a:ext cx="671512" cy="396000"/>
            </a:xfrm>
            <a:prstGeom prst="rect">
              <a:avLst/>
            </a:prstGeom>
            <a:blipFill dpi="0" rotWithShape="1">
              <a:blip r:embed="rId26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2" name="Group 12"/>
          <p:cNvGrpSpPr/>
          <p:nvPr>
            <p:custDataLst>
              <p:tags r:id="rId48"/>
            </p:custDataLst>
          </p:nvPr>
        </p:nvGrpSpPr>
        <p:grpSpPr>
          <a:xfrm>
            <a:off x="537451" y="3607933"/>
            <a:ext cx="479694" cy="390689"/>
            <a:chOff x="1008063" y="1904413"/>
            <a:chExt cx="671512" cy="584790"/>
          </a:xfrm>
        </p:grpSpPr>
        <p:sp>
          <p:nvSpPr>
            <p:cNvPr id="5231" name="Rectangle 35"/>
            <p:cNvSpPr>
              <a:spLocks noChangeArrowheads="1"/>
            </p:cNvSpPr>
            <p:nvPr>
              <p:custDataLst>
                <p:tags r:id="rId148"/>
              </p:custDataLst>
            </p:nvPr>
          </p:nvSpPr>
          <p:spPr bwMode="auto">
            <a:xfrm>
              <a:off x="1067376" y="1904413"/>
              <a:ext cx="552885" cy="13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Panama*</a:t>
              </a:r>
              <a:endParaRPr lang="en-US" altLang="es-MX" sz="600" b="0">
                <a:solidFill>
                  <a:srgbClr val="000000"/>
                </a:solidFill>
                <a:cs typeface="+mn-cs"/>
                <a:sym typeface="Wingdings" panose="05000000000000000000" pitchFamily="2" charset="2"/>
              </a:endParaRPr>
            </a:p>
          </p:txBody>
        </p:sp>
        <p:sp>
          <p:nvSpPr>
            <p:cNvPr id="26747" name="Rectangle 122"/>
            <p:cNvSpPr>
              <a:spLocks noChangeArrowheads="1"/>
            </p:cNvSpPr>
            <p:nvPr>
              <p:custDataLst>
                <p:tags r:id="rId149"/>
              </p:custDataLst>
            </p:nvPr>
          </p:nvSpPr>
          <p:spPr bwMode="auto">
            <a:xfrm>
              <a:off x="1008063" y="2093222"/>
              <a:ext cx="671512" cy="395981"/>
            </a:xfrm>
            <a:prstGeom prst="rect">
              <a:avLst/>
            </a:prstGeom>
            <a:blipFill dpi="0" rotWithShape="1">
              <a:blip r:embed="rId26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3" name="Group 15"/>
          <p:cNvGrpSpPr/>
          <p:nvPr>
            <p:custDataLst>
              <p:tags r:id="rId49"/>
            </p:custDataLst>
          </p:nvPr>
        </p:nvGrpSpPr>
        <p:grpSpPr>
          <a:xfrm>
            <a:off x="1177389" y="1147898"/>
            <a:ext cx="570074" cy="387570"/>
            <a:chOff x="1008063" y="2632367"/>
            <a:chExt cx="671512" cy="579146"/>
          </a:xfrm>
        </p:grpSpPr>
        <p:sp>
          <p:nvSpPr>
            <p:cNvPr id="5229" name="Rectangle 39"/>
            <p:cNvSpPr>
              <a:spLocks noChangeArrowheads="1"/>
            </p:cNvSpPr>
            <p:nvPr>
              <p:custDataLst>
                <p:tags r:id="rId146"/>
              </p:custDataLst>
            </p:nvPr>
          </p:nvSpPr>
          <p:spPr bwMode="auto">
            <a:xfrm>
              <a:off x="1046193" y="2632367"/>
              <a:ext cx="597371" cy="16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Ethiopia</a:t>
              </a:r>
            </a:p>
          </p:txBody>
        </p:sp>
        <p:sp>
          <p:nvSpPr>
            <p:cNvPr id="26745" name="Rectangle 123"/>
            <p:cNvSpPr>
              <a:spLocks noChangeArrowheads="1"/>
            </p:cNvSpPr>
            <p:nvPr>
              <p:custDataLst>
                <p:tags r:id="rId147"/>
              </p:custDataLst>
            </p:nvPr>
          </p:nvSpPr>
          <p:spPr bwMode="auto">
            <a:xfrm>
              <a:off x="1008063" y="2815540"/>
              <a:ext cx="671512" cy="395973"/>
            </a:xfrm>
            <a:prstGeom prst="rect">
              <a:avLst/>
            </a:prstGeom>
            <a:blipFill dpi="0" rotWithShape="1">
              <a:blip r:embed="rId26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4" name="Group 18"/>
          <p:cNvGrpSpPr/>
          <p:nvPr>
            <p:custDataLst>
              <p:tags r:id="rId50"/>
            </p:custDataLst>
          </p:nvPr>
        </p:nvGrpSpPr>
        <p:grpSpPr>
          <a:xfrm>
            <a:off x="1822085" y="3198142"/>
            <a:ext cx="534978" cy="422068"/>
            <a:chOff x="1001713" y="3386419"/>
            <a:chExt cx="685800" cy="520419"/>
          </a:xfrm>
        </p:grpSpPr>
        <p:sp>
          <p:nvSpPr>
            <p:cNvPr id="5227" name="Rectangle 46"/>
            <p:cNvSpPr>
              <a:spLocks noChangeArrowheads="1"/>
            </p:cNvSpPr>
            <p:nvPr>
              <p:custDataLst>
                <p:tags r:id="rId144"/>
              </p:custDataLst>
            </p:nvPr>
          </p:nvSpPr>
          <p:spPr bwMode="auto">
            <a:xfrm>
              <a:off x="1001713" y="3386419"/>
              <a:ext cx="685800" cy="1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Pakistan*</a:t>
              </a:r>
            </a:p>
          </p:txBody>
        </p:sp>
        <p:sp>
          <p:nvSpPr>
            <p:cNvPr id="26743" name="Rectangle 124"/>
            <p:cNvSpPr>
              <a:spLocks noChangeArrowheads="1"/>
            </p:cNvSpPr>
            <p:nvPr>
              <p:custDataLst>
                <p:tags r:id="rId145"/>
              </p:custDataLst>
            </p:nvPr>
          </p:nvSpPr>
          <p:spPr bwMode="auto">
            <a:xfrm>
              <a:off x="1008063" y="3510862"/>
              <a:ext cx="671512" cy="395976"/>
            </a:xfrm>
            <a:prstGeom prst="rect">
              <a:avLst/>
            </a:prstGeom>
            <a:blipFill dpi="0" rotWithShape="1">
              <a:blip r:embed="rId26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5" name="Group 21"/>
          <p:cNvGrpSpPr/>
          <p:nvPr>
            <p:custDataLst>
              <p:tags r:id="rId51"/>
            </p:custDataLst>
          </p:nvPr>
        </p:nvGrpSpPr>
        <p:grpSpPr>
          <a:xfrm>
            <a:off x="520286" y="2354474"/>
            <a:ext cx="562100" cy="360510"/>
            <a:chOff x="1008063" y="4048273"/>
            <a:chExt cx="671512" cy="538015"/>
          </a:xfrm>
        </p:grpSpPr>
        <p:sp>
          <p:nvSpPr>
            <p:cNvPr id="5225" name="Rectangle 72"/>
            <p:cNvSpPr>
              <a:spLocks noChangeArrowheads="1"/>
            </p:cNvSpPr>
            <p:nvPr>
              <p:custDataLst>
                <p:tags r:id="rId142"/>
              </p:custDataLst>
            </p:nvPr>
          </p:nvSpPr>
          <p:spPr bwMode="auto">
            <a:xfrm>
              <a:off x="1037626" y="4048273"/>
              <a:ext cx="629279" cy="13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Malaysia*</a:t>
              </a:r>
            </a:p>
          </p:txBody>
        </p:sp>
        <p:sp>
          <p:nvSpPr>
            <p:cNvPr id="26741" name="Rectangle 125"/>
            <p:cNvSpPr>
              <a:spLocks noChangeArrowheads="1"/>
            </p:cNvSpPr>
            <p:nvPr>
              <p:custDataLst>
                <p:tags r:id="rId143"/>
              </p:custDataLst>
            </p:nvPr>
          </p:nvSpPr>
          <p:spPr bwMode="auto">
            <a:xfrm>
              <a:off x="1008063" y="4190303"/>
              <a:ext cx="671512" cy="395985"/>
            </a:xfrm>
            <a:prstGeom prst="rect">
              <a:avLst/>
            </a:prstGeom>
            <a:blipFill dpi="0" rotWithShape="1">
              <a:blip r:embed="rId26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6" name="Group 24"/>
          <p:cNvGrpSpPr/>
          <p:nvPr>
            <p:custDataLst>
              <p:tags r:id="rId52"/>
            </p:custDataLst>
          </p:nvPr>
        </p:nvGrpSpPr>
        <p:grpSpPr>
          <a:xfrm>
            <a:off x="542596" y="782494"/>
            <a:ext cx="527925" cy="369508"/>
            <a:chOff x="1008063" y="4726688"/>
            <a:chExt cx="671512" cy="532700"/>
          </a:xfrm>
        </p:grpSpPr>
        <p:sp>
          <p:nvSpPr>
            <p:cNvPr id="5223" name="Rectangle 51"/>
            <p:cNvSpPr>
              <a:spLocks noChangeArrowheads="1"/>
            </p:cNvSpPr>
            <p:nvPr>
              <p:custDataLst>
                <p:tags r:id="rId140"/>
              </p:custDataLst>
            </p:nvPr>
          </p:nvSpPr>
          <p:spPr bwMode="auto">
            <a:xfrm>
              <a:off x="1016510" y="4726688"/>
              <a:ext cx="656730" cy="13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Angola*</a:t>
              </a:r>
            </a:p>
          </p:txBody>
        </p:sp>
        <p:sp>
          <p:nvSpPr>
            <p:cNvPr id="26739" name="Rectangle 126"/>
            <p:cNvSpPr>
              <a:spLocks noChangeArrowheads="1"/>
            </p:cNvSpPr>
            <p:nvPr>
              <p:custDataLst>
                <p:tags r:id="rId141"/>
              </p:custDataLst>
            </p:nvPr>
          </p:nvSpPr>
          <p:spPr bwMode="auto">
            <a:xfrm>
              <a:off x="1008063" y="4863403"/>
              <a:ext cx="671512" cy="395985"/>
            </a:xfrm>
            <a:prstGeom prst="rect">
              <a:avLst/>
            </a:prstGeom>
            <a:blipFill dpi="0" rotWithShape="1">
              <a:blip r:embed="rId270"/>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7" name="Group 27"/>
          <p:cNvGrpSpPr/>
          <p:nvPr>
            <p:custDataLst>
              <p:tags r:id="rId53"/>
            </p:custDataLst>
          </p:nvPr>
        </p:nvGrpSpPr>
        <p:grpSpPr>
          <a:xfrm>
            <a:off x="1743253" y="1906849"/>
            <a:ext cx="613810" cy="490847"/>
            <a:chOff x="915988" y="5376033"/>
            <a:chExt cx="836612" cy="570742"/>
          </a:xfrm>
        </p:grpSpPr>
        <p:sp>
          <p:nvSpPr>
            <p:cNvPr id="5221" name="Rectangle 56"/>
            <p:cNvSpPr>
              <a:spLocks noChangeArrowheads="1"/>
            </p:cNvSpPr>
            <p:nvPr>
              <p:custDataLst>
                <p:tags r:id="rId138"/>
              </p:custDataLst>
            </p:nvPr>
          </p:nvSpPr>
          <p:spPr bwMode="auto">
            <a:xfrm>
              <a:off x="915988" y="5376033"/>
              <a:ext cx="836612" cy="16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Luxembourg</a:t>
              </a:r>
            </a:p>
          </p:txBody>
        </p:sp>
        <p:sp>
          <p:nvSpPr>
            <p:cNvPr id="26737" name="Rectangle 127"/>
            <p:cNvSpPr>
              <a:spLocks noChangeArrowheads="1"/>
            </p:cNvSpPr>
            <p:nvPr>
              <p:custDataLst>
                <p:tags r:id="rId139"/>
              </p:custDataLst>
            </p:nvPr>
          </p:nvSpPr>
          <p:spPr bwMode="auto">
            <a:xfrm>
              <a:off x="1008063" y="5551893"/>
              <a:ext cx="671512" cy="394882"/>
            </a:xfrm>
            <a:prstGeom prst="rect">
              <a:avLst/>
            </a:prstGeom>
            <a:blipFill dpi="0" rotWithShape="1">
              <a:blip r:embed="rId271"/>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8" name="Group 30"/>
          <p:cNvGrpSpPr/>
          <p:nvPr>
            <p:custDataLst>
              <p:tags r:id="rId54"/>
            </p:custDataLst>
          </p:nvPr>
        </p:nvGrpSpPr>
        <p:grpSpPr>
          <a:xfrm>
            <a:off x="1095217" y="2727918"/>
            <a:ext cx="728446" cy="455260"/>
            <a:chOff x="819909" y="6034841"/>
            <a:chExt cx="1017587" cy="583447"/>
          </a:xfrm>
        </p:grpSpPr>
        <p:sp>
          <p:nvSpPr>
            <p:cNvPr id="5219" name="Rectangle 69"/>
            <p:cNvSpPr>
              <a:spLocks noChangeArrowheads="1"/>
            </p:cNvSpPr>
            <p:nvPr>
              <p:custDataLst>
                <p:tags r:id="rId136"/>
              </p:custDataLst>
            </p:nvPr>
          </p:nvSpPr>
          <p:spPr bwMode="auto">
            <a:xfrm>
              <a:off x="819909" y="6034841"/>
              <a:ext cx="1017587" cy="16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New Zealand</a:t>
              </a:r>
            </a:p>
          </p:txBody>
        </p:sp>
        <p:sp>
          <p:nvSpPr>
            <p:cNvPr id="26735" name="Rectangle 128"/>
            <p:cNvSpPr>
              <a:spLocks noChangeArrowheads="1"/>
            </p:cNvSpPr>
            <p:nvPr>
              <p:custDataLst>
                <p:tags r:id="rId137"/>
              </p:custDataLst>
            </p:nvPr>
          </p:nvSpPr>
          <p:spPr bwMode="auto">
            <a:xfrm>
              <a:off x="1008527" y="6223396"/>
              <a:ext cx="672051" cy="394892"/>
            </a:xfrm>
            <a:prstGeom prst="rect">
              <a:avLst/>
            </a:prstGeom>
            <a:blipFill dpi="0" rotWithShape="1">
              <a:blip r:embed="rId27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79" name="Group 13"/>
          <p:cNvGrpSpPr/>
          <p:nvPr>
            <p:custDataLst>
              <p:tags r:id="rId55"/>
            </p:custDataLst>
          </p:nvPr>
        </p:nvGrpSpPr>
        <p:grpSpPr>
          <a:xfrm>
            <a:off x="536281" y="3094449"/>
            <a:ext cx="510729" cy="406814"/>
            <a:chOff x="1785938" y="1916557"/>
            <a:chExt cx="685800" cy="553051"/>
          </a:xfrm>
        </p:grpSpPr>
        <p:sp>
          <p:nvSpPr>
            <p:cNvPr id="5217" name="Rectangle 67"/>
            <p:cNvSpPr>
              <a:spLocks noChangeArrowheads="1"/>
            </p:cNvSpPr>
            <p:nvPr>
              <p:custDataLst>
                <p:tags r:id="rId134"/>
              </p:custDataLst>
            </p:nvPr>
          </p:nvSpPr>
          <p:spPr bwMode="auto">
            <a:xfrm>
              <a:off x="1785938" y="1916557"/>
              <a:ext cx="685800" cy="1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Norway</a:t>
              </a:r>
            </a:p>
          </p:txBody>
        </p:sp>
        <p:sp>
          <p:nvSpPr>
            <p:cNvPr id="26733" name="Rectangle 129"/>
            <p:cNvSpPr>
              <a:spLocks noChangeArrowheads="1"/>
            </p:cNvSpPr>
            <p:nvPr>
              <p:custDataLst>
                <p:tags r:id="rId135"/>
              </p:custDataLst>
            </p:nvPr>
          </p:nvSpPr>
          <p:spPr bwMode="auto">
            <a:xfrm>
              <a:off x="1792288" y="2094646"/>
              <a:ext cx="671513" cy="374962"/>
            </a:xfrm>
            <a:prstGeom prst="rect">
              <a:avLst/>
            </a:prstGeom>
            <a:blipFill dpi="0" rotWithShape="1">
              <a:blip r:embed="rId27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80" name="Group 16"/>
          <p:cNvGrpSpPr/>
          <p:nvPr>
            <p:custDataLst>
              <p:tags r:id="rId56"/>
            </p:custDataLst>
          </p:nvPr>
        </p:nvGrpSpPr>
        <p:grpSpPr>
          <a:xfrm>
            <a:off x="469585" y="1944915"/>
            <a:ext cx="644119" cy="375206"/>
            <a:chOff x="1671638" y="2630488"/>
            <a:chExt cx="914400" cy="581025"/>
          </a:xfrm>
        </p:grpSpPr>
        <p:sp>
          <p:nvSpPr>
            <p:cNvPr id="5215" name="TextBox 111"/>
            <p:cNvSpPr txBox="1">
              <a:spLocks noChangeArrowheads="1"/>
            </p:cNvSpPr>
            <p:nvPr>
              <p:custDataLst>
                <p:tags r:id="rId132"/>
              </p:custDataLst>
            </p:nvPr>
          </p:nvSpPr>
          <p:spPr bwMode="auto">
            <a:xfrm>
              <a:off x="1671638" y="2630488"/>
              <a:ext cx="914400" cy="14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Kazakhstan*</a:t>
              </a:r>
            </a:p>
          </p:txBody>
        </p:sp>
        <p:sp>
          <p:nvSpPr>
            <p:cNvPr id="26731" name="Rectangle 130"/>
            <p:cNvSpPr>
              <a:spLocks noChangeArrowheads="1"/>
            </p:cNvSpPr>
            <p:nvPr>
              <p:custDataLst>
                <p:tags r:id="rId133"/>
              </p:custDataLst>
            </p:nvPr>
          </p:nvSpPr>
          <p:spPr bwMode="auto">
            <a:xfrm>
              <a:off x="1792288" y="2816225"/>
              <a:ext cx="671512" cy="395288"/>
            </a:xfrm>
            <a:prstGeom prst="rect">
              <a:avLst/>
            </a:prstGeom>
            <a:blipFill dpi="0" rotWithShape="1">
              <a:blip r:embed="rId274"/>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81" name="Group 19"/>
          <p:cNvGrpSpPr/>
          <p:nvPr>
            <p:custDataLst>
              <p:tags r:id="rId57"/>
            </p:custDataLst>
          </p:nvPr>
        </p:nvGrpSpPr>
        <p:grpSpPr>
          <a:xfrm>
            <a:off x="1782608" y="1185053"/>
            <a:ext cx="574455" cy="350255"/>
            <a:chOff x="1671638" y="3355171"/>
            <a:chExt cx="914400" cy="551667"/>
          </a:xfrm>
        </p:grpSpPr>
        <p:sp>
          <p:nvSpPr>
            <p:cNvPr id="5213" name="Rectangle 53"/>
            <p:cNvSpPr>
              <a:spLocks noChangeArrowheads="1"/>
            </p:cNvSpPr>
            <p:nvPr>
              <p:custDataLst>
                <p:tags r:id="rId130"/>
              </p:custDataLst>
            </p:nvPr>
          </p:nvSpPr>
          <p:spPr bwMode="auto">
            <a:xfrm>
              <a:off x="1671638" y="3355171"/>
              <a:ext cx="914400" cy="14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Fiji*</a:t>
              </a:r>
            </a:p>
          </p:txBody>
        </p:sp>
        <p:sp>
          <p:nvSpPr>
            <p:cNvPr id="26729" name="Rectangle 131"/>
            <p:cNvSpPr>
              <a:spLocks noChangeArrowheads="1"/>
            </p:cNvSpPr>
            <p:nvPr>
              <p:custDataLst>
                <p:tags r:id="rId131"/>
              </p:custDataLst>
            </p:nvPr>
          </p:nvSpPr>
          <p:spPr bwMode="auto">
            <a:xfrm>
              <a:off x="1792288" y="3511952"/>
              <a:ext cx="671513" cy="394886"/>
            </a:xfrm>
            <a:prstGeom prst="rect">
              <a:avLst/>
            </a:prstGeom>
            <a:blipFill dpi="0" rotWithShape="1">
              <a:blip r:embed="rId27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82" name="Group 22"/>
          <p:cNvGrpSpPr/>
          <p:nvPr>
            <p:custDataLst>
              <p:tags r:id="rId58"/>
            </p:custDataLst>
          </p:nvPr>
        </p:nvGrpSpPr>
        <p:grpSpPr>
          <a:xfrm>
            <a:off x="1164712" y="1929528"/>
            <a:ext cx="559419" cy="411732"/>
            <a:chOff x="1755775" y="4061935"/>
            <a:chExt cx="723900" cy="513240"/>
          </a:xfrm>
        </p:grpSpPr>
        <p:sp>
          <p:nvSpPr>
            <p:cNvPr id="5211" name="Rectangle 44"/>
            <p:cNvSpPr>
              <a:spLocks noChangeArrowheads="1"/>
            </p:cNvSpPr>
            <p:nvPr>
              <p:custDataLst>
                <p:tags r:id="rId128"/>
              </p:custDataLst>
            </p:nvPr>
          </p:nvSpPr>
          <p:spPr bwMode="auto">
            <a:xfrm>
              <a:off x="1755775" y="4061935"/>
              <a:ext cx="723900" cy="11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Kenya*</a:t>
              </a:r>
            </a:p>
          </p:txBody>
        </p:sp>
        <p:sp>
          <p:nvSpPr>
            <p:cNvPr id="26727" name="Rectangle 175"/>
            <p:cNvSpPr>
              <a:spLocks noChangeArrowheads="1"/>
            </p:cNvSpPr>
            <p:nvPr>
              <p:custDataLst>
                <p:tags r:id="rId129"/>
              </p:custDataLst>
            </p:nvPr>
          </p:nvSpPr>
          <p:spPr bwMode="auto">
            <a:xfrm>
              <a:off x="1781175" y="4180296"/>
              <a:ext cx="673100" cy="394879"/>
            </a:xfrm>
            <a:prstGeom prst="rect">
              <a:avLst/>
            </a:prstGeom>
            <a:blipFill dpi="0" rotWithShape="1">
              <a:blip r:embed="rId27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83" name="Group 25"/>
          <p:cNvGrpSpPr/>
          <p:nvPr>
            <p:custDataLst>
              <p:tags r:id="rId59"/>
            </p:custDataLst>
          </p:nvPr>
        </p:nvGrpSpPr>
        <p:grpSpPr>
          <a:xfrm>
            <a:off x="542956" y="1171432"/>
            <a:ext cx="537653" cy="363877"/>
            <a:chOff x="1706563" y="4686300"/>
            <a:chExt cx="792162" cy="573088"/>
          </a:xfrm>
        </p:grpSpPr>
        <p:sp>
          <p:nvSpPr>
            <p:cNvPr id="5209" name="TextBox 110"/>
            <p:cNvSpPr txBox="1">
              <a:spLocks noChangeArrowheads="1"/>
            </p:cNvSpPr>
            <p:nvPr>
              <p:custDataLst>
                <p:tags r:id="rId126"/>
              </p:custDataLst>
            </p:nvPr>
          </p:nvSpPr>
          <p:spPr bwMode="auto">
            <a:xfrm>
              <a:off x="1706563" y="4686300"/>
              <a:ext cx="792162" cy="16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Canada</a:t>
              </a:r>
            </a:p>
          </p:txBody>
        </p:sp>
        <p:sp>
          <p:nvSpPr>
            <p:cNvPr id="26725" name="Rectangle 169"/>
            <p:cNvSpPr>
              <a:spLocks noChangeArrowheads="1"/>
            </p:cNvSpPr>
            <p:nvPr>
              <p:custDataLst>
                <p:tags r:id="rId127"/>
              </p:custDataLst>
            </p:nvPr>
          </p:nvSpPr>
          <p:spPr bwMode="auto">
            <a:xfrm>
              <a:off x="1765300" y="4864100"/>
              <a:ext cx="673100" cy="395288"/>
            </a:xfrm>
            <a:prstGeom prst="rect">
              <a:avLst/>
            </a:prstGeom>
            <a:blipFill dpi="0" rotWithShape="1">
              <a:blip r:embed="rId27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grpSp>
      <p:grpSp>
        <p:nvGrpSpPr>
          <p:cNvPr id="26684" name="Group 28"/>
          <p:cNvGrpSpPr/>
          <p:nvPr>
            <p:custDataLst>
              <p:tags r:id="rId60"/>
            </p:custDataLst>
          </p:nvPr>
        </p:nvGrpSpPr>
        <p:grpSpPr>
          <a:xfrm>
            <a:off x="1823663" y="2390568"/>
            <a:ext cx="547688" cy="367479"/>
            <a:chOff x="1735138" y="5409470"/>
            <a:chExt cx="762000" cy="546830"/>
          </a:xfrm>
        </p:grpSpPr>
        <p:pic>
          <p:nvPicPr>
            <p:cNvPr id="26722" name="Picture 2"/>
            <p:cNvPicPr>
              <a:picLocks noChangeAspect="1"/>
            </p:cNvPicPr>
            <p:nvPr>
              <p:custDataLst>
                <p:tags r:id="rId124"/>
              </p:custDataLst>
            </p:nvPr>
          </p:nvPicPr>
          <p:blipFill>
            <a:blip r:embed="rId278">
              <a:extLst>
                <a:ext uri="{28A0092B-C50C-407E-A947-70E740481C1C}">
                  <a14:useLocalDpi xmlns:a14="http://schemas.microsoft.com/office/drawing/2010/main" val="0"/>
                </a:ext>
              </a:extLst>
            </a:blip>
            <a:stretch>
              <a:fillRect/>
            </a:stretch>
          </p:blipFill>
          <p:spPr bwMode="auto">
            <a:xfrm>
              <a:off x="1766888" y="5562600"/>
              <a:ext cx="644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8" name="Rectangle 56"/>
            <p:cNvSpPr>
              <a:spLocks noChangeArrowheads="1"/>
            </p:cNvSpPr>
            <p:nvPr>
              <p:custDataLst>
                <p:tags r:id="rId125"/>
              </p:custDataLst>
            </p:nvPr>
          </p:nvSpPr>
          <p:spPr bwMode="auto">
            <a:xfrm>
              <a:off x="1735138" y="5409470"/>
              <a:ext cx="762000" cy="13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Mongolia*</a:t>
              </a:r>
            </a:p>
          </p:txBody>
        </p:sp>
      </p:grpSp>
      <p:sp>
        <p:nvSpPr>
          <p:cNvPr id="26685" name="Rectangle 17"/>
          <p:cNvSpPr>
            <a:spLocks noChangeArrowheads="1"/>
          </p:cNvSpPr>
          <p:nvPr>
            <p:custDataLst>
              <p:tags r:id="rId61"/>
            </p:custDataLst>
          </p:nvPr>
        </p:nvSpPr>
        <p:spPr bwMode="auto">
          <a:xfrm>
            <a:off x="1905000" y="0"/>
            <a:ext cx="4999434" cy="23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63136" tIns="31568" rIns="63136" bIns="31568" anchor="ctr" anchorCtr="1">
            <a:spAutoFit/>
          </a:bodyPr>
          <a:lstStyle>
            <a:lvl1pPr>
              <a:lnSpc>
                <a:spcPct val="90000"/>
              </a:lnSpc>
              <a:spcBef>
                <a:spcPts val="750"/>
              </a:spcBef>
              <a:buFont typeface="Arial"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itchFamily="34" charset="0"/>
              <a:buChar char="•"/>
              <a:defRPr sz="1300">
                <a:solidFill>
                  <a:schemeClr val="tx1"/>
                </a:solidFill>
                <a:latin typeface="Calibri" panose="020F0502020204030204" pitchFamily="34" charset="0"/>
              </a:defRPr>
            </a:lvl9pPr>
          </a:lstStyle>
          <a:p>
            <a:pPr algn="l" defTabSz="685783" fontAlgn="auto">
              <a:lnSpc>
                <a:spcPct val="100000"/>
              </a:lnSpc>
              <a:spcBef>
                <a:spcPct val="0"/>
              </a:spcBef>
              <a:spcAft>
                <a:spcPct val="0"/>
              </a:spcAft>
              <a:buClr>
                <a:srgbClr val="FFFF00"/>
              </a:buClr>
              <a:buNone/>
            </a:pPr>
            <a:r>
              <a:rPr lang="en-US" altLang="es-MX" sz="1100">
                <a:solidFill>
                  <a:srgbClr val="003399"/>
                </a:solidFill>
                <a:latin typeface="Arial" pitchFamily="34" charset="0"/>
                <a:ea typeface="MS PGothic" panose="020B0600070205080204" pitchFamily="34" charset="-128"/>
                <a:cs typeface="+mn-cs"/>
              </a:rPr>
              <a:t>Ensuring proper declarations and implementation</a:t>
            </a:r>
          </a:p>
        </p:txBody>
      </p:sp>
      <p:grpSp>
        <p:nvGrpSpPr>
          <p:cNvPr id="26686" name="Group 28782"/>
          <p:cNvGrpSpPr/>
          <p:nvPr>
            <p:custDataLst>
              <p:tags r:id="rId62"/>
            </p:custDataLst>
          </p:nvPr>
        </p:nvGrpSpPr>
        <p:grpSpPr>
          <a:xfrm>
            <a:off x="4666797" y="1350165"/>
            <a:ext cx="498224" cy="410574"/>
            <a:chOff x="5888038" y="4007436"/>
            <a:chExt cx="700087" cy="561389"/>
          </a:xfrm>
        </p:grpSpPr>
        <p:pic>
          <p:nvPicPr>
            <p:cNvPr id="23684" name="Picture 132"/>
            <p:cNvPicPr>
              <a:picLocks noChangeAspect="1" noChangeArrowheads="1"/>
            </p:cNvPicPr>
            <p:nvPr>
              <p:custDataLst>
                <p:tags r:id="rId122"/>
              </p:custDataLst>
            </p:nvPr>
          </p:nvPicPr>
          <p:blipFill>
            <a:blip r:embed="rId279"/>
            <a:stretch>
              <a:fillRect/>
            </a:stretch>
          </p:blipFill>
          <p:spPr bwMode="auto">
            <a:xfrm>
              <a:off x="5926109" y="4184717"/>
              <a:ext cx="638749" cy="384108"/>
            </a:xfrm>
            <a:prstGeom prst="rect">
              <a:avLst/>
            </a:prstGeom>
            <a:noFill/>
            <a:ln w="12700" cap="flat" cmpd="sng">
              <a:solidFill>
                <a:schemeClr val="bg1">
                  <a:lumMod val="65000"/>
                </a:schemeClr>
              </a:solidFill>
              <a:prstDash val="solid"/>
              <a:miter lim="800000"/>
              <a:headEnd type="none" w="sm" len="sm"/>
              <a:tailEnd type="none" w="sm" len="sm"/>
            </a:ln>
            <a:extLst/>
          </p:spPr>
        </p:pic>
        <p:sp>
          <p:nvSpPr>
            <p:cNvPr id="5206" name="Rectangle 67"/>
            <p:cNvSpPr>
              <a:spLocks noChangeArrowheads="1"/>
            </p:cNvSpPr>
            <p:nvPr>
              <p:custDataLst>
                <p:tags r:id="rId123"/>
              </p:custDataLst>
            </p:nvPr>
          </p:nvSpPr>
          <p:spPr bwMode="auto">
            <a:xfrm>
              <a:off x="5888038" y="4007436"/>
              <a:ext cx="700087" cy="16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Bahrain</a:t>
              </a:r>
            </a:p>
          </p:txBody>
        </p:sp>
      </p:grpSp>
      <p:grpSp>
        <p:nvGrpSpPr>
          <p:cNvPr id="26687" name="Group 28780"/>
          <p:cNvGrpSpPr/>
          <p:nvPr>
            <p:custDataLst>
              <p:tags r:id="rId63"/>
            </p:custDataLst>
          </p:nvPr>
        </p:nvGrpSpPr>
        <p:grpSpPr>
          <a:xfrm>
            <a:off x="5740443" y="1356806"/>
            <a:ext cx="731420" cy="388949"/>
            <a:chOff x="6577013" y="3340686"/>
            <a:chExt cx="974725" cy="567739"/>
          </a:xfrm>
        </p:grpSpPr>
        <p:pic>
          <p:nvPicPr>
            <p:cNvPr id="26718" name="Picture 128" descr="http://upload.wikimedia.org/wikipedia/commons/thumb/9/91/Flag_of_Bhutan.svg/900px-Flag_of_Bhutan.svg.png"/>
            <p:cNvPicPr>
              <a:picLocks noChangeAspect="1" noChangeArrowheads="1"/>
            </p:cNvPicPr>
            <p:nvPr>
              <p:custDataLst>
                <p:tags r:id="rId120"/>
              </p:custDataLst>
            </p:nvPr>
          </p:nvPicPr>
          <p:blipFill>
            <a:blip r:embed="rId280">
              <a:extLst>
                <a:ext uri="{28A0092B-C50C-407E-A947-70E740481C1C}">
                  <a14:useLocalDpi xmlns:a14="http://schemas.microsoft.com/office/drawing/2010/main" val="0"/>
                </a:ext>
              </a:extLst>
            </a:blip>
            <a:stretch>
              <a:fillRect/>
            </a:stretch>
          </p:blipFill>
          <p:spPr bwMode="auto">
            <a:xfrm>
              <a:off x="6740525" y="3513138"/>
              <a:ext cx="65246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4" name="Rectangle 57"/>
            <p:cNvSpPr>
              <a:spLocks noChangeArrowheads="1"/>
            </p:cNvSpPr>
            <p:nvPr>
              <p:custDataLst>
                <p:tags r:id="rId121"/>
              </p:custDataLst>
            </p:nvPr>
          </p:nvSpPr>
          <p:spPr bwMode="auto">
            <a:xfrm>
              <a:off x="6577013" y="3340686"/>
              <a:ext cx="974725" cy="16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Bhutan</a:t>
              </a:r>
            </a:p>
          </p:txBody>
        </p:sp>
      </p:grpSp>
      <p:grpSp>
        <p:nvGrpSpPr>
          <p:cNvPr id="26688" name="Group 132"/>
          <p:cNvGrpSpPr/>
          <p:nvPr>
            <p:custDataLst>
              <p:tags r:id="rId64"/>
            </p:custDataLst>
          </p:nvPr>
        </p:nvGrpSpPr>
        <p:grpSpPr>
          <a:xfrm>
            <a:off x="3213921" y="2659857"/>
            <a:ext cx="645794" cy="459087"/>
            <a:chOff x="8233534" y="2607203"/>
            <a:chExt cx="831849" cy="563035"/>
          </a:xfrm>
        </p:grpSpPr>
        <p:pic>
          <p:nvPicPr>
            <p:cNvPr id="26716" name="Picture 134"/>
            <p:cNvPicPr>
              <a:picLocks noChangeAspect="1"/>
            </p:cNvPicPr>
            <p:nvPr>
              <p:custDataLst>
                <p:tags r:id="rId118"/>
              </p:custDataLst>
            </p:nvPr>
          </p:nvPicPr>
          <p:blipFill>
            <a:blip r:embed="rId281">
              <a:extLst>
                <a:ext uri="{28A0092B-C50C-407E-A947-70E740481C1C}">
                  <a14:useLocalDpi xmlns:a14="http://schemas.microsoft.com/office/drawing/2010/main" val="0"/>
                </a:ext>
              </a:extLst>
            </a:blip>
            <a:stretch>
              <a:fillRect/>
            </a:stretch>
          </p:blipFill>
          <p:spPr bwMode="auto">
            <a:xfrm>
              <a:off x="8317705" y="2803525"/>
              <a:ext cx="671513" cy="366713"/>
            </a:xfrm>
            <a:prstGeom prst="rect">
              <a:avLst/>
            </a:prstGeom>
            <a:noFill/>
            <a:ln w="9525">
              <a:solidFill>
                <a:schemeClr val="bg2"/>
              </a:solidFill>
              <a:miter lim="800000"/>
            </a:ln>
            <a:extLst>
              <a:ext uri="{909E8E84-426E-40DD-AFC4-6F175D3DCCD1}">
                <a14:hiddenFill xmlns:a14="http://schemas.microsoft.com/office/drawing/2010/main">
                  <a:solidFill>
                    <a:srgbClr val="FFFFFF"/>
                  </a:solidFill>
                </a14:hiddenFill>
              </a:ext>
            </a:extLst>
          </p:spPr>
        </p:pic>
        <p:sp>
          <p:nvSpPr>
            <p:cNvPr id="5202" name="Rectangle 55"/>
            <p:cNvSpPr>
              <a:spLocks noChangeArrowheads="1"/>
            </p:cNvSpPr>
            <p:nvPr>
              <p:custDataLst>
                <p:tags r:id="rId119"/>
              </p:custDataLst>
            </p:nvPr>
          </p:nvSpPr>
          <p:spPr bwMode="auto">
            <a:xfrm>
              <a:off x="8233534" y="2607203"/>
              <a:ext cx="831849" cy="16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San Marino</a:t>
              </a:r>
            </a:p>
          </p:txBody>
        </p:sp>
      </p:grpSp>
      <p:grpSp>
        <p:nvGrpSpPr>
          <p:cNvPr id="26689" name="Group 2"/>
          <p:cNvGrpSpPr/>
          <p:nvPr>
            <p:custDataLst>
              <p:tags r:id="rId65"/>
            </p:custDataLst>
          </p:nvPr>
        </p:nvGrpSpPr>
        <p:grpSpPr>
          <a:xfrm>
            <a:off x="1201247" y="4467277"/>
            <a:ext cx="522357" cy="378814"/>
            <a:chOff x="6686161" y="4714729"/>
            <a:chExt cx="814387" cy="533546"/>
          </a:xfrm>
        </p:grpSpPr>
        <p:pic>
          <p:nvPicPr>
            <p:cNvPr id="26714" name="Picture 133" descr="http://upload.wikimedia.org/wikipedia/commons/thumb/2/21/Flag_of_Vietnam.svg/900px-Flag_of_Vietnam.svg.png"/>
            <p:cNvPicPr>
              <a:picLocks noChangeAspect="1" noChangeArrowheads="1"/>
            </p:cNvPicPr>
            <p:nvPr>
              <p:custDataLst>
                <p:tags r:id="rId116"/>
              </p:custDataLst>
            </p:nvPr>
          </p:nvPicPr>
          <p:blipFill>
            <a:blip r:embed="rId282">
              <a:extLst>
                <a:ext uri="{28A0092B-C50C-407E-A947-70E740481C1C}">
                  <a14:useLocalDpi xmlns:a14="http://schemas.microsoft.com/office/drawing/2010/main" val="0"/>
                </a:ext>
              </a:extLst>
            </a:blip>
            <a:stretch>
              <a:fillRect/>
            </a:stretch>
          </p:blipFill>
          <p:spPr bwMode="auto">
            <a:xfrm>
              <a:off x="6732588" y="4860925"/>
              <a:ext cx="6715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0" name="Rectangle 67"/>
            <p:cNvSpPr>
              <a:spLocks noChangeArrowheads="1"/>
            </p:cNvSpPr>
            <p:nvPr>
              <p:custDataLst>
                <p:tags r:id="rId117"/>
              </p:custDataLst>
            </p:nvPr>
          </p:nvSpPr>
          <p:spPr bwMode="auto">
            <a:xfrm>
              <a:off x="6686161" y="4714729"/>
              <a:ext cx="814387" cy="13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Vietnam*</a:t>
              </a:r>
            </a:p>
          </p:txBody>
        </p:sp>
      </p:grpSp>
      <p:grpSp>
        <p:nvGrpSpPr>
          <p:cNvPr id="26690" name="Group 2"/>
          <p:cNvGrpSpPr/>
          <p:nvPr>
            <p:custDataLst>
              <p:tags r:id="rId66"/>
            </p:custDataLst>
          </p:nvPr>
        </p:nvGrpSpPr>
        <p:grpSpPr>
          <a:xfrm>
            <a:off x="4594122" y="3023216"/>
            <a:ext cx="695672" cy="433831"/>
            <a:chOff x="6465302" y="5863875"/>
            <a:chExt cx="1083950" cy="557563"/>
          </a:xfrm>
        </p:grpSpPr>
        <p:pic>
          <p:nvPicPr>
            <p:cNvPr id="26712" name="Picture 180" descr="http://upload.wikimedia.org/wikipedia/commons/thumb/f/fe/Flag_of_Egypt.svg/900px-Flag_of_Egypt.svg.png"/>
            <p:cNvPicPr>
              <a:picLocks noChangeAspect="1" noChangeArrowheads="1"/>
            </p:cNvPicPr>
            <p:nvPr>
              <p:custDataLst>
                <p:tags r:id="rId114"/>
              </p:custDataLst>
            </p:nvPr>
          </p:nvPicPr>
          <p:blipFill>
            <a:blip r:embed="rId283">
              <a:extLst>
                <a:ext uri="{28A0092B-C50C-407E-A947-70E740481C1C}">
                  <a14:useLocalDpi xmlns:a14="http://schemas.microsoft.com/office/drawing/2010/main" val="0"/>
                </a:ext>
              </a:extLst>
            </a:blip>
            <a:stretch>
              <a:fillRect/>
            </a:stretch>
          </p:blipFill>
          <p:spPr bwMode="auto">
            <a:xfrm>
              <a:off x="6690520" y="6046375"/>
              <a:ext cx="638174" cy="3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8" name="Rectangle 67"/>
            <p:cNvSpPr>
              <a:spLocks noChangeArrowheads="1"/>
            </p:cNvSpPr>
            <p:nvPr>
              <p:custDataLst>
                <p:tags r:id="rId115"/>
              </p:custDataLst>
            </p:nvPr>
          </p:nvSpPr>
          <p:spPr bwMode="auto">
            <a:xfrm>
              <a:off x="6465302" y="5863875"/>
              <a:ext cx="1083950" cy="1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Egypt</a:t>
              </a:r>
            </a:p>
          </p:txBody>
        </p:sp>
      </p:grpSp>
      <p:grpSp>
        <p:nvGrpSpPr>
          <p:cNvPr id="26691" name="Group 2"/>
          <p:cNvGrpSpPr/>
          <p:nvPr>
            <p:custDataLst>
              <p:tags r:id="rId67"/>
            </p:custDataLst>
          </p:nvPr>
        </p:nvGrpSpPr>
        <p:grpSpPr>
          <a:xfrm>
            <a:off x="5143893" y="872344"/>
            <a:ext cx="753549" cy="452076"/>
            <a:chOff x="3391060" y="5240736"/>
            <a:chExt cx="1100137" cy="572689"/>
          </a:xfrm>
        </p:grpSpPr>
        <p:sp>
          <p:nvSpPr>
            <p:cNvPr id="26710" name="Rectangle 181"/>
            <p:cNvSpPr>
              <a:spLocks noChangeArrowheads="1"/>
            </p:cNvSpPr>
            <p:nvPr>
              <p:custDataLst>
                <p:tags r:id="rId112"/>
              </p:custDataLst>
            </p:nvPr>
          </p:nvSpPr>
          <p:spPr bwMode="auto">
            <a:xfrm>
              <a:off x="3598863" y="5418175"/>
              <a:ext cx="638174" cy="395250"/>
            </a:xfrm>
            <a:prstGeom prst="rect">
              <a:avLst/>
            </a:prstGeom>
            <a:blipFill dpi="0" rotWithShape="1">
              <a:blip r:embed="rId284"/>
              <a:stretch>
                <a:fillRect/>
              </a:stretch>
            </a:blipFill>
            <a:ln w="12700">
              <a:solidFill>
                <a:srgbClr val="BFBFBF"/>
              </a:solidFill>
              <a:miter lim="800000"/>
            </a:ln>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43077" name="Rectangle 73"/>
            <p:cNvSpPr>
              <a:spLocks noChangeArrowheads="1"/>
            </p:cNvSpPr>
            <p:nvPr>
              <p:custDataLst>
                <p:tags r:id="rId113"/>
              </p:custDataLst>
            </p:nvPr>
          </p:nvSpPr>
          <p:spPr bwMode="auto">
            <a:xfrm>
              <a:off x="3391060" y="5240736"/>
              <a:ext cx="1100137" cy="164058"/>
            </a:xfrm>
            <a:prstGeom prst="rect">
              <a:avLst/>
            </a:prstGeom>
            <a:noFill/>
            <a:ln>
              <a:noFill/>
            </a:ln>
            <a:extLst/>
          </p:spPr>
          <p:txBody>
            <a:bodyPr lIns="0" tIns="0" rIns="0" bIns="0" anchor="b" anchorCtr="1">
              <a:spAutoFit/>
            </a:bodyPr>
            <a:lstStyle>
              <a:lvl1pPr>
                <a:spcBef>
                  <a:spcPct val="30000"/>
                </a:spcBef>
                <a:buClr>
                  <a:schemeClr val="tx2"/>
                </a:buClr>
                <a:buFont typeface="Wingdings" panose="05000000000000000000" pitchFamily="2" charset="2"/>
                <a:buChar char="§"/>
                <a:defRPr sz="2200" b="1">
                  <a:solidFill>
                    <a:schemeClr val="tx1"/>
                  </a:solidFill>
                  <a:latin typeface="Arial" pitchFamily="34" charset="0"/>
                </a:defRPr>
              </a:lvl1pPr>
              <a:lvl2pPr marL="742950" indent="-285750">
                <a:spcBef>
                  <a:spcPct val="30000"/>
                </a:spcBef>
                <a:buClr>
                  <a:schemeClr val="tx2"/>
                </a:buClr>
                <a:buFont typeface="Wingdings" panose="05000000000000000000" pitchFamily="2" charset="2"/>
                <a:buChar char="§"/>
                <a:defRPr sz="2000">
                  <a:solidFill>
                    <a:schemeClr val="tx1"/>
                  </a:solidFill>
                  <a:latin typeface="Arial" pitchFamily="34" charset="0"/>
                </a:defRPr>
              </a:lvl2pPr>
              <a:lvl3pPr marL="1143000" indent="-228600">
                <a:spcBef>
                  <a:spcPct val="30000"/>
                </a:spcBef>
                <a:buClr>
                  <a:schemeClr val="tx2"/>
                </a:buClr>
                <a:buFont typeface="Arial" pitchFamily="34" charset="0"/>
                <a:buChar char="–"/>
                <a:defRPr>
                  <a:solidFill>
                    <a:schemeClr val="tx1"/>
                  </a:solidFill>
                  <a:latin typeface="Arial" pitchFamily="34" charset="0"/>
                </a:defRPr>
              </a:lvl3pPr>
              <a:lvl4pPr marL="1600200" indent="-228600">
                <a:spcBef>
                  <a:spcPct val="30000"/>
                </a:spcBef>
                <a:buClr>
                  <a:schemeClr val="tx2"/>
                </a:buClr>
                <a:buFont typeface="Arial" pitchFamily="34" charset="0"/>
                <a:buChar char="–"/>
                <a:defRPr>
                  <a:solidFill>
                    <a:schemeClr val="tx1"/>
                  </a:solidFill>
                  <a:latin typeface="Arial" pitchFamily="34" charset="0"/>
                </a:defRPr>
              </a:lvl4pPr>
              <a:lvl5pPr marL="2057400" indent="-228600">
                <a:spcBef>
                  <a:spcPct val="30000"/>
                </a:spcBef>
                <a:buClr>
                  <a:schemeClr val="tx2"/>
                </a:buClr>
                <a:buFont typeface="Arial" pitchFamily="34" charset="0"/>
                <a:buChar char="–"/>
                <a:defRPr sz="1600">
                  <a:solidFill>
                    <a:schemeClr val="tx1"/>
                  </a:solidFill>
                  <a:latin typeface="Arial" pitchFamily="34" charset="0"/>
                </a:defRPr>
              </a:lvl5pPr>
              <a:lvl6pPr marL="25146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6pPr>
              <a:lvl7pPr marL="29718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7pPr>
              <a:lvl8pPr marL="34290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8pPr>
              <a:lvl9pPr marL="38862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9pPr>
            </a:lstStyle>
            <a:p>
              <a:pPr defTabSz="685783" fontAlgn="auto">
                <a:spcBef>
                  <a:spcPct val="0"/>
                </a:spcBef>
                <a:spcAft>
                  <a:spcPct val="0"/>
                </a:spcAft>
                <a:buClrTx/>
                <a:buNone/>
                <a:defRPr/>
              </a:pPr>
              <a:r>
                <a:rPr lang="en-US" altLang="en-US" sz="600" b="0">
                  <a:solidFill>
                    <a:srgbClr val="000000"/>
                  </a:solidFill>
                  <a:ea typeface="Geneva" pitchFamily="-110" charset="-128"/>
                </a:rPr>
                <a:t>Antilles</a:t>
              </a:r>
            </a:p>
          </p:txBody>
        </p:sp>
      </p:grpSp>
      <p:grpSp>
        <p:nvGrpSpPr>
          <p:cNvPr id="26692" name="Group 3"/>
          <p:cNvGrpSpPr/>
          <p:nvPr>
            <p:custDataLst>
              <p:tags r:id="rId68"/>
            </p:custDataLst>
          </p:nvPr>
        </p:nvGrpSpPr>
        <p:grpSpPr>
          <a:xfrm>
            <a:off x="5819914" y="872344"/>
            <a:ext cx="512781" cy="455238"/>
            <a:chOff x="2535613" y="5552695"/>
            <a:chExt cx="673100" cy="562842"/>
          </a:xfrm>
        </p:grpSpPr>
        <p:sp>
          <p:nvSpPr>
            <p:cNvPr id="26708" name="Rectangle 183"/>
            <p:cNvSpPr>
              <a:spLocks noChangeArrowheads="1"/>
            </p:cNvSpPr>
            <p:nvPr>
              <p:custDataLst>
                <p:tags r:id="rId110"/>
              </p:custDataLst>
            </p:nvPr>
          </p:nvSpPr>
          <p:spPr bwMode="auto">
            <a:xfrm>
              <a:off x="2535613" y="5720491"/>
              <a:ext cx="673100" cy="395046"/>
            </a:xfrm>
            <a:prstGeom prst="rect">
              <a:avLst/>
            </a:prstGeom>
            <a:blipFill dpi="0" rotWithShape="1">
              <a:blip r:embed="rId28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u="sng">
                  <a:solidFill>
                    <a:schemeClr val="tx1"/>
                  </a:solidFill>
                  <a:latin typeface="Arial" pitchFamily="34" charset="0"/>
                </a:defRPr>
              </a:lvl1pPr>
              <a:lvl2pPr marL="742950" indent="-285750">
                <a:defRPr sz="1400" u="sng">
                  <a:solidFill>
                    <a:schemeClr val="tx1"/>
                  </a:solidFill>
                  <a:latin typeface="Arial" pitchFamily="34" charset="0"/>
                </a:defRPr>
              </a:lvl2pPr>
              <a:lvl3pPr marL="1143000" indent="-228600">
                <a:defRPr sz="1400" u="sng">
                  <a:solidFill>
                    <a:schemeClr val="tx1"/>
                  </a:solidFill>
                  <a:latin typeface="Arial" pitchFamily="34" charset="0"/>
                </a:defRPr>
              </a:lvl3pPr>
              <a:lvl4pPr marL="1600200" indent="-228600">
                <a:defRPr sz="1400" u="sng">
                  <a:solidFill>
                    <a:schemeClr val="tx1"/>
                  </a:solidFill>
                  <a:latin typeface="Arial" pitchFamily="34" charset="0"/>
                </a:defRPr>
              </a:lvl4pPr>
              <a:lvl5pPr marL="2057400" indent="-228600">
                <a:defRPr sz="1400" u="sng">
                  <a:solidFill>
                    <a:schemeClr val="tx1"/>
                  </a:solidFill>
                  <a:latin typeface="Arial" pitchFamily="34" charset="0"/>
                </a:defRPr>
              </a:lvl5pPr>
              <a:lvl6pPr marL="2514600" indent="-228600" eaLnBrk="0" fontAlgn="base" hangingPunct="0">
                <a:spcBef>
                  <a:spcPct val="0"/>
                </a:spcBef>
                <a:spcAft>
                  <a:spcPct val="0"/>
                </a:spcAft>
                <a:defRPr sz="1400" u="sng">
                  <a:solidFill>
                    <a:schemeClr val="tx1"/>
                  </a:solidFill>
                  <a:latin typeface="Arial" pitchFamily="34" charset="0"/>
                </a:defRPr>
              </a:lvl6pPr>
              <a:lvl7pPr marL="2971800" indent="-228600" eaLnBrk="0" fontAlgn="base" hangingPunct="0">
                <a:spcBef>
                  <a:spcPct val="0"/>
                </a:spcBef>
                <a:spcAft>
                  <a:spcPct val="0"/>
                </a:spcAft>
                <a:defRPr sz="1400" u="sng">
                  <a:solidFill>
                    <a:schemeClr val="tx1"/>
                  </a:solidFill>
                  <a:latin typeface="Arial" pitchFamily="34" charset="0"/>
                </a:defRPr>
              </a:lvl7pPr>
              <a:lvl8pPr marL="3429000" indent="-228600" eaLnBrk="0" fontAlgn="base" hangingPunct="0">
                <a:spcBef>
                  <a:spcPct val="0"/>
                </a:spcBef>
                <a:spcAft>
                  <a:spcPct val="0"/>
                </a:spcAft>
                <a:defRPr sz="1400" u="sng">
                  <a:solidFill>
                    <a:schemeClr val="tx1"/>
                  </a:solidFill>
                  <a:latin typeface="Arial" pitchFamily="34" charset="0"/>
                </a:defRPr>
              </a:lvl8pPr>
              <a:lvl9pPr marL="3886200" indent="-228600" eaLnBrk="0" fontAlgn="base" hangingPunct="0">
                <a:spcBef>
                  <a:spcPct val="0"/>
                </a:spcBef>
                <a:spcAft>
                  <a:spcPct val="0"/>
                </a:spcAft>
                <a:defRPr sz="1400" u="sng">
                  <a:solidFill>
                    <a:schemeClr val="tx1"/>
                  </a:solidFill>
                  <a:latin typeface="Arial" pitchFamily="34" charset="0"/>
                </a:defRPr>
              </a:lvl9pPr>
            </a:lstStyle>
            <a:p>
              <a:pPr defTabSz="685783" fontAlgn="auto">
                <a:spcBef>
                  <a:spcPct val="0"/>
                </a:spcBef>
                <a:spcAft>
                  <a:spcPct val="0"/>
                </a:spcAft>
              </a:pPr>
              <a:endParaRPr lang="en-US" altLang="en-US" b="0">
                <a:solidFill>
                  <a:srgbClr val="FFFFFF"/>
                </a:solidFill>
                <a:cs typeface="+mn-cs"/>
              </a:endParaRPr>
            </a:p>
          </p:txBody>
        </p:sp>
        <p:sp>
          <p:nvSpPr>
            <p:cNvPr id="43079" name="Rectangle 73"/>
            <p:cNvSpPr>
              <a:spLocks noChangeArrowheads="1"/>
            </p:cNvSpPr>
            <p:nvPr>
              <p:custDataLst>
                <p:tags r:id="rId111"/>
              </p:custDataLst>
            </p:nvPr>
          </p:nvSpPr>
          <p:spPr bwMode="auto">
            <a:xfrm>
              <a:off x="2554769" y="5552695"/>
              <a:ext cx="596899" cy="164439"/>
            </a:xfrm>
            <a:prstGeom prst="rect">
              <a:avLst/>
            </a:prstGeom>
            <a:noFill/>
            <a:ln>
              <a:noFill/>
            </a:ln>
            <a:extLst/>
          </p:spPr>
          <p:txBody>
            <a:bodyPr lIns="0" tIns="0" rIns="0" bIns="0" anchor="b" anchorCtr="1">
              <a:spAutoFit/>
            </a:bodyPr>
            <a:lstStyle>
              <a:lvl1pPr>
                <a:spcBef>
                  <a:spcPct val="30000"/>
                </a:spcBef>
                <a:buClr>
                  <a:schemeClr val="tx2"/>
                </a:buClr>
                <a:buFont typeface="Wingdings" panose="05000000000000000000" pitchFamily="2" charset="2"/>
                <a:buChar char="§"/>
                <a:defRPr sz="2200" b="1">
                  <a:solidFill>
                    <a:schemeClr val="tx1"/>
                  </a:solidFill>
                  <a:latin typeface="Arial" pitchFamily="34" charset="0"/>
                </a:defRPr>
              </a:lvl1pPr>
              <a:lvl2pPr marL="742950" indent="-285750">
                <a:spcBef>
                  <a:spcPct val="30000"/>
                </a:spcBef>
                <a:buClr>
                  <a:schemeClr val="tx2"/>
                </a:buClr>
                <a:buFont typeface="Wingdings" panose="05000000000000000000" pitchFamily="2" charset="2"/>
                <a:buChar char="§"/>
                <a:defRPr sz="2000">
                  <a:solidFill>
                    <a:schemeClr val="tx1"/>
                  </a:solidFill>
                  <a:latin typeface="Arial" pitchFamily="34" charset="0"/>
                </a:defRPr>
              </a:lvl2pPr>
              <a:lvl3pPr marL="1143000" indent="-228600">
                <a:spcBef>
                  <a:spcPct val="30000"/>
                </a:spcBef>
                <a:buClr>
                  <a:schemeClr val="tx2"/>
                </a:buClr>
                <a:buFont typeface="Arial" pitchFamily="34" charset="0"/>
                <a:buChar char="–"/>
                <a:defRPr>
                  <a:solidFill>
                    <a:schemeClr val="tx1"/>
                  </a:solidFill>
                  <a:latin typeface="Arial" pitchFamily="34" charset="0"/>
                </a:defRPr>
              </a:lvl3pPr>
              <a:lvl4pPr marL="1600200" indent="-228600">
                <a:spcBef>
                  <a:spcPct val="30000"/>
                </a:spcBef>
                <a:buClr>
                  <a:schemeClr val="tx2"/>
                </a:buClr>
                <a:buFont typeface="Arial" pitchFamily="34" charset="0"/>
                <a:buChar char="–"/>
                <a:defRPr>
                  <a:solidFill>
                    <a:schemeClr val="tx1"/>
                  </a:solidFill>
                  <a:latin typeface="Arial" pitchFamily="34" charset="0"/>
                </a:defRPr>
              </a:lvl4pPr>
              <a:lvl5pPr marL="2057400" indent="-228600">
                <a:spcBef>
                  <a:spcPct val="30000"/>
                </a:spcBef>
                <a:buClr>
                  <a:schemeClr val="tx2"/>
                </a:buClr>
                <a:buFont typeface="Arial" pitchFamily="34" charset="0"/>
                <a:buChar char="–"/>
                <a:defRPr sz="1600">
                  <a:solidFill>
                    <a:schemeClr val="tx1"/>
                  </a:solidFill>
                  <a:latin typeface="Arial" pitchFamily="34" charset="0"/>
                </a:defRPr>
              </a:lvl5pPr>
              <a:lvl6pPr marL="25146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6pPr>
              <a:lvl7pPr marL="29718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7pPr>
              <a:lvl8pPr marL="34290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8pPr>
              <a:lvl9pPr marL="3886200" indent="-228600" eaLnBrk="0" fontAlgn="base" hangingPunct="0">
                <a:spcBef>
                  <a:spcPct val="30000"/>
                </a:spcBef>
                <a:spcAft>
                  <a:spcPct val="0"/>
                </a:spcAft>
                <a:buClr>
                  <a:schemeClr val="tx2"/>
                </a:buClr>
                <a:buFont typeface="Arial" pitchFamily="34" charset="0"/>
                <a:buChar char="–"/>
                <a:defRPr sz="1600">
                  <a:solidFill>
                    <a:schemeClr val="tx1"/>
                  </a:solidFill>
                  <a:latin typeface="Arial" pitchFamily="34" charset="0"/>
                </a:defRPr>
              </a:lvl9pPr>
            </a:lstStyle>
            <a:p>
              <a:pPr defTabSz="685783" fontAlgn="auto">
                <a:spcBef>
                  <a:spcPct val="0"/>
                </a:spcBef>
                <a:spcAft>
                  <a:spcPct val="0"/>
                </a:spcAft>
                <a:buClrTx/>
                <a:buNone/>
                <a:defRPr/>
              </a:pPr>
              <a:r>
                <a:rPr lang="en-US" altLang="en-US" sz="600" b="0">
                  <a:solidFill>
                    <a:srgbClr val="000000"/>
                  </a:solidFill>
                  <a:ea typeface="Geneva" pitchFamily="-110" charset="-128"/>
                </a:rPr>
                <a:t>Aruba</a:t>
              </a:r>
            </a:p>
          </p:txBody>
        </p:sp>
      </p:grpSp>
      <p:sp>
        <p:nvSpPr>
          <p:cNvPr id="191" name="Rectangle 220"/>
          <p:cNvSpPr>
            <a:spLocks noChangeArrowheads="1"/>
          </p:cNvSpPr>
          <p:nvPr>
            <p:custDataLst>
              <p:tags r:id="rId69"/>
            </p:custDataLst>
          </p:nvPr>
        </p:nvSpPr>
        <p:spPr bwMode="auto">
          <a:xfrm>
            <a:off x="6624263" y="521021"/>
            <a:ext cx="1371600" cy="4387558"/>
          </a:xfrm>
          <a:prstGeom prst="rect">
            <a:avLst/>
          </a:prstGeom>
          <a:noFill/>
          <a:ln w="12700">
            <a:solidFill>
              <a:schemeClr val="bg1">
                <a:lumMod val="75000"/>
              </a:schemeClr>
            </a:solidFill>
            <a:miter lim="800000"/>
            <a:headEnd type="none" w="sm" len="sm"/>
            <a:tailEnd type="none" w="sm" len="sm"/>
          </a:ln>
        </p:spPr>
        <p:txBody>
          <a:bodyPr wrap="none" lIns="63136" tIns="31568" rIns="63136" bIns="31568" anchor="ctr"/>
          <a:lstStyle/>
          <a:p>
            <a:pPr algn="l" defTabSz="685783" fontAlgn="auto">
              <a:spcBef>
                <a:spcPct val="0"/>
              </a:spcBef>
              <a:spcAft>
                <a:spcPct val="0"/>
              </a:spcAft>
              <a:defRPr/>
            </a:pPr>
            <a:endParaRPr lang="en-US" altLang="en-US" sz="1400">
              <a:solidFill>
                <a:srgbClr val="000000"/>
              </a:solidFill>
              <a:latin typeface="Times" pitchFamily="18" charset="0"/>
              <a:cs typeface="+mn-cs"/>
            </a:endParaRPr>
          </a:p>
        </p:txBody>
      </p:sp>
      <p:sp>
        <p:nvSpPr>
          <p:cNvPr id="5191" name="Rectangle 225"/>
          <p:cNvSpPr>
            <a:spLocks noChangeArrowheads="1"/>
          </p:cNvSpPr>
          <p:nvPr>
            <p:custDataLst>
              <p:tags r:id="rId70"/>
            </p:custDataLst>
          </p:nvPr>
        </p:nvSpPr>
        <p:spPr bwMode="auto">
          <a:xfrm>
            <a:off x="6876675" y="551512"/>
            <a:ext cx="890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1006475">
              <a:spcBef>
                <a:spcPct val="20000"/>
              </a:spcBef>
              <a:buChar char="•"/>
              <a:defRPr sz="3200">
                <a:solidFill>
                  <a:schemeClr val="tx1"/>
                </a:solidFill>
                <a:latin typeface="Arial"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itchFamily="34" charset="0"/>
                <a:ea typeface="MS PGothic" panose="020B0600070205080204" pitchFamily="34" charset="-128"/>
              </a:defRPr>
            </a:lvl2pPr>
            <a:lvl3pPr marL="1143000" indent="-228600" defTabSz="1006475">
              <a:spcBef>
                <a:spcPct val="20000"/>
              </a:spcBef>
              <a:buChar char="•"/>
              <a:defRPr sz="2400">
                <a:solidFill>
                  <a:schemeClr val="tx1"/>
                </a:solidFill>
                <a:latin typeface="Arial"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itchFamily="34" charset="0"/>
                <a:ea typeface="MS PGothic" panose="020B0600070205080204" pitchFamily="34" charset="-128"/>
              </a:defRPr>
            </a:lvl4pPr>
            <a:lvl5pPr marL="2057400" indent="-228600" defTabSz="1006475">
              <a:spcBef>
                <a:spcPct val="20000"/>
              </a:spcBef>
              <a:buChar char="»"/>
              <a:defRPr sz="2000">
                <a:solidFill>
                  <a:schemeClr val="tx1"/>
                </a:solidFill>
                <a:latin typeface="Arial" pitchFamily="34" charset="0"/>
                <a:ea typeface="MS PGothic" panose="020B0600070205080204" pitchFamily="34" charset="-128"/>
              </a:defRPr>
            </a:lvl5pPr>
            <a:lvl6pPr marL="25146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fontAlgn="auto">
              <a:lnSpc>
                <a:spcPts val="900"/>
              </a:lnSpc>
              <a:spcBef>
                <a:spcPct val="0"/>
              </a:spcBef>
              <a:spcAft>
                <a:spcPct val="0"/>
              </a:spcAft>
              <a:buNone/>
              <a:defRPr/>
            </a:pPr>
            <a:r>
              <a:rPr lang="en-US" altLang="es-MX" sz="800" i="1">
                <a:solidFill>
                  <a:srgbClr val="000000"/>
                </a:solidFill>
                <a:latin typeface="Calibri" panose="020F0502020204030204" pitchFamily="34" charset="0"/>
                <a:cs typeface="+mn-cs"/>
              </a:rPr>
              <a:t>Qualifying declarations, but implementation issues </a:t>
            </a:r>
          </a:p>
        </p:txBody>
      </p:sp>
      <p:pic>
        <p:nvPicPr>
          <p:cNvPr id="26695" name="Picture 14" descr="http://upload.wikimedia.org/wikipedia/en/thumb/b/b9/Flag_of_Australia.svg/300px-Flag_of_Australia.svg.png"/>
          <p:cNvPicPr>
            <a:picLocks noChangeAspect="1" noChangeArrowheads="1"/>
          </p:cNvPicPr>
          <p:nvPr>
            <p:custDataLst>
              <p:tags r:id="rId71"/>
            </p:custDataLst>
          </p:nvPr>
        </p:nvPicPr>
        <p:blipFill>
          <a:blip r:embed="rId286">
            <a:extLst>
              <a:ext uri="{28A0092B-C50C-407E-A947-70E740481C1C}">
                <a14:useLocalDpi xmlns:a14="http://schemas.microsoft.com/office/drawing/2010/main" val="0"/>
              </a:ext>
            </a:extLst>
          </a:blip>
          <a:stretch>
            <a:fillRect/>
          </a:stretch>
        </p:blipFill>
        <p:spPr bwMode="auto">
          <a:xfrm>
            <a:off x="1230624" y="895350"/>
            <a:ext cx="449150" cy="27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 name="Rectángulo 195"/>
          <p:cNvSpPr/>
          <p:nvPr>
            <p:custDataLst>
              <p:tags r:id="rId72"/>
            </p:custDataLst>
          </p:nvPr>
        </p:nvSpPr>
        <p:spPr>
          <a:xfrm>
            <a:off x="1246627" y="730882"/>
            <a:ext cx="424636" cy="164468"/>
          </a:xfrm>
          <a:prstGeom prst="rect">
            <a:avLst/>
          </a:prstGeom>
        </p:spPr>
        <p:txBody>
          <a:bodyPr wrap="none" lIns="68579" tIns="34289" rIns="68579" bIns="34289">
            <a:spAutoFit/>
          </a:bodyPr>
          <a:lstStyle/>
          <a:p>
            <a:pPr defTabSz="685783" fontAlgn="auto">
              <a:spcBef>
                <a:spcPct val="0"/>
              </a:spcBef>
              <a:spcAft>
                <a:spcPct val="0"/>
              </a:spcAft>
              <a:defRPr/>
            </a:pPr>
            <a:r>
              <a:rPr lang="en-US" altLang="es-MX" sz="600" b="0">
                <a:solidFill>
                  <a:srgbClr val="000000"/>
                </a:solidFill>
                <a:latin typeface="Calibri" panose="020F0502020204030204"/>
              </a:rPr>
              <a:t>Australia</a:t>
            </a:r>
          </a:p>
        </p:txBody>
      </p:sp>
      <p:sp>
        <p:nvSpPr>
          <p:cNvPr id="5" name="AutoShape 2" descr="data:image/png;base64,iVBORw0KGgoAAAANSUhEUgAAAT4AAACfCAMAAABX0UX9AAAAe1BMVEXPFCv///8AJH3NABPtvcAAIXwAAHDPDijRKjulqsUADHfOACPMAAAAAXXNABz22dvhg4v88PHZWWTZV2MFKIAAHXzMAAzNAA0AIX34+fwAAGgAAG/f4eufpMEABXYAHHzQIzXvxcjecnv55+mXnr/jjpX009bWQlDbY21wzNPMAAAGhElEQVR4nO2dbVcTMRCFI1gQLAgiIGqL+P7/f6FYS7u7edmZzJ1Mes7cDx4/LM3sk+RmmqRJ+PPu1ZweVouLxZGezs/2Zb05DQWdvtk/eXauGNLzC68edkVd/0xF9XZ58+v5n/fzAF+dfVAE2B2+xcWHQUjXV3eXKXj/uO3+YwiwM3xTeMdZeBt8ZIAf1zoAu8K3WH8cwbsvwNviMwbYEb4pvGUR3g7fxgitunA3+OieF+Ejt8AjOMBO8E3hlbtthM8MYBf4FhdHhAFj2kNn6GYA3kI9sAN8i/UtwfNieyM9lACI9EBzfNNuOzdgFPAZ5IHG+PgDxgDfJeNhJYCm+DhJcgIfp6lGADEeaIhv6nnplpe3s8AxygRAxChshm862vIbUvj/h+kcp9EgYoRP4nkjfNQkUQmgCT6Z503w1dLfvomsCxvgm3bb2t4X9v81G0Sa46tNkhP4KCOPchdujK8+SY7e+TZgPGDzYbVduCk+WrelNpiAGYFEABvio00M0Htb+P+huOZc4YHN8EmT5Cm8LT6kmVa0wEb45EnyruhdIwm5D5c2697w6VhUGBaANNW+8GkNkKFUiKCGOItK6vh4q2fF95o0jFAuSOAPCzJAZXzPgaB8PWoUIS5Mq6Zs8On2qAifnk9Y4NP28wS+5om0Gj79bCKJD5ojPc56oBK+xfpRPZfN4INm6HMtUAWfRpLMwAf1wPIgooAPaD/F2Av44hpUCgKOr93gV8QHnUzIJ9JgfC1Trxl81ESa5IG5RBqKj5Yko745zeLDrQtkaxOIr/XcJQGf+iACw1ezxYwRZy0+5VoF4avbYiaBR8anmkdB8NlM+JLxxYOIfKobh89quYGBTy2fEuNrlJ9K8Sll80J8zb4dyfGpdBMRPvzqmSo+BZMW4GszMQDFB59Hq8ZnvsBfhw+coK7r8K0NPU+IDzqInK9q8K3OG3/DgOLb/OYV5DtfavAN/kg2kSHZmyjAF89u1LeACnyz8MDLqXh8yJyrFp/ptmIpPqQH1uCzGTAG+E7E+vzp5Mfgd/9Xy6R+P+Hxff+WLovgeQ8/Tj59lr97mC2orSq8z1KOTyTHJ5LjE8nxieT4RHJ8Ijk+kRyfSI5PpPC6Kz19LeP7+mQd4VjhuC8V6T3zs45vonK0LpfL5XK5XC6Xy+VyuVwul8vlcrlcLpfL5XK5XC6X69BlvUdpokPbYWW9Q26sg9vfZ70/c6JD211qHcBEjk8kxyeS4xPJ8Ynk+ERyfCI5PpEcn0iHhg99kkZO727Sp158+z56DILv6Xe6rKvr3SOokzSw57hk4b1fvo1pXB4PXgiIL1ve3bA8yDkuhvDuI3jAzkupMONThMaHwTJfZJmAB/U+SqWx7lTC4sPBk56gJilbBhB0fl/2BW4ILQBwfh8TIMwDIadHMoOf+g/k9EhmDOMKrL5fGHB2KTPwuOZBZ5dm40j3gGMEQPHJuUx4y0TQsJNzmQDHsbQ5OVdU43fJgIHnNmfjoVSm/rnNUM9TOTWcGZNwEBGcWQ8LFHBmvUKlovGpdRP4jQnZ2DiWgsWnaNKg+zpQSbzCfR3AJLnRbTFMgJUeWHFXETOw+9nAlO4qYsZZ5YHsm7KYQVFqVe2mrGysdb2kBh88SVbF1zqRZt0SyIRHnRpSvSWQGTMzkWbcUckMhO4lyndUMuNmdeHiDamNRjL1G1KZsTMmE4j38zID4HUBpft5WyTSpNuhmYVzDVjtdmj1QY9yNzmzYP48WqO7yZnvQbKfBL52xquNT3/wi/CJhv26rz6K+LRTrwm+8fU5zMJqV7BU8ZEbBMXHo6t5RviaJMnN8Wn2qAG+RkmyAT49Pw/7AtpP97TDp5VNbPEt1o8Gk40t8UFz2ccXawriDxZMdbfFp5FIB8uFltb48ItdAfiBtVsdGuJDD5DBcpHZAh90RvqWsLeZZKaSbV6N8SEnVGfx4dYF+sGHS9Nm8DXZ4mqAD5VIF/E12mBtgk/ogdsGVMCnlCR3gw+RSGfxqSXJHeGTDyIZfG229W9liE/ogZdJfK1+VLKVKT4ZwAQ+5SQ5ljE+0SBCegiyDzgrc3yCyYTZBwJqF3pWHeCrTqQJ8Oa3mMnUBb5KD5yFpzVg7NUJviqAM/AmK00K8DrC9w8gaaVxPz4U4Y27bbRMB1JH+NhLtQV4OklyrK7wMbuwoee9qDN8LIC/knleOP05+N3/SsfzXtQdvo0HrgjnM/z5C2HadU+PmQZbAAAAAElFTkSuQmCC"/>
          <p:cNvSpPr>
            <a:spLocks noChangeAspect="1" noChangeArrowheads="1"/>
          </p:cNvSpPr>
          <p:nvPr>
            <p:custDataLst>
              <p:tags r:id="rId73"/>
            </p:custDataLst>
          </p:nvPr>
        </p:nvSpPr>
        <p:spPr bwMode="auto">
          <a:xfrm>
            <a:off x="375863" y="1885950"/>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lIns="51434" tIns="25718" rIns="51434" bIns="25718"/>
          <a:lstStyle/>
          <a:p>
            <a:pPr algn="l" defTabSz="685783" fontAlgn="auto">
              <a:spcBef>
                <a:spcPct val="0"/>
              </a:spcBef>
              <a:spcAft>
                <a:spcPct val="0"/>
              </a:spcAft>
              <a:defRPr/>
            </a:pPr>
            <a:endParaRPr lang="es-MX" sz="1000" b="0">
              <a:solidFill>
                <a:prstClr val="black"/>
              </a:solidFill>
              <a:latin typeface="Calibri" panose="020F0502020204030204"/>
              <a:cs typeface="+mn-cs"/>
            </a:endParaRPr>
          </a:p>
        </p:txBody>
      </p:sp>
      <p:pic>
        <p:nvPicPr>
          <p:cNvPr id="26698" name="Picture 4" descr="File:Flag of the United Kingdom.svg"/>
          <p:cNvPicPr>
            <a:picLocks noChangeAspect="1" noChangeArrowheads="1"/>
          </p:cNvPicPr>
          <p:nvPr>
            <p:custDataLst>
              <p:tags r:id="rId74"/>
            </p:custDataLst>
          </p:nvPr>
        </p:nvPicPr>
        <p:blipFill>
          <a:blip r:embed="rId287">
            <a:extLst>
              <a:ext uri="{28A0092B-C50C-407E-A947-70E740481C1C}">
                <a14:useLocalDpi xmlns:a14="http://schemas.microsoft.com/office/drawing/2010/main" val="0"/>
              </a:ext>
            </a:extLst>
          </a:blip>
          <a:stretch>
            <a:fillRect/>
          </a:stretch>
        </p:blipFill>
        <p:spPr bwMode="auto">
          <a:xfrm>
            <a:off x="3504019" y="1471226"/>
            <a:ext cx="549173" cy="29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 name="Rectangle 69"/>
          <p:cNvSpPr>
            <a:spLocks noChangeArrowheads="1"/>
          </p:cNvSpPr>
          <p:nvPr>
            <p:custDataLst>
              <p:tags r:id="rId75"/>
            </p:custDataLst>
          </p:nvPr>
        </p:nvSpPr>
        <p:spPr bwMode="auto">
          <a:xfrm>
            <a:off x="3482029" y="1356806"/>
            <a:ext cx="5514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cs typeface="+mn-cs"/>
              </a:rPr>
              <a:t>United Kingdom</a:t>
            </a:r>
          </a:p>
        </p:txBody>
      </p:sp>
      <p:pic>
        <p:nvPicPr>
          <p:cNvPr id="26700" name="Picture 12" descr="http://www.crwflags.com/fotw/images/d/dk.gif"/>
          <p:cNvPicPr>
            <a:picLocks noChangeAspect="1" noChangeArrowheads="1"/>
          </p:cNvPicPr>
          <p:nvPr>
            <p:custDataLst>
              <p:tags r:id="rId76"/>
            </p:custDataLst>
          </p:nvPr>
        </p:nvPicPr>
        <p:blipFill>
          <a:blip r:embed="rId288">
            <a:extLst>
              <a:ext uri="{28A0092B-C50C-407E-A947-70E740481C1C}">
                <a14:useLocalDpi xmlns:a14="http://schemas.microsoft.com/office/drawing/2010/main" val="0"/>
              </a:ext>
            </a:extLst>
          </a:blip>
          <a:stretch>
            <a:fillRect/>
          </a:stretch>
        </p:blipFill>
        <p:spPr bwMode="auto">
          <a:xfrm>
            <a:off x="2881964" y="1463223"/>
            <a:ext cx="517542" cy="32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Rectángulo 198"/>
          <p:cNvSpPr/>
          <p:nvPr>
            <p:custDataLst>
              <p:tags r:id="rId77"/>
            </p:custDataLst>
          </p:nvPr>
        </p:nvSpPr>
        <p:spPr>
          <a:xfrm>
            <a:off x="2930056" y="1327582"/>
            <a:ext cx="461906" cy="164468"/>
          </a:xfrm>
          <a:prstGeom prst="rect">
            <a:avLst/>
          </a:prstGeom>
        </p:spPr>
        <p:txBody>
          <a:bodyPr wrap="none" lIns="68579" tIns="34289" rIns="68579" bIns="34289">
            <a:spAutoFit/>
          </a:bodyPr>
          <a:lstStyle/>
          <a:p>
            <a:pPr defTabSz="685783" fontAlgn="auto">
              <a:spcBef>
                <a:spcPct val="0"/>
              </a:spcBef>
              <a:spcAft>
                <a:spcPct val="0"/>
              </a:spcAft>
              <a:defRPr/>
            </a:pPr>
            <a:r>
              <a:rPr lang="en-US" altLang="es-MX" sz="600" b="0">
                <a:solidFill>
                  <a:srgbClr val="000000"/>
                </a:solidFill>
              </a:rPr>
              <a:t>Denmark</a:t>
            </a:r>
          </a:p>
        </p:txBody>
      </p:sp>
      <p:pic>
        <p:nvPicPr>
          <p:cNvPr id="26702" name="Picture 2" descr="File:Flag of Spain.svg"/>
          <p:cNvPicPr>
            <a:picLocks noChangeAspect="1" noChangeArrowheads="1"/>
          </p:cNvPicPr>
          <p:nvPr>
            <p:custDataLst>
              <p:tags r:id="rId78"/>
            </p:custDataLst>
          </p:nvPr>
        </p:nvPicPr>
        <p:blipFill>
          <a:blip r:embed="rId289">
            <a:extLst>
              <a:ext uri="{28A0092B-C50C-407E-A947-70E740481C1C}">
                <a14:useLocalDpi xmlns:a14="http://schemas.microsoft.com/office/drawing/2010/main" val="0"/>
              </a:ext>
            </a:extLst>
          </a:blip>
          <a:stretch>
            <a:fillRect/>
          </a:stretch>
        </p:blipFill>
        <p:spPr bwMode="auto">
          <a:xfrm>
            <a:off x="4690950" y="4532699"/>
            <a:ext cx="450102" cy="29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Rectangle 67"/>
          <p:cNvSpPr>
            <a:spLocks noChangeArrowheads="1"/>
          </p:cNvSpPr>
          <p:nvPr>
            <p:custDataLst>
              <p:tags r:id="rId79"/>
            </p:custDataLst>
          </p:nvPr>
        </p:nvSpPr>
        <p:spPr bwMode="auto">
          <a:xfrm>
            <a:off x="4709161" y="4421110"/>
            <a:ext cx="40952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Spain</a:t>
            </a:r>
          </a:p>
        </p:txBody>
      </p:sp>
      <p:pic>
        <p:nvPicPr>
          <p:cNvPr id="26704" name="Picture 10" descr="http://vignette3.wikia.nocookie.net/the-robinson-expedition/images/6/64/Sweden_flag.gif/revision/latest?cb=20150703235900"/>
          <p:cNvPicPr>
            <a:picLocks noChangeAspect="1" noChangeArrowheads="1"/>
          </p:cNvPicPr>
          <p:nvPr>
            <p:custDataLst>
              <p:tags r:id="rId80"/>
            </p:custDataLst>
          </p:nvPr>
        </p:nvPicPr>
        <p:blipFill>
          <a:blip r:embed="rId290">
            <a:extLst>
              <a:ext uri="{28A0092B-C50C-407E-A947-70E740481C1C}">
                <a14:useLocalDpi xmlns:a14="http://schemas.microsoft.com/office/drawing/2010/main" val="0"/>
              </a:ext>
            </a:extLst>
          </a:blip>
          <a:stretch>
            <a:fillRect/>
          </a:stretch>
        </p:blipFill>
        <p:spPr bwMode="auto">
          <a:xfrm>
            <a:off x="1220059" y="4165944"/>
            <a:ext cx="47028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 name="Rectángulo 213"/>
          <p:cNvSpPr/>
          <p:nvPr>
            <p:custDataLst>
              <p:tags r:id="rId81"/>
            </p:custDataLst>
          </p:nvPr>
        </p:nvSpPr>
        <p:spPr>
          <a:xfrm>
            <a:off x="1230732" y="4019550"/>
            <a:ext cx="440531" cy="164306"/>
          </a:xfrm>
          <a:prstGeom prst="rect">
            <a:avLst/>
          </a:prstGeom>
        </p:spPr>
        <p:txBody>
          <a:bodyPr lIns="68579" tIns="34289" rIns="68579" bIns="34289">
            <a:spAutoFit/>
          </a:bodyPr>
          <a:lstStyle/>
          <a:p>
            <a:pPr defTabSz="685783" fontAlgn="auto">
              <a:spcBef>
                <a:spcPct val="0"/>
              </a:spcBef>
              <a:spcAft>
                <a:spcPct val="0"/>
              </a:spcAft>
              <a:defRPr/>
            </a:pPr>
            <a:r>
              <a:rPr lang="en-US" altLang="es-MX" sz="600" b="0">
                <a:solidFill>
                  <a:srgbClr val="000000"/>
                </a:solidFill>
                <a:latin typeface="Calibri" panose="020F0502020204030204"/>
              </a:rPr>
              <a:t>Sweden</a:t>
            </a:r>
          </a:p>
        </p:txBody>
      </p:sp>
      <p:sp>
        <p:nvSpPr>
          <p:cNvPr id="202" name="Rectangle 67">
            <a:extLst>
              <a:ext uri="{FF2B5EF4-FFF2-40B4-BE49-F238E27FC236}">
                <a16:creationId xmlns:a16="http://schemas.microsoft.com/office/drawing/2014/main" id="{302FD5F9-0BC3-4CE2-B3DF-1EDDF6D50E5E}"/>
              </a:ext>
            </a:extLst>
          </p:cNvPr>
          <p:cNvSpPr>
            <a:spLocks noChangeArrowheads="1"/>
          </p:cNvSpPr>
          <p:nvPr>
            <p:custDataLst>
              <p:tags r:id="rId82"/>
            </p:custDataLst>
          </p:nvPr>
        </p:nvSpPr>
        <p:spPr bwMode="auto">
          <a:xfrm>
            <a:off x="5341737" y="3979489"/>
            <a:ext cx="35361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Romania</a:t>
            </a:r>
          </a:p>
        </p:txBody>
      </p:sp>
      <p:pic>
        <p:nvPicPr>
          <p:cNvPr id="2050" name="Picture 2" descr="Image result for romania flag">
            <a:extLst>
              <a:ext uri="{FF2B5EF4-FFF2-40B4-BE49-F238E27FC236}">
                <a16:creationId xmlns:a16="http://schemas.microsoft.com/office/drawing/2014/main" id="{72FB36A0-6A93-4D8C-8AD3-1AE9CE57C024}"/>
              </a:ext>
            </a:extLst>
          </p:cNvPr>
          <p:cNvPicPr>
            <a:picLocks noChangeAspect="1" noChangeArrowheads="1"/>
          </p:cNvPicPr>
          <p:nvPr>
            <p:custDataLst>
              <p:tags r:id="rId83"/>
            </p:custDataLst>
          </p:nvPr>
        </p:nvPicPr>
        <p:blipFill>
          <a:blip r:embed="rId291">
            <a:extLst>
              <a:ext uri="{28A0092B-C50C-407E-A947-70E740481C1C}">
                <a14:useLocalDpi xmlns:a14="http://schemas.microsoft.com/office/drawing/2010/main" val="0"/>
              </a:ext>
            </a:extLst>
          </a:blip>
          <a:stretch>
            <a:fillRect/>
          </a:stretch>
        </p:blipFill>
        <p:spPr bwMode="auto">
          <a:xfrm>
            <a:off x="5303114" y="4083129"/>
            <a:ext cx="448172" cy="298782"/>
          </a:xfrm>
          <a:prstGeom prst="rect">
            <a:avLst/>
          </a:prstGeom>
          <a:noFill/>
          <a:extLst>
            <a:ext uri="{909E8E84-426E-40DD-AFC4-6F175D3DCCD1}">
              <a14:hiddenFill xmlns:a14="http://schemas.microsoft.com/office/drawing/2010/main">
                <a:solidFill>
                  <a:srgbClr val="FFFFFF"/>
                </a:solidFill>
              </a14:hiddenFill>
            </a:ext>
          </a:extLst>
        </p:spPr>
      </p:pic>
      <p:sp>
        <p:nvSpPr>
          <p:cNvPr id="206" name="Rectangle 224">
            <a:extLst>
              <a:ext uri="{FF2B5EF4-FFF2-40B4-BE49-F238E27FC236}">
                <a16:creationId xmlns:a16="http://schemas.microsoft.com/office/drawing/2014/main" id="{68CB391E-F222-4626-9F69-B69E1458174B}"/>
              </a:ext>
            </a:extLst>
          </p:cNvPr>
          <p:cNvSpPr>
            <a:spLocks noChangeArrowheads="1"/>
          </p:cNvSpPr>
          <p:nvPr>
            <p:custDataLst>
              <p:tags r:id="rId84"/>
            </p:custDataLst>
          </p:nvPr>
        </p:nvSpPr>
        <p:spPr bwMode="auto">
          <a:xfrm>
            <a:off x="2930056" y="971424"/>
            <a:ext cx="12239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1006475">
              <a:spcBef>
                <a:spcPct val="20000"/>
              </a:spcBef>
              <a:buChar char="•"/>
              <a:defRPr sz="3200">
                <a:solidFill>
                  <a:schemeClr val="tx1"/>
                </a:solidFill>
                <a:latin typeface="Arial"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itchFamily="34" charset="0"/>
                <a:ea typeface="MS PGothic" panose="020B0600070205080204" pitchFamily="34" charset="-128"/>
              </a:defRPr>
            </a:lvl2pPr>
            <a:lvl3pPr marL="1143000" indent="-228600" defTabSz="1006475">
              <a:spcBef>
                <a:spcPct val="20000"/>
              </a:spcBef>
              <a:buChar char="•"/>
              <a:defRPr sz="2400">
                <a:solidFill>
                  <a:schemeClr val="tx1"/>
                </a:solidFill>
                <a:latin typeface="Arial"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itchFamily="34" charset="0"/>
                <a:ea typeface="MS PGothic" panose="020B0600070205080204" pitchFamily="34" charset="-128"/>
              </a:defRPr>
            </a:lvl4pPr>
            <a:lvl5pPr marL="2057400" indent="-228600" defTabSz="1006475">
              <a:spcBef>
                <a:spcPct val="20000"/>
              </a:spcBef>
              <a:buChar char="»"/>
              <a:defRPr sz="2000">
                <a:solidFill>
                  <a:schemeClr val="tx1"/>
                </a:solidFill>
                <a:latin typeface="Arial" pitchFamily="34" charset="0"/>
                <a:ea typeface="MS PGothic" panose="020B0600070205080204" pitchFamily="34" charset="-128"/>
              </a:defRPr>
            </a:lvl5pPr>
            <a:lvl6pPr marL="25146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fontAlgn="auto">
              <a:spcBef>
                <a:spcPct val="65000"/>
              </a:spcBef>
              <a:spcAft>
                <a:spcPct val="0"/>
              </a:spcAft>
              <a:buNone/>
              <a:defRPr/>
            </a:pPr>
            <a:r>
              <a:rPr lang="en-US" altLang="es-MX" sz="800" i="1">
                <a:solidFill>
                  <a:srgbClr val="000000"/>
                </a:solidFill>
                <a:latin typeface="Calibri" panose="020F0502020204030204" pitchFamily="34" charset="0"/>
                <a:cs typeface="+mn-cs"/>
              </a:rPr>
              <a:t>AWG affirmative view on primacy</a:t>
            </a:r>
          </a:p>
        </p:txBody>
      </p:sp>
      <p:sp>
        <p:nvSpPr>
          <p:cNvPr id="207" name="Rectangle 224">
            <a:extLst>
              <a:ext uri="{FF2B5EF4-FFF2-40B4-BE49-F238E27FC236}">
                <a16:creationId xmlns:a16="http://schemas.microsoft.com/office/drawing/2014/main" id="{0559F4D4-5AEB-4237-83FF-E5C49145F494}"/>
              </a:ext>
            </a:extLst>
          </p:cNvPr>
          <p:cNvSpPr>
            <a:spLocks noChangeArrowheads="1"/>
          </p:cNvSpPr>
          <p:nvPr>
            <p:custDataLst>
              <p:tags r:id="rId85"/>
            </p:custDataLst>
          </p:nvPr>
        </p:nvSpPr>
        <p:spPr bwMode="auto">
          <a:xfrm>
            <a:off x="2903798" y="1872883"/>
            <a:ext cx="12239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1006475">
              <a:spcBef>
                <a:spcPct val="20000"/>
              </a:spcBef>
              <a:buChar char="•"/>
              <a:defRPr sz="3200">
                <a:solidFill>
                  <a:schemeClr val="tx1"/>
                </a:solidFill>
                <a:latin typeface="Arial"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itchFamily="34" charset="0"/>
                <a:ea typeface="MS PGothic" panose="020B0600070205080204" pitchFamily="34" charset="-128"/>
              </a:defRPr>
            </a:lvl2pPr>
            <a:lvl3pPr marL="1143000" indent="-228600" defTabSz="1006475">
              <a:spcBef>
                <a:spcPct val="20000"/>
              </a:spcBef>
              <a:buChar char="•"/>
              <a:defRPr sz="2400">
                <a:solidFill>
                  <a:schemeClr val="tx1"/>
                </a:solidFill>
                <a:latin typeface="Arial"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itchFamily="34" charset="0"/>
                <a:ea typeface="MS PGothic" panose="020B0600070205080204" pitchFamily="34" charset="-128"/>
              </a:defRPr>
            </a:lvl4pPr>
            <a:lvl5pPr marL="2057400" indent="-228600" defTabSz="1006475">
              <a:spcBef>
                <a:spcPct val="20000"/>
              </a:spcBef>
              <a:buChar char="»"/>
              <a:defRPr sz="2000">
                <a:solidFill>
                  <a:schemeClr val="tx1"/>
                </a:solidFill>
                <a:latin typeface="Arial" pitchFamily="34" charset="0"/>
                <a:ea typeface="MS PGothic" panose="020B0600070205080204" pitchFamily="34" charset="-128"/>
              </a:defRPr>
            </a:lvl5pPr>
            <a:lvl6pPr marL="25146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fontAlgn="auto">
              <a:spcBef>
                <a:spcPct val="65000"/>
              </a:spcBef>
              <a:spcAft>
                <a:spcPct val="0"/>
              </a:spcAft>
              <a:buNone/>
              <a:defRPr/>
            </a:pPr>
            <a:r>
              <a:rPr lang="en-US" altLang="es-MX" sz="800" i="1">
                <a:solidFill>
                  <a:srgbClr val="000000"/>
                </a:solidFill>
                <a:latin typeface="Calibri" panose="020F0502020204030204" pitchFamily="34" charset="0"/>
                <a:cs typeface="+mn-cs"/>
              </a:rPr>
              <a:t>No AWG preliminary review on primacy </a:t>
            </a:r>
          </a:p>
        </p:txBody>
      </p:sp>
      <p:sp>
        <p:nvSpPr>
          <p:cNvPr id="208" name="Rectangle 224">
            <a:extLst>
              <a:ext uri="{FF2B5EF4-FFF2-40B4-BE49-F238E27FC236}">
                <a16:creationId xmlns:a16="http://schemas.microsoft.com/office/drawing/2014/main" id="{E28910B1-B3ED-4445-B0CE-1E9FE45E0A01}"/>
              </a:ext>
            </a:extLst>
          </p:cNvPr>
          <p:cNvSpPr>
            <a:spLocks noChangeArrowheads="1"/>
          </p:cNvSpPr>
          <p:nvPr>
            <p:custDataLst>
              <p:tags r:id="rId86"/>
            </p:custDataLst>
          </p:nvPr>
        </p:nvSpPr>
        <p:spPr bwMode="auto">
          <a:xfrm>
            <a:off x="2881964" y="3805127"/>
            <a:ext cx="1223963"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1006475">
              <a:spcBef>
                <a:spcPct val="20000"/>
              </a:spcBef>
              <a:buChar char="•"/>
              <a:defRPr sz="3200">
                <a:solidFill>
                  <a:schemeClr val="tx1"/>
                </a:solidFill>
                <a:latin typeface="Arial" pitchFamily="34" charset="0"/>
                <a:ea typeface="MS PGothic" panose="020B0600070205080204" pitchFamily="34" charset="-128"/>
              </a:defRPr>
            </a:lvl1pPr>
            <a:lvl2pPr marL="742950" indent="-285750" defTabSz="1006475">
              <a:spcBef>
                <a:spcPct val="20000"/>
              </a:spcBef>
              <a:buChar char="–"/>
              <a:defRPr sz="2800">
                <a:solidFill>
                  <a:schemeClr val="tx1"/>
                </a:solidFill>
                <a:latin typeface="Arial" pitchFamily="34" charset="0"/>
                <a:ea typeface="MS PGothic" panose="020B0600070205080204" pitchFamily="34" charset="-128"/>
              </a:defRPr>
            </a:lvl2pPr>
            <a:lvl3pPr marL="1143000" indent="-228600" defTabSz="1006475">
              <a:spcBef>
                <a:spcPct val="20000"/>
              </a:spcBef>
              <a:buChar char="•"/>
              <a:defRPr sz="2400">
                <a:solidFill>
                  <a:schemeClr val="tx1"/>
                </a:solidFill>
                <a:latin typeface="Arial" pitchFamily="34" charset="0"/>
                <a:ea typeface="MS PGothic" panose="020B0600070205080204" pitchFamily="34" charset="-128"/>
              </a:defRPr>
            </a:lvl3pPr>
            <a:lvl4pPr marL="1600200" indent="-228600" defTabSz="1006475">
              <a:spcBef>
                <a:spcPct val="20000"/>
              </a:spcBef>
              <a:buChar char="–"/>
              <a:defRPr sz="2000">
                <a:solidFill>
                  <a:schemeClr val="tx1"/>
                </a:solidFill>
                <a:latin typeface="Arial" pitchFamily="34" charset="0"/>
                <a:ea typeface="MS PGothic" panose="020B0600070205080204" pitchFamily="34" charset="-128"/>
              </a:defRPr>
            </a:lvl4pPr>
            <a:lvl5pPr marL="2057400" indent="-228600" defTabSz="1006475">
              <a:spcBef>
                <a:spcPct val="20000"/>
              </a:spcBef>
              <a:buChar char="»"/>
              <a:defRPr sz="2000">
                <a:solidFill>
                  <a:schemeClr val="tx1"/>
                </a:solidFill>
                <a:latin typeface="Arial" pitchFamily="34" charset="0"/>
                <a:ea typeface="MS PGothic" panose="020B0600070205080204" pitchFamily="34" charset="-128"/>
              </a:defRPr>
            </a:lvl5pPr>
            <a:lvl6pPr marL="25146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defTabSz="1006475"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fontAlgn="auto">
              <a:spcBef>
                <a:spcPct val="65000"/>
              </a:spcBef>
              <a:spcAft>
                <a:spcPct val="0"/>
              </a:spcAft>
              <a:buNone/>
              <a:defRPr/>
            </a:pPr>
            <a:r>
              <a:rPr lang="en-US" altLang="es-MX" sz="800" i="1">
                <a:solidFill>
                  <a:srgbClr val="000000"/>
                </a:solidFill>
                <a:latin typeface="Calibri" panose="020F0502020204030204" pitchFamily="34" charset="0"/>
                <a:cs typeface="+mn-cs"/>
              </a:rPr>
              <a:t>Awaiting related action </a:t>
            </a:r>
          </a:p>
        </p:txBody>
      </p:sp>
      <p:pic>
        <p:nvPicPr>
          <p:cNvPr id="209" name="Imagen 208">
            <a:extLst>
              <a:ext uri="{FF2B5EF4-FFF2-40B4-BE49-F238E27FC236}">
                <a16:creationId xmlns:a16="http://schemas.microsoft.com/office/drawing/2014/main" id="{E25509DF-1323-4CCC-94E7-20BCC30950BA}"/>
              </a:ext>
            </a:extLst>
          </p:cNvPr>
          <p:cNvPicPr>
            <a:picLocks noChangeAspect="1"/>
          </p:cNvPicPr>
          <p:nvPr>
            <p:custDataLst>
              <p:tags r:id="rId87"/>
            </p:custDataLst>
          </p:nvPr>
        </p:nvPicPr>
        <p:blipFill>
          <a:blip r:embed="rId292">
            <a:extLst>
              <a:ext uri="{28A0092B-C50C-407E-A947-70E740481C1C}">
                <a14:useLocalDpi xmlns:a14="http://schemas.microsoft.com/office/drawing/2010/main" val="0"/>
              </a:ext>
            </a:extLst>
          </a:blip>
          <a:stretch>
            <a:fillRect/>
          </a:stretch>
        </p:blipFill>
        <p:spPr>
          <a:xfrm>
            <a:off x="2683889" y="4158558"/>
            <a:ext cx="564698" cy="344117"/>
          </a:xfrm>
          <a:prstGeom prst="rect">
            <a:avLst/>
          </a:prstGeom>
        </p:spPr>
      </p:pic>
      <p:sp>
        <p:nvSpPr>
          <p:cNvPr id="211" name="Rectángulo 210">
            <a:extLst>
              <a:ext uri="{FF2B5EF4-FFF2-40B4-BE49-F238E27FC236}">
                <a16:creationId xmlns:a16="http://schemas.microsoft.com/office/drawing/2014/main" id="{2833F36F-AAAA-4080-9A33-545790C184DA}"/>
              </a:ext>
            </a:extLst>
          </p:cNvPr>
          <p:cNvSpPr/>
          <p:nvPr>
            <p:custDataLst>
              <p:tags r:id="rId88"/>
            </p:custDataLst>
          </p:nvPr>
        </p:nvSpPr>
        <p:spPr>
          <a:xfrm>
            <a:off x="2715324" y="3995339"/>
            <a:ext cx="479939" cy="164468"/>
          </a:xfrm>
          <a:prstGeom prst="rect">
            <a:avLst/>
          </a:prstGeom>
        </p:spPr>
        <p:txBody>
          <a:bodyPr wrap="none" lIns="68579" tIns="34289" rIns="68579" bIns="34289">
            <a:spAutoFit/>
          </a:bodyPr>
          <a:lstStyle/>
          <a:p>
            <a:pPr defTabSz="685783" fontAlgn="auto">
              <a:spcBef>
                <a:spcPct val="0"/>
              </a:spcBef>
              <a:spcAft>
                <a:spcPct val="0"/>
              </a:spcAft>
              <a:defRPr/>
            </a:pPr>
            <a:r>
              <a:rPr lang="en-US" altLang="es-MX" sz="600" b="0">
                <a:solidFill>
                  <a:srgbClr val="000000"/>
                </a:solidFill>
              </a:rPr>
              <a:t>Argentina</a:t>
            </a:r>
          </a:p>
        </p:txBody>
      </p:sp>
      <p:pic>
        <p:nvPicPr>
          <p:cNvPr id="210" name="Picture 2" descr="Resultado de imagen de republic of congo flag">
            <a:extLst>
              <a:ext uri="{FF2B5EF4-FFF2-40B4-BE49-F238E27FC236}">
                <a16:creationId xmlns:a16="http://schemas.microsoft.com/office/drawing/2014/main" id="{D03F276D-D237-4C66-9860-994889FA6139}"/>
              </a:ext>
            </a:extLst>
          </p:cNvPr>
          <p:cNvPicPr>
            <a:picLocks noChangeAspect="1" noChangeArrowheads="1"/>
          </p:cNvPicPr>
          <p:nvPr>
            <p:custDataLst>
              <p:tags r:id="rId89"/>
            </p:custDataLst>
          </p:nvPr>
        </p:nvPicPr>
        <p:blipFill>
          <a:blip r:embed="rId293" cstate="print">
            <a:extLst>
              <a:ext uri="{28A0092B-C50C-407E-A947-70E740481C1C}">
                <a14:useLocalDpi xmlns:a14="http://schemas.microsoft.com/office/drawing/2010/main" val="0"/>
              </a:ext>
            </a:extLst>
          </a:blip>
          <a:stretch>
            <a:fillRect/>
          </a:stretch>
        </p:blipFill>
        <p:spPr bwMode="auto">
          <a:xfrm flipH="1">
            <a:off x="5292133" y="2807114"/>
            <a:ext cx="403699" cy="255324"/>
          </a:xfrm>
          <a:prstGeom prst="rect">
            <a:avLst/>
          </a:prstGeom>
          <a:noFill/>
          <a:extLst>
            <a:ext uri="{909E8E84-426E-40DD-AFC4-6F175D3DCCD1}">
              <a14:hiddenFill xmlns:a14="http://schemas.microsoft.com/office/drawing/2010/main">
                <a:solidFill>
                  <a:srgbClr val="FFFFFF"/>
                </a:solidFill>
              </a14:hiddenFill>
            </a:ext>
          </a:extLst>
        </p:spPr>
      </p:pic>
      <p:sp>
        <p:nvSpPr>
          <p:cNvPr id="212" name="Rectangle 67">
            <a:extLst>
              <a:ext uri="{FF2B5EF4-FFF2-40B4-BE49-F238E27FC236}">
                <a16:creationId xmlns:a16="http://schemas.microsoft.com/office/drawing/2014/main" id="{86A3EB38-F5AD-497B-B8B7-4201286BA871}"/>
              </a:ext>
            </a:extLst>
          </p:cNvPr>
          <p:cNvSpPr>
            <a:spLocks noChangeArrowheads="1"/>
          </p:cNvSpPr>
          <p:nvPr>
            <p:custDataLst>
              <p:tags r:id="rId90"/>
            </p:custDataLst>
          </p:nvPr>
        </p:nvSpPr>
        <p:spPr bwMode="auto">
          <a:xfrm>
            <a:off x="5244535" y="2707482"/>
            <a:ext cx="517108" cy="9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Rep. Congo</a:t>
            </a:r>
          </a:p>
        </p:txBody>
      </p:sp>
      <p:pic>
        <p:nvPicPr>
          <p:cNvPr id="213" name="Picture 4" descr="Resultado de imagen de burkina faso flag">
            <a:extLst>
              <a:ext uri="{FF2B5EF4-FFF2-40B4-BE49-F238E27FC236}">
                <a16:creationId xmlns:a16="http://schemas.microsoft.com/office/drawing/2014/main" id="{CFBCA12B-40C3-4A7A-9CC5-4DC443147FF1}"/>
              </a:ext>
            </a:extLst>
          </p:cNvPr>
          <p:cNvPicPr>
            <a:picLocks noChangeAspect="1" noChangeArrowheads="1"/>
          </p:cNvPicPr>
          <p:nvPr>
            <p:custDataLst>
              <p:tags r:id="rId91"/>
            </p:custDataLst>
          </p:nvPr>
        </p:nvPicPr>
        <p:blipFill>
          <a:blip r:embed="rId294" cstate="print">
            <a:extLst>
              <a:ext uri="{28A0092B-C50C-407E-A947-70E740481C1C}">
                <a14:useLocalDpi xmlns:a14="http://schemas.microsoft.com/office/drawing/2010/main" val="0"/>
              </a:ext>
            </a:extLst>
          </a:blip>
          <a:stretch>
            <a:fillRect/>
          </a:stretch>
        </p:blipFill>
        <p:spPr bwMode="auto">
          <a:xfrm>
            <a:off x="4703308" y="1945498"/>
            <a:ext cx="493323" cy="288962"/>
          </a:xfrm>
          <a:prstGeom prst="rect">
            <a:avLst/>
          </a:prstGeom>
          <a:noFill/>
          <a:extLst>
            <a:ext uri="{909E8E84-426E-40DD-AFC4-6F175D3DCCD1}">
              <a14:hiddenFill xmlns:a14="http://schemas.microsoft.com/office/drawing/2010/main">
                <a:solidFill>
                  <a:srgbClr val="FFFFFF"/>
                </a:solidFill>
              </a14:hiddenFill>
            </a:ext>
          </a:extLst>
        </p:spPr>
      </p:pic>
      <p:sp>
        <p:nvSpPr>
          <p:cNvPr id="215" name="Rectangle 67">
            <a:extLst>
              <a:ext uri="{FF2B5EF4-FFF2-40B4-BE49-F238E27FC236}">
                <a16:creationId xmlns:a16="http://schemas.microsoft.com/office/drawing/2014/main" id="{7739539C-BD99-4C2E-B747-A6D0A31F0A79}"/>
              </a:ext>
            </a:extLst>
          </p:cNvPr>
          <p:cNvSpPr>
            <a:spLocks noChangeArrowheads="1"/>
          </p:cNvSpPr>
          <p:nvPr>
            <p:custDataLst>
              <p:tags r:id="rId92"/>
            </p:custDataLst>
          </p:nvPr>
        </p:nvSpPr>
        <p:spPr bwMode="auto">
          <a:xfrm>
            <a:off x="4673195" y="1859239"/>
            <a:ext cx="495963" cy="9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Burkina Faso</a:t>
            </a:r>
          </a:p>
        </p:txBody>
      </p:sp>
      <p:pic>
        <p:nvPicPr>
          <p:cNvPr id="216" name="Picture 6" descr="Resultado de imagen de swaziland flag">
            <a:extLst>
              <a:ext uri="{FF2B5EF4-FFF2-40B4-BE49-F238E27FC236}">
                <a16:creationId xmlns:a16="http://schemas.microsoft.com/office/drawing/2014/main" id="{49E9EFD1-678C-4637-A421-0ECDF7243ADC}"/>
              </a:ext>
            </a:extLst>
          </p:cNvPr>
          <p:cNvPicPr>
            <a:picLocks noChangeAspect="1" noChangeArrowheads="1"/>
          </p:cNvPicPr>
          <p:nvPr>
            <p:custDataLst>
              <p:tags r:id="rId93"/>
            </p:custDataLst>
          </p:nvPr>
        </p:nvPicPr>
        <p:blipFill>
          <a:blip r:embed="rId295">
            <a:extLst>
              <a:ext uri="{28A0092B-C50C-407E-A947-70E740481C1C}">
                <a14:useLocalDpi xmlns:a14="http://schemas.microsoft.com/office/drawing/2010/main" val="0"/>
              </a:ext>
            </a:extLst>
          </a:blip>
          <a:stretch>
            <a:fillRect/>
          </a:stretch>
        </p:blipFill>
        <p:spPr bwMode="auto">
          <a:xfrm>
            <a:off x="5276076" y="3195218"/>
            <a:ext cx="454025" cy="336274"/>
          </a:xfrm>
          <a:prstGeom prst="rect">
            <a:avLst/>
          </a:prstGeom>
          <a:noFill/>
          <a:extLst>
            <a:ext uri="{909E8E84-426E-40DD-AFC4-6F175D3DCCD1}">
              <a14:hiddenFill xmlns:a14="http://schemas.microsoft.com/office/drawing/2010/main">
                <a:solidFill>
                  <a:srgbClr val="FFFFFF"/>
                </a:solidFill>
              </a14:hiddenFill>
            </a:ext>
          </a:extLst>
        </p:spPr>
      </p:pic>
      <p:sp>
        <p:nvSpPr>
          <p:cNvPr id="217" name="Rectangle 67">
            <a:extLst>
              <a:ext uri="{FF2B5EF4-FFF2-40B4-BE49-F238E27FC236}">
                <a16:creationId xmlns:a16="http://schemas.microsoft.com/office/drawing/2014/main" id="{EB6C2691-D7C3-434E-8C1F-49C97F5ACD2E}"/>
              </a:ext>
            </a:extLst>
          </p:cNvPr>
          <p:cNvSpPr>
            <a:spLocks noChangeArrowheads="1"/>
          </p:cNvSpPr>
          <p:nvPr>
            <p:custDataLst>
              <p:tags r:id="rId94"/>
            </p:custDataLst>
          </p:nvPr>
        </p:nvSpPr>
        <p:spPr bwMode="auto">
          <a:xfrm>
            <a:off x="5289794" y="3082051"/>
            <a:ext cx="399860" cy="9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err="1">
                <a:solidFill>
                  <a:srgbClr val="000000"/>
                </a:solidFill>
              </a:rPr>
              <a:t>eSwatini</a:t>
            </a:r>
          </a:p>
        </p:txBody>
      </p:sp>
      <p:pic>
        <p:nvPicPr>
          <p:cNvPr id="218" name="Picture 8" descr="Resultado de imagen de cote d'ivoire flag">
            <a:extLst>
              <a:ext uri="{FF2B5EF4-FFF2-40B4-BE49-F238E27FC236}">
                <a16:creationId xmlns:a16="http://schemas.microsoft.com/office/drawing/2014/main" id="{D6B3FDC7-80C1-4192-85A7-F7D99DF354D9}"/>
              </a:ext>
            </a:extLst>
          </p:cNvPr>
          <p:cNvPicPr>
            <a:picLocks noChangeAspect="1" noChangeArrowheads="1"/>
          </p:cNvPicPr>
          <p:nvPr>
            <p:custDataLst>
              <p:tags r:id="rId95"/>
            </p:custDataLst>
          </p:nvPr>
        </p:nvPicPr>
        <p:blipFill>
          <a:blip r:embed="rId296">
            <a:extLst>
              <a:ext uri="{28A0092B-C50C-407E-A947-70E740481C1C}">
                <a14:useLocalDpi xmlns:a14="http://schemas.microsoft.com/office/drawing/2010/main" val="0"/>
              </a:ext>
            </a:extLst>
          </a:blip>
          <a:stretch>
            <a:fillRect/>
          </a:stretch>
        </p:blipFill>
        <p:spPr bwMode="auto">
          <a:xfrm>
            <a:off x="5283660" y="2373919"/>
            <a:ext cx="462061" cy="306150"/>
          </a:xfrm>
          <a:prstGeom prst="rect">
            <a:avLst/>
          </a:prstGeom>
          <a:noFill/>
          <a:extLst>
            <a:ext uri="{909E8E84-426E-40DD-AFC4-6F175D3DCCD1}">
              <a14:hiddenFill xmlns:a14="http://schemas.microsoft.com/office/drawing/2010/main">
                <a:solidFill>
                  <a:srgbClr val="FFFFFF"/>
                </a:solidFill>
              </a14:hiddenFill>
            </a:ext>
          </a:extLst>
        </p:spPr>
      </p:pic>
      <p:sp>
        <p:nvSpPr>
          <p:cNvPr id="219" name="Rectangle 67">
            <a:extLst>
              <a:ext uri="{FF2B5EF4-FFF2-40B4-BE49-F238E27FC236}">
                <a16:creationId xmlns:a16="http://schemas.microsoft.com/office/drawing/2014/main" id="{F3D3C38A-2879-43EF-9742-33C2A055A47D}"/>
              </a:ext>
            </a:extLst>
          </p:cNvPr>
          <p:cNvSpPr>
            <a:spLocks noChangeArrowheads="1"/>
          </p:cNvSpPr>
          <p:nvPr>
            <p:custDataLst>
              <p:tags r:id="rId96"/>
            </p:custDataLst>
          </p:nvPr>
        </p:nvSpPr>
        <p:spPr bwMode="auto">
          <a:xfrm>
            <a:off x="5207354" y="2266950"/>
            <a:ext cx="5439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Cote D’Ivoire</a:t>
            </a:r>
          </a:p>
        </p:txBody>
      </p:sp>
      <p:pic>
        <p:nvPicPr>
          <p:cNvPr id="220" name="Picture 10" descr="Resultado de imagen de gabon flag">
            <a:extLst>
              <a:ext uri="{FF2B5EF4-FFF2-40B4-BE49-F238E27FC236}">
                <a16:creationId xmlns:a16="http://schemas.microsoft.com/office/drawing/2014/main" id="{B43020E7-192A-4738-8C9E-E0DE7FD09F43}"/>
              </a:ext>
            </a:extLst>
          </p:cNvPr>
          <p:cNvPicPr>
            <a:picLocks noChangeAspect="1" noChangeArrowheads="1"/>
          </p:cNvPicPr>
          <p:nvPr>
            <p:custDataLst>
              <p:tags r:id="rId97"/>
            </p:custDataLst>
          </p:nvPr>
        </p:nvPicPr>
        <p:blipFill>
          <a:blip r:embed="rId297">
            <a:extLst>
              <a:ext uri="{28A0092B-C50C-407E-A947-70E740481C1C}">
                <a14:useLocalDpi xmlns:a14="http://schemas.microsoft.com/office/drawing/2010/main" val="0"/>
              </a:ext>
            </a:extLst>
          </a:blip>
          <a:stretch>
            <a:fillRect/>
          </a:stretch>
        </p:blipFill>
        <p:spPr bwMode="auto">
          <a:xfrm flipH="1">
            <a:off x="5844882" y="3210065"/>
            <a:ext cx="487813" cy="328078"/>
          </a:xfrm>
          <a:prstGeom prst="rect">
            <a:avLst/>
          </a:prstGeom>
          <a:noFill/>
          <a:extLst>
            <a:ext uri="{909E8E84-426E-40DD-AFC4-6F175D3DCCD1}">
              <a14:hiddenFill xmlns:a14="http://schemas.microsoft.com/office/drawing/2010/main">
                <a:solidFill>
                  <a:srgbClr val="FFFFFF"/>
                </a:solidFill>
              </a14:hiddenFill>
            </a:ext>
          </a:extLst>
        </p:spPr>
      </p:pic>
      <p:sp>
        <p:nvSpPr>
          <p:cNvPr id="221" name="Rectangle 67">
            <a:extLst>
              <a:ext uri="{FF2B5EF4-FFF2-40B4-BE49-F238E27FC236}">
                <a16:creationId xmlns:a16="http://schemas.microsoft.com/office/drawing/2014/main" id="{EC421DDB-B547-4DAC-93D4-73074E45AFDF}"/>
              </a:ext>
            </a:extLst>
          </p:cNvPr>
          <p:cNvSpPr>
            <a:spLocks noChangeArrowheads="1"/>
          </p:cNvSpPr>
          <p:nvPr>
            <p:custDataLst>
              <p:tags r:id="rId98"/>
            </p:custDataLst>
          </p:nvPr>
        </p:nvSpPr>
        <p:spPr bwMode="auto">
          <a:xfrm>
            <a:off x="5897442" y="3107212"/>
            <a:ext cx="35361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Gabon </a:t>
            </a:r>
          </a:p>
        </p:txBody>
      </p:sp>
      <p:pic>
        <p:nvPicPr>
          <p:cNvPr id="222" name="Picture 12" descr="Resultado de imagen de sierra leone flag">
            <a:extLst>
              <a:ext uri="{FF2B5EF4-FFF2-40B4-BE49-F238E27FC236}">
                <a16:creationId xmlns:a16="http://schemas.microsoft.com/office/drawing/2014/main" id="{F1E1E2D3-8E6E-4A42-989C-B9D4E374C176}"/>
              </a:ext>
            </a:extLst>
          </p:cNvPr>
          <p:cNvPicPr>
            <a:picLocks noChangeAspect="1" noChangeArrowheads="1"/>
          </p:cNvPicPr>
          <p:nvPr>
            <p:custDataLst>
              <p:tags r:id="rId99"/>
            </p:custDataLst>
          </p:nvPr>
        </p:nvPicPr>
        <p:blipFill>
          <a:blip r:embed="rId298">
            <a:extLst>
              <a:ext uri="{28A0092B-C50C-407E-A947-70E740481C1C}">
                <a14:useLocalDpi xmlns:a14="http://schemas.microsoft.com/office/drawing/2010/main" val="0"/>
              </a:ext>
            </a:extLst>
          </a:blip>
          <a:stretch>
            <a:fillRect/>
          </a:stretch>
        </p:blipFill>
        <p:spPr bwMode="auto">
          <a:xfrm>
            <a:off x="3887862" y="2818667"/>
            <a:ext cx="471832" cy="314410"/>
          </a:xfrm>
          <a:prstGeom prst="rect">
            <a:avLst/>
          </a:prstGeom>
          <a:noFill/>
          <a:extLst>
            <a:ext uri="{909E8E84-426E-40DD-AFC4-6F175D3DCCD1}">
              <a14:hiddenFill xmlns:a14="http://schemas.microsoft.com/office/drawing/2010/main">
                <a:solidFill>
                  <a:srgbClr val="FFFFFF"/>
                </a:solidFill>
              </a14:hiddenFill>
            </a:ext>
          </a:extLst>
        </p:spPr>
      </p:pic>
      <p:sp>
        <p:nvSpPr>
          <p:cNvPr id="223" name="Rectangle 67">
            <a:extLst>
              <a:ext uri="{FF2B5EF4-FFF2-40B4-BE49-F238E27FC236}">
                <a16:creationId xmlns:a16="http://schemas.microsoft.com/office/drawing/2014/main" id="{16863FA1-9326-4776-8F87-F273295718FA}"/>
              </a:ext>
            </a:extLst>
          </p:cNvPr>
          <p:cNvSpPr>
            <a:spLocks noChangeArrowheads="1"/>
          </p:cNvSpPr>
          <p:nvPr>
            <p:custDataLst>
              <p:tags r:id="rId100"/>
            </p:custDataLst>
          </p:nvPr>
        </p:nvSpPr>
        <p:spPr bwMode="auto">
          <a:xfrm>
            <a:off x="3795733" y="2723448"/>
            <a:ext cx="591268" cy="9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1">
            <a:spAutoFit/>
          </a:bodyPr>
          <a:lstStyle>
            <a:lvl1pPr>
              <a:spcBef>
                <a:spcPct val="20000"/>
              </a:spcBef>
              <a:buChar char="•"/>
              <a:defRPr sz="3200">
                <a:solidFill>
                  <a:schemeClr val="tx1"/>
                </a:solidFill>
                <a:latin typeface="Arial" pitchFamily="34" charset="0"/>
                <a:ea typeface="MS PGothic" panose="020B0600070205080204" pitchFamily="34" charset="-128"/>
              </a:defRPr>
            </a:lvl1pPr>
            <a:lvl2pPr marL="742950" indent="-285750">
              <a:spcBef>
                <a:spcPct val="20000"/>
              </a:spcBef>
              <a:buChar char="–"/>
              <a:defRPr sz="2800">
                <a:solidFill>
                  <a:schemeClr val="tx1"/>
                </a:solidFill>
                <a:latin typeface="Arial" pitchFamily="34" charset="0"/>
                <a:ea typeface="MS PGothic" panose="020B0600070205080204" pitchFamily="34" charset="-128"/>
              </a:defRPr>
            </a:lvl2pPr>
            <a:lvl3pPr marL="1143000" indent="-228600">
              <a:spcBef>
                <a:spcPct val="20000"/>
              </a:spcBef>
              <a:buChar char="•"/>
              <a:defRPr sz="2400">
                <a:solidFill>
                  <a:schemeClr val="tx1"/>
                </a:solidFill>
                <a:latin typeface="Arial" pitchFamily="34" charset="0"/>
                <a:ea typeface="MS PGothic" panose="020B0600070205080204" pitchFamily="34" charset="-128"/>
              </a:defRPr>
            </a:lvl3pPr>
            <a:lvl4pPr marL="1600200" indent="-228600">
              <a:spcBef>
                <a:spcPct val="20000"/>
              </a:spcBef>
              <a:buChar char="–"/>
              <a:defRPr sz="2000">
                <a:solidFill>
                  <a:schemeClr val="tx1"/>
                </a:solidFill>
                <a:latin typeface="Arial" pitchFamily="34" charset="0"/>
                <a:ea typeface="MS PGothic" panose="020B0600070205080204" pitchFamily="34" charset="-128"/>
              </a:defRPr>
            </a:lvl4pPr>
            <a:lvl5pPr marL="2057400" indent="-228600">
              <a:spcBef>
                <a:spcPct val="20000"/>
              </a:spcBef>
              <a:buChar char="»"/>
              <a:defRPr sz="2000">
                <a:solidFill>
                  <a:schemeClr val="tx1"/>
                </a:solidFill>
                <a:latin typeface="Arial"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9pPr>
          </a:lstStyle>
          <a:p>
            <a:pPr defTabSz="685783" fontAlgn="auto">
              <a:spcBef>
                <a:spcPct val="0"/>
              </a:spcBef>
              <a:spcAft>
                <a:spcPct val="0"/>
              </a:spcAft>
              <a:buNone/>
              <a:defRPr/>
            </a:pPr>
            <a:r>
              <a:rPr lang="en-US" altLang="es-MX" sz="600" b="0">
                <a:solidFill>
                  <a:srgbClr val="000000"/>
                </a:solidFill>
              </a:rPr>
              <a:t>Sierra Leone</a:t>
            </a:r>
          </a:p>
        </p:txBody>
      </p:sp>
      <p:pic>
        <p:nvPicPr>
          <p:cNvPr id="7" name="Gráfico 6">
            <a:extLst>
              <a:ext uri="{FF2B5EF4-FFF2-40B4-BE49-F238E27FC236}">
                <a16:creationId xmlns:a16="http://schemas.microsoft.com/office/drawing/2014/main" id="{DAFA78F6-70D0-4400-8F9C-2BF24115E7AA}"/>
              </a:ext>
            </a:extLst>
          </p:cNvPr>
          <p:cNvPicPr>
            <a:picLocks noChangeAspect="1"/>
          </p:cNvPicPr>
          <p:nvPr>
            <p:custDataLst>
              <p:tags r:id="rId101"/>
            </p:custDataLst>
          </p:nvPr>
        </p:nvPicPr>
        <p:blipFill>
          <a:blip>
            <a:extLst>
              <a:ext uri="{28A0092B-C50C-407E-A947-70E740481C1C}">
                <a14:useLocalDpi xmlns:a14="http://schemas.microsoft.com/office/drawing/2010/main" val="0"/>
              </a:ext>
            </a:extLst>
          </a:blip>
          <a:stretch>
            <a:fillRect/>
          </a:stretch>
        </p:blipFill>
        <p:spPr>
          <a:xfrm>
            <a:off x="4732568" y="4077573"/>
            <a:ext cx="440949" cy="293966"/>
          </a:xfrm>
          <a:prstGeom prst="rect">
            <a:avLst/>
          </a:prstGeom>
        </p:spPr>
      </p:pic>
      <p:sp>
        <p:nvSpPr>
          <p:cNvPr id="224" name="Rectángulo 223">
            <a:extLst>
              <a:ext uri="{FF2B5EF4-FFF2-40B4-BE49-F238E27FC236}">
                <a16:creationId xmlns:a16="http://schemas.microsoft.com/office/drawing/2014/main" id="{4E1156AB-4D84-4608-9EC1-58F4EAE0A953}"/>
              </a:ext>
            </a:extLst>
          </p:cNvPr>
          <p:cNvSpPr/>
          <p:nvPr>
            <p:custDataLst>
              <p:tags r:id="rId102"/>
            </p:custDataLst>
          </p:nvPr>
        </p:nvSpPr>
        <p:spPr>
          <a:xfrm>
            <a:off x="4675876" y="3910271"/>
            <a:ext cx="453490" cy="164468"/>
          </a:xfrm>
          <a:prstGeom prst="rect">
            <a:avLst/>
          </a:prstGeom>
        </p:spPr>
        <p:txBody>
          <a:bodyPr wrap="square" lIns="68579" tIns="34289" rIns="68579" bIns="34289">
            <a:spAutoFit/>
          </a:bodyPr>
          <a:lstStyle/>
          <a:p>
            <a:pPr defTabSz="685783" fontAlgn="auto">
              <a:spcBef>
                <a:spcPct val="0"/>
              </a:spcBef>
              <a:spcAft>
                <a:spcPct val="0"/>
              </a:spcAft>
              <a:defRPr/>
            </a:pPr>
            <a:r>
              <a:rPr lang="en-US" altLang="es-MX" sz="600" b="0">
                <a:solidFill>
                  <a:srgbClr val="000000"/>
                </a:solidFill>
              </a:rPr>
              <a:t>Namibia </a:t>
            </a:r>
          </a:p>
        </p:txBody>
      </p:sp>
      <p:pic>
        <p:nvPicPr>
          <p:cNvPr id="1028" name="Picture 4" descr="Image result for uzbekistan flag">
            <a:extLst>
              <a:ext uri="{FF2B5EF4-FFF2-40B4-BE49-F238E27FC236}">
                <a16:creationId xmlns:a16="http://schemas.microsoft.com/office/drawing/2014/main" id="{A97F44F3-F76F-48F0-A63D-40264A50DF47}"/>
              </a:ext>
            </a:extLst>
          </p:cNvPr>
          <p:cNvPicPr>
            <a:picLocks noChangeAspect="1" noChangeArrowheads="1"/>
          </p:cNvPicPr>
          <p:nvPr>
            <p:custDataLst>
              <p:tags r:id="rId103"/>
            </p:custDataLst>
          </p:nvPr>
        </p:nvPicPr>
        <p:blipFill>
          <a:blip r:embed="rId299" cstate="print">
            <a:extLst>
              <a:ext uri="{28A0092B-C50C-407E-A947-70E740481C1C}">
                <a14:useLocalDpi xmlns:a14="http://schemas.microsoft.com/office/drawing/2010/main" val="0"/>
              </a:ext>
            </a:extLst>
          </a:blip>
          <a:stretch>
            <a:fillRect/>
          </a:stretch>
        </p:blipFill>
        <p:spPr bwMode="auto">
          <a:xfrm flipH="1">
            <a:off x="3859714" y="3331339"/>
            <a:ext cx="474199" cy="316132"/>
          </a:xfrm>
          <a:prstGeom prst="rect">
            <a:avLst/>
          </a:prstGeom>
          <a:noFill/>
          <a:extLst>
            <a:ext uri="{909E8E84-426E-40DD-AFC4-6F175D3DCCD1}">
              <a14:hiddenFill xmlns:a14="http://schemas.microsoft.com/office/drawing/2010/main">
                <a:solidFill>
                  <a:srgbClr val="FFFFFF"/>
                </a:solidFill>
              </a14:hiddenFill>
            </a:ext>
          </a:extLst>
        </p:spPr>
      </p:pic>
      <p:sp>
        <p:nvSpPr>
          <p:cNvPr id="225" name="Rectángulo 224">
            <a:extLst>
              <a:ext uri="{FF2B5EF4-FFF2-40B4-BE49-F238E27FC236}">
                <a16:creationId xmlns:a16="http://schemas.microsoft.com/office/drawing/2014/main" id="{C0AFA9CD-826A-41EC-BBAB-C280532D501C}"/>
              </a:ext>
            </a:extLst>
          </p:cNvPr>
          <p:cNvSpPr/>
          <p:nvPr>
            <p:custDataLst>
              <p:tags r:id="rId104"/>
            </p:custDataLst>
          </p:nvPr>
        </p:nvSpPr>
        <p:spPr>
          <a:xfrm>
            <a:off x="3792019" y="3178174"/>
            <a:ext cx="532839" cy="164468"/>
          </a:xfrm>
          <a:prstGeom prst="rect">
            <a:avLst/>
          </a:prstGeom>
        </p:spPr>
        <p:txBody>
          <a:bodyPr wrap="none" lIns="68579" tIns="34289" rIns="68579" bIns="34289">
            <a:spAutoFit/>
          </a:bodyPr>
          <a:lstStyle/>
          <a:p>
            <a:pPr defTabSz="685783" fontAlgn="auto">
              <a:spcBef>
                <a:spcPct val="0"/>
              </a:spcBef>
              <a:spcAft>
                <a:spcPct val="0"/>
              </a:spcAft>
              <a:defRPr/>
            </a:pPr>
            <a:r>
              <a:rPr lang="en-US" altLang="es-MX" sz="600" b="0">
                <a:solidFill>
                  <a:srgbClr val="000000"/>
                </a:solidFill>
              </a:rPr>
              <a:t>Uzbekistan</a:t>
            </a:r>
          </a:p>
        </p:txBody>
      </p:sp>
      <p:sp>
        <p:nvSpPr>
          <p:cNvPr id="226" name="Rectángulo 225">
            <a:extLst>
              <a:ext uri="{FF2B5EF4-FFF2-40B4-BE49-F238E27FC236}">
                <a16:creationId xmlns:a16="http://schemas.microsoft.com/office/drawing/2014/main" id="{5C4F218B-81A9-43CF-AC3C-B7F006A98CDD}"/>
              </a:ext>
            </a:extLst>
          </p:cNvPr>
          <p:cNvSpPr/>
          <p:nvPr>
            <p:custDataLst>
              <p:tags r:id="rId105"/>
            </p:custDataLst>
          </p:nvPr>
        </p:nvSpPr>
        <p:spPr>
          <a:xfrm>
            <a:off x="5818172" y="2236172"/>
            <a:ext cx="528030" cy="164468"/>
          </a:xfrm>
          <a:prstGeom prst="rect">
            <a:avLst/>
          </a:prstGeom>
        </p:spPr>
        <p:txBody>
          <a:bodyPr wrap="none" lIns="68579" tIns="34289" rIns="68579" bIns="34289">
            <a:spAutoFit/>
          </a:bodyPr>
          <a:lstStyle/>
          <a:p>
            <a:pPr defTabSz="685783" fontAlgn="auto">
              <a:spcBef>
                <a:spcPct val="0"/>
              </a:spcBef>
              <a:spcAft>
                <a:spcPct val="0"/>
              </a:spcAft>
              <a:defRPr/>
            </a:pPr>
            <a:r>
              <a:rPr lang="en-US" altLang="es-MX" sz="600" b="0">
                <a:solidFill>
                  <a:srgbClr val="000000"/>
                </a:solidFill>
              </a:rPr>
              <a:t>Costa Rica</a:t>
            </a:r>
          </a:p>
        </p:txBody>
      </p:sp>
      <p:pic>
        <p:nvPicPr>
          <p:cNvPr id="1030" name="Picture 6" descr="Image result for costa rica flag">
            <a:extLst>
              <a:ext uri="{FF2B5EF4-FFF2-40B4-BE49-F238E27FC236}">
                <a16:creationId xmlns:a16="http://schemas.microsoft.com/office/drawing/2014/main" id="{662C24DD-E986-42DF-9E7F-DCEC9B0058B3}"/>
              </a:ext>
            </a:extLst>
          </p:cNvPr>
          <p:cNvPicPr>
            <a:picLocks noChangeAspect="1" noChangeArrowheads="1"/>
          </p:cNvPicPr>
          <p:nvPr>
            <p:custDataLst>
              <p:tags r:id="rId106"/>
            </p:custDataLst>
          </p:nvPr>
        </p:nvPicPr>
        <p:blipFill>
          <a:blip r:embed="rId300">
            <a:extLst>
              <a:ext uri="{28A0092B-C50C-407E-A947-70E740481C1C}">
                <a14:useLocalDpi xmlns:a14="http://schemas.microsoft.com/office/drawing/2010/main" val="0"/>
              </a:ext>
            </a:extLst>
          </a:blip>
          <a:stretch>
            <a:fillRect/>
          </a:stretch>
        </p:blipFill>
        <p:spPr bwMode="auto">
          <a:xfrm flipH="1">
            <a:off x="5858213" y="2387177"/>
            <a:ext cx="454464" cy="272679"/>
          </a:xfrm>
          <a:prstGeom prst="rect">
            <a:avLst/>
          </a:prstGeom>
          <a:noFill/>
          <a:extLst>
            <a:ext uri="{909E8E84-426E-40DD-AFC4-6F175D3DCCD1}">
              <a14:hiddenFill xmlns:a14="http://schemas.microsoft.com/office/drawing/2010/main">
                <a:solidFill>
                  <a:srgbClr val="FFFFFF"/>
                </a:solidFill>
              </a14:hiddenFill>
            </a:ext>
          </a:extLst>
        </p:spPr>
      </p:pic>
      <p:sp>
        <p:nvSpPr>
          <p:cNvPr id="227" name="Slide Number Placeholder 2"/>
          <p:cNvSpPr txBox="1"/>
          <p:nvPr>
            <p:custDataLst>
              <p:tags r:id="rId107"/>
            </p:custDataLst>
          </p:nvPr>
        </p:nvSpPr>
        <p:spPr bwMode="auto">
          <a:xfrm>
            <a:off x="0" y="4647184"/>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46</a:t>
            </a:fld>
            <a:endParaRPr lang="en-US" sz="1200">
              <a:solidFill>
                <a:schemeClr val="tx1"/>
              </a:solidFill>
            </a:endParaRPr>
          </a:p>
        </p:txBody>
      </p:sp>
      <p:sp>
        <p:nvSpPr>
          <p:cNvPr id="2" name="TextBox 1"/>
          <p:cNvSpPr txBox="1"/>
          <p:nvPr>
            <p:custDataLst>
              <p:tags r:id="rId108"/>
            </p:custDataLst>
          </p:nvPr>
        </p:nvSpPr>
        <p:spPr>
          <a:xfrm>
            <a:off x="909263" y="4916329"/>
            <a:ext cx="6448127" cy="246221"/>
          </a:xfrm>
          <a:prstGeom prst="rect">
            <a:avLst/>
          </a:prstGeom>
          <a:noFill/>
        </p:spPr>
        <p:txBody>
          <a:bodyPr wrap="square" rtlCol="0">
            <a:spAutoFit/>
          </a:bodyPr>
          <a:lstStyle/>
          <a:p>
            <a:r>
              <a:rPr lang="en-US" sz="1000"/>
              <a:t>*countries that are grandfathered in from pre-ASU U.S. EX-IM discount arrangements</a:t>
            </a:r>
          </a:p>
        </p:txBody>
      </p:sp>
      <p:pic>
        <p:nvPicPr>
          <p:cNvPr id="9" name="Picture 2" descr="Image result for BLAKES LOGO"/>
          <p:cNvPicPr>
            <a:picLocks noChangeAspect="1" noChangeArrowheads="1"/>
          </p:cNvPicPr>
          <p:nvPr>
            <p:custDataLst>
              <p:tags r:id="rId109"/>
            </p:custDataLst>
          </p:nvPr>
        </p:nvPicPr>
        <p:blipFill>
          <a:blip r:embed="rId301">
            <a:extLst>
              <a:ext uri="{28A0092B-C50C-407E-A947-70E740481C1C}">
                <a14:useLocalDpi xmlns:a14="http://schemas.microsoft.com/office/drawing/2010/main" val="0"/>
              </a:ext>
            </a:extLst>
          </a:blip>
          <a:stretch>
            <a:fillRect/>
          </a:stretch>
        </p:blipFill>
        <p:spPr bwMode="auto">
          <a:xfrm>
            <a:off x="8012923" y="4639656"/>
            <a:ext cx="1135470" cy="3960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55284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en-US" sz="3200"/>
              <a:t>Aviation Working Group (AWG)</a:t>
            </a:r>
            <a:endParaRPr lang="en-US" sz="3200"/>
          </a:p>
        </p:txBody>
      </p:sp>
      <p:sp>
        <p:nvSpPr>
          <p:cNvPr id="3" name="Content Placeholder 2"/>
          <p:cNvSpPr>
            <a:spLocks noGrp="1"/>
          </p:cNvSpPr>
          <p:nvPr>
            <p:ph idx="1"/>
            <p:custDataLst>
              <p:tags r:id="rId2"/>
            </p:custDataLst>
          </p:nvPr>
        </p:nvSpPr>
        <p:spPr>
          <a:xfrm>
            <a:off x="457200" y="1428750"/>
            <a:ext cx="8229600" cy="2969514"/>
          </a:xfrm>
        </p:spPr>
        <p:txBody>
          <a:bodyPr/>
          <a:lstStyle/>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Not-for-profit entity co-chaired by Boeing and Airbus  comprised of the World’s Major Aviation Manufacturers, Lessors, and Financial Institutions</a:t>
            </a:r>
          </a:p>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Chaired the group that drafted the original Cape Town Convention Aircraft Protocol</a:t>
            </a:r>
          </a:p>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Works closely with Governments around the World on implementation of, and compliance with, the Cape Town Convention</a:t>
            </a:r>
          </a:p>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Chairs the Advisory Board to International Registry for Cape Town Convention</a:t>
            </a:r>
          </a:p>
          <a:p>
            <a:endParaRPr lang="en-US" sz="2400"/>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47</a:t>
            </a:fld>
            <a:endParaRPr lang="en-US" sz="1200">
              <a:solidFill>
                <a:schemeClr val="tx1"/>
              </a:solidFill>
            </a:endParaRPr>
          </a:p>
        </p:txBody>
      </p:sp>
    </p:spTree>
    <p:extLst>
      <p:ext uri="{BB962C8B-B14F-4D97-AF65-F5344CB8AC3E}">
        <p14:creationId xmlns:p14="http://schemas.microsoft.com/office/powerpoint/2010/main" val="118385305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1"/>
          <p:cNvPicPr>
            <a:picLocks noChangeAspect="1" noChangeArrowheads="1"/>
          </p:cNvPicPr>
          <p:nvPr>
            <p:custDataLst>
              <p:tags r:id="rId1"/>
            </p:custDataLst>
          </p:nvPr>
        </p:nvPicPr>
        <p:blipFill>
          <a:blip r:embed="rId44">
            <a:extLst>
              <a:ext uri="{28A0092B-C50C-407E-A947-70E740481C1C}">
                <a14:useLocalDpi xmlns:a14="http://schemas.microsoft.com/office/drawing/2010/main" val="0"/>
              </a:ext>
            </a:extLst>
          </a:blip>
          <a:stretch>
            <a:fillRect/>
          </a:stretch>
        </p:blipFill>
        <p:spPr bwMode="auto">
          <a:xfrm>
            <a:off x="5926138" y="1648856"/>
            <a:ext cx="1560512" cy="65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12"/>
          <p:cNvPicPr>
            <a:picLocks noChangeAspect="1" noChangeArrowheads="1"/>
          </p:cNvPicPr>
          <p:nvPr>
            <p:custDataLst>
              <p:tags r:id="rId2"/>
            </p:custDataLst>
          </p:nvPr>
        </p:nvPicPr>
        <p:blipFill>
          <a:blip r:embed="rId45">
            <a:extLst>
              <a:ext uri="{28A0092B-C50C-407E-A947-70E740481C1C}">
                <a14:useLocalDpi xmlns:a14="http://schemas.microsoft.com/office/drawing/2010/main" val="0"/>
              </a:ext>
            </a:extLst>
          </a:blip>
          <a:stretch>
            <a:fillRect/>
          </a:stretch>
        </p:blipFill>
        <p:spPr bwMode="auto">
          <a:xfrm>
            <a:off x="6173789" y="1238090"/>
            <a:ext cx="1489075" cy="64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9" name="AutoShape 15" descr="Image result for airbus logo"/>
          <p:cNvSpPr>
            <a:spLocks noChangeAspect="1" noChangeArrowheads="1"/>
          </p:cNvSpPr>
          <p:nvPr>
            <p:custDataLst>
              <p:tags r:id="rId3"/>
            </p:custDataLst>
          </p:nvPr>
        </p:nvSpPr>
        <p:spPr bwMode="auto">
          <a:xfrm>
            <a:off x="0" y="-72789"/>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1"/>
              </a:buClr>
              <a:buFont typeface="Arial" pitchFamily="34" charset="0"/>
              <a:buChar char="•"/>
              <a:defRPr sz="3200">
                <a:solidFill>
                  <a:schemeClr val="tx1"/>
                </a:solidFill>
                <a:latin typeface="Arial" pitchFamily="34" charset="0"/>
              </a:defRPr>
            </a:lvl1pPr>
            <a:lvl2pPr marL="742950" indent="-285750" algn="l" eaLnBrk="0" hangingPunct="0">
              <a:spcBef>
                <a:spcPct val="20000"/>
              </a:spcBef>
              <a:buClr>
                <a:schemeClr val="accent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accent1"/>
              </a:buClr>
              <a:buFont typeface="Arial" pitchFamily="34" charset="0"/>
              <a:buChar char="•"/>
              <a:defRPr sz="2400">
                <a:solidFill>
                  <a:schemeClr val="tx1"/>
                </a:solidFill>
                <a:latin typeface="Arial" pitchFamily="34" charset="0"/>
              </a:defRPr>
            </a:lvl3pPr>
            <a:lvl4pPr marL="16002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4pPr>
            <a:lvl5pPr marL="20574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9pPr>
          </a:lstStyle>
          <a:p>
            <a:pPr eaLnBrk="1" hangingPunct="1">
              <a:spcBef>
                <a:spcPct val="0"/>
              </a:spcBef>
              <a:buClrTx/>
              <a:buFontTx/>
              <a:buNone/>
            </a:pPr>
            <a:endParaRPr lang="en-US" altLang="en-US" sz="1800" b="0">
              <a:solidFill>
                <a:srgbClr val="000000"/>
              </a:solidFill>
            </a:endParaRPr>
          </a:p>
        </p:txBody>
      </p:sp>
      <p:sp>
        <p:nvSpPr>
          <p:cNvPr id="36870" name="AutoShape 17" descr="Image result for airbus logo"/>
          <p:cNvSpPr>
            <a:spLocks noChangeAspect="1" noChangeArrowheads="1"/>
          </p:cNvSpPr>
          <p:nvPr>
            <p:custDataLst>
              <p:tags r:id="rId4"/>
            </p:custDataLst>
          </p:nvPr>
        </p:nvSpPr>
        <p:spPr bwMode="auto">
          <a:xfrm>
            <a:off x="152400" y="41512"/>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1"/>
              </a:buClr>
              <a:buFont typeface="Arial" pitchFamily="34" charset="0"/>
              <a:buChar char="•"/>
              <a:defRPr sz="3200">
                <a:solidFill>
                  <a:schemeClr val="tx1"/>
                </a:solidFill>
                <a:latin typeface="Arial" pitchFamily="34" charset="0"/>
              </a:defRPr>
            </a:lvl1pPr>
            <a:lvl2pPr marL="742950" indent="-285750" algn="l" eaLnBrk="0" hangingPunct="0">
              <a:spcBef>
                <a:spcPct val="20000"/>
              </a:spcBef>
              <a:buClr>
                <a:schemeClr val="accent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accent1"/>
              </a:buClr>
              <a:buFont typeface="Arial" pitchFamily="34" charset="0"/>
              <a:buChar char="•"/>
              <a:defRPr sz="2400">
                <a:solidFill>
                  <a:schemeClr val="tx1"/>
                </a:solidFill>
                <a:latin typeface="Arial" pitchFamily="34" charset="0"/>
              </a:defRPr>
            </a:lvl3pPr>
            <a:lvl4pPr marL="16002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4pPr>
            <a:lvl5pPr marL="20574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9pPr>
          </a:lstStyle>
          <a:p>
            <a:pPr eaLnBrk="1" hangingPunct="1">
              <a:spcBef>
                <a:spcPct val="0"/>
              </a:spcBef>
              <a:buClrTx/>
              <a:buFontTx/>
              <a:buNone/>
            </a:pPr>
            <a:endParaRPr lang="en-US" altLang="en-US" sz="1800" b="0">
              <a:solidFill>
                <a:srgbClr val="000000"/>
              </a:solidFill>
            </a:endParaRPr>
          </a:p>
        </p:txBody>
      </p:sp>
      <p:pic>
        <p:nvPicPr>
          <p:cNvPr id="36872" name="Picture 2"/>
          <p:cNvPicPr>
            <a:picLocks noChangeAspect="1" noChangeArrowheads="1"/>
          </p:cNvPicPr>
          <p:nvPr>
            <p:custDataLst>
              <p:tags r:id="rId5"/>
            </p:custDataLst>
          </p:nvPr>
        </p:nvPicPr>
        <p:blipFill>
          <a:blip r:embed="rId46">
            <a:extLst>
              <a:ext uri="{28A0092B-C50C-407E-A947-70E740481C1C}">
                <a14:useLocalDpi xmlns:a14="http://schemas.microsoft.com/office/drawing/2010/main" val="0"/>
              </a:ext>
            </a:extLst>
          </a:blip>
          <a:stretch>
            <a:fillRect/>
          </a:stretch>
        </p:blipFill>
        <p:spPr bwMode="auto">
          <a:xfrm>
            <a:off x="98226" y="720168"/>
            <a:ext cx="1306513" cy="59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3" name="Picture 3"/>
          <p:cNvPicPr>
            <a:picLocks noChangeAspect="1" noChangeArrowheads="1"/>
          </p:cNvPicPr>
          <p:nvPr>
            <p:custDataLst>
              <p:tags r:id="rId6"/>
            </p:custDataLst>
          </p:nvPr>
        </p:nvPicPr>
        <p:blipFill>
          <a:blip r:embed="rId47">
            <a:extLst>
              <a:ext uri="{28A0092B-C50C-407E-A947-70E740481C1C}">
                <a14:useLocalDpi xmlns:a14="http://schemas.microsoft.com/office/drawing/2010/main" val="0"/>
              </a:ext>
            </a:extLst>
          </a:blip>
          <a:stretch>
            <a:fillRect/>
          </a:stretch>
        </p:blipFill>
        <p:spPr bwMode="auto">
          <a:xfrm>
            <a:off x="1171575" y="1051162"/>
            <a:ext cx="1238250" cy="521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4" name="Picture 4"/>
          <p:cNvPicPr>
            <a:picLocks noChangeAspect="1" noChangeArrowheads="1"/>
          </p:cNvPicPr>
          <p:nvPr>
            <p:custDataLst>
              <p:tags r:id="rId7"/>
            </p:custDataLst>
          </p:nvPr>
        </p:nvPicPr>
        <p:blipFill>
          <a:blip r:embed="rId48">
            <a:extLst>
              <a:ext uri="{28A0092B-C50C-407E-A947-70E740481C1C}">
                <a14:useLocalDpi xmlns:a14="http://schemas.microsoft.com/office/drawing/2010/main" val="0"/>
              </a:ext>
            </a:extLst>
          </a:blip>
          <a:stretch>
            <a:fillRect/>
          </a:stretch>
        </p:blipFill>
        <p:spPr bwMode="auto">
          <a:xfrm>
            <a:off x="1978025" y="653493"/>
            <a:ext cx="1373188" cy="58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5" name="Picture 5"/>
          <p:cNvPicPr>
            <a:picLocks noChangeAspect="1" noChangeArrowheads="1"/>
          </p:cNvPicPr>
          <p:nvPr>
            <p:custDataLst>
              <p:tags r:id="rId8"/>
            </p:custDataLst>
          </p:nvPr>
        </p:nvPicPr>
        <p:blipFill>
          <a:blip r:embed="rId49">
            <a:extLst>
              <a:ext uri="{28A0092B-C50C-407E-A947-70E740481C1C}">
                <a14:useLocalDpi xmlns:a14="http://schemas.microsoft.com/office/drawing/2010/main" val="0"/>
              </a:ext>
            </a:extLst>
          </a:blip>
          <a:stretch>
            <a:fillRect/>
          </a:stretch>
        </p:blipFill>
        <p:spPr bwMode="auto">
          <a:xfrm>
            <a:off x="4746625" y="1216764"/>
            <a:ext cx="1257300" cy="59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6" name="Picture 6"/>
          <p:cNvPicPr>
            <a:picLocks noChangeAspect="1" noChangeArrowheads="1"/>
          </p:cNvPicPr>
          <p:nvPr>
            <p:custDataLst>
              <p:tags r:id="rId9"/>
            </p:custDataLst>
          </p:nvPr>
        </p:nvPicPr>
        <p:blipFill>
          <a:blip r:embed="rId50">
            <a:extLst>
              <a:ext uri="{28A0092B-C50C-407E-A947-70E740481C1C}">
                <a14:useLocalDpi xmlns:a14="http://schemas.microsoft.com/office/drawing/2010/main" val="0"/>
              </a:ext>
            </a:extLst>
          </a:blip>
          <a:stretch>
            <a:fillRect/>
          </a:stretch>
        </p:blipFill>
        <p:spPr bwMode="auto">
          <a:xfrm>
            <a:off x="6308725" y="733265"/>
            <a:ext cx="1219200" cy="57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7" name="Picture 7"/>
          <p:cNvPicPr>
            <a:picLocks noChangeAspect="1" noChangeArrowheads="1"/>
          </p:cNvPicPr>
          <p:nvPr>
            <p:custDataLst>
              <p:tags r:id="rId10"/>
            </p:custDataLst>
          </p:nvPr>
        </p:nvPicPr>
        <p:blipFill>
          <a:blip r:embed="rId51">
            <a:extLst>
              <a:ext uri="{28A0092B-C50C-407E-A947-70E740481C1C}">
                <a14:useLocalDpi xmlns:a14="http://schemas.microsoft.com/office/drawing/2010/main" val="0"/>
              </a:ext>
            </a:extLst>
          </a:blip>
          <a:stretch>
            <a:fillRect/>
          </a:stretch>
        </p:blipFill>
        <p:spPr bwMode="auto">
          <a:xfrm>
            <a:off x="7561264" y="802482"/>
            <a:ext cx="1457325" cy="564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8" name="Picture 8"/>
          <p:cNvPicPr>
            <a:picLocks noChangeAspect="1" noChangeArrowheads="1"/>
          </p:cNvPicPr>
          <p:nvPr>
            <p:custDataLst>
              <p:tags r:id="rId11"/>
            </p:custDataLst>
          </p:nvPr>
        </p:nvPicPr>
        <p:blipFill>
          <a:blip r:embed="rId52">
            <a:extLst>
              <a:ext uri="{28A0092B-C50C-407E-A947-70E740481C1C}">
                <a14:useLocalDpi xmlns:a14="http://schemas.microsoft.com/office/drawing/2010/main" val="0"/>
              </a:ext>
            </a:extLst>
          </a:blip>
          <a:stretch>
            <a:fillRect/>
          </a:stretch>
        </p:blipFill>
        <p:spPr bwMode="auto">
          <a:xfrm>
            <a:off x="207963" y="1561939"/>
            <a:ext cx="1390650" cy="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9" name="Picture 9"/>
          <p:cNvPicPr>
            <a:picLocks noChangeAspect="1" noChangeArrowheads="1"/>
          </p:cNvPicPr>
          <p:nvPr>
            <p:custDataLst>
              <p:tags r:id="rId12"/>
            </p:custDataLst>
          </p:nvPr>
        </p:nvPicPr>
        <p:blipFill>
          <a:blip r:embed="rId53">
            <a:extLst>
              <a:ext uri="{28A0092B-C50C-407E-A947-70E740481C1C}">
                <a14:useLocalDpi xmlns:a14="http://schemas.microsoft.com/office/drawing/2010/main" val="0"/>
              </a:ext>
            </a:extLst>
          </a:blip>
          <a:stretch>
            <a:fillRect/>
          </a:stretch>
        </p:blipFill>
        <p:spPr bwMode="auto">
          <a:xfrm>
            <a:off x="3133725" y="1555986"/>
            <a:ext cx="1352550" cy="58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0" name="Picture 10"/>
          <p:cNvPicPr>
            <a:picLocks noChangeAspect="1" noChangeArrowheads="1"/>
          </p:cNvPicPr>
          <p:nvPr>
            <p:custDataLst>
              <p:tags r:id="rId13"/>
            </p:custDataLst>
          </p:nvPr>
        </p:nvPicPr>
        <p:blipFill>
          <a:blip r:embed="rId54">
            <a:extLst>
              <a:ext uri="{28A0092B-C50C-407E-A947-70E740481C1C}">
                <a14:useLocalDpi xmlns:a14="http://schemas.microsoft.com/office/drawing/2010/main" val="0"/>
              </a:ext>
            </a:extLst>
          </a:blip>
          <a:stretch>
            <a:fillRect/>
          </a:stretch>
        </p:blipFill>
        <p:spPr bwMode="auto">
          <a:xfrm>
            <a:off x="4640264" y="1539318"/>
            <a:ext cx="1285875"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1" name="Picture 13"/>
          <p:cNvPicPr>
            <a:picLocks noChangeAspect="1" noChangeArrowheads="1"/>
          </p:cNvPicPr>
          <p:nvPr>
            <p:custDataLst>
              <p:tags r:id="rId14"/>
            </p:custDataLst>
          </p:nvPr>
        </p:nvPicPr>
        <p:blipFill>
          <a:blip r:embed="rId55">
            <a:extLst>
              <a:ext uri="{28A0092B-C50C-407E-A947-70E740481C1C}">
                <a14:useLocalDpi xmlns:a14="http://schemas.microsoft.com/office/drawing/2010/main" val="0"/>
              </a:ext>
            </a:extLst>
          </a:blip>
          <a:stretch>
            <a:fillRect/>
          </a:stretch>
        </p:blipFill>
        <p:spPr bwMode="auto">
          <a:xfrm>
            <a:off x="7861300" y="1685925"/>
            <a:ext cx="839788" cy="383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2" name="Picture 14"/>
          <p:cNvPicPr>
            <a:picLocks noChangeAspect="1" noChangeArrowheads="1"/>
          </p:cNvPicPr>
          <p:nvPr>
            <p:custDataLst>
              <p:tags r:id="rId15"/>
            </p:custDataLst>
          </p:nvPr>
        </p:nvPicPr>
        <p:blipFill>
          <a:blip r:embed="rId56">
            <a:extLst>
              <a:ext uri="{28A0092B-C50C-407E-A947-70E740481C1C}">
                <a14:useLocalDpi xmlns:a14="http://schemas.microsoft.com/office/drawing/2010/main" val="0"/>
              </a:ext>
            </a:extLst>
          </a:blip>
          <a:stretch>
            <a:fillRect/>
          </a:stretch>
        </p:blipFill>
        <p:spPr bwMode="auto">
          <a:xfrm>
            <a:off x="152400" y="2254884"/>
            <a:ext cx="1390650" cy="50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3" name="Picture 15"/>
          <p:cNvPicPr>
            <a:picLocks noChangeAspect="1" noChangeArrowheads="1"/>
          </p:cNvPicPr>
          <p:nvPr>
            <p:custDataLst>
              <p:tags r:id="rId16"/>
            </p:custDataLst>
          </p:nvPr>
        </p:nvPicPr>
        <p:blipFill>
          <a:blip r:embed="rId57">
            <a:extLst>
              <a:ext uri="{28A0092B-C50C-407E-A947-70E740481C1C}">
                <a14:useLocalDpi xmlns:a14="http://schemas.microsoft.com/office/drawing/2010/main" val="0"/>
              </a:ext>
            </a:extLst>
          </a:blip>
          <a:stretch>
            <a:fillRect/>
          </a:stretch>
        </p:blipFill>
        <p:spPr bwMode="auto">
          <a:xfrm>
            <a:off x="3047859" y="2233452"/>
            <a:ext cx="1276350"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4" name="Picture 16"/>
          <p:cNvPicPr>
            <a:picLocks noChangeAspect="1" noChangeArrowheads="1"/>
          </p:cNvPicPr>
          <p:nvPr>
            <p:custDataLst>
              <p:tags r:id="rId17"/>
            </p:custDataLst>
          </p:nvPr>
        </p:nvPicPr>
        <p:blipFill>
          <a:blip r:embed="rId58">
            <a:extLst>
              <a:ext uri="{28A0092B-C50C-407E-A947-70E740481C1C}">
                <a14:useLocalDpi xmlns:a14="http://schemas.microsoft.com/office/drawing/2010/main" val="0"/>
              </a:ext>
            </a:extLst>
          </a:blip>
          <a:stretch>
            <a:fillRect/>
          </a:stretch>
        </p:blipFill>
        <p:spPr bwMode="auto">
          <a:xfrm>
            <a:off x="1666875" y="2208449"/>
            <a:ext cx="127635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5" name="Picture 17"/>
          <p:cNvPicPr>
            <a:picLocks noChangeAspect="1" noChangeArrowheads="1"/>
          </p:cNvPicPr>
          <p:nvPr>
            <p:custDataLst>
              <p:tags r:id="rId18"/>
            </p:custDataLst>
          </p:nvPr>
        </p:nvPicPr>
        <p:blipFill>
          <a:blip r:embed="rId59">
            <a:extLst>
              <a:ext uri="{28A0092B-C50C-407E-A947-70E740481C1C}">
                <a14:useLocalDpi xmlns:a14="http://schemas.microsoft.com/office/drawing/2010/main" val="0"/>
              </a:ext>
            </a:extLst>
          </a:blip>
          <a:stretch>
            <a:fillRect/>
          </a:stretch>
        </p:blipFill>
        <p:spPr bwMode="auto">
          <a:xfrm>
            <a:off x="4366419" y="2194161"/>
            <a:ext cx="1400175" cy="607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6" name="Picture 20" descr="Image result for engine lease finance corp"/>
          <p:cNvPicPr>
            <a:picLocks noChangeAspect="1" noChangeArrowheads="1"/>
          </p:cNvPicPr>
          <p:nvPr>
            <p:custDataLst>
              <p:tags r:id="rId19"/>
            </p:custDataLst>
          </p:nvPr>
        </p:nvPicPr>
        <p:blipFill>
          <a:blip r:embed="rId60">
            <a:extLst>
              <a:ext uri="{28A0092B-C50C-407E-A947-70E740481C1C}">
                <a14:useLocalDpi xmlns:a14="http://schemas.microsoft.com/office/drawing/2010/main" val="0"/>
              </a:ext>
            </a:extLst>
          </a:blip>
          <a:stretch>
            <a:fillRect/>
          </a:stretch>
        </p:blipFill>
        <p:spPr bwMode="auto">
          <a:xfrm>
            <a:off x="6003925" y="2254884"/>
            <a:ext cx="1230312" cy="3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21"/>
          <p:cNvPicPr>
            <a:picLocks noChangeAspect="1" noChangeArrowheads="1"/>
          </p:cNvPicPr>
          <p:nvPr>
            <p:custDataLst>
              <p:tags r:id="rId20"/>
            </p:custDataLst>
          </p:nvPr>
        </p:nvPicPr>
        <p:blipFill>
          <a:blip r:embed="rId61">
            <a:extLst>
              <a:ext uri="{28A0092B-C50C-407E-A947-70E740481C1C}">
                <a14:useLocalDpi xmlns:a14="http://schemas.microsoft.com/office/drawing/2010/main" val="0"/>
              </a:ext>
            </a:extLst>
          </a:blip>
          <a:stretch>
            <a:fillRect/>
          </a:stretch>
        </p:blipFill>
        <p:spPr bwMode="auto">
          <a:xfrm>
            <a:off x="7543067" y="2208609"/>
            <a:ext cx="1276350" cy="55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8" name="Picture 22"/>
          <p:cNvPicPr>
            <a:picLocks noChangeAspect="1" noChangeArrowheads="1"/>
          </p:cNvPicPr>
          <p:nvPr>
            <p:custDataLst>
              <p:tags r:id="rId21"/>
            </p:custDataLst>
          </p:nvPr>
        </p:nvPicPr>
        <p:blipFill>
          <a:blip r:embed="rId62">
            <a:extLst>
              <a:ext uri="{28A0092B-C50C-407E-A947-70E740481C1C}">
                <a14:useLocalDpi xmlns:a14="http://schemas.microsoft.com/office/drawing/2010/main" val="0"/>
              </a:ext>
            </a:extLst>
          </a:blip>
          <a:stretch>
            <a:fillRect/>
          </a:stretch>
        </p:blipFill>
        <p:spPr bwMode="auto">
          <a:xfrm>
            <a:off x="332139" y="2728245"/>
            <a:ext cx="1362075" cy="50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9" name="Picture 23"/>
          <p:cNvPicPr>
            <a:picLocks noChangeAspect="1" noChangeArrowheads="1"/>
          </p:cNvPicPr>
          <p:nvPr>
            <p:custDataLst>
              <p:tags r:id="rId22"/>
            </p:custDataLst>
          </p:nvPr>
        </p:nvPicPr>
        <p:blipFill>
          <a:blip r:embed="rId63">
            <a:extLst>
              <a:ext uri="{28A0092B-C50C-407E-A947-70E740481C1C}">
                <a14:useLocalDpi xmlns:a14="http://schemas.microsoft.com/office/drawing/2010/main" val="0"/>
              </a:ext>
            </a:extLst>
          </a:blip>
          <a:stretch>
            <a:fillRect/>
          </a:stretch>
        </p:blipFill>
        <p:spPr bwMode="auto">
          <a:xfrm>
            <a:off x="1965017" y="2808524"/>
            <a:ext cx="1228725" cy="49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0" name="Picture 25"/>
          <p:cNvPicPr>
            <a:picLocks noChangeAspect="1" noChangeArrowheads="1"/>
          </p:cNvPicPr>
          <p:nvPr>
            <p:custDataLst>
              <p:tags r:id="rId23"/>
            </p:custDataLst>
          </p:nvPr>
        </p:nvPicPr>
        <p:blipFill>
          <a:blip r:embed="rId64">
            <a:extLst>
              <a:ext uri="{28A0092B-C50C-407E-A947-70E740481C1C}">
                <a14:useLocalDpi xmlns:a14="http://schemas.microsoft.com/office/drawing/2010/main" val="0"/>
              </a:ext>
            </a:extLst>
          </a:blip>
          <a:stretch>
            <a:fillRect/>
          </a:stretch>
        </p:blipFill>
        <p:spPr bwMode="auto">
          <a:xfrm>
            <a:off x="3506789" y="2780731"/>
            <a:ext cx="1295400"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1" name="Picture 26"/>
          <p:cNvPicPr>
            <a:picLocks noChangeAspect="1" noChangeArrowheads="1"/>
          </p:cNvPicPr>
          <p:nvPr>
            <p:custDataLst>
              <p:tags r:id="rId24"/>
            </p:custDataLst>
          </p:nvPr>
        </p:nvPicPr>
        <p:blipFill>
          <a:blip r:embed="rId65">
            <a:extLst>
              <a:ext uri="{28A0092B-C50C-407E-A947-70E740481C1C}">
                <a14:useLocalDpi xmlns:a14="http://schemas.microsoft.com/office/drawing/2010/main" val="0"/>
              </a:ext>
            </a:extLst>
          </a:blip>
          <a:stretch>
            <a:fillRect/>
          </a:stretch>
        </p:blipFill>
        <p:spPr bwMode="auto">
          <a:xfrm>
            <a:off x="4994275" y="2801380"/>
            <a:ext cx="1009650" cy="57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2" name="Picture 27"/>
          <p:cNvPicPr>
            <a:picLocks noChangeAspect="1" noChangeArrowheads="1"/>
          </p:cNvPicPr>
          <p:nvPr>
            <p:custDataLst>
              <p:tags r:id="rId25"/>
            </p:custDataLst>
          </p:nvPr>
        </p:nvPicPr>
        <p:blipFill>
          <a:blip r:embed="rId66">
            <a:extLst>
              <a:ext uri="{28A0092B-C50C-407E-A947-70E740481C1C}">
                <a14:useLocalDpi xmlns:a14="http://schemas.microsoft.com/office/drawing/2010/main" val="0"/>
              </a:ext>
            </a:extLst>
          </a:blip>
          <a:stretch>
            <a:fillRect/>
          </a:stretch>
        </p:blipFill>
        <p:spPr bwMode="auto">
          <a:xfrm>
            <a:off x="6003925" y="2808524"/>
            <a:ext cx="1066800" cy="57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3" name="Picture 28"/>
          <p:cNvPicPr>
            <a:picLocks noChangeAspect="1" noChangeArrowheads="1"/>
          </p:cNvPicPr>
          <p:nvPr>
            <p:custDataLst>
              <p:tags r:id="rId26"/>
            </p:custDataLst>
          </p:nvPr>
        </p:nvPicPr>
        <p:blipFill>
          <a:blip r:embed="rId67">
            <a:extLst>
              <a:ext uri="{28A0092B-C50C-407E-A947-70E740481C1C}">
                <a14:useLocalDpi xmlns:a14="http://schemas.microsoft.com/office/drawing/2010/main" val="0"/>
              </a:ext>
            </a:extLst>
          </a:blip>
          <a:stretch>
            <a:fillRect/>
          </a:stretch>
        </p:blipFill>
        <p:spPr bwMode="auto">
          <a:xfrm>
            <a:off x="7107237" y="2938978"/>
            <a:ext cx="1323975" cy="53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4" name="Picture 29"/>
          <p:cNvPicPr>
            <a:picLocks noChangeAspect="1" noChangeArrowheads="1"/>
          </p:cNvPicPr>
          <p:nvPr>
            <p:custDataLst>
              <p:tags r:id="rId27"/>
            </p:custDataLst>
          </p:nvPr>
        </p:nvPicPr>
        <p:blipFill>
          <a:blip r:embed="rId68">
            <a:extLst>
              <a:ext uri="{28A0092B-C50C-407E-A947-70E740481C1C}">
                <a14:useLocalDpi xmlns:a14="http://schemas.microsoft.com/office/drawing/2010/main" val="0"/>
              </a:ext>
            </a:extLst>
          </a:blip>
          <a:stretch>
            <a:fillRect/>
          </a:stretch>
        </p:blipFill>
        <p:spPr bwMode="auto">
          <a:xfrm>
            <a:off x="152400" y="3518121"/>
            <a:ext cx="1030287" cy="521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6" name="Picture 31"/>
          <p:cNvPicPr>
            <a:picLocks noChangeAspect="1" noChangeArrowheads="1"/>
          </p:cNvPicPr>
          <p:nvPr>
            <p:custDataLst>
              <p:tags r:id="rId28"/>
            </p:custDataLst>
          </p:nvPr>
        </p:nvPicPr>
        <p:blipFill>
          <a:blip r:embed="rId69">
            <a:extLst>
              <a:ext uri="{28A0092B-C50C-407E-A947-70E740481C1C}">
                <a14:useLocalDpi xmlns:a14="http://schemas.microsoft.com/office/drawing/2010/main" val="0"/>
              </a:ext>
            </a:extLst>
          </a:blip>
          <a:stretch>
            <a:fillRect/>
          </a:stretch>
        </p:blipFill>
        <p:spPr bwMode="auto">
          <a:xfrm>
            <a:off x="4041255" y="3618150"/>
            <a:ext cx="1219200" cy="45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7" name="Picture 32"/>
          <p:cNvPicPr>
            <a:picLocks noChangeAspect="1" noChangeArrowheads="1"/>
          </p:cNvPicPr>
          <p:nvPr>
            <p:custDataLst>
              <p:tags r:id="rId29"/>
            </p:custDataLst>
          </p:nvPr>
        </p:nvPicPr>
        <p:blipFill>
          <a:blip r:embed="rId70">
            <a:extLst>
              <a:ext uri="{28A0092B-C50C-407E-A947-70E740481C1C}">
                <a14:useLocalDpi xmlns:a14="http://schemas.microsoft.com/office/drawing/2010/main" val="0"/>
              </a:ext>
            </a:extLst>
          </a:blip>
          <a:stretch>
            <a:fillRect/>
          </a:stretch>
        </p:blipFill>
        <p:spPr bwMode="auto">
          <a:xfrm>
            <a:off x="5348952" y="3600450"/>
            <a:ext cx="81915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8" name="Picture 33"/>
          <p:cNvPicPr>
            <a:picLocks noChangeAspect="1" noChangeArrowheads="1"/>
          </p:cNvPicPr>
          <p:nvPr>
            <p:custDataLst>
              <p:tags r:id="rId30"/>
            </p:custDataLst>
          </p:nvPr>
        </p:nvPicPr>
        <p:blipFill>
          <a:blip r:embed="rId71">
            <a:extLst>
              <a:ext uri="{28A0092B-C50C-407E-A947-70E740481C1C}">
                <a14:useLocalDpi xmlns:a14="http://schemas.microsoft.com/office/drawing/2010/main" val="0"/>
              </a:ext>
            </a:extLst>
          </a:blip>
          <a:stretch>
            <a:fillRect/>
          </a:stretch>
        </p:blipFill>
        <p:spPr bwMode="auto">
          <a:xfrm>
            <a:off x="6145013" y="3613532"/>
            <a:ext cx="1133475" cy="49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99" name="Picture 34"/>
          <p:cNvPicPr>
            <a:picLocks noChangeAspect="1" noChangeArrowheads="1"/>
          </p:cNvPicPr>
          <p:nvPr>
            <p:custDataLst>
              <p:tags r:id="rId31"/>
            </p:custDataLst>
          </p:nvPr>
        </p:nvPicPr>
        <p:blipFill>
          <a:blip r:embed="rId72">
            <a:extLst>
              <a:ext uri="{28A0092B-C50C-407E-A947-70E740481C1C}">
                <a14:useLocalDpi xmlns:a14="http://schemas.microsoft.com/office/drawing/2010/main" val="0"/>
              </a:ext>
            </a:extLst>
          </a:blip>
          <a:stretch>
            <a:fillRect/>
          </a:stretch>
        </p:blipFill>
        <p:spPr bwMode="auto">
          <a:xfrm>
            <a:off x="7527925" y="3492249"/>
            <a:ext cx="1209675" cy="57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900" name="Picture 36" descr="Image result for bbam"/>
          <p:cNvPicPr>
            <a:picLocks noChangeAspect="1" noChangeArrowheads="1"/>
          </p:cNvPicPr>
          <p:nvPr>
            <p:custDataLst>
              <p:tags r:id="rId32"/>
            </p:custDataLst>
          </p:nvPr>
        </p:nvPicPr>
        <p:blipFill>
          <a:blip r:embed="rId73">
            <a:extLst>
              <a:ext uri="{28A0092B-C50C-407E-A947-70E740481C1C}">
                <a14:useLocalDpi xmlns:a14="http://schemas.microsoft.com/office/drawing/2010/main" val="0"/>
              </a:ext>
            </a:extLst>
          </a:blip>
          <a:stretch>
            <a:fillRect/>
          </a:stretch>
        </p:blipFill>
        <p:spPr bwMode="auto">
          <a:xfrm>
            <a:off x="1978025" y="1586943"/>
            <a:ext cx="965200" cy="7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01" name="Picture 14" descr="C:\Users\Rtt\Pictures\Logos\AWG.png"/>
          <p:cNvPicPr>
            <a:picLocks noChangeAspect="1" noChangeArrowheads="1"/>
          </p:cNvPicPr>
          <p:nvPr>
            <p:custDataLst>
              <p:tags r:id="rId33"/>
            </p:custDataLst>
          </p:nvPr>
        </p:nvPicPr>
        <p:blipFill>
          <a:blip r:embed="rId74">
            <a:extLst>
              <a:ext uri="{28A0092B-C50C-407E-A947-70E740481C1C}">
                <a14:useLocalDpi xmlns:a14="http://schemas.microsoft.com/office/drawing/2010/main" val="0"/>
              </a:ext>
            </a:extLst>
          </a:blip>
          <a:stretch>
            <a:fillRect/>
          </a:stretch>
        </p:blipFill>
        <p:spPr bwMode="auto">
          <a:xfrm>
            <a:off x="3174776" y="4282671"/>
            <a:ext cx="1103312" cy="3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02" name="Picture 2"/>
          <p:cNvPicPr>
            <a:picLocks noChangeAspect="1" noChangeArrowheads="1"/>
          </p:cNvPicPr>
          <p:nvPr>
            <p:custDataLst>
              <p:tags r:id="rId34"/>
            </p:custDataLst>
          </p:nvPr>
        </p:nvPicPr>
        <p:blipFill>
          <a:blip r:embed="rId75">
            <a:extLst>
              <a:ext uri="{28A0092B-C50C-407E-A947-70E740481C1C}">
                <a14:useLocalDpi xmlns:a14="http://schemas.microsoft.com/office/drawing/2010/main" val="0"/>
              </a:ext>
            </a:extLst>
          </a:blip>
          <a:stretch>
            <a:fillRect/>
          </a:stretch>
        </p:blipFill>
        <p:spPr bwMode="auto">
          <a:xfrm>
            <a:off x="4746625" y="783866"/>
            <a:ext cx="1331913" cy="53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903" name="Picture 3"/>
          <p:cNvPicPr>
            <a:picLocks noChangeAspect="1" noChangeArrowheads="1"/>
          </p:cNvPicPr>
          <p:nvPr>
            <p:custDataLst>
              <p:tags r:id="rId35"/>
            </p:custDataLst>
          </p:nvPr>
        </p:nvPicPr>
        <p:blipFill>
          <a:blip r:embed="rId76">
            <a:extLst>
              <a:ext uri="{28A0092B-C50C-407E-A947-70E740481C1C}">
                <a14:useLocalDpi xmlns:a14="http://schemas.microsoft.com/office/drawing/2010/main" val="0"/>
              </a:ext>
            </a:extLst>
          </a:blip>
          <a:stretch>
            <a:fillRect/>
          </a:stretch>
        </p:blipFill>
        <p:spPr bwMode="auto">
          <a:xfrm>
            <a:off x="1355417" y="3482402"/>
            <a:ext cx="1219200" cy="59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904" name="Picture 2" descr="Image result for air lease"/>
          <p:cNvPicPr>
            <a:picLocks noChangeAspect="1" noChangeArrowheads="1"/>
          </p:cNvPicPr>
          <p:nvPr>
            <p:custDataLst>
              <p:tags r:id="rId36"/>
            </p:custDataLst>
          </p:nvPr>
        </p:nvPicPr>
        <p:blipFill>
          <a:blip r:embed="rId77">
            <a:extLst>
              <a:ext uri="{28A0092B-C50C-407E-A947-70E740481C1C}">
                <a14:useLocalDpi xmlns:a14="http://schemas.microsoft.com/office/drawing/2010/main" val="0"/>
              </a:ext>
            </a:extLst>
          </a:blip>
          <a:stretch>
            <a:fillRect/>
          </a:stretch>
        </p:blipFill>
        <p:spPr bwMode="auto">
          <a:xfrm>
            <a:off x="3121595" y="1147602"/>
            <a:ext cx="1209675"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Slide Number Placeholder 2"/>
          <p:cNvSpPr txBox="1"/>
          <p:nvPr>
            <p:custDataLst>
              <p:tags r:id="rId37"/>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48</a:t>
            </a:fld>
            <a:endParaRPr lang="en-US" sz="1200">
              <a:solidFill>
                <a:schemeClr val="tx1"/>
              </a:solidFill>
            </a:endParaRPr>
          </a:p>
        </p:txBody>
      </p:sp>
      <p:sp>
        <p:nvSpPr>
          <p:cNvPr id="3" name="Rectangle 2"/>
          <p:cNvSpPr/>
          <p:nvPr>
            <p:custDataLst>
              <p:tags r:id="rId38"/>
            </p:custDataLst>
          </p:nvPr>
        </p:nvSpPr>
        <p:spPr>
          <a:xfrm>
            <a:off x="6980238" y="4282271"/>
            <a:ext cx="2038351" cy="564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95" name="Picture 30"/>
          <p:cNvPicPr>
            <a:picLocks noChangeAspect="1" noChangeArrowheads="1"/>
          </p:cNvPicPr>
          <p:nvPr>
            <p:custDataLst>
              <p:tags r:id="rId39"/>
            </p:custDataLst>
          </p:nvPr>
        </p:nvPicPr>
        <p:blipFill>
          <a:blip r:embed="rId78">
            <a:extLst>
              <a:ext uri="{28A0092B-C50C-407E-A947-70E740481C1C}">
                <a14:useLocalDpi xmlns:a14="http://schemas.microsoft.com/office/drawing/2010/main" val="0"/>
              </a:ext>
            </a:extLst>
          </a:blip>
          <a:stretch>
            <a:fillRect/>
          </a:stretch>
        </p:blipFill>
        <p:spPr bwMode="auto">
          <a:xfrm>
            <a:off x="2740357" y="3535465"/>
            <a:ext cx="1171575" cy="4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custDataLst>
              <p:tags r:id="rId40"/>
            </p:custDataLst>
          </p:nvPr>
        </p:nvSpPr>
        <p:spPr>
          <a:xfrm>
            <a:off x="1094642" y="4364394"/>
            <a:ext cx="7086600" cy="400110"/>
          </a:xfrm>
          <a:prstGeom prst="rect">
            <a:avLst/>
          </a:prstGeom>
        </p:spPr>
        <p:txBody>
          <a:bodyPr>
            <a:spAutoFit/>
          </a:bodyPr>
          <a:lstStyle/>
          <a:p>
            <a:pPr algn="l" fontAlgn="auto">
              <a:spcBef>
                <a:spcPct val="0"/>
              </a:spcBef>
              <a:spcAft>
                <a:spcPct val="0"/>
              </a:spcAft>
              <a:defRPr/>
            </a:pPr>
            <a:r>
              <a:rPr lang="en-US" sz="2000">
                <a:latin typeface="Arial"/>
              </a:rPr>
              <a:t>            Selected                   Global  External Counsel 2017</a:t>
            </a:r>
          </a:p>
        </p:txBody>
      </p:sp>
      <p:pic>
        <p:nvPicPr>
          <p:cNvPr id="44" name="Picture 14" descr="C:\Users\Rtt\Pictures\Logos\AWG.png"/>
          <p:cNvPicPr>
            <a:picLocks noChangeAspect="1" noChangeArrowheads="1"/>
          </p:cNvPicPr>
          <p:nvPr>
            <p:custDataLst>
              <p:tags r:id="rId41"/>
            </p:custDataLst>
          </p:nvPr>
        </p:nvPicPr>
        <p:blipFill>
          <a:blip r:embed="rId74">
            <a:extLst>
              <a:ext uri="{28A0092B-C50C-407E-A947-70E740481C1C}">
                <a14:useLocalDpi xmlns:a14="http://schemas.microsoft.com/office/drawing/2010/main" val="0"/>
              </a:ext>
            </a:extLst>
          </a:blip>
          <a:stretch>
            <a:fillRect/>
          </a:stretch>
        </p:blipFill>
        <p:spPr bwMode="auto">
          <a:xfrm>
            <a:off x="3551668" y="29303"/>
            <a:ext cx="1693316" cy="59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BLAKES LOGO"/>
          <p:cNvPicPr>
            <a:picLocks noChangeAspect="1" noChangeArrowheads="1"/>
          </p:cNvPicPr>
          <p:nvPr>
            <p:custDataLst>
              <p:tags r:id="rId42"/>
            </p:custDataLst>
          </p:nvPr>
        </p:nvPicPr>
        <p:blipFill>
          <a:blip r:embed="rId79">
            <a:extLst>
              <a:ext uri="{28A0092B-C50C-407E-A947-70E740481C1C}">
                <a14:useLocalDpi xmlns:a14="http://schemas.microsoft.com/office/drawing/2010/main" val="0"/>
              </a:ext>
            </a:extLst>
          </a:blip>
          <a:stretch>
            <a:fillRect/>
          </a:stretch>
        </p:blipFill>
        <p:spPr bwMode="auto">
          <a:xfrm>
            <a:off x="772807" y="4326464"/>
            <a:ext cx="1255714" cy="43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130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46A4"/>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2381"/>
            <a:ext cx="9144000" cy="5141119"/>
          </a:xfrm>
          <a:prstGeom prst="rect">
            <a:avLst/>
          </a:prstGeom>
          <a:solidFill>
            <a:srgbClr val="1946A4"/>
          </a:solidFill>
          <a:ln w="0" cmpd="sng">
            <a:noFill/>
            <a:prstDash val="solid"/>
          </a:ln>
        </p:spPr>
        <p:txBody>
          <a:bodyPr vert="horz" lIns="0" tIns="0" rIns="0" bIns="0" anchor="t"/>
          <a:lstStyle/>
          <a:p>
            <a:endParaRPr/>
          </a:p>
        </p:txBody>
      </p:sp>
      <p:pic>
        <p:nvPicPr>
          <p:cNvPr id="4" name="Picture 3"/>
          <p:cNvPicPr/>
          <p:nvPr/>
        </p:nvPicPr>
        <p:blipFill>
          <a:blip r:embed="rId2"/>
          <a:stretch>
            <a:fillRect/>
          </a:stretch>
        </p:blipFill>
        <p:spPr>
          <a:xfrm>
            <a:off x="0" y="2381"/>
            <a:ext cx="9144000" cy="5141119"/>
          </a:xfrm>
          <a:prstGeom prst="rect">
            <a:avLst/>
          </a:prstGeom>
        </p:spPr>
      </p:pic>
      <p:sp>
        <p:nvSpPr>
          <p:cNvPr id="5" name="Text Placeholder 4"/>
          <p:cNvSpPr>
            <a:spLocks noGrp="1"/>
          </p:cNvSpPr>
          <p:nvPr>
            <p:ph type="body" idx="10"/>
          </p:nvPr>
        </p:nvSpPr>
        <p:spPr>
          <a:xfrm>
            <a:off x="397670" y="1085851"/>
            <a:ext cx="1899761" cy="2553176"/>
          </a:xfrm>
          <a:prstGeom prst="rect">
            <a:avLst/>
          </a:prstGeom>
          <a:noFill/>
          <a:ln w="0" cmpd="sng">
            <a:noFill/>
            <a:prstDash val="solid"/>
          </a:ln>
        </p:spPr>
        <p:txBody>
          <a:bodyPr vert="horz" lIns="0" tIns="61435" rIns="0" bIns="0" anchor="t"/>
          <a:lstStyle/>
          <a:p>
            <a:pPr>
              <a:lnSpc>
                <a:spcPts val="2775"/>
              </a:lnSpc>
            </a:pPr>
            <a:r>
              <a:rPr lang="en-US" sz="3000" spc="-8">
                <a:solidFill>
                  <a:srgbClr val="FFFFFF"/>
                </a:solidFill>
                <a:latin typeface="Arial" panose="02020603050405020304" pitchFamily="2"/>
              </a:rPr>
              <a:t>CURRENT AIRCRAFT FINANCE MARKET OUTLOOK </a:t>
            </a:r>
          </a:p>
          <a:p>
            <a:r>
              <a:rPr lang="en-US" sz="5400" spc="-75">
                <a:solidFill>
                  <a:srgbClr val="FFFFFF"/>
                </a:solidFill>
                <a:latin typeface="Arial" panose="02020603050405020304" pitchFamily="2"/>
              </a:rPr>
              <a:t>2018 </a:t>
            </a:r>
          </a:p>
        </p:txBody>
      </p:sp>
      <p:sp>
        <p:nvSpPr>
          <p:cNvPr id="6" name="Text Placeholder 5"/>
          <p:cNvSpPr>
            <a:spLocks noGrp="1"/>
          </p:cNvSpPr>
          <p:nvPr>
            <p:ph type="body" idx="10"/>
          </p:nvPr>
        </p:nvSpPr>
        <p:spPr>
          <a:xfrm>
            <a:off x="411481" y="4052888"/>
            <a:ext cx="2036921" cy="435293"/>
          </a:xfrm>
          <a:prstGeom prst="rect">
            <a:avLst/>
          </a:prstGeom>
          <a:noFill/>
          <a:ln w="0" cmpd="sng">
            <a:noFill/>
            <a:prstDash val="solid"/>
          </a:ln>
        </p:spPr>
        <p:txBody>
          <a:bodyPr vert="horz" lIns="0" tIns="0" rIns="0" bIns="0" anchor="t"/>
          <a:lstStyle/>
          <a:p>
            <a:pPr>
              <a:lnSpc>
                <a:spcPts val="1500"/>
              </a:lnSpc>
            </a:pPr>
            <a:r>
              <a:rPr lang="en-US" sz="1400" spc="-26">
                <a:solidFill>
                  <a:srgbClr val="FFFFFF"/>
                </a:solidFill>
                <a:latin typeface="Arial" panose="02020603050405020304" pitchFamily="2"/>
              </a:rPr>
              <a:t>Kostya Zolotusky </a:t>
            </a:r>
          </a:p>
          <a:p>
            <a:pPr>
              <a:lnSpc>
                <a:spcPts val="1500"/>
              </a:lnSpc>
              <a:spcBef>
                <a:spcPts val="371"/>
              </a:spcBef>
            </a:pPr>
            <a:r>
              <a:rPr lang="en-US" sz="1400" spc="-45">
                <a:solidFill>
                  <a:srgbClr val="FFFFFF"/>
                </a:solidFill>
                <a:latin typeface="Arial" panose="02020603050405020304" pitchFamily="2"/>
              </a:rPr>
              <a:t>Boeing Capital Corporation </a:t>
            </a:r>
          </a:p>
        </p:txBody>
      </p:sp>
      <p:sp>
        <p:nvSpPr>
          <p:cNvPr id="7" name="Text Placeholder 6"/>
          <p:cNvSpPr>
            <a:spLocks noGrp="1"/>
          </p:cNvSpPr>
          <p:nvPr>
            <p:ph type="body" idx="10"/>
          </p:nvPr>
        </p:nvSpPr>
        <p:spPr>
          <a:xfrm>
            <a:off x="448150" y="5021579"/>
            <a:ext cx="1456849" cy="293371"/>
          </a:xfrm>
          <a:prstGeom prst="rect">
            <a:avLst/>
          </a:prstGeom>
          <a:noFill/>
          <a:ln w="0" cmpd="sng">
            <a:noFill/>
            <a:prstDash val="solid"/>
          </a:ln>
        </p:spPr>
        <p:txBody>
          <a:bodyPr vert="horz" lIns="0" tIns="476" rIns="0" bIns="0" anchor="t"/>
          <a:lstStyle/>
          <a:p>
            <a:pPr>
              <a:lnSpc>
                <a:spcPts val="525"/>
              </a:lnSpc>
              <a:spcAft>
                <a:spcPts val="8"/>
              </a:spcAft>
            </a:pPr>
            <a:r>
              <a:rPr lang="en-US" sz="500" spc="-11">
                <a:solidFill>
                  <a:srgbClr val="A5ACB6"/>
                </a:solidFill>
                <a:latin typeface="Arial" panose="02020603050405020304" pitchFamily="2"/>
              </a:rPr>
              <a:t>Copyright © 2017 Boeing. All rights reserved. </a:t>
            </a:r>
          </a:p>
        </p:txBody>
      </p:sp>
      <p:sp>
        <p:nvSpPr>
          <p:cNvPr id="8" name="Text Placeholder 7"/>
          <p:cNvSpPr>
            <a:spLocks noGrp="1"/>
          </p:cNvSpPr>
          <p:nvPr>
            <p:ph type="body" idx="10"/>
          </p:nvPr>
        </p:nvSpPr>
        <p:spPr>
          <a:xfrm>
            <a:off x="4037173" y="4970622"/>
            <a:ext cx="1078706" cy="109538"/>
          </a:xfrm>
          <a:prstGeom prst="rect">
            <a:avLst/>
          </a:prstGeom>
          <a:noFill/>
          <a:ln w="0" cmpd="sng">
            <a:noFill/>
            <a:prstDash val="solid"/>
          </a:ln>
        </p:spPr>
        <p:txBody>
          <a:bodyPr vert="horz" lIns="0" tIns="476" rIns="0" bIns="0" anchor="t"/>
          <a:lstStyle/>
          <a:p>
            <a:pPr algn="ctr">
              <a:lnSpc>
                <a:spcPts val="825"/>
              </a:lnSpc>
            </a:pPr>
            <a:r>
              <a:rPr lang="en-US" sz="700" b="1" spc="-30">
                <a:solidFill>
                  <a:srgbClr val="FFFFFF"/>
                </a:solidFill>
                <a:latin typeface="Arial" panose="02020603050405020304" pitchFamily="2"/>
              </a:rPr>
              <a:t>BOEING PROPRIETARY </a:t>
            </a:r>
          </a:p>
        </p:txBody>
      </p:sp>
      <p:sp>
        <p:nvSpPr>
          <p:cNvPr id="9"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bg1"/>
                </a:solidFill>
              </a:rPr>
              <a:pPr algn="ctr">
                <a:defRPr/>
              </a:pPr>
              <a:t>4</a:t>
            </a:fld>
            <a:endParaRPr lang="en-US" sz="1200">
              <a:solidFill>
                <a:schemeClr val="bg1"/>
              </a:solidFill>
            </a:endParaRPr>
          </a:p>
        </p:txBody>
      </p:sp>
    </p:spTree>
    <p:extLst>
      <p:ext uri="{BB962C8B-B14F-4D97-AF65-F5344CB8AC3E}">
        <p14:creationId xmlns:p14="http://schemas.microsoft.com/office/powerpoint/2010/main" val="28306474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z="3000"/>
              <a:t>Cape Town Convention (CTC) Compliance Index</a:t>
            </a:r>
          </a:p>
        </p:txBody>
      </p:sp>
      <p:sp>
        <p:nvSpPr>
          <p:cNvPr id="3" name="Content Placeholder 2"/>
          <p:cNvSpPr>
            <a:spLocks noGrp="1"/>
          </p:cNvSpPr>
          <p:nvPr>
            <p:ph idx="1"/>
            <p:custDataLst>
              <p:tags r:id="rId2"/>
            </p:custDataLst>
          </p:nvPr>
        </p:nvSpPr>
        <p:spPr>
          <a:xfrm>
            <a:off x="457200" y="1507236"/>
            <a:ext cx="8229600" cy="2969514"/>
          </a:xfrm>
        </p:spPr>
        <p:txBody>
          <a:bodyPr/>
          <a:lstStyle/>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Main Goals of Monitoring Treaty Compliance, providing Information to the Aviation Financing and Leasing community, and Maximizing Compliance Incentive</a:t>
            </a:r>
          </a:p>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Improved Compliance will have effect of Reducing Risk and Positively Impacting the provision of Aviation Credit, thus Strengthening the Air Transport Sector </a:t>
            </a:r>
          </a:p>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Assessment and Scoring, on a scale of 1 to 100, with corresponding “very high”, “high”, “medium” and “low” categorization, of each Contracting State’s actual and anticipated compliance with CTC</a:t>
            </a:r>
          </a:p>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000" b="0" i="0">
                <a:solidFill>
                  <a:prstClr val="black"/>
                </a:solidFill>
                <a:latin typeface="Arial" pitchFamily="34" charset="0"/>
                <a:cs typeface="Arial" pitchFamily="34" charset="0"/>
              </a:rPr>
              <a:t>Input from over 200 Law Firms with expertise in Aviation Finance</a:t>
            </a:r>
          </a:p>
          <a:p>
            <a:endParaRPr lang="en-US" sz="2400"/>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49</a:t>
            </a:fld>
            <a:endParaRPr lang="en-US" sz="1200">
              <a:solidFill>
                <a:schemeClr val="tx1"/>
              </a:solidFill>
            </a:endParaRPr>
          </a:p>
        </p:txBody>
      </p:sp>
    </p:spTree>
    <p:extLst>
      <p:ext uri="{BB962C8B-B14F-4D97-AF65-F5344CB8AC3E}">
        <p14:creationId xmlns:p14="http://schemas.microsoft.com/office/powerpoint/2010/main" val="22579500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n 82" descr="AWG title box"/>
          <p:cNvPicPr preferRelativeResize="0">
            <a:picLocks noChangeArrowheads="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9525" y="-7144"/>
            <a:ext cx="9205913" cy="703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CuadroTexto 7"/>
          <p:cNvSpPr>
            <a:spLocks noChangeArrowheads="1"/>
          </p:cNvSpPr>
          <p:nvPr>
            <p:custDataLst>
              <p:tags r:id="rId2"/>
            </p:custDataLst>
          </p:nvPr>
        </p:nvSpPr>
        <p:spPr bwMode="auto">
          <a:xfrm>
            <a:off x="1" y="696517"/>
            <a:ext cx="6342063"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400">
                <a:solidFill>
                  <a:srgbClr val="002060"/>
                </a:solidFill>
                <a:latin typeface="Bookman Old Style" pitchFamily="18" charset="0"/>
                <a:cs typeface="Arial"/>
              </a:rPr>
              <a:t>CTC compliance index [public version]</a:t>
            </a:r>
          </a:p>
        </p:txBody>
      </p:sp>
      <p:sp>
        <p:nvSpPr>
          <p:cNvPr id="2052" name="CuadroTexto 8"/>
          <p:cNvSpPr>
            <a:spLocks noChangeArrowheads="1"/>
          </p:cNvSpPr>
          <p:nvPr>
            <p:custDataLst>
              <p:tags r:id="rId3"/>
            </p:custDataLst>
          </p:nvPr>
        </p:nvSpPr>
        <p:spPr bwMode="auto">
          <a:xfrm>
            <a:off x="8834438" y="4936332"/>
            <a:ext cx="2794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200">
                <a:solidFill>
                  <a:srgbClr val="0F0F0F"/>
                </a:solidFill>
                <a:latin typeface="Calibri" panose="020F0502020204030204" pitchFamily="34" charset="0"/>
                <a:cs typeface="Arial"/>
              </a:rPr>
              <a:t>4</a:t>
            </a:r>
          </a:p>
        </p:txBody>
      </p:sp>
      <p:pic>
        <p:nvPicPr>
          <p:cNvPr id="2053" name="Imagen 1"/>
          <p:cNvPicPr preferRelativeResize="0">
            <a:picLocks noChangeArrowheads="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bwMode="auto">
          <a:xfrm>
            <a:off x="198438" y="1006078"/>
            <a:ext cx="3917950" cy="4137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Imagen 1"/>
          <p:cNvPicPr preferRelativeResize="0">
            <a:picLocks noChangeArrowheads="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bwMode="auto">
          <a:xfrm>
            <a:off x="4594225" y="728662"/>
            <a:ext cx="3849688" cy="438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2"/>
          <p:cNvSpPr txBox="1"/>
          <p:nvPr>
            <p:custDataLst>
              <p:tags r:id="rId6"/>
            </p:custDataLst>
          </p:nvPr>
        </p:nvSpPr>
        <p:spPr bwMode="auto">
          <a:xfrm>
            <a:off x="152400" y="4717643"/>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50</a:t>
            </a:fld>
            <a:endParaRPr lang="en-US" sz="1200">
              <a:solidFill>
                <a:schemeClr val="tx1"/>
              </a:solidFill>
            </a:endParaRPr>
          </a:p>
        </p:txBody>
      </p:sp>
    </p:spTree>
    <p:extLst>
      <p:ext uri="{BB962C8B-B14F-4D97-AF65-F5344CB8AC3E}">
        <p14:creationId xmlns:p14="http://schemas.microsoft.com/office/powerpoint/2010/main" val="389276657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82" descr="AWG title box"/>
          <p:cNvPicPr preferRelativeResize="0">
            <a:picLocks noChangeArrowheads="1"/>
          </p:cNvPicPr>
          <p:nvPr>
            <p:custDataLst>
              <p:tags r:id="rId1"/>
            </p:custDataLst>
          </p:nvPr>
        </p:nvPicPr>
        <p:blipFill>
          <a:blip r:embed="rId19">
            <a:extLst>
              <a:ext uri="{28A0092B-C50C-407E-A947-70E740481C1C}">
                <a14:useLocalDpi xmlns:a14="http://schemas.microsoft.com/office/drawing/2010/main" val="0"/>
              </a:ext>
            </a:extLst>
          </a:blip>
          <a:srcRect l="217" t="11343" r="49" b="11732"/>
          <a:stretch>
            <a:fillRect/>
          </a:stretch>
        </p:blipFill>
        <p:spPr bwMode="auto">
          <a:xfrm>
            <a:off x="0" y="0"/>
            <a:ext cx="94869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CuadroTexto 5"/>
          <p:cNvSpPr>
            <a:spLocks noChangeArrowheads="1"/>
          </p:cNvSpPr>
          <p:nvPr>
            <p:custDataLst>
              <p:tags r:id="rId2"/>
            </p:custDataLst>
          </p:nvPr>
        </p:nvSpPr>
        <p:spPr bwMode="auto">
          <a:xfrm>
            <a:off x="82550" y="741760"/>
            <a:ext cx="540385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400">
                <a:solidFill>
                  <a:srgbClr val="002060"/>
                </a:solidFill>
                <a:latin typeface="Bookman Old Style" pitchFamily="18" charset="0"/>
                <a:cs typeface="Arial"/>
              </a:rPr>
              <a:t>CTC compliance index template [proprietary version] </a:t>
            </a:r>
          </a:p>
        </p:txBody>
      </p:sp>
      <p:sp>
        <p:nvSpPr>
          <p:cNvPr id="3076" name="CuadroTexto 6"/>
          <p:cNvSpPr>
            <a:spLocks noChangeArrowheads="1"/>
          </p:cNvSpPr>
          <p:nvPr>
            <p:custDataLst>
              <p:tags r:id="rId3"/>
            </p:custDataLst>
          </p:nvPr>
        </p:nvSpPr>
        <p:spPr bwMode="auto">
          <a:xfrm>
            <a:off x="4735513" y="2483644"/>
            <a:ext cx="2971800" cy="438150"/>
          </a:xfrm>
          <a:prstGeom prst="rect">
            <a:avLst/>
          </a:prstGeom>
          <a:solidFill>
            <a:srgbClr val="E7E7E7"/>
          </a:solidFill>
          <a:ln w="38100" algn="ctr">
            <a:solidFill>
              <a:srgbClr val="002060"/>
            </a:solidFill>
            <a:miter lim="800000"/>
          </a:ln>
        </p:spPr>
        <p:txBody>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eaLnBrk="1" hangingPunct="1">
              <a:spcBef>
                <a:spcPct val="0"/>
              </a:spcBef>
              <a:buFontTx/>
              <a:buNone/>
            </a:pPr>
            <a:r>
              <a:rPr lang="fr-FR" altLang="en-US" sz="1400">
                <a:solidFill>
                  <a:srgbClr val="0070C0"/>
                </a:solidFill>
                <a:latin typeface="Bookman Old Style" pitchFamily="18" charset="0"/>
                <a:cs typeface="Arial"/>
              </a:rPr>
              <a:t>[A]   [B]   [C]   [D]</a:t>
            </a:r>
            <a:r>
              <a:rPr lang="fr-FR" altLang="en-US" sz="1400">
                <a:solidFill>
                  <a:srgbClr val="C00000"/>
                </a:solidFill>
                <a:latin typeface="Bookman Old Style" pitchFamily="18" charset="0"/>
                <a:cs typeface="Arial"/>
              </a:rPr>
              <a:t>** </a:t>
            </a:r>
            <a:r>
              <a:rPr lang="fr-FR" altLang="en-US" sz="1400">
                <a:solidFill>
                  <a:srgbClr val="0070C0"/>
                </a:solidFill>
                <a:latin typeface="Bookman Old Style" pitchFamily="18" charset="0"/>
                <a:cs typeface="Arial"/>
              </a:rPr>
              <a:t> [E]   [F]</a:t>
            </a:r>
          </a:p>
          <a:p>
            <a:pPr eaLnBrk="1" hangingPunct="1">
              <a:spcBef>
                <a:spcPct val="0"/>
              </a:spcBef>
              <a:buFontTx/>
              <a:buNone/>
            </a:pPr>
            <a:r>
              <a:rPr lang="fr-FR" altLang="en-US" sz="1400" b="0">
                <a:solidFill>
                  <a:srgbClr val="000000"/>
                </a:solidFill>
                <a:latin typeface="Bookman Old Style" pitchFamily="18" charset="0"/>
                <a:cs typeface="Arial"/>
              </a:rPr>
              <a:t> </a:t>
            </a:r>
            <a:br>
              <a:rPr lang="fr-FR" altLang="en-US" sz="1400" b="0">
                <a:solidFill>
                  <a:srgbClr val="000000"/>
                </a:solidFill>
                <a:latin typeface="Bookman Old Style" pitchFamily="18" charset="0"/>
                <a:cs typeface="Arial"/>
              </a:rPr>
            </a:br>
            <a:r>
              <a:rPr lang="fr-FR" altLang="en-US" sz="1400" b="0">
                <a:solidFill>
                  <a:srgbClr val="000000"/>
                </a:solidFill>
                <a:latin typeface="Bookman Old Style" pitchFamily="18" charset="0"/>
                <a:cs typeface="Arial"/>
              </a:rPr>
              <a:t>                                           </a:t>
            </a:r>
          </a:p>
        </p:txBody>
      </p:sp>
      <p:sp>
        <p:nvSpPr>
          <p:cNvPr id="3077" name="Rectangle 3"/>
          <p:cNvSpPr>
            <a:spLocks noChangeArrowheads="1"/>
          </p:cNvSpPr>
          <p:nvPr>
            <p:custDataLst>
              <p:tags r:id="rId4"/>
            </p:custDataLst>
          </p:nvPr>
        </p:nvSpPr>
        <p:spPr bwMode="auto">
          <a:xfrm>
            <a:off x="4735513" y="2095203"/>
            <a:ext cx="34211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400">
                <a:solidFill>
                  <a:srgbClr val="0F0F0F"/>
                </a:solidFill>
                <a:latin typeface="Bookman Old Style" pitchFamily="18" charset="0"/>
                <a:cs typeface="Arial"/>
              </a:rPr>
              <a:t>VARIABLE RESULTS BREAKDOWN</a:t>
            </a:r>
          </a:p>
        </p:txBody>
      </p:sp>
      <p:sp>
        <p:nvSpPr>
          <p:cNvPr id="3078" name="Rectangle 3"/>
          <p:cNvSpPr>
            <a:spLocks noChangeArrowheads="1"/>
          </p:cNvSpPr>
          <p:nvPr>
            <p:custDataLst>
              <p:tags r:id="rId5"/>
            </p:custDataLst>
          </p:nvPr>
        </p:nvSpPr>
        <p:spPr bwMode="auto">
          <a:xfrm>
            <a:off x="860426" y="1810941"/>
            <a:ext cx="3459163" cy="646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400">
                <a:solidFill>
                  <a:srgbClr val="0F0F0F"/>
                </a:solidFill>
                <a:latin typeface="Bookman Old Style" pitchFamily="18" charset="0"/>
                <a:cs typeface="Arial"/>
              </a:rPr>
              <a:t>PRECEDENT-BASED ADJUSTMENT </a:t>
            </a:r>
          </a:p>
          <a:p>
            <a:pPr algn="l" eaLnBrk="1" hangingPunct="1">
              <a:spcBef>
                <a:spcPct val="0"/>
              </a:spcBef>
              <a:buFont typeface="Arial"/>
              <a:buNone/>
            </a:pPr>
            <a:r>
              <a:rPr lang="en-US" altLang="en-US" sz="900">
                <a:solidFill>
                  <a:srgbClr val="0F0F0F"/>
                </a:solidFill>
                <a:latin typeface="Bookman Old Style" pitchFamily="18" charset="0"/>
                <a:cs typeface="Arial"/>
              </a:rPr>
              <a:t>(increasing the weight of variable B, and decreasing the weights of variables E and F, at levels I, II, or III</a:t>
            </a:r>
            <a:r>
              <a:rPr lang="fr-FR" altLang="en-US" sz="900">
                <a:solidFill>
                  <a:srgbClr val="720C1B"/>
                </a:solidFill>
                <a:latin typeface="Bookman Old Style" pitchFamily="18" charset="0"/>
                <a:cs typeface="Arial"/>
              </a:rPr>
              <a:t>* </a:t>
            </a:r>
            <a:r>
              <a:rPr lang="en-US" altLang="en-US" sz="900">
                <a:solidFill>
                  <a:srgbClr val="0F0F0F"/>
                </a:solidFill>
                <a:latin typeface="Bookman Old Style" pitchFamily="18" charset="0"/>
                <a:cs typeface="Arial"/>
              </a:rPr>
              <a:t>based on the predictive value of court cases or reported administrative action</a:t>
            </a:r>
            <a:r>
              <a:rPr lang="fr-FR" altLang="en-US" sz="900">
                <a:solidFill>
                  <a:srgbClr val="0F0F0F"/>
                </a:solidFill>
                <a:latin typeface="Bookman Old Style" pitchFamily="18" charset="0"/>
                <a:cs typeface="Arial"/>
              </a:rPr>
              <a:t>)</a:t>
            </a:r>
          </a:p>
        </p:txBody>
      </p:sp>
      <p:sp>
        <p:nvSpPr>
          <p:cNvPr id="3079" name="Rectangle 3"/>
          <p:cNvSpPr>
            <a:spLocks noChangeArrowheads="1"/>
          </p:cNvSpPr>
          <p:nvPr>
            <p:custDataLst>
              <p:tags r:id="rId6"/>
            </p:custDataLst>
          </p:nvPr>
        </p:nvSpPr>
        <p:spPr bwMode="auto">
          <a:xfrm>
            <a:off x="966788" y="949377"/>
            <a:ext cx="20494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000">
                <a:solidFill>
                  <a:srgbClr val="00B050"/>
                </a:solidFill>
                <a:latin typeface="Bookman Old Style" pitchFamily="18" charset="0"/>
                <a:cs typeface="Arial"/>
              </a:rPr>
              <a:t>MADE QUALIFYING DECLARATIONS: </a:t>
            </a:r>
          </a:p>
        </p:txBody>
      </p:sp>
      <p:sp>
        <p:nvSpPr>
          <p:cNvPr id="3080" name="CuadroTexto 6"/>
          <p:cNvSpPr>
            <a:spLocks noChangeArrowheads="1"/>
          </p:cNvSpPr>
          <p:nvPr>
            <p:custDataLst>
              <p:tags r:id="rId7"/>
            </p:custDataLst>
          </p:nvPr>
        </p:nvSpPr>
        <p:spPr bwMode="auto">
          <a:xfrm>
            <a:off x="966789" y="1355527"/>
            <a:ext cx="1754187" cy="403622"/>
          </a:xfrm>
          <a:prstGeom prst="rect">
            <a:avLst/>
          </a:prstGeom>
          <a:solidFill>
            <a:srgbClr val="E2F0D9"/>
          </a:solidFill>
          <a:ln w="38100" algn="ctr">
            <a:solidFill>
              <a:srgbClr val="00B050"/>
            </a:solidFill>
            <a:round/>
          </a:ln>
        </p:spPr>
        <p:txBody>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eaLnBrk="1" hangingPunct="1">
              <a:spcBef>
                <a:spcPct val="0"/>
              </a:spcBef>
              <a:buFontTx/>
              <a:buNone/>
            </a:pPr>
            <a:r>
              <a:rPr lang="en-US" altLang="en-US" sz="1400">
                <a:solidFill>
                  <a:srgbClr val="0070C0"/>
                </a:solidFill>
                <a:latin typeface="Bookman Old Style" pitchFamily="18" charset="0"/>
                <a:cs typeface="Arial"/>
              </a:rPr>
              <a:t>YES/NO</a:t>
            </a:r>
            <a:r>
              <a:rPr lang="en-US" altLang="en-US" sz="1400" b="0">
                <a:solidFill>
                  <a:srgbClr val="000000"/>
                </a:solidFill>
                <a:latin typeface="Bookman Old Style" pitchFamily="18" charset="0"/>
                <a:cs typeface="Arial"/>
              </a:rPr>
              <a:t>                                    </a:t>
            </a:r>
          </a:p>
        </p:txBody>
      </p:sp>
      <p:sp>
        <p:nvSpPr>
          <p:cNvPr id="3081" name="CuadroTexto 6"/>
          <p:cNvSpPr>
            <a:spLocks noChangeArrowheads="1"/>
          </p:cNvSpPr>
          <p:nvPr>
            <p:custDataLst>
              <p:tags r:id="rId8"/>
            </p:custDataLst>
          </p:nvPr>
        </p:nvSpPr>
        <p:spPr bwMode="auto">
          <a:xfrm>
            <a:off x="928688" y="2514600"/>
            <a:ext cx="2000250" cy="407194"/>
          </a:xfrm>
          <a:prstGeom prst="rect">
            <a:avLst/>
          </a:prstGeom>
          <a:solidFill>
            <a:srgbClr val="E7E7E7"/>
          </a:solidFill>
          <a:ln w="38100" algn="ctr">
            <a:solidFill>
              <a:srgbClr val="002060"/>
            </a:solidFill>
            <a:round/>
          </a:ln>
        </p:spPr>
        <p:txBody>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eaLnBrk="1" hangingPunct="1">
              <a:spcBef>
                <a:spcPct val="0"/>
              </a:spcBef>
              <a:buFontTx/>
              <a:buNone/>
            </a:pPr>
            <a:r>
              <a:rPr lang="en-US" altLang="en-US" sz="1100">
                <a:solidFill>
                  <a:srgbClr val="0070C0"/>
                </a:solidFill>
                <a:latin typeface="Bookman Old Style" pitchFamily="18" charset="0"/>
                <a:cs typeface="Arial"/>
              </a:rPr>
              <a:t>YES </a:t>
            </a:r>
            <a:r>
              <a:rPr lang="en-US" altLang="en-US" sz="1050">
                <a:solidFill>
                  <a:srgbClr val="0070C0"/>
                </a:solidFill>
                <a:latin typeface="Bookman Old Style" pitchFamily="18" charset="0"/>
                <a:cs typeface="Arial"/>
              </a:rPr>
              <a:t>– level [I][II][III]</a:t>
            </a:r>
            <a:r>
              <a:rPr lang="en-US" altLang="en-US" sz="1100">
                <a:solidFill>
                  <a:srgbClr val="0070C0"/>
                </a:solidFill>
                <a:latin typeface="Bookman Old Style" pitchFamily="18" charset="0"/>
                <a:cs typeface="Arial"/>
              </a:rPr>
              <a:t>/NO</a:t>
            </a:r>
            <a:r>
              <a:rPr lang="en-US" altLang="en-US" sz="1100" b="0">
                <a:solidFill>
                  <a:srgbClr val="000000"/>
                </a:solidFill>
                <a:latin typeface="Bookman Old Style" pitchFamily="18" charset="0"/>
                <a:cs typeface="Arial"/>
              </a:rPr>
              <a:t>                                    </a:t>
            </a:r>
          </a:p>
        </p:txBody>
      </p:sp>
      <p:sp>
        <p:nvSpPr>
          <p:cNvPr id="3082" name="Cuadro de texto 2"/>
          <p:cNvSpPr>
            <a:spLocks noChangeArrowheads="1"/>
          </p:cNvSpPr>
          <p:nvPr>
            <p:custDataLst>
              <p:tags r:id="rId9"/>
            </p:custDataLst>
          </p:nvPr>
        </p:nvSpPr>
        <p:spPr bwMode="auto">
          <a:xfrm>
            <a:off x="928688" y="2999185"/>
            <a:ext cx="6775450" cy="685800"/>
          </a:xfrm>
          <a:prstGeom prst="rect">
            <a:avLst/>
          </a:prstGeom>
          <a:solidFill>
            <a:srgbClr val="FFFFFF"/>
          </a:solidFill>
          <a:ln w="38100" algn="ctr">
            <a:solidFill>
              <a:srgbClr val="002060"/>
            </a:solidFill>
            <a:miter lim="800000"/>
          </a:ln>
        </p:spPr>
        <p:txBody>
          <a:bodyPr/>
          <a:lstStyle>
            <a:lvl1pPr marL="457200" indent="-457200"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just" eaLnBrk="1" hangingPunct="1">
              <a:lnSpc>
                <a:spcPct val="115000"/>
              </a:lnSpc>
              <a:spcBef>
                <a:spcPct val="0"/>
              </a:spcBef>
              <a:spcAft>
                <a:spcPts val="1000"/>
              </a:spcAft>
              <a:buFont typeface="Arial"/>
              <a:buNone/>
            </a:pPr>
            <a:r>
              <a:rPr lang="en-US" altLang="en-US" sz="1000" u="sng">
                <a:solidFill>
                  <a:srgbClr val="C00000"/>
                </a:solidFill>
                <a:latin typeface="Bookman Old Style" pitchFamily="18" charset="0"/>
                <a:cs typeface="Arial"/>
              </a:rPr>
              <a:t>Select explanatory comments</a:t>
            </a:r>
            <a:r>
              <a:rPr lang="en-US" altLang="en-US" sz="1000">
                <a:solidFill>
                  <a:srgbClr val="C00000"/>
                </a:solidFill>
                <a:latin typeface="Bookman Old Style" pitchFamily="18" charset="0"/>
                <a:cs typeface="Arial"/>
              </a:rPr>
              <a:t>:</a:t>
            </a:r>
          </a:p>
        </p:txBody>
      </p:sp>
      <p:sp>
        <p:nvSpPr>
          <p:cNvPr id="3083" name="Cuadro de texto 2"/>
          <p:cNvSpPr>
            <a:spLocks noChangeArrowheads="1"/>
          </p:cNvSpPr>
          <p:nvPr>
            <p:custDataLst>
              <p:tags r:id="rId10"/>
            </p:custDataLst>
          </p:nvPr>
        </p:nvSpPr>
        <p:spPr bwMode="auto">
          <a:xfrm>
            <a:off x="931863" y="3771900"/>
            <a:ext cx="6775450" cy="685800"/>
          </a:xfrm>
          <a:prstGeom prst="rect">
            <a:avLst/>
          </a:prstGeom>
          <a:solidFill>
            <a:srgbClr val="FFFFFF"/>
          </a:solidFill>
          <a:ln w="38100" algn="ctr">
            <a:solidFill>
              <a:srgbClr val="002060"/>
            </a:solidFill>
            <a:miter lim="800000"/>
          </a:ln>
        </p:spPr>
        <p:txBody>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lnSpc>
                <a:spcPct val="115000"/>
              </a:lnSpc>
              <a:spcBef>
                <a:spcPct val="0"/>
              </a:spcBef>
              <a:spcAft>
                <a:spcPts val="1000"/>
              </a:spcAft>
              <a:buFont typeface="Arial"/>
              <a:buNone/>
            </a:pPr>
            <a:r>
              <a:rPr lang="en-US" altLang="en-US" sz="1000" u="sng">
                <a:solidFill>
                  <a:srgbClr val="C00000"/>
                </a:solidFill>
                <a:latin typeface="Bookman Old Style" pitchFamily="18" charset="0"/>
                <a:cs typeface="Arial"/>
              </a:rPr>
              <a:t>Practical actions that increase would score</a:t>
            </a:r>
            <a:r>
              <a:rPr lang="en-US" altLang="en-US" sz="1000">
                <a:solidFill>
                  <a:srgbClr val="C00000"/>
                </a:solidFill>
                <a:latin typeface="Bookman Old Style" pitchFamily="18" charset="0"/>
                <a:cs typeface="Arial"/>
              </a:rPr>
              <a:t>:</a:t>
            </a:r>
          </a:p>
          <a:p>
            <a:pPr algn="l" eaLnBrk="1" hangingPunct="1">
              <a:lnSpc>
                <a:spcPct val="115000"/>
              </a:lnSpc>
              <a:spcBef>
                <a:spcPct val="0"/>
              </a:spcBef>
              <a:spcAft>
                <a:spcPts val="1000"/>
              </a:spcAft>
              <a:buFont typeface="Arial"/>
              <a:buNone/>
            </a:pPr>
            <a:r>
              <a:rPr lang="en-US" altLang="en-US" sz="1100" b="0">
                <a:solidFill>
                  <a:srgbClr val="0F0F0F"/>
                </a:solidFill>
                <a:latin typeface="Calibri" panose="020F0502020204030204" pitchFamily="34" charset="0"/>
                <a:cs typeface="Arial"/>
              </a:rPr>
              <a:t> </a:t>
            </a:r>
          </a:p>
        </p:txBody>
      </p:sp>
      <p:sp>
        <p:nvSpPr>
          <p:cNvPr id="3084" name="Rectángulo 23"/>
          <p:cNvSpPr>
            <a:spLocks noChangeArrowheads="1"/>
          </p:cNvSpPr>
          <p:nvPr>
            <p:custDataLst>
              <p:tags r:id="rId11"/>
            </p:custDataLst>
          </p:nvPr>
        </p:nvSpPr>
        <p:spPr bwMode="auto">
          <a:xfrm>
            <a:off x="931863" y="4572000"/>
            <a:ext cx="7004050" cy="62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a:buChar char="•"/>
              <a:tabLst>
                <a:tab pos="-809625" algn="l"/>
              </a:tabLst>
              <a:defRPr sz="3200">
                <a:solidFill>
                  <a:schemeClr val="tx1"/>
                </a:solidFill>
                <a:latin typeface="Arial"/>
              </a:defRPr>
            </a:lvl1pPr>
            <a:lvl2pPr marL="685800" indent="-228600" eaLnBrk="0" hangingPunct="0">
              <a:spcBef>
                <a:spcPct val="20000"/>
              </a:spcBef>
              <a:buFont typeface="Arial"/>
              <a:buChar char="–"/>
              <a:tabLst>
                <a:tab pos="-809625" algn="l"/>
              </a:tabLst>
              <a:defRPr sz="2800">
                <a:solidFill>
                  <a:schemeClr val="tx1"/>
                </a:solidFill>
                <a:latin typeface="Arial"/>
              </a:defRPr>
            </a:lvl2pPr>
            <a:lvl3pPr marL="1143000" indent="-228600" eaLnBrk="0" hangingPunct="0">
              <a:spcBef>
                <a:spcPct val="20000"/>
              </a:spcBef>
              <a:buFont typeface="Arial"/>
              <a:buChar char="•"/>
              <a:tabLst>
                <a:tab pos="-809625" algn="l"/>
              </a:tabLst>
              <a:defRPr sz="2400">
                <a:solidFill>
                  <a:schemeClr val="tx1"/>
                </a:solidFill>
                <a:latin typeface="Arial"/>
              </a:defRPr>
            </a:lvl3pPr>
            <a:lvl4pPr marL="1600200" indent="-228600" eaLnBrk="0" hangingPunct="0">
              <a:spcBef>
                <a:spcPct val="20000"/>
              </a:spcBef>
              <a:buFont typeface="Arial"/>
              <a:buChar char="–"/>
              <a:tabLst>
                <a:tab pos="-809625" algn="l"/>
              </a:tabLst>
              <a:defRPr sz="2000">
                <a:solidFill>
                  <a:schemeClr val="tx1"/>
                </a:solidFill>
                <a:latin typeface="Arial"/>
              </a:defRPr>
            </a:lvl4pPr>
            <a:lvl5pPr marL="2057400" indent="-228600" eaLnBrk="0" hangingPunct="0">
              <a:spcBef>
                <a:spcPct val="20000"/>
              </a:spcBef>
              <a:buFont typeface="Arial"/>
              <a:buChar char="»"/>
              <a:tabLst>
                <a:tab pos="-809625" algn="l"/>
              </a:tabLst>
              <a:defRPr sz="2000">
                <a:solidFill>
                  <a:schemeClr val="tx1"/>
                </a:solidFill>
                <a:latin typeface="Arial"/>
              </a:defRPr>
            </a:lvl5pPr>
            <a:lvl6pPr marL="2514600" indent="-228600" eaLnBrk="0" fontAlgn="base" hangingPunct="0">
              <a:spcBef>
                <a:spcPct val="20000"/>
              </a:spcBef>
              <a:spcAft>
                <a:spcPct val="0"/>
              </a:spcAft>
              <a:buFont typeface="Arial"/>
              <a:buChar char="»"/>
              <a:tabLst>
                <a:tab pos="-809625" algn="l"/>
              </a:tabLst>
              <a:defRPr sz="2000">
                <a:solidFill>
                  <a:schemeClr val="tx1"/>
                </a:solidFill>
                <a:latin typeface="Arial"/>
              </a:defRPr>
            </a:lvl6pPr>
            <a:lvl7pPr marL="2971800" indent="-228600" eaLnBrk="0" fontAlgn="base" hangingPunct="0">
              <a:spcBef>
                <a:spcPct val="20000"/>
              </a:spcBef>
              <a:spcAft>
                <a:spcPct val="0"/>
              </a:spcAft>
              <a:buFont typeface="Arial"/>
              <a:buChar char="»"/>
              <a:tabLst>
                <a:tab pos="-809625" algn="l"/>
              </a:tabLst>
              <a:defRPr sz="2000">
                <a:solidFill>
                  <a:schemeClr val="tx1"/>
                </a:solidFill>
                <a:latin typeface="Arial"/>
              </a:defRPr>
            </a:lvl7pPr>
            <a:lvl8pPr marL="3429000" indent="-228600" eaLnBrk="0" fontAlgn="base" hangingPunct="0">
              <a:spcBef>
                <a:spcPct val="20000"/>
              </a:spcBef>
              <a:spcAft>
                <a:spcPct val="0"/>
              </a:spcAft>
              <a:buFont typeface="Arial"/>
              <a:buChar char="»"/>
              <a:tabLst>
                <a:tab pos="-809625" algn="l"/>
              </a:tabLst>
              <a:defRPr sz="2000">
                <a:solidFill>
                  <a:schemeClr val="tx1"/>
                </a:solidFill>
                <a:latin typeface="Arial"/>
              </a:defRPr>
            </a:lvl8pPr>
            <a:lvl9pPr marL="3886200" indent="-228600" eaLnBrk="0" fontAlgn="base" hangingPunct="0">
              <a:spcBef>
                <a:spcPct val="20000"/>
              </a:spcBef>
              <a:spcAft>
                <a:spcPct val="0"/>
              </a:spcAft>
              <a:buFont typeface="Arial"/>
              <a:buChar char="»"/>
              <a:tabLst>
                <a:tab pos="-809625" algn="l"/>
              </a:tabLst>
              <a:defRPr sz="2000">
                <a:solidFill>
                  <a:schemeClr val="tx1"/>
                </a:solidFill>
                <a:latin typeface="Arial"/>
              </a:defRPr>
            </a:lvl9pPr>
          </a:lstStyle>
          <a:p>
            <a:pPr algn="just" eaLnBrk="1" hangingPunct="1">
              <a:lnSpc>
                <a:spcPct val="115000"/>
              </a:lnSpc>
              <a:spcBef>
                <a:spcPct val="0"/>
              </a:spcBef>
              <a:buFontTx/>
              <a:buNone/>
            </a:pPr>
            <a:r>
              <a:rPr lang="en-US" altLang="en-US" sz="600">
                <a:solidFill>
                  <a:srgbClr val="0F0F0F"/>
                </a:solidFill>
                <a:latin typeface="Bookman Old Style" pitchFamily="18" charset="0"/>
                <a:cs typeface="Arial"/>
              </a:rPr>
              <a:t>Methodological note and disclaimer: </a:t>
            </a:r>
            <a:r>
              <a:rPr lang="en-US" altLang="en-US" sz="600" b="0">
                <a:solidFill>
                  <a:srgbClr val="0F0F0F"/>
                </a:solidFill>
                <a:latin typeface="Bookman Old Style" pitchFamily="18" charset="0"/>
                <a:cs typeface="Arial"/>
              </a:rPr>
              <a:t>Please read the linked*/ ‘</a:t>
            </a:r>
            <a:r>
              <a:rPr lang="en-US" altLang="en-US" sz="600" b="0" u="sng">
                <a:solidFill>
                  <a:srgbClr val="0F0F0F"/>
                </a:solidFill>
                <a:latin typeface="Bookman Old Style" pitchFamily="18" charset="0"/>
                <a:cs typeface="Arial"/>
              </a:rPr>
              <a:t>methodological note</a:t>
            </a:r>
            <a:r>
              <a:rPr lang="en-US" altLang="en-US" sz="600" b="0">
                <a:solidFill>
                  <a:srgbClr val="0F0F0F"/>
                </a:solidFill>
                <a:latin typeface="Bookman Old Style" pitchFamily="18" charset="0"/>
                <a:cs typeface="Arial"/>
              </a:rPr>
              <a:t>’ and ‘</a:t>
            </a:r>
            <a:r>
              <a:rPr lang="en-US" altLang="en-US" sz="600" b="0" u="sng">
                <a:solidFill>
                  <a:srgbClr val="0F0F0F"/>
                </a:solidFill>
                <a:latin typeface="Bookman Old Style" pitchFamily="18" charset="0"/>
                <a:cs typeface="Arial"/>
              </a:rPr>
              <a:t>disclaimer</a:t>
            </a:r>
            <a:r>
              <a:rPr lang="en-US" altLang="en-US" sz="600" b="0">
                <a:solidFill>
                  <a:srgbClr val="0F0F0F"/>
                </a:solidFill>
                <a:latin typeface="Bookman Old Style" pitchFamily="18" charset="0"/>
                <a:cs typeface="Arial"/>
              </a:rPr>
              <a:t>’.  This index is a high level assessment with speculative and predictive features (including what courts or other authorities may or may not do, acting on correct or incorrect legal analysis or impacted by other factors) which are inherently uncertain, and, thus, should not be relied upon by any party. </a:t>
            </a:r>
          </a:p>
          <a:p>
            <a:pPr algn="just" eaLnBrk="1" hangingPunct="1">
              <a:lnSpc>
                <a:spcPct val="115000"/>
              </a:lnSpc>
              <a:spcBef>
                <a:spcPct val="0"/>
              </a:spcBef>
              <a:buFont typeface="Arial"/>
              <a:buNone/>
            </a:pPr>
            <a:r>
              <a:rPr lang="en-US" altLang="en-US" sz="600">
                <a:solidFill>
                  <a:srgbClr val="0F0F0F"/>
                </a:solidFill>
                <a:latin typeface="Bookman Old Style" pitchFamily="18" charset="0"/>
                <a:cs typeface="Arial"/>
              </a:rPr>
              <a:t>Copyright</a:t>
            </a:r>
            <a:r>
              <a:rPr lang="en-US" altLang="en-US" sz="600" b="0">
                <a:solidFill>
                  <a:srgbClr val="0F0F0F"/>
                </a:solidFill>
                <a:latin typeface="Bookman Old Style" pitchFamily="18" charset="0"/>
                <a:cs typeface="Arial"/>
              </a:rPr>
              <a:t>: © Aviation Working Group. All rights are reserved.  No part of this document may be reproduced, stored in any retrieval system, or transmitted, in any form or by any means, with the prior written approval of the Aviation Working Group.</a:t>
            </a:r>
            <a:r>
              <a:rPr lang="en-US" altLang="en-US" sz="600">
                <a:solidFill>
                  <a:srgbClr val="0F0F0F"/>
                </a:solidFill>
                <a:latin typeface="Bookman Old Style" pitchFamily="18" charset="0"/>
                <a:cs typeface="Arial"/>
              </a:rPr>
              <a:t> </a:t>
            </a:r>
          </a:p>
        </p:txBody>
      </p:sp>
      <p:sp>
        <p:nvSpPr>
          <p:cNvPr id="3085" name="CuadroTexto 6"/>
          <p:cNvSpPr>
            <a:spLocks noChangeArrowheads="1"/>
          </p:cNvSpPr>
          <p:nvPr>
            <p:custDataLst>
              <p:tags r:id="rId12"/>
            </p:custDataLst>
          </p:nvPr>
        </p:nvSpPr>
        <p:spPr bwMode="auto">
          <a:xfrm>
            <a:off x="4735514" y="1248966"/>
            <a:ext cx="1131887" cy="616744"/>
          </a:xfrm>
          <a:prstGeom prst="rect">
            <a:avLst/>
          </a:prstGeom>
          <a:solidFill>
            <a:srgbClr val="E7E7E7"/>
          </a:solidFill>
          <a:ln w="38100" algn="ctr">
            <a:solidFill>
              <a:srgbClr val="21306A"/>
            </a:solidFill>
            <a:miter lim="800000"/>
          </a:ln>
        </p:spPr>
        <p:txBody>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eaLnBrk="1" hangingPunct="1">
              <a:spcBef>
                <a:spcPct val="0"/>
              </a:spcBef>
              <a:buFont typeface="Arial"/>
              <a:buNone/>
            </a:pPr>
            <a:r>
              <a:rPr lang="en-US" altLang="en-US" sz="1400">
                <a:solidFill>
                  <a:srgbClr val="C00000"/>
                </a:solidFill>
                <a:latin typeface="Bookman Old Style" pitchFamily="18" charset="0"/>
                <a:cs typeface="Arial"/>
              </a:rPr>
              <a:t>[SCORE]</a:t>
            </a:r>
            <a:r>
              <a:rPr lang="fr-FR" altLang="en-US" sz="1400" b="0">
                <a:solidFill>
                  <a:srgbClr val="000000"/>
                </a:solidFill>
                <a:latin typeface="Bookman Old Style" pitchFamily="18" charset="0"/>
                <a:cs typeface="Arial"/>
              </a:rPr>
              <a:t>                                           </a:t>
            </a:r>
          </a:p>
        </p:txBody>
      </p:sp>
      <p:sp>
        <p:nvSpPr>
          <p:cNvPr id="3086" name="CuadroTexto 6"/>
          <p:cNvSpPr>
            <a:spLocks noChangeArrowheads="1"/>
          </p:cNvSpPr>
          <p:nvPr>
            <p:custDataLst>
              <p:tags r:id="rId13"/>
            </p:custDataLst>
          </p:nvPr>
        </p:nvSpPr>
        <p:spPr bwMode="auto">
          <a:xfrm>
            <a:off x="6281739" y="1248966"/>
            <a:ext cx="1425575" cy="616744"/>
          </a:xfrm>
          <a:prstGeom prst="rect">
            <a:avLst/>
          </a:prstGeom>
          <a:solidFill>
            <a:srgbClr val="E7E7E7"/>
          </a:solidFill>
          <a:ln w="38100" algn="ctr">
            <a:solidFill>
              <a:srgbClr val="21306A"/>
            </a:solidFill>
            <a:miter lim="800000"/>
          </a:ln>
        </p:spPr>
        <p:txBody>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eaLnBrk="1" hangingPunct="1">
              <a:spcBef>
                <a:spcPct val="0"/>
              </a:spcBef>
              <a:buFont typeface="Arial"/>
              <a:buNone/>
            </a:pPr>
            <a:r>
              <a:rPr lang="en-US" altLang="en-US" sz="1200">
                <a:solidFill>
                  <a:srgbClr val="0070C0"/>
                </a:solidFill>
                <a:latin typeface="Bookman Old Style" pitchFamily="18" charset="0"/>
                <a:cs typeface="Arial"/>
              </a:rPr>
              <a:t>VERY HIGH/HIGH/</a:t>
            </a:r>
          </a:p>
          <a:p>
            <a:pPr eaLnBrk="1" hangingPunct="1">
              <a:spcBef>
                <a:spcPct val="0"/>
              </a:spcBef>
              <a:buFont typeface="Arial"/>
              <a:buNone/>
            </a:pPr>
            <a:r>
              <a:rPr lang="en-US" altLang="en-US" sz="1200">
                <a:solidFill>
                  <a:srgbClr val="0070C0"/>
                </a:solidFill>
                <a:latin typeface="Bookman Old Style" pitchFamily="18" charset="0"/>
                <a:cs typeface="Arial"/>
              </a:rPr>
              <a:t>MEDIUM/LOW</a:t>
            </a:r>
            <a:r>
              <a:rPr lang="fr-FR" altLang="en-US" sz="1200" b="0">
                <a:solidFill>
                  <a:srgbClr val="000000"/>
                </a:solidFill>
                <a:latin typeface="Bookman Old Style" pitchFamily="18" charset="0"/>
                <a:cs typeface="Arial"/>
              </a:rPr>
              <a:t>                                </a:t>
            </a:r>
          </a:p>
        </p:txBody>
      </p:sp>
      <p:sp>
        <p:nvSpPr>
          <p:cNvPr id="3087" name="Rectangle 3"/>
          <p:cNvSpPr>
            <a:spLocks noChangeArrowheads="1"/>
          </p:cNvSpPr>
          <p:nvPr>
            <p:custDataLst>
              <p:tags r:id="rId14"/>
            </p:custDataLst>
          </p:nvPr>
        </p:nvSpPr>
        <p:spPr bwMode="auto">
          <a:xfrm>
            <a:off x="4735513" y="924819"/>
            <a:ext cx="8499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400">
                <a:solidFill>
                  <a:srgbClr val="0F0F0F"/>
                </a:solidFill>
                <a:latin typeface="Bookman Old Style" pitchFamily="18" charset="0"/>
                <a:cs typeface="Arial"/>
              </a:rPr>
              <a:t>SCORE</a:t>
            </a:r>
          </a:p>
        </p:txBody>
      </p:sp>
      <p:sp>
        <p:nvSpPr>
          <p:cNvPr id="3088" name="Rectangle 3"/>
          <p:cNvSpPr>
            <a:spLocks noChangeArrowheads="1"/>
          </p:cNvSpPr>
          <p:nvPr>
            <p:custDataLst>
              <p:tags r:id="rId15"/>
            </p:custDataLst>
          </p:nvPr>
        </p:nvSpPr>
        <p:spPr bwMode="auto">
          <a:xfrm>
            <a:off x="6248400" y="903387"/>
            <a:ext cx="12506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1400">
                <a:solidFill>
                  <a:srgbClr val="0F0F0F"/>
                </a:solidFill>
                <a:latin typeface="Bookman Old Style" pitchFamily="18" charset="0"/>
                <a:cs typeface="Arial"/>
              </a:rPr>
              <a:t>CATEGORY</a:t>
            </a:r>
          </a:p>
        </p:txBody>
      </p:sp>
      <p:sp>
        <p:nvSpPr>
          <p:cNvPr id="3089" name="CuadroTexto 1"/>
          <p:cNvSpPr>
            <a:spLocks noChangeArrowheads="1"/>
          </p:cNvSpPr>
          <p:nvPr>
            <p:custDataLst>
              <p:tags r:id="rId16"/>
            </p:custDataLst>
          </p:nvPr>
        </p:nvSpPr>
        <p:spPr bwMode="auto">
          <a:xfrm>
            <a:off x="966788" y="4457701"/>
            <a:ext cx="6934200" cy="164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a:buChar char="•"/>
              <a:defRPr sz="3200">
                <a:solidFill>
                  <a:schemeClr val="tx1"/>
                </a:solidFill>
                <a:latin typeface="Arial"/>
              </a:defRPr>
            </a:lvl1pPr>
            <a:lvl2pPr marL="685800" indent="-228600" eaLnBrk="0" hangingPunct="0">
              <a:spcBef>
                <a:spcPct val="20000"/>
              </a:spcBef>
              <a:buFont typeface="Arial"/>
              <a:buChar char="–"/>
              <a:defRPr sz="2800">
                <a:solidFill>
                  <a:schemeClr val="tx1"/>
                </a:solidFill>
                <a:latin typeface="Arial"/>
              </a:defRPr>
            </a:lvl2pPr>
            <a:lvl3pPr marL="1143000" indent="-228600" eaLnBrk="0" hangingPunct="0">
              <a:spcBef>
                <a:spcPct val="20000"/>
              </a:spcBef>
              <a:buFont typeface="Arial"/>
              <a:buChar char="•"/>
              <a:defRPr sz="2400">
                <a:solidFill>
                  <a:schemeClr val="tx1"/>
                </a:solidFill>
                <a:latin typeface="Arial"/>
              </a:defRPr>
            </a:lvl3pPr>
            <a:lvl4pPr marL="1600200" indent="-228600" eaLnBrk="0" hangingPunct="0">
              <a:spcBef>
                <a:spcPct val="20000"/>
              </a:spcBef>
              <a:buFont typeface="Arial"/>
              <a:buChar char="–"/>
              <a:defRPr sz="2000">
                <a:solidFill>
                  <a:schemeClr val="tx1"/>
                </a:solidFill>
                <a:latin typeface="Arial"/>
              </a:defRPr>
            </a:lvl4pPr>
            <a:lvl5pPr marL="2057400" indent="-228600" eaLnBrk="0" hangingPunct="0">
              <a:spcBef>
                <a:spcPct val="20000"/>
              </a:spcBef>
              <a:buFont typeface="Arial"/>
              <a:buChar char="»"/>
              <a:defRPr sz="2000">
                <a:solidFill>
                  <a:schemeClr val="tx1"/>
                </a:solidFill>
                <a:latin typeface="Arial"/>
              </a:defRPr>
            </a:lvl5pPr>
            <a:lvl6pPr marL="2514600" indent="-228600" eaLnBrk="0" fontAlgn="base" hangingPunct="0">
              <a:spcBef>
                <a:spcPct val="20000"/>
              </a:spcBef>
              <a:spcAft>
                <a:spcPct val="0"/>
              </a:spcAft>
              <a:buFont typeface="Arial"/>
              <a:buChar char="»"/>
              <a:defRPr sz="2000">
                <a:solidFill>
                  <a:schemeClr val="tx1"/>
                </a:solidFill>
                <a:latin typeface="Arial"/>
              </a:defRPr>
            </a:lvl6pPr>
            <a:lvl7pPr marL="2971800" indent="-228600" eaLnBrk="0" fontAlgn="base" hangingPunct="0">
              <a:spcBef>
                <a:spcPct val="20000"/>
              </a:spcBef>
              <a:spcAft>
                <a:spcPct val="0"/>
              </a:spcAft>
              <a:buFont typeface="Arial"/>
              <a:buChar char="»"/>
              <a:defRPr sz="2000">
                <a:solidFill>
                  <a:schemeClr val="tx1"/>
                </a:solidFill>
                <a:latin typeface="Arial"/>
              </a:defRPr>
            </a:lvl7pPr>
            <a:lvl8pPr marL="3429000" indent="-228600" eaLnBrk="0" fontAlgn="base" hangingPunct="0">
              <a:spcBef>
                <a:spcPct val="20000"/>
              </a:spcBef>
              <a:spcAft>
                <a:spcPct val="0"/>
              </a:spcAft>
              <a:buFont typeface="Arial"/>
              <a:buChar char="»"/>
              <a:defRPr sz="2000">
                <a:solidFill>
                  <a:schemeClr val="tx1"/>
                </a:solidFill>
                <a:latin typeface="Arial"/>
              </a:defRPr>
            </a:lvl8pPr>
            <a:lvl9pPr marL="3886200" indent="-228600" eaLnBrk="0" fontAlgn="base" hangingPunct="0">
              <a:spcBef>
                <a:spcPct val="20000"/>
              </a:spcBef>
              <a:spcAft>
                <a:spcPct val="0"/>
              </a:spcAft>
              <a:buFont typeface="Arial"/>
              <a:buChar char="»"/>
              <a:defRPr sz="2000">
                <a:solidFill>
                  <a:schemeClr val="tx1"/>
                </a:solidFill>
                <a:latin typeface="Arial"/>
              </a:defRPr>
            </a:lvl9pPr>
          </a:lstStyle>
          <a:p>
            <a:pPr algn="l" eaLnBrk="1" hangingPunct="1">
              <a:spcBef>
                <a:spcPct val="0"/>
              </a:spcBef>
              <a:buFontTx/>
              <a:buNone/>
            </a:pPr>
            <a:r>
              <a:rPr lang="en-US" altLang="en-US" sz="700" b="0">
                <a:solidFill>
                  <a:srgbClr val="C00000"/>
                </a:solidFill>
                <a:latin typeface="Bookman Old Style" pitchFamily="18" charset="0"/>
                <a:cs typeface="Arial"/>
              </a:rPr>
              <a:t>*/ Level I corresponds to a lower predictive value; Level II corresponds to a medium predictive value; Level III corresponds to a higher predictive value</a:t>
            </a:r>
          </a:p>
        </p:txBody>
      </p:sp>
      <p:sp>
        <p:nvSpPr>
          <p:cNvPr id="18" name="Slide Number Placeholder 2"/>
          <p:cNvSpPr txBox="1"/>
          <p:nvPr>
            <p:custDataLst>
              <p:tags r:id="rId17"/>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51</a:t>
            </a:fld>
            <a:endParaRPr lang="en-US" sz="1200">
              <a:solidFill>
                <a:schemeClr val="tx1"/>
              </a:solidFill>
            </a:endParaRPr>
          </a:p>
        </p:txBody>
      </p:sp>
    </p:spTree>
    <p:extLst>
      <p:ext uri="{BB962C8B-B14F-4D97-AF65-F5344CB8AC3E}">
        <p14:creationId xmlns:p14="http://schemas.microsoft.com/office/powerpoint/2010/main" val="2257899385"/>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05978"/>
            <a:ext cx="8229600" cy="613172"/>
          </a:xfrm>
        </p:spPr>
        <p:txBody>
          <a:bodyPr/>
          <a:lstStyle/>
          <a:p>
            <a:r>
              <a:rPr lang="en-US"/>
              <a:t>Cape Town Convention (CTC) Compliance Index</a:t>
            </a:r>
          </a:p>
        </p:txBody>
      </p:sp>
      <p:sp>
        <p:nvSpPr>
          <p:cNvPr id="3" name="Content Placeholder 2"/>
          <p:cNvSpPr>
            <a:spLocks noGrp="1"/>
          </p:cNvSpPr>
          <p:nvPr>
            <p:ph idx="1"/>
            <p:custDataLst>
              <p:tags r:id="rId2"/>
            </p:custDataLst>
          </p:nvPr>
        </p:nvSpPr>
        <p:spPr>
          <a:xfrm>
            <a:off x="457200" y="1543050"/>
            <a:ext cx="8229600" cy="2969514"/>
          </a:xfrm>
        </p:spPr>
        <p:txBody>
          <a:bodyPr/>
          <a:lstStyle/>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400" b="0" i="0">
                <a:solidFill>
                  <a:prstClr val="black"/>
                </a:solidFill>
                <a:latin typeface="Arial" pitchFamily="34" charset="0"/>
                <a:cs typeface="Arial" pitchFamily="34" charset="0"/>
              </a:rPr>
              <a:t>Main elements include whether the Treaty (1) is Fully and Effectively Implemented, (2) Prevails over Conflicting Law, and (3) is being Interpreted and Applied in accordance with its Terms and Intent</a:t>
            </a:r>
          </a:p>
          <a:p>
            <a:pPr marL="342900" lvl="0" indent="-342900" eaLnBrk="1" fontAlgn="auto" hangingPunct="1">
              <a:lnSpc>
                <a:spcPct val="90000"/>
              </a:lnSpc>
              <a:spcBef>
                <a:spcPts val="1000"/>
              </a:spcBef>
              <a:spcAft>
                <a:spcPct val="0"/>
              </a:spcAft>
              <a:buClr>
                <a:schemeClr val="accent1"/>
              </a:buClr>
              <a:buFont typeface="Wingdings" panose="05000000000000000000" pitchFamily="2" charset="2"/>
              <a:buChar char="Q"/>
              <a:defRPr/>
            </a:pPr>
            <a:r>
              <a:rPr lang="en-US" sz="2400" b="0" i="0">
                <a:solidFill>
                  <a:prstClr val="black"/>
                </a:solidFill>
                <a:latin typeface="Arial" pitchFamily="34" charset="0"/>
                <a:cs typeface="Arial" pitchFamily="34" charset="0"/>
              </a:rPr>
              <a:t>Scheduled to go Live in </a:t>
            </a:r>
            <a:r>
              <a:rPr lang="en-US" sz="2400" b="0" i="0" u="sng">
                <a:solidFill>
                  <a:prstClr val="black"/>
                </a:solidFill>
                <a:latin typeface="Arial" pitchFamily="34" charset="0"/>
                <a:cs typeface="Arial" pitchFamily="34" charset="0"/>
              </a:rPr>
              <a:t>Q4 2019</a:t>
            </a:r>
            <a:r>
              <a:rPr lang="en-US" sz="2400" b="0" i="0">
                <a:solidFill>
                  <a:prstClr val="black"/>
                </a:solidFill>
                <a:latin typeface="Arial" pitchFamily="34" charset="0"/>
                <a:cs typeface="Arial" pitchFamily="34" charset="0"/>
              </a:rPr>
              <a:t> and Updated semi-annually thereafter</a:t>
            </a:r>
          </a:p>
          <a:p>
            <a:endParaRPr lang="en-US"/>
          </a:p>
        </p:txBody>
      </p:sp>
      <p:sp>
        <p:nvSpPr>
          <p:cNvPr id="5" name="Slide Number Placeholder 2"/>
          <p:cNvSpPr txBox="1"/>
          <p:nvPr>
            <p:custDataLst>
              <p:tags r:id="rId3"/>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52</a:t>
            </a:fld>
            <a:endParaRPr lang="en-US" sz="1200">
              <a:solidFill>
                <a:schemeClr val="tx1"/>
              </a:solidFill>
            </a:endParaRPr>
          </a:p>
        </p:txBody>
      </p:sp>
    </p:spTree>
    <p:extLst>
      <p:ext uri="{BB962C8B-B14F-4D97-AF65-F5344CB8AC3E}">
        <p14:creationId xmlns:p14="http://schemas.microsoft.com/office/powerpoint/2010/main" val="19900121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custDataLst>
              <p:tags r:id="rId1"/>
            </p:custDataLst>
          </p:nvPr>
        </p:nvSpPr>
        <p:spPr>
          <a:xfrm>
            <a:off x="1670050" y="3567113"/>
            <a:ext cx="74676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endParaRPr lang="en-US" sz="1800" b="0">
              <a:solidFill>
                <a:srgbClr val="CE1126"/>
              </a:solidFill>
            </a:endParaRPr>
          </a:p>
        </p:txBody>
      </p:sp>
      <p:sp>
        <p:nvSpPr>
          <p:cNvPr id="6" name="TextBox 5"/>
          <p:cNvSpPr txBox="1"/>
          <p:nvPr>
            <p:custDataLst>
              <p:tags r:id="rId2"/>
            </p:custDataLst>
          </p:nvPr>
        </p:nvSpPr>
        <p:spPr>
          <a:xfrm>
            <a:off x="1849438" y="3543300"/>
            <a:ext cx="7315200" cy="738664"/>
          </a:xfrm>
          <a:prstGeom prst="rect">
            <a:avLst/>
          </a:prstGeom>
          <a:noFill/>
        </p:spPr>
        <p:txBody>
          <a:bodyPr>
            <a:spAutoFit/>
          </a:bodyPr>
          <a:lstStyle/>
          <a:p>
            <a:pPr algn="l" fontAlgn="auto">
              <a:spcBef>
                <a:spcPct val="0"/>
              </a:spcBef>
              <a:spcAft>
                <a:spcPct val="0"/>
              </a:spcAft>
              <a:defRPr/>
            </a:pPr>
            <a:r>
              <a:rPr lang="en-US" sz="2800" b="0">
                <a:solidFill>
                  <a:prstClr val="white"/>
                </a:solidFill>
                <a:latin typeface="Arial"/>
              </a:rPr>
              <a:t>Aviation &amp; Aerospace</a:t>
            </a:r>
          </a:p>
          <a:p>
            <a:pPr algn="l" fontAlgn="auto">
              <a:spcBef>
                <a:spcPct val="0"/>
              </a:spcBef>
              <a:spcAft>
                <a:spcPct val="0"/>
              </a:spcAft>
              <a:defRPr/>
            </a:pPr>
            <a:r>
              <a:rPr lang="en-US" sz="1400" b="0">
                <a:solidFill>
                  <a:prstClr val="white"/>
                </a:solidFill>
                <a:latin typeface="Arial"/>
              </a:rPr>
              <a:t>The Leader in Canadian Aviation Law and Aircraft Financing</a:t>
            </a:r>
          </a:p>
        </p:txBody>
      </p:sp>
      <p:sp>
        <p:nvSpPr>
          <p:cNvPr id="8" name="Rectangle 3"/>
          <p:cNvSpPr txBox="1">
            <a:spLocks noChangeArrowheads="1"/>
          </p:cNvSpPr>
          <p:nvPr>
            <p:custDataLst>
              <p:tags r:id="rId3"/>
            </p:custDataLst>
          </p:nvPr>
        </p:nvSpPr>
        <p:spPr bwMode="auto">
          <a:xfrm>
            <a:off x="5618163" y="1128712"/>
            <a:ext cx="3373437" cy="243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tx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Arial"/>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a:lstStyle>
          <a:p>
            <a:pPr algn="r" eaLnBrk="1" hangingPunct="1">
              <a:lnSpc>
                <a:spcPct val="90000"/>
              </a:lnSpc>
              <a:spcBef>
                <a:spcPct val="0"/>
              </a:spcBef>
              <a:buClr>
                <a:srgbClr val="0F0F0F"/>
              </a:buClr>
              <a:buFontTx/>
              <a:buNone/>
              <a:defRPr/>
            </a:pPr>
            <a:r>
              <a:rPr lang="en-GB" altLang="en-US" sz="1400" kern="0">
                <a:solidFill>
                  <a:prstClr val="white"/>
                </a:solidFill>
                <a:latin typeface="+mj-lt"/>
              </a:rPr>
              <a:t>Donald G. Gray</a:t>
            </a:r>
          </a:p>
          <a:p>
            <a:pPr algn="r">
              <a:lnSpc>
                <a:spcPct val="90000"/>
              </a:lnSpc>
              <a:spcBef>
                <a:spcPct val="0"/>
              </a:spcBef>
              <a:buClr>
                <a:srgbClr val="0F0F0F"/>
              </a:buClr>
              <a:buFontTx/>
              <a:buNone/>
              <a:defRPr/>
            </a:pPr>
            <a:r>
              <a:rPr lang="en-GB" altLang="en-US" sz="1400" b="0" i="1" kern="0">
                <a:solidFill>
                  <a:prstClr val="white"/>
                </a:solidFill>
                <a:latin typeface="+mj-lt"/>
              </a:rPr>
              <a:t>Chair, Aviation &amp; Aerospace Group</a:t>
            </a:r>
          </a:p>
          <a:p>
            <a:pPr algn="r" eaLnBrk="1" hangingPunct="1">
              <a:lnSpc>
                <a:spcPct val="90000"/>
              </a:lnSpc>
              <a:spcBef>
                <a:spcPct val="0"/>
              </a:spcBef>
              <a:buClr>
                <a:srgbClr val="0F0F0F"/>
              </a:buClr>
              <a:buFontTx/>
              <a:buNone/>
              <a:defRPr/>
            </a:pPr>
            <a:endParaRPr lang="en-GB" altLang="en-US" sz="1400" kern="0">
              <a:solidFill>
                <a:prstClr val="white"/>
              </a:solidFill>
              <a:latin typeface="+mj-lt"/>
            </a:endParaRPr>
          </a:p>
          <a:p>
            <a:pPr algn="r" eaLnBrk="1" hangingPunct="1">
              <a:lnSpc>
                <a:spcPct val="90000"/>
              </a:lnSpc>
              <a:spcBef>
                <a:spcPct val="0"/>
              </a:spcBef>
              <a:buClr>
                <a:srgbClr val="0F0F0F"/>
              </a:buClr>
              <a:buFontTx/>
              <a:buNone/>
              <a:defRPr/>
            </a:pPr>
            <a:r>
              <a:rPr lang="en-GB" altLang="en-US" sz="1400" b="0" kern="0">
                <a:solidFill>
                  <a:prstClr val="white"/>
                </a:solidFill>
                <a:latin typeface="+mj-lt"/>
              </a:rPr>
              <a:t>Blake, Cassels &amp; Graydon LLP</a:t>
            </a:r>
          </a:p>
          <a:p>
            <a:pPr algn="r" eaLnBrk="1" hangingPunct="1">
              <a:lnSpc>
                <a:spcPct val="90000"/>
              </a:lnSpc>
              <a:spcBef>
                <a:spcPct val="0"/>
              </a:spcBef>
              <a:buClr>
                <a:srgbClr val="0F0F0F"/>
              </a:buClr>
              <a:buFontTx/>
              <a:buNone/>
              <a:defRPr/>
            </a:pPr>
            <a:r>
              <a:rPr lang="en-GB" altLang="en-US" sz="1400" b="0" kern="0">
                <a:solidFill>
                  <a:prstClr val="white"/>
                </a:solidFill>
                <a:latin typeface="+mj-lt"/>
              </a:rPr>
              <a:t>199 Bay Street</a:t>
            </a:r>
          </a:p>
          <a:p>
            <a:pPr algn="r" eaLnBrk="1" hangingPunct="1">
              <a:lnSpc>
                <a:spcPct val="90000"/>
              </a:lnSpc>
              <a:spcBef>
                <a:spcPct val="0"/>
              </a:spcBef>
              <a:buClr>
                <a:srgbClr val="0F0F0F"/>
              </a:buClr>
              <a:buFontTx/>
              <a:buNone/>
              <a:defRPr/>
            </a:pPr>
            <a:r>
              <a:rPr lang="en-GB" altLang="en-US" sz="1400" b="0" kern="0">
                <a:solidFill>
                  <a:prstClr val="white"/>
                </a:solidFill>
                <a:latin typeface="+mj-lt"/>
              </a:rPr>
              <a:t>Suite 4000, Commerce Court West</a:t>
            </a:r>
          </a:p>
          <a:p>
            <a:pPr algn="r" eaLnBrk="1" hangingPunct="1">
              <a:lnSpc>
                <a:spcPct val="90000"/>
              </a:lnSpc>
              <a:spcBef>
                <a:spcPct val="0"/>
              </a:spcBef>
              <a:buClr>
                <a:srgbClr val="0F0F0F"/>
              </a:buClr>
              <a:buFontTx/>
              <a:buNone/>
              <a:defRPr/>
            </a:pPr>
            <a:r>
              <a:rPr lang="en-GB" altLang="en-US" sz="1400" b="0" kern="0">
                <a:solidFill>
                  <a:prstClr val="white"/>
                </a:solidFill>
                <a:latin typeface="+mj-lt"/>
              </a:rPr>
              <a:t>Toronto, Ontario  M5L 1A9</a:t>
            </a:r>
          </a:p>
          <a:p>
            <a:pPr algn="r" eaLnBrk="1" hangingPunct="1">
              <a:lnSpc>
                <a:spcPct val="90000"/>
              </a:lnSpc>
              <a:spcBef>
                <a:spcPct val="0"/>
              </a:spcBef>
              <a:buClr>
                <a:srgbClr val="0F0F0F"/>
              </a:buClr>
              <a:buFontTx/>
              <a:buNone/>
              <a:defRPr/>
            </a:pPr>
            <a:endParaRPr lang="en-GB" altLang="en-US" sz="1400" b="0" kern="0">
              <a:solidFill>
                <a:prstClr val="white"/>
              </a:solidFill>
              <a:latin typeface="+mj-lt"/>
            </a:endParaRPr>
          </a:p>
          <a:p>
            <a:pPr algn="r" eaLnBrk="1" hangingPunct="1">
              <a:lnSpc>
                <a:spcPct val="90000"/>
              </a:lnSpc>
              <a:spcBef>
                <a:spcPct val="0"/>
              </a:spcBef>
              <a:buClr>
                <a:srgbClr val="0F0F0F"/>
              </a:buClr>
              <a:buFontTx/>
              <a:buNone/>
              <a:defRPr/>
            </a:pPr>
            <a:r>
              <a:rPr lang="en-GB" altLang="en-US" sz="1400" b="0" kern="0">
                <a:solidFill>
                  <a:prstClr val="white"/>
                </a:solidFill>
                <a:latin typeface="+mj-lt"/>
              </a:rPr>
              <a:t>Dir:  416-863-2750</a:t>
            </a:r>
          </a:p>
          <a:p>
            <a:pPr algn="r" eaLnBrk="1" hangingPunct="1">
              <a:lnSpc>
                <a:spcPct val="90000"/>
              </a:lnSpc>
              <a:spcBef>
                <a:spcPct val="0"/>
              </a:spcBef>
              <a:buClr>
                <a:srgbClr val="0F0F0F"/>
              </a:buClr>
              <a:buFontTx/>
              <a:buNone/>
              <a:defRPr/>
            </a:pPr>
            <a:r>
              <a:rPr lang="en-GB" altLang="en-US" sz="1400" b="0" kern="0">
                <a:solidFill>
                  <a:prstClr val="white"/>
                </a:solidFill>
                <a:latin typeface="+mj-lt"/>
              </a:rPr>
              <a:t>Cell: 416-258-8385</a:t>
            </a:r>
            <a:br>
              <a:rPr lang="en-GB" altLang="en-US" sz="1400" b="0" kern="0">
                <a:solidFill>
                  <a:prstClr val="white"/>
                </a:solidFill>
                <a:latin typeface="+mj-lt"/>
              </a:rPr>
            </a:br>
            <a:endParaRPr lang="en-GB" altLang="en-US" sz="1400" b="0" kern="0">
              <a:solidFill>
                <a:prstClr val="white"/>
              </a:solidFill>
              <a:latin typeface="+mj-lt"/>
            </a:endParaRPr>
          </a:p>
          <a:p>
            <a:pPr algn="r" eaLnBrk="1" hangingPunct="1">
              <a:lnSpc>
                <a:spcPct val="90000"/>
              </a:lnSpc>
              <a:spcBef>
                <a:spcPct val="0"/>
              </a:spcBef>
              <a:buClr>
                <a:srgbClr val="0F0F0F"/>
              </a:buClr>
              <a:buFontTx/>
              <a:buNone/>
              <a:defRPr/>
            </a:pPr>
            <a:r>
              <a:rPr lang="en-US" altLang="en-US" sz="1400" b="0" kern="0">
                <a:solidFill>
                  <a:prstClr val="white"/>
                </a:solidFill>
                <a:latin typeface="+mj-lt"/>
              </a:rPr>
              <a:t>Email:  donald.gray@blakes.com</a:t>
            </a:r>
          </a:p>
        </p:txBody>
      </p:sp>
      <p:sp>
        <p:nvSpPr>
          <p:cNvPr id="112646" name="TextBox 1"/>
          <p:cNvSpPr txBox="1">
            <a:spLocks noChangeArrowheads="1"/>
          </p:cNvSpPr>
          <p:nvPr>
            <p:custDataLst>
              <p:tags r:id="rId4"/>
            </p:custDataLst>
          </p:nvPr>
        </p:nvSpPr>
        <p:spPr bwMode="auto">
          <a:xfrm>
            <a:off x="7924800" y="4979194"/>
            <a:ext cx="1460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1"/>
              </a:buClr>
              <a:buFont typeface="Arial" pitchFamily="34" charset="0"/>
              <a:buChar char="•"/>
              <a:defRPr sz="3200">
                <a:solidFill>
                  <a:schemeClr val="tx1"/>
                </a:solidFill>
                <a:latin typeface="Arial" pitchFamily="34" charset="0"/>
              </a:defRPr>
            </a:lvl1pPr>
            <a:lvl2pPr marL="742950" indent="-285750" algn="l" eaLnBrk="0" hangingPunct="0">
              <a:spcBef>
                <a:spcPct val="20000"/>
              </a:spcBef>
              <a:buClr>
                <a:schemeClr val="accent1"/>
              </a:buClr>
              <a:buFont typeface="Arial" pitchFamily="34" charset="0"/>
              <a:buChar char="–"/>
              <a:defRPr sz="2800">
                <a:solidFill>
                  <a:schemeClr val="tx1"/>
                </a:solidFill>
                <a:latin typeface="Arial" pitchFamily="34" charset="0"/>
              </a:defRPr>
            </a:lvl2pPr>
            <a:lvl3pPr marL="1143000" indent="-228600" algn="l" eaLnBrk="0" hangingPunct="0">
              <a:spcBef>
                <a:spcPct val="20000"/>
              </a:spcBef>
              <a:buClr>
                <a:schemeClr val="accent1"/>
              </a:buClr>
              <a:buFont typeface="Arial" pitchFamily="34" charset="0"/>
              <a:buChar char="•"/>
              <a:defRPr sz="2400">
                <a:solidFill>
                  <a:schemeClr val="tx1"/>
                </a:solidFill>
                <a:latin typeface="Arial" pitchFamily="34" charset="0"/>
              </a:defRPr>
            </a:lvl3pPr>
            <a:lvl4pPr marL="16002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4pPr>
            <a:lvl5pPr marL="2057400" indent="-228600" algn="l" eaLnBrk="0" hangingPunct="0">
              <a:spcBef>
                <a:spcPct val="20000"/>
              </a:spcBef>
              <a:buClr>
                <a:schemeClr val="accent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Arial" pitchFamily="34" charset="0"/>
              <a:buChar char="»"/>
              <a:defRPr sz="2000">
                <a:solidFill>
                  <a:schemeClr val="tx1"/>
                </a:solidFill>
                <a:latin typeface="Arial" pitchFamily="34" charset="0"/>
              </a:defRPr>
            </a:lvl9pPr>
          </a:lstStyle>
          <a:p>
            <a:pPr algn="ctr">
              <a:spcBef>
                <a:spcPct val="0"/>
              </a:spcBef>
              <a:buClrTx/>
              <a:buFontTx/>
              <a:buNone/>
            </a:pPr>
            <a:r>
              <a:rPr lang="en-US" altLang="en-US" sz="900" b="0">
                <a:solidFill>
                  <a:prstClr val="white"/>
                </a:solidFill>
              </a:rPr>
              <a:t>Doc ID. 23482708</a:t>
            </a:r>
          </a:p>
          <a:p>
            <a:pPr algn="ctr">
              <a:spcBef>
                <a:spcPct val="0"/>
              </a:spcBef>
              <a:buClrTx/>
              <a:buFontTx/>
              <a:buNone/>
            </a:pPr>
            <a:endParaRPr lang="en-CA" altLang="en-US" sz="900" b="0">
              <a:solidFill>
                <a:prstClr val="white"/>
              </a:solidFill>
            </a:endParaRPr>
          </a:p>
          <a:p>
            <a:pPr algn="ctr">
              <a:spcBef>
                <a:spcPct val="0"/>
              </a:spcBef>
              <a:buClrTx/>
              <a:buFontTx/>
              <a:buNone/>
            </a:pPr>
            <a:endParaRPr lang="en-US" altLang="en-US" sz="2400">
              <a:solidFill>
                <a:srgbClr val="0F0F0F"/>
              </a:solidFill>
            </a:endParaRPr>
          </a:p>
        </p:txBody>
      </p:sp>
      <p:pic>
        <p:nvPicPr>
          <p:cNvPr id="112647" name="Picture 2"/>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bwMode="auto">
          <a:xfrm>
            <a:off x="6864990" y="4283421"/>
            <a:ext cx="2286000" cy="573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2"/>
          <p:cNvSpPr txBox="1"/>
          <p:nvPr>
            <p:custDataLst>
              <p:tags r:id="rId6"/>
            </p:custDataLst>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bg1"/>
                </a:solidFill>
              </a:rPr>
              <a:pPr algn="ctr">
                <a:defRPr/>
              </a:pPr>
              <a:t>53</a:t>
            </a:fld>
            <a:endParaRPr lang="en-US" sz="1200">
              <a:solidFill>
                <a:schemeClr val="bg1"/>
              </a:solidFill>
            </a:endParaRPr>
          </a:p>
        </p:txBody>
      </p:sp>
    </p:spTree>
    <p:extLst>
      <p:ext uri="{BB962C8B-B14F-4D97-AF65-F5344CB8AC3E}">
        <p14:creationId xmlns:p14="http://schemas.microsoft.com/office/powerpoint/2010/main" val="30172089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39421" y="3195953"/>
            <a:ext cx="7265766" cy="226314"/>
          </a:xfrm>
          <a:prstGeom prst="rect">
            <a:avLst/>
          </a:prstGeom>
          <a:noFill/>
        </p:spPr>
        <p:txBody>
          <a:bodyPr wrap="none" lIns="68577" tIns="34289" rIns="68577" bIns="34289" rtlCol="0" anchor="ctr">
            <a:noAutofit/>
          </a:bodyPr>
          <a:lstStyle>
            <a:defPPr>
              <a:defRPr lang="en-US"/>
            </a:defPPr>
            <a:lvl1pPr>
              <a:defRPr sz="1200">
                <a:solidFill>
                  <a:schemeClr val="tx2"/>
                </a:solidFill>
                <a:latin typeface="HelveticaNeueLT Std Lt" panose="020B0403020202020204" pitchFamily="34" charset="0"/>
              </a:defRPr>
            </a:lvl1pPr>
          </a:lstStyle>
          <a:p>
            <a:pPr algn="l"/>
            <a:r>
              <a:rPr lang="en-US" b="0">
                <a:solidFill>
                  <a:srgbClr val="0A2240"/>
                </a:solidFill>
                <a:latin typeface="Arial" pitchFamily="34" charset="0"/>
              </a:rPr>
              <a:t>INSURANCE</a:t>
            </a:r>
          </a:p>
        </p:txBody>
      </p:sp>
      <p:sp>
        <p:nvSpPr>
          <p:cNvPr id="290" name="Rectangle 289"/>
          <p:cNvSpPr/>
          <p:nvPr/>
        </p:nvSpPr>
        <p:spPr>
          <a:xfrm>
            <a:off x="3887327"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91" name="Rectangle 290"/>
          <p:cNvSpPr/>
          <p:nvPr/>
        </p:nvSpPr>
        <p:spPr>
          <a:xfrm>
            <a:off x="4337678"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92" name="Rectangle 291"/>
          <p:cNvSpPr/>
          <p:nvPr/>
        </p:nvSpPr>
        <p:spPr>
          <a:xfrm>
            <a:off x="4788028"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93" name="Rectangle 292"/>
          <p:cNvSpPr/>
          <p:nvPr/>
        </p:nvSpPr>
        <p:spPr>
          <a:xfrm>
            <a:off x="5238378"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94" name="Rectangle 293"/>
          <p:cNvSpPr/>
          <p:nvPr/>
        </p:nvSpPr>
        <p:spPr>
          <a:xfrm>
            <a:off x="5688728"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95" name="Rectangle 294"/>
          <p:cNvSpPr/>
          <p:nvPr/>
        </p:nvSpPr>
        <p:spPr>
          <a:xfrm>
            <a:off x="6139079"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96" name="Rectangle 295"/>
          <p:cNvSpPr/>
          <p:nvPr/>
        </p:nvSpPr>
        <p:spPr>
          <a:xfrm>
            <a:off x="6589429"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97" name="Rectangle 296"/>
          <p:cNvSpPr/>
          <p:nvPr/>
        </p:nvSpPr>
        <p:spPr>
          <a:xfrm>
            <a:off x="7039779" y="3209615"/>
            <a:ext cx="432054"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5" name="TextBox 14"/>
          <p:cNvSpPr txBox="1"/>
          <p:nvPr/>
        </p:nvSpPr>
        <p:spPr>
          <a:xfrm>
            <a:off x="439421" y="1606382"/>
            <a:ext cx="7265766" cy="226314"/>
          </a:xfrm>
          <a:prstGeom prst="rect">
            <a:avLst/>
          </a:prstGeom>
          <a:noFill/>
        </p:spPr>
        <p:txBody>
          <a:bodyPr wrap="none" lIns="68577" tIns="34289" rIns="68577" bIns="34289" rtlCol="0" anchor="ctr">
            <a:noAutofit/>
          </a:bodyPr>
          <a:lstStyle>
            <a:defPPr>
              <a:defRPr lang="en-US"/>
            </a:defPPr>
            <a:lvl1pPr>
              <a:defRPr sz="1200">
                <a:solidFill>
                  <a:schemeClr val="tx2"/>
                </a:solidFill>
                <a:latin typeface="HelveticaNeueLT Std Lt" panose="020B0403020202020204" pitchFamily="34" charset="0"/>
              </a:defRPr>
            </a:lvl1pPr>
          </a:lstStyle>
          <a:p>
            <a:pPr algn="l"/>
            <a:r>
              <a:rPr lang="en-US" b="0">
                <a:solidFill>
                  <a:srgbClr val="0A2240"/>
                </a:solidFill>
                <a:latin typeface="Arial" pitchFamily="34" charset="0"/>
              </a:rPr>
              <a:t>LEASING COMPANIES</a:t>
            </a:r>
          </a:p>
        </p:txBody>
      </p:sp>
      <p:sp>
        <p:nvSpPr>
          <p:cNvPr id="16" name="TextBox 15"/>
          <p:cNvSpPr txBox="1"/>
          <p:nvPr/>
        </p:nvSpPr>
        <p:spPr>
          <a:xfrm>
            <a:off x="439421" y="1871311"/>
            <a:ext cx="1136946" cy="226314"/>
          </a:xfrm>
          <a:prstGeom prst="rect">
            <a:avLst/>
          </a:prstGeom>
          <a:noFill/>
        </p:spPr>
        <p:txBody>
          <a:bodyPr wrap="none" lIns="68577" tIns="34289" rIns="68577" bIns="34289" rtlCol="0" anchor="ctr">
            <a:noAutofit/>
          </a:bodyPr>
          <a:lstStyle/>
          <a:p>
            <a:pPr algn="l"/>
            <a:r>
              <a:rPr lang="en-US" sz="1200" b="0">
                <a:solidFill>
                  <a:srgbClr val="0A2240"/>
                </a:solidFill>
                <a:latin typeface="Arial"/>
              </a:rPr>
              <a:t>CAPITAL MARKETS</a:t>
            </a:r>
          </a:p>
        </p:txBody>
      </p:sp>
      <p:sp>
        <p:nvSpPr>
          <p:cNvPr id="17" name="TextBox 16"/>
          <p:cNvSpPr txBox="1"/>
          <p:nvPr/>
        </p:nvSpPr>
        <p:spPr>
          <a:xfrm>
            <a:off x="439421" y="2136239"/>
            <a:ext cx="7269480" cy="226314"/>
          </a:xfrm>
          <a:prstGeom prst="rect">
            <a:avLst/>
          </a:prstGeom>
          <a:noFill/>
        </p:spPr>
        <p:txBody>
          <a:bodyPr wrap="none" lIns="68577" tIns="34289" rIns="68577" bIns="34289" rtlCol="0" anchor="ctr">
            <a:noAutofit/>
          </a:bodyPr>
          <a:lstStyle>
            <a:defPPr>
              <a:defRPr lang="en-US"/>
            </a:defPPr>
            <a:lvl1pPr>
              <a:defRPr sz="1200">
                <a:solidFill>
                  <a:schemeClr val="tx2"/>
                </a:solidFill>
                <a:latin typeface="HelveticaNeueLT Std Lt" panose="020B0403020202020204" pitchFamily="34" charset="0"/>
              </a:defRPr>
            </a:lvl1pPr>
          </a:lstStyle>
          <a:p>
            <a:pPr algn="l"/>
            <a:r>
              <a:rPr lang="en-US" b="0">
                <a:solidFill>
                  <a:srgbClr val="0A2240"/>
                </a:solidFill>
                <a:latin typeface="Arial" pitchFamily="34" charset="0"/>
              </a:rPr>
              <a:t>COMMERCIAL BANKS</a:t>
            </a:r>
          </a:p>
        </p:txBody>
      </p:sp>
      <p:sp>
        <p:nvSpPr>
          <p:cNvPr id="18" name="TextBox 17"/>
          <p:cNvSpPr txBox="1"/>
          <p:nvPr/>
        </p:nvSpPr>
        <p:spPr>
          <a:xfrm>
            <a:off x="439421" y="2666096"/>
            <a:ext cx="7269480" cy="226314"/>
          </a:xfrm>
          <a:prstGeom prst="rect">
            <a:avLst/>
          </a:prstGeom>
          <a:noFill/>
        </p:spPr>
        <p:txBody>
          <a:bodyPr wrap="none" lIns="68577" tIns="34289" rIns="68577" bIns="34289" rtlCol="0" anchor="ctr">
            <a:noAutofit/>
          </a:bodyPr>
          <a:lstStyle>
            <a:defPPr>
              <a:defRPr lang="en-US"/>
            </a:defPPr>
            <a:lvl1pPr>
              <a:defRPr sz="1200">
                <a:solidFill>
                  <a:schemeClr val="tx2"/>
                </a:solidFill>
                <a:latin typeface="HelveticaNeueLT Std Lt" panose="020B0403020202020204" pitchFamily="34" charset="0"/>
              </a:defRPr>
            </a:lvl1pPr>
          </a:lstStyle>
          <a:p>
            <a:pPr algn="l"/>
            <a:r>
              <a:rPr lang="en-US" b="0">
                <a:solidFill>
                  <a:srgbClr val="0A2240"/>
                </a:solidFill>
                <a:latin typeface="Arial" pitchFamily="34" charset="0"/>
              </a:rPr>
              <a:t>PRIVATE EQUITY &amp; HEDGE FUNDS</a:t>
            </a:r>
          </a:p>
        </p:txBody>
      </p:sp>
      <p:sp>
        <p:nvSpPr>
          <p:cNvPr id="19" name="TextBox 18"/>
          <p:cNvSpPr txBox="1"/>
          <p:nvPr/>
        </p:nvSpPr>
        <p:spPr>
          <a:xfrm>
            <a:off x="439422" y="2401167"/>
            <a:ext cx="1587887" cy="226314"/>
          </a:xfrm>
          <a:prstGeom prst="rect">
            <a:avLst/>
          </a:prstGeom>
          <a:noFill/>
        </p:spPr>
        <p:txBody>
          <a:bodyPr wrap="none" lIns="68577" tIns="34289" rIns="68577" bIns="34289" rtlCol="0" anchor="ctr">
            <a:noAutofit/>
          </a:bodyPr>
          <a:lstStyle/>
          <a:p>
            <a:pPr algn="l"/>
            <a:r>
              <a:rPr lang="en-US" sz="1200" b="0">
                <a:solidFill>
                  <a:srgbClr val="0A2240"/>
                </a:solidFill>
                <a:latin typeface="Arial"/>
              </a:rPr>
              <a:t>EXPORT CREDIT AGENCIES</a:t>
            </a:r>
          </a:p>
        </p:txBody>
      </p:sp>
      <p:sp>
        <p:nvSpPr>
          <p:cNvPr id="20" name="TextBox 19"/>
          <p:cNvSpPr txBox="1"/>
          <p:nvPr/>
        </p:nvSpPr>
        <p:spPr>
          <a:xfrm>
            <a:off x="439422" y="2931024"/>
            <a:ext cx="758237" cy="226314"/>
          </a:xfrm>
          <a:prstGeom prst="rect">
            <a:avLst/>
          </a:prstGeom>
          <a:noFill/>
        </p:spPr>
        <p:txBody>
          <a:bodyPr wrap="none" lIns="68577" tIns="34289" rIns="68577" bIns="34289" rtlCol="0" anchor="ctr">
            <a:noAutofit/>
          </a:bodyPr>
          <a:lstStyle/>
          <a:p>
            <a:pPr algn="l"/>
            <a:r>
              <a:rPr lang="en-US" sz="1200" b="0">
                <a:solidFill>
                  <a:srgbClr val="0A2240"/>
                </a:solidFill>
                <a:latin typeface="Arial"/>
              </a:rPr>
              <a:t>TAX EQUITY</a:t>
            </a:r>
          </a:p>
        </p:txBody>
      </p:sp>
      <p:sp>
        <p:nvSpPr>
          <p:cNvPr id="21" name="TextBox 20"/>
          <p:cNvSpPr txBox="1"/>
          <p:nvPr/>
        </p:nvSpPr>
        <p:spPr>
          <a:xfrm>
            <a:off x="439423" y="3460881"/>
            <a:ext cx="2245711" cy="226314"/>
          </a:xfrm>
          <a:prstGeom prst="rect">
            <a:avLst/>
          </a:prstGeom>
          <a:noFill/>
        </p:spPr>
        <p:txBody>
          <a:bodyPr wrap="none" lIns="68577" tIns="34289" rIns="68577" bIns="34289" rtlCol="0" anchor="ctr">
            <a:noAutofit/>
          </a:bodyPr>
          <a:lstStyle/>
          <a:p>
            <a:pPr algn="l"/>
            <a:r>
              <a:rPr lang="en-US" sz="1200" b="0">
                <a:solidFill>
                  <a:srgbClr val="0A2240"/>
                </a:solidFill>
                <a:latin typeface="Arial"/>
              </a:rPr>
              <a:t>NEW SOURCES OF FUNDING</a:t>
            </a:r>
          </a:p>
        </p:txBody>
      </p:sp>
      <p:sp>
        <p:nvSpPr>
          <p:cNvPr id="36" name="TextBox 35"/>
          <p:cNvSpPr txBox="1"/>
          <p:nvPr/>
        </p:nvSpPr>
        <p:spPr>
          <a:xfrm>
            <a:off x="439421" y="3725810"/>
            <a:ext cx="7269480" cy="226314"/>
          </a:xfrm>
          <a:prstGeom prst="rect">
            <a:avLst/>
          </a:prstGeom>
          <a:noFill/>
        </p:spPr>
        <p:txBody>
          <a:bodyPr wrap="none" lIns="68577" tIns="34289" rIns="68577" bIns="34289" rtlCol="0" anchor="ctr">
            <a:noAutofit/>
          </a:bodyPr>
          <a:lstStyle>
            <a:defPPr>
              <a:defRPr lang="en-US"/>
            </a:defPPr>
            <a:lvl1pPr>
              <a:defRPr sz="1200">
                <a:solidFill>
                  <a:schemeClr val="tx2"/>
                </a:solidFill>
                <a:latin typeface="HelveticaNeueLT Std Lt" panose="020B0403020202020204" pitchFamily="34" charset="0"/>
              </a:defRPr>
            </a:lvl1pPr>
          </a:lstStyle>
          <a:p>
            <a:pPr algn="l"/>
            <a:r>
              <a:rPr lang="en-US" b="0">
                <a:solidFill>
                  <a:srgbClr val="0A2240"/>
                </a:solidFill>
                <a:latin typeface="Arial" pitchFamily="34" charset="0"/>
              </a:rPr>
              <a:t>AIRFRAME &amp; ENGINE MANUFACTURERS</a:t>
            </a:r>
          </a:p>
        </p:txBody>
      </p:sp>
      <p:sp>
        <p:nvSpPr>
          <p:cNvPr id="163" name="Rectangle 162"/>
          <p:cNvSpPr/>
          <p:nvPr/>
        </p:nvSpPr>
        <p:spPr>
          <a:xfrm>
            <a:off x="3887327" y="4312451"/>
            <a:ext cx="229227" cy="229227"/>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0A2240"/>
              </a:solidFill>
            </a:endParaRPr>
          </a:p>
        </p:txBody>
      </p:sp>
      <p:sp>
        <p:nvSpPr>
          <p:cNvPr id="164" name="Rectangle 163"/>
          <p:cNvSpPr/>
          <p:nvPr/>
        </p:nvSpPr>
        <p:spPr>
          <a:xfrm>
            <a:off x="5539730" y="4312451"/>
            <a:ext cx="229227" cy="229227"/>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0A2240"/>
              </a:solidFill>
            </a:endParaRPr>
          </a:p>
        </p:txBody>
      </p:sp>
      <p:sp>
        <p:nvSpPr>
          <p:cNvPr id="165" name="Rectangle 164"/>
          <p:cNvSpPr/>
          <p:nvPr/>
        </p:nvSpPr>
        <p:spPr>
          <a:xfrm>
            <a:off x="7078105" y="4312451"/>
            <a:ext cx="215252" cy="229227"/>
          </a:xfrm>
          <a:prstGeom prst="rect">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0A2240"/>
              </a:solidFill>
            </a:endParaRPr>
          </a:p>
        </p:txBody>
      </p:sp>
      <p:sp>
        <p:nvSpPr>
          <p:cNvPr id="166" name="TextBox 165"/>
          <p:cNvSpPr txBox="1"/>
          <p:nvPr/>
        </p:nvSpPr>
        <p:spPr>
          <a:xfrm>
            <a:off x="4116555" y="4311651"/>
            <a:ext cx="1219466" cy="242372"/>
          </a:xfrm>
          <a:prstGeom prst="rect">
            <a:avLst/>
          </a:prstGeom>
          <a:noFill/>
        </p:spPr>
        <p:txBody>
          <a:bodyPr wrap="none" lIns="68577" tIns="34289" rIns="68577" bIns="34289" rtlCol="0">
            <a:spAutoFit/>
          </a:bodyPr>
          <a:lstStyle/>
          <a:p>
            <a:pPr algn="l"/>
            <a:r>
              <a:rPr lang="en-US" sz="1100" b="0">
                <a:solidFill>
                  <a:srgbClr val="0A2240"/>
                </a:solidFill>
                <a:latin typeface="Arial"/>
              </a:rPr>
              <a:t>SATISFACTORY</a:t>
            </a:r>
          </a:p>
        </p:txBody>
      </p:sp>
      <p:sp>
        <p:nvSpPr>
          <p:cNvPr id="178" name="TextBox 177"/>
          <p:cNvSpPr txBox="1"/>
          <p:nvPr/>
        </p:nvSpPr>
        <p:spPr>
          <a:xfrm>
            <a:off x="5770174" y="4311651"/>
            <a:ext cx="1082072" cy="242372"/>
          </a:xfrm>
          <a:prstGeom prst="rect">
            <a:avLst/>
          </a:prstGeom>
          <a:noFill/>
        </p:spPr>
        <p:txBody>
          <a:bodyPr wrap="none" lIns="68577" tIns="34289" rIns="68577" bIns="34289" rtlCol="0">
            <a:spAutoFit/>
          </a:bodyPr>
          <a:lstStyle/>
          <a:p>
            <a:pPr algn="l"/>
            <a:r>
              <a:rPr lang="en-US" sz="1100" b="0">
                <a:solidFill>
                  <a:srgbClr val="0A2240"/>
                </a:solidFill>
                <a:latin typeface="Arial"/>
              </a:rPr>
              <a:t>CAUTIONARY</a:t>
            </a:r>
          </a:p>
        </p:txBody>
      </p:sp>
      <p:sp>
        <p:nvSpPr>
          <p:cNvPr id="179" name="TextBox 178"/>
          <p:cNvSpPr txBox="1"/>
          <p:nvPr/>
        </p:nvSpPr>
        <p:spPr>
          <a:xfrm>
            <a:off x="7294574" y="4311651"/>
            <a:ext cx="1414087" cy="242372"/>
          </a:xfrm>
          <a:prstGeom prst="rect">
            <a:avLst/>
          </a:prstGeom>
          <a:noFill/>
        </p:spPr>
        <p:txBody>
          <a:bodyPr wrap="none" lIns="68577" tIns="34289" rIns="68577" bIns="34289" rtlCol="0">
            <a:spAutoFit/>
          </a:bodyPr>
          <a:lstStyle/>
          <a:p>
            <a:pPr algn="l"/>
            <a:r>
              <a:rPr lang="en-US" sz="1100" b="0">
                <a:solidFill>
                  <a:srgbClr val="0A2240"/>
                </a:solidFill>
                <a:latin typeface="Arial"/>
              </a:rPr>
              <a:t>MAJOR CONCERN</a:t>
            </a:r>
          </a:p>
        </p:txBody>
      </p:sp>
      <p:sp>
        <p:nvSpPr>
          <p:cNvPr id="2" name="Rectangle 1"/>
          <p:cNvSpPr/>
          <p:nvPr/>
        </p:nvSpPr>
        <p:spPr>
          <a:xfrm>
            <a:off x="3887327" y="1606382"/>
            <a:ext cx="432054" cy="240030"/>
          </a:xfrm>
          <a:prstGeom prst="rect">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1" name="Rectangle 180"/>
          <p:cNvSpPr/>
          <p:nvPr/>
        </p:nvSpPr>
        <p:spPr>
          <a:xfrm>
            <a:off x="8128209" y="1606382"/>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2" name="Rectangle 181"/>
          <p:cNvSpPr/>
          <p:nvPr/>
        </p:nvSpPr>
        <p:spPr>
          <a:xfrm>
            <a:off x="4337678" y="1606382"/>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3" name="Rectangle 182"/>
          <p:cNvSpPr/>
          <p:nvPr/>
        </p:nvSpPr>
        <p:spPr>
          <a:xfrm>
            <a:off x="4788028" y="1606382"/>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4" name="Rectangle 183"/>
          <p:cNvSpPr/>
          <p:nvPr/>
        </p:nvSpPr>
        <p:spPr>
          <a:xfrm>
            <a:off x="5238378" y="1606382"/>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5" name="Rectangle 184"/>
          <p:cNvSpPr/>
          <p:nvPr/>
        </p:nvSpPr>
        <p:spPr>
          <a:xfrm>
            <a:off x="5688728" y="1606382"/>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6" name="Rectangle 185"/>
          <p:cNvSpPr/>
          <p:nvPr/>
        </p:nvSpPr>
        <p:spPr>
          <a:xfrm>
            <a:off x="6139079" y="1606382"/>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7" name="Rectangle 186"/>
          <p:cNvSpPr/>
          <p:nvPr/>
        </p:nvSpPr>
        <p:spPr>
          <a:xfrm>
            <a:off x="6589429" y="1606382"/>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8" name="Rectangle 187"/>
          <p:cNvSpPr/>
          <p:nvPr/>
        </p:nvSpPr>
        <p:spPr>
          <a:xfrm>
            <a:off x="7039779" y="1606382"/>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89" name="Rectangle 188"/>
          <p:cNvSpPr/>
          <p:nvPr/>
        </p:nvSpPr>
        <p:spPr>
          <a:xfrm>
            <a:off x="7490130" y="1606382"/>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1" name="Rectangle 190"/>
          <p:cNvSpPr/>
          <p:nvPr/>
        </p:nvSpPr>
        <p:spPr>
          <a:xfrm>
            <a:off x="3887327" y="1873588"/>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2" name="Rectangle 191"/>
          <p:cNvSpPr/>
          <p:nvPr/>
        </p:nvSpPr>
        <p:spPr>
          <a:xfrm>
            <a:off x="8128209" y="1873588"/>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3" name="Rectangle 192"/>
          <p:cNvSpPr/>
          <p:nvPr/>
        </p:nvSpPr>
        <p:spPr>
          <a:xfrm>
            <a:off x="4337678" y="1873588"/>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4" name="Rectangle 193"/>
          <p:cNvSpPr/>
          <p:nvPr/>
        </p:nvSpPr>
        <p:spPr>
          <a:xfrm>
            <a:off x="4788028" y="1873588"/>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5" name="Rectangle 194"/>
          <p:cNvSpPr/>
          <p:nvPr/>
        </p:nvSpPr>
        <p:spPr>
          <a:xfrm>
            <a:off x="5238378" y="1873588"/>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6" name="Rectangle 195"/>
          <p:cNvSpPr/>
          <p:nvPr/>
        </p:nvSpPr>
        <p:spPr>
          <a:xfrm>
            <a:off x="5688728" y="1873588"/>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7" name="Rectangle 196"/>
          <p:cNvSpPr/>
          <p:nvPr/>
        </p:nvSpPr>
        <p:spPr>
          <a:xfrm>
            <a:off x="6139079" y="1873588"/>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8" name="Rectangle 197"/>
          <p:cNvSpPr/>
          <p:nvPr/>
        </p:nvSpPr>
        <p:spPr>
          <a:xfrm>
            <a:off x="6589429" y="1873588"/>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99" name="Rectangle 198"/>
          <p:cNvSpPr/>
          <p:nvPr/>
        </p:nvSpPr>
        <p:spPr>
          <a:xfrm>
            <a:off x="7039779" y="1873588"/>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0" name="Rectangle 199"/>
          <p:cNvSpPr/>
          <p:nvPr/>
        </p:nvSpPr>
        <p:spPr>
          <a:xfrm>
            <a:off x="7490130" y="1873588"/>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2" name="Rectangle 201"/>
          <p:cNvSpPr/>
          <p:nvPr/>
        </p:nvSpPr>
        <p:spPr>
          <a:xfrm>
            <a:off x="3887327" y="2140793"/>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3" name="Rectangle 202"/>
          <p:cNvSpPr/>
          <p:nvPr/>
        </p:nvSpPr>
        <p:spPr>
          <a:xfrm>
            <a:off x="8128209" y="2140793"/>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4" name="Rectangle 203"/>
          <p:cNvSpPr/>
          <p:nvPr/>
        </p:nvSpPr>
        <p:spPr>
          <a:xfrm>
            <a:off x="4337678" y="2140793"/>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5" name="Rectangle 204"/>
          <p:cNvSpPr/>
          <p:nvPr/>
        </p:nvSpPr>
        <p:spPr>
          <a:xfrm>
            <a:off x="4788028" y="2140793"/>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6" name="Rectangle 205"/>
          <p:cNvSpPr/>
          <p:nvPr/>
        </p:nvSpPr>
        <p:spPr>
          <a:xfrm>
            <a:off x="5238378" y="2140793"/>
            <a:ext cx="432054" cy="240030"/>
          </a:xfrm>
          <a:prstGeom prst="rect">
            <a:avLst/>
          </a:prstGeom>
          <a:solidFill>
            <a:srgbClr val="FFD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7" name="Rectangle 206"/>
          <p:cNvSpPr/>
          <p:nvPr/>
        </p:nvSpPr>
        <p:spPr>
          <a:xfrm>
            <a:off x="5688728" y="2140793"/>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8" name="Rectangle 207"/>
          <p:cNvSpPr/>
          <p:nvPr/>
        </p:nvSpPr>
        <p:spPr>
          <a:xfrm>
            <a:off x="6139079" y="2140793"/>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09" name="Rectangle 208"/>
          <p:cNvSpPr/>
          <p:nvPr/>
        </p:nvSpPr>
        <p:spPr>
          <a:xfrm>
            <a:off x="6589429" y="2140793"/>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0" name="Rectangle 209"/>
          <p:cNvSpPr/>
          <p:nvPr/>
        </p:nvSpPr>
        <p:spPr>
          <a:xfrm>
            <a:off x="7039779" y="2140793"/>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1" name="Rectangle 210"/>
          <p:cNvSpPr/>
          <p:nvPr/>
        </p:nvSpPr>
        <p:spPr>
          <a:xfrm>
            <a:off x="7490130" y="2140793"/>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3" name="Rectangle 212"/>
          <p:cNvSpPr/>
          <p:nvPr/>
        </p:nvSpPr>
        <p:spPr>
          <a:xfrm>
            <a:off x="3887327"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4" name="Rectangle 213"/>
          <p:cNvSpPr/>
          <p:nvPr/>
        </p:nvSpPr>
        <p:spPr>
          <a:xfrm>
            <a:off x="8128209"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5" name="Rectangle 214"/>
          <p:cNvSpPr/>
          <p:nvPr/>
        </p:nvSpPr>
        <p:spPr>
          <a:xfrm>
            <a:off x="4337678"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6" name="Rectangle 215"/>
          <p:cNvSpPr/>
          <p:nvPr/>
        </p:nvSpPr>
        <p:spPr>
          <a:xfrm>
            <a:off x="4788028"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7" name="Rectangle 216"/>
          <p:cNvSpPr/>
          <p:nvPr/>
        </p:nvSpPr>
        <p:spPr>
          <a:xfrm>
            <a:off x="5238378"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8" name="Rectangle 217"/>
          <p:cNvSpPr/>
          <p:nvPr/>
        </p:nvSpPr>
        <p:spPr>
          <a:xfrm>
            <a:off x="5688728"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19" name="Rectangle 218"/>
          <p:cNvSpPr/>
          <p:nvPr/>
        </p:nvSpPr>
        <p:spPr>
          <a:xfrm>
            <a:off x="6139079"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0" name="Rectangle 219"/>
          <p:cNvSpPr/>
          <p:nvPr/>
        </p:nvSpPr>
        <p:spPr>
          <a:xfrm>
            <a:off x="6589429"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1" name="Rectangle 220"/>
          <p:cNvSpPr/>
          <p:nvPr/>
        </p:nvSpPr>
        <p:spPr>
          <a:xfrm>
            <a:off x="7039779" y="2407999"/>
            <a:ext cx="432054" cy="240030"/>
          </a:xfrm>
          <a:prstGeom prst="rect">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2" name="Rectangle 221"/>
          <p:cNvSpPr/>
          <p:nvPr/>
        </p:nvSpPr>
        <p:spPr>
          <a:xfrm>
            <a:off x="7490130" y="2407999"/>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4" name="Rectangle 223"/>
          <p:cNvSpPr/>
          <p:nvPr/>
        </p:nvSpPr>
        <p:spPr>
          <a:xfrm>
            <a:off x="3887327" y="2675204"/>
            <a:ext cx="432054" cy="240030"/>
          </a:xfrm>
          <a:prstGeom prst="rect">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5" name="Rectangle 224"/>
          <p:cNvSpPr/>
          <p:nvPr/>
        </p:nvSpPr>
        <p:spPr>
          <a:xfrm>
            <a:off x="8128209" y="2675204"/>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6" name="Rectangle 225"/>
          <p:cNvSpPr/>
          <p:nvPr/>
        </p:nvSpPr>
        <p:spPr>
          <a:xfrm>
            <a:off x="4337678" y="2675204"/>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7" name="Rectangle 226"/>
          <p:cNvSpPr/>
          <p:nvPr/>
        </p:nvSpPr>
        <p:spPr>
          <a:xfrm>
            <a:off x="4788028" y="2675204"/>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8" name="Rectangle 227"/>
          <p:cNvSpPr/>
          <p:nvPr/>
        </p:nvSpPr>
        <p:spPr>
          <a:xfrm>
            <a:off x="5238378" y="2675204"/>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29" name="Rectangle 228"/>
          <p:cNvSpPr/>
          <p:nvPr/>
        </p:nvSpPr>
        <p:spPr>
          <a:xfrm>
            <a:off x="5688728" y="2675204"/>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0" name="Rectangle 229"/>
          <p:cNvSpPr/>
          <p:nvPr/>
        </p:nvSpPr>
        <p:spPr>
          <a:xfrm>
            <a:off x="6139079" y="2675204"/>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1" name="Rectangle 230"/>
          <p:cNvSpPr/>
          <p:nvPr/>
        </p:nvSpPr>
        <p:spPr>
          <a:xfrm>
            <a:off x="6589429" y="2675204"/>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2" name="Rectangle 231"/>
          <p:cNvSpPr/>
          <p:nvPr/>
        </p:nvSpPr>
        <p:spPr>
          <a:xfrm>
            <a:off x="7039779" y="2675204"/>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3" name="Rectangle 232"/>
          <p:cNvSpPr/>
          <p:nvPr/>
        </p:nvSpPr>
        <p:spPr>
          <a:xfrm>
            <a:off x="7490130" y="2675204"/>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5" name="Rectangle 234"/>
          <p:cNvSpPr/>
          <p:nvPr/>
        </p:nvSpPr>
        <p:spPr>
          <a:xfrm>
            <a:off x="3887327" y="2942410"/>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6" name="Rectangle 235"/>
          <p:cNvSpPr/>
          <p:nvPr/>
        </p:nvSpPr>
        <p:spPr>
          <a:xfrm>
            <a:off x="8128209" y="2942410"/>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7" name="Rectangle 236"/>
          <p:cNvSpPr/>
          <p:nvPr/>
        </p:nvSpPr>
        <p:spPr>
          <a:xfrm>
            <a:off x="4337678" y="2942410"/>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8" name="Rectangle 237"/>
          <p:cNvSpPr/>
          <p:nvPr/>
        </p:nvSpPr>
        <p:spPr>
          <a:xfrm>
            <a:off x="4788028" y="2942410"/>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39" name="Rectangle 238"/>
          <p:cNvSpPr/>
          <p:nvPr/>
        </p:nvSpPr>
        <p:spPr>
          <a:xfrm>
            <a:off x="5238378" y="2942410"/>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40" name="Rectangle 239"/>
          <p:cNvSpPr/>
          <p:nvPr/>
        </p:nvSpPr>
        <p:spPr>
          <a:xfrm>
            <a:off x="5688728" y="2942410"/>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41" name="Rectangle 240"/>
          <p:cNvSpPr/>
          <p:nvPr/>
        </p:nvSpPr>
        <p:spPr>
          <a:xfrm>
            <a:off x="6139079" y="2942410"/>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42" name="Rectangle 241"/>
          <p:cNvSpPr/>
          <p:nvPr/>
        </p:nvSpPr>
        <p:spPr>
          <a:xfrm>
            <a:off x="6589429" y="2942410"/>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43" name="Rectangle 242"/>
          <p:cNvSpPr/>
          <p:nvPr/>
        </p:nvSpPr>
        <p:spPr>
          <a:xfrm>
            <a:off x="7039779" y="2942410"/>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44" name="Rectangle 243"/>
          <p:cNvSpPr/>
          <p:nvPr/>
        </p:nvSpPr>
        <p:spPr>
          <a:xfrm>
            <a:off x="7490130" y="2942410"/>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47" name="Rectangle 246"/>
          <p:cNvSpPr/>
          <p:nvPr/>
        </p:nvSpPr>
        <p:spPr>
          <a:xfrm>
            <a:off x="8128209" y="3209615"/>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55" name="Rectangle 254"/>
          <p:cNvSpPr/>
          <p:nvPr/>
        </p:nvSpPr>
        <p:spPr>
          <a:xfrm>
            <a:off x="7490130" y="3209615"/>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57" name="Rectangle 256"/>
          <p:cNvSpPr/>
          <p:nvPr/>
        </p:nvSpPr>
        <p:spPr>
          <a:xfrm>
            <a:off x="3887327" y="3476821"/>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58" name="Rectangle 257"/>
          <p:cNvSpPr/>
          <p:nvPr/>
        </p:nvSpPr>
        <p:spPr>
          <a:xfrm>
            <a:off x="8128209"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59" name="Rectangle 258"/>
          <p:cNvSpPr/>
          <p:nvPr/>
        </p:nvSpPr>
        <p:spPr>
          <a:xfrm>
            <a:off x="4337678" y="3476821"/>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0" name="Rectangle 259"/>
          <p:cNvSpPr/>
          <p:nvPr/>
        </p:nvSpPr>
        <p:spPr>
          <a:xfrm>
            <a:off x="4788028"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1" name="Rectangle 260"/>
          <p:cNvSpPr/>
          <p:nvPr/>
        </p:nvSpPr>
        <p:spPr>
          <a:xfrm>
            <a:off x="5238378"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2" name="Rectangle 261"/>
          <p:cNvSpPr/>
          <p:nvPr/>
        </p:nvSpPr>
        <p:spPr>
          <a:xfrm>
            <a:off x="5688728"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3" name="Rectangle 262"/>
          <p:cNvSpPr/>
          <p:nvPr/>
        </p:nvSpPr>
        <p:spPr>
          <a:xfrm>
            <a:off x="6139079"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4" name="Rectangle 263"/>
          <p:cNvSpPr/>
          <p:nvPr/>
        </p:nvSpPr>
        <p:spPr>
          <a:xfrm>
            <a:off x="6589429"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5" name="Rectangle 264"/>
          <p:cNvSpPr/>
          <p:nvPr/>
        </p:nvSpPr>
        <p:spPr>
          <a:xfrm>
            <a:off x="7039779"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6" name="Rectangle 265"/>
          <p:cNvSpPr/>
          <p:nvPr/>
        </p:nvSpPr>
        <p:spPr>
          <a:xfrm>
            <a:off x="7490130" y="3476821"/>
            <a:ext cx="432054" cy="240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8" name="Rectangle 267"/>
          <p:cNvSpPr/>
          <p:nvPr/>
        </p:nvSpPr>
        <p:spPr>
          <a:xfrm>
            <a:off x="3887327"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69" name="Rectangle 268"/>
          <p:cNvSpPr/>
          <p:nvPr/>
        </p:nvSpPr>
        <p:spPr>
          <a:xfrm>
            <a:off x="8128209"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0" name="Rectangle 269"/>
          <p:cNvSpPr/>
          <p:nvPr/>
        </p:nvSpPr>
        <p:spPr>
          <a:xfrm>
            <a:off x="4337678"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1" name="Rectangle 270"/>
          <p:cNvSpPr/>
          <p:nvPr/>
        </p:nvSpPr>
        <p:spPr>
          <a:xfrm>
            <a:off x="4788028"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2" name="Rectangle 271"/>
          <p:cNvSpPr/>
          <p:nvPr/>
        </p:nvSpPr>
        <p:spPr>
          <a:xfrm>
            <a:off x="5238378"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3" name="Rectangle 272"/>
          <p:cNvSpPr/>
          <p:nvPr/>
        </p:nvSpPr>
        <p:spPr>
          <a:xfrm>
            <a:off x="5688728"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4" name="Rectangle 273"/>
          <p:cNvSpPr/>
          <p:nvPr/>
        </p:nvSpPr>
        <p:spPr>
          <a:xfrm>
            <a:off x="6139079"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5" name="Rectangle 274"/>
          <p:cNvSpPr/>
          <p:nvPr/>
        </p:nvSpPr>
        <p:spPr>
          <a:xfrm>
            <a:off x="6589429"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6" name="Rectangle 275"/>
          <p:cNvSpPr/>
          <p:nvPr/>
        </p:nvSpPr>
        <p:spPr>
          <a:xfrm>
            <a:off x="7039779"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77" name="Rectangle 276"/>
          <p:cNvSpPr/>
          <p:nvPr/>
        </p:nvSpPr>
        <p:spPr>
          <a:xfrm>
            <a:off x="7490130" y="3744026"/>
            <a:ext cx="432054" cy="240030"/>
          </a:xfrm>
          <a:prstGeom prst="rect">
            <a:avLst/>
          </a:prstGeom>
          <a:solidFill>
            <a:srgbClr val="FFD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52" name="TextBox 151"/>
          <p:cNvSpPr txBox="1"/>
          <p:nvPr/>
        </p:nvSpPr>
        <p:spPr>
          <a:xfrm>
            <a:off x="3870704"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2009</a:t>
            </a:r>
          </a:p>
        </p:txBody>
      </p:sp>
      <p:sp>
        <p:nvSpPr>
          <p:cNvPr id="153" name="TextBox 152"/>
          <p:cNvSpPr txBox="1"/>
          <p:nvPr/>
        </p:nvSpPr>
        <p:spPr>
          <a:xfrm>
            <a:off x="4321055"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2010</a:t>
            </a:r>
          </a:p>
        </p:txBody>
      </p:sp>
      <p:sp>
        <p:nvSpPr>
          <p:cNvPr id="154" name="TextBox 153"/>
          <p:cNvSpPr txBox="1"/>
          <p:nvPr/>
        </p:nvSpPr>
        <p:spPr>
          <a:xfrm>
            <a:off x="4776766" y="1339851"/>
            <a:ext cx="449976" cy="242372"/>
          </a:xfrm>
          <a:prstGeom prst="rect">
            <a:avLst/>
          </a:prstGeom>
          <a:noFill/>
        </p:spPr>
        <p:txBody>
          <a:bodyPr wrap="none" lIns="68577" tIns="34289" rIns="68577" bIns="34289" rtlCol="0">
            <a:spAutoFit/>
          </a:bodyPr>
          <a:lstStyle/>
          <a:p>
            <a:r>
              <a:rPr lang="en-US" sz="1100" b="0">
                <a:solidFill>
                  <a:srgbClr val="0A2240"/>
                </a:solidFill>
                <a:latin typeface="Arial"/>
              </a:rPr>
              <a:t>2011</a:t>
            </a:r>
          </a:p>
        </p:txBody>
      </p:sp>
      <p:sp>
        <p:nvSpPr>
          <p:cNvPr id="155" name="TextBox 154"/>
          <p:cNvSpPr txBox="1"/>
          <p:nvPr/>
        </p:nvSpPr>
        <p:spPr>
          <a:xfrm>
            <a:off x="8062154" y="1339851"/>
            <a:ext cx="548465" cy="242372"/>
          </a:xfrm>
          <a:prstGeom prst="rect">
            <a:avLst/>
          </a:prstGeom>
          <a:noFill/>
        </p:spPr>
        <p:txBody>
          <a:bodyPr wrap="none" lIns="68577" tIns="34289" rIns="68577" bIns="34289" rtlCol="0">
            <a:spAutoFit/>
          </a:bodyPr>
          <a:lstStyle/>
          <a:p>
            <a:r>
              <a:rPr lang="en-US" sz="1100" b="0">
                <a:solidFill>
                  <a:srgbClr val="0A2240"/>
                </a:solidFill>
                <a:latin typeface="Arial"/>
              </a:rPr>
              <a:t>2018F</a:t>
            </a:r>
          </a:p>
        </p:txBody>
      </p:sp>
      <p:sp>
        <p:nvSpPr>
          <p:cNvPr id="156" name="TextBox 155"/>
          <p:cNvSpPr txBox="1"/>
          <p:nvPr/>
        </p:nvSpPr>
        <p:spPr>
          <a:xfrm>
            <a:off x="5221754"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2012</a:t>
            </a:r>
          </a:p>
        </p:txBody>
      </p:sp>
      <p:sp>
        <p:nvSpPr>
          <p:cNvPr id="176" name="TextBox 175"/>
          <p:cNvSpPr txBox="1"/>
          <p:nvPr/>
        </p:nvSpPr>
        <p:spPr>
          <a:xfrm>
            <a:off x="5672105"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2013</a:t>
            </a:r>
          </a:p>
        </p:txBody>
      </p:sp>
      <p:sp>
        <p:nvSpPr>
          <p:cNvPr id="177" name="TextBox 176"/>
          <p:cNvSpPr txBox="1"/>
          <p:nvPr/>
        </p:nvSpPr>
        <p:spPr>
          <a:xfrm>
            <a:off x="6122456"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2014</a:t>
            </a:r>
          </a:p>
        </p:txBody>
      </p:sp>
      <p:sp>
        <p:nvSpPr>
          <p:cNvPr id="180" name="TextBox 179"/>
          <p:cNvSpPr txBox="1"/>
          <p:nvPr/>
        </p:nvSpPr>
        <p:spPr>
          <a:xfrm>
            <a:off x="6572804"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2015</a:t>
            </a:r>
          </a:p>
        </p:txBody>
      </p:sp>
      <p:sp>
        <p:nvSpPr>
          <p:cNvPr id="190" name="TextBox 189"/>
          <p:cNvSpPr txBox="1"/>
          <p:nvPr/>
        </p:nvSpPr>
        <p:spPr>
          <a:xfrm>
            <a:off x="7023154"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2016</a:t>
            </a:r>
          </a:p>
        </p:txBody>
      </p:sp>
      <p:sp>
        <p:nvSpPr>
          <p:cNvPr id="201" name="TextBox 200"/>
          <p:cNvSpPr txBox="1"/>
          <p:nvPr/>
        </p:nvSpPr>
        <p:spPr>
          <a:xfrm>
            <a:off x="7473506" y="1339851"/>
            <a:ext cx="460701" cy="242372"/>
          </a:xfrm>
          <a:prstGeom prst="rect">
            <a:avLst/>
          </a:prstGeom>
          <a:noFill/>
        </p:spPr>
        <p:txBody>
          <a:bodyPr wrap="none" lIns="68577" tIns="34289" rIns="68577" bIns="34289" rtlCol="0">
            <a:spAutoFit/>
          </a:bodyPr>
          <a:lstStyle/>
          <a:p>
            <a:r>
              <a:rPr lang="en-US" sz="1100" b="0">
                <a:solidFill>
                  <a:srgbClr val="0A2240"/>
                </a:solidFill>
                <a:latin typeface="Arial"/>
              </a:rPr>
              <a:t>2017</a:t>
            </a:r>
          </a:p>
        </p:txBody>
      </p:sp>
      <p:sp>
        <p:nvSpPr>
          <p:cNvPr id="316" name="Isosceles Triangle 315"/>
          <p:cNvSpPr/>
          <p:nvPr/>
        </p:nvSpPr>
        <p:spPr>
          <a:xfrm>
            <a:off x="3882724" y="1873588"/>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17" name="Isosceles Triangle 316"/>
          <p:cNvSpPr/>
          <p:nvPr/>
        </p:nvSpPr>
        <p:spPr>
          <a:xfrm>
            <a:off x="3882724" y="2407999"/>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18" name="Isosceles Triangle 317"/>
          <p:cNvSpPr/>
          <p:nvPr/>
        </p:nvSpPr>
        <p:spPr>
          <a:xfrm>
            <a:off x="3882724" y="2140793"/>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20" name="Isosceles Triangle 319"/>
          <p:cNvSpPr/>
          <p:nvPr/>
        </p:nvSpPr>
        <p:spPr>
          <a:xfrm>
            <a:off x="3882724" y="2942410"/>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21" name="Isosceles Triangle 320"/>
          <p:cNvSpPr/>
          <p:nvPr/>
        </p:nvSpPr>
        <p:spPr>
          <a:xfrm>
            <a:off x="3882724" y="3476821"/>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37" name="Isosceles Triangle 336"/>
          <p:cNvSpPr/>
          <p:nvPr/>
        </p:nvSpPr>
        <p:spPr>
          <a:xfrm>
            <a:off x="4783426" y="1606382"/>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38" name="Isosceles Triangle 337"/>
          <p:cNvSpPr/>
          <p:nvPr/>
        </p:nvSpPr>
        <p:spPr>
          <a:xfrm>
            <a:off x="4783426" y="1873588"/>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39" name="Isosceles Triangle 338"/>
          <p:cNvSpPr/>
          <p:nvPr/>
        </p:nvSpPr>
        <p:spPr>
          <a:xfrm>
            <a:off x="4783426" y="2407999"/>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40" name="Isosceles Triangle 339"/>
          <p:cNvSpPr/>
          <p:nvPr/>
        </p:nvSpPr>
        <p:spPr>
          <a:xfrm>
            <a:off x="4783426" y="2675204"/>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41" name="Isosceles Triangle 340"/>
          <p:cNvSpPr/>
          <p:nvPr/>
        </p:nvSpPr>
        <p:spPr>
          <a:xfrm>
            <a:off x="4783426" y="2942410"/>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56" name="Isosceles Triangle 355"/>
          <p:cNvSpPr/>
          <p:nvPr/>
        </p:nvSpPr>
        <p:spPr>
          <a:xfrm>
            <a:off x="5233777" y="1606382"/>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57" name="Isosceles Triangle 356"/>
          <p:cNvSpPr/>
          <p:nvPr/>
        </p:nvSpPr>
        <p:spPr>
          <a:xfrm>
            <a:off x="5233777" y="1873588"/>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58" name="Isosceles Triangle 357"/>
          <p:cNvSpPr/>
          <p:nvPr/>
        </p:nvSpPr>
        <p:spPr>
          <a:xfrm>
            <a:off x="5233777" y="2140793"/>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59" name="Isosceles Triangle 358"/>
          <p:cNvSpPr/>
          <p:nvPr/>
        </p:nvSpPr>
        <p:spPr>
          <a:xfrm>
            <a:off x="5233777" y="2675204"/>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75" name="Isosceles Triangle 374"/>
          <p:cNvSpPr/>
          <p:nvPr/>
        </p:nvSpPr>
        <p:spPr>
          <a:xfrm>
            <a:off x="5684125" y="1606382"/>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76" name="Isosceles Triangle 375"/>
          <p:cNvSpPr/>
          <p:nvPr/>
        </p:nvSpPr>
        <p:spPr>
          <a:xfrm>
            <a:off x="5684125" y="1873588"/>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77" name="Isosceles Triangle 376"/>
          <p:cNvSpPr/>
          <p:nvPr/>
        </p:nvSpPr>
        <p:spPr>
          <a:xfrm>
            <a:off x="5684125" y="2407999"/>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78" name="Isosceles Triangle 377"/>
          <p:cNvSpPr/>
          <p:nvPr/>
        </p:nvSpPr>
        <p:spPr>
          <a:xfrm>
            <a:off x="5684125" y="2675204"/>
            <a:ext cx="436658" cy="240030"/>
          </a:xfrm>
          <a:prstGeom prst="triangle">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91" name="Isosceles Triangle 390"/>
          <p:cNvSpPr/>
          <p:nvPr/>
        </p:nvSpPr>
        <p:spPr>
          <a:xfrm>
            <a:off x="6134476" y="2407999"/>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92" name="Isosceles Triangle 391"/>
          <p:cNvSpPr/>
          <p:nvPr/>
        </p:nvSpPr>
        <p:spPr>
          <a:xfrm>
            <a:off x="6584827" y="2407999"/>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393" name="Isosceles Triangle 392"/>
          <p:cNvSpPr/>
          <p:nvPr/>
        </p:nvSpPr>
        <p:spPr>
          <a:xfrm>
            <a:off x="7485529" y="2407999"/>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159" name="Rectangle 158"/>
          <p:cNvSpPr/>
          <p:nvPr/>
        </p:nvSpPr>
        <p:spPr>
          <a:xfrm>
            <a:off x="7918298" y="1646791"/>
            <a:ext cx="209913" cy="267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cxnSp>
        <p:nvCxnSpPr>
          <p:cNvPr id="160" name="Straight Connector 159"/>
          <p:cNvCxnSpPr/>
          <p:nvPr/>
        </p:nvCxnSpPr>
        <p:spPr>
          <a:xfrm flipH="1">
            <a:off x="4328529"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4778879"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6580280"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7030631"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7480982"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5679580"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5229230"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6129930" y="1454149"/>
            <a:ext cx="0" cy="267462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3850106" y="1860000"/>
            <a:ext cx="473202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3850106" y="2127206"/>
            <a:ext cx="473202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3850106" y="3463233"/>
            <a:ext cx="473202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3850106" y="2928822"/>
            <a:ext cx="473202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3850106" y="3196028"/>
            <a:ext cx="473202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3850106" y="2654958"/>
            <a:ext cx="473202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278" name="Isosceles Triangle 277"/>
          <p:cNvSpPr/>
          <p:nvPr/>
        </p:nvSpPr>
        <p:spPr>
          <a:xfrm>
            <a:off x="3887329" y="3744026"/>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sp>
        <p:nvSpPr>
          <p:cNvPr id="289" name="Isosceles Triangle 288"/>
          <p:cNvSpPr/>
          <p:nvPr/>
        </p:nvSpPr>
        <p:spPr>
          <a:xfrm>
            <a:off x="5684125" y="3744026"/>
            <a:ext cx="436658" cy="240030"/>
          </a:xfrm>
          <a:prstGeom prst="triangle">
            <a:avLst>
              <a:gd name="adj" fmla="val 100000"/>
            </a:avLst>
          </a:prstGeom>
          <a:solidFill>
            <a:srgbClr val="EA00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endParaRPr lang="en-US" sz="1400" b="0">
              <a:solidFill>
                <a:srgbClr val="FFFFFF"/>
              </a:solidFill>
            </a:endParaRPr>
          </a:p>
        </p:txBody>
      </p:sp>
      <p:cxnSp>
        <p:nvCxnSpPr>
          <p:cNvPr id="175" name="Straight Connector 174"/>
          <p:cNvCxnSpPr/>
          <p:nvPr/>
        </p:nvCxnSpPr>
        <p:spPr>
          <a:xfrm>
            <a:off x="3850106" y="3730439"/>
            <a:ext cx="473202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Strong aircraft financing environment</a:t>
            </a:r>
          </a:p>
        </p:txBody>
      </p:sp>
      <p:sp>
        <p:nvSpPr>
          <p:cNvPr id="245"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5</a:t>
            </a:fld>
            <a:endParaRPr lang="en-US" sz="1200">
              <a:solidFill>
                <a:schemeClr val="tx1"/>
              </a:solidFill>
            </a:endParaRPr>
          </a:p>
        </p:txBody>
      </p:sp>
    </p:spTree>
    <p:extLst>
      <p:ext uri="{BB962C8B-B14F-4D97-AF65-F5344CB8AC3E}">
        <p14:creationId xmlns:p14="http://schemas.microsoft.com/office/powerpoint/2010/main" val="307848588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3162" y="793089"/>
            <a:ext cx="7937680" cy="3557324"/>
          </a:xfrm>
          <a:prstGeom prst="rect">
            <a:avLst/>
          </a:prstGeom>
        </p:spPr>
      </p:pic>
      <p:sp>
        <p:nvSpPr>
          <p:cNvPr id="5" name="Title 1"/>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Supporting industry fleet growth</a:t>
            </a:r>
          </a:p>
        </p:txBody>
      </p:sp>
      <p:sp>
        <p:nvSpPr>
          <p:cNvPr id="6"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6</a:t>
            </a:fld>
            <a:endParaRPr lang="en-US" sz="1200">
              <a:solidFill>
                <a:schemeClr val="tx1"/>
              </a:solidFill>
            </a:endParaRPr>
          </a:p>
        </p:txBody>
      </p:sp>
    </p:spTree>
    <p:extLst>
      <p:ext uri="{BB962C8B-B14F-4D97-AF65-F5344CB8AC3E}">
        <p14:creationId xmlns:p14="http://schemas.microsoft.com/office/powerpoint/2010/main" val="141065316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121" y="630770"/>
            <a:ext cx="8321762" cy="3881965"/>
          </a:xfrm>
          <a:prstGeom prst="rect">
            <a:avLst/>
          </a:prstGeom>
        </p:spPr>
      </p:pic>
      <p:sp>
        <p:nvSpPr>
          <p:cNvPr id="5" name="Title 3"/>
          <p:cNvSpPr>
            <a:spLocks noGrp="1"/>
          </p:cNvSpPr>
          <p:nvPr>
            <p:ph type="title"/>
          </p:nvPr>
        </p:nvSpPr>
        <p:spPr>
          <a:noFill/>
          <a:ln w="9525">
            <a:noFill/>
            <a:miter lim="800000"/>
          </a:ln>
          <a:effectLst/>
        </p:spPr>
        <p:txBody>
          <a:bodyPr vert="horz" wrap="square" lIns="68577" tIns="34289" rIns="68577" bIns="34289" numCol="1" anchor="t" anchorCtr="0" compatLnSpc="1">
            <a:prstTxWarp prst="textNoShape">
              <a:avLst/>
            </a:prstTxWarp>
            <a:noAutofit/>
          </a:bodyPr>
          <a:lstStyle/>
          <a:p>
            <a:r>
              <a:rPr lang="en-US"/>
              <a:t>Balanced funding for Boeing deliveries</a:t>
            </a:r>
          </a:p>
        </p:txBody>
      </p:sp>
      <p:sp>
        <p:nvSpPr>
          <p:cNvPr id="7"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7</a:t>
            </a:fld>
            <a:endParaRPr lang="en-US" sz="1200">
              <a:solidFill>
                <a:schemeClr val="tx1"/>
              </a:solidFill>
            </a:endParaRPr>
          </a:p>
        </p:txBody>
      </p:sp>
    </p:spTree>
    <p:extLst>
      <p:ext uri="{BB962C8B-B14F-4D97-AF65-F5344CB8AC3E}">
        <p14:creationId xmlns:p14="http://schemas.microsoft.com/office/powerpoint/2010/main" val="2045336927"/>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885950" y="4156698"/>
            <a:ext cx="7258049" cy="685800"/>
          </a:xfrm>
          <a:prstGeom prst="rect">
            <a:avLst/>
          </a:prstGeom>
          <a:pattFill prst="lt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411460" tIns="34289" rIns="68577" bIns="34289" rtlCol="0" anchor="ctr"/>
          <a:lstStyle/>
          <a:p>
            <a:pPr algn="l"/>
            <a:endParaRPr lang="en-US" sz="1500" b="0" err="1">
              <a:solidFill>
                <a:srgbClr val="0A2240"/>
              </a:solidFill>
            </a:endParaRPr>
          </a:p>
        </p:txBody>
      </p:sp>
      <p:graphicFrame>
        <p:nvGraphicFramePr>
          <p:cNvPr id="6" name="Chart 5"/>
          <p:cNvGraphicFramePr/>
          <p:nvPr>
            <p:extLst/>
          </p:nvPr>
        </p:nvGraphicFramePr>
        <p:xfrm>
          <a:off x="1887684" y="971552"/>
          <a:ext cx="5656118" cy="310763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42901" y="1120272"/>
            <a:ext cx="1257300" cy="457046"/>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North America</a:t>
            </a:r>
          </a:p>
        </p:txBody>
      </p:sp>
      <p:sp>
        <p:nvSpPr>
          <p:cNvPr id="8" name="Rectangle 7"/>
          <p:cNvSpPr/>
          <p:nvPr/>
        </p:nvSpPr>
        <p:spPr>
          <a:xfrm>
            <a:off x="342901" y="1485824"/>
            <a:ext cx="1543050" cy="263147"/>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Asia Excl. China</a:t>
            </a:r>
          </a:p>
        </p:txBody>
      </p:sp>
      <p:sp>
        <p:nvSpPr>
          <p:cNvPr id="9" name="Rectangle 8"/>
          <p:cNvSpPr/>
          <p:nvPr/>
        </p:nvSpPr>
        <p:spPr>
          <a:xfrm>
            <a:off x="342901" y="1851378"/>
            <a:ext cx="914400" cy="263147"/>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Europe</a:t>
            </a:r>
          </a:p>
        </p:txBody>
      </p:sp>
      <p:sp>
        <p:nvSpPr>
          <p:cNvPr id="10" name="Rectangle 9"/>
          <p:cNvSpPr/>
          <p:nvPr/>
        </p:nvSpPr>
        <p:spPr>
          <a:xfrm>
            <a:off x="342901" y="2216930"/>
            <a:ext cx="914400" cy="263147"/>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China</a:t>
            </a:r>
          </a:p>
        </p:txBody>
      </p:sp>
      <p:sp>
        <p:nvSpPr>
          <p:cNvPr id="11" name="Rectangle 10"/>
          <p:cNvSpPr/>
          <p:nvPr/>
        </p:nvSpPr>
        <p:spPr>
          <a:xfrm>
            <a:off x="342903" y="2582481"/>
            <a:ext cx="1322023" cy="263147"/>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Middle East</a:t>
            </a:r>
          </a:p>
        </p:txBody>
      </p:sp>
      <p:sp>
        <p:nvSpPr>
          <p:cNvPr id="12" name="Rectangle 11"/>
          <p:cNvSpPr/>
          <p:nvPr/>
        </p:nvSpPr>
        <p:spPr>
          <a:xfrm>
            <a:off x="342903" y="2948033"/>
            <a:ext cx="1322023" cy="263147"/>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Latin America</a:t>
            </a:r>
          </a:p>
        </p:txBody>
      </p:sp>
      <p:sp>
        <p:nvSpPr>
          <p:cNvPr id="13" name="Rectangle 12"/>
          <p:cNvSpPr/>
          <p:nvPr/>
        </p:nvSpPr>
        <p:spPr>
          <a:xfrm>
            <a:off x="342903" y="3313586"/>
            <a:ext cx="1322023" cy="263147"/>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Central Asia</a:t>
            </a:r>
          </a:p>
        </p:txBody>
      </p:sp>
      <p:sp>
        <p:nvSpPr>
          <p:cNvPr id="14" name="Rectangle 13"/>
          <p:cNvSpPr/>
          <p:nvPr/>
        </p:nvSpPr>
        <p:spPr>
          <a:xfrm>
            <a:off x="342903" y="3679139"/>
            <a:ext cx="1322023" cy="263147"/>
          </a:xfrm>
          <a:prstGeom prst="rect">
            <a:avLst/>
          </a:prstGeom>
        </p:spPr>
        <p:txBody>
          <a:bodyPr wrap="square" lIns="68577" tIns="34289" rIns="68577" bIns="34289">
            <a:spAutoFit/>
          </a:bodyPr>
          <a:lstStyle/>
          <a:p>
            <a:pPr algn="l">
              <a:lnSpc>
                <a:spcPct val="90000"/>
              </a:lnSpc>
            </a:pPr>
            <a:r>
              <a:rPr lang="en-US" sz="1400" b="0">
                <a:solidFill>
                  <a:srgbClr val="0A2240"/>
                </a:solidFill>
                <a:latin typeface="Arial"/>
                <a:cs typeface="+mn-cs"/>
              </a:rPr>
              <a:t>Africa</a:t>
            </a:r>
          </a:p>
        </p:txBody>
      </p:sp>
      <p:sp>
        <p:nvSpPr>
          <p:cNvPr id="15" name="TextBox 14"/>
          <p:cNvSpPr txBox="1"/>
          <p:nvPr/>
        </p:nvSpPr>
        <p:spPr>
          <a:xfrm>
            <a:off x="7418967" y="1120273"/>
            <a:ext cx="582035"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$117B</a:t>
            </a:r>
          </a:p>
        </p:txBody>
      </p:sp>
      <p:sp>
        <p:nvSpPr>
          <p:cNvPr id="16" name="TextBox 15"/>
          <p:cNvSpPr txBox="1"/>
          <p:nvPr/>
        </p:nvSpPr>
        <p:spPr>
          <a:xfrm>
            <a:off x="5541411" y="1485826"/>
            <a:ext cx="505187"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$76B</a:t>
            </a:r>
          </a:p>
        </p:txBody>
      </p:sp>
      <p:sp>
        <p:nvSpPr>
          <p:cNvPr id="17" name="TextBox 16"/>
          <p:cNvSpPr txBox="1"/>
          <p:nvPr/>
        </p:nvSpPr>
        <p:spPr>
          <a:xfrm>
            <a:off x="5198511" y="1851376"/>
            <a:ext cx="505187"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$68B</a:t>
            </a:r>
          </a:p>
        </p:txBody>
      </p:sp>
      <p:sp>
        <p:nvSpPr>
          <p:cNvPr id="18" name="TextBox 17"/>
          <p:cNvSpPr txBox="1"/>
          <p:nvPr/>
        </p:nvSpPr>
        <p:spPr>
          <a:xfrm>
            <a:off x="5115644" y="2216929"/>
            <a:ext cx="505187"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$66B</a:t>
            </a:r>
          </a:p>
        </p:txBody>
      </p:sp>
      <p:sp>
        <p:nvSpPr>
          <p:cNvPr id="19" name="TextBox 18"/>
          <p:cNvSpPr txBox="1"/>
          <p:nvPr/>
        </p:nvSpPr>
        <p:spPr>
          <a:xfrm>
            <a:off x="4597569" y="2582482"/>
            <a:ext cx="505187"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$55B</a:t>
            </a:r>
          </a:p>
        </p:txBody>
      </p:sp>
      <p:sp>
        <p:nvSpPr>
          <p:cNvPr id="20" name="TextBox 19"/>
          <p:cNvSpPr txBox="1"/>
          <p:nvPr/>
        </p:nvSpPr>
        <p:spPr>
          <a:xfrm>
            <a:off x="2680709" y="2948035"/>
            <a:ext cx="505187"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$13B</a:t>
            </a:r>
          </a:p>
        </p:txBody>
      </p:sp>
      <p:sp>
        <p:nvSpPr>
          <p:cNvPr id="21" name="TextBox 20"/>
          <p:cNvSpPr txBox="1"/>
          <p:nvPr/>
        </p:nvSpPr>
        <p:spPr>
          <a:xfrm>
            <a:off x="2630486" y="3313585"/>
            <a:ext cx="505187"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$12B</a:t>
            </a:r>
          </a:p>
        </p:txBody>
      </p:sp>
      <p:sp>
        <p:nvSpPr>
          <p:cNvPr id="22" name="TextBox 21"/>
          <p:cNvSpPr txBox="1"/>
          <p:nvPr/>
        </p:nvSpPr>
        <p:spPr>
          <a:xfrm>
            <a:off x="2547096" y="3679138"/>
            <a:ext cx="505187" cy="253916"/>
          </a:xfrm>
          <a:prstGeom prst="rect">
            <a:avLst/>
          </a:prstGeom>
          <a:noFill/>
        </p:spPr>
        <p:txBody>
          <a:bodyPr wrap="none" lIns="68577" tIns="34289" rIns="68577" bIns="34289" rtlCol="0">
            <a:spAutoFit/>
          </a:bodyPr>
          <a:lstStyle/>
          <a:p>
            <a:r>
              <a:rPr lang="en-US" sz="1200" b="0">
                <a:solidFill>
                  <a:srgbClr val="0A2240"/>
                </a:solidFill>
                <a:latin typeface="Arial"/>
                <a:cs typeface="+mn-cs"/>
              </a:rPr>
              <a:t>$10B</a:t>
            </a:r>
          </a:p>
        </p:txBody>
      </p:sp>
      <p:sp>
        <p:nvSpPr>
          <p:cNvPr id="23" name="Rectangle 22"/>
          <p:cNvSpPr/>
          <p:nvPr/>
        </p:nvSpPr>
        <p:spPr>
          <a:xfrm>
            <a:off x="2000250" y="4258628"/>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4" name="Rectangle 23"/>
          <p:cNvSpPr/>
          <p:nvPr/>
        </p:nvSpPr>
        <p:spPr>
          <a:xfrm>
            <a:off x="2000250" y="4580351"/>
            <a:ext cx="171450" cy="171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5" name="Rectangle 24"/>
          <p:cNvSpPr/>
          <p:nvPr/>
        </p:nvSpPr>
        <p:spPr>
          <a:xfrm>
            <a:off x="3829050" y="4258628"/>
            <a:ext cx="171450" cy="171450"/>
          </a:xfrm>
          <a:prstGeom prst="rect">
            <a:avLst/>
          </a:prstGeom>
          <a:solidFill>
            <a:srgbClr val="5C0F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6" name="Rectangle 25"/>
          <p:cNvSpPr/>
          <p:nvPr/>
        </p:nvSpPr>
        <p:spPr>
          <a:xfrm>
            <a:off x="5657850" y="4258628"/>
            <a:ext cx="171450" cy="171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7" name="Rectangle 26"/>
          <p:cNvSpPr/>
          <p:nvPr/>
        </p:nvSpPr>
        <p:spPr>
          <a:xfrm>
            <a:off x="7486650" y="4258628"/>
            <a:ext cx="171450" cy="171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8" name="Rectangle 27"/>
          <p:cNvSpPr/>
          <p:nvPr/>
        </p:nvSpPr>
        <p:spPr>
          <a:xfrm>
            <a:off x="3829050" y="4580351"/>
            <a:ext cx="171450" cy="17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29" name="Rectangle 28"/>
          <p:cNvSpPr/>
          <p:nvPr/>
        </p:nvSpPr>
        <p:spPr>
          <a:xfrm>
            <a:off x="5657850" y="4580351"/>
            <a:ext cx="171450" cy="171450"/>
          </a:xfrm>
          <a:prstGeom prst="rect">
            <a:avLst/>
          </a:prstGeom>
          <a:solidFill>
            <a:srgbClr val="A8A9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68577" rIns="68577" bIns="68577" numCol="1" spcCol="0" rtlCol="0" fromWordArt="0" anchor="ctr" anchorCtr="0" forceAA="0" compatLnSpc="1">
            <a:prstTxWarp prst="textNoShape">
              <a:avLst/>
            </a:prstTxWarp>
            <a:noAutofit/>
          </a:bodyPr>
          <a:lstStyle/>
          <a:p>
            <a:pPr algn="l"/>
            <a:endParaRPr lang="en-US" sz="1400" b="0" err="1">
              <a:solidFill>
                <a:srgbClr val="FFFFFF"/>
              </a:solidFill>
            </a:endParaRPr>
          </a:p>
        </p:txBody>
      </p:sp>
      <p:sp>
        <p:nvSpPr>
          <p:cNvPr id="30" name="Rectangle 29"/>
          <p:cNvSpPr/>
          <p:nvPr/>
        </p:nvSpPr>
        <p:spPr>
          <a:xfrm>
            <a:off x="5836229" y="4545145"/>
            <a:ext cx="1046201" cy="253916"/>
          </a:xfrm>
          <a:prstGeom prst="rect">
            <a:avLst/>
          </a:prstGeom>
        </p:spPr>
        <p:txBody>
          <a:bodyPr wrap="none" lIns="68577" tIns="34289" rIns="68577" bIns="34289">
            <a:spAutoFit/>
          </a:bodyPr>
          <a:lstStyle/>
          <a:p>
            <a:pPr algn="l"/>
            <a:r>
              <a:rPr lang="en-US" sz="1200" b="0">
                <a:solidFill>
                  <a:srgbClr val="0A2240"/>
                </a:solidFill>
                <a:latin typeface="Arial"/>
              </a:rPr>
              <a:t>Manufacturer</a:t>
            </a:r>
          </a:p>
        </p:txBody>
      </p:sp>
      <p:sp>
        <p:nvSpPr>
          <p:cNvPr id="31" name="Rectangle 30"/>
          <p:cNvSpPr/>
          <p:nvPr/>
        </p:nvSpPr>
        <p:spPr>
          <a:xfrm>
            <a:off x="4000501" y="4545145"/>
            <a:ext cx="814166" cy="253916"/>
          </a:xfrm>
          <a:prstGeom prst="rect">
            <a:avLst/>
          </a:prstGeom>
        </p:spPr>
        <p:txBody>
          <a:bodyPr wrap="none" lIns="68577" tIns="34289" rIns="68577" bIns="34289">
            <a:spAutoFit/>
          </a:bodyPr>
          <a:lstStyle/>
          <a:p>
            <a:pPr algn="l"/>
            <a:r>
              <a:rPr lang="en-US" sz="1200" b="0">
                <a:solidFill>
                  <a:srgbClr val="0A2240"/>
                </a:solidFill>
                <a:latin typeface="Arial"/>
              </a:rPr>
              <a:t>Insurance</a:t>
            </a:r>
          </a:p>
        </p:txBody>
      </p:sp>
      <p:sp>
        <p:nvSpPr>
          <p:cNvPr id="32" name="Rectangle 31"/>
          <p:cNvSpPr/>
          <p:nvPr/>
        </p:nvSpPr>
        <p:spPr>
          <a:xfrm>
            <a:off x="2171702" y="4545145"/>
            <a:ext cx="496771" cy="253916"/>
          </a:xfrm>
          <a:prstGeom prst="rect">
            <a:avLst/>
          </a:prstGeom>
        </p:spPr>
        <p:txBody>
          <a:bodyPr wrap="none" lIns="68577" tIns="34289" rIns="68577" bIns="34289">
            <a:spAutoFit/>
          </a:bodyPr>
          <a:lstStyle/>
          <a:p>
            <a:r>
              <a:rPr lang="en-US" sz="1200" b="0">
                <a:solidFill>
                  <a:srgbClr val="0A2240"/>
                </a:solidFill>
                <a:latin typeface="Arial"/>
              </a:rPr>
              <a:t>Cash</a:t>
            </a:r>
          </a:p>
        </p:txBody>
      </p:sp>
      <p:sp>
        <p:nvSpPr>
          <p:cNvPr id="33" name="Rectangle 32"/>
          <p:cNvSpPr/>
          <p:nvPr/>
        </p:nvSpPr>
        <p:spPr>
          <a:xfrm>
            <a:off x="7662298" y="4213849"/>
            <a:ext cx="1207301" cy="253916"/>
          </a:xfrm>
          <a:prstGeom prst="rect">
            <a:avLst/>
          </a:prstGeom>
        </p:spPr>
        <p:txBody>
          <a:bodyPr wrap="none" lIns="68577" tIns="34289" rIns="68577" bIns="34289">
            <a:spAutoFit/>
          </a:bodyPr>
          <a:lstStyle/>
          <a:p>
            <a:r>
              <a:rPr lang="en-US" sz="1200" b="0">
                <a:solidFill>
                  <a:srgbClr val="0A2240"/>
                </a:solidFill>
                <a:latin typeface="Arial"/>
              </a:rPr>
              <a:t>Capital markets</a:t>
            </a:r>
          </a:p>
        </p:txBody>
      </p:sp>
      <p:sp>
        <p:nvSpPr>
          <p:cNvPr id="34" name="Rectangle 33"/>
          <p:cNvSpPr/>
          <p:nvPr/>
        </p:nvSpPr>
        <p:spPr>
          <a:xfrm>
            <a:off x="5836229" y="4213849"/>
            <a:ext cx="830997" cy="253916"/>
          </a:xfrm>
          <a:prstGeom prst="rect">
            <a:avLst/>
          </a:prstGeom>
        </p:spPr>
        <p:txBody>
          <a:bodyPr wrap="none" lIns="68577" tIns="34289" rIns="68577" bIns="34289">
            <a:spAutoFit/>
          </a:bodyPr>
          <a:lstStyle/>
          <a:p>
            <a:r>
              <a:rPr lang="en-US" sz="1200" b="0">
                <a:solidFill>
                  <a:srgbClr val="0A2240"/>
                </a:solidFill>
                <a:latin typeface="Arial"/>
              </a:rPr>
              <a:t>Bank debt</a:t>
            </a:r>
          </a:p>
        </p:txBody>
      </p:sp>
      <p:sp>
        <p:nvSpPr>
          <p:cNvPr id="35" name="Rectangle 34"/>
          <p:cNvSpPr/>
          <p:nvPr/>
        </p:nvSpPr>
        <p:spPr>
          <a:xfrm>
            <a:off x="4000501" y="4213849"/>
            <a:ext cx="1002920" cy="253916"/>
          </a:xfrm>
          <a:prstGeom prst="rect">
            <a:avLst/>
          </a:prstGeom>
        </p:spPr>
        <p:txBody>
          <a:bodyPr wrap="none" lIns="68577" tIns="34289" rIns="68577" bIns="34289">
            <a:spAutoFit/>
          </a:bodyPr>
          <a:lstStyle/>
          <a:p>
            <a:pPr algn="l"/>
            <a:r>
              <a:rPr lang="en-US" sz="1200" b="0">
                <a:solidFill>
                  <a:srgbClr val="0A2240"/>
                </a:solidFill>
                <a:latin typeface="Arial"/>
              </a:rPr>
              <a:t>Export credit</a:t>
            </a:r>
          </a:p>
        </p:txBody>
      </p:sp>
      <p:sp>
        <p:nvSpPr>
          <p:cNvPr id="36" name="Rectangle 35"/>
          <p:cNvSpPr/>
          <p:nvPr/>
        </p:nvSpPr>
        <p:spPr>
          <a:xfrm>
            <a:off x="2171700" y="4213849"/>
            <a:ext cx="1188066" cy="253916"/>
          </a:xfrm>
          <a:prstGeom prst="rect">
            <a:avLst/>
          </a:prstGeom>
        </p:spPr>
        <p:txBody>
          <a:bodyPr wrap="none" lIns="68577" tIns="34289" rIns="68577" bIns="34289">
            <a:spAutoFit/>
          </a:bodyPr>
          <a:lstStyle/>
          <a:p>
            <a:pPr algn="l"/>
            <a:r>
              <a:rPr lang="en-US" sz="1200" b="0">
                <a:solidFill>
                  <a:srgbClr val="0A2240"/>
                </a:solidFill>
                <a:latin typeface="Arial"/>
              </a:rPr>
              <a:t>Sale-leaseback</a:t>
            </a:r>
          </a:p>
        </p:txBody>
      </p:sp>
      <p:sp>
        <p:nvSpPr>
          <p:cNvPr id="39" name="Text Placeholder 11"/>
          <p:cNvSpPr>
            <a:spLocks noGrp="1"/>
          </p:cNvSpPr>
          <p:nvPr>
            <p:ph type="body" sz="quarter" idx="12"/>
          </p:nvPr>
        </p:nvSpPr>
        <p:spPr>
          <a:xfrm>
            <a:off x="342903" y="571502"/>
            <a:ext cx="8493247" cy="210073"/>
          </a:xfrm>
          <a:noFill/>
          <a:ln w="9525">
            <a:noFill/>
            <a:miter lim="800000"/>
          </a:ln>
          <a:effectLst/>
        </p:spPr>
        <p:txBody>
          <a:bodyPr vert="horz" wrap="square" lIns="68577" tIns="34289" rIns="68577" bIns="34289" numCol="1" anchor="t" anchorCtr="0" compatLnSpc="1">
            <a:prstTxWarp prst="textNoShape">
              <a:avLst/>
            </a:prstTxWarp>
            <a:noAutofit/>
          </a:bodyPr>
          <a:lstStyle/>
          <a:p>
            <a:r>
              <a:rPr lang="en-US"/>
              <a:t>Source of financing for Boeing deliveries 2009-2017</a:t>
            </a:r>
          </a:p>
        </p:txBody>
      </p:sp>
      <p:sp>
        <p:nvSpPr>
          <p:cNvPr id="40" name="Title 3"/>
          <p:cNvSpPr>
            <a:spLocks noGrp="1"/>
          </p:cNvSpPr>
          <p:nvPr>
            <p:ph type="title"/>
          </p:nvPr>
        </p:nvSpPr>
        <p:spPr>
          <a:xfrm>
            <a:off x="342903" y="220827"/>
            <a:ext cx="8493247" cy="394724"/>
          </a:xfrm>
          <a:noFill/>
          <a:ln w="9525">
            <a:noFill/>
            <a:miter lim="800000"/>
          </a:ln>
          <a:effectLst/>
        </p:spPr>
        <p:txBody>
          <a:bodyPr vert="horz" wrap="square" lIns="68577" tIns="34289" rIns="68577" bIns="34289" numCol="1" anchor="t" anchorCtr="0" compatLnSpc="1">
            <a:prstTxWarp prst="textNoShape">
              <a:avLst/>
            </a:prstTxWarp>
            <a:noAutofit/>
          </a:bodyPr>
          <a:lstStyle/>
          <a:p>
            <a:r>
              <a:rPr lang="en-US"/>
              <a:t>Funding distribution differs region to region</a:t>
            </a:r>
          </a:p>
        </p:txBody>
      </p:sp>
      <p:sp>
        <p:nvSpPr>
          <p:cNvPr id="38" name="Slide Number Placeholder 2"/>
          <p:cNvSpPr txBox="1"/>
          <p:nvPr/>
        </p:nvSpPr>
        <p:spPr bwMode="auto">
          <a:xfrm>
            <a:off x="81337" y="4476750"/>
            <a:ext cx="457200" cy="357188"/>
          </a:xfrm>
          <a:prstGeom prst="rect">
            <a:avLst/>
          </a:prstGeom>
          <a:noFill/>
          <a:ln w="9525">
            <a:noFill/>
            <a:miter lim="800000"/>
          </a:ln>
          <a:effectLst/>
        </p:spPr>
        <p:txBody>
          <a:bodyPr vert="horz" wrap="square" lIns="6858" tIns="6858" rIns="6858" bIns="6858" numCol="1" anchor="b" anchorCtr="0" compatLnSpc="1">
            <a:prstTxWarp prst="textNoShape">
              <a:avLst/>
            </a:prstTxWarp>
          </a:bodyPr>
          <a:lstStyle>
            <a:defPPr>
              <a:defRPr lang="en-CA"/>
            </a:defPPr>
            <a:lvl1pPr algn="r" rtl="0" eaLnBrk="0" fontAlgn="base" hangingPunct="0">
              <a:spcBef>
                <a:spcPct val="0"/>
              </a:spcBef>
              <a:spcAft>
                <a:spcPct val="0"/>
              </a:spcAft>
              <a:defRPr sz="600" b="1" kern="1200">
                <a:solidFill>
                  <a:srgbClr val="A3AAAE"/>
                </a:solidFill>
                <a:latin typeface="Arial" pitchFamily="34" charset="0"/>
                <a:ea typeface="+mn-ea"/>
                <a:cs typeface="Arial" pitchFamily="34" charset="0"/>
              </a:defRPr>
            </a:lvl1pPr>
            <a:lvl2pPr marL="457166" algn="ctr" rtl="0" fontAlgn="base">
              <a:spcBef>
                <a:spcPct val="0"/>
              </a:spcBef>
              <a:spcAft>
                <a:spcPct val="0"/>
              </a:spcAft>
              <a:defRPr sz="2400" b="1" kern="1200">
                <a:solidFill>
                  <a:schemeClr val="tx1"/>
                </a:solidFill>
                <a:latin typeface="Arial" pitchFamily="34" charset="0"/>
                <a:ea typeface="+mn-ea"/>
                <a:cs typeface="Arial" pitchFamily="34" charset="0"/>
              </a:defRPr>
            </a:lvl2pPr>
            <a:lvl3pPr marL="914333" algn="ctr"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498" algn="ctr"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664" algn="ctr" rtl="0" fontAlgn="base">
              <a:spcBef>
                <a:spcPct val="0"/>
              </a:spcBef>
              <a:spcAft>
                <a:spcPct val="0"/>
              </a:spcAft>
              <a:defRPr sz="2400" b="1" kern="1200">
                <a:solidFill>
                  <a:schemeClr val="tx1"/>
                </a:solidFill>
                <a:latin typeface="Arial" pitchFamily="34" charset="0"/>
                <a:ea typeface="+mn-ea"/>
                <a:cs typeface="Arial" pitchFamily="34" charset="0"/>
              </a:defRPr>
            </a:lvl5pPr>
            <a:lvl6pPr marL="2285829" algn="l" defTabSz="914333" rtl="0" eaLnBrk="1" latinLnBrk="0" hangingPunct="1">
              <a:defRPr sz="2400" b="1" kern="1200">
                <a:solidFill>
                  <a:schemeClr val="tx1"/>
                </a:solidFill>
                <a:latin typeface="Arial" pitchFamily="34" charset="0"/>
                <a:ea typeface="+mn-ea"/>
                <a:cs typeface="Arial" pitchFamily="34" charset="0"/>
              </a:defRPr>
            </a:lvl6pPr>
            <a:lvl7pPr marL="2742995" algn="l" defTabSz="914333" rtl="0" eaLnBrk="1" latinLnBrk="0" hangingPunct="1">
              <a:defRPr sz="2400" b="1" kern="1200">
                <a:solidFill>
                  <a:schemeClr val="tx1"/>
                </a:solidFill>
                <a:latin typeface="Arial" pitchFamily="34" charset="0"/>
                <a:ea typeface="+mn-ea"/>
                <a:cs typeface="Arial" pitchFamily="34" charset="0"/>
              </a:defRPr>
            </a:lvl7pPr>
            <a:lvl8pPr marL="3200160" algn="l" defTabSz="914333" rtl="0" eaLnBrk="1" latinLnBrk="0" hangingPunct="1">
              <a:defRPr sz="2400" b="1" kern="1200">
                <a:solidFill>
                  <a:schemeClr val="tx1"/>
                </a:solidFill>
                <a:latin typeface="Arial" pitchFamily="34" charset="0"/>
                <a:ea typeface="+mn-ea"/>
                <a:cs typeface="Arial" pitchFamily="34" charset="0"/>
              </a:defRPr>
            </a:lvl8pPr>
            <a:lvl9pPr marL="3657326" algn="l" defTabSz="914333" rtl="0" eaLnBrk="1" latinLnBrk="0" hangingPunct="1">
              <a:defRPr sz="2400" b="1" kern="1200">
                <a:solidFill>
                  <a:schemeClr val="tx1"/>
                </a:solidFill>
                <a:latin typeface="Arial" pitchFamily="34" charset="0"/>
                <a:ea typeface="+mn-ea"/>
                <a:cs typeface="Arial" pitchFamily="34" charset="0"/>
              </a:defRPr>
            </a:lvl9pPr>
          </a:lstStyle>
          <a:p>
            <a:pPr algn="ctr">
              <a:defRPr/>
            </a:pPr>
            <a:fld id="{57747FC7-6325-4BAF-8AEF-8E205C83E9C4}" type="slidenum">
              <a:rPr lang="en-US" sz="1200" smtClean="0">
                <a:solidFill>
                  <a:schemeClr val="tx1"/>
                </a:solidFill>
              </a:rPr>
              <a:pPr algn="ctr">
                <a:defRPr/>
              </a:pPr>
              <a:t>8</a:t>
            </a:fld>
            <a:endParaRPr lang="en-US" sz="1200">
              <a:solidFill>
                <a:schemeClr val="tx1"/>
              </a:solidFill>
            </a:endParaRPr>
          </a:p>
        </p:txBody>
      </p:sp>
    </p:spTree>
    <p:extLst>
      <p:ext uri="{BB962C8B-B14F-4D97-AF65-F5344CB8AC3E}">
        <p14:creationId xmlns:p14="http://schemas.microsoft.com/office/powerpoint/2010/main" val="90938850"/>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17.01.25"/>
  <p:tag name="AS_TITLE" val="Aspose.Slides for .NET 4.0"/>
  <p:tag name="AS_VERSION" val="17.1"/>
</p:tagLst>
</file>

<file path=ppt/tags/tag10.xml><?xml version="1.0" encoding="utf-8"?>
<p:tagLst xmlns:a="http://schemas.openxmlformats.org/drawingml/2006/main" xmlns:r="http://schemas.openxmlformats.org/officeDocument/2006/relationships" xmlns:p="http://schemas.openxmlformats.org/presentationml/2006/main">
  <p:tag name="AS_UNIQUEID" val="11"/>
</p:tagLst>
</file>

<file path=ppt/tags/tag100.xml><?xml version="1.0" encoding="utf-8"?>
<p:tagLst xmlns:a="http://schemas.openxmlformats.org/drawingml/2006/main" xmlns:r="http://schemas.openxmlformats.org/officeDocument/2006/relationships" xmlns:p="http://schemas.openxmlformats.org/presentationml/2006/main">
  <p:tag name="AS_UNIQUEID" val="105"/>
</p:tagLst>
</file>

<file path=ppt/tags/tag101.xml><?xml version="1.0" encoding="utf-8"?>
<p:tagLst xmlns:a="http://schemas.openxmlformats.org/drawingml/2006/main" xmlns:r="http://schemas.openxmlformats.org/officeDocument/2006/relationships" xmlns:p="http://schemas.openxmlformats.org/presentationml/2006/main">
  <p:tag name="AS_UNIQUEID" val="106"/>
</p:tagLst>
</file>

<file path=ppt/tags/tag102.xml><?xml version="1.0" encoding="utf-8"?>
<p:tagLst xmlns:a="http://schemas.openxmlformats.org/drawingml/2006/main" xmlns:r="http://schemas.openxmlformats.org/officeDocument/2006/relationships" xmlns:p="http://schemas.openxmlformats.org/presentationml/2006/main">
  <p:tag name="AS_UNIQUEID" val="107"/>
</p:tagLst>
</file>

<file path=ppt/tags/tag103.xml><?xml version="1.0" encoding="utf-8"?>
<p:tagLst xmlns:a="http://schemas.openxmlformats.org/drawingml/2006/main" xmlns:r="http://schemas.openxmlformats.org/officeDocument/2006/relationships" xmlns:p="http://schemas.openxmlformats.org/presentationml/2006/main">
  <p:tag name="AS_UNIQUEID" val="108"/>
</p:tagLst>
</file>

<file path=ppt/tags/tag104.xml><?xml version="1.0" encoding="utf-8"?>
<p:tagLst xmlns:a="http://schemas.openxmlformats.org/drawingml/2006/main" xmlns:r="http://schemas.openxmlformats.org/officeDocument/2006/relationships" xmlns:p="http://schemas.openxmlformats.org/presentationml/2006/main">
  <p:tag name="AS_UNIQUEID" val="109"/>
</p:tagLst>
</file>

<file path=ppt/tags/tag105.xml><?xml version="1.0" encoding="utf-8"?>
<p:tagLst xmlns:a="http://schemas.openxmlformats.org/drawingml/2006/main" xmlns:r="http://schemas.openxmlformats.org/officeDocument/2006/relationships" xmlns:p="http://schemas.openxmlformats.org/presentationml/2006/main">
  <p:tag name="AS_UNIQUEID" val="110"/>
</p:tagLst>
</file>

<file path=ppt/tags/tag106.xml><?xml version="1.0" encoding="utf-8"?>
<p:tagLst xmlns:a="http://schemas.openxmlformats.org/drawingml/2006/main" xmlns:r="http://schemas.openxmlformats.org/officeDocument/2006/relationships" xmlns:p="http://schemas.openxmlformats.org/presentationml/2006/main">
  <p:tag name="AS_UNIQUEID" val="111"/>
</p:tagLst>
</file>

<file path=ppt/tags/tag107.xml><?xml version="1.0" encoding="utf-8"?>
<p:tagLst xmlns:a="http://schemas.openxmlformats.org/drawingml/2006/main" xmlns:r="http://schemas.openxmlformats.org/officeDocument/2006/relationships" xmlns:p="http://schemas.openxmlformats.org/presentationml/2006/main">
  <p:tag name="AS_UNIQUEID" val="112"/>
</p:tagLst>
</file>

<file path=ppt/tags/tag108.xml><?xml version="1.0" encoding="utf-8"?>
<p:tagLst xmlns:a="http://schemas.openxmlformats.org/drawingml/2006/main" xmlns:r="http://schemas.openxmlformats.org/officeDocument/2006/relationships" xmlns:p="http://schemas.openxmlformats.org/presentationml/2006/main">
  <p:tag name="AS_UNIQUEID" val="113"/>
</p:tagLst>
</file>

<file path=ppt/tags/tag109.xml><?xml version="1.0" encoding="utf-8"?>
<p:tagLst xmlns:a="http://schemas.openxmlformats.org/drawingml/2006/main" xmlns:r="http://schemas.openxmlformats.org/officeDocument/2006/relationships" xmlns:p="http://schemas.openxmlformats.org/presentationml/2006/main">
  <p:tag name="AS_UNIQUEID" val="114"/>
</p:tagLst>
</file>

<file path=ppt/tags/tag11.xml><?xml version="1.0" encoding="utf-8"?>
<p:tagLst xmlns:a="http://schemas.openxmlformats.org/drawingml/2006/main" xmlns:r="http://schemas.openxmlformats.org/officeDocument/2006/relationships" xmlns:p="http://schemas.openxmlformats.org/presentationml/2006/main">
  <p:tag name="AS_UNIQUEID" val="12"/>
</p:tagLst>
</file>

<file path=ppt/tags/tag110.xml><?xml version="1.0" encoding="utf-8"?>
<p:tagLst xmlns:a="http://schemas.openxmlformats.org/drawingml/2006/main" xmlns:r="http://schemas.openxmlformats.org/officeDocument/2006/relationships" xmlns:p="http://schemas.openxmlformats.org/presentationml/2006/main">
  <p:tag name="AS_UNIQUEID" val="115"/>
</p:tagLst>
</file>

<file path=ppt/tags/tag111.xml><?xml version="1.0" encoding="utf-8"?>
<p:tagLst xmlns:a="http://schemas.openxmlformats.org/drawingml/2006/main" xmlns:r="http://schemas.openxmlformats.org/officeDocument/2006/relationships" xmlns:p="http://schemas.openxmlformats.org/presentationml/2006/main">
  <p:tag name="AS_UNIQUEID" val="116"/>
</p:tagLst>
</file>

<file path=ppt/tags/tag112.xml><?xml version="1.0" encoding="utf-8"?>
<p:tagLst xmlns:a="http://schemas.openxmlformats.org/drawingml/2006/main" xmlns:r="http://schemas.openxmlformats.org/officeDocument/2006/relationships" xmlns:p="http://schemas.openxmlformats.org/presentationml/2006/main">
  <p:tag name="AS_UNIQUEID" val="117"/>
</p:tagLst>
</file>

<file path=ppt/tags/tag113.xml><?xml version="1.0" encoding="utf-8"?>
<p:tagLst xmlns:a="http://schemas.openxmlformats.org/drawingml/2006/main" xmlns:r="http://schemas.openxmlformats.org/officeDocument/2006/relationships" xmlns:p="http://schemas.openxmlformats.org/presentationml/2006/main">
  <p:tag name="AS_UNIQUEID" val="118"/>
</p:tagLst>
</file>

<file path=ppt/tags/tag114.xml><?xml version="1.0" encoding="utf-8"?>
<p:tagLst xmlns:a="http://schemas.openxmlformats.org/drawingml/2006/main" xmlns:r="http://schemas.openxmlformats.org/officeDocument/2006/relationships" xmlns:p="http://schemas.openxmlformats.org/presentationml/2006/main">
  <p:tag name="AS_UNIQUEID" val="119"/>
</p:tagLst>
</file>

<file path=ppt/tags/tag115.xml><?xml version="1.0" encoding="utf-8"?>
<p:tagLst xmlns:a="http://schemas.openxmlformats.org/drawingml/2006/main" xmlns:r="http://schemas.openxmlformats.org/officeDocument/2006/relationships" xmlns:p="http://schemas.openxmlformats.org/presentationml/2006/main">
  <p:tag name="AS_UNIQUEID" val="120"/>
</p:tagLst>
</file>

<file path=ppt/tags/tag116.xml><?xml version="1.0" encoding="utf-8"?>
<p:tagLst xmlns:a="http://schemas.openxmlformats.org/drawingml/2006/main" xmlns:r="http://schemas.openxmlformats.org/officeDocument/2006/relationships" xmlns:p="http://schemas.openxmlformats.org/presentationml/2006/main">
  <p:tag name="AS_UNIQUEID" val="121"/>
</p:tagLst>
</file>

<file path=ppt/tags/tag117.xml><?xml version="1.0" encoding="utf-8"?>
<p:tagLst xmlns:a="http://schemas.openxmlformats.org/drawingml/2006/main" xmlns:r="http://schemas.openxmlformats.org/officeDocument/2006/relationships" xmlns:p="http://schemas.openxmlformats.org/presentationml/2006/main">
  <p:tag name="AS_UNIQUEID" val="122"/>
</p:tagLst>
</file>

<file path=ppt/tags/tag118.xml><?xml version="1.0" encoding="utf-8"?>
<p:tagLst xmlns:a="http://schemas.openxmlformats.org/drawingml/2006/main" xmlns:r="http://schemas.openxmlformats.org/officeDocument/2006/relationships" xmlns:p="http://schemas.openxmlformats.org/presentationml/2006/main">
  <p:tag name="AS_UNIQUEID" val="123"/>
</p:tagLst>
</file>

<file path=ppt/tags/tag119.xml><?xml version="1.0" encoding="utf-8"?>
<p:tagLst xmlns:a="http://schemas.openxmlformats.org/drawingml/2006/main" xmlns:r="http://schemas.openxmlformats.org/officeDocument/2006/relationships" xmlns:p="http://schemas.openxmlformats.org/presentationml/2006/main">
  <p:tag name="AS_UNIQUEID" val="124"/>
</p:tagLst>
</file>

<file path=ppt/tags/tag12.xml><?xml version="1.0" encoding="utf-8"?>
<p:tagLst xmlns:a="http://schemas.openxmlformats.org/drawingml/2006/main" xmlns:r="http://schemas.openxmlformats.org/officeDocument/2006/relationships" xmlns:p="http://schemas.openxmlformats.org/presentationml/2006/main">
  <p:tag name="AS_UNIQUEID" val="13"/>
</p:tagLst>
</file>

<file path=ppt/tags/tag120.xml><?xml version="1.0" encoding="utf-8"?>
<p:tagLst xmlns:a="http://schemas.openxmlformats.org/drawingml/2006/main" xmlns:r="http://schemas.openxmlformats.org/officeDocument/2006/relationships" xmlns:p="http://schemas.openxmlformats.org/presentationml/2006/main">
  <p:tag name="AS_UNIQUEID" val="125"/>
</p:tagLst>
</file>

<file path=ppt/tags/tag121.xml><?xml version="1.0" encoding="utf-8"?>
<p:tagLst xmlns:a="http://schemas.openxmlformats.org/drawingml/2006/main" xmlns:r="http://schemas.openxmlformats.org/officeDocument/2006/relationships" xmlns:p="http://schemas.openxmlformats.org/presentationml/2006/main">
  <p:tag name="AS_UNIQUEID" val="126"/>
</p:tagLst>
</file>

<file path=ppt/tags/tag122.xml><?xml version="1.0" encoding="utf-8"?>
<p:tagLst xmlns:a="http://schemas.openxmlformats.org/drawingml/2006/main" xmlns:r="http://schemas.openxmlformats.org/officeDocument/2006/relationships" xmlns:p="http://schemas.openxmlformats.org/presentationml/2006/main">
  <p:tag name="AS_UNIQUEID" val="127"/>
</p:tagLst>
</file>

<file path=ppt/tags/tag123.xml><?xml version="1.0" encoding="utf-8"?>
<p:tagLst xmlns:a="http://schemas.openxmlformats.org/drawingml/2006/main" xmlns:r="http://schemas.openxmlformats.org/officeDocument/2006/relationships" xmlns:p="http://schemas.openxmlformats.org/presentationml/2006/main">
  <p:tag name="AS_UNIQUEID" val="128"/>
</p:tagLst>
</file>

<file path=ppt/tags/tag124.xml><?xml version="1.0" encoding="utf-8"?>
<p:tagLst xmlns:a="http://schemas.openxmlformats.org/drawingml/2006/main" xmlns:r="http://schemas.openxmlformats.org/officeDocument/2006/relationships" xmlns:p="http://schemas.openxmlformats.org/presentationml/2006/main">
  <p:tag name="AS_UNIQUEID" val="129"/>
</p:tagLst>
</file>

<file path=ppt/tags/tag125.xml><?xml version="1.0" encoding="utf-8"?>
<p:tagLst xmlns:a="http://schemas.openxmlformats.org/drawingml/2006/main" xmlns:r="http://schemas.openxmlformats.org/officeDocument/2006/relationships" xmlns:p="http://schemas.openxmlformats.org/presentationml/2006/main">
  <p:tag name="AS_UNIQUEID" val="130"/>
</p:tagLst>
</file>

<file path=ppt/tags/tag126.xml><?xml version="1.0" encoding="utf-8"?>
<p:tagLst xmlns:a="http://schemas.openxmlformats.org/drawingml/2006/main" xmlns:r="http://schemas.openxmlformats.org/officeDocument/2006/relationships" xmlns:p="http://schemas.openxmlformats.org/presentationml/2006/main">
  <p:tag name="AS_UNIQUEID" val="131"/>
</p:tagLst>
</file>

<file path=ppt/tags/tag127.xml><?xml version="1.0" encoding="utf-8"?>
<p:tagLst xmlns:a="http://schemas.openxmlformats.org/drawingml/2006/main" xmlns:r="http://schemas.openxmlformats.org/officeDocument/2006/relationships" xmlns:p="http://schemas.openxmlformats.org/presentationml/2006/main">
  <p:tag name="AS_UNIQUEID" val="132"/>
</p:tagLst>
</file>

<file path=ppt/tags/tag128.xml><?xml version="1.0" encoding="utf-8"?>
<p:tagLst xmlns:a="http://schemas.openxmlformats.org/drawingml/2006/main" xmlns:r="http://schemas.openxmlformats.org/officeDocument/2006/relationships" xmlns:p="http://schemas.openxmlformats.org/presentationml/2006/main">
  <p:tag name="AS_UNIQUEID" val="133"/>
</p:tagLst>
</file>

<file path=ppt/tags/tag129.xml><?xml version="1.0" encoding="utf-8"?>
<p:tagLst xmlns:a="http://schemas.openxmlformats.org/drawingml/2006/main" xmlns:r="http://schemas.openxmlformats.org/officeDocument/2006/relationships" xmlns:p="http://schemas.openxmlformats.org/presentationml/2006/main">
  <p:tag name="AS_UNIQUEID" val="134"/>
</p:tagLst>
</file>

<file path=ppt/tags/tag13.xml><?xml version="1.0" encoding="utf-8"?>
<p:tagLst xmlns:a="http://schemas.openxmlformats.org/drawingml/2006/main" xmlns:r="http://schemas.openxmlformats.org/officeDocument/2006/relationships" xmlns:p="http://schemas.openxmlformats.org/presentationml/2006/main">
  <p:tag name="AS_UNIQUEID" val="14"/>
</p:tagLst>
</file>

<file path=ppt/tags/tag130.xml><?xml version="1.0" encoding="utf-8"?>
<p:tagLst xmlns:a="http://schemas.openxmlformats.org/drawingml/2006/main" xmlns:r="http://schemas.openxmlformats.org/officeDocument/2006/relationships" xmlns:p="http://schemas.openxmlformats.org/presentationml/2006/main">
  <p:tag name="AS_UNIQUEID" val="135"/>
</p:tagLst>
</file>

<file path=ppt/tags/tag131.xml><?xml version="1.0" encoding="utf-8"?>
<p:tagLst xmlns:a="http://schemas.openxmlformats.org/drawingml/2006/main" xmlns:r="http://schemas.openxmlformats.org/officeDocument/2006/relationships" xmlns:p="http://schemas.openxmlformats.org/presentationml/2006/main">
  <p:tag name="AS_UNIQUEID" val="136"/>
</p:tagLst>
</file>

<file path=ppt/tags/tag132.xml><?xml version="1.0" encoding="utf-8"?>
<p:tagLst xmlns:a="http://schemas.openxmlformats.org/drawingml/2006/main" xmlns:r="http://schemas.openxmlformats.org/officeDocument/2006/relationships" xmlns:p="http://schemas.openxmlformats.org/presentationml/2006/main">
  <p:tag name="AS_UNIQUEID" val="137"/>
</p:tagLst>
</file>

<file path=ppt/tags/tag133.xml><?xml version="1.0" encoding="utf-8"?>
<p:tagLst xmlns:a="http://schemas.openxmlformats.org/drawingml/2006/main" xmlns:r="http://schemas.openxmlformats.org/officeDocument/2006/relationships" xmlns:p="http://schemas.openxmlformats.org/presentationml/2006/main">
  <p:tag name="AS_UNIQUEID" val="138"/>
</p:tagLst>
</file>

<file path=ppt/tags/tag134.xml><?xml version="1.0" encoding="utf-8"?>
<p:tagLst xmlns:a="http://schemas.openxmlformats.org/drawingml/2006/main" xmlns:r="http://schemas.openxmlformats.org/officeDocument/2006/relationships" xmlns:p="http://schemas.openxmlformats.org/presentationml/2006/main">
  <p:tag name="AS_UNIQUEID" val="139"/>
</p:tagLst>
</file>

<file path=ppt/tags/tag135.xml><?xml version="1.0" encoding="utf-8"?>
<p:tagLst xmlns:a="http://schemas.openxmlformats.org/drawingml/2006/main" xmlns:r="http://schemas.openxmlformats.org/officeDocument/2006/relationships" xmlns:p="http://schemas.openxmlformats.org/presentationml/2006/main">
  <p:tag name="AS_UNIQUEID" val="140"/>
</p:tagLst>
</file>

<file path=ppt/tags/tag136.xml><?xml version="1.0" encoding="utf-8"?>
<p:tagLst xmlns:a="http://schemas.openxmlformats.org/drawingml/2006/main" xmlns:r="http://schemas.openxmlformats.org/officeDocument/2006/relationships" xmlns:p="http://schemas.openxmlformats.org/presentationml/2006/main">
  <p:tag name="AS_UNIQUEID" val="141"/>
</p:tagLst>
</file>

<file path=ppt/tags/tag137.xml><?xml version="1.0" encoding="utf-8"?>
<p:tagLst xmlns:a="http://schemas.openxmlformats.org/drawingml/2006/main" xmlns:r="http://schemas.openxmlformats.org/officeDocument/2006/relationships" xmlns:p="http://schemas.openxmlformats.org/presentationml/2006/main">
  <p:tag name="AS_UNIQUEID" val="142"/>
</p:tagLst>
</file>

<file path=ppt/tags/tag138.xml><?xml version="1.0" encoding="utf-8"?>
<p:tagLst xmlns:a="http://schemas.openxmlformats.org/drawingml/2006/main" xmlns:r="http://schemas.openxmlformats.org/officeDocument/2006/relationships" xmlns:p="http://schemas.openxmlformats.org/presentationml/2006/main">
  <p:tag name="AS_UNIQUEID" val="143"/>
</p:tagLst>
</file>

<file path=ppt/tags/tag139.xml><?xml version="1.0" encoding="utf-8"?>
<p:tagLst xmlns:a="http://schemas.openxmlformats.org/drawingml/2006/main" xmlns:r="http://schemas.openxmlformats.org/officeDocument/2006/relationships" xmlns:p="http://schemas.openxmlformats.org/presentationml/2006/main">
  <p:tag name="AS_UNIQUEID" val="144"/>
</p:tagLst>
</file>

<file path=ppt/tags/tag14.xml><?xml version="1.0" encoding="utf-8"?>
<p:tagLst xmlns:a="http://schemas.openxmlformats.org/drawingml/2006/main" xmlns:r="http://schemas.openxmlformats.org/officeDocument/2006/relationships" xmlns:p="http://schemas.openxmlformats.org/presentationml/2006/main">
  <p:tag name="AS_UNIQUEID" val="15"/>
</p:tagLst>
</file>

<file path=ppt/tags/tag140.xml><?xml version="1.0" encoding="utf-8"?>
<p:tagLst xmlns:a="http://schemas.openxmlformats.org/drawingml/2006/main" xmlns:r="http://schemas.openxmlformats.org/officeDocument/2006/relationships" xmlns:p="http://schemas.openxmlformats.org/presentationml/2006/main">
  <p:tag name="AS_UNIQUEID" val="145"/>
</p:tagLst>
</file>

<file path=ppt/tags/tag141.xml><?xml version="1.0" encoding="utf-8"?>
<p:tagLst xmlns:a="http://schemas.openxmlformats.org/drawingml/2006/main" xmlns:r="http://schemas.openxmlformats.org/officeDocument/2006/relationships" xmlns:p="http://schemas.openxmlformats.org/presentationml/2006/main">
  <p:tag name="AS_UNIQUEID" val="146"/>
</p:tagLst>
</file>

<file path=ppt/tags/tag142.xml><?xml version="1.0" encoding="utf-8"?>
<p:tagLst xmlns:a="http://schemas.openxmlformats.org/drawingml/2006/main" xmlns:r="http://schemas.openxmlformats.org/officeDocument/2006/relationships" xmlns:p="http://schemas.openxmlformats.org/presentationml/2006/main">
  <p:tag name="AS_UNIQUEID" val="147"/>
</p:tagLst>
</file>

<file path=ppt/tags/tag143.xml><?xml version="1.0" encoding="utf-8"?>
<p:tagLst xmlns:a="http://schemas.openxmlformats.org/drawingml/2006/main" xmlns:r="http://schemas.openxmlformats.org/officeDocument/2006/relationships" xmlns:p="http://schemas.openxmlformats.org/presentationml/2006/main">
  <p:tag name="AS_UNIQUEID" val="148"/>
</p:tagLst>
</file>

<file path=ppt/tags/tag144.xml><?xml version="1.0" encoding="utf-8"?>
<p:tagLst xmlns:a="http://schemas.openxmlformats.org/drawingml/2006/main" xmlns:r="http://schemas.openxmlformats.org/officeDocument/2006/relationships" xmlns:p="http://schemas.openxmlformats.org/presentationml/2006/main">
  <p:tag name="AS_UNIQUEID" val="149"/>
</p:tagLst>
</file>

<file path=ppt/tags/tag145.xml><?xml version="1.0" encoding="utf-8"?>
<p:tagLst xmlns:a="http://schemas.openxmlformats.org/drawingml/2006/main" xmlns:r="http://schemas.openxmlformats.org/officeDocument/2006/relationships" xmlns:p="http://schemas.openxmlformats.org/presentationml/2006/main">
  <p:tag name="AS_UNIQUEID" val="150"/>
</p:tagLst>
</file>

<file path=ppt/tags/tag146.xml><?xml version="1.0" encoding="utf-8"?>
<p:tagLst xmlns:a="http://schemas.openxmlformats.org/drawingml/2006/main" xmlns:r="http://schemas.openxmlformats.org/officeDocument/2006/relationships" xmlns:p="http://schemas.openxmlformats.org/presentationml/2006/main">
  <p:tag name="AS_UNIQUEID" val="151"/>
</p:tagLst>
</file>

<file path=ppt/tags/tag147.xml><?xml version="1.0" encoding="utf-8"?>
<p:tagLst xmlns:a="http://schemas.openxmlformats.org/drawingml/2006/main" xmlns:r="http://schemas.openxmlformats.org/officeDocument/2006/relationships" xmlns:p="http://schemas.openxmlformats.org/presentationml/2006/main">
  <p:tag name="AS_UNIQUEID" val="152"/>
</p:tagLst>
</file>

<file path=ppt/tags/tag148.xml><?xml version="1.0" encoding="utf-8"?>
<p:tagLst xmlns:a="http://schemas.openxmlformats.org/drawingml/2006/main" xmlns:r="http://schemas.openxmlformats.org/officeDocument/2006/relationships" xmlns:p="http://schemas.openxmlformats.org/presentationml/2006/main">
  <p:tag name="AS_UNIQUEID" val="153"/>
</p:tagLst>
</file>

<file path=ppt/tags/tag149.xml><?xml version="1.0" encoding="utf-8"?>
<p:tagLst xmlns:a="http://schemas.openxmlformats.org/drawingml/2006/main" xmlns:r="http://schemas.openxmlformats.org/officeDocument/2006/relationships" xmlns:p="http://schemas.openxmlformats.org/presentationml/2006/main">
  <p:tag name="AS_UNIQUEID" val="154"/>
</p:tagLst>
</file>

<file path=ppt/tags/tag15.xml><?xml version="1.0" encoding="utf-8"?>
<p:tagLst xmlns:a="http://schemas.openxmlformats.org/drawingml/2006/main" xmlns:r="http://schemas.openxmlformats.org/officeDocument/2006/relationships" xmlns:p="http://schemas.openxmlformats.org/presentationml/2006/main">
  <p:tag name="AS_UNIQUEID" val="16"/>
</p:tagLst>
</file>

<file path=ppt/tags/tag150.xml><?xml version="1.0" encoding="utf-8"?>
<p:tagLst xmlns:a="http://schemas.openxmlformats.org/drawingml/2006/main" xmlns:r="http://schemas.openxmlformats.org/officeDocument/2006/relationships" xmlns:p="http://schemas.openxmlformats.org/presentationml/2006/main">
  <p:tag name="AS_UNIQUEID" val="156"/>
</p:tagLst>
</file>

<file path=ppt/tags/tag151.xml><?xml version="1.0" encoding="utf-8"?>
<p:tagLst xmlns:a="http://schemas.openxmlformats.org/drawingml/2006/main" xmlns:r="http://schemas.openxmlformats.org/officeDocument/2006/relationships" xmlns:p="http://schemas.openxmlformats.org/presentationml/2006/main">
  <p:tag name="AS_UNIQUEID" val="157"/>
</p:tagLst>
</file>

<file path=ppt/tags/tag152.xml><?xml version="1.0" encoding="utf-8"?>
<p:tagLst xmlns:a="http://schemas.openxmlformats.org/drawingml/2006/main" xmlns:r="http://schemas.openxmlformats.org/officeDocument/2006/relationships" xmlns:p="http://schemas.openxmlformats.org/presentationml/2006/main">
  <p:tag name="AS_UNIQUEID" val="158"/>
</p:tagLst>
</file>

<file path=ppt/tags/tag153.xml><?xml version="1.0" encoding="utf-8"?>
<p:tagLst xmlns:a="http://schemas.openxmlformats.org/drawingml/2006/main" xmlns:r="http://schemas.openxmlformats.org/officeDocument/2006/relationships" xmlns:p="http://schemas.openxmlformats.org/presentationml/2006/main">
  <p:tag name="AS_UNIQUEID" val="159"/>
</p:tagLst>
</file>

<file path=ppt/tags/tag154.xml><?xml version="1.0" encoding="utf-8"?>
<p:tagLst xmlns:a="http://schemas.openxmlformats.org/drawingml/2006/main" xmlns:r="http://schemas.openxmlformats.org/officeDocument/2006/relationships" xmlns:p="http://schemas.openxmlformats.org/presentationml/2006/main">
  <p:tag name="ANCHORPOINT" val="2"/>
  <p:tag name="AS_UNIQUEID" val="160"/>
  <p:tag name="CHARTLIBVERSION" val="NO VALUE"/>
  <p:tag name="CHARTNAME" val="XLChart"/>
  <p:tag name="CHARTTYPE" val="Line Chart"/>
  <p:tag name="DDVERSION" val="2.0"/>
  <p:tag name="DEVICE" val="Canon Colorpass 1000"/>
  <p:tag name="EDITTED" val="False"/>
  <p:tag name="FILLFORECOLOR" val="Transparent"/>
  <p:tag name="FONTCOLOR" val="NO VALUE"/>
  <p:tag name="HEIGHT" val="374.4001"/>
  <p:tag name="LEFT" val="226.8"/>
  <p:tag name="LINECOLOR" val="NO VALUE"/>
  <p:tag name="OBJECTID" val="XLChart"/>
  <p:tag name="PLACEHOLDERSIZE" val="1"/>
  <p:tag name="RULERID" val="SourceBox1"/>
  <p:tag name="SOURCE" val="rulers.pptx!SourceBox1"/>
  <p:tag name="SUBOBJECTID" val="SourceBox"/>
  <p:tag name="TOP" val="158.4"/>
  <p:tag name="TYPE" val="GraphChartGroup"/>
  <p:tag name="WIDTH" val="522"/>
</p:tagLst>
</file>

<file path=ppt/tags/tag155.xml><?xml version="1.0" encoding="utf-8"?>
<p:tagLst xmlns:a="http://schemas.openxmlformats.org/drawingml/2006/main" xmlns:r="http://schemas.openxmlformats.org/officeDocument/2006/relationships" xmlns:p="http://schemas.openxmlformats.org/presentationml/2006/main">
  <p:tag name="AS_UNIQUEID" val="163"/>
</p:tagLst>
</file>

<file path=ppt/tags/tag156.xml><?xml version="1.0" encoding="utf-8"?>
<p:tagLst xmlns:a="http://schemas.openxmlformats.org/drawingml/2006/main" xmlns:r="http://schemas.openxmlformats.org/officeDocument/2006/relationships" xmlns:p="http://schemas.openxmlformats.org/presentationml/2006/main">
  <p:tag name="ANCHORPOINT" val="2"/>
  <p:tag name="AS_UNIQUEID" val="161"/>
  <p:tag name="CHARTLIBVERSION" val="NO VALUE"/>
  <p:tag name="CHARTNAME" val="XLChart"/>
  <p:tag name="CHARTTYPE" val="Line Chart"/>
  <p:tag name="DDVERSION" val="2.0"/>
  <p:tag name="DEVICE" val="Canon Colorpass 1000"/>
  <p:tag name="FILLFORECOLOR" val="Transparent"/>
  <p:tag name="FONTCOLOR" val="NO VALUE"/>
  <p:tag name="HEIGHT" val="28.8"/>
  <p:tag name="LEFT" val="226.8"/>
  <p:tag name="LINECOLOR" val="NO VALUE"/>
  <p:tag name="OBJECTID" val="XLChart"/>
  <p:tag name="PLACEHOLDERSIZE" val="1"/>
  <p:tag name="SOURCE" val="NO VALUE"/>
  <p:tag name="SUBOBJECTID" val="ChartHeading"/>
  <p:tag name="TOP" val="158.4"/>
  <p:tag name="TYPE" val="ChartHeading"/>
  <p:tag name="WIDTH" val="522"/>
</p:tagLst>
</file>

<file path=ppt/tags/tag157.xml><?xml version="1.0" encoding="utf-8"?>
<p:tagLst xmlns:a="http://schemas.openxmlformats.org/drawingml/2006/main" xmlns:r="http://schemas.openxmlformats.org/officeDocument/2006/relationships" xmlns:p="http://schemas.openxmlformats.org/presentationml/2006/main">
  <p:tag name="ANCHORPOINT" val="2"/>
  <p:tag name="AS_UNIQUEID" val="162"/>
  <p:tag name="CHARTLIBVERSION" val="NO VALUE"/>
  <p:tag name="CHARTNAME" val="XLChart"/>
  <p:tag name="CHARTTYPE" val="Line Chart"/>
  <p:tag name="DDVERSION" val="2.0"/>
  <p:tag name="DEVICE" val="Canon Colorpass 1000"/>
  <p:tag name="FILLFORECOLOR" val="Transparent"/>
  <p:tag name="FONTCOLOR" val="NO VALUE"/>
  <p:tag name="HEIGHT" val="14.4"/>
  <p:tag name="LEFT" val="226.8"/>
  <p:tag name="LINECOLOR" val="NO VALUE"/>
  <p:tag name="OBJECTID" val="XLChart"/>
  <p:tag name="PLACEHOLDERSIZE" val="1"/>
  <p:tag name="SOURCE" val="NO VALUE"/>
  <p:tag name="SUBOBJECTID" val="ChartAxisLabel"/>
  <p:tag name="TOP" val="183.6"/>
  <p:tag name="TYPE" val="NO VALUE"/>
  <p:tag name="WIDTH" val="522"/>
</p:tagLst>
</file>

<file path=ppt/tags/tag158.xml><?xml version="1.0" encoding="utf-8"?>
<p:tagLst xmlns:a="http://schemas.openxmlformats.org/drawingml/2006/main" xmlns:r="http://schemas.openxmlformats.org/officeDocument/2006/relationships" xmlns:p="http://schemas.openxmlformats.org/presentationml/2006/main">
  <p:tag name="AS_UNIQUEID" val="165"/>
</p:tagLst>
</file>

<file path=ppt/tags/tag159.xml><?xml version="1.0" encoding="utf-8"?>
<p:tagLst xmlns:a="http://schemas.openxmlformats.org/drawingml/2006/main" xmlns:r="http://schemas.openxmlformats.org/officeDocument/2006/relationships" xmlns:p="http://schemas.openxmlformats.org/presentationml/2006/main">
  <p:tag name="AS_UNIQUEID" val="166"/>
</p:tagLst>
</file>

<file path=ppt/tags/tag16.xml><?xml version="1.0" encoding="utf-8"?>
<p:tagLst xmlns:a="http://schemas.openxmlformats.org/drawingml/2006/main" xmlns:r="http://schemas.openxmlformats.org/officeDocument/2006/relationships" xmlns:p="http://schemas.openxmlformats.org/presentationml/2006/main">
  <p:tag name="AS_UNIQUEID" val="17"/>
</p:tagLst>
</file>

<file path=ppt/tags/tag160.xml><?xml version="1.0" encoding="utf-8"?>
<p:tagLst xmlns:a="http://schemas.openxmlformats.org/drawingml/2006/main" xmlns:r="http://schemas.openxmlformats.org/officeDocument/2006/relationships" xmlns:p="http://schemas.openxmlformats.org/presentationml/2006/main">
  <p:tag name="AS_UNIQUEID" val="167"/>
</p:tagLst>
</file>

<file path=ppt/tags/tag161.xml><?xml version="1.0" encoding="utf-8"?>
<p:tagLst xmlns:a="http://schemas.openxmlformats.org/drawingml/2006/main" xmlns:r="http://schemas.openxmlformats.org/officeDocument/2006/relationships" xmlns:p="http://schemas.openxmlformats.org/presentationml/2006/main">
  <p:tag name="AS_UNIQUEID" val="169"/>
</p:tagLst>
</file>

<file path=ppt/tags/tag162.xml><?xml version="1.0" encoding="utf-8"?>
<p:tagLst xmlns:a="http://schemas.openxmlformats.org/drawingml/2006/main" xmlns:r="http://schemas.openxmlformats.org/officeDocument/2006/relationships" xmlns:p="http://schemas.openxmlformats.org/presentationml/2006/main">
  <p:tag name="AS_UNIQUEID" val="170"/>
</p:tagLst>
</file>

<file path=ppt/tags/tag163.xml><?xml version="1.0" encoding="utf-8"?>
<p:tagLst xmlns:a="http://schemas.openxmlformats.org/drawingml/2006/main" xmlns:r="http://schemas.openxmlformats.org/officeDocument/2006/relationships" xmlns:p="http://schemas.openxmlformats.org/presentationml/2006/main">
  <p:tag name="AS_UNIQUEID" val="171"/>
</p:tagLst>
</file>

<file path=ppt/tags/tag164.xml><?xml version="1.0" encoding="utf-8"?>
<p:tagLst xmlns:a="http://schemas.openxmlformats.org/drawingml/2006/main" xmlns:r="http://schemas.openxmlformats.org/officeDocument/2006/relationships" xmlns:p="http://schemas.openxmlformats.org/presentationml/2006/main">
  <p:tag name="AS_UNIQUEID" val="173"/>
</p:tagLst>
</file>

<file path=ppt/tags/tag165.xml><?xml version="1.0" encoding="utf-8"?>
<p:tagLst xmlns:a="http://schemas.openxmlformats.org/drawingml/2006/main" xmlns:r="http://schemas.openxmlformats.org/officeDocument/2006/relationships" xmlns:p="http://schemas.openxmlformats.org/presentationml/2006/main">
  <p:tag name="AS_UNIQUEID" val="174"/>
</p:tagLst>
</file>

<file path=ppt/tags/tag166.xml><?xml version="1.0" encoding="utf-8"?>
<p:tagLst xmlns:a="http://schemas.openxmlformats.org/drawingml/2006/main" xmlns:r="http://schemas.openxmlformats.org/officeDocument/2006/relationships" xmlns:p="http://schemas.openxmlformats.org/presentationml/2006/main">
  <p:tag name="AS_UNIQUEID" val="175"/>
</p:tagLst>
</file>

<file path=ppt/tags/tag167.xml><?xml version="1.0" encoding="utf-8"?>
<p:tagLst xmlns:a="http://schemas.openxmlformats.org/drawingml/2006/main" xmlns:r="http://schemas.openxmlformats.org/officeDocument/2006/relationships" xmlns:p="http://schemas.openxmlformats.org/presentationml/2006/main">
  <p:tag name="AS_UNIQUEID" val="177"/>
</p:tagLst>
</file>

<file path=ppt/tags/tag168.xml><?xml version="1.0" encoding="utf-8"?>
<p:tagLst xmlns:a="http://schemas.openxmlformats.org/drawingml/2006/main" xmlns:r="http://schemas.openxmlformats.org/officeDocument/2006/relationships" xmlns:p="http://schemas.openxmlformats.org/presentationml/2006/main">
  <p:tag name="AS_UNIQUEID" val="178"/>
</p:tagLst>
</file>

<file path=ppt/tags/tag169.xml><?xml version="1.0" encoding="utf-8"?>
<p:tagLst xmlns:a="http://schemas.openxmlformats.org/drawingml/2006/main" xmlns:r="http://schemas.openxmlformats.org/officeDocument/2006/relationships" xmlns:p="http://schemas.openxmlformats.org/presentationml/2006/main">
  <p:tag name="AS_UNIQUEID" val="179"/>
</p:tagLst>
</file>

<file path=ppt/tags/tag17.xml><?xml version="1.0" encoding="utf-8"?>
<p:tagLst xmlns:a="http://schemas.openxmlformats.org/drawingml/2006/main" xmlns:r="http://schemas.openxmlformats.org/officeDocument/2006/relationships" xmlns:p="http://schemas.openxmlformats.org/presentationml/2006/main">
  <p:tag name="AS_UNIQUEID" val="18"/>
</p:tagLst>
</file>

<file path=ppt/tags/tag170.xml><?xml version="1.0" encoding="utf-8"?>
<p:tagLst xmlns:a="http://schemas.openxmlformats.org/drawingml/2006/main" xmlns:r="http://schemas.openxmlformats.org/officeDocument/2006/relationships" xmlns:p="http://schemas.openxmlformats.org/presentationml/2006/main">
  <p:tag name="AS_UNIQUEID" val="181"/>
</p:tagLst>
</file>

<file path=ppt/tags/tag171.xml><?xml version="1.0" encoding="utf-8"?>
<p:tagLst xmlns:a="http://schemas.openxmlformats.org/drawingml/2006/main" xmlns:r="http://schemas.openxmlformats.org/officeDocument/2006/relationships" xmlns:p="http://schemas.openxmlformats.org/presentationml/2006/main">
  <p:tag name="AS_UNIQUEID" val="182"/>
</p:tagLst>
</file>

<file path=ppt/tags/tag172.xml><?xml version="1.0" encoding="utf-8"?>
<p:tagLst xmlns:a="http://schemas.openxmlformats.org/drawingml/2006/main" xmlns:r="http://schemas.openxmlformats.org/officeDocument/2006/relationships" xmlns:p="http://schemas.openxmlformats.org/presentationml/2006/main">
  <p:tag name="AS_UNIQUEID" val="183"/>
</p:tagLst>
</file>

<file path=ppt/tags/tag173.xml><?xml version="1.0" encoding="utf-8"?>
<p:tagLst xmlns:a="http://schemas.openxmlformats.org/drawingml/2006/main" xmlns:r="http://schemas.openxmlformats.org/officeDocument/2006/relationships" xmlns:p="http://schemas.openxmlformats.org/presentationml/2006/main">
  <p:tag name="AS_UNIQUEID" val="185"/>
</p:tagLst>
</file>

<file path=ppt/tags/tag174.xml><?xml version="1.0" encoding="utf-8"?>
<p:tagLst xmlns:a="http://schemas.openxmlformats.org/drawingml/2006/main" xmlns:r="http://schemas.openxmlformats.org/officeDocument/2006/relationships" xmlns:p="http://schemas.openxmlformats.org/presentationml/2006/main">
  <p:tag name="AS_UNIQUEID" val="186"/>
</p:tagLst>
</file>

<file path=ppt/tags/tag175.xml><?xml version="1.0" encoding="utf-8"?>
<p:tagLst xmlns:a="http://schemas.openxmlformats.org/drawingml/2006/main" xmlns:r="http://schemas.openxmlformats.org/officeDocument/2006/relationships" xmlns:p="http://schemas.openxmlformats.org/presentationml/2006/main">
  <p:tag name="AS_UNIQUEID" val="187"/>
</p:tagLst>
</file>

<file path=ppt/tags/tag176.xml><?xml version="1.0" encoding="utf-8"?>
<p:tagLst xmlns:a="http://schemas.openxmlformats.org/drawingml/2006/main" xmlns:r="http://schemas.openxmlformats.org/officeDocument/2006/relationships" xmlns:p="http://schemas.openxmlformats.org/presentationml/2006/main">
  <p:tag name="AS_UNIQUEID" val="193"/>
</p:tagLst>
</file>

<file path=ppt/tags/tag177.xml><?xml version="1.0" encoding="utf-8"?>
<p:tagLst xmlns:a="http://schemas.openxmlformats.org/drawingml/2006/main" xmlns:r="http://schemas.openxmlformats.org/officeDocument/2006/relationships" xmlns:p="http://schemas.openxmlformats.org/presentationml/2006/main">
  <p:tag name="AS_UNIQUEID" val="194"/>
</p:tagLst>
</file>

<file path=ppt/tags/tag178.xml><?xml version="1.0" encoding="utf-8"?>
<p:tagLst xmlns:a="http://schemas.openxmlformats.org/drawingml/2006/main" xmlns:r="http://schemas.openxmlformats.org/officeDocument/2006/relationships" xmlns:p="http://schemas.openxmlformats.org/presentationml/2006/main">
  <p:tag name="AS_UNIQUEID" val="195"/>
</p:tagLst>
</file>

<file path=ppt/tags/tag179.xml><?xml version="1.0" encoding="utf-8"?>
<p:tagLst xmlns:a="http://schemas.openxmlformats.org/drawingml/2006/main" xmlns:r="http://schemas.openxmlformats.org/officeDocument/2006/relationships" xmlns:p="http://schemas.openxmlformats.org/presentationml/2006/main">
  <p:tag name="AS_UNIQUEID" val="196"/>
</p:tagLst>
</file>

<file path=ppt/tags/tag18.xml><?xml version="1.0" encoding="utf-8"?>
<p:tagLst xmlns:a="http://schemas.openxmlformats.org/drawingml/2006/main" xmlns:r="http://schemas.openxmlformats.org/officeDocument/2006/relationships" xmlns:p="http://schemas.openxmlformats.org/presentationml/2006/main">
  <p:tag name="AS_UNIQUEID" val="19"/>
</p:tagLst>
</file>

<file path=ppt/tags/tag180.xml><?xml version="1.0" encoding="utf-8"?>
<p:tagLst xmlns:a="http://schemas.openxmlformats.org/drawingml/2006/main" xmlns:r="http://schemas.openxmlformats.org/officeDocument/2006/relationships" xmlns:p="http://schemas.openxmlformats.org/presentationml/2006/main">
  <p:tag name="AS_UNIQUEID" val="197"/>
</p:tagLst>
</file>

<file path=ppt/tags/tag181.xml><?xml version="1.0" encoding="utf-8"?>
<p:tagLst xmlns:a="http://schemas.openxmlformats.org/drawingml/2006/main" xmlns:r="http://schemas.openxmlformats.org/officeDocument/2006/relationships" xmlns:p="http://schemas.openxmlformats.org/presentationml/2006/main">
  <p:tag name="AS_UNIQUEID" val="189"/>
</p:tagLst>
</file>

<file path=ppt/tags/tag182.xml><?xml version="1.0" encoding="utf-8"?>
<p:tagLst xmlns:a="http://schemas.openxmlformats.org/drawingml/2006/main" xmlns:r="http://schemas.openxmlformats.org/officeDocument/2006/relationships" xmlns:p="http://schemas.openxmlformats.org/presentationml/2006/main">
  <p:tag name="AS_UNIQUEID" val="190"/>
</p:tagLst>
</file>

<file path=ppt/tags/tag183.xml><?xml version="1.0" encoding="utf-8"?>
<p:tagLst xmlns:a="http://schemas.openxmlformats.org/drawingml/2006/main" xmlns:r="http://schemas.openxmlformats.org/officeDocument/2006/relationships" xmlns:p="http://schemas.openxmlformats.org/presentationml/2006/main">
  <p:tag name="AS_UNIQUEID" val="191"/>
</p:tagLst>
</file>

<file path=ppt/tags/tag184.xml><?xml version="1.0" encoding="utf-8"?>
<p:tagLst xmlns:a="http://schemas.openxmlformats.org/drawingml/2006/main" xmlns:r="http://schemas.openxmlformats.org/officeDocument/2006/relationships" xmlns:p="http://schemas.openxmlformats.org/presentationml/2006/main">
  <p:tag name="AS_UNIQUEID" val="199"/>
</p:tagLst>
</file>

<file path=ppt/tags/tag185.xml><?xml version="1.0" encoding="utf-8"?>
<p:tagLst xmlns:a="http://schemas.openxmlformats.org/drawingml/2006/main" xmlns:r="http://schemas.openxmlformats.org/officeDocument/2006/relationships" xmlns:p="http://schemas.openxmlformats.org/presentationml/2006/main">
  <p:tag name="AS_UNIQUEID" val="200"/>
</p:tagLst>
</file>

<file path=ppt/tags/tag186.xml><?xml version="1.0" encoding="utf-8"?>
<p:tagLst xmlns:a="http://schemas.openxmlformats.org/drawingml/2006/main" xmlns:r="http://schemas.openxmlformats.org/officeDocument/2006/relationships" xmlns:p="http://schemas.openxmlformats.org/presentationml/2006/main">
  <p:tag name="AS_UNIQUEID" val="201"/>
</p:tagLst>
</file>

<file path=ppt/tags/tag187.xml><?xml version="1.0" encoding="utf-8"?>
<p:tagLst xmlns:a="http://schemas.openxmlformats.org/drawingml/2006/main" xmlns:r="http://schemas.openxmlformats.org/officeDocument/2006/relationships" xmlns:p="http://schemas.openxmlformats.org/presentationml/2006/main">
  <p:tag name="AS_UNIQUEID" val="203"/>
</p:tagLst>
</file>

<file path=ppt/tags/tag188.xml><?xml version="1.0" encoding="utf-8"?>
<p:tagLst xmlns:a="http://schemas.openxmlformats.org/drawingml/2006/main" xmlns:r="http://schemas.openxmlformats.org/officeDocument/2006/relationships" xmlns:p="http://schemas.openxmlformats.org/presentationml/2006/main">
  <p:tag name="AS_UNIQUEID" val="204"/>
</p:tagLst>
</file>

<file path=ppt/tags/tag189.xml><?xml version="1.0" encoding="utf-8"?>
<p:tagLst xmlns:a="http://schemas.openxmlformats.org/drawingml/2006/main" xmlns:r="http://schemas.openxmlformats.org/officeDocument/2006/relationships" xmlns:p="http://schemas.openxmlformats.org/presentationml/2006/main">
  <p:tag name="AS_UNIQUEID" val="205"/>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190.xml><?xml version="1.0" encoding="utf-8"?>
<p:tagLst xmlns:a="http://schemas.openxmlformats.org/drawingml/2006/main" xmlns:r="http://schemas.openxmlformats.org/officeDocument/2006/relationships" xmlns:p="http://schemas.openxmlformats.org/presentationml/2006/main">
  <p:tag name="AS_UNIQUEID" val="207"/>
</p:tagLst>
</file>

<file path=ppt/tags/tag191.xml><?xml version="1.0" encoding="utf-8"?>
<p:tagLst xmlns:a="http://schemas.openxmlformats.org/drawingml/2006/main" xmlns:r="http://schemas.openxmlformats.org/officeDocument/2006/relationships" xmlns:p="http://schemas.openxmlformats.org/presentationml/2006/main">
  <p:tag name="AS_UNIQUEID" val="208"/>
</p:tagLst>
</file>

<file path=ppt/tags/tag192.xml><?xml version="1.0" encoding="utf-8"?>
<p:tagLst xmlns:a="http://schemas.openxmlformats.org/drawingml/2006/main" xmlns:r="http://schemas.openxmlformats.org/officeDocument/2006/relationships" xmlns:p="http://schemas.openxmlformats.org/presentationml/2006/main">
  <p:tag name="AS_UNIQUEID" val="209"/>
</p:tagLst>
</file>

<file path=ppt/tags/tag193.xml><?xml version="1.0" encoding="utf-8"?>
<p:tagLst xmlns:a="http://schemas.openxmlformats.org/drawingml/2006/main" xmlns:r="http://schemas.openxmlformats.org/officeDocument/2006/relationships" xmlns:p="http://schemas.openxmlformats.org/presentationml/2006/main">
  <p:tag name="AS_UNIQUEID" val="211"/>
</p:tagLst>
</file>

<file path=ppt/tags/tag194.xml><?xml version="1.0" encoding="utf-8"?>
<p:tagLst xmlns:a="http://schemas.openxmlformats.org/drawingml/2006/main" xmlns:r="http://schemas.openxmlformats.org/officeDocument/2006/relationships" xmlns:p="http://schemas.openxmlformats.org/presentationml/2006/main">
  <p:tag name="AS_UNIQUEID" val="212"/>
</p:tagLst>
</file>

<file path=ppt/tags/tag195.xml><?xml version="1.0" encoding="utf-8"?>
<p:tagLst xmlns:a="http://schemas.openxmlformats.org/drawingml/2006/main" xmlns:r="http://schemas.openxmlformats.org/officeDocument/2006/relationships" xmlns:p="http://schemas.openxmlformats.org/presentationml/2006/main">
  <p:tag name="AS_UNIQUEID" val="213"/>
</p:tagLst>
</file>

<file path=ppt/tags/tag196.xml><?xml version="1.0" encoding="utf-8"?>
<p:tagLst xmlns:a="http://schemas.openxmlformats.org/drawingml/2006/main" xmlns:r="http://schemas.openxmlformats.org/officeDocument/2006/relationships" xmlns:p="http://schemas.openxmlformats.org/presentationml/2006/main">
  <p:tag name="AS_UNIQUEID" val="215"/>
</p:tagLst>
</file>

<file path=ppt/tags/tag197.xml><?xml version="1.0" encoding="utf-8"?>
<p:tagLst xmlns:a="http://schemas.openxmlformats.org/drawingml/2006/main" xmlns:r="http://schemas.openxmlformats.org/officeDocument/2006/relationships" xmlns:p="http://schemas.openxmlformats.org/presentationml/2006/main">
  <p:tag name="AS_UNIQUEID" val="216"/>
</p:tagLst>
</file>

<file path=ppt/tags/tag198.xml><?xml version="1.0" encoding="utf-8"?>
<p:tagLst xmlns:a="http://schemas.openxmlformats.org/drawingml/2006/main" xmlns:r="http://schemas.openxmlformats.org/officeDocument/2006/relationships" xmlns:p="http://schemas.openxmlformats.org/presentationml/2006/main">
  <p:tag name="AS_UNIQUEID" val="217"/>
</p:tagLst>
</file>

<file path=ppt/tags/tag199.xml><?xml version="1.0" encoding="utf-8"?>
<p:tagLst xmlns:a="http://schemas.openxmlformats.org/drawingml/2006/main" xmlns:r="http://schemas.openxmlformats.org/officeDocument/2006/relationships" xmlns:p="http://schemas.openxmlformats.org/presentationml/2006/main">
  <p:tag name="AS_UNIQUEID" val="219"/>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00.xml><?xml version="1.0" encoding="utf-8"?>
<p:tagLst xmlns:a="http://schemas.openxmlformats.org/drawingml/2006/main" xmlns:r="http://schemas.openxmlformats.org/officeDocument/2006/relationships" xmlns:p="http://schemas.openxmlformats.org/presentationml/2006/main">
  <p:tag name="AS_UNIQUEID" val="220"/>
</p:tagLst>
</file>

<file path=ppt/tags/tag201.xml><?xml version="1.0" encoding="utf-8"?>
<p:tagLst xmlns:a="http://schemas.openxmlformats.org/drawingml/2006/main" xmlns:r="http://schemas.openxmlformats.org/officeDocument/2006/relationships" xmlns:p="http://schemas.openxmlformats.org/presentationml/2006/main">
  <p:tag name="AS_UNIQUEID" val="221"/>
</p:tagLst>
</file>

<file path=ppt/tags/tag202.xml><?xml version="1.0" encoding="utf-8"?>
<p:tagLst xmlns:a="http://schemas.openxmlformats.org/drawingml/2006/main" xmlns:r="http://schemas.openxmlformats.org/officeDocument/2006/relationships" xmlns:p="http://schemas.openxmlformats.org/presentationml/2006/main">
  <p:tag name="AS_UNIQUEID" val="223"/>
</p:tagLst>
</file>

<file path=ppt/tags/tag203.xml><?xml version="1.0" encoding="utf-8"?>
<p:tagLst xmlns:a="http://schemas.openxmlformats.org/drawingml/2006/main" xmlns:r="http://schemas.openxmlformats.org/officeDocument/2006/relationships" xmlns:p="http://schemas.openxmlformats.org/presentationml/2006/main">
  <p:tag name="AS_UNIQUEID" val="224"/>
</p:tagLst>
</file>

<file path=ppt/tags/tag204.xml><?xml version="1.0" encoding="utf-8"?>
<p:tagLst xmlns:a="http://schemas.openxmlformats.org/drawingml/2006/main" xmlns:r="http://schemas.openxmlformats.org/officeDocument/2006/relationships" xmlns:p="http://schemas.openxmlformats.org/presentationml/2006/main">
  <p:tag name="AS_UNIQUEID" val="225"/>
</p:tagLst>
</file>

<file path=ppt/tags/tag205.xml><?xml version="1.0" encoding="utf-8"?>
<p:tagLst xmlns:a="http://schemas.openxmlformats.org/drawingml/2006/main" xmlns:r="http://schemas.openxmlformats.org/officeDocument/2006/relationships" xmlns:p="http://schemas.openxmlformats.org/presentationml/2006/main">
  <p:tag name="AS_UNIQUEID" val="227"/>
</p:tagLst>
</file>

<file path=ppt/tags/tag206.xml><?xml version="1.0" encoding="utf-8"?>
<p:tagLst xmlns:a="http://schemas.openxmlformats.org/drawingml/2006/main" xmlns:r="http://schemas.openxmlformats.org/officeDocument/2006/relationships" xmlns:p="http://schemas.openxmlformats.org/presentationml/2006/main">
  <p:tag name="AS_UNIQUEID" val="228"/>
</p:tagLst>
</file>

<file path=ppt/tags/tag207.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08.xml><?xml version="1.0" encoding="utf-8"?>
<p:tagLst xmlns:a="http://schemas.openxmlformats.org/drawingml/2006/main" xmlns:r="http://schemas.openxmlformats.org/officeDocument/2006/relationships" xmlns:p="http://schemas.openxmlformats.org/presentationml/2006/main">
  <p:tag name="AS_UNIQUEID" val="239"/>
</p:tagLst>
</file>

<file path=ppt/tags/tag209.xml><?xml version="1.0" encoding="utf-8"?>
<p:tagLst xmlns:a="http://schemas.openxmlformats.org/drawingml/2006/main" xmlns:r="http://schemas.openxmlformats.org/officeDocument/2006/relationships" xmlns:p="http://schemas.openxmlformats.org/presentationml/2006/main">
  <p:tag name="AS_UNIQUEID" val="240"/>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10.xml><?xml version="1.0" encoding="utf-8"?>
<p:tagLst xmlns:a="http://schemas.openxmlformats.org/drawingml/2006/main" xmlns:r="http://schemas.openxmlformats.org/officeDocument/2006/relationships" xmlns:p="http://schemas.openxmlformats.org/presentationml/2006/main">
  <p:tag name="AS_UNIQUEID" val="241"/>
</p:tagLst>
</file>

<file path=ppt/tags/tag211.xml><?xml version="1.0" encoding="utf-8"?>
<p:tagLst xmlns:a="http://schemas.openxmlformats.org/drawingml/2006/main" xmlns:r="http://schemas.openxmlformats.org/officeDocument/2006/relationships" xmlns:p="http://schemas.openxmlformats.org/presentationml/2006/main">
  <p:tag name="AS_UNIQUEID" val="244"/>
</p:tagLst>
</file>

<file path=ppt/tags/tag212.xml><?xml version="1.0" encoding="utf-8"?>
<p:tagLst xmlns:a="http://schemas.openxmlformats.org/drawingml/2006/main" xmlns:r="http://schemas.openxmlformats.org/officeDocument/2006/relationships" xmlns:p="http://schemas.openxmlformats.org/presentationml/2006/main">
  <p:tag name="AS_UNIQUEID" val="247"/>
</p:tagLst>
</file>

<file path=ppt/tags/tag213.xml><?xml version="1.0" encoding="utf-8"?>
<p:tagLst xmlns:a="http://schemas.openxmlformats.org/drawingml/2006/main" xmlns:r="http://schemas.openxmlformats.org/officeDocument/2006/relationships" xmlns:p="http://schemas.openxmlformats.org/presentationml/2006/main">
  <p:tag name="AS_UNIQUEID" val="250"/>
</p:tagLst>
</file>

<file path=ppt/tags/tag214.xml><?xml version="1.0" encoding="utf-8"?>
<p:tagLst xmlns:a="http://schemas.openxmlformats.org/drawingml/2006/main" xmlns:r="http://schemas.openxmlformats.org/officeDocument/2006/relationships" xmlns:p="http://schemas.openxmlformats.org/presentationml/2006/main">
  <p:tag name="AS_UNIQUEID" val="253"/>
</p:tagLst>
</file>

<file path=ppt/tags/tag215.xml><?xml version="1.0" encoding="utf-8"?>
<p:tagLst xmlns:a="http://schemas.openxmlformats.org/drawingml/2006/main" xmlns:r="http://schemas.openxmlformats.org/officeDocument/2006/relationships" xmlns:p="http://schemas.openxmlformats.org/presentationml/2006/main">
  <p:tag name="AS_UNIQUEID" val="256"/>
</p:tagLst>
</file>

<file path=ppt/tags/tag216.xml><?xml version="1.0" encoding="utf-8"?>
<p:tagLst xmlns:a="http://schemas.openxmlformats.org/drawingml/2006/main" xmlns:r="http://schemas.openxmlformats.org/officeDocument/2006/relationships" xmlns:p="http://schemas.openxmlformats.org/presentationml/2006/main">
  <p:tag name="AS_UNIQUEID" val="259"/>
</p:tagLst>
</file>

<file path=ppt/tags/tag217.xml><?xml version="1.0" encoding="utf-8"?>
<p:tagLst xmlns:a="http://schemas.openxmlformats.org/drawingml/2006/main" xmlns:r="http://schemas.openxmlformats.org/officeDocument/2006/relationships" xmlns:p="http://schemas.openxmlformats.org/presentationml/2006/main">
  <p:tag name="AS_UNIQUEID" val="262"/>
</p:tagLst>
</file>

<file path=ppt/tags/tag218.xml><?xml version="1.0" encoding="utf-8"?>
<p:tagLst xmlns:a="http://schemas.openxmlformats.org/drawingml/2006/main" xmlns:r="http://schemas.openxmlformats.org/officeDocument/2006/relationships" xmlns:p="http://schemas.openxmlformats.org/presentationml/2006/main">
  <p:tag name="AS_UNIQUEID" val="263"/>
</p:tagLst>
</file>

<file path=ppt/tags/tag219.xml><?xml version="1.0" encoding="utf-8"?>
<p:tagLst xmlns:a="http://schemas.openxmlformats.org/drawingml/2006/main" xmlns:r="http://schemas.openxmlformats.org/officeDocument/2006/relationships" xmlns:p="http://schemas.openxmlformats.org/presentationml/2006/main">
  <p:tag name="AS_UNIQUEID" val="266"/>
</p:tagLst>
</file>

<file path=ppt/tags/tag22.xml><?xml version="1.0" encoding="utf-8"?>
<p:tagLst xmlns:a="http://schemas.openxmlformats.org/drawingml/2006/main" xmlns:r="http://schemas.openxmlformats.org/officeDocument/2006/relationships" xmlns:p="http://schemas.openxmlformats.org/presentationml/2006/main">
  <p:tag name="AS_UNIQUEID" val="23"/>
</p:tagLst>
</file>

<file path=ppt/tags/tag220.xml><?xml version="1.0" encoding="utf-8"?>
<p:tagLst xmlns:a="http://schemas.openxmlformats.org/drawingml/2006/main" xmlns:r="http://schemas.openxmlformats.org/officeDocument/2006/relationships" xmlns:p="http://schemas.openxmlformats.org/presentationml/2006/main">
  <p:tag name="AS_UNIQUEID" val="269"/>
</p:tagLst>
</file>

<file path=ppt/tags/tag221.xml><?xml version="1.0" encoding="utf-8"?>
<p:tagLst xmlns:a="http://schemas.openxmlformats.org/drawingml/2006/main" xmlns:r="http://schemas.openxmlformats.org/officeDocument/2006/relationships" xmlns:p="http://schemas.openxmlformats.org/presentationml/2006/main">
  <p:tag name="AS_UNIQUEID" val="272"/>
</p:tagLst>
</file>

<file path=ppt/tags/tag222.xml><?xml version="1.0" encoding="utf-8"?>
<p:tagLst xmlns:a="http://schemas.openxmlformats.org/drawingml/2006/main" xmlns:r="http://schemas.openxmlformats.org/officeDocument/2006/relationships" xmlns:p="http://schemas.openxmlformats.org/presentationml/2006/main">
  <p:tag name="AS_UNIQUEID" val="275"/>
</p:tagLst>
</file>

<file path=ppt/tags/tag223.xml><?xml version="1.0" encoding="utf-8"?>
<p:tagLst xmlns:a="http://schemas.openxmlformats.org/drawingml/2006/main" xmlns:r="http://schemas.openxmlformats.org/officeDocument/2006/relationships" xmlns:p="http://schemas.openxmlformats.org/presentationml/2006/main">
  <p:tag name="AS_UNIQUEID" val="278"/>
</p:tagLst>
</file>

<file path=ppt/tags/tag224.xml><?xml version="1.0" encoding="utf-8"?>
<p:tagLst xmlns:a="http://schemas.openxmlformats.org/drawingml/2006/main" xmlns:r="http://schemas.openxmlformats.org/officeDocument/2006/relationships" xmlns:p="http://schemas.openxmlformats.org/presentationml/2006/main">
  <p:tag name="AS_UNIQUEID" val="281"/>
</p:tagLst>
</file>

<file path=ppt/tags/tag225.xml><?xml version="1.0" encoding="utf-8"?>
<p:tagLst xmlns:a="http://schemas.openxmlformats.org/drawingml/2006/main" xmlns:r="http://schemas.openxmlformats.org/officeDocument/2006/relationships" xmlns:p="http://schemas.openxmlformats.org/presentationml/2006/main">
  <p:tag name="AS_UNIQUEID" val="282"/>
</p:tagLst>
</file>

<file path=ppt/tags/tag226.xml><?xml version="1.0" encoding="utf-8"?>
<p:tagLst xmlns:a="http://schemas.openxmlformats.org/drawingml/2006/main" xmlns:r="http://schemas.openxmlformats.org/officeDocument/2006/relationships" xmlns:p="http://schemas.openxmlformats.org/presentationml/2006/main">
  <p:tag name="AS_UNIQUEID" val="283"/>
</p:tagLst>
</file>

<file path=ppt/tags/tag227.xml><?xml version="1.0" encoding="utf-8"?>
<p:tagLst xmlns:a="http://schemas.openxmlformats.org/drawingml/2006/main" xmlns:r="http://schemas.openxmlformats.org/officeDocument/2006/relationships" xmlns:p="http://schemas.openxmlformats.org/presentationml/2006/main">
  <p:tag name="AS_UNIQUEID" val="286"/>
</p:tagLst>
</file>

<file path=ppt/tags/tag228.xml><?xml version="1.0" encoding="utf-8"?>
<p:tagLst xmlns:a="http://schemas.openxmlformats.org/drawingml/2006/main" xmlns:r="http://schemas.openxmlformats.org/officeDocument/2006/relationships" xmlns:p="http://schemas.openxmlformats.org/presentationml/2006/main">
  <p:tag name="AS_UNIQUEID" val="289"/>
</p:tagLst>
</file>

<file path=ppt/tags/tag229.xml><?xml version="1.0" encoding="utf-8"?>
<p:tagLst xmlns:a="http://schemas.openxmlformats.org/drawingml/2006/main" xmlns:r="http://schemas.openxmlformats.org/officeDocument/2006/relationships" xmlns:p="http://schemas.openxmlformats.org/presentationml/2006/main">
  <p:tag name="AS_UNIQUEID" val="292"/>
</p:tagLst>
</file>

<file path=ppt/tags/tag23.xml><?xml version="1.0" encoding="utf-8"?>
<p:tagLst xmlns:a="http://schemas.openxmlformats.org/drawingml/2006/main" xmlns:r="http://schemas.openxmlformats.org/officeDocument/2006/relationships" xmlns:p="http://schemas.openxmlformats.org/presentationml/2006/main">
  <p:tag name="AS_UNIQUEID" val="24"/>
</p:tagLst>
</file>

<file path=ppt/tags/tag230.xml><?xml version="1.0" encoding="utf-8"?>
<p:tagLst xmlns:a="http://schemas.openxmlformats.org/drawingml/2006/main" xmlns:r="http://schemas.openxmlformats.org/officeDocument/2006/relationships" xmlns:p="http://schemas.openxmlformats.org/presentationml/2006/main">
  <p:tag name="AS_UNIQUEID" val="295"/>
</p:tagLst>
</file>

<file path=ppt/tags/tag231.xml><?xml version="1.0" encoding="utf-8"?>
<p:tagLst xmlns:a="http://schemas.openxmlformats.org/drawingml/2006/main" xmlns:r="http://schemas.openxmlformats.org/officeDocument/2006/relationships" xmlns:p="http://schemas.openxmlformats.org/presentationml/2006/main">
  <p:tag name="AS_UNIQUEID" val="298"/>
</p:tagLst>
</file>

<file path=ppt/tags/tag232.xml><?xml version="1.0" encoding="utf-8"?>
<p:tagLst xmlns:a="http://schemas.openxmlformats.org/drawingml/2006/main" xmlns:r="http://schemas.openxmlformats.org/officeDocument/2006/relationships" xmlns:p="http://schemas.openxmlformats.org/presentationml/2006/main">
  <p:tag name="AS_UNIQUEID" val="301"/>
</p:tagLst>
</file>

<file path=ppt/tags/tag233.xml><?xml version="1.0" encoding="utf-8"?>
<p:tagLst xmlns:a="http://schemas.openxmlformats.org/drawingml/2006/main" xmlns:r="http://schemas.openxmlformats.org/officeDocument/2006/relationships" xmlns:p="http://schemas.openxmlformats.org/presentationml/2006/main">
  <p:tag name="AS_UNIQUEID" val="304"/>
</p:tagLst>
</file>

<file path=ppt/tags/tag234.xml><?xml version="1.0" encoding="utf-8"?>
<p:tagLst xmlns:a="http://schemas.openxmlformats.org/drawingml/2006/main" xmlns:r="http://schemas.openxmlformats.org/officeDocument/2006/relationships" xmlns:p="http://schemas.openxmlformats.org/presentationml/2006/main">
  <p:tag name="AS_UNIQUEID" val="307"/>
</p:tagLst>
</file>

<file path=ppt/tags/tag235.xml><?xml version="1.0" encoding="utf-8"?>
<p:tagLst xmlns:a="http://schemas.openxmlformats.org/drawingml/2006/main" xmlns:r="http://schemas.openxmlformats.org/officeDocument/2006/relationships" xmlns:p="http://schemas.openxmlformats.org/presentationml/2006/main">
  <p:tag name="AS_UNIQUEID" val="310"/>
</p:tagLst>
</file>

<file path=ppt/tags/tag236.xml><?xml version="1.0" encoding="utf-8"?>
<p:tagLst xmlns:a="http://schemas.openxmlformats.org/drawingml/2006/main" xmlns:r="http://schemas.openxmlformats.org/officeDocument/2006/relationships" xmlns:p="http://schemas.openxmlformats.org/presentationml/2006/main">
  <p:tag name="AS_UNIQUEID" val="313"/>
</p:tagLst>
</file>

<file path=ppt/tags/tag237.xml><?xml version="1.0" encoding="utf-8"?>
<p:tagLst xmlns:a="http://schemas.openxmlformats.org/drawingml/2006/main" xmlns:r="http://schemas.openxmlformats.org/officeDocument/2006/relationships" xmlns:p="http://schemas.openxmlformats.org/presentationml/2006/main">
  <p:tag name="AS_UNIQUEID" val="316"/>
</p:tagLst>
</file>

<file path=ppt/tags/tag238.xml><?xml version="1.0" encoding="utf-8"?>
<p:tagLst xmlns:a="http://schemas.openxmlformats.org/drawingml/2006/main" xmlns:r="http://schemas.openxmlformats.org/officeDocument/2006/relationships" xmlns:p="http://schemas.openxmlformats.org/presentationml/2006/main">
  <p:tag name="AS_UNIQUEID" val="319"/>
</p:tagLst>
</file>

<file path=ppt/tags/tag239.xml><?xml version="1.0" encoding="utf-8"?>
<p:tagLst xmlns:a="http://schemas.openxmlformats.org/drawingml/2006/main" xmlns:r="http://schemas.openxmlformats.org/officeDocument/2006/relationships" xmlns:p="http://schemas.openxmlformats.org/presentationml/2006/main">
  <p:tag name="AS_UNIQUEID" val="322"/>
</p:tagLst>
</file>

<file path=ppt/tags/tag24.xml><?xml version="1.0" encoding="utf-8"?>
<p:tagLst xmlns:a="http://schemas.openxmlformats.org/drawingml/2006/main" xmlns:r="http://schemas.openxmlformats.org/officeDocument/2006/relationships" xmlns:p="http://schemas.openxmlformats.org/presentationml/2006/main">
  <p:tag name="AS_UNIQUEID" val="25"/>
</p:tagLst>
</file>

<file path=ppt/tags/tag240.xml><?xml version="1.0" encoding="utf-8"?>
<p:tagLst xmlns:a="http://schemas.openxmlformats.org/drawingml/2006/main" xmlns:r="http://schemas.openxmlformats.org/officeDocument/2006/relationships" xmlns:p="http://schemas.openxmlformats.org/presentationml/2006/main">
  <p:tag name="AS_UNIQUEID" val="325"/>
</p:tagLst>
</file>

<file path=ppt/tags/tag241.xml><?xml version="1.0" encoding="utf-8"?>
<p:tagLst xmlns:a="http://schemas.openxmlformats.org/drawingml/2006/main" xmlns:r="http://schemas.openxmlformats.org/officeDocument/2006/relationships" xmlns:p="http://schemas.openxmlformats.org/presentationml/2006/main">
  <p:tag name="AS_UNIQUEID" val="326"/>
</p:tagLst>
</file>

<file path=ppt/tags/tag242.xml><?xml version="1.0" encoding="utf-8"?>
<p:tagLst xmlns:a="http://schemas.openxmlformats.org/drawingml/2006/main" xmlns:r="http://schemas.openxmlformats.org/officeDocument/2006/relationships" xmlns:p="http://schemas.openxmlformats.org/presentationml/2006/main">
  <p:tag name="AS_UNIQUEID" val="329"/>
</p:tagLst>
</file>

<file path=ppt/tags/tag243.xml><?xml version="1.0" encoding="utf-8"?>
<p:tagLst xmlns:a="http://schemas.openxmlformats.org/drawingml/2006/main" xmlns:r="http://schemas.openxmlformats.org/officeDocument/2006/relationships" xmlns:p="http://schemas.openxmlformats.org/presentationml/2006/main">
  <p:tag name="AS_UNIQUEID" val="332"/>
</p:tagLst>
</file>

<file path=ppt/tags/tag244.xml><?xml version="1.0" encoding="utf-8"?>
<p:tagLst xmlns:a="http://schemas.openxmlformats.org/drawingml/2006/main" xmlns:r="http://schemas.openxmlformats.org/officeDocument/2006/relationships" xmlns:p="http://schemas.openxmlformats.org/presentationml/2006/main">
  <p:tag name="AS_UNIQUEID" val="335"/>
</p:tagLst>
</file>

<file path=ppt/tags/tag245.xml><?xml version="1.0" encoding="utf-8"?>
<p:tagLst xmlns:a="http://schemas.openxmlformats.org/drawingml/2006/main" xmlns:r="http://schemas.openxmlformats.org/officeDocument/2006/relationships" xmlns:p="http://schemas.openxmlformats.org/presentationml/2006/main">
  <p:tag name="AS_UNIQUEID" val="338"/>
</p:tagLst>
</file>

<file path=ppt/tags/tag246.xml><?xml version="1.0" encoding="utf-8"?>
<p:tagLst xmlns:a="http://schemas.openxmlformats.org/drawingml/2006/main" xmlns:r="http://schemas.openxmlformats.org/officeDocument/2006/relationships" xmlns:p="http://schemas.openxmlformats.org/presentationml/2006/main">
  <p:tag name="AS_UNIQUEID" val="339"/>
</p:tagLst>
</file>

<file path=ppt/tags/tag247.xml><?xml version="1.0" encoding="utf-8"?>
<p:tagLst xmlns:a="http://schemas.openxmlformats.org/drawingml/2006/main" xmlns:r="http://schemas.openxmlformats.org/officeDocument/2006/relationships" xmlns:p="http://schemas.openxmlformats.org/presentationml/2006/main">
  <p:tag name="AS_UNIQUEID" val="340"/>
</p:tagLst>
</file>

<file path=ppt/tags/tag248.xml><?xml version="1.0" encoding="utf-8"?>
<p:tagLst xmlns:a="http://schemas.openxmlformats.org/drawingml/2006/main" xmlns:r="http://schemas.openxmlformats.org/officeDocument/2006/relationships" xmlns:p="http://schemas.openxmlformats.org/presentationml/2006/main">
  <p:tag name="AS_UNIQUEID" val="343"/>
</p:tagLst>
</file>

<file path=ppt/tags/tag249.xml><?xml version="1.0" encoding="utf-8"?>
<p:tagLst xmlns:a="http://schemas.openxmlformats.org/drawingml/2006/main" xmlns:r="http://schemas.openxmlformats.org/officeDocument/2006/relationships" xmlns:p="http://schemas.openxmlformats.org/presentationml/2006/main">
  <p:tag name="AS_UNIQUEID" val="346"/>
</p:tagLst>
</file>

<file path=ppt/tags/tag25.xml><?xml version="1.0" encoding="utf-8"?>
<p:tagLst xmlns:a="http://schemas.openxmlformats.org/drawingml/2006/main" xmlns:r="http://schemas.openxmlformats.org/officeDocument/2006/relationships" xmlns:p="http://schemas.openxmlformats.org/presentationml/2006/main">
  <p:tag name="AS_UNIQUEID" val="26"/>
</p:tagLst>
</file>

<file path=ppt/tags/tag250.xml><?xml version="1.0" encoding="utf-8"?>
<p:tagLst xmlns:a="http://schemas.openxmlformats.org/drawingml/2006/main" xmlns:r="http://schemas.openxmlformats.org/officeDocument/2006/relationships" xmlns:p="http://schemas.openxmlformats.org/presentationml/2006/main">
  <p:tag name="AS_UNIQUEID" val="349"/>
</p:tagLst>
</file>

<file path=ppt/tags/tag251.xml><?xml version="1.0" encoding="utf-8"?>
<p:tagLst xmlns:a="http://schemas.openxmlformats.org/drawingml/2006/main" xmlns:r="http://schemas.openxmlformats.org/officeDocument/2006/relationships" xmlns:p="http://schemas.openxmlformats.org/presentationml/2006/main">
  <p:tag name="AS_UNIQUEID" val="352"/>
</p:tagLst>
</file>

<file path=ppt/tags/tag252.xml><?xml version="1.0" encoding="utf-8"?>
<p:tagLst xmlns:a="http://schemas.openxmlformats.org/drawingml/2006/main" xmlns:r="http://schemas.openxmlformats.org/officeDocument/2006/relationships" xmlns:p="http://schemas.openxmlformats.org/presentationml/2006/main">
  <p:tag name="AS_UNIQUEID" val="355"/>
</p:tagLst>
</file>

<file path=ppt/tags/tag253.xml><?xml version="1.0" encoding="utf-8"?>
<p:tagLst xmlns:a="http://schemas.openxmlformats.org/drawingml/2006/main" xmlns:r="http://schemas.openxmlformats.org/officeDocument/2006/relationships" xmlns:p="http://schemas.openxmlformats.org/presentationml/2006/main">
  <p:tag name="AS_UNIQUEID" val="358"/>
</p:tagLst>
</file>

<file path=ppt/tags/tag254.xml><?xml version="1.0" encoding="utf-8"?>
<p:tagLst xmlns:a="http://schemas.openxmlformats.org/drawingml/2006/main" xmlns:r="http://schemas.openxmlformats.org/officeDocument/2006/relationships" xmlns:p="http://schemas.openxmlformats.org/presentationml/2006/main">
  <p:tag name="AS_UNIQUEID" val="361"/>
</p:tagLst>
</file>

<file path=ppt/tags/tag255.xml><?xml version="1.0" encoding="utf-8"?>
<p:tagLst xmlns:a="http://schemas.openxmlformats.org/drawingml/2006/main" xmlns:r="http://schemas.openxmlformats.org/officeDocument/2006/relationships" xmlns:p="http://schemas.openxmlformats.org/presentationml/2006/main">
  <p:tag name="AS_UNIQUEID" val="364"/>
</p:tagLst>
</file>

<file path=ppt/tags/tag256.xml><?xml version="1.0" encoding="utf-8"?>
<p:tagLst xmlns:a="http://schemas.openxmlformats.org/drawingml/2006/main" xmlns:r="http://schemas.openxmlformats.org/officeDocument/2006/relationships" xmlns:p="http://schemas.openxmlformats.org/presentationml/2006/main">
  <p:tag name="AS_UNIQUEID" val="367"/>
</p:tagLst>
</file>

<file path=ppt/tags/tag257.xml><?xml version="1.0" encoding="utf-8"?>
<p:tagLst xmlns:a="http://schemas.openxmlformats.org/drawingml/2006/main" xmlns:r="http://schemas.openxmlformats.org/officeDocument/2006/relationships" xmlns:p="http://schemas.openxmlformats.org/presentationml/2006/main">
  <p:tag name="AS_UNIQUEID" val="370"/>
</p:tagLst>
</file>

<file path=ppt/tags/tag258.xml><?xml version="1.0" encoding="utf-8"?>
<p:tagLst xmlns:a="http://schemas.openxmlformats.org/drawingml/2006/main" xmlns:r="http://schemas.openxmlformats.org/officeDocument/2006/relationships" xmlns:p="http://schemas.openxmlformats.org/presentationml/2006/main">
  <p:tag name="AS_UNIQUEID" val="373"/>
</p:tagLst>
</file>

<file path=ppt/tags/tag259.xml><?xml version="1.0" encoding="utf-8"?>
<p:tagLst xmlns:a="http://schemas.openxmlformats.org/drawingml/2006/main" xmlns:r="http://schemas.openxmlformats.org/officeDocument/2006/relationships" xmlns:p="http://schemas.openxmlformats.org/presentationml/2006/main">
  <p:tag name="AS_UNIQUEID" val="376"/>
</p:tagLst>
</file>

<file path=ppt/tags/tag26.xml><?xml version="1.0" encoding="utf-8"?>
<p:tagLst xmlns:a="http://schemas.openxmlformats.org/drawingml/2006/main" xmlns:r="http://schemas.openxmlformats.org/officeDocument/2006/relationships" xmlns:p="http://schemas.openxmlformats.org/presentationml/2006/main">
  <p:tag name="AS_UNIQUEID" val="27"/>
</p:tagLst>
</file>

<file path=ppt/tags/tag260.xml><?xml version="1.0" encoding="utf-8"?>
<p:tagLst xmlns:a="http://schemas.openxmlformats.org/drawingml/2006/main" xmlns:r="http://schemas.openxmlformats.org/officeDocument/2006/relationships" xmlns:p="http://schemas.openxmlformats.org/presentationml/2006/main">
  <p:tag name="AS_UNIQUEID" val="379"/>
</p:tagLst>
</file>

<file path=ppt/tags/tag261.xml><?xml version="1.0" encoding="utf-8"?>
<p:tagLst xmlns:a="http://schemas.openxmlformats.org/drawingml/2006/main" xmlns:r="http://schemas.openxmlformats.org/officeDocument/2006/relationships" xmlns:p="http://schemas.openxmlformats.org/presentationml/2006/main">
  <p:tag name="AS_UNIQUEID" val="382"/>
</p:tagLst>
</file>

<file path=ppt/tags/tag262.xml><?xml version="1.0" encoding="utf-8"?>
<p:tagLst xmlns:a="http://schemas.openxmlformats.org/drawingml/2006/main" xmlns:r="http://schemas.openxmlformats.org/officeDocument/2006/relationships" xmlns:p="http://schemas.openxmlformats.org/presentationml/2006/main">
  <p:tag name="AS_UNIQUEID" val="385"/>
</p:tagLst>
</file>

<file path=ppt/tags/tag263.xml><?xml version="1.0" encoding="utf-8"?>
<p:tagLst xmlns:a="http://schemas.openxmlformats.org/drawingml/2006/main" xmlns:r="http://schemas.openxmlformats.org/officeDocument/2006/relationships" xmlns:p="http://schemas.openxmlformats.org/presentationml/2006/main">
  <p:tag name="AS_UNIQUEID" val="388"/>
</p:tagLst>
</file>

<file path=ppt/tags/tag264.xml><?xml version="1.0" encoding="utf-8"?>
<p:tagLst xmlns:a="http://schemas.openxmlformats.org/drawingml/2006/main" xmlns:r="http://schemas.openxmlformats.org/officeDocument/2006/relationships" xmlns:p="http://schemas.openxmlformats.org/presentationml/2006/main">
  <p:tag name="AS_UNIQUEID" val="391"/>
</p:tagLst>
</file>

<file path=ppt/tags/tag265.xml><?xml version="1.0" encoding="utf-8"?>
<p:tagLst xmlns:a="http://schemas.openxmlformats.org/drawingml/2006/main" xmlns:r="http://schemas.openxmlformats.org/officeDocument/2006/relationships" xmlns:p="http://schemas.openxmlformats.org/presentationml/2006/main">
  <p:tag name="AS_UNIQUEID" val="394"/>
</p:tagLst>
</file>

<file path=ppt/tags/tag266.xml><?xml version="1.0" encoding="utf-8"?>
<p:tagLst xmlns:a="http://schemas.openxmlformats.org/drawingml/2006/main" xmlns:r="http://schemas.openxmlformats.org/officeDocument/2006/relationships" xmlns:p="http://schemas.openxmlformats.org/presentationml/2006/main">
  <p:tag name="AS_UNIQUEID" val="397"/>
</p:tagLst>
</file>

<file path=ppt/tags/tag267.xml><?xml version="1.0" encoding="utf-8"?>
<p:tagLst xmlns:a="http://schemas.openxmlformats.org/drawingml/2006/main" xmlns:r="http://schemas.openxmlformats.org/officeDocument/2006/relationships" xmlns:p="http://schemas.openxmlformats.org/presentationml/2006/main">
  <p:tag name="AS_UNIQUEID" val="400"/>
</p:tagLst>
</file>

<file path=ppt/tags/tag268.xml><?xml version="1.0" encoding="utf-8"?>
<p:tagLst xmlns:a="http://schemas.openxmlformats.org/drawingml/2006/main" xmlns:r="http://schemas.openxmlformats.org/officeDocument/2006/relationships" xmlns:p="http://schemas.openxmlformats.org/presentationml/2006/main">
  <p:tag name="AS_UNIQUEID" val="401"/>
</p:tagLst>
</file>

<file path=ppt/tags/tag269.xml><?xml version="1.0" encoding="utf-8"?>
<p:tagLst xmlns:a="http://schemas.openxmlformats.org/drawingml/2006/main" xmlns:r="http://schemas.openxmlformats.org/officeDocument/2006/relationships" xmlns:p="http://schemas.openxmlformats.org/presentationml/2006/main">
  <p:tag name="AS_UNIQUEID" val="404"/>
</p:tagLst>
</file>

<file path=ppt/tags/tag27.xml><?xml version="1.0" encoding="utf-8"?>
<p:tagLst xmlns:a="http://schemas.openxmlformats.org/drawingml/2006/main" xmlns:r="http://schemas.openxmlformats.org/officeDocument/2006/relationships" xmlns:p="http://schemas.openxmlformats.org/presentationml/2006/main">
  <p:tag name="AS_UNIQUEID" val="28"/>
</p:tagLst>
</file>

<file path=ppt/tags/tag270.xml><?xml version="1.0" encoding="utf-8"?>
<p:tagLst xmlns:a="http://schemas.openxmlformats.org/drawingml/2006/main" xmlns:r="http://schemas.openxmlformats.org/officeDocument/2006/relationships" xmlns:p="http://schemas.openxmlformats.org/presentationml/2006/main">
  <p:tag name="AS_UNIQUEID" val="407"/>
</p:tagLst>
</file>

<file path=ppt/tags/tag271.xml><?xml version="1.0" encoding="utf-8"?>
<p:tagLst xmlns:a="http://schemas.openxmlformats.org/drawingml/2006/main" xmlns:r="http://schemas.openxmlformats.org/officeDocument/2006/relationships" xmlns:p="http://schemas.openxmlformats.org/presentationml/2006/main">
  <p:tag name="AS_UNIQUEID" val="410"/>
</p:tagLst>
</file>

<file path=ppt/tags/tag272.xml><?xml version="1.0" encoding="utf-8"?>
<p:tagLst xmlns:a="http://schemas.openxmlformats.org/drawingml/2006/main" xmlns:r="http://schemas.openxmlformats.org/officeDocument/2006/relationships" xmlns:p="http://schemas.openxmlformats.org/presentationml/2006/main">
  <p:tag name="AS_UNIQUEID" val="413"/>
</p:tagLst>
</file>

<file path=ppt/tags/tag273.xml><?xml version="1.0" encoding="utf-8"?>
<p:tagLst xmlns:a="http://schemas.openxmlformats.org/drawingml/2006/main" xmlns:r="http://schemas.openxmlformats.org/officeDocument/2006/relationships" xmlns:p="http://schemas.openxmlformats.org/presentationml/2006/main">
  <p:tag name="AS_UNIQUEID" val="416"/>
</p:tagLst>
</file>

<file path=ppt/tags/tag274.xml><?xml version="1.0" encoding="utf-8"?>
<p:tagLst xmlns:a="http://schemas.openxmlformats.org/drawingml/2006/main" xmlns:r="http://schemas.openxmlformats.org/officeDocument/2006/relationships" xmlns:p="http://schemas.openxmlformats.org/presentationml/2006/main">
  <p:tag name="AS_UNIQUEID" val="419"/>
</p:tagLst>
</file>

<file path=ppt/tags/tag275.xml><?xml version="1.0" encoding="utf-8"?>
<p:tagLst xmlns:a="http://schemas.openxmlformats.org/drawingml/2006/main" xmlns:r="http://schemas.openxmlformats.org/officeDocument/2006/relationships" xmlns:p="http://schemas.openxmlformats.org/presentationml/2006/main">
  <p:tag name="AS_UNIQUEID" val="422"/>
</p:tagLst>
</file>

<file path=ppt/tags/tag276.xml><?xml version="1.0" encoding="utf-8"?>
<p:tagLst xmlns:a="http://schemas.openxmlformats.org/drawingml/2006/main" xmlns:r="http://schemas.openxmlformats.org/officeDocument/2006/relationships" xmlns:p="http://schemas.openxmlformats.org/presentationml/2006/main">
  <p:tag name="AS_UNIQUEID" val="423"/>
</p:tagLst>
</file>

<file path=ppt/tags/tag277.xml><?xml version="1.0" encoding="utf-8"?>
<p:tagLst xmlns:a="http://schemas.openxmlformats.org/drawingml/2006/main" xmlns:r="http://schemas.openxmlformats.org/officeDocument/2006/relationships" xmlns:p="http://schemas.openxmlformats.org/presentationml/2006/main">
  <p:tag name="AS_UNIQUEID" val="424"/>
</p:tagLst>
</file>

<file path=ppt/tags/tag278.xml><?xml version="1.0" encoding="utf-8"?>
<p:tagLst xmlns:a="http://schemas.openxmlformats.org/drawingml/2006/main" xmlns:r="http://schemas.openxmlformats.org/officeDocument/2006/relationships" xmlns:p="http://schemas.openxmlformats.org/presentationml/2006/main">
  <p:tag name="AS_UNIQUEID" val="425"/>
</p:tagLst>
</file>

<file path=ppt/tags/tag279.xml><?xml version="1.0" encoding="utf-8"?>
<p:tagLst xmlns:a="http://schemas.openxmlformats.org/drawingml/2006/main" xmlns:r="http://schemas.openxmlformats.org/officeDocument/2006/relationships" xmlns:p="http://schemas.openxmlformats.org/presentationml/2006/main">
  <p:tag name="AS_UNIQUEID" val="426"/>
</p:tagLst>
</file>

<file path=ppt/tags/tag28.xml><?xml version="1.0" encoding="utf-8"?>
<p:tagLst xmlns:a="http://schemas.openxmlformats.org/drawingml/2006/main" xmlns:r="http://schemas.openxmlformats.org/officeDocument/2006/relationships" xmlns:p="http://schemas.openxmlformats.org/presentationml/2006/main">
  <p:tag name="AS_UNIQUEID" val="29"/>
</p:tagLst>
</file>

<file path=ppt/tags/tag280.xml><?xml version="1.0" encoding="utf-8"?>
<p:tagLst xmlns:a="http://schemas.openxmlformats.org/drawingml/2006/main" xmlns:r="http://schemas.openxmlformats.org/officeDocument/2006/relationships" xmlns:p="http://schemas.openxmlformats.org/presentationml/2006/main">
  <p:tag name="AS_UNIQUEID" val="427"/>
</p:tagLst>
</file>

<file path=ppt/tags/tag281.xml><?xml version="1.0" encoding="utf-8"?>
<p:tagLst xmlns:a="http://schemas.openxmlformats.org/drawingml/2006/main" xmlns:r="http://schemas.openxmlformats.org/officeDocument/2006/relationships" xmlns:p="http://schemas.openxmlformats.org/presentationml/2006/main">
  <p:tag name="AS_UNIQUEID" val="428"/>
</p:tagLst>
</file>

<file path=ppt/tags/tag282.xml><?xml version="1.0" encoding="utf-8"?>
<p:tagLst xmlns:a="http://schemas.openxmlformats.org/drawingml/2006/main" xmlns:r="http://schemas.openxmlformats.org/officeDocument/2006/relationships" xmlns:p="http://schemas.openxmlformats.org/presentationml/2006/main">
  <p:tag name="AS_UNIQUEID" val="429"/>
</p:tagLst>
</file>

<file path=ppt/tags/tag283.xml><?xml version="1.0" encoding="utf-8"?>
<p:tagLst xmlns:a="http://schemas.openxmlformats.org/drawingml/2006/main" xmlns:r="http://schemas.openxmlformats.org/officeDocument/2006/relationships" xmlns:p="http://schemas.openxmlformats.org/presentationml/2006/main">
  <p:tag name="AS_UNIQUEID" val="430"/>
</p:tagLst>
</file>

<file path=ppt/tags/tag284.xml><?xml version="1.0" encoding="utf-8"?>
<p:tagLst xmlns:a="http://schemas.openxmlformats.org/drawingml/2006/main" xmlns:r="http://schemas.openxmlformats.org/officeDocument/2006/relationships" xmlns:p="http://schemas.openxmlformats.org/presentationml/2006/main">
  <p:tag name="AS_UNIQUEID" val="431"/>
</p:tagLst>
</file>

<file path=ppt/tags/tag285.xml><?xml version="1.0" encoding="utf-8"?>
<p:tagLst xmlns:a="http://schemas.openxmlformats.org/drawingml/2006/main" xmlns:r="http://schemas.openxmlformats.org/officeDocument/2006/relationships" xmlns:p="http://schemas.openxmlformats.org/presentationml/2006/main">
  <p:tag name="AS_UNIQUEID" val="432"/>
</p:tagLst>
</file>

<file path=ppt/tags/tag286.xml><?xml version="1.0" encoding="utf-8"?>
<p:tagLst xmlns:a="http://schemas.openxmlformats.org/drawingml/2006/main" xmlns:r="http://schemas.openxmlformats.org/officeDocument/2006/relationships" xmlns:p="http://schemas.openxmlformats.org/presentationml/2006/main">
  <p:tag name="AS_UNIQUEID" val="433"/>
</p:tagLst>
</file>

<file path=ppt/tags/tag287.xml><?xml version="1.0" encoding="utf-8"?>
<p:tagLst xmlns:a="http://schemas.openxmlformats.org/drawingml/2006/main" xmlns:r="http://schemas.openxmlformats.org/officeDocument/2006/relationships" xmlns:p="http://schemas.openxmlformats.org/presentationml/2006/main">
  <p:tag name="AS_UNIQUEID" val="434"/>
</p:tagLst>
</file>

<file path=ppt/tags/tag288.xml><?xml version="1.0" encoding="utf-8"?>
<p:tagLst xmlns:a="http://schemas.openxmlformats.org/drawingml/2006/main" xmlns:r="http://schemas.openxmlformats.org/officeDocument/2006/relationships" xmlns:p="http://schemas.openxmlformats.org/presentationml/2006/main">
  <p:tag name="AS_UNIQUEID" val="435"/>
</p:tagLst>
</file>

<file path=ppt/tags/tag289.xml><?xml version="1.0" encoding="utf-8"?>
<p:tagLst xmlns:a="http://schemas.openxmlformats.org/drawingml/2006/main" xmlns:r="http://schemas.openxmlformats.org/officeDocument/2006/relationships" xmlns:p="http://schemas.openxmlformats.org/presentationml/2006/main">
  <p:tag name="AS_UNIQUEID" val="436"/>
</p:tagLst>
</file>

<file path=ppt/tags/tag29.xml><?xml version="1.0" encoding="utf-8"?>
<p:tagLst xmlns:a="http://schemas.openxmlformats.org/drawingml/2006/main" xmlns:r="http://schemas.openxmlformats.org/officeDocument/2006/relationships" xmlns:p="http://schemas.openxmlformats.org/presentationml/2006/main">
  <p:tag name="AS_UNIQUEID" val="30"/>
</p:tagLst>
</file>

<file path=ppt/tags/tag290.xml><?xml version="1.0" encoding="utf-8"?>
<p:tagLst xmlns:a="http://schemas.openxmlformats.org/drawingml/2006/main" xmlns:r="http://schemas.openxmlformats.org/officeDocument/2006/relationships" xmlns:p="http://schemas.openxmlformats.org/presentationml/2006/main">
  <p:tag name="AS_UNIQUEID" val="437"/>
</p:tagLst>
</file>

<file path=ppt/tags/tag291.xml><?xml version="1.0" encoding="utf-8"?>
<p:tagLst xmlns:a="http://schemas.openxmlformats.org/drawingml/2006/main" xmlns:r="http://schemas.openxmlformats.org/officeDocument/2006/relationships" xmlns:p="http://schemas.openxmlformats.org/presentationml/2006/main">
  <p:tag name="AS_UNIQUEID" val="438"/>
</p:tagLst>
</file>

<file path=ppt/tags/tag292.xml><?xml version="1.0" encoding="utf-8"?>
<p:tagLst xmlns:a="http://schemas.openxmlformats.org/drawingml/2006/main" xmlns:r="http://schemas.openxmlformats.org/officeDocument/2006/relationships" xmlns:p="http://schemas.openxmlformats.org/presentationml/2006/main">
  <p:tag name="AS_UNIQUEID" val="439"/>
</p:tagLst>
</file>

<file path=ppt/tags/tag293.xml><?xml version="1.0" encoding="utf-8"?>
<p:tagLst xmlns:a="http://schemas.openxmlformats.org/drawingml/2006/main" xmlns:r="http://schemas.openxmlformats.org/officeDocument/2006/relationships" xmlns:p="http://schemas.openxmlformats.org/presentationml/2006/main">
  <p:tag name="AS_UNIQUEID" val="440"/>
</p:tagLst>
</file>

<file path=ppt/tags/tag294.xml><?xml version="1.0" encoding="utf-8"?>
<p:tagLst xmlns:a="http://schemas.openxmlformats.org/drawingml/2006/main" xmlns:r="http://schemas.openxmlformats.org/officeDocument/2006/relationships" xmlns:p="http://schemas.openxmlformats.org/presentationml/2006/main">
  <p:tag name="AS_UNIQUEID" val="441"/>
</p:tagLst>
</file>

<file path=ppt/tags/tag295.xml><?xml version="1.0" encoding="utf-8"?>
<p:tagLst xmlns:a="http://schemas.openxmlformats.org/drawingml/2006/main" xmlns:r="http://schemas.openxmlformats.org/officeDocument/2006/relationships" xmlns:p="http://schemas.openxmlformats.org/presentationml/2006/main">
  <p:tag name="AS_UNIQUEID" val="442"/>
</p:tagLst>
</file>

<file path=ppt/tags/tag296.xml><?xml version="1.0" encoding="utf-8"?>
<p:tagLst xmlns:a="http://schemas.openxmlformats.org/drawingml/2006/main" xmlns:r="http://schemas.openxmlformats.org/officeDocument/2006/relationships" xmlns:p="http://schemas.openxmlformats.org/presentationml/2006/main">
  <p:tag name="AS_UNIQUEID" val="443"/>
</p:tagLst>
</file>

<file path=ppt/tags/tag297.xml><?xml version="1.0" encoding="utf-8"?>
<p:tagLst xmlns:a="http://schemas.openxmlformats.org/drawingml/2006/main" xmlns:r="http://schemas.openxmlformats.org/officeDocument/2006/relationships" xmlns:p="http://schemas.openxmlformats.org/presentationml/2006/main">
  <p:tag name="AS_UNIQUEID" val="444"/>
</p:tagLst>
</file>

<file path=ppt/tags/tag298.xml><?xml version="1.0" encoding="utf-8"?>
<p:tagLst xmlns:a="http://schemas.openxmlformats.org/drawingml/2006/main" xmlns:r="http://schemas.openxmlformats.org/officeDocument/2006/relationships" xmlns:p="http://schemas.openxmlformats.org/presentationml/2006/main">
  <p:tag name="AS_UNIQUEID" val="445"/>
</p:tagLst>
</file>

<file path=ppt/tags/tag299.xml><?xml version="1.0" encoding="utf-8"?>
<p:tagLst xmlns:a="http://schemas.openxmlformats.org/drawingml/2006/main" xmlns:r="http://schemas.openxmlformats.org/officeDocument/2006/relationships" xmlns:p="http://schemas.openxmlformats.org/presentationml/2006/main">
  <p:tag name="AS_UNIQUEID" val="446"/>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31"/>
</p:tagLst>
</file>

<file path=ppt/tags/tag300.xml><?xml version="1.0" encoding="utf-8"?>
<p:tagLst xmlns:a="http://schemas.openxmlformats.org/drawingml/2006/main" xmlns:r="http://schemas.openxmlformats.org/officeDocument/2006/relationships" xmlns:p="http://schemas.openxmlformats.org/presentationml/2006/main">
  <p:tag name="AS_UNIQUEID" val="447"/>
</p:tagLst>
</file>

<file path=ppt/tags/tag301.xml><?xml version="1.0" encoding="utf-8"?>
<p:tagLst xmlns:a="http://schemas.openxmlformats.org/drawingml/2006/main" xmlns:r="http://schemas.openxmlformats.org/officeDocument/2006/relationships" xmlns:p="http://schemas.openxmlformats.org/presentationml/2006/main">
  <p:tag name="AS_UNIQUEID" val="448"/>
</p:tagLst>
</file>

<file path=ppt/tags/tag302.xml><?xml version="1.0" encoding="utf-8"?>
<p:tagLst xmlns:a="http://schemas.openxmlformats.org/drawingml/2006/main" xmlns:r="http://schemas.openxmlformats.org/officeDocument/2006/relationships" xmlns:p="http://schemas.openxmlformats.org/presentationml/2006/main">
  <p:tag name="AS_UNIQUEID" val="449"/>
</p:tagLst>
</file>

<file path=ppt/tags/tag303.xml><?xml version="1.0" encoding="utf-8"?>
<p:tagLst xmlns:a="http://schemas.openxmlformats.org/drawingml/2006/main" xmlns:r="http://schemas.openxmlformats.org/officeDocument/2006/relationships" xmlns:p="http://schemas.openxmlformats.org/presentationml/2006/main">
  <p:tag name="AS_UNIQUEID" val="450"/>
</p:tagLst>
</file>

<file path=ppt/tags/tag304.xml><?xml version="1.0" encoding="utf-8"?>
<p:tagLst xmlns:a="http://schemas.openxmlformats.org/drawingml/2006/main" xmlns:r="http://schemas.openxmlformats.org/officeDocument/2006/relationships" xmlns:p="http://schemas.openxmlformats.org/presentationml/2006/main">
  <p:tag name="AS_UNIQUEID" val="451"/>
</p:tagLst>
</file>

<file path=ppt/tags/tag305.xml><?xml version="1.0" encoding="utf-8"?>
<p:tagLst xmlns:a="http://schemas.openxmlformats.org/drawingml/2006/main" xmlns:r="http://schemas.openxmlformats.org/officeDocument/2006/relationships" xmlns:p="http://schemas.openxmlformats.org/presentationml/2006/main">
  <p:tag name="AS_UNIQUEID" val="452"/>
</p:tagLst>
</file>

<file path=ppt/tags/tag306.xml><?xml version="1.0" encoding="utf-8"?>
<p:tagLst xmlns:a="http://schemas.openxmlformats.org/drawingml/2006/main" xmlns:r="http://schemas.openxmlformats.org/officeDocument/2006/relationships" xmlns:p="http://schemas.openxmlformats.org/presentationml/2006/main">
  <p:tag name="AS_UNIQUEID" val="453"/>
</p:tagLst>
</file>

<file path=ppt/tags/tag307.xml><?xml version="1.0" encoding="utf-8"?>
<p:tagLst xmlns:a="http://schemas.openxmlformats.org/drawingml/2006/main" xmlns:r="http://schemas.openxmlformats.org/officeDocument/2006/relationships" xmlns:p="http://schemas.openxmlformats.org/presentationml/2006/main">
  <p:tag name="AS_UNIQUEID" val="454"/>
</p:tagLst>
</file>

<file path=ppt/tags/tag308.xml><?xml version="1.0" encoding="utf-8"?>
<p:tagLst xmlns:a="http://schemas.openxmlformats.org/drawingml/2006/main" xmlns:r="http://schemas.openxmlformats.org/officeDocument/2006/relationships" xmlns:p="http://schemas.openxmlformats.org/presentationml/2006/main">
  <p:tag name="AS_UNIQUEID" val="455"/>
</p:tagLst>
</file>

<file path=ppt/tags/tag309.xml><?xml version="1.0" encoding="utf-8"?>
<p:tagLst xmlns:a="http://schemas.openxmlformats.org/drawingml/2006/main" xmlns:r="http://schemas.openxmlformats.org/officeDocument/2006/relationships" xmlns:p="http://schemas.openxmlformats.org/presentationml/2006/main">
  <p:tag name="AS_UNIQUEID" val="456"/>
</p:tagLst>
</file>

<file path=ppt/tags/tag31.xml><?xml version="1.0" encoding="utf-8"?>
<p:tagLst xmlns:a="http://schemas.openxmlformats.org/drawingml/2006/main" xmlns:r="http://schemas.openxmlformats.org/officeDocument/2006/relationships" xmlns:p="http://schemas.openxmlformats.org/presentationml/2006/main">
  <p:tag name="AS_UNIQUEID" val="32"/>
</p:tagLst>
</file>

<file path=ppt/tags/tag310.xml><?xml version="1.0" encoding="utf-8"?>
<p:tagLst xmlns:a="http://schemas.openxmlformats.org/drawingml/2006/main" xmlns:r="http://schemas.openxmlformats.org/officeDocument/2006/relationships" xmlns:p="http://schemas.openxmlformats.org/presentationml/2006/main">
  <p:tag name="AS_UNIQUEID" val="457"/>
</p:tagLst>
</file>

<file path=ppt/tags/tag311.xml><?xml version="1.0" encoding="utf-8"?>
<p:tagLst xmlns:a="http://schemas.openxmlformats.org/drawingml/2006/main" xmlns:r="http://schemas.openxmlformats.org/officeDocument/2006/relationships" xmlns:p="http://schemas.openxmlformats.org/presentationml/2006/main">
  <p:tag name="AS_UNIQUEID" val="458"/>
</p:tagLst>
</file>

<file path=ppt/tags/tag312.xml><?xml version="1.0" encoding="utf-8"?>
<p:tagLst xmlns:a="http://schemas.openxmlformats.org/drawingml/2006/main" xmlns:r="http://schemas.openxmlformats.org/officeDocument/2006/relationships" xmlns:p="http://schemas.openxmlformats.org/presentationml/2006/main">
  <p:tag name="AS_UNIQUEID" val="459"/>
</p:tagLst>
</file>

<file path=ppt/tags/tag313.xml><?xml version="1.0" encoding="utf-8"?>
<p:tagLst xmlns:a="http://schemas.openxmlformats.org/drawingml/2006/main" xmlns:r="http://schemas.openxmlformats.org/officeDocument/2006/relationships" xmlns:p="http://schemas.openxmlformats.org/presentationml/2006/main">
  <p:tag name="AS_UNIQUEID" val="460"/>
</p:tagLst>
</file>

<file path=ppt/tags/tag314.xml><?xml version="1.0" encoding="utf-8"?>
<p:tagLst xmlns:a="http://schemas.openxmlformats.org/drawingml/2006/main" xmlns:r="http://schemas.openxmlformats.org/officeDocument/2006/relationships" xmlns:p="http://schemas.openxmlformats.org/presentationml/2006/main">
  <p:tag name="AS_UNIQUEID" val="461"/>
</p:tagLst>
</file>

<file path=ppt/tags/tag315.xml><?xml version="1.0" encoding="utf-8"?>
<p:tagLst xmlns:a="http://schemas.openxmlformats.org/drawingml/2006/main" xmlns:r="http://schemas.openxmlformats.org/officeDocument/2006/relationships" xmlns:p="http://schemas.openxmlformats.org/presentationml/2006/main">
  <p:tag name="AS_UNIQUEID" val="462"/>
</p:tagLst>
</file>

<file path=ppt/tags/tag316.xml><?xml version="1.0" encoding="utf-8"?>
<p:tagLst xmlns:a="http://schemas.openxmlformats.org/drawingml/2006/main" xmlns:r="http://schemas.openxmlformats.org/officeDocument/2006/relationships" xmlns:p="http://schemas.openxmlformats.org/presentationml/2006/main">
  <p:tag name="AS_UNIQUEID" val="420"/>
</p:tagLst>
</file>

<file path=ppt/tags/tag317.xml><?xml version="1.0" encoding="utf-8"?>
<p:tagLst xmlns:a="http://schemas.openxmlformats.org/drawingml/2006/main" xmlns:r="http://schemas.openxmlformats.org/officeDocument/2006/relationships" xmlns:p="http://schemas.openxmlformats.org/presentationml/2006/main">
  <p:tag name="AS_UNIQUEID" val="421"/>
</p:tagLst>
</file>

<file path=ppt/tags/tag318.xml><?xml version="1.0" encoding="utf-8"?>
<p:tagLst xmlns:a="http://schemas.openxmlformats.org/drawingml/2006/main" xmlns:r="http://schemas.openxmlformats.org/officeDocument/2006/relationships" xmlns:p="http://schemas.openxmlformats.org/presentationml/2006/main">
  <p:tag name="AS_UNIQUEID" val="417"/>
</p:tagLst>
</file>

<file path=ppt/tags/tag319.xml><?xml version="1.0" encoding="utf-8"?>
<p:tagLst xmlns:a="http://schemas.openxmlformats.org/drawingml/2006/main" xmlns:r="http://schemas.openxmlformats.org/officeDocument/2006/relationships" xmlns:p="http://schemas.openxmlformats.org/presentationml/2006/main">
  <p:tag name="AS_UNIQUEID" val="418"/>
</p:tagLst>
</file>

<file path=ppt/tags/tag32.xml><?xml version="1.0" encoding="utf-8"?>
<p:tagLst xmlns:a="http://schemas.openxmlformats.org/drawingml/2006/main" xmlns:r="http://schemas.openxmlformats.org/officeDocument/2006/relationships" xmlns:p="http://schemas.openxmlformats.org/presentationml/2006/main">
  <p:tag name="AS_UNIQUEID" val="33"/>
</p:tagLst>
</file>

<file path=ppt/tags/tag320.xml><?xml version="1.0" encoding="utf-8"?>
<p:tagLst xmlns:a="http://schemas.openxmlformats.org/drawingml/2006/main" xmlns:r="http://schemas.openxmlformats.org/officeDocument/2006/relationships" xmlns:p="http://schemas.openxmlformats.org/presentationml/2006/main">
  <p:tag name="AS_UNIQUEID" val="414"/>
</p:tagLst>
</file>

<file path=ppt/tags/tag321.xml><?xml version="1.0" encoding="utf-8"?>
<p:tagLst xmlns:a="http://schemas.openxmlformats.org/drawingml/2006/main" xmlns:r="http://schemas.openxmlformats.org/officeDocument/2006/relationships" xmlns:p="http://schemas.openxmlformats.org/presentationml/2006/main">
  <p:tag name="AS_UNIQUEID" val="415"/>
</p:tagLst>
</file>

<file path=ppt/tags/tag322.xml><?xml version="1.0" encoding="utf-8"?>
<p:tagLst xmlns:a="http://schemas.openxmlformats.org/drawingml/2006/main" xmlns:r="http://schemas.openxmlformats.org/officeDocument/2006/relationships" xmlns:p="http://schemas.openxmlformats.org/presentationml/2006/main">
  <p:tag name="AS_UNIQUEID" val="411"/>
</p:tagLst>
</file>

<file path=ppt/tags/tag323.xml><?xml version="1.0" encoding="utf-8"?>
<p:tagLst xmlns:a="http://schemas.openxmlformats.org/drawingml/2006/main" xmlns:r="http://schemas.openxmlformats.org/officeDocument/2006/relationships" xmlns:p="http://schemas.openxmlformats.org/presentationml/2006/main">
  <p:tag name="AS_UNIQUEID" val="412"/>
</p:tagLst>
</file>

<file path=ppt/tags/tag324.xml><?xml version="1.0" encoding="utf-8"?>
<p:tagLst xmlns:a="http://schemas.openxmlformats.org/drawingml/2006/main" xmlns:r="http://schemas.openxmlformats.org/officeDocument/2006/relationships" xmlns:p="http://schemas.openxmlformats.org/presentationml/2006/main">
  <p:tag name="AS_UNIQUEID" val="408"/>
</p:tagLst>
</file>

<file path=ppt/tags/tag325.xml><?xml version="1.0" encoding="utf-8"?>
<p:tagLst xmlns:a="http://schemas.openxmlformats.org/drawingml/2006/main" xmlns:r="http://schemas.openxmlformats.org/officeDocument/2006/relationships" xmlns:p="http://schemas.openxmlformats.org/presentationml/2006/main">
  <p:tag name="AS_UNIQUEID" val="409"/>
</p:tagLst>
</file>

<file path=ppt/tags/tag326.xml><?xml version="1.0" encoding="utf-8"?>
<p:tagLst xmlns:a="http://schemas.openxmlformats.org/drawingml/2006/main" xmlns:r="http://schemas.openxmlformats.org/officeDocument/2006/relationships" xmlns:p="http://schemas.openxmlformats.org/presentationml/2006/main">
  <p:tag name="AS_UNIQUEID" val="405"/>
</p:tagLst>
</file>

<file path=ppt/tags/tag327.xml><?xml version="1.0" encoding="utf-8"?>
<p:tagLst xmlns:a="http://schemas.openxmlformats.org/drawingml/2006/main" xmlns:r="http://schemas.openxmlformats.org/officeDocument/2006/relationships" xmlns:p="http://schemas.openxmlformats.org/presentationml/2006/main">
  <p:tag name="AS_UNIQUEID" val="406"/>
</p:tagLst>
</file>

<file path=ppt/tags/tag328.xml><?xml version="1.0" encoding="utf-8"?>
<p:tagLst xmlns:a="http://schemas.openxmlformats.org/drawingml/2006/main" xmlns:r="http://schemas.openxmlformats.org/officeDocument/2006/relationships" xmlns:p="http://schemas.openxmlformats.org/presentationml/2006/main">
  <p:tag name="AS_UNIQUEID" val="402"/>
</p:tagLst>
</file>

<file path=ppt/tags/tag329.xml><?xml version="1.0" encoding="utf-8"?>
<p:tagLst xmlns:a="http://schemas.openxmlformats.org/drawingml/2006/main" xmlns:r="http://schemas.openxmlformats.org/officeDocument/2006/relationships" xmlns:p="http://schemas.openxmlformats.org/presentationml/2006/main">
  <p:tag name="AS_UNIQUEID" val="403"/>
</p:tagLst>
</file>

<file path=ppt/tags/tag33.xml><?xml version="1.0" encoding="utf-8"?>
<p:tagLst xmlns:a="http://schemas.openxmlformats.org/drawingml/2006/main" xmlns:r="http://schemas.openxmlformats.org/officeDocument/2006/relationships" xmlns:p="http://schemas.openxmlformats.org/presentationml/2006/main">
  <p:tag name="AS_UNIQUEID" val="34"/>
</p:tagLst>
</file>

<file path=ppt/tags/tag330.xml><?xml version="1.0" encoding="utf-8"?>
<p:tagLst xmlns:a="http://schemas.openxmlformats.org/drawingml/2006/main" xmlns:r="http://schemas.openxmlformats.org/officeDocument/2006/relationships" xmlns:p="http://schemas.openxmlformats.org/presentationml/2006/main">
  <p:tag name="AS_UNIQUEID" val="398"/>
</p:tagLst>
</file>

<file path=ppt/tags/tag331.xml><?xml version="1.0" encoding="utf-8"?>
<p:tagLst xmlns:a="http://schemas.openxmlformats.org/drawingml/2006/main" xmlns:r="http://schemas.openxmlformats.org/officeDocument/2006/relationships" xmlns:p="http://schemas.openxmlformats.org/presentationml/2006/main">
  <p:tag name="AS_UNIQUEID" val="399"/>
</p:tagLst>
</file>

<file path=ppt/tags/tag332.xml><?xml version="1.0" encoding="utf-8"?>
<p:tagLst xmlns:a="http://schemas.openxmlformats.org/drawingml/2006/main" xmlns:r="http://schemas.openxmlformats.org/officeDocument/2006/relationships" xmlns:p="http://schemas.openxmlformats.org/presentationml/2006/main">
  <p:tag name="AS_UNIQUEID" val="395"/>
</p:tagLst>
</file>

<file path=ppt/tags/tag333.xml><?xml version="1.0" encoding="utf-8"?>
<p:tagLst xmlns:a="http://schemas.openxmlformats.org/drawingml/2006/main" xmlns:r="http://schemas.openxmlformats.org/officeDocument/2006/relationships" xmlns:p="http://schemas.openxmlformats.org/presentationml/2006/main">
  <p:tag name="AS_UNIQUEID" val="396"/>
</p:tagLst>
</file>

<file path=ppt/tags/tag334.xml><?xml version="1.0" encoding="utf-8"?>
<p:tagLst xmlns:a="http://schemas.openxmlformats.org/drawingml/2006/main" xmlns:r="http://schemas.openxmlformats.org/officeDocument/2006/relationships" xmlns:p="http://schemas.openxmlformats.org/presentationml/2006/main">
  <p:tag name="AS_UNIQUEID" val="392"/>
</p:tagLst>
</file>

<file path=ppt/tags/tag335.xml><?xml version="1.0" encoding="utf-8"?>
<p:tagLst xmlns:a="http://schemas.openxmlformats.org/drawingml/2006/main" xmlns:r="http://schemas.openxmlformats.org/officeDocument/2006/relationships" xmlns:p="http://schemas.openxmlformats.org/presentationml/2006/main">
  <p:tag name="AS_UNIQUEID" val="393"/>
</p:tagLst>
</file>

<file path=ppt/tags/tag336.xml><?xml version="1.0" encoding="utf-8"?>
<p:tagLst xmlns:a="http://schemas.openxmlformats.org/drawingml/2006/main" xmlns:r="http://schemas.openxmlformats.org/officeDocument/2006/relationships" xmlns:p="http://schemas.openxmlformats.org/presentationml/2006/main">
  <p:tag name="AS_UNIQUEID" val="389"/>
</p:tagLst>
</file>

<file path=ppt/tags/tag337.xml><?xml version="1.0" encoding="utf-8"?>
<p:tagLst xmlns:a="http://schemas.openxmlformats.org/drawingml/2006/main" xmlns:r="http://schemas.openxmlformats.org/officeDocument/2006/relationships" xmlns:p="http://schemas.openxmlformats.org/presentationml/2006/main">
  <p:tag name="AS_UNIQUEID" val="390"/>
</p:tagLst>
</file>

<file path=ppt/tags/tag338.xml><?xml version="1.0" encoding="utf-8"?>
<p:tagLst xmlns:a="http://schemas.openxmlformats.org/drawingml/2006/main" xmlns:r="http://schemas.openxmlformats.org/officeDocument/2006/relationships" xmlns:p="http://schemas.openxmlformats.org/presentationml/2006/main">
  <p:tag name="AS_UNIQUEID" val="386"/>
</p:tagLst>
</file>

<file path=ppt/tags/tag339.xml><?xml version="1.0" encoding="utf-8"?>
<p:tagLst xmlns:a="http://schemas.openxmlformats.org/drawingml/2006/main" xmlns:r="http://schemas.openxmlformats.org/officeDocument/2006/relationships" xmlns:p="http://schemas.openxmlformats.org/presentationml/2006/main">
  <p:tag name="AS_UNIQUEID" val="387"/>
</p:tagLst>
</file>

<file path=ppt/tags/tag34.xml><?xml version="1.0" encoding="utf-8"?>
<p:tagLst xmlns:a="http://schemas.openxmlformats.org/drawingml/2006/main" xmlns:r="http://schemas.openxmlformats.org/officeDocument/2006/relationships" xmlns:p="http://schemas.openxmlformats.org/presentationml/2006/main">
  <p:tag name="AS_UNIQUEID" val="35"/>
</p:tagLst>
</file>

<file path=ppt/tags/tag340.xml><?xml version="1.0" encoding="utf-8"?>
<p:tagLst xmlns:a="http://schemas.openxmlformats.org/drawingml/2006/main" xmlns:r="http://schemas.openxmlformats.org/officeDocument/2006/relationships" xmlns:p="http://schemas.openxmlformats.org/presentationml/2006/main">
  <p:tag name="AS_UNIQUEID" val="383"/>
</p:tagLst>
</file>

<file path=ppt/tags/tag341.xml><?xml version="1.0" encoding="utf-8"?>
<p:tagLst xmlns:a="http://schemas.openxmlformats.org/drawingml/2006/main" xmlns:r="http://schemas.openxmlformats.org/officeDocument/2006/relationships" xmlns:p="http://schemas.openxmlformats.org/presentationml/2006/main">
  <p:tag name="AS_UNIQUEID" val="384"/>
</p:tagLst>
</file>

<file path=ppt/tags/tag342.xml><?xml version="1.0" encoding="utf-8"?>
<p:tagLst xmlns:a="http://schemas.openxmlformats.org/drawingml/2006/main" xmlns:r="http://schemas.openxmlformats.org/officeDocument/2006/relationships" xmlns:p="http://schemas.openxmlformats.org/presentationml/2006/main">
  <p:tag name="AS_UNIQUEID" val="380"/>
</p:tagLst>
</file>

<file path=ppt/tags/tag343.xml><?xml version="1.0" encoding="utf-8"?>
<p:tagLst xmlns:a="http://schemas.openxmlformats.org/drawingml/2006/main" xmlns:r="http://schemas.openxmlformats.org/officeDocument/2006/relationships" xmlns:p="http://schemas.openxmlformats.org/presentationml/2006/main">
  <p:tag name="AS_UNIQUEID" val="381"/>
</p:tagLst>
</file>

<file path=ppt/tags/tag344.xml><?xml version="1.0" encoding="utf-8"?>
<p:tagLst xmlns:a="http://schemas.openxmlformats.org/drawingml/2006/main" xmlns:r="http://schemas.openxmlformats.org/officeDocument/2006/relationships" xmlns:p="http://schemas.openxmlformats.org/presentationml/2006/main">
  <p:tag name="AS_UNIQUEID" val="377"/>
</p:tagLst>
</file>

<file path=ppt/tags/tag345.xml><?xml version="1.0" encoding="utf-8"?>
<p:tagLst xmlns:a="http://schemas.openxmlformats.org/drawingml/2006/main" xmlns:r="http://schemas.openxmlformats.org/officeDocument/2006/relationships" xmlns:p="http://schemas.openxmlformats.org/presentationml/2006/main">
  <p:tag name="AS_UNIQUEID" val="378"/>
</p:tagLst>
</file>

<file path=ppt/tags/tag346.xml><?xml version="1.0" encoding="utf-8"?>
<p:tagLst xmlns:a="http://schemas.openxmlformats.org/drawingml/2006/main" xmlns:r="http://schemas.openxmlformats.org/officeDocument/2006/relationships" xmlns:p="http://schemas.openxmlformats.org/presentationml/2006/main">
  <p:tag name="AS_UNIQUEID" val="374"/>
</p:tagLst>
</file>

<file path=ppt/tags/tag347.xml><?xml version="1.0" encoding="utf-8"?>
<p:tagLst xmlns:a="http://schemas.openxmlformats.org/drawingml/2006/main" xmlns:r="http://schemas.openxmlformats.org/officeDocument/2006/relationships" xmlns:p="http://schemas.openxmlformats.org/presentationml/2006/main">
  <p:tag name="AS_UNIQUEID" val="375"/>
</p:tagLst>
</file>

<file path=ppt/tags/tag348.xml><?xml version="1.0" encoding="utf-8"?>
<p:tagLst xmlns:a="http://schemas.openxmlformats.org/drawingml/2006/main" xmlns:r="http://schemas.openxmlformats.org/officeDocument/2006/relationships" xmlns:p="http://schemas.openxmlformats.org/presentationml/2006/main">
  <p:tag name="AS_UNIQUEID" val="371"/>
</p:tagLst>
</file>

<file path=ppt/tags/tag349.xml><?xml version="1.0" encoding="utf-8"?>
<p:tagLst xmlns:a="http://schemas.openxmlformats.org/drawingml/2006/main" xmlns:r="http://schemas.openxmlformats.org/officeDocument/2006/relationships" xmlns:p="http://schemas.openxmlformats.org/presentationml/2006/main">
  <p:tag name="AS_UNIQUEID" val="372"/>
</p:tagLst>
</file>

<file path=ppt/tags/tag35.xml><?xml version="1.0" encoding="utf-8"?>
<p:tagLst xmlns:a="http://schemas.openxmlformats.org/drawingml/2006/main" xmlns:r="http://schemas.openxmlformats.org/officeDocument/2006/relationships" xmlns:p="http://schemas.openxmlformats.org/presentationml/2006/main">
  <p:tag name="AS_UNIQUEID" val="36"/>
</p:tagLst>
</file>

<file path=ppt/tags/tag350.xml><?xml version="1.0" encoding="utf-8"?>
<p:tagLst xmlns:a="http://schemas.openxmlformats.org/drawingml/2006/main" xmlns:r="http://schemas.openxmlformats.org/officeDocument/2006/relationships" xmlns:p="http://schemas.openxmlformats.org/presentationml/2006/main">
  <p:tag name="AS_UNIQUEID" val="368"/>
</p:tagLst>
</file>

<file path=ppt/tags/tag351.xml><?xml version="1.0" encoding="utf-8"?>
<p:tagLst xmlns:a="http://schemas.openxmlformats.org/drawingml/2006/main" xmlns:r="http://schemas.openxmlformats.org/officeDocument/2006/relationships" xmlns:p="http://schemas.openxmlformats.org/presentationml/2006/main">
  <p:tag name="AS_UNIQUEID" val="369"/>
</p:tagLst>
</file>

<file path=ppt/tags/tag352.xml><?xml version="1.0" encoding="utf-8"?>
<p:tagLst xmlns:a="http://schemas.openxmlformats.org/drawingml/2006/main" xmlns:r="http://schemas.openxmlformats.org/officeDocument/2006/relationships" xmlns:p="http://schemas.openxmlformats.org/presentationml/2006/main">
  <p:tag name="AS_UNIQUEID" val="365"/>
</p:tagLst>
</file>

<file path=ppt/tags/tag353.xml><?xml version="1.0" encoding="utf-8"?>
<p:tagLst xmlns:a="http://schemas.openxmlformats.org/drawingml/2006/main" xmlns:r="http://schemas.openxmlformats.org/officeDocument/2006/relationships" xmlns:p="http://schemas.openxmlformats.org/presentationml/2006/main">
  <p:tag name="AS_UNIQUEID" val="366"/>
</p:tagLst>
</file>

<file path=ppt/tags/tag354.xml><?xml version="1.0" encoding="utf-8"?>
<p:tagLst xmlns:a="http://schemas.openxmlformats.org/drawingml/2006/main" xmlns:r="http://schemas.openxmlformats.org/officeDocument/2006/relationships" xmlns:p="http://schemas.openxmlformats.org/presentationml/2006/main">
  <p:tag name="AS_UNIQUEID" val="362"/>
</p:tagLst>
</file>

<file path=ppt/tags/tag355.xml><?xml version="1.0" encoding="utf-8"?>
<p:tagLst xmlns:a="http://schemas.openxmlformats.org/drawingml/2006/main" xmlns:r="http://schemas.openxmlformats.org/officeDocument/2006/relationships" xmlns:p="http://schemas.openxmlformats.org/presentationml/2006/main">
  <p:tag name="AS_UNIQUEID" val="363"/>
</p:tagLst>
</file>

<file path=ppt/tags/tag356.xml><?xml version="1.0" encoding="utf-8"?>
<p:tagLst xmlns:a="http://schemas.openxmlformats.org/drawingml/2006/main" xmlns:r="http://schemas.openxmlformats.org/officeDocument/2006/relationships" xmlns:p="http://schemas.openxmlformats.org/presentationml/2006/main">
  <p:tag name="AS_UNIQUEID" val="359"/>
</p:tagLst>
</file>

<file path=ppt/tags/tag357.xml><?xml version="1.0" encoding="utf-8"?>
<p:tagLst xmlns:a="http://schemas.openxmlformats.org/drawingml/2006/main" xmlns:r="http://schemas.openxmlformats.org/officeDocument/2006/relationships" xmlns:p="http://schemas.openxmlformats.org/presentationml/2006/main">
  <p:tag name="AS_UNIQUEID" val="360"/>
</p:tagLst>
</file>

<file path=ppt/tags/tag358.xml><?xml version="1.0" encoding="utf-8"?>
<p:tagLst xmlns:a="http://schemas.openxmlformats.org/drawingml/2006/main" xmlns:r="http://schemas.openxmlformats.org/officeDocument/2006/relationships" xmlns:p="http://schemas.openxmlformats.org/presentationml/2006/main">
  <p:tag name="AS_UNIQUEID" val="356"/>
</p:tagLst>
</file>

<file path=ppt/tags/tag359.xml><?xml version="1.0" encoding="utf-8"?>
<p:tagLst xmlns:a="http://schemas.openxmlformats.org/drawingml/2006/main" xmlns:r="http://schemas.openxmlformats.org/officeDocument/2006/relationships" xmlns:p="http://schemas.openxmlformats.org/presentationml/2006/main">
  <p:tag name="AS_UNIQUEID" val="357"/>
</p:tagLst>
</file>

<file path=ppt/tags/tag36.xml><?xml version="1.0" encoding="utf-8"?>
<p:tagLst xmlns:a="http://schemas.openxmlformats.org/drawingml/2006/main" xmlns:r="http://schemas.openxmlformats.org/officeDocument/2006/relationships" xmlns:p="http://schemas.openxmlformats.org/presentationml/2006/main">
  <p:tag name="AS_UNIQUEID" val="38"/>
  <p:tag name="AUTHOR2_CHART_TYPE" val="xlColumnClustered"/>
</p:tagLst>
</file>

<file path=ppt/tags/tag360.xml><?xml version="1.0" encoding="utf-8"?>
<p:tagLst xmlns:a="http://schemas.openxmlformats.org/drawingml/2006/main" xmlns:r="http://schemas.openxmlformats.org/officeDocument/2006/relationships" xmlns:p="http://schemas.openxmlformats.org/presentationml/2006/main">
  <p:tag name="AS_UNIQUEID" val="353"/>
</p:tagLst>
</file>

<file path=ppt/tags/tag361.xml><?xml version="1.0" encoding="utf-8"?>
<p:tagLst xmlns:a="http://schemas.openxmlformats.org/drawingml/2006/main" xmlns:r="http://schemas.openxmlformats.org/officeDocument/2006/relationships" xmlns:p="http://schemas.openxmlformats.org/presentationml/2006/main">
  <p:tag name="AS_UNIQUEID" val="354"/>
</p:tagLst>
</file>

<file path=ppt/tags/tag362.xml><?xml version="1.0" encoding="utf-8"?>
<p:tagLst xmlns:a="http://schemas.openxmlformats.org/drawingml/2006/main" xmlns:r="http://schemas.openxmlformats.org/officeDocument/2006/relationships" xmlns:p="http://schemas.openxmlformats.org/presentationml/2006/main">
  <p:tag name="AS_UNIQUEID" val="350"/>
</p:tagLst>
</file>

<file path=ppt/tags/tag363.xml><?xml version="1.0" encoding="utf-8"?>
<p:tagLst xmlns:a="http://schemas.openxmlformats.org/drawingml/2006/main" xmlns:r="http://schemas.openxmlformats.org/officeDocument/2006/relationships" xmlns:p="http://schemas.openxmlformats.org/presentationml/2006/main">
  <p:tag name="AS_UNIQUEID" val="351"/>
</p:tagLst>
</file>

<file path=ppt/tags/tag364.xml><?xml version="1.0" encoding="utf-8"?>
<p:tagLst xmlns:a="http://schemas.openxmlformats.org/drawingml/2006/main" xmlns:r="http://schemas.openxmlformats.org/officeDocument/2006/relationships" xmlns:p="http://schemas.openxmlformats.org/presentationml/2006/main">
  <p:tag name="AS_UNIQUEID" val="347"/>
</p:tagLst>
</file>

<file path=ppt/tags/tag365.xml><?xml version="1.0" encoding="utf-8"?>
<p:tagLst xmlns:a="http://schemas.openxmlformats.org/drawingml/2006/main" xmlns:r="http://schemas.openxmlformats.org/officeDocument/2006/relationships" xmlns:p="http://schemas.openxmlformats.org/presentationml/2006/main">
  <p:tag name="AS_UNIQUEID" val="348"/>
</p:tagLst>
</file>

<file path=ppt/tags/tag366.xml><?xml version="1.0" encoding="utf-8"?>
<p:tagLst xmlns:a="http://schemas.openxmlformats.org/drawingml/2006/main" xmlns:r="http://schemas.openxmlformats.org/officeDocument/2006/relationships" xmlns:p="http://schemas.openxmlformats.org/presentationml/2006/main">
  <p:tag name="AS_UNIQUEID" val="344"/>
</p:tagLst>
</file>

<file path=ppt/tags/tag367.xml><?xml version="1.0" encoding="utf-8"?>
<p:tagLst xmlns:a="http://schemas.openxmlformats.org/drawingml/2006/main" xmlns:r="http://schemas.openxmlformats.org/officeDocument/2006/relationships" xmlns:p="http://schemas.openxmlformats.org/presentationml/2006/main">
  <p:tag name="AS_UNIQUEID" val="345"/>
</p:tagLst>
</file>

<file path=ppt/tags/tag368.xml><?xml version="1.0" encoding="utf-8"?>
<p:tagLst xmlns:a="http://schemas.openxmlformats.org/drawingml/2006/main" xmlns:r="http://schemas.openxmlformats.org/officeDocument/2006/relationships" xmlns:p="http://schemas.openxmlformats.org/presentationml/2006/main">
  <p:tag name="AS_UNIQUEID" val="341"/>
</p:tagLst>
</file>

<file path=ppt/tags/tag369.xml><?xml version="1.0" encoding="utf-8"?>
<p:tagLst xmlns:a="http://schemas.openxmlformats.org/drawingml/2006/main" xmlns:r="http://schemas.openxmlformats.org/officeDocument/2006/relationships" xmlns:p="http://schemas.openxmlformats.org/presentationml/2006/main">
  <p:tag name="AS_UNIQUEID" val="342"/>
</p:tagLst>
</file>

<file path=ppt/tags/tag37.xml><?xml version="1.0" encoding="utf-8"?>
<p:tagLst xmlns:a="http://schemas.openxmlformats.org/drawingml/2006/main" xmlns:r="http://schemas.openxmlformats.org/officeDocument/2006/relationships" xmlns:p="http://schemas.openxmlformats.org/presentationml/2006/main">
  <p:tag name="AS_UNIQUEID" val="39"/>
</p:tagLst>
</file>

<file path=ppt/tags/tag370.xml><?xml version="1.0" encoding="utf-8"?>
<p:tagLst xmlns:a="http://schemas.openxmlformats.org/drawingml/2006/main" xmlns:r="http://schemas.openxmlformats.org/officeDocument/2006/relationships" xmlns:p="http://schemas.openxmlformats.org/presentationml/2006/main">
  <p:tag name="AS_UNIQUEID" val="336"/>
</p:tagLst>
</file>

<file path=ppt/tags/tag371.xml><?xml version="1.0" encoding="utf-8"?>
<p:tagLst xmlns:a="http://schemas.openxmlformats.org/drawingml/2006/main" xmlns:r="http://schemas.openxmlformats.org/officeDocument/2006/relationships" xmlns:p="http://schemas.openxmlformats.org/presentationml/2006/main">
  <p:tag name="AS_UNIQUEID" val="337"/>
</p:tagLst>
</file>

<file path=ppt/tags/tag372.xml><?xml version="1.0" encoding="utf-8"?>
<p:tagLst xmlns:a="http://schemas.openxmlformats.org/drawingml/2006/main" xmlns:r="http://schemas.openxmlformats.org/officeDocument/2006/relationships" xmlns:p="http://schemas.openxmlformats.org/presentationml/2006/main">
  <p:tag name="AS_UNIQUEID" val="333"/>
</p:tagLst>
</file>

<file path=ppt/tags/tag373.xml><?xml version="1.0" encoding="utf-8"?>
<p:tagLst xmlns:a="http://schemas.openxmlformats.org/drawingml/2006/main" xmlns:r="http://schemas.openxmlformats.org/officeDocument/2006/relationships" xmlns:p="http://schemas.openxmlformats.org/presentationml/2006/main">
  <p:tag name="AS_UNIQUEID" val="334"/>
</p:tagLst>
</file>

<file path=ppt/tags/tag374.xml><?xml version="1.0" encoding="utf-8"?>
<p:tagLst xmlns:a="http://schemas.openxmlformats.org/drawingml/2006/main" xmlns:r="http://schemas.openxmlformats.org/officeDocument/2006/relationships" xmlns:p="http://schemas.openxmlformats.org/presentationml/2006/main">
  <p:tag name="AS_UNIQUEID" val="330"/>
</p:tagLst>
</file>

<file path=ppt/tags/tag375.xml><?xml version="1.0" encoding="utf-8"?>
<p:tagLst xmlns:a="http://schemas.openxmlformats.org/drawingml/2006/main" xmlns:r="http://schemas.openxmlformats.org/officeDocument/2006/relationships" xmlns:p="http://schemas.openxmlformats.org/presentationml/2006/main">
  <p:tag name="AS_UNIQUEID" val="331"/>
</p:tagLst>
</file>

<file path=ppt/tags/tag376.xml><?xml version="1.0" encoding="utf-8"?>
<p:tagLst xmlns:a="http://schemas.openxmlformats.org/drawingml/2006/main" xmlns:r="http://schemas.openxmlformats.org/officeDocument/2006/relationships" xmlns:p="http://schemas.openxmlformats.org/presentationml/2006/main">
  <p:tag name="AS_UNIQUEID" val="327"/>
</p:tagLst>
</file>

<file path=ppt/tags/tag377.xml><?xml version="1.0" encoding="utf-8"?>
<p:tagLst xmlns:a="http://schemas.openxmlformats.org/drawingml/2006/main" xmlns:r="http://schemas.openxmlformats.org/officeDocument/2006/relationships" xmlns:p="http://schemas.openxmlformats.org/presentationml/2006/main">
  <p:tag name="AS_UNIQUEID" val="328"/>
</p:tagLst>
</file>

<file path=ppt/tags/tag378.xml><?xml version="1.0" encoding="utf-8"?>
<p:tagLst xmlns:a="http://schemas.openxmlformats.org/drawingml/2006/main" xmlns:r="http://schemas.openxmlformats.org/officeDocument/2006/relationships" xmlns:p="http://schemas.openxmlformats.org/presentationml/2006/main">
  <p:tag name="AS_UNIQUEID" val="323"/>
</p:tagLst>
</file>

<file path=ppt/tags/tag379.xml><?xml version="1.0" encoding="utf-8"?>
<p:tagLst xmlns:a="http://schemas.openxmlformats.org/drawingml/2006/main" xmlns:r="http://schemas.openxmlformats.org/officeDocument/2006/relationships" xmlns:p="http://schemas.openxmlformats.org/presentationml/2006/main">
  <p:tag name="AS_UNIQUEID" val="324"/>
</p:tagLst>
</file>

<file path=ppt/tags/tag38.xml><?xml version="1.0" encoding="utf-8"?>
<p:tagLst xmlns:a="http://schemas.openxmlformats.org/drawingml/2006/main" xmlns:r="http://schemas.openxmlformats.org/officeDocument/2006/relationships" xmlns:p="http://schemas.openxmlformats.org/presentationml/2006/main">
  <p:tag name="ANCHORPOINT" val="1"/>
  <p:tag name="AS_UNIQUEID" val="40"/>
  <p:tag name="CHARTLIBVERSION" val="NO VALUE"/>
  <p:tag name="CHARTNAME" val="XLChart"/>
  <p:tag name="CHARTTYPE" val="Bar Chart"/>
  <p:tag name="DDVERSION" val="2.0"/>
  <p:tag name="DEVICE" val="Canon Colorpass 1000"/>
  <p:tag name="FILLFORECOLOR" val="Transparent"/>
  <p:tag name="FONTCOLOR" val="NO VALUE"/>
  <p:tag name="HEIGHT" val="14.4"/>
  <p:tag name="LEFT" val="43.2"/>
  <p:tag name="LINECOLOR" val="NO VALUE"/>
  <p:tag name="OBJECTID" val="XLChart"/>
  <p:tag name="PLACEHOLDERSIZE" val="8"/>
  <p:tag name="SOURCE" val="NO VALUE"/>
  <p:tag name="SUBOBJECTID" val="ChartAxisLabel"/>
  <p:tag name="TOP" val="183.6"/>
  <p:tag name="TYPE" val="NO VALUE"/>
  <p:tag name="WIDTH" val="705.6"/>
</p:tagLst>
</file>

<file path=ppt/tags/tag380.xml><?xml version="1.0" encoding="utf-8"?>
<p:tagLst xmlns:a="http://schemas.openxmlformats.org/drawingml/2006/main" xmlns:r="http://schemas.openxmlformats.org/officeDocument/2006/relationships" xmlns:p="http://schemas.openxmlformats.org/presentationml/2006/main">
  <p:tag name="AS_UNIQUEID" val="320"/>
</p:tagLst>
</file>

<file path=ppt/tags/tag381.xml><?xml version="1.0" encoding="utf-8"?>
<p:tagLst xmlns:a="http://schemas.openxmlformats.org/drawingml/2006/main" xmlns:r="http://schemas.openxmlformats.org/officeDocument/2006/relationships" xmlns:p="http://schemas.openxmlformats.org/presentationml/2006/main">
  <p:tag name="AS_UNIQUEID" val="321"/>
</p:tagLst>
</file>

<file path=ppt/tags/tag382.xml><?xml version="1.0" encoding="utf-8"?>
<p:tagLst xmlns:a="http://schemas.openxmlformats.org/drawingml/2006/main" xmlns:r="http://schemas.openxmlformats.org/officeDocument/2006/relationships" xmlns:p="http://schemas.openxmlformats.org/presentationml/2006/main">
  <p:tag name="AS_UNIQUEID" val="317"/>
</p:tagLst>
</file>

<file path=ppt/tags/tag383.xml><?xml version="1.0" encoding="utf-8"?>
<p:tagLst xmlns:a="http://schemas.openxmlformats.org/drawingml/2006/main" xmlns:r="http://schemas.openxmlformats.org/officeDocument/2006/relationships" xmlns:p="http://schemas.openxmlformats.org/presentationml/2006/main">
  <p:tag name="AS_UNIQUEID" val="318"/>
</p:tagLst>
</file>

<file path=ppt/tags/tag384.xml><?xml version="1.0" encoding="utf-8"?>
<p:tagLst xmlns:a="http://schemas.openxmlformats.org/drawingml/2006/main" xmlns:r="http://schemas.openxmlformats.org/officeDocument/2006/relationships" xmlns:p="http://schemas.openxmlformats.org/presentationml/2006/main">
  <p:tag name="AS_UNIQUEID" val="314"/>
</p:tagLst>
</file>

<file path=ppt/tags/tag385.xml><?xml version="1.0" encoding="utf-8"?>
<p:tagLst xmlns:a="http://schemas.openxmlformats.org/drawingml/2006/main" xmlns:r="http://schemas.openxmlformats.org/officeDocument/2006/relationships" xmlns:p="http://schemas.openxmlformats.org/presentationml/2006/main">
  <p:tag name="AS_UNIQUEID" val="315"/>
</p:tagLst>
</file>

<file path=ppt/tags/tag386.xml><?xml version="1.0" encoding="utf-8"?>
<p:tagLst xmlns:a="http://schemas.openxmlformats.org/drawingml/2006/main" xmlns:r="http://schemas.openxmlformats.org/officeDocument/2006/relationships" xmlns:p="http://schemas.openxmlformats.org/presentationml/2006/main">
  <p:tag name="AS_UNIQUEID" val="311"/>
</p:tagLst>
</file>

<file path=ppt/tags/tag387.xml><?xml version="1.0" encoding="utf-8"?>
<p:tagLst xmlns:a="http://schemas.openxmlformats.org/drawingml/2006/main" xmlns:r="http://schemas.openxmlformats.org/officeDocument/2006/relationships" xmlns:p="http://schemas.openxmlformats.org/presentationml/2006/main">
  <p:tag name="AS_UNIQUEID" val="312"/>
</p:tagLst>
</file>

<file path=ppt/tags/tag388.xml><?xml version="1.0" encoding="utf-8"?>
<p:tagLst xmlns:a="http://schemas.openxmlformats.org/drawingml/2006/main" xmlns:r="http://schemas.openxmlformats.org/officeDocument/2006/relationships" xmlns:p="http://schemas.openxmlformats.org/presentationml/2006/main">
  <p:tag name="AS_UNIQUEID" val="308"/>
</p:tagLst>
</file>

<file path=ppt/tags/tag389.xml><?xml version="1.0" encoding="utf-8"?>
<p:tagLst xmlns:a="http://schemas.openxmlformats.org/drawingml/2006/main" xmlns:r="http://schemas.openxmlformats.org/officeDocument/2006/relationships" xmlns:p="http://schemas.openxmlformats.org/presentationml/2006/main">
  <p:tag name="AS_UNIQUEID" val="309"/>
</p:tagLst>
</file>

<file path=ppt/tags/tag39.xml><?xml version="1.0" encoding="utf-8"?>
<p:tagLst xmlns:a="http://schemas.openxmlformats.org/drawingml/2006/main" xmlns:r="http://schemas.openxmlformats.org/officeDocument/2006/relationships" xmlns:p="http://schemas.openxmlformats.org/presentationml/2006/main">
  <p:tag name="AS_UNIQUEID" val="41"/>
</p:tagLst>
</file>

<file path=ppt/tags/tag390.xml><?xml version="1.0" encoding="utf-8"?>
<p:tagLst xmlns:a="http://schemas.openxmlformats.org/drawingml/2006/main" xmlns:r="http://schemas.openxmlformats.org/officeDocument/2006/relationships" xmlns:p="http://schemas.openxmlformats.org/presentationml/2006/main">
  <p:tag name="AS_UNIQUEID" val="305"/>
</p:tagLst>
</file>

<file path=ppt/tags/tag391.xml><?xml version="1.0" encoding="utf-8"?>
<p:tagLst xmlns:a="http://schemas.openxmlformats.org/drawingml/2006/main" xmlns:r="http://schemas.openxmlformats.org/officeDocument/2006/relationships" xmlns:p="http://schemas.openxmlformats.org/presentationml/2006/main">
  <p:tag name="AS_UNIQUEID" val="306"/>
</p:tagLst>
</file>

<file path=ppt/tags/tag392.xml><?xml version="1.0" encoding="utf-8"?>
<p:tagLst xmlns:a="http://schemas.openxmlformats.org/drawingml/2006/main" xmlns:r="http://schemas.openxmlformats.org/officeDocument/2006/relationships" xmlns:p="http://schemas.openxmlformats.org/presentationml/2006/main">
  <p:tag name="AS_UNIQUEID" val="302"/>
</p:tagLst>
</file>

<file path=ppt/tags/tag393.xml><?xml version="1.0" encoding="utf-8"?>
<p:tagLst xmlns:a="http://schemas.openxmlformats.org/drawingml/2006/main" xmlns:r="http://schemas.openxmlformats.org/officeDocument/2006/relationships" xmlns:p="http://schemas.openxmlformats.org/presentationml/2006/main">
  <p:tag name="AS_UNIQUEID" val="303"/>
</p:tagLst>
</file>

<file path=ppt/tags/tag394.xml><?xml version="1.0" encoding="utf-8"?>
<p:tagLst xmlns:a="http://schemas.openxmlformats.org/drawingml/2006/main" xmlns:r="http://schemas.openxmlformats.org/officeDocument/2006/relationships" xmlns:p="http://schemas.openxmlformats.org/presentationml/2006/main">
  <p:tag name="AS_UNIQUEID" val="299"/>
</p:tagLst>
</file>

<file path=ppt/tags/tag395.xml><?xml version="1.0" encoding="utf-8"?>
<p:tagLst xmlns:a="http://schemas.openxmlformats.org/drawingml/2006/main" xmlns:r="http://schemas.openxmlformats.org/officeDocument/2006/relationships" xmlns:p="http://schemas.openxmlformats.org/presentationml/2006/main">
  <p:tag name="AS_UNIQUEID" val="300"/>
</p:tagLst>
</file>

<file path=ppt/tags/tag396.xml><?xml version="1.0" encoding="utf-8"?>
<p:tagLst xmlns:a="http://schemas.openxmlformats.org/drawingml/2006/main" xmlns:r="http://schemas.openxmlformats.org/officeDocument/2006/relationships" xmlns:p="http://schemas.openxmlformats.org/presentationml/2006/main">
  <p:tag name="AS_UNIQUEID" val="296"/>
</p:tagLst>
</file>

<file path=ppt/tags/tag397.xml><?xml version="1.0" encoding="utf-8"?>
<p:tagLst xmlns:a="http://schemas.openxmlformats.org/drawingml/2006/main" xmlns:r="http://schemas.openxmlformats.org/officeDocument/2006/relationships" xmlns:p="http://schemas.openxmlformats.org/presentationml/2006/main">
  <p:tag name="AS_UNIQUEID" val="297"/>
</p:tagLst>
</file>

<file path=ppt/tags/tag398.xml><?xml version="1.0" encoding="utf-8"?>
<p:tagLst xmlns:a="http://schemas.openxmlformats.org/drawingml/2006/main" xmlns:r="http://schemas.openxmlformats.org/officeDocument/2006/relationships" xmlns:p="http://schemas.openxmlformats.org/presentationml/2006/main">
  <p:tag name="AS_UNIQUEID" val="293"/>
</p:tagLst>
</file>

<file path=ppt/tags/tag399.xml><?xml version="1.0" encoding="utf-8"?>
<p:tagLst xmlns:a="http://schemas.openxmlformats.org/drawingml/2006/main" xmlns:r="http://schemas.openxmlformats.org/officeDocument/2006/relationships" xmlns:p="http://schemas.openxmlformats.org/presentationml/2006/main">
  <p:tag name="AS_UNIQUEID" val="294"/>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40.xml><?xml version="1.0" encoding="utf-8"?>
<p:tagLst xmlns:a="http://schemas.openxmlformats.org/drawingml/2006/main" xmlns:r="http://schemas.openxmlformats.org/officeDocument/2006/relationships" xmlns:p="http://schemas.openxmlformats.org/presentationml/2006/main">
  <p:tag name="AS_UNIQUEID" val="42"/>
</p:tagLst>
</file>

<file path=ppt/tags/tag400.xml><?xml version="1.0" encoding="utf-8"?>
<p:tagLst xmlns:a="http://schemas.openxmlformats.org/drawingml/2006/main" xmlns:r="http://schemas.openxmlformats.org/officeDocument/2006/relationships" xmlns:p="http://schemas.openxmlformats.org/presentationml/2006/main">
  <p:tag name="AS_UNIQUEID" val="290"/>
</p:tagLst>
</file>

<file path=ppt/tags/tag401.xml><?xml version="1.0" encoding="utf-8"?>
<p:tagLst xmlns:a="http://schemas.openxmlformats.org/drawingml/2006/main" xmlns:r="http://schemas.openxmlformats.org/officeDocument/2006/relationships" xmlns:p="http://schemas.openxmlformats.org/presentationml/2006/main">
  <p:tag name="AS_UNIQUEID" val="291"/>
</p:tagLst>
</file>

<file path=ppt/tags/tag402.xml><?xml version="1.0" encoding="utf-8"?>
<p:tagLst xmlns:a="http://schemas.openxmlformats.org/drawingml/2006/main" xmlns:r="http://schemas.openxmlformats.org/officeDocument/2006/relationships" xmlns:p="http://schemas.openxmlformats.org/presentationml/2006/main">
  <p:tag name="AS_UNIQUEID" val="287"/>
</p:tagLst>
</file>

<file path=ppt/tags/tag403.xml><?xml version="1.0" encoding="utf-8"?>
<p:tagLst xmlns:a="http://schemas.openxmlformats.org/drawingml/2006/main" xmlns:r="http://schemas.openxmlformats.org/officeDocument/2006/relationships" xmlns:p="http://schemas.openxmlformats.org/presentationml/2006/main">
  <p:tag name="AS_UNIQUEID" val="288"/>
</p:tagLst>
</file>

<file path=ppt/tags/tag404.xml><?xml version="1.0" encoding="utf-8"?>
<p:tagLst xmlns:a="http://schemas.openxmlformats.org/drawingml/2006/main" xmlns:r="http://schemas.openxmlformats.org/officeDocument/2006/relationships" xmlns:p="http://schemas.openxmlformats.org/presentationml/2006/main">
  <p:tag name="AS_UNIQUEID" val="284"/>
</p:tagLst>
</file>

<file path=ppt/tags/tag405.xml><?xml version="1.0" encoding="utf-8"?>
<p:tagLst xmlns:a="http://schemas.openxmlformats.org/drawingml/2006/main" xmlns:r="http://schemas.openxmlformats.org/officeDocument/2006/relationships" xmlns:p="http://schemas.openxmlformats.org/presentationml/2006/main">
  <p:tag name="AS_UNIQUEID" val="285"/>
</p:tagLst>
</file>

<file path=ppt/tags/tag406.xml><?xml version="1.0" encoding="utf-8"?>
<p:tagLst xmlns:a="http://schemas.openxmlformats.org/drawingml/2006/main" xmlns:r="http://schemas.openxmlformats.org/officeDocument/2006/relationships" xmlns:p="http://schemas.openxmlformats.org/presentationml/2006/main">
  <p:tag name="AS_UNIQUEID" val="279"/>
</p:tagLst>
</file>

<file path=ppt/tags/tag407.xml><?xml version="1.0" encoding="utf-8"?>
<p:tagLst xmlns:a="http://schemas.openxmlformats.org/drawingml/2006/main" xmlns:r="http://schemas.openxmlformats.org/officeDocument/2006/relationships" xmlns:p="http://schemas.openxmlformats.org/presentationml/2006/main">
  <p:tag name="AS_UNIQUEID" val="280"/>
</p:tagLst>
</file>

<file path=ppt/tags/tag408.xml><?xml version="1.0" encoding="utf-8"?>
<p:tagLst xmlns:a="http://schemas.openxmlformats.org/drawingml/2006/main" xmlns:r="http://schemas.openxmlformats.org/officeDocument/2006/relationships" xmlns:p="http://schemas.openxmlformats.org/presentationml/2006/main">
  <p:tag name="AS_UNIQUEID" val="276"/>
</p:tagLst>
</file>

<file path=ppt/tags/tag409.xml><?xml version="1.0" encoding="utf-8"?>
<p:tagLst xmlns:a="http://schemas.openxmlformats.org/drawingml/2006/main" xmlns:r="http://schemas.openxmlformats.org/officeDocument/2006/relationships" xmlns:p="http://schemas.openxmlformats.org/presentationml/2006/main">
  <p:tag name="AS_UNIQUEID" val="277"/>
</p:tagLst>
</file>

<file path=ppt/tags/tag41.xml><?xml version="1.0" encoding="utf-8"?>
<p:tagLst xmlns:a="http://schemas.openxmlformats.org/drawingml/2006/main" xmlns:r="http://schemas.openxmlformats.org/officeDocument/2006/relationships" xmlns:p="http://schemas.openxmlformats.org/presentationml/2006/main">
  <p:tag name="AS_UNIQUEID" val="43"/>
</p:tagLst>
</file>

<file path=ppt/tags/tag410.xml><?xml version="1.0" encoding="utf-8"?>
<p:tagLst xmlns:a="http://schemas.openxmlformats.org/drawingml/2006/main" xmlns:r="http://schemas.openxmlformats.org/officeDocument/2006/relationships" xmlns:p="http://schemas.openxmlformats.org/presentationml/2006/main">
  <p:tag name="AS_UNIQUEID" val="273"/>
</p:tagLst>
</file>

<file path=ppt/tags/tag411.xml><?xml version="1.0" encoding="utf-8"?>
<p:tagLst xmlns:a="http://schemas.openxmlformats.org/drawingml/2006/main" xmlns:r="http://schemas.openxmlformats.org/officeDocument/2006/relationships" xmlns:p="http://schemas.openxmlformats.org/presentationml/2006/main">
  <p:tag name="AS_UNIQUEID" val="274"/>
</p:tagLst>
</file>

<file path=ppt/tags/tag412.xml><?xml version="1.0" encoding="utf-8"?>
<p:tagLst xmlns:a="http://schemas.openxmlformats.org/drawingml/2006/main" xmlns:r="http://schemas.openxmlformats.org/officeDocument/2006/relationships" xmlns:p="http://schemas.openxmlformats.org/presentationml/2006/main">
  <p:tag name="AS_UNIQUEID" val="270"/>
</p:tagLst>
</file>

<file path=ppt/tags/tag413.xml><?xml version="1.0" encoding="utf-8"?>
<p:tagLst xmlns:a="http://schemas.openxmlformats.org/drawingml/2006/main" xmlns:r="http://schemas.openxmlformats.org/officeDocument/2006/relationships" xmlns:p="http://schemas.openxmlformats.org/presentationml/2006/main">
  <p:tag name="AS_UNIQUEID" val="271"/>
</p:tagLst>
</file>

<file path=ppt/tags/tag414.xml><?xml version="1.0" encoding="utf-8"?>
<p:tagLst xmlns:a="http://schemas.openxmlformats.org/drawingml/2006/main" xmlns:r="http://schemas.openxmlformats.org/officeDocument/2006/relationships" xmlns:p="http://schemas.openxmlformats.org/presentationml/2006/main">
  <p:tag name="AS_UNIQUEID" val="267"/>
</p:tagLst>
</file>

<file path=ppt/tags/tag415.xml><?xml version="1.0" encoding="utf-8"?>
<p:tagLst xmlns:a="http://schemas.openxmlformats.org/drawingml/2006/main" xmlns:r="http://schemas.openxmlformats.org/officeDocument/2006/relationships" xmlns:p="http://schemas.openxmlformats.org/presentationml/2006/main">
  <p:tag name="AS_UNIQUEID" val="268"/>
</p:tagLst>
</file>

<file path=ppt/tags/tag416.xml><?xml version="1.0" encoding="utf-8"?>
<p:tagLst xmlns:a="http://schemas.openxmlformats.org/drawingml/2006/main" xmlns:r="http://schemas.openxmlformats.org/officeDocument/2006/relationships" xmlns:p="http://schemas.openxmlformats.org/presentationml/2006/main">
  <p:tag name="AS_UNIQUEID" val="264"/>
</p:tagLst>
</file>

<file path=ppt/tags/tag417.xml><?xml version="1.0" encoding="utf-8"?>
<p:tagLst xmlns:a="http://schemas.openxmlformats.org/drawingml/2006/main" xmlns:r="http://schemas.openxmlformats.org/officeDocument/2006/relationships" xmlns:p="http://schemas.openxmlformats.org/presentationml/2006/main">
  <p:tag name="AS_UNIQUEID" val="265"/>
</p:tagLst>
</file>

<file path=ppt/tags/tag418.xml><?xml version="1.0" encoding="utf-8"?>
<p:tagLst xmlns:a="http://schemas.openxmlformats.org/drawingml/2006/main" xmlns:r="http://schemas.openxmlformats.org/officeDocument/2006/relationships" xmlns:p="http://schemas.openxmlformats.org/presentationml/2006/main">
  <p:tag name="AS_UNIQUEID" val="260"/>
</p:tagLst>
</file>

<file path=ppt/tags/tag419.xml><?xml version="1.0" encoding="utf-8"?>
<p:tagLst xmlns:a="http://schemas.openxmlformats.org/drawingml/2006/main" xmlns:r="http://schemas.openxmlformats.org/officeDocument/2006/relationships" xmlns:p="http://schemas.openxmlformats.org/presentationml/2006/main">
  <p:tag name="AS_UNIQUEID" val="261"/>
</p:tagLst>
</file>

<file path=ppt/tags/tag42.xml><?xml version="1.0" encoding="utf-8"?>
<p:tagLst xmlns:a="http://schemas.openxmlformats.org/drawingml/2006/main" xmlns:r="http://schemas.openxmlformats.org/officeDocument/2006/relationships" xmlns:p="http://schemas.openxmlformats.org/presentationml/2006/main">
  <p:tag name="AS_UNIQUEID" val="44"/>
</p:tagLst>
</file>

<file path=ppt/tags/tag420.xml><?xml version="1.0" encoding="utf-8"?>
<p:tagLst xmlns:a="http://schemas.openxmlformats.org/drawingml/2006/main" xmlns:r="http://schemas.openxmlformats.org/officeDocument/2006/relationships" xmlns:p="http://schemas.openxmlformats.org/presentationml/2006/main">
  <p:tag name="AS_UNIQUEID" val="257"/>
</p:tagLst>
</file>

<file path=ppt/tags/tag421.xml><?xml version="1.0" encoding="utf-8"?>
<p:tagLst xmlns:a="http://schemas.openxmlformats.org/drawingml/2006/main" xmlns:r="http://schemas.openxmlformats.org/officeDocument/2006/relationships" xmlns:p="http://schemas.openxmlformats.org/presentationml/2006/main">
  <p:tag name="AS_UNIQUEID" val="258"/>
</p:tagLst>
</file>

<file path=ppt/tags/tag422.xml><?xml version="1.0" encoding="utf-8"?>
<p:tagLst xmlns:a="http://schemas.openxmlformats.org/drawingml/2006/main" xmlns:r="http://schemas.openxmlformats.org/officeDocument/2006/relationships" xmlns:p="http://schemas.openxmlformats.org/presentationml/2006/main">
  <p:tag name="AS_UNIQUEID" val="254"/>
</p:tagLst>
</file>

<file path=ppt/tags/tag423.xml><?xml version="1.0" encoding="utf-8"?>
<p:tagLst xmlns:a="http://schemas.openxmlformats.org/drawingml/2006/main" xmlns:r="http://schemas.openxmlformats.org/officeDocument/2006/relationships" xmlns:p="http://schemas.openxmlformats.org/presentationml/2006/main">
  <p:tag name="AS_UNIQUEID" val="255"/>
</p:tagLst>
</file>

<file path=ppt/tags/tag424.xml><?xml version="1.0" encoding="utf-8"?>
<p:tagLst xmlns:a="http://schemas.openxmlformats.org/drawingml/2006/main" xmlns:r="http://schemas.openxmlformats.org/officeDocument/2006/relationships" xmlns:p="http://schemas.openxmlformats.org/presentationml/2006/main">
  <p:tag name="AS_UNIQUEID" val="251"/>
</p:tagLst>
</file>

<file path=ppt/tags/tag425.xml><?xml version="1.0" encoding="utf-8"?>
<p:tagLst xmlns:a="http://schemas.openxmlformats.org/drawingml/2006/main" xmlns:r="http://schemas.openxmlformats.org/officeDocument/2006/relationships" xmlns:p="http://schemas.openxmlformats.org/presentationml/2006/main">
  <p:tag name="AS_UNIQUEID" val="252"/>
</p:tagLst>
</file>

<file path=ppt/tags/tag426.xml><?xml version="1.0" encoding="utf-8"?>
<p:tagLst xmlns:a="http://schemas.openxmlformats.org/drawingml/2006/main" xmlns:r="http://schemas.openxmlformats.org/officeDocument/2006/relationships" xmlns:p="http://schemas.openxmlformats.org/presentationml/2006/main">
  <p:tag name="AS_UNIQUEID" val="248"/>
</p:tagLst>
</file>

<file path=ppt/tags/tag427.xml><?xml version="1.0" encoding="utf-8"?>
<p:tagLst xmlns:a="http://schemas.openxmlformats.org/drawingml/2006/main" xmlns:r="http://schemas.openxmlformats.org/officeDocument/2006/relationships" xmlns:p="http://schemas.openxmlformats.org/presentationml/2006/main">
  <p:tag name="AS_UNIQUEID" val="249"/>
</p:tagLst>
</file>

<file path=ppt/tags/tag428.xml><?xml version="1.0" encoding="utf-8"?>
<p:tagLst xmlns:a="http://schemas.openxmlformats.org/drawingml/2006/main" xmlns:r="http://schemas.openxmlformats.org/officeDocument/2006/relationships" xmlns:p="http://schemas.openxmlformats.org/presentationml/2006/main">
  <p:tag name="AS_UNIQUEID" val="245"/>
</p:tagLst>
</file>

<file path=ppt/tags/tag429.xml><?xml version="1.0" encoding="utf-8"?>
<p:tagLst xmlns:a="http://schemas.openxmlformats.org/drawingml/2006/main" xmlns:r="http://schemas.openxmlformats.org/officeDocument/2006/relationships" xmlns:p="http://schemas.openxmlformats.org/presentationml/2006/main">
  <p:tag name="AS_UNIQUEID" val="246"/>
</p:tagLst>
</file>

<file path=ppt/tags/tag43.xml><?xml version="1.0" encoding="utf-8"?>
<p:tagLst xmlns:a="http://schemas.openxmlformats.org/drawingml/2006/main" xmlns:r="http://schemas.openxmlformats.org/officeDocument/2006/relationships" xmlns:p="http://schemas.openxmlformats.org/presentationml/2006/main">
  <p:tag name="AS_UNIQUEID" val="45"/>
</p:tagLst>
</file>

<file path=ppt/tags/tag430.xml><?xml version="1.0" encoding="utf-8"?>
<p:tagLst xmlns:a="http://schemas.openxmlformats.org/drawingml/2006/main" xmlns:r="http://schemas.openxmlformats.org/officeDocument/2006/relationships" xmlns:p="http://schemas.openxmlformats.org/presentationml/2006/main">
  <p:tag name="AS_UNIQUEID" val="242"/>
</p:tagLst>
</file>

<file path=ppt/tags/tag431.xml><?xml version="1.0" encoding="utf-8"?>
<p:tagLst xmlns:a="http://schemas.openxmlformats.org/drawingml/2006/main" xmlns:r="http://schemas.openxmlformats.org/officeDocument/2006/relationships" xmlns:p="http://schemas.openxmlformats.org/presentationml/2006/main">
  <p:tag name="AS_UNIQUEID" val="243"/>
</p:tagLst>
</file>

<file path=ppt/tags/tag432.xml><?xml version="1.0" encoding="utf-8"?>
<p:tagLst xmlns:a="http://schemas.openxmlformats.org/drawingml/2006/main" xmlns:r="http://schemas.openxmlformats.org/officeDocument/2006/relationships" xmlns:p="http://schemas.openxmlformats.org/presentationml/2006/main">
  <p:tag name="AS_UNIQUEID" val="230"/>
</p:tagLst>
</file>

<file path=ppt/tags/tag433.xml><?xml version="1.0" encoding="utf-8"?>
<p:tagLst xmlns:a="http://schemas.openxmlformats.org/drawingml/2006/main" xmlns:r="http://schemas.openxmlformats.org/officeDocument/2006/relationships" xmlns:p="http://schemas.openxmlformats.org/presentationml/2006/main">
  <p:tag name="AS_UNIQUEID" val="231"/>
</p:tagLst>
</file>

<file path=ppt/tags/tag434.xml><?xml version="1.0" encoding="utf-8"?>
<p:tagLst xmlns:a="http://schemas.openxmlformats.org/drawingml/2006/main" xmlns:r="http://schemas.openxmlformats.org/officeDocument/2006/relationships" xmlns:p="http://schemas.openxmlformats.org/presentationml/2006/main">
  <p:tag name="AS_UNIQUEID" val="232"/>
</p:tagLst>
</file>

<file path=ppt/tags/tag435.xml><?xml version="1.0" encoding="utf-8"?>
<p:tagLst xmlns:a="http://schemas.openxmlformats.org/drawingml/2006/main" xmlns:r="http://schemas.openxmlformats.org/officeDocument/2006/relationships" xmlns:p="http://schemas.openxmlformats.org/presentationml/2006/main">
  <p:tag name="AS_UNIQUEID" val="233"/>
</p:tagLst>
</file>

<file path=ppt/tags/tag436.xml><?xml version="1.0" encoding="utf-8"?>
<p:tagLst xmlns:a="http://schemas.openxmlformats.org/drawingml/2006/main" xmlns:r="http://schemas.openxmlformats.org/officeDocument/2006/relationships" xmlns:p="http://schemas.openxmlformats.org/presentationml/2006/main">
  <p:tag name="AS_UNIQUEID" val="234"/>
</p:tagLst>
</file>

<file path=ppt/tags/tag437.xml><?xml version="1.0" encoding="utf-8"?>
<p:tagLst xmlns:a="http://schemas.openxmlformats.org/drawingml/2006/main" xmlns:r="http://schemas.openxmlformats.org/officeDocument/2006/relationships" xmlns:p="http://schemas.openxmlformats.org/presentationml/2006/main">
  <p:tag name="AS_UNIQUEID" val="235"/>
</p:tagLst>
</file>

<file path=ppt/tags/tag438.xml><?xml version="1.0" encoding="utf-8"?>
<p:tagLst xmlns:a="http://schemas.openxmlformats.org/drawingml/2006/main" xmlns:r="http://schemas.openxmlformats.org/officeDocument/2006/relationships" xmlns:p="http://schemas.openxmlformats.org/presentationml/2006/main">
  <p:tag name="AS_UNIQUEID" val="236"/>
</p:tagLst>
</file>

<file path=ppt/tags/tag439.xml><?xml version="1.0" encoding="utf-8"?>
<p:tagLst xmlns:a="http://schemas.openxmlformats.org/drawingml/2006/main" xmlns:r="http://schemas.openxmlformats.org/officeDocument/2006/relationships" xmlns:p="http://schemas.openxmlformats.org/presentationml/2006/main">
  <p:tag name="AS_UNIQUEID" val="237"/>
</p:tagLst>
</file>

<file path=ppt/tags/tag44.xml><?xml version="1.0" encoding="utf-8"?>
<p:tagLst xmlns:a="http://schemas.openxmlformats.org/drawingml/2006/main" xmlns:r="http://schemas.openxmlformats.org/officeDocument/2006/relationships" xmlns:p="http://schemas.openxmlformats.org/presentationml/2006/main">
  <p:tag name="AS_UNIQUEID" val="46"/>
</p:tagLst>
</file>

<file path=ppt/tags/tag440.xml><?xml version="1.0" encoding="utf-8"?>
<p:tagLst xmlns:a="http://schemas.openxmlformats.org/drawingml/2006/main" xmlns:r="http://schemas.openxmlformats.org/officeDocument/2006/relationships" xmlns:p="http://schemas.openxmlformats.org/presentationml/2006/main">
  <p:tag name="AS_UNIQUEID" val="464"/>
</p:tagLst>
</file>

<file path=ppt/tags/tag441.xml><?xml version="1.0" encoding="utf-8"?>
<p:tagLst xmlns:a="http://schemas.openxmlformats.org/drawingml/2006/main" xmlns:r="http://schemas.openxmlformats.org/officeDocument/2006/relationships" xmlns:p="http://schemas.openxmlformats.org/presentationml/2006/main">
  <p:tag name="AS_UNIQUEID" val="465"/>
</p:tagLst>
</file>

<file path=ppt/tags/tag442.xml><?xml version="1.0" encoding="utf-8"?>
<p:tagLst xmlns:a="http://schemas.openxmlformats.org/drawingml/2006/main" xmlns:r="http://schemas.openxmlformats.org/officeDocument/2006/relationships" xmlns:p="http://schemas.openxmlformats.org/presentationml/2006/main">
  <p:tag name="AS_UNIQUEID" val="466"/>
</p:tagLst>
</file>

<file path=ppt/tags/tag443.xml><?xml version="1.0" encoding="utf-8"?>
<p:tagLst xmlns:a="http://schemas.openxmlformats.org/drawingml/2006/main" xmlns:r="http://schemas.openxmlformats.org/officeDocument/2006/relationships" xmlns:p="http://schemas.openxmlformats.org/presentationml/2006/main">
  <p:tag name="AS_UNIQUEID" val="468"/>
</p:tagLst>
</file>

<file path=ppt/tags/tag444.xml><?xml version="1.0" encoding="utf-8"?>
<p:tagLst xmlns:a="http://schemas.openxmlformats.org/drawingml/2006/main" xmlns:r="http://schemas.openxmlformats.org/officeDocument/2006/relationships" xmlns:p="http://schemas.openxmlformats.org/presentationml/2006/main">
  <p:tag name="AS_UNIQUEID" val="469"/>
</p:tagLst>
</file>

<file path=ppt/tags/tag445.xml><?xml version="1.0" encoding="utf-8"?>
<p:tagLst xmlns:a="http://schemas.openxmlformats.org/drawingml/2006/main" xmlns:r="http://schemas.openxmlformats.org/officeDocument/2006/relationships" xmlns:p="http://schemas.openxmlformats.org/presentationml/2006/main">
  <p:tag name="AS_UNIQUEID" val="470"/>
</p:tagLst>
</file>

<file path=ppt/tags/tag446.xml><?xml version="1.0" encoding="utf-8"?>
<p:tagLst xmlns:a="http://schemas.openxmlformats.org/drawingml/2006/main" xmlns:r="http://schemas.openxmlformats.org/officeDocument/2006/relationships" xmlns:p="http://schemas.openxmlformats.org/presentationml/2006/main">
  <p:tag name="AS_UNIQUEID" val="471"/>
</p:tagLst>
</file>

<file path=ppt/tags/tag447.xml><?xml version="1.0" encoding="utf-8"?>
<p:tagLst xmlns:a="http://schemas.openxmlformats.org/drawingml/2006/main" xmlns:r="http://schemas.openxmlformats.org/officeDocument/2006/relationships" xmlns:p="http://schemas.openxmlformats.org/presentationml/2006/main">
  <p:tag name="AS_UNIQUEID" val="472"/>
</p:tagLst>
</file>

<file path=ppt/tags/tag448.xml><?xml version="1.0" encoding="utf-8"?>
<p:tagLst xmlns:a="http://schemas.openxmlformats.org/drawingml/2006/main" xmlns:r="http://schemas.openxmlformats.org/officeDocument/2006/relationships" xmlns:p="http://schemas.openxmlformats.org/presentationml/2006/main">
  <p:tag name="AS_UNIQUEID" val="473"/>
</p:tagLst>
</file>

<file path=ppt/tags/tag449.xml><?xml version="1.0" encoding="utf-8"?>
<p:tagLst xmlns:a="http://schemas.openxmlformats.org/drawingml/2006/main" xmlns:r="http://schemas.openxmlformats.org/officeDocument/2006/relationships" xmlns:p="http://schemas.openxmlformats.org/presentationml/2006/main">
  <p:tag name="AS_UNIQUEID" val="474"/>
</p:tagLst>
</file>

<file path=ppt/tags/tag45.xml><?xml version="1.0" encoding="utf-8"?>
<p:tagLst xmlns:a="http://schemas.openxmlformats.org/drawingml/2006/main" xmlns:r="http://schemas.openxmlformats.org/officeDocument/2006/relationships" xmlns:p="http://schemas.openxmlformats.org/presentationml/2006/main">
  <p:tag name="AS_UNIQUEID" val="47"/>
</p:tagLst>
</file>

<file path=ppt/tags/tag450.xml><?xml version="1.0" encoding="utf-8"?>
<p:tagLst xmlns:a="http://schemas.openxmlformats.org/drawingml/2006/main" xmlns:r="http://schemas.openxmlformats.org/officeDocument/2006/relationships" xmlns:p="http://schemas.openxmlformats.org/presentationml/2006/main">
  <p:tag name="AS_UNIQUEID" val="475"/>
</p:tagLst>
</file>

<file path=ppt/tags/tag451.xml><?xml version="1.0" encoding="utf-8"?>
<p:tagLst xmlns:a="http://schemas.openxmlformats.org/drawingml/2006/main" xmlns:r="http://schemas.openxmlformats.org/officeDocument/2006/relationships" xmlns:p="http://schemas.openxmlformats.org/presentationml/2006/main">
  <p:tag name="AS_UNIQUEID" val="476"/>
</p:tagLst>
</file>

<file path=ppt/tags/tag452.xml><?xml version="1.0" encoding="utf-8"?>
<p:tagLst xmlns:a="http://schemas.openxmlformats.org/drawingml/2006/main" xmlns:r="http://schemas.openxmlformats.org/officeDocument/2006/relationships" xmlns:p="http://schemas.openxmlformats.org/presentationml/2006/main">
  <p:tag name="AS_UNIQUEID" val="477"/>
</p:tagLst>
</file>

<file path=ppt/tags/tag453.xml><?xml version="1.0" encoding="utf-8"?>
<p:tagLst xmlns:a="http://schemas.openxmlformats.org/drawingml/2006/main" xmlns:r="http://schemas.openxmlformats.org/officeDocument/2006/relationships" xmlns:p="http://schemas.openxmlformats.org/presentationml/2006/main">
  <p:tag name="AS_UNIQUEID" val="478"/>
</p:tagLst>
</file>

<file path=ppt/tags/tag454.xml><?xml version="1.0" encoding="utf-8"?>
<p:tagLst xmlns:a="http://schemas.openxmlformats.org/drawingml/2006/main" xmlns:r="http://schemas.openxmlformats.org/officeDocument/2006/relationships" xmlns:p="http://schemas.openxmlformats.org/presentationml/2006/main">
  <p:tag name="AS_UNIQUEID" val="479"/>
</p:tagLst>
</file>

<file path=ppt/tags/tag455.xml><?xml version="1.0" encoding="utf-8"?>
<p:tagLst xmlns:a="http://schemas.openxmlformats.org/drawingml/2006/main" xmlns:r="http://schemas.openxmlformats.org/officeDocument/2006/relationships" xmlns:p="http://schemas.openxmlformats.org/presentationml/2006/main">
  <p:tag name="AS_UNIQUEID" val="480"/>
</p:tagLst>
</file>

<file path=ppt/tags/tag456.xml><?xml version="1.0" encoding="utf-8"?>
<p:tagLst xmlns:a="http://schemas.openxmlformats.org/drawingml/2006/main" xmlns:r="http://schemas.openxmlformats.org/officeDocument/2006/relationships" xmlns:p="http://schemas.openxmlformats.org/presentationml/2006/main">
  <p:tag name="AS_UNIQUEID" val="481"/>
</p:tagLst>
</file>

<file path=ppt/tags/tag457.xml><?xml version="1.0" encoding="utf-8"?>
<p:tagLst xmlns:a="http://schemas.openxmlformats.org/drawingml/2006/main" xmlns:r="http://schemas.openxmlformats.org/officeDocument/2006/relationships" xmlns:p="http://schemas.openxmlformats.org/presentationml/2006/main">
  <p:tag name="AS_UNIQUEID" val="482"/>
</p:tagLst>
</file>

<file path=ppt/tags/tag458.xml><?xml version="1.0" encoding="utf-8"?>
<p:tagLst xmlns:a="http://schemas.openxmlformats.org/drawingml/2006/main" xmlns:r="http://schemas.openxmlformats.org/officeDocument/2006/relationships" xmlns:p="http://schemas.openxmlformats.org/presentationml/2006/main">
  <p:tag name="AS_UNIQUEID" val="483"/>
</p:tagLst>
</file>

<file path=ppt/tags/tag459.xml><?xml version="1.0" encoding="utf-8"?>
<p:tagLst xmlns:a="http://schemas.openxmlformats.org/drawingml/2006/main" xmlns:r="http://schemas.openxmlformats.org/officeDocument/2006/relationships" xmlns:p="http://schemas.openxmlformats.org/presentationml/2006/main">
  <p:tag name="AS_UNIQUEID" val="484"/>
</p:tagLst>
</file>

<file path=ppt/tags/tag46.xml><?xml version="1.0" encoding="utf-8"?>
<p:tagLst xmlns:a="http://schemas.openxmlformats.org/drawingml/2006/main" xmlns:r="http://schemas.openxmlformats.org/officeDocument/2006/relationships" xmlns:p="http://schemas.openxmlformats.org/presentationml/2006/main">
  <p:tag name="AS_UNIQUEID" val="48"/>
</p:tagLst>
</file>

<file path=ppt/tags/tag460.xml><?xml version="1.0" encoding="utf-8"?>
<p:tagLst xmlns:a="http://schemas.openxmlformats.org/drawingml/2006/main" xmlns:r="http://schemas.openxmlformats.org/officeDocument/2006/relationships" xmlns:p="http://schemas.openxmlformats.org/presentationml/2006/main">
  <p:tag name="AS_UNIQUEID" val="485"/>
</p:tagLst>
</file>

<file path=ppt/tags/tag461.xml><?xml version="1.0" encoding="utf-8"?>
<p:tagLst xmlns:a="http://schemas.openxmlformats.org/drawingml/2006/main" xmlns:r="http://schemas.openxmlformats.org/officeDocument/2006/relationships" xmlns:p="http://schemas.openxmlformats.org/presentationml/2006/main">
  <p:tag name="AS_UNIQUEID" val="486"/>
</p:tagLst>
</file>

<file path=ppt/tags/tag462.xml><?xml version="1.0" encoding="utf-8"?>
<p:tagLst xmlns:a="http://schemas.openxmlformats.org/drawingml/2006/main" xmlns:r="http://schemas.openxmlformats.org/officeDocument/2006/relationships" xmlns:p="http://schemas.openxmlformats.org/presentationml/2006/main">
  <p:tag name="AS_UNIQUEID" val="487"/>
</p:tagLst>
</file>

<file path=ppt/tags/tag463.xml><?xml version="1.0" encoding="utf-8"?>
<p:tagLst xmlns:a="http://schemas.openxmlformats.org/drawingml/2006/main" xmlns:r="http://schemas.openxmlformats.org/officeDocument/2006/relationships" xmlns:p="http://schemas.openxmlformats.org/presentationml/2006/main">
  <p:tag name="AS_UNIQUEID" val="488"/>
</p:tagLst>
</file>

<file path=ppt/tags/tag464.xml><?xml version="1.0" encoding="utf-8"?>
<p:tagLst xmlns:a="http://schemas.openxmlformats.org/drawingml/2006/main" xmlns:r="http://schemas.openxmlformats.org/officeDocument/2006/relationships" xmlns:p="http://schemas.openxmlformats.org/presentationml/2006/main">
  <p:tag name="AS_UNIQUEID" val="489"/>
</p:tagLst>
</file>

<file path=ppt/tags/tag465.xml><?xml version="1.0" encoding="utf-8"?>
<p:tagLst xmlns:a="http://schemas.openxmlformats.org/drawingml/2006/main" xmlns:r="http://schemas.openxmlformats.org/officeDocument/2006/relationships" xmlns:p="http://schemas.openxmlformats.org/presentationml/2006/main">
  <p:tag name="AS_UNIQUEID" val="490"/>
</p:tagLst>
</file>

<file path=ppt/tags/tag466.xml><?xml version="1.0" encoding="utf-8"?>
<p:tagLst xmlns:a="http://schemas.openxmlformats.org/drawingml/2006/main" xmlns:r="http://schemas.openxmlformats.org/officeDocument/2006/relationships" xmlns:p="http://schemas.openxmlformats.org/presentationml/2006/main">
  <p:tag name="AS_UNIQUEID" val="491"/>
</p:tagLst>
</file>

<file path=ppt/tags/tag467.xml><?xml version="1.0" encoding="utf-8"?>
<p:tagLst xmlns:a="http://schemas.openxmlformats.org/drawingml/2006/main" xmlns:r="http://schemas.openxmlformats.org/officeDocument/2006/relationships" xmlns:p="http://schemas.openxmlformats.org/presentationml/2006/main">
  <p:tag name="AS_UNIQUEID" val="492"/>
</p:tagLst>
</file>

<file path=ppt/tags/tag468.xml><?xml version="1.0" encoding="utf-8"?>
<p:tagLst xmlns:a="http://schemas.openxmlformats.org/drawingml/2006/main" xmlns:r="http://schemas.openxmlformats.org/officeDocument/2006/relationships" xmlns:p="http://schemas.openxmlformats.org/presentationml/2006/main">
  <p:tag name="AS_UNIQUEID" val="493"/>
</p:tagLst>
</file>

<file path=ppt/tags/tag469.xml><?xml version="1.0" encoding="utf-8"?>
<p:tagLst xmlns:a="http://schemas.openxmlformats.org/drawingml/2006/main" xmlns:r="http://schemas.openxmlformats.org/officeDocument/2006/relationships" xmlns:p="http://schemas.openxmlformats.org/presentationml/2006/main">
  <p:tag name="AS_UNIQUEID" val="494"/>
</p:tagLst>
</file>

<file path=ppt/tags/tag47.xml><?xml version="1.0" encoding="utf-8"?>
<p:tagLst xmlns:a="http://schemas.openxmlformats.org/drawingml/2006/main" xmlns:r="http://schemas.openxmlformats.org/officeDocument/2006/relationships" xmlns:p="http://schemas.openxmlformats.org/presentationml/2006/main">
  <p:tag name="AS_UNIQUEID" val="49"/>
</p:tagLst>
</file>

<file path=ppt/tags/tag470.xml><?xml version="1.0" encoding="utf-8"?>
<p:tagLst xmlns:a="http://schemas.openxmlformats.org/drawingml/2006/main" xmlns:r="http://schemas.openxmlformats.org/officeDocument/2006/relationships" xmlns:p="http://schemas.openxmlformats.org/presentationml/2006/main">
  <p:tag name="AS_UNIQUEID" val="495"/>
</p:tagLst>
</file>

<file path=ppt/tags/tag471.xml><?xml version="1.0" encoding="utf-8"?>
<p:tagLst xmlns:a="http://schemas.openxmlformats.org/drawingml/2006/main" xmlns:r="http://schemas.openxmlformats.org/officeDocument/2006/relationships" xmlns:p="http://schemas.openxmlformats.org/presentationml/2006/main">
  <p:tag name="AS_UNIQUEID" val="496"/>
</p:tagLst>
</file>

<file path=ppt/tags/tag472.xml><?xml version="1.0" encoding="utf-8"?>
<p:tagLst xmlns:a="http://schemas.openxmlformats.org/drawingml/2006/main" xmlns:r="http://schemas.openxmlformats.org/officeDocument/2006/relationships" xmlns:p="http://schemas.openxmlformats.org/presentationml/2006/main">
  <p:tag name="AS_UNIQUEID" val="497"/>
</p:tagLst>
</file>

<file path=ppt/tags/tag473.xml><?xml version="1.0" encoding="utf-8"?>
<p:tagLst xmlns:a="http://schemas.openxmlformats.org/drawingml/2006/main" xmlns:r="http://schemas.openxmlformats.org/officeDocument/2006/relationships" xmlns:p="http://schemas.openxmlformats.org/presentationml/2006/main">
  <p:tag name="AS_UNIQUEID" val="498"/>
</p:tagLst>
</file>

<file path=ppt/tags/tag474.xml><?xml version="1.0" encoding="utf-8"?>
<p:tagLst xmlns:a="http://schemas.openxmlformats.org/drawingml/2006/main" xmlns:r="http://schemas.openxmlformats.org/officeDocument/2006/relationships" xmlns:p="http://schemas.openxmlformats.org/presentationml/2006/main">
  <p:tag name="AS_UNIQUEID" val="499"/>
</p:tagLst>
</file>

<file path=ppt/tags/tag475.xml><?xml version="1.0" encoding="utf-8"?>
<p:tagLst xmlns:a="http://schemas.openxmlformats.org/drawingml/2006/main" xmlns:r="http://schemas.openxmlformats.org/officeDocument/2006/relationships" xmlns:p="http://schemas.openxmlformats.org/presentationml/2006/main">
  <p:tag name="AS_UNIQUEID" val="500"/>
</p:tagLst>
</file>

<file path=ppt/tags/tag476.xml><?xml version="1.0" encoding="utf-8"?>
<p:tagLst xmlns:a="http://schemas.openxmlformats.org/drawingml/2006/main" xmlns:r="http://schemas.openxmlformats.org/officeDocument/2006/relationships" xmlns:p="http://schemas.openxmlformats.org/presentationml/2006/main">
  <p:tag name="AS_UNIQUEID" val="501"/>
</p:tagLst>
</file>

<file path=ppt/tags/tag477.xml><?xml version="1.0" encoding="utf-8"?>
<p:tagLst xmlns:a="http://schemas.openxmlformats.org/drawingml/2006/main" xmlns:r="http://schemas.openxmlformats.org/officeDocument/2006/relationships" xmlns:p="http://schemas.openxmlformats.org/presentationml/2006/main">
  <p:tag name="AS_UNIQUEID" val="502"/>
</p:tagLst>
</file>

<file path=ppt/tags/tag478.xml><?xml version="1.0" encoding="utf-8"?>
<p:tagLst xmlns:a="http://schemas.openxmlformats.org/drawingml/2006/main" xmlns:r="http://schemas.openxmlformats.org/officeDocument/2006/relationships" xmlns:p="http://schemas.openxmlformats.org/presentationml/2006/main">
  <p:tag name="AS_UNIQUEID" val="503"/>
</p:tagLst>
</file>

<file path=ppt/tags/tag479.xml><?xml version="1.0" encoding="utf-8"?>
<p:tagLst xmlns:a="http://schemas.openxmlformats.org/drawingml/2006/main" xmlns:r="http://schemas.openxmlformats.org/officeDocument/2006/relationships" xmlns:p="http://schemas.openxmlformats.org/presentationml/2006/main">
  <p:tag name="AS_UNIQUEID" val="504"/>
</p:tagLst>
</file>

<file path=ppt/tags/tag48.xml><?xml version="1.0" encoding="utf-8"?>
<p:tagLst xmlns:a="http://schemas.openxmlformats.org/drawingml/2006/main" xmlns:r="http://schemas.openxmlformats.org/officeDocument/2006/relationships" xmlns:p="http://schemas.openxmlformats.org/presentationml/2006/main">
  <p:tag name="AS_UNIQUEID" val="50"/>
</p:tagLst>
</file>

<file path=ppt/tags/tag480.xml><?xml version="1.0" encoding="utf-8"?>
<p:tagLst xmlns:a="http://schemas.openxmlformats.org/drawingml/2006/main" xmlns:r="http://schemas.openxmlformats.org/officeDocument/2006/relationships" xmlns:p="http://schemas.openxmlformats.org/presentationml/2006/main">
  <p:tag name="AS_UNIQUEID" val="505"/>
</p:tagLst>
</file>

<file path=ppt/tags/tag481.xml><?xml version="1.0" encoding="utf-8"?>
<p:tagLst xmlns:a="http://schemas.openxmlformats.org/drawingml/2006/main" xmlns:r="http://schemas.openxmlformats.org/officeDocument/2006/relationships" xmlns:p="http://schemas.openxmlformats.org/presentationml/2006/main">
  <p:tag name="AS_UNIQUEID" val="506"/>
</p:tagLst>
</file>

<file path=ppt/tags/tag482.xml><?xml version="1.0" encoding="utf-8"?>
<p:tagLst xmlns:a="http://schemas.openxmlformats.org/drawingml/2006/main" xmlns:r="http://schemas.openxmlformats.org/officeDocument/2006/relationships" xmlns:p="http://schemas.openxmlformats.org/presentationml/2006/main">
  <p:tag name="AS_UNIQUEID" val="507"/>
</p:tagLst>
</file>

<file path=ppt/tags/tag483.xml><?xml version="1.0" encoding="utf-8"?>
<p:tagLst xmlns:a="http://schemas.openxmlformats.org/drawingml/2006/main" xmlns:r="http://schemas.openxmlformats.org/officeDocument/2006/relationships" xmlns:p="http://schemas.openxmlformats.org/presentationml/2006/main">
  <p:tag name="AS_UNIQUEID" val="508"/>
</p:tagLst>
</file>

<file path=ppt/tags/tag484.xml><?xml version="1.0" encoding="utf-8"?>
<p:tagLst xmlns:a="http://schemas.openxmlformats.org/drawingml/2006/main" xmlns:r="http://schemas.openxmlformats.org/officeDocument/2006/relationships" xmlns:p="http://schemas.openxmlformats.org/presentationml/2006/main">
  <p:tag name="AS_UNIQUEID" val="509"/>
</p:tagLst>
</file>

<file path=ppt/tags/tag485.xml><?xml version="1.0" encoding="utf-8"?>
<p:tagLst xmlns:a="http://schemas.openxmlformats.org/drawingml/2006/main" xmlns:r="http://schemas.openxmlformats.org/officeDocument/2006/relationships" xmlns:p="http://schemas.openxmlformats.org/presentationml/2006/main">
  <p:tag name="AS_UNIQUEID" val="511"/>
</p:tagLst>
</file>

<file path=ppt/tags/tag486.xml><?xml version="1.0" encoding="utf-8"?>
<p:tagLst xmlns:a="http://schemas.openxmlformats.org/drawingml/2006/main" xmlns:r="http://schemas.openxmlformats.org/officeDocument/2006/relationships" xmlns:p="http://schemas.openxmlformats.org/presentationml/2006/main">
  <p:tag name="AS_UNIQUEID" val="512"/>
</p:tagLst>
</file>

<file path=ppt/tags/tag487.xml><?xml version="1.0" encoding="utf-8"?>
<p:tagLst xmlns:a="http://schemas.openxmlformats.org/drawingml/2006/main" xmlns:r="http://schemas.openxmlformats.org/officeDocument/2006/relationships" xmlns:p="http://schemas.openxmlformats.org/presentationml/2006/main">
  <p:tag name="AS_UNIQUEID" val="513"/>
</p:tagLst>
</file>

<file path=ppt/tags/tag488.xml><?xml version="1.0" encoding="utf-8"?>
<p:tagLst xmlns:a="http://schemas.openxmlformats.org/drawingml/2006/main" xmlns:r="http://schemas.openxmlformats.org/officeDocument/2006/relationships" xmlns:p="http://schemas.openxmlformats.org/presentationml/2006/main">
  <p:tag name="AS_UNIQUEID" val="515"/>
</p:tagLst>
</file>

<file path=ppt/tags/tag489.xml><?xml version="1.0" encoding="utf-8"?>
<p:tagLst xmlns:a="http://schemas.openxmlformats.org/drawingml/2006/main" xmlns:r="http://schemas.openxmlformats.org/officeDocument/2006/relationships" xmlns:p="http://schemas.openxmlformats.org/presentationml/2006/main">
  <p:tag name="AS_UNIQUEID" val="516"/>
</p:tagLst>
</file>

<file path=ppt/tags/tag49.xml><?xml version="1.0" encoding="utf-8"?>
<p:tagLst xmlns:a="http://schemas.openxmlformats.org/drawingml/2006/main" xmlns:r="http://schemas.openxmlformats.org/officeDocument/2006/relationships" xmlns:p="http://schemas.openxmlformats.org/presentationml/2006/main">
  <p:tag name="AS_UNIQUEID" val="51"/>
</p:tagLst>
</file>

<file path=ppt/tags/tag490.xml><?xml version="1.0" encoding="utf-8"?>
<p:tagLst xmlns:a="http://schemas.openxmlformats.org/drawingml/2006/main" xmlns:r="http://schemas.openxmlformats.org/officeDocument/2006/relationships" xmlns:p="http://schemas.openxmlformats.org/presentationml/2006/main">
  <p:tag name="AS_UNIQUEID" val="517"/>
</p:tagLst>
</file>

<file path=ppt/tags/tag491.xml><?xml version="1.0" encoding="utf-8"?>
<p:tagLst xmlns:a="http://schemas.openxmlformats.org/drawingml/2006/main" xmlns:r="http://schemas.openxmlformats.org/officeDocument/2006/relationships" xmlns:p="http://schemas.openxmlformats.org/presentationml/2006/main">
  <p:tag name="AS_UNIQUEID" val="518"/>
</p:tagLst>
</file>

<file path=ppt/tags/tag492.xml><?xml version="1.0" encoding="utf-8"?>
<p:tagLst xmlns:a="http://schemas.openxmlformats.org/drawingml/2006/main" xmlns:r="http://schemas.openxmlformats.org/officeDocument/2006/relationships" xmlns:p="http://schemas.openxmlformats.org/presentationml/2006/main">
  <p:tag name="AS_UNIQUEID" val="519"/>
</p:tagLst>
</file>

<file path=ppt/tags/tag493.xml><?xml version="1.0" encoding="utf-8"?>
<p:tagLst xmlns:a="http://schemas.openxmlformats.org/drawingml/2006/main" xmlns:r="http://schemas.openxmlformats.org/officeDocument/2006/relationships" xmlns:p="http://schemas.openxmlformats.org/presentationml/2006/main">
  <p:tag name="AS_UNIQUEID" val="520"/>
</p:tagLst>
</file>

<file path=ppt/tags/tag494.xml><?xml version="1.0" encoding="utf-8"?>
<p:tagLst xmlns:a="http://schemas.openxmlformats.org/drawingml/2006/main" xmlns:r="http://schemas.openxmlformats.org/officeDocument/2006/relationships" xmlns:p="http://schemas.openxmlformats.org/presentationml/2006/main">
  <p:tag name="AS_UNIQUEID" val="522"/>
</p:tagLst>
</file>

<file path=ppt/tags/tag495.xml><?xml version="1.0" encoding="utf-8"?>
<p:tagLst xmlns:a="http://schemas.openxmlformats.org/drawingml/2006/main" xmlns:r="http://schemas.openxmlformats.org/officeDocument/2006/relationships" xmlns:p="http://schemas.openxmlformats.org/presentationml/2006/main">
  <p:tag name="AS_UNIQUEID" val="523"/>
</p:tagLst>
</file>

<file path=ppt/tags/tag496.xml><?xml version="1.0" encoding="utf-8"?>
<p:tagLst xmlns:a="http://schemas.openxmlformats.org/drawingml/2006/main" xmlns:r="http://schemas.openxmlformats.org/officeDocument/2006/relationships" xmlns:p="http://schemas.openxmlformats.org/presentationml/2006/main">
  <p:tag name="AS_UNIQUEID" val="524"/>
</p:tagLst>
</file>

<file path=ppt/tags/tag497.xml><?xml version="1.0" encoding="utf-8"?>
<p:tagLst xmlns:a="http://schemas.openxmlformats.org/drawingml/2006/main" xmlns:r="http://schemas.openxmlformats.org/officeDocument/2006/relationships" xmlns:p="http://schemas.openxmlformats.org/presentationml/2006/main">
  <p:tag name="AS_UNIQUEID" val="525"/>
</p:tagLst>
</file>

<file path=ppt/tags/tag498.xml><?xml version="1.0" encoding="utf-8"?>
<p:tagLst xmlns:a="http://schemas.openxmlformats.org/drawingml/2006/main" xmlns:r="http://schemas.openxmlformats.org/officeDocument/2006/relationships" xmlns:p="http://schemas.openxmlformats.org/presentationml/2006/main">
  <p:tag name="AS_UNIQUEID" val="526"/>
</p:tagLst>
</file>

<file path=ppt/tags/tag499.xml><?xml version="1.0" encoding="utf-8"?>
<p:tagLst xmlns:a="http://schemas.openxmlformats.org/drawingml/2006/main" xmlns:r="http://schemas.openxmlformats.org/officeDocument/2006/relationships" xmlns:p="http://schemas.openxmlformats.org/presentationml/2006/main">
  <p:tag name="AS_UNIQUEID" val="527"/>
</p:tagLst>
</file>

<file path=ppt/tags/tag5.xml><?xml version="1.0" encoding="utf-8"?>
<p:tagLst xmlns:a="http://schemas.openxmlformats.org/drawingml/2006/main" xmlns:r="http://schemas.openxmlformats.org/officeDocument/2006/relationships" xmlns:p="http://schemas.openxmlformats.org/presentationml/2006/main">
  <p:tag name="AS_UNIQUEID" val="4"/>
</p:tagLst>
</file>

<file path=ppt/tags/tag50.xml><?xml version="1.0" encoding="utf-8"?>
<p:tagLst xmlns:a="http://schemas.openxmlformats.org/drawingml/2006/main" xmlns:r="http://schemas.openxmlformats.org/officeDocument/2006/relationships" xmlns:p="http://schemas.openxmlformats.org/presentationml/2006/main">
  <p:tag name="AS_UNIQUEID" val="52"/>
</p:tagLst>
</file>

<file path=ppt/tags/tag500.xml><?xml version="1.0" encoding="utf-8"?>
<p:tagLst xmlns:a="http://schemas.openxmlformats.org/drawingml/2006/main" xmlns:r="http://schemas.openxmlformats.org/officeDocument/2006/relationships" xmlns:p="http://schemas.openxmlformats.org/presentationml/2006/main">
  <p:tag name="AS_UNIQUEID" val="528"/>
</p:tagLst>
</file>

<file path=ppt/tags/tag501.xml><?xml version="1.0" encoding="utf-8"?>
<p:tagLst xmlns:a="http://schemas.openxmlformats.org/drawingml/2006/main" xmlns:r="http://schemas.openxmlformats.org/officeDocument/2006/relationships" xmlns:p="http://schemas.openxmlformats.org/presentationml/2006/main">
  <p:tag name="AS_UNIQUEID" val="529"/>
</p:tagLst>
</file>

<file path=ppt/tags/tag502.xml><?xml version="1.0" encoding="utf-8"?>
<p:tagLst xmlns:a="http://schemas.openxmlformats.org/drawingml/2006/main" xmlns:r="http://schemas.openxmlformats.org/officeDocument/2006/relationships" xmlns:p="http://schemas.openxmlformats.org/presentationml/2006/main">
  <p:tag name="AS_UNIQUEID" val="530"/>
</p:tagLst>
</file>

<file path=ppt/tags/tag503.xml><?xml version="1.0" encoding="utf-8"?>
<p:tagLst xmlns:a="http://schemas.openxmlformats.org/drawingml/2006/main" xmlns:r="http://schemas.openxmlformats.org/officeDocument/2006/relationships" xmlns:p="http://schemas.openxmlformats.org/presentationml/2006/main">
  <p:tag name="AS_UNIQUEID" val="531"/>
</p:tagLst>
</file>

<file path=ppt/tags/tag504.xml><?xml version="1.0" encoding="utf-8"?>
<p:tagLst xmlns:a="http://schemas.openxmlformats.org/drawingml/2006/main" xmlns:r="http://schemas.openxmlformats.org/officeDocument/2006/relationships" xmlns:p="http://schemas.openxmlformats.org/presentationml/2006/main">
  <p:tag name="AS_UNIQUEID" val="532"/>
</p:tagLst>
</file>

<file path=ppt/tags/tag505.xml><?xml version="1.0" encoding="utf-8"?>
<p:tagLst xmlns:a="http://schemas.openxmlformats.org/drawingml/2006/main" xmlns:r="http://schemas.openxmlformats.org/officeDocument/2006/relationships" xmlns:p="http://schemas.openxmlformats.org/presentationml/2006/main">
  <p:tag name="AS_UNIQUEID" val="533"/>
</p:tagLst>
</file>

<file path=ppt/tags/tag506.xml><?xml version="1.0" encoding="utf-8"?>
<p:tagLst xmlns:a="http://schemas.openxmlformats.org/drawingml/2006/main" xmlns:r="http://schemas.openxmlformats.org/officeDocument/2006/relationships" xmlns:p="http://schemas.openxmlformats.org/presentationml/2006/main">
  <p:tag name="AS_UNIQUEID" val="534"/>
</p:tagLst>
</file>

<file path=ppt/tags/tag507.xml><?xml version="1.0" encoding="utf-8"?>
<p:tagLst xmlns:a="http://schemas.openxmlformats.org/drawingml/2006/main" xmlns:r="http://schemas.openxmlformats.org/officeDocument/2006/relationships" xmlns:p="http://schemas.openxmlformats.org/presentationml/2006/main">
  <p:tag name="AS_UNIQUEID" val="535"/>
</p:tagLst>
</file>

<file path=ppt/tags/tag508.xml><?xml version="1.0" encoding="utf-8"?>
<p:tagLst xmlns:a="http://schemas.openxmlformats.org/drawingml/2006/main" xmlns:r="http://schemas.openxmlformats.org/officeDocument/2006/relationships" xmlns:p="http://schemas.openxmlformats.org/presentationml/2006/main">
  <p:tag name="AS_UNIQUEID" val="536"/>
</p:tagLst>
</file>

<file path=ppt/tags/tag509.xml><?xml version="1.0" encoding="utf-8"?>
<p:tagLst xmlns:a="http://schemas.openxmlformats.org/drawingml/2006/main" xmlns:r="http://schemas.openxmlformats.org/officeDocument/2006/relationships" xmlns:p="http://schemas.openxmlformats.org/presentationml/2006/main">
  <p:tag name="AS_UNIQUEID" val="537"/>
</p:tagLst>
</file>

<file path=ppt/tags/tag51.xml><?xml version="1.0" encoding="utf-8"?>
<p:tagLst xmlns:a="http://schemas.openxmlformats.org/drawingml/2006/main" xmlns:r="http://schemas.openxmlformats.org/officeDocument/2006/relationships" xmlns:p="http://schemas.openxmlformats.org/presentationml/2006/main">
  <p:tag name="AS_UNIQUEID" val="53"/>
</p:tagLst>
</file>

<file path=ppt/tags/tag510.xml><?xml version="1.0" encoding="utf-8"?>
<p:tagLst xmlns:a="http://schemas.openxmlformats.org/drawingml/2006/main" xmlns:r="http://schemas.openxmlformats.org/officeDocument/2006/relationships" xmlns:p="http://schemas.openxmlformats.org/presentationml/2006/main">
  <p:tag name="AS_UNIQUEID" val="538"/>
</p:tagLst>
</file>

<file path=ppt/tags/tag511.xml><?xml version="1.0" encoding="utf-8"?>
<p:tagLst xmlns:a="http://schemas.openxmlformats.org/drawingml/2006/main" xmlns:r="http://schemas.openxmlformats.org/officeDocument/2006/relationships" xmlns:p="http://schemas.openxmlformats.org/presentationml/2006/main">
  <p:tag name="AS_UNIQUEID" val="540"/>
</p:tagLst>
</file>

<file path=ppt/tags/tag512.xml><?xml version="1.0" encoding="utf-8"?>
<p:tagLst xmlns:a="http://schemas.openxmlformats.org/drawingml/2006/main" xmlns:r="http://schemas.openxmlformats.org/officeDocument/2006/relationships" xmlns:p="http://schemas.openxmlformats.org/presentationml/2006/main">
  <p:tag name="AS_UNIQUEID" val="541"/>
</p:tagLst>
</file>

<file path=ppt/tags/tag513.xml><?xml version="1.0" encoding="utf-8"?>
<p:tagLst xmlns:a="http://schemas.openxmlformats.org/drawingml/2006/main" xmlns:r="http://schemas.openxmlformats.org/officeDocument/2006/relationships" xmlns:p="http://schemas.openxmlformats.org/presentationml/2006/main">
  <p:tag name="AS_UNIQUEID" val="542"/>
</p:tagLst>
</file>

<file path=ppt/tags/tag514.xml><?xml version="1.0" encoding="utf-8"?>
<p:tagLst xmlns:a="http://schemas.openxmlformats.org/drawingml/2006/main" xmlns:r="http://schemas.openxmlformats.org/officeDocument/2006/relationships" xmlns:p="http://schemas.openxmlformats.org/presentationml/2006/main">
  <p:tag name="AS_UNIQUEID" val="544"/>
</p:tagLst>
</file>

<file path=ppt/tags/tag515.xml><?xml version="1.0" encoding="utf-8"?>
<p:tagLst xmlns:a="http://schemas.openxmlformats.org/drawingml/2006/main" xmlns:r="http://schemas.openxmlformats.org/officeDocument/2006/relationships" xmlns:p="http://schemas.openxmlformats.org/presentationml/2006/main">
  <p:tag name="AS_UNIQUEID" val="545"/>
</p:tagLst>
</file>

<file path=ppt/tags/tag516.xml><?xml version="1.0" encoding="utf-8"?>
<p:tagLst xmlns:a="http://schemas.openxmlformats.org/drawingml/2006/main" xmlns:r="http://schemas.openxmlformats.org/officeDocument/2006/relationships" xmlns:p="http://schemas.openxmlformats.org/presentationml/2006/main">
  <p:tag name="AS_UNIQUEID" val="546"/>
</p:tagLst>
</file>

<file path=ppt/tags/tag517.xml><?xml version="1.0" encoding="utf-8"?>
<p:tagLst xmlns:a="http://schemas.openxmlformats.org/drawingml/2006/main" xmlns:r="http://schemas.openxmlformats.org/officeDocument/2006/relationships" xmlns:p="http://schemas.openxmlformats.org/presentationml/2006/main">
  <p:tag name="AS_UNIQUEID" val="547"/>
</p:tagLst>
</file>

<file path=ppt/tags/tag518.xml><?xml version="1.0" encoding="utf-8"?>
<p:tagLst xmlns:a="http://schemas.openxmlformats.org/drawingml/2006/main" xmlns:r="http://schemas.openxmlformats.org/officeDocument/2006/relationships" xmlns:p="http://schemas.openxmlformats.org/presentationml/2006/main">
  <p:tag name="AS_UNIQUEID" val="548"/>
</p:tagLst>
</file>

<file path=ppt/tags/tag519.xml><?xml version="1.0" encoding="utf-8"?>
<p:tagLst xmlns:a="http://schemas.openxmlformats.org/drawingml/2006/main" xmlns:r="http://schemas.openxmlformats.org/officeDocument/2006/relationships" xmlns:p="http://schemas.openxmlformats.org/presentationml/2006/main">
  <p:tag name="AS_UNIQUEID" val="549"/>
</p:tagLst>
</file>

<file path=ppt/tags/tag52.xml><?xml version="1.0" encoding="utf-8"?>
<p:tagLst xmlns:a="http://schemas.openxmlformats.org/drawingml/2006/main" xmlns:r="http://schemas.openxmlformats.org/officeDocument/2006/relationships" xmlns:p="http://schemas.openxmlformats.org/presentationml/2006/main">
  <p:tag name="AS_UNIQUEID" val="54"/>
</p:tagLst>
</file>

<file path=ppt/tags/tag53.xml><?xml version="1.0" encoding="utf-8"?>
<p:tagLst xmlns:a="http://schemas.openxmlformats.org/drawingml/2006/main" xmlns:r="http://schemas.openxmlformats.org/officeDocument/2006/relationships" xmlns:p="http://schemas.openxmlformats.org/presentationml/2006/main">
  <p:tag name="AS_UNIQUEID" val="55"/>
</p:tagLst>
</file>

<file path=ppt/tags/tag54.xml><?xml version="1.0" encoding="utf-8"?>
<p:tagLst xmlns:a="http://schemas.openxmlformats.org/drawingml/2006/main" xmlns:r="http://schemas.openxmlformats.org/officeDocument/2006/relationships" xmlns:p="http://schemas.openxmlformats.org/presentationml/2006/main">
  <p:tag name="AS_UNIQUEID" val="56"/>
</p:tagLst>
</file>

<file path=ppt/tags/tag55.xml><?xml version="1.0" encoding="utf-8"?>
<p:tagLst xmlns:a="http://schemas.openxmlformats.org/drawingml/2006/main" xmlns:r="http://schemas.openxmlformats.org/officeDocument/2006/relationships" xmlns:p="http://schemas.openxmlformats.org/presentationml/2006/main">
  <p:tag name="AS_UNIQUEID" val="57"/>
</p:tagLst>
</file>

<file path=ppt/tags/tag56.xml><?xml version="1.0" encoding="utf-8"?>
<p:tagLst xmlns:a="http://schemas.openxmlformats.org/drawingml/2006/main" xmlns:r="http://schemas.openxmlformats.org/officeDocument/2006/relationships" xmlns:p="http://schemas.openxmlformats.org/presentationml/2006/main">
  <p:tag name="AS_UNIQUEID" val="58"/>
</p:tagLst>
</file>

<file path=ppt/tags/tag57.xml><?xml version="1.0" encoding="utf-8"?>
<p:tagLst xmlns:a="http://schemas.openxmlformats.org/drawingml/2006/main" xmlns:r="http://schemas.openxmlformats.org/officeDocument/2006/relationships" xmlns:p="http://schemas.openxmlformats.org/presentationml/2006/main">
  <p:tag name="AS_UNIQUEID" val="59"/>
</p:tagLst>
</file>

<file path=ppt/tags/tag58.xml><?xml version="1.0" encoding="utf-8"?>
<p:tagLst xmlns:a="http://schemas.openxmlformats.org/drawingml/2006/main" xmlns:r="http://schemas.openxmlformats.org/officeDocument/2006/relationships" xmlns:p="http://schemas.openxmlformats.org/presentationml/2006/main">
  <p:tag name="AS_UNIQUEID" val="60"/>
</p:tagLst>
</file>

<file path=ppt/tags/tag59.xml><?xml version="1.0" encoding="utf-8"?>
<p:tagLst xmlns:a="http://schemas.openxmlformats.org/drawingml/2006/main" xmlns:r="http://schemas.openxmlformats.org/officeDocument/2006/relationships" xmlns:p="http://schemas.openxmlformats.org/presentationml/2006/main">
  <p:tag name="AS_UNIQUEID" val="61"/>
</p:tagLst>
</file>

<file path=ppt/tags/tag6.xml><?xml version="1.0" encoding="utf-8"?>
<p:tagLst xmlns:a="http://schemas.openxmlformats.org/drawingml/2006/main" xmlns:r="http://schemas.openxmlformats.org/officeDocument/2006/relationships" xmlns:p="http://schemas.openxmlformats.org/presentationml/2006/main">
  <p:tag name="AS_UNIQUEID" val="6"/>
</p:tagLst>
</file>

<file path=ppt/tags/tag60.xml><?xml version="1.0" encoding="utf-8"?>
<p:tagLst xmlns:a="http://schemas.openxmlformats.org/drawingml/2006/main" xmlns:r="http://schemas.openxmlformats.org/officeDocument/2006/relationships" xmlns:p="http://schemas.openxmlformats.org/presentationml/2006/main">
  <p:tag name="AS_UNIQUEID" val="62"/>
</p:tagLst>
</file>

<file path=ppt/tags/tag61.xml><?xml version="1.0" encoding="utf-8"?>
<p:tagLst xmlns:a="http://schemas.openxmlformats.org/drawingml/2006/main" xmlns:r="http://schemas.openxmlformats.org/officeDocument/2006/relationships" xmlns:p="http://schemas.openxmlformats.org/presentationml/2006/main">
  <p:tag name="AS_UNIQUEID" val="63"/>
</p:tagLst>
</file>

<file path=ppt/tags/tag62.xml><?xml version="1.0" encoding="utf-8"?>
<p:tagLst xmlns:a="http://schemas.openxmlformats.org/drawingml/2006/main" xmlns:r="http://schemas.openxmlformats.org/officeDocument/2006/relationships" xmlns:p="http://schemas.openxmlformats.org/presentationml/2006/main">
  <p:tag name="AS_UNIQUEID" val="64"/>
</p:tagLst>
</file>

<file path=ppt/tags/tag63.xml><?xml version="1.0" encoding="utf-8"?>
<p:tagLst xmlns:a="http://schemas.openxmlformats.org/drawingml/2006/main" xmlns:r="http://schemas.openxmlformats.org/officeDocument/2006/relationships" xmlns:p="http://schemas.openxmlformats.org/presentationml/2006/main">
  <p:tag name="AS_UNIQUEID" val="65"/>
</p:tagLst>
</file>

<file path=ppt/tags/tag64.xml><?xml version="1.0" encoding="utf-8"?>
<p:tagLst xmlns:a="http://schemas.openxmlformats.org/drawingml/2006/main" xmlns:r="http://schemas.openxmlformats.org/officeDocument/2006/relationships" xmlns:p="http://schemas.openxmlformats.org/presentationml/2006/main">
  <p:tag name="AS_UNIQUEID" val="66"/>
</p:tagLst>
</file>

<file path=ppt/tags/tag65.xml><?xml version="1.0" encoding="utf-8"?>
<p:tagLst xmlns:a="http://schemas.openxmlformats.org/drawingml/2006/main" xmlns:r="http://schemas.openxmlformats.org/officeDocument/2006/relationships" xmlns:p="http://schemas.openxmlformats.org/presentationml/2006/main">
  <p:tag name="AS_UNIQUEID" val="67"/>
</p:tagLst>
</file>

<file path=ppt/tags/tag66.xml><?xml version="1.0" encoding="utf-8"?>
<p:tagLst xmlns:a="http://schemas.openxmlformats.org/drawingml/2006/main" xmlns:r="http://schemas.openxmlformats.org/officeDocument/2006/relationships" xmlns:p="http://schemas.openxmlformats.org/presentationml/2006/main">
  <p:tag name="AS_UNIQUEID" val="68"/>
</p:tagLst>
</file>

<file path=ppt/tags/tag67.xml><?xml version="1.0" encoding="utf-8"?>
<p:tagLst xmlns:a="http://schemas.openxmlformats.org/drawingml/2006/main" xmlns:r="http://schemas.openxmlformats.org/officeDocument/2006/relationships" xmlns:p="http://schemas.openxmlformats.org/presentationml/2006/main">
  <p:tag name="AS_UNIQUEID" val="69"/>
</p:tagLst>
</file>

<file path=ppt/tags/tag68.xml><?xml version="1.0" encoding="utf-8"?>
<p:tagLst xmlns:a="http://schemas.openxmlformats.org/drawingml/2006/main" xmlns:r="http://schemas.openxmlformats.org/officeDocument/2006/relationships" xmlns:p="http://schemas.openxmlformats.org/presentationml/2006/main">
  <p:tag name="AS_UNIQUEID" val="70"/>
</p:tagLst>
</file>

<file path=ppt/tags/tag69.xml><?xml version="1.0" encoding="utf-8"?>
<p:tagLst xmlns:a="http://schemas.openxmlformats.org/drawingml/2006/main" xmlns:r="http://schemas.openxmlformats.org/officeDocument/2006/relationships" xmlns:p="http://schemas.openxmlformats.org/presentationml/2006/main">
  <p:tag name="AS_UNIQUEID" val="71"/>
</p:tagLst>
</file>

<file path=ppt/tags/tag7.xml><?xml version="1.0" encoding="utf-8"?>
<p:tagLst xmlns:a="http://schemas.openxmlformats.org/drawingml/2006/main" xmlns:r="http://schemas.openxmlformats.org/officeDocument/2006/relationships" xmlns:p="http://schemas.openxmlformats.org/presentationml/2006/main">
  <p:tag name="AS_UNIQUEID" val="7"/>
</p:tagLst>
</file>

<file path=ppt/tags/tag70.xml><?xml version="1.0" encoding="utf-8"?>
<p:tagLst xmlns:a="http://schemas.openxmlformats.org/drawingml/2006/main" xmlns:r="http://schemas.openxmlformats.org/officeDocument/2006/relationships" xmlns:p="http://schemas.openxmlformats.org/presentationml/2006/main">
  <p:tag name="AS_UNIQUEID" val="72"/>
</p:tagLst>
</file>

<file path=ppt/tags/tag71.xml><?xml version="1.0" encoding="utf-8"?>
<p:tagLst xmlns:a="http://schemas.openxmlformats.org/drawingml/2006/main" xmlns:r="http://schemas.openxmlformats.org/officeDocument/2006/relationships" xmlns:p="http://schemas.openxmlformats.org/presentationml/2006/main">
  <p:tag name="AS_UNIQUEID" val="73"/>
</p:tagLst>
</file>

<file path=ppt/tags/tag72.xml><?xml version="1.0" encoding="utf-8"?>
<p:tagLst xmlns:a="http://schemas.openxmlformats.org/drawingml/2006/main" xmlns:r="http://schemas.openxmlformats.org/officeDocument/2006/relationships" xmlns:p="http://schemas.openxmlformats.org/presentationml/2006/main">
  <p:tag name="AS_UNIQUEID" val="74"/>
</p:tagLst>
</file>

<file path=ppt/tags/tag73.xml><?xml version="1.0" encoding="utf-8"?>
<p:tagLst xmlns:a="http://schemas.openxmlformats.org/drawingml/2006/main" xmlns:r="http://schemas.openxmlformats.org/officeDocument/2006/relationships" xmlns:p="http://schemas.openxmlformats.org/presentationml/2006/main">
  <p:tag name="AS_UNIQUEID" val="75"/>
</p:tagLst>
</file>

<file path=ppt/tags/tag74.xml><?xml version="1.0" encoding="utf-8"?>
<p:tagLst xmlns:a="http://schemas.openxmlformats.org/drawingml/2006/main" xmlns:r="http://schemas.openxmlformats.org/officeDocument/2006/relationships" xmlns:p="http://schemas.openxmlformats.org/presentationml/2006/main">
  <p:tag name="AS_UNIQUEID" val="77"/>
</p:tagLst>
</file>

<file path=ppt/tags/tag75.xml><?xml version="1.0" encoding="utf-8"?>
<p:tagLst xmlns:a="http://schemas.openxmlformats.org/drawingml/2006/main" xmlns:r="http://schemas.openxmlformats.org/officeDocument/2006/relationships" xmlns:p="http://schemas.openxmlformats.org/presentationml/2006/main">
  <p:tag name="AS_UNIQUEID" val="78"/>
</p:tagLst>
</file>

<file path=ppt/tags/tag76.xml><?xml version="1.0" encoding="utf-8"?>
<p:tagLst xmlns:a="http://schemas.openxmlformats.org/drawingml/2006/main" xmlns:r="http://schemas.openxmlformats.org/officeDocument/2006/relationships" xmlns:p="http://schemas.openxmlformats.org/presentationml/2006/main">
  <p:tag name="AS_UNIQUEID" val="79"/>
</p:tagLst>
</file>

<file path=ppt/tags/tag77.xml><?xml version="1.0" encoding="utf-8"?>
<p:tagLst xmlns:a="http://schemas.openxmlformats.org/drawingml/2006/main" xmlns:r="http://schemas.openxmlformats.org/officeDocument/2006/relationships" xmlns:p="http://schemas.openxmlformats.org/presentationml/2006/main">
  <p:tag name="AS_UNIQUEID" val="80"/>
</p:tagLst>
</file>

<file path=ppt/tags/tag78.xml><?xml version="1.0" encoding="utf-8"?>
<p:tagLst xmlns:a="http://schemas.openxmlformats.org/drawingml/2006/main" xmlns:r="http://schemas.openxmlformats.org/officeDocument/2006/relationships" xmlns:p="http://schemas.openxmlformats.org/presentationml/2006/main">
  <p:tag name="AS_UNIQUEID" val="81"/>
</p:tagLst>
</file>

<file path=ppt/tags/tag79.xml><?xml version="1.0" encoding="utf-8"?>
<p:tagLst xmlns:a="http://schemas.openxmlformats.org/drawingml/2006/main" xmlns:r="http://schemas.openxmlformats.org/officeDocument/2006/relationships" xmlns:p="http://schemas.openxmlformats.org/presentationml/2006/main">
  <p:tag name="AS_UNIQUEID" val="83"/>
</p:tagLst>
</file>

<file path=ppt/tags/tag8.xml><?xml version="1.0" encoding="utf-8"?>
<p:tagLst xmlns:a="http://schemas.openxmlformats.org/drawingml/2006/main" xmlns:r="http://schemas.openxmlformats.org/officeDocument/2006/relationships" xmlns:p="http://schemas.openxmlformats.org/presentationml/2006/main">
  <p:tag name="AS_UNIQUEID" val="9"/>
</p:tagLst>
</file>

<file path=ppt/tags/tag80.xml><?xml version="1.0" encoding="utf-8"?>
<p:tagLst xmlns:a="http://schemas.openxmlformats.org/drawingml/2006/main" xmlns:r="http://schemas.openxmlformats.org/officeDocument/2006/relationships" xmlns:p="http://schemas.openxmlformats.org/presentationml/2006/main">
  <p:tag name="AS_UNIQUEID" val="84"/>
</p:tagLst>
</file>

<file path=ppt/tags/tag81.xml><?xml version="1.0" encoding="utf-8"?>
<p:tagLst xmlns:a="http://schemas.openxmlformats.org/drawingml/2006/main" xmlns:r="http://schemas.openxmlformats.org/officeDocument/2006/relationships" xmlns:p="http://schemas.openxmlformats.org/presentationml/2006/main">
  <p:tag name="AS_UNIQUEID" val="85"/>
</p:tagLst>
</file>

<file path=ppt/tags/tag82.xml><?xml version="1.0" encoding="utf-8"?>
<p:tagLst xmlns:a="http://schemas.openxmlformats.org/drawingml/2006/main" xmlns:r="http://schemas.openxmlformats.org/officeDocument/2006/relationships" xmlns:p="http://schemas.openxmlformats.org/presentationml/2006/main">
  <p:tag name="AS_UNIQUEID" val="86"/>
</p:tagLst>
</file>

<file path=ppt/tags/tag83.xml><?xml version="1.0" encoding="utf-8"?>
<p:tagLst xmlns:a="http://schemas.openxmlformats.org/drawingml/2006/main" xmlns:r="http://schemas.openxmlformats.org/officeDocument/2006/relationships" xmlns:p="http://schemas.openxmlformats.org/presentationml/2006/main">
  <p:tag name="AS_UNIQUEID" val="88"/>
</p:tagLst>
</file>

<file path=ppt/tags/tag84.xml><?xml version="1.0" encoding="utf-8"?>
<p:tagLst xmlns:a="http://schemas.openxmlformats.org/drawingml/2006/main" xmlns:r="http://schemas.openxmlformats.org/officeDocument/2006/relationships" xmlns:p="http://schemas.openxmlformats.org/presentationml/2006/main">
  <p:tag name="AS_UNIQUEID" val="89"/>
</p:tagLst>
</file>

<file path=ppt/tags/tag85.xml><?xml version="1.0" encoding="utf-8"?>
<p:tagLst xmlns:a="http://schemas.openxmlformats.org/drawingml/2006/main" xmlns:r="http://schemas.openxmlformats.org/officeDocument/2006/relationships" xmlns:p="http://schemas.openxmlformats.org/presentationml/2006/main">
  <p:tag name="AS_UNIQUEID" val="90"/>
</p:tagLst>
</file>

<file path=ppt/tags/tag86.xml><?xml version="1.0" encoding="utf-8"?>
<p:tagLst xmlns:a="http://schemas.openxmlformats.org/drawingml/2006/main" xmlns:r="http://schemas.openxmlformats.org/officeDocument/2006/relationships" xmlns:p="http://schemas.openxmlformats.org/presentationml/2006/main">
  <p:tag name="AS_UNIQUEID" val="91"/>
</p:tagLst>
</file>

<file path=ppt/tags/tag87.xml><?xml version="1.0" encoding="utf-8"?>
<p:tagLst xmlns:a="http://schemas.openxmlformats.org/drawingml/2006/main" xmlns:r="http://schemas.openxmlformats.org/officeDocument/2006/relationships" xmlns:p="http://schemas.openxmlformats.org/presentationml/2006/main">
  <p:tag name="AS_UNIQUEID" val="92"/>
</p:tagLst>
</file>

<file path=ppt/tags/tag88.xml><?xml version="1.0" encoding="utf-8"?>
<p:tagLst xmlns:a="http://schemas.openxmlformats.org/drawingml/2006/main" xmlns:r="http://schemas.openxmlformats.org/officeDocument/2006/relationships" xmlns:p="http://schemas.openxmlformats.org/presentationml/2006/main">
  <p:tag name="AS_UNIQUEID" val="93"/>
</p:tagLst>
</file>

<file path=ppt/tags/tag89.xml><?xml version="1.0" encoding="utf-8"?>
<p:tagLst xmlns:a="http://schemas.openxmlformats.org/drawingml/2006/main" xmlns:r="http://schemas.openxmlformats.org/officeDocument/2006/relationships" xmlns:p="http://schemas.openxmlformats.org/presentationml/2006/main">
  <p:tag name="AS_UNIQUEID" val="94"/>
</p:tagLst>
</file>

<file path=ppt/tags/tag9.xml><?xml version="1.0" encoding="utf-8"?>
<p:tagLst xmlns:a="http://schemas.openxmlformats.org/drawingml/2006/main" xmlns:r="http://schemas.openxmlformats.org/officeDocument/2006/relationships" xmlns:p="http://schemas.openxmlformats.org/presentationml/2006/main">
  <p:tag name="AS_UNIQUEID" val="10"/>
</p:tagLst>
</file>

<file path=ppt/tags/tag90.xml><?xml version="1.0" encoding="utf-8"?>
<p:tagLst xmlns:a="http://schemas.openxmlformats.org/drawingml/2006/main" xmlns:r="http://schemas.openxmlformats.org/officeDocument/2006/relationships" xmlns:p="http://schemas.openxmlformats.org/presentationml/2006/main">
  <p:tag name="AS_UNIQUEID" val="95"/>
</p:tagLst>
</file>

<file path=ppt/tags/tag91.xml><?xml version="1.0" encoding="utf-8"?>
<p:tagLst xmlns:a="http://schemas.openxmlformats.org/drawingml/2006/main" xmlns:r="http://schemas.openxmlformats.org/officeDocument/2006/relationships" xmlns:p="http://schemas.openxmlformats.org/presentationml/2006/main">
  <p:tag name="AS_UNIQUEID" val="96"/>
</p:tagLst>
</file>

<file path=ppt/tags/tag92.xml><?xml version="1.0" encoding="utf-8"?>
<p:tagLst xmlns:a="http://schemas.openxmlformats.org/drawingml/2006/main" xmlns:r="http://schemas.openxmlformats.org/officeDocument/2006/relationships" xmlns:p="http://schemas.openxmlformats.org/presentationml/2006/main">
  <p:tag name="AS_UNIQUEID" val="97"/>
</p:tagLst>
</file>

<file path=ppt/tags/tag93.xml><?xml version="1.0" encoding="utf-8"?>
<p:tagLst xmlns:a="http://schemas.openxmlformats.org/drawingml/2006/main" xmlns:r="http://schemas.openxmlformats.org/officeDocument/2006/relationships" xmlns:p="http://schemas.openxmlformats.org/presentationml/2006/main">
  <p:tag name="AS_UNIQUEID" val="98"/>
</p:tagLst>
</file>

<file path=ppt/tags/tag94.xml><?xml version="1.0" encoding="utf-8"?>
<p:tagLst xmlns:a="http://schemas.openxmlformats.org/drawingml/2006/main" xmlns:r="http://schemas.openxmlformats.org/officeDocument/2006/relationships" xmlns:p="http://schemas.openxmlformats.org/presentationml/2006/main">
  <p:tag name="AS_UNIQUEID" val="99"/>
</p:tagLst>
</file>

<file path=ppt/tags/tag95.xml><?xml version="1.0" encoding="utf-8"?>
<p:tagLst xmlns:a="http://schemas.openxmlformats.org/drawingml/2006/main" xmlns:r="http://schemas.openxmlformats.org/officeDocument/2006/relationships" xmlns:p="http://schemas.openxmlformats.org/presentationml/2006/main">
  <p:tag name="AS_UNIQUEID" val="100"/>
</p:tagLst>
</file>

<file path=ppt/tags/tag96.xml><?xml version="1.0" encoding="utf-8"?>
<p:tagLst xmlns:a="http://schemas.openxmlformats.org/drawingml/2006/main" xmlns:r="http://schemas.openxmlformats.org/officeDocument/2006/relationships" xmlns:p="http://schemas.openxmlformats.org/presentationml/2006/main">
  <p:tag name="AS_UNIQUEID" val="101"/>
</p:tagLst>
</file>

<file path=ppt/tags/tag97.xml><?xml version="1.0" encoding="utf-8"?>
<p:tagLst xmlns:a="http://schemas.openxmlformats.org/drawingml/2006/main" xmlns:r="http://schemas.openxmlformats.org/officeDocument/2006/relationships" xmlns:p="http://schemas.openxmlformats.org/presentationml/2006/main">
  <p:tag name="AS_UNIQUEID" val="102"/>
</p:tagLst>
</file>

<file path=ppt/tags/tag98.xml><?xml version="1.0" encoding="utf-8"?>
<p:tagLst xmlns:a="http://schemas.openxmlformats.org/drawingml/2006/main" xmlns:r="http://schemas.openxmlformats.org/officeDocument/2006/relationships" xmlns:p="http://schemas.openxmlformats.org/presentationml/2006/main">
  <p:tag name="AS_UNIQUEID" val="103"/>
</p:tagLst>
</file>

<file path=ppt/tags/tag99.xml><?xml version="1.0" encoding="utf-8"?>
<p:tagLst xmlns:a="http://schemas.openxmlformats.org/drawingml/2006/main" xmlns:r="http://schemas.openxmlformats.org/officeDocument/2006/relationships" xmlns:p="http://schemas.openxmlformats.org/presentationml/2006/main">
  <p:tag name="AS_UNIQUEID" val="104"/>
</p:tagLst>
</file>

<file path=ppt/theme/theme1.xml><?xml version="1.0" encoding="utf-8"?>
<a:theme xmlns:a="http://schemas.openxmlformats.org/drawingml/2006/main" name="2_Blakes">
  <a:themeElements>
    <a:clrScheme name="Blakes">
      <a:dk1>
        <a:srgbClr val="0F0F0F"/>
      </a:dk1>
      <a:lt1>
        <a:sysClr val="window" lastClr="FFFFFF"/>
      </a:lt1>
      <a:dk2>
        <a:srgbClr val="808285"/>
      </a:dk2>
      <a:lt2>
        <a:srgbClr val="FFFFFF"/>
      </a:lt2>
      <a:accent1>
        <a:srgbClr val="E31836"/>
      </a:accent1>
      <a:accent2>
        <a:srgbClr val="808285"/>
      </a:accent2>
      <a:accent3>
        <a:srgbClr val="D1D3D4"/>
      </a:accent3>
      <a:accent4>
        <a:srgbClr val="4E67C8"/>
      </a:accent4>
      <a:accent5>
        <a:srgbClr val="A7EA52"/>
      </a:accent5>
      <a:accent6>
        <a:srgbClr val="FF8021"/>
      </a:accent6>
      <a:hlink>
        <a:srgbClr val="0000FF"/>
      </a:hlink>
      <a:folHlink>
        <a:srgbClr val="800080"/>
      </a:folHlink>
    </a:clrScheme>
    <a:fontScheme name="Blake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CC 16:9 Template">
  <a:themeElements>
    <a:clrScheme name="BCC general use increased accessibility">
      <a:dk1>
        <a:srgbClr val="253746"/>
      </a:dk1>
      <a:lt1>
        <a:srgbClr val="FFFFFF"/>
      </a:lt1>
      <a:dk2>
        <a:srgbClr val="0A2240"/>
      </a:dk2>
      <a:lt2>
        <a:srgbClr val="DAD9D7"/>
      </a:lt2>
      <a:accent1>
        <a:srgbClr val="0033A1"/>
      </a:accent1>
      <a:accent2>
        <a:srgbClr val="009BDF"/>
      </a:accent2>
      <a:accent3>
        <a:srgbClr val="007167"/>
      </a:accent3>
      <a:accent4>
        <a:srgbClr val="81BC00"/>
      </a:accent4>
      <a:accent5>
        <a:srgbClr val="008BAC"/>
      </a:accent5>
      <a:accent6>
        <a:srgbClr val="FFA400"/>
      </a:accent6>
      <a:hlink>
        <a:srgbClr val="0033A1"/>
      </a:hlink>
      <a:folHlink>
        <a:srgbClr val="253746"/>
      </a:folHlink>
    </a:clrScheme>
    <a:fontScheme name="4_GradientBar_IdentityBar_QUESTION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a:solidFill>
            <a:schemeClr val="tx1"/>
          </a:solidFill>
          <a:headEnd type="none" w="med" len="med"/>
          <a:tailEnd type="none" w="med" len="med"/>
        </a:ln>
        <a:effectLst/>
      </a:spPr>
      <a:bodyPr/>
      <a:lstStyle/>
      <a:style>
        <a:lnRef idx="1">
          <a:schemeClr val="accent2"/>
        </a:lnRef>
        <a:fillRef idx="3">
          <a:schemeClr val="accent2"/>
        </a:fillRef>
        <a:effectRef idx="2">
          <a:schemeClr val="accent2"/>
        </a:effectRef>
        <a:fontRef idx="minor">
          <a:schemeClr val="lt1"/>
        </a:fontRef>
      </a:style>
    </a:lnDef>
    <a:txDef>
      <a:spPr>
        <a:noFill/>
      </a:spPr>
      <a:bodyPr wrap="none" rtlCol="0">
        <a:spAutoFit/>
      </a:bodyPr>
      <a:lstStyle>
        <a:defPPr>
          <a:defRPr sz="2400" dirty="0" err="1" smtClean="0">
            <a:solidFill>
              <a:schemeClr val="tx2"/>
            </a:solidFill>
          </a:defRPr>
        </a:defPPr>
      </a:lstStyle>
    </a:txDef>
  </a:objectDefaults>
  <a:extraClrSchemeLst>
    <a:extraClrScheme>
      <a:clrScheme name="Boeing Color Palette">
        <a:dk1>
          <a:srgbClr val="000000"/>
        </a:dk1>
        <a:lt1>
          <a:srgbClr val="FFFFFF"/>
        </a:lt1>
        <a:dk2>
          <a:srgbClr val="0033A1"/>
        </a:dk2>
        <a:lt2>
          <a:srgbClr val="A5ACB0"/>
        </a:lt2>
        <a:accent1>
          <a:srgbClr val="0033A1"/>
        </a:accent1>
        <a:accent2>
          <a:srgbClr val="E70033"/>
        </a:accent2>
        <a:accent3>
          <a:srgbClr val="0096DB"/>
        </a:accent3>
        <a:accent4>
          <a:srgbClr val="77B800"/>
        </a:accent4>
        <a:accent5>
          <a:srgbClr val="580F8B"/>
        </a:accent5>
        <a:accent6>
          <a:srgbClr val="FFA200"/>
        </a:accent6>
        <a:hlink>
          <a:srgbClr val="0039A6"/>
        </a:hlink>
        <a:folHlink>
          <a:srgbClr val="A5ACB0"/>
        </a:folHlink>
      </a:clrScheme>
      <a:clrMap bg1="lt1" tx1="dk1" bg2="lt2" tx2="dk2" accent1="accent1" accent2="accent2" accent3="accent3" accent4="accent4" accent5="accent5" accent6="accent6" hlink="hlink" folHlink="folHlink"/>
    </a:extraClrScheme>
  </a:extraClrSchemeLst>
  <a:custClrLst>
    <a:custClr name="PANTONE 7546">
      <a:srgbClr val="253746"/>
    </a:custClr>
    <a:custClr name="PANTONE 431">
      <a:srgbClr val="5B6770"/>
    </a:custClr>
    <a:custClr name="PANTONE 429">
      <a:srgbClr val="A3AAAE"/>
    </a:custClr>
    <a:custClr name="PANTONE CG1">
      <a:srgbClr val="DAD9D7"/>
    </a:custClr>
    <a:custClr name="Process Magenta">
      <a:srgbClr val="E5007E"/>
    </a:custClr>
    <a:custClr name="PANTONE 4975">
      <a:srgbClr val="402020"/>
    </a:custClr>
    <a:custClr name="PANTONE 201">
      <a:srgbClr val="A32136"/>
    </a:custClr>
    <a:custClr name="PANTONE 185">
      <a:srgbClr val="EA002A"/>
    </a:custClr>
    <a:custClr name="PANTONE 1665">
      <a:srgbClr val="E14504"/>
    </a:custClr>
    <a:custClr name="PANTONE 137">
      <a:srgbClr val="FFA400"/>
    </a:custClr>
    <a:custClr name="PANTONE 108">
      <a:srgbClr val="FFDB00"/>
    </a:custClr>
    <a:custClr name="PANTONE 1215">
      <a:srgbClr val="FDD773"/>
    </a:custClr>
    <a:custClr name="PANTONE 7499">
      <a:srgbClr val="F2E5B3"/>
    </a:custClr>
    <a:custClr name="PANTONE 553">
      <a:srgbClr val="294635"/>
    </a:custClr>
    <a:custClr name="PANTONE 376">
      <a:srgbClr val="81BC00"/>
    </a:custClr>
    <a:custClr name="PANTONE 373">
      <a:srgbClr val="CCE981"/>
    </a:custClr>
    <a:custClr name="PANTONE 328">
      <a:srgbClr val="007167"/>
    </a:custClr>
    <a:custClr name="PANTONE 309">
      <a:srgbClr val="003B4A"/>
    </a:custClr>
    <a:custClr name="PANTONE 3135">
      <a:srgbClr val="008BAC"/>
    </a:custClr>
    <a:custClr name="PANTONE 7457">
      <a:srgbClr val="BADCE6"/>
    </a:custClr>
    <a:custClr name="PANTONE 289">
      <a:srgbClr val="0A2240"/>
    </a:custClr>
    <a:custClr name="PANTONE 2925">
      <a:srgbClr val="009BDF"/>
    </a:custClr>
    <a:custClr name="PANTONE 283">
      <a:srgbClr val="92C0EA"/>
    </a:custClr>
    <a:custClr name="PANTONE 2597">
      <a:srgbClr val="5C0F8C"/>
    </a:custClr>
  </a:custClrLst>
  <a:extLst>
    <a:ext uri="{05A4C25C-085E-4340-85A3-A5531E510DB2}">
      <thm15:themeFamily xmlns:thm15="http://schemas.microsoft.com/office/thememl/2012/main" name="BCC_4by3_Template_v6.pptx" id="{8DA03E2D-FC6D-4C27-B96A-BD012576F384}" vid="{46B92A12-133E-4C44-904F-43FC3324965E}"/>
    </a:ext>
  </a:extLst>
</a:theme>
</file>

<file path=ppt/theme/theme3.xml><?xml version="1.0" encoding="utf-8"?>
<a:theme xmlns:a="http://schemas.openxmlformats.org/drawingml/2006/main" name="1_BCC 16:9 Template">
  <a:themeElements>
    <a:clrScheme name="BCC general use increased accessibility">
      <a:dk1>
        <a:srgbClr val="253746"/>
      </a:dk1>
      <a:lt1>
        <a:srgbClr val="FFFFFF"/>
      </a:lt1>
      <a:dk2>
        <a:srgbClr val="0A2240"/>
      </a:dk2>
      <a:lt2>
        <a:srgbClr val="DAD9D7"/>
      </a:lt2>
      <a:accent1>
        <a:srgbClr val="0033A1"/>
      </a:accent1>
      <a:accent2>
        <a:srgbClr val="009BDF"/>
      </a:accent2>
      <a:accent3>
        <a:srgbClr val="007167"/>
      </a:accent3>
      <a:accent4>
        <a:srgbClr val="81BC00"/>
      </a:accent4>
      <a:accent5>
        <a:srgbClr val="008BAC"/>
      </a:accent5>
      <a:accent6>
        <a:srgbClr val="FFA400"/>
      </a:accent6>
      <a:hlink>
        <a:srgbClr val="0033A1"/>
      </a:hlink>
      <a:folHlink>
        <a:srgbClr val="253746"/>
      </a:folHlink>
    </a:clrScheme>
    <a:fontScheme name="4_GradientBar_IdentityBar_QUESTION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a:solidFill>
            <a:schemeClr val="tx1"/>
          </a:solidFill>
          <a:headEnd type="none" w="med" len="med"/>
          <a:tailEnd type="none" w="med" len="med"/>
        </a:ln>
        <a:effectLst/>
      </a:spPr>
      <a:bodyPr/>
      <a:lstStyle/>
      <a:style>
        <a:lnRef idx="1">
          <a:schemeClr val="accent2"/>
        </a:lnRef>
        <a:fillRef idx="3">
          <a:schemeClr val="accent2"/>
        </a:fillRef>
        <a:effectRef idx="2">
          <a:schemeClr val="accent2"/>
        </a:effectRef>
        <a:fontRef idx="minor">
          <a:schemeClr val="lt1"/>
        </a:fontRef>
      </a:style>
    </a:lnDef>
    <a:txDef>
      <a:spPr>
        <a:noFill/>
      </a:spPr>
      <a:bodyPr wrap="none" rtlCol="0">
        <a:spAutoFit/>
      </a:bodyPr>
      <a:lstStyle>
        <a:defPPr>
          <a:defRPr sz="2400" dirty="0" err="1" smtClean="0">
            <a:solidFill>
              <a:schemeClr val="tx2"/>
            </a:solidFill>
          </a:defRPr>
        </a:defPPr>
      </a:lstStyle>
    </a:txDef>
  </a:objectDefaults>
  <a:extraClrSchemeLst>
    <a:extraClrScheme>
      <a:clrScheme name="Boeing Color Palette">
        <a:dk1>
          <a:srgbClr val="000000"/>
        </a:dk1>
        <a:lt1>
          <a:srgbClr val="FFFFFF"/>
        </a:lt1>
        <a:dk2>
          <a:srgbClr val="0033A1"/>
        </a:dk2>
        <a:lt2>
          <a:srgbClr val="A5ACB0"/>
        </a:lt2>
        <a:accent1>
          <a:srgbClr val="0033A1"/>
        </a:accent1>
        <a:accent2>
          <a:srgbClr val="E70033"/>
        </a:accent2>
        <a:accent3>
          <a:srgbClr val="0096DB"/>
        </a:accent3>
        <a:accent4>
          <a:srgbClr val="77B800"/>
        </a:accent4>
        <a:accent5>
          <a:srgbClr val="580F8B"/>
        </a:accent5>
        <a:accent6>
          <a:srgbClr val="FFA200"/>
        </a:accent6>
        <a:hlink>
          <a:srgbClr val="0039A6"/>
        </a:hlink>
        <a:folHlink>
          <a:srgbClr val="A5ACB0"/>
        </a:folHlink>
      </a:clrScheme>
      <a:clrMap bg1="lt1" tx1="dk1" bg2="lt2" tx2="dk2" accent1="accent1" accent2="accent2" accent3="accent3" accent4="accent4" accent5="accent5" accent6="accent6" hlink="hlink" folHlink="folHlink"/>
    </a:extraClrScheme>
  </a:extraClrSchemeLst>
  <a:custClrLst>
    <a:custClr name="PANTONE 7546">
      <a:srgbClr val="253746"/>
    </a:custClr>
    <a:custClr name="PANTONE 431">
      <a:srgbClr val="5B6770"/>
    </a:custClr>
    <a:custClr name="PANTONE 429">
      <a:srgbClr val="A3AAAE"/>
    </a:custClr>
    <a:custClr name="PANTONE CG1">
      <a:srgbClr val="DAD9D7"/>
    </a:custClr>
    <a:custClr name="Process Magenta">
      <a:srgbClr val="E5007E"/>
    </a:custClr>
    <a:custClr name="PANTONE 4975">
      <a:srgbClr val="402020"/>
    </a:custClr>
    <a:custClr name="PANTONE 201">
      <a:srgbClr val="A32136"/>
    </a:custClr>
    <a:custClr name="PANTONE 185">
      <a:srgbClr val="EA002A"/>
    </a:custClr>
    <a:custClr name="PANTONE 1665">
      <a:srgbClr val="E14504"/>
    </a:custClr>
    <a:custClr name="PANTONE 137">
      <a:srgbClr val="FFA400"/>
    </a:custClr>
    <a:custClr name="PANTONE 108">
      <a:srgbClr val="FFDB00"/>
    </a:custClr>
    <a:custClr name="PANTONE 1215">
      <a:srgbClr val="FDD773"/>
    </a:custClr>
    <a:custClr name="PANTONE 7499">
      <a:srgbClr val="F2E5B3"/>
    </a:custClr>
    <a:custClr name="PANTONE 553">
      <a:srgbClr val="294635"/>
    </a:custClr>
    <a:custClr name="PANTONE 376">
      <a:srgbClr val="81BC00"/>
    </a:custClr>
    <a:custClr name="PANTONE 373">
      <a:srgbClr val="CCE981"/>
    </a:custClr>
    <a:custClr name="PANTONE 328">
      <a:srgbClr val="007167"/>
    </a:custClr>
    <a:custClr name="PANTONE 309">
      <a:srgbClr val="003B4A"/>
    </a:custClr>
    <a:custClr name="PANTONE 3135">
      <a:srgbClr val="008BAC"/>
    </a:custClr>
    <a:custClr name="PANTONE 7457">
      <a:srgbClr val="BADCE6"/>
    </a:custClr>
    <a:custClr name="PANTONE 289">
      <a:srgbClr val="0A2240"/>
    </a:custClr>
    <a:custClr name="PANTONE 2925">
      <a:srgbClr val="009BDF"/>
    </a:custClr>
    <a:custClr name="PANTONE 283">
      <a:srgbClr val="92C0EA"/>
    </a:custClr>
    <a:custClr name="PANTONE 2597">
      <a:srgbClr val="5C0F8C"/>
    </a:custClr>
  </a:custClrLst>
  <a:extLst>
    <a:ext uri="{05A4C25C-085E-4340-85A3-A5531E510DB2}">
      <thm15:themeFamily xmlns:thm15="http://schemas.microsoft.com/office/thememl/2012/main" name="BCC_4by3_Template_v6.pptx" id="{8DA03E2D-FC6D-4C27-B96A-BD012576F384}" vid="{46B92A12-133E-4C44-904F-43FC3324965E}"/>
    </a:ext>
  </a:extLst>
</a:theme>
</file>

<file path=ppt/theme/theme4.xml><?xml version="1.0" encoding="utf-8"?>
<a:theme xmlns:a="http://schemas.openxmlformats.org/drawingml/2006/main" name="3_Blakes">
  <a:themeElements>
    <a:clrScheme name="Blakes">
      <a:dk1>
        <a:srgbClr val="0F0F0F"/>
      </a:dk1>
      <a:lt1>
        <a:sysClr val="window" lastClr="FFFFFF"/>
      </a:lt1>
      <a:dk2>
        <a:srgbClr val="808285"/>
      </a:dk2>
      <a:lt2>
        <a:srgbClr val="FFFFFF"/>
      </a:lt2>
      <a:accent1>
        <a:srgbClr val="E31836"/>
      </a:accent1>
      <a:accent2>
        <a:srgbClr val="808285"/>
      </a:accent2>
      <a:accent3>
        <a:srgbClr val="D1D3D4"/>
      </a:accent3>
      <a:accent4>
        <a:srgbClr val="4E67C8"/>
      </a:accent4>
      <a:accent5>
        <a:srgbClr val="A7EA52"/>
      </a:accent5>
      <a:accent6>
        <a:srgbClr val="FF8021"/>
      </a:accent6>
      <a:hlink>
        <a:srgbClr val="0000FF"/>
      </a:hlink>
      <a:folHlink>
        <a:srgbClr val="800080"/>
      </a:folHlink>
    </a:clrScheme>
    <a:fontScheme name="Blake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Blakes">
      <a:dk1>
        <a:srgbClr val="0F0F0F"/>
      </a:dk1>
      <a:lt1>
        <a:sysClr val="window" lastClr="FFFFFF"/>
      </a:lt1>
      <a:dk2>
        <a:srgbClr val="808285"/>
      </a:dk2>
      <a:lt2>
        <a:srgbClr val="FFFFFF"/>
      </a:lt2>
      <a:accent1>
        <a:srgbClr val="E31836"/>
      </a:accent1>
      <a:accent2>
        <a:srgbClr val="808285"/>
      </a:accent2>
      <a:accent3>
        <a:srgbClr val="D1D3D4"/>
      </a:accent3>
      <a:accent4>
        <a:srgbClr val="4E67C8"/>
      </a:accent4>
      <a:accent5>
        <a:srgbClr val="A7EA52"/>
      </a:accent5>
      <a:accent6>
        <a:srgbClr val="FF8021"/>
      </a:accent6>
      <a:hlink>
        <a:srgbClr val="0000FF"/>
      </a:hlink>
      <a:folHlink>
        <a:srgbClr val="800080"/>
      </a:folHlink>
    </a:clrScheme>
    <a:fontScheme name="Blake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Blakes">
  <a:themeElements>
    <a:clrScheme name="Blakes">
      <a:dk1>
        <a:srgbClr val="0F0F0F"/>
      </a:dk1>
      <a:lt1>
        <a:sysClr val="window" lastClr="FFFFFF"/>
      </a:lt1>
      <a:dk2>
        <a:srgbClr val="808285"/>
      </a:dk2>
      <a:lt2>
        <a:srgbClr val="FFFFFF"/>
      </a:lt2>
      <a:accent1>
        <a:srgbClr val="E31836"/>
      </a:accent1>
      <a:accent2>
        <a:srgbClr val="808285"/>
      </a:accent2>
      <a:accent3>
        <a:srgbClr val="D1D3D4"/>
      </a:accent3>
      <a:accent4>
        <a:srgbClr val="4E67C8"/>
      </a:accent4>
      <a:accent5>
        <a:srgbClr val="A7EA52"/>
      </a:accent5>
      <a:accent6>
        <a:srgbClr val="FF8021"/>
      </a:accent6>
      <a:hlink>
        <a:srgbClr val="0000FF"/>
      </a:hlink>
      <a:folHlink>
        <a:srgbClr val="800080"/>
      </a:folHlink>
    </a:clrScheme>
    <a:fontScheme name="Blake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CC general use increased accessibility">
    <a:dk1>
      <a:srgbClr val="253746"/>
    </a:dk1>
    <a:lt1>
      <a:srgbClr val="FFFFFF"/>
    </a:lt1>
    <a:dk2>
      <a:srgbClr val="0A2240"/>
    </a:dk2>
    <a:lt2>
      <a:srgbClr val="DAD9D7"/>
    </a:lt2>
    <a:accent1>
      <a:srgbClr val="0033A1"/>
    </a:accent1>
    <a:accent2>
      <a:srgbClr val="009BDF"/>
    </a:accent2>
    <a:accent3>
      <a:srgbClr val="007167"/>
    </a:accent3>
    <a:accent4>
      <a:srgbClr val="81BC00"/>
    </a:accent4>
    <a:accent5>
      <a:srgbClr val="008BAC"/>
    </a:accent5>
    <a:accent6>
      <a:srgbClr val="FFA400"/>
    </a:accent6>
    <a:hlink>
      <a:srgbClr val="0033A1"/>
    </a:hlink>
    <a:folHlink>
      <a:srgbClr val="253746"/>
    </a:folHlink>
  </a:clrScheme>
  <a:fontScheme name="Office Them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3595</Words>
  <Application>Microsoft Office PowerPoint</Application>
  <PresentationFormat>On-screen Show (16:9)</PresentationFormat>
  <Paragraphs>855</Paragraphs>
  <Slides>54</Slides>
  <Notes>18</Notes>
  <HiddenSlides>0</HiddenSlides>
  <MMClips>1</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54</vt:i4>
      </vt:variant>
    </vt:vector>
  </HeadingPairs>
  <TitlesOfParts>
    <vt:vector size="76" baseType="lpstr">
      <vt:lpstr>MS PGothic</vt:lpstr>
      <vt:lpstr>Aira</vt:lpstr>
      <vt:lpstr>Arial</vt:lpstr>
      <vt:lpstr>Arial Black</vt:lpstr>
      <vt:lpstr>Bookman Old Style</vt:lpstr>
      <vt:lpstr>Calibri</vt:lpstr>
      <vt:lpstr>Calibri Light</vt:lpstr>
      <vt:lpstr>Geneva</vt:lpstr>
      <vt:lpstr>Georgia</vt:lpstr>
      <vt:lpstr>Symbol</vt:lpstr>
      <vt:lpstr>Times</vt:lpstr>
      <vt:lpstr>Times New Roman</vt:lpstr>
      <vt:lpstr>Wingdings</vt:lpstr>
      <vt:lpstr>2_Blakes</vt:lpstr>
      <vt:lpstr>BCC 16:9 Template</vt:lpstr>
      <vt:lpstr>1_BCC 16:9 Template</vt:lpstr>
      <vt:lpstr>3_Blakes</vt:lpstr>
      <vt:lpstr>1_Tema de Office</vt:lpstr>
      <vt:lpstr>Office Theme</vt:lpstr>
      <vt:lpstr>Blank</vt:lpstr>
      <vt:lpstr>4_Blakes</vt:lpstr>
      <vt:lpstr>Microsoft Excel Chart</vt:lpstr>
      <vt:lpstr>PowerPoint Presentation</vt:lpstr>
      <vt:lpstr>INDEX</vt:lpstr>
      <vt:lpstr>PowerPoint Presentation</vt:lpstr>
      <vt:lpstr>Boeing Current Aircraft Finance Market Outlook 2018 </vt:lpstr>
      <vt:lpstr>PowerPoint Presentation</vt:lpstr>
      <vt:lpstr>Strong aircraft financing environment</vt:lpstr>
      <vt:lpstr>Supporting industry fleet growth</vt:lpstr>
      <vt:lpstr>Balanced funding for Boeing deliveries</vt:lpstr>
      <vt:lpstr>Funding distribution differs region to region</vt:lpstr>
      <vt:lpstr>Industry share of global fleet on operating lease stable at ~40%</vt:lpstr>
      <vt:lpstr>Lessors look to capital markets and bank debt for financing</vt:lpstr>
      <vt:lpstr>Lessors maintain a balanced portfolio</vt:lpstr>
      <vt:lpstr>Regional distribution of lessor-funded deliveries by structure</vt:lpstr>
      <vt:lpstr>Lessors’ strong ratings drive strength in unsecured borrowing</vt:lpstr>
      <vt:lpstr>Capital markets dominated by Lessors in 2017</vt:lpstr>
      <vt:lpstr>EETC volume slowed in 2017</vt:lpstr>
      <vt:lpstr>Bank debt</vt:lpstr>
      <vt:lpstr>Aircraft Finance Insurance Consortium (AFIC)</vt:lpstr>
      <vt:lpstr>AFIC transactions</vt:lpstr>
      <vt:lpstr>Export credit helps bridge gaps in commercial financing</vt:lpstr>
      <vt:lpstr>Ex-Im usage has fallen sharply since 2012</vt:lpstr>
      <vt:lpstr>Boeing’s global Export Credit Agency strategy</vt:lpstr>
      <vt:lpstr>Commercial markets are more efficient than export credit</vt:lpstr>
      <vt:lpstr>PowerPoint Presentation</vt:lpstr>
      <vt:lpstr>International EETCs</vt:lpstr>
      <vt:lpstr>1.  WHAT IS AN EETC?   </vt:lpstr>
      <vt:lpstr>1.  WHAT IS AN EETC? (cont’d)</vt:lpstr>
      <vt:lpstr>1.  WHAT IS AN EETC? (cont’d)</vt:lpstr>
      <vt:lpstr>1.  WHAT IS AN EETC? (cont’d)  </vt:lpstr>
      <vt:lpstr>PowerPoint Presentation</vt:lpstr>
      <vt:lpstr>3.  ADVANTAGES OF EETCs (cont’d)  </vt:lpstr>
      <vt:lpstr>4. International EETCs</vt:lpstr>
      <vt:lpstr>5.  CANADIAN EXPERIENCE </vt:lpstr>
      <vt:lpstr>(b)  KEY DRIVER – CTC DECLARATIONS</vt:lpstr>
      <vt:lpstr>(c) KEY DRIVER - CTC LEGAL OPINIONS </vt:lpstr>
      <vt:lpstr>(d) KEY DRIVER – JUDICIAL DEFERENCE   TO TREATY/STATUTORY LAW </vt:lpstr>
      <vt:lpstr>6.  RATINGS AGENCY ANALYSIS </vt:lpstr>
      <vt:lpstr>7.     U.S. RATINGS AGENCY report excerpts  </vt:lpstr>
      <vt:lpstr>(b) moody’s investors service</vt:lpstr>
      <vt:lpstr>(b) moody’s investors service (cont’d)</vt:lpstr>
      <vt:lpstr>(b) moody’s investors service (cont’d)</vt:lpstr>
      <vt:lpstr>(c) STANDARD &amp; POOR’S</vt:lpstr>
      <vt:lpstr>8. RESULT  (AIR CANADA EETC 2013-1)</vt:lpstr>
      <vt:lpstr>8. RESULT  (AIR CANADA EETC 2013-1)</vt:lpstr>
      <vt:lpstr>9. LESSONS LEARNED FOR OTHER CAPE TOWN            JURISDICTIONS</vt:lpstr>
      <vt:lpstr>Cape Town Convention and AWG CTC Compliance Project</vt:lpstr>
      <vt:lpstr>Cape Town Treaty with Aircraft Protocol</vt:lpstr>
      <vt:lpstr>Aviation Working Group (AWG)</vt:lpstr>
      <vt:lpstr>PowerPoint Presentation</vt:lpstr>
      <vt:lpstr>Cape Town Convention (CTC) Compliance Index</vt:lpstr>
      <vt:lpstr>PowerPoint Presentation</vt:lpstr>
      <vt:lpstr>PowerPoint Presentation</vt:lpstr>
      <vt:lpstr>Cape Town Convention (CTC) Compliance Index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1601-01-01T00:00:00Z</cp:lastPrinted>
  <dcterms:created xsi:type="dcterms:W3CDTF">1601-01-01T00:00:00Z</dcterms:created>
  <dcterms:modified xsi:type="dcterms:W3CDTF">2018-10-16T03:09:16Z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ewDesign">
    <vt:lpwstr>Yes</vt:lpwstr>
  </property>
  <property fmtid="{D5CDD505-2E9C-101B-9397-08002B2CF9AE}" pid="3" name="Output Device">
    <vt:lpwstr>Canon Colorpass 1000</vt:lpwstr>
  </property>
</Properties>
</file>