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handoutMasterIdLst>
    <p:handoutMasterId r:id="rId16"/>
  </p:handoutMasterIdLst>
  <p:sldIdLst>
    <p:sldId id="256" r:id="rId2"/>
    <p:sldId id="257" r:id="rId3"/>
    <p:sldId id="258" r:id="rId4"/>
    <p:sldId id="259" r:id="rId5"/>
    <p:sldId id="260" r:id="rId6"/>
    <p:sldId id="261" r:id="rId7"/>
    <p:sldId id="262" r:id="rId8"/>
    <p:sldId id="263" r:id="rId9"/>
    <p:sldId id="264" r:id="rId10"/>
    <p:sldId id="267" r:id="rId11"/>
    <p:sldId id="268" r:id="rId12"/>
    <p:sldId id="26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20" y="-3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9BD2A88-9C67-7C42-B618-983CFE9EC6CA}" type="datetimeFigureOut">
              <a:rPr lang="en-US" smtClean="0"/>
              <a:t>5/9/13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F3D74C6-B88E-5A45-B8F6-39F881131B05}" type="slidenum">
              <a:rPr lang="en-US" smtClean="0"/>
              <a:t>‹#›</a:t>
            </a:fld>
            <a:endParaRPr lang="en-US"/>
          </a:p>
        </p:txBody>
      </p:sp>
    </p:spTree>
    <p:extLst>
      <p:ext uri="{BB962C8B-B14F-4D97-AF65-F5344CB8AC3E}">
        <p14:creationId xmlns:p14="http://schemas.microsoft.com/office/powerpoint/2010/main" val="749958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8A432C8-69A7-458B-9684-2BFA64B31948}" type="datetime2">
              <a:rPr lang="en-US" smtClean="0"/>
              <a:t>Wednesday, May 8,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C057FC-95B6-4D89-AFDA-ABA33EE921E5}" type="datetime2">
              <a:rPr lang="en-US" smtClean="0"/>
              <a:t>Wednesday, May 8,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C4549AC-EB31-477F-92A9-B1988E232878}" type="datetime2">
              <a:rPr lang="en-US" smtClean="0"/>
              <a:t>Wednesday, May 8,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96A3A3-94A6-4E5B-AF39-173ACA3E61CC}" type="datetime2">
              <a:rPr lang="en-US" smtClean="0"/>
              <a:t>Wednesday, May 8,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33D019-A32C-4EAD-B8E6-DBDA699692FD}" type="datetime2">
              <a:rPr lang="en-US" smtClean="0"/>
              <a:t>Wednesday, May 8, 13</a:t>
            </a:fld>
            <a:endParaRPr lang="en-US"/>
          </a:p>
        </p:txBody>
      </p:sp>
      <p:sp>
        <p:nvSpPr>
          <p:cNvPr id="5" name="Footer Placeholder 4"/>
          <p:cNvSpPr>
            <a:spLocks noGrp="1"/>
          </p:cNvSpPr>
          <p:nvPr>
            <p:ph type="ftr" sz="quarter" idx="11"/>
          </p:nvPr>
        </p:nvSpPr>
        <p:spPr/>
        <p:txBody>
          <a:bodyPr/>
          <a:lstStyle/>
          <a:p>
            <a:pPr algn="r"/>
            <a:endParaRPr lang="en-US" dirty="0"/>
          </a:p>
        </p:txBody>
      </p:sp>
      <p:sp>
        <p:nvSpPr>
          <p:cNvPr id="6" name="Slide Number Placeholder 5"/>
          <p:cNvSpPr>
            <a:spLocks noGrp="1"/>
          </p:cNvSpPr>
          <p:nvPr>
            <p:ph type="sldNum" sz="quarter" idx="12"/>
          </p:nvPr>
        </p:nvSpPr>
        <p:spPr/>
        <p:txBody>
          <a:bodyPr/>
          <a:lstStyle/>
          <a:p>
            <a:fld id="{0CFEC368-1D7A-4F81-ABF6-AE0E36BAF64C}"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EBA98F-560C-4997-81C4-81D4D9187EAB}" type="datetime2">
              <a:rPr lang="en-US" smtClean="0"/>
              <a:t>Wednesday, May 8,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50972B2-CA5C-437D-87D0-8081271A9E4B}" type="datetime2">
              <a:rPr lang="en-US" smtClean="0"/>
              <a:t>Wednesday, May 8, 13</a:t>
            </a:fld>
            <a:endParaRPr lang="en-US"/>
          </a:p>
        </p:txBody>
      </p:sp>
      <p:sp>
        <p:nvSpPr>
          <p:cNvPr id="8" name="Footer Placeholder 7"/>
          <p:cNvSpPr>
            <a:spLocks noGrp="1"/>
          </p:cNvSpPr>
          <p:nvPr>
            <p:ph type="ftr" sz="quarter" idx="11"/>
          </p:nvPr>
        </p:nvSpPr>
        <p:spPr/>
        <p:txBody>
          <a:bodyPr/>
          <a:lstStyle/>
          <a:p>
            <a:pPr algn="r"/>
            <a:endParaRPr lang="en-US" dirty="0"/>
          </a:p>
        </p:txBody>
      </p:sp>
      <p:sp>
        <p:nvSpPr>
          <p:cNvPr id="9" name="Slide Number Placeholder 8"/>
          <p:cNvSpPr>
            <a:spLocks noGrp="1"/>
          </p:cNvSpPr>
          <p:nvPr>
            <p:ph type="sldNum" sz="quarter" idx="12"/>
          </p:nvPr>
        </p:nvSpPr>
        <p:spPr/>
        <p:txBody>
          <a:bodyPr/>
          <a:lstStyle/>
          <a:p>
            <a:fld id="{0CFEC368-1D7A-4F81-ABF6-AE0E36BAF64C}"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CD4847-11EF-4466-A8AD-85CDB7B49118}" type="datetime2">
              <a:rPr lang="en-US" smtClean="0"/>
              <a:t>Wednesday, May 8, 13</a:t>
            </a:fld>
            <a:endParaRPr lang="en-US"/>
          </a:p>
        </p:txBody>
      </p:sp>
      <p:sp>
        <p:nvSpPr>
          <p:cNvPr id="4" name="Footer Placeholder 3"/>
          <p:cNvSpPr>
            <a:spLocks noGrp="1"/>
          </p:cNvSpPr>
          <p:nvPr>
            <p:ph type="ftr" sz="quarter" idx="11"/>
          </p:nvPr>
        </p:nvSpPr>
        <p:spPr/>
        <p:txBody>
          <a:bodyPr/>
          <a:lstStyle/>
          <a:p>
            <a:pPr algn="r"/>
            <a:endParaRPr lang="en-US" dirty="0"/>
          </a:p>
        </p:txBody>
      </p:sp>
      <p:sp>
        <p:nvSpPr>
          <p:cNvPr id="5" name="Slide Number Placeholder 4"/>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68457A-3AB9-4880-8A0C-9F8524491207}" type="datetime2">
              <a:rPr lang="en-US" smtClean="0"/>
              <a:t>Wednesday, May 8, 13</a:t>
            </a:fld>
            <a:endParaRPr lang="en-US"/>
          </a:p>
        </p:txBody>
      </p:sp>
      <p:sp>
        <p:nvSpPr>
          <p:cNvPr id="3" name="Footer Placeholder 2"/>
          <p:cNvSpPr>
            <a:spLocks noGrp="1"/>
          </p:cNvSpPr>
          <p:nvPr>
            <p:ph type="ftr" sz="quarter" idx="11"/>
          </p:nvPr>
        </p:nvSpPr>
        <p:spPr/>
        <p:txBody>
          <a:bodyPr/>
          <a:lstStyle/>
          <a:p>
            <a:pPr algn="r"/>
            <a:endParaRPr lang="en-US" dirty="0"/>
          </a:p>
        </p:txBody>
      </p:sp>
      <p:sp>
        <p:nvSpPr>
          <p:cNvPr id="4" name="Slide Number Placeholder 3"/>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FE976D3-5B7F-4300-ABED-C91F1B2AE209}" type="datetime2">
              <a:rPr lang="en-US" smtClean="0"/>
              <a:t>Wednesday, May 8,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DC1E59-17DD-41CE-97CA-624A472382D4}" type="datetime2">
              <a:rPr lang="en-US" smtClean="0"/>
              <a:t>Wednesday, May 8, 13</a:t>
            </a:fld>
            <a:endParaRPr lang="en-US"/>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0CFEC368-1D7A-4F81-ABF6-AE0E36BAF6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A80CB818-7379-467D-8E76-EF9D9074A26C}" type="datetime2">
              <a:rPr lang="en-US" smtClean="0"/>
              <a:t>Wednesday, May 8, 13</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pPr algn="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CFEC368-1D7A-4F81-ABF6-AE0E36BAF64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sldNum="0"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 Id="rId3"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t>Relating ICAO Annex 14 to </a:t>
            </a:r>
            <a:r>
              <a:rPr lang="en-US" sz="4400" dirty="0" smtClean="0"/>
              <a:t/>
            </a:r>
            <a:br>
              <a:rPr lang="en-US" sz="4400" dirty="0" smtClean="0"/>
            </a:br>
            <a:r>
              <a:rPr lang="en-US" sz="4400" dirty="0" smtClean="0"/>
              <a:t>AERODROME OPERATIONS</a:t>
            </a:r>
            <a:endParaRPr lang="en-US" sz="4400" dirty="0"/>
          </a:p>
        </p:txBody>
      </p:sp>
      <p:sp>
        <p:nvSpPr>
          <p:cNvPr id="3" name="Subtitle 2"/>
          <p:cNvSpPr>
            <a:spLocks noGrp="1"/>
          </p:cNvSpPr>
          <p:nvPr>
            <p:ph type="subTitle" idx="1"/>
          </p:nvPr>
        </p:nvSpPr>
        <p:spPr/>
        <p:txBody>
          <a:bodyPr/>
          <a:lstStyle/>
          <a:p>
            <a:endParaRPr lang="en-US" dirty="0"/>
          </a:p>
        </p:txBody>
      </p:sp>
      <p:sp>
        <p:nvSpPr>
          <p:cNvPr id="4" name="TextBox 3"/>
          <p:cNvSpPr txBox="1"/>
          <p:nvPr/>
        </p:nvSpPr>
        <p:spPr>
          <a:xfrm>
            <a:off x="889000" y="6111875"/>
            <a:ext cx="184666" cy="369332"/>
          </a:xfrm>
          <a:prstGeom prst="rect">
            <a:avLst/>
          </a:prstGeom>
          <a:noFill/>
        </p:spPr>
        <p:txBody>
          <a:bodyPr wrap="none" rtlCol="0">
            <a:spAutoFit/>
          </a:bodyPr>
          <a:lstStyle/>
          <a:p>
            <a:endParaRPr lang="en-US" dirty="0"/>
          </a:p>
        </p:txBody>
      </p:sp>
      <p:sp>
        <p:nvSpPr>
          <p:cNvPr id="5" name="TextBox 4"/>
          <p:cNvSpPr txBox="1"/>
          <p:nvPr/>
        </p:nvSpPr>
        <p:spPr>
          <a:xfrm>
            <a:off x="841586" y="5550938"/>
            <a:ext cx="4414338" cy="1169551"/>
          </a:xfrm>
          <a:prstGeom prst="rect">
            <a:avLst/>
          </a:prstGeom>
          <a:noFill/>
        </p:spPr>
        <p:txBody>
          <a:bodyPr wrap="square" rtlCol="0">
            <a:spAutoFit/>
          </a:bodyPr>
          <a:lstStyle/>
          <a:p>
            <a:r>
              <a:rPr lang="en-US" sz="1400" dirty="0" smtClean="0"/>
              <a:t>Diane Howard, B.S., J.D., L.L.M.</a:t>
            </a:r>
          </a:p>
          <a:p>
            <a:r>
              <a:rPr lang="en-US" sz="1400" dirty="0" smtClean="0"/>
              <a:t>Arsenault Doctoral Fellow in Space Governance</a:t>
            </a:r>
          </a:p>
          <a:p>
            <a:r>
              <a:rPr lang="en-US" sz="1400" dirty="0" smtClean="0"/>
              <a:t>McGill University Institute of Air and Space Law</a:t>
            </a:r>
          </a:p>
          <a:p>
            <a:r>
              <a:rPr lang="en-US" sz="1400" smtClean="0"/>
              <a:t>diane.howard814@gmail.com</a:t>
            </a:r>
            <a:endParaRPr lang="en-US" sz="1400" dirty="0" smtClean="0"/>
          </a:p>
          <a:p>
            <a:endParaRPr lang="en-US" sz="1400" dirty="0"/>
          </a:p>
        </p:txBody>
      </p:sp>
      <p:pic>
        <p:nvPicPr>
          <p:cNvPr id="9" name="Picture 8" descr="mcgill_logo.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70767" y="5750419"/>
            <a:ext cx="3459476" cy="970070"/>
          </a:xfrm>
          <a:prstGeom prst="rect">
            <a:avLst/>
          </a:prstGeom>
        </p:spPr>
      </p:pic>
      <p:pic>
        <p:nvPicPr>
          <p:cNvPr id="6" name="Picture 5" descr="RILs-graphic-sm.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8900" y="3505200"/>
            <a:ext cx="3886200" cy="2045738"/>
          </a:xfrm>
          <a:prstGeom prst="rect">
            <a:avLst/>
          </a:prstGeom>
        </p:spPr>
      </p:pic>
    </p:spTree>
    <p:extLst>
      <p:ext uri="{BB962C8B-B14F-4D97-AF65-F5344CB8AC3E}">
        <p14:creationId xmlns:p14="http://schemas.microsoft.com/office/powerpoint/2010/main" val="251817807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Apples to apples?</a:t>
            </a:r>
            <a:endParaRPr lang="en-US" dirty="0"/>
          </a:p>
        </p:txBody>
      </p:sp>
      <p:sp>
        <p:nvSpPr>
          <p:cNvPr id="3" name="Content Placeholder 2"/>
          <p:cNvSpPr>
            <a:spLocks noGrp="1"/>
          </p:cNvSpPr>
          <p:nvPr>
            <p:ph idx="1"/>
          </p:nvPr>
        </p:nvSpPr>
        <p:spPr/>
        <p:txBody>
          <a:bodyPr>
            <a:normAutofit lnSpcReduction="10000"/>
          </a:bodyPr>
          <a:lstStyle/>
          <a:p>
            <a:r>
              <a:rPr lang="en-US" dirty="0" smtClean="0"/>
              <a:t>Runways</a:t>
            </a:r>
          </a:p>
          <a:p>
            <a:r>
              <a:rPr lang="en-US" dirty="0" smtClean="0"/>
              <a:t>Airfields</a:t>
            </a:r>
          </a:p>
          <a:p>
            <a:pPr lvl="1"/>
            <a:r>
              <a:rPr lang="en-US" dirty="0" smtClean="0"/>
              <a:t>Obstacles (Section 1.1)</a:t>
            </a:r>
          </a:p>
          <a:p>
            <a:r>
              <a:rPr lang="en-US" dirty="0" smtClean="0"/>
              <a:t>Operations (Chapter 9)</a:t>
            </a:r>
          </a:p>
          <a:p>
            <a:pPr lvl="1"/>
            <a:r>
              <a:rPr lang="en-US" dirty="0" smtClean="0"/>
              <a:t>Electrical systems (Chapter 8)</a:t>
            </a:r>
          </a:p>
          <a:p>
            <a:pPr lvl="1"/>
            <a:r>
              <a:rPr lang="en-US" dirty="0" smtClean="0"/>
              <a:t>Fire protection (Section 2.11, Chapter 9)</a:t>
            </a:r>
          </a:p>
          <a:p>
            <a:pPr lvl="1"/>
            <a:r>
              <a:rPr lang="en-US" dirty="0" smtClean="0"/>
              <a:t>Surface Movement (Chapter 9)</a:t>
            </a:r>
          </a:p>
          <a:p>
            <a:pPr lvl="1"/>
            <a:r>
              <a:rPr lang="en-US" dirty="0" smtClean="0"/>
              <a:t>Maintenance (Chapter 10)</a:t>
            </a:r>
          </a:p>
          <a:p>
            <a:pPr lvl="2"/>
            <a:r>
              <a:rPr lang="en-US" dirty="0" smtClean="0"/>
              <a:t>Vehicle Assembly Buildings (VAB)</a:t>
            </a:r>
          </a:p>
          <a:p>
            <a:pPr lvl="2"/>
            <a:r>
              <a:rPr lang="en-US" dirty="0" smtClean="0"/>
              <a:t>Fuel service </a:t>
            </a:r>
            <a:r>
              <a:rPr lang="en-US" dirty="0"/>
              <a:t>f</a:t>
            </a:r>
            <a:r>
              <a:rPr lang="en-US" dirty="0" smtClean="0"/>
              <a:t>acilities</a:t>
            </a:r>
          </a:p>
          <a:p>
            <a:pPr lvl="2"/>
            <a:r>
              <a:rPr lang="en-US" dirty="0" smtClean="0"/>
              <a:t>Rocket-engine test stands</a:t>
            </a:r>
          </a:p>
          <a:p>
            <a:pPr lvl="2"/>
            <a:r>
              <a:rPr lang="en-US" dirty="0" smtClean="0"/>
              <a:t>Aircraft reconditioning and/or storage facilities</a:t>
            </a:r>
          </a:p>
          <a:p>
            <a:pPr lvl="2"/>
            <a:r>
              <a:rPr lang="en-US" dirty="0" smtClean="0"/>
              <a:t>Launch and recovery complex (incl. launch pads)</a:t>
            </a:r>
          </a:p>
          <a:p>
            <a:pPr lvl="2"/>
            <a:r>
              <a:rPr lang="en-US" dirty="0" smtClean="0"/>
              <a:t>Cryogenic plant</a:t>
            </a:r>
            <a:endParaRPr lang="en-US" dirty="0"/>
          </a:p>
        </p:txBody>
      </p:sp>
    </p:spTree>
    <p:extLst>
      <p:ext uri="{BB962C8B-B14F-4D97-AF65-F5344CB8AC3E}">
        <p14:creationId xmlns:p14="http://schemas.microsoft.com/office/powerpoint/2010/main" val="38586117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Apples to apples?</a:t>
            </a:r>
          </a:p>
        </p:txBody>
      </p:sp>
      <p:sp>
        <p:nvSpPr>
          <p:cNvPr id="3" name="Content Placeholder 2"/>
          <p:cNvSpPr>
            <a:spLocks noGrp="1"/>
          </p:cNvSpPr>
          <p:nvPr>
            <p:ph idx="1"/>
          </p:nvPr>
        </p:nvSpPr>
        <p:spPr/>
        <p:txBody>
          <a:bodyPr/>
          <a:lstStyle/>
          <a:p>
            <a:r>
              <a:rPr lang="en-US" dirty="0" smtClean="0"/>
              <a:t>ATC tower/Central Control Facility (Annex 11)</a:t>
            </a:r>
          </a:p>
          <a:p>
            <a:pPr lvl="1"/>
            <a:r>
              <a:rPr lang="en-US" dirty="0" smtClean="0"/>
              <a:t>Satellite station for TT&amp;C</a:t>
            </a:r>
          </a:p>
          <a:p>
            <a:r>
              <a:rPr lang="en-US" dirty="0" smtClean="0"/>
              <a:t>Support, planning, and administration</a:t>
            </a:r>
          </a:p>
          <a:p>
            <a:pPr lvl="1"/>
            <a:r>
              <a:rPr lang="en-US" dirty="0" smtClean="0"/>
              <a:t>Administrative services</a:t>
            </a:r>
          </a:p>
          <a:p>
            <a:pPr lvl="1"/>
            <a:r>
              <a:rPr lang="en-US" dirty="0" smtClean="0"/>
              <a:t>Host services</a:t>
            </a:r>
          </a:p>
          <a:p>
            <a:pPr lvl="1"/>
            <a:r>
              <a:rPr lang="en-US" dirty="0" smtClean="0"/>
              <a:t>Shared or by carrier</a:t>
            </a:r>
          </a:p>
          <a:p>
            <a:r>
              <a:rPr lang="en-US" dirty="0" smtClean="0"/>
              <a:t>Ancillary structures and entities</a:t>
            </a:r>
          </a:p>
          <a:p>
            <a:pPr lvl="1"/>
            <a:r>
              <a:rPr lang="en-US" dirty="0" smtClean="0"/>
              <a:t>Flight crew and passenger (</a:t>
            </a:r>
            <a:r>
              <a:rPr lang="en-US" dirty="0" err="1" smtClean="0"/>
              <a:t>sfp</a:t>
            </a:r>
            <a:r>
              <a:rPr lang="en-US" dirty="0" smtClean="0"/>
              <a:t>) processing </a:t>
            </a:r>
          </a:p>
          <a:p>
            <a:pPr lvl="2"/>
            <a:r>
              <a:rPr lang="en-US" dirty="0" smtClean="0"/>
              <a:t>Medical screening and treatment</a:t>
            </a:r>
          </a:p>
          <a:p>
            <a:pPr lvl="2"/>
            <a:r>
              <a:rPr lang="en-US" dirty="0" smtClean="0"/>
              <a:t>Training</a:t>
            </a:r>
          </a:p>
          <a:p>
            <a:pPr lvl="1"/>
            <a:r>
              <a:rPr lang="en-US" dirty="0" smtClean="0"/>
              <a:t>Pilot/crew schools</a:t>
            </a:r>
          </a:p>
          <a:p>
            <a:pPr lvl="1"/>
            <a:r>
              <a:rPr lang="en-US" dirty="0" smtClean="0"/>
              <a:t>Tourist amenities (hotel, attractions, retail space)</a:t>
            </a:r>
          </a:p>
          <a:p>
            <a:pPr lvl="1"/>
            <a:endParaRPr lang="en-US" dirty="0"/>
          </a:p>
        </p:txBody>
      </p:sp>
    </p:spTree>
    <p:extLst>
      <p:ext uri="{BB962C8B-B14F-4D97-AF65-F5344CB8AC3E}">
        <p14:creationId xmlns:p14="http://schemas.microsoft.com/office/powerpoint/2010/main" val="23050086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anything, does this mean to us?</a:t>
            </a:r>
            <a:endParaRPr lang="en-US" dirty="0"/>
          </a:p>
        </p:txBody>
      </p:sp>
      <p:pic>
        <p:nvPicPr>
          <p:cNvPr id="4" name="Content Placeholder 3" descr="three_of_these_things.jpg"/>
          <p:cNvPicPr>
            <a:picLocks noGrp="1" noChangeAspect="1"/>
          </p:cNvPicPr>
          <p:nvPr>
            <p:ph idx="1"/>
          </p:nvPr>
        </p:nvPicPr>
        <p:blipFill>
          <a:blip r:embed="rId2">
            <a:extLst>
              <a:ext uri="{28A0092B-C50C-407E-A947-70E740481C1C}">
                <a14:useLocalDpi xmlns:a14="http://schemas.microsoft.com/office/drawing/2010/main" val="0"/>
              </a:ext>
            </a:extLst>
          </a:blip>
          <a:srcRect t="11420" b="11420"/>
          <a:stretch>
            <a:fillRect/>
          </a:stretch>
        </p:blipFill>
        <p:spPr/>
      </p:pic>
    </p:spTree>
    <p:extLst>
      <p:ext uri="{BB962C8B-B14F-4D97-AF65-F5344CB8AC3E}">
        <p14:creationId xmlns:p14="http://schemas.microsoft.com/office/powerpoint/2010/main" val="364169925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Relevance</a:t>
            </a:r>
            <a:endParaRPr lang="en-US" dirty="0"/>
          </a:p>
        </p:txBody>
      </p:sp>
      <p:sp>
        <p:nvSpPr>
          <p:cNvPr id="3" name="Content Placeholder 2"/>
          <p:cNvSpPr>
            <a:spLocks noGrp="1"/>
          </p:cNvSpPr>
          <p:nvPr>
            <p:ph idx="1"/>
          </p:nvPr>
        </p:nvSpPr>
        <p:spPr/>
        <p:txBody>
          <a:bodyPr/>
          <a:lstStyle/>
          <a:p>
            <a:r>
              <a:rPr lang="en-US" dirty="0"/>
              <a:t>FAA authority over AST as well as airports</a:t>
            </a:r>
          </a:p>
          <a:p>
            <a:pPr lvl="1"/>
            <a:r>
              <a:rPr lang="en-US" dirty="0"/>
              <a:t>transition in airport certification scheme underway now. Could be a good time to begin interfacing on this issue.</a:t>
            </a:r>
          </a:p>
          <a:p>
            <a:r>
              <a:rPr lang="en-US" dirty="0" smtClean="0"/>
              <a:t>Infrastructure is already in place</a:t>
            </a:r>
          </a:p>
          <a:p>
            <a:r>
              <a:rPr lang="en-US" dirty="0" smtClean="0"/>
              <a:t>Common physical elements between some spaceports and airports</a:t>
            </a:r>
          </a:p>
          <a:p>
            <a:pPr lvl="1"/>
            <a:r>
              <a:rPr lang="en-US" dirty="0" smtClean="0"/>
              <a:t>Starting place for baseline standards (lighting, runway marking) particularly for any spaceport/airports already functioning within the international civil aviation community</a:t>
            </a:r>
          </a:p>
          <a:p>
            <a:r>
              <a:rPr lang="en-US" dirty="0" smtClean="0"/>
              <a:t>What direction will Europe go?</a:t>
            </a:r>
          </a:p>
        </p:txBody>
      </p:sp>
    </p:spTree>
    <p:extLst>
      <p:ext uri="{BB962C8B-B14F-4D97-AF65-F5344CB8AC3E}">
        <p14:creationId xmlns:p14="http://schemas.microsoft.com/office/powerpoint/2010/main" val="19718942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t>
            </a:r>
            <a:r>
              <a:rPr lang="en-US" dirty="0" smtClean="0"/>
              <a:t>he long and winding runway</a:t>
            </a:r>
            <a:endParaRPr lang="en-US" dirty="0"/>
          </a:p>
        </p:txBody>
      </p:sp>
      <p:sp>
        <p:nvSpPr>
          <p:cNvPr id="3" name="Content Placeholder 2"/>
          <p:cNvSpPr>
            <a:spLocks noGrp="1"/>
          </p:cNvSpPr>
          <p:nvPr>
            <p:ph idx="1"/>
          </p:nvPr>
        </p:nvSpPr>
        <p:spPr/>
        <p:txBody>
          <a:bodyPr/>
          <a:lstStyle/>
          <a:p>
            <a:r>
              <a:rPr lang="en-US" dirty="0" smtClean="0"/>
              <a:t>What can we do now?</a:t>
            </a:r>
          </a:p>
          <a:p>
            <a:pPr lvl="1"/>
            <a:r>
              <a:rPr lang="en-US" dirty="0" smtClean="0"/>
              <a:t>Discuss and brainstorm</a:t>
            </a:r>
          </a:p>
          <a:p>
            <a:pPr lvl="1"/>
            <a:r>
              <a:rPr lang="en-US" dirty="0" smtClean="0"/>
              <a:t>IAASS guidelines</a:t>
            </a:r>
          </a:p>
          <a:p>
            <a:r>
              <a:rPr lang="en-US" dirty="0" smtClean="0"/>
              <a:t>Ideas? Lessons learned to share?</a:t>
            </a:r>
            <a:endParaRPr lang="en-US" dirty="0"/>
          </a:p>
        </p:txBody>
      </p:sp>
    </p:spTree>
    <p:extLst>
      <p:ext uri="{BB962C8B-B14F-4D97-AF65-F5344CB8AC3E}">
        <p14:creationId xmlns:p14="http://schemas.microsoft.com/office/powerpoint/2010/main" val="31361351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endParaRPr lang="en-US" dirty="0" smtClean="0"/>
          </a:p>
          <a:p>
            <a:endParaRPr lang="en-US" dirty="0"/>
          </a:p>
          <a:p>
            <a:r>
              <a:rPr lang="en-US" dirty="0" smtClean="0"/>
              <a:t>Practical realities: from whence do these activities spring?</a:t>
            </a:r>
          </a:p>
          <a:p>
            <a:pPr lvl="2"/>
            <a:r>
              <a:rPr lang="en-US" dirty="0" smtClean="0"/>
              <a:t>HTHL</a:t>
            </a:r>
            <a:r>
              <a:rPr lang="en-US" dirty="0" smtClean="0"/>
              <a:t>, Air or balloon drop </a:t>
            </a:r>
            <a:r>
              <a:rPr lang="en-US" dirty="0" smtClean="0"/>
              <a:t>HL – winged suborbital craft</a:t>
            </a:r>
            <a:endParaRPr lang="en-US" dirty="0" smtClean="0"/>
          </a:p>
          <a:p>
            <a:pPr lvl="2"/>
            <a:r>
              <a:rPr lang="en-US" dirty="0" smtClean="0"/>
              <a:t>US approach</a:t>
            </a:r>
          </a:p>
          <a:p>
            <a:pPr lvl="2"/>
            <a:r>
              <a:rPr lang="en-US" dirty="0" smtClean="0"/>
              <a:t>European approach</a:t>
            </a:r>
          </a:p>
          <a:p>
            <a:r>
              <a:rPr lang="en-US" dirty="0" smtClean="0"/>
              <a:t>Chicago Convention </a:t>
            </a:r>
            <a:r>
              <a:rPr lang="en-US" dirty="0" smtClean="0">
                <a:sym typeface="Wingdings"/>
              </a:rPr>
              <a:t> Annex 14</a:t>
            </a:r>
          </a:p>
          <a:p>
            <a:pPr lvl="1"/>
            <a:r>
              <a:rPr lang="en-US" dirty="0" smtClean="0">
                <a:sym typeface="Wingdings"/>
              </a:rPr>
              <a:t>What it is, what it covers…</a:t>
            </a:r>
          </a:p>
          <a:p>
            <a:endParaRPr lang="en-US" dirty="0"/>
          </a:p>
        </p:txBody>
      </p:sp>
    </p:spTree>
    <p:extLst>
      <p:ext uri="{BB962C8B-B14F-4D97-AF65-F5344CB8AC3E}">
        <p14:creationId xmlns:p14="http://schemas.microsoft.com/office/powerpoint/2010/main" val="203680278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Practical realities</a:t>
            </a:r>
            <a:endParaRPr lang="en-US" dirty="0"/>
          </a:p>
        </p:txBody>
      </p:sp>
      <p:pic>
        <p:nvPicPr>
          <p:cNvPr id="4" name="Content Placeholder 3" descr="spaceport america pic.jpg"/>
          <p:cNvPicPr>
            <a:picLocks noGrp="1" noChangeAspect="1"/>
          </p:cNvPicPr>
          <p:nvPr>
            <p:ph idx="1"/>
          </p:nvPr>
        </p:nvPicPr>
        <p:blipFill>
          <a:blip r:embed="rId2">
            <a:extLst>
              <a:ext uri="{28A0092B-C50C-407E-A947-70E740481C1C}">
                <a14:useLocalDpi xmlns:a14="http://schemas.microsoft.com/office/drawing/2010/main" val="0"/>
              </a:ext>
            </a:extLst>
          </a:blip>
          <a:srcRect l="12968" r="12968"/>
          <a:stretch>
            <a:fillRect/>
          </a:stretch>
        </p:blipFill>
        <p:spPr/>
      </p:pic>
    </p:spTree>
    <p:extLst>
      <p:ext uri="{BB962C8B-B14F-4D97-AF65-F5344CB8AC3E}">
        <p14:creationId xmlns:p14="http://schemas.microsoft.com/office/powerpoint/2010/main" val="2555219000"/>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 approaches</a:t>
            </a:r>
            <a:endParaRPr lang="en-US" dirty="0"/>
          </a:p>
        </p:txBody>
      </p:sp>
      <p:sp>
        <p:nvSpPr>
          <p:cNvPr id="3" name="Content Placeholder 2"/>
          <p:cNvSpPr>
            <a:spLocks noGrp="1"/>
          </p:cNvSpPr>
          <p:nvPr>
            <p:ph idx="1"/>
          </p:nvPr>
        </p:nvSpPr>
        <p:spPr/>
        <p:txBody>
          <a:bodyPr>
            <a:normAutofit/>
          </a:bodyPr>
          <a:lstStyle/>
          <a:p>
            <a:r>
              <a:rPr lang="en-US" dirty="0" smtClean="0"/>
              <a:t>US model</a:t>
            </a:r>
          </a:p>
          <a:p>
            <a:pPr lvl="1"/>
            <a:r>
              <a:rPr lang="en-US" sz="2400" dirty="0" smtClean="0"/>
              <a:t>License approach</a:t>
            </a:r>
          </a:p>
          <a:p>
            <a:pPr lvl="2"/>
            <a:r>
              <a:rPr lang="en-US" sz="2400" dirty="0" smtClean="0"/>
              <a:t>Launch and reentry activities, vehicles, and launch sites (spaceports) – all as spacecraft. DOT </a:t>
            </a:r>
            <a:r>
              <a:rPr lang="en-US" sz="2400" dirty="0" smtClean="0">
                <a:sym typeface="Wingdings"/>
              </a:rPr>
              <a:t> FAA  AST</a:t>
            </a:r>
            <a:endParaRPr lang="en-US" sz="2400" dirty="0" smtClean="0"/>
          </a:p>
          <a:p>
            <a:pPr lvl="2"/>
            <a:r>
              <a:rPr lang="en-US" sz="2400" dirty="0" smtClean="0"/>
              <a:t>Protect public safety, promote US interests, remain compliant with US international obligations</a:t>
            </a:r>
          </a:p>
          <a:p>
            <a:pPr lvl="2"/>
            <a:r>
              <a:rPr lang="en-US" sz="2400" dirty="0" smtClean="0"/>
              <a:t>Operator bears full responsibility for operations</a:t>
            </a:r>
          </a:p>
          <a:p>
            <a:pPr lvl="1"/>
            <a:endParaRPr lang="en-US" dirty="0"/>
          </a:p>
        </p:txBody>
      </p:sp>
    </p:spTree>
    <p:extLst>
      <p:ext uri="{BB962C8B-B14F-4D97-AF65-F5344CB8AC3E}">
        <p14:creationId xmlns:p14="http://schemas.microsoft.com/office/powerpoint/2010/main" val="41663453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approaches</a:t>
            </a:r>
          </a:p>
        </p:txBody>
      </p:sp>
      <p:sp>
        <p:nvSpPr>
          <p:cNvPr id="3" name="Content Placeholder 2"/>
          <p:cNvSpPr>
            <a:spLocks noGrp="1"/>
          </p:cNvSpPr>
          <p:nvPr>
            <p:ph idx="1"/>
          </p:nvPr>
        </p:nvSpPr>
        <p:spPr/>
        <p:txBody>
          <a:bodyPr/>
          <a:lstStyle/>
          <a:p>
            <a:r>
              <a:rPr lang="en-US" dirty="0"/>
              <a:t>European model </a:t>
            </a:r>
            <a:r>
              <a:rPr lang="en-US" dirty="0" smtClean="0"/>
              <a:t>(so far)</a:t>
            </a:r>
            <a:endParaRPr lang="en-US" dirty="0"/>
          </a:p>
          <a:p>
            <a:pPr lvl="1"/>
            <a:r>
              <a:rPr lang="en-US" dirty="0"/>
              <a:t>Treats as aircraft.</a:t>
            </a:r>
          </a:p>
          <a:p>
            <a:pPr lvl="1"/>
            <a:r>
              <a:rPr lang="en-US" dirty="0"/>
              <a:t>Applies the ICAO definition in Annex 8 of the Chicago Convention</a:t>
            </a:r>
          </a:p>
          <a:p>
            <a:pPr lvl="2"/>
            <a:r>
              <a:rPr lang="en-US" dirty="0"/>
              <a:t>“an aircraft is any machine that can derive support in the atmosphere from the reactions of the air other than the reactions of the air against the earth’s surface.”</a:t>
            </a:r>
          </a:p>
          <a:p>
            <a:pPr lvl="2"/>
            <a:r>
              <a:rPr lang="en-US" dirty="0"/>
              <a:t>Whether the suborbital craft receives support from the atmosphere for the greatest percentage of the flight.</a:t>
            </a:r>
          </a:p>
          <a:p>
            <a:pPr lvl="1"/>
            <a:r>
              <a:rPr lang="en-US" dirty="0" smtClean="0"/>
              <a:t>Certificates of airworthiness as per EASA and ICAO</a:t>
            </a:r>
          </a:p>
          <a:p>
            <a:pPr lvl="2"/>
            <a:r>
              <a:rPr lang="en-US" dirty="0" smtClean="0"/>
              <a:t>Certifying authority bears some portion of responsibility </a:t>
            </a:r>
          </a:p>
          <a:p>
            <a:pPr lvl="1"/>
            <a:r>
              <a:rPr lang="en-US" dirty="0" smtClean="0"/>
              <a:t>Sites from where flown or launched are considered aerodromes</a:t>
            </a:r>
          </a:p>
          <a:p>
            <a:pPr lvl="2"/>
            <a:r>
              <a:rPr lang="en-US" dirty="0" smtClean="0"/>
              <a:t>NPA 2011-20 (combined)</a:t>
            </a:r>
          </a:p>
          <a:p>
            <a:pPr lvl="2"/>
            <a:r>
              <a:rPr lang="en-US" dirty="0" smtClean="0"/>
              <a:t>Annex 14 of the CC</a:t>
            </a:r>
          </a:p>
        </p:txBody>
      </p:sp>
    </p:spTree>
    <p:extLst>
      <p:ext uri="{BB962C8B-B14F-4D97-AF65-F5344CB8AC3E}">
        <p14:creationId xmlns:p14="http://schemas.microsoft.com/office/powerpoint/2010/main" val="131377619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reality</a:t>
            </a:r>
            <a:endParaRPr lang="en-US" dirty="0"/>
          </a:p>
        </p:txBody>
      </p:sp>
      <p:sp>
        <p:nvSpPr>
          <p:cNvPr id="3" name="Content Placeholder 2"/>
          <p:cNvSpPr>
            <a:spLocks noGrp="1"/>
          </p:cNvSpPr>
          <p:nvPr>
            <p:ph idx="1"/>
          </p:nvPr>
        </p:nvSpPr>
        <p:spPr/>
        <p:txBody>
          <a:bodyPr/>
          <a:lstStyle/>
          <a:p>
            <a:r>
              <a:rPr lang="en-US" dirty="0" smtClean="0"/>
              <a:t>No matter how you classify, or where you define airspace and outer space as ending and beginning, once a vehicle gets to a certain point, sovereignty </a:t>
            </a:r>
            <a:r>
              <a:rPr lang="en-US" dirty="0" smtClean="0"/>
              <a:t>over airspace ends and </a:t>
            </a:r>
            <a:r>
              <a:rPr lang="en-US" dirty="0" smtClean="0"/>
              <a:t>space law precepts control. </a:t>
            </a:r>
            <a:endParaRPr lang="en-US" dirty="0"/>
          </a:p>
        </p:txBody>
      </p:sp>
    </p:spTree>
    <p:extLst>
      <p:ext uri="{BB962C8B-B14F-4D97-AF65-F5344CB8AC3E}">
        <p14:creationId xmlns:p14="http://schemas.microsoft.com/office/powerpoint/2010/main" val="155279235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Chicago Convention </a:t>
            </a:r>
            <a:r>
              <a:rPr lang="en-US" dirty="0" smtClean="0">
                <a:sym typeface="Wingdings"/>
              </a:rPr>
              <a:t> Annex 14</a:t>
            </a:r>
            <a:endParaRPr lang="en-US" dirty="0"/>
          </a:p>
        </p:txBody>
      </p:sp>
      <p:sp>
        <p:nvSpPr>
          <p:cNvPr id="3" name="Content Placeholder 2"/>
          <p:cNvSpPr>
            <a:spLocks noGrp="1"/>
          </p:cNvSpPr>
          <p:nvPr>
            <p:ph idx="1"/>
          </p:nvPr>
        </p:nvSpPr>
        <p:spPr/>
        <p:txBody>
          <a:bodyPr/>
          <a:lstStyle/>
          <a:p>
            <a:r>
              <a:rPr lang="en-US" dirty="0" smtClean="0"/>
              <a:t>1944</a:t>
            </a:r>
          </a:p>
          <a:p>
            <a:pPr lvl="1"/>
            <a:r>
              <a:rPr lang="en-US" dirty="0" smtClean="0"/>
              <a:t>roots in Paris International Conference of 1910 and Paris Convention of 1919.</a:t>
            </a:r>
          </a:p>
          <a:p>
            <a:r>
              <a:rPr lang="en-US" dirty="0" smtClean="0"/>
              <a:t>To develop international civil aviation in a safe and orderly manner</a:t>
            </a:r>
          </a:p>
          <a:p>
            <a:r>
              <a:rPr lang="en-US" dirty="0" smtClean="0"/>
              <a:t>Also contains technical annexes, incorporated into CC</a:t>
            </a:r>
          </a:p>
          <a:p>
            <a:pPr lvl="1"/>
            <a:r>
              <a:rPr lang="en-US" dirty="0" smtClean="0"/>
              <a:t>Not absolutely binding upon States</a:t>
            </a:r>
          </a:p>
          <a:p>
            <a:pPr lvl="1"/>
            <a:r>
              <a:rPr lang="en-US" dirty="0"/>
              <a:t>Work in </a:t>
            </a:r>
            <a:r>
              <a:rPr lang="en-US" dirty="0" smtClean="0"/>
              <a:t>progress</a:t>
            </a:r>
          </a:p>
          <a:p>
            <a:pPr lvl="1"/>
            <a:r>
              <a:rPr lang="en-US" dirty="0" smtClean="0"/>
              <a:t>Airways systems, air traffic control practices, standards (SARPs)</a:t>
            </a:r>
          </a:p>
        </p:txBody>
      </p:sp>
    </p:spTree>
    <p:extLst>
      <p:ext uri="{BB962C8B-B14F-4D97-AF65-F5344CB8AC3E}">
        <p14:creationId xmlns:p14="http://schemas.microsoft.com/office/powerpoint/2010/main" val="405628215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Chicago Convention </a:t>
            </a:r>
            <a:r>
              <a:rPr lang="en-US" dirty="0">
                <a:sym typeface="Wingdings"/>
              </a:rPr>
              <a:t> Annex 14</a:t>
            </a:r>
            <a:endParaRPr lang="en-US" dirty="0"/>
          </a:p>
        </p:txBody>
      </p:sp>
      <p:sp>
        <p:nvSpPr>
          <p:cNvPr id="3" name="Content Placeholder 2"/>
          <p:cNvSpPr>
            <a:spLocks noGrp="1"/>
          </p:cNvSpPr>
          <p:nvPr>
            <p:ph idx="1"/>
          </p:nvPr>
        </p:nvSpPr>
        <p:spPr/>
        <p:txBody>
          <a:bodyPr/>
          <a:lstStyle/>
          <a:p>
            <a:r>
              <a:rPr lang="en-US" dirty="0"/>
              <a:t>Standards and Recommended </a:t>
            </a:r>
            <a:r>
              <a:rPr lang="en-US" dirty="0" smtClean="0"/>
              <a:t>Practices (SARPs)</a:t>
            </a:r>
            <a:endParaRPr lang="en-US" dirty="0"/>
          </a:p>
          <a:p>
            <a:pPr lvl="1"/>
            <a:r>
              <a:rPr lang="en-US" dirty="0"/>
              <a:t>Recommendations of the Aerodromes, Air Routes and Ground Aids Division in third (1947) and fourth (1949) </a:t>
            </a:r>
            <a:r>
              <a:rPr lang="en-US" dirty="0" smtClean="0"/>
              <a:t>sessions</a:t>
            </a:r>
          </a:p>
          <a:p>
            <a:pPr lvl="1"/>
            <a:r>
              <a:rPr lang="en-US" dirty="0" smtClean="0"/>
              <a:t>Technical specifications adopted in accord with Article 37 of the CC</a:t>
            </a:r>
          </a:p>
          <a:p>
            <a:pPr lvl="2"/>
            <a:r>
              <a:rPr lang="en-US" sz="2000" dirty="0" smtClean="0"/>
              <a:t>“Each contracting State undertakes to collaborate in securing the highest </a:t>
            </a:r>
            <a:r>
              <a:rPr lang="en-US" sz="2000" b="1" dirty="0" smtClean="0"/>
              <a:t>practicable</a:t>
            </a:r>
            <a:r>
              <a:rPr lang="en-US" sz="2000" dirty="0" smtClean="0"/>
              <a:t> degree of uniformity in regulations, standards, procedures, and organization in relation to aircraft, personnel, airways and auxiliary services in all matters in which such uniformity will facilitate and improve air navigation.”</a:t>
            </a:r>
          </a:p>
          <a:p>
            <a:pPr lvl="3"/>
            <a:r>
              <a:rPr lang="en-US" sz="2000" dirty="0" smtClean="0"/>
              <a:t>Included in list of covered subjects are licensing and operating mechanical personnel, log books, accident investigation</a:t>
            </a:r>
          </a:p>
        </p:txBody>
      </p:sp>
    </p:spTree>
    <p:extLst>
      <p:ext uri="{BB962C8B-B14F-4D97-AF65-F5344CB8AC3E}">
        <p14:creationId xmlns:p14="http://schemas.microsoft.com/office/powerpoint/2010/main" val="319280430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Chicago Convention </a:t>
            </a:r>
            <a:r>
              <a:rPr lang="en-US" dirty="0">
                <a:sym typeface="Wingdings"/>
              </a:rPr>
              <a:t> Annex 14</a:t>
            </a:r>
            <a:endParaRPr lang="en-US" dirty="0"/>
          </a:p>
        </p:txBody>
      </p:sp>
      <p:sp>
        <p:nvSpPr>
          <p:cNvPr id="3" name="Content Placeholder 2"/>
          <p:cNvSpPr>
            <a:spLocks noGrp="1"/>
          </p:cNvSpPr>
          <p:nvPr>
            <p:ph idx="1"/>
          </p:nvPr>
        </p:nvSpPr>
        <p:spPr/>
        <p:txBody>
          <a:bodyPr/>
          <a:lstStyle/>
          <a:p>
            <a:r>
              <a:rPr lang="en-US" dirty="0"/>
              <a:t>Annex 14: Physical characteristics and obstacle limitation surfaces of aerodromes NOT the operation of aircraft</a:t>
            </a:r>
            <a:r>
              <a:rPr lang="en-US" dirty="0" smtClean="0"/>
              <a:t>.</a:t>
            </a:r>
          </a:p>
          <a:p>
            <a:pPr lvl="1"/>
            <a:r>
              <a:rPr lang="en-US" dirty="0" smtClean="0"/>
              <a:t>Acknowledges differences in ownership, operation, and oversight between States parties</a:t>
            </a:r>
          </a:p>
          <a:p>
            <a:pPr lvl="1"/>
            <a:r>
              <a:rPr lang="en-US" dirty="0" smtClean="0"/>
              <a:t>States are mandated to certify aerodromes used for international operations in accord w Annex 14 and relevant ICAO specs</a:t>
            </a:r>
          </a:p>
          <a:p>
            <a:pPr lvl="1"/>
            <a:r>
              <a:rPr lang="en-US" dirty="0" smtClean="0"/>
              <a:t>Runways (Chapter 2), airfields and obstacles (Chapters 4-7), operations (including fuel service facilities (Chapters 8-10)</a:t>
            </a:r>
          </a:p>
          <a:p>
            <a:r>
              <a:rPr lang="en-US" dirty="0" smtClean="0"/>
              <a:t>Annex 11: Air traffic services</a:t>
            </a:r>
            <a:endParaRPr lang="en-US" dirty="0"/>
          </a:p>
          <a:p>
            <a:endParaRPr lang="en-US" dirty="0"/>
          </a:p>
          <a:p>
            <a:endParaRPr lang="en-US" dirty="0"/>
          </a:p>
        </p:txBody>
      </p:sp>
    </p:spTree>
    <p:extLst>
      <p:ext uri="{BB962C8B-B14F-4D97-AF65-F5344CB8AC3E}">
        <p14:creationId xmlns:p14="http://schemas.microsoft.com/office/powerpoint/2010/main" val="245637819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2517</TotalTime>
  <Words>776</Words>
  <Application>Microsoft Macintosh PowerPoint</Application>
  <PresentationFormat>On-screen Show (4:3)</PresentationFormat>
  <Paragraphs>95</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Clarity</vt:lpstr>
      <vt:lpstr>Relating ICAO Annex 14 to  AERODROME OPERATIONS</vt:lpstr>
      <vt:lpstr>Introduction</vt:lpstr>
      <vt:lpstr>Practical realities</vt:lpstr>
      <vt:lpstr>Different approaches</vt:lpstr>
      <vt:lpstr>Different approaches</vt:lpstr>
      <vt:lpstr>More reality</vt:lpstr>
      <vt:lpstr>Chicago Convention  Annex 14</vt:lpstr>
      <vt:lpstr>Chicago Convention  Annex 14</vt:lpstr>
      <vt:lpstr>Chicago Convention  Annex 14</vt:lpstr>
      <vt:lpstr>Apples to apples?</vt:lpstr>
      <vt:lpstr>Apples to apples?</vt:lpstr>
      <vt:lpstr>What, if anything, does this mean to us?</vt:lpstr>
      <vt:lpstr>Relevance</vt:lpstr>
      <vt:lpstr>the long and winding runway</vt:lpstr>
    </vt:vector>
  </TitlesOfParts>
  <Manager/>
  <Company>Institute of Air and Space Law, McGill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of these things is not like the other</dc:title>
  <dc:subject/>
  <dc:creator>Diane Howard</dc:creator>
  <cp:keywords/>
  <dc:description/>
  <cp:lastModifiedBy>Diane Howard</cp:lastModifiedBy>
  <cp:revision>21</cp:revision>
  <cp:lastPrinted>2013-05-09T14:48:53Z</cp:lastPrinted>
  <dcterms:created xsi:type="dcterms:W3CDTF">2012-09-23T14:24:59Z</dcterms:created>
  <dcterms:modified xsi:type="dcterms:W3CDTF">2013-05-09T15:18:55Z</dcterms:modified>
  <cp:category/>
</cp:coreProperties>
</file>