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59" r:id="rId5"/>
    <p:sldId id="261" r:id="rId6"/>
    <p:sldId id="268" r:id="rId7"/>
    <p:sldId id="269" r:id="rId8"/>
    <p:sldId id="263" r:id="rId9"/>
    <p:sldId id="264"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6" d="100"/>
          <a:sy n="96" d="100"/>
        </p:scale>
        <p:origin x="101"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C71A0A-3241-47C4-A2FD-7AF89B9B8A6B}" type="datetimeFigureOut">
              <a:rPr lang="en-US" smtClean="0"/>
              <a:t>10/12/2018</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DEFE38A-3481-4188-A9A2-65F9CD82036A}"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40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C71A0A-3241-47C4-A2FD-7AF89B9B8A6B}"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FE38A-3481-4188-A9A2-65F9CD82036A}"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0900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C71A0A-3241-47C4-A2FD-7AF89B9B8A6B}"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FE38A-3481-4188-A9A2-65F9CD82036A}"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5000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C71A0A-3241-47C4-A2FD-7AF89B9B8A6B}"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FE38A-3481-4188-A9A2-65F9CD82036A}"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0632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C71A0A-3241-47C4-A2FD-7AF89B9B8A6B}"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FE38A-3481-4188-A9A2-65F9CD82036A}"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0982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C71A0A-3241-47C4-A2FD-7AF89B9B8A6B}"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FE38A-3481-4188-A9A2-65F9CD82036A}"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120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C71A0A-3241-47C4-A2FD-7AF89B9B8A6B}" type="datetimeFigureOut">
              <a:rPr lang="en-US" smtClean="0"/>
              <a:t>10/12/2018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EFE38A-3481-4188-A9A2-65F9CD82036A}"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571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C71A0A-3241-47C4-A2FD-7AF89B9B8A6B}" type="datetimeFigureOut">
              <a:rPr lang="en-US" smtClean="0"/>
              <a:t>10/12/2018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EFE38A-3481-4188-A9A2-65F9CD82036A}"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328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C71A0A-3241-47C4-A2FD-7AF89B9B8A6B}" type="datetimeFigureOut">
              <a:rPr lang="en-US" smtClean="0"/>
              <a:t>10/12/2018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EFE38A-3481-4188-A9A2-65F9CD82036A}" type="slidenum">
              <a:rPr lang="en-US" smtClean="0"/>
              <a:t>‹#›</a:t>
            </a:fld>
            <a:endParaRPr lang="en-US"/>
          </a:p>
        </p:txBody>
      </p:sp>
    </p:spTree>
    <p:extLst>
      <p:ext uri="{BB962C8B-B14F-4D97-AF65-F5344CB8AC3E}">
        <p14:creationId xmlns:p14="http://schemas.microsoft.com/office/powerpoint/2010/main" val="3677088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3C71A0A-3241-47C4-A2FD-7AF89B9B8A6B}"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FE38A-3481-4188-A9A2-65F9CD82036A}"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503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3C71A0A-3241-47C4-A2FD-7AF89B9B8A6B}" type="datetimeFigureOut">
              <a:rPr lang="en-US" smtClean="0"/>
              <a:t>10/12/2018</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DEFE38A-3481-4188-A9A2-65F9CD82036A}"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210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40000"/>
                <a:lumOff val="60000"/>
              </a:schemeClr>
            </a:gs>
            <a:gs pos="46000">
              <a:schemeClr val="accent5">
                <a:lumMod val="95000"/>
                <a:lumOff val="5000"/>
              </a:schemeClr>
            </a:gs>
            <a:gs pos="100000">
              <a:schemeClr val="accent5">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3C71A0A-3241-47C4-A2FD-7AF89B9B8A6B}" type="datetimeFigureOut">
              <a:rPr lang="en-US" smtClean="0"/>
              <a:t>10/12/2018</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DEFE38A-3481-4188-A9A2-65F9CD82036A}"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207585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fif"/><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 xmlns:a16="http://schemas.microsoft.com/office/drawing/2014/main" id="{53981873-C79D-448D-A714-7BBE6C4D9E8A}"/>
              </a:ext>
            </a:extLst>
          </p:cNvPr>
          <p:cNvSpPr txBox="1"/>
          <p:nvPr/>
        </p:nvSpPr>
        <p:spPr>
          <a:xfrm>
            <a:off x="4200762" y="3934507"/>
            <a:ext cx="4106830" cy="2215991"/>
          </a:xfrm>
          <a:prstGeom prst="rect">
            <a:avLst/>
          </a:prstGeom>
          <a:noFill/>
        </p:spPr>
        <p:txBody>
          <a:bodyPr wrap="none" rtlCol="0">
            <a:spAutoFit/>
          </a:bodyPr>
          <a:lstStyle/>
          <a:p>
            <a:r>
              <a:rPr lang="en-US" sz="2400" dirty="0"/>
              <a:t>120 N. LaSalle Street, 31</a:t>
            </a:r>
            <a:r>
              <a:rPr lang="en-US" sz="2400" baseline="30000" dirty="0"/>
              <a:t>st</a:t>
            </a:r>
            <a:r>
              <a:rPr lang="en-US" sz="2400" dirty="0"/>
              <a:t> Floor</a:t>
            </a:r>
          </a:p>
          <a:p>
            <a:r>
              <a:rPr lang="en-US" sz="2400" dirty="0"/>
              <a:t>Chicago, IL 60602</a:t>
            </a:r>
          </a:p>
          <a:p>
            <a:r>
              <a:rPr lang="en-US" sz="2400" dirty="0"/>
              <a:t>(312) </a:t>
            </a:r>
            <a:r>
              <a:rPr lang="en-US" sz="2400" dirty="0" smtClean="0"/>
              <a:t>899-9090</a:t>
            </a:r>
          </a:p>
          <a:p>
            <a:r>
              <a:rPr lang="en-US" sz="2400" dirty="0" smtClean="0"/>
              <a:t>Robert A. Clifford</a:t>
            </a:r>
          </a:p>
          <a:p>
            <a:r>
              <a:rPr lang="en-US" sz="2400" dirty="0" smtClean="0"/>
              <a:t>rac@cliffordlaw.com</a:t>
            </a:r>
            <a:endParaRPr lang="en-US" sz="2400" dirty="0"/>
          </a:p>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88493" y="620498"/>
            <a:ext cx="7131368" cy="2919590"/>
          </a:xfrm>
          <a:prstGeom prst="rect">
            <a:avLst/>
          </a:prstGeom>
        </p:spPr>
      </p:pic>
    </p:spTree>
    <p:extLst>
      <p:ext uri="{BB962C8B-B14F-4D97-AF65-F5344CB8AC3E}">
        <p14:creationId xmlns:p14="http://schemas.microsoft.com/office/powerpoint/2010/main" val="834349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9C77FC-60D1-4DD0-B981-A63E583979F3}"/>
              </a:ext>
            </a:extLst>
          </p:cNvPr>
          <p:cNvSpPr>
            <a:spLocks noGrp="1"/>
          </p:cNvSpPr>
          <p:nvPr>
            <p:ph type="title"/>
          </p:nvPr>
        </p:nvSpPr>
        <p:spPr>
          <a:xfrm>
            <a:off x="1451579" y="804519"/>
            <a:ext cx="9603275" cy="1049235"/>
          </a:xfrm>
        </p:spPr>
        <p:txBody>
          <a:bodyPr>
            <a:normAutofit/>
          </a:bodyPr>
          <a:lstStyle/>
          <a:p>
            <a:r>
              <a:rPr lang="en-US" dirty="0"/>
              <a:t>Solutions </a:t>
            </a:r>
          </a:p>
        </p:txBody>
      </p:sp>
      <p:sp>
        <p:nvSpPr>
          <p:cNvPr id="4" name="Content Placeholder 3">
            <a:extLst>
              <a:ext uri="{FF2B5EF4-FFF2-40B4-BE49-F238E27FC236}">
                <a16:creationId xmlns="" xmlns:a16="http://schemas.microsoft.com/office/drawing/2014/main" id="{AF32C5DF-B64D-4183-B368-04A9D1B69C65}"/>
              </a:ext>
            </a:extLst>
          </p:cNvPr>
          <p:cNvSpPr>
            <a:spLocks noGrp="1"/>
          </p:cNvSpPr>
          <p:nvPr>
            <p:ph idx="1"/>
          </p:nvPr>
        </p:nvSpPr>
        <p:spPr>
          <a:xfrm>
            <a:off x="1451579" y="2015732"/>
            <a:ext cx="9880729" cy="3861437"/>
          </a:xfrm>
        </p:spPr>
        <p:txBody>
          <a:bodyPr>
            <a:noAutofit/>
          </a:bodyPr>
          <a:lstStyle/>
          <a:p>
            <a:pPr>
              <a:lnSpc>
                <a:spcPct val="110000"/>
              </a:lnSpc>
            </a:pPr>
            <a:r>
              <a:rPr lang="en-US" sz="1700" b="1" dirty="0" smtClean="0"/>
              <a:t>File a Montreal Convention claim in either state or federal court. </a:t>
            </a:r>
          </a:p>
          <a:p>
            <a:pPr>
              <a:lnSpc>
                <a:spcPct val="110000"/>
              </a:lnSpc>
            </a:pPr>
            <a:r>
              <a:rPr lang="en-US" sz="1700" b="1" dirty="0" smtClean="0"/>
              <a:t>A passenger on a domestic flight as part of an overall international flight itinerary still falls under the Montreal Convention. </a:t>
            </a:r>
          </a:p>
          <a:p>
            <a:pPr>
              <a:lnSpc>
                <a:spcPct val="110000"/>
              </a:lnSpc>
            </a:pPr>
            <a:r>
              <a:rPr lang="en-US" sz="1700" b="1" dirty="0" smtClean="0"/>
              <a:t>Jurisdiction in a Montreal Convention claim is determined by one of five potential forums. Here, the place where the contract was made, the final roundtrip destination, and the principal place of residence of the passengers were all in Illinois, thus it would have jurisdiction. Further, </a:t>
            </a:r>
            <a:r>
              <a:rPr lang="en-US" sz="1700" b="1" dirty="0" err="1" smtClean="0"/>
              <a:t>Aeromexico</a:t>
            </a:r>
            <a:r>
              <a:rPr lang="en-US" sz="1700" b="1" dirty="0" smtClean="0"/>
              <a:t> does operate within the United States. </a:t>
            </a:r>
          </a:p>
          <a:p>
            <a:pPr>
              <a:lnSpc>
                <a:spcPct val="110000"/>
              </a:lnSpc>
            </a:pPr>
            <a:r>
              <a:rPr lang="en-US" sz="1700" b="1" dirty="0" smtClean="0"/>
              <a:t>A majority of courts find the Montreal Convention does not fully preempt claims filed in state courts, but that it can serve as the basis for an affirmative defense limiting damages. </a:t>
            </a:r>
          </a:p>
          <a:p>
            <a:pPr>
              <a:lnSpc>
                <a:spcPct val="110000"/>
              </a:lnSpc>
            </a:pPr>
            <a:r>
              <a:rPr lang="en-US" sz="1700" b="1" dirty="0" smtClean="0"/>
              <a:t>Montreal Convention holds air carriers strictly liable for damages, but caps it to 113,100 </a:t>
            </a:r>
            <a:r>
              <a:rPr lang="en-US" sz="1700" b="1" dirty="0" err="1" smtClean="0"/>
              <a:t>SDRs</a:t>
            </a:r>
            <a:r>
              <a:rPr lang="en-US" sz="1700" b="1" dirty="0" smtClean="0"/>
              <a:t> if the air carrier’s act or omissions did not cause the crash or a third-party is liable. There is no cap if the air carrier was negligent. </a:t>
            </a:r>
            <a:endParaRPr lang="en-US" sz="1700" b="1" dirty="0"/>
          </a:p>
        </p:txBody>
      </p:sp>
    </p:spTree>
    <p:extLst>
      <p:ext uri="{BB962C8B-B14F-4D97-AF65-F5344CB8AC3E}">
        <p14:creationId xmlns:p14="http://schemas.microsoft.com/office/powerpoint/2010/main" val="203688544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A6FF70-0DF3-4C31-8ABF-0A950C1C21F1}"/>
              </a:ext>
            </a:extLst>
          </p:cNvPr>
          <p:cNvSpPr>
            <a:spLocks noGrp="1"/>
          </p:cNvSpPr>
          <p:nvPr>
            <p:ph type="title" idx="4294967295"/>
          </p:nvPr>
        </p:nvSpPr>
        <p:spPr>
          <a:xfrm>
            <a:off x="1200150" y="173648"/>
            <a:ext cx="9629775" cy="828675"/>
          </a:xfrm>
        </p:spPr>
        <p:txBody>
          <a:bodyPr/>
          <a:lstStyle/>
          <a:p>
            <a:pPr algn="ctr"/>
            <a:r>
              <a:rPr lang="en-US" b="1" dirty="0" err="1" smtClean="0">
                <a:solidFill>
                  <a:schemeClr val="bg1"/>
                </a:solidFill>
              </a:rPr>
              <a:t>Aeromexico</a:t>
            </a:r>
            <a:r>
              <a:rPr lang="en-US" b="1" dirty="0" smtClean="0">
                <a:solidFill>
                  <a:schemeClr val="bg1"/>
                </a:solidFill>
              </a:rPr>
              <a:t> FLIGHT 2431 </a:t>
            </a:r>
            <a:endParaRPr lang="en-US" b="1" dirty="0">
              <a:solidFill>
                <a:schemeClr val="bg1"/>
              </a:solidFill>
            </a:endParaRPr>
          </a:p>
        </p:txBody>
      </p:sp>
      <p:pic>
        <p:nvPicPr>
          <p:cNvPr id="1026" name="Picture 2" descr="Image result for aeromexico crash">
            <a:extLst>
              <a:ext uri="{FF2B5EF4-FFF2-40B4-BE49-F238E27FC236}">
                <a16:creationId xmlns="" xmlns:a16="http://schemas.microsoft.com/office/drawing/2014/main" id="{91521737-99E7-4289-84FE-F0E22752B9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66004"/>
            <a:ext cx="3381375" cy="324848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 xmlns:a16="http://schemas.microsoft.com/office/drawing/2014/main" id="{BBE1D862-C9A4-4199-91FD-30CA8F0E22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1" y="3914485"/>
            <a:ext cx="3437921" cy="2609683"/>
          </a:xfrm>
          <a:prstGeom prst="rect">
            <a:avLst/>
          </a:prstGeom>
        </p:spPr>
      </p:pic>
      <p:pic>
        <p:nvPicPr>
          <p:cNvPr id="1036" name="Picture 12" descr="Image result for aeromexico crash">
            <a:extLst>
              <a:ext uri="{FF2B5EF4-FFF2-40B4-BE49-F238E27FC236}">
                <a16:creationId xmlns="" xmlns:a16="http://schemas.microsoft.com/office/drawing/2014/main" id="{6B18A889-F5A6-4E62-B665-927283065C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8870" y="3923298"/>
            <a:ext cx="4543425" cy="255794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aeromexico crash">
            <a:extLst>
              <a:ext uri="{FF2B5EF4-FFF2-40B4-BE49-F238E27FC236}">
                <a16:creationId xmlns="" xmlns:a16="http://schemas.microsoft.com/office/drawing/2014/main" id="{811E43CE-D010-46BE-8FFF-DE907B0F5D7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3085" y="666004"/>
            <a:ext cx="4579210" cy="3248482"/>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Image result for aeromexico crash">
            <a:extLst>
              <a:ext uri="{FF2B5EF4-FFF2-40B4-BE49-F238E27FC236}">
                <a16:creationId xmlns="" xmlns:a16="http://schemas.microsoft.com/office/drawing/2014/main" id="{80BE88B6-3033-4972-8D08-8B313BA232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62295" y="773434"/>
            <a:ext cx="4245598" cy="3141052"/>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Image result for aeromexico crash">
            <a:extLst>
              <a:ext uri="{FF2B5EF4-FFF2-40B4-BE49-F238E27FC236}">
                <a16:creationId xmlns="" xmlns:a16="http://schemas.microsoft.com/office/drawing/2014/main" id="{8F69F2F9-49C4-426F-9763-B9CF559979F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24800" y="3923298"/>
            <a:ext cx="4276177" cy="2615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0349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ABBA26-1CD7-40D3-ABD6-299845F25DB4}"/>
              </a:ext>
            </a:extLst>
          </p:cNvPr>
          <p:cNvSpPr>
            <a:spLocks noGrp="1"/>
          </p:cNvSpPr>
          <p:nvPr>
            <p:ph type="title"/>
          </p:nvPr>
        </p:nvSpPr>
        <p:spPr>
          <a:xfrm>
            <a:off x="1451579" y="804519"/>
            <a:ext cx="9603275" cy="1049235"/>
          </a:xfrm>
        </p:spPr>
        <p:txBody>
          <a:bodyPr>
            <a:normAutofit/>
          </a:bodyPr>
          <a:lstStyle/>
          <a:p>
            <a:r>
              <a:rPr lang="en-US" dirty="0"/>
              <a:t>Aeromexico Flight 2431 Crash</a:t>
            </a:r>
          </a:p>
        </p:txBody>
      </p:sp>
      <p:sp>
        <p:nvSpPr>
          <p:cNvPr id="3" name="Content Placeholder 2">
            <a:extLst>
              <a:ext uri="{FF2B5EF4-FFF2-40B4-BE49-F238E27FC236}">
                <a16:creationId xmlns="" xmlns:a16="http://schemas.microsoft.com/office/drawing/2014/main" id="{ACC0ADA1-FE60-4616-9DCA-3BF89034ADD7}"/>
              </a:ext>
            </a:extLst>
          </p:cNvPr>
          <p:cNvSpPr>
            <a:spLocks noGrp="1"/>
          </p:cNvSpPr>
          <p:nvPr>
            <p:ph idx="1"/>
          </p:nvPr>
        </p:nvSpPr>
        <p:spPr>
          <a:xfrm>
            <a:off x="1451579" y="1853754"/>
            <a:ext cx="9802575" cy="4037749"/>
          </a:xfrm>
        </p:spPr>
        <p:txBody>
          <a:bodyPr>
            <a:noAutofit/>
          </a:bodyPr>
          <a:lstStyle/>
          <a:p>
            <a:pPr>
              <a:lnSpc>
                <a:spcPct val="110000"/>
              </a:lnSpc>
            </a:pPr>
            <a:r>
              <a:rPr lang="en-US" sz="1600" b="1" dirty="0"/>
              <a:t>Scheduled to fly from Durango to Mexico City on July 31, 2018 – Connecting flight for many passengers </a:t>
            </a:r>
          </a:p>
          <a:p>
            <a:pPr>
              <a:lnSpc>
                <a:spcPct val="110000"/>
              </a:lnSpc>
            </a:pPr>
            <a:r>
              <a:rPr lang="en-US" sz="1600" b="1" dirty="0"/>
              <a:t>Aircraft was an Embraer 190AR operated by </a:t>
            </a:r>
            <a:r>
              <a:rPr lang="en-US" sz="1600" b="1" dirty="0" err="1"/>
              <a:t>Aeromexico</a:t>
            </a:r>
            <a:r>
              <a:rPr lang="en-US" sz="1600" b="1" dirty="0"/>
              <a:t> Connect</a:t>
            </a:r>
          </a:p>
          <a:p>
            <a:pPr>
              <a:lnSpc>
                <a:spcPct val="110000"/>
              </a:lnSpc>
            </a:pPr>
            <a:r>
              <a:rPr lang="en-US" sz="1600" b="1" dirty="0"/>
              <a:t>103 people were onboard the aircraft </a:t>
            </a:r>
          </a:p>
          <a:p>
            <a:pPr lvl="1">
              <a:lnSpc>
                <a:spcPct val="110000"/>
              </a:lnSpc>
            </a:pPr>
            <a:r>
              <a:rPr lang="en-US" sz="1600" b="1" dirty="0"/>
              <a:t>99 passengers and four flight crew </a:t>
            </a:r>
          </a:p>
          <a:p>
            <a:pPr>
              <a:lnSpc>
                <a:spcPct val="110000"/>
              </a:lnSpc>
            </a:pPr>
            <a:r>
              <a:rPr lang="en-US" sz="1600" b="1" dirty="0"/>
              <a:t>Pilots took off into a storm with rain, high winds, and hale.  </a:t>
            </a:r>
          </a:p>
          <a:p>
            <a:pPr>
              <a:lnSpc>
                <a:spcPct val="110000"/>
              </a:lnSpc>
            </a:pPr>
            <a:r>
              <a:rPr lang="en-US" sz="1600" b="1" dirty="0"/>
              <a:t>Moments after takeoff the aircraft, passengers reported hearing two loud bangs, </a:t>
            </a:r>
            <a:r>
              <a:rPr lang="en-US" sz="1600" b="1" dirty="0" smtClean="0"/>
              <a:t>then </a:t>
            </a:r>
            <a:r>
              <a:rPr lang="en-US" sz="1600" b="1" dirty="0"/>
              <a:t>the aircraft collided into the field about 1,000 feet off the runway. </a:t>
            </a:r>
          </a:p>
          <a:p>
            <a:pPr>
              <a:lnSpc>
                <a:spcPct val="110000"/>
              </a:lnSpc>
            </a:pPr>
            <a:r>
              <a:rPr lang="en-US" sz="1600" b="1" dirty="0"/>
              <a:t>The aircraft caught fire upon impact. </a:t>
            </a:r>
          </a:p>
          <a:p>
            <a:pPr>
              <a:lnSpc>
                <a:spcPct val="110000"/>
              </a:lnSpc>
            </a:pPr>
            <a:r>
              <a:rPr lang="en-US" sz="1600" b="1" dirty="0"/>
              <a:t>Luckily, all 103 people on board survived the crash, but many suffered severe injuries both from the impact and the fire. </a:t>
            </a:r>
          </a:p>
          <a:p>
            <a:pPr>
              <a:lnSpc>
                <a:spcPct val="110000"/>
              </a:lnSpc>
            </a:pPr>
            <a:r>
              <a:rPr lang="en-US" sz="1600" b="1" dirty="0"/>
              <a:t>What are they: Survivors;  Victims;  Walk-</a:t>
            </a:r>
            <a:r>
              <a:rPr lang="en-US" sz="1600" b="1" dirty="0" err="1"/>
              <a:t>aways</a:t>
            </a:r>
            <a:r>
              <a:rPr lang="en-US" sz="1600" b="1" dirty="0"/>
              <a:t>; and Limp-</a:t>
            </a:r>
            <a:r>
              <a:rPr lang="en-US" sz="1600" b="1" dirty="0" err="1"/>
              <a:t>aways</a:t>
            </a:r>
            <a:r>
              <a:rPr lang="en-US" sz="1600" b="1" dirty="0"/>
              <a:t>?</a:t>
            </a:r>
          </a:p>
        </p:txBody>
      </p:sp>
    </p:spTree>
    <p:extLst>
      <p:ext uri="{BB962C8B-B14F-4D97-AF65-F5344CB8AC3E}">
        <p14:creationId xmlns:p14="http://schemas.microsoft.com/office/powerpoint/2010/main" val="26742896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D60ADF-5578-49D1-922E-520FCA92E9ED}"/>
              </a:ext>
            </a:extLst>
          </p:cNvPr>
          <p:cNvSpPr>
            <a:spLocks noGrp="1"/>
          </p:cNvSpPr>
          <p:nvPr>
            <p:ph type="title"/>
          </p:nvPr>
        </p:nvSpPr>
        <p:spPr>
          <a:xfrm>
            <a:off x="1451579" y="804519"/>
            <a:ext cx="9603275" cy="1049235"/>
          </a:xfrm>
        </p:spPr>
        <p:txBody>
          <a:bodyPr>
            <a:normAutofit/>
          </a:bodyPr>
          <a:lstStyle/>
          <a:p>
            <a:r>
              <a:rPr lang="en-US" sz="2800" dirty="0"/>
              <a:t>Issues For U.S. Counsel to Identify and Address</a:t>
            </a:r>
          </a:p>
        </p:txBody>
      </p:sp>
      <p:sp>
        <p:nvSpPr>
          <p:cNvPr id="3" name="Content Placeholder 2">
            <a:extLst>
              <a:ext uri="{FF2B5EF4-FFF2-40B4-BE49-F238E27FC236}">
                <a16:creationId xmlns="" xmlns:a16="http://schemas.microsoft.com/office/drawing/2014/main" id="{921E0187-8232-4839-A93A-326A779B6F16}"/>
              </a:ext>
            </a:extLst>
          </p:cNvPr>
          <p:cNvSpPr>
            <a:spLocks noGrp="1"/>
          </p:cNvSpPr>
          <p:nvPr>
            <p:ph idx="1"/>
          </p:nvPr>
        </p:nvSpPr>
        <p:spPr>
          <a:xfrm>
            <a:off x="1451579" y="2015732"/>
            <a:ext cx="9603275" cy="3450613"/>
          </a:xfrm>
        </p:spPr>
        <p:txBody>
          <a:bodyPr>
            <a:noAutofit/>
          </a:bodyPr>
          <a:lstStyle/>
          <a:p>
            <a:pPr>
              <a:lnSpc>
                <a:spcPct val="110000"/>
              </a:lnSpc>
            </a:pPr>
            <a:r>
              <a:rPr lang="en-US" sz="1800" b="1" dirty="0"/>
              <a:t>What cause of action can be pled?</a:t>
            </a:r>
          </a:p>
          <a:p>
            <a:pPr>
              <a:lnSpc>
                <a:spcPct val="110000"/>
              </a:lnSpc>
            </a:pPr>
            <a:r>
              <a:rPr lang="en-US" sz="1800" b="1" dirty="0"/>
              <a:t>If a passenger took the domestic flight as part of an overall international travel itinerary between two countries who are parties to the Montreal Convention, does the convention’s law apply? </a:t>
            </a:r>
          </a:p>
          <a:p>
            <a:pPr>
              <a:lnSpc>
                <a:spcPct val="110000"/>
              </a:lnSpc>
            </a:pPr>
            <a:r>
              <a:rPr lang="en-US" sz="1800" b="1" dirty="0"/>
              <a:t>Does the U.S. have jurisdiction for filing a Montreal Convention claim? </a:t>
            </a:r>
          </a:p>
          <a:p>
            <a:pPr>
              <a:lnSpc>
                <a:spcPct val="110000"/>
              </a:lnSpc>
            </a:pPr>
            <a:r>
              <a:rPr lang="en-US" sz="1800" b="1" dirty="0"/>
              <a:t>If the Montreal Convention confers jurisdiction in the United States and the case is filed in a state court, could it be removed to federal court? </a:t>
            </a:r>
          </a:p>
          <a:p>
            <a:pPr>
              <a:lnSpc>
                <a:spcPct val="110000"/>
              </a:lnSpc>
            </a:pPr>
            <a:r>
              <a:rPr lang="en-US" sz="1800" b="1" dirty="0"/>
              <a:t>How are damages assessed? </a:t>
            </a:r>
          </a:p>
        </p:txBody>
      </p:sp>
    </p:spTree>
    <p:extLst>
      <p:ext uri="{BB962C8B-B14F-4D97-AF65-F5344CB8AC3E}">
        <p14:creationId xmlns:p14="http://schemas.microsoft.com/office/powerpoint/2010/main" val="48602276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5F0629-F157-4329-B39F-0DAFD4CF36DD}"/>
              </a:ext>
            </a:extLst>
          </p:cNvPr>
          <p:cNvSpPr>
            <a:spLocks noGrp="1"/>
          </p:cNvSpPr>
          <p:nvPr>
            <p:ph type="title"/>
          </p:nvPr>
        </p:nvSpPr>
        <p:spPr>
          <a:xfrm>
            <a:off x="1451579" y="804519"/>
            <a:ext cx="9603275" cy="1049235"/>
          </a:xfrm>
        </p:spPr>
        <p:txBody>
          <a:bodyPr>
            <a:normAutofit/>
          </a:bodyPr>
          <a:lstStyle/>
          <a:p>
            <a:r>
              <a:rPr lang="en-US" dirty="0"/>
              <a:t>Montreal Convention</a:t>
            </a:r>
            <a:endParaRPr lang="en-US"/>
          </a:p>
        </p:txBody>
      </p:sp>
      <p:sp>
        <p:nvSpPr>
          <p:cNvPr id="4" name="Content Placeholder 3">
            <a:extLst>
              <a:ext uri="{FF2B5EF4-FFF2-40B4-BE49-F238E27FC236}">
                <a16:creationId xmlns="" xmlns:a16="http://schemas.microsoft.com/office/drawing/2014/main" id="{ECCEF99B-BF93-4DB0-9AE5-363C05B77BA6}"/>
              </a:ext>
            </a:extLst>
          </p:cNvPr>
          <p:cNvSpPr>
            <a:spLocks noGrp="1"/>
          </p:cNvSpPr>
          <p:nvPr>
            <p:ph idx="1"/>
          </p:nvPr>
        </p:nvSpPr>
        <p:spPr>
          <a:xfrm>
            <a:off x="1451579" y="2015732"/>
            <a:ext cx="9603275" cy="3450613"/>
          </a:xfrm>
        </p:spPr>
        <p:txBody>
          <a:bodyPr>
            <a:normAutofit fontScale="92500" lnSpcReduction="10000"/>
          </a:bodyPr>
          <a:lstStyle/>
          <a:p>
            <a:pPr marL="285750" indent="-285750"/>
            <a:r>
              <a:rPr lang="en-US" sz="1800" b="1" dirty="0"/>
              <a:t>Limits air carriers’ liability for international flights, while also protecting the rights of passengers.</a:t>
            </a:r>
          </a:p>
          <a:p>
            <a:pPr marL="285750" indent="-285750"/>
            <a:r>
              <a:rPr lang="en-US" sz="1800" b="1" dirty="0"/>
              <a:t>Provides the exclusive basis for a lawsuit against an air carrier for injuries arising out of international transportation.</a:t>
            </a:r>
          </a:p>
          <a:p>
            <a:pPr marL="285750" indent="-285750"/>
            <a:r>
              <a:rPr lang="en-US" sz="1800" b="1" dirty="0"/>
              <a:t>Carrier is liable for damages sustained in case of death or bodily injury of a passenger during the flight or any operation during takeoff and landing.</a:t>
            </a:r>
          </a:p>
          <a:p>
            <a:pPr marL="285750" indent="-285750"/>
            <a:r>
              <a:rPr lang="en-US" sz="1800" b="1" dirty="0"/>
              <a:t>121 Signatories in the Montreal Convention</a:t>
            </a:r>
          </a:p>
          <a:p>
            <a:pPr marL="742950" lvl="1" indent="-285750"/>
            <a:r>
              <a:rPr lang="en-US" b="1" dirty="0"/>
              <a:t>120 Nations and the EU</a:t>
            </a:r>
          </a:p>
          <a:p>
            <a:pPr marL="285750" indent="-285750"/>
            <a:r>
              <a:rPr lang="en-US" sz="1800" b="1" dirty="0"/>
              <a:t>Both the United States and Mexico are signatories.</a:t>
            </a:r>
          </a:p>
          <a:p>
            <a:endParaRPr lang="en-US" sz="1700" dirty="0"/>
          </a:p>
        </p:txBody>
      </p:sp>
    </p:spTree>
    <p:extLst>
      <p:ext uri="{BB962C8B-B14F-4D97-AF65-F5344CB8AC3E}">
        <p14:creationId xmlns:p14="http://schemas.microsoft.com/office/powerpoint/2010/main" val="27136829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BE6E46-9C79-425B-AE75-E2B173E0FB4F}"/>
              </a:ext>
            </a:extLst>
          </p:cNvPr>
          <p:cNvSpPr>
            <a:spLocks noGrp="1"/>
          </p:cNvSpPr>
          <p:nvPr>
            <p:ph type="title"/>
          </p:nvPr>
        </p:nvSpPr>
        <p:spPr>
          <a:xfrm>
            <a:off x="1451579" y="804519"/>
            <a:ext cx="9603275" cy="1049235"/>
          </a:xfrm>
        </p:spPr>
        <p:txBody>
          <a:bodyPr>
            <a:normAutofit/>
          </a:bodyPr>
          <a:lstStyle/>
          <a:p>
            <a:r>
              <a:rPr lang="en-US" dirty="0"/>
              <a:t>Treaty’s Scope – International flights </a:t>
            </a:r>
          </a:p>
        </p:txBody>
      </p:sp>
      <p:sp>
        <p:nvSpPr>
          <p:cNvPr id="3" name="Content Placeholder 2">
            <a:extLst>
              <a:ext uri="{FF2B5EF4-FFF2-40B4-BE49-F238E27FC236}">
                <a16:creationId xmlns="" xmlns:a16="http://schemas.microsoft.com/office/drawing/2014/main" id="{AE059E51-6DF0-44D4-9A0F-8674BA81FA2D}"/>
              </a:ext>
            </a:extLst>
          </p:cNvPr>
          <p:cNvSpPr>
            <a:spLocks noGrp="1"/>
          </p:cNvSpPr>
          <p:nvPr>
            <p:ph idx="1"/>
          </p:nvPr>
        </p:nvSpPr>
        <p:spPr>
          <a:xfrm>
            <a:off x="1451579" y="2015732"/>
            <a:ext cx="9841652" cy="3916145"/>
          </a:xfrm>
        </p:spPr>
        <p:txBody>
          <a:bodyPr>
            <a:normAutofit fontScale="85000" lnSpcReduction="20000"/>
          </a:bodyPr>
          <a:lstStyle/>
          <a:p>
            <a:pPr marL="285750" indent="-285750">
              <a:lnSpc>
                <a:spcPct val="110000"/>
              </a:lnSpc>
            </a:pPr>
            <a:r>
              <a:rPr lang="en-US" b="1" dirty="0"/>
              <a:t>Includes trips involving domestic flights within an international journey.</a:t>
            </a:r>
          </a:p>
          <a:p>
            <a:pPr marL="285750" indent="-285750">
              <a:lnSpc>
                <a:spcPct val="110000"/>
              </a:lnSpc>
            </a:pPr>
            <a:r>
              <a:rPr lang="en-US" b="1" dirty="0"/>
              <a:t>A passenger’s intent to enter into an agreement for international carriage is dispositive in determining whether a domestic flight is part of an international trip.</a:t>
            </a:r>
          </a:p>
          <a:p>
            <a:pPr marL="285750" indent="-285750">
              <a:lnSpc>
                <a:spcPct val="110000"/>
              </a:lnSpc>
            </a:pPr>
            <a:r>
              <a:rPr lang="en-US" b="1" dirty="0"/>
              <a:t>Five relevant factors: </a:t>
            </a:r>
          </a:p>
          <a:p>
            <a:pPr marL="742950" lvl="1" indent="-285750">
              <a:lnSpc>
                <a:spcPct val="110000"/>
              </a:lnSpc>
            </a:pPr>
            <a:r>
              <a:rPr lang="en-US" sz="1900" b="1" dirty="0"/>
              <a:t>Length of the layover </a:t>
            </a:r>
          </a:p>
          <a:p>
            <a:pPr marL="742950" lvl="1" indent="-285750">
              <a:lnSpc>
                <a:spcPct val="110000"/>
              </a:lnSpc>
            </a:pPr>
            <a:r>
              <a:rPr lang="en-US" sz="1900" b="1" dirty="0"/>
              <a:t>The itinerary </a:t>
            </a:r>
          </a:p>
          <a:p>
            <a:pPr marL="742950" lvl="1" indent="-285750">
              <a:lnSpc>
                <a:spcPct val="110000"/>
              </a:lnSpc>
            </a:pPr>
            <a:r>
              <a:rPr lang="en-US" sz="1900" b="1" dirty="0"/>
              <a:t>Electronic tickets</a:t>
            </a:r>
          </a:p>
          <a:p>
            <a:pPr marL="742950" lvl="1" indent="-285750">
              <a:lnSpc>
                <a:spcPct val="110000"/>
              </a:lnSpc>
            </a:pPr>
            <a:r>
              <a:rPr lang="en-US" sz="1900" b="1" dirty="0"/>
              <a:t>Boarding passes </a:t>
            </a:r>
          </a:p>
          <a:p>
            <a:pPr marL="742950" lvl="1" indent="-285750">
              <a:lnSpc>
                <a:spcPct val="110000"/>
              </a:lnSpc>
            </a:pPr>
            <a:r>
              <a:rPr lang="en-US" sz="1900" b="1" dirty="0"/>
              <a:t>Baggage tags </a:t>
            </a:r>
          </a:p>
          <a:p>
            <a:pPr marL="285750" indent="-285750">
              <a:lnSpc>
                <a:spcPct val="110000"/>
              </a:lnSpc>
            </a:pPr>
            <a:r>
              <a:rPr lang="en-US" b="1" dirty="0"/>
              <a:t>Application to </a:t>
            </a:r>
            <a:r>
              <a:rPr lang="en-US" b="1" dirty="0" err="1"/>
              <a:t>Aeromexico</a:t>
            </a:r>
            <a:r>
              <a:rPr lang="en-US" b="1" dirty="0"/>
              <a:t> Flight 2431</a:t>
            </a:r>
          </a:p>
          <a:p>
            <a:pPr marL="742950" lvl="1" indent="-285750">
              <a:lnSpc>
                <a:spcPct val="110000"/>
              </a:lnSpc>
            </a:pPr>
            <a:r>
              <a:rPr lang="en-US" b="1" dirty="0"/>
              <a:t>American </a:t>
            </a:r>
            <a:r>
              <a:rPr lang="en-US" b="1" dirty="0" smtClean="0"/>
              <a:t>passengers </a:t>
            </a:r>
            <a:r>
              <a:rPr lang="en-US" b="1" dirty="0"/>
              <a:t>purchased roundtrip tickets from the U.S. to Mexico. </a:t>
            </a:r>
          </a:p>
          <a:p>
            <a:pPr marL="742950" lvl="1" indent="-285750">
              <a:lnSpc>
                <a:spcPct val="110000"/>
              </a:lnSpc>
            </a:pPr>
            <a:r>
              <a:rPr lang="en-US" b="1" dirty="0"/>
              <a:t>Flight 2431 was a leg of their international journey. </a:t>
            </a:r>
          </a:p>
          <a:p>
            <a:pPr marL="742950" lvl="1" indent="-285750">
              <a:lnSpc>
                <a:spcPct val="110000"/>
              </a:lnSpc>
            </a:pPr>
            <a:r>
              <a:rPr lang="en-US" b="1" dirty="0"/>
              <a:t>Thus, the </a:t>
            </a:r>
            <a:r>
              <a:rPr lang="en-US" b="1" dirty="0" err="1"/>
              <a:t>Aeromexico</a:t>
            </a:r>
            <a:r>
              <a:rPr lang="en-US" b="1" dirty="0"/>
              <a:t> crash would fall under the scope of the Montreal Convention. </a:t>
            </a:r>
          </a:p>
          <a:p>
            <a:pPr marL="742950" lvl="1" indent="-285750">
              <a:lnSpc>
                <a:spcPct val="110000"/>
              </a:lnSpc>
            </a:pPr>
            <a:endParaRPr lang="en-US" b="1" dirty="0"/>
          </a:p>
          <a:p>
            <a:pPr marL="0" indent="0">
              <a:lnSpc>
                <a:spcPct val="110000"/>
              </a:lnSpc>
              <a:buNone/>
            </a:pPr>
            <a:endParaRPr lang="en-US" sz="1400" dirty="0"/>
          </a:p>
        </p:txBody>
      </p:sp>
    </p:spTree>
    <p:extLst>
      <p:ext uri="{BB962C8B-B14F-4D97-AF65-F5344CB8AC3E}">
        <p14:creationId xmlns:p14="http://schemas.microsoft.com/office/powerpoint/2010/main" val="16407551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68F88E-B33A-40EA-B2D3-FAB742170501}"/>
              </a:ext>
            </a:extLst>
          </p:cNvPr>
          <p:cNvSpPr>
            <a:spLocks noGrp="1"/>
          </p:cNvSpPr>
          <p:nvPr>
            <p:ph type="title"/>
          </p:nvPr>
        </p:nvSpPr>
        <p:spPr>
          <a:xfrm>
            <a:off x="1451579" y="804519"/>
            <a:ext cx="9603275" cy="1049235"/>
          </a:xfrm>
        </p:spPr>
        <p:txBody>
          <a:bodyPr>
            <a:normAutofit/>
          </a:bodyPr>
          <a:lstStyle/>
          <a:p>
            <a:r>
              <a:rPr lang="en-US" dirty="0"/>
              <a:t>Treaty’s Scope – Bodily Injury </a:t>
            </a:r>
          </a:p>
        </p:txBody>
      </p:sp>
      <p:sp>
        <p:nvSpPr>
          <p:cNvPr id="3" name="Content Placeholder 2">
            <a:extLst>
              <a:ext uri="{FF2B5EF4-FFF2-40B4-BE49-F238E27FC236}">
                <a16:creationId xmlns="" xmlns:a16="http://schemas.microsoft.com/office/drawing/2014/main" id="{822B83E2-DEDB-4CD6-9D02-C73DEBDED551}"/>
              </a:ext>
            </a:extLst>
          </p:cNvPr>
          <p:cNvSpPr>
            <a:spLocks noGrp="1"/>
          </p:cNvSpPr>
          <p:nvPr>
            <p:ph idx="1"/>
          </p:nvPr>
        </p:nvSpPr>
        <p:spPr>
          <a:xfrm>
            <a:off x="1451579" y="2015732"/>
            <a:ext cx="9603275" cy="3450613"/>
          </a:xfrm>
        </p:spPr>
        <p:txBody>
          <a:bodyPr>
            <a:noAutofit/>
          </a:bodyPr>
          <a:lstStyle/>
          <a:p>
            <a:r>
              <a:rPr lang="en-US" b="1" dirty="0"/>
              <a:t>Three Elements:</a:t>
            </a:r>
          </a:p>
          <a:p>
            <a:pPr lvl="1"/>
            <a:r>
              <a:rPr lang="en-US" sz="2000" b="1" dirty="0"/>
              <a:t>Occurrence of an incident within the meaning of the Convention</a:t>
            </a:r>
          </a:p>
          <a:p>
            <a:pPr lvl="1"/>
            <a:r>
              <a:rPr lang="en-US" sz="2000" b="1" dirty="0"/>
              <a:t>Injury occurred on the airplane or while embarking or disembarking</a:t>
            </a:r>
          </a:p>
          <a:p>
            <a:pPr lvl="1"/>
            <a:r>
              <a:rPr lang="en-US" sz="2000" b="1" dirty="0"/>
              <a:t>Bodily injury was caused by the incident</a:t>
            </a:r>
          </a:p>
          <a:p>
            <a:r>
              <a:rPr lang="en-US" b="1" dirty="0"/>
              <a:t>Application to </a:t>
            </a:r>
            <a:r>
              <a:rPr lang="en-US" b="1" dirty="0" err="1"/>
              <a:t>Aeromexico</a:t>
            </a:r>
            <a:r>
              <a:rPr lang="en-US" b="1" dirty="0"/>
              <a:t> Flight 2431</a:t>
            </a:r>
          </a:p>
          <a:p>
            <a:pPr lvl="1"/>
            <a:r>
              <a:rPr lang="en-US" sz="2000" b="1" dirty="0"/>
              <a:t>The plane </a:t>
            </a:r>
            <a:r>
              <a:rPr lang="en-US" sz="2000" b="1" dirty="0" smtClean="0"/>
              <a:t>crash-landed </a:t>
            </a:r>
            <a:r>
              <a:rPr lang="en-US" sz="2000" b="1" dirty="0"/>
              <a:t>within seconds after takeoff. </a:t>
            </a:r>
          </a:p>
          <a:p>
            <a:pPr lvl="1"/>
            <a:r>
              <a:rPr lang="en-US" sz="2000" b="1" dirty="0"/>
              <a:t>Many passengers suffered a range of bodily injuries. </a:t>
            </a:r>
          </a:p>
          <a:p>
            <a:pPr lvl="1"/>
            <a:r>
              <a:rPr lang="en-US" sz="2000" b="1" dirty="0"/>
              <a:t>Falls within the scope of the Montreal convention.</a:t>
            </a:r>
          </a:p>
        </p:txBody>
      </p:sp>
    </p:spTree>
    <p:extLst>
      <p:ext uri="{BB962C8B-B14F-4D97-AF65-F5344CB8AC3E}">
        <p14:creationId xmlns:p14="http://schemas.microsoft.com/office/powerpoint/2010/main" val="185857589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A8F372-BAA5-4EBA-B058-396D1D4DCAFF}"/>
              </a:ext>
            </a:extLst>
          </p:cNvPr>
          <p:cNvSpPr>
            <a:spLocks noGrp="1"/>
          </p:cNvSpPr>
          <p:nvPr>
            <p:ph type="title"/>
          </p:nvPr>
        </p:nvSpPr>
        <p:spPr>
          <a:xfrm>
            <a:off x="1451579" y="804519"/>
            <a:ext cx="9603275" cy="1049235"/>
          </a:xfrm>
        </p:spPr>
        <p:txBody>
          <a:bodyPr>
            <a:normAutofit/>
          </a:bodyPr>
          <a:lstStyle/>
          <a:p>
            <a:r>
              <a:rPr lang="en-US" dirty="0"/>
              <a:t>Jurisdiction</a:t>
            </a:r>
            <a:endParaRPr lang="en-US"/>
          </a:p>
        </p:txBody>
      </p:sp>
      <p:sp>
        <p:nvSpPr>
          <p:cNvPr id="3" name="Content Placeholder 2">
            <a:extLst>
              <a:ext uri="{FF2B5EF4-FFF2-40B4-BE49-F238E27FC236}">
                <a16:creationId xmlns="" xmlns:a16="http://schemas.microsoft.com/office/drawing/2014/main" id="{57D7229F-42A4-453B-83C4-1A575365B68A}"/>
              </a:ext>
            </a:extLst>
          </p:cNvPr>
          <p:cNvSpPr>
            <a:spLocks noGrp="1"/>
          </p:cNvSpPr>
          <p:nvPr>
            <p:ph idx="1"/>
          </p:nvPr>
        </p:nvSpPr>
        <p:spPr>
          <a:xfrm>
            <a:off x="1451579" y="2015732"/>
            <a:ext cx="9911990" cy="4037749"/>
          </a:xfrm>
        </p:spPr>
        <p:txBody>
          <a:bodyPr>
            <a:normAutofit fontScale="85000" lnSpcReduction="20000"/>
          </a:bodyPr>
          <a:lstStyle/>
          <a:p>
            <a:r>
              <a:rPr lang="en-US" b="1" dirty="0"/>
              <a:t>Five possible forums of jurisdiction: </a:t>
            </a:r>
          </a:p>
          <a:p>
            <a:pPr lvl="1"/>
            <a:r>
              <a:rPr lang="en-US" b="1" dirty="0"/>
              <a:t>Domicile of the carrier </a:t>
            </a:r>
          </a:p>
          <a:p>
            <a:pPr lvl="1"/>
            <a:r>
              <a:rPr lang="en-US" b="1" dirty="0"/>
              <a:t>Principal place of business of carrier  </a:t>
            </a:r>
          </a:p>
          <a:p>
            <a:pPr lvl="1"/>
            <a:r>
              <a:rPr lang="en-US" b="1" dirty="0"/>
              <a:t>Place where the contract was made </a:t>
            </a:r>
          </a:p>
          <a:p>
            <a:pPr lvl="1"/>
            <a:r>
              <a:rPr lang="en-US" b="1" dirty="0"/>
              <a:t>The place of the destination </a:t>
            </a:r>
          </a:p>
          <a:p>
            <a:pPr lvl="1"/>
            <a:r>
              <a:rPr lang="en-US" b="1" dirty="0"/>
              <a:t>Principal and permanent residence of the passenger </a:t>
            </a:r>
          </a:p>
          <a:p>
            <a:r>
              <a:rPr lang="en-US" b="1" dirty="0"/>
              <a:t>Application to </a:t>
            </a:r>
            <a:r>
              <a:rPr lang="en-US" b="1" dirty="0" err="1"/>
              <a:t>Aeromexico</a:t>
            </a:r>
            <a:r>
              <a:rPr lang="en-US" b="1" dirty="0"/>
              <a:t> Flight 2431</a:t>
            </a:r>
          </a:p>
          <a:p>
            <a:pPr lvl="1"/>
            <a:r>
              <a:rPr lang="en-US" b="1" dirty="0"/>
              <a:t>For passenger flights, passengers form a contract with the carrier in the place where the ticket was purchased. U.S. passengers purchased their flights online in the United States. </a:t>
            </a:r>
          </a:p>
          <a:p>
            <a:pPr lvl="1"/>
            <a:r>
              <a:rPr lang="en-US" b="1" dirty="0"/>
              <a:t>Place of destination is determined by the final round trip destination. </a:t>
            </a:r>
            <a:r>
              <a:rPr lang="en-US" b="1" dirty="0" smtClean="0"/>
              <a:t> All </a:t>
            </a:r>
            <a:r>
              <a:rPr lang="en-US" b="1" dirty="0"/>
              <a:t>U.S. passengers booked return flights to the United States. </a:t>
            </a:r>
          </a:p>
          <a:p>
            <a:pPr lvl="1"/>
            <a:r>
              <a:rPr lang="en-US" b="1" dirty="0"/>
              <a:t>A passenger’s principal and permanent residence is determined at the time of the crash.  Additionally, the carrier must operate air carrier services within the United States.  </a:t>
            </a:r>
          </a:p>
        </p:txBody>
      </p:sp>
    </p:spTree>
    <p:extLst>
      <p:ext uri="{BB962C8B-B14F-4D97-AF65-F5344CB8AC3E}">
        <p14:creationId xmlns:p14="http://schemas.microsoft.com/office/powerpoint/2010/main" val="301767664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9E29BD-6760-48D6-9A93-C94745168F71}"/>
              </a:ext>
            </a:extLst>
          </p:cNvPr>
          <p:cNvSpPr>
            <a:spLocks noGrp="1"/>
          </p:cNvSpPr>
          <p:nvPr>
            <p:ph type="title"/>
          </p:nvPr>
        </p:nvSpPr>
        <p:spPr>
          <a:xfrm>
            <a:off x="1451579" y="804519"/>
            <a:ext cx="9603275" cy="1049235"/>
          </a:xfrm>
        </p:spPr>
        <p:txBody>
          <a:bodyPr>
            <a:normAutofit/>
          </a:bodyPr>
          <a:lstStyle/>
          <a:p>
            <a:r>
              <a:rPr lang="en-US" dirty="0"/>
              <a:t>Various Federal Issues </a:t>
            </a:r>
          </a:p>
        </p:txBody>
      </p:sp>
      <p:sp>
        <p:nvSpPr>
          <p:cNvPr id="3" name="Content Placeholder 2">
            <a:extLst>
              <a:ext uri="{FF2B5EF4-FFF2-40B4-BE49-F238E27FC236}">
                <a16:creationId xmlns="" xmlns:a16="http://schemas.microsoft.com/office/drawing/2014/main" id="{C4ED707C-252B-4B0D-8204-49FB75BA5C5E}"/>
              </a:ext>
            </a:extLst>
          </p:cNvPr>
          <p:cNvSpPr>
            <a:spLocks noGrp="1"/>
          </p:cNvSpPr>
          <p:nvPr>
            <p:ph idx="1"/>
          </p:nvPr>
        </p:nvSpPr>
        <p:spPr>
          <a:xfrm>
            <a:off x="1451579" y="2015732"/>
            <a:ext cx="9982329" cy="4037749"/>
          </a:xfrm>
        </p:spPr>
        <p:txBody>
          <a:bodyPr>
            <a:normAutofit fontScale="92500" lnSpcReduction="20000"/>
          </a:bodyPr>
          <a:lstStyle/>
          <a:p>
            <a:pPr>
              <a:lnSpc>
                <a:spcPct val="110000"/>
              </a:lnSpc>
            </a:pPr>
            <a:r>
              <a:rPr lang="en-US" sz="1800" b="1" dirty="0" smtClean="0"/>
              <a:t>Neither the Seventh Circuit, nor the United States Supreme Court has directly addressed the issue of whether the Montreal Convention completely preempts all state law causes of action. </a:t>
            </a:r>
            <a:endParaRPr lang="en-US" sz="1800" b="1" dirty="0"/>
          </a:p>
          <a:p>
            <a:pPr>
              <a:lnSpc>
                <a:spcPct val="110000"/>
              </a:lnSpc>
            </a:pPr>
            <a:r>
              <a:rPr lang="en-US" sz="1800" b="1" dirty="0"/>
              <a:t>Most Illinois </a:t>
            </a:r>
            <a:r>
              <a:rPr lang="en-US" sz="1800" b="1" dirty="0" smtClean="0"/>
              <a:t>courts </a:t>
            </a:r>
            <a:r>
              <a:rPr lang="en-US" sz="1800" b="1" dirty="0"/>
              <a:t>view the Montreal Convention as an affirmative defense to limit carrier liability, not complete preemption to a state law claim. </a:t>
            </a:r>
          </a:p>
          <a:p>
            <a:pPr lvl="1">
              <a:lnSpc>
                <a:spcPct val="110000"/>
              </a:lnSpc>
            </a:pPr>
            <a:r>
              <a:rPr lang="en-US" sz="1600" b="1" dirty="0"/>
              <a:t>A minority </a:t>
            </a:r>
            <a:r>
              <a:rPr lang="en-US" sz="1600" b="1" dirty="0" smtClean="0"/>
              <a:t>of Illinois courts do </a:t>
            </a:r>
            <a:r>
              <a:rPr lang="en-US" sz="1600" b="1" dirty="0"/>
              <a:t>find the Montreal Convention poses a federal question and thus completely preempts any state law claim. </a:t>
            </a:r>
          </a:p>
          <a:p>
            <a:pPr>
              <a:lnSpc>
                <a:spcPct val="110000"/>
              </a:lnSpc>
            </a:pPr>
            <a:r>
              <a:rPr lang="en-US" sz="1800" b="1" dirty="0"/>
              <a:t>Carriers are strictly liable for the first 113, 100 Special Drawing Rights, equal to $158,826 US dollars. </a:t>
            </a:r>
          </a:p>
          <a:p>
            <a:pPr lvl="1">
              <a:lnSpc>
                <a:spcPct val="110000"/>
              </a:lnSpc>
            </a:pPr>
            <a:r>
              <a:rPr lang="en-US" sz="1600" b="1" dirty="0"/>
              <a:t>A carrier is capped at this amount if it proves the injury was not caused by its act or omission. </a:t>
            </a:r>
          </a:p>
          <a:p>
            <a:pPr lvl="1">
              <a:lnSpc>
                <a:spcPct val="110000"/>
              </a:lnSpc>
            </a:pPr>
            <a:r>
              <a:rPr lang="en-US" sz="1600" b="1" dirty="0"/>
              <a:t>Unlimited liability if the injury was caused by its act or omission. </a:t>
            </a:r>
          </a:p>
          <a:p>
            <a:pPr>
              <a:lnSpc>
                <a:spcPct val="110000"/>
              </a:lnSpc>
            </a:pPr>
            <a:r>
              <a:rPr lang="en-US" sz="1800" b="1" dirty="0"/>
              <a:t> Article 17 of the Montreal Convention states a passenger cannot recover damages for mental anguish without bodily injury. </a:t>
            </a:r>
          </a:p>
          <a:p>
            <a:pPr lvl="1">
              <a:lnSpc>
                <a:spcPct val="110000"/>
              </a:lnSpc>
            </a:pPr>
            <a:r>
              <a:rPr lang="en-US" sz="1600" b="1" dirty="0"/>
              <a:t>However, the Sixth Circuit recently loosened the interpretation, holding an air carrier could be liable for the fear of contagion, after a passenger pricked her finger on a </a:t>
            </a:r>
            <a:r>
              <a:rPr lang="en-US" sz="1600" b="1" dirty="0" smtClean="0"/>
              <a:t>hypodermic </a:t>
            </a:r>
            <a:r>
              <a:rPr lang="en-US" sz="1600" b="1" dirty="0"/>
              <a:t>needle, even if the fear was not directly caused by the physical damage to her finger. </a:t>
            </a:r>
            <a:r>
              <a:rPr lang="en-US" sz="1600" b="1" dirty="0" smtClean="0"/>
              <a:t> </a:t>
            </a:r>
            <a:endParaRPr lang="en-US" sz="1600" b="1" dirty="0"/>
          </a:p>
          <a:p>
            <a:pPr lvl="1">
              <a:lnSpc>
                <a:spcPct val="110000"/>
              </a:lnSpc>
            </a:pPr>
            <a:endParaRPr lang="en-US" sz="1600" b="1" dirty="0"/>
          </a:p>
        </p:txBody>
      </p:sp>
    </p:spTree>
    <p:extLst>
      <p:ext uri="{BB962C8B-B14F-4D97-AF65-F5344CB8AC3E}">
        <p14:creationId xmlns:p14="http://schemas.microsoft.com/office/powerpoint/2010/main" val="225082882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1441</TotalTime>
  <Words>1002</Words>
  <Application>Microsoft Office PowerPoint</Application>
  <PresentationFormat>Widescreen</PresentationFormat>
  <Paragraphs>77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MT</vt:lpstr>
      <vt:lpstr>Gallery</vt:lpstr>
      <vt:lpstr>PowerPoint Presentation</vt:lpstr>
      <vt:lpstr>Aeromexico FLIGHT 2431 </vt:lpstr>
      <vt:lpstr>Aeromexico Flight 2431 Crash</vt:lpstr>
      <vt:lpstr>Issues For U.S. Counsel to Identify and Address</vt:lpstr>
      <vt:lpstr>Montreal Convention</vt:lpstr>
      <vt:lpstr>Treaty’s Scope – International flights </vt:lpstr>
      <vt:lpstr>Treaty’s Scope – Bodily Injury </vt:lpstr>
      <vt:lpstr>Jurisdiction</vt:lpstr>
      <vt:lpstr>Various Federal Issues </vt:lpstr>
      <vt:lpstr>Solutions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Court Is In Session</dc:title>
  <dc:creator>Thomas Demetrio</dc:creator>
  <cp:lastModifiedBy>Sanja Petrevska</cp:lastModifiedBy>
  <cp:revision>44</cp:revision>
  <dcterms:created xsi:type="dcterms:W3CDTF">2018-09-20T15:48:31Z</dcterms:created>
  <dcterms:modified xsi:type="dcterms:W3CDTF">2018-10-12T21:56:04Z</dcterms:modified>
</cp:coreProperties>
</file>