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70" r:id="rId7"/>
    <p:sldId id="272" r:id="rId8"/>
    <p:sldId id="274" r:id="rId9"/>
    <p:sldId id="275" r:id="rId10"/>
    <p:sldId id="277" r:id="rId11"/>
    <p:sldId id="276" r:id="rId12"/>
    <p:sldId id="26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esh Rajagopalan" initials="R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7C054-50ED-DD4C-ABA1-EA2FE0F1EBD4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F346C-1B81-944A-9DB0-C0B3133D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82D4-9655-8C48-9688-17327D5FB1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F346C-1B81-944A-9DB0-C0B3133DD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D332-0FB8-5949-971C-58DD732CAE7E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3BC-1D99-8348-B983-8193C1170F0F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2725-E046-6745-9368-8D4F070F1F56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EE-67B1-3541-BEF0-8D1EFF6CA10C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C4B8-C7C1-E845-9D72-A23FE3A08C4A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3833-02E6-104D-9301-D05B0233FC62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2A5E-D5A3-E747-9826-B0152F97667E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647A-A581-8546-A198-DE4129AF07F2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08AA-E937-A142-9F6A-E28206C2BDAD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3D54-C2C5-CC40-B8D0-5ADB1081DFE7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CF1-F460-AA44-8E74-62BCB818AF3F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DEDA-1695-ED4C-9AE4-6CACA91C53FB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BA7-66B5-9C44-A916-85934A149E70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BF08-A1D0-534E-BB38-B97C7D842D50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224F-D97C-E746-A467-23D78570FD7A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2510-8726-EF49-811E-7363AA4B0B51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E69D-563B-6647-B621-BD81DBEEEF3B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753AD0-BAB1-2E48-99F3-C1DBBCBBA65C}" type="datetime1">
              <a:rPr lang="en-IN" smtClean="0"/>
              <a:t>05-05-2017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McGill University – May 5-6,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pr@orfonlin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jeswarirajagopalan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772817"/>
            <a:ext cx="8496944" cy="1539603"/>
          </a:xfrm>
        </p:spPr>
        <p:txBody>
          <a:bodyPr>
            <a:normAutofit/>
          </a:bodyPr>
          <a:lstStyle/>
          <a:p>
            <a:r>
              <a:rPr lang="en-US" sz="3600" b="1" dirty="0"/>
              <a:t>Global Governance of Space Security: Challenges and Prospects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</a:t>
            </a:r>
            <a:r>
              <a:rPr lang="en-US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Rajeswari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Pillai Rajagopalan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Senior Fellow and Head, Nuclear &amp; Space Policy Initiative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Observer Research Foundation, New Delhi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rpr@orfonline.org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rajeswarirajagopalan@gmail.com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I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McGill University – May 5-6, 2017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042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9838"/>
            <a:ext cx="9404723" cy="1177962"/>
          </a:xfrm>
        </p:spPr>
        <p:txBody>
          <a:bodyPr/>
          <a:lstStyle/>
          <a:p>
            <a:r>
              <a:rPr lang="en-US" dirty="0"/>
              <a:t>Why Norms and TCBMs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6240"/>
            <a:ext cx="8946541" cy="45821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An intermediate step between a functional need and a binding instrument</a:t>
            </a:r>
          </a:p>
          <a:p>
            <a:pPr>
              <a:lnSpc>
                <a:spcPct val="110000"/>
              </a:lnSpc>
            </a:pPr>
            <a:r>
              <a:rPr lang="en-US" dirty="0"/>
              <a:t>An early place to get all sides talking and build up confidence in each other and momentum </a:t>
            </a:r>
          </a:p>
          <a:p>
            <a:pPr>
              <a:lnSpc>
                <a:spcPct val="110000"/>
              </a:lnSpc>
            </a:pPr>
            <a:r>
              <a:rPr lang="en-US" dirty="0"/>
              <a:t>Institutionalize best practices</a:t>
            </a:r>
          </a:p>
          <a:p>
            <a:pPr>
              <a:lnSpc>
                <a:spcPct val="110000"/>
              </a:lnSpc>
            </a:pPr>
            <a:r>
              <a:rPr lang="en-US" dirty="0"/>
              <a:t>Can eventually lead to more binding measures</a:t>
            </a:r>
          </a:p>
          <a:p>
            <a:pPr>
              <a:lnSpc>
                <a:spcPct val="110000"/>
              </a:lnSpc>
            </a:pPr>
            <a:r>
              <a:rPr lang="en-US" dirty="0"/>
              <a:t>No guarantee for responsible </a:t>
            </a:r>
            <a:r>
              <a:rPr lang="en-US" dirty="0" err="1"/>
              <a:t>behaviour</a:t>
            </a:r>
            <a:r>
              <a:rPr lang="en-US" dirty="0"/>
              <a:t>, international peer pressure to abide by commitments</a:t>
            </a:r>
          </a:p>
          <a:p>
            <a:pPr>
              <a:lnSpc>
                <a:spcPct val="110000"/>
              </a:lnSpc>
            </a:pPr>
            <a:r>
              <a:rPr lang="en-US" dirty="0"/>
              <a:t>A risk-reduction measure, basis for greater understanding and dialogue among states, a pre-requisite for addressing political 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2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008112"/>
          </a:xfrm>
        </p:spPr>
        <p:txBody>
          <a:bodyPr/>
          <a:lstStyle/>
          <a:p>
            <a:r>
              <a:rPr lang="en-US" dirty="0"/>
              <a:t>Why Code as A TCBM?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160512"/>
            <a:ext cx="9042400" cy="5437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key arguments: </a:t>
            </a:r>
          </a:p>
          <a:p>
            <a:pPr lvl="1"/>
            <a:r>
              <a:rPr lang="en-US" dirty="0"/>
              <a:t>Why should states adopt and institutionalize code with no enforcement element? Does a code beef up state security in significant terms? </a:t>
            </a:r>
          </a:p>
          <a:p>
            <a:pPr lvl="1"/>
            <a:r>
              <a:rPr lang="en-US" dirty="0"/>
              <a:t>These principles exist in various forms </a:t>
            </a:r>
          </a:p>
          <a:p>
            <a:pPr lvl="2"/>
            <a:r>
              <a:rPr lang="en-US" dirty="0"/>
              <a:t>National policies; statements in Parliament; CBMs</a:t>
            </a:r>
          </a:p>
          <a:p>
            <a:r>
              <a:rPr lang="en-US" dirty="0"/>
              <a:t>Codifying these principles in one instrument will bring greater cohesiveness </a:t>
            </a:r>
          </a:p>
          <a:p>
            <a:r>
              <a:rPr lang="en-US" dirty="0"/>
              <a:t>Endorsement of such a document by a large number of states significant</a:t>
            </a:r>
          </a:p>
          <a:p>
            <a:r>
              <a:rPr lang="en-US" dirty="0"/>
              <a:t>Pragmatically, a code could articulate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Avoid activities that lead to further debris creation while developing new technologies and means in the area of Active Debris Removal and On-Orbit Satellite Servicing</a:t>
            </a:r>
          </a:p>
          <a:p>
            <a:pPr lvl="2"/>
            <a:r>
              <a:rPr lang="en-US" dirty="0"/>
              <a:t>New area </a:t>
            </a:r>
            <a:r>
              <a:rPr lang="mr-IN" dirty="0"/>
              <a:t>–</a:t>
            </a:r>
            <a:r>
              <a:rPr lang="en-US" dirty="0"/>
              <a:t> need to discuss how these might be employed</a:t>
            </a:r>
          </a:p>
          <a:p>
            <a:pPr lvl="1"/>
            <a:r>
              <a:rPr lang="en-US" dirty="0"/>
              <a:t>Need to share broader space policies and strategies</a:t>
            </a:r>
          </a:p>
          <a:p>
            <a:r>
              <a:rPr lang="en-US" dirty="0"/>
              <a:t>Regulate space collaboration among states; regimes need to spell out rules of the game</a:t>
            </a:r>
          </a:p>
          <a:p>
            <a:pPr lvl="2"/>
            <a:r>
              <a:rPr lang="en-US" dirty="0"/>
              <a:t>Benefits regional and international 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McGill University – May 5-6, 2017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4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80" y="1679172"/>
            <a:ext cx="9560689" cy="4701308"/>
          </a:xfrm>
        </p:spPr>
        <p:txBody>
          <a:bodyPr>
            <a:normAutofit/>
          </a:bodyPr>
          <a:lstStyle/>
          <a:p>
            <a:r>
              <a:rPr lang="en-US" sz="2800" dirty="0"/>
              <a:t>Strengthen SSA capabilities</a:t>
            </a:r>
          </a:p>
          <a:p>
            <a:r>
              <a:rPr lang="en-US" sz="2800" dirty="0"/>
              <a:t>Strengthen efforts at developing norms of responsible </a:t>
            </a:r>
            <a:r>
              <a:rPr lang="en-US" sz="2800" dirty="0" err="1"/>
              <a:t>behaviour</a:t>
            </a:r>
            <a:endParaRPr lang="en-US" sz="2800" dirty="0"/>
          </a:p>
          <a:p>
            <a:r>
              <a:rPr lang="en-US" sz="3200" dirty="0"/>
              <a:t>Better space traffic management regulations</a:t>
            </a:r>
          </a:p>
          <a:p>
            <a:r>
              <a:rPr lang="en-GB" sz="3000" dirty="0"/>
              <a:t>Efforts to stem </a:t>
            </a:r>
            <a:r>
              <a:rPr lang="en-GB" sz="3000" dirty="0" err="1"/>
              <a:t>weaponisation</a:t>
            </a:r>
            <a:r>
              <a:rPr lang="en-GB" sz="3000" dirty="0"/>
              <a:t> trends</a:t>
            </a:r>
            <a:endParaRPr lang="en-US" sz="2800" dirty="0"/>
          </a:p>
          <a:p>
            <a:r>
              <a:rPr lang="en-US" sz="2800" dirty="0"/>
              <a:t>Accelerate efforts on global governance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3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137160"/>
            <a:ext cx="8229600" cy="1066800"/>
          </a:xfrm>
        </p:spPr>
        <p:txBody>
          <a:bodyPr/>
          <a:lstStyle/>
          <a:p>
            <a:r>
              <a:rPr lang="en-US" dirty="0"/>
              <a:t>Concluding Thoughts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1" y="1203959"/>
            <a:ext cx="9540882" cy="5347311"/>
          </a:xfrm>
        </p:spPr>
        <p:txBody>
          <a:bodyPr>
            <a:noAutofit/>
          </a:bodyPr>
          <a:lstStyle/>
          <a:p>
            <a:r>
              <a:rPr lang="en-US" dirty="0"/>
              <a:t>Time for concerted action because: </a:t>
            </a:r>
          </a:p>
          <a:p>
            <a:pPr lvl="1"/>
            <a:r>
              <a:rPr lang="en-US" dirty="0"/>
              <a:t>Truly global commons; one state’s action can affect a large number of states</a:t>
            </a:r>
          </a:p>
          <a:p>
            <a:pPr lvl="1"/>
            <a:r>
              <a:rPr lang="en-US" dirty="0"/>
              <a:t>Debris does not make a differentiation between different space objects</a:t>
            </a:r>
          </a:p>
          <a:p>
            <a:pPr lvl="1"/>
            <a:r>
              <a:rPr lang="en-US" dirty="0"/>
              <a:t>Space a limited commodity - measures to strengthen sustainable use be pursued</a:t>
            </a:r>
          </a:p>
          <a:p>
            <a:pPr lvl="1"/>
            <a:r>
              <a:rPr lang="en-US" dirty="0"/>
              <a:t>Cross-domain nature of space and cyber – states need to invest in regional and global efforts to understand these environments on a real-time basis</a:t>
            </a:r>
          </a:p>
          <a:p>
            <a:r>
              <a:rPr lang="en-US" dirty="0"/>
              <a:t>Move past political differences to develop a space regime (TCBMs, GGE, </a:t>
            </a:r>
            <a:r>
              <a:rPr lang="en-US" dirty="0" err="1"/>
              <a:t>CoC</a:t>
            </a:r>
            <a:r>
              <a:rPr lang="en-US" dirty="0"/>
              <a:t>)</a:t>
            </a:r>
          </a:p>
          <a:p>
            <a:r>
              <a:rPr lang="en-US" dirty="0"/>
              <a:t>Inclusive process to bring all the different stakeholders to talk to each other</a:t>
            </a:r>
          </a:p>
          <a:p>
            <a:pPr marL="742950" lvl="2" indent="-342900"/>
            <a:r>
              <a:rPr lang="en-US" sz="1800" dirty="0"/>
              <a:t>Developed through an inclusive process ensure greater acceptability and compliance, contribute to the longevity of instruments</a:t>
            </a:r>
          </a:p>
          <a:p>
            <a:pPr lvl="1"/>
            <a:r>
              <a:rPr lang="en-US" dirty="0"/>
              <a:t>National and global levels - Ensure participation of the new and upcoming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McGill University – May 5-6, 2017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6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Security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/>
              <a:t>Considered threats of the future</a:t>
            </a:r>
          </a:p>
          <a:p>
            <a:pPr lvl="1"/>
            <a:r>
              <a:rPr lang="en-US" dirty="0"/>
              <a:t>In reality, clear and present danger today</a:t>
            </a:r>
          </a:p>
          <a:p>
            <a:r>
              <a:rPr lang="en-US" dirty="0"/>
              <a:t>No effective regime in place</a:t>
            </a:r>
          </a:p>
          <a:p>
            <a:pPr lvl="1"/>
            <a:r>
              <a:rPr lang="en-US" dirty="0"/>
              <a:t>No guidelines and norms</a:t>
            </a:r>
          </a:p>
          <a:p>
            <a:r>
              <a:rPr lang="en-US" dirty="0"/>
              <a:t>Urgent need to: </a:t>
            </a:r>
          </a:p>
          <a:p>
            <a:pPr lvl="1"/>
            <a:r>
              <a:rPr lang="en-US" dirty="0"/>
              <a:t>Define and communicate clear boundaries of acceptable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Develop norms of responsible </a:t>
            </a:r>
            <a:r>
              <a:rPr lang="en-US" dirty="0" err="1"/>
              <a:t>behaviour</a:t>
            </a:r>
            <a:endParaRPr lang="en-US" dirty="0"/>
          </a:p>
          <a:p>
            <a:pPr lvl="2"/>
            <a:r>
              <a:rPr lang="en-US" dirty="0"/>
              <a:t>While working for more binding mechanisms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McGill University – May 5-6, 2017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6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5981"/>
            <a:ext cx="9404723" cy="860612"/>
          </a:xfrm>
        </p:spPr>
        <p:txBody>
          <a:bodyPr/>
          <a:lstStyle/>
          <a:p>
            <a:r>
              <a:rPr lang="en-US" dirty="0"/>
              <a:t>Space Security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6" y="1146913"/>
            <a:ext cx="9950334" cy="5487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Advanced military space programmes, including ASAT capabilities</a:t>
            </a:r>
          </a:p>
          <a:p>
            <a:pPr>
              <a:lnSpc>
                <a:spcPct val="80000"/>
              </a:lnSpc>
            </a:pPr>
            <a:r>
              <a:rPr lang="en-US" dirty="0"/>
              <a:t>No weapons in outer space yet; ground-based assets significant threat</a:t>
            </a:r>
          </a:p>
          <a:p>
            <a:pPr>
              <a:lnSpc>
                <a:spcPct val="90000"/>
              </a:lnSpc>
            </a:pPr>
            <a:r>
              <a:rPr lang="en-US" dirty="0"/>
              <a:t>Increasing space debris, risking civilian assets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Larger than 10 cm more than 21,000; between 1 and 10 cm approx. 500,000; smaller than 1 cm exceeds 100 million</a:t>
            </a:r>
          </a:p>
          <a:p>
            <a:pPr>
              <a:lnSpc>
                <a:spcPct val="80000"/>
              </a:lnSpc>
            </a:pPr>
            <a:r>
              <a:rPr lang="en-US" dirty="0"/>
              <a:t>Number and types of players gone up significantly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Total no. of satellites: 1459 (until Dec 2016); US: 593; China: 192; Russia: 135</a:t>
            </a:r>
          </a:p>
          <a:p>
            <a:pPr>
              <a:lnSpc>
                <a:spcPct val="90000"/>
              </a:lnSpc>
            </a:pPr>
            <a:r>
              <a:rPr lang="en-US" dirty="0"/>
              <a:t>Proliferation of small satellites – mini, micro and nano satellites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Large number of state and non-state players; difficulty of detection of small </a:t>
            </a:r>
            <a:r>
              <a:rPr lang="en-US" sz="2000" dirty="0" err="1"/>
              <a:t>sats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/>
              <a:t>Unregulated regional and international space cooperation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Diverting capabilities for mil space </a:t>
            </a:r>
            <a:r>
              <a:rPr lang="en-US" dirty="0" err="1"/>
              <a:t>prog</a:t>
            </a:r>
            <a:r>
              <a:rPr lang="en-US" dirty="0"/>
              <a:t>; development of ballistic missiles</a:t>
            </a:r>
          </a:p>
          <a:p>
            <a:pPr>
              <a:lnSpc>
                <a:spcPct val="80000"/>
              </a:lnSpc>
            </a:pPr>
            <a:r>
              <a:rPr lang="en-US" dirty="0"/>
              <a:t>State of the regime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Lack of consensus among major powers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9" y="927847"/>
            <a:ext cx="10278035" cy="51390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1" y="215154"/>
            <a:ext cx="9404723" cy="712694"/>
          </a:xfrm>
        </p:spPr>
        <p:txBody>
          <a:bodyPr/>
          <a:lstStyle/>
          <a:p>
            <a:pPr algn="r"/>
            <a:r>
              <a:rPr lang="en-US" dirty="0"/>
              <a:t>2016: UCS Database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96" y="257735"/>
            <a:ext cx="8853835" cy="62640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McGill University – May 5-6,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6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427-debris-char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38" y="467464"/>
            <a:ext cx="8202222" cy="59652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McGill University – May 5-6, 2017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9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401"/>
            <a:ext cx="9756080" cy="951061"/>
          </a:xfrm>
        </p:spPr>
        <p:txBody>
          <a:bodyPr>
            <a:normAutofit/>
          </a:bodyPr>
          <a:lstStyle/>
          <a:p>
            <a:r>
              <a:rPr lang="en-US" sz="3600" dirty="0"/>
              <a:t>An Effective Outer Space Regime should</a:t>
            </a:r>
            <a:r>
              <a:rPr lang="mr-IN" sz="3600" dirty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71600"/>
            <a:ext cx="8640960" cy="5081736"/>
          </a:xfrm>
        </p:spPr>
        <p:txBody>
          <a:bodyPr>
            <a:normAutofit/>
          </a:bodyPr>
          <a:lstStyle/>
          <a:p>
            <a:r>
              <a:rPr lang="en-US" dirty="0"/>
              <a:t>Ensuring security of space</a:t>
            </a:r>
          </a:p>
          <a:p>
            <a:pPr lvl="1"/>
            <a:r>
              <a:rPr lang="en-US" dirty="0"/>
              <a:t>Preventing danger or threat to outer space utility</a:t>
            </a:r>
          </a:p>
          <a:p>
            <a:r>
              <a:rPr lang="en-US" dirty="0"/>
              <a:t>Ensuring order and stability</a:t>
            </a:r>
          </a:p>
          <a:p>
            <a:pPr lvl="1"/>
            <a:r>
              <a:rPr lang="en-US" dirty="0"/>
              <a:t>Freedom of action in outer space </a:t>
            </a:r>
            <a:r>
              <a:rPr lang="mr-IN" dirty="0"/>
              <a:t>–</a:t>
            </a:r>
            <a:r>
              <a:rPr lang="en-US" dirty="0"/>
              <a:t> no adverse effects</a:t>
            </a:r>
          </a:p>
          <a:p>
            <a:r>
              <a:rPr lang="en-US" dirty="0"/>
              <a:t>Ensuring sustainability</a:t>
            </a:r>
          </a:p>
          <a:p>
            <a:pPr lvl="1"/>
            <a:r>
              <a:rPr lang="en-US" dirty="0"/>
              <a:t>For peaceful purposes and ensuring outer space remains clean and sustainable</a:t>
            </a:r>
          </a:p>
          <a:p>
            <a:r>
              <a:rPr lang="en-US" dirty="0"/>
              <a:t>Accepted by most states, at least in rhetoric</a:t>
            </a:r>
          </a:p>
          <a:p>
            <a:r>
              <a:rPr lang="en-US" dirty="0"/>
              <a:t>State of the Int’l Space Regime</a:t>
            </a:r>
          </a:p>
          <a:p>
            <a:pPr lvl="1"/>
            <a:r>
              <a:rPr lang="en-GB" dirty="0"/>
              <a:t>Lack of consensus among the major powers to deal with the challenges </a:t>
            </a: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/>
              <a:t> contributing to slow development of space norms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McGill University – May 5-6, 2017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3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Several difficulties…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1219200"/>
            <a:ext cx="8483600" cy="5029200"/>
          </a:xfrm>
        </p:spPr>
        <p:txBody>
          <a:bodyPr>
            <a:normAutofit/>
          </a:bodyPr>
          <a:lstStyle/>
          <a:p>
            <a:r>
              <a:rPr lang="en-US" dirty="0"/>
              <a:t>Changing balance of power equations</a:t>
            </a:r>
          </a:p>
          <a:p>
            <a:pPr lvl="1"/>
            <a:r>
              <a:rPr lang="en-US" dirty="0"/>
              <a:t>Relative decline of the US</a:t>
            </a:r>
          </a:p>
          <a:p>
            <a:pPr lvl="1"/>
            <a:r>
              <a:rPr lang="en-US" dirty="0"/>
              <a:t>Rise of the rest</a:t>
            </a:r>
          </a:p>
          <a:p>
            <a:r>
              <a:rPr lang="en-US" dirty="0"/>
              <a:t>Increasing emphasis on hard power particularly in Asia</a:t>
            </a:r>
          </a:p>
          <a:p>
            <a:r>
              <a:rPr lang="en-US" dirty="0"/>
              <a:t>Two opposing camps among major powers and crisis in decision-making </a:t>
            </a:r>
            <a:r>
              <a:rPr lang="mr-IN" dirty="0"/>
              <a:t>–</a:t>
            </a:r>
            <a:r>
              <a:rPr lang="en-US" dirty="0"/>
              <a:t> hampered by political hindrances</a:t>
            </a:r>
          </a:p>
          <a:p>
            <a:r>
              <a:rPr lang="en-US" dirty="0"/>
              <a:t>Technology proliferation</a:t>
            </a:r>
          </a:p>
          <a:p>
            <a:pPr lvl="1"/>
            <a:r>
              <a:rPr lang="en-US" dirty="0"/>
              <a:t>No more controlled by two or three states</a:t>
            </a:r>
          </a:p>
          <a:p>
            <a:pPr lvl="1"/>
            <a:r>
              <a:rPr lang="en-US" dirty="0"/>
              <a:t>Inherent interest to control technology</a:t>
            </a:r>
          </a:p>
          <a:p>
            <a:r>
              <a:rPr lang="en-US" dirty="0"/>
              <a:t>So we need to work on what is feasible than what is desirable and ideal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McGill University – May 5-6, 2017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21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02243"/>
            <a:ext cx="9404723" cy="1028846"/>
          </a:xfrm>
        </p:spPr>
        <p:txBody>
          <a:bodyPr/>
          <a:lstStyle/>
          <a:p>
            <a:r>
              <a:rPr lang="en-US" dirty="0"/>
              <a:t>Norms and TCBMs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25" y="1447800"/>
            <a:ext cx="9384175" cy="49085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rules of the road – essential for safe and continued access to space</a:t>
            </a:r>
          </a:p>
          <a:p>
            <a:r>
              <a:rPr lang="en-US" dirty="0"/>
              <a:t>Norms of responsible </a:t>
            </a:r>
            <a:r>
              <a:rPr lang="en-US" dirty="0" err="1"/>
              <a:t>behaviour</a:t>
            </a:r>
            <a:r>
              <a:rPr lang="en-US" dirty="0"/>
              <a:t> as the first step </a:t>
            </a:r>
            <a:r>
              <a:rPr lang="mr-IN" dirty="0"/>
              <a:t>–</a:t>
            </a:r>
            <a:r>
              <a:rPr lang="en-US" dirty="0"/>
              <a:t> draw clear red lines and establish basic parameters of responsible </a:t>
            </a:r>
            <a:r>
              <a:rPr lang="en-US" dirty="0" err="1"/>
              <a:t>behaviour</a:t>
            </a:r>
            <a:r>
              <a:rPr lang="en-US" dirty="0"/>
              <a:t> in outer space</a:t>
            </a:r>
          </a:p>
          <a:p>
            <a:pPr lvl="2"/>
            <a:r>
              <a:rPr lang="en-US" dirty="0"/>
              <a:t>No testing/ deployment of space weapons in outer space</a:t>
            </a:r>
          </a:p>
          <a:p>
            <a:pPr lvl="2"/>
            <a:r>
              <a:rPr lang="en-US" dirty="0"/>
              <a:t>Non-interference with peaceful activities of other states</a:t>
            </a:r>
          </a:p>
          <a:p>
            <a:r>
              <a:rPr lang="en-US" dirty="0"/>
              <a:t>Start with the least controversial and minimally acceptable set of measures  (TCBMs, GGE, </a:t>
            </a:r>
            <a:r>
              <a:rPr lang="en-US" dirty="0" err="1"/>
              <a:t>CoC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Gradual progress toward more binding, legal, verifiable instruments</a:t>
            </a:r>
          </a:p>
          <a:p>
            <a:pPr lvl="1"/>
            <a:r>
              <a:rPr lang="en-US" dirty="0"/>
              <a:t>TCBMs good base for establishing greater trust between nations that might help in mitigating the political difficulties among states</a:t>
            </a:r>
          </a:p>
          <a:p>
            <a:pPr lvl="2"/>
            <a:r>
              <a:rPr lang="en-US" dirty="0"/>
              <a:t>Pre-launch notifications and high-risk re-entry events</a:t>
            </a:r>
          </a:p>
          <a:p>
            <a:pPr lvl="2"/>
            <a:r>
              <a:rPr lang="en-US" dirty="0"/>
              <a:t>Strengthen SSA cooperation</a:t>
            </a:r>
          </a:p>
          <a:p>
            <a:pPr lvl="1"/>
            <a:r>
              <a:rPr lang="en-US" dirty="0"/>
              <a:t>Definitional clarity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McGill University – May 5-6, 2017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675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2058</TotalTime>
  <Words>961</Words>
  <Application>Microsoft Office PowerPoint</Application>
  <PresentationFormat>Widescreen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Mangal</vt:lpstr>
      <vt:lpstr>Wingdings</vt:lpstr>
      <vt:lpstr>Wingdings 3</vt:lpstr>
      <vt:lpstr>Ion</vt:lpstr>
      <vt:lpstr>Global Governance of Space Security: Challenges and Prospects</vt:lpstr>
      <vt:lpstr>Space Security Background</vt:lpstr>
      <vt:lpstr>Space Security Challenges</vt:lpstr>
      <vt:lpstr>2016: UCS Database</vt:lpstr>
      <vt:lpstr>PowerPoint Presentation</vt:lpstr>
      <vt:lpstr>PowerPoint Presentation</vt:lpstr>
      <vt:lpstr>An Effective Outer Space Regime should…</vt:lpstr>
      <vt:lpstr>Several difficulties… </vt:lpstr>
      <vt:lpstr>Norms and TCBMs</vt:lpstr>
      <vt:lpstr>Why Norms and TCBMs</vt:lpstr>
      <vt:lpstr>Why Code as A TCBM? </vt:lpstr>
      <vt:lpstr>We need to…</vt:lpstr>
      <vt:lpstr>Concluding Thoughts…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Security, Deterrence and Strategic Stability</dc:title>
  <dc:creator>RAJI</dc:creator>
  <cp:lastModifiedBy>Aram Daniel Kerkonian</cp:lastModifiedBy>
  <cp:revision>86</cp:revision>
  <dcterms:created xsi:type="dcterms:W3CDTF">2017-04-13T07:16:23Z</dcterms:created>
  <dcterms:modified xsi:type="dcterms:W3CDTF">2017-05-06T02:25:02Z</dcterms:modified>
</cp:coreProperties>
</file>