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7" d="100"/>
          <a:sy n="57" d="100"/>
        </p:scale>
        <p:origin x="84" y="11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39A2DBC-6068-44BC-A87A-6C6F1A250605}" type="datetimeFigureOut">
              <a:rPr lang="en-CA" smtClean="0"/>
              <a:t>26/05/2016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1579485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9A2DBC-6068-44BC-A87A-6C6F1A250605}" type="datetimeFigureOut">
              <a:rPr lang="en-CA" smtClean="0"/>
              <a:t>26/05/2016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3741514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9A2DBC-6068-44BC-A87A-6C6F1A250605}" type="datetimeFigureOut">
              <a:rPr lang="en-CA" smtClean="0"/>
              <a:t>26/05/2016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178904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39A2DBC-6068-44BC-A87A-6C6F1A250605}" type="datetimeFigureOut">
              <a:rPr lang="en-CA" smtClean="0"/>
              <a:t>26/05/2016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418069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9A2DBC-6068-44BC-A87A-6C6F1A250605}" type="datetimeFigureOut">
              <a:rPr lang="en-CA" smtClean="0"/>
              <a:t>26/05/2016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1740916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39A2DBC-6068-44BC-A87A-6C6F1A250605}" type="datetimeFigureOut">
              <a:rPr lang="en-CA" smtClean="0"/>
              <a:t>26/05/2016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856918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39A2DBC-6068-44BC-A87A-6C6F1A250605}" type="datetimeFigureOut">
              <a:rPr lang="en-CA" smtClean="0"/>
              <a:t>26/05/2016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183287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39A2DBC-6068-44BC-A87A-6C6F1A250605}" type="datetimeFigureOut">
              <a:rPr lang="en-CA" smtClean="0"/>
              <a:t>26/05/2016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357368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9A2DBC-6068-44BC-A87A-6C6F1A250605}" type="datetimeFigureOut">
              <a:rPr lang="en-CA" smtClean="0"/>
              <a:t>26/05/2016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2265008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9A2DBC-6068-44BC-A87A-6C6F1A250605}" type="datetimeFigureOut">
              <a:rPr lang="en-CA" smtClean="0"/>
              <a:t>26/05/2016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2160869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39A2DBC-6068-44BC-A87A-6C6F1A250605}" type="datetimeFigureOut">
              <a:rPr lang="en-CA" smtClean="0"/>
              <a:t>26/05/2016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6BC3BC0-39D8-4525-9FBE-CD18CEE3F343}" type="slidenum">
              <a:rPr lang="en-CA" smtClean="0"/>
              <a:t>‹#›</a:t>
            </a:fld>
            <a:endParaRPr lang="en-CA"/>
          </a:p>
        </p:txBody>
      </p:sp>
    </p:spTree>
    <p:extLst>
      <p:ext uri="{BB962C8B-B14F-4D97-AF65-F5344CB8AC3E}">
        <p14:creationId xmlns:p14="http://schemas.microsoft.com/office/powerpoint/2010/main" val="186962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A2DBC-6068-44BC-A87A-6C6F1A250605}" type="datetimeFigureOut">
              <a:rPr lang="en-CA" smtClean="0"/>
              <a:t>26/05/2016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C3BC0-39D8-4525-9FBE-CD18CEE3F343}" type="slidenum">
              <a:rPr lang="en-CA" smtClean="0"/>
              <a:t>‹#›</a:t>
            </a:fld>
            <a:endParaRPr lang="en-CA"/>
          </a:p>
        </p:txBody>
      </p:sp>
    </p:spTree>
    <p:extLst>
      <p:ext uri="{BB962C8B-B14F-4D97-AF65-F5344CB8AC3E}">
        <p14:creationId xmlns:p14="http://schemas.microsoft.com/office/powerpoint/2010/main" val="226712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42053"/>
            <a:ext cx="9144000" cy="2387600"/>
          </a:xfrm>
        </p:spPr>
        <p:txBody>
          <a:bodyPr>
            <a:noAutofit/>
          </a:bodyPr>
          <a:lstStyle/>
          <a:p>
            <a:r>
              <a:rPr lang="en-US" sz="3600" b="1" u="sng" dirty="0" smtClean="0"/>
              <a:t/>
            </a:r>
            <a:br>
              <a:rPr lang="en-US" sz="3600" b="1" u="sng" dirty="0" smtClean="0"/>
            </a:br>
            <a:r>
              <a:rPr lang="en-US" sz="3600" b="1" u="sng" dirty="0"/>
              <a:t/>
            </a:r>
            <a:br>
              <a:rPr lang="en-US" sz="3600" b="1" u="sng" dirty="0"/>
            </a:br>
            <a:r>
              <a:rPr lang="en-US" sz="3600" b="1" u="sng" dirty="0" smtClean="0"/>
              <a:t>Commercial </a:t>
            </a:r>
            <a:r>
              <a:rPr lang="en-US" sz="3600" b="1" u="sng" dirty="0"/>
              <a:t>Space as a Source of Conflicts and the Need for ‘Space Pluralism’ </a:t>
            </a:r>
            <a:r>
              <a:rPr lang="en-CA" sz="3600" dirty="0"/>
              <a:t/>
            </a:r>
            <a:br>
              <a:rPr lang="en-CA" sz="3600" dirty="0"/>
            </a:br>
            <a:endParaRPr lang="en-CA" sz="3600" b="1" dirty="0">
              <a:latin typeface="Cambria" panose="02040503050406030204" pitchFamily="18" charset="0"/>
            </a:endParaRPr>
          </a:p>
        </p:txBody>
      </p:sp>
      <p:sp>
        <p:nvSpPr>
          <p:cNvPr id="3" name="Subtitle 2"/>
          <p:cNvSpPr>
            <a:spLocks noGrp="1"/>
          </p:cNvSpPr>
          <p:nvPr>
            <p:ph type="subTitle" idx="1"/>
          </p:nvPr>
        </p:nvSpPr>
        <p:spPr>
          <a:xfrm>
            <a:off x="1524000" y="3602038"/>
            <a:ext cx="9144000" cy="2772636"/>
          </a:xfrm>
        </p:spPr>
        <p:txBody>
          <a:bodyPr>
            <a:normAutofit/>
          </a:bodyPr>
          <a:lstStyle/>
          <a:p>
            <a:r>
              <a:rPr lang="en-US" sz="3200" b="1" dirty="0" smtClean="0">
                <a:latin typeface="Cambria" panose="02040503050406030204" pitchFamily="18" charset="0"/>
              </a:rPr>
              <a:t>By </a:t>
            </a:r>
          </a:p>
          <a:p>
            <a:r>
              <a:rPr lang="en-US" sz="3200" b="1" dirty="0" smtClean="0">
                <a:latin typeface="Cambria" panose="02040503050406030204" pitchFamily="18" charset="0"/>
              </a:rPr>
              <a:t>Maria Manoli</a:t>
            </a:r>
          </a:p>
          <a:p>
            <a:r>
              <a:rPr lang="en-US" sz="2000" i="1" dirty="0" smtClean="0">
                <a:latin typeface="Cambria" panose="02040503050406030204" pitchFamily="18" charset="0"/>
              </a:rPr>
              <a:t>Research Assistant</a:t>
            </a:r>
          </a:p>
          <a:p>
            <a:r>
              <a:rPr lang="en-US" sz="2000" dirty="0" smtClean="0">
                <a:latin typeface="Cambria" panose="02040503050406030204" pitchFamily="18" charset="0"/>
              </a:rPr>
              <a:t>Institute of Air and Space Law</a:t>
            </a:r>
          </a:p>
          <a:p>
            <a:r>
              <a:rPr lang="en-US" sz="2000" dirty="0" smtClean="0">
                <a:latin typeface="Cambria" panose="02040503050406030204" pitchFamily="18" charset="0"/>
              </a:rPr>
              <a:t>McGill University</a:t>
            </a:r>
            <a:endParaRPr lang="en-CA" sz="20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noFill/>
          <a:ln>
            <a:noFill/>
          </a:ln>
        </p:spPr>
      </p:pic>
    </p:spTree>
    <p:extLst>
      <p:ext uri="{BB962C8B-B14F-4D97-AF65-F5344CB8AC3E}">
        <p14:creationId xmlns:p14="http://schemas.microsoft.com/office/powerpoint/2010/main" val="614927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3467" y="2421467"/>
            <a:ext cx="10024533" cy="2836333"/>
          </a:xfrm>
          <a:solidFill>
            <a:schemeClr val="accent1">
              <a:lumMod val="40000"/>
              <a:lumOff val="60000"/>
            </a:schemeClr>
          </a:solidFill>
        </p:spPr>
        <p:txBody>
          <a:bodyPr>
            <a:noAutofit/>
          </a:bodyPr>
          <a:lstStyle/>
          <a:p>
            <a:pPr algn="l"/>
            <a:r>
              <a:rPr lang="en-US" sz="2800" b="1" dirty="0">
                <a:latin typeface="Cambria" panose="02040503050406030204" pitchFamily="18" charset="0"/>
              </a:rPr>
              <a:t>52nd Session of the </a:t>
            </a:r>
            <a:r>
              <a:rPr lang="en-US" sz="2800" b="1" dirty="0" smtClean="0">
                <a:latin typeface="Cambria" panose="02040503050406030204" pitchFamily="18" charset="0"/>
              </a:rPr>
              <a:t>UNCOPUOS</a:t>
            </a:r>
            <a:endParaRPr lang="en-CA" sz="2800" b="1" dirty="0">
              <a:latin typeface="Cambria" panose="02040503050406030204" pitchFamily="18" charset="0"/>
            </a:endParaRPr>
          </a:p>
          <a:p>
            <a:pPr marL="1084263" algn="l"/>
            <a:r>
              <a:rPr lang="en-US" sz="2800" dirty="0" smtClean="0">
                <a:latin typeface="Cambria" panose="02040503050406030204" pitchFamily="18" charset="0"/>
              </a:rPr>
              <a:t>“The </a:t>
            </a:r>
            <a:r>
              <a:rPr lang="en-US" sz="2800" dirty="0">
                <a:latin typeface="Cambria" panose="02040503050406030204" pitchFamily="18" charset="0"/>
              </a:rPr>
              <a:t>space agenda is evolving and becoming more complex, not least considering the broader concept of space security, as well as the expanding commercial space sector. The nature of space activities is evolving to meet those realities. The development of international mechanisms such as guidelines, codes and other confidence-building measures are reflective of this new </a:t>
            </a:r>
            <a:r>
              <a:rPr lang="en-US" sz="2800" dirty="0" smtClean="0">
                <a:latin typeface="Cambria" panose="02040503050406030204" pitchFamily="18" charset="0"/>
              </a:rPr>
              <a:t>environment”</a:t>
            </a:r>
            <a:endParaRPr lang="en-CA" sz="28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758627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76363"/>
            <a:ext cx="9144000" cy="2387600"/>
          </a:xfrm>
        </p:spPr>
        <p:txBody>
          <a:bodyPr/>
          <a:lstStyle/>
          <a:p>
            <a:r>
              <a:rPr lang="en-US" b="1" i="1" dirty="0"/>
              <a:t>What Needs to Be Done?</a:t>
            </a:r>
            <a:r>
              <a:rPr lang="en-CA" dirty="0"/>
              <a:t/>
            </a:r>
            <a:br>
              <a:rPr lang="en-CA" dirty="0"/>
            </a:br>
            <a:endParaRPr lang="en-CA" dirty="0"/>
          </a:p>
        </p:txBody>
      </p:sp>
      <p:sp>
        <p:nvSpPr>
          <p:cNvPr id="3" name="Subtitle 2"/>
          <p:cNvSpPr>
            <a:spLocks noGrp="1"/>
          </p:cNvSpPr>
          <p:nvPr>
            <p:ph type="subTitle" idx="1"/>
          </p:nvPr>
        </p:nvSpPr>
        <p:spPr>
          <a:xfrm>
            <a:off x="1524000" y="2992030"/>
            <a:ext cx="9144000" cy="3307170"/>
          </a:xfrm>
        </p:spPr>
        <p:txBody>
          <a:bodyPr>
            <a:normAutofit/>
          </a:bodyPr>
          <a:lstStyle/>
          <a:p>
            <a:pPr marL="342900" indent="-342900" algn="l">
              <a:buFont typeface="Arial" panose="020B0604020202020204" pitchFamily="34" charset="0"/>
              <a:buChar char="•"/>
            </a:pPr>
            <a:r>
              <a:rPr lang="en-US" dirty="0" smtClean="0">
                <a:latin typeface="Cambria" panose="02040503050406030204" pitchFamily="18" charset="0"/>
              </a:rPr>
              <a:t>Interdisciplinary approach</a:t>
            </a:r>
          </a:p>
          <a:p>
            <a:pPr marL="342900" indent="-342900" algn="l">
              <a:buFont typeface="Arial" panose="020B0604020202020204" pitchFamily="34" charset="0"/>
              <a:buChar char="•"/>
            </a:pPr>
            <a:r>
              <a:rPr lang="en-US" dirty="0" smtClean="0">
                <a:latin typeface="Cambria" panose="02040503050406030204" pitchFamily="18" charset="0"/>
              </a:rPr>
              <a:t>Indeed UNCOPUOS suggests the factors below to be taken into account</a:t>
            </a:r>
          </a:p>
          <a:p>
            <a:pPr marL="541338" algn="l"/>
            <a:r>
              <a:rPr lang="en-CA" dirty="0">
                <a:latin typeface="Cambria" panose="02040503050406030204" pitchFamily="18" charset="0"/>
              </a:rPr>
              <a:t>(a) “space economy</a:t>
            </a:r>
            <a:r>
              <a:rPr lang="en-CA" dirty="0" smtClean="0">
                <a:latin typeface="Cambria" panose="02040503050406030204" pitchFamily="18" charset="0"/>
              </a:rPr>
              <a:t>”</a:t>
            </a:r>
            <a:endParaRPr lang="en-CA" dirty="0">
              <a:latin typeface="Cambria" panose="02040503050406030204" pitchFamily="18" charset="0"/>
            </a:endParaRPr>
          </a:p>
          <a:p>
            <a:pPr marL="541338" algn="l"/>
            <a:r>
              <a:rPr lang="en-CA" dirty="0">
                <a:latin typeface="Cambria" panose="02040503050406030204" pitchFamily="18" charset="0"/>
              </a:rPr>
              <a:t>(b) “space society</a:t>
            </a:r>
            <a:r>
              <a:rPr lang="en-CA" dirty="0" smtClean="0">
                <a:latin typeface="Cambria" panose="02040503050406030204" pitchFamily="18" charset="0"/>
              </a:rPr>
              <a:t>”</a:t>
            </a:r>
            <a:endParaRPr lang="en-CA" dirty="0">
              <a:latin typeface="Cambria" panose="02040503050406030204" pitchFamily="18" charset="0"/>
            </a:endParaRPr>
          </a:p>
          <a:p>
            <a:pPr marL="541338" algn="l"/>
            <a:r>
              <a:rPr lang="en-CA" dirty="0">
                <a:latin typeface="Cambria" panose="02040503050406030204" pitchFamily="18" charset="0"/>
              </a:rPr>
              <a:t>(c) “space accessibility</a:t>
            </a:r>
            <a:r>
              <a:rPr lang="en-CA" dirty="0" smtClean="0">
                <a:latin typeface="Cambria" panose="02040503050406030204" pitchFamily="18" charset="0"/>
              </a:rPr>
              <a:t>” </a:t>
            </a:r>
          </a:p>
          <a:p>
            <a:pPr marL="541338" algn="l"/>
            <a:r>
              <a:rPr lang="en-CA" dirty="0" smtClean="0">
                <a:latin typeface="Cambria" panose="02040503050406030204" pitchFamily="18" charset="0"/>
              </a:rPr>
              <a:t>(</a:t>
            </a:r>
            <a:r>
              <a:rPr lang="en-CA" dirty="0">
                <a:latin typeface="Cambria" panose="02040503050406030204" pitchFamily="18" charset="0"/>
              </a:rPr>
              <a:t>d) “space diplomacy</a:t>
            </a:r>
            <a:r>
              <a:rPr lang="en-CA" dirty="0" smtClean="0">
                <a:latin typeface="Cambria" panose="02040503050406030204" pitchFamily="18" charset="0"/>
              </a:rPr>
              <a:t>”</a:t>
            </a:r>
            <a:endParaRPr lang="en-CA" dirty="0">
              <a:latin typeface="Cambria" panose="02040503050406030204" pitchFamily="18" charset="0"/>
            </a:endParaRPr>
          </a:p>
          <a:p>
            <a:pPr algn="l"/>
            <a:endParaRPr lang="en-CA"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1255721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319867"/>
            <a:ext cx="9144000" cy="4013200"/>
          </a:xfrm>
        </p:spPr>
        <p:txBody>
          <a:bodyPr>
            <a:normAutofit fontScale="92500" lnSpcReduction="10000"/>
          </a:bodyPr>
          <a:lstStyle/>
          <a:p>
            <a:pPr marL="342900" indent="-342900" algn="l">
              <a:buFont typeface="Arial" panose="020B0604020202020204" pitchFamily="34" charset="0"/>
              <a:buChar char="•"/>
            </a:pPr>
            <a:r>
              <a:rPr lang="en-US" i="1" dirty="0" smtClean="0"/>
              <a:t>Space Economy </a:t>
            </a:r>
            <a:r>
              <a:rPr lang="en-US" dirty="0" smtClean="0"/>
              <a:t>: “the full range of activities and use of resources that create and provide value and benefits to human beings in the course of exploring, understanding and utilizing space” </a:t>
            </a:r>
          </a:p>
          <a:p>
            <a:pPr marL="342900" indent="-342900" algn="l">
              <a:buFont typeface="Arial" panose="020B0604020202020204" pitchFamily="34" charset="0"/>
              <a:buChar char="•"/>
            </a:pPr>
            <a:r>
              <a:rPr lang="en-US" i="1" dirty="0" smtClean="0"/>
              <a:t>Space Society</a:t>
            </a:r>
            <a:r>
              <a:rPr lang="en-US" dirty="0" smtClean="0"/>
              <a:t>: “</a:t>
            </a:r>
            <a:r>
              <a:rPr lang="en-US" dirty="0"/>
              <a:t>is a term used in a futuristic manner, and refers to the functions of societies that regard space technologies as one of the core means for their development</a:t>
            </a:r>
            <a:r>
              <a:rPr lang="en-US" dirty="0" smtClean="0"/>
              <a:t>”</a:t>
            </a:r>
          </a:p>
          <a:p>
            <a:pPr marL="342900" indent="-342900" algn="l">
              <a:buFont typeface="Arial" panose="020B0604020202020204" pitchFamily="34" charset="0"/>
              <a:buChar char="•"/>
            </a:pPr>
            <a:r>
              <a:rPr lang="en-US" i="1" dirty="0" smtClean="0"/>
              <a:t>Space Accessibility</a:t>
            </a:r>
            <a:r>
              <a:rPr lang="en-US" dirty="0" smtClean="0"/>
              <a:t>: </a:t>
            </a:r>
            <a:r>
              <a:rPr lang="en-US" dirty="0"/>
              <a:t>concept that summarizes the demands of traditional space law, and refers to the way in which outer space is currently regulated so that it can be used in accordance with the traditional concepts of space </a:t>
            </a:r>
            <a:r>
              <a:rPr lang="en-US" dirty="0" smtClean="0"/>
              <a:t>law</a:t>
            </a:r>
          </a:p>
          <a:p>
            <a:pPr marL="342900" indent="-342900" algn="l">
              <a:buFont typeface="Arial" panose="020B0604020202020204" pitchFamily="34" charset="0"/>
              <a:buChar char="•"/>
            </a:pPr>
            <a:r>
              <a:rPr lang="en-US" i="1" dirty="0"/>
              <a:t>S</a:t>
            </a:r>
            <a:r>
              <a:rPr lang="en-US" i="1" dirty="0" smtClean="0"/>
              <a:t>pace Diplomacy</a:t>
            </a:r>
            <a:r>
              <a:rPr lang="en-US" dirty="0" smtClean="0"/>
              <a:t>: </a:t>
            </a:r>
            <a:r>
              <a:rPr lang="en-US" dirty="0"/>
              <a:t>refers to the examination of national space policies and the way in which they influence decision-making processes</a:t>
            </a:r>
            <a:endParaRPr lang="en-US" dirty="0" smtClean="0"/>
          </a:p>
          <a:p>
            <a:pPr marL="342900" indent="-342900" algn="l">
              <a:buFont typeface="Arial" panose="020B0604020202020204" pitchFamily="34" charset="0"/>
              <a:buChar char="•"/>
            </a:pPr>
            <a:endParaRPr lang="en-CA" dirty="0"/>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4257131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Conclusions</a:t>
            </a:r>
            <a:endParaRPr lang="en-CA" dirty="0"/>
          </a:p>
        </p:txBody>
      </p:sp>
      <p:sp>
        <p:nvSpPr>
          <p:cNvPr id="3" name="Subtitle 2"/>
          <p:cNvSpPr>
            <a:spLocks noGrp="1"/>
          </p:cNvSpPr>
          <p:nvPr>
            <p:ph type="subTitle" idx="1"/>
          </p:nvPr>
        </p:nvSpPr>
        <p:spPr>
          <a:solidFill>
            <a:schemeClr val="accent1">
              <a:lumMod val="40000"/>
              <a:lumOff val="60000"/>
            </a:schemeClr>
          </a:solidFill>
        </p:spPr>
        <p:txBody>
          <a:bodyPr/>
          <a:lstStyle/>
          <a:p>
            <a:endParaRPr lang="en-CA" dirty="0"/>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4139303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rgbClr val="C00000"/>
                </a:solidFill>
              </a:rPr>
              <a:t>Thanks for your Attention!</a:t>
            </a:r>
            <a:endParaRPr lang="en-CA" b="1" i="1" dirty="0">
              <a:solidFill>
                <a:srgbClr val="C00000"/>
              </a:solidFill>
            </a:endParaRPr>
          </a:p>
        </p:txBody>
      </p:sp>
      <p:sp>
        <p:nvSpPr>
          <p:cNvPr id="3" name="Subtitle 2"/>
          <p:cNvSpPr>
            <a:spLocks noGrp="1"/>
          </p:cNvSpPr>
          <p:nvPr>
            <p:ph type="subTitle" idx="1"/>
          </p:nvPr>
        </p:nvSpPr>
        <p:spPr/>
        <p:txBody>
          <a:bodyPr/>
          <a:lstStyle/>
          <a:p>
            <a:endParaRPr lang="en-CA"/>
          </a:p>
        </p:txBody>
      </p:sp>
    </p:spTree>
    <p:extLst>
      <p:ext uri="{BB962C8B-B14F-4D97-AF65-F5344CB8AC3E}">
        <p14:creationId xmlns:p14="http://schemas.microsoft.com/office/powerpoint/2010/main" val="3504414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488043"/>
            <a:ext cx="9144000" cy="2387600"/>
          </a:xfrm>
        </p:spPr>
        <p:txBody>
          <a:bodyPr>
            <a:normAutofit/>
          </a:bodyPr>
          <a:lstStyle/>
          <a:p>
            <a:r>
              <a:rPr lang="en-US" sz="5400" u="sng" dirty="0" smtClean="0">
                <a:latin typeface="Cambria" panose="02040503050406030204" pitchFamily="18" charset="0"/>
              </a:rPr>
              <a:t>Roadmap of the presentation</a:t>
            </a:r>
            <a:endParaRPr lang="en-CA" sz="5400" u="sng" dirty="0">
              <a:latin typeface="Cambria" panose="02040503050406030204" pitchFamily="18" charset="0"/>
            </a:endParaRPr>
          </a:p>
        </p:txBody>
      </p:sp>
      <p:sp>
        <p:nvSpPr>
          <p:cNvPr id="3" name="Subtitle 2"/>
          <p:cNvSpPr>
            <a:spLocks noGrp="1"/>
          </p:cNvSpPr>
          <p:nvPr>
            <p:ph type="subTitle" idx="1"/>
          </p:nvPr>
        </p:nvSpPr>
        <p:spPr>
          <a:xfrm>
            <a:off x="1066800" y="3135086"/>
            <a:ext cx="9144000" cy="3363686"/>
          </a:xfrm>
        </p:spPr>
        <p:txBody>
          <a:bodyPr>
            <a:normAutofit fontScale="70000" lnSpcReduction="20000"/>
          </a:bodyPr>
          <a:lstStyle/>
          <a:p>
            <a:pPr marL="457200" indent="-457200" algn="l">
              <a:buAutoNum type="arabicPeriod"/>
            </a:pPr>
            <a:r>
              <a:rPr lang="en-US" sz="4300" dirty="0" smtClean="0">
                <a:latin typeface="Cambria" panose="02040503050406030204" pitchFamily="18" charset="0"/>
              </a:rPr>
              <a:t>Commercial Space: Definitions</a:t>
            </a:r>
          </a:p>
          <a:p>
            <a:pPr marL="457200" indent="-457200" algn="l">
              <a:buAutoNum type="arabicPeriod"/>
            </a:pPr>
            <a:r>
              <a:rPr lang="en-US" sz="4300" dirty="0" smtClean="0">
                <a:latin typeface="Cambria" panose="02040503050406030204" pitchFamily="18" charset="0"/>
              </a:rPr>
              <a:t>What is the problem and how was it realized</a:t>
            </a:r>
          </a:p>
          <a:p>
            <a:pPr marL="457200" indent="-457200" algn="l">
              <a:buAutoNum type="arabicPeriod"/>
            </a:pPr>
            <a:r>
              <a:rPr lang="en-US" sz="4300" dirty="0" smtClean="0">
                <a:latin typeface="Cambria" panose="02040503050406030204" pitchFamily="18" charset="0"/>
              </a:rPr>
              <a:t>Traditional purposes of space law/activities and current contradictions</a:t>
            </a:r>
          </a:p>
          <a:p>
            <a:pPr marL="457200" indent="-457200" algn="l">
              <a:buAutoNum type="arabicPeriod"/>
            </a:pPr>
            <a:r>
              <a:rPr lang="en-US" sz="4300" dirty="0" smtClean="0">
                <a:latin typeface="Cambria" panose="02040503050406030204" pitchFamily="18" charset="0"/>
              </a:rPr>
              <a:t>The current state of international space law</a:t>
            </a:r>
          </a:p>
          <a:p>
            <a:pPr marL="457200" indent="-457200" algn="l">
              <a:buAutoNum type="arabicPeriod"/>
            </a:pPr>
            <a:r>
              <a:rPr lang="en-US" sz="4300" dirty="0" smtClean="0">
                <a:latin typeface="Cambria" panose="02040503050406030204" pitchFamily="18" charset="0"/>
              </a:rPr>
              <a:t>What is being done to accommodate all space actors</a:t>
            </a:r>
          </a:p>
          <a:p>
            <a:pPr marL="457200" indent="-457200" algn="l">
              <a:buAutoNum type="arabicPeriod"/>
            </a:pPr>
            <a:r>
              <a:rPr lang="en-US" sz="4300" dirty="0" smtClean="0">
                <a:latin typeface="Cambria" panose="02040503050406030204" pitchFamily="18" charset="0"/>
              </a:rPr>
              <a:t>What needs to be done</a:t>
            </a:r>
          </a:p>
          <a:p>
            <a:pPr marL="457200" indent="-457200">
              <a:buAutoNum type="arabicPeriod"/>
            </a:pPr>
            <a:endParaRPr lang="en-CA" dirty="0"/>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104"/>
            <a:ext cx="12192000" cy="1869667"/>
          </a:xfrm>
          <a:prstGeom prst="rect">
            <a:avLst/>
          </a:prstGeom>
          <a:noFill/>
          <a:ln>
            <a:noFill/>
          </a:ln>
        </p:spPr>
      </p:pic>
    </p:spTree>
    <p:extLst>
      <p:ext uri="{BB962C8B-B14F-4D97-AF65-F5344CB8AC3E}">
        <p14:creationId xmlns:p14="http://schemas.microsoft.com/office/powerpoint/2010/main" val="923562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75867"/>
            <a:ext cx="9144000" cy="2387600"/>
          </a:xfrm>
        </p:spPr>
        <p:txBody>
          <a:bodyPr/>
          <a:lstStyle/>
          <a:p>
            <a:r>
              <a:rPr lang="en-US" dirty="0" smtClean="0">
                <a:latin typeface="Cambria" panose="02040503050406030204" pitchFamily="18" charset="0"/>
              </a:rPr>
              <a:t>Commercial Space</a:t>
            </a:r>
            <a:endParaRPr lang="en-CA" dirty="0">
              <a:latin typeface="Cambria" panose="02040503050406030204" pitchFamily="18" charset="0"/>
            </a:endParaRPr>
          </a:p>
        </p:txBody>
      </p:sp>
      <p:sp>
        <p:nvSpPr>
          <p:cNvPr id="3" name="Subtitle 2"/>
          <p:cNvSpPr>
            <a:spLocks noGrp="1"/>
          </p:cNvSpPr>
          <p:nvPr>
            <p:ph type="subTitle" idx="1"/>
          </p:nvPr>
        </p:nvSpPr>
        <p:spPr>
          <a:xfrm>
            <a:off x="1524000" y="3063467"/>
            <a:ext cx="9144000" cy="3546339"/>
          </a:xfrm>
        </p:spPr>
        <p:txBody>
          <a:bodyPr>
            <a:normAutofit lnSpcReduction="10000"/>
          </a:bodyPr>
          <a:lstStyle/>
          <a:p>
            <a:pPr marL="457200" indent="-457200" algn="l">
              <a:buFont typeface="Arial" panose="020B0604020202020204" pitchFamily="34" charset="0"/>
              <a:buChar char="•"/>
            </a:pPr>
            <a:r>
              <a:rPr lang="en-US" sz="2800" dirty="0" smtClean="0">
                <a:latin typeface="Cambria" panose="02040503050406030204" pitchFamily="18" charset="0"/>
              </a:rPr>
              <a:t>Space </a:t>
            </a:r>
            <a:r>
              <a:rPr lang="en-US" sz="2800" dirty="0">
                <a:latin typeface="Cambria" panose="02040503050406030204" pitchFamily="18" charset="0"/>
              </a:rPr>
              <a:t>activities that entail commercial character and begin to dominate in the whole range of space-related </a:t>
            </a:r>
            <a:r>
              <a:rPr lang="en-US" sz="2800" dirty="0" smtClean="0">
                <a:latin typeface="Cambria" panose="02040503050406030204" pitchFamily="18" charset="0"/>
              </a:rPr>
              <a:t>disciplines</a:t>
            </a:r>
          </a:p>
          <a:p>
            <a:pPr marL="457200" indent="-457200" algn="l">
              <a:buFont typeface="Arial" panose="020B0604020202020204" pitchFamily="34" charset="0"/>
              <a:buChar char="•"/>
            </a:pPr>
            <a:r>
              <a:rPr lang="en-US" sz="2800" dirty="0">
                <a:latin typeface="Cambria" panose="02040503050406030204" pitchFamily="18" charset="0"/>
              </a:rPr>
              <a:t>S</a:t>
            </a:r>
            <a:r>
              <a:rPr lang="en-US" sz="2800" dirty="0" smtClean="0">
                <a:latin typeface="Cambria" panose="02040503050406030204" pitchFamily="18" charset="0"/>
              </a:rPr>
              <a:t>ignificant </a:t>
            </a:r>
            <a:r>
              <a:rPr lang="en-US" sz="2800" dirty="0">
                <a:latin typeface="Cambria" panose="02040503050406030204" pitchFamily="18" charset="0"/>
              </a:rPr>
              <a:t>number of conflicts in the international legal and academic community </a:t>
            </a:r>
          </a:p>
          <a:p>
            <a:pPr marL="457200" indent="-457200" algn="l">
              <a:buFont typeface="Arial" panose="020B0604020202020204" pitchFamily="34" charset="0"/>
              <a:buChar char="•"/>
            </a:pPr>
            <a:r>
              <a:rPr lang="en-US" sz="2800" dirty="0">
                <a:latin typeface="Cambria" panose="02040503050406030204" pitchFamily="18" charset="0"/>
              </a:rPr>
              <a:t>N</a:t>
            </a:r>
            <a:r>
              <a:rPr lang="en-US" sz="2800" dirty="0" smtClean="0">
                <a:latin typeface="Cambria" panose="02040503050406030204" pitchFamily="18" charset="0"/>
              </a:rPr>
              <a:t>ecessity </a:t>
            </a:r>
            <a:r>
              <a:rPr lang="en-US" sz="2800" dirty="0">
                <a:latin typeface="Cambria" panose="02040503050406030204" pitchFamily="18" charset="0"/>
              </a:rPr>
              <a:t>to consider the needs and intentions of both traditional and modern space actors, together with their perceptions as to what modern space law should consist in</a:t>
            </a:r>
            <a:endParaRPr lang="en-US" sz="2800" dirty="0" smtClean="0">
              <a:latin typeface="Cambria" panose="02040503050406030204" pitchFamily="18" charset="0"/>
            </a:endParaRPr>
          </a:p>
          <a:p>
            <a:pPr algn="l"/>
            <a:endParaRPr lang="en-CA" sz="28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noFill/>
          <a:ln>
            <a:noFill/>
          </a:ln>
        </p:spPr>
      </p:pic>
    </p:spTree>
    <p:extLst>
      <p:ext uri="{BB962C8B-B14F-4D97-AF65-F5344CB8AC3E}">
        <p14:creationId xmlns:p14="http://schemas.microsoft.com/office/powerpoint/2010/main" val="2583318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58239" y="261121"/>
            <a:ext cx="9144000" cy="2387600"/>
          </a:xfrm>
        </p:spPr>
        <p:txBody>
          <a:bodyPr/>
          <a:lstStyle/>
          <a:p>
            <a:r>
              <a:rPr lang="en-US" u="sng" dirty="0" smtClean="0"/>
              <a:t>The Problem</a:t>
            </a:r>
            <a:endParaRPr lang="en-CA" u="sng" dirty="0"/>
          </a:p>
        </p:txBody>
      </p:sp>
      <p:sp>
        <p:nvSpPr>
          <p:cNvPr id="3" name="Subtitle 2"/>
          <p:cNvSpPr>
            <a:spLocks noGrp="1"/>
          </p:cNvSpPr>
          <p:nvPr>
            <p:ph type="subTitle" idx="1"/>
          </p:nvPr>
        </p:nvSpPr>
        <p:spPr>
          <a:xfrm>
            <a:off x="849085" y="2514600"/>
            <a:ext cx="10493829" cy="4343400"/>
          </a:xfrm>
        </p:spPr>
        <p:txBody>
          <a:bodyPr>
            <a:noAutofit/>
          </a:bodyPr>
          <a:lstStyle/>
          <a:p>
            <a:pPr marL="342900" indent="-342900" algn="l">
              <a:buFont typeface="Arial" panose="020B0604020202020204" pitchFamily="34" charset="0"/>
              <a:buChar char="•"/>
            </a:pPr>
            <a:r>
              <a:rPr lang="en-US" sz="2000" dirty="0">
                <a:latin typeface="Cambria" panose="02040503050406030204" pitchFamily="18" charset="0"/>
              </a:rPr>
              <a:t>During the last decade, the United Nations (UN) Committee on the Peaceful Uses of Outer Space (UNCOPUOS), the UN Conferences of the Peaceful Uses of Outer Space (UNISPACE), and a significant number of UN General Assembly sessions have shifted the focus of their discussion and concern toward the sustainable use of outer space as far as space activities are </a:t>
            </a:r>
            <a:r>
              <a:rPr lang="en-US" sz="2000" dirty="0" smtClean="0">
                <a:latin typeface="Cambria" panose="02040503050406030204" pitchFamily="18" charset="0"/>
              </a:rPr>
              <a:t>concerned.</a:t>
            </a:r>
          </a:p>
          <a:p>
            <a:pPr marL="342900" indent="-342900" algn="l">
              <a:buFont typeface="Arial" panose="020B0604020202020204" pitchFamily="34" charset="0"/>
              <a:buChar char="•"/>
            </a:pPr>
            <a:r>
              <a:rPr lang="en-US" sz="2000" dirty="0">
                <a:latin typeface="Cambria" panose="02040503050406030204" pitchFamily="18" charset="0"/>
              </a:rPr>
              <a:t>Private investment in the field of space activities has significantly increased in the past decade and was estimated to have reached US$ 10 billion by the end of 2015  whereas public investment is limited to 20% of the total </a:t>
            </a:r>
            <a:r>
              <a:rPr lang="en-US" sz="2000" dirty="0" smtClean="0">
                <a:latin typeface="Cambria" panose="02040503050406030204" pitchFamily="18" charset="0"/>
              </a:rPr>
              <a:t>contribution.</a:t>
            </a:r>
          </a:p>
          <a:p>
            <a:pPr marL="342900" indent="-342900" algn="l">
              <a:buFont typeface="Arial" panose="020B0604020202020204" pitchFamily="34" charset="0"/>
              <a:buChar char="•"/>
            </a:pPr>
            <a:r>
              <a:rPr lang="en-US" sz="2000" dirty="0">
                <a:latin typeface="Cambria" panose="02040503050406030204" pitchFamily="18" charset="0"/>
              </a:rPr>
              <a:t>Traditionally, outer space has been regarded as an area used by States in a peaceful manner in order to serve terrestrial needs and benefit </a:t>
            </a:r>
            <a:r>
              <a:rPr lang="en-US" sz="2000" dirty="0" smtClean="0">
                <a:latin typeface="Cambria" panose="02040503050406030204" pitchFamily="18" charset="0"/>
              </a:rPr>
              <a:t>humankind.</a:t>
            </a:r>
          </a:p>
          <a:p>
            <a:pPr marL="342900" indent="-342900" algn="l">
              <a:buFont typeface="Arial" panose="020B0604020202020204" pitchFamily="34" charset="0"/>
              <a:buChar char="•"/>
            </a:pPr>
            <a:r>
              <a:rPr lang="en-US" sz="2000" b="1" dirty="0" smtClean="0">
                <a:latin typeface="Cambria" panose="02040503050406030204" pitchFamily="18" charset="0"/>
              </a:rPr>
              <a:t>Main Question: “</a:t>
            </a:r>
            <a:r>
              <a:rPr lang="en-US" sz="2000" b="1" i="1" dirty="0">
                <a:latin typeface="Cambria" panose="02040503050406030204" pitchFamily="18" charset="0"/>
              </a:rPr>
              <a:t>In which way should commercial space activities be uniformly regulated in order to achieve sustainability by ensuring consistency with the major and long- standing principles provided under the existing space law regime so as to avoid conflict</a:t>
            </a:r>
            <a:r>
              <a:rPr lang="en-US" sz="2000" b="1" i="1" dirty="0" smtClean="0">
                <a:latin typeface="Cambria" panose="02040503050406030204" pitchFamily="18" charset="0"/>
              </a:rPr>
              <a:t>.</a:t>
            </a:r>
            <a:r>
              <a:rPr lang="en-US" sz="2000" dirty="0" smtClean="0">
                <a:latin typeface="Cambria" panose="02040503050406030204" pitchFamily="18" charset="0"/>
              </a:rPr>
              <a:t>”</a:t>
            </a:r>
          </a:p>
          <a:p>
            <a:pPr algn="l"/>
            <a:endParaRPr lang="en-CA" sz="20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noFill/>
          <a:ln>
            <a:noFill/>
          </a:ln>
        </p:spPr>
      </p:pic>
    </p:spTree>
    <p:extLst>
      <p:ext uri="{BB962C8B-B14F-4D97-AF65-F5344CB8AC3E}">
        <p14:creationId xmlns:p14="http://schemas.microsoft.com/office/powerpoint/2010/main" val="334017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934833"/>
            <a:ext cx="9144000" cy="2387600"/>
          </a:xfrm>
        </p:spPr>
        <p:txBody>
          <a:bodyPr>
            <a:normAutofit/>
          </a:bodyPr>
          <a:lstStyle/>
          <a:p>
            <a:r>
              <a:rPr lang="en-US" sz="4800" dirty="0" smtClean="0">
                <a:latin typeface="Cambria" panose="02040503050406030204" pitchFamily="18" charset="0"/>
              </a:rPr>
              <a:t>Traditional perceptions on the uses of outer space</a:t>
            </a:r>
            <a:endParaRPr lang="en-CA" sz="4800" dirty="0">
              <a:latin typeface="Cambria" panose="02040503050406030204" pitchFamily="18" charset="0"/>
            </a:endParaRPr>
          </a:p>
        </p:txBody>
      </p:sp>
      <p:sp>
        <p:nvSpPr>
          <p:cNvPr id="3" name="Subtitle 2"/>
          <p:cNvSpPr>
            <a:spLocks noGrp="1"/>
          </p:cNvSpPr>
          <p:nvPr>
            <p:ph type="subTitle" idx="1"/>
          </p:nvPr>
        </p:nvSpPr>
        <p:spPr>
          <a:xfrm>
            <a:off x="548640" y="3322433"/>
            <a:ext cx="12192000" cy="3255962"/>
          </a:xfrm>
        </p:spPr>
        <p:txBody>
          <a:bodyPr>
            <a:noAutofit/>
          </a:bodyPr>
          <a:lstStyle/>
          <a:p>
            <a:pPr marL="342900" indent="-342900" algn="l">
              <a:buFont typeface="Arial" panose="020B0604020202020204" pitchFamily="34" charset="0"/>
              <a:buChar char="•"/>
            </a:pPr>
            <a:r>
              <a:rPr lang="en-US" sz="2350" dirty="0" smtClean="0">
                <a:latin typeface="Cambria" panose="02040503050406030204" pitchFamily="18" charset="0"/>
              </a:rPr>
              <a:t>Space </a:t>
            </a:r>
            <a:r>
              <a:rPr lang="en-US" sz="2350" dirty="0">
                <a:latin typeface="Cambria" panose="02040503050406030204" pitchFamily="18" charset="0"/>
              </a:rPr>
              <a:t>activities that use outer space “for the benefit and in the interest of all countries</a:t>
            </a:r>
            <a:r>
              <a:rPr lang="en-US" sz="2350" dirty="0" smtClean="0">
                <a:latin typeface="Cambria" panose="02040503050406030204" pitchFamily="18" charset="0"/>
              </a:rPr>
              <a:t>”</a:t>
            </a:r>
          </a:p>
          <a:p>
            <a:pPr marL="342900" indent="-342900" algn="l">
              <a:buFont typeface="Arial" panose="020B0604020202020204" pitchFamily="34" charset="0"/>
              <a:buChar char="•"/>
            </a:pPr>
            <a:r>
              <a:rPr lang="en-US" sz="2350" dirty="0" smtClean="0">
                <a:latin typeface="Cambria" panose="02040503050406030204" pitchFamily="18" charset="0"/>
              </a:rPr>
              <a:t>“Freedom </a:t>
            </a:r>
            <a:r>
              <a:rPr lang="en-US" sz="2350" dirty="0">
                <a:latin typeface="Cambria" panose="02040503050406030204" pitchFamily="18" charset="0"/>
              </a:rPr>
              <a:t>of exploration and use” of outer space in a non-discriminative </a:t>
            </a:r>
            <a:r>
              <a:rPr lang="en-US" sz="2350" dirty="0" smtClean="0">
                <a:latin typeface="Cambria" panose="02040503050406030204" pitchFamily="18" charset="0"/>
              </a:rPr>
              <a:t>manner</a:t>
            </a:r>
          </a:p>
          <a:p>
            <a:pPr marL="342900" indent="-342900" algn="l">
              <a:buFont typeface="Arial" panose="020B0604020202020204" pitchFamily="34" charset="0"/>
              <a:buChar char="•"/>
            </a:pPr>
            <a:r>
              <a:rPr lang="en-US" sz="2350" dirty="0" smtClean="0">
                <a:latin typeface="Cambria" panose="02040503050406030204" pitchFamily="18" charset="0"/>
              </a:rPr>
              <a:t>International </a:t>
            </a:r>
            <a:r>
              <a:rPr lang="en-US" sz="2350" dirty="0">
                <a:latin typeface="Cambria" panose="02040503050406030204" pitchFamily="18" charset="0"/>
              </a:rPr>
              <a:t>cooperation </a:t>
            </a:r>
            <a:endParaRPr lang="en-US" sz="2350" dirty="0" smtClean="0">
              <a:latin typeface="Cambria" panose="02040503050406030204" pitchFamily="18" charset="0"/>
            </a:endParaRPr>
          </a:p>
          <a:p>
            <a:pPr marL="342900" indent="-342900" algn="l">
              <a:buFont typeface="Arial" panose="020B0604020202020204" pitchFamily="34" charset="0"/>
              <a:buChar char="•"/>
            </a:pPr>
            <a:r>
              <a:rPr lang="en-US" sz="2350" u="sng" dirty="0">
                <a:latin typeface="Cambria" panose="02040503050406030204" pitchFamily="18" charset="0"/>
              </a:rPr>
              <a:t>Bin </a:t>
            </a:r>
            <a:r>
              <a:rPr lang="en-US" sz="2350" u="sng" dirty="0" smtClean="0">
                <a:latin typeface="Cambria" panose="02040503050406030204" pitchFamily="18" charset="0"/>
              </a:rPr>
              <a:t>Cheng</a:t>
            </a:r>
            <a:r>
              <a:rPr lang="en-US" sz="2350" dirty="0" smtClean="0">
                <a:latin typeface="Cambria" panose="02040503050406030204" pitchFamily="18" charset="0"/>
              </a:rPr>
              <a:t>: </a:t>
            </a:r>
            <a:r>
              <a:rPr lang="en-US" sz="2350" dirty="0">
                <a:latin typeface="Cambria" panose="02040503050406030204" pitchFamily="18" charset="0"/>
              </a:rPr>
              <a:t>Article I of the Outer Space Treaty “asserts a general freedom of scientific investigation in outer </a:t>
            </a:r>
            <a:r>
              <a:rPr lang="en-US" sz="2350" dirty="0" smtClean="0">
                <a:latin typeface="Cambria" panose="02040503050406030204" pitchFamily="18" charset="0"/>
              </a:rPr>
              <a:t>space.”</a:t>
            </a:r>
          </a:p>
          <a:p>
            <a:pPr marL="342900" indent="-342900" algn="l">
              <a:buFont typeface="Arial" panose="020B0604020202020204" pitchFamily="34" charset="0"/>
              <a:buChar char="•"/>
            </a:pPr>
            <a:r>
              <a:rPr lang="en-US" sz="2350" u="sng" dirty="0" smtClean="0">
                <a:latin typeface="Cambria" panose="02040503050406030204" pitchFamily="18" charset="0"/>
              </a:rPr>
              <a:t>Christol</a:t>
            </a:r>
            <a:r>
              <a:rPr lang="en-US" sz="2350" dirty="0" smtClean="0">
                <a:latin typeface="Cambria" panose="02040503050406030204" pitchFamily="18" charset="0"/>
              </a:rPr>
              <a:t>: 1987 - </a:t>
            </a:r>
            <a:r>
              <a:rPr lang="en-US" sz="2350" dirty="0">
                <a:latin typeface="Cambria" panose="02040503050406030204" pitchFamily="18" charset="0"/>
              </a:rPr>
              <a:t>the potential emergence of new space </a:t>
            </a:r>
            <a:r>
              <a:rPr lang="en-US" sz="2350" dirty="0" smtClean="0">
                <a:latin typeface="Cambria" panose="02040503050406030204" pitchFamily="18" charset="0"/>
              </a:rPr>
              <a:t>actors “calls </a:t>
            </a:r>
            <a:r>
              <a:rPr lang="en-US" sz="2350" dirty="0">
                <a:latin typeface="Cambria" panose="02040503050406030204" pitchFamily="18" charset="0"/>
              </a:rPr>
              <a:t>for the conscious development of a workable international legal </a:t>
            </a:r>
            <a:r>
              <a:rPr lang="en-US" sz="2350" dirty="0" smtClean="0">
                <a:latin typeface="Cambria" panose="02040503050406030204" pitchFamily="18" charset="0"/>
              </a:rPr>
              <a:t>regime”, </a:t>
            </a:r>
            <a:r>
              <a:rPr lang="en-US" sz="2350" dirty="0">
                <a:latin typeface="Cambria" panose="02040503050406030204" pitchFamily="18" charset="0"/>
              </a:rPr>
              <a:t>if the space environment is to be used </a:t>
            </a:r>
            <a:r>
              <a:rPr lang="en-US" sz="2350" dirty="0" smtClean="0">
                <a:latin typeface="Cambria" panose="02040503050406030204" pitchFamily="18" charset="0"/>
              </a:rPr>
              <a:t>“for </a:t>
            </a:r>
            <a:r>
              <a:rPr lang="en-US" sz="2350" dirty="0">
                <a:latin typeface="Cambria" panose="02040503050406030204" pitchFamily="18" charset="0"/>
              </a:rPr>
              <a:t>the benefit of the general community and its individual </a:t>
            </a:r>
            <a:r>
              <a:rPr lang="en-US" sz="2350" dirty="0" smtClean="0">
                <a:latin typeface="Cambria" panose="02040503050406030204" pitchFamily="18" charset="0"/>
              </a:rPr>
              <a:t>members”</a:t>
            </a:r>
            <a:endParaRPr lang="en-CA" sz="2350" dirty="0">
              <a:latin typeface="Cambria" panose="02040503050406030204" pitchFamily="18" charset="0"/>
            </a:endParaRPr>
          </a:p>
          <a:p>
            <a:pPr algn="l"/>
            <a:endParaRPr lang="en-US" sz="2350" dirty="0" smtClean="0">
              <a:latin typeface="Cambria" panose="02040503050406030204" pitchFamily="18" charset="0"/>
            </a:endParaRPr>
          </a:p>
          <a:p>
            <a:pPr algn="l"/>
            <a:endParaRPr lang="en-CA" sz="235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1395474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7142" y="4300113"/>
            <a:ext cx="12192000" cy="2387600"/>
          </a:xfrm>
        </p:spPr>
        <p:txBody>
          <a:bodyPr>
            <a:noAutofit/>
          </a:bodyPr>
          <a:lstStyle/>
          <a:p>
            <a:pPr marL="571500" indent="-571500" algn="l">
              <a:buFont typeface="Arial" panose="020B0604020202020204" pitchFamily="34" charset="0"/>
              <a:buChar char="•"/>
            </a:pPr>
            <a:r>
              <a:rPr lang="en-US" sz="3600" dirty="0">
                <a:latin typeface="Cambria" panose="02040503050406030204" pitchFamily="18" charset="0"/>
              </a:rPr>
              <a:t>In the present circumstances, the strength of these principles, however, has to be viewed from the perspective of the </a:t>
            </a:r>
            <a:r>
              <a:rPr lang="en-US" sz="3600" b="1" dirty="0">
                <a:latin typeface="Cambria" panose="02040503050406030204" pitchFamily="18" charset="0"/>
              </a:rPr>
              <a:t>influx of new space actors</a:t>
            </a:r>
            <a:r>
              <a:rPr lang="en-US" sz="3600" dirty="0">
                <a:latin typeface="Cambria" panose="02040503050406030204" pitchFamily="18" charset="0"/>
              </a:rPr>
              <a:t>, which is occurring as a consequence of the </a:t>
            </a:r>
            <a:r>
              <a:rPr lang="en-US" sz="3600" dirty="0" smtClean="0">
                <a:latin typeface="Cambria" panose="02040503050406030204" pitchFamily="18" charset="0"/>
              </a:rPr>
              <a:t>“democratization” </a:t>
            </a:r>
            <a:r>
              <a:rPr lang="en-US" sz="3600" dirty="0">
                <a:latin typeface="Cambria" panose="02040503050406030204" pitchFamily="18" charset="0"/>
              </a:rPr>
              <a:t>of outer </a:t>
            </a:r>
            <a:r>
              <a:rPr lang="en-US" sz="3600" dirty="0" smtClean="0">
                <a:latin typeface="Cambria" panose="02040503050406030204" pitchFamily="18" charset="0"/>
              </a:rPr>
              <a:t>space.</a:t>
            </a:r>
            <a:br>
              <a:rPr lang="en-US" sz="3600" dirty="0" smtClean="0">
                <a:latin typeface="Cambria" panose="02040503050406030204" pitchFamily="18" charset="0"/>
              </a:rPr>
            </a:br>
            <a:r>
              <a:rPr lang="en-US" sz="3600" dirty="0" smtClean="0">
                <a:latin typeface="Cambria" panose="02040503050406030204" pitchFamily="18" charset="0"/>
              </a:rPr>
              <a:t/>
            </a:r>
            <a:br>
              <a:rPr lang="en-US" sz="3600" dirty="0" smtClean="0">
                <a:latin typeface="Cambria" panose="02040503050406030204" pitchFamily="18" charset="0"/>
              </a:rPr>
            </a:br>
            <a:r>
              <a:rPr lang="en-US" sz="3600" dirty="0" smtClean="0">
                <a:latin typeface="Cambria" panose="02040503050406030204" pitchFamily="18" charset="0"/>
              </a:rPr>
              <a:t>- </a:t>
            </a:r>
            <a:r>
              <a:rPr lang="en-US" sz="3600" b="1" dirty="0" smtClean="0">
                <a:latin typeface="Cambria" panose="02040503050406030204" pitchFamily="18" charset="0"/>
              </a:rPr>
              <a:t>Judge Manfred </a:t>
            </a:r>
            <a:r>
              <a:rPr lang="en-US" sz="3600" b="1" dirty="0" err="1" smtClean="0">
                <a:latin typeface="Cambria" panose="02040503050406030204" pitchFamily="18" charset="0"/>
              </a:rPr>
              <a:t>Lachs</a:t>
            </a:r>
            <a:r>
              <a:rPr lang="en-US" sz="3600" b="1" dirty="0" smtClean="0">
                <a:latin typeface="Cambria" panose="02040503050406030204" pitchFamily="18" charset="0"/>
              </a:rPr>
              <a:t> </a:t>
            </a:r>
            <a:r>
              <a:rPr lang="en-US" sz="3600" dirty="0" smtClean="0">
                <a:latin typeface="Cambria" panose="02040503050406030204" pitchFamily="18" charset="0"/>
              </a:rPr>
              <a:t>in 1963 referred to the international cooperation in the realm of space activities as a “crucial factor for coexistence.”</a:t>
            </a:r>
            <a:r>
              <a:rPr lang="en-CA" sz="3600" dirty="0" smtClean="0">
                <a:latin typeface="Cambria" panose="02040503050406030204" pitchFamily="18" charset="0"/>
              </a:rPr>
              <a:t/>
            </a:r>
            <a:br>
              <a:rPr lang="en-CA" sz="3600" dirty="0" smtClean="0">
                <a:latin typeface="Cambria" panose="02040503050406030204" pitchFamily="18" charset="0"/>
              </a:rPr>
            </a:br>
            <a:endParaRPr lang="en-CA" sz="36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1671443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167467"/>
            <a:ext cx="9144000" cy="4250265"/>
          </a:xfrm>
        </p:spPr>
        <p:txBody>
          <a:bodyPr>
            <a:noAutofit/>
          </a:bodyPr>
          <a:lstStyle/>
          <a:p>
            <a:pPr marL="342900" indent="-342900" algn="l">
              <a:buFont typeface="Arial" panose="020B0604020202020204" pitchFamily="34" charset="0"/>
              <a:buChar char="•"/>
            </a:pPr>
            <a:r>
              <a:rPr lang="en-US" sz="2800" u="sng" dirty="0" smtClean="0">
                <a:latin typeface="Cambria" panose="02040503050406030204" pitchFamily="18" charset="0"/>
              </a:rPr>
              <a:t>Critical aspect of the question</a:t>
            </a:r>
          </a:p>
          <a:p>
            <a:pPr marL="800100" lvl="1" indent="-342900" algn="l">
              <a:buFont typeface="Arial" panose="020B0604020202020204" pitchFamily="34" charset="0"/>
              <a:buChar char="•"/>
            </a:pPr>
            <a:r>
              <a:rPr lang="en-US" sz="2400" dirty="0" smtClean="0">
                <a:latin typeface="Cambria" panose="02040503050406030204" pitchFamily="18" charset="0"/>
              </a:rPr>
              <a:t>Inherent </a:t>
            </a:r>
            <a:r>
              <a:rPr lang="en-US" sz="2400" dirty="0">
                <a:latin typeface="Cambria" panose="02040503050406030204" pitchFamily="18" charset="0"/>
              </a:rPr>
              <a:t>State-oriented nature of international space </a:t>
            </a:r>
            <a:r>
              <a:rPr lang="en-US" sz="2400" dirty="0" smtClean="0">
                <a:latin typeface="Cambria" panose="02040503050406030204" pitchFamily="18" charset="0"/>
              </a:rPr>
              <a:t>law</a:t>
            </a:r>
          </a:p>
          <a:p>
            <a:pPr marL="800100" lvl="1" indent="-342900" algn="l">
              <a:buFont typeface="Arial" panose="020B0604020202020204" pitchFamily="34" charset="0"/>
              <a:buChar char="•"/>
            </a:pPr>
            <a:r>
              <a:rPr lang="en-US" sz="2400" dirty="0" smtClean="0">
                <a:latin typeface="Cambria" panose="02040503050406030204" pitchFamily="18" charset="0"/>
              </a:rPr>
              <a:t>Difficult to promote </a:t>
            </a:r>
            <a:r>
              <a:rPr lang="en-US" sz="2400" dirty="0">
                <a:latin typeface="Cambria" panose="02040503050406030204" pitchFamily="18" charset="0"/>
              </a:rPr>
              <a:t>commercial space activities in a sustainable </a:t>
            </a:r>
            <a:r>
              <a:rPr lang="en-US" sz="2400" dirty="0" smtClean="0">
                <a:latin typeface="Cambria" panose="02040503050406030204" pitchFamily="18" charset="0"/>
              </a:rPr>
              <a:t>manner</a:t>
            </a:r>
          </a:p>
          <a:p>
            <a:pPr marL="800100" lvl="1" indent="-342900" algn="l">
              <a:buFont typeface="Arial" panose="020B0604020202020204" pitchFamily="34" charset="0"/>
              <a:buChar char="•"/>
            </a:pPr>
            <a:r>
              <a:rPr lang="en-US" sz="2400" dirty="0">
                <a:latin typeface="Cambria" panose="02040503050406030204" pitchFamily="18" charset="0"/>
              </a:rPr>
              <a:t>In reality, “States are the principal subjects of international law while individuals have only limited international legal personality</a:t>
            </a:r>
            <a:r>
              <a:rPr lang="en-US" sz="2400" dirty="0" smtClean="0">
                <a:latin typeface="Cambria" panose="02040503050406030204" pitchFamily="18" charset="0"/>
              </a:rPr>
              <a:t>”</a:t>
            </a:r>
          </a:p>
          <a:p>
            <a:pPr marL="800100" lvl="1" indent="-342900" algn="l">
              <a:buFont typeface="Arial" panose="020B0604020202020204" pitchFamily="34" charset="0"/>
              <a:buChar char="•"/>
            </a:pPr>
            <a:r>
              <a:rPr lang="en-US" sz="2400" dirty="0" smtClean="0">
                <a:latin typeface="Cambria" panose="02040503050406030204" pitchFamily="18" charset="0"/>
              </a:rPr>
              <a:t>The </a:t>
            </a:r>
            <a:r>
              <a:rPr lang="en-US" sz="2400" dirty="0">
                <a:latin typeface="Cambria" panose="02040503050406030204" pitchFamily="18" charset="0"/>
              </a:rPr>
              <a:t>ambivalent linkage between States and private space actors features important dimensions in light of the mechanisms and general principles of </a:t>
            </a:r>
            <a:r>
              <a:rPr lang="en-US" sz="2400" i="1" dirty="0" err="1">
                <a:latin typeface="Cambria" panose="02040503050406030204" pitchFamily="18" charset="0"/>
              </a:rPr>
              <a:t>lex</a:t>
            </a:r>
            <a:r>
              <a:rPr lang="en-US" sz="2400" i="1" dirty="0">
                <a:latin typeface="Cambria" panose="02040503050406030204" pitchFamily="18" charset="0"/>
              </a:rPr>
              <a:t> </a:t>
            </a:r>
            <a:r>
              <a:rPr lang="en-US" sz="2400" i="1" dirty="0" err="1">
                <a:latin typeface="Cambria" panose="02040503050406030204" pitchFamily="18" charset="0"/>
              </a:rPr>
              <a:t>spatialis</a:t>
            </a:r>
            <a:endParaRPr lang="en-CA" sz="24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2201381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t>Culmination of the complexity of the problem</a:t>
            </a:r>
            <a:endParaRPr lang="en-CA" sz="5400" dirty="0"/>
          </a:p>
        </p:txBody>
      </p:sp>
      <p:sp>
        <p:nvSpPr>
          <p:cNvPr id="3" name="Subtitle 2"/>
          <p:cNvSpPr>
            <a:spLocks noGrp="1"/>
          </p:cNvSpPr>
          <p:nvPr>
            <p:ph type="subTitle" idx="1"/>
          </p:nvPr>
        </p:nvSpPr>
        <p:spPr>
          <a:xfrm>
            <a:off x="1523999" y="3602037"/>
            <a:ext cx="9465733" cy="3052763"/>
          </a:xfrm>
        </p:spPr>
        <p:txBody>
          <a:bodyPr>
            <a:normAutofit fontScale="92500" lnSpcReduction="20000"/>
          </a:bodyPr>
          <a:lstStyle/>
          <a:p>
            <a:pPr marL="342900" indent="-342900" algn="l">
              <a:buFont typeface="Arial" panose="020B0604020202020204" pitchFamily="34" charset="0"/>
              <a:buChar char="•"/>
            </a:pPr>
            <a:r>
              <a:rPr lang="en-US" dirty="0" smtClean="0"/>
              <a:t>Actual attempts:</a:t>
            </a:r>
          </a:p>
          <a:p>
            <a:pPr marL="896938" algn="l">
              <a:tabLst>
                <a:tab pos="8872538" algn="l"/>
              </a:tabLst>
            </a:pPr>
            <a:r>
              <a:rPr lang="en-US" dirty="0" smtClean="0"/>
              <a:t>“</a:t>
            </a:r>
            <a:r>
              <a:rPr lang="en-US" dirty="0"/>
              <a:t>A United States citizen engaged in commercial recovery of an asteroid resource or a space resource…shall be entitled to any asteroid resource or space resource obtained, including to possess, own, transport, use, and sell the asteroid resource or space resource obtained</a:t>
            </a:r>
            <a:r>
              <a:rPr lang="en-US" dirty="0" smtClean="0"/>
              <a:t>…” (</a:t>
            </a:r>
            <a:r>
              <a:rPr lang="en-US" i="1" dirty="0"/>
              <a:t>US Commercial Space Launch Competitiveness Act</a:t>
            </a:r>
            <a:r>
              <a:rPr lang="en-US" dirty="0" smtClean="0"/>
              <a:t>)</a:t>
            </a:r>
          </a:p>
          <a:p>
            <a:pPr marL="896938" algn="l">
              <a:tabLst>
                <a:tab pos="8872538" algn="l"/>
              </a:tabLst>
            </a:pPr>
            <a:endParaRPr lang="en-US" dirty="0" smtClean="0"/>
          </a:p>
          <a:p>
            <a:pPr marL="342900" indent="-342900" algn="l">
              <a:buFont typeface="Arial" panose="020B0604020202020204" pitchFamily="34" charset="0"/>
              <a:buChar char="•"/>
            </a:pPr>
            <a:r>
              <a:rPr lang="en-US" dirty="0" smtClean="0"/>
              <a:t>Blatant (?) contradiction: The </a:t>
            </a:r>
            <a:r>
              <a:rPr lang="en-US" dirty="0"/>
              <a:t>US remains to be a State party to the Outer Space </a:t>
            </a:r>
            <a:r>
              <a:rPr lang="en-US" dirty="0" smtClean="0"/>
              <a:t>Treaty, </a:t>
            </a:r>
            <a:r>
              <a:rPr lang="en-US" dirty="0"/>
              <a:t>which prohibits the appropriation of parts of outer space, including celestial </a:t>
            </a:r>
            <a:r>
              <a:rPr lang="en-US" dirty="0" smtClean="0"/>
              <a:t>bodies.</a:t>
            </a:r>
            <a:endParaRPr lang="en-CA" dirty="0"/>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412771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20800" y="275553"/>
            <a:ext cx="9144000" cy="2409296"/>
          </a:xfrm>
        </p:spPr>
        <p:txBody>
          <a:bodyPr>
            <a:normAutofit/>
          </a:bodyPr>
          <a:lstStyle/>
          <a:p>
            <a:r>
              <a:rPr lang="en-US" sz="4500" b="1" dirty="0">
                <a:latin typeface="Cambria" panose="02040503050406030204" pitchFamily="18" charset="0"/>
              </a:rPr>
              <a:t>What is Being Done </a:t>
            </a:r>
            <a:endParaRPr lang="en-CA" sz="4500" dirty="0">
              <a:latin typeface="Cambria" panose="02040503050406030204" pitchFamily="18" charset="0"/>
            </a:endParaRPr>
          </a:p>
        </p:txBody>
      </p:sp>
      <p:sp>
        <p:nvSpPr>
          <p:cNvPr id="3" name="Subtitle 2"/>
          <p:cNvSpPr>
            <a:spLocks noGrp="1"/>
          </p:cNvSpPr>
          <p:nvPr>
            <p:ph type="subTitle" idx="1"/>
          </p:nvPr>
        </p:nvSpPr>
        <p:spPr>
          <a:xfrm>
            <a:off x="406400" y="2684849"/>
            <a:ext cx="11785600" cy="3268132"/>
          </a:xfrm>
        </p:spPr>
        <p:txBody>
          <a:bodyPr>
            <a:noAutofit/>
          </a:bodyPr>
          <a:lstStyle/>
          <a:p>
            <a:pPr marL="342900" indent="-342900" algn="l">
              <a:buFont typeface="Arial" panose="020B0604020202020204" pitchFamily="34" charset="0"/>
              <a:buChar char="•"/>
            </a:pPr>
            <a:r>
              <a:rPr lang="en-US" sz="2800" dirty="0">
                <a:latin typeface="Cambria" panose="02040503050406030204" pitchFamily="18" charset="0"/>
              </a:rPr>
              <a:t>Preparatory Meeting for the High Level Forum on </a:t>
            </a:r>
            <a:r>
              <a:rPr lang="en-US" sz="2800" dirty="0" smtClean="0">
                <a:latin typeface="Cambria" panose="02040503050406030204" pitchFamily="18" charset="0"/>
              </a:rPr>
              <a:t>UNISPACE+50  - November 2015</a:t>
            </a:r>
          </a:p>
          <a:p>
            <a:pPr marL="342900" indent="-342900" algn="l">
              <a:buFont typeface="Arial" panose="020B0604020202020204" pitchFamily="34" charset="0"/>
              <a:buChar char="•"/>
            </a:pPr>
            <a:r>
              <a:rPr lang="en-US" sz="2800" dirty="0" smtClean="0">
                <a:latin typeface="Cambria" panose="02040503050406030204" pitchFamily="18" charset="0"/>
              </a:rPr>
              <a:t>Need </a:t>
            </a:r>
            <a:r>
              <a:rPr lang="en-US" sz="2800" dirty="0">
                <a:latin typeface="Cambria" panose="02040503050406030204" pitchFamily="18" charset="0"/>
              </a:rPr>
              <a:t>to regulate space activities from a perspective that takes into account “the cross-sectoral impact of integrating economic, environmental, social, policy and regulatory dimensions of space in pursuance of global sustainable development</a:t>
            </a:r>
            <a:r>
              <a:rPr lang="en-US" sz="2800" dirty="0" smtClean="0">
                <a:latin typeface="Cambria" panose="02040503050406030204" pitchFamily="18" charset="0"/>
              </a:rPr>
              <a:t>”</a:t>
            </a:r>
          </a:p>
          <a:p>
            <a:pPr marL="342900" indent="-342900" algn="l">
              <a:buFont typeface="Arial" panose="020B0604020202020204" pitchFamily="34" charset="0"/>
              <a:buChar char="•"/>
            </a:pPr>
            <a:r>
              <a:rPr lang="en-US" sz="2800" dirty="0">
                <a:latin typeface="Cambria" panose="02040503050406030204" pitchFamily="18" charset="0"/>
              </a:rPr>
              <a:t>UNISPACE+50 will  be held in 2018 with the main purpose of examining the issue of global governance by taking into account “new Sustainable Development Goals”, and the presence of modern space actors and space activities in the realm of “commercial space”. </a:t>
            </a:r>
            <a:endParaRPr lang="en-US" sz="2800" dirty="0" smtClean="0">
              <a:latin typeface="Cambria" panose="02040503050406030204" pitchFamily="18" charset="0"/>
            </a:endParaRPr>
          </a:p>
          <a:p>
            <a:pPr marL="342900" indent="-342900" algn="l">
              <a:buFont typeface="Arial" panose="020B0604020202020204" pitchFamily="34" charset="0"/>
              <a:buChar char="•"/>
            </a:pPr>
            <a:endParaRPr lang="en-CA" sz="2800" dirty="0">
              <a:latin typeface="Cambria" panose="02040503050406030204" pitchFamily="18" charset="0"/>
            </a:endParaRPr>
          </a:p>
        </p:txBody>
      </p:sp>
      <p:pic>
        <p:nvPicPr>
          <p:cNvPr id="4" name="Picture 3" descr="C:\Users\Kuan-Wei\Dropbox\Screenshots\Screenshot 2016-05-25 17.18.23.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1869667"/>
          </a:xfrm>
          <a:prstGeom prst="rect">
            <a:avLst/>
          </a:prstGeom>
          <a:solidFill>
            <a:schemeClr val="accent1">
              <a:lumMod val="60000"/>
              <a:lumOff val="40000"/>
            </a:schemeClr>
          </a:solidFill>
          <a:ln>
            <a:noFill/>
          </a:ln>
        </p:spPr>
      </p:pic>
    </p:spTree>
    <p:extLst>
      <p:ext uri="{BB962C8B-B14F-4D97-AF65-F5344CB8AC3E}">
        <p14:creationId xmlns:p14="http://schemas.microsoft.com/office/powerpoint/2010/main" val="963118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962</Words>
  <Application>Microsoft Office PowerPoint</Application>
  <PresentationFormat>Widescreen</PresentationFormat>
  <Paragraphs>58</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Cambria</vt:lpstr>
      <vt:lpstr>Office Theme</vt:lpstr>
      <vt:lpstr>  Commercial Space as a Source of Conflicts and the Need for ‘Space Pluralism’  </vt:lpstr>
      <vt:lpstr>Roadmap of the presentation</vt:lpstr>
      <vt:lpstr>Commercial Space</vt:lpstr>
      <vt:lpstr>The Problem</vt:lpstr>
      <vt:lpstr>Traditional perceptions on the uses of outer space</vt:lpstr>
      <vt:lpstr>In the present circumstances, the strength of these principles, however, has to be viewed from the perspective of the influx of new space actors, which is occurring as a consequence of the “democratization” of outer space.  - Judge Manfred Lachs in 1963 referred to the international cooperation in the realm of space activities as a “crucial factor for coexistence.” </vt:lpstr>
      <vt:lpstr>PowerPoint Presentation</vt:lpstr>
      <vt:lpstr>Culmination of the complexity of the problem</vt:lpstr>
      <vt:lpstr>What is Being Done </vt:lpstr>
      <vt:lpstr>PowerPoint Presentation</vt:lpstr>
      <vt:lpstr>What Needs to Be Done? </vt:lpstr>
      <vt:lpstr>PowerPoint Presentation</vt:lpstr>
      <vt:lpstr>Conclusions</vt:lpstr>
      <vt:lpstr>Thanks for your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Space as a Source of Conflicts and the Need for ‘Space Pluralism’</dc:title>
  <dc:creator>Maria Manoli</dc:creator>
  <cp:lastModifiedBy>Maria Manoli</cp:lastModifiedBy>
  <cp:revision>7</cp:revision>
  <dcterms:created xsi:type="dcterms:W3CDTF">2016-05-27T01:20:37Z</dcterms:created>
  <dcterms:modified xsi:type="dcterms:W3CDTF">2016-05-27T02:08:27Z</dcterms:modified>
</cp:coreProperties>
</file>