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27" r:id="rId1"/>
  </p:sldMasterIdLst>
  <p:notesMasterIdLst>
    <p:notesMasterId r:id="rId10"/>
  </p:notesMasterIdLst>
  <p:handoutMasterIdLst>
    <p:handoutMasterId r:id="rId11"/>
  </p:handoutMasterIdLst>
  <p:sldIdLst>
    <p:sldId id="481" r:id="rId2"/>
    <p:sldId id="541" r:id="rId3"/>
    <p:sldId id="560" r:id="rId4"/>
    <p:sldId id="554" r:id="rId5"/>
    <p:sldId id="561" r:id="rId6"/>
    <p:sldId id="559" r:id="rId7"/>
    <p:sldId id="539" r:id="rId8"/>
    <p:sldId id="506"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TS" initials="CT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99CC"/>
    <a:srgbClr val="C3EB46"/>
    <a:srgbClr val="7DDDFF"/>
    <a:srgbClr val="FF8989"/>
    <a:srgbClr val="F1D746"/>
    <a:srgbClr val="C0504D"/>
    <a:srgbClr val="F79646"/>
    <a:srgbClr val="48D684"/>
    <a:srgbClr val="4BACC6"/>
    <a:srgbClr val="00CC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088" autoAdjust="0"/>
    <p:restoredTop sz="86404" autoAdjust="0"/>
  </p:normalViewPr>
  <p:slideViewPr>
    <p:cSldViewPr snapToGrid="0">
      <p:cViewPr varScale="1">
        <p:scale>
          <a:sx n="73" d="100"/>
          <a:sy n="73" d="100"/>
        </p:scale>
        <p:origin x="-1932" y="-174"/>
      </p:cViewPr>
      <p:guideLst>
        <p:guide orient="horz" pos="2160"/>
        <p:guide pos="2880"/>
      </p:guideLst>
    </p:cSldViewPr>
  </p:slideViewPr>
  <p:outlineViewPr>
    <p:cViewPr>
      <p:scale>
        <a:sx n="33" d="100"/>
        <a:sy n="33" d="100"/>
      </p:scale>
      <p:origin x="0" y="456"/>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7" d="100"/>
          <a:sy n="57" d="100"/>
        </p:scale>
        <p:origin x="-2814"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65504ED-601C-9F41-A2BB-A84CD9D575D8}" type="datetimeFigureOut">
              <a:rPr lang="en-US" smtClean="0"/>
              <a:pPr/>
              <a:t>3/17/2015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9185347-B0FD-EF4B-941B-A92CF753AB4E}" type="slidenum">
              <a:rPr lang="en-US" smtClean="0"/>
              <a:pPr/>
              <a:t>‹#›</a:t>
            </a:fld>
            <a:endParaRPr lang="en-US" dirty="0"/>
          </a:p>
        </p:txBody>
      </p:sp>
    </p:spTree>
    <p:extLst>
      <p:ext uri="{BB962C8B-B14F-4D97-AF65-F5344CB8AC3E}">
        <p14:creationId xmlns:p14="http://schemas.microsoft.com/office/powerpoint/2010/main" xmlns="" val="40816834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499A69-9E3B-7C4C-9E3F-523F007A72CB}" type="datetimeFigureOut">
              <a:rPr lang="en-US" smtClean="0"/>
              <a:pPr/>
              <a:t>3/17/2015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2D6E04-3A2F-4B48-A297-666578EDF1B3}" type="slidenum">
              <a:rPr lang="en-US" smtClean="0"/>
              <a:pPr/>
              <a:t>‹#›</a:t>
            </a:fld>
            <a:endParaRPr lang="en-US" dirty="0"/>
          </a:p>
        </p:txBody>
      </p:sp>
    </p:spTree>
    <p:extLst>
      <p:ext uri="{BB962C8B-B14F-4D97-AF65-F5344CB8AC3E}">
        <p14:creationId xmlns:p14="http://schemas.microsoft.com/office/powerpoint/2010/main" xmlns="" val="286991402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2D6E04-3A2F-4B48-A297-666578EDF1B3}" type="slidenum">
              <a:rPr lang="en-US" smtClean="0"/>
              <a:pPr/>
              <a:t>1</a:t>
            </a:fld>
            <a:endParaRPr lang="en-US" dirty="0"/>
          </a:p>
        </p:txBody>
      </p:sp>
    </p:spTree>
    <p:extLst>
      <p:ext uri="{BB962C8B-B14F-4D97-AF65-F5344CB8AC3E}">
        <p14:creationId xmlns:p14="http://schemas.microsoft.com/office/powerpoint/2010/main" xmlns="" val="1520724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2D6E04-3A2F-4B48-A297-666578EDF1B3}" type="slidenum">
              <a:rPr lang="en-US" smtClean="0"/>
              <a:pPr/>
              <a:t>2</a:t>
            </a:fld>
            <a:endParaRPr lang="en-US" dirty="0"/>
          </a:p>
        </p:txBody>
      </p:sp>
    </p:spTree>
    <p:extLst>
      <p:ext uri="{BB962C8B-B14F-4D97-AF65-F5344CB8AC3E}">
        <p14:creationId xmlns:p14="http://schemas.microsoft.com/office/powerpoint/2010/main" xmlns="" val="3943530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2D6E04-3A2F-4B48-A297-666578EDF1B3}" type="slidenum">
              <a:rPr lang="en-US" smtClean="0"/>
              <a:pPr/>
              <a:t>3</a:t>
            </a:fld>
            <a:endParaRPr lang="en-US" dirty="0"/>
          </a:p>
        </p:txBody>
      </p:sp>
    </p:spTree>
    <p:extLst>
      <p:ext uri="{BB962C8B-B14F-4D97-AF65-F5344CB8AC3E}">
        <p14:creationId xmlns:p14="http://schemas.microsoft.com/office/powerpoint/2010/main" xmlns="" val="3522131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2D6E04-3A2F-4B48-A297-666578EDF1B3}" type="slidenum">
              <a:rPr lang="en-US" smtClean="0"/>
              <a:pPr/>
              <a:t>4</a:t>
            </a:fld>
            <a:endParaRPr lang="en-US" dirty="0"/>
          </a:p>
        </p:txBody>
      </p:sp>
    </p:spTree>
    <p:extLst>
      <p:ext uri="{BB962C8B-B14F-4D97-AF65-F5344CB8AC3E}">
        <p14:creationId xmlns:p14="http://schemas.microsoft.com/office/powerpoint/2010/main" xmlns="" val="1178258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058D8257-9537-497C-83FE-D41FD9CDBE58}" type="slidenum">
              <a:rPr lang="en-US" smtClean="0"/>
              <a:pPr/>
              <a:t>5</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xmlns="" val="37770226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2D6E04-3A2F-4B48-A297-666578EDF1B3}" type="slidenum">
              <a:rPr lang="en-US" smtClean="0"/>
              <a:pPr/>
              <a:t>6</a:t>
            </a:fld>
            <a:endParaRPr lang="en-US" dirty="0"/>
          </a:p>
        </p:txBody>
      </p:sp>
    </p:spTree>
    <p:extLst>
      <p:ext uri="{BB962C8B-B14F-4D97-AF65-F5344CB8AC3E}">
        <p14:creationId xmlns:p14="http://schemas.microsoft.com/office/powerpoint/2010/main" xmlns="" val="20516017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2D6E04-3A2F-4B48-A297-666578EDF1B3}" type="slidenum">
              <a:rPr lang="en-US" smtClean="0"/>
              <a:pPr/>
              <a:t>7</a:t>
            </a:fld>
            <a:endParaRPr lang="en-US" dirty="0"/>
          </a:p>
        </p:txBody>
      </p:sp>
    </p:spTree>
    <p:extLst>
      <p:ext uri="{BB962C8B-B14F-4D97-AF65-F5344CB8AC3E}">
        <p14:creationId xmlns:p14="http://schemas.microsoft.com/office/powerpoint/2010/main" xmlns="" val="24010384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2D6E04-3A2F-4B48-A297-666578EDF1B3}" type="slidenum">
              <a:rPr lang="en-US" smtClean="0"/>
              <a:pPr/>
              <a:t>8</a:t>
            </a:fld>
            <a:endParaRPr lang="en-US" dirty="0"/>
          </a:p>
        </p:txBody>
      </p:sp>
    </p:spTree>
    <p:extLst>
      <p:ext uri="{BB962C8B-B14F-4D97-AF65-F5344CB8AC3E}">
        <p14:creationId xmlns:p14="http://schemas.microsoft.com/office/powerpoint/2010/main" xmlns="" val="1067515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BD44E5-6D3E-40B0-A689-BF68E28737A3}" type="datetimeFigureOut">
              <a:rPr lang="en-US" smtClean="0"/>
              <a:pPr/>
              <a:t>3/17/2015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2AB80A-78BA-6B42-BA0D-B44ACF890F5A}" type="slidenum">
              <a:rPr lang="en-US" smtClean="0"/>
              <a:pPr/>
              <a:t>‹#›</a:t>
            </a:fld>
            <a:endParaRPr lang="en-US"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BD44E5-6D3E-40B0-A689-BF68E28737A3}" type="datetimeFigureOut">
              <a:rPr lang="en-US" smtClean="0"/>
              <a:pPr/>
              <a:t>3/17/2015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2AB80A-78BA-6B42-BA0D-B44ACF890F5A}" type="slidenum">
              <a:rPr lang="en-US" smtClean="0"/>
              <a:pPr/>
              <a:t>‹#›</a:t>
            </a:fld>
            <a:endParaRPr lang="en-US"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BD44E5-6D3E-40B0-A689-BF68E28737A3}" type="datetimeFigureOut">
              <a:rPr lang="en-US" smtClean="0"/>
              <a:pPr/>
              <a:t>3/17/2015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2AB80A-78BA-6B42-BA0D-B44ACF890F5A}" type="slidenum">
              <a:rPr lang="en-US" smtClean="0"/>
              <a:pPr/>
              <a:t>‹#›</a:t>
            </a:fld>
            <a:endParaRPr lang="en-US" dirty="0"/>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Slide - Whit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descr="PATH_perspect2.jpg"/>
          <p:cNvPicPr>
            <a:picLocks noChangeAspect="1"/>
          </p:cNvPicPr>
          <p:nvPr userDrawn="1"/>
        </p:nvPicPr>
        <p:blipFill rotWithShape="1">
          <a:blip r:embed="rId2">
            <a:extLst>
              <a:ext uri="{28A0092B-C50C-407E-A947-70E740481C1C}">
                <a14:useLocalDpi xmlns:a14="http://schemas.microsoft.com/office/drawing/2010/main" xmlns="" val="0"/>
              </a:ext>
            </a:extLst>
          </a:blip>
          <a:srcRect t="14635" b="6070"/>
          <a:stretch/>
        </p:blipFill>
        <p:spPr>
          <a:xfrm>
            <a:off x="0" y="0"/>
            <a:ext cx="8648700" cy="6858000"/>
          </a:xfrm>
          <a:prstGeom prst="rect">
            <a:avLst/>
          </a:prstGeom>
        </p:spPr>
      </p:pic>
      <p:sp>
        <p:nvSpPr>
          <p:cNvPr id="9" name="Rectangle 8"/>
          <p:cNvSpPr/>
          <p:nvPr userDrawn="1"/>
        </p:nvSpPr>
        <p:spPr>
          <a:xfrm>
            <a:off x="0" y="2583543"/>
            <a:ext cx="9144000" cy="2433736"/>
          </a:xfrm>
          <a:prstGeom prst="rect">
            <a:avLst/>
          </a:prstGeom>
          <a:solidFill>
            <a:schemeClr val="tx1">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normAutofit/>
          </a:bodyPr>
          <a:lstStyle/>
          <a:p>
            <a:pPr algn="ctr"/>
            <a:endParaRPr lang="en-US" dirty="0"/>
          </a:p>
        </p:txBody>
      </p:sp>
      <p:sp>
        <p:nvSpPr>
          <p:cNvPr id="12" name="Text Placeholder 12"/>
          <p:cNvSpPr>
            <a:spLocks noGrp="1"/>
          </p:cNvSpPr>
          <p:nvPr>
            <p:ph type="body" sz="quarter" idx="13" hasCustomPrompt="1"/>
          </p:nvPr>
        </p:nvSpPr>
        <p:spPr>
          <a:xfrm>
            <a:off x="419101" y="2830705"/>
            <a:ext cx="8284633" cy="572305"/>
          </a:xfrm>
          <a:prstGeom prst="rect">
            <a:avLst/>
          </a:prstGeom>
        </p:spPr>
        <p:txBody>
          <a:bodyPr anchor="ctr">
            <a:normAutofit/>
          </a:bodyPr>
          <a:lstStyle>
            <a:lvl1pPr marL="0" indent="0">
              <a:buNone/>
              <a:defRPr sz="1800">
                <a:solidFill>
                  <a:schemeClr val="bg1"/>
                </a:solidFill>
                <a:latin typeface="Arial"/>
                <a:cs typeface="Arial"/>
              </a:defRPr>
            </a:lvl1pPr>
          </a:lstStyle>
          <a:p>
            <a:pPr lvl="0"/>
            <a:r>
              <a:rPr lang="en-US" dirty="0" smtClean="0"/>
              <a:t>Date</a:t>
            </a:r>
            <a:endParaRPr lang="en-US" dirty="0"/>
          </a:p>
        </p:txBody>
      </p:sp>
      <p:sp>
        <p:nvSpPr>
          <p:cNvPr id="14" name="Text Placeholder 14"/>
          <p:cNvSpPr>
            <a:spLocks noGrp="1"/>
          </p:cNvSpPr>
          <p:nvPr>
            <p:ph type="body" sz="quarter" idx="14" hasCustomPrompt="1"/>
          </p:nvPr>
        </p:nvSpPr>
        <p:spPr>
          <a:xfrm>
            <a:off x="419101" y="3411747"/>
            <a:ext cx="8284633" cy="584775"/>
          </a:xfrm>
          <a:prstGeom prst="rect">
            <a:avLst/>
          </a:prstGeom>
        </p:spPr>
        <p:txBody>
          <a:bodyPr wrap="square" anchor="ctr">
            <a:spAutoFit/>
          </a:bodyPr>
          <a:lstStyle>
            <a:lvl1pPr marL="0" indent="0">
              <a:lnSpc>
                <a:spcPct val="100000"/>
              </a:lnSpc>
              <a:buNone/>
              <a:defRPr sz="3200" baseline="0">
                <a:solidFill>
                  <a:srgbClr val="0099CC"/>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PRESENTATION TITLE GOES HERE</a:t>
            </a:r>
          </a:p>
        </p:txBody>
      </p:sp>
      <p:sp>
        <p:nvSpPr>
          <p:cNvPr id="17" name="Text Placeholder 12"/>
          <p:cNvSpPr>
            <a:spLocks noGrp="1"/>
          </p:cNvSpPr>
          <p:nvPr>
            <p:ph type="body" sz="quarter" idx="15" hasCustomPrompt="1"/>
          </p:nvPr>
        </p:nvSpPr>
        <p:spPr>
          <a:xfrm>
            <a:off x="419101" y="4198597"/>
            <a:ext cx="8284633" cy="594784"/>
          </a:xfrm>
          <a:prstGeom prst="rect">
            <a:avLst/>
          </a:prstGeom>
        </p:spPr>
        <p:txBody>
          <a:bodyPr anchor="ctr">
            <a:normAutofit/>
          </a:bodyPr>
          <a:lstStyle>
            <a:lvl1pPr marL="0" indent="0">
              <a:buNone/>
              <a:defRPr sz="1800" baseline="0">
                <a:solidFill>
                  <a:srgbClr val="FFFFFF"/>
                </a:solidFill>
                <a:latin typeface="Arial"/>
                <a:cs typeface="Arial"/>
              </a:defRPr>
            </a:lvl1pPr>
          </a:lstStyle>
          <a:p>
            <a:pPr lvl="0"/>
            <a:r>
              <a:rPr lang="en-US" dirty="0" smtClean="0"/>
              <a:t>Speaker Name / Title</a:t>
            </a:r>
            <a:endParaRPr lang="en-US" dirty="0"/>
          </a:p>
        </p:txBody>
      </p:sp>
      <p:sp>
        <p:nvSpPr>
          <p:cNvPr id="5" name="TextBox 4"/>
          <p:cNvSpPr txBox="1"/>
          <p:nvPr userDrawn="1"/>
        </p:nvSpPr>
        <p:spPr>
          <a:xfrm>
            <a:off x="1079500" y="-1744134"/>
            <a:ext cx="184731" cy="369332"/>
          </a:xfrm>
          <a:prstGeom prst="rect">
            <a:avLst/>
          </a:prstGeom>
          <a:noFill/>
        </p:spPr>
        <p:txBody>
          <a:bodyPr wrap="none" rtlCol="0">
            <a:spAutoFit/>
          </a:bodyPr>
          <a:lstStyle/>
          <a:p>
            <a:endParaRPr lang="en-US" dirty="0"/>
          </a:p>
        </p:txBody>
      </p:sp>
      <p:cxnSp>
        <p:nvCxnSpPr>
          <p:cNvPr id="6" name="Straight Connector 5"/>
          <p:cNvCxnSpPr/>
          <p:nvPr userDrawn="1"/>
        </p:nvCxnSpPr>
        <p:spPr>
          <a:xfrm>
            <a:off x="2638425" y="504825"/>
            <a:ext cx="0" cy="447675"/>
          </a:xfrm>
          <a:prstGeom prst="line">
            <a:avLst/>
          </a:prstGeom>
          <a:ln>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
        <p:nvSpPr>
          <p:cNvPr id="7" name="AutoShape 2" descr="data:image/jpeg;base64,/9j/4AAQSkZJRgABAQAAAQABAAD/2wCEAAkGBxMHERUUEhQWFhUWFxUbGBgXGBcYHBUdGRYeGBsYGRkYHCggIR0lGxUXIjElJyo3MC4uGiAzODMvOCgtLi0BCgoKDg0OGxAQGzIkICQvNCwsNi0sLDQ0LC8sLCwsLCwsLCwsLCwsLCwsLCwsLCwsLCwsLCwsLCwsLCwsLCwsLP/AABEIAG4BywMBEQACEQEDEQH/xAAcAAEAAgMBAQEAAAAAAAAAAAAABgcEBQgCAQP/xABNEAABAwIEAgUFDAcFBwUAAAABAAIDBBEFBhIhBzETIkFRYTVxgZGhFCMyQlJydJKisbKzFTM0YnOCtBYXQ4TBCCREk+Hj8VNjlMLR/8QAGgEBAAMBAQEAAAAAAAAAAAAAAAMEBQIBBv/EADgRAAIBAgMDCgYCAgIDAQAAAAABAgMRBCExEkFxBTIzUWGBkaHB0QYTIrHh8BRCI2JS8RUkkhb/2gAMAwEAAhEDEQA/ALxQBAEAQBAEAQBAEAQBAEAQBAEAQBAEAQBAEAQBAEAQBAEB+NVVMo2l0j2saObnENA9JXjaWp3TpzqPZgm32EWxTiNRUVwxzpnd0Y2+s6w9V1FKvFdpq0OQ8VUzklFdvsrsieI8UaibaGKOId7iZHf/AFA9RUTxEtxr0fh6hHpJOXDL3I1X5qrK39ZUyW7mu6MepllE6knqzUpcnYWnzaa71f73MKKnnreu1ksn7wa9/wBoAryzZPKdKn9LaXZdLyJ7wyzHM2c0lQ55Dmkx9JfUxzdy3rb2Lbnflp25qejN32WfP8t4Gk6X8ikllrbRp78stfuWgrR8qEAQBAEAQBAEAQBAEAQBAEAQBAEAQBAEAQBAEAQBAEAQBAEAQBAEAQBAEAQBAEAQBAEAQBAEAQBAEAQBAY9bXRUDdUsjI2973Bo9q8bS1JKVGpVezTi2+xETxXiVSUdxFrmd+6NLfrOt7AVFKvFaGvQ5BxNTOdort18F62IbivEisrbiPRA390anfWdt6gFC68n2G1Q5Cw1POd5PtyXgvci0kkuKydYyTSHl8KR3oG59ShzbNaMadCGVox7kiR4Xw9ra+xcxsLe+Q7/Ubc+uyljRkzMr8t4SlkntPs936XJdhnC2nhsZ5Xynub7232Xd9pSrDrezHr/ENaWVKKj5v28iSU+C0OBN1CKGID47tNxbve/f2qVRjEzJ4vF4l7LlKXYvZGFXZ+oKPbptZ7o2l/2gNPtXLrQW8npcjYypnsW4u3lr5EXxfP8AR174ne55tUL2vY8dG1wtzbzPVcNiPuUUq0XuNXD8i4mlGUduNpKzWb792a3EsyznKnzE4sZqZIBfQ8C5A5lpBINvWpoVVLIyMbyXWwi2pWcetepI1IZoQBAEAQBAEAQBAEAQBAEAQBAEAQBAEAQBAEAQBAEAQBAEAQBAEAQBAEAQBAEAQBAEAQBAEAQGPiFP7sifHqLdbHN1AkFtxa4I7QvGrqxJSn8ucZ2vZ3K1w3iXLh7eiqoNckd2Oc1waSWnSdTSLXuNyD6Aq0a7WUkfT1uQKdV/MoTsnmk1155M9VfFZx/VUwHcXyX+y1o+9HiOpHlP4cj/AHqeC9W/Qj2IZ9r67/FEY7omhvtN3e1RutN7zRo8jYOn/W/F39l5Giigmxd92tlmf2kB8jvSdz61xZsvynSoRs2oruRJ8L4cVlbYyBkLf3zqd6Gsv7SFJGhJ65GXX5dwtPKF5PsyXi/ZkvwrhlS0tjM58zu4nQz6rd/WSpo0IrUxq/L+InlTSivF+L9iRvlo8ts3MNO3u6rL+YDclSfTBdRmqOJxcstqb73/ANEYxXifTU9xAx8x7z7231uGr7KjlXS0NSh8P1551Wo+b8svMiGJ8Q66uuGvbC3ujbv6XOufVZQutNmzQ5EwlPVOT7X6K3qRsmbFn/4k8n88jv8AUqPNs00qVCO6K7kiQYdkCvrrExiIHtlcB9lt3esBdqjNmdW5awlPLa2uC9XZG/puFDiPfKkA9zYyfaXD7lIsP1sz5/Ecf6U/F/g81ORZ8suZVU8vTGFwe5mgtcWj4QbYm92ki3iUdJw+pbj2HLFLGReHqx2drJO91fdfS2ZaLTqVo+UPqAIAgCAIAgCAIAgCAIAgCAIAgCAIAgCAIAgCAIAgCAIAgCAIAgCAIAgCAIAgCAIAgCAIAgCAICKZkyHT47IZdT4pD8IstZ/ZdzSOe3MWUU6MZO5r4LlmvhofLspR3X3cGRvAeH9HizNYqJiA5zXNtG1zHNJBa4WdY7KKFGMs7mliuWsTQlsuEdLp5tNPetCVUGRaCh36APPfIS/2OOn2KVUYLcZNXljGVctu3DL7ZmXWZhosFGl00TLfEZYkfyMufYunOEd5DTwWKxDvGDfa/dkYxPilDFcU8T5D3vtG3/V3sCiliFuRq0Ph2rLOrJLhm/ReZEMVz7XYjt0gib3RDT9o3d6iFC602bNDkbCUs9naf+3tkjRU1JNizz0bJJnnmQHPP8zv/wBK4SctC/OpSoR+pqK7l4L2JXhXDSrq7GYshb3E63fVb1ftKWNCT1yMivy/hoZU05PwXnn5ExwrhxR0VjIHTO/9w2b9Rthbz3UyoRWpjV+XcVUyjaK7NfF+ljd1OIUeXWaXPhhaOTRpaTbuY3c+gLtyjDsKEKGJxcrpOT6/yyM4lxRpoNoY5JT3n3tvrd1vsqOWIW41KPw9XlnUko+b9vMi2IcSq2pv0fRxDs0t1OHpfcfZUTryehrUuQcLDnXlxdl5e5oqjNNZMbuqpfQ/R7G2CjdSXWX4cnYWK+mmvC/3ubDL2eKnDJWl8z5YrjWx7tfV7S0ncEc11CtJPUr4zkihWptRgoy3NZZ9peDHiQAg3BAIPeCrx8I007M9IeBAEAQBAEAQBAEAQBAEAQBAEAQBAEAQBAEAQBAEAQBAEAQBAEAQBAEAQBAEAQBAEAQBAEAQBAVBn/AJ8Jqn1FOJBHKdRdEXAscfhB2jcAnrX5blU6sHGV0fY8k42jXoKjVttRys7Zrda/gRGSqnreq580ngXSP9hJUV2zZjTo080oruSM+gylW1vwKaQDvcBGPtkLpU5PRFerylhafOqLuz+1yT4bwsml3nmYwdzAXn1mwHtUkcO97Mqt8RUllSg3xy9/QlmF8PaGgsXMMzu+U6h9QWb6wplRgjJr8t4urknsrs99fM2dfjlHgDdL5I47cmNtf0RsF/YunOMSpSwmKxTvGLfa/d5ESxTinGy4p4XP8A3pDoHnDRcn02UUsQtyNih8OzedWduxZ/j7kNxXOlbid9UxY35MXvY9Y63rKglVm95tUOSsJR0hd9bz/HkavDsKnxU+8xSSEndwBIv4vO3rK5UXLQt1sTRoL/ACSUf3q1JbhfDCpqbGd7IR3D3x3m2s32lTRoSepj1/iChDKmnLyXv5IlmHcNaKlt0gfMf33ED6rLbeBupVQitTIrcvYqfNtHgvV3JHRYLTUH6qCJnzWNB9drqRQitEZtXFV6vPm3xbPWI4TBibCyWNr2kEbgXHiDzB8QjimrM8o4mrRltU5NM+4RRHDYI4i8v6NobqIsSBsL+iyRWykjzEVfm1ZVLWu72MxdEIQBAEAQBAEAQBAEAQBAEAQBAEAQBAEAQBAEAQBAEAQBAEAQBAEAQBAEAQBAEAQBAEAQBAEAQBAQXGM3OytWyRzsdJDIGyRlttTARpc0A2BGppPO4v4qCVTYk0zew/JkcbhozpNKSunfR70/BnmTinSgdWKcnxEY9usp/Iier4dxG+UfP2NLX8VJpLiGBjPF7i8+puke1cPEPci9S+Haa6SbfBW9yLYnmusxK/SVD9PyWHo2+azLXHnuonUk9WatDk3C0eZBX7c/v6GPhmA1OK/qYJHg/GtZp/ndZvtXihJ6Ikr4yhR6SaX38FmS/CuFs01jUStjHyWDW71mwB9aljh3vMev8Q0o5Uot8cl7/YmWFZDocNsei6Vw+NKdfp0/BHoCmVGC3GLX5YxdbLa2V/rl56+ZJGMEYsAAByA2AUpmNtu7PSHgQBAEAQBAEAQBAEAQBAEAQBAEAQBAEAQBAEAQBAEAQBAEAQBAEAQBAEAQBAEAQBAEAQBAEAQBAEAQBAEAQGizXliLMsbWvJa9hJY9tiW35gg8wbDbwCjqU1Mv4DlCpg5txzT1X7vIV/dRJf8AamW/hH7tah/jvrNz/wDSQt0b/wDr8GzouFlPH+tmlk8G6WD7ifaulh1vZVq/EVZ8yKXn7LyJLhuU6LDLGOnZqHJzhrcPM59yPQpVTitEZlblLFVspzduzJeCsbpdlEIAgCAIAgCAIAgCAIAgCAIAgCAIAgCAIAgCAIAgCAIAgCAIAgCAIAgCAIAgCAIAgCAIAgCAIAgCAIAgCAIAgCAIAgCAIAgCAIAgCAIAgCAIAgCAIAgCAIAgCAIAgCAIAgCAIAgCAIAgCAIAgCAICtMxcR6zLDg2qw0AOvoe2pux1uYBEPPwNir1PC06i+mfl+SKVRx1Rg4bxhmxaVkMGHB0khs1vunmbE73h5AAk+AK7lgYxW1KeXD8niq3dkiey11cyl6QUsbqi/6kT9XT39IWDfwt6VTUae3a+XXb0JbuxXtVxoko3ujlw7Q9hs5rqggtI7COhV1YBNXU/L8kTrWyaNll7iVWZmc5tLhodptrc6pAa297XJiG5sdhvso6mEp01eU/L8nsajloixMPkkljYZmBkhA1Ma7WGnuDrC/nsqUrXyJSHZuznW5XL3vw8SU4dZsragDYmwL29GS2+3hva6tUaFOrkpZ8PyRym452NVgHEyszI8spcM1lttTjU2Yy/wApxiAuewc/BSVMJCmryn5fk8jUctEWXESWjULGwuAb2PaLqgSntAEAQBAEAQBAEAQBAEAQBAEAQBAEAQEUzJj+IYO57osPFRC0XDmVAa8iwJJj6MnY3FhfkrFKnSnk5WfD8nMm1uIP/fiT/wACP/k/9lW//HL/AJeX5Ivn9hvMPzni+LxiSDCm6HAFjnTtAcDyIDg0kKGWHoQdpT8jtTk1kjDqeKtRgkojxDDnxXF7skDiR2loIDXDzP2XawUZq9Od+79+x46ltUT7LuYafMkXS00geBs4cnMPc5p3B+/sVOpSlTdpIkjJNXRtVGehAEAQBAEAQBAEAQBAEAQBAEAQBAEAQBAEAQBAEAQBARriLgf6fw+aMC72t6SPv1sFwB5xdv8AMVPhqny6ificTjeJztlnF/0JVwVI5Rva4+LD1XgedjnBbVWG3Bx6yrF7LudWMeJACDcEXB77r54ulP8AHjAA0xVrBz96l8eZjcftN+r3LSwFTWD4ogrR3mBwHxYU1VNTOO0zA9vzo+YHiWuJ/kXePheKl1HNF52LxWUWSEcYcS9w4ZIwbvqHMiYOZOo6nWHzGuHnIVrBw2qqfVmR1HaJuMjZfGWaKKGw121SkfGkdu70D4I8GhR16vzJuXgdQjsqxuayE1Eb2Ne5hc0gPbbUwkW1NuCLjnuFEnZ3OioOINdi2THRObiD5YpNQBdDAC0tsdLupvcG4O3I7d+lh40ayacbNdrIKkpRPXD/ABfFc6GcDEBD0Ii/4aKTV0mv5trdH43v4JiIUaNvovftYpuUt5KKjLGM2JZjNz2A0cLR67uI9SrqtQ30/NktpdZBazHMbwOvpqesqHWfNCAWti0StMrWu0ubGCdnWI5i423Ctxp4edNygtz68suJFtTTsy9Vkk4QEAz/AEmI4TDLVUlfJoju90L44CA29zoeWXs0X2N9hzVzDulKShOOu/MjntJXRXOEZ7xjGp46eKpGuV2lt44QBtcknRyABPoV2eGoQi5NacSFTm3ZFz5cweqw86qqukqXaSNPRxRsBJB1AMbquLW3Padll1JwlzY28Syk95vlEehAEBX+f6XEcIhlq6Wvk0MJe6F8ULgGl1zofovZoPI32HPbe5h3SnJQlHXfdkc9pK6K6wfPOMY3PHTxVI1yu0tJjhAGxJcepyDQT6Fdnh6EIuTWnEhjObdkXPl3BqrDzqqq6SpdpI09HFGwEkG4DG6ri1t3dp2WZUqQlzY28Syk95vlCehAEAQHJeNRiGpqGjYNnmaPMJHAewL6KGcE+xfYpTVpM6U4feS6L6ND+ALDxPSy4suR0NXxewtuIYXM4ga4dMjD2ts4B3rYXD/wpMHNxqrtyOKivEp3hjjLsGxKDSerM5sTx2ODzZvpDy0j0960sVTU6T7MyCnK0jpZYZbCAiuec8QZQYA4dJM8XZEDYkctTzvpbfttvY2BsbWKGHlVfYcTmokIy9WYzxBLpBUCkpgS3VGy2o9oZc6iRyLtQAPiCBaqRoUMrXZHFzn2IlH93brXGK4nr7/dHVv83Ty8LqD+Uv8AhHwJdntItjuLYzw8e10szaymcbBz223tfS4jrMcRe1y4behWKcKFdZLZf7+7iKUpQ1zRP8lZxgzdEXR9SRtukicRqZftB+M09jvuOyp16EqTs9CWMlJEjUB0EBWHEFmJZWgFRT4hLJG1zWvbLHTlwDjpa7U2MXGogEW7eav4f5VWWzKGfF+5FPaSuiK5TzXi+a6plMys6O4c5z+hhOlrRubad9yB6QrFWjQpQ2nG/eyOE5ydi6cGw+TD2uElRLUOcQdUgjGmwtZojY0ALLnJS0ViwjYLg9ILmPBcXg1yUNeXjciCWKG/O9mSad+4Bw9Kt0qlB5Tj33f2I5KW5lVUvE7E6eVr31Bka113RuZE0OHa0lrARtft2Wg8JRasl9yFVpF+ZcxyLMVOyeE3a7mDzY4c2OHYQf8AQjYhZFSm6ctllmMlJXR8x/DZsRYBBVSUzxezmNjeHX+U2RpuBbsISnKMX9SuGuoqcYtjjcSGGmsAeT+t6GIjRoL+kA0fJB2+ULX7Vo7GH+V83Z834EF57WzctrBMOlw9p6apkqHG3WkbG0Nt8lsbG2vftv2LNnJS0VidGyXB6UdhOLY5mGsqIaSpcGRyyAue2LRG3pHBoLjGSTYbDnsVqyhh6cFKcdV2+5ApTbaRts4S4xlClE78SEt5Gs0inibbU0m+q3Lq93ao6KoVZbKhbvZ7Ucoq9zW5Ix7Fs5SSRNrxCWMDtXQRPv1rWtYWUlenQopNxv3s5pylJ6n65yfj+V4+kfW9LDyMkccQLL7DW0x3bflcE79o2XlH+NVdlGz4v3PZuccy08q1D6uhppJHFz3wROc483EsBJNvFZ9VJTaXWSxd0jaqM6CA5fz/AIL+gcQniAswu1x92iTrADwBJb/Kt7D1NummU6kbSLs4R41+mMNjBN3wEwu/kALD/wAtzN++6y8ZT2Kr7cyzTd4mLxdmdWQQUEIDpqyUBoPY2IiRzr9liG79111g0lJ1HpFfc8qXasijsv4m7AauGexBhkBcLb2+C9tu8tLh6Vq1IbcHHrK0XZnVkUgmaHNNw4Ag94IuCvntC6QLEGf2nx2OLnDhzBJJ3GaSxY0+YBrh81wVyP8Ajw7e+WXctSN5y4FgKmSBAVZx/wD2Wm/ju/Lcr/J/PfD1Ia3NNf8A7Pfwq7zUv3zKTlDSPf6HlDRk24kZtZlajkLXgVD2uELdi7URbpNJ+K3nvtsB2qrhqDqzXVvJJysjOx3AW5jgg1nTJFJBMx+m9nMcHEWuPhDUPSD2KOnUdNu29NHTVzfqI9CAj3EPyXW/R5fwFT4bpo8UeS0KJ4W+V6T58n5Ei1sV0Mv3eirS5x0usIthAEAQEf4g+S636PN+AqbD9LHijx6FFcKvLFJ86X+nkWtiuhl+70VqPOOlVhloIAgCAIDk7MH7ZU/SKj81y+hp8yPBfYpT5zOkeH3kui+jw/gCxMT0suLLkdCMcZ8zR0NG6ka4GafSC0EEsYCHFzh2XtpHfcnsKnwVFyntvREdWSSsVrwtwCTG8QicGnooHtkkd2N0nUxt/lFwG3cCexXsVUUKbW95ENKN5XOkViFs/OomFO1z3GzWgknuAFyfUF6ld2BytimIS5pqzI79ZUSNDQTszU4NYweABA9vavoIxjShZaIpNuUjqLCcOZhMEcMYsyNoaPQOZ8TzPiVgTk5ScnvLiVlYy1yemszLhDcepZqd/KRhAPyXc2uHiHAH0KSlNwmpLceNXVjmrKeNPy1WRT7jQ7TKO9hNpGn0b+cA9i3KtNVIOPh6FOD2ZHU4N18+XT6gIVxj8j1Hzqf+ojVrBdMu/wCzOKnNZWfA/wAqf5eX8cavY7ou9epDR1OgVjlkIAgKFwzIn9o8JE9OB7qjln25dO0SHqG+2ofFPoPeNeWJ+XW2ZaWXdkV/l7UbrU0OQ83SZPqbkOMLiGzxbg7G2oA8nt327dwewiavQVWPbu/eo4hNxdjpGhrGYhGyWJwex4DmuHIg9qw5RcXZlshFZBozNC75VA71tkdv6nBWk/8A1Wv9vQ4/uT5VDsICPZGy+7LtMWSaTLJLLLI5tyHOe8kbkAmzdI9Cmr1fmSutErHMVZEb46+TWfSI/wAD1PgOl7iOtzSJ8Av2uo/gt/MCscocxcTihqy6MSomYlDJDILskY5jvM4WP3rMjJxaa3Fhq5h5Vw9+E0VPBKWl8UTGOLblp0i1xcA9i6qyUpuS3sLQ2qjPQgKk494LrZBVtG7CYpPmu6zD5g4OH860cBUzcO8grRyuaHgbjPuGtfTuPVqGdX58d3D1sL/UFNjqe1Da6vU5ovOxPMuN/tFjFVWHeKkHuWHu1jrSuHiC61+5yp1P8dGMN7zfoTLOVyq+K2C/obEpbCzJrTM7uvfWPPrDj5iFoYSpt0l2ZFerG0izOGeamDBnPld+xNe1/foY3VHb+Qho7y0qjiqL+dZf2J6crxNvwyw59NSGeYe/1j3VEnh0huxu/YGW27CSo8VNOezHSOSOoLIlyrHQQFWcf/2Wm/ju/Lcr/J/PfD1Ia3NI3wXwNmNOq9ck7NAp7dDNJFq1dL8LQRqtp2vyue9T42o4KNrb9VfqOaKyZ74lcMzg0L6qnllma0XlbKQ94HLWHgC4G1wdwN77JhcXtyUJK3VYTpb0XfSO1xsPe1v3LKepYP1XgCAj3EPyXW/R5fwFT4bpo8UeS0KJ4W+V6T58n5Ei1sV0Mv3eirS5x0usIthAEAQEf4heS636PN+AqbD9LHijx6FFcKvLFJ86X+nkWtiuhl+70VqPOOlVhloIAgCAIDk7MH7ZU/SKj81y+hp8yPBfYpT5zLiyrw8psRw+mlbLVQPlhie8wTuaHucwEktdqbv4BZtbFTjUkmk7PeiyoKxlUnBugidqkkqJrm5D5GgOPeTGxrr+lcvH1Hokjz5USdYXhkOERiKCNsbBya0WHiT3nxO6qSnKbvJ3JEraGWuT00+cml2H1gbzNNPbt/wnKWj0keKOZ81nNeUyBX0d+Xuql/PYtyr0cuD+xUp85HVi+eLoQBAck484OqKgt+D0s5Hm6R1vYvoqfNjwRSlzsjqzCmlsEQdzEbL+fSLr5+WrLiMpcnpCuMfkeo+dT/1EatYLpl3/AGZxU5rKz4H+VP8ALy/jjV7HdF3r1IaOp0CscshAEBBeDPkwfxp/zCrWN6XuX2OKfNI/xgyJ04dXUzesBedjR8MD/FaB8YD4XeN+YN58Hibf45d3sR1ad80RnhVnn+zsnued3+7SO2J5QPPxvmHt7jv33nxeH+YtqOq8zmlUtkyzMQN8fpPodR+NqoR6CXFepPvJoqx0EAQFdcdfJrPpEf4Hq7gOl7iGtzSJ8Av2uo/gt/MCscocxcTihqy8VlFkIAgCA1ObMHGPUc9PteRhDSex46zD6HBpUlKexNSOZK6scvYfUy4dMx8V2zRvBaLbh4PwbefYjt5LekoyTT0KaunkdOZLwMZdooYObmtvIeeqRx1PN+3rE+gBYVap8ybkXYqyIfx0wb3ZRsqWjrU77O+ZIQ0+p+g+tWcBUtNx6yOsrxuVdkSlkxioFE0+81DozUDvZA7pN+7u87gr9eShHb3rTvyIad27HTbRpFhyCwi2fUAQFWcf/wBlpv45/Lcr/J/PfD1Ia3NNf/s9/CrvNS/fMpOUNI9/oeUNGW9V0zKyN0cjQ5j2lrmnk4OFiD5wVmptO6JzFxbFIMAgdLM8MjYP+ga0cyTyAC6hCU5WjqeNpGi4fV8+OsmrZi5rJ32giJ2jiju0G3y3O1Ents22ylxEYwagt2vE5g75ksVc7I9xD8l1v0eX8BU+G6aPFHktCieFvlek+fJ+RItbFdDL93oq0ucdLrCLZiYriUWEQvmmcGRsF3E/cO8k7AdpK6hBzeyjxtJXZH+HtbPjMUtZMXBtRITDEeUUTOoyw+U6xcT23BU2IjGElCO7XieQd1clarnRH+IXkut+jzfgKmw/Sx4o8ehRXCryxSfOl/p5FrYroZfu9FajzjpVYZaMLGMUiwWF807wyNguSfYAO0k7ADmV1CDnLZjqeN2NFw9q58XhkrJy4CpkLoYidoom9RgA73aS4kc7gqbERjCShHdr2s8jnmSpVzoIDk3HzerqfpE/5rl9DT5keC+xSnzmdJcPvJdF9Hh/AFiYnpZcWXI6EgUJ6EAQHmRgkBBFwQQR3goDlrMuCy5SrHRG4Mbg+J5+M0OvG/2WPiCF9BSqKrDa69fUpSTjI6Vy7jEeP00VRGbtkaCR8l3JzT4h1x6FhVIOEnFlxO6ubJcHppc5Y63LlHLO47taRGPlPdsxvr59wBPYpaNN1JqJzJ2VznnIeXn5mrY4rEsaQ+Z3YGA3Nz3uI0jxPcCtnEVVTg34FWEdpnUCwS4EBCuMfkeo+dT/ANRGrWC6Zd/2ZxU5rKz4H+VP8vL+ONXsd0XevUho6nQKxyyEB8cdIugIDwOk6TCWG9z0st/OXX39YPpVzHK1ZnFPQn6pnZQPFnJH6Al90QN/3aV24HKF5+L4Md2dx2+StjCYj5i2ZarzK1WFs0ZPCXGJcTxGnZKdXQU07GOPPSXNIaT26eQ8LLjF01Gm2t7Xqe0pNuxeqyiwEAQFdcdfJrPpEf4Hq7gOl7iGtzSJ8Av2uo/gt/MCscocxcTihqy8TssosnhsrXAEEEHluN/MlgfdYPaPWgPSAICn6XKcbszPG3RsHusNt8ZxAA9EpL/QFpOu/wCL26fvdkQ7H+QuBZpMYmLUDMVglhf8GVjmHzOFrjxF7rqEnGSktx41cq/gRgog91TusXtf0At2BtnPI+cS36qv4+pfZitNSGjG12W2s4nCA/CtldDG9zAHOa1xaHEtBIFwC4AkC/bY+ZexSbzBUuccCxPPMkYd7kjZHq0MEkx3Nrlzui3NgANhbfvWjRqUaKerv2L3IZxcz3lHJmM5RMhp30B6XRrEjp3DqatNtMbSPhuStiKFW21fLgewg4kkrZsf0Et/RjbAkkGpcfRdtr+dQRWGvnteR19RX2MZPxXMUgdU1MMhvYXe+zL/ACWNiDR6BurkK9GmvpT/AHvInCUtWXnh1GzDoo4oxZkbGsaPBosPuWTKTk22WEZC8BXmdqjEcYimpYmUsbHlzC90sjnOZe3wehs0uAsdza5t2FXaCpQam2/D8kcm2rIh2WeHOJ4XNHVQvoy+MuLRI+Yt3aWG4bEDyce1WamLoyi4Svnw9ziFNp3J7VVGPMYSBhgsCb6qo+oaQqaWGv8A28iT6iAZiy1jGZXA1NTA4A3a0Pe1jD3hjYrX8Tc+KuU61CnzU/3vIpRlLVl24ZRNw2GOFmzImMY3zNaGj7llyk5ScnvJ0rGSuT0rzO8+I4zFNSwspo43FzC90srnOZci2kQ2aSBvueZHirlBUoNTlfw/JHO7VkQ/LHDrE8JnjqoH0ZfGXaRI+Yt3YWG4bGDyce3uVqriqMouEr58Pc4hTadyd1dRjzGEgYYLduqqPqGkbqnFYa/9vIk+ogOYMsYvmZwNTUwOAPVaHvaxl+1rBEBffmd/FXKdahTX0p/veRSjKWrLuw+kbh8UcTBZsbGsaO4NFh7AsqUnJtssLIyF4CIZnxfEI3SR0kdM3kGyyySEi4Fz0bYrAi5t1iOXmVmlClk5t93/AGcSb3FXt4RYhONXSUp1b3Mktzfe59557q//ADqSys/Be5D8l9ZMsquxXK8QpntpJmR3DPfZmOaL306uhIIB5beCq1fk1HtK6v2L3JI3irFlsOoAnuCokp6QBAEBos2ZUp81xaJ2nU2+iRuz4ye493K4OxsO4KWjWlSd4nMoKWpWbsIxDhbrlhnhmpnEl0bw9pdYc9IBDXWAGoO3sLjYK/8AMpYmykmmRWdPNH6u44O07UQ1W/8AWNr/APLuvP8Ax3+3l+Tz5/YeGZcr+Jbmz1VRFHAD1I4w46L87NIA1ED4RcfNbZPm0sOtmCuz3ZlPNstDLGW6fLEPRU7bA7ucTd0htbU49/gNh2AKhVqyqSvIljFRVkbdRnR8cbICsM2UmK5zj9ztFHDFcOeOlmcX6SCAXdCLDVY7DsG/ffoyo0XtO7fBe5HJOSsaLAeH+K5VmFTFJRlzAQWl8xD2u2LT7yPA8+YClqYqjVjstPy9ziNNxd7lsZdrp6+MmojjY4OsBFI6QHYG93MaRz5b+dZ9SMYv6WTJ3Nqoz0gGYZ8XxrpIKb3JA12tpeZJnPLb22PRWaSPA27D2q5TVGFpSu/D3I3d5I0eVMu4vkdrgx1FJC9wLo3Pm+FptqaRELGzQDzGw2UtarQra3v3e55GMolo4ZO+piY+RrWvI6zWuLmg+Di1pPqCoSSTsiVDE6CPFInwzNDo5Glrge0H7iOYPYQkZOLujxq+RTHDrCDgGYJaYu1dFHKA75QIY5pPjpcL+N1p4me3h1Lr/JDCOzOxeKyicID8qmQxMc5oBIaSATYEgXAJsbDxsvVqCr854bieeAyECkhjY7XbpZXFzgC0Eu6EbAOO1u3wCv0Z0qN5Zt8F7kUk55Gtyvk3E8kz9Ox1I8OBY9hkm6wJ1c+h2ILRv7F3Vr0a0dl38F7nMYODuWPO5+N0EzZ4mNL2SNcxkry0tIsffOjaQSCfi7eKpK0Ki2X5EuqI3BhE1UIrSN1xyvlgmc1oktqjYelaxoY5xY2oYSLXBYedyJnOKvlqrNeOnl5nNmZmAPfgcPQMiiLGyTlnWNwx8z3sB6nMNcAfEdvNc1LTltN9X2PVkrH/2Q=="/>
          <p:cNvSpPr>
            <a:spLocks noChangeAspect="1" noChangeArrowheads="1"/>
          </p:cNvSpPr>
          <p:nvPr userDrawn="1"/>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AutoShape 4" descr="data:image/jpeg;base64,/9j/4AAQSkZJRgABAQAAAQABAAD/2wCEAAkGBxMHERUUEhQWFhUWFxUbGBgXGBcYHBUdGRYeGBsYGRkYHCggIR0lGxUXIjElJyo3MC4uGiAzODMvOCgtLi0BCgoKDg0OGxAQGzIkICQvNCwsNi0sLDQ0LC8sLCwsLCwsLCwsLCwsLCwsLCwsLCwsLCwsLCwsLCwsLCwsLCwsLP/AABEIAG4BywMBEQACEQEDEQH/xAAcAAEAAgMBAQEAAAAAAAAAAAAABgcEBQgCAQP/xABNEAABAwIEAgUFDAcFBwUAAAABAAIDBBEFBhIhBzETIkFRYTVxgZGhFCMyQlJydJKisbKzFTM0YnOCtBYXQ4TBCCREk+Hj8VNjlMLR/8QAGgEBAAMBAQEAAAAAAAAAAAAAAAMEBQIBBv/EADgRAAIBAgMDCgYCAgIDAQAAAAABAgMRBCExEkFxBTIzUWGBkaHB0QYTIrHh8BRCI2JS8RUkkhb/2gAMAwEAAhEDEQA/ALxQBAEAQBAEAQBAEAQBAEAQBAEAQBAEAQBAEAQBAEAQBAEB+NVVMo2l0j2saObnENA9JXjaWp3TpzqPZgm32EWxTiNRUVwxzpnd0Y2+s6w9V1FKvFdpq0OQ8VUzklFdvsrsieI8UaibaGKOId7iZHf/AFA9RUTxEtxr0fh6hHpJOXDL3I1X5qrK39ZUyW7mu6MepllE6knqzUpcnYWnzaa71f73MKKnnreu1ksn7wa9/wBoAryzZPKdKn9LaXZdLyJ7wyzHM2c0lQ55Dmkx9JfUxzdy3rb2Lbnflp25qejN32WfP8t4Gk6X8ikllrbRp78stfuWgrR8qEAQBAEAQBAEAQBAEAQBAEAQBAEAQBAEAQBAEAQBAEAQBAEAQBAEAQBAEAQBAEAQBAEAQBAEAQBAEAQBAY9bXRUDdUsjI2973Bo9q8bS1JKVGpVezTi2+xETxXiVSUdxFrmd+6NLfrOt7AVFKvFaGvQ5BxNTOdort18F62IbivEisrbiPRA390anfWdt6gFC68n2G1Q5Cw1POd5PtyXgvci0kkuKydYyTSHl8KR3oG59ShzbNaMadCGVox7kiR4Xw9ra+xcxsLe+Q7/Ubc+uyljRkzMr8t4SlkntPs936XJdhnC2nhsZ5Xynub7232Xd9pSrDrezHr/ENaWVKKj5v28iSU+C0OBN1CKGID47tNxbve/f2qVRjEzJ4vF4l7LlKXYvZGFXZ+oKPbptZ7o2l/2gNPtXLrQW8npcjYypnsW4u3lr5EXxfP8AR174ne55tUL2vY8dG1wtzbzPVcNiPuUUq0XuNXD8i4mlGUduNpKzWb792a3EsyznKnzE4sZqZIBfQ8C5A5lpBINvWpoVVLIyMbyXWwi2pWcetepI1IZoQBAEAQBAEAQBAEAQBAEAQBAEAQBAEAQBAEAQBAEAQBAEAQBAEAQBAEAQBAEAQBAEAQBAEAQGPiFP7sifHqLdbHN1AkFtxa4I7QvGrqxJSn8ucZ2vZ3K1w3iXLh7eiqoNckd2Oc1waSWnSdTSLXuNyD6Aq0a7WUkfT1uQKdV/MoTsnmk1155M9VfFZx/VUwHcXyX+y1o+9HiOpHlP4cj/AHqeC9W/Qj2IZ9r67/FEY7omhvtN3e1RutN7zRo8jYOn/W/F39l5Giigmxd92tlmf2kB8jvSdz61xZsvynSoRs2oruRJ8L4cVlbYyBkLf3zqd6Gsv7SFJGhJ65GXX5dwtPKF5PsyXi/ZkvwrhlS0tjM58zu4nQz6rd/WSpo0IrUxq/L+InlTSivF+L9iRvlo8ts3MNO3u6rL+YDclSfTBdRmqOJxcstqb73/ANEYxXifTU9xAx8x7z7231uGr7KjlXS0NSh8P1551Wo+b8svMiGJ8Q66uuGvbC3ujbv6XOufVZQutNmzQ5EwlPVOT7X6K3qRsmbFn/4k8n88jv8AUqPNs00qVCO6K7kiQYdkCvrrExiIHtlcB9lt3esBdqjNmdW5awlPLa2uC9XZG/puFDiPfKkA9zYyfaXD7lIsP1sz5/Ecf6U/F/g81ORZ8suZVU8vTGFwe5mgtcWj4QbYm92ki3iUdJw+pbj2HLFLGReHqx2drJO91fdfS2ZaLTqVo+UPqAIAgCAIAgCAIAgCAIAgCAIAgCAIAgCAIAgCAIAgCAIAgCAIAgCAIAgCAIAgCAIAgCAIAgCAICKZkyHT47IZdT4pD8IstZ/ZdzSOe3MWUU6MZO5r4LlmvhofLspR3X3cGRvAeH9HizNYqJiA5zXNtG1zHNJBa4WdY7KKFGMs7mliuWsTQlsuEdLp5tNPetCVUGRaCh36APPfIS/2OOn2KVUYLcZNXljGVctu3DL7ZmXWZhosFGl00TLfEZYkfyMufYunOEd5DTwWKxDvGDfa/dkYxPilDFcU8T5D3vtG3/V3sCiliFuRq0Ph2rLOrJLhm/ReZEMVz7XYjt0gib3RDT9o3d6iFC602bNDkbCUs9naf+3tkjRU1JNizz0bJJnnmQHPP8zv/wBK4SctC/OpSoR+pqK7l4L2JXhXDSrq7GYshb3E63fVb1ftKWNCT1yMivy/hoZU05PwXnn5ExwrhxR0VjIHTO/9w2b9Rthbz3UyoRWpjV+XcVUyjaK7NfF+ljd1OIUeXWaXPhhaOTRpaTbuY3c+gLtyjDsKEKGJxcrpOT6/yyM4lxRpoNoY5JT3n3tvrd1vsqOWIW41KPw9XlnUko+b9vMi2IcSq2pv0fRxDs0t1OHpfcfZUTryehrUuQcLDnXlxdl5e5oqjNNZMbuqpfQ/R7G2CjdSXWX4cnYWK+mmvC/3ubDL2eKnDJWl8z5YrjWx7tfV7S0ncEc11CtJPUr4zkihWptRgoy3NZZ9peDHiQAg3BAIPeCrx8I007M9IeBAEAQBAEAQBAEAQBAEAQBAEAQBAEAQBAEAQBAEAQBAEAQBAEAQBAEAQBAEAQBAEAQBAEAQBAVBn/AJ8Jqn1FOJBHKdRdEXAscfhB2jcAnrX5blU6sHGV0fY8k42jXoKjVttRys7Zrda/gRGSqnreq580ngXSP9hJUV2zZjTo080oruSM+gylW1vwKaQDvcBGPtkLpU5PRFerylhafOqLuz+1yT4bwsml3nmYwdzAXn1mwHtUkcO97Mqt8RUllSg3xy9/QlmF8PaGgsXMMzu+U6h9QWb6wplRgjJr8t4urknsrs99fM2dfjlHgDdL5I47cmNtf0RsF/YunOMSpSwmKxTvGLfa/d5ESxTinGy4p4XP8A3pDoHnDRcn02UUsQtyNih8OzedWduxZ/j7kNxXOlbid9UxY35MXvY9Y63rKglVm95tUOSsJR0hd9bz/HkavDsKnxU+8xSSEndwBIv4vO3rK5UXLQt1sTRoL/ACSUf3q1JbhfDCpqbGd7IR3D3x3m2s32lTRoSepj1/iChDKmnLyXv5IlmHcNaKlt0gfMf33ED6rLbeBupVQitTIrcvYqfNtHgvV3JHRYLTUH6qCJnzWNB9drqRQitEZtXFV6vPm3xbPWI4TBibCyWNr2kEbgXHiDzB8QjimrM8o4mrRltU5NM+4RRHDYI4i8v6NobqIsSBsL+iyRWykjzEVfm1ZVLWu72MxdEIQBAEAQBAEAQBAEAQBAEAQBAEAQBAEAQBAEAQBAEAQBAEAQBAEAQBAEAQBAEAQBAEAQBAEAQBAQXGM3OytWyRzsdJDIGyRlttTARpc0A2BGppPO4v4qCVTYk0zew/JkcbhozpNKSunfR70/BnmTinSgdWKcnxEY9usp/Iier4dxG+UfP2NLX8VJpLiGBjPF7i8+puke1cPEPci9S+Haa6SbfBW9yLYnmusxK/SVD9PyWHo2+azLXHnuonUk9WatDk3C0eZBX7c/v6GPhmA1OK/qYJHg/GtZp/ndZvtXihJ6Ikr4yhR6SaX38FmS/CuFs01jUStjHyWDW71mwB9aljh3vMev8Q0o5Uot8cl7/YmWFZDocNsei6Vw+NKdfp0/BHoCmVGC3GLX5YxdbLa2V/rl56+ZJGMEYsAAByA2AUpmNtu7PSHgQBAEAQBAEAQBAEAQBAEAQBAEAQBAEAQBAEAQBAEAQBAEAQBAEAQBAEAQBAEAQBAEAQBAEAQBAEAQBAEAQGizXliLMsbWvJa9hJY9tiW35gg8wbDbwCjqU1Mv4DlCpg5txzT1X7vIV/dRJf8AamW/hH7tah/jvrNz/wDSQt0b/wDr8GzouFlPH+tmlk8G6WD7ifaulh1vZVq/EVZ8yKXn7LyJLhuU6LDLGOnZqHJzhrcPM59yPQpVTitEZlblLFVspzduzJeCsbpdlEIAgCAIAgCAIAgCAIAgCAIAgCAIAgCAIAgCAIAgCAIAgCAIAgCAIAgCAIAgCAIAgCAIAgCAIAgCAIAgCAIAgCAIAgCAIAgCAIAgCAIAgCAIAgCAIAgCAIAgCAIAgCAIAgCAIAgCAIAgCAIAgCAICtMxcR6zLDg2qw0AOvoe2pux1uYBEPPwNir1PC06i+mfl+SKVRx1Rg4bxhmxaVkMGHB0khs1vunmbE73h5AAk+AK7lgYxW1KeXD8niq3dkiey11cyl6QUsbqi/6kT9XT39IWDfwt6VTUae3a+XXb0JbuxXtVxoko3ujlw7Q9hs5rqggtI7COhV1YBNXU/L8kTrWyaNll7iVWZmc5tLhodptrc6pAa297XJiG5sdhvso6mEp01eU/L8nsajloixMPkkljYZmBkhA1Ma7WGnuDrC/nsqUrXyJSHZuznW5XL3vw8SU4dZsragDYmwL29GS2+3hva6tUaFOrkpZ8PyRym452NVgHEyszI8spcM1lttTjU2Yy/wApxiAuewc/BSVMJCmryn5fk8jUctEWXESWjULGwuAb2PaLqgSntAEAQBAEAQBAEAQBAEAQBAEAQBAEAQEUzJj+IYO57osPFRC0XDmVAa8iwJJj6MnY3FhfkrFKnSnk5WfD8nMm1uIP/fiT/wACP/k/9lW//HL/AJeX5Ivn9hvMPzni+LxiSDCm6HAFjnTtAcDyIDg0kKGWHoQdpT8jtTk1kjDqeKtRgkojxDDnxXF7skDiR2loIDXDzP2XawUZq9Od+79+x46ltUT7LuYafMkXS00geBs4cnMPc5p3B+/sVOpSlTdpIkjJNXRtVGehAEAQBAEAQBAEAQBAEAQBAEAQBAEAQBAEAQBAEAQBARriLgf6fw+aMC72t6SPv1sFwB5xdv8AMVPhqny6ificTjeJztlnF/0JVwVI5Rva4+LD1XgedjnBbVWG3Bx6yrF7LudWMeJACDcEXB77r54ulP8AHjAA0xVrBz96l8eZjcftN+r3LSwFTWD4ogrR3mBwHxYU1VNTOO0zA9vzo+YHiWuJ/kXePheKl1HNF52LxWUWSEcYcS9w4ZIwbvqHMiYOZOo6nWHzGuHnIVrBw2qqfVmR1HaJuMjZfGWaKKGw121SkfGkdu70D4I8GhR16vzJuXgdQjsqxuayE1Eb2Ne5hc0gPbbUwkW1NuCLjnuFEnZ3OioOINdi2THRObiD5YpNQBdDAC0tsdLupvcG4O3I7d+lh40ayacbNdrIKkpRPXD/ABfFc6GcDEBD0Ii/4aKTV0mv5trdH43v4JiIUaNvovftYpuUt5KKjLGM2JZjNz2A0cLR67uI9SrqtQ30/NktpdZBazHMbwOvpqesqHWfNCAWti0StMrWu0ubGCdnWI5i423Ctxp4edNygtz68suJFtTTsy9Vkk4QEAz/AEmI4TDLVUlfJoju90L44CA29zoeWXs0X2N9hzVzDulKShOOu/MjntJXRXOEZ7xjGp46eKpGuV2lt44QBtcknRyABPoV2eGoQi5NacSFTm3ZFz5cweqw86qqukqXaSNPRxRsBJB1AMbquLW3Padll1JwlzY28Syk95vlEehAEBX+f6XEcIhlq6Wvk0MJe6F8ULgGl1zofovZoPI32HPbe5h3SnJQlHXfdkc9pK6K6wfPOMY3PHTxVI1yu0tJjhAGxJcepyDQT6Fdnh6EIuTWnEhjObdkXPl3BqrDzqqq6SpdpI09HFGwEkG4DG6ri1t3dp2WZUqQlzY28Syk95vlCehAEAQHJeNRiGpqGjYNnmaPMJHAewL6KGcE+xfYpTVpM6U4feS6L6ND+ALDxPSy4suR0NXxewtuIYXM4ga4dMjD2ts4B3rYXD/wpMHNxqrtyOKivEp3hjjLsGxKDSerM5sTx2ODzZvpDy0j0960sVTU6T7MyCnK0jpZYZbCAiuec8QZQYA4dJM8XZEDYkctTzvpbfttvY2BsbWKGHlVfYcTmokIy9WYzxBLpBUCkpgS3VGy2o9oZc6iRyLtQAPiCBaqRoUMrXZHFzn2IlH93brXGK4nr7/dHVv83Ty8LqD+Uv8AhHwJdntItjuLYzw8e10szaymcbBz223tfS4jrMcRe1y4behWKcKFdZLZf7+7iKUpQ1zRP8lZxgzdEXR9SRtukicRqZftB+M09jvuOyp16EqTs9CWMlJEjUB0EBWHEFmJZWgFRT4hLJG1zWvbLHTlwDjpa7U2MXGogEW7eav4f5VWWzKGfF+5FPaSuiK5TzXi+a6plMys6O4c5z+hhOlrRubad9yB6QrFWjQpQ2nG/eyOE5ydi6cGw+TD2uElRLUOcQdUgjGmwtZojY0ALLnJS0ViwjYLg9ILmPBcXg1yUNeXjciCWKG/O9mSad+4Bw9Kt0qlB5Tj33f2I5KW5lVUvE7E6eVr31Bka113RuZE0OHa0lrARtft2Wg8JRasl9yFVpF+ZcxyLMVOyeE3a7mDzY4c2OHYQf8AQjYhZFSm6ctllmMlJXR8x/DZsRYBBVSUzxezmNjeHX+U2RpuBbsISnKMX9SuGuoqcYtjjcSGGmsAeT+t6GIjRoL+kA0fJB2+ULX7Vo7GH+V83Z834EF57WzctrBMOlw9p6apkqHG3WkbG0Nt8lsbG2vftv2LNnJS0VidGyXB6UdhOLY5mGsqIaSpcGRyyAue2LRG3pHBoLjGSTYbDnsVqyhh6cFKcdV2+5ApTbaRts4S4xlClE78SEt5Gs0inibbU0m+q3Lq93ao6KoVZbKhbvZ7Ucoq9zW5Ix7Fs5SSRNrxCWMDtXQRPv1rWtYWUlenQopNxv3s5pylJ6n65yfj+V4+kfW9LDyMkccQLL7DW0x3bflcE79o2XlH+NVdlGz4v3PZuccy08q1D6uhppJHFz3wROc483EsBJNvFZ9VJTaXWSxd0jaqM6CA5fz/AIL+gcQniAswu1x92iTrADwBJb/Kt7D1NummU6kbSLs4R41+mMNjBN3wEwu/kALD/wAtzN++6y8ZT2Kr7cyzTd4mLxdmdWQQUEIDpqyUBoPY2IiRzr9liG79111g0lJ1HpFfc8qXasijsv4m7AauGexBhkBcLb2+C9tu8tLh6Vq1IbcHHrK0XZnVkUgmaHNNw4Ag94IuCvntC6QLEGf2nx2OLnDhzBJJ3GaSxY0+YBrh81wVyP8Ajw7e+WXctSN5y4FgKmSBAVZx/wD2Wm/ju/Lcr/J/PfD1Ia3NNf8A7Pfwq7zUv3zKTlDSPf6HlDRk24kZtZlajkLXgVD2uELdi7URbpNJ+K3nvtsB2qrhqDqzXVvJJysjOx3AW5jgg1nTJFJBMx+m9nMcHEWuPhDUPSD2KOnUdNu29NHTVzfqI9CAj3EPyXW/R5fwFT4bpo8UeS0KJ4W+V6T58n5Ei1sV0Mv3eirS5x0usIthAEAQEf4g+S636PN+AqbD9LHijx6FFcKvLFJ86X+nkWtiuhl+70VqPOOlVhloIAgCAIDk7MH7ZU/SKj81y+hp8yPBfYpT5zOkeH3kui+jw/gCxMT0suLLkdCMcZ8zR0NG6ka4GafSC0EEsYCHFzh2XtpHfcnsKnwVFyntvREdWSSsVrwtwCTG8QicGnooHtkkd2N0nUxt/lFwG3cCexXsVUUKbW95ENKN5XOkViFs/OomFO1z3GzWgknuAFyfUF6ld2BytimIS5pqzI79ZUSNDQTszU4NYweABA9vavoIxjShZaIpNuUjqLCcOZhMEcMYsyNoaPQOZ8TzPiVgTk5ScnvLiVlYy1yemszLhDcepZqd/KRhAPyXc2uHiHAH0KSlNwmpLceNXVjmrKeNPy1WRT7jQ7TKO9hNpGn0b+cA9i3KtNVIOPh6FOD2ZHU4N18+XT6gIVxj8j1Hzqf+ojVrBdMu/wCzOKnNZWfA/wAqf5eX8cavY7ou9epDR1OgVjlkIAgKFwzIn9o8JE9OB7qjln25dO0SHqG+2ofFPoPeNeWJ+XW2ZaWXdkV/l7UbrU0OQ83SZPqbkOMLiGzxbg7G2oA8nt327dwewiavQVWPbu/eo4hNxdjpGhrGYhGyWJwex4DmuHIg9qw5RcXZlshFZBozNC75VA71tkdv6nBWk/8A1Wv9vQ4/uT5VDsICPZGy+7LtMWSaTLJLLLI5tyHOe8kbkAmzdI9Cmr1fmSutErHMVZEb46+TWfSI/wAD1PgOl7iOtzSJ8Av2uo/gt/MCscocxcTihqy6MSomYlDJDILskY5jvM4WP3rMjJxaa3Fhq5h5Vw9+E0VPBKWl8UTGOLblp0i1xcA9i6qyUpuS3sLQ2qjPQgKk494LrZBVtG7CYpPmu6zD5g4OH860cBUzcO8grRyuaHgbjPuGtfTuPVqGdX58d3D1sL/UFNjqe1Da6vU5ovOxPMuN/tFjFVWHeKkHuWHu1jrSuHiC61+5yp1P8dGMN7zfoTLOVyq+K2C/obEpbCzJrTM7uvfWPPrDj5iFoYSpt0l2ZFerG0izOGeamDBnPld+xNe1/foY3VHb+Qho7y0qjiqL+dZf2J6crxNvwyw59NSGeYe/1j3VEnh0huxu/YGW27CSo8VNOezHSOSOoLIlyrHQQFWcf/2Wm/ju/Lcr/J/PfD1Ia3NI3wXwNmNOq9ck7NAp7dDNJFq1dL8LQRqtp2vyue9T42o4KNrb9VfqOaKyZ74lcMzg0L6qnllma0XlbKQ94HLWHgC4G1wdwN77JhcXtyUJK3VYTpb0XfSO1xsPe1v3LKepYP1XgCAj3EPyXW/R5fwFT4bpo8UeS0KJ4W+V6T58n5Ei1sV0Mv3eirS5x0usIthAEAQEf4heS636PN+AqbD9LHijx6FFcKvLFJ86X+nkWtiuhl+70VqPOOlVhloIAgCAIDk7MH7ZU/SKj81y+hp8yPBfYpT5zLiyrw8psRw+mlbLVQPlhie8wTuaHucwEktdqbv4BZtbFTjUkmk7PeiyoKxlUnBugidqkkqJrm5D5GgOPeTGxrr+lcvH1Hokjz5USdYXhkOERiKCNsbBya0WHiT3nxO6qSnKbvJ3JEraGWuT00+cml2H1gbzNNPbt/wnKWj0keKOZ81nNeUyBX0d+Xuql/PYtyr0cuD+xUp85HVi+eLoQBAck484OqKgt+D0s5Hm6R1vYvoqfNjwRSlzsjqzCmlsEQdzEbL+fSLr5+WrLiMpcnpCuMfkeo+dT/1EatYLpl3/AGZxU5rKz4H+VP8ALy/jjV7HdF3r1IaOp0CscshAEBBeDPkwfxp/zCrWN6XuX2OKfNI/xgyJ04dXUzesBedjR8MD/FaB8YD4XeN+YN58Hibf45d3sR1ad80RnhVnn+zsnued3+7SO2J5QPPxvmHt7jv33nxeH+YtqOq8zmlUtkyzMQN8fpPodR+NqoR6CXFepPvJoqx0EAQFdcdfJrPpEf4Hq7gOl7iGtzSJ8Av2uo/gt/MCscocxcTihqy8VlFkIAgCA1ObMHGPUc9PteRhDSex46zD6HBpUlKexNSOZK6scvYfUy4dMx8V2zRvBaLbh4PwbefYjt5LekoyTT0KaunkdOZLwMZdooYObmtvIeeqRx1PN+3rE+gBYVap8ybkXYqyIfx0wb3ZRsqWjrU77O+ZIQ0+p+g+tWcBUtNx6yOsrxuVdkSlkxioFE0+81DozUDvZA7pN+7u87gr9eShHb3rTvyIad27HTbRpFhyCwi2fUAQFWcf/wBlpv45/Lcr/J/PfD1Ia3NNf/s9/CrvNS/fMpOUNI9/oeUNGW9V0zKyN0cjQ5j2lrmnk4OFiD5wVmptO6JzFxbFIMAgdLM8MjYP+ga0cyTyAC6hCU5WjqeNpGi4fV8+OsmrZi5rJ32giJ2jiju0G3y3O1Ents22ylxEYwagt2vE5g75ksVc7I9xD8l1v0eX8BU+G6aPFHktCieFvlek+fJ+RItbFdDL93oq0ucdLrCLZiYriUWEQvmmcGRsF3E/cO8k7AdpK6hBzeyjxtJXZH+HtbPjMUtZMXBtRITDEeUUTOoyw+U6xcT23BU2IjGElCO7XieQd1clarnRH+IXkut+jzfgKmw/Sx4o8ehRXCryxSfOl/p5FrYroZfu9FajzjpVYZaMLGMUiwWF807wyNguSfYAO0k7ADmV1CDnLZjqeN2NFw9q58XhkrJy4CpkLoYidoom9RgA73aS4kc7gqbERjCShHdr2s8jnmSpVzoIDk3HzerqfpE/5rl9DT5keC+xSnzmdJcPvJdF9Hh/AFiYnpZcWXI6EgUJ6EAQHmRgkBBFwQQR3goDlrMuCy5SrHRG4Mbg+J5+M0OvG/2WPiCF9BSqKrDa69fUpSTjI6Vy7jEeP00VRGbtkaCR8l3JzT4h1x6FhVIOEnFlxO6ubJcHppc5Y63LlHLO47taRGPlPdsxvr59wBPYpaNN1JqJzJ2VznnIeXn5mrY4rEsaQ+Z3YGA3Nz3uI0jxPcCtnEVVTg34FWEdpnUCwS4EBCuMfkeo+dT/ANRGrWC6Zd/2ZxU5rKz4H+VP8vL+ONXsd0XevUho6nQKxyyEB8cdIugIDwOk6TCWG9z0st/OXX39YPpVzHK1ZnFPQn6pnZQPFnJH6Al90QN/3aV24HKF5+L4Md2dx2+StjCYj5i2ZarzK1WFs0ZPCXGJcTxGnZKdXQU07GOPPSXNIaT26eQ8LLjF01Gm2t7Xqe0pNuxeqyiwEAQFdcdfJrPpEf4Hq7gOl7iGtzSJ8Av2uo/gt/MCscocxcTihqy8TssosnhsrXAEEEHluN/MlgfdYPaPWgPSAICn6XKcbszPG3RsHusNt8ZxAA9EpL/QFpOu/wCL26fvdkQ7H+QuBZpMYmLUDMVglhf8GVjmHzOFrjxF7rqEnGSktx41cq/gRgog91TusXtf0At2BtnPI+cS36qv4+pfZitNSGjG12W2s4nCA/CtldDG9zAHOa1xaHEtBIFwC4AkC/bY+ZexSbzBUuccCxPPMkYd7kjZHq0MEkx3Nrlzui3NgANhbfvWjRqUaKerv2L3IZxcz3lHJmM5RMhp30B6XRrEjp3DqatNtMbSPhuStiKFW21fLgewg4kkrZsf0Et/RjbAkkGpcfRdtr+dQRWGvnteR19RX2MZPxXMUgdU1MMhvYXe+zL/ACWNiDR6BurkK9GmvpT/AHvInCUtWXnh1GzDoo4oxZkbGsaPBosPuWTKTk22WEZC8BXmdqjEcYimpYmUsbHlzC90sjnOZe3wehs0uAsdza5t2FXaCpQam2/D8kcm2rIh2WeHOJ4XNHVQvoy+MuLRI+Yt3aWG4bEDyce1WamLoyi4Svnw9ziFNp3J7VVGPMYSBhgsCb6qo+oaQqaWGv8A28iT6iAZiy1jGZXA1NTA4A3a0Pe1jD3hjYrX8Tc+KuU61CnzU/3vIpRlLVl24ZRNw2GOFmzImMY3zNaGj7llyk5ScnvJ0rGSuT0rzO8+I4zFNSwspo43FzC90srnOZci2kQ2aSBvueZHirlBUoNTlfw/JHO7VkQ/LHDrE8JnjqoH0ZfGXaRI+Yt3YWG4bGDyce3uVqriqMouEr58Pc4hTadyd1dRjzGEgYYLduqqPqGkbqnFYa/9vIk+ogOYMsYvmZwNTUwOAPVaHvaxl+1rBEBffmd/FXKdahTX0p/veRSjKWrLuw+kbh8UcTBZsbGsaO4NFh7AsqUnJtssLIyF4CIZnxfEI3SR0kdM3kGyyySEi4Fz0bYrAi5t1iOXmVmlClk5t93/AGcSb3FXt4RYhONXSUp1b3Mktzfe59557q//ADqSys/Be5D8l9ZMsquxXK8QpntpJmR3DPfZmOaL306uhIIB5beCq1fk1HtK6v2L3JI3irFlsOoAnuCokp6QBAEBos2ZUp81xaJ2nU2+iRuz4ye493K4OxsO4KWjWlSd4nMoKWpWbsIxDhbrlhnhmpnEl0bw9pdYc9IBDXWAGoO3sLjYK/8AMpYmykmmRWdPNH6u44O07UQ1W/8AWNr/APLuvP8Ax3+3l+Tz5/YeGZcr+Jbmz1VRFHAD1I4w46L87NIA1ED4RcfNbZPm0sOtmCuz3ZlPNstDLGW6fLEPRU7bA7ucTd0htbU49/gNh2AKhVqyqSvIljFRVkbdRnR8cbICsM2UmK5zj9ztFHDFcOeOlmcX6SCAXdCLDVY7DsG/ffoyo0XtO7fBe5HJOSsaLAeH+K5VmFTFJRlzAQWl8xD2u2LT7yPA8+YClqYqjVjstPy9ziNNxd7lsZdrp6+MmojjY4OsBFI6QHYG93MaRz5b+dZ9SMYv6WTJ3Nqoz0gGYZ8XxrpIKb3JA12tpeZJnPLb22PRWaSPA27D2q5TVGFpSu/D3I3d5I0eVMu4vkdrgx1FJC9wLo3Pm+FptqaRELGzQDzGw2UtarQra3v3e55GMolo4ZO+piY+RrWvI6zWuLmg+Di1pPqCoSSTsiVDE6CPFInwzNDo5Glrge0H7iOYPYQkZOLujxq+RTHDrCDgGYJaYu1dFHKA75QIY5pPjpcL+N1p4me3h1Lr/JDCOzOxeKyicID8qmQxMc5oBIaSATYEgXAJsbDxsvVqCr854bieeAyECkhjY7XbpZXFzgC0Eu6EbAOO1u3wCv0Z0qN5Zt8F7kUk55Gtyvk3E8kz9Ox1I8OBY9hkm6wJ1c+h2ILRv7F3Vr0a0dl38F7nMYODuWPO5+N0EzZ4mNL2SNcxkry0tIsffOjaQSCfi7eKpK0Ki2X5EuqI3BhE1UIrSN1xyvlgmc1oktqjYelaxoY5xY2oYSLXBYedyJnOKvlqrNeOnl5nNmZmAPfgcPQMiiLGyTlnWNwx8z3sB6nMNcAfEdvNc1LTltN9X2PVkrH/2Q=="/>
          <p:cNvSpPr>
            <a:spLocks noChangeAspect="1" noChangeArrowheads="1"/>
          </p:cNvSpPr>
          <p:nvPr userDrawn="1"/>
        </p:nvSpPr>
        <p:spPr bwMode="auto">
          <a:xfrm>
            <a:off x="307975" y="79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xmlns="" val="351291502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Blank with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2639"/>
            <a:ext cx="8464987" cy="526703"/>
          </a:xfrm>
        </p:spPr>
        <p:txBody>
          <a:bodyPr/>
          <a:lstStyle>
            <a:lvl1pPr>
              <a:defRPr>
                <a:solidFill>
                  <a:srgbClr val="0099CC"/>
                </a:solidFill>
              </a:defRPr>
            </a:lvl1pPr>
          </a:lstStyle>
          <a:p>
            <a:r>
              <a:rPr lang="en-US" dirty="0" smtClean="0"/>
              <a:t>Header</a:t>
            </a:r>
            <a:endParaRPr lang="en-US" dirty="0"/>
          </a:p>
        </p:txBody>
      </p:sp>
      <p:cxnSp>
        <p:nvCxnSpPr>
          <p:cNvPr id="9" name="Straight Connector 8"/>
          <p:cNvCxnSpPr/>
          <p:nvPr userDrawn="1"/>
        </p:nvCxnSpPr>
        <p:spPr>
          <a:xfrm>
            <a:off x="0" y="504539"/>
            <a:ext cx="8172450" cy="0"/>
          </a:xfrm>
          <a:prstGeom prst="line">
            <a:avLst/>
          </a:prstGeom>
          <a:ln w="76200" cmpd="sng">
            <a:gradFill flip="none" rotWithShape="1">
              <a:gsLst>
                <a:gs pos="0">
                  <a:srgbClr val="0099FF"/>
                </a:gs>
                <a:gs pos="100000">
                  <a:srgbClr val="008000"/>
                </a:gs>
              </a:gsLst>
              <a:lin ang="0" scaled="1"/>
              <a:tileRect/>
            </a:gradFill>
            <a:beve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128553615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Message">
    <p:spTree>
      <p:nvGrpSpPr>
        <p:cNvPr id="1" name=""/>
        <p:cNvGrpSpPr/>
        <p:nvPr/>
      </p:nvGrpSpPr>
      <p:grpSpPr>
        <a:xfrm>
          <a:off x="0" y="0"/>
          <a:ext cx="0" cy="0"/>
          <a:chOff x="0" y="0"/>
          <a:chExt cx="0" cy="0"/>
        </a:xfrm>
      </p:grpSpPr>
      <p:pic>
        <p:nvPicPr>
          <p:cNvPr id="5" name="Picture 4" descr="shutterstock_123391.jpg"/>
          <p:cNvPicPr>
            <a:picLocks noChangeAspect="1"/>
          </p:cNvPicPr>
          <p:nvPr userDrawn="1"/>
        </p:nvPicPr>
        <p:blipFill rotWithShape="1">
          <a:blip r:embed="rId2" cstate="email">
            <a:extLst>
              <a:ext uri="{28A0092B-C50C-407E-A947-70E740481C1C}">
                <a14:useLocalDpi xmlns:a14="http://schemas.microsoft.com/office/drawing/2010/main" xmlns=""/>
              </a:ext>
            </a:extLst>
          </a:blip>
          <a:srcRect t="1" b="6735"/>
          <a:stretch/>
        </p:blipFill>
        <p:spPr>
          <a:xfrm>
            <a:off x="0" y="1"/>
            <a:ext cx="9160968" cy="6287896"/>
          </a:xfrm>
          <a:prstGeom prst="rect">
            <a:avLst/>
          </a:prstGeom>
        </p:spPr>
      </p:pic>
      <p:sp>
        <p:nvSpPr>
          <p:cNvPr id="3" name="Slide Number Placeholder 2"/>
          <p:cNvSpPr>
            <a:spLocks noGrp="1"/>
          </p:cNvSpPr>
          <p:nvPr>
            <p:ph type="sldNum" sz="quarter" idx="10"/>
          </p:nvPr>
        </p:nvSpPr>
        <p:spPr/>
        <p:txBody>
          <a:bodyPr/>
          <a:lstStyle/>
          <a:p>
            <a:fld id="{B32AB80A-78BA-6B42-BA0D-B44ACF890F5A}" type="slidenum">
              <a:rPr lang="en-US" smtClean="0"/>
              <a:pPr/>
              <a:t>‹#›</a:t>
            </a:fld>
            <a:endParaRPr lang="en-US" dirty="0"/>
          </a:p>
        </p:txBody>
      </p:sp>
      <p:pic>
        <p:nvPicPr>
          <p:cNvPr id="6" name="Picture 5" descr="path_extra.png"/>
          <p:cNvPicPr>
            <a:picLocks noChangeAspect="1"/>
          </p:cNvPicPr>
          <p:nvPr userDrawn="1"/>
        </p:nvPicPr>
        <p:blipFill rotWithShape="1">
          <a:blip r:embed="rId3" cstate="email">
            <a:extLst>
              <a:ext uri="{28A0092B-C50C-407E-A947-70E740481C1C}">
                <a14:useLocalDpi xmlns:a14="http://schemas.microsoft.com/office/drawing/2010/main" xmlns=""/>
              </a:ext>
            </a:extLst>
          </a:blip>
          <a:srcRect t="-11422" b="-118"/>
          <a:stretch/>
        </p:blipFill>
        <p:spPr>
          <a:xfrm>
            <a:off x="0" y="-67074"/>
            <a:ext cx="9144000" cy="6371739"/>
          </a:xfrm>
          <a:prstGeom prst="rect">
            <a:avLst/>
          </a:prstGeom>
        </p:spPr>
      </p:pic>
      <p:sp>
        <p:nvSpPr>
          <p:cNvPr id="8" name="Rectangle 7"/>
          <p:cNvSpPr/>
          <p:nvPr userDrawn="1"/>
        </p:nvSpPr>
        <p:spPr>
          <a:xfrm>
            <a:off x="800100" y="918938"/>
            <a:ext cx="7594600" cy="5020125"/>
          </a:xfrm>
          <a:prstGeom prst="rect">
            <a:avLst/>
          </a:prstGeom>
          <a:solidFill>
            <a:sysClr val="window" lastClr="FFFFFF">
              <a:alpha val="84000"/>
            </a:sysClr>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cxnSp>
        <p:nvCxnSpPr>
          <p:cNvPr id="9" name="Straight Connector 8"/>
          <p:cNvCxnSpPr/>
          <p:nvPr userDrawn="1"/>
        </p:nvCxnSpPr>
        <p:spPr>
          <a:xfrm>
            <a:off x="1162959" y="1231900"/>
            <a:ext cx="6850743" cy="0"/>
          </a:xfrm>
          <a:prstGeom prst="line">
            <a:avLst/>
          </a:prstGeom>
          <a:ln w="3175" cmpd="sng">
            <a:gradFill flip="none" rotWithShape="1">
              <a:gsLst>
                <a:gs pos="0">
                  <a:srgbClr val="0099FF"/>
                </a:gs>
                <a:gs pos="100000">
                  <a:srgbClr val="008000"/>
                </a:gs>
              </a:gsLst>
              <a:lin ang="0" scaled="1"/>
              <a:tileRect/>
            </a:gradFill>
            <a:bevel/>
          </a:ln>
          <a:effectLst/>
        </p:spPr>
        <p:style>
          <a:lnRef idx="2">
            <a:schemeClr val="accent1"/>
          </a:lnRef>
          <a:fillRef idx="0">
            <a:schemeClr val="accent1"/>
          </a:fillRef>
          <a:effectRef idx="1">
            <a:schemeClr val="accent1"/>
          </a:effectRef>
          <a:fontRef idx="minor">
            <a:schemeClr val="tx1"/>
          </a:fontRef>
        </p:style>
      </p:cxnSp>
      <p:sp>
        <p:nvSpPr>
          <p:cNvPr id="11" name="Text Placeholder 10"/>
          <p:cNvSpPr>
            <a:spLocks noGrp="1"/>
          </p:cNvSpPr>
          <p:nvPr>
            <p:ph type="body" sz="quarter" idx="11" hasCustomPrompt="1"/>
          </p:nvPr>
        </p:nvSpPr>
        <p:spPr>
          <a:xfrm>
            <a:off x="1181100" y="1509060"/>
            <a:ext cx="6845300" cy="4025949"/>
          </a:xfrm>
          <a:prstGeom prst="rect">
            <a:avLst/>
          </a:prstGeom>
        </p:spPr>
        <p:txBody>
          <a:bodyPr vert="horz">
            <a:normAutofit/>
          </a:bodyPr>
          <a:lstStyle>
            <a:lvl1pPr marL="0" indent="0" algn="l">
              <a:buNone/>
              <a:defRPr sz="4500" baseline="0">
                <a:solidFill>
                  <a:schemeClr val="tx2"/>
                </a:solidFill>
              </a:defRPr>
            </a:lvl1pPr>
            <a:lvl2pPr marL="457200" indent="0" algn="l">
              <a:buNone/>
              <a:defRPr>
                <a:solidFill>
                  <a:schemeClr val="tx2"/>
                </a:solidFill>
              </a:defRPr>
            </a:lvl2pPr>
            <a:lvl3pPr marL="914400" indent="0" algn="l">
              <a:buNone/>
              <a:defRPr>
                <a:solidFill>
                  <a:schemeClr val="tx2"/>
                </a:solidFill>
              </a:defRPr>
            </a:lvl3pPr>
            <a:lvl4pPr marL="1371600" indent="0" algn="l">
              <a:buNone/>
              <a:defRPr>
                <a:solidFill>
                  <a:schemeClr val="tx2"/>
                </a:solidFill>
              </a:defRPr>
            </a:lvl4pPr>
            <a:lvl5pPr marL="1828800" indent="0" algn="l">
              <a:buNone/>
              <a:defRPr>
                <a:solidFill>
                  <a:schemeClr val="tx2"/>
                </a:solidFill>
              </a:defRPr>
            </a:lvl5pPr>
          </a:lstStyle>
          <a:p>
            <a:pPr lvl="0"/>
            <a:r>
              <a:rPr lang="en-US" dirty="0" smtClean="0"/>
              <a:t>Short and Impactful message</a:t>
            </a:r>
            <a:endParaRPr lang="en-US" dirty="0"/>
          </a:p>
        </p:txBody>
      </p:sp>
    </p:spTree>
    <p:extLst>
      <p:ext uri="{BB962C8B-B14F-4D97-AF65-F5344CB8AC3E}">
        <p14:creationId xmlns:p14="http://schemas.microsoft.com/office/powerpoint/2010/main" xmlns="" val="284123746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BD44E5-6D3E-40B0-A689-BF68E28737A3}" type="datetimeFigureOut">
              <a:rPr lang="en-US" smtClean="0"/>
              <a:pPr/>
              <a:t>3/17/2015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2AB80A-78BA-6B42-BA0D-B44ACF890F5A}" type="slidenum">
              <a:rPr lang="en-US" smtClean="0"/>
              <a:pPr/>
              <a:t>‹#›</a:t>
            </a:fld>
            <a:endParaRPr lang="en-US"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BD44E5-6D3E-40B0-A689-BF68E28737A3}" type="datetimeFigureOut">
              <a:rPr lang="en-US" smtClean="0"/>
              <a:pPr/>
              <a:t>3/17/2015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2AB80A-78BA-6B42-BA0D-B44ACF890F5A}" type="slidenum">
              <a:rPr lang="en-US" smtClean="0"/>
              <a:pPr/>
              <a:t>‹#›</a:t>
            </a:fld>
            <a:endParaRPr lang="en-US" dirty="0"/>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BD44E5-6D3E-40B0-A689-BF68E28737A3}" type="datetimeFigureOut">
              <a:rPr lang="en-US" smtClean="0"/>
              <a:pPr/>
              <a:t>3/17/2015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2AB80A-78BA-6B42-BA0D-B44ACF890F5A}" type="slidenum">
              <a:rPr lang="en-US" smtClean="0"/>
              <a:pPr/>
              <a:t>‹#›</a:t>
            </a:fld>
            <a:endParaRPr lang="en-US" dirty="0"/>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BD44E5-6D3E-40B0-A689-BF68E28737A3}" type="datetimeFigureOut">
              <a:rPr lang="en-US" smtClean="0"/>
              <a:pPr/>
              <a:t>3/17/2015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32AB80A-78BA-6B42-BA0D-B44ACF890F5A}" type="slidenum">
              <a:rPr lang="en-US" smtClean="0"/>
              <a:pPr/>
              <a:t>‹#›</a:t>
            </a:fld>
            <a:endParaRPr lang="en-US"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BD44E5-6D3E-40B0-A689-BF68E28737A3}" type="datetimeFigureOut">
              <a:rPr lang="en-US" smtClean="0"/>
              <a:pPr/>
              <a:t>3/17/2015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32AB80A-78BA-6B42-BA0D-B44ACF890F5A}" type="slidenum">
              <a:rPr lang="en-US" smtClean="0"/>
              <a:pPr/>
              <a:t>‹#›</a:t>
            </a:fld>
            <a:endParaRPr lang="en-US" dirty="0"/>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BD44E5-6D3E-40B0-A689-BF68E28737A3}" type="datetimeFigureOut">
              <a:rPr lang="en-US" smtClean="0"/>
              <a:pPr/>
              <a:t>3/17/2015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32AB80A-78BA-6B42-BA0D-B44ACF890F5A}" type="slidenum">
              <a:rPr lang="en-US" smtClean="0"/>
              <a:pPr/>
              <a:t>‹#›</a:t>
            </a:fld>
            <a:endParaRPr lang="en-US" dirty="0"/>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BD44E5-6D3E-40B0-A689-BF68E28737A3}" type="datetimeFigureOut">
              <a:rPr lang="en-US" smtClean="0"/>
              <a:pPr/>
              <a:t>3/17/2015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2AB80A-78BA-6B42-BA0D-B44ACF890F5A}" type="slidenum">
              <a:rPr lang="en-US" smtClean="0"/>
              <a:pPr/>
              <a:t>‹#›</a:t>
            </a:fld>
            <a:endParaRPr lang="en-US" dirty="0"/>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BD44E5-6D3E-40B0-A689-BF68E28737A3}" type="datetimeFigureOut">
              <a:rPr lang="en-US" smtClean="0"/>
              <a:pPr/>
              <a:t>3/17/2015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2AB80A-78BA-6B42-BA0D-B44ACF890F5A}" type="slidenum">
              <a:rPr lang="en-US" smtClean="0"/>
              <a:pPr/>
              <a:t>‹#›</a:t>
            </a:fld>
            <a:endParaRPr lang="en-US" dirty="0"/>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BD44E5-6D3E-40B0-A689-BF68E28737A3}" type="datetimeFigureOut">
              <a:rPr lang="en-US" smtClean="0"/>
              <a:pPr/>
              <a:t>3/17/2015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2AB80A-78BA-6B42-BA0D-B44ACF890F5A}" type="slidenum">
              <a:rPr lang="en-US" smtClean="0"/>
              <a:pPr/>
              <a:t>‹#›</a:t>
            </a:fld>
            <a:endParaRPr lang="en-US" dirty="0"/>
          </a:p>
        </p:txBody>
      </p:sp>
      <p:cxnSp>
        <p:nvCxnSpPr>
          <p:cNvPr id="7" name="Straight Connector 6"/>
          <p:cNvCxnSpPr/>
          <p:nvPr userDrawn="1"/>
        </p:nvCxnSpPr>
        <p:spPr>
          <a:xfrm>
            <a:off x="7839075" y="6430904"/>
            <a:ext cx="0" cy="279123"/>
          </a:xfrm>
          <a:prstGeom prst="line">
            <a:avLst/>
          </a:prstGeom>
          <a:ln w="12700">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sp>
        <p:nvSpPr>
          <p:cNvPr id="8" name="AutoShape 2" descr="data:image/jpeg;base64,/9j/4AAQSkZJRgABAQAAAQABAAD/2wCEAAkGBxMHERUUEhQWFhUWFxUbGBgXGBcYHBUdGRYeGBsYGRkYHCggIR0lGxUXIjElJyo3MC4uGiAzODMvOCgtLi0BCgoKDg0OGxAQGzIkICQvNCwsNi0sLDQ0LC8sLCwsLCwsLCwsLCwsLCwsLCwsLCwsLCwsLCwsLCwsLCwsLCwsLP/AABEIAG4BywMBEQACEQEDEQH/xAAcAAEAAgMBAQEAAAAAAAAAAAAABgcEBQgCAQP/xABNEAABAwIEAgUFDAcFBwUAAAABAAIDBBEFBhIhBzETIkFRYTVxgZGhFCMyQlJydJKisbKzFTM0YnOCtBYXQ4TBCCREk+Hj8VNjlMLR/8QAGgEBAAMBAQEAAAAAAAAAAAAAAAMEBQIBBv/EADgRAAIBAgMDCgYCAgIDAQAAAAABAgMRBCExEkFxBTIzUWGBkaHB0QYTIrHh8BRCI2JS8RUkkhb/2gAMAwEAAhEDEQA/ALxQBAEAQBAEAQBAEAQBAEAQBAEAQBAEAQBAEAQBAEAQBAEB+NVVMo2l0j2saObnENA9JXjaWp3TpzqPZgm32EWxTiNRUVwxzpnd0Y2+s6w9V1FKvFdpq0OQ8VUzklFdvsrsieI8UaibaGKOId7iZHf/AFA9RUTxEtxr0fh6hHpJOXDL3I1X5qrK39ZUyW7mu6MepllE6knqzUpcnYWnzaa71f73MKKnnreu1ksn7wa9/wBoAryzZPKdKn9LaXZdLyJ7wyzHM2c0lQ55Dmkx9JfUxzdy3rb2Lbnflp25qejN32WfP8t4Gk6X8ikllrbRp78stfuWgrR8qEAQBAEAQBAEAQBAEAQBAEAQBAEAQBAEAQBAEAQBAEAQBAEAQBAEAQBAEAQBAEAQBAEAQBAEAQBAEAQBAY9bXRUDdUsjI2973Bo9q8bS1JKVGpVezTi2+xETxXiVSUdxFrmd+6NLfrOt7AVFKvFaGvQ5BxNTOdort18F62IbivEisrbiPRA390anfWdt6gFC68n2G1Q5Cw1POd5PtyXgvci0kkuKydYyTSHl8KR3oG59ShzbNaMadCGVox7kiR4Xw9ra+xcxsLe+Q7/Ubc+uyljRkzMr8t4SlkntPs936XJdhnC2nhsZ5Xynub7232Xd9pSrDrezHr/ENaWVKKj5v28iSU+C0OBN1CKGID47tNxbve/f2qVRjEzJ4vF4l7LlKXYvZGFXZ+oKPbptZ7o2l/2gNPtXLrQW8npcjYypnsW4u3lr5EXxfP8AR174ne55tUL2vY8dG1wtzbzPVcNiPuUUq0XuNXD8i4mlGUduNpKzWb792a3EsyznKnzE4sZqZIBfQ8C5A5lpBINvWpoVVLIyMbyXWwi2pWcetepI1IZoQBAEAQBAEAQBAEAQBAEAQBAEAQBAEAQBAEAQBAEAQBAEAQBAEAQBAEAQBAEAQBAEAQBAEAQGPiFP7sifHqLdbHN1AkFtxa4I7QvGrqxJSn8ucZ2vZ3K1w3iXLh7eiqoNckd2Oc1waSWnSdTSLXuNyD6Aq0a7WUkfT1uQKdV/MoTsnmk1155M9VfFZx/VUwHcXyX+y1o+9HiOpHlP4cj/AHqeC9W/Qj2IZ9r67/FEY7omhvtN3e1RutN7zRo8jYOn/W/F39l5Giigmxd92tlmf2kB8jvSdz61xZsvynSoRs2oruRJ8L4cVlbYyBkLf3zqd6Gsv7SFJGhJ65GXX5dwtPKF5PsyXi/ZkvwrhlS0tjM58zu4nQz6rd/WSpo0IrUxq/L+InlTSivF+L9iRvlo8ts3MNO3u6rL+YDclSfTBdRmqOJxcstqb73/ANEYxXifTU9xAx8x7z7231uGr7KjlXS0NSh8P1551Wo+b8svMiGJ8Q66uuGvbC3ujbv6XOufVZQutNmzQ5EwlPVOT7X6K3qRsmbFn/4k8n88jv8AUqPNs00qVCO6K7kiQYdkCvrrExiIHtlcB9lt3esBdqjNmdW5awlPLa2uC9XZG/puFDiPfKkA9zYyfaXD7lIsP1sz5/Ecf6U/F/g81ORZ8suZVU8vTGFwe5mgtcWj4QbYm92ki3iUdJw+pbj2HLFLGReHqx2drJO91fdfS2ZaLTqVo+UPqAIAgCAIAgCAIAgCAIAgCAIAgCAIAgCAIAgCAIAgCAIAgCAIAgCAIAgCAIAgCAIAgCAIAgCAICKZkyHT47IZdT4pD8IstZ/ZdzSOe3MWUU6MZO5r4LlmvhofLspR3X3cGRvAeH9HizNYqJiA5zXNtG1zHNJBa4WdY7KKFGMs7mliuWsTQlsuEdLp5tNPetCVUGRaCh36APPfIS/2OOn2KVUYLcZNXljGVctu3DL7ZmXWZhosFGl00TLfEZYkfyMufYunOEd5DTwWKxDvGDfa/dkYxPilDFcU8T5D3vtG3/V3sCiliFuRq0Ph2rLOrJLhm/ReZEMVz7XYjt0gib3RDT9o3d6iFC602bNDkbCUs9naf+3tkjRU1JNizz0bJJnnmQHPP8zv/wBK4SctC/OpSoR+pqK7l4L2JXhXDSrq7GYshb3E63fVb1ftKWNCT1yMivy/hoZU05PwXnn5ExwrhxR0VjIHTO/9w2b9Rthbz3UyoRWpjV+XcVUyjaK7NfF+ljd1OIUeXWaXPhhaOTRpaTbuY3c+gLtyjDsKEKGJxcrpOT6/yyM4lxRpoNoY5JT3n3tvrd1vsqOWIW41KPw9XlnUko+b9vMi2IcSq2pv0fRxDs0t1OHpfcfZUTryehrUuQcLDnXlxdl5e5oqjNNZMbuqpfQ/R7G2CjdSXWX4cnYWK+mmvC/3ubDL2eKnDJWl8z5YrjWx7tfV7S0ncEc11CtJPUr4zkihWptRgoy3NZZ9peDHiQAg3BAIPeCrx8I007M9IeBAEAQBAEAQBAEAQBAEAQBAEAQBAEAQBAEAQBAEAQBAEAQBAEAQBAEAQBAEAQBAEAQBAEAQBAVBn/AJ8Jqn1FOJBHKdRdEXAscfhB2jcAnrX5blU6sHGV0fY8k42jXoKjVttRys7Zrda/gRGSqnreq580ngXSP9hJUV2zZjTo080oruSM+gylW1vwKaQDvcBGPtkLpU5PRFerylhafOqLuz+1yT4bwsml3nmYwdzAXn1mwHtUkcO97Mqt8RUllSg3xy9/QlmF8PaGgsXMMzu+U6h9QWb6wplRgjJr8t4urknsrs99fM2dfjlHgDdL5I47cmNtf0RsF/YunOMSpSwmKxTvGLfa/d5ESxTinGy4p4XP8A3pDoHnDRcn02UUsQtyNih8OzedWduxZ/j7kNxXOlbid9UxY35MXvY9Y63rKglVm95tUOSsJR0hd9bz/HkavDsKnxU+8xSSEndwBIv4vO3rK5UXLQt1sTRoL/ACSUf3q1JbhfDCpqbGd7IR3D3x3m2s32lTRoSepj1/iChDKmnLyXv5IlmHcNaKlt0gfMf33ED6rLbeBupVQitTIrcvYqfNtHgvV3JHRYLTUH6qCJnzWNB9drqRQitEZtXFV6vPm3xbPWI4TBibCyWNr2kEbgXHiDzB8QjimrM8o4mrRltU5NM+4RRHDYI4i8v6NobqIsSBsL+iyRWykjzEVfm1ZVLWu72MxdEIQBAEAQBAEAQBAEAQBAEAQBAEAQBAEAQBAEAQBAEAQBAEAQBAEAQBAEAQBAEAQBAEAQBAEAQBAQXGM3OytWyRzsdJDIGyRlttTARpc0A2BGppPO4v4qCVTYk0zew/JkcbhozpNKSunfR70/BnmTinSgdWKcnxEY9usp/Iier4dxG+UfP2NLX8VJpLiGBjPF7i8+puke1cPEPci9S+Haa6SbfBW9yLYnmusxK/SVD9PyWHo2+azLXHnuonUk9WatDk3C0eZBX7c/v6GPhmA1OK/qYJHg/GtZp/ndZvtXihJ6Ikr4yhR6SaX38FmS/CuFs01jUStjHyWDW71mwB9aljh3vMev8Q0o5Uot8cl7/YmWFZDocNsei6Vw+NKdfp0/BHoCmVGC3GLX5YxdbLa2V/rl56+ZJGMEYsAAByA2AUpmNtu7PSHgQBAEAQBAEAQBAEAQBAEAQBAEAQBAEAQBAEAQBAEAQBAEAQBAEAQBAEAQBAEAQBAEAQBAEAQBAEAQBAEAQGizXliLMsbWvJa9hJY9tiW35gg8wbDbwCjqU1Mv4DlCpg5txzT1X7vIV/dRJf8AamW/hH7tah/jvrNz/wDSQt0b/wDr8GzouFlPH+tmlk8G6WD7ifaulh1vZVq/EVZ8yKXn7LyJLhuU6LDLGOnZqHJzhrcPM59yPQpVTitEZlblLFVspzduzJeCsbpdlEIAgCAIAgCAIAgCAIAgCAIAgCAIAgCAIAgCAIAgCAIAgCAIAgCAIAgCAIAgCAIAgCAIAgCAIAgCAIAgCAIAgCAIAgCAIAgCAIAgCAIAgCAIAgCAIAgCAIAgCAIAgCAIAgCAIAgCAIAgCAIAgCAICtMxcR6zLDg2qw0AOvoe2pux1uYBEPPwNir1PC06i+mfl+SKVRx1Rg4bxhmxaVkMGHB0khs1vunmbE73h5AAk+AK7lgYxW1KeXD8niq3dkiey11cyl6QUsbqi/6kT9XT39IWDfwt6VTUae3a+XXb0JbuxXtVxoko3ujlw7Q9hs5rqggtI7COhV1YBNXU/L8kTrWyaNll7iVWZmc5tLhodptrc6pAa297XJiG5sdhvso6mEp01eU/L8nsajloixMPkkljYZmBkhA1Ma7WGnuDrC/nsqUrXyJSHZuznW5XL3vw8SU4dZsragDYmwL29GS2+3hva6tUaFOrkpZ8PyRym452NVgHEyszI8spcM1lttTjU2Yy/wApxiAuewc/BSVMJCmryn5fk8jUctEWXESWjULGwuAb2PaLqgSntAEAQBAEAQBAEAQBAEAQBAEAQBAEAQEUzJj+IYO57osPFRC0XDmVAa8iwJJj6MnY3FhfkrFKnSnk5WfD8nMm1uIP/fiT/wACP/k/9lW//HL/AJeX5Ivn9hvMPzni+LxiSDCm6HAFjnTtAcDyIDg0kKGWHoQdpT8jtTk1kjDqeKtRgkojxDDnxXF7skDiR2loIDXDzP2XawUZq9Od+79+x46ltUT7LuYafMkXS00geBs4cnMPc5p3B+/sVOpSlTdpIkjJNXRtVGehAEAQBAEAQBAEAQBAEAQBAEAQBAEAQBAEAQBAEAQBARriLgf6fw+aMC72t6SPv1sFwB5xdv8AMVPhqny6ificTjeJztlnF/0JVwVI5Rva4+LD1XgedjnBbVWG3Bx6yrF7LudWMeJACDcEXB77r54ulP8AHjAA0xVrBz96l8eZjcftN+r3LSwFTWD4ogrR3mBwHxYU1VNTOO0zA9vzo+YHiWuJ/kXePheKl1HNF52LxWUWSEcYcS9w4ZIwbvqHMiYOZOo6nWHzGuHnIVrBw2qqfVmR1HaJuMjZfGWaKKGw121SkfGkdu70D4I8GhR16vzJuXgdQjsqxuayE1Eb2Ne5hc0gPbbUwkW1NuCLjnuFEnZ3OioOINdi2THRObiD5YpNQBdDAC0tsdLupvcG4O3I7d+lh40ayacbNdrIKkpRPXD/ABfFc6GcDEBD0Ii/4aKTV0mv5trdH43v4JiIUaNvovftYpuUt5KKjLGM2JZjNz2A0cLR67uI9SrqtQ30/NktpdZBazHMbwOvpqesqHWfNCAWti0StMrWu0ubGCdnWI5i423Ctxp4edNygtz68suJFtTTsy9Vkk4QEAz/AEmI4TDLVUlfJoju90L44CA29zoeWXs0X2N9hzVzDulKShOOu/MjntJXRXOEZ7xjGp46eKpGuV2lt44QBtcknRyABPoV2eGoQi5NacSFTm3ZFz5cweqw86qqukqXaSNPRxRsBJB1AMbquLW3Padll1JwlzY28Syk95vlEehAEBX+f6XEcIhlq6Wvk0MJe6F8ULgGl1zofovZoPI32HPbe5h3SnJQlHXfdkc9pK6K6wfPOMY3PHTxVI1yu0tJjhAGxJcepyDQT6Fdnh6EIuTWnEhjObdkXPl3BqrDzqqq6SpdpI09HFGwEkG4DG6ri1t3dp2WZUqQlzY28Syk95vlCehAEAQHJeNRiGpqGjYNnmaPMJHAewL6KGcE+xfYpTVpM6U4feS6L6ND+ALDxPSy4suR0NXxewtuIYXM4ga4dMjD2ts4B3rYXD/wpMHNxqrtyOKivEp3hjjLsGxKDSerM5sTx2ODzZvpDy0j0960sVTU6T7MyCnK0jpZYZbCAiuec8QZQYA4dJM8XZEDYkctTzvpbfttvY2BsbWKGHlVfYcTmokIy9WYzxBLpBUCkpgS3VGy2o9oZc6iRyLtQAPiCBaqRoUMrXZHFzn2IlH93brXGK4nr7/dHVv83Ty8LqD+Uv8AhHwJdntItjuLYzw8e10szaymcbBz223tfS4jrMcRe1y4behWKcKFdZLZf7+7iKUpQ1zRP8lZxgzdEXR9SRtukicRqZftB+M09jvuOyp16EqTs9CWMlJEjUB0EBWHEFmJZWgFRT4hLJG1zWvbLHTlwDjpa7U2MXGogEW7eav4f5VWWzKGfF+5FPaSuiK5TzXi+a6plMys6O4c5z+hhOlrRubad9yB6QrFWjQpQ2nG/eyOE5ydi6cGw+TD2uElRLUOcQdUgjGmwtZojY0ALLnJS0ViwjYLg9ILmPBcXg1yUNeXjciCWKG/O9mSad+4Bw9Kt0qlB5Tj33f2I5KW5lVUvE7E6eVr31Bka113RuZE0OHa0lrARtft2Wg8JRasl9yFVpF+ZcxyLMVOyeE3a7mDzY4c2OHYQf8AQjYhZFSm6ctllmMlJXR8x/DZsRYBBVSUzxezmNjeHX+U2RpuBbsISnKMX9SuGuoqcYtjjcSGGmsAeT+t6GIjRoL+kA0fJB2+ULX7Vo7GH+V83Z834EF57WzctrBMOlw9p6apkqHG3WkbG0Nt8lsbG2vftv2LNnJS0VidGyXB6UdhOLY5mGsqIaSpcGRyyAue2LRG3pHBoLjGSTYbDnsVqyhh6cFKcdV2+5ApTbaRts4S4xlClE78SEt5Gs0inibbU0m+q3Lq93ao6KoVZbKhbvZ7Ucoq9zW5Ix7Fs5SSRNrxCWMDtXQRPv1rWtYWUlenQopNxv3s5pylJ6n65yfj+V4+kfW9LDyMkccQLL7DW0x3bflcE79o2XlH+NVdlGz4v3PZuccy08q1D6uhppJHFz3wROc483EsBJNvFZ9VJTaXWSxd0jaqM6CA5fz/AIL+gcQniAswu1x92iTrADwBJb/Kt7D1NummU6kbSLs4R41+mMNjBN3wEwu/kALD/wAtzN++6y8ZT2Kr7cyzTd4mLxdmdWQQUEIDpqyUBoPY2IiRzr9liG79111g0lJ1HpFfc8qXasijsv4m7AauGexBhkBcLb2+C9tu8tLh6Vq1IbcHHrK0XZnVkUgmaHNNw4Ag94IuCvntC6QLEGf2nx2OLnDhzBJJ3GaSxY0+YBrh81wVyP8Ajw7e+WXctSN5y4FgKmSBAVZx/wD2Wm/ju/Lcr/J/PfD1Ia3NNf8A7Pfwq7zUv3zKTlDSPf6HlDRk24kZtZlajkLXgVD2uELdi7URbpNJ+K3nvtsB2qrhqDqzXVvJJysjOx3AW5jgg1nTJFJBMx+m9nMcHEWuPhDUPSD2KOnUdNu29NHTVzfqI9CAj3EPyXW/R5fwFT4bpo8UeS0KJ4W+V6T58n5Ei1sV0Mv3eirS5x0usIthAEAQEf4g+S636PN+AqbD9LHijx6FFcKvLFJ86X+nkWtiuhl+70VqPOOlVhloIAgCAIDk7MH7ZU/SKj81y+hp8yPBfYpT5zOkeH3kui+jw/gCxMT0suLLkdCMcZ8zR0NG6ka4GafSC0EEsYCHFzh2XtpHfcnsKnwVFyntvREdWSSsVrwtwCTG8QicGnooHtkkd2N0nUxt/lFwG3cCexXsVUUKbW95ENKN5XOkViFs/OomFO1z3GzWgknuAFyfUF6ld2BytimIS5pqzI79ZUSNDQTszU4NYweABA9vavoIxjShZaIpNuUjqLCcOZhMEcMYsyNoaPQOZ8TzPiVgTk5ScnvLiVlYy1yemszLhDcepZqd/KRhAPyXc2uHiHAH0KSlNwmpLceNXVjmrKeNPy1WRT7jQ7TKO9hNpGn0b+cA9i3KtNVIOPh6FOD2ZHU4N18+XT6gIVxj8j1Hzqf+ojVrBdMu/wCzOKnNZWfA/wAqf5eX8cavY7ou9epDR1OgVjlkIAgKFwzIn9o8JE9OB7qjln25dO0SHqG+2ofFPoPeNeWJ+XW2ZaWXdkV/l7UbrU0OQ83SZPqbkOMLiGzxbg7G2oA8nt327dwewiavQVWPbu/eo4hNxdjpGhrGYhGyWJwex4DmuHIg9qw5RcXZlshFZBozNC75VA71tkdv6nBWk/8A1Wv9vQ4/uT5VDsICPZGy+7LtMWSaTLJLLLI5tyHOe8kbkAmzdI9Cmr1fmSutErHMVZEb46+TWfSI/wAD1PgOl7iOtzSJ8Av2uo/gt/MCscocxcTihqy6MSomYlDJDILskY5jvM4WP3rMjJxaa3Fhq5h5Vw9+E0VPBKWl8UTGOLblp0i1xcA9i6qyUpuS3sLQ2qjPQgKk494LrZBVtG7CYpPmu6zD5g4OH860cBUzcO8grRyuaHgbjPuGtfTuPVqGdX58d3D1sL/UFNjqe1Da6vU5ovOxPMuN/tFjFVWHeKkHuWHu1jrSuHiC61+5yp1P8dGMN7zfoTLOVyq+K2C/obEpbCzJrTM7uvfWPPrDj5iFoYSpt0l2ZFerG0izOGeamDBnPld+xNe1/foY3VHb+Qho7y0qjiqL+dZf2J6crxNvwyw59NSGeYe/1j3VEnh0huxu/YGW27CSo8VNOezHSOSOoLIlyrHQQFWcf/2Wm/ju/Lcr/J/PfD1Ia3NI3wXwNmNOq9ck7NAp7dDNJFq1dL8LQRqtp2vyue9T42o4KNrb9VfqOaKyZ74lcMzg0L6qnllma0XlbKQ94HLWHgC4G1wdwN77JhcXtyUJK3VYTpb0XfSO1xsPe1v3LKepYP1XgCAj3EPyXW/R5fwFT4bpo8UeS0KJ4W+V6T58n5Ei1sV0Mv3eirS5x0usIthAEAQEf4heS636PN+AqbD9LHijx6FFcKvLFJ86X+nkWtiuhl+70VqPOOlVhloIAgCAIDk7MH7ZU/SKj81y+hp8yPBfYpT5zLiyrw8psRw+mlbLVQPlhie8wTuaHucwEktdqbv4BZtbFTjUkmk7PeiyoKxlUnBugidqkkqJrm5D5GgOPeTGxrr+lcvH1Hokjz5USdYXhkOERiKCNsbBya0WHiT3nxO6qSnKbvJ3JEraGWuT00+cml2H1gbzNNPbt/wnKWj0keKOZ81nNeUyBX0d+Xuql/PYtyr0cuD+xUp85HVi+eLoQBAck484OqKgt+D0s5Hm6R1vYvoqfNjwRSlzsjqzCmlsEQdzEbL+fSLr5+WrLiMpcnpCuMfkeo+dT/1EatYLpl3/AGZxU5rKz4H+VP8ALy/jjV7HdF3r1IaOp0CscshAEBBeDPkwfxp/zCrWN6XuX2OKfNI/xgyJ04dXUzesBedjR8MD/FaB8YD4XeN+YN58Hibf45d3sR1ad80RnhVnn+zsnued3+7SO2J5QPPxvmHt7jv33nxeH+YtqOq8zmlUtkyzMQN8fpPodR+NqoR6CXFepPvJoqx0EAQFdcdfJrPpEf4Hq7gOl7iGtzSJ8Av2uo/gt/MCscocxcTihqy8VlFkIAgCA1ObMHGPUc9PteRhDSex46zD6HBpUlKexNSOZK6scvYfUy4dMx8V2zRvBaLbh4PwbefYjt5LekoyTT0KaunkdOZLwMZdooYObmtvIeeqRx1PN+3rE+gBYVap8ybkXYqyIfx0wb3ZRsqWjrU77O+ZIQ0+p+g+tWcBUtNx6yOsrxuVdkSlkxioFE0+81DozUDvZA7pN+7u87gr9eShHb3rTvyIad27HTbRpFhyCwi2fUAQFWcf/wBlpv45/Lcr/J/PfD1Ia3NNf/s9/CrvNS/fMpOUNI9/oeUNGW9V0zKyN0cjQ5j2lrmnk4OFiD5wVmptO6JzFxbFIMAgdLM8MjYP+ga0cyTyAC6hCU5WjqeNpGi4fV8+OsmrZi5rJ32giJ2jiju0G3y3O1Ents22ylxEYwagt2vE5g75ksVc7I9xD8l1v0eX8BU+G6aPFHktCieFvlek+fJ+RItbFdDL93oq0ucdLrCLZiYriUWEQvmmcGRsF3E/cO8k7AdpK6hBzeyjxtJXZH+HtbPjMUtZMXBtRITDEeUUTOoyw+U6xcT23BU2IjGElCO7XieQd1clarnRH+IXkut+jzfgKmw/Sx4o8ehRXCryxSfOl/p5FrYroZfu9FajzjpVYZaMLGMUiwWF807wyNguSfYAO0k7ADmV1CDnLZjqeN2NFw9q58XhkrJy4CpkLoYidoom9RgA73aS4kc7gqbERjCShHdr2s8jnmSpVzoIDk3HzerqfpE/5rl9DT5keC+xSnzmdJcPvJdF9Hh/AFiYnpZcWXI6EgUJ6EAQHmRgkBBFwQQR3goDlrMuCy5SrHRG4Mbg+J5+M0OvG/2WPiCF9BSqKrDa69fUpSTjI6Vy7jEeP00VRGbtkaCR8l3JzT4h1x6FhVIOEnFlxO6ubJcHppc5Y63LlHLO47taRGPlPdsxvr59wBPYpaNN1JqJzJ2VznnIeXn5mrY4rEsaQ+Z3YGA3Nz3uI0jxPcCtnEVVTg34FWEdpnUCwS4EBCuMfkeo+dT/ANRGrWC6Zd/2ZxU5rKz4H+VP8vL+ONXsd0XevUho6nQKxyyEB8cdIugIDwOk6TCWG9z0st/OXX39YPpVzHK1ZnFPQn6pnZQPFnJH6Al90QN/3aV24HKF5+L4Md2dx2+StjCYj5i2ZarzK1WFs0ZPCXGJcTxGnZKdXQU07GOPPSXNIaT26eQ8LLjF01Gm2t7Xqe0pNuxeqyiwEAQFdcdfJrPpEf4Hq7gOl7iGtzSJ8Av2uo/gt/MCscocxcTihqy8TssosnhsrXAEEEHluN/MlgfdYPaPWgPSAICn6XKcbszPG3RsHusNt8ZxAA9EpL/QFpOu/wCL26fvdkQ7H+QuBZpMYmLUDMVglhf8GVjmHzOFrjxF7rqEnGSktx41cq/gRgog91TusXtf0At2BtnPI+cS36qv4+pfZitNSGjG12W2s4nCA/CtldDG9zAHOa1xaHEtBIFwC4AkC/bY+ZexSbzBUuccCxPPMkYd7kjZHq0MEkx3Nrlzui3NgANhbfvWjRqUaKerv2L3IZxcz3lHJmM5RMhp30B6XRrEjp3DqatNtMbSPhuStiKFW21fLgewg4kkrZsf0Et/RjbAkkGpcfRdtr+dQRWGvnteR19RX2MZPxXMUgdU1MMhvYXe+zL/ACWNiDR6BurkK9GmvpT/AHvInCUtWXnh1GzDoo4oxZkbGsaPBosPuWTKTk22WEZC8BXmdqjEcYimpYmUsbHlzC90sjnOZe3wehs0uAsdza5t2FXaCpQam2/D8kcm2rIh2WeHOJ4XNHVQvoy+MuLRI+Yt3aWG4bEDyce1WamLoyi4Svnw9ziFNp3J7VVGPMYSBhgsCb6qo+oaQqaWGv8A28iT6iAZiy1jGZXA1NTA4A3a0Pe1jD3hjYrX8Tc+KuU61CnzU/3vIpRlLVl24ZRNw2GOFmzImMY3zNaGj7llyk5ScnvJ0rGSuT0rzO8+I4zFNSwspo43FzC90srnOZci2kQ2aSBvueZHirlBUoNTlfw/JHO7VkQ/LHDrE8JnjqoH0ZfGXaRI+Yt3YWG4bGDyce3uVqriqMouEr58Pc4hTadyd1dRjzGEgYYLduqqPqGkbqnFYa/9vIk+ogOYMsYvmZwNTUwOAPVaHvaxl+1rBEBffmd/FXKdahTX0p/veRSjKWrLuw+kbh8UcTBZsbGsaO4NFh7AsqUnJtssLIyF4CIZnxfEI3SR0kdM3kGyyySEi4Fz0bYrAi5t1iOXmVmlClk5t93/AGcSb3FXt4RYhONXSUp1b3Mktzfe59557q//ADqSys/Be5D8l9ZMsquxXK8QpntpJmR3DPfZmOaL306uhIIB5beCq1fk1HtK6v2L3JI3irFlsOoAnuCokp6QBAEBos2ZUp81xaJ2nU2+iRuz4ye493K4OxsO4KWjWlSd4nMoKWpWbsIxDhbrlhnhmpnEl0bw9pdYc9IBDXWAGoO3sLjYK/8AMpYmykmmRWdPNH6u44O07UQ1W/8AWNr/APLuvP8Ax3+3l+Tz5/YeGZcr+Jbmz1VRFHAD1I4w46L87NIA1ED4RcfNbZPm0sOtmCuz3ZlPNstDLGW6fLEPRU7bA7ucTd0htbU49/gNh2AKhVqyqSvIljFRVkbdRnR8cbICsM2UmK5zj9ztFHDFcOeOlmcX6SCAXdCLDVY7DsG/ffoyo0XtO7fBe5HJOSsaLAeH+K5VmFTFJRlzAQWl8xD2u2LT7yPA8+YClqYqjVjstPy9ziNNxd7lsZdrp6+MmojjY4OsBFI6QHYG93MaRz5b+dZ9SMYv6WTJ3Nqoz0gGYZ8XxrpIKb3JA12tpeZJnPLb22PRWaSPA27D2q5TVGFpSu/D3I3d5I0eVMu4vkdrgx1FJC9wLo3Pm+FptqaRELGzQDzGw2UtarQra3v3e55GMolo4ZO+piY+RrWvI6zWuLmg+Di1pPqCoSSTsiVDE6CPFInwzNDo5Glrge0H7iOYPYQkZOLujxq+RTHDrCDgGYJaYu1dFHKA75QIY5pPjpcL+N1p4me3h1Lr/JDCOzOxeKyicID8qmQxMc5oBIaSATYEgXAJsbDxsvVqCr854bieeAyECkhjY7XbpZXFzgC0Eu6EbAOO1u3wCv0Z0qN5Zt8F7kUk55Gtyvk3E8kz9Ox1I8OBY9hkm6wJ1c+h2ILRv7F3Vr0a0dl38F7nMYODuWPO5+N0EzZ4mNL2SNcxkry0tIsffOjaQSCfi7eKpK0Ki2X5EuqI3BhE1UIrSN1xyvlgmc1oktqjYelaxoY5xY2oYSLXBYedyJnOKvlqrNeOnl5nNmZmAPfgcPQMiiLGyTlnWNwx8z3sB6nMNcAfEdvNc1LTltN9X2PVkrH/2Q=="/>
          <p:cNvSpPr>
            <a:spLocks noChangeAspect="1" noChangeArrowheads="1"/>
          </p:cNvSpPr>
          <p:nvPr userDrawn="1"/>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cxnSp>
        <p:nvCxnSpPr>
          <p:cNvPr id="9" name="Straight Connector 8"/>
          <p:cNvCxnSpPr/>
          <p:nvPr userDrawn="1"/>
        </p:nvCxnSpPr>
        <p:spPr>
          <a:xfrm>
            <a:off x="7839075" y="6429541"/>
            <a:ext cx="0" cy="279123"/>
          </a:xfrm>
          <a:prstGeom prst="line">
            <a:avLst/>
          </a:prstGeom>
          <a:ln w="12700">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928" r:id="rId1"/>
    <p:sldLayoutId id="2147483929" r:id="rId2"/>
    <p:sldLayoutId id="2147483930" r:id="rId3"/>
    <p:sldLayoutId id="2147483931" r:id="rId4"/>
    <p:sldLayoutId id="2147483932" r:id="rId5"/>
    <p:sldLayoutId id="2147483933" r:id="rId6"/>
    <p:sldLayoutId id="2147483934" r:id="rId7"/>
    <p:sldLayoutId id="2147483935" r:id="rId8"/>
    <p:sldLayoutId id="2147483936" r:id="rId9"/>
    <p:sldLayoutId id="2147483937" r:id="rId10"/>
    <p:sldLayoutId id="2147483938" r:id="rId11"/>
    <p:sldLayoutId id="2147483939" r:id="rId12"/>
    <p:sldLayoutId id="2147483940" r:id="rId13"/>
    <p:sldLayoutId id="2147483941"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19101" y="4014440"/>
            <a:ext cx="8284633" cy="941294"/>
          </a:xfrm>
        </p:spPr>
        <p:txBody>
          <a:bodyPr>
            <a:normAutofit fontScale="77500" lnSpcReduction="20000"/>
          </a:bodyPr>
          <a:lstStyle/>
          <a:p>
            <a:pPr algn="ctr"/>
            <a:r>
              <a:rPr lang="en-US" sz="2400" dirty="0" smtClean="0">
                <a:solidFill>
                  <a:srgbClr val="0099CC"/>
                </a:solidFill>
                <a:latin typeface="+mj-lt"/>
                <a:ea typeface="Verdana" pitchFamily="34" charset="0"/>
                <a:cs typeface="Verdana" pitchFamily="34" charset="0"/>
              </a:rPr>
              <a:t>Presented  at the 3</a:t>
            </a:r>
            <a:r>
              <a:rPr lang="en-US" sz="2400" baseline="30000" dirty="0" smtClean="0">
                <a:solidFill>
                  <a:srgbClr val="0099CC"/>
                </a:solidFill>
                <a:latin typeface="+mj-lt"/>
                <a:ea typeface="Verdana" pitchFamily="34" charset="0"/>
                <a:cs typeface="Verdana" pitchFamily="34" charset="0"/>
              </a:rPr>
              <a:t>rd</a:t>
            </a:r>
            <a:r>
              <a:rPr lang="en-US" sz="2400" dirty="0" smtClean="0">
                <a:solidFill>
                  <a:srgbClr val="0099CC"/>
                </a:solidFill>
                <a:latin typeface="+mj-lt"/>
                <a:ea typeface="Verdana" pitchFamily="34" charset="0"/>
                <a:cs typeface="Verdana" pitchFamily="34" charset="0"/>
              </a:rPr>
              <a:t> Manfred Lachs  Conference on </a:t>
            </a:r>
          </a:p>
          <a:p>
            <a:pPr algn="ctr"/>
            <a:r>
              <a:rPr lang="en-US" sz="2400" dirty="0" smtClean="0">
                <a:solidFill>
                  <a:srgbClr val="0099CC"/>
                </a:solidFill>
                <a:latin typeface="+mj-lt"/>
                <a:ea typeface="Verdana" pitchFamily="34" charset="0"/>
                <a:cs typeface="Verdana" pitchFamily="34" charset="0"/>
              </a:rPr>
              <a:t>NewSpace Commercialization and The Law  </a:t>
            </a:r>
          </a:p>
          <a:p>
            <a:pPr algn="ctr"/>
            <a:r>
              <a:rPr lang="en-US" sz="2400" dirty="0" smtClean="0">
                <a:solidFill>
                  <a:srgbClr val="0099CC"/>
                </a:solidFill>
                <a:latin typeface="+mj-lt"/>
                <a:ea typeface="Verdana" pitchFamily="34" charset="0"/>
                <a:cs typeface="Verdana" pitchFamily="34" charset="0"/>
              </a:rPr>
              <a:t>ICAO Headquarters      Montreal ,Canada       March 17, 2015 </a:t>
            </a:r>
            <a:endParaRPr lang="en-US" sz="2400" dirty="0">
              <a:solidFill>
                <a:srgbClr val="0099CC"/>
              </a:solidFill>
              <a:latin typeface="+mj-lt"/>
              <a:ea typeface="Verdana" pitchFamily="34" charset="0"/>
              <a:cs typeface="Verdana" pitchFamily="34" charset="0"/>
            </a:endParaRPr>
          </a:p>
        </p:txBody>
      </p:sp>
      <p:sp>
        <p:nvSpPr>
          <p:cNvPr id="3" name="Text Placeholder 2"/>
          <p:cNvSpPr>
            <a:spLocks noGrp="1"/>
          </p:cNvSpPr>
          <p:nvPr>
            <p:ph type="body" sz="quarter" idx="14"/>
          </p:nvPr>
        </p:nvSpPr>
        <p:spPr>
          <a:xfrm>
            <a:off x="0" y="2107612"/>
            <a:ext cx="9144000" cy="2955042"/>
          </a:xfrm>
        </p:spPr>
        <p:txBody>
          <a:bodyPr/>
          <a:lstStyle/>
          <a:p>
            <a:endParaRPr lang="en-US" sz="2400" dirty="0" smtClean="0"/>
          </a:p>
          <a:p>
            <a:pPr algn="ctr"/>
            <a:r>
              <a:rPr lang="en-US" sz="2400" dirty="0" smtClean="0"/>
              <a:t>Terrestrial Legal Considerations in Asteroid and Space Mining  Activity</a:t>
            </a:r>
          </a:p>
          <a:p>
            <a:pPr algn="ctr"/>
            <a:r>
              <a:rPr lang="en-US" sz="2400" dirty="0" smtClean="0"/>
              <a:t>   Law and Policy Development </a:t>
            </a:r>
          </a:p>
          <a:p>
            <a:pPr algn="ctr"/>
            <a:r>
              <a:rPr lang="en-US" sz="2400" dirty="0" smtClean="0"/>
              <a:t>       by Susan  L. Willshire, JD</a:t>
            </a:r>
          </a:p>
          <a:p>
            <a:endParaRPr lang="en-US" sz="2400" dirty="0" smtClean="0">
              <a:solidFill>
                <a:srgbClr val="00B0F0"/>
              </a:solidFill>
              <a:latin typeface="+mj-lt"/>
              <a:ea typeface="Verdana" pitchFamily="34" charset="0"/>
              <a:cs typeface="Verdana" pitchFamily="34" charset="0"/>
            </a:endParaRPr>
          </a:p>
          <a:p>
            <a:endParaRPr lang="en-US" sz="3600" dirty="0" smtClean="0">
              <a:solidFill>
                <a:srgbClr val="00B0F0"/>
              </a:solidFill>
              <a:latin typeface="+mj-lt"/>
              <a:ea typeface="Verdana" pitchFamily="34" charset="0"/>
              <a:cs typeface="Verdana" pitchFamily="34" charset="0"/>
            </a:endParaRPr>
          </a:p>
        </p:txBody>
      </p:sp>
    </p:spTree>
    <p:extLst>
      <p:ext uri="{BB962C8B-B14F-4D97-AF65-F5344CB8AC3E}">
        <p14:creationId xmlns:p14="http://schemas.microsoft.com/office/powerpoint/2010/main" xmlns="" val="197528490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4142460" y="2220685"/>
            <a:ext cx="4348396" cy="3331029"/>
            <a:chOff x="3957637" y="1354806"/>
            <a:chExt cx="4348396" cy="3197015"/>
          </a:xfrm>
        </p:grpSpPr>
        <p:sp>
          <p:nvSpPr>
            <p:cNvPr id="43" name="Donut 42"/>
            <p:cNvSpPr/>
            <p:nvPr/>
          </p:nvSpPr>
          <p:spPr bwMode="auto">
            <a:xfrm>
              <a:off x="3957637" y="1354806"/>
              <a:ext cx="381960" cy="381960"/>
            </a:xfrm>
            <a:prstGeom prst="donu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rgbClr val="000000"/>
                </a:solidFill>
                <a:ea typeface="ＭＳ Ｐゴシック" pitchFamily="-12" charset="-128"/>
                <a:cs typeface="Calibri" panose="020F0502020204030204" pitchFamily="34" charset="0"/>
              </a:endParaRPr>
            </a:p>
          </p:txBody>
        </p:sp>
        <p:sp>
          <p:nvSpPr>
            <p:cNvPr id="44" name="TextBox 43"/>
            <p:cNvSpPr txBox="1"/>
            <p:nvPr/>
          </p:nvSpPr>
          <p:spPr bwMode="auto">
            <a:xfrm>
              <a:off x="4410671" y="1361120"/>
              <a:ext cx="3749040" cy="369332"/>
            </a:xfrm>
            <a:prstGeom prst="rect">
              <a:avLst/>
            </a:prstGeom>
            <a:noFill/>
            <a:ln w="9525">
              <a:noFill/>
              <a:miter lim="800000"/>
              <a:headEnd/>
              <a:tailEnd/>
            </a:ln>
          </p:spPr>
          <p:txBody>
            <a:bodyPr wrap="square" rtlCol="0">
              <a:prstTxWarp prst="textNoShape">
                <a:avLst/>
              </a:prstTxWarp>
              <a:spAutoFit/>
            </a:bodyPr>
            <a:lstStyle/>
            <a:p>
              <a:pPr eaLnBrk="0" hangingPunct="0">
                <a:buClr>
                  <a:srgbClr val="6DB33F"/>
                </a:buClr>
                <a:defRPr/>
              </a:pPr>
              <a:r>
                <a:rPr lang="en-US" kern="0" dirty="0" smtClean="0">
                  <a:solidFill>
                    <a:srgbClr val="000000"/>
                  </a:solidFill>
                  <a:ea typeface="ＭＳ Ｐゴシック"/>
                  <a:cs typeface="Arial" panose="020B0604020202020204" pitchFamily="34" charset="0"/>
                </a:rPr>
                <a:t>I</a:t>
              </a:r>
              <a:r>
                <a:rPr lang="en-US" sz="1600" kern="0" dirty="0" smtClean="0">
                  <a:solidFill>
                    <a:srgbClr val="000000"/>
                  </a:solidFill>
                  <a:ea typeface="ＭＳ Ｐゴシック"/>
                  <a:cs typeface="Arial" panose="020B0604020202020204" pitchFamily="34" charset="0"/>
                </a:rPr>
                <a:t>.     THE ASTEROID ACT: A STEP FORWARD</a:t>
              </a:r>
              <a:endParaRPr lang="en-US" sz="1600" kern="0" dirty="0">
                <a:solidFill>
                  <a:srgbClr val="000000"/>
                </a:solidFill>
                <a:ea typeface="ＭＳ Ｐゴシック"/>
                <a:cs typeface="Arial" panose="020B0604020202020204" pitchFamily="34" charset="0"/>
              </a:endParaRPr>
            </a:p>
          </p:txBody>
        </p:sp>
        <p:sp>
          <p:nvSpPr>
            <p:cNvPr id="45" name="TextBox 44"/>
            <p:cNvSpPr txBox="1"/>
            <p:nvPr/>
          </p:nvSpPr>
          <p:spPr bwMode="auto">
            <a:xfrm>
              <a:off x="4410671" y="1920298"/>
              <a:ext cx="3749040" cy="338554"/>
            </a:xfrm>
            <a:prstGeom prst="rect">
              <a:avLst/>
            </a:prstGeom>
            <a:noFill/>
            <a:ln w="9525">
              <a:noFill/>
              <a:miter lim="800000"/>
              <a:headEnd/>
              <a:tailEnd/>
            </a:ln>
          </p:spPr>
          <p:txBody>
            <a:bodyPr wrap="square" rtlCol="0">
              <a:prstTxWarp prst="textNoShape">
                <a:avLst/>
              </a:prstTxWarp>
              <a:spAutoFit/>
            </a:bodyPr>
            <a:lstStyle/>
            <a:p>
              <a:pPr eaLnBrk="0" hangingPunct="0">
                <a:buClr>
                  <a:srgbClr val="6DB33F"/>
                </a:buClr>
                <a:defRPr/>
              </a:pPr>
              <a:r>
                <a:rPr lang="en-US" sz="1600" kern="0" dirty="0" smtClean="0">
                  <a:solidFill>
                    <a:srgbClr val="000000"/>
                  </a:solidFill>
                  <a:ea typeface="ＭＳ Ｐゴシック"/>
                  <a:cs typeface="Arial" panose="020B0604020202020204" pitchFamily="34" charset="0"/>
                </a:rPr>
                <a:t>II.    THE SEARCH FOR GUIDING PRINCIPLES</a:t>
              </a:r>
              <a:endParaRPr lang="en-US" sz="1600" kern="0" dirty="0">
                <a:solidFill>
                  <a:srgbClr val="000000"/>
                </a:solidFill>
                <a:ea typeface="ＭＳ Ｐゴシック"/>
                <a:cs typeface="Arial" panose="020B0604020202020204" pitchFamily="34" charset="0"/>
              </a:endParaRPr>
            </a:p>
          </p:txBody>
        </p:sp>
        <p:sp>
          <p:nvSpPr>
            <p:cNvPr id="47" name="TextBox 46"/>
            <p:cNvSpPr txBox="1"/>
            <p:nvPr/>
          </p:nvSpPr>
          <p:spPr bwMode="auto">
            <a:xfrm>
              <a:off x="4410671" y="2507808"/>
              <a:ext cx="3843112" cy="561248"/>
            </a:xfrm>
            <a:prstGeom prst="rect">
              <a:avLst/>
            </a:prstGeom>
            <a:noFill/>
            <a:ln w="9525">
              <a:noFill/>
              <a:miter lim="800000"/>
              <a:headEnd/>
              <a:tailEnd/>
            </a:ln>
          </p:spPr>
          <p:txBody>
            <a:bodyPr wrap="square" rtlCol="0">
              <a:prstTxWarp prst="textNoShape">
                <a:avLst/>
              </a:prstTxWarp>
              <a:spAutoFit/>
            </a:bodyPr>
            <a:lstStyle/>
            <a:p>
              <a:pPr marL="400050" indent="-400050" eaLnBrk="0" hangingPunct="0">
                <a:buClr>
                  <a:srgbClr val="6DB33F"/>
                </a:buClr>
                <a:defRPr/>
              </a:pPr>
              <a:r>
                <a:rPr lang="en-US" sz="1600" kern="0" dirty="0" smtClean="0">
                  <a:solidFill>
                    <a:srgbClr val="000000"/>
                  </a:solidFill>
                  <a:ea typeface="ＭＳ Ｐゴシック"/>
                  <a:cs typeface="Arial" panose="020B0604020202020204" pitchFamily="34" charset="0"/>
                </a:rPr>
                <a:t> III.   TERRESTRIAL LEGAL CONSIDERATIONS</a:t>
              </a:r>
            </a:p>
            <a:p>
              <a:pPr marL="400050" indent="-400050" eaLnBrk="0" hangingPunct="0">
                <a:buClr>
                  <a:srgbClr val="6DB33F"/>
                </a:buClr>
                <a:defRPr/>
              </a:pPr>
              <a:r>
                <a:rPr lang="en-US" sz="1600" kern="0" dirty="0" smtClean="0">
                  <a:solidFill>
                    <a:srgbClr val="000000"/>
                  </a:solidFill>
                  <a:ea typeface="ＭＳ Ｐゴシック"/>
                  <a:cs typeface="Arial" panose="020B0604020202020204" pitchFamily="34" charset="0"/>
                </a:rPr>
                <a:t>           </a:t>
              </a:r>
              <a:r>
                <a:rPr lang="en-US" sz="1600" kern="0" dirty="0" smtClean="0">
                  <a:solidFill>
                    <a:srgbClr val="000000"/>
                  </a:solidFill>
                  <a:ea typeface="ＭＳ Ｐゴシック"/>
                  <a:cs typeface="Arial" panose="020B0604020202020204" pitchFamily="34" charset="0"/>
                </a:rPr>
                <a:t>      </a:t>
              </a:r>
              <a:r>
                <a:rPr lang="en-US" sz="1600" kern="0" dirty="0" smtClean="0">
                  <a:solidFill>
                    <a:srgbClr val="000000"/>
                  </a:solidFill>
                  <a:ea typeface="ＭＳ Ｐゴシック"/>
                  <a:cs typeface="Arial" panose="020B0604020202020204" pitchFamily="34" charset="0"/>
                </a:rPr>
                <a:t>WITH PARALLELS TO SPACE</a:t>
              </a:r>
              <a:endParaRPr lang="en-US" sz="1600" kern="0" dirty="0">
                <a:solidFill>
                  <a:srgbClr val="000000"/>
                </a:solidFill>
                <a:ea typeface="ＭＳ Ｐゴシック"/>
                <a:cs typeface="Arial" panose="020B0604020202020204" pitchFamily="34" charset="0"/>
              </a:endParaRPr>
            </a:p>
          </p:txBody>
        </p:sp>
        <p:sp>
          <p:nvSpPr>
            <p:cNvPr id="48" name="Donut 47"/>
            <p:cNvSpPr/>
            <p:nvPr/>
          </p:nvSpPr>
          <p:spPr bwMode="auto">
            <a:xfrm>
              <a:off x="3957637" y="1928150"/>
              <a:ext cx="381960" cy="381960"/>
            </a:xfrm>
            <a:prstGeom prst="donut">
              <a:avLst/>
            </a:prstGeom>
            <a:solidFill>
              <a:srgbClr val="4BC4C5"/>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rgbClr val="000000"/>
                </a:solidFill>
                <a:ea typeface="ＭＳ Ｐゴシック" pitchFamily="-12" charset="-128"/>
                <a:cs typeface="Calibri" panose="020F0502020204030204" pitchFamily="34" charset="0"/>
              </a:endParaRPr>
            </a:p>
          </p:txBody>
        </p:sp>
        <p:sp>
          <p:nvSpPr>
            <p:cNvPr id="49" name="Donut 48"/>
            <p:cNvSpPr/>
            <p:nvPr/>
          </p:nvSpPr>
          <p:spPr bwMode="auto">
            <a:xfrm>
              <a:off x="3957637" y="2501494"/>
              <a:ext cx="381960" cy="381960"/>
            </a:xfrm>
            <a:prstGeom prst="donu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rgbClr val="000000"/>
                </a:solidFill>
                <a:ea typeface="ＭＳ Ｐゴシック" pitchFamily="-12" charset="-128"/>
                <a:cs typeface="Calibri" panose="020F0502020204030204" pitchFamily="34" charset="0"/>
              </a:endParaRPr>
            </a:p>
          </p:txBody>
        </p:sp>
        <p:sp>
          <p:nvSpPr>
            <p:cNvPr id="51" name="TextBox 50"/>
            <p:cNvSpPr txBox="1"/>
            <p:nvPr/>
          </p:nvSpPr>
          <p:spPr bwMode="auto">
            <a:xfrm>
              <a:off x="4410671" y="3174333"/>
              <a:ext cx="3749040" cy="338554"/>
            </a:xfrm>
            <a:prstGeom prst="rect">
              <a:avLst/>
            </a:prstGeom>
            <a:noFill/>
            <a:ln w="9525">
              <a:noFill/>
              <a:miter lim="800000"/>
              <a:headEnd/>
              <a:tailEnd/>
            </a:ln>
          </p:spPr>
          <p:txBody>
            <a:bodyPr wrap="square" rtlCol="0">
              <a:prstTxWarp prst="textNoShape">
                <a:avLst/>
              </a:prstTxWarp>
              <a:spAutoFit/>
            </a:bodyPr>
            <a:lstStyle/>
            <a:p>
              <a:pPr eaLnBrk="0" hangingPunct="0">
                <a:buClr>
                  <a:srgbClr val="6DB33F"/>
                </a:buClr>
                <a:defRPr/>
              </a:pPr>
              <a:r>
                <a:rPr lang="en-US" sz="1600" kern="0" dirty="0" smtClean="0">
                  <a:solidFill>
                    <a:srgbClr val="000000"/>
                  </a:solidFill>
                  <a:ea typeface="ＭＳ Ｐゴシック"/>
                  <a:cs typeface="Arial" panose="020B0604020202020204" pitchFamily="34" charset="0"/>
                </a:rPr>
                <a:t>IV.    RECOMMENDATIONS</a:t>
              </a:r>
              <a:endParaRPr lang="en-US" sz="1600" kern="0" dirty="0">
                <a:solidFill>
                  <a:srgbClr val="000000"/>
                </a:solidFill>
                <a:ea typeface="ＭＳ Ｐゴシック"/>
                <a:cs typeface="Arial" panose="020B0604020202020204" pitchFamily="34" charset="0"/>
              </a:endParaRPr>
            </a:p>
          </p:txBody>
        </p:sp>
        <p:sp>
          <p:nvSpPr>
            <p:cNvPr id="52" name="Donut 51"/>
            <p:cNvSpPr/>
            <p:nvPr/>
          </p:nvSpPr>
          <p:spPr bwMode="auto">
            <a:xfrm>
              <a:off x="3957637" y="3074838"/>
              <a:ext cx="381960" cy="381960"/>
            </a:xfrm>
            <a:prstGeom prst="donut">
              <a:avLst/>
            </a:prstGeom>
            <a:solidFill>
              <a:srgbClr val="4BC4C5"/>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rgbClr val="000000"/>
                </a:solidFill>
                <a:ea typeface="ＭＳ Ｐゴシック" pitchFamily="-12" charset="-128"/>
                <a:cs typeface="Calibri" panose="020F0502020204030204" pitchFamily="34" charset="0"/>
              </a:endParaRPr>
            </a:p>
          </p:txBody>
        </p:sp>
        <p:sp>
          <p:nvSpPr>
            <p:cNvPr id="53" name="TextBox 52"/>
            <p:cNvSpPr txBox="1"/>
            <p:nvPr/>
          </p:nvSpPr>
          <p:spPr bwMode="auto">
            <a:xfrm>
              <a:off x="4410670" y="4213267"/>
              <a:ext cx="3895363" cy="338554"/>
            </a:xfrm>
            <a:prstGeom prst="rect">
              <a:avLst/>
            </a:prstGeom>
            <a:noFill/>
            <a:ln w="9525">
              <a:noFill/>
              <a:miter lim="800000"/>
              <a:headEnd/>
              <a:tailEnd/>
            </a:ln>
          </p:spPr>
          <p:txBody>
            <a:bodyPr wrap="square" rtlCol="0">
              <a:prstTxWarp prst="textNoShape">
                <a:avLst/>
              </a:prstTxWarp>
              <a:spAutoFit/>
            </a:bodyPr>
            <a:lstStyle/>
            <a:p>
              <a:pPr eaLnBrk="0" hangingPunct="0">
                <a:buClr>
                  <a:srgbClr val="6DB33F"/>
                </a:buClr>
                <a:defRPr/>
              </a:pPr>
              <a:endParaRPr lang="en-US" sz="1600" kern="0" dirty="0">
                <a:solidFill>
                  <a:srgbClr val="000000"/>
                </a:solidFill>
                <a:ea typeface="ＭＳ Ｐゴシック"/>
                <a:cs typeface="Arial" panose="020B0604020202020204" pitchFamily="34" charset="0"/>
              </a:endParaRPr>
            </a:p>
          </p:txBody>
        </p:sp>
      </p:grpSp>
      <p:sp>
        <p:nvSpPr>
          <p:cNvPr id="55" name="Title 3"/>
          <p:cNvSpPr>
            <a:spLocks noGrp="1"/>
          </p:cNvSpPr>
          <p:nvPr>
            <p:ph type="title"/>
          </p:nvPr>
        </p:nvSpPr>
        <p:spPr/>
        <p:txBody>
          <a:bodyPr>
            <a:normAutofit fontScale="90000"/>
          </a:bodyPr>
          <a:lstStyle/>
          <a:p>
            <a:r>
              <a:rPr lang="en-US" dirty="0" smtClean="0"/>
              <a:t>Overview </a:t>
            </a:r>
            <a:endParaRPr lang="en-US" dirty="0"/>
          </a:p>
        </p:txBody>
      </p:sp>
      <p:pic>
        <p:nvPicPr>
          <p:cNvPr id="1026" name="Picture 2" descr="C:\Users\Slwynn\Documents\willshire asteroid pic. SS royalty free images.png"/>
          <p:cNvPicPr>
            <a:picLocks noChangeAspect="1" noChangeArrowheads="1"/>
          </p:cNvPicPr>
          <p:nvPr/>
        </p:nvPicPr>
        <p:blipFill>
          <a:blip r:embed="rId3"/>
          <a:srcRect/>
          <a:stretch>
            <a:fillRect/>
          </a:stretch>
        </p:blipFill>
        <p:spPr bwMode="auto">
          <a:xfrm>
            <a:off x="496389" y="1977777"/>
            <a:ext cx="3195391" cy="2803229"/>
          </a:xfrm>
          <a:prstGeom prst="rect">
            <a:avLst/>
          </a:prstGeom>
          <a:noFill/>
        </p:spPr>
      </p:pic>
    </p:spTree>
    <p:extLst>
      <p:ext uri="{BB962C8B-B14F-4D97-AF65-F5344CB8AC3E}">
        <p14:creationId xmlns:p14="http://schemas.microsoft.com/office/powerpoint/2010/main" xmlns="" val="170973362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8464987" cy="526703"/>
          </a:xfrm>
        </p:spPr>
        <p:txBody>
          <a:bodyPr vert="horz" lIns="91440" tIns="45720" rIns="91440" bIns="45720" rtlCol="0" anchor="t">
            <a:normAutofit/>
          </a:bodyPr>
          <a:lstStyle/>
          <a:p>
            <a:r>
              <a:rPr lang="en-US" sz="2500" dirty="0" smtClean="0"/>
              <a:t>Abstract</a:t>
            </a:r>
            <a:endParaRPr lang="en-US" sz="2500" dirty="0"/>
          </a:p>
        </p:txBody>
      </p:sp>
      <p:sp>
        <p:nvSpPr>
          <p:cNvPr id="4" name="Rectangle 3"/>
          <p:cNvSpPr/>
          <p:nvPr/>
        </p:nvSpPr>
        <p:spPr>
          <a:xfrm>
            <a:off x="483326" y="485522"/>
            <a:ext cx="8268788" cy="338554"/>
          </a:xfrm>
          <a:prstGeom prst="rect">
            <a:avLst/>
          </a:prstGeom>
        </p:spPr>
        <p:txBody>
          <a:bodyPr wrap="square">
            <a:spAutoFit/>
          </a:bodyPr>
          <a:lstStyle/>
          <a:p>
            <a:pPr marL="628650" lvl="1" indent="-171450">
              <a:lnSpc>
                <a:spcPct val="100000"/>
              </a:lnSpc>
              <a:spcBef>
                <a:spcPts val="600"/>
              </a:spcBef>
              <a:buFont typeface="Wingdings" panose="05000000000000000000" pitchFamily="2" charset="2"/>
              <a:buChar char="ü"/>
            </a:pPr>
            <a:endParaRPr lang="en-US" sz="1600" dirty="0"/>
          </a:p>
        </p:txBody>
      </p:sp>
      <p:sp>
        <p:nvSpPr>
          <p:cNvPr id="5" name="TextBox 4"/>
          <p:cNvSpPr txBox="1"/>
          <p:nvPr/>
        </p:nvSpPr>
        <p:spPr>
          <a:xfrm>
            <a:off x="246710" y="791528"/>
            <a:ext cx="8624454" cy="5457825"/>
          </a:xfrm>
          <a:prstGeom prst="roundRect">
            <a:avLst>
              <a:gd name="adj" fmla="val 3975"/>
            </a:avLst>
          </a:prstGeom>
          <a:gradFill>
            <a:gsLst>
              <a:gs pos="0">
                <a:schemeClr val="tx2">
                  <a:lumMod val="20000"/>
                  <a:lumOff val="80000"/>
                </a:schemeClr>
              </a:gs>
              <a:gs pos="49000">
                <a:schemeClr val="tx2">
                  <a:lumMod val="20000"/>
                  <a:lumOff val="80000"/>
                </a:schemeClr>
              </a:gs>
              <a:gs pos="100000">
                <a:sysClr val="window" lastClr="FFFFFF"/>
              </a:gs>
            </a:gsLst>
            <a:lin ang="16200000" scaled="1"/>
          </a:gradFill>
          <a:ln w="9525" algn="ctr">
            <a:solidFill>
              <a:schemeClr val="tx2">
                <a:lumMod val="75000"/>
              </a:schemeClr>
            </a:solidFill>
            <a:round/>
            <a:headEnd/>
            <a:tailEnd/>
          </a:ln>
          <a:effectLst/>
        </p:spPr>
        <p:txBody>
          <a:bodyPr wrap="none" anchor="ctr"/>
          <a:lstStyle>
            <a:defPPr>
              <a:defRPr lang="en-US"/>
            </a:defPPr>
            <a:lvl1pPr marL="285750" indent="-285750" defTabSz="914400" fontAlgn="base">
              <a:lnSpc>
                <a:spcPct val="150000"/>
              </a:lnSpc>
              <a:spcBef>
                <a:spcPct val="0"/>
              </a:spcBef>
              <a:spcAft>
                <a:spcPct val="0"/>
              </a:spcAft>
              <a:buFont typeface="Wingdings" panose="05000000000000000000" pitchFamily="2" charset="2"/>
              <a:buChar char="§"/>
              <a:defRPr sz="1400">
                <a:solidFill>
                  <a:prstClr val="black"/>
                </a:solidFill>
                <a:latin typeface="+mj-lt"/>
              </a:defRPr>
            </a:lvl1pPr>
            <a:lvl2pPr marL="742950" lvl="1" indent="-285750" defTabSz="914400">
              <a:lnSpc>
                <a:spcPct val="150000"/>
              </a:lnSpc>
              <a:buClr>
                <a:schemeClr val="accent6">
                  <a:lumMod val="50000"/>
                </a:schemeClr>
              </a:buClr>
              <a:buFont typeface="Arial" panose="020B0604020202020204" pitchFamily="34" charset="0"/>
              <a:buChar char="»"/>
              <a:defRPr sz="1400">
                <a:latin typeface="+mj-lt"/>
              </a:defRPr>
            </a:lvl2pPr>
            <a:lvl3pPr defTabSz="914400"/>
            <a:lvl4pPr defTabSz="914400"/>
            <a:lvl5pPr defTabSz="914400"/>
            <a:lvl6pPr defTabSz="914400"/>
            <a:lvl7pPr defTabSz="914400"/>
            <a:lvl8pPr defTabSz="914400"/>
            <a:lvl9pPr defTabSz="914400"/>
          </a:lstStyle>
          <a:p>
            <a:pPr marL="0" indent="0" algn="ctr">
              <a:buNone/>
            </a:pPr>
            <a:endParaRPr lang="en-US" dirty="0"/>
          </a:p>
        </p:txBody>
      </p:sp>
      <p:sp>
        <p:nvSpPr>
          <p:cNvPr id="9" name="TextBox 8"/>
          <p:cNvSpPr txBox="1"/>
          <p:nvPr/>
        </p:nvSpPr>
        <p:spPr>
          <a:xfrm>
            <a:off x="1933303" y="1580606"/>
            <a:ext cx="5303520" cy="1938992"/>
          </a:xfrm>
          <a:prstGeom prst="rect">
            <a:avLst/>
          </a:prstGeom>
          <a:noFill/>
        </p:spPr>
        <p:txBody>
          <a:bodyPr wrap="square" rtlCol="0">
            <a:spAutoFit/>
          </a:bodyPr>
          <a:lstStyle/>
          <a:p>
            <a:endParaRPr lang="en-US" sz="2400" dirty="0" smtClean="0"/>
          </a:p>
          <a:p>
            <a:endParaRPr lang="en-US" sz="2400" dirty="0" smtClean="0"/>
          </a:p>
          <a:p>
            <a:endParaRPr lang="en-US" sz="2400" dirty="0" smtClean="0"/>
          </a:p>
          <a:p>
            <a:endParaRPr lang="en-US" sz="2400" dirty="0" smtClean="0"/>
          </a:p>
          <a:p>
            <a:endParaRPr lang="en-US" sz="2400" dirty="0"/>
          </a:p>
        </p:txBody>
      </p:sp>
      <p:sp>
        <p:nvSpPr>
          <p:cNvPr id="6" name="TextBox 5"/>
          <p:cNvSpPr txBox="1"/>
          <p:nvPr/>
        </p:nvSpPr>
        <p:spPr>
          <a:xfrm>
            <a:off x="404949" y="1018903"/>
            <a:ext cx="8281851" cy="4524315"/>
          </a:xfrm>
          <a:prstGeom prst="rect">
            <a:avLst/>
          </a:prstGeom>
          <a:noFill/>
        </p:spPr>
        <p:txBody>
          <a:bodyPr wrap="square" rtlCol="0">
            <a:spAutoFit/>
          </a:bodyPr>
          <a:lstStyle/>
          <a:p>
            <a:endParaRPr lang="en-US" sz="2400" dirty="0" smtClean="0"/>
          </a:p>
          <a:p>
            <a:r>
              <a:rPr lang="en-US" sz="2400" dirty="0" smtClean="0"/>
              <a:t>As commercial enterprise seeks to move into space through various modes of commerce such as space tourism, space mining, and future space settlement, it is well-established that the legal regime is currently insufficient to accommodate the needs of emerging commercial efforts. In an effort to keep up, the United States recently proposed the Asteroid Act. This article shall further explore the gaps within the Asteroid Act, and examine sources of terrestrial law which may serve to fill those gaps, and other future needs. These include, but are not limited to Law of the Sea, terrestrial mining, oil and gas laws, and the laws governing Antarctica. </a:t>
            </a:r>
            <a:endParaRPr lang="en-US" sz="2400" dirty="0"/>
          </a:p>
        </p:txBody>
      </p:sp>
    </p:spTree>
    <p:extLst>
      <p:ext uri="{BB962C8B-B14F-4D97-AF65-F5344CB8AC3E}">
        <p14:creationId xmlns:p14="http://schemas.microsoft.com/office/powerpoint/2010/main" xmlns="" val="33025722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468880" y="653143"/>
            <a:ext cx="3918857" cy="718457"/>
          </a:xfrm>
          <a:prstGeom prst="roundRect">
            <a:avLst>
              <a:gd name="adj" fmla="val 9008"/>
            </a:avLst>
          </a:prstGeom>
          <a:solidFill>
            <a:schemeClr val="tx2">
              <a:lumMod val="75000"/>
            </a:schemeClr>
          </a:solidFill>
          <a:ln w="9525">
            <a:solidFill>
              <a:schemeClr val="tx2">
                <a:lumMod val="50000"/>
              </a:schemeClr>
            </a:solidFill>
            <a:miter lim="800000"/>
            <a:headEnd/>
            <a:tailEnd/>
          </a:ln>
        </p:spPr>
        <p:txBody>
          <a:bodyPr wrap="none" lIns="0" tIns="182880" rIns="0" bIns="548640" anchor="ctr" anchorCtr="0"/>
          <a:lstStyle/>
          <a:p>
            <a:pPr algn="ctr" fontAlgn="base">
              <a:spcBef>
                <a:spcPct val="0"/>
              </a:spcBef>
              <a:spcAft>
                <a:spcPct val="0"/>
              </a:spcAft>
            </a:pPr>
            <a:r>
              <a:rPr lang="en-US" sz="1400" b="1" kern="0" dirty="0" smtClean="0">
                <a:solidFill>
                  <a:srgbClr val="FFFFFF"/>
                </a:solidFill>
                <a:ea typeface="ＭＳ Ｐゴシック" pitchFamily="34" charset="-128"/>
                <a:cs typeface="Arial" pitchFamily="34" charset="0"/>
              </a:rPr>
              <a:t>H.R. 5063, the ASTEROIDS Act</a:t>
            </a:r>
            <a:endParaRPr lang="en-US" sz="1400" b="1" kern="0" dirty="0">
              <a:solidFill>
                <a:srgbClr val="FFFFFF"/>
              </a:solidFill>
              <a:ea typeface="ＭＳ Ｐゴシック" pitchFamily="34" charset="-128"/>
              <a:cs typeface="Arial" pitchFamily="34" charset="0"/>
            </a:endParaRPr>
          </a:p>
        </p:txBody>
      </p:sp>
      <p:sp>
        <p:nvSpPr>
          <p:cNvPr id="7" name="Rounded Rectangle 6"/>
          <p:cNvSpPr/>
          <p:nvPr/>
        </p:nvSpPr>
        <p:spPr>
          <a:xfrm>
            <a:off x="152400" y="1018903"/>
            <a:ext cx="8714509" cy="5068388"/>
          </a:xfrm>
          <a:prstGeom prst="roundRect">
            <a:avLst>
              <a:gd name="adj" fmla="val 7676"/>
            </a:avLst>
          </a:prstGeom>
          <a:gradFill>
            <a:gsLst>
              <a:gs pos="0">
                <a:schemeClr val="tx2">
                  <a:lumMod val="40000"/>
                  <a:lumOff val="60000"/>
                </a:schemeClr>
              </a:gs>
              <a:gs pos="49000">
                <a:schemeClr val="tx2">
                  <a:lumMod val="20000"/>
                  <a:lumOff val="80000"/>
                </a:schemeClr>
              </a:gs>
              <a:gs pos="100000">
                <a:sysClr val="window" lastClr="FFFFFF"/>
              </a:gs>
            </a:gsLst>
            <a:lin ang="16200000" scaled="1"/>
          </a:gradFill>
          <a:ln w="9525">
            <a:solidFill>
              <a:schemeClr val="tx2">
                <a:lumMod val="75000"/>
              </a:schemeClr>
            </a:solidFill>
            <a:miter lim="800000"/>
            <a:headEnd/>
            <a:tailEnd/>
          </a:ln>
        </p:spPr>
        <p:txBody>
          <a:bodyPr anchor="t"/>
          <a:lstStyle/>
          <a:p>
            <a:pPr marL="171450" indent="-171450" fontAlgn="base">
              <a:lnSpc>
                <a:spcPct val="200000"/>
              </a:lnSpc>
              <a:spcBef>
                <a:spcPts val="300"/>
              </a:spcBef>
              <a:spcAft>
                <a:spcPct val="0"/>
              </a:spcAft>
              <a:buFont typeface="Wingdings" panose="05000000000000000000" pitchFamily="2" charset="2"/>
              <a:buChar char="§"/>
            </a:pPr>
            <a:r>
              <a:rPr lang="en-US" sz="1600" kern="0" dirty="0" smtClean="0">
                <a:solidFill>
                  <a:srgbClr val="141414"/>
                </a:solidFill>
                <a:ea typeface="ＭＳ Ｐゴシック" pitchFamily="34" charset="-128"/>
                <a:cs typeface="Arial" pitchFamily="34" charset="0"/>
              </a:rPr>
              <a:t> “</a:t>
            </a:r>
            <a:r>
              <a:rPr lang="en-US" sz="1600" dirty="0" smtClean="0"/>
              <a:t>American Space Technology for Exploring Resource Opportunities in Deep Space”</a:t>
            </a:r>
            <a:r>
              <a:rPr lang="en-US" sz="1600" kern="0" dirty="0" smtClean="0">
                <a:solidFill>
                  <a:srgbClr val="141414"/>
                </a:solidFill>
                <a:ea typeface="ＭＳ Ｐゴシック" pitchFamily="34" charset="-128"/>
                <a:cs typeface="Arial" pitchFamily="34" charset="0"/>
              </a:rPr>
              <a:t> 		  </a:t>
            </a:r>
            <a:endParaRPr lang="en-US" sz="1600" kern="0" dirty="0">
              <a:solidFill>
                <a:srgbClr val="141414"/>
              </a:solidFill>
              <a:ea typeface="ＭＳ Ｐゴシック" pitchFamily="34" charset="-128"/>
              <a:cs typeface="Arial" pitchFamily="34" charset="0"/>
            </a:endParaRPr>
          </a:p>
          <a:p>
            <a:r>
              <a:rPr lang="en-US" sz="1600" dirty="0" smtClean="0"/>
              <a:t>From the Act:</a:t>
            </a:r>
          </a:p>
          <a:p>
            <a:r>
              <a:rPr lang="en-US" sz="1600" dirty="0" smtClean="0"/>
              <a:t>This section directs the President to coordinate appropriate agencies to promote the development of a commercial asteroid industry, within the context of U.S. treaties. Specifically, it directs the President, through the FAA and other appropriate Federal agencies, to: </a:t>
            </a:r>
          </a:p>
          <a:p>
            <a:r>
              <a:rPr lang="en-US" sz="1600" dirty="0" smtClean="0"/>
              <a:t>1. Facilitate the commercial exploration and utilization of asteroid resources to meet national needs; </a:t>
            </a:r>
          </a:p>
          <a:p>
            <a:r>
              <a:rPr lang="en-US" sz="1600" dirty="0" smtClean="0"/>
              <a:t>2. Discourage government barriers to the development of safe and economically viable industries for exploration and utilization of asteroid resources, consistent with the Nation’s international obligations; </a:t>
            </a:r>
          </a:p>
          <a:p>
            <a:r>
              <a:rPr lang="en-US" sz="1600" dirty="0" smtClean="0"/>
              <a:t>3. Promote the right of U.S. commercial entities to conduct these activities free of harmful interference and consistent with the Nation’s international obligations; and </a:t>
            </a:r>
          </a:p>
          <a:p>
            <a:r>
              <a:rPr lang="en-US" sz="1600" dirty="0" smtClean="0"/>
              <a:t>4. Develop the frameworks necessary to meet the Nation’s international </a:t>
            </a:r>
            <a:r>
              <a:rPr lang="en-US" sz="1600" dirty="0" smtClean="0"/>
              <a:t>obligations.</a:t>
            </a:r>
            <a:r>
              <a:rPr lang="en-US" sz="1600" kern="0" dirty="0" smtClean="0">
                <a:solidFill>
                  <a:srgbClr val="141414"/>
                </a:solidFill>
                <a:ea typeface="ＭＳ Ｐゴシック" pitchFamily="34" charset="-128"/>
                <a:cs typeface="Arial" pitchFamily="34" charset="0"/>
              </a:rPr>
              <a:t> </a:t>
            </a:r>
            <a:endParaRPr lang="en-US" sz="1600" kern="0" dirty="0" smtClean="0">
              <a:solidFill>
                <a:srgbClr val="141414"/>
              </a:solidFill>
              <a:ea typeface="ＭＳ Ｐゴシック" pitchFamily="34" charset="-128"/>
              <a:cs typeface="Arial" pitchFamily="34" charset="0"/>
            </a:endParaRPr>
          </a:p>
          <a:p>
            <a:endParaRPr lang="en-US" sz="1600" kern="0" dirty="0" smtClean="0">
              <a:solidFill>
                <a:srgbClr val="141414"/>
              </a:solidFill>
              <a:ea typeface="ＭＳ Ｐゴシック" pitchFamily="34" charset="-128"/>
              <a:cs typeface="Arial" pitchFamily="34" charset="0"/>
            </a:endParaRPr>
          </a:p>
          <a:p>
            <a:pPr marL="171450" indent="-171450" fontAlgn="base">
              <a:lnSpc>
                <a:spcPct val="200000"/>
              </a:lnSpc>
              <a:spcBef>
                <a:spcPts val="300"/>
              </a:spcBef>
              <a:spcAft>
                <a:spcPct val="0"/>
              </a:spcAft>
              <a:buFont typeface="Wingdings" panose="05000000000000000000" pitchFamily="2" charset="2"/>
              <a:buChar char="§"/>
            </a:pPr>
            <a:r>
              <a:rPr lang="en-US" sz="1600" kern="0" dirty="0" smtClean="0">
                <a:solidFill>
                  <a:srgbClr val="141414"/>
                </a:solidFill>
                <a:ea typeface="ＭＳ Ｐゴシック" pitchFamily="34" charset="-128"/>
                <a:cs typeface="Arial" pitchFamily="34" charset="0"/>
              </a:rPr>
              <a:t>Hearing held September 10,2014, which provided immediate commentary, but also generated    </a:t>
            </a:r>
            <a:r>
              <a:rPr lang="en-US" sz="1600" kern="0" dirty="0" smtClean="0">
                <a:solidFill>
                  <a:srgbClr val="141414"/>
                </a:solidFill>
                <a:ea typeface="ＭＳ Ｐゴシック" pitchFamily="34" charset="-128"/>
                <a:cs typeface="Arial" pitchFamily="34" charset="0"/>
              </a:rPr>
              <a:t> </a:t>
            </a:r>
            <a:r>
              <a:rPr lang="en-US" sz="1600" kern="0" dirty="0" smtClean="0">
                <a:solidFill>
                  <a:srgbClr val="141414"/>
                </a:solidFill>
                <a:ea typeface="ＭＳ Ｐゴシック" pitchFamily="34" charset="-128"/>
                <a:cs typeface="Arial" pitchFamily="34" charset="0"/>
              </a:rPr>
              <a:t>much external feedback. </a:t>
            </a:r>
            <a:endParaRPr lang="en-US" sz="1600" kern="0" dirty="0">
              <a:solidFill>
                <a:srgbClr val="141414"/>
              </a:solidFill>
              <a:ea typeface="ＭＳ Ｐゴシック" pitchFamily="34" charset="-128"/>
              <a:cs typeface="Arial" pitchFamily="34" charset="0"/>
            </a:endParaRPr>
          </a:p>
        </p:txBody>
      </p:sp>
      <p:sp>
        <p:nvSpPr>
          <p:cNvPr id="3" name="Title 2"/>
          <p:cNvSpPr>
            <a:spLocks noGrp="1"/>
          </p:cNvSpPr>
          <p:nvPr>
            <p:ph type="title"/>
          </p:nvPr>
        </p:nvSpPr>
        <p:spPr>
          <a:xfrm>
            <a:off x="0" y="0"/>
            <a:ext cx="8464987" cy="526703"/>
          </a:xfrm>
        </p:spPr>
        <p:txBody>
          <a:bodyPr>
            <a:normAutofit/>
          </a:bodyPr>
          <a:lstStyle/>
          <a:p>
            <a:r>
              <a:rPr lang="en-US" sz="2500" dirty="0" smtClean="0"/>
              <a:t>The Asteroids Act: A Step Forward</a:t>
            </a:r>
            <a:endParaRPr lang="en-US" sz="2500" dirty="0"/>
          </a:p>
        </p:txBody>
      </p:sp>
      <p:sp>
        <p:nvSpPr>
          <p:cNvPr id="12" name="Slide Number Placeholder 1"/>
          <p:cNvSpPr>
            <a:spLocks noGrp="1"/>
          </p:cNvSpPr>
          <p:nvPr>
            <p:ph type="sldNum" sz="quarter" idx="4294967295"/>
          </p:nvPr>
        </p:nvSpPr>
        <p:spPr>
          <a:xfrm>
            <a:off x="0" y="6305550"/>
            <a:ext cx="539750" cy="500063"/>
          </a:xfrm>
        </p:spPr>
        <p:txBody>
          <a:bodyPr/>
          <a:lstStyle/>
          <a:p>
            <a:fld id="{B32AB80A-78BA-6B42-BA0D-B44ACF890F5A}" type="slidenum">
              <a:rPr lang="en-US" smtClean="0">
                <a:solidFill>
                  <a:prstClr val="white"/>
                </a:solidFill>
                <a:latin typeface="Verdana" panose="020B0604030504040204" pitchFamily="34" charset="0"/>
                <a:ea typeface="Verdana" panose="020B0604030504040204" pitchFamily="34" charset="0"/>
                <a:cs typeface="Verdana" panose="020B0604030504040204" pitchFamily="34" charset="0"/>
              </a:rPr>
              <a:pPr/>
              <a:t>4</a:t>
            </a:fld>
            <a:endParaRPr lang="en-US" dirty="0">
              <a:solidFill>
                <a:prstClr val="white"/>
              </a:solidFill>
              <a:latin typeface="Verdana" panose="020B0604030504040204" pitchFamily="34" charset="0"/>
              <a:ea typeface="Verdana" panose="020B0604030504040204" pitchFamily="34" charset="0"/>
              <a:cs typeface="Verdana" panose="020B0604030504040204" pitchFamily="34" charset="0"/>
            </a:endParaRPr>
          </a:p>
        </p:txBody>
      </p:sp>
      <p:pic>
        <p:nvPicPr>
          <p:cNvPr id="51207" name="Picture 7"/>
          <p:cNvPicPr>
            <a:picLocks noChangeAspect="1" noChangeArrowheads="1"/>
          </p:cNvPicPr>
          <p:nvPr/>
        </p:nvPicPr>
        <p:blipFill>
          <a:blip r:embed="rId3"/>
          <a:srcRect/>
          <a:stretch>
            <a:fillRect/>
          </a:stretch>
        </p:blipFill>
        <p:spPr bwMode="auto">
          <a:xfrm>
            <a:off x="4562475" y="3419475"/>
            <a:ext cx="19050" cy="19050"/>
          </a:xfrm>
          <a:prstGeom prst="rect">
            <a:avLst/>
          </a:prstGeom>
          <a:noFill/>
          <a:ln w="9525">
            <a:noFill/>
            <a:miter lim="800000"/>
            <a:headEnd/>
            <a:tailEnd/>
          </a:ln>
        </p:spPr>
      </p:pic>
    </p:spTree>
    <p:extLst>
      <p:ext uri="{BB962C8B-B14F-4D97-AF65-F5344CB8AC3E}">
        <p14:creationId xmlns:p14="http://schemas.microsoft.com/office/powerpoint/2010/main" xmlns="" val="35600295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464987" cy="954107"/>
          </a:xfrm>
        </p:spPr>
        <p:txBody>
          <a:bodyPr vert="horz" lIns="91440" tIns="45720" rIns="91440" bIns="45720" rtlCol="0" anchor="t">
            <a:normAutofit/>
          </a:bodyPr>
          <a:lstStyle/>
          <a:p>
            <a:r>
              <a:rPr lang="en-US" sz="2500" dirty="0" smtClean="0"/>
              <a:t>The Search for Guiding Principles</a:t>
            </a:r>
            <a:endParaRPr lang="en-US" sz="2500" dirty="0"/>
          </a:p>
        </p:txBody>
      </p:sp>
      <p:sp>
        <p:nvSpPr>
          <p:cNvPr id="144" name="TextBox 143"/>
          <p:cNvSpPr txBox="1"/>
          <p:nvPr/>
        </p:nvSpPr>
        <p:spPr bwMode="auto">
          <a:xfrm>
            <a:off x="894188" y="681777"/>
            <a:ext cx="7727297"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defPPr>
              <a:defRPr lang="en-US"/>
            </a:defPPr>
            <a:lvl1pPr eaLnBrk="0" hangingPunct="0">
              <a:buClrTx/>
              <a:buFontTx/>
              <a:buNone/>
              <a:defRPr sz="1200">
                <a:solidFill>
                  <a:schemeClr val="accent2"/>
                </a:solidFill>
                <a:latin typeface="Arial" charset="0"/>
                <a:cs typeface="Arial" charset="0"/>
              </a:defRPr>
            </a:lvl1pPr>
            <a:lvl2pPr marL="742950" indent="-285750" eaLnBrk="0" hangingPunct="0">
              <a:spcBef>
                <a:spcPct val="20000"/>
              </a:spcBef>
              <a:buClr>
                <a:schemeClr val="bg2"/>
              </a:buClr>
              <a:buFont typeface="Arial" charset="0"/>
              <a:buChar char="•"/>
              <a:defRPr>
                <a:latin typeface="Verdana" pitchFamily="34" charset="0"/>
              </a:defRPr>
            </a:lvl2pPr>
            <a:lvl3pPr marL="1143000" indent="-228600" eaLnBrk="0" hangingPunct="0">
              <a:spcBef>
                <a:spcPct val="20000"/>
              </a:spcBef>
              <a:buClr>
                <a:schemeClr val="bg2"/>
              </a:buClr>
              <a:buFont typeface="Arial" charset="0"/>
              <a:buChar char="•"/>
              <a:defRPr sz="2000">
                <a:latin typeface="Verdana" pitchFamily="34" charset="0"/>
              </a:defRPr>
            </a:lvl3pPr>
            <a:lvl4pPr marL="1600200" indent="-228600" eaLnBrk="0" hangingPunct="0">
              <a:spcBef>
                <a:spcPct val="20000"/>
              </a:spcBef>
              <a:buClr>
                <a:schemeClr val="bg2"/>
              </a:buClr>
              <a:buFont typeface="Arial" charset="0"/>
              <a:buChar char="•"/>
              <a:defRPr>
                <a:latin typeface="Verdana" pitchFamily="34" charset="0"/>
              </a:defRPr>
            </a:lvl4pPr>
            <a:lvl5pPr marL="2057400" indent="-228600" eaLnBrk="0" hangingPunct="0">
              <a:spcBef>
                <a:spcPct val="20000"/>
              </a:spcBef>
              <a:buClr>
                <a:schemeClr val="bg2"/>
              </a:buClr>
              <a:buFont typeface="Arial" charset="0"/>
              <a:buChar char="•"/>
              <a:defRPr>
                <a:latin typeface="Verdana" pitchFamily="34" charset="0"/>
              </a:defRPr>
            </a:lvl5pPr>
            <a:lvl6pPr marL="2514600" indent="-228600" eaLnBrk="0" fontAlgn="base" hangingPunct="0">
              <a:spcBef>
                <a:spcPct val="20000"/>
              </a:spcBef>
              <a:spcAft>
                <a:spcPct val="0"/>
              </a:spcAft>
              <a:buClr>
                <a:schemeClr val="bg2"/>
              </a:buClr>
              <a:buFont typeface="Arial" charset="0"/>
              <a:buChar char="•"/>
              <a:defRPr>
                <a:latin typeface="Verdana" pitchFamily="34" charset="0"/>
              </a:defRPr>
            </a:lvl6pPr>
            <a:lvl7pPr marL="2971800" indent="-228600" eaLnBrk="0" fontAlgn="base" hangingPunct="0">
              <a:spcBef>
                <a:spcPct val="20000"/>
              </a:spcBef>
              <a:spcAft>
                <a:spcPct val="0"/>
              </a:spcAft>
              <a:buClr>
                <a:schemeClr val="bg2"/>
              </a:buClr>
              <a:buFont typeface="Arial" charset="0"/>
              <a:buChar char="•"/>
              <a:defRPr>
                <a:latin typeface="Verdana" pitchFamily="34" charset="0"/>
              </a:defRPr>
            </a:lvl7pPr>
            <a:lvl8pPr marL="3429000" indent="-228600" eaLnBrk="0" fontAlgn="base" hangingPunct="0">
              <a:spcBef>
                <a:spcPct val="20000"/>
              </a:spcBef>
              <a:spcAft>
                <a:spcPct val="0"/>
              </a:spcAft>
              <a:buClr>
                <a:schemeClr val="bg2"/>
              </a:buClr>
              <a:buFont typeface="Arial" charset="0"/>
              <a:buChar char="•"/>
              <a:defRPr>
                <a:latin typeface="Verdana" pitchFamily="34" charset="0"/>
              </a:defRPr>
            </a:lvl8pPr>
            <a:lvl9pPr marL="3886200" indent="-228600" eaLnBrk="0" fontAlgn="base" hangingPunct="0">
              <a:spcBef>
                <a:spcPct val="20000"/>
              </a:spcBef>
              <a:spcAft>
                <a:spcPct val="0"/>
              </a:spcAft>
              <a:buClr>
                <a:schemeClr val="bg2"/>
              </a:buClr>
              <a:buFont typeface="Arial" charset="0"/>
              <a:buChar char="•"/>
              <a:defRPr>
                <a:latin typeface="Verdana" pitchFamily="34" charset="0"/>
              </a:defRPr>
            </a:lvl9pPr>
          </a:lstStyle>
          <a:p>
            <a:r>
              <a:rPr lang="en-US" sz="1600" dirty="0" smtClean="0">
                <a:solidFill>
                  <a:srgbClr val="134575"/>
                </a:solidFill>
                <a:latin typeface="+mj-lt"/>
              </a:rPr>
              <a:t>                                    </a:t>
            </a:r>
            <a:endParaRPr lang="en-US" sz="1600" dirty="0">
              <a:solidFill>
                <a:srgbClr val="134575"/>
              </a:solidFill>
              <a:latin typeface="+mj-lt"/>
            </a:endParaRPr>
          </a:p>
        </p:txBody>
      </p:sp>
      <p:sp>
        <p:nvSpPr>
          <p:cNvPr id="97" name="TextBox 96"/>
          <p:cNvSpPr txBox="1"/>
          <p:nvPr/>
        </p:nvSpPr>
        <p:spPr bwMode="auto">
          <a:xfrm>
            <a:off x="-3345997" y="2452865"/>
            <a:ext cx="4023360" cy="375552"/>
          </a:xfrm>
          <a:prstGeom prst="rect">
            <a:avLst/>
          </a:prstGeom>
          <a:noFill/>
          <a:ln w="9525">
            <a:noFill/>
            <a:miter lim="800000"/>
            <a:headEnd/>
            <a:tailEnd/>
          </a:ln>
        </p:spPr>
        <p:txBody>
          <a:bodyPr wrap="square" rtlCol="0">
            <a:prstTxWarp prst="textNoShape">
              <a:avLst/>
            </a:prstTxWarp>
            <a:spAutoFit/>
          </a:bodyPr>
          <a:lstStyle/>
          <a:p>
            <a:pPr marL="342900" indent="-342900" defTabSz="457200">
              <a:lnSpc>
                <a:spcPct val="150000"/>
              </a:lnSpc>
              <a:buFontTx/>
              <a:buAutoNum type="arabicPeriod"/>
              <a:defRPr/>
            </a:pPr>
            <a:endParaRPr lang="en-US" sz="1400" b="0" dirty="0">
              <a:solidFill>
                <a:srgbClr val="000000"/>
              </a:solidFill>
              <a:latin typeface="+mj-lt"/>
              <a:cs typeface="Calibri" panose="020F0502020204030204" pitchFamily="34" charset="0"/>
            </a:endParaRPr>
          </a:p>
        </p:txBody>
      </p:sp>
      <p:sp>
        <p:nvSpPr>
          <p:cNvPr id="103" name="Rounded Rectangle 102"/>
          <p:cNvSpPr/>
          <p:nvPr/>
        </p:nvSpPr>
        <p:spPr>
          <a:xfrm>
            <a:off x="4869913" y="1110342"/>
            <a:ext cx="3928276" cy="1097280"/>
          </a:xfrm>
          <a:prstGeom prst="roundRect">
            <a:avLst>
              <a:gd name="adj" fmla="val 9101"/>
            </a:avLst>
          </a:prstGeom>
          <a:gradFill flip="none" rotWithShape="1">
            <a:gsLst>
              <a:gs pos="0">
                <a:schemeClr val="tx2">
                  <a:lumMod val="75000"/>
                </a:schemeClr>
              </a:gs>
              <a:gs pos="80000">
                <a:schemeClr val="tx2">
                  <a:lumMod val="60000"/>
                  <a:lumOff val="40000"/>
                </a:schemeClr>
              </a:gs>
              <a:gs pos="100000">
                <a:schemeClr val="tx2">
                  <a:lumMod val="40000"/>
                  <a:lumOff val="60000"/>
                </a:schemeClr>
              </a:gs>
            </a:gsLst>
            <a:lin ang="5400000" scaled="1"/>
            <a:tileRect/>
          </a:gradFill>
          <a:ln w="9525" cap="flat" cmpd="sng" algn="ctr">
            <a:solidFill>
              <a:schemeClr val="tx2">
                <a:lumMod val="50000"/>
              </a:schemeClr>
            </a:solidFill>
            <a:prstDash val="solid"/>
          </a:ln>
          <a:effectLst/>
        </p:spPr>
        <p:txBody>
          <a:bodyPr tIns="91440" bIns="0" rtlCol="0" anchor="t" anchorCtr="0"/>
          <a:lstStyle/>
          <a:p>
            <a:pPr algn="ctr">
              <a:defRPr/>
            </a:pPr>
            <a:r>
              <a:rPr lang="en-US" sz="1600" b="1" kern="0" dirty="0" smtClean="0">
                <a:solidFill>
                  <a:sysClr val="window" lastClr="FFFFFF"/>
                </a:solidFill>
                <a:latin typeface="+mj-lt"/>
                <a:cs typeface="Calibri" pitchFamily="34" charset="0"/>
              </a:rPr>
              <a:t>An “unprecedented  enterprise”</a:t>
            </a:r>
            <a:endParaRPr lang="en-US" sz="1600" b="1" kern="0" dirty="0">
              <a:solidFill>
                <a:sysClr val="window" lastClr="FFFFFF"/>
              </a:solidFill>
              <a:latin typeface="+mj-lt"/>
              <a:cs typeface="Calibri" pitchFamily="34" charset="0"/>
            </a:endParaRPr>
          </a:p>
        </p:txBody>
      </p:sp>
      <p:sp>
        <p:nvSpPr>
          <p:cNvPr id="104" name="Rounded Rectangle 103"/>
          <p:cNvSpPr/>
          <p:nvPr/>
        </p:nvSpPr>
        <p:spPr>
          <a:xfrm>
            <a:off x="4869913" y="1619794"/>
            <a:ext cx="3928276" cy="1920240"/>
          </a:xfrm>
          <a:prstGeom prst="roundRect">
            <a:avLst>
              <a:gd name="adj" fmla="val 3840"/>
            </a:avLst>
          </a:prstGeom>
          <a:gradFill flip="none" rotWithShape="1">
            <a:gsLst>
              <a:gs pos="0">
                <a:schemeClr val="tx2">
                  <a:lumMod val="40000"/>
                  <a:lumOff val="60000"/>
                </a:schemeClr>
              </a:gs>
              <a:gs pos="50000">
                <a:schemeClr val="tx2">
                  <a:lumMod val="20000"/>
                  <a:lumOff val="80000"/>
                </a:schemeClr>
              </a:gs>
              <a:gs pos="100000">
                <a:sysClr val="window" lastClr="FFFFFF"/>
              </a:gs>
            </a:gsLst>
            <a:lin ang="16200000" scaled="1"/>
            <a:tileRect/>
          </a:gradFill>
          <a:ln w="9525" cap="flat" cmpd="sng" algn="ctr">
            <a:solidFill>
              <a:schemeClr val="tx2">
                <a:lumMod val="75000"/>
              </a:schemeClr>
            </a:solidFill>
            <a:prstDash val="solid"/>
          </a:ln>
          <a:effectLst/>
        </p:spPr>
        <p:txBody>
          <a:bodyPr rtlCol="0" anchor="t" anchorCtr="0"/>
          <a:lstStyle/>
          <a:p>
            <a:pPr marL="171450" indent="-171450" fontAlgn="base">
              <a:lnSpc>
                <a:spcPct val="200000"/>
              </a:lnSpc>
              <a:spcBef>
                <a:spcPts val="300"/>
              </a:spcBef>
              <a:spcAft>
                <a:spcPct val="0"/>
              </a:spcAft>
              <a:buFont typeface="Wingdings" panose="05000000000000000000" pitchFamily="2" charset="2"/>
              <a:buChar char="§"/>
            </a:pPr>
            <a:r>
              <a:rPr lang="en-US" sz="1400" kern="0" dirty="0" smtClean="0">
                <a:solidFill>
                  <a:srgbClr val="141414"/>
                </a:solidFill>
                <a:ea typeface="ＭＳ Ｐゴシック" pitchFamily="34" charset="-128"/>
                <a:cs typeface="Arial" pitchFamily="34" charset="0"/>
              </a:rPr>
              <a:t> </a:t>
            </a:r>
            <a:r>
              <a:rPr lang="en-US" sz="1200" dirty="0" smtClean="0"/>
              <a:t>“</a:t>
            </a:r>
            <a:r>
              <a:rPr lang="en-US" sz="1200" dirty="0" smtClean="0"/>
              <a:t>Private sector asteroid resource exploration and utilization is an unprecedented enterprise”- Dr. Joanne Gabrynowicz, hearing testimony. </a:t>
            </a:r>
            <a:endParaRPr lang="en-US" sz="1200" kern="0" dirty="0" smtClean="0">
              <a:solidFill>
                <a:srgbClr val="141414"/>
              </a:solidFill>
              <a:ea typeface="ＭＳ Ｐゴシック" pitchFamily="34" charset="-128"/>
              <a:cs typeface="Arial" pitchFamily="34" charset="0"/>
            </a:endParaRPr>
          </a:p>
        </p:txBody>
      </p:sp>
      <p:sp>
        <p:nvSpPr>
          <p:cNvPr id="105" name="Rounded Rectangle 104"/>
          <p:cNvSpPr/>
          <p:nvPr/>
        </p:nvSpPr>
        <p:spPr>
          <a:xfrm>
            <a:off x="548640" y="3788230"/>
            <a:ext cx="8223424" cy="587828"/>
          </a:xfrm>
          <a:prstGeom prst="roundRect">
            <a:avLst>
              <a:gd name="adj" fmla="val 6601"/>
            </a:avLst>
          </a:prstGeom>
          <a:gradFill flip="none" rotWithShape="1">
            <a:gsLst>
              <a:gs pos="0">
                <a:srgbClr val="9BBB59">
                  <a:lumMod val="75000"/>
                  <a:shade val="30000"/>
                  <a:satMod val="115000"/>
                </a:srgbClr>
              </a:gs>
              <a:gs pos="50000">
                <a:srgbClr val="9BBB59">
                  <a:lumMod val="75000"/>
                  <a:shade val="67500"/>
                  <a:satMod val="115000"/>
                </a:srgbClr>
              </a:gs>
              <a:gs pos="100000">
                <a:srgbClr val="9BBB59">
                  <a:lumMod val="75000"/>
                  <a:shade val="100000"/>
                  <a:satMod val="115000"/>
                </a:srgbClr>
              </a:gs>
            </a:gsLst>
            <a:lin ang="5400000" scaled="1"/>
            <a:tileRect/>
          </a:gradFill>
          <a:ln w="9525" cap="flat" cmpd="sng" algn="ctr">
            <a:solidFill>
              <a:srgbClr val="9BBB59"/>
            </a:solidFill>
            <a:prstDash val="solid"/>
            <a:headEnd type="none" w="med" len="med"/>
            <a:tailEnd type="none" w="med" len="med"/>
          </a:ln>
          <a:effectLst/>
        </p:spPr>
        <p:txBody>
          <a:bodyPr tIns="91440" bIns="0"/>
          <a:lstStyle/>
          <a:p>
            <a:pPr algn="ctr" defTabSz="895350">
              <a:buClr>
                <a:srgbClr val="1F497D"/>
              </a:buClr>
              <a:defRPr/>
            </a:pPr>
            <a:r>
              <a:rPr lang="en-US" sz="1400" b="1" kern="0" dirty="0" smtClean="0">
                <a:solidFill>
                  <a:sysClr val="window" lastClr="FFFFFF"/>
                </a:solidFill>
                <a:latin typeface="+mj-lt"/>
                <a:cs typeface="Calibri" pitchFamily="34" charset="0"/>
              </a:rPr>
              <a:t>Potential sources of law from which guiding principles may be gleaned  for this novel environment</a:t>
            </a:r>
            <a:endParaRPr lang="en-US" sz="1400" b="1" kern="0" dirty="0">
              <a:solidFill>
                <a:sysClr val="window" lastClr="FFFFFF"/>
              </a:solidFill>
              <a:latin typeface="+mj-lt"/>
              <a:cs typeface="Calibri" pitchFamily="34" charset="0"/>
            </a:endParaRPr>
          </a:p>
        </p:txBody>
      </p:sp>
      <p:sp>
        <p:nvSpPr>
          <p:cNvPr id="106" name="Rounded Rectangle 105"/>
          <p:cNvSpPr/>
          <p:nvPr/>
        </p:nvSpPr>
        <p:spPr>
          <a:xfrm>
            <a:off x="535578" y="4415246"/>
            <a:ext cx="8249549" cy="1933303"/>
          </a:xfrm>
          <a:prstGeom prst="roundRect">
            <a:avLst>
              <a:gd name="adj" fmla="val 4171"/>
            </a:avLst>
          </a:prstGeom>
          <a:gradFill flip="none" rotWithShape="1">
            <a:gsLst>
              <a:gs pos="0">
                <a:srgbClr val="9BBB59">
                  <a:lumMod val="40000"/>
                  <a:lumOff val="60000"/>
                </a:srgbClr>
              </a:gs>
              <a:gs pos="50000">
                <a:srgbClr val="9BBB59">
                  <a:lumMod val="20000"/>
                  <a:lumOff val="80000"/>
                </a:srgbClr>
              </a:gs>
              <a:gs pos="100000">
                <a:sysClr val="window" lastClr="FFFFFF"/>
              </a:gs>
            </a:gsLst>
            <a:lin ang="16200000" scaled="1"/>
            <a:tileRect/>
          </a:gradFill>
          <a:ln w="9525" cap="flat" cmpd="sng" algn="ctr">
            <a:solidFill>
              <a:srgbClr val="9BBB59"/>
            </a:solidFill>
            <a:prstDash val="solid"/>
          </a:ln>
          <a:effectLst/>
        </p:spPr>
        <p:txBody>
          <a:bodyPr rtlCol="0" anchor="t" anchorCtr="0"/>
          <a:lstStyle/>
          <a:p>
            <a:pPr marL="342900" indent="-342900">
              <a:lnSpc>
                <a:spcPct val="150000"/>
              </a:lnSpc>
              <a:spcBef>
                <a:spcPts val="0"/>
              </a:spcBef>
              <a:defRPr/>
            </a:pPr>
            <a:endParaRPr lang="en-US" sz="1400" dirty="0" smtClean="0"/>
          </a:p>
          <a:p>
            <a:pPr marL="342900" indent="-342900">
              <a:lnSpc>
                <a:spcPct val="150000"/>
              </a:lnSpc>
              <a:spcBef>
                <a:spcPts val="0"/>
              </a:spcBef>
              <a:defRPr/>
            </a:pPr>
            <a:r>
              <a:rPr lang="en-US" sz="1400" dirty="0" smtClean="0"/>
              <a:t>UN Convention of the Law of the Sea</a:t>
            </a:r>
          </a:p>
          <a:p>
            <a:pPr marL="342900" indent="-342900">
              <a:lnSpc>
                <a:spcPct val="150000"/>
              </a:lnSpc>
              <a:spcBef>
                <a:spcPts val="0"/>
              </a:spcBef>
              <a:defRPr/>
            </a:pPr>
            <a:r>
              <a:rPr lang="en-US" sz="1400" dirty="0" smtClean="0"/>
              <a:t>Mining Act of 1872</a:t>
            </a:r>
          </a:p>
          <a:p>
            <a:pPr marL="342900" indent="-342900">
              <a:lnSpc>
                <a:spcPct val="150000"/>
              </a:lnSpc>
              <a:spcBef>
                <a:spcPts val="0"/>
              </a:spcBef>
              <a:defRPr/>
            </a:pPr>
            <a:r>
              <a:rPr lang="en-US" sz="1400" dirty="0" smtClean="0"/>
              <a:t>Article 2 of the Outer Space Treaty</a:t>
            </a:r>
          </a:p>
          <a:p>
            <a:pPr marL="342900" indent="-342900">
              <a:lnSpc>
                <a:spcPct val="150000"/>
              </a:lnSpc>
              <a:spcBef>
                <a:spcPts val="0"/>
              </a:spcBef>
              <a:defRPr/>
            </a:pPr>
            <a:r>
              <a:rPr lang="en-US" sz="1400" dirty="0" smtClean="0"/>
              <a:t>Other precedents in the oil and gas industry , Antarctica and exploration. </a:t>
            </a:r>
            <a:endParaRPr lang="en-US" sz="1600" kern="0" dirty="0">
              <a:solidFill>
                <a:sysClr val="windowText" lastClr="000000"/>
              </a:solidFill>
              <a:latin typeface="+mj-lt"/>
              <a:ea typeface="Verdana" pitchFamily="34" charset="0"/>
              <a:cs typeface="Calibri" pitchFamily="34" charset="0"/>
            </a:endParaRPr>
          </a:p>
        </p:txBody>
      </p:sp>
      <p:sp>
        <p:nvSpPr>
          <p:cNvPr id="76" name="Rounded Rectangle 75"/>
          <p:cNvSpPr/>
          <p:nvPr/>
        </p:nvSpPr>
        <p:spPr>
          <a:xfrm>
            <a:off x="463376" y="1132113"/>
            <a:ext cx="3928276" cy="1097280"/>
          </a:xfrm>
          <a:prstGeom prst="roundRect">
            <a:avLst>
              <a:gd name="adj" fmla="val 9101"/>
            </a:avLst>
          </a:prstGeom>
          <a:gradFill flip="none" rotWithShape="1">
            <a:gsLst>
              <a:gs pos="0">
                <a:schemeClr val="tx2">
                  <a:lumMod val="75000"/>
                </a:schemeClr>
              </a:gs>
              <a:gs pos="80000">
                <a:schemeClr val="tx2">
                  <a:lumMod val="60000"/>
                  <a:lumOff val="40000"/>
                </a:schemeClr>
              </a:gs>
              <a:gs pos="100000">
                <a:schemeClr val="tx2">
                  <a:lumMod val="40000"/>
                  <a:lumOff val="60000"/>
                </a:schemeClr>
              </a:gs>
            </a:gsLst>
            <a:lin ang="5400000" scaled="1"/>
            <a:tileRect/>
          </a:gradFill>
          <a:ln w="9525" cap="flat" cmpd="sng" algn="ctr">
            <a:solidFill>
              <a:schemeClr val="tx2">
                <a:lumMod val="50000"/>
              </a:schemeClr>
            </a:solidFill>
            <a:prstDash val="solid"/>
          </a:ln>
          <a:effectLst/>
        </p:spPr>
        <p:txBody>
          <a:bodyPr tIns="91440" bIns="0" rtlCol="0" anchor="t" anchorCtr="0"/>
          <a:lstStyle/>
          <a:p>
            <a:pPr algn="ctr">
              <a:defRPr/>
            </a:pPr>
            <a:r>
              <a:rPr lang="en-US" sz="1600" b="1" kern="0" dirty="0" smtClean="0">
                <a:solidFill>
                  <a:sysClr val="window" lastClr="FFFFFF"/>
                </a:solidFill>
                <a:latin typeface="+mj-lt"/>
                <a:cs typeface="Calibri" pitchFamily="34" charset="0"/>
              </a:rPr>
              <a:t>The ASTEROIDS Act intent is to be a start </a:t>
            </a:r>
            <a:endParaRPr lang="en-US" sz="1600" b="1" kern="0" dirty="0">
              <a:solidFill>
                <a:sysClr val="window" lastClr="FFFFFF"/>
              </a:solidFill>
              <a:latin typeface="+mj-lt"/>
              <a:cs typeface="Calibri" pitchFamily="34" charset="0"/>
            </a:endParaRPr>
          </a:p>
        </p:txBody>
      </p:sp>
      <p:sp>
        <p:nvSpPr>
          <p:cNvPr id="81" name="Rounded Rectangle 80"/>
          <p:cNvSpPr/>
          <p:nvPr/>
        </p:nvSpPr>
        <p:spPr>
          <a:xfrm>
            <a:off x="463375" y="1706881"/>
            <a:ext cx="3928276" cy="1937657"/>
          </a:xfrm>
          <a:prstGeom prst="roundRect">
            <a:avLst>
              <a:gd name="adj" fmla="val 3840"/>
            </a:avLst>
          </a:prstGeom>
          <a:gradFill flip="none" rotWithShape="1">
            <a:gsLst>
              <a:gs pos="0">
                <a:schemeClr val="tx2">
                  <a:lumMod val="40000"/>
                  <a:lumOff val="60000"/>
                </a:schemeClr>
              </a:gs>
              <a:gs pos="50000">
                <a:schemeClr val="tx2">
                  <a:lumMod val="20000"/>
                  <a:lumOff val="80000"/>
                </a:schemeClr>
              </a:gs>
              <a:gs pos="100000">
                <a:sysClr val="window" lastClr="FFFFFF"/>
              </a:gs>
            </a:gsLst>
            <a:lin ang="16200000" scaled="1"/>
            <a:tileRect/>
          </a:gradFill>
          <a:ln w="9525" cap="flat" cmpd="sng" algn="ctr">
            <a:solidFill>
              <a:schemeClr val="tx2">
                <a:lumMod val="75000"/>
              </a:schemeClr>
            </a:solidFill>
            <a:prstDash val="solid"/>
          </a:ln>
          <a:effectLst/>
        </p:spPr>
        <p:txBody>
          <a:bodyPr rtlCol="0" anchor="t" anchorCtr="0"/>
          <a:lstStyle/>
          <a:p>
            <a:pPr marL="171450" indent="-171450" fontAlgn="base">
              <a:lnSpc>
                <a:spcPct val="200000"/>
              </a:lnSpc>
              <a:spcBef>
                <a:spcPts val="300"/>
              </a:spcBef>
              <a:spcAft>
                <a:spcPct val="0"/>
              </a:spcAft>
              <a:buFont typeface="Wingdings" panose="05000000000000000000" pitchFamily="2" charset="2"/>
              <a:buChar char="§"/>
            </a:pPr>
            <a:r>
              <a:rPr lang="en-US" sz="1200" kern="0" dirty="0" smtClean="0">
                <a:solidFill>
                  <a:srgbClr val="141414"/>
                </a:solidFill>
                <a:ea typeface="ＭＳ Ｐゴシック" pitchFamily="34" charset="-128"/>
                <a:cs typeface="Arial" pitchFamily="34" charset="0"/>
              </a:rPr>
              <a:t> “coordinate appropriate agencies</a:t>
            </a:r>
            <a:r>
              <a:rPr lang="en-US" sz="1200" dirty="0" smtClean="0"/>
              <a:t>”</a:t>
            </a:r>
            <a:r>
              <a:rPr lang="en-US" sz="1200" kern="0" dirty="0" smtClean="0">
                <a:solidFill>
                  <a:srgbClr val="141414"/>
                </a:solidFill>
                <a:ea typeface="ＭＳ Ｐゴシック" pitchFamily="34" charset="-128"/>
                <a:cs typeface="Arial" pitchFamily="34" charset="0"/>
              </a:rPr>
              <a:t> </a:t>
            </a:r>
          </a:p>
          <a:p>
            <a:pPr marL="171450" indent="-171450" fontAlgn="base">
              <a:lnSpc>
                <a:spcPct val="200000"/>
              </a:lnSpc>
              <a:spcBef>
                <a:spcPts val="300"/>
              </a:spcBef>
              <a:spcAft>
                <a:spcPct val="0"/>
              </a:spcAft>
              <a:buFont typeface="Wingdings" panose="05000000000000000000" pitchFamily="2" charset="2"/>
              <a:buChar char="§"/>
            </a:pPr>
            <a:r>
              <a:rPr lang="en-US" sz="1200" kern="0" dirty="0" smtClean="0">
                <a:solidFill>
                  <a:srgbClr val="141414"/>
                </a:solidFill>
                <a:ea typeface="ＭＳ Ｐゴシック" pitchFamily="34" charset="-128"/>
                <a:cs typeface="Arial" pitchFamily="34" charset="0"/>
              </a:rPr>
              <a:t>“develop the frameworks necessary”</a:t>
            </a:r>
          </a:p>
          <a:p>
            <a:pPr marL="171450" indent="-171450" fontAlgn="base">
              <a:lnSpc>
                <a:spcPct val="200000"/>
              </a:lnSpc>
              <a:spcBef>
                <a:spcPts val="300"/>
              </a:spcBef>
              <a:spcAft>
                <a:spcPct val="0"/>
              </a:spcAft>
              <a:buFont typeface="Wingdings" panose="05000000000000000000" pitchFamily="2" charset="2"/>
              <a:buChar char="§"/>
            </a:pPr>
            <a:r>
              <a:rPr lang="en-US" sz="1200" kern="0" dirty="0" smtClean="0">
                <a:solidFill>
                  <a:srgbClr val="141414"/>
                </a:solidFill>
                <a:ea typeface="ＭＳ Ｐゴシック" pitchFamily="34" charset="-128"/>
                <a:cs typeface="Arial" pitchFamily="34" charset="0"/>
              </a:rPr>
              <a:t>Brevity of the Act was acknowledged by numerous critics, cited as insufficient to regulate.	  </a:t>
            </a:r>
            <a:endParaRPr lang="en-US" sz="1200" kern="0" dirty="0">
              <a:solidFill>
                <a:srgbClr val="141414"/>
              </a:solidFill>
              <a:ea typeface="ＭＳ Ｐゴシック" pitchFamily="34" charset="-128"/>
              <a:cs typeface="Arial" pitchFamily="34" charset="0"/>
            </a:endParaRPr>
          </a:p>
        </p:txBody>
      </p:sp>
    </p:spTree>
    <p:extLst>
      <p:ext uri="{BB962C8B-B14F-4D97-AF65-F5344CB8AC3E}">
        <p14:creationId xmlns:p14="http://schemas.microsoft.com/office/powerpoint/2010/main" xmlns="" val="75550660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t">
            <a:normAutofit/>
          </a:bodyPr>
          <a:lstStyle/>
          <a:p>
            <a:r>
              <a:rPr lang="en-US" sz="2500" dirty="0" smtClean="0"/>
              <a:t>Parallels to consider particularly:</a:t>
            </a:r>
            <a:endParaRPr lang="en-US" sz="2500" dirty="0"/>
          </a:p>
        </p:txBody>
      </p:sp>
      <p:sp>
        <p:nvSpPr>
          <p:cNvPr id="15" name="Slide Number Placeholder 1"/>
          <p:cNvSpPr>
            <a:spLocks noGrp="1"/>
          </p:cNvSpPr>
          <p:nvPr>
            <p:ph type="sldNum" sz="quarter" idx="4294967295"/>
          </p:nvPr>
        </p:nvSpPr>
        <p:spPr>
          <a:xfrm>
            <a:off x="0" y="6305550"/>
            <a:ext cx="539750" cy="500063"/>
          </a:xfrm>
        </p:spPr>
        <p:txBody>
          <a:bodyPr/>
          <a:lstStyle/>
          <a:p>
            <a:pPr>
              <a:defRPr/>
            </a:pPr>
            <a:fld id="{79334EC3-DEE9-4F00-8E9F-B95713FB0F9C}" type="slidenum">
              <a:rPr lang="en-US" smtClean="0">
                <a:solidFill>
                  <a:prstClr val="white"/>
                </a:solidFill>
                <a:latin typeface="Verdana" panose="020B0604030504040204" pitchFamily="34" charset="0"/>
                <a:ea typeface="Verdana" panose="020B0604030504040204" pitchFamily="34" charset="0"/>
                <a:cs typeface="Verdana" panose="020B0604030504040204" pitchFamily="34" charset="0"/>
              </a:rPr>
              <a:pPr>
                <a:defRPr/>
              </a:pPr>
              <a:t>6</a:t>
            </a:fld>
            <a:endParaRPr lang="en-US" dirty="0">
              <a:solidFill>
                <a:prstClr val="white"/>
              </a:solidFill>
              <a:latin typeface="Verdana" panose="020B0604030504040204" pitchFamily="34" charset="0"/>
              <a:ea typeface="Verdana" panose="020B0604030504040204" pitchFamily="34" charset="0"/>
              <a:cs typeface="Verdana" panose="020B0604030504040204" pitchFamily="34" charset="0"/>
            </a:endParaRPr>
          </a:p>
        </p:txBody>
      </p:sp>
      <p:sp>
        <p:nvSpPr>
          <p:cNvPr id="33" name="Rounded Rectangle 32"/>
          <p:cNvSpPr/>
          <p:nvPr/>
        </p:nvSpPr>
        <p:spPr>
          <a:xfrm>
            <a:off x="205815" y="2401124"/>
            <a:ext cx="2159754" cy="984151"/>
          </a:xfrm>
          <a:prstGeom prst="roundRect">
            <a:avLst>
              <a:gd name="adj" fmla="val 9101"/>
            </a:avLst>
          </a:prstGeom>
          <a:gradFill flip="none" rotWithShape="1">
            <a:gsLst>
              <a:gs pos="0">
                <a:srgbClr val="4BACC6">
                  <a:shade val="51000"/>
                  <a:satMod val="130000"/>
                </a:srgbClr>
              </a:gs>
              <a:gs pos="80000">
                <a:srgbClr val="4BACC6">
                  <a:shade val="93000"/>
                  <a:satMod val="130000"/>
                </a:srgbClr>
              </a:gs>
              <a:gs pos="100000">
                <a:srgbClr val="4BACC6">
                  <a:shade val="94000"/>
                  <a:satMod val="135000"/>
                </a:srgbClr>
              </a:gs>
            </a:gsLst>
            <a:lin ang="5400000" scaled="1"/>
            <a:tileRect/>
          </a:gradFill>
          <a:ln w="9525" cap="flat" cmpd="sng" algn="ctr">
            <a:solidFill>
              <a:srgbClr val="4BACC6">
                <a:shade val="95000"/>
                <a:satMod val="105000"/>
              </a:srgbClr>
            </a:solidFill>
            <a:prstDash val="solid"/>
          </a:ln>
          <a:effectLst/>
        </p:spPr>
        <p:txBody>
          <a:bodyPr tIns="91440" bIns="0" rtlCol="0" anchor="t" anchorCtr="0"/>
          <a:lstStyle/>
          <a:p>
            <a:pPr algn="ctr">
              <a:defRPr/>
            </a:pPr>
            <a:r>
              <a:rPr lang="en-US" sz="1400" b="1" kern="0" dirty="0" smtClean="0">
                <a:solidFill>
                  <a:sysClr val="window" lastClr="FFFFFF"/>
                </a:solidFill>
                <a:latin typeface="+mj-lt"/>
                <a:cs typeface="Calibri" pitchFamily="34" charset="0"/>
              </a:rPr>
              <a:t>Increasing Complexity  </a:t>
            </a:r>
            <a:endParaRPr lang="en-US" sz="1400" b="1" kern="0" dirty="0">
              <a:solidFill>
                <a:sysClr val="window" lastClr="FFFFFF"/>
              </a:solidFill>
              <a:latin typeface="+mj-lt"/>
              <a:cs typeface="Calibri" pitchFamily="34" charset="0"/>
            </a:endParaRPr>
          </a:p>
        </p:txBody>
      </p:sp>
      <p:sp>
        <p:nvSpPr>
          <p:cNvPr id="34" name="Rounded Rectangle 33"/>
          <p:cNvSpPr/>
          <p:nvPr/>
        </p:nvSpPr>
        <p:spPr>
          <a:xfrm>
            <a:off x="205814" y="2962577"/>
            <a:ext cx="2159754" cy="3122698"/>
          </a:xfrm>
          <a:prstGeom prst="roundRect">
            <a:avLst>
              <a:gd name="adj" fmla="val 3840"/>
            </a:avLst>
          </a:prstGeom>
          <a:gradFill flip="none" rotWithShape="1">
            <a:gsLst>
              <a:gs pos="0">
                <a:srgbClr val="4BACC6">
                  <a:lumMod val="40000"/>
                  <a:lumOff val="60000"/>
                </a:srgbClr>
              </a:gs>
              <a:gs pos="50000">
                <a:srgbClr val="4BACC6">
                  <a:lumMod val="20000"/>
                  <a:lumOff val="80000"/>
                </a:srgbClr>
              </a:gs>
              <a:gs pos="100000">
                <a:sysClr val="window" lastClr="FFFFFF"/>
              </a:gs>
            </a:gsLst>
            <a:lin ang="16200000" scaled="1"/>
            <a:tileRect/>
          </a:gradFill>
          <a:ln w="9525" cap="flat" cmpd="sng" algn="ctr">
            <a:solidFill>
              <a:srgbClr val="4BACC6">
                <a:lumMod val="75000"/>
              </a:srgbClr>
            </a:solidFill>
            <a:prstDash val="solid"/>
          </a:ln>
          <a:effectLst/>
        </p:spPr>
        <p:txBody>
          <a:bodyPr rtlCol="0" anchor="t" anchorCtr="0"/>
          <a:lstStyle/>
          <a:p>
            <a:pPr marL="285750" indent="-171450" defTabSz="457200">
              <a:lnSpc>
                <a:spcPct val="150000"/>
              </a:lnSpc>
              <a:buFont typeface="Wingdings" panose="05000000000000000000" pitchFamily="2" charset="2"/>
              <a:buChar char="§"/>
              <a:defRPr/>
            </a:pPr>
            <a:r>
              <a:rPr lang="en-US" sz="1200" kern="0" dirty="0" smtClean="0">
                <a:solidFill>
                  <a:sysClr val="windowText" lastClr="000000"/>
                </a:solidFill>
                <a:latin typeface="+mj-lt"/>
                <a:ea typeface="Verdana" panose="020B0604030504040204" pitchFamily="34" charset="0"/>
                <a:cs typeface="Arial" panose="020B0604020202020204" pitchFamily="34" charset="0"/>
              </a:rPr>
              <a:t>Former high seas doctrine was proving inadequate</a:t>
            </a:r>
          </a:p>
          <a:p>
            <a:pPr marL="285750" indent="-171450">
              <a:lnSpc>
                <a:spcPct val="150000"/>
              </a:lnSpc>
              <a:buFont typeface="Wingdings" panose="05000000000000000000" pitchFamily="2" charset="2"/>
              <a:buChar char="§"/>
              <a:defRPr/>
            </a:pPr>
            <a:r>
              <a:rPr lang="en-US" sz="1200" dirty="0" smtClean="0"/>
              <a:t>Threatened to “transform the oceans into another arena for conflict and instability”</a:t>
            </a:r>
          </a:p>
          <a:p>
            <a:pPr marL="285750" indent="-171450">
              <a:lnSpc>
                <a:spcPct val="150000"/>
              </a:lnSpc>
              <a:buFont typeface="Wingdings" panose="05000000000000000000" pitchFamily="2" charset="2"/>
              <a:buChar char="§"/>
              <a:defRPr/>
            </a:pPr>
            <a:r>
              <a:rPr lang="en-US" sz="1200" kern="0" dirty="0" smtClean="0">
                <a:solidFill>
                  <a:sysClr val="windowText" lastClr="000000"/>
                </a:solidFill>
                <a:latin typeface="+mj-lt"/>
                <a:ea typeface="Verdana" panose="020B0604030504040204" pitchFamily="34" charset="0"/>
                <a:cs typeface="Arial" panose="020B0604020202020204" pitchFamily="34" charset="0"/>
              </a:rPr>
              <a:t>Disputes on the rise-Pioneering Investors</a:t>
            </a:r>
          </a:p>
          <a:p>
            <a:pPr marL="285750" indent="-171450">
              <a:lnSpc>
                <a:spcPct val="150000"/>
              </a:lnSpc>
              <a:buFont typeface="Wingdings" panose="05000000000000000000" pitchFamily="2" charset="2"/>
              <a:buChar char="§"/>
              <a:defRPr/>
            </a:pPr>
            <a:r>
              <a:rPr lang="en-US" sz="1200" kern="0" dirty="0" smtClean="0">
                <a:solidFill>
                  <a:sysClr val="windowText" lastClr="000000"/>
                </a:solidFill>
                <a:latin typeface="+mj-lt"/>
                <a:ea typeface="Verdana" panose="020B0604030504040204" pitchFamily="34" charset="0"/>
                <a:cs typeface="Arial" panose="020B0604020202020204" pitchFamily="34" charset="0"/>
              </a:rPr>
              <a:t>New situations where existing legislation was unclear e.g. mining</a:t>
            </a:r>
          </a:p>
          <a:p>
            <a:pPr marL="285750" indent="-171450">
              <a:lnSpc>
                <a:spcPct val="150000"/>
              </a:lnSpc>
              <a:buFont typeface="Wingdings" panose="05000000000000000000" pitchFamily="2" charset="2"/>
              <a:buChar char="§"/>
              <a:defRPr/>
            </a:pPr>
            <a:endParaRPr lang="en-US" sz="1200" kern="0" dirty="0" smtClean="0">
              <a:solidFill>
                <a:sysClr val="windowText" lastClr="000000"/>
              </a:solidFill>
              <a:latin typeface="+mj-lt"/>
              <a:ea typeface="Verdana" panose="020B0604030504040204" pitchFamily="34" charset="0"/>
              <a:cs typeface="Arial" panose="020B0604020202020204" pitchFamily="34" charset="0"/>
            </a:endParaRPr>
          </a:p>
          <a:p>
            <a:pPr defTabSz="457200">
              <a:lnSpc>
                <a:spcPct val="150000"/>
              </a:lnSpc>
              <a:defRPr/>
            </a:pPr>
            <a:endParaRPr lang="en-US" sz="1200" kern="0" dirty="0">
              <a:solidFill>
                <a:sysClr val="windowText" lastClr="000000"/>
              </a:solidFill>
              <a:latin typeface="+mj-lt"/>
              <a:ea typeface="Verdana" panose="020B0604030504040204" pitchFamily="34" charset="0"/>
              <a:cs typeface="Arial" panose="020B0604020202020204" pitchFamily="34" charset="0"/>
            </a:endParaRPr>
          </a:p>
        </p:txBody>
      </p:sp>
      <p:sp>
        <p:nvSpPr>
          <p:cNvPr id="35" name="Slide Number Placeholder 1"/>
          <p:cNvSpPr txBox="1">
            <a:spLocks/>
          </p:cNvSpPr>
          <p:nvPr/>
        </p:nvSpPr>
        <p:spPr>
          <a:xfrm>
            <a:off x="-74653" y="5868891"/>
            <a:ext cx="544056" cy="462074"/>
          </a:xfrm>
          <a:prstGeom prst="rect">
            <a:avLst/>
          </a:prstGeom>
        </p:spPr>
        <p:txBody>
          <a:bodyPr vert="horz" lIns="91440" tIns="45720" rIns="91440" bIns="45720" rtlCol="0" anchor="ctr"/>
          <a:lstStyle>
            <a:defPPr>
              <a:defRPr lang="en-US"/>
            </a:defPPr>
            <a:lvl1pPr marL="0" algn="r" defTabSz="457200" rtl="0" eaLnBrk="1" latinLnBrk="0" hangingPunct="1">
              <a:defRPr sz="105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79334EC3-DEE9-4F00-8E9F-B95713FB0F9C}" type="slidenum">
              <a:rPr lang="en-US" smtClean="0">
                <a:solidFill>
                  <a:prstClr val="white"/>
                </a:solidFill>
                <a:latin typeface="+mj-lt"/>
                <a:ea typeface="Verdana" panose="020B0604030504040204" pitchFamily="34" charset="0"/>
                <a:cs typeface="Verdana" panose="020B0604030504040204" pitchFamily="34" charset="0"/>
              </a:rPr>
              <a:pPr>
                <a:defRPr/>
              </a:pPr>
              <a:t>6</a:t>
            </a:fld>
            <a:endParaRPr lang="en-US" dirty="0">
              <a:solidFill>
                <a:prstClr val="white"/>
              </a:solidFill>
              <a:latin typeface="+mj-lt"/>
              <a:ea typeface="Verdana" panose="020B0604030504040204" pitchFamily="34" charset="0"/>
              <a:cs typeface="Verdana" panose="020B0604030504040204" pitchFamily="34" charset="0"/>
            </a:endParaRPr>
          </a:p>
        </p:txBody>
      </p:sp>
      <p:cxnSp>
        <p:nvCxnSpPr>
          <p:cNvPr id="36" name="Straight Arrow Connector 41"/>
          <p:cNvCxnSpPr>
            <a:cxnSpLocks noChangeShapeType="1"/>
          </p:cNvCxnSpPr>
          <p:nvPr/>
        </p:nvCxnSpPr>
        <p:spPr bwMode="auto">
          <a:xfrm>
            <a:off x="121087" y="6186573"/>
            <a:ext cx="8839783" cy="0"/>
          </a:xfrm>
          <a:prstGeom prst="straightConnector1">
            <a:avLst/>
          </a:prstGeom>
          <a:noFill/>
          <a:ln w="19050" algn="ctr">
            <a:solidFill>
              <a:srgbClr val="595959"/>
            </a:solidFill>
            <a:round/>
            <a:headEnd/>
            <a:tailEnd type="triangle" w="med" len="med"/>
          </a:ln>
        </p:spPr>
      </p:cxnSp>
      <p:cxnSp>
        <p:nvCxnSpPr>
          <p:cNvPr id="37" name="Straight Arrow Connector 41"/>
          <p:cNvCxnSpPr>
            <a:cxnSpLocks noChangeShapeType="1"/>
          </p:cNvCxnSpPr>
          <p:nvPr/>
        </p:nvCxnSpPr>
        <p:spPr bwMode="auto">
          <a:xfrm flipV="1">
            <a:off x="109133" y="991642"/>
            <a:ext cx="1" cy="5194932"/>
          </a:xfrm>
          <a:prstGeom prst="straightConnector1">
            <a:avLst/>
          </a:prstGeom>
          <a:noFill/>
          <a:ln w="19050" algn="ctr">
            <a:solidFill>
              <a:srgbClr val="595959"/>
            </a:solidFill>
            <a:round/>
            <a:headEnd/>
            <a:tailEnd type="triangle" w="med" len="med"/>
          </a:ln>
        </p:spPr>
      </p:cxnSp>
      <p:sp>
        <p:nvSpPr>
          <p:cNvPr id="38" name="Rectangle 37"/>
          <p:cNvSpPr/>
          <p:nvPr/>
        </p:nvSpPr>
        <p:spPr>
          <a:xfrm>
            <a:off x="3065104" y="5555157"/>
            <a:ext cx="864681" cy="246221"/>
          </a:xfrm>
          <a:prstGeom prst="rect">
            <a:avLst/>
          </a:prstGeom>
        </p:spPr>
        <p:txBody>
          <a:bodyPr wrap="square">
            <a:spAutoFit/>
          </a:bodyPr>
          <a:lstStyle/>
          <a:p>
            <a:pPr algn="ctr" defTabSz="457200" fontAlgn="base">
              <a:spcBef>
                <a:spcPct val="0"/>
              </a:spcBef>
              <a:spcAft>
                <a:spcPct val="0"/>
              </a:spcAft>
            </a:pPr>
            <a:r>
              <a:rPr lang="en-US" sz="1000" b="1" i="1" cap="all" dirty="0">
                <a:solidFill>
                  <a:prstClr val="white"/>
                </a:solidFill>
                <a:latin typeface="+mj-lt"/>
                <a:ea typeface="Verdana" panose="020B0604030504040204" pitchFamily="34" charset="0"/>
                <a:cs typeface="Verdana" panose="020B0604030504040204" pitchFamily="34" charset="0"/>
              </a:rPr>
              <a:t>Phase 2</a:t>
            </a:r>
          </a:p>
        </p:txBody>
      </p:sp>
      <p:sp>
        <p:nvSpPr>
          <p:cNvPr id="39" name="Rectangle 38"/>
          <p:cNvSpPr/>
          <p:nvPr/>
        </p:nvSpPr>
        <p:spPr>
          <a:xfrm>
            <a:off x="5222205" y="5574470"/>
            <a:ext cx="1204396" cy="246221"/>
          </a:xfrm>
          <a:prstGeom prst="rect">
            <a:avLst/>
          </a:prstGeom>
        </p:spPr>
        <p:txBody>
          <a:bodyPr wrap="square">
            <a:spAutoFit/>
          </a:bodyPr>
          <a:lstStyle/>
          <a:p>
            <a:pPr algn="ctr" defTabSz="457200" fontAlgn="base">
              <a:spcBef>
                <a:spcPct val="0"/>
              </a:spcBef>
              <a:spcAft>
                <a:spcPct val="0"/>
              </a:spcAft>
            </a:pPr>
            <a:r>
              <a:rPr lang="en-US" sz="1000" b="1" i="1" cap="all" dirty="0">
                <a:solidFill>
                  <a:prstClr val="white"/>
                </a:solidFill>
                <a:latin typeface="+mj-lt"/>
                <a:ea typeface="Verdana" panose="020B0604030504040204" pitchFamily="34" charset="0"/>
                <a:cs typeface="Verdana" panose="020B0604030504040204" pitchFamily="34" charset="0"/>
              </a:rPr>
              <a:t>Phase 3</a:t>
            </a:r>
          </a:p>
        </p:txBody>
      </p:sp>
      <p:sp>
        <p:nvSpPr>
          <p:cNvPr id="40" name="Rectangle 39"/>
          <p:cNvSpPr/>
          <p:nvPr/>
        </p:nvSpPr>
        <p:spPr>
          <a:xfrm>
            <a:off x="7623825" y="5535469"/>
            <a:ext cx="731290" cy="246221"/>
          </a:xfrm>
          <a:prstGeom prst="rect">
            <a:avLst/>
          </a:prstGeom>
        </p:spPr>
        <p:txBody>
          <a:bodyPr wrap="none">
            <a:spAutoFit/>
          </a:bodyPr>
          <a:lstStyle/>
          <a:p>
            <a:pPr algn="ctr" defTabSz="457200" fontAlgn="base">
              <a:spcBef>
                <a:spcPct val="0"/>
              </a:spcBef>
              <a:spcAft>
                <a:spcPct val="0"/>
              </a:spcAft>
            </a:pPr>
            <a:r>
              <a:rPr lang="en-US" sz="1000" b="1" i="1" cap="all" dirty="0">
                <a:solidFill>
                  <a:prstClr val="white"/>
                </a:solidFill>
                <a:latin typeface="+mj-lt"/>
                <a:ea typeface="Verdana" panose="020B0604030504040204" pitchFamily="34" charset="0"/>
                <a:cs typeface="Verdana" panose="020B0604030504040204" pitchFamily="34" charset="0"/>
              </a:rPr>
              <a:t>Phase 4</a:t>
            </a:r>
          </a:p>
        </p:txBody>
      </p:sp>
      <p:sp>
        <p:nvSpPr>
          <p:cNvPr id="41" name="Curved Down Arrow 40"/>
          <p:cNvSpPr/>
          <p:nvPr/>
        </p:nvSpPr>
        <p:spPr>
          <a:xfrm rot="20689981">
            <a:off x="724862" y="1467891"/>
            <a:ext cx="2066539" cy="674645"/>
          </a:xfrm>
          <a:prstGeom prst="curvedDownArrow">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mj-lt"/>
              <a:ea typeface="Verdana" panose="020B0604030504040204" pitchFamily="34" charset="0"/>
              <a:cs typeface="Verdana" panose="020B0604030504040204" pitchFamily="34" charset="0"/>
            </a:endParaRPr>
          </a:p>
        </p:txBody>
      </p:sp>
      <p:sp>
        <p:nvSpPr>
          <p:cNvPr id="42" name="Curved Down Arrow 41"/>
          <p:cNvSpPr/>
          <p:nvPr/>
        </p:nvSpPr>
        <p:spPr>
          <a:xfrm rot="21164201">
            <a:off x="3368700" y="1246902"/>
            <a:ext cx="2257105" cy="674645"/>
          </a:xfrm>
          <a:prstGeom prst="curvedDownArrow">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mj-lt"/>
              <a:ea typeface="Verdana" panose="020B0604030504040204" pitchFamily="34" charset="0"/>
              <a:cs typeface="Verdana" panose="020B0604030504040204" pitchFamily="34" charset="0"/>
            </a:endParaRPr>
          </a:p>
        </p:txBody>
      </p:sp>
      <p:sp>
        <p:nvSpPr>
          <p:cNvPr id="45" name="Curved Down Arrow 44"/>
          <p:cNvSpPr/>
          <p:nvPr/>
        </p:nvSpPr>
        <p:spPr>
          <a:xfrm rot="20955314">
            <a:off x="6113186" y="752407"/>
            <a:ext cx="2075948" cy="616665"/>
          </a:xfrm>
          <a:prstGeom prst="curvedDownArrow">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mj-lt"/>
              <a:ea typeface="Verdana" panose="020B0604030504040204" pitchFamily="34" charset="0"/>
              <a:cs typeface="Verdana" panose="020B0604030504040204" pitchFamily="34" charset="0"/>
            </a:endParaRPr>
          </a:p>
        </p:txBody>
      </p:sp>
      <p:sp>
        <p:nvSpPr>
          <p:cNvPr id="47" name="Rectangle 46"/>
          <p:cNvSpPr/>
          <p:nvPr/>
        </p:nvSpPr>
        <p:spPr>
          <a:xfrm>
            <a:off x="5370375" y="1950214"/>
            <a:ext cx="841897" cy="307777"/>
          </a:xfrm>
          <a:prstGeom prst="rect">
            <a:avLst/>
          </a:prstGeom>
        </p:spPr>
        <p:txBody>
          <a:bodyPr wrap="none" anchor="ctr">
            <a:spAutoFit/>
          </a:bodyPr>
          <a:lstStyle/>
          <a:p>
            <a:pPr algn="ctr" defTabSz="457200">
              <a:defRPr/>
            </a:pPr>
            <a:r>
              <a:rPr lang="en-US" sz="1400" dirty="0">
                <a:latin typeface="+mj-lt"/>
                <a:ea typeface="Verdana" panose="020B0604030504040204" pitchFamily="34" charset="0"/>
                <a:cs typeface="Verdana" panose="020B0604030504040204" pitchFamily="34" charset="0"/>
              </a:rPr>
              <a:t>Phase </a:t>
            </a:r>
            <a:r>
              <a:rPr lang="en-US" sz="1400" dirty="0" smtClean="0">
                <a:latin typeface="+mj-lt"/>
                <a:ea typeface="Verdana" panose="020B0604030504040204" pitchFamily="34" charset="0"/>
                <a:cs typeface="Verdana" panose="020B0604030504040204" pitchFamily="34" charset="0"/>
              </a:rPr>
              <a:t>3</a:t>
            </a:r>
            <a:endParaRPr lang="en-US" sz="1400" dirty="0">
              <a:latin typeface="+mj-lt"/>
              <a:ea typeface="Verdana" panose="020B0604030504040204" pitchFamily="34" charset="0"/>
              <a:cs typeface="Verdana" panose="020B0604030504040204" pitchFamily="34" charset="0"/>
            </a:endParaRPr>
          </a:p>
        </p:txBody>
      </p:sp>
      <p:sp>
        <p:nvSpPr>
          <p:cNvPr id="48" name="Rounded Rectangle 47"/>
          <p:cNvSpPr/>
          <p:nvPr/>
        </p:nvSpPr>
        <p:spPr>
          <a:xfrm>
            <a:off x="2417568" y="1830733"/>
            <a:ext cx="2159754" cy="977254"/>
          </a:xfrm>
          <a:prstGeom prst="roundRect">
            <a:avLst>
              <a:gd name="adj" fmla="val 9101"/>
            </a:avLst>
          </a:prstGeom>
          <a:gradFill flip="none" rotWithShape="1">
            <a:gsLst>
              <a:gs pos="0">
                <a:srgbClr val="9BBB59">
                  <a:lumMod val="75000"/>
                  <a:shade val="30000"/>
                  <a:satMod val="115000"/>
                </a:srgbClr>
              </a:gs>
              <a:gs pos="50000">
                <a:srgbClr val="9BBB59">
                  <a:lumMod val="75000"/>
                  <a:shade val="67500"/>
                  <a:satMod val="115000"/>
                </a:srgbClr>
              </a:gs>
              <a:gs pos="100000">
                <a:srgbClr val="9BBB59">
                  <a:lumMod val="75000"/>
                  <a:shade val="100000"/>
                  <a:satMod val="115000"/>
                </a:srgbClr>
              </a:gs>
            </a:gsLst>
            <a:lin ang="5400000" scaled="1"/>
            <a:tileRect/>
          </a:gradFill>
          <a:ln w="9525" cap="flat" cmpd="sng" algn="ctr">
            <a:solidFill>
              <a:srgbClr val="9BBB59"/>
            </a:solidFill>
            <a:prstDash val="solid"/>
            <a:headEnd type="none" w="med" len="med"/>
            <a:tailEnd type="none" w="med" len="med"/>
          </a:ln>
          <a:effectLst/>
        </p:spPr>
        <p:txBody>
          <a:bodyPr tIns="91440" bIns="0"/>
          <a:lstStyle/>
          <a:p>
            <a:pPr algn="ctr" defTabSz="895350">
              <a:buClr>
                <a:srgbClr val="1F497D"/>
              </a:buClr>
            </a:pPr>
            <a:r>
              <a:rPr lang="en-US" sz="1400" b="1" kern="0" dirty="0" smtClean="0">
                <a:solidFill>
                  <a:sysClr val="window" lastClr="FFFFFF"/>
                </a:solidFill>
                <a:latin typeface="+mj-lt"/>
                <a:cs typeface="Calibri" pitchFamily="34" charset="0"/>
              </a:rPr>
              <a:t>Right of access, control exploitation</a:t>
            </a:r>
            <a:endParaRPr lang="en-US" sz="1100" kern="0" dirty="0">
              <a:solidFill>
                <a:sysClr val="window" lastClr="FFFFFF"/>
              </a:solidFill>
              <a:latin typeface="+mj-lt"/>
              <a:cs typeface="Calibri" pitchFamily="34" charset="0"/>
            </a:endParaRPr>
          </a:p>
        </p:txBody>
      </p:sp>
      <p:sp>
        <p:nvSpPr>
          <p:cNvPr id="49" name="Rounded Rectangle 48"/>
          <p:cNvSpPr/>
          <p:nvPr/>
        </p:nvSpPr>
        <p:spPr>
          <a:xfrm>
            <a:off x="2417567" y="2385288"/>
            <a:ext cx="2159754" cy="3714639"/>
          </a:xfrm>
          <a:prstGeom prst="roundRect">
            <a:avLst>
              <a:gd name="adj" fmla="val 3840"/>
            </a:avLst>
          </a:prstGeom>
          <a:gradFill flip="none" rotWithShape="1">
            <a:gsLst>
              <a:gs pos="0">
                <a:srgbClr val="9BBB59">
                  <a:lumMod val="40000"/>
                  <a:lumOff val="60000"/>
                </a:srgbClr>
              </a:gs>
              <a:gs pos="50000">
                <a:srgbClr val="9BBB59">
                  <a:lumMod val="20000"/>
                  <a:lumOff val="80000"/>
                </a:srgbClr>
              </a:gs>
              <a:gs pos="100000">
                <a:sysClr val="window" lastClr="FFFFFF"/>
              </a:gs>
            </a:gsLst>
            <a:lin ang="16200000" scaled="1"/>
            <a:tileRect/>
          </a:gradFill>
          <a:ln w="9525" cap="flat" cmpd="sng" algn="ctr">
            <a:solidFill>
              <a:srgbClr val="9BBB59"/>
            </a:solidFill>
            <a:prstDash val="solid"/>
          </a:ln>
          <a:effectLst/>
        </p:spPr>
        <p:txBody>
          <a:bodyPr rtlCol="0" anchor="t" anchorCtr="0"/>
          <a:lstStyle/>
          <a:p>
            <a:pPr defTabSz="457200">
              <a:lnSpc>
                <a:spcPct val="150000"/>
              </a:lnSpc>
            </a:pPr>
            <a:endParaRPr lang="en-US" sz="1200" b="1" u="sng" kern="0" dirty="0">
              <a:solidFill>
                <a:sysClr val="windowText" lastClr="000000"/>
              </a:solidFill>
              <a:latin typeface="+mj-lt"/>
              <a:ea typeface="Verdana" pitchFamily="34" charset="0"/>
              <a:cs typeface="Arial" panose="020B0604020202020204" pitchFamily="34" charset="0"/>
            </a:endParaRPr>
          </a:p>
          <a:p>
            <a:pPr marL="285750" indent="-285750" defTabSz="457200">
              <a:lnSpc>
                <a:spcPct val="150000"/>
              </a:lnSpc>
              <a:buFont typeface="Wingdings" panose="05000000000000000000" pitchFamily="2" charset="2"/>
              <a:buChar char="§"/>
            </a:pPr>
            <a:r>
              <a:rPr lang="en-US" sz="1200" kern="0" dirty="0" smtClean="0">
                <a:solidFill>
                  <a:sysClr val="windowText" lastClr="000000"/>
                </a:solidFill>
                <a:latin typeface="+mj-lt"/>
                <a:ea typeface="Verdana" pitchFamily="34" charset="0"/>
                <a:cs typeface="Arial" panose="020B0604020202020204" pitchFamily="34" charset="0"/>
              </a:rPr>
              <a:t>Relation to property rights</a:t>
            </a:r>
          </a:p>
          <a:p>
            <a:pPr marL="285750" indent="-285750" defTabSz="457200">
              <a:lnSpc>
                <a:spcPct val="150000"/>
              </a:lnSpc>
              <a:buFont typeface="Wingdings" panose="05000000000000000000" pitchFamily="2" charset="2"/>
              <a:buChar char="§"/>
            </a:pPr>
            <a:r>
              <a:rPr lang="en-US" sz="1200" kern="0" dirty="0" smtClean="0">
                <a:solidFill>
                  <a:sysClr val="windowText" lastClr="000000"/>
                </a:solidFill>
                <a:latin typeface="+mj-lt"/>
                <a:ea typeface="Verdana" pitchFamily="34" charset="0"/>
                <a:cs typeface="Arial" panose="020B0604020202020204" pitchFamily="34" charset="0"/>
              </a:rPr>
              <a:t> UNCLOS has set structure</a:t>
            </a:r>
          </a:p>
          <a:p>
            <a:pPr marL="742950" lvl="1" indent="-285750">
              <a:lnSpc>
                <a:spcPct val="150000"/>
              </a:lnSpc>
              <a:buFont typeface="Wingdings" panose="05000000000000000000" pitchFamily="2" charset="2"/>
              <a:buChar char="§"/>
            </a:pPr>
            <a:r>
              <a:rPr lang="en-US" sz="1200" kern="0" dirty="0" smtClean="0">
                <a:solidFill>
                  <a:sysClr val="windowText" lastClr="000000"/>
                </a:solidFill>
                <a:latin typeface="+mj-lt"/>
                <a:ea typeface="Verdana" pitchFamily="34" charset="0"/>
                <a:cs typeface="Arial" panose="020B0604020202020204" pitchFamily="34" charset="0"/>
              </a:rPr>
              <a:t>Coastal</a:t>
            </a:r>
          </a:p>
          <a:p>
            <a:pPr marL="742950" lvl="1" indent="-285750">
              <a:lnSpc>
                <a:spcPct val="150000"/>
              </a:lnSpc>
              <a:buFont typeface="Wingdings" panose="05000000000000000000" pitchFamily="2" charset="2"/>
              <a:buChar char="§"/>
            </a:pPr>
            <a:r>
              <a:rPr lang="en-US" sz="1200" kern="0" dirty="0" smtClean="0">
                <a:solidFill>
                  <a:sysClr val="windowText" lastClr="000000"/>
                </a:solidFill>
                <a:latin typeface="+mj-lt"/>
                <a:ea typeface="Verdana" pitchFamily="34" charset="0"/>
                <a:cs typeface="Arial" panose="020B0604020202020204" pitchFamily="34" charset="0"/>
              </a:rPr>
              <a:t>Territorial</a:t>
            </a:r>
          </a:p>
          <a:p>
            <a:pPr marL="742950" lvl="1" indent="-285750">
              <a:lnSpc>
                <a:spcPct val="150000"/>
              </a:lnSpc>
              <a:buFont typeface="Wingdings" panose="05000000000000000000" pitchFamily="2" charset="2"/>
              <a:buChar char="§"/>
            </a:pPr>
            <a:r>
              <a:rPr lang="en-US" sz="1200" kern="0" dirty="0" smtClean="0">
                <a:solidFill>
                  <a:sysClr val="windowText" lastClr="000000"/>
                </a:solidFill>
                <a:latin typeface="+mj-lt"/>
                <a:ea typeface="Verdana" pitchFamily="34" charset="0"/>
                <a:cs typeface="Arial" panose="020B0604020202020204" pitchFamily="34" charset="0"/>
              </a:rPr>
              <a:t>EEZ (Exclusive Economic Zone)</a:t>
            </a:r>
          </a:p>
          <a:p>
            <a:pPr marL="742950" lvl="1" indent="-285750">
              <a:lnSpc>
                <a:spcPct val="150000"/>
              </a:lnSpc>
              <a:buFont typeface="Wingdings" panose="05000000000000000000" pitchFamily="2" charset="2"/>
              <a:buChar char="§"/>
            </a:pPr>
            <a:r>
              <a:rPr lang="en-US" sz="1200" kern="0" dirty="0" smtClean="0">
                <a:solidFill>
                  <a:sysClr val="windowText" lastClr="000000"/>
                </a:solidFill>
                <a:latin typeface="+mj-lt"/>
                <a:ea typeface="Verdana" pitchFamily="34" charset="0"/>
                <a:cs typeface="Arial" panose="020B0604020202020204" pitchFamily="34" charset="0"/>
              </a:rPr>
              <a:t>High seas</a:t>
            </a:r>
          </a:p>
          <a:p>
            <a:pPr marL="742950" lvl="1" indent="-285750">
              <a:lnSpc>
                <a:spcPct val="150000"/>
              </a:lnSpc>
              <a:buFont typeface="Wingdings" panose="05000000000000000000" pitchFamily="2" charset="2"/>
              <a:buChar char="§"/>
            </a:pPr>
            <a:r>
              <a:rPr lang="en-US" sz="1200" kern="0" dirty="0" smtClean="0">
                <a:solidFill>
                  <a:sysClr val="windowText" lastClr="000000"/>
                </a:solidFill>
                <a:latin typeface="+mj-lt"/>
                <a:ea typeface="Verdana" pitchFamily="34" charset="0"/>
                <a:cs typeface="Arial" panose="020B0604020202020204" pitchFamily="34" charset="0"/>
              </a:rPr>
              <a:t>Right to participate for inland </a:t>
            </a:r>
          </a:p>
          <a:p>
            <a:pPr marL="228600" indent="-228600" defTabSz="457200">
              <a:buFont typeface="Wingdings" panose="05000000000000000000" pitchFamily="2" charset="2"/>
              <a:buChar char="§"/>
              <a:defRPr/>
            </a:pPr>
            <a:r>
              <a:rPr lang="en-US" sz="1200" kern="0" dirty="0" smtClean="0">
                <a:solidFill>
                  <a:sysClr val="windowText" lastClr="000000"/>
                </a:solidFill>
                <a:latin typeface="+mj-lt"/>
                <a:ea typeface="Verdana" pitchFamily="34" charset="0"/>
                <a:cs typeface="Arial" panose="020B0604020202020204" pitchFamily="34" charset="0"/>
              </a:rPr>
              <a:t>“Common Heritage of Mankind”</a:t>
            </a:r>
            <a:endParaRPr lang="en-US" sz="1200" kern="0" dirty="0">
              <a:solidFill>
                <a:sysClr val="windowText" lastClr="000000"/>
              </a:solidFill>
              <a:latin typeface="+mj-lt"/>
              <a:ea typeface="Verdana" panose="020B0604030504040204" pitchFamily="34" charset="0"/>
              <a:cs typeface="Arial" panose="020B0604020202020204" pitchFamily="34" charset="0"/>
            </a:endParaRPr>
          </a:p>
          <a:p>
            <a:pPr marL="285750" indent="-285750" defTabSz="457200">
              <a:lnSpc>
                <a:spcPct val="150000"/>
              </a:lnSpc>
              <a:buFont typeface="Wingdings" panose="05000000000000000000" pitchFamily="2" charset="2"/>
              <a:buChar char="§"/>
            </a:pPr>
            <a:endParaRPr lang="en-US" sz="1200" b="1" kern="0" dirty="0">
              <a:solidFill>
                <a:sysClr val="windowText" lastClr="000000"/>
              </a:solidFill>
              <a:latin typeface="+mj-lt"/>
              <a:ea typeface="Verdana" pitchFamily="34" charset="0"/>
              <a:cs typeface="Arial" panose="020B0604020202020204" pitchFamily="34" charset="0"/>
            </a:endParaRPr>
          </a:p>
          <a:p>
            <a:pPr defTabSz="457200">
              <a:lnSpc>
                <a:spcPct val="150000"/>
              </a:lnSpc>
            </a:pPr>
            <a:endParaRPr lang="en-US" sz="1200" kern="0" dirty="0">
              <a:solidFill>
                <a:sysClr val="windowText" lastClr="000000"/>
              </a:solidFill>
              <a:latin typeface="+mj-lt"/>
              <a:ea typeface="Verdana" pitchFamily="34" charset="0"/>
              <a:cs typeface="Arial" panose="020B0604020202020204" pitchFamily="34" charset="0"/>
            </a:endParaRPr>
          </a:p>
        </p:txBody>
      </p:sp>
      <p:sp>
        <p:nvSpPr>
          <p:cNvPr id="50" name="Rounded Rectangle 49"/>
          <p:cNvSpPr/>
          <p:nvPr/>
        </p:nvSpPr>
        <p:spPr>
          <a:xfrm>
            <a:off x="4652335" y="1426880"/>
            <a:ext cx="2159754" cy="957996"/>
          </a:xfrm>
          <a:prstGeom prst="roundRect">
            <a:avLst>
              <a:gd name="adj" fmla="val 9101"/>
            </a:avLst>
          </a:prstGeom>
          <a:gradFill flip="none" rotWithShape="1">
            <a:gsLst>
              <a:gs pos="0">
                <a:srgbClr val="4BACC6">
                  <a:shade val="51000"/>
                  <a:satMod val="130000"/>
                </a:srgbClr>
              </a:gs>
              <a:gs pos="80000">
                <a:srgbClr val="4BACC6">
                  <a:shade val="93000"/>
                  <a:satMod val="130000"/>
                </a:srgbClr>
              </a:gs>
              <a:gs pos="100000">
                <a:srgbClr val="4BACC6">
                  <a:shade val="94000"/>
                  <a:satMod val="135000"/>
                </a:srgbClr>
              </a:gs>
            </a:gsLst>
            <a:lin ang="5400000" scaled="1"/>
            <a:tileRect/>
          </a:gradFill>
          <a:ln w="9525" cap="flat" cmpd="sng" algn="ctr">
            <a:solidFill>
              <a:srgbClr val="4BACC6">
                <a:shade val="95000"/>
                <a:satMod val="105000"/>
              </a:srgbClr>
            </a:solidFill>
            <a:prstDash val="solid"/>
          </a:ln>
          <a:effectLst/>
        </p:spPr>
        <p:txBody>
          <a:bodyPr tIns="91440" bIns="0" rtlCol="0" anchor="t" anchorCtr="0"/>
          <a:lstStyle/>
          <a:p>
            <a:pPr algn="ctr">
              <a:defRPr/>
            </a:pPr>
            <a:r>
              <a:rPr lang="en-US" sz="1400" b="1" kern="0" dirty="0" smtClean="0">
                <a:solidFill>
                  <a:sysClr val="window" lastClr="FFFFFF"/>
                </a:solidFill>
                <a:latin typeface="+mj-lt"/>
                <a:cs typeface="Calibri" pitchFamily="34" charset="0"/>
              </a:rPr>
              <a:t>Unique  Physical Attributes </a:t>
            </a:r>
            <a:endParaRPr lang="en-US" sz="1100" kern="0" dirty="0">
              <a:solidFill>
                <a:sysClr val="window" lastClr="FFFFFF"/>
              </a:solidFill>
              <a:latin typeface="+mj-lt"/>
              <a:cs typeface="Calibri" pitchFamily="34" charset="0"/>
            </a:endParaRPr>
          </a:p>
        </p:txBody>
      </p:sp>
      <p:sp>
        <p:nvSpPr>
          <p:cNvPr id="51" name="Rounded Rectangle 50"/>
          <p:cNvSpPr/>
          <p:nvPr/>
        </p:nvSpPr>
        <p:spPr>
          <a:xfrm>
            <a:off x="4652334" y="1962177"/>
            <a:ext cx="2159754" cy="4137751"/>
          </a:xfrm>
          <a:prstGeom prst="roundRect">
            <a:avLst>
              <a:gd name="adj" fmla="val 3840"/>
            </a:avLst>
          </a:prstGeom>
          <a:gradFill flip="none" rotWithShape="1">
            <a:gsLst>
              <a:gs pos="0">
                <a:srgbClr val="4BACC6">
                  <a:lumMod val="40000"/>
                  <a:lumOff val="60000"/>
                </a:srgbClr>
              </a:gs>
              <a:gs pos="50000">
                <a:srgbClr val="4BACC6">
                  <a:lumMod val="20000"/>
                  <a:lumOff val="80000"/>
                </a:srgbClr>
              </a:gs>
              <a:gs pos="100000">
                <a:sysClr val="window" lastClr="FFFFFF"/>
              </a:gs>
            </a:gsLst>
            <a:lin ang="16200000" scaled="1"/>
            <a:tileRect/>
          </a:gradFill>
          <a:ln w="9525" cap="flat" cmpd="sng" algn="ctr">
            <a:solidFill>
              <a:srgbClr val="4BACC6">
                <a:lumMod val="75000"/>
              </a:srgbClr>
            </a:solidFill>
            <a:prstDash val="solid"/>
          </a:ln>
          <a:effectLst/>
        </p:spPr>
        <p:txBody>
          <a:bodyPr rtlCol="0" anchor="t" anchorCtr="0"/>
          <a:lstStyle/>
          <a:p>
            <a:pPr marL="171450" indent="-171450" defTabSz="457200">
              <a:lnSpc>
                <a:spcPct val="150000"/>
              </a:lnSpc>
              <a:buFont typeface="Wingdings" panose="05000000000000000000" pitchFamily="2" charset="2"/>
              <a:buChar char="§"/>
              <a:defRPr/>
            </a:pPr>
            <a:r>
              <a:rPr lang="en-US" sz="1200" kern="0" dirty="0" smtClean="0">
                <a:solidFill>
                  <a:sysClr val="windowText" lastClr="000000"/>
                </a:solidFill>
                <a:latin typeface="+mj-lt"/>
                <a:ea typeface="Verdana" panose="020B0604030504040204" pitchFamily="34" charset="0"/>
                <a:cs typeface="Arial" panose="020B0604020202020204" pitchFamily="34" charset="0"/>
              </a:rPr>
              <a:t>Islands</a:t>
            </a:r>
          </a:p>
          <a:p>
            <a:pPr marL="171450" indent="-171450" defTabSz="457200">
              <a:lnSpc>
                <a:spcPct val="150000"/>
              </a:lnSpc>
              <a:buFont typeface="Wingdings" panose="05000000000000000000" pitchFamily="2" charset="2"/>
              <a:buChar char="§"/>
              <a:defRPr/>
            </a:pPr>
            <a:r>
              <a:rPr lang="en-US" sz="1200" kern="0" dirty="0" smtClean="0">
                <a:solidFill>
                  <a:sysClr val="windowText" lastClr="000000"/>
                </a:solidFill>
                <a:latin typeface="+mj-lt"/>
                <a:ea typeface="Verdana" panose="020B0604030504040204" pitchFamily="34" charset="0"/>
                <a:cs typeface="Arial" panose="020B0604020202020204" pitchFamily="34" charset="0"/>
              </a:rPr>
              <a:t>Installations</a:t>
            </a:r>
          </a:p>
          <a:p>
            <a:pPr marL="171450" indent="-171450" defTabSz="457200">
              <a:lnSpc>
                <a:spcPct val="150000"/>
              </a:lnSpc>
              <a:buFont typeface="Wingdings" panose="05000000000000000000" pitchFamily="2" charset="2"/>
              <a:buChar char="§"/>
              <a:defRPr/>
            </a:pPr>
            <a:r>
              <a:rPr lang="en-US" sz="1200" kern="0" dirty="0" smtClean="0">
                <a:solidFill>
                  <a:sysClr val="windowText" lastClr="000000"/>
                </a:solidFill>
                <a:latin typeface="+mj-lt"/>
                <a:ea typeface="Verdana" panose="020B0604030504040204" pitchFamily="34" charset="0"/>
                <a:cs typeface="Arial" panose="020B0604020202020204" pitchFamily="34" charset="0"/>
              </a:rPr>
              <a:t>Structures</a:t>
            </a:r>
          </a:p>
          <a:p>
            <a:pPr marL="171450" indent="-171450" defTabSz="457200">
              <a:lnSpc>
                <a:spcPct val="150000"/>
              </a:lnSpc>
              <a:buFont typeface="Wingdings" panose="05000000000000000000" pitchFamily="2" charset="2"/>
              <a:buChar char="§"/>
              <a:defRPr/>
            </a:pPr>
            <a:r>
              <a:rPr lang="en-US" sz="1200" kern="0" dirty="0" smtClean="0">
                <a:solidFill>
                  <a:sysClr val="windowText" lastClr="000000"/>
                </a:solidFill>
                <a:latin typeface="+mj-lt"/>
                <a:ea typeface="Verdana" panose="020B0604030504040204" pitchFamily="34" charset="0"/>
                <a:cs typeface="Arial" panose="020B0604020202020204" pitchFamily="34" charset="0"/>
              </a:rPr>
              <a:t>Archipelagic States</a:t>
            </a:r>
          </a:p>
          <a:p>
            <a:pPr marL="171450" indent="-171450" defTabSz="457200">
              <a:lnSpc>
                <a:spcPct val="150000"/>
              </a:lnSpc>
              <a:buFont typeface="Wingdings" panose="05000000000000000000" pitchFamily="2" charset="2"/>
              <a:buChar char="§"/>
              <a:defRPr/>
            </a:pPr>
            <a:r>
              <a:rPr lang="en-US" sz="1200" kern="0" dirty="0" smtClean="0">
                <a:solidFill>
                  <a:sysClr val="windowText" lastClr="000000"/>
                </a:solidFill>
                <a:latin typeface="+mj-lt"/>
                <a:ea typeface="Verdana" panose="020B0604030504040204" pitchFamily="34" charset="0"/>
                <a:cs typeface="Arial" panose="020B0604020202020204" pitchFamily="34" charset="0"/>
              </a:rPr>
              <a:t>Protection of research</a:t>
            </a:r>
          </a:p>
          <a:p>
            <a:pPr marL="171450" indent="-171450" defTabSz="457200">
              <a:lnSpc>
                <a:spcPct val="150000"/>
              </a:lnSpc>
              <a:buFont typeface="Wingdings" panose="05000000000000000000" pitchFamily="2" charset="2"/>
              <a:buChar char="§"/>
              <a:defRPr/>
            </a:pPr>
            <a:r>
              <a:rPr lang="en-US" sz="1200" kern="0" dirty="0" smtClean="0">
                <a:solidFill>
                  <a:sysClr val="windowText" lastClr="000000"/>
                </a:solidFill>
                <a:latin typeface="+mj-lt"/>
                <a:ea typeface="Verdana" panose="020B0604030504040204" pitchFamily="34" charset="0"/>
                <a:cs typeface="Arial" panose="020B0604020202020204" pitchFamily="34" charset="0"/>
              </a:rPr>
              <a:t>Environmentally sensitive areas/conservation </a:t>
            </a:r>
          </a:p>
          <a:p>
            <a:pPr marL="171450" indent="-171450" defTabSz="457200">
              <a:lnSpc>
                <a:spcPct val="150000"/>
              </a:lnSpc>
              <a:buFont typeface="Wingdings" panose="05000000000000000000" pitchFamily="2" charset="2"/>
              <a:buChar char="§"/>
              <a:defRPr/>
            </a:pPr>
            <a:r>
              <a:rPr lang="en-US" sz="1200" kern="0" dirty="0" smtClean="0">
                <a:solidFill>
                  <a:sysClr val="windowText" lastClr="000000"/>
                </a:solidFill>
                <a:latin typeface="+mj-lt"/>
                <a:ea typeface="Verdana" panose="020B0604030504040204" pitchFamily="34" charset="0"/>
                <a:cs typeface="Arial" panose="020B0604020202020204" pitchFamily="34" charset="0"/>
              </a:rPr>
              <a:t>Impacts to a wider ecosystem</a:t>
            </a:r>
          </a:p>
          <a:p>
            <a:pPr marL="171450" indent="-171450" defTabSz="457200">
              <a:lnSpc>
                <a:spcPct val="150000"/>
              </a:lnSpc>
              <a:buFont typeface="Wingdings" panose="05000000000000000000" pitchFamily="2" charset="2"/>
              <a:buChar char="§"/>
              <a:defRPr/>
            </a:pPr>
            <a:r>
              <a:rPr lang="en-US" sz="1200" kern="0" dirty="0" smtClean="0">
                <a:solidFill>
                  <a:sysClr val="windowText" lastClr="000000"/>
                </a:solidFill>
                <a:latin typeface="+mj-lt"/>
                <a:ea typeface="Verdana" panose="020B0604030504040204" pitchFamily="34" charset="0"/>
                <a:cs typeface="Arial" panose="020B0604020202020204" pitchFamily="34" charset="0"/>
              </a:rPr>
              <a:t>Indirect impacts</a:t>
            </a:r>
          </a:p>
          <a:p>
            <a:pPr marL="171450" indent="-171450" defTabSz="457200">
              <a:lnSpc>
                <a:spcPct val="150000"/>
              </a:lnSpc>
              <a:buFont typeface="Wingdings" panose="05000000000000000000" pitchFamily="2" charset="2"/>
              <a:buChar char="§"/>
              <a:defRPr/>
            </a:pPr>
            <a:r>
              <a:rPr lang="en-US" sz="1200" kern="0" dirty="0" smtClean="0">
                <a:solidFill>
                  <a:sysClr val="windowText" lastClr="000000"/>
                </a:solidFill>
                <a:latin typeface="+mj-lt"/>
                <a:ea typeface="Verdana" panose="020B0604030504040204" pitchFamily="34" charset="0"/>
                <a:cs typeface="Arial" panose="020B0604020202020204" pitchFamily="34" charset="0"/>
              </a:rPr>
              <a:t>Capable of human habitation or “its own economic life”</a:t>
            </a:r>
          </a:p>
          <a:p>
            <a:pPr marL="171450" indent="-171450" defTabSz="457200">
              <a:lnSpc>
                <a:spcPct val="150000"/>
              </a:lnSpc>
              <a:buFont typeface="Wingdings" panose="05000000000000000000" pitchFamily="2" charset="2"/>
              <a:buChar char="§"/>
              <a:defRPr/>
            </a:pPr>
            <a:r>
              <a:rPr lang="en-US" sz="1200" kern="0" dirty="0" smtClean="0">
                <a:solidFill>
                  <a:sysClr val="windowText" lastClr="000000"/>
                </a:solidFill>
                <a:latin typeface="+mj-lt"/>
                <a:ea typeface="Verdana" panose="020B0604030504040204" pitchFamily="34" charset="0"/>
                <a:cs typeface="Arial" panose="020B0604020202020204" pitchFamily="34" charset="0"/>
              </a:rPr>
              <a:t>Rich mineral deposits( e.g. </a:t>
            </a:r>
            <a:r>
              <a:rPr lang="en-US" sz="1200" kern="0" dirty="0" err="1" smtClean="0">
                <a:solidFill>
                  <a:sysClr val="windowText" lastClr="000000"/>
                </a:solidFill>
                <a:latin typeface="+mj-lt"/>
                <a:ea typeface="Verdana" panose="020B0604030504040204" pitchFamily="34" charset="0"/>
                <a:cs typeface="Arial" panose="020B0604020202020204" pitchFamily="34" charset="0"/>
              </a:rPr>
              <a:t>polymetallic</a:t>
            </a:r>
            <a:r>
              <a:rPr lang="en-US" sz="1200" kern="0" dirty="0" smtClean="0">
                <a:solidFill>
                  <a:sysClr val="windowText" lastClr="000000"/>
                </a:solidFill>
                <a:latin typeface="+mj-lt"/>
                <a:ea typeface="Verdana" panose="020B0604030504040204" pitchFamily="34" charset="0"/>
                <a:cs typeface="Arial" panose="020B0604020202020204" pitchFamily="34" charset="0"/>
              </a:rPr>
              <a:t> nodules)</a:t>
            </a:r>
            <a:endParaRPr lang="en-US" sz="1200" kern="0" dirty="0">
              <a:solidFill>
                <a:sysClr val="windowText" lastClr="000000"/>
              </a:solidFill>
              <a:latin typeface="+mj-lt"/>
              <a:ea typeface="Verdana" panose="020B0604030504040204" pitchFamily="34" charset="0"/>
              <a:cs typeface="Arial" panose="020B0604020202020204" pitchFamily="34" charset="0"/>
            </a:endParaRPr>
          </a:p>
        </p:txBody>
      </p:sp>
      <p:sp>
        <p:nvSpPr>
          <p:cNvPr id="52" name="Rounded Rectangle 51"/>
          <p:cNvSpPr/>
          <p:nvPr/>
        </p:nvSpPr>
        <p:spPr>
          <a:xfrm>
            <a:off x="6909593" y="1209303"/>
            <a:ext cx="2159754" cy="1016263"/>
          </a:xfrm>
          <a:prstGeom prst="roundRect">
            <a:avLst>
              <a:gd name="adj" fmla="val 9101"/>
            </a:avLst>
          </a:prstGeom>
          <a:gradFill flip="none" rotWithShape="1">
            <a:gsLst>
              <a:gs pos="0">
                <a:srgbClr val="9BBB59">
                  <a:lumMod val="75000"/>
                  <a:shade val="30000"/>
                  <a:satMod val="115000"/>
                </a:srgbClr>
              </a:gs>
              <a:gs pos="50000">
                <a:srgbClr val="9BBB59">
                  <a:lumMod val="75000"/>
                  <a:shade val="67500"/>
                  <a:satMod val="115000"/>
                </a:srgbClr>
              </a:gs>
              <a:gs pos="100000">
                <a:srgbClr val="9BBB59">
                  <a:lumMod val="75000"/>
                  <a:shade val="100000"/>
                  <a:satMod val="115000"/>
                </a:srgbClr>
              </a:gs>
            </a:gsLst>
            <a:lin ang="5400000" scaled="1"/>
            <a:tileRect/>
          </a:gradFill>
          <a:ln w="9525" cap="flat" cmpd="sng" algn="ctr">
            <a:solidFill>
              <a:srgbClr val="9BBB59"/>
            </a:solidFill>
            <a:prstDash val="solid"/>
            <a:headEnd type="none" w="med" len="med"/>
            <a:tailEnd type="none" w="med" len="med"/>
          </a:ln>
          <a:effectLst/>
        </p:spPr>
        <p:txBody>
          <a:bodyPr tIns="91440" bIns="0"/>
          <a:lstStyle/>
          <a:p>
            <a:pPr algn="ctr" defTabSz="895350">
              <a:buClr>
                <a:srgbClr val="1F497D"/>
              </a:buClr>
            </a:pPr>
            <a:r>
              <a:rPr lang="en-US" sz="1400" b="1" kern="0" dirty="0" smtClean="0">
                <a:solidFill>
                  <a:sysClr val="window" lastClr="FFFFFF"/>
                </a:solidFill>
                <a:latin typeface="+mj-lt"/>
                <a:cs typeface="Calibri" pitchFamily="34" charset="0"/>
              </a:rPr>
              <a:t>Infrastructure/</a:t>
            </a:r>
          </a:p>
          <a:p>
            <a:pPr algn="ctr" defTabSz="895350">
              <a:buClr>
                <a:srgbClr val="1F497D"/>
              </a:buClr>
            </a:pPr>
            <a:r>
              <a:rPr lang="en-US" sz="1400" b="1" kern="0" dirty="0" smtClean="0">
                <a:solidFill>
                  <a:sysClr val="window" lastClr="FFFFFF"/>
                </a:solidFill>
                <a:latin typeface="+mj-lt"/>
                <a:cs typeface="Calibri" pitchFamily="34" charset="0"/>
              </a:rPr>
              <a:t>Mechanism for Oversight</a:t>
            </a:r>
            <a:endParaRPr lang="en-US" sz="1100" kern="0" dirty="0">
              <a:solidFill>
                <a:sysClr val="window" lastClr="FFFFFF"/>
              </a:solidFill>
              <a:latin typeface="+mj-lt"/>
              <a:cs typeface="Calibri" pitchFamily="34" charset="0"/>
            </a:endParaRPr>
          </a:p>
        </p:txBody>
      </p:sp>
      <p:sp>
        <p:nvSpPr>
          <p:cNvPr id="53" name="Rounded Rectangle 52"/>
          <p:cNvSpPr/>
          <p:nvPr/>
        </p:nvSpPr>
        <p:spPr>
          <a:xfrm>
            <a:off x="6909592" y="1802866"/>
            <a:ext cx="2159754" cy="4282409"/>
          </a:xfrm>
          <a:prstGeom prst="roundRect">
            <a:avLst>
              <a:gd name="adj" fmla="val 3840"/>
            </a:avLst>
          </a:prstGeom>
          <a:gradFill flip="none" rotWithShape="1">
            <a:gsLst>
              <a:gs pos="0">
                <a:srgbClr val="9BBB59">
                  <a:lumMod val="40000"/>
                  <a:lumOff val="60000"/>
                </a:srgbClr>
              </a:gs>
              <a:gs pos="50000">
                <a:srgbClr val="9BBB59">
                  <a:lumMod val="20000"/>
                  <a:lumOff val="80000"/>
                </a:srgbClr>
              </a:gs>
              <a:gs pos="100000">
                <a:sysClr val="window" lastClr="FFFFFF"/>
              </a:gs>
            </a:gsLst>
            <a:lin ang="16200000" scaled="1"/>
            <a:tileRect/>
          </a:gradFill>
          <a:ln w="9525" cap="flat" cmpd="sng" algn="ctr">
            <a:solidFill>
              <a:srgbClr val="9BBB59"/>
            </a:solidFill>
            <a:prstDash val="solid"/>
          </a:ln>
          <a:effectLst/>
        </p:spPr>
        <p:txBody>
          <a:bodyPr rtlCol="0" anchor="t" anchorCtr="0"/>
          <a:lstStyle/>
          <a:p>
            <a:pPr defTabSz="457200">
              <a:lnSpc>
                <a:spcPct val="150000"/>
              </a:lnSpc>
            </a:pPr>
            <a:endParaRPr lang="en-US" sz="1200" b="1" u="sng" kern="0" dirty="0">
              <a:solidFill>
                <a:sysClr val="windowText" lastClr="000000"/>
              </a:solidFill>
              <a:latin typeface="+mj-lt"/>
              <a:ea typeface="Verdana" pitchFamily="34" charset="0"/>
              <a:cs typeface="Arial" panose="020B0604020202020204" pitchFamily="34" charset="0"/>
            </a:endParaRPr>
          </a:p>
          <a:p>
            <a:pPr marL="285750" indent="-285750" defTabSz="457200">
              <a:lnSpc>
                <a:spcPct val="150000"/>
              </a:lnSpc>
              <a:buFont typeface="Wingdings" panose="05000000000000000000" pitchFamily="2" charset="2"/>
              <a:buChar char="§"/>
            </a:pPr>
            <a:r>
              <a:rPr lang="en-US" sz="1200" kern="0" dirty="0" smtClean="0">
                <a:solidFill>
                  <a:sysClr val="windowText" lastClr="000000"/>
                </a:solidFill>
                <a:latin typeface="+mj-lt"/>
                <a:ea typeface="Verdana" pitchFamily="34" charset="0"/>
                <a:cs typeface="Arial" panose="020B0604020202020204" pitchFamily="34" charset="0"/>
              </a:rPr>
              <a:t>UNCLOS “The Authority”</a:t>
            </a:r>
          </a:p>
          <a:p>
            <a:pPr marL="742950" lvl="1" indent="-285750">
              <a:lnSpc>
                <a:spcPct val="150000"/>
              </a:lnSpc>
              <a:buFont typeface="Wingdings" panose="05000000000000000000" pitchFamily="2" charset="2"/>
              <a:buChar char="§"/>
            </a:pPr>
            <a:r>
              <a:rPr lang="en-US" sz="1200" kern="0" dirty="0" smtClean="0">
                <a:solidFill>
                  <a:sysClr val="windowText" lastClr="000000"/>
                </a:solidFill>
                <a:latin typeface="+mj-lt"/>
                <a:ea typeface="Verdana" pitchFamily="34" charset="0"/>
                <a:cs typeface="Arial" panose="020B0604020202020204" pitchFamily="34" charset="0"/>
              </a:rPr>
              <a:t>Assembly</a:t>
            </a:r>
          </a:p>
          <a:p>
            <a:pPr marL="742950" lvl="1" indent="-285750">
              <a:lnSpc>
                <a:spcPct val="150000"/>
              </a:lnSpc>
              <a:buFont typeface="Wingdings" panose="05000000000000000000" pitchFamily="2" charset="2"/>
              <a:buChar char="§"/>
            </a:pPr>
            <a:r>
              <a:rPr lang="en-US" sz="1200" kern="0" dirty="0" smtClean="0">
                <a:solidFill>
                  <a:sysClr val="windowText" lastClr="000000"/>
                </a:solidFill>
                <a:latin typeface="+mj-lt"/>
                <a:ea typeface="Verdana" pitchFamily="34" charset="0"/>
                <a:cs typeface="Arial" panose="020B0604020202020204" pitchFamily="34" charset="0"/>
              </a:rPr>
              <a:t>Council </a:t>
            </a:r>
          </a:p>
          <a:p>
            <a:pPr marL="742950" lvl="1" indent="-285750">
              <a:lnSpc>
                <a:spcPct val="150000"/>
              </a:lnSpc>
              <a:buFont typeface="Wingdings" panose="05000000000000000000" pitchFamily="2" charset="2"/>
              <a:buChar char="§"/>
            </a:pPr>
            <a:r>
              <a:rPr lang="en-US" sz="1200" kern="0" dirty="0" smtClean="0">
                <a:solidFill>
                  <a:sysClr val="windowText" lastClr="000000"/>
                </a:solidFill>
                <a:latin typeface="+mj-lt"/>
                <a:ea typeface="Verdana" pitchFamily="34" charset="0"/>
                <a:cs typeface="Arial" panose="020B0604020202020204" pitchFamily="34" charset="0"/>
              </a:rPr>
              <a:t>Secretariat</a:t>
            </a:r>
          </a:p>
          <a:p>
            <a:pPr marL="742950" lvl="1" indent="-285750">
              <a:lnSpc>
                <a:spcPct val="150000"/>
              </a:lnSpc>
              <a:buFont typeface="Wingdings" panose="05000000000000000000" pitchFamily="2" charset="2"/>
              <a:buChar char="§"/>
            </a:pPr>
            <a:r>
              <a:rPr lang="en-US" sz="1200" kern="0" dirty="0" smtClean="0">
                <a:solidFill>
                  <a:sysClr val="windowText" lastClr="000000"/>
                </a:solidFill>
                <a:latin typeface="+mj-lt"/>
                <a:ea typeface="Verdana" pitchFamily="34" charset="0"/>
                <a:cs typeface="Arial" panose="020B0604020202020204" pitchFamily="34" charset="0"/>
              </a:rPr>
              <a:t>The Enterprise: a separate operational arm</a:t>
            </a:r>
          </a:p>
          <a:p>
            <a:pPr marL="285750" indent="-285750" defTabSz="457200">
              <a:lnSpc>
                <a:spcPct val="150000"/>
              </a:lnSpc>
              <a:buFont typeface="Wingdings" panose="05000000000000000000" pitchFamily="2" charset="2"/>
              <a:buChar char="§"/>
            </a:pPr>
            <a:r>
              <a:rPr lang="en-US" sz="1200" kern="0" dirty="0" smtClean="0">
                <a:solidFill>
                  <a:sysClr val="windowText" lastClr="000000"/>
                </a:solidFill>
                <a:latin typeface="+mj-lt"/>
                <a:ea typeface="Verdana" pitchFamily="34" charset="0"/>
                <a:cs typeface="Arial" panose="020B0604020202020204" pitchFamily="34" charset="0"/>
              </a:rPr>
              <a:t>Centralized monetary authority </a:t>
            </a:r>
          </a:p>
          <a:p>
            <a:pPr marL="285750" indent="-285750" defTabSz="457200">
              <a:lnSpc>
                <a:spcPct val="150000"/>
              </a:lnSpc>
              <a:buFont typeface="Wingdings" panose="05000000000000000000" pitchFamily="2" charset="2"/>
              <a:buChar char="§"/>
            </a:pPr>
            <a:r>
              <a:rPr lang="en-US" sz="1200" kern="0" dirty="0" smtClean="0">
                <a:solidFill>
                  <a:sysClr val="windowText" lastClr="000000"/>
                </a:solidFill>
                <a:latin typeface="+mj-lt"/>
                <a:ea typeface="Verdana" pitchFamily="34" charset="0"/>
                <a:cs typeface="Arial" panose="020B0604020202020204" pitchFamily="34" charset="0"/>
              </a:rPr>
              <a:t>Market control </a:t>
            </a:r>
          </a:p>
          <a:p>
            <a:pPr marL="285750" indent="-285750" defTabSz="457200">
              <a:lnSpc>
                <a:spcPct val="150000"/>
              </a:lnSpc>
              <a:buFont typeface="Wingdings" panose="05000000000000000000" pitchFamily="2" charset="2"/>
              <a:buChar char="§"/>
            </a:pPr>
            <a:r>
              <a:rPr lang="en-US" sz="1200" kern="0" dirty="0" smtClean="0">
                <a:solidFill>
                  <a:sysClr val="windowText" lastClr="000000"/>
                </a:solidFill>
                <a:latin typeface="+mj-lt"/>
                <a:ea typeface="Verdana" pitchFamily="34" charset="0"/>
                <a:cs typeface="Arial" panose="020B0604020202020204" pitchFamily="34" charset="0"/>
              </a:rPr>
              <a:t>Registration requirements</a:t>
            </a:r>
          </a:p>
          <a:p>
            <a:pPr marL="285750" indent="-285750" defTabSz="457200">
              <a:lnSpc>
                <a:spcPct val="150000"/>
              </a:lnSpc>
              <a:buFont typeface="Wingdings" panose="05000000000000000000" pitchFamily="2" charset="2"/>
              <a:buChar char="§"/>
            </a:pPr>
            <a:r>
              <a:rPr lang="en-US" sz="1200" kern="0" dirty="0" smtClean="0">
                <a:solidFill>
                  <a:sysClr val="windowText" lastClr="000000"/>
                </a:solidFill>
                <a:latin typeface="+mj-lt"/>
                <a:ea typeface="Verdana" pitchFamily="34" charset="0"/>
                <a:cs typeface="Arial" panose="020B0604020202020204" pitchFamily="34" charset="0"/>
              </a:rPr>
              <a:t>Dispute resolution</a:t>
            </a:r>
          </a:p>
          <a:p>
            <a:pPr marL="742950" lvl="1" indent="-285750">
              <a:lnSpc>
                <a:spcPct val="150000"/>
              </a:lnSpc>
              <a:buFont typeface="Wingdings" panose="05000000000000000000" pitchFamily="2" charset="2"/>
              <a:buChar char="§"/>
            </a:pPr>
            <a:r>
              <a:rPr lang="en-US" sz="1200" kern="0" dirty="0" smtClean="0">
                <a:solidFill>
                  <a:sysClr val="windowText" lastClr="000000"/>
                </a:solidFill>
                <a:latin typeface="+mj-lt"/>
                <a:ea typeface="Verdana" pitchFamily="34" charset="0"/>
                <a:cs typeface="Arial" panose="020B0604020202020204" pitchFamily="34" charset="0"/>
              </a:rPr>
              <a:t>Seabed Disputes Chamber </a:t>
            </a:r>
            <a:endParaRPr lang="en-US" sz="1200" kern="0" dirty="0">
              <a:solidFill>
                <a:sysClr val="windowText" lastClr="000000"/>
              </a:solidFill>
              <a:latin typeface="+mj-lt"/>
              <a:ea typeface="Verdana" pitchFamily="34" charset="0"/>
              <a:cs typeface="Arial" panose="020B0604020202020204" pitchFamily="34" charset="0"/>
            </a:endParaRPr>
          </a:p>
          <a:p>
            <a:pPr marL="742950" lvl="1" indent="-285750">
              <a:lnSpc>
                <a:spcPct val="150000"/>
              </a:lnSpc>
              <a:buFont typeface="Wingdings" panose="05000000000000000000" pitchFamily="2" charset="2"/>
              <a:buChar char="§"/>
            </a:pPr>
            <a:endParaRPr lang="en-US" sz="1200" kern="0" dirty="0" smtClean="0">
              <a:solidFill>
                <a:sysClr val="windowText" lastClr="000000"/>
              </a:solidFill>
              <a:latin typeface="+mj-lt"/>
              <a:ea typeface="Verdana" pitchFamily="34" charset="0"/>
              <a:cs typeface="Arial" panose="020B0604020202020204" pitchFamily="34" charset="0"/>
            </a:endParaRPr>
          </a:p>
        </p:txBody>
      </p:sp>
    </p:spTree>
    <p:extLst>
      <p:ext uri="{BB962C8B-B14F-4D97-AF65-F5344CB8AC3E}">
        <p14:creationId xmlns:p14="http://schemas.microsoft.com/office/powerpoint/2010/main" xmlns="" val="8894498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204028" y="668512"/>
            <a:ext cx="2377440" cy="585523"/>
          </a:xfrm>
          <a:prstGeom prst="roundRect">
            <a:avLst>
              <a:gd name="adj" fmla="val 9008"/>
            </a:avLst>
          </a:prstGeom>
          <a:solidFill>
            <a:schemeClr val="tx2">
              <a:lumMod val="75000"/>
            </a:schemeClr>
          </a:solidFill>
          <a:ln w="9525">
            <a:solidFill>
              <a:schemeClr val="tx2">
                <a:lumMod val="50000"/>
              </a:schemeClr>
            </a:solidFill>
            <a:miter lim="800000"/>
            <a:headEnd/>
            <a:tailEnd/>
          </a:ln>
        </p:spPr>
        <p:txBody>
          <a:bodyPr wrap="none" lIns="0" tIns="182880" rIns="0" bIns="548640" anchor="ctr" anchorCtr="0"/>
          <a:lstStyle/>
          <a:p>
            <a:pPr algn="ctr" fontAlgn="base">
              <a:spcBef>
                <a:spcPct val="0"/>
              </a:spcBef>
              <a:spcAft>
                <a:spcPct val="0"/>
              </a:spcAft>
            </a:pPr>
            <a:endParaRPr lang="en-US" sz="1400" b="1" kern="0" dirty="0" smtClean="0">
              <a:solidFill>
                <a:srgbClr val="FFFFFF"/>
              </a:solidFill>
              <a:ea typeface="ＭＳ Ｐゴシック" pitchFamily="34" charset="-128"/>
              <a:cs typeface="Arial" pitchFamily="34" charset="0"/>
            </a:endParaRPr>
          </a:p>
          <a:p>
            <a:pPr algn="ctr" fontAlgn="base">
              <a:spcBef>
                <a:spcPct val="0"/>
              </a:spcBef>
              <a:spcAft>
                <a:spcPct val="0"/>
              </a:spcAft>
            </a:pPr>
            <a:endParaRPr lang="en-US" sz="1400" b="1" kern="0" dirty="0" smtClean="0">
              <a:solidFill>
                <a:srgbClr val="FFFFFF"/>
              </a:solidFill>
              <a:ea typeface="ＭＳ Ｐゴシック" pitchFamily="34" charset="-128"/>
              <a:cs typeface="Arial" pitchFamily="34" charset="0"/>
            </a:endParaRPr>
          </a:p>
          <a:p>
            <a:pPr algn="ctr" fontAlgn="base">
              <a:spcBef>
                <a:spcPct val="0"/>
              </a:spcBef>
              <a:spcAft>
                <a:spcPct val="0"/>
              </a:spcAft>
            </a:pPr>
            <a:r>
              <a:rPr lang="en-US" sz="1400" b="1" kern="0" dirty="0" smtClean="0">
                <a:solidFill>
                  <a:srgbClr val="FFFFFF"/>
                </a:solidFill>
                <a:ea typeface="ＭＳ Ｐゴシック" pitchFamily="34" charset="-128"/>
                <a:cs typeface="Arial" pitchFamily="34" charset="0"/>
              </a:rPr>
              <a:t>Principles to Adopt</a:t>
            </a:r>
            <a:endParaRPr lang="en-US" sz="1400" b="1" kern="0" dirty="0">
              <a:solidFill>
                <a:srgbClr val="FFFFFF"/>
              </a:solidFill>
              <a:ea typeface="ＭＳ Ｐゴシック" pitchFamily="34" charset="-128"/>
              <a:cs typeface="Arial" pitchFamily="34" charset="0"/>
            </a:endParaRPr>
          </a:p>
        </p:txBody>
      </p:sp>
      <p:sp>
        <p:nvSpPr>
          <p:cNvPr id="3" name="Title 2"/>
          <p:cNvSpPr>
            <a:spLocks noGrp="1"/>
          </p:cNvSpPr>
          <p:nvPr>
            <p:ph type="title"/>
          </p:nvPr>
        </p:nvSpPr>
        <p:spPr/>
        <p:txBody>
          <a:bodyPr>
            <a:normAutofit/>
          </a:bodyPr>
          <a:lstStyle/>
          <a:p>
            <a:r>
              <a:rPr lang="en-US" sz="2500" dirty="0" smtClean="0"/>
              <a:t>Recommendations</a:t>
            </a:r>
            <a:endParaRPr lang="en-US" sz="2500" dirty="0"/>
          </a:p>
        </p:txBody>
      </p:sp>
      <p:sp>
        <p:nvSpPr>
          <p:cNvPr id="12" name="Slide Number Placeholder 1"/>
          <p:cNvSpPr>
            <a:spLocks noGrp="1"/>
          </p:cNvSpPr>
          <p:nvPr>
            <p:ph type="sldNum" sz="quarter" idx="4294967295"/>
          </p:nvPr>
        </p:nvSpPr>
        <p:spPr>
          <a:xfrm>
            <a:off x="0" y="6305550"/>
            <a:ext cx="539750" cy="500063"/>
          </a:xfrm>
        </p:spPr>
        <p:txBody>
          <a:bodyPr/>
          <a:lstStyle/>
          <a:p>
            <a:fld id="{B32AB80A-78BA-6B42-BA0D-B44ACF890F5A}" type="slidenum">
              <a:rPr lang="en-US" smtClean="0">
                <a:solidFill>
                  <a:prstClr val="white"/>
                </a:solidFill>
                <a:latin typeface="Verdana" panose="020B0604030504040204" pitchFamily="34" charset="0"/>
                <a:ea typeface="Verdana" panose="020B0604030504040204" pitchFamily="34" charset="0"/>
                <a:cs typeface="Verdana" panose="020B0604030504040204" pitchFamily="34" charset="0"/>
              </a:rPr>
              <a:pPr/>
              <a:t>7</a:t>
            </a:fld>
            <a:endParaRPr lang="en-US" dirty="0">
              <a:solidFill>
                <a:prstClr val="white"/>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3" name="Table 12"/>
          <p:cNvGraphicFramePr>
            <a:graphicFrameLocks noGrp="1"/>
          </p:cNvGraphicFramePr>
          <p:nvPr/>
        </p:nvGraphicFramePr>
        <p:xfrm>
          <a:off x="309154" y="1488440"/>
          <a:ext cx="8229600" cy="4632320"/>
        </p:xfrm>
        <a:graphic>
          <a:graphicData uri="http://schemas.openxmlformats.org/drawingml/2006/table">
            <a:tbl>
              <a:tblPr firstRow="1" bandRow="1">
                <a:tableStyleId>{5C22544A-7EE6-4342-B048-85BDC9FD1C3A}</a:tableStyleId>
              </a:tblPr>
              <a:tblGrid>
                <a:gridCol w="4114800"/>
                <a:gridCol w="4114800"/>
              </a:tblGrid>
              <a:tr h="484051">
                <a:tc>
                  <a:txBody>
                    <a:bodyPr/>
                    <a:lstStyle/>
                    <a:p>
                      <a:r>
                        <a:rPr lang="en-US" b="0" baseline="0" dirty="0" smtClean="0">
                          <a:solidFill>
                            <a:schemeClr val="tx1"/>
                          </a:solidFill>
                        </a:rPr>
                        <a:t>Innocent Passage </a:t>
                      </a:r>
                      <a:endParaRPr lang="en-US" b="0" baseline="0" dirty="0">
                        <a:solidFill>
                          <a:schemeClr val="tx1"/>
                        </a:solidFill>
                      </a:endParaRPr>
                    </a:p>
                  </a:txBody>
                  <a:tcPr>
                    <a:solidFill>
                      <a:schemeClr val="bg1">
                        <a:lumMod val="95000"/>
                      </a:schemeClr>
                    </a:solidFill>
                  </a:tcPr>
                </a:tc>
                <a:tc>
                  <a:txBody>
                    <a:bodyPr/>
                    <a:lstStyle/>
                    <a:p>
                      <a:r>
                        <a:rPr lang="en-US" b="0" baseline="0" dirty="0" smtClean="0">
                          <a:solidFill>
                            <a:schemeClr val="tx1"/>
                          </a:solidFill>
                        </a:rPr>
                        <a:t>Administrative Oversight</a:t>
                      </a:r>
                      <a:endParaRPr lang="en-US" b="0" baseline="0" dirty="0">
                        <a:solidFill>
                          <a:schemeClr val="tx1"/>
                        </a:solidFill>
                      </a:endParaRPr>
                    </a:p>
                  </a:txBody>
                  <a:tcPr>
                    <a:solidFill>
                      <a:schemeClr val="bg1">
                        <a:lumMod val="95000"/>
                      </a:schemeClr>
                    </a:solidFill>
                  </a:tcPr>
                </a:tc>
              </a:tr>
              <a:tr h="399229">
                <a:tc>
                  <a:txBody>
                    <a:bodyPr/>
                    <a:lstStyle/>
                    <a:p>
                      <a:r>
                        <a:rPr lang="en-US" baseline="0" dirty="0" smtClean="0">
                          <a:solidFill>
                            <a:schemeClr val="tx1"/>
                          </a:solidFill>
                        </a:rPr>
                        <a:t>Sea Lanes</a:t>
                      </a:r>
                      <a:endParaRPr lang="en-US" baseline="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solidFill>
                            <a:schemeClr val="tx1"/>
                          </a:solidFill>
                        </a:rPr>
                        <a:t>      Registration Requirements</a:t>
                      </a:r>
                      <a:endParaRPr lang="en-US" baseline="0" dirty="0">
                        <a:solidFill>
                          <a:schemeClr val="tx1"/>
                        </a:solidFill>
                      </a:endParaRPr>
                    </a:p>
                  </a:txBody>
                  <a:tcPr/>
                </a:tc>
              </a:tr>
              <a:tr h="399229">
                <a:tc>
                  <a:txBody>
                    <a:bodyPr/>
                    <a:lstStyle/>
                    <a:p>
                      <a:r>
                        <a:rPr lang="en-US" baseline="0" dirty="0" smtClean="0">
                          <a:solidFill>
                            <a:schemeClr val="tx1"/>
                          </a:solidFill>
                        </a:rPr>
                        <a:t>Freedom of Navigation</a:t>
                      </a:r>
                      <a:endParaRPr lang="en-US" baseline="0" dirty="0">
                        <a:solidFill>
                          <a:schemeClr val="tx1"/>
                        </a:solidFill>
                      </a:endParaRPr>
                    </a:p>
                  </a:txBody>
                  <a:tcPr/>
                </a:tc>
                <a:tc>
                  <a:txBody>
                    <a:bodyPr/>
                    <a:lstStyle/>
                    <a:p>
                      <a:r>
                        <a:rPr lang="en-US" dirty="0" smtClean="0"/>
                        <a:t>     Maintain legal/scientific</a:t>
                      </a:r>
                      <a:r>
                        <a:rPr lang="en-US" baseline="0" dirty="0" smtClean="0"/>
                        <a:t> subcommittee</a:t>
                      </a:r>
                      <a:endParaRPr lang="en-US" dirty="0"/>
                    </a:p>
                  </a:txBody>
                  <a:tcPr/>
                </a:tc>
              </a:tr>
              <a:tr h="399229">
                <a:tc>
                  <a:txBody>
                    <a:bodyPr/>
                    <a:lstStyle/>
                    <a:p>
                      <a:r>
                        <a:rPr lang="en-US" baseline="0" dirty="0" smtClean="0">
                          <a:solidFill>
                            <a:schemeClr val="tx1"/>
                          </a:solidFill>
                        </a:rPr>
                        <a:t>Freedom of Scientific Research</a:t>
                      </a:r>
                      <a:endParaRPr lang="en-US" baseline="0" dirty="0">
                        <a:solidFill>
                          <a:schemeClr val="tx1"/>
                        </a:solidFill>
                      </a:endParaRPr>
                    </a:p>
                  </a:txBody>
                  <a:tcPr/>
                </a:tc>
                <a:tc>
                  <a:txBody>
                    <a:bodyPr/>
                    <a:lstStyle/>
                    <a:p>
                      <a:r>
                        <a:rPr lang="en-US" baseline="0" dirty="0" smtClean="0">
                          <a:solidFill>
                            <a:schemeClr val="tx1"/>
                          </a:solidFill>
                        </a:rPr>
                        <a:t>Economic Oversight</a:t>
                      </a:r>
                      <a:endParaRPr lang="en-US" baseline="0" dirty="0">
                        <a:solidFill>
                          <a:schemeClr val="tx1"/>
                        </a:solidFill>
                      </a:endParaRPr>
                    </a:p>
                  </a:txBody>
                  <a:tcPr/>
                </a:tc>
              </a:tr>
              <a:tr h="399229">
                <a:tc>
                  <a:txBody>
                    <a:bodyPr/>
                    <a:lstStyle/>
                    <a:p>
                      <a:r>
                        <a:rPr lang="en-US" baseline="0" dirty="0" smtClean="0">
                          <a:solidFill>
                            <a:schemeClr val="tx1"/>
                          </a:solidFill>
                        </a:rPr>
                        <a:t>Demarcations of Territory</a:t>
                      </a:r>
                      <a:endParaRPr lang="en-US" baseline="0" dirty="0">
                        <a:solidFill>
                          <a:schemeClr val="tx1"/>
                        </a:solidFill>
                      </a:endParaRPr>
                    </a:p>
                  </a:txBody>
                  <a:tcPr/>
                </a:tc>
                <a:tc>
                  <a:txBody>
                    <a:bodyPr/>
                    <a:lstStyle/>
                    <a:p>
                      <a:r>
                        <a:rPr lang="en-US" baseline="0" dirty="0" smtClean="0">
                          <a:solidFill>
                            <a:schemeClr val="tx1"/>
                          </a:solidFill>
                        </a:rPr>
                        <a:t>      Equal Opportunity</a:t>
                      </a:r>
                      <a:endParaRPr lang="en-US" baseline="0" dirty="0">
                        <a:solidFill>
                          <a:schemeClr val="tx1"/>
                        </a:solidFill>
                      </a:endParaRPr>
                    </a:p>
                  </a:txBody>
                  <a:tcPr/>
                </a:tc>
              </a:tr>
              <a:tr h="399229">
                <a:tc>
                  <a:txBody>
                    <a:bodyPr/>
                    <a:lstStyle/>
                    <a:p>
                      <a:r>
                        <a:rPr lang="en-US" baseline="0" dirty="0" smtClean="0">
                          <a:solidFill>
                            <a:schemeClr val="tx1"/>
                          </a:solidFill>
                        </a:rPr>
                        <a:t>Concept of “Tiered Zones”</a:t>
                      </a:r>
                      <a:endParaRPr lang="en-US" baseline="0" dirty="0">
                        <a:solidFill>
                          <a:schemeClr val="tx1"/>
                        </a:solidFill>
                      </a:endParaRPr>
                    </a:p>
                  </a:txBody>
                  <a:tcPr/>
                </a:tc>
                <a:tc>
                  <a:txBody>
                    <a:bodyPr/>
                    <a:lstStyle/>
                    <a:p>
                      <a:r>
                        <a:rPr lang="en-US" baseline="0" dirty="0" smtClean="0">
                          <a:solidFill>
                            <a:schemeClr val="tx1"/>
                          </a:solidFill>
                        </a:rPr>
                        <a:t>      Reward for Prospecting Investors</a:t>
                      </a:r>
                      <a:endParaRPr lang="en-US" baseline="0" dirty="0">
                        <a:solidFill>
                          <a:schemeClr val="tx1"/>
                        </a:solidFill>
                      </a:endParaRPr>
                    </a:p>
                  </a:txBody>
                  <a:tcPr/>
                </a:tc>
              </a:tr>
              <a:tr h="472735">
                <a:tc>
                  <a:txBody>
                    <a:bodyPr/>
                    <a:lstStyle/>
                    <a:p>
                      <a:r>
                        <a:rPr lang="en-US" baseline="0" dirty="0" smtClean="0">
                          <a:solidFill>
                            <a:schemeClr val="tx1"/>
                          </a:solidFill>
                        </a:rPr>
                        <a:t>Non-Interference</a:t>
                      </a:r>
                      <a:endParaRPr lang="en-US" baseline="0" dirty="0">
                        <a:solidFill>
                          <a:schemeClr val="tx1"/>
                        </a:solidFill>
                      </a:endParaRPr>
                    </a:p>
                  </a:txBody>
                  <a:tcPr/>
                </a:tc>
                <a:tc>
                  <a:txBody>
                    <a:bodyPr/>
                    <a:lstStyle/>
                    <a:p>
                      <a:r>
                        <a:rPr lang="en-US" baseline="0" dirty="0" smtClean="0">
                          <a:solidFill>
                            <a:schemeClr val="tx1"/>
                          </a:solidFill>
                        </a:rPr>
                        <a:t>      Monitoring of Market Conditions</a:t>
                      </a:r>
                      <a:endParaRPr lang="en-US" baseline="0" dirty="0">
                        <a:solidFill>
                          <a:schemeClr val="tx1"/>
                        </a:solidFill>
                      </a:endParaRPr>
                    </a:p>
                  </a:txBody>
                  <a:tcPr/>
                </a:tc>
              </a:tr>
              <a:tr h="399229">
                <a:tc>
                  <a:txBody>
                    <a:bodyPr/>
                    <a:lstStyle/>
                    <a:p>
                      <a:r>
                        <a:rPr lang="en-US" baseline="0" dirty="0" smtClean="0">
                          <a:solidFill>
                            <a:schemeClr val="tx1"/>
                          </a:solidFill>
                        </a:rPr>
                        <a:t>Environmental Protection</a:t>
                      </a:r>
                      <a:endParaRPr lang="en-US" baseline="0" dirty="0">
                        <a:solidFill>
                          <a:schemeClr val="tx1"/>
                        </a:solidFill>
                      </a:endParaRPr>
                    </a:p>
                  </a:txBody>
                  <a:tcPr/>
                </a:tc>
                <a:tc>
                  <a:txBody>
                    <a:bodyPr/>
                    <a:lstStyle/>
                    <a:p>
                      <a:r>
                        <a:rPr lang="en-US" baseline="0" dirty="0" smtClean="0">
                          <a:solidFill>
                            <a:schemeClr val="tx1"/>
                          </a:solidFill>
                        </a:rPr>
                        <a:t>      Shared Systemic Costs</a:t>
                      </a:r>
                      <a:endParaRPr lang="en-US" baseline="0" dirty="0">
                        <a:solidFill>
                          <a:schemeClr val="tx1"/>
                        </a:solidFill>
                      </a:endParaRPr>
                    </a:p>
                  </a:txBody>
                  <a:tcPr/>
                </a:tc>
              </a:tr>
              <a:tr h="399229">
                <a:tc>
                  <a:txBody>
                    <a:bodyPr/>
                    <a:lstStyle/>
                    <a:p>
                      <a:r>
                        <a:rPr lang="en-US" baseline="0" dirty="0" smtClean="0">
                          <a:solidFill>
                            <a:schemeClr val="tx1"/>
                          </a:solidFill>
                        </a:rPr>
                        <a:t>Due Notice, Maintenance and Removal if Abandoned for Structures </a:t>
                      </a:r>
                      <a:endParaRPr lang="en-US" baseline="0" dirty="0">
                        <a:solidFill>
                          <a:schemeClr val="tx1"/>
                        </a:solidFill>
                      </a:endParaRPr>
                    </a:p>
                  </a:txBody>
                  <a:tcPr/>
                </a:tc>
                <a:tc>
                  <a:txBody>
                    <a:bodyPr/>
                    <a:lstStyle/>
                    <a:p>
                      <a:r>
                        <a:rPr lang="en-US" baseline="0" dirty="0" smtClean="0">
                          <a:solidFill>
                            <a:schemeClr val="tx1"/>
                          </a:solidFill>
                        </a:rPr>
                        <a:t> Dispute Resolution Mechanisms </a:t>
                      </a:r>
                      <a:endParaRPr lang="en-US" baseline="0" dirty="0">
                        <a:solidFill>
                          <a:schemeClr val="tx1"/>
                        </a:solidFill>
                      </a:endParaRPr>
                    </a:p>
                  </a:txBody>
                  <a:tcPr/>
                </a:tc>
              </a:tr>
              <a:tr h="399229">
                <a:tc>
                  <a:txBody>
                    <a:bodyPr/>
                    <a:lstStyle/>
                    <a:p>
                      <a:r>
                        <a:rPr lang="en-US" baseline="0" dirty="0" smtClean="0">
                          <a:solidFill>
                            <a:schemeClr val="tx1"/>
                          </a:solidFill>
                        </a:rPr>
                        <a:t>Space Station/Refueling Depots rules similar to “artificial structures” </a:t>
                      </a:r>
                      <a:endParaRPr lang="en-US" baseline="0" dirty="0">
                        <a:solidFill>
                          <a:schemeClr val="tx1"/>
                        </a:solidFill>
                      </a:endParaRPr>
                    </a:p>
                  </a:txBody>
                  <a:tcPr/>
                </a:tc>
                <a:tc>
                  <a:txBody>
                    <a:bodyPr/>
                    <a:lstStyle/>
                    <a:p>
                      <a:r>
                        <a:rPr lang="en-US" baseline="0" dirty="0" smtClean="0">
                          <a:solidFill>
                            <a:schemeClr val="tx1"/>
                          </a:solidFill>
                        </a:rPr>
                        <a:t>Priority  based upon chance of success and on investment </a:t>
                      </a:r>
                      <a:endParaRPr lang="en-US" baseline="0" dirty="0">
                        <a:solidFill>
                          <a:schemeClr val="tx1"/>
                        </a:solidFill>
                      </a:endParaRPr>
                    </a:p>
                  </a:txBody>
                  <a:tcPr/>
                </a:tc>
              </a:tr>
            </a:tbl>
          </a:graphicData>
        </a:graphic>
      </p:graphicFrame>
    </p:spTree>
    <p:extLst>
      <p:ext uri="{BB962C8B-B14F-4D97-AF65-F5344CB8AC3E}">
        <p14:creationId xmlns:p14="http://schemas.microsoft.com/office/powerpoint/2010/main" xmlns="" val="29377535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
          <p:cNvSpPr>
            <a:spLocks noGrp="1"/>
          </p:cNvSpPr>
          <p:nvPr>
            <p:ph type="sldNum" sz="quarter" idx="10"/>
          </p:nvPr>
        </p:nvSpPr>
        <p:spPr>
          <a:xfrm>
            <a:off x="39647" y="6305131"/>
            <a:ext cx="539195" cy="501028"/>
          </a:xfrm>
          <a:prstGeom prst="rect">
            <a:avLst/>
          </a:prstGeom>
        </p:spPr>
        <p:txBody>
          <a:bodyPr vert="horz" lIns="91440" tIns="45720" rIns="91440" bIns="45720" rtlCol="0" anchor="ctr"/>
          <a:lstStyle/>
          <a:p>
            <a:pPr algn="r"/>
            <a:fld id="{B32AB80A-78BA-6B42-BA0D-B44ACF890F5A}" type="slidenum">
              <a:rPr lang="en-US" sz="1050">
                <a:solidFill>
                  <a:prstClr val="white"/>
                </a:solidFill>
                <a:latin typeface="Verdana" panose="020B0604030504040204" pitchFamily="34" charset="0"/>
                <a:ea typeface="Verdana" panose="020B0604030504040204" pitchFamily="34" charset="0"/>
                <a:cs typeface="Verdana" panose="020B0604030504040204" pitchFamily="34" charset="0"/>
              </a:rPr>
              <a:pPr algn="r"/>
              <a:t>8</a:t>
            </a:fld>
            <a:endParaRPr lang="en-US" sz="1050" dirty="0">
              <a:solidFill>
                <a:prstClr val="white"/>
              </a:solidFill>
              <a:latin typeface="Verdana" panose="020B0604030504040204" pitchFamily="34" charset="0"/>
              <a:ea typeface="Verdana" panose="020B0604030504040204" pitchFamily="34" charset="0"/>
              <a:cs typeface="Verdana" panose="020B0604030504040204" pitchFamily="34" charset="0"/>
            </a:endParaRPr>
          </a:p>
        </p:txBody>
      </p:sp>
      <p:sp>
        <p:nvSpPr>
          <p:cNvPr id="3" name="Text Placeholder 2"/>
          <p:cNvSpPr>
            <a:spLocks noGrp="1"/>
          </p:cNvSpPr>
          <p:nvPr>
            <p:ph type="body" sz="quarter" idx="11"/>
          </p:nvPr>
        </p:nvSpPr>
        <p:spPr/>
        <p:txBody>
          <a:bodyPr anchor="ctr">
            <a:normAutofit/>
          </a:bodyPr>
          <a:lstStyle/>
          <a:p>
            <a:pPr algn="ctr"/>
            <a:endParaRPr lang="en-US" sz="2000" dirty="0" smtClean="0">
              <a:solidFill>
                <a:schemeClr val="tx1"/>
              </a:solidFill>
              <a:latin typeface="+mj-lt"/>
              <a:ea typeface="Verdana" pitchFamily="34" charset="0"/>
              <a:cs typeface="Verdana" pitchFamily="34" charset="0"/>
            </a:endParaRPr>
          </a:p>
          <a:p>
            <a:pPr algn="ctr"/>
            <a:endParaRPr lang="en-US" sz="2000" dirty="0" smtClean="0">
              <a:solidFill>
                <a:schemeClr val="tx1"/>
              </a:solidFill>
              <a:latin typeface="+mj-lt"/>
              <a:ea typeface="Verdana" pitchFamily="34" charset="0"/>
              <a:cs typeface="Verdana" pitchFamily="34" charset="0"/>
            </a:endParaRPr>
          </a:p>
          <a:p>
            <a:pPr algn="ctr"/>
            <a:endParaRPr lang="en-US" sz="2000" dirty="0" smtClean="0">
              <a:solidFill>
                <a:schemeClr val="tx1"/>
              </a:solidFill>
              <a:latin typeface="+mj-lt"/>
              <a:ea typeface="Verdana" pitchFamily="34" charset="0"/>
              <a:cs typeface="Verdana" pitchFamily="34" charset="0"/>
            </a:endParaRPr>
          </a:p>
          <a:p>
            <a:pPr algn="ctr"/>
            <a:r>
              <a:rPr lang="en-US" sz="2000" dirty="0" smtClean="0">
                <a:solidFill>
                  <a:schemeClr val="tx1"/>
                </a:solidFill>
                <a:latin typeface="Calibri" pitchFamily="34" charset="0"/>
                <a:ea typeface="Verdana" pitchFamily="34" charset="0"/>
                <a:cs typeface="Verdana" pitchFamily="34" charset="0"/>
              </a:rPr>
              <a:t>THANK YOU</a:t>
            </a:r>
          </a:p>
          <a:p>
            <a:pPr algn="ctr"/>
            <a:endParaRPr lang="en-US" sz="2000" dirty="0" smtClean="0">
              <a:solidFill>
                <a:schemeClr val="tx1"/>
              </a:solidFill>
              <a:latin typeface="+mj-lt"/>
              <a:ea typeface="Verdana" pitchFamily="34" charset="0"/>
              <a:cs typeface="Verdana" pitchFamily="34" charset="0"/>
            </a:endParaRPr>
          </a:p>
          <a:p>
            <a:pPr algn="ctr"/>
            <a:endParaRPr lang="en-US" sz="2000" dirty="0" smtClean="0">
              <a:solidFill>
                <a:schemeClr val="tx1"/>
              </a:solidFill>
              <a:latin typeface="+mj-lt"/>
              <a:ea typeface="Verdana" pitchFamily="34" charset="0"/>
              <a:cs typeface="Verdana" pitchFamily="34" charset="0"/>
            </a:endParaRPr>
          </a:p>
          <a:p>
            <a:pPr algn="ctr"/>
            <a:r>
              <a:rPr lang="en-US" sz="2000" dirty="0" smtClean="0">
                <a:solidFill>
                  <a:schemeClr val="tx1"/>
                </a:solidFill>
                <a:latin typeface="+mj-lt"/>
                <a:ea typeface="Verdana" pitchFamily="34" charset="0"/>
                <a:cs typeface="Verdana" pitchFamily="34" charset="0"/>
              </a:rPr>
              <a:t>Please send questions or comments</a:t>
            </a:r>
          </a:p>
          <a:p>
            <a:pPr algn="ctr"/>
            <a:r>
              <a:rPr lang="en-US" sz="2000" dirty="0" smtClean="0">
                <a:solidFill>
                  <a:schemeClr val="tx1"/>
                </a:solidFill>
                <a:latin typeface="+mj-lt"/>
                <a:ea typeface="Verdana" pitchFamily="34" charset="0"/>
                <a:cs typeface="Verdana" pitchFamily="34" charset="0"/>
              </a:rPr>
              <a:t>to</a:t>
            </a:r>
          </a:p>
          <a:p>
            <a:pPr algn="ctr"/>
            <a:r>
              <a:rPr lang="en-US" sz="2000" dirty="0" smtClean="0">
                <a:solidFill>
                  <a:schemeClr val="tx1"/>
                </a:solidFill>
                <a:latin typeface="+mj-lt"/>
                <a:ea typeface="Verdana" pitchFamily="34" charset="0"/>
                <a:cs typeface="Verdana" pitchFamily="34" charset="0"/>
              </a:rPr>
              <a:t>susan.willshire@mail.mcgill.ca</a:t>
            </a:r>
          </a:p>
        </p:txBody>
      </p:sp>
    </p:spTree>
    <p:extLst>
      <p:ext uri="{BB962C8B-B14F-4D97-AF65-F5344CB8AC3E}">
        <p14:creationId xmlns:p14="http://schemas.microsoft.com/office/powerpoint/2010/main" xmlns="" val="355347521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14801</TotalTime>
  <Words>609</Words>
  <Application>Microsoft Office PowerPoint</Application>
  <PresentationFormat>On-screen Show (4:3)</PresentationFormat>
  <Paragraphs>134</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Overview </vt:lpstr>
      <vt:lpstr>Abstract</vt:lpstr>
      <vt:lpstr>The Asteroids Act: A Step Forward</vt:lpstr>
      <vt:lpstr>The Search for Guiding Principles</vt:lpstr>
      <vt:lpstr>Parallels to consider particularly:</vt:lpstr>
      <vt:lpstr>Recommendations</vt:lpstr>
      <vt:lpstr>Slide 8</vt:lpstr>
    </vt:vector>
  </TitlesOfParts>
  <Company>CTS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 Willshire</dc:creator>
  <cp:lastModifiedBy>Slwynn</cp:lastModifiedBy>
  <cp:revision>1478</cp:revision>
  <dcterms:created xsi:type="dcterms:W3CDTF">2014-08-14T05:52:01Z</dcterms:created>
  <dcterms:modified xsi:type="dcterms:W3CDTF">2015-03-17T12:52:10Z</dcterms:modified>
</cp:coreProperties>
</file>