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3">
  <p:sldMasterIdLst>
    <p:sldMasterId id="2147483660" r:id="rId2"/>
  </p:sldMasterIdLst>
  <p:notesMasterIdLst>
    <p:notesMasterId r:id="rId13"/>
  </p:notesMasterIdLst>
  <p:handoutMasterIdLst>
    <p:handoutMasterId r:id="rId14"/>
  </p:handoutMasterIdLst>
  <p:sldIdLst>
    <p:sldId id="342" r:id="rId3"/>
    <p:sldId id="355" r:id="rId4"/>
    <p:sldId id="348" r:id="rId5"/>
    <p:sldId id="349" r:id="rId6"/>
    <p:sldId id="352" r:id="rId7"/>
    <p:sldId id="350" r:id="rId8"/>
    <p:sldId id="356" r:id="rId9"/>
    <p:sldId id="343" r:id="rId10"/>
    <p:sldId id="345" r:id="rId11"/>
    <p:sldId id="347" r:id="rId1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oject Overview" id="{087866C3-7028-482C-8D34-6BF5363FBD75}">
          <p14:sldIdLst>
            <p14:sldId id="342"/>
            <p14:sldId id="355"/>
            <p14:sldId id="348"/>
            <p14:sldId id="349"/>
            <p14:sldId id="352"/>
            <p14:sldId id="350"/>
            <p14:sldId id="356"/>
            <p14:sldId id="343"/>
            <p14:sldId id="345"/>
            <p14:sldId id="34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576">
          <p15:clr>
            <a:srgbClr val="A4A3A4"/>
          </p15:clr>
        </p15:guide>
        <p15:guide id="3" pos="2880">
          <p15:clr>
            <a:srgbClr val="A4A3A4"/>
          </p15:clr>
        </p15:guide>
        <p15:guide id="4" pos="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75" autoAdjust="0"/>
    <p:restoredTop sz="87050" autoAdjust="0"/>
  </p:normalViewPr>
  <p:slideViewPr>
    <p:cSldViewPr>
      <p:cViewPr>
        <p:scale>
          <a:sx n="150" d="100"/>
          <a:sy n="150" d="100"/>
        </p:scale>
        <p:origin x="1950" y="1110"/>
      </p:cViewPr>
      <p:guideLst>
        <p:guide orient="horz" pos="2160"/>
        <p:guide orient="horz" pos="576"/>
        <p:guide pos="2880"/>
        <p:guide pos="288"/>
      </p:guideLst>
    </p:cSldViewPr>
  </p:slideViewPr>
  <p:outlineViewPr>
    <p:cViewPr>
      <p:scale>
        <a:sx n="33" d="100"/>
        <a:sy n="33" d="100"/>
      </p:scale>
      <p:origin x="0" y="48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120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E01718-4008-4970-B5E4-087D0A076E38}" type="datetimeFigureOut">
              <a:rPr lang="en-US" smtClean="0"/>
              <a:pPr/>
              <a:t>3/10/2015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A53FCB-F89F-46BD-8DB3-55DAA6144C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54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506C0-3FFE-45A5-803D-9F4FC5464A70}" type="datetimeFigureOut">
              <a:rPr lang="en-US" smtClean="0"/>
              <a:pPr/>
              <a:t>3/10/2015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46707-6BBD-41A9-B4DF-0C76A73A2D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164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6/27/2011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356350"/>
            <a:ext cx="2133600" cy="365125"/>
          </a:xfrm>
        </p:spPr>
        <p:txBody>
          <a:bodyPr/>
          <a:lstStyle/>
          <a:p>
            <a:fld id="{D6FE5470-6780-463C-9A89-8E844AA9DEE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STPI three line logo P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228600"/>
            <a:ext cx="1719075" cy="466345"/>
          </a:xfrm>
          <a:prstGeom prst="rect">
            <a:avLst/>
          </a:prstGeom>
        </p:spPr>
      </p:pic>
      <p:pic>
        <p:nvPicPr>
          <p:cNvPr id="8" name="Picture 7" descr="Pres stationary page 1 with email.jpg"/>
          <p:cNvPicPr/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404077" y="6400800"/>
            <a:ext cx="2374265" cy="310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368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6/27/2011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356350"/>
            <a:ext cx="2133600" cy="365125"/>
          </a:xfrm>
        </p:spPr>
        <p:txBody>
          <a:bodyPr/>
          <a:lstStyle/>
          <a:p>
            <a:fld id="{D6FE5470-6780-463C-9A89-8E844AA9DEE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STPI three line logo P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2552" y="6318504"/>
            <a:ext cx="1719075" cy="46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122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6/27/2011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356350"/>
            <a:ext cx="2133600" cy="365125"/>
          </a:xfrm>
        </p:spPr>
        <p:txBody>
          <a:bodyPr/>
          <a:lstStyle/>
          <a:p>
            <a:fld id="{D6FE5470-6780-463C-9A89-8E844AA9DEE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STPI three line logo P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2552" y="6318504"/>
            <a:ext cx="1719075" cy="46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436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2133600" cy="365125"/>
          </a:xfrm>
        </p:spPr>
        <p:txBody>
          <a:bodyPr/>
          <a:lstStyle/>
          <a:p>
            <a:r>
              <a:rPr lang="en-US" dirty="0" smtClean="0"/>
              <a:t>6/27/2011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356350"/>
            <a:ext cx="2133600" cy="365125"/>
          </a:xfrm>
        </p:spPr>
        <p:txBody>
          <a:bodyPr/>
          <a:lstStyle/>
          <a:p>
            <a:fld id="{D6FE5470-6780-463C-9A89-8E844AA9DEE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STPI three line logo P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1" y="6315455"/>
            <a:ext cx="1719075" cy="46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978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6/27/2011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356350"/>
            <a:ext cx="2133600" cy="365125"/>
          </a:xfrm>
        </p:spPr>
        <p:txBody>
          <a:bodyPr/>
          <a:lstStyle/>
          <a:p>
            <a:fld id="{D6FE5470-6780-463C-9A89-8E844AA9DEE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STPI three line logo P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2552" y="6318504"/>
            <a:ext cx="1719075" cy="46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45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6/27/2011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29400" y="6356350"/>
            <a:ext cx="2133600" cy="365125"/>
          </a:xfrm>
        </p:spPr>
        <p:txBody>
          <a:bodyPr/>
          <a:lstStyle/>
          <a:p>
            <a:fld id="{D6FE5470-6780-463C-9A89-8E844AA9DEE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STPI three line logo P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2552" y="6318504"/>
            <a:ext cx="1719075" cy="46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530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6/27/2011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629400" y="6356350"/>
            <a:ext cx="2133600" cy="365125"/>
          </a:xfrm>
        </p:spPr>
        <p:txBody>
          <a:bodyPr/>
          <a:lstStyle/>
          <a:p>
            <a:fld id="{D6FE5470-6780-463C-9A89-8E844AA9DEE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STPI three line logo P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1" y="6318504"/>
            <a:ext cx="1719075" cy="46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888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and STPI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6/27/2011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356350"/>
            <a:ext cx="2133600" cy="365125"/>
          </a:xfrm>
        </p:spPr>
        <p:txBody>
          <a:bodyPr/>
          <a:lstStyle/>
          <a:p>
            <a:fld id="{D6FE5470-6780-463C-9A89-8E844AA9DEE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STPI three line logo P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1" y="6318504"/>
            <a:ext cx="1719075" cy="46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66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6/27/2011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29400" y="6356350"/>
            <a:ext cx="2133600" cy="365125"/>
          </a:xfrm>
        </p:spPr>
        <p:txBody>
          <a:bodyPr/>
          <a:lstStyle/>
          <a:p>
            <a:fld id="{D6FE5470-6780-463C-9A89-8E844AA9DE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64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6/27/2011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29400" y="6356350"/>
            <a:ext cx="2133600" cy="365125"/>
          </a:xfrm>
        </p:spPr>
        <p:txBody>
          <a:bodyPr/>
          <a:lstStyle/>
          <a:p>
            <a:fld id="{D6FE5470-6780-463C-9A89-8E844AA9DEE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STPI three line logo P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1" y="6318504"/>
            <a:ext cx="1719075" cy="46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19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6/27/2011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29400" y="6356350"/>
            <a:ext cx="2133600" cy="365125"/>
          </a:xfrm>
        </p:spPr>
        <p:txBody>
          <a:bodyPr/>
          <a:lstStyle/>
          <a:p>
            <a:fld id="{D6FE5470-6780-463C-9A89-8E844AA9DEE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STPI three line logo P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2552" y="6318504"/>
            <a:ext cx="1719075" cy="46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400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 art logo and bkgrnd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4"/>
            <a:ext cx="9144000" cy="190811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6/27/2011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E5470-6780-463C-9A89-8E844AA9DE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79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Regulatory Uncertainty for Non-Traditional Commercial Space Activities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0866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Dr. Michael C. Mineiro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64163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Current regulatory regime does not provide for mechanisms to authorize or supervise novel on-orbit activities – like those currently being developed by the U.S. private sector. </a:t>
            </a:r>
          </a:p>
          <a:p>
            <a:r>
              <a:rPr lang="en-CA" dirty="0" smtClean="0"/>
              <a:t>The United States needs to reform its domestic regulatory regime to effectuate authorization and supervision of these novel non-governmental activities. </a:t>
            </a:r>
          </a:p>
          <a:p>
            <a:r>
              <a:rPr lang="en-CA" dirty="0" smtClean="0"/>
              <a:t>The United States should begin to socialize internationally the challenges it faces in its domestic regulatory regime and facilitate the sharing of domestic regulatory authorization and supervision best practices.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Legal Background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5470-6780-463C-9A89-8E844AA9DEE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Article 6 of the 1967 Outer Space Treaty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“States Parties to the Treaty shall </a:t>
            </a:r>
            <a:r>
              <a:rPr lang="en-US" dirty="0" smtClean="0">
                <a:solidFill>
                  <a:srgbClr val="FF0000"/>
                </a:solidFill>
              </a:rPr>
              <a:t>bear international responsibility for national activities </a:t>
            </a:r>
            <a:r>
              <a:rPr lang="en-US" dirty="0" smtClean="0"/>
              <a:t>in outer space, including the Moon and other celestial bodies, whether such activities are carried on by governmental agencies or by non-governmental entities, and </a:t>
            </a:r>
            <a:r>
              <a:rPr lang="en-US" dirty="0" smtClean="0">
                <a:solidFill>
                  <a:srgbClr val="FF0000"/>
                </a:solidFill>
              </a:rPr>
              <a:t>for assuring that national activities are carried out in conformity with the provisions set forth in the present Treaty. </a:t>
            </a:r>
            <a:r>
              <a:rPr lang="en-US" dirty="0" smtClean="0"/>
              <a:t>The activities of non-governmental entities in outer space, including the Moon and other celestial bodies, </a:t>
            </a:r>
            <a:r>
              <a:rPr lang="en-US" dirty="0" smtClean="0">
                <a:solidFill>
                  <a:srgbClr val="FF0000"/>
                </a:solidFill>
              </a:rPr>
              <a:t>shall require authorization and continuing supervision</a:t>
            </a:r>
            <a:r>
              <a:rPr lang="en-US" dirty="0" smtClean="0"/>
              <a:t> by the appropriate State Party to the Treaty.” </a:t>
            </a:r>
            <a:endParaRPr lang="en-CA" dirty="0" smtClean="0"/>
          </a:p>
          <a:p>
            <a:pPr marL="0" indent="0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5470-6780-463C-9A89-8E844AA9DEE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Responsibility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The general principle, drawn from State practice and international judicial decisions, is that the conduct of a person or group of persons not acting on behalf of the State is not considered as an act of the State under international law.</a:t>
            </a:r>
          </a:p>
          <a:p>
            <a:endParaRPr lang="en-CA" dirty="0" smtClean="0"/>
          </a:p>
          <a:p>
            <a:r>
              <a:rPr lang="en-CA" dirty="0" smtClean="0"/>
              <a:t>Under the </a:t>
            </a:r>
            <a:r>
              <a:rPr lang="en-CA" i="1" dirty="0" smtClean="0"/>
              <a:t>Outer Space Treaty (“Treaty”), </a:t>
            </a:r>
            <a:r>
              <a:rPr lang="en-CA" dirty="0" smtClean="0"/>
              <a:t>a special rule (“</a:t>
            </a:r>
            <a:r>
              <a:rPr lang="en-CA" dirty="0" err="1" smtClean="0"/>
              <a:t>lex</a:t>
            </a:r>
            <a:r>
              <a:rPr lang="en-CA" dirty="0" smtClean="0"/>
              <a:t> </a:t>
            </a:r>
            <a:r>
              <a:rPr lang="en-CA" dirty="0" err="1" smtClean="0"/>
              <a:t>specialis</a:t>
            </a:r>
            <a:r>
              <a:rPr lang="en-CA" dirty="0" smtClean="0"/>
              <a:t>”) is established under which </a:t>
            </a:r>
            <a:r>
              <a:rPr lang="en-CA" dirty="0" smtClean="0">
                <a:solidFill>
                  <a:srgbClr val="FF0000"/>
                </a:solidFill>
              </a:rPr>
              <a:t>the conduct of non-governmental entities are considered an act of the State</a:t>
            </a:r>
            <a:r>
              <a:rPr lang="en-CA" dirty="0" smtClean="0"/>
              <a:t>; at least </a:t>
            </a:r>
            <a:r>
              <a:rPr lang="en-US" dirty="0" smtClean="0"/>
              <a:t>“to the extent” such activities are national activities.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5470-6780-463C-9A89-8E844AA9DEE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– US Regulatory </a:t>
            </a:r>
            <a:r>
              <a:rPr lang="en-US" dirty="0" err="1" smtClean="0"/>
              <a:t>REgime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5470-6780-463C-9A89-8E844AA9DEE4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Sufficiency of U.S. Domestic Regulatory Regime</a:t>
            </a:r>
            <a:br>
              <a:rPr lang="en-CA" b="1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buNone/>
            </a:pPr>
            <a:r>
              <a:rPr lang="en-CA" dirty="0" smtClean="0"/>
              <a:t>Three parties to consider when evaluating the sufficiency of a domestic regulatory regime implementing Article VI’s non-governmental entity authorization and supervision requirement: </a:t>
            </a:r>
          </a:p>
          <a:p>
            <a:pPr marL="514350" indent="-514350">
              <a:buAutoNum type="arabicParenR"/>
            </a:pPr>
            <a:r>
              <a:rPr lang="en-CA" dirty="0" smtClean="0"/>
              <a:t>Third-Party States, </a:t>
            </a:r>
          </a:p>
          <a:p>
            <a:pPr marL="514350" indent="-514350">
              <a:buAutoNum type="arabicParenR"/>
            </a:pPr>
            <a:r>
              <a:rPr lang="en-CA" dirty="0" smtClean="0"/>
              <a:t>State(s) responsible, and </a:t>
            </a:r>
          </a:p>
          <a:p>
            <a:pPr marL="514350" indent="-514350">
              <a:buAutoNum type="arabicParenR"/>
            </a:pPr>
            <a:r>
              <a:rPr lang="en-CA" dirty="0" smtClean="0"/>
              <a:t>The non-governmental entity.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5470-6780-463C-9A89-8E844AA9DEE4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US Domestic Regulatory Gap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Existing Regime: </a:t>
            </a:r>
          </a:p>
          <a:p>
            <a:pPr lvl="1"/>
            <a:r>
              <a:rPr lang="en-CA" dirty="0" smtClean="0"/>
              <a:t>NOAA licenses private remote sensing space systems, </a:t>
            </a:r>
          </a:p>
          <a:p>
            <a:pPr lvl="1"/>
            <a:r>
              <a:rPr lang="en-CA" dirty="0" smtClean="0"/>
              <a:t>FCC licenses the operation of space stations that transmit radio signals, and</a:t>
            </a:r>
          </a:p>
          <a:p>
            <a:pPr lvl="1"/>
            <a:r>
              <a:rPr lang="en-CA" dirty="0" smtClean="0"/>
              <a:t>FAA licenses the operation of launch and re-entry vehicles and sites. </a:t>
            </a:r>
          </a:p>
          <a:p>
            <a:r>
              <a:rPr lang="en-CA" dirty="0" smtClean="0"/>
              <a:t>Non-traditional space activities (e.g. on-orbit servicing, space-to-space for-profit remote sensing, in-situ celestial resource extraction)</a:t>
            </a:r>
          </a:p>
          <a:p>
            <a:r>
              <a:rPr lang="en-US" dirty="0" smtClean="0"/>
              <a:t>Practical Concerns: </a:t>
            </a:r>
          </a:p>
          <a:p>
            <a:pPr lvl="1"/>
            <a:r>
              <a:rPr lang="en-US" dirty="0" smtClean="0"/>
              <a:t>Article 6 Auth &amp; Supervision Obligation </a:t>
            </a:r>
          </a:p>
          <a:p>
            <a:pPr lvl="1"/>
            <a:r>
              <a:rPr lang="en-US" dirty="0" smtClean="0"/>
              <a:t>Exposure to International Liability </a:t>
            </a:r>
          </a:p>
          <a:p>
            <a:pPr lvl="1"/>
            <a:r>
              <a:rPr lang="en-US" dirty="0" smtClean="0"/>
              <a:t>State Practice – Setting Precedent </a:t>
            </a:r>
          </a:p>
          <a:p>
            <a:pPr lvl="1"/>
            <a:r>
              <a:rPr lang="en-US" dirty="0" smtClean="0"/>
              <a:t>Negatively Impacting the Private Sector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E5470-6780-463C-9A89-8E844AA9DEE4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" name="Content Placeholder 3" descr="about-how-proven-ssa-capabilities-l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16034" y="3429000"/>
            <a:ext cx="4627966" cy="3429000"/>
          </a:xfrm>
        </p:spPr>
      </p:pic>
      <p:pic>
        <p:nvPicPr>
          <p:cNvPr id="5" name="Picture 4" descr="satelliterefueling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4559334" cy="3428999"/>
          </a:xfrm>
          <a:prstGeom prst="rect">
            <a:avLst/>
          </a:prstGeom>
        </p:spPr>
      </p:pic>
      <p:pic>
        <p:nvPicPr>
          <p:cNvPr id="6" name="Picture 5" descr="ooViviSatReleasePix-1024x5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0"/>
            <a:ext cx="4572000" cy="3429000"/>
          </a:xfrm>
          <a:prstGeom prst="rect">
            <a:avLst/>
          </a:prstGeom>
        </p:spPr>
      </p:pic>
      <p:pic>
        <p:nvPicPr>
          <p:cNvPr id="2050" name="Picture 2" descr="http://www.israel21c.org/wp-content/uploads/2014/08/cap1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" y="3429000"/>
            <a:ext cx="4556859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Current U.S. Law and Regulation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/>
              <a:t>clear legal or regulatory authority to authorize and supervise U.S. private space-based on-orbit remote sensing (ORS) systems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NOAA</a:t>
            </a:r>
          </a:p>
          <a:p>
            <a:pPr lvl="1"/>
            <a:r>
              <a:rPr lang="en-US" dirty="0" smtClean="0"/>
              <a:t>FAA</a:t>
            </a:r>
          </a:p>
          <a:p>
            <a:pPr lvl="1"/>
            <a:r>
              <a:rPr lang="en-US" dirty="0" smtClean="0"/>
              <a:t>FCC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PI_Presentation_11-23-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D3D3321C-310F-4D20-B57E-A9CA72E40996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456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STPI_Presentation_11-23-2012</vt:lpstr>
      <vt:lpstr>Regulatory Uncertainty for Non-Traditional Commercial Space Activities </vt:lpstr>
      <vt:lpstr>International Legal Background</vt:lpstr>
      <vt:lpstr>Article 6 of the 1967 Outer Space Treaty</vt:lpstr>
      <vt:lpstr>International Responsibility</vt:lpstr>
      <vt:lpstr>Case Study – US Regulatory REgime</vt:lpstr>
      <vt:lpstr>Sufficiency of U.S. Domestic Regulatory Regime </vt:lpstr>
      <vt:lpstr>US Domestic Regulatory Gap</vt:lpstr>
      <vt:lpstr>PowerPoint Presentation</vt:lpstr>
      <vt:lpstr>Example: Current U.S. Law and Regulation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2014-05-20T15:40:21Z</dcterms:created>
  <dcterms:modified xsi:type="dcterms:W3CDTF">2015-03-10T13:38:06Z</dcterms:modified>
</cp:coreProperties>
</file>