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20"/>
  </p:notesMasterIdLst>
  <p:sldIdLst>
    <p:sldId id="549" r:id="rId2"/>
    <p:sldId id="551" r:id="rId3"/>
    <p:sldId id="574" r:id="rId4"/>
    <p:sldId id="555" r:id="rId5"/>
    <p:sldId id="570" r:id="rId6"/>
    <p:sldId id="563" r:id="rId7"/>
    <p:sldId id="575" r:id="rId8"/>
    <p:sldId id="528" r:id="rId9"/>
    <p:sldId id="565" r:id="rId10"/>
    <p:sldId id="558" r:id="rId11"/>
    <p:sldId id="536" r:id="rId12"/>
    <p:sldId id="573" r:id="rId13"/>
    <p:sldId id="537" r:id="rId14"/>
    <p:sldId id="538" r:id="rId15"/>
    <p:sldId id="561" r:id="rId16"/>
    <p:sldId id="507" r:id="rId17"/>
    <p:sldId id="569" r:id="rId18"/>
    <p:sldId id="516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45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D10B9-4F27-49F3-B343-04B018DFE067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25303-117E-4C6E-B10C-209E61E25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162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fld id="{0487F171-DCBF-427D-B348-F45A39F86BE2}" type="slidenum">
              <a:rPr lang="fr-FR" altLang="en-US">
                <a:solidFill>
                  <a:srgbClr val="000000"/>
                </a:solidFill>
                <a:latin typeface="Times New Roman" pitchFamily="16" charset="0"/>
              </a:rPr>
              <a:pPr/>
              <a:t>1</a:t>
            </a:fld>
            <a:endParaRPr lang="fr-FR" alt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1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33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25303-117E-4C6E-B10C-209E61E2567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618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25303-117E-4C6E-B10C-209E61E2567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661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08D73-31D0-4E9D-AD01-D06452416FD2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322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6EE6-FF43-47FD-9B47-70EB0BD6A1AB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94CE-065D-4AC0-8C46-FD464B848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1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6EE6-FF43-47FD-9B47-70EB0BD6A1AB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94CE-065D-4AC0-8C46-FD464B848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69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6EE6-FF43-47FD-9B47-70EB0BD6A1AB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94CE-065D-4AC0-8C46-FD464B848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099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F6FA2-9B19-428E-88D3-ABDE79CA3F46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636618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6EE6-FF43-47FD-9B47-70EB0BD6A1AB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94CE-065D-4AC0-8C46-FD464B848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30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6EE6-FF43-47FD-9B47-70EB0BD6A1AB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94CE-065D-4AC0-8C46-FD464B848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06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6EE6-FF43-47FD-9B47-70EB0BD6A1AB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94CE-065D-4AC0-8C46-FD464B848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70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6EE6-FF43-47FD-9B47-70EB0BD6A1AB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94CE-065D-4AC0-8C46-FD464B848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9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6EE6-FF43-47FD-9B47-70EB0BD6A1AB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94CE-065D-4AC0-8C46-FD464B848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75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6EE6-FF43-47FD-9B47-70EB0BD6A1AB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94CE-065D-4AC0-8C46-FD464B848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70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6EE6-FF43-47FD-9B47-70EB0BD6A1AB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94CE-065D-4AC0-8C46-FD464B848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70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6EE6-FF43-47FD-9B47-70EB0BD6A1AB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94CE-065D-4AC0-8C46-FD464B848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21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56EE6-FF43-47FD-9B47-70EB0BD6A1AB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494CE-065D-4AC0-8C46-FD464B848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78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rapp@hec.f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subTitle"/>
          </p:nvPr>
        </p:nvSpPr>
        <p:spPr>
          <a:xfrm>
            <a:off x="391680" y="1568325"/>
            <a:ext cx="8228160" cy="1077233"/>
          </a:xfrm>
        </p:spPr>
        <p:txBody>
          <a:bodyPr/>
          <a:lstStyle/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fr-FR" altLang="en-US" sz="1800" b="1" dirty="0">
                <a:solidFill>
                  <a:schemeClr val="tx2"/>
                </a:solidFill>
                <a:latin typeface="Arno Pro" charset="0"/>
              </a:rPr>
              <a:t>4</a:t>
            </a:r>
            <a:r>
              <a:rPr lang="fr-FR" altLang="en-US" sz="1800" b="1" baseline="34000" dirty="0">
                <a:solidFill>
                  <a:schemeClr val="tx2"/>
                </a:solidFill>
                <a:latin typeface="Arno Pro" charset="0"/>
              </a:rPr>
              <a:t>th</a:t>
            </a:r>
            <a:r>
              <a:rPr lang="fr-FR" altLang="en-US" sz="1800" b="1" dirty="0">
                <a:solidFill>
                  <a:schemeClr val="tx2"/>
                </a:solidFill>
                <a:latin typeface="Arno Pro" charset="0"/>
              </a:rPr>
              <a:t> Manfred </a:t>
            </a:r>
            <a:r>
              <a:rPr lang="fr-FR" altLang="en-US" sz="1800" b="1" dirty="0" err="1">
                <a:solidFill>
                  <a:schemeClr val="tx2"/>
                </a:solidFill>
                <a:latin typeface="Arno Pro" charset="0"/>
              </a:rPr>
              <a:t>Lachs</a:t>
            </a:r>
            <a:r>
              <a:rPr lang="fr-FR" altLang="en-US" sz="1800" b="1" dirty="0">
                <a:solidFill>
                  <a:schemeClr val="tx2"/>
                </a:solidFill>
                <a:latin typeface="Arno Pro" charset="0"/>
              </a:rPr>
              <a:t> International </a:t>
            </a:r>
            <a:r>
              <a:rPr lang="fr-FR" altLang="en-US" sz="1800" b="1" dirty="0" err="1">
                <a:solidFill>
                  <a:schemeClr val="tx2"/>
                </a:solidFill>
                <a:latin typeface="Arno Pro" charset="0"/>
              </a:rPr>
              <a:t>Conference</a:t>
            </a:r>
            <a:r>
              <a:rPr lang="fr-FR" altLang="en-US" sz="1800" b="1" dirty="0">
                <a:solidFill>
                  <a:schemeClr val="tx2"/>
                </a:solidFill>
                <a:latin typeface="Arno Pro" charset="0"/>
              </a:rPr>
              <a:t> on</a:t>
            </a: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lang="fr-FR" altLang="en-US" sz="500" b="1" dirty="0">
              <a:latin typeface="Arno Pro" charset="0"/>
            </a:endParaRP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fr-FR" altLang="en-US" sz="2200" b="1" i="1" dirty="0" err="1">
                <a:solidFill>
                  <a:srgbClr val="DC2300"/>
                </a:solidFill>
                <a:latin typeface="Arno Pro" charset="0"/>
              </a:rPr>
              <a:t>Conflicts</a:t>
            </a:r>
            <a:r>
              <a:rPr lang="fr-FR" altLang="en-US" sz="2200" b="1" i="1" dirty="0">
                <a:solidFill>
                  <a:srgbClr val="DC2300"/>
                </a:solidFill>
                <a:latin typeface="Arno Pro" charset="0"/>
              </a:rPr>
              <a:t> in </a:t>
            </a:r>
            <a:r>
              <a:rPr lang="fr-FR" altLang="en-US" sz="2200" b="1" i="1" dirty="0" err="1">
                <a:solidFill>
                  <a:srgbClr val="DC2300"/>
                </a:solidFill>
                <a:latin typeface="Arno Pro" charset="0"/>
              </a:rPr>
              <a:t>Space</a:t>
            </a:r>
            <a:r>
              <a:rPr lang="fr-FR" altLang="en-US" sz="2200" b="1" i="1" dirty="0">
                <a:solidFill>
                  <a:srgbClr val="DC2300"/>
                </a:solidFill>
                <a:latin typeface="Arno Pro" charset="0"/>
              </a:rPr>
              <a:t> and the </a:t>
            </a:r>
            <a:r>
              <a:rPr lang="fr-FR" altLang="en-US" sz="2200" b="1" i="1" dirty="0" err="1">
                <a:solidFill>
                  <a:srgbClr val="DC2300"/>
                </a:solidFill>
                <a:latin typeface="Arno Pro" charset="0"/>
              </a:rPr>
              <a:t>Rule</a:t>
            </a:r>
            <a:r>
              <a:rPr lang="fr-FR" altLang="en-US" sz="2200" b="1" i="1" dirty="0">
                <a:solidFill>
                  <a:srgbClr val="DC2300"/>
                </a:solidFill>
                <a:latin typeface="Arno Pro" charset="0"/>
              </a:rPr>
              <a:t> of Law</a:t>
            </a: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lang="fr-FR" altLang="en-US" sz="500" b="1" dirty="0">
              <a:latin typeface="Arno Pro" charset="0"/>
            </a:endParaRP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fr-FR" altLang="en-US" sz="1500" b="1" dirty="0">
                <a:latin typeface="Arno Pro" charset="0"/>
              </a:rPr>
              <a:t>27 and 28 May 2016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01" y="452207"/>
            <a:ext cx="8085600" cy="1049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718561" y="3149611"/>
            <a:ext cx="7640640" cy="1451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7720" rIns="0" bIns="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lnSpc>
                <a:spcPct val="83000"/>
              </a:lnSpc>
            </a:pPr>
            <a:endParaRPr lang="en-US" sz="2500" b="1" cap="all" dirty="0">
              <a:solidFill>
                <a:schemeClr val="tx2"/>
              </a:solidFill>
            </a:endParaRPr>
          </a:p>
          <a:p>
            <a:pPr algn="ctr" eaLnBrk="1">
              <a:lnSpc>
                <a:spcPct val="83000"/>
              </a:lnSpc>
            </a:pPr>
            <a:endParaRPr lang="en-US" sz="2500" b="1" cap="all" dirty="0">
              <a:solidFill>
                <a:schemeClr val="tx2"/>
              </a:solidFill>
            </a:endParaRPr>
          </a:p>
          <a:p>
            <a:pPr algn="ctr" eaLnBrk="1">
              <a:lnSpc>
                <a:spcPct val="83000"/>
              </a:lnSpc>
            </a:pPr>
            <a:endParaRPr lang="en-US" sz="3300" b="1" cap="all" dirty="0">
              <a:solidFill>
                <a:schemeClr val="tx2"/>
              </a:solidFill>
            </a:endParaRPr>
          </a:p>
          <a:p>
            <a:pPr algn="ctr" eaLnBrk="1">
              <a:lnSpc>
                <a:spcPct val="83000"/>
              </a:lnSpc>
            </a:pPr>
            <a:r>
              <a:rPr lang="en-US" sz="3300" b="1" cap="all" dirty="0" smtClean="0">
                <a:solidFill>
                  <a:schemeClr val="tx2"/>
                </a:solidFill>
              </a:rPr>
              <a:t>Space industrial </a:t>
            </a:r>
            <a:r>
              <a:rPr lang="en-US" sz="3300" b="1" cap="all" dirty="0">
                <a:solidFill>
                  <a:schemeClr val="tx2"/>
                </a:solidFill>
              </a:rPr>
              <a:t>war </a:t>
            </a:r>
            <a:r>
              <a:rPr lang="en-US" sz="2500" b="1" cap="all" dirty="0" smtClean="0">
                <a:solidFill>
                  <a:schemeClr val="tx2"/>
                </a:solidFill>
              </a:rPr>
              <a:t>:</a:t>
            </a:r>
            <a:r>
              <a:rPr lang="fr-FR" sz="2500" dirty="0">
                <a:solidFill>
                  <a:schemeClr val="tx2"/>
                </a:solidFill>
              </a:rPr>
              <a:t/>
            </a:r>
            <a:br>
              <a:rPr lang="fr-FR" sz="2500" dirty="0">
                <a:solidFill>
                  <a:schemeClr val="tx2"/>
                </a:solidFill>
              </a:rPr>
            </a:br>
            <a:r>
              <a:rPr lang="en-US" b="1" i="1" cap="all" dirty="0">
                <a:solidFill>
                  <a:schemeClr val="tx2"/>
                </a:solidFill>
              </a:rPr>
              <a:t>towards a </a:t>
            </a:r>
            <a:r>
              <a:rPr lang="en-US" b="1" i="1" cap="all" dirty="0" smtClean="0">
                <a:solidFill>
                  <a:schemeClr val="tx2"/>
                </a:solidFill>
              </a:rPr>
              <a:t>RISK of CREEPING takeovers </a:t>
            </a:r>
            <a:r>
              <a:rPr lang="en-US" b="1" i="1" cap="all" dirty="0">
                <a:solidFill>
                  <a:schemeClr val="tx2"/>
                </a:solidFill>
              </a:rPr>
              <a:t/>
            </a:r>
            <a:br>
              <a:rPr lang="en-US" b="1" i="1" cap="all" dirty="0">
                <a:solidFill>
                  <a:schemeClr val="tx2"/>
                </a:solidFill>
              </a:rPr>
            </a:br>
            <a:r>
              <a:rPr lang="en-US" b="1" i="1" cap="all" dirty="0">
                <a:solidFill>
                  <a:schemeClr val="tx2"/>
                </a:solidFill>
              </a:rPr>
              <a:t>in the </a:t>
            </a:r>
            <a:r>
              <a:rPr lang="en-US" b="1" i="1" cap="all" dirty="0" err="1" smtClean="0">
                <a:solidFill>
                  <a:schemeClr val="tx2"/>
                </a:solidFill>
              </a:rPr>
              <a:t>gloBal</a:t>
            </a:r>
            <a:r>
              <a:rPr lang="en-US" b="1" i="1" cap="all" dirty="0">
                <a:solidFill>
                  <a:schemeClr val="tx2"/>
                </a:solidFill>
              </a:rPr>
              <a:t> </a:t>
            </a:r>
            <a:r>
              <a:rPr lang="en-US" b="1" i="1" cap="all" dirty="0" smtClean="0">
                <a:solidFill>
                  <a:schemeClr val="tx2"/>
                </a:solidFill>
              </a:rPr>
              <a:t>SPACE industry?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fr-FR" sz="2900" i="1" dirty="0">
                <a:solidFill>
                  <a:schemeClr val="tx2"/>
                </a:solidFill>
              </a:rPr>
              <a:t/>
            </a:r>
            <a:br>
              <a:rPr lang="fr-FR" sz="2900" i="1" dirty="0">
                <a:solidFill>
                  <a:schemeClr val="tx2"/>
                </a:solidFill>
              </a:rPr>
            </a:br>
            <a:endParaRPr lang="fr-FR" altLang="en-US" sz="500" i="1" dirty="0">
              <a:solidFill>
                <a:srgbClr val="000000"/>
              </a:solidFill>
              <a:latin typeface="Arno Pro" charset="0"/>
            </a:endParaRPr>
          </a:p>
          <a:p>
            <a:pPr algn="ctr"/>
            <a:endParaRPr lang="en-US" sz="1600" b="1" i="1" dirty="0" smtClean="0">
              <a:solidFill>
                <a:schemeClr val="tx2"/>
              </a:solidFill>
            </a:endParaRPr>
          </a:p>
          <a:p>
            <a:pPr algn="ctr"/>
            <a:r>
              <a:rPr lang="en-US" sz="1600" b="1" i="1" dirty="0" smtClean="0">
                <a:solidFill>
                  <a:schemeClr val="tx2"/>
                </a:solidFill>
              </a:rPr>
              <a:t>Lucien </a:t>
            </a:r>
            <a:r>
              <a:rPr lang="en-US" sz="1600" b="1" i="1" dirty="0">
                <a:solidFill>
                  <a:schemeClr val="tx2"/>
                </a:solidFill>
              </a:rPr>
              <a:t>Rapp (Professor),</a:t>
            </a:r>
          </a:p>
          <a:p>
            <a:pPr algn="ctr"/>
            <a:r>
              <a:rPr lang="en-US" sz="1500" b="1" i="1" dirty="0">
                <a:solidFill>
                  <a:schemeClr val="tx2"/>
                </a:solidFill>
              </a:rPr>
              <a:t> </a:t>
            </a:r>
            <a:r>
              <a:rPr lang="en-US" sz="1400" b="1" i="1" dirty="0" err="1">
                <a:solidFill>
                  <a:schemeClr val="tx2"/>
                </a:solidFill>
              </a:rPr>
              <a:t>Nadège</a:t>
            </a:r>
            <a:r>
              <a:rPr lang="en-US" sz="1400" b="1" i="1" dirty="0">
                <a:solidFill>
                  <a:schemeClr val="tx2"/>
                </a:solidFill>
              </a:rPr>
              <a:t> Carme (PhD Student), Remy Durand-Carrier (</a:t>
            </a:r>
            <a:r>
              <a:rPr lang="en-US" sz="1400" b="1" i="1" dirty="0" err="1">
                <a:solidFill>
                  <a:schemeClr val="tx2"/>
                </a:solidFill>
              </a:rPr>
              <a:t>Phd</a:t>
            </a:r>
            <a:r>
              <a:rPr lang="en-US" sz="1400" b="1" i="1" dirty="0">
                <a:solidFill>
                  <a:schemeClr val="tx2"/>
                </a:solidFill>
              </a:rPr>
              <a:t> Student)</a:t>
            </a:r>
          </a:p>
          <a:p>
            <a:pPr algn="ctr"/>
            <a:r>
              <a:rPr lang="en-US" sz="1400" b="1" i="1" dirty="0">
                <a:solidFill>
                  <a:schemeClr val="tx2"/>
                </a:solidFill>
              </a:rPr>
              <a:t>SPACE INSTITUTE FOR RESEARCH ON INNOVATIVE USES OF SATELLITES</a:t>
            </a:r>
            <a:endParaRPr lang="fr-FR" sz="1400" b="1" dirty="0">
              <a:solidFill>
                <a:schemeClr val="tx2"/>
              </a:solidFill>
            </a:endParaRPr>
          </a:p>
          <a:p>
            <a:pPr algn="ctr"/>
            <a:r>
              <a:rPr lang="en-US" sz="1400" b="1" i="1" dirty="0">
                <a:solidFill>
                  <a:schemeClr val="tx2"/>
                </a:solidFill>
              </a:rPr>
              <a:t>University of Toulouse, F-31000 Toulouse, </a:t>
            </a:r>
            <a:r>
              <a:rPr lang="en-US" sz="1400" b="1" i="1" dirty="0" smtClean="0">
                <a:solidFill>
                  <a:schemeClr val="tx2"/>
                </a:solidFill>
              </a:rPr>
              <a:t>France</a:t>
            </a:r>
          </a:p>
          <a:p>
            <a:pPr algn="ctr"/>
            <a:r>
              <a:rPr lang="en-US" sz="1400" b="1" i="1" dirty="0" smtClean="0">
                <a:solidFill>
                  <a:schemeClr val="tx2"/>
                </a:solidFill>
              </a:rPr>
              <a:t>www.chaire-sirius.eu</a:t>
            </a:r>
            <a:endParaRPr lang="fr-FR" sz="1400" b="1" dirty="0">
              <a:solidFill>
                <a:schemeClr val="tx2"/>
              </a:solidFill>
            </a:endParaRPr>
          </a:p>
          <a:p>
            <a:pPr algn="ctr" eaLnBrk="1">
              <a:lnSpc>
                <a:spcPct val="83000"/>
              </a:lnSpc>
            </a:pPr>
            <a:endParaRPr lang="fr-FR" altLang="en-US" sz="3600" i="1" dirty="0">
              <a:solidFill>
                <a:srgbClr val="DC2300"/>
              </a:solidFill>
              <a:latin typeface="Arno Pro" charset="0"/>
            </a:endParaRPr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650028"/>
            <a:ext cx="3028619" cy="1045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62116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‘00/’10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 err="1" smtClean="0">
                <a:solidFill>
                  <a:schemeClr val="tx2"/>
                </a:solidFill>
              </a:rPr>
              <a:t>Space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Industry</a:t>
            </a:r>
            <a:r>
              <a:rPr lang="fr-FR" dirty="0" smtClean="0">
                <a:solidFill>
                  <a:schemeClr val="tx2"/>
                </a:solidFill>
              </a:rPr>
              <a:t> Structure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Highly </a:t>
            </a:r>
            <a:r>
              <a:rPr lang="en-US" b="1" dirty="0">
                <a:solidFill>
                  <a:schemeClr val="tx2"/>
                </a:solidFill>
              </a:rPr>
              <a:t>vertically integrated </a:t>
            </a:r>
            <a:r>
              <a:rPr lang="en-US" b="1" dirty="0" smtClean="0">
                <a:solidFill>
                  <a:schemeClr val="tx2"/>
                </a:solidFill>
              </a:rPr>
              <a:t>industries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Structuring </a:t>
            </a:r>
            <a:r>
              <a:rPr lang="en-US" b="1" dirty="0">
                <a:solidFill>
                  <a:schemeClr val="tx2"/>
                </a:solidFill>
              </a:rPr>
              <a:t>role of dominant companies (highly concentrated market</a:t>
            </a:r>
            <a:r>
              <a:rPr lang="en-US" b="1" dirty="0" smtClean="0">
                <a:solidFill>
                  <a:schemeClr val="tx2"/>
                </a:solidFill>
              </a:rPr>
              <a:t>)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Limited </a:t>
            </a:r>
            <a:r>
              <a:rPr lang="en-US" b="1" dirty="0">
                <a:solidFill>
                  <a:schemeClr val="tx2"/>
                </a:solidFill>
              </a:rPr>
              <a:t>productive internationalization (few plants, national, strongly skilled employees</a:t>
            </a:r>
            <a:r>
              <a:rPr lang="en-US" b="1" dirty="0" smtClean="0">
                <a:solidFill>
                  <a:schemeClr val="tx2"/>
                </a:solidFill>
              </a:rPr>
              <a:t>)</a:t>
            </a:r>
          </a:p>
          <a:p>
            <a:endParaRPr lang="en-US" b="1" dirty="0" smtClean="0">
              <a:solidFill>
                <a:schemeClr val="tx2"/>
              </a:solidFill>
            </a:endParaRPr>
          </a:p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 dirty="0" err="1" smtClean="0">
                <a:solidFill>
                  <a:schemeClr val="tx2"/>
                </a:solidFill>
              </a:rPr>
              <a:t>Challenged</a:t>
            </a:r>
            <a:r>
              <a:rPr lang="fr-FR" dirty="0" smtClean="0">
                <a:solidFill>
                  <a:schemeClr val="tx2"/>
                </a:solidFill>
              </a:rPr>
              <a:t> by …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endParaRPr lang="en-US" b="1" dirty="0" smtClean="0">
              <a:solidFill>
                <a:schemeClr val="tx2"/>
              </a:solidFill>
            </a:endParaRPr>
          </a:p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(</a:t>
            </a:r>
            <a:r>
              <a:rPr lang="en-US" b="1" dirty="0" err="1">
                <a:solidFill>
                  <a:schemeClr val="tx2"/>
                </a:solidFill>
              </a:rPr>
              <a:t>i</a:t>
            </a:r>
            <a:r>
              <a:rPr lang="en-US" b="1" dirty="0">
                <a:solidFill>
                  <a:schemeClr val="tx2"/>
                </a:solidFill>
              </a:rPr>
              <a:t>). increasing technological </a:t>
            </a:r>
            <a:r>
              <a:rPr lang="en-US" b="1" i="1" dirty="0">
                <a:solidFill>
                  <a:srgbClr val="FF0000"/>
                </a:solidFill>
              </a:rPr>
              <a:t>complexity</a:t>
            </a:r>
            <a:r>
              <a:rPr lang="en-US" b="1" dirty="0">
                <a:solidFill>
                  <a:schemeClr val="tx2"/>
                </a:solidFill>
              </a:rPr>
              <a:t>, (ii). rise of specialized equipment manufacturers and suppliers </a:t>
            </a: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(</a:t>
            </a:r>
            <a:r>
              <a:rPr lang="en-US" b="1" dirty="0" err="1">
                <a:solidFill>
                  <a:schemeClr val="tx2"/>
                </a:solidFill>
              </a:rPr>
              <a:t>i</a:t>
            </a:r>
            <a:r>
              <a:rPr lang="en-US" b="1" dirty="0">
                <a:solidFill>
                  <a:schemeClr val="tx2"/>
                </a:solidFill>
              </a:rPr>
              <a:t>). outsourcing </a:t>
            </a:r>
            <a:r>
              <a:rPr lang="en-US" b="1" i="1" dirty="0">
                <a:solidFill>
                  <a:srgbClr val="FF0000"/>
                </a:solidFill>
              </a:rPr>
              <a:t>need</a:t>
            </a:r>
            <a:r>
              <a:rPr lang="en-US" b="1" dirty="0">
                <a:solidFill>
                  <a:schemeClr val="tx2"/>
                </a:solidFill>
              </a:rPr>
              <a:t> : subcontracting of study and ability, (ii). relative decline of the </a:t>
            </a:r>
            <a:r>
              <a:rPr lang="en-US" b="1" i="1" dirty="0">
                <a:solidFill>
                  <a:srgbClr val="FF0000"/>
                </a:solidFill>
              </a:rPr>
              <a:t>rate of </a:t>
            </a:r>
            <a:r>
              <a:rPr lang="en-US" b="1" i="1" dirty="0" smtClean="0">
                <a:solidFill>
                  <a:srgbClr val="FF0000"/>
                </a:solidFill>
              </a:rPr>
              <a:t>integration</a:t>
            </a:r>
            <a:endParaRPr lang="en-US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(</a:t>
            </a:r>
            <a:r>
              <a:rPr lang="en-US" b="1" dirty="0" err="1">
                <a:solidFill>
                  <a:schemeClr val="tx2"/>
                </a:solidFill>
              </a:rPr>
              <a:t>i</a:t>
            </a:r>
            <a:r>
              <a:rPr lang="en-US" b="1" dirty="0">
                <a:solidFill>
                  <a:schemeClr val="tx2"/>
                </a:solidFill>
              </a:rPr>
              <a:t>). transformation </a:t>
            </a:r>
            <a:r>
              <a:rPr lang="en-US" b="1" dirty="0" smtClean="0">
                <a:solidFill>
                  <a:schemeClr val="tx2"/>
                </a:solidFill>
              </a:rPr>
              <a:t>of </a:t>
            </a:r>
            <a:r>
              <a:rPr lang="en-US" b="1" dirty="0">
                <a:solidFill>
                  <a:schemeClr val="tx2"/>
                </a:solidFill>
              </a:rPr>
              <a:t>conditions of production (</a:t>
            </a:r>
            <a:r>
              <a:rPr lang="en-US" b="1" i="1" dirty="0">
                <a:solidFill>
                  <a:srgbClr val="FF0000"/>
                </a:solidFill>
              </a:rPr>
              <a:t>core : tier1/external : tiers 2 and 3</a:t>
            </a:r>
            <a:r>
              <a:rPr lang="en-US" b="1" dirty="0">
                <a:solidFill>
                  <a:schemeClr val="tx2"/>
                </a:solidFill>
              </a:rPr>
              <a:t>), (ii). </a:t>
            </a:r>
            <a:r>
              <a:rPr lang="en-US" b="1" dirty="0" smtClean="0">
                <a:solidFill>
                  <a:schemeClr val="tx2"/>
                </a:solidFill>
              </a:rPr>
              <a:t>companies </a:t>
            </a:r>
            <a:r>
              <a:rPr lang="en-US" b="1" dirty="0">
                <a:solidFill>
                  <a:schemeClr val="tx2"/>
                </a:solidFill>
              </a:rPr>
              <a:t>of tiers 2 and </a:t>
            </a:r>
            <a:r>
              <a:rPr lang="en-US" b="1" dirty="0" smtClean="0">
                <a:solidFill>
                  <a:schemeClr val="tx2"/>
                </a:solidFill>
              </a:rPr>
              <a:t>3 are </a:t>
            </a:r>
            <a:r>
              <a:rPr lang="en-US" b="1" dirty="0">
                <a:solidFill>
                  <a:schemeClr val="tx2"/>
                </a:solidFill>
              </a:rPr>
              <a:t>looking for </a:t>
            </a:r>
            <a:r>
              <a:rPr lang="en-US" b="1" i="1" dirty="0">
                <a:solidFill>
                  <a:srgbClr val="FF0000"/>
                </a:solidFill>
              </a:rPr>
              <a:t>capex</a:t>
            </a:r>
            <a:r>
              <a:rPr lang="en-US" b="1" dirty="0">
                <a:solidFill>
                  <a:schemeClr val="tx2"/>
                </a:solidFill>
              </a:rPr>
              <a:t> and </a:t>
            </a:r>
            <a:r>
              <a:rPr lang="en-US" b="1" i="1" dirty="0">
                <a:solidFill>
                  <a:srgbClr val="FF0000"/>
                </a:solidFill>
              </a:rPr>
              <a:t>competitive size</a:t>
            </a:r>
            <a:r>
              <a:rPr lang="en-US" b="1" dirty="0">
                <a:solidFill>
                  <a:schemeClr val="tx2"/>
                </a:solidFill>
              </a:rPr>
              <a:t>/market </a:t>
            </a:r>
            <a:r>
              <a:rPr lang="en-US" b="1" dirty="0" smtClean="0">
                <a:solidFill>
                  <a:schemeClr val="tx2"/>
                </a:solidFill>
              </a:rPr>
              <a:t>power, (iii). possible </a:t>
            </a:r>
            <a:r>
              <a:rPr lang="en-US" b="1" i="1" dirty="0">
                <a:solidFill>
                  <a:srgbClr val="FF0000"/>
                </a:solidFill>
              </a:rPr>
              <a:t>foreign</a:t>
            </a:r>
            <a:r>
              <a:rPr lang="en-US" b="1" dirty="0">
                <a:solidFill>
                  <a:schemeClr val="tx2"/>
                </a:solidFill>
              </a:rPr>
              <a:t> penetration through </a:t>
            </a:r>
            <a:r>
              <a:rPr lang="en-US" b="1" dirty="0" smtClean="0">
                <a:solidFill>
                  <a:schemeClr val="tx2"/>
                </a:solidFill>
              </a:rPr>
              <a:t>acquisitions</a:t>
            </a:r>
            <a:endParaRPr lang="en-US" b="1" dirty="0">
              <a:solidFill>
                <a:schemeClr val="tx2"/>
              </a:solidFill>
            </a:endParaRPr>
          </a:p>
          <a:p>
            <a:endParaRPr lang="en-US" b="1" dirty="0" smtClean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  <a:p>
            <a:endParaRPr lang="fr-F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Flèche droite 9"/>
          <p:cNvSpPr/>
          <p:nvPr/>
        </p:nvSpPr>
        <p:spPr>
          <a:xfrm>
            <a:off x="4016307" y="2924944"/>
            <a:ext cx="864096" cy="3143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00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4016307" y="3937604"/>
            <a:ext cx="864096" cy="3143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4016307" y="4869160"/>
            <a:ext cx="864096" cy="3143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76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>
                <a:solidFill>
                  <a:schemeClr val="tx2"/>
                </a:solidFill>
              </a:rPr>
              <a:t>Defence</a:t>
            </a:r>
            <a:r>
              <a:rPr lang="fr-FR" b="1" dirty="0" smtClean="0">
                <a:solidFill>
                  <a:schemeClr val="tx2"/>
                </a:solidFill>
              </a:rPr>
              <a:t> Line #1:</a:t>
            </a:r>
            <a:br>
              <a:rPr lang="fr-FR" b="1" dirty="0" smtClean="0">
                <a:solidFill>
                  <a:schemeClr val="tx2"/>
                </a:solidFill>
              </a:rPr>
            </a:br>
            <a:r>
              <a:rPr lang="fr-FR" b="1" dirty="0" err="1" smtClean="0">
                <a:solidFill>
                  <a:schemeClr val="tx2"/>
                </a:solidFill>
              </a:rPr>
              <a:t>Foreign</a:t>
            </a:r>
            <a:r>
              <a:rPr lang="fr-FR" b="1" dirty="0" smtClean="0">
                <a:solidFill>
                  <a:schemeClr val="tx2"/>
                </a:solidFill>
              </a:rPr>
              <a:t> Investment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L</a:t>
            </a:r>
            <a:r>
              <a:rPr lang="en-US" b="1" dirty="0" smtClean="0">
                <a:solidFill>
                  <a:schemeClr val="tx2"/>
                </a:solidFill>
              </a:rPr>
              <a:t>icensing </a:t>
            </a:r>
            <a:r>
              <a:rPr lang="en-US" b="1" dirty="0">
                <a:solidFill>
                  <a:schemeClr val="tx2"/>
                </a:solidFill>
              </a:rPr>
              <a:t>scheme </a:t>
            </a:r>
            <a:r>
              <a:rPr lang="en-US" b="1" dirty="0" smtClean="0">
                <a:solidFill>
                  <a:schemeClr val="tx2"/>
                </a:solidFill>
              </a:rPr>
              <a:t>(</a:t>
            </a:r>
            <a:r>
              <a:rPr lang="en-US" b="1" i="1" dirty="0" smtClean="0">
                <a:solidFill>
                  <a:schemeClr val="tx2"/>
                </a:solidFill>
              </a:rPr>
              <a:t>United </a:t>
            </a:r>
            <a:r>
              <a:rPr lang="en-US" b="1" i="1" dirty="0">
                <a:solidFill>
                  <a:schemeClr val="tx2"/>
                </a:solidFill>
              </a:rPr>
              <a:t>Defense acquisition by BAE </a:t>
            </a:r>
            <a:r>
              <a:rPr lang="en-US" b="1" i="1" dirty="0" smtClean="0">
                <a:solidFill>
                  <a:schemeClr val="tx2"/>
                </a:solidFill>
              </a:rPr>
              <a:t>System, </a:t>
            </a:r>
            <a:r>
              <a:rPr lang="en-US" b="1" i="1" dirty="0">
                <a:solidFill>
                  <a:schemeClr val="tx2"/>
                </a:solidFill>
              </a:rPr>
              <a:t>2005</a:t>
            </a:r>
            <a:r>
              <a:rPr lang="en-US" b="1" dirty="0">
                <a:solidFill>
                  <a:schemeClr val="tx2"/>
                </a:solidFill>
              </a:rPr>
              <a:t>) </a:t>
            </a:r>
            <a:r>
              <a:rPr lang="en-US" b="1" dirty="0" smtClean="0">
                <a:solidFill>
                  <a:schemeClr val="tx2"/>
                </a:solidFill>
              </a:rPr>
              <a:t>(up to 2001, CFIUS :1391/19 (investigations)/8 withdrawals/11 decisions/</a:t>
            </a:r>
            <a:r>
              <a:rPr lang="en-US" b="1" i="1" dirty="0" smtClean="0">
                <a:solidFill>
                  <a:srgbClr val="FF0000"/>
                </a:solidFill>
              </a:rPr>
              <a:t>1refusal</a:t>
            </a:r>
            <a:r>
              <a:rPr lang="en-US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Remedies </a:t>
            </a:r>
            <a:r>
              <a:rPr lang="en-US" b="1" dirty="0">
                <a:solidFill>
                  <a:schemeClr val="tx2"/>
                </a:solidFill>
              </a:rPr>
              <a:t>and industrial patriotism </a:t>
            </a:r>
            <a:r>
              <a:rPr lang="en-US" b="1" dirty="0" smtClean="0">
                <a:solidFill>
                  <a:schemeClr val="tx2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China National Aero</a:t>
            </a:r>
            <a:r>
              <a:rPr lang="en-US" b="1" dirty="0" smtClean="0">
                <a:solidFill>
                  <a:schemeClr val="tx2"/>
                </a:solidFill>
              </a:rPr>
              <a:t>)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Failure </a:t>
            </a:r>
            <a:r>
              <a:rPr lang="en-US" b="1" dirty="0">
                <a:solidFill>
                  <a:schemeClr val="tx2"/>
                </a:solidFill>
              </a:rPr>
              <a:t>of the </a:t>
            </a:r>
            <a:r>
              <a:rPr lang="en-US" b="1" dirty="0" smtClean="0">
                <a:solidFill>
                  <a:schemeClr val="tx2"/>
                </a:solidFill>
              </a:rPr>
              <a:t>MAI </a:t>
            </a:r>
            <a:r>
              <a:rPr lang="en-US" b="1" dirty="0">
                <a:solidFill>
                  <a:schemeClr val="tx2"/>
                </a:solidFill>
              </a:rPr>
              <a:t>(1997</a:t>
            </a:r>
            <a:r>
              <a:rPr lang="en-US" b="1" dirty="0" smtClean="0">
                <a:solidFill>
                  <a:schemeClr val="tx2"/>
                </a:solidFill>
              </a:rPr>
              <a:t>), </a:t>
            </a:r>
            <a:r>
              <a:rPr lang="en-US" b="1" dirty="0">
                <a:solidFill>
                  <a:schemeClr val="tx2"/>
                </a:solidFill>
              </a:rPr>
              <a:t>part of the OECD and conventional </a:t>
            </a:r>
            <a:r>
              <a:rPr lang="en-US" b="1" dirty="0" smtClean="0">
                <a:solidFill>
                  <a:schemeClr val="tx2"/>
                </a:solidFill>
              </a:rPr>
              <a:t>regime </a:t>
            </a:r>
            <a:r>
              <a:rPr lang="en-US" b="1" dirty="0">
                <a:solidFill>
                  <a:schemeClr val="tx2"/>
                </a:solidFill>
              </a:rPr>
              <a:t>(</a:t>
            </a:r>
            <a:r>
              <a:rPr lang="en-US" b="1" dirty="0" smtClean="0">
                <a:solidFill>
                  <a:schemeClr val="tx2"/>
                </a:solidFill>
              </a:rPr>
              <a:t>IBT) </a:t>
            </a:r>
          </a:p>
          <a:p>
            <a:r>
              <a:rPr lang="en-US" b="1" dirty="0" err="1" smtClean="0">
                <a:solidFill>
                  <a:schemeClr val="tx2"/>
                </a:solidFill>
              </a:rPr>
              <a:t>Sanctuarization</a:t>
            </a:r>
            <a:r>
              <a:rPr lang="en-US" b="1" dirty="0" smtClean="0">
                <a:solidFill>
                  <a:schemeClr val="tx2"/>
                </a:solidFill>
              </a:rPr>
              <a:t> of companies in ‘sensitive’ </a:t>
            </a:r>
            <a:r>
              <a:rPr lang="en-US" b="1" dirty="0">
                <a:solidFill>
                  <a:schemeClr val="tx2"/>
                </a:solidFill>
              </a:rPr>
              <a:t>areas (art. 346 TFEU / Exception to </a:t>
            </a:r>
            <a:r>
              <a:rPr lang="en-US" b="1" dirty="0" smtClean="0">
                <a:solidFill>
                  <a:schemeClr val="tx2"/>
                </a:solidFill>
              </a:rPr>
              <a:t>the OECD Code freeing the capital movements, re. arms trade control)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463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745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Space Powers </a:t>
            </a:r>
            <a:r>
              <a:rPr lang="en-GB" b="1" dirty="0" smtClean="0">
                <a:solidFill>
                  <a:schemeClr val="tx2"/>
                </a:solidFill>
              </a:rPr>
              <a:t/>
            </a:r>
            <a:br>
              <a:rPr lang="en-GB" b="1" dirty="0" smtClean="0">
                <a:solidFill>
                  <a:schemeClr val="tx2"/>
                </a:solidFill>
              </a:rPr>
            </a:br>
            <a:r>
              <a:rPr lang="en-GB" sz="2700" b="1" dirty="0" smtClean="0">
                <a:solidFill>
                  <a:schemeClr val="tx2"/>
                </a:solidFill>
              </a:rPr>
              <a:t>and </a:t>
            </a:r>
            <a:r>
              <a:rPr lang="en-GB" sz="2700" b="1" dirty="0">
                <a:solidFill>
                  <a:schemeClr val="tx2"/>
                </a:solidFill>
              </a:rPr>
              <a:t>International </a:t>
            </a:r>
            <a:r>
              <a:rPr lang="en-GB" sz="2700" b="1" dirty="0" smtClean="0">
                <a:solidFill>
                  <a:schemeClr val="tx2"/>
                </a:solidFill>
              </a:rPr>
              <a:t/>
            </a:r>
            <a:br>
              <a:rPr lang="en-GB" sz="2700" b="1" dirty="0" smtClean="0">
                <a:solidFill>
                  <a:schemeClr val="tx2"/>
                </a:solidFill>
              </a:rPr>
            </a:br>
            <a:r>
              <a:rPr lang="en-GB" sz="2700" b="1" dirty="0" smtClean="0">
                <a:solidFill>
                  <a:schemeClr val="tx2"/>
                </a:solidFill>
              </a:rPr>
              <a:t>Foreign </a:t>
            </a:r>
            <a:r>
              <a:rPr lang="en-GB" sz="2700" b="1" dirty="0">
                <a:solidFill>
                  <a:schemeClr val="tx2"/>
                </a:solidFill>
              </a:rPr>
              <a:t>Investment Regime</a:t>
            </a:r>
            <a:endParaRPr lang="fr-FR" sz="2700" dirty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660257"/>
              </p:ext>
            </p:extLst>
          </p:nvPr>
        </p:nvGraphicFramePr>
        <p:xfrm>
          <a:off x="1979712" y="1916832"/>
          <a:ext cx="5325281" cy="4525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106"/>
                <a:gridCol w="784634"/>
                <a:gridCol w="784106"/>
                <a:gridCol w="1774919"/>
                <a:gridCol w="1197516"/>
              </a:tblGrid>
              <a:tr h="767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kern="15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kern="150" dirty="0">
                          <a:solidFill>
                            <a:schemeClr val="tx2"/>
                          </a:solidFill>
                          <a:effectLst/>
                        </a:rPr>
                        <a:t>Washington Treaty of 18 March 1965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kern="150" dirty="0">
                          <a:solidFill>
                            <a:schemeClr val="tx2"/>
                          </a:solidFill>
                          <a:effectLst/>
                        </a:rPr>
                        <a:t>WTO Membership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kern="150">
                          <a:solidFill>
                            <a:schemeClr val="tx2"/>
                          </a:solidFill>
                          <a:effectLst/>
                        </a:rPr>
                        <a:t>Total of International Investment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kern="150">
                          <a:solidFill>
                            <a:schemeClr val="tx2"/>
                          </a:solidFill>
                          <a:effectLst/>
                        </a:rPr>
                        <a:t>Agreements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kern="150">
                          <a:solidFill>
                            <a:schemeClr val="tx2"/>
                          </a:solidFill>
                          <a:effectLst/>
                        </a:rPr>
                        <a:t>(IIAS)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kern="15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kern="150">
                          <a:solidFill>
                            <a:schemeClr val="tx2"/>
                          </a:solidFill>
                          <a:effectLst/>
                        </a:rPr>
                        <a:t>Number</a:t>
                      </a:r>
                      <a:r>
                        <a:rPr lang="en-GB" sz="1300" b="1" kern="150" baseline="3000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GB" sz="800" b="1" kern="150">
                          <a:solidFill>
                            <a:schemeClr val="tx2"/>
                          </a:solidFill>
                          <a:effectLst/>
                        </a:rPr>
                        <a:t>of BITs (Bilateral Investment Treaties), Other IIAS and IRIs (Investment Related Instruments)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</a:tr>
              <a:tr h="341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Russian Federation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No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Yes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79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BITs: 57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Other IIAS: 2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IRIs: 20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</a:tr>
              <a:tr h="341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USA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Yes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Yes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122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BITs: 40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Other IIAS: 49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IRIs: 33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</a:tr>
              <a:tr h="341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Canada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Yes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Yes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60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BITs: 29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Other IIAS: 2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IRIs: 29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</a:tr>
              <a:tr h="341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France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Yes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Yes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180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BITs: 96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Other IIAS: 53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IRIs: 31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</a:tr>
              <a:tr h="341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Japan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Yes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Yes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66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BITs: 20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Other IIAS: 17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IRIs: 29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</a:tr>
              <a:tr h="341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Popular Republic of China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Yes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Yes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149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BITs: 109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Other IIAS: 18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IRIs: 22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</a:tr>
              <a:tr h="341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United Kingdom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Yes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Yes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178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BITs: 94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Other IIAS: 54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IRIs: 30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</a:tr>
              <a:tr h="341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India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No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Yes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102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BITs: 73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Other IIAS: 9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IRIs: 20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</a:tr>
              <a:tr h="341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Israel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Yes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Yes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65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BITs: 34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Other IIAS: 4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IRIs: 27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</a:tr>
              <a:tr h="341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South Korea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Yes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Yes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124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BITs: 81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Other IIAS: 15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IRIs: 28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</a:tr>
              <a:tr h="341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Brazil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No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Yes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kern="150">
                          <a:solidFill>
                            <a:schemeClr val="tx2"/>
                          </a:solidFill>
                          <a:effectLst/>
                        </a:rPr>
                        <a:t>31</a:t>
                      </a:r>
                      <a:endParaRPr lang="fr-FR" sz="1000" b="1" kern="15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BITs: 0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Other IIAS: 13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50" dirty="0">
                          <a:solidFill>
                            <a:schemeClr val="tx2"/>
                          </a:solidFill>
                          <a:effectLst/>
                        </a:rPr>
                        <a:t>IRIs: 18</a:t>
                      </a:r>
                      <a:endParaRPr lang="fr-FR" sz="1000" b="1" kern="150" dirty="0">
                        <a:solidFill>
                          <a:schemeClr val="tx2"/>
                        </a:solidFill>
                        <a:effectLst/>
                        <a:latin typeface="Adobe Caslon Pro"/>
                        <a:ea typeface="SimSun"/>
                        <a:cs typeface="Mang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463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47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>
                <a:solidFill>
                  <a:schemeClr val="tx2"/>
                </a:solidFill>
              </a:rPr>
              <a:t>Defence</a:t>
            </a:r>
            <a:r>
              <a:rPr lang="fr-FR" b="1" dirty="0" smtClean="0">
                <a:solidFill>
                  <a:schemeClr val="tx2"/>
                </a:solidFill>
              </a:rPr>
              <a:t> Line #2 : </a:t>
            </a:r>
            <a:br>
              <a:rPr lang="fr-FR" b="1" dirty="0" smtClean="0">
                <a:solidFill>
                  <a:schemeClr val="tx2"/>
                </a:solidFill>
              </a:rPr>
            </a:br>
            <a:r>
              <a:rPr lang="fr-FR" b="1" dirty="0" smtClean="0">
                <a:solidFill>
                  <a:schemeClr val="tx2"/>
                </a:solidFill>
              </a:rPr>
              <a:t>Export Control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chemeClr val="tx2"/>
                </a:solidFill>
              </a:rPr>
              <a:t>American System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chemeClr val="tx2"/>
                </a:solidFill>
              </a:rPr>
              <a:t>M</a:t>
            </a:r>
            <a:r>
              <a:rPr lang="en-US" b="1" dirty="0" smtClean="0">
                <a:solidFill>
                  <a:schemeClr val="tx2"/>
                </a:solidFill>
              </a:rPr>
              <a:t>andate (according to Constitution</a:t>
            </a:r>
            <a:r>
              <a:rPr lang="en-US" b="1" dirty="0">
                <a:solidFill>
                  <a:schemeClr val="tx2"/>
                </a:solidFill>
              </a:rPr>
              <a:t>) </a:t>
            </a:r>
            <a:r>
              <a:rPr lang="en-US" b="1" dirty="0" smtClean="0">
                <a:solidFill>
                  <a:schemeClr val="tx2"/>
                </a:solidFill>
              </a:rPr>
              <a:t>granted by the Congress to </a:t>
            </a:r>
            <a:r>
              <a:rPr lang="en-US" b="1" dirty="0">
                <a:solidFill>
                  <a:schemeClr val="tx2"/>
                </a:solidFill>
              </a:rPr>
              <a:t>the </a:t>
            </a:r>
            <a:r>
              <a:rPr lang="en-US" b="1" dirty="0" smtClean="0">
                <a:solidFill>
                  <a:schemeClr val="tx2"/>
                </a:solidFill>
              </a:rPr>
              <a:t>President (</a:t>
            </a:r>
            <a:r>
              <a:rPr lang="en-US" b="1" dirty="0" err="1" smtClean="0">
                <a:solidFill>
                  <a:schemeClr val="tx2"/>
                </a:solidFill>
              </a:rPr>
              <a:t>DoC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/ </a:t>
            </a:r>
            <a:r>
              <a:rPr lang="en-US" b="1" dirty="0" smtClean="0">
                <a:solidFill>
                  <a:schemeClr val="tx2"/>
                </a:solidFill>
              </a:rPr>
              <a:t>DDTC) </a:t>
            </a:r>
            <a:r>
              <a:rPr lang="en-US" b="1" dirty="0">
                <a:solidFill>
                  <a:schemeClr val="tx2"/>
                </a:solidFill>
              </a:rPr>
              <a:t>: Arms Export Control Act ( AECA , 1976</a:t>
            </a:r>
            <a:r>
              <a:rPr lang="en-US" b="1" dirty="0" smtClean="0">
                <a:solidFill>
                  <a:schemeClr val="tx2"/>
                </a:solidFill>
              </a:rPr>
              <a:t>), </a:t>
            </a:r>
            <a:r>
              <a:rPr lang="en-US" b="1" dirty="0">
                <a:solidFill>
                  <a:schemeClr val="tx2"/>
                </a:solidFill>
              </a:rPr>
              <a:t>International Emergency Economic Power Act </a:t>
            </a:r>
            <a:r>
              <a:rPr lang="en-US" b="1" dirty="0" smtClean="0">
                <a:solidFill>
                  <a:schemeClr val="tx2"/>
                </a:solidFill>
              </a:rPr>
              <a:t>(IEEPA </a:t>
            </a:r>
            <a:r>
              <a:rPr lang="en-US" b="1" dirty="0">
                <a:solidFill>
                  <a:schemeClr val="tx2"/>
                </a:solidFill>
              </a:rPr>
              <a:t>, 1977</a:t>
            </a:r>
            <a:r>
              <a:rPr lang="en-US" b="1" dirty="0" smtClean="0">
                <a:solidFill>
                  <a:schemeClr val="tx2"/>
                </a:solidFill>
              </a:rPr>
              <a:t>), </a:t>
            </a:r>
            <a:r>
              <a:rPr lang="en-US" b="1" dirty="0">
                <a:solidFill>
                  <a:schemeClr val="tx2"/>
                </a:solidFill>
              </a:rPr>
              <a:t>Export Administration Act (EAA 1979 </a:t>
            </a:r>
            <a:r>
              <a:rPr lang="en-US" b="1" dirty="0" smtClean="0">
                <a:solidFill>
                  <a:schemeClr val="tx2"/>
                </a:solidFill>
              </a:rPr>
              <a:t>expired)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International </a:t>
            </a:r>
            <a:r>
              <a:rPr lang="en-US" b="1" dirty="0">
                <a:solidFill>
                  <a:schemeClr val="tx2"/>
                </a:solidFill>
              </a:rPr>
              <a:t>Traffic in Arms Regulations (ITAR ) </a:t>
            </a:r>
            <a:r>
              <a:rPr lang="en-US" b="1" dirty="0" smtClean="0">
                <a:solidFill>
                  <a:schemeClr val="tx2"/>
                </a:solidFill>
              </a:rPr>
              <a:t>(prohibition subject to reserve </a:t>
            </a:r>
            <a:r>
              <a:rPr lang="en-US" b="1" dirty="0">
                <a:solidFill>
                  <a:schemeClr val="tx2"/>
                </a:solidFill>
              </a:rPr>
              <a:t>: "commodity jurisdiction determination</a:t>
            </a:r>
            <a:r>
              <a:rPr lang="en-US" b="1" dirty="0" smtClean="0">
                <a:solidFill>
                  <a:schemeClr val="tx2"/>
                </a:solidFill>
              </a:rPr>
              <a:t>"), </a:t>
            </a:r>
            <a:r>
              <a:rPr lang="en-US" b="1" dirty="0">
                <a:solidFill>
                  <a:schemeClr val="tx2"/>
                </a:solidFill>
              </a:rPr>
              <a:t>Commerce Control Lists (CCL ) + </a:t>
            </a:r>
            <a:r>
              <a:rPr lang="en-US" b="1" dirty="0" smtClean="0">
                <a:solidFill>
                  <a:schemeClr val="tx2"/>
                </a:solidFill>
              </a:rPr>
              <a:t>Mechanism </a:t>
            </a:r>
            <a:r>
              <a:rPr lang="en-US" b="1" dirty="0">
                <a:solidFill>
                  <a:schemeClr val="tx2"/>
                </a:solidFill>
              </a:rPr>
              <a:t>of "enforcement" </a:t>
            </a: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>
                <a:solidFill>
                  <a:schemeClr val="tx2"/>
                </a:solidFill>
              </a:rPr>
              <a:t>E</a:t>
            </a:r>
            <a:r>
              <a:rPr lang="en-US" b="1" dirty="0" smtClean="0">
                <a:solidFill>
                  <a:schemeClr val="tx2"/>
                </a:solidFill>
              </a:rPr>
              <a:t>xport </a:t>
            </a:r>
            <a:r>
              <a:rPr lang="en-US" b="1" dirty="0">
                <a:solidFill>
                  <a:schemeClr val="tx2"/>
                </a:solidFill>
              </a:rPr>
              <a:t>license from DDTC </a:t>
            </a:r>
            <a:r>
              <a:rPr lang="en-US" b="1" dirty="0" smtClean="0">
                <a:solidFill>
                  <a:schemeClr val="tx2"/>
                </a:solidFill>
              </a:rPr>
              <a:t>(de </a:t>
            </a:r>
            <a:r>
              <a:rPr lang="en-US" b="1" dirty="0" err="1">
                <a:solidFill>
                  <a:schemeClr val="tx2"/>
                </a:solidFill>
              </a:rPr>
              <a:t>minimis</a:t>
            </a:r>
            <a:r>
              <a:rPr lang="en-US" b="1" dirty="0">
                <a:solidFill>
                  <a:schemeClr val="tx2"/>
                </a:solidFill>
              </a:rPr>
              <a:t> threshold : 25%). Ex satellite valve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 dirty="0" err="1" smtClean="0">
                <a:solidFill>
                  <a:schemeClr val="tx2"/>
                </a:solidFill>
              </a:rPr>
              <a:t>European</a:t>
            </a:r>
            <a:r>
              <a:rPr lang="fr-FR" dirty="0" smtClean="0">
                <a:solidFill>
                  <a:schemeClr val="tx2"/>
                </a:solidFill>
              </a:rPr>
              <a:t> System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Scheme </a:t>
            </a:r>
            <a:r>
              <a:rPr lang="en-US" b="1" dirty="0">
                <a:solidFill>
                  <a:schemeClr val="tx2"/>
                </a:solidFill>
              </a:rPr>
              <a:t>(s) European (s) (</a:t>
            </a:r>
            <a:r>
              <a:rPr lang="en-US" b="1" dirty="0" err="1">
                <a:solidFill>
                  <a:schemeClr val="tx2"/>
                </a:solidFill>
              </a:rPr>
              <a:t>eg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mod. </a:t>
            </a:r>
            <a:r>
              <a:rPr lang="en-US" b="1" dirty="0">
                <a:solidFill>
                  <a:schemeClr val="tx2"/>
                </a:solidFill>
              </a:rPr>
              <a:t>Ordinance </a:t>
            </a:r>
            <a:r>
              <a:rPr lang="en-US" b="1" dirty="0" smtClean="0">
                <a:solidFill>
                  <a:schemeClr val="tx2"/>
                </a:solidFill>
              </a:rPr>
              <a:t>n°2004-1374 </a:t>
            </a:r>
            <a:r>
              <a:rPr lang="en-US" b="1" dirty="0">
                <a:solidFill>
                  <a:schemeClr val="tx2"/>
                </a:solidFill>
              </a:rPr>
              <a:t>of 20 December 2004 : prohibition unless authorized ; </a:t>
            </a:r>
            <a:r>
              <a:rPr lang="en-US" b="1" dirty="0" smtClean="0">
                <a:solidFill>
                  <a:schemeClr val="tx2"/>
                </a:solidFill>
              </a:rPr>
              <a:t>CIEEMG). </a:t>
            </a:r>
            <a:r>
              <a:rPr lang="en-US" b="1" dirty="0">
                <a:solidFill>
                  <a:schemeClr val="tx2"/>
                </a:solidFill>
              </a:rPr>
              <a:t>Intra-Community transfers (common position and Directive </a:t>
            </a:r>
            <a:r>
              <a:rPr lang="en-US" b="1" dirty="0" smtClean="0">
                <a:solidFill>
                  <a:schemeClr val="tx2"/>
                </a:solidFill>
              </a:rPr>
              <a:t>n°2009/43 </a:t>
            </a:r>
            <a:r>
              <a:rPr lang="en-US" b="1" dirty="0">
                <a:solidFill>
                  <a:schemeClr val="tx2"/>
                </a:solidFill>
              </a:rPr>
              <a:t>) </a:t>
            </a: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>
                <a:solidFill>
                  <a:schemeClr val="tx2"/>
                </a:solidFill>
              </a:rPr>
              <a:t>T</a:t>
            </a:r>
            <a:r>
              <a:rPr lang="en-US" b="1" dirty="0" smtClean="0">
                <a:solidFill>
                  <a:schemeClr val="tx2"/>
                </a:solidFill>
              </a:rPr>
              <a:t>ransnational </a:t>
            </a:r>
            <a:r>
              <a:rPr lang="en-US" b="1" dirty="0">
                <a:solidFill>
                  <a:schemeClr val="tx2"/>
                </a:solidFill>
              </a:rPr>
              <a:t>mechanisms </a:t>
            </a:r>
            <a:r>
              <a:rPr lang="en-US" b="1" dirty="0" err="1">
                <a:solidFill>
                  <a:schemeClr val="tx2"/>
                </a:solidFill>
              </a:rPr>
              <a:t>Wassenaar</a:t>
            </a:r>
            <a:r>
              <a:rPr lang="en-US" b="1" dirty="0">
                <a:solidFill>
                  <a:schemeClr val="tx2"/>
                </a:solidFill>
              </a:rPr>
              <a:t> Arrangement on Export Controls ; but : US approach </a:t>
            </a:r>
            <a:r>
              <a:rPr lang="en-US" b="1" dirty="0" smtClean="0">
                <a:solidFill>
                  <a:schemeClr val="tx2"/>
                </a:solidFill>
              </a:rPr>
              <a:t>(geopolitical) </a:t>
            </a:r>
            <a:r>
              <a:rPr lang="en-US" b="1" dirty="0">
                <a:solidFill>
                  <a:schemeClr val="tx2"/>
                </a:solidFill>
              </a:rPr>
              <a:t>v</a:t>
            </a:r>
            <a:r>
              <a:rPr lang="en-US" b="1" dirty="0" smtClean="0">
                <a:solidFill>
                  <a:schemeClr val="tx2"/>
                </a:solidFill>
              </a:rPr>
              <a:t>/ </a:t>
            </a:r>
            <a:r>
              <a:rPr lang="en-US" b="1" dirty="0">
                <a:solidFill>
                  <a:schemeClr val="tx2"/>
                </a:solidFill>
              </a:rPr>
              <a:t>EU approach (</a:t>
            </a:r>
            <a:r>
              <a:rPr lang="en-US" b="1" dirty="0" smtClean="0">
                <a:solidFill>
                  <a:schemeClr val="tx2"/>
                </a:solidFill>
              </a:rPr>
              <a:t>competition) 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" </a:t>
            </a:r>
            <a:r>
              <a:rPr lang="en-US" b="1" i="1" dirty="0">
                <a:solidFill>
                  <a:srgbClr val="FF0000"/>
                </a:solidFill>
              </a:rPr>
              <a:t>ITAR free competition" </a:t>
            </a:r>
            <a:r>
              <a:rPr lang="en-US" b="1" i="1" dirty="0" smtClean="0">
                <a:solidFill>
                  <a:srgbClr val="FF0000"/>
                </a:solidFill>
              </a:rPr>
              <a:t>(sourcing abroad, </a:t>
            </a:r>
            <a:r>
              <a:rPr lang="en-US" b="1" i="1" dirty="0">
                <a:solidFill>
                  <a:srgbClr val="FF0000"/>
                </a:solidFill>
              </a:rPr>
              <a:t>significant losses in market share for US </a:t>
            </a:r>
            <a:r>
              <a:rPr lang="en-US" b="1" i="1" dirty="0" smtClean="0">
                <a:solidFill>
                  <a:srgbClr val="FF0000"/>
                </a:solidFill>
              </a:rPr>
              <a:t>industry)</a:t>
            </a:r>
            <a:endParaRPr lang="en-US" b="1" i="1" dirty="0">
              <a:solidFill>
                <a:srgbClr val="FF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177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178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>
                <a:solidFill>
                  <a:schemeClr val="tx2"/>
                </a:solidFill>
              </a:rPr>
              <a:t>Defence</a:t>
            </a:r>
            <a:r>
              <a:rPr lang="fr-FR" b="1" dirty="0" smtClean="0">
                <a:solidFill>
                  <a:schemeClr val="tx2"/>
                </a:solidFill>
              </a:rPr>
              <a:t> Line #3 : </a:t>
            </a:r>
            <a:br>
              <a:rPr lang="fr-FR" b="1" dirty="0" smtClean="0">
                <a:solidFill>
                  <a:schemeClr val="tx2"/>
                </a:solidFill>
              </a:rPr>
            </a:br>
            <a:r>
              <a:rPr lang="fr-FR" b="1" dirty="0" smtClean="0">
                <a:solidFill>
                  <a:schemeClr val="tx2"/>
                </a:solidFill>
              </a:rPr>
              <a:t>Concentration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Authorization regime </a:t>
            </a:r>
            <a:r>
              <a:rPr lang="en-US" b="1" dirty="0">
                <a:solidFill>
                  <a:schemeClr val="tx2"/>
                </a:solidFill>
              </a:rPr>
              <a:t>(extra- territoriality : </a:t>
            </a:r>
            <a:r>
              <a:rPr lang="en-US" b="1" dirty="0" err="1">
                <a:solidFill>
                  <a:schemeClr val="tx2"/>
                </a:solidFill>
              </a:rPr>
              <a:t>eg</a:t>
            </a:r>
            <a:r>
              <a:rPr lang="en-US" b="1" dirty="0">
                <a:solidFill>
                  <a:schemeClr val="tx2"/>
                </a:solidFill>
              </a:rPr>
              <a:t> conflict between FTC and DG Comp of the European Union about the merger </a:t>
            </a:r>
            <a:r>
              <a:rPr lang="en-US" b="1" i="1" dirty="0">
                <a:solidFill>
                  <a:srgbClr val="FF0000"/>
                </a:solidFill>
              </a:rPr>
              <a:t>Boeing / McDonnell </a:t>
            </a:r>
            <a:r>
              <a:rPr lang="en-US" b="1" i="1" dirty="0" smtClean="0">
                <a:solidFill>
                  <a:srgbClr val="FF0000"/>
                </a:solidFill>
              </a:rPr>
              <a:t>Douglas</a:t>
            </a:r>
            <a:r>
              <a:rPr lang="en-US" b="1" dirty="0" smtClean="0">
                <a:solidFill>
                  <a:schemeClr val="tx2"/>
                </a:solidFill>
              </a:rPr>
              <a:t>, re</a:t>
            </a:r>
            <a:r>
              <a:rPr lang="en-US" b="1" dirty="0" smtClean="0">
                <a:solidFill>
                  <a:schemeClr val="tx2"/>
                </a:solidFill>
              </a:rPr>
              <a:t>. Exclusive </a:t>
            </a:r>
            <a:r>
              <a:rPr lang="en-US" b="1" dirty="0">
                <a:solidFill>
                  <a:schemeClr val="tx2"/>
                </a:solidFill>
              </a:rPr>
              <a:t>supply arrangement, Spillover </a:t>
            </a:r>
            <a:r>
              <a:rPr lang="en-US" b="1" dirty="0" smtClean="0">
                <a:solidFill>
                  <a:schemeClr val="tx2"/>
                </a:solidFill>
              </a:rPr>
              <a:t>effects, </a:t>
            </a:r>
            <a:r>
              <a:rPr lang="en-US" b="1" dirty="0">
                <a:solidFill>
                  <a:schemeClr val="tx2"/>
                </a:solidFill>
              </a:rPr>
              <a:t>expansion of Boeing 's market share and </a:t>
            </a:r>
            <a:r>
              <a:rPr lang="en-US" b="1" dirty="0" smtClean="0">
                <a:solidFill>
                  <a:schemeClr val="tx2"/>
                </a:solidFill>
              </a:rPr>
              <a:t>other </a:t>
            </a:r>
            <a:r>
              <a:rPr lang="en-US" b="1" dirty="0">
                <a:solidFill>
                  <a:schemeClr val="tx2"/>
                </a:solidFill>
              </a:rPr>
              <a:t>factoring </a:t>
            </a:r>
            <a:r>
              <a:rPr lang="en-US" b="1" dirty="0" smtClean="0">
                <a:solidFill>
                  <a:schemeClr val="tx2"/>
                </a:solidFill>
              </a:rPr>
              <a:t>strengthening </a:t>
            </a:r>
            <a:r>
              <a:rPr lang="en-US" b="1" dirty="0">
                <a:solidFill>
                  <a:schemeClr val="tx2"/>
                </a:solidFill>
              </a:rPr>
              <a:t>dominance, </a:t>
            </a:r>
            <a:r>
              <a:rPr lang="en-US" b="1" dirty="0" smtClean="0">
                <a:solidFill>
                  <a:schemeClr val="tx2"/>
                </a:solidFill>
              </a:rPr>
              <a:t>Remedies)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Impacts </a:t>
            </a:r>
            <a:r>
              <a:rPr lang="en-US" b="1" dirty="0">
                <a:solidFill>
                  <a:schemeClr val="tx2"/>
                </a:solidFill>
              </a:rPr>
              <a:t>on the </a:t>
            </a:r>
            <a:r>
              <a:rPr lang="en-US" b="1" i="1" dirty="0">
                <a:solidFill>
                  <a:srgbClr val="FF0000"/>
                </a:solidFill>
              </a:rPr>
              <a:t>business ecosystem </a:t>
            </a:r>
            <a:r>
              <a:rPr lang="en-US" b="1" dirty="0">
                <a:solidFill>
                  <a:schemeClr val="tx2"/>
                </a:solidFill>
              </a:rPr>
              <a:t>: strategic alliances, joint ventures, coopetition ... </a:t>
            </a: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Role </a:t>
            </a:r>
            <a:r>
              <a:rPr lang="en-US" b="1" dirty="0">
                <a:solidFill>
                  <a:schemeClr val="tx2"/>
                </a:solidFill>
              </a:rPr>
              <a:t>of </a:t>
            </a:r>
            <a:r>
              <a:rPr lang="en-US" b="1" i="1" dirty="0">
                <a:solidFill>
                  <a:srgbClr val="FF0000"/>
                </a:solidFill>
              </a:rPr>
              <a:t>intermediation in coopetition </a:t>
            </a:r>
            <a:r>
              <a:rPr lang="en-US" b="1" dirty="0">
                <a:solidFill>
                  <a:schemeClr val="tx2"/>
                </a:solidFill>
              </a:rPr>
              <a:t>(ESA Convention </a:t>
            </a:r>
            <a:r>
              <a:rPr lang="en-US" b="1" dirty="0" smtClean="0">
                <a:solidFill>
                  <a:schemeClr val="tx2"/>
                </a:solidFill>
              </a:rPr>
              <a:t>re. </a:t>
            </a:r>
            <a:r>
              <a:rPr lang="en-US" b="1" dirty="0">
                <a:solidFill>
                  <a:schemeClr val="tx2"/>
                </a:solidFill>
              </a:rPr>
              <a:t>Facilitates data </a:t>
            </a:r>
            <a:r>
              <a:rPr lang="en-US" b="1" dirty="0" smtClean="0">
                <a:solidFill>
                  <a:schemeClr val="tx2"/>
                </a:solidFill>
              </a:rPr>
              <a:t>exchange, </a:t>
            </a:r>
            <a:r>
              <a:rPr lang="en-US" b="1" dirty="0" err="1" smtClean="0">
                <a:solidFill>
                  <a:schemeClr val="tx2"/>
                </a:solidFill>
              </a:rPr>
              <a:t>art.III</a:t>
            </a:r>
            <a:r>
              <a:rPr lang="en-US" b="1" dirty="0">
                <a:solidFill>
                  <a:schemeClr val="tx2"/>
                </a:solidFill>
              </a:rPr>
              <a:t>)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463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375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Black Scenario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An </a:t>
            </a:r>
            <a:r>
              <a:rPr lang="fr-FR" b="1" dirty="0" err="1" smtClean="0">
                <a:solidFill>
                  <a:schemeClr val="tx2"/>
                </a:solidFill>
              </a:rPr>
              <a:t>investment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err="1" smtClean="0">
                <a:solidFill>
                  <a:schemeClr val="tx2"/>
                </a:solidFill>
              </a:rPr>
              <a:t>fund</a:t>
            </a:r>
            <a:r>
              <a:rPr lang="fr-FR" b="1" dirty="0" smtClean="0">
                <a:solidFill>
                  <a:schemeClr val="tx2"/>
                </a:solidFill>
              </a:rPr>
              <a:t> (</a:t>
            </a:r>
            <a:r>
              <a:rPr lang="fr-FR" b="1" dirty="0" err="1" smtClean="0">
                <a:solidFill>
                  <a:schemeClr val="tx2"/>
                </a:solidFill>
              </a:rPr>
              <a:t>which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err="1" smtClean="0">
                <a:solidFill>
                  <a:schemeClr val="tx2"/>
                </a:solidFill>
              </a:rPr>
              <a:t>could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err="1" smtClean="0">
                <a:solidFill>
                  <a:schemeClr val="tx2"/>
                </a:solidFill>
              </a:rPr>
              <a:t>be</a:t>
            </a:r>
            <a:r>
              <a:rPr lang="fr-FR" b="1" dirty="0" smtClean="0">
                <a:solidFill>
                  <a:schemeClr val="tx2"/>
                </a:solidFill>
              </a:rPr>
              <a:t> a </a:t>
            </a:r>
            <a:r>
              <a:rPr lang="fr-FR" b="1" dirty="0" err="1" smtClean="0">
                <a:solidFill>
                  <a:schemeClr val="tx2"/>
                </a:solidFill>
              </a:rPr>
              <a:t>sovereign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err="1" smtClean="0">
                <a:solidFill>
                  <a:schemeClr val="tx2"/>
                </a:solidFill>
              </a:rPr>
              <a:t>wealth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err="1" smtClean="0">
                <a:solidFill>
                  <a:schemeClr val="tx2"/>
                </a:solidFill>
              </a:rPr>
              <a:t>fund</a:t>
            </a:r>
            <a:r>
              <a:rPr lang="fr-FR" b="1" dirty="0" smtClean="0">
                <a:solidFill>
                  <a:schemeClr val="tx2"/>
                </a:solidFill>
              </a:rPr>
              <a:t>, </a:t>
            </a:r>
            <a:r>
              <a:rPr lang="fr-FR" b="1" dirty="0" err="1" smtClean="0">
                <a:solidFill>
                  <a:schemeClr val="tx2"/>
                </a:solidFill>
              </a:rPr>
              <a:t>please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err="1" smtClean="0">
                <a:solidFill>
                  <a:schemeClr val="tx2"/>
                </a:solidFill>
              </a:rPr>
              <a:t>see</a:t>
            </a:r>
            <a:r>
              <a:rPr lang="fr-FR" b="1" dirty="0" smtClean="0">
                <a:solidFill>
                  <a:schemeClr val="tx2"/>
                </a:solidFill>
              </a:rPr>
              <a:t> Rapp, L., 2013)</a:t>
            </a:r>
          </a:p>
          <a:p>
            <a:pPr marL="534988" indent="-360363">
              <a:buNone/>
            </a:pPr>
            <a:r>
              <a:rPr lang="en-US" b="1" dirty="0" smtClean="0">
                <a:solidFill>
                  <a:schemeClr val="tx2"/>
                </a:solidFill>
              </a:rPr>
              <a:t>(</a:t>
            </a:r>
            <a:r>
              <a:rPr lang="en-US" b="1" dirty="0" err="1">
                <a:solidFill>
                  <a:schemeClr val="tx2"/>
                </a:solidFill>
              </a:rPr>
              <a:t>i</a:t>
            </a:r>
            <a:r>
              <a:rPr lang="en-US" b="1" dirty="0">
                <a:solidFill>
                  <a:schemeClr val="tx2"/>
                </a:solidFill>
              </a:rPr>
              <a:t>). </a:t>
            </a:r>
            <a:r>
              <a:rPr lang="en-US" b="1" dirty="0" smtClean="0">
                <a:solidFill>
                  <a:schemeClr val="tx2"/>
                </a:solidFill>
              </a:rPr>
              <a:t>	Is looking for </a:t>
            </a:r>
            <a:r>
              <a:rPr lang="en-US" b="1" i="1" dirty="0" smtClean="0">
                <a:solidFill>
                  <a:srgbClr val="FF0000"/>
                </a:solidFill>
              </a:rPr>
              <a:t>space </a:t>
            </a:r>
            <a:r>
              <a:rPr lang="en-US" b="1" i="1" dirty="0">
                <a:solidFill>
                  <a:schemeClr val="tx2"/>
                </a:solidFill>
              </a:rPr>
              <a:t>(industry) </a:t>
            </a:r>
            <a:r>
              <a:rPr lang="en-US" b="1" i="1" dirty="0" smtClean="0">
                <a:solidFill>
                  <a:srgbClr val="FF0000"/>
                </a:solidFill>
              </a:rPr>
              <a:t>control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	(acquisition of a strategic company 		belonging to tiers 2 or 3 of a space global 	group)</a:t>
            </a:r>
          </a:p>
          <a:p>
            <a:pPr marL="534988" indent="-360363">
              <a:buNone/>
            </a:pPr>
            <a:r>
              <a:rPr lang="en-US" b="1" dirty="0" smtClean="0">
                <a:solidFill>
                  <a:schemeClr val="tx2"/>
                </a:solidFill>
              </a:rPr>
              <a:t>(</a:t>
            </a:r>
            <a:r>
              <a:rPr lang="en-US" b="1" dirty="0">
                <a:solidFill>
                  <a:schemeClr val="tx2"/>
                </a:solidFill>
              </a:rPr>
              <a:t>ii). </a:t>
            </a:r>
            <a:r>
              <a:rPr lang="en-US" b="1" dirty="0" smtClean="0">
                <a:solidFill>
                  <a:schemeClr val="tx2"/>
                </a:solidFill>
              </a:rPr>
              <a:t>	In </a:t>
            </a:r>
            <a:r>
              <a:rPr lang="en-US" b="1" dirty="0">
                <a:solidFill>
                  <a:schemeClr val="tx2"/>
                </a:solidFill>
              </a:rPr>
              <a:t>view </a:t>
            </a:r>
            <a:r>
              <a:rPr lang="en-US" b="1" dirty="0" smtClean="0">
                <a:solidFill>
                  <a:schemeClr val="tx2"/>
                </a:solidFill>
              </a:rPr>
              <a:t>of taking a </a:t>
            </a:r>
            <a:r>
              <a:rPr lang="en-US" b="1" i="1" dirty="0" smtClean="0">
                <a:solidFill>
                  <a:srgbClr val="FF0000"/>
                </a:solidFill>
              </a:rPr>
              <a:t>space </a:t>
            </a:r>
            <a:r>
              <a:rPr lang="en-US" b="1" i="1" dirty="0">
                <a:solidFill>
                  <a:schemeClr val="tx2"/>
                </a:solidFill>
              </a:rPr>
              <a:t>(sector) </a:t>
            </a:r>
            <a:r>
              <a:rPr lang="en-US" b="1" i="1" dirty="0" smtClean="0">
                <a:solidFill>
                  <a:schemeClr val="tx2"/>
                </a:solidFill>
              </a:rPr>
              <a:t>	</a:t>
            </a:r>
            <a:r>
              <a:rPr lang="en-US" b="1" i="1" dirty="0" smtClean="0">
                <a:solidFill>
                  <a:srgbClr val="FF0000"/>
                </a:solidFill>
              </a:rPr>
              <a:t>dominance</a:t>
            </a:r>
            <a:r>
              <a:rPr lang="en-US" b="1" dirty="0">
                <a:solidFill>
                  <a:schemeClr val="tx2"/>
                </a:solidFill>
              </a:rPr>
              <a:t>, </a:t>
            </a:r>
            <a:endParaRPr lang="en-US" b="1" dirty="0" smtClean="0">
              <a:solidFill>
                <a:schemeClr val="tx2"/>
              </a:solidFill>
            </a:endParaRPr>
          </a:p>
          <a:p>
            <a:pPr marL="534988" indent="-360363">
              <a:buNone/>
            </a:pPr>
            <a:r>
              <a:rPr lang="en-US" b="1" dirty="0" smtClean="0">
                <a:solidFill>
                  <a:schemeClr val="tx2"/>
                </a:solidFill>
              </a:rPr>
              <a:t>(</a:t>
            </a:r>
            <a:r>
              <a:rPr lang="en-US" b="1" dirty="0">
                <a:solidFill>
                  <a:schemeClr val="tx2"/>
                </a:solidFill>
              </a:rPr>
              <a:t>iii). </a:t>
            </a:r>
            <a:r>
              <a:rPr lang="en-US" b="1" dirty="0" smtClean="0">
                <a:solidFill>
                  <a:schemeClr val="tx2"/>
                </a:solidFill>
              </a:rPr>
              <a:t>With the final objective of an 	(outer)</a:t>
            </a:r>
            <a:r>
              <a:rPr lang="en-US" b="1" i="1" dirty="0" smtClean="0">
                <a:solidFill>
                  <a:srgbClr val="FF0000"/>
                </a:solidFill>
              </a:rPr>
              <a:t>space </a:t>
            </a:r>
            <a:r>
              <a:rPr lang="en-US" b="1" i="1" dirty="0">
                <a:solidFill>
                  <a:srgbClr val="FF0000"/>
                </a:solidFill>
              </a:rPr>
              <a:t>militarization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463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037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>
                <a:solidFill>
                  <a:schemeClr val="tx2"/>
                </a:solidFill>
              </a:rPr>
              <a:t>Present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b="1" dirty="0" smtClean="0">
                <a:solidFill>
                  <a:schemeClr val="tx2"/>
                </a:solidFill>
              </a:rPr>
              <a:t>Scenarii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i="1" dirty="0" smtClean="0">
                <a:solidFill>
                  <a:schemeClr val="tx2"/>
                </a:solidFill>
              </a:rPr>
              <a:t>May 2016 :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Scenario 1. </a:t>
            </a:r>
            <a:r>
              <a:rPr lang="fr-FR" b="1" dirty="0" err="1" smtClean="0">
                <a:solidFill>
                  <a:srgbClr val="FF0000"/>
                </a:solidFill>
              </a:rPr>
              <a:t>Conflictual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chemeClr val="tx2"/>
                </a:solidFill>
              </a:rPr>
              <a:t>(</a:t>
            </a:r>
            <a:r>
              <a:rPr lang="fr-FR" b="1" dirty="0" err="1" smtClean="0">
                <a:solidFill>
                  <a:schemeClr val="tx2"/>
                </a:solidFill>
              </a:rPr>
              <a:t>closer</a:t>
            </a:r>
            <a:r>
              <a:rPr lang="fr-FR" b="1" dirty="0" smtClean="0">
                <a:solidFill>
                  <a:schemeClr val="tx2"/>
                </a:solidFill>
              </a:rPr>
              <a:t> antitrust look at Airbus Safran </a:t>
            </a:r>
            <a:r>
              <a:rPr lang="fr-FR" b="1" dirty="0" err="1" smtClean="0">
                <a:solidFill>
                  <a:schemeClr val="tx2"/>
                </a:solidFill>
              </a:rPr>
              <a:t>Launchers</a:t>
            </a:r>
            <a:r>
              <a:rPr lang="fr-FR" b="1" dirty="0" smtClean="0">
                <a:solidFill>
                  <a:schemeClr val="tx2"/>
                </a:solidFill>
              </a:rPr>
              <a:t> JV, Feb.2016)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Scenario 2. </a:t>
            </a:r>
            <a:r>
              <a:rPr lang="fr-FR" b="1" dirty="0" smtClean="0">
                <a:solidFill>
                  <a:srgbClr val="FF0000"/>
                </a:solidFill>
              </a:rPr>
              <a:t>Collaborative</a:t>
            </a:r>
            <a:r>
              <a:rPr lang="fr-FR" b="1" dirty="0" smtClean="0">
                <a:solidFill>
                  <a:schemeClr val="tx2"/>
                </a:solidFill>
              </a:rPr>
              <a:t>  (</a:t>
            </a:r>
            <a:r>
              <a:rPr lang="fr-FR" b="1" dirty="0" err="1" smtClean="0">
                <a:solidFill>
                  <a:schemeClr val="tx2"/>
                </a:solidFill>
              </a:rPr>
              <a:t>AirbusGroup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b="1" dirty="0" smtClean="0">
                <a:solidFill>
                  <a:schemeClr val="tx2"/>
                </a:solidFill>
              </a:rPr>
              <a:t>to </a:t>
            </a:r>
            <a:r>
              <a:rPr lang="fr-FR" b="1" dirty="0" err="1" smtClean="0">
                <a:solidFill>
                  <a:schemeClr val="tx2"/>
                </a:solidFill>
              </a:rPr>
              <a:t>sell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err="1" smtClean="0">
                <a:solidFill>
                  <a:schemeClr val="tx2"/>
                </a:solidFill>
              </a:rPr>
              <a:t>Defense</a:t>
            </a:r>
            <a:r>
              <a:rPr lang="fr-FR" b="1" dirty="0" smtClean="0">
                <a:solidFill>
                  <a:schemeClr val="tx2"/>
                </a:solidFill>
              </a:rPr>
              <a:t> Electronics to KKR, Carlyle </a:t>
            </a:r>
            <a:r>
              <a:rPr lang="fr-FR" b="1" dirty="0" err="1" smtClean="0">
                <a:solidFill>
                  <a:schemeClr val="tx2"/>
                </a:solidFill>
              </a:rPr>
              <a:t>shortlisted</a:t>
            </a:r>
            <a:r>
              <a:rPr lang="fr-FR" b="1" dirty="0" smtClean="0">
                <a:solidFill>
                  <a:schemeClr val="tx2"/>
                </a:solidFill>
              </a:rPr>
              <a:t>, March 2016 ; Safran to </a:t>
            </a:r>
            <a:r>
              <a:rPr lang="fr-FR" b="1" dirty="0" err="1" smtClean="0">
                <a:solidFill>
                  <a:schemeClr val="tx2"/>
                </a:solidFill>
              </a:rPr>
              <a:t>sell</a:t>
            </a:r>
            <a:r>
              <a:rPr lang="fr-FR" b="1" dirty="0" smtClean="0">
                <a:solidFill>
                  <a:schemeClr val="tx2"/>
                </a:solidFill>
              </a:rPr>
              <a:t> Morpho)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Scenario 3. </a:t>
            </a:r>
            <a:r>
              <a:rPr lang="fr-FR" b="1" dirty="0" err="1" smtClean="0">
                <a:solidFill>
                  <a:srgbClr val="FF0000"/>
                </a:solidFill>
              </a:rPr>
              <a:t>Cooperative</a:t>
            </a:r>
            <a:r>
              <a:rPr lang="fr-FR" b="1" dirty="0" smtClean="0">
                <a:solidFill>
                  <a:schemeClr val="tx2"/>
                </a:solidFill>
              </a:rPr>
              <a:t> (</a:t>
            </a:r>
            <a:r>
              <a:rPr lang="fr-FR" b="1" dirty="0" err="1" smtClean="0">
                <a:solidFill>
                  <a:schemeClr val="tx2"/>
                </a:solidFill>
              </a:rPr>
              <a:t>intergovernmental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>
                <a:solidFill>
                  <a:schemeClr val="tx2"/>
                </a:solidFill>
              </a:rPr>
              <a:t>or inter-</a:t>
            </a:r>
            <a:r>
              <a:rPr lang="fr-FR" b="1" dirty="0" err="1">
                <a:solidFill>
                  <a:schemeClr val="tx2"/>
                </a:solidFill>
              </a:rPr>
              <a:t>agency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b="1" dirty="0" err="1" smtClean="0">
                <a:solidFill>
                  <a:schemeClr val="tx2"/>
                </a:solidFill>
              </a:rPr>
              <a:t>agreements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err="1" smtClean="0">
                <a:solidFill>
                  <a:schemeClr val="tx2"/>
                </a:solidFill>
              </a:rPr>
              <a:t>with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err="1" smtClean="0">
                <a:solidFill>
                  <a:schemeClr val="tx2"/>
                </a:solidFill>
              </a:rPr>
              <a:t>industrial</a:t>
            </a:r>
            <a:r>
              <a:rPr lang="fr-FR" b="1" dirty="0" smtClean="0">
                <a:solidFill>
                  <a:schemeClr val="tx2"/>
                </a:solidFill>
              </a:rPr>
              <a:t> components ex. Airbus </a:t>
            </a:r>
            <a:r>
              <a:rPr lang="fr-FR" b="1" dirty="0" err="1" smtClean="0">
                <a:solidFill>
                  <a:schemeClr val="tx2"/>
                </a:solidFill>
              </a:rPr>
              <a:t>Defense</a:t>
            </a:r>
            <a:r>
              <a:rPr lang="fr-FR" b="1" dirty="0" smtClean="0">
                <a:solidFill>
                  <a:schemeClr val="tx2"/>
                </a:solidFill>
              </a:rPr>
              <a:t> and </a:t>
            </a:r>
            <a:r>
              <a:rPr lang="fr-FR" b="1" dirty="0" err="1" smtClean="0">
                <a:solidFill>
                  <a:schemeClr val="tx2"/>
                </a:solidFill>
              </a:rPr>
              <a:t>Space</a:t>
            </a:r>
            <a:r>
              <a:rPr lang="fr-FR" b="1" dirty="0" smtClean="0">
                <a:solidFill>
                  <a:schemeClr val="tx2"/>
                </a:solidFill>
              </a:rPr>
              <a:t> and </a:t>
            </a:r>
            <a:r>
              <a:rPr lang="en-US" b="1" dirty="0">
                <a:solidFill>
                  <a:schemeClr val="tx2"/>
                </a:solidFill>
              </a:rPr>
              <a:t>Integrated Petroleum &amp; Energy Services company (</a:t>
            </a:r>
            <a:r>
              <a:rPr lang="en-US" b="1" dirty="0" smtClean="0">
                <a:solidFill>
                  <a:schemeClr val="tx2"/>
                </a:solidFill>
              </a:rPr>
              <a:t>PETSE) (</a:t>
            </a:r>
            <a:r>
              <a:rPr lang="fr-FR" b="1" dirty="0" err="1" smtClean="0">
                <a:solidFill>
                  <a:schemeClr val="tx2"/>
                </a:solidFill>
              </a:rPr>
              <a:t>Saudi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err="1" smtClean="0">
                <a:solidFill>
                  <a:schemeClr val="tx2"/>
                </a:solidFill>
              </a:rPr>
              <a:t>Arabia</a:t>
            </a:r>
            <a:r>
              <a:rPr lang="fr-FR" b="1" dirty="0" smtClean="0">
                <a:solidFill>
                  <a:schemeClr val="tx2"/>
                </a:solidFill>
              </a:rPr>
              <a:t>), </a:t>
            </a:r>
            <a:r>
              <a:rPr lang="fr-FR" b="1" dirty="0" err="1" smtClean="0">
                <a:solidFill>
                  <a:schemeClr val="tx2"/>
                </a:solidFill>
              </a:rPr>
              <a:t>re</a:t>
            </a:r>
            <a:r>
              <a:rPr lang="fr-FR" b="1" dirty="0" smtClean="0">
                <a:solidFill>
                  <a:schemeClr val="tx2"/>
                </a:solidFill>
              </a:rPr>
              <a:t>. </a:t>
            </a:r>
            <a:r>
              <a:rPr lang="fr-FR" b="1" dirty="0" err="1" smtClean="0">
                <a:solidFill>
                  <a:schemeClr val="tx2"/>
                </a:solidFill>
              </a:rPr>
              <a:t>Terralink</a:t>
            </a:r>
            <a:r>
              <a:rPr lang="fr-FR" b="1" dirty="0" smtClean="0">
                <a:solidFill>
                  <a:schemeClr val="tx2"/>
                </a:solidFill>
              </a:rPr>
              <a:t> Hub </a:t>
            </a:r>
            <a:r>
              <a:rPr lang="fr-FR" b="1" dirty="0" err="1" smtClean="0">
                <a:solidFill>
                  <a:schemeClr val="tx2"/>
                </a:solidFill>
              </a:rPr>
              <a:t>V-Sat</a:t>
            </a:r>
            <a:r>
              <a:rPr lang="fr-FR" b="1" dirty="0" smtClean="0">
                <a:solidFill>
                  <a:schemeClr val="tx2"/>
                </a:solidFill>
              </a:rPr>
              <a:t> Services, Nov. 2015 </a:t>
            </a:r>
            <a:r>
              <a:rPr lang="fr-FR" b="1" dirty="0" err="1" smtClean="0">
                <a:solidFill>
                  <a:schemeClr val="tx2"/>
                </a:solidFill>
              </a:rPr>
              <a:t>Electronic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err="1" smtClean="0">
                <a:solidFill>
                  <a:schemeClr val="tx2"/>
                </a:solidFill>
              </a:rPr>
              <a:t>Warefare</a:t>
            </a:r>
            <a:r>
              <a:rPr lang="fr-FR" b="1" dirty="0" smtClean="0">
                <a:solidFill>
                  <a:schemeClr val="tx2"/>
                </a:solidFill>
              </a:rPr>
              <a:t> Symposium)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538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Of </a:t>
            </a:r>
            <a:r>
              <a:rPr lang="fr-FR" b="1" dirty="0" err="1" smtClean="0">
                <a:solidFill>
                  <a:schemeClr val="tx2"/>
                </a:solidFill>
              </a:rPr>
              <a:t>funds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br>
              <a:rPr lang="fr-FR" b="1" dirty="0" smtClean="0">
                <a:solidFill>
                  <a:schemeClr val="tx2"/>
                </a:solidFill>
              </a:rPr>
            </a:br>
            <a:r>
              <a:rPr lang="fr-FR" b="1" dirty="0" smtClean="0">
                <a:solidFill>
                  <a:schemeClr val="tx2"/>
                </a:solidFill>
              </a:rPr>
              <a:t>and … </a:t>
            </a:r>
            <a:r>
              <a:rPr lang="fr-FR" b="1" dirty="0" err="1" smtClean="0">
                <a:solidFill>
                  <a:schemeClr val="tx2"/>
                </a:solidFill>
              </a:rPr>
              <a:t>submarines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b="1" i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chemeClr val="tx2"/>
                </a:solidFill>
              </a:rPr>
              <a:t>“Submarines </a:t>
            </a:r>
            <a:r>
              <a:rPr lang="en-US" b="1" i="1" dirty="0">
                <a:solidFill>
                  <a:schemeClr val="tx2"/>
                </a:solidFill>
              </a:rPr>
              <a:t>lived by a simple motto: there are two kinds of ships, submarines... and targets</a:t>
            </a:r>
            <a:r>
              <a:rPr lang="en-US" b="1" i="1" dirty="0" smtClean="0">
                <a:solidFill>
                  <a:schemeClr val="tx2"/>
                </a:solidFill>
              </a:rPr>
              <a:t>.”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tx2"/>
                </a:solidFill>
              </a:rPr>
              <a:t>Tom Clancy, </a:t>
            </a:r>
            <a:br>
              <a:rPr lang="en-US" b="1" i="1" dirty="0">
                <a:solidFill>
                  <a:schemeClr val="tx2"/>
                </a:solidFill>
              </a:rPr>
            </a:br>
            <a:r>
              <a:rPr lang="en-US" b="1" i="1" dirty="0">
                <a:solidFill>
                  <a:schemeClr val="tx2"/>
                </a:solidFill>
              </a:rPr>
              <a:t>Hunt for the Red </a:t>
            </a:r>
            <a:r>
              <a:rPr lang="en-US" b="1" i="1" dirty="0" smtClean="0">
                <a:solidFill>
                  <a:schemeClr val="tx2"/>
                </a:solidFill>
              </a:rPr>
              <a:t>October, 1984</a:t>
            </a:r>
            <a:endParaRPr lang="fr-FR" b="1" i="1" dirty="0">
              <a:solidFill>
                <a:schemeClr val="tx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463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966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057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6000" b="1" i="1" dirty="0" smtClean="0">
                <a:solidFill>
                  <a:srgbClr val="5F9BAF"/>
                </a:solidFill>
              </a:rPr>
              <a:t/>
            </a:r>
            <a:br>
              <a:rPr lang="en-US" sz="6000" b="1" i="1" dirty="0" smtClean="0">
                <a:solidFill>
                  <a:srgbClr val="5F9BAF"/>
                </a:solidFill>
              </a:rPr>
            </a:br>
            <a:r>
              <a:rPr lang="en-US" sz="6000" b="1" i="1" dirty="0">
                <a:solidFill>
                  <a:srgbClr val="5F9BAF"/>
                </a:solidFill>
              </a:rPr>
              <a:t/>
            </a:r>
            <a:br>
              <a:rPr lang="en-US" sz="6000" b="1" i="1" dirty="0">
                <a:solidFill>
                  <a:srgbClr val="5F9BAF"/>
                </a:solidFill>
              </a:rPr>
            </a:br>
            <a:r>
              <a:rPr lang="en-US" sz="6000" b="1" i="1" dirty="0" smtClean="0">
                <a:solidFill>
                  <a:srgbClr val="5F9BAF"/>
                </a:solidFill>
              </a:rPr>
              <a:t/>
            </a:r>
            <a:br>
              <a:rPr lang="en-US" sz="6000" b="1" i="1" dirty="0" smtClean="0">
                <a:solidFill>
                  <a:srgbClr val="5F9BAF"/>
                </a:solidFill>
              </a:rPr>
            </a:br>
            <a:r>
              <a:rPr lang="en-US" sz="6000" b="1" i="1" dirty="0" smtClean="0">
                <a:solidFill>
                  <a:schemeClr val="accent1"/>
                </a:solidFill>
              </a:rPr>
              <a:t>Thank you </a:t>
            </a:r>
            <a:br>
              <a:rPr lang="en-US" sz="6000" b="1" i="1" dirty="0" smtClean="0">
                <a:solidFill>
                  <a:schemeClr val="accent1"/>
                </a:solidFill>
              </a:rPr>
            </a:br>
            <a:r>
              <a:rPr lang="en-US" sz="6000" b="1" i="1" dirty="0" smtClean="0">
                <a:solidFill>
                  <a:schemeClr val="accent1"/>
                </a:solidFill>
              </a:rPr>
              <a:t>for your kind attention</a:t>
            </a:r>
            <a:r>
              <a:rPr lang="fr-FR" sz="6000" b="1" i="1" dirty="0">
                <a:solidFill>
                  <a:srgbClr val="0070C0"/>
                </a:solidFill>
              </a:rPr>
              <a:t/>
            </a:r>
            <a:br>
              <a:rPr lang="fr-FR" sz="6000" b="1" i="1" dirty="0">
                <a:solidFill>
                  <a:srgbClr val="0070C0"/>
                </a:solidFill>
              </a:rPr>
            </a:br>
            <a:r>
              <a:rPr lang="en-US" sz="3600" b="1" i="1" dirty="0">
                <a:solidFill>
                  <a:srgbClr val="0070C0"/>
                </a:solidFill>
                <a:hlinkClick r:id="rId3"/>
              </a:rPr>
              <a:t/>
            </a:r>
            <a:br>
              <a:rPr lang="en-US" sz="3600" b="1" i="1" dirty="0">
                <a:solidFill>
                  <a:srgbClr val="0070C0"/>
                </a:solidFill>
                <a:hlinkClick r:id="rId3"/>
              </a:rPr>
            </a:br>
            <a:r>
              <a:rPr lang="en-US" sz="3600" b="1" i="1" dirty="0" smtClean="0">
                <a:solidFill>
                  <a:srgbClr val="0070C0"/>
                </a:solidFill>
                <a:hlinkClick r:id="rId3"/>
              </a:rPr>
              <a:t>lucien.rapp@ut-capitole.fr</a:t>
            </a:r>
            <a:br>
              <a:rPr lang="en-US" sz="3600" b="1" i="1" dirty="0" smtClean="0">
                <a:solidFill>
                  <a:srgbClr val="0070C0"/>
                </a:solidFill>
                <a:hlinkClick r:id="rId3"/>
              </a:rPr>
            </a:br>
            <a:r>
              <a:rPr lang="en-US" sz="3600" b="1" i="1" dirty="0" smtClean="0">
                <a:solidFill>
                  <a:srgbClr val="0070C0"/>
                </a:solidFill>
                <a:hlinkClick r:id="rId3"/>
              </a:rPr>
              <a:t>www.chaire-sirius.eu</a:t>
            </a:r>
            <a:r>
              <a:rPr lang="en-US" sz="3600" b="1" i="1" dirty="0">
                <a:solidFill>
                  <a:srgbClr val="0070C0"/>
                </a:solidFill>
                <a:hlinkClick r:id="rId3"/>
              </a:rPr>
              <a:t/>
            </a:r>
            <a:br>
              <a:rPr lang="en-US" sz="3600" b="1" i="1" dirty="0">
                <a:solidFill>
                  <a:srgbClr val="0070C0"/>
                </a:solidFill>
                <a:hlinkClick r:id="rId3"/>
              </a:rPr>
            </a:br>
            <a:endParaRPr lang="en-US" sz="3600" b="1" i="1" dirty="0">
              <a:solidFill>
                <a:srgbClr val="0070C0"/>
              </a:solidFill>
              <a:hlinkClick r:id="rId3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704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Scope</a:t>
            </a:r>
            <a:br>
              <a:rPr lang="fr-FR" b="1" dirty="0" smtClean="0">
                <a:solidFill>
                  <a:schemeClr val="tx2"/>
                </a:solidFill>
              </a:rPr>
            </a:br>
            <a:r>
              <a:rPr lang="fr-FR" b="1" dirty="0" smtClean="0">
                <a:solidFill>
                  <a:schemeClr val="tx2"/>
                </a:solidFill>
              </a:rPr>
              <a:t>of the </a:t>
            </a:r>
            <a:r>
              <a:rPr lang="fr-FR" b="1" dirty="0" err="1" smtClean="0">
                <a:solidFill>
                  <a:schemeClr val="tx2"/>
                </a:solidFill>
              </a:rPr>
              <a:t>study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 err="1" smtClean="0">
                <a:solidFill>
                  <a:schemeClr val="tx2"/>
                </a:solidFill>
              </a:rPr>
              <a:t>Facts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Increasing </a:t>
            </a:r>
            <a:r>
              <a:rPr lang="en-US" b="1" dirty="0">
                <a:solidFill>
                  <a:schemeClr val="tx2"/>
                </a:solidFill>
              </a:rPr>
              <a:t>number of </a:t>
            </a:r>
            <a:r>
              <a:rPr lang="en-US" b="1" i="1" dirty="0" smtClean="0">
                <a:solidFill>
                  <a:srgbClr val="FF0000"/>
                </a:solidFill>
              </a:rPr>
              <a:t>acquisitions/sales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of space industries of </a:t>
            </a:r>
            <a:r>
              <a:rPr lang="en-US" b="1" i="1" dirty="0">
                <a:solidFill>
                  <a:srgbClr val="FF0000"/>
                </a:solidFill>
              </a:rPr>
              <a:t>2</a:t>
            </a:r>
            <a:r>
              <a:rPr lang="en-US" b="1" i="1" baseline="30000" dirty="0">
                <a:solidFill>
                  <a:srgbClr val="FF0000"/>
                </a:solidFill>
              </a:rPr>
              <a:t>nd</a:t>
            </a:r>
            <a:r>
              <a:rPr lang="en-US" b="1" i="1" dirty="0">
                <a:solidFill>
                  <a:srgbClr val="FF0000"/>
                </a:solidFill>
              </a:rPr>
              <a:t> and 3</a:t>
            </a:r>
            <a:r>
              <a:rPr lang="en-US" b="1" i="1" baseline="30000" dirty="0">
                <a:solidFill>
                  <a:srgbClr val="FF0000"/>
                </a:solidFill>
              </a:rPr>
              <a:t>rd</a:t>
            </a:r>
            <a:r>
              <a:rPr lang="en-US" b="1" i="1" dirty="0">
                <a:solidFill>
                  <a:srgbClr val="FF0000"/>
                </a:solidFill>
              </a:rPr>
              <a:t> tiers </a:t>
            </a:r>
            <a:r>
              <a:rPr lang="en-US" sz="1900" b="1" i="1" dirty="0">
                <a:solidFill>
                  <a:schemeClr val="tx2"/>
                </a:solidFill>
              </a:rPr>
              <a:t>(ex. sale of Airbus Group Electronic Defense division to the US investment fund KKR, following a beauty contest where  Carlyle was shortlisted</a:t>
            </a:r>
            <a:r>
              <a:rPr lang="en-US" sz="1900" b="1" i="1" dirty="0" smtClean="0">
                <a:solidFill>
                  <a:schemeClr val="tx2"/>
                </a:solidFill>
              </a:rPr>
              <a:t>) …</a:t>
            </a: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From </a:t>
            </a:r>
            <a:r>
              <a:rPr lang="en-US" b="1" i="1" dirty="0" smtClean="0">
                <a:solidFill>
                  <a:srgbClr val="FF0000"/>
                </a:solidFill>
              </a:rPr>
              <a:t>private </a:t>
            </a:r>
            <a:r>
              <a:rPr lang="en-US" b="1" i="1" dirty="0">
                <a:solidFill>
                  <a:srgbClr val="FF0000"/>
                </a:solidFill>
              </a:rPr>
              <a:t>equity </a:t>
            </a:r>
            <a:r>
              <a:rPr lang="en-US" b="1" i="1" dirty="0" smtClean="0">
                <a:solidFill>
                  <a:srgbClr val="FF0000"/>
                </a:solidFill>
              </a:rPr>
              <a:t>funds</a:t>
            </a:r>
            <a:r>
              <a:rPr lang="en-US" b="1" dirty="0">
                <a:solidFill>
                  <a:schemeClr val="tx2"/>
                </a:solidFill>
              </a:rPr>
              <a:t> specializing in space industry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(coming from advanced or emerging </a:t>
            </a:r>
            <a:r>
              <a:rPr lang="en-US" b="1" dirty="0" smtClean="0">
                <a:solidFill>
                  <a:schemeClr val="tx2"/>
                </a:solidFill>
              </a:rPr>
              <a:t>economies) …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In a context of consolidations :  (</a:t>
            </a:r>
            <a:r>
              <a:rPr lang="en-US" b="1" dirty="0" err="1" smtClean="0">
                <a:solidFill>
                  <a:schemeClr val="tx2"/>
                </a:solidFill>
              </a:rPr>
              <a:t>i</a:t>
            </a:r>
            <a:r>
              <a:rPr lang="en-US" b="1" dirty="0" smtClean="0">
                <a:solidFill>
                  <a:schemeClr val="tx2"/>
                </a:solidFill>
              </a:rPr>
              <a:t>). 2015 as a record year in terms of M&amp;A worldwide ; and (ii). a </a:t>
            </a:r>
            <a:r>
              <a:rPr lang="en-US" b="1" i="1" dirty="0" smtClean="0">
                <a:solidFill>
                  <a:srgbClr val="FF0000"/>
                </a:solidFill>
              </a:rPr>
              <a:t>growing attractiveness </a:t>
            </a:r>
            <a:r>
              <a:rPr lang="en-US" b="1" dirty="0" smtClean="0">
                <a:solidFill>
                  <a:schemeClr val="tx2"/>
                </a:solidFill>
              </a:rPr>
              <a:t>of space sector</a:t>
            </a:r>
          </a:p>
          <a:p>
            <a:endParaRPr lang="fr-FR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b="1" i="1" dirty="0" smtClean="0">
                <a:solidFill>
                  <a:schemeClr val="tx2"/>
                </a:solidFill>
              </a:rPr>
              <a:t>Questions : </a:t>
            </a:r>
            <a:r>
              <a:rPr lang="fr-FR" b="1" i="1" dirty="0" smtClean="0">
                <a:solidFill>
                  <a:srgbClr val="FF0000"/>
                </a:solidFill>
              </a:rPr>
              <a:t>(i). </a:t>
            </a:r>
            <a:r>
              <a:rPr lang="fr-FR" b="1" i="1" dirty="0" err="1" smtClean="0">
                <a:solidFill>
                  <a:srgbClr val="FF0000"/>
                </a:solidFill>
              </a:rPr>
              <a:t>What</a:t>
            </a:r>
            <a:r>
              <a:rPr lang="fr-FR" b="1" i="1" dirty="0" smtClean="0">
                <a:solidFill>
                  <a:srgbClr val="FF0000"/>
                </a:solidFill>
              </a:rPr>
              <a:t> are the objectives of </a:t>
            </a:r>
            <a:r>
              <a:rPr lang="fr-FR" b="1" i="1" dirty="0" err="1" smtClean="0">
                <a:solidFill>
                  <a:srgbClr val="FF0000"/>
                </a:solidFill>
              </a:rPr>
              <a:t>these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funds</a:t>
            </a:r>
            <a:r>
              <a:rPr lang="fr-FR" b="1" i="1" dirty="0" smtClean="0">
                <a:solidFill>
                  <a:srgbClr val="FF0000"/>
                </a:solidFill>
              </a:rPr>
              <a:t> (« </a:t>
            </a:r>
            <a:r>
              <a:rPr lang="fr-FR" b="1" i="1" dirty="0" err="1" smtClean="0">
                <a:solidFill>
                  <a:srgbClr val="FF0000"/>
                </a:solidFill>
              </a:rPr>
              <a:t>creeping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takeovers</a:t>
            </a:r>
            <a:r>
              <a:rPr lang="fr-FR" b="1" i="1" dirty="0" smtClean="0">
                <a:solidFill>
                  <a:srgbClr val="FF0000"/>
                </a:solidFill>
              </a:rPr>
              <a:t> »)? (ii). To </a:t>
            </a:r>
            <a:r>
              <a:rPr lang="fr-FR" b="1" i="1" dirty="0" err="1" smtClean="0">
                <a:solidFill>
                  <a:srgbClr val="FF0000"/>
                </a:solidFill>
              </a:rPr>
              <a:t>which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extent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would</a:t>
            </a:r>
            <a:r>
              <a:rPr lang="fr-FR" b="1" i="1" dirty="0" smtClean="0">
                <a:solidFill>
                  <a:srgbClr val="FF0000"/>
                </a:solidFill>
              </a:rPr>
              <a:t> the </a:t>
            </a:r>
            <a:r>
              <a:rPr lang="fr-FR" b="1" i="1" dirty="0" err="1" smtClean="0">
                <a:solidFill>
                  <a:srgbClr val="FF0000"/>
                </a:solidFill>
              </a:rPr>
              <a:t>existing</a:t>
            </a:r>
            <a:r>
              <a:rPr lang="fr-FR" b="1" i="1" dirty="0" smtClean="0">
                <a:solidFill>
                  <a:srgbClr val="FF0000"/>
                </a:solidFill>
              </a:rPr>
              <a:t> control </a:t>
            </a:r>
            <a:r>
              <a:rPr lang="fr-FR" b="1" i="1" dirty="0" err="1" smtClean="0">
                <a:solidFill>
                  <a:srgbClr val="FF0000"/>
                </a:solidFill>
              </a:rPr>
              <a:t>powers</a:t>
            </a:r>
            <a:r>
              <a:rPr lang="fr-FR" b="1" i="1" dirty="0" smtClean="0">
                <a:solidFill>
                  <a:srgbClr val="FF0000"/>
                </a:solidFill>
              </a:rPr>
              <a:t> (« </a:t>
            </a:r>
            <a:r>
              <a:rPr lang="fr-FR" b="1" i="1" dirty="0" err="1" smtClean="0">
                <a:solidFill>
                  <a:srgbClr val="FF0000"/>
                </a:solidFill>
              </a:rPr>
              <a:t>defence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lines</a:t>
            </a:r>
            <a:r>
              <a:rPr lang="fr-FR" b="1" i="1" dirty="0" smtClean="0">
                <a:solidFill>
                  <a:srgbClr val="FF0000"/>
                </a:solidFill>
              </a:rPr>
              <a:t> ») of the states </a:t>
            </a:r>
            <a:r>
              <a:rPr lang="fr-FR" b="1" i="1" dirty="0" err="1" smtClean="0">
                <a:solidFill>
                  <a:srgbClr val="FF0000"/>
                </a:solidFill>
              </a:rPr>
              <a:t>be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still</a:t>
            </a:r>
            <a:r>
              <a:rPr lang="fr-FR" b="1" i="1" dirty="0" smtClean="0">
                <a:solidFill>
                  <a:srgbClr val="FF0000"/>
                </a:solidFill>
              </a:rPr>
              <a:t> efficient? (iii). </a:t>
            </a:r>
            <a:r>
              <a:rPr lang="fr-FR" b="1" i="1" dirty="0" err="1" smtClean="0">
                <a:solidFill>
                  <a:srgbClr val="FF0000"/>
                </a:solidFill>
              </a:rPr>
              <a:t>Which</a:t>
            </a:r>
            <a:r>
              <a:rPr lang="fr-FR" b="1" i="1" dirty="0" smtClean="0">
                <a:solidFill>
                  <a:srgbClr val="FF0000"/>
                </a:solidFill>
              </a:rPr>
              <a:t> scenarii </a:t>
            </a:r>
            <a:r>
              <a:rPr lang="fr-FR" b="1" i="1" dirty="0" err="1" smtClean="0">
                <a:solidFill>
                  <a:srgbClr val="FF0000"/>
                </a:solidFill>
              </a:rPr>
              <a:t>could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we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expect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from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these</a:t>
            </a:r>
            <a:r>
              <a:rPr lang="fr-FR" b="1" i="1" dirty="0" smtClean="0">
                <a:solidFill>
                  <a:srgbClr val="FF0000"/>
                </a:solidFill>
              </a:rPr>
              <a:t> transactions, </a:t>
            </a:r>
            <a:r>
              <a:rPr lang="fr-FR" b="1" i="1" dirty="0" err="1" smtClean="0">
                <a:solidFill>
                  <a:srgbClr val="FF0000"/>
                </a:solidFill>
              </a:rPr>
              <a:t>including</a:t>
            </a:r>
            <a:r>
              <a:rPr lang="fr-FR" b="1" i="1" dirty="0" smtClean="0">
                <a:solidFill>
                  <a:srgbClr val="FF0000"/>
                </a:solidFill>
              </a:rPr>
              <a:t> the  </a:t>
            </a:r>
            <a:r>
              <a:rPr lang="fr-FR" b="1" i="1" dirty="0" err="1" smtClean="0">
                <a:solidFill>
                  <a:srgbClr val="FF0000"/>
                </a:solidFill>
              </a:rPr>
              <a:t>blackest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ones</a:t>
            </a:r>
            <a:r>
              <a:rPr lang="fr-FR" b="1" i="1" dirty="0" smtClean="0">
                <a:solidFill>
                  <a:srgbClr val="FF0000"/>
                </a:solidFill>
              </a:rPr>
              <a:t>?</a:t>
            </a:r>
            <a:endParaRPr lang="en-US" b="1" i="1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 dirty="0" err="1" smtClean="0">
                <a:solidFill>
                  <a:schemeClr val="tx2"/>
                </a:solidFill>
              </a:rPr>
              <a:t>Findings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>
                <a:solidFill>
                  <a:schemeClr val="tx2"/>
                </a:solidFill>
              </a:rPr>
              <a:t>S</a:t>
            </a:r>
            <a:r>
              <a:rPr lang="en-US" b="1" dirty="0" smtClean="0">
                <a:solidFill>
                  <a:schemeClr val="tx2"/>
                </a:solidFill>
              </a:rPr>
              <a:t>trategies </a:t>
            </a:r>
            <a:r>
              <a:rPr lang="en-US" b="1" dirty="0">
                <a:solidFill>
                  <a:schemeClr val="tx2"/>
                </a:solidFill>
              </a:rPr>
              <a:t>of </a:t>
            </a:r>
            <a:r>
              <a:rPr lang="en-US" b="1" dirty="0" smtClean="0">
                <a:solidFill>
                  <a:srgbClr val="FF0000"/>
                </a:solidFill>
              </a:rPr>
              <a:t>'</a:t>
            </a:r>
            <a:r>
              <a:rPr lang="en-US" b="1" i="1" dirty="0" smtClean="0">
                <a:solidFill>
                  <a:srgbClr val="FF0000"/>
                </a:solidFill>
              </a:rPr>
              <a:t>buy </a:t>
            </a:r>
            <a:r>
              <a:rPr lang="en-US" b="1" i="1" dirty="0">
                <a:solidFill>
                  <a:srgbClr val="FF0000"/>
                </a:solidFill>
              </a:rPr>
              <a:t>and build </a:t>
            </a:r>
            <a:r>
              <a:rPr lang="en-US" b="1" dirty="0" smtClean="0">
                <a:solidFill>
                  <a:srgbClr val="FF0000"/>
                </a:solidFill>
              </a:rPr>
              <a:t>' </a:t>
            </a:r>
            <a:r>
              <a:rPr lang="en-US" b="1" dirty="0" smtClean="0">
                <a:solidFill>
                  <a:schemeClr val="tx2"/>
                </a:solidFill>
              </a:rPr>
              <a:t>+ interest in </a:t>
            </a:r>
            <a:r>
              <a:rPr lang="en-US" b="1" i="1" dirty="0" smtClean="0">
                <a:solidFill>
                  <a:srgbClr val="FF0000"/>
                </a:solidFill>
              </a:rPr>
              <a:t>firms </a:t>
            </a:r>
            <a:r>
              <a:rPr lang="en-US" b="1" i="1" dirty="0">
                <a:solidFill>
                  <a:srgbClr val="FF0000"/>
                </a:solidFill>
              </a:rPr>
              <a:t>of tiers 2 and 3 </a:t>
            </a:r>
            <a:r>
              <a:rPr lang="en-US" b="1" dirty="0" smtClean="0">
                <a:solidFill>
                  <a:schemeClr val="tx2"/>
                </a:solidFill>
              </a:rPr>
              <a:t>justified by their referencing </a:t>
            </a:r>
            <a:r>
              <a:rPr lang="en-US" b="1" dirty="0">
                <a:solidFill>
                  <a:schemeClr val="tx2"/>
                </a:solidFill>
              </a:rPr>
              <a:t>and </a:t>
            </a:r>
            <a:r>
              <a:rPr lang="en-US" b="1" dirty="0" smtClean="0">
                <a:solidFill>
                  <a:schemeClr val="tx2"/>
                </a:solidFill>
              </a:rPr>
              <a:t>qualification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Challenging </a:t>
            </a:r>
            <a:r>
              <a:rPr lang="en-US" b="1" i="1" dirty="0">
                <a:solidFill>
                  <a:srgbClr val="FF0000"/>
                </a:solidFill>
              </a:rPr>
              <a:t>control procedures </a:t>
            </a:r>
            <a:r>
              <a:rPr lang="en-US" b="1" dirty="0">
                <a:solidFill>
                  <a:schemeClr val="tx2"/>
                </a:solidFill>
              </a:rPr>
              <a:t>put in place by States to protect their national interests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Risk of </a:t>
            </a:r>
            <a:r>
              <a:rPr lang="en-US" b="1" i="1" dirty="0" smtClean="0">
                <a:solidFill>
                  <a:srgbClr val="FF0000"/>
                </a:solidFill>
              </a:rPr>
              <a:t>creeping takeovers </a:t>
            </a:r>
            <a:r>
              <a:rPr lang="en-US" b="1" dirty="0" smtClean="0">
                <a:solidFill>
                  <a:schemeClr val="tx2"/>
                </a:solidFill>
              </a:rPr>
              <a:t>likely </a:t>
            </a:r>
            <a:r>
              <a:rPr lang="en-US" b="1" dirty="0">
                <a:solidFill>
                  <a:schemeClr val="tx2"/>
                </a:solidFill>
              </a:rPr>
              <a:t>to cause a series of </a:t>
            </a:r>
            <a:r>
              <a:rPr lang="en-US" b="1" i="1" dirty="0">
                <a:solidFill>
                  <a:srgbClr val="FF0000"/>
                </a:solidFill>
              </a:rPr>
              <a:t>exocentric shocks </a:t>
            </a:r>
            <a:r>
              <a:rPr lang="en-US" b="1" dirty="0">
                <a:solidFill>
                  <a:schemeClr val="tx2"/>
                </a:solidFill>
              </a:rPr>
              <a:t>(wars</a:t>
            </a:r>
            <a:r>
              <a:rPr lang="en-US" b="1" dirty="0" smtClean="0">
                <a:solidFill>
                  <a:schemeClr val="tx2"/>
                </a:solidFill>
              </a:rPr>
              <a:t>?)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“Black scenario” : (</a:t>
            </a:r>
            <a:r>
              <a:rPr lang="en-US" b="1" dirty="0" err="1" smtClean="0">
                <a:solidFill>
                  <a:schemeClr val="tx2"/>
                </a:solidFill>
              </a:rPr>
              <a:t>i</a:t>
            </a:r>
            <a:r>
              <a:rPr lang="en-US" b="1" dirty="0" smtClean="0">
                <a:solidFill>
                  <a:schemeClr val="tx2"/>
                </a:solidFill>
              </a:rPr>
              <a:t>). (using</a:t>
            </a:r>
            <a:r>
              <a:rPr lang="en-US" b="1" dirty="0">
                <a:solidFill>
                  <a:schemeClr val="tx2"/>
                </a:solidFill>
              </a:rPr>
              <a:t>) </a:t>
            </a:r>
            <a:r>
              <a:rPr lang="en-US" b="1" i="1" dirty="0">
                <a:solidFill>
                  <a:srgbClr val="FF0000"/>
                </a:solidFill>
              </a:rPr>
              <a:t>space </a:t>
            </a:r>
            <a:r>
              <a:rPr lang="en-US" b="1" i="1" dirty="0">
                <a:solidFill>
                  <a:schemeClr val="tx2"/>
                </a:solidFill>
              </a:rPr>
              <a:t>(industry) </a:t>
            </a:r>
            <a:r>
              <a:rPr lang="en-US" b="1" i="1" dirty="0">
                <a:solidFill>
                  <a:srgbClr val="FF0000"/>
                </a:solidFill>
              </a:rPr>
              <a:t>control</a:t>
            </a:r>
            <a:r>
              <a:rPr lang="en-US" b="1" dirty="0">
                <a:solidFill>
                  <a:schemeClr val="tx2"/>
                </a:solidFill>
              </a:rPr>
              <a:t>, </a:t>
            </a:r>
            <a:r>
              <a:rPr lang="en-US" b="1" dirty="0" smtClean="0">
                <a:solidFill>
                  <a:schemeClr val="tx2"/>
                </a:solidFill>
              </a:rPr>
              <a:t>(ii). (in </a:t>
            </a:r>
            <a:r>
              <a:rPr lang="en-US" b="1" dirty="0">
                <a:solidFill>
                  <a:schemeClr val="tx2"/>
                </a:solidFill>
              </a:rPr>
              <a:t>view of) </a:t>
            </a:r>
            <a:r>
              <a:rPr lang="en-US" b="1" i="1" dirty="0" smtClean="0">
                <a:solidFill>
                  <a:srgbClr val="FF0000"/>
                </a:solidFill>
              </a:rPr>
              <a:t>space </a:t>
            </a:r>
            <a:r>
              <a:rPr lang="en-US" b="1" i="1" dirty="0" smtClean="0">
                <a:solidFill>
                  <a:schemeClr val="tx2"/>
                </a:solidFill>
              </a:rPr>
              <a:t>(sector) </a:t>
            </a:r>
            <a:r>
              <a:rPr lang="en-US" b="1" i="1" dirty="0">
                <a:solidFill>
                  <a:srgbClr val="FF0000"/>
                </a:solidFill>
              </a:rPr>
              <a:t>dominance</a:t>
            </a:r>
            <a:r>
              <a:rPr lang="en-US" b="1" dirty="0">
                <a:solidFill>
                  <a:schemeClr val="tx2"/>
                </a:solidFill>
              </a:rPr>
              <a:t>, </a:t>
            </a:r>
            <a:r>
              <a:rPr lang="en-US" b="1" dirty="0" smtClean="0">
                <a:solidFill>
                  <a:schemeClr val="tx2"/>
                </a:solidFill>
              </a:rPr>
              <a:t>(iii). (towards</a:t>
            </a:r>
            <a:r>
              <a:rPr lang="en-US" b="1" dirty="0">
                <a:solidFill>
                  <a:schemeClr val="tx2"/>
                </a:solidFill>
              </a:rPr>
              <a:t>) </a:t>
            </a:r>
            <a:r>
              <a:rPr lang="en-US" b="1" dirty="0" smtClean="0">
                <a:solidFill>
                  <a:schemeClr val="tx2"/>
                </a:solidFill>
              </a:rPr>
              <a:t>(outer)</a:t>
            </a:r>
            <a:r>
              <a:rPr lang="en-US" b="1" i="1" dirty="0" smtClean="0">
                <a:solidFill>
                  <a:srgbClr val="FF0000"/>
                </a:solidFill>
              </a:rPr>
              <a:t>space </a:t>
            </a:r>
            <a:r>
              <a:rPr lang="en-US" b="1" i="1" dirty="0">
                <a:solidFill>
                  <a:srgbClr val="FF0000"/>
                </a:solidFill>
              </a:rPr>
              <a:t>militarization</a:t>
            </a:r>
          </a:p>
          <a:p>
            <a:endParaRPr lang="en-US" b="1" dirty="0">
              <a:solidFill>
                <a:schemeClr val="tx2"/>
              </a:solidFill>
            </a:endParaRPr>
          </a:p>
          <a:p>
            <a:endParaRPr lang="fr-F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07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In a </a:t>
            </a:r>
            <a:r>
              <a:rPr lang="fr-FR" b="1" smtClean="0">
                <a:solidFill>
                  <a:schemeClr val="tx2"/>
                </a:solidFill>
              </a:rPr>
              <a:t>nutshell</a:t>
            </a:r>
            <a:r>
              <a:rPr lang="fr-FR" b="1" dirty="0" smtClean="0">
                <a:solidFill>
                  <a:schemeClr val="tx2"/>
                </a:solidFill>
              </a:rPr>
              <a:t> …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31274" y="2204864"/>
            <a:ext cx="20162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Intergovernmental</a:t>
            </a:r>
            <a:r>
              <a:rPr lang="fr-FR" dirty="0" smtClean="0"/>
              <a:t> Agreement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131274" y="3068960"/>
            <a:ext cx="20162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Framework Agreement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131274" y="4005064"/>
            <a:ext cx="20162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Financing</a:t>
            </a:r>
            <a:r>
              <a:rPr lang="fr-FR" dirty="0" smtClean="0"/>
              <a:t> Agreement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131274" y="4941168"/>
            <a:ext cx="20162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Industrial</a:t>
            </a:r>
            <a:r>
              <a:rPr lang="fr-FR" dirty="0" smtClean="0"/>
              <a:t> Agreement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6269614" y="2242236"/>
            <a:ext cx="12744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Main</a:t>
            </a:r>
          </a:p>
          <a:p>
            <a:pPr algn="ctr"/>
            <a:r>
              <a:rPr lang="fr-FR" dirty="0" err="1" smtClean="0"/>
              <a:t>Contractor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5518956" y="3128392"/>
            <a:ext cx="63722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S/C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4881736" y="3725617"/>
            <a:ext cx="63722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S/C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6158398" y="3725617"/>
            <a:ext cx="63722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S/C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6588224" y="4601798"/>
            <a:ext cx="63722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S/C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7045332" y="3725617"/>
            <a:ext cx="63722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S/C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8355395" y="3725617"/>
            <a:ext cx="63722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S/C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7682552" y="3127503"/>
            <a:ext cx="63722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S/C</a:t>
            </a:r>
            <a:endParaRPr lang="fr-FR" dirty="0"/>
          </a:p>
        </p:txBody>
      </p:sp>
      <p:cxnSp>
        <p:nvCxnSpPr>
          <p:cNvPr id="23" name="Connecteur en angle 22"/>
          <p:cNvCxnSpPr>
            <a:stCxn id="12" idx="1"/>
            <a:endCxn id="13" idx="0"/>
          </p:cNvCxnSpPr>
          <p:nvPr/>
        </p:nvCxnSpPr>
        <p:spPr>
          <a:xfrm rot="10800000" flipV="1">
            <a:off x="5837566" y="2470836"/>
            <a:ext cx="432048" cy="6575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en angle 24"/>
          <p:cNvCxnSpPr>
            <a:stCxn id="12" idx="3"/>
            <a:endCxn id="19" idx="0"/>
          </p:cNvCxnSpPr>
          <p:nvPr/>
        </p:nvCxnSpPr>
        <p:spPr>
          <a:xfrm>
            <a:off x="7544054" y="2470836"/>
            <a:ext cx="457108" cy="65666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en angle 26"/>
          <p:cNvCxnSpPr>
            <a:stCxn id="13" idx="2"/>
            <a:endCxn id="15" idx="1"/>
          </p:cNvCxnSpPr>
          <p:nvPr/>
        </p:nvCxnSpPr>
        <p:spPr>
          <a:xfrm rot="16200000" flipH="1">
            <a:off x="5813670" y="3609488"/>
            <a:ext cx="368625" cy="32083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en angle 28"/>
          <p:cNvCxnSpPr>
            <a:stCxn id="13" idx="2"/>
            <a:endCxn id="14" idx="3"/>
          </p:cNvCxnSpPr>
          <p:nvPr/>
        </p:nvCxnSpPr>
        <p:spPr>
          <a:xfrm rot="5400000">
            <a:off x="5493949" y="3610599"/>
            <a:ext cx="368625" cy="31861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en angle 30"/>
          <p:cNvCxnSpPr>
            <a:stCxn id="19" idx="2"/>
            <a:endCxn id="18" idx="1"/>
          </p:cNvCxnSpPr>
          <p:nvPr/>
        </p:nvCxnSpPr>
        <p:spPr>
          <a:xfrm rot="16200000" flipH="1">
            <a:off x="7993521" y="3592343"/>
            <a:ext cx="369514" cy="35423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en angle 32"/>
          <p:cNvCxnSpPr>
            <a:stCxn id="19" idx="2"/>
            <a:endCxn id="17" idx="3"/>
          </p:cNvCxnSpPr>
          <p:nvPr/>
        </p:nvCxnSpPr>
        <p:spPr>
          <a:xfrm rot="5400000">
            <a:off x="7657100" y="3610155"/>
            <a:ext cx="369514" cy="31861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en angle 34"/>
          <p:cNvCxnSpPr>
            <a:stCxn id="15" idx="2"/>
            <a:endCxn id="16" idx="1"/>
          </p:cNvCxnSpPr>
          <p:nvPr/>
        </p:nvCxnSpPr>
        <p:spPr>
          <a:xfrm rot="16200000" flipH="1">
            <a:off x="6208826" y="4450999"/>
            <a:ext cx="647581" cy="11121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ngle 37"/>
          <p:cNvCxnSpPr>
            <a:stCxn id="17" idx="2"/>
            <a:endCxn id="16" idx="3"/>
          </p:cNvCxnSpPr>
          <p:nvPr/>
        </p:nvCxnSpPr>
        <p:spPr>
          <a:xfrm rot="5400000">
            <a:off x="6970903" y="4437358"/>
            <a:ext cx="647581" cy="13849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lipse 38"/>
          <p:cNvSpPr/>
          <p:nvPr/>
        </p:nvSpPr>
        <p:spPr>
          <a:xfrm>
            <a:off x="1430781" y="1590341"/>
            <a:ext cx="127444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‘80/’90</a:t>
            </a:r>
            <a:endParaRPr lang="fr-FR" dirty="0"/>
          </a:p>
        </p:txBody>
      </p:sp>
      <p:sp>
        <p:nvSpPr>
          <p:cNvPr id="40" name="Ellipse 39"/>
          <p:cNvSpPr/>
          <p:nvPr/>
        </p:nvSpPr>
        <p:spPr>
          <a:xfrm>
            <a:off x="6269614" y="1590341"/>
            <a:ext cx="127444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’00</a:t>
            </a:r>
            <a:endParaRPr lang="fr-FR" dirty="0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lèche courbée vers la gauche 2"/>
          <p:cNvSpPr/>
          <p:nvPr/>
        </p:nvSpPr>
        <p:spPr>
          <a:xfrm rot="10800000">
            <a:off x="4345159" y="1608883"/>
            <a:ext cx="731520" cy="3312369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Flèche droite 3"/>
          <p:cNvSpPr/>
          <p:nvPr/>
        </p:nvSpPr>
        <p:spPr>
          <a:xfrm rot="16200000">
            <a:off x="6612318" y="5340440"/>
            <a:ext cx="58903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5518956" y="6054957"/>
            <a:ext cx="2890872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solidFill>
                  <a:schemeClr val="tx2"/>
                </a:solidFill>
              </a:rPr>
              <a:t>Private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err="1" smtClean="0">
                <a:solidFill>
                  <a:schemeClr val="tx2"/>
                </a:solidFill>
              </a:rPr>
              <a:t>Equity</a:t>
            </a:r>
            <a:r>
              <a:rPr lang="fr-FR" b="1" dirty="0" smtClean="0">
                <a:solidFill>
                  <a:schemeClr val="tx2"/>
                </a:solidFill>
              </a:rPr>
              <a:t> Funds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7541058" y="5007415"/>
            <a:ext cx="127444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’10</a:t>
            </a:r>
            <a:endParaRPr lang="fr-FR" dirty="0"/>
          </a:p>
        </p:txBody>
      </p:sp>
      <p:sp>
        <p:nvSpPr>
          <p:cNvPr id="6" name="Flèche courbée vers la droite 5"/>
          <p:cNvSpPr/>
          <p:nvPr/>
        </p:nvSpPr>
        <p:spPr>
          <a:xfrm rot="16200000">
            <a:off x="3977123" y="4387756"/>
            <a:ext cx="731520" cy="3142166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20" name="Connecteur droit avec flèche 19"/>
          <p:cNvCxnSpPr>
            <a:stCxn id="8" idx="2"/>
            <a:endCxn id="9" idx="0"/>
          </p:cNvCxnSpPr>
          <p:nvPr/>
        </p:nvCxnSpPr>
        <p:spPr>
          <a:xfrm>
            <a:off x="2139386" y="2780928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9" idx="2"/>
            <a:endCxn id="10" idx="0"/>
          </p:cNvCxnSpPr>
          <p:nvPr/>
        </p:nvCxnSpPr>
        <p:spPr>
          <a:xfrm>
            <a:off x="2139386" y="3645024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1" idx="0"/>
            <a:endCxn id="10" idx="2"/>
          </p:cNvCxnSpPr>
          <p:nvPr/>
        </p:nvCxnSpPr>
        <p:spPr>
          <a:xfrm flipV="1">
            <a:off x="2139386" y="4581128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66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3" grpId="0" animBg="1"/>
      <p:bldP spid="4" grpId="0" animBg="1"/>
      <p:bldP spid="5" grpId="0" animBg="1"/>
      <p:bldP spid="30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Global </a:t>
            </a:r>
            <a:r>
              <a:rPr lang="fr-FR" b="1" dirty="0" err="1" smtClean="0">
                <a:solidFill>
                  <a:schemeClr val="tx2"/>
                </a:solidFill>
              </a:rPr>
              <a:t>Context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8147248" cy="476250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08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>
                <a:solidFill>
                  <a:schemeClr val="tx2"/>
                </a:solidFill>
              </a:rPr>
              <a:t>Macro-economics</a:t>
            </a:r>
            <a:r>
              <a:rPr lang="fr-FR" b="1" dirty="0" smtClean="0">
                <a:solidFill>
                  <a:schemeClr val="tx2"/>
                </a:solidFill>
              </a:rPr>
              <a:t/>
            </a:r>
            <a:br>
              <a:rPr lang="fr-FR" b="1" dirty="0" smtClean="0">
                <a:solidFill>
                  <a:schemeClr val="tx2"/>
                </a:solidFill>
              </a:rPr>
            </a:br>
            <a:r>
              <a:rPr lang="fr-FR" b="1" dirty="0" smtClean="0">
                <a:solidFill>
                  <a:schemeClr val="tx2"/>
                </a:solidFill>
              </a:rPr>
              <a:t>of M&amp;A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60375" indent="-457200"/>
            <a:r>
              <a:rPr lang="en-US" altLang="en-US" b="1" dirty="0">
                <a:solidFill>
                  <a:schemeClr val="tx2"/>
                </a:solidFill>
              </a:rPr>
              <a:t>Global macro-economic context : </a:t>
            </a:r>
            <a:r>
              <a:rPr lang="en-US" altLang="en-US" b="1" dirty="0" smtClean="0">
                <a:solidFill>
                  <a:schemeClr val="tx2"/>
                </a:solidFill>
              </a:rPr>
              <a:t>In 2015, </a:t>
            </a:r>
            <a:r>
              <a:rPr lang="en-US" altLang="en-US" b="1" i="1" dirty="0" smtClean="0">
                <a:solidFill>
                  <a:srgbClr val="FF0000"/>
                </a:solidFill>
              </a:rPr>
              <a:t>5 </a:t>
            </a:r>
            <a:r>
              <a:rPr lang="en-US" altLang="en-US" b="1" i="1" dirty="0">
                <a:solidFill>
                  <a:srgbClr val="FF0000"/>
                </a:solidFill>
              </a:rPr>
              <a:t>operations of over $ 100 billion </a:t>
            </a:r>
            <a:r>
              <a:rPr lang="en-US" altLang="en-US" b="1" dirty="0" smtClean="0">
                <a:solidFill>
                  <a:schemeClr val="tx2"/>
                </a:solidFill>
              </a:rPr>
              <a:t>(</a:t>
            </a:r>
            <a:r>
              <a:rPr lang="en-US" altLang="en-US" b="1" dirty="0">
                <a:solidFill>
                  <a:schemeClr val="tx2"/>
                </a:solidFill>
              </a:rPr>
              <a:t>including 3 in the final months of 2015) </a:t>
            </a:r>
          </a:p>
          <a:p>
            <a:pPr marL="733425" indent="0">
              <a:buNone/>
            </a:pPr>
            <a:r>
              <a:rPr lang="en-US" altLang="en-US" b="1" i="1" dirty="0">
                <a:solidFill>
                  <a:schemeClr val="tx2"/>
                </a:solidFill>
              </a:rPr>
              <a:t>Factors: (</a:t>
            </a:r>
            <a:r>
              <a:rPr lang="en-US" altLang="en-US" b="1" i="1" dirty="0" err="1">
                <a:solidFill>
                  <a:schemeClr val="tx2"/>
                </a:solidFill>
              </a:rPr>
              <a:t>i</a:t>
            </a:r>
            <a:r>
              <a:rPr lang="en-US" altLang="en-US" b="1" i="1" dirty="0">
                <a:solidFill>
                  <a:schemeClr val="tx2"/>
                </a:solidFill>
              </a:rPr>
              <a:t>). currency </a:t>
            </a:r>
            <a:r>
              <a:rPr lang="en-US" altLang="en-US" b="1" i="1" dirty="0" smtClean="0">
                <a:solidFill>
                  <a:schemeClr val="tx2"/>
                </a:solidFill>
              </a:rPr>
              <a:t>war + collapse of interest </a:t>
            </a:r>
            <a:r>
              <a:rPr lang="en-US" altLang="en-US" b="1" i="1" dirty="0">
                <a:solidFill>
                  <a:schemeClr val="tx2"/>
                </a:solidFill>
              </a:rPr>
              <a:t>rates; (ii). abundance of cash / role of funds (investment, pension, sovereign, hedge funds); (iii). industrial dynamism (patents); (iv).deteriorating situation of emerging countries ...</a:t>
            </a:r>
            <a:endParaRPr lang="en-US" altLang="en-US" sz="6000" b="1" i="1" dirty="0">
              <a:solidFill>
                <a:schemeClr val="tx2"/>
              </a:solidFill>
            </a:endParaRPr>
          </a:p>
          <a:p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509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>
                <a:solidFill>
                  <a:schemeClr val="tx2"/>
                </a:solidFill>
              </a:rPr>
              <a:t>Attractiveness</a:t>
            </a:r>
            <a:r>
              <a:rPr lang="fr-FR" b="1" dirty="0" smtClean="0">
                <a:solidFill>
                  <a:schemeClr val="tx2"/>
                </a:solidFill>
              </a:rPr>
              <a:t/>
            </a:r>
            <a:br>
              <a:rPr lang="fr-FR" b="1" dirty="0" smtClean="0">
                <a:solidFill>
                  <a:schemeClr val="tx2"/>
                </a:solidFill>
              </a:rPr>
            </a:br>
            <a:r>
              <a:rPr lang="fr-FR" b="1" dirty="0" smtClean="0">
                <a:solidFill>
                  <a:schemeClr val="tx2"/>
                </a:solidFill>
              </a:rPr>
              <a:t>of </a:t>
            </a:r>
            <a:r>
              <a:rPr lang="fr-FR" b="1" dirty="0" err="1" smtClean="0">
                <a:solidFill>
                  <a:schemeClr val="tx2"/>
                </a:solidFill>
              </a:rPr>
              <a:t>Space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err="1" smtClean="0">
                <a:solidFill>
                  <a:schemeClr val="tx2"/>
                </a:solidFill>
              </a:rPr>
              <a:t>Sector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60375" indent="-457200"/>
            <a:r>
              <a:rPr lang="en-US" b="1" dirty="0" smtClean="0">
                <a:solidFill>
                  <a:schemeClr val="tx2"/>
                </a:solidFill>
              </a:rPr>
              <a:t>Increasing </a:t>
            </a:r>
            <a:r>
              <a:rPr lang="en-US" b="1" i="1" dirty="0" smtClean="0">
                <a:solidFill>
                  <a:srgbClr val="FF0000"/>
                </a:solidFill>
              </a:rPr>
              <a:t>geo-political</a:t>
            </a:r>
            <a:r>
              <a:rPr lang="en-US" b="1" dirty="0" smtClean="0">
                <a:solidFill>
                  <a:schemeClr val="tx2"/>
                </a:solidFill>
              </a:rPr>
              <a:t> concerns</a:t>
            </a:r>
          </a:p>
          <a:p>
            <a:pPr marL="460375" indent="-457200"/>
            <a:r>
              <a:rPr lang="en-US" b="1" dirty="0" smtClean="0">
                <a:solidFill>
                  <a:schemeClr val="tx2"/>
                </a:solidFill>
              </a:rPr>
              <a:t>Current trend of </a:t>
            </a:r>
            <a:r>
              <a:rPr lang="en-US" b="1" i="1" dirty="0">
                <a:solidFill>
                  <a:srgbClr val="FF0000"/>
                </a:solidFill>
              </a:rPr>
              <a:t>t</a:t>
            </a:r>
            <a:r>
              <a:rPr lang="en-US" b="1" i="1" dirty="0" smtClean="0">
                <a:solidFill>
                  <a:srgbClr val="FF0000"/>
                </a:solidFill>
              </a:rPr>
              <a:t>echnological innovations </a:t>
            </a:r>
            <a:r>
              <a:rPr lang="en-US" b="1" dirty="0" smtClean="0">
                <a:solidFill>
                  <a:schemeClr val="tx2"/>
                </a:solidFill>
              </a:rPr>
              <a:t>in </a:t>
            </a:r>
            <a:r>
              <a:rPr lang="en-US" b="1" dirty="0">
                <a:solidFill>
                  <a:schemeClr val="tx2"/>
                </a:solidFill>
              </a:rPr>
              <a:t>t</a:t>
            </a:r>
            <a:r>
              <a:rPr lang="en-US" b="1" dirty="0" smtClean="0">
                <a:solidFill>
                  <a:schemeClr val="tx2"/>
                </a:solidFill>
              </a:rPr>
              <a:t>he space industry: </a:t>
            </a:r>
            <a:r>
              <a:rPr lang="en-US" b="1" dirty="0">
                <a:solidFill>
                  <a:schemeClr val="tx2"/>
                </a:solidFill>
              </a:rPr>
              <a:t>i</a:t>
            </a:r>
            <a:r>
              <a:rPr lang="en-US" b="1" dirty="0" smtClean="0">
                <a:solidFill>
                  <a:schemeClr val="tx2"/>
                </a:solidFill>
              </a:rPr>
              <a:t>ncreasing </a:t>
            </a:r>
            <a:r>
              <a:rPr lang="en-US" b="1" dirty="0">
                <a:solidFill>
                  <a:schemeClr val="tx2"/>
                </a:solidFill>
              </a:rPr>
              <a:t>use of composites </a:t>
            </a:r>
            <a:r>
              <a:rPr lang="en-US" b="1" dirty="0" smtClean="0">
                <a:solidFill>
                  <a:schemeClr val="tx2"/>
                </a:solidFill>
              </a:rPr>
              <a:t>(resin, </a:t>
            </a:r>
            <a:r>
              <a:rPr lang="en-US" b="1" dirty="0">
                <a:solidFill>
                  <a:schemeClr val="tx2"/>
                </a:solidFill>
              </a:rPr>
              <a:t>carbon / glass fiber reinforced </a:t>
            </a:r>
            <a:r>
              <a:rPr lang="en-US" b="1" dirty="0" smtClean="0">
                <a:solidFill>
                  <a:schemeClr val="tx2"/>
                </a:solidFill>
              </a:rPr>
              <a:t>plastic) </a:t>
            </a:r>
            <a:r>
              <a:rPr lang="en-US" b="1" dirty="0">
                <a:solidFill>
                  <a:schemeClr val="tx2"/>
                </a:solidFill>
              </a:rPr>
              <a:t>; improvements in turbine efficiency and propeller technology ; alternate energies / </a:t>
            </a:r>
            <a:r>
              <a:rPr lang="en-US" b="1" dirty="0" smtClean="0">
                <a:solidFill>
                  <a:schemeClr val="tx2"/>
                </a:solidFill>
              </a:rPr>
              <a:t>fuels)</a:t>
            </a:r>
          </a:p>
          <a:p>
            <a:pPr marL="460375" indent="-457200"/>
            <a:r>
              <a:rPr lang="en-US" b="1" dirty="0" smtClean="0">
                <a:solidFill>
                  <a:schemeClr val="tx2"/>
                </a:solidFill>
              </a:rPr>
              <a:t>Opening-up of the space industrial sector : (</a:t>
            </a:r>
            <a:r>
              <a:rPr lang="en-US" b="1" dirty="0" err="1" smtClean="0">
                <a:solidFill>
                  <a:schemeClr val="tx2"/>
                </a:solidFill>
              </a:rPr>
              <a:t>i</a:t>
            </a:r>
            <a:r>
              <a:rPr lang="en-US" b="1" dirty="0" smtClean="0">
                <a:solidFill>
                  <a:schemeClr val="tx2"/>
                </a:solidFill>
              </a:rPr>
              <a:t>).space </a:t>
            </a:r>
            <a:r>
              <a:rPr lang="en-US" b="1" i="1" dirty="0" smtClean="0">
                <a:solidFill>
                  <a:srgbClr val="FF0000"/>
                </a:solidFill>
              </a:rPr>
              <a:t>commercialization</a:t>
            </a:r>
            <a:r>
              <a:rPr lang="en-US" b="1" dirty="0" smtClean="0">
                <a:solidFill>
                  <a:schemeClr val="tx2"/>
                </a:solidFill>
              </a:rPr>
              <a:t>; (ii). </a:t>
            </a:r>
            <a:r>
              <a:rPr lang="en-US" b="1" i="1" dirty="0">
                <a:solidFill>
                  <a:srgbClr val="FF0000"/>
                </a:solidFill>
              </a:rPr>
              <a:t>convergence </a:t>
            </a:r>
            <a:r>
              <a:rPr lang="en-US" b="1" dirty="0">
                <a:solidFill>
                  <a:schemeClr val="tx2"/>
                </a:solidFill>
              </a:rPr>
              <a:t>of </a:t>
            </a:r>
            <a:r>
              <a:rPr lang="en-US" b="1" dirty="0" smtClean="0">
                <a:solidFill>
                  <a:schemeClr val="tx2"/>
                </a:solidFill>
              </a:rPr>
              <a:t>networks (ultimate convergence ; </a:t>
            </a:r>
            <a:r>
              <a:rPr lang="en-US" b="1" dirty="0">
                <a:solidFill>
                  <a:schemeClr val="tx2"/>
                </a:solidFill>
              </a:rPr>
              <a:t>increasing the number of players; </a:t>
            </a:r>
            <a:r>
              <a:rPr lang="en-US" b="1" dirty="0" smtClean="0">
                <a:solidFill>
                  <a:schemeClr val="tx2"/>
                </a:solidFill>
              </a:rPr>
              <a:t>(iii). new </a:t>
            </a:r>
            <a:r>
              <a:rPr lang="en-US" b="1" i="1" dirty="0">
                <a:solidFill>
                  <a:srgbClr val="FF0000"/>
                </a:solidFill>
              </a:rPr>
              <a:t>US industrial </a:t>
            </a:r>
            <a:r>
              <a:rPr lang="en-US" b="1" i="1" dirty="0" smtClean="0">
                <a:solidFill>
                  <a:srgbClr val="FF0000"/>
                </a:solidFill>
              </a:rPr>
              <a:t>dynamism </a:t>
            </a:r>
            <a:r>
              <a:rPr lang="en-US" b="1" i="1" dirty="0" smtClean="0">
                <a:solidFill>
                  <a:schemeClr val="tx2"/>
                </a:solidFill>
              </a:rPr>
              <a:t>re. exploitation of space natural </a:t>
            </a:r>
            <a:r>
              <a:rPr lang="en-US" b="1" i="1" dirty="0" err="1" smtClean="0">
                <a:solidFill>
                  <a:schemeClr val="tx2"/>
                </a:solidFill>
              </a:rPr>
              <a:t>ressources</a:t>
            </a:r>
            <a:r>
              <a:rPr lang="en-US" b="1" dirty="0" smtClean="0">
                <a:solidFill>
                  <a:schemeClr val="tx2"/>
                </a:solidFill>
              </a:rPr>
              <a:t>)</a:t>
            </a:r>
          </a:p>
          <a:p>
            <a:pPr marL="460375" indent="-457200"/>
            <a:r>
              <a:rPr lang="en-US" b="1" dirty="0" smtClean="0">
                <a:solidFill>
                  <a:schemeClr val="tx2"/>
                </a:solidFill>
              </a:rPr>
              <a:t>Expensive cost of big groups’ subsidiaries in the field of </a:t>
            </a:r>
            <a:r>
              <a:rPr lang="en-US" b="1" i="1" dirty="0" smtClean="0">
                <a:solidFill>
                  <a:srgbClr val="FF0000"/>
                </a:solidFill>
              </a:rPr>
              <a:t>security/defense</a:t>
            </a:r>
          </a:p>
          <a:p>
            <a:pPr marL="1190625" indent="-457200"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chemeClr val="tx2"/>
              </a:solidFill>
            </a:endParaRPr>
          </a:p>
          <a:p>
            <a:pPr marL="1190625" indent="-457200"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490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>
                <a:solidFill>
                  <a:schemeClr val="tx2"/>
                </a:solidFill>
              </a:rPr>
              <a:t>Gradual</a:t>
            </a:r>
            <a:r>
              <a:rPr lang="fr-FR" b="1" dirty="0" smtClean="0">
                <a:solidFill>
                  <a:schemeClr val="tx2"/>
                </a:solidFill>
              </a:rPr>
              <a:t/>
            </a:r>
            <a:br>
              <a:rPr lang="fr-FR" b="1" dirty="0" smtClean="0">
                <a:solidFill>
                  <a:schemeClr val="tx2"/>
                </a:solidFill>
              </a:rPr>
            </a:br>
            <a:r>
              <a:rPr lang="fr-FR" b="1" dirty="0" smtClean="0">
                <a:solidFill>
                  <a:schemeClr val="tx2"/>
                </a:solidFill>
              </a:rPr>
              <a:t>Emancipation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1960 : Government </a:t>
            </a:r>
            <a:r>
              <a:rPr lang="en-US" b="1" dirty="0">
                <a:solidFill>
                  <a:schemeClr val="tx2"/>
                </a:solidFill>
              </a:rPr>
              <a:t>programs (1960 : 26 (USA) / 29 (CCCP), Moon Missions)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1970 : Licensing </a:t>
            </a:r>
            <a:r>
              <a:rPr lang="en-US" b="1" dirty="0">
                <a:solidFill>
                  <a:schemeClr val="tx2"/>
                </a:solidFill>
              </a:rPr>
              <a:t>and </a:t>
            </a:r>
            <a:r>
              <a:rPr lang="en-US" b="1" dirty="0" smtClean="0">
                <a:solidFill>
                  <a:schemeClr val="tx2"/>
                </a:solidFill>
              </a:rPr>
              <a:t>co-production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1980 : Strategic </a:t>
            </a:r>
            <a:r>
              <a:rPr lang="en-US" b="1" dirty="0">
                <a:solidFill>
                  <a:schemeClr val="tx2"/>
                </a:solidFill>
              </a:rPr>
              <a:t>Alliances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1990/2000 : Mergers</a:t>
            </a:r>
            <a:r>
              <a:rPr lang="en-US" b="1" dirty="0">
                <a:solidFill>
                  <a:schemeClr val="tx2"/>
                </a:solidFill>
              </a:rPr>
              <a:t>, acquisitions, </a:t>
            </a:r>
            <a:r>
              <a:rPr lang="en-US" b="1" dirty="0" smtClean="0">
                <a:solidFill>
                  <a:schemeClr val="tx2"/>
                </a:solidFill>
              </a:rPr>
              <a:t>absorptions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2010 : Joint </a:t>
            </a:r>
            <a:r>
              <a:rPr lang="en-US" b="1" dirty="0">
                <a:solidFill>
                  <a:schemeClr val="tx2"/>
                </a:solidFill>
              </a:rPr>
              <a:t>Ventures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496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>
                <a:solidFill>
                  <a:schemeClr val="tx2"/>
                </a:solidFill>
              </a:rPr>
              <a:t>Increasing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br>
              <a:rPr lang="fr-FR" b="1" dirty="0" smtClean="0">
                <a:solidFill>
                  <a:schemeClr val="tx2"/>
                </a:solidFill>
              </a:rPr>
            </a:br>
            <a:r>
              <a:rPr lang="fr-FR" b="1" dirty="0" err="1">
                <a:solidFill>
                  <a:schemeClr val="tx2"/>
                </a:solidFill>
              </a:rPr>
              <a:t>N</a:t>
            </a:r>
            <a:r>
              <a:rPr lang="fr-FR" b="1" dirty="0" err="1" smtClean="0">
                <a:solidFill>
                  <a:schemeClr val="tx2"/>
                </a:solidFill>
              </a:rPr>
              <a:t>umber</a:t>
            </a:r>
            <a:r>
              <a:rPr lang="fr-FR" b="1" dirty="0" smtClean="0">
                <a:solidFill>
                  <a:schemeClr val="tx2"/>
                </a:solidFill>
              </a:rPr>
              <a:t> of JV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499853"/>
              </p:ext>
            </p:extLst>
          </p:nvPr>
        </p:nvGraphicFramePr>
        <p:xfrm>
          <a:off x="1520825" y="2204864"/>
          <a:ext cx="6102350" cy="34406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5350"/>
                <a:gridCol w="895350"/>
                <a:gridCol w="1428750"/>
                <a:gridCol w="1079500"/>
                <a:gridCol w="1803400"/>
              </a:tblGrid>
              <a:tr h="1009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cap="small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endParaRPr lang="fr-FR" sz="1800" b="1" cap="small" baseline="0" dirty="0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cap="small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Country</a:t>
                      </a:r>
                      <a:endParaRPr lang="fr-FR" sz="1800" b="1" cap="small" baseline="0" dirty="0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cap="small" baseline="0" dirty="0" smtClean="0">
                          <a:effectLst/>
                        </a:rPr>
                        <a:t>Groups</a:t>
                      </a:r>
                      <a:endParaRPr lang="fr-FR" sz="1800" b="1" cap="small" baseline="0" dirty="0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cap="small" baseline="0">
                          <a:effectLst/>
                        </a:rPr>
                        <a:t>Joint-Ventures</a:t>
                      </a:r>
                      <a:endParaRPr lang="fr-FR" sz="1800" b="1" cap="small" baseline="0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cap="small" baseline="0" dirty="0">
                          <a:effectLst/>
                        </a:rPr>
                        <a:t>JV Focus</a:t>
                      </a:r>
                      <a:endParaRPr lang="fr-FR" sz="1800" b="1" cap="small" baseline="0" dirty="0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61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139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50" b="1" dirty="0">
                          <a:effectLst/>
                        </a:rPr>
                        <a:t>2014</a:t>
                      </a:r>
                      <a:endParaRPr lang="fr-FR" sz="1400" b="1" dirty="0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00" b="1" dirty="0">
                          <a:effectLst/>
                        </a:rPr>
                        <a:t>EU/France</a:t>
                      </a:r>
                      <a:endParaRPr lang="fr-FR" sz="1200" b="1" dirty="0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00" b="1">
                          <a:effectLst/>
                        </a:rPr>
                        <a:t>Airbus group/Safran</a:t>
                      </a:r>
                      <a:endParaRPr lang="fr-FR" sz="1200" b="1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00" b="1" dirty="0">
                          <a:effectLst/>
                        </a:rPr>
                        <a:t>Airbus Safran </a:t>
                      </a:r>
                      <a:r>
                        <a:rPr lang="fr-FR" sz="1000" b="1" dirty="0" err="1">
                          <a:effectLst/>
                        </a:rPr>
                        <a:t>Launchers</a:t>
                      </a:r>
                      <a:endParaRPr lang="fr-FR" sz="1200" b="1" dirty="0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00" b="1" dirty="0" err="1" smtClean="0">
                          <a:effectLst/>
                        </a:rPr>
                        <a:t>Launchers</a:t>
                      </a:r>
                      <a:r>
                        <a:rPr lang="fr-FR" sz="1000" b="1" dirty="0" smtClean="0">
                          <a:effectLst/>
                        </a:rPr>
                        <a:t> for commercial and </a:t>
                      </a:r>
                      <a:r>
                        <a:rPr lang="fr-FR" sz="1000" b="1" dirty="0" err="1" smtClean="0">
                          <a:effectLst/>
                        </a:rPr>
                        <a:t>military</a:t>
                      </a:r>
                      <a:r>
                        <a:rPr lang="fr-FR" sz="1000" b="1" baseline="0" dirty="0" smtClean="0">
                          <a:effectLst/>
                        </a:rPr>
                        <a:t>  satellites</a:t>
                      </a:r>
                      <a:endParaRPr lang="fr-FR" sz="1200" b="1" dirty="0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139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50" b="1">
                          <a:effectLst/>
                        </a:rPr>
                        <a:t>2013</a:t>
                      </a:r>
                      <a:endParaRPr lang="fr-FR" sz="1400" b="1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00" b="1" dirty="0">
                          <a:effectLst/>
                        </a:rPr>
                        <a:t>USA</a:t>
                      </a:r>
                      <a:endParaRPr lang="fr-FR" sz="1200" b="1" dirty="0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Raytheon Company/General Dynamics information technology</a:t>
                      </a:r>
                      <a:endParaRPr lang="fr-FR" sz="1200" b="1" dirty="0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00" b="1">
                          <a:effectLst/>
                        </a:rPr>
                        <a:t>RGnext (Range generation next)</a:t>
                      </a:r>
                      <a:endParaRPr lang="fr-FR" sz="1200" b="1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and services on launch optimization systems :</a:t>
                      </a:r>
                      <a:r>
                        <a:rPr lang="fr-FR" sz="500" b="1" dirty="0" smtClean="0">
                          <a:effectLst/>
                        </a:rPr>
                        <a:t> </a:t>
                      </a:r>
                      <a:r>
                        <a:rPr lang="fr-FR" sz="1000" b="1" dirty="0" err="1">
                          <a:effectLst/>
                        </a:rPr>
                        <a:t>Launch</a:t>
                      </a:r>
                      <a:r>
                        <a:rPr lang="fr-FR" sz="1000" b="1" dirty="0">
                          <a:effectLst/>
                        </a:rPr>
                        <a:t> and Test Range System (LTRS)</a:t>
                      </a:r>
                      <a:endParaRPr lang="fr-FR" sz="1200" b="1" dirty="0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139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50" b="1">
                          <a:effectLst/>
                        </a:rPr>
                        <a:t>2013</a:t>
                      </a:r>
                      <a:endParaRPr lang="fr-FR" sz="1400" b="1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00" b="1">
                          <a:effectLst/>
                        </a:rPr>
                        <a:t>Russie/EU</a:t>
                      </a:r>
                      <a:endParaRPr lang="fr-FR" sz="1200" b="1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RSC ENERGIA/ Airbus </a:t>
                      </a:r>
                      <a:r>
                        <a:rPr lang="en-US" sz="1000" b="1" dirty="0" err="1">
                          <a:effectLst/>
                        </a:rPr>
                        <a:t>defence</a:t>
                      </a:r>
                      <a:r>
                        <a:rPr lang="en-US" sz="1000" b="1" dirty="0">
                          <a:effectLst/>
                        </a:rPr>
                        <a:t> and space</a:t>
                      </a:r>
                      <a:endParaRPr lang="fr-FR" sz="1200" b="1" dirty="0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00" b="1">
                          <a:effectLst/>
                        </a:rPr>
                        <a:t>Energia - Satellite Technologies</a:t>
                      </a:r>
                      <a:endParaRPr lang="fr-FR" sz="1200" b="1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Tracking and communication satellite system</a:t>
                      </a:r>
                      <a:endParaRPr lang="fr-FR" sz="700" b="1" dirty="0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139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50" b="1">
                          <a:effectLst/>
                        </a:rPr>
                        <a:t>2011</a:t>
                      </a:r>
                      <a:endParaRPr lang="fr-FR" sz="1400" b="1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00" b="1">
                          <a:effectLst/>
                        </a:rPr>
                        <a:t>USA</a:t>
                      </a:r>
                      <a:endParaRPr lang="fr-FR" sz="1200" b="1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000" b="1">
                          <a:effectLst/>
                        </a:rPr>
                        <a:t>Lockheed Martin, URS Corporation and InDyne</a:t>
                      </a:r>
                      <a:endParaRPr lang="fr-FR" sz="1200" b="1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000" b="1" dirty="0" err="1">
                          <a:effectLst/>
                        </a:rPr>
                        <a:t>CoRE</a:t>
                      </a:r>
                      <a:r>
                        <a:rPr lang="en-US" sz="1000" b="1" dirty="0">
                          <a:effectLst/>
                        </a:rPr>
                        <a:t> (</a:t>
                      </a:r>
                      <a:r>
                        <a:rPr lang="fr-FR" sz="1000" b="1" dirty="0" err="1">
                          <a:effectLst/>
                        </a:rPr>
                        <a:t>Consolidated</a:t>
                      </a:r>
                      <a:r>
                        <a:rPr lang="fr-FR" sz="1000" b="1" dirty="0">
                          <a:effectLst/>
                        </a:rPr>
                        <a:t> Range Enterprise)</a:t>
                      </a:r>
                      <a:endParaRPr lang="fr-FR" sz="1200" b="1" dirty="0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and services on launch optimization systems :</a:t>
                      </a:r>
                      <a:r>
                        <a:rPr lang="fr-FR" sz="400" b="1" dirty="0" smtClean="0">
                          <a:effectLst/>
                        </a:rPr>
                        <a:t> </a:t>
                      </a:r>
                      <a:r>
                        <a:rPr lang="fr-FR" sz="900" b="1" dirty="0" err="1" smtClean="0">
                          <a:effectLst/>
                        </a:rPr>
                        <a:t>Launch</a:t>
                      </a:r>
                      <a:r>
                        <a:rPr lang="fr-FR" sz="900" b="1" dirty="0" smtClean="0">
                          <a:effectLst/>
                        </a:rPr>
                        <a:t> and Test Range System (LTRS)</a:t>
                      </a:r>
                      <a:endParaRPr lang="fr-FR" sz="1100" b="1" dirty="0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139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50" b="1">
                          <a:effectLst/>
                        </a:rPr>
                        <a:t>2007</a:t>
                      </a:r>
                      <a:endParaRPr lang="fr-FR" sz="1400" b="1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00" b="1">
                          <a:effectLst/>
                        </a:rPr>
                        <a:t>France/Italie </a:t>
                      </a:r>
                      <a:endParaRPr lang="fr-FR" sz="1200" b="1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00" b="1">
                          <a:effectLst/>
                        </a:rPr>
                        <a:t>Thales/Finmecaccanica</a:t>
                      </a:r>
                      <a:endParaRPr lang="fr-FR" sz="1200" b="1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00" b="1">
                          <a:effectLst/>
                        </a:rPr>
                        <a:t>Telespazio</a:t>
                      </a:r>
                      <a:endParaRPr lang="fr-FR" sz="1200" b="1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00" b="1" dirty="0" err="1" smtClean="0">
                          <a:effectLst/>
                        </a:rPr>
                        <a:t>Military</a:t>
                      </a:r>
                      <a:r>
                        <a:rPr lang="fr-FR" sz="1000" b="1" dirty="0" smtClean="0">
                          <a:effectLst/>
                        </a:rPr>
                        <a:t> and </a:t>
                      </a:r>
                      <a:r>
                        <a:rPr lang="fr-FR" sz="1000" b="1" dirty="0" err="1" smtClean="0">
                          <a:effectLst/>
                        </a:rPr>
                        <a:t>civilian</a:t>
                      </a:r>
                      <a:r>
                        <a:rPr lang="fr-FR" sz="1000" b="1" dirty="0" smtClean="0">
                          <a:effectLst/>
                        </a:rPr>
                        <a:t> satellite services</a:t>
                      </a:r>
                      <a:endParaRPr lang="fr-FR" sz="1200" b="1" dirty="0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139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50" b="1">
                          <a:effectLst/>
                        </a:rPr>
                        <a:t>2007</a:t>
                      </a:r>
                      <a:endParaRPr lang="fr-FR" sz="1400" b="1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00" b="1">
                          <a:effectLst/>
                        </a:rPr>
                        <a:t>France/Italie</a:t>
                      </a:r>
                      <a:endParaRPr lang="fr-FR" sz="1200" b="1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00" b="1">
                          <a:effectLst/>
                        </a:rPr>
                        <a:t>Thales/Finmecaccanica</a:t>
                      </a:r>
                      <a:endParaRPr lang="fr-FR" sz="1200" b="1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00" b="1">
                          <a:effectLst/>
                        </a:rPr>
                        <a:t>Thales Alenia Space</a:t>
                      </a:r>
                      <a:endParaRPr lang="fr-FR" sz="1200" b="1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00" b="1" dirty="0" err="1" smtClean="0">
                          <a:effectLst/>
                        </a:rPr>
                        <a:t>Developer</a:t>
                      </a:r>
                      <a:r>
                        <a:rPr lang="fr-FR" sz="1000" b="1" dirty="0" smtClean="0">
                          <a:effectLst/>
                        </a:rPr>
                        <a:t>/manufacturer</a:t>
                      </a:r>
                      <a:r>
                        <a:rPr lang="fr-FR" sz="1000" b="1" baseline="0" dirty="0" smtClean="0">
                          <a:effectLst/>
                        </a:rPr>
                        <a:t> of civil and </a:t>
                      </a:r>
                      <a:r>
                        <a:rPr lang="fr-FR" sz="1000" b="1" baseline="0" dirty="0" err="1" smtClean="0">
                          <a:effectLst/>
                        </a:rPr>
                        <a:t>military</a:t>
                      </a:r>
                      <a:r>
                        <a:rPr lang="fr-FR" sz="1000" b="1" baseline="0" dirty="0" smtClean="0">
                          <a:effectLst/>
                        </a:rPr>
                        <a:t> services</a:t>
                      </a:r>
                      <a:endParaRPr lang="fr-FR" sz="1200" b="1" dirty="0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137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50" b="1" dirty="0">
                          <a:effectLst/>
                        </a:rPr>
                        <a:t>2006</a:t>
                      </a:r>
                      <a:endParaRPr lang="fr-FR" sz="1400" b="1" dirty="0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00" b="1">
                          <a:effectLst/>
                        </a:rPr>
                        <a:t>USA</a:t>
                      </a:r>
                      <a:endParaRPr lang="fr-FR" sz="1200" b="1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US" sz="1000" b="1">
                          <a:effectLst/>
                        </a:rPr>
                        <a:t>Lockheed Martin Space Systems/Boeing Defense, space, security</a:t>
                      </a:r>
                      <a:endParaRPr lang="fr-FR" sz="1200" b="1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00" b="1">
                          <a:effectLst/>
                        </a:rPr>
                        <a:t>United Launch Allaince</a:t>
                      </a:r>
                      <a:endParaRPr lang="fr-FR" sz="1200" b="1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fr-FR" sz="1000" b="1" dirty="0" err="1" smtClean="0">
                          <a:effectLst/>
                        </a:rPr>
                        <a:t>Launchers</a:t>
                      </a:r>
                      <a:r>
                        <a:rPr lang="fr-FR" sz="1000" b="1" dirty="0" smtClean="0">
                          <a:effectLst/>
                        </a:rPr>
                        <a:t> for commercial and </a:t>
                      </a:r>
                      <a:r>
                        <a:rPr lang="fr-FR" sz="1000" b="1" dirty="0" err="1" smtClean="0">
                          <a:effectLst/>
                        </a:rPr>
                        <a:t>military</a:t>
                      </a:r>
                      <a:r>
                        <a:rPr lang="fr-FR" sz="1000" b="1" baseline="0" dirty="0" smtClean="0">
                          <a:effectLst/>
                        </a:rPr>
                        <a:t>  satellites</a:t>
                      </a:r>
                      <a:endParaRPr lang="fr-FR" sz="1200" b="1" dirty="0">
                        <a:effectLst/>
                        <a:latin typeface="Frutiger Next Pro Bol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64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b="1" dirty="0" smtClean="0">
                <a:solidFill>
                  <a:schemeClr val="tx2"/>
                </a:solidFill>
              </a:rPr>
              <a:t>JVA/JVC</a:t>
            </a:r>
            <a:endParaRPr lang="en-GB" altLang="en-US" b="1" dirty="0" smtClean="0">
              <a:solidFill>
                <a:schemeClr val="tx2"/>
              </a:solidFill>
            </a:endParaRPr>
          </a:p>
        </p:txBody>
      </p:sp>
      <p:sp>
        <p:nvSpPr>
          <p:cNvPr id="72707" name="Rectangle 5"/>
          <p:cNvSpPr>
            <a:spLocks noChangeArrowheads="1"/>
          </p:cNvSpPr>
          <p:nvPr/>
        </p:nvSpPr>
        <p:spPr bwMode="auto">
          <a:xfrm>
            <a:off x="539750" y="2420938"/>
            <a:ext cx="6477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/>
              <a:t>A</a:t>
            </a:r>
            <a:endParaRPr lang="en-GB" altLang="en-US"/>
          </a:p>
        </p:txBody>
      </p:sp>
      <p:sp>
        <p:nvSpPr>
          <p:cNvPr id="72708" name="Rectangle 6"/>
          <p:cNvSpPr>
            <a:spLocks noChangeArrowheads="1"/>
          </p:cNvSpPr>
          <p:nvPr/>
        </p:nvSpPr>
        <p:spPr bwMode="auto">
          <a:xfrm>
            <a:off x="1763713" y="2420938"/>
            <a:ext cx="6477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/>
              <a:t>B</a:t>
            </a:r>
            <a:endParaRPr lang="en-GB" altLang="en-US"/>
          </a:p>
        </p:txBody>
      </p:sp>
      <p:sp>
        <p:nvSpPr>
          <p:cNvPr id="72709" name="Rectangle 7"/>
          <p:cNvSpPr>
            <a:spLocks noChangeArrowheads="1"/>
          </p:cNvSpPr>
          <p:nvPr/>
        </p:nvSpPr>
        <p:spPr bwMode="auto">
          <a:xfrm>
            <a:off x="1116013" y="5589588"/>
            <a:ext cx="647700" cy="5032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 dirty="0"/>
              <a:t>C</a:t>
            </a:r>
            <a:endParaRPr lang="en-GB" altLang="en-US" dirty="0"/>
          </a:p>
        </p:txBody>
      </p:sp>
      <p:sp>
        <p:nvSpPr>
          <p:cNvPr id="72710" name="Rectangle 8"/>
          <p:cNvSpPr>
            <a:spLocks noChangeArrowheads="1"/>
          </p:cNvSpPr>
          <p:nvPr/>
        </p:nvSpPr>
        <p:spPr bwMode="auto">
          <a:xfrm>
            <a:off x="1692275" y="4797425"/>
            <a:ext cx="6477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/>
              <a:t>B’</a:t>
            </a:r>
            <a:endParaRPr lang="en-GB" altLang="en-US"/>
          </a:p>
        </p:txBody>
      </p:sp>
      <p:sp>
        <p:nvSpPr>
          <p:cNvPr id="72711" name="Rectangle 9"/>
          <p:cNvSpPr>
            <a:spLocks noChangeArrowheads="1"/>
          </p:cNvSpPr>
          <p:nvPr/>
        </p:nvSpPr>
        <p:spPr bwMode="auto">
          <a:xfrm>
            <a:off x="539750" y="4797425"/>
            <a:ext cx="6477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/>
              <a:t>A’</a:t>
            </a:r>
            <a:endParaRPr lang="en-GB" altLang="en-US"/>
          </a:p>
        </p:txBody>
      </p:sp>
      <p:sp>
        <p:nvSpPr>
          <p:cNvPr id="72712" name="Rectangle 10"/>
          <p:cNvSpPr>
            <a:spLocks noChangeArrowheads="1"/>
          </p:cNvSpPr>
          <p:nvPr/>
        </p:nvSpPr>
        <p:spPr bwMode="auto">
          <a:xfrm>
            <a:off x="1692275" y="4076700"/>
            <a:ext cx="6477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/>
              <a:t>B</a:t>
            </a:r>
            <a:endParaRPr lang="en-GB" altLang="en-US"/>
          </a:p>
        </p:txBody>
      </p:sp>
      <p:sp>
        <p:nvSpPr>
          <p:cNvPr id="72713" name="Rectangle 11"/>
          <p:cNvSpPr>
            <a:spLocks noChangeArrowheads="1"/>
          </p:cNvSpPr>
          <p:nvPr/>
        </p:nvSpPr>
        <p:spPr bwMode="auto">
          <a:xfrm>
            <a:off x="539750" y="4076700"/>
            <a:ext cx="6477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/>
              <a:t>A</a:t>
            </a:r>
            <a:endParaRPr lang="en-GB" altLang="en-US"/>
          </a:p>
        </p:txBody>
      </p:sp>
      <p:sp>
        <p:nvSpPr>
          <p:cNvPr id="72714" name="Rectangle 12"/>
          <p:cNvSpPr>
            <a:spLocks noChangeArrowheads="1"/>
          </p:cNvSpPr>
          <p:nvPr/>
        </p:nvSpPr>
        <p:spPr bwMode="auto">
          <a:xfrm>
            <a:off x="6877050" y="3213100"/>
            <a:ext cx="647700" cy="5032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 dirty="0"/>
              <a:t>C</a:t>
            </a:r>
            <a:endParaRPr lang="en-GB" altLang="en-US" dirty="0"/>
          </a:p>
        </p:txBody>
      </p:sp>
      <p:sp>
        <p:nvSpPr>
          <p:cNvPr id="72715" name="Rectangle 13"/>
          <p:cNvSpPr>
            <a:spLocks noChangeArrowheads="1"/>
          </p:cNvSpPr>
          <p:nvPr/>
        </p:nvSpPr>
        <p:spPr bwMode="auto">
          <a:xfrm>
            <a:off x="7451725" y="2420938"/>
            <a:ext cx="6477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/>
              <a:t>B</a:t>
            </a:r>
            <a:endParaRPr lang="en-GB" altLang="en-US"/>
          </a:p>
        </p:txBody>
      </p:sp>
      <p:sp>
        <p:nvSpPr>
          <p:cNvPr id="72716" name="Rectangle 14"/>
          <p:cNvSpPr>
            <a:spLocks noChangeArrowheads="1"/>
          </p:cNvSpPr>
          <p:nvPr/>
        </p:nvSpPr>
        <p:spPr bwMode="auto">
          <a:xfrm>
            <a:off x="6300788" y="2420938"/>
            <a:ext cx="6477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/>
              <a:t>A</a:t>
            </a:r>
            <a:endParaRPr lang="en-GB" altLang="en-US"/>
          </a:p>
        </p:txBody>
      </p:sp>
      <p:sp>
        <p:nvSpPr>
          <p:cNvPr id="72717" name="Rectangle 15"/>
          <p:cNvSpPr>
            <a:spLocks noChangeArrowheads="1"/>
          </p:cNvSpPr>
          <p:nvPr/>
        </p:nvSpPr>
        <p:spPr bwMode="auto">
          <a:xfrm>
            <a:off x="4932363" y="2420938"/>
            <a:ext cx="6477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/>
              <a:t>B</a:t>
            </a:r>
            <a:endParaRPr lang="en-GB" altLang="en-US"/>
          </a:p>
        </p:txBody>
      </p:sp>
      <p:sp>
        <p:nvSpPr>
          <p:cNvPr id="72718" name="Rectangle 16"/>
          <p:cNvSpPr>
            <a:spLocks noChangeArrowheads="1"/>
          </p:cNvSpPr>
          <p:nvPr/>
        </p:nvSpPr>
        <p:spPr bwMode="auto">
          <a:xfrm>
            <a:off x="3708400" y="2420938"/>
            <a:ext cx="6477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/>
              <a:t>A</a:t>
            </a:r>
            <a:endParaRPr lang="en-GB" altLang="en-US"/>
          </a:p>
        </p:txBody>
      </p:sp>
      <p:sp>
        <p:nvSpPr>
          <p:cNvPr id="72719" name="Rectangle 17"/>
          <p:cNvSpPr>
            <a:spLocks noChangeArrowheads="1"/>
          </p:cNvSpPr>
          <p:nvPr/>
        </p:nvSpPr>
        <p:spPr bwMode="auto">
          <a:xfrm>
            <a:off x="4859338" y="4868863"/>
            <a:ext cx="6477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/>
              <a:t>D</a:t>
            </a:r>
            <a:endParaRPr lang="en-GB" altLang="en-US"/>
          </a:p>
        </p:txBody>
      </p:sp>
      <p:sp>
        <p:nvSpPr>
          <p:cNvPr id="72720" name="Rectangle 18"/>
          <p:cNvSpPr>
            <a:spLocks noChangeArrowheads="1"/>
          </p:cNvSpPr>
          <p:nvPr/>
        </p:nvSpPr>
        <p:spPr bwMode="auto">
          <a:xfrm>
            <a:off x="3708400" y="4868863"/>
            <a:ext cx="6477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/>
              <a:t>C</a:t>
            </a:r>
            <a:endParaRPr lang="en-GB" altLang="en-US"/>
          </a:p>
        </p:txBody>
      </p:sp>
      <p:sp>
        <p:nvSpPr>
          <p:cNvPr id="72721" name="Rectangle 19"/>
          <p:cNvSpPr>
            <a:spLocks noChangeArrowheads="1"/>
          </p:cNvSpPr>
          <p:nvPr/>
        </p:nvSpPr>
        <p:spPr bwMode="auto">
          <a:xfrm>
            <a:off x="4284663" y="4005263"/>
            <a:ext cx="6477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/>
              <a:t>A</a:t>
            </a:r>
            <a:endParaRPr lang="en-GB" altLang="en-US"/>
          </a:p>
        </p:txBody>
      </p:sp>
      <p:sp>
        <p:nvSpPr>
          <p:cNvPr id="72722" name="Rectangle 20"/>
          <p:cNvSpPr>
            <a:spLocks noChangeArrowheads="1"/>
          </p:cNvSpPr>
          <p:nvPr/>
        </p:nvSpPr>
        <p:spPr bwMode="auto">
          <a:xfrm>
            <a:off x="7380288" y="4868863"/>
            <a:ext cx="6477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/>
              <a:t>F</a:t>
            </a:r>
            <a:endParaRPr lang="en-GB" altLang="en-US"/>
          </a:p>
        </p:txBody>
      </p:sp>
      <p:sp>
        <p:nvSpPr>
          <p:cNvPr id="72723" name="Rectangle 21"/>
          <p:cNvSpPr>
            <a:spLocks noChangeArrowheads="1"/>
          </p:cNvSpPr>
          <p:nvPr/>
        </p:nvSpPr>
        <p:spPr bwMode="auto">
          <a:xfrm>
            <a:off x="6372225" y="4868863"/>
            <a:ext cx="6477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/>
              <a:t>E</a:t>
            </a:r>
            <a:endParaRPr lang="en-GB" altLang="en-US"/>
          </a:p>
        </p:txBody>
      </p:sp>
      <p:sp>
        <p:nvSpPr>
          <p:cNvPr id="72724" name="Rectangle 22"/>
          <p:cNvSpPr>
            <a:spLocks noChangeArrowheads="1"/>
          </p:cNvSpPr>
          <p:nvPr/>
        </p:nvSpPr>
        <p:spPr bwMode="auto">
          <a:xfrm>
            <a:off x="6877050" y="4076700"/>
            <a:ext cx="6477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/>
              <a:t>B</a:t>
            </a:r>
            <a:endParaRPr lang="en-GB" altLang="en-US"/>
          </a:p>
        </p:txBody>
      </p:sp>
      <p:sp>
        <p:nvSpPr>
          <p:cNvPr id="72725" name="Rectangle 23"/>
          <p:cNvSpPr>
            <a:spLocks noChangeArrowheads="1"/>
          </p:cNvSpPr>
          <p:nvPr/>
        </p:nvSpPr>
        <p:spPr bwMode="auto">
          <a:xfrm>
            <a:off x="5580063" y="5805488"/>
            <a:ext cx="647700" cy="5032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 dirty="0"/>
              <a:t>G</a:t>
            </a:r>
            <a:endParaRPr lang="en-GB" altLang="en-US" dirty="0"/>
          </a:p>
        </p:txBody>
      </p:sp>
      <p:sp>
        <p:nvSpPr>
          <p:cNvPr id="72726" name="Line 24"/>
          <p:cNvSpPr>
            <a:spLocks noChangeShapeType="1"/>
          </p:cNvSpPr>
          <p:nvPr/>
        </p:nvSpPr>
        <p:spPr bwMode="auto">
          <a:xfrm>
            <a:off x="1187450" y="25654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7" name="Line 26"/>
          <p:cNvSpPr>
            <a:spLocks noChangeShapeType="1"/>
          </p:cNvSpPr>
          <p:nvPr/>
        </p:nvSpPr>
        <p:spPr bwMode="auto">
          <a:xfrm flipH="1">
            <a:off x="1187450" y="27813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2728" name="AutoShape 28"/>
          <p:cNvCxnSpPr>
            <a:cxnSpLocks noChangeShapeType="1"/>
            <a:stCxn id="72718" idx="0"/>
            <a:endCxn id="72717" idx="0"/>
          </p:cNvCxnSpPr>
          <p:nvPr/>
        </p:nvCxnSpPr>
        <p:spPr bwMode="auto">
          <a:xfrm rot="5400000" flipV="1">
            <a:off x="4643438" y="1809750"/>
            <a:ext cx="1587" cy="1223963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29" name="AutoShape 29"/>
          <p:cNvCxnSpPr>
            <a:cxnSpLocks noChangeShapeType="1"/>
            <a:stCxn id="72717" idx="2"/>
            <a:endCxn id="72718" idx="2"/>
          </p:cNvCxnSpPr>
          <p:nvPr/>
        </p:nvCxnSpPr>
        <p:spPr bwMode="auto">
          <a:xfrm rot="5400000">
            <a:off x="4643438" y="2312987"/>
            <a:ext cx="1588" cy="1223963"/>
          </a:xfrm>
          <a:prstGeom prst="bentConnector3">
            <a:avLst>
              <a:gd name="adj1" fmla="val 143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0" name="AutoShape 31"/>
          <p:cNvCxnSpPr>
            <a:cxnSpLocks noChangeShapeType="1"/>
            <a:stCxn id="72716" idx="2"/>
            <a:endCxn id="72714" idx="1"/>
          </p:cNvCxnSpPr>
          <p:nvPr/>
        </p:nvCxnSpPr>
        <p:spPr bwMode="auto">
          <a:xfrm rot="16200000" flipH="1">
            <a:off x="6480175" y="3068638"/>
            <a:ext cx="541338" cy="2524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1" name="AutoShape 32"/>
          <p:cNvCxnSpPr>
            <a:cxnSpLocks noChangeShapeType="1"/>
            <a:stCxn id="72715" idx="2"/>
            <a:endCxn id="72714" idx="3"/>
          </p:cNvCxnSpPr>
          <p:nvPr/>
        </p:nvCxnSpPr>
        <p:spPr bwMode="auto">
          <a:xfrm rot="5400000">
            <a:off x="7379494" y="3069431"/>
            <a:ext cx="541338" cy="2508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2" name="AutoShape 34"/>
          <p:cNvCxnSpPr>
            <a:cxnSpLocks noChangeShapeType="1"/>
            <a:stCxn id="72713" idx="2"/>
            <a:endCxn id="72711" idx="0"/>
          </p:cNvCxnSpPr>
          <p:nvPr/>
        </p:nvCxnSpPr>
        <p:spPr bwMode="auto">
          <a:xfrm>
            <a:off x="863600" y="4579938"/>
            <a:ext cx="0" cy="217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3" name="AutoShape 35"/>
          <p:cNvCxnSpPr>
            <a:cxnSpLocks noChangeShapeType="1"/>
            <a:stCxn id="72712" idx="2"/>
            <a:endCxn id="72710" idx="0"/>
          </p:cNvCxnSpPr>
          <p:nvPr/>
        </p:nvCxnSpPr>
        <p:spPr bwMode="auto">
          <a:xfrm>
            <a:off x="2016125" y="4579938"/>
            <a:ext cx="0" cy="217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4" name="AutoShape 36"/>
          <p:cNvCxnSpPr>
            <a:cxnSpLocks noChangeShapeType="1"/>
            <a:stCxn id="72711" idx="2"/>
            <a:endCxn id="72709" idx="1"/>
          </p:cNvCxnSpPr>
          <p:nvPr/>
        </p:nvCxnSpPr>
        <p:spPr bwMode="auto">
          <a:xfrm rot="16200000" flipH="1">
            <a:off x="719138" y="5445125"/>
            <a:ext cx="541337" cy="2524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5" name="AutoShape 37"/>
          <p:cNvCxnSpPr>
            <a:cxnSpLocks noChangeShapeType="1"/>
            <a:stCxn id="72710" idx="2"/>
            <a:endCxn id="72709" idx="3"/>
          </p:cNvCxnSpPr>
          <p:nvPr/>
        </p:nvCxnSpPr>
        <p:spPr bwMode="auto">
          <a:xfrm rot="5400000">
            <a:off x="1619250" y="5445126"/>
            <a:ext cx="541337" cy="2524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6" name="AutoShape 38"/>
          <p:cNvCxnSpPr>
            <a:cxnSpLocks noChangeShapeType="1"/>
            <a:stCxn id="72721" idx="1"/>
            <a:endCxn id="72720" idx="0"/>
          </p:cNvCxnSpPr>
          <p:nvPr/>
        </p:nvCxnSpPr>
        <p:spPr bwMode="auto">
          <a:xfrm rot="10800000" flipV="1">
            <a:off x="4032250" y="4257675"/>
            <a:ext cx="252413" cy="6111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7" name="AutoShape 39"/>
          <p:cNvCxnSpPr>
            <a:cxnSpLocks noChangeShapeType="1"/>
            <a:stCxn id="72721" idx="3"/>
            <a:endCxn id="72719" idx="0"/>
          </p:cNvCxnSpPr>
          <p:nvPr/>
        </p:nvCxnSpPr>
        <p:spPr bwMode="auto">
          <a:xfrm>
            <a:off x="4932363" y="4257675"/>
            <a:ext cx="250825" cy="6111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8" name="AutoShape 40"/>
          <p:cNvCxnSpPr>
            <a:cxnSpLocks noChangeShapeType="1"/>
            <a:stCxn id="72720" idx="2"/>
            <a:endCxn id="72725" idx="1"/>
          </p:cNvCxnSpPr>
          <p:nvPr/>
        </p:nvCxnSpPr>
        <p:spPr bwMode="auto">
          <a:xfrm>
            <a:off x="4032250" y="5372100"/>
            <a:ext cx="1547813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9" name="AutoShape 41"/>
          <p:cNvCxnSpPr>
            <a:cxnSpLocks noChangeShapeType="1"/>
            <a:stCxn id="72724" idx="1"/>
            <a:endCxn id="72723" idx="0"/>
          </p:cNvCxnSpPr>
          <p:nvPr/>
        </p:nvCxnSpPr>
        <p:spPr bwMode="auto">
          <a:xfrm rot="10800000" flipV="1">
            <a:off x="6696075" y="4329113"/>
            <a:ext cx="180975" cy="5397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40" name="AutoShape 43"/>
          <p:cNvCxnSpPr>
            <a:cxnSpLocks noChangeShapeType="1"/>
            <a:stCxn id="72724" idx="3"/>
            <a:endCxn id="72722" idx="0"/>
          </p:cNvCxnSpPr>
          <p:nvPr/>
        </p:nvCxnSpPr>
        <p:spPr bwMode="auto">
          <a:xfrm>
            <a:off x="7524750" y="4329113"/>
            <a:ext cx="179388" cy="5397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41" name="AutoShape 44"/>
          <p:cNvCxnSpPr>
            <a:cxnSpLocks noChangeShapeType="1"/>
            <a:stCxn id="72722" idx="2"/>
            <a:endCxn id="72725" idx="3"/>
          </p:cNvCxnSpPr>
          <p:nvPr/>
        </p:nvCxnSpPr>
        <p:spPr bwMode="auto">
          <a:xfrm flipH="1">
            <a:off x="6227763" y="5372100"/>
            <a:ext cx="1476375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742" name="Oval 51"/>
          <p:cNvSpPr>
            <a:spLocks noChangeArrowheads="1"/>
          </p:cNvSpPr>
          <p:nvPr/>
        </p:nvSpPr>
        <p:spPr bwMode="auto">
          <a:xfrm>
            <a:off x="1258888" y="1916113"/>
            <a:ext cx="360362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 dirty="0"/>
              <a:t>1</a:t>
            </a:r>
            <a:endParaRPr lang="en-GB" altLang="en-US" dirty="0"/>
          </a:p>
        </p:txBody>
      </p:sp>
      <p:sp>
        <p:nvSpPr>
          <p:cNvPr id="72743" name="Oval 52"/>
          <p:cNvSpPr>
            <a:spLocks noChangeArrowheads="1"/>
          </p:cNvSpPr>
          <p:nvPr/>
        </p:nvSpPr>
        <p:spPr bwMode="auto">
          <a:xfrm>
            <a:off x="1258888" y="3573463"/>
            <a:ext cx="360362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 dirty="0"/>
              <a:t>3’</a:t>
            </a:r>
            <a:endParaRPr lang="en-GB" altLang="en-US" dirty="0"/>
          </a:p>
        </p:txBody>
      </p:sp>
      <p:sp>
        <p:nvSpPr>
          <p:cNvPr id="72744" name="Oval 53"/>
          <p:cNvSpPr>
            <a:spLocks noChangeArrowheads="1"/>
          </p:cNvSpPr>
          <p:nvPr/>
        </p:nvSpPr>
        <p:spPr bwMode="auto">
          <a:xfrm>
            <a:off x="7019925" y="1916113"/>
            <a:ext cx="360363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 dirty="0"/>
              <a:t>3</a:t>
            </a:r>
            <a:endParaRPr lang="en-GB" altLang="en-US" dirty="0"/>
          </a:p>
        </p:txBody>
      </p:sp>
      <p:sp>
        <p:nvSpPr>
          <p:cNvPr id="72745" name="Oval 54"/>
          <p:cNvSpPr>
            <a:spLocks noChangeArrowheads="1"/>
          </p:cNvSpPr>
          <p:nvPr/>
        </p:nvSpPr>
        <p:spPr bwMode="auto">
          <a:xfrm>
            <a:off x="4476854" y="2492375"/>
            <a:ext cx="360362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 dirty="0"/>
              <a:t>2</a:t>
            </a:r>
            <a:endParaRPr lang="en-GB" altLang="en-US" dirty="0"/>
          </a:p>
        </p:txBody>
      </p:sp>
      <p:sp>
        <p:nvSpPr>
          <p:cNvPr id="72746" name="Oval 55"/>
          <p:cNvSpPr>
            <a:spLocks noChangeArrowheads="1"/>
          </p:cNvSpPr>
          <p:nvPr/>
        </p:nvSpPr>
        <p:spPr bwMode="auto">
          <a:xfrm>
            <a:off x="5717521" y="4399757"/>
            <a:ext cx="360363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fr-FR" altLang="en-US" dirty="0"/>
              <a:t>4</a:t>
            </a:r>
            <a:endParaRPr lang="en-GB" altLang="en-US" dirty="0"/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773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MS_TEMPLATE_ID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3444</TotalTime>
  <Words>1414</Words>
  <Application>Microsoft Office PowerPoint</Application>
  <PresentationFormat>On-screen Show (4:3)</PresentationFormat>
  <Paragraphs>278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 Unicode MS</vt:lpstr>
      <vt:lpstr>SimSun</vt:lpstr>
      <vt:lpstr>Adobe Caslon Pro</vt:lpstr>
      <vt:lpstr>Arial</vt:lpstr>
      <vt:lpstr>Arno Pro</vt:lpstr>
      <vt:lpstr>Book Antiqua</vt:lpstr>
      <vt:lpstr>Calibri</vt:lpstr>
      <vt:lpstr>Courier New</vt:lpstr>
      <vt:lpstr>Frutiger Next Pro Bold</vt:lpstr>
      <vt:lpstr>Mangal</vt:lpstr>
      <vt:lpstr>Times New Roman</vt:lpstr>
      <vt:lpstr>Office Theme</vt:lpstr>
      <vt:lpstr>PowerPoint Presentation</vt:lpstr>
      <vt:lpstr>Scope of the study</vt:lpstr>
      <vt:lpstr>In a nutshell …</vt:lpstr>
      <vt:lpstr>Global Context</vt:lpstr>
      <vt:lpstr>Macro-economics of M&amp;A</vt:lpstr>
      <vt:lpstr>Attractiveness of Space Sector</vt:lpstr>
      <vt:lpstr>Gradual Emancipation</vt:lpstr>
      <vt:lpstr>Increasing  Number of JV</vt:lpstr>
      <vt:lpstr>JVA/JVC</vt:lpstr>
      <vt:lpstr>‘00/’10</vt:lpstr>
      <vt:lpstr>Defence Line #1: Foreign Investment</vt:lpstr>
      <vt:lpstr>Space Powers  and International  Foreign Investment Regime</vt:lpstr>
      <vt:lpstr>Defence Line #2 :  Export Control</vt:lpstr>
      <vt:lpstr>Defence Line #3 :  Concentration</vt:lpstr>
      <vt:lpstr>Black Scenario</vt:lpstr>
      <vt:lpstr>Present Scenarii</vt:lpstr>
      <vt:lpstr>Of funds  and … submarines</vt:lpstr>
      <vt:lpstr>   Thank you  for your kind attention  lucien.rapp@ut-capitole.fr www.chaire-sirius.eu </vt:lpstr>
    </vt:vector>
  </TitlesOfParts>
  <Company>Watson, Farley and Williams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Lucien Rapp</dc:creator>
  <cp:lastModifiedBy>Lucien Rapp</cp:lastModifiedBy>
  <cp:revision>181</cp:revision>
  <dcterms:created xsi:type="dcterms:W3CDTF">2012-11-02T18:20:13Z</dcterms:created>
  <dcterms:modified xsi:type="dcterms:W3CDTF">2016-05-27T13:17:37Z</dcterms:modified>
</cp:coreProperties>
</file>