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432" r:id="rId2"/>
    <p:sldId id="504" r:id="rId3"/>
    <p:sldId id="505" r:id="rId4"/>
    <p:sldId id="506" r:id="rId5"/>
    <p:sldId id="507" r:id="rId6"/>
    <p:sldId id="508" r:id="rId7"/>
    <p:sldId id="50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748" autoAdjust="0"/>
    <p:restoredTop sz="97762" autoAdjust="0"/>
  </p:normalViewPr>
  <p:slideViewPr>
    <p:cSldViewPr>
      <p:cViewPr varScale="1">
        <p:scale>
          <a:sx n="76" d="100"/>
          <a:sy n="76" d="100"/>
        </p:scale>
        <p:origin x="-63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>
        <p:scale>
          <a:sx n="90" d="100"/>
          <a:sy n="90" d="100"/>
        </p:scale>
        <p:origin x="-1860" y="-5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F50DBC-1F5F-F747-A534-224859B0D951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6EE9B0-1526-B642-981F-F067B4DE3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48710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3A9A78-3BBC-4DD6-92E9-030E0E32A218}" type="datetimeFigureOut">
              <a:rPr lang="en-CA" smtClean="0"/>
              <a:pPr/>
              <a:t>04/05/2017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5AFFF4-8C29-47C5-B552-2548D53C27C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651180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kern="1200" baseline="0" dirty="0" smtClean="0">
              <a:solidFill>
                <a:schemeClr val="tx1"/>
              </a:solidFill>
              <a:effectLst/>
              <a:latin typeface="Times New Roman"/>
              <a:ea typeface="+mn-ea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5AFFF4-8C29-47C5-B552-2548D53C27CE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8379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5AFFF4-8C29-47C5-B552-2548D53C27CE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22801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FF8FD-FC31-FD48-9601-BD2B4BAB53F4}" type="datetime3">
              <a:rPr lang="en-US" smtClean="0"/>
              <a:t>4 May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8313-3AD2-D74E-B754-BDB714C2BBA8}" type="datetime3">
              <a:rPr lang="en-US" smtClean="0"/>
              <a:t>4 May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B53A8-66F2-6446-A37C-F0FC65A6820C}" type="datetime3">
              <a:rPr lang="en-US" smtClean="0"/>
              <a:t>4 May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CC938-4768-EF46-BE81-00272CE31865}" type="datetime3">
              <a:rPr lang="en-US" smtClean="0"/>
              <a:t>4 May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2EB9C-03B2-654D-8AD7-999870F345E7}" type="datetime3">
              <a:rPr lang="en-US" smtClean="0"/>
              <a:t>4 May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3E884-37E0-0948-A029-2D405DA528CD}" type="datetime3">
              <a:rPr lang="en-US" smtClean="0"/>
              <a:t>4 May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F20B-EB71-2644-8DEE-5D1B4A139053}" type="datetime3">
              <a:rPr lang="en-US" smtClean="0"/>
              <a:t>4 May 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DA276-E892-3D43-99B6-61FD7760BB29}" type="datetime3">
              <a:rPr lang="en-US" smtClean="0"/>
              <a:t>4 May 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283F5-D2A3-2F45-BD1A-822A5B53F2D8}" type="datetime3">
              <a:rPr lang="en-US" smtClean="0"/>
              <a:t>4 May 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295BD-54BF-7847-A72E-A7AB40CD24E3}" type="datetime3">
              <a:rPr lang="en-US" smtClean="0"/>
              <a:t>4 May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02E3B-ABFF-0C40-A0F1-A315D43D4522}" type="datetime3">
              <a:rPr lang="en-US" smtClean="0"/>
              <a:t>4 May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4C7C2-53C3-ED4D-B60D-0D42F2AEC404}" type="datetime3">
              <a:rPr lang="en-US" smtClean="0"/>
              <a:t>4 May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6393359"/>
            <a:ext cx="601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dirty="0"/>
          </a:p>
        </p:txBody>
      </p:sp>
      <p:sp>
        <p:nvSpPr>
          <p:cNvPr id="10" name="Rectangle 2"/>
          <p:cNvSpPr>
            <a:spLocks/>
          </p:cNvSpPr>
          <p:nvPr/>
        </p:nvSpPr>
        <p:spPr bwMode="auto">
          <a:xfrm>
            <a:off x="5029200" y="76200"/>
            <a:ext cx="3505200" cy="2667000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</p:spPr>
        <p:txBody>
          <a:bodyPr lIns="13780" tIns="13780" rIns="13780" bIns="13780" anchor="ctr"/>
          <a:lstStyle/>
          <a:p>
            <a:pPr algn="r">
              <a:lnSpc>
                <a:spcPct val="120000"/>
              </a:lnSpc>
            </a:pPr>
            <a:endParaRPr lang="en-US" sz="2000" dirty="0" smtClean="0">
              <a:solidFill>
                <a:srgbClr val="1A1A1A"/>
              </a:solidFill>
              <a:latin typeface="Baskerville"/>
              <a:ea typeface="Verdana Bold" charset="0"/>
              <a:cs typeface="Baskerville"/>
              <a:sym typeface="Verdana Bold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546825"/>
            <a:ext cx="91440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endParaRPr lang="en-US" sz="900" b="1" dirty="0" smtClean="0">
              <a:latin typeface="Times New Roman"/>
              <a:cs typeface="Times New Roman"/>
            </a:endParaRPr>
          </a:p>
          <a:p>
            <a:pPr lvl="0" algn="ctr"/>
            <a:endParaRPr lang="en-US" sz="900" b="1" dirty="0">
              <a:latin typeface="Times New Roman"/>
              <a:cs typeface="Times New Roman"/>
            </a:endParaRPr>
          </a:p>
          <a:p>
            <a:pPr lvl="0" algn="ctr"/>
            <a:endParaRPr lang="en-US" sz="900" b="1" dirty="0" smtClean="0">
              <a:latin typeface="Times New Roman"/>
              <a:cs typeface="Times New Roman"/>
            </a:endParaRPr>
          </a:p>
          <a:p>
            <a:pPr lvl="0" algn="ctr"/>
            <a:endParaRPr lang="en-US" sz="900" b="1" dirty="0">
              <a:latin typeface="Times New Roman"/>
              <a:cs typeface="Times New Roman"/>
            </a:endParaRPr>
          </a:p>
          <a:p>
            <a:pPr lvl="0" algn="ctr"/>
            <a:endParaRPr lang="en-US" sz="900" b="1" dirty="0" smtClean="0">
              <a:latin typeface="Times New Roman"/>
              <a:cs typeface="Times New Roman"/>
            </a:endParaRPr>
          </a:p>
          <a:p>
            <a:pPr lvl="0" algn="ctr"/>
            <a:endParaRPr lang="en-US" sz="900" b="1" dirty="0">
              <a:latin typeface="Times New Roman"/>
              <a:cs typeface="Times New Roman"/>
            </a:endParaRPr>
          </a:p>
          <a:p>
            <a:pPr lvl="0" algn="ctr"/>
            <a:r>
              <a:rPr lang="fr-CA" sz="3200" b="1" dirty="0" smtClean="0"/>
              <a:t>The </a:t>
            </a:r>
            <a:r>
              <a:rPr lang="fr-CA" sz="3200" b="1" dirty="0" err="1"/>
              <a:t>R</a:t>
            </a:r>
            <a:r>
              <a:rPr lang="fr-CA" sz="3200" b="1" dirty="0" err="1" smtClean="0"/>
              <a:t>ole</a:t>
            </a:r>
            <a:r>
              <a:rPr lang="fr-CA" sz="3200" b="1" dirty="0" smtClean="0"/>
              <a:t> </a:t>
            </a:r>
            <a:r>
              <a:rPr lang="fr-CA" sz="3200" b="1" dirty="0"/>
              <a:t>of COPUOS in </a:t>
            </a:r>
            <a:r>
              <a:rPr lang="fr-CA" sz="3200" b="1" dirty="0" err="1"/>
              <a:t>F</a:t>
            </a:r>
            <a:r>
              <a:rPr lang="fr-CA" sz="3200" b="1" dirty="0" err="1" smtClean="0"/>
              <a:t>ostering</a:t>
            </a:r>
            <a:r>
              <a:rPr lang="fr-CA" sz="3200" b="1" dirty="0" smtClean="0"/>
              <a:t> </a:t>
            </a:r>
            <a:r>
              <a:rPr lang="fr-CA" sz="3200" b="1" dirty="0"/>
              <a:t>the </a:t>
            </a:r>
            <a:r>
              <a:rPr lang="fr-CA" sz="3200" b="1" dirty="0" err="1"/>
              <a:t>S</a:t>
            </a:r>
            <a:r>
              <a:rPr lang="fr-CA" sz="3200" b="1" dirty="0" err="1" smtClean="0"/>
              <a:t>afety</a:t>
            </a:r>
            <a:r>
              <a:rPr lang="fr-CA" sz="3200" b="1" dirty="0"/>
              <a:t>, </a:t>
            </a:r>
            <a:r>
              <a:rPr lang="fr-CA" sz="3200" b="1" dirty="0"/>
              <a:t>S</a:t>
            </a:r>
            <a:r>
              <a:rPr lang="fr-CA" sz="3200" b="1" dirty="0" smtClean="0"/>
              <a:t>ecurity </a:t>
            </a:r>
            <a:r>
              <a:rPr lang="fr-CA" sz="3200" b="1" dirty="0"/>
              <a:t>and </a:t>
            </a:r>
            <a:r>
              <a:rPr lang="fr-CA" sz="3200" b="1" dirty="0" err="1"/>
              <a:t>S</a:t>
            </a:r>
            <a:r>
              <a:rPr lang="fr-CA" sz="3200" b="1" dirty="0" err="1" smtClean="0"/>
              <a:t>ustainability</a:t>
            </a:r>
            <a:r>
              <a:rPr lang="fr-CA" sz="3200" b="1" dirty="0" smtClean="0"/>
              <a:t> </a:t>
            </a:r>
            <a:r>
              <a:rPr lang="fr-CA" sz="3200" b="1" dirty="0"/>
              <a:t>of </a:t>
            </a:r>
            <a:r>
              <a:rPr lang="fr-CA" sz="3200" b="1" dirty="0"/>
              <a:t>O</a:t>
            </a:r>
            <a:r>
              <a:rPr lang="fr-CA" sz="3200" b="1" dirty="0" smtClean="0"/>
              <a:t>uter </a:t>
            </a:r>
            <a:r>
              <a:rPr lang="fr-CA" sz="3200" b="1" dirty="0" err="1"/>
              <a:t>S</a:t>
            </a:r>
            <a:r>
              <a:rPr lang="fr-CA" sz="3200" b="1" dirty="0" err="1" smtClean="0"/>
              <a:t>pace</a:t>
            </a:r>
            <a:r>
              <a:rPr lang="fr-CA" sz="3200" b="1" dirty="0" smtClean="0"/>
              <a:t> </a:t>
            </a:r>
            <a:r>
              <a:rPr lang="fr-CA" sz="3200" b="1" dirty="0" err="1" smtClean="0"/>
              <a:t>Activities</a:t>
            </a:r>
            <a:endParaRPr lang="fr-CA" sz="3200" b="1" dirty="0" smtClean="0"/>
          </a:p>
          <a:p>
            <a:pPr lvl="0" algn="ctr"/>
            <a:endParaRPr lang="en-CA" sz="3200" b="1" dirty="0">
              <a:latin typeface="Times New Roman"/>
              <a:cs typeface="Times New Roman"/>
            </a:endParaRPr>
          </a:p>
          <a:p>
            <a:pPr lvl="0" algn="ctr"/>
            <a:r>
              <a:rPr lang="en-CA" sz="3200" b="1" dirty="0" smtClean="0">
                <a:latin typeface="Times New Roman"/>
                <a:cs typeface="Times New Roman"/>
              </a:rPr>
              <a:t>(Theme: Pillar on Space Diplomacy)</a:t>
            </a:r>
            <a:endParaRPr lang="en-US" sz="3200" b="1" dirty="0">
              <a:latin typeface="Times New Roman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3689389"/>
            <a:ext cx="91440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0" dirty="0" smtClean="0">
              <a:latin typeface="Times New Roman"/>
              <a:cs typeface="Times New Roman"/>
            </a:endParaRPr>
          </a:p>
          <a:p>
            <a:pPr algn="ctr"/>
            <a:r>
              <a:rPr lang="en-US" sz="2400" dirty="0" smtClean="0">
                <a:latin typeface="Times New Roman"/>
                <a:cs typeface="Times New Roman"/>
              </a:rPr>
              <a:t>David Kendall</a:t>
            </a:r>
            <a:endParaRPr lang="en-US" sz="2400" dirty="0">
              <a:latin typeface="Times New Roman"/>
              <a:cs typeface="Times New Roman"/>
            </a:endParaRPr>
          </a:p>
          <a:p>
            <a:pPr algn="ctr"/>
            <a:r>
              <a:rPr lang="en-US" sz="2000" i="1" dirty="0" smtClean="0">
                <a:latin typeface="Times New Roman"/>
                <a:cs typeface="Times New Roman"/>
              </a:rPr>
              <a:t>Chair UN COPUOS – 2016-17</a:t>
            </a:r>
            <a:endParaRPr lang="en-US" sz="2000" i="1" dirty="0">
              <a:latin typeface="Times New Roman"/>
              <a:cs typeface="Times New Roman"/>
            </a:endParaRPr>
          </a:p>
          <a:p>
            <a:pPr algn="ctr"/>
            <a:endParaRPr lang="en-US" sz="2000" dirty="0" smtClean="0">
              <a:latin typeface="Times New Roman"/>
              <a:cs typeface="Times New Roman"/>
            </a:endParaRPr>
          </a:p>
          <a:p>
            <a:pPr algn="ctr"/>
            <a:endParaRPr lang="en-US" sz="2000" dirty="0" smtClean="0">
              <a:latin typeface="Times New Roman"/>
              <a:cs typeface="Times New Roman"/>
            </a:endParaRPr>
          </a:p>
          <a:p>
            <a:pPr algn="ctr"/>
            <a:r>
              <a:rPr lang="en-US" sz="2000" b="1" dirty="0" smtClean="0">
                <a:latin typeface="Times New Roman"/>
                <a:cs typeface="Times New Roman"/>
              </a:rPr>
              <a:t>2017 </a:t>
            </a:r>
            <a:r>
              <a:rPr lang="en-US" sz="2000" b="1" dirty="0" smtClean="0">
                <a:latin typeface="Times New Roman"/>
                <a:cs typeface="Times New Roman"/>
              </a:rPr>
              <a:t>Manfred Lachs </a:t>
            </a:r>
            <a:r>
              <a:rPr lang="en-US" sz="2000" b="1" dirty="0" smtClean="0">
                <a:latin typeface="Times New Roman"/>
                <a:cs typeface="Times New Roman"/>
              </a:rPr>
              <a:t>Conference</a:t>
            </a:r>
          </a:p>
          <a:p>
            <a:pPr algn="ctr"/>
            <a:r>
              <a:rPr lang="fr-CA" sz="2000" dirty="0" smtClean="0"/>
              <a:t>Panel: "</a:t>
            </a:r>
            <a:r>
              <a:rPr lang="fr-CA" sz="2000" i="1" dirty="0" err="1" smtClean="0"/>
              <a:t>Pillars</a:t>
            </a:r>
            <a:r>
              <a:rPr lang="fr-CA" sz="2000" i="1" dirty="0" smtClean="0"/>
              <a:t> </a:t>
            </a:r>
            <a:r>
              <a:rPr lang="fr-CA" sz="2000" i="1" dirty="0"/>
              <a:t>for Global </a:t>
            </a:r>
            <a:r>
              <a:rPr lang="fr-CA" sz="2000" i="1" dirty="0" err="1"/>
              <a:t>Governance</a:t>
            </a:r>
            <a:r>
              <a:rPr lang="fr-CA" sz="2000" i="1" dirty="0"/>
              <a:t>  of Outer </a:t>
            </a:r>
            <a:r>
              <a:rPr lang="fr-CA" sz="2000" i="1" dirty="0" err="1"/>
              <a:t>Space</a:t>
            </a:r>
            <a:r>
              <a:rPr lang="fr-CA" sz="2000" i="1" dirty="0"/>
              <a:t> </a:t>
            </a:r>
            <a:r>
              <a:rPr lang="fr-CA" sz="2000" i="1" dirty="0" err="1"/>
              <a:t>Activities</a:t>
            </a:r>
            <a:r>
              <a:rPr lang="fr-CA" sz="2000" i="1" dirty="0"/>
              <a:t> in the </a:t>
            </a:r>
            <a:r>
              <a:rPr lang="fr-CA" sz="2000" dirty="0"/>
              <a:t>21 </a:t>
            </a:r>
            <a:r>
              <a:rPr lang="fr-CA" sz="2000" dirty="0" smtClean="0"/>
              <a:t>Century"   </a:t>
            </a:r>
          </a:p>
          <a:p>
            <a:pPr algn="ctr"/>
            <a:r>
              <a:rPr lang="en-US" sz="2000" dirty="0" smtClean="0">
                <a:latin typeface="Times New Roman"/>
                <a:cs typeface="Times New Roman"/>
              </a:rPr>
              <a:t>5 May 2017</a:t>
            </a:r>
            <a:endParaRPr lang="en-US" sz="2000" dirty="0" smtClean="0">
              <a:latin typeface="Times New Roman"/>
              <a:cs typeface="Times New Roman"/>
            </a:endParaRPr>
          </a:p>
          <a:p>
            <a:pPr algn="ctr"/>
            <a:endParaRPr lang="en-US" sz="2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6" name="Picture 2" descr="C:\Users\dkendall\Desktop\photo_OST_27 Jan 196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855" y="130627"/>
            <a:ext cx="8201246" cy="5510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62000" y="5715000"/>
            <a:ext cx="75438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Signing of the Outer Space Treaty, 27 January 1967 in Washington, DC, USA</a:t>
            </a:r>
          </a:p>
          <a:p>
            <a:r>
              <a:rPr lang="fr-CA" sz="1400" dirty="0"/>
              <a:t>Soviet </a:t>
            </a:r>
            <a:r>
              <a:rPr lang="fr-CA" sz="1400" dirty="0" err="1"/>
              <a:t>Ambassador</a:t>
            </a:r>
            <a:r>
              <a:rPr lang="fr-CA" sz="1400" dirty="0"/>
              <a:t> Anatoly F. </a:t>
            </a:r>
            <a:r>
              <a:rPr lang="fr-CA" sz="1400" dirty="0" err="1"/>
              <a:t>Dobrynin</a:t>
            </a:r>
            <a:r>
              <a:rPr lang="fr-CA" sz="1400" dirty="0"/>
              <a:t>, UK </a:t>
            </a:r>
            <a:r>
              <a:rPr lang="fr-CA" sz="1400" dirty="0" err="1"/>
              <a:t>Ambassador</a:t>
            </a:r>
            <a:r>
              <a:rPr lang="fr-CA" sz="1400" dirty="0"/>
              <a:t> Sir Patrick Dean, US </a:t>
            </a:r>
            <a:r>
              <a:rPr lang="fr-CA" sz="1400" dirty="0" err="1"/>
              <a:t>Ambassador</a:t>
            </a:r>
            <a:r>
              <a:rPr lang="fr-CA" sz="1400" dirty="0"/>
              <a:t> Arthur J. Goldberg, US </a:t>
            </a:r>
            <a:r>
              <a:rPr lang="fr-CA" sz="1400" dirty="0" err="1"/>
              <a:t>Secretary</a:t>
            </a:r>
            <a:r>
              <a:rPr lang="fr-CA" sz="1400" dirty="0"/>
              <a:t> of State Dean Rusk, and US </a:t>
            </a:r>
            <a:r>
              <a:rPr lang="fr-CA" sz="1400" dirty="0" err="1"/>
              <a:t>President</a:t>
            </a:r>
            <a:r>
              <a:rPr lang="fr-CA" sz="1400" dirty="0"/>
              <a:t> Lyndon B. Johnson </a:t>
            </a:r>
            <a:r>
              <a:rPr lang="fr-CA" sz="1400" dirty="0" smtClean="0"/>
              <a:t>(source: UNOOSA)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234398737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1771"/>
            <a:ext cx="8229600" cy="1143000"/>
          </a:xfrm>
        </p:spPr>
        <p:txBody>
          <a:bodyPr/>
          <a:lstStyle/>
          <a:p>
            <a:r>
              <a:rPr lang="en-US" dirty="0" smtClean="0"/>
              <a:t>Basic Facts</a:t>
            </a:r>
            <a:endParaRPr lang="fr-CA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 lnSpcReduction="10000"/>
          </a:bodyPr>
          <a:lstStyle/>
          <a:p>
            <a:r>
              <a:rPr lang="fr-CA" sz="2300" dirty="0"/>
              <a:t>The </a:t>
            </a:r>
            <a:r>
              <a:rPr lang="fr-CA" sz="2300" dirty="0" smtClean="0"/>
              <a:t>full </a:t>
            </a:r>
            <a:r>
              <a:rPr lang="fr-CA" sz="2300" dirty="0" err="1" smtClean="0"/>
              <a:t>name</a:t>
            </a:r>
            <a:r>
              <a:rPr lang="fr-CA" sz="2300" dirty="0" smtClean="0"/>
              <a:t> of the Outer </a:t>
            </a:r>
            <a:r>
              <a:rPr lang="fr-CA" sz="2300" dirty="0" err="1"/>
              <a:t>Space</a:t>
            </a:r>
            <a:r>
              <a:rPr lang="fr-CA" sz="2300" dirty="0"/>
              <a:t> </a:t>
            </a:r>
            <a:r>
              <a:rPr lang="fr-CA" sz="2300" dirty="0" err="1"/>
              <a:t>Treaty</a:t>
            </a:r>
            <a:r>
              <a:rPr lang="fr-CA" sz="2300" dirty="0"/>
              <a:t> </a:t>
            </a:r>
            <a:r>
              <a:rPr lang="fr-CA" sz="2300" dirty="0" err="1" smtClean="0"/>
              <a:t>is</a:t>
            </a:r>
            <a:r>
              <a:rPr lang="fr-CA" sz="2300" dirty="0" smtClean="0"/>
              <a:t>: </a:t>
            </a:r>
            <a:r>
              <a:rPr lang="fr-CA" sz="2300" b="1" dirty="0" err="1" smtClean="0"/>
              <a:t>Treaty</a:t>
            </a:r>
            <a:r>
              <a:rPr lang="fr-CA" sz="2300" b="1" dirty="0" smtClean="0"/>
              <a:t> on </a:t>
            </a:r>
            <a:r>
              <a:rPr lang="fr-CA" sz="2300" b="1" dirty="0" err="1" smtClean="0"/>
              <a:t>Principles</a:t>
            </a:r>
            <a:r>
              <a:rPr lang="fr-CA" sz="2300" b="1" dirty="0" smtClean="0"/>
              <a:t> </a:t>
            </a:r>
            <a:r>
              <a:rPr lang="fr-CA" sz="2300" b="1" dirty="0" err="1" smtClean="0"/>
              <a:t>Governing</a:t>
            </a:r>
            <a:r>
              <a:rPr lang="fr-CA" sz="2300" b="1" dirty="0" smtClean="0"/>
              <a:t> the </a:t>
            </a:r>
            <a:r>
              <a:rPr lang="fr-CA" sz="2300" b="1" dirty="0" err="1" smtClean="0"/>
              <a:t>Activities</a:t>
            </a:r>
            <a:r>
              <a:rPr lang="fr-CA" sz="2300" b="1" dirty="0" smtClean="0"/>
              <a:t> of States in the Exploration and Use of Outer </a:t>
            </a:r>
            <a:r>
              <a:rPr lang="fr-CA" sz="2300" b="1" dirty="0" err="1" smtClean="0"/>
              <a:t>Space</a:t>
            </a:r>
            <a:r>
              <a:rPr lang="fr-CA" sz="2300" b="1" dirty="0" smtClean="0"/>
              <a:t>, </a:t>
            </a:r>
            <a:r>
              <a:rPr lang="fr-CA" sz="2300" b="1" dirty="0" err="1" smtClean="0"/>
              <a:t>including</a:t>
            </a:r>
            <a:r>
              <a:rPr lang="fr-CA" sz="2300" b="1" dirty="0" smtClean="0"/>
              <a:t> the Moon and </a:t>
            </a:r>
            <a:r>
              <a:rPr lang="fr-CA" sz="2300" b="1" dirty="0" err="1" smtClean="0"/>
              <a:t>Other</a:t>
            </a:r>
            <a:r>
              <a:rPr lang="fr-CA" sz="2300" b="1" dirty="0" smtClean="0"/>
              <a:t> </a:t>
            </a:r>
            <a:r>
              <a:rPr lang="fr-CA" sz="2300" b="1" dirty="0" err="1" smtClean="0"/>
              <a:t>Celestial</a:t>
            </a:r>
            <a:r>
              <a:rPr lang="fr-CA" sz="2300" b="1" dirty="0" smtClean="0"/>
              <a:t> Bodies</a:t>
            </a:r>
            <a:r>
              <a:rPr lang="fr-CA" sz="2300" dirty="0" smtClean="0"/>
              <a:t>.</a:t>
            </a:r>
          </a:p>
          <a:p>
            <a:r>
              <a:rPr lang="fr-CA" sz="2300" dirty="0" smtClean="0"/>
              <a:t>The </a:t>
            </a:r>
            <a:r>
              <a:rPr lang="fr-CA" sz="2300" dirty="0" smtClean="0"/>
              <a:t>OST </a:t>
            </a:r>
            <a:r>
              <a:rPr lang="fr-CA" sz="2300" dirty="0" err="1" smtClean="0"/>
              <a:t>was</a:t>
            </a:r>
            <a:r>
              <a:rPr lang="fr-CA" sz="2300" dirty="0" smtClean="0"/>
              <a:t> </a:t>
            </a:r>
            <a:r>
              <a:rPr lang="fr-CA" sz="2300" dirty="0" err="1"/>
              <a:t>opened</a:t>
            </a:r>
            <a:r>
              <a:rPr lang="fr-CA" sz="2300" dirty="0"/>
              <a:t> for signature in the United States, the United </a:t>
            </a:r>
            <a:r>
              <a:rPr lang="fr-CA" sz="2300" dirty="0" err="1"/>
              <a:t>Kingdom</a:t>
            </a:r>
            <a:r>
              <a:rPr lang="fr-CA" sz="2300" dirty="0"/>
              <a:t>, and the Soviet Union on 27 </a:t>
            </a:r>
            <a:r>
              <a:rPr lang="fr-CA" sz="2300" dirty="0" err="1"/>
              <a:t>January</a:t>
            </a:r>
            <a:r>
              <a:rPr lang="fr-CA" sz="2300" dirty="0"/>
              <a:t> 1967, and </a:t>
            </a:r>
            <a:r>
              <a:rPr lang="fr-CA" sz="2300" dirty="0" err="1"/>
              <a:t>entered</a:t>
            </a:r>
            <a:r>
              <a:rPr lang="fr-CA" sz="2300" dirty="0"/>
              <a:t> </a:t>
            </a:r>
            <a:r>
              <a:rPr lang="fr-CA" sz="2300" dirty="0" err="1"/>
              <a:t>into</a:t>
            </a:r>
            <a:r>
              <a:rPr lang="fr-CA" sz="2300" dirty="0"/>
              <a:t> force on 10 October 1967</a:t>
            </a:r>
            <a:r>
              <a:rPr lang="fr-CA" sz="2300" dirty="0" smtClean="0"/>
              <a:t>.</a:t>
            </a:r>
          </a:p>
          <a:p>
            <a:r>
              <a:rPr lang="en-US" sz="2300" dirty="0" smtClean="0"/>
              <a:t>The </a:t>
            </a:r>
            <a:r>
              <a:rPr lang="en-US" sz="2300" dirty="0"/>
              <a:t>OST contains 17 Articles</a:t>
            </a:r>
            <a:r>
              <a:rPr lang="en-US" sz="2300" dirty="0" smtClean="0"/>
              <a:t>.</a:t>
            </a:r>
          </a:p>
          <a:p>
            <a:r>
              <a:rPr lang="en-US" sz="2300" dirty="0" smtClean="0"/>
              <a:t>28 </a:t>
            </a:r>
            <a:r>
              <a:rPr lang="en-US" sz="2300" dirty="0" smtClean="0"/>
              <a:t>states members of UN COPOUOS negotiated the treaty. </a:t>
            </a:r>
          </a:p>
          <a:p>
            <a:r>
              <a:rPr lang="en-US" sz="2300" dirty="0" smtClean="0"/>
              <a:t>62 states were original signatories</a:t>
            </a:r>
            <a:r>
              <a:rPr lang="en-US" sz="2300" dirty="0" smtClean="0"/>
              <a:t>.</a:t>
            </a:r>
          </a:p>
          <a:p>
            <a:r>
              <a:rPr lang="en-US" sz="2300" dirty="0" smtClean="0"/>
              <a:t>The Committee currently comprises 84 States </a:t>
            </a:r>
            <a:r>
              <a:rPr lang="en-US" sz="2300" dirty="0"/>
              <a:t>M</a:t>
            </a:r>
            <a:r>
              <a:rPr lang="en-US" sz="2300" dirty="0" smtClean="0"/>
              <a:t>embers and 30 Permanent Observers (2016).</a:t>
            </a:r>
            <a:endParaRPr lang="fr-CA" sz="2300" dirty="0" smtClean="0"/>
          </a:p>
          <a:p>
            <a:r>
              <a:rPr lang="fr-CA" sz="2300" dirty="0" smtClean="0"/>
              <a:t>As </a:t>
            </a:r>
            <a:r>
              <a:rPr lang="fr-CA" sz="2300" dirty="0"/>
              <a:t>of </a:t>
            </a:r>
            <a:r>
              <a:rPr lang="fr-CA" sz="2300" dirty="0" err="1"/>
              <a:t>January</a:t>
            </a:r>
            <a:r>
              <a:rPr lang="fr-CA" sz="2300" dirty="0"/>
              <a:t> 2017, 105 countries are parties to the </a:t>
            </a:r>
            <a:r>
              <a:rPr lang="fr-CA" sz="2300" dirty="0" err="1" smtClean="0"/>
              <a:t>treaty</a:t>
            </a:r>
            <a:r>
              <a:rPr lang="fr-CA" sz="2300" dirty="0" smtClean="0"/>
              <a:t> and </a:t>
            </a:r>
            <a:r>
              <a:rPr lang="fr-CA" sz="2300" dirty="0"/>
              <a:t>24 have </a:t>
            </a:r>
            <a:r>
              <a:rPr lang="fr-CA" sz="2300" dirty="0" err="1"/>
              <a:t>signed</a:t>
            </a:r>
            <a:r>
              <a:rPr lang="fr-CA" sz="2300" dirty="0"/>
              <a:t> the </a:t>
            </a:r>
            <a:r>
              <a:rPr lang="fr-CA" sz="2300" dirty="0" err="1"/>
              <a:t>treaty</a:t>
            </a:r>
            <a:r>
              <a:rPr lang="fr-CA" sz="2300" dirty="0"/>
              <a:t> but have not </a:t>
            </a:r>
            <a:r>
              <a:rPr lang="fr-CA" sz="2300" dirty="0" err="1"/>
              <a:t>completed</a:t>
            </a:r>
            <a:r>
              <a:rPr lang="fr-CA" sz="2300" dirty="0"/>
              <a:t> </a:t>
            </a:r>
            <a:r>
              <a:rPr lang="fr-CA" sz="2300" dirty="0" smtClean="0"/>
              <a:t>ratification.</a:t>
            </a:r>
          </a:p>
          <a:p>
            <a:r>
              <a:rPr lang="en-US" sz="2300" dirty="0" smtClean="0"/>
              <a:t>Four </a:t>
            </a:r>
            <a:r>
              <a:rPr lang="en-US" sz="2300" dirty="0" smtClean="0"/>
              <a:t>other space treaties expand, refine and clarify provisions of the OST</a:t>
            </a:r>
            <a:r>
              <a:rPr lang="en-US" sz="2300" dirty="0" smtClean="0"/>
              <a:t>.</a:t>
            </a:r>
            <a:endParaRPr lang="en-US" sz="2300" dirty="0"/>
          </a:p>
          <a:p>
            <a:endParaRPr lang="fr-CA" sz="23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145976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771"/>
            <a:ext cx="8229600" cy="1143000"/>
          </a:xfrm>
        </p:spPr>
        <p:txBody>
          <a:bodyPr/>
          <a:lstStyle/>
          <a:p>
            <a:r>
              <a:rPr lang="en-US" dirty="0" smtClean="0"/>
              <a:t>Some </a:t>
            </a:r>
            <a:r>
              <a:rPr lang="en-US" dirty="0" smtClean="0"/>
              <a:t>Highlights (Principles)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8991600" cy="5334000"/>
          </a:xfrm>
        </p:spPr>
        <p:txBody>
          <a:bodyPr>
            <a:noAutofit/>
          </a:bodyPr>
          <a:lstStyle/>
          <a:p>
            <a:pPr lvl="0"/>
            <a:r>
              <a:rPr lang="en-US" sz="1900" dirty="0" smtClean="0"/>
              <a:t>The exploration and use of outer space shall be carried out for the benefit and in the interests of all countries and shall be the province of all mankind.</a:t>
            </a:r>
            <a:r>
              <a:rPr lang="en-US" sz="1900" b="1" dirty="0" smtClean="0">
                <a:solidFill>
                  <a:srgbClr val="FF0000"/>
                </a:solidFill>
              </a:rPr>
              <a:t> (sustainability)</a:t>
            </a:r>
            <a:endParaRPr lang="fr-CA" sz="1900" dirty="0" smtClean="0"/>
          </a:p>
          <a:p>
            <a:pPr lvl="0"/>
            <a:r>
              <a:rPr lang="en-US" sz="1900" dirty="0" smtClean="0"/>
              <a:t>Outer space shall be free for exploration and use by all States. </a:t>
            </a:r>
            <a:r>
              <a:rPr lang="en-US" sz="1900" b="1" dirty="0">
                <a:solidFill>
                  <a:srgbClr val="FF0000"/>
                </a:solidFill>
              </a:rPr>
              <a:t>(sustainability)</a:t>
            </a:r>
            <a:endParaRPr lang="fr-CA" sz="1900" dirty="0" smtClean="0"/>
          </a:p>
          <a:p>
            <a:pPr lvl="0"/>
            <a:r>
              <a:rPr lang="en-US" sz="1900" dirty="0" smtClean="0"/>
              <a:t>Outer space is not subject to national appropriation by claim of sovereignty, by means of use or occupation, or by any other means. </a:t>
            </a:r>
            <a:r>
              <a:rPr lang="en-US" sz="1900" b="1" dirty="0" smtClean="0">
                <a:solidFill>
                  <a:srgbClr val="FF0000"/>
                </a:solidFill>
              </a:rPr>
              <a:t>(sustainability)</a:t>
            </a:r>
            <a:endParaRPr lang="fr-CA" sz="1900" dirty="0" smtClean="0"/>
          </a:p>
          <a:p>
            <a:pPr lvl="0"/>
            <a:r>
              <a:rPr lang="en-US" sz="1900" dirty="0" smtClean="0"/>
              <a:t>States shall not place nuclear weapons or other weapons of mass destruction in orbit or on celestial bodies or station them in outer space in any other manner. </a:t>
            </a:r>
            <a:r>
              <a:rPr lang="en-US" sz="1900" b="1" dirty="0" smtClean="0">
                <a:solidFill>
                  <a:srgbClr val="FF0000"/>
                </a:solidFill>
              </a:rPr>
              <a:t>(safety, security)</a:t>
            </a:r>
          </a:p>
          <a:p>
            <a:pPr lvl="0"/>
            <a:r>
              <a:rPr lang="en-US" sz="1900" dirty="0" smtClean="0"/>
              <a:t>The Moon and other celestial bodies shall be used exclusively for peaceful purposes. </a:t>
            </a:r>
            <a:r>
              <a:rPr lang="en-US" sz="1900" b="1" dirty="0" smtClean="0">
                <a:solidFill>
                  <a:srgbClr val="FF0000"/>
                </a:solidFill>
              </a:rPr>
              <a:t>(sustainability)</a:t>
            </a:r>
            <a:endParaRPr lang="fr-CA" sz="1900" dirty="0" smtClean="0"/>
          </a:p>
          <a:p>
            <a:pPr lvl="0"/>
            <a:r>
              <a:rPr lang="en-US" sz="1900" dirty="0" smtClean="0"/>
              <a:t>Astronauts shall be regarded as the envoys of mankind. </a:t>
            </a:r>
            <a:r>
              <a:rPr lang="en-US" sz="1900" b="1" dirty="0" smtClean="0">
                <a:solidFill>
                  <a:srgbClr val="FF0000"/>
                </a:solidFill>
              </a:rPr>
              <a:t>(safety, security)</a:t>
            </a:r>
            <a:endParaRPr lang="fr-CA" sz="1900" dirty="0" smtClean="0"/>
          </a:p>
          <a:p>
            <a:pPr lvl="0"/>
            <a:r>
              <a:rPr lang="en-US" sz="1900" dirty="0" smtClean="0"/>
              <a:t>States shall be responsible for national space activities whether carried out by governmental or non-governmental activities. </a:t>
            </a:r>
            <a:r>
              <a:rPr lang="en-US" sz="1900" b="1" dirty="0" smtClean="0">
                <a:solidFill>
                  <a:srgbClr val="FF0000"/>
                </a:solidFill>
              </a:rPr>
              <a:t>(safety, security)</a:t>
            </a:r>
            <a:endParaRPr lang="fr-CA" sz="1900" dirty="0" smtClean="0"/>
          </a:p>
          <a:p>
            <a:r>
              <a:rPr lang="en-US" sz="1900" dirty="0" smtClean="0"/>
              <a:t>States shall be liable for damage caused by their space objects.</a:t>
            </a:r>
            <a:r>
              <a:rPr lang="en-US" sz="1900" b="1" dirty="0" smtClean="0">
                <a:solidFill>
                  <a:srgbClr val="FF0000"/>
                </a:solidFill>
              </a:rPr>
              <a:t> (safety, security, sustainability)</a:t>
            </a:r>
            <a:endParaRPr lang="fr-CA" sz="1900" dirty="0" smtClean="0"/>
          </a:p>
          <a:p>
            <a:r>
              <a:rPr lang="en-US" sz="1900" dirty="0" smtClean="0"/>
              <a:t>States shall avoid harmful contamination of space and celestial bodies. </a:t>
            </a:r>
            <a:r>
              <a:rPr lang="en-US" sz="1900" b="1" dirty="0" smtClean="0">
                <a:solidFill>
                  <a:srgbClr val="FF0000"/>
                </a:solidFill>
              </a:rPr>
              <a:t>(sustainability)</a:t>
            </a:r>
            <a:endParaRPr lang="fr-CA" sz="1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821249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Current Situation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5626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The OST over the past 50 years has been remarkably resilient and successful.</a:t>
            </a:r>
          </a:p>
          <a:p>
            <a:r>
              <a:rPr lang="en-US" sz="2400" dirty="0" smtClean="0"/>
              <a:t>Current space activities, including, </a:t>
            </a:r>
            <a:r>
              <a:rPr lang="en-US" sz="2400" i="1" dirty="0" smtClean="0"/>
              <a:t>inter alia</a:t>
            </a:r>
            <a:r>
              <a:rPr lang="en-US" sz="2400" dirty="0" smtClean="0"/>
              <a:t>, advances in science and technology, the increased number of actors including developing countries, investments and initiatives by the private sector, geopolitical issues, </a:t>
            </a:r>
            <a:r>
              <a:rPr lang="en-US" sz="2400" dirty="0" err="1" smtClean="0"/>
              <a:t>weaponization</a:t>
            </a:r>
            <a:r>
              <a:rPr lang="en-US" sz="2400" dirty="0" smtClean="0"/>
              <a:t>, are opening questions on the provisions and intent of some of the articles.</a:t>
            </a:r>
          </a:p>
          <a:p>
            <a:r>
              <a:rPr lang="en-US" sz="2400" dirty="0" smtClean="0"/>
              <a:t>The OST is primarily about </a:t>
            </a:r>
            <a:r>
              <a:rPr lang="en-US" sz="2400" dirty="0" err="1" smtClean="0"/>
              <a:t>safegarding</a:t>
            </a:r>
            <a:r>
              <a:rPr lang="en-US" sz="2400" dirty="0" smtClean="0"/>
              <a:t> outer space for all humanity, in the interests of all countries and ensuring free access (Article I). </a:t>
            </a:r>
            <a:r>
              <a:rPr lang="en-US" sz="2400" dirty="0" smtClean="0">
                <a:solidFill>
                  <a:srgbClr val="C00000"/>
                </a:solidFill>
              </a:rPr>
              <a:t>(challenges include: space </a:t>
            </a:r>
            <a:r>
              <a:rPr lang="en-US" sz="2400" dirty="0" smtClean="0">
                <a:solidFill>
                  <a:srgbClr val="C00000"/>
                </a:solidFill>
              </a:rPr>
              <a:t>debris, </a:t>
            </a:r>
            <a:r>
              <a:rPr lang="en-US" sz="2400" dirty="0" smtClean="0">
                <a:solidFill>
                  <a:srgbClr val="C00000"/>
                </a:solidFill>
              </a:rPr>
              <a:t>crowding of geostationary </a:t>
            </a:r>
            <a:r>
              <a:rPr lang="en-US" sz="2400" dirty="0" smtClean="0">
                <a:solidFill>
                  <a:srgbClr val="C00000"/>
                </a:solidFill>
              </a:rPr>
              <a:t>orbits)</a:t>
            </a:r>
          </a:p>
          <a:p>
            <a:r>
              <a:rPr lang="en-US" sz="2400" dirty="0" smtClean="0"/>
              <a:t>Article II relating to national appropriation is being interpreted in multiple ways. </a:t>
            </a:r>
            <a:r>
              <a:rPr lang="en-US" sz="2400" dirty="0" smtClean="0">
                <a:solidFill>
                  <a:srgbClr val="C00000"/>
                </a:solidFill>
              </a:rPr>
              <a:t>(space resource extraction, exploration)</a:t>
            </a:r>
          </a:p>
          <a:p>
            <a:r>
              <a:rPr lang="en-US" sz="2400" dirty="0" smtClean="0"/>
              <a:t>Article III deals with maintaining </a:t>
            </a:r>
            <a:r>
              <a:rPr lang="en-US" sz="2400" dirty="0" err="1" smtClean="0"/>
              <a:t>intn’l</a:t>
            </a:r>
            <a:r>
              <a:rPr lang="en-US" sz="2400" dirty="0" smtClean="0"/>
              <a:t> peace and security and promoting </a:t>
            </a:r>
            <a:r>
              <a:rPr lang="en-US" sz="2400" dirty="0" err="1" smtClean="0"/>
              <a:t>intn’l</a:t>
            </a:r>
            <a:r>
              <a:rPr lang="en-US" sz="2400" dirty="0" smtClean="0"/>
              <a:t> cooperation and understanding. </a:t>
            </a:r>
            <a:r>
              <a:rPr lang="en-US" sz="2400" dirty="0" smtClean="0">
                <a:solidFill>
                  <a:srgbClr val="C00000"/>
                </a:solidFill>
              </a:rPr>
              <a:t>(geopolitics)</a:t>
            </a:r>
            <a:endParaRPr lang="en-US" sz="2400" dirty="0" smtClean="0">
              <a:solidFill>
                <a:srgbClr val="C00000"/>
              </a:solidFill>
            </a:endParaRPr>
          </a:p>
          <a:p>
            <a:r>
              <a:rPr lang="en-US" sz="2400" dirty="0" smtClean="0"/>
              <a:t>Article IV deals with the placement of weapons of mass destruction in space and establishment of military bases. </a:t>
            </a:r>
            <a:r>
              <a:rPr lang="en-US" sz="2400" dirty="0" smtClean="0">
                <a:solidFill>
                  <a:srgbClr val="C00000"/>
                </a:solidFill>
              </a:rPr>
              <a:t>(</a:t>
            </a:r>
            <a:r>
              <a:rPr lang="en-US" sz="2400" dirty="0" err="1" smtClean="0">
                <a:solidFill>
                  <a:srgbClr val="C00000"/>
                </a:solidFill>
              </a:rPr>
              <a:t>weaponization</a:t>
            </a:r>
            <a:r>
              <a:rPr lang="en-US" sz="2400" dirty="0">
                <a:solidFill>
                  <a:srgbClr val="C00000"/>
                </a:solidFill>
              </a:rPr>
              <a:t>)</a:t>
            </a:r>
            <a:endParaRPr lang="fr-CA" sz="2400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01198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COPUOS Initiatives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5334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dirty="0" smtClean="0"/>
              <a:t>COPUOS is taking several steps relating to the current issues facing the OST and related treaties, including:</a:t>
            </a:r>
          </a:p>
          <a:p>
            <a:r>
              <a:rPr lang="en-US" sz="2400" dirty="0" smtClean="0"/>
              <a:t>Encouraging states to become adherents to the OST;</a:t>
            </a:r>
          </a:p>
          <a:p>
            <a:r>
              <a:rPr lang="en-US" sz="2400" dirty="0" smtClean="0"/>
              <a:t>Studying gaps and recommending </a:t>
            </a:r>
            <a:r>
              <a:rPr lang="en-US" sz="2400" dirty="0" smtClean="0"/>
              <a:t>solutions: e.g., </a:t>
            </a:r>
            <a:r>
              <a:rPr lang="en-US" sz="2400" dirty="0" smtClean="0">
                <a:solidFill>
                  <a:srgbClr val="C00000"/>
                </a:solidFill>
              </a:rPr>
              <a:t>WG </a:t>
            </a:r>
            <a:r>
              <a:rPr lang="en-US" sz="2400" dirty="0" smtClean="0">
                <a:solidFill>
                  <a:srgbClr val="C00000"/>
                </a:solidFill>
              </a:rPr>
              <a:t>of LSC on Status and Applications of the five UN Treaties on Outer </a:t>
            </a:r>
            <a:r>
              <a:rPr lang="en-US" sz="2400" dirty="0" smtClean="0">
                <a:solidFill>
                  <a:srgbClr val="C00000"/>
                </a:solidFill>
              </a:rPr>
              <a:t>Space</a:t>
            </a:r>
            <a:r>
              <a:rPr lang="en-US" sz="2400" dirty="0" smtClean="0"/>
              <a:t>;</a:t>
            </a:r>
            <a:endParaRPr lang="en-US" sz="2400" dirty="0" smtClean="0"/>
          </a:p>
          <a:p>
            <a:r>
              <a:rPr lang="en-US" sz="2400" dirty="0" smtClean="0"/>
              <a:t>Fostering open dialogue and transparency to build confidence through agenda items, Workshops, Symposia, etc. at the Committee and </a:t>
            </a:r>
            <a:r>
              <a:rPr lang="en-US" sz="2400" dirty="0" smtClean="0"/>
              <a:t>Sub-committees: e.g</a:t>
            </a:r>
            <a:r>
              <a:rPr lang="en-US" sz="2400" dirty="0" smtClean="0"/>
              <a:t>., </a:t>
            </a:r>
            <a:r>
              <a:rPr lang="en-US" sz="2400" dirty="0" smtClean="0">
                <a:solidFill>
                  <a:srgbClr val="C00000"/>
                </a:solidFill>
              </a:rPr>
              <a:t>LSC 2017 Symposium on </a:t>
            </a:r>
            <a:r>
              <a:rPr lang="en-US" sz="2400" dirty="0">
                <a:solidFill>
                  <a:srgbClr val="C00000"/>
                </a:solidFill>
              </a:rPr>
              <a:t>S</a:t>
            </a:r>
            <a:r>
              <a:rPr lang="en-US" sz="2400" dirty="0" smtClean="0">
                <a:solidFill>
                  <a:srgbClr val="C00000"/>
                </a:solidFill>
              </a:rPr>
              <a:t>pace </a:t>
            </a:r>
            <a:r>
              <a:rPr lang="en-US" sz="2400" dirty="0" smtClean="0">
                <a:solidFill>
                  <a:srgbClr val="C00000"/>
                </a:solidFill>
              </a:rPr>
              <a:t>Resources</a:t>
            </a:r>
            <a:r>
              <a:rPr lang="en-US" sz="2400" dirty="0" smtClean="0"/>
              <a:t>;</a:t>
            </a:r>
            <a:endParaRPr lang="en-US" sz="2400" dirty="0" smtClean="0"/>
          </a:p>
          <a:p>
            <a:r>
              <a:rPr lang="en-US" sz="2400" dirty="0" smtClean="0"/>
              <a:t>Developing guidelines and </a:t>
            </a:r>
            <a:r>
              <a:rPr lang="en-US" sz="2400" dirty="0"/>
              <a:t>best practices through non-binding </a:t>
            </a:r>
            <a:r>
              <a:rPr lang="en-US" sz="2400" dirty="0" smtClean="0"/>
              <a:t>instruments: e.g., </a:t>
            </a:r>
            <a:r>
              <a:rPr lang="en-US" sz="2400" dirty="0" smtClean="0">
                <a:solidFill>
                  <a:srgbClr val="C00000"/>
                </a:solidFill>
              </a:rPr>
              <a:t>Guidelines on Space Debris Mitigation, WG of STSC on Long-Term Sustainability of Outer Space Activities</a:t>
            </a:r>
            <a:r>
              <a:rPr lang="en-US" sz="2400" dirty="0" smtClean="0"/>
              <a:t>;</a:t>
            </a:r>
            <a:endParaRPr lang="en-US" sz="2400" dirty="0" smtClean="0"/>
          </a:p>
          <a:p>
            <a:r>
              <a:rPr lang="en-US" sz="2400" dirty="0" smtClean="0"/>
              <a:t>Developing new agenda items for the Committee – </a:t>
            </a:r>
            <a:r>
              <a:rPr lang="en-US" sz="2400" dirty="0" smtClean="0"/>
              <a:t>UNISPACE+50: e.g., </a:t>
            </a:r>
            <a:r>
              <a:rPr lang="en-US" sz="2400" dirty="0" smtClean="0">
                <a:solidFill>
                  <a:srgbClr val="C00000"/>
                </a:solidFill>
              </a:rPr>
              <a:t>Thematic </a:t>
            </a:r>
            <a:r>
              <a:rPr lang="en-US" sz="2400" dirty="0" smtClean="0">
                <a:solidFill>
                  <a:srgbClr val="C00000"/>
                </a:solidFill>
              </a:rPr>
              <a:t>Priority 2 on “Legal regime of outer space and global space governance: current and future </a:t>
            </a:r>
            <a:r>
              <a:rPr lang="en-US" sz="2400" dirty="0" err="1" smtClean="0">
                <a:solidFill>
                  <a:srgbClr val="C00000"/>
                </a:solidFill>
              </a:rPr>
              <a:t>prospectives</a:t>
            </a:r>
            <a:r>
              <a:rPr lang="en-US" sz="2400" dirty="0" smtClean="0">
                <a:solidFill>
                  <a:srgbClr val="C00000"/>
                </a:solidFill>
              </a:rPr>
              <a:t>”.</a:t>
            </a:r>
            <a:endParaRPr lang="fr-CA" sz="2400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573541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2"/>
          </a:xfrm>
        </p:spPr>
        <p:txBody>
          <a:bodyPr>
            <a:normAutofit/>
          </a:bodyPr>
          <a:lstStyle/>
          <a:p>
            <a:r>
              <a:rPr lang="en-US" sz="3400" b="1" dirty="0" smtClean="0"/>
              <a:t>CONCLUSION</a:t>
            </a:r>
            <a:endParaRPr lang="fr-CA" sz="3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410200"/>
          </a:xfrm>
        </p:spPr>
        <p:txBody>
          <a:bodyPr>
            <a:normAutofit fontScale="92500" lnSpcReduction="20000"/>
          </a:bodyPr>
          <a:lstStyle/>
          <a:p>
            <a:r>
              <a:rPr lang="en-US" sz="2700" dirty="0" smtClean="0"/>
              <a:t>The Outer Space Treaty has been a remarkable agreement ensuring a relatively harmonious space environment for 50 years in spite </a:t>
            </a:r>
            <a:r>
              <a:rPr lang="en-US" sz="2700" dirty="0"/>
              <a:t>of geopolitical </a:t>
            </a:r>
            <a:r>
              <a:rPr lang="en-US" sz="2700" dirty="0" smtClean="0"/>
              <a:t>tensions, the many advances in science and technology and the utilization of space for purposes not envisioned in 1967.</a:t>
            </a:r>
          </a:p>
          <a:p>
            <a:r>
              <a:rPr lang="en-US" sz="2700" dirty="0" smtClean="0"/>
              <a:t>Issues relating to safety, security and sustainability of outer space have gained momentum over the past several years opening up questions as to interpretations </a:t>
            </a:r>
            <a:r>
              <a:rPr lang="en-US" sz="2700" dirty="0"/>
              <a:t>of some </a:t>
            </a:r>
            <a:r>
              <a:rPr lang="en-US" sz="2700" dirty="0" smtClean="0"/>
              <a:t>articles and lacunae </a:t>
            </a:r>
            <a:r>
              <a:rPr lang="en-US" sz="2700" dirty="0"/>
              <a:t>in the treaty</a:t>
            </a:r>
            <a:r>
              <a:rPr lang="en-US" sz="2700" dirty="0" smtClean="0"/>
              <a:t>.</a:t>
            </a:r>
          </a:p>
          <a:p>
            <a:r>
              <a:rPr lang="en-US" sz="2700" dirty="0" smtClean="0"/>
              <a:t>COPUOS has initiated new initiatives in relation to space governance to partially address those issues related to peaceful purposes of outer space.</a:t>
            </a:r>
            <a:endParaRPr lang="en-US" sz="2700" dirty="0" smtClean="0"/>
          </a:p>
          <a:p>
            <a:r>
              <a:rPr lang="en-US" sz="2700" dirty="0" smtClean="0"/>
              <a:t>UNISPACE+50 will provide an opportunity to focus the COPUOS agenda to address current challenges and the changing nature of space, including issues related to global space governance and the OST.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690101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13294</TotalTime>
  <Words>899</Words>
  <Application>Microsoft Office PowerPoint</Application>
  <PresentationFormat>On-screen Show (4:3)</PresentationFormat>
  <Paragraphs>65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Basic Facts</vt:lpstr>
      <vt:lpstr>Some Highlights (Principles)</vt:lpstr>
      <vt:lpstr>Current Situation</vt:lpstr>
      <vt:lpstr>COPUOS Initiatives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Johnson</dc:creator>
  <cp:lastModifiedBy>Kendall, Dave</cp:lastModifiedBy>
  <cp:revision>592</cp:revision>
  <cp:lastPrinted>2013-02-19T17:00:55Z</cp:lastPrinted>
  <dcterms:created xsi:type="dcterms:W3CDTF">2006-08-16T00:00:00Z</dcterms:created>
  <dcterms:modified xsi:type="dcterms:W3CDTF">2017-05-05T02:10:57Z</dcterms:modified>
</cp:coreProperties>
</file>