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72" r:id="rId9"/>
    <p:sldId id="266" r:id="rId10"/>
    <p:sldId id="265" r:id="rId11"/>
    <p:sldId id="267" r:id="rId12"/>
    <p:sldId id="273" r:id="rId13"/>
    <p:sldId id="274" r:id="rId14"/>
    <p:sldId id="269" r:id="rId15"/>
    <p:sldId id="270" r:id="rId16"/>
    <p:sldId id="271" r:id="rId17"/>
    <p:sldId id="268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F7FEA-4B45-485C-BACC-D1ADDBC9B8F2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E0AF0-FE5A-4E2E-8273-36C27E4E7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67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1BA0-EE8E-4ABC-9FDA-4C38EA25B88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482-B0A5-40E6-85D2-2359AD0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1BA0-EE8E-4ABC-9FDA-4C38EA25B88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482-B0A5-40E6-85D2-2359AD0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5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1BA0-EE8E-4ABC-9FDA-4C38EA25B88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482-B0A5-40E6-85D2-2359AD0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8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1BA0-EE8E-4ABC-9FDA-4C38EA25B88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482-B0A5-40E6-85D2-2359AD0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1BA0-EE8E-4ABC-9FDA-4C38EA25B88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482-B0A5-40E6-85D2-2359AD0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1BA0-EE8E-4ABC-9FDA-4C38EA25B88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482-B0A5-40E6-85D2-2359AD0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8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1BA0-EE8E-4ABC-9FDA-4C38EA25B88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482-B0A5-40E6-85D2-2359AD0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1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1BA0-EE8E-4ABC-9FDA-4C38EA25B88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482-B0A5-40E6-85D2-2359AD0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1BA0-EE8E-4ABC-9FDA-4C38EA25B88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482-B0A5-40E6-85D2-2359AD0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0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1BA0-EE8E-4ABC-9FDA-4C38EA25B88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482-B0A5-40E6-85D2-2359AD0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1BA0-EE8E-4ABC-9FDA-4C38EA25B88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6482-B0A5-40E6-85D2-2359AD0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6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71BA0-EE8E-4ABC-9FDA-4C38EA25B88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56482-B0A5-40E6-85D2-2359AD064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4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Socio-Economic Analysis of Water Table Management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Suren </a:t>
            </a:r>
            <a:r>
              <a:rPr lang="en-US" dirty="0" err="1" smtClean="0"/>
              <a:t>Kulshreshtha</a:t>
            </a:r>
            <a:r>
              <a:rPr lang="en-US" dirty="0"/>
              <a:t> </a:t>
            </a:r>
            <a:r>
              <a:rPr lang="en-US" dirty="0" smtClean="0"/>
              <a:t>&amp; Ana Marie </a:t>
            </a:r>
            <a:r>
              <a:rPr lang="en-US" dirty="0" err="1" smtClean="0"/>
              <a:t>Bogdan</a:t>
            </a:r>
            <a:endParaRPr lang="en-US" dirty="0" smtClean="0"/>
          </a:p>
          <a:p>
            <a:r>
              <a:rPr lang="en-US" dirty="0" err="1" smtClean="0"/>
              <a:t>AGGP</a:t>
            </a:r>
            <a:r>
              <a:rPr lang="en-US" dirty="0" smtClean="0"/>
              <a:t> 2 Meeting</a:t>
            </a:r>
          </a:p>
          <a:p>
            <a:r>
              <a:rPr lang="en-US" dirty="0" smtClean="0"/>
              <a:t>March 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6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Milestone 1: Socio-economic Data Gathering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seasons of farm level data collection, one each for 2017-18, 2018-19, 2019-20, and 2020-21</a:t>
            </a:r>
          </a:p>
          <a:p>
            <a:pPr lvl="1"/>
            <a:r>
              <a:rPr lang="en-US" dirty="0" smtClean="0"/>
              <a:t>To include economic characteristics of the technology</a:t>
            </a:r>
          </a:p>
          <a:p>
            <a:pPr lvl="1"/>
            <a:r>
              <a:rPr lang="en-US" dirty="0" smtClean="0"/>
              <a:t>Farm level characteristics</a:t>
            </a:r>
          </a:p>
          <a:p>
            <a:r>
              <a:rPr lang="en-US" dirty="0" smtClean="0"/>
              <a:t>Survey of farmers using a questionnaire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15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Milestone 2: </a:t>
            </a:r>
            <a:r>
              <a:rPr lang="en-US" b="1" dirty="0">
                <a:solidFill>
                  <a:srgbClr val="00B0F0"/>
                </a:solidFill>
              </a:rPr>
              <a:t>Robust economic and environmental evaluation of beneficial water management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Farm </a:t>
            </a:r>
            <a:r>
              <a:rPr lang="en-US" dirty="0"/>
              <a:t>L</a:t>
            </a:r>
            <a:r>
              <a:rPr lang="en-US" dirty="0" smtClean="0"/>
              <a:t>evel Simulation model for private economics of technology</a:t>
            </a:r>
          </a:p>
          <a:p>
            <a:pPr lvl="1"/>
            <a:r>
              <a:rPr lang="en-US" dirty="0" smtClean="0"/>
              <a:t>Model with several different characteristics (Size, Specialization, Alternative technology)</a:t>
            </a:r>
          </a:p>
          <a:p>
            <a:pPr lvl="1"/>
            <a:r>
              <a:rPr lang="en-US" dirty="0" smtClean="0"/>
              <a:t>Sensitivity analysis of economics</a:t>
            </a:r>
          </a:p>
          <a:p>
            <a:r>
              <a:rPr lang="en-US" dirty="0" smtClean="0"/>
              <a:t>Farmers and stakeholder workshops</a:t>
            </a:r>
          </a:p>
          <a:p>
            <a:r>
              <a:rPr lang="en-US" dirty="0" smtClean="0"/>
              <a:t>Life Cycle analysis modeling</a:t>
            </a:r>
          </a:p>
          <a:p>
            <a:r>
              <a:rPr lang="en-US" dirty="0" smtClean="0"/>
              <a:t>Multi-criteria analysis </a:t>
            </a:r>
            <a:r>
              <a:rPr lang="en-US" dirty="0" smtClean="0"/>
              <a:t>modeling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812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Life Cycle Analysis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of this analysis is from ‘Cradle-to-grave’ for the new technology</a:t>
            </a:r>
          </a:p>
          <a:p>
            <a:r>
              <a:rPr lang="en-US" dirty="0" smtClean="0"/>
              <a:t>All inputs needed for the implementation of the technology and all related activities are included</a:t>
            </a:r>
          </a:p>
          <a:p>
            <a:r>
              <a:rPr lang="en-US" dirty="0" smtClean="0"/>
              <a:t>Emphasis would be on aspects </a:t>
            </a:r>
            <a:r>
              <a:rPr lang="en-US" dirty="0" err="1" smtClean="0"/>
              <a:t>realted</a:t>
            </a:r>
            <a:r>
              <a:rPr lang="en-US" dirty="0" smtClean="0"/>
              <a:t> to environmental goods and services</a:t>
            </a:r>
          </a:p>
          <a:p>
            <a:r>
              <a:rPr lang="en-US" dirty="0" smtClean="0"/>
              <a:t>Carbon stock change as a result of adoption of the technology would also be included</a:t>
            </a:r>
          </a:p>
          <a:p>
            <a:r>
              <a:rPr lang="en-US" dirty="0" smtClean="0"/>
              <a:t>Undertaking Life Cycle Analysis using alternative methods would be explored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9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Multi-criteria Analysis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decision making using various alternatives and different goals of the decision maker</a:t>
            </a:r>
          </a:p>
          <a:p>
            <a:r>
              <a:rPr lang="en-US" dirty="0" smtClean="0"/>
              <a:t>Decision making criteria could also be different</a:t>
            </a:r>
          </a:p>
          <a:p>
            <a:r>
              <a:rPr lang="en-US" dirty="0" smtClean="0"/>
              <a:t>Some of the goas may be conflicting in nature and may requires some trade-offs</a:t>
            </a:r>
          </a:p>
          <a:p>
            <a:r>
              <a:rPr lang="en-US" dirty="0" smtClean="0"/>
              <a:t>Incorporates both qualitative and quantitative information</a:t>
            </a:r>
          </a:p>
          <a:p>
            <a:r>
              <a:rPr lang="en-US" dirty="0" smtClean="0"/>
              <a:t>Different options area ranked according to the given set of objectives (goals)</a:t>
            </a:r>
          </a:p>
          <a:p>
            <a:r>
              <a:rPr lang="en-US" dirty="0" smtClean="0"/>
              <a:t>Three types of indicators: Financial, Social and Ecological.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78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59" t="21615" r="51979" b="29947"/>
          <a:stretch/>
        </p:blipFill>
        <p:spPr>
          <a:xfrm>
            <a:off x="571500" y="1092200"/>
            <a:ext cx="113538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51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29" t="21540" r="51563" b="29241"/>
          <a:stretch/>
        </p:blipFill>
        <p:spPr>
          <a:xfrm>
            <a:off x="359229" y="1045028"/>
            <a:ext cx="11462658" cy="480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8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64" t="21378" r="51932" b="43395"/>
          <a:stretch/>
        </p:blipFill>
        <p:spPr>
          <a:xfrm>
            <a:off x="443345" y="1468580"/>
            <a:ext cx="11388436" cy="343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4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Milestone 3: Analyze socio-economic </a:t>
            </a:r>
            <a:r>
              <a:rPr lang="en-US" dirty="0" smtClean="0">
                <a:solidFill>
                  <a:srgbClr val="00B0F0"/>
                </a:solidFill>
              </a:rPr>
              <a:t>data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Industry profiles</a:t>
            </a:r>
          </a:p>
          <a:p>
            <a:r>
              <a:rPr lang="en-US" dirty="0" smtClean="0"/>
              <a:t>Analysis of questionnaires</a:t>
            </a:r>
          </a:p>
          <a:p>
            <a:r>
              <a:rPr lang="en-US" dirty="0" smtClean="0"/>
              <a:t>Regression analysis re adoption factors, barriers, and </a:t>
            </a:r>
            <a:r>
              <a:rPr lang="en-US" dirty="0" smtClean="0"/>
              <a:t>perception</a:t>
            </a:r>
          </a:p>
          <a:p>
            <a:pPr lvl="1"/>
            <a:r>
              <a:rPr lang="en-US" dirty="0" smtClean="0"/>
              <a:t>Identification of key factors in the diffusion of improved practices</a:t>
            </a:r>
          </a:p>
          <a:p>
            <a:pPr lvl="1"/>
            <a:r>
              <a:rPr lang="en-US" dirty="0" smtClean="0"/>
              <a:t>Identification of factors influencing adoption </a:t>
            </a:r>
          </a:p>
          <a:p>
            <a:pPr lvl="1"/>
            <a:r>
              <a:rPr lang="en-US" dirty="0" smtClean="0"/>
              <a:t>Barriers to adoption</a:t>
            </a:r>
          </a:p>
          <a:p>
            <a:pPr lvl="1"/>
            <a:r>
              <a:rPr lang="en-US" dirty="0" smtClean="0"/>
              <a:t>Comparison of adopters and non-adopters</a:t>
            </a:r>
            <a:endParaRPr lang="en-US" dirty="0" smtClean="0"/>
          </a:p>
          <a:p>
            <a:r>
              <a:rPr lang="en-US" dirty="0"/>
              <a:t>Estimation of non-market </a:t>
            </a:r>
            <a:r>
              <a:rPr lang="en-US" dirty="0" smtClean="0"/>
              <a:t>benefits, both market-based and non-market based </a:t>
            </a:r>
            <a:endParaRPr lang="en-US" dirty="0"/>
          </a:p>
          <a:p>
            <a:r>
              <a:rPr lang="en-US" dirty="0" smtClean="0"/>
              <a:t>Estimation of </a:t>
            </a:r>
            <a:r>
              <a:rPr lang="en-US" dirty="0" smtClean="0"/>
              <a:t>regional socio-economic and environmental effects of </a:t>
            </a:r>
          </a:p>
          <a:p>
            <a:pPr lvl="1"/>
            <a:r>
              <a:rPr lang="en-US" dirty="0" smtClean="0"/>
              <a:t>Estimation of </a:t>
            </a:r>
            <a:r>
              <a:rPr lang="en-US" dirty="0" smtClean="0"/>
              <a:t>adoption </a:t>
            </a:r>
            <a:r>
              <a:rPr lang="en-US" dirty="0" smtClean="0"/>
              <a:t>potential of said </a:t>
            </a:r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Introduction of climate change</a:t>
            </a:r>
            <a:endParaRPr lang="en-US" dirty="0" smtClean="0"/>
          </a:p>
          <a:p>
            <a:r>
              <a:rPr lang="en-US" dirty="0" smtClean="0"/>
              <a:t>Estimation of total carbon sequestration </a:t>
            </a:r>
          </a:p>
          <a:p>
            <a:r>
              <a:rPr lang="en-US" smtClean="0"/>
              <a:t>Policy </a:t>
            </a:r>
            <a:r>
              <a:rPr lang="en-US" smtClean="0"/>
              <a:t>review </a:t>
            </a:r>
            <a:r>
              <a:rPr lang="en-US" dirty="0" smtClean="0"/>
              <a:t>and assessment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9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AGGP</a:t>
            </a:r>
            <a:r>
              <a:rPr lang="en-US" b="1" dirty="0" smtClean="0">
                <a:solidFill>
                  <a:srgbClr val="00B0F0"/>
                </a:solidFill>
              </a:rPr>
              <a:t> 1 Activities: Location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485288"/>
              </p:ext>
            </p:extLst>
          </p:nvPr>
        </p:nvGraphicFramePr>
        <p:xfrm>
          <a:off x="598078" y="1115568"/>
          <a:ext cx="10605630" cy="5088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485"/>
                <a:gridCol w="2011232"/>
                <a:gridCol w="5587913"/>
              </a:tblGrid>
              <a:tr h="5362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Enterprise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Scope/Treatment</a:t>
                      </a:r>
                      <a:endParaRPr lang="en-US" sz="2400" dirty="0"/>
                    </a:p>
                  </a:txBody>
                  <a:tcPr/>
                </a:tc>
              </a:tr>
              <a:tr h="9713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ST. Emmanuel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Controlled Tile Drainage with Sub-irrigation vs Field Drainage</a:t>
                      </a:r>
                      <a:endParaRPr lang="en-US" sz="2400" dirty="0"/>
                    </a:p>
                  </a:txBody>
                  <a:tcPr/>
                </a:tc>
              </a:tr>
              <a:tr h="7840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Harrow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Same as above (analysis not complete)</a:t>
                      </a:r>
                      <a:endParaRPr lang="en-US" sz="2400" dirty="0"/>
                    </a:p>
                  </a:txBody>
                  <a:tcPr/>
                </a:tc>
              </a:tr>
              <a:tr h="536273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Leamington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Tomatoes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Surface and sub-surface drip irrigation</a:t>
                      </a:r>
                      <a:endParaRPr lang="en-US" sz="2400" dirty="0"/>
                    </a:p>
                  </a:txBody>
                  <a:tcPr/>
                </a:tc>
              </a:tr>
              <a:tr h="6143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St. Louis de Blandford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Cranberries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Water table vs. No water table</a:t>
                      </a:r>
                      <a:endParaRPr lang="en-US" sz="2400" dirty="0"/>
                    </a:p>
                  </a:txBody>
                  <a:tcPr/>
                </a:tc>
              </a:tr>
              <a:tr h="8095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Sherrington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sprinkler irrigation and sprinkler irrigation using </a:t>
                      </a:r>
                      <a:r>
                        <a:rPr lang="en-C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tensiometer</a:t>
                      </a:r>
                      <a:r>
                        <a:rPr lang="en-C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irrigation scheduling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95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Truro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Dairy (Milk) production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Drainage vs. Sub-irrigation and drainage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75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Major findings AGGP1 (1)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treatments included in AGGP1 resulted in gain in benefits to the producers</a:t>
            </a:r>
          </a:p>
          <a:p>
            <a:r>
              <a:rPr lang="en-US" dirty="0" smtClean="0"/>
              <a:t>These results were based on a single farm case study in most cases; no consideration made to size differences, or other physical characteristics of the farm</a:t>
            </a:r>
          </a:p>
          <a:p>
            <a:r>
              <a:rPr lang="en-US" dirty="0" smtClean="0"/>
              <a:t>Famers indicated that their adoption of these new practices would be affected by their own economic outcomes, even when the environmental and social considerations appear as motivation</a:t>
            </a:r>
          </a:p>
          <a:p>
            <a:r>
              <a:rPr lang="en-US" dirty="0" smtClean="0"/>
              <a:t>Economic motivation included: increased yields, </a:t>
            </a:r>
            <a:r>
              <a:rPr lang="en-US" dirty="0" err="1" smtClean="0"/>
              <a:t>protability</a:t>
            </a:r>
            <a:r>
              <a:rPr lang="en-US" dirty="0" smtClean="0"/>
              <a:t> of investment, being able to try the technology, reduce labor costs, reduce water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AGGP1: Barriers to adoption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Tight profit margins and uncertainty related to future contracts</a:t>
            </a:r>
          </a:p>
          <a:p>
            <a:r>
              <a:rPr lang="en-US" dirty="0" smtClean="0"/>
              <a:t>Financial requirements</a:t>
            </a:r>
          </a:p>
          <a:p>
            <a:r>
              <a:rPr lang="en-US" dirty="0" smtClean="0"/>
              <a:t>Perceptions of the new technology affects its adoption</a:t>
            </a:r>
          </a:p>
          <a:p>
            <a:r>
              <a:rPr lang="en-US" dirty="0" smtClean="0"/>
              <a:t>If the perception is beneficial, adoption is more likely</a:t>
            </a:r>
          </a:p>
          <a:p>
            <a:r>
              <a:rPr lang="en-US" dirty="0" smtClean="0"/>
              <a:t>Perception of a new technology is affected by factors: goals of the producer, education level, farming experience, specialization in the crop affected by the technology, and the degree to which it </a:t>
            </a:r>
            <a:r>
              <a:rPr lang="en-US" dirty="0" err="1" smtClean="0"/>
              <a:t>benefis</a:t>
            </a:r>
            <a:r>
              <a:rPr lang="en-US" dirty="0" smtClean="0"/>
              <a:t> the society as a whole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8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AGGP1: Adoption of BMPs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from </a:t>
            </a:r>
            <a:r>
              <a:rPr lang="en-US" dirty="0" smtClean="0"/>
              <a:t>70 producers were collected</a:t>
            </a:r>
          </a:p>
          <a:p>
            <a:r>
              <a:rPr lang="en-US" dirty="0" smtClean="0"/>
              <a:t>Significant factors included: education level, farm size, positive attitude re. environment, perception of the BMP, and goals of the producers</a:t>
            </a:r>
          </a:p>
          <a:p>
            <a:r>
              <a:rPr lang="en-US" dirty="0" smtClean="0"/>
              <a:t>Most significant factors: perception of producers, advantage provided by new technology over the existing one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6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AGGP1: Lessons learnt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Web-Based surveys led to low response rate, and skewed the sample to larger farms </a:t>
            </a:r>
          </a:p>
          <a:p>
            <a:r>
              <a:rPr lang="en-US" dirty="0" smtClean="0"/>
              <a:t>Developing early connections with information gate-keepers is essential</a:t>
            </a:r>
          </a:p>
          <a:p>
            <a:r>
              <a:rPr lang="en-US" dirty="0" smtClean="0"/>
              <a:t>How perceptions are formed is a relatively unknown area</a:t>
            </a:r>
          </a:p>
          <a:p>
            <a:r>
              <a:rPr lang="en-US" dirty="0" smtClean="0"/>
              <a:t>Non-adopters have some misconception of the new technology, which can be changed through proper policy measures</a:t>
            </a:r>
          </a:p>
          <a:p>
            <a:r>
              <a:rPr lang="en-US" dirty="0"/>
              <a:t>Open-ended and qualitative </a:t>
            </a:r>
            <a:r>
              <a:rPr lang="en-US" dirty="0" smtClean="0"/>
              <a:t>questions provide in-depth information on the adoption decision-making process</a:t>
            </a:r>
          </a:p>
          <a:p>
            <a:r>
              <a:rPr lang="en-US" dirty="0" smtClean="0"/>
              <a:t>Face-to-face interviews provide better response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2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AGGP1: Recommendations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collection should be comprehensive and consistent with the type of analysis planned</a:t>
            </a:r>
          </a:p>
          <a:p>
            <a:r>
              <a:rPr lang="en-US" dirty="0" smtClean="0"/>
              <a:t>Experimental design should be selected in collaboration with farmers, all members of the research team, and regional experts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1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AGGP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2: </a:t>
            </a:r>
            <a:r>
              <a:rPr lang="en-US" b="1" dirty="0" smtClean="0">
                <a:solidFill>
                  <a:srgbClr val="00B0F0"/>
                </a:solidFill>
              </a:rPr>
              <a:t>Location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897569"/>
              </p:ext>
            </p:extLst>
          </p:nvPr>
        </p:nvGraphicFramePr>
        <p:xfrm>
          <a:off x="598078" y="1115568"/>
          <a:ext cx="10569848" cy="462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256"/>
                <a:gridCol w="1503335"/>
                <a:gridCol w="4176795"/>
                <a:gridCol w="2642462"/>
              </a:tblGrid>
              <a:tr h="424009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Scope/Treatment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AGGP2</a:t>
                      </a:r>
                      <a:endParaRPr lang="en-US" dirty="0"/>
                    </a:p>
                  </a:txBody>
                  <a:tcPr/>
                </a:tc>
              </a:tr>
              <a:tr h="767987">
                <a:tc>
                  <a:txBody>
                    <a:bodyPr/>
                    <a:lstStyle/>
                    <a:p>
                      <a:r>
                        <a:rPr lang="en-US" dirty="0" smtClean="0"/>
                        <a:t>ST. Emmanuel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Controlled Tile Drainage with Sub-irrigation vs Field Drainage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619932">
                <a:tc>
                  <a:txBody>
                    <a:bodyPr/>
                    <a:lstStyle/>
                    <a:p>
                      <a:r>
                        <a:rPr lang="en-US" dirty="0" smtClean="0"/>
                        <a:t>Harrow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above (analysis not complete)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424009">
                <a:tc>
                  <a:txBody>
                    <a:bodyPr/>
                    <a:lstStyle/>
                    <a:p>
                      <a:r>
                        <a:rPr lang="en-US" dirty="0" smtClean="0"/>
                        <a:t>Sherrington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583381">
                <a:tc>
                  <a:txBody>
                    <a:bodyPr/>
                    <a:lstStyle/>
                    <a:p>
                      <a:r>
                        <a:rPr lang="en-US" dirty="0" smtClean="0"/>
                        <a:t>Truro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Dairy (Milk) 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Drainage vs. Sub-irrigation and drainage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5833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Boulden</a:t>
                      </a:r>
                      <a:r>
                        <a:rPr lang="en-US" dirty="0" smtClean="0"/>
                        <a:t>,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Site</a:t>
                      </a:r>
                      <a:endParaRPr lang="en-US" dirty="0"/>
                    </a:p>
                  </a:txBody>
                  <a:tcPr/>
                </a:tc>
              </a:tr>
              <a:tr h="583381">
                <a:tc>
                  <a:txBody>
                    <a:bodyPr/>
                    <a:lstStyle/>
                    <a:p>
                      <a:r>
                        <a:rPr lang="en-US" dirty="0" smtClean="0"/>
                        <a:t>Holland Marsh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Site</a:t>
                      </a:r>
                      <a:endParaRPr lang="en-US" dirty="0"/>
                    </a:p>
                  </a:txBody>
                  <a:tcPr/>
                </a:tc>
              </a:tr>
              <a:tr h="583381">
                <a:tc>
                  <a:txBody>
                    <a:bodyPr/>
                    <a:lstStyle/>
                    <a:p>
                      <a:r>
                        <a:rPr lang="en-US" dirty="0" smtClean="0"/>
                        <a:t>Ste. Anne-de-Bellevue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Site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4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AGGP2: Overview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information and policy measures that would ensure adoption of project developed new technologies</a:t>
            </a:r>
          </a:p>
          <a:p>
            <a:r>
              <a:rPr lang="en-US" dirty="0" smtClean="0"/>
              <a:t>Three major milestones</a:t>
            </a:r>
          </a:p>
          <a:p>
            <a:r>
              <a:rPr lang="en-US" dirty="0" smtClean="0"/>
              <a:t>1. Collection of farm level data</a:t>
            </a:r>
          </a:p>
          <a:p>
            <a:r>
              <a:rPr lang="en-US" dirty="0" smtClean="0"/>
              <a:t>2. Robust economic and environmental evaluation of beneficial water management systems</a:t>
            </a:r>
          </a:p>
          <a:p>
            <a:r>
              <a:rPr lang="en-US" dirty="0" smtClean="0"/>
              <a:t> 3. Analysis of socio-economic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9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846</Words>
  <Application>Microsoft Office PowerPoint</Application>
  <PresentationFormat>Widescreen</PresentationFormat>
  <Paragraphs>122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Socio-Economic Analysis of Water Table Management</vt:lpstr>
      <vt:lpstr>AGGP 1 Activities: Location</vt:lpstr>
      <vt:lpstr>Major findings AGGP1 (1)</vt:lpstr>
      <vt:lpstr>AGGP1: Barriers to adoption </vt:lpstr>
      <vt:lpstr>AGGP1: Adoption of BMPs</vt:lpstr>
      <vt:lpstr>AGGP1: Lessons learnt</vt:lpstr>
      <vt:lpstr>AGGP1: Recommendations</vt:lpstr>
      <vt:lpstr>AGGP 2: Location</vt:lpstr>
      <vt:lpstr>AGGP2: Overview</vt:lpstr>
      <vt:lpstr>Milestone 1: Socio-economic Data Gathering</vt:lpstr>
      <vt:lpstr>Milestone 2: Robust economic and environmental evaluation of beneficial water management systems</vt:lpstr>
      <vt:lpstr>Life Cycle Analysis</vt:lpstr>
      <vt:lpstr>Multi-criteria Analysis</vt:lpstr>
      <vt:lpstr>PowerPoint Presentation</vt:lpstr>
      <vt:lpstr>PowerPoint Presentation</vt:lpstr>
      <vt:lpstr>PowerPoint Presentation</vt:lpstr>
      <vt:lpstr>Milestone 3: Analyze socio-economic data</vt:lpstr>
    </vt:vector>
  </TitlesOfParts>
  <Company>University of Saskatchewan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Socio-Economic Analysis of Water Table Management</dc:title>
  <dc:creator>Kulshreshtha, Suren</dc:creator>
  <cp:lastModifiedBy>Kulshreshtha, Suren</cp:lastModifiedBy>
  <cp:revision>31</cp:revision>
  <cp:lastPrinted>2017-03-13T21:08:37Z</cp:lastPrinted>
  <dcterms:created xsi:type="dcterms:W3CDTF">2017-03-10T14:28:38Z</dcterms:created>
  <dcterms:modified xsi:type="dcterms:W3CDTF">2017-03-13T21:09:05Z</dcterms:modified>
</cp:coreProperties>
</file>