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70"/>
  </p:notesMasterIdLst>
  <p:handoutMasterIdLst>
    <p:handoutMasterId r:id="rId71"/>
  </p:handoutMasterIdLst>
  <p:sldIdLst>
    <p:sldId id="382" r:id="rId5"/>
    <p:sldId id="262" r:id="rId6"/>
    <p:sldId id="404" r:id="rId7"/>
    <p:sldId id="396" r:id="rId8"/>
    <p:sldId id="308" r:id="rId9"/>
    <p:sldId id="384" r:id="rId10"/>
    <p:sldId id="299" r:id="rId11"/>
    <p:sldId id="297" r:id="rId12"/>
    <p:sldId id="280" r:id="rId13"/>
    <p:sldId id="281" r:id="rId14"/>
    <p:sldId id="405" r:id="rId15"/>
    <p:sldId id="372" r:id="rId16"/>
    <p:sldId id="406" r:id="rId17"/>
    <p:sldId id="300" r:id="rId18"/>
    <p:sldId id="367" r:id="rId19"/>
    <p:sldId id="302" r:id="rId20"/>
    <p:sldId id="409" r:id="rId21"/>
    <p:sldId id="408" r:id="rId22"/>
    <p:sldId id="418" r:id="rId23"/>
    <p:sldId id="411" r:id="rId24"/>
    <p:sldId id="412" r:id="rId25"/>
    <p:sldId id="413" r:id="rId26"/>
    <p:sldId id="306" r:id="rId27"/>
    <p:sldId id="309" r:id="rId28"/>
    <p:sldId id="438" r:id="rId29"/>
    <p:sldId id="311" r:id="rId30"/>
    <p:sldId id="400" r:id="rId31"/>
    <p:sldId id="296" r:id="rId32"/>
    <p:sldId id="425" r:id="rId33"/>
    <p:sldId id="307" r:id="rId34"/>
    <p:sldId id="313" r:id="rId35"/>
    <p:sldId id="314" r:id="rId36"/>
    <p:sldId id="315" r:id="rId37"/>
    <p:sldId id="423" r:id="rId38"/>
    <p:sldId id="318" r:id="rId39"/>
    <p:sldId id="362" r:id="rId40"/>
    <p:sldId id="345" r:id="rId41"/>
    <p:sldId id="346" r:id="rId42"/>
    <p:sldId id="321" r:id="rId43"/>
    <p:sldId id="257" r:id="rId44"/>
    <p:sldId id="327" r:id="rId45"/>
    <p:sldId id="364" r:id="rId46"/>
    <p:sldId id="388" r:id="rId47"/>
    <p:sldId id="426" r:id="rId48"/>
    <p:sldId id="395" r:id="rId49"/>
    <p:sldId id="427" r:id="rId50"/>
    <p:sldId id="387" r:id="rId51"/>
    <p:sldId id="428" r:id="rId52"/>
    <p:sldId id="429" r:id="rId53"/>
    <p:sldId id="439" r:id="rId54"/>
    <p:sldId id="440" r:id="rId55"/>
    <p:sldId id="441" r:id="rId56"/>
    <p:sldId id="442" r:id="rId57"/>
    <p:sldId id="443" r:id="rId58"/>
    <p:sldId id="399" r:id="rId59"/>
    <p:sldId id="355" r:id="rId60"/>
    <p:sldId id="419" r:id="rId61"/>
    <p:sldId id="356" r:id="rId62"/>
    <p:sldId id="366" r:id="rId63"/>
    <p:sldId id="390" r:id="rId64"/>
    <p:sldId id="359" r:id="rId65"/>
    <p:sldId id="360" r:id="rId66"/>
    <p:sldId id="275" r:id="rId67"/>
    <p:sldId id="371" r:id="rId68"/>
    <p:sldId id="368" r:id="rId69"/>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6" clrIdx="0">
    <p:extLst>
      <p:ext uri="{19B8F6BF-5375-455C-9EA6-DF929625EA0E}">
        <p15:presenceInfo xmlns:p15="http://schemas.microsoft.com/office/powerpoint/2012/main" userId="Admin" providerId="None"/>
      </p:ext>
    </p:extLst>
  </p:cmAuthor>
  <p:cmAuthor id="2" name="Jo Griffin" initials="JG" lastIdx="1" clrIdx="1">
    <p:extLst>
      <p:ext uri="{19B8F6BF-5375-455C-9EA6-DF929625EA0E}">
        <p15:presenceInfo xmlns:p15="http://schemas.microsoft.com/office/powerpoint/2012/main" userId="S::jo.griffin@mail.mcgill.ca::a613917d-956c-4c7b-9658-ef510da0e1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813C"/>
    <a:srgbClr val="D4424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83"/>
    <p:restoredTop sz="86412"/>
  </p:normalViewPr>
  <p:slideViewPr>
    <p:cSldViewPr>
      <p:cViewPr varScale="1">
        <p:scale>
          <a:sx n="40" d="100"/>
          <a:sy n="40" d="100"/>
        </p:scale>
        <p:origin x="77" y="226"/>
      </p:cViewPr>
      <p:guideLst>
        <p:guide orient="horz" pos="2880"/>
        <p:guide pos="2160"/>
      </p:guideLst>
    </p:cSldViewPr>
  </p:slideViewPr>
  <p:outlineViewPr>
    <p:cViewPr>
      <p:scale>
        <a:sx n="33" d="100"/>
        <a:sy n="33" d="100"/>
      </p:scale>
      <p:origin x="0" y="-7336"/>
    </p:cViewPr>
    <p:sldLst>
      <p:sld r:id="rId1" collapse="1"/>
      <p:sld r:id="rId2" collapse="1"/>
    </p:sldLst>
  </p:outlineViewPr>
  <p:notesTextViewPr>
    <p:cViewPr>
      <p:scale>
        <a:sx n="100" d="100"/>
        <a:sy n="100" d="100"/>
      </p:scale>
      <p:origin x="0" y="0"/>
    </p:cViewPr>
  </p:notesTextViewPr>
  <p:notesViewPr>
    <p:cSldViewPr>
      <p:cViewPr varScale="1">
        <p:scale>
          <a:sx n="53" d="100"/>
          <a:sy n="53" d="100"/>
        </p:scale>
        <p:origin x="1234"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1F85E3-1DD9-41EB-958C-0EC5B69F3CF8}"/>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EA114883-5AE5-4AEA-A1DE-9682FA5C337B}"/>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46734218-E1D6-49FD-8573-FF60659892A3}" type="datetimeFigureOut">
              <a:rPr lang="en-CA" smtClean="0"/>
              <a:t>2022-05-26</a:t>
            </a:fld>
            <a:endParaRPr lang="en-CA"/>
          </a:p>
        </p:txBody>
      </p:sp>
      <p:sp>
        <p:nvSpPr>
          <p:cNvPr id="4" name="Footer Placeholder 3">
            <a:extLst>
              <a:ext uri="{FF2B5EF4-FFF2-40B4-BE49-F238E27FC236}">
                <a16:creationId xmlns:a16="http://schemas.microsoft.com/office/drawing/2014/main" id="{95ABFED4-AD68-4BE9-BC10-7FCBF7491124}"/>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E818D37-92A4-41EB-84A5-A55547AC56A8}"/>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6549FCD7-F4DB-42DD-9B4A-9B816FCE2A22}" type="slidenum">
              <a:rPr lang="en-CA" smtClean="0"/>
              <a:t>‹#›</a:t>
            </a:fld>
            <a:endParaRPr lang="en-CA"/>
          </a:p>
        </p:txBody>
      </p:sp>
    </p:spTree>
    <p:extLst>
      <p:ext uri="{BB962C8B-B14F-4D97-AF65-F5344CB8AC3E}">
        <p14:creationId xmlns:p14="http://schemas.microsoft.com/office/powerpoint/2010/main" val="1277321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8CC2717E-3B5B-46B8-928C-15234D1EEC9E}" type="datetimeFigureOut">
              <a:rPr lang="en-CA" smtClean="0"/>
              <a:t>2022-05-26</a:t>
            </a:fld>
            <a:endParaRPr lang="en-CA"/>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A06E2BF-0C01-4044-9B4D-6AEDA429AEBC}" type="slidenum">
              <a:rPr lang="en-CA" smtClean="0"/>
              <a:t>‹#›</a:t>
            </a:fld>
            <a:endParaRPr lang="en-CA"/>
          </a:p>
        </p:txBody>
      </p:sp>
    </p:spTree>
    <p:extLst>
      <p:ext uri="{BB962C8B-B14F-4D97-AF65-F5344CB8AC3E}">
        <p14:creationId xmlns:p14="http://schemas.microsoft.com/office/powerpoint/2010/main" val="3053452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2</a:t>
            </a:fld>
            <a:endParaRPr lang="en-CA"/>
          </a:p>
        </p:txBody>
      </p:sp>
    </p:spTree>
    <p:extLst>
      <p:ext uri="{BB962C8B-B14F-4D97-AF65-F5344CB8AC3E}">
        <p14:creationId xmlns:p14="http://schemas.microsoft.com/office/powerpoint/2010/main" val="1499842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34</a:t>
            </a:fld>
            <a:endParaRPr lang="en-CA"/>
          </a:p>
        </p:txBody>
      </p:sp>
    </p:spTree>
    <p:extLst>
      <p:ext uri="{BB962C8B-B14F-4D97-AF65-F5344CB8AC3E}">
        <p14:creationId xmlns:p14="http://schemas.microsoft.com/office/powerpoint/2010/main" val="168902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35</a:t>
            </a:fld>
            <a:endParaRPr lang="en-CA"/>
          </a:p>
        </p:txBody>
      </p:sp>
    </p:spTree>
    <p:extLst>
      <p:ext uri="{BB962C8B-B14F-4D97-AF65-F5344CB8AC3E}">
        <p14:creationId xmlns:p14="http://schemas.microsoft.com/office/powerpoint/2010/main" val="2012175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36</a:t>
            </a:fld>
            <a:endParaRPr lang="en-CA"/>
          </a:p>
        </p:txBody>
      </p:sp>
    </p:spTree>
    <p:extLst>
      <p:ext uri="{BB962C8B-B14F-4D97-AF65-F5344CB8AC3E}">
        <p14:creationId xmlns:p14="http://schemas.microsoft.com/office/powerpoint/2010/main" val="594430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37</a:t>
            </a:fld>
            <a:endParaRPr lang="en-CA"/>
          </a:p>
        </p:txBody>
      </p:sp>
    </p:spTree>
    <p:extLst>
      <p:ext uri="{BB962C8B-B14F-4D97-AF65-F5344CB8AC3E}">
        <p14:creationId xmlns:p14="http://schemas.microsoft.com/office/powerpoint/2010/main" val="1851963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38</a:t>
            </a:fld>
            <a:endParaRPr lang="en-CA"/>
          </a:p>
        </p:txBody>
      </p:sp>
    </p:spTree>
    <p:extLst>
      <p:ext uri="{BB962C8B-B14F-4D97-AF65-F5344CB8AC3E}">
        <p14:creationId xmlns:p14="http://schemas.microsoft.com/office/powerpoint/2010/main" val="3580211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39</a:t>
            </a:fld>
            <a:endParaRPr lang="en-CA"/>
          </a:p>
        </p:txBody>
      </p:sp>
    </p:spTree>
    <p:extLst>
      <p:ext uri="{BB962C8B-B14F-4D97-AF65-F5344CB8AC3E}">
        <p14:creationId xmlns:p14="http://schemas.microsoft.com/office/powerpoint/2010/main" val="1356096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40</a:t>
            </a:fld>
            <a:endParaRPr lang="en-CA"/>
          </a:p>
        </p:txBody>
      </p:sp>
    </p:spTree>
    <p:extLst>
      <p:ext uri="{BB962C8B-B14F-4D97-AF65-F5344CB8AC3E}">
        <p14:creationId xmlns:p14="http://schemas.microsoft.com/office/powerpoint/2010/main" val="3666812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41</a:t>
            </a:fld>
            <a:endParaRPr lang="en-CA"/>
          </a:p>
        </p:txBody>
      </p:sp>
    </p:spTree>
    <p:extLst>
      <p:ext uri="{BB962C8B-B14F-4D97-AF65-F5344CB8AC3E}">
        <p14:creationId xmlns:p14="http://schemas.microsoft.com/office/powerpoint/2010/main" val="462401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42</a:t>
            </a:fld>
            <a:endParaRPr lang="en-CA"/>
          </a:p>
        </p:txBody>
      </p:sp>
    </p:spTree>
    <p:extLst>
      <p:ext uri="{BB962C8B-B14F-4D97-AF65-F5344CB8AC3E}">
        <p14:creationId xmlns:p14="http://schemas.microsoft.com/office/powerpoint/2010/main" val="2277337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43</a:t>
            </a:fld>
            <a:endParaRPr lang="en-CA"/>
          </a:p>
        </p:txBody>
      </p:sp>
    </p:spTree>
    <p:extLst>
      <p:ext uri="{BB962C8B-B14F-4D97-AF65-F5344CB8AC3E}">
        <p14:creationId xmlns:p14="http://schemas.microsoft.com/office/powerpoint/2010/main" val="3253477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3</a:t>
            </a:fld>
            <a:endParaRPr lang="en-CA"/>
          </a:p>
        </p:txBody>
      </p:sp>
    </p:spTree>
    <p:extLst>
      <p:ext uri="{BB962C8B-B14F-4D97-AF65-F5344CB8AC3E}">
        <p14:creationId xmlns:p14="http://schemas.microsoft.com/office/powerpoint/2010/main" val="2003366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44</a:t>
            </a:fld>
            <a:endParaRPr lang="en-CA"/>
          </a:p>
        </p:txBody>
      </p:sp>
    </p:spTree>
    <p:extLst>
      <p:ext uri="{BB962C8B-B14F-4D97-AF65-F5344CB8AC3E}">
        <p14:creationId xmlns:p14="http://schemas.microsoft.com/office/powerpoint/2010/main" val="2573492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45</a:t>
            </a:fld>
            <a:endParaRPr lang="en-CA"/>
          </a:p>
        </p:txBody>
      </p:sp>
    </p:spTree>
    <p:extLst>
      <p:ext uri="{BB962C8B-B14F-4D97-AF65-F5344CB8AC3E}">
        <p14:creationId xmlns:p14="http://schemas.microsoft.com/office/powerpoint/2010/main" val="3857194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46</a:t>
            </a:fld>
            <a:endParaRPr lang="en-CA"/>
          </a:p>
        </p:txBody>
      </p:sp>
    </p:spTree>
    <p:extLst>
      <p:ext uri="{BB962C8B-B14F-4D97-AF65-F5344CB8AC3E}">
        <p14:creationId xmlns:p14="http://schemas.microsoft.com/office/powerpoint/2010/main" val="1953593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47</a:t>
            </a:fld>
            <a:endParaRPr lang="en-CA"/>
          </a:p>
        </p:txBody>
      </p:sp>
    </p:spTree>
    <p:extLst>
      <p:ext uri="{BB962C8B-B14F-4D97-AF65-F5344CB8AC3E}">
        <p14:creationId xmlns:p14="http://schemas.microsoft.com/office/powerpoint/2010/main" val="884054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50</a:t>
            </a:fld>
            <a:endParaRPr lang="en-CA"/>
          </a:p>
        </p:txBody>
      </p:sp>
    </p:spTree>
    <p:extLst>
      <p:ext uri="{BB962C8B-B14F-4D97-AF65-F5344CB8AC3E}">
        <p14:creationId xmlns:p14="http://schemas.microsoft.com/office/powerpoint/2010/main" val="3346295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51</a:t>
            </a:fld>
            <a:endParaRPr lang="en-CA"/>
          </a:p>
        </p:txBody>
      </p:sp>
    </p:spTree>
    <p:extLst>
      <p:ext uri="{BB962C8B-B14F-4D97-AF65-F5344CB8AC3E}">
        <p14:creationId xmlns:p14="http://schemas.microsoft.com/office/powerpoint/2010/main" val="311391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52</a:t>
            </a:fld>
            <a:endParaRPr lang="en-CA"/>
          </a:p>
        </p:txBody>
      </p:sp>
    </p:spTree>
    <p:extLst>
      <p:ext uri="{BB962C8B-B14F-4D97-AF65-F5344CB8AC3E}">
        <p14:creationId xmlns:p14="http://schemas.microsoft.com/office/powerpoint/2010/main" val="2893069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53</a:t>
            </a:fld>
            <a:endParaRPr lang="en-CA"/>
          </a:p>
        </p:txBody>
      </p:sp>
    </p:spTree>
    <p:extLst>
      <p:ext uri="{BB962C8B-B14F-4D97-AF65-F5344CB8AC3E}">
        <p14:creationId xmlns:p14="http://schemas.microsoft.com/office/powerpoint/2010/main" val="3956291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58</a:t>
            </a:fld>
            <a:endParaRPr lang="en-CA"/>
          </a:p>
        </p:txBody>
      </p:sp>
    </p:spTree>
    <p:extLst>
      <p:ext uri="{BB962C8B-B14F-4D97-AF65-F5344CB8AC3E}">
        <p14:creationId xmlns:p14="http://schemas.microsoft.com/office/powerpoint/2010/main" val="2210925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59</a:t>
            </a:fld>
            <a:endParaRPr lang="en-CA"/>
          </a:p>
        </p:txBody>
      </p:sp>
    </p:spTree>
    <p:extLst>
      <p:ext uri="{BB962C8B-B14F-4D97-AF65-F5344CB8AC3E}">
        <p14:creationId xmlns:p14="http://schemas.microsoft.com/office/powerpoint/2010/main" val="1624014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8</a:t>
            </a:fld>
            <a:endParaRPr lang="en-CA"/>
          </a:p>
        </p:txBody>
      </p:sp>
    </p:spTree>
    <p:extLst>
      <p:ext uri="{BB962C8B-B14F-4D97-AF65-F5344CB8AC3E}">
        <p14:creationId xmlns:p14="http://schemas.microsoft.com/office/powerpoint/2010/main" val="606365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60</a:t>
            </a:fld>
            <a:endParaRPr lang="en-CA"/>
          </a:p>
        </p:txBody>
      </p:sp>
    </p:spTree>
    <p:extLst>
      <p:ext uri="{BB962C8B-B14F-4D97-AF65-F5344CB8AC3E}">
        <p14:creationId xmlns:p14="http://schemas.microsoft.com/office/powerpoint/2010/main" val="1515687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65</a:t>
            </a:fld>
            <a:endParaRPr lang="en-CA"/>
          </a:p>
        </p:txBody>
      </p:sp>
    </p:spTree>
    <p:extLst>
      <p:ext uri="{BB962C8B-B14F-4D97-AF65-F5344CB8AC3E}">
        <p14:creationId xmlns:p14="http://schemas.microsoft.com/office/powerpoint/2010/main" val="1087340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10</a:t>
            </a:fld>
            <a:endParaRPr lang="en-CA"/>
          </a:p>
        </p:txBody>
      </p:sp>
    </p:spTree>
    <p:extLst>
      <p:ext uri="{BB962C8B-B14F-4D97-AF65-F5344CB8AC3E}">
        <p14:creationId xmlns:p14="http://schemas.microsoft.com/office/powerpoint/2010/main" val="120901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12</a:t>
            </a:fld>
            <a:endParaRPr lang="en-CA"/>
          </a:p>
        </p:txBody>
      </p:sp>
    </p:spTree>
    <p:extLst>
      <p:ext uri="{BB962C8B-B14F-4D97-AF65-F5344CB8AC3E}">
        <p14:creationId xmlns:p14="http://schemas.microsoft.com/office/powerpoint/2010/main" val="292786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18</a:t>
            </a:fld>
            <a:endParaRPr lang="en-CA"/>
          </a:p>
        </p:txBody>
      </p:sp>
    </p:spTree>
    <p:extLst>
      <p:ext uri="{BB962C8B-B14F-4D97-AF65-F5344CB8AC3E}">
        <p14:creationId xmlns:p14="http://schemas.microsoft.com/office/powerpoint/2010/main" val="4295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19</a:t>
            </a:fld>
            <a:endParaRPr lang="en-CA"/>
          </a:p>
        </p:txBody>
      </p:sp>
    </p:spTree>
    <p:extLst>
      <p:ext uri="{BB962C8B-B14F-4D97-AF65-F5344CB8AC3E}">
        <p14:creationId xmlns:p14="http://schemas.microsoft.com/office/powerpoint/2010/main" val="2396835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32</a:t>
            </a:fld>
            <a:endParaRPr lang="en-CA"/>
          </a:p>
        </p:txBody>
      </p:sp>
    </p:spTree>
    <p:extLst>
      <p:ext uri="{BB962C8B-B14F-4D97-AF65-F5344CB8AC3E}">
        <p14:creationId xmlns:p14="http://schemas.microsoft.com/office/powerpoint/2010/main" val="242518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06E2BF-0C01-4044-9B4D-6AEDA429AEBC}" type="slidenum">
              <a:rPr lang="en-CA" smtClean="0"/>
              <a:t>33</a:t>
            </a:fld>
            <a:endParaRPr lang="en-CA"/>
          </a:p>
        </p:txBody>
      </p:sp>
    </p:spTree>
    <p:extLst>
      <p:ext uri="{BB962C8B-B14F-4D97-AF65-F5344CB8AC3E}">
        <p14:creationId xmlns:p14="http://schemas.microsoft.com/office/powerpoint/2010/main" val="3478931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30E2C2CD-DAFC-44B5-A215-C5143EA274EF}"/>
              </a:ext>
            </a:extLst>
          </p:cNvPr>
          <p:cNvSpPr/>
          <p:nvPr userDrawn="1"/>
        </p:nvSpPr>
        <p:spPr>
          <a:xfrm>
            <a:off x="-9979" y="-9525"/>
            <a:ext cx="20105511" cy="11309350"/>
          </a:xfrm>
          <a:prstGeom prst="rect">
            <a:avLst/>
          </a:prstGeom>
          <a:blipFill>
            <a:blip r:embed="rId2" cstate="print"/>
            <a:stretch>
              <a:fillRect/>
            </a:stretch>
          </a:blipFill>
        </p:spPr>
        <p:txBody>
          <a:bodyPr wrap="square" lIns="0" tIns="0" rIns="0" bIns="0" rtlCol="0"/>
          <a:lstStyle/>
          <a:p>
            <a:endParaRPr/>
          </a:p>
        </p:txBody>
      </p:sp>
      <p:sp>
        <p:nvSpPr>
          <p:cNvPr id="11" name="object 7">
            <a:extLst>
              <a:ext uri="{FF2B5EF4-FFF2-40B4-BE49-F238E27FC236}">
                <a16:creationId xmlns:a16="http://schemas.microsoft.com/office/drawing/2014/main" id="{A6807C7D-DF5F-4D05-9239-8A0757EDD430}"/>
              </a:ext>
            </a:extLst>
          </p:cNvPr>
          <p:cNvSpPr/>
          <p:nvPr userDrawn="1"/>
        </p:nvSpPr>
        <p:spPr>
          <a:xfrm>
            <a:off x="12700" y="-6349"/>
            <a:ext cx="20104100" cy="11342374"/>
          </a:xfrm>
          <a:custGeom>
            <a:avLst/>
            <a:gdLst/>
            <a:ahLst/>
            <a:cxnLst/>
            <a:rect l="l" t="t" r="r" b="b"/>
            <a:pathLst>
              <a:path w="20104100" h="6052184">
                <a:moveTo>
                  <a:pt x="20104099" y="0"/>
                </a:moveTo>
                <a:lnTo>
                  <a:pt x="0" y="0"/>
                </a:lnTo>
                <a:lnTo>
                  <a:pt x="0" y="6052171"/>
                </a:lnTo>
                <a:lnTo>
                  <a:pt x="20104099" y="6052171"/>
                </a:lnTo>
                <a:lnTo>
                  <a:pt x="20104099" y="0"/>
                </a:lnTo>
                <a:close/>
              </a:path>
            </a:pathLst>
          </a:custGeom>
          <a:solidFill>
            <a:srgbClr val="EC1B2E">
              <a:alpha val="69999"/>
            </a:srgbClr>
          </a:solidFill>
        </p:spPr>
        <p:txBody>
          <a:bodyPr wrap="square" lIns="0" tIns="0" rIns="0" bIns="0" rtlCol="0"/>
          <a:lstStyle/>
          <a:p>
            <a:endParaRPr dirty="0"/>
          </a:p>
        </p:txBody>
      </p:sp>
      <p:pic>
        <p:nvPicPr>
          <p:cNvPr id="10" name="Picture 9" descr="A picture containing drawing&#10;&#10;Description automatically generated">
            <a:extLst>
              <a:ext uri="{FF2B5EF4-FFF2-40B4-BE49-F238E27FC236}">
                <a16:creationId xmlns:a16="http://schemas.microsoft.com/office/drawing/2014/main" id="{EA66DB69-979B-45E9-A80E-8FA467B6AC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7050" y="8626475"/>
            <a:ext cx="7576185" cy="2300990"/>
          </a:xfrm>
          <a:prstGeom prst="rect">
            <a:avLst/>
          </a:prstGeom>
        </p:spPr>
      </p:pic>
      <p:sp>
        <p:nvSpPr>
          <p:cNvPr id="12" name="Text Placeholder 11">
            <a:extLst>
              <a:ext uri="{FF2B5EF4-FFF2-40B4-BE49-F238E27FC236}">
                <a16:creationId xmlns:a16="http://schemas.microsoft.com/office/drawing/2014/main" id="{6562184D-D200-485C-9566-22AB2BD0AD8C}"/>
              </a:ext>
            </a:extLst>
          </p:cNvPr>
          <p:cNvSpPr>
            <a:spLocks noGrp="1"/>
          </p:cNvSpPr>
          <p:nvPr>
            <p:ph type="body" sz="quarter" idx="10" hasCustomPrompt="1"/>
          </p:nvPr>
        </p:nvSpPr>
        <p:spPr>
          <a:xfrm>
            <a:off x="1365250" y="3638569"/>
            <a:ext cx="15087600" cy="2000548"/>
          </a:xfrm>
        </p:spPr>
        <p:txBody>
          <a:bodyPr/>
          <a:lstStyle>
            <a:lvl1pPr>
              <a:defRPr sz="13000">
                <a:solidFill>
                  <a:schemeClr val="bg1"/>
                </a:solidFill>
                <a:latin typeface="Adelle Hv" panose="02000503000000020004" pitchFamily="50" charset="0"/>
              </a:defRPr>
            </a:lvl1pPr>
          </a:lstStyle>
          <a:p>
            <a:pPr lvl="0"/>
            <a:r>
              <a:rPr lang="en-CA" dirty="0"/>
              <a:t>WEBINAR TITLE</a:t>
            </a:r>
          </a:p>
        </p:txBody>
      </p:sp>
      <p:sp>
        <p:nvSpPr>
          <p:cNvPr id="16" name="Text Placeholder 15">
            <a:extLst>
              <a:ext uri="{FF2B5EF4-FFF2-40B4-BE49-F238E27FC236}">
                <a16:creationId xmlns:a16="http://schemas.microsoft.com/office/drawing/2014/main" id="{6C629A52-EEB9-4326-8BC4-D3435DBFB3C8}"/>
              </a:ext>
            </a:extLst>
          </p:cNvPr>
          <p:cNvSpPr>
            <a:spLocks noGrp="1"/>
          </p:cNvSpPr>
          <p:nvPr>
            <p:ph type="body" sz="quarter" idx="11" hasCustomPrompt="1"/>
          </p:nvPr>
        </p:nvSpPr>
        <p:spPr>
          <a:xfrm>
            <a:off x="1365250" y="5654675"/>
            <a:ext cx="7772400" cy="1261884"/>
          </a:xfrm>
        </p:spPr>
        <p:txBody>
          <a:bodyPr/>
          <a:lstStyle>
            <a:lvl1pPr>
              <a:defRPr sz="4100">
                <a:solidFill>
                  <a:schemeClr val="bg1"/>
                </a:solidFill>
                <a:latin typeface="Museo 100" panose="02000000000000000000" pitchFamily="50" charset="0"/>
              </a:defRPr>
            </a:lvl1pPr>
          </a:lstStyle>
          <a:p>
            <a:pPr lvl="0"/>
            <a:r>
              <a:rPr lang="en-US" dirty="0"/>
              <a:t>Presenter Name</a:t>
            </a:r>
            <a:r>
              <a:rPr lang="en-CA" dirty="0"/>
              <a:t>(s)</a:t>
            </a:r>
          </a:p>
          <a:p>
            <a:pPr lvl="0"/>
            <a:r>
              <a:rPr lang="en-CA" dirty="0"/>
              <a:t>Title + Organization </a:t>
            </a:r>
            <a:r>
              <a:rPr lang="en-CA" dirty="0" err="1"/>
              <a:t>Affliation</a:t>
            </a:r>
            <a:endParaRPr lang="en-CA" dirty="0"/>
          </a:p>
        </p:txBody>
      </p:sp>
      <p:sp>
        <p:nvSpPr>
          <p:cNvPr id="18" name="Text Placeholder 17">
            <a:extLst>
              <a:ext uri="{FF2B5EF4-FFF2-40B4-BE49-F238E27FC236}">
                <a16:creationId xmlns:a16="http://schemas.microsoft.com/office/drawing/2014/main" id="{FD89B0FF-E952-4013-BC80-BFD33EB4FF3B}"/>
              </a:ext>
            </a:extLst>
          </p:cNvPr>
          <p:cNvSpPr>
            <a:spLocks noGrp="1"/>
          </p:cNvSpPr>
          <p:nvPr>
            <p:ph type="body" sz="quarter" idx="12" hasCustomPrompt="1"/>
          </p:nvPr>
        </p:nvSpPr>
        <p:spPr>
          <a:xfrm>
            <a:off x="1365250" y="6916738"/>
            <a:ext cx="4495800" cy="1261884"/>
          </a:xfrm>
        </p:spPr>
        <p:txBody>
          <a:bodyPr/>
          <a:lstStyle>
            <a:lvl1pPr>
              <a:defRPr sz="4100">
                <a:solidFill>
                  <a:schemeClr val="bg1"/>
                </a:solidFill>
                <a:latin typeface="Museo 300" panose="02000000000000000000" pitchFamily="50" charset="0"/>
              </a:defRPr>
            </a:lvl1pPr>
          </a:lstStyle>
          <a:p>
            <a:pPr lvl="0"/>
            <a:r>
              <a:rPr lang="en-CA" sz="4100" dirty="0">
                <a:latin typeface="Museo 300" panose="02000000000000000000" pitchFamily="50" charset="0"/>
              </a:rPr>
              <a:t>Month X, 2020</a:t>
            </a:r>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30E2C2CD-DAFC-44B5-A215-C5143EA274EF}"/>
              </a:ext>
            </a:extLst>
          </p:cNvPr>
          <p:cNvSpPr/>
          <p:nvPr userDrawn="1"/>
        </p:nvSpPr>
        <p:spPr>
          <a:xfrm>
            <a:off x="-9979" y="-9525"/>
            <a:ext cx="20105511" cy="11309350"/>
          </a:xfrm>
          <a:prstGeom prst="rect">
            <a:avLst/>
          </a:prstGeom>
          <a:blipFill>
            <a:blip r:embed="rId2" cstate="print"/>
            <a:stretch>
              <a:fillRect/>
            </a:stretch>
          </a:blipFill>
        </p:spPr>
        <p:txBody>
          <a:bodyPr wrap="square" lIns="0" tIns="0" rIns="0" bIns="0" rtlCol="0"/>
          <a:lstStyle/>
          <a:p>
            <a:endParaRPr/>
          </a:p>
        </p:txBody>
      </p:sp>
      <p:sp>
        <p:nvSpPr>
          <p:cNvPr id="11" name="object 7">
            <a:extLst>
              <a:ext uri="{FF2B5EF4-FFF2-40B4-BE49-F238E27FC236}">
                <a16:creationId xmlns:a16="http://schemas.microsoft.com/office/drawing/2014/main" id="{A6807C7D-DF5F-4D05-9239-8A0757EDD430}"/>
              </a:ext>
            </a:extLst>
          </p:cNvPr>
          <p:cNvSpPr/>
          <p:nvPr userDrawn="1"/>
        </p:nvSpPr>
        <p:spPr>
          <a:xfrm>
            <a:off x="12700" y="-6349"/>
            <a:ext cx="20104100" cy="11342374"/>
          </a:xfrm>
          <a:custGeom>
            <a:avLst/>
            <a:gdLst/>
            <a:ahLst/>
            <a:cxnLst/>
            <a:rect l="l" t="t" r="r" b="b"/>
            <a:pathLst>
              <a:path w="20104100" h="6052184">
                <a:moveTo>
                  <a:pt x="20104099" y="0"/>
                </a:moveTo>
                <a:lnTo>
                  <a:pt x="0" y="0"/>
                </a:lnTo>
                <a:lnTo>
                  <a:pt x="0" y="6052171"/>
                </a:lnTo>
                <a:lnTo>
                  <a:pt x="20104099" y="6052171"/>
                </a:lnTo>
                <a:lnTo>
                  <a:pt x="20104099" y="0"/>
                </a:lnTo>
                <a:close/>
              </a:path>
            </a:pathLst>
          </a:custGeom>
          <a:solidFill>
            <a:srgbClr val="EC1B2E">
              <a:alpha val="69999"/>
            </a:srgbClr>
          </a:solidFill>
        </p:spPr>
        <p:txBody>
          <a:bodyPr wrap="square" lIns="0" tIns="0" rIns="0" bIns="0" rtlCol="0"/>
          <a:lstStyle/>
          <a:p>
            <a:endParaRPr dirty="0"/>
          </a:p>
        </p:txBody>
      </p:sp>
      <p:sp>
        <p:nvSpPr>
          <p:cNvPr id="12" name="Text Placeholder 11">
            <a:extLst>
              <a:ext uri="{FF2B5EF4-FFF2-40B4-BE49-F238E27FC236}">
                <a16:creationId xmlns:a16="http://schemas.microsoft.com/office/drawing/2014/main" id="{6562184D-D200-485C-9566-22AB2BD0AD8C}"/>
              </a:ext>
            </a:extLst>
          </p:cNvPr>
          <p:cNvSpPr>
            <a:spLocks noGrp="1"/>
          </p:cNvSpPr>
          <p:nvPr>
            <p:ph type="body" sz="quarter" idx="10" hasCustomPrompt="1"/>
          </p:nvPr>
        </p:nvSpPr>
        <p:spPr>
          <a:xfrm>
            <a:off x="1365250" y="3638569"/>
            <a:ext cx="15087600" cy="2000548"/>
          </a:xfrm>
        </p:spPr>
        <p:txBody>
          <a:bodyPr/>
          <a:lstStyle>
            <a:lvl1pPr>
              <a:defRPr sz="13000">
                <a:solidFill>
                  <a:schemeClr val="bg1"/>
                </a:solidFill>
                <a:latin typeface="Adelle Hv" panose="02000503000000020004" pitchFamily="50" charset="0"/>
              </a:defRPr>
            </a:lvl1pPr>
          </a:lstStyle>
          <a:p>
            <a:pPr lvl="0"/>
            <a:r>
              <a:rPr lang="en-CA" dirty="0"/>
              <a:t>WEBINAR TITLE</a:t>
            </a:r>
          </a:p>
        </p:txBody>
      </p:sp>
      <p:sp>
        <p:nvSpPr>
          <p:cNvPr id="16" name="Text Placeholder 15">
            <a:extLst>
              <a:ext uri="{FF2B5EF4-FFF2-40B4-BE49-F238E27FC236}">
                <a16:creationId xmlns:a16="http://schemas.microsoft.com/office/drawing/2014/main" id="{6C629A52-EEB9-4326-8BC4-D3435DBFB3C8}"/>
              </a:ext>
            </a:extLst>
          </p:cNvPr>
          <p:cNvSpPr>
            <a:spLocks noGrp="1"/>
          </p:cNvSpPr>
          <p:nvPr>
            <p:ph type="body" sz="quarter" idx="11" hasCustomPrompt="1"/>
          </p:nvPr>
        </p:nvSpPr>
        <p:spPr>
          <a:xfrm>
            <a:off x="1365250" y="5654675"/>
            <a:ext cx="7772400" cy="1261884"/>
          </a:xfrm>
        </p:spPr>
        <p:txBody>
          <a:bodyPr/>
          <a:lstStyle>
            <a:lvl1pPr>
              <a:defRPr sz="4100">
                <a:solidFill>
                  <a:schemeClr val="bg1"/>
                </a:solidFill>
                <a:latin typeface="Museo 100" panose="02000000000000000000" pitchFamily="50" charset="0"/>
              </a:defRPr>
            </a:lvl1pPr>
          </a:lstStyle>
          <a:p>
            <a:pPr lvl="0"/>
            <a:r>
              <a:rPr lang="en-US" dirty="0"/>
              <a:t>Presenter Name</a:t>
            </a:r>
            <a:r>
              <a:rPr lang="en-CA" dirty="0"/>
              <a:t>(s)</a:t>
            </a:r>
          </a:p>
          <a:p>
            <a:pPr lvl="0"/>
            <a:r>
              <a:rPr lang="en-CA" dirty="0"/>
              <a:t>Title + Organization </a:t>
            </a:r>
            <a:r>
              <a:rPr lang="en-CA" dirty="0" err="1"/>
              <a:t>Affliation</a:t>
            </a:r>
            <a:endParaRPr lang="en-CA" dirty="0"/>
          </a:p>
        </p:txBody>
      </p:sp>
      <p:sp>
        <p:nvSpPr>
          <p:cNvPr id="18" name="Text Placeholder 17">
            <a:extLst>
              <a:ext uri="{FF2B5EF4-FFF2-40B4-BE49-F238E27FC236}">
                <a16:creationId xmlns:a16="http://schemas.microsoft.com/office/drawing/2014/main" id="{FD89B0FF-E952-4013-BC80-BFD33EB4FF3B}"/>
              </a:ext>
            </a:extLst>
          </p:cNvPr>
          <p:cNvSpPr>
            <a:spLocks noGrp="1"/>
          </p:cNvSpPr>
          <p:nvPr>
            <p:ph type="body" sz="quarter" idx="12" hasCustomPrompt="1"/>
          </p:nvPr>
        </p:nvSpPr>
        <p:spPr>
          <a:xfrm>
            <a:off x="1365250" y="6916738"/>
            <a:ext cx="4495800" cy="1261884"/>
          </a:xfrm>
        </p:spPr>
        <p:txBody>
          <a:bodyPr/>
          <a:lstStyle>
            <a:lvl1pPr>
              <a:defRPr sz="4100">
                <a:solidFill>
                  <a:schemeClr val="bg1"/>
                </a:solidFill>
                <a:latin typeface="Museo 300" panose="02000000000000000000" pitchFamily="50" charset="0"/>
              </a:defRPr>
            </a:lvl1pPr>
          </a:lstStyle>
          <a:p>
            <a:pPr lvl="0"/>
            <a:r>
              <a:rPr lang="en-CA" sz="4100" dirty="0">
                <a:latin typeface="Museo 300" panose="02000000000000000000" pitchFamily="50" charset="0"/>
              </a:rPr>
              <a:t>Month X, 2020</a:t>
            </a:r>
            <a:endParaRPr lang="en-CA" dirty="0"/>
          </a:p>
        </p:txBody>
      </p:sp>
    </p:spTree>
    <p:extLst>
      <p:ext uri="{BB962C8B-B14F-4D97-AF65-F5344CB8AC3E}">
        <p14:creationId xmlns:p14="http://schemas.microsoft.com/office/powerpoint/2010/main" val="1676072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900" b="0" i="0">
                <a:solidFill>
                  <a:schemeClr val="bg1"/>
                </a:solidFill>
                <a:latin typeface="Lucida Sans"/>
                <a:cs typeface="Lucida Sans"/>
              </a:defRPr>
            </a:lvl1pPr>
          </a:lstStyle>
          <a:p>
            <a:pPr marL="12700">
              <a:lnSpc>
                <a:spcPts val="2195"/>
              </a:lnSpc>
            </a:pPr>
            <a:r>
              <a:rPr spc="-45" dirty="0"/>
              <a:t>campus </a:t>
            </a:r>
            <a:r>
              <a:rPr spc="-75" dirty="0"/>
              <a:t>life </a:t>
            </a:r>
            <a:r>
              <a:rPr b="1" spc="-50" dirty="0">
                <a:latin typeface="Bookman Old Style"/>
                <a:cs typeface="Bookman Old Style"/>
              </a:rPr>
              <a:t>and</a:t>
            </a:r>
            <a:r>
              <a:rPr b="1" spc="-280" dirty="0">
                <a:latin typeface="Bookman Old Style"/>
                <a:cs typeface="Bookman Old Style"/>
              </a:rPr>
              <a:t> </a:t>
            </a:r>
            <a:r>
              <a:rPr spc="-40" dirty="0"/>
              <a:t>engagement</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5" name="object 2">
            <a:extLst>
              <a:ext uri="{FF2B5EF4-FFF2-40B4-BE49-F238E27FC236}">
                <a16:creationId xmlns:a16="http://schemas.microsoft.com/office/drawing/2014/main" id="{74DB6268-6318-4699-8E8C-44FAD46EFA6B}"/>
              </a:ext>
            </a:extLst>
          </p:cNvPr>
          <p:cNvSpPr/>
          <p:nvPr userDrawn="1"/>
        </p:nvSpPr>
        <p:spPr>
          <a:xfrm>
            <a:off x="1" y="9757569"/>
            <a:ext cx="20104099" cy="1612106"/>
          </a:xfrm>
          <a:prstGeom prst="rect">
            <a:avLst/>
          </a:prstGeom>
          <a:blipFill>
            <a:blip r:embed="rId2" cstate="print"/>
            <a:stretch>
              <a:fillRect t="-601476" b="-1"/>
            </a:stretch>
          </a:blipFill>
        </p:spPr>
        <p:txBody>
          <a:bodyPr wrap="square" lIns="0" tIns="0" rIns="0" bIns="0" rtlCol="0"/>
          <a:lstStyle/>
          <a:p>
            <a:endParaRPr dirty="0"/>
          </a:p>
        </p:txBody>
      </p:sp>
      <p:sp>
        <p:nvSpPr>
          <p:cNvPr id="16" name="object 7">
            <a:extLst>
              <a:ext uri="{FF2B5EF4-FFF2-40B4-BE49-F238E27FC236}">
                <a16:creationId xmlns:a16="http://schemas.microsoft.com/office/drawing/2014/main" id="{E44D6B11-06CD-40D9-BF80-0946A86098DC}"/>
              </a:ext>
            </a:extLst>
          </p:cNvPr>
          <p:cNvSpPr/>
          <p:nvPr userDrawn="1"/>
        </p:nvSpPr>
        <p:spPr>
          <a:xfrm>
            <a:off x="-6350" y="9757569"/>
            <a:ext cx="20110449" cy="1612106"/>
          </a:xfrm>
          <a:custGeom>
            <a:avLst/>
            <a:gdLst/>
            <a:ahLst/>
            <a:cxnLst/>
            <a:rect l="l" t="t" r="r" b="b"/>
            <a:pathLst>
              <a:path w="20104100" h="6052184">
                <a:moveTo>
                  <a:pt x="20104099" y="0"/>
                </a:moveTo>
                <a:lnTo>
                  <a:pt x="0" y="0"/>
                </a:lnTo>
                <a:lnTo>
                  <a:pt x="0" y="6052171"/>
                </a:lnTo>
                <a:lnTo>
                  <a:pt x="20104099" y="6052171"/>
                </a:lnTo>
                <a:lnTo>
                  <a:pt x="20104099" y="0"/>
                </a:lnTo>
                <a:close/>
              </a:path>
            </a:pathLst>
          </a:custGeom>
          <a:solidFill>
            <a:srgbClr val="EC1B2E">
              <a:alpha val="69999"/>
            </a:srgbClr>
          </a:solidFill>
        </p:spPr>
        <p:txBody>
          <a:bodyPr wrap="square" lIns="0" tIns="0" rIns="0" bIns="0" rtlCol="0"/>
          <a:lstStyle/>
          <a:p>
            <a:endParaRPr dirty="0">
              <a:solidFill>
                <a:srgbClr val="D4424F"/>
              </a:solidFill>
            </a:endParaRPr>
          </a:p>
        </p:txBody>
      </p:sp>
      <p:pic>
        <p:nvPicPr>
          <p:cNvPr id="17" name="Picture 16" descr="A picture containing drawing&#10;&#10;Description automatically generated">
            <a:extLst>
              <a:ext uri="{FF2B5EF4-FFF2-40B4-BE49-F238E27FC236}">
                <a16:creationId xmlns:a16="http://schemas.microsoft.com/office/drawing/2014/main" id="{BF3AFC96-C460-427C-ABFA-2DFAB1B9E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7719" y="10086505"/>
            <a:ext cx="2839457" cy="862382"/>
          </a:xfrm>
          <a:prstGeom prst="rect">
            <a:avLst/>
          </a:prstGeom>
        </p:spPr>
      </p:pic>
      <p:sp>
        <p:nvSpPr>
          <p:cNvPr id="19" name="Text Placeholder 18">
            <a:extLst>
              <a:ext uri="{FF2B5EF4-FFF2-40B4-BE49-F238E27FC236}">
                <a16:creationId xmlns:a16="http://schemas.microsoft.com/office/drawing/2014/main" id="{75A78E59-A7F0-480C-B5A6-3E6FACB1C547}"/>
              </a:ext>
            </a:extLst>
          </p:cNvPr>
          <p:cNvSpPr>
            <a:spLocks noGrp="1"/>
          </p:cNvSpPr>
          <p:nvPr>
            <p:ph type="body" sz="quarter" idx="10"/>
          </p:nvPr>
        </p:nvSpPr>
        <p:spPr>
          <a:xfrm>
            <a:off x="1004888" y="2530475"/>
            <a:ext cx="17733962" cy="553998"/>
          </a:xfrm>
        </p:spPr>
        <p:txBody>
          <a:bodyPr/>
          <a:lstStyle>
            <a:lvl1pPr>
              <a:defRPr sz="3600">
                <a:solidFill>
                  <a:schemeClr val="tx1"/>
                </a:solidFill>
                <a:latin typeface="Museo 300" panose="02000000000000000000" pitchFamily="50" charset="0"/>
              </a:defRPr>
            </a:lvl1pPr>
          </a:lstStyle>
          <a:p>
            <a:pPr lvl="0"/>
            <a:endParaRPr lang="en-CA" dirty="0"/>
          </a:p>
        </p:txBody>
      </p:sp>
      <p:sp>
        <p:nvSpPr>
          <p:cNvPr id="20" name="Holder 2">
            <a:extLst>
              <a:ext uri="{FF2B5EF4-FFF2-40B4-BE49-F238E27FC236}">
                <a16:creationId xmlns:a16="http://schemas.microsoft.com/office/drawing/2014/main" id="{7206E197-7A4D-435D-99A4-D4EC65C68DF8}"/>
              </a:ext>
            </a:extLst>
          </p:cNvPr>
          <p:cNvSpPr>
            <a:spLocks noGrp="1"/>
          </p:cNvSpPr>
          <p:nvPr>
            <p:ph type="title"/>
          </p:nvPr>
        </p:nvSpPr>
        <p:spPr>
          <a:xfrm>
            <a:off x="1005204" y="440591"/>
            <a:ext cx="15295245" cy="1910714"/>
          </a:xfrm>
        </p:spPr>
        <p:txBody>
          <a:bodyPr lIns="0" tIns="0" rIns="0" bIns="0"/>
          <a:lstStyle>
            <a:lvl1pPr>
              <a:defRPr sz="12350" b="1" i="0">
                <a:solidFill>
                  <a:srgbClr val="D4424F"/>
                </a:solidFill>
                <a:latin typeface="Adelle Hv" panose="02000503000000020004" pitchFamily="50" charset="0"/>
                <a:cs typeface="Adelle Hv" panose="02000503000000020004" pitchFamily="50" charset="0"/>
              </a:defRPr>
            </a:lvl1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05204" y="440591"/>
            <a:ext cx="15295245" cy="1910714"/>
          </a:xfrm>
        </p:spPr>
        <p:txBody>
          <a:bodyPr lIns="0" tIns="0" rIns="0" bIns="0"/>
          <a:lstStyle>
            <a:lvl1pPr>
              <a:defRPr sz="12350" b="1" i="0">
                <a:solidFill>
                  <a:srgbClr val="D4424F"/>
                </a:solidFill>
                <a:latin typeface="Adelle Hv" panose="02000503000000020004" pitchFamily="50" charset="0"/>
                <a:cs typeface="Adelle Hv" panose="02000503000000020004" pitchFamily="50" charset="0"/>
              </a:defRPr>
            </a:lvl1pPr>
          </a:lstStyle>
          <a:p>
            <a:endParaRPr dirty="0"/>
          </a:p>
        </p:txBody>
      </p:sp>
      <p:sp>
        <p:nvSpPr>
          <p:cNvPr id="5" name="Holder 5"/>
          <p:cNvSpPr>
            <a:spLocks noGrp="1"/>
          </p:cNvSpPr>
          <p:nvPr>
            <p:ph type="ftr" sz="quarter" idx="5"/>
          </p:nvPr>
        </p:nvSpPr>
        <p:spPr/>
        <p:txBody>
          <a:bodyPr lIns="0" tIns="0" rIns="0" bIns="0"/>
          <a:lstStyle>
            <a:lvl1pPr>
              <a:defRPr sz="1900" b="0" i="0">
                <a:solidFill>
                  <a:schemeClr val="bg1"/>
                </a:solidFill>
                <a:latin typeface="Lucida Sans"/>
                <a:cs typeface="Lucida Sans"/>
              </a:defRPr>
            </a:lvl1pPr>
          </a:lstStyle>
          <a:p>
            <a:pPr marL="12700">
              <a:lnSpc>
                <a:spcPts val="2195"/>
              </a:lnSpc>
            </a:pPr>
            <a:r>
              <a:rPr spc="-45" dirty="0"/>
              <a:t>campus </a:t>
            </a:r>
            <a:r>
              <a:rPr spc="-75" dirty="0"/>
              <a:t>life </a:t>
            </a:r>
            <a:r>
              <a:rPr b="1" spc="-50" dirty="0">
                <a:latin typeface="Bookman Old Style"/>
                <a:cs typeface="Bookman Old Style"/>
              </a:rPr>
              <a:t>and</a:t>
            </a:r>
            <a:r>
              <a:rPr b="1" spc="-280" dirty="0">
                <a:latin typeface="Bookman Old Style"/>
                <a:cs typeface="Bookman Old Style"/>
              </a:rPr>
              <a:t> </a:t>
            </a:r>
            <a:r>
              <a:rPr spc="-40" dirty="0"/>
              <a:t>engagement</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4" name="Text Placeholder 18">
            <a:extLst>
              <a:ext uri="{FF2B5EF4-FFF2-40B4-BE49-F238E27FC236}">
                <a16:creationId xmlns:a16="http://schemas.microsoft.com/office/drawing/2014/main" id="{56ECDDB4-B0A1-4BED-8362-280AC4F3D18E}"/>
              </a:ext>
            </a:extLst>
          </p:cNvPr>
          <p:cNvSpPr>
            <a:spLocks noGrp="1"/>
          </p:cNvSpPr>
          <p:nvPr>
            <p:ph type="body" sz="quarter" idx="10"/>
          </p:nvPr>
        </p:nvSpPr>
        <p:spPr>
          <a:xfrm>
            <a:off x="1004888" y="2530475"/>
            <a:ext cx="17733962" cy="553998"/>
          </a:xfrm>
        </p:spPr>
        <p:txBody>
          <a:bodyPr/>
          <a:lstStyle>
            <a:lvl1pPr>
              <a:defRPr sz="3600">
                <a:solidFill>
                  <a:schemeClr val="tx1"/>
                </a:solidFill>
                <a:latin typeface="Museo 300" panose="02000000000000000000" pitchFamily="50" charset="0"/>
              </a:defRPr>
            </a:lvl1pPr>
          </a:lstStyle>
          <a:p>
            <a:pPr lvl="0"/>
            <a:endParaRPr lang="en-CA" dirty="0"/>
          </a:p>
        </p:txBody>
      </p:sp>
      <p:sp>
        <p:nvSpPr>
          <p:cNvPr id="17" name="object 2">
            <a:extLst>
              <a:ext uri="{FF2B5EF4-FFF2-40B4-BE49-F238E27FC236}">
                <a16:creationId xmlns:a16="http://schemas.microsoft.com/office/drawing/2014/main" id="{C2DA4959-084A-4E86-9096-AA330587F315}"/>
              </a:ext>
            </a:extLst>
          </p:cNvPr>
          <p:cNvSpPr/>
          <p:nvPr userDrawn="1"/>
        </p:nvSpPr>
        <p:spPr>
          <a:xfrm>
            <a:off x="1" y="9757569"/>
            <a:ext cx="20104099" cy="1612106"/>
          </a:xfrm>
          <a:prstGeom prst="rect">
            <a:avLst/>
          </a:prstGeom>
          <a:blipFill>
            <a:blip r:embed="rId2" cstate="print"/>
            <a:stretch>
              <a:fillRect t="-601476" b="-1"/>
            </a:stretch>
          </a:blipFill>
        </p:spPr>
        <p:txBody>
          <a:bodyPr wrap="square" lIns="0" tIns="0" rIns="0" bIns="0" rtlCol="0"/>
          <a:lstStyle/>
          <a:p>
            <a:endParaRPr dirty="0"/>
          </a:p>
        </p:txBody>
      </p:sp>
      <p:sp>
        <p:nvSpPr>
          <p:cNvPr id="18" name="object 7">
            <a:extLst>
              <a:ext uri="{FF2B5EF4-FFF2-40B4-BE49-F238E27FC236}">
                <a16:creationId xmlns:a16="http://schemas.microsoft.com/office/drawing/2014/main" id="{F9D5F705-A5DE-4E87-A78A-A08C400FD984}"/>
              </a:ext>
            </a:extLst>
          </p:cNvPr>
          <p:cNvSpPr/>
          <p:nvPr userDrawn="1"/>
        </p:nvSpPr>
        <p:spPr>
          <a:xfrm>
            <a:off x="-6350" y="9757569"/>
            <a:ext cx="20110449" cy="1612106"/>
          </a:xfrm>
          <a:custGeom>
            <a:avLst/>
            <a:gdLst/>
            <a:ahLst/>
            <a:cxnLst/>
            <a:rect l="l" t="t" r="r" b="b"/>
            <a:pathLst>
              <a:path w="20104100" h="6052184">
                <a:moveTo>
                  <a:pt x="20104099" y="0"/>
                </a:moveTo>
                <a:lnTo>
                  <a:pt x="0" y="0"/>
                </a:lnTo>
                <a:lnTo>
                  <a:pt x="0" y="6052171"/>
                </a:lnTo>
                <a:lnTo>
                  <a:pt x="20104099" y="6052171"/>
                </a:lnTo>
                <a:lnTo>
                  <a:pt x="20104099" y="0"/>
                </a:lnTo>
                <a:close/>
              </a:path>
            </a:pathLst>
          </a:custGeom>
          <a:solidFill>
            <a:srgbClr val="EC1B2E">
              <a:alpha val="69999"/>
            </a:srgbClr>
          </a:solidFill>
        </p:spPr>
        <p:txBody>
          <a:bodyPr wrap="square" lIns="0" tIns="0" rIns="0" bIns="0" rtlCol="0"/>
          <a:lstStyle/>
          <a:p>
            <a:endParaRPr dirty="0">
              <a:solidFill>
                <a:srgbClr val="D4424F"/>
              </a:solidFill>
            </a:endParaRPr>
          </a:p>
        </p:txBody>
      </p:sp>
      <p:pic>
        <p:nvPicPr>
          <p:cNvPr id="19" name="Picture 18" descr="A picture containing drawing&#10;&#10;Description automatically generated">
            <a:extLst>
              <a:ext uri="{FF2B5EF4-FFF2-40B4-BE49-F238E27FC236}">
                <a16:creationId xmlns:a16="http://schemas.microsoft.com/office/drawing/2014/main" id="{8E24EDC2-F275-44D8-9FAB-07546BD920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7719" y="10086505"/>
            <a:ext cx="2839457" cy="86238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Holder 3"/>
          <p:cNvSpPr>
            <a:spLocks noGrp="1"/>
          </p:cNvSpPr>
          <p:nvPr>
            <p:ph type="ftr" sz="quarter" idx="5"/>
          </p:nvPr>
        </p:nvSpPr>
        <p:spPr/>
        <p:txBody>
          <a:bodyPr lIns="0" tIns="0" rIns="0" bIns="0"/>
          <a:lstStyle>
            <a:lvl1pPr>
              <a:defRPr sz="1900" b="0" i="0">
                <a:solidFill>
                  <a:schemeClr val="bg1"/>
                </a:solidFill>
                <a:latin typeface="Lucida Sans"/>
                <a:cs typeface="Lucida Sans"/>
              </a:defRPr>
            </a:lvl1pPr>
          </a:lstStyle>
          <a:p>
            <a:pPr marL="12700">
              <a:lnSpc>
                <a:spcPts val="2195"/>
              </a:lnSpc>
            </a:pPr>
            <a:r>
              <a:rPr spc="-45" dirty="0"/>
              <a:t>campus </a:t>
            </a:r>
            <a:r>
              <a:rPr spc="-75" dirty="0"/>
              <a:t>life </a:t>
            </a:r>
            <a:r>
              <a:rPr b="1" spc="-50" dirty="0">
                <a:latin typeface="Bookman Old Style"/>
                <a:cs typeface="Bookman Old Style"/>
              </a:rPr>
              <a:t>and</a:t>
            </a:r>
            <a:r>
              <a:rPr b="1" spc="-280" dirty="0">
                <a:latin typeface="Bookman Old Style"/>
                <a:cs typeface="Bookman Old Style"/>
              </a:rPr>
              <a:t> </a:t>
            </a:r>
            <a:r>
              <a:rPr spc="-40" dirty="0"/>
              <a:t>engagement</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9" name="Holder 2">
            <a:extLst>
              <a:ext uri="{FF2B5EF4-FFF2-40B4-BE49-F238E27FC236}">
                <a16:creationId xmlns:a16="http://schemas.microsoft.com/office/drawing/2014/main" id="{ECE15974-FE74-4369-88B6-5D0F9AFC1742}"/>
              </a:ext>
            </a:extLst>
          </p:cNvPr>
          <p:cNvSpPr>
            <a:spLocks noGrp="1"/>
          </p:cNvSpPr>
          <p:nvPr>
            <p:ph type="title"/>
          </p:nvPr>
        </p:nvSpPr>
        <p:spPr>
          <a:xfrm>
            <a:off x="1005204" y="440591"/>
            <a:ext cx="15295245" cy="1910714"/>
          </a:xfrm>
        </p:spPr>
        <p:txBody>
          <a:bodyPr lIns="0" tIns="0" rIns="0" bIns="0"/>
          <a:lstStyle>
            <a:lvl1pPr>
              <a:defRPr sz="12350" b="1" i="0">
                <a:solidFill>
                  <a:srgbClr val="D4424F"/>
                </a:solidFill>
                <a:latin typeface="Adelle Hv" panose="02000503000000020004" pitchFamily="50" charset="0"/>
                <a:cs typeface="Adelle Hv" panose="02000503000000020004" pitchFamily="50" charset="0"/>
              </a:defRPr>
            </a:lvl1pPr>
          </a:lstStyle>
          <a:p>
            <a:endParaRPr dirty="0"/>
          </a:p>
        </p:txBody>
      </p:sp>
      <p:sp>
        <p:nvSpPr>
          <p:cNvPr id="11" name="Picture Placeholder 10">
            <a:extLst>
              <a:ext uri="{FF2B5EF4-FFF2-40B4-BE49-F238E27FC236}">
                <a16:creationId xmlns:a16="http://schemas.microsoft.com/office/drawing/2014/main" id="{24C49B6B-1EEF-41A5-A9CD-C62295CF118A}"/>
              </a:ext>
            </a:extLst>
          </p:cNvPr>
          <p:cNvSpPr>
            <a:spLocks noGrp="1"/>
          </p:cNvSpPr>
          <p:nvPr>
            <p:ph type="pic" sz="quarter" idx="10"/>
          </p:nvPr>
        </p:nvSpPr>
        <p:spPr>
          <a:xfrm>
            <a:off x="1441450" y="2911475"/>
            <a:ext cx="16687800" cy="4724400"/>
          </a:xfrm>
        </p:spPr>
        <p:txBody>
          <a:bodyPr/>
          <a:lstStyle/>
          <a:p>
            <a:endParaRPr lang="en-CA"/>
          </a:p>
        </p:txBody>
      </p:sp>
      <p:sp>
        <p:nvSpPr>
          <p:cNvPr id="12" name="object 2">
            <a:extLst>
              <a:ext uri="{FF2B5EF4-FFF2-40B4-BE49-F238E27FC236}">
                <a16:creationId xmlns:a16="http://schemas.microsoft.com/office/drawing/2014/main" id="{AF7681E4-30A8-4754-A1E2-E3F73DCE830E}"/>
              </a:ext>
            </a:extLst>
          </p:cNvPr>
          <p:cNvSpPr/>
          <p:nvPr userDrawn="1"/>
        </p:nvSpPr>
        <p:spPr>
          <a:xfrm>
            <a:off x="1" y="9757569"/>
            <a:ext cx="20104099" cy="1612106"/>
          </a:xfrm>
          <a:prstGeom prst="rect">
            <a:avLst/>
          </a:prstGeom>
          <a:blipFill>
            <a:blip r:embed="rId2" cstate="print"/>
            <a:stretch>
              <a:fillRect t="-601476" b="-1"/>
            </a:stretch>
          </a:blipFill>
        </p:spPr>
        <p:txBody>
          <a:bodyPr wrap="square" lIns="0" tIns="0" rIns="0" bIns="0" rtlCol="0"/>
          <a:lstStyle/>
          <a:p>
            <a:endParaRPr dirty="0"/>
          </a:p>
        </p:txBody>
      </p:sp>
      <p:sp>
        <p:nvSpPr>
          <p:cNvPr id="13" name="object 7">
            <a:extLst>
              <a:ext uri="{FF2B5EF4-FFF2-40B4-BE49-F238E27FC236}">
                <a16:creationId xmlns:a16="http://schemas.microsoft.com/office/drawing/2014/main" id="{17A208BC-38C6-4809-B29F-CCF3E7DEF717}"/>
              </a:ext>
            </a:extLst>
          </p:cNvPr>
          <p:cNvSpPr/>
          <p:nvPr userDrawn="1"/>
        </p:nvSpPr>
        <p:spPr>
          <a:xfrm>
            <a:off x="-6350" y="9757569"/>
            <a:ext cx="20110449" cy="1612106"/>
          </a:xfrm>
          <a:custGeom>
            <a:avLst/>
            <a:gdLst/>
            <a:ahLst/>
            <a:cxnLst/>
            <a:rect l="l" t="t" r="r" b="b"/>
            <a:pathLst>
              <a:path w="20104100" h="6052184">
                <a:moveTo>
                  <a:pt x="20104099" y="0"/>
                </a:moveTo>
                <a:lnTo>
                  <a:pt x="0" y="0"/>
                </a:lnTo>
                <a:lnTo>
                  <a:pt x="0" y="6052171"/>
                </a:lnTo>
                <a:lnTo>
                  <a:pt x="20104099" y="6052171"/>
                </a:lnTo>
                <a:lnTo>
                  <a:pt x="20104099" y="0"/>
                </a:lnTo>
                <a:close/>
              </a:path>
            </a:pathLst>
          </a:custGeom>
          <a:solidFill>
            <a:srgbClr val="EC1B2E">
              <a:alpha val="69999"/>
            </a:srgbClr>
          </a:solidFill>
        </p:spPr>
        <p:txBody>
          <a:bodyPr wrap="square" lIns="0" tIns="0" rIns="0" bIns="0" rtlCol="0"/>
          <a:lstStyle/>
          <a:p>
            <a:endParaRPr dirty="0">
              <a:solidFill>
                <a:srgbClr val="D4424F"/>
              </a:solidFill>
            </a:endParaRPr>
          </a:p>
        </p:txBody>
      </p:sp>
      <p:pic>
        <p:nvPicPr>
          <p:cNvPr id="14" name="Picture 13" descr="A picture containing drawing&#10;&#10;Description automatically generated">
            <a:extLst>
              <a:ext uri="{FF2B5EF4-FFF2-40B4-BE49-F238E27FC236}">
                <a16:creationId xmlns:a16="http://schemas.microsoft.com/office/drawing/2014/main" id="{094BD326-E508-4291-AFCE-3FE41AF1C5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7719" y="10086505"/>
            <a:ext cx="2839457" cy="86238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900" b="0" i="0">
                <a:solidFill>
                  <a:schemeClr val="bg1"/>
                </a:solidFill>
                <a:latin typeface="Lucida Sans"/>
                <a:cs typeface="Lucida Sans"/>
              </a:defRPr>
            </a:lvl1pPr>
          </a:lstStyle>
          <a:p>
            <a:pPr marL="12700">
              <a:lnSpc>
                <a:spcPts val="2195"/>
              </a:lnSpc>
            </a:pPr>
            <a:r>
              <a:rPr spc="-45" dirty="0"/>
              <a:t>campus </a:t>
            </a:r>
            <a:r>
              <a:rPr spc="-75" dirty="0"/>
              <a:t>life </a:t>
            </a:r>
            <a:r>
              <a:rPr b="1" spc="-50" dirty="0">
                <a:latin typeface="Bookman Old Style"/>
                <a:cs typeface="Bookman Old Style"/>
              </a:rPr>
              <a:t>and</a:t>
            </a:r>
            <a:r>
              <a:rPr b="1" spc="-280" dirty="0">
                <a:latin typeface="Bookman Old Style"/>
                <a:cs typeface="Bookman Old Style"/>
              </a:rPr>
              <a:t> </a:t>
            </a:r>
            <a:r>
              <a:rPr spc="-40" dirty="0"/>
              <a:t>engagement</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object 2">
            <a:extLst>
              <a:ext uri="{FF2B5EF4-FFF2-40B4-BE49-F238E27FC236}">
                <a16:creationId xmlns:a16="http://schemas.microsoft.com/office/drawing/2014/main" id="{565AEF2D-CF28-4117-A5B8-2D4EE9D220B8}"/>
              </a:ext>
            </a:extLst>
          </p:cNvPr>
          <p:cNvSpPr/>
          <p:nvPr userDrawn="1"/>
        </p:nvSpPr>
        <p:spPr>
          <a:xfrm>
            <a:off x="0" y="0"/>
            <a:ext cx="20104099" cy="11308556"/>
          </a:xfrm>
          <a:prstGeom prst="rect">
            <a:avLst/>
          </a:prstGeom>
          <a:blipFill>
            <a:blip r:embed="rId2" cstate="print"/>
            <a:stretch>
              <a:fillRect/>
            </a:stretch>
          </a:blipFill>
        </p:spPr>
        <p:txBody>
          <a:bodyPr wrap="square" lIns="0" tIns="0" rIns="0" bIns="0" rtlCol="0"/>
          <a:lstStyle/>
          <a:p>
            <a:endParaRPr dirty="0"/>
          </a:p>
        </p:txBody>
      </p:sp>
      <p:sp>
        <p:nvSpPr>
          <p:cNvPr id="11" name="object 5">
            <a:extLst>
              <a:ext uri="{FF2B5EF4-FFF2-40B4-BE49-F238E27FC236}">
                <a16:creationId xmlns:a16="http://schemas.microsoft.com/office/drawing/2014/main" id="{15DDF290-57C0-40E2-BCC0-A36C83771BBA}"/>
              </a:ext>
            </a:extLst>
          </p:cNvPr>
          <p:cNvSpPr/>
          <p:nvPr userDrawn="1"/>
        </p:nvSpPr>
        <p:spPr>
          <a:xfrm flipH="1">
            <a:off x="13948502" y="294971"/>
            <a:ext cx="4648200" cy="4378300"/>
          </a:xfrm>
          <a:custGeom>
            <a:avLst/>
            <a:gdLst/>
            <a:ahLst/>
            <a:cxnLst/>
            <a:rect l="l" t="t" r="r" b="b"/>
            <a:pathLst>
              <a:path w="3067685" h="3035300">
                <a:moveTo>
                  <a:pt x="3067570" y="1524000"/>
                </a:moveTo>
                <a:lnTo>
                  <a:pt x="3066808" y="1473200"/>
                </a:lnTo>
                <a:lnTo>
                  <a:pt x="3064548" y="1422400"/>
                </a:lnTo>
                <a:lnTo>
                  <a:pt x="3060801" y="1384300"/>
                </a:lnTo>
                <a:lnTo>
                  <a:pt x="3055594" y="1333500"/>
                </a:lnTo>
                <a:lnTo>
                  <a:pt x="3048965" y="1282700"/>
                </a:lnTo>
                <a:lnTo>
                  <a:pt x="3040900" y="1244600"/>
                </a:lnTo>
                <a:lnTo>
                  <a:pt x="3031464" y="1193800"/>
                </a:lnTo>
                <a:lnTo>
                  <a:pt x="3020644" y="1143000"/>
                </a:lnTo>
                <a:lnTo>
                  <a:pt x="3008490" y="1104900"/>
                </a:lnTo>
                <a:lnTo>
                  <a:pt x="2995003" y="1054100"/>
                </a:lnTo>
                <a:lnTo>
                  <a:pt x="2980232" y="1016000"/>
                </a:lnTo>
                <a:lnTo>
                  <a:pt x="2964167" y="977900"/>
                </a:lnTo>
                <a:lnTo>
                  <a:pt x="2946857" y="927100"/>
                </a:lnTo>
                <a:lnTo>
                  <a:pt x="2928302" y="889000"/>
                </a:lnTo>
                <a:lnTo>
                  <a:pt x="2908541" y="850900"/>
                </a:lnTo>
                <a:lnTo>
                  <a:pt x="2887599" y="812800"/>
                </a:lnTo>
                <a:lnTo>
                  <a:pt x="2865488" y="774700"/>
                </a:lnTo>
                <a:lnTo>
                  <a:pt x="2842247" y="723900"/>
                </a:lnTo>
                <a:lnTo>
                  <a:pt x="2817876" y="685800"/>
                </a:lnTo>
                <a:lnTo>
                  <a:pt x="2792399" y="660400"/>
                </a:lnTo>
                <a:lnTo>
                  <a:pt x="2765856" y="622300"/>
                </a:lnTo>
                <a:lnTo>
                  <a:pt x="2738272" y="584200"/>
                </a:lnTo>
                <a:lnTo>
                  <a:pt x="2709646" y="546100"/>
                </a:lnTo>
                <a:lnTo>
                  <a:pt x="2680017" y="508000"/>
                </a:lnTo>
                <a:lnTo>
                  <a:pt x="2675305" y="504101"/>
                </a:lnTo>
                <a:lnTo>
                  <a:pt x="2675305" y="2755900"/>
                </a:lnTo>
                <a:lnTo>
                  <a:pt x="2416048" y="2673185"/>
                </a:lnTo>
                <a:lnTo>
                  <a:pt x="2420848" y="2669590"/>
                </a:lnTo>
                <a:lnTo>
                  <a:pt x="2671788" y="2742527"/>
                </a:lnTo>
                <a:lnTo>
                  <a:pt x="2675305" y="2755900"/>
                </a:lnTo>
                <a:lnTo>
                  <a:pt x="2675305" y="504101"/>
                </a:lnTo>
                <a:lnTo>
                  <a:pt x="2649410" y="482600"/>
                </a:lnTo>
                <a:lnTo>
                  <a:pt x="2617838" y="444500"/>
                </a:lnTo>
                <a:lnTo>
                  <a:pt x="2610129" y="438480"/>
                </a:lnTo>
                <a:lnTo>
                  <a:pt x="2610129" y="2507856"/>
                </a:lnTo>
                <a:lnTo>
                  <a:pt x="2608669" y="2505659"/>
                </a:lnTo>
                <a:lnTo>
                  <a:pt x="2609367" y="2504935"/>
                </a:lnTo>
                <a:lnTo>
                  <a:pt x="2610129" y="2507856"/>
                </a:lnTo>
                <a:lnTo>
                  <a:pt x="2610129" y="438480"/>
                </a:lnTo>
                <a:lnTo>
                  <a:pt x="2585326" y="419100"/>
                </a:lnTo>
                <a:lnTo>
                  <a:pt x="2551900" y="381000"/>
                </a:lnTo>
                <a:lnTo>
                  <a:pt x="2517584" y="355600"/>
                </a:lnTo>
                <a:lnTo>
                  <a:pt x="2482392" y="330200"/>
                </a:lnTo>
                <a:lnTo>
                  <a:pt x="2446350" y="304800"/>
                </a:lnTo>
                <a:lnTo>
                  <a:pt x="2409494" y="279400"/>
                </a:lnTo>
                <a:lnTo>
                  <a:pt x="2371826" y="254000"/>
                </a:lnTo>
                <a:lnTo>
                  <a:pt x="2333383" y="228600"/>
                </a:lnTo>
                <a:lnTo>
                  <a:pt x="2294178" y="203200"/>
                </a:lnTo>
                <a:lnTo>
                  <a:pt x="2254237" y="177800"/>
                </a:lnTo>
                <a:lnTo>
                  <a:pt x="2213597" y="165100"/>
                </a:lnTo>
                <a:lnTo>
                  <a:pt x="2192921" y="152400"/>
                </a:lnTo>
                <a:lnTo>
                  <a:pt x="2172258" y="139700"/>
                </a:lnTo>
                <a:lnTo>
                  <a:pt x="2130247" y="127000"/>
                </a:lnTo>
                <a:lnTo>
                  <a:pt x="2087600" y="101600"/>
                </a:lnTo>
                <a:lnTo>
                  <a:pt x="1865490" y="38100"/>
                </a:lnTo>
                <a:lnTo>
                  <a:pt x="1819440" y="25400"/>
                </a:lnTo>
                <a:lnTo>
                  <a:pt x="1772920" y="25400"/>
                </a:lnTo>
                <a:lnTo>
                  <a:pt x="1725930" y="12700"/>
                </a:lnTo>
                <a:lnTo>
                  <a:pt x="1678508" y="12700"/>
                </a:lnTo>
                <a:lnTo>
                  <a:pt x="1630667" y="0"/>
                </a:lnTo>
                <a:lnTo>
                  <a:pt x="1436954" y="0"/>
                </a:lnTo>
                <a:lnTo>
                  <a:pt x="1389100" y="12700"/>
                </a:lnTo>
                <a:lnTo>
                  <a:pt x="1341666" y="12700"/>
                </a:lnTo>
                <a:lnTo>
                  <a:pt x="1294676" y="25400"/>
                </a:lnTo>
                <a:lnTo>
                  <a:pt x="1248156" y="25400"/>
                </a:lnTo>
                <a:lnTo>
                  <a:pt x="1202118" y="38100"/>
                </a:lnTo>
                <a:lnTo>
                  <a:pt x="979995" y="101600"/>
                </a:lnTo>
                <a:lnTo>
                  <a:pt x="937336" y="127000"/>
                </a:lnTo>
                <a:lnTo>
                  <a:pt x="895337" y="139700"/>
                </a:lnTo>
                <a:lnTo>
                  <a:pt x="853998" y="165100"/>
                </a:lnTo>
                <a:lnTo>
                  <a:pt x="813346" y="177800"/>
                </a:lnTo>
                <a:lnTo>
                  <a:pt x="773404" y="203200"/>
                </a:lnTo>
                <a:lnTo>
                  <a:pt x="734199" y="228600"/>
                </a:lnTo>
                <a:lnTo>
                  <a:pt x="695756" y="254000"/>
                </a:lnTo>
                <a:lnTo>
                  <a:pt x="658088" y="279400"/>
                </a:lnTo>
                <a:lnTo>
                  <a:pt x="621220" y="304800"/>
                </a:lnTo>
                <a:lnTo>
                  <a:pt x="585190" y="330200"/>
                </a:lnTo>
                <a:lnTo>
                  <a:pt x="549998" y="355600"/>
                </a:lnTo>
                <a:lnTo>
                  <a:pt x="515683" y="381000"/>
                </a:lnTo>
                <a:lnTo>
                  <a:pt x="482244" y="419100"/>
                </a:lnTo>
                <a:lnTo>
                  <a:pt x="449745" y="444500"/>
                </a:lnTo>
                <a:lnTo>
                  <a:pt x="418160" y="482600"/>
                </a:lnTo>
                <a:lnTo>
                  <a:pt x="387553" y="508000"/>
                </a:lnTo>
                <a:lnTo>
                  <a:pt x="357924" y="546100"/>
                </a:lnTo>
                <a:lnTo>
                  <a:pt x="329298" y="584200"/>
                </a:lnTo>
                <a:lnTo>
                  <a:pt x="301713" y="622300"/>
                </a:lnTo>
                <a:lnTo>
                  <a:pt x="275170" y="660400"/>
                </a:lnTo>
                <a:lnTo>
                  <a:pt x="249707" y="685800"/>
                </a:lnTo>
                <a:lnTo>
                  <a:pt x="225336" y="723900"/>
                </a:lnTo>
                <a:lnTo>
                  <a:pt x="202082" y="774700"/>
                </a:lnTo>
                <a:lnTo>
                  <a:pt x="179971" y="812800"/>
                </a:lnTo>
                <a:lnTo>
                  <a:pt x="159029" y="850900"/>
                </a:lnTo>
                <a:lnTo>
                  <a:pt x="139268" y="889000"/>
                </a:lnTo>
                <a:lnTo>
                  <a:pt x="120726" y="927100"/>
                </a:lnTo>
                <a:lnTo>
                  <a:pt x="103403" y="977900"/>
                </a:lnTo>
                <a:lnTo>
                  <a:pt x="87350" y="1016000"/>
                </a:lnTo>
                <a:lnTo>
                  <a:pt x="72567" y="1054100"/>
                </a:lnTo>
                <a:lnTo>
                  <a:pt x="59080" y="1104900"/>
                </a:lnTo>
                <a:lnTo>
                  <a:pt x="46926" y="1143000"/>
                </a:lnTo>
                <a:lnTo>
                  <a:pt x="36106" y="1193800"/>
                </a:lnTo>
                <a:lnTo>
                  <a:pt x="26670" y="1244600"/>
                </a:lnTo>
                <a:lnTo>
                  <a:pt x="18618" y="1282700"/>
                </a:lnTo>
                <a:lnTo>
                  <a:pt x="11976" y="1333500"/>
                </a:lnTo>
                <a:lnTo>
                  <a:pt x="6769" y="1384300"/>
                </a:lnTo>
                <a:lnTo>
                  <a:pt x="3022" y="1422400"/>
                </a:lnTo>
                <a:lnTo>
                  <a:pt x="762" y="1473200"/>
                </a:lnTo>
                <a:lnTo>
                  <a:pt x="0" y="1524000"/>
                </a:lnTo>
                <a:lnTo>
                  <a:pt x="762" y="1574800"/>
                </a:lnTo>
                <a:lnTo>
                  <a:pt x="3022" y="1612900"/>
                </a:lnTo>
                <a:lnTo>
                  <a:pt x="6769" y="1663700"/>
                </a:lnTo>
                <a:lnTo>
                  <a:pt x="11976" y="1714500"/>
                </a:lnTo>
                <a:lnTo>
                  <a:pt x="18618" y="1752600"/>
                </a:lnTo>
                <a:lnTo>
                  <a:pt x="26670" y="1803400"/>
                </a:lnTo>
                <a:lnTo>
                  <a:pt x="36106" y="1854200"/>
                </a:lnTo>
                <a:lnTo>
                  <a:pt x="46926" y="1892300"/>
                </a:lnTo>
                <a:lnTo>
                  <a:pt x="59080" y="1943100"/>
                </a:lnTo>
                <a:lnTo>
                  <a:pt x="72567" y="1981200"/>
                </a:lnTo>
                <a:lnTo>
                  <a:pt x="87350" y="2032000"/>
                </a:lnTo>
                <a:lnTo>
                  <a:pt x="103403" y="2070100"/>
                </a:lnTo>
                <a:lnTo>
                  <a:pt x="120726" y="2108200"/>
                </a:lnTo>
                <a:lnTo>
                  <a:pt x="139268" y="2159000"/>
                </a:lnTo>
                <a:lnTo>
                  <a:pt x="159029" y="2197100"/>
                </a:lnTo>
                <a:lnTo>
                  <a:pt x="179971" y="2235200"/>
                </a:lnTo>
                <a:lnTo>
                  <a:pt x="202082" y="2273300"/>
                </a:lnTo>
                <a:lnTo>
                  <a:pt x="225336" y="2311400"/>
                </a:lnTo>
                <a:lnTo>
                  <a:pt x="249707" y="2349500"/>
                </a:lnTo>
                <a:lnTo>
                  <a:pt x="275170" y="2387600"/>
                </a:lnTo>
                <a:lnTo>
                  <a:pt x="301713" y="2425700"/>
                </a:lnTo>
                <a:lnTo>
                  <a:pt x="329298" y="2463800"/>
                </a:lnTo>
                <a:lnTo>
                  <a:pt x="357924" y="2501900"/>
                </a:lnTo>
                <a:lnTo>
                  <a:pt x="387553" y="2527300"/>
                </a:lnTo>
                <a:lnTo>
                  <a:pt x="418160" y="2565400"/>
                </a:lnTo>
                <a:lnTo>
                  <a:pt x="449745" y="2590800"/>
                </a:lnTo>
                <a:lnTo>
                  <a:pt x="482244" y="2628900"/>
                </a:lnTo>
                <a:lnTo>
                  <a:pt x="515683" y="2654300"/>
                </a:lnTo>
                <a:lnTo>
                  <a:pt x="549998" y="2692400"/>
                </a:lnTo>
                <a:lnTo>
                  <a:pt x="585190" y="2717800"/>
                </a:lnTo>
                <a:lnTo>
                  <a:pt x="621220" y="2743200"/>
                </a:lnTo>
                <a:lnTo>
                  <a:pt x="658088" y="2768600"/>
                </a:lnTo>
                <a:lnTo>
                  <a:pt x="695756" y="2794000"/>
                </a:lnTo>
                <a:lnTo>
                  <a:pt x="734199" y="2819400"/>
                </a:lnTo>
                <a:lnTo>
                  <a:pt x="773404" y="2844800"/>
                </a:lnTo>
                <a:lnTo>
                  <a:pt x="813346" y="2857500"/>
                </a:lnTo>
                <a:lnTo>
                  <a:pt x="853998" y="2882900"/>
                </a:lnTo>
                <a:lnTo>
                  <a:pt x="895337" y="2908300"/>
                </a:lnTo>
                <a:lnTo>
                  <a:pt x="979995" y="2933700"/>
                </a:lnTo>
                <a:lnTo>
                  <a:pt x="1023264" y="2959100"/>
                </a:lnTo>
                <a:lnTo>
                  <a:pt x="1202118" y="3009900"/>
                </a:lnTo>
                <a:lnTo>
                  <a:pt x="1248156" y="3009900"/>
                </a:lnTo>
                <a:lnTo>
                  <a:pt x="1341666" y="3035300"/>
                </a:lnTo>
                <a:lnTo>
                  <a:pt x="1692236" y="3035300"/>
                </a:lnTo>
                <a:lnTo>
                  <a:pt x="1744065" y="3022600"/>
                </a:lnTo>
                <a:lnTo>
                  <a:pt x="1795360" y="3022600"/>
                </a:lnTo>
                <a:lnTo>
                  <a:pt x="2042680" y="2959100"/>
                </a:lnTo>
                <a:lnTo>
                  <a:pt x="2090115" y="2933700"/>
                </a:lnTo>
                <a:lnTo>
                  <a:pt x="2136787" y="2921000"/>
                </a:lnTo>
                <a:lnTo>
                  <a:pt x="2182685" y="2895600"/>
                </a:lnTo>
                <a:lnTo>
                  <a:pt x="2227783" y="2882900"/>
                </a:lnTo>
                <a:lnTo>
                  <a:pt x="2272030" y="2857500"/>
                </a:lnTo>
                <a:lnTo>
                  <a:pt x="2315426" y="2832100"/>
                </a:lnTo>
                <a:lnTo>
                  <a:pt x="2357907" y="2806700"/>
                </a:lnTo>
                <a:lnTo>
                  <a:pt x="2879814" y="2946400"/>
                </a:lnTo>
                <a:lnTo>
                  <a:pt x="2842564" y="2806700"/>
                </a:lnTo>
                <a:lnTo>
                  <a:pt x="2829014" y="2755900"/>
                </a:lnTo>
                <a:lnTo>
                  <a:pt x="2747734" y="2451100"/>
                </a:lnTo>
                <a:lnTo>
                  <a:pt x="2777185" y="2413000"/>
                </a:lnTo>
                <a:lnTo>
                  <a:pt x="2805392" y="2374900"/>
                </a:lnTo>
                <a:lnTo>
                  <a:pt x="2832328" y="2324100"/>
                </a:lnTo>
                <a:lnTo>
                  <a:pt x="2857957" y="2286000"/>
                </a:lnTo>
                <a:lnTo>
                  <a:pt x="2882265" y="2247900"/>
                </a:lnTo>
                <a:lnTo>
                  <a:pt x="2905201" y="2197100"/>
                </a:lnTo>
                <a:lnTo>
                  <a:pt x="2926765" y="2159000"/>
                </a:lnTo>
                <a:lnTo>
                  <a:pt x="2946895" y="2108200"/>
                </a:lnTo>
                <a:lnTo>
                  <a:pt x="2965589" y="2070100"/>
                </a:lnTo>
                <a:lnTo>
                  <a:pt x="2982811" y="2019300"/>
                </a:lnTo>
                <a:lnTo>
                  <a:pt x="2998520" y="1968500"/>
                </a:lnTo>
                <a:lnTo>
                  <a:pt x="3012706" y="1930400"/>
                </a:lnTo>
                <a:lnTo>
                  <a:pt x="3025330" y="1879600"/>
                </a:lnTo>
                <a:lnTo>
                  <a:pt x="3036366" y="1828800"/>
                </a:lnTo>
                <a:lnTo>
                  <a:pt x="3045777" y="1778000"/>
                </a:lnTo>
                <a:lnTo>
                  <a:pt x="3053550" y="1727200"/>
                </a:lnTo>
                <a:lnTo>
                  <a:pt x="3059646" y="1676400"/>
                </a:lnTo>
                <a:lnTo>
                  <a:pt x="3064027" y="1625600"/>
                </a:lnTo>
                <a:lnTo>
                  <a:pt x="3066681" y="1574800"/>
                </a:lnTo>
                <a:lnTo>
                  <a:pt x="3067570" y="1524000"/>
                </a:lnTo>
                <a:close/>
              </a:path>
            </a:pathLst>
          </a:custGeom>
          <a:solidFill>
            <a:srgbClr val="FFFFFF">
              <a:alpha val="50000"/>
            </a:srgbClr>
          </a:solidFill>
        </p:spPr>
        <p:txBody>
          <a:bodyPr wrap="square" lIns="0" tIns="0" rIns="0" bIns="0" rtlCol="0"/>
          <a:lstStyle/>
          <a:p>
            <a:endParaRPr sz="100"/>
          </a:p>
        </p:txBody>
      </p:sp>
      <p:sp>
        <p:nvSpPr>
          <p:cNvPr id="12" name="object 5">
            <a:extLst>
              <a:ext uri="{FF2B5EF4-FFF2-40B4-BE49-F238E27FC236}">
                <a16:creationId xmlns:a16="http://schemas.microsoft.com/office/drawing/2014/main" id="{90A03454-D022-4CD1-B9F4-91157FBB0793}"/>
              </a:ext>
            </a:extLst>
          </p:cNvPr>
          <p:cNvSpPr/>
          <p:nvPr userDrawn="1"/>
        </p:nvSpPr>
        <p:spPr>
          <a:xfrm flipH="1">
            <a:off x="13437071" y="2455868"/>
            <a:ext cx="2582820" cy="2432847"/>
          </a:xfrm>
          <a:custGeom>
            <a:avLst/>
            <a:gdLst/>
            <a:ahLst/>
            <a:cxnLst/>
            <a:rect l="l" t="t" r="r" b="b"/>
            <a:pathLst>
              <a:path w="3067685" h="3035300">
                <a:moveTo>
                  <a:pt x="3067570" y="1524000"/>
                </a:moveTo>
                <a:lnTo>
                  <a:pt x="3066808" y="1473200"/>
                </a:lnTo>
                <a:lnTo>
                  <a:pt x="3064548" y="1422400"/>
                </a:lnTo>
                <a:lnTo>
                  <a:pt x="3060801" y="1384300"/>
                </a:lnTo>
                <a:lnTo>
                  <a:pt x="3055594" y="1333500"/>
                </a:lnTo>
                <a:lnTo>
                  <a:pt x="3048965" y="1282700"/>
                </a:lnTo>
                <a:lnTo>
                  <a:pt x="3040900" y="1244600"/>
                </a:lnTo>
                <a:lnTo>
                  <a:pt x="3031464" y="1193800"/>
                </a:lnTo>
                <a:lnTo>
                  <a:pt x="3020644" y="1143000"/>
                </a:lnTo>
                <a:lnTo>
                  <a:pt x="3008490" y="1104900"/>
                </a:lnTo>
                <a:lnTo>
                  <a:pt x="2995003" y="1054100"/>
                </a:lnTo>
                <a:lnTo>
                  <a:pt x="2980232" y="1016000"/>
                </a:lnTo>
                <a:lnTo>
                  <a:pt x="2964167" y="977900"/>
                </a:lnTo>
                <a:lnTo>
                  <a:pt x="2946857" y="927100"/>
                </a:lnTo>
                <a:lnTo>
                  <a:pt x="2928302" y="889000"/>
                </a:lnTo>
                <a:lnTo>
                  <a:pt x="2908541" y="850900"/>
                </a:lnTo>
                <a:lnTo>
                  <a:pt x="2887599" y="812800"/>
                </a:lnTo>
                <a:lnTo>
                  <a:pt x="2865488" y="774700"/>
                </a:lnTo>
                <a:lnTo>
                  <a:pt x="2842247" y="723900"/>
                </a:lnTo>
                <a:lnTo>
                  <a:pt x="2817876" y="685800"/>
                </a:lnTo>
                <a:lnTo>
                  <a:pt x="2792399" y="660400"/>
                </a:lnTo>
                <a:lnTo>
                  <a:pt x="2765856" y="622300"/>
                </a:lnTo>
                <a:lnTo>
                  <a:pt x="2738272" y="584200"/>
                </a:lnTo>
                <a:lnTo>
                  <a:pt x="2709646" y="546100"/>
                </a:lnTo>
                <a:lnTo>
                  <a:pt x="2680017" y="508000"/>
                </a:lnTo>
                <a:lnTo>
                  <a:pt x="2675305" y="504101"/>
                </a:lnTo>
                <a:lnTo>
                  <a:pt x="2675305" y="2755900"/>
                </a:lnTo>
                <a:lnTo>
                  <a:pt x="2416048" y="2673185"/>
                </a:lnTo>
                <a:lnTo>
                  <a:pt x="2420848" y="2669590"/>
                </a:lnTo>
                <a:lnTo>
                  <a:pt x="2671788" y="2742527"/>
                </a:lnTo>
                <a:lnTo>
                  <a:pt x="2675305" y="2755900"/>
                </a:lnTo>
                <a:lnTo>
                  <a:pt x="2675305" y="504101"/>
                </a:lnTo>
                <a:lnTo>
                  <a:pt x="2649410" y="482600"/>
                </a:lnTo>
                <a:lnTo>
                  <a:pt x="2617838" y="444500"/>
                </a:lnTo>
                <a:lnTo>
                  <a:pt x="2610129" y="438480"/>
                </a:lnTo>
                <a:lnTo>
                  <a:pt x="2610129" y="2507856"/>
                </a:lnTo>
                <a:lnTo>
                  <a:pt x="2608669" y="2505659"/>
                </a:lnTo>
                <a:lnTo>
                  <a:pt x="2609367" y="2504935"/>
                </a:lnTo>
                <a:lnTo>
                  <a:pt x="2610129" y="2507856"/>
                </a:lnTo>
                <a:lnTo>
                  <a:pt x="2610129" y="438480"/>
                </a:lnTo>
                <a:lnTo>
                  <a:pt x="2585326" y="419100"/>
                </a:lnTo>
                <a:lnTo>
                  <a:pt x="2551900" y="381000"/>
                </a:lnTo>
                <a:lnTo>
                  <a:pt x="2517584" y="355600"/>
                </a:lnTo>
                <a:lnTo>
                  <a:pt x="2482392" y="330200"/>
                </a:lnTo>
                <a:lnTo>
                  <a:pt x="2446350" y="304800"/>
                </a:lnTo>
                <a:lnTo>
                  <a:pt x="2409494" y="279400"/>
                </a:lnTo>
                <a:lnTo>
                  <a:pt x="2371826" y="254000"/>
                </a:lnTo>
                <a:lnTo>
                  <a:pt x="2333383" y="228600"/>
                </a:lnTo>
                <a:lnTo>
                  <a:pt x="2294178" y="203200"/>
                </a:lnTo>
                <a:lnTo>
                  <a:pt x="2254237" y="177800"/>
                </a:lnTo>
                <a:lnTo>
                  <a:pt x="2213597" y="165100"/>
                </a:lnTo>
                <a:lnTo>
                  <a:pt x="2192921" y="152400"/>
                </a:lnTo>
                <a:lnTo>
                  <a:pt x="2172258" y="139700"/>
                </a:lnTo>
                <a:lnTo>
                  <a:pt x="2130247" y="127000"/>
                </a:lnTo>
                <a:lnTo>
                  <a:pt x="2087600" y="101600"/>
                </a:lnTo>
                <a:lnTo>
                  <a:pt x="1865490" y="38100"/>
                </a:lnTo>
                <a:lnTo>
                  <a:pt x="1819440" y="25400"/>
                </a:lnTo>
                <a:lnTo>
                  <a:pt x="1772920" y="25400"/>
                </a:lnTo>
                <a:lnTo>
                  <a:pt x="1725930" y="12700"/>
                </a:lnTo>
                <a:lnTo>
                  <a:pt x="1678508" y="12700"/>
                </a:lnTo>
                <a:lnTo>
                  <a:pt x="1630667" y="0"/>
                </a:lnTo>
                <a:lnTo>
                  <a:pt x="1436954" y="0"/>
                </a:lnTo>
                <a:lnTo>
                  <a:pt x="1389100" y="12700"/>
                </a:lnTo>
                <a:lnTo>
                  <a:pt x="1341666" y="12700"/>
                </a:lnTo>
                <a:lnTo>
                  <a:pt x="1294676" y="25400"/>
                </a:lnTo>
                <a:lnTo>
                  <a:pt x="1248156" y="25400"/>
                </a:lnTo>
                <a:lnTo>
                  <a:pt x="1202118" y="38100"/>
                </a:lnTo>
                <a:lnTo>
                  <a:pt x="979995" y="101600"/>
                </a:lnTo>
                <a:lnTo>
                  <a:pt x="937336" y="127000"/>
                </a:lnTo>
                <a:lnTo>
                  <a:pt x="895337" y="139700"/>
                </a:lnTo>
                <a:lnTo>
                  <a:pt x="853998" y="165100"/>
                </a:lnTo>
                <a:lnTo>
                  <a:pt x="813346" y="177800"/>
                </a:lnTo>
                <a:lnTo>
                  <a:pt x="773404" y="203200"/>
                </a:lnTo>
                <a:lnTo>
                  <a:pt x="734199" y="228600"/>
                </a:lnTo>
                <a:lnTo>
                  <a:pt x="695756" y="254000"/>
                </a:lnTo>
                <a:lnTo>
                  <a:pt x="658088" y="279400"/>
                </a:lnTo>
                <a:lnTo>
                  <a:pt x="621220" y="304800"/>
                </a:lnTo>
                <a:lnTo>
                  <a:pt x="585190" y="330200"/>
                </a:lnTo>
                <a:lnTo>
                  <a:pt x="549998" y="355600"/>
                </a:lnTo>
                <a:lnTo>
                  <a:pt x="515683" y="381000"/>
                </a:lnTo>
                <a:lnTo>
                  <a:pt x="482244" y="419100"/>
                </a:lnTo>
                <a:lnTo>
                  <a:pt x="449745" y="444500"/>
                </a:lnTo>
                <a:lnTo>
                  <a:pt x="418160" y="482600"/>
                </a:lnTo>
                <a:lnTo>
                  <a:pt x="387553" y="508000"/>
                </a:lnTo>
                <a:lnTo>
                  <a:pt x="357924" y="546100"/>
                </a:lnTo>
                <a:lnTo>
                  <a:pt x="329298" y="584200"/>
                </a:lnTo>
                <a:lnTo>
                  <a:pt x="301713" y="622300"/>
                </a:lnTo>
                <a:lnTo>
                  <a:pt x="275170" y="660400"/>
                </a:lnTo>
                <a:lnTo>
                  <a:pt x="249707" y="685800"/>
                </a:lnTo>
                <a:lnTo>
                  <a:pt x="225336" y="723900"/>
                </a:lnTo>
                <a:lnTo>
                  <a:pt x="202082" y="774700"/>
                </a:lnTo>
                <a:lnTo>
                  <a:pt x="179971" y="812800"/>
                </a:lnTo>
                <a:lnTo>
                  <a:pt x="159029" y="850900"/>
                </a:lnTo>
                <a:lnTo>
                  <a:pt x="139268" y="889000"/>
                </a:lnTo>
                <a:lnTo>
                  <a:pt x="120726" y="927100"/>
                </a:lnTo>
                <a:lnTo>
                  <a:pt x="103403" y="977900"/>
                </a:lnTo>
                <a:lnTo>
                  <a:pt x="87350" y="1016000"/>
                </a:lnTo>
                <a:lnTo>
                  <a:pt x="72567" y="1054100"/>
                </a:lnTo>
                <a:lnTo>
                  <a:pt x="59080" y="1104900"/>
                </a:lnTo>
                <a:lnTo>
                  <a:pt x="46926" y="1143000"/>
                </a:lnTo>
                <a:lnTo>
                  <a:pt x="36106" y="1193800"/>
                </a:lnTo>
                <a:lnTo>
                  <a:pt x="26670" y="1244600"/>
                </a:lnTo>
                <a:lnTo>
                  <a:pt x="18618" y="1282700"/>
                </a:lnTo>
                <a:lnTo>
                  <a:pt x="11976" y="1333500"/>
                </a:lnTo>
                <a:lnTo>
                  <a:pt x="6769" y="1384300"/>
                </a:lnTo>
                <a:lnTo>
                  <a:pt x="3022" y="1422400"/>
                </a:lnTo>
                <a:lnTo>
                  <a:pt x="762" y="1473200"/>
                </a:lnTo>
                <a:lnTo>
                  <a:pt x="0" y="1524000"/>
                </a:lnTo>
                <a:lnTo>
                  <a:pt x="762" y="1574800"/>
                </a:lnTo>
                <a:lnTo>
                  <a:pt x="3022" y="1612900"/>
                </a:lnTo>
                <a:lnTo>
                  <a:pt x="6769" y="1663700"/>
                </a:lnTo>
                <a:lnTo>
                  <a:pt x="11976" y="1714500"/>
                </a:lnTo>
                <a:lnTo>
                  <a:pt x="18618" y="1752600"/>
                </a:lnTo>
                <a:lnTo>
                  <a:pt x="26670" y="1803400"/>
                </a:lnTo>
                <a:lnTo>
                  <a:pt x="36106" y="1854200"/>
                </a:lnTo>
                <a:lnTo>
                  <a:pt x="46926" y="1892300"/>
                </a:lnTo>
                <a:lnTo>
                  <a:pt x="59080" y="1943100"/>
                </a:lnTo>
                <a:lnTo>
                  <a:pt x="72567" y="1981200"/>
                </a:lnTo>
                <a:lnTo>
                  <a:pt x="87350" y="2032000"/>
                </a:lnTo>
                <a:lnTo>
                  <a:pt x="103403" y="2070100"/>
                </a:lnTo>
                <a:lnTo>
                  <a:pt x="120726" y="2108200"/>
                </a:lnTo>
                <a:lnTo>
                  <a:pt x="139268" y="2159000"/>
                </a:lnTo>
                <a:lnTo>
                  <a:pt x="159029" y="2197100"/>
                </a:lnTo>
                <a:lnTo>
                  <a:pt x="179971" y="2235200"/>
                </a:lnTo>
                <a:lnTo>
                  <a:pt x="202082" y="2273300"/>
                </a:lnTo>
                <a:lnTo>
                  <a:pt x="225336" y="2311400"/>
                </a:lnTo>
                <a:lnTo>
                  <a:pt x="249707" y="2349500"/>
                </a:lnTo>
                <a:lnTo>
                  <a:pt x="275170" y="2387600"/>
                </a:lnTo>
                <a:lnTo>
                  <a:pt x="301713" y="2425700"/>
                </a:lnTo>
                <a:lnTo>
                  <a:pt x="329298" y="2463800"/>
                </a:lnTo>
                <a:lnTo>
                  <a:pt x="357924" y="2501900"/>
                </a:lnTo>
                <a:lnTo>
                  <a:pt x="387553" y="2527300"/>
                </a:lnTo>
                <a:lnTo>
                  <a:pt x="418160" y="2565400"/>
                </a:lnTo>
                <a:lnTo>
                  <a:pt x="449745" y="2590800"/>
                </a:lnTo>
                <a:lnTo>
                  <a:pt x="482244" y="2628900"/>
                </a:lnTo>
                <a:lnTo>
                  <a:pt x="515683" y="2654300"/>
                </a:lnTo>
                <a:lnTo>
                  <a:pt x="549998" y="2692400"/>
                </a:lnTo>
                <a:lnTo>
                  <a:pt x="585190" y="2717800"/>
                </a:lnTo>
                <a:lnTo>
                  <a:pt x="621220" y="2743200"/>
                </a:lnTo>
                <a:lnTo>
                  <a:pt x="658088" y="2768600"/>
                </a:lnTo>
                <a:lnTo>
                  <a:pt x="695756" y="2794000"/>
                </a:lnTo>
                <a:lnTo>
                  <a:pt x="734199" y="2819400"/>
                </a:lnTo>
                <a:lnTo>
                  <a:pt x="773404" y="2844800"/>
                </a:lnTo>
                <a:lnTo>
                  <a:pt x="813346" y="2857500"/>
                </a:lnTo>
                <a:lnTo>
                  <a:pt x="853998" y="2882900"/>
                </a:lnTo>
                <a:lnTo>
                  <a:pt x="895337" y="2908300"/>
                </a:lnTo>
                <a:lnTo>
                  <a:pt x="979995" y="2933700"/>
                </a:lnTo>
                <a:lnTo>
                  <a:pt x="1023264" y="2959100"/>
                </a:lnTo>
                <a:lnTo>
                  <a:pt x="1202118" y="3009900"/>
                </a:lnTo>
                <a:lnTo>
                  <a:pt x="1248156" y="3009900"/>
                </a:lnTo>
                <a:lnTo>
                  <a:pt x="1341666" y="3035300"/>
                </a:lnTo>
                <a:lnTo>
                  <a:pt x="1692236" y="3035300"/>
                </a:lnTo>
                <a:lnTo>
                  <a:pt x="1744065" y="3022600"/>
                </a:lnTo>
                <a:lnTo>
                  <a:pt x="1795360" y="3022600"/>
                </a:lnTo>
                <a:lnTo>
                  <a:pt x="2042680" y="2959100"/>
                </a:lnTo>
                <a:lnTo>
                  <a:pt x="2090115" y="2933700"/>
                </a:lnTo>
                <a:lnTo>
                  <a:pt x="2136787" y="2921000"/>
                </a:lnTo>
                <a:lnTo>
                  <a:pt x="2182685" y="2895600"/>
                </a:lnTo>
                <a:lnTo>
                  <a:pt x="2227783" y="2882900"/>
                </a:lnTo>
                <a:lnTo>
                  <a:pt x="2272030" y="2857500"/>
                </a:lnTo>
                <a:lnTo>
                  <a:pt x="2315426" y="2832100"/>
                </a:lnTo>
                <a:lnTo>
                  <a:pt x="2357907" y="2806700"/>
                </a:lnTo>
                <a:lnTo>
                  <a:pt x="2879814" y="2946400"/>
                </a:lnTo>
                <a:lnTo>
                  <a:pt x="2842564" y="2806700"/>
                </a:lnTo>
                <a:lnTo>
                  <a:pt x="2829014" y="2755900"/>
                </a:lnTo>
                <a:lnTo>
                  <a:pt x="2747734" y="2451100"/>
                </a:lnTo>
                <a:lnTo>
                  <a:pt x="2777185" y="2413000"/>
                </a:lnTo>
                <a:lnTo>
                  <a:pt x="2805392" y="2374900"/>
                </a:lnTo>
                <a:lnTo>
                  <a:pt x="2832328" y="2324100"/>
                </a:lnTo>
                <a:lnTo>
                  <a:pt x="2857957" y="2286000"/>
                </a:lnTo>
                <a:lnTo>
                  <a:pt x="2882265" y="2247900"/>
                </a:lnTo>
                <a:lnTo>
                  <a:pt x="2905201" y="2197100"/>
                </a:lnTo>
                <a:lnTo>
                  <a:pt x="2926765" y="2159000"/>
                </a:lnTo>
                <a:lnTo>
                  <a:pt x="2946895" y="2108200"/>
                </a:lnTo>
                <a:lnTo>
                  <a:pt x="2965589" y="2070100"/>
                </a:lnTo>
                <a:lnTo>
                  <a:pt x="2982811" y="2019300"/>
                </a:lnTo>
                <a:lnTo>
                  <a:pt x="2998520" y="1968500"/>
                </a:lnTo>
                <a:lnTo>
                  <a:pt x="3012706" y="1930400"/>
                </a:lnTo>
                <a:lnTo>
                  <a:pt x="3025330" y="1879600"/>
                </a:lnTo>
                <a:lnTo>
                  <a:pt x="3036366" y="1828800"/>
                </a:lnTo>
                <a:lnTo>
                  <a:pt x="3045777" y="1778000"/>
                </a:lnTo>
                <a:lnTo>
                  <a:pt x="3053550" y="1727200"/>
                </a:lnTo>
                <a:lnTo>
                  <a:pt x="3059646" y="1676400"/>
                </a:lnTo>
                <a:lnTo>
                  <a:pt x="3064027" y="1625600"/>
                </a:lnTo>
                <a:lnTo>
                  <a:pt x="3066681" y="1574800"/>
                </a:lnTo>
                <a:lnTo>
                  <a:pt x="3067570" y="1524000"/>
                </a:lnTo>
                <a:close/>
              </a:path>
            </a:pathLst>
          </a:custGeom>
          <a:solidFill>
            <a:srgbClr val="FFFFFF">
              <a:alpha val="50000"/>
            </a:srgbClr>
          </a:solidFill>
        </p:spPr>
        <p:txBody>
          <a:bodyPr wrap="square" lIns="0" tIns="0" rIns="0" bIns="0" rtlCol="0"/>
          <a:lstStyle/>
          <a:p>
            <a:endParaRPr/>
          </a:p>
        </p:txBody>
      </p:sp>
      <p:grpSp>
        <p:nvGrpSpPr>
          <p:cNvPr id="6" name="object 4">
            <a:extLst>
              <a:ext uri="{FF2B5EF4-FFF2-40B4-BE49-F238E27FC236}">
                <a16:creationId xmlns:a16="http://schemas.microsoft.com/office/drawing/2014/main" id="{E2C7A804-1ECD-408F-8DEB-935350C6D671}"/>
              </a:ext>
            </a:extLst>
          </p:cNvPr>
          <p:cNvGrpSpPr/>
          <p:nvPr userDrawn="1"/>
        </p:nvGrpSpPr>
        <p:grpSpPr>
          <a:xfrm>
            <a:off x="-1" y="17152"/>
            <a:ext cx="20116801" cy="11318872"/>
            <a:chOff x="653645" y="1117313"/>
            <a:chExt cx="20116801" cy="11318872"/>
          </a:xfrm>
        </p:grpSpPr>
        <p:sp>
          <p:nvSpPr>
            <p:cNvPr id="7" name="object 5">
              <a:extLst>
                <a:ext uri="{FF2B5EF4-FFF2-40B4-BE49-F238E27FC236}">
                  <a16:creationId xmlns:a16="http://schemas.microsoft.com/office/drawing/2014/main" id="{B076CA37-90CB-49CD-9866-A1BB01E1B097}"/>
                </a:ext>
              </a:extLst>
            </p:cNvPr>
            <p:cNvSpPr/>
            <p:nvPr/>
          </p:nvSpPr>
          <p:spPr>
            <a:xfrm>
              <a:off x="2998998" y="1195477"/>
              <a:ext cx="3067685" cy="3035300"/>
            </a:xfrm>
            <a:custGeom>
              <a:avLst/>
              <a:gdLst/>
              <a:ahLst/>
              <a:cxnLst/>
              <a:rect l="l" t="t" r="r" b="b"/>
              <a:pathLst>
                <a:path w="3067685" h="3035300">
                  <a:moveTo>
                    <a:pt x="3067570" y="1524000"/>
                  </a:moveTo>
                  <a:lnTo>
                    <a:pt x="3066808" y="1473200"/>
                  </a:lnTo>
                  <a:lnTo>
                    <a:pt x="3064548" y="1422400"/>
                  </a:lnTo>
                  <a:lnTo>
                    <a:pt x="3060801" y="1384300"/>
                  </a:lnTo>
                  <a:lnTo>
                    <a:pt x="3055594" y="1333500"/>
                  </a:lnTo>
                  <a:lnTo>
                    <a:pt x="3048965" y="1282700"/>
                  </a:lnTo>
                  <a:lnTo>
                    <a:pt x="3040900" y="1244600"/>
                  </a:lnTo>
                  <a:lnTo>
                    <a:pt x="3031464" y="1193800"/>
                  </a:lnTo>
                  <a:lnTo>
                    <a:pt x="3020644" y="1143000"/>
                  </a:lnTo>
                  <a:lnTo>
                    <a:pt x="3008490" y="1104900"/>
                  </a:lnTo>
                  <a:lnTo>
                    <a:pt x="2995003" y="1054100"/>
                  </a:lnTo>
                  <a:lnTo>
                    <a:pt x="2980232" y="1016000"/>
                  </a:lnTo>
                  <a:lnTo>
                    <a:pt x="2964167" y="977900"/>
                  </a:lnTo>
                  <a:lnTo>
                    <a:pt x="2946857" y="927100"/>
                  </a:lnTo>
                  <a:lnTo>
                    <a:pt x="2928302" y="889000"/>
                  </a:lnTo>
                  <a:lnTo>
                    <a:pt x="2908541" y="850900"/>
                  </a:lnTo>
                  <a:lnTo>
                    <a:pt x="2887599" y="812800"/>
                  </a:lnTo>
                  <a:lnTo>
                    <a:pt x="2865488" y="774700"/>
                  </a:lnTo>
                  <a:lnTo>
                    <a:pt x="2842247" y="723900"/>
                  </a:lnTo>
                  <a:lnTo>
                    <a:pt x="2817876" y="685800"/>
                  </a:lnTo>
                  <a:lnTo>
                    <a:pt x="2792399" y="660400"/>
                  </a:lnTo>
                  <a:lnTo>
                    <a:pt x="2765856" y="622300"/>
                  </a:lnTo>
                  <a:lnTo>
                    <a:pt x="2738272" y="584200"/>
                  </a:lnTo>
                  <a:lnTo>
                    <a:pt x="2709646" y="546100"/>
                  </a:lnTo>
                  <a:lnTo>
                    <a:pt x="2680017" y="508000"/>
                  </a:lnTo>
                  <a:lnTo>
                    <a:pt x="2675305" y="504101"/>
                  </a:lnTo>
                  <a:lnTo>
                    <a:pt x="2675305" y="2755900"/>
                  </a:lnTo>
                  <a:lnTo>
                    <a:pt x="2416048" y="2673185"/>
                  </a:lnTo>
                  <a:lnTo>
                    <a:pt x="2420848" y="2669590"/>
                  </a:lnTo>
                  <a:lnTo>
                    <a:pt x="2671788" y="2742527"/>
                  </a:lnTo>
                  <a:lnTo>
                    <a:pt x="2675305" y="2755900"/>
                  </a:lnTo>
                  <a:lnTo>
                    <a:pt x="2675305" y="504101"/>
                  </a:lnTo>
                  <a:lnTo>
                    <a:pt x="2649410" y="482600"/>
                  </a:lnTo>
                  <a:lnTo>
                    <a:pt x="2617838" y="444500"/>
                  </a:lnTo>
                  <a:lnTo>
                    <a:pt x="2610129" y="438480"/>
                  </a:lnTo>
                  <a:lnTo>
                    <a:pt x="2610129" y="2507856"/>
                  </a:lnTo>
                  <a:lnTo>
                    <a:pt x="2608669" y="2505659"/>
                  </a:lnTo>
                  <a:lnTo>
                    <a:pt x="2609367" y="2504935"/>
                  </a:lnTo>
                  <a:lnTo>
                    <a:pt x="2610129" y="2507856"/>
                  </a:lnTo>
                  <a:lnTo>
                    <a:pt x="2610129" y="438480"/>
                  </a:lnTo>
                  <a:lnTo>
                    <a:pt x="2585326" y="419100"/>
                  </a:lnTo>
                  <a:lnTo>
                    <a:pt x="2551900" y="381000"/>
                  </a:lnTo>
                  <a:lnTo>
                    <a:pt x="2517584" y="355600"/>
                  </a:lnTo>
                  <a:lnTo>
                    <a:pt x="2482392" y="330200"/>
                  </a:lnTo>
                  <a:lnTo>
                    <a:pt x="2446350" y="304800"/>
                  </a:lnTo>
                  <a:lnTo>
                    <a:pt x="2409494" y="279400"/>
                  </a:lnTo>
                  <a:lnTo>
                    <a:pt x="2371826" y="254000"/>
                  </a:lnTo>
                  <a:lnTo>
                    <a:pt x="2333383" y="228600"/>
                  </a:lnTo>
                  <a:lnTo>
                    <a:pt x="2294178" y="203200"/>
                  </a:lnTo>
                  <a:lnTo>
                    <a:pt x="2254237" y="177800"/>
                  </a:lnTo>
                  <a:lnTo>
                    <a:pt x="2213597" y="165100"/>
                  </a:lnTo>
                  <a:lnTo>
                    <a:pt x="2192921" y="152400"/>
                  </a:lnTo>
                  <a:lnTo>
                    <a:pt x="2172258" y="139700"/>
                  </a:lnTo>
                  <a:lnTo>
                    <a:pt x="2130247" y="127000"/>
                  </a:lnTo>
                  <a:lnTo>
                    <a:pt x="2087600" y="101600"/>
                  </a:lnTo>
                  <a:lnTo>
                    <a:pt x="1865490" y="38100"/>
                  </a:lnTo>
                  <a:lnTo>
                    <a:pt x="1819440" y="25400"/>
                  </a:lnTo>
                  <a:lnTo>
                    <a:pt x="1772920" y="25400"/>
                  </a:lnTo>
                  <a:lnTo>
                    <a:pt x="1725930" y="12700"/>
                  </a:lnTo>
                  <a:lnTo>
                    <a:pt x="1678508" y="12700"/>
                  </a:lnTo>
                  <a:lnTo>
                    <a:pt x="1630667" y="0"/>
                  </a:lnTo>
                  <a:lnTo>
                    <a:pt x="1436954" y="0"/>
                  </a:lnTo>
                  <a:lnTo>
                    <a:pt x="1389100" y="12700"/>
                  </a:lnTo>
                  <a:lnTo>
                    <a:pt x="1341666" y="12700"/>
                  </a:lnTo>
                  <a:lnTo>
                    <a:pt x="1294676" y="25400"/>
                  </a:lnTo>
                  <a:lnTo>
                    <a:pt x="1248156" y="25400"/>
                  </a:lnTo>
                  <a:lnTo>
                    <a:pt x="1202118" y="38100"/>
                  </a:lnTo>
                  <a:lnTo>
                    <a:pt x="979995" y="101600"/>
                  </a:lnTo>
                  <a:lnTo>
                    <a:pt x="937336" y="127000"/>
                  </a:lnTo>
                  <a:lnTo>
                    <a:pt x="895337" y="139700"/>
                  </a:lnTo>
                  <a:lnTo>
                    <a:pt x="853998" y="165100"/>
                  </a:lnTo>
                  <a:lnTo>
                    <a:pt x="813346" y="177800"/>
                  </a:lnTo>
                  <a:lnTo>
                    <a:pt x="773404" y="203200"/>
                  </a:lnTo>
                  <a:lnTo>
                    <a:pt x="734199" y="228600"/>
                  </a:lnTo>
                  <a:lnTo>
                    <a:pt x="695756" y="254000"/>
                  </a:lnTo>
                  <a:lnTo>
                    <a:pt x="658088" y="279400"/>
                  </a:lnTo>
                  <a:lnTo>
                    <a:pt x="621220" y="304800"/>
                  </a:lnTo>
                  <a:lnTo>
                    <a:pt x="585190" y="330200"/>
                  </a:lnTo>
                  <a:lnTo>
                    <a:pt x="549998" y="355600"/>
                  </a:lnTo>
                  <a:lnTo>
                    <a:pt x="515683" y="381000"/>
                  </a:lnTo>
                  <a:lnTo>
                    <a:pt x="482244" y="419100"/>
                  </a:lnTo>
                  <a:lnTo>
                    <a:pt x="449745" y="444500"/>
                  </a:lnTo>
                  <a:lnTo>
                    <a:pt x="418160" y="482600"/>
                  </a:lnTo>
                  <a:lnTo>
                    <a:pt x="387553" y="508000"/>
                  </a:lnTo>
                  <a:lnTo>
                    <a:pt x="357924" y="546100"/>
                  </a:lnTo>
                  <a:lnTo>
                    <a:pt x="329298" y="584200"/>
                  </a:lnTo>
                  <a:lnTo>
                    <a:pt x="301713" y="622300"/>
                  </a:lnTo>
                  <a:lnTo>
                    <a:pt x="275170" y="660400"/>
                  </a:lnTo>
                  <a:lnTo>
                    <a:pt x="249707" y="685800"/>
                  </a:lnTo>
                  <a:lnTo>
                    <a:pt x="225336" y="723900"/>
                  </a:lnTo>
                  <a:lnTo>
                    <a:pt x="202082" y="774700"/>
                  </a:lnTo>
                  <a:lnTo>
                    <a:pt x="179971" y="812800"/>
                  </a:lnTo>
                  <a:lnTo>
                    <a:pt x="159029" y="850900"/>
                  </a:lnTo>
                  <a:lnTo>
                    <a:pt x="139268" y="889000"/>
                  </a:lnTo>
                  <a:lnTo>
                    <a:pt x="120726" y="927100"/>
                  </a:lnTo>
                  <a:lnTo>
                    <a:pt x="103403" y="977900"/>
                  </a:lnTo>
                  <a:lnTo>
                    <a:pt x="87350" y="1016000"/>
                  </a:lnTo>
                  <a:lnTo>
                    <a:pt x="72567" y="1054100"/>
                  </a:lnTo>
                  <a:lnTo>
                    <a:pt x="59080" y="1104900"/>
                  </a:lnTo>
                  <a:lnTo>
                    <a:pt x="46926" y="1143000"/>
                  </a:lnTo>
                  <a:lnTo>
                    <a:pt x="36106" y="1193800"/>
                  </a:lnTo>
                  <a:lnTo>
                    <a:pt x="26670" y="1244600"/>
                  </a:lnTo>
                  <a:lnTo>
                    <a:pt x="18618" y="1282700"/>
                  </a:lnTo>
                  <a:lnTo>
                    <a:pt x="11976" y="1333500"/>
                  </a:lnTo>
                  <a:lnTo>
                    <a:pt x="6769" y="1384300"/>
                  </a:lnTo>
                  <a:lnTo>
                    <a:pt x="3022" y="1422400"/>
                  </a:lnTo>
                  <a:lnTo>
                    <a:pt x="762" y="1473200"/>
                  </a:lnTo>
                  <a:lnTo>
                    <a:pt x="0" y="1524000"/>
                  </a:lnTo>
                  <a:lnTo>
                    <a:pt x="762" y="1574800"/>
                  </a:lnTo>
                  <a:lnTo>
                    <a:pt x="3022" y="1612900"/>
                  </a:lnTo>
                  <a:lnTo>
                    <a:pt x="6769" y="1663700"/>
                  </a:lnTo>
                  <a:lnTo>
                    <a:pt x="11976" y="1714500"/>
                  </a:lnTo>
                  <a:lnTo>
                    <a:pt x="18618" y="1752600"/>
                  </a:lnTo>
                  <a:lnTo>
                    <a:pt x="26670" y="1803400"/>
                  </a:lnTo>
                  <a:lnTo>
                    <a:pt x="36106" y="1854200"/>
                  </a:lnTo>
                  <a:lnTo>
                    <a:pt x="46926" y="1892300"/>
                  </a:lnTo>
                  <a:lnTo>
                    <a:pt x="59080" y="1943100"/>
                  </a:lnTo>
                  <a:lnTo>
                    <a:pt x="72567" y="1981200"/>
                  </a:lnTo>
                  <a:lnTo>
                    <a:pt x="87350" y="2032000"/>
                  </a:lnTo>
                  <a:lnTo>
                    <a:pt x="103403" y="2070100"/>
                  </a:lnTo>
                  <a:lnTo>
                    <a:pt x="120726" y="2108200"/>
                  </a:lnTo>
                  <a:lnTo>
                    <a:pt x="139268" y="2159000"/>
                  </a:lnTo>
                  <a:lnTo>
                    <a:pt x="159029" y="2197100"/>
                  </a:lnTo>
                  <a:lnTo>
                    <a:pt x="179971" y="2235200"/>
                  </a:lnTo>
                  <a:lnTo>
                    <a:pt x="202082" y="2273300"/>
                  </a:lnTo>
                  <a:lnTo>
                    <a:pt x="225336" y="2311400"/>
                  </a:lnTo>
                  <a:lnTo>
                    <a:pt x="249707" y="2349500"/>
                  </a:lnTo>
                  <a:lnTo>
                    <a:pt x="275170" y="2387600"/>
                  </a:lnTo>
                  <a:lnTo>
                    <a:pt x="301713" y="2425700"/>
                  </a:lnTo>
                  <a:lnTo>
                    <a:pt x="329298" y="2463800"/>
                  </a:lnTo>
                  <a:lnTo>
                    <a:pt x="357924" y="2501900"/>
                  </a:lnTo>
                  <a:lnTo>
                    <a:pt x="387553" y="2527300"/>
                  </a:lnTo>
                  <a:lnTo>
                    <a:pt x="418160" y="2565400"/>
                  </a:lnTo>
                  <a:lnTo>
                    <a:pt x="449745" y="2590800"/>
                  </a:lnTo>
                  <a:lnTo>
                    <a:pt x="482244" y="2628900"/>
                  </a:lnTo>
                  <a:lnTo>
                    <a:pt x="515683" y="2654300"/>
                  </a:lnTo>
                  <a:lnTo>
                    <a:pt x="549998" y="2692400"/>
                  </a:lnTo>
                  <a:lnTo>
                    <a:pt x="585190" y="2717800"/>
                  </a:lnTo>
                  <a:lnTo>
                    <a:pt x="621220" y="2743200"/>
                  </a:lnTo>
                  <a:lnTo>
                    <a:pt x="658088" y="2768600"/>
                  </a:lnTo>
                  <a:lnTo>
                    <a:pt x="695756" y="2794000"/>
                  </a:lnTo>
                  <a:lnTo>
                    <a:pt x="734199" y="2819400"/>
                  </a:lnTo>
                  <a:lnTo>
                    <a:pt x="773404" y="2844800"/>
                  </a:lnTo>
                  <a:lnTo>
                    <a:pt x="813346" y="2857500"/>
                  </a:lnTo>
                  <a:lnTo>
                    <a:pt x="853998" y="2882900"/>
                  </a:lnTo>
                  <a:lnTo>
                    <a:pt x="895337" y="2908300"/>
                  </a:lnTo>
                  <a:lnTo>
                    <a:pt x="979995" y="2933700"/>
                  </a:lnTo>
                  <a:lnTo>
                    <a:pt x="1023264" y="2959100"/>
                  </a:lnTo>
                  <a:lnTo>
                    <a:pt x="1202118" y="3009900"/>
                  </a:lnTo>
                  <a:lnTo>
                    <a:pt x="1248156" y="3009900"/>
                  </a:lnTo>
                  <a:lnTo>
                    <a:pt x="1341666" y="3035300"/>
                  </a:lnTo>
                  <a:lnTo>
                    <a:pt x="1692236" y="3035300"/>
                  </a:lnTo>
                  <a:lnTo>
                    <a:pt x="1744065" y="3022600"/>
                  </a:lnTo>
                  <a:lnTo>
                    <a:pt x="1795360" y="3022600"/>
                  </a:lnTo>
                  <a:lnTo>
                    <a:pt x="2042680" y="2959100"/>
                  </a:lnTo>
                  <a:lnTo>
                    <a:pt x="2090115" y="2933700"/>
                  </a:lnTo>
                  <a:lnTo>
                    <a:pt x="2136787" y="2921000"/>
                  </a:lnTo>
                  <a:lnTo>
                    <a:pt x="2182685" y="2895600"/>
                  </a:lnTo>
                  <a:lnTo>
                    <a:pt x="2227783" y="2882900"/>
                  </a:lnTo>
                  <a:lnTo>
                    <a:pt x="2272030" y="2857500"/>
                  </a:lnTo>
                  <a:lnTo>
                    <a:pt x="2315426" y="2832100"/>
                  </a:lnTo>
                  <a:lnTo>
                    <a:pt x="2357907" y="2806700"/>
                  </a:lnTo>
                  <a:lnTo>
                    <a:pt x="2879814" y="2946400"/>
                  </a:lnTo>
                  <a:lnTo>
                    <a:pt x="2842564" y="2806700"/>
                  </a:lnTo>
                  <a:lnTo>
                    <a:pt x="2829014" y="2755900"/>
                  </a:lnTo>
                  <a:lnTo>
                    <a:pt x="2747734" y="2451100"/>
                  </a:lnTo>
                  <a:lnTo>
                    <a:pt x="2777185" y="2413000"/>
                  </a:lnTo>
                  <a:lnTo>
                    <a:pt x="2805392" y="2374900"/>
                  </a:lnTo>
                  <a:lnTo>
                    <a:pt x="2832328" y="2324100"/>
                  </a:lnTo>
                  <a:lnTo>
                    <a:pt x="2857957" y="2286000"/>
                  </a:lnTo>
                  <a:lnTo>
                    <a:pt x="2882265" y="2247900"/>
                  </a:lnTo>
                  <a:lnTo>
                    <a:pt x="2905201" y="2197100"/>
                  </a:lnTo>
                  <a:lnTo>
                    <a:pt x="2926765" y="2159000"/>
                  </a:lnTo>
                  <a:lnTo>
                    <a:pt x="2946895" y="2108200"/>
                  </a:lnTo>
                  <a:lnTo>
                    <a:pt x="2965589" y="2070100"/>
                  </a:lnTo>
                  <a:lnTo>
                    <a:pt x="2982811" y="2019300"/>
                  </a:lnTo>
                  <a:lnTo>
                    <a:pt x="2998520" y="1968500"/>
                  </a:lnTo>
                  <a:lnTo>
                    <a:pt x="3012706" y="1930400"/>
                  </a:lnTo>
                  <a:lnTo>
                    <a:pt x="3025330" y="1879600"/>
                  </a:lnTo>
                  <a:lnTo>
                    <a:pt x="3036366" y="1828800"/>
                  </a:lnTo>
                  <a:lnTo>
                    <a:pt x="3045777" y="1778000"/>
                  </a:lnTo>
                  <a:lnTo>
                    <a:pt x="3053550" y="1727200"/>
                  </a:lnTo>
                  <a:lnTo>
                    <a:pt x="3059646" y="1676400"/>
                  </a:lnTo>
                  <a:lnTo>
                    <a:pt x="3064027" y="1625600"/>
                  </a:lnTo>
                  <a:lnTo>
                    <a:pt x="3066681" y="1574800"/>
                  </a:lnTo>
                  <a:lnTo>
                    <a:pt x="3067570" y="1524000"/>
                  </a:lnTo>
                  <a:close/>
                </a:path>
              </a:pathLst>
            </a:custGeom>
            <a:solidFill>
              <a:srgbClr val="FFFFFF">
                <a:alpha val="50000"/>
              </a:srgbClr>
            </a:solidFill>
          </p:spPr>
          <p:txBody>
            <a:bodyPr wrap="square" lIns="0" tIns="0" rIns="0" bIns="0" rtlCol="0"/>
            <a:lstStyle/>
            <a:p>
              <a:endParaRPr/>
            </a:p>
          </p:txBody>
        </p:sp>
        <p:sp>
          <p:nvSpPr>
            <p:cNvPr id="8" name="object 6">
              <a:extLst>
                <a:ext uri="{FF2B5EF4-FFF2-40B4-BE49-F238E27FC236}">
                  <a16:creationId xmlns:a16="http://schemas.microsoft.com/office/drawing/2014/main" id="{9C96DDED-0833-48FA-81BA-7147D7DAB62E}"/>
                </a:ext>
              </a:extLst>
            </p:cNvPr>
            <p:cNvSpPr/>
            <p:nvPr/>
          </p:nvSpPr>
          <p:spPr>
            <a:xfrm>
              <a:off x="653645" y="1117313"/>
              <a:ext cx="20066635" cy="3265007"/>
            </a:xfrm>
            <a:custGeom>
              <a:avLst/>
              <a:gdLst/>
              <a:ahLst/>
              <a:cxnLst/>
              <a:rect l="l" t="t" r="r" b="b"/>
              <a:pathLst>
                <a:path w="20066635" h="5256530">
                  <a:moveTo>
                    <a:pt x="0" y="5256384"/>
                  </a:moveTo>
                  <a:lnTo>
                    <a:pt x="20066404" y="5256384"/>
                  </a:lnTo>
                  <a:lnTo>
                    <a:pt x="20066404" y="0"/>
                  </a:lnTo>
                  <a:lnTo>
                    <a:pt x="0" y="0"/>
                  </a:lnTo>
                  <a:lnTo>
                    <a:pt x="0" y="5256384"/>
                  </a:lnTo>
                  <a:close/>
                </a:path>
              </a:pathLst>
            </a:custGeom>
            <a:solidFill>
              <a:srgbClr val="EC1B2E">
                <a:alpha val="19999"/>
              </a:srgbClr>
            </a:solidFill>
          </p:spPr>
          <p:txBody>
            <a:bodyPr wrap="square" lIns="0" tIns="0" rIns="0" bIns="0" rtlCol="0"/>
            <a:lstStyle/>
            <a:p>
              <a:endParaRPr dirty="0"/>
            </a:p>
          </p:txBody>
        </p:sp>
        <p:sp>
          <p:nvSpPr>
            <p:cNvPr id="9" name="object 7">
              <a:extLst>
                <a:ext uri="{FF2B5EF4-FFF2-40B4-BE49-F238E27FC236}">
                  <a16:creationId xmlns:a16="http://schemas.microsoft.com/office/drawing/2014/main" id="{7046E9D2-BAA5-4C92-8F7B-28B7C0E670B3}"/>
                </a:ext>
              </a:extLst>
            </p:cNvPr>
            <p:cNvSpPr/>
            <p:nvPr/>
          </p:nvSpPr>
          <p:spPr>
            <a:xfrm>
              <a:off x="666346" y="4392636"/>
              <a:ext cx="20104100" cy="8043549"/>
            </a:xfrm>
            <a:custGeom>
              <a:avLst/>
              <a:gdLst/>
              <a:ahLst/>
              <a:cxnLst/>
              <a:rect l="l" t="t" r="r" b="b"/>
              <a:pathLst>
                <a:path w="20104100" h="6052184">
                  <a:moveTo>
                    <a:pt x="20104099" y="0"/>
                  </a:moveTo>
                  <a:lnTo>
                    <a:pt x="0" y="0"/>
                  </a:lnTo>
                  <a:lnTo>
                    <a:pt x="0" y="6052171"/>
                  </a:lnTo>
                  <a:lnTo>
                    <a:pt x="20104099" y="6052171"/>
                  </a:lnTo>
                  <a:lnTo>
                    <a:pt x="20104099" y="0"/>
                  </a:lnTo>
                  <a:close/>
                </a:path>
              </a:pathLst>
            </a:custGeom>
            <a:solidFill>
              <a:srgbClr val="EC1B2E">
                <a:alpha val="69999"/>
              </a:srgbClr>
            </a:solidFill>
          </p:spPr>
          <p:txBody>
            <a:bodyPr wrap="square" lIns="0" tIns="0" rIns="0" bIns="0" rtlCol="0"/>
            <a:lstStyle/>
            <a:p>
              <a:endParaRPr dirty="0"/>
            </a:p>
          </p:txBody>
        </p:sp>
      </p:grpSp>
      <p:pic>
        <p:nvPicPr>
          <p:cNvPr id="10" name="Picture 9" descr="A picture containing drawing&#10;&#10;Description automatically generated">
            <a:extLst>
              <a:ext uri="{FF2B5EF4-FFF2-40B4-BE49-F238E27FC236}">
                <a16:creationId xmlns:a16="http://schemas.microsoft.com/office/drawing/2014/main" id="{BE592E75-F9C6-4871-B9AB-FA1CC8EE18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401" y="8622506"/>
            <a:ext cx="7576185" cy="2300990"/>
          </a:xfrm>
          <a:prstGeom prst="rect">
            <a:avLst/>
          </a:prstGeom>
        </p:spPr>
      </p:pic>
      <p:sp>
        <p:nvSpPr>
          <p:cNvPr id="14" name="Text Placeholder 13">
            <a:extLst>
              <a:ext uri="{FF2B5EF4-FFF2-40B4-BE49-F238E27FC236}">
                <a16:creationId xmlns:a16="http://schemas.microsoft.com/office/drawing/2014/main" id="{4DA6D261-3006-42C7-833D-037CDAF16FA4}"/>
              </a:ext>
            </a:extLst>
          </p:cNvPr>
          <p:cNvSpPr>
            <a:spLocks noGrp="1"/>
          </p:cNvSpPr>
          <p:nvPr>
            <p:ph type="body" sz="quarter" idx="10" hasCustomPrompt="1"/>
          </p:nvPr>
        </p:nvSpPr>
        <p:spPr>
          <a:xfrm>
            <a:off x="4946651" y="1768348"/>
            <a:ext cx="10667999" cy="1640088"/>
          </a:xfrm>
        </p:spPr>
        <p:txBody>
          <a:bodyPr/>
          <a:lstStyle>
            <a:lvl1pPr>
              <a:defRPr sz="12000">
                <a:solidFill>
                  <a:schemeClr val="bg1"/>
                </a:solidFill>
                <a:latin typeface="Adelle Hv" panose="02000503000000020004" pitchFamily="50" charset="0"/>
              </a:defRPr>
            </a:lvl1pPr>
          </a:lstStyle>
          <a:p>
            <a:pPr lvl="0"/>
            <a:r>
              <a:rPr lang="en-US" dirty="0"/>
              <a:t>THANK YOU!</a:t>
            </a:r>
            <a:endParaRPr lang="en-CA" dirty="0"/>
          </a:p>
        </p:txBody>
      </p:sp>
      <p:sp>
        <p:nvSpPr>
          <p:cNvPr id="18" name="Text Placeholder 17">
            <a:extLst>
              <a:ext uri="{FF2B5EF4-FFF2-40B4-BE49-F238E27FC236}">
                <a16:creationId xmlns:a16="http://schemas.microsoft.com/office/drawing/2014/main" id="{B3C3A450-EFEE-4AD7-B5A5-27F3B602FB23}"/>
              </a:ext>
            </a:extLst>
          </p:cNvPr>
          <p:cNvSpPr>
            <a:spLocks noGrp="1"/>
          </p:cNvSpPr>
          <p:nvPr>
            <p:ph type="body" sz="quarter" idx="11" hasCustomPrompt="1"/>
          </p:nvPr>
        </p:nvSpPr>
        <p:spPr>
          <a:xfrm>
            <a:off x="4946650" y="3408363"/>
            <a:ext cx="10896600" cy="1538883"/>
          </a:xfrm>
        </p:spPr>
        <p:txBody>
          <a:bodyPr/>
          <a:lstStyle>
            <a:lvl1pPr algn="ctr">
              <a:defRPr sz="5000">
                <a:solidFill>
                  <a:schemeClr val="bg1"/>
                </a:solidFill>
                <a:latin typeface="Museo 300" panose="02000000000000000000" pitchFamily="50" charset="0"/>
              </a:defRPr>
            </a:lvl1pPr>
          </a:lstStyle>
          <a:p>
            <a:pPr lvl="0"/>
            <a:r>
              <a:rPr lang="en-CA" sz="5000" dirty="0">
                <a:latin typeface="Museo 300" panose="02000000000000000000" pitchFamily="50" charset="0"/>
              </a:rPr>
              <a:t>Make sure to check out our next webinars:</a:t>
            </a:r>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7506-74D0-EB47-B718-5EFBBCB3C93A}"/>
              </a:ext>
            </a:extLst>
          </p:cNvPr>
          <p:cNvSpPr>
            <a:spLocks noGrp="1"/>
          </p:cNvSpPr>
          <p:nvPr>
            <p:ph type="title"/>
          </p:nvPr>
        </p:nvSpPr>
        <p:spPr>
          <a:xfrm>
            <a:off x="5222742" y="1686184"/>
            <a:ext cx="10527030" cy="5701561"/>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17A1484-5624-1E43-88F2-FE2272C86681}"/>
              </a:ext>
            </a:extLst>
          </p:cNvPr>
          <p:cNvSpPr>
            <a:spLocks noGrp="1"/>
          </p:cNvSpPr>
          <p:nvPr>
            <p:ph idx="1"/>
          </p:nvPr>
        </p:nvSpPr>
        <p:spPr>
          <a:xfrm>
            <a:off x="1005205" y="2601150"/>
            <a:ext cx="18093690"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9FD90FD-47D7-1543-944E-4014EAB88DB1}"/>
              </a:ext>
            </a:extLst>
          </p:cNvPr>
          <p:cNvSpPr>
            <a:spLocks noGrp="1"/>
          </p:cNvSpPr>
          <p:nvPr>
            <p:ph type="dt" sz="half" idx="10"/>
          </p:nvPr>
        </p:nvSpPr>
        <p:spPr>
          <a:xfrm>
            <a:off x="1005205" y="10517696"/>
            <a:ext cx="4623943" cy="276999"/>
          </a:xfrm>
        </p:spPr>
        <p:txBody>
          <a:bodyPr/>
          <a:lstStyle/>
          <a:p>
            <a:fld id="{3F0F912F-EED3-5E47-B660-71729B8E5122}" type="datetimeFigureOut">
              <a:rPr lang="en-CA" smtClean="0"/>
              <a:t>2022-05-26</a:t>
            </a:fld>
            <a:endParaRPr lang="en-CA"/>
          </a:p>
        </p:txBody>
      </p:sp>
      <p:sp>
        <p:nvSpPr>
          <p:cNvPr id="5" name="Footer Placeholder 4">
            <a:extLst>
              <a:ext uri="{FF2B5EF4-FFF2-40B4-BE49-F238E27FC236}">
                <a16:creationId xmlns:a16="http://schemas.microsoft.com/office/drawing/2014/main" id="{050CFE3A-2872-904D-8BE9-974322056CC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3A79822-3ECC-A549-8010-FEC218CEF892}"/>
              </a:ext>
            </a:extLst>
          </p:cNvPr>
          <p:cNvSpPr>
            <a:spLocks noGrp="1"/>
          </p:cNvSpPr>
          <p:nvPr>
            <p:ph type="sldNum" sz="quarter" idx="12"/>
          </p:nvPr>
        </p:nvSpPr>
        <p:spPr>
          <a:xfrm>
            <a:off x="14474953" y="10517696"/>
            <a:ext cx="4623943" cy="276999"/>
          </a:xfrm>
        </p:spPr>
        <p:txBody>
          <a:bodyPr/>
          <a:lstStyle/>
          <a:p>
            <a:fld id="{CA961772-7904-014B-8EE6-2AEFD3EC785F}" type="slidenum">
              <a:rPr lang="en-CA" smtClean="0"/>
              <a:t>‹#›</a:t>
            </a:fld>
            <a:endParaRPr lang="en-CA"/>
          </a:p>
        </p:txBody>
      </p:sp>
    </p:spTree>
    <p:extLst>
      <p:ext uri="{BB962C8B-B14F-4D97-AF65-F5344CB8AC3E}">
        <p14:creationId xmlns:p14="http://schemas.microsoft.com/office/powerpoint/2010/main" val="410598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22742" y="1686184"/>
            <a:ext cx="10527030" cy="1910714"/>
          </a:xfrm>
          <a:prstGeom prst="rect">
            <a:avLst/>
          </a:prstGeom>
        </p:spPr>
        <p:txBody>
          <a:bodyPr wrap="square" lIns="0" tIns="0" rIns="0" bIns="0">
            <a:spAutoFit/>
          </a:bodyPr>
          <a:lstStyle>
            <a:lvl1pPr>
              <a:defRPr sz="12350" b="1" i="0">
                <a:solidFill>
                  <a:schemeClr val="bg1"/>
                </a:solidFill>
                <a:latin typeface="Palatino Linotype"/>
                <a:cs typeface="Palatino Linotype"/>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354594" y="10650389"/>
            <a:ext cx="3260725" cy="300990"/>
          </a:xfrm>
          <a:prstGeom prst="rect">
            <a:avLst/>
          </a:prstGeom>
        </p:spPr>
        <p:txBody>
          <a:bodyPr wrap="square" lIns="0" tIns="0" rIns="0" bIns="0">
            <a:spAutoFit/>
          </a:bodyPr>
          <a:lstStyle>
            <a:lvl1pPr>
              <a:defRPr sz="1900" b="0" i="0">
                <a:solidFill>
                  <a:schemeClr val="bg1"/>
                </a:solidFill>
                <a:latin typeface="Lucida Sans"/>
                <a:cs typeface="Lucida Sans"/>
              </a:defRPr>
            </a:lvl1pPr>
          </a:lstStyle>
          <a:p>
            <a:pPr marL="12700">
              <a:lnSpc>
                <a:spcPts val="2195"/>
              </a:lnSpc>
            </a:pPr>
            <a:r>
              <a:rPr spc="-45" dirty="0"/>
              <a:t>campus </a:t>
            </a:r>
            <a:r>
              <a:rPr spc="-75" dirty="0"/>
              <a:t>life </a:t>
            </a:r>
            <a:r>
              <a:rPr b="1" spc="-50" dirty="0">
                <a:latin typeface="Bookman Old Style"/>
                <a:cs typeface="Bookman Old Style"/>
              </a:rPr>
              <a:t>and</a:t>
            </a:r>
            <a:r>
              <a:rPr b="1" spc="-280" dirty="0">
                <a:latin typeface="Bookman Old Style"/>
                <a:cs typeface="Bookman Old Style"/>
              </a:rPr>
              <a:t> </a:t>
            </a:r>
            <a:r>
              <a:rPr spc="-40" dirty="0"/>
              <a:t>engagement</a:t>
            </a: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5/26/2022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63" r:id="rId4"/>
    <p:sldLayoutId id="2147483664" r:id="rId5"/>
    <p:sldLayoutId id="2147483665"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mcgill.ca/transfercredit/prospective"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hyperlink" Target="https://native-land.ca/" TargetMode="External"/><Relationship Id="rId4" Type="http://schemas.openxmlformats.org/officeDocument/2006/relationships/hyperlink" Target="https://www.mcgill.ca/indigenou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mcgill.ca/transfercredit/prospective" TargetMode="External"/><Relationship Id="rId2" Type="http://schemas.openxmlformats.org/officeDocument/2006/relationships/hyperlink" Target="https://www.mcgill.ca/study/2022-2023/" TargetMode="External"/><Relationship Id="rId1" Type="http://schemas.openxmlformats.org/officeDocument/2006/relationships/slideLayout" Target="../slideLayouts/slideLayout3.xml"/><Relationship Id="rId4" Type="http://schemas.openxmlformats.org/officeDocument/2006/relationships/hyperlink" Target="https://www.mcgill.ca/accepted/nextsteps/register"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vsb.mcgill.ca/"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hyperlink" Target="http://www.mcgill.ca/students/advising/advisordirectory/"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mcgill.ca/mwc/courses/placement-tests" TargetMode="External"/><Relationship Id="rId2" Type="http://schemas.openxmlformats.org/officeDocument/2006/relationships/hyperlink" Target="https://www.mcgill.ca/flc/registration/placement-tests" TargetMode="External"/><Relationship Id="rId1" Type="http://schemas.openxmlformats.org/officeDocument/2006/relationships/slideLayout" Target="../slideLayouts/slideLayout3.xml"/><Relationship Id="rId4" Type="http://schemas.openxmlformats.org/officeDocument/2006/relationships/hyperlink" Target="https://www.mcgill.ca/exams/dates/science"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hyperlink" Target="https://www.mcgill.ca/firstyear/undergraduate/orientation-week/mcgill-pro-pre-registration-orientation/recordings-and-powerpoint-slides" TargetMode="External"/><Relationship Id="rId3" Type="http://schemas.openxmlformats.org/officeDocument/2006/relationships/hyperlink" Target="http://www.mcgill.ca/minerva-students" TargetMode="External"/><Relationship Id="rId7" Type="http://schemas.openxmlformats.org/officeDocument/2006/relationships/hyperlink" Target="https://www.mcgill.ca/transfercredit/prospective"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www.mcgill.ca/accepted/nextsteps/register" TargetMode="External"/><Relationship Id="rId5" Type="http://schemas.openxmlformats.org/officeDocument/2006/relationships/hyperlink" Target="http://www.mcgill.ca/students/courses/" TargetMode="External"/><Relationship Id="rId4" Type="http://schemas.openxmlformats.org/officeDocument/2006/relationships/hyperlink" Target="http://www.mcgill.ca/students/advising/advisordirectory"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mcgill.ca/accepted/" TargetMode="External"/><Relationship Id="rId2" Type="http://schemas.openxmlformats.org/officeDocument/2006/relationships/hyperlink" Target="https://www.mcgill.ca/getready/" TargetMode="External"/><Relationship Id="rId1" Type="http://schemas.openxmlformats.org/officeDocument/2006/relationships/slideLayout" Target="../slideLayouts/slideLayout3.xml"/><Relationship Id="rId6" Type="http://schemas.openxmlformats.org/officeDocument/2006/relationships/hyperlink" Target="https://www.mcgill.ca/peerprograms/undergraduate-students-seeking-peer-support" TargetMode="External"/><Relationship Id="rId5" Type="http://schemas.openxmlformats.org/officeDocument/2006/relationships/hyperlink" Target="http://www.mcgill.ca/engage" TargetMode="External"/><Relationship Id="rId4" Type="http://schemas.openxmlformats.org/officeDocument/2006/relationships/hyperlink" Target="http://www.mcgill.ca/student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hyperlink" Target="https://mycourses2.mcgill.ca/" TargetMode="External"/><Relationship Id="rId4" Type="http://schemas.openxmlformats.org/officeDocument/2006/relationships/image" Target="../media/image62.png"/><Relationship Id="rId9" Type="http://schemas.openxmlformats.org/officeDocument/2006/relationships/image" Target="../media/image67.png"/></Relationships>
</file>

<file path=ppt/slides/_rels/slide64.xml.rels><?xml version="1.0" encoding="UTF-8" standalone="yes"?>
<Relationships xmlns="http://schemas.openxmlformats.org/package/2006/relationships"><Relationship Id="rId2" Type="http://schemas.openxmlformats.org/officeDocument/2006/relationships/hyperlink" Target="https://www.mcgill.ca/getready/webinars" TargetMode="Externa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hyperlink" Target="https://discord.gg/umg3hsT6Tv" TargetMode="External"/><Relationship Id="rId3" Type="http://schemas.openxmlformats.org/officeDocument/2006/relationships/image" Target="../media/image68.png"/><Relationship Id="rId7" Type="http://schemas.openxmlformats.org/officeDocument/2006/relationships/image" Target="../media/image71.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hyperlink" Target="https://www.facebook.com/groups/mcgill22" TargetMode="Externa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96ABBE-5EC8-48EA-83B2-60E797BAECBF}"/>
              </a:ext>
            </a:extLst>
          </p:cNvPr>
          <p:cNvSpPr>
            <a:spLocks noGrp="1"/>
          </p:cNvSpPr>
          <p:nvPr>
            <p:ph type="title" idx="4294967295"/>
          </p:nvPr>
        </p:nvSpPr>
        <p:spPr>
          <a:xfrm>
            <a:off x="1338263" y="168275"/>
            <a:ext cx="17907000" cy="17843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1600" b="0" i="0" u="none" strike="noStrike" kern="0" cap="none" spc="0" normalizeH="0" baseline="0" noProof="0" dirty="0">
                <a:ln>
                  <a:noFill/>
                </a:ln>
                <a:solidFill>
                  <a:schemeClr val="bg1"/>
                </a:solidFill>
                <a:effectLst/>
                <a:uLnTx/>
                <a:uFillTx/>
                <a:latin typeface="Adelle Hv" panose="02000503000000020004" pitchFamily="50" charset="0"/>
                <a:ea typeface="+mn-ea"/>
                <a:cs typeface="+mn-cs"/>
              </a:rPr>
              <a:t>Uni 101: Course Registration</a:t>
            </a:r>
          </a:p>
        </p:txBody>
      </p:sp>
      <p:sp>
        <p:nvSpPr>
          <p:cNvPr id="3" name="Text Placeholder 2">
            <a:extLst>
              <a:ext uri="{FF2B5EF4-FFF2-40B4-BE49-F238E27FC236}">
                <a16:creationId xmlns:a16="http://schemas.microsoft.com/office/drawing/2014/main" id="{84A0E6EF-E90D-47DE-AEAA-269CE92D4A6B}"/>
              </a:ext>
            </a:extLst>
          </p:cNvPr>
          <p:cNvSpPr>
            <a:spLocks noGrp="1"/>
          </p:cNvSpPr>
          <p:nvPr>
            <p:ph type="body" sz="quarter" idx="11"/>
          </p:nvPr>
        </p:nvSpPr>
        <p:spPr>
          <a:xfrm>
            <a:off x="1338847" y="3771016"/>
            <a:ext cx="11430000" cy="3154710"/>
          </a:xfrm>
        </p:spPr>
        <p:txBody>
          <a:bodyPr wrap="square" lIns="0" tIns="0" rIns="0" bIns="0" anchor="t">
            <a:spAutoFit/>
          </a:bodyPr>
          <a:lstStyle/>
          <a:p>
            <a:r>
              <a:rPr lang="en-CA" dirty="0">
                <a:latin typeface="Museo 100"/>
              </a:rPr>
              <a:t>April Calo</a:t>
            </a:r>
            <a:endParaRPr lang="en-CA" dirty="0"/>
          </a:p>
          <a:p>
            <a:r>
              <a:rPr lang="en-CA" i="1" dirty="0">
                <a:latin typeface="Museo 100"/>
              </a:rPr>
              <a:t>Student Life Associate</a:t>
            </a:r>
            <a:endParaRPr lang="en-CA" i="1" dirty="0"/>
          </a:p>
          <a:p>
            <a:endParaRPr lang="en-CA" dirty="0"/>
          </a:p>
          <a:p>
            <a:r>
              <a:rPr lang="en-CA" dirty="0">
                <a:latin typeface="Museo 100"/>
              </a:rPr>
              <a:t>Daria </a:t>
            </a:r>
            <a:r>
              <a:rPr lang="en-CA" dirty="0" err="1">
                <a:latin typeface="Museo 100"/>
              </a:rPr>
              <a:t>Lisus</a:t>
            </a:r>
            <a:endParaRPr lang="en-CA" dirty="0" err="1"/>
          </a:p>
          <a:p>
            <a:r>
              <a:rPr lang="en-CA" i="1" dirty="0">
                <a:latin typeface="Museo 100"/>
              </a:rPr>
              <a:t>Undergraduate Programs Assistant</a:t>
            </a:r>
          </a:p>
        </p:txBody>
      </p:sp>
      <p:sp>
        <p:nvSpPr>
          <p:cNvPr id="4" name="Text Placeholder 3">
            <a:extLst>
              <a:ext uri="{FF2B5EF4-FFF2-40B4-BE49-F238E27FC236}">
                <a16:creationId xmlns:a16="http://schemas.microsoft.com/office/drawing/2014/main" id="{12A1AACA-67C9-4C8F-BFC7-484950C3B7B9}"/>
              </a:ext>
            </a:extLst>
          </p:cNvPr>
          <p:cNvSpPr>
            <a:spLocks noGrp="1"/>
          </p:cNvSpPr>
          <p:nvPr>
            <p:ph type="body" sz="quarter" idx="12"/>
          </p:nvPr>
        </p:nvSpPr>
        <p:spPr>
          <a:xfrm>
            <a:off x="1338847" y="7538334"/>
            <a:ext cx="4495800" cy="630942"/>
          </a:xfrm>
        </p:spPr>
        <p:txBody>
          <a:bodyPr/>
          <a:lstStyle/>
          <a:p>
            <a:r>
              <a:rPr lang="en-CA" dirty="0"/>
              <a:t>Summer 2022</a:t>
            </a:r>
          </a:p>
        </p:txBody>
      </p:sp>
    </p:spTree>
    <p:extLst>
      <p:ext uri="{BB962C8B-B14F-4D97-AF65-F5344CB8AC3E}">
        <p14:creationId xmlns:p14="http://schemas.microsoft.com/office/powerpoint/2010/main" val="133245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1D70-8247-4153-B36D-691CCF721193}"/>
              </a:ext>
            </a:extLst>
          </p:cNvPr>
          <p:cNvSpPr>
            <a:spLocks noGrp="1"/>
          </p:cNvSpPr>
          <p:nvPr>
            <p:ph type="title"/>
          </p:nvPr>
        </p:nvSpPr>
        <p:spPr>
          <a:xfrm>
            <a:off x="502602" y="320675"/>
            <a:ext cx="19098896" cy="1354217"/>
          </a:xfrm>
        </p:spPr>
        <p:txBody>
          <a:bodyPr/>
          <a:lstStyle/>
          <a:p>
            <a:r>
              <a:rPr lang="en-CA" sz="8800" dirty="0"/>
              <a:t>Degree vs. Professional Programs</a:t>
            </a:r>
          </a:p>
        </p:txBody>
      </p:sp>
      <p:grpSp>
        <p:nvGrpSpPr>
          <p:cNvPr id="3" name="Group 2" descr="This image explains the difference between degree programs and professional degrees but giving examples of each. Degree programs include arts, music, science, management, Bachelor of Arts and Sciences, and Agricultural and Environmental Sciences. Professional degrees include architecture, dietetics, educations, nursing, physical therapy, occupational therapy, and social work. Engineering is considered to be both a degree program and a professional degree.">
            <a:extLst>
              <a:ext uri="{FF2B5EF4-FFF2-40B4-BE49-F238E27FC236}">
                <a16:creationId xmlns:a16="http://schemas.microsoft.com/office/drawing/2014/main" id="{7AEC9C91-8CAF-FAA5-6284-21CE7F0AD5E9}"/>
              </a:ext>
            </a:extLst>
          </p:cNvPr>
          <p:cNvGrpSpPr/>
          <p:nvPr/>
        </p:nvGrpSpPr>
        <p:grpSpPr>
          <a:xfrm>
            <a:off x="4791480" y="1881126"/>
            <a:ext cx="10307947" cy="7735948"/>
            <a:chOff x="4791480" y="1881126"/>
            <a:chExt cx="10307947" cy="7735948"/>
          </a:xfrm>
        </p:grpSpPr>
        <p:pic>
          <p:nvPicPr>
            <p:cNvPr id="8" name="Picture 7">
              <a:extLst>
                <a:ext uri="{FF2B5EF4-FFF2-40B4-BE49-F238E27FC236}">
                  <a16:creationId xmlns:a16="http://schemas.microsoft.com/office/drawing/2014/main" id="{CC526E3D-2C18-FA48-B0CD-DB32906374A3}"/>
                </a:ext>
              </a:extLst>
            </p:cNvPr>
            <p:cNvPicPr>
              <a:picLocks noChangeAspect="1"/>
            </p:cNvPicPr>
            <p:nvPr/>
          </p:nvPicPr>
          <p:blipFill>
            <a:blip r:embed="rId3"/>
            <a:stretch>
              <a:fillRect/>
            </a:stretch>
          </p:blipFill>
          <p:spPr>
            <a:xfrm>
              <a:off x="4791480" y="1881126"/>
              <a:ext cx="5142955" cy="6359196"/>
            </a:xfrm>
            <a:prstGeom prst="rect">
              <a:avLst/>
            </a:prstGeom>
          </p:spPr>
        </p:pic>
        <p:pic>
          <p:nvPicPr>
            <p:cNvPr id="7" name="Picture 6">
              <a:extLst>
                <a:ext uri="{FF2B5EF4-FFF2-40B4-BE49-F238E27FC236}">
                  <a16:creationId xmlns:a16="http://schemas.microsoft.com/office/drawing/2014/main" id="{F7C3E030-A296-9F46-B0B8-FF411E56F1AE}"/>
                </a:ext>
              </a:extLst>
            </p:cNvPr>
            <p:cNvPicPr>
              <a:picLocks noChangeAspect="1"/>
            </p:cNvPicPr>
            <p:nvPr/>
          </p:nvPicPr>
          <p:blipFill>
            <a:blip r:embed="rId4"/>
            <a:stretch>
              <a:fillRect/>
            </a:stretch>
          </p:blipFill>
          <p:spPr>
            <a:xfrm>
              <a:off x="9920123" y="1884349"/>
              <a:ext cx="5179304" cy="6319447"/>
            </a:xfrm>
            <a:prstGeom prst="rect">
              <a:avLst/>
            </a:prstGeom>
          </p:spPr>
        </p:pic>
        <p:pic>
          <p:nvPicPr>
            <p:cNvPr id="9" name="Picture 8">
              <a:extLst>
                <a:ext uri="{FF2B5EF4-FFF2-40B4-BE49-F238E27FC236}">
                  <a16:creationId xmlns:a16="http://schemas.microsoft.com/office/drawing/2014/main" id="{1C293953-7ECF-174D-A59C-833F6B4EF5CC}"/>
                </a:ext>
              </a:extLst>
            </p:cNvPr>
            <p:cNvPicPr>
              <a:picLocks noChangeAspect="1"/>
            </p:cNvPicPr>
            <p:nvPr/>
          </p:nvPicPr>
          <p:blipFill>
            <a:blip r:embed="rId5"/>
            <a:stretch>
              <a:fillRect/>
            </a:stretch>
          </p:blipFill>
          <p:spPr>
            <a:xfrm>
              <a:off x="4860620" y="8203795"/>
              <a:ext cx="10238807" cy="1413279"/>
            </a:xfrm>
            <a:prstGeom prst="rect">
              <a:avLst/>
            </a:prstGeom>
          </p:spPr>
        </p:pic>
      </p:grpSp>
    </p:spTree>
    <p:extLst>
      <p:ext uri="{BB962C8B-B14F-4D97-AF65-F5344CB8AC3E}">
        <p14:creationId xmlns:p14="http://schemas.microsoft.com/office/powerpoint/2010/main" val="4245224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1D70-8247-4153-B36D-691CCF721193}"/>
              </a:ext>
            </a:extLst>
          </p:cNvPr>
          <p:cNvSpPr>
            <a:spLocks noGrp="1"/>
          </p:cNvSpPr>
          <p:nvPr>
            <p:ph type="title"/>
          </p:nvPr>
        </p:nvSpPr>
        <p:spPr>
          <a:xfrm>
            <a:off x="2022753" y="221281"/>
            <a:ext cx="16058594" cy="1231106"/>
          </a:xfrm>
        </p:spPr>
        <p:txBody>
          <a:bodyPr/>
          <a:lstStyle/>
          <a:p>
            <a:r>
              <a:rPr lang="en-CA" sz="8000" dirty="0"/>
              <a:t>Schools vs. Faculties </a:t>
            </a:r>
          </a:p>
        </p:txBody>
      </p:sp>
      <p:grpSp>
        <p:nvGrpSpPr>
          <p:cNvPr id="10" name="Group 9" descr="A graphic outlining the way that schools fall under specific faculties. The school of dietetics falls under the faculty of agricultural and environmental sciences, the school of environment falls under the faculties of agricultural and environmental sciences, arts, and science, the school of architecture falls under the faculty of engineering, and the schools of nursing and physical and occupational therapy fall under the faculty of medicine.">
            <a:extLst>
              <a:ext uri="{FF2B5EF4-FFF2-40B4-BE49-F238E27FC236}">
                <a16:creationId xmlns:a16="http://schemas.microsoft.com/office/drawing/2014/main" id="{350A3276-1CBE-8441-B500-1DDF8B35FD1A}"/>
              </a:ext>
            </a:extLst>
          </p:cNvPr>
          <p:cNvGrpSpPr/>
          <p:nvPr/>
        </p:nvGrpSpPr>
        <p:grpSpPr>
          <a:xfrm>
            <a:off x="4903867" y="2134130"/>
            <a:ext cx="10296366" cy="7041089"/>
            <a:chOff x="1809750" y="1661586"/>
            <a:chExt cx="5598581" cy="4656664"/>
          </a:xfrm>
        </p:grpSpPr>
        <p:pic>
          <p:nvPicPr>
            <p:cNvPr id="4" name="Picture 3">
              <a:extLst>
                <a:ext uri="{FF2B5EF4-FFF2-40B4-BE49-F238E27FC236}">
                  <a16:creationId xmlns:a16="http://schemas.microsoft.com/office/drawing/2014/main" id="{18FE010C-36E4-3449-9BDA-01D9D805D706}"/>
                </a:ext>
              </a:extLst>
            </p:cNvPr>
            <p:cNvPicPr>
              <a:picLocks noChangeAspect="1"/>
            </p:cNvPicPr>
            <p:nvPr/>
          </p:nvPicPr>
          <p:blipFill>
            <a:blip r:embed="rId2"/>
            <a:stretch>
              <a:fillRect/>
            </a:stretch>
          </p:blipFill>
          <p:spPr>
            <a:xfrm>
              <a:off x="1809750" y="1661587"/>
              <a:ext cx="2561165" cy="4656663"/>
            </a:xfrm>
            <a:prstGeom prst="rect">
              <a:avLst/>
            </a:prstGeom>
          </p:spPr>
        </p:pic>
        <p:pic>
          <p:nvPicPr>
            <p:cNvPr id="5" name="Picture 4">
              <a:extLst>
                <a:ext uri="{FF2B5EF4-FFF2-40B4-BE49-F238E27FC236}">
                  <a16:creationId xmlns:a16="http://schemas.microsoft.com/office/drawing/2014/main" id="{0968B9A2-0BDB-CE48-86F1-0F4118BECB90}"/>
                </a:ext>
              </a:extLst>
            </p:cNvPr>
            <p:cNvPicPr>
              <a:picLocks noChangeAspect="1"/>
            </p:cNvPicPr>
            <p:nvPr/>
          </p:nvPicPr>
          <p:blipFill>
            <a:blip r:embed="rId3"/>
            <a:stretch>
              <a:fillRect/>
            </a:stretch>
          </p:blipFill>
          <p:spPr>
            <a:xfrm>
              <a:off x="4842933" y="1661586"/>
              <a:ext cx="2565398" cy="4656664"/>
            </a:xfrm>
            <a:prstGeom prst="rect">
              <a:avLst/>
            </a:prstGeom>
          </p:spPr>
        </p:pic>
        <p:pic>
          <p:nvPicPr>
            <p:cNvPr id="6" name="Picture 5">
              <a:extLst>
                <a:ext uri="{FF2B5EF4-FFF2-40B4-BE49-F238E27FC236}">
                  <a16:creationId xmlns:a16="http://schemas.microsoft.com/office/drawing/2014/main" id="{37418F9F-8C7A-B34F-A9B7-80E1CD0E996D}"/>
                </a:ext>
              </a:extLst>
            </p:cNvPr>
            <p:cNvPicPr>
              <a:picLocks noChangeAspect="1"/>
            </p:cNvPicPr>
            <p:nvPr/>
          </p:nvPicPr>
          <p:blipFill>
            <a:blip r:embed="rId4"/>
            <a:stretch>
              <a:fillRect/>
            </a:stretch>
          </p:blipFill>
          <p:spPr>
            <a:xfrm>
              <a:off x="3985683" y="2465916"/>
              <a:ext cx="1224137" cy="367241"/>
            </a:xfrm>
            <a:prstGeom prst="rect">
              <a:avLst/>
            </a:prstGeom>
          </p:spPr>
        </p:pic>
        <p:pic>
          <p:nvPicPr>
            <p:cNvPr id="7" name="Picture 6">
              <a:extLst>
                <a:ext uri="{FF2B5EF4-FFF2-40B4-BE49-F238E27FC236}">
                  <a16:creationId xmlns:a16="http://schemas.microsoft.com/office/drawing/2014/main" id="{3D9CD907-454F-0148-B009-EAA5ACC67E0E}"/>
                </a:ext>
              </a:extLst>
            </p:cNvPr>
            <p:cNvPicPr>
              <a:picLocks noChangeAspect="1"/>
            </p:cNvPicPr>
            <p:nvPr/>
          </p:nvPicPr>
          <p:blipFill>
            <a:blip r:embed="rId5"/>
            <a:stretch>
              <a:fillRect/>
            </a:stretch>
          </p:blipFill>
          <p:spPr>
            <a:xfrm>
              <a:off x="3839695" y="3213100"/>
              <a:ext cx="1888689" cy="1459442"/>
            </a:xfrm>
            <a:prstGeom prst="rect">
              <a:avLst/>
            </a:prstGeom>
          </p:spPr>
        </p:pic>
        <p:pic>
          <p:nvPicPr>
            <p:cNvPr id="8" name="Picture 7">
              <a:extLst>
                <a:ext uri="{FF2B5EF4-FFF2-40B4-BE49-F238E27FC236}">
                  <a16:creationId xmlns:a16="http://schemas.microsoft.com/office/drawing/2014/main" id="{C3C94E9C-DFD2-E24E-9775-8A2B1DC88A73}"/>
                </a:ext>
              </a:extLst>
            </p:cNvPr>
            <p:cNvPicPr>
              <a:picLocks noChangeAspect="1"/>
            </p:cNvPicPr>
            <p:nvPr/>
          </p:nvPicPr>
          <p:blipFill>
            <a:blip r:embed="rId6"/>
            <a:stretch>
              <a:fillRect/>
            </a:stretch>
          </p:blipFill>
          <p:spPr>
            <a:xfrm>
              <a:off x="3725332" y="4188113"/>
              <a:ext cx="1763183" cy="1213619"/>
            </a:xfrm>
            <a:prstGeom prst="rect">
              <a:avLst/>
            </a:prstGeom>
          </p:spPr>
        </p:pic>
        <p:pic>
          <p:nvPicPr>
            <p:cNvPr id="9" name="Picture 8">
              <a:extLst>
                <a:ext uri="{FF2B5EF4-FFF2-40B4-BE49-F238E27FC236}">
                  <a16:creationId xmlns:a16="http://schemas.microsoft.com/office/drawing/2014/main" id="{2C106627-0068-0849-A312-7B2E71FA54D1}"/>
                </a:ext>
              </a:extLst>
            </p:cNvPr>
            <p:cNvPicPr>
              <a:picLocks noChangeAspect="1"/>
            </p:cNvPicPr>
            <p:nvPr/>
          </p:nvPicPr>
          <p:blipFill>
            <a:blip r:embed="rId7"/>
            <a:stretch>
              <a:fillRect/>
            </a:stretch>
          </p:blipFill>
          <p:spPr>
            <a:xfrm>
              <a:off x="3598283" y="4931832"/>
              <a:ext cx="2000300" cy="1178259"/>
            </a:xfrm>
            <a:prstGeom prst="rect">
              <a:avLst/>
            </a:prstGeom>
          </p:spPr>
        </p:pic>
      </p:grpSp>
    </p:spTree>
    <p:extLst>
      <p:ext uri="{BB962C8B-B14F-4D97-AF65-F5344CB8AC3E}">
        <p14:creationId xmlns:p14="http://schemas.microsoft.com/office/powerpoint/2010/main" val="2466265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7C346E-2BE2-4570-884E-A1987AE68976}"/>
              </a:ext>
            </a:extLst>
          </p:cNvPr>
          <p:cNvSpPr>
            <a:spLocks noGrp="1"/>
          </p:cNvSpPr>
          <p:nvPr>
            <p:ph type="title" idx="4294967295"/>
          </p:nvPr>
        </p:nvSpPr>
        <p:spPr>
          <a:xfrm>
            <a:off x="2774950" y="4019550"/>
            <a:ext cx="14554200" cy="55403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0" b="0" i="0" u="none" strike="noStrike" kern="0" cap="none" spc="0" normalizeH="0" baseline="0" noProof="0" dirty="0">
                <a:ln>
                  <a:noFill/>
                </a:ln>
                <a:solidFill>
                  <a:schemeClr val="bg1"/>
                </a:solidFill>
                <a:effectLst/>
                <a:uLnTx/>
                <a:uFillTx/>
                <a:latin typeface="Adelle Hv"/>
                <a:ea typeface="+mn-ea"/>
                <a:cs typeface="+mn-cs"/>
              </a:rPr>
              <a:t>POLL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2000" b="0" i="0" u="none" strike="noStrike" kern="0" cap="none" spc="0" normalizeH="0" baseline="0" noProof="0" dirty="0">
              <a:ln>
                <a:noFill/>
              </a:ln>
              <a:solidFill>
                <a:schemeClr val="bg1"/>
              </a:solidFill>
              <a:effectLst/>
              <a:uLnTx/>
              <a:uFillTx/>
              <a:latin typeface="Adelle Hv" panose="02000503000000020004" pitchFamily="50"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12000" b="0" i="0" u="none" strike="noStrike" kern="0" cap="none" spc="0" normalizeH="0" baseline="0" noProof="0" dirty="0">
                <a:ln>
                  <a:noFill/>
                </a:ln>
                <a:solidFill>
                  <a:schemeClr val="bg1"/>
                </a:solidFill>
                <a:effectLst/>
                <a:uLnTx/>
                <a:uFillTx/>
                <a:latin typeface="Adelle Hv" panose="02000503000000020004" pitchFamily="50" charset="0"/>
                <a:ea typeface="+mn-ea"/>
                <a:cs typeface="+mn-cs"/>
              </a:rPr>
              <a:t> </a:t>
            </a:r>
          </a:p>
        </p:txBody>
      </p:sp>
      <p:sp>
        <p:nvSpPr>
          <p:cNvPr id="3" name="Text Placeholder 2">
            <a:extLst>
              <a:ext uri="{FF2B5EF4-FFF2-40B4-BE49-F238E27FC236}">
                <a16:creationId xmlns:a16="http://schemas.microsoft.com/office/drawing/2014/main" id="{5B5AE41C-6E85-A94C-9E34-F967983F708A}"/>
              </a:ext>
            </a:extLst>
          </p:cNvPr>
          <p:cNvSpPr>
            <a:spLocks noGrp="1"/>
          </p:cNvSpPr>
          <p:nvPr>
            <p:ph type="body" sz="quarter" idx="11"/>
          </p:nvPr>
        </p:nvSpPr>
        <p:spPr>
          <a:xfrm>
            <a:off x="4603750" y="5883275"/>
            <a:ext cx="10896600" cy="923330"/>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6000" b="1" i="0" u="none" strike="noStrike" kern="0" cap="none" spc="0" normalizeH="0" baseline="0" noProof="0" dirty="0">
                <a:ln>
                  <a:noFill/>
                </a:ln>
                <a:solidFill>
                  <a:schemeClr val="bg1"/>
                </a:solidFill>
                <a:effectLst/>
                <a:uLnTx/>
                <a:uFillTx/>
                <a:latin typeface="Adelle-SemiBold" panose="02000503060000020004" pitchFamily="2" charset="77"/>
                <a:ea typeface="+mn-ea"/>
                <a:cs typeface="+mn-cs"/>
              </a:rPr>
              <a:t>Which faculty are you in?</a:t>
            </a:r>
          </a:p>
        </p:txBody>
      </p:sp>
    </p:spTree>
    <p:extLst>
      <p:ext uri="{BB962C8B-B14F-4D97-AF65-F5344CB8AC3E}">
        <p14:creationId xmlns:p14="http://schemas.microsoft.com/office/powerpoint/2010/main" val="1370033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35E8B8-A120-0748-9CE3-B8F089CE8BEE}"/>
              </a:ext>
            </a:extLst>
          </p:cNvPr>
          <p:cNvSpPr>
            <a:spLocks noGrp="1"/>
          </p:cNvSpPr>
          <p:nvPr>
            <p:ph type="title"/>
          </p:nvPr>
        </p:nvSpPr>
        <p:spPr>
          <a:xfrm>
            <a:off x="4158246" y="197918"/>
            <a:ext cx="11811000" cy="1354217"/>
          </a:xfrm>
        </p:spPr>
        <p:txBody>
          <a:bodyPr/>
          <a:lstStyle/>
          <a:p>
            <a:pPr algn="ctr"/>
            <a:r>
              <a:rPr lang="en-CA" sz="8800" dirty="0"/>
              <a:t>Am I a U0 or U1 student?</a:t>
            </a:r>
          </a:p>
        </p:txBody>
      </p:sp>
      <p:sp>
        <p:nvSpPr>
          <p:cNvPr id="11" name="Rounded Rectangle 10">
            <a:extLst>
              <a:ext uri="{FF2B5EF4-FFF2-40B4-BE49-F238E27FC236}">
                <a16:creationId xmlns:a16="http://schemas.microsoft.com/office/drawing/2014/main" id="{4D8E0E27-51D4-1E41-9176-FA90EBBB0C44}"/>
              </a:ext>
              <a:ext uri="{C183D7F6-B498-43B3-948B-1728B52AA6E4}">
                <adec:decorative xmlns:adec="http://schemas.microsoft.com/office/drawing/2017/decorative" val="1"/>
              </a:ext>
            </a:extLst>
          </p:cNvPr>
          <p:cNvSpPr/>
          <p:nvPr/>
        </p:nvSpPr>
        <p:spPr>
          <a:xfrm>
            <a:off x="567989" y="1734372"/>
            <a:ext cx="5837655" cy="241049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522EED0F-2F7B-024C-9E69-57207221020D}"/>
              </a:ext>
            </a:extLst>
          </p:cNvPr>
          <p:cNvSpPr txBox="1"/>
          <p:nvPr/>
        </p:nvSpPr>
        <p:spPr>
          <a:xfrm>
            <a:off x="1448466" y="1970122"/>
            <a:ext cx="4076700" cy="1938992"/>
          </a:xfrm>
          <a:prstGeom prst="rect">
            <a:avLst/>
          </a:prstGeom>
          <a:noFill/>
        </p:spPr>
        <p:txBody>
          <a:bodyPr wrap="square" rtlCol="0">
            <a:spAutoFit/>
          </a:bodyPr>
          <a:lstStyle/>
          <a:p>
            <a:pPr algn="ctr"/>
            <a:r>
              <a:rPr lang="en-CA" sz="4000" dirty="0">
                <a:solidFill>
                  <a:schemeClr val="bg1"/>
                </a:solidFill>
              </a:rPr>
              <a:t>I do not have any advanced standing credit.</a:t>
            </a:r>
          </a:p>
        </p:txBody>
      </p:sp>
      <p:sp>
        <p:nvSpPr>
          <p:cNvPr id="21" name="Rounded Rectangle 20">
            <a:extLst>
              <a:ext uri="{FF2B5EF4-FFF2-40B4-BE49-F238E27FC236}">
                <a16:creationId xmlns:a16="http://schemas.microsoft.com/office/drawing/2014/main" id="{7669050D-1E34-B44D-9B28-BB56B2CCD082}"/>
              </a:ext>
              <a:ext uri="{C183D7F6-B498-43B3-948B-1728B52AA6E4}">
                <adec:decorative xmlns:adec="http://schemas.microsoft.com/office/drawing/2017/decorative" val="1"/>
              </a:ext>
            </a:extLst>
          </p:cNvPr>
          <p:cNvSpPr/>
          <p:nvPr/>
        </p:nvSpPr>
        <p:spPr>
          <a:xfrm>
            <a:off x="585372" y="4552769"/>
            <a:ext cx="5837654" cy="4344170"/>
          </a:xfrm>
          <a:prstGeom prst="round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CA" dirty="0"/>
          </a:p>
        </p:txBody>
      </p:sp>
      <p:sp>
        <p:nvSpPr>
          <p:cNvPr id="22" name="TextBox 21">
            <a:extLst>
              <a:ext uri="{FF2B5EF4-FFF2-40B4-BE49-F238E27FC236}">
                <a16:creationId xmlns:a16="http://schemas.microsoft.com/office/drawing/2014/main" id="{ED401D35-16B0-0044-8811-E6E342A6070F}"/>
              </a:ext>
            </a:extLst>
          </p:cNvPr>
          <p:cNvSpPr txBox="1"/>
          <p:nvPr/>
        </p:nvSpPr>
        <p:spPr>
          <a:xfrm>
            <a:off x="847893" y="5601469"/>
            <a:ext cx="5312612" cy="2246769"/>
          </a:xfrm>
          <a:prstGeom prst="rect">
            <a:avLst/>
          </a:prstGeom>
          <a:noFill/>
        </p:spPr>
        <p:txBody>
          <a:bodyPr wrap="square" rtlCol="0">
            <a:spAutoFit/>
          </a:bodyPr>
          <a:lstStyle/>
          <a:p>
            <a:pPr algn="ctr"/>
            <a:r>
              <a:rPr lang="en-CA" sz="2800" dirty="0">
                <a:solidFill>
                  <a:srgbClr val="C00000"/>
                </a:solidFill>
              </a:rPr>
              <a:t>You are a U0 student. You will complete a 120-credit degree, including a 30-credit freshman program. Your degree is designed to be completed in 4 years. </a:t>
            </a:r>
          </a:p>
        </p:txBody>
      </p:sp>
      <p:sp>
        <p:nvSpPr>
          <p:cNvPr id="8" name="Rounded Rectangle 7">
            <a:extLst>
              <a:ext uri="{FF2B5EF4-FFF2-40B4-BE49-F238E27FC236}">
                <a16:creationId xmlns:a16="http://schemas.microsoft.com/office/drawing/2014/main" id="{165CA42A-E7AF-8143-8D6F-A756140DC5A5}"/>
              </a:ext>
              <a:ext uri="{C183D7F6-B498-43B3-948B-1728B52AA6E4}">
                <adec:decorative xmlns:adec="http://schemas.microsoft.com/office/drawing/2017/decorative" val="1"/>
              </a:ext>
            </a:extLst>
          </p:cNvPr>
          <p:cNvSpPr/>
          <p:nvPr/>
        </p:nvSpPr>
        <p:spPr>
          <a:xfrm>
            <a:off x="7125367" y="1734372"/>
            <a:ext cx="5837655" cy="241049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9FF2B645-6C06-B24C-B80C-0BB131228D62}"/>
              </a:ext>
            </a:extLst>
          </p:cNvPr>
          <p:cNvSpPr txBox="1"/>
          <p:nvPr/>
        </p:nvSpPr>
        <p:spPr>
          <a:xfrm>
            <a:off x="7228471" y="1970122"/>
            <a:ext cx="5638800" cy="1938992"/>
          </a:xfrm>
          <a:prstGeom prst="rect">
            <a:avLst/>
          </a:prstGeom>
          <a:noFill/>
        </p:spPr>
        <p:txBody>
          <a:bodyPr wrap="square" rtlCol="0">
            <a:spAutoFit/>
          </a:bodyPr>
          <a:lstStyle/>
          <a:p>
            <a:pPr algn="ctr"/>
            <a:r>
              <a:rPr lang="en-CA" sz="4000" dirty="0">
                <a:solidFill>
                  <a:schemeClr val="bg1"/>
                </a:solidFill>
              </a:rPr>
              <a:t>I have completed </a:t>
            </a:r>
            <a:r>
              <a:rPr lang="en-CA" sz="4000" b="1" i="1" dirty="0">
                <a:solidFill>
                  <a:schemeClr val="bg1"/>
                </a:solidFill>
              </a:rPr>
              <a:t>fewer than 24 credits</a:t>
            </a:r>
            <a:r>
              <a:rPr lang="en-CA" sz="4000" dirty="0">
                <a:solidFill>
                  <a:schemeClr val="bg1"/>
                </a:solidFill>
              </a:rPr>
              <a:t> of advanced standing.</a:t>
            </a:r>
          </a:p>
        </p:txBody>
      </p:sp>
      <p:sp>
        <p:nvSpPr>
          <p:cNvPr id="24" name="Rounded Rectangle 23">
            <a:extLst>
              <a:ext uri="{FF2B5EF4-FFF2-40B4-BE49-F238E27FC236}">
                <a16:creationId xmlns:a16="http://schemas.microsoft.com/office/drawing/2014/main" id="{1D078A4F-A4E5-FA4D-82F9-2356CD49B43D}"/>
              </a:ext>
              <a:ext uri="{C183D7F6-B498-43B3-948B-1728B52AA6E4}">
                <adec:decorative xmlns:adec="http://schemas.microsoft.com/office/drawing/2017/decorative" val="1"/>
              </a:ext>
            </a:extLst>
          </p:cNvPr>
          <p:cNvSpPr/>
          <p:nvPr/>
        </p:nvSpPr>
        <p:spPr>
          <a:xfrm>
            <a:off x="7125367" y="4552769"/>
            <a:ext cx="5837655" cy="4344169"/>
          </a:xfrm>
          <a:prstGeom prst="round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CA" dirty="0"/>
          </a:p>
        </p:txBody>
      </p:sp>
      <p:sp>
        <p:nvSpPr>
          <p:cNvPr id="25" name="TextBox 24">
            <a:extLst>
              <a:ext uri="{FF2B5EF4-FFF2-40B4-BE49-F238E27FC236}">
                <a16:creationId xmlns:a16="http://schemas.microsoft.com/office/drawing/2014/main" id="{11209F3F-AECD-0B4A-B1B3-B005A6F294E4}"/>
              </a:ext>
            </a:extLst>
          </p:cNvPr>
          <p:cNvSpPr txBox="1"/>
          <p:nvPr/>
        </p:nvSpPr>
        <p:spPr>
          <a:xfrm>
            <a:off x="7343272" y="4941185"/>
            <a:ext cx="5419556" cy="3539430"/>
          </a:xfrm>
          <a:prstGeom prst="rect">
            <a:avLst/>
          </a:prstGeom>
          <a:noFill/>
        </p:spPr>
        <p:txBody>
          <a:bodyPr wrap="square" rtlCol="0">
            <a:spAutoFit/>
          </a:bodyPr>
          <a:lstStyle/>
          <a:p>
            <a:pPr algn="ctr"/>
            <a:r>
              <a:rPr lang="en-CA" sz="2800" dirty="0">
                <a:solidFill>
                  <a:srgbClr val="C00000"/>
                </a:solidFill>
              </a:rPr>
              <a:t>You are a U0 student. (120-credit degree, incl. 30-credit freshman program, graduate in 4 years) However, </a:t>
            </a:r>
            <a:r>
              <a:rPr lang="en-CA" sz="2800" b="1" i="1" dirty="0">
                <a:solidFill>
                  <a:srgbClr val="C00000"/>
                </a:solidFill>
              </a:rPr>
              <a:t>you may be exempted from some freshman program courses</a:t>
            </a:r>
            <a:r>
              <a:rPr lang="en-CA" sz="2800" dirty="0">
                <a:solidFill>
                  <a:srgbClr val="C00000"/>
                </a:solidFill>
              </a:rPr>
              <a:t>, which may enable you to take a lighter course load and/or graduate early. </a:t>
            </a:r>
          </a:p>
        </p:txBody>
      </p:sp>
      <p:sp>
        <p:nvSpPr>
          <p:cNvPr id="9" name="Rounded Rectangle 8">
            <a:extLst>
              <a:ext uri="{FF2B5EF4-FFF2-40B4-BE49-F238E27FC236}">
                <a16:creationId xmlns:a16="http://schemas.microsoft.com/office/drawing/2014/main" id="{8E0F9061-0FFE-C941-9CA9-349B77C4ECEA}"/>
              </a:ext>
              <a:ext uri="{C183D7F6-B498-43B3-948B-1728B52AA6E4}">
                <adec:decorative xmlns:adec="http://schemas.microsoft.com/office/drawing/2017/decorative" val="1"/>
              </a:ext>
            </a:extLst>
          </p:cNvPr>
          <p:cNvSpPr/>
          <p:nvPr/>
        </p:nvSpPr>
        <p:spPr>
          <a:xfrm>
            <a:off x="13682745" y="1734372"/>
            <a:ext cx="5837655" cy="241049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D82AE0F1-A7D1-C443-9027-0A00286813C5}"/>
              </a:ext>
            </a:extLst>
          </p:cNvPr>
          <p:cNvSpPr txBox="1"/>
          <p:nvPr/>
        </p:nvSpPr>
        <p:spPr>
          <a:xfrm>
            <a:off x="13785849" y="1970122"/>
            <a:ext cx="5638800" cy="1938992"/>
          </a:xfrm>
          <a:prstGeom prst="rect">
            <a:avLst/>
          </a:prstGeom>
          <a:noFill/>
        </p:spPr>
        <p:txBody>
          <a:bodyPr wrap="square" rtlCol="0">
            <a:spAutoFit/>
          </a:bodyPr>
          <a:lstStyle/>
          <a:p>
            <a:pPr algn="ctr"/>
            <a:r>
              <a:rPr lang="en-CA" sz="4000" dirty="0">
                <a:solidFill>
                  <a:schemeClr val="bg1"/>
                </a:solidFill>
              </a:rPr>
              <a:t>I have completed </a:t>
            </a:r>
            <a:r>
              <a:rPr lang="en-CA" sz="4000" b="1" i="1" dirty="0">
                <a:solidFill>
                  <a:schemeClr val="bg1"/>
                </a:solidFill>
              </a:rPr>
              <a:t>24 credits or more</a:t>
            </a:r>
            <a:r>
              <a:rPr lang="en-CA" sz="4000" dirty="0">
                <a:solidFill>
                  <a:schemeClr val="bg1"/>
                </a:solidFill>
              </a:rPr>
              <a:t> of advanced standing.</a:t>
            </a:r>
          </a:p>
        </p:txBody>
      </p:sp>
      <p:sp>
        <p:nvSpPr>
          <p:cNvPr id="26" name="Rounded Rectangle 25">
            <a:extLst>
              <a:ext uri="{FF2B5EF4-FFF2-40B4-BE49-F238E27FC236}">
                <a16:creationId xmlns:a16="http://schemas.microsoft.com/office/drawing/2014/main" id="{BEC738B1-9F42-2D49-B2B7-BDCA803D2393}"/>
              </a:ext>
              <a:ext uri="{C183D7F6-B498-43B3-948B-1728B52AA6E4}">
                <adec:decorative xmlns:adec="http://schemas.microsoft.com/office/drawing/2017/decorative" val="1"/>
              </a:ext>
            </a:extLst>
          </p:cNvPr>
          <p:cNvSpPr/>
          <p:nvPr/>
        </p:nvSpPr>
        <p:spPr>
          <a:xfrm>
            <a:off x="13687087" y="4552769"/>
            <a:ext cx="5837655" cy="4316262"/>
          </a:xfrm>
          <a:prstGeom prst="roundRect">
            <a:avLst/>
          </a:prstGeom>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en-CA" dirty="0"/>
          </a:p>
        </p:txBody>
      </p:sp>
      <p:sp>
        <p:nvSpPr>
          <p:cNvPr id="28" name="TextBox 27">
            <a:extLst>
              <a:ext uri="{FF2B5EF4-FFF2-40B4-BE49-F238E27FC236}">
                <a16:creationId xmlns:a16="http://schemas.microsoft.com/office/drawing/2014/main" id="{F6D92CA2-E005-C34D-A2F0-386DC9664216}"/>
              </a:ext>
            </a:extLst>
          </p:cNvPr>
          <p:cNvSpPr txBox="1"/>
          <p:nvPr/>
        </p:nvSpPr>
        <p:spPr>
          <a:xfrm>
            <a:off x="13896136" y="4725741"/>
            <a:ext cx="5419556" cy="3970318"/>
          </a:xfrm>
          <a:prstGeom prst="rect">
            <a:avLst/>
          </a:prstGeom>
          <a:noFill/>
        </p:spPr>
        <p:txBody>
          <a:bodyPr wrap="square" rtlCol="0">
            <a:spAutoFit/>
          </a:bodyPr>
          <a:lstStyle/>
          <a:p>
            <a:pPr algn="ctr"/>
            <a:r>
              <a:rPr lang="en-CA" sz="2800" dirty="0">
                <a:solidFill>
                  <a:srgbClr val="C00000"/>
                </a:solidFill>
              </a:rPr>
              <a:t>You are a U1 student. You will complete a 90-credit degree, typically in 3 years. However, </a:t>
            </a:r>
            <a:r>
              <a:rPr lang="en-CA" sz="2800" b="1" i="1" dirty="0">
                <a:solidFill>
                  <a:srgbClr val="C00000"/>
                </a:solidFill>
              </a:rPr>
              <a:t>you are NOT automatically exempt from all of the freshman program  courses.</a:t>
            </a:r>
            <a:r>
              <a:rPr lang="en-CA" sz="2800" dirty="0">
                <a:solidFill>
                  <a:srgbClr val="C00000"/>
                </a:solidFill>
              </a:rPr>
              <a:t> You may be required to complete some freshman courses, so it may take 3.5 or 4 years to complete your degree.</a:t>
            </a:r>
          </a:p>
        </p:txBody>
      </p:sp>
      <p:sp>
        <p:nvSpPr>
          <p:cNvPr id="29" name="TextBox 28">
            <a:extLst>
              <a:ext uri="{FF2B5EF4-FFF2-40B4-BE49-F238E27FC236}">
                <a16:creationId xmlns:a16="http://schemas.microsoft.com/office/drawing/2014/main" id="{1FEEB7EC-0AA2-194C-A0DE-C765E67CB4FD}"/>
              </a:ext>
            </a:extLst>
          </p:cNvPr>
          <p:cNvSpPr txBox="1"/>
          <p:nvPr/>
        </p:nvSpPr>
        <p:spPr>
          <a:xfrm>
            <a:off x="2355849" y="9046840"/>
            <a:ext cx="17068800" cy="584775"/>
          </a:xfrm>
          <a:prstGeom prst="rect">
            <a:avLst/>
          </a:prstGeom>
          <a:noFill/>
        </p:spPr>
        <p:txBody>
          <a:bodyPr wrap="square" rtlCol="0">
            <a:spAutoFit/>
          </a:bodyPr>
          <a:lstStyle/>
          <a:p>
            <a:r>
              <a:rPr lang="en-CA" sz="3200" dirty="0"/>
              <a:t>Transfer credit &amp; advanced standing website: </a:t>
            </a:r>
            <a:r>
              <a:rPr lang="en-CA" sz="3200" dirty="0">
                <a:hlinkClick r:id="rId2"/>
              </a:rPr>
              <a:t>https://www.mcgill.ca/transfercredit/prospective</a:t>
            </a:r>
            <a:endParaRPr lang="en-CA" sz="3200" dirty="0"/>
          </a:p>
        </p:txBody>
      </p:sp>
    </p:spTree>
    <p:extLst>
      <p:ext uri="{BB962C8B-B14F-4D97-AF65-F5344CB8AC3E}">
        <p14:creationId xmlns:p14="http://schemas.microsoft.com/office/powerpoint/2010/main" val="381899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CF3B6-54D3-4665-85E4-2E5E99C71EE0}"/>
              </a:ext>
            </a:extLst>
          </p:cNvPr>
          <p:cNvSpPr>
            <a:spLocks noGrp="1"/>
          </p:cNvSpPr>
          <p:nvPr>
            <p:ph type="title"/>
          </p:nvPr>
        </p:nvSpPr>
        <p:spPr>
          <a:xfrm>
            <a:off x="691044" y="420033"/>
            <a:ext cx="18856325" cy="1354217"/>
          </a:xfrm>
        </p:spPr>
        <p:txBody>
          <a:bodyPr/>
          <a:lstStyle/>
          <a:p>
            <a:r>
              <a:rPr lang="en-CA" sz="8800" dirty="0"/>
              <a:t>Newly Admitted Student</a:t>
            </a:r>
          </a:p>
        </p:txBody>
      </p:sp>
      <p:pic>
        <p:nvPicPr>
          <p:cNvPr id="19" name="Picture 18">
            <a:extLst>
              <a:ext uri="{FF2B5EF4-FFF2-40B4-BE49-F238E27FC236}">
                <a16:creationId xmlns:a16="http://schemas.microsoft.com/office/drawing/2014/main" id="{93FD77E2-9975-1D31-2BFD-71475FAEAF2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97273" y="1920875"/>
            <a:ext cx="9709554" cy="2934000"/>
          </a:xfrm>
          <a:prstGeom prst="rect">
            <a:avLst/>
          </a:prstGeom>
        </p:spPr>
      </p:pic>
      <p:sp>
        <p:nvSpPr>
          <p:cNvPr id="18" name="Content Placeholder 1">
            <a:extLst>
              <a:ext uri="{FF2B5EF4-FFF2-40B4-BE49-F238E27FC236}">
                <a16:creationId xmlns:a16="http://schemas.microsoft.com/office/drawing/2014/main" id="{6557E3B8-31B2-FF45-FE11-AC3E3D566B5F}"/>
              </a:ext>
            </a:extLst>
          </p:cNvPr>
          <p:cNvSpPr txBox="1">
            <a:spLocks/>
          </p:cNvSpPr>
          <p:nvPr/>
        </p:nvSpPr>
        <p:spPr>
          <a:xfrm>
            <a:off x="3295868" y="5004620"/>
            <a:ext cx="13570268" cy="50751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CA" sz="3298" kern="0">
                <a:solidFill>
                  <a:sysClr val="windowText" lastClr="000000"/>
                </a:solidFill>
              </a:rPr>
              <a:t>If you are unsure, </a:t>
            </a:r>
            <a:r>
              <a:rPr lang="en-CA" sz="3298" b="1" kern="0">
                <a:solidFill>
                  <a:sysClr val="windowText" lastClr="000000"/>
                </a:solidFill>
              </a:rPr>
              <a:t>Verify on Minerva </a:t>
            </a:r>
            <a:r>
              <a:rPr lang="en-CA" sz="3298" kern="0">
                <a:solidFill>
                  <a:sysClr val="windowText" lastClr="000000"/>
                </a:solidFill>
              </a:rPr>
              <a:t>by following the steps below:</a:t>
            </a:r>
          </a:p>
        </p:txBody>
      </p:sp>
      <p:grpSp>
        <p:nvGrpSpPr>
          <p:cNvPr id="23" name="Group 22" descr="A flow chart that explains the steps to verify registration and student status on Minerva. After accessing the homepage, students have to click student menu, then registration menu, and then Step 1: Check your registration eligibility and verify your curriculum.">
            <a:extLst>
              <a:ext uri="{FF2B5EF4-FFF2-40B4-BE49-F238E27FC236}">
                <a16:creationId xmlns:a16="http://schemas.microsoft.com/office/drawing/2014/main" id="{5C52D918-8C5B-3803-3CE4-AE7206B6D2C2}"/>
              </a:ext>
            </a:extLst>
          </p:cNvPr>
          <p:cNvGrpSpPr/>
          <p:nvPr/>
        </p:nvGrpSpPr>
        <p:grpSpPr>
          <a:xfrm>
            <a:off x="3932044" y="5852896"/>
            <a:ext cx="12550782" cy="2030400"/>
            <a:chOff x="3932044" y="5852896"/>
            <a:chExt cx="12550782" cy="2030400"/>
          </a:xfrm>
        </p:grpSpPr>
        <p:pic>
          <p:nvPicPr>
            <p:cNvPr id="17" name="Picture 16">
              <a:extLst>
                <a:ext uri="{FF2B5EF4-FFF2-40B4-BE49-F238E27FC236}">
                  <a16:creationId xmlns:a16="http://schemas.microsoft.com/office/drawing/2014/main" id="{B1DBEC1B-A806-6EE9-4C30-B3AEE7440F81}"/>
                </a:ext>
              </a:extLst>
            </p:cNvPr>
            <p:cNvPicPr>
              <a:picLocks noChangeAspect="1"/>
            </p:cNvPicPr>
            <p:nvPr/>
          </p:nvPicPr>
          <p:blipFill>
            <a:blip r:embed="rId3"/>
            <a:stretch>
              <a:fillRect/>
            </a:stretch>
          </p:blipFill>
          <p:spPr>
            <a:xfrm>
              <a:off x="11706442" y="5852896"/>
              <a:ext cx="4776384" cy="2030400"/>
            </a:xfrm>
            <a:prstGeom prst="rect">
              <a:avLst/>
            </a:prstGeom>
          </p:spPr>
        </p:pic>
        <p:pic>
          <p:nvPicPr>
            <p:cNvPr id="21" name="Picture 20">
              <a:extLst>
                <a:ext uri="{FF2B5EF4-FFF2-40B4-BE49-F238E27FC236}">
                  <a16:creationId xmlns:a16="http://schemas.microsoft.com/office/drawing/2014/main" id="{CCECC69E-CF5E-E378-72D8-C787B32EA05F}"/>
                </a:ext>
              </a:extLst>
            </p:cNvPr>
            <p:cNvPicPr>
              <a:picLocks noChangeAspect="1"/>
            </p:cNvPicPr>
            <p:nvPr/>
          </p:nvPicPr>
          <p:blipFill>
            <a:blip r:embed="rId4"/>
            <a:stretch>
              <a:fillRect/>
            </a:stretch>
          </p:blipFill>
          <p:spPr>
            <a:xfrm>
              <a:off x="3932044" y="5880807"/>
              <a:ext cx="4761003" cy="1946358"/>
            </a:xfrm>
            <a:prstGeom prst="rect">
              <a:avLst/>
            </a:prstGeom>
          </p:spPr>
        </p:pic>
        <p:pic>
          <p:nvPicPr>
            <p:cNvPr id="22" name="Picture 21">
              <a:extLst>
                <a:ext uri="{FF2B5EF4-FFF2-40B4-BE49-F238E27FC236}">
                  <a16:creationId xmlns:a16="http://schemas.microsoft.com/office/drawing/2014/main" id="{302433C4-22A6-BD24-D9B4-CC21264FF203}"/>
                </a:ext>
              </a:extLst>
            </p:cNvPr>
            <p:cNvPicPr>
              <a:picLocks noChangeAspect="1"/>
            </p:cNvPicPr>
            <p:nvPr/>
          </p:nvPicPr>
          <p:blipFill>
            <a:blip r:embed="rId5"/>
            <a:stretch>
              <a:fillRect/>
            </a:stretch>
          </p:blipFill>
          <p:spPr>
            <a:xfrm>
              <a:off x="7750810" y="5880807"/>
              <a:ext cx="4860067" cy="1946358"/>
            </a:xfrm>
            <a:prstGeom prst="rect">
              <a:avLst/>
            </a:prstGeom>
          </p:spPr>
        </p:pic>
      </p:grpSp>
      <p:sp>
        <p:nvSpPr>
          <p:cNvPr id="20" name="Content Placeholder 1">
            <a:extLst>
              <a:ext uri="{FF2B5EF4-FFF2-40B4-BE49-F238E27FC236}">
                <a16:creationId xmlns:a16="http://schemas.microsoft.com/office/drawing/2014/main" id="{6694E248-DCE9-6D43-8E9F-123BC869BABE}"/>
              </a:ext>
            </a:extLst>
          </p:cNvPr>
          <p:cNvSpPr txBox="1">
            <a:spLocks/>
          </p:cNvSpPr>
          <p:nvPr/>
        </p:nvSpPr>
        <p:spPr>
          <a:xfrm>
            <a:off x="1571064" y="8042042"/>
            <a:ext cx="17219553" cy="1710244"/>
          </a:xfrm>
          <a:prstGeom prst="rect">
            <a:avLst/>
          </a:prstGeom>
        </p:spPr>
        <p:txBody>
          <a:bodyPr/>
          <a:lstStyle>
            <a:lvl1pPr marL="457200" indent="-457200" algn="l" defTabSz="457200" rtl="0" eaLnBrk="1" latinLnBrk="0" hangingPunct="1">
              <a:spcBef>
                <a:spcPct val="20000"/>
              </a:spcBef>
              <a:buFontTx/>
              <a:buBlip>
                <a:blip r:embed="rId6"/>
              </a:buBlip>
              <a:defRPr sz="28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000">
                <a:solidFill>
                  <a:prstClr val="black"/>
                </a:solidFill>
              </a:rPr>
              <a:t>Minerva will show that you need to complete 120 credits until McGill receives proof of your advanced standing. Once they receive proof, your status will be updated to U1. Keep in mind that in some cases, your U1 status may not be updated until after course registration begins.</a:t>
            </a:r>
          </a:p>
        </p:txBody>
      </p:sp>
    </p:spTree>
    <p:extLst>
      <p:ext uri="{BB962C8B-B14F-4D97-AF65-F5344CB8AC3E}">
        <p14:creationId xmlns:p14="http://schemas.microsoft.com/office/powerpoint/2010/main" val="3176237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CF3B6-54D3-4665-85E4-2E5E99C71EE0}"/>
              </a:ext>
            </a:extLst>
          </p:cNvPr>
          <p:cNvSpPr>
            <a:spLocks noGrp="1"/>
          </p:cNvSpPr>
          <p:nvPr>
            <p:ph type="title"/>
          </p:nvPr>
        </p:nvSpPr>
        <p:spPr>
          <a:xfrm>
            <a:off x="946078" y="318928"/>
            <a:ext cx="18856325" cy="1354217"/>
          </a:xfrm>
        </p:spPr>
        <p:txBody>
          <a:bodyPr/>
          <a:lstStyle/>
          <a:p>
            <a:r>
              <a:rPr lang="en-CA" sz="8800" dirty="0"/>
              <a:t>The 90-Credit Degree</a:t>
            </a:r>
          </a:p>
        </p:txBody>
      </p:sp>
      <p:sp>
        <p:nvSpPr>
          <p:cNvPr id="18" name="Rectangle 17">
            <a:extLst>
              <a:ext uri="{FF2B5EF4-FFF2-40B4-BE49-F238E27FC236}">
                <a16:creationId xmlns:a16="http://schemas.microsoft.com/office/drawing/2014/main" id="{E95F89A6-E954-78F1-2B4B-36CF0713AA90}"/>
              </a:ext>
            </a:extLst>
          </p:cNvPr>
          <p:cNvSpPr/>
          <p:nvPr/>
        </p:nvSpPr>
        <p:spPr>
          <a:xfrm>
            <a:off x="537671" y="1766686"/>
            <a:ext cx="3998594" cy="1005788"/>
          </a:xfrm>
          <a:prstGeom prst="rect">
            <a:avLst/>
          </a:prstGeom>
        </p:spPr>
        <p:txBody>
          <a:bodyPr wrap="none">
            <a:spAutoFit/>
          </a:bodyPr>
          <a:lstStyle/>
          <a:p>
            <a:pPr algn="r" defTabSz="753923"/>
            <a:r>
              <a:rPr lang="en-US" sz="2968" b="1" u="sng" dirty="0">
                <a:solidFill>
                  <a:prstClr val="black"/>
                </a:solidFill>
                <a:latin typeface="Open Sans"/>
                <a:cs typeface="Open Sans"/>
              </a:rPr>
              <a:t>90</a:t>
            </a:r>
            <a:r>
              <a:rPr lang="en-US" sz="2968" u="sng" dirty="0">
                <a:solidFill>
                  <a:prstClr val="black"/>
                </a:solidFill>
                <a:latin typeface="Open Sans"/>
                <a:cs typeface="Open Sans"/>
              </a:rPr>
              <a:t> credits </a:t>
            </a:r>
            <a:r>
              <a:rPr lang="en-US" sz="2968" b="1" u="sng" dirty="0">
                <a:solidFill>
                  <a:prstClr val="black"/>
                </a:solidFill>
                <a:latin typeface="Open Sans"/>
                <a:cs typeface="Open Sans"/>
              </a:rPr>
              <a:t>÷</a:t>
            </a:r>
            <a:r>
              <a:rPr lang="en-US" sz="2968" u="sng" dirty="0">
                <a:solidFill>
                  <a:prstClr val="black"/>
                </a:solidFill>
                <a:latin typeface="Open Sans"/>
                <a:cs typeface="Open Sans"/>
              </a:rPr>
              <a:t> </a:t>
            </a:r>
            <a:r>
              <a:rPr lang="en-US" sz="2968" b="1" u="sng" dirty="0">
                <a:solidFill>
                  <a:prstClr val="black"/>
                </a:solidFill>
                <a:latin typeface="Open Sans"/>
                <a:cs typeface="Open Sans"/>
              </a:rPr>
              <a:t>3</a:t>
            </a:r>
            <a:r>
              <a:rPr lang="en-US" sz="2968" u="sng" dirty="0">
                <a:solidFill>
                  <a:prstClr val="black"/>
                </a:solidFill>
                <a:latin typeface="Open Sans"/>
                <a:cs typeface="Open Sans"/>
              </a:rPr>
              <a:t> years </a:t>
            </a:r>
          </a:p>
          <a:p>
            <a:pPr algn="r" defTabSz="753923"/>
            <a:r>
              <a:rPr lang="en-US" sz="2968" dirty="0">
                <a:solidFill>
                  <a:prstClr val="black"/>
                </a:solidFill>
                <a:latin typeface="Open Sans"/>
                <a:cs typeface="Open Sans"/>
              </a:rPr>
              <a:t>  </a:t>
            </a:r>
            <a:r>
              <a:rPr lang="en-US" sz="2968" b="1" dirty="0">
                <a:solidFill>
                  <a:prstClr val="black"/>
                </a:solidFill>
                <a:latin typeface="Open Sans"/>
                <a:cs typeface="Open Sans"/>
              </a:rPr>
              <a:t>= 30</a:t>
            </a:r>
            <a:r>
              <a:rPr lang="en-US" sz="2968" dirty="0">
                <a:solidFill>
                  <a:prstClr val="black"/>
                </a:solidFill>
                <a:latin typeface="Open Sans"/>
                <a:cs typeface="Open Sans"/>
              </a:rPr>
              <a:t> credits per year</a:t>
            </a:r>
          </a:p>
        </p:txBody>
      </p:sp>
      <p:pic>
        <p:nvPicPr>
          <p:cNvPr id="30" name="Picture 29" descr="A graphic showing that the 90-credit degree program is split into 3 years, which includes U1, U2, and U3, and each year consists of 30 credits.">
            <a:extLst>
              <a:ext uri="{FF2B5EF4-FFF2-40B4-BE49-F238E27FC236}">
                <a16:creationId xmlns:a16="http://schemas.microsoft.com/office/drawing/2014/main" id="{C1B80674-A57F-B242-AB0F-15AD4B48A6DA}"/>
              </a:ext>
            </a:extLst>
          </p:cNvPr>
          <p:cNvPicPr>
            <a:picLocks noChangeAspect="1"/>
          </p:cNvPicPr>
          <p:nvPr/>
        </p:nvPicPr>
        <p:blipFill rotWithShape="1">
          <a:blip r:embed="rId2"/>
          <a:srcRect t="64684"/>
          <a:stretch/>
        </p:blipFill>
        <p:spPr>
          <a:xfrm>
            <a:off x="298449" y="3301842"/>
            <a:ext cx="12314051" cy="814272"/>
          </a:xfrm>
          <a:prstGeom prst="rect">
            <a:avLst/>
          </a:prstGeom>
        </p:spPr>
      </p:pic>
      <p:sp>
        <p:nvSpPr>
          <p:cNvPr id="33" name="TextBox 32" descr="A graphic showing that the 120-credit degree program is split into 4 years (U0, U1, U2, U3) with each year consisting of 30 credits.">
            <a:extLst>
              <a:ext uri="{FF2B5EF4-FFF2-40B4-BE49-F238E27FC236}">
                <a16:creationId xmlns:a16="http://schemas.microsoft.com/office/drawing/2014/main" id="{BF5EAD2B-04AD-CC45-9056-25D85DD9B797}"/>
              </a:ext>
            </a:extLst>
          </p:cNvPr>
          <p:cNvSpPr txBox="1"/>
          <p:nvPr/>
        </p:nvSpPr>
        <p:spPr>
          <a:xfrm>
            <a:off x="3445464" y="3341576"/>
            <a:ext cx="1074674" cy="752065"/>
          </a:xfrm>
          <a:prstGeom prst="rect">
            <a:avLst/>
          </a:prstGeom>
          <a:noFill/>
        </p:spPr>
        <p:txBody>
          <a:bodyPr wrap="square" rtlCol="0">
            <a:spAutoFit/>
          </a:bodyPr>
          <a:lstStyle/>
          <a:p>
            <a:pPr defTabSz="753923"/>
            <a:r>
              <a:rPr lang="en-US" sz="4287" dirty="0">
                <a:solidFill>
                  <a:prstClr val="white"/>
                </a:solidFill>
                <a:latin typeface="Adelle Basic Rg" panose="02000803000000020004" pitchFamily="2" charset="0"/>
                <a:cs typeface="Adelle Basic Bold"/>
              </a:rPr>
              <a:t>U1</a:t>
            </a:r>
          </a:p>
        </p:txBody>
      </p:sp>
      <p:sp>
        <p:nvSpPr>
          <p:cNvPr id="34" name="TextBox 33">
            <a:extLst>
              <a:ext uri="{FF2B5EF4-FFF2-40B4-BE49-F238E27FC236}">
                <a16:creationId xmlns:a16="http://schemas.microsoft.com/office/drawing/2014/main" id="{CE857418-5976-0946-8779-FBBA1FDF95AD}"/>
              </a:ext>
            </a:extLst>
          </p:cNvPr>
          <p:cNvSpPr txBox="1"/>
          <p:nvPr/>
        </p:nvSpPr>
        <p:spPr>
          <a:xfrm>
            <a:off x="7442971" y="3388184"/>
            <a:ext cx="1123348" cy="752065"/>
          </a:xfrm>
          <a:prstGeom prst="rect">
            <a:avLst/>
          </a:prstGeom>
          <a:noFill/>
        </p:spPr>
        <p:txBody>
          <a:bodyPr wrap="square" rtlCol="0">
            <a:spAutoFit/>
          </a:bodyPr>
          <a:lstStyle/>
          <a:p>
            <a:pPr defTabSz="753923"/>
            <a:r>
              <a:rPr lang="en-US" sz="4287" dirty="0">
                <a:solidFill>
                  <a:prstClr val="white"/>
                </a:solidFill>
                <a:latin typeface="Adelle Basic Rg" panose="02000803000000020004" charset="0"/>
                <a:cs typeface="Adelle Basic Bold"/>
              </a:rPr>
              <a:t>U2</a:t>
            </a:r>
          </a:p>
        </p:txBody>
      </p:sp>
      <p:sp>
        <p:nvSpPr>
          <p:cNvPr id="35" name="TextBox 34">
            <a:extLst>
              <a:ext uri="{FF2B5EF4-FFF2-40B4-BE49-F238E27FC236}">
                <a16:creationId xmlns:a16="http://schemas.microsoft.com/office/drawing/2014/main" id="{E7BC8E12-5065-D644-A073-C14CF480C164}"/>
              </a:ext>
            </a:extLst>
          </p:cNvPr>
          <p:cNvSpPr txBox="1"/>
          <p:nvPr/>
        </p:nvSpPr>
        <p:spPr>
          <a:xfrm>
            <a:off x="11473145" y="3348349"/>
            <a:ext cx="1144728" cy="752065"/>
          </a:xfrm>
          <a:prstGeom prst="rect">
            <a:avLst/>
          </a:prstGeom>
          <a:noFill/>
        </p:spPr>
        <p:txBody>
          <a:bodyPr wrap="square" rtlCol="0">
            <a:spAutoFit/>
          </a:bodyPr>
          <a:lstStyle/>
          <a:p>
            <a:pPr defTabSz="753923"/>
            <a:r>
              <a:rPr lang="en-US" sz="4287" dirty="0">
                <a:solidFill>
                  <a:prstClr val="white"/>
                </a:solidFill>
                <a:latin typeface="Adelle Basic Rg" panose="02000803000000020004" pitchFamily="2" charset="0"/>
                <a:cs typeface="Adelle Basic Bold"/>
              </a:rPr>
              <a:t>U3</a:t>
            </a:r>
          </a:p>
        </p:txBody>
      </p:sp>
      <p:grpSp>
        <p:nvGrpSpPr>
          <p:cNvPr id="4" name="Group 3" descr="A graphic showing that the 30 credits that are completed in each school year are split between two semesters, the fall and winter semester, which contain 15 credits each.">
            <a:extLst>
              <a:ext uri="{FF2B5EF4-FFF2-40B4-BE49-F238E27FC236}">
                <a16:creationId xmlns:a16="http://schemas.microsoft.com/office/drawing/2014/main" id="{C50015A0-F4E5-A425-4BB0-80E4F07E0ED2}"/>
              </a:ext>
            </a:extLst>
          </p:cNvPr>
          <p:cNvGrpSpPr/>
          <p:nvPr/>
        </p:nvGrpSpPr>
        <p:grpSpPr>
          <a:xfrm>
            <a:off x="298450" y="4103813"/>
            <a:ext cx="12314050" cy="2643447"/>
            <a:chOff x="298450" y="3983461"/>
            <a:chExt cx="12314050" cy="2643447"/>
          </a:xfrm>
        </p:grpSpPr>
        <p:pic>
          <p:nvPicPr>
            <p:cNvPr id="29" name="Picture 28">
              <a:extLst>
                <a:ext uri="{FF2B5EF4-FFF2-40B4-BE49-F238E27FC236}">
                  <a16:creationId xmlns:a16="http://schemas.microsoft.com/office/drawing/2014/main" id="{73ABEB0E-27A7-274B-85A2-8E77268AAEA1}"/>
                </a:ext>
              </a:extLst>
            </p:cNvPr>
            <p:cNvPicPr>
              <a:picLocks noChangeAspect="1"/>
            </p:cNvPicPr>
            <p:nvPr/>
          </p:nvPicPr>
          <p:blipFill>
            <a:blip r:embed="rId3"/>
            <a:stretch>
              <a:fillRect/>
            </a:stretch>
          </p:blipFill>
          <p:spPr>
            <a:xfrm>
              <a:off x="298450" y="3983461"/>
              <a:ext cx="12314050" cy="2643447"/>
            </a:xfrm>
            <a:prstGeom prst="rect">
              <a:avLst/>
            </a:prstGeom>
          </p:spPr>
        </p:pic>
        <p:sp>
          <p:nvSpPr>
            <p:cNvPr id="36" name="TextBox 35">
              <a:extLst>
                <a:ext uri="{FF2B5EF4-FFF2-40B4-BE49-F238E27FC236}">
                  <a16:creationId xmlns:a16="http://schemas.microsoft.com/office/drawing/2014/main" id="{A6878BBC-0ADB-844F-8490-BE20C44BB020}"/>
                </a:ext>
              </a:extLst>
            </p:cNvPr>
            <p:cNvSpPr txBox="1"/>
            <p:nvPr/>
          </p:nvSpPr>
          <p:spPr>
            <a:xfrm>
              <a:off x="4180391" y="5866934"/>
              <a:ext cx="1434496" cy="701410"/>
            </a:xfrm>
            <a:prstGeom prst="rect">
              <a:avLst/>
            </a:prstGeom>
            <a:noFill/>
          </p:spPr>
          <p:txBody>
            <a:bodyPr wrap="square" rtlCol="0">
              <a:spAutoFit/>
            </a:bodyPr>
            <a:lstStyle/>
            <a:p>
              <a:pPr defTabSz="753923"/>
              <a:r>
                <a:rPr lang="en-US" sz="3958" cap="small" dirty="0">
                  <a:solidFill>
                    <a:prstClr val="white"/>
                  </a:solidFill>
                  <a:latin typeface="Adelle Basic Rg" panose="02000803000000020004" pitchFamily="2" charset="0"/>
                  <a:cs typeface="Adelle Basic Bold"/>
                </a:rPr>
                <a:t>Fall</a:t>
              </a:r>
            </a:p>
          </p:txBody>
        </p:sp>
        <p:sp>
          <p:nvSpPr>
            <p:cNvPr id="37" name="TextBox 36">
              <a:extLst>
                <a:ext uri="{FF2B5EF4-FFF2-40B4-BE49-F238E27FC236}">
                  <a16:creationId xmlns:a16="http://schemas.microsoft.com/office/drawing/2014/main" id="{CC2C370B-0A57-2C47-B4D6-2AADB19D49F3}"/>
                </a:ext>
              </a:extLst>
            </p:cNvPr>
            <p:cNvSpPr txBox="1"/>
            <p:nvPr/>
          </p:nvSpPr>
          <p:spPr>
            <a:xfrm>
              <a:off x="7715850" y="5866934"/>
              <a:ext cx="2246696" cy="701410"/>
            </a:xfrm>
            <a:prstGeom prst="rect">
              <a:avLst/>
            </a:prstGeom>
            <a:noFill/>
          </p:spPr>
          <p:txBody>
            <a:bodyPr wrap="square" rtlCol="0">
              <a:spAutoFit/>
            </a:bodyPr>
            <a:lstStyle/>
            <a:p>
              <a:pPr defTabSz="753923"/>
              <a:r>
                <a:rPr lang="en-US" sz="3958" cap="small" dirty="0">
                  <a:solidFill>
                    <a:prstClr val="white"/>
                  </a:solidFill>
                  <a:latin typeface="Adelle Basic Rg" panose="02000803000000020004" pitchFamily="2" charset="0"/>
                  <a:cs typeface="Adelle Basic Bold"/>
                </a:rPr>
                <a:t>Winter</a:t>
              </a:r>
            </a:p>
          </p:txBody>
        </p:sp>
      </p:grpSp>
      <p:sp>
        <p:nvSpPr>
          <p:cNvPr id="38" name="Rectangle 37">
            <a:extLst>
              <a:ext uri="{FF2B5EF4-FFF2-40B4-BE49-F238E27FC236}">
                <a16:creationId xmlns:a16="http://schemas.microsoft.com/office/drawing/2014/main" id="{05E6DD04-B887-8A40-9999-E7D0128B050F}"/>
              </a:ext>
            </a:extLst>
          </p:cNvPr>
          <p:cNvSpPr/>
          <p:nvPr/>
        </p:nvSpPr>
        <p:spPr>
          <a:xfrm>
            <a:off x="4966259" y="5050782"/>
            <a:ext cx="7539038" cy="1919243"/>
          </a:xfrm>
          <a:prstGeom prst="rect">
            <a:avLst/>
          </a:prstGeom>
        </p:spPr>
        <p:txBody>
          <a:bodyPr>
            <a:spAutoFit/>
          </a:bodyPr>
          <a:lstStyle/>
          <a:p>
            <a:pPr algn="r" defTabSz="753923"/>
            <a:r>
              <a:rPr lang="en-US" sz="2968" b="1" dirty="0">
                <a:solidFill>
                  <a:prstClr val="black"/>
                </a:solidFill>
                <a:latin typeface="Open Sans"/>
                <a:cs typeface="Open Sans"/>
              </a:rPr>
              <a:t>30</a:t>
            </a:r>
            <a:r>
              <a:rPr lang="en-US" sz="2968" dirty="0">
                <a:solidFill>
                  <a:prstClr val="black"/>
                </a:solidFill>
                <a:latin typeface="Open Sans"/>
                <a:cs typeface="Open Sans"/>
              </a:rPr>
              <a:t> credits </a:t>
            </a:r>
          </a:p>
          <a:p>
            <a:pPr algn="r" defTabSz="753923"/>
            <a:r>
              <a:rPr lang="en-US" sz="2968" b="1" u="sng" dirty="0">
                <a:solidFill>
                  <a:prstClr val="black"/>
                </a:solidFill>
                <a:latin typeface="Open Sans"/>
                <a:cs typeface="Open Sans"/>
              </a:rPr>
              <a:t>÷ 2</a:t>
            </a:r>
            <a:r>
              <a:rPr lang="en-US" sz="2968" u="sng" dirty="0">
                <a:solidFill>
                  <a:prstClr val="black"/>
                </a:solidFill>
                <a:latin typeface="Open Sans"/>
                <a:cs typeface="Open Sans"/>
              </a:rPr>
              <a:t> semesters </a:t>
            </a:r>
          </a:p>
          <a:p>
            <a:pPr algn="r" defTabSz="753923"/>
            <a:r>
              <a:rPr lang="en-US" sz="2968" b="1" dirty="0">
                <a:solidFill>
                  <a:prstClr val="black"/>
                </a:solidFill>
                <a:latin typeface="Open Sans"/>
                <a:cs typeface="Open Sans"/>
              </a:rPr>
              <a:t> = 15</a:t>
            </a:r>
            <a:r>
              <a:rPr lang="en-US" sz="2968" dirty="0">
                <a:solidFill>
                  <a:prstClr val="black"/>
                </a:solidFill>
                <a:latin typeface="Open Sans"/>
                <a:cs typeface="Open Sans"/>
              </a:rPr>
              <a:t> credits per </a:t>
            </a:r>
          </a:p>
          <a:p>
            <a:pPr algn="r" defTabSz="753923"/>
            <a:r>
              <a:rPr lang="en-US" sz="2968" dirty="0">
                <a:solidFill>
                  <a:prstClr val="black"/>
                </a:solidFill>
                <a:latin typeface="Open Sans"/>
                <a:cs typeface="Open Sans"/>
              </a:rPr>
              <a:t>semester</a:t>
            </a:r>
          </a:p>
        </p:txBody>
      </p:sp>
      <p:pic>
        <p:nvPicPr>
          <p:cNvPr id="28" name="Picture 27" descr="A graphic showing that the 15 credits that are completed in each term are split by 3, which represents the number of credits that each class fulfills, which means that each semester consists of 5 classes.">
            <a:extLst>
              <a:ext uri="{FF2B5EF4-FFF2-40B4-BE49-F238E27FC236}">
                <a16:creationId xmlns:a16="http://schemas.microsoft.com/office/drawing/2014/main" id="{87D9A775-859D-084A-9AED-D1CC42F32B42}"/>
              </a:ext>
            </a:extLst>
          </p:cNvPr>
          <p:cNvPicPr>
            <a:picLocks noChangeAspect="1"/>
          </p:cNvPicPr>
          <p:nvPr/>
        </p:nvPicPr>
        <p:blipFill>
          <a:blip r:embed="rId4"/>
          <a:stretch>
            <a:fillRect/>
          </a:stretch>
        </p:blipFill>
        <p:spPr>
          <a:xfrm>
            <a:off x="298450" y="6701709"/>
            <a:ext cx="12314053" cy="3759567"/>
          </a:xfrm>
          <a:prstGeom prst="rect">
            <a:avLst/>
          </a:prstGeom>
        </p:spPr>
      </p:pic>
      <p:sp>
        <p:nvSpPr>
          <p:cNvPr id="31" name="Content Placeholder 2">
            <a:extLst>
              <a:ext uri="{FF2B5EF4-FFF2-40B4-BE49-F238E27FC236}">
                <a16:creationId xmlns:a16="http://schemas.microsoft.com/office/drawing/2014/main" id="{D6CF5819-CEF6-5541-AD45-F9DE0B96F484}"/>
              </a:ext>
            </a:extLst>
          </p:cNvPr>
          <p:cNvSpPr txBox="1">
            <a:spLocks/>
          </p:cNvSpPr>
          <p:nvPr/>
        </p:nvSpPr>
        <p:spPr>
          <a:xfrm>
            <a:off x="10773601" y="8581493"/>
            <a:ext cx="9996846" cy="732180"/>
          </a:xfrm>
          <a:prstGeom prst="rect">
            <a:avLst/>
          </a:prstGeom>
        </p:spPr>
        <p:txBody>
          <a:bodyP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968" b="1" kern="0" dirty="0">
                <a:solidFill>
                  <a:sysClr val="windowText" lastClr="000000"/>
                </a:solidFill>
              </a:rPr>
              <a:t>15 </a:t>
            </a:r>
            <a:r>
              <a:rPr lang="en-US" sz="2968" kern="0" dirty="0">
                <a:solidFill>
                  <a:sysClr val="windowText" lastClr="000000"/>
                </a:solidFill>
              </a:rPr>
              <a:t>credits </a:t>
            </a:r>
            <a:r>
              <a:rPr lang="en-US" sz="2968" b="1" kern="0" dirty="0">
                <a:solidFill>
                  <a:sysClr val="windowText" lastClr="000000"/>
                </a:solidFill>
              </a:rPr>
              <a:t>÷ 3 </a:t>
            </a:r>
            <a:r>
              <a:rPr lang="en-US" sz="2968" kern="0" dirty="0">
                <a:solidFill>
                  <a:sysClr val="windowText" lastClr="000000"/>
                </a:solidFill>
              </a:rPr>
              <a:t>credits per class = </a:t>
            </a:r>
            <a:r>
              <a:rPr lang="en-US" sz="2968" b="1" kern="0" dirty="0">
                <a:solidFill>
                  <a:sysClr val="windowText" lastClr="000000"/>
                </a:solidFill>
              </a:rPr>
              <a:t>5 </a:t>
            </a:r>
            <a:r>
              <a:rPr lang="en-US" sz="2968" kern="0" dirty="0">
                <a:solidFill>
                  <a:sysClr val="windowText" lastClr="000000"/>
                </a:solidFill>
              </a:rPr>
              <a:t>classes per semester</a:t>
            </a:r>
            <a:endParaRPr lang="en-US" sz="2968" b="1" kern="0" dirty="0">
              <a:solidFill>
                <a:sysClr val="windowText" lastClr="000000"/>
              </a:solidFill>
            </a:endParaRPr>
          </a:p>
        </p:txBody>
      </p:sp>
    </p:spTree>
    <p:extLst>
      <p:ext uri="{BB962C8B-B14F-4D97-AF65-F5344CB8AC3E}">
        <p14:creationId xmlns:p14="http://schemas.microsoft.com/office/powerpoint/2010/main" val="387979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CF3B6-54D3-4665-85E4-2E5E99C71EE0}"/>
              </a:ext>
            </a:extLst>
          </p:cNvPr>
          <p:cNvSpPr>
            <a:spLocks noGrp="1"/>
          </p:cNvSpPr>
          <p:nvPr>
            <p:ph type="title"/>
          </p:nvPr>
        </p:nvSpPr>
        <p:spPr>
          <a:xfrm>
            <a:off x="311778" y="82521"/>
            <a:ext cx="7366133" cy="1354217"/>
          </a:xfrm>
        </p:spPr>
        <p:txBody>
          <a:bodyPr/>
          <a:lstStyle/>
          <a:p>
            <a:r>
              <a:rPr lang="en-CA" sz="8800" dirty="0"/>
              <a:t>Course Load</a:t>
            </a:r>
          </a:p>
        </p:txBody>
      </p:sp>
      <p:sp>
        <p:nvSpPr>
          <p:cNvPr id="6" name="Rounded Rectangle 5">
            <a:extLst>
              <a:ext uri="{FF2B5EF4-FFF2-40B4-BE49-F238E27FC236}">
                <a16:creationId xmlns:a16="http://schemas.microsoft.com/office/drawing/2014/main" id="{81755340-18D5-2C40-81F5-C911342FDB28}"/>
              </a:ext>
            </a:extLst>
          </p:cNvPr>
          <p:cNvSpPr/>
          <p:nvPr/>
        </p:nvSpPr>
        <p:spPr>
          <a:xfrm>
            <a:off x="2145209" y="1452818"/>
            <a:ext cx="5410200" cy="1854280"/>
          </a:xfrm>
          <a:prstGeom prst="roundRect">
            <a:avLst>
              <a:gd name="adj" fmla="val 10000"/>
            </a:avLst>
          </a:prstGeom>
          <a:solidFill>
            <a:srgbClr val="159443"/>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44000" tIns="144000" rIns="144000" bIns="144000"/>
          <a:lstStyle/>
          <a:p>
            <a:pPr defTabSz="457200"/>
            <a:r>
              <a:rPr lang="en-US" sz="3200" b="1" dirty="0">
                <a:solidFill>
                  <a:prstClr val="white"/>
                </a:solidFill>
                <a:latin typeface="Open Sans" panose="020B0604020202020204" charset="0"/>
                <a:ea typeface="Open Sans" panose="020B0604020202020204" charset="0"/>
                <a:cs typeface="Open Sans" panose="020B0604020202020204" charset="0"/>
              </a:rPr>
              <a:t>Normal Course Load</a:t>
            </a:r>
          </a:p>
          <a:p>
            <a:pPr defTabSz="457200"/>
            <a:r>
              <a:rPr lang="en-US" sz="2800" b="1" dirty="0">
                <a:solidFill>
                  <a:prstClr val="white"/>
                </a:solidFill>
                <a:latin typeface="Open Sans"/>
                <a:cs typeface="Open Sans"/>
              </a:rPr>
              <a:t>15 </a:t>
            </a:r>
            <a:r>
              <a:rPr lang="en-US" sz="2800" dirty="0">
                <a:solidFill>
                  <a:prstClr val="white"/>
                </a:solidFill>
                <a:latin typeface="Open Sans"/>
                <a:cs typeface="Open Sans"/>
              </a:rPr>
              <a:t>credits </a:t>
            </a:r>
            <a:r>
              <a:rPr lang="en-US" sz="2800" b="1" dirty="0">
                <a:solidFill>
                  <a:prstClr val="white"/>
                </a:solidFill>
                <a:latin typeface="Calibri"/>
              </a:rPr>
              <a:t>÷ *</a:t>
            </a:r>
            <a:r>
              <a:rPr lang="en-US" sz="2800" b="1" dirty="0">
                <a:solidFill>
                  <a:prstClr val="white"/>
                </a:solidFill>
                <a:latin typeface="Open Sans"/>
                <a:cs typeface="Open Sans"/>
              </a:rPr>
              <a:t>3 </a:t>
            </a:r>
            <a:r>
              <a:rPr lang="en-US" sz="2800" dirty="0">
                <a:solidFill>
                  <a:prstClr val="white"/>
                </a:solidFill>
                <a:latin typeface="Open Sans"/>
                <a:cs typeface="Open Sans"/>
              </a:rPr>
              <a:t>credits per class = </a:t>
            </a:r>
            <a:r>
              <a:rPr lang="en-US" sz="2800" b="1" dirty="0">
                <a:solidFill>
                  <a:prstClr val="white"/>
                </a:solidFill>
                <a:latin typeface="Open Sans"/>
                <a:cs typeface="Open Sans"/>
              </a:rPr>
              <a:t>5 </a:t>
            </a:r>
            <a:r>
              <a:rPr lang="en-US" sz="2800" dirty="0">
                <a:solidFill>
                  <a:prstClr val="white"/>
                </a:solidFill>
                <a:latin typeface="Open Sans"/>
                <a:cs typeface="Open Sans"/>
              </a:rPr>
              <a:t>classes per semester</a:t>
            </a:r>
            <a:endParaRPr lang="en-US" sz="2800" b="1" dirty="0">
              <a:solidFill>
                <a:prstClr val="white"/>
              </a:solidFill>
              <a:latin typeface="Open Sans"/>
              <a:cs typeface="Open Sans"/>
            </a:endParaRPr>
          </a:p>
        </p:txBody>
      </p:sp>
      <p:sp>
        <p:nvSpPr>
          <p:cNvPr id="8" name="Rounded Rectangle 7">
            <a:extLst>
              <a:ext uri="{FF2B5EF4-FFF2-40B4-BE49-F238E27FC236}">
                <a16:creationId xmlns:a16="http://schemas.microsoft.com/office/drawing/2014/main" id="{308674F3-4506-D241-A7A0-2F3209F5DF7D}"/>
              </a:ext>
            </a:extLst>
          </p:cNvPr>
          <p:cNvSpPr/>
          <p:nvPr/>
        </p:nvSpPr>
        <p:spPr>
          <a:xfrm>
            <a:off x="2145209" y="4130675"/>
            <a:ext cx="5410200" cy="1854280"/>
          </a:xfrm>
          <a:prstGeom prst="roundRect">
            <a:avLst>
              <a:gd name="adj" fmla="val 10000"/>
            </a:avLst>
          </a:prstGeom>
          <a:solidFill>
            <a:srgbClr val="0070C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44000" tIns="144000" rIns="144000" bIns="144000"/>
          <a:lstStyle/>
          <a:p>
            <a:pPr defTabSz="457200"/>
            <a:r>
              <a:rPr lang="en-US" sz="3200" b="1" dirty="0">
                <a:solidFill>
                  <a:prstClr val="white"/>
                </a:solidFill>
                <a:latin typeface="Open Sans" panose="020B0604020202020204" charset="0"/>
                <a:ea typeface="Open Sans" panose="020B0604020202020204" charset="0"/>
                <a:cs typeface="Open Sans" panose="020B0604020202020204" charset="0"/>
              </a:rPr>
              <a:t>Full-time Student</a:t>
            </a:r>
          </a:p>
          <a:p>
            <a:pPr defTabSz="457200"/>
            <a:r>
              <a:rPr lang="en-US" sz="2800" b="1" dirty="0">
                <a:solidFill>
                  <a:prstClr val="white"/>
                </a:solidFill>
                <a:latin typeface="Open Sans"/>
                <a:cs typeface="Open Sans"/>
              </a:rPr>
              <a:t>12 </a:t>
            </a:r>
            <a:r>
              <a:rPr lang="en-US" sz="2800" dirty="0">
                <a:solidFill>
                  <a:prstClr val="white"/>
                </a:solidFill>
                <a:latin typeface="Open Sans"/>
                <a:cs typeface="Open Sans"/>
              </a:rPr>
              <a:t>credits </a:t>
            </a:r>
            <a:r>
              <a:rPr lang="en-US" sz="2800" b="1" dirty="0">
                <a:solidFill>
                  <a:prstClr val="white"/>
                </a:solidFill>
                <a:latin typeface="Calibri"/>
              </a:rPr>
              <a:t>÷ *</a:t>
            </a:r>
            <a:r>
              <a:rPr lang="en-US" sz="2800" b="1" dirty="0">
                <a:solidFill>
                  <a:prstClr val="white"/>
                </a:solidFill>
                <a:latin typeface="Open Sans"/>
                <a:cs typeface="Open Sans"/>
              </a:rPr>
              <a:t>3 </a:t>
            </a:r>
            <a:r>
              <a:rPr lang="en-US" sz="2800" dirty="0">
                <a:solidFill>
                  <a:prstClr val="white"/>
                </a:solidFill>
                <a:latin typeface="Open Sans"/>
                <a:cs typeface="Open Sans"/>
              </a:rPr>
              <a:t>credits per class = </a:t>
            </a:r>
            <a:r>
              <a:rPr lang="en-US" sz="2800" b="1" dirty="0">
                <a:solidFill>
                  <a:prstClr val="white"/>
                </a:solidFill>
                <a:latin typeface="Open Sans"/>
                <a:cs typeface="Open Sans"/>
              </a:rPr>
              <a:t>4 </a:t>
            </a:r>
            <a:r>
              <a:rPr lang="en-US" sz="2800" dirty="0">
                <a:solidFill>
                  <a:prstClr val="white"/>
                </a:solidFill>
                <a:latin typeface="Open Sans"/>
                <a:cs typeface="Open Sans"/>
              </a:rPr>
              <a:t>classes per semester</a:t>
            </a:r>
            <a:endParaRPr lang="en-US" sz="2800" b="1" dirty="0">
              <a:solidFill>
                <a:prstClr val="white"/>
              </a:solidFill>
              <a:latin typeface="Open Sans"/>
              <a:cs typeface="Open Sans"/>
            </a:endParaRPr>
          </a:p>
        </p:txBody>
      </p:sp>
      <p:sp>
        <p:nvSpPr>
          <p:cNvPr id="10" name="Left Brace 9">
            <a:extLst>
              <a:ext uri="{FF2B5EF4-FFF2-40B4-BE49-F238E27FC236}">
                <a16:creationId xmlns:a16="http://schemas.microsoft.com/office/drawing/2014/main" id="{412BE229-CD5F-2E4B-8FA5-10F02148D50A}"/>
              </a:ext>
              <a:ext uri="{C183D7F6-B498-43B3-948B-1728B52AA6E4}">
                <adec:decorative xmlns:adec="http://schemas.microsoft.com/office/drawing/2017/decorative" val="1"/>
              </a:ext>
            </a:extLst>
          </p:cNvPr>
          <p:cNvSpPr/>
          <p:nvPr/>
        </p:nvSpPr>
        <p:spPr>
          <a:xfrm>
            <a:off x="7789423" y="2667510"/>
            <a:ext cx="569378" cy="6181381"/>
          </a:xfrm>
          <a:prstGeom prst="leftBrace">
            <a:avLst>
              <a:gd name="adj1" fmla="val 28439"/>
              <a:gd name="adj2" fmla="val 39423"/>
            </a:avLst>
          </a:prstGeom>
          <a:ln w="19050">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457200"/>
            <a:endParaRPr lang="en-CA">
              <a:solidFill>
                <a:prstClr val="black"/>
              </a:solidFill>
              <a:latin typeface="Calibri"/>
            </a:endParaRPr>
          </a:p>
        </p:txBody>
      </p:sp>
      <p:sp>
        <p:nvSpPr>
          <p:cNvPr id="5" name="Left Brace 4">
            <a:extLst>
              <a:ext uri="{FF2B5EF4-FFF2-40B4-BE49-F238E27FC236}">
                <a16:creationId xmlns:a16="http://schemas.microsoft.com/office/drawing/2014/main" id="{60990E1F-7F50-324D-B9F3-4318C2BD4353}"/>
              </a:ext>
              <a:ext uri="{C183D7F6-B498-43B3-948B-1728B52AA6E4}">
                <adec:decorative xmlns:adec="http://schemas.microsoft.com/office/drawing/2017/decorative" val="1"/>
              </a:ext>
            </a:extLst>
          </p:cNvPr>
          <p:cNvSpPr/>
          <p:nvPr/>
        </p:nvSpPr>
        <p:spPr>
          <a:xfrm>
            <a:off x="8390934" y="1288686"/>
            <a:ext cx="506804" cy="7560205"/>
          </a:xfrm>
          <a:prstGeom prst="leftBrace">
            <a:avLst>
              <a:gd name="adj1" fmla="val 28439"/>
              <a:gd name="adj2" fmla="val 14681"/>
            </a:avLst>
          </a:prstGeom>
          <a:ln w="19050">
            <a:solidFill>
              <a:srgbClr val="159443"/>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457200"/>
            <a:endParaRPr lang="en-CA">
              <a:solidFill>
                <a:prstClr val="black"/>
              </a:solidFill>
              <a:latin typeface="Calibri"/>
            </a:endParaRPr>
          </a:p>
        </p:txBody>
      </p:sp>
      <p:pic>
        <p:nvPicPr>
          <p:cNvPr id="9" name="Picture 8">
            <a:extLst>
              <a:ext uri="{FF2B5EF4-FFF2-40B4-BE49-F238E27FC236}">
                <a16:creationId xmlns:a16="http://schemas.microsoft.com/office/drawing/2014/main" id="{B11A3347-9306-664E-946E-17272CAF9C22}"/>
              </a:ext>
              <a:ext uri="{C183D7F6-B498-43B3-948B-1728B52AA6E4}">
                <adec:decorative xmlns:adec="http://schemas.microsoft.com/office/drawing/2017/decorative" val="1"/>
              </a:ext>
            </a:extLst>
          </p:cNvPr>
          <p:cNvPicPr>
            <a:picLocks noChangeAspect="1"/>
          </p:cNvPicPr>
          <p:nvPr/>
        </p:nvPicPr>
        <p:blipFill rotWithShape="1">
          <a:blip r:embed="rId2"/>
          <a:srcRect t="412" b="233"/>
          <a:stretch/>
        </p:blipFill>
        <p:spPr>
          <a:xfrm>
            <a:off x="9077137" y="1282296"/>
            <a:ext cx="805666" cy="7560205"/>
          </a:xfrm>
          <a:prstGeom prst="rect">
            <a:avLst/>
          </a:prstGeom>
        </p:spPr>
      </p:pic>
      <p:pic>
        <p:nvPicPr>
          <p:cNvPr id="12" name="Picture 11">
            <a:extLst>
              <a:ext uri="{FF2B5EF4-FFF2-40B4-BE49-F238E27FC236}">
                <a16:creationId xmlns:a16="http://schemas.microsoft.com/office/drawing/2014/main" id="{6A769F89-14CC-5041-B6C4-BA5B9A654E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64054" y="2667510"/>
            <a:ext cx="818749" cy="6174992"/>
          </a:xfrm>
          <a:prstGeom prst="rect">
            <a:avLst/>
          </a:prstGeom>
          <a:solidFill>
            <a:srgbClr val="0070C0"/>
          </a:solidFill>
        </p:spPr>
      </p:pic>
      <p:pic>
        <p:nvPicPr>
          <p:cNvPr id="13" name="Picture 12">
            <a:extLst>
              <a:ext uri="{FF2B5EF4-FFF2-40B4-BE49-F238E27FC236}">
                <a16:creationId xmlns:a16="http://schemas.microsoft.com/office/drawing/2014/main" id="{173C64E0-38A1-3846-9273-3D14B299C3F7}"/>
              </a:ext>
              <a:ext uri="{C183D7F6-B498-43B3-948B-1728B52AA6E4}">
                <adec:decorative xmlns:adec="http://schemas.microsoft.com/office/drawing/2017/decorative" val="1"/>
              </a:ext>
            </a:extLst>
          </p:cNvPr>
          <p:cNvPicPr>
            <a:picLocks noChangeAspect="1"/>
          </p:cNvPicPr>
          <p:nvPr/>
        </p:nvPicPr>
        <p:blipFill rotWithShape="1">
          <a:blip r:embed="rId4"/>
          <a:srcRect t="8279"/>
          <a:stretch/>
        </p:blipFill>
        <p:spPr>
          <a:xfrm>
            <a:off x="9061450" y="3047406"/>
            <a:ext cx="834435" cy="5801485"/>
          </a:xfrm>
          <a:prstGeom prst="rect">
            <a:avLst/>
          </a:prstGeom>
        </p:spPr>
      </p:pic>
      <p:sp>
        <p:nvSpPr>
          <p:cNvPr id="7" name="Left Brace 6">
            <a:extLst>
              <a:ext uri="{FF2B5EF4-FFF2-40B4-BE49-F238E27FC236}">
                <a16:creationId xmlns:a16="http://schemas.microsoft.com/office/drawing/2014/main" id="{24D4CBC3-F6A6-C446-9FB5-B60907AE1A23}"/>
              </a:ext>
              <a:ext uri="{C183D7F6-B498-43B3-948B-1728B52AA6E4}">
                <adec:decorative xmlns:adec="http://schemas.microsoft.com/office/drawing/2017/decorative" val="1"/>
              </a:ext>
            </a:extLst>
          </p:cNvPr>
          <p:cNvSpPr/>
          <p:nvPr/>
        </p:nvSpPr>
        <p:spPr>
          <a:xfrm flipH="1">
            <a:off x="10338130" y="3047406"/>
            <a:ext cx="519885" cy="5795095"/>
          </a:xfrm>
          <a:prstGeom prst="leftBrace">
            <a:avLst>
              <a:gd name="adj1" fmla="val 28439"/>
              <a:gd name="adj2" fmla="val 44838"/>
            </a:avLst>
          </a:prstGeom>
          <a:ln w="19050">
            <a:solidFill>
              <a:srgbClr val="DA242C"/>
            </a:solidFill>
          </a:ln>
        </p:spPr>
        <p:style>
          <a:lnRef idx="1">
            <a:schemeClr val="accent2"/>
          </a:lnRef>
          <a:fillRef idx="0">
            <a:schemeClr val="accent2"/>
          </a:fillRef>
          <a:effectRef idx="0">
            <a:schemeClr val="accent2"/>
          </a:effectRef>
          <a:fontRef idx="minor">
            <a:schemeClr val="tx1"/>
          </a:fontRef>
        </p:style>
        <p:txBody>
          <a:bodyPr rtlCol="0" anchor="ctr"/>
          <a:lstStyle/>
          <a:p>
            <a:pPr algn="ctr" defTabSz="457200"/>
            <a:endParaRPr lang="en-CA">
              <a:solidFill>
                <a:prstClr val="black"/>
              </a:solidFill>
              <a:latin typeface="Calibri"/>
            </a:endParaRPr>
          </a:p>
        </p:txBody>
      </p:sp>
      <p:sp>
        <p:nvSpPr>
          <p:cNvPr id="11" name="Rounded Rectangle 10">
            <a:extLst>
              <a:ext uri="{FF2B5EF4-FFF2-40B4-BE49-F238E27FC236}">
                <a16:creationId xmlns:a16="http://schemas.microsoft.com/office/drawing/2014/main" id="{6C250356-C8C5-1740-9DB2-141D0680028C}"/>
              </a:ext>
            </a:extLst>
          </p:cNvPr>
          <p:cNvSpPr/>
          <p:nvPr/>
        </p:nvSpPr>
        <p:spPr>
          <a:xfrm>
            <a:off x="11300260" y="3047406"/>
            <a:ext cx="5304990" cy="5795095"/>
          </a:xfrm>
          <a:prstGeom prst="roundRect">
            <a:avLst>
              <a:gd name="adj" fmla="val 10000"/>
            </a:avLst>
          </a:prstGeom>
          <a:solidFill>
            <a:srgbClr val="DA242C"/>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44000" tIns="144000" rIns="144000" bIns="144000"/>
          <a:lstStyle/>
          <a:p>
            <a:pPr defTabSz="457200"/>
            <a:r>
              <a:rPr lang="en-US" sz="3200" b="1" dirty="0">
                <a:solidFill>
                  <a:prstClr val="white"/>
                </a:solidFill>
                <a:latin typeface="Open Sans" panose="020B0604020202020204" charset="0"/>
                <a:ea typeface="Open Sans" panose="020B0604020202020204" charset="0"/>
                <a:cs typeface="Open Sans" panose="020B0604020202020204" charset="0"/>
              </a:rPr>
              <a:t>Part-time Student</a:t>
            </a:r>
          </a:p>
          <a:p>
            <a:pPr defTabSz="457200"/>
            <a:r>
              <a:rPr lang="en-US" sz="2800" dirty="0">
                <a:solidFill>
                  <a:prstClr val="white"/>
                </a:solidFill>
                <a:latin typeface="Open Sans"/>
                <a:cs typeface="Open Sans"/>
              </a:rPr>
              <a:t>Fewer than </a:t>
            </a:r>
            <a:r>
              <a:rPr lang="en-US" sz="2800" b="1" dirty="0">
                <a:solidFill>
                  <a:prstClr val="white"/>
                </a:solidFill>
                <a:latin typeface="Open Sans"/>
                <a:cs typeface="Open Sans"/>
              </a:rPr>
              <a:t>12</a:t>
            </a:r>
            <a:r>
              <a:rPr lang="en-US" sz="2800" dirty="0">
                <a:solidFill>
                  <a:prstClr val="white"/>
                </a:solidFill>
                <a:latin typeface="Open Sans"/>
                <a:cs typeface="Open Sans"/>
              </a:rPr>
              <a:t> credits</a:t>
            </a:r>
          </a:p>
          <a:p>
            <a:pPr defTabSz="457200"/>
            <a:endParaRPr lang="en-US" sz="2800" dirty="0">
              <a:solidFill>
                <a:prstClr val="white"/>
              </a:solidFill>
              <a:latin typeface="Open Sans"/>
              <a:cs typeface="Open Sans"/>
            </a:endParaRPr>
          </a:p>
          <a:p>
            <a:pPr defTabSz="457200"/>
            <a:r>
              <a:rPr lang="en-US" sz="2400" b="1" dirty="0">
                <a:solidFill>
                  <a:prstClr val="white"/>
                </a:solidFill>
                <a:latin typeface="Open Sans"/>
                <a:cs typeface="Open Sans"/>
              </a:rPr>
              <a:t>Affects:</a:t>
            </a:r>
          </a:p>
          <a:p>
            <a:pPr marL="285750" indent="-285750" defTabSz="457200">
              <a:buFont typeface="Arial" panose="020B0604020202020204" pitchFamily="34" charset="0"/>
              <a:buChar char="•"/>
            </a:pPr>
            <a:r>
              <a:rPr lang="en-US" sz="2400" dirty="0">
                <a:solidFill>
                  <a:prstClr val="white"/>
                </a:solidFill>
                <a:latin typeface="Open Sans"/>
                <a:cs typeface="Open Sans"/>
              </a:rPr>
              <a:t>student loans, </a:t>
            </a:r>
          </a:p>
          <a:p>
            <a:pPr marL="285750" indent="-285750" defTabSz="457200">
              <a:buFont typeface="Arial" panose="020B0604020202020204" pitchFamily="34" charset="0"/>
              <a:buChar char="•"/>
            </a:pPr>
            <a:r>
              <a:rPr lang="en-US" sz="2400" dirty="0">
                <a:solidFill>
                  <a:prstClr val="white"/>
                </a:solidFill>
                <a:latin typeface="Open Sans"/>
                <a:cs typeface="Open Sans"/>
              </a:rPr>
              <a:t>scholarships,</a:t>
            </a:r>
          </a:p>
          <a:p>
            <a:pPr marL="285750" indent="-285750" defTabSz="457200">
              <a:buFont typeface="Arial" panose="020B0604020202020204" pitchFamily="34" charset="0"/>
              <a:buChar char="•"/>
            </a:pPr>
            <a:r>
              <a:rPr lang="en-US" sz="2400" dirty="0">
                <a:solidFill>
                  <a:prstClr val="white"/>
                </a:solidFill>
                <a:latin typeface="Open Sans"/>
                <a:cs typeface="Open Sans"/>
              </a:rPr>
              <a:t>study permit/CAQ, </a:t>
            </a:r>
          </a:p>
          <a:p>
            <a:pPr marL="285750" indent="-285750" defTabSz="457200">
              <a:buFont typeface="Arial" panose="020B0604020202020204" pitchFamily="34" charset="0"/>
              <a:buChar char="•"/>
            </a:pPr>
            <a:r>
              <a:rPr lang="en-US" sz="2400" dirty="0">
                <a:solidFill>
                  <a:prstClr val="white"/>
                </a:solidFill>
                <a:latin typeface="Open Sans"/>
                <a:cs typeface="Open Sans"/>
              </a:rPr>
              <a:t>employment on campus, </a:t>
            </a:r>
          </a:p>
          <a:p>
            <a:pPr marL="285750" indent="-285750" defTabSz="457200">
              <a:buFont typeface="Arial" panose="020B0604020202020204" pitchFamily="34" charset="0"/>
              <a:buChar char="•"/>
            </a:pPr>
            <a:r>
              <a:rPr lang="en-US" sz="2400" dirty="0">
                <a:solidFill>
                  <a:prstClr val="white"/>
                </a:solidFill>
                <a:latin typeface="Open Sans"/>
                <a:cs typeface="Open Sans"/>
              </a:rPr>
              <a:t>access to services</a:t>
            </a:r>
          </a:p>
          <a:p>
            <a:pPr marL="285750" indent="-285750" defTabSz="457200">
              <a:buFont typeface="Arial" panose="020B0604020202020204" pitchFamily="34" charset="0"/>
              <a:buChar char="•"/>
            </a:pPr>
            <a:endParaRPr lang="en-US" sz="2400" dirty="0">
              <a:solidFill>
                <a:prstClr val="white"/>
              </a:solidFill>
              <a:latin typeface="Open Sans"/>
              <a:cs typeface="Open Sans"/>
            </a:endParaRPr>
          </a:p>
          <a:p>
            <a:pPr defTabSz="457200"/>
            <a:r>
              <a:rPr lang="en-US" sz="2400" b="1" dirty="0">
                <a:solidFill>
                  <a:prstClr val="white"/>
                </a:solidFill>
                <a:latin typeface="Open Sans"/>
                <a:cs typeface="Open Sans"/>
              </a:rPr>
              <a:t>May require Faculty Approval to be a part-time student</a:t>
            </a:r>
          </a:p>
          <a:p>
            <a:pPr defTabSz="457200"/>
            <a:r>
              <a:rPr lang="en-US" sz="2400" dirty="0">
                <a:solidFill>
                  <a:prstClr val="white"/>
                </a:solidFill>
                <a:latin typeface="Open Sans"/>
                <a:cs typeface="Open Sans"/>
              </a:rPr>
              <a:t>(e.g. Education)</a:t>
            </a:r>
          </a:p>
        </p:txBody>
      </p:sp>
      <p:sp>
        <p:nvSpPr>
          <p:cNvPr id="14" name="TextBox 13">
            <a:extLst>
              <a:ext uri="{FF2B5EF4-FFF2-40B4-BE49-F238E27FC236}">
                <a16:creationId xmlns:a16="http://schemas.microsoft.com/office/drawing/2014/main" id="{ACC60824-EEDE-904D-A4C2-3580F9BB4782}"/>
              </a:ext>
            </a:extLst>
          </p:cNvPr>
          <p:cNvSpPr txBox="1"/>
          <p:nvPr/>
        </p:nvSpPr>
        <p:spPr>
          <a:xfrm>
            <a:off x="-89954" y="6416675"/>
            <a:ext cx="7460090" cy="2769989"/>
          </a:xfrm>
          <a:prstGeom prst="rect">
            <a:avLst/>
          </a:prstGeom>
          <a:noFill/>
        </p:spPr>
        <p:txBody>
          <a:bodyPr wrap="square" rtlCol="0">
            <a:spAutoFit/>
          </a:bodyPr>
          <a:lstStyle/>
          <a:p>
            <a:pPr lvl="2"/>
            <a:endParaRPr lang="en-US" sz="2800" dirty="0"/>
          </a:p>
          <a:p>
            <a:pPr lvl="2" algn="ctr"/>
            <a:r>
              <a:rPr lang="en-CA" sz="3200" dirty="0"/>
              <a:t>*While most classes are worth 3 credits, there are exceptions. Be sure to double check how many credits each class you are taking is worth.</a:t>
            </a:r>
            <a:endParaRPr lang="en-CA" sz="3200" i="1" dirty="0"/>
          </a:p>
          <a:p>
            <a:endParaRPr lang="en-US" dirty="0"/>
          </a:p>
        </p:txBody>
      </p:sp>
    </p:spTree>
    <p:extLst>
      <p:ext uri="{BB962C8B-B14F-4D97-AF65-F5344CB8AC3E}">
        <p14:creationId xmlns:p14="http://schemas.microsoft.com/office/powerpoint/2010/main" val="28805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5" grpId="0" animBg="1"/>
      <p:bldP spid="7" grpId="0" animBg="1"/>
      <p:bldP spid="11"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3F74F56-9949-A740-9E75-1D716829EB8D}"/>
              </a:ext>
            </a:extLst>
          </p:cNvPr>
          <p:cNvSpPr>
            <a:spLocks noGrp="1"/>
          </p:cNvSpPr>
          <p:nvPr>
            <p:ph type="title"/>
          </p:nvPr>
        </p:nvSpPr>
        <p:spPr>
          <a:xfrm>
            <a:off x="831850" y="625475"/>
            <a:ext cx="18856325" cy="1354217"/>
          </a:xfrm>
        </p:spPr>
        <p:txBody>
          <a:bodyPr/>
          <a:lstStyle/>
          <a:p>
            <a:r>
              <a:rPr lang="en-CA" sz="8800" dirty="0"/>
              <a:t>Major, Minor, and Honours</a:t>
            </a:r>
          </a:p>
        </p:txBody>
      </p:sp>
      <p:sp>
        <p:nvSpPr>
          <p:cNvPr id="4" name="Content Placeholder 2">
            <a:extLst>
              <a:ext uri="{FF2B5EF4-FFF2-40B4-BE49-F238E27FC236}">
                <a16:creationId xmlns:a16="http://schemas.microsoft.com/office/drawing/2014/main" id="{8E218227-1712-5946-8041-811D276C183D}"/>
              </a:ext>
            </a:extLst>
          </p:cNvPr>
          <p:cNvSpPr txBox="1">
            <a:spLocks/>
          </p:cNvSpPr>
          <p:nvPr/>
        </p:nvSpPr>
        <p:spPr>
          <a:xfrm>
            <a:off x="1233487" y="2759075"/>
            <a:ext cx="17637125" cy="647700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FontTx/>
              <a:buBlip>
                <a:blip r:embed="rId2"/>
              </a:buBlip>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CA" sz="4800" b="1" dirty="0">
                <a:latin typeface="Open Sans"/>
                <a:cs typeface="Open Sans"/>
              </a:rPr>
              <a:t>Major</a:t>
            </a:r>
            <a:r>
              <a:rPr lang="en-CA" sz="4800" dirty="0">
                <a:latin typeface="Open Sans"/>
                <a:cs typeface="Open Sans"/>
              </a:rPr>
              <a:t>: Primary area of study</a:t>
            </a:r>
          </a:p>
          <a:p>
            <a:pPr>
              <a:lnSpc>
                <a:spcPct val="120000"/>
              </a:lnSpc>
            </a:pPr>
            <a:r>
              <a:rPr lang="en-CA" sz="4800" b="1" dirty="0">
                <a:latin typeface="Open Sans"/>
                <a:cs typeface="Open Sans"/>
              </a:rPr>
              <a:t>Honours</a:t>
            </a:r>
            <a:r>
              <a:rPr lang="en-CA" sz="4800" dirty="0">
                <a:latin typeface="Open Sans"/>
                <a:cs typeface="Open Sans"/>
              </a:rPr>
              <a:t>: </a:t>
            </a:r>
            <a:r>
              <a:rPr lang="en-CA" sz="4400" dirty="0">
                <a:latin typeface="Open Sans"/>
                <a:cs typeface="Open Sans"/>
              </a:rPr>
              <a:t>Involves a higher degree of specialization</a:t>
            </a:r>
          </a:p>
          <a:p>
            <a:pPr lvl="2">
              <a:lnSpc>
                <a:spcPct val="120000"/>
              </a:lnSpc>
            </a:pPr>
            <a:r>
              <a:rPr lang="en-CA" sz="3600" dirty="0">
                <a:latin typeface="Open Sans"/>
                <a:cs typeface="Open Sans"/>
              </a:rPr>
              <a:t>Has additional requirements, including GPA requirements</a:t>
            </a:r>
            <a:endParaRPr lang="en-CA" sz="4800" b="1" dirty="0">
              <a:latin typeface="Open Sans"/>
              <a:cs typeface="Open Sans"/>
            </a:endParaRPr>
          </a:p>
          <a:p>
            <a:r>
              <a:rPr lang="en-CA" sz="4800" b="1" dirty="0">
                <a:latin typeface="Open Sans"/>
                <a:cs typeface="Open Sans"/>
              </a:rPr>
              <a:t>Minor</a:t>
            </a:r>
            <a:r>
              <a:rPr lang="en-CA" sz="4800" dirty="0">
                <a:latin typeface="Open Sans"/>
                <a:cs typeface="Open Sans"/>
              </a:rPr>
              <a:t>: </a:t>
            </a:r>
            <a:r>
              <a:rPr lang="en-CA" sz="4400" dirty="0">
                <a:latin typeface="Open Sans"/>
                <a:cs typeface="Open Sans"/>
              </a:rPr>
              <a:t>Area of secondary concentration</a:t>
            </a:r>
          </a:p>
          <a:p>
            <a:endParaRPr lang="en-CA" sz="3600" dirty="0">
              <a:latin typeface="Open Sans"/>
              <a:cs typeface="Open Sans"/>
            </a:endParaRPr>
          </a:p>
          <a:p>
            <a:r>
              <a:rPr lang="en-CA" sz="3600" dirty="0">
                <a:latin typeface="Open Sans"/>
                <a:cs typeface="Open Sans"/>
              </a:rPr>
              <a:t>Note: In some faculties, you have already been admitted to a specific major (e.g. Engineering, Education, Music). In other faculties (e.g. Arts, Science, Management), you will typically declare your major in your second year.</a:t>
            </a:r>
          </a:p>
          <a:p>
            <a:endParaRPr lang="en-CA" sz="4400" dirty="0">
              <a:latin typeface="Open Sans"/>
              <a:cs typeface="Open Sans"/>
            </a:endParaRPr>
          </a:p>
          <a:p>
            <a:pPr marL="0" indent="0">
              <a:buNone/>
            </a:pPr>
            <a:endParaRPr lang="en-CA" sz="2800" dirty="0">
              <a:latin typeface="Open Sans"/>
              <a:cs typeface="Open Sans"/>
            </a:endParaRPr>
          </a:p>
        </p:txBody>
      </p:sp>
    </p:spTree>
    <p:extLst>
      <p:ext uri="{BB962C8B-B14F-4D97-AF65-F5344CB8AC3E}">
        <p14:creationId xmlns:p14="http://schemas.microsoft.com/office/powerpoint/2010/main" val="4012707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3F74F56-9949-A740-9E75-1D716829EB8D}"/>
              </a:ext>
            </a:extLst>
          </p:cNvPr>
          <p:cNvSpPr>
            <a:spLocks noGrp="1"/>
          </p:cNvSpPr>
          <p:nvPr>
            <p:ph type="title"/>
          </p:nvPr>
        </p:nvSpPr>
        <p:spPr>
          <a:xfrm>
            <a:off x="982264" y="359109"/>
            <a:ext cx="18856325" cy="1354217"/>
          </a:xfrm>
        </p:spPr>
        <p:txBody>
          <a:bodyPr/>
          <a:lstStyle/>
          <a:p>
            <a:r>
              <a:rPr lang="en-CA" sz="8800" dirty="0"/>
              <a:t>Building Your Degree 1</a:t>
            </a:r>
          </a:p>
        </p:txBody>
      </p:sp>
      <p:sp>
        <p:nvSpPr>
          <p:cNvPr id="3" name="Content Placeholder 1">
            <a:extLst>
              <a:ext uri="{FF2B5EF4-FFF2-40B4-BE49-F238E27FC236}">
                <a16:creationId xmlns:a16="http://schemas.microsoft.com/office/drawing/2014/main" id="{B2A21C44-4E3E-0042-B442-3FD9DA33A3C9}"/>
              </a:ext>
            </a:extLst>
          </p:cNvPr>
          <p:cNvSpPr txBox="1">
            <a:spLocks/>
          </p:cNvSpPr>
          <p:nvPr/>
        </p:nvSpPr>
        <p:spPr>
          <a:xfrm>
            <a:off x="982264" y="2682875"/>
            <a:ext cx="3616165" cy="629221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4800" kern="0" dirty="0">
                <a:solidFill>
                  <a:sysClr val="windowText" lastClr="000000"/>
                </a:solidFill>
              </a:rPr>
              <a:t>Example: </a:t>
            </a:r>
          </a:p>
          <a:p>
            <a:endParaRPr lang="en-US" sz="4800" kern="0" dirty="0">
              <a:solidFill>
                <a:sysClr val="windowText" lastClr="000000"/>
              </a:solidFill>
            </a:endParaRPr>
          </a:p>
          <a:p>
            <a:r>
              <a:rPr lang="en-US" sz="4800" kern="0" dirty="0">
                <a:solidFill>
                  <a:sysClr val="windowText" lastClr="000000"/>
                </a:solidFill>
              </a:rPr>
              <a:t>Faculty of Management </a:t>
            </a:r>
          </a:p>
          <a:p>
            <a:r>
              <a:rPr lang="en-US" sz="4800" kern="0" dirty="0" err="1">
                <a:solidFill>
                  <a:sysClr val="windowText" lastClr="000000"/>
                </a:solidFill>
              </a:rPr>
              <a:t>B.Com</a:t>
            </a:r>
            <a:r>
              <a:rPr lang="en-US" sz="4800" kern="0" dirty="0">
                <a:solidFill>
                  <a:sysClr val="windowText" lastClr="000000"/>
                </a:solidFill>
              </a:rPr>
              <a:t>.</a:t>
            </a:r>
          </a:p>
          <a:p>
            <a:r>
              <a:rPr lang="en-US" sz="4800" kern="0" dirty="0">
                <a:solidFill>
                  <a:sysClr val="windowText" lastClr="000000"/>
                </a:solidFill>
              </a:rPr>
              <a:t>120 credits</a:t>
            </a:r>
            <a:endParaRPr lang="en-CA" sz="4800" kern="0" dirty="0">
              <a:solidFill>
                <a:sysClr val="windowText" lastClr="000000"/>
              </a:solidFill>
            </a:endParaRPr>
          </a:p>
        </p:txBody>
      </p:sp>
      <p:pic>
        <p:nvPicPr>
          <p:cNvPr id="4" name="Picture 3" descr="A pie chart showing an example of how a faculty of management bachelor of commerce 120 credit degree would be divided. The program is split up by the freshman courses, electives, major or concentration courses, and core courses.">
            <a:extLst>
              <a:ext uri="{FF2B5EF4-FFF2-40B4-BE49-F238E27FC236}">
                <a16:creationId xmlns:a16="http://schemas.microsoft.com/office/drawing/2014/main" id="{3F8E8936-1600-8541-837A-4DC9AD05F8F3}"/>
              </a:ext>
            </a:extLst>
          </p:cNvPr>
          <p:cNvPicPr>
            <a:picLocks noChangeAspect="1"/>
          </p:cNvPicPr>
          <p:nvPr/>
        </p:nvPicPr>
        <p:blipFill rotWithShape="1">
          <a:blip r:embed="rId3">
            <a:extLst>
              <a:ext uri="{28A0092B-C50C-407E-A947-70E740481C1C}">
                <a14:useLocalDpi xmlns:a14="http://schemas.microsoft.com/office/drawing/2010/main" val="0"/>
              </a:ext>
            </a:extLst>
          </a:blip>
          <a:srcRect t="24105"/>
          <a:stretch/>
        </p:blipFill>
        <p:spPr>
          <a:xfrm>
            <a:off x="4870450" y="2043711"/>
            <a:ext cx="14354683" cy="7221927"/>
          </a:xfrm>
          <a:prstGeom prst="rect">
            <a:avLst/>
          </a:prstGeom>
        </p:spPr>
      </p:pic>
    </p:spTree>
    <p:extLst>
      <p:ext uri="{BB962C8B-B14F-4D97-AF65-F5344CB8AC3E}">
        <p14:creationId xmlns:p14="http://schemas.microsoft.com/office/powerpoint/2010/main" val="2023907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3F74F56-9949-A740-9E75-1D716829EB8D}"/>
              </a:ext>
            </a:extLst>
          </p:cNvPr>
          <p:cNvSpPr>
            <a:spLocks noGrp="1"/>
          </p:cNvSpPr>
          <p:nvPr>
            <p:ph type="title"/>
          </p:nvPr>
        </p:nvSpPr>
        <p:spPr>
          <a:xfrm>
            <a:off x="982264" y="359109"/>
            <a:ext cx="18856325" cy="1354217"/>
          </a:xfrm>
        </p:spPr>
        <p:txBody>
          <a:bodyPr/>
          <a:lstStyle/>
          <a:p>
            <a:r>
              <a:rPr lang="en-CA" sz="8800" dirty="0"/>
              <a:t>Building Your Degree 2</a:t>
            </a:r>
          </a:p>
        </p:txBody>
      </p:sp>
      <p:sp>
        <p:nvSpPr>
          <p:cNvPr id="6" name="Content Placeholder 1">
            <a:extLst>
              <a:ext uri="{FF2B5EF4-FFF2-40B4-BE49-F238E27FC236}">
                <a16:creationId xmlns:a16="http://schemas.microsoft.com/office/drawing/2014/main" id="{33FB48A0-285F-FF49-9A0E-CCEB086BA8C4}"/>
              </a:ext>
            </a:extLst>
          </p:cNvPr>
          <p:cNvSpPr txBox="1">
            <a:spLocks/>
          </p:cNvSpPr>
          <p:nvPr/>
        </p:nvSpPr>
        <p:spPr>
          <a:xfrm>
            <a:off x="1056616" y="2256155"/>
            <a:ext cx="17990868" cy="339852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4800" kern="0" dirty="0">
                <a:solidFill>
                  <a:sysClr val="windowText" lastClr="000000"/>
                </a:solidFill>
              </a:rPr>
              <a:t>Another example: Faculty of Arts – B.A. 120 credits</a:t>
            </a:r>
          </a:p>
          <a:p>
            <a:endParaRPr lang="en-US" sz="4800" kern="0" dirty="0">
              <a:solidFill>
                <a:sysClr val="windowText" lastClr="000000"/>
              </a:solidFill>
            </a:endParaRPr>
          </a:p>
          <a:p>
            <a:pPr algn="ctr"/>
            <a:r>
              <a:rPr lang="en-CA" sz="4800" kern="0" dirty="0">
                <a:solidFill>
                  <a:sysClr val="windowText" lastClr="000000"/>
                </a:solidFill>
              </a:rPr>
              <a:t>30-credit Freshman Program</a:t>
            </a:r>
          </a:p>
          <a:p>
            <a:pPr algn="ctr"/>
            <a:r>
              <a:rPr lang="en-CA" sz="4800" kern="0" dirty="0">
                <a:solidFill>
                  <a:sysClr val="windowText" lastClr="000000"/>
                </a:solidFill>
              </a:rPr>
              <a:t>+</a:t>
            </a:r>
          </a:p>
          <a:p>
            <a:pPr algn="ctr"/>
            <a:r>
              <a:rPr lang="en-CA" sz="4800" kern="0" dirty="0">
                <a:solidFill>
                  <a:sysClr val="windowText" lastClr="000000"/>
                </a:solidFill>
              </a:rPr>
              <a:t>90-credit Multi-Track System:</a:t>
            </a:r>
          </a:p>
        </p:txBody>
      </p:sp>
      <p:graphicFrame>
        <p:nvGraphicFramePr>
          <p:cNvPr id="7" name="Table 2">
            <a:extLst>
              <a:ext uri="{FF2B5EF4-FFF2-40B4-BE49-F238E27FC236}">
                <a16:creationId xmlns:a16="http://schemas.microsoft.com/office/drawing/2014/main" id="{048DC388-2B1A-B640-BB30-C4DB985A9E3D}"/>
              </a:ext>
            </a:extLst>
          </p:cNvPr>
          <p:cNvGraphicFramePr>
            <a:graphicFrameLocks noGrp="1"/>
          </p:cNvGraphicFramePr>
          <p:nvPr>
            <p:extLst>
              <p:ext uri="{D42A27DB-BD31-4B8C-83A1-F6EECF244321}">
                <p14:modId xmlns:p14="http://schemas.microsoft.com/office/powerpoint/2010/main" val="2331922982"/>
              </p:ext>
            </p:extLst>
          </p:nvPr>
        </p:nvGraphicFramePr>
        <p:xfrm>
          <a:off x="1056616" y="6294755"/>
          <a:ext cx="17990868" cy="2438400"/>
        </p:xfrm>
        <a:graphic>
          <a:graphicData uri="http://schemas.openxmlformats.org/drawingml/2006/table">
            <a:tbl>
              <a:tblPr firstRow="1" bandRow="1">
                <a:tableStyleId>{21E4AEA4-8DFA-4A89-87EB-49C32662AFE0}</a:tableStyleId>
              </a:tblPr>
              <a:tblGrid>
                <a:gridCol w="1604034">
                  <a:extLst>
                    <a:ext uri="{9D8B030D-6E8A-4147-A177-3AD203B41FA5}">
                      <a16:colId xmlns:a16="http://schemas.microsoft.com/office/drawing/2014/main" val="2769419968"/>
                    </a:ext>
                  </a:extLst>
                </a:gridCol>
                <a:gridCol w="16386834">
                  <a:extLst>
                    <a:ext uri="{9D8B030D-6E8A-4147-A177-3AD203B41FA5}">
                      <a16:colId xmlns:a16="http://schemas.microsoft.com/office/drawing/2014/main" val="3077032519"/>
                    </a:ext>
                  </a:extLst>
                </a:gridCol>
              </a:tblGrid>
              <a:tr h="370840">
                <a:tc>
                  <a:txBody>
                    <a:bodyPr/>
                    <a:lstStyle/>
                    <a:p>
                      <a:r>
                        <a:rPr lang="en-CA" sz="3200" dirty="0"/>
                        <a:t>Options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4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231297"/>
                  </a:ext>
                </a:extLst>
              </a:tr>
              <a:tr h="370840">
                <a:tc>
                  <a:txBody>
                    <a:bodyPr/>
                    <a:lstStyle/>
                    <a:p>
                      <a:r>
                        <a:rPr lang="en-CA" sz="32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3200" b="0" dirty="0">
                          <a:solidFill>
                            <a:schemeClr val="tx1"/>
                          </a:solidFill>
                          <a:effectLst/>
                        </a:rPr>
                        <a:t>Major Concentration (36) + Minor Concentration (18) + electives (36)</a:t>
                      </a:r>
                      <a:endParaRPr lang="en-CA"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2436852"/>
                  </a:ext>
                </a:extLst>
              </a:tr>
              <a:tr h="370840">
                <a:tc>
                  <a:txBody>
                    <a:bodyPr/>
                    <a:lstStyle/>
                    <a:p>
                      <a:r>
                        <a:rPr lang="en-CA" sz="32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CA" sz="3200" b="0" dirty="0">
                          <a:solidFill>
                            <a:schemeClr val="tx1"/>
                          </a:solidFill>
                          <a:effectLst/>
                        </a:rPr>
                        <a:t>Major Concentration (36) + Major Concentration (36) + electives (18)</a:t>
                      </a:r>
                      <a:endParaRPr lang="en-CA"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077097"/>
                  </a:ext>
                </a:extLst>
              </a:tr>
              <a:tr h="370840">
                <a:tc>
                  <a:txBody>
                    <a:bodyPr/>
                    <a:lstStyle/>
                    <a:p>
                      <a:r>
                        <a:rPr lang="en-CA" sz="32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eaLnBrk="1" fontAlgn="t" latinLnBrk="0" hangingPunct="1">
                        <a:lnSpc>
                          <a:spcPct val="100000"/>
                        </a:lnSpc>
                        <a:spcBef>
                          <a:spcPts val="0"/>
                        </a:spcBef>
                        <a:spcAft>
                          <a:spcPts val="0"/>
                        </a:spcAft>
                        <a:buClrTx/>
                        <a:buSzTx/>
                        <a:buFontTx/>
                        <a:buNone/>
                        <a:tabLst/>
                        <a:defRPr/>
                      </a:pPr>
                      <a:r>
                        <a:rPr lang="en-CA" sz="3200" dirty="0">
                          <a:effectLst/>
                        </a:rPr>
                        <a:t>Major Concentration (36) + Minor Concentration (18) + Minor Concentration (18) + electives (18)</a:t>
                      </a:r>
                    </a:p>
                  </a:txBody>
                  <a:tcPr marL="38100" marR="381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827774"/>
                  </a:ext>
                </a:extLst>
              </a:tr>
            </a:tbl>
          </a:graphicData>
        </a:graphic>
      </p:graphicFrame>
    </p:spTree>
    <p:extLst>
      <p:ext uri="{BB962C8B-B14F-4D97-AF65-F5344CB8AC3E}">
        <p14:creationId xmlns:p14="http://schemas.microsoft.com/office/powerpoint/2010/main" val="134377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1D70-8247-4153-B36D-691CCF721193}"/>
              </a:ext>
            </a:extLst>
          </p:cNvPr>
          <p:cNvSpPr>
            <a:spLocks noGrp="1"/>
          </p:cNvSpPr>
          <p:nvPr>
            <p:ph type="title"/>
          </p:nvPr>
        </p:nvSpPr>
        <p:spPr>
          <a:xfrm>
            <a:off x="1105852" y="1852"/>
            <a:ext cx="17892396" cy="1354217"/>
          </a:xfrm>
        </p:spPr>
        <p:txBody>
          <a:bodyPr/>
          <a:lstStyle/>
          <a:p>
            <a:pPr algn="ctr"/>
            <a:r>
              <a:rPr lang="en-CA" sz="8800" dirty="0"/>
              <a:t>Land Acknowledgment</a:t>
            </a:r>
          </a:p>
        </p:txBody>
      </p:sp>
      <p:sp>
        <p:nvSpPr>
          <p:cNvPr id="6" name="TextBox 5">
            <a:extLst>
              <a:ext uri="{FF2B5EF4-FFF2-40B4-BE49-F238E27FC236}">
                <a16:creationId xmlns:a16="http://schemas.microsoft.com/office/drawing/2014/main" id="{0D3EBC6F-27F0-9C41-A950-CD0F27F81C8D}"/>
              </a:ext>
            </a:extLst>
          </p:cNvPr>
          <p:cNvSpPr txBox="1"/>
          <p:nvPr/>
        </p:nvSpPr>
        <p:spPr>
          <a:xfrm>
            <a:off x="755650" y="1356069"/>
            <a:ext cx="3087414" cy="625043"/>
          </a:xfrm>
          <a:prstGeom prst="rect">
            <a:avLst/>
          </a:prstGeom>
          <a:noFill/>
        </p:spPr>
        <p:txBody>
          <a:bodyPr wrap="square" rtlCol="0">
            <a:spAutoFit/>
          </a:bodyPr>
          <a:lstStyle/>
          <a:p>
            <a:pPr algn="r" defTabSz="753923"/>
            <a:r>
              <a:rPr lang="en-CA" sz="1731" dirty="0">
                <a:solidFill>
                  <a:prstClr val="black"/>
                </a:solidFill>
                <a:latin typeface="Open Sans"/>
              </a:rPr>
              <a:t>15</a:t>
            </a:r>
            <a:r>
              <a:rPr lang="en-CA" sz="1731" baseline="30000" dirty="0">
                <a:solidFill>
                  <a:prstClr val="black"/>
                </a:solidFill>
                <a:latin typeface="Open Sans"/>
              </a:rPr>
              <a:t>th</a:t>
            </a:r>
            <a:r>
              <a:rPr lang="en-CA" sz="1731" dirty="0">
                <a:solidFill>
                  <a:prstClr val="black"/>
                </a:solidFill>
                <a:latin typeface="Open Sans"/>
              </a:rPr>
              <a:t> Annual McGill Pow Wow </a:t>
            </a:r>
          </a:p>
          <a:p>
            <a:pPr algn="r" defTabSz="753923"/>
            <a:r>
              <a:rPr lang="en-CA" sz="1731" dirty="0">
                <a:solidFill>
                  <a:prstClr val="black"/>
                </a:solidFill>
                <a:latin typeface="Open Sans"/>
              </a:rPr>
              <a:t>©Joshua De Costa</a:t>
            </a:r>
          </a:p>
        </p:txBody>
      </p:sp>
      <p:pic>
        <p:nvPicPr>
          <p:cNvPr id="4" name="Picture 3" descr="An Indigenous dancer at McGill's 15th annual Pow Wow being observed by a group of people during their dance.&#10;">
            <a:extLst>
              <a:ext uri="{FF2B5EF4-FFF2-40B4-BE49-F238E27FC236}">
                <a16:creationId xmlns:a16="http://schemas.microsoft.com/office/drawing/2014/main" id="{3D28A805-88C6-B945-A615-302431CF72A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123118" y="1442053"/>
            <a:ext cx="11857864" cy="5498237"/>
          </a:xfrm>
          <a:prstGeom prst="rect">
            <a:avLst/>
          </a:prstGeom>
        </p:spPr>
      </p:pic>
      <p:sp>
        <p:nvSpPr>
          <p:cNvPr id="5" name="Rectangle 4">
            <a:extLst>
              <a:ext uri="{FF2B5EF4-FFF2-40B4-BE49-F238E27FC236}">
                <a16:creationId xmlns:a16="http://schemas.microsoft.com/office/drawing/2014/main" id="{1F7E290A-BCFA-6E4D-AB3B-8100817202BE}"/>
              </a:ext>
            </a:extLst>
          </p:cNvPr>
          <p:cNvSpPr/>
          <p:nvPr/>
        </p:nvSpPr>
        <p:spPr>
          <a:xfrm>
            <a:off x="336550" y="7026275"/>
            <a:ext cx="19431000" cy="3718775"/>
          </a:xfrm>
          <a:prstGeom prst="rect">
            <a:avLst/>
          </a:prstGeom>
        </p:spPr>
        <p:txBody>
          <a:bodyPr wrap="square">
            <a:spAutoFit/>
          </a:bodyPr>
          <a:lstStyle/>
          <a:p>
            <a:pPr algn="ctr"/>
            <a:r>
              <a:rPr lang="en-CA" sz="2968" dirty="0"/>
              <a:t>McGill University is located on unceded land which has long served as a site of meeting and exchange amongst Indigenous peoples, including the Haudenosaunee (hoe-dee-</a:t>
            </a:r>
            <a:r>
              <a:rPr lang="en-CA" sz="2968" dirty="0" err="1"/>
              <a:t>no-SHOW</a:t>
            </a:r>
            <a:r>
              <a:rPr lang="en-CA" sz="2968" dirty="0"/>
              <a:t>-nee) and </a:t>
            </a:r>
            <a:r>
              <a:rPr lang="en-CA" sz="2968" dirty="0" err="1"/>
              <a:t>Anishinabeg</a:t>
            </a:r>
            <a:r>
              <a:rPr lang="en-CA" sz="2968" dirty="0"/>
              <a:t> (uh-NISH-</a:t>
            </a:r>
            <a:r>
              <a:rPr lang="en-CA" sz="2968" dirty="0" err="1"/>
              <a:t>ih</a:t>
            </a:r>
            <a:r>
              <a:rPr lang="en-CA" sz="2968" dirty="0"/>
              <a:t>-NAH-bay) nations. McGill honours, recognizes, and respects these nations as the traditional stewards of the lands and waters on which we meet today.</a:t>
            </a:r>
          </a:p>
          <a:p>
            <a:pPr algn="ctr"/>
            <a:endParaRPr lang="en-CA" dirty="0"/>
          </a:p>
          <a:p>
            <a:pPr algn="ctr"/>
            <a:r>
              <a:rPr lang="en-CA" sz="2968" dirty="0"/>
              <a:t>McGill Indigenous Initiatives website:  </a:t>
            </a:r>
            <a:r>
              <a:rPr lang="en-CA" sz="2968" dirty="0">
                <a:hlinkClick r:id="rId4"/>
              </a:rPr>
              <a:t>https://www.mcgill.ca/indigenous/</a:t>
            </a:r>
            <a:endParaRPr lang="en-CA" sz="2968" dirty="0"/>
          </a:p>
          <a:p>
            <a:pPr algn="ctr"/>
            <a:r>
              <a:rPr lang="en-CA" sz="2968" dirty="0"/>
              <a:t>Native Land Digital: </a:t>
            </a:r>
            <a:r>
              <a:rPr lang="en-CA" sz="2968" dirty="0">
                <a:hlinkClick r:id="rId5"/>
              </a:rPr>
              <a:t>https://native-</a:t>
            </a:r>
            <a:r>
              <a:rPr lang="en-CA" sz="2968" dirty="0" err="1">
                <a:hlinkClick r:id="rId5"/>
              </a:rPr>
              <a:t>land.ca</a:t>
            </a:r>
            <a:r>
              <a:rPr lang="en-CA" sz="2968" dirty="0">
                <a:hlinkClick r:id="rId5"/>
              </a:rPr>
              <a:t>/</a:t>
            </a:r>
            <a:endParaRPr lang="en-CA" sz="2968" dirty="0"/>
          </a:p>
          <a:p>
            <a:pPr algn="r" defTabSz="753923">
              <a:spcBef>
                <a:spcPct val="5000"/>
              </a:spcBef>
            </a:pPr>
            <a:endParaRPr lang="en-US" sz="3298" dirty="0">
              <a:solidFill>
                <a:prstClr val="black"/>
              </a:solidFill>
              <a:latin typeface="Adelle Basic Rg" pitchFamily="50" charset="0"/>
            </a:endParaRPr>
          </a:p>
          <a:p>
            <a:pPr algn="r" defTabSz="753923">
              <a:spcBef>
                <a:spcPct val="5000"/>
              </a:spcBef>
            </a:pPr>
            <a:endParaRPr lang="en-US" sz="3298" dirty="0">
              <a:solidFill>
                <a:prstClr val="black"/>
              </a:solidFill>
              <a:latin typeface="Adelle Basic Rg" pitchFamily="50" charset="0"/>
            </a:endParaRPr>
          </a:p>
        </p:txBody>
      </p:sp>
    </p:spTree>
    <p:extLst>
      <p:ext uri="{BB962C8B-B14F-4D97-AF65-F5344CB8AC3E}">
        <p14:creationId xmlns:p14="http://schemas.microsoft.com/office/powerpoint/2010/main" val="2227592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CF3B6-54D3-4665-85E4-2E5E99C71EE0}"/>
              </a:ext>
            </a:extLst>
          </p:cNvPr>
          <p:cNvSpPr>
            <a:spLocks noGrp="1"/>
          </p:cNvSpPr>
          <p:nvPr>
            <p:ph type="title"/>
          </p:nvPr>
        </p:nvSpPr>
        <p:spPr>
          <a:xfrm>
            <a:off x="908049" y="822166"/>
            <a:ext cx="18856325" cy="1354217"/>
          </a:xfrm>
        </p:spPr>
        <p:txBody>
          <a:bodyPr/>
          <a:lstStyle/>
          <a:p>
            <a:r>
              <a:rPr lang="en-CA" sz="8800" dirty="0"/>
              <a:t>Courses</a:t>
            </a:r>
          </a:p>
        </p:txBody>
      </p:sp>
      <p:grpSp>
        <p:nvGrpSpPr>
          <p:cNvPr id="2" name="Group 1" descr="A flow chart showing the courses that make up a student's degree. The major, minor or honours being completed by a students are made up of required courses, which are all mandatory, complementary courses, which are chosen from a specified list, and elective courses, which do not count towards a major, minor, or honours. Some courses are also known are prerequisites or co-requisites which are necessary to complete before taken specific courses later on in the student's degree.">
            <a:extLst>
              <a:ext uri="{FF2B5EF4-FFF2-40B4-BE49-F238E27FC236}">
                <a16:creationId xmlns:a16="http://schemas.microsoft.com/office/drawing/2014/main" id="{C3C05B77-76B7-CD9B-B725-5F4539FEAEC8}"/>
              </a:ext>
            </a:extLst>
          </p:cNvPr>
          <p:cNvGrpSpPr/>
          <p:nvPr/>
        </p:nvGrpSpPr>
        <p:grpSpPr>
          <a:xfrm>
            <a:off x="3531598" y="603490"/>
            <a:ext cx="13609225" cy="8761039"/>
            <a:chOff x="3531598" y="603490"/>
            <a:chExt cx="13609225" cy="8761039"/>
          </a:xfrm>
        </p:grpSpPr>
        <p:sp>
          <p:nvSpPr>
            <p:cNvPr id="23" name="Oval 22">
              <a:extLst>
                <a:ext uri="{FF2B5EF4-FFF2-40B4-BE49-F238E27FC236}">
                  <a16:creationId xmlns:a16="http://schemas.microsoft.com/office/drawing/2014/main" id="{39C369F7-ED78-C444-9A0B-F115C67FA5B5}"/>
                </a:ext>
              </a:extLst>
            </p:cNvPr>
            <p:cNvSpPr>
              <a:spLocks noChangeAspect="1"/>
            </p:cNvSpPr>
            <p:nvPr/>
          </p:nvSpPr>
          <p:spPr>
            <a:xfrm>
              <a:off x="8763318" y="603490"/>
              <a:ext cx="3145785" cy="31457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Major, Minor, </a:t>
              </a:r>
              <a:r>
                <a:rPr lang="en-US" sz="3600" b="1" dirty="0" err="1"/>
                <a:t>Honours</a:t>
              </a:r>
              <a:r>
                <a:rPr lang="en-US" sz="3600" b="1" dirty="0"/>
                <a:t> </a:t>
              </a:r>
            </a:p>
            <a:p>
              <a:pPr algn="ctr"/>
              <a:endParaRPr lang="en-CA" dirty="0"/>
            </a:p>
          </p:txBody>
        </p:sp>
        <p:sp>
          <p:nvSpPr>
            <p:cNvPr id="16" name="Rounded Rectangle 15">
              <a:extLst>
                <a:ext uri="{FF2B5EF4-FFF2-40B4-BE49-F238E27FC236}">
                  <a16:creationId xmlns:a16="http://schemas.microsoft.com/office/drawing/2014/main" id="{E9BC8441-B15F-A445-B6F4-0B76D794C26D}"/>
                </a:ext>
              </a:extLst>
            </p:cNvPr>
            <p:cNvSpPr/>
            <p:nvPr/>
          </p:nvSpPr>
          <p:spPr>
            <a:xfrm>
              <a:off x="3531598" y="4069836"/>
              <a:ext cx="5231720" cy="154369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8" dirty="0"/>
            </a:p>
            <a:p>
              <a:pPr algn="ctr"/>
              <a:r>
                <a:rPr lang="en-US" sz="3600" b="1" dirty="0"/>
                <a:t>Required Courses</a:t>
              </a:r>
            </a:p>
            <a:p>
              <a:pPr algn="ctr"/>
              <a:r>
                <a:rPr lang="en-US" sz="2800" dirty="0"/>
                <a:t>All mandatory</a:t>
              </a:r>
            </a:p>
            <a:p>
              <a:pPr algn="ctr"/>
              <a:endParaRPr lang="en-US" sz="2968" dirty="0"/>
            </a:p>
          </p:txBody>
        </p:sp>
        <p:cxnSp>
          <p:nvCxnSpPr>
            <p:cNvPr id="35" name="Elbow Connector 34">
              <a:extLst>
                <a:ext uri="{FF2B5EF4-FFF2-40B4-BE49-F238E27FC236}">
                  <a16:creationId xmlns:a16="http://schemas.microsoft.com/office/drawing/2014/main" id="{B399CB21-1250-3940-B915-A2F64D436625}"/>
                </a:ext>
              </a:extLst>
            </p:cNvPr>
            <p:cNvCxnSpPr>
              <a:cxnSpLocks/>
              <a:stCxn id="16" idx="3"/>
            </p:cNvCxnSpPr>
            <p:nvPr/>
          </p:nvCxnSpPr>
          <p:spPr>
            <a:xfrm flipV="1">
              <a:off x="8763318" y="3749275"/>
              <a:ext cx="907732" cy="1092409"/>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cxnSp>
          <p:nvCxnSpPr>
            <p:cNvPr id="31" name="Elbow Connector 30">
              <a:extLst>
                <a:ext uri="{FF2B5EF4-FFF2-40B4-BE49-F238E27FC236}">
                  <a16:creationId xmlns:a16="http://schemas.microsoft.com/office/drawing/2014/main" id="{250AE52B-BA6C-5C41-9CB3-ECF62794387B}"/>
                </a:ext>
              </a:extLst>
            </p:cNvPr>
            <p:cNvCxnSpPr>
              <a:cxnSpLocks/>
              <a:stCxn id="17" idx="1"/>
            </p:cNvCxnSpPr>
            <p:nvPr/>
          </p:nvCxnSpPr>
          <p:spPr>
            <a:xfrm rot="10800000">
              <a:off x="11042651" y="3749276"/>
              <a:ext cx="866453" cy="1092409"/>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
          <p:nvSpPr>
            <p:cNvPr id="17" name="Rounded Rectangle 16">
              <a:extLst>
                <a:ext uri="{FF2B5EF4-FFF2-40B4-BE49-F238E27FC236}">
                  <a16:creationId xmlns:a16="http://schemas.microsoft.com/office/drawing/2014/main" id="{ED29203E-3F32-2849-BAA9-C62B88CA642C}"/>
                </a:ext>
              </a:extLst>
            </p:cNvPr>
            <p:cNvSpPr/>
            <p:nvPr/>
          </p:nvSpPr>
          <p:spPr>
            <a:xfrm>
              <a:off x="11909103" y="4069837"/>
              <a:ext cx="5231720" cy="1543694"/>
            </a:xfrm>
            <a:prstGeom prst="roundRect">
              <a:avLst/>
            </a:prstGeom>
            <a:solidFill>
              <a:srgbClr val="088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8" dirty="0"/>
            </a:p>
            <a:p>
              <a:pPr algn="ctr"/>
              <a:r>
                <a:rPr lang="en-US" sz="3600" b="1" dirty="0"/>
                <a:t>Complementary  Courses</a:t>
              </a:r>
            </a:p>
            <a:p>
              <a:pPr algn="ctr"/>
              <a:r>
                <a:rPr lang="en-US" sz="2800" dirty="0"/>
                <a:t>Chosen from a specified list</a:t>
              </a:r>
            </a:p>
            <a:p>
              <a:pPr algn="ctr"/>
              <a:endParaRPr lang="en-US" sz="2968" dirty="0"/>
            </a:p>
          </p:txBody>
        </p:sp>
        <p:sp>
          <p:nvSpPr>
            <p:cNvPr id="20" name="Rounded Rectangle 19">
              <a:extLst>
                <a:ext uri="{FF2B5EF4-FFF2-40B4-BE49-F238E27FC236}">
                  <a16:creationId xmlns:a16="http://schemas.microsoft.com/office/drawing/2014/main" id="{61381E5F-B7AA-6E49-A786-254B5992FE4B}"/>
                </a:ext>
              </a:extLst>
            </p:cNvPr>
            <p:cNvSpPr/>
            <p:nvPr/>
          </p:nvSpPr>
          <p:spPr>
            <a:xfrm>
              <a:off x="7720350" y="6063681"/>
              <a:ext cx="5231720" cy="154369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98" dirty="0"/>
            </a:p>
            <a:p>
              <a:pPr algn="ctr"/>
              <a:r>
                <a:rPr lang="en-US" sz="3600" b="1" dirty="0"/>
                <a:t>Elective Courses</a:t>
              </a:r>
            </a:p>
            <a:p>
              <a:pPr algn="ctr"/>
              <a:r>
                <a:rPr lang="en-US" sz="2800" dirty="0"/>
                <a:t>Do not count towards a major, minor, or </a:t>
              </a:r>
              <a:r>
                <a:rPr lang="en-US" sz="2800" dirty="0" err="1"/>
                <a:t>honours</a:t>
              </a:r>
              <a:endParaRPr lang="en-US" sz="2800" dirty="0"/>
            </a:p>
            <a:p>
              <a:pPr algn="ctr"/>
              <a:endParaRPr lang="en-US" sz="2968" dirty="0"/>
            </a:p>
          </p:txBody>
        </p:sp>
        <p:pic>
          <p:nvPicPr>
            <p:cNvPr id="26" name="Picture 25">
              <a:extLst>
                <a:ext uri="{FF2B5EF4-FFF2-40B4-BE49-F238E27FC236}">
                  <a16:creationId xmlns:a16="http://schemas.microsoft.com/office/drawing/2014/main" id="{BCEB1AA4-721E-2D4B-8D55-0834CD5011F1}"/>
                </a:ext>
              </a:extLst>
            </p:cNvPr>
            <p:cNvPicPr>
              <a:picLocks noChangeAspect="1"/>
            </p:cNvPicPr>
            <p:nvPr/>
          </p:nvPicPr>
          <p:blipFill>
            <a:blip r:embed="rId2"/>
            <a:stretch>
              <a:fillRect/>
            </a:stretch>
          </p:blipFill>
          <p:spPr>
            <a:xfrm>
              <a:off x="6166780" y="8057085"/>
              <a:ext cx="3693527" cy="1307443"/>
            </a:xfrm>
            <a:prstGeom prst="rect">
              <a:avLst/>
            </a:prstGeom>
          </p:spPr>
        </p:pic>
        <p:pic>
          <p:nvPicPr>
            <p:cNvPr id="25" name="Picture 24">
              <a:extLst>
                <a:ext uri="{FF2B5EF4-FFF2-40B4-BE49-F238E27FC236}">
                  <a16:creationId xmlns:a16="http://schemas.microsoft.com/office/drawing/2014/main" id="{9DFAAA01-6D5A-9A41-94FF-80483BCD4D03}"/>
                </a:ext>
              </a:extLst>
            </p:cNvPr>
            <p:cNvPicPr>
              <a:picLocks noChangeAspect="1"/>
            </p:cNvPicPr>
            <p:nvPr/>
          </p:nvPicPr>
          <p:blipFill>
            <a:blip r:embed="rId3"/>
            <a:stretch>
              <a:fillRect/>
            </a:stretch>
          </p:blipFill>
          <p:spPr>
            <a:xfrm>
              <a:off x="10052050" y="8010312"/>
              <a:ext cx="4756007" cy="1354217"/>
            </a:xfrm>
            <a:prstGeom prst="rect">
              <a:avLst/>
            </a:prstGeom>
          </p:spPr>
        </p:pic>
      </p:grpSp>
    </p:spTree>
    <p:extLst>
      <p:ext uri="{BB962C8B-B14F-4D97-AF65-F5344CB8AC3E}">
        <p14:creationId xmlns:p14="http://schemas.microsoft.com/office/powerpoint/2010/main" val="2086899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CF3B6-54D3-4665-85E4-2E5E99C71EE0}"/>
              </a:ext>
            </a:extLst>
          </p:cNvPr>
          <p:cNvSpPr>
            <a:spLocks noGrp="1"/>
          </p:cNvSpPr>
          <p:nvPr>
            <p:ph type="title"/>
          </p:nvPr>
        </p:nvSpPr>
        <p:spPr>
          <a:xfrm>
            <a:off x="908050" y="822166"/>
            <a:ext cx="4828568" cy="3175160"/>
          </a:xfrm>
        </p:spPr>
        <p:txBody>
          <a:bodyPr/>
          <a:lstStyle/>
          <a:p>
            <a:r>
              <a:rPr lang="en-CA" sz="8800" dirty="0"/>
              <a:t>Types of Classes</a:t>
            </a:r>
          </a:p>
        </p:txBody>
      </p:sp>
      <p:grpSp>
        <p:nvGrpSpPr>
          <p:cNvPr id="5" name="Group 4" descr="A flow chart showing the way that classes are organized from largest class size to smallest. The largest classes are lectures. Lectures often have conferences, tutorials, or labs associated with them which are medium sized classes. Seminars and fieldwork/internships typically have the smallest class size and are held without association to a larger lecture class.">
            <a:extLst>
              <a:ext uri="{FF2B5EF4-FFF2-40B4-BE49-F238E27FC236}">
                <a16:creationId xmlns:a16="http://schemas.microsoft.com/office/drawing/2014/main" id="{40702CB6-A473-E4E5-5E8B-32F3B71F7A1F}"/>
              </a:ext>
            </a:extLst>
          </p:cNvPr>
          <p:cNvGrpSpPr/>
          <p:nvPr/>
        </p:nvGrpSpPr>
        <p:grpSpPr>
          <a:xfrm>
            <a:off x="4688194" y="724112"/>
            <a:ext cx="8869056" cy="8287898"/>
            <a:chOff x="4688194" y="724112"/>
            <a:chExt cx="8869056" cy="8287898"/>
          </a:xfrm>
        </p:grpSpPr>
        <p:cxnSp>
          <p:nvCxnSpPr>
            <p:cNvPr id="41" name="Straight Connector 40">
              <a:extLst>
                <a:ext uri="{FF2B5EF4-FFF2-40B4-BE49-F238E27FC236}">
                  <a16:creationId xmlns:a16="http://schemas.microsoft.com/office/drawing/2014/main" id="{9A87F0D8-5FE6-654A-9194-01AB7135F009}"/>
                </a:ext>
              </a:extLst>
            </p:cNvPr>
            <p:cNvCxnSpPr>
              <a:cxnSpLocks/>
            </p:cNvCxnSpPr>
            <p:nvPr/>
          </p:nvCxnSpPr>
          <p:spPr>
            <a:xfrm>
              <a:off x="9050990" y="3739545"/>
              <a:ext cx="1331" cy="979200"/>
            </a:xfrm>
            <a:prstGeom prst="line">
              <a:avLst/>
            </a:prstGeom>
            <a:ln w="28575"/>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89DB70CD-7586-E741-60FA-0ACB01462A02}"/>
                </a:ext>
              </a:extLst>
            </p:cNvPr>
            <p:cNvGrpSpPr/>
            <p:nvPr/>
          </p:nvGrpSpPr>
          <p:grpSpPr>
            <a:xfrm>
              <a:off x="4688194" y="724112"/>
              <a:ext cx="8869056" cy="8287898"/>
              <a:chOff x="4688194" y="724112"/>
              <a:chExt cx="8869056" cy="8287898"/>
            </a:xfrm>
          </p:grpSpPr>
          <p:sp>
            <p:nvSpPr>
              <p:cNvPr id="39" name="Rounded Rectangle 38">
                <a:extLst>
                  <a:ext uri="{FF2B5EF4-FFF2-40B4-BE49-F238E27FC236}">
                    <a16:creationId xmlns:a16="http://schemas.microsoft.com/office/drawing/2014/main" id="{99B432D7-A719-814C-9647-D1FE3218CEB7}"/>
                  </a:ext>
                </a:extLst>
              </p:cNvPr>
              <p:cNvSpPr/>
              <p:nvPr/>
            </p:nvSpPr>
            <p:spPr>
              <a:xfrm>
                <a:off x="7003804" y="724112"/>
                <a:ext cx="4419600" cy="2952692"/>
              </a:xfrm>
              <a:prstGeom prst="roundRect">
                <a:avLst>
                  <a:gd name="adj" fmla="val 10000"/>
                </a:avLst>
              </a:prstGeom>
              <a:solidFill>
                <a:srgbClr val="DA242C"/>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dirty="0"/>
              </a:p>
            </p:txBody>
          </p:sp>
          <p:grpSp>
            <p:nvGrpSpPr>
              <p:cNvPr id="2" name="Group 1">
                <a:extLst>
                  <a:ext uri="{FF2B5EF4-FFF2-40B4-BE49-F238E27FC236}">
                    <a16:creationId xmlns:a16="http://schemas.microsoft.com/office/drawing/2014/main" id="{FB7DAE95-1DE1-5671-0697-8F89CA62C4A5}"/>
                  </a:ext>
                </a:extLst>
              </p:cNvPr>
              <p:cNvGrpSpPr/>
              <p:nvPr/>
            </p:nvGrpSpPr>
            <p:grpSpPr>
              <a:xfrm>
                <a:off x="4688194" y="741133"/>
                <a:ext cx="8869056" cy="8270877"/>
                <a:chOff x="4688194" y="741133"/>
                <a:chExt cx="8869056" cy="8270877"/>
              </a:xfrm>
            </p:grpSpPr>
            <p:sp>
              <p:nvSpPr>
                <p:cNvPr id="40" name="Freeform 39">
                  <a:extLst>
                    <a:ext uri="{FF2B5EF4-FFF2-40B4-BE49-F238E27FC236}">
                      <a16:creationId xmlns:a16="http://schemas.microsoft.com/office/drawing/2014/main" id="{DEDF274E-47ED-DE40-8B2A-1351CF096DBE}"/>
                    </a:ext>
                  </a:extLst>
                </p:cNvPr>
                <p:cNvSpPr/>
                <p:nvPr/>
              </p:nvSpPr>
              <p:spPr>
                <a:xfrm>
                  <a:off x="7034624" y="741133"/>
                  <a:ext cx="4419599" cy="2918649"/>
                </a:xfrm>
                <a:custGeom>
                  <a:avLst/>
                  <a:gdLst>
                    <a:gd name="connsiteX0" fmla="*/ 0 w 2693807"/>
                    <a:gd name="connsiteY0" fmla="*/ 171057 h 1710567"/>
                    <a:gd name="connsiteX1" fmla="*/ 171057 w 2693807"/>
                    <a:gd name="connsiteY1" fmla="*/ 0 h 1710567"/>
                    <a:gd name="connsiteX2" fmla="*/ 2522750 w 2693807"/>
                    <a:gd name="connsiteY2" fmla="*/ 0 h 1710567"/>
                    <a:gd name="connsiteX3" fmla="*/ 2693807 w 2693807"/>
                    <a:gd name="connsiteY3" fmla="*/ 171057 h 1710567"/>
                    <a:gd name="connsiteX4" fmla="*/ 2693807 w 2693807"/>
                    <a:gd name="connsiteY4" fmla="*/ 1539510 h 1710567"/>
                    <a:gd name="connsiteX5" fmla="*/ 2522750 w 2693807"/>
                    <a:gd name="connsiteY5" fmla="*/ 1710567 h 1710567"/>
                    <a:gd name="connsiteX6" fmla="*/ 171057 w 2693807"/>
                    <a:gd name="connsiteY6" fmla="*/ 1710567 h 1710567"/>
                    <a:gd name="connsiteX7" fmla="*/ 0 w 2693807"/>
                    <a:gd name="connsiteY7" fmla="*/ 1539510 h 1710567"/>
                    <a:gd name="connsiteX8" fmla="*/ 0 w 2693807"/>
                    <a:gd name="connsiteY8" fmla="*/ 171057 h 17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3807" h="1710567">
                      <a:moveTo>
                        <a:pt x="0" y="171057"/>
                      </a:moveTo>
                      <a:cubicBezTo>
                        <a:pt x="0" y="76585"/>
                        <a:pt x="76585" y="0"/>
                        <a:pt x="171057" y="0"/>
                      </a:cubicBezTo>
                      <a:lnTo>
                        <a:pt x="2522750" y="0"/>
                      </a:lnTo>
                      <a:cubicBezTo>
                        <a:pt x="2617222" y="0"/>
                        <a:pt x="2693807" y="76585"/>
                        <a:pt x="2693807" y="171057"/>
                      </a:cubicBezTo>
                      <a:lnTo>
                        <a:pt x="2693807" y="1539510"/>
                      </a:lnTo>
                      <a:cubicBezTo>
                        <a:pt x="2693807" y="1633982"/>
                        <a:pt x="2617222" y="1710567"/>
                        <a:pt x="2522750" y="1710567"/>
                      </a:cubicBezTo>
                      <a:lnTo>
                        <a:pt x="171057" y="1710567"/>
                      </a:lnTo>
                      <a:cubicBezTo>
                        <a:pt x="76585" y="1710567"/>
                        <a:pt x="0" y="1633982"/>
                        <a:pt x="0" y="1539510"/>
                      </a:cubicBezTo>
                      <a:lnTo>
                        <a:pt x="0" y="171057"/>
                      </a:lnTo>
                      <a:close/>
                    </a:path>
                  </a:pathLst>
                </a:custGeom>
                <a:no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3921" tIns="133921" rIns="133921" bIns="133921" numCol="1" spcCol="1270" anchor="ctr" anchorCtr="0">
                  <a:noAutofit/>
                </a:bodyPr>
                <a:lstStyle/>
                <a:p>
                  <a:pPr algn="ctr" defTabSz="977900">
                    <a:lnSpc>
                      <a:spcPct val="90000"/>
                    </a:lnSpc>
                    <a:spcBef>
                      <a:spcPct val="0"/>
                    </a:spcBef>
                    <a:spcAft>
                      <a:spcPct val="35000"/>
                    </a:spcAft>
                  </a:pPr>
                  <a:r>
                    <a:rPr lang="en-US" sz="5400" b="1" cap="small" dirty="0">
                      <a:solidFill>
                        <a:prstClr val="white"/>
                      </a:solidFill>
                      <a:latin typeface="Open Sans" panose="020B0606030504020204" pitchFamily="34" charset="0"/>
                      <a:ea typeface="Open Sans" panose="020B0606030504020204" pitchFamily="34" charset="0"/>
                      <a:cs typeface="Open Sans" panose="020B0606030504020204" pitchFamily="34" charset="0"/>
                    </a:rPr>
                    <a:t>Lecture</a:t>
                  </a:r>
                  <a:endParaRPr lang="en-CA" sz="48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Freeform 34">
                  <a:extLst>
                    <a:ext uri="{FF2B5EF4-FFF2-40B4-BE49-F238E27FC236}">
                      <a16:creationId xmlns:a16="http://schemas.microsoft.com/office/drawing/2014/main" id="{81B90C35-6DB3-BC4A-BAF2-65B1E5B67F72}"/>
                    </a:ext>
                  </a:extLst>
                </p:cNvPr>
                <p:cNvSpPr/>
                <p:nvPr/>
              </p:nvSpPr>
              <p:spPr>
                <a:xfrm>
                  <a:off x="7062824" y="3693933"/>
                  <a:ext cx="1980000" cy="1044000"/>
                </a:xfrm>
                <a:custGeom>
                  <a:avLst/>
                  <a:gdLst/>
                  <a:ahLst/>
                  <a:cxnLst/>
                  <a:rect l="0" t="0" r="0" b="0"/>
                  <a:pathLst>
                    <a:path>
                      <a:moveTo>
                        <a:pt x="1990123" y="0"/>
                      </a:moveTo>
                      <a:lnTo>
                        <a:pt x="1990123" y="773325"/>
                      </a:lnTo>
                      <a:lnTo>
                        <a:pt x="0" y="773325"/>
                      </a:lnTo>
                      <a:lnTo>
                        <a:pt x="0" y="1022877"/>
                      </a:lnTo>
                    </a:path>
                  </a:pathLst>
                </a:custGeom>
                <a:ln w="28575"/>
              </p:spPr>
              <p:style>
                <a:lnRef idx="1">
                  <a:schemeClr val="dk1"/>
                </a:lnRef>
                <a:fillRef idx="0">
                  <a:schemeClr val="dk1"/>
                </a:fillRef>
                <a:effectRef idx="0">
                  <a:schemeClr val="dk1"/>
                </a:effectRef>
                <a:fontRef idx="minor">
                  <a:schemeClr val="tx1"/>
                </a:fontRef>
              </p:style>
              <p:txBody>
                <a:bodyPr/>
                <a:lstStyle/>
                <a:p>
                  <a:endParaRPr lang="en-CA" dirty="0"/>
                </a:p>
              </p:txBody>
            </p:sp>
            <p:sp>
              <p:nvSpPr>
                <p:cNvPr id="34" name="Freeform 33">
                  <a:extLst>
                    <a:ext uri="{FF2B5EF4-FFF2-40B4-BE49-F238E27FC236}">
                      <a16:creationId xmlns:a16="http://schemas.microsoft.com/office/drawing/2014/main" id="{B7DE239E-C619-AC4D-81DB-D153CCBA36C3}"/>
                    </a:ext>
                  </a:extLst>
                </p:cNvPr>
                <p:cNvSpPr/>
                <p:nvPr/>
              </p:nvSpPr>
              <p:spPr>
                <a:xfrm>
                  <a:off x="9050990" y="3693825"/>
                  <a:ext cx="1980000" cy="1044000"/>
                </a:xfrm>
                <a:custGeom>
                  <a:avLst/>
                  <a:gdLst/>
                  <a:ahLst/>
                  <a:cxnLst/>
                  <a:rect l="0" t="0" r="0" b="0"/>
                  <a:pathLst>
                    <a:path>
                      <a:moveTo>
                        <a:pt x="0" y="0"/>
                      </a:moveTo>
                      <a:lnTo>
                        <a:pt x="0" y="770913"/>
                      </a:lnTo>
                      <a:lnTo>
                        <a:pt x="1864107" y="770913"/>
                      </a:lnTo>
                      <a:lnTo>
                        <a:pt x="1864107" y="1020465"/>
                      </a:lnTo>
                    </a:path>
                  </a:pathLst>
                </a:custGeom>
                <a:ln w="28575"/>
              </p:spPr>
              <p:style>
                <a:lnRef idx="1">
                  <a:schemeClr val="dk1"/>
                </a:lnRef>
                <a:fillRef idx="0">
                  <a:schemeClr val="dk1"/>
                </a:fillRef>
                <a:effectRef idx="0">
                  <a:schemeClr val="dk1"/>
                </a:effectRef>
                <a:fontRef idx="minor">
                  <a:schemeClr val="tx1"/>
                </a:fontRef>
              </p:style>
            </p:sp>
            <p:grpSp>
              <p:nvGrpSpPr>
                <p:cNvPr id="45" name="Group 44">
                  <a:extLst>
                    <a:ext uri="{FF2B5EF4-FFF2-40B4-BE49-F238E27FC236}">
                      <a16:creationId xmlns:a16="http://schemas.microsoft.com/office/drawing/2014/main" id="{0EFC46F1-A82F-BC45-B26D-F2C0CECB3F44}"/>
                    </a:ext>
                  </a:extLst>
                </p:cNvPr>
                <p:cNvGrpSpPr/>
                <p:nvPr/>
              </p:nvGrpSpPr>
              <p:grpSpPr>
                <a:xfrm>
                  <a:off x="4688194" y="4815977"/>
                  <a:ext cx="2610198" cy="1821058"/>
                  <a:chOff x="1054485" y="2336022"/>
                  <a:chExt cx="2693807" cy="1722958"/>
                </a:xfrm>
                <a:solidFill>
                  <a:srgbClr val="00B050"/>
                </a:solidFill>
              </p:grpSpPr>
              <p:sp>
                <p:nvSpPr>
                  <p:cNvPr id="46" name="Rounded Rectangle 45">
                    <a:extLst>
                      <a:ext uri="{FF2B5EF4-FFF2-40B4-BE49-F238E27FC236}">
                        <a16:creationId xmlns:a16="http://schemas.microsoft.com/office/drawing/2014/main" id="{4F9E767F-94A7-A349-ADDF-961551A4A6C1}"/>
                      </a:ext>
                    </a:extLst>
                  </p:cNvPr>
                  <p:cNvSpPr/>
                  <p:nvPr/>
                </p:nvSpPr>
                <p:spPr>
                  <a:xfrm>
                    <a:off x="1054485" y="2336022"/>
                    <a:ext cx="2693807" cy="1710567"/>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7" name="Freeform 46">
                    <a:extLst>
                      <a:ext uri="{FF2B5EF4-FFF2-40B4-BE49-F238E27FC236}">
                        <a16:creationId xmlns:a16="http://schemas.microsoft.com/office/drawing/2014/main" id="{87ED358C-AAD6-404D-92FA-8B8CF1924415}"/>
                      </a:ext>
                    </a:extLst>
                  </p:cNvPr>
                  <p:cNvSpPr/>
                  <p:nvPr/>
                </p:nvSpPr>
                <p:spPr>
                  <a:xfrm>
                    <a:off x="1071824" y="2369881"/>
                    <a:ext cx="2640419" cy="1689099"/>
                  </a:xfrm>
                  <a:custGeom>
                    <a:avLst/>
                    <a:gdLst>
                      <a:gd name="connsiteX0" fmla="*/ 0 w 2693807"/>
                      <a:gd name="connsiteY0" fmla="*/ 171057 h 1710567"/>
                      <a:gd name="connsiteX1" fmla="*/ 171057 w 2693807"/>
                      <a:gd name="connsiteY1" fmla="*/ 0 h 1710567"/>
                      <a:gd name="connsiteX2" fmla="*/ 2522750 w 2693807"/>
                      <a:gd name="connsiteY2" fmla="*/ 0 h 1710567"/>
                      <a:gd name="connsiteX3" fmla="*/ 2693807 w 2693807"/>
                      <a:gd name="connsiteY3" fmla="*/ 171057 h 1710567"/>
                      <a:gd name="connsiteX4" fmla="*/ 2693807 w 2693807"/>
                      <a:gd name="connsiteY4" fmla="*/ 1539510 h 1710567"/>
                      <a:gd name="connsiteX5" fmla="*/ 2522750 w 2693807"/>
                      <a:gd name="connsiteY5" fmla="*/ 1710567 h 1710567"/>
                      <a:gd name="connsiteX6" fmla="*/ 171057 w 2693807"/>
                      <a:gd name="connsiteY6" fmla="*/ 1710567 h 1710567"/>
                      <a:gd name="connsiteX7" fmla="*/ 0 w 2693807"/>
                      <a:gd name="connsiteY7" fmla="*/ 1539510 h 1710567"/>
                      <a:gd name="connsiteX8" fmla="*/ 0 w 2693807"/>
                      <a:gd name="connsiteY8" fmla="*/ 171057 h 17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3807" h="1710567">
                        <a:moveTo>
                          <a:pt x="0" y="171057"/>
                        </a:moveTo>
                        <a:cubicBezTo>
                          <a:pt x="0" y="76585"/>
                          <a:pt x="76585" y="0"/>
                          <a:pt x="171057" y="0"/>
                        </a:cubicBezTo>
                        <a:lnTo>
                          <a:pt x="2522750" y="0"/>
                        </a:lnTo>
                        <a:cubicBezTo>
                          <a:pt x="2617222" y="0"/>
                          <a:pt x="2693807" y="76585"/>
                          <a:pt x="2693807" y="171057"/>
                        </a:cubicBezTo>
                        <a:lnTo>
                          <a:pt x="2693807" y="1539510"/>
                        </a:lnTo>
                        <a:cubicBezTo>
                          <a:pt x="2693807" y="1633982"/>
                          <a:pt x="2617222" y="1710567"/>
                          <a:pt x="2522750" y="1710567"/>
                        </a:cubicBezTo>
                        <a:lnTo>
                          <a:pt x="171057" y="1710567"/>
                        </a:lnTo>
                        <a:cubicBezTo>
                          <a:pt x="76585" y="1710567"/>
                          <a:pt x="0" y="1633982"/>
                          <a:pt x="0" y="1539510"/>
                        </a:cubicBezTo>
                        <a:lnTo>
                          <a:pt x="0" y="171057"/>
                        </a:lnTo>
                        <a:close/>
                      </a:path>
                    </a:pathLst>
                  </a:custGeom>
                  <a:grp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3921" tIns="133921" rIns="133921" bIns="133921" numCol="1" spcCol="1270" anchor="ctr" anchorCtr="0">
                    <a:noAutofit/>
                  </a:bodyPr>
                  <a:lstStyle/>
                  <a:p>
                    <a:pPr algn="ctr" defTabSz="977900">
                      <a:lnSpc>
                        <a:spcPct val="90000"/>
                      </a:lnSpc>
                      <a:spcBef>
                        <a:spcPct val="0"/>
                      </a:spcBef>
                      <a:spcAft>
                        <a:spcPct val="35000"/>
                      </a:spcAft>
                    </a:pPr>
                    <a:r>
                      <a:rPr lang="en-US" sz="3200" b="1" cap="small" dirty="0">
                        <a:solidFill>
                          <a:prstClr val="white"/>
                        </a:solidFill>
                        <a:latin typeface="Open Sans" panose="020B0606030504020204" pitchFamily="34" charset="0"/>
                        <a:ea typeface="Open Sans" panose="020B0606030504020204" pitchFamily="34" charset="0"/>
                        <a:cs typeface="Open Sans" panose="020B0606030504020204" pitchFamily="34" charset="0"/>
                      </a:rPr>
                      <a:t>Conference</a:t>
                    </a:r>
                    <a:endParaRPr lang="en-CA" sz="3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8" name="Group 47">
                  <a:extLst>
                    <a:ext uri="{FF2B5EF4-FFF2-40B4-BE49-F238E27FC236}">
                      <a16:creationId xmlns:a16="http://schemas.microsoft.com/office/drawing/2014/main" id="{8C9BF00A-1A18-6E47-A77D-3B2B2B2E3907}"/>
                    </a:ext>
                  </a:extLst>
                </p:cNvPr>
                <p:cNvGrpSpPr/>
                <p:nvPr/>
              </p:nvGrpSpPr>
              <p:grpSpPr>
                <a:xfrm>
                  <a:off x="7763356" y="4802832"/>
                  <a:ext cx="2610199" cy="1834249"/>
                  <a:chOff x="1054485" y="2336022"/>
                  <a:chExt cx="2693807" cy="1722957"/>
                </a:xfrm>
                <a:solidFill>
                  <a:srgbClr val="0070C0"/>
                </a:solidFill>
              </p:grpSpPr>
              <p:sp>
                <p:nvSpPr>
                  <p:cNvPr id="49" name="Rounded Rectangle 48">
                    <a:extLst>
                      <a:ext uri="{FF2B5EF4-FFF2-40B4-BE49-F238E27FC236}">
                        <a16:creationId xmlns:a16="http://schemas.microsoft.com/office/drawing/2014/main" id="{62BCBA4E-2688-3B44-AEF8-863FEA84D0EA}"/>
                      </a:ext>
                    </a:extLst>
                  </p:cNvPr>
                  <p:cNvSpPr/>
                  <p:nvPr/>
                </p:nvSpPr>
                <p:spPr>
                  <a:xfrm>
                    <a:off x="1054485" y="2336022"/>
                    <a:ext cx="2693807" cy="1710567"/>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0" name="Freeform 49">
                    <a:extLst>
                      <a:ext uri="{FF2B5EF4-FFF2-40B4-BE49-F238E27FC236}">
                        <a16:creationId xmlns:a16="http://schemas.microsoft.com/office/drawing/2014/main" id="{A3ABB60A-551D-5F4D-AD92-354351E2AC0C}"/>
                      </a:ext>
                    </a:extLst>
                  </p:cNvPr>
                  <p:cNvSpPr/>
                  <p:nvPr/>
                </p:nvSpPr>
                <p:spPr>
                  <a:xfrm>
                    <a:off x="1071824" y="2369881"/>
                    <a:ext cx="2640419" cy="1689099"/>
                  </a:xfrm>
                  <a:custGeom>
                    <a:avLst/>
                    <a:gdLst>
                      <a:gd name="connsiteX0" fmla="*/ 0 w 2693807"/>
                      <a:gd name="connsiteY0" fmla="*/ 171057 h 1710567"/>
                      <a:gd name="connsiteX1" fmla="*/ 171057 w 2693807"/>
                      <a:gd name="connsiteY1" fmla="*/ 0 h 1710567"/>
                      <a:gd name="connsiteX2" fmla="*/ 2522750 w 2693807"/>
                      <a:gd name="connsiteY2" fmla="*/ 0 h 1710567"/>
                      <a:gd name="connsiteX3" fmla="*/ 2693807 w 2693807"/>
                      <a:gd name="connsiteY3" fmla="*/ 171057 h 1710567"/>
                      <a:gd name="connsiteX4" fmla="*/ 2693807 w 2693807"/>
                      <a:gd name="connsiteY4" fmla="*/ 1539510 h 1710567"/>
                      <a:gd name="connsiteX5" fmla="*/ 2522750 w 2693807"/>
                      <a:gd name="connsiteY5" fmla="*/ 1710567 h 1710567"/>
                      <a:gd name="connsiteX6" fmla="*/ 171057 w 2693807"/>
                      <a:gd name="connsiteY6" fmla="*/ 1710567 h 1710567"/>
                      <a:gd name="connsiteX7" fmla="*/ 0 w 2693807"/>
                      <a:gd name="connsiteY7" fmla="*/ 1539510 h 1710567"/>
                      <a:gd name="connsiteX8" fmla="*/ 0 w 2693807"/>
                      <a:gd name="connsiteY8" fmla="*/ 171057 h 17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3807" h="1710567">
                        <a:moveTo>
                          <a:pt x="0" y="171057"/>
                        </a:moveTo>
                        <a:cubicBezTo>
                          <a:pt x="0" y="76585"/>
                          <a:pt x="76585" y="0"/>
                          <a:pt x="171057" y="0"/>
                        </a:cubicBezTo>
                        <a:lnTo>
                          <a:pt x="2522750" y="0"/>
                        </a:lnTo>
                        <a:cubicBezTo>
                          <a:pt x="2617222" y="0"/>
                          <a:pt x="2693807" y="76585"/>
                          <a:pt x="2693807" y="171057"/>
                        </a:cubicBezTo>
                        <a:lnTo>
                          <a:pt x="2693807" y="1539510"/>
                        </a:lnTo>
                        <a:cubicBezTo>
                          <a:pt x="2693807" y="1633982"/>
                          <a:pt x="2617222" y="1710567"/>
                          <a:pt x="2522750" y="1710567"/>
                        </a:cubicBezTo>
                        <a:lnTo>
                          <a:pt x="171057" y="1710567"/>
                        </a:lnTo>
                        <a:cubicBezTo>
                          <a:pt x="76585" y="1710567"/>
                          <a:pt x="0" y="1633982"/>
                          <a:pt x="0" y="1539510"/>
                        </a:cubicBezTo>
                        <a:lnTo>
                          <a:pt x="0" y="171057"/>
                        </a:lnTo>
                        <a:close/>
                      </a:path>
                    </a:pathLst>
                  </a:custGeom>
                  <a:grp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3921" tIns="133921" rIns="133921" bIns="133921" numCol="1" spcCol="1270" anchor="ctr" anchorCtr="0">
                    <a:noAutofit/>
                  </a:bodyPr>
                  <a:lstStyle/>
                  <a:p>
                    <a:pPr algn="ctr" defTabSz="977900">
                      <a:lnSpc>
                        <a:spcPct val="90000"/>
                      </a:lnSpc>
                      <a:spcBef>
                        <a:spcPct val="0"/>
                      </a:spcBef>
                      <a:spcAft>
                        <a:spcPct val="35000"/>
                      </a:spcAft>
                    </a:pPr>
                    <a:r>
                      <a:rPr lang="en-US" sz="3200" b="1" cap="small" dirty="0">
                        <a:solidFill>
                          <a:prstClr val="white"/>
                        </a:solidFill>
                        <a:latin typeface="Open Sans" panose="020B0606030504020204" pitchFamily="34" charset="0"/>
                        <a:ea typeface="Open Sans" panose="020B0606030504020204" pitchFamily="34" charset="0"/>
                        <a:cs typeface="Open Sans" panose="020B0606030504020204" pitchFamily="34" charset="0"/>
                      </a:rPr>
                      <a:t>Tutorial</a:t>
                    </a:r>
                    <a:endParaRPr lang="en-CA" sz="3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1" name="Group 50">
                  <a:extLst>
                    <a:ext uri="{FF2B5EF4-FFF2-40B4-BE49-F238E27FC236}">
                      <a16:creationId xmlns:a16="http://schemas.microsoft.com/office/drawing/2014/main" id="{9584554E-1750-7D46-BE50-F18DCD22C497}"/>
                    </a:ext>
                  </a:extLst>
                </p:cNvPr>
                <p:cNvGrpSpPr/>
                <p:nvPr/>
              </p:nvGrpSpPr>
              <p:grpSpPr>
                <a:xfrm>
                  <a:off x="10890250" y="4789497"/>
                  <a:ext cx="2667000" cy="1860920"/>
                  <a:chOff x="1054485" y="2336022"/>
                  <a:chExt cx="2693807" cy="1722957"/>
                </a:xfrm>
                <a:solidFill>
                  <a:srgbClr val="00B0F0"/>
                </a:solidFill>
              </p:grpSpPr>
              <p:sp>
                <p:nvSpPr>
                  <p:cNvPr id="52" name="Rounded Rectangle 51">
                    <a:extLst>
                      <a:ext uri="{FF2B5EF4-FFF2-40B4-BE49-F238E27FC236}">
                        <a16:creationId xmlns:a16="http://schemas.microsoft.com/office/drawing/2014/main" id="{57A75A67-8470-134C-A721-281A682FC57C}"/>
                      </a:ext>
                    </a:extLst>
                  </p:cNvPr>
                  <p:cNvSpPr/>
                  <p:nvPr/>
                </p:nvSpPr>
                <p:spPr>
                  <a:xfrm>
                    <a:off x="1054485" y="2336022"/>
                    <a:ext cx="2693807" cy="1710567"/>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Freeform 52">
                    <a:extLst>
                      <a:ext uri="{FF2B5EF4-FFF2-40B4-BE49-F238E27FC236}">
                        <a16:creationId xmlns:a16="http://schemas.microsoft.com/office/drawing/2014/main" id="{80F9121B-F1F0-6047-9603-2A5923CBA414}"/>
                      </a:ext>
                    </a:extLst>
                  </p:cNvPr>
                  <p:cNvSpPr/>
                  <p:nvPr/>
                </p:nvSpPr>
                <p:spPr>
                  <a:xfrm>
                    <a:off x="1071824" y="2369881"/>
                    <a:ext cx="2640419" cy="1689099"/>
                  </a:xfrm>
                  <a:custGeom>
                    <a:avLst/>
                    <a:gdLst>
                      <a:gd name="connsiteX0" fmla="*/ 0 w 2693807"/>
                      <a:gd name="connsiteY0" fmla="*/ 171057 h 1710567"/>
                      <a:gd name="connsiteX1" fmla="*/ 171057 w 2693807"/>
                      <a:gd name="connsiteY1" fmla="*/ 0 h 1710567"/>
                      <a:gd name="connsiteX2" fmla="*/ 2522750 w 2693807"/>
                      <a:gd name="connsiteY2" fmla="*/ 0 h 1710567"/>
                      <a:gd name="connsiteX3" fmla="*/ 2693807 w 2693807"/>
                      <a:gd name="connsiteY3" fmla="*/ 171057 h 1710567"/>
                      <a:gd name="connsiteX4" fmla="*/ 2693807 w 2693807"/>
                      <a:gd name="connsiteY4" fmla="*/ 1539510 h 1710567"/>
                      <a:gd name="connsiteX5" fmla="*/ 2522750 w 2693807"/>
                      <a:gd name="connsiteY5" fmla="*/ 1710567 h 1710567"/>
                      <a:gd name="connsiteX6" fmla="*/ 171057 w 2693807"/>
                      <a:gd name="connsiteY6" fmla="*/ 1710567 h 1710567"/>
                      <a:gd name="connsiteX7" fmla="*/ 0 w 2693807"/>
                      <a:gd name="connsiteY7" fmla="*/ 1539510 h 1710567"/>
                      <a:gd name="connsiteX8" fmla="*/ 0 w 2693807"/>
                      <a:gd name="connsiteY8" fmla="*/ 171057 h 17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3807" h="1710567">
                        <a:moveTo>
                          <a:pt x="0" y="171057"/>
                        </a:moveTo>
                        <a:cubicBezTo>
                          <a:pt x="0" y="76585"/>
                          <a:pt x="76585" y="0"/>
                          <a:pt x="171057" y="0"/>
                        </a:cubicBezTo>
                        <a:lnTo>
                          <a:pt x="2522750" y="0"/>
                        </a:lnTo>
                        <a:cubicBezTo>
                          <a:pt x="2617222" y="0"/>
                          <a:pt x="2693807" y="76585"/>
                          <a:pt x="2693807" y="171057"/>
                        </a:cubicBezTo>
                        <a:lnTo>
                          <a:pt x="2693807" y="1539510"/>
                        </a:lnTo>
                        <a:cubicBezTo>
                          <a:pt x="2693807" y="1633982"/>
                          <a:pt x="2617222" y="1710567"/>
                          <a:pt x="2522750" y="1710567"/>
                        </a:cubicBezTo>
                        <a:lnTo>
                          <a:pt x="171057" y="1710567"/>
                        </a:lnTo>
                        <a:cubicBezTo>
                          <a:pt x="76585" y="1710567"/>
                          <a:pt x="0" y="1633982"/>
                          <a:pt x="0" y="1539510"/>
                        </a:cubicBezTo>
                        <a:lnTo>
                          <a:pt x="0" y="171057"/>
                        </a:lnTo>
                        <a:close/>
                      </a:path>
                    </a:pathLst>
                  </a:custGeom>
                  <a:grp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3921" tIns="133921" rIns="133921" bIns="133921" numCol="1" spcCol="1270" anchor="ctr" anchorCtr="0">
                    <a:noAutofit/>
                  </a:bodyPr>
                  <a:lstStyle/>
                  <a:p>
                    <a:pPr algn="ctr" defTabSz="977900">
                      <a:lnSpc>
                        <a:spcPct val="90000"/>
                      </a:lnSpc>
                      <a:spcBef>
                        <a:spcPct val="0"/>
                      </a:spcBef>
                      <a:spcAft>
                        <a:spcPct val="35000"/>
                      </a:spcAft>
                    </a:pPr>
                    <a:r>
                      <a:rPr lang="en-US" sz="3200" b="1" cap="small" dirty="0">
                        <a:solidFill>
                          <a:prstClr val="white"/>
                        </a:solidFill>
                        <a:latin typeface="Open Sans" panose="020B0606030504020204" pitchFamily="34" charset="0"/>
                        <a:ea typeface="Open Sans" panose="020B0606030504020204" pitchFamily="34" charset="0"/>
                        <a:cs typeface="Open Sans" panose="020B0606030504020204" pitchFamily="34" charset="0"/>
                      </a:rPr>
                      <a:t>Lab</a:t>
                    </a:r>
                    <a:endParaRPr lang="en-CA" sz="2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636480E2-8DA9-A043-A5E0-3416846D803B}"/>
                    </a:ext>
                  </a:extLst>
                </p:cNvPr>
                <p:cNvGrpSpPr/>
                <p:nvPr/>
              </p:nvGrpSpPr>
              <p:grpSpPr>
                <a:xfrm>
                  <a:off x="5993293" y="7130967"/>
                  <a:ext cx="2667000" cy="1860919"/>
                  <a:chOff x="1054485" y="2336022"/>
                  <a:chExt cx="2693807" cy="1722958"/>
                </a:xfrm>
                <a:solidFill>
                  <a:srgbClr val="FF5C5C"/>
                </a:solidFill>
              </p:grpSpPr>
              <p:sp>
                <p:nvSpPr>
                  <p:cNvPr id="37" name="Rounded Rectangle 36">
                    <a:extLst>
                      <a:ext uri="{FF2B5EF4-FFF2-40B4-BE49-F238E27FC236}">
                        <a16:creationId xmlns:a16="http://schemas.microsoft.com/office/drawing/2014/main" id="{E1413901-2103-C747-8DA7-7C0E4AD29910}"/>
                      </a:ext>
                    </a:extLst>
                  </p:cNvPr>
                  <p:cNvSpPr/>
                  <p:nvPr/>
                </p:nvSpPr>
                <p:spPr>
                  <a:xfrm>
                    <a:off x="1054485" y="2336022"/>
                    <a:ext cx="2693807" cy="1710567"/>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8" name="Freeform 37">
                    <a:extLst>
                      <a:ext uri="{FF2B5EF4-FFF2-40B4-BE49-F238E27FC236}">
                        <a16:creationId xmlns:a16="http://schemas.microsoft.com/office/drawing/2014/main" id="{E97FEE7D-7B56-4849-AC56-725902D73373}"/>
                      </a:ext>
                    </a:extLst>
                  </p:cNvPr>
                  <p:cNvSpPr/>
                  <p:nvPr/>
                </p:nvSpPr>
                <p:spPr>
                  <a:xfrm>
                    <a:off x="1071824" y="2369881"/>
                    <a:ext cx="2640419" cy="1689099"/>
                  </a:xfrm>
                  <a:custGeom>
                    <a:avLst/>
                    <a:gdLst>
                      <a:gd name="connsiteX0" fmla="*/ 0 w 2693807"/>
                      <a:gd name="connsiteY0" fmla="*/ 171057 h 1710567"/>
                      <a:gd name="connsiteX1" fmla="*/ 171057 w 2693807"/>
                      <a:gd name="connsiteY1" fmla="*/ 0 h 1710567"/>
                      <a:gd name="connsiteX2" fmla="*/ 2522750 w 2693807"/>
                      <a:gd name="connsiteY2" fmla="*/ 0 h 1710567"/>
                      <a:gd name="connsiteX3" fmla="*/ 2693807 w 2693807"/>
                      <a:gd name="connsiteY3" fmla="*/ 171057 h 1710567"/>
                      <a:gd name="connsiteX4" fmla="*/ 2693807 w 2693807"/>
                      <a:gd name="connsiteY4" fmla="*/ 1539510 h 1710567"/>
                      <a:gd name="connsiteX5" fmla="*/ 2522750 w 2693807"/>
                      <a:gd name="connsiteY5" fmla="*/ 1710567 h 1710567"/>
                      <a:gd name="connsiteX6" fmla="*/ 171057 w 2693807"/>
                      <a:gd name="connsiteY6" fmla="*/ 1710567 h 1710567"/>
                      <a:gd name="connsiteX7" fmla="*/ 0 w 2693807"/>
                      <a:gd name="connsiteY7" fmla="*/ 1539510 h 1710567"/>
                      <a:gd name="connsiteX8" fmla="*/ 0 w 2693807"/>
                      <a:gd name="connsiteY8" fmla="*/ 171057 h 17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3807" h="1710567">
                        <a:moveTo>
                          <a:pt x="0" y="171057"/>
                        </a:moveTo>
                        <a:cubicBezTo>
                          <a:pt x="0" y="76585"/>
                          <a:pt x="76585" y="0"/>
                          <a:pt x="171057" y="0"/>
                        </a:cubicBezTo>
                        <a:lnTo>
                          <a:pt x="2522750" y="0"/>
                        </a:lnTo>
                        <a:cubicBezTo>
                          <a:pt x="2617222" y="0"/>
                          <a:pt x="2693807" y="76585"/>
                          <a:pt x="2693807" y="171057"/>
                        </a:cubicBezTo>
                        <a:lnTo>
                          <a:pt x="2693807" y="1539510"/>
                        </a:lnTo>
                        <a:cubicBezTo>
                          <a:pt x="2693807" y="1633982"/>
                          <a:pt x="2617222" y="1710567"/>
                          <a:pt x="2522750" y="1710567"/>
                        </a:cubicBezTo>
                        <a:lnTo>
                          <a:pt x="171057" y="1710567"/>
                        </a:lnTo>
                        <a:cubicBezTo>
                          <a:pt x="76585" y="1710567"/>
                          <a:pt x="0" y="1633982"/>
                          <a:pt x="0" y="1539510"/>
                        </a:cubicBezTo>
                        <a:lnTo>
                          <a:pt x="0" y="171057"/>
                        </a:lnTo>
                        <a:close/>
                      </a:path>
                    </a:pathLst>
                  </a:custGeom>
                  <a:grp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3921" tIns="133921" rIns="133921" bIns="133921" numCol="1" spcCol="1270" anchor="ctr" anchorCtr="0">
                    <a:noAutofit/>
                  </a:bodyPr>
                  <a:lstStyle/>
                  <a:p>
                    <a:pPr algn="ctr" defTabSz="977900">
                      <a:lnSpc>
                        <a:spcPct val="90000"/>
                      </a:lnSpc>
                      <a:spcBef>
                        <a:spcPct val="0"/>
                      </a:spcBef>
                      <a:spcAft>
                        <a:spcPct val="35000"/>
                      </a:spcAft>
                    </a:pPr>
                    <a:r>
                      <a:rPr lang="en-US" sz="3200" b="1" cap="small" dirty="0">
                        <a:solidFill>
                          <a:prstClr val="white"/>
                        </a:solidFill>
                        <a:latin typeface="Open Sans" panose="020B0606030504020204" pitchFamily="34" charset="0"/>
                        <a:ea typeface="Open Sans" panose="020B0606030504020204" pitchFamily="34" charset="0"/>
                        <a:cs typeface="Open Sans" panose="020B0606030504020204" pitchFamily="34" charset="0"/>
                      </a:rPr>
                      <a:t>Seminar</a:t>
                    </a:r>
                    <a:endParaRPr lang="en-CA" sz="3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2" name="Group 41">
                  <a:extLst>
                    <a:ext uri="{FF2B5EF4-FFF2-40B4-BE49-F238E27FC236}">
                      <a16:creationId xmlns:a16="http://schemas.microsoft.com/office/drawing/2014/main" id="{93E1F0B7-17A2-0040-8822-846FF54E5916}"/>
                    </a:ext>
                  </a:extLst>
                </p:cNvPr>
                <p:cNvGrpSpPr/>
                <p:nvPr/>
              </p:nvGrpSpPr>
              <p:grpSpPr>
                <a:xfrm>
                  <a:off x="9459503" y="7094578"/>
                  <a:ext cx="2667000" cy="1917432"/>
                  <a:chOff x="1054485" y="2336022"/>
                  <a:chExt cx="2693807" cy="1762513"/>
                </a:xfrm>
                <a:solidFill>
                  <a:srgbClr val="FF9933"/>
                </a:solidFill>
              </p:grpSpPr>
              <p:sp>
                <p:nvSpPr>
                  <p:cNvPr id="43" name="Rounded Rectangle 42">
                    <a:extLst>
                      <a:ext uri="{FF2B5EF4-FFF2-40B4-BE49-F238E27FC236}">
                        <a16:creationId xmlns:a16="http://schemas.microsoft.com/office/drawing/2014/main" id="{366AC797-0D32-0A4B-926E-6E3E186709E4}"/>
                      </a:ext>
                    </a:extLst>
                  </p:cNvPr>
                  <p:cNvSpPr/>
                  <p:nvPr/>
                </p:nvSpPr>
                <p:spPr>
                  <a:xfrm>
                    <a:off x="1054485" y="2336022"/>
                    <a:ext cx="2693807" cy="1710567"/>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4" name="Freeform 43">
                    <a:extLst>
                      <a:ext uri="{FF2B5EF4-FFF2-40B4-BE49-F238E27FC236}">
                        <a16:creationId xmlns:a16="http://schemas.microsoft.com/office/drawing/2014/main" id="{135E324F-E9D4-8B48-90C7-F8116B1DF385}"/>
                      </a:ext>
                    </a:extLst>
                  </p:cNvPr>
                  <p:cNvSpPr/>
                  <p:nvPr/>
                </p:nvSpPr>
                <p:spPr>
                  <a:xfrm>
                    <a:off x="1081179" y="2409436"/>
                    <a:ext cx="2640419" cy="1689099"/>
                  </a:xfrm>
                  <a:custGeom>
                    <a:avLst/>
                    <a:gdLst>
                      <a:gd name="connsiteX0" fmla="*/ 0 w 2693807"/>
                      <a:gd name="connsiteY0" fmla="*/ 171057 h 1710567"/>
                      <a:gd name="connsiteX1" fmla="*/ 171057 w 2693807"/>
                      <a:gd name="connsiteY1" fmla="*/ 0 h 1710567"/>
                      <a:gd name="connsiteX2" fmla="*/ 2522750 w 2693807"/>
                      <a:gd name="connsiteY2" fmla="*/ 0 h 1710567"/>
                      <a:gd name="connsiteX3" fmla="*/ 2693807 w 2693807"/>
                      <a:gd name="connsiteY3" fmla="*/ 171057 h 1710567"/>
                      <a:gd name="connsiteX4" fmla="*/ 2693807 w 2693807"/>
                      <a:gd name="connsiteY4" fmla="*/ 1539510 h 1710567"/>
                      <a:gd name="connsiteX5" fmla="*/ 2522750 w 2693807"/>
                      <a:gd name="connsiteY5" fmla="*/ 1710567 h 1710567"/>
                      <a:gd name="connsiteX6" fmla="*/ 171057 w 2693807"/>
                      <a:gd name="connsiteY6" fmla="*/ 1710567 h 1710567"/>
                      <a:gd name="connsiteX7" fmla="*/ 0 w 2693807"/>
                      <a:gd name="connsiteY7" fmla="*/ 1539510 h 1710567"/>
                      <a:gd name="connsiteX8" fmla="*/ 0 w 2693807"/>
                      <a:gd name="connsiteY8" fmla="*/ 171057 h 17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3807" h="1710567">
                        <a:moveTo>
                          <a:pt x="0" y="171057"/>
                        </a:moveTo>
                        <a:cubicBezTo>
                          <a:pt x="0" y="76585"/>
                          <a:pt x="76585" y="0"/>
                          <a:pt x="171057" y="0"/>
                        </a:cubicBezTo>
                        <a:lnTo>
                          <a:pt x="2522750" y="0"/>
                        </a:lnTo>
                        <a:cubicBezTo>
                          <a:pt x="2617222" y="0"/>
                          <a:pt x="2693807" y="76585"/>
                          <a:pt x="2693807" y="171057"/>
                        </a:cubicBezTo>
                        <a:lnTo>
                          <a:pt x="2693807" y="1539510"/>
                        </a:lnTo>
                        <a:cubicBezTo>
                          <a:pt x="2693807" y="1633982"/>
                          <a:pt x="2617222" y="1710567"/>
                          <a:pt x="2522750" y="1710567"/>
                        </a:cubicBezTo>
                        <a:lnTo>
                          <a:pt x="171057" y="1710567"/>
                        </a:lnTo>
                        <a:cubicBezTo>
                          <a:pt x="76585" y="1710567"/>
                          <a:pt x="0" y="1633982"/>
                          <a:pt x="0" y="1539510"/>
                        </a:cubicBezTo>
                        <a:lnTo>
                          <a:pt x="0" y="171057"/>
                        </a:lnTo>
                        <a:close/>
                      </a:path>
                    </a:pathLst>
                  </a:custGeom>
                  <a:grpFill/>
                  <a:ln>
                    <a:no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3921" tIns="133921" rIns="133921" bIns="133921" numCol="1" spcCol="1270" anchor="ctr" anchorCtr="0">
                    <a:noAutofit/>
                  </a:bodyPr>
                  <a:lstStyle/>
                  <a:p>
                    <a:pPr algn="ctr" defTabSz="977900">
                      <a:lnSpc>
                        <a:spcPct val="90000"/>
                      </a:lnSpc>
                      <a:spcBef>
                        <a:spcPct val="0"/>
                      </a:spcBef>
                      <a:spcAft>
                        <a:spcPct val="35000"/>
                      </a:spcAft>
                    </a:pPr>
                    <a:r>
                      <a:rPr lang="en-US" sz="3200" b="1" cap="small" dirty="0">
                        <a:solidFill>
                          <a:prstClr val="white"/>
                        </a:solidFill>
                        <a:latin typeface="Open Sans" panose="020B0606030504020204" pitchFamily="34" charset="0"/>
                        <a:ea typeface="Open Sans" panose="020B0606030504020204" pitchFamily="34" charset="0"/>
                        <a:cs typeface="Open Sans" panose="020B0606030504020204" pitchFamily="34" charset="0"/>
                      </a:rPr>
                      <a:t>Fieldwork/ internships</a:t>
                    </a:r>
                    <a:endParaRPr lang="en-CA" sz="36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grpSp>
      <p:sp>
        <p:nvSpPr>
          <p:cNvPr id="23" name="Down Arrow 22">
            <a:extLst>
              <a:ext uri="{FF2B5EF4-FFF2-40B4-BE49-F238E27FC236}">
                <a16:creationId xmlns:a16="http://schemas.microsoft.com/office/drawing/2014/main" id="{2D411206-A0A3-6747-B728-9236028923A2}"/>
              </a:ext>
              <a:ext uri="{C183D7F6-B498-43B3-948B-1728B52AA6E4}">
                <adec:decorative xmlns:adec="http://schemas.microsoft.com/office/drawing/2017/decorative" val="1"/>
              </a:ext>
            </a:extLst>
          </p:cNvPr>
          <p:cNvSpPr/>
          <p:nvPr/>
        </p:nvSpPr>
        <p:spPr>
          <a:xfrm>
            <a:off x="15059391" y="3119872"/>
            <a:ext cx="634771" cy="5069606"/>
          </a:xfrm>
          <a:prstGeom prst="downArrow">
            <a:avLst/>
          </a:prstGeom>
          <a:solidFill>
            <a:srgbClr val="D4424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4ED5257-6733-F543-AD2F-0ACDA2436FBF}"/>
              </a:ext>
            </a:extLst>
          </p:cNvPr>
          <p:cNvSpPr txBox="1"/>
          <p:nvPr/>
        </p:nvSpPr>
        <p:spPr>
          <a:xfrm>
            <a:off x="15746052" y="5116066"/>
            <a:ext cx="2838922" cy="1077218"/>
          </a:xfrm>
          <a:prstGeom prst="rect">
            <a:avLst/>
          </a:prstGeom>
          <a:noFill/>
          <a:ln w="28575">
            <a:solidFill>
              <a:schemeClr val="tx1"/>
            </a:solidFill>
          </a:ln>
        </p:spPr>
        <p:txBody>
          <a:bodyPr wrap="square" rtlCol="0">
            <a:spAutoFit/>
          </a:bodyPr>
          <a:lstStyle/>
          <a:p>
            <a:pPr algn="ctr"/>
            <a:r>
              <a:rPr lang="en-US" sz="3200" b="1" dirty="0"/>
              <a:t>Class Size:</a:t>
            </a:r>
          </a:p>
          <a:p>
            <a:pPr algn="ctr"/>
            <a:r>
              <a:rPr lang="en-US" sz="3200" b="1" dirty="0"/>
              <a:t> Large to Small</a:t>
            </a:r>
          </a:p>
        </p:txBody>
      </p:sp>
    </p:spTree>
    <p:extLst>
      <p:ext uri="{BB962C8B-B14F-4D97-AF65-F5344CB8AC3E}">
        <p14:creationId xmlns:p14="http://schemas.microsoft.com/office/powerpoint/2010/main" val="3647167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CF3B6-54D3-4665-85E4-2E5E99C71EE0}"/>
              </a:ext>
            </a:extLst>
          </p:cNvPr>
          <p:cNvSpPr>
            <a:spLocks noGrp="1"/>
          </p:cNvSpPr>
          <p:nvPr>
            <p:ph type="title"/>
          </p:nvPr>
        </p:nvSpPr>
        <p:spPr>
          <a:xfrm>
            <a:off x="908049" y="822166"/>
            <a:ext cx="18856325" cy="1354217"/>
          </a:xfrm>
        </p:spPr>
        <p:txBody>
          <a:bodyPr/>
          <a:lstStyle/>
          <a:p>
            <a:r>
              <a:rPr lang="en-CA" sz="8800" dirty="0"/>
              <a:t>The Course Identifier</a:t>
            </a:r>
          </a:p>
        </p:txBody>
      </p:sp>
      <p:sp>
        <p:nvSpPr>
          <p:cNvPr id="6" name="Content Placeholder 8">
            <a:extLst>
              <a:ext uri="{FF2B5EF4-FFF2-40B4-BE49-F238E27FC236}">
                <a16:creationId xmlns:a16="http://schemas.microsoft.com/office/drawing/2014/main" id="{40F81F4D-8FBD-4345-9019-0778280FF79B}"/>
              </a:ext>
            </a:extLst>
          </p:cNvPr>
          <p:cNvSpPr txBox="1">
            <a:spLocks/>
          </p:cNvSpPr>
          <p:nvPr/>
        </p:nvSpPr>
        <p:spPr>
          <a:xfrm>
            <a:off x="2466444" y="4751976"/>
            <a:ext cx="12968818" cy="415357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buFont typeface="Arial" panose="020B0604020202020204" pitchFamily="34" charset="0"/>
              <a:buChar char="•"/>
            </a:pPr>
            <a:r>
              <a:rPr lang="en-CA" sz="4400" kern="0" dirty="0">
                <a:solidFill>
                  <a:srgbClr val="FF0000"/>
                </a:solidFill>
                <a:latin typeface="Gotham Bold" panose="02000803030000020004" pitchFamily="2" charset="0"/>
                <a:cs typeface="Adelle Basic Bold"/>
              </a:rPr>
              <a:t>ABCD</a:t>
            </a:r>
            <a:r>
              <a:rPr lang="en-CA" sz="4400" kern="0" dirty="0">
                <a:solidFill>
                  <a:srgbClr val="FF0000"/>
                </a:solidFill>
              </a:rPr>
              <a:t> </a:t>
            </a:r>
            <a:r>
              <a:rPr lang="en-CA" sz="4400" kern="0" dirty="0">
                <a:solidFill>
                  <a:sysClr val="windowText" lastClr="000000"/>
                </a:solidFill>
              </a:rPr>
              <a:t>– Subject Code</a:t>
            </a:r>
          </a:p>
          <a:p>
            <a:pPr marL="1485900" lvl="2" indent="-571500">
              <a:buFont typeface="Arial" panose="020B0604020202020204" pitchFamily="34" charset="0"/>
              <a:buChar char="•"/>
            </a:pPr>
            <a:r>
              <a:rPr lang="en-CA" sz="4400" i="1" kern="0" dirty="0">
                <a:solidFill>
                  <a:sysClr val="windowText" lastClr="000000"/>
                </a:solidFill>
              </a:rPr>
              <a:t>Indicates the department/unit offering the course</a:t>
            </a:r>
            <a:endParaRPr lang="en-CA" sz="4000" i="1" kern="0" dirty="0">
              <a:solidFill>
                <a:sysClr val="windowText" lastClr="000000"/>
              </a:solidFill>
            </a:endParaRPr>
          </a:p>
          <a:p>
            <a:pPr marL="571500" indent="-571500">
              <a:buFont typeface="Arial" panose="020B0604020202020204" pitchFamily="34" charset="0"/>
              <a:buChar char="•"/>
            </a:pPr>
            <a:r>
              <a:rPr lang="en-CA" sz="4400" kern="0" dirty="0">
                <a:solidFill>
                  <a:srgbClr val="000090"/>
                </a:solidFill>
                <a:latin typeface="Gotham Bold" panose="02000803030000020004" pitchFamily="2" charset="0"/>
                <a:cs typeface="Adelle Basic Bold"/>
              </a:rPr>
              <a:t>123</a:t>
            </a:r>
            <a:r>
              <a:rPr lang="en-CA" sz="4400" kern="0" dirty="0">
                <a:solidFill>
                  <a:srgbClr val="000090"/>
                </a:solidFill>
                <a:latin typeface="Adelle Basic Rg" panose="02000803000000020004" pitchFamily="2" charset="0"/>
                <a:cs typeface="Adelle Basic Bold"/>
              </a:rPr>
              <a:t> </a:t>
            </a:r>
            <a:r>
              <a:rPr lang="en-CA" sz="4400" kern="0" dirty="0">
                <a:solidFill>
                  <a:srgbClr val="000000"/>
                </a:solidFill>
              </a:rPr>
              <a:t>– Course Number</a:t>
            </a:r>
          </a:p>
          <a:p>
            <a:pPr marL="1485900" lvl="2" indent="-571500">
              <a:buFont typeface="Arial" panose="020B0604020202020204" pitchFamily="34" charset="0"/>
              <a:buChar char="•"/>
            </a:pPr>
            <a:r>
              <a:rPr lang="en-CA" sz="4400" i="1" kern="0" dirty="0">
                <a:solidFill>
                  <a:srgbClr val="000000"/>
                </a:solidFill>
              </a:rPr>
              <a:t>Refers to the course itself, with the first numeral indicating the level of the course</a:t>
            </a:r>
            <a:endParaRPr lang="en-CA" sz="4000" i="1" kern="0" dirty="0">
              <a:solidFill>
                <a:srgbClr val="000000"/>
              </a:solidFill>
            </a:endParaRPr>
          </a:p>
          <a:p>
            <a:pPr marL="571500" indent="-571500">
              <a:buFont typeface="Arial" panose="020B0604020202020204" pitchFamily="34" charset="0"/>
              <a:buChar char="•"/>
            </a:pPr>
            <a:r>
              <a:rPr lang="en-CA" sz="4400" kern="0" cap="small" dirty="0">
                <a:solidFill>
                  <a:srgbClr val="008000"/>
                </a:solidFill>
                <a:latin typeface="Gotham Bold" panose="02000803030000020004" pitchFamily="2" charset="0"/>
                <a:cs typeface="Adelle Basic Bold"/>
              </a:rPr>
              <a:t>The Alphabet </a:t>
            </a:r>
            <a:r>
              <a:rPr lang="en-CA" sz="4400" kern="0" dirty="0">
                <a:solidFill>
                  <a:srgbClr val="000000"/>
                </a:solidFill>
              </a:rPr>
              <a:t>– Course Name</a:t>
            </a:r>
          </a:p>
        </p:txBody>
      </p:sp>
      <p:sp>
        <p:nvSpPr>
          <p:cNvPr id="2" name="Rounded Rectangle 1">
            <a:extLst>
              <a:ext uri="{FF2B5EF4-FFF2-40B4-BE49-F238E27FC236}">
                <a16:creationId xmlns:a16="http://schemas.microsoft.com/office/drawing/2014/main" id="{95D29DD8-BF7D-B24A-B6E8-58ED87F7632A}"/>
              </a:ext>
            </a:extLst>
          </p:cNvPr>
          <p:cNvSpPr/>
          <p:nvPr/>
        </p:nvSpPr>
        <p:spPr>
          <a:xfrm>
            <a:off x="1822450" y="2854579"/>
            <a:ext cx="3124200" cy="1219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0" b="1" dirty="0"/>
              <a:t>CHEM</a:t>
            </a:r>
          </a:p>
        </p:txBody>
      </p:sp>
      <p:sp>
        <p:nvSpPr>
          <p:cNvPr id="10" name="Rounded Rectangle 9">
            <a:extLst>
              <a:ext uri="{FF2B5EF4-FFF2-40B4-BE49-F238E27FC236}">
                <a16:creationId xmlns:a16="http://schemas.microsoft.com/office/drawing/2014/main" id="{FE62D783-3230-324B-BC4F-9891827350D2}"/>
              </a:ext>
            </a:extLst>
          </p:cNvPr>
          <p:cNvSpPr/>
          <p:nvPr/>
        </p:nvSpPr>
        <p:spPr>
          <a:xfrm>
            <a:off x="5327650" y="2854579"/>
            <a:ext cx="2133600" cy="12192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0" b="1" dirty="0"/>
              <a:t>110</a:t>
            </a:r>
          </a:p>
        </p:txBody>
      </p:sp>
      <p:sp>
        <p:nvSpPr>
          <p:cNvPr id="11" name="Rounded Rectangle 10">
            <a:extLst>
              <a:ext uri="{FF2B5EF4-FFF2-40B4-BE49-F238E27FC236}">
                <a16:creationId xmlns:a16="http://schemas.microsoft.com/office/drawing/2014/main" id="{A6E1D513-095D-DF49-9D27-C1A8327551DF}"/>
              </a:ext>
            </a:extLst>
          </p:cNvPr>
          <p:cNvSpPr/>
          <p:nvPr/>
        </p:nvSpPr>
        <p:spPr>
          <a:xfrm>
            <a:off x="7842250" y="2854579"/>
            <a:ext cx="9067800" cy="1219200"/>
          </a:xfrm>
          <a:prstGeom prst="roundRect">
            <a:avLst/>
          </a:prstGeom>
          <a:solidFill>
            <a:srgbClr val="088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0" b="1" dirty="0"/>
              <a:t>General Chemistry 1</a:t>
            </a:r>
          </a:p>
        </p:txBody>
      </p:sp>
    </p:spTree>
    <p:extLst>
      <p:ext uri="{BB962C8B-B14F-4D97-AF65-F5344CB8AC3E}">
        <p14:creationId xmlns:p14="http://schemas.microsoft.com/office/powerpoint/2010/main" val="1171453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CF3B6-54D3-4665-85E4-2E5E99C71EE0}"/>
              </a:ext>
            </a:extLst>
          </p:cNvPr>
          <p:cNvSpPr>
            <a:spLocks noGrp="1"/>
          </p:cNvSpPr>
          <p:nvPr>
            <p:ph type="title"/>
          </p:nvPr>
        </p:nvSpPr>
        <p:spPr>
          <a:xfrm>
            <a:off x="908047" y="396875"/>
            <a:ext cx="18856325" cy="1354217"/>
          </a:xfrm>
        </p:spPr>
        <p:txBody>
          <a:bodyPr/>
          <a:lstStyle/>
          <a:p>
            <a:r>
              <a:rPr lang="en-CA" sz="8800" dirty="0"/>
              <a:t>Multi-Term Courses</a:t>
            </a:r>
          </a:p>
        </p:txBody>
      </p:sp>
      <p:sp>
        <p:nvSpPr>
          <p:cNvPr id="7" name="Content Placeholder 1">
            <a:extLst>
              <a:ext uri="{FF2B5EF4-FFF2-40B4-BE49-F238E27FC236}">
                <a16:creationId xmlns:a16="http://schemas.microsoft.com/office/drawing/2014/main" id="{FA681ECB-4C4F-A04B-8590-ED179D78EA3D}"/>
              </a:ext>
            </a:extLst>
          </p:cNvPr>
          <p:cNvSpPr txBox="1">
            <a:spLocks/>
          </p:cNvSpPr>
          <p:nvPr/>
        </p:nvSpPr>
        <p:spPr>
          <a:xfrm>
            <a:off x="1136648" y="1997075"/>
            <a:ext cx="18399124" cy="80010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4000" b="1" kern="0" dirty="0">
                <a:solidFill>
                  <a:sysClr val="windowText" lastClr="000000"/>
                </a:solidFill>
              </a:rPr>
              <a:t>Multi-term courses terminology</a:t>
            </a:r>
          </a:p>
          <a:p>
            <a:pPr lvl="2">
              <a:lnSpc>
                <a:spcPct val="120000"/>
              </a:lnSpc>
            </a:pPr>
            <a:r>
              <a:rPr lang="en-CA" sz="4000" kern="0" dirty="0">
                <a:solidFill>
                  <a:srgbClr val="DA242C"/>
                </a:solidFill>
              </a:rPr>
              <a:t>D1/D2</a:t>
            </a:r>
            <a:r>
              <a:rPr lang="en-CA" sz="4000" kern="0" dirty="0">
                <a:solidFill>
                  <a:sysClr val="windowText" lastClr="000000"/>
                </a:solidFill>
              </a:rPr>
              <a:t>:	Courses taught in 2 consecutive terms</a:t>
            </a:r>
          </a:p>
          <a:p>
            <a:pPr lvl="2">
              <a:lnSpc>
                <a:spcPct val="120000"/>
              </a:lnSpc>
            </a:pPr>
            <a:r>
              <a:rPr lang="en-CA" sz="4000" kern="0" dirty="0">
                <a:solidFill>
                  <a:srgbClr val="DA242C"/>
                </a:solidFill>
              </a:rPr>
              <a:t>N1/N2</a:t>
            </a:r>
            <a:r>
              <a:rPr lang="en-CA" sz="4000" kern="0" dirty="0">
                <a:solidFill>
                  <a:sysClr val="windowText" lastClr="000000"/>
                </a:solidFill>
              </a:rPr>
              <a:t>:	Courses taught in 2 non-consecutive terms</a:t>
            </a:r>
          </a:p>
          <a:p>
            <a:pPr lvl="2">
              <a:lnSpc>
                <a:spcPct val="120000"/>
              </a:lnSpc>
            </a:pPr>
            <a:r>
              <a:rPr lang="en-CA" sz="4000" kern="0" dirty="0">
                <a:solidFill>
                  <a:srgbClr val="DA242C"/>
                </a:solidFill>
              </a:rPr>
              <a:t>J1/J2/J3</a:t>
            </a:r>
            <a:r>
              <a:rPr lang="en-CA" sz="4000" kern="0" dirty="0">
                <a:solidFill>
                  <a:sysClr val="windowText" lastClr="000000"/>
                </a:solidFill>
              </a:rPr>
              <a:t>:	Courses taught in 3 consecutive terms</a:t>
            </a:r>
          </a:p>
          <a:p>
            <a:pPr lvl="2">
              <a:lnSpc>
                <a:spcPct val="120000"/>
              </a:lnSpc>
            </a:pPr>
            <a:endParaRPr lang="en-CA" sz="2400" kern="0" dirty="0">
              <a:solidFill>
                <a:sysClr val="windowText" lastClr="000000"/>
              </a:solidFill>
            </a:endParaRPr>
          </a:p>
          <a:p>
            <a:pPr indent="-171450">
              <a:lnSpc>
                <a:spcPct val="120000"/>
              </a:lnSpc>
            </a:pPr>
            <a:r>
              <a:rPr lang="en-CA" sz="4000" kern="0" dirty="0">
                <a:solidFill>
                  <a:sysClr val="windowText" lastClr="000000"/>
                </a:solidFill>
              </a:rPr>
              <a:t>Example:</a:t>
            </a:r>
          </a:p>
          <a:p>
            <a:pPr marL="857250" lvl="1" indent="-571500">
              <a:lnSpc>
                <a:spcPct val="120000"/>
              </a:lnSpc>
              <a:buFont typeface="Arial" panose="020B0604020202020204" pitchFamily="34" charset="0"/>
              <a:buChar char="•"/>
            </a:pPr>
            <a:r>
              <a:rPr lang="en-CA" sz="4000" kern="0" dirty="0">
                <a:solidFill>
                  <a:sysClr val="windowText" lastClr="000000"/>
                </a:solidFill>
              </a:rPr>
              <a:t>	FRSL 207D1 Elementary French 01 – offered in Fall 2022</a:t>
            </a:r>
          </a:p>
          <a:p>
            <a:pPr marL="857250" lvl="1" indent="-571500">
              <a:lnSpc>
                <a:spcPct val="120000"/>
              </a:lnSpc>
              <a:buFont typeface="Arial" panose="020B0604020202020204" pitchFamily="34" charset="0"/>
              <a:buChar char="•"/>
            </a:pPr>
            <a:r>
              <a:rPr lang="en-CA" sz="4000" kern="0" dirty="0">
                <a:solidFill>
                  <a:sysClr val="windowText" lastClr="000000"/>
                </a:solidFill>
              </a:rPr>
              <a:t>	FRSL 207D2 Elementary French 01 – offered in Winter 2023</a:t>
            </a:r>
          </a:p>
          <a:p>
            <a:pPr marL="285750" lvl="1">
              <a:lnSpc>
                <a:spcPct val="120000"/>
              </a:lnSpc>
            </a:pPr>
            <a:endParaRPr lang="en-CA" sz="2800" kern="0" dirty="0">
              <a:solidFill>
                <a:sysClr val="windowText" lastClr="000000"/>
              </a:solidFill>
            </a:endParaRPr>
          </a:p>
          <a:p>
            <a:pPr indent="-171450"/>
            <a:r>
              <a:rPr lang="en-CA" sz="4000" kern="0" dirty="0">
                <a:solidFill>
                  <a:sysClr val="windowText" lastClr="000000"/>
                </a:solidFill>
              </a:rPr>
              <a:t>Always be sure to </a:t>
            </a:r>
            <a:r>
              <a:rPr lang="en-CA" sz="4000" i="1" kern="0" dirty="0">
                <a:solidFill>
                  <a:sysClr val="windowText" lastClr="000000"/>
                </a:solidFill>
              </a:rPr>
              <a:t>read course descriptions carefully </a:t>
            </a:r>
            <a:r>
              <a:rPr lang="en-CA" sz="4000" kern="0" dirty="0">
                <a:solidFill>
                  <a:sysClr val="windowText" lastClr="000000"/>
                </a:solidFill>
              </a:rPr>
              <a:t>making sure to note those courses that are taught only in alternate years or those that require departmental approval.</a:t>
            </a:r>
          </a:p>
          <a:p>
            <a:pPr marL="285750" lvl="1">
              <a:lnSpc>
                <a:spcPct val="120000"/>
              </a:lnSpc>
            </a:pPr>
            <a:endParaRPr lang="en-CA" sz="4000" kern="0" dirty="0">
              <a:solidFill>
                <a:sysClr val="windowText" lastClr="000000"/>
              </a:solidFill>
            </a:endParaRPr>
          </a:p>
          <a:p>
            <a:pPr>
              <a:lnSpc>
                <a:spcPct val="120000"/>
              </a:lnSpc>
            </a:pPr>
            <a:endParaRPr lang="en-CA" sz="1600" kern="0" dirty="0">
              <a:solidFill>
                <a:sysClr val="windowText" lastClr="000000"/>
              </a:solidFill>
            </a:endParaRPr>
          </a:p>
          <a:p>
            <a:pPr lvl="2"/>
            <a:endParaRPr lang="en-US" kern="0" dirty="0">
              <a:solidFill>
                <a:sysClr val="windowText" lastClr="000000"/>
              </a:solidFill>
            </a:endParaRPr>
          </a:p>
        </p:txBody>
      </p:sp>
    </p:spTree>
    <p:extLst>
      <p:ext uri="{BB962C8B-B14F-4D97-AF65-F5344CB8AC3E}">
        <p14:creationId xmlns:p14="http://schemas.microsoft.com/office/powerpoint/2010/main" val="376098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43FDC1-BA01-0D47-83BF-0E7CE62B45BD}"/>
              </a:ext>
            </a:extLst>
          </p:cNvPr>
          <p:cNvSpPr>
            <a:spLocks noGrp="1"/>
          </p:cNvSpPr>
          <p:nvPr>
            <p:ph type="title" idx="4294967295"/>
          </p:nvPr>
        </p:nvSpPr>
        <p:spPr>
          <a:xfrm>
            <a:off x="2508250" y="3654425"/>
            <a:ext cx="15087600" cy="40005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3000" b="0" i="0" u="none" strike="noStrike" kern="0" cap="none" spc="0" normalizeH="0" baseline="0" noProof="0" dirty="0" err="1">
                <a:ln>
                  <a:noFill/>
                </a:ln>
                <a:solidFill>
                  <a:schemeClr val="bg1"/>
                </a:solidFill>
                <a:effectLst/>
                <a:uLnTx/>
                <a:uFillTx/>
                <a:latin typeface="Adelle Hv" panose="02000503000000020004" pitchFamily="50" charset="0"/>
                <a:ea typeface="+mn-ea"/>
                <a:cs typeface="+mn-cs"/>
              </a:rPr>
              <a:t>eCalendar</a:t>
            </a:r>
            <a:r>
              <a:rPr kumimoji="0" lang="en-CA" sz="13000" b="0" i="0" u="none" strike="noStrike" kern="0" cap="none" spc="0" normalizeH="0" baseline="0" noProof="0" dirty="0">
                <a:ln>
                  <a:noFill/>
                </a:ln>
                <a:solidFill>
                  <a:schemeClr val="bg1"/>
                </a:solidFill>
                <a:effectLst/>
                <a:uLnTx/>
                <a:uFillTx/>
                <a:latin typeface="Adelle Hv" panose="02000503000000020004" pitchFamily="50" charset="0"/>
                <a:ea typeface="+mn-ea"/>
                <a:cs typeface="+mn-cs"/>
              </a:rPr>
              <a:t>: How to Look for Courses</a:t>
            </a:r>
          </a:p>
        </p:txBody>
      </p:sp>
    </p:spTree>
    <p:extLst>
      <p:ext uri="{BB962C8B-B14F-4D97-AF65-F5344CB8AC3E}">
        <p14:creationId xmlns:p14="http://schemas.microsoft.com/office/powerpoint/2010/main" val="2509201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1A179F2-973A-4C41-9951-A2D01A841F3F}"/>
              </a:ext>
            </a:extLst>
          </p:cNvPr>
          <p:cNvSpPr>
            <a:spLocks noGrp="1"/>
          </p:cNvSpPr>
          <p:nvPr>
            <p:ph type="title"/>
          </p:nvPr>
        </p:nvSpPr>
        <p:spPr>
          <a:xfrm>
            <a:off x="908049" y="822166"/>
            <a:ext cx="18856325" cy="1354217"/>
          </a:xfrm>
        </p:spPr>
        <p:txBody>
          <a:bodyPr/>
          <a:lstStyle/>
          <a:p>
            <a:r>
              <a:rPr lang="en-CA" sz="8800" dirty="0" err="1"/>
              <a:t>eCalendar</a:t>
            </a:r>
            <a:endParaRPr lang="en-CA" sz="8800" dirty="0"/>
          </a:p>
        </p:txBody>
      </p:sp>
      <p:sp>
        <p:nvSpPr>
          <p:cNvPr id="5" name="Content Placeholder 1">
            <a:extLst>
              <a:ext uri="{FF2B5EF4-FFF2-40B4-BE49-F238E27FC236}">
                <a16:creationId xmlns:a16="http://schemas.microsoft.com/office/drawing/2014/main" id="{F9097AF4-9F8F-F044-9FEF-A1CE60AED23B}"/>
              </a:ext>
            </a:extLst>
          </p:cNvPr>
          <p:cNvSpPr txBox="1">
            <a:spLocks/>
          </p:cNvSpPr>
          <p:nvPr/>
        </p:nvSpPr>
        <p:spPr>
          <a:xfrm>
            <a:off x="1603374" y="2625725"/>
            <a:ext cx="16897351" cy="6057900"/>
          </a:xfrm>
          <a:prstGeom prst="rect">
            <a:avLst/>
          </a:prstGeom>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457200"/>
            <a:r>
              <a:rPr lang="en-US" sz="4800" dirty="0"/>
              <a:t>Here are some helpful websites for finding your courses:</a:t>
            </a:r>
            <a:endParaRPr lang="en-US" sz="4800" dirty="0">
              <a:cs typeface="Calibri"/>
            </a:endParaRPr>
          </a:p>
          <a:p>
            <a:pPr marL="1143000" indent="-1143000" defTabSz="457200">
              <a:buFont typeface="Arial" panose="020B0604020202020204" pitchFamily="34" charset="0"/>
              <a:buChar char="•"/>
            </a:pPr>
            <a:r>
              <a:rPr lang="en-US" sz="4800" dirty="0"/>
              <a:t>The </a:t>
            </a:r>
            <a:r>
              <a:rPr lang="en-US" sz="4800" dirty="0" err="1"/>
              <a:t>eCalendar</a:t>
            </a:r>
            <a:r>
              <a:rPr lang="en-US" sz="4800" dirty="0"/>
              <a:t>: </a:t>
            </a:r>
            <a:r>
              <a:rPr lang="en-US" sz="4800" dirty="0">
                <a:hlinkClick r:id="rId2"/>
              </a:rPr>
              <a:t>https://www.mcgill.ca/study/2022-2023/</a:t>
            </a:r>
            <a:endParaRPr lang="en-US" sz="4800" dirty="0">
              <a:cs typeface="Calibri"/>
            </a:endParaRPr>
          </a:p>
          <a:p>
            <a:pPr marL="1143000" indent="-1143000" defTabSz="457200">
              <a:buFont typeface="Arial" panose="020B0604020202020204" pitchFamily="34" charset="0"/>
              <a:buChar char="•"/>
            </a:pPr>
            <a:r>
              <a:rPr lang="en-US" sz="4800" dirty="0"/>
              <a:t>The advanced standing/transfer credit website: </a:t>
            </a:r>
            <a:r>
              <a:rPr lang="en-US" sz="4800" dirty="0">
                <a:hlinkClick r:id="rId3"/>
              </a:rPr>
              <a:t>https://www.mcgill.ca/transfercredit/prospective</a:t>
            </a:r>
            <a:endParaRPr lang="en-US" sz="4800" dirty="0">
              <a:cs typeface="Calibri"/>
            </a:endParaRPr>
          </a:p>
          <a:p>
            <a:pPr marL="1143000" indent="-1143000" defTabSz="457200">
              <a:buFont typeface="Arial" panose="020B0604020202020204" pitchFamily="34" charset="0"/>
              <a:buChar char="•"/>
            </a:pPr>
            <a:r>
              <a:rPr lang="en-US" sz="4800" dirty="0"/>
              <a:t>The accepted students’ website: </a:t>
            </a:r>
            <a:r>
              <a:rPr lang="en-US" sz="4800" dirty="0">
                <a:hlinkClick r:id="rId4"/>
              </a:rPr>
              <a:t>https://www.mcgill.ca/accepted/nextsteps/register</a:t>
            </a:r>
            <a:endParaRPr lang="en-US" sz="4800" dirty="0"/>
          </a:p>
        </p:txBody>
      </p:sp>
    </p:spTree>
    <p:extLst>
      <p:ext uri="{BB962C8B-B14F-4D97-AF65-F5344CB8AC3E}">
        <p14:creationId xmlns:p14="http://schemas.microsoft.com/office/powerpoint/2010/main" val="3132083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43FDC1-BA01-0D47-83BF-0E7CE62B45BD}"/>
              </a:ext>
            </a:extLst>
          </p:cNvPr>
          <p:cNvSpPr>
            <a:spLocks noGrp="1"/>
          </p:cNvSpPr>
          <p:nvPr>
            <p:ph type="title" idx="4294967295"/>
          </p:nvPr>
        </p:nvSpPr>
        <p:spPr>
          <a:xfrm>
            <a:off x="2508250" y="3654425"/>
            <a:ext cx="15087600" cy="40005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3000" b="0" i="0" u="none" strike="noStrike" kern="0" cap="none" spc="0" normalizeH="0" baseline="0" noProof="0" dirty="0">
                <a:ln>
                  <a:noFill/>
                </a:ln>
                <a:solidFill>
                  <a:schemeClr val="bg1"/>
                </a:solidFill>
                <a:effectLst/>
                <a:uLnTx/>
                <a:uFillTx/>
                <a:latin typeface="Adelle Hv" panose="02000503000000020004" pitchFamily="50" charset="0"/>
                <a:ea typeface="+mn-ea"/>
                <a:cs typeface="+mn-cs"/>
              </a:rPr>
              <a:t>Building a Class Schedule</a:t>
            </a:r>
          </a:p>
        </p:txBody>
      </p:sp>
    </p:spTree>
    <p:extLst>
      <p:ext uri="{BB962C8B-B14F-4D97-AF65-F5344CB8AC3E}">
        <p14:creationId xmlns:p14="http://schemas.microsoft.com/office/powerpoint/2010/main" val="868951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B0B62A-D0A1-4C4C-9002-EEC234B715B4}"/>
              </a:ext>
            </a:extLst>
          </p:cNvPr>
          <p:cNvSpPr>
            <a:spLocks noGrp="1"/>
          </p:cNvSpPr>
          <p:nvPr>
            <p:ph type="title"/>
          </p:nvPr>
        </p:nvSpPr>
        <p:spPr>
          <a:xfrm>
            <a:off x="908049" y="822166"/>
            <a:ext cx="18856325" cy="1354217"/>
          </a:xfrm>
        </p:spPr>
        <p:txBody>
          <a:bodyPr/>
          <a:lstStyle/>
          <a:p>
            <a:r>
              <a:rPr lang="en-CA" sz="8800" dirty="0"/>
              <a:t>Designing Your Class Schedule</a:t>
            </a:r>
          </a:p>
        </p:txBody>
      </p:sp>
      <p:sp>
        <p:nvSpPr>
          <p:cNvPr id="6" name="TextBox 5">
            <a:extLst>
              <a:ext uri="{FF2B5EF4-FFF2-40B4-BE49-F238E27FC236}">
                <a16:creationId xmlns:a16="http://schemas.microsoft.com/office/drawing/2014/main" id="{8B81EDC2-8225-7F4D-80DB-FCF5CC06024D}"/>
              </a:ext>
            </a:extLst>
          </p:cNvPr>
          <p:cNvSpPr txBox="1"/>
          <p:nvPr/>
        </p:nvSpPr>
        <p:spPr>
          <a:xfrm>
            <a:off x="2055253" y="2530475"/>
            <a:ext cx="16561916" cy="6637586"/>
          </a:xfrm>
          <a:prstGeom prst="rect">
            <a:avLst/>
          </a:prstGeom>
          <a:noFill/>
        </p:spPr>
        <p:txBody>
          <a:bodyPr wrap="square" rtlCol="0">
            <a:spAutoFit/>
          </a:bodyPr>
          <a:lstStyle/>
          <a:p>
            <a:pPr>
              <a:lnSpc>
                <a:spcPct val="150000"/>
              </a:lnSpc>
            </a:pPr>
            <a:r>
              <a:rPr lang="en-US" sz="3600" b="1" dirty="0">
                <a:solidFill>
                  <a:prstClr val="black"/>
                </a:solidFill>
                <a:latin typeface="Arial" panose="020B0604020202020204" pitchFamily="34" charset="0"/>
                <a:cs typeface="Arial" panose="020B0604020202020204" pitchFamily="34" charset="0"/>
              </a:rPr>
              <a:t>Option A: </a:t>
            </a:r>
            <a:r>
              <a:rPr lang="en-US" sz="3600" dirty="0">
                <a:solidFill>
                  <a:prstClr val="black"/>
                </a:solidFill>
                <a:latin typeface="Arial" panose="020B0604020202020204" pitchFamily="34" charset="0"/>
                <a:cs typeface="Arial" panose="020B0604020202020204" pitchFamily="34" charset="0"/>
              </a:rPr>
              <a:t>Visual Schedule Builder (VSB)</a:t>
            </a:r>
          </a:p>
          <a:p>
            <a:pPr marL="800100" lvl="1" indent="-342900">
              <a:lnSpc>
                <a:spcPct val="150000"/>
              </a:lnSpc>
              <a:buFont typeface="Arial" panose="020B0604020202020204" pitchFamily="34" charset="0"/>
              <a:buChar char="•"/>
            </a:pPr>
            <a:r>
              <a:rPr lang="en-US" sz="3600" dirty="0">
                <a:solidFill>
                  <a:prstClr val="black"/>
                </a:solidFill>
                <a:latin typeface="Arial" panose="020B0604020202020204" pitchFamily="34" charset="0"/>
                <a:cs typeface="Arial" panose="020B0604020202020204" pitchFamily="34" charset="0"/>
              </a:rPr>
              <a:t>Adding classes to your VSB does not mean you are registered for them!</a:t>
            </a:r>
          </a:p>
          <a:p>
            <a:pPr marL="800100" lvl="1" indent="-342900">
              <a:lnSpc>
                <a:spcPct val="150000"/>
              </a:lnSpc>
              <a:buFont typeface="Arial" panose="020B0604020202020204" pitchFamily="34" charset="0"/>
              <a:buChar char="•"/>
            </a:pPr>
            <a:r>
              <a:rPr lang="en-US" sz="3600" dirty="0">
                <a:solidFill>
                  <a:prstClr val="black"/>
                </a:solidFill>
                <a:latin typeface="Arial" panose="020B0604020202020204" pitchFamily="34" charset="0"/>
                <a:cs typeface="Arial" panose="020B0604020202020204" pitchFamily="34" charset="0"/>
              </a:rPr>
              <a:t>Registration is exclusively through Minerva</a:t>
            </a:r>
          </a:p>
          <a:p>
            <a:pPr marL="800100" lvl="1" indent="-342900">
              <a:lnSpc>
                <a:spcPct val="150000"/>
              </a:lnSpc>
              <a:buFont typeface="Arial" panose="020B0604020202020204" pitchFamily="34" charset="0"/>
              <a:buChar char="•"/>
            </a:pPr>
            <a:r>
              <a:rPr lang="en-US" sz="3600" dirty="0">
                <a:solidFill>
                  <a:prstClr val="black"/>
                </a:solidFill>
                <a:latin typeface="Arial" panose="020B0604020202020204" pitchFamily="34" charset="0"/>
                <a:cs typeface="Arial" panose="020B0604020202020204" pitchFamily="34" charset="0"/>
              </a:rPr>
              <a:t>VSB is refreshed from Minerva only once each morning, be sure to check Class Schedule before registration for up-to-the-minute changes. </a:t>
            </a:r>
          </a:p>
          <a:p>
            <a:pPr marL="800100" lvl="1" indent="-342900">
              <a:lnSpc>
                <a:spcPct val="150000"/>
              </a:lnSpc>
              <a:buFont typeface="Arial" panose="020B0604020202020204" pitchFamily="34" charset="0"/>
              <a:buChar char="•"/>
            </a:pPr>
            <a:r>
              <a:rPr lang="en-US" sz="3600" dirty="0">
                <a:solidFill>
                  <a:prstClr val="black"/>
                </a:solidFill>
                <a:latin typeface="Arial" panose="020B0604020202020204" pitchFamily="34" charset="0"/>
                <a:cs typeface="Arial" panose="020B0604020202020204" pitchFamily="34" charset="0"/>
                <a:hlinkClick r:id="rId2"/>
              </a:rPr>
              <a:t>https://vsb.mcgill.ca/</a:t>
            </a:r>
            <a:endParaRPr lang="en-US" sz="3600" dirty="0">
              <a:solidFill>
                <a:prstClr val="black"/>
              </a:solidFill>
              <a:latin typeface="Arial" panose="020B0604020202020204" pitchFamily="34" charset="0"/>
              <a:cs typeface="Arial" panose="020B0604020202020204" pitchFamily="34" charset="0"/>
            </a:endParaRPr>
          </a:p>
          <a:p>
            <a:pPr lvl="1">
              <a:lnSpc>
                <a:spcPct val="150000"/>
              </a:lnSpc>
            </a:pPr>
            <a:endParaRPr lang="en-US" sz="3600" dirty="0">
              <a:solidFill>
                <a:prstClr val="black"/>
              </a:solidFill>
              <a:latin typeface="Arial" panose="020B0604020202020204" pitchFamily="34" charset="0"/>
              <a:cs typeface="Arial" panose="020B0604020202020204" pitchFamily="34" charset="0"/>
            </a:endParaRPr>
          </a:p>
          <a:p>
            <a:pPr>
              <a:lnSpc>
                <a:spcPct val="150000"/>
              </a:lnSpc>
            </a:pPr>
            <a:r>
              <a:rPr lang="en-US" sz="3600" b="1" dirty="0">
                <a:solidFill>
                  <a:prstClr val="black"/>
                </a:solidFill>
                <a:latin typeface="Arial" panose="020B0604020202020204" pitchFamily="34" charset="0"/>
                <a:cs typeface="Arial" panose="020B0604020202020204" pitchFamily="34" charset="0"/>
              </a:rPr>
              <a:t>Option B: </a:t>
            </a:r>
            <a:r>
              <a:rPr lang="en-US" sz="3600" dirty="0">
                <a:solidFill>
                  <a:prstClr val="black"/>
                </a:solidFill>
                <a:latin typeface="Arial" panose="020B0604020202020204" pitchFamily="34" charset="0"/>
                <a:cs typeface="Arial" panose="020B0604020202020204" pitchFamily="34" charset="0"/>
              </a:rPr>
              <a:t>Manual Search using Minerva Class Schedule</a:t>
            </a:r>
          </a:p>
        </p:txBody>
      </p:sp>
    </p:spTree>
    <p:extLst>
      <p:ext uri="{BB962C8B-B14F-4D97-AF65-F5344CB8AC3E}">
        <p14:creationId xmlns:p14="http://schemas.microsoft.com/office/powerpoint/2010/main" val="398511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95F8D4F2-A587-FA4D-8396-6888F5ED2F70}"/>
              </a:ext>
            </a:extLst>
          </p:cNvPr>
          <p:cNvSpPr>
            <a:spLocks noGrp="1"/>
          </p:cNvSpPr>
          <p:nvPr>
            <p:ph type="title"/>
          </p:nvPr>
        </p:nvSpPr>
        <p:spPr>
          <a:xfrm>
            <a:off x="998483" y="496840"/>
            <a:ext cx="5715000" cy="2031325"/>
          </a:xfrm>
        </p:spPr>
        <p:txBody>
          <a:bodyPr/>
          <a:lstStyle/>
          <a:p>
            <a:r>
              <a:rPr lang="en-CA" sz="6600" dirty="0"/>
              <a:t>Planning Your Program (VSB)</a:t>
            </a:r>
          </a:p>
        </p:txBody>
      </p:sp>
      <p:grpSp>
        <p:nvGrpSpPr>
          <p:cNvPr id="2" name="Group 1" descr="An image showing the virtual schedule builder interface that shows that in order to select your courses the student must first select the term at the top of the screen and then fill out the course selection by using the four letter course code.">
            <a:extLst>
              <a:ext uri="{FF2B5EF4-FFF2-40B4-BE49-F238E27FC236}">
                <a16:creationId xmlns:a16="http://schemas.microsoft.com/office/drawing/2014/main" id="{5E673EA9-1DBB-C7F0-6FC9-ACB7A19E1BF0}"/>
              </a:ext>
            </a:extLst>
          </p:cNvPr>
          <p:cNvGrpSpPr/>
          <p:nvPr/>
        </p:nvGrpSpPr>
        <p:grpSpPr>
          <a:xfrm>
            <a:off x="4372332" y="-9525"/>
            <a:ext cx="15357118" cy="9685527"/>
            <a:chOff x="4372332" y="-9525"/>
            <a:chExt cx="15357118" cy="9685527"/>
          </a:xfrm>
        </p:grpSpPr>
        <p:pic>
          <p:nvPicPr>
            <p:cNvPr id="3" name="Picture 2">
              <a:extLst>
                <a:ext uri="{FF2B5EF4-FFF2-40B4-BE49-F238E27FC236}">
                  <a16:creationId xmlns:a16="http://schemas.microsoft.com/office/drawing/2014/main" id="{D3EC6D9C-DB91-C84E-A6CA-E6482D1B2440}"/>
                </a:ext>
              </a:extLst>
            </p:cNvPr>
            <p:cNvPicPr>
              <a:picLocks noChangeAspect="1"/>
            </p:cNvPicPr>
            <p:nvPr/>
          </p:nvPicPr>
          <p:blipFill>
            <a:blip r:embed="rId2">
              <a:extLst>
                <a:ext uri="{28A0092B-C50C-407E-A947-70E740481C1C}">
                  <a14:useLocalDpi xmlns:a14="http://schemas.microsoft.com/office/drawing/2010/main" val="0"/>
                </a:ext>
              </a:extLst>
            </a:blip>
            <a:srcRect t="224" b="224"/>
            <a:stretch/>
          </p:blipFill>
          <p:spPr>
            <a:xfrm>
              <a:off x="8299583" y="-9525"/>
              <a:ext cx="8763000" cy="9685527"/>
            </a:xfrm>
            <a:prstGeom prst="rect">
              <a:avLst/>
            </a:prstGeom>
          </p:spPr>
        </p:pic>
        <p:sp>
          <p:nvSpPr>
            <p:cNvPr id="18" name="Rectangle 17">
              <a:extLst>
                <a:ext uri="{FF2B5EF4-FFF2-40B4-BE49-F238E27FC236}">
                  <a16:creationId xmlns:a16="http://schemas.microsoft.com/office/drawing/2014/main" id="{9D44078C-2461-D848-8BCD-6A89DD243366}"/>
                </a:ext>
              </a:extLst>
            </p:cNvPr>
            <p:cNvSpPr/>
            <p:nvPr/>
          </p:nvSpPr>
          <p:spPr>
            <a:xfrm>
              <a:off x="13069833" y="496840"/>
              <a:ext cx="1782817" cy="6591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cxnSp>
          <p:nvCxnSpPr>
            <p:cNvPr id="19" name="Straight Arrow Connector 18">
              <a:extLst>
                <a:ext uri="{FF2B5EF4-FFF2-40B4-BE49-F238E27FC236}">
                  <a16:creationId xmlns:a16="http://schemas.microsoft.com/office/drawing/2014/main" id="{D500ED24-E502-204F-B2DF-2D1D9E90E419}"/>
                </a:ext>
              </a:extLst>
            </p:cNvPr>
            <p:cNvCxnSpPr>
              <a:cxnSpLocks/>
            </p:cNvCxnSpPr>
            <p:nvPr/>
          </p:nvCxnSpPr>
          <p:spPr>
            <a:xfrm flipH="1" flipV="1">
              <a:off x="15005050" y="1156005"/>
              <a:ext cx="2692844" cy="72729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23777E8-C7CA-F54F-937B-9F3DC92BA71C}"/>
                </a:ext>
              </a:extLst>
            </p:cNvPr>
            <p:cNvSpPr/>
            <p:nvPr/>
          </p:nvSpPr>
          <p:spPr>
            <a:xfrm>
              <a:off x="8416276" y="4435475"/>
              <a:ext cx="8188974" cy="1752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cxnSp>
          <p:nvCxnSpPr>
            <p:cNvPr id="21" name="Straight Arrow Connector 20">
              <a:extLst>
                <a:ext uri="{FF2B5EF4-FFF2-40B4-BE49-F238E27FC236}">
                  <a16:creationId xmlns:a16="http://schemas.microsoft.com/office/drawing/2014/main" id="{15F5FB46-44E9-B248-9E83-F158E4C6A50A}"/>
                </a:ext>
              </a:extLst>
            </p:cNvPr>
            <p:cNvCxnSpPr>
              <a:cxnSpLocks/>
            </p:cNvCxnSpPr>
            <p:nvPr/>
          </p:nvCxnSpPr>
          <p:spPr>
            <a:xfrm flipV="1">
              <a:off x="6775450" y="5249567"/>
              <a:ext cx="1496616" cy="1167108"/>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992CCD7-FC37-CA43-9C98-48846DEF8C0C}"/>
                </a:ext>
              </a:extLst>
            </p:cNvPr>
            <p:cNvSpPr txBox="1"/>
            <p:nvPr/>
          </p:nvSpPr>
          <p:spPr>
            <a:xfrm>
              <a:off x="4372332" y="6188075"/>
              <a:ext cx="2417609" cy="1215717"/>
            </a:xfrm>
            <a:prstGeom prst="rect">
              <a:avLst/>
            </a:prstGeom>
            <a:noFill/>
          </p:spPr>
          <p:txBody>
            <a:bodyPr wrap="square" rtlCol="0">
              <a:spAutoFit/>
            </a:bodyPr>
            <a:lstStyle/>
            <a:p>
              <a:pPr algn="ctr"/>
              <a:r>
                <a:rPr lang="en-US" sz="2800" dirty="0">
                  <a:solidFill>
                    <a:prstClr val="black"/>
                  </a:solidFill>
                  <a:latin typeface="Arial" panose="020B0604020202020204" pitchFamily="34" charset="0"/>
                  <a:cs typeface="Arial" panose="020B0604020202020204" pitchFamily="34" charset="0"/>
                </a:rPr>
                <a:t>Select your courses</a:t>
              </a:r>
            </a:p>
            <a:p>
              <a:pPr algn="ctr"/>
              <a:endParaRPr lang="en-CA" sz="1700" dirty="0">
                <a:solidFill>
                  <a:prstClr val="black"/>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41AD7C9-4380-5740-BDAC-B7D8AFEADDDB}"/>
                </a:ext>
              </a:extLst>
            </p:cNvPr>
            <p:cNvSpPr txBox="1"/>
            <p:nvPr/>
          </p:nvSpPr>
          <p:spPr>
            <a:xfrm>
              <a:off x="17724069" y="1759999"/>
              <a:ext cx="2005381" cy="784830"/>
            </a:xfrm>
            <a:prstGeom prst="rect">
              <a:avLst/>
            </a:prstGeom>
            <a:noFill/>
          </p:spPr>
          <p:txBody>
            <a:bodyPr wrap="square" rtlCol="0">
              <a:spAutoFit/>
            </a:bodyPr>
            <a:lstStyle/>
            <a:p>
              <a:pPr algn="ctr"/>
              <a:r>
                <a:rPr lang="en-US" sz="2800" dirty="0">
                  <a:solidFill>
                    <a:prstClr val="black"/>
                  </a:solidFill>
                  <a:latin typeface="Arial" panose="020B0604020202020204" pitchFamily="34" charset="0"/>
                  <a:cs typeface="Arial" panose="020B0604020202020204" pitchFamily="34" charset="0"/>
                </a:rPr>
                <a:t>Select term</a:t>
              </a:r>
            </a:p>
            <a:p>
              <a:pPr algn="ctr"/>
              <a:endParaRPr lang="en-CA" sz="17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27509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8D09F827-5551-A041-9416-A96FE853B5FF}"/>
              </a:ext>
            </a:extLst>
          </p:cNvPr>
          <p:cNvSpPr>
            <a:spLocks noGrp="1"/>
          </p:cNvSpPr>
          <p:nvPr>
            <p:ph type="title"/>
          </p:nvPr>
        </p:nvSpPr>
        <p:spPr>
          <a:xfrm>
            <a:off x="282477" y="375502"/>
            <a:ext cx="6130925" cy="660724"/>
          </a:xfrm>
        </p:spPr>
        <p:txBody>
          <a:bodyPr>
            <a:noAutofit/>
          </a:bodyPr>
          <a:lstStyle/>
          <a:p>
            <a:r>
              <a:rPr lang="en-CA" sz="4000" dirty="0"/>
              <a:t>VSB Program Planning</a:t>
            </a:r>
          </a:p>
        </p:txBody>
      </p:sp>
      <p:pic>
        <p:nvPicPr>
          <p:cNvPr id="10" name="Picture 9">
            <a:extLst>
              <a:ext uri="{FF2B5EF4-FFF2-40B4-BE49-F238E27FC236}">
                <a16:creationId xmlns:a16="http://schemas.microsoft.com/office/drawing/2014/main" id="{788B8CE3-15CF-F84A-9D12-47F7E3DDA59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5004" y="168275"/>
            <a:ext cx="13479096" cy="9601316"/>
          </a:xfrm>
          <a:prstGeom prst="rect">
            <a:avLst/>
          </a:prstGeom>
        </p:spPr>
      </p:pic>
      <p:grpSp>
        <p:nvGrpSpPr>
          <p:cNvPr id="2" name="Group 1" descr="An image showing the virtual schedule builder interface with a fully generated schedule. It shows that the website has the information about all of the courses the student chose, the CRN's that they can use to to register on Minerva, the visual schedule with all of the classes represented based on dates and times of the week. The interface also has buttons at the top of the website where students can scroll through all of the various course, lab, conference, seminar, and tutorial options that are available based on their selected courses. ">
            <a:extLst>
              <a:ext uri="{FF2B5EF4-FFF2-40B4-BE49-F238E27FC236}">
                <a16:creationId xmlns:a16="http://schemas.microsoft.com/office/drawing/2014/main" id="{1C9B9C1C-B9F3-1F76-BCE0-E185819A9917}"/>
              </a:ext>
            </a:extLst>
          </p:cNvPr>
          <p:cNvGrpSpPr/>
          <p:nvPr/>
        </p:nvGrpSpPr>
        <p:grpSpPr>
          <a:xfrm>
            <a:off x="0" y="777759"/>
            <a:ext cx="19424650" cy="8982307"/>
            <a:chOff x="0" y="777759"/>
            <a:chExt cx="19424650" cy="8982307"/>
          </a:xfrm>
        </p:grpSpPr>
        <p:pic>
          <p:nvPicPr>
            <p:cNvPr id="16" name="Picture 15" descr="Graphical user interface&#10;&#10;Description automatically generated with low confidence">
              <a:extLst>
                <a:ext uri="{FF2B5EF4-FFF2-40B4-BE49-F238E27FC236}">
                  <a16:creationId xmlns:a16="http://schemas.microsoft.com/office/drawing/2014/main" id="{A886EFB0-2C69-3A42-A7FA-51DC16F7A868}"/>
                </a:ext>
              </a:extLst>
            </p:cNvPr>
            <p:cNvPicPr>
              <a:picLocks noChangeAspect="1"/>
            </p:cNvPicPr>
            <p:nvPr/>
          </p:nvPicPr>
          <p:blipFill rotWithShape="1">
            <a:blip r:embed="rId3">
              <a:extLst>
                <a:ext uri="{28A0092B-C50C-407E-A947-70E740481C1C}">
                  <a14:useLocalDpi xmlns:a14="http://schemas.microsoft.com/office/drawing/2010/main" val="0"/>
                </a:ext>
              </a:extLst>
            </a:blip>
            <a:srcRect r="2648"/>
            <a:stretch/>
          </p:blipFill>
          <p:spPr>
            <a:xfrm>
              <a:off x="0" y="1310230"/>
              <a:ext cx="6775450" cy="8449836"/>
            </a:xfrm>
            <a:prstGeom prst="rect">
              <a:avLst/>
            </a:prstGeom>
          </p:spPr>
        </p:pic>
        <p:sp>
          <p:nvSpPr>
            <p:cNvPr id="23" name="Rectangle 22">
              <a:extLst>
                <a:ext uri="{FF2B5EF4-FFF2-40B4-BE49-F238E27FC236}">
                  <a16:creationId xmlns:a16="http://schemas.microsoft.com/office/drawing/2014/main" id="{7C62DE9E-DC5F-ED4D-A0BE-EEDB3B974886}"/>
                </a:ext>
              </a:extLst>
            </p:cNvPr>
            <p:cNvSpPr/>
            <p:nvPr/>
          </p:nvSpPr>
          <p:spPr>
            <a:xfrm>
              <a:off x="146050" y="7349518"/>
              <a:ext cx="6478954" cy="685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CA">
                <a:solidFill>
                  <a:prstClr val="white"/>
                </a:solidFill>
                <a:latin typeface="Calibri" panose="020F0502020204030204"/>
              </a:endParaRPr>
            </a:p>
          </p:txBody>
        </p:sp>
        <p:cxnSp>
          <p:nvCxnSpPr>
            <p:cNvPr id="24" name="Straight Arrow Connector 23">
              <a:extLst>
                <a:ext uri="{FF2B5EF4-FFF2-40B4-BE49-F238E27FC236}">
                  <a16:creationId xmlns:a16="http://schemas.microsoft.com/office/drawing/2014/main" id="{9FC1D7FE-75B1-3D4B-BF61-0951932D18CF}"/>
                </a:ext>
              </a:extLst>
            </p:cNvPr>
            <p:cNvCxnSpPr>
              <a:cxnSpLocks/>
            </p:cNvCxnSpPr>
            <p:nvPr/>
          </p:nvCxnSpPr>
          <p:spPr>
            <a:xfrm flipH="1" flipV="1">
              <a:off x="5099050" y="8035318"/>
              <a:ext cx="507088" cy="644403"/>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244B1B-F455-4849-BC26-D70EDCAFFCFA}"/>
                </a:ext>
              </a:extLst>
            </p:cNvPr>
            <p:cNvSpPr txBox="1"/>
            <p:nvPr/>
          </p:nvSpPr>
          <p:spPr>
            <a:xfrm>
              <a:off x="5253404" y="8234805"/>
              <a:ext cx="1371600" cy="1215717"/>
            </a:xfrm>
            <a:prstGeom prst="rect">
              <a:avLst/>
            </a:prstGeom>
            <a:noFill/>
          </p:spPr>
          <p:txBody>
            <a:bodyPr wrap="square" rtlCol="0">
              <a:spAutoFit/>
            </a:bodyPr>
            <a:lstStyle/>
            <a:p>
              <a:pPr algn="ctr"/>
              <a:r>
                <a:rPr lang="en-US" sz="2800" dirty="0">
                  <a:solidFill>
                    <a:prstClr val="black"/>
                  </a:solidFill>
                  <a:latin typeface="Arial" panose="020B0604020202020204" pitchFamily="34" charset="0"/>
                  <a:cs typeface="Arial" panose="020B0604020202020204" pitchFamily="34" charset="0"/>
                </a:rPr>
                <a:t>All CRNs</a:t>
              </a:r>
            </a:p>
            <a:p>
              <a:pPr algn="ctr"/>
              <a:endParaRPr lang="en-CA" sz="1700" dirty="0">
                <a:solidFill>
                  <a:prstClr val="black"/>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2E4A552-BDED-2A48-9325-AC6727024D70}"/>
                </a:ext>
              </a:extLst>
            </p:cNvPr>
            <p:cNvSpPr/>
            <p:nvPr/>
          </p:nvSpPr>
          <p:spPr>
            <a:xfrm>
              <a:off x="11271250" y="777759"/>
              <a:ext cx="4191000" cy="762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CA">
                <a:solidFill>
                  <a:prstClr val="white"/>
                </a:solidFill>
                <a:latin typeface="Calibri" panose="020F0502020204030204"/>
              </a:endParaRPr>
            </a:p>
          </p:txBody>
        </p:sp>
        <p:cxnSp>
          <p:nvCxnSpPr>
            <p:cNvPr id="21" name="Straight Arrow Connector 20">
              <a:extLst>
                <a:ext uri="{FF2B5EF4-FFF2-40B4-BE49-F238E27FC236}">
                  <a16:creationId xmlns:a16="http://schemas.microsoft.com/office/drawing/2014/main" id="{3C92E017-8F1C-8F4E-A4A9-0D4CC92F78EC}"/>
                </a:ext>
              </a:extLst>
            </p:cNvPr>
            <p:cNvCxnSpPr>
              <a:cxnSpLocks/>
              <a:stCxn id="22" idx="1"/>
            </p:cNvCxnSpPr>
            <p:nvPr/>
          </p:nvCxnSpPr>
          <p:spPr>
            <a:xfrm flipH="1" flipV="1">
              <a:off x="13938250" y="1539759"/>
              <a:ext cx="2667000" cy="5057168"/>
            </a:xfrm>
            <a:prstGeom prst="straightConnector1">
              <a:avLst/>
            </a:prstGeom>
            <a:ln w="444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AA8D4B1-0899-084A-943D-506EC532C45E}"/>
                </a:ext>
              </a:extLst>
            </p:cNvPr>
            <p:cNvSpPr txBox="1"/>
            <p:nvPr/>
          </p:nvSpPr>
          <p:spPr>
            <a:xfrm>
              <a:off x="16605250" y="5904429"/>
              <a:ext cx="2819400" cy="1384995"/>
            </a:xfrm>
            <a:prstGeom prst="rect">
              <a:avLst/>
            </a:prstGeom>
            <a:solidFill>
              <a:schemeClr val="bg1"/>
            </a:solidFill>
          </p:spPr>
          <p:txBody>
            <a:bodyPr wrap="square" rtlCol="0">
              <a:spAutoFit/>
            </a:bodyPr>
            <a:lstStyle/>
            <a:p>
              <a:pPr algn="ctr"/>
              <a:r>
                <a:rPr lang="en-US" sz="2800" dirty="0">
                  <a:solidFill>
                    <a:prstClr val="black"/>
                  </a:solidFill>
                  <a:latin typeface="Arial" panose="020B0604020202020204" pitchFamily="34" charset="0"/>
                  <a:cs typeface="Arial" panose="020B0604020202020204" pitchFamily="34" charset="0"/>
                </a:rPr>
                <a:t>View Alternate Schedules with these classes</a:t>
              </a:r>
              <a:endParaRPr lang="en-CA" sz="28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75812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1D70-8247-4153-B36D-691CCF721193}"/>
              </a:ext>
            </a:extLst>
          </p:cNvPr>
          <p:cNvSpPr>
            <a:spLocks noGrp="1"/>
          </p:cNvSpPr>
          <p:nvPr>
            <p:ph type="title"/>
          </p:nvPr>
        </p:nvSpPr>
        <p:spPr>
          <a:xfrm>
            <a:off x="4052398" y="559222"/>
            <a:ext cx="11999303" cy="1354217"/>
          </a:xfrm>
        </p:spPr>
        <p:txBody>
          <a:bodyPr/>
          <a:lstStyle/>
          <a:p>
            <a:pPr algn="ctr"/>
            <a:r>
              <a:rPr lang="en-CA" sz="8800" dirty="0"/>
              <a:t>Zoom Etiquette</a:t>
            </a:r>
          </a:p>
        </p:txBody>
      </p:sp>
      <p:pic>
        <p:nvPicPr>
          <p:cNvPr id="13" name="Picture 12">
            <a:extLst>
              <a:ext uri="{FF2B5EF4-FFF2-40B4-BE49-F238E27FC236}">
                <a16:creationId xmlns:a16="http://schemas.microsoft.com/office/drawing/2014/main" id="{7E3B5D42-CEC7-FDDF-0A61-3E04D35B3C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3814" y="2823501"/>
            <a:ext cx="2825750" cy="2825750"/>
          </a:xfrm>
          <a:prstGeom prst="rect">
            <a:avLst/>
          </a:prstGeom>
        </p:spPr>
      </p:pic>
      <p:sp>
        <p:nvSpPr>
          <p:cNvPr id="9" name="TextBox 8">
            <a:extLst>
              <a:ext uri="{FF2B5EF4-FFF2-40B4-BE49-F238E27FC236}">
                <a16:creationId xmlns:a16="http://schemas.microsoft.com/office/drawing/2014/main" id="{6123F029-02EC-424E-B71E-C477569F0805}"/>
              </a:ext>
            </a:extLst>
          </p:cNvPr>
          <p:cNvSpPr txBox="1"/>
          <p:nvPr/>
        </p:nvSpPr>
        <p:spPr>
          <a:xfrm>
            <a:off x="4658966" y="6446677"/>
            <a:ext cx="4446724" cy="1915909"/>
          </a:xfrm>
          <a:prstGeom prst="rect">
            <a:avLst/>
          </a:prstGeom>
          <a:noFill/>
        </p:spPr>
        <p:txBody>
          <a:bodyPr wrap="square" lIns="91440" tIns="45720" rIns="91440" bIns="45720" rtlCol="0" anchor="t">
            <a:spAutoFit/>
          </a:bodyPr>
          <a:lstStyle/>
          <a:p>
            <a:pPr algn="ctr"/>
            <a:r>
              <a:rPr lang="en-US" sz="3950" dirty="0"/>
              <a:t>The slides from this presentation will be shared with you </a:t>
            </a:r>
            <a:endParaRPr lang="en-US" sz="3950" dirty="0">
              <a:cs typeface="Calibri"/>
            </a:endParaRPr>
          </a:p>
        </p:txBody>
      </p:sp>
      <p:pic>
        <p:nvPicPr>
          <p:cNvPr id="5" name="Picture 4">
            <a:extLst>
              <a:ext uri="{FF2B5EF4-FFF2-40B4-BE49-F238E27FC236}">
                <a16:creationId xmlns:a16="http://schemas.microsoft.com/office/drawing/2014/main" id="{626905CA-1DB0-7041-AA0C-413F7739FF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899916" y="3011200"/>
            <a:ext cx="2436725" cy="2466503"/>
          </a:xfrm>
          <a:prstGeom prst="rect">
            <a:avLst/>
          </a:prstGeom>
        </p:spPr>
      </p:pic>
      <p:sp>
        <p:nvSpPr>
          <p:cNvPr id="7" name="TextBox 6">
            <a:extLst>
              <a:ext uri="{FF2B5EF4-FFF2-40B4-BE49-F238E27FC236}">
                <a16:creationId xmlns:a16="http://schemas.microsoft.com/office/drawing/2014/main" id="{90B842EF-5CD1-9B45-B14A-5231B87FC158}"/>
              </a:ext>
            </a:extLst>
          </p:cNvPr>
          <p:cNvSpPr txBox="1"/>
          <p:nvPr/>
        </p:nvSpPr>
        <p:spPr>
          <a:xfrm>
            <a:off x="11078521" y="6447671"/>
            <a:ext cx="4412304" cy="1919564"/>
          </a:xfrm>
          <a:prstGeom prst="rect">
            <a:avLst/>
          </a:prstGeom>
          <a:noFill/>
        </p:spPr>
        <p:txBody>
          <a:bodyPr wrap="square" rtlCol="0">
            <a:spAutoFit/>
          </a:bodyPr>
          <a:lstStyle/>
          <a:p>
            <a:pPr algn="ctr"/>
            <a:r>
              <a:rPr lang="en-US" sz="3958" dirty="0"/>
              <a:t>Please save your questions for the end of the session</a:t>
            </a:r>
          </a:p>
        </p:txBody>
      </p:sp>
    </p:spTree>
    <p:extLst>
      <p:ext uri="{BB962C8B-B14F-4D97-AF65-F5344CB8AC3E}">
        <p14:creationId xmlns:p14="http://schemas.microsoft.com/office/powerpoint/2010/main" val="2624543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43FDC1-BA01-0D47-83BF-0E7CE62B45BD}"/>
              </a:ext>
            </a:extLst>
          </p:cNvPr>
          <p:cNvSpPr>
            <a:spLocks noGrp="1"/>
          </p:cNvSpPr>
          <p:nvPr>
            <p:ph type="title" idx="4294967295"/>
          </p:nvPr>
        </p:nvSpPr>
        <p:spPr>
          <a:xfrm>
            <a:off x="2508250" y="2149475"/>
            <a:ext cx="15087600" cy="40005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3000" b="0" i="0" u="none" strike="noStrike" kern="0" cap="none" spc="0" normalizeH="0" baseline="0" noProof="0" dirty="0">
                <a:ln>
                  <a:noFill/>
                </a:ln>
                <a:solidFill>
                  <a:schemeClr val="bg1"/>
                </a:solidFill>
                <a:effectLst/>
                <a:uLnTx/>
                <a:uFillTx/>
                <a:latin typeface="Adelle Hv" panose="02000503000000020004" pitchFamily="50" charset="0"/>
                <a:ea typeface="+mn-ea"/>
                <a:cs typeface="+mn-cs"/>
              </a:rPr>
              <a:t>Registering for Your First-Year Courses</a:t>
            </a:r>
          </a:p>
        </p:txBody>
      </p:sp>
    </p:spTree>
    <p:extLst>
      <p:ext uri="{BB962C8B-B14F-4D97-AF65-F5344CB8AC3E}">
        <p14:creationId xmlns:p14="http://schemas.microsoft.com/office/powerpoint/2010/main" val="2652498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EC46863-D7E8-874C-AC83-EAF3B1876EB8}"/>
              </a:ext>
            </a:extLst>
          </p:cNvPr>
          <p:cNvSpPr>
            <a:spLocks noGrp="1"/>
          </p:cNvSpPr>
          <p:nvPr>
            <p:ph type="title"/>
          </p:nvPr>
        </p:nvSpPr>
        <p:spPr>
          <a:xfrm>
            <a:off x="1511300" y="445550"/>
            <a:ext cx="18395330" cy="1107996"/>
          </a:xfrm>
        </p:spPr>
        <p:txBody>
          <a:bodyPr/>
          <a:lstStyle/>
          <a:p>
            <a:r>
              <a:rPr lang="en-CA" sz="7200" dirty="0"/>
              <a:t>Option A: VSB </a:t>
            </a:r>
            <a:r>
              <a:rPr lang="en-US" sz="7200" dirty="0">
                <a:sym typeface="Wingdings" pitchFamily="2" charset="2"/>
              </a:rPr>
              <a:t>+ </a:t>
            </a:r>
            <a:r>
              <a:rPr lang="en-CA" sz="7200" dirty="0"/>
              <a:t>Minerva “Quick Add”</a:t>
            </a:r>
          </a:p>
        </p:txBody>
      </p:sp>
      <p:pic>
        <p:nvPicPr>
          <p:cNvPr id="3" name="Picture 2" descr="A yellow rectangle outlining the &quot;Student Menu&quot; heading where students can go to register for courses.">
            <a:extLst>
              <a:ext uri="{FF2B5EF4-FFF2-40B4-BE49-F238E27FC236}">
                <a16:creationId xmlns:a16="http://schemas.microsoft.com/office/drawing/2014/main" id="{33E24E8E-6FDD-C14C-8014-BDF04386313F}"/>
              </a:ext>
            </a:extLst>
          </p:cNvPr>
          <p:cNvPicPr>
            <a:picLocks noChangeAspect="1"/>
          </p:cNvPicPr>
          <p:nvPr/>
        </p:nvPicPr>
        <p:blipFill rotWithShape="1">
          <a:blip r:embed="rId2">
            <a:extLst>
              <a:ext uri="{28A0092B-C50C-407E-A947-70E740481C1C}">
                <a14:useLocalDpi xmlns:a14="http://schemas.microsoft.com/office/drawing/2010/main" val="0"/>
              </a:ext>
            </a:extLst>
          </a:blip>
          <a:srcRect t="18192"/>
          <a:stretch/>
        </p:blipFill>
        <p:spPr>
          <a:xfrm>
            <a:off x="1139825" y="1768475"/>
            <a:ext cx="17824450" cy="7952404"/>
          </a:xfrm>
          <a:prstGeom prst="rect">
            <a:avLst/>
          </a:prstGeom>
        </p:spPr>
      </p:pic>
      <p:sp>
        <p:nvSpPr>
          <p:cNvPr id="6" name="Rectangle 5" descr="A yellow rectangle outlining the the &quot;Student Menu&quot; heading that students have to click to start the registration process.">
            <a:extLst>
              <a:ext uri="{FF2B5EF4-FFF2-40B4-BE49-F238E27FC236}">
                <a16:creationId xmlns:a16="http://schemas.microsoft.com/office/drawing/2014/main" id="{0DE48986-133D-2B4B-B14B-07C5F5BB94F2}"/>
              </a:ext>
            </a:extLst>
          </p:cNvPr>
          <p:cNvSpPr/>
          <p:nvPr/>
        </p:nvSpPr>
        <p:spPr>
          <a:xfrm>
            <a:off x="1517650" y="5502275"/>
            <a:ext cx="17068800" cy="11430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Tree>
    <p:extLst>
      <p:ext uri="{BB962C8B-B14F-4D97-AF65-F5344CB8AC3E}">
        <p14:creationId xmlns:p14="http://schemas.microsoft.com/office/powerpoint/2010/main" val="1608712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3654-05B0-3C13-F1DC-EDF06237868C}"/>
              </a:ext>
            </a:extLst>
          </p:cNvPr>
          <p:cNvSpPr>
            <a:spLocks noGrp="1"/>
          </p:cNvSpPr>
          <p:nvPr>
            <p:ph type="title" idx="4294967295"/>
          </p:nvPr>
        </p:nvSpPr>
        <p:spPr>
          <a:xfrm>
            <a:off x="374649" y="108542"/>
            <a:ext cx="11218712"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Option A: Registering for courses 1</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descr="A yellow rectangle outlining the &quot;Registration Menu&quot; heading where students can go to register for courses.">
            <a:extLst>
              <a:ext uri="{FF2B5EF4-FFF2-40B4-BE49-F238E27FC236}">
                <a16:creationId xmlns:a16="http://schemas.microsoft.com/office/drawing/2014/main" id="{4D89B9D9-F16F-784E-B4D3-F9306BCFF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118" y="1216538"/>
            <a:ext cx="17045863" cy="8229599"/>
          </a:xfrm>
          <a:prstGeom prst="rect">
            <a:avLst/>
          </a:prstGeom>
        </p:spPr>
      </p:pic>
      <p:sp>
        <p:nvSpPr>
          <p:cNvPr id="5" name="Rectangle 4" descr="A yellow rectangle outlining the the &quot;Registration Menu&quot; heading that students have to click to start the registration process after accessing Minerva.">
            <a:extLst>
              <a:ext uri="{FF2B5EF4-FFF2-40B4-BE49-F238E27FC236}">
                <a16:creationId xmlns:a16="http://schemas.microsoft.com/office/drawing/2014/main" id="{6CC74F28-2C26-F041-82E1-9A7DEDBF6E20}"/>
              </a:ext>
            </a:extLst>
          </p:cNvPr>
          <p:cNvSpPr/>
          <p:nvPr/>
        </p:nvSpPr>
        <p:spPr>
          <a:xfrm>
            <a:off x="215900" y="8245475"/>
            <a:ext cx="19513550" cy="12192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Tree>
    <p:extLst>
      <p:ext uri="{BB962C8B-B14F-4D97-AF65-F5344CB8AC3E}">
        <p14:creationId xmlns:p14="http://schemas.microsoft.com/office/powerpoint/2010/main" val="211472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D586CE-1AAA-3C7C-CBA1-5804DF1EE8DE}"/>
              </a:ext>
            </a:extLst>
          </p:cNvPr>
          <p:cNvSpPr>
            <a:spLocks noGrp="1"/>
          </p:cNvSpPr>
          <p:nvPr>
            <p:ph type="title" idx="4294967295"/>
          </p:nvPr>
        </p:nvSpPr>
        <p:spPr>
          <a:xfrm>
            <a:off x="374649" y="108542"/>
            <a:ext cx="11218712"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Option A: Registering for courses 2</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a:extLst>
              <a:ext uri="{FF2B5EF4-FFF2-40B4-BE49-F238E27FC236}">
                <a16:creationId xmlns:a16="http://schemas.microsoft.com/office/drawing/2014/main" id="{8A540721-0337-6A4D-AC19-D2BCCEFED1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387" y="1192469"/>
            <a:ext cx="14665325" cy="8374113"/>
          </a:xfrm>
          <a:prstGeom prst="rect">
            <a:avLst/>
          </a:prstGeom>
        </p:spPr>
      </p:pic>
      <p:sp>
        <p:nvSpPr>
          <p:cNvPr id="6" name="Rectangle 5" descr="A yellow rectangle outlining the the heading &quot;Quick Add or Drop Course Sections&quot; that students can click to add the CRN's they get from VSB to register for courses during the registration process on Minerva.">
            <a:extLst>
              <a:ext uri="{FF2B5EF4-FFF2-40B4-BE49-F238E27FC236}">
                <a16:creationId xmlns:a16="http://schemas.microsoft.com/office/drawing/2014/main" id="{70493EFC-42C3-4047-AB73-BBF3813274E9}"/>
              </a:ext>
            </a:extLst>
          </p:cNvPr>
          <p:cNvSpPr/>
          <p:nvPr/>
        </p:nvSpPr>
        <p:spPr>
          <a:xfrm>
            <a:off x="1822450" y="8550275"/>
            <a:ext cx="16306800" cy="9906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Tree>
    <p:extLst>
      <p:ext uri="{BB962C8B-B14F-4D97-AF65-F5344CB8AC3E}">
        <p14:creationId xmlns:p14="http://schemas.microsoft.com/office/powerpoint/2010/main" val="3896824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145C69-0945-6CF6-0DE3-443AD371707F}"/>
              </a:ext>
            </a:extLst>
          </p:cNvPr>
          <p:cNvSpPr>
            <a:spLocks noGrp="1"/>
          </p:cNvSpPr>
          <p:nvPr>
            <p:ph type="title" idx="4294967295"/>
          </p:nvPr>
        </p:nvSpPr>
        <p:spPr>
          <a:xfrm>
            <a:off x="374649" y="108542"/>
            <a:ext cx="11218712"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Option A: Registering for courses 3</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a:extLst>
              <a:ext uri="{FF2B5EF4-FFF2-40B4-BE49-F238E27FC236}">
                <a16:creationId xmlns:a16="http://schemas.microsoft.com/office/drawing/2014/main" id="{1287804B-8E24-AC4B-B01B-BE7922481A0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5537"/>
          <a:stretch/>
        </p:blipFill>
        <p:spPr>
          <a:xfrm>
            <a:off x="894326" y="1387475"/>
            <a:ext cx="17072224" cy="7543800"/>
          </a:xfrm>
          <a:prstGeom prst="rect">
            <a:avLst/>
          </a:prstGeom>
        </p:spPr>
      </p:pic>
      <p:sp>
        <p:nvSpPr>
          <p:cNvPr id="7" name="Rectangle 6" descr="A yellow rectangle outlining the the place to select the term of registration that students have to select after starting the registration process on Minerva.">
            <a:extLst>
              <a:ext uri="{FF2B5EF4-FFF2-40B4-BE49-F238E27FC236}">
                <a16:creationId xmlns:a16="http://schemas.microsoft.com/office/drawing/2014/main" id="{276918B7-5882-2344-92F5-2DDDC804E0DD}"/>
              </a:ext>
            </a:extLst>
          </p:cNvPr>
          <p:cNvSpPr/>
          <p:nvPr/>
        </p:nvSpPr>
        <p:spPr>
          <a:xfrm>
            <a:off x="908050" y="6645275"/>
            <a:ext cx="5029200" cy="9144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Tree>
    <p:extLst>
      <p:ext uri="{BB962C8B-B14F-4D97-AF65-F5344CB8AC3E}">
        <p14:creationId xmlns:p14="http://schemas.microsoft.com/office/powerpoint/2010/main" val="4281177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8A36CAA-5FB5-5957-A6ED-6A3F9C23A389}"/>
              </a:ext>
            </a:extLst>
          </p:cNvPr>
          <p:cNvSpPr>
            <a:spLocks noGrp="1"/>
          </p:cNvSpPr>
          <p:nvPr>
            <p:ph type="title" idx="4294967295"/>
          </p:nvPr>
        </p:nvSpPr>
        <p:spPr>
          <a:xfrm>
            <a:off x="374649" y="108542"/>
            <a:ext cx="11218712"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Option A: Registering for courses 4</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3" name="Group 12" descr="An image of the &quot;Quick Add or Drop Course Section&quot; webpage on Minerva where students can see the total number of credits that they are taking, with a maximum of 17 credits per semester, where to input the course CRN's, and also the current courses the student is registered for.">
            <a:extLst>
              <a:ext uri="{FF2B5EF4-FFF2-40B4-BE49-F238E27FC236}">
                <a16:creationId xmlns:a16="http://schemas.microsoft.com/office/drawing/2014/main" id="{1D6128AA-9E7D-A314-8412-3D13E3F601DF}"/>
              </a:ext>
            </a:extLst>
          </p:cNvPr>
          <p:cNvGrpSpPr/>
          <p:nvPr/>
        </p:nvGrpSpPr>
        <p:grpSpPr>
          <a:xfrm>
            <a:off x="1584000" y="1387475"/>
            <a:ext cx="14868573" cy="8305800"/>
            <a:chOff x="1584000" y="1387475"/>
            <a:chExt cx="14868573" cy="8305800"/>
          </a:xfrm>
        </p:grpSpPr>
        <p:pic>
          <p:nvPicPr>
            <p:cNvPr id="3" name="Picture 2">
              <a:extLst>
                <a:ext uri="{FF2B5EF4-FFF2-40B4-BE49-F238E27FC236}">
                  <a16:creationId xmlns:a16="http://schemas.microsoft.com/office/drawing/2014/main" id="{E7383DA8-E0F2-5549-A0A3-7CB23E8E35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 t="37827" r="2388" b="4493"/>
            <a:stretch/>
          </p:blipFill>
          <p:spPr bwMode="auto">
            <a:xfrm>
              <a:off x="1584000" y="1387475"/>
              <a:ext cx="14868573" cy="830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a:extLst>
                <a:ext uri="{FF2B5EF4-FFF2-40B4-BE49-F238E27FC236}">
                  <a16:creationId xmlns:a16="http://schemas.microsoft.com/office/drawing/2014/main" id="{9AFACBB0-9046-C642-922C-3E58E21F0A96}"/>
                </a:ext>
              </a:extLst>
            </p:cNvPr>
            <p:cNvCxnSpPr>
              <a:cxnSpLocks/>
            </p:cNvCxnSpPr>
            <p:nvPr/>
          </p:nvCxnSpPr>
          <p:spPr>
            <a:xfrm flipH="1">
              <a:off x="2458643" y="7657834"/>
              <a:ext cx="2363178" cy="4753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150091E-8C07-A84E-8CAB-4E753A872E4D}"/>
                </a:ext>
              </a:extLst>
            </p:cNvPr>
            <p:cNvCxnSpPr>
              <a:cxnSpLocks/>
            </p:cNvCxnSpPr>
            <p:nvPr/>
          </p:nvCxnSpPr>
          <p:spPr>
            <a:xfrm flipH="1">
              <a:off x="3165864" y="7914560"/>
              <a:ext cx="1655958" cy="1083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C33587BC-C431-7F43-9383-03E98D77546E}"/>
              </a:ext>
              <a:ext uri="{C183D7F6-B498-43B3-948B-1728B52AA6E4}">
                <adec:decorative xmlns:adec="http://schemas.microsoft.com/office/drawing/2017/decorative" val="1"/>
              </a:ext>
            </a:extLst>
          </p:cNvPr>
          <p:cNvSpPr/>
          <p:nvPr/>
        </p:nvSpPr>
        <p:spPr>
          <a:xfrm>
            <a:off x="1784154" y="4846637"/>
            <a:ext cx="2363178" cy="47532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968">
              <a:solidFill>
                <a:prstClr val="white"/>
              </a:solidFill>
              <a:latin typeface="Calibri" panose="020F0502020204030204"/>
            </a:endParaRPr>
          </a:p>
        </p:txBody>
      </p:sp>
      <p:cxnSp>
        <p:nvCxnSpPr>
          <p:cNvPr id="8" name="Straight Arrow Connector 7">
            <a:extLst>
              <a:ext uri="{FF2B5EF4-FFF2-40B4-BE49-F238E27FC236}">
                <a16:creationId xmlns:a16="http://schemas.microsoft.com/office/drawing/2014/main" id="{71F1036C-2FDC-DF49-8CB4-45904D386B56}"/>
              </a:ext>
              <a:ext uri="{C183D7F6-B498-43B3-948B-1728B52AA6E4}">
                <adec:decorative xmlns:adec="http://schemas.microsoft.com/office/drawing/2017/decorative" val="1"/>
              </a:ext>
            </a:extLst>
          </p:cNvPr>
          <p:cNvCxnSpPr>
            <a:cxnSpLocks/>
          </p:cNvCxnSpPr>
          <p:nvPr/>
        </p:nvCxnSpPr>
        <p:spPr>
          <a:xfrm flipH="1" flipV="1">
            <a:off x="4741101" y="5127123"/>
            <a:ext cx="2717656" cy="1839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5EE8A31C-2B62-4F45-A69C-83D436702669}"/>
              </a:ext>
            </a:extLst>
          </p:cNvPr>
          <p:cNvSpPr/>
          <p:nvPr/>
        </p:nvSpPr>
        <p:spPr>
          <a:xfrm>
            <a:off x="7479382" y="4949958"/>
            <a:ext cx="3796745" cy="1493346"/>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58" b="1" dirty="0">
                <a:solidFill>
                  <a:prstClr val="black"/>
                </a:solidFill>
                <a:latin typeface="Calibri" panose="020F0502020204030204"/>
              </a:rPr>
              <a:t>Max 17 credits per semester</a:t>
            </a:r>
          </a:p>
        </p:txBody>
      </p:sp>
      <p:sp>
        <p:nvSpPr>
          <p:cNvPr id="6" name="Rounded Rectangle 5">
            <a:extLst>
              <a:ext uri="{FF2B5EF4-FFF2-40B4-BE49-F238E27FC236}">
                <a16:creationId xmlns:a16="http://schemas.microsoft.com/office/drawing/2014/main" id="{442615C0-CA9C-8C4A-A762-F6182614495D}"/>
              </a:ext>
            </a:extLst>
          </p:cNvPr>
          <p:cNvSpPr/>
          <p:nvPr/>
        </p:nvSpPr>
        <p:spPr>
          <a:xfrm>
            <a:off x="4942217" y="6755514"/>
            <a:ext cx="3796745" cy="1493346"/>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58" b="1" dirty="0">
                <a:solidFill>
                  <a:prstClr val="black"/>
                </a:solidFill>
                <a:latin typeface="Calibri" panose="020F0502020204030204"/>
              </a:rPr>
              <a:t>Input CRNs</a:t>
            </a:r>
          </a:p>
        </p:txBody>
      </p:sp>
    </p:spTree>
    <p:extLst>
      <p:ext uri="{BB962C8B-B14F-4D97-AF65-F5344CB8AC3E}">
        <p14:creationId xmlns:p14="http://schemas.microsoft.com/office/powerpoint/2010/main" val="3547220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B0E3860-6759-0A4B-ABEF-3EACBE34FA5A}"/>
              </a:ext>
            </a:extLst>
          </p:cNvPr>
          <p:cNvSpPr>
            <a:spLocks noGrp="1"/>
          </p:cNvSpPr>
          <p:nvPr>
            <p:ph type="title"/>
          </p:nvPr>
        </p:nvSpPr>
        <p:spPr>
          <a:xfrm>
            <a:off x="854385" y="-34925"/>
            <a:ext cx="18395330" cy="1107996"/>
          </a:xfrm>
        </p:spPr>
        <p:txBody>
          <a:bodyPr/>
          <a:lstStyle/>
          <a:p>
            <a:r>
              <a:rPr lang="en-CA" sz="7200" dirty="0"/>
              <a:t>Option </a:t>
            </a:r>
            <a:r>
              <a:rPr lang="en-US" sz="7200" dirty="0"/>
              <a:t>B: </a:t>
            </a:r>
            <a:r>
              <a:rPr lang="en-CA" sz="7200" dirty="0"/>
              <a:t>Minerva Class Schedule</a:t>
            </a:r>
          </a:p>
        </p:txBody>
      </p:sp>
      <p:sp>
        <p:nvSpPr>
          <p:cNvPr id="4" name="TextBox 3">
            <a:extLst>
              <a:ext uri="{FF2B5EF4-FFF2-40B4-BE49-F238E27FC236}">
                <a16:creationId xmlns:a16="http://schemas.microsoft.com/office/drawing/2014/main" id="{9673C253-68C5-A44F-B044-0253833304FF}"/>
              </a:ext>
            </a:extLst>
          </p:cNvPr>
          <p:cNvSpPr txBox="1"/>
          <p:nvPr/>
        </p:nvSpPr>
        <p:spPr>
          <a:xfrm>
            <a:off x="215900" y="1423156"/>
            <a:ext cx="3666515" cy="1384995"/>
          </a:xfrm>
          <a:prstGeom prst="rect">
            <a:avLst/>
          </a:prstGeom>
          <a:noFill/>
        </p:spPr>
        <p:txBody>
          <a:bodyPr wrap="square" rtlCol="0">
            <a:spAutoFit/>
          </a:bodyPr>
          <a:lstStyle/>
          <a:p>
            <a:r>
              <a:rPr lang="en-US" sz="2800" dirty="0"/>
              <a:t>Main Menu </a:t>
            </a:r>
            <a:r>
              <a:rPr lang="en-US" sz="2800" dirty="0">
                <a:sym typeface="Wingdings" pitchFamily="2" charset="2"/>
              </a:rPr>
              <a:t></a:t>
            </a:r>
          </a:p>
          <a:p>
            <a:r>
              <a:rPr lang="en-US" sz="2800" dirty="0"/>
              <a:t>Student Menu </a:t>
            </a:r>
            <a:r>
              <a:rPr lang="en-US" sz="2800" dirty="0">
                <a:sym typeface="Wingdings" pitchFamily="2" charset="2"/>
              </a:rPr>
              <a:t></a:t>
            </a:r>
          </a:p>
          <a:p>
            <a:r>
              <a:rPr lang="en-US" sz="2800" dirty="0">
                <a:sym typeface="Wingdings" pitchFamily="2" charset="2"/>
              </a:rPr>
              <a:t>Registration Menu </a:t>
            </a:r>
            <a:endParaRPr lang="en-US" sz="2800" dirty="0"/>
          </a:p>
        </p:txBody>
      </p:sp>
      <p:pic>
        <p:nvPicPr>
          <p:cNvPr id="3" name="Picture 2">
            <a:extLst>
              <a:ext uri="{FF2B5EF4-FFF2-40B4-BE49-F238E27FC236}">
                <a16:creationId xmlns:a16="http://schemas.microsoft.com/office/drawing/2014/main" id="{8A540721-0337-6A4D-AC19-D2BCCEFED16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5775"/>
          <a:stretch/>
        </p:blipFill>
        <p:spPr>
          <a:xfrm>
            <a:off x="3111500" y="1235075"/>
            <a:ext cx="16986250" cy="8169275"/>
          </a:xfrm>
          <a:prstGeom prst="rect">
            <a:avLst/>
          </a:prstGeom>
        </p:spPr>
      </p:pic>
      <p:sp>
        <p:nvSpPr>
          <p:cNvPr id="6" name="Rectangle 5" descr="A yellow rectangle outlining the the heading &quot;Step 2: Search Class Schedule and Add Course Sections&quot; that students can click to access course options during registration on Minerva.">
            <a:extLst>
              <a:ext uri="{FF2B5EF4-FFF2-40B4-BE49-F238E27FC236}">
                <a16:creationId xmlns:a16="http://schemas.microsoft.com/office/drawing/2014/main" id="{70493EFC-42C3-4047-AB73-BBF3813274E9}"/>
              </a:ext>
            </a:extLst>
          </p:cNvPr>
          <p:cNvSpPr/>
          <p:nvPr/>
        </p:nvSpPr>
        <p:spPr>
          <a:xfrm>
            <a:off x="3340101" y="7880350"/>
            <a:ext cx="16382999" cy="15240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Tree>
    <p:extLst>
      <p:ext uri="{BB962C8B-B14F-4D97-AF65-F5344CB8AC3E}">
        <p14:creationId xmlns:p14="http://schemas.microsoft.com/office/powerpoint/2010/main" val="558114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0EF1A310-3364-3315-8AB9-260C51859D0F}"/>
              </a:ext>
            </a:extLst>
          </p:cNvPr>
          <p:cNvSpPr txBox="1">
            <a:spLocks noGrp="1"/>
          </p:cNvSpPr>
          <p:nvPr>
            <p:ph type="title" idx="4294967295"/>
          </p:nvPr>
        </p:nvSpPr>
        <p:spPr>
          <a:xfrm>
            <a:off x="374649" y="108542"/>
            <a:ext cx="11183446"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defRPr sz="12350" b="1" i="0">
                <a:solidFill>
                  <a:schemeClr val="bg1"/>
                </a:solidFill>
                <a:latin typeface="Palatino Linotype"/>
                <a:ea typeface="+mj-ea"/>
                <a:cs typeface="Palatino Linotyp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Option B: Registering for courses 1</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a:extLst>
              <a:ext uri="{FF2B5EF4-FFF2-40B4-BE49-F238E27FC236}">
                <a16:creationId xmlns:a16="http://schemas.microsoft.com/office/drawing/2014/main" id="{AF68EA1A-F463-E948-9446-626849B9DA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854" y="1409918"/>
            <a:ext cx="16726391" cy="7727513"/>
          </a:xfrm>
          <a:prstGeom prst="rect">
            <a:avLst/>
          </a:prstGeom>
        </p:spPr>
      </p:pic>
      <p:sp>
        <p:nvSpPr>
          <p:cNvPr id="7" name="Rectangle 6" descr="A yellow rectangle outlining the location of where to select the term of registration during the registration process. ">
            <a:extLst>
              <a:ext uri="{FF2B5EF4-FFF2-40B4-BE49-F238E27FC236}">
                <a16:creationId xmlns:a16="http://schemas.microsoft.com/office/drawing/2014/main" id="{483C5191-1EAF-6541-838F-498FCC3E084B}"/>
              </a:ext>
            </a:extLst>
          </p:cNvPr>
          <p:cNvSpPr/>
          <p:nvPr/>
        </p:nvSpPr>
        <p:spPr>
          <a:xfrm>
            <a:off x="1441450" y="6188075"/>
            <a:ext cx="6558574" cy="13716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Tree>
    <p:extLst>
      <p:ext uri="{BB962C8B-B14F-4D97-AF65-F5344CB8AC3E}">
        <p14:creationId xmlns:p14="http://schemas.microsoft.com/office/powerpoint/2010/main" val="1177198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1">
            <a:extLst>
              <a:ext uri="{FF2B5EF4-FFF2-40B4-BE49-F238E27FC236}">
                <a16:creationId xmlns:a16="http://schemas.microsoft.com/office/drawing/2014/main" id="{5EC3A802-E9FC-6DA1-1FB1-A85E4826CC92}"/>
              </a:ext>
            </a:extLst>
          </p:cNvPr>
          <p:cNvSpPr txBox="1">
            <a:spLocks noGrp="1"/>
          </p:cNvSpPr>
          <p:nvPr>
            <p:ph type="title" idx="4294967295"/>
          </p:nvPr>
        </p:nvSpPr>
        <p:spPr>
          <a:xfrm>
            <a:off x="374649" y="108542"/>
            <a:ext cx="11183446"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defRPr sz="12350" b="1" i="0">
                <a:solidFill>
                  <a:schemeClr val="bg1"/>
                </a:solidFill>
                <a:latin typeface="Palatino Linotype"/>
                <a:ea typeface="+mj-ea"/>
                <a:cs typeface="Palatino Linotyp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Option B: Registering for courses 2</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a:extLst>
              <a:ext uri="{FF2B5EF4-FFF2-40B4-BE49-F238E27FC236}">
                <a16:creationId xmlns:a16="http://schemas.microsoft.com/office/drawing/2014/main" id="{F98E6247-7F43-E44E-8D95-4E9617CB9D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717" y="1171171"/>
            <a:ext cx="16296282" cy="3531821"/>
          </a:xfrm>
          <a:prstGeom prst="rect">
            <a:avLst/>
          </a:prstGeom>
        </p:spPr>
      </p:pic>
      <p:pic>
        <p:nvPicPr>
          <p:cNvPr id="8" name="Picture 7" descr="An image of the &quot;Look Up Course Sections&quot; page where students can find courses based on the department codes.">
            <a:extLst>
              <a:ext uri="{FF2B5EF4-FFF2-40B4-BE49-F238E27FC236}">
                <a16:creationId xmlns:a16="http://schemas.microsoft.com/office/drawing/2014/main" id="{6757E1EC-4FC5-7B41-90FB-C9B78B6BF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101" y="4571457"/>
            <a:ext cx="15940690" cy="4953000"/>
          </a:xfrm>
          <a:prstGeom prst="rect">
            <a:avLst/>
          </a:prstGeom>
        </p:spPr>
      </p:pic>
      <p:cxnSp>
        <p:nvCxnSpPr>
          <p:cNvPr id="13" name="Straight Arrow Connector 12">
            <a:extLst>
              <a:ext uri="{FF2B5EF4-FFF2-40B4-BE49-F238E27FC236}">
                <a16:creationId xmlns:a16="http://schemas.microsoft.com/office/drawing/2014/main" id="{5FF82EB4-DD9D-384F-B000-17CEB93E3E17}"/>
              </a:ext>
              <a:ext uri="{C183D7F6-B498-43B3-948B-1728B52AA6E4}">
                <adec:decorative xmlns:adec="http://schemas.microsoft.com/office/drawing/2017/decorative" val="1"/>
              </a:ext>
            </a:extLst>
          </p:cNvPr>
          <p:cNvCxnSpPr>
            <a:cxnSpLocks/>
          </p:cNvCxnSpPr>
          <p:nvPr/>
        </p:nvCxnSpPr>
        <p:spPr>
          <a:xfrm flipH="1">
            <a:off x="9295604" y="5720356"/>
            <a:ext cx="411340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BD8DD624-43F8-EC4C-86B6-1837EE62FC27}"/>
              </a:ext>
            </a:extLst>
          </p:cNvPr>
          <p:cNvSpPr/>
          <p:nvPr/>
        </p:nvSpPr>
        <p:spPr>
          <a:xfrm>
            <a:off x="13713809" y="5043247"/>
            <a:ext cx="4339241" cy="1354217"/>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black"/>
                </a:solidFill>
                <a:latin typeface="Calibri" panose="020F0502020204030204"/>
              </a:rPr>
              <a:t>Search for subject code (e.g. CHEM)</a:t>
            </a:r>
          </a:p>
        </p:txBody>
      </p:sp>
      <p:cxnSp>
        <p:nvCxnSpPr>
          <p:cNvPr id="16" name="Straight Arrow Connector 15" descr="A red arrow pointing to the &quot;Course Search&quot; button any the bottom of the webpage &quot;Look Up Course Sections.&quot;">
            <a:extLst>
              <a:ext uri="{FF2B5EF4-FFF2-40B4-BE49-F238E27FC236}">
                <a16:creationId xmlns:a16="http://schemas.microsoft.com/office/drawing/2014/main" id="{256C9BAC-2C78-A643-BBAB-E65E544C401A}"/>
              </a:ext>
            </a:extLst>
          </p:cNvPr>
          <p:cNvCxnSpPr>
            <a:cxnSpLocks/>
          </p:cNvCxnSpPr>
          <p:nvPr/>
        </p:nvCxnSpPr>
        <p:spPr>
          <a:xfrm flipH="1">
            <a:off x="3772312" y="8314933"/>
            <a:ext cx="6957937" cy="3218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E15DEBDE-D426-DC46-9071-F71FA862A782}"/>
              </a:ext>
            </a:extLst>
          </p:cNvPr>
          <p:cNvSpPr/>
          <p:nvPr/>
        </p:nvSpPr>
        <p:spPr>
          <a:xfrm>
            <a:off x="10890575" y="7843345"/>
            <a:ext cx="3914920" cy="828313"/>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black"/>
                </a:solidFill>
                <a:latin typeface="Calibri" panose="020F0502020204030204"/>
              </a:rPr>
              <a:t>Course Search</a:t>
            </a:r>
          </a:p>
        </p:txBody>
      </p:sp>
    </p:spTree>
    <p:extLst>
      <p:ext uri="{BB962C8B-B14F-4D97-AF65-F5344CB8AC3E}">
        <p14:creationId xmlns:p14="http://schemas.microsoft.com/office/powerpoint/2010/main" val="1809236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4C40F652-BF05-0221-F0D3-8918AA7390B3}"/>
              </a:ext>
            </a:extLst>
          </p:cNvPr>
          <p:cNvSpPr txBox="1">
            <a:spLocks noGrp="1"/>
          </p:cNvSpPr>
          <p:nvPr>
            <p:ph type="title" idx="4294967295"/>
          </p:nvPr>
        </p:nvSpPr>
        <p:spPr>
          <a:xfrm>
            <a:off x="374649" y="108542"/>
            <a:ext cx="11183446"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defRPr sz="12350" b="1" i="0">
                <a:solidFill>
                  <a:schemeClr val="bg1"/>
                </a:solidFill>
                <a:latin typeface="Palatino Linotype"/>
                <a:ea typeface="+mj-ea"/>
                <a:cs typeface="Palatino Linotyp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Option B: Registering for courses 3</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Rectangle 2" descr="A yellow rectangle outlining General Chemistry 1 as a possible course to view sections for from all of the courses offered by the Chemistry department for that term. A red arrow connected to a text box point to the &quot;View Sections&quot; button next to the course name that students need to click in order to view the different sections offered for it.">
            <a:extLst>
              <a:ext uri="{FF2B5EF4-FFF2-40B4-BE49-F238E27FC236}">
                <a16:creationId xmlns:a16="http://schemas.microsoft.com/office/drawing/2014/main" id="{DCB866BB-0803-9C4A-B700-4BB61BB2E137}"/>
              </a:ext>
            </a:extLst>
          </p:cNvPr>
          <p:cNvSpPr/>
          <p:nvPr/>
        </p:nvSpPr>
        <p:spPr>
          <a:xfrm>
            <a:off x="2327031" y="4469321"/>
            <a:ext cx="8991600" cy="80435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grpSp>
        <p:nvGrpSpPr>
          <p:cNvPr id="2" name="Group 1" descr="A yellow rectangle outlining General Chemistry 1 as a possible course to view sections for from all of the courses offered by the Chemistry department for that term. A red arrow connected to a text box point to the &quot;View Sections&quot; button next to the course name that students need to click in order to view the different sections offered for it.">
            <a:extLst>
              <a:ext uri="{FF2B5EF4-FFF2-40B4-BE49-F238E27FC236}">
                <a16:creationId xmlns:a16="http://schemas.microsoft.com/office/drawing/2014/main" id="{F46932FC-7FA2-4579-AA9B-3F51550195FA}"/>
              </a:ext>
            </a:extLst>
          </p:cNvPr>
          <p:cNvGrpSpPr/>
          <p:nvPr/>
        </p:nvGrpSpPr>
        <p:grpSpPr>
          <a:xfrm>
            <a:off x="2127250" y="1844675"/>
            <a:ext cx="14645415" cy="7010400"/>
            <a:chOff x="2127250" y="1844675"/>
            <a:chExt cx="14645415" cy="7010400"/>
          </a:xfrm>
        </p:grpSpPr>
        <p:pic>
          <p:nvPicPr>
            <p:cNvPr id="7" name="Picture 6" descr="Table&#10;&#10;Description automatically generated">
              <a:extLst>
                <a:ext uri="{FF2B5EF4-FFF2-40B4-BE49-F238E27FC236}">
                  <a16:creationId xmlns:a16="http://schemas.microsoft.com/office/drawing/2014/main" id="{7C54ABD6-A24A-D74D-B458-7D5ECE90A47E}"/>
                </a:ext>
              </a:extLst>
            </p:cNvPr>
            <p:cNvPicPr>
              <a:picLocks noChangeAspect="1"/>
            </p:cNvPicPr>
            <p:nvPr/>
          </p:nvPicPr>
          <p:blipFill rotWithShape="1">
            <a:blip r:embed="rId3">
              <a:extLst>
                <a:ext uri="{28A0092B-C50C-407E-A947-70E740481C1C}">
                  <a14:useLocalDpi xmlns:a14="http://schemas.microsoft.com/office/drawing/2010/main" val="0"/>
                </a:ext>
              </a:extLst>
            </a:blip>
            <a:srcRect b="40837"/>
            <a:stretch/>
          </p:blipFill>
          <p:spPr>
            <a:xfrm>
              <a:off x="2127250" y="1844675"/>
              <a:ext cx="14047177" cy="7010400"/>
            </a:xfrm>
            <a:prstGeom prst="rect">
              <a:avLst/>
            </a:prstGeom>
          </p:spPr>
        </p:pic>
        <p:cxnSp>
          <p:nvCxnSpPr>
            <p:cNvPr id="4" name="Straight Arrow Connector 3">
              <a:extLst>
                <a:ext uri="{FF2B5EF4-FFF2-40B4-BE49-F238E27FC236}">
                  <a16:creationId xmlns:a16="http://schemas.microsoft.com/office/drawing/2014/main" id="{654D6C02-0853-124F-9B35-A2F12CF47843}"/>
                </a:ext>
              </a:extLst>
            </p:cNvPr>
            <p:cNvCxnSpPr>
              <a:cxnSpLocks/>
            </p:cNvCxnSpPr>
            <p:nvPr/>
          </p:nvCxnSpPr>
          <p:spPr>
            <a:xfrm flipH="1" flipV="1">
              <a:off x="11518412" y="4871498"/>
              <a:ext cx="2235072" cy="9510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0A8F03F3-1175-1548-B951-0676E7109E58}"/>
                </a:ext>
              </a:extLst>
            </p:cNvPr>
            <p:cNvSpPr/>
            <p:nvPr/>
          </p:nvSpPr>
          <p:spPr>
            <a:xfrm>
              <a:off x="13953265" y="5242658"/>
              <a:ext cx="2819400" cy="1563518"/>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black"/>
                  </a:solidFill>
                  <a:latin typeface="Calibri" panose="020F0502020204030204"/>
                </a:rPr>
                <a:t>View Sections</a:t>
              </a:r>
            </a:p>
          </p:txBody>
        </p:sp>
      </p:grpSp>
    </p:spTree>
    <p:extLst>
      <p:ext uri="{BB962C8B-B14F-4D97-AF65-F5344CB8AC3E}">
        <p14:creationId xmlns:p14="http://schemas.microsoft.com/office/powerpoint/2010/main" val="2337333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35E8B8-A120-0748-9CE3-B8F089CE8BEE}"/>
              </a:ext>
            </a:extLst>
          </p:cNvPr>
          <p:cNvSpPr>
            <a:spLocks noGrp="1"/>
          </p:cNvSpPr>
          <p:nvPr>
            <p:ph type="title"/>
          </p:nvPr>
        </p:nvSpPr>
        <p:spPr>
          <a:xfrm>
            <a:off x="3879850" y="854075"/>
            <a:ext cx="11811000" cy="1600200"/>
          </a:xfrm>
        </p:spPr>
        <p:txBody>
          <a:bodyPr/>
          <a:lstStyle/>
          <a:p>
            <a:pPr algn="ctr"/>
            <a:r>
              <a:rPr lang="en-CA" sz="8800" dirty="0"/>
              <a:t>McGill PRO Schedule</a:t>
            </a:r>
          </a:p>
        </p:txBody>
      </p:sp>
      <p:graphicFrame>
        <p:nvGraphicFramePr>
          <p:cNvPr id="2" name="Table 2">
            <a:extLst>
              <a:ext uri="{FF2B5EF4-FFF2-40B4-BE49-F238E27FC236}">
                <a16:creationId xmlns:a16="http://schemas.microsoft.com/office/drawing/2014/main" id="{9C99B4E1-F20A-5040-AF53-83B7890FC3B7}"/>
              </a:ext>
            </a:extLst>
          </p:cNvPr>
          <p:cNvGraphicFramePr>
            <a:graphicFrameLocks noGrp="1"/>
          </p:cNvGraphicFramePr>
          <p:nvPr>
            <p:extLst>
              <p:ext uri="{D42A27DB-BD31-4B8C-83A1-F6EECF244321}">
                <p14:modId xmlns:p14="http://schemas.microsoft.com/office/powerpoint/2010/main" val="4153482092"/>
              </p:ext>
            </p:extLst>
          </p:nvPr>
        </p:nvGraphicFramePr>
        <p:xfrm>
          <a:off x="1664050" y="2454275"/>
          <a:ext cx="16617600" cy="5284444"/>
        </p:xfrm>
        <a:graphic>
          <a:graphicData uri="http://schemas.openxmlformats.org/drawingml/2006/table">
            <a:tbl>
              <a:tblPr firstRow="1" bandRow="1">
                <a:tableStyleId>{21E4AEA4-8DFA-4A89-87EB-49C32662AFE0}</a:tableStyleId>
              </a:tblPr>
              <a:tblGrid>
                <a:gridCol w="3992796">
                  <a:extLst>
                    <a:ext uri="{9D8B030D-6E8A-4147-A177-3AD203B41FA5}">
                      <a16:colId xmlns:a16="http://schemas.microsoft.com/office/drawing/2014/main" val="3429711903"/>
                    </a:ext>
                  </a:extLst>
                </a:gridCol>
                <a:gridCol w="4316004">
                  <a:extLst>
                    <a:ext uri="{9D8B030D-6E8A-4147-A177-3AD203B41FA5}">
                      <a16:colId xmlns:a16="http://schemas.microsoft.com/office/drawing/2014/main" val="3716049043"/>
                    </a:ext>
                  </a:extLst>
                </a:gridCol>
                <a:gridCol w="4527925">
                  <a:extLst>
                    <a:ext uri="{9D8B030D-6E8A-4147-A177-3AD203B41FA5}">
                      <a16:colId xmlns:a16="http://schemas.microsoft.com/office/drawing/2014/main" val="569648349"/>
                    </a:ext>
                  </a:extLst>
                </a:gridCol>
                <a:gridCol w="3780875">
                  <a:extLst>
                    <a:ext uri="{9D8B030D-6E8A-4147-A177-3AD203B41FA5}">
                      <a16:colId xmlns:a16="http://schemas.microsoft.com/office/drawing/2014/main" val="1975215134"/>
                    </a:ext>
                  </a:extLst>
                </a:gridCol>
              </a:tblGrid>
              <a:tr h="1447800">
                <a:tc>
                  <a:txBody>
                    <a:bodyPr/>
                    <a:lstStyle/>
                    <a:p>
                      <a:pPr algn="ctr"/>
                      <a:r>
                        <a:rPr lang="en-US" sz="3600" dirty="0"/>
                        <a:t>May 24</a:t>
                      </a:r>
                      <a:r>
                        <a:rPr lang="en-US" sz="3600" baseline="30000" dirty="0"/>
                        <a:t>th</a:t>
                      </a:r>
                      <a:r>
                        <a:rPr lang="en-US" sz="3600" dirty="0"/>
                        <a:t> – 29</a:t>
                      </a:r>
                      <a:r>
                        <a:rPr lang="en-US" sz="3600" baseline="30000" dirty="0"/>
                        <a:t>th</a:t>
                      </a:r>
                      <a:r>
                        <a:rPr lang="en-US" sz="3600" dirty="0"/>
                        <a:t> </a:t>
                      </a:r>
                    </a:p>
                  </a:txBody>
                  <a:tcPr anchor="ctr">
                    <a:solidFill>
                      <a:srgbClr val="C00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dirty="0"/>
                        <a:t>May 30</a:t>
                      </a:r>
                      <a:r>
                        <a:rPr lang="en-US" sz="3600" baseline="30000" dirty="0"/>
                        <a:t>th</a:t>
                      </a:r>
                      <a:r>
                        <a:rPr lang="en-US" sz="3600" dirty="0"/>
                        <a:t>–June 3</a:t>
                      </a:r>
                      <a:r>
                        <a:rPr lang="en-US" sz="3600" baseline="30000" dirty="0"/>
                        <a:t>rd</a:t>
                      </a:r>
                      <a:r>
                        <a:rPr lang="en-US" sz="3600" dirty="0"/>
                        <a:t>   </a:t>
                      </a:r>
                    </a:p>
                  </a:txBody>
                  <a:tcPr anchor="ctr">
                    <a:solidFill>
                      <a:srgbClr val="C00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dirty="0"/>
                        <a:t>June 6</a:t>
                      </a:r>
                      <a:r>
                        <a:rPr lang="en-US" sz="3600" baseline="30000" dirty="0"/>
                        <a:t>th</a:t>
                      </a:r>
                      <a:r>
                        <a:rPr lang="en-US" sz="3600" dirty="0"/>
                        <a:t>–10</a:t>
                      </a:r>
                      <a:r>
                        <a:rPr lang="en-US" sz="3600" baseline="30000" dirty="0"/>
                        <a:t>th</a:t>
                      </a:r>
                      <a:r>
                        <a:rPr lang="en-US" sz="3600" dirty="0"/>
                        <a:t>   </a:t>
                      </a:r>
                    </a:p>
                  </a:txBody>
                  <a:tcPr anchor="ctr">
                    <a:solidFill>
                      <a:srgbClr val="C0000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dirty="0"/>
                        <a:t>June 14th –16</a:t>
                      </a:r>
                      <a:r>
                        <a:rPr lang="en-US" sz="3600" baseline="30000" dirty="0"/>
                        <a:t>th</a:t>
                      </a:r>
                      <a:r>
                        <a:rPr lang="en-US" sz="3600" dirty="0"/>
                        <a:t>   </a:t>
                      </a:r>
                    </a:p>
                  </a:txBody>
                  <a:tcPr anchor="ctr">
                    <a:solidFill>
                      <a:srgbClr val="C00000"/>
                    </a:solidFill>
                  </a:tcPr>
                </a:tc>
                <a:extLst>
                  <a:ext uri="{0D108BD9-81ED-4DB2-BD59-A6C34878D82A}">
                    <a16:rowId xmlns:a16="http://schemas.microsoft.com/office/drawing/2014/main" val="4194254864"/>
                  </a:ext>
                </a:extLst>
              </a:tr>
              <a:tr h="3836644">
                <a:tc>
                  <a:txBody>
                    <a:bodyPr/>
                    <a:lstStyle/>
                    <a:p>
                      <a:pPr marL="342900" indent="-342900" algn="l">
                        <a:buFont typeface="Arial" panose="020B0604020202020204" pitchFamily="34" charset="0"/>
                        <a:buChar char="•"/>
                      </a:pPr>
                      <a:r>
                        <a:rPr lang="en-US" sz="2800" b="1" dirty="0"/>
                        <a:t>University 101: Course Registration </a:t>
                      </a:r>
                    </a:p>
                  </a:txBody>
                  <a:tcPr anchor="ctr"/>
                </a:tc>
                <a:tc>
                  <a:txBody>
                    <a:bodyPr/>
                    <a:lstStyle/>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a:t>Faculty-Specific Sessions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t>OSD Advising Info Session (May 31</a:t>
                      </a:r>
                      <a:r>
                        <a:rPr lang="en-US" sz="2800" b="1" baseline="30000" dirty="0"/>
                        <a:t>st</a:t>
                      </a:r>
                      <a:r>
                        <a:rPr lang="en-US" sz="2800" b="1" dirty="0"/>
                        <a: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t>English Placement Test (May 31</a:t>
                      </a:r>
                      <a:r>
                        <a:rPr lang="en-US" sz="2800" b="1" baseline="30000" dirty="0"/>
                        <a:t>st</a:t>
                      </a:r>
                      <a:r>
                        <a:rPr lang="en-US" sz="2800" b="1" dirty="0"/>
                        <a:t>)</a:t>
                      </a:r>
                    </a:p>
                    <a:p>
                      <a:pPr marL="285750" indent="-285750">
                        <a:buFont typeface="Arial" panose="020B0604020202020204" pitchFamily="34" charset="0"/>
                        <a:buChar char="•"/>
                      </a:pPr>
                      <a:r>
                        <a:rPr lang="en-US" sz="2800" b="1" dirty="0"/>
                        <a:t>French Placement Tests (June 1</a:t>
                      </a:r>
                      <a:r>
                        <a:rPr lang="en-US" sz="2800" b="1" baseline="30000" dirty="0"/>
                        <a:t>st</a:t>
                      </a:r>
                      <a:r>
                        <a:rPr lang="en-US" sz="2800" b="1" dirty="0"/>
                        <a:t> &amp; 2</a:t>
                      </a:r>
                      <a:r>
                        <a:rPr lang="en-US" sz="2800" b="1" baseline="30000" dirty="0"/>
                        <a:t>nd</a:t>
                      </a:r>
                      <a:r>
                        <a:rPr lang="en-US" sz="2800" b="1" dirty="0"/>
                        <a:t>)</a:t>
                      </a:r>
                    </a:p>
                    <a:p>
                      <a:pPr marL="285750" indent="-285750">
                        <a:buFont typeface="Arial" panose="020B0604020202020204" pitchFamily="34" charset="0"/>
                        <a:buChar char="•"/>
                      </a:pPr>
                      <a:endParaRPr lang="en-US" sz="2800" b="1" baseline="30000" dirty="0"/>
                    </a:p>
                  </a:txBody>
                  <a:tcPr/>
                </a:tc>
                <a:tc>
                  <a:txBody>
                    <a:bodyPr/>
                    <a:lstStyle/>
                    <a:p>
                      <a:pPr marL="285750" indent="-285750">
                        <a:buFont typeface="Arial" panose="020B0604020202020204" pitchFamily="34" charset="0"/>
                        <a:buChar char="•"/>
                      </a:pPr>
                      <a:endParaRPr lang="en-US" sz="2800" b="1" dirty="0"/>
                    </a:p>
                    <a:p>
                      <a:pPr marL="285750" indent="-285750">
                        <a:buFont typeface="Arial" panose="020B0604020202020204" pitchFamily="34" charset="0"/>
                        <a:buChar char="•"/>
                      </a:pPr>
                      <a:r>
                        <a:rPr lang="en-US" sz="2800" b="1" dirty="0"/>
                        <a:t>Faculty-Specific Sessions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t>English Placement Test (June 6</a:t>
                      </a:r>
                      <a:r>
                        <a:rPr lang="en-US" sz="2800" b="1" baseline="30000" dirty="0"/>
                        <a:t>th</a:t>
                      </a:r>
                      <a:r>
                        <a:rPr lang="en-US" sz="2800" b="1" dirty="0"/>
                        <a:t> &amp; 8</a:t>
                      </a:r>
                      <a:r>
                        <a:rPr lang="en-US" sz="2800" b="1" baseline="30000" dirty="0"/>
                        <a:t>th</a:t>
                      </a:r>
                      <a:r>
                        <a:rPr lang="en-US" sz="2800" b="1" dirty="0"/>
                        <a:t>)</a:t>
                      </a:r>
                    </a:p>
                    <a:p>
                      <a:pPr marL="285750" indent="-285750">
                        <a:buFont typeface="Arial" panose="020B0604020202020204" pitchFamily="34" charset="0"/>
                        <a:buChar char="•"/>
                      </a:pPr>
                      <a:r>
                        <a:rPr lang="en-US" sz="2800" b="1" dirty="0"/>
                        <a:t>OSD Advising Info Session (June 8</a:t>
                      </a:r>
                      <a:r>
                        <a:rPr lang="en-US" sz="2800" b="1" baseline="30000" dirty="0"/>
                        <a:t>th</a:t>
                      </a:r>
                      <a:r>
                        <a:rPr lang="en-US" sz="2800" b="1" dirty="0"/>
                        <a:t>)</a:t>
                      </a:r>
                    </a:p>
                    <a:p>
                      <a:pPr marL="0" indent="0">
                        <a:buFont typeface="Arial" panose="020B0604020202020204" pitchFamily="34" charset="0"/>
                        <a:buNone/>
                      </a:pPr>
                      <a:endParaRPr lang="en-US" sz="2800" b="0" i="1" baseline="30000" dirty="0"/>
                    </a:p>
                  </a:txBody>
                  <a:tcPr/>
                </a:tc>
                <a:tc>
                  <a:txBody>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1" dirty="0"/>
                        <a:t>U0 registration opens (June 13</a:t>
                      </a:r>
                      <a:r>
                        <a:rPr lang="en-US" sz="2800" b="0" i="1" baseline="30000" dirty="0"/>
                        <a:t>th</a:t>
                      </a:r>
                      <a:r>
                        <a:rPr lang="en-US" sz="2800" b="0" i="1" dirty="0"/>
                        <a:t>, 16</a:t>
                      </a:r>
                      <a:r>
                        <a:rPr lang="en-US" sz="2800" b="0" i="1" baseline="30000" dirty="0"/>
                        <a:t>th  </a:t>
                      </a:r>
                      <a:r>
                        <a:rPr lang="en-US" sz="2800" b="0" i="1" baseline="0" dirty="0"/>
                        <a:t>&amp; 17</a:t>
                      </a:r>
                      <a:r>
                        <a:rPr lang="en-US" sz="2800" b="0" i="1" baseline="30000" dirty="0"/>
                        <a:t>th</a:t>
                      </a:r>
                      <a:r>
                        <a:rPr lang="en-US" sz="2800" b="0" i="1" baseline="0" dirty="0"/>
                        <a:t>)</a:t>
                      </a:r>
                    </a:p>
                  </a:txBody>
                  <a:tcPr anchor="ctr"/>
                </a:tc>
                <a:extLst>
                  <a:ext uri="{0D108BD9-81ED-4DB2-BD59-A6C34878D82A}">
                    <a16:rowId xmlns:a16="http://schemas.microsoft.com/office/drawing/2014/main" val="2466038611"/>
                  </a:ext>
                </a:extLst>
              </a:tr>
            </a:tbl>
          </a:graphicData>
        </a:graphic>
      </p:graphicFrame>
    </p:spTree>
    <p:extLst>
      <p:ext uri="{BB962C8B-B14F-4D97-AF65-F5344CB8AC3E}">
        <p14:creationId xmlns:p14="http://schemas.microsoft.com/office/powerpoint/2010/main" val="304330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1">
            <a:extLst>
              <a:ext uri="{FF2B5EF4-FFF2-40B4-BE49-F238E27FC236}">
                <a16:creationId xmlns:a16="http://schemas.microsoft.com/office/drawing/2014/main" id="{98485D3D-844C-B91F-0BD1-C2904BF798DF}"/>
              </a:ext>
            </a:extLst>
          </p:cNvPr>
          <p:cNvSpPr txBox="1">
            <a:spLocks noGrp="1"/>
          </p:cNvSpPr>
          <p:nvPr>
            <p:ph type="title" idx="4294967295"/>
          </p:nvPr>
        </p:nvSpPr>
        <p:spPr>
          <a:xfrm>
            <a:off x="374649" y="108542"/>
            <a:ext cx="11183446"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defRPr sz="12350" b="1" i="0">
                <a:solidFill>
                  <a:schemeClr val="bg1"/>
                </a:solidFill>
                <a:latin typeface="Palatino Linotype"/>
                <a:ea typeface="+mj-ea"/>
                <a:cs typeface="Palatino Linotyp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Option B: Registering for courses 4</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 name="Group 1" descr="An image of the Minerva webpage for course section registration with all of the possible course sections available for a specific course code. This image shows that on this webpage students can access the can, see the type of course, the days and times it is offered, the course capacity, and the location of their class. It also specifies if the class is available for registration, with a check box that can be chose or if it is full, which is identifiable by the C located to the left of the CRN.">
            <a:extLst>
              <a:ext uri="{FF2B5EF4-FFF2-40B4-BE49-F238E27FC236}">
                <a16:creationId xmlns:a16="http://schemas.microsoft.com/office/drawing/2014/main" id="{E5CE665A-41EA-FCEA-A713-1ABE7AF45A43}"/>
              </a:ext>
            </a:extLst>
          </p:cNvPr>
          <p:cNvGrpSpPr/>
          <p:nvPr/>
        </p:nvGrpSpPr>
        <p:grpSpPr>
          <a:xfrm>
            <a:off x="0" y="1371600"/>
            <a:ext cx="19062700" cy="9388475"/>
            <a:chOff x="0" y="1371600"/>
            <a:chExt cx="19062700" cy="9388475"/>
          </a:xfrm>
        </p:grpSpPr>
        <p:pic>
          <p:nvPicPr>
            <p:cNvPr id="4" name="Picture 3" descr="Table&#10;&#10;Description automatically generated">
              <a:extLst>
                <a:ext uri="{FF2B5EF4-FFF2-40B4-BE49-F238E27FC236}">
                  <a16:creationId xmlns:a16="http://schemas.microsoft.com/office/drawing/2014/main" id="{9CBC4579-820E-1148-849F-B37975A355C2}"/>
                </a:ext>
              </a:extLst>
            </p:cNvPr>
            <p:cNvPicPr>
              <a:picLocks noChangeAspect="1"/>
            </p:cNvPicPr>
            <p:nvPr/>
          </p:nvPicPr>
          <p:blipFill rotWithShape="1">
            <a:blip r:embed="rId3">
              <a:extLst>
                <a:ext uri="{28A0092B-C50C-407E-A947-70E740481C1C}">
                  <a14:useLocalDpi xmlns:a14="http://schemas.microsoft.com/office/drawing/2010/main" val="0"/>
                </a:ext>
              </a:extLst>
            </a:blip>
            <a:srcRect r="1046" b="17518"/>
            <a:stretch/>
          </p:blipFill>
          <p:spPr>
            <a:xfrm>
              <a:off x="1041400" y="1371600"/>
              <a:ext cx="18021300" cy="9388475"/>
            </a:xfrm>
            <a:prstGeom prst="rect">
              <a:avLst/>
            </a:prstGeom>
          </p:spPr>
        </p:pic>
        <p:cxnSp>
          <p:nvCxnSpPr>
            <p:cNvPr id="12" name="Straight Arrow Connector 11">
              <a:extLst>
                <a:ext uri="{FF2B5EF4-FFF2-40B4-BE49-F238E27FC236}">
                  <a16:creationId xmlns:a16="http://schemas.microsoft.com/office/drawing/2014/main" id="{53E8A58B-5A5D-4D4A-808A-76447CCBCD96}"/>
                </a:ext>
              </a:extLst>
            </p:cNvPr>
            <p:cNvCxnSpPr/>
            <p:nvPr/>
          </p:nvCxnSpPr>
          <p:spPr>
            <a:xfrm flipH="1">
              <a:off x="2143590" y="1616075"/>
              <a:ext cx="621792" cy="5915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5B59F70-4C6E-0341-92AE-F252578E2450}"/>
                </a:ext>
              </a:extLst>
            </p:cNvPr>
            <p:cNvCxnSpPr/>
            <p:nvPr/>
          </p:nvCxnSpPr>
          <p:spPr>
            <a:xfrm flipH="1">
              <a:off x="3900529" y="1616075"/>
              <a:ext cx="621792" cy="5915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CD8FA27-8247-D245-B9A0-A0ADC2849F8D}"/>
                </a:ext>
              </a:extLst>
            </p:cNvPr>
            <p:cNvCxnSpPr/>
            <p:nvPr/>
          </p:nvCxnSpPr>
          <p:spPr>
            <a:xfrm flipH="1">
              <a:off x="4833217" y="1622806"/>
              <a:ext cx="621792" cy="5915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5090884-D341-974D-A90C-4E210AB37B37}"/>
                </a:ext>
              </a:extLst>
            </p:cNvPr>
            <p:cNvCxnSpPr/>
            <p:nvPr/>
          </p:nvCxnSpPr>
          <p:spPr>
            <a:xfrm flipH="1">
              <a:off x="7689850" y="1616075"/>
              <a:ext cx="621792" cy="5915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3E11BDF-004D-0A40-8C5C-952046AD4497}"/>
                </a:ext>
              </a:extLst>
            </p:cNvPr>
            <p:cNvCxnSpPr/>
            <p:nvPr/>
          </p:nvCxnSpPr>
          <p:spPr>
            <a:xfrm flipH="1">
              <a:off x="8311642" y="1616075"/>
              <a:ext cx="621792" cy="5915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517808A-5CBF-FD45-AA5D-01D5E9CB7CA5}"/>
                </a:ext>
              </a:extLst>
            </p:cNvPr>
            <p:cNvCxnSpPr/>
            <p:nvPr/>
          </p:nvCxnSpPr>
          <p:spPr>
            <a:xfrm flipH="1">
              <a:off x="9741154" y="1622806"/>
              <a:ext cx="621792" cy="5915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3536B1A-F7CC-9F4B-B794-E737823806A9}"/>
                </a:ext>
              </a:extLst>
            </p:cNvPr>
            <p:cNvCxnSpPr/>
            <p:nvPr/>
          </p:nvCxnSpPr>
          <p:spPr>
            <a:xfrm flipH="1">
              <a:off x="17672050" y="1616075"/>
              <a:ext cx="621792" cy="5915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4A0575-16BA-7445-8866-41124FAAE692}"/>
                </a:ext>
              </a:extLst>
            </p:cNvPr>
            <p:cNvSpPr txBox="1"/>
            <p:nvPr/>
          </p:nvSpPr>
          <p:spPr>
            <a:xfrm>
              <a:off x="0" y="5282510"/>
              <a:ext cx="1171532" cy="1200329"/>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C = class is full</a:t>
              </a:r>
              <a:endParaRPr lang="en-CA" sz="1600" dirty="0">
                <a:solidFill>
                  <a:prstClr val="black"/>
                </a:solidFill>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229ED6EC-A636-D245-A2E1-429912CEBEB5}"/>
                </a:ext>
              </a:extLst>
            </p:cNvPr>
            <p:cNvSpPr/>
            <p:nvPr/>
          </p:nvSpPr>
          <p:spPr>
            <a:xfrm>
              <a:off x="1136650" y="4206875"/>
              <a:ext cx="457200" cy="3351600"/>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noAutofit/>
            </a:bodyPr>
            <a:lstStyle/>
            <a:p>
              <a:pPr algn="ctr"/>
              <a:endParaRPr lang="en-CA"/>
            </a:p>
          </p:txBody>
        </p:sp>
      </p:grpSp>
    </p:spTree>
    <p:extLst>
      <p:ext uri="{BB962C8B-B14F-4D97-AF65-F5344CB8AC3E}">
        <p14:creationId xmlns:p14="http://schemas.microsoft.com/office/powerpoint/2010/main" val="706763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9325A3C8-9FAB-397D-4520-190D0A4156C8}"/>
              </a:ext>
            </a:extLst>
          </p:cNvPr>
          <p:cNvSpPr txBox="1">
            <a:spLocks noGrp="1"/>
          </p:cNvSpPr>
          <p:nvPr>
            <p:ph type="title" idx="4294967295"/>
          </p:nvPr>
        </p:nvSpPr>
        <p:spPr>
          <a:xfrm>
            <a:off x="374649" y="108542"/>
            <a:ext cx="11183446"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defRPr sz="12350" b="1" i="0">
                <a:solidFill>
                  <a:schemeClr val="bg1"/>
                </a:solidFill>
                <a:latin typeface="Palatino Linotype"/>
                <a:ea typeface="+mj-ea"/>
                <a:cs typeface="Palatino Linotyp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Option B: Registering for courses 5</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pic>
        <p:nvPicPr>
          <p:cNvPr id="2" name="Picture 1" descr="An image showing when students access the webpage that shows their current schedule on Minerva there is an action tab that allows them to &quot;web drop&quot; a course if they are no longer interested in taking it.">
            <a:extLst>
              <a:ext uri="{FF2B5EF4-FFF2-40B4-BE49-F238E27FC236}">
                <a16:creationId xmlns:a16="http://schemas.microsoft.com/office/drawing/2014/main" id="{18BED952-9969-4C4C-88B2-03DB08CD89D4}"/>
              </a:ext>
            </a:extLst>
          </p:cNvPr>
          <p:cNvPicPr>
            <a:picLocks noChangeAspect="1"/>
          </p:cNvPicPr>
          <p:nvPr/>
        </p:nvPicPr>
        <p:blipFill>
          <a:blip r:embed="rId3"/>
          <a:stretch>
            <a:fillRect/>
          </a:stretch>
        </p:blipFill>
        <p:spPr>
          <a:xfrm>
            <a:off x="3727450" y="1238575"/>
            <a:ext cx="11734800" cy="8007275"/>
          </a:xfrm>
          <a:prstGeom prst="rect">
            <a:avLst/>
          </a:prstGeom>
        </p:spPr>
      </p:pic>
      <p:cxnSp>
        <p:nvCxnSpPr>
          <p:cNvPr id="3" name="Straight Arrow Connector 2">
            <a:extLst>
              <a:ext uri="{FF2B5EF4-FFF2-40B4-BE49-F238E27FC236}">
                <a16:creationId xmlns:a16="http://schemas.microsoft.com/office/drawing/2014/main" id="{4199097D-F82C-7841-A9A4-85C89C4BDE4A}"/>
              </a:ext>
              <a:ext uri="{C183D7F6-B498-43B3-948B-1728B52AA6E4}">
                <adec:decorative xmlns:adec="http://schemas.microsoft.com/office/drawing/2017/decorative" val="1"/>
              </a:ext>
            </a:extLst>
          </p:cNvPr>
          <p:cNvCxnSpPr>
            <a:cxnSpLocks/>
          </p:cNvCxnSpPr>
          <p:nvPr/>
        </p:nvCxnSpPr>
        <p:spPr>
          <a:xfrm flipH="1" flipV="1">
            <a:off x="7296352" y="4837379"/>
            <a:ext cx="1725360" cy="897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64E0629D-42C9-0343-816C-0E0F3FCA2F3B}"/>
              </a:ext>
            </a:extLst>
          </p:cNvPr>
          <p:cNvSpPr/>
          <p:nvPr/>
        </p:nvSpPr>
        <p:spPr>
          <a:xfrm>
            <a:off x="9021712" y="5285919"/>
            <a:ext cx="3962400" cy="1981200"/>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black"/>
                </a:solidFill>
                <a:latin typeface="Calibri" panose="020F0502020204030204"/>
              </a:rPr>
              <a:t>Click here to “</a:t>
            </a:r>
            <a:r>
              <a:rPr lang="en-US" sz="4000" b="1" dirty="0" err="1">
                <a:solidFill>
                  <a:prstClr val="black"/>
                </a:solidFill>
                <a:latin typeface="Calibri" panose="020F0502020204030204"/>
              </a:rPr>
              <a:t>webdrop</a:t>
            </a:r>
            <a:r>
              <a:rPr lang="en-US" sz="4000" b="1" dirty="0">
                <a:solidFill>
                  <a:prstClr val="black"/>
                </a:solidFill>
                <a:latin typeface="Calibri" panose="020F0502020204030204"/>
              </a:rPr>
              <a:t>” a course</a:t>
            </a:r>
          </a:p>
        </p:txBody>
      </p:sp>
    </p:spTree>
    <p:extLst>
      <p:ext uri="{BB962C8B-B14F-4D97-AF65-F5344CB8AC3E}">
        <p14:creationId xmlns:p14="http://schemas.microsoft.com/office/powerpoint/2010/main" val="780352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F63619C-7B11-724F-8B22-8B99A9778958}"/>
              </a:ext>
            </a:extLst>
          </p:cNvPr>
          <p:cNvSpPr>
            <a:spLocks noGrp="1"/>
          </p:cNvSpPr>
          <p:nvPr>
            <p:ph type="title"/>
          </p:nvPr>
        </p:nvSpPr>
        <p:spPr>
          <a:xfrm>
            <a:off x="2054530" y="522367"/>
            <a:ext cx="18395330" cy="1107996"/>
          </a:xfrm>
        </p:spPr>
        <p:txBody>
          <a:bodyPr/>
          <a:lstStyle/>
          <a:p>
            <a:r>
              <a:rPr lang="en-CA" sz="7200" dirty="0"/>
              <a:t>View Your Class Schedule</a:t>
            </a:r>
          </a:p>
        </p:txBody>
      </p:sp>
      <p:sp>
        <p:nvSpPr>
          <p:cNvPr id="4" name="TextBox 3">
            <a:extLst>
              <a:ext uri="{FF2B5EF4-FFF2-40B4-BE49-F238E27FC236}">
                <a16:creationId xmlns:a16="http://schemas.microsoft.com/office/drawing/2014/main" id="{9673C253-68C5-A44F-B044-0253833304FF}"/>
              </a:ext>
            </a:extLst>
          </p:cNvPr>
          <p:cNvSpPr txBox="1"/>
          <p:nvPr/>
        </p:nvSpPr>
        <p:spPr>
          <a:xfrm>
            <a:off x="221273" y="1990378"/>
            <a:ext cx="3666515" cy="1384995"/>
          </a:xfrm>
          <a:prstGeom prst="rect">
            <a:avLst/>
          </a:prstGeom>
          <a:noFill/>
        </p:spPr>
        <p:txBody>
          <a:bodyPr wrap="square" rtlCol="0">
            <a:spAutoFit/>
          </a:bodyPr>
          <a:lstStyle/>
          <a:p>
            <a:r>
              <a:rPr lang="en-US" sz="2800" dirty="0"/>
              <a:t>Main Menu </a:t>
            </a:r>
            <a:r>
              <a:rPr lang="en-US" sz="2800" dirty="0">
                <a:sym typeface="Wingdings" pitchFamily="2" charset="2"/>
              </a:rPr>
              <a:t></a:t>
            </a:r>
          </a:p>
          <a:p>
            <a:r>
              <a:rPr lang="en-US" sz="2800" dirty="0"/>
              <a:t>Student Menu </a:t>
            </a:r>
            <a:r>
              <a:rPr lang="en-US" sz="2800" dirty="0">
                <a:sym typeface="Wingdings" pitchFamily="2" charset="2"/>
              </a:rPr>
              <a:t></a:t>
            </a:r>
          </a:p>
          <a:p>
            <a:r>
              <a:rPr lang="en-US" sz="2800" dirty="0">
                <a:sym typeface="Wingdings" pitchFamily="2" charset="2"/>
              </a:rPr>
              <a:t>Registration Menu </a:t>
            </a:r>
            <a:endParaRPr lang="en-US" sz="2800" dirty="0"/>
          </a:p>
        </p:txBody>
      </p:sp>
      <p:pic>
        <p:nvPicPr>
          <p:cNvPr id="3" name="Picture 2">
            <a:extLst>
              <a:ext uri="{FF2B5EF4-FFF2-40B4-BE49-F238E27FC236}">
                <a16:creationId xmlns:a16="http://schemas.microsoft.com/office/drawing/2014/main" id="{8A540721-0337-6A4D-AC19-D2BCCEFED16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275" b="92766"/>
          <a:stretch/>
        </p:blipFill>
        <p:spPr>
          <a:xfrm>
            <a:off x="3497873" y="1981200"/>
            <a:ext cx="16599877" cy="701675"/>
          </a:xfrm>
          <a:prstGeom prst="rect">
            <a:avLst/>
          </a:prstGeom>
        </p:spPr>
      </p:pic>
      <p:pic>
        <p:nvPicPr>
          <p:cNvPr id="5" name="Picture 4">
            <a:extLst>
              <a:ext uri="{FF2B5EF4-FFF2-40B4-BE49-F238E27FC236}">
                <a16:creationId xmlns:a16="http://schemas.microsoft.com/office/drawing/2014/main" id="{FBC37B6E-A2F0-7846-BEE7-BD5C5B334D8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6165"/>
          <a:stretch/>
        </p:blipFill>
        <p:spPr>
          <a:xfrm>
            <a:off x="3340101" y="2682875"/>
            <a:ext cx="14595719" cy="6503712"/>
          </a:xfrm>
          <a:prstGeom prst="rect">
            <a:avLst/>
          </a:prstGeom>
        </p:spPr>
      </p:pic>
      <p:sp>
        <p:nvSpPr>
          <p:cNvPr id="6" name="Rectangle 5" descr="A yellow rectangle outlining the &quot;Step 5: View Personal Weekly Class Schedule&quot; heading in the registration menu where students can go to access a visual representation of their weekly class schedule.">
            <a:extLst>
              <a:ext uri="{FF2B5EF4-FFF2-40B4-BE49-F238E27FC236}">
                <a16:creationId xmlns:a16="http://schemas.microsoft.com/office/drawing/2014/main" id="{70493EFC-42C3-4047-AB73-BBF3813274E9}"/>
              </a:ext>
            </a:extLst>
          </p:cNvPr>
          <p:cNvSpPr/>
          <p:nvPr/>
        </p:nvSpPr>
        <p:spPr>
          <a:xfrm>
            <a:off x="3497873" y="7864475"/>
            <a:ext cx="8148027" cy="70167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Tree>
    <p:extLst>
      <p:ext uri="{BB962C8B-B14F-4D97-AF65-F5344CB8AC3E}">
        <p14:creationId xmlns:p14="http://schemas.microsoft.com/office/powerpoint/2010/main" val="3666181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ED7B513F-63C7-684D-E765-D13196B05345}"/>
              </a:ext>
            </a:extLst>
          </p:cNvPr>
          <p:cNvSpPr>
            <a:spLocks noGrp="1"/>
          </p:cNvSpPr>
          <p:nvPr>
            <p:ph type="title"/>
          </p:nvPr>
        </p:nvSpPr>
        <p:spPr>
          <a:xfrm>
            <a:off x="4702174" y="215228"/>
            <a:ext cx="18395330" cy="923330"/>
          </a:xfrm>
        </p:spPr>
        <p:txBody>
          <a:bodyPr/>
          <a:lstStyle/>
          <a:p>
            <a:r>
              <a:rPr lang="en-CA" sz="6000" dirty="0"/>
              <a:t>View Your Weekly Class Schedule</a:t>
            </a:r>
          </a:p>
        </p:txBody>
      </p:sp>
      <p:sp>
        <p:nvSpPr>
          <p:cNvPr id="8" name="TextBox 7">
            <a:extLst>
              <a:ext uri="{FF2B5EF4-FFF2-40B4-BE49-F238E27FC236}">
                <a16:creationId xmlns:a16="http://schemas.microsoft.com/office/drawing/2014/main" id="{D4B2B8D4-FB0E-7542-8DEF-D77EB6E2F4EC}"/>
              </a:ext>
            </a:extLst>
          </p:cNvPr>
          <p:cNvSpPr txBox="1"/>
          <p:nvPr/>
        </p:nvSpPr>
        <p:spPr>
          <a:xfrm>
            <a:off x="222250" y="244165"/>
            <a:ext cx="4239420" cy="298543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prstClr val="black"/>
                </a:solidFill>
                <a:cs typeface="Arial" panose="020B0604020202020204" pitchFamily="34" charset="0"/>
                <a:sym typeface="Wingdings 2" panose="05020102010507070707" pitchFamily="18" charset="2"/>
              </a:rPr>
              <a:t>Student Menu</a:t>
            </a:r>
          </a:p>
          <a:p>
            <a:pPr marL="914400" lvl="1" indent="-457200">
              <a:buFont typeface="Arial" panose="020B0604020202020204" pitchFamily="34" charset="0"/>
              <a:buChar char="→"/>
            </a:pPr>
            <a:r>
              <a:rPr lang="en-US" sz="3200" dirty="0">
                <a:solidFill>
                  <a:prstClr val="black"/>
                </a:solidFill>
                <a:cs typeface="Arial" panose="020B0604020202020204" pitchFamily="34" charset="0"/>
              </a:rPr>
              <a:t>Registration Menu</a:t>
            </a:r>
          </a:p>
          <a:p>
            <a:pPr marL="1371600" lvl="2" indent="-457200">
              <a:buFont typeface="Arial" panose="020B0604020202020204" pitchFamily="34" charset="0"/>
              <a:buChar char="→"/>
            </a:pPr>
            <a:r>
              <a:rPr lang="en-US" sz="3200" dirty="0">
                <a:solidFill>
                  <a:prstClr val="black"/>
                </a:solidFill>
                <a:cs typeface="Arial" panose="020B0604020202020204" pitchFamily="34" charset="0"/>
              </a:rPr>
              <a:t>Step 5: Personal Weekly Class Schedule</a:t>
            </a:r>
          </a:p>
          <a:p>
            <a:pPr marL="457200" indent="-457200">
              <a:buFont typeface="Wingdings" panose="05000000000000000000" pitchFamily="2" charset="2"/>
              <a:buChar char="Ø"/>
            </a:pPr>
            <a:endParaRPr lang="en-CA" sz="2800" dirty="0">
              <a:solidFill>
                <a:prstClr val="black"/>
              </a:solidFill>
              <a:latin typeface="Arial" panose="020B0604020202020204" pitchFamily="34" charset="0"/>
              <a:cs typeface="Arial" panose="020B0604020202020204" pitchFamily="34" charset="0"/>
            </a:endParaRPr>
          </a:p>
        </p:txBody>
      </p:sp>
      <p:pic>
        <p:nvPicPr>
          <p:cNvPr id="7" name="Picture 6" descr="An image showing an example of a visual class schedule that students can access under the &quot;Personal Weekly Class Schedule&quot; tab on Minerva.">
            <a:extLst>
              <a:ext uri="{FF2B5EF4-FFF2-40B4-BE49-F238E27FC236}">
                <a16:creationId xmlns:a16="http://schemas.microsoft.com/office/drawing/2014/main" id="{284962E9-EA7E-674B-A464-ED2A23FBC5DF}"/>
              </a:ext>
            </a:extLst>
          </p:cNvPr>
          <p:cNvPicPr>
            <a:picLocks noChangeAspect="1"/>
          </p:cNvPicPr>
          <p:nvPr/>
        </p:nvPicPr>
        <p:blipFill>
          <a:blip r:embed="rId3"/>
          <a:stretch>
            <a:fillRect/>
          </a:stretch>
        </p:blipFill>
        <p:spPr>
          <a:xfrm>
            <a:off x="4702174" y="1387475"/>
            <a:ext cx="10699751" cy="8017651"/>
          </a:xfrm>
          <a:prstGeom prst="rect">
            <a:avLst/>
          </a:prstGeom>
        </p:spPr>
      </p:pic>
      <p:sp>
        <p:nvSpPr>
          <p:cNvPr id="5" name="Rectangle 4">
            <a:extLst>
              <a:ext uri="{FF2B5EF4-FFF2-40B4-BE49-F238E27FC236}">
                <a16:creationId xmlns:a16="http://schemas.microsoft.com/office/drawing/2014/main" id="{69155C3C-5745-C948-B931-30AA7F1929D9}"/>
              </a:ext>
              <a:ext uri="{C183D7F6-B498-43B3-948B-1728B52AA6E4}">
                <adec:decorative xmlns:adec="http://schemas.microsoft.com/office/drawing/2017/decorative" val="1"/>
              </a:ext>
            </a:extLst>
          </p:cNvPr>
          <p:cNvSpPr/>
          <p:nvPr/>
        </p:nvSpPr>
        <p:spPr>
          <a:xfrm>
            <a:off x="14865104" y="1319290"/>
            <a:ext cx="785935" cy="4937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cxnSp>
        <p:nvCxnSpPr>
          <p:cNvPr id="9" name="Straight Arrow Connector 8" descr="A red arrow pointing to the Next button at the top right of the Personal Weekly Class Schedule screen on Minerva which students can click to switch the weeks until they get to September to see their schedule for the next term.">
            <a:extLst>
              <a:ext uri="{FF2B5EF4-FFF2-40B4-BE49-F238E27FC236}">
                <a16:creationId xmlns:a16="http://schemas.microsoft.com/office/drawing/2014/main" id="{08E99909-EC1B-4B4C-AFB5-5BC22964031E}"/>
              </a:ext>
            </a:extLst>
          </p:cNvPr>
          <p:cNvCxnSpPr>
            <a:cxnSpLocks/>
          </p:cNvCxnSpPr>
          <p:nvPr/>
        </p:nvCxnSpPr>
        <p:spPr>
          <a:xfrm flipH="1" flipV="1">
            <a:off x="15809392" y="1813027"/>
            <a:ext cx="1651549" cy="167145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06F783-2CBA-D44F-8B44-9F0E7C9B01CF}"/>
              </a:ext>
            </a:extLst>
          </p:cNvPr>
          <p:cNvSpPr txBox="1"/>
          <p:nvPr/>
        </p:nvSpPr>
        <p:spPr>
          <a:xfrm>
            <a:off x="15910840" y="3910091"/>
            <a:ext cx="3702599" cy="2677656"/>
          </a:xfrm>
          <a:prstGeom prst="rect">
            <a:avLst/>
          </a:prstGeom>
          <a:noFill/>
        </p:spPr>
        <p:txBody>
          <a:bodyPr wrap="square" rtlCol="0">
            <a:spAutoFit/>
          </a:bodyPr>
          <a:lstStyle/>
          <a:p>
            <a:pPr algn="ctr"/>
            <a:r>
              <a:rPr lang="en-US" sz="2800" b="1" dirty="0">
                <a:solidFill>
                  <a:prstClr val="black"/>
                </a:solidFill>
                <a:latin typeface="Arial" panose="020B0604020202020204" pitchFamily="34" charset="0"/>
                <a:cs typeface="Arial" panose="020B0604020202020204" pitchFamily="34" charset="0"/>
              </a:rPr>
              <a:t>Note:</a:t>
            </a:r>
            <a:r>
              <a:rPr lang="en-US" sz="2800" dirty="0">
                <a:solidFill>
                  <a:prstClr val="black"/>
                </a:solidFill>
                <a:latin typeface="Arial" panose="020B0604020202020204" pitchFamily="34" charset="0"/>
                <a:cs typeface="Arial" panose="020B0604020202020204" pitchFamily="34" charset="0"/>
              </a:rPr>
              <a:t> you will have to click the Next button in the top right corner to switch the weeks until you get to September</a:t>
            </a:r>
            <a:endParaRPr lang="en-CA" sz="17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485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B0B62A-D0A1-4C4C-9002-EEC234B715B4}"/>
              </a:ext>
            </a:extLst>
          </p:cNvPr>
          <p:cNvSpPr>
            <a:spLocks noGrp="1"/>
          </p:cNvSpPr>
          <p:nvPr>
            <p:ph type="title"/>
          </p:nvPr>
        </p:nvSpPr>
        <p:spPr>
          <a:xfrm>
            <a:off x="1369044" y="303133"/>
            <a:ext cx="18395330" cy="1107996"/>
          </a:xfrm>
        </p:spPr>
        <p:txBody>
          <a:bodyPr/>
          <a:lstStyle/>
          <a:p>
            <a:r>
              <a:rPr lang="en-CA" sz="7200" dirty="0"/>
              <a:t>Waitlists</a:t>
            </a:r>
          </a:p>
        </p:txBody>
      </p:sp>
      <p:sp>
        <p:nvSpPr>
          <p:cNvPr id="5" name="TextBox 4">
            <a:extLst>
              <a:ext uri="{FF2B5EF4-FFF2-40B4-BE49-F238E27FC236}">
                <a16:creationId xmlns:a16="http://schemas.microsoft.com/office/drawing/2014/main" id="{C906CB7F-0DBF-BF4D-B977-B5D9A8DFE739}"/>
              </a:ext>
            </a:extLst>
          </p:cNvPr>
          <p:cNvSpPr txBox="1"/>
          <p:nvPr/>
        </p:nvSpPr>
        <p:spPr>
          <a:xfrm>
            <a:off x="1369044" y="1796340"/>
            <a:ext cx="14997297" cy="1555682"/>
          </a:xfrm>
          <a:prstGeom prst="rect">
            <a:avLst/>
          </a:prstGeom>
          <a:noFill/>
        </p:spPr>
        <p:txBody>
          <a:bodyPr wrap="square" rtlCol="0">
            <a:spAutoFit/>
          </a:bodyPr>
          <a:lstStyle/>
          <a:p>
            <a:pPr marL="753923" indent="-753923">
              <a:buClr>
                <a:schemeClr val="tx1"/>
              </a:buClr>
              <a:buFont typeface="Arial" panose="020B0604020202020204" pitchFamily="34" charset="0"/>
              <a:buChar char="•"/>
            </a:pPr>
            <a:r>
              <a:rPr lang="en-US" sz="3600" dirty="0">
                <a:solidFill>
                  <a:prstClr val="black"/>
                </a:solidFill>
                <a:latin typeface="Arial" panose="020B0604020202020204" pitchFamily="34" charset="0"/>
                <a:cs typeface="Arial" panose="020B0604020202020204" pitchFamily="34" charset="0"/>
              </a:rPr>
              <a:t>Not all courses have waitlists – be sure to check</a:t>
            </a:r>
            <a:endParaRPr lang="en-US" sz="3600" dirty="0">
              <a:solidFill>
                <a:prstClr val="black"/>
              </a:solidFill>
              <a:latin typeface="Arial" panose="020B0604020202020204" pitchFamily="34" charset="0"/>
              <a:cs typeface="Arial" panose="020B0604020202020204" pitchFamily="34" charset="0"/>
              <a:sym typeface="Wingdings" pitchFamily="2" charset="2"/>
            </a:endParaRPr>
          </a:p>
          <a:p>
            <a:pPr marL="753923" indent="-753923">
              <a:buClr>
                <a:schemeClr val="tx1"/>
              </a:buClr>
              <a:buFont typeface="Arial" panose="020B0604020202020204" pitchFamily="34" charset="0"/>
              <a:buChar char="•"/>
            </a:pPr>
            <a:r>
              <a:rPr lang="en-US" sz="3600" dirty="0">
                <a:solidFill>
                  <a:prstClr val="black"/>
                </a:solidFill>
                <a:latin typeface="Arial" panose="020B0604020202020204" pitchFamily="34" charset="0"/>
                <a:cs typeface="Arial" panose="020B0604020202020204" pitchFamily="34" charset="0"/>
                <a:sym typeface="Wingdings" pitchFamily="2" charset="2"/>
              </a:rPr>
              <a:t>To add yourself to a waitlist, you must use the Quick Add page </a:t>
            </a:r>
            <a:r>
              <a:rPr lang="en-US" sz="3600" dirty="0">
                <a:solidFill>
                  <a:prstClr val="black"/>
                </a:solidFill>
                <a:latin typeface="Arial" panose="020B0604020202020204" pitchFamily="34" charset="0"/>
                <a:cs typeface="Arial" panose="020B0604020202020204" pitchFamily="34" charset="0"/>
              </a:rPr>
              <a:t> </a:t>
            </a:r>
          </a:p>
          <a:p>
            <a:pPr marL="471202" indent="-471202">
              <a:buClr>
                <a:srgbClr val="FF0000"/>
              </a:buClr>
              <a:buFont typeface="Arial" panose="020B0604020202020204" pitchFamily="34" charset="0"/>
              <a:buChar char="•"/>
            </a:pPr>
            <a:endParaRPr lang="en-CA" sz="2309" dirty="0">
              <a:solidFill>
                <a:prstClr val="black"/>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FBDF425-A9D0-F244-A6E2-C956707847FF}"/>
              </a:ext>
            </a:extLst>
          </p:cNvPr>
          <p:cNvSpPr txBox="1"/>
          <p:nvPr/>
        </p:nvSpPr>
        <p:spPr>
          <a:xfrm>
            <a:off x="1139943" y="3518115"/>
            <a:ext cx="17283972" cy="1005788"/>
          </a:xfrm>
          <a:prstGeom prst="rect">
            <a:avLst/>
          </a:prstGeom>
          <a:noFill/>
        </p:spPr>
        <p:txBody>
          <a:bodyPr wrap="square" rtlCol="0">
            <a:spAutoFit/>
          </a:bodyPr>
          <a:lstStyle/>
          <a:p>
            <a:r>
              <a:rPr lang="en-US" sz="2968" dirty="0"/>
              <a:t>To Find: </a:t>
            </a:r>
          </a:p>
          <a:p>
            <a:r>
              <a:rPr lang="en-US" sz="2968" dirty="0"/>
              <a:t>Main Menu </a:t>
            </a:r>
            <a:r>
              <a:rPr lang="en-US" sz="2968" dirty="0">
                <a:sym typeface="Wingdings" pitchFamily="2" charset="2"/>
              </a:rPr>
              <a:t> </a:t>
            </a:r>
            <a:r>
              <a:rPr lang="en-US" sz="2968" dirty="0"/>
              <a:t>Student Menu </a:t>
            </a:r>
            <a:r>
              <a:rPr lang="en-US" sz="2968" dirty="0">
                <a:sym typeface="Wingdings" pitchFamily="2" charset="2"/>
              </a:rPr>
              <a:t> Registration Menu  Step 2: Search by Class Schedule &amp; Add Course Sections</a:t>
            </a:r>
            <a:endParaRPr lang="en-US" sz="2968" dirty="0"/>
          </a:p>
        </p:txBody>
      </p:sp>
      <p:grpSp>
        <p:nvGrpSpPr>
          <p:cNvPr id="3" name="Group 2" descr="An image showing the course section selection webpage where students can view the total number of waitlist spots available, the number of people currently on the waitlist and the number of waitlist spots remaining. The course section selection page also shows the CRN which can be used in &quot;Quick Add&quot; to add the course to the waitlist. ">
            <a:extLst>
              <a:ext uri="{FF2B5EF4-FFF2-40B4-BE49-F238E27FC236}">
                <a16:creationId xmlns:a16="http://schemas.microsoft.com/office/drawing/2014/main" id="{AECC7496-A5B4-0BEE-D4E3-44F75FC90BB0}"/>
              </a:ext>
            </a:extLst>
          </p:cNvPr>
          <p:cNvGrpSpPr/>
          <p:nvPr/>
        </p:nvGrpSpPr>
        <p:grpSpPr>
          <a:xfrm>
            <a:off x="120117" y="4702499"/>
            <a:ext cx="19863866" cy="4826386"/>
            <a:chOff x="120117" y="4702499"/>
            <a:chExt cx="19863866" cy="4826386"/>
          </a:xfrm>
        </p:grpSpPr>
        <p:pic>
          <p:nvPicPr>
            <p:cNvPr id="8" name="Picture 7">
              <a:extLst>
                <a:ext uri="{FF2B5EF4-FFF2-40B4-BE49-F238E27FC236}">
                  <a16:creationId xmlns:a16="http://schemas.microsoft.com/office/drawing/2014/main" id="{69FC7F65-C61F-C04C-B3B7-A4B7D7E5C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17" y="4702499"/>
              <a:ext cx="19863866" cy="1656650"/>
            </a:xfrm>
            <a:prstGeom prst="rect">
              <a:avLst/>
            </a:prstGeom>
          </p:spPr>
        </p:pic>
        <p:grpSp>
          <p:nvGrpSpPr>
            <p:cNvPr id="2" name="Group 1">
              <a:extLst>
                <a:ext uri="{FF2B5EF4-FFF2-40B4-BE49-F238E27FC236}">
                  <a16:creationId xmlns:a16="http://schemas.microsoft.com/office/drawing/2014/main" id="{795BDDBC-D8BD-20AA-F6F9-61018A6EC755}"/>
                </a:ext>
              </a:extLst>
            </p:cNvPr>
            <p:cNvGrpSpPr/>
            <p:nvPr/>
          </p:nvGrpSpPr>
          <p:grpSpPr>
            <a:xfrm>
              <a:off x="1958973" y="5998908"/>
              <a:ext cx="17556245" cy="3529977"/>
              <a:chOff x="1958973" y="5998908"/>
              <a:chExt cx="17556245" cy="3529977"/>
            </a:xfrm>
          </p:grpSpPr>
          <p:sp>
            <p:nvSpPr>
              <p:cNvPr id="16" name="Rectangle 15">
                <a:extLst>
                  <a:ext uri="{FF2B5EF4-FFF2-40B4-BE49-F238E27FC236}">
                    <a16:creationId xmlns:a16="http://schemas.microsoft.com/office/drawing/2014/main" id="{1534E3C6-1AFD-8A48-ABD2-801187C344FF}"/>
                  </a:ext>
                </a:extLst>
              </p:cNvPr>
              <p:cNvSpPr/>
              <p:nvPr/>
            </p:nvSpPr>
            <p:spPr>
              <a:xfrm>
                <a:off x="4057734" y="5998908"/>
                <a:ext cx="2864765" cy="3602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cxnSp>
            <p:nvCxnSpPr>
              <p:cNvPr id="9" name="Straight Arrow Connector 8">
                <a:extLst>
                  <a:ext uri="{FF2B5EF4-FFF2-40B4-BE49-F238E27FC236}">
                    <a16:creationId xmlns:a16="http://schemas.microsoft.com/office/drawing/2014/main" id="{461966F1-41EA-2C43-B8D2-28B1DFF03852}"/>
                  </a:ext>
                </a:extLst>
              </p:cNvPr>
              <p:cNvCxnSpPr>
                <a:cxnSpLocks/>
              </p:cNvCxnSpPr>
              <p:nvPr/>
            </p:nvCxnSpPr>
            <p:spPr>
              <a:xfrm flipV="1">
                <a:off x="7181017" y="6074651"/>
                <a:ext cx="5254482" cy="14974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D4F8BDDA-481A-AE45-8B91-5EE28FC94967}"/>
                  </a:ext>
                </a:extLst>
              </p:cNvPr>
              <p:cNvSpPr/>
              <p:nvPr/>
            </p:nvSpPr>
            <p:spPr>
              <a:xfrm>
                <a:off x="1958973" y="7357797"/>
                <a:ext cx="5254482" cy="2101792"/>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17" b="1" dirty="0">
                    <a:solidFill>
                      <a:prstClr val="black"/>
                    </a:solidFill>
                    <a:latin typeface="Calibri" panose="020F0502020204030204"/>
                  </a:rPr>
                  <a:t>Total waitlist spots available</a:t>
                </a:r>
              </a:p>
            </p:txBody>
          </p:sp>
          <p:cxnSp>
            <p:nvCxnSpPr>
              <p:cNvPr id="11" name="Straight Arrow Connector 10">
                <a:extLst>
                  <a:ext uri="{FF2B5EF4-FFF2-40B4-BE49-F238E27FC236}">
                    <a16:creationId xmlns:a16="http://schemas.microsoft.com/office/drawing/2014/main" id="{3FDC8F0C-3A66-CF4E-A987-DA6627636D91}"/>
                  </a:ext>
                </a:extLst>
              </p:cNvPr>
              <p:cNvCxnSpPr>
                <a:cxnSpLocks/>
              </p:cNvCxnSpPr>
              <p:nvPr/>
            </p:nvCxnSpPr>
            <p:spPr>
              <a:xfrm flipV="1">
                <a:off x="12435499" y="6074651"/>
                <a:ext cx="820356" cy="12831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CF11DBEB-B77A-1347-AB78-7855DCA44C65}"/>
                  </a:ext>
                </a:extLst>
              </p:cNvPr>
              <p:cNvSpPr/>
              <p:nvPr/>
            </p:nvSpPr>
            <p:spPr>
              <a:xfrm>
                <a:off x="9014088" y="7427093"/>
                <a:ext cx="4510168" cy="2101792"/>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17" b="1" dirty="0">
                    <a:solidFill>
                      <a:prstClr val="black"/>
                    </a:solidFill>
                    <a:latin typeface="Calibri" panose="020F0502020204030204"/>
                  </a:rPr>
                  <a:t># of people currently on the waitlist</a:t>
                </a:r>
              </a:p>
            </p:txBody>
          </p:sp>
          <p:cxnSp>
            <p:nvCxnSpPr>
              <p:cNvPr id="13" name="Straight Arrow Connector 12">
                <a:extLst>
                  <a:ext uri="{FF2B5EF4-FFF2-40B4-BE49-F238E27FC236}">
                    <a16:creationId xmlns:a16="http://schemas.microsoft.com/office/drawing/2014/main" id="{41BB4A26-BDC4-5C49-A367-63D68A3E76A2}"/>
                  </a:ext>
                </a:extLst>
              </p:cNvPr>
              <p:cNvCxnSpPr>
                <a:cxnSpLocks/>
              </p:cNvCxnSpPr>
              <p:nvPr/>
            </p:nvCxnSpPr>
            <p:spPr>
              <a:xfrm flipH="1" flipV="1">
                <a:off x="14184694" y="6074651"/>
                <a:ext cx="778832" cy="1017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CD3205A5-B06C-FB4A-9879-A61D5900796E}"/>
                  </a:ext>
                </a:extLst>
              </p:cNvPr>
              <p:cNvSpPr/>
              <p:nvPr/>
            </p:nvSpPr>
            <p:spPr>
              <a:xfrm>
                <a:off x="15005050" y="7092351"/>
                <a:ext cx="4510168" cy="2101792"/>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617" b="1" dirty="0">
                    <a:solidFill>
                      <a:prstClr val="black"/>
                    </a:solidFill>
                    <a:latin typeface="Calibri" panose="020F0502020204030204"/>
                  </a:rPr>
                  <a:t># of waitlist spots remaining</a:t>
                </a:r>
              </a:p>
            </p:txBody>
          </p:sp>
        </p:grpSp>
      </p:grpSp>
    </p:spTree>
    <p:extLst>
      <p:ext uri="{BB962C8B-B14F-4D97-AF65-F5344CB8AC3E}">
        <p14:creationId xmlns:p14="http://schemas.microsoft.com/office/powerpoint/2010/main" val="2626368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7924FDDD-F11A-B0DA-6A64-B4873FC01D32}"/>
              </a:ext>
            </a:extLst>
          </p:cNvPr>
          <p:cNvSpPr txBox="1">
            <a:spLocks noGrp="1"/>
          </p:cNvSpPr>
          <p:nvPr>
            <p:ph type="title" idx="4294967295"/>
          </p:nvPr>
        </p:nvSpPr>
        <p:spPr>
          <a:xfrm>
            <a:off x="374649" y="108542"/>
            <a:ext cx="6900351"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defRPr sz="12350" b="1" i="0">
                <a:solidFill>
                  <a:schemeClr val="bg1"/>
                </a:solidFill>
                <a:latin typeface="Palatino Linotype"/>
                <a:ea typeface="+mj-ea"/>
                <a:cs typeface="Palatino Linotyp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Accessing a waitlist 1</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Box 3">
            <a:extLst>
              <a:ext uri="{FF2B5EF4-FFF2-40B4-BE49-F238E27FC236}">
                <a16:creationId xmlns:a16="http://schemas.microsoft.com/office/drawing/2014/main" id="{7AF3B02D-CA48-474D-A044-3B04FE5ABDC9}"/>
              </a:ext>
            </a:extLst>
          </p:cNvPr>
          <p:cNvSpPr txBox="1"/>
          <p:nvPr/>
        </p:nvSpPr>
        <p:spPr>
          <a:xfrm>
            <a:off x="633717" y="2073275"/>
            <a:ext cx="3666515" cy="1384995"/>
          </a:xfrm>
          <a:prstGeom prst="rect">
            <a:avLst/>
          </a:prstGeom>
          <a:noFill/>
        </p:spPr>
        <p:txBody>
          <a:bodyPr wrap="square" rtlCol="0">
            <a:spAutoFit/>
          </a:bodyPr>
          <a:lstStyle/>
          <a:p>
            <a:r>
              <a:rPr lang="en-US" sz="2800" dirty="0"/>
              <a:t>Main Menu </a:t>
            </a:r>
            <a:r>
              <a:rPr lang="en-US" sz="2800" dirty="0">
                <a:sym typeface="Wingdings" pitchFamily="2" charset="2"/>
              </a:rPr>
              <a:t></a:t>
            </a:r>
          </a:p>
          <a:p>
            <a:r>
              <a:rPr lang="en-US" sz="2800" dirty="0"/>
              <a:t>Student Menu </a:t>
            </a:r>
            <a:r>
              <a:rPr lang="en-US" sz="2800" dirty="0">
                <a:sym typeface="Wingdings" pitchFamily="2" charset="2"/>
              </a:rPr>
              <a:t></a:t>
            </a:r>
          </a:p>
          <a:p>
            <a:r>
              <a:rPr lang="en-US" sz="2800" dirty="0">
                <a:sym typeface="Wingdings" pitchFamily="2" charset="2"/>
              </a:rPr>
              <a:t>Registration Menu </a:t>
            </a:r>
            <a:endParaRPr lang="en-US" sz="2800" dirty="0"/>
          </a:p>
        </p:txBody>
      </p:sp>
      <p:pic>
        <p:nvPicPr>
          <p:cNvPr id="3" name="Picture 2">
            <a:extLst>
              <a:ext uri="{FF2B5EF4-FFF2-40B4-BE49-F238E27FC236}">
                <a16:creationId xmlns:a16="http://schemas.microsoft.com/office/drawing/2014/main" id="{8A540721-0337-6A4D-AC19-D2BCCEFED1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850" y="1320864"/>
            <a:ext cx="14395450" cy="8220011"/>
          </a:xfrm>
          <a:prstGeom prst="rect">
            <a:avLst/>
          </a:prstGeom>
        </p:spPr>
      </p:pic>
      <p:sp>
        <p:nvSpPr>
          <p:cNvPr id="6" name="Rectangle 5" descr="A yellow rectangle outlining the &quot;Quick Add or Drop Course Sections&quot; heading in the registration menu where students can go to review add the CRN's for the courses they want to be added onto the waitlist for.">
            <a:extLst>
              <a:ext uri="{FF2B5EF4-FFF2-40B4-BE49-F238E27FC236}">
                <a16:creationId xmlns:a16="http://schemas.microsoft.com/office/drawing/2014/main" id="{70493EFC-42C3-4047-AB73-BBF3813274E9}"/>
              </a:ext>
            </a:extLst>
          </p:cNvPr>
          <p:cNvSpPr/>
          <p:nvPr/>
        </p:nvSpPr>
        <p:spPr>
          <a:xfrm>
            <a:off x="3381375" y="8550275"/>
            <a:ext cx="16306800" cy="9906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Tree>
    <p:extLst>
      <p:ext uri="{BB962C8B-B14F-4D97-AF65-F5344CB8AC3E}">
        <p14:creationId xmlns:p14="http://schemas.microsoft.com/office/powerpoint/2010/main" val="2416185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DBBFBA38-8089-3F81-AB99-85BF03EE9591}"/>
              </a:ext>
            </a:extLst>
          </p:cNvPr>
          <p:cNvSpPr txBox="1">
            <a:spLocks noGrp="1"/>
          </p:cNvSpPr>
          <p:nvPr>
            <p:ph type="title" idx="4294967295"/>
          </p:nvPr>
        </p:nvSpPr>
        <p:spPr>
          <a:xfrm>
            <a:off x="374649" y="108542"/>
            <a:ext cx="6900351"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defRPr sz="12350" b="1" i="0">
                <a:solidFill>
                  <a:schemeClr val="bg1"/>
                </a:solidFill>
                <a:latin typeface="Palatino Linotype"/>
                <a:ea typeface="+mj-ea"/>
                <a:cs typeface="Palatino Linotyp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Accessing a waitlist 2</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 name="Group 1" descr="An image showing the &quot;Quick Add or Drop Courses&quot; webpage with the CRN input screen at the bottom of the screen.">
            <a:extLst>
              <a:ext uri="{FF2B5EF4-FFF2-40B4-BE49-F238E27FC236}">
                <a16:creationId xmlns:a16="http://schemas.microsoft.com/office/drawing/2014/main" id="{0EA93F1E-1113-284A-BB51-C03198437540}"/>
              </a:ext>
            </a:extLst>
          </p:cNvPr>
          <p:cNvGrpSpPr/>
          <p:nvPr/>
        </p:nvGrpSpPr>
        <p:grpSpPr>
          <a:xfrm>
            <a:off x="1584277" y="1387474"/>
            <a:ext cx="14868573" cy="8305801"/>
            <a:chOff x="0" y="1480662"/>
            <a:chExt cx="9126930" cy="4700440"/>
          </a:xfrm>
        </p:grpSpPr>
        <p:pic>
          <p:nvPicPr>
            <p:cNvPr id="3" name="Picture 2">
              <a:extLst>
                <a:ext uri="{FF2B5EF4-FFF2-40B4-BE49-F238E27FC236}">
                  <a16:creationId xmlns:a16="http://schemas.microsoft.com/office/drawing/2014/main" id="{E7383DA8-E0F2-5549-A0A3-7CB23E8E35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2" t="37733" r="2386" b="4147"/>
            <a:stretch/>
          </p:blipFill>
          <p:spPr bwMode="auto">
            <a:xfrm>
              <a:off x="0" y="1480662"/>
              <a:ext cx="9126930" cy="470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a:extLst>
                <a:ext uri="{FF2B5EF4-FFF2-40B4-BE49-F238E27FC236}">
                  <a16:creationId xmlns:a16="http://schemas.microsoft.com/office/drawing/2014/main" id="{9AFACBB0-9046-C642-922C-3E58E21F0A96}"/>
                </a:ext>
              </a:extLst>
            </p:cNvPr>
            <p:cNvCxnSpPr>
              <a:cxnSpLocks/>
            </p:cNvCxnSpPr>
            <p:nvPr/>
          </p:nvCxnSpPr>
          <p:spPr>
            <a:xfrm flipH="1">
              <a:off x="536721" y="5029200"/>
              <a:ext cx="1450614" cy="268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150091E-8C07-A84E-8CAB-4E753A872E4D}"/>
                </a:ext>
              </a:extLst>
            </p:cNvPr>
            <p:cNvCxnSpPr>
              <a:cxnSpLocks/>
            </p:cNvCxnSpPr>
            <p:nvPr/>
          </p:nvCxnSpPr>
          <p:spPr>
            <a:xfrm flipH="1">
              <a:off x="970842" y="5174487"/>
              <a:ext cx="1016494" cy="6130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Rounded Rectangle 5">
            <a:extLst>
              <a:ext uri="{FF2B5EF4-FFF2-40B4-BE49-F238E27FC236}">
                <a16:creationId xmlns:a16="http://schemas.microsoft.com/office/drawing/2014/main" id="{442615C0-CA9C-8C4A-A762-F6182614495D}"/>
              </a:ext>
            </a:extLst>
          </p:cNvPr>
          <p:cNvSpPr/>
          <p:nvPr/>
        </p:nvSpPr>
        <p:spPr>
          <a:xfrm>
            <a:off x="4942217" y="6755514"/>
            <a:ext cx="3796745" cy="1493346"/>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58" b="1" dirty="0">
                <a:solidFill>
                  <a:prstClr val="black"/>
                </a:solidFill>
                <a:latin typeface="Calibri" panose="020F0502020204030204"/>
              </a:rPr>
              <a:t>Input CRN</a:t>
            </a:r>
          </a:p>
        </p:txBody>
      </p:sp>
    </p:spTree>
    <p:extLst>
      <p:ext uri="{BB962C8B-B14F-4D97-AF65-F5344CB8AC3E}">
        <p14:creationId xmlns:p14="http://schemas.microsoft.com/office/powerpoint/2010/main" val="295813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BE2128DE-E72F-9743-4822-2BDB6BEA5ADB}"/>
              </a:ext>
            </a:extLst>
          </p:cNvPr>
          <p:cNvSpPr txBox="1">
            <a:spLocks noGrp="1"/>
          </p:cNvSpPr>
          <p:nvPr>
            <p:ph type="title" idx="4294967295"/>
          </p:nvPr>
        </p:nvSpPr>
        <p:spPr>
          <a:xfrm>
            <a:off x="374649" y="108542"/>
            <a:ext cx="6900351"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defRPr sz="12350" b="1" i="0">
                <a:solidFill>
                  <a:schemeClr val="bg1"/>
                </a:solidFill>
                <a:latin typeface="Palatino Linotype"/>
                <a:ea typeface="+mj-ea"/>
                <a:cs typeface="Palatino Linotyp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Accessing a waitlist 3</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Box 3">
            <a:extLst>
              <a:ext uri="{FF2B5EF4-FFF2-40B4-BE49-F238E27FC236}">
                <a16:creationId xmlns:a16="http://schemas.microsoft.com/office/drawing/2014/main" id="{9673C253-68C5-A44F-B044-0253833304FF}"/>
              </a:ext>
            </a:extLst>
          </p:cNvPr>
          <p:cNvSpPr txBox="1"/>
          <p:nvPr/>
        </p:nvSpPr>
        <p:spPr>
          <a:xfrm>
            <a:off x="220382" y="2987675"/>
            <a:ext cx="3666515" cy="1384995"/>
          </a:xfrm>
          <a:prstGeom prst="rect">
            <a:avLst/>
          </a:prstGeom>
          <a:noFill/>
        </p:spPr>
        <p:txBody>
          <a:bodyPr wrap="square" rtlCol="0">
            <a:spAutoFit/>
          </a:bodyPr>
          <a:lstStyle/>
          <a:p>
            <a:r>
              <a:rPr lang="en-US" sz="2800" dirty="0"/>
              <a:t>Main Menu </a:t>
            </a:r>
            <a:r>
              <a:rPr lang="en-US" sz="2800" dirty="0">
                <a:sym typeface="Wingdings" pitchFamily="2" charset="2"/>
              </a:rPr>
              <a:t></a:t>
            </a:r>
          </a:p>
          <a:p>
            <a:r>
              <a:rPr lang="en-US" sz="2800" dirty="0"/>
              <a:t>Student Menu </a:t>
            </a:r>
            <a:r>
              <a:rPr lang="en-US" sz="2800" dirty="0">
                <a:sym typeface="Wingdings" pitchFamily="2" charset="2"/>
              </a:rPr>
              <a:t></a:t>
            </a:r>
          </a:p>
          <a:p>
            <a:r>
              <a:rPr lang="en-US" sz="2800" dirty="0">
                <a:sym typeface="Wingdings" pitchFamily="2" charset="2"/>
              </a:rPr>
              <a:t>Registration Menu </a:t>
            </a:r>
            <a:endParaRPr lang="en-US" sz="2800" dirty="0"/>
          </a:p>
        </p:txBody>
      </p:sp>
      <p:sp>
        <p:nvSpPr>
          <p:cNvPr id="7" name="TextBox 6">
            <a:extLst>
              <a:ext uri="{FF2B5EF4-FFF2-40B4-BE49-F238E27FC236}">
                <a16:creationId xmlns:a16="http://schemas.microsoft.com/office/drawing/2014/main" id="{5AB7BB5D-689A-4245-9F5E-9ACD33112279}"/>
              </a:ext>
            </a:extLst>
          </p:cNvPr>
          <p:cNvSpPr txBox="1"/>
          <p:nvPr/>
        </p:nvSpPr>
        <p:spPr>
          <a:xfrm>
            <a:off x="220382" y="5280467"/>
            <a:ext cx="5015323" cy="3539430"/>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When you are first in line, you will receive an email to your McGill email telling you to register. You will have 24 hours to register or you will get kicked off the waitlist.</a:t>
            </a:r>
            <a:endParaRPr lang="en-CA"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540721-0337-6A4D-AC19-D2BCCEFED16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4970" b="92766"/>
          <a:stretch/>
        </p:blipFill>
        <p:spPr>
          <a:xfrm>
            <a:off x="5414251" y="1559508"/>
            <a:ext cx="14443320" cy="701675"/>
          </a:xfrm>
          <a:prstGeom prst="rect">
            <a:avLst/>
          </a:prstGeom>
        </p:spPr>
      </p:pic>
      <p:pic>
        <p:nvPicPr>
          <p:cNvPr id="5" name="Picture 4">
            <a:extLst>
              <a:ext uri="{FF2B5EF4-FFF2-40B4-BE49-F238E27FC236}">
                <a16:creationId xmlns:a16="http://schemas.microsoft.com/office/drawing/2014/main" id="{FBC37B6E-A2F0-7846-BEE7-BD5C5B334D8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7790"/>
          <a:stretch/>
        </p:blipFill>
        <p:spPr>
          <a:xfrm>
            <a:off x="5261852" y="2454275"/>
            <a:ext cx="14595719" cy="7241459"/>
          </a:xfrm>
          <a:prstGeom prst="rect">
            <a:avLst/>
          </a:prstGeom>
        </p:spPr>
      </p:pic>
      <p:sp>
        <p:nvSpPr>
          <p:cNvPr id="6" name="Rectangle 5" descr="A yellow rectangle outlining the &quot;Step 4: View Student Schedule by Course Section&quot; heading in the registration menu where students can go to review their view their place on a course waitlist.">
            <a:extLst>
              <a:ext uri="{FF2B5EF4-FFF2-40B4-BE49-F238E27FC236}">
                <a16:creationId xmlns:a16="http://schemas.microsoft.com/office/drawing/2014/main" id="{70493EFC-42C3-4047-AB73-BBF3813274E9}"/>
              </a:ext>
            </a:extLst>
          </p:cNvPr>
          <p:cNvSpPr/>
          <p:nvPr/>
        </p:nvSpPr>
        <p:spPr>
          <a:xfrm>
            <a:off x="5448932" y="7764022"/>
            <a:ext cx="10709519" cy="70167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Tree>
    <p:extLst>
      <p:ext uri="{BB962C8B-B14F-4D97-AF65-F5344CB8AC3E}">
        <p14:creationId xmlns:p14="http://schemas.microsoft.com/office/powerpoint/2010/main" val="1576195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B0B62A-D0A1-4C4C-9002-EEC234B715B4}"/>
              </a:ext>
            </a:extLst>
          </p:cNvPr>
          <p:cNvSpPr>
            <a:spLocks noGrp="1"/>
          </p:cNvSpPr>
          <p:nvPr>
            <p:ph type="title"/>
          </p:nvPr>
        </p:nvSpPr>
        <p:spPr>
          <a:xfrm>
            <a:off x="1117910" y="396875"/>
            <a:ext cx="18395330" cy="1107996"/>
          </a:xfrm>
        </p:spPr>
        <p:txBody>
          <a:bodyPr/>
          <a:lstStyle/>
          <a:p>
            <a:r>
              <a:rPr lang="en-CA" sz="7200" dirty="0"/>
              <a:t>Verify Your Registration Date and U0/U1 Status</a:t>
            </a:r>
          </a:p>
        </p:txBody>
      </p:sp>
      <p:sp>
        <p:nvSpPr>
          <p:cNvPr id="18" name="TextBox 17">
            <a:extLst>
              <a:ext uri="{FF2B5EF4-FFF2-40B4-BE49-F238E27FC236}">
                <a16:creationId xmlns:a16="http://schemas.microsoft.com/office/drawing/2014/main" id="{A05D2741-1248-0344-A241-34EC22B61668}"/>
              </a:ext>
            </a:extLst>
          </p:cNvPr>
          <p:cNvSpPr txBox="1"/>
          <p:nvPr/>
        </p:nvSpPr>
        <p:spPr>
          <a:xfrm>
            <a:off x="1841500" y="1912432"/>
            <a:ext cx="7924800" cy="523220"/>
          </a:xfrm>
          <a:prstGeom prst="rect">
            <a:avLst/>
          </a:prstGeom>
          <a:noFill/>
        </p:spPr>
        <p:txBody>
          <a:bodyPr wrap="square" rtlCol="0">
            <a:spAutoFit/>
          </a:bodyPr>
          <a:lstStyle/>
          <a:p>
            <a:r>
              <a:rPr lang="en-US" sz="2800" dirty="0"/>
              <a:t>Main Menu </a:t>
            </a:r>
            <a:r>
              <a:rPr lang="en-US" sz="2800" dirty="0">
                <a:sym typeface="Wingdings" pitchFamily="2" charset="2"/>
              </a:rPr>
              <a:t> </a:t>
            </a:r>
            <a:r>
              <a:rPr lang="en-US" sz="2800" dirty="0"/>
              <a:t>Student Menu </a:t>
            </a:r>
            <a:r>
              <a:rPr lang="en-US" sz="2800" dirty="0">
                <a:sym typeface="Wingdings" pitchFamily="2" charset="2"/>
              </a:rPr>
              <a:t> Registration Menu </a:t>
            </a:r>
            <a:endParaRPr lang="en-US" sz="2800" dirty="0"/>
          </a:p>
        </p:txBody>
      </p:sp>
      <p:pic>
        <p:nvPicPr>
          <p:cNvPr id="17" name="Picture 16">
            <a:extLst>
              <a:ext uri="{FF2B5EF4-FFF2-40B4-BE49-F238E27FC236}">
                <a16:creationId xmlns:a16="http://schemas.microsoft.com/office/drawing/2014/main" id="{06F5BC4E-1EF1-9E40-AF5F-C456356CACE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30702"/>
          <a:stretch/>
        </p:blipFill>
        <p:spPr>
          <a:xfrm>
            <a:off x="1822450" y="2606675"/>
            <a:ext cx="16986250" cy="6721475"/>
          </a:xfrm>
          <a:prstGeom prst="rect">
            <a:avLst/>
          </a:prstGeom>
        </p:spPr>
      </p:pic>
      <p:sp>
        <p:nvSpPr>
          <p:cNvPr id="19" name="Rectangle 18" descr="A yellow rectangle outlining the &quot;Step 1: Check Your Registration Eligibility and Verify Your Curriculum&quot; heading in the registration menu where students can go to review their verify their registration date and their U0 or U1 status">
            <a:extLst>
              <a:ext uri="{FF2B5EF4-FFF2-40B4-BE49-F238E27FC236}">
                <a16:creationId xmlns:a16="http://schemas.microsoft.com/office/drawing/2014/main" id="{2B6F1E5C-6FDC-6C42-911D-2E867DAAB791}"/>
              </a:ext>
            </a:extLst>
          </p:cNvPr>
          <p:cNvSpPr/>
          <p:nvPr/>
        </p:nvSpPr>
        <p:spPr>
          <a:xfrm>
            <a:off x="1935162" y="8397875"/>
            <a:ext cx="7831138" cy="76200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Tree>
    <p:extLst>
      <p:ext uri="{BB962C8B-B14F-4D97-AF65-F5344CB8AC3E}">
        <p14:creationId xmlns:p14="http://schemas.microsoft.com/office/powerpoint/2010/main" val="1940046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C0CAFA7B-0ACF-264E-89F2-34BBBBF38224}"/>
              </a:ext>
            </a:extLst>
          </p:cNvPr>
          <p:cNvSpPr>
            <a:spLocks noGrp="1"/>
          </p:cNvSpPr>
          <p:nvPr>
            <p:ph type="title"/>
          </p:nvPr>
        </p:nvSpPr>
        <p:spPr>
          <a:xfrm>
            <a:off x="1117910" y="396875"/>
            <a:ext cx="18395330" cy="1107996"/>
          </a:xfrm>
        </p:spPr>
        <p:txBody>
          <a:bodyPr/>
          <a:lstStyle/>
          <a:p>
            <a:r>
              <a:rPr lang="en-CA" sz="7200" dirty="0"/>
              <a:t>Registration Date and U0/U1 Status</a:t>
            </a:r>
          </a:p>
        </p:txBody>
      </p:sp>
      <p:pic>
        <p:nvPicPr>
          <p:cNvPr id="5" name="Picture 4">
            <a:extLst>
              <a:ext uri="{FF2B5EF4-FFF2-40B4-BE49-F238E27FC236}">
                <a16:creationId xmlns:a16="http://schemas.microsoft.com/office/drawing/2014/main" id="{79927755-5594-F549-A0CC-8385AFF0575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609" y="2301875"/>
            <a:ext cx="17554882" cy="5867400"/>
          </a:xfrm>
          <a:prstGeom prst="rect">
            <a:avLst/>
          </a:prstGeom>
        </p:spPr>
      </p:pic>
      <p:sp>
        <p:nvSpPr>
          <p:cNvPr id="8" name="Rectangle 7" descr="A red rectangle outlining the date and time registration table that students can access on Minerva.">
            <a:extLst>
              <a:ext uri="{FF2B5EF4-FFF2-40B4-BE49-F238E27FC236}">
                <a16:creationId xmlns:a16="http://schemas.microsoft.com/office/drawing/2014/main" id="{6754C5F8-FAA0-454D-845B-42961D35514C}"/>
              </a:ext>
            </a:extLst>
          </p:cNvPr>
          <p:cNvSpPr/>
          <p:nvPr/>
        </p:nvSpPr>
        <p:spPr>
          <a:xfrm>
            <a:off x="1274609" y="4587876"/>
            <a:ext cx="3976841" cy="1905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cxnSp>
        <p:nvCxnSpPr>
          <p:cNvPr id="9" name="Straight Arrow Connector 8" descr="A red arrow pointing to where students can see their registration date and start time for registration purposes. This is located under the &quot;Check your registration eligibility and verify your curriculum&quot; tab on Minerva at the top of the page.">
            <a:extLst>
              <a:ext uri="{FF2B5EF4-FFF2-40B4-BE49-F238E27FC236}">
                <a16:creationId xmlns:a16="http://schemas.microsoft.com/office/drawing/2014/main" id="{ACB442CD-B9E1-EC49-9429-C11D5FF3376E}"/>
              </a:ext>
            </a:extLst>
          </p:cNvPr>
          <p:cNvCxnSpPr>
            <a:cxnSpLocks/>
          </p:cNvCxnSpPr>
          <p:nvPr/>
        </p:nvCxnSpPr>
        <p:spPr>
          <a:xfrm flipH="1">
            <a:off x="5480051" y="5429251"/>
            <a:ext cx="2743199"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09BEA18F-B9F1-C94A-99BE-4C465D495055}"/>
              </a:ext>
            </a:extLst>
          </p:cNvPr>
          <p:cNvSpPr/>
          <p:nvPr/>
        </p:nvSpPr>
        <p:spPr>
          <a:xfrm>
            <a:off x="8451851" y="4847085"/>
            <a:ext cx="2979921" cy="1164331"/>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Calibri" panose="020F0502020204030204"/>
              </a:rPr>
              <a:t>Your registration start date</a:t>
            </a:r>
          </a:p>
        </p:txBody>
      </p:sp>
      <p:sp>
        <p:nvSpPr>
          <p:cNvPr id="12" name="Rectangle 11" descr="A red rectangle outlining the year the student is on Minerva.">
            <a:extLst>
              <a:ext uri="{FF2B5EF4-FFF2-40B4-BE49-F238E27FC236}">
                <a16:creationId xmlns:a16="http://schemas.microsoft.com/office/drawing/2014/main" id="{26A30646-0CD2-5541-A21A-72220C729D71}"/>
              </a:ext>
            </a:extLst>
          </p:cNvPr>
          <p:cNvSpPr/>
          <p:nvPr/>
        </p:nvSpPr>
        <p:spPr>
          <a:xfrm>
            <a:off x="7613650" y="7407276"/>
            <a:ext cx="2457450" cy="7619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CA">
              <a:solidFill>
                <a:prstClr val="white"/>
              </a:solidFill>
              <a:latin typeface="Calibri" panose="020F0502020204030204"/>
            </a:endParaRPr>
          </a:p>
        </p:txBody>
      </p:sp>
      <p:cxnSp>
        <p:nvCxnSpPr>
          <p:cNvPr id="13" name="Straight Arrow Connector 12" descr="A red arrow pointing to where students can see their year for registration purposes. This is located under the &quot;Check your registration eligibility and verify your curriculum&quot; tab on Minerva at the bottom of the page.">
            <a:extLst>
              <a:ext uri="{FF2B5EF4-FFF2-40B4-BE49-F238E27FC236}">
                <a16:creationId xmlns:a16="http://schemas.microsoft.com/office/drawing/2014/main" id="{3EA73223-511D-4340-97A6-FBBD76F385A3}"/>
              </a:ext>
            </a:extLst>
          </p:cNvPr>
          <p:cNvCxnSpPr>
            <a:cxnSpLocks/>
          </p:cNvCxnSpPr>
          <p:nvPr/>
        </p:nvCxnSpPr>
        <p:spPr>
          <a:xfrm flipH="1">
            <a:off x="10160580" y="7178675"/>
            <a:ext cx="2419350" cy="51353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83B60CF7-07EE-E24A-B0CF-95D6FF251C3D}"/>
              </a:ext>
            </a:extLst>
          </p:cNvPr>
          <p:cNvSpPr/>
          <p:nvPr/>
        </p:nvSpPr>
        <p:spPr>
          <a:xfrm>
            <a:off x="12669410" y="6685758"/>
            <a:ext cx="2209800" cy="949673"/>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Calibri" panose="020F0502020204030204"/>
              </a:rPr>
              <a:t>Your year</a:t>
            </a:r>
          </a:p>
        </p:txBody>
      </p:sp>
    </p:spTree>
    <p:extLst>
      <p:ext uri="{BB962C8B-B14F-4D97-AF65-F5344CB8AC3E}">
        <p14:creationId xmlns:p14="http://schemas.microsoft.com/office/powerpoint/2010/main" val="1658619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CF3B6-54D3-4665-85E4-2E5E99C71EE0}"/>
              </a:ext>
            </a:extLst>
          </p:cNvPr>
          <p:cNvSpPr>
            <a:spLocks noGrp="1"/>
          </p:cNvSpPr>
          <p:nvPr>
            <p:ph type="title"/>
          </p:nvPr>
        </p:nvSpPr>
        <p:spPr>
          <a:xfrm>
            <a:off x="908049" y="822166"/>
            <a:ext cx="18856325" cy="1354217"/>
          </a:xfrm>
        </p:spPr>
        <p:txBody>
          <a:bodyPr/>
          <a:lstStyle/>
          <a:p>
            <a:r>
              <a:rPr lang="en-CA" sz="8800" dirty="0"/>
              <a:t>When to Register</a:t>
            </a:r>
          </a:p>
        </p:txBody>
      </p:sp>
      <p:sp>
        <p:nvSpPr>
          <p:cNvPr id="6" name="Rectangle 5">
            <a:extLst>
              <a:ext uri="{FF2B5EF4-FFF2-40B4-BE49-F238E27FC236}">
                <a16:creationId xmlns:a16="http://schemas.microsoft.com/office/drawing/2014/main" id="{F56FBB38-88F2-90D7-FE56-36CCA79580A8}"/>
              </a:ext>
            </a:extLst>
          </p:cNvPr>
          <p:cNvSpPr/>
          <p:nvPr/>
        </p:nvSpPr>
        <p:spPr>
          <a:xfrm>
            <a:off x="866774" y="2653853"/>
            <a:ext cx="18370552" cy="6001643"/>
          </a:xfrm>
          <a:prstGeom prst="rect">
            <a:avLst/>
          </a:prstGeom>
        </p:spPr>
        <p:txBody>
          <a:bodyPr wrap="square">
            <a:spAutoFit/>
          </a:bodyPr>
          <a:lstStyle/>
          <a:p>
            <a:pPr fontAlgn="base">
              <a:buFont typeface="Arial" panose="020B0604020202020204" pitchFamily="34" charset="0"/>
              <a:buChar char="•"/>
            </a:pPr>
            <a:r>
              <a:rPr lang="en-US" sz="4800" b="1" dirty="0">
                <a:solidFill>
                  <a:srgbClr val="000000"/>
                </a:solidFill>
                <a:latin typeface="Calibri" panose="020F0502020204030204" pitchFamily="34" charset="0"/>
              </a:rPr>
              <a:t>June 6th: </a:t>
            </a:r>
            <a:r>
              <a:rPr lang="en-US" sz="4800" dirty="0">
                <a:solidFill>
                  <a:srgbClr val="000000"/>
                </a:solidFill>
                <a:latin typeface="Calibri" panose="020F0502020204030204" pitchFamily="34" charset="0"/>
              </a:rPr>
              <a:t>CEGEP Scholarship Recipients​</a:t>
            </a:r>
            <a:endParaRPr lang="en-US" sz="4800" dirty="0">
              <a:solidFill>
                <a:srgbClr val="000000"/>
              </a:solidFill>
              <a:latin typeface="Arial" panose="020B0604020202020204" pitchFamily="34" charset="0"/>
            </a:endParaRPr>
          </a:p>
          <a:p>
            <a:pPr fontAlgn="base">
              <a:buFont typeface="Arial" panose="020B0604020202020204" pitchFamily="34" charset="0"/>
              <a:buChar char="•"/>
            </a:pPr>
            <a:r>
              <a:rPr lang="en-US" sz="4800" b="1" dirty="0">
                <a:solidFill>
                  <a:srgbClr val="000000"/>
                </a:solidFill>
                <a:latin typeface="Calibri" panose="020F0502020204030204" pitchFamily="34" charset="0"/>
              </a:rPr>
              <a:t>June 8th: </a:t>
            </a:r>
            <a:r>
              <a:rPr lang="en-US" sz="4800" dirty="0">
                <a:solidFill>
                  <a:srgbClr val="000000"/>
                </a:solidFill>
                <a:latin typeface="Calibri" panose="020F0502020204030204" pitchFamily="34" charset="0"/>
              </a:rPr>
              <a:t>CEGEP students ​</a:t>
            </a:r>
            <a:endParaRPr lang="en-US" sz="4800" dirty="0">
              <a:solidFill>
                <a:srgbClr val="000000"/>
              </a:solidFill>
              <a:latin typeface="Arial" panose="020B0604020202020204" pitchFamily="34" charset="0"/>
            </a:endParaRPr>
          </a:p>
          <a:p>
            <a:pPr fontAlgn="base">
              <a:buFont typeface="Arial" panose="020B0604020202020204" pitchFamily="34" charset="0"/>
              <a:buChar char="•"/>
            </a:pPr>
            <a:r>
              <a:rPr lang="en-US" sz="4800" b="1" dirty="0">
                <a:solidFill>
                  <a:srgbClr val="000000"/>
                </a:solidFill>
                <a:latin typeface="Calibri" panose="020F0502020204030204" pitchFamily="34" charset="0"/>
              </a:rPr>
              <a:t>June 13th</a:t>
            </a:r>
            <a:r>
              <a:rPr lang="en-US" sz="4800" dirty="0">
                <a:solidFill>
                  <a:srgbClr val="000000"/>
                </a:solidFill>
                <a:latin typeface="Calibri" panose="020F0502020204030204" pitchFamily="34" charset="0"/>
              </a:rPr>
              <a:t>: U1 Scholarship Students​</a:t>
            </a:r>
            <a:endParaRPr lang="en-US" sz="4800" dirty="0">
              <a:solidFill>
                <a:srgbClr val="000000"/>
              </a:solidFill>
              <a:latin typeface="Arial" panose="020B0604020202020204" pitchFamily="34" charset="0"/>
            </a:endParaRPr>
          </a:p>
          <a:p>
            <a:pPr fontAlgn="base">
              <a:buFont typeface="Arial" panose="020B0604020202020204" pitchFamily="34" charset="0"/>
              <a:buChar char="•"/>
            </a:pPr>
            <a:r>
              <a:rPr lang="en-US" sz="4800" b="1" dirty="0">
                <a:solidFill>
                  <a:srgbClr val="000000"/>
                </a:solidFill>
                <a:latin typeface="Calibri" panose="020F0502020204030204" pitchFamily="34" charset="0"/>
              </a:rPr>
              <a:t>June 15th</a:t>
            </a:r>
            <a:r>
              <a:rPr lang="en-US" sz="4800" dirty="0">
                <a:solidFill>
                  <a:srgbClr val="000000"/>
                </a:solidFill>
                <a:latin typeface="Calibri" panose="020F0502020204030204" pitchFamily="34" charset="0"/>
              </a:rPr>
              <a:t>: All U1 Students​</a:t>
            </a:r>
            <a:endParaRPr lang="en-US" sz="4800" dirty="0">
              <a:solidFill>
                <a:srgbClr val="000000"/>
              </a:solidFill>
              <a:latin typeface="Arial" panose="020B0604020202020204" pitchFamily="34" charset="0"/>
            </a:endParaRPr>
          </a:p>
          <a:p>
            <a:pPr fontAlgn="base">
              <a:buFont typeface="Arial" panose="020B0604020202020204" pitchFamily="34" charset="0"/>
              <a:buChar char="•"/>
            </a:pPr>
            <a:r>
              <a:rPr lang="en-US" sz="4800" dirty="0">
                <a:solidFill>
                  <a:srgbClr val="000000"/>
                </a:solidFill>
                <a:latin typeface="Calibri" panose="020F0502020204030204" pitchFamily="34" charset="0"/>
              </a:rPr>
              <a:t>Minerva opens at </a:t>
            </a:r>
            <a:r>
              <a:rPr lang="en-US" sz="4800" b="1" dirty="0">
                <a:solidFill>
                  <a:srgbClr val="000000"/>
                </a:solidFill>
                <a:latin typeface="Calibri" panose="020F0502020204030204" pitchFamily="34" charset="0"/>
              </a:rPr>
              <a:t>9:00 a.m. EDT </a:t>
            </a:r>
            <a:r>
              <a:rPr lang="en-US" sz="4800" dirty="0">
                <a:solidFill>
                  <a:srgbClr val="000000"/>
                </a:solidFill>
                <a:latin typeface="Calibri" panose="020F0502020204030204" pitchFamily="34" charset="0"/>
              </a:rPr>
              <a:t>on the first day and then is open 24/7​</a:t>
            </a:r>
            <a:endParaRPr lang="en-US" sz="4800" dirty="0">
              <a:solidFill>
                <a:srgbClr val="000000"/>
              </a:solidFill>
              <a:latin typeface="Arial" panose="020B0604020202020204" pitchFamily="34" charset="0"/>
            </a:endParaRPr>
          </a:p>
          <a:p>
            <a:pPr fontAlgn="base">
              <a:buFont typeface="Arial" panose="020B0604020202020204" pitchFamily="34" charset="0"/>
              <a:buChar char="•"/>
            </a:pPr>
            <a:r>
              <a:rPr lang="en-US" sz="4800" dirty="0">
                <a:solidFill>
                  <a:srgbClr val="000000"/>
                </a:solidFill>
                <a:latin typeface="Calibri" panose="020F0502020204030204" pitchFamily="34" charset="0"/>
              </a:rPr>
              <a:t>May be difficult to log in during the first hour​</a:t>
            </a:r>
            <a:endParaRPr lang="en-US" sz="4800" dirty="0">
              <a:solidFill>
                <a:srgbClr val="000000"/>
              </a:solidFill>
              <a:latin typeface="Arial" panose="020B0604020202020204" pitchFamily="34" charset="0"/>
            </a:endParaRPr>
          </a:p>
          <a:p>
            <a:pPr fontAlgn="base">
              <a:buFont typeface="Arial" panose="020B0604020202020204" pitchFamily="34" charset="0"/>
              <a:buChar char="•"/>
            </a:pPr>
            <a:r>
              <a:rPr lang="en-US" sz="4800" dirty="0">
                <a:solidFill>
                  <a:srgbClr val="000000"/>
                </a:solidFill>
                <a:latin typeface="Calibri" panose="020F0502020204030204" pitchFamily="34" charset="0"/>
              </a:rPr>
              <a:t>Don’t worry.  Keep trying! Refresh ​</a:t>
            </a:r>
            <a:endParaRPr lang="en-US" sz="4800" dirty="0">
              <a:solidFill>
                <a:srgbClr val="000000"/>
              </a:solidFill>
              <a:latin typeface="Arial" panose="020B0604020202020204" pitchFamily="34" charset="0"/>
            </a:endParaRPr>
          </a:p>
          <a:p>
            <a:pPr fontAlgn="base">
              <a:buFont typeface="Arial" panose="020B0604020202020204" pitchFamily="34" charset="0"/>
              <a:buChar char="•"/>
            </a:pPr>
            <a:r>
              <a:rPr lang="en-US" sz="4800" dirty="0">
                <a:solidFill>
                  <a:srgbClr val="000000"/>
                </a:solidFill>
                <a:latin typeface="Calibri" panose="020F0502020204030204" pitchFamily="34" charset="0"/>
              </a:rPr>
              <a:t>Register for one class by the </a:t>
            </a:r>
            <a:r>
              <a:rPr lang="en-US" sz="4800" b="1" dirty="0">
                <a:solidFill>
                  <a:srgbClr val="000000"/>
                </a:solidFill>
                <a:latin typeface="Calibri" panose="020F0502020204030204" pitchFamily="34" charset="0"/>
              </a:rPr>
              <a:t>deadline of August 14</a:t>
            </a:r>
            <a:r>
              <a:rPr lang="en-US" sz="4800" dirty="0">
                <a:solidFill>
                  <a:srgbClr val="000000"/>
                </a:solidFill>
                <a:latin typeface="Calibri" panose="020F0502020204030204" pitchFamily="34" charset="0"/>
              </a:rPr>
              <a:t> to avoid a late fee</a:t>
            </a:r>
            <a:r>
              <a:rPr lang="en-CA" sz="4800" dirty="0">
                <a:solidFill>
                  <a:srgbClr val="000000"/>
                </a:solidFill>
                <a:latin typeface="Calibri" panose="020F0502020204030204" pitchFamily="34" charset="0"/>
              </a:rPr>
              <a:t>​</a:t>
            </a:r>
            <a:endParaRPr lang="en-CA" sz="4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3911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714CDF74-D8A6-5A51-2039-B19F0C5F34CD}"/>
              </a:ext>
            </a:extLst>
          </p:cNvPr>
          <p:cNvSpPr>
            <a:spLocks noGrp="1"/>
          </p:cNvSpPr>
          <p:nvPr>
            <p:ph type="title"/>
          </p:nvPr>
        </p:nvSpPr>
        <p:spPr>
          <a:xfrm>
            <a:off x="1517650" y="320675"/>
            <a:ext cx="18395330" cy="1107996"/>
          </a:xfrm>
        </p:spPr>
        <p:txBody>
          <a:bodyPr/>
          <a:lstStyle/>
          <a:p>
            <a:r>
              <a:rPr lang="en-CA" sz="7200" dirty="0"/>
              <a:t>View Your Unofficial Transcript 1</a:t>
            </a:r>
          </a:p>
        </p:txBody>
      </p:sp>
      <p:pic>
        <p:nvPicPr>
          <p:cNvPr id="6" name="Picture 5" descr="An image showing the Minerva homepage. In order to access the unofficial transcript the student must first click &quot;Student Menu.&quot;">
            <a:extLst>
              <a:ext uri="{FF2B5EF4-FFF2-40B4-BE49-F238E27FC236}">
                <a16:creationId xmlns:a16="http://schemas.microsoft.com/office/drawing/2014/main" id="{AEE4BD00-0224-4BAD-F667-E4341C4455F4}"/>
              </a:ext>
            </a:extLst>
          </p:cNvPr>
          <p:cNvPicPr>
            <a:picLocks noChangeAspect="1"/>
          </p:cNvPicPr>
          <p:nvPr/>
        </p:nvPicPr>
        <p:blipFill rotWithShape="1">
          <a:blip r:embed="rId3">
            <a:extLst>
              <a:ext uri="{28A0092B-C50C-407E-A947-70E740481C1C}">
                <a14:useLocalDpi xmlns:a14="http://schemas.microsoft.com/office/drawing/2010/main" val="0"/>
              </a:ext>
            </a:extLst>
          </a:blip>
          <a:srcRect t="18192"/>
          <a:stretch/>
        </p:blipFill>
        <p:spPr>
          <a:xfrm>
            <a:off x="2128837" y="2119722"/>
            <a:ext cx="15846425" cy="7069905"/>
          </a:xfrm>
          <a:prstGeom prst="rect">
            <a:avLst/>
          </a:prstGeom>
        </p:spPr>
      </p:pic>
    </p:spTree>
    <p:extLst>
      <p:ext uri="{BB962C8B-B14F-4D97-AF65-F5344CB8AC3E}">
        <p14:creationId xmlns:p14="http://schemas.microsoft.com/office/powerpoint/2010/main" val="75600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73248CF-11CF-6B71-9752-95F96ADE7195}"/>
              </a:ext>
            </a:extLst>
          </p:cNvPr>
          <p:cNvSpPr>
            <a:spLocks noGrp="1"/>
          </p:cNvSpPr>
          <p:nvPr>
            <p:ph type="title"/>
          </p:nvPr>
        </p:nvSpPr>
        <p:spPr>
          <a:xfrm>
            <a:off x="1517650" y="320675"/>
            <a:ext cx="18395330" cy="1107996"/>
          </a:xfrm>
        </p:spPr>
        <p:txBody>
          <a:bodyPr/>
          <a:lstStyle/>
          <a:p>
            <a:r>
              <a:rPr lang="en-CA" sz="7200" dirty="0"/>
              <a:t>View Your Unofficial Transcript 2</a:t>
            </a:r>
          </a:p>
        </p:txBody>
      </p:sp>
      <p:pic>
        <p:nvPicPr>
          <p:cNvPr id="4" name="Picture 3" descr="An image showing the &quot;Student Menu&quot; page. In order to access the unofficial transcript the student must &quot;Student Records Menu.&quot;">
            <a:extLst>
              <a:ext uri="{FF2B5EF4-FFF2-40B4-BE49-F238E27FC236}">
                <a16:creationId xmlns:a16="http://schemas.microsoft.com/office/drawing/2014/main" id="{083B5DA0-9614-9338-C6F8-C226B3DCE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025" y="1940547"/>
            <a:ext cx="15386050" cy="7428255"/>
          </a:xfrm>
          <a:prstGeom prst="rect">
            <a:avLst/>
          </a:prstGeom>
        </p:spPr>
      </p:pic>
    </p:spTree>
    <p:extLst>
      <p:ext uri="{BB962C8B-B14F-4D97-AF65-F5344CB8AC3E}">
        <p14:creationId xmlns:p14="http://schemas.microsoft.com/office/powerpoint/2010/main" val="1007049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9FA2EA2-22D8-2A7D-54A5-05525361CCA2}"/>
              </a:ext>
            </a:extLst>
          </p:cNvPr>
          <p:cNvSpPr>
            <a:spLocks noGrp="1"/>
          </p:cNvSpPr>
          <p:nvPr>
            <p:ph type="title"/>
          </p:nvPr>
        </p:nvSpPr>
        <p:spPr>
          <a:xfrm>
            <a:off x="1517650" y="320675"/>
            <a:ext cx="18395330" cy="1107996"/>
          </a:xfrm>
        </p:spPr>
        <p:txBody>
          <a:bodyPr/>
          <a:lstStyle/>
          <a:p>
            <a:r>
              <a:rPr lang="en-CA" sz="7200" dirty="0"/>
              <a:t>View Your Unofficial Transcript 3</a:t>
            </a:r>
          </a:p>
        </p:txBody>
      </p:sp>
      <p:pic>
        <p:nvPicPr>
          <p:cNvPr id="4" name="Picture 3" descr="An image showing the &quot;Student Records Menu&quot; page. In order to access the unofficial transcript the student must &quot;View Unofficial Transcript.&quot;">
            <a:extLst>
              <a:ext uri="{FF2B5EF4-FFF2-40B4-BE49-F238E27FC236}">
                <a16:creationId xmlns:a16="http://schemas.microsoft.com/office/drawing/2014/main" id="{9443858E-1F7D-8F1A-612E-8136872544C1}"/>
              </a:ext>
            </a:extLst>
          </p:cNvPr>
          <p:cNvPicPr>
            <a:picLocks noChangeAspect="1"/>
          </p:cNvPicPr>
          <p:nvPr/>
        </p:nvPicPr>
        <p:blipFill rotWithShape="1">
          <a:blip r:embed="rId3">
            <a:extLst>
              <a:ext uri="{28A0092B-C50C-407E-A947-70E740481C1C}">
                <a14:useLocalDpi xmlns:a14="http://schemas.microsoft.com/office/drawing/2010/main" val="0"/>
              </a:ext>
            </a:extLst>
          </a:blip>
          <a:srcRect b="12647"/>
          <a:stretch/>
        </p:blipFill>
        <p:spPr>
          <a:xfrm>
            <a:off x="1804389" y="1530038"/>
            <a:ext cx="16495322" cy="7629837"/>
          </a:xfrm>
          <a:prstGeom prst="rect">
            <a:avLst/>
          </a:prstGeom>
        </p:spPr>
      </p:pic>
    </p:spTree>
    <p:extLst>
      <p:ext uri="{BB962C8B-B14F-4D97-AF65-F5344CB8AC3E}">
        <p14:creationId xmlns:p14="http://schemas.microsoft.com/office/powerpoint/2010/main" val="499483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descr="An image showing what an example unofficial transcript will look like on Minerva. It includes the academic advisor, information about previous education, the year of study, advanced standing and transfer credits, and it will also show the courses the student is registered for below.">
            <a:extLst>
              <a:ext uri="{FF2B5EF4-FFF2-40B4-BE49-F238E27FC236}">
                <a16:creationId xmlns:a16="http://schemas.microsoft.com/office/drawing/2014/main" id="{26AA8D98-C9C3-84F1-B3E4-0439CD42FBC4}"/>
              </a:ext>
            </a:extLst>
          </p:cNvPr>
          <p:cNvGrpSpPr/>
          <p:nvPr/>
        </p:nvGrpSpPr>
        <p:grpSpPr>
          <a:xfrm>
            <a:off x="584200" y="777875"/>
            <a:ext cx="18935700" cy="8788529"/>
            <a:chOff x="584200" y="777875"/>
            <a:chExt cx="18935700" cy="8788529"/>
          </a:xfrm>
        </p:grpSpPr>
        <p:pic>
          <p:nvPicPr>
            <p:cNvPr id="4" name="Picture 3">
              <a:extLst>
                <a:ext uri="{FF2B5EF4-FFF2-40B4-BE49-F238E27FC236}">
                  <a16:creationId xmlns:a16="http://schemas.microsoft.com/office/drawing/2014/main" id="{38DEAC5A-F787-7CBC-059F-47AF6C028B46}"/>
                </a:ext>
              </a:extLst>
            </p:cNvPr>
            <p:cNvPicPr>
              <a:picLocks noChangeAspect="1"/>
            </p:cNvPicPr>
            <p:nvPr/>
          </p:nvPicPr>
          <p:blipFill rotWithShape="1">
            <a:blip r:embed="rId3">
              <a:extLst>
                <a:ext uri="{28A0092B-C50C-407E-A947-70E740481C1C}">
                  <a14:useLocalDpi xmlns:a14="http://schemas.microsoft.com/office/drawing/2010/main" val="0"/>
                </a:ext>
              </a:extLst>
            </a:blip>
            <a:srcRect r="18542"/>
            <a:stretch/>
          </p:blipFill>
          <p:spPr>
            <a:xfrm>
              <a:off x="584200" y="777875"/>
              <a:ext cx="18935700" cy="8788529"/>
            </a:xfrm>
            <a:prstGeom prst="rect">
              <a:avLst/>
            </a:prstGeom>
          </p:spPr>
        </p:pic>
        <p:grpSp>
          <p:nvGrpSpPr>
            <p:cNvPr id="15" name="Group 14">
              <a:extLst>
                <a:ext uri="{FF2B5EF4-FFF2-40B4-BE49-F238E27FC236}">
                  <a16:creationId xmlns:a16="http://schemas.microsoft.com/office/drawing/2014/main" id="{31760124-4382-E368-9367-3624F378DB8C}"/>
                </a:ext>
              </a:extLst>
            </p:cNvPr>
            <p:cNvGrpSpPr/>
            <p:nvPr/>
          </p:nvGrpSpPr>
          <p:grpSpPr>
            <a:xfrm>
              <a:off x="584200" y="1246363"/>
              <a:ext cx="14992352" cy="8320041"/>
              <a:chOff x="1168400" y="1373234"/>
              <a:chExt cx="14992352" cy="8320041"/>
            </a:xfrm>
          </p:grpSpPr>
          <p:cxnSp>
            <p:nvCxnSpPr>
              <p:cNvPr id="5" name="Straight Arrow Connector 4">
                <a:extLst>
                  <a:ext uri="{FF2B5EF4-FFF2-40B4-BE49-F238E27FC236}">
                    <a16:creationId xmlns:a16="http://schemas.microsoft.com/office/drawing/2014/main" id="{55D7CF18-0269-2E6A-039A-57B1494A85BF}"/>
                  </a:ext>
                </a:extLst>
              </p:cNvPr>
              <p:cNvCxnSpPr>
                <a:cxnSpLocks/>
              </p:cNvCxnSpPr>
              <p:nvPr/>
            </p:nvCxnSpPr>
            <p:spPr>
              <a:xfrm flipH="1">
                <a:off x="4635500" y="2080109"/>
                <a:ext cx="2743200" cy="219741"/>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ounded Rectangle 5">
                <a:extLst>
                  <a:ext uri="{FF2B5EF4-FFF2-40B4-BE49-F238E27FC236}">
                    <a16:creationId xmlns:a16="http://schemas.microsoft.com/office/drawing/2014/main" id="{68E65F7C-FD4F-4715-F4DF-98198D6930A5}"/>
                  </a:ext>
                </a:extLst>
              </p:cNvPr>
              <p:cNvSpPr/>
              <p:nvPr/>
            </p:nvSpPr>
            <p:spPr>
              <a:xfrm>
                <a:off x="7531100" y="1373234"/>
                <a:ext cx="2743201" cy="1413750"/>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Calibri" panose="020F0502020204030204"/>
                  </a:rPr>
                  <a:t>Your Academic Advisor (if applicable)</a:t>
                </a:r>
              </a:p>
            </p:txBody>
          </p:sp>
          <p:sp>
            <p:nvSpPr>
              <p:cNvPr id="7" name="Rectangle 6">
                <a:extLst>
                  <a:ext uri="{FF2B5EF4-FFF2-40B4-BE49-F238E27FC236}">
                    <a16:creationId xmlns:a16="http://schemas.microsoft.com/office/drawing/2014/main" id="{D59388C3-8ADC-3129-6F89-E986BFCA4F2F}"/>
                  </a:ext>
                </a:extLst>
              </p:cNvPr>
              <p:cNvSpPr/>
              <p:nvPr/>
            </p:nvSpPr>
            <p:spPr>
              <a:xfrm>
                <a:off x="1168400" y="6900000"/>
                <a:ext cx="4914900" cy="279327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cxnSp>
            <p:nvCxnSpPr>
              <p:cNvPr id="8" name="Straight Arrow Connector 7">
                <a:extLst>
                  <a:ext uri="{FF2B5EF4-FFF2-40B4-BE49-F238E27FC236}">
                    <a16:creationId xmlns:a16="http://schemas.microsoft.com/office/drawing/2014/main" id="{6457DFF7-20B5-2274-4D64-534967606451}"/>
                  </a:ext>
                </a:extLst>
              </p:cNvPr>
              <p:cNvCxnSpPr>
                <a:cxnSpLocks/>
              </p:cNvCxnSpPr>
              <p:nvPr/>
            </p:nvCxnSpPr>
            <p:spPr>
              <a:xfrm flipH="1">
                <a:off x="6359524" y="7656022"/>
                <a:ext cx="2933702" cy="37399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8ED38389-5887-327C-247B-F53FD990B6CB}"/>
                  </a:ext>
                </a:extLst>
              </p:cNvPr>
              <p:cNvSpPr/>
              <p:nvPr/>
            </p:nvSpPr>
            <p:spPr>
              <a:xfrm>
                <a:off x="9436100" y="6961887"/>
                <a:ext cx="3067052" cy="1561870"/>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Calibri" panose="020F0502020204030204"/>
                  </a:rPr>
                  <a:t>Advanced Standing/Transfer Credits</a:t>
                </a:r>
              </a:p>
            </p:txBody>
          </p:sp>
          <p:cxnSp>
            <p:nvCxnSpPr>
              <p:cNvPr id="10" name="Straight Arrow Connector 9">
                <a:extLst>
                  <a:ext uri="{FF2B5EF4-FFF2-40B4-BE49-F238E27FC236}">
                    <a16:creationId xmlns:a16="http://schemas.microsoft.com/office/drawing/2014/main" id="{4001F160-3144-3DA3-54E1-F51EDF6E15BC}"/>
                  </a:ext>
                </a:extLst>
              </p:cNvPr>
              <p:cNvCxnSpPr>
                <a:cxnSpLocks/>
              </p:cNvCxnSpPr>
              <p:nvPr/>
            </p:nvCxnSpPr>
            <p:spPr>
              <a:xfrm flipH="1" flipV="1">
                <a:off x="4025902" y="3825842"/>
                <a:ext cx="5410198" cy="217885"/>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D04FE1C9-9FB7-3175-14F4-957C25B117B3}"/>
                  </a:ext>
                </a:extLst>
              </p:cNvPr>
              <p:cNvSpPr/>
              <p:nvPr/>
            </p:nvSpPr>
            <p:spPr>
              <a:xfrm>
                <a:off x="9588500" y="3708752"/>
                <a:ext cx="3352800" cy="914400"/>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Calibri" panose="020F0502020204030204"/>
                  </a:rPr>
                  <a:t>Previous Education</a:t>
                </a:r>
              </a:p>
            </p:txBody>
          </p:sp>
          <p:cxnSp>
            <p:nvCxnSpPr>
              <p:cNvPr id="12" name="Straight Arrow Connector 11">
                <a:extLst>
                  <a:ext uri="{FF2B5EF4-FFF2-40B4-BE49-F238E27FC236}">
                    <a16:creationId xmlns:a16="http://schemas.microsoft.com/office/drawing/2014/main" id="{F3F9F552-CBF8-1D21-7A97-AAB3A7199B5C}"/>
                  </a:ext>
                </a:extLst>
              </p:cNvPr>
              <p:cNvCxnSpPr>
                <a:cxnSpLocks/>
              </p:cNvCxnSpPr>
              <p:nvPr/>
            </p:nvCxnSpPr>
            <p:spPr>
              <a:xfrm flipH="1">
                <a:off x="3234072" y="5730714"/>
                <a:ext cx="5772152" cy="488129"/>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7EEC39DB-AE1C-5D11-B74E-7CF2940D71AC}"/>
                  </a:ext>
                </a:extLst>
              </p:cNvPr>
              <p:cNvSpPr/>
              <p:nvPr/>
            </p:nvSpPr>
            <p:spPr>
              <a:xfrm>
                <a:off x="9066623" y="5273514"/>
                <a:ext cx="3689202" cy="914401"/>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Calibri" panose="020F0502020204030204"/>
                  </a:rPr>
                  <a:t>Your Year (U1 vs U0)</a:t>
                </a:r>
              </a:p>
            </p:txBody>
          </p:sp>
          <p:sp>
            <p:nvSpPr>
              <p:cNvPr id="14" name="Rounded Rectangle 13">
                <a:extLst>
                  <a:ext uri="{FF2B5EF4-FFF2-40B4-BE49-F238E27FC236}">
                    <a16:creationId xmlns:a16="http://schemas.microsoft.com/office/drawing/2014/main" id="{B3DEA1E9-A272-66E8-4906-7E73232617B0}"/>
                  </a:ext>
                </a:extLst>
              </p:cNvPr>
              <p:cNvSpPr/>
              <p:nvPr/>
            </p:nvSpPr>
            <p:spPr>
              <a:xfrm>
                <a:off x="8845552" y="9143630"/>
                <a:ext cx="7315200" cy="423517"/>
              </a:xfrm>
              <a:prstGeom prst="round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Calibri" panose="020F0502020204030204"/>
                  </a:rPr>
                  <a:t>↓ Registered Courses Will </a:t>
                </a:r>
                <a:r>
                  <a:rPr lang="en-US" sz="2800" b="1" dirty="0">
                    <a:solidFill>
                      <a:prstClr val="black"/>
                    </a:solidFill>
                  </a:rPr>
                  <a:t>Appear Below ↓</a:t>
                </a:r>
                <a:endParaRPr lang="en-US" sz="2800" b="1" dirty="0">
                  <a:solidFill>
                    <a:prstClr val="black"/>
                  </a:solidFill>
                  <a:latin typeface="Calibri" panose="020F0502020204030204"/>
                </a:endParaRPr>
              </a:p>
            </p:txBody>
          </p:sp>
        </p:grpSp>
      </p:grpSp>
      <p:sp>
        <p:nvSpPr>
          <p:cNvPr id="18" name="Title 2">
            <a:extLst>
              <a:ext uri="{FF2B5EF4-FFF2-40B4-BE49-F238E27FC236}">
                <a16:creationId xmlns:a16="http://schemas.microsoft.com/office/drawing/2014/main" id="{99BA0698-E3D7-6519-D061-214EA7A9709A}"/>
              </a:ext>
            </a:extLst>
          </p:cNvPr>
          <p:cNvSpPr>
            <a:spLocks noGrp="1"/>
          </p:cNvSpPr>
          <p:nvPr>
            <p:ph type="title"/>
          </p:nvPr>
        </p:nvSpPr>
        <p:spPr>
          <a:xfrm>
            <a:off x="617179" y="84117"/>
            <a:ext cx="18395330" cy="1000274"/>
          </a:xfrm>
        </p:spPr>
        <p:txBody>
          <a:bodyPr/>
          <a:lstStyle/>
          <a:p>
            <a:r>
              <a:rPr lang="en-CA" sz="6500" dirty="0"/>
              <a:t>View Your Unofficial Transcript 4</a:t>
            </a:r>
          </a:p>
        </p:txBody>
      </p:sp>
    </p:spTree>
    <p:extLst>
      <p:ext uri="{BB962C8B-B14F-4D97-AF65-F5344CB8AC3E}">
        <p14:creationId xmlns:p14="http://schemas.microsoft.com/office/powerpoint/2010/main" val="4203395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A7DBC8F-FD3C-51CA-8C59-C382FCD7BA9E}"/>
              </a:ext>
            </a:extLst>
          </p:cNvPr>
          <p:cNvSpPr>
            <a:spLocks noGrp="1"/>
          </p:cNvSpPr>
          <p:nvPr>
            <p:ph type="title"/>
          </p:nvPr>
        </p:nvSpPr>
        <p:spPr>
          <a:xfrm>
            <a:off x="643477" y="109577"/>
            <a:ext cx="18395330" cy="1107996"/>
          </a:xfrm>
        </p:spPr>
        <p:txBody>
          <a:bodyPr/>
          <a:lstStyle/>
          <a:p>
            <a:r>
              <a:rPr lang="en-CA" sz="7200" dirty="0"/>
              <a:t>How to Declare Your Major/Minor</a:t>
            </a:r>
          </a:p>
        </p:txBody>
      </p:sp>
      <p:sp>
        <p:nvSpPr>
          <p:cNvPr id="6" name="TextBox 5">
            <a:extLst>
              <a:ext uri="{FF2B5EF4-FFF2-40B4-BE49-F238E27FC236}">
                <a16:creationId xmlns:a16="http://schemas.microsoft.com/office/drawing/2014/main" id="{9B7A092D-C323-102D-50A5-360740818CE4}"/>
              </a:ext>
            </a:extLst>
          </p:cNvPr>
          <p:cNvSpPr txBox="1"/>
          <p:nvPr/>
        </p:nvSpPr>
        <p:spPr>
          <a:xfrm>
            <a:off x="612848" y="1421914"/>
            <a:ext cx="9667802" cy="523220"/>
          </a:xfrm>
          <a:prstGeom prst="rect">
            <a:avLst/>
          </a:prstGeom>
          <a:noFill/>
        </p:spPr>
        <p:txBody>
          <a:bodyPr wrap="square" rtlCol="0">
            <a:spAutoFit/>
          </a:bodyPr>
          <a:lstStyle/>
          <a:p>
            <a:r>
              <a:rPr lang="en-US" sz="2800" dirty="0"/>
              <a:t>Main Menu </a:t>
            </a:r>
            <a:r>
              <a:rPr lang="en-US" sz="2800" dirty="0">
                <a:sym typeface="Wingdings" pitchFamily="2" charset="2"/>
              </a:rPr>
              <a:t> </a:t>
            </a:r>
            <a:r>
              <a:rPr lang="en-US" sz="2800" dirty="0"/>
              <a:t>Student Menu </a:t>
            </a:r>
            <a:r>
              <a:rPr lang="en-US" sz="2800" dirty="0">
                <a:sym typeface="Wingdings" pitchFamily="2" charset="2"/>
              </a:rPr>
              <a:t> Student Records Menu </a:t>
            </a:r>
            <a:endParaRPr lang="en-US" sz="2800" dirty="0"/>
          </a:p>
        </p:txBody>
      </p:sp>
      <p:pic>
        <p:nvPicPr>
          <p:cNvPr id="4" name="Picture 3" descr="An image showing the &quot;Student Menu&quot; page. In order to declare your major/minor you need to click &quot;Change Your Primary Curriculum (1st degree).&quot;">
            <a:extLst>
              <a:ext uri="{FF2B5EF4-FFF2-40B4-BE49-F238E27FC236}">
                <a16:creationId xmlns:a16="http://schemas.microsoft.com/office/drawing/2014/main" id="{A59A8E20-249A-198D-536F-B25FF0712C62}"/>
              </a:ext>
            </a:extLst>
          </p:cNvPr>
          <p:cNvPicPr>
            <a:picLocks noChangeAspect="1"/>
          </p:cNvPicPr>
          <p:nvPr/>
        </p:nvPicPr>
        <p:blipFill rotWithShape="1">
          <a:blip r:embed="rId2">
            <a:extLst>
              <a:ext uri="{28A0092B-C50C-407E-A947-70E740481C1C}">
                <a14:useLocalDpi xmlns:a14="http://schemas.microsoft.com/office/drawing/2010/main" val="0"/>
              </a:ext>
            </a:extLst>
          </a:blip>
          <a:srcRect b="29835"/>
          <a:stretch/>
        </p:blipFill>
        <p:spPr>
          <a:xfrm>
            <a:off x="424327" y="2149475"/>
            <a:ext cx="19689372" cy="7315200"/>
          </a:xfrm>
          <a:prstGeom prst="rect">
            <a:avLst/>
          </a:prstGeom>
        </p:spPr>
      </p:pic>
    </p:spTree>
    <p:extLst>
      <p:ext uri="{BB962C8B-B14F-4D97-AF65-F5344CB8AC3E}">
        <p14:creationId xmlns:p14="http://schemas.microsoft.com/office/powerpoint/2010/main" val="10954612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B0B62A-D0A1-4C4C-9002-EEC234B715B4}"/>
              </a:ext>
            </a:extLst>
          </p:cNvPr>
          <p:cNvSpPr>
            <a:spLocks noGrp="1"/>
          </p:cNvSpPr>
          <p:nvPr>
            <p:ph type="title"/>
          </p:nvPr>
        </p:nvSpPr>
        <p:spPr>
          <a:xfrm>
            <a:off x="908049" y="303133"/>
            <a:ext cx="18856325" cy="1354217"/>
          </a:xfrm>
        </p:spPr>
        <p:txBody>
          <a:bodyPr/>
          <a:lstStyle/>
          <a:p>
            <a:r>
              <a:rPr lang="en-CA" sz="8800" dirty="0"/>
              <a:t>Why Can’t I Register?</a:t>
            </a:r>
          </a:p>
        </p:txBody>
      </p:sp>
      <p:sp>
        <p:nvSpPr>
          <p:cNvPr id="16" name="Text Placeholder 3">
            <a:extLst>
              <a:ext uri="{FF2B5EF4-FFF2-40B4-BE49-F238E27FC236}">
                <a16:creationId xmlns:a16="http://schemas.microsoft.com/office/drawing/2014/main" id="{69371D0D-AF0E-4845-A6B8-36AC1CBEDBFB}"/>
              </a:ext>
            </a:extLst>
          </p:cNvPr>
          <p:cNvSpPr txBox="1">
            <a:spLocks/>
          </p:cNvSpPr>
          <p:nvPr/>
        </p:nvSpPr>
        <p:spPr>
          <a:xfrm>
            <a:off x="908048" y="2055812"/>
            <a:ext cx="15544801" cy="7485063"/>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ct val="30000"/>
              </a:spcBef>
              <a:buClr>
                <a:schemeClr val="tx1"/>
              </a:buClr>
              <a:defRPr/>
            </a:pPr>
            <a:r>
              <a:rPr lang="en-US" sz="3298" dirty="0">
                <a:solidFill>
                  <a:prstClr val="black"/>
                </a:solidFill>
                <a:latin typeface="Arial"/>
                <a:cs typeface="Arial"/>
              </a:rPr>
              <a:t>Course may be full and waitlist is not available (not all courses use waitlist)</a:t>
            </a:r>
          </a:p>
          <a:p>
            <a:pPr>
              <a:spcBef>
                <a:spcPct val="30000"/>
              </a:spcBef>
              <a:buClr>
                <a:schemeClr val="tx1"/>
              </a:buClr>
              <a:defRPr/>
            </a:pPr>
            <a:endParaRPr lang="en-US" sz="3298" dirty="0">
              <a:solidFill>
                <a:prstClr val="black"/>
              </a:solidFill>
              <a:latin typeface="Arial"/>
              <a:cs typeface="Arial"/>
            </a:endParaRPr>
          </a:p>
          <a:p>
            <a:pPr>
              <a:spcBef>
                <a:spcPct val="30000"/>
              </a:spcBef>
              <a:buClr>
                <a:schemeClr val="tx1"/>
              </a:buClr>
              <a:defRPr/>
            </a:pPr>
            <a:r>
              <a:rPr lang="en-US" sz="3298" dirty="0">
                <a:solidFill>
                  <a:prstClr val="black"/>
                </a:solidFill>
                <a:latin typeface="Arial"/>
                <a:cs typeface="Arial"/>
              </a:rPr>
              <a:t>You are missing a co-requisite or pre-requisite</a:t>
            </a:r>
          </a:p>
          <a:p>
            <a:pPr lvl="1">
              <a:spcBef>
                <a:spcPct val="30000"/>
              </a:spcBef>
              <a:buClr>
                <a:schemeClr val="tx1"/>
              </a:buClr>
              <a:buFont typeface="Arial" panose="020B0604020202020204" pitchFamily="34" charset="0"/>
              <a:buChar char="•"/>
              <a:defRPr/>
            </a:pPr>
            <a:r>
              <a:rPr lang="en-US" sz="2638" dirty="0">
                <a:solidFill>
                  <a:prstClr val="black"/>
                </a:solidFill>
                <a:latin typeface="Arial"/>
                <a:cs typeface="Arial"/>
              </a:rPr>
              <a:t>Ensure you register for co-requisites together</a:t>
            </a:r>
          </a:p>
          <a:p>
            <a:pPr lvl="1">
              <a:spcBef>
                <a:spcPct val="30000"/>
              </a:spcBef>
              <a:buClr>
                <a:schemeClr val="tx1"/>
              </a:buClr>
              <a:buFont typeface="Arial" panose="020B0604020202020204" pitchFamily="34" charset="0"/>
              <a:buChar char="•"/>
              <a:defRPr/>
            </a:pPr>
            <a:r>
              <a:rPr lang="en-US" sz="2638" dirty="0">
                <a:solidFill>
                  <a:prstClr val="black"/>
                </a:solidFill>
                <a:latin typeface="Arial"/>
                <a:cs typeface="Arial"/>
              </a:rPr>
              <a:t>You may need to complete the pre-requisite before you can take the course (or get permission to take the pre-requisite as a co-requisite).</a:t>
            </a:r>
          </a:p>
          <a:p>
            <a:pPr lvl="1">
              <a:spcBef>
                <a:spcPct val="30000"/>
              </a:spcBef>
              <a:buClr>
                <a:schemeClr val="tx1"/>
              </a:buClr>
              <a:buFont typeface="Arial" panose="020B0604020202020204" pitchFamily="34" charset="0"/>
              <a:buChar char="•"/>
              <a:defRPr/>
            </a:pPr>
            <a:r>
              <a:rPr lang="en-US" sz="2638" dirty="0">
                <a:solidFill>
                  <a:prstClr val="black"/>
                </a:solidFill>
                <a:latin typeface="Arial"/>
                <a:cs typeface="Arial"/>
              </a:rPr>
              <a:t>Placement tests can also be a pre-requisite (ex: language courses)</a:t>
            </a:r>
          </a:p>
          <a:p>
            <a:pPr>
              <a:spcBef>
                <a:spcPct val="30000"/>
              </a:spcBef>
              <a:buClr>
                <a:schemeClr val="tx1"/>
              </a:buClr>
              <a:defRPr/>
            </a:pPr>
            <a:endParaRPr lang="en-US" sz="3298" dirty="0">
              <a:solidFill>
                <a:prstClr val="black"/>
              </a:solidFill>
              <a:latin typeface="Arial"/>
              <a:cs typeface="Arial"/>
            </a:endParaRPr>
          </a:p>
          <a:p>
            <a:pPr>
              <a:spcBef>
                <a:spcPct val="30000"/>
              </a:spcBef>
              <a:buClr>
                <a:schemeClr val="tx1"/>
              </a:buClr>
              <a:defRPr/>
            </a:pPr>
            <a:r>
              <a:rPr lang="en-US" sz="3298" dirty="0">
                <a:solidFill>
                  <a:prstClr val="black"/>
                </a:solidFill>
                <a:latin typeface="Arial"/>
                <a:cs typeface="Arial"/>
              </a:rPr>
              <a:t>You do not have permission for that course</a:t>
            </a:r>
          </a:p>
          <a:p>
            <a:pPr lvl="1">
              <a:spcBef>
                <a:spcPct val="30000"/>
              </a:spcBef>
              <a:buClr>
                <a:schemeClr val="tx1"/>
              </a:buClr>
              <a:buFont typeface="Arial" panose="020B0604020202020204" pitchFamily="34" charset="0"/>
              <a:buChar char="•"/>
              <a:defRPr/>
            </a:pPr>
            <a:r>
              <a:rPr lang="en-US" sz="2638" dirty="0">
                <a:solidFill>
                  <a:prstClr val="black"/>
                </a:solidFill>
                <a:latin typeface="Arial"/>
                <a:cs typeface="Arial"/>
              </a:rPr>
              <a:t>Some courses are restricted by program (common </a:t>
            </a:r>
            <a:r>
              <a:rPr lang="en-US" sz="2638">
                <a:solidFill>
                  <a:prstClr val="black"/>
                </a:solidFill>
                <a:latin typeface="Arial"/>
                <a:cs typeface="Arial"/>
              </a:rPr>
              <a:t>error message: </a:t>
            </a:r>
            <a:r>
              <a:rPr lang="en-US" sz="2638" dirty="0">
                <a:solidFill>
                  <a:prstClr val="black"/>
                </a:solidFill>
                <a:latin typeface="Arial"/>
                <a:cs typeface="Arial"/>
              </a:rPr>
              <a:t>“Reserved Closed”)</a:t>
            </a:r>
          </a:p>
          <a:p>
            <a:pPr lvl="1">
              <a:spcBef>
                <a:spcPct val="30000"/>
              </a:spcBef>
              <a:buClr>
                <a:schemeClr val="tx1"/>
              </a:buClr>
              <a:buFont typeface="Arial" panose="020B0604020202020204" pitchFamily="34" charset="0"/>
              <a:buChar char="•"/>
              <a:defRPr/>
            </a:pPr>
            <a:r>
              <a:rPr lang="en-US" sz="2638" dirty="0">
                <a:solidFill>
                  <a:prstClr val="black"/>
                </a:solidFill>
                <a:latin typeface="Arial"/>
                <a:cs typeface="Arial"/>
              </a:rPr>
              <a:t>Check your primary curriculum</a:t>
            </a:r>
          </a:p>
          <a:p>
            <a:pPr lvl="1">
              <a:spcBef>
                <a:spcPct val="30000"/>
              </a:spcBef>
              <a:buClr>
                <a:schemeClr val="tx1"/>
              </a:buClr>
              <a:buFont typeface="Arial" panose="020B0604020202020204" pitchFamily="34" charset="0"/>
              <a:buChar char="•"/>
              <a:defRPr/>
            </a:pPr>
            <a:r>
              <a:rPr lang="en-US" sz="2638" dirty="0">
                <a:solidFill>
                  <a:prstClr val="black"/>
                </a:solidFill>
                <a:latin typeface="Arial"/>
                <a:cs typeface="Arial"/>
              </a:rPr>
              <a:t>Speak with an advisor to get permission (if possible)</a:t>
            </a:r>
          </a:p>
          <a:p>
            <a:pPr lvl="1">
              <a:spcBef>
                <a:spcPct val="30000"/>
              </a:spcBef>
              <a:buClr>
                <a:schemeClr val="tx1"/>
              </a:buClr>
              <a:buFont typeface="Arial" panose="020B0604020202020204" pitchFamily="34" charset="0"/>
              <a:buChar char="•"/>
              <a:defRPr/>
            </a:pPr>
            <a:r>
              <a:rPr lang="en-US" sz="2638" dirty="0">
                <a:solidFill>
                  <a:prstClr val="black"/>
                </a:solidFill>
                <a:latin typeface="Arial"/>
                <a:cs typeface="Arial"/>
              </a:rPr>
              <a:t>http://www.mcgill.ca/students/advising/advisordirectory</a:t>
            </a:r>
          </a:p>
          <a:p>
            <a:pPr>
              <a:spcBef>
                <a:spcPct val="30000"/>
              </a:spcBef>
              <a:buClr>
                <a:schemeClr val="tx1"/>
              </a:buClr>
              <a:defRPr/>
            </a:pPr>
            <a:endParaRPr lang="en-US" sz="3298" dirty="0">
              <a:solidFill>
                <a:prstClr val="black"/>
              </a:solidFill>
              <a:latin typeface="Arial"/>
              <a:cs typeface="Arial"/>
            </a:endParaRPr>
          </a:p>
          <a:p>
            <a:pPr>
              <a:spcBef>
                <a:spcPct val="30000"/>
              </a:spcBef>
              <a:buClr>
                <a:schemeClr val="tx1"/>
              </a:buClr>
              <a:defRPr/>
            </a:pPr>
            <a:r>
              <a:rPr lang="en-US" sz="3298" dirty="0">
                <a:solidFill>
                  <a:srgbClr val="FF0000"/>
                </a:solidFill>
                <a:latin typeface="Arial"/>
                <a:cs typeface="Arial"/>
              </a:rPr>
              <a:t>Reminder: Minerva will </a:t>
            </a:r>
            <a:r>
              <a:rPr lang="en-US" sz="3298" b="1" dirty="0">
                <a:solidFill>
                  <a:srgbClr val="FF0000"/>
                </a:solidFill>
                <a:latin typeface="Arial"/>
                <a:cs typeface="Arial"/>
              </a:rPr>
              <a:t>NOT</a:t>
            </a:r>
            <a:r>
              <a:rPr lang="en-US" sz="3298" dirty="0">
                <a:solidFill>
                  <a:srgbClr val="FF0000"/>
                </a:solidFill>
                <a:latin typeface="Arial"/>
                <a:cs typeface="Arial"/>
              </a:rPr>
              <a:t> prevent you from registering for courses that have a time conflict, nor will it ensure you are fulfilling your program requirements.</a:t>
            </a:r>
          </a:p>
          <a:p>
            <a:pPr lvl="1">
              <a:spcBef>
                <a:spcPct val="30000"/>
              </a:spcBef>
              <a:buClr>
                <a:srgbClr val="FF0000"/>
              </a:buClr>
              <a:defRPr/>
            </a:pPr>
            <a:endParaRPr lang="en-US" sz="3298" dirty="0">
              <a:solidFill>
                <a:prstClr val="black"/>
              </a:solidFill>
              <a:latin typeface="Arial"/>
              <a:cs typeface="Arial"/>
            </a:endParaRPr>
          </a:p>
          <a:p>
            <a:pPr marL="1319365" lvl="1" indent="-565442">
              <a:spcBef>
                <a:spcPct val="30000"/>
              </a:spcBef>
              <a:buClr>
                <a:srgbClr val="FF0000"/>
              </a:buClr>
              <a:buFontTx/>
              <a:buChar char="-"/>
              <a:defRPr/>
            </a:pPr>
            <a:endParaRPr lang="en-US" sz="3298" dirty="0">
              <a:solidFill>
                <a:prstClr val="black"/>
              </a:solidFill>
              <a:latin typeface="Arial"/>
              <a:cs typeface="Arial"/>
            </a:endParaRPr>
          </a:p>
        </p:txBody>
      </p:sp>
    </p:spTree>
    <p:extLst>
      <p:ext uri="{BB962C8B-B14F-4D97-AF65-F5344CB8AC3E}">
        <p14:creationId xmlns:p14="http://schemas.microsoft.com/office/powerpoint/2010/main" val="2610791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B0B62A-D0A1-4C4C-9002-EEC234B715B4}"/>
              </a:ext>
            </a:extLst>
          </p:cNvPr>
          <p:cNvSpPr>
            <a:spLocks noGrp="1"/>
          </p:cNvSpPr>
          <p:nvPr>
            <p:ph type="title"/>
          </p:nvPr>
        </p:nvSpPr>
        <p:spPr>
          <a:xfrm>
            <a:off x="440139" y="326866"/>
            <a:ext cx="5120382" cy="4062651"/>
          </a:xfrm>
        </p:spPr>
        <p:txBody>
          <a:bodyPr/>
          <a:lstStyle/>
          <a:p>
            <a:r>
              <a:rPr lang="en-CA" sz="8800" dirty="0"/>
              <a:t>Types of Academic Advising</a:t>
            </a:r>
          </a:p>
        </p:txBody>
      </p:sp>
      <p:grpSp>
        <p:nvGrpSpPr>
          <p:cNvPr id="16" name="Group 15" descr="A flowchart showing the types of academic advising available at McGill. For faculty related advising there are faculty advisors and peer advisors. For professional schools and departments there are departmental and school advisors, as well as professors and lecturers who can help with guidance and questions. ">
            <a:extLst>
              <a:ext uri="{FF2B5EF4-FFF2-40B4-BE49-F238E27FC236}">
                <a16:creationId xmlns:a16="http://schemas.microsoft.com/office/drawing/2014/main" id="{064C2798-F6F6-1D8A-A58F-54B682639BB3}"/>
              </a:ext>
            </a:extLst>
          </p:cNvPr>
          <p:cNvGrpSpPr/>
          <p:nvPr/>
        </p:nvGrpSpPr>
        <p:grpSpPr>
          <a:xfrm>
            <a:off x="3471065" y="482448"/>
            <a:ext cx="16335886" cy="8435346"/>
            <a:chOff x="3471065" y="482448"/>
            <a:chExt cx="16335886" cy="8435346"/>
          </a:xfrm>
        </p:grpSpPr>
        <p:grpSp>
          <p:nvGrpSpPr>
            <p:cNvPr id="2" name="Group 1">
              <a:extLst>
                <a:ext uri="{FF2B5EF4-FFF2-40B4-BE49-F238E27FC236}">
                  <a16:creationId xmlns:a16="http://schemas.microsoft.com/office/drawing/2014/main" id="{F1E88932-8FD8-C844-2285-CC9DC0DD7AA3}"/>
                </a:ext>
              </a:extLst>
            </p:cNvPr>
            <p:cNvGrpSpPr/>
            <p:nvPr/>
          </p:nvGrpSpPr>
          <p:grpSpPr>
            <a:xfrm>
              <a:off x="3471065" y="519416"/>
              <a:ext cx="8104918" cy="7421177"/>
              <a:chOff x="3471065" y="519416"/>
              <a:chExt cx="8104918" cy="7421177"/>
            </a:xfrm>
          </p:grpSpPr>
          <p:pic>
            <p:nvPicPr>
              <p:cNvPr id="8" name="Picture 7">
                <a:extLst>
                  <a:ext uri="{FF2B5EF4-FFF2-40B4-BE49-F238E27FC236}">
                    <a16:creationId xmlns:a16="http://schemas.microsoft.com/office/drawing/2014/main" id="{0DB7F955-28BC-C74F-B9AF-F24B6F47BEBE}"/>
                  </a:ext>
                </a:extLst>
              </p:cNvPr>
              <p:cNvPicPr>
                <a:picLocks noChangeAspect="1"/>
              </p:cNvPicPr>
              <p:nvPr/>
            </p:nvPicPr>
            <p:blipFill>
              <a:blip r:embed="rId2"/>
              <a:stretch>
                <a:fillRect/>
              </a:stretch>
            </p:blipFill>
            <p:spPr>
              <a:xfrm>
                <a:off x="5074251" y="519416"/>
                <a:ext cx="4709562" cy="2411195"/>
              </a:xfrm>
              <a:prstGeom prst="rect">
                <a:avLst/>
              </a:prstGeom>
            </p:spPr>
          </p:pic>
          <p:grpSp>
            <p:nvGrpSpPr>
              <p:cNvPr id="5" name="Group 4">
                <a:extLst>
                  <a:ext uri="{FF2B5EF4-FFF2-40B4-BE49-F238E27FC236}">
                    <a16:creationId xmlns:a16="http://schemas.microsoft.com/office/drawing/2014/main" id="{AA3C3E76-7036-D745-B90F-B63A472C08EB}"/>
                  </a:ext>
                </a:extLst>
              </p:cNvPr>
              <p:cNvGrpSpPr/>
              <p:nvPr/>
            </p:nvGrpSpPr>
            <p:grpSpPr>
              <a:xfrm>
                <a:off x="5733057" y="2576360"/>
                <a:ext cx="3391950" cy="3284118"/>
                <a:chOff x="1319435" y="2351889"/>
                <a:chExt cx="2662929" cy="2554010"/>
              </a:xfrm>
            </p:grpSpPr>
            <p:cxnSp>
              <p:nvCxnSpPr>
                <p:cNvPr id="6" name="Elbow Connector 5">
                  <a:extLst>
                    <a:ext uri="{FF2B5EF4-FFF2-40B4-BE49-F238E27FC236}">
                      <a16:creationId xmlns:a16="http://schemas.microsoft.com/office/drawing/2014/main" id="{8AE5909D-3822-6044-B949-740945D5DA7F}"/>
                    </a:ext>
                  </a:extLst>
                </p:cNvPr>
                <p:cNvCxnSpPr/>
                <p:nvPr/>
              </p:nvCxnSpPr>
              <p:spPr>
                <a:xfrm rot="5400000">
                  <a:off x="708165" y="2963163"/>
                  <a:ext cx="2554006" cy="1331465"/>
                </a:xfrm>
                <a:prstGeom prst="bentConnector3">
                  <a:avLst/>
                </a:prstGeom>
                <a:ln w="76200">
                  <a:solidFill>
                    <a:schemeClr val="accent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Elbow Connector 6">
                  <a:extLst>
                    <a:ext uri="{FF2B5EF4-FFF2-40B4-BE49-F238E27FC236}">
                      <a16:creationId xmlns:a16="http://schemas.microsoft.com/office/drawing/2014/main" id="{4B44AB47-4295-1F48-9A5E-52EAB4699DDE}"/>
                    </a:ext>
                  </a:extLst>
                </p:cNvPr>
                <p:cNvCxnSpPr/>
                <p:nvPr/>
              </p:nvCxnSpPr>
              <p:spPr>
                <a:xfrm rot="16200000" flipH="1">
                  <a:off x="2039628" y="2963161"/>
                  <a:ext cx="2554008" cy="1331464"/>
                </a:xfrm>
                <a:prstGeom prst="bentConnector3">
                  <a:avLst/>
                </a:prstGeom>
                <a:ln w="76200">
                  <a:solidFill>
                    <a:schemeClr val="accent1">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6C480955-C9A7-924E-BE15-F1F31BFA80C4}"/>
                  </a:ext>
                </a:extLst>
              </p:cNvPr>
              <p:cNvGrpSpPr/>
              <p:nvPr/>
            </p:nvGrpSpPr>
            <p:grpSpPr>
              <a:xfrm>
                <a:off x="3471065" y="5495365"/>
                <a:ext cx="8104918" cy="2445228"/>
                <a:chOff x="513360" y="4724795"/>
                <a:chExt cx="4097398" cy="1213881"/>
              </a:xfrm>
            </p:grpSpPr>
            <p:pic>
              <p:nvPicPr>
                <p:cNvPr id="11" name="Picture 10">
                  <a:extLst>
                    <a:ext uri="{FF2B5EF4-FFF2-40B4-BE49-F238E27FC236}">
                      <a16:creationId xmlns:a16="http://schemas.microsoft.com/office/drawing/2014/main" id="{6D2AD4A3-51E4-2D47-9E9B-28BB67F4DBE3}"/>
                    </a:ext>
                  </a:extLst>
                </p:cNvPr>
                <p:cNvPicPr>
                  <a:picLocks noChangeAspect="1"/>
                </p:cNvPicPr>
                <p:nvPr/>
              </p:nvPicPr>
              <p:blipFill rotWithShape="1">
                <a:blip r:embed="rId3"/>
                <a:srcRect l="4468" r="55320"/>
                <a:stretch/>
              </p:blipFill>
              <p:spPr>
                <a:xfrm>
                  <a:off x="513360" y="4724795"/>
                  <a:ext cx="2025260" cy="1213881"/>
                </a:xfrm>
                <a:prstGeom prst="rect">
                  <a:avLst/>
                </a:prstGeom>
              </p:spPr>
            </p:pic>
            <p:pic>
              <p:nvPicPr>
                <p:cNvPr id="12" name="Picture 11">
                  <a:extLst>
                    <a:ext uri="{FF2B5EF4-FFF2-40B4-BE49-F238E27FC236}">
                      <a16:creationId xmlns:a16="http://schemas.microsoft.com/office/drawing/2014/main" id="{BA7743AE-4D93-7649-AA3F-BE9AD0611597}"/>
                    </a:ext>
                  </a:extLst>
                </p:cNvPr>
                <p:cNvPicPr>
                  <a:picLocks noChangeAspect="1"/>
                </p:cNvPicPr>
                <p:nvPr/>
              </p:nvPicPr>
              <p:blipFill rotWithShape="1">
                <a:blip r:embed="rId3"/>
                <a:srcRect l="57246" r="3596"/>
                <a:stretch/>
              </p:blipFill>
              <p:spPr>
                <a:xfrm>
                  <a:off x="2638669" y="4724795"/>
                  <a:ext cx="1972089" cy="1213881"/>
                </a:xfrm>
                <a:prstGeom prst="rect">
                  <a:avLst/>
                </a:prstGeom>
              </p:spPr>
            </p:pic>
          </p:grpSp>
        </p:grpSp>
        <p:grpSp>
          <p:nvGrpSpPr>
            <p:cNvPr id="3" name="Group 2">
              <a:extLst>
                <a:ext uri="{FF2B5EF4-FFF2-40B4-BE49-F238E27FC236}">
                  <a16:creationId xmlns:a16="http://schemas.microsoft.com/office/drawing/2014/main" id="{3067FBCE-B108-7EFE-8010-75EC368548FD}"/>
                </a:ext>
              </a:extLst>
            </p:cNvPr>
            <p:cNvGrpSpPr/>
            <p:nvPr/>
          </p:nvGrpSpPr>
          <p:grpSpPr>
            <a:xfrm>
              <a:off x="9955196" y="482448"/>
              <a:ext cx="9851755" cy="8435346"/>
              <a:chOff x="9955196" y="505959"/>
              <a:chExt cx="9851755" cy="9710046"/>
            </a:xfrm>
          </p:grpSpPr>
          <p:grpSp>
            <p:nvGrpSpPr>
              <p:cNvPr id="22" name="Group 21">
                <a:extLst>
                  <a:ext uri="{FF2B5EF4-FFF2-40B4-BE49-F238E27FC236}">
                    <a16:creationId xmlns:a16="http://schemas.microsoft.com/office/drawing/2014/main" id="{16D52924-E718-3E47-A33E-D71B2DC1F6C3}"/>
                  </a:ext>
                </a:extLst>
              </p:cNvPr>
              <p:cNvGrpSpPr/>
              <p:nvPr/>
            </p:nvGrpSpPr>
            <p:grpSpPr>
              <a:xfrm>
                <a:off x="9955196" y="1096771"/>
                <a:ext cx="1893678" cy="905418"/>
                <a:chOff x="3513458" y="1903672"/>
                <a:chExt cx="1071893" cy="400284"/>
              </a:xfrm>
            </p:grpSpPr>
            <p:grpSp>
              <p:nvGrpSpPr>
                <p:cNvPr id="23" name="Group 22">
                  <a:extLst>
                    <a:ext uri="{FF2B5EF4-FFF2-40B4-BE49-F238E27FC236}">
                      <a16:creationId xmlns:a16="http://schemas.microsoft.com/office/drawing/2014/main" id="{9F2E2C57-070A-2D43-B614-AA90FA408DF0}"/>
                    </a:ext>
                  </a:extLst>
                </p:cNvPr>
                <p:cNvGrpSpPr/>
                <p:nvPr/>
              </p:nvGrpSpPr>
              <p:grpSpPr>
                <a:xfrm>
                  <a:off x="3513458" y="1903672"/>
                  <a:ext cx="800452" cy="400284"/>
                  <a:chOff x="3598538" y="1885342"/>
                  <a:chExt cx="800452" cy="400284"/>
                </a:xfrm>
              </p:grpSpPr>
              <p:sp>
                <p:nvSpPr>
                  <p:cNvPr id="25" name="Chevron 24">
                    <a:extLst>
                      <a:ext uri="{FF2B5EF4-FFF2-40B4-BE49-F238E27FC236}">
                        <a16:creationId xmlns:a16="http://schemas.microsoft.com/office/drawing/2014/main" id="{8215E69B-CC99-8E4D-BC4B-20D93784B5CF}"/>
                      </a:ext>
                    </a:extLst>
                  </p:cNvPr>
                  <p:cNvSpPr/>
                  <p:nvPr/>
                </p:nvSpPr>
                <p:spPr>
                  <a:xfrm flipH="1">
                    <a:off x="4127549" y="1892973"/>
                    <a:ext cx="271441" cy="392653"/>
                  </a:xfrm>
                  <a:prstGeom prst="chevro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3923"/>
                    <a:endParaRPr lang="en-US" sz="2968">
                      <a:solidFill>
                        <a:prstClr val="black"/>
                      </a:solidFill>
                      <a:latin typeface="Calibri"/>
                    </a:endParaRPr>
                  </a:p>
                </p:txBody>
              </p:sp>
              <p:sp>
                <p:nvSpPr>
                  <p:cNvPr id="26" name="Chevron 25">
                    <a:extLst>
                      <a:ext uri="{FF2B5EF4-FFF2-40B4-BE49-F238E27FC236}">
                        <a16:creationId xmlns:a16="http://schemas.microsoft.com/office/drawing/2014/main" id="{5C26E54E-A3E1-DD4F-B5C0-B2E50A4BC23C}"/>
                      </a:ext>
                    </a:extLst>
                  </p:cNvPr>
                  <p:cNvSpPr/>
                  <p:nvPr/>
                </p:nvSpPr>
                <p:spPr>
                  <a:xfrm flipH="1">
                    <a:off x="3856108" y="1885342"/>
                    <a:ext cx="271441" cy="392653"/>
                  </a:xfrm>
                  <a:prstGeom prst="chevro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3923"/>
                    <a:endParaRPr lang="en-US" sz="2968">
                      <a:solidFill>
                        <a:prstClr val="black"/>
                      </a:solidFill>
                      <a:latin typeface="Calibri"/>
                    </a:endParaRPr>
                  </a:p>
                </p:txBody>
              </p:sp>
              <p:sp>
                <p:nvSpPr>
                  <p:cNvPr id="27" name="Chevron 26">
                    <a:extLst>
                      <a:ext uri="{FF2B5EF4-FFF2-40B4-BE49-F238E27FC236}">
                        <a16:creationId xmlns:a16="http://schemas.microsoft.com/office/drawing/2014/main" id="{048B3D91-29DB-EC48-ADC6-00D84C380FEC}"/>
                      </a:ext>
                    </a:extLst>
                  </p:cNvPr>
                  <p:cNvSpPr/>
                  <p:nvPr/>
                </p:nvSpPr>
                <p:spPr>
                  <a:xfrm flipH="1">
                    <a:off x="3598538" y="1892973"/>
                    <a:ext cx="271441" cy="392653"/>
                  </a:xfrm>
                  <a:prstGeom prst="chevro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3923"/>
                    <a:endParaRPr lang="en-US" sz="2968">
                      <a:solidFill>
                        <a:prstClr val="black"/>
                      </a:solidFill>
                      <a:latin typeface="Calibri"/>
                    </a:endParaRPr>
                  </a:p>
                </p:txBody>
              </p:sp>
            </p:grpSp>
            <p:sp>
              <p:nvSpPr>
                <p:cNvPr id="24" name="Chevron 23">
                  <a:extLst>
                    <a:ext uri="{FF2B5EF4-FFF2-40B4-BE49-F238E27FC236}">
                      <a16:creationId xmlns:a16="http://schemas.microsoft.com/office/drawing/2014/main" id="{43A4DF66-4306-AB4D-818E-CE6295F95DAC}"/>
                    </a:ext>
                  </a:extLst>
                </p:cNvPr>
                <p:cNvSpPr/>
                <p:nvPr/>
              </p:nvSpPr>
              <p:spPr>
                <a:xfrm flipH="1">
                  <a:off x="4313910" y="1910447"/>
                  <a:ext cx="271441" cy="392653"/>
                </a:xfrm>
                <a:prstGeom prst="chevro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3923"/>
                  <a:endParaRPr lang="en-US" sz="2968">
                    <a:solidFill>
                      <a:prstClr val="black"/>
                    </a:solidFill>
                    <a:latin typeface="Calibri"/>
                  </a:endParaRPr>
                </a:p>
              </p:txBody>
            </p:sp>
          </p:grpSp>
          <p:sp>
            <p:nvSpPr>
              <p:cNvPr id="13" name="Rounded Rectangle 12">
                <a:extLst>
                  <a:ext uri="{FF2B5EF4-FFF2-40B4-BE49-F238E27FC236}">
                    <a16:creationId xmlns:a16="http://schemas.microsoft.com/office/drawing/2014/main" id="{1AE32D88-C545-DD40-B616-363FE1BA441E}"/>
                  </a:ext>
                </a:extLst>
              </p:cNvPr>
              <p:cNvSpPr/>
              <p:nvPr/>
            </p:nvSpPr>
            <p:spPr>
              <a:xfrm>
                <a:off x="12887410" y="505959"/>
                <a:ext cx="6869919" cy="2445228"/>
              </a:xfrm>
              <a:prstGeom prst="roundRect">
                <a:avLst/>
              </a:prstGeom>
              <a:solidFill>
                <a:srgbClr val="FF0000">
                  <a:alpha val="63922"/>
                </a:srgbClr>
              </a:solidFill>
              <a:ln>
                <a:solidFill>
                  <a:srgbClr val="FF5C5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3923"/>
                <a:r>
                  <a:rPr lang="en-US" sz="4000" dirty="0">
                    <a:solidFill>
                      <a:prstClr val="white"/>
                    </a:solidFill>
                    <a:latin typeface="Gotham Bold" panose="02000803030000020004" pitchFamily="2" charset="0"/>
                  </a:rPr>
                  <a:t>Faculty Advisor</a:t>
                </a:r>
              </a:p>
              <a:p>
                <a:pPr marL="471202" indent="-471202" defTabSz="753923">
                  <a:buFont typeface="Arial" panose="020B0604020202020204" pitchFamily="34" charset="0"/>
                  <a:buChar char="•"/>
                </a:pPr>
                <a:r>
                  <a:rPr lang="en-US" sz="3200" dirty="0">
                    <a:solidFill>
                      <a:prstClr val="white"/>
                    </a:solidFill>
                    <a:latin typeface="Calibri"/>
                  </a:rPr>
                  <a:t>Faculty Student Affairs Office</a:t>
                </a:r>
              </a:p>
              <a:p>
                <a:pPr marL="471202" indent="-471202" defTabSz="753923">
                  <a:buFont typeface="Arial" panose="020B0604020202020204" pitchFamily="34" charset="0"/>
                  <a:buChar char="•"/>
                </a:pPr>
                <a:r>
                  <a:rPr lang="en-US" sz="3200" dirty="0">
                    <a:solidFill>
                      <a:prstClr val="white"/>
                    </a:solidFill>
                    <a:latin typeface="Calibri"/>
                  </a:rPr>
                  <a:t>Ensure you are on track to graduate</a:t>
                </a:r>
              </a:p>
            </p:txBody>
          </p:sp>
          <p:sp>
            <p:nvSpPr>
              <p:cNvPr id="15" name="Chevron 14">
                <a:extLst>
                  <a:ext uri="{FF2B5EF4-FFF2-40B4-BE49-F238E27FC236}">
                    <a16:creationId xmlns:a16="http://schemas.microsoft.com/office/drawing/2014/main" id="{C6F33680-F09B-704E-B00A-3B1CD94F721D}"/>
                  </a:ext>
                </a:extLst>
              </p:cNvPr>
              <p:cNvSpPr/>
              <p:nvPr/>
            </p:nvSpPr>
            <p:spPr>
              <a:xfrm rot="16200000" flipH="1">
                <a:off x="15900073" y="2999069"/>
                <a:ext cx="613985" cy="693689"/>
              </a:xfrm>
              <a:prstGeom prst="chevro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3923"/>
                <a:endParaRPr lang="en-US" sz="2968">
                  <a:solidFill>
                    <a:prstClr val="black"/>
                  </a:solidFill>
                  <a:latin typeface="Calibri"/>
                </a:endParaRPr>
              </a:p>
            </p:txBody>
          </p:sp>
          <p:sp>
            <p:nvSpPr>
              <p:cNvPr id="14" name="Rounded Rectangle 13">
                <a:extLst>
                  <a:ext uri="{FF2B5EF4-FFF2-40B4-BE49-F238E27FC236}">
                    <a16:creationId xmlns:a16="http://schemas.microsoft.com/office/drawing/2014/main" id="{07DAF9A1-D7EB-F24F-8D86-77A79324AE10}"/>
                  </a:ext>
                </a:extLst>
              </p:cNvPr>
              <p:cNvSpPr/>
              <p:nvPr/>
            </p:nvSpPr>
            <p:spPr>
              <a:xfrm>
                <a:off x="13769726" y="3793647"/>
                <a:ext cx="5109769" cy="1788987"/>
              </a:xfrm>
              <a:prstGeom prst="roundRect">
                <a:avLst/>
              </a:prstGeom>
              <a:solidFill>
                <a:srgbClr val="FF0000">
                  <a:alpha val="6392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3923"/>
                <a:r>
                  <a:rPr lang="en-US" sz="4000" dirty="0">
                    <a:solidFill>
                      <a:prstClr val="white"/>
                    </a:solidFill>
                    <a:latin typeface="Gotham Bold" panose="02000803030000020004" pitchFamily="2" charset="0"/>
                  </a:rPr>
                  <a:t>Peer Advisors</a:t>
                </a:r>
              </a:p>
              <a:p>
                <a:pPr algn="ctr" defTabSz="753923"/>
                <a:r>
                  <a:rPr lang="en-US" sz="3200" dirty="0">
                    <a:solidFill>
                      <a:prstClr val="white"/>
                    </a:solidFill>
                    <a:latin typeface="Calibri"/>
                  </a:rPr>
                  <a:t>e.g., Arts</a:t>
                </a:r>
              </a:p>
            </p:txBody>
          </p:sp>
          <p:sp>
            <p:nvSpPr>
              <p:cNvPr id="17" name="Rounded Rectangle 16">
                <a:extLst>
                  <a:ext uri="{FF2B5EF4-FFF2-40B4-BE49-F238E27FC236}">
                    <a16:creationId xmlns:a16="http://schemas.microsoft.com/office/drawing/2014/main" id="{B23C2782-1945-FF42-80CD-9EDA9BBFEE03}"/>
                  </a:ext>
                </a:extLst>
              </p:cNvPr>
              <p:cNvSpPr/>
              <p:nvPr/>
            </p:nvSpPr>
            <p:spPr>
              <a:xfrm>
                <a:off x="12837787" y="6207427"/>
                <a:ext cx="6969164" cy="2445228"/>
              </a:xfrm>
              <a:prstGeom prst="roundRect">
                <a:avLst/>
              </a:prstGeom>
              <a:solidFill>
                <a:srgbClr val="144492">
                  <a:alpha val="6392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3923"/>
                <a:r>
                  <a:rPr lang="en-US" sz="4000" dirty="0">
                    <a:solidFill>
                      <a:prstClr val="white"/>
                    </a:solidFill>
                    <a:latin typeface="Gotham Bold" panose="02000803030000020004" pitchFamily="2" charset="0"/>
                  </a:rPr>
                  <a:t>Departmental / School Advisors</a:t>
                </a:r>
              </a:p>
              <a:p>
                <a:pPr algn="ctr" defTabSz="753923"/>
                <a:r>
                  <a:rPr lang="en-US" sz="3200" dirty="0">
                    <a:solidFill>
                      <a:prstClr val="white"/>
                    </a:solidFill>
                    <a:latin typeface="Calibri"/>
                  </a:rPr>
                  <a:t>Help you plan your </a:t>
                </a:r>
                <a:r>
                  <a:rPr lang="en-CA" sz="3200" dirty="0">
                    <a:solidFill>
                      <a:prstClr val="white"/>
                    </a:solidFill>
                    <a:latin typeface="Calibri"/>
                  </a:rPr>
                  <a:t>major/minor/honours</a:t>
                </a:r>
                <a:r>
                  <a:rPr lang="en-US" sz="3200" dirty="0">
                    <a:solidFill>
                      <a:prstClr val="white"/>
                    </a:solidFill>
                    <a:latin typeface="Calibri"/>
                  </a:rPr>
                  <a:t> program</a:t>
                </a:r>
              </a:p>
            </p:txBody>
          </p:sp>
          <p:grpSp>
            <p:nvGrpSpPr>
              <p:cNvPr id="19" name="Group 18">
                <a:extLst>
                  <a:ext uri="{FF2B5EF4-FFF2-40B4-BE49-F238E27FC236}">
                    <a16:creationId xmlns:a16="http://schemas.microsoft.com/office/drawing/2014/main" id="{DD5C434D-D9AA-DC4C-80B8-C9AED9587C05}"/>
                  </a:ext>
                </a:extLst>
              </p:cNvPr>
              <p:cNvGrpSpPr/>
              <p:nvPr/>
            </p:nvGrpSpPr>
            <p:grpSpPr>
              <a:xfrm>
                <a:off x="11622676" y="7047538"/>
                <a:ext cx="884583" cy="903398"/>
                <a:chOff x="4084644" y="4789600"/>
                <a:chExt cx="500707" cy="399391"/>
              </a:xfrm>
            </p:grpSpPr>
            <p:sp>
              <p:nvSpPr>
                <p:cNvPr id="20" name="Chevron 19">
                  <a:extLst>
                    <a:ext uri="{FF2B5EF4-FFF2-40B4-BE49-F238E27FC236}">
                      <a16:creationId xmlns:a16="http://schemas.microsoft.com/office/drawing/2014/main" id="{BD19B5EA-E440-2F46-977E-7A379EC9D784}"/>
                    </a:ext>
                  </a:extLst>
                </p:cNvPr>
                <p:cNvSpPr/>
                <p:nvPr/>
              </p:nvSpPr>
              <p:spPr>
                <a:xfrm flipH="1">
                  <a:off x="4084644" y="4789600"/>
                  <a:ext cx="271441" cy="392653"/>
                </a:xfrm>
                <a:prstGeom prst="chevron">
                  <a:avLst/>
                </a:prstGeom>
                <a:solidFill>
                  <a:srgbClr val="1250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3923"/>
                  <a:endParaRPr lang="en-US" sz="2968">
                    <a:solidFill>
                      <a:prstClr val="black"/>
                    </a:solidFill>
                    <a:latin typeface="Calibri"/>
                  </a:endParaRPr>
                </a:p>
              </p:txBody>
            </p:sp>
            <p:sp>
              <p:nvSpPr>
                <p:cNvPr id="21" name="Chevron 20">
                  <a:extLst>
                    <a:ext uri="{FF2B5EF4-FFF2-40B4-BE49-F238E27FC236}">
                      <a16:creationId xmlns:a16="http://schemas.microsoft.com/office/drawing/2014/main" id="{3766431B-8446-CB42-81E0-9723C5694D9C}"/>
                    </a:ext>
                  </a:extLst>
                </p:cNvPr>
                <p:cNvSpPr/>
                <p:nvPr/>
              </p:nvSpPr>
              <p:spPr>
                <a:xfrm flipH="1">
                  <a:off x="4313910" y="4796338"/>
                  <a:ext cx="271441" cy="392653"/>
                </a:xfrm>
                <a:prstGeom prst="chevron">
                  <a:avLst/>
                </a:prstGeom>
                <a:solidFill>
                  <a:srgbClr val="1250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3923"/>
                  <a:endParaRPr lang="en-US" sz="2968">
                    <a:solidFill>
                      <a:prstClr val="black"/>
                    </a:solidFill>
                    <a:latin typeface="Calibri"/>
                  </a:endParaRPr>
                </a:p>
              </p:txBody>
            </p:sp>
          </p:grpSp>
          <p:sp>
            <p:nvSpPr>
              <p:cNvPr id="18" name="Rounded Rectangle 17">
                <a:extLst>
                  <a:ext uri="{FF2B5EF4-FFF2-40B4-BE49-F238E27FC236}">
                    <a16:creationId xmlns:a16="http://schemas.microsoft.com/office/drawing/2014/main" id="{FC696CBD-F6FB-F647-9683-64186410E20F}"/>
                  </a:ext>
                </a:extLst>
              </p:cNvPr>
              <p:cNvSpPr/>
              <p:nvPr/>
            </p:nvSpPr>
            <p:spPr>
              <a:xfrm>
                <a:off x="13770303" y="9003515"/>
                <a:ext cx="5109769" cy="1212490"/>
              </a:xfrm>
              <a:prstGeom prst="roundRect">
                <a:avLst/>
              </a:prstGeom>
              <a:solidFill>
                <a:schemeClr val="accent4">
                  <a:alpha val="63922"/>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753923"/>
                <a:r>
                  <a:rPr lang="en-US" sz="4000" dirty="0">
                    <a:solidFill>
                      <a:prstClr val="white"/>
                    </a:solidFill>
                    <a:latin typeface="Gotham Bold" panose="02000803030000020004" pitchFamily="2" charset="0"/>
                  </a:rPr>
                  <a:t>Professors / Lecturers</a:t>
                </a:r>
                <a:endParaRPr lang="en-US" sz="3600" dirty="0">
                  <a:solidFill>
                    <a:prstClr val="white"/>
                  </a:solidFill>
                  <a:latin typeface="Gotham Bold" panose="02000803030000020004" pitchFamily="2" charset="0"/>
                </a:endParaRPr>
              </a:p>
            </p:txBody>
          </p:sp>
        </p:grpSp>
      </p:grpSp>
      <p:sp>
        <p:nvSpPr>
          <p:cNvPr id="9" name="Rounded Rectangle 8">
            <a:extLst>
              <a:ext uri="{FF2B5EF4-FFF2-40B4-BE49-F238E27FC236}">
                <a16:creationId xmlns:a16="http://schemas.microsoft.com/office/drawing/2014/main" id="{37EBF924-04FB-F245-A019-E02B824EF178}"/>
              </a:ext>
            </a:extLst>
          </p:cNvPr>
          <p:cNvSpPr/>
          <p:nvPr/>
        </p:nvSpPr>
        <p:spPr>
          <a:xfrm>
            <a:off x="11848874" y="9089951"/>
            <a:ext cx="10485540" cy="817885"/>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defTabSz="753923"/>
            <a:r>
              <a:rPr lang="en-US" sz="2968" dirty="0">
                <a:solidFill>
                  <a:sysClr val="windowText" lastClr="000000"/>
                </a:solidFill>
                <a:latin typeface="Calibri"/>
                <a:hlinkClick r:id="rId4"/>
              </a:rPr>
              <a:t>www.mcgill.ca/students/advising/advisordirectory/ </a:t>
            </a:r>
            <a:endParaRPr lang="en-CA" sz="2968" dirty="0">
              <a:solidFill>
                <a:sysClr val="windowText" lastClr="000000"/>
              </a:solidFill>
              <a:latin typeface="Calibri"/>
            </a:endParaRPr>
          </a:p>
        </p:txBody>
      </p:sp>
    </p:spTree>
    <p:extLst>
      <p:ext uri="{BB962C8B-B14F-4D97-AF65-F5344CB8AC3E}">
        <p14:creationId xmlns:p14="http://schemas.microsoft.com/office/powerpoint/2010/main" val="3894781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B0B62A-D0A1-4C4C-9002-EEC234B715B4}"/>
              </a:ext>
            </a:extLst>
          </p:cNvPr>
          <p:cNvSpPr>
            <a:spLocks noGrp="1"/>
          </p:cNvSpPr>
          <p:nvPr>
            <p:ph type="title"/>
          </p:nvPr>
        </p:nvSpPr>
        <p:spPr>
          <a:xfrm>
            <a:off x="908050" y="118957"/>
            <a:ext cx="18856325" cy="1354217"/>
          </a:xfrm>
        </p:spPr>
        <p:txBody>
          <a:bodyPr/>
          <a:lstStyle/>
          <a:p>
            <a:r>
              <a:rPr lang="en-CA" sz="8800" dirty="0"/>
              <a:t>Placement Exams</a:t>
            </a:r>
          </a:p>
        </p:txBody>
      </p:sp>
      <p:sp>
        <p:nvSpPr>
          <p:cNvPr id="5" name="Content Placeholder 1">
            <a:extLst>
              <a:ext uri="{FF2B5EF4-FFF2-40B4-BE49-F238E27FC236}">
                <a16:creationId xmlns:a16="http://schemas.microsoft.com/office/drawing/2014/main" id="{9DDB63B8-8115-1546-8A12-D925F3833A1D}"/>
              </a:ext>
            </a:extLst>
          </p:cNvPr>
          <p:cNvSpPr txBox="1">
            <a:spLocks/>
          </p:cNvSpPr>
          <p:nvPr/>
        </p:nvSpPr>
        <p:spPr>
          <a:xfrm>
            <a:off x="623887" y="1768475"/>
            <a:ext cx="18856325" cy="7463582"/>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indent="-685800">
              <a:spcBef>
                <a:spcPts val="600"/>
              </a:spcBef>
              <a:buFont typeface="Arial" panose="020B0604020202020204" pitchFamily="34" charset="0"/>
              <a:buChar char="•"/>
            </a:pPr>
            <a:r>
              <a:rPr lang="en-US" sz="4400" b="1" u="sng" kern="0" dirty="0">
                <a:solidFill>
                  <a:sysClr val="windowText" lastClr="000000"/>
                </a:solidFill>
              </a:rPr>
              <a:t>French</a:t>
            </a:r>
            <a:r>
              <a:rPr lang="en-US" sz="4400" b="1" kern="0" dirty="0">
                <a:solidFill>
                  <a:sysClr val="windowText" lastClr="000000"/>
                </a:solidFill>
              </a:rPr>
              <a:t>:</a:t>
            </a:r>
            <a:r>
              <a:rPr lang="en-US" sz="3600" b="1" kern="0" dirty="0">
                <a:solidFill>
                  <a:sysClr val="windowText" lastClr="000000"/>
                </a:solidFill>
              </a:rPr>
              <a:t> </a:t>
            </a:r>
            <a:r>
              <a:rPr lang="en-US" sz="3600" kern="0" dirty="0">
                <a:solidFill>
                  <a:sysClr val="windowText" lastClr="000000"/>
                </a:solidFill>
              </a:rPr>
              <a:t>OPTIONAL – only required for students wishing to take French as a Second Language (FRSL) courses.</a:t>
            </a:r>
          </a:p>
          <a:p>
            <a:pPr marL="1600200" lvl="2" indent="-685800">
              <a:spcAft>
                <a:spcPts val="1200"/>
              </a:spcAft>
              <a:buFont typeface="Arial" panose="020B0604020202020204" pitchFamily="34" charset="0"/>
              <a:buChar char="•"/>
            </a:pPr>
            <a:r>
              <a:rPr lang="en-US" sz="2800" kern="0" dirty="0">
                <a:solidFill>
                  <a:sysClr val="windowText" lastClr="000000"/>
                </a:solidFill>
                <a:hlinkClick r:id="rId2"/>
              </a:rPr>
              <a:t>https://www.mcgill.ca/flc/registration/placement-tests</a:t>
            </a:r>
            <a:endParaRPr lang="en-US" sz="2800" kern="0" dirty="0">
              <a:solidFill>
                <a:sysClr val="windowText" lastClr="000000"/>
              </a:solidFill>
            </a:endParaRPr>
          </a:p>
          <a:p>
            <a:pPr marL="685800" indent="-685800">
              <a:spcBef>
                <a:spcPts val="600"/>
              </a:spcBef>
              <a:buFont typeface="Arial" panose="020B0604020202020204" pitchFamily="34" charset="0"/>
              <a:buChar char="•"/>
            </a:pPr>
            <a:r>
              <a:rPr lang="en-US" sz="4400" b="1" u="sng" kern="0" dirty="0">
                <a:solidFill>
                  <a:sysClr val="windowText" lastClr="000000"/>
                </a:solidFill>
              </a:rPr>
              <a:t>English</a:t>
            </a:r>
            <a:r>
              <a:rPr lang="en-US" sz="4400" b="1" kern="0" dirty="0">
                <a:solidFill>
                  <a:sysClr val="windowText" lastClr="000000"/>
                </a:solidFill>
              </a:rPr>
              <a:t>:</a:t>
            </a:r>
            <a:r>
              <a:rPr lang="en-US" sz="3600" b="1" kern="0" dirty="0">
                <a:solidFill>
                  <a:sysClr val="windowText" lastClr="000000"/>
                </a:solidFill>
              </a:rPr>
              <a:t> </a:t>
            </a:r>
            <a:r>
              <a:rPr lang="en-US" sz="3600" kern="0" dirty="0">
                <a:solidFill>
                  <a:sysClr val="windowText" lastClr="000000"/>
                </a:solidFill>
              </a:rPr>
              <a:t>OPTIONAL – only required for CESL courses. CESL courses are for non-anglophone students looking to practice/improve their English academic reading and writing skills.</a:t>
            </a:r>
          </a:p>
          <a:p>
            <a:pPr marL="1600200" lvl="2" indent="-685800">
              <a:spcAft>
                <a:spcPts val="1200"/>
              </a:spcAft>
              <a:buFont typeface="Arial" panose="020B0604020202020204" pitchFamily="34" charset="0"/>
              <a:buChar char="•"/>
            </a:pPr>
            <a:r>
              <a:rPr lang="en-US" sz="2800" kern="0" dirty="0">
                <a:solidFill>
                  <a:sysClr val="windowText" lastClr="000000"/>
                </a:solidFill>
                <a:hlinkClick r:id="rId3"/>
              </a:rPr>
              <a:t>https://www.mcgill.ca/mwc/courses/placement-tests</a:t>
            </a:r>
            <a:endParaRPr lang="en-US" sz="2800" kern="0" dirty="0">
              <a:solidFill>
                <a:sysClr val="windowText" lastClr="000000"/>
              </a:solidFill>
            </a:endParaRPr>
          </a:p>
          <a:p>
            <a:pPr marL="685800" indent="-685800">
              <a:spcBef>
                <a:spcPts val="600"/>
              </a:spcBef>
              <a:spcAft>
                <a:spcPts val="1200"/>
              </a:spcAft>
              <a:buFont typeface="Arial" panose="020B0604020202020204" pitchFamily="34" charset="0"/>
              <a:buChar char="•"/>
            </a:pPr>
            <a:r>
              <a:rPr lang="en-US" sz="4400" b="1" u="sng" kern="0" dirty="0">
                <a:solidFill>
                  <a:sysClr val="windowText" lastClr="000000"/>
                </a:solidFill>
              </a:rPr>
              <a:t>Other languages</a:t>
            </a:r>
            <a:r>
              <a:rPr lang="en-US" sz="4400" b="1" kern="0" dirty="0">
                <a:solidFill>
                  <a:sysClr val="windowText" lastClr="000000"/>
                </a:solidFill>
              </a:rPr>
              <a:t>:</a:t>
            </a:r>
            <a:r>
              <a:rPr lang="en-US" sz="3600" b="1" kern="0" dirty="0">
                <a:solidFill>
                  <a:sysClr val="windowText" lastClr="000000"/>
                </a:solidFill>
              </a:rPr>
              <a:t> </a:t>
            </a:r>
            <a:r>
              <a:rPr lang="en-US" sz="3600" kern="0" dirty="0">
                <a:solidFill>
                  <a:sysClr val="windowText" lastClr="000000"/>
                </a:solidFill>
              </a:rPr>
              <a:t>No placement exam required for registration. Register for the level you think is a good fit, and a placement exam will occur during first day of class.</a:t>
            </a:r>
          </a:p>
          <a:p>
            <a:pPr marL="685800" indent="-685800">
              <a:spcBef>
                <a:spcPts val="600"/>
              </a:spcBef>
              <a:buFont typeface="Arial" panose="020B0604020202020204" pitchFamily="34" charset="0"/>
              <a:buChar char="•"/>
            </a:pPr>
            <a:r>
              <a:rPr lang="en-US" sz="4400" b="1" u="sng" kern="0" dirty="0">
                <a:solidFill>
                  <a:sysClr val="windowText" lastClr="000000"/>
                </a:solidFill>
              </a:rPr>
              <a:t>Science</a:t>
            </a:r>
            <a:r>
              <a:rPr lang="en-US" sz="4400" b="1" kern="0" dirty="0">
                <a:solidFill>
                  <a:sysClr val="windowText" lastClr="000000"/>
                </a:solidFill>
              </a:rPr>
              <a:t>:</a:t>
            </a:r>
            <a:r>
              <a:rPr lang="en-US" sz="3600" b="1" kern="0" dirty="0">
                <a:solidFill>
                  <a:sysClr val="windowText" lastClr="000000"/>
                </a:solidFill>
              </a:rPr>
              <a:t> </a:t>
            </a:r>
            <a:r>
              <a:rPr lang="en-US" sz="3600" kern="0" dirty="0">
                <a:solidFill>
                  <a:sysClr val="windowText" lastClr="000000"/>
                </a:solidFill>
              </a:rPr>
              <a:t>OPTIONAL for students who feel that they've completed the equivalent of one or more university-level science courses, but do not have acceptable certification to that effect. Offered for biology, chemistry, math, and physics courses.</a:t>
            </a:r>
          </a:p>
          <a:p>
            <a:pPr marL="1600200" lvl="2" indent="-685800">
              <a:spcAft>
                <a:spcPts val="1200"/>
              </a:spcAft>
              <a:buFont typeface="Arial" panose="020B0604020202020204" pitchFamily="34" charset="0"/>
              <a:buChar char="•"/>
            </a:pPr>
            <a:r>
              <a:rPr lang="en-US" sz="2800" kern="0" dirty="0">
                <a:solidFill>
                  <a:sysClr val="windowText" lastClr="000000"/>
                </a:solidFill>
                <a:hlinkClick r:id="rId4"/>
              </a:rPr>
              <a:t>https://www.mcgill.ca/exams/dates/science</a:t>
            </a:r>
            <a:endParaRPr lang="en-US" sz="2800" kern="0" dirty="0">
              <a:solidFill>
                <a:sysClr val="windowText" lastClr="000000"/>
              </a:solidFill>
            </a:endParaRPr>
          </a:p>
        </p:txBody>
      </p:sp>
    </p:spTree>
    <p:extLst>
      <p:ext uri="{BB962C8B-B14F-4D97-AF65-F5344CB8AC3E}">
        <p14:creationId xmlns:p14="http://schemas.microsoft.com/office/powerpoint/2010/main" val="1369386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B0B62A-D0A1-4C4C-9002-EEC234B715B4}"/>
              </a:ext>
            </a:extLst>
          </p:cNvPr>
          <p:cNvSpPr>
            <a:spLocks noGrp="1"/>
          </p:cNvSpPr>
          <p:nvPr>
            <p:ph type="title"/>
          </p:nvPr>
        </p:nvSpPr>
        <p:spPr>
          <a:xfrm>
            <a:off x="908049" y="303133"/>
            <a:ext cx="18856325" cy="1354217"/>
          </a:xfrm>
        </p:spPr>
        <p:txBody>
          <a:bodyPr/>
          <a:lstStyle/>
          <a:p>
            <a:r>
              <a:rPr lang="en-CA" sz="8800" dirty="0"/>
              <a:t>Registration Tips!</a:t>
            </a:r>
          </a:p>
        </p:txBody>
      </p:sp>
      <p:sp>
        <p:nvSpPr>
          <p:cNvPr id="5" name="Content Placeholder 1">
            <a:extLst>
              <a:ext uri="{FF2B5EF4-FFF2-40B4-BE49-F238E27FC236}">
                <a16:creationId xmlns:a16="http://schemas.microsoft.com/office/drawing/2014/main" id="{9DDB63B8-8115-1546-8A12-D925F3833A1D}"/>
              </a:ext>
            </a:extLst>
          </p:cNvPr>
          <p:cNvSpPr txBox="1">
            <a:spLocks/>
          </p:cNvSpPr>
          <p:nvPr/>
        </p:nvSpPr>
        <p:spPr>
          <a:xfrm>
            <a:off x="1136650" y="2225675"/>
            <a:ext cx="18627724" cy="8356134"/>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spcBef>
                <a:spcPts val="600"/>
              </a:spcBef>
              <a:spcAft>
                <a:spcPts val="1200"/>
              </a:spcAft>
              <a:buFont typeface="Arial" panose="020B0604020202020204" pitchFamily="34" charset="0"/>
              <a:buChar char="•"/>
            </a:pPr>
            <a:r>
              <a:rPr lang="en-US" sz="5400" kern="0" dirty="0">
                <a:solidFill>
                  <a:sysClr val="windowText" lastClr="000000"/>
                </a:solidFill>
              </a:rPr>
              <a:t>Prepare more than one schedule </a:t>
            </a:r>
          </a:p>
          <a:p>
            <a:pPr marL="285750" indent="-285750">
              <a:spcBef>
                <a:spcPts val="600"/>
              </a:spcBef>
              <a:spcAft>
                <a:spcPts val="1200"/>
              </a:spcAft>
              <a:buFont typeface="Arial" panose="020B0604020202020204" pitchFamily="34" charset="0"/>
              <a:buChar char="•"/>
            </a:pPr>
            <a:r>
              <a:rPr lang="en-US" sz="5400" kern="0" dirty="0">
                <a:solidFill>
                  <a:sysClr val="windowText" lastClr="000000"/>
                </a:solidFill>
              </a:rPr>
              <a:t>A class may not be offered every year</a:t>
            </a:r>
          </a:p>
          <a:p>
            <a:pPr marL="285750" indent="-285750">
              <a:spcBef>
                <a:spcPts val="600"/>
              </a:spcBef>
              <a:spcAft>
                <a:spcPts val="1200"/>
              </a:spcAft>
              <a:buFont typeface="Arial" panose="020B0604020202020204" pitchFamily="34" charset="0"/>
              <a:buChar char="•"/>
            </a:pPr>
            <a:r>
              <a:rPr lang="en-US" sz="5400" kern="0" dirty="0">
                <a:solidFill>
                  <a:sysClr val="windowText" lastClr="000000"/>
                </a:solidFill>
              </a:rPr>
              <a:t>Add/Drop period is when many full courses will see openings</a:t>
            </a:r>
          </a:p>
          <a:p>
            <a:pPr marL="1200150" lvl="2" indent="-285750">
              <a:spcBef>
                <a:spcPts val="600"/>
              </a:spcBef>
              <a:spcAft>
                <a:spcPts val="1200"/>
              </a:spcAft>
              <a:buFont typeface="Arial" panose="020B0604020202020204" pitchFamily="34" charset="0"/>
              <a:buChar char="•"/>
            </a:pPr>
            <a:r>
              <a:rPr lang="en-US" sz="5400" kern="0" dirty="0">
                <a:solidFill>
                  <a:sysClr val="windowText" lastClr="000000"/>
                </a:solidFill>
              </a:rPr>
              <a:t>Ends </a:t>
            </a:r>
            <a:r>
              <a:rPr lang="en-US" sz="5400" b="1" kern="0" dirty="0">
                <a:solidFill>
                  <a:sysClr val="windowText" lastClr="000000"/>
                </a:solidFill>
              </a:rPr>
              <a:t>Tuesday, September 13</a:t>
            </a:r>
            <a:r>
              <a:rPr lang="en-US" sz="5400" b="1" kern="0" baseline="30000" dirty="0">
                <a:solidFill>
                  <a:sysClr val="windowText" lastClr="000000"/>
                </a:solidFill>
              </a:rPr>
              <a:t>th</a:t>
            </a:r>
            <a:endParaRPr lang="en-US" sz="5400" kern="0" dirty="0">
              <a:solidFill>
                <a:sysClr val="windowText" lastClr="000000"/>
              </a:solidFill>
            </a:endParaRPr>
          </a:p>
          <a:p>
            <a:pPr marL="285750" indent="-285750">
              <a:buFont typeface="Arial" panose="020B0604020202020204" pitchFamily="34" charset="0"/>
              <a:buChar char="•"/>
            </a:pPr>
            <a:r>
              <a:rPr lang="en-CA" sz="5400" kern="0" dirty="0">
                <a:solidFill>
                  <a:sysClr val="windowText" lastClr="000000"/>
                </a:solidFill>
              </a:rPr>
              <a:t>Change is possible!</a:t>
            </a:r>
          </a:p>
          <a:p>
            <a:pPr marL="1657350" lvl="3" indent="-342900">
              <a:buFont typeface="Arial" panose="020B0604020202020204" pitchFamily="34" charset="0"/>
              <a:buChar char="•"/>
            </a:pPr>
            <a:r>
              <a:rPr lang="en-CA" sz="4000" kern="0" dirty="0">
                <a:solidFill>
                  <a:sysClr val="windowText" lastClr="000000"/>
                </a:solidFill>
              </a:rPr>
              <a:t>Inter-Faculty Transfers</a:t>
            </a:r>
          </a:p>
          <a:p>
            <a:pPr marL="285750" indent="-285750">
              <a:spcBef>
                <a:spcPts val="600"/>
              </a:spcBef>
              <a:spcAft>
                <a:spcPts val="1200"/>
              </a:spcAft>
              <a:buFont typeface="Arial" panose="020B0604020202020204" pitchFamily="34" charset="0"/>
              <a:buChar char="•"/>
            </a:pPr>
            <a:r>
              <a:rPr lang="en-US" sz="5400" kern="0" dirty="0">
                <a:solidFill>
                  <a:sysClr val="windowText" lastClr="000000"/>
                </a:solidFill>
              </a:rPr>
              <a:t>Check any holds/warnings on your account</a:t>
            </a:r>
          </a:p>
          <a:p>
            <a:pPr>
              <a:spcBef>
                <a:spcPts val="600"/>
              </a:spcBef>
              <a:spcAft>
                <a:spcPts val="1200"/>
              </a:spcAft>
            </a:pPr>
            <a:endParaRPr lang="en-US" kern="0" dirty="0">
              <a:solidFill>
                <a:sysClr val="windowText" lastClr="000000"/>
              </a:solidFill>
            </a:endParaRPr>
          </a:p>
          <a:p>
            <a:pPr>
              <a:spcBef>
                <a:spcPts val="600"/>
              </a:spcBef>
              <a:spcAft>
                <a:spcPts val="1200"/>
              </a:spcAft>
            </a:pPr>
            <a:endParaRPr lang="en-US" kern="0" dirty="0">
              <a:solidFill>
                <a:sysClr val="windowText" lastClr="000000"/>
              </a:solidFill>
            </a:endParaRPr>
          </a:p>
          <a:p>
            <a:pPr>
              <a:spcBef>
                <a:spcPts val="600"/>
              </a:spcBef>
              <a:spcAft>
                <a:spcPts val="1200"/>
              </a:spcAft>
            </a:pPr>
            <a:endParaRPr lang="en-US" kern="0" dirty="0">
              <a:solidFill>
                <a:sysClr val="windowText" lastClr="000000"/>
              </a:solidFill>
            </a:endParaRPr>
          </a:p>
        </p:txBody>
      </p:sp>
    </p:spTree>
    <p:extLst>
      <p:ext uri="{BB962C8B-B14F-4D97-AF65-F5344CB8AC3E}">
        <p14:creationId xmlns:p14="http://schemas.microsoft.com/office/powerpoint/2010/main" val="2443878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9EC154F5-AE51-C8D2-A4BE-DED73B2E7896}"/>
              </a:ext>
            </a:extLst>
          </p:cNvPr>
          <p:cNvSpPr txBox="1">
            <a:spLocks noGrp="1"/>
          </p:cNvSpPr>
          <p:nvPr>
            <p:ph type="title" idx="4294967295"/>
          </p:nvPr>
        </p:nvSpPr>
        <p:spPr>
          <a:xfrm>
            <a:off x="374649" y="108542"/>
            <a:ext cx="10020500"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defRPr sz="12350" b="1" i="0">
                <a:solidFill>
                  <a:schemeClr val="bg1"/>
                </a:solidFill>
                <a:latin typeface="Palatino Linotype"/>
                <a:ea typeface="+mj-ea"/>
                <a:cs typeface="Palatino Linotyp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n-lt"/>
                <a:ea typeface="+mn-ea"/>
                <a:cs typeface="+mn-cs"/>
              </a:rPr>
              <a:t>Reviewing Holds and Warnings</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Box 3">
            <a:extLst>
              <a:ext uri="{FF2B5EF4-FFF2-40B4-BE49-F238E27FC236}">
                <a16:creationId xmlns:a16="http://schemas.microsoft.com/office/drawing/2014/main" id="{9673C253-68C5-A44F-B044-0253833304FF}"/>
              </a:ext>
            </a:extLst>
          </p:cNvPr>
          <p:cNvSpPr txBox="1"/>
          <p:nvPr/>
        </p:nvSpPr>
        <p:spPr>
          <a:xfrm>
            <a:off x="222250" y="1666607"/>
            <a:ext cx="3666515" cy="1384995"/>
          </a:xfrm>
          <a:prstGeom prst="rect">
            <a:avLst/>
          </a:prstGeom>
          <a:noFill/>
        </p:spPr>
        <p:txBody>
          <a:bodyPr wrap="square" rtlCol="0">
            <a:spAutoFit/>
          </a:bodyPr>
          <a:lstStyle/>
          <a:p>
            <a:r>
              <a:rPr lang="en-US" sz="2800" dirty="0"/>
              <a:t>Main Menu </a:t>
            </a:r>
            <a:r>
              <a:rPr lang="en-US" sz="2800" dirty="0">
                <a:sym typeface="Wingdings" pitchFamily="2" charset="2"/>
              </a:rPr>
              <a:t></a:t>
            </a:r>
          </a:p>
          <a:p>
            <a:r>
              <a:rPr lang="en-US" sz="2800" dirty="0"/>
              <a:t>Student Menu </a:t>
            </a:r>
            <a:r>
              <a:rPr lang="en-US" sz="2800" dirty="0">
                <a:sym typeface="Wingdings" pitchFamily="2" charset="2"/>
              </a:rPr>
              <a:t></a:t>
            </a:r>
          </a:p>
          <a:p>
            <a:r>
              <a:rPr lang="en-US" sz="2800" dirty="0">
                <a:sym typeface="Wingdings" pitchFamily="2" charset="2"/>
              </a:rPr>
              <a:t>Registration Menu </a:t>
            </a:r>
            <a:endParaRPr lang="en-US" sz="2800" dirty="0"/>
          </a:p>
        </p:txBody>
      </p:sp>
      <p:pic>
        <p:nvPicPr>
          <p:cNvPr id="7" name="Picture 6">
            <a:extLst>
              <a:ext uri="{FF2B5EF4-FFF2-40B4-BE49-F238E27FC236}">
                <a16:creationId xmlns:a16="http://schemas.microsoft.com/office/drawing/2014/main" id="{E2E1AB4C-80C7-504F-BCEE-DE4400347A8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0850"/>
          <a:stretch/>
        </p:blipFill>
        <p:spPr>
          <a:xfrm>
            <a:off x="3498850" y="1520905"/>
            <a:ext cx="15064493" cy="7798068"/>
          </a:xfrm>
          <a:prstGeom prst="rect">
            <a:avLst/>
          </a:prstGeom>
        </p:spPr>
      </p:pic>
      <p:sp>
        <p:nvSpPr>
          <p:cNvPr id="6" name="Rectangle 5" descr="A yellow rectangle outlining the &quot;Review Hold and Warnings&quot; heading in the registration menu where students can go to review their holds and warnings. ">
            <a:extLst>
              <a:ext uri="{FF2B5EF4-FFF2-40B4-BE49-F238E27FC236}">
                <a16:creationId xmlns:a16="http://schemas.microsoft.com/office/drawing/2014/main" id="{70493EFC-42C3-4047-AB73-BBF3813274E9}"/>
              </a:ext>
            </a:extLst>
          </p:cNvPr>
          <p:cNvSpPr/>
          <p:nvPr/>
        </p:nvSpPr>
        <p:spPr>
          <a:xfrm>
            <a:off x="3498850" y="7407275"/>
            <a:ext cx="13986119" cy="16764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latin typeface="Calibri" panose="020F0502020204030204"/>
            </a:endParaRPr>
          </a:p>
        </p:txBody>
      </p:sp>
    </p:spTree>
    <p:extLst>
      <p:ext uri="{BB962C8B-B14F-4D97-AF65-F5344CB8AC3E}">
        <p14:creationId xmlns:p14="http://schemas.microsoft.com/office/powerpoint/2010/main" val="3676841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CF3B6-54D3-4665-85E4-2E5E99C71EE0}"/>
              </a:ext>
            </a:extLst>
          </p:cNvPr>
          <p:cNvSpPr>
            <a:spLocks noGrp="1"/>
          </p:cNvSpPr>
          <p:nvPr>
            <p:ph type="title"/>
          </p:nvPr>
        </p:nvSpPr>
        <p:spPr>
          <a:xfrm>
            <a:off x="908049" y="822166"/>
            <a:ext cx="18856325" cy="1354217"/>
          </a:xfrm>
        </p:spPr>
        <p:txBody>
          <a:bodyPr/>
          <a:lstStyle/>
          <a:p>
            <a:r>
              <a:rPr lang="en-CA" sz="8800" dirty="0"/>
              <a:t>Today’s Topics</a:t>
            </a:r>
          </a:p>
        </p:txBody>
      </p:sp>
      <p:sp>
        <p:nvSpPr>
          <p:cNvPr id="4" name="Content Placeholder 2">
            <a:extLst>
              <a:ext uri="{FF2B5EF4-FFF2-40B4-BE49-F238E27FC236}">
                <a16:creationId xmlns:a16="http://schemas.microsoft.com/office/drawing/2014/main" id="{8A159672-2F66-B44F-82FC-04EFA66477B3}"/>
              </a:ext>
            </a:extLst>
          </p:cNvPr>
          <p:cNvSpPr txBox="1">
            <a:spLocks/>
          </p:cNvSpPr>
          <p:nvPr/>
        </p:nvSpPr>
        <p:spPr>
          <a:xfrm>
            <a:off x="908049" y="2436892"/>
            <a:ext cx="12268202" cy="6471166"/>
          </a:xfrm>
          <a:prstGeom prst="rect">
            <a:avLst/>
          </a:prstGeom>
        </p:spPr>
        <p:txBody>
          <a:bodyPr>
            <a:normAutofit fontScale="32500" lnSpcReduction="2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lnSpc>
                <a:spcPct val="150000"/>
              </a:lnSpc>
              <a:buFont typeface="Arial" panose="020B0604020202020204" pitchFamily="34" charset="0"/>
              <a:buChar char="•"/>
            </a:pPr>
            <a:r>
              <a:rPr lang="en-CA" sz="13500" b="1" kern="0" dirty="0">
                <a:solidFill>
                  <a:sysClr val="windowText" lastClr="000000"/>
                </a:solidFill>
              </a:rPr>
              <a:t>Understanding Your Program Structure</a:t>
            </a:r>
          </a:p>
          <a:p>
            <a:pPr marL="571500" indent="-571500">
              <a:lnSpc>
                <a:spcPct val="150000"/>
              </a:lnSpc>
              <a:buFont typeface="Arial" panose="020B0604020202020204" pitchFamily="34" charset="0"/>
              <a:buChar char="•"/>
            </a:pPr>
            <a:endParaRPr lang="en-CA" sz="13500" b="1" kern="0" dirty="0">
              <a:solidFill>
                <a:sysClr val="windowText" lastClr="000000"/>
              </a:solidFill>
            </a:endParaRPr>
          </a:p>
          <a:p>
            <a:pPr marL="571500" indent="-571500">
              <a:lnSpc>
                <a:spcPct val="150000"/>
              </a:lnSpc>
              <a:buFont typeface="Arial" panose="020B0604020202020204" pitchFamily="34" charset="0"/>
              <a:buChar char="•"/>
            </a:pPr>
            <a:r>
              <a:rPr lang="en-CA" sz="13500" b="1" kern="0" dirty="0" err="1">
                <a:solidFill>
                  <a:sysClr val="windowText" lastClr="000000"/>
                </a:solidFill>
              </a:rPr>
              <a:t>eCalendar</a:t>
            </a:r>
            <a:r>
              <a:rPr lang="en-CA" sz="13500" b="1" kern="0" dirty="0">
                <a:solidFill>
                  <a:sysClr val="windowText" lastClr="000000"/>
                </a:solidFill>
              </a:rPr>
              <a:t>: How to Look for Courses </a:t>
            </a:r>
          </a:p>
          <a:p>
            <a:pPr marL="571500" indent="-571500">
              <a:lnSpc>
                <a:spcPct val="150000"/>
              </a:lnSpc>
              <a:buFont typeface="Arial" panose="020B0604020202020204" pitchFamily="34" charset="0"/>
              <a:buChar char="•"/>
            </a:pPr>
            <a:endParaRPr lang="en-CA" sz="13500" b="1" kern="0" dirty="0">
              <a:solidFill>
                <a:sysClr val="windowText" lastClr="000000"/>
              </a:solidFill>
            </a:endParaRPr>
          </a:p>
          <a:p>
            <a:pPr marL="571500" indent="-571500">
              <a:lnSpc>
                <a:spcPct val="150000"/>
              </a:lnSpc>
              <a:buFont typeface="Arial" panose="020B0604020202020204" pitchFamily="34" charset="0"/>
              <a:buChar char="•"/>
            </a:pPr>
            <a:r>
              <a:rPr lang="en-CA" sz="13500" b="1" kern="0" dirty="0">
                <a:solidFill>
                  <a:sysClr val="windowText" lastClr="000000"/>
                </a:solidFill>
              </a:rPr>
              <a:t>How to Build a Class Schedule </a:t>
            </a:r>
          </a:p>
          <a:p>
            <a:pPr marL="571500" indent="-571500">
              <a:lnSpc>
                <a:spcPct val="150000"/>
              </a:lnSpc>
              <a:buFont typeface="Arial" panose="020B0604020202020204" pitchFamily="34" charset="0"/>
              <a:buChar char="•"/>
            </a:pPr>
            <a:endParaRPr lang="en-CA" sz="13500" b="1" kern="0" dirty="0">
              <a:solidFill>
                <a:sysClr val="windowText" lastClr="000000"/>
              </a:solidFill>
            </a:endParaRPr>
          </a:p>
          <a:p>
            <a:pPr marL="571500" indent="-571500">
              <a:lnSpc>
                <a:spcPct val="150000"/>
              </a:lnSpc>
              <a:buFont typeface="Arial" panose="020B0604020202020204" pitchFamily="34" charset="0"/>
              <a:buChar char="•"/>
            </a:pPr>
            <a:r>
              <a:rPr lang="en-CA" sz="13500" b="1" kern="0" dirty="0">
                <a:solidFill>
                  <a:sysClr val="windowText" lastClr="000000"/>
                </a:solidFill>
              </a:rPr>
              <a:t>How to Register for Courses</a:t>
            </a:r>
          </a:p>
          <a:p>
            <a:pPr>
              <a:lnSpc>
                <a:spcPct val="150000"/>
              </a:lnSpc>
            </a:pPr>
            <a:endParaRPr lang="en-CA" kern="0" dirty="0">
              <a:solidFill>
                <a:sysClr val="windowText" lastClr="000000"/>
              </a:solidFill>
            </a:endParaRPr>
          </a:p>
          <a:p>
            <a:endParaRPr lang="en-US" kern="0" dirty="0">
              <a:solidFill>
                <a:sysClr val="windowText" lastClr="000000"/>
              </a:solidFill>
            </a:endParaRPr>
          </a:p>
        </p:txBody>
      </p:sp>
      <p:pic>
        <p:nvPicPr>
          <p:cNvPr id="5" name="Picture 4">
            <a:extLst>
              <a:ext uri="{FF2B5EF4-FFF2-40B4-BE49-F238E27FC236}">
                <a16:creationId xmlns:a16="http://schemas.microsoft.com/office/drawing/2014/main" id="{1A746B61-76A4-A344-BAF2-C4689424E09E}"/>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r="1284"/>
          <a:stretch/>
        </p:blipFill>
        <p:spPr>
          <a:xfrm>
            <a:off x="10077295" y="1872217"/>
            <a:ext cx="9213850" cy="7000241"/>
          </a:xfrm>
          <a:prstGeom prst="rect">
            <a:avLst/>
          </a:prstGeom>
        </p:spPr>
      </p:pic>
    </p:spTree>
    <p:extLst>
      <p:ext uri="{BB962C8B-B14F-4D97-AF65-F5344CB8AC3E}">
        <p14:creationId xmlns:p14="http://schemas.microsoft.com/office/powerpoint/2010/main" val="3749000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B0B62A-D0A1-4C4C-9002-EEC234B715B4}"/>
              </a:ext>
            </a:extLst>
          </p:cNvPr>
          <p:cNvSpPr>
            <a:spLocks noGrp="1"/>
          </p:cNvSpPr>
          <p:nvPr>
            <p:ph type="title"/>
          </p:nvPr>
        </p:nvSpPr>
        <p:spPr>
          <a:xfrm>
            <a:off x="908049" y="303133"/>
            <a:ext cx="18856325" cy="1354217"/>
          </a:xfrm>
        </p:spPr>
        <p:txBody>
          <a:bodyPr/>
          <a:lstStyle/>
          <a:p>
            <a:r>
              <a:rPr lang="en-CA" sz="8800" dirty="0"/>
              <a:t>Registration Resources</a:t>
            </a:r>
          </a:p>
        </p:txBody>
      </p:sp>
      <p:sp>
        <p:nvSpPr>
          <p:cNvPr id="6" name="Text Placeholder 3">
            <a:extLst>
              <a:ext uri="{FF2B5EF4-FFF2-40B4-BE49-F238E27FC236}">
                <a16:creationId xmlns:a16="http://schemas.microsoft.com/office/drawing/2014/main" id="{9EC5787A-14EB-6949-B447-6328562FF487}"/>
              </a:ext>
            </a:extLst>
          </p:cNvPr>
          <p:cNvSpPr txBox="1">
            <a:spLocks/>
          </p:cNvSpPr>
          <p:nvPr/>
        </p:nvSpPr>
        <p:spPr>
          <a:xfrm>
            <a:off x="887844" y="1761331"/>
            <a:ext cx="18548351" cy="778668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ct val="30000"/>
              </a:spcBef>
              <a:defRPr/>
            </a:pPr>
            <a:r>
              <a:rPr lang="en-US" b="1" dirty="0">
                <a:solidFill>
                  <a:prstClr val="black"/>
                </a:solidFill>
                <a:latin typeface="Arial" panose="020B0604020202020204" pitchFamily="34" charset="0"/>
                <a:cs typeface="Arial" panose="020B0604020202020204" pitchFamily="34" charset="0"/>
              </a:rPr>
              <a:t>Minerva:</a:t>
            </a:r>
            <a:r>
              <a:rPr lang="en-US"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3"/>
              </a:rPr>
              <a:t>www.mcgill.ca/minerva-students</a:t>
            </a:r>
            <a:endParaRPr lang="en-US" dirty="0">
              <a:solidFill>
                <a:prstClr val="black"/>
              </a:solidFill>
              <a:latin typeface="Arial" panose="020B0604020202020204" pitchFamily="34" charset="0"/>
              <a:cs typeface="Arial" panose="020B0604020202020204" pitchFamily="34" charset="0"/>
            </a:endParaRPr>
          </a:p>
          <a:p>
            <a:pPr lvl="1">
              <a:spcBef>
                <a:spcPct val="30000"/>
              </a:spcBef>
              <a:defRPr/>
            </a:pPr>
            <a:r>
              <a:rPr lang="en-US" dirty="0">
                <a:solidFill>
                  <a:prstClr val="black"/>
                </a:solidFill>
                <a:latin typeface="Arial" panose="020B0604020202020204" pitchFamily="34" charset="0"/>
                <a:cs typeface="Arial" panose="020B0604020202020204" pitchFamily="34" charset="0"/>
              </a:rPr>
              <a:t>Minerva Help Line, Service Point: 514-398-7878. They can help identify why you can’t register</a:t>
            </a:r>
          </a:p>
          <a:p>
            <a:pPr>
              <a:spcBef>
                <a:spcPct val="30000"/>
              </a:spcBef>
              <a:defRPr/>
            </a:pPr>
            <a:r>
              <a:rPr lang="en-US" b="1" dirty="0">
                <a:solidFill>
                  <a:prstClr val="black"/>
                </a:solidFill>
                <a:latin typeface="Arial" panose="020B0604020202020204" pitchFamily="34" charset="0"/>
                <a:cs typeface="Arial" panose="020B0604020202020204" pitchFamily="34" charset="0"/>
              </a:rPr>
              <a:t>Your Advisors:</a:t>
            </a:r>
            <a:r>
              <a:rPr lang="en-US" dirty="0">
                <a:solidFill>
                  <a:prstClr val="black"/>
                </a:solidFill>
                <a:latin typeface="Arial" panose="020B0604020202020204" pitchFamily="34" charset="0"/>
                <a:cs typeface="Arial" panose="020B0604020202020204" pitchFamily="34" charset="0"/>
              </a:rPr>
              <a:t> </a:t>
            </a:r>
            <a:r>
              <a:rPr lang="en-US" u="sng" dirty="0">
                <a:solidFill>
                  <a:prstClr val="black"/>
                </a:solidFill>
                <a:latin typeface="Arial" panose="020B0604020202020204" pitchFamily="34" charset="0"/>
                <a:cs typeface="Arial" panose="020B0604020202020204" pitchFamily="34" charset="0"/>
                <a:hlinkClick r:id="rId4"/>
              </a:rPr>
              <a:t>http://www.mcgill.ca/students/advising/advisordirectory</a:t>
            </a:r>
            <a:endParaRPr lang="en-US" u="sng" dirty="0">
              <a:solidFill>
                <a:prstClr val="black"/>
              </a:solidFill>
              <a:latin typeface="Arial" panose="020B0604020202020204" pitchFamily="34" charset="0"/>
              <a:cs typeface="Arial" panose="020B0604020202020204" pitchFamily="34" charset="0"/>
            </a:endParaRPr>
          </a:p>
          <a:p>
            <a:pPr lvl="1">
              <a:spcBef>
                <a:spcPct val="30000"/>
              </a:spcBef>
              <a:defRPr/>
            </a:pPr>
            <a:r>
              <a:rPr lang="en-US" dirty="0">
                <a:solidFill>
                  <a:prstClr val="black"/>
                </a:solidFill>
                <a:latin typeface="Arial" panose="020B0604020202020204" pitchFamily="34" charset="0"/>
                <a:cs typeface="Arial" panose="020B0604020202020204" pitchFamily="34" charset="0"/>
              </a:rPr>
              <a:t>They can help you determine which classes you need!</a:t>
            </a:r>
            <a:endParaRPr lang="en-US" u="sng" dirty="0">
              <a:solidFill>
                <a:prstClr val="black"/>
              </a:solidFill>
              <a:latin typeface="Arial" panose="020B0604020202020204" pitchFamily="34" charset="0"/>
              <a:cs typeface="Arial" panose="020B0604020202020204" pitchFamily="34" charset="0"/>
            </a:endParaRPr>
          </a:p>
          <a:p>
            <a:pPr>
              <a:spcBef>
                <a:spcPct val="30000"/>
              </a:spcBef>
              <a:defRPr/>
            </a:pPr>
            <a:r>
              <a:rPr lang="en-US" b="1" dirty="0">
                <a:solidFill>
                  <a:prstClr val="black"/>
                </a:solidFill>
                <a:latin typeface="Arial" panose="020B0604020202020204" pitchFamily="34" charset="0"/>
                <a:cs typeface="Arial" panose="020B0604020202020204" pitchFamily="34" charset="0"/>
              </a:rPr>
              <a:t>Courses and Programs:</a:t>
            </a:r>
            <a:r>
              <a:rPr lang="en-US" dirty="0">
                <a:solidFill>
                  <a:prstClr val="black"/>
                </a:solidFill>
                <a:latin typeface="Arial" panose="020B0604020202020204" pitchFamily="34" charset="0"/>
                <a:cs typeface="Arial" panose="020B0604020202020204" pitchFamily="34" charset="0"/>
              </a:rPr>
              <a:t> </a:t>
            </a:r>
            <a:r>
              <a:rPr lang="en-US" u="sng" dirty="0">
                <a:solidFill>
                  <a:srgbClr val="561E38"/>
                </a:solidFill>
                <a:latin typeface="Arial" panose="020B0604020202020204" pitchFamily="34" charset="0"/>
                <a:cs typeface="Arial" panose="020B0604020202020204" pitchFamily="34" charset="0"/>
                <a:hlinkClick r:id="rId5"/>
              </a:rPr>
              <a:t>www.mcgill.ca/students/courses/</a:t>
            </a:r>
            <a:endParaRPr lang="en-US" u="sng" dirty="0">
              <a:solidFill>
                <a:prstClr val="black"/>
              </a:solidFill>
              <a:latin typeface="Arial" panose="020B0604020202020204" pitchFamily="34" charset="0"/>
              <a:cs typeface="Arial" panose="020B0604020202020204" pitchFamily="34" charset="0"/>
            </a:endParaRPr>
          </a:p>
          <a:p>
            <a:pPr lvl="1">
              <a:spcBef>
                <a:spcPct val="30000"/>
              </a:spcBef>
              <a:defRPr/>
            </a:pPr>
            <a:r>
              <a:rPr lang="en-US" dirty="0">
                <a:solidFill>
                  <a:prstClr val="black"/>
                </a:solidFill>
                <a:latin typeface="Arial" panose="020B0604020202020204" pitchFamily="34" charset="0"/>
                <a:cs typeface="Arial" panose="020B0604020202020204" pitchFamily="34" charset="0"/>
              </a:rPr>
              <a:t>Access </a:t>
            </a:r>
            <a:r>
              <a:rPr lang="en-US" dirty="0" err="1">
                <a:solidFill>
                  <a:prstClr val="black"/>
                </a:solidFill>
                <a:latin typeface="Arial" panose="020B0604020202020204" pitchFamily="34" charset="0"/>
                <a:cs typeface="Arial" panose="020B0604020202020204" pitchFamily="34" charset="0"/>
              </a:rPr>
              <a:t>eCalendar</a:t>
            </a:r>
            <a:r>
              <a:rPr lang="en-US" dirty="0">
                <a:solidFill>
                  <a:prstClr val="black"/>
                </a:solidFill>
                <a:latin typeface="Arial" panose="020B0604020202020204" pitchFamily="34" charset="0"/>
                <a:cs typeface="Arial" panose="020B0604020202020204" pitchFamily="34" charset="0"/>
              </a:rPr>
              <a:t>, Step by step videos on registrations, Program Calendar, Important dates</a:t>
            </a:r>
          </a:p>
          <a:p>
            <a:pPr>
              <a:spcBef>
                <a:spcPct val="30000"/>
              </a:spcBef>
              <a:defRPr/>
            </a:pPr>
            <a:r>
              <a:rPr lang="en-US" b="1" dirty="0">
                <a:solidFill>
                  <a:prstClr val="black"/>
                </a:solidFill>
                <a:latin typeface="Arial" panose="020B0604020202020204" pitchFamily="34" charset="0"/>
                <a:cs typeface="Arial" panose="020B0604020202020204" pitchFamily="34" charset="0"/>
              </a:rPr>
              <a:t>Accepted students’ website:</a:t>
            </a:r>
            <a:r>
              <a:rPr lang="en-US"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6"/>
              </a:rPr>
              <a:t>https://www.mcgill.ca/accepted/nextsteps/register</a:t>
            </a:r>
            <a:endParaRPr lang="en-US" dirty="0">
              <a:solidFill>
                <a:prstClr val="black"/>
              </a:solidFill>
              <a:latin typeface="Arial" panose="020B0604020202020204" pitchFamily="34" charset="0"/>
              <a:cs typeface="Arial" panose="020B0604020202020204" pitchFamily="34" charset="0"/>
            </a:endParaRPr>
          </a:p>
          <a:p>
            <a:pPr lvl="1">
              <a:spcBef>
                <a:spcPct val="30000"/>
              </a:spcBef>
              <a:defRPr/>
            </a:pPr>
            <a:r>
              <a:rPr lang="en-US" dirty="0">
                <a:solidFill>
                  <a:prstClr val="black"/>
                </a:solidFill>
                <a:latin typeface="Arial" panose="020B0604020202020204" pitchFamily="34" charset="0"/>
                <a:cs typeface="Arial" panose="020B0604020202020204" pitchFamily="34" charset="0"/>
              </a:rPr>
              <a:t> If you are struggling to find your program requirements or academic advisor</a:t>
            </a:r>
          </a:p>
          <a:p>
            <a:pPr>
              <a:spcBef>
                <a:spcPct val="30000"/>
              </a:spcBef>
              <a:defRPr/>
            </a:pPr>
            <a:r>
              <a:rPr lang="en-US" b="1" dirty="0">
                <a:solidFill>
                  <a:prstClr val="black"/>
                </a:solidFill>
                <a:latin typeface="Arial" panose="020B0604020202020204" pitchFamily="34" charset="0"/>
                <a:cs typeface="Arial" panose="020B0604020202020204" pitchFamily="34" charset="0"/>
              </a:rPr>
              <a:t>U1 vs. U0 status:</a:t>
            </a:r>
            <a:r>
              <a:rPr lang="en-US"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6"/>
              </a:rPr>
              <a:t>https://www.mcgill.ca/accepted/nextsteps/register</a:t>
            </a:r>
            <a:endParaRPr lang="en-US" b="1" dirty="0">
              <a:solidFill>
                <a:prstClr val="black"/>
              </a:solidFill>
              <a:latin typeface="Arial" panose="020B0604020202020204" pitchFamily="34" charset="0"/>
              <a:cs typeface="Arial" panose="020B0604020202020204" pitchFamily="34" charset="0"/>
            </a:endParaRPr>
          </a:p>
          <a:p>
            <a:pPr>
              <a:spcBef>
                <a:spcPct val="30000"/>
              </a:spcBef>
              <a:defRPr/>
            </a:pPr>
            <a:r>
              <a:rPr lang="en-US" b="1" dirty="0">
                <a:solidFill>
                  <a:prstClr val="black"/>
                </a:solidFill>
                <a:latin typeface="Arial" panose="020B0604020202020204" pitchFamily="34" charset="0"/>
                <a:cs typeface="Arial" panose="020B0604020202020204" pitchFamily="34" charset="0"/>
              </a:rPr>
              <a:t>Advanced standing/transfer credit website:</a:t>
            </a:r>
            <a:r>
              <a:rPr lang="en-US"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7"/>
              </a:rPr>
              <a:t>https://www.mcgill.ca/transfercredit/prospective</a:t>
            </a:r>
            <a:endParaRPr lang="en-US" u="sng" dirty="0">
              <a:solidFill>
                <a:prstClr val="black"/>
              </a:solidFill>
              <a:latin typeface="Arial" panose="020B0604020202020204" pitchFamily="34" charset="0"/>
              <a:cs typeface="Arial" panose="020B0604020202020204" pitchFamily="34" charset="0"/>
            </a:endParaRPr>
          </a:p>
          <a:p>
            <a:pPr>
              <a:spcBef>
                <a:spcPct val="30000"/>
              </a:spcBef>
              <a:defRPr/>
            </a:pPr>
            <a:r>
              <a:rPr lang="en-US" b="1" dirty="0">
                <a:solidFill>
                  <a:prstClr val="black"/>
                </a:solidFill>
                <a:latin typeface="Arial" panose="020B0604020202020204" pitchFamily="34" charset="0"/>
                <a:cs typeface="Arial" panose="020B0604020202020204" pitchFamily="34" charset="0"/>
              </a:rPr>
              <a:t>McGill PRO Slides and Recordings: </a:t>
            </a:r>
            <a:r>
              <a:rPr lang="en-US" u="sng" dirty="0">
                <a:solidFill>
                  <a:prstClr val="black"/>
                </a:solidFill>
                <a:latin typeface="Arial" panose="020B0604020202020204" pitchFamily="34" charset="0"/>
                <a:cs typeface="Arial" panose="020B0604020202020204" pitchFamily="34" charset="0"/>
                <a:hlinkClick r:id="rId8"/>
              </a:rPr>
              <a:t>https://www.mcgill.ca/firstyear/undergraduate/orientation-week/mcgill-pro-pre-registration-orientation/recordings-and-powerpoint-slides</a:t>
            </a:r>
            <a:endParaRPr lang="en-US" u="sng"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287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B0B62A-D0A1-4C4C-9002-EEC234B715B4}"/>
              </a:ext>
            </a:extLst>
          </p:cNvPr>
          <p:cNvSpPr>
            <a:spLocks noGrp="1"/>
          </p:cNvSpPr>
          <p:nvPr>
            <p:ph type="title"/>
          </p:nvPr>
        </p:nvSpPr>
        <p:spPr>
          <a:xfrm>
            <a:off x="908049" y="303133"/>
            <a:ext cx="18856325" cy="1354217"/>
          </a:xfrm>
        </p:spPr>
        <p:txBody>
          <a:bodyPr/>
          <a:lstStyle/>
          <a:p>
            <a:r>
              <a:rPr lang="en-CA" sz="8800" dirty="0"/>
              <a:t>First-Year Resources</a:t>
            </a:r>
          </a:p>
        </p:txBody>
      </p:sp>
      <p:sp>
        <p:nvSpPr>
          <p:cNvPr id="5" name="Content Placeholder 1">
            <a:extLst>
              <a:ext uri="{FF2B5EF4-FFF2-40B4-BE49-F238E27FC236}">
                <a16:creationId xmlns:a16="http://schemas.microsoft.com/office/drawing/2014/main" id="{555D2CAF-F553-424F-8467-3E12CF768BBC}"/>
              </a:ext>
            </a:extLst>
          </p:cNvPr>
          <p:cNvSpPr txBox="1">
            <a:spLocks/>
          </p:cNvSpPr>
          <p:nvPr/>
        </p:nvSpPr>
        <p:spPr>
          <a:xfrm>
            <a:off x="1004888" y="1920875"/>
            <a:ext cx="18419762" cy="77914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buFont typeface="Arial" panose="020B0604020202020204" pitchFamily="34" charset="0"/>
              <a:buChar char="•"/>
            </a:pPr>
            <a:r>
              <a:rPr lang="en-US" sz="4000" b="1" kern="0" dirty="0">
                <a:solidFill>
                  <a:sysClr val="windowText" lastClr="000000"/>
                </a:solidFill>
              </a:rPr>
              <a:t>CL&amp;E’s Get Ready Website: </a:t>
            </a:r>
            <a:r>
              <a:rPr lang="en-US" sz="4000" kern="0" dirty="0">
                <a:solidFill>
                  <a:srgbClr val="0000FF"/>
                </a:solidFill>
                <a:hlinkClick r:id="rId2"/>
              </a:rPr>
              <a:t>https://www.mcgill.ca/getready/</a:t>
            </a:r>
            <a:endParaRPr lang="en-US" sz="4000" kern="0" dirty="0">
              <a:solidFill>
                <a:srgbClr val="0000FF"/>
              </a:solidFill>
            </a:endParaRPr>
          </a:p>
          <a:p>
            <a:pPr marL="457200" lvl="2" indent="-457200">
              <a:buFont typeface="Arial" panose="020B0604020202020204" pitchFamily="34" charset="0"/>
              <a:buChar char="•"/>
            </a:pPr>
            <a:r>
              <a:rPr lang="en-US" sz="4000" b="1" kern="0" dirty="0">
                <a:solidFill>
                  <a:sysClr val="windowText" lastClr="000000"/>
                </a:solidFill>
              </a:rPr>
              <a:t>New Students’ Website: </a:t>
            </a:r>
            <a:r>
              <a:rPr lang="en-US" sz="4000" kern="0" dirty="0">
                <a:solidFill>
                  <a:srgbClr val="0000FF"/>
                </a:solidFill>
                <a:hlinkClick r:id="rId3"/>
              </a:rPr>
              <a:t>www.mcgill.ca/accepted/</a:t>
            </a:r>
            <a:endParaRPr lang="en-US" sz="4000" kern="0" dirty="0">
              <a:solidFill>
                <a:srgbClr val="0000FF"/>
              </a:solidFill>
            </a:endParaRPr>
          </a:p>
          <a:p>
            <a:pPr marL="457200" lvl="2" indent="-457200">
              <a:buFont typeface="Arial" panose="020B0604020202020204" pitchFamily="34" charset="0"/>
              <a:buChar char="•"/>
            </a:pPr>
            <a:r>
              <a:rPr lang="en-US" sz="4000" b="1" kern="0" dirty="0">
                <a:solidFill>
                  <a:sysClr val="windowText" lastClr="000000"/>
                </a:solidFill>
              </a:rPr>
              <a:t>Student Information: </a:t>
            </a:r>
            <a:r>
              <a:rPr lang="en-US" sz="4000" kern="0" dirty="0">
                <a:solidFill>
                  <a:srgbClr val="0000FF"/>
                </a:solidFill>
                <a:hlinkClick r:id="rId4"/>
              </a:rPr>
              <a:t>www.mcgill.ca/students</a:t>
            </a:r>
            <a:endParaRPr lang="en-US" sz="4000" kern="0" dirty="0">
              <a:solidFill>
                <a:srgbClr val="0000FF"/>
              </a:solidFill>
            </a:endParaRPr>
          </a:p>
          <a:p>
            <a:pPr marL="1371600" lvl="4" indent="-457200">
              <a:buFont typeface="Arial" panose="020B0604020202020204" pitchFamily="34" charset="0"/>
              <a:buChar char="•"/>
            </a:pPr>
            <a:r>
              <a:rPr lang="en-US" sz="4000" kern="0" dirty="0">
                <a:solidFill>
                  <a:sysClr val="windowText" lastClr="000000"/>
                </a:solidFill>
              </a:rPr>
              <a:t>Everything you could possibly want to know as a McGill student</a:t>
            </a:r>
          </a:p>
          <a:p>
            <a:pPr marL="457200" lvl="2" indent="-457200">
              <a:buFont typeface="Arial" panose="020B0604020202020204" pitchFamily="34" charset="0"/>
              <a:buChar char="•"/>
            </a:pPr>
            <a:r>
              <a:rPr lang="en-US" sz="4000" b="1" kern="0" dirty="0">
                <a:solidFill>
                  <a:sysClr val="windowText" lastClr="000000"/>
                </a:solidFill>
              </a:rPr>
              <a:t>Get Involved: </a:t>
            </a:r>
            <a:r>
              <a:rPr lang="en-US" sz="4000" kern="0" dirty="0">
                <a:solidFill>
                  <a:srgbClr val="0000FF"/>
                </a:solidFill>
                <a:hlinkClick r:id="rId5"/>
              </a:rPr>
              <a:t>www.mcgill.ca/engage</a:t>
            </a:r>
            <a:r>
              <a:rPr lang="en-US" sz="4000" kern="0" dirty="0">
                <a:solidFill>
                  <a:srgbClr val="0000FF"/>
                </a:solidFill>
              </a:rPr>
              <a:t> </a:t>
            </a:r>
          </a:p>
          <a:p>
            <a:pPr marL="457200" lvl="2" indent="-457200">
              <a:buFont typeface="Arial" panose="020B0604020202020204" pitchFamily="34" charset="0"/>
              <a:buChar char="•"/>
            </a:pPr>
            <a:r>
              <a:rPr lang="en-US" sz="4000" b="1" kern="0" dirty="0">
                <a:solidFill>
                  <a:sysClr val="windowText" lastClr="000000"/>
                </a:solidFill>
              </a:rPr>
              <a:t>Peer Mentorship/Support Programs: </a:t>
            </a:r>
            <a:r>
              <a:rPr lang="en-US" sz="4000" kern="0" dirty="0">
                <a:solidFill>
                  <a:sysClr val="windowText" lastClr="000000"/>
                </a:solidFill>
                <a:hlinkClick r:id="rId6"/>
              </a:rPr>
              <a:t>https://www.mcgill.ca/peerprograms/undergraduate-students-seeking-peer-support</a:t>
            </a:r>
            <a:endParaRPr lang="en-US" sz="4000" kern="0" dirty="0">
              <a:solidFill>
                <a:srgbClr val="0000FF"/>
              </a:solidFill>
            </a:endParaRPr>
          </a:p>
          <a:p>
            <a:pPr marL="457200" lvl="2" indent="-457200">
              <a:buFont typeface="Arial" panose="020B0604020202020204" pitchFamily="34" charset="0"/>
              <a:buChar char="•"/>
            </a:pPr>
            <a:endParaRPr lang="en-US" sz="4000" kern="0" dirty="0">
              <a:solidFill>
                <a:srgbClr val="0000FF"/>
              </a:solidFill>
            </a:endParaRPr>
          </a:p>
          <a:p>
            <a:pPr marL="0" lvl="2"/>
            <a:endParaRPr lang="en-US" sz="4000" kern="0" dirty="0">
              <a:solidFill>
                <a:srgbClr val="0000FF"/>
              </a:solidFill>
            </a:endParaRPr>
          </a:p>
        </p:txBody>
      </p:sp>
    </p:spTree>
    <p:extLst>
      <p:ext uri="{BB962C8B-B14F-4D97-AF65-F5344CB8AC3E}">
        <p14:creationId xmlns:p14="http://schemas.microsoft.com/office/powerpoint/2010/main" val="19007778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B0B62A-D0A1-4C4C-9002-EEC234B715B4}"/>
              </a:ext>
            </a:extLst>
          </p:cNvPr>
          <p:cNvSpPr>
            <a:spLocks noGrp="1"/>
          </p:cNvSpPr>
          <p:nvPr>
            <p:ph type="title"/>
          </p:nvPr>
        </p:nvSpPr>
        <p:spPr>
          <a:xfrm>
            <a:off x="908049" y="303133"/>
            <a:ext cx="18856325" cy="1354217"/>
          </a:xfrm>
        </p:spPr>
        <p:txBody>
          <a:bodyPr/>
          <a:lstStyle/>
          <a:p>
            <a:r>
              <a:rPr lang="en-CA" sz="8800" dirty="0"/>
              <a:t>Preferred Name</a:t>
            </a:r>
          </a:p>
        </p:txBody>
      </p:sp>
      <p:sp>
        <p:nvSpPr>
          <p:cNvPr id="6" name="Content Placeholder 1">
            <a:extLst>
              <a:ext uri="{FF2B5EF4-FFF2-40B4-BE49-F238E27FC236}">
                <a16:creationId xmlns:a16="http://schemas.microsoft.com/office/drawing/2014/main" id="{FC63D800-0F21-0247-9524-62D3F3606CDE}"/>
              </a:ext>
            </a:extLst>
          </p:cNvPr>
          <p:cNvSpPr txBox="1">
            <a:spLocks/>
          </p:cNvSpPr>
          <p:nvPr/>
        </p:nvSpPr>
        <p:spPr>
          <a:xfrm>
            <a:off x="1382157" y="2157709"/>
            <a:ext cx="17339786" cy="3045385"/>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3958" kern="0" dirty="0">
                <a:solidFill>
                  <a:sysClr val="windowText" lastClr="000000"/>
                </a:solidFill>
              </a:rPr>
              <a:t>The university recognizes that as a community many of its members </a:t>
            </a:r>
            <a:r>
              <a:rPr lang="en-US" sz="3958" b="1" kern="0" dirty="0">
                <a:solidFill>
                  <a:srgbClr val="FF0000"/>
                </a:solidFill>
              </a:rPr>
              <a:t>use first names other than their legal first names</a:t>
            </a:r>
            <a:r>
              <a:rPr lang="en-US" sz="3958" kern="0" dirty="0">
                <a:solidFill>
                  <a:sysClr val="windowText" lastClr="000000"/>
                </a:solidFill>
              </a:rPr>
              <a:t> to identify themselves.  Students can add a preferred name to their record using Minerva.  Your preferred name will then appear on your Student ID card and other university documentation.</a:t>
            </a:r>
            <a:endParaRPr lang="en-CA" sz="3958" kern="0" dirty="0">
              <a:solidFill>
                <a:sysClr val="windowText" lastClr="000000"/>
              </a:solidFill>
            </a:endParaRPr>
          </a:p>
          <a:p>
            <a:endParaRPr lang="en-US" sz="3958" kern="0" dirty="0">
              <a:solidFill>
                <a:sysClr val="windowText" lastClr="000000"/>
              </a:solidFill>
            </a:endParaRPr>
          </a:p>
        </p:txBody>
      </p:sp>
      <p:pic>
        <p:nvPicPr>
          <p:cNvPr id="7" name="Picture 6">
            <a:extLst>
              <a:ext uri="{FF2B5EF4-FFF2-40B4-BE49-F238E27FC236}">
                <a16:creationId xmlns:a16="http://schemas.microsoft.com/office/drawing/2014/main" id="{EE594F4A-5311-9E4D-A2F9-41EDB74DBC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884488" y="5370129"/>
            <a:ext cx="3764651" cy="3280876"/>
          </a:xfrm>
          <a:prstGeom prst="rect">
            <a:avLst/>
          </a:prstGeom>
        </p:spPr>
      </p:pic>
      <p:sp>
        <p:nvSpPr>
          <p:cNvPr id="8" name="Content Placeholder 1">
            <a:extLst>
              <a:ext uri="{FF2B5EF4-FFF2-40B4-BE49-F238E27FC236}">
                <a16:creationId xmlns:a16="http://schemas.microsoft.com/office/drawing/2014/main" id="{C7819A09-A1EC-A548-8F73-6590314D91EE}"/>
              </a:ext>
            </a:extLst>
          </p:cNvPr>
          <p:cNvSpPr txBox="1">
            <a:spLocks/>
          </p:cNvSpPr>
          <p:nvPr/>
        </p:nvSpPr>
        <p:spPr>
          <a:xfrm>
            <a:off x="9290050" y="5703453"/>
            <a:ext cx="7822350" cy="3452775"/>
          </a:xfrm>
          <a:prstGeom prst="rect">
            <a:avLst/>
          </a:prstGeom>
        </p:spPr>
        <p:txBody>
          <a:bodyPr/>
          <a:lstStyle>
            <a:lvl1pPr marL="457200" indent="-457200" algn="l" defTabSz="457200" rtl="0" eaLnBrk="1" latinLnBrk="0" hangingPunct="1">
              <a:spcBef>
                <a:spcPct val="20000"/>
              </a:spcBef>
              <a:buFontTx/>
              <a:buBlip>
                <a:blip r:embed="rId3"/>
              </a:buBlip>
              <a:defRPr sz="28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958" b="1" dirty="0">
                <a:solidFill>
                  <a:prstClr val="black"/>
                </a:solidFill>
              </a:rPr>
              <a:t>Go to Minerva</a:t>
            </a:r>
          </a:p>
          <a:p>
            <a:r>
              <a:rPr lang="en-US" sz="3958" b="1" dirty="0">
                <a:solidFill>
                  <a:prstClr val="black"/>
                </a:solidFill>
              </a:rPr>
              <a:t>Select “Personal Menu”</a:t>
            </a:r>
          </a:p>
          <a:p>
            <a:r>
              <a:rPr lang="en-US" sz="3958" b="1" dirty="0">
                <a:solidFill>
                  <a:prstClr val="black"/>
                </a:solidFill>
              </a:rPr>
              <a:t>Select “Name Change”</a:t>
            </a:r>
          </a:p>
          <a:p>
            <a:r>
              <a:rPr lang="en-US" sz="3958" b="1" dirty="0">
                <a:solidFill>
                  <a:prstClr val="black"/>
                </a:solidFill>
              </a:rPr>
              <a:t>Enter your Preferred First Name</a:t>
            </a:r>
          </a:p>
          <a:p>
            <a:endParaRPr lang="en-US" sz="3958" b="1" dirty="0">
              <a:solidFill>
                <a:prstClr val="black"/>
              </a:solidFill>
            </a:endParaRPr>
          </a:p>
        </p:txBody>
      </p:sp>
    </p:spTree>
    <p:extLst>
      <p:ext uri="{BB962C8B-B14F-4D97-AF65-F5344CB8AC3E}">
        <p14:creationId xmlns:p14="http://schemas.microsoft.com/office/powerpoint/2010/main" val="1334572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CF3B6-54D3-4665-85E4-2E5E99C71EE0}"/>
              </a:ext>
            </a:extLst>
          </p:cNvPr>
          <p:cNvSpPr>
            <a:spLocks noGrp="1"/>
          </p:cNvSpPr>
          <p:nvPr>
            <p:ph type="title"/>
          </p:nvPr>
        </p:nvSpPr>
        <p:spPr>
          <a:xfrm>
            <a:off x="2341068" y="649691"/>
            <a:ext cx="17265978" cy="1354217"/>
          </a:xfrm>
        </p:spPr>
        <p:txBody>
          <a:bodyPr/>
          <a:lstStyle/>
          <a:p>
            <a:pPr algn="l"/>
            <a:r>
              <a:rPr lang="en-CA" sz="8800" dirty="0"/>
              <a:t>McGill 101 Reminder</a:t>
            </a:r>
          </a:p>
        </p:txBody>
      </p:sp>
      <p:pic>
        <p:nvPicPr>
          <p:cNvPr id="8" name="Picture 7">
            <a:extLst>
              <a:ext uri="{FF2B5EF4-FFF2-40B4-BE49-F238E27FC236}">
                <a16:creationId xmlns:a16="http://schemas.microsoft.com/office/drawing/2014/main" id="{4853AE4A-2913-9A4C-9B23-D3E9BE0DEEE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395" y="2583116"/>
            <a:ext cx="2833518" cy="2125139"/>
          </a:xfrm>
          <a:prstGeom prst="rect">
            <a:avLst/>
          </a:prstGeom>
        </p:spPr>
      </p:pic>
      <p:pic>
        <p:nvPicPr>
          <p:cNvPr id="10" name="Picture 9">
            <a:extLst>
              <a:ext uri="{FF2B5EF4-FFF2-40B4-BE49-F238E27FC236}">
                <a16:creationId xmlns:a16="http://schemas.microsoft.com/office/drawing/2014/main" id="{BA89F5C1-0FC3-C24B-AD5F-6282F018111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1491" y="2583116"/>
            <a:ext cx="2833518" cy="2125139"/>
          </a:xfrm>
          <a:prstGeom prst="rect">
            <a:avLst/>
          </a:prstGeom>
        </p:spPr>
      </p:pic>
      <p:pic>
        <p:nvPicPr>
          <p:cNvPr id="16" name="Picture 15">
            <a:extLst>
              <a:ext uri="{FF2B5EF4-FFF2-40B4-BE49-F238E27FC236}">
                <a16:creationId xmlns:a16="http://schemas.microsoft.com/office/drawing/2014/main" id="{15F1CAE2-5ABE-514E-A44E-590D37C93F7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319" y="5055164"/>
            <a:ext cx="2833518" cy="2125139"/>
          </a:xfrm>
          <a:prstGeom prst="rect">
            <a:avLst/>
          </a:prstGeom>
        </p:spPr>
      </p:pic>
      <p:pic>
        <p:nvPicPr>
          <p:cNvPr id="14" name="Picture 13">
            <a:extLst>
              <a:ext uri="{FF2B5EF4-FFF2-40B4-BE49-F238E27FC236}">
                <a16:creationId xmlns:a16="http://schemas.microsoft.com/office/drawing/2014/main" id="{9C49CC01-02CD-394C-9EEB-3CD679C8FAF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013" y="5055164"/>
            <a:ext cx="2833519" cy="2125140"/>
          </a:xfrm>
          <a:prstGeom prst="rect">
            <a:avLst/>
          </a:prstGeom>
        </p:spPr>
      </p:pic>
      <p:pic>
        <p:nvPicPr>
          <p:cNvPr id="18" name="Picture 17">
            <a:extLst>
              <a:ext uri="{FF2B5EF4-FFF2-40B4-BE49-F238E27FC236}">
                <a16:creationId xmlns:a16="http://schemas.microsoft.com/office/drawing/2014/main" id="{FF4BA135-73F3-0647-B4AA-C8FE0203650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8250" y="5055164"/>
            <a:ext cx="2833519" cy="2125139"/>
          </a:xfrm>
          <a:prstGeom prst="rect">
            <a:avLst/>
          </a:prstGeom>
        </p:spPr>
      </p:pic>
      <p:pic>
        <p:nvPicPr>
          <p:cNvPr id="20" name="Picture 19">
            <a:extLst>
              <a:ext uri="{FF2B5EF4-FFF2-40B4-BE49-F238E27FC236}">
                <a16:creationId xmlns:a16="http://schemas.microsoft.com/office/drawing/2014/main" id="{74383DF6-4C95-AD42-B57D-946D0C73A62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3395" y="7180303"/>
            <a:ext cx="2833518" cy="2125139"/>
          </a:xfrm>
          <a:prstGeom prst="rect">
            <a:avLst/>
          </a:prstGeom>
        </p:spPr>
      </p:pic>
      <p:pic>
        <p:nvPicPr>
          <p:cNvPr id="22" name="Picture 21">
            <a:extLst>
              <a:ext uri="{FF2B5EF4-FFF2-40B4-BE49-F238E27FC236}">
                <a16:creationId xmlns:a16="http://schemas.microsoft.com/office/drawing/2014/main" id="{536FC319-B027-3A47-A3F6-31BFE25AEF35}"/>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1490" y="7180302"/>
            <a:ext cx="2833520" cy="2125140"/>
          </a:xfrm>
          <a:prstGeom prst="rect">
            <a:avLst/>
          </a:prstGeom>
        </p:spPr>
      </p:pic>
      <p:sp>
        <p:nvSpPr>
          <p:cNvPr id="13" name="TextBox 12">
            <a:extLst>
              <a:ext uri="{FF2B5EF4-FFF2-40B4-BE49-F238E27FC236}">
                <a16:creationId xmlns:a16="http://schemas.microsoft.com/office/drawing/2014/main" id="{21DBA796-0023-564F-B4BD-252A21343354}"/>
              </a:ext>
            </a:extLst>
          </p:cNvPr>
          <p:cNvSpPr txBox="1"/>
          <p:nvPr/>
        </p:nvSpPr>
        <p:spPr>
          <a:xfrm>
            <a:off x="10433050" y="2546785"/>
            <a:ext cx="8523154" cy="5016758"/>
          </a:xfrm>
          <a:prstGeom prst="rect">
            <a:avLst/>
          </a:prstGeom>
          <a:noFill/>
        </p:spPr>
        <p:txBody>
          <a:bodyPr wrap="square" rtlCol="0">
            <a:spAutoFit/>
          </a:bodyPr>
          <a:lstStyle/>
          <a:p>
            <a:pPr marL="571500" indent="-571500">
              <a:buFont typeface="Arial" panose="020B0604020202020204" pitchFamily="34" charset="0"/>
              <a:buChar char="•"/>
            </a:pPr>
            <a:r>
              <a:rPr lang="en-US" sz="4000" dirty="0"/>
              <a:t>An online information hub for all new McGill undergraduate students</a:t>
            </a:r>
          </a:p>
          <a:p>
            <a:pPr marL="571500" indent="-571500">
              <a:buFont typeface="Arial" panose="020B0604020202020204" pitchFamily="34" charset="0"/>
              <a:buChar char="•"/>
            </a:pPr>
            <a:r>
              <a:rPr lang="en-US" sz="4000" dirty="0"/>
              <a:t>Complete quizzes, checklists, and other activities</a:t>
            </a:r>
          </a:p>
          <a:p>
            <a:pPr marL="571500" indent="-571500">
              <a:buFont typeface="Arial" panose="020B0604020202020204" pitchFamily="34" charset="0"/>
              <a:buChar char="•"/>
            </a:pPr>
            <a:r>
              <a:rPr lang="en-US" sz="4000" dirty="0"/>
              <a:t>Earn badges</a:t>
            </a:r>
          </a:p>
          <a:p>
            <a:pPr marL="571500" indent="-571500">
              <a:buFont typeface="Arial" panose="020B0604020202020204" pitchFamily="34" charset="0"/>
              <a:buChar char="•"/>
            </a:pPr>
            <a:r>
              <a:rPr lang="en-US" sz="4000" dirty="0"/>
              <a:t>Win prizes!</a:t>
            </a:r>
          </a:p>
          <a:p>
            <a:pPr marL="571500" indent="-571500">
              <a:buFont typeface="Arial" panose="020B0604020202020204" pitchFamily="34" charset="0"/>
              <a:buChar char="•"/>
            </a:pPr>
            <a:endParaRPr lang="en-US" sz="4000" dirty="0"/>
          </a:p>
          <a:p>
            <a:pPr marL="571500" indent="-571500">
              <a:buFont typeface="Arial" panose="020B0604020202020204" pitchFamily="34" charset="0"/>
              <a:buChar char="•"/>
            </a:pPr>
            <a:endParaRPr lang="en-US" sz="4000" dirty="0"/>
          </a:p>
        </p:txBody>
      </p:sp>
      <p:pic>
        <p:nvPicPr>
          <p:cNvPr id="11" name="Picture 10" descr="A picture containing the myCourses logo where McGill 101 is located.">
            <a:extLst>
              <a:ext uri="{FF2B5EF4-FFF2-40B4-BE49-F238E27FC236}">
                <a16:creationId xmlns:a16="http://schemas.microsoft.com/office/drawing/2014/main" id="{7CB8E962-A024-5343-A44B-FF569926B3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67707" y="6634019"/>
            <a:ext cx="6472237" cy="1859047"/>
          </a:xfrm>
          <a:prstGeom prst="rect">
            <a:avLst/>
          </a:prstGeom>
        </p:spPr>
      </p:pic>
      <p:sp>
        <p:nvSpPr>
          <p:cNvPr id="2" name="TextBox 1">
            <a:extLst>
              <a:ext uri="{FF2B5EF4-FFF2-40B4-BE49-F238E27FC236}">
                <a16:creationId xmlns:a16="http://schemas.microsoft.com/office/drawing/2014/main" id="{6372DEF7-BC05-1B43-B0E9-B2B9B759EB79}"/>
              </a:ext>
            </a:extLst>
          </p:cNvPr>
          <p:cNvSpPr txBox="1"/>
          <p:nvPr/>
        </p:nvSpPr>
        <p:spPr>
          <a:xfrm>
            <a:off x="10974057" y="8597556"/>
            <a:ext cx="6472236" cy="707886"/>
          </a:xfrm>
          <a:prstGeom prst="rect">
            <a:avLst/>
          </a:prstGeom>
          <a:noFill/>
        </p:spPr>
        <p:txBody>
          <a:bodyPr wrap="square" rtlCol="0">
            <a:spAutoFit/>
          </a:bodyPr>
          <a:lstStyle/>
          <a:p>
            <a:r>
              <a:rPr lang="en-US" sz="4000" dirty="0">
                <a:hlinkClick r:id="rId10"/>
              </a:rPr>
              <a:t>https://mycourses2.mcgill.ca/</a:t>
            </a:r>
            <a:endParaRPr lang="en-CA" sz="4000" dirty="0"/>
          </a:p>
        </p:txBody>
      </p:sp>
    </p:spTree>
    <p:extLst>
      <p:ext uri="{BB962C8B-B14F-4D97-AF65-F5344CB8AC3E}">
        <p14:creationId xmlns:p14="http://schemas.microsoft.com/office/powerpoint/2010/main" val="1713791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CF3B6-54D3-4665-85E4-2E5E99C71EE0}"/>
              </a:ext>
            </a:extLst>
          </p:cNvPr>
          <p:cNvSpPr>
            <a:spLocks noGrp="1"/>
          </p:cNvSpPr>
          <p:nvPr>
            <p:ph type="title"/>
          </p:nvPr>
        </p:nvSpPr>
        <p:spPr>
          <a:xfrm>
            <a:off x="1419061" y="168275"/>
            <a:ext cx="17265978" cy="1354217"/>
          </a:xfrm>
        </p:spPr>
        <p:txBody>
          <a:bodyPr/>
          <a:lstStyle/>
          <a:p>
            <a:pPr algn="ctr"/>
            <a:r>
              <a:rPr lang="en-CA" sz="8800" dirty="0"/>
              <a:t>Pre-Arrival Webinars</a:t>
            </a:r>
          </a:p>
        </p:txBody>
      </p:sp>
      <p:sp>
        <p:nvSpPr>
          <p:cNvPr id="2" name="TextBox 1">
            <a:extLst>
              <a:ext uri="{FF2B5EF4-FFF2-40B4-BE49-F238E27FC236}">
                <a16:creationId xmlns:a16="http://schemas.microsoft.com/office/drawing/2014/main" id="{00BABC6F-1B8B-174E-846B-A9CB4E494764}"/>
              </a:ext>
            </a:extLst>
          </p:cNvPr>
          <p:cNvSpPr txBox="1"/>
          <p:nvPr/>
        </p:nvSpPr>
        <p:spPr>
          <a:xfrm>
            <a:off x="3194050" y="8920527"/>
            <a:ext cx="13182600" cy="646331"/>
          </a:xfrm>
          <a:prstGeom prst="rect">
            <a:avLst/>
          </a:prstGeom>
          <a:noFill/>
        </p:spPr>
        <p:txBody>
          <a:bodyPr wrap="square" rtlCol="0">
            <a:spAutoFit/>
          </a:bodyPr>
          <a:lstStyle/>
          <a:p>
            <a:pPr algn="ctr"/>
            <a:r>
              <a:rPr lang="en-US" sz="3600" u="sng" dirty="0">
                <a:hlinkClick r:id="rId2"/>
              </a:rPr>
              <a:t>https://www.mcgill.ca/getready/webinars</a:t>
            </a:r>
            <a:endParaRPr lang="en-CA" sz="3600" dirty="0"/>
          </a:p>
        </p:txBody>
      </p:sp>
      <p:graphicFrame>
        <p:nvGraphicFramePr>
          <p:cNvPr id="4" name="Table 3">
            <a:extLst>
              <a:ext uri="{FF2B5EF4-FFF2-40B4-BE49-F238E27FC236}">
                <a16:creationId xmlns:a16="http://schemas.microsoft.com/office/drawing/2014/main" id="{3264A6CF-C1E1-FEB7-1D77-B580F8A9CA97}"/>
              </a:ext>
            </a:extLst>
          </p:cNvPr>
          <p:cNvGraphicFramePr>
            <a:graphicFrameLocks noGrp="1"/>
          </p:cNvGraphicFramePr>
          <p:nvPr>
            <p:extLst>
              <p:ext uri="{D42A27DB-BD31-4B8C-83A1-F6EECF244321}">
                <p14:modId xmlns:p14="http://schemas.microsoft.com/office/powerpoint/2010/main" val="1079742409"/>
              </p:ext>
            </p:extLst>
          </p:nvPr>
        </p:nvGraphicFramePr>
        <p:xfrm>
          <a:off x="3651250" y="1742492"/>
          <a:ext cx="12001500" cy="7101656"/>
        </p:xfrm>
        <a:graphic>
          <a:graphicData uri="http://schemas.openxmlformats.org/drawingml/2006/table">
            <a:tbl>
              <a:tblPr firstRow="1" bandRow="1">
                <a:tableStyleId>{21E4AEA4-8DFA-4A89-87EB-49C32662AFE0}</a:tableStyleId>
              </a:tblPr>
              <a:tblGrid>
                <a:gridCol w="9797143">
                  <a:extLst>
                    <a:ext uri="{9D8B030D-6E8A-4147-A177-3AD203B41FA5}">
                      <a16:colId xmlns:a16="http://schemas.microsoft.com/office/drawing/2014/main" val="1370198410"/>
                    </a:ext>
                  </a:extLst>
                </a:gridCol>
                <a:gridCol w="2204357">
                  <a:extLst>
                    <a:ext uri="{9D8B030D-6E8A-4147-A177-3AD203B41FA5}">
                      <a16:colId xmlns:a16="http://schemas.microsoft.com/office/drawing/2014/main" val="4201404241"/>
                    </a:ext>
                  </a:extLst>
                </a:gridCol>
              </a:tblGrid>
              <a:tr h="1255778">
                <a:tc>
                  <a:txBody>
                    <a:bodyPr/>
                    <a:lstStyle/>
                    <a:p>
                      <a:pPr>
                        <a:lnSpc>
                          <a:spcPct val="107000"/>
                        </a:lnSpc>
                        <a:spcAft>
                          <a:spcPts val="800"/>
                        </a:spcAft>
                      </a:pPr>
                      <a:r>
                        <a:rPr lang="en-US" sz="3600" u="none" dirty="0">
                          <a:effectLst/>
                        </a:rPr>
                        <a:t>Webinar</a:t>
                      </a:r>
                      <a:endParaRPr lang="en-CA" sz="3600" u="none"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rgbClr val="C00000"/>
                    </a:solidFill>
                  </a:tcPr>
                </a:tc>
                <a:tc>
                  <a:txBody>
                    <a:bodyPr/>
                    <a:lstStyle/>
                    <a:p>
                      <a:pPr>
                        <a:lnSpc>
                          <a:spcPct val="107000"/>
                        </a:lnSpc>
                        <a:spcAft>
                          <a:spcPts val="800"/>
                        </a:spcAft>
                      </a:pPr>
                      <a:r>
                        <a:rPr lang="en-US" sz="3600" u="none" dirty="0">
                          <a:effectLst/>
                        </a:rPr>
                        <a:t>Dates</a:t>
                      </a:r>
                      <a:endParaRPr lang="en-CA" sz="3600" u="none"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rgbClr val="C00000"/>
                    </a:solidFill>
                  </a:tcPr>
                </a:tc>
                <a:extLst>
                  <a:ext uri="{0D108BD9-81ED-4DB2-BD59-A6C34878D82A}">
                    <a16:rowId xmlns:a16="http://schemas.microsoft.com/office/drawing/2014/main" val="3145311302"/>
                  </a:ext>
                </a:extLst>
              </a:tr>
              <a:tr h="599162">
                <a:tc>
                  <a:txBody>
                    <a:bodyPr/>
                    <a:lstStyle/>
                    <a:p>
                      <a:pPr>
                        <a:lnSpc>
                          <a:spcPct val="107000"/>
                        </a:lnSpc>
                        <a:spcAft>
                          <a:spcPts val="800"/>
                        </a:spcAft>
                      </a:pPr>
                      <a:r>
                        <a:rPr lang="en-US" sz="3600">
                          <a:effectLst/>
                        </a:rPr>
                        <a:t>Housing On and Off-Campus</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US" sz="3600">
                          <a:effectLst/>
                        </a:rPr>
                        <a:t>May 31</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296106441"/>
                  </a:ext>
                </a:extLst>
              </a:tr>
              <a:tr h="599162">
                <a:tc>
                  <a:txBody>
                    <a:bodyPr/>
                    <a:lstStyle/>
                    <a:p>
                      <a:pPr>
                        <a:lnSpc>
                          <a:spcPct val="107000"/>
                        </a:lnSpc>
                        <a:spcAft>
                          <a:spcPts val="800"/>
                        </a:spcAft>
                      </a:pPr>
                      <a:r>
                        <a:rPr lang="en-US" sz="3600" dirty="0">
                          <a:effectLst/>
                        </a:rPr>
                        <a:t>Dollars and Sense</a:t>
                      </a:r>
                      <a:endParaRPr lang="en-CA"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US" sz="3600">
                          <a:effectLst/>
                        </a:rPr>
                        <a:t>June 8</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6019492"/>
                  </a:ext>
                </a:extLst>
              </a:tr>
              <a:tr h="599162">
                <a:tc>
                  <a:txBody>
                    <a:bodyPr/>
                    <a:lstStyle/>
                    <a:p>
                      <a:pPr>
                        <a:lnSpc>
                          <a:spcPct val="107000"/>
                        </a:lnSpc>
                        <a:spcAft>
                          <a:spcPts val="800"/>
                        </a:spcAft>
                      </a:pPr>
                      <a:r>
                        <a:rPr lang="en-US" sz="3600">
                          <a:effectLst/>
                        </a:rPr>
                        <a:t>Dollars &amp; Sense: Planning for Your Time at McGill</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US" sz="3600">
                          <a:effectLst/>
                        </a:rPr>
                        <a:t>June 8</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786208856"/>
                  </a:ext>
                </a:extLst>
              </a:tr>
              <a:tr h="599162">
                <a:tc>
                  <a:txBody>
                    <a:bodyPr/>
                    <a:lstStyle/>
                    <a:p>
                      <a:pPr>
                        <a:lnSpc>
                          <a:spcPct val="107000"/>
                        </a:lnSpc>
                        <a:spcAft>
                          <a:spcPts val="800"/>
                        </a:spcAft>
                      </a:pPr>
                      <a:r>
                        <a:rPr lang="en-US" sz="3600">
                          <a:effectLst/>
                        </a:rPr>
                        <a:t>Know Your Rights</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US" sz="3600">
                          <a:effectLst/>
                        </a:rPr>
                        <a:t>June 15</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89170183"/>
                  </a:ext>
                </a:extLst>
              </a:tr>
              <a:tr h="599162">
                <a:tc>
                  <a:txBody>
                    <a:bodyPr/>
                    <a:lstStyle/>
                    <a:p>
                      <a:pPr>
                        <a:lnSpc>
                          <a:spcPct val="107000"/>
                        </a:lnSpc>
                        <a:spcAft>
                          <a:spcPts val="800"/>
                        </a:spcAft>
                      </a:pPr>
                      <a:r>
                        <a:rPr lang="en-US" sz="3600">
                          <a:effectLst/>
                        </a:rPr>
                        <a:t>Making Connections</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US" sz="3600">
                          <a:effectLst/>
                        </a:rPr>
                        <a:t>June 29</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16325639"/>
                  </a:ext>
                </a:extLst>
              </a:tr>
              <a:tr h="599162">
                <a:tc>
                  <a:txBody>
                    <a:bodyPr/>
                    <a:lstStyle/>
                    <a:p>
                      <a:pPr>
                        <a:lnSpc>
                          <a:spcPct val="107000"/>
                        </a:lnSpc>
                        <a:spcAft>
                          <a:spcPts val="800"/>
                        </a:spcAft>
                      </a:pPr>
                      <a:r>
                        <a:rPr lang="en-US" sz="3600">
                          <a:effectLst/>
                        </a:rPr>
                        <a:t>MTL Healthcare Community</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US" sz="3600">
                          <a:effectLst/>
                        </a:rPr>
                        <a:t>July 6</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650886739"/>
                  </a:ext>
                </a:extLst>
              </a:tr>
              <a:tr h="599162">
                <a:tc>
                  <a:txBody>
                    <a:bodyPr/>
                    <a:lstStyle/>
                    <a:p>
                      <a:pPr>
                        <a:lnSpc>
                          <a:spcPct val="107000"/>
                        </a:lnSpc>
                        <a:spcAft>
                          <a:spcPts val="800"/>
                        </a:spcAft>
                      </a:pPr>
                      <a:r>
                        <a:rPr lang="en-US" sz="3600">
                          <a:effectLst/>
                        </a:rPr>
                        <a:t>What I Wish I Had Known (Student Panel)</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US" sz="3600">
                          <a:effectLst/>
                        </a:rPr>
                        <a:t>July 27</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711421839"/>
                  </a:ext>
                </a:extLst>
              </a:tr>
              <a:tr h="599162">
                <a:tc>
                  <a:txBody>
                    <a:bodyPr/>
                    <a:lstStyle/>
                    <a:p>
                      <a:pPr>
                        <a:lnSpc>
                          <a:spcPct val="107000"/>
                        </a:lnSpc>
                        <a:spcAft>
                          <a:spcPts val="800"/>
                        </a:spcAft>
                      </a:pPr>
                      <a:r>
                        <a:rPr lang="en-US" sz="3600">
                          <a:effectLst/>
                        </a:rPr>
                        <a:t>Learning at McGill</a:t>
                      </a:r>
                      <a:endParaRPr lang="en-CA" sz="360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US" sz="3600" dirty="0">
                          <a:effectLst/>
                        </a:rPr>
                        <a:t>Aug 2</a:t>
                      </a:r>
                      <a:endParaRPr lang="en-CA"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62276976"/>
                  </a:ext>
                </a:extLst>
              </a:tr>
              <a:tr h="599162">
                <a:tc>
                  <a:txBody>
                    <a:bodyPr/>
                    <a:lstStyle/>
                    <a:p>
                      <a:pPr>
                        <a:lnSpc>
                          <a:spcPct val="107000"/>
                        </a:lnSpc>
                        <a:spcAft>
                          <a:spcPts val="800"/>
                        </a:spcAft>
                      </a:pPr>
                      <a:r>
                        <a:rPr lang="en-US" sz="3600" dirty="0">
                          <a:effectLst/>
                        </a:rPr>
                        <a:t>Parents: How to Support Your New McGill Student</a:t>
                      </a:r>
                      <a:endParaRPr lang="en-CA"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US" sz="3600" dirty="0">
                          <a:effectLst/>
                        </a:rPr>
                        <a:t>Aug 10</a:t>
                      </a:r>
                      <a:endParaRPr lang="en-CA"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890871974"/>
                  </a:ext>
                </a:extLst>
              </a:tr>
            </a:tbl>
          </a:graphicData>
        </a:graphic>
      </p:graphicFrame>
    </p:spTree>
    <p:extLst>
      <p:ext uri="{BB962C8B-B14F-4D97-AF65-F5344CB8AC3E}">
        <p14:creationId xmlns:p14="http://schemas.microsoft.com/office/powerpoint/2010/main" val="4089370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19B4D4A5-9196-B14E-8B98-E187E2ED8F05}"/>
              </a:ext>
            </a:extLst>
          </p:cNvPr>
          <p:cNvSpPr>
            <a:spLocks noGrp="1"/>
          </p:cNvSpPr>
          <p:nvPr>
            <p:ph type="title" idx="4294967295"/>
          </p:nvPr>
        </p:nvSpPr>
        <p:spPr>
          <a:xfrm>
            <a:off x="4248150" y="854075"/>
            <a:ext cx="9842500" cy="18462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3000" b="0" i="0" u="none" strike="noStrike" kern="0" cap="none" spc="0" normalizeH="0" baseline="0" noProof="0" dirty="0">
                <a:ln>
                  <a:noFill/>
                </a:ln>
                <a:solidFill>
                  <a:schemeClr val="bg1"/>
                </a:solidFill>
                <a:effectLst/>
                <a:uLnTx/>
                <a:uFillTx/>
                <a:latin typeface="Adelle Hv" panose="02000503000000020004" pitchFamily="50" charset="0"/>
                <a:ea typeface="+mn-ea"/>
                <a:cs typeface="+mn-cs"/>
              </a:rPr>
              <a:t>Thank you!</a:t>
            </a:r>
          </a:p>
        </p:txBody>
      </p:sp>
      <p:sp>
        <p:nvSpPr>
          <p:cNvPr id="19" name="Rectangle 18">
            <a:extLst>
              <a:ext uri="{FF2B5EF4-FFF2-40B4-BE49-F238E27FC236}">
                <a16:creationId xmlns:a16="http://schemas.microsoft.com/office/drawing/2014/main" id="{3ECFA267-4530-0446-8264-5813BF28481C}"/>
              </a:ext>
            </a:extLst>
          </p:cNvPr>
          <p:cNvSpPr/>
          <p:nvPr/>
        </p:nvSpPr>
        <p:spPr>
          <a:xfrm>
            <a:off x="483439" y="3474138"/>
            <a:ext cx="19137227" cy="830997"/>
          </a:xfrm>
          <a:prstGeom prst="rect">
            <a:avLst/>
          </a:prstGeom>
        </p:spPr>
        <p:txBody>
          <a:bodyPr wrap="none">
            <a:spAutoFit/>
          </a:bodyPr>
          <a:lstStyle/>
          <a:p>
            <a:pPr algn="ctr"/>
            <a:r>
              <a:rPr lang="en-CA" sz="4800" i="1" dirty="0">
                <a:solidFill>
                  <a:srgbClr val="FFFFFF"/>
                </a:solidFill>
              </a:rPr>
              <a:t>Remember to contact Campus Life &amp; Engagement if you have any questions!</a:t>
            </a:r>
            <a:endParaRPr lang="en-US" sz="6000" i="1" dirty="0">
              <a:solidFill>
                <a:srgbClr val="FFFFFF"/>
              </a:solidFill>
            </a:endParaRPr>
          </a:p>
        </p:txBody>
      </p:sp>
      <p:pic>
        <p:nvPicPr>
          <p:cNvPr id="20" name="Picture 19" descr="A logo icon for the app Facebook.">
            <a:extLst>
              <a:ext uri="{FF2B5EF4-FFF2-40B4-BE49-F238E27FC236}">
                <a16:creationId xmlns:a16="http://schemas.microsoft.com/office/drawing/2014/main" id="{BDE3DB49-E289-4844-80A9-F30701D408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8075" y="5253179"/>
            <a:ext cx="970036" cy="970036"/>
          </a:xfrm>
          <a:prstGeom prst="rect">
            <a:avLst/>
          </a:prstGeom>
        </p:spPr>
      </p:pic>
      <p:sp>
        <p:nvSpPr>
          <p:cNvPr id="17" name="TextBox 16">
            <a:extLst>
              <a:ext uri="{FF2B5EF4-FFF2-40B4-BE49-F238E27FC236}">
                <a16:creationId xmlns:a16="http://schemas.microsoft.com/office/drawing/2014/main" id="{66782781-B69B-CD43-AA8F-95695C7310AD}"/>
              </a:ext>
            </a:extLst>
          </p:cNvPr>
          <p:cNvSpPr txBox="1"/>
          <p:nvPr/>
        </p:nvSpPr>
        <p:spPr>
          <a:xfrm>
            <a:off x="4086361" y="5368860"/>
            <a:ext cx="3963006" cy="701410"/>
          </a:xfrm>
          <a:prstGeom prst="rect">
            <a:avLst/>
          </a:prstGeom>
          <a:noFill/>
        </p:spPr>
        <p:txBody>
          <a:bodyPr wrap="square" rtlCol="0">
            <a:spAutoFit/>
          </a:bodyPr>
          <a:lstStyle/>
          <a:p>
            <a:pPr algn="r" defTabSz="753923"/>
            <a:r>
              <a:rPr lang="en-US" sz="3958" dirty="0">
                <a:solidFill>
                  <a:srgbClr val="FFFFFF"/>
                </a:solidFill>
                <a:latin typeface="Museo 300"/>
                <a:cs typeface="Museo 300"/>
              </a:rPr>
              <a:t>fb.com/</a:t>
            </a:r>
            <a:r>
              <a:rPr lang="en-US" sz="3958" dirty="0" err="1">
                <a:solidFill>
                  <a:srgbClr val="FFFFFF"/>
                </a:solidFill>
                <a:latin typeface="Museo 300"/>
                <a:cs typeface="Museo 300"/>
              </a:rPr>
              <a:t>CLEMcGill</a:t>
            </a:r>
            <a:endParaRPr lang="en-US" sz="3958" dirty="0">
              <a:solidFill>
                <a:srgbClr val="FFFFFF"/>
              </a:solidFill>
              <a:latin typeface="Museo 300"/>
              <a:cs typeface="Museo 300"/>
            </a:endParaRPr>
          </a:p>
        </p:txBody>
      </p:sp>
      <p:pic>
        <p:nvPicPr>
          <p:cNvPr id="21" name="Picture 20" descr="A logo icon for the app Instagram.">
            <a:extLst>
              <a:ext uri="{FF2B5EF4-FFF2-40B4-BE49-F238E27FC236}">
                <a16:creationId xmlns:a16="http://schemas.microsoft.com/office/drawing/2014/main" id="{0982D8E0-8927-DE44-A18E-97E57A0075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0359" y="5333935"/>
            <a:ext cx="970036" cy="970036"/>
          </a:xfrm>
          <a:prstGeom prst="rect">
            <a:avLst/>
          </a:prstGeom>
        </p:spPr>
      </p:pic>
      <p:sp>
        <p:nvSpPr>
          <p:cNvPr id="18" name="TextBox 17">
            <a:extLst>
              <a:ext uri="{FF2B5EF4-FFF2-40B4-BE49-F238E27FC236}">
                <a16:creationId xmlns:a16="http://schemas.microsoft.com/office/drawing/2014/main" id="{D01D9DEE-C8D5-6A49-8D19-5F1838670A8A}"/>
              </a:ext>
            </a:extLst>
          </p:cNvPr>
          <p:cNvSpPr txBox="1"/>
          <p:nvPr/>
        </p:nvSpPr>
        <p:spPr>
          <a:xfrm>
            <a:off x="12266394" y="5436285"/>
            <a:ext cx="2920679" cy="701410"/>
          </a:xfrm>
          <a:prstGeom prst="rect">
            <a:avLst/>
          </a:prstGeom>
          <a:noFill/>
        </p:spPr>
        <p:txBody>
          <a:bodyPr wrap="square" rtlCol="0">
            <a:spAutoFit/>
          </a:bodyPr>
          <a:lstStyle/>
          <a:p>
            <a:pPr defTabSz="753923"/>
            <a:r>
              <a:rPr lang="en-US" sz="3958" dirty="0">
                <a:solidFill>
                  <a:srgbClr val="FFFFFF"/>
                </a:solidFill>
                <a:latin typeface="Museo 300"/>
                <a:cs typeface="Museo 300"/>
              </a:rPr>
              <a:t>@</a:t>
            </a:r>
            <a:r>
              <a:rPr lang="en-US" sz="3958" dirty="0" err="1">
                <a:solidFill>
                  <a:srgbClr val="FFFFFF"/>
                </a:solidFill>
                <a:latin typeface="Museo 300"/>
                <a:cs typeface="Museo 300"/>
              </a:rPr>
              <a:t>CLEMcGill</a:t>
            </a:r>
            <a:endParaRPr lang="en-US" sz="3958" dirty="0">
              <a:solidFill>
                <a:srgbClr val="FFFFFF"/>
              </a:solidFill>
              <a:latin typeface="Museo 300"/>
              <a:cs typeface="Museo 300"/>
            </a:endParaRPr>
          </a:p>
        </p:txBody>
      </p:sp>
      <p:pic>
        <p:nvPicPr>
          <p:cNvPr id="23" name="Picture 22" descr="A logo icon for the app Facebook.">
            <a:extLst>
              <a:ext uri="{FF2B5EF4-FFF2-40B4-BE49-F238E27FC236}">
                <a16:creationId xmlns:a16="http://schemas.microsoft.com/office/drawing/2014/main" id="{16F192C8-3607-AF45-8B05-6CF6D67D0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4425" y="6936275"/>
            <a:ext cx="970036" cy="970036"/>
          </a:xfrm>
          <a:prstGeom prst="rect">
            <a:avLst/>
          </a:prstGeom>
        </p:spPr>
      </p:pic>
      <p:sp>
        <p:nvSpPr>
          <p:cNvPr id="22" name="TextBox 21">
            <a:extLst>
              <a:ext uri="{FF2B5EF4-FFF2-40B4-BE49-F238E27FC236}">
                <a16:creationId xmlns:a16="http://schemas.microsoft.com/office/drawing/2014/main" id="{3FD1AC18-3C13-4242-A769-2DAB505545AC}"/>
              </a:ext>
            </a:extLst>
          </p:cNvPr>
          <p:cNvSpPr txBox="1"/>
          <p:nvPr/>
        </p:nvSpPr>
        <p:spPr>
          <a:xfrm>
            <a:off x="4247978" y="6759573"/>
            <a:ext cx="5011474" cy="1323439"/>
          </a:xfrm>
          <a:prstGeom prst="rect">
            <a:avLst/>
          </a:prstGeom>
          <a:noFill/>
        </p:spPr>
        <p:txBody>
          <a:bodyPr wrap="square" rtlCol="0">
            <a:spAutoFit/>
          </a:bodyPr>
          <a:lstStyle/>
          <a:p>
            <a:r>
              <a:rPr lang="en-US" sz="4000" dirty="0">
                <a:solidFill>
                  <a:schemeClr val="bg1"/>
                </a:solidFill>
                <a:hlinkClick r:id="rId5">
                  <a:extLst>
                    <a:ext uri="{A12FA001-AC4F-418D-AE19-62706E023703}">
                      <ahyp:hlinkClr xmlns:ahyp="http://schemas.microsoft.com/office/drawing/2018/hyperlinkcolor" val="tx"/>
                    </a:ext>
                  </a:extLst>
                </a:hlinkClick>
              </a:rPr>
              <a:t>Entering Class of 2022 Facebook Group</a:t>
            </a:r>
            <a:endParaRPr lang="en-US" sz="4000" dirty="0">
              <a:solidFill>
                <a:schemeClr val="bg1"/>
              </a:solidFill>
            </a:endParaRPr>
          </a:p>
        </p:txBody>
      </p:sp>
      <p:pic>
        <p:nvPicPr>
          <p:cNvPr id="24" name="Graphic 23" descr="A logo icon for the app Discord.">
            <a:extLst>
              <a:ext uri="{FF2B5EF4-FFF2-40B4-BE49-F238E27FC236}">
                <a16:creationId xmlns:a16="http://schemas.microsoft.com/office/drawing/2014/main" id="{13E5AEC7-7838-454B-9D2F-5136FDFB2D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59719" y="6973387"/>
            <a:ext cx="1293289" cy="1272088"/>
          </a:xfrm>
          <a:prstGeom prst="rect">
            <a:avLst/>
          </a:prstGeom>
        </p:spPr>
      </p:pic>
      <p:sp>
        <p:nvSpPr>
          <p:cNvPr id="26" name="TextBox 25">
            <a:extLst>
              <a:ext uri="{FF2B5EF4-FFF2-40B4-BE49-F238E27FC236}">
                <a16:creationId xmlns:a16="http://schemas.microsoft.com/office/drawing/2014/main" id="{4CE9BEF6-14FC-964A-8092-0150A3B88AD3}"/>
              </a:ext>
            </a:extLst>
          </p:cNvPr>
          <p:cNvSpPr txBox="1"/>
          <p:nvPr/>
        </p:nvSpPr>
        <p:spPr>
          <a:xfrm>
            <a:off x="12237380" y="6826782"/>
            <a:ext cx="5175411" cy="1323439"/>
          </a:xfrm>
          <a:prstGeom prst="rect">
            <a:avLst/>
          </a:prstGeom>
          <a:noFill/>
        </p:spPr>
        <p:txBody>
          <a:bodyPr wrap="square" rtlCol="0">
            <a:spAutoFit/>
          </a:bodyPr>
          <a:lstStyle/>
          <a:p>
            <a:r>
              <a:rPr lang="en-US" sz="4000" dirty="0">
                <a:solidFill>
                  <a:schemeClr val="bg1"/>
                </a:solidFill>
                <a:hlinkClick r:id="rId8">
                  <a:extLst>
                    <a:ext uri="{A12FA001-AC4F-418D-AE19-62706E023703}">
                      <ahyp:hlinkClr xmlns:ahyp="http://schemas.microsoft.com/office/drawing/2018/hyperlinkcolor" val="tx"/>
                    </a:ext>
                  </a:extLst>
                </a:hlinkClick>
              </a:rPr>
              <a:t>Entering Class of 2022 Discord Community</a:t>
            </a:r>
            <a:endParaRPr lang="en-US" sz="4000" dirty="0">
              <a:solidFill>
                <a:schemeClr val="bg1"/>
              </a:solidFill>
            </a:endParaRPr>
          </a:p>
        </p:txBody>
      </p:sp>
      <p:sp>
        <p:nvSpPr>
          <p:cNvPr id="25" name="Rectangle 24">
            <a:extLst>
              <a:ext uri="{FF2B5EF4-FFF2-40B4-BE49-F238E27FC236}">
                <a16:creationId xmlns:a16="http://schemas.microsoft.com/office/drawing/2014/main" id="{E3BA0A31-35B2-6E49-BF4B-F4A5E0EA87D5}"/>
              </a:ext>
            </a:extLst>
          </p:cNvPr>
          <p:cNvSpPr/>
          <p:nvPr/>
        </p:nvSpPr>
        <p:spPr>
          <a:xfrm>
            <a:off x="10953369" y="8907678"/>
            <a:ext cx="7391400" cy="1938992"/>
          </a:xfrm>
          <a:prstGeom prst="rect">
            <a:avLst/>
          </a:prstGeom>
        </p:spPr>
        <p:txBody>
          <a:bodyPr wrap="square">
            <a:spAutoFit/>
          </a:bodyPr>
          <a:lstStyle/>
          <a:p>
            <a:r>
              <a:rPr lang="en-CA" sz="4000" b="1" dirty="0">
                <a:solidFill>
                  <a:schemeClr val="bg1"/>
                </a:solidFill>
              </a:rPr>
              <a:t>Web:</a:t>
            </a:r>
            <a:r>
              <a:rPr lang="en-CA" sz="4000" dirty="0">
                <a:solidFill>
                  <a:schemeClr val="bg1"/>
                </a:solidFill>
              </a:rPr>
              <a:t> www.mcgill.ca/getready</a:t>
            </a:r>
            <a:r>
              <a:rPr lang="en-CA" sz="4000" b="1" dirty="0">
                <a:solidFill>
                  <a:schemeClr val="bg1"/>
                </a:solidFill>
              </a:rPr>
              <a:t>  </a:t>
            </a:r>
          </a:p>
          <a:p>
            <a:r>
              <a:rPr lang="en-CA" sz="4000" b="1" dirty="0">
                <a:solidFill>
                  <a:schemeClr val="bg1"/>
                </a:solidFill>
              </a:rPr>
              <a:t>Emai</a:t>
            </a:r>
            <a:r>
              <a:rPr lang="en-CA" sz="4000" dirty="0">
                <a:solidFill>
                  <a:schemeClr val="bg1"/>
                </a:solidFill>
              </a:rPr>
              <a:t>l: </a:t>
            </a:r>
            <a:r>
              <a:rPr lang="en-CA" sz="4000" b="1" dirty="0">
                <a:solidFill>
                  <a:schemeClr val="bg1"/>
                </a:solidFill>
              </a:rPr>
              <a:t> </a:t>
            </a:r>
            <a:r>
              <a:rPr lang="en-CA" sz="4000" dirty="0" err="1">
                <a:solidFill>
                  <a:schemeClr val="bg1"/>
                </a:solidFill>
              </a:rPr>
              <a:t>firstyear@mcgill.ca</a:t>
            </a:r>
            <a:r>
              <a:rPr lang="en-CA" sz="4000" dirty="0">
                <a:solidFill>
                  <a:schemeClr val="bg1"/>
                </a:solidFill>
              </a:rPr>
              <a:t> </a:t>
            </a:r>
          </a:p>
          <a:p>
            <a:r>
              <a:rPr lang="en-CA" sz="4000" b="1" dirty="0">
                <a:solidFill>
                  <a:schemeClr val="bg1"/>
                </a:solidFill>
              </a:rPr>
              <a:t>Phone: </a:t>
            </a:r>
            <a:r>
              <a:rPr lang="en-CA" sz="4000" dirty="0">
                <a:solidFill>
                  <a:schemeClr val="bg1"/>
                </a:solidFill>
              </a:rPr>
              <a:t>(514) 398-6913 </a:t>
            </a:r>
            <a:endParaRPr lang="en-CA" sz="4000" b="1" dirty="0">
              <a:solidFill>
                <a:schemeClr val="bg1"/>
              </a:solidFill>
            </a:endParaRPr>
          </a:p>
        </p:txBody>
      </p:sp>
    </p:spTree>
    <p:extLst>
      <p:ext uri="{BB962C8B-B14F-4D97-AF65-F5344CB8AC3E}">
        <p14:creationId xmlns:p14="http://schemas.microsoft.com/office/powerpoint/2010/main" val="415381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43FDC1-BA01-0D47-83BF-0E7CE62B45BD}"/>
              </a:ext>
            </a:extLst>
          </p:cNvPr>
          <p:cNvSpPr>
            <a:spLocks noGrp="1"/>
          </p:cNvSpPr>
          <p:nvPr>
            <p:ph type="title" idx="4294967295"/>
          </p:nvPr>
        </p:nvSpPr>
        <p:spPr>
          <a:xfrm>
            <a:off x="2508250" y="3654425"/>
            <a:ext cx="15087600" cy="40005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3000" b="0" i="0" u="none" strike="noStrike" kern="0" cap="none" spc="0" normalizeH="0" baseline="0" noProof="0" dirty="0">
                <a:ln>
                  <a:noFill/>
                </a:ln>
                <a:solidFill>
                  <a:schemeClr val="bg1"/>
                </a:solidFill>
                <a:effectLst/>
                <a:uLnTx/>
                <a:uFillTx/>
                <a:latin typeface="Adelle Hv" panose="02000503000000020004" pitchFamily="50" charset="0"/>
                <a:ea typeface="+mn-ea"/>
                <a:cs typeface="+mn-cs"/>
              </a:rPr>
              <a:t>Understanding Your Program</a:t>
            </a:r>
          </a:p>
        </p:txBody>
      </p:sp>
    </p:spTree>
    <p:extLst>
      <p:ext uri="{BB962C8B-B14F-4D97-AF65-F5344CB8AC3E}">
        <p14:creationId xmlns:p14="http://schemas.microsoft.com/office/powerpoint/2010/main" val="2964652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B4CD7F-F5AB-8A7E-B54B-9B1138D599CA}"/>
              </a:ext>
            </a:extLst>
          </p:cNvPr>
          <p:cNvSpPr txBox="1">
            <a:spLocks noGrp="1"/>
          </p:cNvSpPr>
          <p:nvPr>
            <p:ph type="title" idx="4294967295"/>
          </p:nvPr>
        </p:nvSpPr>
        <p:spPr>
          <a:xfrm>
            <a:off x="4043128" y="244475"/>
            <a:ext cx="1180012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sng" strike="noStrike" kern="1200" cap="none" spc="0" normalizeH="0" baseline="0" noProof="0" dirty="0">
                <a:ln>
                  <a:noFill/>
                </a:ln>
                <a:solidFill>
                  <a:schemeClr val="tx1"/>
                </a:solidFill>
                <a:effectLst/>
                <a:uLnTx/>
                <a:uFillTx/>
                <a:latin typeface="+mn-lt"/>
                <a:ea typeface="+mn-ea"/>
                <a:cs typeface="+mn-cs"/>
              </a:rPr>
              <a:t>McGill</a:t>
            </a:r>
            <a:r>
              <a:rPr kumimoji="0" lang="en-US" sz="8000" b="0" i="0" u="sng" strike="noStrike" kern="1200" cap="none" spc="0" normalizeH="0" baseline="0" noProof="0" dirty="0">
                <a:ln>
                  <a:noFill/>
                </a:ln>
                <a:solidFill>
                  <a:schemeClr val="tx1"/>
                </a:solidFill>
                <a:effectLst/>
                <a:uLnTx/>
                <a:uFillTx/>
                <a:latin typeface="+mn-lt"/>
                <a:ea typeface="+mn-ea"/>
                <a:cs typeface="+mn-cs"/>
              </a:rPr>
              <a:t> </a:t>
            </a:r>
            <a:r>
              <a:rPr kumimoji="0" lang="en-US" sz="8000" b="1" i="0" u="sng" strike="noStrike" kern="1200" cap="none" spc="0" normalizeH="0" baseline="0" noProof="0" dirty="0">
                <a:ln>
                  <a:noFill/>
                </a:ln>
                <a:solidFill>
                  <a:schemeClr val="tx1"/>
                </a:solidFill>
                <a:effectLst/>
                <a:uLnTx/>
                <a:uFillTx/>
                <a:latin typeface="+mn-lt"/>
                <a:ea typeface="+mn-ea"/>
                <a:cs typeface="+mn-cs"/>
              </a:rPr>
              <a:t>Academic Year</a:t>
            </a:r>
          </a:p>
        </p:txBody>
      </p:sp>
      <p:pic>
        <p:nvPicPr>
          <p:cNvPr id="5" name="Picture 4" descr="A text box that explains that the McGill fall semester is from September to December.">
            <a:extLst>
              <a:ext uri="{FF2B5EF4-FFF2-40B4-BE49-F238E27FC236}">
                <a16:creationId xmlns:a16="http://schemas.microsoft.com/office/drawing/2014/main" id="{8E538B0F-3D2A-B14C-907D-9A1B3913CC6F}"/>
              </a:ext>
            </a:extLst>
          </p:cNvPr>
          <p:cNvPicPr>
            <a:picLocks noChangeAspect="1"/>
          </p:cNvPicPr>
          <p:nvPr/>
        </p:nvPicPr>
        <p:blipFill>
          <a:blip r:embed="rId3"/>
          <a:stretch>
            <a:fillRect/>
          </a:stretch>
        </p:blipFill>
        <p:spPr>
          <a:xfrm>
            <a:off x="4043128" y="2097427"/>
            <a:ext cx="3642936" cy="3642936"/>
          </a:xfrm>
          <a:prstGeom prst="rect">
            <a:avLst/>
          </a:prstGeom>
        </p:spPr>
      </p:pic>
      <p:pic>
        <p:nvPicPr>
          <p:cNvPr id="6" name="Picture 5" descr="A text box that explains that the McGill winter semester is from January to April.">
            <a:extLst>
              <a:ext uri="{FF2B5EF4-FFF2-40B4-BE49-F238E27FC236}">
                <a16:creationId xmlns:a16="http://schemas.microsoft.com/office/drawing/2014/main" id="{4A36DEF7-6137-A147-923C-BDBEE98D9BF2}"/>
              </a:ext>
            </a:extLst>
          </p:cNvPr>
          <p:cNvPicPr>
            <a:picLocks noChangeAspect="1"/>
          </p:cNvPicPr>
          <p:nvPr/>
        </p:nvPicPr>
        <p:blipFill>
          <a:blip r:embed="rId4"/>
          <a:stretch>
            <a:fillRect/>
          </a:stretch>
        </p:blipFill>
        <p:spPr>
          <a:xfrm>
            <a:off x="8230581" y="2133839"/>
            <a:ext cx="3642935" cy="3642935"/>
          </a:xfrm>
          <a:prstGeom prst="rect">
            <a:avLst/>
          </a:prstGeom>
        </p:spPr>
      </p:pic>
      <p:pic>
        <p:nvPicPr>
          <p:cNvPr id="8" name="Picture 7" descr="A text box that explains that the McGill summer semester is from May to August.">
            <a:extLst>
              <a:ext uri="{FF2B5EF4-FFF2-40B4-BE49-F238E27FC236}">
                <a16:creationId xmlns:a16="http://schemas.microsoft.com/office/drawing/2014/main" id="{1EFCF66F-C9DC-434B-A051-0245797D7E8C}"/>
              </a:ext>
            </a:extLst>
          </p:cNvPr>
          <p:cNvPicPr>
            <a:picLocks noChangeAspect="1"/>
          </p:cNvPicPr>
          <p:nvPr/>
        </p:nvPicPr>
        <p:blipFill>
          <a:blip r:embed="rId5"/>
          <a:stretch>
            <a:fillRect/>
          </a:stretch>
        </p:blipFill>
        <p:spPr>
          <a:xfrm>
            <a:off x="12411687" y="2133839"/>
            <a:ext cx="3642935" cy="3642935"/>
          </a:xfrm>
          <a:prstGeom prst="rect">
            <a:avLst/>
          </a:prstGeom>
        </p:spPr>
      </p:pic>
      <p:sp>
        <p:nvSpPr>
          <p:cNvPr id="10" name="Content Placeholder 2">
            <a:extLst>
              <a:ext uri="{FF2B5EF4-FFF2-40B4-BE49-F238E27FC236}">
                <a16:creationId xmlns:a16="http://schemas.microsoft.com/office/drawing/2014/main" id="{D622ECA0-D827-B94E-9320-60A0637166FB}"/>
              </a:ext>
            </a:extLst>
          </p:cNvPr>
          <p:cNvSpPr txBox="1">
            <a:spLocks/>
          </p:cNvSpPr>
          <p:nvPr/>
        </p:nvSpPr>
        <p:spPr>
          <a:xfrm>
            <a:off x="4935071" y="6264275"/>
            <a:ext cx="10233959" cy="3642936"/>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3600" b="1" i="1" kern="0" dirty="0">
                <a:solidFill>
                  <a:sysClr val="windowText" lastClr="000000"/>
                </a:solidFill>
              </a:rPr>
              <a:t>Fall Classes Start: </a:t>
            </a:r>
            <a:r>
              <a:rPr lang="en-US" sz="3600" kern="0" dirty="0">
                <a:solidFill>
                  <a:sysClr val="windowText" lastClr="000000"/>
                </a:solidFill>
              </a:rPr>
              <a:t>August 31, 2022</a:t>
            </a:r>
          </a:p>
          <a:p>
            <a:r>
              <a:rPr lang="en-US" sz="3600" b="1" i="1" kern="0" dirty="0">
                <a:solidFill>
                  <a:sysClr val="windowText" lastClr="000000"/>
                </a:solidFill>
              </a:rPr>
              <a:t>Add/drop deadline:</a:t>
            </a:r>
            <a:r>
              <a:rPr lang="en-US" sz="3600" i="1" kern="0" dirty="0">
                <a:solidFill>
                  <a:sysClr val="windowText" lastClr="000000"/>
                </a:solidFill>
              </a:rPr>
              <a:t> </a:t>
            </a:r>
            <a:r>
              <a:rPr lang="en-US" sz="3600" kern="0" dirty="0">
                <a:solidFill>
                  <a:sysClr val="windowText" lastClr="000000"/>
                </a:solidFill>
              </a:rPr>
              <a:t>September 13, 2022</a:t>
            </a:r>
            <a:endParaRPr lang="en-US" sz="3600" b="1" i="1" kern="0" dirty="0">
              <a:solidFill>
                <a:sysClr val="windowText" lastClr="000000"/>
              </a:solidFill>
            </a:endParaRPr>
          </a:p>
          <a:p>
            <a:r>
              <a:rPr lang="en-US" sz="3600" b="1" i="1" kern="0" dirty="0">
                <a:solidFill>
                  <a:sysClr val="windowText" lastClr="000000"/>
                </a:solidFill>
              </a:rPr>
              <a:t>Fall Reading Break: </a:t>
            </a:r>
            <a:r>
              <a:rPr lang="en-US" sz="3600" kern="0" dirty="0">
                <a:solidFill>
                  <a:sysClr val="windowText" lastClr="000000"/>
                </a:solidFill>
              </a:rPr>
              <a:t>October 11 &amp; 12, 2022</a:t>
            </a:r>
          </a:p>
          <a:p>
            <a:r>
              <a:rPr lang="en-CA" sz="3600" b="1" i="1" kern="0" dirty="0">
                <a:solidFill>
                  <a:sysClr val="windowText" lastClr="000000"/>
                </a:solidFill>
              </a:rPr>
              <a:t>Winter Classes Start: </a:t>
            </a:r>
            <a:r>
              <a:rPr lang="en-CA" sz="3600" kern="0" dirty="0">
                <a:solidFill>
                  <a:sysClr val="windowText" lastClr="000000"/>
                </a:solidFill>
              </a:rPr>
              <a:t> January 4, 2023</a:t>
            </a:r>
            <a:endParaRPr lang="en-CA" sz="3600" b="1" i="1" kern="0" dirty="0">
              <a:solidFill>
                <a:sysClr val="windowText" lastClr="000000"/>
              </a:solidFill>
            </a:endParaRPr>
          </a:p>
          <a:p>
            <a:r>
              <a:rPr lang="en-CA" sz="3600" b="1" i="1" kern="0" dirty="0">
                <a:solidFill>
                  <a:sysClr val="windowText" lastClr="000000"/>
                </a:solidFill>
              </a:rPr>
              <a:t>Add/drop deadline: </a:t>
            </a:r>
            <a:r>
              <a:rPr lang="en-CA" sz="3600" kern="0" dirty="0">
                <a:solidFill>
                  <a:sysClr val="windowText" lastClr="000000"/>
                </a:solidFill>
              </a:rPr>
              <a:t>January 17, 2023</a:t>
            </a:r>
            <a:endParaRPr lang="en-CA" sz="3600" b="1" i="1" kern="0" dirty="0">
              <a:solidFill>
                <a:sysClr val="windowText" lastClr="000000"/>
              </a:solidFill>
            </a:endParaRPr>
          </a:p>
          <a:p>
            <a:r>
              <a:rPr lang="en-CA" sz="3600" b="1" i="1" kern="0" dirty="0">
                <a:solidFill>
                  <a:sysClr val="windowText" lastClr="000000"/>
                </a:solidFill>
              </a:rPr>
              <a:t>Reading Week</a:t>
            </a:r>
            <a:r>
              <a:rPr lang="en-CA" sz="3600" b="1" kern="0" dirty="0">
                <a:solidFill>
                  <a:sysClr val="windowText" lastClr="000000"/>
                </a:solidFill>
              </a:rPr>
              <a:t>: </a:t>
            </a:r>
            <a:r>
              <a:rPr lang="en-CA" sz="3600" kern="0" dirty="0">
                <a:solidFill>
                  <a:sysClr val="windowText" lastClr="000000"/>
                </a:solidFill>
              </a:rPr>
              <a:t>February 27–March 3, 2023</a:t>
            </a:r>
          </a:p>
        </p:txBody>
      </p:sp>
    </p:spTree>
    <p:extLst>
      <p:ext uri="{BB962C8B-B14F-4D97-AF65-F5344CB8AC3E}">
        <p14:creationId xmlns:p14="http://schemas.microsoft.com/office/powerpoint/2010/main" val="3511024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1D70-8247-4153-B36D-691CCF721193}"/>
              </a:ext>
            </a:extLst>
          </p:cNvPr>
          <p:cNvSpPr>
            <a:spLocks noGrp="1"/>
          </p:cNvSpPr>
          <p:nvPr>
            <p:ph type="title"/>
          </p:nvPr>
        </p:nvSpPr>
        <p:spPr>
          <a:xfrm>
            <a:off x="857237" y="339269"/>
            <a:ext cx="18487549" cy="1231106"/>
          </a:xfrm>
        </p:spPr>
        <p:txBody>
          <a:bodyPr/>
          <a:lstStyle/>
          <a:p>
            <a:r>
              <a:rPr lang="en-CA" sz="8000" dirty="0"/>
              <a:t>Faculties, Schools, and Departments</a:t>
            </a:r>
          </a:p>
        </p:txBody>
      </p:sp>
      <p:grpSp>
        <p:nvGrpSpPr>
          <p:cNvPr id="3" name="Group 2" descr="A flowchart explaining the structure of the faculties, schools, and departments at McGill. It shows that faculties are split into professional schools and departments. Professional schools include the school of architecture and the school of nursing, while departments include the department of philosophy and the department of chemistry. ">
            <a:extLst>
              <a:ext uri="{FF2B5EF4-FFF2-40B4-BE49-F238E27FC236}">
                <a16:creationId xmlns:a16="http://schemas.microsoft.com/office/drawing/2014/main" id="{A91B7687-38AF-A736-5BBE-C964A6108977}"/>
              </a:ext>
            </a:extLst>
          </p:cNvPr>
          <p:cNvGrpSpPr/>
          <p:nvPr/>
        </p:nvGrpSpPr>
        <p:grpSpPr>
          <a:xfrm>
            <a:off x="4184650" y="1322989"/>
            <a:ext cx="11734800" cy="7651892"/>
            <a:chOff x="4184650" y="1322989"/>
            <a:chExt cx="11734800" cy="7651892"/>
          </a:xfrm>
        </p:grpSpPr>
        <p:pic>
          <p:nvPicPr>
            <p:cNvPr id="4" name="Picture 3">
              <a:extLst>
                <a:ext uri="{FF2B5EF4-FFF2-40B4-BE49-F238E27FC236}">
                  <a16:creationId xmlns:a16="http://schemas.microsoft.com/office/drawing/2014/main" id="{867F99A9-1BAB-AB4E-9A2A-D7B2E4B2811A}"/>
                </a:ext>
              </a:extLst>
            </p:cNvPr>
            <p:cNvPicPr>
              <a:picLocks noChangeAspect="1"/>
            </p:cNvPicPr>
            <p:nvPr/>
          </p:nvPicPr>
          <p:blipFill>
            <a:blip r:embed="rId2"/>
            <a:stretch>
              <a:fillRect/>
            </a:stretch>
          </p:blipFill>
          <p:spPr>
            <a:xfrm>
              <a:off x="7604586" y="1322989"/>
              <a:ext cx="4894926" cy="2426686"/>
            </a:xfrm>
            <a:prstGeom prst="rect">
              <a:avLst/>
            </a:prstGeom>
          </p:spPr>
        </p:pic>
        <p:grpSp>
          <p:nvGrpSpPr>
            <p:cNvPr id="10" name="Group 9">
              <a:extLst>
                <a:ext uri="{FF2B5EF4-FFF2-40B4-BE49-F238E27FC236}">
                  <a16:creationId xmlns:a16="http://schemas.microsoft.com/office/drawing/2014/main" id="{ECE86AA3-8D81-B64B-B379-4DFAF19412C8}"/>
                </a:ext>
              </a:extLst>
            </p:cNvPr>
            <p:cNvGrpSpPr/>
            <p:nvPr/>
          </p:nvGrpSpPr>
          <p:grpSpPr>
            <a:xfrm>
              <a:off x="4585460" y="3444875"/>
              <a:ext cx="10933179" cy="3264263"/>
              <a:chOff x="4585460" y="3004244"/>
              <a:chExt cx="10933179" cy="3264263"/>
            </a:xfrm>
          </p:grpSpPr>
          <p:pic>
            <p:nvPicPr>
              <p:cNvPr id="9" name="Picture 8">
                <a:extLst>
                  <a:ext uri="{FF2B5EF4-FFF2-40B4-BE49-F238E27FC236}">
                    <a16:creationId xmlns:a16="http://schemas.microsoft.com/office/drawing/2014/main" id="{C45C2BD8-DE7B-0549-8D5C-E073A8FE019C}"/>
                  </a:ext>
                </a:extLst>
              </p:cNvPr>
              <p:cNvPicPr>
                <a:picLocks noChangeAspect="1"/>
              </p:cNvPicPr>
              <p:nvPr/>
            </p:nvPicPr>
            <p:blipFill>
              <a:blip r:embed="rId3"/>
              <a:stretch>
                <a:fillRect/>
              </a:stretch>
            </p:blipFill>
            <p:spPr>
              <a:xfrm>
                <a:off x="8689307" y="3004244"/>
                <a:ext cx="2823411" cy="2535073"/>
              </a:xfrm>
              <a:prstGeom prst="rect">
                <a:avLst/>
              </a:prstGeom>
            </p:spPr>
          </p:pic>
          <p:pic>
            <p:nvPicPr>
              <p:cNvPr id="5" name="Picture 4">
                <a:extLst>
                  <a:ext uri="{FF2B5EF4-FFF2-40B4-BE49-F238E27FC236}">
                    <a16:creationId xmlns:a16="http://schemas.microsoft.com/office/drawing/2014/main" id="{4492C7B6-D872-6E4D-8814-1B234FF8CA03}"/>
                  </a:ext>
                </a:extLst>
              </p:cNvPr>
              <p:cNvPicPr>
                <a:picLocks noChangeAspect="1"/>
              </p:cNvPicPr>
              <p:nvPr/>
            </p:nvPicPr>
            <p:blipFill>
              <a:blip r:embed="rId4"/>
              <a:stretch>
                <a:fillRect/>
              </a:stretch>
            </p:blipFill>
            <p:spPr>
              <a:xfrm>
                <a:off x="4585460" y="3633354"/>
                <a:ext cx="10933179" cy="2635153"/>
              </a:xfrm>
              <a:prstGeom prst="rect">
                <a:avLst/>
              </a:prstGeom>
            </p:spPr>
          </p:pic>
        </p:grpSp>
        <p:pic>
          <p:nvPicPr>
            <p:cNvPr id="7" name="Picture 6">
              <a:extLst>
                <a:ext uri="{FF2B5EF4-FFF2-40B4-BE49-F238E27FC236}">
                  <a16:creationId xmlns:a16="http://schemas.microsoft.com/office/drawing/2014/main" id="{5DAEDD63-0D84-604B-99FB-7CEDCCF59EC9}"/>
                </a:ext>
              </a:extLst>
            </p:cNvPr>
            <p:cNvPicPr>
              <a:picLocks noChangeAspect="1"/>
            </p:cNvPicPr>
            <p:nvPr/>
          </p:nvPicPr>
          <p:blipFill>
            <a:blip r:embed="rId5"/>
            <a:stretch>
              <a:fillRect/>
            </a:stretch>
          </p:blipFill>
          <p:spPr>
            <a:xfrm>
              <a:off x="4184650" y="6379180"/>
              <a:ext cx="5710541" cy="2595701"/>
            </a:xfrm>
            <a:prstGeom prst="rect">
              <a:avLst/>
            </a:prstGeom>
          </p:spPr>
        </p:pic>
        <p:pic>
          <p:nvPicPr>
            <p:cNvPr id="8" name="Picture 7">
              <a:extLst>
                <a:ext uri="{FF2B5EF4-FFF2-40B4-BE49-F238E27FC236}">
                  <a16:creationId xmlns:a16="http://schemas.microsoft.com/office/drawing/2014/main" id="{C463E590-404A-6746-B6DE-C5BC607FB806}"/>
                </a:ext>
              </a:extLst>
            </p:cNvPr>
            <p:cNvPicPr>
              <a:picLocks noChangeAspect="1"/>
            </p:cNvPicPr>
            <p:nvPr/>
          </p:nvPicPr>
          <p:blipFill>
            <a:blip r:embed="rId6"/>
            <a:stretch>
              <a:fillRect/>
            </a:stretch>
          </p:blipFill>
          <p:spPr>
            <a:xfrm>
              <a:off x="10485110" y="6361964"/>
              <a:ext cx="5434340" cy="2595701"/>
            </a:xfrm>
            <a:prstGeom prst="rect">
              <a:avLst/>
            </a:prstGeom>
          </p:spPr>
        </p:pic>
      </p:grpSp>
    </p:spTree>
    <p:extLst>
      <p:ext uri="{BB962C8B-B14F-4D97-AF65-F5344CB8AC3E}">
        <p14:creationId xmlns:p14="http://schemas.microsoft.com/office/powerpoint/2010/main" val="4289260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 webinar template" id="{61C1448C-DAFD-475E-8299-FA261A7F346D}" vid="{CE975A29-AE93-4885-AFB0-433FEC49CD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526CE4F4854643AE26DB24B6AC304A" ma:contentTypeVersion="12" ma:contentTypeDescription="Create a new document." ma:contentTypeScope="" ma:versionID="79ef923b4534f9a31545aeb009fc5071">
  <xsd:schema xmlns:xsd="http://www.w3.org/2001/XMLSchema" xmlns:xs="http://www.w3.org/2001/XMLSchema" xmlns:p="http://schemas.microsoft.com/office/2006/metadata/properties" xmlns:ns2="b62e5e32-2f71-41f7-bffe-67d92ff24553" xmlns:ns3="c3bf1388-50bd-45b2-aa5e-244f908d086d" targetNamespace="http://schemas.microsoft.com/office/2006/metadata/properties" ma:root="true" ma:fieldsID="fb0183b15aac55be5a7edb245bfb03f2" ns2:_="" ns3:_="">
    <xsd:import namespace="b62e5e32-2f71-41f7-bffe-67d92ff24553"/>
    <xsd:import namespace="c3bf1388-50bd-45b2-aa5e-244f908d08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2e5e32-2f71-41f7-bffe-67d92ff245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3bf1388-50bd-45b2-aa5e-244f908d086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67640F-7A11-45B6-9AF4-5EFD63F72B8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5891D45-FE97-4063-BB3D-0514E88FF1E7}">
  <ds:schemaRefs>
    <ds:schemaRef ds:uri="http://schemas.microsoft.com/sharepoint/v3/contenttype/forms"/>
  </ds:schemaRefs>
</ds:datastoreItem>
</file>

<file path=customXml/itemProps3.xml><?xml version="1.0" encoding="utf-8"?>
<ds:datastoreItem xmlns:ds="http://schemas.openxmlformats.org/officeDocument/2006/customXml" ds:itemID="{B8DD7D16-DAFA-4FCD-BD1C-AB3168B6E236}">
  <ds:schemaRefs>
    <ds:schemaRef ds:uri="b62e5e32-2f71-41f7-bffe-67d92ff24553"/>
    <ds:schemaRef ds:uri="c3bf1388-50bd-45b2-aa5e-244f908d08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15568</TotalTime>
  <Words>2709</Words>
  <Application>Microsoft Office PowerPoint</Application>
  <PresentationFormat>Custom</PresentationFormat>
  <Paragraphs>401</Paragraphs>
  <Slides>65</Slides>
  <Notes>31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65</vt:i4>
      </vt:variant>
    </vt:vector>
  </HeadingPairs>
  <TitlesOfParts>
    <vt:vector size="80" baseType="lpstr">
      <vt:lpstr>Adelle Basic Rg</vt:lpstr>
      <vt:lpstr>Adelle Hv</vt:lpstr>
      <vt:lpstr>Adelle-SemiBold</vt:lpstr>
      <vt:lpstr>Arial</vt:lpstr>
      <vt:lpstr>Bookman Old Style</vt:lpstr>
      <vt:lpstr>Calibri</vt:lpstr>
      <vt:lpstr>Gotham Bold</vt:lpstr>
      <vt:lpstr>Lucida Sans</vt:lpstr>
      <vt:lpstr>Museo 100</vt:lpstr>
      <vt:lpstr>Museo 300</vt:lpstr>
      <vt:lpstr>Open Sans</vt:lpstr>
      <vt:lpstr>Palatino Linotype</vt:lpstr>
      <vt:lpstr>Times New Roman</vt:lpstr>
      <vt:lpstr>Wingdings</vt:lpstr>
      <vt:lpstr>Office Theme</vt:lpstr>
      <vt:lpstr>Uni 101: Course Registration</vt:lpstr>
      <vt:lpstr>Land Acknowledgment</vt:lpstr>
      <vt:lpstr>Zoom Etiquette</vt:lpstr>
      <vt:lpstr>McGill PRO Schedule</vt:lpstr>
      <vt:lpstr>When to Register</vt:lpstr>
      <vt:lpstr>Today’s Topics</vt:lpstr>
      <vt:lpstr>Understanding Your Program</vt:lpstr>
      <vt:lpstr>McGill Academic Year</vt:lpstr>
      <vt:lpstr>Faculties, Schools, and Departments</vt:lpstr>
      <vt:lpstr>Degree vs. Professional Programs</vt:lpstr>
      <vt:lpstr>Schools vs. Faculties </vt:lpstr>
      <vt:lpstr>POLL   </vt:lpstr>
      <vt:lpstr>Am I a U0 or U1 student?</vt:lpstr>
      <vt:lpstr>Newly Admitted Student</vt:lpstr>
      <vt:lpstr>The 90-Credit Degree</vt:lpstr>
      <vt:lpstr>Course Load</vt:lpstr>
      <vt:lpstr>Major, Minor, and Honours</vt:lpstr>
      <vt:lpstr>Building Your Degree 1</vt:lpstr>
      <vt:lpstr>Building Your Degree 2</vt:lpstr>
      <vt:lpstr>Courses</vt:lpstr>
      <vt:lpstr>Types of Classes</vt:lpstr>
      <vt:lpstr>The Course Identifier</vt:lpstr>
      <vt:lpstr>Multi-Term Courses</vt:lpstr>
      <vt:lpstr>eCalendar: How to Look for Courses</vt:lpstr>
      <vt:lpstr>eCalendar</vt:lpstr>
      <vt:lpstr>Building a Class Schedule</vt:lpstr>
      <vt:lpstr>Designing Your Class Schedule</vt:lpstr>
      <vt:lpstr>Planning Your Program (VSB)</vt:lpstr>
      <vt:lpstr>VSB Program Planning</vt:lpstr>
      <vt:lpstr>Registering for Your First-Year Courses</vt:lpstr>
      <vt:lpstr>Option A: VSB + Minerva “Quick Add”</vt:lpstr>
      <vt:lpstr>Option A: Registering for courses 1</vt:lpstr>
      <vt:lpstr>Option A: Registering for courses 2</vt:lpstr>
      <vt:lpstr>Option A: Registering for courses 3</vt:lpstr>
      <vt:lpstr>Option A: Registering for courses 4</vt:lpstr>
      <vt:lpstr>Option B: Minerva Class Schedule</vt:lpstr>
      <vt:lpstr>Option B: Registering for courses 1</vt:lpstr>
      <vt:lpstr>Option B: Registering for courses 2</vt:lpstr>
      <vt:lpstr>Option B: Registering for courses 3</vt:lpstr>
      <vt:lpstr>Option B: Registering for courses 4</vt:lpstr>
      <vt:lpstr>Option B: Registering for courses 5</vt:lpstr>
      <vt:lpstr>View Your Class Schedule</vt:lpstr>
      <vt:lpstr>View Your Weekly Class Schedule</vt:lpstr>
      <vt:lpstr>Waitlists</vt:lpstr>
      <vt:lpstr>Accessing a waitlist 1</vt:lpstr>
      <vt:lpstr>Accessing a waitlist 2</vt:lpstr>
      <vt:lpstr>Accessing a waitlist 3</vt:lpstr>
      <vt:lpstr>Verify Your Registration Date and U0/U1 Status</vt:lpstr>
      <vt:lpstr>Registration Date and U0/U1 Status</vt:lpstr>
      <vt:lpstr>View Your Unofficial Transcript 1</vt:lpstr>
      <vt:lpstr>View Your Unofficial Transcript 2</vt:lpstr>
      <vt:lpstr>View Your Unofficial Transcript 3</vt:lpstr>
      <vt:lpstr>View Your Unofficial Transcript 4</vt:lpstr>
      <vt:lpstr>How to Declare Your Major/Minor</vt:lpstr>
      <vt:lpstr>Why Can’t I Register?</vt:lpstr>
      <vt:lpstr>Types of Academic Advising</vt:lpstr>
      <vt:lpstr>Placement Exams</vt:lpstr>
      <vt:lpstr>Registration Tips!</vt:lpstr>
      <vt:lpstr>Reviewing Holds and Warnings</vt:lpstr>
      <vt:lpstr>Registration Resources</vt:lpstr>
      <vt:lpstr>First-Year Resources</vt:lpstr>
      <vt:lpstr>Preferred Name</vt:lpstr>
      <vt:lpstr>McGill 101 Reminder</vt:lpstr>
      <vt:lpstr>Pre-Arrival Webinars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Admin</dc:creator>
  <cp:lastModifiedBy>April Calo, Ms</cp:lastModifiedBy>
  <cp:revision>305</cp:revision>
  <dcterms:created xsi:type="dcterms:W3CDTF">2020-05-28T17:25:37Z</dcterms:created>
  <dcterms:modified xsi:type="dcterms:W3CDTF">2022-05-26T19:42:06Z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2020-05-28T00:00:00Z</vt:filetime>
  </property>
  <property fmtid="{D5CDD505-2E9C-101B-9397-08002B2CF9AE}" pid="3" name="Creator">
    <vt:lpwstr>Adobe InDesign 15.0 (Windows)</vt:lpwstr>
  </property>
  <property fmtid="{D5CDD505-2E9C-101B-9397-08002B2CF9AE}" pid="4" name="LastSaved">
    <vt:filetime>2020-05-28T00:00:00Z</vt:filetime>
  </property>
  <property fmtid="{D5CDD505-2E9C-101B-9397-08002B2CF9AE}" pid="5" name="ContentTypeId">
    <vt:lpwstr>0x0101002C526CE4F4854643AE26DB24B6AC304A</vt:lpwstr>
  </property>
</Properties>
</file>