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1" r:id="rId2"/>
    <p:sldId id="262" r:id="rId3"/>
    <p:sldId id="263" r:id="rId4"/>
    <p:sldId id="264" r:id="rId5"/>
    <p:sldId id="265" r:id="rId6"/>
    <p:sldId id="313" r:id="rId7"/>
    <p:sldId id="312" r:id="rId8"/>
    <p:sldId id="275" r:id="rId9"/>
    <p:sldId id="307" r:id="rId10"/>
    <p:sldId id="308" r:id="rId11"/>
    <p:sldId id="309" r:id="rId12"/>
    <p:sldId id="318" r:id="rId13"/>
    <p:sldId id="319" r:id="rId14"/>
    <p:sldId id="320" r:id="rId15"/>
    <p:sldId id="321" r:id="rId16"/>
    <p:sldId id="323" r:id="rId17"/>
    <p:sldId id="324" r:id="rId18"/>
    <p:sldId id="325" r:id="rId19"/>
    <p:sldId id="329" r:id="rId20"/>
    <p:sldId id="334" r:id="rId21"/>
    <p:sldId id="330" r:id="rId22"/>
    <p:sldId id="333" r:id="rId23"/>
    <p:sldId id="335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78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michaelkramer:Downloads:EA_LC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7.8518518518518501E-2"/>
          <c:y val="0.113289760348584"/>
          <c:w val="0.89481481481481695"/>
          <c:h val="0.75816993464052496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3399"/>
              </a:solidFill>
              <a:ln>
                <a:solidFill>
                  <a:srgbClr val="FF3399"/>
                </a:solidFill>
                <a:prstDash val="solid"/>
              </a:ln>
            </c:spPr>
          </c:marker>
          <c:xVal>
            <c:numRef>
              <c:f>data!$F$2:$F$52</c:f>
              <c:numCache>
                <c:formatCode>General</c:formatCode>
                <c:ptCount val="51"/>
                <c:pt idx="0">
                  <c:v>20.77999999999999</c:v>
                </c:pt>
                <c:pt idx="1">
                  <c:v>-5.54</c:v>
                </c:pt>
                <c:pt idx="2">
                  <c:v>4.5199999999999996</c:v>
                </c:pt>
                <c:pt idx="3">
                  <c:v>7.75</c:v>
                </c:pt>
                <c:pt idx="4">
                  <c:v>2.93</c:v>
                </c:pt>
                <c:pt idx="5">
                  <c:v>4.0599999999999996</c:v>
                </c:pt>
                <c:pt idx="6">
                  <c:v>6.48</c:v>
                </c:pt>
                <c:pt idx="7">
                  <c:v>14.5</c:v>
                </c:pt>
                <c:pt idx="8">
                  <c:v>7.64</c:v>
                </c:pt>
                <c:pt idx="9">
                  <c:v>11.74</c:v>
                </c:pt>
                <c:pt idx="10">
                  <c:v>13.370000000000021</c:v>
                </c:pt>
                <c:pt idx="11">
                  <c:v>-0.38</c:v>
                </c:pt>
                <c:pt idx="12">
                  <c:v>11.13</c:v>
                </c:pt>
                <c:pt idx="13">
                  <c:v>14.23</c:v>
                </c:pt>
                <c:pt idx="14">
                  <c:v>13.350000000000019</c:v>
                </c:pt>
                <c:pt idx="15">
                  <c:v>9.8700000000000028</c:v>
                </c:pt>
                <c:pt idx="16">
                  <c:v>9.8000000000000007</c:v>
                </c:pt>
                <c:pt idx="17">
                  <c:v>8.3600000000000048</c:v>
                </c:pt>
                <c:pt idx="18">
                  <c:v>15.63</c:v>
                </c:pt>
                <c:pt idx="19">
                  <c:v>3.06</c:v>
                </c:pt>
                <c:pt idx="20">
                  <c:v>10.69</c:v>
                </c:pt>
                <c:pt idx="21">
                  <c:v>6.28</c:v>
                </c:pt>
                <c:pt idx="22">
                  <c:v>6.42</c:v>
                </c:pt>
                <c:pt idx="23">
                  <c:v>6.13</c:v>
                </c:pt>
                <c:pt idx="24">
                  <c:v>12.22</c:v>
                </c:pt>
                <c:pt idx="25">
                  <c:v>12.56</c:v>
                </c:pt>
                <c:pt idx="26">
                  <c:v>10.199999999999999</c:v>
                </c:pt>
                <c:pt idx="27">
                  <c:v>14.62</c:v>
                </c:pt>
                <c:pt idx="28">
                  <c:v>6.78</c:v>
                </c:pt>
                <c:pt idx="29">
                  <c:v>3.84</c:v>
                </c:pt>
                <c:pt idx="30">
                  <c:v>8.52</c:v>
                </c:pt>
                <c:pt idx="31">
                  <c:v>5.76</c:v>
                </c:pt>
                <c:pt idx="32">
                  <c:v>10.58</c:v>
                </c:pt>
                <c:pt idx="33">
                  <c:v>7.8599999999999977</c:v>
                </c:pt>
                <c:pt idx="34">
                  <c:v>12.03</c:v>
                </c:pt>
                <c:pt idx="35">
                  <c:v>16.150000000000031</c:v>
                </c:pt>
                <c:pt idx="36">
                  <c:v>12.03</c:v>
                </c:pt>
                <c:pt idx="37">
                  <c:v>2.2200000000000002</c:v>
                </c:pt>
                <c:pt idx="38">
                  <c:v>10.76</c:v>
                </c:pt>
                <c:pt idx="39">
                  <c:v>8.2900000000000009</c:v>
                </c:pt>
                <c:pt idx="40">
                  <c:v>15.09</c:v>
                </c:pt>
                <c:pt idx="41">
                  <c:v>14.64</c:v>
                </c:pt>
                <c:pt idx="42">
                  <c:v>11.58</c:v>
                </c:pt>
                <c:pt idx="43">
                  <c:v>9.2800000000000011</c:v>
                </c:pt>
                <c:pt idx="44">
                  <c:v>17.439999999999991</c:v>
                </c:pt>
                <c:pt idx="45">
                  <c:v>3.38</c:v>
                </c:pt>
                <c:pt idx="46">
                  <c:v>5.7</c:v>
                </c:pt>
                <c:pt idx="47">
                  <c:v>6.4300000000000024</c:v>
                </c:pt>
                <c:pt idx="48">
                  <c:v>13.06</c:v>
                </c:pt>
                <c:pt idx="49">
                  <c:v>-4.5599999999999996</c:v>
                </c:pt>
                <c:pt idx="50">
                  <c:v>5.46</c:v>
                </c:pt>
              </c:numCache>
            </c:numRef>
          </c:xVal>
          <c:yVal>
            <c:numRef>
              <c:f>data!$G$2:$G$52</c:f>
              <c:numCache>
                <c:formatCode>General</c:formatCode>
                <c:ptCount val="51"/>
                <c:pt idx="0">
                  <c:v>2.34</c:v>
                </c:pt>
                <c:pt idx="1">
                  <c:v>1.65</c:v>
                </c:pt>
                <c:pt idx="2">
                  <c:v>1.91</c:v>
                </c:pt>
                <c:pt idx="3">
                  <c:v>1.88</c:v>
                </c:pt>
                <c:pt idx="4">
                  <c:v>0.23</c:v>
                </c:pt>
                <c:pt idx="5">
                  <c:v>1.35</c:v>
                </c:pt>
                <c:pt idx="6">
                  <c:v>0.65000000000000102</c:v>
                </c:pt>
                <c:pt idx="7">
                  <c:v>2.39</c:v>
                </c:pt>
                <c:pt idx="8">
                  <c:v>-1.790000000000002</c:v>
                </c:pt>
                <c:pt idx="9">
                  <c:v>1.9500000000000011</c:v>
                </c:pt>
                <c:pt idx="10">
                  <c:v>2.2200000000000002</c:v>
                </c:pt>
                <c:pt idx="11">
                  <c:v>0.97</c:v>
                </c:pt>
                <c:pt idx="12">
                  <c:v>1.31</c:v>
                </c:pt>
                <c:pt idx="13">
                  <c:v>1.56</c:v>
                </c:pt>
                <c:pt idx="14">
                  <c:v>2.2000000000000002</c:v>
                </c:pt>
                <c:pt idx="15">
                  <c:v>1.49</c:v>
                </c:pt>
                <c:pt idx="16">
                  <c:v>1.63</c:v>
                </c:pt>
                <c:pt idx="17">
                  <c:v>3.03</c:v>
                </c:pt>
                <c:pt idx="18">
                  <c:v>2.8</c:v>
                </c:pt>
                <c:pt idx="19">
                  <c:v>1.1499999999999999</c:v>
                </c:pt>
                <c:pt idx="20">
                  <c:v>1.61</c:v>
                </c:pt>
                <c:pt idx="21">
                  <c:v>1.39</c:v>
                </c:pt>
                <c:pt idx="22">
                  <c:v>1.36</c:v>
                </c:pt>
                <c:pt idx="23">
                  <c:v>1.24</c:v>
                </c:pt>
                <c:pt idx="24">
                  <c:v>2.8499999999999992</c:v>
                </c:pt>
                <c:pt idx="25">
                  <c:v>1.84</c:v>
                </c:pt>
                <c:pt idx="26">
                  <c:v>2.1</c:v>
                </c:pt>
                <c:pt idx="27">
                  <c:v>2.06</c:v>
                </c:pt>
                <c:pt idx="28">
                  <c:v>1.7300000000000011</c:v>
                </c:pt>
                <c:pt idx="29">
                  <c:v>1.35</c:v>
                </c:pt>
                <c:pt idx="30">
                  <c:v>1.21</c:v>
                </c:pt>
                <c:pt idx="31">
                  <c:v>1.54</c:v>
                </c:pt>
                <c:pt idx="32">
                  <c:v>1.04</c:v>
                </c:pt>
                <c:pt idx="33">
                  <c:v>1.48</c:v>
                </c:pt>
                <c:pt idx="34">
                  <c:v>1.920000000000001</c:v>
                </c:pt>
                <c:pt idx="35">
                  <c:v>1.7200000000000011</c:v>
                </c:pt>
                <c:pt idx="36">
                  <c:v>2.36</c:v>
                </c:pt>
                <c:pt idx="37">
                  <c:v>1.43</c:v>
                </c:pt>
                <c:pt idx="38">
                  <c:v>1.49</c:v>
                </c:pt>
                <c:pt idx="39">
                  <c:v>1.43</c:v>
                </c:pt>
                <c:pt idx="40">
                  <c:v>2.5</c:v>
                </c:pt>
                <c:pt idx="41">
                  <c:v>2.41</c:v>
                </c:pt>
                <c:pt idx="42">
                  <c:v>2.21</c:v>
                </c:pt>
                <c:pt idx="43">
                  <c:v>2.15</c:v>
                </c:pt>
                <c:pt idx="44">
                  <c:v>1.21</c:v>
                </c:pt>
                <c:pt idx="45">
                  <c:v>0.04</c:v>
                </c:pt>
                <c:pt idx="46">
                  <c:v>1.57</c:v>
                </c:pt>
                <c:pt idx="47">
                  <c:v>1.3</c:v>
                </c:pt>
                <c:pt idx="48">
                  <c:v>2.89</c:v>
                </c:pt>
                <c:pt idx="49">
                  <c:v>1.37</c:v>
                </c:pt>
                <c:pt idx="50">
                  <c:v>0.98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1979344"/>
        <c:axId val="211978952"/>
      </c:scatterChart>
      <c:valAx>
        <c:axId val="2119793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Change in induction (%)</a:t>
                </a:r>
              </a:p>
            </c:rich>
          </c:tx>
          <c:layout>
            <c:manualLayout>
              <c:xMode val="edge"/>
              <c:yMode val="edge"/>
              <c:x val="0.404444444444444"/>
              <c:y val="0.93028322440087097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11978952"/>
        <c:crossesAt val="-2"/>
        <c:crossBetween val="midCat"/>
      </c:valAx>
      <c:valAx>
        <c:axId val="211978952"/>
        <c:scaling>
          <c:orientation val="minMax"/>
          <c:min val="-2"/>
        </c:scaling>
        <c:delete val="0"/>
        <c:axPos val="l"/>
        <c:majorGridlines>
          <c:spPr>
            <a:ln w="3175">
              <a:solidFill>
                <a:schemeClr val="bg2"/>
              </a:solidFill>
              <a:prstDash val="sysDash"/>
            </a:ln>
          </c:spPr>
        </c:majorGridlines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/>
                  <a:t>Change in preterm (%)</a:t>
                </a:r>
              </a:p>
            </c:rich>
          </c:tx>
          <c:layout>
            <c:manualLayout>
              <c:xMode val="edge"/>
              <c:yMode val="edge"/>
              <c:x val="1.3333333333333299E-2"/>
              <c:y val="0.3267973856209149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chemeClr val="bg1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211979344"/>
        <c:crossesAt val="-10"/>
        <c:crossBetween val="midCat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  <c:showDLblsOverMax val="0"/>
  </c:chart>
  <c:spPr>
    <a:solidFill>
      <a:schemeClr val="tx1"/>
    </a:solidFill>
    <a:ln w="9525">
      <a:noFill/>
    </a:ln>
  </c:spPr>
  <c:txPr>
    <a:bodyPr/>
    <a:lstStyle/>
    <a:p>
      <a:pPr>
        <a:defRPr sz="1000" b="0" i="0" u="none" strike="noStrike" baseline="0">
          <a:solidFill>
            <a:schemeClr val="bg1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99461D6-55C8-4AEA-8994-68C94DB156CF}" type="datetimeFigureOut">
              <a:rPr lang="en-US"/>
              <a:pPr>
                <a:defRPr/>
              </a:pPr>
              <a:t>5/21/2015</a:t>
            </a:fld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64EA75F-CE30-4F4F-BF2C-370E7E11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912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18AF0-C0C5-460A-B15C-BE7826166EB1}" type="datetimeFigureOut">
              <a:rPr lang="en-CA"/>
              <a:pPr>
                <a:defRPr/>
              </a:pPr>
              <a:t>21/05/2015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D66FFE-3747-41F0-9498-0F6687B05E1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2E824-7D71-44AB-B94A-25C32AF99D32}" type="datetimeFigureOut">
              <a:rPr lang="en-CA"/>
              <a:pPr>
                <a:defRPr/>
              </a:pPr>
              <a:t>21/05/2015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21CDB-46D5-47E0-AF20-AC7850966F5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C2FE2-3278-40D2-97FB-C1F7B4048B16}" type="datetimeFigureOut">
              <a:rPr lang="en-CA"/>
              <a:pPr>
                <a:defRPr/>
              </a:pPr>
              <a:t>21/05/2015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B900C-FE5D-4996-8536-FF4AA906B96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5BB43E-4FA6-43BE-A493-231A7D7079A9}" type="datetimeFigureOut">
              <a:rPr lang="en-CA"/>
              <a:pPr>
                <a:defRPr/>
              </a:pPr>
              <a:t>21/05/2015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FDBED-667F-4D6B-BE22-5E023D7E7DF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373F4-C0FB-44A3-B10D-D06FA985DD19}" type="datetimeFigureOut">
              <a:rPr lang="en-CA"/>
              <a:pPr>
                <a:defRPr/>
              </a:pPr>
              <a:t>21/05/2015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3B50E-81D8-4F61-952E-CAD926EA702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7CD36-1BDA-4034-BA53-59F375AA2C2F}" type="datetimeFigureOut">
              <a:rPr lang="en-CA"/>
              <a:pPr>
                <a:defRPr/>
              </a:pPr>
              <a:t>21/05/2015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9A126-47C6-430A-98A6-6201209C991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0ADE9-15BC-411E-B9F6-E020D7CA2DD7}" type="datetimeFigureOut">
              <a:rPr lang="en-CA"/>
              <a:pPr>
                <a:defRPr/>
              </a:pPr>
              <a:t>21/05/2015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5468A-AE16-4B9C-96AC-9317A14F9F8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2FA2DB-7AFB-45E5-AB61-45D8DA6F6124}" type="datetimeFigureOut">
              <a:rPr lang="en-CA"/>
              <a:pPr>
                <a:defRPr/>
              </a:pPr>
              <a:t>21/05/2015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DE6E2B-F193-4B3D-A0C9-B8687D565DB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0D91F-D66B-4FE3-A90D-954032B2B258}" type="datetimeFigureOut">
              <a:rPr lang="en-CA"/>
              <a:pPr>
                <a:defRPr/>
              </a:pPr>
              <a:t>21/05/2015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A9A4A-6DA2-46A4-90CE-323EAF81ADF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9A703-D2F7-4FC8-B747-6F3846395E2B}" type="datetimeFigureOut">
              <a:rPr lang="en-CA"/>
              <a:pPr>
                <a:defRPr/>
              </a:pPr>
              <a:t>21/05/2015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2519F-BF9B-4246-B316-BDDF5651049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93CF5-D8BA-4BEE-9494-941307E0BD7B}" type="datetimeFigureOut">
              <a:rPr lang="en-CA"/>
              <a:pPr>
                <a:defRPr/>
              </a:pPr>
              <a:t>21/05/2015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B4FFF-9065-4ECB-8160-9E36CCB4C81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868F79-978B-4F2A-AB84-DDE40178B377}" type="datetimeFigureOut">
              <a:rPr lang="en-CA"/>
              <a:pPr>
                <a:defRPr/>
              </a:pPr>
              <a:t>21/05/2015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7622170-4A52-4669-82E7-4EA42E3BC7E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3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CA" sz="4400">
              <a:latin typeface="Calibri" pitchFamily="34" charset="0"/>
            </a:endParaRPr>
          </a:p>
        </p:txBody>
      </p:sp>
      <p:sp>
        <p:nvSpPr>
          <p:cNvPr id="14338" name="Subtitle 2"/>
          <p:cNvSpPr txBox="1">
            <a:spLocks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en-CA" sz="3200">
              <a:latin typeface="Calibri" pitchFamily="34" charset="0"/>
            </a:endParaRPr>
          </a:p>
        </p:txBody>
      </p:sp>
      <p:pic>
        <p:nvPicPr>
          <p:cNvPr id="1433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538" y="549275"/>
            <a:ext cx="766921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AutoShape 5"/>
          <p:cNvSpPr>
            <a:spLocks noChangeArrowheads="1"/>
          </p:cNvSpPr>
          <p:nvPr/>
        </p:nvSpPr>
        <p:spPr bwMode="auto">
          <a:xfrm>
            <a:off x="385763" y="1133475"/>
            <a:ext cx="836295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en-US" sz="3600">
                <a:solidFill>
                  <a:schemeClr val="tx2"/>
                </a:solidFill>
                <a:latin typeface="Calibri" pitchFamily="34" charset="0"/>
              </a:rPr>
              <a:t>Perinatal/Pediatric Epidemiology at EBOH</a:t>
            </a:r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539750" y="2800350"/>
            <a:ext cx="8135938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solidFill>
                  <a:schemeClr val="tx2"/>
                </a:solidFill>
                <a:latin typeface="Calibri" pitchFamily="34" charset="0"/>
              </a:rPr>
              <a:t>Brief history</a:t>
            </a: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solidFill>
                  <a:schemeClr val="tx2"/>
                </a:solidFill>
                <a:latin typeface="Calibri" pitchFamily="34" charset="0"/>
              </a:rPr>
              <a:t>Current “catalog” of faculty &amp; research areas</a:t>
            </a: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solidFill>
                  <a:schemeClr val="tx2"/>
                </a:solidFill>
                <a:latin typeface="Calibri" pitchFamily="34" charset="0"/>
              </a:rPr>
              <a:t>Selected methodological contributions</a:t>
            </a: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solidFill>
                  <a:schemeClr val="tx2"/>
                </a:solidFill>
                <a:latin typeface="Calibri" pitchFamily="34" charset="0"/>
              </a:rPr>
              <a:t>Impact</a:t>
            </a: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endParaRPr lang="en-US" sz="32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14342" name="Line 4"/>
          <p:cNvSpPr>
            <a:spLocks noChangeShapeType="1"/>
          </p:cNvSpPr>
          <p:nvPr/>
        </p:nvSpPr>
        <p:spPr bwMode="auto">
          <a:xfrm>
            <a:off x="609600" y="2565400"/>
            <a:ext cx="792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CA" sz="4400">
              <a:latin typeface="Calibri" pitchFamily="34" charset="0"/>
            </a:endParaRPr>
          </a:p>
        </p:txBody>
      </p:sp>
      <p:sp>
        <p:nvSpPr>
          <p:cNvPr id="23554" name="Subtitle 2"/>
          <p:cNvSpPr txBox="1">
            <a:spLocks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en-CA" sz="3200">
              <a:latin typeface="Calibri" pitchFamily="34" charset="0"/>
            </a:endParaRPr>
          </a:p>
        </p:txBody>
      </p:sp>
      <p:pic>
        <p:nvPicPr>
          <p:cNvPr id="2355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538" y="549275"/>
            <a:ext cx="766921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609600" y="2565400"/>
            <a:ext cx="792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7" name="Rectangle 2"/>
          <p:cNvSpPr>
            <a:spLocks noChangeArrowheads="1"/>
          </p:cNvSpPr>
          <p:nvPr/>
        </p:nvSpPr>
        <p:spPr bwMode="auto">
          <a:xfrm>
            <a:off x="685800" y="13493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3600">
                <a:solidFill>
                  <a:schemeClr val="tx2"/>
                </a:solidFill>
                <a:latin typeface="Calibri" pitchFamily="34" charset="0"/>
              </a:rPr>
              <a:t>Fetuses at Risk and Neonatal Mortality</a:t>
            </a:r>
          </a:p>
        </p:txBody>
      </p:sp>
      <p:sp>
        <p:nvSpPr>
          <p:cNvPr id="23558" name="Rectangle 3"/>
          <p:cNvSpPr>
            <a:spLocks noChangeArrowheads="1"/>
          </p:cNvSpPr>
          <p:nvPr/>
        </p:nvSpPr>
        <p:spPr bwMode="auto">
          <a:xfrm>
            <a:off x="539750" y="2843213"/>
            <a:ext cx="80645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12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3600">
                <a:solidFill>
                  <a:schemeClr val="tx2"/>
                </a:solidFill>
                <a:latin typeface="Calibri" pitchFamily="34" charset="0"/>
              </a:rPr>
              <a:t>Fetuses at a given GA are at risk of live birth within the next week</a:t>
            </a:r>
          </a:p>
          <a:p>
            <a:pPr marL="342900" indent="-342900" eaLnBrk="0" hangingPunct="0">
              <a:lnSpc>
                <a:spcPct val="12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3600">
                <a:solidFill>
                  <a:schemeClr val="tx2"/>
                </a:solidFill>
                <a:latin typeface="Calibri" pitchFamily="34" charset="0"/>
              </a:rPr>
              <a:t>All live births at risk of neonatal death</a:t>
            </a:r>
          </a:p>
          <a:p>
            <a:pPr marL="342900" indent="-342900" eaLnBrk="0" hangingPunct="0">
              <a:lnSpc>
                <a:spcPct val="12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3600">
                <a:solidFill>
                  <a:schemeClr val="tx2"/>
                </a:solidFill>
                <a:latin typeface="Calibri" pitchFamily="34" charset="0"/>
              </a:rPr>
              <a:t>All fetuses are at risk of neonatal death within the next week (Joseph et al 2003)</a:t>
            </a:r>
          </a:p>
          <a:p>
            <a:pPr marL="342900" indent="-342900" eaLnBrk="0" hangingPunct="0">
              <a:lnSpc>
                <a:spcPct val="120000"/>
              </a:lnSpc>
              <a:spcBef>
                <a:spcPct val="20000"/>
              </a:spcBef>
              <a:buFont typeface="Arial" charset="0"/>
              <a:buChar char="•"/>
            </a:pPr>
            <a:endParaRPr lang="en-US" sz="360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CA" sz="4400">
              <a:latin typeface="Calibri" pitchFamily="34" charset="0"/>
            </a:endParaRPr>
          </a:p>
        </p:txBody>
      </p:sp>
      <p:sp>
        <p:nvSpPr>
          <p:cNvPr id="24578" name="Subtitle 2"/>
          <p:cNvSpPr txBox="1">
            <a:spLocks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en-CA" sz="3200">
              <a:latin typeface="Calibri" pitchFamily="34" charset="0"/>
            </a:endParaRPr>
          </a:p>
        </p:txBody>
      </p:sp>
      <p:pic>
        <p:nvPicPr>
          <p:cNvPr id="2457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538" y="549275"/>
            <a:ext cx="766921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Rectangle 3"/>
          <p:cNvSpPr>
            <a:spLocks noChangeArrowheads="1"/>
          </p:cNvSpPr>
          <p:nvPr/>
        </p:nvSpPr>
        <p:spPr bwMode="auto">
          <a:xfrm>
            <a:off x="107950" y="1336675"/>
            <a:ext cx="88566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chemeClr val="tx2"/>
                </a:solidFill>
                <a:latin typeface="Calibri" pitchFamily="34" charset="0"/>
                <a:ea typeface="ＭＳ Ｐゴシック"/>
                <a:cs typeface="ＭＳ Ｐゴシック"/>
              </a:rPr>
              <a:t>Fetuses at Risk: No Neonatal Mortality Crossover</a:t>
            </a:r>
          </a:p>
        </p:txBody>
      </p:sp>
      <p:pic>
        <p:nvPicPr>
          <p:cNvPr id="2458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1550" y="2020888"/>
            <a:ext cx="7258050" cy="47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73" name="Title 1"/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CA" sz="4400">
              <a:latin typeface="Calibri" pitchFamily="34" charset="0"/>
            </a:endParaRPr>
          </a:p>
        </p:txBody>
      </p:sp>
      <p:sp>
        <p:nvSpPr>
          <p:cNvPr id="78874" name="Subtitle 2"/>
          <p:cNvSpPr txBox="1">
            <a:spLocks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en-CA" sz="3200">
              <a:latin typeface="Calibri" pitchFamily="34" charset="0"/>
            </a:endParaRPr>
          </a:p>
        </p:txBody>
      </p:sp>
      <p:pic>
        <p:nvPicPr>
          <p:cNvPr id="78875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4538" y="549275"/>
            <a:ext cx="766921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76" name="Rectangle 2"/>
          <p:cNvSpPr>
            <a:spLocks noChangeArrowheads="1"/>
          </p:cNvSpPr>
          <p:nvPr/>
        </p:nvSpPr>
        <p:spPr bwMode="auto">
          <a:xfrm>
            <a:off x="685800" y="142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5200">
                <a:solidFill>
                  <a:schemeClr val="tx2"/>
                </a:solidFill>
                <a:latin typeface="Calibri" pitchFamily="34" charset="0"/>
              </a:rPr>
              <a:t>The Preterm Birth Epidemic </a:t>
            </a:r>
            <a:br>
              <a:rPr lang="en-US" sz="5200">
                <a:solidFill>
                  <a:schemeClr val="tx2"/>
                </a:solidFill>
                <a:latin typeface="Calibri" pitchFamily="34" charset="0"/>
              </a:rPr>
            </a:br>
            <a:r>
              <a:rPr lang="en-US" sz="3200">
                <a:solidFill>
                  <a:schemeClr val="tx2"/>
                </a:solidFill>
                <a:latin typeface="Calibri" pitchFamily="34" charset="0"/>
              </a:rPr>
              <a:t>Canada, 1981-2010</a:t>
            </a:r>
          </a:p>
        </p:txBody>
      </p:sp>
      <p:graphicFrame>
        <p:nvGraphicFramePr>
          <p:cNvPr id="78872" name="Object 24"/>
          <p:cNvGraphicFramePr>
            <a:graphicFrameLocks noChangeAspect="1"/>
          </p:cNvGraphicFramePr>
          <p:nvPr/>
        </p:nvGraphicFramePr>
        <p:xfrm>
          <a:off x="768350" y="2713038"/>
          <a:ext cx="7756525" cy="4100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81" name="Chart" r:id="rId4" imgW="7772400" imgH="4114800" progId="MSGraph.Chart.8">
                  <p:embed followColorScheme="full"/>
                </p:oleObj>
              </mc:Choice>
              <mc:Fallback>
                <p:oleObj name="Chart" r:id="rId4" imgW="7772400" imgH="4114800" progId="MSGraph.Chart.8">
                  <p:embed followColorScheme="full"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8350" y="2713038"/>
                        <a:ext cx="7756525" cy="4100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97" name="Title 1"/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CA" sz="4400">
              <a:latin typeface="Calibri" pitchFamily="34" charset="0"/>
            </a:endParaRPr>
          </a:p>
        </p:txBody>
      </p:sp>
      <p:sp>
        <p:nvSpPr>
          <p:cNvPr id="79898" name="Subtitle 2"/>
          <p:cNvSpPr txBox="1">
            <a:spLocks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en-CA" sz="3200">
              <a:latin typeface="Calibri" pitchFamily="34" charset="0"/>
            </a:endParaRPr>
          </a:p>
        </p:txBody>
      </p:sp>
      <p:pic>
        <p:nvPicPr>
          <p:cNvPr id="79899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4538" y="549275"/>
            <a:ext cx="766921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900" name="Rectangle 1026"/>
          <p:cNvSpPr>
            <a:spLocks noChangeArrowheads="1"/>
          </p:cNvSpPr>
          <p:nvPr/>
        </p:nvSpPr>
        <p:spPr bwMode="auto">
          <a:xfrm>
            <a:off x="457200" y="1277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4800">
                <a:solidFill>
                  <a:schemeClr val="tx2"/>
                </a:solidFill>
                <a:latin typeface="Calibri" pitchFamily="34" charset="0"/>
              </a:rPr>
              <a:t>U.S. Trends in Preterm Birth</a:t>
            </a:r>
            <a:br>
              <a:rPr lang="en-US" sz="4800">
                <a:solidFill>
                  <a:schemeClr val="tx2"/>
                </a:solidFill>
                <a:latin typeface="Calibri" pitchFamily="34" charset="0"/>
              </a:rPr>
            </a:br>
            <a:r>
              <a:rPr lang="en-US" sz="3200">
                <a:solidFill>
                  <a:schemeClr val="tx2"/>
                </a:solidFill>
                <a:latin typeface="Calibri" pitchFamily="34" charset="0"/>
              </a:rPr>
              <a:t>Non-Hispanic Whites and Blacks, 1981-2012</a:t>
            </a:r>
          </a:p>
        </p:txBody>
      </p:sp>
      <p:graphicFrame>
        <p:nvGraphicFramePr>
          <p:cNvPr id="79896" name="Object 24"/>
          <p:cNvGraphicFramePr>
            <a:graphicFrameLocks noChangeAspect="1"/>
          </p:cNvGraphicFramePr>
          <p:nvPr/>
        </p:nvGraphicFramePr>
        <p:xfrm>
          <a:off x="682625" y="2540000"/>
          <a:ext cx="7850188" cy="431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05" name="Chart" r:id="rId4" imgW="7772400" imgH="4114800" progId="MSGraph.Chart.8">
                  <p:embed followColorScheme="full"/>
                </p:oleObj>
              </mc:Choice>
              <mc:Fallback>
                <p:oleObj name="Chart" r:id="rId4" imgW="7772400" imgH="4114800" progId="MSGraph.Chart.8">
                  <p:embed followColorScheme="full"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2540000"/>
                        <a:ext cx="7850188" cy="431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Title 1"/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CA" sz="4400">
              <a:latin typeface="Calibri" pitchFamily="34" charset="0"/>
            </a:endParaRPr>
          </a:p>
        </p:txBody>
      </p:sp>
      <p:sp>
        <p:nvSpPr>
          <p:cNvPr id="80898" name="Subtitle 2"/>
          <p:cNvSpPr txBox="1">
            <a:spLocks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en-CA" sz="3200">
              <a:latin typeface="Calibri" pitchFamily="34" charset="0"/>
            </a:endParaRPr>
          </a:p>
        </p:txBody>
      </p:sp>
      <p:pic>
        <p:nvPicPr>
          <p:cNvPr id="8089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538" y="549275"/>
            <a:ext cx="766921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900" name="Title 2"/>
          <p:cNvSpPr>
            <a:spLocks/>
          </p:cNvSpPr>
          <p:nvPr/>
        </p:nvSpPr>
        <p:spPr bwMode="auto">
          <a:xfrm>
            <a:off x="685800" y="13493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4800">
                <a:solidFill>
                  <a:schemeClr val="tx2"/>
                </a:solidFill>
                <a:latin typeface="Calibri" pitchFamily="34" charset="0"/>
              </a:rPr>
              <a:t>A Socially Contagious Disease</a:t>
            </a:r>
            <a:br>
              <a:rPr lang="en-US" sz="4800">
                <a:solidFill>
                  <a:schemeClr val="tx2"/>
                </a:solidFill>
                <a:latin typeface="Calibri" pitchFamily="34" charset="0"/>
              </a:rPr>
            </a:br>
            <a:r>
              <a:rPr lang="en-US" sz="3600">
                <a:solidFill>
                  <a:schemeClr val="tx2"/>
                </a:solidFill>
                <a:latin typeface="Calibri" pitchFamily="34" charset="0"/>
              </a:rPr>
              <a:t>Singleton Preterm Birth, U.S., 2009</a:t>
            </a:r>
            <a:endParaRPr lang="en-US" sz="4800">
              <a:solidFill>
                <a:schemeClr val="tx2"/>
              </a:solidFill>
              <a:latin typeface="Calibri" pitchFamily="34" charset="0"/>
            </a:endParaRPr>
          </a:p>
        </p:txBody>
      </p:sp>
      <p:pic>
        <p:nvPicPr>
          <p:cNvPr id="80901" name="Picture 6" descr="Cov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614613"/>
            <a:ext cx="8255000" cy="412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Title 1"/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CA" sz="4400">
              <a:latin typeface="Calibri" pitchFamily="34" charset="0"/>
            </a:endParaRPr>
          </a:p>
        </p:txBody>
      </p:sp>
      <p:sp>
        <p:nvSpPr>
          <p:cNvPr id="81922" name="Subtitle 2"/>
          <p:cNvSpPr txBox="1">
            <a:spLocks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en-CA" sz="3200">
              <a:latin typeface="Calibri" pitchFamily="34" charset="0"/>
            </a:endParaRPr>
          </a:p>
        </p:txBody>
      </p:sp>
      <p:pic>
        <p:nvPicPr>
          <p:cNvPr id="8192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538" y="549275"/>
            <a:ext cx="766921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24" name="Title 1"/>
          <p:cNvSpPr>
            <a:spLocks/>
          </p:cNvSpPr>
          <p:nvPr/>
        </p:nvSpPr>
        <p:spPr bwMode="auto">
          <a:xfrm>
            <a:off x="685800" y="11969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CA" sz="4000">
                <a:solidFill>
                  <a:schemeClr val="tx2"/>
                </a:solidFill>
                <a:latin typeface="Calibri" pitchFamily="34" charset="0"/>
              </a:rPr>
              <a:t>Changes in PTB vs Induction</a:t>
            </a:r>
            <a:br>
              <a:rPr lang="en-CA" sz="4000">
                <a:solidFill>
                  <a:schemeClr val="tx2"/>
                </a:solidFill>
                <a:latin typeface="Calibri" pitchFamily="34" charset="0"/>
              </a:rPr>
            </a:br>
            <a:r>
              <a:rPr lang="en-CA" sz="3200">
                <a:solidFill>
                  <a:schemeClr val="tx2"/>
                </a:solidFill>
                <a:latin typeface="Calibri" pitchFamily="34" charset="0"/>
              </a:rPr>
              <a:t>U.S. States, 2002-04 vs 1992-94</a:t>
            </a:r>
            <a:endParaRPr lang="en-US" sz="320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3" name="Chart 2"/>
          <p:cNvGraphicFramePr>
            <a:graphicFrameLocks noGrp="1"/>
          </p:cNvGraphicFramePr>
          <p:nvPr/>
        </p:nvGraphicFramePr>
        <p:xfrm>
          <a:off x="687192" y="2495113"/>
          <a:ext cx="7793625" cy="423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7" name="TextBox 5"/>
          <p:cNvSpPr txBox="1">
            <a:spLocks noChangeArrowheads="1"/>
          </p:cNvSpPr>
          <p:nvPr/>
        </p:nvSpPr>
        <p:spPr bwMode="auto">
          <a:xfrm>
            <a:off x="3581400" y="5229225"/>
            <a:ext cx="25320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CA" sz="2000">
                <a:solidFill>
                  <a:srgbClr val="FFFF00"/>
                </a:solidFill>
                <a:latin typeface="Times New Roman" pitchFamily="18" charset="0"/>
                <a:ea typeface="ＭＳ Ｐゴシック"/>
                <a:cs typeface="ＭＳ Ｐゴシック"/>
              </a:rPr>
              <a:t>r=+0.50 (+0.26, +0.68)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le 1"/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CA" sz="4400">
              <a:latin typeface="Calibri" pitchFamily="34" charset="0"/>
            </a:endParaRPr>
          </a:p>
        </p:txBody>
      </p:sp>
      <p:sp>
        <p:nvSpPr>
          <p:cNvPr id="82946" name="Subtitle 2"/>
          <p:cNvSpPr txBox="1">
            <a:spLocks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en-CA" sz="3200">
              <a:latin typeface="Calibri" pitchFamily="34" charset="0"/>
            </a:endParaRPr>
          </a:p>
        </p:txBody>
      </p:sp>
      <p:pic>
        <p:nvPicPr>
          <p:cNvPr id="82947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538" y="549275"/>
            <a:ext cx="766921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948" name="Line 4"/>
          <p:cNvSpPr>
            <a:spLocks noChangeShapeType="1"/>
          </p:cNvSpPr>
          <p:nvPr/>
        </p:nvSpPr>
        <p:spPr bwMode="auto">
          <a:xfrm>
            <a:off x="609600" y="2276475"/>
            <a:ext cx="792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949" name="Rectangle 2"/>
          <p:cNvSpPr>
            <a:spLocks noChangeArrowheads="1"/>
          </p:cNvSpPr>
          <p:nvPr/>
        </p:nvSpPr>
        <p:spPr bwMode="auto">
          <a:xfrm>
            <a:off x="685800" y="11334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82950" name="Rectangle 3"/>
          <p:cNvSpPr>
            <a:spLocks noChangeArrowheads="1"/>
          </p:cNvSpPr>
          <p:nvPr/>
        </p:nvSpPr>
        <p:spPr bwMode="auto">
          <a:xfrm>
            <a:off x="541338" y="2482850"/>
            <a:ext cx="80629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solidFill>
                  <a:schemeClr val="tx2"/>
                </a:solidFill>
                <a:latin typeface="Calibri" pitchFamily="34" charset="0"/>
              </a:rPr>
              <a:t>Potential for bias due to confounding and reverse causality:  doubt about neurocognitive and growth/obesity benefits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solidFill>
                  <a:schemeClr val="tx2"/>
                </a:solidFill>
                <a:latin typeface="Calibri" pitchFamily="34" charset="0"/>
              </a:rPr>
              <a:t>Best way to minimize bias:  RCT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solidFill>
                  <a:schemeClr val="tx2"/>
                </a:solidFill>
                <a:latin typeface="Calibri" pitchFamily="34" charset="0"/>
              </a:rPr>
              <a:t>But randomization to breast- vs artificial feeding is infeasible and may be unethical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solidFill>
                  <a:schemeClr val="tx2"/>
                </a:solidFill>
                <a:latin typeface="Calibri" pitchFamily="34" charset="0"/>
              </a:rPr>
              <a:t>Initial feeding choice made before birth; prenatal interventions are difficult and expensive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solidFill>
                  <a:schemeClr val="tx2"/>
                </a:solidFill>
                <a:latin typeface="Calibri" pitchFamily="34" charset="0"/>
              </a:rPr>
              <a:t>Solution:  RCT of intervention to promote BF exclusivity and duration, with analysis by intention to treat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solidFill>
                  <a:schemeClr val="tx2"/>
                </a:solidFill>
                <a:latin typeface="Calibri" pitchFamily="34" charset="0"/>
              </a:rPr>
              <a:t>Overlap of BF behaviours requires very large sample size</a:t>
            </a:r>
          </a:p>
        </p:txBody>
      </p:sp>
      <p:sp>
        <p:nvSpPr>
          <p:cNvPr id="82951" name="Rectangle 2"/>
          <p:cNvSpPr>
            <a:spLocks noChangeArrowheads="1"/>
          </p:cNvSpPr>
          <p:nvPr/>
        </p:nvSpPr>
        <p:spPr bwMode="auto">
          <a:xfrm>
            <a:off x="396875" y="1125538"/>
            <a:ext cx="8207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  <a:latin typeface="Calibri" pitchFamily="34" charset="0"/>
              </a:rPr>
              <a:t>Studying Child Health Benefits of Breastfeeding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Title 1"/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CA" sz="4400">
              <a:latin typeface="Calibri" pitchFamily="34" charset="0"/>
            </a:endParaRPr>
          </a:p>
        </p:txBody>
      </p:sp>
      <p:sp>
        <p:nvSpPr>
          <p:cNvPr id="83970" name="Subtitle 2"/>
          <p:cNvSpPr txBox="1">
            <a:spLocks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en-CA" sz="3200">
              <a:latin typeface="Calibri" pitchFamily="34" charset="0"/>
            </a:endParaRPr>
          </a:p>
        </p:txBody>
      </p:sp>
      <p:pic>
        <p:nvPicPr>
          <p:cNvPr id="8397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538" y="549275"/>
            <a:ext cx="766921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3972" name="Text Box 3"/>
          <p:cNvSpPr txBox="1">
            <a:spLocks noChangeArrowheads="1"/>
          </p:cNvSpPr>
          <p:nvPr/>
        </p:nvSpPr>
        <p:spPr bwMode="auto">
          <a:xfrm>
            <a:off x="3092450" y="1938338"/>
            <a:ext cx="26225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5400">
                <a:solidFill>
                  <a:schemeClr val="tx2"/>
                </a:solidFill>
                <a:latin typeface="Times New Roman" pitchFamily="18" charset="0"/>
                <a:ea typeface="ＭＳ Ｐゴシック"/>
                <a:cs typeface="ＭＳ Ｐゴシック"/>
              </a:rPr>
              <a:t>PROBIT</a:t>
            </a:r>
          </a:p>
        </p:txBody>
      </p:sp>
      <p:sp>
        <p:nvSpPr>
          <p:cNvPr id="83973" name="Text Box 4"/>
          <p:cNvSpPr txBox="1">
            <a:spLocks noChangeArrowheads="1"/>
          </p:cNvSpPr>
          <p:nvPr/>
        </p:nvSpPr>
        <p:spPr bwMode="auto">
          <a:xfrm>
            <a:off x="609600" y="3170238"/>
            <a:ext cx="7904163" cy="94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3300"/>
              </a:buClr>
            </a:pPr>
            <a:r>
              <a:rPr lang="en-US" sz="3200">
                <a:solidFill>
                  <a:schemeClr val="tx2"/>
                </a:solidFill>
                <a:latin typeface="Times New Roman" pitchFamily="18" charset="0"/>
                <a:ea typeface="ＭＳ Ｐゴシック"/>
                <a:cs typeface="ＭＳ Ｐゴシック"/>
              </a:rPr>
              <a:t>PROmotion of Breastfeeding Intervention Trial</a:t>
            </a:r>
          </a:p>
          <a:p>
            <a:endParaRPr lang="en-US" sz="2400">
              <a:solidFill>
                <a:schemeClr val="tx2"/>
              </a:solidFill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83974" name="Text Box 5"/>
          <p:cNvSpPr txBox="1">
            <a:spLocks noChangeArrowheads="1"/>
          </p:cNvSpPr>
          <p:nvPr/>
        </p:nvSpPr>
        <p:spPr bwMode="auto">
          <a:xfrm>
            <a:off x="609600" y="4983163"/>
            <a:ext cx="8064500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rgbClr val="FF3300"/>
              </a:buClr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  <a:ea typeface="ＭＳ Ｐゴシック"/>
                <a:cs typeface="ＭＳ Ｐゴシック"/>
              </a:rPr>
              <a:t>A Cluster-Randomized Trial in the Republic of Belarus</a:t>
            </a:r>
          </a:p>
          <a:p>
            <a:endParaRPr lang="en-US" sz="2400">
              <a:solidFill>
                <a:srgbClr val="FF0000"/>
              </a:solidFill>
              <a:latin typeface="Times New Roman" pitchFamily="18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Title 1"/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CA" sz="4400">
              <a:latin typeface="Calibri" pitchFamily="34" charset="0"/>
            </a:endParaRPr>
          </a:p>
        </p:txBody>
      </p:sp>
      <p:sp>
        <p:nvSpPr>
          <p:cNvPr id="84994" name="Subtitle 2"/>
          <p:cNvSpPr txBox="1">
            <a:spLocks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en-CA" sz="3200">
              <a:latin typeface="Calibri" pitchFamily="34" charset="0"/>
            </a:endParaRPr>
          </a:p>
        </p:txBody>
      </p:sp>
      <p:pic>
        <p:nvPicPr>
          <p:cNvPr id="8499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538" y="549275"/>
            <a:ext cx="766921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4996" name="Line 4"/>
          <p:cNvSpPr>
            <a:spLocks noChangeShapeType="1"/>
          </p:cNvSpPr>
          <p:nvPr/>
        </p:nvSpPr>
        <p:spPr bwMode="auto">
          <a:xfrm>
            <a:off x="609600" y="2349500"/>
            <a:ext cx="792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4997" name="Rectangle 2"/>
          <p:cNvSpPr>
            <a:spLocks noChangeArrowheads="1"/>
          </p:cNvSpPr>
          <p:nvPr/>
        </p:nvSpPr>
        <p:spPr bwMode="auto">
          <a:xfrm>
            <a:off x="685800" y="11334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  <a:latin typeface="Calibri" pitchFamily="34" charset="0"/>
              </a:rPr>
              <a:t>Design</a:t>
            </a:r>
          </a:p>
        </p:txBody>
      </p:sp>
      <p:sp>
        <p:nvSpPr>
          <p:cNvPr id="84998" name="Rectangle 3"/>
          <p:cNvSpPr>
            <a:spLocks noChangeArrowheads="1"/>
          </p:cNvSpPr>
          <p:nvPr/>
        </p:nvSpPr>
        <p:spPr bwMode="auto">
          <a:xfrm>
            <a:off x="755650" y="2574925"/>
            <a:ext cx="76327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solidFill>
                  <a:schemeClr val="tx2"/>
                </a:solidFill>
                <a:latin typeface="Calibri" pitchFamily="34" charset="0"/>
              </a:rPr>
              <a:t>Intervention based on WHO/UNICEF Baby-Friendly Hospital Initiative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solidFill>
                  <a:schemeClr val="tx2"/>
                </a:solidFill>
                <a:latin typeface="Calibri" pitchFamily="34" charset="0"/>
              </a:rPr>
              <a:t>RCT using cluster randomization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solidFill>
                  <a:schemeClr val="tx2"/>
                </a:solidFill>
                <a:latin typeface="Calibri" pitchFamily="34" charset="0"/>
              </a:rPr>
              <a:t>Clusters randomized:  31 maternity hospitals and one affiliated polyclinic per hospital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solidFill>
                  <a:schemeClr val="tx2"/>
                </a:solidFill>
                <a:latin typeface="Calibri" pitchFamily="34" charset="0"/>
              </a:rPr>
              <a:t>17,046 healthy BF newborns </a:t>
            </a:r>
            <a:r>
              <a:rPr lang="en-US" sz="2400" u="sng">
                <a:solidFill>
                  <a:schemeClr val="tx2"/>
                </a:solidFill>
                <a:latin typeface="Calibri" pitchFamily="34" charset="0"/>
              </a:rPr>
              <a:t>&gt;</a:t>
            </a:r>
            <a:r>
              <a:rPr lang="en-US" sz="2400">
                <a:solidFill>
                  <a:schemeClr val="tx2"/>
                </a:solidFill>
                <a:latin typeface="Calibri" pitchFamily="34" charset="0"/>
              </a:rPr>
              <a:t>37 weeks and </a:t>
            </a:r>
            <a:r>
              <a:rPr lang="en-US" sz="2400" u="sng">
                <a:solidFill>
                  <a:schemeClr val="tx2"/>
                </a:solidFill>
                <a:latin typeface="Calibri" pitchFamily="34" charset="0"/>
              </a:rPr>
              <a:t>&gt;</a:t>
            </a:r>
            <a:r>
              <a:rPr lang="en-US" sz="2400">
                <a:solidFill>
                  <a:schemeClr val="tx2"/>
                </a:solidFill>
                <a:latin typeface="Calibri" pitchFamily="34" charset="0"/>
              </a:rPr>
              <a:t>2500 g enrolled during postpartum stay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solidFill>
                  <a:schemeClr val="tx2"/>
                </a:solidFill>
                <a:latin typeface="Calibri" pitchFamily="34" charset="0"/>
              </a:rPr>
              <a:t>Sample size based on primary outcome:  10% reduction in risk of GI infection during infancy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solidFill>
                  <a:schemeClr val="tx2"/>
                </a:solidFill>
                <a:latin typeface="Calibri" pitchFamily="34" charset="0"/>
              </a:rPr>
              <a:t>Births occurred June 1996 to December 1997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endParaRPr lang="en-US" sz="240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Title 1"/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CA" sz="4400">
              <a:latin typeface="Calibri" pitchFamily="34" charset="0"/>
            </a:endParaRPr>
          </a:p>
        </p:txBody>
      </p:sp>
      <p:sp>
        <p:nvSpPr>
          <p:cNvPr id="86018" name="Subtitle 2"/>
          <p:cNvSpPr txBox="1">
            <a:spLocks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en-CA" sz="3200">
              <a:latin typeface="Calibri" pitchFamily="34" charset="0"/>
            </a:endParaRPr>
          </a:p>
        </p:txBody>
      </p:sp>
      <p:pic>
        <p:nvPicPr>
          <p:cNvPr id="86019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538" y="549275"/>
            <a:ext cx="766921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6020" name="Rectangle 2"/>
          <p:cNvSpPr>
            <a:spLocks noChangeArrowheads="1"/>
          </p:cNvSpPr>
          <p:nvPr/>
        </p:nvSpPr>
        <p:spPr bwMode="auto">
          <a:xfrm>
            <a:off x="685800" y="11255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>
                <a:solidFill>
                  <a:schemeClr val="tx2"/>
                </a:solidFill>
                <a:latin typeface="Calibri" pitchFamily="34" charset="0"/>
              </a:rPr>
              <a:t>Baby-Friendly Hospital Initiative</a:t>
            </a:r>
          </a:p>
        </p:txBody>
      </p:sp>
      <p:sp>
        <p:nvSpPr>
          <p:cNvPr id="86021" name="Line 4"/>
          <p:cNvSpPr>
            <a:spLocks noChangeShapeType="1"/>
          </p:cNvSpPr>
          <p:nvPr/>
        </p:nvSpPr>
        <p:spPr bwMode="auto">
          <a:xfrm>
            <a:off x="609600" y="2276475"/>
            <a:ext cx="78486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6022" name="Rectangle 3"/>
          <p:cNvSpPr>
            <a:spLocks noChangeArrowheads="1"/>
          </p:cNvSpPr>
          <p:nvPr/>
        </p:nvSpPr>
        <p:spPr bwMode="auto">
          <a:xfrm>
            <a:off x="685800" y="24828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Tx/>
              <a:buChar char="•"/>
            </a:pPr>
            <a:r>
              <a:rPr lang="en-US" sz="2400">
                <a:solidFill>
                  <a:schemeClr val="tx2"/>
                </a:solidFill>
                <a:latin typeface="Calibri" pitchFamily="34" charset="0"/>
              </a:rPr>
              <a:t>Have a written BF policy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Tx/>
              <a:buChar char="•"/>
            </a:pPr>
            <a:r>
              <a:rPr lang="en-US" sz="2400">
                <a:solidFill>
                  <a:schemeClr val="tx2"/>
                </a:solidFill>
                <a:latin typeface="Calibri" pitchFamily="34" charset="0"/>
              </a:rPr>
              <a:t>Train staff to implement policy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Tx/>
              <a:buChar char="•"/>
            </a:pPr>
            <a:r>
              <a:rPr lang="en-US" sz="2400">
                <a:solidFill>
                  <a:schemeClr val="tx2"/>
                </a:solidFill>
                <a:latin typeface="Calibri" pitchFamily="34" charset="0"/>
              </a:rPr>
              <a:t>Inform mothers about BF benefits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Tx/>
              <a:buChar char="•"/>
            </a:pPr>
            <a:r>
              <a:rPr lang="en-US" sz="2400">
                <a:solidFill>
                  <a:schemeClr val="tx2"/>
                </a:solidFill>
                <a:latin typeface="Calibri" pitchFamily="34" charset="0"/>
              </a:rPr>
              <a:t>Help mothers begin BF within 30 min of birth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Tx/>
              <a:buChar char="•"/>
            </a:pPr>
            <a:r>
              <a:rPr lang="en-US" sz="2400">
                <a:solidFill>
                  <a:schemeClr val="tx2"/>
                </a:solidFill>
                <a:latin typeface="Calibri" pitchFamily="34" charset="0"/>
              </a:rPr>
              <a:t>Show mothers how to BF and maintain BF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Tx/>
              <a:buChar char="•"/>
            </a:pPr>
            <a:r>
              <a:rPr lang="en-US" sz="2400">
                <a:solidFill>
                  <a:schemeClr val="tx2"/>
                </a:solidFill>
                <a:latin typeface="Calibri" pitchFamily="34" charset="0"/>
              </a:rPr>
              <a:t>Give healthy newborns breast milk only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Tx/>
              <a:buChar char="•"/>
            </a:pPr>
            <a:r>
              <a:rPr lang="en-US" sz="2400">
                <a:solidFill>
                  <a:schemeClr val="tx2"/>
                </a:solidFill>
                <a:latin typeface="Calibri" pitchFamily="34" charset="0"/>
              </a:rPr>
              <a:t>Practice rooming-in 24 hours per day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Tx/>
              <a:buChar char="•"/>
            </a:pPr>
            <a:r>
              <a:rPr lang="en-US" sz="2400">
                <a:solidFill>
                  <a:schemeClr val="tx2"/>
                </a:solidFill>
                <a:latin typeface="Calibri" pitchFamily="34" charset="0"/>
              </a:rPr>
              <a:t>Encourage BF on demand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Tx/>
              <a:buChar char="•"/>
            </a:pPr>
            <a:r>
              <a:rPr lang="en-US" sz="2400">
                <a:solidFill>
                  <a:schemeClr val="tx2"/>
                </a:solidFill>
                <a:latin typeface="Calibri" pitchFamily="34" charset="0"/>
              </a:rPr>
              <a:t>Give no pacifiers to BF infants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Tx/>
              <a:buChar char="•"/>
            </a:pPr>
            <a:r>
              <a:rPr lang="en-US" sz="2400">
                <a:solidFill>
                  <a:schemeClr val="tx2"/>
                </a:solidFill>
                <a:latin typeface="Calibri" pitchFamily="34" charset="0"/>
              </a:rPr>
              <a:t>Foster and refer mothers to BF support groups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CA" sz="4400">
              <a:latin typeface="Calibri" pitchFamily="34" charset="0"/>
            </a:endParaRPr>
          </a:p>
        </p:txBody>
      </p:sp>
      <p:sp>
        <p:nvSpPr>
          <p:cNvPr id="15362" name="Subtitle 2"/>
          <p:cNvSpPr txBox="1">
            <a:spLocks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en-CA" sz="3200">
              <a:latin typeface="Calibri" pitchFamily="34" charset="0"/>
            </a:endParaRPr>
          </a:p>
        </p:txBody>
      </p:sp>
      <p:pic>
        <p:nvPicPr>
          <p:cNvPr id="1536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538" y="549275"/>
            <a:ext cx="766921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AutoShape 5"/>
          <p:cNvSpPr>
            <a:spLocks noChangeArrowheads="1"/>
          </p:cNvSpPr>
          <p:nvPr/>
        </p:nvSpPr>
        <p:spPr bwMode="auto">
          <a:xfrm>
            <a:off x="385763" y="990600"/>
            <a:ext cx="836295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en-US" sz="4400">
                <a:solidFill>
                  <a:schemeClr val="tx2"/>
                </a:solidFill>
                <a:latin typeface="Calibri" pitchFamily="34" charset="0"/>
              </a:rPr>
              <a:t>History</a:t>
            </a:r>
          </a:p>
        </p:txBody>
      </p:sp>
      <p:sp>
        <p:nvSpPr>
          <p:cNvPr id="15365" name="Line 4"/>
          <p:cNvSpPr>
            <a:spLocks noChangeShapeType="1"/>
          </p:cNvSpPr>
          <p:nvPr/>
        </p:nvSpPr>
        <p:spPr bwMode="auto">
          <a:xfrm>
            <a:off x="609600" y="2276475"/>
            <a:ext cx="792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6" name="Rectangle 11"/>
          <p:cNvSpPr>
            <a:spLocks noChangeArrowheads="1"/>
          </p:cNvSpPr>
          <p:nvPr/>
        </p:nvSpPr>
        <p:spPr bwMode="auto">
          <a:xfrm>
            <a:off x="179388" y="2565400"/>
            <a:ext cx="8713787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Calibri" pitchFamily="34" charset="0"/>
              </a:rPr>
              <a:t>Barry </a:t>
            </a:r>
            <a:r>
              <a:rPr lang="en-US" sz="2800" dirty="0" err="1">
                <a:solidFill>
                  <a:schemeClr val="tx2"/>
                </a:solidFill>
                <a:latin typeface="Calibri" pitchFamily="34" charset="0"/>
              </a:rPr>
              <a:t>Pless</a:t>
            </a:r>
            <a:r>
              <a:rPr lang="en-US" sz="2800" dirty="0">
                <a:solidFill>
                  <a:schemeClr val="tx2"/>
                </a:solidFill>
                <a:latin typeface="Calibri" pitchFamily="34" charset="0"/>
              </a:rPr>
              <a:t> arrived in 1975</a:t>
            </a: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–"/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Chronic disease in children</a:t>
            </a: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–"/>
            </a:pP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Child injury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Calibri" pitchFamily="34" charset="0"/>
              </a:rPr>
              <a:t>Joined by Larson in 1976 and Kramer in 1978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Calibri" pitchFamily="34" charset="0"/>
              </a:rPr>
              <a:t>Moffatt, Dougherty, </a:t>
            </a:r>
            <a:r>
              <a:rPr lang="en-US" sz="2800" dirty="0" err="1">
                <a:solidFill>
                  <a:schemeClr val="tx2"/>
                </a:solidFill>
                <a:latin typeface="Calibri" pitchFamily="34" charset="0"/>
              </a:rPr>
              <a:t>Ducharme</a:t>
            </a:r>
            <a:r>
              <a:rPr lang="en-US" sz="2800" dirty="0">
                <a:solidFill>
                  <a:schemeClr val="tx2"/>
                </a:solidFill>
                <a:latin typeface="Calibri" pitchFamily="34" charset="0"/>
              </a:rPr>
              <a:t>, </a:t>
            </a:r>
            <a:r>
              <a:rPr lang="en-US" sz="2800" dirty="0" smtClean="0">
                <a:solidFill>
                  <a:schemeClr val="tx2"/>
                </a:solidFill>
                <a:latin typeface="Calibri" pitchFamily="34" charset="0"/>
              </a:rPr>
              <a:t>Duffy (MCH) in 1980s</a:t>
            </a:r>
            <a:endParaRPr lang="en-US" sz="2800" dirty="0">
              <a:solidFill>
                <a:schemeClr val="tx2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800" dirty="0" err="1">
                <a:solidFill>
                  <a:schemeClr val="tx2"/>
                </a:solidFill>
                <a:latin typeface="Calibri" pitchFamily="34" charset="0"/>
              </a:rPr>
              <a:t>Ciampi</a:t>
            </a:r>
            <a:r>
              <a:rPr lang="en-US" sz="2800" dirty="0">
                <a:solidFill>
                  <a:schemeClr val="tx2"/>
                </a:solidFill>
                <a:latin typeface="Calibri" pitchFamily="34" charset="0"/>
              </a:rPr>
              <a:t> (1985), then Platt (1996) recruited in </a:t>
            </a:r>
            <a:r>
              <a:rPr lang="en-US" sz="2800" dirty="0" err="1">
                <a:solidFill>
                  <a:schemeClr val="tx2"/>
                </a:solidFill>
                <a:latin typeface="Calibri" pitchFamily="34" charset="0"/>
              </a:rPr>
              <a:t>biostats</a:t>
            </a:r>
            <a:endParaRPr lang="en-US" sz="2800" dirty="0">
              <a:solidFill>
                <a:schemeClr val="tx2"/>
              </a:solidFill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Calibri" pitchFamily="34" charset="0"/>
              </a:rPr>
              <a:t>Many pediatrician-epidemiologists at MCH since 2000</a:t>
            </a: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</a:pPr>
            <a:r>
              <a:rPr lang="en-US" sz="2800" dirty="0">
                <a:solidFill>
                  <a:schemeClr val="tx2"/>
                </a:solidFill>
                <a:latin typeface="Calibri" pitchFamily="34" charset="0"/>
              </a:rPr>
              <a:t>Kaufman, Basso, </a:t>
            </a:r>
            <a:r>
              <a:rPr lang="en-US" sz="2800" dirty="0" err="1">
                <a:solidFill>
                  <a:schemeClr val="tx2"/>
                </a:solidFill>
                <a:latin typeface="Calibri" pitchFamily="34" charset="0"/>
              </a:rPr>
              <a:t>Naimi</a:t>
            </a:r>
            <a:r>
              <a:rPr lang="en-US" sz="2800" dirty="0">
                <a:solidFill>
                  <a:schemeClr val="tx2"/>
                </a:solidFill>
                <a:latin typeface="Calibri" pitchFamily="34" charset="0"/>
              </a:rPr>
              <a:t>, and Yang in last few years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Title 1"/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CA" sz="4400">
              <a:latin typeface="Calibri" pitchFamily="34" charset="0"/>
            </a:endParaRPr>
          </a:p>
        </p:txBody>
      </p:sp>
      <p:sp>
        <p:nvSpPr>
          <p:cNvPr id="87042" name="Subtitle 2"/>
          <p:cNvSpPr txBox="1">
            <a:spLocks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en-CA" sz="3200">
              <a:latin typeface="Calibri" pitchFamily="34" charset="0"/>
            </a:endParaRPr>
          </a:p>
        </p:txBody>
      </p:sp>
      <p:pic>
        <p:nvPicPr>
          <p:cNvPr id="8704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538" y="549275"/>
            <a:ext cx="766921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4" name="Title 1"/>
          <p:cNvSpPr>
            <a:spLocks/>
          </p:cNvSpPr>
          <p:nvPr/>
        </p:nvSpPr>
        <p:spPr bwMode="auto">
          <a:xfrm>
            <a:off x="685800" y="10525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8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87045" name="Text Box 3"/>
          <p:cNvSpPr txBox="1">
            <a:spLocks noChangeArrowheads="1"/>
          </p:cNvSpPr>
          <p:nvPr/>
        </p:nvSpPr>
        <p:spPr bwMode="auto">
          <a:xfrm>
            <a:off x="1639888" y="1412875"/>
            <a:ext cx="55245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000">
                <a:solidFill>
                  <a:schemeClr val="tx2"/>
                </a:solidFill>
                <a:latin typeface="Calibri" pitchFamily="34" charset="0"/>
                <a:ea typeface="ＭＳ Ｐゴシック"/>
                <a:cs typeface="ＭＳ Ｐゴシック"/>
              </a:rPr>
              <a:t>Duration of Breastfeeding</a:t>
            </a:r>
          </a:p>
        </p:txBody>
      </p:sp>
      <p:pic>
        <p:nvPicPr>
          <p:cNvPr id="870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" y="2046288"/>
            <a:ext cx="8999538" cy="476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57" name="Title 1"/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CA" sz="4400">
              <a:latin typeface="Calibri" pitchFamily="34" charset="0"/>
            </a:endParaRPr>
          </a:p>
        </p:txBody>
      </p:sp>
      <p:sp>
        <p:nvSpPr>
          <p:cNvPr id="91158" name="Subtitle 2"/>
          <p:cNvSpPr txBox="1">
            <a:spLocks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en-CA" sz="3200">
              <a:latin typeface="Calibri" pitchFamily="34" charset="0"/>
            </a:endParaRPr>
          </a:p>
        </p:txBody>
      </p:sp>
      <p:pic>
        <p:nvPicPr>
          <p:cNvPr id="91159" name="Picture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4538" y="549275"/>
            <a:ext cx="766921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1160" name="Rectangle 2"/>
          <p:cNvSpPr>
            <a:spLocks noChangeArrowheads="1"/>
          </p:cNvSpPr>
          <p:nvPr/>
        </p:nvSpPr>
        <p:spPr bwMode="auto">
          <a:xfrm>
            <a:off x="685800" y="14224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200">
                <a:solidFill>
                  <a:schemeClr val="tx2"/>
                </a:solidFill>
                <a:latin typeface="Calibri" pitchFamily="34" charset="0"/>
              </a:rPr>
              <a:t>Degree of Breastfeeding (%)</a:t>
            </a:r>
            <a:r>
              <a:rPr lang="en-US" sz="4400">
                <a:solidFill>
                  <a:schemeClr val="tx2"/>
                </a:solidFill>
                <a:latin typeface="Calibri" pitchFamily="34" charset="0"/>
              </a:rPr>
              <a:t/>
            </a:r>
            <a:br>
              <a:rPr lang="en-US" sz="4400">
                <a:solidFill>
                  <a:schemeClr val="tx2"/>
                </a:solidFill>
                <a:latin typeface="Calibri" pitchFamily="34" charset="0"/>
              </a:rPr>
            </a:br>
            <a:endParaRPr lang="en-US" sz="2800">
              <a:solidFill>
                <a:schemeClr val="tx2"/>
              </a:solidFill>
              <a:latin typeface="Calibri" pitchFamily="34" charset="0"/>
            </a:endParaRPr>
          </a:p>
        </p:txBody>
      </p:sp>
      <p:graphicFrame>
        <p:nvGraphicFramePr>
          <p:cNvPr id="91156" name="Object 20"/>
          <p:cNvGraphicFramePr>
            <a:graphicFrameLocks noChangeAspect="1"/>
          </p:cNvGraphicFramePr>
          <p:nvPr/>
        </p:nvGraphicFramePr>
        <p:xfrm>
          <a:off x="454025" y="2219325"/>
          <a:ext cx="8228013" cy="4522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65" name="Chart" r:id="rId4" imgW="8020050" imgH="4248150" progId="MSGraph.Chart.8">
                  <p:embed followColorScheme="full"/>
                </p:oleObj>
              </mc:Choice>
              <mc:Fallback>
                <p:oleObj name="Chart" r:id="rId4" imgW="8020050" imgH="4248150" progId="MSGraph.Chart.8">
                  <p:embed followColorScheme="full"/>
                  <p:pic>
                    <p:nvPicPr>
                      <p:cNvPr id="0" name="Picture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219325"/>
                        <a:ext cx="8228013" cy="4522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Title 1"/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CA" sz="4400">
              <a:latin typeface="Calibri" pitchFamily="34" charset="0"/>
            </a:endParaRPr>
          </a:p>
        </p:txBody>
      </p:sp>
      <p:sp>
        <p:nvSpPr>
          <p:cNvPr id="92162" name="Subtitle 2"/>
          <p:cNvSpPr txBox="1">
            <a:spLocks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en-CA" sz="3200">
              <a:latin typeface="Calibri" pitchFamily="34" charset="0"/>
            </a:endParaRPr>
          </a:p>
        </p:txBody>
      </p:sp>
      <p:pic>
        <p:nvPicPr>
          <p:cNvPr id="9216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538" y="549275"/>
            <a:ext cx="766921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64" name="Line 4"/>
          <p:cNvSpPr>
            <a:spLocks noChangeShapeType="1"/>
          </p:cNvSpPr>
          <p:nvPr/>
        </p:nvSpPr>
        <p:spPr bwMode="auto">
          <a:xfrm>
            <a:off x="611188" y="2349500"/>
            <a:ext cx="792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165" name="Rectangle 3"/>
          <p:cNvSpPr>
            <a:spLocks noChangeArrowheads="1"/>
          </p:cNvSpPr>
          <p:nvPr/>
        </p:nvSpPr>
        <p:spPr bwMode="auto">
          <a:xfrm>
            <a:off x="685800" y="25542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solidFill>
                  <a:schemeClr val="tx2"/>
                </a:solidFill>
                <a:latin typeface="Calibri" pitchFamily="34" charset="0"/>
              </a:rPr>
              <a:t>PROBIT resulted in 2 cohorts that differed substantially in exclusivity/duration of BF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400">
                <a:solidFill>
                  <a:schemeClr val="tx2"/>
                </a:solidFill>
                <a:latin typeface="Calibri" pitchFamily="34" charset="0"/>
              </a:rPr>
              <a:t>These differences were created by </a:t>
            </a:r>
            <a:r>
              <a:rPr lang="en-US" sz="2400" b="1" i="1">
                <a:solidFill>
                  <a:schemeClr val="tx2"/>
                </a:solidFill>
                <a:latin typeface="Calibri" pitchFamily="34" charset="0"/>
              </a:rPr>
              <a:t>randomization</a:t>
            </a:r>
            <a:r>
              <a:rPr lang="en-US" sz="2400">
                <a:solidFill>
                  <a:schemeClr val="tx2"/>
                </a:solidFill>
                <a:latin typeface="Calibri" pitchFamily="34" charset="0"/>
              </a:rPr>
              <a:t>, not choice of mother or doctor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400">
                <a:solidFill>
                  <a:schemeClr val="tx2"/>
                </a:solidFill>
                <a:latin typeface="Calibri" pitchFamily="34" charset="0"/>
              </a:rPr>
              <a:t>This has enabled </a:t>
            </a:r>
            <a:r>
              <a:rPr lang="en-US" sz="2400" b="1" i="1">
                <a:solidFill>
                  <a:schemeClr val="tx2"/>
                </a:solidFill>
                <a:latin typeface="Calibri" pitchFamily="34" charset="0"/>
              </a:rPr>
              <a:t>strong causal inferences</a:t>
            </a:r>
            <a:r>
              <a:rPr lang="en-US" sz="2400">
                <a:solidFill>
                  <a:schemeClr val="tx2"/>
                </a:solidFill>
                <a:latin typeface="Calibri" pitchFamily="34" charset="0"/>
              </a:rPr>
              <a:t> with respect to BF effects on long-term outcomes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solidFill>
                  <a:schemeClr val="tx2"/>
                </a:solidFill>
                <a:latin typeface="Calibri" pitchFamily="34" charset="0"/>
              </a:rPr>
              <a:t>PROBIT II:  age 6.5 years, data 2002-2005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solidFill>
                  <a:schemeClr val="tx2"/>
                </a:solidFill>
                <a:latin typeface="Calibri" pitchFamily="34" charset="0"/>
              </a:rPr>
              <a:t>PROBIT III:  age 11.5 years, data 2008-2010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>
                <a:solidFill>
                  <a:schemeClr val="tx2"/>
                </a:solidFill>
                <a:latin typeface="Calibri" pitchFamily="34" charset="0"/>
              </a:rPr>
              <a:t>PROBIT IV:  age 16 years, data 2012-2015</a:t>
            </a:r>
          </a:p>
        </p:txBody>
      </p:sp>
      <p:sp>
        <p:nvSpPr>
          <p:cNvPr id="92166" name="Rectangle 2"/>
          <p:cNvSpPr>
            <a:spLocks noChangeArrowheads="1"/>
          </p:cNvSpPr>
          <p:nvPr/>
        </p:nvSpPr>
        <p:spPr bwMode="auto">
          <a:xfrm>
            <a:off x="685800" y="113347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  <a:latin typeface="Calibri" pitchFamily="34" charset="0"/>
              </a:rPr>
              <a:t>PROBIT Follow-Up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Title 1"/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CA" sz="4400">
              <a:latin typeface="Calibri" pitchFamily="34" charset="0"/>
            </a:endParaRPr>
          </a:p>
        </p:txBody>
      </p:sp>
      <p:sp>
        <p:nvSpPr>
          <p:cNvPr id="93186" name="Subtitle 2"/>
          <p:cNvSpPr txBox="1">
            <a:spLocks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en-CA" sz="3200">
              <a:latin typeface="Calibri" pitchFamily="34" charset="0"/>
            </a:endParaRPr>
          </a:p>
        </p:txBody>
      </p:sp>
      <p:pic>
        <p:nvPicPr>
          <p:cNvPr id="93187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538" y="549275"/>
            <a:ext cx="766921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3188" name="AutoShape 5"/>
          <p:cNvSpPr>
            <a:spLocks noChangeArrowheads="1"/>
          </p:cNvSpPr>
          <p:nvPr/>
        </p:nvSpPr>
        <p:spPr bwMode="auto">
          <a:xfrm>
            <a:off x="385763" y="1133475"/>
            <a:ext cx="836295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en-US" sz="5400">
                <a:solidFill>
                  <a:schemeClr val="tx2"/>
                </a:solidFill>
                <a:latin typeface="Calibri" pitchFamily="34" charset="0"/>
              </a:rPr>
              <a:t>Impact</a:t>
            </a:r>
          </a:p>
        </p:txBody>
      </p:sp>
      <p:sp>
        <p:nvSpPr>
          <p:cNvPr id="93189" name="Rectangle 6"/>
          <p:cNvSpPr>
            <a:spLocks noChangeArrowheads="1"/>
          </p:cNvSpPr>
          <p:nvPr/>
        </p:nvSpPr>
        <p:spPr bwMode="auto">
          <a:xfrm>
            <a:off x="539750" y="2800350"/>
            <a:ext cx="8135938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solidFill>
                  <a:schemeClr val="tx2"/>
                </a:solidFill>
                <a:latin typeface="Calibri" pitchFamily="34" charset="0"/>
              </a:rPr>
              <a:t>CHIRPP (1990)</a:t>
            </a: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solidFill>
                  <a:schemeClr val="tx2"/>
                </a:solidFill>
                <a:latin typeface="Calibri" pitchFamily="34" charset="0"/>
              </a:rPr>
              <a:t>CPSS (1995)</a:t>
            </a: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solidFill>
                  <a:schemeClr val="tx2"/>
                </a:solidFill>
                <a:latin typeface="Calibri" pitchFamily="34" charset="0"/>
              </a:rPr>
              <a:t>WHA:  exclusive breastfeeding 6 mo (2001)</a:t>
            </a: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solidFill>
                  <a:schemeClr val="tx2"/>
                </a:solidFill>
                <a:latin typeface="Calibri" pitchFamily="34" charset="0"/>
              </a:rPr>
              <a:t>Reduction in preterm birth since mid-2000s</a:t>
            </a: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  <a:buFont typeface="Arial" charset="0"/>
              <a:buChar char="•"/>
            </a:pPr>
            <a:endParaRPr lang="en-US" sz="3200">
              <a:solidFill>
                <a:schemeClr val="tx2"/>
              </a:solidFill>
              <a:latin typeface="Calibri" pitchFamily="34" charset="0"/>
            </a:endParaRPr>
          </a:p>
        </p:txBody>
      </p:sp>
      <p:sp>
        <p:nvSpPr>
          <p:cNvPr id="93190" name="Line 4"/>
          <p:cNvSpPr>
            <a:spLocks noChangeShapeType="1"/>
          </p:cNvSpPr>
          <p:nvPr/>
        </p:nvSpPr>
        <p:spPr bwMode="auto">
          <a:xfrm>
            <a:off x="609600" y="2565400"/>
            <a:ext cx="792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CA" sz="4400">
              <a:latin typeface="Calibri" pitchFamily="34" charset="0"/>
            </a:endParaRPr>
          </a:p>
        </p:txBody>
      </p:sp>
      <p:sp>
        <p:nvSpPr>
          <p:cNvPr id="16386" name="Subtitle 2"/>
          <p:cNvSpPr txBox="1">
            <a:spLocks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en-CA" sz="3200">
              <a:latin typeface="Calibri" pitchFamily="34" charset="0"/>
            </a:endParaRPr>
          </a:p>
        </p:txBody>
      </p:sp>
      <p:pic>
        <p:nvPicPr>
          <p:cNvPr id="16387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538" y="549275"/>
            <a:ext cx="766921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AutoShape 5"/>
          <p:cNvSpPr>
            <a:spLocks noChangeArrowheads="1"/>
          </p:cNvSpPr>
          <p:nvPr/>
        </p:nvSpPr>
        <p:spPr bwMode="auto">
          <a:xfrm>
            <a:off x="385763" y="1133475"/>
            <a:ext cx="836295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en-US" sz="4400">
                <a:solidFill>
                  <a:schemeClr val="tx2"/>
                </a:solidFill>
                <a:latin typeface="Calibri" pitchFamily="34" charset="0"/>
              </a:rPr>
              <a:t>Current Faculty in Perinatal Epi</a:t>
            </a:r>
          </a:p>
        </p:txBody>
      </p:sp>
      <p:sp>
        <p:nvSpPr>
          <p:cNvPr id="16389" name="Line 4"/>
          <p:cNvSpPr>
            <a:spLocks noChangeShapeType="1"/>
          </p:cNvSpPr>
          <p:nvPr/>
        </p:nvSpPr>
        <p:spPr bwMode="auto">
          <a:xfrm>
            <a:off x="609600" y="2565400"/>
            <a:ext cx="792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755650" y="2924175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12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solidFill>
                  <a:schemeClr val="tx2"/>
                </a:solidFill>
                <a:latin typeface="Calibri" pitchFamily="34" charset="0"/>
              </a:rPr>
              <a:t>Robert Platt</a:t>
            </a:r>
          </a:p>
          <a:p>
            <a:pPr marL="342900" indent="-342900" eaLnBrk="0" hangingPunct="0">
              <a:lnSpc>
                <a:spcPct val="12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solidFill>
                  <a:schemeClr val="tx2"/>
                </a:solidFill>
                <a:latin typeface="Calibri" pitchFamily="34" charset="0"/>
              </a:rPr>
              <a:t>Jay Kaufman</a:t>
            </a:r>
          </a:p>
          <a:p>
            <a:pPr marL="342900" indent="-342900" eaLnBrk="0" hangingPunct="0">
              <a:lnSpc>
                <a:spcPct val="12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solidFill>
                  <a:schemeClr val="tx2"/>
                </a:solidFill>
                <a:latin typeface="Calibri" pitchFamily="34" charset="0"/>
              </a:rPr>
              <a:t>Olga Basso</a:t>
            </a:r>
          </a:p>
          <a:p>
            <a:pPr marL="342900" indent="-342900" eaLnBrk="0" hangingPunct="0">
              <a:lnSpc>
                <a:spcPct val="12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solidFill>
                  <a:schemeClr val="tx2"/>
                </a:solidFill>
                <a:latin typeface="Calibri" pitchFamily="34" charset="0"/>
              </a:rPr>
              <a:t>Ashley Naimi</a:t>
            </a:r>
          </a:p>
          <a:p>
            <a:pPr marL="342900" indent="-342900" eaLnBrk="0" hangingPunct="0">
              <a:lnSpc>
                <a:spcPct val="12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solidFill>
                  <a:schemeClr val="tx2"/>
                </a:solidFill>
                <a:latin typeface="Calibri" pitchFamily="34" charset="0"/>
              </a:rPr>
              <a:t>Michael Kramer</a:t>
            </a:r>
          </a:p>
          <a:p>
            <a:pPr marL="342900" indent="-342900" eaLnBrk="0" hangingPunct="0">
              <a:lnSpc>
                <a:spcPct val="120000"/>
              </a:lnSpc>
              <a:spcBef>
                <a:spcPct val="20000"/>
              </a:spcBef>
              <a:buFont typeface="Arial" charset="0"/>
              <a:buChar char="•"/>
            </a:pPr>
            <a:endParaRPr lang="en-US" sz="320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CA" sz="4400">
              <a:latin typeface="Calibri" pitchFamily="34" charset="0"/>
            </a:endParaRPr>
          </a:p>
        </p:txBody>
      </p:sp>
      <p:sp>
        <p:nvSpPr>
          <p:cNvPr id="17410" name="Subtitle 2"/>
          <p:cNvSpPr txBox="1">
            <a:spLocks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en-CA" sz="3200">
              <a:latin typeface="Calibri" pitchFamily="34" charset="0"/>
            </a:endParaRPr>
          </a:p>
        </p:txBody>
      </p:sp>
      <p:pic>
        <p:nvPicPr>
          <p:cNvPr id="1741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538" y="549275"/>
            <a:ext cx="766921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AutoShape 5"/>
          <p:cNvSpPr>
            <a:spLocks noChangeArrowheads="1"/>
          </p:cNvSpPr>
          <p:nvPr/>
        </p:nvSpPr>
        <p:spPr bwMode="auto">
          <a:xfrm>
            <a:off x="385763" y="1133475"/>
            <a:ext cx="836295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en-US" sz="4400">
                <a:solidFill>
                  <a:schemeClr val="tx2"/>
                </a:solidFill>
                <a:latin typeface="Calibri" pitchFamily="34" charset="0"/>
              </a:rPr>
              <a:t>Current Faculty in Pediatric Epi</a:t>
            </a:r>
          </a:p>
        </p:txBody>
      </p:sp>
      <p:sp>
        <p:nvSpPr>
          <p:cNvPr id="17413" name="Line 4"/>
          <p:cNvSpPr>
            <a:spLocks noChangeShapeType="1"/>
          </p:cNvSpPr>
          <p:nvPr/>
        </p:nvSpPr>
        <p:spPr bwMode="auto">
          <a:xfrm>
            <a:off x="609600" y="2492375"/>
            <a:ext cx="792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4" name="Rectangle 13"/>
          <p:cNvSpPr>
            <a:spLocks noGrp="1"/>
          </p:cNvSpPr>
          <p:nvPr>
            <p:ph type="body" sz="half" idx="1"/>
          </p:nvPr>
        </p:nvSpPr>
        <p:spPr>
          <a:xfrm>
            <a:off x="457200" y="2790825"/>
            <a:ext cx="4038600" cy="452596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mtClean="0">
                <a:solidFill>
                  <a:schemeClr val="tx2"/>
                </a:solidFill>
              </a:rPr>
              <a:t>Beth Foster</a:t>
            </a:r>
          </a:p>
          <a:p>
            <a:pPr>
              <a:lnSpc>
                <a:spcPct val="120000"/>
              </a:lnSpc>
            </a:pPr>
            <a:r>
              <a:rPr lang="en-US" smtClean="0">
                <a:solidFill>
                  <a:schemeClr val="tx2"/>
                </a:solidFill>
              </a:rPr>
              <a:t>Mike Zappitelli</a:t>
            </a:r>
          </a:p>
          <a:p>
            <a:pPr>
              <a:lnSpc>
                <a:spcPct val="120000"/>
              </a:lnSpc>
            </a:pPr>
            <a:r>
              <a:rPr lang="en-US" smtClean="0">
                <a:solidFill>
                  <a:schemeClr val="tx2"/>
                </a:solidFill>
              </a:rPr>
              <a:t>Caroline Quach</a:t>
            </a:r>
          </a:p>
          <a:p>
            <a:pPr>
              <a:lnSpc>
                <a:spcPct val="120000"/>
              </a:lnSpc>
            </a:pPr>
            <a:r>
              <a:rPr lang="en-US" smtClean="0">
                <a:solidFill>
                  <a:schemeClr val="tx2"/>
                </a:solidFill>
              </a:rPr>
              <a:t>Jesse Papenburg</a:t>
            </a:r>
          </a:p>
          <a:p>
            <a:pPr>
              <a:lnSpc>
                <a:spcPct val="120000"/>
              </a:lnSpc>
            </a:pPr>
            <a:r>
              <a:rPr lang="en-US" smtClean="0">
                <a:solidFill>
                  <a:schemeClr val="tx2"/>
                </a:solidFill>
              </a:rPr>
              <a:t>Evelyn Constantin</a:t>
            </a:r>
          </a:p>
          <a:p>
            <a:pPr>
              <a:lnSpc>
                <a:spcPct val="120000"/>
              </a:lnSpc>
            </a:pPr>
            <a:r>
              <a:rPr lang="en-US" smtClean="0">
                <a:solidFill>
                  <a:schemeClr val="tx2"/>
                </a:solidFill>
              </a:rPr>
              <a:t>Patricia Li</a:t>
            </a:r>
          </a:p>
        </p:txBody>
      </p:sp>
      <p:sp>
        <p:nvSpPr>
          <p:cNvPr id="17415" name="Rectangle 14"/>
          <p:cNvSpPr>
            <a:spLocks noGrp="1"/>
          </p:cNvSpPr>
          <p:nvPr>
            <p:ph type="body" sz="half" idx="2"/>
          </p:nvPr>
        </p:nvSpPr>
        <p:spPr>
          <a:xfrm>
            <a:off x="4643438" y="2790825"/>
            <a:ext cx="4038600" cy="4525963"/>
          </a:xfrm>
        </p:spPr>
        <p:txBody>
          <a:bodyPr/>
          <a:lstStyle/>
          <a:p>
            <a:pPr>
              <a:lnSpc>
                <a:spcPct val="120000"/>
              </a:lnSpc>
            </a:pPr>
            <a:r>
              <a:rPr lang="en-US" smtClean="0">
                <a:solidFill>
                  <a:schemeClr val="tx2"/>
                </a:solidFill>
              </a:rPr>
              <a:t>Meranda Nakhla</a:t>
            </a:r>
          </a:p>
          <a:p>
            <a:pPr>
              <a:lnSpc>
                <a:spcPct val="120000"/>
              </a:lnSpc>
            </a:pPr>
            <a:r>
              <a:rPr lang="en-US" smtClean="0">
                <a:solidFill>
                  <a:schemeClr val="tx2"/>
                </a:solidFill>
              </a:rPr>
              <a:t>Maryam Oskoui</a:t>
            </a:r>
          </a:p>
          <a:p>
            <a:pPr>
              <a:lnSpc>
                <a:spcPct val="120000"/>
              </a:lnSpc>
            </a:pPr>
            <a:r>
              <a:rPr lang="en-US" smtClean="0">
                <a:solidFill>
                  <a:schemeClr val="tx2"/>
                </a:solidFill>
              </a:rPr>
              <a:t>Patricia Fontela</a:t>
            </a:r>
          </a:p>
          <a:p>
            <a:pPr>
              <a:lnSpc>
                <a:spcPct val="120000"/>
              </a:lnSpc>
            </a:pPr>
            <a:r>
              <a:rPr lang="en-US" smtClean="0">
                <a:solidFill>
                  <a:schemeClr val="tx2"/>
                </a:solidFill>
              </a:rPr>
              <a:t>Moshe Ben-Shoshan</a:t>
            </a:r>
          </a:p>
          <a:p>
            <a:pPr>
              <a:lnSpc>
                <a:spcPct val="120000"/>
              </a:lnSpc>
            </a:pPr>
            <a:r>
              <a:rPr lang="en-US" smtClean="0">
                <a:solidFill>
                  <a:schemeClr val="tx2"/>
                </a:solidFill>
              </a:rPr>
              <a:t>Michael Kramer</a:t>
            </a:r>
          </a:p>
          <a:p>
            <a:pPr>
              <a:lnSpc>
                <a:spcPct val="120000"/>
              </a:lnSpc>
            </a:pPr>
            <a:r>
              <a:rPr lang="en-US" smtClean="0">
                <a:solidFill>
                  <a:schemeClr val="tx2"/>
                </a:solidFill>
              </a:rPr>
              <a:t>Robert Platt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CA" sz="4400">
              <a:latin typeface="Calibri" pitchFamily="34" charset="0"/>
            </a:endParaRPr>
          </a:p>
        </p:txBody>
      </p:sp>
      <p:sp>
        <p:nvSpPr>
          <p:cNvPr id="18434" name="Subtitle 2"/>
          <p:cNvSpPr txBox="1">
            <a:spLocks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en-CA" sz="3200">
              <a:latin typeface="Calibri" pitchFamily="34" charset="0"/>
            </a:endParaRPr>
          </a:p>
        </p:txBody>
      </p:sp>
      <p:pic>
        <p:nvPicPr>
          <p:cNvPr id="18435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538" y="549275"/>
            <a:ext cx="766921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AutoShape 5"/>
          <p:cNvSpPr>
            <a:spLocks noChangeArrowheads="1"/>
          </p:cNvSpPr>
          <p:nvPr/>
        </p:nvSpPr>
        <p:spPr bwMode="auto">
          <a:xfrm>
            <a:off x="73025" y="981075"/>
            <a:ext cx="903605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en-US" sz="3200">
                <a:solidFill>
                  <a:schemeClr val="tx2"/>
                </a:solidFill>
              </a:rPr>
              <a:t>Paradox: Intersecting Perinatal Mortality Curves</a:t>
            </a:r>
          </a:p>
        </p:txBody>
      </p:sp>
      <p:sp>
        <p:nvSpPr>
          <p:cNvPr id="18437" name="Line 4"/>
          <p:cNvSpPr>
            <a:spLocks noChangeShapeType="1"/>
          </p:cNvSpPr>
          <p:nvPr/>
        </p:nvSpPr>
        <p:spPr bwMode="auto">
          <a:xfrm>
            <a:off x="609600" y="2349500"/>
            <a:ext cx="792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304800" y="2565400"/>
            <a:ext cx="8534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solidFill>
                  <a:schemeClr val="tx2"/>
                </a:solidFill>
                <a:latin typeface="Calibri" pitchFamily="34" charset="0"/>
              </a:rPr>
              <a:t>First described by Yerushalmy in smokers vs nonsmokers (AJOG 1964)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solidFill>
                  <a:schemeClr val="tx2"/>
                </a:solidFill>
                <a:latin typeface="Calibri" pitchFamily="34" charset="0"/>
              </a:rPr>
              <a:t>Low birth weight (LBW) </a:t>
            </a:r>
            <a:r>
              <a:rPr lang="en-US" sz="320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↑</a:t>
            </a:r>
            <a:r>
              <a:rPr lang="en-US" sz="3200">
                <a:solidFill>
                  <a:schemeClr val="tx2"/>
                </a:solidFill>
                <a:latin typeface="Calibri" pitchFamily="34" charset="0"/>
              </a:rPr>
              <a:t> in smokers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solidFill>
                  <a:schemeClr val="tx2"/>
                </a:solidFill>
                <a:latin typeface="Calibri" pitchFamily="34" charset="0"/>
              </a:rPr>
              <a:t>Neonatal mortality </a:t>
            </a:r>
            <a:r>
              <a:rPr lang="en-US" sz="3200">
                <a:solidFill>
                  <a:schemeClr val="tx2"/>
                </a:solidFill>
                <a:latin typeface="Calibri" pitchFamily="34" charset="0"/>
                <a:cs typeface="Times New Roman" pitchFamily="18" charset="0"/>
              </a:rPr>
              <a:t>↓ in LBW births to smokers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solidFill>
                  <a:schemeClr val="tx2"/>
                </a:solidFill>
                <a:latin typeface="Calibri" pitchFamily="34" charset="0"/>
              </a:rPr>
              <a:t>Reverse true for births &gt;2500 g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solidFill>
                  <a:schemeClr val="tx2"/>
                </a:solidFill>
                <a:latin typeface="Calibri" pitchFamily="34" charset="0"/>
              </a:rPr>
              <a:t>Cited by tobacco companies for decades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solidFill>
                  <a:schemeClr val="tx2"/>
                </a:solidFill>
                <a:latin typeface="Calibri" pitchFamily="34" charset="0"/>
              </a:rPr>
              <a:t>Observed for </a:t>
            </a:r>
            <a:r>
              <a:rPr lang="en-US" sz="3200" b="1" i="1">
                <a:solidFill>
                  <a:schemeClr val="tx2"/>
                </a:solidFill>
                <a:latin typeface="Calibri" pitchFamily="34" charset="0"/>
              </a:rPr>
              <a:t>all</a:t>
            </a:r>
            <a:r>
              <a:rPr lang="en-US" sz="3200">
                <a:solidFill>
                  <a:schemeClr val="tx2"/>
                </a:solidFill>
                <a:latin typeface="Calibri" pitchFamily="34" charset="0"/>
              </a:rPr>
              <a:t> risk factors for LBW or preterm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320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028"/>
          <p:cNvSpPr>
            <a:spLocks noChangeArrowheads="1"/>
          </p:cNvSpPr>
          <p:nvPr/>
        </p:nvSpPr>
        <p:spPr bwMode="auto">
          <a:xfrm>
            <a:off x="620713" y="1460500"/>
            <a:ext cx="7826375" cy="5219700"/>
          </a:xfrm>
          <a:prstGeom prst="rect">
            <a:avLst/>
          </a:prstGeom>
          <a:solidFill>
            <a:srgbClr val="000000"/>
          </a:solidFill>
          <a:ln w="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458" name="Rectangle 1029"/>
          <p:cNvSpPr>
            <a:spLocks noChangeArrowheads="1"/>
          </p:cNvSpPr>
          <p:nvPr/>
        </p:nvSpPr>
        <p:spPr bwMode="auto">
          <a:xfrm>
            <a:off x="1555750" y="1679575"/>
            <a:ext cx="6662738" cy="3552825"/>
          </a:xfrm>
          <a:prstGeom prst="rect">
            <a:avLst/>
          </a:prstGeom>
          <a:noFill/>
          <a:ln w="0">
            <a:solidFill>
              <a:srgbClr val="808080"/>
            </a:solidFill>
            <a:miter lim="800000"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459" name="Rectangle 1030"/>
          <p:cNvSpPr>
            <a:spLocks noChangeArrowheads="1"/>
          </p:cNvSpPr>
          <p:nvPr/>
        </p:nvSpPr>
        <p:spPr bwMode="auto">
          <a:xfrm>
            <a:off x="1555750" y="1679575"/>
            <a:ext cx="6662738" cy="3540125"/>
          </a:xfrm>
          <a:prstGeom prst="rect">
            <a:avLst/>
          </a:prstGeom>
          <a:noFill/>
          <a:ln w="33338">
            <a:solidFill>
              <a:srgbClr val="FFFF00"/>
            </a:solidFill>
            <a:miter lim="800000"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460" name="Freeform 1031"/>
          <p:cNvSpPr>
            <a:spLocks/>
          </p:cNvSpPr>
          <p:nvPr/>
        </p:nvSpPr>
        <p:spPr bwMode="auto">
          <a:xfrm>
            <a:off x="1773238" y="2674938"/>
            <a:ext cx="6218237" cy="2351087"/>
          </a:xfrm>
          <a:custGeom>
            <a:avLst/>
            <a:gdLst>
              <a:gd name="T0" fmla="*/ 0 w 3917"/>
              <a:gd name="T1" fmla="*/ 0 h 1481"/>
              <a:gd name="T2" fmla="*/ 2147483647 w 3917"/>
              <a:gd name="T3" fmla="*/ 2147483647 h 1481"/>
              <a:gd name="T4" fmla="*/ 2147483647 w 3917"/>
              <a:gd name="T5" fmla="*/ 2147483647 h 1481"/>
              <a:gd name="T6" fmla="*/ 2147483647 w 3917"/>
              <a:gd name="T7" fmla="*/ 2147483647 h 1481"/>
              <a:gd name="T8" fmla="*/ 2147483647 w 3917"/>
              <a:gd name="T9" fmla="*/ 2147483647 h 1481"/>
              <a:gd name="T10" fmla="*/ 2147483647 w 3917"/>
              <a:gd name="T11" fmla="*/ 2147483647 h 1481"/>
              <a:gd name="T12" fmla="*/ 2147483647 w 3917"/>
              <a:gd name="T13" fmla="*/ 2147483647 h 1481"/>
              <a:gd name="T14" fmla="*/ 2147483647 w 3917"/>
              <a:gd name="T15" fmla="*/ 2147483647 h 1481"/>
              <a:gd name="T16" fmla="*/ 2147483647 w 3917"/>
              <a:gd name="T17" fmla="*/ 2147483647 h 1481"/>
              <a:gd name="T18" fmla="*/ 2147483647 w 3917"/>
              <a:gd name="T19" fmla="*/ 2147483647 h 1481"/>
              <a:gd name="T20" fmla="*/ 2147483647 w 3917"/>
              <a:gd name="T21" fmla="*/ 2147483647 h 1481"/>
              <a:gd name="T22" fmla="*/ 2147483647 w 3917"/>
              <a:gd name="T23" fmla="*/ 2147483647 h 1481"/>
              <a:gd name="T24" fmla="*/ 2147483647 w 3917"/>
              <a:gd name="T25" fmla="*/ 2147483647 h 1481"/>
              <a:gd name="T26" fmla="*/ 2147483647 w 3917"/>
              <a:gd name="T27" fmla="*/ 2147483647 h 1481"/>
              <a:gd name="T28" fmla="*/ 2147483647 w 3917"/>
              <a:gd name="T29" fmla="*/ 2147483647 h 1481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917"/>
              <a:gd name="T46" fmla="*/ 0 h 1481"/>
              <a:gd name="T47" fmla="*/ 3917 w 3917"/>
              <a:gd name="T48" fmla="*/ 1481 h 1481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917" h="1481">
                <a:moveTo>
                  <a:pt x="0" y="0"/>
                </a:moveTo>
                <a:lnTo>
                  <a:pt x="274" y="90"/>
                </a:lnTo>
                <a:lnTo>
                  <a:pt x="554" y="179"/>
                </a:lnTo>
                <a:lnTo>
                  <a:pt x="835" y="269"/>
                </a:lnTo>
                <a:lnTo>
                  <a:pt x="1116" y="350"/>
                </a:lnTo>
                <a:lnTo>
                  <a:pt x="1397" y="456"/>
                </a:lnTo>
                <a:lnTo>
                  <a:pt x="1677" y="586"/>
                </a:lnTo>
                <a:lnTo>
                  <a:pt x="1958" y="724"/>
                </a:lnTo>
                <a:lnTo>
                  <a:pt x="2232" y="895"/>
                </a:lnTo>
                <a:lnTo>
                  <a:pt x="2513" y="1091"/>
                </a:lnTo>
                <a:lnTo>
                  <a:pt x="2794" y="1302"/>
                </a:lnTo>
                <a:lnTo>
                  <a:pt x="3074" y="1440"/>
                </a:lnTo>
                <a:lnTo>
                  <a:pt x="3355" y="1481"/>
                </a:lnTo>
                <a:lnTo>
                  <a:pt x="3636" y="1473"/>
                </a:lnTo>
                <a:lnTo>
                  <a:pt x="3917" y="1351"/>
                </a:lnTo>
              </a:path>
            </a:pathLst>
          </a:custGeom>
          <a:noFill/>
          <a:ln w="42863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1" name="Oval 1032"/>
          <p:cNvSpPr>
            <a:spLocks noChangeArrowheads="1"/>
          </p:cNvSpPr>
          <p:nvPr/>
        </p:nvSpPr>
        <p:spPr bwMode="auto">
          <a:xfrm>
            <a:off x="1717675" y="2609850"/>
            <a:ext cx="120650" cy="14287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462" name="Oval 1033"/>
          <p:cNvSpPr>
            <a:spLocks noChangeArrowheads="1"/>
          </p:cNvSpPr>
          <p:nvPr/>
        </p:nvSpPr>
        <p:spPr bwMode="auto">
          <a:xfrm>
            <a:off x="2152650" y="2752725"/>
            <a:ext cx="120650" cy="141288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463" name="Oval 1034"/>
          <p:cNvSpPr>
            <a:spLocks noChangeArrowheads="1"/>
          </p:cNvSpPr>
          <p:nvPr/>
        </p:nvSpPr>
        <p:spPr bwMode="auto">
          <a:xfrm>
            <a:off x="2598738" y="2894013"/>
            <a:ext cx="119062" cy="14287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464" name="Oval 1035"/>
          <p:cNvSpPr>
            <a:spLocks noChangeArrowheads="1"/>
          </p:cNvSpPr>
          <p:nvPr/>
        </p:nvSpPr>
        <p:spPr bwMode="auto">
          <a:xfrm>
            <a:off x="3044825" y="3036888"/>
            <a:ext cx="119063" cy="141287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465" name="Oval 1036"/>
          <p:cNvSpPr>
            <a:spLocks noChangeArrowheads="1"/>
          </p:cNvSpPr>
          <p:nvPr/>
        </p:nvSpPr>
        <p:spPr bwMode="auto">
          <a:xfrm>
            <a:off x="3490913" y="3165475"/>
            <a:ext cx="119062" cy="14287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466" name="Oval 1037"/>
          <p:cNvSpPr>
            <a:spLocks noChangeArrowheads="1"/>
          </p:cNvSpPr>
          <p:nvPr/>
        </p:nvSpPr>
        <p:spPr bwMode="auto">
          <a:xfrm>
            <a:off x="3935413" y="3333750"/>
            <a:ext cx="120650" cy="14287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467" name="Oval 1038"/>
          <p:cNvSpPr>
            <a:spLocks noChangeArrowheads="1"/>
          </p:cNvSpPr>
          <p:nvPr/>
        </p:nvSpPr>
        <p:spPr bwMode="auto">
          <a:xfrm>
            <a:off x="4381500" y="3540125"/>
            <a:ext cx="119063" cy="14287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468" name="Oval 1039"/>
          <p:cNvSpPr>
            <a:spLocks noChangeArrowheads="1"/>
          </p:cNvSpPr>
          <p:nvPr/>
        </p:nvSpPr>
        <p:spPr bwMode="auto">
          <a:xfrm>
            <a:off x="4827588" y="3760788"/>
            <a:ext cx="119062" cy="141287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469" name="Oval 1040"/>
          <p:cNvSpPr>
            <a:spLocks noChangeArrowheads="1"/>
          </p:cNvSpPr>
          <p:nvPr/>
        </p:nvSpPr>
        <p:spPr bwMode="auto">
          <a:xfrm>
            <a:off x="5262563" y="4032250"/>
            <a:ext cx="119062" cy="141288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470" name="Oval 1041"/>
          <p:cNvSpPr>
            <a:spLocks noChangeArrowheads="1"/>
          </p:cNvSpPr>
          <p:nvPr/>
        </p:nvSpPr>
        <p:spPr bwMode="auto">
          <a:xfrm>
            <a:off x="5708650" y="4341813"/>
            <a:ext cx="119063" cy="141287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471" name="Oval 1042"/>
          <p:cNvSpPr>
            <a:spLocks noChangeArrowheads="1"/>
          </p:cNvSpPr>
          <p:nvPr/>
        </p:nvSpPr>
        <p:spPr bwMode="auto">
          <a:xfrm>
            <a:off x="6153150" y="4676775"/>
            <a:ext cx="120650" cy="14287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472" name="Oval 1043"/>
          <p:cNvSpPr>
            <a:spLocks noChangeArrowheads="1"/>
          </p:cNvSpPr>
          <p:nvPr/>
        </p:nvSpPr>
        <p:spPr bwMode="auto">
          <a:xfrm>
            <a:off x="6599238" y="4897438"/>
            <a:ext cx="119062" cy="141287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473" name="Oval 1044"/>
          <p:cNvSpPr>
            <a:spLocks noChangeArrowheads="1"/>
          </p:cNvSpPr>
          <p:nvPr/>
        </p:nvSpPr>
        <p:spPr bwMode="auto">
          <a:xfrm>
            <a:off x="7045325" y="4960938"/>
            <a:ext cx="119063" cy="14287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474" name="Oval 1045"/>
          <p:cNvSpPr>
            <a:spLocks noChangeArrowheads="1"/>
          </p:cNvSpPr>
          <p:nvPr/>
        </p:nvSpPr>
        <p:spPr bwMode="auto">
          <a:xfrm>
            <a:off x="7491413" y="4948238"/>
            <a:ext cx="119062" cy="14287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475" name="Oval 1046"/>
          <p:cNvSpPr>
            <a:spLocks noChangeArrowheads="1"/>
          </p:cNvSpPr>
          <p:nvPr/>
        </p:nvSpPr>
        <p:spPr bwMode="auto">
          <a:xfrm>
            <a:off x="7935913" y="4754563"/>
            <a:ext cx="120650" cy="14287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476" name="Freeform 1047"/>
          <p:cNvSpPr>
            <a:spLocks/>
          </p:cNvSpPr>
          <p:nvPr/>
        </p:nvSpPr>
        <p:spPr bwMode="auto">
          <a:xfrm>
            <a:off x="1773238" y="2868613"/>
            <a:ext cx="6218237" cy="1963737"/>
          </a:xfrm>
          <a:custGeom>
            <a:avLst/>
            <a:gdLst>
              <a:gd name="T0" fmla="*/ 0 w 3917"/>
              <a:gd name="T1" fmla="*/ 0 h 1237"/>
              <a:gd name="T2" fmla="*/ 2147483647 w 3917"/>
              <a:gd name="T3" fmla="*/ 2147483647 h 1237"/>
              <a:gd name="T4" fmla="*/ 2147483647 w 3917"/>
              <a:gd name="T5" fmla="*/ 2147483647 h 1237"/>
              <a:gd name="T6" fmla="*/ 2147483647 w 3917"/>
              <a:gd name="T7" fmla="*/ 2147483647 h 1237"/>
              <a:gd name="T8" fmla="*/ 2147483647 w 3917"/>
              <a:gd name="T9" fmla="*/ 2147483647 h 1237"/>
              <a:gd name="T10" fmla="*/ 2147483647 w 3917"/>
              <a:gd name="T11" fmla="*/ 2147483647 h 1237"/>
              <a:gd name="T12" fmla="*/ 2147483647 w 3917"/>
              <a:gd name="T13" fmla="*/ 2147483647 h 1237"/>
              <a:gd name="T14" fmla="*/ 2147483647 w 3917"/>
              <a:gd name="T15" fmla="*/ 2147483647 h 1237"/>
              <a:gd name="T16" fmla="*/ 2147483647 w 3917"/>
              <a:gd name="T17" fmla="*/ 2147483647 h 1237"/>
              <a:gd name="T18" fmla="*/ 2147483647 w 3917"/>
              <a:gd name="T19" fmla="*/ 2147483647 h 1237"/>
              <a:gd name="T20" fmla="*/ 2147483647 w 3917"/>
              <a:gd name="T21" fmla="*/ 2147483647 h 1237"/>
              <a:gd name="T22" fmla="*/ 2147483647 w 3917"/>
              <a:gd name="T23" fmla="*/ 2147483647 h 1237"/>
              <a:gd name="T24" fmla="*/ 2147483647 w 3917"/>
              <a:gd name="T25" fmla="*/ 2147483647 h 1237"/>
              <a:gd name="T26" fmla="*/ 2147483647 w 3917"/>
              <a:gd name="T27" fmla="*/ 2147483647 h 1237"/>
              <a:gd name="T28" fmla="*/ 2147483647 w 3917"/>
              <a:gd name="T29" fmla="*/ 2147483647 h 1237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917"/>
              <a:gd name="T46" fmla="*/ 0 h 1237"/>
              <a:gd name="T47" fmla="*/ 3917 w 3917"/>
              <a:gd name="T48" fmla="*/ 1237 h 1237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917" h="1237">
                <a:moveTo>
                  <a:pt x="0" y="0"/>
                </a:moveTo>
                <a:lnTo>
                  <a:pt x="274" y="98"/>
                </a:lnTo>
                <a:lnTo>
                  <a:pt x="554" y="130"/>
                </a:lnTo>
                <a:lnTo>
                  <a:pt x="835" y="187"/>
                </a:lnTo>
                <a:lnTo>
                  <a:pt x="1116" y="236"/>
                </a:lnTo>
                <a:lnTo>
                  <a:pt x="1397" y="399"/>
                </a:lnTo>
                <a:lnTo>
                  <a:pt x="1677" y="448"/>
                </a:lnTo>
                <a:lnTo>
                  <a:pt x="1958" y="643"/>
                </a:lnTo>
                <a:lnTo>
                  <a:pt x="2232" y="733"/>
                </a:lnTo>
                <a:lnTo>
                  <a:pt x="2513" y="895"/>
                </a:lnTo>
                <a:lnTo>
                  <a:pt x="2794" y="1082"/>
                </a:lnTo>
                <a:lnTo>
                  <a:pt x="3074" y="1172"/>
                </a:lnTo>
                <a:lnTo>
                  <a:pt x="3355" y="1237"/>
                </a:lnTo>
                <a:lnTo>
                  <a:pt x="3636" y="1237"/>
                </a:lnTo>
                <a:lnTo>
                  <a:pt x="3917" y="1164"/>
                </a:lnTo>
              </a:path>
            </a:pathLst>
          </a:custGeom>
          <a:noFill/>
          <a:ln w="42863">
            <a:solidFill>
              <a:srgbClr val="00FF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7" name="Oval 1048"/>
          <p:cNvSpPr>
            <a:spLocks noChangeArrowheads="1"/>
          </p:cNvSpPr>
          <p:nvPr/>
        </p:nvSpPr>
        <p:spPr bwMode="auto">
          <a:xfrm>
            <a:off x="1717675" y="2803525"/>
            <a:ext cx="120650" cy="142875"/>
          </a:xfrm>
          <a:prstGeom prst="ellipse">
            <a:avLst/>
          </a:prstGeom>
          <a:solidFill>
            <a:srgbClr val="00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478" name="Oval 1049"/>
          <p:cNvSpPr>
            <a:spLocks noChangeArrowheads="1"/>
          </p:cNvSpPr>
          <p:nvPr/>
        </p:nvSpPr>
        <p:spPr bwMode="auto">
          <a:xfrm>
            <a:off x="2152650" y="2959100"/>
            <a:ext cx="120650" cy="142875"/>
          </a:xfrm>
          <a:prstGeom prst="ellipse">
            <a:avLst/>
          </a:prstGeom>
          <a:solidFill>
            <a:srgbClr val="00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479" name="Oval 1050"/>
          <p:cNvSpPr>
            <a:spLocks noChangeArrowheads="1"/>
          </p:cNvSpPr>
          <p:nvPr/>
        </p:nvSpPr>
        <p:spPr bwMode="auto">
          <a:xfrm>
            <a:off x="2598738" y="3011488"/>
            <a:ext cx="119062" cy="141287"/>
          </a:xfrm>
          <a:prstGeom prst="ellipse">
            <a:avLst/>
          </a:prstGeom>
          <a:solidFill>
            <a:srgbClr val="00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480" name="Oval 1051"/>
          <p:cNvSpPr>
            <a:spLocks noChangeArrowheads="1"/>
          </p:cNvSpPr>
          <p:nvPr/>
        </p:nvSpPr>
        <p:spPr bwMode="auto">
          <a:xfrm>
            <a:off x="3044825" y="3101975"/>
            <a:ext cx="119063" cy="141288"/>
          </a:xfrm>
          <a:prstGeom prst="ellipse">
            <a:avLst/>
          </a:prstGeom>
          <a:solidFill>
            <a:srgbClr val="00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481" name="Oval 1052"/>
          <p:cNvSpPr>
            <a:spLocks noChangeArrowheads="1"/>
          </p:cNvSpPr>
          <p:nvPr/>
        </p:nvSpPr>
        <p:spPr bwMode="auto">
          <a:xfrm>
            <a:off x="3490913" y="3178175"/>
            <a:ext cx="119062" cy="142875"/>
          </a:xfrm>
          <a:prstGeom prst="ellipse">
            <a:avLst/>
          </a:prstGeom>
          <a:solidFill>
            <a:srgbClr val="00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482" name="Oval 1053"/>
          <p:cNvSpPr>
            <a:spLocks noChangeArrowheads="1"/>
          </p:cNvSpPr>
          <p:nvPr/>
        </p:nvSpPr>
        <p:spPr bwMode="auto">
          <a:xfrm>
            <a:off x="3935413" y="3436938"/>
            <a:ext cx="120650" cy="142875"/>
          </a:xfrm>
          <a:prstGeom prst="ellipse">
            <a:avLst/>
          </a:prstGeom>
          <a:solidFill>
            <a:srgbClr val="00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483" name="Oval 1054"/>
          <p:cNvSpPr>
            <a:spLocks noChangeArrowheads="1"/>
          </p:cNvSpPr>
          <p:nvPr/>
        </p:nvSpPr>
        <p:spPr bwMode="auto">
          <a:xfrm>
            <a:off x="4381500" y="3514725"/>
            <a:ext cx="119063" cy="142875"/>
          </a:xfrm>
          <a:prstGeom prst="ellipse">
            <a:avLst/>
          </a:prstGeom>
          <a:solidFill>
            <a:srgbClr val="00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484" name="Oval 1055"/>
          <p:cNvSpPr>
            <a:spLocks noChangeArrowheads="1"/>
          </p:cNvSpPr>
          <p:nvPr/>
        </p:nvSpPr>
        <p:spPr bwMode="auto">
          <a:xfrm>
            <a:off x="4827588" y="3824288"/>
            <a:ext cx="119062" cy="142875"/>
          </a:xfrm>
          <a:prstGeom prst="ellipse">
            <a:avLst/>
          </a:prstGeom>
          <a:solidFill>
            <a:srgbClr val="00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485" name="Oval 1056"/>
          <p:cNvSpPr>
            <a:spLocks noChangeArrowheads="1"/>
          </p:cNvSpPr>
          <p:nvPr/>
        </p:nvSpPr>
        <p:spPr bwMode="auto">
          <a:xfrm>
            <a:off x="5262563" y="3967163"/>
            <a:ext cx="119062" cy="141287"/>
          </a:xfrm>
          <a:prstGeom prst="ellipse">
            <a:avLst/>
          </a:prstGeom>
          <a:solidFill>
            <a:srgbClr val="00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486" name="Oval 1057"/>
          <p:cNvSpPr>
            <a:spLocks noChangeArrowheads="1"/>
          </p:cNvSpPr>
          <p:nvPr/>
        </p:nvSpPr>
        <p:spPr bwMode="auto">
          <a:xfrm>
            <a:off x="5708650" y="4225925"/>
            <a:ext cx="119063" cy="141288"/>
          </a:xfrm>
          <a:prstGeom prst="ellipse">
            <a:avLst/>
          </a:prstGeom>
          <a:solidFill>
            <a:srgbClr val="00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487" name="Oval 1058"/>
          <p:cNvSpPr>
            <a:spLocks noChangeArrowheads="1"/>
          </p:cNvSpPr>
          <p:nvPr/>
        </p:nvSpPr>
        <p:spPr bwMode="auto">
          <a:xfrm>
            <a:off x="6153150" y="4522788"/>
            <a:ext cx="120650" cy="141287"/>
          </a:xfrm>
          <a:prstGeom prst="ellipse">
            <a:avLst/>
          </a:prstGeom>
          <a:solidFill>
            <a:srgbClr val="00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488" name="Oval 1059"/>
          <p:cNvSpPr>
            <a:spLocks noChangeArrowheads="1"/>
          </p:cNvSpPr>
          <p:nvPr/>
        </p:nvSpPr>
        <p:spPr bwMode="auto">
          <a:xfrm>
            <a:off x="6599238" y="4664075"/>
            <a:ext cx="119062" cy="142875"/>
          </a:xfrm>
          <a:prstGeom prst="ellipse">
            <a:avLst/>
          </a:prstGeom>
          <a:solidFill>
            <a:srgbClr val="00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489" name="Oval 1060"/>
          <p:cNvSpPr>
            <a:spLocks noChangeArrowheads="1"/>
          </p:cNvSpPr>
          <p:nvPr/>
        </p:nvSpPr>
        <p:spPr bwMode="auto">
          <a:xfrm>
            <a:off x="7045325" y="4767263"/>
            <a:ext cx="119063" cy="142875"/>
          </a:xfrm>
          <a:prstGeom prst="ellipse">
            <a:avLst/>
          </a:prstGeom>
          <a:solidFill>
            <a:srgbClr val="00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490" name="Oval 1061"/>
          <p:cNvSpPr>
            <a:spLocks noChangeArrowheads="1"/>
          </p:cNvSpPr>
          <p:nvPr/>
        </p:nvSpPr>
        <p:spPr bwMode="auto">
          <a:xfrm>
            <a:off x="7491413" y="4767263"/>
            <a:ext cx="119062" cy="142875"/>
          </a:xfrm>
          <a:prstGeom prst="ellipse">
            <a:avLst/>
          </a:prstGeom>
          <a:solidFill>
            <a:srgbClr val="00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491" name="Oval 1062"/>
          <p:cNvSpPr>
            <a:spLocks noChangeArrowheads="1"/>
          </p:cNvSpPr>
          <p:nvPr/>
        </p:nvSpPr>
        <p:spPr bwMode="auto">
          <a:xfrm>
            <a:off x="7935913" y="4651375"/>
            <a:ext cx="120650" cy="142875"/>
          </a:xfrm>
          <a:prstGeom prst="ellipse">
            <a:avLst/>
          </a:prstGeom>
          <a:solidFill>
            <a:srgbClr val="00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492" name="Rectangle 1063"/>
          <p:cNvSpPr>
            <a:spLocks noChangeArrowheads="1"/>
          </p:cNvSpPr>
          <p:nvPr/>
        </p:nvSpPr>
        <p:spPr bwMode="auto">
          <a:xfrm>
            <a:off x="1708150" y="5362575"/>
            <a:ext cx="2825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FFFF00"/>
                </a:solidFill>
                <a:ea typeface="ＭＳ Ｐゴシック"/>
                <a:cs typeface="ＭＳ Ｐゴシック"/>
              </a:rPr>
              <a:t>28</a:t>
            </a:r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493" name="Rectangle 1064"/>
          <p:cNvSpPr>
            <a:spLocks noChangeArrowheads="1"/>
          </p:cNvSpPr>
          <p:nvPr/>
        </p:nvSpPr>
        <p:spPr bwMode="auto">
          <a:xfrm>
            <a:off x="2152650" y="5362575"/>
            <a:ext cx="2825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FFFF00"/>
                </a:solidFill>
                <a:ea typeface="ＭＳ Ｐゴシック"/>
                <a:cs typeface="ＭＳ Ｐゴシック"/>
              </a:rPr>
              <a:t>29</a:t>
            </a:r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494" name="Rectangle 1065"/>
          <p:cNvSpPr>
            <a:spLocks noChangeArrowheads="1"/>
          </p:cNvSpPr>
          <p:nvPr/>
        </p:nvSpPr>
        <p:spPr bwMode="auto">
          <a:xfrm>
            <a:off x="2598738" y="5362575"/>
            <a:ext cx="2825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FFFF00"/>
                </a:solidFill>
                <a:ea typeface="ＭＳ Ｐゴシック"/>
                <a:cs typeface="ＭＳ Ｐゴシック"/>
              </a:rPr>
              <a:t>30</a:t>
            </a:r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495" name="Rectangle 1066"/>
          <p:cNvSpPr>
            <a:spLocks noChangeArrowheads="1"/>
          </p:cNvSpPr>
          <p:nvPr/>
        </p:nvSpPr>
        <p:spPr bwMode="auto">
          <a:xfrm>
            <a:off x="3044825" y="5362575"/>
            <a:ext cx="2825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FFFF00"/>
                </a:solidFill>
                <a:ea typeface="ＭＳ Ｐゴシック"/>
                <a:cs typeface="ＭＳ Ｐゴシック"/>
              </a:rPr>
              <a:t>31</a:t>
            </a:r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496" name="Rectangle 1067"/>
          <p:cNvSpPr>
            <a:spLocks noChangeArrowheads="1"/>
          </p:cNvSpPr>
          <p:nvPr/>
        </p:nvSpPr>
        <p:spPr bwMode="auto">
          <a:xfrm>
            <a:off x="3490913" y="5362575"/>
            <a:ext cx="2825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FFFF00"/>
                </a:solidFill>
                <a:ea typeface="ＭＳ Ｐゴシック"/>
                <a:cs typeface="ＭＳ Ｐゴシック"/>
              </a:rPr>
              <a:t>32</a:t>
            </a:r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497" name="Rectangle 1068"/>
          <p:cNvSpPr>
            <a:spLocks noChangeArrowheads="1"/>
          </p:cNvSpPr>
          <p:nvPr/>
        </p:nvSpPr>
        <p:spPr bwMode="auto">
          <a:xfrm>
            <a:off x="3935413" y="5362575"/>
            <a:ext cx="2825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FFFF00"/>
                </a:solidFill>
                <a:ea typeface="ＭＳ Ｐゴシック"/>
                <a:cs typeface="ＭＳ Ｐゴシック"/>
              </a:rPr>
              <a:t>33</a:t>
            </a:r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498" name="Rectangle 1069"/>
          <p:cNvSpPr>
            <a:spLocks noChangeArrowheads="1"/>
          </p:cNvSpPr>
          <p:nvPr/>
        </p:nvSpPr>
        <p:spPr bwMode="auto">
          <a:xfrm>
            <a:off x="4370388" y="5362575"/>
            <a:ext cx="2825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FFFF00"/>
                </a:solidFill>
                <a:ea typeface="ＭＳ Ｐゴシック"/>
                <a:cs typeface="ＭＳ Ｐゴシック"/>
              </a:rPr>
              <a:t>34</a:t>
            </a:r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499" name="Rectangle 1070"/>
          <p:cNvSpPr>
            <a:spLocks noChangeArrowheads="1"/>
          </p:cNvSpPr>
          <p:nvPr/>
        </p:nvSpPr>
        <p:spPr bwMode="auto">
          <a:xfrm>
            <a:off x="4816475" y="5362575"/>
            <a:ext cx="2825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FFFF00"/>
                </a:solidFill>
                <a:ea typeface="ＭＳ Ｐゴシック"/>
                <a:cs typeface="ＭＳ Ｐゴシック"/>
              </a:rPr>
              <a:t>35</a:t>
            </a:r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500" name="Rectangle 1071"/>
          <p:cNvSpPr>
            <a:spLocks noChangeArrowheads="1"/>
          </p:cNvSpPr>
          <p:nvPr/>
        </p:nvSpPr>
        <p:spPr bwMode="auto">
          <a:xfrm>
            <a:off x="5262563" y="5362575"/>
            <a:ext cx="2825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FFFF00"/>
                </a:solidFill>
                <a:ea typeface="ＭＳ Ｐゴシック"/>
                <a:cs typeface="ＭＳ Ｐゴシック"/>
              </a:rPr>
              <a:t>36</a:t>
            </a:r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501" name="Rectangle 1072"/>
          <p:cNvSpPr>
            <a:spLocks noChangeArrowheads="1"/>
          </p:cNvSpPr>
          <p:nvPr/>
        </p:nvSpPr>
        <p:spPr bwMode="auto">
          <a:xfrm>
            <a:off x="5708650" y="5362575"/>
            <a:ext cx="2825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FFFF00"/>
                </a:solidFill>
                <a:ea typeface="ＭＳ Ｐゴシック"/>
                <a:cs typeface="ＭＳ Ｐゴシック"/>
              </a:rPr>
              <a:t>37</a:t>
            </a:r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502" name="Rectangle 1073"/>
          <p:cNvSpPr>
            <a:spLocks noChangeArrowheads="1"/>
          </p:cNvSpPr>
          <p:nvPr/>
        </p:nvSpPr>
        <p:spPr bwMode="auto">
          <a:xfrm>
            <a:off x="6153150" y="5362575"/>
            <a:ext cx="2825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FFFF00"/>
                </a:solidFill>
                <a:ea typeface="ＭＳ Ｐゴシック"/>
                <a:cs typeface="ＭＳ Ｐゴシック"/>
              </a:rPr>
              <a:t>38</a:t>
            </a:r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503" name="Rectangle 1074"/>
          <p:cNvSpPr>
            <a:spLocks noChangeArrowheads="1"/>
          </p:cNvSpPr>
          <p:nvPr/>
        </p:nvSpPr>
        <p:spPr bwMode="auto">
          <a:xfrm>
            <a:off x="6599238" y="5362575"/>
            <a:ext cx="2825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FFFF00"/>
                </a:solidFill>
                <a:ea typeface="ＭＳ Ｐゴシック"/>
                <a:cs typeface="ＭＳ Ｐゴシック"/>
              </a:rPr>
              <a:t>39</a:t>
            </a:r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504" name="Rectangle 1075"/>
          <p:cNvSpPr>
            <a:spLocks noChangeArrowheads="1"/>
          </p:cNvSpPr>
          <p:nvPr/>
        </p:nvSpPr>
        <p:spPr bwMode="auto">
          <a:xfrm>
            <a:off x="7034213" y="5362575"/>
            <a:ext cx="2825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FFFF00"/>
                </a:solidFill>
                <a:ea typeface="ＭＳ Ｐゴシック"/>
                <a:cs typeface="ＭＳ Ｐゴシック"/>
              </a:rPr>
              <a:t>40</a:t>
            </a:r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505" name="Rectangle 1076"/>
          <p:cNvSpPr>
            <a:spLocks noChangeArrowheads="1"/>
          </p:cNvSpPr>
          <p:nvPr/>
        </p:nvSpPr>
        <p:spPr bwMode="auto">
          <a:xfrm>
            <a:off x="7480300" y="5362575"/>
            <a:ext cx="2825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FFFF00"/>
                </a:solidFill>
                <a:ea typeface="ＭＳ Ｐゴシック"/>
                <a:cs typeface="ＭＳ Ｐゴシック"/>
              </a:rPr>
              <a:t>41</a:t>
            </a:r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506" name="Rectangle 1077"/>
          <p:cNvSpPr>
            <a:spLocks noChangeArrowheads="1"/>
          </p:cNvSpPr>
          <p:nvPr/>
        </p:nvSpPr>
        <p:spPr bwMode="auto">
          <a:xfrm>
            <a:off x="7870825" y="5362575"/>
            <a:ext cx="3810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FFFF00"/>
                </a:solidFill>
                <a:ea typeface="ＭＳ Ｐゴシック"/>
                <a:cs typeface="ＭＳ Ｐゴシック"/>
              </a:rPr>
              <a:t>42+</a:t>
            </a:r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507" name="Rectangle 1078"/>
          <p:cNvSpPr>
            <a:spLocks noChangeArrowheads="1"/>
          </p:cNvSpPr>
          <p:nvPr/>
        </p:nvSpPr>
        <p:spPr bwMode="auto">
          <a:xfrm>
            <a:off x="3751263" y="5697538"/>
            <a:ext cx="248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FFFF00"/>
                </a:solidFill>
                <a:latin typeface="MS Sans Serif"/>
                <a:ea typeface="ＭＳ Ｐゴシック"/>
                <a:cs typeface="ＭＳ Ｐゴシック"/>
              </a:rPr>
              <a:t>Gestational age (weeks)</a:t>
            </a:r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508" name="Line 1079"/>
          <p:cNvSpPr>
            <a:spLocks noChangeShapeType="1"/>
          </p:cNvSpPr>
          <p:nvPr/>
        </p:nvSpPr>
        <p:spPr bwMode="auto">
          <a:xfrm flipV="1">
            <a:off x="1555750" y="1679575"/>
            <a:ext cx="1588" cy="3527425"/>
          </a:xfrm>
          <a:prstGeom prst="line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09" name="Rectangle 1080"/>
          <p:cNvSpPr>
            <a:spLocks noChangeArrowheads="1"/>
          </p:cNvSpPr>
          <p:nvPr/>
        </p:nvSpPr>
        <p:spPr bwMode="auto">
          <a:xfrm>
            <a:off x="1358900" y="5091113"/>
            <a:ext cx="184150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FFFF00"/>
                </a:solidFill>
                <a:ea typeface="ＭＳ Ｐゴシック"/>
                <a:cs typeface="ＭＳ Ｐゴシック"/>
              </a:rPr>
              <a:t>1</a:t>
            </a:r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510" name="Rectangle 1081"/>
          <p:cNvSpPr>
            <a:spLocks noChangeArrowheads="1"/>
          </p:cNvSpPr>
          <p:nvPr/>
        </p:nvSpPr>
        <p:spPr bwMode="auto">
          <a:xfrm>
            <a:off x="1262063" y="3914775"/>
            <a:ext cx="2825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FFFF00"/>
                </a:solidFill>
                <a:ea typeface="ＭＳ Ｐゴシック"/>
                <a:cs typeface="ＭＳ Ｐゴシック"/>
              </a:rPr>
              <a:t>10</a:t>
            </a:r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511" name="Rectangle 1082"/>
          <p:cNvSpPr>
            <a:spLocks noChangeArrowheads="1"/>
          </p:cNvSpPr>
          <p:nvPr/>
        </p:nvSpPr>
        <p:spPr bwMode="auto">
          <a:xfrm>
            <a:off x="1174750" y="2740025"/>
            <a:ext cx="3810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FFFF00"/>
                </a:solidFill>
                <a:ea typeface="ＭＳ Ｐゴシック"/>
                <a:cs typeface="ＭＳ Ｐゴシック"/>
              </a:rPr>
              <a:t>100</a:t>
            </a:r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512" name="Rectangle 1083"/>
          <p:cNvSpPr>
            <a:spLocks noChangeArrowheads="1"/>
          </p:cNvSpPr>
          <p:nvPr/>
        </p:nvSpPr>
        <p:spPr bwMode="auto">
          <a:xfrm>
            <a:off x="1087438" y="1563688"/>
            <a:ext cx="477837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>
                <a:solidFill>
                  <a:srgbClr val="FFFF00"/>
                </a:solidFill>
                <a:ea typeface="ＭＳ Ｐゴシック"/>
                <a:cs typeface="ＭＳ Ｐゴシック"/>
              </a:rPr>
              <a:t>1000</a:t>
            </a:r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513" name="Rectangle 1084"/>
          <p:cNvSpPr>
            <a:spLocks noChangeArrowheads="1"/>
          </p:cNvSpPr>
          <p:nvPr/>
        </p:nvSpPr>
        <p:spPr bwMode="auto">
          <a:xfrm rot="-5400000">
            <a:off x="-975518" y="3461544"/>
            <a:ext cx="3771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FFFF00"/>
                </a:solidFill>
                <a:ea typeface="ＭＳ Ｐゴシック"/>
                <a:cs typeface="ＭＳ Ｐゴシック"/>
              </a:rPr>
              <a:t>Perinatal deaths / 1,000 total births</a:t>
            </a:r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514" name="Rectangle 1085"/>
          <p:cNvSpPr>
            <a:spLocks noChangeArrowheads="1"/>
          </p:cNvSpPr>
          <p:nvPr/>
        </p:nvSpPr>
        <p:spPr bwMode="auto">
          <a:xfrm>
            <a:off x="5033963" y="2519363"/>
            <a:ext cx="288131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515" name="Line 1086"/>
          <p:cNvSpPr>
            <a:spLocks noChangeShapeType="1"/>
          </p:cNvSpPr>
          <p:nvPr/>
        </p:nvSpPr>
        <p:spPr bwMode="auto">
          <a:xfrm>
            <a:off x="5164138" y="2752725"/>
            <a:ext cx="369887" cy="1588"/>
          </a:xfrm>
          <a:prstGeom prst="line">
            <a:avLst/>
          </a:prstGeom>
          <a:noFill/>
          <a:ln w="42863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6" name="Oval 1087"/>
          <p:cNvSpPr>
            <a:spLocks noChangeArrowheads="1"/>
          </p:cNvSpPr>
          <p:nvPr/>
        </p:nvSpPr>
        <p:spPr bwMode="auto">
          <a:xfrm>
            <a:off x="5294313" y="2687638"/>
            <a:ext cx="120650" cy="142875"/>
          </a:xfrm>
          <a:prstGeom prst="ellipse">
            <a:avLst/>
          </a:prstGeom>
          <a:solidFill>
            <a:srgbClr val="FF00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517" name="Rectangle 1088"/>
          <p:cNvSpPr>
            <a:spLocks noChangeArrowheads="1"/>
          </p:cNvSpPr>
          <p:nvPr/>
        </p:nvSpPr>
        <p:spPr bwMode="auto">
          <a:xfrm>
            <a:off x="5653088" y="2636838"/>
            <a:ext cx="8810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100" b="1">
                <a:solidFill>
                  <a:srgbClr val="FFFF00"/>
                </a:solidFill>
                <a:ea typeface="ＭＳ Ｐゴシック"/>
                <a:cs typeface="ＭＳ Ｐゴシック"/>
              </a:rPr>
              <a:t>Whites</a:t>
            </a:r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518" name="Line 1089"/>
          <p:cNvSpPr>
            <a:spLocks noChangeShapeType="1"/>
          </p:cNvSpPr>
          <p:nvPr/>
        </p:nvSpPr>
        <p:spPr bwMode="auto">
          <a:xfrm>
            <a:off x="6588125" y="2752725"/>
            <a:ext cx="369888" cy="1588"/>
          </a:xfrm>
          <a:prstGeom prst="line">
            <a:avLst/>
          </a:prstGeom>
          <a:noFill/>
          <a:ln w="42863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519" name="Oval 1090"/>
          <p:cNvSpPr>
            <a:spLocks noChangeArrowheads="1"/>
          </p:cNvSpPr>
          <p:nvPr/>
        </p:nvSpPr>
        <p:spPr bwMode="auto">
          <a:xfrm>
            <a:off x="6718300" y="2687638"/>
            <a:ext cx="120650" cy="142875"/>
          </a:xfrm>
          <a:prstGeom prst="ellipse">
            <a:avLst/>
          </a:prstGeom>
          <a:solidFill>
            <a:srgbClr val="00FF00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520" name="Rectangle 1091"/>
          <p:cNvSpPr>
            <a:spLocks noChangeArrowheads="1"/>
          </p:cNvSpPr>
          <p:nvPr/>
        </p:nvSpPr>
        <p:spPr bwMode="auto">
          <a:xfrm>
            <a:off x="7077075" y="2636838"/>
            <a:ext cx="869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100" b="1">
                <a:solidFill>
                  <a:srgbClr val="FFFF00"/>
                </a:solidFill>
                <a:ea typeface="ＭＳ Ｐゴシック"/>
                <a:cs typeface="ＭＳ Ｐゴシック"/>
              </a:rPr>
              <a:t>Blacks</a:t>
            </a:r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521" name="Rectangle 1092"/>
          <p:cNvSpPr>
            <a:spLocks noChangeArrowheads="1"/>
          </p:cNvSpPr>
          <p:nvPr/>
        </p:nvSpPr>
        <p:spPr bwMode="auto">
          <a:xfrm>
            <a:off x="620713" y="1460500"/>
            <a:ext cx="7826375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9522" name="Rectangle 1027"/>
          <p:cNvSpPr>
            <a:spLocks noChangeArrowheads="1"/>
          </p:cNvSpPr>
          <p:nvPr/>
        </p:nvSpPr>
        <p:spPr bwMode="auto">
          <a:xfrm>
            <a:off x="304800" y="304800"/>
            <a:ext cx="8458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>
                <a:solidFill>
                  <a:schemeClr val="tx2"/>
                </a:solidFill>
                <a:latin typeface="Calibri" pitchFamily="34" charset="0"/>
                <a:ea typeface="ＭＳ Ｐゴシック"/>
                <a:cs typeface="ＭＳ Ｐゴシック"/>
              </a:rPr>
              <a:t>Crossover for Perinatal Mortality</a:t>
            </a:r>
          </a:p>
          <a:p>
            <a:pPr algn="ctr"/>
            <a:r>
              <a:rPr lang="en-US" sz="3200">
                <a:solidFill>
                  <a:schemeClr val="tx2"/>
                </a:solidFill>
                <a:latin typeface="Calibri" pitchFamily="34" charset="0"/>
                <a:ea typeface="ＭＳ Ｐゴシック"/>
                <a:cs typeface="ＭＳ Ｐゴシック"/>
              </a:rPr>
              <a:t>U.S. Blacks vs Whites, 1997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CA" sz="4400">
              <a:latin typeface="Calibri" pitchFamily="34" charset="0"/>
            </a:endParaRPr>
          </a:p>
        </p:txBody>
      </p:sp>
      <p:sp>
        <p:nvSpPr>
          <p:cNvPr id="20482" name="Subtitle 2"/>
          <p:cNvSpPr txBox="1">
            <a:spLocks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en-CA" sz="3200">
              <a:latin typeface="Calibri" pitchFamily="34" charset="0"/>
            </a:endParaRPr>
          </a:p>
        </p:txBody>
      </p:sp>
      <p:pic>
        <p:nvPicPr>
          <p:cNvPr id="2048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538" y="549275"/>
            <a:ext cx="766921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2"/>
          <p:cNvSpPr>
            <a:spLocks noChangeArrowheads="1"/>
          </p:cNvSpPr>
          <p:nvPr/>
        </p:nvSpPr>
        <p:spPr bwMode="auto">
          <a:xfrm>
            <a:off x="685800" y="11255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US" sz="3600">
                <a:solidFill>
                  <a:schemeClr val="tx2"/>
                </a:solidFill>
                <a:latin typeface="Calibri" pitchFamily="34" charset="0"/>
              </a:rPr>
              <a:t>What</a:t>
            </a:r>
            <a:r>
              <a:rPr lang="en-CA" sz="3600">
                <a:solidFill>
                  <a:schemeClr val="tx2"/>
                </a:solidFill>
              </a:rPr>
              <a:t>’</a:t>
            </a:r>
            <a:r>
              <a:rPr lang="en-US" sz="3600">
                <a:solidFill>
                  <a:schemeClr val="tx2"/>
                </a:solidFill>
                <a:latin typeface="Calibri" pitchFamily="34" charset="0"/>
              </a:rPr>
              <a:t>s the Appropriate Denominator?</a:t>
            </a:r>
          </a:p>
        </p:txBody>
      </p:sp>
      <p:sp>
        <p:nvSpPr>
          <p:cNvPr id="20485" name="Line 4"/>
          <p:cNvSpPr>
            <a:spLocks noChangeShapeType="1"/>
          </p:cNvSpPr>
          <p:nvPr/>
        </p:nvSpPr>
        <p:spPr bwMode="auto">
          <a:xfrm>
            <a:off x="609600" y="2349500"/>
            <a:ext cx="792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Rectangle 3"/>
          <p:cNvSpPr>
            <a:spLocks noChangeArrowheads="1"/>
          </p:cNvSpPr>
          <p:nvPr/>
        </p:nvSpPr>
        <p:spPr bwMode="auto">
          <a:xfrm>
            <a:off x="685800" y="26987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solidFill>
                  <a:schemeClr val="tx2"/>
                </a:solidFill>
                <a:latin typeface="Calibri" pitchFamily="34" charset="0"/>
              </a:rPr>
              <a:t>For total stillbirths, can use total births</a:t>
            </a:r>
          </a:p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3200">
                <a:solidFill>
                  <a:schemeClr val="tx2"/>
                </a:solidFill>
                <a:latin typeface="Calibri" pitchFamily="34" charset="0"/>
              </a:rPr>
              <a:t>But for GA-specific stillbirth risk, total births at that GA is </a:t>
            </a:r>
            <a:r>
              <a:rPr lang="en-US" sz="3200" b="1" i="1">
                <a:solidFill>
                  <a:schemeClr val="tx2"/>
                </a:solidFill>
                <a:latin typeface="Calibri" pitchFamily="34" charset="0"/>
              </a:rPr>
              <a:t>inappropriate</a:t>
            </a:r>
            <a:endParaRPr lang="en-US" sz="3200" i="1">
              <a:solidFill>
                <a:schemeClr val="tx2"/>
              </a:solidFill>
              <a:latin typeface="Calibri" pitchFamily="34" charset="0"/>
            </a:endParaRP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800">
                <a:solidFill>
                  <a:schemeClr val="tx2"/>
                </a:solidFill>
                <a:latin typeface="Calibri" pitchFamily="34" charset="0"/>
              </a:rPr>
              <a:t>Conditions on birth at that GA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800">
                <a:solidFill>
                  <a:schemeClr val="tx2"/>
                </a:solidFill>
                <a:latin typeface="Calibri" pitchFamily="34" charset="0"/>
              </a:rPr>
              <a:t>Reflects proportion of births born dead at that GA, not the </a:t>
            </a:r>
            <a:r>
              <a:rPr lang="en-US" sz="2800" b="1" i="1">
                <a:solidFill>
                  <a:schemeClr val="tx2"/>
                </a:solidFill>
                <a:latin typeface="Calibri" pitchFamily="34" charset="0"/>
              </a:rPr>
              <a:t>risk</a:t>
            </a:r>
            <a:r>
              <a:rPr lang="en-US" sz="2800">
                <a:solidFill>
                  <a:schemeClr val="tx2"/>
                </a:solidFill>
                <a:latin typeface="Calibri" pitchFamily="34" charset="0"/>
              </a:rPr>
              <a:t> of stillbirth at that GA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800">
                <a:solidFill>
                  <a:schemeClr val="tx2"/>
                </a:solidFill>
                <a:latin typeface="Calibri" pitchFamily="34" charset="0"/>
              </a:rPr>
              <a:t>All fetuses at that GA are at risk for stillbirth</a:t>
            </a:r>
          </a:p>
          <a:p>
            <a:pPr marL="742950" lvl="1" indent="-285750" eaLnBrk="0" hangingPunct="0">
              <a:lnSpc>
                <a:spcPct val="90000"/>
              </a:lnSpc>
              <a:spcBef>
                <a:spcPct val="20000"/>
              </a:spcBef>
              <a:buFont typeface="Arial" charset="0"/>
              <a:buChar char="–"/>
            </a:pPr>
            <a:r>
              <a:rPr lang="en-US" sz="2800">
                <a:solidFill>
                  <a:schemeClr val="tx2"/>
                </a:solidFill>
                <a:latin typeface="Calibri" pitchFamily="34" charset="0"/>
              </a:rPr>
              <a:t>Argument made in 1987 (Yudkin et al, Lancet)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-304800"/>
            <a:ext cx="7772400" cy="1066800"/>
          </a:xfrm>
        </p:spPr>
        <p:txBody>
          <a:bodyPr/>
          <a:lstStyle/>
          <a:p>
            <a:r>
              <a:rPr lang="en-US" sz="4000" smtClean="0">
                <a:solidFill>
                  <a:schemeClr val="tx2"/>
                </a:solidFill>
              </a:rPr>
              <a:t/>
            </a:r>
            <a:br>
              <a:rPr lang="en-US" sz="4000" smtClean="0">
                <a:solidFill>
                  <a:schemeClr val="tx2"/>
                </a:solidFill>
              </a:rPr>
            </a:br>
            <a:r>
              <a:rPr lang="en-US" sz="5400" smtClean="0">
                <a:solidFill>
                  <a:schemeClr val="tx2"/>
                </a:solidFill>
              </a:rPr>
              <a:t>GA-Specific Stillbirth Rate </a:t>
            </a:r>
          </a:p>
        </p:txBody>
      </p:sp>
      <p:sp>
        <p:nvSpPr>
          <p:cNvPr id="21506" name="Rectangle 1027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1524000"/>
            <a:ext cx="8534400" cy="51054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sz="2400" smtClean="0">
                <a:solidFill>
                  <a:schemeClr val="tx2"/>
                </a:solidFill>
                <a:latin typeface="Arial Black" pitchFamily="34" charset="0"/>
              </a:rPr>
              <a:t>	Gestational age (weeks)</a:t>
            </a:r>
            <a:r>
              <a:rPr lang="en-US" sz="2800" smtClean="0">
                <a:solidFill>
                  <a:schemeClr val="tx2"/>
                </a:solidFill>
                <a:latin typeface="Arial Black" pitchFamily="34" charset="0"/>
              </a:rPr>
              <a:t> </a:t>
            </a:r>
          </a:p>
          <a:p>
            <a:pPr>
              <a:buFont typeface="Arial" charset="0"/>
              <a:buNone/>
            </a:pPr>
            <a:r>
              <a:rPr lang="en-US" sz="2800" smtClean="0">
                <a:solidFill>
                  <a:schemeClr val="tx2"/>
                </a:solidFill>
                <a:latin typeface="Arial Black" pitchFamily="34" charset="0"/>
              </a:rPr>
              <a:t>            10          20           30            42</a:t>
            </a:r>
            <a:r>
              <a:rPr lang="en-US" smtClean="0">
                <a:solidFill>
                  <a:schemeClr val="tx2"/>
                </a:solidFill>
              </a:rPr>
              <a:t>                         </a:t>
            </a:r>
          </a:p>
        </p:txBody>
      </p:sp>
      <p:sp>
        <p:nvSpPr>
          <p:cNvPr id="21507" name="Line 1028"/>
          <p:cNvSpPr>
            <a:spLocks noChangeShapeType="1"/>
          </p:cNvSpPr>
          <p:nvPr/>
        </p:nvSpPr>
        <p:spPr bwMode="auto">
          <a:xfrm>
            <a:off x="0" y="2895600"/>
            <a:ext cx="65532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8" name="Line 1029"/>
          <p:cNvSpPr>
            <a:spLocks noChangeShapeType="1"/>
          </p:cNvSpPr>
          <p:nvPr/>
        </p:nvSpPr>
        <p:spPr bwMode="auto">
          <a:xfrm>
            <a:off x="0" y="3200400"/>
            <a:ext cx="67056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9" name="Line 1030"/>
          <p:cNvSpPr>
            <a:spLocks noChangeShapeType="1"/>
          </p:cNvSpPr>
          <p:nvPr/>
        </p:nvSpPr>
        <p:spPr bwMode="auto">
          <a:xfrm>
            <a:off x="0" y="3505200"/>
            <a:ext cx="65532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0" name="Line 1031"/>
          <p:cNvSpPr>
            <a:spLocks noChangeShapeType="1"/>
          </p:cNvSpPr>
          <p:nvPr/>
        </p:nvSpPr>
        <p:spPr bwMode="auto">
          <a:xfrm>
            <a:off x="0" y="3810000"/>
            <a:ext cx="74676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1" name="Line 1032"/>
          <p:cNvSpPr>
            <a:spLocks noChangeShapeType="1"/>
          </p:cNvSpPr>
          <p:nvPr/>
        </p:nvSpPr>
        <p:spPr bwMode="auto">
          <a:xfrm>
            <a:off x="0" y="4114800"/>
            <a:ext cx="64008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2" name="Line 1033"/>
          <p:cNvSpPr>
            <a:spLocks noChangeShapeType="1"/>
          </p:cNvSpPr>
          <p:nvPr/>
        </p:nvSpPr>
        <p:spPr bwMode="auto">
          <a:xfrm>
            <a:off x="0" y="4419600"/>
            <a:ext cx="70866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3" name="Line 1034"/>
          <p:cNvSpPr>
            <a:spLocks noChangeShapeType="1"/>
          </p:cNvSpPr>
          <p:nvPr/>
        </p:nvSpPr>
        <p:spPr bwMode="auto">
          <a:xfrm>
            <a:off x="0" y="4724400"/>
            <a:ext cx="69342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4" name="Line 1035"/>
          <p:cNvSpPr>
            <a:spLocks noChangeShapeType="1"/>
          </p:cNvSpPr>
          <p:nvPr/>
        </p:nvSpPr>
        <p:spPr bwMode="auto">
          <a:xfrm>
            <a:off x="0" y="5029200"/>
            <a:ext cx="53340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5" name="Line 1036"/>
          <p:cNvSpPr>
            <a:spLocks noChangeShapeType="1"/>
          </p:cNvSpPr>
          <p:nvPr/>
        </p:nvSpPr>
        <p:spPr bwMode="auto">
          <a:xfrm>
            <a:off x="0" y="5334000"/>
            <a:ext cx="53340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6" name="Line 1037"/>
          <p:cNvSpPr>
            <a:spLocks noChangeShapeType="1"/>
          </p:cNvSpPr>
          <p:nvPr/>
        </p:nvSpPr>
        <p:spPr bwMode="auto">
          <a:xfrm>
            <a:off x="0" y="5638800"/>
            <a:ext cx="7086600" cy="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7" name="Text Box 1038"/>
          <p:cNvSpPr txBox="1">
            <a:spLocks noChangeArrowheads="1"/>
          </p:cNvSpPr>
          <p:nvPr/>
        </p:nvSpPr>
        <p:spPr bwMode="auto">
          <a:xfrm>
            <a:off x="6461125" y="2652713"/>
            <a:ext cx="1111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FF00"/>
                </a:solidFill>
                <a:latin typeface="Times New Roman" pitchFamily="18" charset="0"/>
                <a:ea typeface="ＭＳ Ｐゴシック"/>
                <a:cs typeface="ＭＳ Ｐゴシック"/>
              </a:rPr>
              <a:t>Livebirth1</a:t>
            </a:r>
          </a:p>
        </p:txBody>
      </p:sp>
      <p:sp>
        <p:nvSpPr>
          <p:cNvPr id="21518" name="Text Box 1039"/>
          <p:cNvSpPr txBox="1">
            <a:spLocks noChangeArrowheads="1"/>
          </p:cNvSpPr>
          <p:nvPr/>
        </p:nvSpPr>
        <p:spPr bwMode="auto">
          <a:xfrm>
            <a:off x="6613525" y="2895600"/>
            <a:ext cx="1158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21519" name="Text Box 1040"/>
          <p:cNvSpPr txBox="1">
            <a:spLocks noChangeArrowheads="1"/>
          </p:cNvSpPr>
          <p:nvPr/>
        </p:nvSpPr>
        <p:spPr bwMode="auto">
          <a:xfrm>
            <a:off x="6477000" y="3352800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FF00"/>
                </a:solidFill>
                <a:latin typeface="Times New Roman" pitchFamily="18" charset="0"/>
                <a:ea typeface="ＭＳ Ｐゴシック"/>
                <a:cs typeface="ＭＳ Ｐゴシック"/>
              </a:rPr>
              <a:t>Livebirth3</a:t>
            </a:r>
          </a:p>
        </p:txBody>
      </p:sp>
      <p:sp>
        <p:nvSpPr>
          <p:cNvPr id="21520" name="Text Box 1041"/>
          <p:cNvSpPr txBox="1">
            <a:spLocks noChangeArrowheads="1"/>
          </p:cNvSpPr>
          <p:nvPr/>
        </p:nvSpPr>
        <p:spPr bwMode="auto">
          <a:xfrm>
            <a:off x="6613525" y="2971800"/>
            <a:ext cx="1235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FF00"/>
                </a:solidFill>
                <a:latin typeface="Times New Roman" pitchFamily="18" charset="0"/>
                <a:ea typeface="ＭＳ Ｐゴシック"/>
                <a:cs typeface="ＭＳ Ｐゴシック"/>
              </a:rPr>
              <a:t>Livebirth2</a:t>
            </a:r>
          </a:p>
        </p:txBody>
      </p:sp>
      <p:sp>
        <p:nvSpPr>
          <p:cNvPr id="21521" name="Text Box 1042"/>
          <p:cNvSpPr txBox="1">
            <a:spLocks noChangeArrowheads="1"/>
          </p:cNvSpPr>
          <p:nvPr/>
        </p:nvSpPr>
        <p:spPr bwMode="auto">
          <a:xfrm>
            <a:off x="7620000" y="3581400"/>
            <a:ext cx="9144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600">
              <a:latin typeface="Times New Roman" pitchFamily="18" charset="0"/>
              <a:ea typeface="ＭＳ Ｐゴシック"/>
              <a:cs typeface="ＭＳ Ｐゴシック"/>
            </a:endParaRPr>
          </a:p>
          <a:p>
            <a:endParaRPr lang="en-US" sz="1600">
              <a:latin typeface="Times New Roman" pitchFamily="18" charset="0"/>
              <a:ea typeface="ＭＳ Ｐゴシック"/>
              <a:cs typeface="ＭＳ Ｐゴシック"/>
            </a:endParaRPr>
          </a:p>
          <a:p>
            <a:endParaRPr lang="en-US" sz="1600">
              <a:latin typeface="Times New Roman" pitchFamily="18" charset="0"/>
              <a:ea typeface="ＭＳ Ｐゴシック"/>
              <a:cs typeface="ＭＳ Ｐゴシック"/>
            </a:endParaRPr>
          </a:p>
          <a:p>
            <a:endParaRPr lang="en-US" sz="1600">
              <a:latin typeface="Times New Roman" pitchFamily="18" charset="0"/>
              <a:ea typeface="ＭＳ Ｐゴシック"/>
              <a:cs typeface="ＭＳ Ｐゴシック"/>
            </a:endParaRPr>
          </a:p>
          <a:p>
            <a:endParaRPr lang="en-US" sz="16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21522" name="Text Box 1043"/>
          <p:cNvSpPr txBox="1">
            <a:spLocks noChangeArrowheads="1"/>
          </p:cNvSpPr>
          <p:nvPr/>
        </p:nvSpPr>
        <p:spPr bwMode="auto">
          <a:xfrm>
            <a:off x="7391400" y="3581400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FF00"/>
                </a:solidFill>
                <a:latin typeface="Times New Roman" pitchFamily="18" charset="0"/>
                <a:ea typeface="ＭＳ Ｐゴシック"/>
                <a:cs typeface="ＭＳ Ｐゴシック"/>
              </a:rPr>
              <a:t>Livebirth4</a:t>
            </a:r>
          </a:p>
        </p:txBody>
      </p:sp>
      <p:sp>
        <p:nvSpPr>
          <p:cNvPr id="21523" name="Text Box 1044"/>
          <p:cNvSpPr txBox="1">
            <a:spLocks noChangeArrowheads="1"/>
          </p:cNvSpPr>
          <p:nvPr/>
        </p:nvSpPr>
        <p:spPr bwMode="auto">
          <a:xfrm>
            <a:off x="6308725" y="3698875"/>
            <a:ext cx="1311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21524" name="Text Box 1045"/>
          <p:cNvSpPr txBox="1">
            <a:spLocks noChangeArrowheads="1"/>
          </p:cNvSpPr>
          <p:nvPr/>
        </p:nvSpPr>
        <p:spPr bwMode="auto">
          <a:xfrm>
            <a:off x="6324600" y="3962400"/>
            <a:ext cx="1219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FF00"/>
                </a:solidFill>
                <a:latin typeface="Times New Roman" pitchFamily="18" charset="0"/>
                <a:ea typeface="ＭＳ Ｐゴシック"/>
                <a:cs typeface="ＭＳ Ｐゴシック"/>
              </a:rPr>
              <a:t>Livebirth5</a:t>
            </a:r>
          </a:p>
        </p:txBody>
      </p:sp>
      <p:sp>
        <p:nvSpPr>
          <p:cNvPr id="21525" name="Text Box 1046"/>
          <p:cNvSpPr txBox="1">
            <a:spLocks noChangeArrowheads="1"/>
          </p:cNvSpPr>
          <p:nvPr/>
        </p:nvSpPr>
        <p:spPr bwMode="auto">
          <a:xfrm>
            <a:off x="6994525" y="4079875"/>
            <a:ext cx="1235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21526" name="Text Box 1047"/>
          <p:cNvSpPr txBox="1">
            <a:spLocks noChangeArrowheads="1"/>
          </p:cNvSpPr>
          <p:nvPr/>
        </p:nvSpPr>
        <p:spPr bwMode="auto">
          <a:xfrm>
            <a:off x="6994525" y="5222875"/>
            <a:ext cx="1539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21527" name="Text Box 1048"/>
          <p:cNvSpPr txBox="1">
            <a:spLocks noChangeArrowheads="1"/>
          </p:cNvSpPr>
          <p:nvPr/>
        </p:nvSpPr>
        <p:spPr bwMode="auto">
          <a:xfrm>
            <a:off x="6994525" y="5410200"/>
            <a:ext cx="13160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FF00"/>
                </a:solidFill>
                <a:latin typeface="Times New Roman" pitchFamily="18" charset="0"/>
                <a:ea typeface="ＭＳ Ｐゴシック"/>
                <a:cs typeface="ＭＳ Ｐゴシック"/>
              </a:rPr>
              <a:t>Livebirth9</a:t>
            </a:r>
          </a:p>
        </p:txBody>
      </p:sp>
      <p:sp>
        <p:nvSpPr>
          <p:cNvPr id="21528" name="Text Box 1049"/>
          <p:cNvSpPr txBox="1">
            <a:spLocks noChangeArrowheads="1"/>
          </p:cNvSpPr>
          <p:nvPr/>
        </p:nvSpPr>
        <p:spPr bwMode="auto">
          <a:xfrm>
            <a:off x="6994525" y="4176713"/>
            <a:ext cx="1111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FF00"/>
                </a:solidFill>
                <a:latin typeface="Times New Roman" pitchFamily="18" charset="0"/>
                <a:ea typeface="ＭＳ Ｐゴシック"/>
                <a:cs typeface="ＭＳ Ｐゴシック"/>
              </a:rPr>
              <a:t>Livebirth6</a:t>
            </a:r>
          </a:p>
        </p:txBody>
      </p:sp>
      <p:sp>
        <p:nvSpPr>
          <p:cNvPr id="21529" name="Text Box 1050"/>
          <p:cNvSpPr txBox="1">
            <a:spLocks noChangeArrowheads="1"/>
          </p:cNvSpPr>
          <p:nvPr/>
        </p:nvSpPr>
        <p:spPr bwMode="auto">
          <a:xfrm>
            <a:off x="6842125" y="4481513"/>
            <a:ext cx="11112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FF00"/>
                </a:solidFill>
                <a:latin typeface="Times New Roman" pitchFamily="18" charset="0"/>
                <a:ea typeface="ＭＳ Ｐゴシック"/>
                <a:cs typeface="ＭＳ Ｐゴシック"/>
              </a:rPr>
              <a:t>Livebirth7</a:t>
            </a:r>
          </a:p>
        </p:txBody>
      </p:sp>
      <p:sp>
        <p:nvSpPr>
          <p:cNvPr id="21530" name="Text Box 1051"/>
          <p:cNvSpPr txBox="1">
            <a:spLocks noChangeArrowheads="1"/>
          </p:cNvSpPr>
          <p:nvPr/>
        </p:nvSpPr>
        <p:spPr bwMode="auto">
          <a:xfrm>
            <a:off x="5241925" y="4800600"/>
            <a:ext cx="14636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00FF00"/>
                </a:solidFill>
                <a:latin typeface="Times New Roman" pitchFamily="18" charset="0"/>
                <a:ea typeface="ＭＳ Ｐゴシック"/>
                <a:cs typeface="ＭＳ Ｐゴシック"/>
              </a:rPr>
              <a:t>Livebirth8</a:t>
            </a:r>
          </a:p>
        </p:txBody>
      </p:sp>
      <p:sp>
        <p:nvSpPr>
          <p:cNvPr id="21531" name="Text Box 1052"/>
          <p:cNvSpPr txBox="1">
            <a:spLocks noChangeArrowheads="1"/>
          </p:cNvSpPr>
          <p:nvPr/>
        </p:nvSpPr>
        <p:spPr bwMode="auto">
          <a:xfrm>
            <a:off x="5241925" y="5105400"/>
            <a:ext cx="1235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FF0000"/>
                </a:solidFill>
                <a:latin typeface="Times New Roman" pitchFamily="18" charset="0"/>
                <a:ea typeface="ＭＳ Ｐゴシック"/>
                <a:cs typeface="ＭＳ Ｐゴシック"/>
              </a:rPr>
              <a:t>Stillbirth1</a:t>
            </a:r>
          </a:p>
        </p:txBody>
      </p:sp>
      <p:sp>
        <p:nvSpPr>
          <p:cNvPr id="21532" name="Line 1053"/>
          <p:cNvSpPr>
            <a:spLocks noChangeShapeType="1"/>
          </p:cNvSpPr>
          <p:nvPr/>
        </p:nvSpPr>
        <p:spPr bwMode="auto">
          <a:xfrm flipH="1">
            <a:off x="3200400" y="4343400"/>
            <a:ext cx="2057400" cy="15240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3" name="Line 1054"/>
          <p:cNvSpPr>
            <a:spLocks noChangeShapeType="1"/>
          </p:cNvSpPr>
          <p:nvPr/>
        </p:nvSpPr>
        <p:spPr bwMode="auto">
          <a:xfrm>
            <a:off x="6400800" y="5181600"/>
            <a:ext cx="685800" cy="609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4" name="Text Box 1055"/>
          <p:cNvSpPr txBox="1">
            <a:spLocks noChangeArrowheads="1"/>
          </p:cNvSpPr>
          <p:nvPr/>
        </p:nvSpPr>
        <p:spPr bwMode="auto">
          <a:xfrm>
            <a:off x="762000" y="57912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66CC"/>
                </a:solidFill>
                <a:latin typeface="Arial Black" pitchFamily="34" charset="0"/>
                <a:ea typeface="ＭＳ Ｐゴシック"/>
                <a:cs typeface="ＭＳ Ｐゴシック"/>
              </a:rPr>
              <a:t>100 per 1,000 fetuses at risk</a:t>
            </a:r>
            <a:r>
              <a:rPr lang="en-US" sz="2400" b="1">
                <a:solidFill>
                  <a:srgbClr val="FF66CC"/>
                </a:solidFill>
                <a:latin typeface="Times New Roman" pitchFamily="18" charset="0"/>
                <a:ea typeface="ＭＳ Ｐゴシック"/>
                <a:cs typeface="ＭＳ Ｐゴシック"/>
              </a:rPr>
              <a:t> </a:t>
            </a:r>
          </a:p>
        </p:txBody>
      </p:sp>
      <p:sp>
        <p:nvSpPr>
          <p:cNvPr id="21535" name="Text Box 1056"/>
          <p:cNvSpPr txBox="1">
            <a:spLocks noChangeArrowheads="1"/>
          </p:cNvSpPr>
          <p:nvPr/>
        </p:nvSpPr>
        <p:spPr bwMode="auto">
          <a:xfrm>
            <a:off x="5410200" y="5791200"/>
            <a:ext cx="350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tx2"/>
                </a:solidFill>
                <a:latin typeface="Arial Black" pitchFamily="34" charset="0"/>
                <a:ea typeface="ＭＳ Ｐゴシック"/>
                <a:cs typeface="ＭＳ Ｐゴシック"/>
              </a:rPr>
              <a:t>500 per 1,000 total births</a:t>
            </a:r>
          </a:p>
        </p:txBody>
      </p:sp>
      <p:sp>
        <p:nvSpPr>
          <p:cNvPr id="21536" name="AutoShape 1057"/>
          <p:cNvSpPr>
            <a:spLocks noChangeArrowheads="1"/>
          </p:cNvSpPr>
          <p:nvPr/>
        </p:nvSpPr>
        <p:spPr bwMode="auto">
          <a:xfrm>
            <a:off x="5105400" y="1773238"/>
            <a:ext cx="1219200" cy="152400"/>
          </a:xfrm>
          <a:prstGeom prst="rightArrow">
            <a:avLst>
              <a:gd name="adj1" fmla="val 50000"/>
              <a:gd name="adj2" fmla="val 200000"/>
            </a:avLst>
          </a:prstGeom>
          <a:solidFill>
            <a:srgbClr val="FFFF00"/>
          </a:solidFill>
          <a:ln w="762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240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21537" name="Line 1058"/>
          <p:cNvSpPr>
            <a:spLocks noChangeShapeType="1"/>
          </p:cNvSpPr>
          <p:nvPr/>
        </p:nvSpPr>
        <p:spPr bwMode="auto">
          <a:xfrm>
            <a:off x="5181600" y="4876800"/>
            <a:ext cx="1447800" cy="0"/>
          </a:xfrm>
          <a:prstGeom prst="line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8" name="Line 1059"/>
          <p:cNvSpPr>
            <a:spLocks noChangeShapeType="1"/>
          </p:cNvSpPr>
          <p:nvPr/>
        </p:nvSpPr>
        <p:spPr bwMode="auto">
          <a:xfrm>
            <a:off x="5181600" y="4876800"/>
            <a:ext cx="0" cy="533400"/>
          </a:xfrm>
          <a:prstGeom prst="line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9" name="Line 1060"/>
          <p:cNvSpPr>
            <a:spLocks noChangeShapeType="1"/>
          </p:cNvSpPr>
          <p:nvPr/>
        </p:nvSpPr>
        <p:spPr bwMode="auto">
          <a:xfrm>
            <a:off x="5181600" y="5410200"/>
            <a:ext cx="1447800" cy="0"/>
          </a:xfrm>
          <a:prstGeom prst="line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0" name="Line 1061"/>
          <p:cNvSpPr>
            <a:spLocks noChangeShapeType="1"/>
          </p:cNvSpPr>
          <p:nvPr/>
        </p:nvSpPr>
        <p:spPr bwMode="auto">
          <a:xfrm>
            <a:off x="6629400" y="4876800"/>
            <a:ext cx="0" cy="533400"/>
          </a:xfrm>
          <a:prstGeom prst="line">
            <a:avLst/>
          </a:prstGeom>
          <a:noFill/>
          <a:ln w="22225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1" name="Line 1062"/>
          <p:cNvSpPr>
            <a:spLocks noChangeShapeType="1"/>
          </p:cNvSpPr>
          <p:nvPr/>
        </p:nvSpPr>
        <p:spPr bwMode="auto">
          <a:xfrm>
            <a:off x="5029200" y="2667000"/>
            <a:ext cx="0" cy="3352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2" name="Line 1063"/>
          <p:cNvSpPr>
            <a:spLocks noChangeShapeType="1"/>
          </p:cNvSpPr>
          <p:nvPr/>
        </p:nvSpPr>
        <p:spPr bwMode="auto">
          <a:xfrm>
            <a:off x="5486400" y="2668588"/>
            <a:ext cx="0" cy="33528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3" name="Line 1064"/>
          <p:cNvSpPr>
            <a:spLocks noChangeShapeType="1"/>
          </p:cNvSpPr>
          <p:nvPr/>
        </p:nvSpPr>
        <p:spPr bwMode="auto">
          <a:xfrm>
            <a:off x="5029200" y="2668588"/>
            <a:ext cx="4572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4" name="Line 1065"/>
          <p:cNvSpPr>
            <a:spLocks noChangeShapeType="1"/>
          </p:cNvSpPr>
          <p:nvPr/>
        </p:nvSpPr>
        <p:spPr bwMode="auto">
          <a:xfrm>
            <a:off x="5029200" y="6019800"/>
            <a:ext cx="457200" cy="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45" name="Line 4"/>
          <p:cNvSpPr>
            <a:spLocks noChangeShapeType="1"/>
          </p:cNvSpPr>
          <p:nvPr/>
        </p:nvSpPr>
        <p:spPr bwMode="auto">
          <a:xfrm>
            <a:off x="609600" y="1125538"/>
            <a:ext cx="792480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 txBox="1">
            <a:spLocks/>
          </p:cNvSpPr>
          <p:nvPr/>
        </p:nvSpPr>
        <p:spPr bwMode="auto">
          <a:xfrm>
            <a:off x="685800" y="213042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CA" sz="4400">
              <a:latin typeface="Calibri" pitchFamily="34" charset="0"/>
            </a:endParaRPr>
          </a:p>
        </p:txBody>
      </p:sp>
      <p:sp>
        <p:nvSpPr>
          <p:cNvPr id="22530" name="Subtitle 2"/>
          <p:cNvSpPr txBox="1">
            <a:spLocks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endParaRPr lang="en-CA" sz="3200">
              <a:latin typeface="Calibri" pitchFamily="34" charset="0"/>
            </a:endParaRPr>
          </a:p>
        </p:txBody>
      </p:sp>
      <p:pic>
        <p:nvPicPr>
          <p:cNvPr id="22531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4538" y="549275"/>
            <a:ext cx="766921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4575" y="2149475"/>
            <a:ext cx="7056438" cy="459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Rectangle 3"/>
          <p:cNvSpPr>
            <a:spLocks noChangeArrowheads="1"/>
          </p:cNvSpPr>
          <p:nvPr/>
        </p:nvSpPr>
        <p:spPr bwMode="auto">
          <a:xfrm>
            <a:off x="250825" y="1196975"/>
            <a:ext cx="864076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>
                <a:solidFill>
                  <a:schemeClr val="tx2"/>
                </a:solidFill>
                <a:latin typeface="Times New Roman" pitchFamily="18" charset="0"/>
                <a:ea typeface="ＭＳ Ｐゴシック"/>
                <a:cs typeface="ＭＳ Ｐゴシック"/>
              </a:rPr>
              <a:t>Appropriate Denominator: No Stillbirth Crossover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lank Pre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Blank Presentation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741</Words>
  <Application>Microsoft Office PowerPoint</Application>
  <PresentationFormat>On-screen Show (4:3)</PresentationFormat>
  <Paragraphs>145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ＭＳ Ｐゴシック</vt:lpstr>
      <vt:lpstr>Arial</vt:lpstr>
      <vt:lpstr>Arial Black</vt:lpstr>
      <vt:lpstr>Calibri</vt:lpstr>
      <vt:lpstr>MS Sans Serif</vt:lpstr>
      <vt:lpstr>Times New Roman</vt:lpstr>
      <vt:lpstr>Office Theme</vt:lpstr>
      <vt:lpstr>Chart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GA-Specific Stillbirth Rate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McGill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speaker</dc:title>
  <dc:creator>Administrator</dc:creator>
  <cp:lastModifiedBy>EBOH Admin Coordinator</cp:lastModifiedBy>
  <cp:revision>38</cp:revision>
  <dcterms:created xsi:type="dcterms:W3CDTF">2014-09-29T19:37:04Z</dcterms:created>
  <dcterms:modified xsi:type="dcterms:W3CDTF">2015-05-21T15:08:06Z</dcterms:modified>
</cp:coreProperties>
</file>