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5" r:id="rId1"/>
  </p:sldMasterIdLst>
  <p:notesMasterIdLst>
    <p:notesMasterId r:id="rId17"/>
  </p:notesMasterIdLst>
  <p:sldIdLst>
    <p:sldId id="256" r:id="rId2"/>
    <p:sldId id="257" r:id="rId3"/>
    <p:sldId id="258" r:id="rId4"/>
    <p:sldId id="259" r:id="rId5"/>
    <p:sldId id="267" r:id="rId6"/>
    <p:sldId id="268" r:id="rId7"/>
    <p:sldId id="269" r:id="rId8"/>
    <p:sldId id="260" r:id="rId9"/>
    <p:sldId id="261" r:id="rId10"/>
    <p:sldId id="270" r:id="rId11"/>
    <p:sldId id="264" r:id="rId12"/>
    <p:sldId id="262" r:id="rId13"/>
    <p:sldId id="263" r:id="rId14"/>
    <p:sldId id="265"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1" autoAdjust="0"/>
    <p:restoredTop sz="95768"/>
  </p:normalViewPr>
  <p:slideViewPr>
    <p:cSldViewPr snapToGrid="0">
      <p:cViewPr varScale="1">
        <p:scale>
          <a:sx n="77" d="100"/>
          <a:sy n="77" d="100"/>
        </p:scale>
        <p:origin x="354"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AACB34-420B-47FD-9B78-0B30DA3E696B}" type="datetimeFigureOut">
              <a:rPr lang="en-US"/>
              <a:t>6/2/2017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874666-EE12-4023-AE58-73A6F8F8BB38}" type="slidenum">
              <a:rPr lang="en-US"/>
              <a:t>‹#›</a:t>
            </a:fld>
            <a:endParaRPr lang="en-US"/>
          </a:p>
        </p:txBody>
      </p:sp>
    </p:spTree>
    <p:extLst>
      <p:ext uri="{BB962C8B-B14F-4D97-AF65-F5344CB8AC3E}">
        <p14:creationId xmlns:p14="http://schemas.microsoft.com/office/powerpoint/2010/main" val="2555187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874666-EE12-4023-AE58-73A6F8F8BB38}" type="slidenum">
              <a:rPr lang="en-US"/>
              <a:t>1</a:t>
            </a:fld>
            <a:endParaRPr lang="en-US"/>
          </a:p>
        </p:txBody>
      </p:sp>
    </p:spTree>
    <p:extLst>
      <p:ext uri="{BB962C8B-B14F-4D97-AF65-F5344CB8AC3E}">
        <p14:creationId xmlns:p14="http://schemas.microsoft.com/office/powerpoint/2010/main" val="3211786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874666-EE12-4023-AE58-73A6F8F8BB38}" type="slidenum">
              <a:rPr lang="en-US"/>
              <a:t>2</a:t>
            </a:fld>
            <a:endParaRPr lang="en-US"/>
          </a:p>
        </p:txBody>
      </p:sp>
    </p:spTree>
    <p:extLst>
      <p:ext uri="{BB962C8B-B14F-4D97-AF65-F5344CB8AC3E}">
        <p14:creationId xmlns:p14="http://schemas.microsoft.com/office/powerpoint/2010/main" val="3286816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874666-EE12-4023-AE58-73A6F8F8BB38}" type="slidenum">
              <a:rPr lang="en-US"/>
              <a:t>3</a:t>
            </a:fld>
            <a:endParaRPr lang="en-US"/>
          </a:p>
        </p:txBody>
      </p:sp>
    </p:spTree>
    <p:extLst>
      <p:ext uri="{BB962C8B-B14F-4D97-AF65-F5344CB8AC3E}">
        <p14:creationId xmlns:p14="http://schemas.microsoft.com/office/powerpoint/2010/main" val="296767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874666-EE12-4023-AE58-73A6F8F8BB38}" type="slidenum">
              <a:rPr lang="en-US"/>
              <a:t>4</a:t>
            </a:fld>
            <a:endParaRPr lang="en-US"/>
          </a:p>
        </p:txBody>
      </p:sp>
    </p:spTree>
    <p:extLst>
      <p:ext uri="{BB962C8B-B14F-4D97-AF65-F5344CB8AC3E}">
        <p14:creationId xmlns:p14="http://schemas.microsoft.com/office/powerpoint/2010/main" val="3106940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874666-EE12-4023-AE58-73A6F8F8BB38}" type="slidenum">
              <a:rPr lang="en-US"/>
              <a:t>8</a:t>
            </a:fld>
            <a:endParaRPr lang="en-US"/>
          </a:p>
        </p:txBody>
      </p:sp>
    </p:spTree>
    <p:extLst>
      <p:ext uri="{BB962C8B-B14F-4D97-AF65-F5344CB8AC3E}">
        <p14:creationId xmlns:p14="http://schemas.microsoft.com/office/powerpoint/2010/main" val="2360017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75703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6/2/2017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99095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6/2/2017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538551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6/2/2017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878784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6/2/2017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3457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6/2/2017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297491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82424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1962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47740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6/2/2017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257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6/2/2017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98940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6/2/2017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12252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6/2/2017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12416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6/2/2017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65026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6/2/2017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88401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6/2/2017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87272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6/2/2017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74578440"/>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victoria.Talwar@mcgill.c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upp.apa.org/style/pubman-reprint-corrections-for-2e.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ingrid.sladeczek@mcgill.ca" TargetMode="External"/><Relationship Id="rId2" Type="http://schemas.openxmlformats.org/officeDocument/2006/relationships/hyperlink" Target="http://www.mcgill.ca/edu-ecp/people/academi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a:t>Special </a:t>
            </a:r>
            <a:r>
              <a:rPr lang="en-US" dirty="0" smtClean="0"/>
              <a:t>Activity:</a:t>
            </a:r>
            <a:br>
              <a:rPr lang="en-US" dirty="0" smtClean="0"/>
            </a:br>
            <a:r>
              <a:rPr lang="en-US" dirty="0" smtClean="0"/>
              <a:t> A Brief Introduction for</a:t>
            </a:r>
            <a:br>
              <a:rPr lang="en-US" dirty="0" smtClean="0"/>
            </a:br>
            <a:r>
              <a:rPr lang="en-US" dirty="0" smtClean="0"/>
              <a:t> 2017-2018</a:t>
            </a:r>
            <a:endParaRPr lang="en-US" dirty="0"/>
          </a:p>
        </p:txBody>
      </p:sp>
      <p:sp>
        <p:nvSpPr>
          <p:cNvPr id="3" name="Subtitle 2"/>
          <p:cNvSpPr>
            <a:spLocks noGrp="1"/>
          </p:cNvSpPr>
          <p:nvPr>
            <p:ph type="subTitle" idx="1"/>
          </p:nvPr>
        </p:nvSpPr>
        <p:spPr/>
        <p:txBody>
          <a:bodyPr vert="horz" lIns="91440" tIns="45720" rIns="91440" bIns="45720" rtlCol="0" anchor="t">
            <a:normAutofit/>
          </a:bodyPr>
          <a:lstStyle/>
          <a:p>
            <a:r>
              <a:rPr lang="en-US" dirty="0"/>
              <a:t>Course </a:t>
            </a:r>
            <a:r>
              <a:rPr lang="en-US" dirty="0" smtClean="0"/>
              <a:t>Facilitator: </a:t>
            </a:r>
            <a:r>
              <a:rPr lang="en-US" dirty="0"/>
              <a:t>Dr. </a:t>
            </a:r>
            <a:r>
              <a:rPr lang="en-US" dirty="0" smtClean="0"/>
              <a:t>Ingrid E. Sladeczek</a:t>
            </a:r>
            <a:endParaRPr lang="en-US" dirty="0"/>
          </a:p>
        </p:txBody>
      </p:sp>
      <p:sp>
        <p:nvSpPr>
          <p:cNvPr id="4" name="TextBox 3"/>
          <p:cNvSpPr txBox="1"/>
          <p:nvPr/>
        </p:nvSpPr>
        <p:spPr>
          <a:xfrm>
            <a:off x="2161309" y="5903662"/>
            <a:ext cx="6650182" cy="646331"/>
          </a:xfrm>
          <a:prstGeom prst="rect">
            <a:avLst/>
          </a:prstGeom>
          <a:noFill/>
        </p:spPr>
        <p:txBody>
          <a:bodyPr wrap="square" rtlCol="0">
            <a:spAutoFit/>
          </a:bodyPr>
          <a:lstStyle/>
          <a:p>
            <a:r>
              <a:rPr lang="en-US" dirty="0" smtClean="0">
                <a:solidFill>
                  <a:schemeClr val="bg1">
                    <a:lumMod val="50000"/>
                  </a:schemeClr>
                </a:solidFill>
              </a:rPr>
              <a:t>With special thanks to Dr. </a:t>
            </a:r>
            <a:r>
              <a:rPr lang="en-US" dirty="0" err="1" smtClean="0">
                <a:solidFill>
                  <a:schemeClr val="bg1">
                    <a:lumMod val="50000"/>
                  </a:schemeClr>
                </a:solidFill>
              </a:rPr>
              <a:t>Talwar</a:t>
            </a:r>
            <a:r>
              <a:rPr lang="en-US" dirty="0" smtClean="0">
                <a:solidFill>
                  <a:schemeClr val="bg1">
                    <a:lumMod val="50000"/>
                  </a:schemeClr>
                </a:solidFill>
              </a:rPr>
              <a:t>. Dr. Heath, and Dr. Shore for their guidance and sharing of resources.</a:t>
            </a:r>
            <a:endParaRPr lang="en-CA" dirty="0">
              <a:solidFill>
                <a:schemeClr val="bg1">
                  <a:lumMod val="50000"/>
                </a:schemeClr>
              </a:solidFill>
            </a:endParaRPr>
          </a:p>
        </p:txBody>
      </p:sp>
    </p:spTree>
    <p:extLst>
      <p:ext uri="{BB962C8B-B14F-4D97-AF65-F5344CB8AC3E}">
        <p14:creationId xmlns:p14="http://schemas.microsoft.com/office/powerpoint/2010/main" val="3402371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project</a:t>
            </a:r>
            <a:endParaRPr lang="en-CA" dirty="0"/>
          </a:p>
        </p:txBody>
      </p:sp>
      <p:sp>
        <p:nvSpPr>
          <p:cNvPr id="3" name="Content Placeholder 2"/>
          <p:cNvSpPr>
            <a:spLocks noGrp="1"/>
          </p:cNvSpPr>
          <p:nvPr>
            <p:ph idx="1"/>
          </p:nvPr>
        </p:nvSpPr>
        <p:spPr/>
        <p:txBody>
          <a:bodyPr/>
          <a:lstStyle/>
          <a:p>
            <a:r>
              <a:rPr lang="en-US" dirty="0" smtClean="0"/>
              <a:t>Your project must be reasonable in size such that it can be completed within 2 semesters.  There are no options for extensions.  </a:t>
            </a:r>
          </a:p>
          <a:p>
            <a:r>
              <a:rPr lang="en-US" dirty="0" smtClean="0"/>
              <a:t>And I will repeat this numerous times that you need to schedule time in your schedule to do this. It takes time and must be advanced over the course of the 2 semesters</a:t>
            </a:r>
            <a:r>
              <a:rPr lang="en-US" dirty="0"/>
              <a:t>.</a:t>
            </a:r>
            <a:r>
              <a:rPr lang="en-US" dirty="0" smtClean="0"/>
              <a:t> </a:t>
            </a:r>
          </a:p>
          <a:p>
            <a:r>
              <a:rPr lang="en-US" dirty="0" smtClean="0"/>
              <a:t>It should advance </a:t>
            </a:r>
            <a:r>
              <a:rPr lang="en-US" dirty="0"/>
              <a:t>your knowledge and competence, is useful and interesting to you, and helps you to make a professional contribution to the field of educational psychology and its applications in educational practice, whether in schools, higher education, health education, or elsewhere</a:t>
            </a:r>
            <a:r>
              <a:rPr lang="en-US" dirty="0" smtClean="0"/>
              <a:t>.</a:t>
            </a:r>
          </a:p>
          <a:p>
            <a:r>
              <a:rPr lang="en-US" dirty="0" smtClean="0"/>
              <a:t>Remember:  It is 6 credits per term = 12 credits total. That means approximately </a:t>
            </a:r>
            <a:r>
              <a:rPr lang="en-US" b="1" dirty="0" smtClean="0">
                <a:solidFill>
                  <a:srgbClr val="FF0000"/>
                </a:solidFill>
              </a:rPr>
              <a:t>300 hours per term </a:t>
            </a:r>
            <a:r>
              <a:rPr lang="en-US" dirty="0" smtClean="0"/>
              <a:t>devoted to this activity.   </a:t>
            </a:r>
          </a:p>
        </p:txBody>
      </p:sp>
    </p:spTree>
    <p:extLst>
      <p:ext uri="{BB962C8B-B14F-4D97-AF65-F5344CB8AC3E}">
        <p14:creationId xmlns:p14="http://schemas.microsoft.com/office/powerpoint/2010/main" val="1292055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communicate with the instructor?</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You should keep regular contact with instructor so you can receive guidance, feedback and help. You can do this by:</a:t>
            </a:r>
          </a:p>
          <a:p>
            <a:r>
              <a:rPr lang="en-US" dirty="0" smtClean="0"/>
              <a:t>Updates during class in group and individual discussions. Handing in assignments and reports during class that will be listed in the course outline to receive feedback.</a:t>
            </a:r>
          </a:p>
          <a:p>
            <a:r>
              <a:rPr lang="en-US" dirty="0" smtClean="0"/>
              <a:t> Email contact: </a:t>
            </a:r>
            <a:r>
              <a:rPr lang="en-US" dirty="0" err="1" smtClean="0">
                <a:solidFill>
                  <a:srgbClr val="FF0000"/>
                </a:solidFill>
              </a:rPr>
              <a:t>ingrid.sladeczek</a:t>
            </a:r>
            <a:r>
              <a:rPr lang="en-US" dirty="0" err="1" smtClean="0">
                <a:hlinkClick r:id="rId2"/>
              </a:rPr>
              <a:t>@mcgill.ca</a:t>
            </a:r>
            <a:endParaRPr lang="en-US" dirty="0" smtClean="0"/>
          </a:p>
          <a:p>
            <a:r>
              <a:rPr lang="en-US" dirty="0" smtClean="0"/>
              <a:t>Individual appointments either in person (Office Room 541) or via phone/skype.  Please ask for these appointments in advance to find a suitable time. </a:t>
            </a:r>
          </a:p>
          <a:p>
            <a:r>
              <a:rPr lang="en-US" b="1" dirty="0" smtClean="0">
                <a:solidFill>
                  <a:srgbClr val="FF0000"/>
                </a:solidFill>
              </a:rPr>
              <a:t>If you suspect that your project will involve ethics approval (any project that involves </a:t>
            </a:r>
            <a:r>
              <a:rPr lang="en-US" b="1" i="1" dirty="0" smtClean="0">
                <a:solidFill>
                  <a:srgbClr val="FF0000"/>
                </a:solidFill>
              </a:rPr>
              <a:t>research</a:t>
            </a:r>
            <a:r>
              <a:rPr lang="en-US" dirty="0" smtClean="0">
                <a:solidFill>
                  <a:srgbClr val="FF0000"/>
                </a:solidFill>
              </a:rPr>
              <a:t> </a:t>
            </a:r>
            <a:r>
              <a:rPr lang="en-US" b="1" dirty="0" smtClean="0">
                <a:solidFill>
                  <a:srgbClr val="FF0000"/>
                </a:solidFill>
              </a:rPr>
              <a:t>will require ethics approval), you will need to do this as soon as possible. Please be in contact with me in May or June so that you can get started on your ethics application during the summer and ideally be ready to submit it in early to mid September. I will be setting up 2 conference calls, one on Saturday, May 27, 3 p.m. – 4:30 p.m. (you need to register with me if you will be on the conference call) and Thursday, June 15, 6 p.m. – 7:30 p.m. </a:t>
            </a:r>
            <a:r>
              <a:rPr lang="en-US" b="1" i="1" dirty="0" smtClean="0">
                <a:solidFill>
                  <a:srgbClr val="FF0000"/>
                </a:solidFill>
              </a:rPr>
              <a:t>Note that I am on sabbatical until August 31</a:t>
            </a:r>
            <a:r>
              <a:rPr lang="en-US" b="1" i="1" baseline="30000" dirty="0" smtClean="0">
                <a:solidFill>
                  <a:srgbClr val="FF0000"/>
                </a:solidFill>
              </a:rPr>
              <a:t>st</a:t>
            </a:r>
            <a:r>
              <a:rPr lang="en-US" b="1" i="1" dirty="0" smtClean="0">
                <a:solidFill>
                  <a:srgbClr val="FF0000"/>
                </a:solidFill>
              </a:rPr>
              <a:t>, hence, I am travelling and working in other locations, besides McGill University.</a:t>
            </a:r>
            <a:endParaRPr lang="en-US" b="1" dirty="0">
              <a:solidFill>
                <a:srgbClr val="FF0000"/>
              </a:solidFill>
            </a:endParaRPr>
          </a:p>
        </p:txBody>
      </p:sp>
    </p:spTree>
    <p:extLst>
      <p:ext uri="{BB962C8B-B14F-4D97-AF65-F5344CB8AC3E}">
        <p14:creationId xmlns:p14="http://schemas.microsoft.com/office/powerpoint/2010/main" val="1014191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will the seminars be run?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class meetings will generally be conducted as seminars, sometimes mini conferences, sometimes divided into discussion groups based on overlapping interests or expertise.</a:t>
            </a:r>
          </a:p>
          <a:p>
            <a:r>
              <a:rPr lang="en-US" dirty="0" smtClean="0"/>
              <a:t>The primary content will be in relation to your projects, relevant skills that the instructor can bring (e.g., mini workshops on writing in APA publication style, preparing or finishing up ethics applications, presenting your work at professional days or conferences, or writing up a project for publication consideration</a:t>
            </a:r>
            <a:r>
              <a:rPr lang="en-US" dirty="0" smtClean="0">
                <a:solidFill>
                  <a:schemeClr val="tx1"/>
                </a:solidFill>
              </a:rPr>
              <a:t>).</a:t>
            </a:r>
          </a:p>
          <a:p>
            <a:r>
              <a:rPr lang="en-US" dirty="0" smtClean="0"/>
              <a:t>There is no required textbook, but it is strongly recommended that you purchase or get access to the </a:t>
            </a:r>
            <a:r>
              <a:rPr lang="en-US" i="1" dirty="0" smtClean="0"/>
              <a:t>Publication manual of the American Psychological Association </a:t>
            </a:r>
            <a:r>
              <a:rPr lang="en-US" dirty="0" smtClean="0"/>
              <a:t>(6</a:t>
            </a:r>
            <a:r>
              <a:rPr lang="en-US" baseline="30000" dirty="0" smtClean="0"/>
              <a:t>th</a:t>
            </a:r>
            <a:r>
              <a:rPr lang="en-US" dirty="0" smtClean="0"/>
              <a:t> edition), and the corrections to the first printing at </a:t>
            </a:r>
            <a:r>
              <a:rPr lang="en-US" dirty="0" smtClean="0">
                <a:solidFill>
                  <a:srgbClr val="FF0000"/>
                </a:solidFill>
                <a:hlinkClick r:id="rId2"/>
              </a:rPr>
              <a:t>http://supp.apa.org/style/pubman-reprint-corrections-for-2e.pdf</a:t>
            </a:r>
            <a:r>
              <a:rPr lang="en-US" dirty="0" smtClean="0"/>
              <a:t>. Other references will be listed in the syllabus.</a:t>
            </a:r>
          </a:p>
          <a:p>
            <a:r>
              <a:rPr lang="en-US" dirty="0" smtClean="0"/>
              <a:t>Note that there will be </a:t>
            </a:r>
            <a:r>
              <a:rPr lang="en-US" b="1" dirty="0" smtClean="0">
                <a:solidFill>
                  <a:srgbClr val="FF0000"/>
                </a:solidFill>
              </a:rPr>
              <a:t>strict</a:t>
            </a:r>
            <a:r>
              <a:rPr lang="en-US" b="1" dirty="0" smtClean="0"/>
              <a:t> </a:t>
            </a:r>
            <a:r>
              <a:rPr lang="en-US" b="1" dirty="0" smtClean="0">
                <a:solidFill>
                  <a:srgbClr val="FF0000"/>
                </a:solidFill>
              </a:rPr>
              <a:t>deadlines</a:t>
            </a:r>
            <a:r>
              <a:rPr lang="en-US" b="1" dirty="0" smtClean="0"/>
              <a:t> </a:t>
            </a:r>
            <a:r>
              <a:rPr lang="en-US" dirty="0" smtClean="0"/>
              <a:t>regarding the submission of project components. Everyone must complete their projects by </a:t>
            </a:r>
            <a:r>
              <a:rPr lang="en-US" b="1" dirty="0" smtClean="0">
                <a:solidFill>
                  <a:srgbClr val="FF0000"/>
                </a:solidFill>
              </a:rPr>
              <a:t>April 23, 2018!</a:t>
            </a:r>
          </a:p>
          <a:p>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2446155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will the Special Activity project be marked?</a:t>
            </a:r>
            <a:endParaRPr lang="en-US" dirty="0"/>
          </a:p>
        </p:txBody>
      </p:sp>
      <p:sp>
        <p:nvSpPr>
          <p:cNvPr id="3" name="Content Placeholder 2"/>
          <p:cNvSpPr>
            <a:spLocks noGrp="1"/>
          </p:cNvSpPr>
          <p:nvPr>
            <p:ph idx="1"/>
          </p:nvPr>
        </p:nvSpPr>
        <p:spPr/>
        <p:txBody>
          <a:bodyPr>
            <a:normAutofit fontScale="92500"/>
          </a:bodyPr>
          <a:lstStyle/>
          <a:p>
            <a:r>
              <a:rPr lang="en-US" dirty="0" smtClean="0"/>
              <a:t>The project will be marked on the standard McGill graduate letter-grade pattern and will count for 100% of the overall grade in EDPE 697 and 698 (12 credits). </a:t>
            </a:r>
            <a:endParaRPr lang="en-US" dirty="0"/>
          </a:p>
          <a:p>
            <a:r>
              <a:rPr lang="en-US" dirty="0" smtClean="0"/>
              <a:t>A graduate studies grade below a B- is considered failure; the acceptable range is A, A-, B+, B, and B-. </a:t>
            </a:r>
          </a:p>
          <a:p>
            <a:r>
              <a:rPr lang="en-US" dirty="0" smtClean="0"/>
              <a:t>In the past, the modal grade has been an A with A- being the most common. </a:t>
            </a:r>
          </a:p>
          <a:p>
            <a:r>
              <a:rPr lang="en-US" dirty="0" smtClean="0"/>
              <a:t>A few B- range grades have happened in circumstances usually related to effort and time expended, use of feedback provided, or other items that will be indicated in the Special Project Evaluation.</a:t>
            </a:r>
          </a:p>
          <a:p>
            <a:r>
              <a:rPr lang="en-US" dirty="0" smtClean="0"/>
              <a:t> The rubric and general guidelines for the qualities of the project that are needed for the grades of A, A-, B+, B, and B- will be discussed further in the syllabus and in class.</a:t>
            </a:r>
            <a:endParaRPr lang="en-US" dirty="0"/>
          </a:p>
        </p:txBody>
      </p:sp>
    </p:spTree>
    <p:extLst>
      <p:ext uri="{BB962C8B-B14F-4D97-AF65-F5344CB8AC3E}">
        <p14:creationId xmlns:p14="http://schemas.microsoft.com/office/powerpoint/2010/main" val="2193864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Cautionary note!</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You need to plan your time very carefully, thus you need to set time aside for this project that is commensurate with 12 graduate credits. Schedule time to work on it! This is not a type of project you can complete within a few days or weeks!</a:t>
            </a:r>
            <a:endParaRPr lang="en-US" dirty="0"/>
          </a:p>
          <a:p>
            <a:r>
              <a:rPr lang="en-US" dirty="0" smtClean="0"/>
              <a:t>Yes, it definitely takes time and work!</a:t>
            </a:r>
            <a:endParaRPr lang="en-US" dirty="0"/>
          </a:p>
          <a:p>
            <a:r>
              <a:rPr lang="en-US" dirty="0" smtClean="0"/>
              <a:t>But at the end you can have a great sense of achievement!</a:t>
            </a:r>
          </a:p>
          <a:p>
            <a:r>
              <a:rPr lang="en-US" dirty="0" smtClean="0"/>
              <a:t> </a:t>
            </a:r>
            <a:r>
              <a:rPr lang="en-US" dirty="0"/>
              <a:t>A</a:t>
            </a:r>
            <a:r>
              <a:rPr lang="en-US" dirty="0" smtClean="0"/>
              <a:t>nd a significant contribution to knowledge and practice!  </a:t>
            </a:r>
            <a:endParaRPr lang="en-US" dirty="0"/>
          </a:p>
        </p:txBody>
      </p:sp>
    </p:spTree>
    <p:extLst>
      <p:ext uri="{BB962C8B-B14F-4D97-AF65-F5344CB8AC3E}">
        <p14:creationId xmlns:p14="http://schemas.microsoft.com/office/powerpoint/2010/main" val="30932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questions?</a:t>
            </a:r>
            <a:endParaRPr lang="en-US" dirty="0"/>
          </a:p>
        </p:txBody>
      </p:sp>
      <p:sp>
        <p:nvSpPr>
          <p:cNvPr id="3" name="Content Placeholder 2"/>
          <p:cNvSpPr>
            <a:spLocks noGrp="1"/>
          </p:cNvSpPr>
          <p:nvPr>
            <p:ph idx="1"/>
          </p:nvPr>
        </p:nvSpPr>
        <p:spPr/>
        <p:txBody>
          <a:bodyPr/>
          <a:lstStyle/>
          <a:p>
            <a:r>
              <a:rPr lang="en-US" dirty="0" smtClean="0"/>
              <a:t>This power point was intended to provide a brief introduction for the Special Activity. </a:t>
            </a:r>
          </a:p>
          <a:p>
            <a:r>
              <a:rPr lang="en-US" smtClean="0"/>
              <a:t>See </a:t>
            </a:r>
            <a:r>
              <a:rPr lang="en-US" dirty="0" smtClean="0"/>
              <a:t>you on </a:t>
            </a:r>
            <a:r>
              <a:rPr lang="en-US" smtClean="0"/>
              <a:t>September 11</a:t>
            </a:r>
            <a:r>
              <a:rPr lang="en-US" baseline="30000" smtClean="0"/>
              <a:t>th</a:t>
            </a:r>
            <a:r>
              <a:rPr lang="en-US" dirty="0" smtClean="0"/>
              <a:t>, 2017! </a:t>
            </a:r>
          </a:p>
          <a:p>
            <a:r>
              <a:rPr lang="en-US" dirty="0" smtClean="0">
                <a:solidFill>
                  <a:srgbClr val="FF0000"/>
                </a:solidFill>
              </a:rPr>
              <a:t>Wishing all of you a most wonderful summer!</a:t>
            </a:r>
            <a:endParaRPr lang="en-US" dirty="0"/>
          </a:p>
        </p:txBody>
      </p:sp>
    </p:spTree>
    <p:extLst>
      <p:ext uri="{BB962C8B-B14F-4D97-AF65-F5344CB8AC3E}">
        <p14:creationId xmlns:p14="http://schemas.microsoft.com/office/powerpoint/2010/main" val="678220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is this course about?</a:t>
            </a:r>
          </a:p>
        </p:txBody>
      </p:sp>
      <p:sp>
        <p:nvSpPr>
          <p:cNvPr id="3" name="Content Placeholder 2"/>
          <p:cNvSpPr>
            <a:spLocks noGrp="1"/>
          </p:cNvSpPr>
          <p:nvPr>
            <p:ph idx="1"/>
          </p:nvPr>
        </p:nvSpPr>
        <p:spPr/>
        <p:txBody>
          <a:bodyPr>
            <a:normAutofit/>
          </a:bodyPr>
          <a:lstStyle/>
          <a:p>
            <a:endParaRPr lang="en-US" dirty="0" smtClean="0"/>
          </a:p>
          <a:p>
            <a:r>
              <a:rPr lang="en-US" dirty="0" smtClean="0"/>
              <a:t>It is an inquiry-driven project.</a:t>
            </a:r>
          </a:p>
          <a:p>
            <a:r>
              <a:rPr lang="en-US" dirty="0" smtClean="0"/>
              <a:t>It is the capstone project for the M.Ed.</a:t>
            </a:r>
          </a:p>
          <a:p>
            <a:r>
              <a:rPr lang="en-US" dirty="0" smtClean="0"/>
              <a:t>What does that mean?</a:t>
            </a:r>
          </a:p>
          <a:p>
            <a:pPr lvl="1"/>
            <a:r>
              <a:rPr lang="en-US" dirty="0" smtClean="0"/>
              <a:t>It should reflect your interests.</a:t>
            </a:r>
          </a:p>
          <a:p>
            <a:pPr lvl="1"/>
            <a:r>
              <a:rPr lang="en-US" dirty="0"/>
              <a:t>It allows you to bring together </a:t>
            </a:r>
            <a:r>
              <a:rPr lang="en-US" dirty="0" smtClean="0"/>
              <a:t>your </a:t>
            </a:r>
            <a:r>
              <a:rPr lang="en-US" dirty="0"/>
              <a:t>knowledge and professional interests</a:t>
            </a:r>
            <a:r>
              <a:rPr lang="en-US" dirty="0" smtClean="0"/>
              <a:t>.</a:t>
            </a:r>
          </a:p>
          <a:p>
            <a:pPr lvl="1"/>
            <a:r>
              <a:rPr lang="en-US" dirty="0" smtClean="0"/>
              <a:t>It is a project that allows you to develop and deepen an area that reflects your own personal interests and goals</a:t>
            </a:r>
            <a:r>
              <a:rPr lang="en-US" dirty="0" smtClean="0">
                <a:solidFill>
                  <a:schemeClr val="tx1"/>
                </a:solidFill>
              </a:rPr>
              <a:t>.</a:t>
            </a:r>
          </a:p>
          <a:p>
            <a:endParaRPr lang="en-US" dirty="0">
              <a:solidFill>
                <a:srgbClr val="FF0000"/>
              </a:solidFill>
            </a:endParaRPr>
          </a:p>
        </p:txBody>
      </p:sp>
    </p:spTree>
    <p:extLst>
      <p:ext uri="{BB962C8B-B14F-4D97-AF65-F5344CB8AC3E}">
        <p14:creationId xmlns:p14="http://schemas.microsoft.com/office/powerpoint/2010/main" val="1991233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How often do we meet?</a:t>
            </a:r>
          </a:p>
        </p:txBody>
      </p:sp>
      <p:sp>
        <p:nvSpPr>
          <p:cNvPr id="3" name="Content Placeholder 2"/>
          <p:cNvSpPr>
            <a:spLocks noGrp="1"/>
          </p:cNvSpPr>
          <p:nvPr>
            <p:ph idx="1"/>
          </p:nvPr>
        </p:nvSpPr>
        <p:spPr>
          <a:xfrm>
            <a:off x="2592925" y="2164773"/>
            <a:ext cx="8915400" cy="3777622"/>
          </a:xfrm>
        </p:spPr>
        <p:txBody>
          <a:bodyPr>
            <a:normAutofit fontScale="85000" lnSpcReduction="20000"/>
          </a:bodyPr>
          <a:lstStyle/>
          <a:p>
            <a:r>
              <a:rPr lang="en-US" dirty="0" smtClean="0"/>
              <a:t>The specific dates of the course will be gone over at the first class on </a:t>
            </a:r>
            <a:r>
              <a:rPr lang="en-US" dirty="0" smtClean="0">
                <a:solidFill>
                  <a:srgbClr val="FF0000"/>
                </a:solidFill>
              </a:rPr>
              <a:t>Monday, September 11</a:t>
            </a:r>
            <a:r>
              <a:rPr lang="en-US" baseline="30000" dirty="0" smtClean="0">
                <a:solidFill>
                  <a:srgbClr val="FF0000"/>
                </a:solidFill>
              </a:rPr>
              <a:t>th</a:t>
            </a:r>
            <a:r>
              <a:rPr lang="en-US" dirty="0" smtClean="0">
                <a:solidFill>
                  <a:srgbClr val="FF0000"/>
                </a:solidFill>
              </a:rPr>
              <a:t>, 2017 from 6:05 p.m. to 8:55 p.m</a:t>
            </a:r>
            <a:r>
              <a:rPr lang="en-US" dirty="0" smtClean="0"/>
              <a:t>.  </a:t>
            </a:r>
          </a:p>
          <a:p>
            <a:r>
              <a:rPr lang="en-US" dirty="0" smtClean="0"/>
              <a:t>Please note:</a:t>
            </a:r>
          </a:p>
          <a:p>
            <a:r>
              <a:rPr lang="en-US" dirty="0" smtClean="0"/>
              <a:t>We will meet roughly every two weeks (see course schedule given out in the first class).  So there will not be a class every week.  </a:t>
            </a:r>
          </a:p>
          <a:p>
            <a:r>
              <a:rPr lang="en-US" dirty="0" smtClean="0"/>
              <a:t>Why not every week? Because you need to be working on your own to progress. You must try to continually work on this throughout each semester so </a:t>
            </a:r>
            <a:r>
              <a:rPr lang="en-US" dirty="0" smtClean="0">
                <a:solidFill>
                  <a:srgbClr val="FF0000"/>
                </a:solidFill>
              </a:rPr>
              <a:t>make sure you put in your schedule time to devote to this sizeable project. </a:t>
            </a:r>
          </a:p>
          <a:p>
            <a:r>
              <a:rPr lang="en-US" dirty="0" smtClean="0"/>
              <a:t>You are required to attend </a:t>
            </a:r>
            <a:r>
              <a:rPr lang="en-US" b="1" i="1" u="sng" dirty="0" smtClean="0"/>
              <a:t>ALL</a:t>
            </a:r>
            <a:r>
              <a:rPr lang="en-US" dirty="0" smtClean="0"/>
              <a:t> of the seminars.</a:t>
            </a:r>
          </a:p>
          <a:p>
            <a:r>
              <a:rPr lang="en-US" dirty="0" smtClean="0"/>
              <a:t>You may work with another student on your Special Activity, however, the expectations regarding the breadth and scope of the project will be adjusted accordingly.</a:t>
            </a:r>
          </a:p>
          <a:p>
            <a:r>
              <a:rPr lang="en-US" dirty="0" smtClean="0"/>
              <a:t>At the final class meeting (</a:t>
            </a:r>
            <a:r>
              <a:rPr lang="en-US" dirty="0" smtClean="0">
                <a:solidFill>
                  <a:srgbClr val="FF0000"/>
                </a:solidFill>
              </a:rPr>
              <a:t>April 16</a:t>
            </a:r>
            <a:r>
              <a:rPr lang="en-US" baseline="30000" dirty="0" smtClean="0">
                <a:solidFill>
                  <a:srgbClr val="FF0000"/>
                </a:solidFill>
              </a:rPr>
              <a:t>th</a:t>
            </a:r>
            <a:r>
              <a:rPr lang="en-US" dirty="0" smtClean="0"/>
              <a:t>) we will have a poster exposition, similar to how you would present at a conference or exhibition, followed by a dinner at a local restaurant. </a:t>
            </a:r>
            <a:endParaRPr lang="en-US" dirty="0"/>
          </a:p>
          <a:p>
            <a:r>
              <a:rPr lang="en-US" dirty="0" smtClean="0"/>
              <a:t>The final due date for your entire project is </a:t>
            </a:r>
            <a:r>
              <a:rPr lang="en-US" dirty="0" smtClean="0">
                <a:solidFill>
                  <a:srgbClr val="FF0000"/>
                </a:solidFill>
              </a:rPr>
              <a:t>April 23, 2018</a:t>
            </a:r>
            <a:r>
              <a:rPr lang="en-US" dirty="0" smtClean="0"/>
              <a:t>.</a:t>
            </a:r>
          </a:p>
          <a:p>
            <a:pPr marL="0" indent="0">
              <a:buNone/>
            </a:pPr>
            <a:endParaRPr lang="en-US" dirty="0"/>
          </a:p>
        </p:txBody>
      </p:sp>
    </p:spTree>
    <p:extLst>
      <p:ext uri="{BB962C8B-B14F-4D97-AF65-F5344CB8AC3E}">
        <p14:creationId xmlns:p14="http://schemas.microsoft.com/office/powerpoint/2010/main" val="1201473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form can the special activity take?</a:t>
            </a:r>
            <a:endParaRPr lang="en-US" dirty="0"/>
          </a:p>
        </p:txBody>
      </p:sp>
      <p:sp>
        <p:nvSpPr>
          <p:cNvPr id="3" name="Content Placeholder 2"/>
          <p:cNvSpPr>
            <a:spLocks noGrp="1"/>
          </p:cNvSpPr>
          <p:nvPr>
            <p:ph idx="1"/>
          </p:nvPr>
        </p:nvSpPr>
        <p:spPr/>
        <p:txBody>
          <a:bodyPr/>
          <a:lstStyle/>
          <a:p>
            <a:r>
              <a:rPr lang="en-US" dirty="0" smtClean="0"/>
              <a:t>The special activity project may take on numerous physical forms, for example (and not limited to) a formal paper, a curriculum plan, an instructional unit, a web site, a resource set, a research report, or a video document.</a:t>
            </a:r>
            <a:endParaRPr lang="en-US" dirty="0"/>
          </a:p>
        </p:txBody>
      </p:sp>
    </p:spTree>
    <p:extLst>
      <p:ext uri="{BB962C8B-B14F-4D97-AF65-F5344CB8AC3E}">
        <p14:creationId xmlns:p14="http://schemas.microsoft.com/office/powerpoint/2010/main" val="2857700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 to the Special Activity</a:t>
            </a:r>
            <a:endParaRPr lang="en-CA" dirty="0"/>
          </a:p>
        </p:txBody>
      </p:sp>
      <p:sp>
        <p:nvSpPr>
          <p:cNvPr id="3" name="Content Placeholder 2"/>
          <p:cNvSpPr>
            <a:spLocks noGrp="1"/>
          </p:cNvSpPr>
          <p:nvPr>
            <p:ph idx="1"/>
          </p:nvPr>
        </p:nvSpPr>
        <p:spPr/>
        <p:txBody>
          <a:bodyPr/>
          <a:lstStyle/>
          <a:p>
            <a:r>
              <a:rPr lang="en-US" dirty="0" smtClean="0"/>
              <a:t>There are 2 approaches and you can choose one:</a:t>
            </a:r>
          </a:p>
          <a:p>
            <a:endParaRPr lang="en-US" dirty="0"/>
          </a:p>
          <a:p>
            <a:r>
              <a:rPr lang="en-US" dirty="0" smtClean="0"/>
              <a:t>1.  Special Activity Research Based Project</a:t>
            </a:r>
          </a:p>
          <a:p>
            <a:endParaRPr lang="en-US" dirty="0"/>
          </a:p>
          <a:p>
            <a:r>
              <a:rPr lang="en-US" dirty="0" smtClean="0"/>
              <a:t>2. Special Activity Practice Based Project</a:t>
            </a:r>
            <a:endParaRPr lang="en-CA" dirty="0"/>
          </a:p>
        </p:txBody>
      </p:sp>
    </p:spTree>
    <p:extLst>
      <p:ext uri="{BB962C8B-B14F-4D97-AF65-F5344CB8AC3E}">
        <p14:creationId xmlns:p14="http://schemas.microsoft.com/office/powerpoint/2010/main" val="3989154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Based Project</a:t>
            </a:r>
            <a:endParaRPr lang="en-CA" dirty="0"/>
          </a:p>
        </p:txBody>
      </p:sp>
      <p:sp>
        <p:nvSpPr>
          <p:cNvPr id="3" name="Content Placeholder 2"/>
          <p:cNvSpPr>
            <a:spLocks noGrp="1"/>
          </p:cNvSpPr>
          <p:nvPr>
            <p:ph idx="1"/>
          </p:nvPr>
        </p:nvSpPr>
        <p:spPr>
          <a:ln>
            <a:noFill/>
          </a:ln>
        </p:spPr>
        <p:txBody>
          <a:bodyPr/>
          <a:lstStyle/>
          <a:p>
            <a:r>
              <a:rPr lang="en-US" dirty="0"/>
              <a:t>Students may negotiate a project with an individual professor (usually in the </a:t>
            </a:r>
            <a:r>
              <a:rPr lang="en-US" dirty="0" smtClean="0">
                <a:hlinkClick r:id="rId2"/>
              </a:rPr>
              <a:t>Full-Time </a:t>
            </a:r>
            <a:r>
              <a:rPr lang="en-US" dirty="0">
                <a:hlinkClick r:id="rId2"/>
              </a:rPr>
              <a:t>Faculty Member</a:t>
            </a:r>
            <a:r>
              <a:rPr lang="en-US" dirty="0"/>
              <a:t>'s interest area). </a:t>
            </a:r>
            <a:endParaRPr lang="en-US" dirty="0" smtClean="0"/>
          </a:p>
          <a:p>
            <a:r>
              <a:rPr lang="en-US" dirty="0" smtClean="0"/>
              <a:t>These </a:t>
            </a:r>
            <a:r>
              <a:rPr lang="en-US" dirty="0"/>
              <a:t>projects can range from working as part of a research team in an apprenticeship model to working on a particular project in collaboration with the professor alone</a:t>
            </a:r>
            <a:r>
              <a:rPr lang="en-US" dirty="0" smtClean="0"/>
              <a:t>. With a written report at the end. </a:t>
            </a:r>
          </a:p>
          <a:p>
            <a:r>
              <a:rPr lang="en-US" dirty="0" smtClean="0"/>
              <a:t>Ultimately</a:t>
            </a:r>
            <a:r>
              <a:rPr lang="en-US" dirty="0"/>
              <a:t>, this is to be agreed upon with the </a:t>
            </a:r>
            <a:r>
              <a:rPr lang="en-US" dirty="0" smtClean="0"/>
              <a:t>professor</a:t>
            </a:r>
            <a:r>
              <a:rPr lang="en-US" dirty="0"/>
              <a:t> </a:t>
            </a:r>
            <a:r>
              <a:rPr lang="en-US" dirty="0" smtClean="0"/>
              <a:t>and course instructor.</a:t>
            </a:r>
          </a:p>
          <a:p>
            <a:r>
              <a:rPr lang="en-US" dirty="0" smtClean="0">
                <a:solidFill>
                  <a:srgbClr val="FF0000"/>
                </a:solidFill>
              </a:rPr>
              <a:t>If you are interested in this approach, please contact me at </a:t>
            </a:r>
            <a:r>
              <a:rPr lang="en-US" dirty="0" smtClean="0">
                <a:solidFill>
                  <a:srgbClr val="FF0000"/>
                </a:solidFill>
                <a:hlinkClick r:id="rId3"/>
              </a:rPr>
              <a:t>ingrid.sladeczek@mcgill.ca</a:t>
            </a:r>
            <a:r>
              <a:rPr lang="en-US" dirty="0" smtClean="0">
                <a:solidFill>
                  <a:srgbClr val="FF0000"/>
                </a:solidFill>
              </a:rPr>
              <a:t> or via the conference calls in the summer to find out more details.  </a:t>
            </a:r>
            <a:endParaRPr lang="en-US" dirty="0">
              <a:solidFill>
                <a:srgbClr val="FF0000"/>
              </a:solidFill>
            </a:endParaRPr>
          </a:p>
        </p:txBody>
      </p:sp>
    </p:spTree>
    <p:extLst>
      <p:ext uri="{BB962C8B-B14F-4D97-AF65-F5344CB8AC3E}">
        <p14:creationId xmlns:p14="http://schemas.microsoft.com/office/powerpoint/2010/main" val="2012378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Based Project</a:t>
            </a:r>
            <a:endParaRPr lang="en-CA" dirty="0"/>
          </a:p>
        </p:txBody>
      </p:sp>
      <p:sp>
        <p:nvSpPr>
          <p:cNvPr id="3" name="Content Placeholder 2"/>
          <p:cNvSpPr>
            <a:spLocks noGrp="1"/>
          </p:cNvSpPr>
          <p:nvPr>
            <p:ph idx="1"/>
          </p:nvPr>
        </p:nvSpPr>
        <p:spPr/>
        <p:txBody>
          <a:bodyPr/>
          <a:lstStyle/>
          <a:p>
            <a:r>
              <a:rPr lang="en-US" dirty="0"/>
              <a:t>This type of </a:t>
            </a:r>
            <a:r>
              <a:rPr lang="en-US" dirty="0" smtClean="0"/>
              <a:t>project seeks </a:t>
            </a:r>
            <a:r>
              <a:rPr lang="en-US" dirty="0"/>
              <a:t>to advance the way a given service (e.g. teaching, nursing, therapy) is understood and supported. </a:t>
            </a:r>
            <a:endParaRPr lang="en-US" dirty="0" smtClean="0"/>
          </a:p>
          <a:p>
            <a:endParaRPr lang="en-US" dirty="0"/>
          </a:p>
          <a:p>
            <a:r>
              <a:rPr lang="en-US" dirty="0" smtClean="0"/>
              <a:t>This </a:t>
            </a:r>
            <a:r>
              <a:rPr lang="en-US" dirty="0"/>
              <a:t>might typically occur through the collation, organization, provision, exploration, or analysis of existing resources, practices, or services for the community. </a:t>
            </a:r>
            <a:endParaRPr lang="en-CA" dirty="0"/>
          </a:p>
        </p:txBody>
      </p:sp>
    </p:spTree>
    <p:extLst>
      <p:ext uri="{BB962C8B-B14F-4D97-AF65-F5344CB8AC3E}">
        <p14:creationId xmlns:p14="http://schemas.microsoft.com/office/powerpoint/2010/main" val="4038120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types of special activity projects have been done in the past?</a:t>
            </a:r>
            <a:endParaRPr lang="en-US" dirty="0"/>
          </a:p>
        </p:txBody>
      </p:sp>
      <p:sp>
        <p:nvSpPr>
          <p:cNvPr id="3" name="Content Placeholder 2"/>
          <p:cNvSpPr>
            <a:spLocks noGrp="1"/>
          </p:cNvSpPr>
          <p:nvPr>
            <p:ph idx="1"/>
          </p:nvPr>
        </p:nvSpPr>
        <p:spPr/>
        <p:txBody>
          <a:bodyPr>
            <a:normAutofit lnSpcReduction="10000"/>
          </a:bodyPr>
          <a:lstStyle/>
          <a:p>
            <a:r>
              <a:rPr lang="en-US" dirty="0" smtClean="0"/>
              <a:t>Examples of Past Special Activity Projects Include:</a:t>
            </a:r>
          </a:p>
          <a:p>
            <a:pPr lvl="1"/>
            <a:r>
              <a:rPr lang="en-US" dirty="0" smtClean="0"/>
              <a:t>Examining new elementary teachers’ challenges and perceived principal support</a:t>
            </a:r>
          </a:p>
          <a:p>
            <a:pPr lvl="1"/>
            <a:r>
              <a:rPr lang="en-US" dirty="0" smtClean="0"/>
              <a:t>Examination of second-language acquisition</a:t>
            </a:r>
          </a:p>
          <a:p>
            <a:pPr lvl="1"/>
            <a:r>
              <a:rPr lang="en-US" dirty="0" smtClean="0"/>
              <a:t>Social skills curriculum for implementation in elementary schools</a:t>
            </a:r>
          </a:p>
          <a:p>
            <a:pPr lvl="1"/>
            <a:r>
              <a:rPr lang="en-US" dirty="0" smtClean="0"/>
              <a:t>Barriers to academic success for students with learning difficulties</a:t>
            </a:r>
          </a:p>
          <a:p>
            <a:pPr lvl="1"/>
            <a:r>
              <a:rPr lang="en-US" dirty="0" smtClean="0"/>
              <a:t>Literature review of the Daily Five and literacy</a:t>
            </a:r>
          </a:p>
          <a:p>
            <a:pPr lvl="1"/>
            <a:r>
              <a:rPr lang="en-US" dirty="0" smtClean="0"/>
              <a:t>Implementation of a personalized eating-assistance program for oncology and geriatric inpatients who were at risk for malnutrition</a:t>
            </a:r>
          </a:p>
          <a:p>
            <a:pPr lvl="1"/>
            <a:r>
              <a:rPr lang="en-US" dirty="0" smtClean="0"/>
              <a:t>Use of </a:t>
            </a:r>
            <a:r>
              <a:rPr lang="en-US" dirty="0" err="1"/>
              <a:t>I</a:t>
            </a:r>
            <a:r>
              <a:rPr lang="en-US" dirty="0" err="1" smtClean="0"/>
              <a:t>pads</a:t>
            </a:r>
            <a:r>
              <a:rPr lang="en-US" dirty="0" smtClean="0"/>
              <a:t> in literacy development at an early elementary level</a:t>
            </a:r>
          </a:p>
          <a:p>
            <a:pPr lvl="1"/>
            <a:r>
              <a:rPr lang="en-US" dirty="0" smtClean="0"/>
              <a:t>Handbook of self-regulated learning strategies for teaching in Quebec</a:t>
            </a:r>
            <a:endParaRPr lang="en-US" dirty="0"/>
          </a:p>
        </p:txBody>
      </p:sp>
    </p:spTree>
    <p:extLst>
      <p:ext uri="{BB962C8B-B14F-4D97-AF65-F5344CB8AC3E}">
        <p14:creationId xmlns:p14="http://schemas.microsoft.com/office/powerpoint/2010/main" val="701168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instructor’s role?</a:t>
            </a:r>
            <a:endParaRPr lang="en-US" dirty="0"/>
          </a:p>
        </p:txBody>
      </p:sp>
      <p:sp>
        <p:nvSpPr>
          <p:cNvPr id="3" name="Content Placeholder 2"/>
          <p:cNvSpPr>
            <a:spLocks noGrp="1"/>
          </p:cNvSpPr>
          <p:nvPr>
            <p:ph idx="1"/>
          </p:nvPr>
        </p:nvSpPr>
        <p:spPr/>
        <p:txBody>
          <a:bodyPr>
            <a:normAutofit/>
          </a:bodyPr>
          <a:lstStyle/>
          <a:p>
            <a:r>
              <a:rPr lang="en-US" dirty="0" smtClean="0"/>
              <a:t>To act as a facilitator and advisor to help you through the process of developing and finishing your project. To offer guidance on the scope (too big/too small) of the project, suggesting resources that can help you with the process or content of your project. </a:t>
            </a:r>
          </a:p>
          <a:p>
            <a:r>
              <a:rPr lang="en-US" dirty="0" smtClean="0"/>
              <a:t>This will be done through short lectures and strategies to help the process, discussions in large groups, and individual meetings.  </a:t>
            </a:r>
          </a:p>
        </p:txBody>
      </p:sp>
    </p:spTree>
    <p:extLst>
      <p:ext uri="{BB962C8B-B14F-4D97-AF65-F5344CB8AC3E}">
        <p14:creationId xmlns:p14="http://schemas.microsoft.com/office/powerpoint/2010/main" val="368858378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234</TotalTime>
  <Words>1542</Words>
  <Application>Microsoft Office PowerPoint</Application>
  <PresentationFormat>Widescreen</PresentationFormat>
  <Paragraphs>87</Paragraphs>
  <Slides>15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Century Gothic</vt:lpstr>
      <vt:lpstr>Wingdings 3</vt:lpstr>
      <vt:lpstr>Wisp</vt:lpstr>
      <vt:lpstr>Special Activity:  A Brief Introduction for  2017-2018</vt:lpstr>
      <vt:lpstr>What is this course about?</vt:lpstr>
      <vt:lpstr>How often do we meet?</vt:lpstr>
      <vt:lpstr>What form can the special activity take?</vt:lpstr>
      <vt:lpstr>Approaches to the Special Activity</vt:lpstr>
      <vt:lpstr>Research Based Project</vt:lpstr>
      <vt:lpstr>Practice Based Project</vt:lpstr>
      <vt:lpstr>What types of special activity projects have been done in the past?</vt:lpstr>
      <vt:lpstr>What is the instructor’s role?</vt:lpstr>
      <vt:lpstr>Scope of project</vt:lpstr>
      <vt:lpstr>How do I communicate with the instructor?</vt:lpstr>
      <vt:lpstr>How will the seminars be run?</vt:lpstr>
      <vt:lpstr>How will the Special Activity project be marked?</vt:lpstr>
      <vt:lpstr>Cautionary note!</vt:lpstr>
      <vt:lpstr>Any other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Victoria Talwar, Dr.</dc:creator>
  <cp:lastModifiedBy>Angela Ngaira, Ms</cp:lastModifiedBy>
  <cp:revision>37</cp:revision>
  <dcterms:created xsi:type="dcterms:W3CDTF">2013-07-15T20:26:09Z</dcterms:created>
  <dcterms:modified xsi:type="dcterms:W3CDTF">2017-06-02T19:29:30Z</dcterms:modified>
</cp:coreProperties>
</file>