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45" r:id="rId1"/>
    <p:sldMasterId id="2147484157" r:id="rId2"/>
    <p:sldMasterId id="2147484181" r:id="rId3"/>
  </p:sldMasterIdLst>
  <p:notesMasterIdLst>
    <p:notesMasterId r:id="rId50"/>
  </p:notesMasterIdLst>
  <p:sldIdLst>
    <p:sldId id="256" r:id="rId4"/>
    <p:sldId id="266" r:id="rId5"/>
    <p:sldId id="302" r:id="rId6"/>
    <p:sldId id="378" r:id="rId7"/>
    <p:sldId id="392" r:id="rId8"/>
    <p:sldId id="381" r:id="rId9"/>
    <p:sldId id="264" r:id="rId10"/>
    <p:sldId id="391" r:id="rId11"/>
    <p:sldId id="390" r:id="rId12"/>
    <p:sldId id="383" r:id="rId13"/>
    <p:sldId id="401" r:id="rId14"/>
    <p:sldId id="393" r:id="rId15"/>
    <p:sldId id="402" r:id="rId16"/>
    <p:sldId id="394" r:id="rId17"/>
    <p:sldId id="396" r:id="rId18"/>
    <p:sldId id="398" r:id="rId19"/>
    <p:sldId id="399" r:id="rId20"/>
    <p:sldId id="400" r:id="rId21"/>
    <p:sldId id="331" r:id="rId22"/>
    <p:sldId id="334" r:id="rId23"/>
    <p:sldId id="385" r:id="rId24"/>
    <p:sldId id="359" r:id="rId25"/>
    <p:sldId id="403" r:id="rId26"/>
    <p:sldId id="269" r:id="rId27"/>
    <p:sldId id="272" r:id="rId28"/>
    <p:sldId id="278" r:id="rId29"/>
    <p:sldId id="277" r:id="rId30"/>
    <p:sldId id="279" r:id="rId31"/>
    <p:sldId id="287" r:id="rId32"/>
    <p:sldId id="280" r:id="rId33"/>
    <p:sldId id="388" r:id="rId34"/>
    <p:sldId id="337" r:id="rId35"/>
    <p:sldId id="379" r:id="rId36"/>
    <p:sldId id="373" r:id="rId37"/>
    <p:sldId id="374" r:id="rId38"/>
    <p:sldId id="387" r:id="rId39"/>
    <p:sldId id="376" r:id="rId40"/>
    <p:sldId id="389" r:id="rId41"/>
    <p:sldId id="404" r:id="rId42"/>
    <p:sldId id="405" r:id="rId43"/>
    <p:sldId id="406" r:id="rId44"/>
    <p:sldId id="407" r:id="rId45"/>
    <p:sldId id="408" r:id="rId46"/>
    <p:sldId id="409" r:id="rId47"/>
    <p:sldId id="289" r:id="rId48"/>
    <p:sldId id="35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9"/>
    <p:restoredTop sz="95928"/>
  </p:normalViewPr>
  <p:slideViewPr>
    <p:cSldViewPr snapToGrid="0" snapToObjects="1">
      <p:cViewPr varScale="1">
        <p:scale>
          <a:sx n="110" d="100"/>
          <a:sy n="110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D0B80-F529-234C-9CBC-07C9E401B54B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C766F-FDCF-674C-9309-76F9C349D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3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0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>
                <a:latin typeface="Arial" charset="0"/>
                <a:ea typeface="msgothic" charset="-128"/>
                <a:cs typeface="msgothic" charset="-128"/>
              </a:rPr>
              <a:t>Higher levels of income inequality are associated with worse scores on the 2013 UNICEF Index of Child Well-being in 21 wealthy countries. UK, United Kingdom; US,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208544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7FBB5-8570-384F-B1B8-2BCCEE1C39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n-US">
                <a:latin typeface="Arial" charset="0"/>
                <a:ea typeface="msgothic" charset="-128"/>
                <a:cs typeface="msgothic" charset="-128"/>
              </a:rPr>
              <a:t>Cross-national comparison of the adjusted relative risk of frequent physical fighting, 2010 vs 2002.</a:t>
            </a:r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Especially disconcerting considering their origin: the so-called healthy years of adolescence in a group of mostly rich countries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C766F-FDCF-674C-9309-76F9C349D6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3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2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3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86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67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16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7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86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1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1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30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18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65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8532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00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8978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8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49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4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51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7D1BD23-6E54-4D9D-AD88-A2813C73CC25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23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02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49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7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4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2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7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3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5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4B64-6BB8-D34D-8576-E8569079C47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10/23/2015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E6AB8-3A45-1F49-A77A-E3A992891B38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10/23/2015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0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083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1613" y="3822669"/>
            <a:ext cx="5692750" cy="27559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</a:rPr>
              <a:t>Early-life exposure to income inequality and adolescent </a:t>
            </a:r>
            <a:r>
              <a:rPr lang="en-US" sz="4000" b="1" dirty="0" smtClean="0">
                <a:solidFill>
                  <a:schemeClr val="bg1"/>
                </a:solidFill>
              </a:rPr>
              <a:t>health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Frank Elgar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McGill University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392" y="548640"/>
            <a:ext cx="8229600" cy="136456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Health and social problems that relate to socioeconomic status are more prevalent in more unequal societies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700" y="6141391"/>
            <a:ext cx="5671861" cy="307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50" dirty="0"/>
              <a:t>Wilkinson &amp; Pickett (2009), </a:t>
            </a:r>
            <a:r>
              <a:rPr lang="en-US" sz="1350" i="1" dirty="0"/>
              <a:t>The Spirit Level</a:t>
            </a:r>
            <a:endParaRPr lang="en-US" sz="1350" dirty="0"/>
          </a:p>
        </p:txBody>
      </p:sp>
      <p:pic>
        <p:nvPicPr>
          <p:cNvPr id="4" name="Picture 3" descr="health-inequality-health-and-social-problems-worse-in-more-uneaqual-count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97" y="2300364"/>
            <a:ext cx="5779680" cy="3307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2499023"/>
            <a:ext cx="18449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B20"/>
                </a:solidFill>
              </a:rPr>
              <a:t>Index of: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life expectancy 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math and literacy scores (PISA)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infant mortality 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homicides 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imprisonment 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teenage pregnancy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trust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obesity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mental illness 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alcohol and drug addiction</a:t>
            </a:r>
          </a:p>
          <a:p>
            <a:pPr marL="67866" indent="-67866">
              <a:buFont typeface="Arial"/>
              <a:buChar char="•"/>
            </a:pPr>
            <a:r>
              <a:rPr lang="en-US" sz="1400" dirty="0">
                <a:solidFill>
                  <a:srgbClr val="2F2B20"/>
                </a:solidFill>
              </a:rPr>
              <a:t>social mobility</a:t>
            </a:r>
          </a:p>
        </p:txBody>
      </p:sp>
    </p:spTree>
    <p:extLst>
      <p:ext uri="{BB962C8B-B14F-4D97-AF65-F5344CB8AC3E}">
        <p14:creationId xmlns:p14="http://schemas.microsoft.com/office/powerpoint/2010/main" val="19767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4598"/>
            <a:ext cx="8229600" cy="4422402"/>
          </a:xfrm>
        </p:spPr>
        <p:txBody>
          <a:bodyPr/>
          <a:lstStyle/>
          <a:p>
            <a:pPr marL="361950" indent="0">
              <a:buFont typeface="Arial" charset="0"/>
              <a:buNone/>
            </a:pPr>
            <a:r>
              <a:rPr lang="en-US" dirty="0" smtClean="0">
                <a:latin typeface="Century Gothic"/>
                <a:ea typeface="ヒラギノ角ゴ Pro W3" charset="0"/>
                <a:cs typeface="Century Gothic"/>
              </a:rPr>
              <a:t>“What </a:t>
            </a:r>
            <a:r>
              <a:rPr lang="en-US" dirty="0">
                <a:latin typeface="Century Gothic"/>
                <a:ea typeface="ヒラギノ角ゴ Pro W3" charset="0"/>
                <a:cs typeface="Century Gothic"/>
              </a:rPr>
              <a:t>matters in determining mortality and health in a society is less the overall wealth of that society and more how evenly wealth is </a:t>
            </a:r>
            <a:r>
              <a:rPr lang="en-US" dirty="0" smtClean="0">
                <a:latin typeface="Century Gothic"/>
                <a:ea typeface="ヒラギノ角ゴ Pro W3" charset="0"/>
                <a:cs typeface="Century Gothic"/>
              </a:rPr>
              <a:t>distributed.”</a:t>
            </a:r>
            <a:r>
              <a:rPr lang="en-US" dirty="0">
                <a:latin typeface="Century Gothic"/>
                <a:ea typeface="ヒラギノ角ゴ Pro W3" charset="0"/>
                <a:cs typeface="Century Gothic"/>
              </a:rPr>
              <a:t/>
            </a:r>
            <a:br>
              <a:rPr lang="en-US" dirty="0">
                <a:latin typeface="Century Gothic"/>
                <a:ea typeface="ヒラギノ角ゴ Pro W3" charset="0"/>
                <a:cs typeface="Century Gothic"/>
              </a:rPr>
            </a:br>
            <a:r>
              <a:rPr lang="en-US" dirty="0">
                <a:latin typeface="Century Gothic"/>
                <a:ea typeface="ヒラギノ角ゴ Pro W3" charset="0"/>
                <a:cs typeface="Century Gothic"/>
              </a:rPr>
              <a:t>			</a:t>
            </a:r>
            <a:br>
              <a:rPr lang="en-US" dirty="0">
                <a:latin typeface="Century Gothic"/>
                <a:ea typeface="ヒラギノ角ゴ Pro W3" charset="0"/>
                <a:cs typeface="Century Gothic"/>
              </a:rPr>
            </a:br>
            <a:r>
              <a:rPr lang="en-US" sz="1800" dirty="0">
                <a:latin typeface="Century Gothic"/>
                <a:ea typeface="ヒラギノ角ゴ Pro W3" charset="0"/>
                <a:cs typeface="Century Gothic"/>
              </a:rPr>
              <a:t>Source: </a:t>
            </a:r>
            <a:r>
              <a:rPr lang="en-US" sz="1800" i="1" dirty="0">
                <a:latin typeface="Century Gothic"/>
                <a:ea typeface="ヒラギノ角ゴ Pro W3" charset="0"/>
                <a:cs typeface="Century Gothic"/>
              </a:rPr>
              <a:t>The big idea [Editor’s Choice].</a:t>
            </a:r>
            <a:r>
              <a:rPr lang="en-US" sz="1800" dirty="0">
                <a:latin typeface="Century Gothic"/>
                <a:ea typeface="ヒラギノ角ゴ Pro W3" charset="0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ea typeface="ヒラギノ角ゴ Pro W3" charset="0"/>
                <a:cs typeface="Century Gothic"/>
              </a:rPr>
              <a:t>BMJ </a:t>
            </a:r>
            <a:r>
              <a:rPr lang="en-US" sz="1800" dirty="0">
                <a:latin typeface="Century Gothic"/>
                <a:ea typeface="ヒラギノ角ゴ Pro W3" charset="0"/>
                <a:cs typeface="Century Gothic"/>
              </a:rPr>
              <a:t>1996;312. (20 April.)</a:t>
            </a:r>
          </a:p>
          <a:p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95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97818461403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94" y="2240756"/>
            <a:ext cx="1953816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755" name="Content Placeholder 2"/>
          <p:cNvSpPr txBox="1">
            <a:spLocks/>
          </p:cNvSpPr>
          <p:nvPr/>
        </p:nvSpPr>
        <p:spPr bwMode="auto">
          <a:xfrm>
            <a:off x="901700" y="863600"/>
            <a:ext cx="6586141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b="1" dirty="0">
                <a:latin typeface="Helvetica" charset="0"/>
                <a:ea typeface="ヒラギノ角ゴ Pro W3" charset="0"/>
                <a:cs typeface="ヒラギノ角ゴ Pro W3" charset="0"/>
              </a:rPr>
              <a:t>Income inequality </a:t>
            </a:r>
            <a:r>
              <a:rPr lang="en-US" dirty="0">
                <a:latin typeface="Helvetica" charset="0"/>
                <a:ea typeface="ヒラギノ角ゴ Pro W3" charset="0"/>
                <a:cs typeface="ヒラギノ角ゴ Pro W3" charset="0"/>
              </a:rPr>
              <a:t>correlates with international differences in</a:t>
            </a:r>
            <a:endParaRPr lang="en-US" sz="1800" dirty="0">
              <a:latin typeface="Helvetica" charset="0"/>
              <a:ea typeface="ヒラギノ角ゴ Pro W3" charset="0"/>
              <a:cs typeface="ヒラギノ角ゴ Pro W3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Life expectancy (r = -.44)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Infant mortality (r = .42)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Obesity (r = .57)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Mental illness (r = .73)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Teenage births (r = .73)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Homicides (r = .47)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Imprisonment (r = .75)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Social mobility (r = .93)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Drug addiction (r = .63)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Caloric intake (r = .46)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Overweight children (r = .59)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Child well-being (r = -.64)</a:t>
            </a:r>
          </a:p>
        </p:txBody>
      </p:sp>
    </p:spTree>
    <p:extLst>
      <p:ext uri="{BB962C8B-B14F-4D97-AF65-F5344CB8AC3E}">
        <p14:creationId xmlns:p14="http://schemas.microsoft.com/office/powerpoint/2010/main" val="5923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33" y="6435285"/>
            <a:ext cx="609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86" y="2184400"/>
            <a:ext cx="6547684" cy="400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1439334" y="6526610"/>
            <a:ext cx="6425936" cy="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sz="600" dirty="0">
                <a:solidFill>
                  <a:srgbClr val="000000"/>
                </a:solidFill>
                <a:cs typeface="HG Mincho Light J;MS Gothic;HG " charset="0"/>
              </a:rPr>
              <a:t>Copyright ©2007 BMJ Publishing Group Ltd.</a:t>
            </a:r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1439334" y="6640345"/>
            <a:ext cx="4944550" cy="13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sz="900" b="1">
                <a:solidFill>
                  <a:srgbClr val="000000"/>
                </a:solidFill>
                <a:cs typeface="HG Mincho Light J;MS Gothic;HG " charset="0"/>
              </a:rPr>
              <a:t>Pickett, K. </a:t>
            </a:r>
            <a:r>
              <a:rPr lang="en-GB" sz="900" b="1" dirty="0">
                <a:solidFill>
                  <a:srgbClr val="000000"/>
                </a:solidFill>
                <a:cs typeface="HG Mincho Light J;MS Gothic;HG " charset="0"/>
              </a:rPr>
              <a:t>E et al. BMJ 2007;335:1080</a:t>
            </a:r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838201" y="652462"/>
            <a:ext cx="7366000" cy="134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1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000000"/>
                </a:solidFill>
                <a:cs typeface="HG Mincho Light J;MS Gothic;HG " charset="0"/>
              </a:rPr>
              <a:t>Children have lower well-being in more unequal countries</a:t>
            </a:r>
            <a:r>
              <a:rPr lang="en-GB" dirty="0" smtClean="0">
                <a:solidFill>
                  <a:srgbClr val="000000"/>
                </a:solidFill>
                <a:cs typeface="HG Mincho Light J;MS Gothic;HG " charset="0"/>
              </a:rPr>
              <a:t>:</a:t>
            </a:r>
          </a:p>
          <a:p>
            <a:pPr defTabSz="685800" eaLnBrk="1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  <a:cs typeface="HG Mincho Light J;MS Gothic;HG " charset="0"/>
            </a:endParaRPr>
          </a:p>
          <a:p>
            <a:pPr defTabSz="685800" eaLnBrk="1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cs typeface="HG Mincho Light J;MS Gothic;HG " charset="0"/>
              </a:rPr>
              <a:t>Income inequality and </a:t>
            </a:r>
            <a:r>
              <a:rPr lang="en-GB" sz="1800" dirty="0" err="1">
                <a:solidFill>
                  <a:srgbClr val="000000"/>
                </a:solidFill>
                <a:cs typeface="HG Mincho Light J;MS Gothic;HG " charset="0"/>
              </a:rPr>
              <a:t>Unicef</a:t>
            </a:r>
            <a:r>
              <a:rPr lang="en-GB" sz="1800" dirty="0">
                <a:solidFill>
                  <a:srgbClr val="000000"/>
                </a:solidFill>
                <a:cs typeface="HG Mincho Light J;MS Gothic;HG " charset="0"/>
              </a:rPr>
              <a:t> index of child wellbeing in 23 rich countries</a:t>
            </a:r>
          </a:p>
        </p:txBody>
      </p:sp>
    </p:spTree>
    <p:extLst>
      <p:ext uri="{BB962C8B-B14F-4D97-AF65-F5344CB8AC3E}">
        <p14:creationId xmlns:p14="http://schemas.microsoft.com/office/powerpoint/2010/main" val="1030486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90" y="1949450"/>
            <a:ext cx="6262421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1073150" y="444500"/>
            <a:ext cx="706754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  <a:cs typeface="Helvetica" charset="0"/>
              </a:rPr>
              <a:t>Mortality in working age men by proportion of income belonging to the less well off half of households, US states (1990) and Canadian provinces (1991). </a:t>
            </a:r>
          </a:p>
          <a:p>
            <a:r>
              <a:rPr lang="en-US" sz="1100" dirty="0">
                <a:latin typeface="Helvetica" charset="0"/>
                <a:cs typeface="Helvetica" charset="0"/>
              </a:rPr>
              <a:t>Source: Ross et al. (2000). BMJ, 320, 898-902. </a:t>
            </a:r>
          </a:p>
        </p:txBody>
      </p:sp>
    </p:spTree>
    <p:extLst>
      <p:ext uri="{BB962C8B-B14F-4D97-AF65-F5344CB8AC3E}">
        <p14:creationId xmlns:p14="http://schemas.microsoft.com/office/powerpoint/2010/main" val="15918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8800" y="522109"/>
            <a:ext cx="82423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Income inequality relates to less social trust</a:t>
            </a:r>
            <a:endParaRPr lang="en-US" dirty="0"/>
          </a:p>
        </p:txBody>
      </p:sp>
      <p:pic>
        <p:nvPicPr>
          <p:cNvPr id="8" name="Picture 7" descr="photo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34" y="1569626"/>
            <a:ext cx="5659143" cy="46201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582" y="6491501"/>
            <a:ext cx="7182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FJ. Income inequality, trust, and population health in 33 countries. Am J Public Health. 2010 Nov;100(11):2311-5.</a:t>
            </a:r>
          </a:p>
        </p:txBody>
      </p:sp>
    </p:spTree>
    <p:extLst>
      <p:ext uri="{BB962C8B-B14F-4D97-AF65-F5344CB8AC3E}">
        <p14:creationId xmlns:p14="http://schemas.microsoft.com/office/powerpoint/2010/main" val="1664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20096" y="1156136"/>
            <a:ext cx="4016246" cy="105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en-US" sz="1350" b="1" dirty="0">
                <a:latin typeface="Arial" charset="0"/>
              </a:rPr>
              <a:t>Higher levels of income inequality are associated with worse scores on the 2013 UNICEF Index of Child Well-being in 21 wealthy countries.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78" y="5977489"/>
            <a:ext cx="2693803" cy="4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7" y="2355160"/>
            <a:ext cx="3885436" cy="27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93320" y="6466780"/>
            <a:ext cx="5339180" cy="28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n-US" sz="817" b="1" dirty="0">
                <a:solidFill>
                  <a:schemeClr val="tx1"/>
                </a:solidFill>
                <a:latin typeface="Arial" charset="0"/>
              </a:rPr>
              <a:t>Kate E. Pickett, and Richard G. Wilkinson </a:t>
            </a:r>
            <a:r>
              <a:rPr lang="en-GB" altLang="en-US" sz="817" b="1" dirty="0" err="1">
                <a:solidFill>
                  <a:schemeClr val="tx1"/>
                </a:solidFill>
                <a:latin typeface="Arial" charset="0"/>
              </a:rPr>
              <a:t>Pediatrics</a:t>
            </a:r>
            <a:r>
              <a:rPr lang="en-GB" altLang="en-US" sz="817" b="1" dirty="0">
                <a:solidFill>
                  <a:schemeClr val="tx1"/>
                </a:solidFill>
                <a:latin typeface="Arial" charset="0"/>
              </a:rPr>
              <a:t> 2015;135:S39-S47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917637" y="1156135"/>
            <a:ext cx="3686695" cy="6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en-US" sz="1350" b="1" dirty="0">
                <a:latin typeface="Arial" charset="0"/>
              </a:rPr>
              <a:t>Average levels of income are not associated with the 2013 UNICEF Index of Child Well-being in 21 wealthy countries.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92" y="2331700"/>
            <a:ext cx="3901339" cy="279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29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catterplo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1" y="1837250"/>
            <a:ext cx="5483393" cy="439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051396" y="655082"/>
            <a:ext cx="7127404" cy="955159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00"/>
                </a:solidFill>
              </a:rPr>
              <a:t>Income inequality and school bullying in 11-year-olds 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in 37 countries (</a:t>
            </a:r>
            <a:r>
              <a:rPr lang="en-GB" sz="2400" i="1" dirty="0">
                <a:solidFill>
                  <a:srgbClr val="000000"/>
                </a:solidFill>
              </a:rPr>
              <a:t>n</a:t>
            </a:r>
            <a:r>
              <a:rPr lang="en-GB" sz="2400" dirty="0">
                <a:solidFill>
                  <a:srgbClr val="000000"/>
                </a:solidFill>
              </a:rPr>
              <a:t>=66,817)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5954234" y="2565399"/>
            <a:ext cx="3062176" cy="2187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50" dirty="0">
                <a:latin typeface="+mj-lt"/>
                <a:cs typeface="Times New Roman"/>
              </a:rPr>
              <a:t>Multilevel analysis confirmed that a +1 SD in income inequality increased likelihood of bullying by males (OR = 1.17) and by females (OR = 1.24).</a:t>
            </a:r>
          </a:p>
          <a:p>
            <a:pPr marL="0" indent="0">
              <a:buNone/>
            </a:pPr>
            <a:endParaRPr lang="en-US" sz="1650" dirty="0">
              <a:latin typeface="+mj-lt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82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Craig W, Morgan A, </a:t>
            </a:r>
            <a:r>
              <a:rPr lang="en-US" sz="900" dirty="0" err="1"/>
              <a:t>Vella-Zarb</a:t>
            </a:r>
            <a:r>
              <a:rPr lang="en-US" sz="900" dirty="0"/>
              <a:t> R (2009). Income inequality and school bullying: multilevel study of adolescents in 37 countries. Journal of Adolescent Health, 45(4),351-359.</a:t>
            </a:r>
          </a:p>
        </p:txBody>
      </p:sp>
    </p:spTree>
    <p:extLst>
      <p:ext uri="{BB962C8B-B14F-4D97-AF65-F5344CB8AC3E}">
        <p14:creationId xmlns:p14="http://schemas.microsoft.com/office/powerpoint/2010/main" val="9178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ully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1" y="2127636"/>
            <a:ext cx="4889146" cy="3911318"/>
          </a:xfrm>
          <a:prstGeom prst="rect">
            <a:avLst/>
          </a:prstGeom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130099"/>
              </p:ext>
            </p:extLst>
          </p:nvPr>
        </p:nvGraphicFramePr>
        <p:xfrm>
          <a:off x="6021846" y="2271961"/>
          <a:ext cx="2817354" cy="37669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2851"/>
                <a:gridCol w="676156"/>
                <a:gridCol w="676156"/>
                <a:gridCol w="832191"/>
              </a:tblGrid>
              <a:tr h="38371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1994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1998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2002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2006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</a:tr>
              <a:tr h="3383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Austria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Belgium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Canada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Czech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Denmark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Estonia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Finland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Germany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Hungary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Israel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Latvia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Lithuania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Netherlands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Norway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Russia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Slovak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Spain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Sweden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Switzerland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Kingdom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States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 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US" sz="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Austria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Belgium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Canada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Czech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Denmark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Estonia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Finland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Germany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Greece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Hungary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Israel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Latvia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Lithuania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Norway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Portugal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Rep. of Ireland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Russia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Slovak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Spain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Sweden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Switzerland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Kingdom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States</a:t>
                      </a:r>
                      <a:endParaRPr lang="en-US" sz="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Austria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Belgium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Canada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Croatia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Czech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Denmark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Estonia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Finland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Germany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Greece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Hungary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Israel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Italy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Latvia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Lithuania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Macedonia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Malta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Netherlands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Norway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Portugal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Rep. of Ireland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Russia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Slovak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Slovenia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Spain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Sweden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Switzerland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Ukraine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Kingdom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States</a:t>
                      </a:r>
                      <a:endParaRPr lang="en-US" sz="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Austria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Belgium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Bulgaria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Canada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Croatia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Czech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Denmark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Estonia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Finland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France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Germany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Greece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Hungary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Iceland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Israel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Italy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Latvia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Lithuania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Luxembourg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Macedonia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Malta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Netherlands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Norway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Portugal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Rep. of Ireland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Romania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Russia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Slovak Republic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Slovenia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Spain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Sweden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Switzerland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Turkey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Ukraine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Kingdom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United States</a:t>
                      </a:r>
                      <a:endParaRPr lang="en-US" sz="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571500" y="472551"/>
            <a:ext cx="8267700" cy="1385888"/>
          </a:xfrm>
        </p:spPr>
        <p:txBody>
          <a:bodyPr>
            <a:noAutofit/>
          </a:bodyPr>
          <a:lstStyle/>
          <a:p>
            <a:r>
              <a:rPr lang="en-GB" sz="2400" dirty="0"/>
              <a:t>Income Inequality, Homicide and School Bullying:  Pooled Time Series Analysis (1994-2006)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55581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Pickett KE, Pickett W, Craig W, </a:t>
            </a:r>
            <a:r>
              <a:rPr lang="en-US" sz="900" dirty="0" err="1"/>
              <a:t>Molcho</a:t>
            </a:r>
            <a:r>
              <a:rPr lang="en-US" sz="900" dirty="0"/>
              <a:t> M, </a:t>
            </a:r>
            <a:r>
              <a:rPr lang="en-US" sz="900" dirty="0" err="1"/>
              <a:t>Hurrelmann</a:t>
            </a:r>
            <a:r>
              <a:rPr lang="en-US" sz="900" dirty="0"/>
              <a:t> K, </a:t>
            </a:r>
            <a:r>
              <a:rPr lang="en-US" sz="900" dirty="0" err="1"/>
              <a:t>Lenzi</a:t>
            </a:r>
            <a:r>
              <a:rPr lang="en-US" sz="900" dirty="0"/>
              <a:t> M. School bullying, homicide and income inequality: a cross-national pooled time series analysis. International Journal of Public Health, 58, 237-245.</a:t>
            </a:r>
          </a:p>
        </p:txBody>
      </p:sp>
    </p:spTree>
    <p:extLst>
      <p:ext uri="{BB962C8B-B14F-4D97-AF65-F5344CB8AC3E}">
        <p14:creationId xmlns:p14="http://schemas.microsoft.com/office/powerpoint/2010/main" val="6003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-215900" y="1"/>
            <a:ext cx="9753600" cy="638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24" y="449431"/>
            <a:ext cx="6567434" cy="988745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solidFill>
                  <a:schemeClr val="tx1"/>
                </a:solidFill>
              </a:rPr>
              <a:t>relative deprivation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824" y="1887606"/>
            <a:ext cx="4689061" cy="3408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Income inequality</a:t>
            </a:r>
            <a:r>
              <a:rPr lang="en-US" dirty="0" smtClean="0">
                <a:solidFill>
                  <a:schemeClr val="tx1"/>
                </a:solidFill>
              </a:rPr>
              <a:t> at the macro level is conceptually (and computationally) related to relative deprivation at the micro level.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Yitzhaki</a:t>
            </a:r>
            <a:r>
              <a:rPr lang="en-US" dirty="0" smtClean="0">
                <a:solidFill>
                  <a:schemeClr val="tx1"/>
                </a:solidFill>
              </a:rPr>
              <a:t> index: average </a:t>
            </a:r>
            <a:r>
              <a:rPr lang="en-US" dirty="0">
                <a:solidFill>
                  <a:schemeClr val="tx1"/>
                </a:solidFill>
              </a:rPr>
              <a:t>distance between an individual’s affluence and all the affluence scores above, within a social reference group (e.g., school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‘Upward-looking’ measure of relative deprivation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00" y="5027769"/>
            <a:ext cx="3285941" cy="697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115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</a:t>
            </a:r>
            <a:r>
              <a:rPr lang="en-US" sz="900" dirty="0" err="1">
                <a:solidFill>
                  <a:schemeClr val="bg1"/>
                </a:solidFill>
              </a:rPr>
              <a:t>Schnohr</a:t>
            </a:r>
            <a:r>
              <a:rPr lang="en-US" sz="900" dirty="0">
                <a:solidFill>
                  <a:schemeClr val="bg1"/>
                </a:solidFill>
              </a:rPr>
              <a:t> CW, Bird P, Pickett KE, </a:t>
            </a:r>
            <a:r>
              <a:rPr lang="en-US" sz="900" dirty="0" err="1">
                <a:solidFill>
                  <a:schemeClr val="bg1"/>
                </a:solidFill>
              </a:rPr>
              <a:t>Torsheim</a:t>
            </a:r>
            <a:r>
              <a:rPr lang="en-US" sz="900" dirty="0">
                <a:solidFill>
                  <a:schemeClr val="bg1"/>
                </a:solidFill>
              </a:rPr>
              <a:t> T, Hofmann F, Currie C. Absolute and relative family affluence and psychosomatic symptoms in adolescents. </a:t>
            </a:r>
            <a:r>
              <a:rPr lang="en-US" sz="900" dirty="0" err="1">
                <a:solidFill>
                  <a:schemeClr val="bg1"/>
                </a:solidFill>
              </a:rPr>
              <a:t>Soc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Sci</a:t>
            </a:r>
            <a:r>
              <a:rPr lang="en-US" sz="900" dirty="0">
                <a:solidFill>
                  <a:schemeClr val="bg1"/>
                </a:solidFill>
              </a:rPr>
              <a:t> Med. 2013 Aug;91:25-31.</a:t>
            </a:r>
          </a:p>
        </p:txBody>
      </p:sp>
    </p:spTree>
    <p:extLst>
      <p:ext uri="{BB962C8B-B14F-4D97-AF65-F5344CB8AC3E}">
        <p14:creationId xmlns:p14="http://schemas.microsoft.com/office/powerpoint/2010/main" val="19844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07194"/>
            <a:ext cx="7692390" cy="99417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importance of adolescence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108201"/>
            <a:ext cx="4523740" cy="379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Adolescence - new in human history</a:t>
            </a:r>
          </a:p>
          <a:p>
            <a:pPr marL="342900" lvl="1" indent="0">
              <a:buNone/>
            </a:pPr>
            <a:r>
              <a:rPr lang="en-US" sz="1950" dirty="0"/>
              <a:t>Divergence of social and physical developmental milestones</a:t>
            </a:r>
          </a:p>
          <a:p>
            <a:pPr marL="0" indent="0">
              <a:buNone/>
            </a:pPr>
            <a:r>
              <a:rPr lang="en-US" sz="2100" dirty="0" smtClean="0"/>
              <a:t>So-called </a:t>
            </a:r>
            <a:r>
              <a:rPr lang="en-US" sz="2100" dirty="0"/>
              <a:t>“healthy years</a:t>
            </a:r>
            <a:r>
              <a:rPr lang="en-US" sz="2100" dirty="0" smtClean="0"/>
              <a:t>” of adolescence are mostly neglected in policy</a:t>
            </a:r>
            <a:endParaRPr lang="en-US" sz="2100" dirty="0"/>
          </a:p>
          <a:p>
            <a:pPr marL="0" indent="0">
              <a:buNone/>
            </a:pPr>
            <a:r>
              <a:rPr lang="en-US" sz="2100" dirty="0" smtClean="0"/>
              <a:t>Health </a:t>
            </a:r>
            <a:r>
              <a:rPr lang="en-US" sz="2100" dirty="0"/>
              <a:t>tracks strongly from childhood to adulthood</a:t>
            </a:r>
          </a:p>
          <a:p>
            <a:pPr marL="342900" lvl="1" indent="0">
              <a:buNone/>
            </a:pPr>
            <a:r>
              <a:rPr lang="en-US" sz="1950" dirty="0"/>
              <a:t>Many chronic health problems are </a:t>
            </a:r>
            <a:r>
              <a:rPr lang="en-US" sz="1950" dirty="0" smtClean="0"/>
              <a:t>shaped by </a:t>
            </a:r>
            <a:r>
              <a:rPr lang="en-US" sz="1950" dirty="0"/>
              <a:t>exposures during adolescence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07" y="2859546"/>
            <a:ext cx="3102620" cy="16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M_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9028745" cy="4059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</a:t>
            </a:r>
            <a:r>
              <a:rPr lang="en-US" sz="900" dirty="0" err="1">
                <a:solidFill>
                  <a:schemeClr val="bg1"/>
                </a:solidFill>
              </a:rPr>
              <a:t>Schnohr</a:t>
            </a:r>
            <a:r>
              <a:rPr lang="en-US" sz="900" dirty="0">
                <a:solidFill>
                  <a:schemeClr val="bg1"/>
                </a:solidFill>
              </a:rPr>
              <a:t> CW, Bird P, Pickett KE, </a:t>
            </a:r>
            <a:r>
              <a:rPr lang="en-US" sz="900" dirty="0" err="1">
                <a:solidFill>
                  <a:schemeClr val="bg1"/>
                </a:solidFill>
              </a:rPr>
              <a:t>Torsheim</a:t>
            </a:r>
            <a:r>
              <a:rPr lang="en-US" sz="900" dirty="0">
                <a:solidFill>
                  <a:schemeClr val="bg1"/>
                </a:solidFill>
              </a:rPr>
              <a:t> T, Hofmann F, Currie C. Absolute and relative family affluence and psychosomatic symptoms in adolescents. </a:t>
            </a:r>
            <a:r>
              <a:rPr lang="en-US" sz="900" dirty="0" err="1">
                <a:solidFill>
                  <a:schemeClr val="bg1"/>
                </a:solidFill>
              </a:rPr>
              <a:t>Soc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Sci</a:t>
            </a:r>
            <a:r>
              <a:rPr lang="en-US" sz="900" dirty="0">
                <a:solidFill>
                  <a:schemeClr val="bg1"/>
                </a:solidFill>
              </a:rPr>
              <a:t> Med. 2013 Aug;91:25-31.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3568700"/>
            <a:ext cx="5384800" cy="455168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2600" y="453309"/>
            <a:ext cx="8041767" cy="11057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Relative deprivation and psychosomatic symptoms in adolescents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763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844631"/>
            <a:ext cx="6858000" cy="3699023"/>
            <a:chOff x="1143000" y="1626912"/>
            <a:chExt cx="6858000" cy="3699023"/>
          </a:xfrm>
        </p:grpSpPr>
        <p:pic>
          <p:nvPicPr>
            <p:cNvPr id="3" name="Picture 2" descr="Untitled 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626912"/>
              <a:ext cx="6858000" cy="369902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03129" y="1915534"/>
              <a:ext cx="1154627" cy="31075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9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9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15000" y="1915534"/>
              <a:ext cx="1154627" cy="31075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9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9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6312" y="1915534"/>
              <a:ext cx="1290497" cy="310750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9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9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18147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</a:t>
            </a:r>
            <a:r>
              <a:rPr lang="en-US" sz="900" dirty="0" err="1"/>
              <a:t>Baranek</a:t>
            </a:r>
            <a:r>
              <a:rPr lang="en-US" sz="900" dirty="0"/>
              <a:t> H, Saul G, </a:t>
            </a:r>
            <a:r>
              <a:rPr lang="en-US" sz="900" dirty="0" err="1"/>
              <a:t>Napoletano</a:t>
            </a:r>
            <a:r>
              <a:rPr lang="en-US" sz="900" dirty="0"/>
              <a:t> A.(2013). Relative Deprivation and Mental Health in Canadian Adolescents International Journal of Clinical Psychiatry and Mental Health 1 (1), 33-40.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600" y="453309"/>
            <a:ext cx="8041767" cy="11057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Relative deprivation and adolescent mental health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97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9230" y="6488668"/>
            <a:ext cx="706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Napoletano</a:t>
            </a:r>
            <a:r>
              <a:rPr lang="en-US" sz="900" dirty="0"/>
              <a:t> A, Elgar FJ, Saul G, Dirks M, Craig W. (in press) The View From the Bottom: Relative Deprivation and Bullying Victimization in Canadian Adolescents. Journal of Interpersonal Violence.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7" y="1758462"/>
            <a:ext cx="7518800" cy="45157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62967" y="3406638"/>
            <a:ext cx="306944" cy="30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2600" y="453309"/>
            <a:ext cx="8041767" cy="11057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Relative deprivation and school bullying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405574" y="3555149"/>
            <a:ext cx="2771337" cy="38380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9380" y="3555149"/>
            <a:ext cx="2771337" cy="383805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9380" y="4153430"/>
            <a:ext cx="2771337" cy="60144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39380" y="5543738"/>
            <a:ext cx="2771337" cy="589776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2" y="-183213"/>
            <a:ext cx="5641144" cy="7300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230" y="6627168"/>
            <a:ext cx="7064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Elgar FJ, </a:t>
            </a:r>
            <a:r>
              <a:rPr lang="en-US" sz="900" dirty="0" err="1" smtClean="0"/>
              <a:t>Xie</a:t>
            </a:r>
            <a:r>
              <a:rPr lang="en-US" sz="900" dirty="0" smtClean="0"/>
              <a:t> A</a:t>
            </a:r>
            <a:r>
              <a:rPr lang="en-US" sz="900" dirty="0"/>
              <a:t>, </a:t>
            </a:r>
            <a:r>
              <a:rPr lang="en-US" sz="900" dirty="0" err="1"/>
              <a:t>Pfö</a:t>
            </a:r>
            <a:r>
              <a:rPr lang="en-US" sz="900" dirty="0" err="1" smtClean="0"/>
              <a:t>rtner</a:t>
            </a:r>
            <a:r>
              <a:rPr lang="en-US" sz="900" dirty="0" smtClean="0"/>
              <a:t> TK, White J, Pickett W</a:t>
            </a:r>
            <a:r>
              <a:rPr lang="en-US" sz="900" dirty="0"/>
              <a:t>. </a:t>
            </a:r>
            <a:r>
              <a:rPr lang="en-US" sz="900" dirty="0" smtClean="0"/>
              <a:t>(under review) Relative </a:t>
            </a:r>
            <a:r>
              <a:rPr lang="en-US" sz="900" dirty="0"/>
              <a:t>deprivation and risk factors for obesity in Canadian </a:t>
            </a:r>
            <a:r>
              <a:rPr lang="en-US" sz="900" dirty="0" smtClean="0"/>
              <a:t>adolescents.</a:t>
            </a:r>
            <a:endParaRPr lang="en-US" sz="900" dirty="0"/>
          </a:p>
        </p:txBody>
      </p:sp>
      <p:sp>
        <p:nvSpPr>
          <p:cNvPr id="2" name="Rectangle 1"/>
          <p:cNvSpPr/>
          <p:nvPr/>
        </p:nvSpPr>
        <p:spPr>
          <a:xfrm>
            <a:off x="6262967" y="3406638"/>
            <a:ext cx="306944" cy="30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5394" y="1786597"/>
            <a:ext cx="2998988" cy="33826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Relative deprivation and risk factors for obesity in Canadian adolescents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39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426018"/>
            <a:ext cx="5443539" cy="3623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Monitoring health inequalities and their structural determinants are essential to using policy to redress them</a:t>
            </a:r>
          </a:p>
          <a:p>
            <a:pPr marL="0" indent="0">
              <a:buNone/>
            </a:pPr>
            <a:r>
              <a:rPr lang="en-US" sz="2400" dirty="0" smtClean="0"/>
              <a:t>    - Evidence </a:t>
            </a:r>
            <a:r>
              <a:rPr lang="en-US" sz="2400" dirty="0"/>
              <a:t>on adolescents is limited</a:t>
            </a:r>
          </a:p>
          <a:p>
            <a:pPr marL="0" indent="0">
              <a:buNone/>
            </a:pPr>
            <a:r>
              <a:rPr lang="en-US" sz="2400" dirty="0" smtClean="0"/>
              <a:t>Current trends </a:t>
            </a:r>
            <a:r>
              <a:rPr lang="en-US" sz="2400" dirty="0"/>
              <a:t>in income inequality and health inequalities in adults suggest that the gap in adolescent health has also </a:t>
            </a:r>
            <a:r>
              <a:rPr lang="en-US" sz="2400" dirty="0" smtClean="0"/>
              <a:t>widened</a:t>
            </a:r>
            <a:endParaRPr lang="en-US" sz="2400" dirty="0"/>
          </a:p>
        </p:txBody>
      </p:sp>
      <p:pic>
        <p:nvPicPr>
          <p:cNvPr id="4" name="Picture 3" descr="imag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25" y="1875602"/>
            <a:ext cx="1219628" cy="173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ag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20" y="2516023"/>
            <a:ext cx="1259701" cy="174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ealth2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95" y="3789090"/>
            <a:ext cx="1142598" cy="950744"/>
          </a:xfrm>
          <a:prstGeom prst="rect">
            <a:avLst/>
          </a:prstGeom>
          <a:ln w="38100" cmpd="sng">
            <a:solidFill>
              <a:srgbClr val="93A2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ri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6" y="4878075"/>
            <a:ext cx="2345334" cy="638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dirty="0" smtClean="0"/>
              <a:t>Trends in adolescent health inequalities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adolescent health inequalities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6298" y="1737361"/>
            <a:ext cx="7420462" cy="42594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Sample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492,788 adolescents, 34 countries/regions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 HBSC survey cycles (2002, 2006, 2010)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Individual variables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Family Affluence Scale (FAS)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Physical activity (days of moderate to vigorous activity 60+ min in previous week)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Body mass index (z-score deviations from international norms)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Psychological symptoms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Physical symptoms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Life satisfaction (</a:t>
            </a:r>
            <a:r>
              <a:rPr lang="en-US" dirty="0" err="1" smtClean="0"/>
              <a:t>Cantril</a:t>
            </a:r>
            <a:r>
              <a:rPr lang="en-US" dirty="0" smtClean="0"/>
              <a:t> ladder)</a:t>
            </a:r>
          </a:p>
          <a:p>
            <a:pPr marL="12344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12344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Country variables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-US" dirty="0" smtClean="0"/>
              <a:t>ncome </a:t>
            </a:r>
            <a:r>
              <a:rPr lang="en-US" dirty="0"/>
              <a:t>inequality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Gini </a:t>
            </a:r>
            <a:r>
              <a:rPr lang="en-US" dirty="0" smtClean="0"/>
              <a:t>index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inequality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2334790"/>
            <a:ext cx="3827867" cy="3488788"/>
          </a:xfrm>
        </p:spPr>
        <p:txBody>
          <a:bodyPr>
            <a:noAutofit/>
          </a:bodyPr>
          <a:lstStyle/>
          <a:p>
            <a:r>
              <a:rPr lang="en-US" dirty="0"/>
              <a:t>Slope index of inequality (SII)</a:t>
            </a:r>
          </a:p>
          <a:p>
            <a:pPr lvl="1"/>
            <a:r>
              <a:rPr lang="en-US" sz="1600" dirty="0"/>
              <a:t>absolute difference in health between most and least affluent groups</a:t>
            </a:r>
          </a:p>
          <a:p>
            <a:r>
              <a:rPr lang="en-US" dirty="0"/>
              <a:t>Relative index of inequality (RII)</a:t>
            </a:r>
          </a:p>
          <a:p>
            <a:pPr lvl="1"/>
            <a:r>
              <a:rPr lang="en-US" sz="1600" dirty="0"/>
              <a:t>percentage of population health that differs between most and least affluent groups</a:t>
            </a:r>
          </a:p>
          <a:p>
            <a:r>
              <a:rPr lang="en-US" dirty="0"/>
              <a:t>SII/RII involves converting affluence scores to weighted probability groups (</a:t>
            </a:r>
            <a:r>
              <a:rPr lang="en-US" dirty="0" err="1"/>
              <a:t>ridits</a:t>
            </a:r>
            <a:r>
              <a:rPr lang="en-US" dirty="0"/>
              <a:t>), which range from 0 (most affluent) to 1 (least affluent).</a:t>
            </a:r>
          </a:p>
        </p:txBody>
      </p:sp>
      <p:pic>
        <p:nvPicPr>
          <p:cNvPr id="2" name="Picture 1" descr="figure5cropresized_tcm77-2968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29" y="2755187"/>
            <a:ext cx="3307331" cy="2258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/>
          <p:cNvGrpSpPr/>
          <p:nvPr/>
        </p:nvGrpSpPr>
        <p:grpSpPr>
          <a:xfrm>
            <a:off x="1365029" y="967270"/>
            <a:ext cx="1319728" cy="4679148"/>
            <a:chOff x="296037" y="448031"/>
            <a:chExt cx="1759637" cy="6238864"/>
          </a:xfrm>
        </p:grpSpPr>
        <p:grpSp>
          <p:nvGrpSpPr>
            <p:cNvPr id="15" name="Group 14"/>
            <p:cNvGrpSpPr/>
            <p:nvPr/>
          </p:nvGrpSpPr>
          <p:grpSpPr>
            <a:xfrm>
              <a:off x="640339" y="756559"/>
              <a:ext cx="1415335" cy="1391527"/>
              <a:chOff x="692865" y="1188878"/>
              <a:chExt cx="1415335" cy="1391527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702605" y="1188878"/>
                <a:ext cx="0" cy="139152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H="1">
                <a:off x="692865" y="2580405"/>
                <a:ext cx="14153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842448" y="2305050"/>
                <a:ext cx="135117" cy="2753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098215" y="2148086"/>
                <a:ext cx="135117" cy="432319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366347" y="2044700"/>
                <a:ext cx="135117" cy="53570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625265" y="1803400"/>
                <a:ext cx="135117" cy="77700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879265" y="1352550"/>
                <a:ext cx="135117" cy="12278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754" y="2945315"/>
              <a:ext cx="1415335" cy="1391527"/>
              <a:chOff x="692865" y="1188878"/>
              <a:chExt cx="1415335" cy="1391527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702605" y="1188878"/>
                <a:ext cx="0" cy="139152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692865" y="2580405"/>
                <a:ext cx="14153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842448" y="2254250"/>
                <a:ext cx="125377" cy="3261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98215" y="2025650"/>
                <a:ext cx="135117" cy="5547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66347" y="1606550"/>
                <a:ext cx="125377" cy="9738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625265" y="2025650"/>
                <a:ext cx="135117" cy="5547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879265" y="2146300"/>
                <a:ext cx="135117" cy="43410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32754" y="5034469"/>
              <a:ext cx="1415335" cy="1391528"/>
              <a:chOff x="692865" y="1188878"/>
              <a:chExt cx="1415335" cy="1391528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702605" y="1188878"/>
                <a:ext cx="0" cy="139152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92865" y="2580405"/>
                <a:ext cx="14153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842448" y="1352550"/>
                <a:ext cx="115637" cy="122785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98215" y="1755338"/>
                <a:ext cx="135117" cy="825068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66347" y="2044700"/>
                <a:ext cx="135117" cy="535705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25265" y="2237937"/>
                <a:ext cx="135117" cy="342468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879265" y="2288737"/>
                <a:ext cx="135117" cy="291668"/>
              </a:xfrm>
              <a:prstGeom prst="rect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11524" y="2618842"/>
              <a:ext cx="1270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Country B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0777" y="4712574"/>
              <a:ext cx="1321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Country 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600" y="1282182"/>
              <a:ext cx="3744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%</a:t>
              </a:r>
              <a:endParaRPr lang="en-US" sz="135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938" y="3257099"/>
              <a:ext cx="3744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%</a:t>
              </a:r>
              <a:endParaRPr lang="en-US" sz="135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6037" y="5554790"/>
              <a:ext cx="3744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%</a:t>
              </a:r>
              <a:endParaRPr lang="en-US" sz="135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0080" y="2148086"/>
              <a:ext cx="140559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00" dirty="0"/>
                <a:t>Low               High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2092" y="448031"/>
              <a:ext cx="1294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Country 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0080" y="4353358"/>
              <a:ext cx="140559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00" dirty="0"/>
                <a:t>Low               High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2494" y="6379119"/>
              <a:ext cx="140559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00" dirty="0"/>
                <a:t>Low               High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814005" y="1101146"/>
            <a:ext cx="1685094" cy="4545272"/>
            <a:chOff x="3561340" y="626533"/>
            <a:chExt cx="2246792" cy="6060362"/>
          </a:xfrm>
        </p:grpSpPr>
        <p:sp>
          <p:nvSpPr>
            <p:cNvPr id="84" name="Rectangle 83"/>
            <p:cNvSpPr/>
            <p:nvPr/>
          </p:nvSpPr>
          <p:spPr>
            <a:xfrm>
              <a:off x="4045783" y="4143101"/>
              <a:ext cx="90585" cy="2102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220332" y="3902737"/>
              <a:ext cx="220136" cy="43672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561340" y="626533"/>
              <a:ext cx="2246792" cy="1843229"/>
              <a:chOff x="3561340" y="626533"/>
              <a:chExt cx="2246792" cy="1843229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908473" y="756559"/>
                <a:ext cx="1457670" cy="1391527"/>
                <a:chOff x="692866" y="1188878"/>
                <a:chExt cx="1457670" cy="1391527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702605" y="1188878"/>
                  <a:ext cx="0" cy="139152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92866" y="2580405"/>
                  <a:ext cx="145767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806867" y="2409287"/>
                  <a:ext cx="73678" cy="158419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flipH="1">
                  <a:off x="920759" y="2305050"/>
                  <a:ext cx="142527" cy="27535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097158" y="2087657"/>
                  <a:ext cx="149169" cy="492748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284428" y="1803400"/>
                  <a:ext cx="287866" cy="77700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610396" y="1352550"/>
                  <a:ext cx="540140" cy="122785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3801533" y="2161986"/>
                <a:ext cx="200659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 dirty="0"/>
                  <a:t>0%                        100%</a:t>
                </a: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V="1">
                <a:off x="3908473" y="626533"/>
                <a:ext cx="1457670" cy="152155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endCxn id="54" idx="2"/>
              </p:cNvCxnSpPr>
              <p:nvPr/>
            </p:nvCxnSpPr>
            <p:spPr>
              <a:xfrm>
                <a:off x="5092700" y="920231"/>
                <a:ext cx="3373" cy="122785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53" idx="0"/>
              </p:cNvCxnSpPr>
              <p:nvPr/>
            </p:nvCxnSpPr>
            <p:spPr>
              <a:xfrm flipH="1">
                <a:off x="4643106" y="1371081"/>
                <a:ext cx="862" cy="76853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52" idx="0"/>
              </p:cNvCxnSpPr>
              <p:nvPr/>
            </p:nvCxnSpPr>
            <p:spPr>
              <a:xfrm>
                <a:off x="4387350" y="1655338"/>
                <a:ext cx="1757" cy="49274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51" idx="0"/>
              </p:cNvCxnSpPr>
              <p:nvPr/>
            </p:nvCxnSpPr>
            <p:spPr>
              <a:xfrm flipH="1">
                <a:off x="4207075" y="1872731"/>
                <a:ext cx="554" cy="2668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50" idx="0"/>
              </p:cNvCxnSpPr>
              <p:nvPr/>
            </p:nvCxnSpPr>
            <p:spPr>
              <a:xfrm flipH="1">
                <a:off x="4058055" y="1976968"/>
                <a:ext cx="1258" cy="15292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561340" y="1177702"/>
                <a:ext cx="461665" cy="604012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50" dirty="0"/>
                  <a:t>Health</a:t>
                </a:r>
                <a:endParaRPr lang="en-US" sz="1350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561340" y="2817904"/>
              <a:ext cx="2246792" cy="1843229"/>
              <a:chOff x="3561340" y="626533"/>
              <a:chExt cx="2246792" cy="184322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3908473" y="687297"/>
                <a:ext cx="1457670" cy="1460790"/>
                <a:chOff x="692866" y="1119616"/>
                <a:chExt cx="1457670" cy="1460790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02605" y="1188878"/>
                  <a:ext cx="0" cy="139152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92866" y="2580405"/>
                  <a:ext cx="145767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77"/>
                <p:cNvSpPr/>
                <p:nvPr/>
              </p:nvSpPr>
              <p:spPr>
                <a:xfrm>
                  <a:off x="1284428" y="1745084"/>
                  <a:ext cx="419099" cy="835321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767025" y="1342329"/>
                  <a:ext cx="220136" cy="1235461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049798" y="1119616"/>
                  <a:ext cx="100738" cy="146079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3801533" y="2161986"/>
                <a:ext cx="200659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 dirty="0"/>
                  <a:t>0%                        100%</a:t>
                </a:r>
              </a:p>
            </p:txBody>
          </p:sp>
          <p:cxnSp>
            <p:nvCxnSpPr>
              <p:cNvPr id="63" name="Straight Connector 62"/>
              <p:cNvCxnSpPr>
                <a:stCxn id="80" idx="0"/>
                <a:endCxn id="80" idx="2"/>
              </p:cNvCxnSpPr>
              <p:nvPr/>
            </p:nvCxnSpPr>
            <p:spPr>
              <a:xfrm>
                <a:off x="5315774" y="687297"/>
                <a:ext cx="0" cy="14607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9" idx="0"/>
                <a:endCxn id="79" idx="2"/>
              </p:cNvCxnSpPr>
              <p:nvPr/>
            </p:nvCxnSpPr>
            <p:spPr>
              <a:xfrm>
                <a:off x="5092700" y="910010"/>
                <a:ext cx="0" cy="1235461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78" idx="0"/>
              </p:cNvCxnSpPr>
              <p:nvPr/>
            </p:nvCxnSpPr>
            <p:spPr>
              <a:xfrm>
                <a:off x="4709585" y="1312765"/>
                <a:ext cx="5490" cy="835321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3561340" y="1177702"/>
                <a:ext cx="461665" cy="604012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50" dirty="0"/>
                  <a:t>Health</a:t>
                </a:r>
                <a:endParaRPr lang="en-US" sz="1350" dirty="0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V="1">
                <a:off x="3908473" y="626533"/>
                <a:ext cx="1457670" cy="152155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stCxn id="84" idx="0"/>
            </p:cNvCxnSpPr>
            <p:nvPr/>
          </p:nvCxnSpPr>
          <p:spPr>
            <a:xfrm>
              <a:off x="4091076" y="4143101"/>
              <a:ext cx="5076" cy="21025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83" idx="0"/>
            </p:cNvCxnSpPr>
            <p:nvPr/>
          </p:nvCxnSpPr>
          <p:spPr>
            <a:xfrm flipH="1">
              <a:off x="4318258" y="3902737"/>
              <a:ext cx="12142" cy="444372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3561340" y="4843666"/>
              <a:ext cx="2246792" cy="1843229"/>
              <a:chOff x="3561340" y="626533"/>
              <a:chExt cx="2246792" cy="1843229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3908473" y="626533"/>
                <a:ext cx="1457670" cy="1521553"/>
                <a:chOff x="692866" y="1058852"/>
                <a:chExt cx="1457670" cy="1521553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02605" y="1188878"/>
                  <a:ext cx="0" cy="139152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692866" y="2580405"/>
                  <a:ext cx="145767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00"/>
                <p:cNvSpPr/>
                <p:nvPr/>
              </p:nvSpPr>
              <p:spPr>
                <a:xfrm>
                  <a:off x="806867" y="2214034"/>
                  <a:ext cx="417994" cy="353150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 flipH="1">
                  <a:off x="1295642" y="1816116"/>
                  <a:ext cx="252739" cy="751068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610395" y="1540719"/>
                  <a:ext cx="210197" cy="1031219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877093" y="1266313"/>
                  <a:ext cx="114300" cy="1305625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2049798" y="1058852"/>
                  <a:ext cx="100738" cy="1521553"/>
                </a:xfrm>
                <a:prstGeom prst="rect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91" name="TextBox 90"/>
              <p:cNvSpPr txBox="1"/>
              <p:nvPr/>
            </p:nvSpPr>
            <p:spPr>
              <a:xfrm>
                <a:off x="3801533" y="2161986"/>
                <a:ext cx="200659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 dirty="0"/>
                  <a:t>0%                        100%</a:t>
                </a: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3908473" y="626533"/>
                <a:ext cx="1457670" cy="152155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stCxn id="105" idx="0"/>
                <a:endCxn id="105" idx="2"/>
              </p:cNvCxnSpPr>
              <p:nvPr/>
            </p:nvCxnSpPr>
            <p:spPr>
              <a:xfrm>
                <a:off x="5315774" y="626533"/>
                <a:ext cx="0" cy="152155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104" idx="0"/>
                <a:endCxn id="104" idx="2"/>
              </p:cNvCxnSpPr>
              <p:nvPr/>
            </p:nvCxnSpPr>
            <p:spPr>
              <a:xfrm>
                <a:off x="5149850" y="833994"/>
                <a:ext cx="0" cy="13056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103" idx="0"/>
                <a:endCxn id="103" idx="2"/>
              </p:cNvCxnSpPr>
              <p:nvPr/>
            </p:nvCxnSpPr>
            <p:spPr>
              <a:xfrm>
                <a:off x="4931101" y="1108400"/>
                <a:ext cx="0" cy="1031219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102" idx="0"/>
                <a:endCxn id="102" idx="2"/>
              </p:cNvCxnSpPr>
              <p:nvPr/>
            </p:nvCxnSpPr>
            <p:spPr>
              <a:xfrm>
                <a:off x="4637618" y="1383797"/>
                <a:ext cx="0" cy="75106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101" idx="0"/>
                <a:endCxn id="101" idx="2"/>
              </p:cNvCxnSpPr>
              <p:nvPr/>
            </p:nvCxnSpPr>
            <p:spPr>
              <a:xfrm>
                <a:off x="4231471" y="1781715"/>
                <a:ext cx="0" cy="35315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3561340" y="1177702"/>
                <a:ext cx="461665" cy="604012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50" dirty="0"/>
                  <a:t>Health</a:t>
                </a:r>
                <a:endParaRPr lang="en-US" sz="1350" dirty="0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2971801" y="1592881"/>
            <a:ext cx="558800" cy="3564251"/>
            <a:chOff x="2438400" y="1282181"/>
            <a:chExt cx="745067" cy="4752334"/>
          </a:xfrm>
        </p:grpSpPr>
        <p:sp>
          <p:nvSpPr>
            <p:cNvPr id="55" name="Right Arrow 54"/>
            <p:cNvSpPr/>
            <p:nvPr/>
          </p:nvSpPr>
          <p:spPr>
            <a:xfrm>
              <a:off x="2438400" y="1282181"/>
              <a:ext cx="745067" cy="43358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7" name="Right Arrow 136"/>
            <p:cNvSpPr/>
            <p:nvPr/>
          </p:nvSpPr>
          <p:spPr>
            <a:xfrm>
              <a:off x="2438400" y="3504137"/>
              <a:ext cx="745067" cy="43358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8" name="Right Arrow 137"/>
            <p:cNvSpPr/>
            <p:nvPr/>
          </p:nvSpPr>
          <p:spPr>
            <a:xfrm>
              <a:off x="2438400" y="5600929"/>
              <a:ext cx="745067" cy="43358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676899" y="2749361"/>
            <a:ext cx="3228110" cy="1146904"/>
            <a:chOff x="6045199" y="2824152"/>
            <a:chExt cx="2721206" cy="1529205"/>
          </a:xfrm>
        </p:grpSpPr>
        <p:sp>
          <p:nvSpPr>
            <p:cNvPr id="139" name="Right Brace 138"/>
            <p:cNvSpPr/>
            <p:nvPr/>
          </p:nvSpPr>
          <p:spPr>
            <a:xfrm>
              <a:off x="6045199" y="2824152"/>
              <a:ext cx="220133" cy="152920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485412" y="2973597"/>
              <a:ext cx="228099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SII = difference in health between least and most affluent groups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891704"/>
            <a:ext cx="7886700" cy="6240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913861"/>
            <a:ext cx="7608659" cy="424239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Part 1: Trends in health inequality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3-level regression models, (country (school (individual)))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Models include age</a:t>
            </a:r>
            <a:r>
              <a:rPr lang="en-US" dirty="0"/>
              <a:t>, gender, </a:t>
            </a:r>
            <a:r>
              <a:rPr lang="en-US" dirty="0" err="1" smtClean="0"/>
              <a:t>ageXgender</a:t>
            </a:r>
            <a:r>
              <a:rPr lang="en-US" dirty="0" smtClean="0"/>
              <a:t>, family affluence (</a:t>
            </a:r>
            <a:r>
              <a:rPr lang="en-US" dirty="0" err="1" smtClean="0"/>
              <a:t>ridit</a:t>
            </a:r>
            <a:r>
              <a:rPr lang="en-US" dirty="0" smtClean="0"/>
              <a:t>), </a:t>
            </a:r>
            <a:r>
              <a:rPr lang="en-US" dirty="0"/>
              <a:t>survey </a:t>
            </a:r>
            <a:r>
              <a:rPr lang="en-US" dirty="0" smtClean="0"/>
              <a:t>year, </a:t>
            </a:r>
            <a:r>
              <a:rPr lang="en-US" dirty="0"/>
              <a:t>and </a:t>
            </a:r>
            <a:r>
              <a:rPr lang="en-US" dirty="0" smtClean="0"/>
              <a:t>affluence/year interaction (trend)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Part 2: Structural determinants of health inequalities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Pooled </a:t>
            </a:r>
            <a:r>
              <a:rPr lang="en-US" dirty="0"/>
              <a:t>time-series </a:t>
            </a:r>
            <a:r>
              <a:rPr lang="en-US" dirty="0" smtClean="0"/>
              <a:t>analysis of 102 country/year groups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Calculated means, SIIs, and RII for each health variable for each country/year group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/>
              <a:t>Prais</a:t>
            </a:r>
            <a:r>
              <a:rPr lang="en-US" dirty="0" err="1"/>
              <a:t>-Winsten</a:t>
            </a:r>
            <a:r>
              <a:rPr lang="en-US" dirty="0"/>
              <a:t> time series </a:t>
            </a:r>
            <a:r>
              <a:rPr lang="en-US" dirty="0" smtClean="0"/>
              <a:t>models </a:t>
            </a:r>
            <a:r>
              <a:rPr lang="en-US" dirty="0"/>
              <a:t>with panel-corrected </a:t>
            </a:r>
            <a:r>
              <a:rPr lang="en-US" dirty="0" smtClean="0"/>
              <a:t>SEs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/>
              <a:t>RII</a:t>
            </a:r>
            <a:r>
              <a:rPr lang="en-US" baseline="-25000" dirty="0" err="1" smtClean="0"/>
              <a:t>it</a:t>
            </a:r>
            <a:r>
              <a:rPr lang="en-US" dirty="0" smtClean="0"/>
              <a:t> </a:t>
            </a:r>
            <a:r>
              <a:rPr lang="en-US" dirty="0"/>
              <a:t>= α + β</a:t>
            </a:r>
            <a:r>
              <a:rPr lang="en-US" baseline="-25000" dirty="0"/>
              <a:t>1</a:t>
            </a:r>
            <a:r>
              <a:rPr lang="en-US" dirty="0"/>
              <a:t>Income</a:t>
            </a:r>
            <a:r>
              <a:rPr lang="en-US" baseline="-25000" dirty="0"/>
              <a:t>it</a:t>
            </a:r>
            <a:r>
              <a:rPr lang="en-US" dirty="0"/>
              <a:t> + </a:t>
            </a:r>
            <a:r>
              <a:rPr lang="en-US" dirty="0" smtClean="0"/>
              <a:t>β</a:t>
            </a:r>
            <a:r>
              <a:rPr lang="en-US" baseline="-25000" dirty="0" smtClean="0"/>
              <a:t>2</a:t>
            </a:r>
            <a:r>
              <a:rPr lang="en-US" dirty="0" smtClean="0"/>
              <a:t>Gini</a:t>
            </a:r>
            <a:r>
              <a:rPr lang="en-US" baseline="-25000" dirty="0" smtClean="0"/>
              <a:t>it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i="1" dirty="0" err="1"/>
              <a:t>μ</a:t>
            </a:r>
            <a:r>
              <a:rPr lang="en-US" i="1" baseline="-25000" dirty="0" err="1"/>
              <a:t>it</a:t>
            </a:r>
            <a:r>
              <a:rPr lang="en-US" dirty="0"/>
              <a:t> + </a:t>
            </a:r>
            <a:r>
              <a:rPr lang="en-US" i="1" dirty="0" err="1" smtClean="0"/>
              <a:t>ε</a:t>
            </a:r>
            <a:r>
              <a:rPr lang="en-US" i="1" baseline="-25000" dirty="0" err="1" smtClean="0"/>
              <a:t>it</a:t>
            </a:r>
            <a:r>
              <a:rPr lang="en-US" dirty="0" smtClean="0"/>
              <a:t> : where observations vary </a:t>
            </a:r>
            <a:r>
              <a:rPr lang="en-US" dirty="0"/>
              <a:t>across country </a:t>
            </a:r>
            <a:r>
              <a:rPr lang="en-US" i="1" dirty="0" err="1"/>
              <a:t>i</a:t>
            </a:r>
            <a:r>
              <a:rPr lang="en-US" dirty="0"/>
              <a:t> and time </a:t>
            </a:r>
            <a:r>
              <a:rPr lang="en-US" i="1" dirty="0"/>
              <a:t>t</a:t>
            </a:r>
            <a:r>
              <a:rPr lang="en-US" dirty="0"/>
              <a:t>, α </a:t>
            </a:r>
            <a:r>
              <a:rPr lang="en-US" dirty="0" smtClean="0"/>
              <a:t>is </a:t>
            </a:r>
            <a:r>
              <a:rPr lang="en-US" dirty="0"/>
              <a:t>the slope intercept, </a:t>
            </a:r>
            <a:r>
              <a:rPr lang="en-US" i="1" dirty="0" err="1"/>
              <a:t>μ</a:t>
            </a:r>
            <a:r>
              <a:rPr lang="en-US" i="1" baseline="-25000" dirty="0" err="1"/>
              <a:t>it</a:t>
            </a:r>
            <a:r>
              <a:rPr lang="en-US" dirty="0"/>
              <a:t> </a:t>
            </a:r>
            <a:r>
              <a:rPr lang="en-US" dirty="0" smtClean="0"/>
              <a:t>is between</a:t>
            </a:r>
            <a:r>
              <a:rPr lang="en-US" dirty="0"/>
              <a:t>-country/year error, </a:t>
            </a:r>
            <a:r>
              <a:rPr lang="en-US" i="1" dirty="0" err="1" smtClean="0"/>
              <a:t>ε</a:t>
            </a:r>
            <a:r>
              <a:rPr lang="en-US" i="1" baseline="-25000" dirty="0" err="1" smtClean="0"/>
              <a:t>it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dirty="0"/>
              <a:t>within-country/year </a:t>
            </a:r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1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4" y="159488"/>
            <a:ext cx="6563072" cy="6018028"/>
          </a:xfrm>
        </p:spPr>
      </p:pic>
      <p:sp>
        <p:nvSpPr>
          <p:cNvPr id="5" name="TextBox 4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9091" y="614976"/>
            <a:ext cx="4252912" cy="3438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Collaborative study </a:t>
            </a:r>
            <a:r>
              <a:rPr lang="en-US" sz="2800" dirty="0"/>
              <a:t>of </a:t>
            </a:r>
            <a:r>
              <a:rPr lang="en-US" sz="2800" dirty="0" smtClean="0"/>
              <a:t>WHO/EURO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Established in 1986</a:t>
            </a:r>
          </a:p>
          <a:p>
            <a:pPr marL="0" indent="0">
              <a:buNone/>
            </a:pPr>
            <a:r>
              <a:rPr lang="en-US" sz="2800" dirty="0" smtClean="0"/>
              <a:t>Currently in 42 </a:t>
            </a:r>
            <a:r>
              <a:rPr lang="en-US" sz="2800" dirty="0"/>
              <a:t>countries</a:t>
            </a:r>
          </a:p>
          <a:p>
            <a:pPr marL="0" indent="0">
              <a:buNone/>
            </a:pPr>
            <a:r>
              <a:rPr lang="en-US" sz="2800" dirty="0"/>
              <a:t>School-based survey of 11- to 15-year-olds </a:t>
            </a:r>
            <a:r>
              <a:rPr lang="en-US" sz="2800" dirty="0" smtClean="0"/>
              <a:t>every </a:t>
            </a:r>
            <a:r>
              <a:rPr lang="en-US" sz="2800" dirty="0"/>
              <a:t>4 years</a:t>
            </a:r>
          </a:p>
          <a:p>
            <a:pPr marL="0" indent="0">
              <a:buNone/>
            </a:pPr>
            <a:r>
              <a:rPr lang="en-US" sz="2800" dirty="0"/>
              <a:t>Measures mental and physical health, health </a:t>
            </a:r>
            <a:r>
              <a:rPr lang="en-US" sz="2800" dirty="0" err="1"/>
              <a:t>behaviours</a:t>
            </a:r>
            <a:r>
              <a:rPr lang="en-US" sz="2800" dirty="0"/>
              <a:t>, and social contexts</a:t>
            </a:r>
          </a:p>
          <a:p>
            <a:pPr marL="0" indent="0">
              <a:buNone/>
            </a:pPr>
            <a:r>
              <a:rPr lang="en-US" sz="2800" dirty="0"/>
              <a:t>Each country is self-funded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93" y="6478801"/>
            <a:ext cx="7182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www.hbsc.org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4" y="1482480"/>
            <a:ext cx="2338755" cy="35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600724"/>
              </p:ext>
            </p:extLst>
          </p:nvPr>
        </p:nvGraphicFramePr>
        <p:xfrm>
          <a:off x="904873" y="2359024"/>
          <a:ext cx="3518534" cy="2374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8534"/>
              </a:tblGrid>
              <a:tr h="23749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13" name="Picture 12" descr="tabl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2" y="865931"/>
            <a:ext cx="8574864" cy="47051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07825" y="2297543"/>
            <a:ext cx="5397659" cy="2217461"/>
            <a:chOff x="2143767" y="1920390"/>
            <a:chExt cx="7196878" cy="2956615"/>
          </a:xfrm>
        </p:grpSpPr>
        <p:sp>
          <p:nvSpPr>
            <p:cNvPr id="5" name="Rectangle 4"/>
            <p:cNvSpPr/>
            <p:nvPr/>
          </p:nvSpPr>
          <p:spPr>
            <a:xfrm>
              <a:off x="2143767" y="2277805"/>
              <a:ext cx="7196878" cy="1153653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43767" y="3723352"/>
              <a:ext cx="7196878" cy="1153653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65015" y="1920390"/>
              <a:ext cx="3854245" cy="400109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1">
                      <a:lumMod val="75000"/>
                    </a:schemeClr>
                  </a:solidFill>
                </a:rPr>
                <a:t>More unequal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2960" y="642100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</a:t>
            </a:r>
            <a:r>
              <a:rPr lang="fr-FR" sz="900" dirty="0">
                <a:solidFill>
                  <a:schemeClr val="bg1"/>
                </a:solidFill>
              </a:rPr>
              <a:t>Lancet. 2015 May 23;385(9982):2088-95.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" y="279901"/>
            <a:ext cx="5189412" cy="6092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5546" y="1753513"/>
            <a:ext cx="2353829" cy="489957"/>
          </a:xfrm>
          <a:prstGeom prst="rect">
            <a:avLst/>
          </a:prstGeom>
          <a:solidFill>
            <a:schemeClr val="accent1">
              <a:alpha val="22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746170" y="3440914"/>
            <a:ext cx="2314927" cy="452139"/>
          </a:xfrm>
          <a:prstGeom prst="rect">
            <a:avLst/>
          </a:prstGeom>
          <a:solidFill>
            <a:schemeClr val="accent1">
              <a:alpha val="22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746169" y="5028647"/>
            <a:ext cx="2314927" cy="521547"/>
          </a:xfrm>
          <a:prstGeom prst="rect">
            <a:avLst/>
          </a:prstGeom>
          <a:solidFill>
            <a:schemeClr val="accent1">
              <a:alpha val="22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5266243" y="1277056"/>
            <a:ext cx="3465388" cy="451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With country differences in per capita income controlled, income inequality related to</a:t>
            </a:r>
          </a:p>
          <a:p>
            <a:r>
              <a:rPr lang="en-US" dirty="0"/>
              <a:t>Less physical activity</a:t>
            </a:r>
          </a:p>
          <a:p>
            <a:r>
              <a:rPr lang="en-US" dirty="0"/>
              <a:t>Higher body mass indices</a:t>
            </a:r>
          </a:p>
          <a:p>
            <a:r>
              <a:rPr lang="en-US" dirty="0"/>
              <a:t>More psychological and physical symptoms</a:t>
            </a:r>
          </a:p>
          <a:p>
            <a:r>
              <a:rPr lang="en-US" dirty="0"/>
              <a:t>Larger inequalities between socioeconomic groups in </a:t>
            </a:r>
          </a:p>
          <a:p>
            <a:pPr lvl="1"/>
            <a:r>
              <a:rPr lang="en-US" sz="1600" dirty="0"/>
              <a:t>psychological symptoms</a:t>
            </a:r>
          </a:p>
          <a:p>
            <a:pPr lvl="1"/>
            <a:r>
              <a:rPr lang="en-US" sz="1600" dirty="0"/>
              <a:t>physical symptoms, </a:t>
            </a:r>
          </a:p>
          <a:p>
            <a:pPr lvl="1"/>
            <a:r>
              <a:rPr lang="en-US" sz="1600" dirty="0"/>
              <a:t>life satisfaction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426" y="644045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</a:t>
            </a:r>
            <a:r>
              <a:rPr lang="en-US" sz="900" dirty="0" err="1">
                <a:solidFill>
                  <a:schemeClr val="bg1"/>
                </a:solidFill>
              </a:rPr>
              <a:t>Pförtner</a:t>
            </a:r>
            <a:r>
              <a:rPr lang="en-US" sz="900" dirty="0">
                <a:solidFill>
                  <a:schemeClr val="bg1"/>
                </a:solidFill>
              </a:rPr>
              <a:t> TK, Moor I, De </a:t>
            </a:r>
            <a:r>
              <a:rPr lang="en-US" sz="900" dirty="0" err="1">
                <a:solidFill>
                  <a:schemeClr val="bg1"/>
                </a:solidFill>
              </a:rPr>
              <a:t>Clercq</a:t>
            </a:r>
            <a:r>
              <a:rPr lang="en-US" sz="900" dirty="0">
                <a:solidFill>
                  <a:schemeClr val="bg1"/>
                </a:solidFill>
              </a:rPr>
              <a:t> B, Stevens GW, Currie C. Socioeconomic inequalities in adolescent health 2002-2010: a time-series analysis of 34 countries participating in the Health </a:t>
            </a:r>
            <a:r>
              <a:rPr lang="en-US" sz="900" dirty="0" err="1">
                <a:solidFill>
                  <a:schemeClr val="bg1"/>
                </a:solidFill>
              </a:rPr>
              <a:t>Behaviour</a:t>
            </a:r>
            <a:r>
              <a:rPr lang="en-US" sz="900" dirty="0">
                <a:solidFill>
                  <a:schemeClr val="bg1"/>
                </a:solidFill>
              </a:rPr>
              <a:t> in School-aged Children study. Lancet. 2015 Feb 3. </a:t>
            </a:r>
            <a:r>
              <a:rPr lang="en-US" sz="900" dirty="0" err="1">
                <a:solidFill>
                  <a:schemeClr val="bg1"/>
                </a:solidFill>
              </a:rPr>
              <a:t>pii</a:t>
            </a:r>
            <a:r>
              <a:rPr lang="en-US" sz="900" dirty="0">
                <a:solidFill>
                  <a:schemeClr val="bg1"/>
                </a:solidFill>
              </a:rPr>
              <a:t>: S0140-6736(14)61460-4.</a:t>
            </a:r>
          </a:p>
        </p:txBody>
      </p:sp>
    </p:spTree>
    <p:extLst>
      <p:ext uri="{BB962C8B-B14F-4D97-AF65-F5344CB8AC3E}">
        <p14:creationId xmlns:p14="http://schemas.microsoft.com/office/powerpoint/2010/main" val="4893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42758" y="1357663"/>
            <a:ext cx="6975872" cy="1446609"/>
          </a:xfrm>
        </p:spPr>
        <p:txBody>
          <a:bodyPr>
            <a:normAutofit/>
          </a:bodyPr>
          <a:lstStyle/>
          <a:p>
            <a:r>
              <a:rPr lang="en-US" sz="4500" dirty="0"/>
              <a:t>Inequality. Ruins. Everything.</a:t>
            </a:r>
          </a:p>
        </p:txBody>
      </p:sp>
      <p:pic>
        <p:nvPicPr>
          <p:cNvPr id="4" name="Picture 3" descr="a income_inequality 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08" y="2933881"/>
            <a:ext cx="4209372" cy="300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314379" y="393895"/>
            <a:ext cx="6513346" cy="7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en-US" sz="1800" b="1" dirty="0">
                <a:latin typeface="Arial" charset="0"/>
              </a:rPr>
              <a:t>Cross-national comparison of the adjusted relative risk of frequent physical fighting, 2010 vs 2002.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78" y="5676252"/>
            <a:ext cx="2693803" cy="48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79" y="1311978"/>
            <a:ext cx="7117472" cy="412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314379" y="5643233"/>
            <a:ext cx="2938989" cy="1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n-US" sz="817" b="1">
                <a:latin typeface="Arial" charset="0"/>
              </a:rPr>
              <a:t>William Pickett et al. </a:t>
            </a:r>
            <a:r>
              <a:rPr lang="en-GB" altLang="en-US" sz="817" b="1" dirty="0" err="1">
                <a:latin typeface="Arial" charset="0"/>
              </a:rPr>
              <a:t>Pediatrics</a:t>
            </a:r>
            <a:r>
              <a:rPr lang="en-GB" altLang="en-US" sz="817" b="1" dirty="0">
                <a:latin typeface="Arial" charset="0"/>
              </a:rPr>
              <a:t> 2013;131:e18-e26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61274" y="5817131"/>
            <a:ext cx="3698309" cy="26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en-US" sz="680">
                <a:latin typeface="Arial" charset="0"/>
              </a:rPr>
              <a:t>©2013 by American Academy of Pediatrics</a:t>
            </a:r>
          </a:p>
        </p:txBody>
      </p:sp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16" y="619126"/>
            <a:ext cx="7666673" cy="1054418"/>
          </a:xfrm>
        </p:spPr>
        <p:txBody>
          <a:bodyPr>
            <a:normAutofit/>
          </a:bodyPr>
          <a:lstStyle/>
          <a:p>
            <a:r>
              <a:rPr lang="en-US" sz="3000" dirty="0"/>
              <a:t>Structural determinants of youth bullying and fighting in low- and high-income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547" y="2460812"/>
            <a:ext cx="7415213" cy="2798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/>
              <a:t>Analysed</a:t>
            </a:r>
            <a:r>
              <a:rPr lang="en-US" sz="2400" dirty="0" smtClean="0"/>
              <a:t> data on 79 </a:t>
            </a:r>
            <a:r>
              <a:rPr lang="en-US" sz="2400" dirty="0"/>
              <a:t>high- and low-income countries in 2006-2010 HBSC surveys and 2003-2001 Global School-based Health </a:t>
            </a:r>
            <a:r>
              <a:rPr lang="en-US" sz="2400" dirty="0" smtClean="0"/>
              <a:t>Survey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Variables:</a:t>
            </a:r>
          </a:p>
          <a:p>
            <a:pPr marL="342900" lvl="1" indent="0">
              <a:buNone/>
            </a:pPr>
            <a:r>
              <a:rPr lang="en-US" dirty="0"/>
              <a:t>Bullying </a:t>
            </a:r>
            <a:r>
              <a:rPr lang="en-US" dirty="0" err="1"/>
              <a:t>victimisation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Frequent physical fighting (4+ episodes in past year)</a:t>
            </a:r>
          </a:p>
          <a:p>
            <a:pPr marL="342900" lvl="1" indent="0">
              <a:buNone/>
            </a:pPr>
            <a:r>
              <a:rPr lang="en-US" dirty="0"/>
              <a:t>Gross national income per capita</a:t>
            </a:r>
          </a:p>
          <a:p>
            <a:pPr marL="342900" lvl="1" indent="0">
              <a:buNone/>
            </a:pPr>
            <a:r>
              <a:rPr lang="en-US" dirty="0"/>
              <a:t>Income inequality (Gini index)</a:t>
            </a:r>
          </a:p>
          <a:p>
            <a:pPr marL="342900" lvl="1" indent="0">
              <a:buNone/>
            </a:pPr>
            <a:r>
              <a:rPr lang="en-US" dirty="0"/>
              <a:t>Government spending on education (% of total budget)</a:t>
            </a:r>
          </a:p>
        </p:txBody>
      </p:sp>
    </p:spTree>
    <p:extLst>
      <p:ext uri="{BB962C8B-B14F-4D97-AF65-F5344CB8AC3E}">
        <p14:creationId xmlns:p14="http://schemas.microsoft.com/office/powerpoint/2010/main" val="7148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_worldbul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5" y="1895790"/>
            <a:ext cx="9154505" cy="36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406" y="6440458"/>
            <a:ext cx="854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McKinnon B, Walsh SD, Freeman J, D Donnelly P, de Matos MG, </a:t>
            </a:r>
            <a:r>
              <a:rPr lang="en-US" sz="900" dirty="0" err="1"/>
              <a:t>Gariepy</a:t>
            </a:r>
            <a:r>
              <a:rPr lang="en-US" sz="900" dirty="0"/>
              <a:t> G, Aleman-Diaz AY, Pickett W, </a:t>
            </a:r>
            <a:r>
              <a:rPr lang="en-US" sz="900" dirty="0" err="1"/>
              <a:t>Molcho</a:t>
            </a:r>
            <a:r>
              <a:rPr lang="en-US" sz="900" dirty="0"/>
              <a:t> M, Currie </a:t>
            </a:r>
            <a:r>
              <a:rPr lang="en-US" sz="900" dirty="0" smtClean="0"/>
              <a:t>C. Structural </a:t>
            </a:r>
            <a:r>
              <a:rPr lang="en-US" sz="900" dirty="0"/>
              <a:t>Determinants of Youth Bullying and Fighting in 79 </a:t>
            </a:r>
            <a:r>
              <a:rPr lang="en-US" sz="900" dirty="0" smtClean="0"/>
              <a:t>Countries. J </a:t>
            </a:r>
            <a:r>
              <a:rPr lang="en-US" sz="900" dirty="0" err="1"/>
              <a:t>Adolesc</a:t>
            </a:r>
            <a:r>
              <a:rPr lang="en-US" sz="900" dirty="0"/>
              <a:t> Health. 2015 Oct 14.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5816" y="619126"/>
            <a:ext cx="7666673" cy="10544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Structural determinants of youth bullying and fighting in low- and high-income countries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06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2_worldf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13" y="1852177"/>
            <a:ext cx="9265645" cy="365548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5816" y="619126"/>
            <a:ext cx="7666673" cy="10544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Structural determinants of youth bullying and fighting in low- and high-income countries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393406" y="6440458"/>
            <a:ext cx="854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McKinnon B, Walsh SD, Freeman J, D Donnelly P, de Matos MG, </a:t>
            </a:r>
            <a:r>
              <a:rPr lang="en-US" sz="900" dirty="0" err="1"/>
              <a:t>Gariepy</a:t>
            </a:r>
            <a:r>
              <a:rPr lang="en-US" sz="900" dirty="0"/>
              <a:t> G, Aleman-Diaz AY, Pickett W, </a:t>
            </a:r>
            <a:r>
              <a:rPr lang="en-US" sz="900" dirty="0" err="1"/>
              <a:t>Molcho</a:t>
            </a:r>
            <a:r>
              <a:rPr lang="en-US" sz="900" dirty="0"/>
              <a:t> M, Currie </a:t>
            </a:r>
            <a:r>
              <a:rPr lang="en-US" sz="900" dirty="0" smtClean="0"/>
              <a:t>C. Structural </a:t>
            </a:r>
            <a:r>
              <a:rPr lang="en-US" sz="900" dirty="0"/>
              <a:t>Determinants of Youth Bullying and Fighting in 79 </a:t>
            </a:r>
            <a:r>
              <a:rPr lang="en-US" sz="900" dirty="0" smtClean="0"/>
              <a:t>Countries. J </a:t>
            </a:r>
            <a:r>
              <a:rPr lang="en-US" sz="900" dirty="0" err="1"/>
              <a:t>Adolesc</a:t>
            </a:r>
            <a:r>
              <a:rPr lang="en-US" sz="900" dirty="0"/>
              <a:t> Health. 2015 Oct 14.</a:t>
            </a:r>
          </a:p>
        </p:txBody>
      </p:sp>
    </p:spTree>
    <p:extLst>
      <p:ext uri="{BB962C8B-B14F-4D97-AF65-F5344CB8AC3E}">
        <p14:creationId xmlns:p14="http://schemas.microsoft.com/office/powerpoint/2010/main" val="177966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3_slo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1" y="2508378"/>
            <a:ext cx="8971580" cy="36585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2708" y="562708"/>
            <a:ext cx="7799765" cy="2091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100" dirty="0"/>
              <a:t>Country wealth relates to less fighting and bullying. </a:t>
            </a:r>
          </a:p>
          <a:p>
            <a:pPr marL="0" indent="0">
              <a:buNone/>
            </a:pPr>
            <a:r>
              <a:rPr lang="en-CA" sz="2100" dirty="0"/>
              <a:t>I</a:t>
            </a:r>
            <a:r>
              <a:rPr lang="en-GB" sz="2100" dirty="0" err="1"/>
              <a:t>ncome</a:t>
            </a:r>
            <a:r>
              <a:rPr lang="en-GB" sz="2100" dirty="0"/>
              <a:t> inequality and education spending </a:t>
            </a:r>
            <a:r>
              <a:rPr lang="en-CA" sz="2100" dirty="0"/>
              <a:t>modifies the association between wealth and fighting</a:t>
            </a:r>
            <a:r>
              <a:rPr lang="en-GB" sz="2100" dirty="0"/>
              <a:t>.</a:t>
            </a:r>
            <a:r>
              <a:rPr lang="en-CA" sz="2100" dirty="0"/>
              <a:t> </a:t>
            </a:r>
          </a:p>
          <a:p>
            <a:pPr marL="342900" lvl="1" indent="0">
              <a:buNone/>
            </a:pPr>
            <a:r>
              <a:rPr lang="en-CA" sz="1500" dirty="0"/>
              <a:t>Where inequality is high, country wealth relates more closely to violence if education spending was also high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393406" y="6440458"/>
            <a:ext cx="854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Elgar FJ, McKinnon B, Walsh SD, Freeman J, D Donnelly P, de Matos MG, </a:t>
            </a:r>
            <a:r>
              <a:rPr lang="en-US" sz="900" dirty="0" err="1"/>
              <a:t>Gariepy</a:t>
            </a:r>
            <a:r>
              <a:rPr lang="en-US" sz="900" dirty="0"/>
              <a:t> G, Aleman-Diaz AY, Pickett W, </a:t>
            </a:r>
            <a:r>
              <a:rPr lang="en-US" sz="900" dirty="0" err="1"/>
              <a:t>Molcho</a:t>
            </a:r>
            <a:r>
              <a:rPr lang="en-US" sz="900" dirty="0"/>
              <a:t> M, Currie </a:t>
            </a:r>
            <a:r>
              <a:rPr lang="en-US" sz="900" dirty="0" smtClean="0"/>
              <a:t>C. Structural </a:t>
            </a:r>
            <a:r>
              <a:rPr lang="en-US" sz="900" dirty="0"/>
              <a:t>Determinants of Youth Bullying and Fighting in 79 </a:t>
            </a:r>
            <a:r>
              <a:rPr lang="en-US" sz="900" dirty="0" smtClean="0"/>
              <a:t>Countries. J </a:t>
            </a:r>
            <a:r>
              <a:rPr lang="en-US" sz="900" dirty="0" err="1"/>
              <a:t>Adolesc</a:t>
            </a:r>
            <a:r>
              <a:rPr lang="en-US" sz="900" dirty="0"/>
              <a:t> Health. 2015 Oct 14.</a:t>
            </a:r>
          </a:p>
        </p:txBody>
      </p:sp>
    </p:spTree>
    <p:extLst>
      <p:ext uri="{BB962C8B-B14F-4D97-AF65-F5344CB8AC3E}">
        <p14:creationId xmlns:p14="http://schemas.microsoft.com/office/powerpoint/2010/main" val="12901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410114"/>
            <a:ext cx="2159000" cy="3012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1" y="2410114"/>
            <a:ext cx="2124400" cy="3012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001" y="2419462"/>
            <a:ext cx="2130098" cy="3003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3699" y="2410114"/>
            <a:ext cx="2058701" cy="300343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1800" dirty="0" err="1" smtClean="0"/>
              <a:t>Unicef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Report Card #13: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Bottom-end inequality in child wellbeing in rich countries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(April 2016)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520994" y="1627911"/>
            <a:ext cx="7676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dirty="0" smtClean="0"/>
              <a:t>Background paper to UNICEF Report Card #13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Early-life exposure to income inequality and adolescent health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10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Early-life exposure to income inequality and adolescent </a:t>
            </a:r>
            <a:r>
              <a:rPr lang="en-US" sz="3600" b="1" dirty="0" smtClean="0"/>
              <a:t>health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228"/>
            <a:ext cx="8229600" cy="4710223"/>
          </a:xfrm>
        </p:spPr>
        <p:txBody>
          <a:bodyPr>
            <a:normAutofit/>
          </a:bodyPr>
          <a:lstStyle/>
          <a:p>
            <a:r>
              <a:rPr lang="en-US" dirty="0" smtClean="0"/>
              <a:t>Evidence of </a:t>
            </a:r>
            <a:r>
              <a:rPr lang="en-US" u="sng" dirty="0" smtClean="0"/>
              <a:t>contextual</a:t>
            </a:r>
            <a:r>
              <a:rPr lang="en-US" dirty="0" smtClean="0"/>
              <a:t> health impacts of income inequality is compelling, but relies on </a:t>
            </a:r>
            <a:r>
              <a:rPr lang="en-US" dirty="0"/>
              <a:t>cross-sectional designs and aggregated </a:t>
            </a:r>
            <a:r>
              <a:rPr lang="en-US" dirty="0" smtClean="0"/>
              <a:t>data.</a:t>
            </a:r>
          </a:p>
          <a:p>
            <a:pPr lvl="1"/>
            <a:r>
              <a:rPr lang="en-US" dirty="0" smtClean="0"/>
              <a:t>Literature </a:t>
            </a:r>
            <a:r>
              <a:rPr lang="en-US" dirty="0"/>
              <a:t>lacks </a:t>
            </a:r>
            <a:r>
              <a:rPr lang="en-US" dirty="0" smtClean="0"/>
              <a:t>developmental studies of children </a:t>
            </a:r>
            <a:r>
              <a:rPr lang="en-US" dirty="0"/>
              <a:t>and adolescents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smtClean="0"/>
              <a:t>Psychosocial interpretation: income </a:t>
            </a:r>
            <a:r>
              <a:rPr lang="en-US" dirty="0"/>
              <a:t>inequality intensifies social hierarchies, erodes social capital, and consequently harms </a:t>
            </a:r>
            <a:r>
              <a:rPr lang="en-US" dirty="0" smtClean="0"/>
              <a:t>health (</a:t>
            </a:r>
            <a:r>
              <a:rPr lang="en-US" dirty="0"/>
              <a:t>Wilkinson &amp; Pickett, 2009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Are there lagged or cumulative effects of early life exposure to income inequality on later health outcomes?</a:t>
            </a:r>
          </a:p>
        </p:txBody>
      </p:sp>
    </p:spTree>
    <p:extLst>
      <p:ext uri="{BB962C8B-B14F-4D97-AF65-F5344CB8AC3E}">
        <p14:creationId xmlns:p14="http://schemas.microsoft.com/office/powerpoint/2010/main" val="14397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SCcount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0" y="812800"/>
            <a:ext cx="7391669" cy="4758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282" y="5746835"/>
            <a:ext cx="7182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www.hbsc.org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93" y="6478801"/>
            <a:ext cx="7182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www.hbsc.org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Early-life exposure to income inequality and adolescent </a:t>
            </a:r>
            <a:r>
              <a:rPr lang="en-US" sz="3600" b="1" dirty="0" smtClean="0"/>
              <a:t>health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228"/>
            <a:ext cx="8229600" cy="47102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repeated, cross-sectional data from HBSC study</a:t>
            </a:r>
          </a:p>
          <a:p>
            <a:pPr lvl="1"/>
            <a:r>
              <a:rPr lang="en-US" dirty="0" smtClean="0"/>
              <a:t>6 cycles (1996 to 2014)</a:t>
            </a:r>
          </a:p>
          <a:p>
            <a:pPr lvl="1"/>
            <a:r>
              <a:rPr lang="en-US" dirty="0" smtClean="0"/>
              <a:t>888,841 adolescents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Societal growth curve model </a:t>
            </a:r>
            <a:r>
              <a:rPr lang="en-US" dirty="0" smtClean="0"/>
              <a:t>was used to isolate age, cohort and period effects.</a:t>
            </a:r>
          </a:p>
          <a:p>
            <a:pPr lvl="1"/>
            <a:r>
              <a:rPr lang="en-US" dirty="0" smtClean="0"/>
              <a:t>Also allowed us to pool data while retaining the multilevel structure</a:t>
            </a:r>
          </a:p>
          <a:p>
            <a:pPr lvl="1"/>
            <a:r>
              <a:rPr lang="en-US" dirty="0" smtClean="0"/>
              <a:t>Linked HBSC data to historical data to national per capita income (country wealth) and income inequality (</a:t>
            </a:r>
            <a:r>
              <a:rPr lang="en-US" dirty="0" err="1" smtClean="0"/>
              <a:t>gini</a:t>
            </a:r>
            <a:r>
              <a:rPr lang="en-US" dirty="0" smtClean="0"/>
              <a:t> index), going back to 1979.</a:t>
            </a:r>
          </a:p>
          <a:p>
            <a:pPr lvl="1"/>
            <a:r>
              <a:rPr lang="en-US" dirty="0" smtClean="0"/>
              <a:t>Country/year groups are ‘nested’ within each country</a:t>
            </a:r>
          </a:p>
          <a:p>
            <a:pPr lvl="1"/>
            <a:r>
              <a:rPr lang="en-US" dirty="0" smtClean="0"/>
              <a:t>Time is a random effect</a:t>
            </a:r>
          </a:p>
          <a:p>
            <a:pPr lvl="1"/>
            <a:r>
              <a:rPr lang="en-US" dirty="0" smtClean="0"/>
              <a:t>Age is a fixed effect</a:t>
            </a:r>
          </a:p>
        </p:txBody>
      </p:sp>
    </p:spTree>
    <p:extLst>
      <p:ext uri="{BB962C8B-B14F-4D97-AF65-F5344CB8AC3E}">
        <p14:creationId xmlns:p14="http://schemas.microsoft.com/office/powerpoint/2010/main" val="13842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1360"/>
            <a:ext cx="8229600" cy="1143000"/>
          </a:xfrm>
        </p:spPr>
        <p:txBody>
          <a:bodyPr/>
          <a:lstStyle/>
          <a:p>
            <a:r>
              <a:rPr lang="en-US" dirty="0" smtClean="0"/>
              <a:t>Income inequality (left) and per capita income (right) in 40 HBSC countries, 1979 to 2014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" y="2548519"/>
            <a:ext cx="4470962" cy="333907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03" y="2548520"/>
            <a:ext cx="4529797" cy="33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138159" cy="752304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/>
              <a:t>Regression analysis of psychosomatic symptoms in 11- to 15-year-olds in 40 countries (1994 to 2014</a:t>
            </a:r>
            <a:r>
              <a:rPr lang="en-US" sz="1800" b="1" dirty="0" smtClean="0"/>
              <a:t>).</a:t>
            </a:r>
            <a:endParaRPr lang="en-US" sz="1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480312"/>
              </p:ext>
            </p:extLst>
          </p:nvPr>
        </p:nvGraphicFramePr>
        <p:xfrm>
          <a:off x="548640" y="1026942"/>
          <a:ext cx="7976382" cy="5669280"/>
        </p:xfrm>
        <a:graphic>
          <a:graphicData uri="http://schemas.openxmlformats.org/drawingml/2006/table">
            <a:tbl>
              <a:tblPr firstRow="1" firstCol="1" bandRow="1"/>
              <a:tblGrid>
                <a:gridCol w="1770473"/>
                <a:gridCol w="1640962"/>
                <a:gridCol w="1500063"/>
                <a:gridCol w="1520700"/>
                <a:gridCol w="1544184"/>
              </a:tblGrid>
              <a:tr h="17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Variable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2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3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4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89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Constant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Gender (female)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Age group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11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13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15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Affluence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Time (years)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Income inequality: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Current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 to 4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 to 9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GNI per capita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2.56 (0.66, 4.46)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2.05 (2.02, 2.07)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1.04 (1.01, 1.07)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1.81 (1.77, 1.84)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-0.81 (-0.85, -0.76)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-0.01 (-0.04, 0.02)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6.14 (0.18, 12.11)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0.01(-0.02, 0.03)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2.31 (0.37, 4.25)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2.05 (2.02, 2.07)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1.04 (1.01, 1.08)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1.82 (1.78, 1.86)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-0.81 (-0.86, -0.77)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-0.02 (-0.05, 0.02)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6.19 (0.20, 12.18)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0.94 (-0.59, 2.48)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0.01 (-0.02, 0.03)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2.10 (0.19, 4.02)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2.05 (2.02, 2.07)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1.05 (1.02, 1.08)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1.84 (1.80, 1.87)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-0.81 (-0.85, -0.76)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-0.02 (-0.05, 0.01)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3.45 (-2.62, 9.52)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4.39 (2.57, 6.21)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0.01 (-0.02, 0.03)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2.02 (0.08, 3.96)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2.05 (2.02, 2.07)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1.05 (1.02, 1.08)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1.84 (1.80, 1.87)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-0.81 (-0.86, -0.77)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-0.02 (-0.06, 0.01)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3.67 (-2.42, 9.75)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0.18 (-1.39, 1.75)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4.33 (2.48, 6.20)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0.01 (-0.02, 0.03)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Variances (random part):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Country: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Time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Constant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1.39 (0.82, 2.38)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1.43 (0.84, 2.43)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1.35 (0.79, 2.32)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1.40 (0.82, 2.39)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0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Country*year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Constant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0.24 (0.18, 0.33)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0.24 (0.18, 0.32)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0.24 (0.18, 0.33)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0.24 (0.18, 0.32)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5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Residual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37.09 (36.98, 37.20)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37.11 (37.00, 37.22)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37.09 (36.98, 37.20)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37.11 (37.00, 37.21)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Goodness-of-fit: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AIC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BIC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5734914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5735055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5712698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5712850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5730930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5731082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5712677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5712841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n(countries)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n(country*years)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n(students)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180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888,841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179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885,335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180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888,220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179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885,335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32" y="-59785"/>
            <a:ext cx="8015067" cy="114300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/>
              <a:t>Regression analysis of </a:t>
            </a:r>
            <a:r>
              <a:rPr lang="en-US" sz="1800" b="1" smtClean="0"/>
              <a:t>life satisfaction in </a:t>
            </a:r>
            <a:r>
              <a:rPr lang="en-US" sz="1800" b="1" dirty="0"/>
              <a:t>11- to 15-year-olds in 40 </a:t>
            </a:r>
            <a:r>
              <a:rPr lang="en-US" sz="1800" b="1"/>
              <a:t>countries </a:t>
            </a:r>
            <a:r>
              <a:rPr lang="en-US" sz="1800" b="1" smtClean="0"/>
              <a:t>(2002 </a:t>
            </a:r>
            <a:r>
              <a:rPr lang="en-US" sz="1800" b="1" dirty="0"/>
              <a:t>to 2014</a:t>
            </a:r>
            <a:r>
              <a:rPr lang="en-US" sz="1800" b="1" dirty="0" smtClean="0"/>
              <a:t>).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24489"/>
              </p:ext>
            </p:extLst>
          </p:nvPr>
        </p:nvGraphicFramePr>
        <p:xfrm>
          <a:off x="671733" y="1083215"/>
          <a:ext cx="7821636" cy="5669280"/>
        </p:xfrm>
        <a:graphic>
          <a:graphicData uri="http://schemas.openxmlformats.org/drawingml/2006/table">
            <a:tbl>
              <a:tblPr firstRow="1" firstCol="1" bandRow="1"/>
              <a:tblGrid>
                <a:gridCol w="1736126"/>
                <a:gridCol w="1609126"/>
                <a:gridCol w="1470961"/>
                <a:gridCol w="1491198"/>
                <a:gridCol w="1514225"/>
              </a:tblGrid>
              <a:tr h="17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Variable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2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3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Model 4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 (95% CI)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18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Constant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Gender (female)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Age group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11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13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15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Affluence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Time (years)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Income inequality: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Current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 to 4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 to 9 years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GNI per capita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6.13 (5.14, 7.12)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-0.21 (-0.23, -0.20)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-0.82 (-0.84, -0.81)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-1.36 (-1.37, -1.34)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1.30 (1.28, 1.32)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0.02 (0.00, 0.03)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-2.22 (-5.27, 0.82)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-0.01 (-0.02, 0.00)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6.20 (5.21, 7.19)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-0.21 (-0.23, -0.20)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-0.82 (-0.84, -0.81)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-1.36 (-1.38, -1.34)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1.30 (1.28, 1.33)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0.02 (0.00, 0.03)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-1.97 (-5.01, 1.06)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-0.51 (-1.26, 0.24)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-0.01 (-0.02, 0.00)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6.28 (5.29, 7.27)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-0.21 (-0.23, -0.20)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-0.83 (-0.84, -0.81)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-1.37 (-1.39, -1.35)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1.30 (1.28, 1.32)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0.02 (0.00, 0.03)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0.89 (-2.31, 4.08)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-3.62 (-4.88, -2.37)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-0.01 (-0.02, 0.00)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6.29 (5.29, 7.28)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-0.21 (-0.23, -0.20)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ref.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-0.83 (-0.84, -0.81)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-1.37 (-1.39, -1.35)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1.30 (1.28, 1.32)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0.02 (0.00, 0.03)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0.90 (-2.30, 4.09)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-0.04 (-0.81, 0.73)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-3.61 (-4.90, -2.32)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-0.01 (-0.02, 0.00)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9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Variances (random part):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23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Country: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Time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Constant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0.25 (0.14, 0.44)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0.01)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0.25 (0.14, 0.43)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0.25 (0.14, 0.43)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0.00 (0.00, 0.05)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0.25 (0.14, 0.43)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9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Country*year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Constant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0.06 (0.04, 0.10)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0.06 (0.04, 0.09)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0.07 (0.05, 0.10)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0.07 (0.05, 0.10)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Residual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7.42 (7.39, 7.44)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7.42 (7.39, 7.44)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7.42 (7.39, 7.44)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7.42 (7.39, 7.44)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Goodness-of-fit: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AIC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BIC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3283684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3283821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3283684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3283833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3283653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3283802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3283655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3283815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37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n(countries)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n(country*years)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n(students)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137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678,031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137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678,031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137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678,031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137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678,031</a:t>
                      </a:r>
                    </a:p>
                  </a:txBody>
                  <a:tcPr marL="59727" marR="5972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5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preliminary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241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Results suggest a temporal order </a:t>
            </a:r>
            <a:r>
              <a:rPr lang="en-US" dirty="0"/>
              <a:t>in the association between income inequality and </a:t>
            </a:r>
            <a:r>
              <a:rPr lang="en-US" dirty="0" smtClean="0"/>
              <a:t>adolescent health</a:t>
            </a:r>
          </a:p>
          <a:p>
            <a:pPr lvl="1"/>
            <a:r>
              <a:rPr lang="en-US" dirty="0" smtClean="0"/>
              <a:t>Lagged </a:t>
            </a:r>
            <a:r>
              <a:rPr lang="en-US" dirty="0"/>
              <a:t>and c</a:t>
            </a:r>
            <a:r>
              <a:rPr lang="en-US" dirty="0" smtClean="0"/>
              <a:t>ontemporaneous </a:t>
            </a:r>
            <a:r>
              <a:rPr lang="en-US" dirty="0"/>
              <a:t>effects </a:t>
            </a:r>
            <a:r>
              <a:rPr lang="en-US" dirty="0" smtClean="0"/>
              <a:t>on </a:t>
            </a:r>
            <a:r>
              <a:rPr lang="en-US" dirty="0" err="1" smtClean="0"/>
              <a:t>psychsomatic</a:t>
            </a:r>
            <a:r>
              <a:rPr lang="en-US" dirty="0" smtClean="0"/>
              <a:t> symptoms</a:t>
            </a:r>
          </a:p>
          <a:p>
            <a:pPr lvl="1"/>
            <a:r>
              <a:rPr lang="en-US" dirty="0" smtClean="0"/>
              <a:t>Lagged effect on life satisfaction</a:t>
            </a:r>
          </a:p>
          <a:p>
            <a:endParaRPr lang="en-US" dirty="0" smtClean="0"/>
          </a:p>
          <a:p>
            <a:r>
              <a:rPr lang="en-US" dirty="0" smtClean="0"/>
              <a:t>Exposure </a:t>
            </a:r>
            <a:r>
              <a:rPr lang="en-US" dirty="0"/>
              <a:t>to inequality </a:t>
            </a:r>
            <a:r>
              <a:rPr lang="en-US" dirty="0" smtClean="0"/>
              <a:t>in early childhood (5 to 9 years) could have developmental consequences on health and wellbeing.</a:t>
            </a:r>
            <a:endParaRPr lang="en-US" dirty="0"/>
          </a:p>
          <a:p>
            <a:pPr lvl="1"/>
            <a:r>
              <a:rPr lang="en-US" dirty="0" smtClean="0"/>
              <a:t>Exposure in infancy (0 to 4 years) may not.</a:t>
            </a:r>
          </a:p>
          <a:p>
            <a:pPr lvl="1"/>
            <a:endParaRPr lang="en-US" dirty="0"/>
          </a:p>
          <a:p>
            <a:r>
              <a:rPr lang="en-US" dirty="0" smtClean="0"/>
              <a:t>A causal pathway?</a:t>
            </a:r>
          </a:p>
          <a:p>
            <a:pPr lvl="1"/>
            <a:r>
              <a:rPr lang="en-US" dirty="0" smtClean="0"/>
              <a:t>SES differences in health originate in early </a:t>
            </a:r>
            <a:r>
              <a:rPr lang="en-US" dirty="0"/>
              <a:t>childhood </a:t>
            </a:r>
            <a:r>
              <a:rPr lang="en-US" dirty="0" smtClean="0"/>
              <a:t>experiences</a:t>
            </a:r>
          </a:p>
          <a:p>
            <a:pPr lvl="2"/>
            <a:r>
              <a:rPr lang="en-US" dirty="0" smtClean="0"/>
              <a:t>developmental </a:t>
            </a:r>
            <a:r>
              <a:rPr lang="en-US" dirty="0"/>
              <a:t>processes that shape physiological stress </a:t>
            </a:r>
            <a:r>
              <a:rPr lang="en-US" dirty="0" smtClean="0"/>
              <a:t>responses</a:t>
            </a:r>
          </a:p>
          <a:p>
            <a:pPr lvl="2"/>
            <a:r>
              <a:rPr lang="en-US" dirty="0" err="1"/>
              <a:t>N</a:t>
            </a:r>
            <a:r>
              <a:rPr lang="en-US" dirty="0" err="1" smtClean="0"/>
              <a:t>euroregulatory</a:t>
            </a:r>
            <a:r>
              <a:rPr lang="en-US" dirty="0" smtClean="0"/>
              <a:t> </a:t>
            </a:r>
            <a:r>
              <a:rPr lang="en-US" dirty="0"/>
              <a:t>systems </a:t>
            </a:r>
            <a:r>
              <a:rPr lang="en-US" dirty="0" smtClean="0"/>
              <a:t>in the brain that </a:t>
            </a:r>
            <a:r>
              <a:rPr lang="en-US" dirty="0"/>
              <a:t>govern emotion, attention and social interactions. </a:t>
            </a:r>
          </a:p>
        </p:txBody>
      </p:sp>
    </p:spTree>
    <p:extLst>
      <p:ext uri="{BB962C8B-B14F-4D97-AF65-F5344CB8AC3E}">
        <p14:creationId xmlns:p14="http://schemas.microsoft.com/office/powerpoint/2010/main" val="17430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37394"/>
            <a:ext cx="7692390" cy="994172"/>
          </a:xfrm>
        </p:spPr>
        <p:txBody>
          <a:bodyPr>
            <a:normAutofit/>
          </a:bodyPr>
          <a:lstStyle/>
          <a:p>
            <a:r>
              <a:rPr lang="en-US" dirty="0" smtClean="0"/>
              <a:t>Inequality begets inequality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36762"/>
            <a:ext cx="7543800" cy="3812345"/>
          </a:xfrm>
        </p:spPr>
        <p:txBody>
          <a:bodyPr>
            <a:noAutofit/>
          </a:bodyPr>
          <a:lstStyle/>
          <a:p>
            <a:r>
              <a:rPr lang="en-US" dirty="0" smtClean="0"/>
              <a:t>Income inequality relates to worse health and more unequal health in adolescents.</a:t>
            </a:r>
          </a:p>
          <a:p>
            <a:pPr lvl="1"/>
            <a:r>
              <a:rPr lang="en-US" dirty="0" smtClean="0"/>
              <a:t>Shapes </a:t>
            </a:r>
            <a:r>
              <a:rPr lang="en-US" dirty="0"/>
              <a:t>unjust inequities in education, employment, adult </a:t>
            </a:r>
            <a:r>
              <a:rPr lang="en-US" dirty="0" smtClean="0"/>
              <a:t>health</a:t>
            </a:r>
          </a:p>
          <a:p>
            <a:endParaRPr lang="en-US" dirty="0" smtClean="0"/>
          </a:p>
          <a:p>
            <a:r>
              <a:rPr lang="en-US" dirty="0" smtClean="0"/>
              <a:t>Worse to </a:t>
            </a:r>
            <a:r>
              <a:rPr lang="en-US" dirty="0"/>
              <a:t>come?</a:t>
            </a:r>
          </a:p>
          <a:p>
            <a:pPr lvl="1"/>
            <a:r>
              <a:rPr lang="en-US" dirty="0" smtClean="0"/>
              <a:t>Consider the durability </a:t>
            </a:r>
            <a:r>
              <a:rPr lang="en-US" dirty="0"/>
              <a:t>of health inequalities through the life course, the health and social problems </a:t>
            </a:r>
            <a:r>
              <a:rPr lang="en-US" dirty="0" smtClean="0"/>
              <a:t>related </a:t>
            </a:r>
            <a:r>
              <a:rPr lang="en-US" dirty="0"/>
              <a:t>to income inequality, and current trends in income </a:t>
            </a:r>
            <a:r>
              <a:rPr lang="en-US" dirty="0" smtClean="0"/>
              <a:t>inequality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3349" y="686594"/>
            <a:ext cx="7692390" cy="994172"/>
          </a:xfrm>
        </p:spPr>
        <p:txBody>
          <a:bodyPr/>
          <a:lstStyle/>
          <a:p>
            <a:r>
              <a:rPr lang="en-US" dirty="0" smtClean="0"/>
              <a:t>Why inequality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11" y="2264898"/>
            <a:ext cx="4781400" cy="3516924"/>
          </a:xfrm>
          <a:effectLst/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100" dirty="0" smtClean="0">
                <a:solidFill>
                  <a:schemeClr val="tx1"/>
                </a:solidFill>
              </a:rPr>
              <a:t>Poverty …projects </a:t>
            </a:r>
            <a:r>
              <a:rPr lang="en-US" sz="2100" dirty="0">
                <a:solidFill>
                  <a:schemeClr val="tx1"/>
                </a:solidFill>
              </a:rPr>
              <a:t>is nagging, prehensile tentacles in lands and villages all over the world… </a:t>
            </a:r>
            <a:endParaRPr lang="en-US" sz="21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100" dirty="0" smtClean="0">
                <a:solidFill>
                  <a:schemeClr val="tx1"/>
                </a:solidFill>
              </a:rPr>
              <a:t>The </a:t>
            </a:r>
            <a:r>
              <a:rPr lang="en-US" sz="2100" dirty="0">
                <a:solidFill>
                  <a:schemeClr val="tx1"/>
                </a:solidFill>
              </a:rPr>
              <a:t>problem of poverty is not only seen in the class division between the highly developed industrial nations and the so-called underdeveloped nations; it is seen in the great economic gaps within the rich nations </a:t>
            </a:r>
            <a:r>
              <a:rPr lang="en-US" sz="2100" dirty="0" smtClean="0">
                <a:solidFill>
                  <a:schemeClr val="tx1"/>
                </a:solidFill>
              </a:rPr>
              <a:t>themselves.</a:t>
            </a:r>
            <a:endParaRPr lang="en-US" sz="21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Martin Luther King Jr., Nobel Prize Address, 1964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07" y="2575548"/>
            <a:ext cx="2501932" cy="26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211" y="3549650"/>
            <a:ext cx="3308350" cy="3308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7" y="3549650"/>
            <a:ext cx="2170376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65" y="3549650"/>
            <a:ext cx="2341294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1" y="308862"/>
            <a:ext cx="2292682" cy="3128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96" y="308863"/>
            <a:ext cx="2426303" cy="3128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6" y="392060"/>
            <a:ext cx="2171301" cy="30449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37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lth-inequality-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72" y="3264341"/>
            <a:ext cx="3220432" cy="18504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818" y="2224379"/>
            <a:ext cx="5175264" cy="1546914"/>
          </a:xfrm>
        </p:spPr>
        <p:txBody>
          <a:bodyPr>
            <a:normAutofit/>
          </a:bodyPr>
          <a:lstStyle/>
          <a:p>
            <a:r>
              <a:rPr lang="en-US" dirty="0" smtClean="0"/>
              <a:t>The odds that a child is healthy, happy and doing well in school significantly improves as social class rises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5817" y="3886742"/>
            <a:ext cx="5406171" cy="191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2F2B20"/>
                </a:solidFill>
              </a:rPr>
              <a:t>Social pattern is </a:t>
            </a:r>
            <a:r>
              <a:rPr lang="en-US" sz="2400" dirty="0">
                <a:solidFill>
                  <a:srgbClr val="2F2B20"/>
                </a:solidFill>
              </a:rPr>
              <a:t>shaped by </a:t>
            </a:r>
            <a:r>
              <a:rPr lang="en-US" sz="2400" dirty="0" smtClean="0">
                <a:solidFill>
                  <a:srgbClr val="2F2B20"/>
                </a:solidFill>
              </a:rPr>
              <a:t>developmental, material </a:t>
            </a:r>
            <a:r>
              <a:rPr lang="en-US" sz="2400" dirty="0">
                <a:solidFill>
                  <a:srgbClr val="2F2B20"/>
                </a:solidFill>
              </a:rPr>
              <a:t>and psychosocial mechanisms</a:t>
            </a:r>
          </a:p>
          <a:p>
            <a:pPr marL="557213" lvl="1" indent="-214313">
              <a:spcBef>
                <a:spcPct val="20000"/>
              </a:spcBef>
              <a:buFont typeface="Arial"/>
              <a:buChar char="–"/>
            </a:pPr>
            <a:r>
              <a:rPr lang="en-US" sz="2100" dirty="0" smtClean="0">
                <a:solidFill>
                  <a:srgbClr val="2F2B20"/>
                </a:solidFill>
              </a:rPr>
              <a:t>Data show absolute and </a:t>
            </a:r>
            <a:r>
              <a:rPr lang="en-US" sz="2100" dirty="0">
                <a:solidFill>
                  <a:srgbClr val="2F2B20"/>
                </a:solidFill>
              </a:rPr>
              <a:t>relative differences in affluence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2960" y="407194"/>
            <a:ext cx="769239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Socioeconomic gradient in health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315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ng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0" y="215900"/>
            <a:ext cx="7052875" cy="2306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0" y="2641600"/>
            <a:ext cx="7598395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1199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HBSC Family Affluence Scale</a:t>
            </a:r>
            <a:endParaRPr lang="en-US" sz="44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22960" y="1977620"/>
            <a:ext cx="7543800" cy="37754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Does your family have a car or a van? </a:t>
            </a:r>
            <a:endParaRPr lang="en-GB" dirty="0" smtClean="0"/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</a:t>
            </a:r>
            <a:r>
              <a:rPr lang="en-GB" dirty="0"/>
              <a:t>0 = no; 1= yes one; 2 = yes two or </a:t>
            </a:r>
            <a:r>
              <a:rPr lang="en-GB" dirty="0" smtClean="0"/>
              <a:t>more)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smtClean="0"/>
              <a:t>Do </a:t>
            </a:r>
            <a:r>
              <a:rPr lang="en-GB" dirty="0"/>
              <a:t>you have your own bedroom for yourself</a:t>
            </a:r>
            <a:r>
              <a:rPr lang="en-GB" dirty="0" smtClean="0"/>
              <a:t>?</a:t>
            </a:r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</a:t>
            </a:r>
            <a:r>
              <a:rPr lang="en-GB" dirty="0"/>
              <a:t>0 = no; 1 = </a:t>
            </a:r>
            <a:r>
              <a:rPr lang="en-GB" dirty="0" smtClean="0"/>
              <a:t>yes)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smtClean="0"/>
              <a:t>How </a:t>
            </a:r>
            <a:r>
              <a:rPr lang="en-GB" dirty="0"/>
              <a:t>many times did you travel abroad for holiday/vacation last year? </a:t>
            </a:r>
            <a:endParaRPr lang="en-GB" dirty="0" smtClean="0"/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</a:t>
            </a:r>
            <a:r>
              <a:rPr lang="en-GB" dirty="0"/>
              <a:t>0 = not at all, 1 = once, 2 = twice, 3 = more than </a:t>
            </a:r>
            <a:r>
              <a:rPr lang="en-GB" dirty="0" smtClean="0"/>
              <a:t>twice)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smtClean="0"/>
              <a:t>How </a:t>
            </a:r>
            <a:r>
              <a:rPr lang="en-GB" dirty="0"/>
              <a:t>many computers does your family own? </a:t>
            </a:r>
            <a:endParaRPr lang="en-GB" dirty="0" smtClean="0"/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</a:t>
            </a:r>
            <a:r>
              <a:rPr lang="en-GB" dirty="0"/>
              <a:t>0 = none, 1 = one, 2 = two, 3 = more than </a:t>
            </a:r>
            <a:r>
              <a:rPr lang="en-GB" dirty="0" smtClean="0"/>
              <a:t>two)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smtClean="0"/>
              <a:t>At </a:t>
            </a:r>
            <a:r>
              <a:rPr lang="en-GB" dirty="0"/>
              <a:t>home, do you have a </a:t>
            </a:r>
            <a:r>
              <a:rPr lang="en-GB" dirty="0" smtClean="0"/>
              <a:t>dishwasher</a:t>
            </a:r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</a:t>
            </a:r>
            <a:r>
              <a:rPr lang="en-GB" dirty="0"/>
              <a:t>0 = no, 1 = </a:t>
            </a:r>
            <a:r>
              <a:rPr lang="en-GB" dirty="0" smtClean="0"/>
              <a:t>yes)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smtClean="0"/>
              <a:t>How </a:t>
            </a:r>
            <a:r>
              <a:rPr lang="en-GB" dirty="0"/>
              <a:t>may bathrooms (room with a bath) are in your </a:t>
            </a:r>
            <a:r>
              <a:rPr lang="en-GB" dirty="0" smtClean="0"/>
              <a:t>home</a:t>
            </a:r>
          </a:p>
          <a:p>
            <a:pPr marL="219456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(0 </a:t>
            </a:r>
            <a:r>
              <a:rPr lang="en-GB" dirty="0"/>
              <a:t>= none, 1 = one, 2 = two, 3 = more than </a:t>
            </a:r>
            <a:r>
              <a:rPr lang="en-GB" dirty="0" smtClean="0"/>
              <a:t>two)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" y="6488668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</a:rPr>
              <a:t>Elgar FJ, McKinnon B, </a:t>
            </a:r>
            <a:r>
              <a:rPr lang="en-US" sz="900" dirty="0" err="1">
                <a:solidFill>
                  <a:prstClr val="white"/>
                </a:solidFill>
              </a:rPr>
              <a:t>Torsheim</a:t>
            </a:r>
            <a:r>
              <a:rPr lang="en-US" sz="900" dirty="0">
                <a:solidFill>
                  <a:prstClr val="white"/>
                </a:solidFill>
              </a:rPr>
              <a:t> T, </a:t>
            </a:r>
            <a:r>
              <a:rPr lang="en-US" sz="900" dirty="0" err="1">
                <a:solidFill>
                  <a:prstClr val="white"/>
                </a:solidFill>
              </a:rPr>
              <a:t>Schnohr</a:t>
            </a:r>
            <a:r>
              <a:rPr lang="en-US" sz="900" dirty="0">
                <a:solidFill>
                  <a:prstClr val="white"/>
                </a:solidFill>
              </a:rPr>
              <a:t> CW, Mazur J, </a:t>
            </a:r>
            <a:r>
              <a:rPr lang="en-US" sz="900" dirty="0" err="1">
                <a:solidFill>
                  <a:prstClr val="white"/>
                </a:solidFill>
              </a:rPr>
              <a:t>Cavallo</a:t>
            </a:r>
            <a:r>
              <a:rPr lang="en-US" sz="900" dirty="0">
                <a:solidFill>
                  <a:prstClr val="white"/>
                </a:solidFill>
              </a:rPr>
              <a:t> F, Currie C. Patterns of socioeconomic inequality in adolescent health differ according to the measure of socioeconomic position. </a:t>
            </a:r>
            <a:r>
              <a:rPr lang="en-US" sz="900" dirty="0" err="1">
                <a:solidFill>
                  <a:prstClr val="white"/>
                </a:solidFill>
              </a:rPr>
              <a:t>Soc</a:t>
            </a:r>
            <a:r>
              <a:rPr lang="en-US" sz="900" dirty="0">
                <a:solidFill>
                  <a:prstClr val="white"/>
                </a:solidFill>
              </a:rPr>
              <a:t> Indic Res; in press.</a:t>
            </a:r>
          </a:p>
        </p:txBody>
      </p:sp>
    </p:spTree>
    <p:extLst>
      <p:ext uri="{BB962C8B-B14F-4D97-AF65-F5344CB8AC3E}">
        <p14:creationId xmlns:p14="http://schemas.microsoft.com/office/powerpoint/2010/main" val="21390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2045233"/>
            <a:ext cx="3500648" cy="396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62" y="2026104"/>
            <a:ext cx="3583980" cy="398652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69576" y="1037794"/>
            <a:ext cx="7207871" cy="53791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</a:rPr>
              <a:t>Prevalence of </a:t>
            </a:r>
            <a:r>
              <a:rPr lang="en-US" sz="2000" b="1" dirty="0" smtClean="0">
                <a:solidFill>
                  <a:schemeClr val="tx1"/>
                </a:solidFill>
              </a:rPr>
              <a:t>fair or poor </a:t>
            </a:r>
            <a:r>
              <a:rPr lang="en-US" sz="2000" b="1" dirty="0">
                <a:solidFill>
                  <a:schemeClr val="tx1"/>
                </a:solidFill>
              </a:rPr>
              <a:t>health </a:t>
            </a:r>
            <a:r>
              <a:rPr lang="en-US" sz="2000" b="1" dirty="0" smtClean="0">
                <a:solidFill>
                  <a:schemeClr val="tx1"/>
                </a:solidFill>
              </a:rPr>
              <a:t>(left) and </a:t>
            </a:r>
            <a:r>
              <a:rPr lang="en-US" sz="2000" b="1" dirty="0">
                <a:solidFill>
                  <a:schemeClr val="tx1"/>
                </a:solidFill>
              </a:rPr>
              <a:t>low life satisfaction </a:t>
            </a:r>
            <a:r>
              <a:rPr lang="en-US" sz="2000" b="1" dirty="0" smtClean="0">
                <a:solidFill>
                  <a:schemeClr val="tx1"/>
                </a:solidFill>
              </a:rPr>
              <a:t>(right) across </a:t>
            </a:r>
            <a:r>
              <a:rPr lang="en-US" sz="2000" b="1" dirty="0">
                <a:solidFill>
                  <a:schemeClr val="tx1"/>
                </a:solidFill>
              </a:rPr>
              <a:t>quintile groups in four measures of socioeconomic </a:t>
            </a:r>
            <a:r>
              <a:rPr lang="en-US" sz="2000" b="1" dirty="0" smtClean="0">
                <a:solidFill>
                  <a:schemeClr val="tx1"/>
                </a:solidFill>
              </a:rPr>
              <a:t>position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576" y="6463025"/>
            <a:ext cx="718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Elgar FJ, McKinnon B, </a:t>
            </a:r>
            <a:r>
              <a:rPr lang="en-US" sz="900" dirty="0" err="1">
                <a:solidFill>
                  <a:schemeClr val="bg1"/>
                </a:solidFill>
              </a:rPr>
              <a:t>Torsheim</a:t>
            </a:r>
            <a:r>
              <a:rPr lang="en-US" sz="900" dirty="0">
                <a:solidFill>
                  <a:schemeClr val="bg1"/>
                </a:solidFill>
              </a:rPr>
              <a:t> T, </a:t>
            </a:r>
            <a:r>
              <a:rPr lang="en-US" sz="900" dirty="0" err="1">
                <a:solidFill>
                  <a:schemeClr val="bg1"/>
                </a:solidFill>
              </a:rPr>
              <a:t>Schnohr</a:t>
            </a:r>
            <a:r>
              <a:rPr lang="en-US" sz="900" dirty="0">
                <a:solidFill>
                  <a:schemeClr val="bg1"/>
                </a:solidFill>
              </a:rPr>
              <a:t> CW, Mazur J, </a:t>
            </a:r>
            <a:r>
              <a:rPr lang="en-US" sz="900" dirty="0" err="1">
                <a:solidFill>
                  <a:schemeClr val="bg1"/>
                </a:solidFill>
              </a:rPr>
              <a:t>Cavallo</a:t>
            </a:r>
            <a:r>
              <a:rPr lang="en-US" sz="900" dirty="0">
                <a:solidFill>
                  <a:schemeClr val="bg1"/>
                </a:solidFill>
              </a:rPr>
              <a:t> F, Currie C. Patterns of socioeconomic inequality in adolescent health differ according to the measure of socioeconomic position. </a:t>
            </a:r>
            <a:r>
              <a:rPr lang="en-US" sz="900" dirty="0" err="1">
                <a:solidFill>
                  <a:schemeClr val="bg1"/>
                </a:solidFill>
              </a:rPr>
              <a:t>Soc</a:t>
            </a:r>
            <a:r>
              <a:rPr lang="en-US" sz="900" dirty="0">
                <a:solidFill>
                  <a:schemeClr val="bg1"/>
                </a:solidFill>
              </a:rPr>
              <a:t> Indic Res; in press.</a:t>
            </a:r>
          </a:p>
        </p:txBody>
      </p:sp>
    </p:spTree>
    <p:extLst>
      <p:ext uri="{BB962C8B-B14F-4D97-AF65-F5344CB8AC3E}">
        <p14:creationId xmlns:p14="http://schemas.microsoft.com/office/powerpoint/2010/main" val="10722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3241</TotalTime>
  <Words>3238</Words>
  <Application>Microsoft Office PowerPoint</Application>
  <PresentationFormat>On-screen Show (4:3)</PresentationFormat>
  <Paragraphs>662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Century Gothic</vt:lpstr>
      <vt:lpstr>Helvetica</vt:lpstr>
      <vt:lpstr>HG Mincho Light J;MS Gothic;HG </vt:lpstr>
      <vt:lpstr>msgothic</vt:lpstr>
      <vt:lpstr>Times New Roman</vt:lpstr>
      <vt:lpstr>Wingdings</vt:lpstr>
      <vt:lpstr>ヒラギノ角ゴ Pro W3</vt:lpstr>
      <vt:lpstr>Office Theme</vt:lpstr>
      <vt:lpstr>1_Office Theme</vt:lpstr>
      <vt:lpstr>Retrospect</vt:lpstr>
      <vt:lpstr>Early-life exposure to income inequality and adolescent health  Frank Elgar McGill University</vt:lpstr>
      <vt:lpstr>The importance of adolescence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HBSC Family Affluence Scale</vt:lpstr>
      <vt:lpstr>PowerPoint Presentation</vt:lpstr>
      <vt:lpstr>Health and social problems that relate to socioeconomic status are more prevalent in more unequal societies</vt:lpstr>
      <vt:lpstr>PowerPoint Presentation</vt:lpstr>
      <vt:lpstr>PowerPoint Presentation</vt:lpstr>
      <vt:lpstr>PowerPoint Presentation</vt:lpstr>
      <vt:lpstr>PowerPoint Presentation</vt:lpstr>
      <vt:lpstr>Income inequality relates to less social trust</vt:lpstr>
      <vt:lpstr>PowerPoint Presentation</vt:lpstr>
      <vt:lpstr>Income inequality and school bullying in 11-year-olds  in 37 countries (n=66,817)</vt:lpstr>
      <vt:lpstr>Income Inequality, Homicide and School Bullying:  Pooled Time Series Analysis (1994-2006)</vt:lpstr>
      <vt:lpstr>relative deprivation</vt:lpstr>
      <vt:lpstr>PowerPoint Presentation</vt:lpstr>
      <vt:lpstr>PowerPoint Presentation</vt:lpstr>
      <vt:lpstr>PowerPoint Presentation</vt:lpstr>
      <vt:lpstr>PowerPoint Presentation</vt:lpstr>
      <vt:lpstr>Trends in adolescent health inequalities</vt:lpstr>
      <vt:lpstr>Trends in adolescent health inequalities</vt:lpstr>
      <vt:lpstr>Measuring inequality</vt:lpstr>
      <vt:lpstr>PowerPoint Presentation</vt:lpstr>
      <vt:lpstr>Modeling approach</vt:lpstr>
      <vt:lpstr>PowerPoint Presentation</vt:lpstr>
      <vt:lpstr>PowerPoint Presentation</vt:lpstr>
      <vt:lpstr>PowerPoint Presentation</vt:lpstr>
      <vt:lpstr>Inequality. Ruins. Everything.</vt:lpstr>
      <vt:lpstr>PowerPoint Presentation</vt:lpstr>
      <vt:lpstr>Structural determinants of youth bullying and fighting in low- and high-income countries</vt:lpstr>
      <vt:lpstr>PowerPoint Presentation</vt:lpstr>
      <vt:lpstr>PowerPoint Presentation</vt:lpstr>
      <vt:lpstr>PowerPoint Presentation</vt:lpstr>
      <vt:lpstr>Unicef  Report Card #13:  Bottom-end inequality in child wellbeing in rich countries  (April 2016)</vt:lpstr>
      <vt:lpstr>Early-life exposure to income inequality and adolescent health</vt:lpstr>
      <vt:lpstr>Early-life exposure to income inequality and adolescent health</vt:lpstr>
      <vt:lpstr>Income inequality (left) and per capita income (right) in 40 HBSC countries, 1979 to 2014</vt:lpstr>
      <vt:lpstr>Regression analysis of psychosomatic symptoms in 11- to 15-year-olds in 40 countries (1994 to 2014).</vt:lpstr>
      <vt:lpstr>Regression analysis of life satisfaction in 11- to 15-year-olds in 40 countries (2002 to 2014).</vt:lpstr>
      <vt:lpstr>Our preliminary findings</vt:lpstr>
      <vt:lpstr>Inequality begets inequality</vt:lpstr>
      <vt:lpstr>Why inequality matters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Widening gap in youth mental health?</dc:title>
  <dc:creator>Frank Elgar, Dr.</dc:creator>
  <cp:lastModifiedBy>Pamela Weightman, Ms.</cp:lastModifiedBy>
  <cp:revision>326</cp:revision>
  <cp:lastPrinted>2015-05-20T19:50:46Z</cp:lastPrinted>
  <dcterms:created xsi:type="dcterms:W3CDTF">2015-03-09T02:37:51Z</dcterms:created>
  <dcterms:modified xsi:type="dcterms:W3CDTF">2015-10-23T13:58:49Z</dcterms:modified>
</cp:coreProperties>
</file>